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885" r:id="rId2"/>
    <p:sldId id="899" r:id="rId3"/>
    <p:sldId id="900" r:id="rId4"/>
    <p:sldId id="523" r:id="rId5"/>
    <p:sldId id="460" r:id="rId6"/>
    <p:sldId id="510" r:id="rId7"/>
    <p:sldId id="547" r:id="rId8"/>
    <p:sldId id="901" r:id="rId9"/>
    <p:sldId id="528" r:id="rId10"/>
    <p:sldId id="1018" r:id="rId11"/>
    <p:sldId id="1019" r:id="rId12"/>
    <p:sldId id="1020" r:id="rId13"/>
    <p:sldId id="1021" r:id="rId14"/>
    <p:sldId id="1022" r:id="rId15"/>
    <p:sldId id="1023" r:id="rId16"/>
    <p:sldId id="1024" r:id="rId17"/>
    <p:sldId id="1025" r:id="rId18"/>
    <p:sldId id="1026" r:id="rId19"/>
    <p:sldId id="1027" r:id="rId20"/>
    <p:sldId id="1028" r:id="rId21"/>
    <p:sldId id="1029" r:id="rId22"/>
    <p:sldId id="514" r:id="rId23"/>
    <p:sldId id="525" r:id="rId24"/>
    <p:sldId id="537" r:id="rId25"/>
    <p:sldId id="904" r:id="rId26"/>
    <p:sldId id="1030" r:id="rId27"/>
    <p:sldId id="874" r:id="rId28"/>
    <p:sldId id="546" r:id="rId29"/>
    <p:sldId id="890" r:id="rId30"/>
    <p:sldId id="891" r:id="rId31"/>
    <p:sldId id="893" r:id="rId32"/>
    <p:sldId id="892" r:id="rId33"/>
    <p:sldId id="569" r:id="rId34"/>
    <p:sldId id="870" r:id="rId35"/>
    <p:sldId id="871" r:id="rId36"/>
    <p:sldId id="872" r:id="rId37"/>
    <p:sldId id="873" r:id="rId38"/>
    <p:sldId id="888" r:id="rId39"/>
    <p:sldId id="507" r:id="rId40"/>
    <p:sldId id="506" r:id="rId41"/>
    <p:sldId id="538" r:id="rId42"/>
    <p:sldId id="539" r:id="rId43"/>
    <p:sldId id="865" r:id="rId44"/>
    <p:sldId id="570" r:id="rId45"/>
    <p:sldId id="516" r:id="rId46"/>
    <p:sldId id="895" r:id="rId47"/>
    <p:sldId id="544" r:id="rId48"/>
    <p:sldId id="881" r:id="rId49"/>
    <p:sldId id="894" r:id="rId50"/>
    <p:sldId id="519" r:id="rId51"/>
    <p:sldId id="521" r:id="rId52"/>
    <p:sldId id="552" r:id="rId53"/>
    <p:sldId id="876" r:id="rId54"/>
    <p:sldId id="896" r:id="rId55"/>
    <p:sldId id="910" r:id="rId56"/>
    <p:sldId id="911" r:id="rId57"/>
    <p:sldId id="912" r:id="rId58"/>
    <p:sldId id="913" r:id="rId59"/>
    <p:sldId id="909" r:id="rId60"/>
    <p:sldId id="566" r:id="rId61"/>
    <p:sldId id="316" r:id="rId62"/>
    <p:sldId id="310" r:id="rId63"/>
    <p:sldId id="290" r:id="rId64"/>
    <p:sldId id="292" r:id="rId65"/>
    <p:sldId id="334" r:id="rId66"/>
    <p:sldId id="326" r:id="rId67"/>
    <p:sldId id="298" r:id="rId68"/>
    <p:sldId id="907" r:id="rId69"/>
    <p:sldId id="1015" r:id="rId70"/>
    <p:sldId id="1011" r:id="rId71"/>
    <p:sldId id="1013" r:id="rId72"/>
    <p:sldId id="1014" r:id="rId73"/>
    <p:sldId id="1012" r:id="rId74"/>
    <p:sldId id="1016" r:id="rId75"/>
    <p:sldId id="1017" r:id="rId76"/>
    <p:sldId id="101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15ACD-8DFD-4E2D-BCDA-219673F6A2CB}" v="36" dt="2024-03-16T22:56:15.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9" autoAdjust="0"/>
    <p:restoredTop sz="94660"/>
  </p:normalViewPr>
  <p:slideViewPr>
    <p:cSldViewPr snapToGrid="0">
      <p:cViewPr varScale="1">
        <p:scale>
          <a:sx n="93" d="100"/>
          <a:sy n="93" d="100"/>
        </p:scale>
        <p:origin x="355" y="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876DCE51-C3F9-4B0F-B824-E129D24FF116}"/>
    <pc:docChg chg="undo custSel addSld delSld modSld sldOrd">
      <pc:chgData name="TOMMASINI ALBERTO" userId="8c013d22-ceb2-4014-ae73-ac062752c54f" providerId="ADAL" clId="{876DCE51-C3F9-4B0F-B824-E129D24FF116}" dt="2024-03-09T21:52:19.497" v="637" actId="680"/>
      <pc:docMkLst>
        <pc:docMk/>
      </pc:docMkLst>
      <pc:sldChg chg="modSp mod">
        <pc:chgData name="TOMMASINI ALBERTO" userId="8c013d22-ceb2-4014-ae73-ac062752c54f" providerId="ADAL" clId="{876DCE51-C3F9-4B0F-B824-E129D24FF116}" dt="2024-03-03T10:28:39.666" v="190" actId="20577"/>
        <pc:sldMkLst>
          <pc:docMk/>
          <pc:sldMk cId="432074977" sldId="510"/>
        </pc:sldMkLst>
        <pc:spChg chg="mod">
          <ac:chgData name="TOMMASINI ALBERTO" userId="8c013d22-ceb2-4014-ae73-ac062752c54f" providerId="ADAL" clId="{876DCE51-C3F9-4B0F-B824-E129D24FF116}" dt="2024-03-03T10:28:39.666" v="190" actId="20577"/>
          <ac:spMkLst>
            <pc:docMk/>
            <pc:sldMk cId="432074977" sldId="510"/>
            <ac:spMk id="5" creationId="{C4EDB2A1-64E7-A93A-7C92-FD889E0D7A6A}"/>
          </ac:spMkLst>
        </pc:spChg>
      </pc:sldChg>
      <pc:sldChg chg="add">
        <pc:chgData name="TOMMASINI ALBERTO" userId="8c013d22-ceb2-4014-ae73-ac062752c54f" providerId="ADAL" clId="{876DCE51-C3F9-4B0F-B824-E129D24FF116}" dt="2024-03-03T10:49:40.634" v="526"/>
        <pc:sldMkLst>
          <pc:docMk/>
          <pc:sldMk cId="3466866639" sldId="514"/>
        </pc:sldMkLst>
      </pc:sldChg>
      <pc:sldChg chg="del">
        <pc:chgData name="TOMMASINI ALBERTO" userId="8c013d22-ceb2-4014-ae73-ac062752c54f" providerId="ADAL" clId="{876DCE51-C3F9-4B0F-B824-E129D24FF116}" dt="2024-03-03T10:49:30.875" v="525" actId="2696"/>
        <pc:sldMkLst>
          <pc:docMk/>
          <pc:sldMk cId="3980463649" sldId="514"/>
        </pc:sldMkLst>
      </pc:sldChg>
      <pc:sldChg chg="del">
        <pc:chgData name="TOMMASINI ALBERTO" userId="8c013d22-ceb2-4014-ae73-ac062752c54f" providerId="ADAL" clId="{876DCE51-C3F9-4B0F-B824-E129D24FF116}" dt="2024-03-03T10:49:00.172" v="524" actId="47"/>
        <pc:sldMkLst>
          <pc:docMk/>
          <pc:sldMk cId="1265068508" sldId="515"/>
        </pc:sldMkLst>
      </pc:sldChg>
      <pc:sldChg chg="ord">
        <pc:chgData name="TOMMASINI ALBERTO" userId="8c013d22-ceb2-4014-ae73-ac062752c54f" providerId="ADAL" clId="{876DCE51-C3F9-4B0F-B824-E129D24FF116}" dt="2024-03-03T10:39:37.117" v="309"/>
        <pc:sldMkLst>
          <pc:docMk/>
          <pc:sldMk cId="1247693604" sldId="520"/>
        </pc:sldMkLst>
      </pc:sldChg>
      <pc:sldChg chg="del">
        <pc:chgData name="TOMMASINI ALBERTO" userId="8c013d22-ceb2-4014-ae73-ac062752c54f" providerId="ADAL" clId="{876DCE51-C3F9-4B0F-B824-E129D24FF116}" dt="2024-03-03T10:48:20.109" v="522" actId="2696"/>
        <pc:sldMkLst>
          <pc:docMk/>
          <pc:sldMk cId="1312854603" sldId="523"/>
        </pc:sldMkLst>
      </pc:sldChg>
      <pc:sldChg chg="add">
        <pc:chgData name="TOMMASINI ALBERTO" userId="8c013d22-ceb2-4014-ae73-ac062752c54f" providerId="ADAL" clId="{876DCE51-C3F9-4B0F-B824-E129D24FF116}" dt="2024-03-03T10:48:29.301" v="523"/>
        <pc:sldMkLst>
          <pc:docMk/>
          <pc:sldMk cId="3055670196" sldId="523"/>
        </pc:sldMkLst>
      </pc:sldChg>
      <pc:sldChg chg="addSp delSp modSp mod delAnim modAnim">
        <pc:chgData name="TOMMASINI ALBERTO" userId="8c013d22-ceb2-4014-ae73-ac062752c54f" providerId="ADAL" clId="{876DCE51-C3F9-4B0F-B824-E129D24FF116}" dt="2024-03-03T10:47:47.732" v="520" actId="207"/>
        <pc:sldMkLst>
          <pc:docMk/>
          <pc:sldMk cId="2468402049" sldId="524"/>
        </pc:sldMkLst>
        <pc:spChg chg="del">
          <ac:chgData name="TOMMASINI ALBERTO" userId="8c013d22-ceb2-4014-ae73-ac062752c54f" providerId="ADAL" clId="{876DCE51-C3F9-4B0F-B824-E129D24FF116}" dt="2024-03-03T10:32:11.459" v="212" actId="478"/>
          <ac:spMkLst>
            <pc:docMk/>
            <pc:sldMk cId="2468402049" sldId="524"/>
            <ac:spMk id="5" creationId="{0CCC416A-F961-4CC3-B2B1-EF2E6257A12A}"/>
          </ac:spMkLst>
        </pc:spChg>
        <pc:spChg chg="add mod">
          <ac:chgData name="TOMMASINI ALBERTO" userId="8c013d22-ceb2-4014-ae73-ac062752c54f" providerId="ADAL" clId="{876DCE51-C3F9-4B0F-B824-E129D24FF116}" dt="2024-03-03T10:47:47.732" v="520" actId="207"/>
          <ac:spMkLst>
            <pc:docMk/>
            <pc:sldMk cId="2468402049" sldId="524"/>
            <ac:spMk id="14" creationId="{D2673B2C-A6FF-82CF-8E16-6266B59E5405}"/>
          </ac:spMkLst>
        </pc:spChg>
        <pc:picChg chg="del">
          <ac:chgData name="TOMMASINI ALBERTO" userId="8c013d22-ceb2-4014-ae73-ac062752c54f" providerId="ADAL" clId="{876DCE51-C3F9-4B0F-B824-E129D24FF116}" dt="2024-03-03T10:32:06.589" v="211" actId="478"/>
          <ac:picMkLst>
            <pc:docMk/>
            <pc:sldMk cId="2468402049" sldId="524"/>
            <ac:picMk id="2" creationId="{4FB7788C-DCE8-4E42-B45E-4B6F81F6DFB0}"/>
          </ac:picMkLst>
        </pc:picChg>
        <pc:picChg chg="del mod">
          <ac:chgData name="TOMMASINI ALBERTO" userId="8c013d22-ceb2-4014-ae73-ac062752c54f" providerId="ADAL" clId="{876DCE51-C3F9-4B0F-B824-E129D24FF116}" dt="2024-03-03T10:32:54.415" v="216" actId="478"/>
          <ac:picMkLst>
            <pc:docMk/>
            <pc:sldMk cId="2468402049" sldId="524"/>
            <ac:picMk id="3" creationId="{508B40C7-1BA6-49DB-80C1-594CA8E158F0}"/>
          </ac:picMkLst>
        </pc:picChg>
        <pc:picChg chg="add del mod">
          <ac:chgData name="TOMMASINI ALBERTO" userId="8c013d22-ceb2-4014-ae73-ac062752c54f" providerId="ADAL" clId="{876DCE51-C3F9-4B0F-B824-E129D24FF116}" dt="2024-03-03T10:34:52.655" v="241" actId="478"/>
          <ac:picMkLst>
            <pc:docMk/>
            <pc:sldMk cId="2468402049" sldId="524"/>
            <ac:picMk id="4" creationId="{D092F84D-F337-4FA1-AF06-DD16855C4795}"/>
          </ac:picMkLst>
        </pc:picChg>
        <pc:picChg chg="add mod">
          <ac:chgData name="TOMMASINI ALBERTO" userId="8c013d22-ceb2-4014-ae73-ac062752c54f" providerId="ADAL" clId="{876DCE51-C3F9-4B0F-B824-E129D24FF116}" dt="2024-03-03T10:47:15.611" v="495" actId="1076"/>
          <ac:picMkLst>
            <pc:docMk/>
            <pc:sldMk cId="2468402049" sldId="524"/>
            <ac:picMk id="7" creationId="{267A42B1-6B9E-733F-AEBA-70BE3DF8F85F}"/>
          </ac:picMkLst>
        </pc:picChg>
        <pc:picChg chg="add del mod">
          <ac:chgData name="TOMMASINI ALBERTO" userId="8c013d22-ceb2-4014-ae73-ac062752c54f" providerId="ADAL" clId="{876DCE51-C3F9-4B0F-B824-E129D24FF116}" dt="2024-03-03T10:33:48.194" v="229" actId="22"/>
          <ac:picMkLst>
            <pc:docMk/>
            <pc:sldMk cId="2468402049" sldId="524"/>
            <ac:picMk id="9" creationId="{2441520B-9AA5-8ECC-97B4-AA96C917974C}"/>
          </ac:picMkLst>
        </pc:picChg>
        <pc:picChg chg="add del mod">
          <ac:chgData name="TOMMASINI ALBERTO" userId="8c013d22-ceb2-4014-ae73-ac062752c54f" providerId="ADAL" clId="{876DCE51-C3F9-4B0F-B824-E129D24FF116}" dt="2024-03-03T10:34:30.410" v="239" actId="22"/>
          <ac:picMkLst>
            <pc:docMk/>
            <pc:sldMk cId="2468402049" sldId="524"/>
            <ac:picMk id="11" creationId="{626D5012-970D-3D95-9C2E-AD2BB7C3BA0C}"/>
          </ac:picMkLst>
        </pc:picChg>
        <pc:picChg chg="add mod">
          <ac:chgData name="TOMMASINI ALBERTO" userId="8c013d22-ceb2-4014-ae73-ac062752c54f" providerId="ADAL" clId="{876DCE51-C3F9-4B0F-B824-E129D24FF116}" dt="2024-03-03T10:47:13.812" v="494" actId="14100"/>
          <ac:picMkLst>
            <pc:docMk/>
            <pc:sldMk cId="2468402049" sldId="524"/>
            <ac:picMk id="13" creationId="{1DC5BE0B-0788-C297-8771-D5E931570BB3}"/>
          </ac:picMkLst>
        </pc:picChg>
      </pc:sldChg>
      <pc:sldChg chg="add">
        <pc:chgData name="TOMMASINI ALBERTO" userId="8c013d22-ceb2-4014-ae73-ac062752c54f" providerId="ADAL" clId="{876DCE51-C3F9-4B0F-B824-E129D24FF116}" dt="2024-03-03T10:49:40.634" v="526"/>
        <pc:sldMkLst>
          <pc:docMk/>
          <pc:sldMk cId="3769107338" sldId="525"/>
        </pc:sldMkLst>
      </pc:sldChg>
      <pc:sldChg chg="del">
        <pc:chgData name="TOMMASINI ALBERTO" userId="8c013d22-ceb2-4014-ae73-ac062752c54f" providerId="ADAL" clId="{876DCE51-C3F9-4B0F-B824-E129D24FF116}" dt="2024-03-03T10:49:30.875" v="525" actId="2696"/>
        <pc:sldMkLst>
          <pc:docMk/>
          <pc:sldMk cId="4074687205" sldId="525"/>
        </pc:sldMkLst>
      </pc:sldChg>
      <pc:sldChg chg="delSp modSp del mod modAnim">
        <pc:chgData name="TOMMASINI ALBERTO" userId="8c013d22-ceb2-4014-ae73-ac062752c54f" providerId="ADAL" clId="{876DCE51-C3F9-4B0F-B824-E129D24FF116}" dt="2024-03-03T10:35:54.837" v="256" actId="47"/>
        <pc:sldMkLst>
          <pc:docMk/>
          <pc:sldMk cId="3295730290" sldId="526"/>
        </pc:sldMkLst>
        <pc:spChg chg="mod">
          <ac:chgData name="TOMMASINI ALBERTO" userId="8c013d22-ceb2-4014-ae73-ac062752c54f" providerId="ADAL" clId="{876DCE51-C3F9-4B0F-B824-E129D24FF116}" dt="2024-03-03T10:35:11.394" v="246" actId="1076"/>
          <ac:spMkLst>
            <pc:docMk/>
            <pc:sldMk cId="3295730290" sldId="526"/>
            <ac:spMk id="17" creationId="{2B2786D6-6BCF-4C02-AC32-66453BB27298}"/>
          </ac:spMkLst>
        </pc:spChg>
        <pc:picChg chg="del mod">
          <ac:chgData name="TOMMASINI ALBERTO" userId="8c013d22-ceb2-4014-ae73-ac062752c54f" providerId="ADAL" clId="{876DCE51-C3F9-4B0F-B824-E129D24FF116}" dt="2024-03-03T10:35:23.546" v="249" actId="21"/>
          <ac:picMkLst>
            <pc:docMk/>
            <pc:sldMk cId="3295730290" sldId="526"/>
            <ac:picMk id="18" creationId="{5435ED9B-7C10-49D3-9EE5-21311AA660F8}"/>
          </ac:picMkLst>
        </pc:picChg>
        <pc:picChg chg="del mod">
          <ac:chgData name="TOMMASINI ALBERTO" userId="8c013d22-ceb2-4014-ae73-ac062752c54f" providerId="ADAL" clId="{876DCE51-C3F9-4B0F-B824-E129D24FF116}" dt="2024-03-03T10:35:23.546" v="249" actId="21"/>
          <ac:picMkLst>
            <pc:docMk/>
            <pc:sldMk cId="3295730290" sldId="526"/>
            <ac:picMk id="19" creationId="{3498F223-A741-41E8-B872-E2B297B711C5}"/>
          </ac:picMkLst>
        </pc:picChg>
      </pc:sldChg>
      <pc:sldChg chg="del">
        <pc:chgData name="TOMMASINI ALBERTO" userId="8c013d22-ceb2-4014-ae73-ac062752c54f" providerId="ADAL" clId="{876DCE51-C3F9-4B0F-B824-E129D24FF116}" dt="2024-03-03T10:48:01.422" v="521" actId="47"/>
        <pc:sldMkLst>
          <pc:docMk/>
          <pc:sldMk cId="1126865104" sldId="527"/>
        </pc:sldMkLst>
      </pc:sldChg>
      <pc:sldChg chg="addSp modSp mod ord modAnim">
        <pc:chgData name="TOMMASINI ALBERTO" userId="8c013d22-ceb2-4014-ae73-ac062752c54f" providerId="ADAL" clId="{876DCE51-C3F9-4B0F-B824-E129D24FF116}" dt="2024-03-03T10:40:33.389" v="316"/>
        <pc:sldMkLst>
          <pc:docMk/>
          <pc:sldMk cId="2693401216" sldId="528"/>
        </pc:sldMkLst>
        <pc:spChg chg="add mod">
          <ac:chgData name="TOMMASINI ALBERTO" userId="8c013d22-ceb2-4014-ae73-ac062752c54f" providerId="ADAL" clId="{876DCE51-C3F9-4B0F-B824-E129D24FF116}" dt="2024-03-03T10:40:23.739" v="315" actId="1076"/>
          <ac:spMkLst>
            <pc:docMk/>
            <pc:sldMk cId="2693401216" sldId="528"/>
            <ac:spMk id="12" creationId="{148ECF06-D8EC-4495-A6D1-736077EEDC0A}"/>
          </ac:spMkLst>
        </pc:spChg>
        <pc:picChg chg="add mod">
          <ac:chgData name="TOMMASINI ALBERTO" userId="8c013d22-ceb2-4014-ae73-ac062752c54f" providerId="ADAL" clId="{876DCE51-C3F9-4B0F-B824-E129D24FF116}" dt="2024-03-03T10:40:20.342" v="314" actId="1076"/>
          <ac:picMkLst>
            <pc:docMk/>
            <pc:sldMk cId="2693401216" sldId="528"/>
            <ac:picMk id="11" creationId="{B1A15AFD-A59C-492C-929A-2BCB6382C111}"/>
          </ac:picMkLst>
        </pc:picChg>
      </pc:sldChg>
      <pc:sldChg chg="del">
        <pc:chgData name="TOMMASINI ALBERTO" userId="8c013d22-ceb2-4014-ae73-ac062752c54f" providerId="ADAL" clId="{876DCE51-C3F9-4B0F-B824-E129D24FF116}" dt="2024-03-03T10:38:55.506" v="304" actId="2696"/>
        <pc:sldMkLst>
          <pc:docMk/>
          <pc:sldMk cId="2204503324" sldId="532"/>
        </pc:sldMkLst>
      </pc:sldChg>
      <pc:sldChg chg="delSp modSp add del mod ord delAnim">
        <pc:chgData name="TOMMASINI ALBERTO" userId="8c013d22-ceb2-4014-ae73-ac062752c54f" providerId="ADAL" clId="{876DCE51-C3F9-4B0F-B824-E129D24FF116}" dt="2024-03-03T10:42:53.258" v="363" actId="47"/>
        <pc:sldMkLst>
          <pc:docMk/>
          <pc:sldMk cId="2324869724" sldId="532"/>
        </pc:sldMkLst>
        <pc:spChg chg="del">
          <ac:chgData name="TOMMASINI ALBERTO" userId="8c013d22-ceb2-4014-ae73-ac062752c54f" providerId="ADAL" clId="{876DCE51-C3F9-4B0F-B824-E129D24FF116}" dt="2024-03-03T10:41:56.618" v="349" actId="21"/>
          <ac:spMkLst>
            <pc:docMk/>
            <pc:sldMk cId="2324869724" sldId="532"/>
            <ac:spMk id="2" creationId="{01BC46F6-582D-2E59-C5A8-CEFD7F27AAF5}"/>
          </ac:spMkLst>
        </pc:spChg>
        <pc:spChg chg="del mod">
          <ac:chgData name="TOMMASINI ALBERTO" userId="8c013d22-ceb2-4014-ae73-ac062752c54f" providerId="ADAL" clId="{876DCE51-C3F9-4B0F-B824-E129D24FF116}" dt="2024-03-03T10:41:56.618" v="349" actId="21"/>
          <ac:spMkLst>
            <pc:docMk/>
            <pc:sldMk cId="2324869724" sldId="532"/>
            <ac:spMk id="3" creationId="{96BF213F-B3B6-9C1C-8334-8CB52B55BA21}"/>
          </ac:spMkLst>
        </pc:spChg>
      </pc:sldChg>
      <pc:sldChg chg="del">
        <pc:chgData name="TOMMASINI ALBERTO" userId="8c013d22-ceb2-4014-ae73-ac062752c54f" providerId="ADAL" clId="{876DCE51-C3F9-4B0F-B824-E129D24FF116}" dt="2024-03-03T10:38:55.506" v="304" actId="2696"/>
        <pc:sldMkLst>
          <pc:docMk/>
          <pc:sldMk cId="2944867358" sldId="533"/>
        </pc:sldMkLst>
      </pc:sldChg>
      <pc:sldChg chg="add del">
        <pc:chgData name="TOMMASINI ALBERTO" userId="8c013d22-ceb2-4014-ae73-ac062752c54f" providerId="ADAL" clId="{876DCE51-C3F9-4B0F-B824-E129D24FF116}" dt="2024-03-03T10:43:47.296" v="414" actId="47"/>
        <pc:sldMkLst>
          <pc:docMk/>
          <pc:sldMk cId="3866913493" sldId="533"/>
        </pc:sldMkLst>
      </pc:sldChg>
      <pc:sldChg chg="addSp delSp modSp add mod delAnim modAnim">
        <pc:chgData name="TOMMASINI ALBERTO" userId="8c013d22-ceb2-4014-ae73-ac062752c54f" providerId="ADAL" clId="{876DCE51-C3F9-4B0F-B824-E129D24FF116}" dt="2024-03-09T19:33:15.655" v="528"/>
        <pc:sldMkLst>
          <pc:docMk/>
          <pc:sldMk cId="459862402" sldId="534"/>
        </pc:sldMkLst>
        <pc:spChg chg="mod">
          <ac:chgData name="TOMMASINI ALBERTO" userId="8c013d22-ceb2-4014-ae73-ac062752c54f" providerId="ADAL" clId="{876DCE51-C3F9-4B0F-B824-E129D24FF116}" dt="2024-03-03T10:44:03.425" v="421" actId="20577"/>
          <ac:spMkLst>
            <pc:docMk/>
            <pc:sldMk cId="459862402" sldId="534"/>
            <ac:spMk id="3" creationId="{4BFA42E6-2EE4-88CB-667F-4CA07297A79C}"/>
          </ac:spMkLst>
        </pc:spChg>
        <pc:spChg chg="mod">
          <ac:chgData name="TOMMASINI ALBERTO" userId="8c013d22-ceb2-4014-ae73-ac062752c54f" providerId="ADAL" clId="{876DCE51-C3F9-4B0F-B824-E129D24FF116}" dt="2024-03-03T10:44:10.693" v="423" actId="1076"/>
          <ac:spMkLst>
            <pc:docMk/>
            <pc:sldMk cId="459862402" sldId="534"/>
            <ac:spMk id="5" creationId="{593920FC-7561-C1B3-8CCA-903B66FF08CE}"/>
          </ac:spMkLst>
        </pc:spChg>
        <pc:spChg chg="add mod">
          <ac:chgData name="TOMMASINI ALBERTO" userId="8c013d22-ceb2-4014-ae73-ac062752c54f" providerId="ADAL" clId="{876DCE51-C3F9-4B0F-B824-E129D24FF116}" dt="2024-03-03T10:45:07.618" v="456" actId="1076"/>
          <ac:spMkLst>
            <pc:docMk/>
            <pc:sldMk cId="459862402" sldId="534"/>
            <ac:spMk id="6" creationId="{3F4940DB-1922-8A66-C5D9-4BD6183F94A6}"/>
          </ac:spMkLst>
        </pc:spChg>
        <pc:spChg chg="add mod">
          <ac:chgData name="TOMMASINI ALBERTO" userId="8c013d22-ceb2-4014-ae73-ac062752c54f" providerId="ADAL" clId="{876DCE51-C3F9-4B0F-B824-E129D24FF116}" dt="2024-03-03T10:45:07.618" v="456" actId="1076"/>
          <ac:spMkLst>
            <pc:docMk/>
            <pc:sldMk cId="459862402" sldId="534"/>
            <ac:spMk id="7" creationId="{95591538-7E9C-BB5F-CB22-A4B628A668FA}"/>
          </ac:spMkLst>
        </pc:spChg>
        <pc:spChg chg="add del mod">
          <ac:chgData name="TOMMASINI ALBERTO" userId="8c013d22-ceb2-4014-ae73-ac062752c54f" providerId="ADAL" clId="{876DCE51-C3F9-4B0F-B824-E129D24FF116}" dt="2024-03-03T10:46:41.510" v="491" actId="478"/>
          <ac:spMkLst>
            <pc:docMk/>
            <pc:sldMk cId="459862402" sldId="534"/>
            <ac:spMk id="8" creationId="{0ABFD9AE-F2F4-52A1-E124-2E79403868F3}"/>
          </ac:spMkLst>
        </pc:spChg>
        <pc:spChg chg="add del mod">
          <ac:chgData name="TOMMASINI ALBERTO" userId="8c013d22-ceb2-4014-ae73-ac062752c54f" providerId="ADAL" clId="{876DCE51-C3F9-4B0F-B824-E129D24FF116}" dt="2024-03-03T10:46:35.711" v="489" actId="478"/>
          <ac:spMkLst>
            <pc:docMk/>
            <pc:sldMk cId="459862402" sldId="534"/>
            <ac:spMk id="9" creationId="{16339D07-7E77-6975-AAD2-4370BB67D605}"/>
          </ac:spMkLst>
        </pc:spChg>
        <pc:spChg chg="add mod">
          <ac:chgData name="TOMMASINI ALBERTO" userId="8c013d22-ceb2-4014-ae73-ac062752c54f" providerId="ADAL" clId="{876DCE51-C3F9-4B0F-B824-E129D24FF116}" dt="2024-03-03T10:46:28.728" v="488" actId="1076"/>
          <ac:spMkLst>
            <pc:docMk/>
            <pc:sldMk cId="459862402" sldId="534"/>
            <ac:spMk id="10" creationId="{AB683FA1-C7DF-D7E3-D2FA-79C458328DCC}"/>
          </ac:spMkLst>
        </pc:spChg>
        <pc:spChg chg="add mod">
          <ac:chgData name="TOMMASINI ALBERTO" userId="8c013d22-ceb2-4014-ae73-ac062752c54f" providerId="ADAL" clId="{876DCE51-C3F9-4B0F-B824-E129D24FF116}" dt="2024-03-03T10:46:28.728" v="488" actId="1076"/>
          <ac:spMkLst>
            <pc:docMk/>
            <pc:sldMk cId="459862402" sldId="534"/>
            <ac:spMk id="11" creationId="{ABF4AFA6-AB1C-0337-12E5-B23058F21881}"/>
          </ac:spMkLst>
        </pc:spChg>
        <pc:picChg chg="mod">
          <ac:chgData name="TOMMASINI ALBERTO" userId="8c013d22-ceb2-4014-ae73-ac062752c54f" providerId="ADAL" clId="{876DCE51-C3F9-4B0F-B824-E129D24FF116}" dt="2024-03-03T10:44:06.879" v="422" actId="1076"/>
          <ac:picMkLst>
            <pc:docMk/>
            <pc:sldMk cId="459862402" sldId="534"/>
            <ac:picMk id="4" creationId="{A67A186E-736D-55DA-DB6F-C32F0D18C8B8}"/>
          </ac:picMkLst>
        </pc:picChg>
      </pc:sldChg>
      <pc:sldChg chg="del">
        <pc:chgData name="TOMMASINI ALBERTO" userId="8c013d22-ceb2-4014-ae73-ac062752c54f" providerId="ADAL" clId="{876DCE51-C3F9-4B0F-B824-E129D24FF116}" dt="2024-03-03T10:38:55.506" v="304" actId="2696"/>
        <pc:sldMkLst>
          <pc:docMk/>
          <pc:sldMk cId="3628531730" sldId="534"/>
        </pc:sldMkLst>
      </pc:sldChg>
      <pc:sldChg chg="del">
        <pc:chgData name="TOMMASINI ALBERTO" userId="8c013d22-ceb2-4014-ae73-ac062752c54f" providerId="ADAL" clId="{876DCE51-C3F9-4B0F-B824-E129D24FF116}" dt="2024-03-03T10:38:55.506" v="304" actId="2696"/>
        <pc:sldMkLst>
          <pc:docMk/>
          <pc:sldMk cId="773295929" sldId="535"/>
        </pc:sldMkLst>
      </pc:sldChg>
      <pc:sldChg chg="addSp delSp modSp add del mod addAnim delAnim">
        <pc:chgData name="TOMMASINI ALBERTO" userId="8c013d22-ceb2-4014-ae73-ac062752c54f" providerId="ADAL" clId="{876DCE51-C3F9-4B0F-B824-E129D24FF116}" dt="2024-03-03T10:45:15.102" v="457" actId="47"/>
        <pc:sldMkLst>
          <pc:docMk/>
          <pc:sldMk cId="3821323692" sldId="535"/>
        </pc:sldMkLst>
        <pc:spChg chg="del mod">
          <ac:chgData name="TOMMASINI ALBERTO" userId="8c013d22-ceb2-4014-ae73-ac062752c54f" providerId="ADAL" clId="{876DCE51-C3F9-4B0F-B824-E129D24FF116}" dt="2024-03-03T10:44:50.473" v="435" actId="21"/>
          <ac:spMkLst>
            <pc:docMk/>
            <pc:sldMk cId="3821323692" sldId="535"/>
            <ac:spMk id="2" creationId="{3F4940DB-1922-8A66-C5D9-4BD6183F94A6}"/>
          </ac:spMkLst>
        </pc:spChg>
        <pc:spChg chg="add del mod">
          <ac:chgData name="TOMMASINI ALBERTO" userId="8c013d22-ceb2-4014-ae73-ac062752c54f" providerId="ADAL" clId="{876DCE51-C3F9-4B0F-B824-E129D24FF116}" dt="2024-03-03T10:44:50.473" v="435" actId="21"/>
          <ac:spMkLst>
            <pc:docMk/>
            <pc:sldMk cId="3821323692" sldId="535"/>
            <ac:spMk id="3" creationId="{95591538-7E9C-BB5F-CB22-A4B628A668FA}"/>
          </ac:spMkLst>
        </pc:spChg>
      </pc:sldChg>
      <pc:sldChg chg="addSp delSp modSp add del mod addAnim delAnim">
        <pc:chgData name="TOMMASINI ALBERTO" userId="8c013d22-ceb2-4014-ae73-ac062752c54f" providerId="ADAL" clId="{876DCE51-C3F9-4B0F-B824-E129D24FF116}" dt="2024-03-03T10:46:46.596" v="492" actId="47"/>
        <pc:sldMkLst>
          <pc:docMk/>
          <pc:sldMk cId="310937212" sldId="536"/>
        </pc:sldMkLst>
        <pc:spChg chg="del mod">
          <ac:chgData name="TOMMASINI ALBERTO" userId="8c013d22-ceb2-4014-ae73-ac062752c54f" providerId="ADAL" clId="{876DCE51-C3F9-4B0F-B824-E129D24FF116}" dt="2024-03-03T10:46:06.423" v="471" actId="21"/>
          <ac:spMkLst>
            <pc:docMk/>
            <pc:sldMk cId="310937212" sldId="536"/>
            <ac:spMk id="2" creationId="{0ABFD9AE-F2F4-52A1-E124-2E79403868F3}"/>
          </ac:spMkLst>
        </pc:spChg>
        <pc:spChg chg="add del mod">
          <ac:chgData name="TOMMASINI ALBERTO" userId="8c013d22-ceb2-4014-ae73-ac062752c54f" providerId="ADAL" clId="{876DCE51-C3F9-4B0F-B824-E129D24FF116}" dt="2024-03-03T10:46:06.423" v="471" actId="21"/>
          <ac:spMkLst>
            <pc:docMk/>
            <pc:sldMk cId="310937212" sldId="536"/>
            <ac:spMk id="3" creationId="{16339D07-7E77-6975-AAD2-4370BB67D605}"/>
          </ac:spMkLst>
        </pc:spChg>
      </pc:sldChg>
      <pc:sldChg chg="del">
        <pc:chgData name="TOMMASINI ALBERTO" userId="8c013d22-ceb2-4014-ae73-ac062752c54f" providerId="ADAL" clId="{876DCE51-C3F9-4B0F-B824-E129D24FF116}" dt="2024-03-03T10:38:55.506" v="304" actId="2696"/>
        <pc:sldMkLst>
          <pc:docMk/>
          <pc:sldMk cId="2341745889" sldId="536"/>
        </pc:sldMkLst>
      </pc:sldChg>
      <pc:sldChg chg="del">
        <pc:chgData name="TOMMASINI ALBERTO" userId="8c013d22-ceb2-4014-ae73-ac062752c54f" providerId="ADAL" clId="{876DCE51-C3F9-4B0F-B824-E129D24FF116}" dt="2024-03-03T10:49:30.875" v="525" actId="2696"/>
        <pc:sldMkLst>
          <pc:docMk/>
          <pc:sldMk cId="1906817274" sldId="537"/>
        </pc:sldMkLst>
      </pc:sldChg>
      <pc:sldChg chg="add">
        <pc:chgData name="TOMMASINI ALBERTO" userId="8c013d22-ceb2-4014-ae73-ac062752c54f" providerId="ADAL" clId="{876DCE51-C3F9-4B0F-B824-E129D24FF116}" dt="2024-03-03T10:49:40.634" v="526"/>
        <pc:sldMkLst>
          <pc:docMk/>
          <pc:sldMk cId="2980056422" sldId="537"/>
        </pc:sldMkLst>
      </pc:sldChg>
      <pc:sldChg chg="modSp mod ord">
        <pc:chgData name="TOMMASINI ALBERTO" userId="8c013d22-ceb2-4014-ae73-ac062752c54f" providerId="ADAL" clId="{876DCE51-C3F9-4B0F-B824-E129D24FF116}" dt="2024-03-03T10:30:16.819" v="204" actId="113"/>
        <pc:sldMkLst>
          <pc:docMk/>
          <pc:sldMk cId="4278899998" sldId="547"/>
        </pc:sldMkLst>
        <pc:spChg chg="mod">
          <ac:chgData name="TOMMASINI ALBERTO" userId="8c013d22-ceb2-4014-ae73-ac062752c54f" providerId="ADAL" clId="{876DCE51-C3F9-4B0F-B824-E129D24FF116}" dt="2024-03-03T10:30:16.819" v="204" actId="113"/>
          <ac:spMkLst>
            <pc:docMk/>
            <pc:sldMk cId="4278899998" sldId="547"/>
            <ac:spMk id="4" creationId="{D2190605-F026-D3FD-6B83-24E9881F7521}"/>
          </ac:spMkLst>
        </pc:spChg>
        <pc:spChg chg="mod">
          <ac:chgData name="TOMMASINI ALBERTO" userId="8c013d22-ceb2-4014-ae73-ac062752c54f" providerId="ADAL" clId="{876DCE51-C3F9-4B0F-B824-E129D24FF116}" dt="2024-03-03T10:30:12.744" v="203" actId="1076"/>
          <ac:spMkLst>
            <pc:docMk/>
            <pc:sldMk cId="4278899998" sldId="547"/>
            <ac:spMk id="5" creationId="{994CE9E4-9B1A-16E3-E1D0-E2AD9FE41A51}"/>
          </ac:spMkLst>
        </pc:spChg>
      </pc:sldChg>
      <pc:sldChg chg="addSp modSp mod">
        <pc:chgData name="TOMMASINI ALBERTO" userId="8c013d22-ceb2-4014-ae73-ac062752c54f" providerId="ADAL" clId="{876DCE51-C3F9-4B0F-B824-E129D24FF116}" dt="2024-03-09T19:49:33.801" v="605" actId="1037"/>
        <pc:sldMkLst>
          <pc:docMk/>
          <pc:sldMk cId="0" sldId="570"/>
        </pc:sldMkLst>
        <pc:spChg chg="add mod">
          <ac:chgData name="TOMMASINI ALBERTO" userId="8c013d22-ceb2-4014-ae73-ac062752c54f" providerId="ADAL" clId="{876DCE51-C3F9-4B0F-B824-E129D24FF116}" dt="2024-03-09T19:49:33.801" v="605" actId="1037"/>
          <ac:spMkLst>
            <pc:docMk/>
            <pc:sldMk cId="0" sldId="570"/>
            <ac:spMk id="4" creationId="{317B91B1-7EB5-6536-232D-8BD27F0ACC35}"/>
          </ac:spMkLst>
        </pc:spChg>
        <pc:picChg chg="mod">
          <ac:chgData name="TOMMASINI ALBERTO" userId="8c013d22-ceb2-4014-ae73-ac062752c54f" providerId="ADAL" clId="{876DCE51-C3F9-4B0F-B824-E129D24FF116}" dt="2024-03-09T19:48:53.469" v="550" actId="1076"/>
          <ac:picMkLst>
            <pc:docMk/>
            <pc:sldMk cId="0" sldId="570"/>
            <ac:picMk id="3" creationId="{24957924-8B77-4EE6-B1EF-F1D1C76AA7FD}"/>
          </ac:picMkLst>
        </pc:picChg>
      </pc:sldChg>
      <pc:sldChg chg="addSp modSp mod">
        <pc:chgData name="TOMMASINI ALBERTO" userId="8c013d22-ceb2-4014-ae73-ac062752c54f" providerId="ADAL" clId="{876DCE51-C3F9-4B0F-B824-E129D24FF116}" dt="2024-03-09T19:35:58.280" v="533"/>
        <pc:sldMkLst>
          <pc:docMk/>
          <pc:sldMk cId="186413263" sldId="896"/>
        </pc:sldMkLst>
        <pc:spChg chg="add mod">
          <ac:chgData name="TOMMASINI ALBERTO" userId="8c013d22-ceb2-4014-ae73-ac062752c54f" providerId="ADAL" clId="{876DCE51-C3F9-4B0F-B824-E129D24FF116}" dt="2024-03-09T19:35:58.280" v="533"/>
          <ac:spMkLst>
            <pc:docMk/>
            <pc:sldMk cId="186413263" sldId="896"/>
            <ac:spMk id="2" creationId="{A6D26397-D420-3D59-796D-D384AB825F14}"/>
          </ac:spMkLst>
        </pc:spChg>
      </pc:sldChg>
      <pc:sldChg chg="del">
        <pc:chgData name="TOMMASINI ALBERTO" userId="8c013d22-ceb2-4014-ae73-ac062752c54f" providerId="ADAL" clId="{876DCE51-C3F9-4B0F-B824-E129D24FF116}" dt="2024-03-08T06:48:27.769" v="527" actId="47"/>
        <pc:sldMkLst>
          <pc:docMk/>
          <pc:sldMk cId="2960189288" sldId="898"/>
        </pc:sldMkLst>
      </pc:sldChg>
      <pc:sldChg chg="addSp modSp mod modAnim">
        <pc:chgData name="TOMMASINI ALBERTO" userId="8c013d22-ceb2-4014-ae73-ac062752c54f" providerId="ADAL" clId="{876DCE51-C3F9-4B0F-B824-E129D24FF116}" dt="2024-03-03T10:22:07.017" v="97"/>
        <pc:sldMkLst>
          <pc:docMk/>
          <pc:sldMk cId="2137572647" sldId="899"/>
        </pc:sldMkLst>
        <pc:spChg chg="mod">
          <ac:chgData name="TOMMASINI ALBERTO" userId="8c013d22-ceb2-4014-ae73-ac062752c54f" providerId="ADAL" clId="{876DCE51-C3F9-4B0F-B824-E129D24FF116}" dt="2024-03-03T10:21:08.724" v="39" actId="20577"/>
          <ac:spMkLst>
            <pc:docMk/>
            <pc:sldMk cId="2137572647" sldId="899"/>
            <ac:spMk id="4" creationId="{0B5C9A59-D01D-6A1C-3D7A-6986517D8ADB}"/>
          </ac:spMkLst>
        </pc:spChg>
        <pc:spChg chg="add mod">
          <ac:chgData name="TOMMASINI ALBERTO" userId="8c013d22-ceb2-4014-ae73-ac062752c54f" providerId="ADAL" clId="{876DCE51-C3F9-4B0F-B824-E129D24FF116}" dt="2024-03-03T10:22:01.106" v="96" actId="14100"/>
          <ac:spMkLst>
            <pc:docMk/>
            <pc:sldMk cId="2137572647" sldId="899"/>
            <ac:spMk id="5" creationId="{F4063FA3-9663-0C18-90CB-03FBC2A80DE9}"/>
          </ac:spMkLst>
        </pc:spChg>
      </pc:sldChg>
      <pc:sldChg chg="modSp mod">
        <pc:chgData name="TOMMASINI ALBERTO" userId="8c013d22-ceb2-4014-ae73-ac062752c54f" providerId="ADAL" clId="{876DCE51-C3F9-4B0F-B824-E129D24FF116}" dt="2024-03-03T10:29:48.095" v="198" actId="1076"/>
        <pc:sldMkLst>
          <pc:docMk/>
          <pc:sldMk cId="583452296" sldId="901"/>
        </pc:sldMkLst>
        <pc:spChg chg="mod">
          <ac:chgData name="TOMMASINI ALBERTO" userId="8c013d22-ceb2-4014-ae73-ac062752c54f" providerId="ADAL" clId="{876DCE51-C3F9-4B0F-B824-E129D24FF116}" dt="2024-03-03T10:29:43.753" v="197" actId="6549"/>
          <ac:spMkLst>
            <pc:docMk/>
            <pc:sldMk cId="583452296" sldId="901"/>
            <ac:spMk id="2" creationId="{DE0BEB9F-821B-4938-E47E-BC8734EF1CDE}"/>
          </ac:spMkLst>
        </pc:spChg>
        <pc:picChg chg="mod">
          <ac:chgData name="TOMMASINI ALBERTO" userId="8c013d22-ceb2-4014-ae73-ac062752c54f" providerId="ADAL" clId="{876DCE51-C3F9-4B0F-B824-E129D24FF116}" dt="2024-03-03T10:29:48.095" v="198" actId="1076"/>
          <ac:picMkLst>
            <pc:docMk/>
            <pc:sldMk cId="583452296" sldId="901"/>
            <ac:picMk id="4" creationId="{EC12C32D-2642-3D47-86E5-AAC52DA87F9F}"/>
          </ac:picMkLst>
        </pc:picChg>
      </pc:sldChg>
      <pc:sldChg chg="addSp delSp modSp mod modAnim">
        <pc:chgData name="TOMMASINI ALBERTO" userId="8c013d22-ceb2-4014-ae73-ac062752c54f" providerId="ADAL" clId="{876DCE51-C3F9-4B0F-B824-E129D24FF116}" dt="2024-03-03T10:43:41.473" v="413" actId="1076"/>
        <pc:sldMkLst>
          <pc:docMk/>
          <pc:sldMk cId="32071951" sldId="902"/>
        </pc:sldMkLst>
        <pc:spChg chg="mod">
          <ac:chgData name="TOMMASINI ALBERTO" userId="8c013d22-ceb2-4014-ae73-ac062752c54f" providerId="ADAL" clId="{876DCE51-C3F9-4B0F-B824-E129D24FF116}" dt="2024-03-03T10:42:43.093" v="360" actId="1076"/>
          <ac:spMkLst>
            <pc:docMk/>
            <pc:sldMk cId="32071951" sldId="902"/>
            <ac:spMk id="2" creationId="{86162596-ACDE-4271-A458-62C03936C93A}"/>
          </ac:spMkLst>
        </pc:spChg>
        <pc:spChg chg="add mod">
          <ac:chgData name="TOMMASINI ALBERTO" userId="8c013d22-ceb2-4014-ae73-ac062752c54f" providerId="ADAL" clId="{876DCE51-C3F9-4B0F-B824-E129D24FF116}" dt="2024-03-03T10:41:58.476" v="350"/>
          <ac:spMkLst>
            <pc:docMk/>
            <pc:sldMk cId="32071951" sldId="902"/>
            <ac:spMk id="3" creationId="{01BC46F6-582D-2E59-C5A8-CEFD7F27AAF5}"/>
          </ac:spMkLst>
        </pc:spChg>
        <pc:spChg chg="mod">
          <ac:chgData name="TOMMASINI ALBERTO" userId="8c013d22-ceb2-4014-ae73-ac062752c54f" providerId="ADAL" clId="{876DCE51-C3F9-4B0F-B824-E129D24FF116}" dt="2024-03-03T10:42:13.384" v="353" actId="14100"/>
          <ac:spMkLst>
            <pc:docMk/>
            <pc:sldMk cId="32071951" sldId="902"/>
            <ac:spMk id="4" creationId="{60A89BCA-CE01-4F6D-B255-5CEF5DA1797E}"/>
          </ac:spMkLst>
        </pc:spChg>
        <pc:spChg chg="mod">
          <ac:chgData name="TOMMASINI ALBERTO" userId="8c013d22-ceb2-4014-ae73-ac062752c54f" providerId="ADAL" clId="{876DCE51-C3F9-4B0F-B824-E129D24FF116}" dt="2024-03-03T10:42:26.260" v="356" actId="1076"/>
          <ac:spMkLst>
            <pc:docMk/>
            <pc:sldMk cId="32071951" sldId="902"/>
            <ac:spMk id="5" creationId="{60018B31-4D23-4670-BBAA-919E9CA57B96}"/>
          </ac:spMkLst>
        </pc:spChg>
        <pc:spChg chg="add mod">
          <ac:chgData name="TOMMASINI ALBERTO" userId="8c013d22-ceb2-4014-ae73-ac062752c54f" providerId="ADAL" clId="{876DCE51-C3F9-4B0F-B824-E129D24FF116}" dt="2024-03-03T10:43:36.544" v="412" actId="14100"/>
          <ac:spMkLst>
            <pc:docMk/>
            <pc:sldMk cId="32071951" sldId="902"/>
            <ac:spMk id="7" creationId="{96BF213F-B3B6-9C1C-8334-8CB52B55BA21}"/>
          </ac:spMkLst>
        </pc:spChg>
        <pc:spChg chg="del">
          <ac:chgData name="TOMMASINI ALBERTO" userId="8c013d22-ceb2-4014-ae73-ac062752c54f" providerId="ADAL" clId="{876DCE51-C3F9-4B0F-B824-E129D24FF116}" dt="2024-03-03T10:40:12.482" v="312" actId="21"/>
          <ac:spMkLst>
            <pc:docMk/>
            <pc:sldMk cId="32071951" sldId="902"/>
            <ac:spMk id="12" creationId="{148ECF06-D8EC-4495-A6D1-736077EEDC0A}"/>
          </ac:spMkLst>
        </pc:spChg>
        <pc:picChg chg="mod">
          <ac:chgData name="TOMMASINI ALBERTO" userId="8c013d22-ceb2-4014-ae73-ac062752c54f" providerId="ADAL" clId="{876DCE51-C3F9-4B0F-B824-E129D24FF116}" dt="2024-03-03T10:43:41.473" v="413" actId="1076"/>
          <ac:picMkLst>
            <pc:docMk/>
            <pc:sldMk cId="32071951" sldId="902"/>
            <ac:picMk id="6" creationId="{C23150F3-0E61-4AE6-B7A2-D24EAA6A8876}"/>
          </ac:picMkLst>
        </pc:picChg>
        <pc:picChg chg="mod">
          <ac:chgData name="TOMMASINI ALBERTO" userId="8c013d22-ceb2-4014-ae73-ac062752c54f" providerId="ADAL" clId="{876DCE51-C3F9-4B0F-B824-E129D24FF116}" dt="2024-03-03T10:42:47.313" v="361" actId="1076"/>
          <ac:picMkLst>
            <pc:docMk/>
            <pc:sldMk cId="32071951" sldId="902"/>
            <ac:picMk id="8" creationId="{4CBFE601-2D00-46F9-8DBF-CF9804AC8204}"/>
          </ac:picMkLst>
        </pc:picChg>
        <pc:picChg chg="mod">
          <ac:chgData name="TOMMASINI ALBERTO" userId="8c013d22-ceb2-4014-ae73-ac062752c54f" providerId="ADAL" clId="{876DCE51-C3F9-4B0F-B824-E129D24FF116}" dt="2024-03-03T10:42:50.364" v="362" actId="1076"/>
          <ac:picMkLst>
            <pc:docMk/>
            <pc:sldMk cId="32071951" sldId="902"/>
            <ac:picMk id="9" creationId="{046D0AFC-231A-4127-905A-4BA1F37D0D68}"/>
          </ac:picMkLst>
        </pc:picChg>
        <pc:picChg chg="mod">
          <ac:chgData name="TOMMASINI ALBERTO" userId="8c013d22-ceb2-4014-ae73-ac062752c54f" providerId="ADAL" clId="{876DCE51-C3F9-4B0F-B824-E129D24FF116}" dt="2024-03-03T10:42:07.858" v="351" actId="1076"/>
          <ac:picMkLst>
            <pc:docMk/>
            <pc:sldMk cId="32071951" sldId="902"/>
            <ac:picMk id="10" creationId="{AF903DC6-7D51-4D78-A476-D34CDEFAA643}"/>
          </ac:picMkLst>
        </pc:picChg>
        <pc:picChg chg="del">
          <ac:chgData name="TOMMASINI ALBERTO" userId="8c013d22-ceb2-4014-ae73-ac062752c54f" providerId="ADAL" clId="{876DCE51-C3F9-4B0F-B824-E129D24FF116}" dt="2024-03-03T10:40:12.482" v="312" actId="21"/>
          <ac:picMkLst>
            <pc:docMk/>
            <pc:sldMk cId="32071951" sldId="902"/>
            <ac:picMk id="11" creationId="{B1A15AFD-A59C-492C-929A-2BCB6382C111}"/>
          </ac:picMkLst>
        </pc:picChg>
      </pc:sldChg>
      <pc:sldChg chg="add">
        <pc:chgData name="TOMMASINI ALBERTO" userId="8c013d22-ceb2-4014-ae73-ac062752c54f" providerId="ADAL" clId="{876DCE51-C3F9-4B0F-B824-E129D24FF116}" dt="2024-03-03T10:49:40.634" v="526"/>
        <pc:sldMkLst>
          <pc:docMk/>
          <pc:sldMk cId="1193718101" sldId="904"/>
        </pc:sldMkLst>
      </pc:sldChg>
      <pc:sldChg chg="del">
        <pc:chgData name="TOMMASINI ALBERTO" userId="8c013d22-ceb2-4014-ae73-ac062752c54f" providerId="ADAL" clId="{876DCE51-C3F9-4B0F-B824-E129D24FF116}" dt="2024-03-03T10:49:30.875" v="525" actId="2696"/>
        <pc:sldMkLst>
          <pc:docMk/>
          <pc:sldMk cId="1723334665" sldId="904"/>
        </pc:sldMkLst>
      </pc:sldChg>
      <pc:sldChg chg="addSp modSp new mod modAnim">
        <pc:chgData name="TOMMASINI ALBERTO" userId="8c013d22-ceb2-4014-ae73-ac062752c54f" providerId="ADAL" clId="{876DCE51-C3F9-4B0F-B824-E129D24FF116}" dt="2024-03-03T10:36:33.382" v="297" actId="255"/>
        <pc:sldMkLst>
          <pc:docMk/>
          <pc:sldMk cId="861592832" sldId="908"/>
        </pc:sldMkLst>
        <pc:spChg chg="add mod">
          <ac:chgData name="TOMMASINI ALBERTO" userId="8c013d22-ceb2-4014-ae73-ac062752c54f" providerId="ADAL" clId="{876DCE51-C3F9-4B0F-B824-E129D24FF116}" dt="2024-03-03T10:36:33.382" v="297" actId="255"/>
          <ac:spMkLst>
            <pc:docMk/>
            <pc:sldMk cId="861592832" sldId="908"/>
            <ac:spMk id="2" creationId="{6ACA1326-4D10-F9C1-3C4B-0FD80ADE80B9}"/>
          </ac:spMkLst>
        </pc:spChg>
        <pc:picChg chg="add mod">
          <ac:chgData name="TOMMASINI ALBERTO" userId="8c013d22-ceb2-4014-ae73-ac062752c54f" providerId="ADAL" clId="{876DCE51-C3F9-4B0F-B824-E129D24FF116}" dt="2024-03-03T10:35:38.417" v="252" actId="1076"/>
          <ac:picMkLst>
            <pc:docMk/>
            <pc:sldMk cId="861592832" sldId="908"/>
            <ac:picMk id="18" creationId="{5435ED9B-7C10-49D3-9EE5-21311AA660F8}"/>
          </ac:picMkLst>
        </pc:picChg>
        <pc:picChg chg="add mod">
          <ac:chgData name="TOMMASINI ALBERTO" userId="8c013d22-ceb2-4014-ae73-ac062752c54f" providerId="ADAL" clId="{876DCE51-C3F9-4B0F-B824-E129D24FF116}" dt="2024-03-03T10:35:42.473" v="253" actId="1076"/>
          <ac:picMkLst>
            <pc:docMk/>
            <pc:sldMk cId="861592832" sldId="908"/>
            <ac:picMk id="19" creationId="{3498F223-A741-41E8-B872-E2B297B711C5}"/>
          </ac:picMkLst>
        </pc:picChg>
      </pc:sldChg>
      <pc:sldChg chg="delSp modSp add del mod delAnim modAnim">
        <pc:chgData name="TOMMASINI ALBERTO" userId="8c013d22-ceb2-4014-ae73-ac062752c54f" providerId="ADAL" clId="{876DCE51-C3F9-4B0F-B824-E129D24FF116}" dt="2024-03-03T10:31:58.154" v="210" actId="47"/>
        <pc:sldMkLst>
          <pc:docMk/>
          <pc:sldMk cId="1760953030" sldId="908"/>
        </pc:sldMkLst>
        <pc:picChg chg="del mod">
          <ac:chgData name="TOMMASINI ALBERTO" userId="8c013d22-ceb2-4014-ae73-ac062752c54f" providerId="ADAL" clId="{876DCE51-C3F9-4B0F-B824-E129D24FF116}" dt="2024-03-03T10:31:54.580" v="209" actId="478"/>
          <ac:picMkLst>
            <pc:docMk/>
            <pc:sldMk cId="1760953030" sldId="908"/>
            <ac:picMk id="2" creationId="{42467D1D-F2D5-7AC3-47F0-B64AF36F14FC}"/>
          </ac:picMkLst>
        </pc:picChg>
        <pc:picChg chg="del">
          <ac:chgData name="TOMMASINI ALBERTO" userId="8c013d22-ceb2-4014-ae73-ac062752c54f" providerId="ADAL" clId="{876DCE51-C3F9-4B0F-B824-E129D24FF116}" dt="2024-03-03T10:31:45.856" v="207" actId="478"/>
          <ac:picMkLst>
            <pc:docMk/>
            <pc:sldMk cId="1760953030" sldId="908"/>
            <ac:picMk id="3" creationId="{BAD9ACC5-C3AA-96F0-396E-857BB43AA0DA}"/>
          </ac:picMkLst>
        </pc:picChg>
        <pc:picChg chg="del">
          <ac:chgData name="TOMMASINI ALBERTO" userId="8c013d22-ceb2-4014-ae73-ac062752c54f" providerId="ADAL" clId="{876DCE51-C3F9-4B0F-B824-E129D24FF116}" dt="2024-03-03T10:31:43.869" v="206" actId="478"/>
          <ac:picMkLst>
            <pc:docMk/>
            <pc:sldMk cId="1760953030" sldId="908"/>
            <ac:picMk id="4" creationId="{A4AEE6F0-4A07-F1E8-0FFB-CC89481DB0E0}"/>
          </ac:picMkLst>
        </pc:picChg>
      </pc:sldChg>
      <pc:sldChg chg="addSp delSp modSp new mod">
        <pc:chgData name="TOMMASINI ALBERTO" userId="8c013d22-ceb2-4014-ae73-ac062752c54f" providerId="ADAL" clId="{876DCE51-C3F9-4B0F-B824-E129D24FF116}" dt="2024-03-09T20:39:49.911" v="611" actId="1076"/>
        <pc:sldMkLst>
          <pc:docMk/>
          <pc:sldMk cId="2204331559" sldId="909"/>
        </pc:sldMkLst>
        <pc:spChg chg="add del">
          <ac:chgData name="TOMMASINI ALBERTO" userId="8c013d22-ceb2-4014-ae73-ac062752c54f" providerId="ADAL" clId="{876DCE51-C3F9-4B0F-B824-E129D24FF116}" dt="2024-03-09T20:39:12.591" v="608" actId="478"/>
          <ac:spMkLst>
            <pc:docMk/>
            <pc:sldMk cId="2204331559" sldId="909"/>
            <ac:spMk id="3" creationId="{A8346ABC-BDAE-A930-93C8-92EB638A3E81}"/>
          </ac:spMkLst>
        </pc:spChg>
        <pc:picChg chg="add mod">
          <ac:chgData name="TOMMASINI ALBERTO" userId="8c013d22-ceb2-4014-ae73-ac062752c54f" providerId="ADAL" clId="{876DCE51-C3F9-4B0F-B824-E129D24FF116}" dt="2024-03-09T20:39:49.911" v="611" actId="1076"/>
          <ac:picMkLst>
            <pc:docMk/>
            <pc:sldMk cId="2204331559" sldId="909"/>
            <ac:picMk id="5" creationId="{A87D5BF4-BC13-7E31-D874-91E5E7369009}"/>
          </ac:picMkLst>
        </pc:picChg>
      </pc:sldChg>
      <pc:sldChg chg="addSp delSp modSp new mod">
        <pc:chgData name="TOMMASINI ALBERTO" userId="8c013d22-ceb2-4014-ae73-ac062752c54f" providerId="ADAL" clId="{876DCE51-C3F9-4B0F-B824-E129D24FF116}" dt="2024-03-09T21:22:51.529" v="627" actId="1076"/>
        <pc:sldMkLst>
          <pc:docMk/>
          <pc:sldMk cId="1074427904" sldId="910"/>
        </pc:sldMkLst>
        <pc:spChg chg="add mod">
          <ac:chgData name="TOMMASINI ALBERTO" userId="8c013d22-ceb2-4014-ae73-ac062752c54f" providerId="ADAL" clId="{876DCE51-C3F9-4B0F-B824-E129D24FF116}" dt="2024-03-09T21:22:51.529" v="627" actId="1076"/>
          <ac:spMkLst>
            <pc:docMk/>
            <pc:sldMk cId="1074427904" sldId="910"/>
            <ac:spMk id="8" creationId="{3B473A83-D2B6-0784-0018-00B5085D2608}"/>
          </ac:spMkLst>
        </pc:spChg>
        <pc:picChg chg="add mod">
          <ac:chgData name="TOMMASINI ALBERTO" userId="8c013d22-ceb2-4014-ae73-ac062752c54f" providerId="ADAL" clId="{876DCE51-C3F9-4B0F-B824-E129D24FF116}" dt="2024-03-09T21:21:40.455" v="615" actId="1076"/>
          <ac:picMkLst>
            <pc:docMk/>
            <pc:sldMk cId="1074427904" sldId="910"/>
            <ac:picMk id="3" creationId="{F4C4A72E-16D6-5B97-67A3-F6FFFB7D7042}"/>
          </ac:picMkLst>
        </pc:picChg>
        <pc:picChg chg="add del mod">
          <ac:chgData name="TOMMASINI ALBERTO" userId="8c013d22-ceb2-4014-ae73-ac062752c54f" providerId="ADAL" clId="{876DCE51-C3F9-4B0F-B824-E129D24FF116}" dt="2024-03-09T21:22:33.198" v="619" actId="478"/>
          <ac:picMkLst>
            <pc:docMk/>
            <pc:sldMk cId="1074427904" sldId="910"/>
            <ac:picMk id="5" creationId="{B8EF7F55-E11B-DAE7-C036-50D452F550FA}"/>
          </ac:picMkLst>
        </pc:picChg>
        <pc:picChg chg="add mod">
          <ac:chgData name="TOMMASINI ALBERTO" userId="8c013d22-ceb2-4014-ae73-ac062752c54f" providerId="ADAL" clId="{876DCE51-C3F9-4B0F-B824-E129D24FF116}" dt="2024-03-09T21:22:36.814" v="621" actId="1076"/>
          <ac:picMkLst>
            <pc:docMk/>
            <pc:sldMk cId="1074427904" sldId="910"/>
            <ac:picMk id="7" creationId="{898DF612-121E-5203-AE99-711BC63350BE}"/>
          </ac:picMkLst>
        </pc:picChg>
      </pc:sldChg>
      <pc:sldChg chg="addSp new mod">
        <pc:chgData name="TOMMASINI ALBERTO" userId="8c013d22-ceb2-4014-ae73-ac062752c54f" providerId="ADAL" clId="{876DCE51-C3F9-4B0F-B824-E129D24FF116}" dt="2024-03-09T21:48:12.076" v="629" actId="22"/>
        <pc:sldMkLst>
          <pc:docMk/>
          <pc:sldMk cId="857365864" sldId="911"/>
        </pc:sldMkLst>
        <pc:picChg chg="add">
          <ac:chgData name="TOMMASINI ALBERTO" userId="8c013d22-ceb2-4014-ae73-ac062752c54f" providerId="ADAL" clId="{876DCE51-C3F9-4B0F-B824-E129D24FF116}" dt="2024-03-09T21:48:12.076" v="629" actId="22"/>
          <ac:picMkLst>
            <pc:docMk/>
            <pc:sldMk cId="857365864" sldId="911"/>
            <ac:picMk id="3" creationId="{8DBE3F13-E02A-0AAA-B7FC-6691C3DBB505}"/>
          </ac:picMkLst>
        </pc:picChg>
      </pc:sldChg>
      <pc:sldChg chg="addSp new mod">
        <pc:chgData name="TOMMASINI ALBERTO" userId="8c013d22-ceb2-4014-ae73-ac062752c54f" providerId="ADAL" clId="{876DCE51-C3F9-4B0F-B824-E129D24FF116}" dt="2024-03-09T21:48:37.848" v="631" actId="22"/>
        <pc:sldMkLst>
          <pc:docMk/>
          <pc:sldMk cId="4117936234" sldId="912"/>
        </pc:sldMkLst>
        <pc:picChg chg="add">
          <ac:chgData name="TOMMASINI ALBERTO" userId="8c013d22-ceb2-4014-ae73-ac062752c54f" providerId="ADAL" clId="{876DCE51-C3F9-4B0F-B824-E129D24FF116}" dt="2024-03-09T21:48:37.848" v="631" actId="22"/>
          <ac:picMkLst>
            <pc:docMk/>
            <pc:sldMk cId="4117936234" sldId="912"/>
            <ac:picMk id="3" creationId="{CD11B9EA-087E-D1F5-B3A9-07E8B95E5A66}"/>
          </ac:picMkLst>
        </pc:picChg>
      </pc:sldChg>
      <pc:sldChg chg="addSp modSp new mod">
        <pc:chgData name="TOMMASINI ALBERTO" userId="8c013d22-ceb2-4014-ae73-ac062752c54f" providerId="ADAL" clId="{876DCE51-C3F9-4B0F-B824-E129D24FF116}" dt="2024-03-09T21:52:14.959" v="636" actId="1076"/>
        <pc:sldMkLst>
          <pc:docMk/>
          <pc:sldMk cId="1235986493" sldId="913"/>
        </pc:sldMkLst>
        <pc:picChg chg="add mod">
          <ac:chgData name="TOMMASINI ALBERTO" userId="8c013d22-ceb2-4014-ae73-ac062752c54f" providerId="ADAL" clId="{876DCE51-C3F9-4B0F-B824-E129D24FF116}" dt="2024-03-09T21:52:14.959" v="636" actId="1076"/>
          <ac:picMkLst>
            <pc:docMk/>
            <pc:sldMk cId="1235986493" sldId="913"/>
            <ac:picMk id="3" creationId="{D5A98F57-2B3B-D4B9-9DF0-FFB64D1411FE}"/>
          </ac:picMkLst>
        </pc:picChg>
      </pc:sldChg>
      <pc:sldChg chg="new">
        <pc:chgData name="TOMMASINI ALBERTO" userId="8c013d22-ceb2-4014-ae73-ac062752c54f" providerId="ADAL" clId="{876DCE51-C3F9-4B0F-B824-E129D24FF116}" dt="2024-03-09T21:52:19.497" v="637" actId="680"/>
        <pc:sldMkLst>
          <pc:docMk/>
          <pc:sldMk cId="295708518" sldId="914"/>
        </pc:sldMkLst>
      </pc:sldChg>
    </pc:docChg>
  </pc:docChgLst>
  <pc:docChgLst>
    <pc:chgData name="TOMMASINI ALBERTO" userId="8c013d22-ceb2-4014-ae73-ac062752c54f" providerId="ADAL" clId="{01E15ACD-8DFD-4E2D-BCDA-219673F6A2CB}"/>
    <pc:docChg chg="undo custSel addSld delSld modSld sldOrd">
      <pc:chgData name="TOMMASINI ALBERTO" userId="8c013d22-ceb2-4014-ae73-ac062752c54f" providerId="ADAL" clId="{01E15ACD-8DFD-4E2D-BCDA-219673F6A2CB}" dt="2024-03-16T22:56:18.184" v="1965" actId="47"/>
      <pc:docMkLst>
        <pc:docMk/>
      </pc:docMkLst>
      <pc:sldChg chg="del">
        <pc:chgData name="TOMMASINI ALBERTO" userId="8c013d22-ceb2-4014-ae73-ac062752c54f" providerId="ADAL" clId="{01E15ACD-8DFD-4E2D-BCDA-219673F6A2CB}" dt="2024-03-16T22:55:06.742" v="1952" actId="47"/>
        <pc:sldMkLst>
          <pc:docMk/>
          <pc:sldMk cId="1549393712" sldId="511"/>
        </pc:sldMkLst>
      </pc:sldChg>
      <pc:sldChg chg="del">
        <pc:chgData name="TOMMASINI ALBERTO" userId="8c013d22-ceb2-4014-ae73-ac062752c54f" providerId="ADAL" clId="{01E15ACD-8DFD-4E2D-BCDA-219673F6A2CB}" dt="2024-03-16T22:55:40.823" v="1953" actId="47"/>
        <pc:sldMkLst>
          <pc:docMk/>
          <pc:sldMk cId="1703674700" sldId="513"/>
        </pc:sldMkLst>
      </pc:sldChg>
      <pc:sldChg chg="del">
        <pc:chgData name="TOMMASINI ALBERTO" userId="8c013d22-ceb2-4014-ae73-ac062752c54f" providerId="ADAL" clId="{01E15ACD-8DFD-4E2D-BCDA-219673F6A2CB}" dt="2024-03-16T22:55:46.299" v="1959" actId="47"/>
        <pc:sldMkLst>
          <pc:docMk/>
          <pc:sldMk cId="1736782404" sldId="517"/>
        </pc:sldMkLst>
      </pc:sldChg>
      <pc:sldChg chg="del">
        <pc:chgData name="TOMMASINI ALBERTO" userId="8c013d22-ceb2-4014-ae73-ac062752c54f" providerId="ADAL" clId="{01E15ACD-8DFD-4E2D-BCDA-219673F6A2CB}" dt="2024-03-16T22:55:42.752" v="1955" actId="47"/>
        <pc:sldMkLst>
          <pc:docMk/>
          <pc:sldMk cId="1247693604" sldId="520"/>
        </pc:sldMkLst>
      </pc:sldChg>
      <pc:sldChg chg="del">
        <pc:chgData name="TOMMASINI ALBERTO" userId="8c013d22-ceb2-4014-ae73-ac062752c54f" providerId="ADAL" clId="{01E15ACD-8DFD-4E2D-BCDA-219673F6A2CB}" dt="2024-03-16T22:55:44.455" v="1957" actId="47"/>
        <pc:sldMkLst>
          <pc:docMk/>
          <pc:sldMk cId="2468402049" sldId="524"/>
        </pc:sldMkLst>
      </pc:sldChg>
      <pc:sldChg chg="del">
        <pc:chgData name="TOMMASINI ALBERTO" userId="8c013d22-ceb2-4014-ae73-ac062752c54f" providerId="ADAL" clId="{01E15ACD-8DFD-4E2D-BCDA-219673F6A2CB}" dt="2024-03-16T22:55:43.564" v="1956" actId="47"/>
        <pc:sldMkLst>
          <pc:docMk/>
          <pc:sldMk cId="459862402" sldId="534"/>
        </pc:sldMkLst>
      </pc:sldChg>
      <pc:sldChg chg="del">
        <pc:chgData name="TOMMASINI ALBERTO" userId="8c013d22-ceb2-4014-ae73-ac062752c54f" providerId="ADAL" clId="{01E15ACD-8DFD-4E2D-BCDA-219673F6A2CB}" dt="2024-03-16T22:55:50.976" v="1963" actId="47"/>
        <pc:sldMkLst>
          <pc:docMk/>
          <pc:sldMk cId="557631377" sldId="540"/>
        </pc:sldMkLst>
      </pc:sldChg>
      <pc:sldChg chg="del">
        <pc:chgData name="TOMMASINI ALBERTO" userId="8c013d22-ceb2-4014-ae73-ac062752c54f" providerId="ADAL" clId="{01E15ACD-8DFD-4E2D-BCDA-219673F6A2CB}" dt="2024-03-16T22:55:47.159" v="1960" actId="47"/>
        <pc:sldMkLst>
          <pc:docMk/>
          <pc:sldMk cId="1111278651" sldId="541"/>
        </pc:sldMkLst>
      </pc:sldChg>
      <pc:sldChg chg="del">
        <pc:chgData name="TOMMASINI ALBERTO" userId="8c013d22-ceb2-4014-ae73-ac062752c54f" providerId="ADAL" clId="{01E15ACD-8DFD-4E2D-BCDA-219673F6A2CB}" dt="2024-03-16T22:56:18.184" v="1965" actId="47"/>
        <pc:sldMkLst>
          <pc:docMk/>
          <pc:sldMk cId="749426335" sldId="545"/>
        </pc:sldMkLst>
      </pc:sldChg>
      <pc:sldChg chg="del">
        <pc:chgData name="TOMMASINI ALBERTO" userId="8c013d22-ceb2-4014-ae73-ac062752c54f" providerId="ADAL" clId="{01E15ACD-8DFD-4E2D-BCDA-219673F6A2CB}" dt="2024-03-15T07:37:17.863" v="747" actId="47"/>
        <pc:sldMkLst>
          <pc:docMk/>
          <pc:sldMk cId="4052081457" sldId="897"/>
        </pc:sldMkLst>
      </pc:sldChg>
      <pc:sldChg chg="del">
        <pc:chgData name="TOMMASINI ALBERTO" userId="8c013d22-ceb2-4014-ae73-ac062752c54f" providerId="ADAL" clId="{01E15ACD-8DFD-4E2D-BCDA-219673F6A2CB}" dt="2024-03-16T22:55:41.716" v="1954" actId="47"/>
        <pc:sldMkLst>
          <pc:docMk/>
          <pc:sldMk cId="32071951" sldId="902"/>
        </pc:sldMkLst>
      </pc:sldChg>
      <pc:sldChg chg="del">
        <pc:chgData name="TOMMASINI ALBERTO" userId="8c013d22-ceb2-4014-ae73-ac062752c54f" providerId="ADAL" clId="{01E15ACD-8DFD-4E2D-BCDA-219673F6A2CB}" dt="2024-03-16T22:55:48.222" v="1961" actId="47"/>
        <pc:sldMkLst>
          <pc:docMk/>
          <pc:sldMk cId="4121448566" sldId="905"/>
        </pc:sldMkLst>
      </pc:sldChg>
      <pc:sldChg chg="del">
        <pc:chgData name="TOMMASINI ALBERTO" userId="8c013d22-ceb2-4014-ae73-ac062752c54f" providerId="ADAL" clId="{01E15ACD-8DFD-4E2D-BCDA-219673F6A2CB}" dt="2024-03-16T22:55:49.210" v="1962" actId="47"/>
        <pc:sldMkLst>
          <pc:docMk/>
          <pc:sldMk cId="0" sldId="906"/>
        </pc:sldMkLst>
      </pc:sldChg>
      <pc:sldChg chg="del">
        <pc:chgData name="TOMMASINI ALBERTO" userId="8c013d22-ceb2-4014-ae73-ac062752c54f" providerId="ADAL" clId="{01E15ACD-8DFD-4E2D-BCDA-219673F6A2CB}" dt="2024-03-16T22:55:45.315" v="1958" actId="47"/>
        <pc:sldMkLst>
          <pc:docMk/>
          <pc:sldMk cId="861592832" sldId="908"/>
        </pc:sldMkLst>
      </pc:sldChg>
      <pc:sldChg chg="del">
        <pc:chgData name="TOMMASINI ALBERTO" userId="8c013d22-ceb2-4014-ae73-ac062752c54f" providerId="ADAL" clId="{01E15ACD-8DFD-4E2D-BCDA-219673F6A2CB}" dt="2024-03-14T22:37:11.724" v="0" actId="47"/>
        <pc:sldMkLst>
          <pc:docMk/>
          <pc:sldMk cId="295708518" sldId="914"/>
        </pc:sldMkLst>
      </pc:sldChg>
      <pc:sldChg chg="modSp add mod">
        <pc:chgData name="TOMMASINI ALBERTO" userId="8c013d22-ceb2-4014-ae73-ac062752c54f" providerId="ADAL" clId="{01E15ACD-8DFD-4E2D-BCDA-219673F6A2CB}" dt="2024-03-14T22:46:45.687" v="745" actId="20577"/>
        <pc:sldMkLst>
          <pc:docMk/>
          <pc:sldMk cId="1639657568" sldId="1010"/>
        </pc:sldMkLst>
        <pc:spChg chg="mod">
          <ac:chgData name="TOMMASINI ALBERTO" userId="8c013d22-ceb2-4014-ae73-ac062752c54f" providerId="ADAL" clId="{01E15ACD-8DFD-4E2D-BCDA-219673F6A2CB}" dt="2024-03-14T22:46:45.687" v="745" actId="20577"/>
          <ac:spMkLst>
            <pc:docMk/>
            <pc:sldMk cId="1639657568" sldId="1010"/>
            <ac:spMk id="3" creationId="{C18ECA87-4EE4-9157-6BCC-8EDFDC088D0F}"/>
          </ac:spMkLst>
        </pc:spChg>
      </pc:sldChg>
      <pc:sldChg chg="addSp new mod ord modNotesTx">
        <pc:chgData name="TOMMASINI ALBERTO" userId="8c013d22-ceb2-4014-ae73-ac062752c54f" providerId="ADAL" clId="{01E15ACD-8DFD-4E2D-BCDA-219673F6A2CB}" dt="2024-03-15T08:12:43.812" v="1609"/>
        <pc:sldMkLst>
          <pc:docMk/>
          <pc:sldMk cId="3093989004" sldId="1011"/>
        </pc:sldMkLst>
        <pc:picChg chg="add">
          <ac:chgData name="TOMMASINI ALBERTO" userId="8c013d22-ceb2-4014-ae73-ac062752c54f" providerId="ADAL" clId="{01E15ACD-8DFD-4E2D-BCDA-219673F6A2CB}" dt="2024-03-15T07:38:32.248" v="748" actId="22"/>
          <ac:picMkLst>
            <pc:docMk/>
            <pc:sldMk cId="3093989004" sldId="1011"/>
            <ac:picMk id="3" creationId="{FCF58104-50B6-2F24-CC54-6CE9FC608061}"/>
          </ac:picMkLst>
        </pc:picChg>
      </pc:sldChg>
      <pc:sldChg chg="addSp modSp new mod modAnim">
        <pc:chgData name="TOMMASINI ALBERTO" userId="8c013d22-ceb2-4014-ae73-ac062752c54f" providerId="ADAL" clId="{01E15ACD-8DFD-4E2D-BCDA-219673F6A2CB}" dt="2024-03-15T07:45:37.284" v="797" actId="1076"/>
        <pc:sldMkLst>
          <pc:docMk/>
          <pc:sldMk cId="3616391209" sldId="1012"/>
        </pc:sldMkLst>
        <pc:spChg chg="add mod">
          <ac:chgData name="TOMMASINI ALBERTO" userId="8c013d22-ceb2-4014-ae73-ac062752c54f" providerId="ADAL" clId="{01E15ACD-8DFD-4E2D-BCDA-219673F6A2CB}" dt="2024-03-15T07:44:01.023" v="783" actId="1076"/>
          <ac:spMkLst>
            <pc:docMk/>
            <pc:sldMk cId="3616391209" sldId="1012"/>
            <ac:spMk id="2" creationId="{9C6E9EF3-45F4-208B-4373-97E757A7B461}"/>
          </ac:spMkLst>
        </pc:spChg>
        <pc:spChg chg="add mod">
          <ac:chgData name="TOMMASINI ALBERTO" userId="8c013d22-ceb2-4014-ae73-ac062752c54f" providerId="ADAL" clId="{01E15ACD-8DFD-4E2D-BCDA-219673F6A2CB}" dt="2024-03-15T07:45:28.372" v="795"/>
          <ac:spMkLst>
            <pc:docMk/>
            <pc:sldMk cId="3616391209" sldId="1012"/>
            <ac:spMk id="4" creationId="{D8C71A6A-244D-0704-F04F-192FA35061F0}"/>
          </ac:spMkLst>
        </pc:spChg>
        <pc:spChg chg="add mod">
          <ac:chgData name="TOMMASINI ALBERTO" userId="8c013d22-ceb2-4014-ae73-ac062752c54f" providerId="ADAL" clId="{01E15ACD-8DFD-4E2D-BCDA-219673F6A2CB}" dt="2024-03-15T07:44:55.359" v="792" actId="113"/>
          <ac:spMkLst>
            <pc:docMk/>
            <pc:sldMk cId="3616391209" sldId="1012"/>
            <ac:spMk id="5" creationId="{08ABA0B9-9C58-95B1-3BDA-4EBFB581AA22}"/>
          </ac:spMkLst>
        </pc:spChg>
        <pc:spChg chg="add mod">
          <ac:chgData name="TOMMASINI ALBERTO" userId="8c013d22-ceb2-4014-ae73-ac062752c54f" providerId="ADAL" clId="{01E15ACD-8DFD-4E2D-BCDA-219673F6A2CB}" dt="2024-03-15T07:45:37.284" v="797" actId="1076"/>
          <ac:spMkLst>
            <pc:docMk/>
            <pc:sldMk cId="3616391209" sldId="1012"/>
            <ac:spMk id="7" creationId="{55FD35AB-9B43-DF3D-E5D0-E1F6A1292121}"/>
          </ac:spMkLst>
        </pc:spChg>
      </pc:sldChg>
      <pc:sldChg chg="addSp delSp modSp new mod modAnim">
        <pc:chgData name="TOMMASINI ALBERTO" userId="8c013d22-ceb2-4014-ae73-ac062752c54f" providerId="ADAL" clId="{01E15ACD-8DFD-4E2D-BCDA-219673F6A2CB}" dt="2024-03-15T07:59:28.027" v="1431" actId="20577"/>
        <pc:sldMkLst>
          <pc:docMk/>
          <pc:sldMk cId="290659740" sldId="1013"/>
        </pc:sldMkLst>
        <pc:spChg chg="add mod">
          <ac:chgData name="TOMMASINI ALBERTO" userId="8c013d22-ceb2-4014-ae73-ac062752c54f" providerId="ADAL" clId="{01E15ACD-8DFD-4E2D-BCDA-219673F6A2CB}" dt="2024-03-15T07:52:08.192" v="1181" actId="20577"/>
          <ac:spMkLst>
            <pc:docMk/>
            <pc:sldMk cId="290659740" sldId="1013"/>
            <ac:spMk id="2" creationId="{0A4EB749-BA93-6792-906C-81E70A9A96A5}"/>
          </ac:spMkLst>
        </pc:spChg>
        <pc:spChg chg="add mod">
          <ac:chgData name="TOMMASINI ALBERTO" userId="8c013d22-ceb2-4014-ae73-ac062752c54f" providerId="ADAL" clId="{01E15ACD-8DFD-4E2D-BCDA-219673F6A2CB}" dt="2024-03-15T07:59:28.027" v="1431" actId="20577"/>
          <ac:spMkLst>
            <pc:docMk/>
            <pc:sldMk cId="290659740" sldId="1013"/>
            <ac:spMk id="4" creationId="{AA0F9CFB-678B-F48C-E092-410DECF8CED0}"/>
          </ac:spMkLst>
        </pc:spChg>
        <pc:spChg chg="add mod">
          <ac:chgData name="TOMMASINI ALBERTO" userId="8c013d22-ceb2-4014-ae73-ac062752c54f" providerId="ADAL" clId="{01E15ACD-8DFD-4E2D-BCDA-219673F6A2CB}" dt="2024-03-15T07:58:11.980" v="1418" actId="255"/>
          <ac:spMkLst>
            <pc:docMk/>
            <pc:sldMk cId="290659740" sldId="1013"/>
            <ac:spMk id="7" creationId="{ED7442B1-B95E-1C1F-6702-7D8D115C664F}"/>
          </ac:spMkLst>
        </pc:spChg>
        <pc:picChg chg="add mod">
          <ac:chgData name="TOMMASINI ALBERTO" userId="8c013d22-ceb2-4014-ae73-ac062752c54f" providerId="ADAL" clId="{01E15ACD-8DFD-4E2D-BCDA-219673F6A2CB}" dt="2024-03-15T07:53:34.177" v="1193" actId="14100"/>
          <ac:picMkLst>
            <pc:docMk/>
            <pc:sldMk cId="290659740" sldId="1013"/>
            <ac:picMk id="6" creationId="{89DF5099-5684-5D3D-6D7E-ECC9D4664AFA}"/>
          </ac:picMkLst>
        </pc:picChg>
        <pc:picChg chg="add del mod">
          <ac:chgData name="TOMMASINI ALBERTO" userId="8c013d22-ceb2-4014-ae73-ac062752c54f" providerId="ADAL" clId="{01E15ACD-8DFD-4E2D-BCDA-219673F6A2CB}" dt="2024-03-15T07:53:26.521" v="1188" actId="478"/>
          <ac:picMkLst>
            <pc:docMk/>
            <pc:sldMk cId="290659740" sldId="1013"/>
            <ac:picMk id="1026" creationId="{78EF1F0D-025D-F248-7103-F7DEE868AF5C}"/>
          </ac:picMkLst>
        </pc:picChg>
      </pc:sldChg>
      <pc:sldChg chg="addSp modSp new mod">
        <pc:chgData name="TOMMASINI ALBERTO" userId="8c013d22-ceb2-4014-ae73-ac062752c54f" providerId="ADAL" clId="{01E15ACD-8DFD-4E2D-BCDA-219673F6A2CB}" dt="2024-03-15T08:10:32.949" v="1604" actId="20577"/>
        <pc:sldMkLst>
          <pc:docMk/>
          <pc:sldMk cId="1871481348" sldId="1014"/>
        </pc:sldMkLst>
        <pc:spChg chg="add mod">
          <ac:chgData name="TOMMASINI ALBERTO" userId="8c013d22-ceb2-4014-ae73-ac062752c54f" providerId="ADAL" clId="{01E15ACD-8DFD-4E2D-BCDA-219673F6A2CB}" dt="2024-03-15T08:10:32.949" v="1604" actId="20577"/>
          <ac:spMkLst>
            <pc:docMk/>
            <pc:sldMk cId="1871481348" sldId="1014"/>
            <ac:spMk id="2" creationId="{C3A02097-4E5B-0ECC-DAB7-15CFBABAEBA1}"/>
          </ac:spMkLst>
        </pc:spChg>
        <pc:picChg chg="add mod">
          <ac:chgData name="TOMMASINI ALBERTO" userId="8c013d22-ceb2-4014-ae73-ac062752c54f" providerId="ADAL" clId="{01E15ACD-8DFD-4E2D-BCDA-219673F6A2CB}" dt="2024-03-15T08:09:43.065" v="1538" actId="1076"/>
          <ac:picMkLst>
            <pc:docMk/>
            <pc:sldMk cId="1871481348" sldId="1014"/>
            <ac:picMk id="4" creationId="{CA687CD7-9189-C36C-FD70-2C33AAA16917}"/>
          </ac:picMkLst>
        </pc:picChg>
      </pc:sldChg>
      <pc:sldChg chg="addSp new mod ord">
        <pc:chgData name="TOMMASINI ALBERTO" userId="8c013d22-ceb2-4014-ae73-ac062752c54f" providerId="ADAL" clId="{01E15ACD-8DFD-4E2D-BCDA-219673F6A2CB}" dt="2024-03-15T08:12:57.746" v="1613"/>
        <pc:sldMkLst>
          <pc:docMk/>
          <pc:sldMk cId="2749937822" sldId="1015"/>
        </pc:sldMkLst>
        <pc:picChg chg="add">
          <ac:chgData name="TOMMASINI ALBERTO" userId="8c013d22-ceb2-4014-ae73-ac062752c54f" providerId="ADAL" clId="{01E15ACD-8DFD-4E2D-BCDA-219673F6A2CB}" dt="2024-03-15T08:12:21.745" v="1605" actId="22"/>
          <ac:picMkLst>
            <pc:docMk/>
            <pc:sldMk cId="2749937822" sldId="1015"/>
            <ac:picMk id="3" creationId="{4B467417-41B7-72AF-72BA-73B53BF49F98}"/>
          </ac:picMkLst>
        </pc:picChg>
      </pc:sldChg>
      <pc:sldChg chg="modSp add mod ord">
        <pc:chgData name="TOMMASINI ALBERTO" userId="8c013d22-ceb2-4014-ae73-ac062752c54f" providerId="ADAL" clId="{01E15ACD-8DFD-4E2D-BCDA-219673F6A2CB}" dt="2024-03-15T08:29:46.059" v="1733"/>
        <pc:sldMkLst>
          <pc:docMk/>
          <pc:sldMk cId="3448292169" sldId="1016"/>
        </pc:sldMkLst>
        <pc:spChg chg="mod">
          <ac:chgData name="TOMMASINI ALBERTO" userId="8c013d22-ceb2-4014-ae73-ac062752c54f" providerId="ADAL" clId="{01E15ACD-8DFD-4E2D-BCDA-219673F6A2CB}" dt="2024-03-15T08:29:38.605" v="1731" actId="20577"/>
          <ac:spMkLst>
            <pc:docMk/>
            <pc:sldMk cId="3448292169" sldId="1016"/>
            <ac:spMk id="3" creationId="{C18ECA87-4EE4-9157-6BCC-8EDFDC088D0F}"/>
          </ac:spMkLst>
        </pc:spChg>
      </pc:sldChg>
      <pc:sldChg chg="modSp add mod">
        <pc:chgData name="TOMMASINI ALBERTO" userId="8c013d22-ceb2-4014-ae73-ac062752c54f" providerId="ADAL" clId="{01E15ACD-8DFD-4E2D-BCDA-219673F6A2CB}" dt="2024-03-15T08:34:10.369" v="1950" actId="20577"/>
        <pc:sldMkLst>
          <pc:docMk/>
          <pc:sldMk cId="344006561" sldId="1017"/>
        </pc:sldMkLst>
        <pc:spChg chg="mod">
          <ac:chgData name="TOMMASINI ALBERTO" userId="8c013d22-ceb2-4014-ae73-ac062752c54f" providerId="ADAL" clId="{01E15ACD-8DFD-4E2D-BCDA-219673F6A2CB}" dt="2024-03-15T08:34:10.369" v="1950" actId="20577"/>
          <ac:spMkLst>
            <pc:docMk/>
            <pc:sldMk cId="344006561" sldId="1017"/>
            <ac:spMk id="3" creationId="{C18ECA87-4EE4-9157-6BCC-8EDFDC088D0F}"/>
          </ac:spMkLst>
        </pc:spChg>
      </pc:sldChg>
      <pc:sldChg chg="add">
        <pc:chgData name="TOMMASINI ALBERTO" userId="8c013d22-ceb2-4014-ae73-ac062752c54f" providerId="ADAL" clId="{01E15ACD-8DFD-4E2D-BCDA-219673F6A2CB}" dt="2024-03-16T22:54:45.749" v="1951"/>
        <pc:sldMkLst>
          <pc:docMk/>
          <pc:sldMk cId="1032521889" sldId="1018"/>
        </pc:sldMkLst>
      </pc:sldChg>
      <pc:sldChg chg="add">
        <pc:chgData name="TOMMASINI ALBERTO" userId="8c013d22-ceb2-4014-ae73-ac062752c54f" providerId="ADAL" clId="{01E15ACD-8DFD-4E2D-BCDA-219673F6A2CB}" dt="2024-03-16T22:54:45.749" v="1951"/>
        <pc:sldMkLst>
          <pc:docMk/>
          <pc:sldMk cId="4014440727" sldId="1019"/>
        </pc:sldMkLst>
      </pc:sldChg>
      <pc:sldChg chg="add">
        <pc:chgData name="TOMMASINI ALBERTO" userId="8c013d22-ceb2-4014-ae73-ac062752c54f" providerId="ADAL" clId="{01E15ACD-8DFD-4E2D-BCDA-219673F6A2CB}" dt="2024-03-16T22:54:45.749" v="1951"/>
        <pc:sldMkLst>
          <pc:docMk/>
          <pc:sldMk cId="269772495" sldId="1020"/>
        </pc:sldMkLst>
      </pc:sldChg>
      <pc:sldChg chg="add">
        <pc:chgData name="TOMMASINI ALBERTO" userId="8c013d22-ceb2-4014-ae73-ac062752c54f" providerId="ADAL" clId="{01E15ACD-8DFD-4E2D-BCDA-219673F6A2CB}" dt="2024-03-16T22:54:45.749" v="1951"/>
        <pc:sldMkLst>
          <pc:docMk/>
          <pc:sldMk cId="3346847157" sldId="1021"/>
        </pc:sldMkLst>
      </pc:sldChg>
      <pc:sldChg chg="add">
        <pc:chgData name="TOMMASINI ALBERTO" userId="8c013d22-ceb2-4014-ae73-ac062752c54f" providerId="ADAL" clId="{01E15ACD-8DFD-4E2D-BCDA-219673F6A2CB}" dt="2024-03-16T22:54:45.749" v="1951"/>
        <pc:sldMkLst>
          <pc:docMk/>
          <pc:sldMk cId="2295804719" sldId="1022"/>
        </pc:sldMkLst>
      </pc:sldChg>
      <pc:sldChg chg="add">
        <pc:chgData name="TOMMASINI ALBERTO" userId="8c013d22-ceb2-4014-ae73-ac062752c54f" providerId="ADAL" clId="{01E15ACD-8DFD-4E2D-BCDA-219673F6A2CB}" dt="2024-03-16T22:54:45.749" v="1951"/>
        <pc:sldMkLst>
          <pc:docMk/>
          <pc:sldMk cId="3048229528" sldId="1023"/>
        </pc:sldMkLst>
      </pc:sldChg>
      <pc:sldChg chg="add">
        <pc:chgData name="TOMMASINI ALBERTO" userId="8c013d22-ceb2-4014-ae73-ac062752c54f" providerId="ADAL" clId="{01E15ACD-8DFD-4E2D-BCDA-219673F6A2CB}" dt="2024-03-16T22:54:45.749" v="1951"/>
        <pc:sldMkLst>
          <pc:docMk/>
          <pc:sldMk cId="3174963705" sldId="1024"/>
        </pc:sldMkLst>
      </pc:sldChg>
      <pc:sldChg chg="add">
        <pc:chgData name="TOMMASINI ALBERTO" userId="8c013d22-ceb2-4014-ae73-ac062752c54f" providerId="ADAL" clId="{01E15ACD-8DFD-4E2D-BCDA-219673F6A2CB}" dt="2024-03-16T22:54:45.749" v="1951"/>
        <pc:sldMkLst>
          <pc:docMk/>
          <pc:sldMk cId="4280122952" sldId="1025"/>
        </pc:sldMkLst>
      </pc:sldChg>
      <pc:sldChg chg="add">
        <pc:chgData name="TOMMASINI ALBERTO" userId="8c013d22-ceb2-4014-ae73-ac062752c54f" providerId="ADAL" clId="{01E15ACD-8DFD-4E2D-BCDA-219673F6A2CB}" dt="2024-03-16T22:54:45.749" v="1951"/>
        <pc:sldMkLst>
          <pc:docMk/>
          <pc:sldMk cId="282716208" sldId="1026"/>
        </pc:sldMkLst>
      </pc:sldChg>
      <pc:sldChg chg="add">
        <pc:chgData name="TOMMASINI ALBERTO" userId="8c013d22-ceb2-4014-ae73-ac062752c54f" providerId="ADAL" clId="{01E15ACD-8DFD-4E2D-BCDA-219673F6A2CB}" dt="2024-03-16T22:54:45.749" v="1951"/>
        <pc:sldMkLst>
          <pc:docMk/>
          <pc:sldMk cId="746115225" sldId="1027"/>
        </pc:sldMkLst>
      </pc:sldChg>
      <pc:sldChg chg="add">
        <pc:chgData name="TOMMASINI ALBERTO" userId="8c013d22-ceb2-4014-ae73-ac062752c54f" providerId="ADAL" clId="{01E15ACD-8DFD-4E2D-BCDA-219673F6A2CB}" dt="2024-03-16T22:54:45.749" v="1951"/>
        <pc:sldMkLst>
          <pc:docMk/>
          <pc:sldMk cId="0" sldId="1028"/>
        </pc:sldMkLst>
      </pc:sldChg>
      <pc:sldChg chg="add">
        <pc:chgData name="TOMMASINI ALBERTO" userId="8c013d22-ceb2-4014-ae73-ac062752c54f" providerId="ADAL" clId="{01E15ACD-8DFD-4E2D-BCDA-219673F6A2CB}" dt="2024-03-16T22:54:45.749" v="1951"/>
        <pc:sldMkLst>
          <pc:docMk/>
          <pc:sldMk cId="899263338" sldId="1029"/>
        </pc:sldMkLst>
      </pc:sldChg>
      <pc:sldChg chg="add">
        <pc:chgData name="TOMMASINI ALBERTO" userId="8c013d22-ceb2-4014-ae73-ac062752c54f" providerId="ADAL" clId="{01E15ACD-8DFD-4E2D-BCDA-219673F6A2CB}" dt="2024-03-16T22:56:15.755" v="1964"/>
        <pc:sldMkLst>
          <pc:docMk/>
          <pc:sldMk cId="610709628" sldId="10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98EA4-DBD3-490F-A0CF-B842B50296C0}" type="datetimeFigureOut">
              <a:rPr lang="it-IT" smtClean="0"/>
              <a:t>16/03/2024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37171-8477-447A-A88D-E7CE6CB58889}" type="slidenum">
              <a:rPr lang="it-IT" smtClean="0"/>
              <a:t>‹#›</a:t>
            </a:fld>
            <a:endParaRPr lang="it-IT"/>
          </a:p>
        </p:txBody>
      </p:sp>
    </p:spTree>
    <p:extLst>
      <p:ext uri="{BB962C8B-B14F-4D97-AF65-F5344CB8AC3E}">
        <p14:creationId xmlns:p14="http://schemas.microsoft.com/office/powerpoint/2010/main" val="401099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EF75895-1BD5-4167-8F8C-8183AEF8268A}" type="slidenum">
              <a:rPr lang="en-US" smtClean="0"/>
              <a:t>10</a:t>
            </a:fld>
            <a:endParaRPr lang="en-US"/>
          </a:p>
        </p:txBody>
      </p:sp>
    </p:spTree>
    <p:extLst>
      <p:ext uri="{BB962C8B-B14F-4D97-AF65-F5344CB8AC3E}">
        <p14:creationId xmlns:p14="http://schemas.microsoft.com/office/powerpoint/2010/main" val="246582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a:t>Orkambi</a:t>
            </a:r>
            <a:endParaRPr lang="it-IT" dirty="0"/>
          </a:p>
        </p:txBody>
      </p:sp>
      <p:sp>
        <p:nvSpPr>
          <p:cNvPr id="4" name="Segnaposto numero diapositiva 3"/>
          <p:cNvSpPr>
            <a:spLocks noGrp="1"/>
          </p:cNvSpPr>
          <p:nvPr>
            <p:ph type="sldNum" sz="quarter" idx="10"/>
          </p:nvPr>
        </p:nvSpPr>
        <p:spPr/>
        <p:txBody>
          <a:bodyPr/>
          <a:lstStyle/>
          <a:p>
            <a:fld id="{E207B594-BFC3-4F73-87DC-7F10FA9D610D}" type="slidenum">
              <a:rPr lang="it-IT" smtClean="0"/>
              <a:pPr/>
              <a:t>20</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4EB9-52F9-0391-C43C-885D74ACFAAE}"/>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52FFB578-E59A-7B52-2043-AD8069F4D018}"/>
              </a:ext>
            </a:extLst>
          </p:cNvPr>
          <p:cNvSpPr>
            <a:spLocks noGrp="1" noChangeArrowheads="1"/>
          </p:cNvSpPr>
          <p:nvPr>
            <p:ph type="sldNum" sz="quarter" idx="5"/>
          </p:nvPr>
        </p:nvSpPr>
        <p:spPr>
          <a:noFill/>
        </p:spPr>
        <p:txBody>
          <a:bodyPr/>
          <a:lstStyle/>
          <a:p>
            <a:fld id="{3C105325-9E43-4133-A2FB-6E75B36373AF}" type="slidenum">
              <a:rPr lang="it-IT"/>
              <a:pPr/>
              <a:t>34</a:t>
            </a:fld>
            <a:endParaRPr lang="it-IT"/>
          </a:p>
        </p:txBody>
      </p:sp>
      <p:sp>
        <p:nvSpPr>
          <p:cNvPr id="34819" name="Rectangle 2">
            <a:extLst>
              <a:ext uri="{FF2B5EF4-FFF2-40B4-BE49-F238E27FC236}">
                <a16:creationId xmlns:a16="http://schemas.microsoft.com/office/drawing/2014/main" id="{5F51BB23-6042-9AAC-8DB8-FFE35AE46E95}"/>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120DBDE-6E12-9C7D-2292-AA9FD103B4E3}"/>
              </a:ext>
            </a:extLst>
          </p:cNvPr>
          <p:cNvSpPr>
            <a:spLocks noGrp="1" noChangeArrowheads="1"/>
          </p:cNvSpPr>
          <p:nvPr>
            <p:ph type="body" idx="1"/>
          </p:nvPr>
        </p:nvSpPr>
        <p:spPr>
          <a:noFill/>
          <a:ln/>
        </p:spPr>
        <p:txBody>
          <a:bodyPr/>
          <a:lstStyle/>
          <a:p>
            <a:pPr eaLnBrk="1" hangingPunct="1"/>
            <a:r>
              <a:rPr lang="it-IT"/>
              <a:t>Tipologia della trasmissione genetica e della patogenesi. Confronto con altre malattie. Peculiarità.</a:t>
            </a:r>
          </a:p>
        </p:txBody>
      </p:sp>
    </p:spTree>
    <p:extLst>
      <p:ext uri="{BB962C8B-B14F-4D97-AF65-F5344CB8AC3E}">
        <p14:creationId xmlns:p14="http://schemas.microsoft.com/office/powerpoint/2010/main" val="318321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Ezio </a:t>
            </a:r>
            <a:r>
              <a:rPr lang="it-IT" dirty="0" err="1"/>
              <a:t>Silvestroni</a:t>
            </a:r>
            <a:r>
              <a:rPr lang="it-IT" dirty="0"/>
              <a:t> e Ida Bianco:</a:t>
            </a:r>
            <a:r>
              <a:rPr lang="it-IT" baseline="0" dirty="0"/>
              <a:t> screening della talassemia</a:t>
            </a:r>
            <a:endParaRPr lang="it-IT" dirty="0"/>
          </a:p>
        </p:txBody>
      </p:sp>
      <p:sp>
        <p:nvSpPr>
          <p:cNvPr id="4" name="Segnaposto numero diapositiva 3"/>
          <p:cNvSpPr>
            <a:spLocks noGrp="1"/>
          </p:cNvSpPr>
          <p:nvPr>
            <p:ph type="sldNum" sz="quarter" idx="10"/>
          </p:nvPr>
        </p:nvSpPr>
        <p:spPr/>
        <p:txBody>
          <a:bodyPr/>
          <a:lstStyle/>
          <a:p>
            <a:fld id="{C3182E07-F76D-490A-8E72-32AA00748D71}" type="slidenum">
              <a:rPr lang="it-IT" smtClean="0"/>
              <a:pPr/>
              <a:t>44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330C48C5-E66D-4DB8-A034-1579ECD54A28}" type="slidenum">
              <a:rPr lang="it-IT"/>
              <a:pPr/>
              <a:t>52</a:t>
            </a:fld>
            <a:endParaRPr lang="it-IT"/>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it-IT"/>
              <a:t>Emocromo etc … ma all’inizio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immagine diapositiva 1">
            <a:extLst>
              <a:ext uri="{FF2B5EF4-FFF2-40B4-BE49-F238E27FC236}">
                <a16:creationId xmlns:a16="http://schemas.microsoft.com/office/drawing/2014/main" id="{E3CB0141-32FE-7A68-4812-92A7D9CB6D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egnaposto note 2">
            <a:extLst>
              <a:ext uri="{FF2B5EF4-FFF2-40B4-BE49-F238E27FC236}">
                <a16:creationId xmlns:a16="http://schemas.microsoft.com/office/drawing/2014/main" id="{C0AC1D7C-79BE-72F1-5590-FAEE3091F2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egnaposto numero diapositiva 3">
            <a:extLst>
              <a:ext uri="{FF2B5EF4-FFF2-40B4-BE49-F238E27FC236}">
                <a16:creationId xmlns:a16="http://schemas.microsoft.com/office/drawing/2014/main" id="{29D377AB-83F3-BFFD-6760-D46381CDDE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79919B-1639-43BF-AA12-B2F59A0DA99B}" type="slidenum">
              <a:rPr lang="en-US" altLang="en-US"/>
              <a:pPr>
                <a:spcBef>
                  <a:spcPct val="0"/>
                </a:spcBef>
              </a:pPr>
              <a:t>67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A1A1A"/>
                </a:solidFill>
                <a:effectLst/>
                <a:latin typeface="BreveText"/>
              </a:rPr>
              <a:t>Mark </a:t>
            </a:r>
            <a:r>
              <a:rPr lang="en-US" b="1" i="0" dirty="0" err="1">
                <a:solidFill>
                  <a:srgbClr val="1A1A1A"/>
                </a:solidFill>
                <a:effectLst/>
                <a:latin typeface="BreveText"/>
              </a:rPr>
              <a:t>Bunnage</a:t>
            </a:r>
            <a:r>
              <a:rPr lang="en-US" b="0" i="0" dirty="0">
                <a:solidFill>
                  <a:srgbClr val="1A1A1A"/>
                </a:solidFill>
                <a:effectLst/>
                <a:latin typeface="BreveText"/>
              </a:rPr>
              <a:t>, </a:t>
            </a:r>
            <a:r>
              <a:rPr lang="en-US" b="1" i="0" dirty="0">
                <a:solidFill>
                  <a:srgbClr val="1A1A1A"/>
                </a:solidFill>
                <a:effectLst/>
                <a:latin typeface="BreveText"/>
              </a:rPr>
              <a:t>Senior vice president &amp; Head of Research di Vertex Pharmaceuticals</a:t>
            </a:r>
            <a:endParaRPr lang="it-IT" dirty="0"/>
          </a:p>
        </p:txBody>
      </p:sp>
      <p:sp>
        <p:nvSpPr>
          <p:cNvPr id="4" name="Slide Number Placeholder 3"/>
          <p:cNvSpPr>
            <a:spLocks noGrp="1"/>
          </p:cNvSpPr>
          <p:nvPr>
            <p:ph type="sldNum" sz="quarter" idx="5"/>
          </p:nvPr>
        </p:nvSpPr>
        <p:spPr/>
        <p:txBody>
          <a:bodyPr/>
          <a:lstStyle/>
          <a:p>
            <a:fld id="{E4137171-8477-447A-A88D-E7CE6CB58889}" type="slidenum">
              <a:rPr lang="it-IT" smtClean="0"/>
              <a:t>70</a:t>
            </a:fld>
            <a:endParaRPr lang="it-IT"/>
          </a:p>
        </p:txBody>
      </p:sp>
    </p:spTree>
    <p:extLst>
      <p:ext uri="{BB962C8B-B14F-4D97-AF65-F5344CB8AC3E}">
        <p14:creationId xmlns:p14="http://schemas.microsoft.com/office/powerpoint/2010/main" val="80585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EF70-23E5-4E59-A094-3BDFA41E3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C47EAC52-F59A-9387-E53F-B56BE3667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C528E3B2-97DB-A494-50C5-9ACBA49CF9B2}"/>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5" name="Footer Placeholder 4">
            <a:extLst>
              <a:ext uri="{FF2B5EF4-FFF2-40B4-BE49-F238E27FC236}">
                <a16:creationId xmlns:a16="http://schemas.microsoft.com/office/drawing/2014/main" id="{C00A1B45-B2E3-9D8D-16B5-CC1CCE26227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087E459-5D83-0A6D-B9F5-F12B14D8C663}"/>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197117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95B3-2BAA-9BDC-3B59-D60938F24D1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B2672DBF-E374-9BC0-296A-23512EEC0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DAB28BC-4261-04C4-DB24-D5B922632AE0}"/>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5" name="Footer Placeholder 4">
            <a:extLst>
              <a:ext uri="{FF2B5EF4-FFF2-40B4-BE49-F238E27FC236}">
                <a16:creationId xmlns:a16="http://schemas.microsoft.com/office/drawing/2014/main" id="{65EC41DB-1F78-459C-D079-147242A7276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93D9356-2D06-D7DF-64D3-E77057667B1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134281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B7CECC-589F-F9C7-F315-001CEF6CC5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01583D9E-7D9C-80F8-44EF-A57C4FF4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F6A763B-5E8D-7AA6-EF95-66FEEC8E1A38}"/>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5" name="Footer Placeholder 4">
            <a:extLst>
              <a:ext uri="{FF2B5EF4-FFF2-40B4-BE49-F238E27FC236}">
                <a16:creationId xmlns:a16="http://schemas.microsoft.com/office/drawing/2014/main" id="{C9398441-6AFC-84B8-1AA3-8E0C6B8A546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0CA5150-4F85-5CDD-35BA-A5D5DAD8398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713530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0414B4F6-6CC3-43AA-A10E-82A6D082BABA}"/>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8545B2A-E806-4E8D-A62D-E276C760C08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1269311E-5C95-4B0A-856C-3815C047C9D0}"/>
              </a:ext>
            </a:extLst>
          </p:cNvPr>
          <p:cNvSpPr>
            <a:spLocks noGrp="1" noChangeArrowheads="1"/>
          </p:cNvSpPr>
          <p:nvPr>
            <p:ph type="sldNum" sz="quarter" idx="12"/>
          </p:nvPr>
        </p:nvSpPr>
        <p:spPr>
          <a:ln/>
        </p:spPr>
        <p:txBody>
          <a:bodyPr/>
          <a:lstStyle>
            <a:lvl1pPr>
              <a:defRPr/>
            </a:lvl1pPr>
          </a:lstStyle>
          <a:p>
            <a:fld id="{DC8B6617-8974-4000-82B4-3A49B2A5EF95}" type="slidenum">
              <a:rPr lang="it-IT" altLang="en-US"/>
              <a:pPr/>
              <a:t>‹#›</a:t>
            </a:fld>
            <a:endParaRPr lang="it-IT" altLang="en-US"/>
          </a:p>
        </p:txBody>
      </p:sp>
    </p:spTree>
    <p:extLst>
      <p:ext uri="{BB962C8B-B14F-4D97-AF65-F5344CB8AC3E}">
        <p14:creationId xmlns:p14="http://schemas.microsoft.com/office/powerpoint/2010/main" val="389830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81F7-0B18-C184-562D-EA02BD62C21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F223FD5-02B7-CFA4-1790-793F14B05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2504C9D-3037-D449-A88A-8AAD5596A489}"/>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5" name="Footer Placeholder 4">
            <a:extLst>
              <a:ext uri="{FF2B5EF4-FFF2-40B4-BE49-F238E27FC236}">
                <a16:creationId xmlns:a16="http://schemas.microsoft.com/office/drawing/2014/main" id="{EE2C8CD6-E027-3451-F52E-FF2B837F144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CF2E279-5EC5-DBAF-8508-422F19D0CD73}"/>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62557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5774-1B87-A26E-F7CD-AE5589FA2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70CC795D-6CAD-A5C8-D180-D4B0EE9417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B9CD6-B0BA-3BA6-553C-397971378C33}"/>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5" name="Footer Placeholder 4">
            <a:extLst>
              <a:ext uri="{FF2B5EF4-FFF2-40B4-BE49-F238E27FC236}">
                <a16:creationId xmlns:a16="http://schemas.microsoft.com/office/drawing/2014/main" id="{BAB2C221-DA7E-A13F-F237-42ED9F45F34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B002BDE-5CFC-6704-A4AC-ECE79317A486}"/>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68636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B800-DA27-F0CE-90C9-C8A7AB4FB361}"/>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69811DB-7DF6-711C-E476-726DB14E03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5A36342D-BA71-77F7-21AC-250DFDFBBE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B6925356-7164-9F60-EE93-2CF264D68A16}"/>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6" name="Footer Placeholder 5">
            <a:extLst>
              <a:ext uri="{FF2B5EF4-FFF2-40B4-BE49-F238E27FC236}">
                <a16:creationId xmlns:a16="http://schemas.microsoft.com/office/drawing/2014/main" id="{9E6959E9-8FC7-98F0-8DCC-BA811D62897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15DB5C8-8E58-B986-BCF2-9977E042F0D1}"/>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91332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0F371-DD8B-24CA-E684-ABC1CDE77EE1}"/>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CD0340E6-F3F9-9AFB-9904-B6B674004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7139F-DB2E-4605-DE16-F8B844D35E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61F2F1CD-D188-2318-D69B-42D0FCA9B6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EFCB1-87A0-70DA-F3AB-CCA838D2C7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489E69E4-437F-D58A-588C-DEB9ACAFB4F2}"/>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8" name="Footer Placeholder 7">
            <a:extLst>
              <a:ext uri="{FF2B5EF4-FFF2-40B4-BE49-F238E27FC236}">
                <a16:creationId xmlns:a16="http://schemas.microsoft.com/office/drawing/2014/main" id="{59ED69D1-72A7-7A8C-CC1F-B3738B527DF3}"/>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0108EBFC-1C1D-B188-2F2B-1C82452C9C9C}"/>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30464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A11E1-B6A6-B81C-39D9-BC5FBA2B997B}"/>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F7232085-3C14-DF6B-F251-6A458173D2B7}"/>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4" name="Footer Placeholder 3">
            <a:extLst>
              <a:ext uri="{FF2B5EF4-FFF2-40B4-BE49-F238E27FC236}">
                <a16:creationId xmlns:a16="http://schemas.microsoft.com/office/drawing/2014/main" id="{551853F2-45A3-00E1-419A-5122DBEA978C}"/>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719EB193-2D70-0BF5-CDA9-F7F9CA395B1C}"/>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16249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D3560-BF69-021C-6440-540F56748F89}"/>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3" name="Footer Placeholder 2">
            <a:extLst>
              <a:ext uri="{FF2B5EF4-FFF2-40B4-BE49-F238E27FC236}">
                <a16:creationId xmlns:a16="http://schemas.microsoft.com/office/drawing/2014/main" id="{AA914A66-5C96-1893-62E6-2DCF763A37EC}"/>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0DD7E706-A89D-E3FC-22CF-D67F0DC9D261}"/>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78803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4E11-DB8C-6ECC-16B8-E12EEEA00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F61E495B-0744-D4B1-CC7A-EFB989D36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F8BB5E77-2AAE-7301-44D9-85B926EB1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08B287-5EA7-550C-2F50-A8AC7E63644B}"/>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6" name="Footer Placeholder 5">
            <a:extLst>
              <a:ext uri="{FF2B5EF4-FFF2-40B4-BE49-F238E27FC236}">
                <a16:creationId xmlns:a16="http://schemas.microsoft.com/office/drawing/2014/main" id="{E55CD400-369B-33F7-2AF4-670409EAE84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08D8E27-9CBE-8DF7-E6E0-71CF3CE78F2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61716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3867-0139-78F5-D8BE-CB6D9AC35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EE22F17C-FB1A-3916-E4B2-5794E0192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442601D3-04F3-DA57-2B85-A66240B6C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749A3-02DD-1858-3A22-BDC8AE7ED8A0}"/>
              </a:ext>
            </a:extLst>
          </p:cNvPr>
          <p:cNvSpPr>
            <a:spLocks noGrp="1"/>
          </p:cNvSpPr>
          <p:nvPr>
            <p:ph type="dt" sz="half" idx="10"/>
          </p:nvPr>
        </p:nvSpPr>
        <p:spPr/>
        <p:txBody>
          <a:bodyPr/>
          <a:lstStyle/>
          <a:p>
            <a:fld id="{31C15875-1B4D-42BC-AF6C-E263F9D2095F}" type="datetimeFigureOut">
              <a:rPr lang="it-IT" smtClean="0"/>
              <a:t>16/03/2024</a:t>
            </a:fld>
            <a:endParaRPr lang="it-IT"/>
          </a:p>
        </p:txBody>
      </p:sp>
      <p:sp>
        <p:nvSpPr>
          <p:cNvPr id="6" name="Footer Placeholder 5">
            <a:extLst>
              <a:ext uri="{FF2B5EF4-FFF2-40B4-BE49-F238E27FC236}">
                <a16:creationId xmlns:a16="http://schemas.microsoft.com/office/drawing/2014/main" id="{89FE9D7A-A917-54A8-C658-1B288DC7849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6920E17-2866-F1DD-AA4F-92901AB87644}"/>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28294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6DCF4C-B62A-6626-697F-E09DC4A9C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F78CFF1-1295-83C3-34DC-FCB9CAC000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080D25E-74F7-2FEA-AA7C-BEBEBE49B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15875-1B4D-42BC-AF6C-E263F9D2095F}" type="datetimeFigureOut">
              <a:rPr lang="it-IT" smtClean="0"/>
              <a:t>16/03/2024</a:t>
            </a:fld>
            <a:endParaRPr lang="it-IT"/>
          </a:p>
        </p:txBody>
      </p:sp>
      <p:sp>
        <p:nvSpPr>
          <p:cNvPr id="5" name="Footer Placeholder 4">
            <a:extLst>
              <a:ext uri="{FF2B5EF4-FFF2-40B4-BE49-F238E27FC236}">
                <a16:creationId xmlns:a16="http://schemas.microsoft.com/office/drawing/2014/main" id="{F7F1DD3E-E69B-63F0-0C88-19FA1BDF4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42D6078A-53D2-81AD-9941-6DA863829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81D58-5577-4616-9F51-1A3BEECEBE7A}" type="slidenum">
              <a:rPr lang="it-IT" smtClean="0"/>
              <a:t>‹#›</a:t>
            </a:fld>
            <a:endParaRPr lang="it-IT"/>
          </a:p>
        </p:txBody>
      </p:sp>
    </p:spTree>
    <p:extLst>
      <p:ext uri="{BB962C8B-B14F-4D97-AF65-F5344CB8AC3E}">
        <p14:creationId xmlns:p14="http://schemas.microsoft.com/office/powerpoint/2010/main" val="1208086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Xbl6JDuBCPo&amp;t=2s" TargetMode="External"/><Relationship Id="rId2" Type="http://schemas.openxmlformats.org/officeDocument/2006/relationships/hyperlink" Target="https://www.youtube.com/watch?v=XacbznajDo0&amp;t=22s"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oleObject" Target="../embeddings/oleObject4.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s://www.wired.it/article/terapia-genica-crispr-cas9-vertex-wired-health-2024/"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C55C3A-E170-AD7B-DB16-FF17F10E8E59}"/>
              </a:ext>
            </a:extLst>
          </p:cNvPr>
          <p:cNvPicPr>
            <a:picLocks noChangeAspect="1"/>
          </p:cNvPicPr>
          <p:nvPr/>
        </p:nvPicPr>
        <p:blipFill>
          <a:blip r:embed="rId3"/>
          <a:stretch>
            <a:fillRect/>
          </a:stretch>
        </p:blipFill>
        <p:spPr>
          <a:xfrm>
            <a:off x="1744780" y="622699"/>
            <a:ext cx="8702440" cy="5757157"/>
          </a:xfrm>
          <a:prstGeom prst="rect">
            <a:avLst/>
          </a:prstGeom>
        </p:spPr>
      </p:pic>
    </p:spTree>
    <p:extLst>
      <p:ext uri="{BB962C8B-B14F-4D97-AF65-F5344CB8AC3E}">
        <p14:creationId xmlns:p14="http://schemas.microsoft.com/office/powerpoint/2010/main" val="1032521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a:extLst>
              <a:ext uri="{FF2B5EF4-FFF2-40B4-BE49-F238E27FC236}">
                <a16:creationId xmlns:a16="http://schemas.microsoft.com/office/drawing/2014/main" id="{C50BA5CA-6547-4AEE-8CC5-993ED6B611F6}"/>
              </a:ext>
            </a:extLst>
          </p:cNvPr>
          <p:cNvSpPr txBox="1">
            <a:spLocks noChangeArrowheads="1"/>
          </p:cNvSpPr>
          <p:nvPr/>
        </p:nvSpPr>
        <p:spPr bwMode="auto">
          <a:xfrm>
            <a:off x="468313" y="5661025"/>
            <a:ext cx="3671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600">
                <a:solidFill>
                  <a:srgbClr val="333399"/>
                </a:solidFill>
                <a:latin typeface="Verdana" panose="020B0604030504040204" pitchFamily="34" charset="0"/>
              </a:rPr>
              <a:t>Struttura della proteina CFTR</a:t>
            </a:r>
          </a:p>
        </p:txBody>
      </p:sp>
      <p:sp>
        <p:nvSpPr>
          <p:cNvPr id="3" name="Rectangle 2">
            <a:extLst>
              <a:ext uri="{FF2B5EF4-FFF2-40B4-BE49-F238E27FC236}">
                <a16:creationId xmlns:a16="http://schemas.microsoft.com/office/drawing/2014/main" id="{E431D5BF-2FD7-43C2-8CD0-0D1AAA7B34DA}"/>
              </a:ext>
            </a:extLst>
          </p:cNvPr>
          <p:cNvSpPr txBox="1">
            <a:spLocks/>
          </p:cNvSpPr>
          <p:nvPr/>
        </p:nvSpPr>
        <p:spPr>
          <a:xfrm>
            <a:off x="457200" y="0"/>
            <a:ext cx="822960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2000" b="1">
                <a:solidFill>
                  <a:srgbClr val="CC3300"/>
                </a:solidFill>
              </a:rPr>
              <a:t> </a:t>
            </a:r>
            <a:r>
              <a:rPr lang="it-IT" altLang="it-IT" sz="2000" b="1">
                <a:solidFill>
                  <a:schemeClr val="accent2"/>
                </a:solidFill>
              </a:rPr>
              <a:t>LA FIBROSI CISTICA (1)</a:t>
            </a:r>
          </a:p>
        </p:txBody>
      </p:sp>
      <p:pic>
        <p:nvPicPr>
          <p:cNvPr id="4" name="Picture 5" descr="FC3">
            <a:extLst>
              <a:ext uri="{FF2B5EF4-FFF2-40B4-BE49-F238E27FC236}">
                <a16:creationId xmlns:a16="http://schemas.microsoft.com/office/drawing/2014/main" id="{1DFAD03A-2FFB-46A0-829A-E36956170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588"/>
            <a:ext cx="9144000" cy="6858001"/>
          </a:xfrm>
          <a:prstGeom prst="rect">
            <a:avLst/>
          </a:prstGeom>
        </p:spPr>
      </p:pic>
      <p:sp>
        <p:nvSpPr>
          <p:cNvPr id="5" name="Oval 11">
            <a:extLst>
              <a:ext uri="{FF2B5EF4-FFF2-40B4-BE49-F238E27FC236}">
                <a16:creationId xmlns:a16="http://schemas.microsoft.com/office/drawing/2014/main" id="{10522C32-FD58-45A5-A9E4-4A453CE0DB9E}"/>
              </a:ext>
            </a:extLst>
          </p:cNvPr>
          <p:cNvSpPr>
            <a:spLocks noChangeArrowheads="1"/>
          </p:cNvSpPr>
          <p:nvPr/>
        </p:nvSpPr>
        <p:spPr bwMode="auto">
          <a:xfrm>
            <a:off x="1320800" y="1876425"/>
            <a:ext cx="1871663" cy="519113"/>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latin typeface="Verdana" panose="020B0604030504040204" pitchFamily="34" charset="0"/>
            </a:endParaRPr>
          </a:p>
        </p:txBody>
      </p:sp>
      <p:sp>
        <p:nvSpPr>
          <p:cNvPr id="6" name="Oval 13">
            <a:extLst>
              <a:ext uri="{FF2B5EF4-FFF2-40B4-BE49-F238E27FC236}">
                <a16:creationId xmlns:a16="http://schemas.microsoft.com/office/drawing/2014/main" id="{CBB43976-5E84-4CD1-ABAF-06A884425392}"/>
              </a:ext>
            </a:extLst>
          </p:cNvPr>
          <p:cNvSpPr>
            <a:spLocks noChangeArrowheads="1"/>
          </p:cNvSpPr>
          <p:nvPr/>
        </p:nvSpPr>
        <p:spPr bwMode="auto">
          <a:xfrm>
            <a:off x="6040438" y="2578100"/>
            <a:ext cx="2519362" cy="519113"/>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latin typeface="Verdana" panose="020B0604030504040204" pitchFamily="34" charset="0"/>
            </a:endParaRPr>
          </a:p>
        </p:txBody>
      </p:sp>
      <p:sp>
        <p:nvSpPr>
          <p:cNvPr id="7" name="Oval 14">
            <a:extLst>
              <a:ext uri="{FF2B5EF4-FFF2-40B4-BE49-F238E27FC236}">
                <a16:creationId xmlns:a16="http://schemas.microsoft.com/office/drawing/2014/main" id="{4A3B55F0-3E18-4FC0-B783-2C87D889FC9B}"/>
              </a:ext>
            </a:extLst>
          </p:cNvPr>
          <p:cNvSpPr>
            <a:spLocks noChangeArrowheads="1"/>
          </p:cNvSpPr>
          <p:nvPr/>
        </p:nvSpPr>
        <p:spPr bwMode="auto">
          <a:xfrm>
            <a:off x="150813" y="2486025"/>
            <a:ext cx="2555875" cy="519113"/>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latin typeface="Verdana" panose="020B0604030504040204" pitchFamily="34" charset="0"/>
            </a:endParaRPr>
          </a:p>
        </p:txBody>
      </p:sp>
      <p:sp>
        <p:nvSpPr>
          <p:cNvPr id="8" name="Oval 15">
            <a:extLst>
              <a:ext uri="{FF2B5EF4-FFF2-40B4-BE49-F238E27FC236}">
                <a16:creationId xmlns:a16="http://schemas.microsoft.com/office/drawing/2014/main" id="{BBF5CB64-C479-4384-A307-DAB0C43AE62F}"/>
              </a:ext>
            </a:extLst>
          </p:cNvPr>
          <p:cNvSpPr>
            <a:spLocks noChangeArrowheads="1"/>
          </p:cNvSpPr>
          <p:nvPr/>
        </p:nvSpPr>
        <p:spPr bwMode="auto">
          <a:xfrm>
            <a:off x="5983288" y="1800225"/>
            <a:ext cx="1755775" cy="519113"/>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latin typeface="Verdana" panose="020B0604030504040204" pitchFamily="34" charset="0"/>
            </a:endParaRPr>
          </a:p>
        </p:txBody>
      </p:sp>
      <p:sp>
        <p:nvSpPr>
          <p:cNvPr id="9" name="Line 16">
            <a:extLst>
              <a:ext uri="{FF2B5EF4-FFF2-40B4-BE49-F238E27FC236}">
                <a16:creationId xmlns:a16="http://schemas.microsoft.com/office/drawing/2014/main" id="{5A30D58F-BEC7-4BC4-A31D-EDAA71930901}"/>
              </a:ext>
            </a:extLst>
          </p:cNvPr>
          <p:cNvSpPr>
            <a:spLocks noChangeShapeType="1"/>
          </p:cNvSpPr>
          <p:nvPr/>
        </p:nvSpPr>
        <p:spPr bwMode="auto">
          <a:xfrm flipV="1">
            <a:off x="3059113" y="1700213"/>
            <a:ext cx="576262" cy="288925"/>
          </a:xfrm>
          <a:prstGeom prst="line">
            <a:avLst/>
          </a:prstGeom>
          <a:noFill/>
          <a:ln w="9525">
            <a:solidFill>
              <a:srgbClr val="3366FF"/>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10" name="Line 17">
            <a:extLst>
              <a:ext uri="{FF2B5EF4-FFF2-40B4-BE49-F238E27FC236}">
                <a16:creationId xmlns:a16="http://schemas.microsoft.com/office/drawing/2014/main" id="{71BC87A2-C563-4C89-89D9-BBD1A78D12CC}"/>
              </a:ext>
            </a:extLst>
          </p:cNvPr>
          <p:cNvSpPr>
            <a:spLocks noChangeShapeType="1"/>
          </p:cNvSpPr>
          <p:nvPr/>
        </p:nvSpPr>
        <p:spPr bwMode="auto">
          <a:xfrm flipV="1">
            <a:off x="2555875" y="1916113"/>
            <a:ext cx="1079500" cy="722312"/>
          </a:xfrm>
          <a:prstGeom prst="line">
            <a:avLst/>
          </a:prstGeom>
          <a:noFill/>
          <a:ln w="9525">
            <a:solidFill>
              <a:srgbClr val="3366FF"/>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11" name="Line 18">
            <a:extLst>
              <a:ext uri="{FF2B5EF4-FFF2-40B4-BE49-F238E27FC236}">
                <a16:creationId xmlns:a16="http://schemas.microsoft.com/office/drawing/2014/main" id="{E8E0BCE6-51F9-44A1-9AD2-1538AF1745D5}"/>
              </a:ext>
            </a:extLst>
          </p:cNvPr>
          <p:cNvSpPr>
            <a:spLocks noChangeShapeType="1"/>
          </p:cNvSpPr>
          <p:nvPr/>
        </p:nvSpPr>
        <p:spPr bwMode="auto">
          <a:xfrm flipH="1" flipV="1">
            <a:off x="5364163" y="1773238"/>
            <a:ext cx="1008062" cy="936625"/>
          </a:xfrm>
          <a:prstGeom prst="line">
            <a:avLst/>
          </a:prstGeom>
          <a:noFill/>
          <a:ln w="9525">
            <a:solidFill>
              <a:srgbClr val="3366FF"/>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12" name="Line 19">
            <a:extLst>
              <a:ext uri="{FF2B5EF4-FFF2-40B4-BE49-F238E27FC236}">
                <a16:creationId xmlns:a16="http://schemas.microsoft.com/office/drawing/2014/main" id="{38645A32-55FD-4114-9C4C-C071A8024658}"/>
              </a:ext>
            </a:extLst>
          </p:cNvPr>
          <p:cNvSpPr>
            <a:spLocks noChangeShapeType="1"/>
          </p:cNvSpPr>
          <p:nvPr/>
        </p:nvSpPr>
        <p:spPr bwMode="auto">
          <a:xfrm flipH="1" flipV="1">
            <a:off x="5364163" y="1700213"/>
            <a:ext cx="647700" cy="288925"/>
          </a:xfrm>
          <a:prstGeom prst="line">
            <a:avLst/>
          </a:prstGeom>
          <a:noFill/>
          <a:ln w="9525">
            <a:solidFill>
              <a:srgbClr val="3366FF"/>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13" name="Text Box 20">
            <a:extLst>
              <a:ext uri="{FF2B5EF4-FFF2-40B4-BE49-F238E27FC236}">
                <a16:creationId xmlns:a16="http://schemas.microsoft.com/office/drawing/2014/main" id="{A4541440-146C-40FD-8C70-B7B0F0455B06}"/>
              </a:ext>
            </a:extLst>
          </p:cNvPr>
          <p:cNvSpPr txBox="1">
            <a:spLocks noChangeArrowheads="1"/>
          </p:cNvSpPr>
          <p:nvPr/>
        </p:nvSpPr>
        <p:spPr bwMode="auto">
          <a:xfrm>
            <a:off x="9636125" y="87313"/>
            <a:ext cx="1944688"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buFontTx/>
              <a:buChar char="•"/>
              <a:defRPr/>
            </a:pPr>
            <a:r>
              <a:rPr lang="it-IT" dirty="0">
                <a:solidFill>
                  <a:srgbClr val="333399"/>
                </a:solidFill>
                <a:ea typeface="ＭＳ Ｐゴシック" pitchFamily="1" charset="-128"/>
                <a:cs typeface="ＭＳ Ｐゴシック" pitchFamily="1" charset="-128"/>
              </a:rPr>
              <a:t> Polmoni colpiti </a:t>
            </a:r>
            <a:r>
              <a:rPr lang="it-IT" dirty="0" err="1">
                <a:solidFill>
                  <a:srgbClr val="333399"/>
                </a:solidFill>
                <a:ea typeface="ＭＳ Ｐゴシック" pitchFamily="1" charset="-128"/>
                <a:cs typeface="ＭＳ Ｐゴシック" pitchFamily="1" charset="-128"/>
              </a:rPr>
              <a:t>invariabilmente,quadro</a:t>
            </a:r>
            <a:r>
              <a:rPr lang="it-IT" dirty="0">
                <a:solidFill>
                  <a:srgbClr val="333399"/>
                </a:solidFill>
                <a:ea typeface="ＭＳ Ｐゴシック" pitchFamily="1" charset="-128"/>
                <a:cs typeface="ＭＳ Ｐゴシック" pitchFamily="1" charset="-128"/>
              </a:rPr>
              <a:t> ostruttivo e infezioni croniche batteriche</a:t>
            </a:r>
          </a:p>
        </p:txBody>
      </p:sp>
      <p:sp>
        <p:nvSpPr>
          <p:cNvPr id="14" name="Oval 21">
            <a:extLst>
              <a:ext uri="{FF2B5EF4-FFF2-40B4-BE49-F238E27FC236}">
                <a16:creationId xmlns:a16="http://schemas.microsoft.com/office/drawing/2014/main" id="{785FC099-483E-48DF-8C5B-3F91CAEE84DA}"/>
              </a:ext>
            </a:extLst>
          </p:cNvPr>
          <p:cNvSpPr>
            <a:spLocks noChangeArrowheads="1"/>
          </p:cNvSpPr>
          <p:nvPr/>
        </p:nvSpPr>
        <p:spPr bwMode="auto">
          <a:xfrm>
            <a:off x="120650" y="3243263"/>
            <a:ext cx="2520950" cy="517525"/>
          </a:xfrm>
          <a:prstGeom prst="ellipse">
            <a:avLst/>
          </a:prstGeom>
          <a:noFill/>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eaLnBrk="1" fontAlgn="auto" hangingPunct="1">
              <a:spcBef>
                <a:spcPts val="0"/>
              </a:spcBef>
              <a:spcAft>
                <a:spcPts val="0"/>
              </a:spcAft>
              <a:defRPr/>
            </a:pPr>
            <a:endParaRPr lang="it-IT">
              <a:solidFill>
                <a:srgbClr val="000000"/>
              </a:solidFill>
              <a:ea typeface="ＭＳ Ｐゴシック" pitchFamily="1" charset="-128"/>
              <a:cs typeface="ＭＳ Ｐゴシック" pitchFamily="1" charset="-128"/>
            </a:endParaRPr>
          </a:p>
        </p:txBody>
      </p:sp>
      <p:sp>
        <p:nvSpPr>
          <p:cNvPr id="15" name="Oval 23">
            <a:extLst>
              <a:ext uri="{FF2B5EF4-FFF2-40B4-BE49-F238E27FC236}">
                <a16:creationId xmlns:a16="http://schemas.microsoft.com/office/drawing/2014/main" id="{92256E20-F889-4C67-9142-A8CB2B1E52C8}"/>
              </a:ext>
            </a:extLst>
          </p:cNvPr>
          <p:cNvSpPr>
            <a:spLocks noChangeArrowheads="1"/>
          </p:cNvSpPr>
          <p:nvPr/>
        </p:nvSpPr>
        <p:spPr bwMode="auto">
          <a:xfrm>
            <a:off x="11113" y="3929063"/>
            <a:ext cx="2520950" cy="519112"/>
          </a:xfrm>
          <a:prstGeom prst="ellipse">
            <a:avLst/>
          </a:prstGeom>
          <a:noFill/>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eaLnBrk="1" fontAlgn="auto" hangingPunct="1">
              <a:spcBef>
                <a:spcPts val="0"/>
              </a:spcBef>
              <a:spcAft>
                <a:spcPts val="0"/>
              </a:spcAft>
              <a:defRPr/>
            </a:pPr>
            <a:endParaRPr lang="it-IT">
              <a:solidFill>
                <a:srgbClr val="000000"/>
              </a:solidFill>
              <a:ea typeface="ＭＳ Ｐゴシック" pitchFamily="1" charset="-128"/>
              <a:cs typeface="ＭＳ Ｐゴシック" pitchFamily="1" charset="-128"/>
            </a:endParaRPr>
          </a:p>
        </p:txBody>
      </p:sp>
      <p:sp>
        <p:nvSpPr>
          <p:cNvPr id="16" name="Line 26">
            <a:extLst>
              <a:ext uri="{FF2B5EF4-FFF2-40B4-BE49-F238E27FC236}">
                <a16:creationId xmlns:a16="http://schemas.microsoft.com/office/drawing/2014/main" id="{2C0A60AB-07FA-4CD4-88B2-80890D0561E7}"/>
              </a:ext>
            </a:extLst>
          </p:cNvPr>
          <p:cNvSpPr>
            <a:spLocks noChangeShapeType="1"/>
          </p:cNvSpPr>
          <p:nvPr/>
        </p:nvSpPr>
        <p:spPr bwMode="auto">
          <a:xfrm flipV="1">
            <a:off x="2771775" y="3213100"/>
            <a:ext cx="863600" cy="215900"/>
          </a:xfrm>
          <a:prstGeom prst="line">
            <a:avLst/>
          </a:prstGeom>
          <a:noFill/>
          <a:ln w="25400">
            <a:solidFill>
              <a:schemeClr val="accent2"/>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17" name="Line 27">
            <a:extLst>
              <a:ext uri="{FF2B5EF4-FFF2-40B4-BE49-F238E27FC236}">
                <a16:creationId xmlns:a16="http://schemas.microsoft.com/office/drawing/2014/main" id="{6558BDCB-F255-4C41-A912-2680134A1F71}"/>
              </a:ext>
            </a:extLst>
          </p:cNvPr>
          <p:cNvSpPr>
            <a:spLocks noChangeShapeType="1"/>
          </p:cNvSpPr>
          <p:nvPr/>
        </p:nvSpPr>
        <p:spPr bwMode="auto">
          <a:xfrm flipV="1">
            <a:off x="2484438" y="3284538"/>
            <a:ext cx="1150937" cy="792162"/>
          </a:xfrm>
          <a:prstGeom prst="line">
            <a:avLst/>
          </a:prstGeom>
          <a:noFill/>
          <a:ln w="25400">
            <a:solidFill>
              <a:schemeClr val="accent2"/>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18" name="Text Box 30">
            <a:extLst>
              <a:ext uri="{FF2B5EF4-FFF2-40B4-BE49-F238E27FC236}">
                <a16:creationId xmlns:a16="http://schemas.microsoft.com/office/drawing/2014/main" id="{1162750A-7C9D-4E2C-A17F-4A945CB62114}"/>
              </a:ext>
            </a:extLst>
          </p:cNvPr>
          <p:cNvSpPr txBox="1">
            <a:spLocks noChangeArrowheads="1"/>
          </p:cNvSpPr>
          <p:nvPr/>
        </p:nvSpPr>
        <p:spPr bwMode="auto">
          <a:xfrm>
            <a:off x="9707561" y="3880643"/>
            <a:ext cx="2016125" cy="91598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it-IT">
                <a:solidFill>
                  <a:schemeClr val="accent2"/>
                </a:solidFill>
                <a:ea typeface="ＭＳ Ｐゴシック" pitchFamily="1" charset="-128"/>
                <a:cs typeface="ＭＳ Ｐゴシック" pitchFamily="1" charset="-128"/>
              </a:rPr>
              <a:t>Insufficienza pancreatica esocrina (85%)</a:t>
            </a:r>
          </a:p>
        </p:txBody>
      </p:sp>
      <p:sp>
        <p:nvSpPr>
          <p:cNvPr id="19" name="Oval 31">
            <a:extLst>
              <a:ext uri="{FF2B5EF4-FFF2-40B4-BE49-F238E27FC236}">
                <a16:creationId xmlns:a16="http://schemas.microsoft.com/office/drawing/2014/main" id="{C31602E2-D459-4811-AD9C-4FFDA58D21A6}"/>
              </a:ext>
            </a:extLst>
          </p:cNvPr>
          <p:cNvSpPr>
            <a:spLocks noChangeArrowheads="1"/>
          </p:cNvSpPr>
          <p:nvPr/>
        </p:nvSpPr>
        <p:spPr bwMode="auto">
          <a:xfrm>
            <a:off x="0" y="4524375"/>
            <a:ext cx="2700338" cy="519113"/>
          </a:xfrm>
          <a:prstGeom prst="ellipse">
            <a:avLst/>
          </a:pr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latin typeface="Verdana" panose="020B0604030504040204" pitchFamily="34" charset="0"/>
            </a:endParaRPr>
          </a:p>
        </p:txBody>
      </p:sp>
      <p:sp>
        <p:nvSpPr>
          <p:cNvPr id="20" name="Line 32">
            <a:extLst>
              <a:ext uri="{FF2B5EF4-FFF2-40B4-BE49-F238E27FC236}">
                <a16:creationId xmlns:a16="http://schemas.microsoft.com/office/drawing/2014/main" id="{84E4DBD3-C435-4C98-A1D8-AB9EE824733C}"/>
              </a:ext>
            </a:extLst>
          </p:cNvPr>
          <p:cNvSpPr>
            <a:spLocks noChangeShapeType="1"/>
          </p:cNvSpPr>
          <p:nvPr/>
        </p:nvSpPr>
        <p:spPr bwMode="auto">
          <a:xfrm flipV="1">
            <a:off x="2700338" y="4437063"/>
            <a:ext cx="863600" cy="360362"/>
          </a:xfrm>
          <a:prstGeom prst="line">
            <a:avLst/>
          </a:prstGeom>
          <a:noFill/>
          <a:ln w="9525">
            <a:solidFill>
              <a:srgbClr val="00FF00"/>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21" name="Text Box 33">
            <a:extLst>
              <a:ext uri="{FF2B5EF4-FFF2-40B4-BE49-F238E27FC236}">
                <a16:creationId xmlns:a16="http://schemas.microsoft.com/office/drawing/2014/main" id="{3EA4CA0F-5C3F-402A-BC22-A6797879800C}"/>
              </a:ext>
            </a:extLst>
          </p:cNvPr>
          <p:cNvSpPr txBox="1">
            <a:spLocks noChangeArrowheads="1"/>
          </p:cNvSpPr>
          <p:nvPr/>
        </p:nvSpPr>
        <p:spPr bwMode="auto">
          <a:xfrm>
            <a:off x="9744074" y="5264082"/>
            <a:ext cx="1943100" cy="91598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it-IT" dirty="0">
                <a:solidFill>
                  <a:srgbClr val="99FF33"/>
                </a:solidFill>
                <a:ea typeface="ＭＳ Ｐゴシック" pitchFamily="1" charset="-128"/>
                <a:cs typeface="ＭＳ Ｐゴシック" pitchFamily="1" charset="-128"/>
              </a:rPr>
              <a:t>Tipico quadro di esordio neonatale</a:t>
            </a:r>
          </a:p>
        </p:txBody>
      </p:sp>
      <p:sp>
        <p:nvSpPr>
          <p:cNvPr id="22" name="Oval 34">
            <a:extLst>
              <a:ext uri="{FF2B5EF4-FFF2-40B4-BE49-F238E27FC236}">
                <a16:creationId xmlns:a16="http://schemas.microsoft.com/office/drawing/2014/main" id="{F0682E81-73F4-4BCF-B788-8631F795F5CD}"/>
              </a:ext>
            </a:extLst>
          </p:cNvPr>
          <p:cNvSpPr>
            <a:spLocks noChangeArrowheads="1"/>
          </p:cNvSpPr>
          <p:nvPr/>
        </p:nvSpPr>
        <p:spPr bwMode="auto">
          <a:xfrm>
            <a:off x="107950" y="5745163"/>
            <a:ext cx="2987675" cy="519112"/>
          </a:xfrm>
          <a:prstGeom prst="ellipse">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latin typeface="Verdana" panose="020B0604030504040204" pitchFamily="34" charset="0"/>
            </a:endParaRPr>
          </a:p>
        </p:txBody>
      </p:sp>
      <p:sp>
        <p:nvSpPr>
          <p:cNvPr id="23" name="Oval 36">
            <a:extLst>
              <a:ext uri="{FF2B5EF4-FFF2-40B4-BE49-F238E27FC236}">
                <a16:creationId xmlns:a16="http://schemas.microsoft.com/office/drawing/2014/main" id="{DE19D481-FE76-4691-A593-DE22C9081E1E}"/>
              </a:ext>
            </a:extLst>
          </p:cNvPr>
          <p:cNvSpPr>
            <a:spLocks noChangeArrowheads="1"/>
          </p:cNvSpPr>
          <p:nvPr/>
        </p:nvSpPr>
        <p:spPr bwMode="auto">
          <a:xfrm>
            <a:off x="6011863" y="4017963"/>
            <a:ext cx="2808287" cy="519112"/>
          </a:xfrm>
          <a:prstGeom prst="ellipse">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t-IT" altLang="it-IT" sz="1800">
              <a:latin typeface="Verdana" panose="020B0604030504040204" pitchFamily="34" charset="0"/>
            </a:endParaRPr>
          </a:p>
        </p:txBody>
      </p:sp>
      <p:sp>
        <p:nvSpPr>
          <p:cNvPr id="24" name="Line 37">
            <a:extLst>
              <a:ext uri="{FF2B5EF4-FFF2-40B4-BE49-F238E27FC236}">
                <a16:creationId xmlns:a16="http://schemas.microsoft.com/office/drawing/2014/main" id="{092367FD-FFE9-46B5-9447-BDB530D9EF0E}"/>
              </a:ext>
            </a:extLst>
          </p:cNvPr>
          <p:cNvSpPr>
            <a:spLocks noChangeShapeType="1"/>
          </p:cNvSpPr>
          <p:nvPr/>
        </p:nvSpPr>
        <p:spPr bwMode="auto">
          <a:xfrm flipV="1">
            <a:off x="2987675" y="4076700"/>
            <a:ext cx="576263" cy="1439863"/>
          </a:xfrm>
          <a:prstGeom prst="line">
            <a:avLst/>
          </a:prstGeom>
          <a:noFill/>
          <a:ln w="9525">
            <a:solidFill>
              <a:srgbClr val="FF6600"/>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25" name="Line 38">
            <a:extLst>
              <a:ext uri="{FF2B5EF4-FFF2-40B4-BE49-F238E27FC236}">
                <a16:creationId xmlns:a16="http://schemas.microsoft.com/office/drawing/2014/main" id="{EF5DF905-C4C6-4588-9607-E1A63D579848}"/>
              </a:ext>
            </a:extLst>
          </p:cNvPr>
          <p:cNvSpPr>
            <a:spLocks noChangeShapeType="1"/>
          </p:cNvSpPr>
          <p:nvPr/>
        </p:nvSpPr>
        <p:spPr bwMode="auto">
          <a:xfrm flipH="1" flipV="1">
            <a:off x="5508625" y="4076700"/>
            <a:ext cx="863600" cy="1296988"/>
          </a:xfrm>
          <a:prstGeom prst="line">
            <a:avLst/>
          </a:prstGeom>
          <a:noFill/>
          <a:ln w="9525">
            <a:solidFill>
              <a:srgbClr val="FF6600"/>
            </a:solidFill>
            <a:round/>
            <a:headEnd/>
            <a:tailEnd type="triangle" w="med" len="med"/>
          </a:ln>
          <a:effectLst/>
        </p:spPr>
        <p:txBody>
          <a:bodyPr>
            <a:spAutoFit/>
          </a:bodyPr>
          <a:lstStyle/>
          <a:p>
            <a:pPr eaLnBrk="1" fontAlgn="auto" hangingPunct="1">
              <a:spcBef>
                <a:spcPts val="0"/>
              </a:spcBef>
              <a:spcAft>
                <a:spcPts val="0"/>
              </a:spcAft>
              <a:defRPr/>
            </a:pPr>
            <a:endParaRPr lang="it-IT">
              <a:latin typeface="+mj-lt"/>
              <a:ea typeface="+mn-ea"/>
            </a:endParaRPr>
          </a:p>
        </p:txBody>
      </p:sp>
      <p:sp>
        <p:nvSpPr>
          <p:cNvPr id="26" name="Text Box 39">
            <a:extLst>
              <a:ext uri="{FF2B5EF4-FFF2-40B4-BE49-F238E27FC236}">
                <a16:creationId xmlns:a16="http://schemas.microsoft.com/office/drawing/2014/main" id="{3CE22E73-2B5A-410E-8966-E57B277A6452}"/>
              </a:ext>
            </a:extLst>
          </p:cNvPr>
          <p:cNvSpPr txBox="1">
            <a:spLocks noChangeArrowheads="1"/>
          </p:cNvSpPr>
          <p:nvPr/>
        </p:nvSpPr>
        <p:spPr bwMode="auto">
          <a:xfrm>
            <a:off x="9431337" y="1800656"/>
            <a:ext cx="2519363" cy="175432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eaLnBrk="1" fontAlgn="auto" hangingPunct="1">
              <a:spcBef>
                <a:spcPts val="0"/>
              </a:spcBef>
              <a:spcAft>
                <a:spcPts val="0"/>
              </a:spcAft>
              <a:defRPr/>
            </a:pPr>
            <a:r>
              <a:rPr lang="it-IT" dirty="0">
                <a:solidFill>
                  <a:srgbClr val="FF6600"/>
                </a:solidFill>
                <a:ea typeface="ＭＳ Ｐゴシック" pitchFamily="1" charset="-128"/>
                <a:cs typeface="ＭＳ Ｐゴシック" pitchFamily="1" charset="-128"/>
              </a:rPr>
              <a:t>Sindrome da perdita di sali. </a:t>
            </a:r>
          </a:p>
          <a:p>
            <a:pPr eaLnBrk="1" fontAlgn="auto" hangingPunct="1">
              <a:spcBef>
                <a:spcPts val="0"/>
              </a:spcBef>
              <a:spcAft>
                <a:spcPts val="0"/>
              </a:spcAft>
              <a:defRPr/>
            </a:pPr>
            <a:r>
              <a:rPr lang="it-IT" dirty="0">
                <a:solidFill>
                  <a:srgbClr val="FF6600"/>
                </a:solidFill>
                <a:ea typeface="ＭＳ Ｐゴシック" pitchFamily="1" charset="-128"/>
                <a:cs typeface="ＭＳ Ｐゴシック" pitchFamily="1" charset="-128"/>
              </a:rPr>
              <a:t>Le modificazioni del secreto delle ghiandole sudoripare  sono la base del test del sudore</a:t>
            </a:r>
          </a:p>
        </p:txBody>
      </p:sp>
    </p:spTree>
    <p:extLst>
      <p:ext uri="{BB962C8B-B14F-4D97-AF65-F5344CB8AC3E}">
        <p14:creationId xmlns:p14="http://schemas.microsoft.com/office/powerpoint/2010/main" val="401444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500"/>
                                        <p:tgtEl>
                                          <p:spTgt spid="19"/>
                                        </p:tgtEl>
                                      </p:cBhvr>
                                    </p:animEffect>
                                  </p:childTnLst>
                                </p:cTn>
                              </p:par>
                              <p:par>
                                <p:cTn id="110" presetID="10" presetClass="entr" presetSubtype="0" fill="hold"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500"/>
                                        <p:tgtEl>
                                          <p:spTgt spid="2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1" nodeType="clickEffect">
                                  <p:stCondLst>
                                    <p:cond delay="0"/>
                                  </p:stCondLst>
                                  <p:childTnLst>
                                    <p:animEffect transition="out" filter="fade">
                                      <p:cBhvr>
                                        <p:cTn id="119" dur="500"/>
                                        <p:tgtEl>
                                          <p:spTgt spid="19"/>
                                        </p:tgtEl>
                                      </p:cBhvr>
                                    </p:animEffect>
                                    <p:set>
                                      <p:cBhvr>
                                        <p:cTn id="120" dur="1" fill="hold">
                                          <p:stCondLst>
                                            <p:cond delay="499"/>
                                          </p:stCondLst>
                                        </p:cTn>
                                        <p:tgtEl>
                                          <p:spTgt spid="19"/>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20"/>
                                        </p:tgtEl>
                                      </p:cBhvr>
                                    </p:animEffect>
                                    <p:set>
                                      <p:cBhvr>
                                        <p:cTn id="123" dur="1" fill="hold">
                                          <p:stCondLst>
                                            <p:cond delay="499"/>
                                          </p:stCondLst>
                                        </p:cTn>
                                        <p:tgtEl>
                                          <p:spTgt spid="2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1"/>
                                        </p:tgtEl>
                                      </p:cBhvr>
                                    </p:animEffect>
                                    <p:set>
                                      <p:cBhvr>
                                        <p:cTn id="126" dur="1" fill="hold">
                                          <p:stCondLst>
                                            <p:cond delay="499"/>
                                          </p:stCondLst>
                                        </p:cTn>
                                        <p:tgtEl>
                                          <p:spTgt spid="2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2"/>
                                        </p:tgtEl>
                                        <p:attrNameLst>
                                          <p:attrName>style.visibility</p:attrName>
                                        </p:attrNameLst>
                                      </p:cBhvr>
                                      <p:to>
                                        <p:strVal val="visible"/>
                                      </p:to>
                                    </p:set>
                                    <p:animEffect transition="in" filter="fade">
                                      <p:cBhvr>
                                        <p:cTn id="131" dur="500"/>
                                        <p:tgtEl>
                                          <p:spTgt spid="22"/>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fade">
                                      <p:cBhvr>
                                        <p:cTn id="134" dur="500"/>
                                        <p:tgtEl>
                                          <p:spTgt spid="26"/>
                                        </p:tgtEl>
                                      </p:cBhvr>
                                    </p:animEffect>
                                  </p:childTnLst>
                                </p:cTn>
                              </p:par>
                              <p:par>
                                <p:cTn id="135" presetID="10" presetClass="entr" presetSubtype="0" fill="hold" nodeType="with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500"/>
                                        <p:tgtEl>
                                          <p:spTgt spid="24"/>
                                        </p:tgtEl>
                                      </p:cBhvr>
                                    </p:animEffect>
                                  </p:childTnLst>
                                </p:cTn>
                              </p:par>
                              <p:par>
                                <p:cTn id="138" presetID="10" presetClass="entr" presetSubtype="0" fill="hold" nodeType="withEffect">
                                  <p:stCondLst>
                                    <p:cond delay="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500"/>
                                        <p:tgtEl>
                                          <p:spTgt spid="25"/>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fade">
                                      <p:cBhvr>
                                        <p:cTn id="1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13" grpId="0" animBg="1"/>
      <p:bldP spid="13" grpId="1" animBg="1"/>
      <p:bldP spid="14" grpId="0" animBg="1"/>
      <p:bldP spid="14" grpId="1" animBg="1"/>
      <p:bldP spid="15" grpId="0" animBg="1"/>
      <p:bldP spid="15" grpId="1" animBg="1"/>
      <p:bldP spid="18" grpId="0" animBg="1"/>
      <p:bldP spid="18" grpId="1" animBg="1"/>
      <p:bldP spid="19" grpId="0" animBg="1"/>
      <p:bldP spid="19" grpId="1" animBg="1"/>
      <p:bldP spid="21" grpId="0" animBg="1"/>
      <p:bldP spid="21" grpId="1" animBg="1"/>
      <p:bldP spid="22" grpId="0" animBg="1"/>
      <p:bldP spid="2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3">
            <a:extLst>
              <a:ext uri="{FF2B5EF4-FFF2-40B4-BE49-F238E27FC236}">
                <a16:creationId xmlns:a16="http://schemas.microsoft.com/office/drawing/2014/main" id="{86162596-ACDE-4271-A458-62C03936C93A}"/>
              </a:ext>
            </a:extLst>
          </p:cNvPr>
          <p:cNvSpPr/>
          <p:nvPr/>
        </p:nvSpPr>
        <p:spPr>
          <a:xfrm>
            <a:off x="2785983" y="5089016"/>
            <a:ext cx="1993900" cy="82708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1587" tIns="50793" rIns="101587" bIns="5079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a:defRPr/>
            </a:pPr>
            <a:r>
              <a:rPr lang="it-IT" altLang="it-IT" sz="2600" b="1" dirty="0"/>
              <a:t>Occlusione intestinale nel neonato</a:t>
            </a:r>
            <a:endParaRPr lang="en-GB" altLang="it-IT" sz="2600" b="1" dirty="0"/>
          </a:p>
        </p:txBody>
      </p:sp>
      <p:sp>
        <p:nvSpPr>
          <p:cNvPr id="4" name="Rettangolo 28">
            <a:extLst>
              <a:ext uri="{FF2B5EF4-FFF2-40B4-BE49-F238E27FC236}">
                <a16:creationId xmlns:a16="http://schemas.microsoft.com/office/drawing/2014/main" id="{60A89BCA-CE01-4F6D-B255-5CEF5DA1797E}"/>
              </a:ext>
            </a:extLst>
          </p:cNvPr>
          <p:cNvSpPr/>
          <p:nvPr/>
        </p:nvSpPr>
        <p:spPr>
          <a:xfrm>
            <a:off x="8827742" y="5786567"/>
            <a:ext cx="3145458" cy="8255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1587" tIns="50793" rIns="101587" bIns="5079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r>
              <a:rPr lang="it-IT" altLang="it-IT" sz="2600" b="1" dirty="0"/>
              <a:t>Prolasso rettale nei primi anni di vita</a:t>
            </a:r>
            <a:endParaRPr lang="en-GB" altLang="it-IT" sz="2600" b="1" dirty="0"/>
          </a:p>
        </p:txBody>
      </p:sp>
      <p:sp>
        <p:nvSpPr>
          <p:cNvPr id="5" name="Rettangolo 13">
            <a:extLst>
              <a:ext uri="{FF2B5EF4-FFF2-40B4-BE49-F238E27FC236}">
                <a16:creationId xmlns:a16="http://schemas.microsoft.com/office/drawing/2014/main" id="{60018B31-4D23-4670-BBAA-919E9CA57B96}"/>
              </a:ext>
            </a:extLst>
          </p:cNvPr>
          <p:cNvSpPr/>
          <p:nvPr/>
        </p:nvSpPr>
        <p:spPr>
          <a:xfrm>
            <a:off x="4511329" y="5710366"/>
            <a:ext cx="4316413" cy="8255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1587" tIns="50793" rIns="101587" bIns="5079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r>
              <a:rPr lang="it-IT" altLang="it-IT" sz="2600" b="1"/>
              <a:t>Lattante edematoso con ipoprotidemia</a:t>
            </a:r>
            <a:endParaRPr lang="en-GB" altLang="it-IT" sz="2600" b="1"/>
          </a:p>
        </p:txBody>
      </p:sp>
      <p:pic>
        <p:nvPicPr>
          <p:cNvPr id="9" name="Picture 12" descr="Cattura2">
            <a:extLst>
              <a:ext uri="{FF2B5EF4-FFF2-40B4-BE49-F238E27FC236}">
                <a16:creationId xmlns:a16="http://schemas.microsoft.com/office/drawing/2014/main" id="{046D0AFC-231A-4127-905A-4BA1F37D0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76" r="14003"/>
          <a:stretch>
            <a:fillRect/>
          </a:stretch>
        </p:blipFill>
        <p:spPr bwMode="auto">
          <a:xfrm>
            <a:off x="6769931" y="3868993"/>
            <a:ext cx="1608137"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1BC46F6-582D-2E59-C5A8-CEFD7F27AAF5}"/>
              </a:ext>
            </a:extLst>
          </p:cNvPr>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b="1" dirty="0">
                <a:solidFill>
                  <a:srgbClr val="0070C0"/>
                </a:solidFill>
                <a:latin typeface="+mn-lt"/>
              </a:rPr>
              <a:t>PANCREAS</a:t>
            </a:r>
          </a:p>
        </p:txBody>
      </p:sp>
      <p:sp>
        <p:nvSpPr>
          <p:cNvPr id="7" name="Rectangle 3">
            <a:extLst>
              <a:ext uri="{FF2B5EF4-FFF2-40B4-BE49-F238E27FC236}">
                <a16:creationId xmlns:a16="http://schemas.microsoft.com/office/drawing/2014/main" id="{96BF213F-B3B6-9C1C-8334-8CB52B55BA21}"/>
              </a:ext>
            </a:extLst>
          </p:cNvPr>
          <p:cNvSpPr txBox="1">
            <a:spLocks/>
          </p:cNvSpPr>
          <p:nvPr/>
        </p:nvSpPr>
        <p:spPr>
          <a:xfrm>
            <a:off x="492538" y="1025940"/>
            <a:ext cx="10934023" cy="2246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it-IT" altLang="it-IT" dirty="0"/>
              <a:t>Insufficienza pancreatica </a:t>
            </a:r>
            <a:r>
              <a:rPr lang="it-IT" altLang="it-IT" dirty="0">
                <a:sym typeface="Symbol" panose="05050102010706020507" pitchFamily="18" charset="2"/>
              </a:rPr>
              <a:t>  steatorrea: 90%</a:t>
            </a:r>
          </a:p>
          <a:p>
            <a:pPr>
              <a:lnSpc>
                <a:spcPct val="80000"/>
              </a:lnSpc>
            </a:pPr>
            <a:r>
              <a:rPr lang="it-IT" altLang="it-IT" dirty="0">
                <a:sym typeface="Symbol" panose="05050102010706020507" pitchFamily="18" charset="2"/>
              </a:rPr>
              <a:t>Ileo da meconio, ostruzione intestinale</a:t>
            </a:r>
          </a:p>
          <a:p>
            <a:pPr>
              <a:lnSpc>
                <a:spcPct val="80000"/>
              </a:lnSpc>
            </a:pPr>
            <a:r>
              <a:rPr lang="it-IT" altLang="it-IT" dirty="0">
                <a:sym typeface="Symbol" panose="05050102010706020507" pitchFamily="18" charset="2"/>
              </a:rPr>
              <a:t>Malnutrizione (arresto della crescita, </a:t>
            </a:r>
            <a:r>
              <a:rPr lang="it-IT" altLang="it-IT" dirty="0" err="1">
                <a:sym typeface="Symbol" panose="05050102010706020507" pitchFamily="18" charset="2"/>
              </a:rPr>
              <a:t>ipoprotidemia</a:t>
            </a:r>
            <a:r>
              <a:rPr lang="it-IT" altLang="it-IT" dirty="0">
                <a:sym typeface="Symbol" panose="05050102010706020507" pitchFamily="18" charset="2"/>
              </a:rPr>
              <a:t>, carenza vitamine, </a:t>
            </a:r>
            <a:r>
              <a:rPr lang="it-IT" altLang="it-IT" dirty="0" err="1">
                <a:sym typeface="Symbol" panose="05050102010706020507" pitchFamily="18" charset="2"/>
              </a:rPr>
              <a:t>ipocolesterolemia,ecc</a:t>
            </a:r>
            <a:r>
              <a:rPr lang="it-IT" altLang="it-IT" dirty="0">
                <a:sym typeface="Symbol" panose="05050102010706020507" pitchFamily="18" charset="2"/>
              </a:rPr>
              <a:t>.)</a:t>
            </a:r>
          </a:p>
          <a:p>
            <a:pPr>
              <a:lnSpc>
                <a:spcPct val="80000"/>
              </a:lnSpc>
            </a:pPr>
            <a:r>
              <a:rPr lang="it-IT" altLang="it-IT" dirty="0">
                <a:sym typeface="Symbol" panose="05050102010706020507" pitchFamily="18" charset="2"/>
              </a:rPr>
              <a:t>Diabete: 20% entro i 20 anni; 50% dopo i 40 aa</a:t>
            </a:r>
          </a:p>
          <a:p>
            <a:pPr>
              <a:lnSpc>
                <a:spcPct val="80000"/>
              </a:lnSpc>
            </a:pPr>
            <a:r>
              <a:rPr lang="it-IT" altLang="it-IT" dirty="0">
                <a:sym typeface="Symbol" panose="05050102010706020507" pitchFamily="18" charset="2"/>
              </a:rPr>
              <a:t>Pancreatite</a:t>
            </a:r>
            <a:endParaRPr lang="it-IT" altLang="it-IT" dirty="0"/>
          </a:p>
          <a:p>
            <a:pPr>
              <a:lnSpc>
                <a:spcPct val="80000"/>
              </a:lnSpc>
            </a:pPr>
            <a:endParaRPr lang="it-IT" altLang="it-IT" dirty="0"/>
          </a:p>
        </p:txBody>
      </p:sp>
      <p:pic>
        <p:nvPicPr>
          <p:cNvPr id="12" name="Picture 11">
            <a:extLst>
              <a:ext uri="{FF2B5EF4-FFF2-40B4-BE49-F238E27FC236}">
                <a16:creationId xmlns:a16="http://schemas.microsoft.com/office/drawing/2014/main" id="{A6FD3887-F843-6353-3DC7-C5234F623441}"/>
              </a:ext>
            </a:extLst>
          </p:cNvPr>
          <p:cNvPicPr>
            <a:picLocks noChangeAspect="1"/>
          </p:cNvPicPr>
          <p:nvPr/>
        </p:nvPicPr>
        <p:blipFill>
          <a:blip r:embed="rId3"/>
          <a:stretch>
            <a:fillRect/>
          </a:stretch>
        </p:blipFill>
        <p:spPr>
          <a:xfrm>
            <a:off x="527180" y="4015400"/>
            <a:ext cx="1914792" cy="2162477"/>
          </a:xfrm>
          <a:prstGeom prst="rect">
            <a:avLst/>
          </a:prstGeom>
        </p:spPr>
      </p:pic>
      <p:pic>
        <p:nvPicPr>
          <p:cNvPr id="14" name="Picture 13">
            <a:extLst>
              <a:ext uri="{FF2B5EF4-FFF2-40B4-BE49-F238E27FC236}">
                <a16:creationId xmlns:a16="http://schemas.microsoft.com/office/drawing/2014/main" id="{9365CF3E-EF85-1B51-553A-E486AB73B726}"/>
              </a:ext>
            </a:extLst>
          </p:cNvPr>
          <p:cNvPicPr>
            <a:picLocks noChangeAspect="1"/>
          </p:cNvPicPr>
          <p:nvPr/>
        </p:nvPicPr>
        <p:blipFill>
          <a:blip r:embed="rId4"/>
          <a:stretch>
            <a:fillRect/>
          </a:stretch>
        </p:blipFill>
        <p:spPr>
          <a:xfrm>
            <a:off x="4572000" y="3459066"/>
            <a:ext cx="1991003" cy="2191056"/>
          </a:xfrm>
          <a:prstGeom prst="rect">
            <a:avLst/>
          </a:prstGeom>
        </p:spPr>
      </p:pic>
      <p:pic>
        <p:nvPicPr>
          <p:cNvPr id="16" name="Picture 15">
            <a:extLst>
              <a:ext uri="{FF2B5EF4-FFF2-40B4-BE49-F238E27FC236}">
                <a16:creationId xmlns:a16="http://schemas.microsoft.com/office/drawing/2014/main" id="{DBF88434-5366-75B9-CE84-82896E997E23}"/>
              </a:ext>
            </a:extLst>
          </p:cNvPr>
          <p:cNvPicPr>
            <a:picLocks noChangeAspect="1"/>
          </p:cNvPicPr>
          <p:nvPr/>
        </p:nvPicPr>
        <p:blipFill>
          <a:blip r:embed="rId5"/>
          <a:stretch>
            <a:fillRect/>
          </a:stretch>
        </p:blipFill>
        <p:spPr>
          <a:xfrm>
            <a:off x="9147758" y="3637379"/>
            <a:ext cx="2505425" cy="1886213"/>
          </a:xfrm>
          <a:prstGeom prst="rect">
            <a:avLst/>
          </a:prstGeom>
        </p:spPr>
      </p:pic>
    </p:spTree>
    <p:extLst>
      <p:ext uri="{BB962C8B-B14F-4D97-AF65-F5344CB8AC3E}">
        <p14:creationId xmlns:p14="http://schemas.microsoft.com/office/powerpoint/2010/main" val="2697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213C52E-4E3D-49DE-8216-8C27E87578CF}"/>
              </a:ext>
            </a:extLst>
          </p:cNvPr>
          <p:cNvSpPr txBox="1"/>
          <p:nvPr/>
        </p:nvSpPr>
        <p:spPr>
          <a:xfrm>
            <a:off x="158514" y="1369412"/>
            <a:ext cx="1501030" cy="707886"/>
          </a:xfrm>
          <a:prstGeom prst="rect">
            <a:avLst/>
          </a:prstGeom>
          <a:noFill/>
        </p:spPr>
        <p:txBody>
          <a:bodyPr wrap="square" rtlCol="0">
            <a:spAutoFit/>
          </a:bodyPr>
          <a:lstStyle/>
          <a:p>
            <a:r>
              <a:rPr lang="it-IT" sz="2000" b="1" dirty="0"/>
              <a:t>Arresto di crescita</a:t>
            </a:r>
          </a:p>
        </p:txBody>
      </p:sp>
      <p:pic>
        <p:nvPicPr>
          <p:cNvPr id="17" name="Picture 16">
            <a:extLst>
              <a:ext uri="{FF2B5EF4-FFF2-40B4-BE49-F238E27FC236}">
                <a16:creationId xmlns:a16="http://schemas.microsoft.com/office/drawing/2014/main" id="{3362C1D7-5EFA-B91C-1A29-A9B67E6DEF3A}"/>
              </a:ext>
            </a:extLst>
          </p:cNvPr>
          <p:cNvPicPr>
            <a:picLocks noChangeAspect="1"/>
          </p:cNvPicPr>
          <p:nvPr/>
        </p:nvPicPr>
        <p:blipFill>
          <a:blip r:embed="rId2"/>
          <a:stretch>
            <a:fillRect/>
          </a:stretch>
        </p:blipFill>
        <p:spPr>
          <a:xfrm>
            <a:off x="2075888" y="502044"/>
            <a:ext cx="9200081" cy="6006215"/>
          </a:xfrm>
          <a:prstGeom prst="rect">
            <a:avLst/>
          </a:prstGeom>
        </p:spPr>
      </p:pic>
      <p:sp>
        <p:nvSpPr>
          <p:cNvPr id="18" name="Rettangolo arrotondato 32">
            <a:extLst>
              <a:ext uri="{FF2B5EF4-FFF2-40B4-BE49-F238E27FC236}">
                <a16:creationId xmlns:a16="http://schemas.microsoft.com/office/drawing/2014/main" id="{A1D5F007-C05F-431E-B47A-67CDE9AD59E3}"/>
              </a:ext>
            </a:extLst>
          </p:cNvPr>
          <p:cNvSpPr/>
          <p:nvPr/>
        </p:nvSpPr>
        <p:spPr>
          <a:xfrm>
            <a:off x="3251806" y="5131650"/>
            <a:ext cx="2057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a:solidFill>
                  <a:srgbClr val="FFFFFF"/>
                </a:solidFill>
                <a:ea typeface="ＭＳ Ｐゴシック" pitchFamily="1" charset="-128"/>
                <a:cs typeface="ＭＳ Ｐゴシック" pitchFamily="1" charset="-128"/>
              </a:rPr>
              <a:t>FC</a:t>
            </a:r>
          </a:p>
        </p:txBody>
      </p:sp>
      <p:sp>
        <p:nvSpPr>
          <p:cNvPr id="19" name="Rettangolo arrotondato 33">
            <a:extLst>
              <a:ext uri="{FF2B5EF4-FFF2-40B4-BE49-F238E27FC236}">
                <a16:creationId xmlns:a16="http://schemas.microsoft.com/office/drawing/2014/main" id="{DC60C6BB-083B-4CBC-AEE7-7E6DF2C73108}"/>
              </a:ext>
            </a:extLst>
          </p:cNvPr>
          <p:cNvSpPr/>
          <p:nvPr/>
        </p:nvSpPr>
        <p:spPr>
          <a:xfrm>
            <a:off x="7519006" y="5131650"/>
            <a:ext cx="205740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it-IT">
                <a:solidFill>
                  <a:srgbClr val="FFFFFF"/>
                </a:solidFill>
                <a:ea typeface="ＭＳ Ｐゴシック" pitchFamily="1" charset="-128"/>
                <a:cs typeface="ＭＳ Ｐゴシック" pitchFamily="1" charset="-128"/>
              </a:rPr>
              <a:t>Celiachia</a:t>
            </a:r>
          </a:p>
        </p:txBody>
      </p:sp>
    </p:spTree>
    <p:extLst>
      <p:ext uri="{BB962C8B-B14F-4D97-AF65-F5344CB8AC3E}">
        <p14:creationId xmlns:p14="http://schemas.microsoft.com/office/powerpoint/2010/main" val="334684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5BDBB-7B3B-F82B-9C23-2DB61BB28D5E}"/>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8D06857-BB01-241A-D20E-E223D5762224}"/>
              </a:ext>
            </a:extLst>
          </p:cNvPr>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3200" b="1" dirty="0">
                <a:solidFill>
                  <a:srgbClr val="0070C0"/>
                </a:solidFill>
                <a:latin typeface="+mn-lt"/>
              </a:rPr>
              <a:t>FEGATO</a:t>
            </a:r>
          </a:p>
        </p:txBody>
      </p:sp>
      <p:sp>
        <p:nvSpPr>
          <p:cNvPr id="3" name="Rectangle 3">
            <a:extLst>
              <a:ext uri="{FF2B5EF4-FFF2-40B4-BE49-F238E27FC236}">
                <a16:creationId xmlns:a16="http://schemas.microsoft.com/office/drawing/2014/main" id="{4BFA42E6-2EE4-88CB-667F-4CA07297A79C}"/>
              </a:ext>
            </a:extLst>
          </p:cNvPr>
          <p:cNvSpPr txBox="1">
            <a:spLocks/>
          </p:cNvSpPr>
          <p:nvPr/>
        </p:nvSpPr>
        <p:spPr>
          <a:xfrm>
            <a:off x="457200" y="630799"/>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altLang="it-IT" dirty="0"/>
          </a:p>
          <a:p>
            <a:r>
              <a:rPr lang="it-IT" altLang="it-IT" dirty="0"/>
              <a:t>Colestasi</a:t>
            </a:r>
          </a:p>
          <a:p>
            <a:r>
              <a:rPr lang="it-IT" altLang="it-IT" dirty="0"/>
              <a:t>Steatosi</a:t>
            </a:r>
          </a:p>
          <a:p>
            <a:r>
              <a:rPr lang="it-IT" altLang="it-IT" dirty="0"/>
              <a:t>Cirrosi biliare</a:t>
            </a:r>
          </a:p>
          <a:p>
            <a:r>
              <a:rPr lang="it-IT" altLang="it-IT" dirty="0"/>
              <a:t>Litiasi biliare</a:t>
            </a:r>
          </a:p>
          <a:p>
            <a:endParaRPr lang="it-IT" altLang="it-IT" dirty="0"/>
          </a:p>
        </p:txBody>
      </p:sp>
      <p:pic>
        <p:nvPicPr>
          <p:cNvPr id="4" name="Picture 4" descr="fegato">
            <a:extLst>
              <a:ext uri="{FF2B5EF4-FFF2-40B4-BE49-F238E27FC236}">
                <a16:creationId xmlns:a16="http://schemas.microsoft.com/office/drawing/2014/main" id="{A67A186E-736D-55DA-DB6F-C32F0D18C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511" y="274638"/>
            <a:ext cx="24923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1">
            <a:extLst>
              <a:ext uri="{FF2B5EF4-FFF2-40B4-BE49-F238E27FC236}">
                <a16:creationId xmlns:a16="http://schemas.microsoft.com/office/drawing/2014/main" id="{593920FC-7561-C1B3-8CCA-903B66FF08CE}"/>
              </a:ext>
            </a:extLst>
          </p:cNvPr>
          <p:cNvSpPr txBox="1">
            <a:spLocks noChangeArrowheads="1"/>
          </p:cNvSpPr>
          <p:nvPr/>
        </p:nvSpPr>
        <p:spPr bwMode="auto">
          <a:xfrm>
            <a:off x="4186882" y="2224649"/>
            <a:ext cx="1358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it-IT" altLang="it-IT" sz="4800" dirty="0"/>
              <a:t>25%</a:t>
            </a:r>
          </a:p>
        </p:txBody>
      </p:sp>
      <p:sp>
        <p:nvSpPr>
          <p:cNvPr id="6" name="Rectangle 2">
            <a:extLst>
              <a:ext uri="{FF2B5EF4-FFF2-40B4-BE49-F238E27FC236}">
                <a16:creationId xmlns:a16="http://schemas.microsoft.com/office/drawing/2014/main" id="{3F4940DB-1922-8A66-C5D9-4BD6183F94A6}"/>
              </a:ext>
            </a:extLst>
          </p:cNvPr>
          <p:cNvSpPr txBox="1">
            <a:spLocks/>
          </p:cNvSpPr>
          <p:nvPr/>
        </p:nvSpPr>
        <p:spPr>
          <a:xfrm>
            <a:off x="6456064" y="375675"/>
            <a:ext cx="4898571"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3200" b="1" dirty="0">
                <a:solidFill>
                  <a:srgbClr val="0070C0"/>
                </a:solidFill>
                <a:latin typeface="+mn-lt"/>
              </a:rPr>
              <a:t>APPARATO GENITALE</a:t>
            </a:r>
          </a:p>
        </p:txBody>
      </p:sp>
      <p:sp>
        <p:nvSpPr>
          <p:cNvPr id="7" name="Rectangle 3">
            <a:extLst>
              <a:ext uri="{FF2B5EF4-FFF2-40B4-BE49-F238E27FC236}">
                <a16:creationId xmlns:a16="http://schemas.microsoft.com/office/drawing/2014/main" id="{95591538-7E9C-BB5F-CB22-A4B628A668FA}"/>
              </a:ext>
            </a:extLst>
          </p:cNvPr>
          <p:cNvSpPr txBox="1">
            <a:spLocks/>
          </p:cNvSpPr>
          <p:nvPr/>
        </p:nvSpPr>
        <p:spPr>
          <a:xfrm>
            <a:off x="6456064" y="1701238"/>
            <a:ext cx="5638800" cy="13492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ltLang="it-IT" dirty="0"/>
              <a:t>Azoospermia ostruttiva nei maschi</a:t>
            </a:r>
          </a:p>
          <a:p>
            <a:r>
              <a:rPr lang="it-IT" altLang="it-IT" dirty="0"/>
              <a:t>Ridotta fertilità nelle femmine</a:t>
            </a:r>
          </a:p>
          <a:p>
            <a:endParaRPr lang="it-IT" altLang="it-IT" dirty="0"/>
          </a:p>
        </p:txBody>
      </p:sp>
      <p:sp>
        <p:nvSpPr>
          <p:cNvPr id="10" name="Rectangle 2">
            <a:extLst>
              <a:ext uri="{FF2B5EF4-FFF2-40B4-BE49-F238E27FC236}">
                <a16:creationId xmlns:a16="http://schemas.microsoft.com/office/drawing/2014/main" id="{AB683FA1-C7DF-D7E3-D2FA-79C458328DCC}"/>
              </a:ext>
            </a:extLst>
          </p:cNvPr>
          <p:cNvSpPr txBox="1">
            <a:spLocks/>
          </p:cNvSpPr>
          <p:nvPr/>
        </p:nvSpPr>
        <p:spPr>
          <a:xfrm>
            <a:off x="247157" y="3801502"/>
            <a:ext cx="4579224" cy="490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3200" b="1" dirty="0">
                <a:solidFill>
                  <a:srgbClr val="0070C0"/>
                </a:solidFill>
                <a:latin typeface="+mn-lt"/>
              </a:rPr>
              <a:t>APP. OSTEO-ARTICOLARE</a:t>
            </a:r>
          </a:p>
        </p:txBody>
      </p:sp>
      <p:sp>
        <p:nvSpPr>
          <p:cNvPr id="11" name="Rectangle 3">
            <a:extLst>
              <a:ext uri="{FF2B5EF4-FFF2-40B4-BE49-F238E27FC236}">
                <a16:creationId xmlns:a16="http://schemas.microsoft.com/office/drawing/2014/main" id="{ABF4AFA6-AB1C-0337-12E5-B23058F21881}"/>
              </a:ext>
            </a:extLst>
          </p:cNvPr>
          <p:cNvSpPr txBox="1">
            <a:spLocks/>
          </p:cNvSpPr>
          <p:nvPr/>
        </p:nvSpPr>
        <p:spPr>
          <a:xfrm>
            <a:off x="457200" y="4482723"/>
            <a:ext cx="5799221" cy="1555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ltLang="it-IT" dirty="0" err="1"/>
              <a:t>Ippocratismo</a:t>
            </a:r>
            <a:r>
              <a:rPr lang="it-IT" altLang="it-IT" dirty="0"/>
              <a:t> digitale</a:t>
            </a:r>
          </a:p>
          <a:p>
            <a:r>
              <a:rPr lang="it-IT" altLang="it-IT" dirty="0" err="1"/>
              <a:t>Osteopenia</a:t>
            </a:r>
            <a:r>
              <a:rPr lang="it-IT" altLang="it-IT" dirty="0"/>
              <a:t>/osteoporosi</a:t>
            </a:r>
            <a:r>
              <a:rPr lang="it-IT" altLang="it-IT" dirty="0">
                <a:sym typeface="Symbol" panose="05050102010706020507" pitchFamily="18" charset="2"/>
              </a:rPr>
              <a:t> fratture</a:t>
            </a:r>
          </a:p>
          <a:p>
            <a:r>
              <a:rPr lang="it-IT" altLang="it-IT" dirty="0">
                <a:sym typeface="Symbol" panose="05050102010706020507" pitchFamily="18" charset="2"/>
              </a:rPr>
              <a:t>Artrite</a:t>
            </a:r>
            <a:endParaRPr lang="it-IT" altLang="it-IT" dirty="0"/>
          </a:p>
          <a:p>
            <a:endParaRPr lang="it-IT" altLang="it-IT" dirty="0"/>
          </a:p>
        </p:txBody>
      </p:sp>
    </p:spTree>
    <p:extLst>
      <p:ext uri="{BB962C8B-B14F-4D97-AF65-F5344CB8AC3E}">
        <p14:creationId xmlns:p14="http://schemas.microsoft.com/office/powerpoint/2010/main" val="2295804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7A42B1-6B9E-733F-AEBA-70BE3DF8F85F}"/>
              </a:ext>
            </a:extLst>
          </p:cNvPr>
          <p:cNvPicPr>
            <a:picLocks noChangeAspect="1"/>
          </p:cNvPicPr>
          <p:nvPr/>
        </p:nvPicPr>
        <p:blipFill>
          <a:blip r:embed="rId2"/>
          <a:stretch>
            <a:fillRect/>
          </a:stretch>
        </p:blipFill>
        <p:spPr>
          <a:xfrm>
            <a:off x="1480457" y="1492718"/>
            <a:ext cx="3754065" cy="5021063"/>
          </a:xfrm>
          <a:prstGeom prst="rect">
            <a:avLst/>
          </a:prstGeom>
        </p:spPr>
      </p:pic>
      <p:sp>
        <p:nvSpPr>
          <p:cNvPr id="14" name="TextBox 13">
            <a:extLst>
              <a:ext uri="{FF2B5EF4-FFF2-40B4-BE49-F238E27FC236}">
                <a16:creationId xmlns:a16="http://schemas.microsoft.com/office/drawing/2014/main" id="{D2673B2C-A6FF-82CF-8E16-6266B59E5405}"/>
              </a:ext>
            </a:extLst>
          </p:cNvPr>
          <p:cNvSpPr txBox="1"/>
          <p:nvPr/>
        </p:nvSpPr>
        <p:spPr>
          <a:xfrm>
            <a:off x="330009" y="233756"/>
            <a:ext cx="8621486" cy="707886"/>
          </a:xfrm>
          <a:prstGeom prst="rect">
            <a:avLst/>
          </a:prstGeom>
          <a:noFill/>
        </p:spPr>
        <p:txBody>
          <a:bodyPr wrap="square" rtlCol="0">
            <a:spAutoFit/>
          </a:bodyPr>
          <a:lstStyle/>
          <a:p>
            <a:r>
              <a:rPr lang="it-IT" sz="4000" b="1" dirty="0">
                <a:solidFill>
                  <a:srgbClr val="0070C0"/>
                </a:solidFill>
              </a:rPr>
              <a:t>APPARATO RESPIRATORIO</a:t>
            </a:r>
          </a:p>
        </p:txBody>
      </p:sp>
      <p:pic>
        <p:nvPicPr>
          <p:cNvPr id="3" name="Picture 2">
            <a:extLst>
              <a:ext uri="{FF2B5EF4-FFF2-40B4-BE49-F238E27FC236}">
                <a16:creationId xmlns:a16="http://schemas.microsoft.com/office/drawing/2014/main" id="{7574B365-A11B-F1C3-B84C-03DBF4C0FECD}"/>
              </a:ext>
            </a:extLst>
          </p:cNvPr>
          <p:cNvPicPr>
            <a:picLocks noChangeAspect="1"/>
          </p:cNvPicPr>
          <p:nvPr/>
        </p:nvPicPr>
        <p:blipFill>
          <a:blip r:embed="rId3"/>
          <a:stretch>
            <a:fillRect/>
          </a:stretch>
        </p:blipFill>
        <p:spPr>
          <a:xfrm>
            <a:off x="7605869" y="1163684"/>
            <a:ext cx="3962953" cy="5048955"/>
          </a:xfrm>
          <a:prstGeom prst="rect">
            <a:avLst/>
          </a:prstGeom>
        </p:spPr>
      </p:pic>
    </p:spTree>
    <p:extLst>
      <p:ext uri="{BB962C8B-B14F-4D97-AF65-F5344CB8AC3E}">
        <p14:creationId xmlns:p14="http://schemas.microsoft.com/office/powerpoint/2010/main" val="304822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a:extLst>
              <a:ext uri="{FF2B5EF4-FFF2-40B4-BE49-F238E27FC236}">
                <a16:creationId xmlns:a16="http://schemas.microsoft.com/office/drawing/2014/main" id="{3498F223-A741-41E8-B872-E2B297B71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351" y="520700"/>
            <a:ext cx="45434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2" name="TextBox 1">
            <a:extLst>
              <a:ext uri="{FF2B5EF4-FFF2-40B4-BE49-F238E27FC236}">
                <a16:creationId xmlns:a16="http://schemas.microsoft.com/office/drawing/2014/main" id="{6ACA1326-4D10-F9C1-3C4B-0FD80ADE80B9}"/>
              </a:ext>
            </a:extLst>
          </p:cNvPr>
          <p:cNvSpPr txBox="1"/>
          <p:nvPr/>
        </p:nvSpPr>
        <p:spPr>
          <a:xfrm>
            <a:off x="6668932" y="3719477"/>
            <a:ext cx="4833257" cy="1077218"/>
          </a:xfrm>
          <a:prstGeom prst="rect">
            <a:avLst/>
          </a:prstGeom>
          <a:noFill/>
        </p:spPr>
        <p:txBody>
          <a:bodyPr wrap="square" rtlCol="0">
            <a:spAutoFit/>
          </a:bodyPr>
          <a:lstStyle/>
          <a:p>
            <a:r>
              <a:rPr lang="it-IT" sz="3200" dirty="0"/>
              <a:t>IL CIRCOLO VIZIOSO DELLE BRONCHIETTASIE</a:t>
            </a:r>
          </a:p>
        </p:txBody>
      </p:sp>
      <p:pic>
        <p:nvPicPr>
          <p:cNvPr id="4" name="Picture 3">
            <a:extLst>
              <a:ext uri="{FF2B5EF4-FFF2-40B4-BE49-F238E27FC236}">
                <a16:creationId xmlns:a16="http://schemas.microsoft.com/office/drawing/2014/main" id="{48ED142E-40D7-DFBE-C746-67BC98A64AF7}"/>
              </a:ext>
            </a:extLst>
          </p:cNvPr>
          <p:cNvPicPr>
            <a:picLocks noChangeAspect="1"/>
          </p:cNvPicPr>
          <p:nvPr/>
        </p:nvPicPr>
        <p:blipFill>
          <a:blip r:embed="rId3"/>
          <a:stretch>
            <a:fillRect/>
          </a:stretch>
        </p:blipFill>
        <p:spPr>
          <a:xfrm>
            <a:off x="689811" y="493467"/>
            <a:ext cx="5534955" cy="5761114"/>
          </a:xfrm>
          <a:prstGeom prst="rect">
            <a:avLst/>
          </a:prstGeom>
        </p:spPr>
      </p:pic>
    </p:spTree>
    <p:extLst>
      <p:ext uri="{BB962C8B-B14F-4D97-AF65-F5344CB8AC3E}">
        <p14:creationId xmlns:p14="http://schemas.microsoft.com/office/powerpoint/2010/main" val="3174963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DA8C87-7359-44BC-9814-FB18A562A4D3}"/>
              </a:ext>
            </a:extLst>
          </p:cNvPr>
          <p:cNvSpPr txBox="1">
            <a:spLocks/>
          </p:cNvSpPr>
          <p:nvPr/>
        </p:nvSpPr>
        <p:spPr>
          <a:xfrm>
            <a:off x="91964" y="133778"/>
            <a:ext cx="8722659" cy="68071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sz="3200" b="1" dirty="0">
                <a:solidFill>
                  <a:srgbClr val="0070C0"/>
                </a:solidFill>
                <a:latin typeface="+mn-lt"/>
              </a:rPr>
              <a:t>Anton </a:t>
            </a:r>
            <a:r>
              <a:rPr lang="it-IT" sz="3200" b="1" dirty="0" err="1">
                <a:solidFill>
                  <a:srgbClr val="0070C0"/>
                </a:solidFill>
                <a:latin typeface="+mn-lt"/>
              </a:rPr>
              <a:t>Yelchin</a:t>
            </a:r>
            <a:r>
              <a:rPr lang="it-IT" sz="3200" b="1" dirty="0">
                <a:solidFill>
                  <a:srgbClr val="0070C0"/>
                </a:solidFill>
                <a:latin typeface="+mn-lt"/>
              </a:rPr>
              <a:t>: </a:t>
            </a:r>
            <a:r>
              <a:rPr lang="it-IT" sz="3200" b="1" dirty="0" err="1">
                <a:solidFill>
                  <a:srgbClr val="0070C0"/>
                </a:solidFill>
                <a:latin typeface="+mn-lt"/>
              </a:rPr>
              <a:t>cystic</a:t>
            </a:r>
            <a:r>
              <a:rPr lang="it-IT" sz="3200" b="1" dirty="0">
                <a:solidFill>
                  <a:srgbClr val="0070C0"/>
                </a:solidFill>
                <a:latin typeface="+mn-lt"/>
              </a:rPr>
              <a:t> </a:t>
            </a:r>
            <a:r>
              <a:rPr lang="it-IT" sz="3200" b="1" dirty="0" err="1">
                <a:solidFill>
                  <a:srgbClr val="0070C0"/>
                </a:solidFill>
                <a:latin typeface="+mn-lt"/>
              </a:rPr>
              <a:t>fibrosis</a:t>
            </a:r>
            <a:endParaRPr lang="it-IT" sz="3200" b="1" dirty="0">
              <a:solidFill>
                <a:srgbClr val="0070C0"/>
              </a:solidFill>
              <a:latin typeface="+mn-lt"/>
            </a:endParaRPr>
          </a:p>
        </p:txBody>
      </p:sp>
      <p:sp>
        <p:nvSpPr>
          <p:cNvPr id="3" name="TextBox 2">
            <a:extLst>
              <a:ext uri="{FF2B5EF4-FFF2-40B4-BE49-F238E27FC236}">
                <a16:creationId xmlns:a16="http://schemas.microsoft.com/office/drawing/2014/main" id="{BC2968FF-A4D8-4512-8673-7059379B459C}"/>
              </a:ext>
            </a:extLst>
          </p:cNvPr>
          <p:cNvSpPr txBox="1"/>
          <p:nvPr/>
        </p:nvSpPr>
        <p:spPr>
          <a:xfrm>
            <a:off x="177065" y="4474065"/>
            <a:ext cx="5584724" cy="830997"/>
          </a:xfrm>
          <a:prstGeom prst="rect">
            <a:avLst/>
          </a:prstGeom>
          <a:noFill/>
        </p:spPr>
        <p:txBody>
          <a:bodyPr wrap="square" rtlCol="0">
            <a:spAutoFit/>
          </a:bodyPr>
          <a:lstStyle/>
          <a:p>
            <a:r>
              <a:rPr lang="en-US" sz="2400" dirty="0"/>
              <a:t>Actor, born in 1989, here in dr. </a:t>
            </a:r>
            <a:r>
              <a:rPr lang="en-US" sz="2400" dirty="0" err="1"/>
              <a:t>Checov</a:t>
            </a:r>
            <a:r>
              <a:rPr lang="en-US" sz="2400" dirty="0"/>
              <a:t> (remake of Star Trek)</a:t>
            </a:r>
          </a:p>
        </p:txBody>
      </p:sp>
      <p:pic>
        <p:nvPicPr>
          <p:cNvPr id="4" name="Picture 3">
            <a:extLst>
              <a:ext uri="{FF2B5EF4-FFF2-40B4-BE49-F238E27FC236}">
                <a16:creationId xmlns:a16="http://schemas.microsoft.com/office/drawing/2014/main" id="{265A0ACF-68C6-4728-96C7-366FAFAD2328}"/>
              </a:ext>
            </a:extLst>
          </p:cNvPr>
          <p:cNvPicPr>
            <a:picLocks noChangeAspect="1"/>
          </p:cNvPicPr>
          <p:nvPr/>
        </p:nvPicPr>
        <p:blipFill>
          <a:blip r:embed="rId2"/>
          <a:stretch>
            <a:fillRect/>
          </a:stretch>
        </p:blipFill>
        <p:spPr>
          <a:xfrm>
            <a:off x="5891827" y="1201460"/>
            <a:ext cx="6123108" cy="4308853"/>
          </a:xfrm>
          <a:prstGeom prst="rect">
            <a:avLst/>
          </a:prstGeom>
        </p:spPr>
      </p:pic>
      <p:sp>
        <p:nvSpPr>
          <p:cNvPr id="6" name="TextBox 5">
            <a:extLst>
              <a:ext uri="{FF2B5EF4-FFF2-40B4-BE49-F238E27FC236}">
                <a16:creationId xmlns:a16="http://schemas.microsoft.com/office/drawing/2014/main" id="{F1FF9FBE-2688-448D-906A-5E26E93775C5}"/>
              </a:ext>
            </a:extLst>
          </p:cNvPr>
          <p:cNvSpPr txBox="1"/>
          <p:nvPr/>
        </p:nvSpPr>
        <p:spPr>
          <a:xfrm>
            <a:off x="6826883" y="4392635"/>
            <a:ext cx="3175132" cy="338554"/>
          </a:xfrm>
          <a:prstGeom prst="rect">
            <a:avLst/>
          </a:prstGeom>
          <a:noFill/>
        </p:spPr>
        <p:txBody>
          <a:bodyPr wrap="square" rtlCol="0">
            <a:spAutoFit/>
          </a:bodyPr>
          <a:lstStyle/>
          <a:p>
            <a:r>
              <a:rPr lang="fr-FR" sz="1600" dirty="0">
                <a:solidFill>
                  <a:srgbClr val="002060"/>
                </a:solidFill>
                <a:latin typeface="Roboto"/>
              </a:rPr>
              <a:t>Dodge JA, </a:t>
            </a:r>
            <a:r>
              <a:rPr lang="fr-FR" sz="1600" dirty="0" err="1">
                <a:solidFill>
                  <a:srgbClr val="002060"/>
                </a:solidFill>
                <a:latin typeface="Roboto"/>
              </a:rPr>
              <a:t>Eur</a:t>
            </a:r>
            <a:r>
              <a:rPr lang="fr-FR" sz="1600" dirty="0">
                <a:solidFill>
                  <a:srgbClr val="002060"/>
                </a:solidFill>
                <a:latin typeface="Roboto"/>
              </a:rPr>
              <a:t> </a:t>
            </a:r>
            <a:r>
              <a:rPr lang="fr-FR" sz="1600" dirty="0" err="1">
                <a:solidFill>
                  <a:srgbClr val="002060"/>
                </a:solidFill>
                <a:latin typeface="Roboto"/>
              </a:rPr>
              <a:t>Respir</a:t>
            </a:r>
            <a:r>
              <a:rPr lang="fr-FR" sz="1600" dirty="0">
                <a:solidFill>
                  <a:srgbClr val="002060"/>
                </a:solidFill>
                <a:latin typeface="Roboto"/>
              </a:rPr>
              <a:t> J 2007</a:t>
            </a:r>
            <a:endParaRPr lang="en-US" sz="1600" dirty="0">
              <a:solidFill>
                <a:srgbClr val="002060"/>
              </a:solidFill>
              <a:latin typeface="Roboto"/>
            </a:endParaRPr>
          </a:p>
        </p:txBody>
      </p:sp>
      <p:cxnSp>
        <p:nvCxnSpPr>
          <p:cNvPr id="7" name="Straight Arrow Connector 6">
            <a:extLst>
              <a:ext uri="{FF2B5EF4-FFF2-40B4-BE49-F238E27FC236}">
                <a16:creationId xmlns:a16="http://schemas.microsoft.com/office/drawing/2014/main" id="{ACE26FAE-C571-482F-B7D1-FB031B886523}"/>
              </a:ext>
            </a:extLst>
          </p:cNvPr>
          <p:cNvCxnSpPr/>
          <p:nvPr/>
        </p:nvCxnSpPr>
        <p:spPr>
          <a:xfrm flipH="1">
            <a:off x="8755397" y="1504021"/>
            <a:ext cx="810856" cy="64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BB29B9-6816-4B4C-9F41-6ACA9E4F08FF}"/>
              </a:ext>
            </a:extLst>
          </p:cNvPr>
          <p:cNvSpPr txBox="1"/>
          <p:nvPr/>
        </p:nvSpPr>
        <p:spPr>
          <a:xfrm>
            <a:off x="9071687" y="1014300"/>
            <a:ext cx="3139642" cy="461665"/>
          </a:xfrm>
          <a:prstGeom prst="rect">
            <a:avLst/>
          </a:prstGeom>
          <a:noFill/>
        </p:spPr>
        <p:txBody>
          <a:bodyPr wrap="none" rtlCol="0">
            <a:spAutoFit/>
          </a:bodyPr>
          <a:lstStyle/>
          <a:p>
            <a:r>
              <a:rPr lang="en-US" sz="2400" dirty="0"/>
              <a:t>CF cohort born 1989-91</a:t>
            </a:r>
          </a:p>
        </p:txBody>
      </p:sp>
      <p:sp>
        <p:nvSpPr>
          <p:cNvPr id="9" name="TextBox 8">
            <a:extLst>
              <a:ext uri="{FF2B5EF4-FFF2-40B4-BE49-F238E27FC236}">
                <a16:creationId xmlns:a16="http://schemas.microsoft.com/office/drawing/2014/main" id="{28F50491-24B3-4ADB-A154-7CEBCAACA235}"/>
              </a:ext>
            </a:extLst>
          </p:cNvPr>
          <p:cNvSpPr txBox="1"/>
          <p:nvPr/>
        </p:nvSpPr>
        <p:spPr>
          <a:xfrm>
            <a:off x="9805131" y="2443321"/>
            <a:ext cx="1212191" cy="461665"/>
          </a:xfrm>
          <a:prstGeom prst="rect">
            <a:avLst/>
          </a:prstGeom>
          <a:noFill/>
        </p:spPr>
        <p:txBody>
          <a:bodyPr wrap="none" rtlCol="0">
            <a:spAutoFit/>
          </a:bodyPr>
          <a:lstStyle/>
          <a:p>
            <a:r>
              <a:rPr lang="en-US" sz="2400" dirty="0"/>
              <a:t>1980-82</a:t>
            </a:r>
          </a:p>
        </p:txBody>
      </p:sp>
      <p:sp>
        <p:nvSpPr>
          <p:cNvPr id="10" name="TextBox 9">
            <a:extLst>
              <a:ext uri="{FF2B5EF4-FFF2-40B4-BE49-F238E27FC236}">
                <a16:creationId xmlns:a16="http://schemas.microsoft.com/office/drawing/2014/main" id="{66B0BC84-64FE-4A7B-A6A5-5569CA921A03}"/>
              </a:ext>
            </a:extLst>
          </p:cNvPr>
          <p:cNvSpPr txBox="1"/>
          <p:nvPr/>
        </p:nvSpPr>
        <p:spPr>
          <a:xfrm>
            <a:off x="177065" y="5458515"/>
            <a:ext cx="10510567" cy="830997"/>
          </a:xfrm>
          <a:prstGeom prst="rect">
            <a:avLst/>
          </a:prstGeom>
          <a:noFill/>
        </p:spPr>
        <p:txBody>
          <a:bodyPr wrap="square" rtlCol="0">
            <a:spAutoFit/>
          </a:bodyPr>
          <a:lstStyle/>
          <a:p>
            <a:pPr algn="l"/>
            <a:r>
              <a:rPr lang="en-US" sz="2400" dirty="0">
                <a:solidFill>
                  <a:srgbClr val="222222"/>
                </a:solidFill>
                <a:latin typeface="Roboto-Regular"/>
              </a:rPr>
              <a:t>“The first thing that surprised me was his chronic illness, which he was secretly dealing with throughout his career,” </a:t>
            </a:r>
            <a:r>
              <a:rPr lang="en-US" sz="1867" i="1" dirty="0">
                <a:solidFill>
                  <a:srgbClr val="222222"/>
                </a:solidFill>
                <a:latin typeface="Roboto-Regular"/>
              </a:rPr>
              <a:t>Garret Price</a:t>
            </a:r>
            <a:endParaRPr lang="en-US" sz="1867" i="1" dirty="0"/>
          </a:p>
        </p:txBody>
      </p:sp>
      <p:pic>
        <p:nvPicPr>
          <p:cNvPr id="12" name="Picture 11">
            <a:extLst>
              <a:ext uri="{FF2B5EF4-FFF2-40B4-BE49-F238E27FC236}">
                <a16:creationId xmlns:a16="http://schemas.microsoft.com/office/drawing/2014/main" id="{0731DE33-C880-6C27-2A6C-1D1F301FC211}"/>
              </a:ext>
            </a:extLst>
          </p:cNvPr>
          <p:cNvPicPr>
            <a:picLocks noChangeAspect="1"/>
          </p:cNvPicPr>
          <p:nvPr/>
        </p:nvPicPr>
        <p:blipFill>
          <a:blip r:embed="rId3"/>
          <a:stretch>
            <a:fillRect/>
          </a:stretch>
        </p:blipFill>
        <p:spPr>
          <a:xfrm>
            <a:off x="395585" y="1154747"/>
            <a:ext cx="4758306" cy="3011586"/>
          </a:xfrm>
          <a:prstGeom prst="rect">
            <a:avLst/>
          </a:prstGeom>
        </p:spPr>
      </p:pic>
    </p:spTree>
    <p:extLst>
      <p:ext uri="{BB962C8B-B14F-4D97-AF65-F5344CB8AC3E}">
        <p14:creationId xmlns:p14="http://schemas.microsoft.com/office/powerpoint/2010/main" val="42801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06E0D88C-5917-4F7B-9E9E-6E2181EB47B0}"/>
              </a:ext>
            </a:extLst>
          </p:cNvPr>
          <p:cNvSpPr txBox="1">
            <a:spLocks/>
          </p:cNvSpPr>
          <p:nvPr/>
        </p:nvSpPr>
        <p:spPr>
          <a:xfrm>
            <a:off x="236255" y="1304165"/>
            <a:ext cx="5263397" cy="524786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buFont typeface="Arial" charset="0"/>
              <a:buChar char="•"/>
              <a:defRPr/>
            </a:pPr>
            <a:r>
              <a:rPr lang="it-IT" altLang="x-none" sz="2400" b="1" dirty="0">
                <a:solidFill>
                  <a:srgbClr val="000000"/>
                </a:solidFill>
                <a:ea typeface="ＭＳ Ｐゴシック" charset="-128"/>
              </a:rPr>
              <a:t>Ipertonica: 							+ 3-4% FEV1</a:t>
            </a:r>
          </a:p>
          <a:p>
            <a:pPr>
              <a:buFont typeface="Arial" charset="0"/>
              <a:buChar char="•"/>
              <a:defRPr/>
            </a:pPr>
            <a:r>
              <a:rPr lang="it-IT" altLang="x-none" sz="2400" b="1" dirty="0" err="1">
                <a:solidFill>
                  <a:srgbClr val="000000"/>
                </a:solidFill>
                <a:ea typeface="ＭＳ Ｐゴシック" charset="-128"/>
              </a:rPr>
              <a:t>Pulmozyme</a:t>
            </a:r>
            <a:r>
              <a:rPr lang="it-IT" altLang="x-none" sz="2400" b="1" dirty="0">
                <a:solidFill>
                  <a:srgbClr val="000000"/>
                </a:solidFill>
                <a:ea typeface="ＭＳ Ｐゴシック" charset="-128"/>
              </a:rPr>
              <a:t>							+ 7-13% FEV1</a:t>
            </a:r>
          </a:p>
          <a:p>
            <a:pPr>
              <a:buFont typeface="Arial" charset="0"/>
              <a:buChar char="•"/>
              <a:defRPr/>
            </a:pPr>
            <a:r>
              <a:rPr lang="it-IT" altLang="x-none" sz="2400" b="1" dirty="0" err="1">
                <a:solidFill>
                  <a:srgbClr val="000000"/>
                </a:solidFill>
                <a:ea typeface="ＭＳ Ｐゴシック" charset="-128"/>
              </a:rPr>
              <a:t>Tobramicina</a:t>
            </a:r>
            <a:r>
              <a:rPr lang="it-IT" altLang="x-none" sz="2400" b="1" dirty="0">
                <a:solidFill>
                  <a:srgbClr val="000000"/>
                </a:solidFill>
                <a:ea typeface="ＭＳ Ｐゴシック" charset="-128"/>
              </a:rPr>
              <a:t> inalatoria					+ 10% FEV1</a:t>
            </a:r>
          </a:p>
          <a:p>
            <a:pPr>
              <a:buFont typeface="Arial" charset="0"/>
              <a:buChar char="•"/>
              <a:defRPr/>
            </a:pPr>
            <a:r>
              <a:rPr lang="it-IT" altLang="x-none" sz="2400" b="1" dirty="0">
                <a:solidFill>
                  <a:srgbClr val="000000"/>
                </a:solidFill>
                <a:ea typeface="ＭＳ Ｐゴシック" charset="-128"/>
              </a:rPr>
              <a:t>Azitromicina							+ 6% FEV1</a:t>
            </a:r>
          </a:p>
          <a:p>
            <a:pPr>
              <a:buFont typeface="Arial" charset="0"/>
              <a:buChar char="•"/>
              <a:defRPr/>
            </a:pPr>
            <a:r>
              <a:rPr lang="it-IT" altLang="x-none" sz="2400" b="1" dirty="0">
                <a:solidFill>
                  <a:srgbClr val="000000"/>
                </a:solidFill>
                <a:ea typeface="ＭＳ Ｐゴシック" charset="-128"/>
              </a:rPr>
              <a:t>Ibuprofene							+ 5% FEV1</a:t>
            </a:r>
          </a:p>
          <a:p>
            <a:pPr>
              <a:buFontTx/>
              <a:buNone/>
              <a:defRPr/>
            </a:pPr>
            <a:r>
              <a:rPr lang="it-IT" altLang="x-none" sz="2400" b="1" dirty="0">
                <a:solidFill>
                  <a:srgbClr val="000000"/>
                </a:solidFill>
                <a:ea typeface="ＭＳ Ｐゴシック" charset="-128"/>
              </a:rPr>
              <a:t>Totale								+ 35% FEV1???</a:t>
            </a:r>
          </a:p>
          <a:p>
            <a:pPr>
              <a:buFont typeface="Arial" charset="0"/>
              <a:buChar char="•"/>
              <a:defRPr/>
            </a:pPr>
            <a:endParaRPr lang="it-IT" altLang="x-none" sz="2400" b="1" dirty="0">
              <a:solidFill>
                <a:srgbClr val="000000"/>
              </a:solidFill>
              <a:ea typeface="ＭＳ Ｐゴシック" charset="-128"/>
            </a:endParaRPr>
          </a:p>
        </p:txBody>
      </p:sp>
      <p:graphicFrame>
        <p:nvGraphicFramePr>
          <p:cNvPr id="4" name="Object 5">
            <a:extLst>
              <a:ext uri="{FF2B5EF4-FFF2-40B4-BE49-F238E27FC236}">
                <a16:creationId xmlns:a16="http://schemas.microsoft.com/office/drawing/2014/main" id="{88EE356E-D059-E5B0-D631-EB200BF7FED2}"/>
              </a:ext>
            </a:extLst>
          </p:cNvPr>
          <p:cNvGraphicFramePr>
            <a:graphicFrameLocks noChangeAspect="1"/>
          </p:cNvGraphicFramePr>
          <p:nvPr/>
        </p:nvGraphicFramePr>
        <p:xfrm>
          <a:off x="6462646" y="1545052"/>
          <a:ext cx="4905375" cy="5006975"/>
        </p:xfrm>
        <a:graphic>
          <a:graphicData uri="http://schemas.openxmlformats.org/presentationml/2006/ole">
            <mc:AlternateContent xmlns:mc="http://schemas.openxmlformats.org/markup-compatibility/2006">
              <mc:Choice xmlns:v="urn:schemas-microsoft-com:vml" Requires="v">
                <p:oleObj name="Documento" r:id="rId2" imgW="9173357" imgH="5786078" progId="Word.Document.8">
                  <p:embed/>
                </p:oleObj>
              </mc:Choice>
              <mc:Fallback>
                <p:oleObj name="Documento" r:id="rId2" imgW="9173357" imgH="5786078" progId="Word.Document.8">
                  <p:embed/>
                  <p:pic>
                    <p:nvPicPr>
                      <p:cNvPr id="4" name="Object 5">
                        <a:extLst>
                          <a:ext uri="{FF2B5EF4-FFF2-40B4-BE49-F238E27FC236}">
                            <a16:creationId xmlns:a16="http://schemas.microsoft.com/office/drawing/2014/main" id="{88EE356E-D059-E5B0-D631-EB200BF7F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646" y="1545052"/>
                        <a:ext cx="4905375" cy="5006975"/>
                      </a:xfrm>
                      <a:prstGeom prst="rect">
                        <a:avLst/>
                      </a:prstGeom>
                      <a:noFill/>
                      <a:ln>
                        <a:noFill/>
                      </a:ln>
                    </p:spPr>
                  </p:pic>
                </p:oleObj>
              </mc:Fallback>
            </mc:AlternateContent>
          </a:graphicData>
        </a:graphic>
      </p:graphicFrame>
      <p:sp>
        <p:nvSpPr>
          <p:cNvPr id="5" name="Text Box 13">
            <a:extLst>
              <a:ext uri="{FF2B5EF4-FFF2-40B4-BE49-F238E27FC236}">
                <a16:creationId xmlns:a16="http://schemas.microsoft.com/office/drawing/2014/main" id="{D80EC9C2-66E8-8CCA-D41D-6EDF17AA5871}"/>
              </a:ext>
            </a:extLst>
          </p:cNvPr>
          <p:cNvSpPr txBox="1">
            <a:spLocks noChangeArrowheads="1"/>
          </p:cNvSpPr>
          <p:nvPr/>
        </p:nvSpPr>
        <p:spPr bwMode="auto">
          <a:xfrm>
            <a:off x="7577071" y="2857914"/>
            <a:ext cx="3600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400">
                <a:solidFill>
                  <a:srgbClr val="CC3300"/>
                </a:solidFill>
              </a:rPr>
              <a:t>Fisioterapia con PEP mask (1/2h)</a:t>
            </a:r>
          </a:p>
        </p:txBody>
      </p:sp>
      <p:sp>
        <p:nvSpPr>
          <p:cNvPr id="7" name="Rectangle 15">
            <a:extLst>
              <a:ext uri="{FF2B5EF4-FFF2-40B4-BE49-F238E27FC236}">
                <a16:creationId xmlns:a16="http://schemas.microsoft.com/office/drawing/2014/main" id="{D13D4620-E5FF-79D5-939C-0DA1D8C57BEB}"/>
              </a:ext>
            </a:extLst>
          </p:cNvPr>
          <p:cNvSpPr>
            <a:spLocks noChangeArrowheads="1"/>
          </p:cNvSpPr>
          <p:nvPr/>
        </p:nvSpPr>
        <p:spPr bwMode="auto">
          <a:xfrm>
            <a:off x="7577071" y="6026564"/>
            <a:ext cx="3455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400">
                <a:solidFill>
                  <a:srgbClr val="CC3300"/>
                </a:solidFill>
              </a:rPr>
              <a:t>Fisioterapia con PEP mask (1/2h)</a:t>
            </a:r>
          </a:p>
        </p:txBody>
      </p:sp>
      <p:sp>
        <p:nvSpPr>
          <p:cNvPr id="8" name="Rectangle 16">
            <a:extLst>
              <a:ext uri="{FF2B5EF4-FFF2-40B4-BE49-F238E27FC236}">
                <a16:creationId xmlns:a16="http://schemas.microsoft.com/office/drawing/2014/main" id="{93A53125-E99B-6E8B-3660-4F693A0036B9}"/>
              </a:ext>
            </a:extLst>
          </p:cNvPr>
          <p:cNvSpPr>
            <a:spLocks noChangeArrowheads="1"/>
          </p:cNvSpPr>
          <p:nvPr/>
        </p:nvSpPr>
        <p:spPr bwMode="auto">
          <a:xfrm>
            <a:off x="7577071" y="4442239"/>
            <a:ext cx="3240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400">
                <a:solidFill>
                  <a:srgbClr val="CC3300"/>
                </a:solidFill>
              </a:rPr>
              <a:t>Fisioterapia con PEP mask (1/2h)</a:t>
            </a:r>
          </a:p>
        </p:txBody>
      </p:sp>
      <p:sp>
        <p:nvSpPr>
          <p:cNvPr id="9" name="Rectangle 3">
            <a:extLst>
              <a:ext uri="{FF2B5EF4-FFF2-40B4-BE49-F238E27FC236}">
                <a16:creationId xmlns:a16="http://schemas.microsoft.com/office/drawing/2014/main" id="{3D596E9E-6135-355E-077A-7570AD0B115E}"/>
              </a:ext>
            </a:extLst>
          </p:cNvPr>
          <p:cNvSpPr txBox="1">
            <a:spLocks/>
          </p:cNvSpPr>
          <p:nvPr/>
        </p:nvSpPr>
        <p:spPr>
          <a:xfrm>
            <a:off x="5971830" y="107537"/>
            <a:ext cx="6061144" cy="1659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it-IT" altLang="it-IT" sz="2400" b="1" dirty="0">
                <a:solidFill>
                  <a:srgbClr val="0070C0"/>
                </a:solidFill>
              </a:rPr>
              <a:t>Giornata  tipo di un paziente in benessere a fenotipo lieve</a:t>
            </a:r>
          </a:p>
          <a:p>
            <a:pPr marL="0" indent="0">
              <a:buFontTx/>
              <a:buNone/>
            </a:pPr>
            <a:r>
              <a:rPr lang="it-IT" altLang="it-IT" sz="2400" dirty="0"/>
              <a:t>Tempo minimo di terapia giornaliera 2 ORE </a:t>
            </a:r>
          </a:p>
        </p:txBody>
      </p:sp>
      <p:sp>
        <p:nvSpPr>
          <p:cNvPr id="11" name="TextBox 10">
            <a:extLst>
              <a:ext uri="{FF2B5EF4-FFF2-40B4-BE49-F238E27FC236}">
                <a16:creationId xmlns:a16="http://schemas.microsoft.com/office/drawing/2014/main" id="{623F5226-9C8E-CA4C-E86C-9504855F5BFD}"/>
              </a:ext>
            </a:extLst>
          </p:cNvPr>
          <p:cNvSpPr txBox="1"/>
          <p:nvPr/>
        </p:nvSpPr>
        <p:spPr>
          <a:xfrm>
            <a:off x="236254" y="107537"/>
            <a:ext cx="5148546" cy="1077218"/>
          </a:xfrm>
          <a:prstGeom prst="rect">
            <a:avLst/>
          </a:prstGeom>
          <a:noFill/>
        </p:spPr>
        <p:txBody>
          <a:bodyPr wrap="square">
            <a:spAutoFit/>
          </a:bodyPr>
          <a:lstStyle/>
          <a:p>
            <a:pPr>
              <a:buFontTx/>
              <a:buNone/>
              <a:defRPr/>
            </a:pPr>
            <a:r>
              <a:rPr lang="it-IT" altLang="x-none" sz="3200" b="1" dirty="0">
                <a:solidFill>
                  <a:srgbClr val="0070C0"/>
                </a:solidFill>
                <a:latin typeface="Arial" charset="0"/>
                <a:ea typeface="ＭＳ Ｐゴシック" charset="-128"/>
              </a:rPr>
              <a:t>Quale guadagno con le nuove terapie?</a:t>
            </a:r>
          </a:p>
        </p:txBody>
      </p:sp>
    </p:spTree>
    <p:extLst>
      <p:ext uri="{BB962C8B-B14F-4D97-AF65-F5344CB8AC3E}">
        <p14:creationId xmlns:p14="http://schemas.microsoft.com/office/powerpoint/2010/main" val="28271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71CA9B4-1E2D-4DB9-9DDF-5D42E40DA8BF}"/>
              </a:ext>
            </a:extLst>
          </p:cNvPr>
          <p:cNvGraphicFramePr>
            <a:graphicFrameLocks noChangeAspect="1"/>
          </p:cNvGraphicFramePr>
          <p:nvPr/>
        </p:nvGraphicFramePr>
        <p:xfrm>
          <a:off x="262655" y="1467468"/>
          <a:ext cx="9318883" cy="4586637"/>
        </p:xfrm>
        <a:graphic>
          <a:graphicData uri="http://schemas.openxmlformats.org/presentationml/2006/ole">
            <mc:AlternateContent xmlns:mc="http://schemas.openxmlformats.org/markup-compatibility/2006">
              <mc:Choice xmlns:v="urn:schemas-microsoft-com:vml" Requires="v">
                <p:oleObj name="CorelDRAW Home &amp; Student" r:id="rId2" imgW="14761299" imgH="7264295" progId="CorelDRAWHome.Graphic.21">
                  <p:embed/>
                </p:oleObj>
              </mc:Choice>
              <mc:Fallback>
                <p:oleObj name="CorelDRAW Home &amp; Student" r:id="rId2" imgW="14761299" imgH="7264295" progId="CorelDRAWHome.Graphic.21">
                  <p:embed/>
                  <p:pic>
                    <p:nvPicPr>
                      <p:cNvPr id="2" name="Object 1">
                        <a:extLst>
                          <a:ext uri="{FF2B5EF4-FFF2-40B4-BE49-F238E27FC236}">
                            <a16:creationId xmlns:a16="http://schemas.microsoft.com/office/drawing/2014/main" id="{671CA9B4-1E2D-4DB9-9DDF-5D42E40DA8BF}"/>
                          </a:ext>
                        </a:extLst>
                      </p:cNvPr>
                      <p:cNvPicPr/>
                      <p:nvPr/>
                    </p:nvPicPr>
                    <p:blipFill>
                      <a:blip r:embed="rId3"/>
                      <a:stretch>
                        <a:fillRect/>
                      </a:stretch>
                    </p:blipFill>
                    <p:spPr>
                      <a:xfrm>
                        <a:off x="262655" y="1467468"/>
                        <a:ext cx="9318883" cy="4586637"/>
                      </a:xfrm>
                      <a:prstGeom prst="rect">
                        <a:avLst/>
                      </a:prstGeom>
                    </p:spPr>
                  </p:pic>
                </p:oleObj>
              </mc:Fallback>
            </mc:AlternateContent>
          </a:graphicData>
        </a:graphic>
      </p:graphicFrame>
      <p:sp>
        <p:nvSpPr>
          <p:cNvPr id="3" name="Titolo 1">
            <a:extLst>
              <a:ext uri="{FF2B5EF4-FFF2-40B4-BE49-F238E27FC236}">
                <a16:creationId xmlns:a16="http://schemas.microsoft.com/office/drawing/2014/main" id="{E8B2D42B-BBAD-480E-9D17-1C091F14650F}"/>
              </a:ext>
            </a:extLst>
          </p:cNvPr>
          <p:cNvSpPr txBox="1">
            <a:spLocks/>
          </p:cNvSpPr>
          <p:nvPr/>
        </p:nvSpPr>
        <p:spPr>
          <a:xfrm>
            <a:off x="395604" y="123183"/>
            <a:ext cx="8722659" cy="68071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sz="3200" b="1" dirty="0">
                <a:solidFill>
                  <a:srgbClr val="0070C0"/>
                </a:solidFill>
                <a:latin typeface="+mn-lt"/>
              </a:rPr>
              <a:t>Anton and </a:t>
            </a:r>
            <a:r>
              <a:rPr lang="it-IT" sz="3200" b="1" dirty="0" err="1">
                <a:solidFill>
                  <a:srgbClr val="0070C0"/>
                </a:solidFill>
                <a:latin typeface="+mn-lt"/>
              </a:rPr>
              <a:t>Cystic</a:t>
            </a:r>
            <a:r>
              <a:rPr lang="it-IT" sz="3200" b="1" dirty="0">
                <a:solidFill>
                  <a:srgbClr val="0070C0"/>
                </a:solidFill>
                <a:latin typeface="+mn-lt"/>
              </a:rPr>
              <a:t> </a:t>
            </a:r>
            <a:r>
              <a:rPr lang="it-IT" sz="3200" b="1" dirty="0" err="1">
                <a:solidFill>
                  <a:srgbClr val="0070C0"/>
                </a:solidFill>
                <a:latin typeface="+mn-lt"/>
              </a:rPr>
              <a:t>Fibrosis</a:t>
            </a:r>
            <a:endParaRPr lang="it-IT" sz="3200" b="1" dirty="0">
              <a:solidFill>
                <a:srgbClr val="0070C0"/>
              </a:solidFill>
              <a:latin typeface="+mn-lt"/>
            </a:endParaRPr>
          </a:p>
        </p:txBody>
      </p:sp>
      <p:sp>
        <p:nvSpPr>
          <p:cNvPr id="9" name="Oval 8">
            <a:extLst>
              <a:ext uri="{FF2B5EF4-FFF2-40B4-BE49-F238E27FC236}">
                <a16:creationId xmlns:a16="http://schemas.microsoft.com/office/drawing/2014/main" id="{6D029FA0-0D88-4324-889F-A89090C82B2A}"/>
              </a:ext>
            </a:extLst>
          </p:cNvPr>
          <p:cNvSpPr/>
          <p:nvPr/>
        </p:nvSpPr>
        <p:spPr>
          <a:xfrm>
            <a:off x="3249561" y="3927984"/>
            <a:ext cx="1927123" cy="127819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A2A3B545-FED1-11E6-9172-13B11BCB6250}"/>
              </a:ext>
            </a:extLst>
          </p:cNvPr>
          <p:cNvPicPr>
            <a:picLocks noChangeAspect="1"/>
          </p:cNvPicPr>
          <p:nvPr/>
        </p:nvPicPr>
        <p:blipFill>
          <a:blip r:embed="rId4"/>
          <a:stretch>
            <a:fillRect/>
          </a:stretch>
        </p:blipFill>
        <p:spPr>
          <a:xfrm>
            <a:off x="8840124" y="207548"/>
            <a:ext cx="2887679" cy="2032070"/>
          </a:xfrm>
          <a:prstGeom prst="rect">
            <a:avLst/>
          </a:prstGeom>
        </p:spPr>
      </p:pic>
    </p:spTree>
    <p:extLst>
      <p:ext uri="{BB962C8B-B14F-4D97-AF65-F5344CB8AC3E}">
        <p14:creationId xmlns:p14="http://schemas.microsoft.com/office/powerpoint/2010/main" val="74611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4A822-1A00-2B32-00DE-30437485112F}"/>
              </a:ext>
            </a:extLst>
          </p:cNvPr>
          <p:cNvSpPr txBox="1"/>
          <p:nvPr/>
        </p:nvSpPr>
        <p:spPr>
          <a:xfrm>
            <a:off x="273878" y="141356"/>
            <a:ext cx="6789530" cy="523220"/>
          </a:xfrm>
          <a:prstGeom prst="rect">
            <a:avLst/>
          </a:prstGeom>
          <a:noFill/>
        </p:spPr>
        <p:txBody>
          <a:bodyPr wrap="square" rtlCol="0">
            <a:spAutoFit/>
          </a:bodyPr>
          <a:lstStyle/>
          <a:p>
            <a:r>
              <a:rPr lang="it-IT" sz="2800" b="1" dirty="0">
                <a:solidFill>
                  <a:srgbClr val="0070C0"/>
                </a:solidFill>
              </a:rPr>
              <a:t>FIBROSI CISTICA</a:t>
            </a:r>
          </a:p>
        </p:txBody>
      </p:sp>
      <p:sp>
        <p:nvSpPr>
          <p:cNvPr id="3" name="TextBox 2">
            <a:extLst>
              <a:ext uri="{FF2B5EF4-FFF2-40B4-BE49-F238E27FC236}">
                <a16:creationId xmlns:a16="http://schemas.microsoft.com/office/drawing/2014/main" id="{567C9597-0012-3508-2E23-95ADF0FC4E6D}"/>
              </a:ext>
            </a:extLst>
          </p:cNvPr>
          <p:cNvSpPr txBox="1"/>
          <p:nvPr/>
        </p:nvSpPr>
        <p:spPr>
          <a:xfrm>
            <a:off x="269461" y="971826"/>
            <a:ext cx="11445461" cy="1938992"/>
          </a:xfrm>
          <a:prstGeom prst="rect">
            <a:avLst/>
          </a:prstGeom>
          <a:noFill/>
        </p:spPr>
        <p:txBody>
          <a:bodyPr wrap="square" rtlCol="0">
            <a:spAutoFit/>
          </a:bodyPr>
          <a:lstStyle/>
          <a:p>
            <a:r>
              <a:rPr lang="it-IT" sz="2400" dirty="0"/>
              <a:t>Malattia ereditaria del trasporto ionico che colpisce la secrezione di liquidi da parte delle</a:t>
            </a:r>
          </a:p>
          <a:p>
            <a:pPr marL="342900" indent="-342900">
              <a:buFontTx/>
              <a:buChar char="-"/>
            </a:pPr>
            <a:r>
              <a:rPr lang="it-IT" sz="2400" dirty="0"/>
              <a:t>Ghiandole esocrine</a:t>
            </a:r>
          </a:p>
          <a:p>
            <a:pPr marL="800100" lvl="1" indent="-342900">
              <a:buFontTx/>
              <a:buChar char="-"/>
            </a:pPr>
            <a:r>
              <a:rPr lang="it-IT" sz="2400" dirty="0"/>
              <a:t>Insufficienza pancreatica, </a:t>
            </a:r>
            <a:r>
              <a:rPr lang="it-IT" sz="2400" dirty="0" err="1"/>
              <a:t>maldigestione</a:t>
            </a:r>
            <a:r>
              <a:rPr lang="it-IT" sz="2400" dirty="0"/>
              <a:t> e steatorrea</a:t>
            </a:r>
          </a:p>
          <a:p>
            <a:pPr marL="342900" indent="-342900">
              <a:buFontTx/>
              <a:buChar char="-"/>
            </a:pPr>
            <a:r>
              <a:rPr lang="it-IT" sz="2400" dirty="0"/>
              <a:t>Epiteli dei tratti respiratorio, gastrointestinale e riproduttivo</a:t>
            </a:r>
          </a:p>
          <a:p>
            <a:pPr marL="800100" lvl="1" indent="-342900">
              <a:buFontTx/>
              <a:buChar char="-"/>
            </a:pPr>
            <a:r>
              <a:rPr lang="it-IT" sz="2400" dirty="0"/>
              <a:t>Infezioni respiratorie, cirrosi epatica, ostruzione intestinale, sterilità maschile</a:t>
            </a:r>
          </a:p>
        </p:txBody>
      </p:sp>
      <p:sp>
        <p:nvSpPr>
          <p:cNvPr id="4" name="TextBox 3">
            <a:extLst>
              <a:ext uri="{FF2B5EF4-FFF2-40B4-BE49-F238E27FC236}">
                <a16:creationId xmlns:a16="http://schemas.microsoft.com/office/drawing/2014/main" id="{0B5C9A59-D01D-6A1C-3D7A-6986517D8ADB}"/>
              </a:ext>
            </a:extLst>
          </p:cNvPr>
          <p:cNvSpPr txBox="1"/>
          <p:nvPr/>
        </p:nvSpPr>
        <p:spPr>
          <a:xfrm>
            <a:off x="347108" y="3429000"/>
            <a:ext cx="11497784" cy="1643527"/>
          </a:xfrm>
          <a:prstGeom prst="rect">
            <a:avLst/>
          </a:prstGeom>
          <a:noFill/>
        </p:spPr>
        <p:txBody>
          <a:bodyPr wrap="square" rtlCol="0">
            <a:spAutoFit/>
          </a:bodyPr>
          <a:lstStyle/>
          <a:p>
            <a:pPr eaLnBrk="1" hangingPunct="1">
              <a:lnSpc>
                <a:spcPct val="90000"/>
              </a:lnSpc>
              <a:buFontTx/>
              <a:buNone/>
            </a:pPr>
            <a:r>
              <a:rPr lang="it-IT" altLang="it-IT" sz="2800" dirty="0"/>
              <a:t>E’ la patologia genetica grave più frequente nella popolazione</a:t>
            </a:r>
          </a:p>
          <a:p>
            <a:pPr eaLnBrk="1" hangingPunct="1">
              <a:lnSpc>
                <a:spcPct val="90000"/>
              </a:lnSpc>
              <a:buFontTx/>
              <a:buNone/>
            </a:pPr>
            <a:r>
              <a:rPr lang="it-IT" altLang="it-IT" sz="2800" i="1" dirty="0">
                <a:solidFill>
                  <a:schemeClr val="accent2"/>
                </a:solidFill>
              </a:rPr>
              <a:t>1: 25 PORTATORI SANI</a:t>
            </a:r>
          </a:p>
          <a:p>
            <a:pPr eaLnBrk="1" hangingPunct="1">
              <a:lnSpc>
                <a:spcPct val="90000"/>
              </a:lnSpc>
              <a:buFontTx/>
              <a:buNone/>
            </a:pPr>
            <a:endParaRPr lang="it-IT" altLang="it-IT" sz="2800" i="1" dirty="0">
              <a:solidFill>
                <a:schemeClr val="accent2"/>
              </a:solidFill>
            </a:endParaRPr>
          </a:p>
          <a:p>
            <a:pPr>
              <a:lnSpc>
                <a:spcPct val="90000"/>
              </a:lnSpc>
            </a:pPr>
            <a:r>
              <a:rPr lang="it-IT" altLang="it-IT" sz="2800" i="1" dirty="0">
                <a:solidFill>
                  <a:schemeClr val="accent2"/>
                </a:solidFill>
              </a:rPr>
              <a:t>Frequenza della malattia: 1: 2500 - 1:5000 NATI</a:t>
            </a:r>
          </a:p>
        </p:txBody>
      </p:sp>
      <p:sp>
        <p:nvSpPr>
          <p:cNvPr id="5" name="TextBox 4">
            <a:extLst>
              <a:ext uri="{FF2B5EF4-FFF2-40B4-BE49-F238E27FC236}">
                <a16:creationId xmlns:a16="http://schemas.microsoft.com/office/drawing/2014/main" id="{F4063FA3-9663-0C18-90CB-03FBC2A80DE9}"/>
              </a:ext>
            </a:extLst>
          </p:cNvPr>
          <p:cNvSpPr txBox="1"/>
          <p:nvPr/>
        </p:nvSpPr>
        <p:spPr>
          <a:xfrm>
            <a:off x="2803823" y="5430829"/>
            <a:ext cx="7269733" cy="461665"/>
          </a:xfrm>
          <a:prstGeom prst="rect">
            <a:avLst/>
          </a:prstGeom>
          <a:noFill/>
        </p:spPr>
        <p:txBody>
          <a:bodyPr wrap="square" rtlCol="0">
            <a:spAutoFit/>
          </a:bodyPr>
          <a:lstStyle/>
          <a:p>
            <a:r>
              <a:rPr lang="it-IT" sz="2400" dirty="0"/>
              <a:t>A che cosa è dovuta questa variabilità?</a:t>
            </a:r>
          </a:p>
        </p:txBody>
      </p:sp>
    </p:spTree>
    <p:extLst>
      <p:ext uri="{BB962C8B-B14F-4D97-AF65-F5344CB8AC3E}">
        <p14:creationId xmlns:p14="http://schemas.microsoft.com/office/powerpoint/2010/main" val="213757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006A2-8BFE-76D2-14E1-132D3E2A1FD6}"/>
              </a:ext>
            </a:extLst>
          </p:cNvPr>
          <p:cNvPicPr>
            <a:picLocks noChangeAspect="1"/>
          </p:cNvPicPr>
          <p:nvPr/>
        </p:nvPicPr>
        <p:blipFill>
          <a:blip r:embed="rId3"/>
          <a:stretch>
            <a:fillRect/>
          </a:stretch>
        </p:blipFill>
        <p:spPr>
          <a:xfrm>
            <a:off x="2761784" y="1009312"/>
            <a:ext cx="6668431" cy="48393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5876C-752F-FFAD-D86C-BFECFFDC6255}"/>
              </a:ext>
            </a:extLst>
          </p:cNvPr>
          <p:cNvPicPr>
            <a:picLocks noChangeAspect="1"/>
          </p:cNvPicPr>
          <p:nvPr/>
        </p:nvPicPr>
        <p:blipFill>
          <a:blip r:embed="rId2"/>
          <a:stretch>
            <a:fillRect/>
          </a:stretch>
        </p:blipFill>
        <p:spPr>
          <a:xfrm>
            <a:off x="2519372" y="1442771"/>
            <a:ext cx="7422224" cy="3972458"/>
          </a:xfrm>
          <a:prstGeom prst="rect">
            <a:avLst/>
          </a:prstGeom>
        </p:spPr>
      </p:pic>
    </p:spTree>
    <p:extLst>
      <p:ext uri="{BB962C8B-B14F-4D97-AF65-F5344CB8AC3E}">
        <p14:creationId xmlns:p14="http://schemas.microsoft.com/office/powerpoint/2010/main" val="89926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99FF-DA70-25AA-7FF5-A0CE4AA674F7}"/>
            </a:ext>
          </a:extLst>
        </p:cNvPr>
        <p:cNvGrpSpPr/>
        <p:nvPr/>
      </p:nvGrpSpPr>
      <p:grpSpPr>
        <a:xfrm>
          <a:off x="0" y="0"/>
          <a:ext cx="0" cy="0"/>
          <a:chOff x="0" y="0"/>
          <a:chExt cx="0" cy="0"/>
        </a:xfrm>
      </p:grpSpPr>
      <p:sp>
        <p:nvSpPr>
          <p:cNvPr id="2" name="CasellaDiTesto 2">
            <a:extLst>
              <a:ext uri="{FF2B5EF4-FFF2-40B4-BE49-F238E27FC236}">
                <a16:creationId xmlns:a16="http://schemas.microsoft.com/office/drawing/2014/main" id="{9C12AE7B-2946-76E8-116D-E05FF7C574A0}"/>
              </a:ext>
            </a:extLst>
          </p:cNvPr>
          <p:cNvSpPr txBox="1">
            <a:spLocks noChangeArrowheads="1"/>
          </p:cNvSpPr>
          <p:nvPr/>
        </p:nvSpPr>
        <p:spPr bwMode="auto">
          <a:xfrm>
            <a:off x="2061563" y="1697698"/>
            <a:ext cx="575785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it-IT" altLang="it-IT" sz="2800" dirty="0">
                <a:latin typeface="+mn-lt"/>
              </a:rPr>
              <a:t>IRT: specificità 99%, sensibilità 80-96%</a:t>
            </a:r>
          </a:p>
          <a:p>
            <a:pPr>
              <a:spcBef>
                <a:spcPct val="0"/>
              </a:spcBef>
              <a:buFontTx/>
              <a:buNone/>
            </a:pPr>
            <a:r>
              <a:rPr lang="it-IT" altLang="it-IT" sz="2800" dirty="0">
                <a:latin typeface="+mn-lt"/>
              </a:rPr>
              <a:t> </a:t>
            </a:r>
          </a:p>
          <a:p>
            <a:pPr>
              <a:spcBef>
                <a:spcPct val="0"/>
              </a:spcBef>
              <a:buFontTx/>
              <a:buNone/>
            </a:pPr>
            <a:r>
              <a:rPr lang="it-IT" altLang="it-IT" sz="2800" dirty="0">
                <a:latin typeface="+mn-lt"/>
              </a:rPr>
              <a:t>IRT/IRT: falsi negativi 5,4%</a:t>
            </a:r>
          </a:p>
          <a:p>
            <a:pPr>
              <a:spcBef>
                <a:spcPct val="0"/>
              </a:spcBef>
              <a:buFontTx/>
              <a:buNone/>
            </a:pPr>
            <a:endParaRPr lang="it-IT" altLang="it-IT" sz="2800" dirty="0">
              <a:latin typeface="+mn-lt"/>
            </a:endParaRPr>
          </a:p>
          <a:p>
            <a:pPr>
              <a:spcBef>
                <a:spcPct val="0"/>
              </a:spcBef>
              <a:buFontTx/>
              <a:buNone/>
            </a:pPr>
            <a:r>
              <a:rPr lang="it-IT" altLang="it-IT" sz="2800" dirty="0">
                <a:latin typeface="+mn-lt"/>
              </a:rPr>
              <a:t>IRT/DNA: falsi negativi 0,4%</a:t>
            </a:r>
          </a:p>
        </p:txBody>
      </p:sp>
      <p:sp>
        <p:nvSpPr>
          <p:cNvPr id="3" name="Freccia circolare a destra 3">
            <a:extLst>
              <a:ext uri="{FF2B5EF4-FFF2-40B4-BE49-F238E27FC236}">
                <a16:creationId xmlns:a16="http://schemas.microsoft.com/office/drawing/2014/main" id="{643F7B50-46F5-E810-586B-6D8BA134A771}"/>
              </a:ext>
            </a:extLst>
          </p:cNvPr>
          <p:cNvSpPr/>
          <p:nvPr/>
        </p:nvSpPr>
        <p:spPr>
          <a:xfrm>
            <a:off x="3449038" y="4350411"/>
            <a:ext cx="731838" cy="1216025"/>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chemeClr val="tx1"/>
              </a:solidFill>
            </a:endParaRPr>
          </a:p>
        </p:txBody>
      </p:sp>
      <p:sp>
        <p:nvSpPr>
          <p:cNvPr id="4" name="CasellaDiTesto 4">
            <a:extLst>
              <a:ext uri="{FF2B5EF4-FFF2-40B4-BE49-F238E27FC236}">
                <a16:creationId xmlns:a16="http://schemas.microsoft.com/office/drawing/2014/main" id="{37C207FC-0F9A-9AB7-5DA5-CCB5426AC563}"/>
              </a:ext>
            </a:extLst>
          </p:cNvPr>
          <p:cNvSpPr txBox="1">
            <a:spLocks noChangeArrowheads="1"/>
          </p:cNvSpPr>
          <p:nvPr/>
        </p:nvSpPr>
        <p:spPr bwMode="auto">
          <a:xfrm>
            <a:off x="4601563" y="5042561"/>
            <a:ext cx="40298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it-IT" altLang="it-IT" sz="2800" dirty="0">
                <a:latin typeface="+mn-lt"/>
              </a:rPr>
              <a:t>Falsi negativi: 1,3: 100000 </a:t>
            </a:r>
          </a:p>
        </p:txBody>
      </p:sp>
      <p:sp>
        <p:nvSpPr>
          <p:cNvPr id="5" name="TextBox 4">
            <a:extLst>
              <a:ext uri="{FF2B5EF4-FFF2-40B4-BE49-F238E27FC236}">
                <a16:creationId xmlns:a16="http://schemas.microsoft.com/office/drawing/2014/main" id="{1304B558-1A5D-2D62-4778-C35C72907CE4}"/>
              </a:ext>
            </a:extLst>
          </p:cNvPr>
          <p:cNvSpPr txBox="1"/>
          <p:nvPr/>
        </p:nvSpPr>
        <p:spPr>
          <a:xfrm>
            <a:off x="202692" y="76384"/>
            <a:ext cx="11989308" cy="523220"/>
          </a:xfrm>
          <a:prstGeom prst="rect">
            <a:avLst/>
          </a:prstGeom>
          <a:noFill/>
        </p:spPr>
        <p:txBody>
          <a:bodyPr wrap="none" rtlCol="0">
            <a:spAutoFit/>
          </a:bodyPr>
          <a:lstStyle/>
          <a:p>
            <a:r>
              <a:rPr lang="it-IT" sz="2800" b="1" dirty="0">
                <a:solidFill>
                  <a:srgbClr val="0070C0"/>
                </a:solidFill>
              </a:rPr>
              <a:t>SCREENING NEONATALE CON DOSAGGIO DI TRIPSINOGENO IMMUNOREATTIVO</a:t>
            </a:r>
          </a:p>
        </p:txBody>
      </p:sp>
    </p:spTree>
    <p:extLst>
      <p:ext uri="{BB962C8B-B14F-4D97-AF65-F5344CB8AC3E}">
        <p14:creationId xmlns:p14="http://schemas.microsoft.com/office/powerpoint/2010/main" val="346686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E530-1E4F-0502-EBD3-1DB198776DBB}"/>
            </a:ext>
          </a:extLst>
        </p:cNvPr>
        <p:cNvGrpSpPr/>
        <p:nvPr/>
      </p:nvGrpSpPr>
      <p:grpSpPr>
        <a:xfrm>
          <a:off x="0" y="0"/>
          <a:ext cx="0" cy="0"/>
          <a:chOff x="0" y="0"/>
          <a:chExt cx="0" cy="0"/>
        </a:xfrm>
      </p:grpSpPr>
      <p:pic>
        <p:nvPicPr>
          <p:cNvPr id="2" name="Immagine 3">
            <a:extLst>
              <a:ext uri="{FF2B5EF4-FFF2-40B4-BE49-F238E27FC236}">
                <a16:creationId xmlns:a16="http://schemas.microsoft.com/office/drawing/2014/main" id="{F671509D-C230-1953-3B1E-1F86BCD7A6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2065338"/>
            <a:ext cx="6053138"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5">
            <a:extLst>
              <a:ext uri="{FF2B5EF4-FFF2-40B4-BE49-F238E27FC236}">
                <a16:creationId xmlns:a16="http://schemas.microsoft.com/office/drawing/2014/main" id="{2D8246B8-0417-FE5A-0426-920FEC78A3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3703" y="2324100"/>
            <a:ext cx="2852737"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6">
            <a:extLst>
              <a:ext uri="{FF2B5EF4-FFF2-40B4-BE49-F238E27FC236}">
                <a16:creationId xmlns:a16="http://schemas.microsoft.com/office/drawing/2014/main" id="{AC032D92-084C-34B2-0C21-598AF692D3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075" y="249238"/>
            <a:ext cx="57023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7">
            <a:extLst>
              <a:ext uri="{FF2B5EF4-FFF2-40B4-BE49-F238E27FC236}">
                <a16:creationId xmlns:a16="http://schemas.microsoft.com/office/drawing/2014/main" id="{4298540D-9ABC-A713-4C11-3E27C2B63C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0363" y="249238"/>
            <a:ext cx="2222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1 2">
            <a:extLst>
              <a:ext uri="{FF2B5EF4-FFF2-40B4-BE49-F238E27FC236}">
                <a16:creationId xmlns:a16="http://schemas.microsoft.com/office/drawing/2014/main" id="{597E12E9-1FAE-8075-88D0-42CCB4800CD6}"/>
              </a:ext>
            </a:extLst>
          </p:cNvPr>
          <p:cNvCxnSpPr/>
          <p:nvPr/>
        </p:nvCxnSpPr>
        <p:spPr>
          <a:xfrm>
            <a:off x="482600" y="3135313"/>
            <a:ext cx="14668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ttore 1 4">
            <a:extLst>
              <a:ext uri="{FF2B5EF4-FFF2-40B4-BE49-F238E27FC236}">
                <a16:creationId xmlns:a16="http://schemas.microsoft.com/office/drawing/2014/main" id="{B01EA4A3-E1DF-6F11-E6BA-D622CED7A4D1}"/>
              </a:ext>
            </a:extLst>
          </p:cNvPr>
          <p:cNvCxnSpPr/>
          <p:nvPr/>
        </p:nvCxnSpPr>
        <p:spPr>
          <a:xfrm>
            <a:off x="371475" y="3425825"/>
            <a:ext cx="17494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1 6">
            <a:extLst>
              <a:ext uri="{FF2B5EF4-FFF2-40B4-BE49-F238E27FC236}">
                <a16:creationId xmlns:a16="http://schemas.microsoft.com/office/drawing/2014/main" id="{195D455F-A6C9-4556-1E66-540B7BD5D8CB}"/>
              </a:ext>
            </a:extLst>
          </p:cNvPr>
          <p:cNvCxnSpPr/>
          <p:nvPr/>
        </p:nvCxnSpPr>
        <p:spPr>
          <a:xfrm>
            <a:off x="561975" y="5878513"/>
            <a:ext cx="13874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1 8">
            <a:extLst>
              <a:ext uri="{FF2B5EF4-FFF2-40B4-BE49-F238E27FC236}">
                <a16:creationId xmlns:a16="http://schemas.microsoft.com/office/drawing/2014/main" id="{D09ADAE0-3DBF-1D2A-DD16-AD37DE2A71DE}"/>
              </a:ext>
            </a:extLst>
          </p:cNvPr>
          <p:cNvCxnSpPr/>
          <p:nvPr/>
        </p:nvCxnSpPr>
        <p:spPr>
          <a:xfrm>
            <a:off x="833438" y="6069013"/>
            <a:ext cx="7747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1 10">
            <a:extLst>
              <a:ext uri="{FF2B5EF4-FFF2-40B4-BE49-F238E27FC236}">
                <a16:creationId xmlns:a16="http://schemas.microsoft.com/office/drawing/2014/main" id="{E4C019FF-E0DE-8705-364F-895919B21542}"/>
              </a:ext>
            </a:extLst>
          </p:cNvPr>
          <p:cNvCxnSpPr>
            <a:cxnSpLocks/>
          </p:cNvCxnSpPr>
          <p:nvPr/>
        </p:nvCxnSpPr>
        <p:spPr>
          <a:xfrm>
            <a:off x="2813050" y="5054600"/>
            <a:ext cx="9556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3">
            <a:extLst>
              <a:ext uri="{FF2B5EF4-FFF2-40B4-BE49-F238E27FC236}">
                <a16:creationId xmlns:a16="http://schemas.microsoft.com/office/drawing/2014/main" id="{99F2619F-EC55-E202-3403-256F528AD619}"/>
              </a:ext>
            </a:extLst>
          </p:cNvPr>
          <p:cNvCxnSpPr/>
          <p:nvPr/>
        </p:nvCxnSpPr>
        <p:spPr>
          <a:xfrm>
            <a:off x="2652713" y="6069013"/>
            <a:ext cx="12065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ttore 1 15">
            <a:extLst>
              <a:ext uri="{FF2B5EF4-FFF2-40B4-BE49-F238E27FC236}">
                <a16:creationId xmlns:a16="http://schemas.microsoft.com/office/drawing/2014/main" id="{82F8CC40-2B30-6955-3752-A0B72179C6DF}"/>
              </a:ext>
            </a:extLst>
          </p:cNvPr>
          <p:cNvCxnSpPr>
            <a:cxnSpLocks/>
          </p:cNvCxnSpPr>
          <p:nvPr/>
        </p:nvCxnSpPr>
        <p:spPr>
          <a:xfrm>
            <a:off x="4471988" y="5345113"/>
            <a:ext cx="15367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9107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54D52-3187-9DF0-4C62-48E74F69EB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AB24DD-7AD6-095E-1F62-BCDAEACD5CFB}"/>
              </a:ext>
            </a:extLst>
          </p:cNvPr>
          <p:cNvSpPr txBox="1"/>
          <p:nvPr/>
        </p:nvSpPr>
        <p:spPr>
          <a:xfrm>
            <a:off x="266883" y="153129"/>
            <a:ext cx="9809018" cy="769441"/>
          </a:xfrm>
          <a:prstGeom prst="rect">
            <a:avLst/>
          </a:prstGeom>
          <a:noFill/>
        </p:spPr>
        <p:txBody>
          <a:bodyPr wrap="square" rtlCol="0">
            <a:spAutoFit/>
          </a:bodyPr>
          <a:lstStyle/>
          <a:p>
            <a:r>
              <a:rPr lang="it-IT" sz="4400" b="1" dirty="0"/>
              <a:t>IL TEST DEL SUDORE</a:t>
            </a:r>
          </a:p>
        </p:txBody>
      </p:sp>
      <p:pic>
        <p:nvPicPr>
          <p:cNvPr id="4" name="Picture 3">
            <a:extLst>
              <a:ext uri="{FF2B5EF4-FFF2-40B4-BE49-F238E27FC236}">
                <a16:creationId xmlns:a16="http://schemas.microsoft.com/office/drawing/2014/main" id="{29934BE4-6D2E-CE88-1EAF-AC4DFA91BBB5}"/>
              </a:ext>
            </a:extLst>
          </p:cNvPr>
          <p:cNvPicPr>
            <a:picLocks noChangeAspect="1"/>
          </p:cNvPicPr>
          <p:nvPr/>
        </p:nvPicPr>
        <p:blipFill>
          <a:blip r:embed="rId2"/>
          <a:stretch>
            <a:fillRect/>
          </a:stretch>
        </p:blipFill>
        <p:spPr>
          <a:xfrm>
            <a:off x="7236268" y="58940"/>
            <a:ext cx="3075889" cy="6740119"/>
          </a:xfrm>
          <a:prstGeom prst="rect">
            <a:avLst/>
          </a:prstGeom>
        </p:spPr>
      </p:pic>
      <p:sp>
        <p:nvSpPr>
          <p:cNvPr id="3" name="TextBox 2">
            <a:extLst>
              <a:ext uri="{FF2B5EF4-FFF2-40B4-BE49-F238E27FC236}">
                <a16:creationId xmlns:a16="http://schemas.microsoft.com/office/drawing/2014/main" id="{D76E1564-FA47-DC80-CAD5-246B2FF3E31C}"/>
              </a:ext>
            </a:extLst>
          </p:cNvPr>
          <p:cNvSpPr txBox="1"/>
          <p:nvPr/>
        </p:nvSpPr>
        <p:spPr>
          <a:xfrm>
            <a:off x="651699" y="1520632"/>
            <a:ext cx="5349998" cy="1200329"/>
          </a:xfrm>
          <a:prstGeom prst="rect">
            <a:avLst/>
          </a:prstGeom>
          <a:noFill/>
        </p:spPr>
        <p:txBody>
          <a:bodyPr wrap="square" rtlCol="0">
            <a:spAutoFit/>
          </a:bodyPr>
          <a:lstStyle/>
          <a:p>
            <a:r>
              <a:rPr lang="it-IT" sz="2400" dirty="0"/>
              <a:t>Screening neonatale</a:t>
            </a:r>
          </a:p>
          <a:p>
            <a:endParaRPr lang="it-IT" sz="2400" dirty="0"/>
          </a:p>
          <a:p>
            <a:r>
              <a:rPr lang="it-IT" sz="2400" dirty="0"/>
              <a:t>Conferma con genetica e test del sudore</a:t>
            </a:r>
          </a:p>
        </p:txBody>
      </p:sp>
    </p:spTree>
    <p:extLst>
      <p:ext uri="{BB962C8B-B14F-4D97-AF65-F5344CB8AC3E}">
        <p14:creationId xmlns:p14="http://schemas.microsoft.com/office/powerpoint/2010/main" val="2980056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4BD6F-09CD-4658-B81B-F1DC59E63B2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745291DD-0935-64EC-D895-CF8761C9D2DC}"/>
              </a:ext>
            </a:extLst>
          </p:cNvPr>
          <p:cNvSpPr txBox="1">
            <a:spLocks/>
          </p:cNvSpPr>
          <p:nvPr/>
        </p:nvSpPr>
        <p:spPr>
          <a:xfrm>
            <a:off x="209425" y="96379"/>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3200" b="1" dirty="0">
                <a:solidFill>
                  <a:srgbClr val="0070C0"/>
                </a:solidFill>
                <a:latin typeface="+mn-lt"/>
              </a:rPr>
              <a:t>Interazione genotipo-fenotipo</a:t>
            </a:r>
          </a:p>
        </p:txBody>
      </p:sp>
      <p:pic>
        <p:nvPicPr>
          <p:cNvPr id="3" name="Picture 4" descr="Diagnosi FC">
            <a:extLst>
              <a:ext uri="{FF2B5EF4-FFF2-40B4-BE49-F238E27FC236}">
                <a16:creationId xmlns:a16="http://schemas.microsoft.com/office/drawing/2014/main" id="{F1B87329-167A-26E1-9FD9-D06C50FD7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29177" y="1671593"/>
            <a:ext cx="6840537" cy="4756150"/>
          </a:xfrm>
          <a:prstGeom prst="rect">
            <a:avLst/>
          </a:prstGeom>
        </p:spPr>
      </p:pic>
    </p:spTree>
    <p:extLst>
      <p:ext uri="{BB962C8B-B14F-4D97-AF65-F5344CB8AC3E}">
        <p14:creationId xmlns:p14="http://schemas.microsoft.com/office/powerpoint/2010/main" val="11937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0674C-5E5D-6B38-968D-46E32E31826D}"/>
              </a:ext>
            </a:extLst>
          </p:cNvPr>
          <p:cNvPicPr>
            <a:picLocks noChangeAspect="1"/>
          </p:cNvPicPr>
          <p:nvPr/>
        </p:nvPicPr>
        <p:blipFill>
          <a:blip r:embed="rId2"/>
          <a:stretch>
            <a:fillRect/>
          </a:stretch>
        </p:blipFill>
        <p:spPr>
          <a:xfrm>
            <a:off x="274165" y="460181"/>
            <a:ext cx="5821835" cy="4395293"/>
          </a:xfrm>
          <a:prstGeom prst="rect">
            <a:avLst/>
          </a:prstGeom>
        </p:spPr>
      </p:pic>
      <p:pic>
        <p:nvPicPr>
          <p:cNvPr id="7" name="Picture 6">
            <a:extLst>
              <a:ext uri="{FF2B5EF4-FFF2-40B4-BE49-F238E27FC236}">
                <a16:creationId xmlns:a16="http://schemas.microsoft.com/office/drawing/2014/main" id="{CD7003F8-32DC-66B0-B925-CD8B1B1F823B}"/>
              </a:ext>
            </a:extLst>
          </p:cNvPr>
          <p:cNvPicPr>
            <a:picLocks noChangeAspect="1"/>
          </p:cNvPicPr>
          <p:nvPr/>
        </p:nvPicPr>
        <p:blipFill>
          <a:blip r:embed="rId3"/>
          <a:stretch>
            <a:fillRect/>
          </a:stretch>
        </p:blipFill>
        <p:spPr>
          <a:xfrm>
            <a:off x="5696663" y="2163822"/>
            <a:ext cx="3252167" cy="4110022"/>
          </a:xfrm>
          <a:prstGeom prst="rect">
            <a:avLst/>
          </a:prstGeom>
        </p:spPr>
      </p:pic>
      <p:pic>
        <p:nvPicPr>
          <p:cNvPr id="9" name="Picture 8">
            <a:extLst>
              <a:ext uri="{FF2B5EF4-FFF2-40B4-BE49-F238E27FC236}">
                <a16:creationId xmlns:a16="http://schemas.microsoft.com/office/drawing/2014/main" id="{BD1D14FC-94E6-C039-7B9A-6671F2D2B62E}"/>
              </a:ext>
            </a:extLst>
          </p:cNvPr>
          <p:cNvPicPr>
            <a:picLocks noChangeAspect="1"/>
          </p:cNvPicPr>
          <p:nvPr/>
        </p:nvPicPr>
        <p:blipFill>
          <a:blip r:embed="rId4"/>
          <a:stretch>
            <a:fillRect/>
          </a:stretch>
        </p:blipFill>
        <p:spPr>
          <a:xfrm>
            <a:off x="9094765" y="2163822"/>
            <a:ext cx="2802605" cy="4197329"/>
          </a:xfrm>
          <a:prstGeom prst="rect">
            <a:avLst/>
          </a:prstGeom>
        </p:spPr>
      </p:pic>
    </p:spTree>
    <p:extLst>
      <p:ext uri="{BB962C8B-B14F-4D97-AF65-F5344CB8AC3E}">
        <p14:creationId xmlns:p14="http://schemas.microsoft.com/office/powerpoint/2010/main" val="610709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6B947-FF17-4C62-9BB9-F6B7636FC92D}"/>
            </a:ext>
          </a:extLst>
        </p:cNvPr>
        <p:cNvGrpSpPr/>
        <p:nvPr/>
      </p:nvGrpSpPr>
      <p:grpSpPr>
        <a:xfrm>
          <a:off x="0" y="0"/>
          <a:ext cx="0" cy="0"/>
          <a:chOff x="0" y="0"/>
          <a:chExt cx="0" cy="0"/>
        </a:xfrm>
      </p:grpSpPr>
      <p:pic>
        <p:nvPicPr>
          <p:cNvPr id="7" name="Picture 8">
            <a:extLst>
              <a:ext uri="{FF2B5EF4-FFF2-40B4-BE49-F238E27FC236}">
                <a16:creationId xmlns:a16="http://schemas.microsoft.com/office/drawing/2014/main" id="{053F0AD9-3585-CBF5-2D26-4434FFB7B6A4}"/>
              </a:ext>
            </a:extLst>
          </p:cNvPr>
          <p:cNvPicPr>
            <a:picLocks noChangeAspect="1" noChangeArrowheads="1"/>
          </p:cNvPicPr>
          <p:nvPr/>
        </p:nvPicPr>
        <p:blipFill>
          <a:blip r:embed="rId2" cstate="print"/>
          <a:srcRect/>
          <a:stretch>
            <a:fillRect/>
          </a:stretch>
        </p:blipFill>
        <p:spPr bwMode="auto">
          <a:xfrm>
            <a:off x="702320" y="864544"/>
            <a:ext cx="3744913" cy="2878137"/>
          </a:xfrm>
          <a:prstGeom prst="rect">
            <a:avLst/>
          </a:prstGeom>
          <a:noFill/>
          <a:ln w="9525">
            <a:noFill/>
            <a:miter lim="800000"/>
            <a:headEnd/>
            <a:tailEnd/>
          </a:ln>
        </p:spPr>
      </p:pic>
      <p:pic>
        <p:nvPicPr>
          <p:cNvPr id="8" name="Picture 9">
            <a:extLst>
              <a:ext uri="{FF2B5EF4-FFF2-40B4-BE49-F238E27FC236}">
                <a16:creationId xmlns:a16="http://schemas.microsoft.com/office/drawing/2014/main" id="{DD07BD35-6810-B0B4-DBF1-1E1AE42CF6F5}"/>
              </a:ext>
            </a:extLst>
          </p:cNvPr>
          <p:cNvPicPr>
            <a:picLocks noChangeAspect="1" noChangeArrowheads="1"/>
          </p:cNvPicPr>
          <p:nvPr/>
        </p:nvPicPr>
        <p:blipFill>
          <a:blip r:embed="rId3" cstate="print"/>
          <a:srcRect/>
          <a:stretch>
            <a:fillRect/>
          </a:stretch>
        </p:blipFill>
        <p:spPr bwMode="auto">
          <a:xfrm>
            <a:off x="702320" y="4140796"/>
            <a:ext cx="3705225" cy="1762125"/>
          </a:xfrm>
          <a:prstGeom prst="rect">
            <a:avLst/>
          </a:prstGeom>
          <a:noFill/>
          <a:ln w="9525">
            <a:noFill/>
            <a:miter lim="800000"/>
            <a:headEnd/>
            <a:tailEnd/>
          </a:ln>
        </p:spPr>
      </p:pic>
      <p:sp>
        <p:nvSpPr>
          <p:cNvPr id="10" name="Rettangolo 25">
            <a:extLst>
              <a:ext uri="{FF2B5EF4-FFF2-40B4-BE49-F238E27FC236}">
                <a16:creationId xmlns:a16="http://schemas.microsoft.com/office/drawing/2014/main" id="{217BB0D9-B563-E6AA-CAB3-E602CD558D63}"/>
              </a:ext>
            </a:extLst>
          </p:cNvPr>
          <p:cNvSpPr/>
          <p:nvPr/>
        </p:nvSpPr>
        <p:spPr>
          <a:xfrm>
            <a:off x="4683245" y="2979642"/>
            <a:ext cx="7209751" cy="295232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rPr>
              <a:t>SINTOMI E SEGNI LEGATI ALL’ANEMIA</a:t>
            </a:r>
          </a:p>
          <a:p>
            <a:endParaRPr lang="it-IT" sz="2400" dirty="0">
              <a:solidFill>
                <a:schemeClr val="tx1"/>
              </a:solidFill>
            </a:endParaRPr>
          </a:p>
          <a:p>
            <a:pPr>
              <a:buFontTx/>
              <a:buChar char="-"/>
            </a:pPr>
            <a:r>
              <a:rPr lang="it-IT" sz="2400" dirty="0">
                <a:solidFill>
                  <a:schemeClr val="tx1"/>
                </a:solidFill>
              </a:rPr>
              <a:t> cefalea, affaticamento, tachicardia,</a:t>
            </a:r>
          </a:p>
          <a:p>
            <a:pPr>
              <a:buFontTx/>
              <a:buChar char="-"/>
            </a:pPr>
            <a:r>
              <a:rPr lang="it-IT" sz="2400" dirty="0">
                <a:solidFill>
                  <a:schemeClr val="tx1"/>
                </a:solidFill>
              </a:rPr>
              <a:t> mancanza del respiro (dispnea) da sforzo,</a:t>
            </a:r>
          </a:p>
          <a:p>
            <a:pPr>
              <a:buFontTx/>
              <a:buChar char="-"/>
            </a:pPr>
            <a:r>
              <a:rPr lang="it-IT" sz="2400" dirty="0">
                <a:solidFill>
                  <a:schemeClr val="tx1"/>
                </a:solidFill>
              </a:rPr>
              <a:t> irritabilità, insonnia, pallore</a:t>
            </a:r>
          </a:p>
          <a:p>
            <a:pPr>
              <a:buFontTx/>
              <a:buChar char="-"/>
            </a:pPr>
            <a:r>
              <a:rPr lang="it-IT" sz="2400" dirty="0">
                <a:solidFill>
                  <a:schemeClr val="tx1"/>
                </a:solidFill>
              </a:rPr>
              <a:t> disturbi da diminuita ossigenazione (</a:t>
            </a:r>
            <a:r>
              <a:rPr lang="it-IT" sz="2400" dirty="0" err="1">
                <a:solidFill>
                  <a:schemeClr val="tx1"/>
                </a:solidFill>
              </a:rPr>
              <a:t>claudicatio</a:t>
            </a:r>
            <a:r>
              <a:rPr lang="it-IT" sz="2400" dirty="0">
                <a:solidFill>
                  <a:schemeClr val="tx1"/>
                </a:solidFill>
              </a:rPr>
              <a:t> </a:t>
            </a:r>
            <a:r>
              <a:rPr lang="it-IT" sz="2400" dirty="0" err="1">
                <a:solidFill>
                  <a:schemeClr val="tx1"/>
                </a:solidFill>
              </a:rPr>
              <a:t>intermittens</a:t>
            </a:r>
            <a:r>
              <a:rPr lang="it-IT" sz="2400" dirty="0">
                <a:solidFill>
                  <a:schemeClr val="tx1"/>
                </a:solidFill>
              </a:rPr>
              <a:t>) </a:t>
            </a:r>
          </a:p>
          <a:p>
            <a:pPr>
              <a:buFontTx/>
              <a:buChar char="-"/>
            </a:pPr>
            <a:r>
              <a:rPr lang="it-IT" sz="2400" dirty="0">
                <a:solidFill>
                  <a:schemeClr val="tx1"/>
                </a:solidFill>
              </a:rPr>
              <a:t> crampi notturni, dolore precordiale di tipo anginoso</a:t>
            </a:r>
          </a:p>
        </p:txBody>
      </p:sp>
    </p:spTree>
    <p:extLst>
      <p:ext uri="{BB962C8B-B14F-4D97-AF65-F5344CB8AC3E}">
        <p14:creationId xmlns:p14="http://schemas.microsoft.com/office/powerpoint/2010/main" val="3197648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DDB1A63-CB4F-39DA-B227-D2E1ECCE2846}"/>
              </a:ext>
            </a:extLst>
          </p:cNvPr>
          <p:cNvSpPr txBox="1">
            <a:spLocks noChangeArrowheads="1"/>
          </p:cNvSpPr>
          <p:nvPr/>
        </p:nvSpPr>
        <p:spPr>
          <a:xfrm>
            <a:off x="289033" y="907312"/>
            <a:ext cx="11545004"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ltLang="en-US" b="1" dirty="0"/>
              <a:t>Diminuzione </a:t>
            </a:r>
            <a:r>
              <a:rPr lang="it-IT" altLang="en-US" b="1" dirty="0" err="1"/>
              <a:t>dell</a:t>
            </a:r>
            <a:r>
              <a:rPr lang="it-IT" altLang="en-US" b="1" dirty="0"/>
              <a:t> </a:t>
            </a:r>
            <a:r>
              <a:rPr lang="it-IT" altLang="en-US" b="1" dirty="0" err="1"/>
              <a:t>Hb</a:t>
            </a:r>
            <a:endParaRPr lang="it-IT" altLang="en-US" dirty="0"/>
          </a:p>
          <a:p>
            <a:r>
              <a:rPr lang="it-IT" altLang="en-US" dirty="0"/>
              <a:t>del 20% rispetto  ai valori di riferimento, ossia meno di 12 g/</a:t>
            </a:r>
            <a:r>
              <a:rPr lang="it-IT" altLang="en-US" dirty="0" err="1"/>
              <a:t>dL</a:t>
            </a:r>
            <a:r>
              <a:rPr lang="it-IT" altLang="en-US" dirty="0"/>
              <a:t> nella donna o 13 g/</a:t>
            </a:r>
            <a:r>
              <a:rPr lang="it-IT" altLang="en-US" dirty="0" err="1"/>
              <a:t>dL</a:t>
            </a:r>
            <a:r>
              <a:rPr lang="it-IT" altLang="en-US" dirty="0"/>
              <a:t> nell’uomo, 15 g/</a:t>
            </a:r>
            <a:r>
              <a:rPr lang="it-IT" altLang="en-US" dirty="0" err="1"/>
              <a:t>dL</a:t>
            </a:r>
            <a:r>
              <a:rPr lang="it-IT" altLang="en-US" dirty="0"/>
              <a:t> nel neonato</a:t>
            </a:r>
          </a:p>
          <a:p>
            <a:endParaRPr lang="it-IT" altLang="en-US" dirty="0"/>
          </a:p>
          <a:p>
            <a:pPr marL="0" indent="0">
              <a:buNone/>
            </a:pPr>
            <a:r>
              <a:rPr lang="it-IT" altLang="en-US" dirty="0"/>
              <a:t>Conseguenze dell’ipossia</a:t>
            </a:r>
          </a:p>
          <a:p>
            <a:pPr>
              <a:buFontTx/>
              <a:buChar char="-"/>
            </a:pPr>
            <a:r>
              <a:rPr lang="it-IT" altLang="en-US" dirty="0"/>
              <a:t>Aumento frequenza respiratoria</a:t>
            </a:r>
          </a:p>
          <a:p>
            <a:pPr>
              <a:buFontTx/>
              <a:buChar char="-"/>
            </a:pPr>
            <a:r>
              <a:rPr lang="it-IT" altLang="en-US" dirty="0"/>
              <a:t>Aumento della portata circolatoria</a:t>
            </a:r>
          </a:p>
          <a:p>
            <a:pPr>
              <a:buFontTx/>
              <a:buChar char="-"/>
            </a:pPr>
            <a:r>
              <a:rPr lang="it-IT" altLang="en-US" dirty="0"/>
              <a:t>Aumento produzione eritropoietina</a:t>
            </a:r>
          </a:p>
        </p:txBody>
      </p:sp>
      <p:sp>
        <p:nvSpPr>
          <p:cNvPr id="3" name="TextBox 2">
            <a:extLst>
              <a:ext uri="{FF2B5EF4-FFF2-40B4-BE49-F238E27FC236}">
                <a16:creationId xmlns:a16="http://schemas.microsoft.com/office/drawing/2014/main" id="{05D92EB8-8289-1A98-2A99-8844DDABB409}"/>
              </a:ext>
            </a:extLst>
          </p:cNvPr>
          <p:cNvSpPr txBox="1"/>
          <p:nvPr/>
        </p:nvSpPr>
        <p:spPr>
          <a:xfrm>
            <a:off x="289034" y="231228"/>
            <a:ext cx="2328042" cy="584775"/>
          </a:xfrm>
          <a:prstGeom prst="rect">
            <a:avLst/>
          </a:prstGeom>
          <a:noFill/>
        </p:spPr>
        <p:txBody>
          <a:bodyPr wrap="square" rtlCol="0">
            <a:spAutoFit/>
          </a:bodyPr>
          <a:lstStyle/>
          <a:p>
            <a:r>
              <a:rPr lang="it-IT" sz="3200" b="1" dirty="0">
                <a:solidFill>
                  <a:srgbClr val="0070C0"/>
                </a:solidFill>
              </a:rPr>
              <a:t>ANEMIE</a:t>
            </a:r>
          </a:p>
        </p:txBody>
      </p:sp>
    </p:spTree>
    <p:extLst>
      <p:ext uri="{BB962C8B-B14F-4D97-AF65-F5344CB8AC3E}">
        <p14:creationId xmlns:p14="http://schemas.microsoft.com/office/powerpoint/2010/main" val="500354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48C1E-38C8-E76C-4D94-63B3DE5FFD49}"/>
              </a:ext>
            </a:extLst>
          </p:cNvPr>
          <p:cNvSpPr txBox="1"/>
          <p:nvPr/>
        </p:nvSpPr>
        <p:spPr>
          <a:xfrm>
            <a:off x="518010" y="499992"/>
            <a:ext cx="10806136" cy="5324535"/>
          </a:xfrm>
          <a:prstGeom prst="rect">
            <a:avLst/>
          </a:prstGeom>
          <a:noFill/>
        </p:spPr>
        <p:txBody>
          <a:bodyPr wrap="square" rtlCol="0">
            <a:spAutoFit/>
          </a:bodyPr>
          <a:lstStyle/>
          <a:p>
            <a:r>
              <a:rPr lang="en-US" sz="3200" b="1" dirty="0">
                <a:solidFill>
                  <a:srgbClr val="0070C0"/>
                </a:solidFill>
              </a:rPr>
              <a:t>PATOLOGIA CLINICA</a:t>
            </a:r>
          </a:p>
          <a:p>
            <a:endParaRPr lang="en-US" sz="2000" dirty="0"/>
          </a:p>
          <a:p>
            <a:r>
              <a:rPr lang="it-IT" sz="2400" dirty="0"/>
              <a:t>Gli esami di laboratorio in medicina</a:t>
            </a:r>
          </a:p>
          <a:p>
            <a:r>
              <a:rPr lang="it-IT" sz="2400" dirty="0"/>
              <a:t>-  Il campione, valori di riferimento (variabilità biologica) e valori critici.</a:t>
            </a:r>
          </a:p>
          <a:p>
            <a:r>
              <a:rPr lang="it-IT" sz="2400" dirty="0"/>
              <a:t>-   Efficacia diagnostica di un test (esattezza, precisione, sensibilità,  specificità, valori predittivi) </a:t>
            </a:r>
          </a:p>
          <a:p>
            <a:r>
              <a:rPr lang="it-IT" sz="2400" dirty="0"/>
              <a:t>-   Errore ed esame di laboratorio (cause di errore, trattamento e conservazione dei campioni, cause di variabilità </a:t>
            </a:r>
            <a:r>
              <a:rPr lang="it-IT" sz="2400" dirty="0" err="1"/>
              <a:t>pre</a:t>
            </a:r>
            <a:r>
              <a:rPr lang="it-IT" sz="2400" dirty="0"/>
              <a:t>-analitica)</a:t>
            </a:r>
          </a:p>
          <a:p>
            <a:endParaRPr lang="it-IT" sz="2400" dirty="0"/>
          </a:p>
          <a:p>
            <a:r>
              <a:rPr lang="it-IT" sz="2400" dirty="0"/>
              <a:t>Esame emocromo-citometrico</a:t>
            </a:r>
          </a:p>
          <a:p>
            <a:r>
              <a:rPr lang="it-IT" sz="2400" dirty="0"/>
              <a:t>Il laboratorio nella valutazione diagnostica delle anemie</a:t>
            </a:r>
          </a:p>
          <a:p>
            <a:r>
              <a:rPr lang="it-IT" sz="2400" dirty="0"/>
              <a:t>Le proteine sieriche: la risposta della fase acuta</a:t>
            </a:r>
          </a:p>
          <a:p>
            <a:r>
              <a:rPr lang="it-IT" sz="2400" dirty="0"/>
              <a:t>Il laboratorio nella valutazione della funzione emostatica</a:t>
            </a:r>
          </a:p>
          <a:p>
            <a:r>
              <a:rPr lang="it-IT" sz="2400" dirty="0"/>
              <a:t>Il laboratorio nella valutazione della morte cellulare: i marcatori di necrosi</a:t>
            </a:r>
          </a:p>
        </p:txBody>
      </p:sp>
      <p:sp>
        <p:nvSpPr>
          <p:cNvPr id="3" name="Arrow: Right 2">
            <a:extLst>
              <a:ext uri="{FF2B5EF4-FFF2-40B4-BE49-F238E27FC236}">
                <a16:creationId xmlns:a16="http://schemas.microsoft.com/office/drawing/2014/main" id="{B9362FD7-16D4-B4B7-BA15-094E809DFB6E}"/>
              </a:ext>
            </a:extLst>
          </p:cNvPr>
          <p:cNvSpPr/>
          <p:nvPr/>
        </p:nvSpPr>
        <p:spPr>
          <a:xfrm>
            <a:off x="251922" y="4050792"/>
            <a:ext cx="269748" cy="1417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5799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9D987D-49F7-2752-2A88-9A791D9E2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065" y="516145"/>
            <a:ext cx="2571750" cy="44386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57B084-4631-E261-7FCF-C3320C1E0AF8}"/>
              </a:ext>
            </a:extLst>
          </p:cNvPr>
          <p:cNvSpPr txBox="1"/>
          <p:nvPr/>
        </p:nvSpPr>
        <p:spPr>
          <a:xfrm>
            <a:off x="3299792" y="552174"/>
            <a:ext cx="8393044" cy="2554545"/>
          </a:xfrm>
          <a:prstGeom prst="rect">
            <a:avLst/>
          </a:prstGeom>
          <a:noFill/>
        </p:spPr>
        <p:txBody>
          <a:bodyPr wrap="square" rtlCol="0">
            <a:spAutoFit/>
          </a:bodyPr>
          <a:lstStyle/>
          <a:p>
            <a:r>
              <a:rPr lang="it-IT" sz="3200" dirty="0"/>
              <a:t>Ci sono province dove nascono meno bambini con fibrosi cistica perché le donne, sensibilizzate al problema, eseguono il test genetico per identificare lo stato di portatrici prima del concepimento </a:t>
            </a:r>
          </a:p>
        </p:txBody>
      </p:sp>
    </p:spTree>
    <p:extLst>
      <p:ext uri="{BB962C8B-B14F-4D97-AF65-F5344CB8AC3E}">
        <p14:creationId xmlns:p14="http://schemas.microsoft.com/office/powerpoint/2010/main" val="2640462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E4050-C55D-994B-F801-A1BE161DA211}"/>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B8F3EA95-EA09-614D-514E-23B4B3F1DE9F}"/>
              </a:ext>
            </a:extLst>
          </p:cNvPr>
          <p:cNvSpPr txBox="1"/>
          <p:nvPr/>
        </p:nvSpPr>
        <p:spPr>
          <a:xfrm>
            <a:off x="277816" y="189932"/>
            <a:ext cx="9947297" cy="503984"/>
          </a:xfrm>
          <a:prstGeom prst="rect">
            <a:avLst/>
          </a:prstGeom>
        </p:spPr>
        <p:txBody>
          <a:bodyPr vert="horz" wrap="square" lIns="0" tIns="11430" rIns="0" bIns="0" rtlCol="0">
            <a:spAutoFit/>
          </a:bodyPr>
          <a:lstStyle/>
          <a:p>
            <a:pPr marL="12700">
              <a:lnSpc>
                <a:spcPct val="100000"/>
              </a:lnSpc>
              <a:spcBef>
                <a:spcPts val="90"/>
              </a:spcBef>
            </a:pPr>
            <a:r>
              <a:rPr lang="en-US" sz="3200" b="1" dirty="0">
                <a:solidFill>
                  <a:srgbClr val="0070C0"/>
                </a:solidFill>
                <a:cs typeface="Arial"/>
              </a:rPr>
              <a:t>EMOCROMO: </a:t>
            </a:r>
            <a:r>
              <a:rPr lang="en-US" sz="3200" b="1" dirty="0" err="1">
                <a:solidFill>
                  <a:srgbClr val="0070C0"/>
                </a:solidFill>
                <a:cs typeface="Arial"/>
              </a:rPr>
              <a:t>sangue</a:t>
            </a:r>
            <a:r>
              <a:rPr lang="en-US" sz="3200" b="1" dirty="0">
                <a:solidFill>
                  <a:srgbClr val="0070C0"/>
                </a:solidFill>
                <a:cs typeface="Arial"/>
              </a:rPr>
              <a:t> </a:t>
            </a:r>
            <a:r>
              <a:rPr lang="en-US" sz="3200" b="1" dirty="0" err="1">
                <a:solidFill>
                  <a:srgbClr val="0070C0"/>
                </a:solidFill>
                <a:cs typeface="Arial"/>
              </a:rPr>
              <a:t>anticoagulato</a:t>
            </a:r>
            <a:r>
              <a:rPr lang="en-US" sz="3200" b="1" dirty="0">
                <a:solidFill>
                  <a:srgbClr val="0070C0"/>
                </a:solidFill>
                <a:cs typeface="Arial"/>
              </a:rPr>
              <a:t> con EDTA, </a:t>
            </a:r>
            <a:r>
              <a:rPr lang="en-US" sz="3200" b="1" dirty="0" err="1">
                <a:solidFill>
                  <a:srgbClr val="0070C0"/>
                </a:solidFill>
                <a:cs typeface="Arial"/>
              </a:rPr>
              <a:t>tappo</a:t>
            </a:r>
            <a:r>
              <a:rPr lang="en-US" sz="3200" b="1" dirty="0">
                <a:solidFill>
                  <a:srgbClr val="0070C0"/>
                </a:solidFill>
                <a:cs typeface="Arial"/>
              </a:rPr>
              <a:t> viola</a:t>
            </a:r>
            <a:endParaRPr sz="3200" b="1" dirty="0">
              <a:solidFill>
                <a:srgbClr val="0070C0"/>
              </a:solidFill>
              <a:cs typeface="Arial"/>
            </a:endParaRPr>
          </a:p>
        </p:txBody>
      </p:sp>
      <p:sp>
        <p:nvSpPr>
          <p:cNvPr id="5" name="object 5">
            <a:extLst>
              <a:ext uri="{FF2B5EF4-FFF2-40B4-BE49-F238E27FC236}">
                <a16:creationId xmlns:a16="http://schemas.microsoft.com/office/drawing/2014/main" id="{F8BDFFDB-F365-A2C1-82A7-FD63E079418F}"/>
              </a:ext>
            </a:extLst>
          </p:cNvPr>
          <p:cNvSpPr txBox="1"/>
          <p:nvPr/>
        </p:nvSpPr>
        <p:spPr>
          <a:xfrm>
            <a:off x="4839752" y="1140600"/>
            <a:ext cx="954816" cy="288541"/>
          </a:xfrm>
          <a:prstGeom prst="rect">
            <a:avLst/>
          </a:prstGeom>
        </p:spPr>
        <p:txBody>
          <a:bodyPr vert="horz" wrap="square" lIns="0" tIns="11430" rIns="0" bIns="0" rtlCol="0">
            <a:spAutoFit/>
          </a:bodyPr>
          <a:lstStyle/>
          <a:p>
            <a:pPr marL="12700">
              <a:lnSpc>
                <a:spcPct val="100000"/>
              </a:lnSpc>
              <a:spcBef>
                <a:spcPts val="90"/>
              </a:spcBef>
            </a:pPr>
            <a:r>
              <a:rPr spc="-10" dirty="0">
                <a:cs typeface="Arial"/>
              </a:rPr>
              <a:t>Maschio</a:t>
            </a:r>
            <a:endParaRPr dirty="0">
              <a:cs typeface="Arial"/>
            </a:endParaRPr>
          </a:p>
        </p:txBody>
      </p:sp>
      <p:sp>
        <p:nvSpPr>
          <p:cNvPr id="6" name="object 6">
            <a:extLst>
              <a:ext uri="{FF2B5EF4-FFF2-40B4-BE49-F238E27FC236}">
                <a16:creationId xmlns:a16="http://schemas.microsoft.com/office/drawing/2014/main" id="{12A39331-9F0B-7511-AA35-D879F7072CBE}"/>
              </a:ext>
            </a:extLst>
          </p:cNvPr>
          <p:cNvSpPr txBox="1"/>
          <p:nvPr/>
        </p:nvSpPr>
        <p:spPr>
          <a:xfrm>
            <a:off x="6240142" y="1149135"/>
            <a:ext cx="994410" cy="288541"/>
          </a:xfrm>
          <a:prstGeom prst="rect">
            <a:avLst/>
          </a:prstGeom>
        </p:spPr>
        <p:txBody>
          <a:bodyPr vert="horz" wrap="square" lIns="0" tIns="11430" rIns="0" bIns="0" rtlCol="0">
            <a:spAutoFit/>
          </a:bodyPr>
          <a:lstStyle/>
          <a:p>
            <a:pPr marL="12700">
              <a:lnSpc>
                <a:spcPct val="100000"/>
              </a:lnSpc>
              <a:spcBef>
                <a:spcPts val="90"/>
              </a:spcBef>
            </a:pPr>
            <a:r>
              <a:rPr spc="-10" dirty="0">
                <a:cs typeface="Arial"/>
              </a:rPr>
              <a:t>Femmina</a:t>
            </a:r>
            <a:endParaRPr dirty="0">
              <a:cs typeface="Arial"/>
            </a:endParaRPr>
          </a:p>
        </p:txBody>
      </p:sp>
      <p:sp>
        <p:nvSpPr>
          <p:cNvPr id="7" name="object 7">
            <a:extLst>
              <a:ext uri="{FF2B5EF4-FFF2-40B4-BE49-F238E27FC236}">
                <a16:creationId xmlns:a16="http://schemas.microsoft.com/office/drawing/2014/main" id="{8F657715-6FCE-5023-07DA-39FA1BD0704F}"/>
              </a:ext>
            </a:extLst>
          </p:cNvPr>
          <p:cNvSpPr txBox="1"/>
          <p:nvPr/>
        </p:nvSpPr>
        <p:spPr>
          <a:xfrm>
            <a:off x="316420" y="1637786"/>
            <a:ext cx="4523332" cy="240450"/>
          </a:xfrm>
          <a:prstGeom prst="rect">
            <a:avLst/>
          </a:prstGeom>
        </p:spPr>
        <p:txBody>
          <a:bodyPr vert="horz" wrap="square" lIns="0" tIns="25400" rIns="0" bIns="0" rtlCol="0">
            <a:spAutoFit/>
          </a:bodyPr>
          <a:lstStyle/>
          <a:p>
            <a:pPr marL="38100" marR="30480">
              <a:lnSpc>
                <a:spcPts val="1610"/>
              </a:lnSpc>
              <a:spcBef>
                <a:spcPts val="200"/>
              </a:spcBef>
            </a:pPr>
            <a:r>
              <a:rPr dirty="0">
                <a:cs typeface="Arial"/>
              </a:rPr>
              <a:t>Globuli</a:t>
            </a:r>
            <a:r>
              <a:rPr spc="-20" dirty="0">
                <a:cs typeface="Arial"/>
              </a:rPr>
              <a:t> </a:t>
            </a:r>
            <a:r>
              <a:rPr dirty="0">
                <a:cs typeface="Arial"/>
              </a:rPr>
              <a:t>rossi,</a:t>
            </a:r>
            <a:r>
              <a:rPr spc="-20" dirty="0">
                <a:cs typeface="Arial"/>
              </a:rPr>
              <a:t> </a:t>
            </a:r>
            <a:r>
              <a:rPr b="1" dirty="0">
                <a:cs typeface="Arial"/>
              </a:rPr>
              <a:t>RBC</a:t>
            </a:r>
            <a:r>
              <a:rPr spc="-15" dirty="0">
                <a:cs typeface="Arial"/>
              </a:rPr>
              <a:t> </a:t>
            </a:r>
            <a:r>
              <a:rPr dirty="0">
                <a:cs typeface="Arial"/>
              </a:rPr>
              <a:t>(x</a:t>
            </a:r>
            <a:r>
              <a:rPr spc="-20" dirty="0">
                <a:cs typeface="Arial"/>
              </a:rPr>
              <a:t> </a:t>
            </a:r>
            <a:r>
              <a:rPr dirty="0">
                <a:cs typeface="Arial"/>
              </a:rPr>
              <a:t>10</a:t>
            </a:r>
            <a:r>
              <a:rPr baseline="30864" dirty="0">
                <a:cs typeface="Arial"/>
              </a:rPr>
              <a:t>6</a:t>
            </a:r>
            <a:r>
              <a:rPr spc="172" baseline="30864" dirty="0">
                <a:cs typeface="Arial"/>
              </a:rPr>
              <a:t> </a:t>
            </a:r>
            <a:r>
              <a:rPr dirty="0">
                <a:cs typeface="Arial"/>
              </a:rPr>
              <a:t>/</a:t>
            </a:r>
            <a:r>
              <a:rPr spc="-20" dirty="0">
                <a:cs typeface="Arial"/>
              </a:rPr>
              <a:t> </a:t>
            </a:r>
            <a:r>
              <a:rPr lang="en-US" spc="-25" dirty="0" err="1">
                <a:cs typeface="Arial"/>
              </a:rPr>
              <a:t>mcL</a:t>
            </a:r>
            <a:r>
              <a:rPr spc="-37" baseline="30864" dirty="0">
                <a:cs typeface="Arial"/>
              </a:rPr>
              <a:t> </a:t>
            </a:r>
            <a:r>
              <a:rPr spc="-10" dirty="0">
                <a:cs typeface="Arial"/>
              </a:rPr>
              <a:t>)</a:t>
            </a:r>
            <a:endParaRPr dirty="0">
              <a:cs typeface="Arial"/>
            </a:endParaRPr>
          </a:p>
        </p:txBody>
      </p:sp>
      <p:sp>
        <p:nvSpPr>
          <p:cNvPr id="8" name="object 8">
            <a:extLst>
              <a:ext uri="{FF2B5EF4-FFF2-40B4-BE49-F238E27FC236}">
                <a16:creationId xmlns:a16="http://schemas.microsoft.com/office/drawing/2014/main" id="{1C1FA9D9-5B9C-25FE-307A-30C4F77176A4}"/>
              </a:ext>
            </a:extLst>
          </p:cNvPr>
          <p:cNvSpPr txBox="1"/>
          <p:nvPr/>
        </p:nvSpPr>
        <p:spPr>
          <a:xfrm>
            <a:off x="4772669" y="1582490"/>
            <a:ext cx="1229883"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5.4</a:t>
            </a:r>
            <a:r>
              <a:rPr spc="5" dirty="0">
                <a:cs typeface="Arial"/>
              </a:rPr>
              <a:t> </a:t>
            </a:r>
            <a:r>
              <a:rPr spc="-10" dirty="0">
                <a:cs typeface="Arial"/>
              </a:rPr>
              <a:t>(4.5-</a:t>
            </a:r>
            <a:r>
              <a:rPr spc="-20" dirty="0">
                <a:cs typeface="Arial"/>
              </a:rPr>
              <a:t>6.3)</a:t>
            </a:r>
            <a:endParaRPr dirty="0">
              <a:cs typeface="Arial"/>
            </a:endParaRPr>
          </a:p>
        </p:txBody>
      </p:sp>
      <p:sp>
        <p:nvSpPr>
          <p:cNvPr id="9" name="object 9">
            <a:extLst>
              <a:ext uri="{FF2B5EF4-FFF2-40B4-BE49-F238E27FC236}">
                <a16:creationId xmlns:a16="http://schemas.microsoft.com/office/drawing/2014/main" id="{B0D5B404-66D2-D832-3FA7-6389A6B942A5}"/>
              </a:ext>
            </a:extLst>
          </p:cNvPr>
          <p:cNvSpPr txBox="1"/>
          <p:nvPr/>
        </p:nvSpPr>
        <p:spPr>
          <a:xfrm>
            <a:off x="6240142" y="1568449"/>
            <a:ext cx="1529732"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4.8</a:t>
            </a:r>
            <a:r>
              <a:rPr spc="5" dirty="0">
                <a:cs typeface="Arial"/>
              </a:rPr>
              <a:t> </a:t>
            </a:r>
            <a:r>
              <a:rPr spc="-10" dirty="0">
                <a:cs typeface="Arial"/>
              </a:rPr>
              <a:t>(4.2-</a:t>
            </a:r>
            <a:r>
              <a:rPr spc="-20" dirty="0">
                <a:cs typeface="Arial"/>
              </a:rPr>
              <a:t>5.5)</a:t>
            </a:r>
            <a:endParaRPr dirty="0">
              <a:cs typeface="Arial"/>
            </a:endParaRPr>
          </a:p>
        </p:txBody>
      </p:sp>
      <p:sp>
        <p:nvSpPr>
          <p:cNvPr id="10" name="object 10">
            <a:extLst>
              <a:ext uri="{FF2B5EF4-FFF2-40B4-BE49-F238E27FC236}">
                <a16:creationId xmlns:a16="http://schemas.microsoft.com/office/drawing/2014/main" id="{B6564878-C49F-8B0E-CC57-8762DAFFD3A2}"/>
              </a:ext>
            </a:extLst>
          </p:cNvPr>
          <p:cNvSpPr txBox="1"/>
          <p:nvPr/>
        </p:nvSpPr>
        <p:spPr>
          <a:xfrm>
            <a:off x="316419" y="2051124"/>
            <a:ext cx="3689763" cy="445635"/>
          </a:xfrm>
          <a:prstGeom prst="rect">
            <a:avLst/>
          </a:prstGeom>
        </p:spPr>
        <p:txBody>
          <a:bodyPr vert="horz" wrap="square" lIns="0" tIns="25400" rIns="0" bIns="0" rtlCol="0">
            <a:spAutoFit/>
          </a:bodyPr>
          <a:lstStyle/>
          <a:p>
            <a:pPr marL="12700" marR="5080">
              <a:lnSpc>
                <a:spcPts val="1610"/>
              </a:lnSpc>
              <a:spcBef>
                <a:spcPts val="200"/>
              </a:spcBef>
            </a:pPr>
            <a:r>
              <a:rPr dirty="0">
                <a:cs typeface="Arial"/>
              </a:rPr>
              <a:t>Ematocrito,</a:t>
            </a:r>
            <a:r>
              <a:rPr spc="-35" dirty="0">
                <a:cs typeface="Arial"/>
              </a:rPr>
              <a:t> </a:t>
            </a:r>
            <a:r>
              <a:rPr b="1" dirty="0">
                <a:cs typeface="Arial"/>
              </a:rPr>
              <a:t>HT</a:t>
            </a:r>
            <a:r>
              <a:rPr spc="-25" dirty="0">
                <a:cs typeface="Arial"/>
              </a:rPr>
              <a:t> </a:t>
            </a:r>
            <a:r>
              <a:rPr dirty="0">
                <a:cs typeface="Arial"/>
              </a:rPr>
              <a:t>(=</a:t>
            </a:r>
            <a:r>
              <a:rPr spc="-30" dirty="0">
                <a:cs typeface="Arial"/>
              </a:rPr>
              <a:t> </a:t>
            </a:r>
            <a:r>
              <a:rPr dirty="0">
                <a:cs typeface="Arial"/>
              </a:rPr>
              <a:t>VPRC,</a:t>
            </a:r>
            <a:r>
              <a:rPr spc="-30" dirty="0">
                <a:cs typeface="Arial"/>
              </a:rPr>
              <a:t> </a:t>
            </a:r>
            <a:r>
              <a:rPr dirty="0">
                <a:cs typeface="Arial"/>
              </a:rPr>
              <a:t>Volume</a:t>
            </a:r>
            <a:r>
              <a:rPr spc="-30" dirty="0">
                <a:cs typeface="Arial"/>
              </a:rPr>
              <a:t> </a:t>
            </a:r>
            <a:r>
              <a:rPr spc="-10" dirty="0">
                <a:cs typeface="Arial"/>
              </a:rPr>
              <a:t>Packed </a:t>
            </a:r>
            <a:r>
              <a:rPr dirty="0">
                <a:cs typeface="Arial"/>
              </a:rPr>
              <a:t>Red</a:t>
            </a:r>
            <a:r>
              <a:rPr spc="-20" dirty="0">
                <a:cs typeface="Arial"/>
              </a:rPr>
              <a:t> </a:t>
            </a:r>
            <a:r>
              <a:rPr dirty="0">
                <a:cs typeface="Arial"/>
              </a:rPr>
              <a:t>Cells)</a:t>
            </a:r>
            <a:r>
              <a:rPr spc="-15" dirty="0">
                <a:cs typeface="Arial"/>
              </a:rPr>
              <a:t> </a:t>
            </a:r>
            <a:r>
              <a:rPr dirty="0">
                <a:cs typeface="Arial"/>
              </a:rPr>
              <a:t>(ml/100</a:t>
            </a:r>
            <a:r>
              <a:rPr spc="-20" dirty="0">
                <a:cs typeface="Arial"/>
              </a:rPr>
              <a:t> </a:t>
            </a:r>
            <a:r>
              <a:rPr dirty="0">
                <a:cs typeface="Arial"/>
              </a:rPr>
              <a:t>ml</a:t>
            </a:r>
            <a:r>
              <a:rPr spc="-15" dirty="0">
                <a:cs typeface="Arial"/>
              </a:rPr>
              <a:t> </a:t>
            </a:r>
            <a:r>
              <a:rPr spc="-10" dirty="0">
                <a:cs typeface="Arial"/>
              </a:rPr>
              <a:t>sangue)</a:t>
            </a:r>
            <a:endParaRPr dirty="0">
              <a:cs typeface="Arial"/>
            </a:endParaRPr>
          </a:p>
        </p:txBody>
      </p:sp>
      <p:sp>
        <p:nvSpPr>
          <p:cNvPr id="11" name="object 11">
            <a:extLst>
              <a:ext uri="{FF2B5EF4-FFF2-40B4-BE49-F238E27FC236}">
                <a16:creationId xmlns:a16="http://schemas.microsoft.com/office/drawing/2014/main" id="{6A52CBC4-04C3-5D23-FBFB-06152265E86B}"/>
              </a:ext>
            </a:extLst>
          </p:cNvPr>
          <p:cNvSpPr txBox="1"/>
          <p:nvPr/>
        </p:nvSpPr>
        <p:spPr>
          <a:xfrm>
            <a:off x="4776231" y="2026961"/>
            <a:ext cx="1688754"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46</a:t>
            </a:r>
            <a:r>
              <a:rPr spc="-5" dirty="0">
                <a:cs typeface="Arial"/>
              </a:rPr>
              <a:t> </a:t>
            </a:r>
            <a:r>
              <a:rPr spc="-10" dirty="0">
                <a:cs typeface="Arial"/>
              </a:rPr>
              <a:t>(40-</a:t>
            </a:r>
            <a:r>
              <a:rPr spc="-25" dirty="0">
                <a:cs typeface="Arial"/>
              </a:rPr>
              <a:t>54)</a:t>
            </a:r>
            <a:endParaRPr dirty="0">
              <a:cs typeface="Arial"/>
            </a:endParaRPr>
          </a:p>
        </p:txBody>
      </p:sp>
      <p:sp>
        <p:nvSpPr>
          <p:cNvPr id="12" name="object 12">
            <a:extLst>
              <a:ext uri="{FF2B5EF4-FFF2-40B4-BE49-F238E27FC236}">
                <a16:creationId xmlns:a16="http://schemas.microsoft.com/office/drawing/2014/main" id="{C5FBF1CF-4246-5914-91EA-0258CC961A12}"/>
              </a:ext>
            </a:extLst>
          </p:cNvPr>
          <p:cNvSpPr txBox="1"/>
          <p:nvPr/>
        </p:nvSpPr>
        <p:spPr>
          <a:xfrm>
            <a:off x="6223485" y="2050839"/>
            <a:ext cx="2008850"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42</a:t>
            </a:r>
            <a:r>
              <a:rPr spc="-5" dirty="0">
                <a:cs typeface="Arial"/>
              </a:rPr>
              <a:t> </a:t>
            </a:r>
            <a:r>
              <a:rPr spc="-10" dirty="0">
                <a:cs typeface="Arial"/>
              </a:rPr>
              <a:t>(37-</a:t>
            </a:r>
            <a:r>
              <a:rPr spc="-25" dirty="0">
                <a:cs typeface="Arial"/>
              </a:rPr>
              <a:t>47)</a:t>
            </a:r>
            <a:endParaRPr dirty="0">
              <a:cs typeface="Arial"/>
            </a:endParaRPr>
          </a:p>
        </p:txBody>
      </p:sp>
      <p:sp>
        <p:nvSpPr>
          <p:cNvPr id="13" name="object 13">
            <a:extLst>
              <a:ext uri="{FF2B5EF4-FFF2-40B4-BE49-F238E27FC236}">
                <a16:creationId xmlns:a16="http://schemas.microsoft.com/office/drawing/2014/main" id="{D1A19FBF-5908-8DB1-AAD5-9F88F8F80CE4}"/>
              </a:ext>
            </a:extLst>
          </p:cNvPr>
          <p:cNvSpPr txBox="1"/>
          <p:nvPr/>
        </p:nvSpPr>
        <p:spPr>
          <a:xfrm>
            <a:off x="277816" y="2567524"/>
            <a:ext cx="3309270" cy="370871"/>
          </a:xfrm>
          <a:prstGeom prst="rect">
            <a:avLst/>
          </a:prstGeom>
        </p:spPr>
        <p:txBody>
          <a:bodyPr vert="horz" wrap="square" lIns="0" tIns="12700" rIns="0" bIns="0" rtlCol="0">
            <a:spAutoFit/>
          </a:bodyPr>
          <a:lstStyle/>
          <a:p>
            <a:pPr marL="12700" marR="5080" indent="45720">
              <a:lnSpc>
                <a:spcPct val="142900"/>
              </a:lnSpc>
              <a:spcBef>
                <a:spcPts val="100"/>
              </a:spcBef>
            </a:pPr>
            <a:r>
              <a:rPr dirty="0">
                <a:cs typeface="Arial"/>
              </a:rPr>
              <a:t>Emoglobina,</a:t>
            </a:r>
            <a:r>
              <a:rPr spc="-25" dirty="0">
                <a:cs typeface="Arial"/>
              </a:rPr>
              <a:t> </a:t>
            </a:r>
            <a:r>
              <a:rPr b="1" dirty="0">
                <a:cs typeface="Arial"/>
              </a:rPr>
              <a:t>Hb</a:t>
            </a:r>
            <a:r>
              <a:rPr spc="-20" dirty="0">
                <a:cs typeface="Arial"/>
              </a:rPr>
              <a:t> </a:t>
            </a:r>
            <a:r>
              <a:rPr dirty="0">
                <a:cs typeface="Arial"/>
              </a:rPr>
              <a:t>(gr</a:t>
            </a:r>
            <a:r>
              <a:rPr spc="-20" dirty="0">
                <a:cs typeface="Arial"/>
              </a:rPr>
              <a:t> </a:t>
            </a:r>
            <a:r>
              <a:rPr dirty="0">
                <a:cs typeface="Arial"/>
              </a:rPr>
              <a:t>/</a:t>
            </a:r>
            <a:r>
              <a:rPr spc="-20" dirty="0">
                <a:cs typeface="Arial"/>
              </a:rPr>
              <a:t> </a:t>
            </a:r>
            <a:r>
              <a:rPr dirty="0">
                <a:cs typeface="Arial"/>
              </a:rPr>
              <a:t>d</a:t>
            </a:r>
            <a:r>
              <a:rPr lang="en-US" dirty="0">
                <a:cs typeface="Arial"/>
              </a:rPr>
              <a:t>L</a:t>
            </a:r>
            <a:r>
              <a:rPr spc="-20" dirty="0">
                <a:cs typeface="Arial"/>
              </a:rPr>
              <a:t> </a:t>
            </a:r>
            <a:r>
              <a:rPr spc="-10" dirty="0" err="1">
                <a:cs typeface="Arial"/>
              </a:rPr>
              <a:t>sangue</a:t>
            </a:r>
            <a:r>
              <a:rPr spc="-10" dirty="0">
                <a:cs typeface="Arial"/>
              </a:rPr>
              <a:t>)</a:t>
            </a:r>
            <a:endParaRPr dirty="0">
              <a:cs typeface="Arial"/>
            </a:endParaRPr>
          </a:p>
        </p:txBody>
      </p:sp>
      <p:sp>
        <p:nvSpPr>
          <p:cNvPr id="14" name="object 14">
            <a:extLst>
              <a:ext uri="{FF2B5EF4-FFF2-40B4-BE49-F238E27FC236}">
                <a16:creationId xmlns:a16="http://schemas.microsoft.com/office/drawing/2014/main" id="{B3026D0D-6A2E-4F94-F682-795D27A87969}"/>
              </a:ext>
            </a:extLst>
          </p:cNvPr>
          <p:cNvSpPr txBox="1"/>
          <p:nvPr/>
        </p:nvSpPr>
        <p:spPr>
          <a:xfrm>
            <a:off x="4775204" y="2648364"/>
            <a:ext cx="1339701"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16</a:t>
            </a:r>
            <a:r>
              <a:rPr spc="-5" dirty="0">
                <a:cs typeface="Arial"/>
              </a:rPr>
              <a:t> </a:t>
            </a:r>
            <a:r>
              <a:rPr spc="-10" dirty="0">
                <a:cs typeface="Arial"/>
              </a:rPr>
              <a:t>(14-</a:t>
            </a:r>
            <a:r>
              <a:rPr spc="-25" dirty="0">
                <a:cs typeface="Arial"/>
              </a:rPr>
              <a:t>18)</a:t>
            </a:r>
            <a:endParaRPr dirty="0">
              <a:cs typeface="Arial"/>
            </a:endParaRPr>
          </a:p>
        </p:txBody>
      </p:sp>
      <p:sp>
        <p:nvSpPr>
          <p:cNvPr id="15" name="object 15">
            <a:extLst>
              <a:ext uri="{FF2B5EF4-FFF2-40B4-BE49-F238E27FC236}">
                <a16:creationId xmlns:a16="http://schemas.microsoft.com/office/drawing/2014/main" id="{CFAABE96-AC50-0902-9E38-1EC5900C1440}"/>
              </a:ext>
            </a:extLst>
          </p:cNvPr>
          <p:cNvSpPr txBox="1"/>
          <p:nvPr/>
        </p:nvSpPr>
        <p:spPr>
          <a:xfrm>
            <a:off x="6223485" y="2554750"/>
            <a:ext cx="1692833" cy="382155"/>
          </a:xfrm>
          <a:prstGeom prst="rect">
            <a:avLst/>
          </a:prstGeom>
        </p:spPr>
        <p:txBody>
          <a:bodyPr vert="horz" wrap="square" lIns="0" tIns="104139" rIns="0" bIns="0" rtlCol="0">
            <a:spAutoFit/>
          </a:bodyPr>
          <a:lstStyle/>
          <a:p>
            <a:pPr>
              <a:lnSpc>
                <a:spcPct val="100000"/>
              </a:lnSpc>
            </a:pPr>
            <a:r>
              <a:rPr dirty="0">
                <a:cs typeface="Arial"/>
              </a:rPr>
              <a:t>14</a:t>
            </a:r>
            <a:r>
              <a:rPr spc="-5" dirty="0">
                <a:cs typeface="Arial"/>
              </a:rPr>
              <a:t> </a:t>
            </a:r>
            <a:r>
              <a:rPr spc="-10" dirty="0">
                <a:cs typeface="Arial"/>
              </a:rPr>
              <a:t>(12-</a:t>
            </a:r>
            <a:r>
              <a:rPr spc="-25" dirty="0">
                <a:cs typeface="Arial"/>
              </a:rPr>
              <a:t>16)</a:t>
            </a:r>
            <a:endParaRPr dirty="0">
              <a:cs typeface="Arial"/>
            </a:endParaRPr>
          </a:p>
        </p:txBody>
      </p:sp>
      <p:sp>
        <p:nvSpPr>
          <p:cNvPr id="16" name="object 16">
            <a:extLst>
              <a:ext uri="{FF2B5EF4-FFF2-40B4-BE49-F238E27FC236}">
                <a16:creationId xmlns:a16="http://schemas.microsoft.com/office/drawing/2014/main" id="{ABD2BC92-E713-AE14-284F-4966707CAB3B}"/>
              </a:ext>
            </a:extLst>
          </p:cNvPr>
          <p:cNvSpPr txBox="1"/>
          <p:nvPr/>
        </p:nvSpPr>
        <p:spPr>
          <a:xfrm>
            <a:off x="316419" y="3948015"/>
            <a:ext cx="5807398" cy="2013628"/>
          </a:xfrm>
          <a:prstGeom prst="rect">
            <a:avLst/>
          </a:prstGeom>
        </p:spPr>
        <p:txBody>
          <a:bodyPr vert="horz" wrap="square" lIns="0" tIns="12700" rIns="0" bIns="0" rtlCol="0">
            <a:spAutoFit/>
          </a:bodyPr>
          <a:lstStyle/>
          <a:p>
            <a:pPr marL="12700" marR="368300">
              <a:lnSpc>
                <a:spcPct val="144300"/>
              </a:lnSpc>
              <a:spcBef>
                <a:spcPts val="100"/>
              </a:spcBef>
            </a:pPr>
            <a:r>
              <a:rPr b="1" dirty="0">
                <a:cs typeface="Arial"/>
              </a:rPr>
              <a:t>MCV</a:t>
            </a:r>
            <a:r>
              <a:rPr spc="-20" dirty="0">
                <a:cs typeface="Arial"/>
              </a:rPr>
              <a:t> </a:t>
            </a:r>
            <a:r>
              <a:rPr dirty="0">
                <a:cs typeface="Arial"/>
              </a:rPr>
              <a:t>(Mean</a:t>
            </a:r>
            <a:r>
              <a:rPr spc="-20" dirty="0">
                <a:cs typeface="Arial"/>
              </a:rPr>
              <a:t> </a:t>
            </a:r>
            <a:r>
              <a:rPr dirty="0">
                <a:cs typeface="Arial"/>
              </a:rPr>
              <a:t>Cell</a:t>
            </a:r>
            <a:r>
              <a:rPr spc="-20" dirty="0">
                <a:cs typeface="Arial"/>
              </a:rPr>
              <a:t> </a:t>
            </a:r>
            <a:r>
              <a:rPr dirty="0">
                <a:cs typeface="Arial"/>
              </a:rPr>
              <a:t>Volume)</a:t>
            </a:r>
            <a:r>
              <a:rPr spc="-20" dirty="0">
                <a:cs typeface="Arial"/>
              </a:rPr>
              <a:t> </a:t>
            </a:r>
            <a:r>
              <a:rPr dirty="0">
                <a:cs typeface="Arial"/>
              </a:rPr>
              <a:t>=</a:t>
            </a:r>
            <a:r>
              <a:rPr spc="-20" dirty="0">
                <a:cs typeface="Arial"/>
              </a:rPr>
              <a:t> </a:t>
            </a:r>
            <a:r>
              <a:rPr dirty="0">
                <a:cs typeface="Arial"/>
              </a:rPr>
              <a:t>HT</a:t>
            </a:r>
            <a:r>
              <a:rPr spc="-20" dirty="0">
                <a:cs typeface="Arial"/>
              </a:rPr>
              <a:t> </a:t>
            </a:r>
            <a:r>
              <a:rPr dirty="0">
                <a:cs typeface="Arial"/>
              </a:rPr>
              <a:t>/</a:t>
            </a:r>
            <a:r>
              <a:rPr spc="-25" dirty="0">
                <a:cs typeface="Arial"/>
              </a:rPr>
              <a:t> </a:t>
            </a:r>
            <a:r>
              <a:rPr lang="en-US" dirty="0">
                <a:cs typeface="Arial"/>
              </a:rPr>
              <a:t>RBC </a:t>
            </a:r>
            <a:r>
              <a:rPr dirty="0">
                <a:cs typeface="Arial"/>
              </a:rPr>
              <a:t>(</a:t>
            </a:r>
            <a:r>
              <a:rPr dirty="0" err="1">
                <a:cs typeface="Arial"/>
              </a:rPr>
              <a:t>f</a:t>
            </a:r>
            <a:r>
              <a:rPr lang="en-US" dirty="0" err="1">
                <a:cs typeface="Arial"/>
              </a:rPr>
              <a:t>L</a:t>
            </a:r>
            <a:r>
              <a:rPr dirty="0">
                <a:cs typeface="Arial"/>
              </a:rPr>
              <a:t>/</a:t>
            </a:r>
            <a:r>
              <a:rPr spc="-20" dirty="0">
                <a:cs typeface="Arial"/>
              </a:rPr>
              <a:t>1</a:t>
            </a:r>
            <a:r>
              <a:rPr lang="en-US" spc="-20" dirty="0">
                <a:cs typeface="Arial"/>
              </a:rPr>
              <a:t>RBC</a:t>
            </a:r>
            <a:r>
              <a:rPr spc="-20" dirty="0">
                <a:cs typeface="Arial"/>
              </a:rPr>
              <a:t>) </a:t>
            </a:r>
            <a:endParaRPr lang="en-US" spc="-20" dirty="0">
              <a:cs typeface="Arial"/>
            </a:endParaRPr>
          </a:p>
          <a:p>
            <a:pPr marL="12700" marR="368300">
              <a:lnSpc>
                <a:spcPct val="144300"/>
              </a:lnSpc>
              <a:spcBef>
                <a:spcPts val="100"/>
              </a:spcBef>
            </a:pPr>
            <a:endParaRPr lang="en-US" spc="-20" dirty="0">
              <a:cs typeface="Arial"/>
            </a:endParaRPr>
          </a:p>
          <a:p>
            <a:pPr marL="12700" marR="368300">
              <a:lnSpc>
                <a:spcPct val="144300"/>
              </a:lnSpc>
              <a:spcBef>
                <a:spcPts val="100"/>
              </a:spcBef>
            </a:pPr>
            <a:r>
              <a:rPr lang="en-US" b="1" dirty="0">
                <a:cs typeface="Arial"/>
              </a:rPr>
              <a:t>MCH</a:t>
            </a:r>
            <a:r>
              <a:rPr lang="en-US" spc="-25" dirty="0">
                <a:cs typeface="Arial"/>
              </a:rPr>
              <a:t> </a:t>
            </a:r>
            <a:r>
              <a:rPr lang="en-US" dirty="0">
                <a:cs typeface="Arial"/>
              </a:rPr>
              <a:t>(Mean</a:t>
            </a:r>
            <a:r>
              <a:rPr lang="en-US" spc="-25" dirty="0">
                <a:cs typeface="Arial"/>
              </a:rPr>
              <a:t> </a:t>
            </a:r>
            <a:r>
              <a:rPr lang="en-US" dirty="0">
                <a:cs typeface="Arial"/>
              </a:rPr>
              <a:t>Cell</a:t>
            </a:r>
            <a:r>
              <a:rPr lang="en-US" spc="-25" dirty="0">
                <a:cs typeface="Arial"/>
              </a:rPr>
              <a:t> </a:t>
            </a:r>
            <a:r>
              <a:rPr lang="en-US" dirty="0">
                <a:cs typeface="Arial"/>
              </a:rPr>
              <a:t>Hemoglobin)</a:t>
            </a:r>
            <a:r>
              <a:rPr lang="en-US" spc="-25" dirty="0">
                <a:cs typeface="Arial"/>
              </a:rPr>
              <a:t> </a:t>
            </a:r>
            <a:r>
              <a:rPr lang="en-US" dirty="0">
                <a:cs typeface="Arial"/>
              </a:rPr>
              <a:t>=</a:t>
            </a:r>
            <a:r>
              <a:rPr lang="en-US" spc="-25" dirty="0">
                <a:cs typeface="Arial"/>
              </a:rPr>
              <a:t> </a:t>
            </a:r>
            <a:r>
              <a:rPr lang="en-US" dirty="0">
                <a:cs typeface="Arial"/>
              </a:rPr>
              <a:t>Hb</a:t>
            </a:r>
            <a:r>
              <a:rPr lang="en-US" spc="-25" dirty="0">
                <a:cs typeface="Arial"/>
              </a:rPr>
              <a:t> </a:t>
            </a:r>
            <a:r>
              <a:rPr lang="en-US" dirty="0">
                <a:cs typeface="Arial"/>
              </a:rPr>
              <a:t>/</a:t>
            </a:r>
            <a:r>
              <a:rPr lang="en-US" spc="-30" dirty="0">
                <a:cs typeface="Arial"/>
              </a:rPr>
              <a:t> </a:t>
            </a:r>
            <a:r>
              <a:rPr lang="en-US" dirty="0">
                <a:cs typeface="Arial"/>
              </a:rPr>
              <a:t>RBC (</a:t>
            </a:r>
            <a:r>
              <a:rPr lang="en-US" dirty="0" err="1">
                <a:cs typeface="Arial"/>
              </a:rPr>
              <a:t>pg</a:t>
            </a:r>
            <a:r>
              <a:rPr lang="en-US" spc="-30" dirty="0">
                <a:cs typeface="Arial"/>
              </a:rPr>
              <a:t> </a:t>
            </a:r>
            <a:r>
              <a:rPr lang="en-US" spc="-50" dirty="0">
                <a:cs typeface="Arial"/>
              </a:rPr>
              <a:t>/ </a:t>
            </a:r>
            <a:r>
              <a:rPr lang="en-US" spc="-20" dirty="0">
                <a:cs typeface="Arial"/>
              </a:rPr>
              <a:t>1GR)</a:t>
            </a:r>
          </a:p>
          <a:p>
            <a:pPr marL="12700" marR="368300">
              <a:lnSpc>
                <a:spcPct val="144300"/>
              </a:lnSpc>
              <a:spcBef>
                <a:spcPts val="100"/>
              </a:spcBef>
            </a:pPr>
            <a:endParaRPr lang="en-US" dirty="0">
              <a:cs typeface="Arial"/>
            </a:endParaRPr>
          </a:p>
          <a:p>
            <a:pPr marL="12700">
              <a:lnSpc>
                <a:spcPct val="100000"/>
              </a:lnSpc>
              <a:spcBef>
                <a:spcPts val="720"/>
              </a:spcBef>
            </a:pPr>
            <a:r>
              <a:rPr b="1" dirty="0">
                <a:cs typeface="Arial"/>
              </a:rPr>
              <a:t>MCHC</a:t>
            </a:r>
            <a:r>
              <a:rPr spc="-25" dirty="0">
                <a:cs typeface="Arial"/>
              </a:rPr>
              <a:t> </a:t>
            </a:r>
            <a:r>
              <a:rPr dirty="0">
                <a:cs typeface="Arial"/>
              </a:rPr>
              <a:t>(Mean</a:t>
            </a:r>
            <a:r>
              <a:rPr spc="-30" dirty="0">
                <a:cs typeface="Arial"/>
              </a:rPr>
              <a:t> </a:t>
            </a:r>
            <a:r>
              <a:rPr dirty="0">
                <a:cs typeface="Arial"/>
              </a:rPr>
              <a:t>Cell</a:t>
            </a:r>
            <a:r>
              <a:rPr spc="-30" dirty="0">
                <a:cs typeface="Arial"/>
              </a:rPr>
              <a:t> </a:t>
            </a:r>
            <a:r>
              <a:rPr dirty="0">
                <a:cs typeface="Arial"/>
              </a:rPr>
              <a:t>Hemoglobin</a:t>
            </a:r>
            <a:r>
              <a:rPr spc="-25" dirty="0">
                <a:cs typeface="Arial"/>
              </a:rPr>
              <a:t> </a:t>
            </a:r>
            <a:r>
              <a:rPr dirty="0">
                <a:cs typeface="Arial"/>
              </a:rPr>
              <a:t>Concentration)</a:t>
            </a:r>
            <a:r>
              <a:rPr spc="-30" dirty="0">
                <a:cs typeface="Arial"/>
              </a:rPr>
              <a:t> </a:t>
            </a:r>
            <a:r>
              <a:rPr dirty="0">
                <a:cs typeface="Arial"/>
              </a:rPr>
              <a:t>=</a:t>
            </a:r>
            <a:r>
              <a:rPr spc="-30" dirty="0">
                <a:cs typeface="Arial"/>
              </a:rPr>
              <a:t> </a:t>
            </a:r>
            <a:r>
              <a:rPr dirty="0">
                <a:cs typeface="Arial"/>
              </a:rPr>
              <a:t>Hb</a:t>
            </a:r>
            <a:r>
              <a:rPr spc="-30" dirty="0">
                <a:cs typeface="Arial"/>
              </a:rPr>
              <a:t> </a:t>
            </a:r>
            <a:r>
              <a:rPr dirty="0">
                <a:cs typeface="Arial"/>
              </a:rPr>
              <a:t>/</a:t>
            </a:r>
            <a:r>
              <a:rPr spc="-30" dirty="0">
                <a:cs typeface="Arial"/>
              </a:rPr>
              <a:t> </a:t>
            </a:r>
            <a:r>
              <a:rPr dirty="0">
                <a:cs typeface="Arial"/>
              </a:rPr>
              <a:t>HT</a:t>
            </a:r>
            <a:r>
              <a:rPr spc="-30" dirty="0">
                <a:cs typeface="Arial"/>
              </a:rPr>
              <a:t> </a:t>
            </a:r>
            <a:r>
              <a:rPr spc="-10" dirty="0">
                <a:cs typeface="Arial"/>
              </a:rPr>
              <a:t>(g/d</a:t>
            </a:r>
            <a:r>
              <a:rPr lang="en-US" spc="-10" dirty="0">
                <a:cs typeface="Arial"/>
              </a:rPr>
              <a:t>L</a:t>
            </a:r>
            <a:r>
              <a:rPr spc="-10" dirty="0">
                <a:cs typeface="Arial"/>
              </a:rPr>
              <a:t>)</a:t>
            </a:r>
            <a:endParaRPr dirty="0">
              <a:cs typeface="Arial"/>
            </a:endParaRPr>
          </a:p>
        </p:txBody>
      </p:sp>
      <p:sp>
        <p:nvSpPr>
          <p:cNvPr id="17" name="object 17">
            <a:extLst>
              <a:ext uri="{FF2B5EF4-FFF2-40B4-BE49-F238E27FC236}">
                <a16:creationId xmlns:a16="http://schemas.microsoft.com/office/drawing/2014/main" id="{1BF40692-4A7F-297A-C735-189E5B0537AE}"/>
              </a:ext>
            </a:extLst>
          </p:cNvPr>
          <p:cNvSpPr txBox="1"/>
          <p:nvPr/>
        </p:nvSpPr>
        <p:spPr>
          <a:xfrm>
            <a:off x="6253432" y="3953079"/>
            <a:ext cx="1396266" cy="385361"/>
          </a:xfrm>
          <a:prstGeom prst="rect">
            <a:avLst/>
          </a:prstGeom>
        </p:spPr>
        <p:txBody>
          <a:bodyPr vert="horz" wrap="square" lIns="0" tIns="107314" rIns="0" bIns="0" rtlCol="0">
            <a:spAutoFit/>
          </a:bodyPr>
          <a:lstStyle/>
          <a:p>
            <a:pPr marL="27940">
              <a:lnSpc>
                <a:spcPct val="100000"/>
              </a:lnSpc>
              <a:spcBef>
                <a:spcPts val="844"/>
              </a:spcBef>
            </a:pPr>
            <a:r>
              <a:rPr dirty="0">
                <a:cs typeface="Arial"/>
              </a:rPr>
              <a:t>90</a:t>
            </a:r>
            <a:r>
              <a:rPr spc="-5" dirty="0">
                <a:cs typeface="Arial"/>
              </a:rPr>
              <a:t> </a:t>
            </a:r>
            <a:r>
              <a:rPr spc="-10" dirty="0">
                <a:cs typeface="Arial"/>
              </a:rPr>
              <a:t>(81-</a:t>
            </a:r>
            <a:r>
              <a:rPr spc="-20" dirty="0">
                <a:cs typeface="Arial"/>
              </a:rPr>
              <a:t>100)</a:t>
            </a:r>
            <a:endParaRPr lang="en-US" spc="-20" dirty="0">
              <a:cs typeface="Arial"/>
            </a:endParaRPr>
          </a:p>
        </p:txBody>
      </p:sp>
      <p:sp>
        <p:nvSpPr>
          <p:cNvPr id="18" name="object 18">
            <a:extLst>
              <a:ext uri="{FF2B5EF4-FFF2-40B4-BE49-F238E27FC236}">
                <a16:creationId xmlns:a16="http://schemas.microsoft.com/office/drawing/2014/main" id="{F032B480-7118-98C4-8FD8-DB5E835E9380}"/>
              </a:ext>
            </a:extLst>
          </p:cNvPr>
          <p:cNvSpPr txBox="1"/>
          <p:nvPr/>
        </p:nvSpPr>
        <p:spPr>
          <a:xfrm>
            <a:off x="6253432" y="5668410"/>
            <a:ext cx="1077108" cy="288541"/>
          </a:xfrm>
          <a:prstGeom prst="rect">
            <a:avLst/>
          </a:prstGeom>
        </p:spPr>
        <p:txBody>
          <a:bodyPr vert="horz" wrap="square" lIns="0" tIns="11430" rIns="0" bIns="0" rtlCol="0">
            <a:spAutoFit/>
          </a:bodyPr>
          <a:lstStyle/>
          <a:p>
            <a:pPr marL="12700">
              <a:lnSpc>
                <a:spcPct val="100000"/>
              </a:lnSpc>
              <a:spcBef>
                <a:spcPts val="90"/>
              </a:spcBef>
            </a:pPr>
            <a:r>
              <a:rPr dirty="0">
                <a:cs typeface="Arial"/>
              </a:rPr>
              <a:t>34</a:t>
            </a:r>
            <a:r>
              <a:rPr spc="-5" dirty="0">
                <a:cs typeface="Arial"/>
              </a:rPr>
              <a:t> </a:t>
            </a:r>
            <a:r>
              <a:rPr spc="-10" dirty="0">
                <a:cs typeface="Arial"/>
              </a:rPr>
              <a:t>(31-</a:t>
            </a:r>
            <a:r>
              <a:rPr spc="-25" dirty="0">
                <a:cs typeface="Arial"/>
              </a:rPr>
              <a:t>36)</a:t>
            </a:r>
            <a:endParaRPr dirty="0">
              <a:cs typeface="Arial"/>
            </a:endParaRPr>
          </a:p>
        </p:txBody>
      </p:sp>
      <p:sp>
        <p:nvSpPr>
          <p:cNvPr id="24" name="TextBox 23">
            <a:extLst>
              <a:ext uri="{FF2B5EF4-FFF2-40B4-BE49-F238E27FC236}">
                <a16:creationId xmlns:a16="http://schemas.microsoft.com/office/drawing/2014/main" id="{0C12D61E-2830-4A0C-8B11-00BAFC5A10E6}"/>
              </a:ext>
            </a:extLst>
          </p:cNvPr>
          <p:cNvSpPr txBox="1"/>
          <p:nvPr/>
        </p:nvSpPr>
        <p:spPr>
          <a:xfrm>
            <a:off x="217193" y="1003045"/>
            <a:ext cx="3111991" cy="369332"/>
          </a:xfrm>
          <a:prstGeom prst="rect">
            <a:avLst/>
          </a:prstGeom>
          <a:noFill/>
        </p:spPr>
        <p:txBody>
          <a:bodyPr wrap="square" rtlCol="0">
            <a:spAutoFit/>
          </a:bodyPr>
          <a:lstStyle/>
          <a:p>
            <a:r>
              <a:rPr lang="en-US" b="1" dirty="0">
                <a:solidFill>
                  <a:srgbClr val="0070C0"/>
                </a:solidFill>
              </a:rPr>
              <a:t>VALORI MISURATI</a:t>
            </a:r>
            <a:endParaRPr lang="it-IT" b="1" dirty="0">
              <a:solidFill>
                <a:srgbClr val="0070C0"/>
              </a:solidFill>
            </a:endParaRPr>
          </a:p>
        </p:txBody>
      </p:sp>
      <p:sp>
        <p:nvSpPr>
          <p:cNvPr id="26" name="TextBox 25">
            <a:extLst>
              <a:ext uri="{FF2B5EF4-FFF2-40B4-BE49-F238E27FC236}">
                <a16:creationId xmlns:a16="http://schemas.microsoft.com/office/drawing/2014/main" id="{48617FD1-82BB-F451-369F-5248DCE6A6E3}"/>
              </a:ext>
            </a:extLst>
          </p:cNvPr>
          <p:cNvSpPr txBox="1"/>
          <p:nvPr/>
        </p:nvSpPr>
        <p:spPr>
          <a:xfrm>
            <a:off x="217193" y="3440223"/>
            <a:ext cx="3111991" cy="369332"/>
          </a:xfrm>
          <a:prstGeom prst="rect">
            <a:avLst/>
          </a:prstGeom>
          <a:noFill/>
        </p:spPr>
        <p:txBody>
          <a:bodyPr wrap="square" rtlCol="0">
            <a:spAutoFit/>
          </a:bodyPr>
          <a:lstStyle/>
          <a:p>
            <a:r>
              <a:rPr lang="en-US" b="1" dirty="0">
                <a:solidFill>
                  <a:srgbClr val="0070C0"/>
                </a:solidFill>
              </a:rPr>
              <a:t>VALORI DERIVATI</a:t>
            </a:r>
            <a:endParaRPr lang="it-IT" b="1" dirty="0">
              <a:solidFill>
                <a:srgbClr val="0070C0"/>
              </a:solidFill>
            </a:endParaRPr>
          </a:p>
        </p:txBody>
      </p:sp>
      <p:sp>
        <p:nvSpPr>
          <p:cNvPr id="27" name="TextBox 26">
            <a:extLst>
              <a:ext uri="{FF2B5EF4-FFF2-40B4-BE49-F238E27FC236}">
                <a16:creationId xmlns:a16="http://schemas.microsoft.com/office/drawing/2014/main" id="{553262E7-8649-2580-5F42-B7CD1DC5A8E9}"/>
              </a:ext>
            </a:extLst>
          </p:cNvPr>
          <p:cNvSpPr txBox="1"/>
          <p:nvPr/>
        </p:nvSpPr>
        <p:spPr>
          <a:xfrm>
            <a:off x="7832207" y="3959278"/>
            <a:ext cx="300082" cy="369332"/>
          </a:xfrm>
          <a:prstGeom prst="rect">
            <a:avLst/>
          </a:prstGeom>
          <a:noFill/>
        </p:spPr>
        <p:txBody>
          <a:bodyPr wrap="none" rtlCol="0">
            <a:spAutoFit/>
          </a:bodyPr>
          <a:lstStyle/>
          <a:p>
            <a:r>
              <a:rPr lang="en-US" dirty="0"/>
              <a:t>=</a:t>
            </a:r>
            <a:endParaRPr lang="it-IT" dirty="0"/>
          </a:p>
        </p:txBody>
      </p:sp>
      <p:cxnSp>
        <p:nvCxnSpPr>
          <p:cNvPr id="31" name="Straight Connector 30">
            <a:extLst>
              <a:ext uri="{FF2B5EF4-FFF2-40B4-BE49-F238E27FC236}">
                <a16:creationId xmlns:a16="http://schemas.microsoft.com/office/drawing/2014/main" id="{3484ACF0-3602-42AF-D380-9F6B964F66E0}"/>
              </a:ext>
            </a:extLst>
          </p:cNvPr>
          <p:cNvCxnSpPr>
            <a:cxnSpLocks/>
          </p:cNvCxnSpPr>
          <p:nvPr/>
        </p:nvCxnSpPr>
        <p:spPr>
          <a:xfrm flipV="1">
            <a:off x="8599454" y="4138012"/>
            <a:ext cx="758634" cy="421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7EA73D-CBC5-EE84-A7E9-8DB35A54718B}"/>
              </a:ext>
            </a:extLst>
          </p:cNvPr>
          <p:cNvSpPr txBox="1"/>
          <p:nvPr/>
        </p:nvSpPr>
        <p:spPr>
          <a:xfrm>
            <a:off x="8628022" y="4174256"/>
            <a:ext cx="904415" cy="369332"/>
          </a:xfrm>
          <a:prstGeom prst="rect">
            <a:avLst/>
          </a:prstGeom>
          <a:noFill/>
        </p:spPr>
        <p:txBody>
          <a:bodyPr wrap="none" rtlCol="0">
            <a:spAutoFit/>
          </a:bodyPr>
          <a:lstStyle/>
          <a:p>
            <a:r>
              <a:rPr lang="en-US" dirty="0"/>
              <a:t>5.4*10</a:t>
            </a:r>
            <a:r>
              <a:rPr lang="en-US" baseline="30000" dirty="0"/>
              <a:t>6</a:t>
            </a:r>
            <a:endParaRPr lang="it-IT" baseline="30000" dirty="0"/>
          </a:p>
        </p:txBody>
      </p:sp>
      <p:sp>
        <p:nvSpPr>
          <p:cNvPr id="33" name="TextBox 32">
            <a:extLst>
              <a:ext uri="{FF2B5EF4-FFF2-40B4-BE49-F238E27FC236}">
                <a16:creationId xmlns:a16="http://schemas.microsoft.com/office/drawing/2014/main" id="{23B44B60-2088-CA24-48D2-770F9A9B4982}"/>
              </a:ext>
            </a:extLst>
          </p:cNvPr>
          <p:cNvSpPr txBox="1"/>
          <p:nvPr/>
        </p:nvSpPr>
        <p:spPr>
          <a:xfrm>
            <a:off x="8034590" y="3960407"/>
            <a:ext cx="593432" cy="369332"/>
          </a:xfrm>
          <a:prstGeom prst="rect">
            <a:avLst/>
          </a:prstGeom>
          <a:noFill/>
        </p:spPr>
        <p:txBody>
          <a:bodyPr wrap="none" rtlCol="0">
            <a:spAutoFit/>
          </a:bodyPr>
          <a:lstStyle/>
          <a:p>
            <a:r>
              <a:rPr lang="en-US" dirty="0"/>
              <a:t>0.46</a:t>
            </a:r>
            <a:endParaRPr lang="it-IT" dirty="0"/>
          </a:p>
        </p:txBody>
      </p:sp>
      <p:sp>
        <p:nvSpPr>
          <p:cNvPr id="34" name="object 17">
            <a:extLst>
              <a:ext uri="{FF2B5EF4-FFF2-40B4-BE49-F238E27FC236}">
                <a16:creationId xmlns:a16="http://schemas.microsoft.com/office/drawing/2014/main" id="{5136E143-8C64-7521-6805-CDF2BA59E2A7}"/>
              </a:ext>
            </a:extLst>
          </p:cNvPr>
          <p:cNvSpPr txBox="1"/>
          <p:nvPr/>
        </p:nvSpPr>
        <p:spPr>
          <a:xfrm>
            <a:off x="6253432" y="4714824"/>
            <a:ext cx="1396266" cy="385361"/>
          </a:xfrm>
          <a:prstGeom prst="rect">
            <a:avLst/>
          </a:prstGeom>
        </p:spPr>
        <p:txBody>
          <a:bodyPr vert="horz" wrap="square" lIns="0" tIns="107314" rIns="0" bIns="0" rtlCol="0">
            <a:spAutoFit/>
          </a:bodyPr>
          <a:lstStyle/>
          <a:p>
            <a:pPr marL="12700">
              <a:lnSpc>
                <a:spcPct val="100000"/>
              </a:lnSpc>
              <a:spcBef>
                <a:spcPts val="745"/>
              </a:spcBef>
            </a:pPr>
            <a:r>
              <a:rPr dirty="0">
                <a:cs typeface="Arial"/>
              </a:rPr>
              <a:t>30</a:t>
            </a:r>
            <a:r>
              <a:rPr spc="-5" dirty="0">
                <a:cs typeface="Arial"/>
              </a:rPr>
              <a:t> </a:t>
            </a:r>
            <a:r>
              <a:rPr spc="-10" dirty="0">
                <a:cs typeface="Arial"/>
              </a:rPr>
              <a:t>(26-</a:t>
            </a:r>
            <a:r>
              <a:rPr spc="-25" dirty="0">
                <a:cs typeface="Arial"/>
              </a:rPr>
              <a:t>34)</a:t>
            </a:r>
            <a:endParaRPr dirty="0">
              <a:cs typeface="Arial"/>
            </a:endParaRPr>
          </a:p>
        </p:txBody>
      </p:sp>
      <p:sp>
        <p:nvSpPr>
          <p:cNvPr id="35" name="TextBox 34">
            <a:extLst>
              <a:ext uri="{FF2B5EF4-FFF2-40B4-BE49-F238E27FC236}">
                <a16:creationId xmlns:a16="http://schemas.microsoft.com/office/drawing/2014/main" id="{E2633FF7-3F85-8F9A-80E7-627A2D52654A}"/>
              </a:ext>
            </a:extLst>
          </p:cNvPr>
          <p:cNvSpPr txBox="1"/>
          <p:nvPr/>
        </p:nvSpPr>
        <p:spPr>
          <a:xfrm>
            <a:off x="8670558" y="3775741"/>
            <a:ext cx="734496" cy="369332"/>
          </a:xfrm>
          <a:prstGeom prst="rect">
            <a:avLst/>
          </a:prstGeom>
          <a:noFill/>
        </p:spPr>
        <p:txBody>
          <a:bodyPr wrap="none" rtlCol="0">
            <a:spAutoFit/>
          </a:bodyPr>
          <a:lstStyle/>
          <a:p>
            <a:r>
              <a:rPr lang="en-US" dirty="0"/>
              <a:t>1 </a:t>
            </a:r>
            <a:r>
              <a:rPr lang="en-US" dirty="0" err="1"/>
              <a:t>mcL</a:t>
            </a:r>
            <a:endParaRPr lang="it-IT" dirty="0"/>
          </a:p>
        </p:txBody>
      </p:sp>
      <p:sp>
        <p:nvSpPr>
          <p:cNvPr id="38" name="TextBox 37">
            <a:extLst>
              <a:ext uri="{FF2B5EF4-FFF2-40B4-BE49-F238E27FC236}">
                <a16:creationId xmlns:a16="http://schemas.microsoft.com/office/drawing/2014/main" id="{37EB56BD-F774-F27B-D847-230606A37C97}"/>
              </a:ext>
            </a:extLst>
          </p:cNvPr>
          <p:cNvSpPr txBox="1"/>
          <p:nvPr/>
        </p:nvSpPr>
        <p:spPr>
          <a:xfrm>
            <a:off x="9430117" y="3953346"/>
            <a:ext cx="300082" cy="369332"/>
          </a:xfrm>
          <a:prstGeom prst="rect">
            <a:avLst/>
          </a:prstGeom>
          <a:noFill/>
        </p:spPr>
        <p:txBody>
          <a:bodyPr wrap="none" rtlCol="0">
            <a:spAutoFit/>
          </a:bodyPr>
          <a:lstStyle/>
          <a:p>
            <a:r>
              <a:rPr lang="en-US" dirty="0"/>
              <a:t>=</a:t>
            </a:r>
            <a:endParaRPr lang="it-IT" dirty="0"/>
          </a:p>
        </p:txBody>
      </p:sp>
      <p:cxnSp>
        <p:nvCxnSpPr>
          <p:cNvPr id="39" name="Straight Connector 38">
            <a:extLst>
              <a:ext uri="{FF2B5EF4-FFF2-40B4-BE49-F238E27FC236}">
                <a16:creationId xmlns:a16="http://schemas.microsoft.com/office/drawing/2014/main" id="{104042B6-6741-CC73-E39E-0301581798E6}"/>
              </a:ext>
            </a:extLst>
          </p:cNvPr>
          <p:cNvCxnSpPr>
            <a:cxnSpLocks/>
          </p:cNvCxnSpPr>
          <p:nvPr/>
        </p:nvCxnSpPr>
        <p:spPr>
          <a:xfrm>
            <a:off x="9673127" y="4142222"/>
            <a:ext cx="932983" cy="2851"/>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F3D54BE-12D2-AA4B-1D8E-A29BD3412267}"/>
              </a:ext>
            </a:extLst>
          </p:cNvPr>
          <p:cNvSpPr txBox="1"/>
          <p:nvPr/>
        </p:nvSpPr>
        <p:spPr>
          <a:xfrm>
            <a:off x="9701695" y="4174256"/>
            <a:ext cx="904415" cy="369332"/>
          </a:xfrm>
          <a:prstGeom prst="rect">
            <a:avLst/>
          </a:prstGeom>
          <a:noFill/>
        </p:spPr>
        <p:txBody>
          <a:bodyPr wrap="none" rtlCol="0">
            <a:spAutoFit/>
          </a:bodyPr>
          <a:lstStyle/>
          <a:p>
            <a:r>
              <a:rPr lang="en-US" dirty="0"/>
              <a:t>5.4*10</a:t>
            </a:r>
            <a:r>
              <a:rPr lang="en-US" baseline="30000" dirty="0"/>
              <a:t>6</a:t>
            </a:r>
            <a:endParaRPr lang="it-IT" baseline="30000" dirty="0"/>
          </a:p>
        </p:txBody>
      </p:sp>
      <p:sp>
        <p:nvSpPr>
          <p:cNvPr id="41" name="TextBox 40">
            <a:extLst>
              <a:ext uri="{FF2B5EF4-FFF2-40B4-BE49-F238E27FC236}">
                <a16:creationId xmlns:a16="http://schemas.microsoft.com/office/drawing/2014/main" id="{7E28884E-520B-69A9-AB3D-69F61DC4DFB5}"/>
              </a:ext>
            </a:extLst>
          </p:cNvPr>
          <p:cNvSpPr txBox="1"/>
          <p:nvPr/>
        </p:nvSpPr>
        <p:spPr>
          <a:xfrm>
            <a:off x="9688656" y="3775741"/>
            <a:ext cx="950901" cy="369332"/>
          </a:xfrm>
          <a:prstGeom prst="rect">
            <a:avLst/>
          </a:prstGeom>
          <a:noFill/>
        </p:spPr>
        <p:txBody>
          <a:bodyPr wrap="none" rtlCol="0">
            <a:spAutoFit/>
          </a:bodyPr>
          <a:lstStyle/>
          <a:p>
            <a:r>
              <a:rPr lang="en-US" dirty="0"/>
              <a:t>1*10</a:t>
            </a:r>
            <a:r>
              <a:rPr lang="en-US" baseline="30000" dirty="0"/>
              <a:t>9</a:t>
            </a:r>
            <a:r>
              <a:rPr lang="en-US" dirty="0"/>
              <a:t> </a:t>
            </a:r>
            <a:r>
              <a:rPr lang="en-US" dirty="0" err="1"/>
              <a:t>fL</a:t>
            </a:r>
            <a:endParaRPr lang="it-IT" dirty="0"/>
          </a:p>
        </p:txBody>
      </p:sp>
      <p:sp>
        <p:nvSpPr>
          <p:cNvPr id="43" name="TextBox 42">
            <a:extLst>
              <a:ext uri="{FF2B5EF4-FFF2-40B4-BE49-F238E27FC236}">
                <a16:creationId xmlns:a16="http://schemas.microsoft.com/office/drawing/2014/main" id="{8CF4961B-C0ED-A073-3542-ED5E5A66EF4A}"/>
              </a:ext>
            </a:extLst>
          </p:cNvPr>
          <p:cNvSpPr txBox="1"/>
          <p:nvPr/>
        </p:nvSpPr>
        <p:spPr>
          <a:xfrm>
            <a:off x="10563120" y="3949559"/>
            <a:ext cx="281500" cy="369332"/>
          </a:xfrm>
          <a:prstGeom prst="rect">
            <a:avLst/>
          </a:prstGeom>
          <a:noFill/>
        </p:spPr>
        <p:txBody>
          <a:bodyPr wrap="square" rtlCol="0">
            <a:spAutoFit/>
          </a:bodyPr>
          <a:lstStyle/>
          <a:p>
            <a:r>
              <a:rPr lang="en-US" dirty="0"/>
              <a:t>=</a:t>
            </a:r>
            <a:endParaRPr lang="it-IT" dirty="0"/>
          </a:p>
        </p:txBody>
      </p:sp>
      <p:cxnSp>
        <p:nvCxnSpPr>
          <p:cNvPr id="44" name="Straight Connector 43">
            <a:extLst>
              <a:ext uri="{FF2B5EF4-FFF2-40B4-BE49-F238E27FC236}">
                <a16:creationId xmlns:a16="http://schemas.microsoft.com/office/drawing/2014/main" id="{34696929-C137-FAA6-F24F-57C366AB82E5}"/>
              </a:ext>
            </a:extLst>
          </p:cNvPr>
          <p:cNvCxnSpPr>
            <a:cxnSpLocks/>
          </p:cNvCxnSpPr>
          <p:nvPr/>
        </p:nvCxnSpPr>
        <p:spPr>
          <a:xfrm>
            <a:off x="10775302" y="4138010"/>
            <a:ext cx="435792"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6C2066A-6AA6-740F-AC1E-55D561ACF0E4}"/>
              </a:ext>
            </a:extLst>
          </p:cNvPr>
          <p:cNvSpPr txBox="1"/>
          <p:nvPr/>
        </p:nvSpPr>
        <p:spPr>
          <a:xfrm>
            <a:off x="10803870" y="4170044"/>
            <a:ext cx="476412" cy="369332"/>
          </a:xfrm>
          <a:prstGeom prst="rect">
            <a:avLst/>
          </a:prstGeom>
          <a:noFill/>
        </p:spPr>
        <p:txBody>
          <a:bodyPr wrap="none" rtlCol="0">
            <a:spAutoFit/>
          </a:bodyPr>
          <a:lstStyle/>
          <a:p>
            <a:r>
              <a:rPr lang="en-US" dirty="0"/>
              <a:t>5.4</a:t>
            </a:r>
            <a:endParaRPr lang="it-IT" baseline="30000" dirty="0"/>
          </a:p>
        </p:txBody>
      </p:sp>
      <p:sp>
        <p:nvSpPr>
          <p:cNvPr id="46" name="TextBox 45">
            <a:extLst>
              <a:ext uri="{FF2B5EF4-FFF2-40B4-BE49-F238E27FC236}">
                <a16:creationId xmlns:a16="http://schemas.microsoft.com/office/drawing/2014/main" id="{4EF9120B-9363-96C9-02A6-E9FB21DD43C0}"/>
              </a:ext>
            </a:extLst>
          </p:cNvPr>
          <p:cNvSpPr txBox="1"/>
          <p:nvPr/>
        </p:nvSpPr>
        <p:spPr>
          <a:xfrm>
            <a:off x="10790831" y="3771529"/>
            <a:ext cx="535724" cy="369332"/>
          </a:xfrm>
          <a:prstGeom prst="rect">
            <a:avLst/>
          </a:prstGeom>
          <a:noFill/>
        </p:spPr>
        <p:txBody>
          <a:bodyPr wrap="none" rtlCol="0">
            <a:spAutoFit/>
          </a:bodyPr>
          <a:lstStyle/>
          <a:p>
            <a:r>
              <a:rPr lang="en-US" dirty="0"/>
              <a:t>460</a:t>
            </a:r>
            <a:endParaRPr lang="it-IT" dirty="0"/>
          </a:p>
        </p:txBody>
      </p:sp>
      <p:sp>
        <p:nvSpPr>
          <p:cNvPr id="47" name="TextBox 46">
            <a:extLst>
              <a:ext uri="{FF2B5EF4-FFF2-40B4-BE49-F238E27FC236}">
                <a16:creationId xmlns:a16="http://schemas.microsoft.com/office/drawing/2014/main" id="{C1F38CD9-319A-795C-EBCD-CBBC03735FFA}"/>
              </a:ext>
            </a:extLst>
          </p:cNvPr>
          <p:cNvSpPr txBox="1"/>
          <p:nvPr/>
        </p:nvSpPr>
        <p:spPr>
          <a:xfrm>
            <a:off x="11232363" y="3918588"/>
            <a:ext cx="352982" cy="369332"/>
          </a:xfrm>
          <a:prstGeom prst="rect">
            <a:avLst/>
          </a:prstGeom>
          <a:noFill/>
        </p:spPr>
        <p:txBody>
          <a:bodyPr wrap="none" rtlCol="0">
            <a:spAutoFit/>
          </a:bodyPr>
          <a:lstStyle/>
          <a:p>
            <a:r>
              <a:rPr lang="en-US" dirty="0" err="1"/>
              <a:t>fL</a:t>
            </a:r>
            <a:endParaRPr lang="it-IT" dirty="0"/>
          </a:p>
        </p:txBody>
      </p:sp>
      <p:sp>
        <p:nvSpPr>
          <p:cNvPr id="50" name="TextBox 49">
            <a:extLst>
              <a:ext uri="{FF2B5EF4-FFF2-40B4-BE49-F238E27FC236}">
                <a16:creationId xmlns:a16="http://schemas.microsoft.com/office/drawing/2014/main" id="{E7A1AF1F-1A37-5426-5723-9E03E3DEF794}"/>
              </a:ext>
            </a:extLst>
          </p:cNvPr>
          <p:cNvSpPr txBox="1"/>
          <p:nvPr/>
        </p:nvSpPr>
        <p:spPr>
          <a:xfrm>
            <a:off x="7827995" y="4829059"/>
            <a:ext cx="300082" cy="369332"/>
          </a:xfrm>
          <a:prstGeom prst="rect">
            <a:avLst/>
          </a:prstGeom>
          <a:noFill/>
        </p:spPr>
        <p:txBody>
          <a:bodyPr wrap="none" rtlCol="0">
            <a:spAutoFit/>
          </a:bodyPr>
          <a:lstStyle/>
          <a:p>
            <a:r>
              <a:rPr lang="en-US" dirty="0"/>
              <a:t>=</a:t>
            </a:r>
            <a:endParaRPr lang="it-IT" dirty="0"/>
          </a:p>
        </p:txBody>
      </p:sp>
      <p:cxnSp>
        <p:nvCxnSpPr>
          <p:cNvPr id="51" name="Straight Connector 50">
            <a:extLst>
              <a:ext uri="{FF2B5EF4-FFF2-40B4-BE49-F238E27FC236}">
                <a16:creationId xmlns:a16="http://schemas.microsoft.com/office/drawing/2014/main" id="{C7F94961-BE99-994C-64B4-826EC9F02AF9}"/>
              </a:ext>
            </a:extLst>
          </p:cNvPr>
          <p:cNvCxnSpPr>
            <a:cxnSpLocks/>
            <a:endCxn id="68" idx="1"/>
          </p:cNvCxnSpPr>
          <p:nvPr/>
        </p:nvCxnSpPr>
        <p:spPr>
          <a:xfrm flipV="1">
            <a:off x="8109788" y="5038103"/>
            <a:ext cx="1853382" cy="2"/>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B07F716-EACA-547B-69CA-5C512F3C3849}"/>
              </a:ext>
            </a:extLst>
          </p:cNvPr>
          <p:cNvSpPr txBox="1"/>
          <p:nvPr/>
        </p:nvSpPr>
        <p:spPr>
          <a:xfrm>
            <a:off x="8073145" y="5074349"/>
            <a:ext cx="1374094" cy="369332"/>
          </a:xfrm>
          <a:prstGeom prst="rect">
            <a:avLst/>
          </a:prstGeom>
          <a:noFill/>
        </p:spPr>
        <p:txBody>
          <a:bodyPr wrap="none" rtlCol="0">
            <a:spAutoFit/>
          </a:bodyPr>
          <a:lstStyle/>
          <a:p>
            <a:r>
              <a:rPr lang="en-US" dirty="0"/>
              <a:t>5.4*10</a:t>
            </a:r>
            <a:r>
              <a:rPr lang="en-US" baseline="30000" dirty="0"/>
              <a:t>6</a:t>
            </a:r>
            <a:r>
              <a:rPr lang="en-US" dirty="0"/>
              <a:t>/</a:t>
            </a:r>
            <a:r>
              <a:rPr lang="en-US" dirty="0" err="1"/>
              <a:t>mcL</a:t>
            </a:r>
            <a:endParaRPr lang="it-IT" dirty="0"/>
          </a:p>
        </p:txBody>
      </p:sp>
      <p:sp>
        <p:nvSpPr>
          <p:cNvPr id="54" name="TextBox 53">
            <a:extLst>
              <a:ext uri="{FF2B5EF4-FFF2-40B4-BE49-F238E27FC236}">
                <a16:creationId xmlns:a16="http://schemas.microsoft.com/office/drawing/2014/main" id="{6D0D73E7-E33D-79BD-EEF2-E24403307EEE}"/>
              </a:ext>
            </a:extLst>
          </p:cNvPr>
          <p:cNvSpPr txBox="1"/>
          <p:nvPr/>
        </p:nvSpPr>
        <p:spPr>
          <a:xfrm>
            <a:off x="8115681" y="4675834"/>
            <a:ext cx="1946559" cy="369332"/>
          </a:xfrm>
          <a:prstGeom prst="rect">
            <a:avLst/>
          </a:prstGeom>
          <a:noFill/>
        </p:spPr>
        <p:txBody>
          <a:bodyPr wrap="none" rtlCol="0">
            <a:spAutoFit/>
          </a:bodyPr>
          <a:lstStyle/>
          <a:p>
            <a:r>
              <a:rPr lang="en-US" dirty="0"/>
              <a:t>16*10</a:t>
            </a:r>
            <a:r>
              <a:rPr lang="en-US" baseline="30000" dirty="0"/>
              <a:t>12</a:t>
            </a:r>
            <a:r>
              <a:rPr lang="en-US" dirty="0"/>
              <a:t>pg/10</a:t>
            </a:r>
            <a:r>
              <a:rPr lang="en-US" baseline="30000" dirty="0"/>
              <a:t>5</a:t>
            </a:r>
            <a:r>
              <a:rPr lang="en-US" dirty="0"/>
              <a:t>mcL</a:t>
            </a:r>
            <a:endParaRPr lang="it-IT" dirty="0"/>
          </a:p>
        </p:txBody>
      </p:sp>
      <p:cxnSp>
        <p:nvCxnSpPr>
          <p:cNvPr id="60" name="Straight Connector 59">
            <a:extLst>
              <a:ext uri="{FF2B5EF4-FFF2-40B4-BE49-F238E27FC236}">
                <a16:creationId xmlns:a16="http://schemas.microsoft.com/office/drawing/2014/main" id="{139472D5-0A21-8FBD-C729-C4F59628BDAB}"/>
              </a:ext>
            </a:extLst>
          </p:cNvPr>
          <p:cNvCxnSpPr>
            <a:cxnSpLocks/>
          </p:cNvCxnSpPr>
          <p:nvPr/>
        </p:nvCxnSpPr>
        <p:spPr>
          <a:xfrm>
            <a:off x="10294844" y="5010874"/>
            <a:ext cx="435792"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D4EF78D-4A7E-8BE5-BB64-D862763A3D83}"/>
              </a:ext>
            </a:extLst>
          </p:cNvPr>
          <p:cNvSpPr txBox="1"/>
          <p:nvPr/>
        </p:nvSpPr>
        <p:spPr>
          <a:xfrm>
            <a:off x="10323412" y="5042908"/>
            <a:ext cx="476412" cy="369332"/>
          </a:xfrm>
          <a:prstGeom prst="rect">
            <a:avLst/>
          </a:prstGeom>
          <a:noFill/>
        </p:spPr>
        <p:txBody>
          <a:bodyPr wrap="square" rtlCol="0">
            <a:spAutoFit/>
          </a:bodyPr>
          <a:lstStyle/>
          <a:p>
            <a:r>
              <a:rPr lang="en-US" dirty="0"/>
              <a:t>5.4</a:t>
            </a:r>
            <a:endParaRPr lang="it-IT" baseline="30000" dirty="0"/>
          </a:p>
        </p:txBody>
      </p:sp>
      <p:sp>
        <p:nvSpPr>
          <p:cNvPr id="62" name="TextBox 61">
            <a:extLst>
              <a:ext uri="{FF2B5EF4-FFF2-40B4-BE49-F238E27FC236}">
                <a16:creationId xmlns:a16="http://schemas.microsoft.com/office/drawing/2014/main" id="{EAEB1396-1D1C-ED2D-DFF0-C0A71EE457FC}"/>
              </a:ext>
            </a:extLst>
          </p:cNvPr>
          <p:cNvSpPr txBox="1"/>
          <p:nvPr/>
        </p:nvSpPr>
        <p:spPr>
          <a:xfrm>
            <a:off x="10310373" y="4644393"/>
            <a:ext cx="535724" cy="369332"/>
          </a:xfrm>
          <a:prstGeom prst="rect">
            <a:avLst/>
          </a:prstGeom>
          <a:noFill/>
        </p:spPr>
        <p:txBody>
          <a:bodyPr wrap="square" rtlCol="0">
            <a:spAutoFit/>
          </a:bodyPr>
          <a:lstStyle/>
          <a:p>
            <a:r>
              <a:rPr lang="en-US" dirty="0"/>
              <a:t>160</a:t>
            </a:r>
            <a:endParaRPr lang="it-IT" dirty="0"/>
          </a:p>
        </p:txBody>
      </p:sp>
      <p:sp>
        <p:nvSpPr>
          <p:cNvPr id="63" name="TextBox 62">
            <a:extLst>
              <a:ext uri="{FF2B5EF4-FFF2-40B4-BE49-F238E27FC236}">
                <a16:creationId xmlns:a16="http://schemas.microsoft.com/office/drawing/2014/main" id="{A9AE917F-26B8-4E4A-7EA8-DEEEF48F43F5}"/>
              </a:ext>
            </a:extLst>
          </p:cNvPr>
          <p:cNvSpPr txBox="1"/>
          <p:nvPr/>
        </p:nvSpPr>
        <p:spPr>
          <a:xfrm>
            <a:off x="10751905" y="4791452"/>
            <a:ext cx="415498" cy="369332"/>
          </a:xfrm>
          <a:prstGeom prst="rect">
            <a:avLst/>
          </a:prstGeom>
          <a:noFill/>
        </p:spPr>
        <p:txBody>
          <a:bodyPr wrap="square" rtlCol="0">
            <a:spAutoFit/>
          </a:bodyPr>
          <a:lstStyle/>
          <a:p>
            <a:r>
              <a:rPr lang="en-US" dirty="0" err="1"/>
              <a:t>pg</a:t>
            </a:r>
            <a:endParaRPr lang="it-IT" dirty="0"/>
          </a:p>
        </p:txBody>
      </p:sp>
      <p:sp>
        <p:nvSpPr>
          <p:cNvPr id="68" name="TextBox 67">
            <a:extLst>
              <a:ext uri="{FF2B5EF4-FFF2-40B4-BE49-F238E27FC236}">
                <a16:creationId xmlns:a16="http://schemas.microsoft.com/office/drawing/2014/main" id="{31F34D9B-B0E0-D3A0-4963-E7F01750633C}"/>
              </a:ext>
            </a:extLst>
          </p:cNvPr>
          <p:cNvSpPr txBox="1"/>
          <p:nvPr/>
        </p:nvSpPr>
        <p:spPr>
          <a:xfrm>
            <a:off x="9963170" y="4853437"/>
            <a:ext cx="300082" cy="369332"/>
          </a:xfrm>
          <a:prstGeom prst="rect">
            <a:avLst/>
          </a:prstGeom>
          <a:noFill/>
        </p:spPr>
        <p:txBody>
          <a:bodyPr wrap="none" rtlCol="0">
            <a:spAutoFit/>
          </a:bodyPr>
          <a:lstStyle/>
          <a:p>
            <a:r>
              <a:rPr lang="en-US" dirty="0"/>
              <a:t>=</a:t>
            </a:r>
            <a:endParaRPr lang="it-IT" dirty="0"/>
          </a:p>
        </p:txBody>
      </p:sp>
      <p:pic>
        <p:nvPicPr>
          <p:cNvPr id="72" name="Picture 71">
            <a:extLst>
              <a:ext uri="{FF2B5EF4-FFF2-40B4-BE49-F238E27FC236}">
                <a16:creationId xmlns:a16="http://schemas.microsoft.com/office/drawing/2014/main" id="{8CC97ABF-15E6-3530-4FEB-B82CE108CDBA}"/>
              </a:ext>
            </a:extLst>
          </p:cNvPr>
          <p:cNvPicPr>
            <a:picLocks noChangeAspect="1"/>
          </p:cNvPicPr>
          <p:nvPr/>
        </p:nvPicPr>
        <p:blipFill>
          <a:blip r:embed="rId2"/>
          <a:stretch>
            <a:fillRect/>
          </a:stretch>
        </p:blipFill>
        <p:spPr>
          <a:xfrm>
            <a:off x="10730637" y="266373"/>
            <a:ext cx="799798" cy="3226079"/>
          </a:xfrm>
          <a:prstGeom prst="rect">
            <a:avLst/>
          </a:prstGeom>
        </p:spPr>
      </p:pic>
    </p:spTree>
    <p:extLst>
      <p:ext uri="{BB962C8B-B14F-4D97-AF65-F5344CB8AC3E}">
        <p14:creationId xmlns:p14="http://schemas.microsoft.com/office/powerpoint/2010/main" val="760661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3813-6977-4FE4-0BD0-4620CCBA34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3D5034-39EA-5760-7D46-1F46089A798D}"/>
              </a:ext>
            </a:extLst>
          </p:cNvPr>
          <p:cNvPicPr>
            <a:picLocks noChangeAspect="1"/>
          </p:cNvPicPr>
          <p:nvPr/>
        </p:nvPicPr>
        <p:blipFill>
          <a:blip r:embed="rId2"/>
          <a:stretch>
            <a:fillRect/>
          </a:stretch>
        </p:blipFill>
        <p:spPr>
          <a:xfrm>
            <a:off x="2025825" y="316351"/>
            <a:ext cx="8469659" cy="5576730"/>
          </a:xfrm>
          <a:prstGeom prst="rect">
            <a:avLst/>
          </a:prstGeom>
        </p:spPr>
      </p:pic>
      <p:sp>
        <p:nvSpPr>
          <p:cNvPr id="4" name="TextBox 3">
            <a:extLst>
              <a:ext uri="{FF2B5EF4-FFF2-40B4-BE49-F238E27FC236}">
                <a16:creationId xmlns:a16="http://schemas.microsoft.com/office/drawing/2014/main" id="{05A94DAE-068C-C53E-32DE-FC99E3F19170}"/>
              </a:ext>
            </a:extLst>
          </p:cNvPr>
          <p:cNvSpPr txBox="1"/>
          <p:nvPr/>
        </p:nvSpPr>
        <p:spPr>
          <a:xfrm>
            <a:off x="2202643" y="6183567"/>
            <a:ext cx="9497635" cy="461665"/>
          </a:xfrm>
          <a:prstGeom prst="rect">
            <a:avLst/>
          </a:prstGeom>
          <a:noFill/>
        </p:spPr>
        <p:txBody>
          <a:bodyPr wrap="square" rtlCol="0">
            <a:spAutoFit/>
          </a:bodyPr>
          <a:lstStyle/>
          <a:p>
            <a:r>
              <a:rPr lang="en-US" sz="2400" b="1" dirty="0"/>
              <a:t>RDW: </a:t>
            </a:r>
            <a:r>
              <a:rPr lang="en-US" sz="2400" b="1" dirty="0" err="1"/>
              <a:t>indice</a:t>
            </a:r>
            <a:r>
              <a:rPr lang="en-US" sz="2400" b="1" dirty="0"/>
              <a:t> di </a:t>
            </a:r>
            <a:r>
              <a:rPr lang="en-US" sz="2400" b="1" dirty="0" err="1"/>
              <a:t>distribuzione</a:t>
            </a:r>
            <a:r>
              <a:rPr lang="en-US" sz="2400" b="1" dirty="0"/>
              <a:t> del volume </a:t>
            </a:r>
            <a:r>
              <a:rPr lang="en-US" sz="2400" b="1" dirty="0" err="1"/>
              <a:t>dei</a:t>
            </a:r>
            <a:r>
              <a:rPr lang="en-US" sz="2400" b="1" dirty="0"/>
              <a:t> </a:t>
            </a:r>
            <a:r>
              <a:rPr lang="en-US" sz="2400" b="1" dirty="0" err="1"/>
              <a:t>globuli</a:t>
            </a:r>
            <a:r>
              <a:rPr lang="en-US" sz="2400" b="1" dirty="0"/>
              <a:t> </a:t>
            </a:r>
            <a:r>
              <a:rPr lang="en-US" sz="2400" b="1" dirty="0" err="1"/>
              <a:t>rossi</a:t>
            </a:r>
            <a:r>
              <a:rPr lang="en-US" sz="2400" b="1" dirty="0"/>
              <a:t> </a:t>
            </a:r>
            <a:endParaRPr lang="it-IT" sz="2400" b="1" dirty="0"/>
          </a:p>
        </p:txBody>
      </p:sp>
    </p:spTree>
    <p:extLst>
      <p:ext uri="{BB962C8B-B14F-4D97-AF65-F5344CB8AC3E}">
        <p14:creationId xmlns:p14="http://schemas.microsoft.com/office/powerpoint/2010/main" val="3018627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22A7-723C-C453-C9D2-67253D0F459E}"/>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4C582E50-40EC-57D4-37C6-EACB30D06BFD}"/>
              </a:ext>
            </a:extLst>
          </p:cNvPr>
          <p:cNvSpPr txBox="1"/>
          <p:nvPr/>
        </p:nvSpPr>
        <p:spPr>
          <a:xfrm>
            <a:off x="277816" y="189932"/>
            <a:ext cx="9947297" cy="503984"/>
          </a:xfrm>
          <a:prstGeom prst="rect">
            <a:avLst/>
          </a:prstGeom>
        </p:spPr>
        <p:txBody>
          <a:bodyPr vert="horz" wrap="square" lIns="0" tIns="11430" rIns="0" bIns="0" rtlCol="0">
            <a:spAutoFit/>
          </a:bodyPr>
          <a:lstStyle/>
          <a:p>
            <a:pPr marL="12700">
              <a:lnSpc>
                <a:spcPct val="100000"/>
              </a:lnSpc>
              <a:spcBef>
                <a:spcPts val="90"/>
              </a:spcBef>
            </a:pPr>
            <a:r>
              <a:rPr lang="en-US" sz="3200" b="1" dirty="0">
                <a:solidFill>
                  <a:srgbClr val="0070C0"/>
                </a:solidFill>
                <a:cs typeface="Arial"/>
              </a:rPr>
              <a:t>EMOCROMO: la </a:t>
            </a:r>
            <a:r>
              <a:rPr lang="en-US" sz="3200" b="1" dirty="0" err="1">
                <a:solidFill>
                  <a:srgbClr val="0070C0"/>
                </a:solidFill>
                <a:cs typeface="Arial"/>
              </a:rPr>
              <a:t>chiave</a:t>
            </a:r>
            <a:r>
              <a:rPr lang="en-US" sz="3200" b="1" dirty="0">
                <a:solidFill>
                  <a:srgbClr val="0070C0"/>
                </a:solidFill>
                <a:cs typeface="Arial"/>
              </a:rPr>
              <a:t> per </a:t>
            </a:r>
            <a:r>
              <a:rPr lang="en-US" sz="3200" b="1" dirty="0" err="1">
                <a:solidFill>
                  <a:srgbClr val="0070C0"/>
                </a:solidFill>
                <a:cs typeface="Arial"/>
              </a:rPr>
              <a:t>capire</a:t>
            </a:r>
            <a:r>
              <a:rPr lang="en-US" sz="3200" b="1" dirty="0">
                <a:solidFill>
                  <a:srgbClr val="0070C0"/>
                </a:solidFill>
                <a:cs typeface="Arial"/>
              </a:rPr>
              <a:t> le </a:t>
            </a:r>
            <a:r>
              <a:rPr lang="en-US" sz="3200" b="1" dirty="0" err="1">
                <a:solidFill>
                  <a:srgbClr val="0070C0"/>
                </a:solidFill>
                <a:cs typeface="Arial"/>
              </a:rPr>
              <a:t>anemie</a:t>
            </a:r>
            <a:endParaRPr sz="3200" b="1" dirty="0">
              <a:solidFill>
                <a:srgbClr val="0070C0"/>
              </a:solidFill>
              <a:cs typeface="Arial"/>
            </a:endParaRPr>
          </a:p>
        </p:txBody>
      </p:sp>
      <p:sp>
        <p:nvSpPr>
          <p:cNvPr id="5" name="TextBox 4">
            <a:extLst>
              <a:ext uri="{FF2B5EF4-FFF2-40B4-BE49-F238E27FC236}">
                <a16:creationId xmlns:a16="http://schemas.microsoft.com/office/drawing/2014/main" id="{59183937-8870-F106-9F20-7FD06FEE7562}"/>
              </a:ext>
            </a:extLst>
          </p:cNvPr>
          <p:cNvSpPr txBox="1"/>
          <p:nvPr/>
        </p:nvSpPr>
        <p:spPr>
          <a:xfrm>
            <a:off x="6133021" y="1692397"/>
            <a:ext cx="833609" cy="461665"/>
          </a:xfrm>
          <a:prstGeom prst="rect">
            <a:avLst/>
          </a:prstGeom>
          <a:noFill/>
        </p:spPr>
        <p:txBody>
          <a:bodyPr wrap="square" rtlCol="0">
            <a:spAutoFit/>
          </a:bodyPr>
          <a:lstStyle/>
          <a:p>
            <a:r>
              <a:rPr lang="en-US" sz="2400" b="1" dirty="0"/>
              <a:t>MCV</a:t>
            </a:r>
            <a:endParaRPr lang="it-IT" sz="2400" b="1" dirty="0"/>
          </a:p>
        </p:txBody>
      </p:sp>
      <p:sp>
        <p:nvSpPr>
          <p:cNvPr id="6" name="TextBox 5">
            <a:extLst>
              <a:ext uri="{FF2B5EF4-FFF2-40B4-BE49-F238E27FC236}">
                <a16:creationId xmlns:a16="http://schemas.microsoft.com/office/drawing/2014/main" id="{E9F17A4D-F939-02C6-154D-AB8FB03F25C3}"/>
              </a:ext>
            </a:extLst>
          </p:cNvPr>
          <p:cNvSpPr txBox="1"/>
          <p:nvPr/>
        </p:nvSpPr>
        <p:spPr>
          <a:xfrm>
            <a:off x="6032825" y="884931"/>
            <a:ext cx="1009585" cy="461665"/>
          </a:xfrm>
          <a:prstGeom prst="rect">
            <a:avLst/>
          </a:prstGeom>
          <a:noFill/>
        </p:spPr>
        <p:txBody>
          <a:bodyPr wrap="square" rtlCol="0">
            <a:spAutoFit/>
          </a:bodyPr>
          <a:lstStyle/>
          <a:p>
            <a:r>
              <a:rPr lang="en-US" sz="2400" b="1" dirty="0"/>
              <a:t>↓ Hb</a:t>
            </a:r>
            <a:endParaRPr lang="it-IT" sz="2400" b="1" dirty="0"/>
          </a:p>
        </p:txBody>
      </p:sp>
      <p:sp>
        <p:nvSpPr>
          <p:cNvPr id="7" name="Arrow: Down 6">
            <a:extLst>
              <a:ext uri="{FF2B5EF4-FFF2-40B4-BE49-F238E27FC236}">
                <a16:creationId xmlns:a16="http://schemas.microsoft.com/office/drawing/2014/main" id="{8F4F858E-0FCC-CB9A-DAF4-07A1956604EB}"/>
              </a:ext>
            </a:extLst>
          </p:cNvPr>
          <p:cNvSpPr/>
          <p:nvPr/>
        </p:nvSpPr>
        <p:spPr>
          <a:xfrm>
            <a:off x="6456364" y="1384485"/>
            <a:ext cx="186922" cy="2700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Arrow Connector 8">
            <a:extLst>
              <a:ext uri="{FF2B5EF4-FFF2-40B4-BE49-F238E27FC236}">
                <a16:creationId xmlns:a16="http://schemas.microsoft.com/office/drawing/2014/main" id="{CBFDC4ED-715B-9CF3-D072-3A6E0E09C4AE}"/>
              </a:ext>
            </a:extLst>
          </p:cNvPr>
          <p:cNvCxnSpPr>
            <a:cxnSpLocks/>
          </p:cNvCxnSpPr>
          <p:nvPr/>
        </p:nvCxnSpPr>
        <p:spPr>
          <a:xfrm flipH="1">
            <a:off x="4597269" y="2243059"/>
            <a:ext cx="1076020" cy="3536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58A1D32-32A3-52BA-A304-5EA2588E4B30}"/>
              </a:ext>
            </a:extLst>
          </p:cNvPr>
          <p:cNvCxnSpPr>
            <a:cxnSpLocks/>
          </p:cNvCxnSpPr>
          <p:nvPr/>
        </p:nvCxnSpPr>
        <p:spPr>
          <a:xfrm>
            <a:off x="6533365" y="2243059"/>
            <a:ext cx="0" cy="3932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33A3F96-8B96-DBB0-A968-9AE83401137B}"/>
              </a:ext>
            </a:extLst>
          </p:cNvPr>
          <p:cNvCxnSpPr>
            <a:cxnSpLocks/>
          </p:cNvCxnSpPr>
          <p:nvPr/>
        </p:nvCxnSpPr>
        <p:spPr>
          <a:xfrm>
            <a:off x="7259646" y="2248953"/>
            <a:ext cx="1225012" cy="3873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AED292A-651D-7A0B-5DA6-7EF1071FD93B}"/>
              </a:ext>
            </a:extLst>
          </p:cNvPr>
          <p:cNvSpPr txBox="1"/>
          <p:nvPr/>
        </p:nvSpPr>
        <p:spPr>
          <a:xfrm>
            <a:off x="3419570" y="2636267"/>
            <a:ext cx="1521475" cy="461665"/>
          </a:xfrm>
          <a:prstGeom prst="rect">
            <a:avLst/>
          </a:prstGeom>
          <a:noFill/>
        </p:spPr>
        <p:txBody>
          <a:bodyPr wrap="square" rtlCol="0">
            <a:spAutoFit/>
          </a:bodyPr>
          <a:lstStyle/>
          <a:p>
            <a:r>
              <a:rPr lang="en-US" sz="2400" b="1" dirty="0"/>
              <a:t>↓ micro</a:t>
            </a:r>
            <a:endParaRPr lang="it-IT" sz="2400" b="1" dirty="0"/>
          </a:p>
        </p:txBody>
      </p:sp>
      <p:sp>
        <p:nvSpPr>
          <p:cNvPr id="15" name="TextBox 14">
            <a:extLst>
              <a:ext uri="{FF2B5EF4-FFF2-40B4-BE49-F238E27FC236}">
                <a16:creationId xmlns:a16="http://schemas.microsoft.com/office/drawing/2014/main" id="{D9E68C72-DAA1-931E-33B8-E25506324259}"/>
              </a:ext>
            </a:extLst>
          </p:cNvPr>
          <p:cNvSpPr txBox="1"/>
          <p:nvPr/>
        </p:nvSpPr>
        <p:spPr>
          <a:xfrm>
            <a:off x="8201750" y="2636266"/>
            <a:ext cx="1521475" cy="461665"/>
          </a:xfrm>
          <a:prstGeom prst="rect">
            <a:avLst/>
          </a:prstGeom>
          <a:noFill/>
        </p:spPr>
        <p:txBody>
          <a:bodyPr wrap="square" rtlCol="0">
            <a:spAutoFit/>
          </a:bodyPr>
          <a:lstStyle/>
          <a:p>
            <a:r>
              <a:rPr lang="en-US" sz="2400" b="1" dirty="0"/>
              <a:t>↑ macro</a:t>
            </a:r>
            <a:endParaRPr lang="it-IT" sz="2400" b="1" dirty="0"/>
          </a:p>
        </p:txBody>
      </p:sp>
      <p:sp>
        <p:nvSpPr>
          <p:cNvPr id="16" name="TextBox 15">
            <a:extLst>
              <a:ext uri="{FF2B5EF4-FFF2-40B4-BE49-F238E27FC236}">
                <a16:creationId xmlns:a16="http://schemas.microsoft.com/office/drawing/2014/main" id="{5927C554-D15A-96F0-E5AC-2A823E83D8D5}"/>
              </a:ext>
            </a:extLst>
          </p:cNvPr>
          <p:cNvSpPr txBox="1"/>
          <p:nvPr/>
        </p:nvSpPr>
        <p:spPr>
          <a:xfrm>
            <a:off x="5985830" y="2636266"/>
            <a:ext cx="1095070" cy="461665"/>
          </a:xfrm>
          <a:prstGeom prst="rect">
            <a:avLst/>
          </a:prstGeom>
          <a:noFill/>
        </p:spPr>
        <p:txBody>
          <a:bodyPr wrap="square" rtlCol="0">
            <a:spAutoFit/>
          </a:bodyPr>
          <a:lstStyle/>
          <a:p>
            <a:r>
              <a:rPr lang="en-US" sz="2400" b="1" dirty="0" err="1"/>
              <a:t>normo</a:t>
            </a:r>
            <a:endParaRPr lang="it-IT" sz="2400" b="1" dirty="0"/>
          </a:p>
        </p:txBody>
      </p:sp>
      <p:cxnSp>
        <p:nvCxnSpPr>
          <p:cNvPr id="20" name="Straight Arrow Connector 19">
            <a:extLst>
              <a:ext uri="{FF2B5EF4-FFF2-40B4-BE49-F238E27FC236}">
                <a16:creationId xmlns:a16="http://schemas.microsoft.com/office/drawing/2014/main" id="{327C0BF1-C18E-AA22-4723-7C45E201A294}"/>
              </a:ext>
            </a:extLst>
          </p:cNvPr>
          <p:cNvCxnSpPr>
            <a:cxnSpLocks/>
          </p:cNvCxnSpPr>
          <p:nvPr/>
        </p:nvCxnSpPr>
        <p:spPr>
          <a:xfrm flipH="1">
            <a:off x="2864457" y="3221451"/>
            <a:ext cx="707270"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E52EF4-FD4D-0039-01A9-AC8DCF057642}"/>
              </a:ext>
            </a:extLst>
          </p:cNvPr>
          <p:cNvCxnSpPr>
            <a:cxnSpLocks/>
          </p:cNvCxnSpPr>
          <p:nvPr/>
        </p:nvCxnSpPr>
        <p:spPr>
          <a:xfrm>
            <a:off x="4144238" y="3221451"/>
            <a:ext cx="655108"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186CE9A-6511-C5F6-8059-95AF55646A68}"/>
              </a:ext>
            </a:extLst>
          </p:cNvPr>
          <p:cNvSpPr txBox="1"/>
          <p:nvPr/>
        </p:nvSpPr>
        <p:spPr>
          <a:xfrm>
            <a:off x="1985663" y="3978144"/>
            <a:ext cx="1521475" cy="830997"/>
          </a:xfrm>
          <a:prstGeom prst="rect">
            <a:avLst/>
          </a:prstGeom>
          <a:noFill/>
        </p:spPr>
        <p:txBody>
          <a:bodyPr wrap="square" rtlCol="0">
            <a:spAutoFit/>
          </a:bodyPr>
          <a:lstStyle/>
          <a:p>
            <a:r>
              <a:rPr lang="en-US" sz="2400" b="1" dirty="0"/>
              <a:t>↑ RBC</a:t>
            </a:r>
          </a:p>
          <a:p>
            <a:r>
              <a:rPr lang="en-US" sz="2400" b="1" dirty="0"/>
              <a:t>↓ RDW</a:t>
            </a:r>
          </a:p>
        </p:txBody>
      </p:sp>
      <p:sp>
        <p:nvSpPr>
          <p:cNvPr id="28" name="TextBox 27">
            <a:extLst>
              <a:ext uri="{FF2B5EF4-FFF2-40B4-BE49-F238E27FC236}">
                <a16:creationId xmlns:a16="http://schemas.microsoft.com/office/drawing/2014/main" id="{99F3D6B5-40AD-2049-2D77-0204C0545EB0}"/>
              </a:ext>
            </a:extLst>
          </p:cNvPr>
          <p:cNvSpPr txBox="1"/>
          <p:nvPr/>
        </p:nvSpPr>
        <p:spPr>
          <a:xfrm>
            <a:off x="4374541" y="3955398"/>
            <a:ext cx="1521475" cy="1200329"/>
          </a:xfrm>
          <a:prstGeom prst="rect">
            <a:avLst/>
          </a:prstGeom>
          <a:noFill/>
        </p:spPr>
        <p:txBody>
          <a:bodyPr wrap="square" rtlCol="0">
            <a:spAutoFit/>
          </a:bodyPr>
          <a:lstStyle/>
          <a:p>
            <a:r>
              <a:rPr lang="en-US" sz="2400" b="1" dirty="0"/>
              <a:t>↓ RBC</a:t>
            </a:r>
          </a:p>
          <a:p>
            <a:r>
              <a:rPr lang="en-US" sz="2400" b="1" dirty="0"/>
              <a:t>↑ RDW</a:t>
            </a:r>
          </a:p>
          <a:p>
            <a:r>
              <a:rPr lang="en-US" sz="2400" b="1" dirty="0"/>
              <a:t> </a:t>
            </a:r>
            <a:endParaRPr lang="it-IT" sz="2400" b="1" dirty="0"/>
          </a:p>
        </p:txBody>
      </p:sp>
      <p:sp>
        <p:nvSpPr>
          <p:cNvPr id="29" name="TextBox 28">
            <a:extLst>
              <a:ext uri="{FF2B5EF4-FFF2-40B4-BE49-F238E27FC236}">
                <a16:creationId xmlns:a16="http://schemas.microsoft.com/office/drawing/2014/main" id="{18DF1995-8395-0B91-8748-45AA9F23A087}"/>
              </a:ext>
            </a:extLst>
          </p:cNvPr>
          <p:cNvSpPr txBox="1"/>
          <p:nvPr/>
        </p:nvSpPr>
        <p:spPr>
          <a:xfrm>
            <a:off x="2975599" y="4849534"/>
            <a:ext cx="1621670" cy="646331"/>
          </a:xfrm>
          <a:prstGeom prst="rect">
            <a:avLst/>
          </a:prstGeom>
          <a:noFill/>
        </p:spPr>
        <p:txBody>
          <a:bodyPr wrap="square" rtlCol="0">
            <a:spAutoFit/>
          </a:bodyPr>
          <a:lstStyle/>
          <a:p>
            <a:pPr algn="ctr"/>
            <a:r>
              <a:rPr lang="en-US" b="1" dirty="0" err="1"/>
              <a:t>Sideremia</a:t>
            </a:r>
            <a:endParaRPr lang="en-US" b="1" dirty="0"/>
          </a:p>
          <a:p>
            <a:pPr algn="ctr"/>
            <a:r>
              <a:rPr lang="en-US" b="1" dirty="0" err="1"/>
              <a:t>Ferritinemia</a:t>
            </a:r>
            <a:endParaRPr lang="it-IT" b="1" dirty="0"/>
          </a:p>
        </p:txBody>
      </p:sp>
      <p:cxnSp>
        <p:nvCxnSpPr>
          <p:cNvPr id="30" name="Straight Arrow Connector 29">
            <a:extLst>
              <a:ext uri="{FF2B5EF4-FFF2-40B4-BE49-F238E27FC236}">
                <a16:creationId xmlns:a16="http://schemas.microsoft.com/office/drawing/2014/main" id="{09094D58-CF63-4825-C442-65C8C601C837}"/>
              </a:ext>
            </a:extLst>
          </p:cNvPr>
          <p:cNvCxnSpPr>
            <a:cxnSpLocks/>
          </p:cNvCxnSpPr>
          <p:nvPr/>
        </p:nvCxnSpPr>
        <p:spPr>
          <a:xfrm>
            <a:off x="2692933" y="4839140"/>
            <a:ext cx="0" cy="798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6A36646-76C6-54E2-922F-74C33F930EE8}"/>
              </a:ext>
            </a:extLst>
          </p:cNvPr>
          <p:cNvSpPr txBox="1"/>
          <p:nvPr/>
        </p:nvSpPr>
        <p:spPr>
          <a:xfrm>
            <a:off x="4188366" y="5637958"/>
            <a:ext cx="1747851" cy="461665"/>
          </a:xfrm>
          <a:prstGeom prst="rect">
            <a:avLst/>
          </a:prstGeom>
          <a:noFill/>
        </p:spPr>
        <p:txBody>
          <a:bodyPr wrap="square" rtlCol="0">
            <a:spAutoFit/>
          </a:bodyPr>
          <a:lstStyle/>
          <a:p>
            <a:r>
              <a:rPr lang="en-US" sz="2400" b="1" dirty="0" err="1"/>
              <a:t>Sideropenia</a:t>
            </a:r>
            <a:endParaRPr lang="it-IT" sz="2400" b="1" dirty="0"/>
          </a:p>
        </p:txBody>
      </p:sp>
      <p:cxnSp>
        <p:nvCxnSpPr>
          <p:cNvPr id="33" name="Straight Arrow Connector 32">
            <a:extLst>
              <a:ext uri="{FF2B5EF4-FFF2-40B4-BE49-F238E27FC236}">
                <a16:creationId xmlns:a16="http://schemas.microsoft.com/office/drawing/2014/main" id="{A1E36F43-2407-8869-351F-CB170D8404EF}"/>
              </a:ext>
            </a:extLst>
          </p:cNvPr>
          <p:cNvCxnSpPr>
            <a:cxnSpLocks/>
          </p:cNvCxnSpPr>
          <p:nvPr/>
        </p:nvCxnSpPr>
        <p:spPr>
          <a:xfrm>
            <a:off x="1030353" y="4910817"/>
            <a:ext cx="0" cy="727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37FA047-8370-9ECB-9CCC-3EC5D3A2D6CF}"/>
              </a:ext>
            </a:extLst>
          </p:cNvPr>
          <p:cNvSpPr txBox="1"/>
          <p:nvPr/>
        </p:nvSpPr>
        <p:spPr>
          <a:xfrm>
            <a:off x="655632" y="3955398"/>
            <a:ext cx="1261121" cy="830997"/>
          </a:xfrm>
          <a:prstGeom prst="rect">
            <a:avLst/>
          </a:prstGeom>
          <a:noFill/>
        </p:spPr>
        <p:txBody>
          <a:bodyPr wrap="square" rtlCol="0">
            <a:spAutoFit/>
          </a:bodyPr>
          <a:lstStyle/>
          <a:p>
            <a:r>
              <a:rPr lang="en-US" sz="2400" b="1" dirty="0"/>
              <a:t>↓ ↓ Hb</a:t>
            </a:r>
            <a:br>
              <a:rPr lang="en-US" sz="2400" b="1" dirty="0"/>
            </a:br>
            <a:r>
              <a:rPr lang="en-US" sz="2400" b="1" dirty="0"/>
              <a:t>↓ RBC</a:t>
            </a:r>
          </a:p>
        </p:txBody>
      </p:sp>
      <p:cxnSp>
        <p:nvCxnSpPr>
          <p:cNvPr id="39" name="Straight Arrow Connector 38">
            <a:extLst>
              <a:ext uri="{FF2B5EF4-FFF2-40B4-BE49-F238E27FC236}">
                <a16:creationId xmlns:a16="http://schemas.microsoft.com/office/drawing/2014/main" id="{E204ED56-A8C7-0002-FDC5-281508E56765}"/>
              </a:ext>
            </a:extLst>
          </p:cNvPr>
          <p:cNvCxnSpPr>
            <a:cxnSpLocks/>
          </p:cNvCxnSpPr>
          <p:nvPr/>
        </p:nvCxnSpPr>
        <p:spPr>
          <a:xfrm flipH="1">
            <a:off x="1460014" y="3016004"/>
            <a:ext cx="1758078" cy="8200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4CEA2F4-E8E7-39A7-4B28-3BB2F841B002}"/>
              </a:ext>
            </a:extLst>
          </p:cNvPr>
          <p:cNvSpPr txBox="1"/>
          <p:nvPr/>
        </p:nvSpPr>
        <p:spPr>
          <a:xfrm>
            <a:off x="586088" y="5637958"/>
            <a:ext cx="1747851" cy="461665"/>
          </a:xfrm>
          <a:prstGeom prst="rect">
            <a:avLst/>
          </a:prstGeom>
          <a:noFill/>
        </p:spPr>
        <p:txBody>
          <a:bodyPr wrap="square" rtlCol="0">
            <a:spAutoFit/>
          </a:bodyPr>
          <a:lstStyle/>
          <a:p>
            <a:r>
              <a:rPr lang="en-US" sz="2400" b="1" dirty="0"/>
              <a:t>Tal major</a:t>
            </a:r>
            <a:endParaRPr lang="it-IT" sz="2400" b="1" dirty="0"/>
          </a:p>
        </p:txBody>
      </p:sp>
      <p:cxnSp>
        <p:nvCxnSpPr>
          <p:cNvPr id="43" name="Straight Arrow Connector 42">
            <a:extLst>
              <a:ext uri="{FF2B5EF4-FFF2-40B4-BE49-F238E27FC236}">
                <a16:creationId xmlns:a16="http://schemas.microsoft.com/office/drawing/2014/main" id="{351A5578-F57A-9CD8-DCC1-1A4167E2405A}"/>
              </a:ext>
            </a:extLst>
          </p:cNvPr>
          <p:cNvCxnSpPr>
            <a:cxnSpLocks/>
          </p:cNvCxnSpPr>
          <p:nvPr/>
        </p:nvCxnSpPr>
        <p:spPr>
          <a:xfrm>
            <a:off x="5012613" y="4839140"/>
            <a:ext cx="0" cy="798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5D358EA-A0A9-2470-23E7-1ED7CFFA1CC4}"/>
              </a:ext>
            </a:extLst>
          </p:cNvPr>
          <p:cNvSpPr txBox="1"/>
          <p:nvPr/>
        </p:nvSpPr>
        <p:spPr>
          <a:xfrm>
            <a:off x="2081521" y="5637958"/>
            <a:ext cx="1747851" cy="830997"/>
          </a:xfrm>
          <a:prstGeom prst="rect">
            <a:avLst/>
          </a:prstGeom>
          <a:noFill/>
        </p:spPr>
        <p:txBody>
          <a:bodyPr wrap="square" rtlCol="0">
            <a:spAutoFit/>
          </a:bodyPr>
          <a:lstStyle/>
          <a:p>
            <a:r>
              <a:rPr lang="en-US" sz="2400" b="1" dirty="0"/>
              <a:t>Trait</a:t>
            </a:r>
          </a:p>
          <a:p>
            <a:r>
              <a:rPr lang="en-US" sz="2400" b="1" dirty="0" err="1"/>
              <a:t>talassemico</a:t>
            </a:r>
            <a:endParaRPr lang="it-IT" sz="2400" b="1" dirty="0"/>
          </a:p>
        </p:txBody>
      </p:sp>
      <p:cxnSp>
        <p:nvCxnSpPr>
          <p:cNvPr id="45" name="Straight Arrow Connector 44">
            <a:extLst>
              <a:ext uri="{FF2B5EF4-FFF2-40B4-BE49-F238E27FC236}">
                <a16:creationId xmlns:a16="http://schemas.microsoft.com/office/drawing/2014/main" id="{63E69D55-F315-CF40-8B67-B354F4853271}"/>
              </a:ext>
            </a:extLst>
          </p:cNvPr>
          <p:cNvCxnSpPr>
            <a:cxnSpLocks/>
          </p:cNvCxnSpPr>
          <p:nvPr/>
        </p:nvCxnSpPr>
        <p:spPr>
          <a:xfrm flipH="1">
            <a:off x="6531763" y="3221451"/>
            <a:ext cx="18062" cy="673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A6377FA-20F8-FE30-EE1B-8DE3FE89A2B0}"/>
              </a:ext>
            </a:extLst>
          </p:cNvPr>
          <p:cNvSpPr txBox="1"/>
          <p:nvPr/>
        </p:nvSpPr>
        <p:spPr>
          <a:xfrm>
            <a:off x="5826817" y="3978144"/>
            <a:ext cx="3110058" cy="1938992"/>
          </a:xfrm>
          <a:prstGeom prst="rect">
            <a:avLst/>
          </a:prstGeom>
          <a:noFill/>
        </p:spPr>
        <p:txBody>
          <a:bodyPr wrap="square" rtlCol="0">
            <a:spAutoFit/>
          </a:bodyPr>
          <a:lstStyle/>
          <a:p>
            <a:r>
              <a:rPr lang="en-US" sz="2400" b="1" dirty="0"/>
              <a:t>VES (</a:t>
            </a:r>
            <a:r>
              <a:rPr lang="en-US" sz="2400" b="1" dirty="0" err="1"/>
              <a:t>infiammazione</a:t>
            </a:r>
            <a:r>
              <a:rPr lang="en-US" sz="2400" b="1" dirty="0"/>
              <a:t>)</a:t>
            </a:r>
          </a:p>
          <a:p>
            <a:r>
              <a:rPr lang="en-US" sz="2400" b="1" dirty="0" err="1"/>
              <a:t>Sangue</a:t>
            </a:r>
            <a:r>
              <a:rPr lang="en-US" sz="2400" b="1" dirty="0"/>
              <a:t> </a:t>
            </a:r>
            <a:r>
              <a:rPr lang="en-US" sz="2400" b="1" dirty="0" err="1"/>
              <a:t>occulto</a:t>
            </a:r>
            <a:endParaRPr lang="en-US" sz="2400" b="1" dirty="0"/>
          </a:p>
          <a:p>
            <a:r>
              <a:rPr lang="it-IT" sz="2400" b="1" dirty="0"/>
              <a:t>(perdita)</a:t>
            </a:r>
          </a:p>
          <a:p>
            <a:r>
              <a:rPr lang="it-IT" sz="2400" b="1" dirty="0"/>
              <a:t>Bilirubina/aptoglobina (emolisi)</a:t>
            </a:r>
          </a:p>
        </p:txBody>
      </p:sp>
      <p:cxnSp>
        <p:nvCxnSpPr>
          <p:cNvPr id="48" name="Straight Arrow Connector 47">
            <a:extLst>
              <a:ext uri="{FF2B5EF4-FFF2-40B4-BE49-F238E27FC236}">
                <a16:creationId xmlns:a16="http://schemas.microsoft.com/office/drawing/2014/main" id="{9093B7D6-2629-AF09-4B53-30EF88A7E05D}"/>
              </a:ext>
            </a:extLst>
          </p:cNvPr>
          <p:cNvCxnSpPr>
            <a:cxnSpLocks/>
          </p:cNvCxnSpPr>
          <p:nvPr/>
        </p:nvCxnSpPr>
        <p:spPr>
          <a:xfrm>
            <a:off x="9252587" y="3206295"/>
            <a:ext cx="655108"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B9AFAAD-2B3D-ABF9-3CBD-C6F7E1C9AC0F}"/>
              </a:ext>
            </a:extLst>
          </p:cNvPr>
          <p:cNvSpPr txBox="1"/>
          <p:nvPr/>
        </p:nvSpPr>
        <p:spPr>
          <a:xfrm>
            <a:off x="9480207" y="3947833"/>
            <a:ext cx="2373071" cy="830997"/>
          </a:xfrm>
          <a:prstGeom prst="rect">
            <a:avLst/>
          </a:prstGeom>
          <a:noFill/>
        </p:spPr>
        <p:txBody>
          <a:bodyPr wrap="square" rtlCol="0">
            <a:spAutoFit/>
          </a:bodyPr>
          <a:lstStyle/>
          <a:p>
            <a:r>
              <a:rPr lang="en-US" sz="2400" b="1" dirty="0"/>
              <a:t>Vit B12</a:t>
            </a:r>
          </a:p>
          <a:p>
            <a:r>
              <a:rPr lang="en-US" sz="2400" b="1" dirty="0" err="1"/>
              <a:t>Folati</a:t>
            </a:r>
            <a:endParaRPr lang="it-IT" sz="2400" b="1" dirty="0"/>
          </a:p>
        </p:txBody>
      </p:sp>
    </p:spTree>
    <p:extLst>
      <p:ext uri="{BB962C8B-B14F-4D97-AF65-F5344CB8AC3E}">
        <p14:creationId xmlns:p14="http://schemas.microsoft.com/office/powerpoint/2010/main" val="3463056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62A669-0C2F-DE75-0702-4C5981594CB1}"/>
              </a:ext>
            </a:extLst>
          </p:cNvPr>
          <p:cNvSpPr txBox="1"/>
          <p:nvPr/>
        </p:nvSpPr>
        <p:spPr>
          <a:xfrm>
            <a:off x="372321" y="177209"/>
            <a:ext cx="5487921" cy="5693866"/>
          </a:xfrm>
          <a:prstGeom prst="rect">
            <a:avLst/>
          </a:prstGeom>
          <a:noFill/>
        </p:spPr>
        <p:txBody>
          <a:bodyPr wrap="square" rtlCol="0">
            <a:spAutoFit/>
          </a:bodyPr>
          <a:lstStyle/>
          <a:p>
            <a:r>
              <a:rPr lang="it-IT" sz="2800" dirty="0"/>
              <a:t>LABORATORIO</a:t>
            </a:r>
          </a:p>
          <a:p>
            <a:endParaRPr lang="it-IT" sz="2800" dirty="0"/>
          </a:p>
          <a:p>
            <a:r>
              <a:rPr lang="it-IT" sz="2800" b="1" dirty="0"/>
              <a:t>Anemia</a:t>
            </a:r>
            <a:r>
              <a:rPr lang="it-IT" sz="2800" dirty="0"/>
              <a:t> (↓ </a:t>
            </a:r>
            <a:r>
              <a:rPr lang="it-IT" sz="2800" dirty="0" err="1"/>
              <a:t>Hb</a:t>
            </a:r>
            <a:r>
              <a:rPr lang="it-IT" sz="2800" dirty="0"/>
              <a:t>), </a:t>
            </a:r>
            <a:br>
              <a:rPr lang="it-IT" sz="2800" dirty="0"/>
            </a:br>
            <a:r>
              <a:rPr lang="it-IT" sz="2800" b="1" dirty="0"/>
              <a:t>microcitica</a:t>
            </a:r>
            <a:r>
              <a:rPr lang="it-IT" sz="2800" dirty="0"/>
              <a:t> (↓ MCV), </a:t>
            </a:r>
            <a:br>
              <a:rPr lang="it-IT" sz="2800" dirty="0"/>
            </a:br>
            <a:r>
              <a:rPr lang="it-IT" sz="2800" b="1" dirty="0"/>
              <a:t>ipocromica</a:t>
            </a:r>
            <a:r>
              <a:rPr lang="it-IT" sz="2800" dirty="0"/>
              <a:t> (↓ MCHC), </a:t>
            </a:r>
            <a:br>
              <a:rPr lang="it-IT" sz="2800" dirty="0"/>
            </a:br>
            <a:r>
              <a:rPr lang="it-IT" sz="2800" b="1" dirty="0"/>
              <a:t>normo-</a:t>
            </a:r>
            <a:r>
              <a:rPr lang="it-IT" sz="2800" b="1" dirty="0" err="1"/>
              <a:t>iporigenerativa</a:t>
            </a:r>
            <a:r>
              <a:rPr lang="it-IT" sz="2800" dirty="0"/>
              <a:t> </a:t>
            </a:r>
            <a:br>
              <a:rPr lang="it-IT" sz="2800" dirty="0"/>
            </a:br>
            <a:r>
              <a:rPr lang="it-IT" sz="2800" dirty="0"/>
              <a:t> = ↓ reticolociti</a:t>
            </a:r>
            <a:br>
              <a:rPr lang="it-IT" sz="2800" dirty="0"/>
            </a:br>
            <a:r>
              <a:rPr lang="it-IT" sz="2800" dirty="0"/>
              <a:t>- ↑ dispersione dell’MCV (RDW)</a:t>
            </a:r>
            <a:br>
              <a:rPr lang="it-IT" sz="2800" dirty="0"/>
            </a:br>
            <a:r>
              <a:rPr lang="it-IT" sz="2800" b="1" dirty="0" err="1"/>
              <a:t>sideropenica</a:t>
            </a:r>
            <a:r>
              <a:rPr lang="it-IT" sz="2800" dirty="0"/>
              <a:t> </a:t>
            </a:r>
            <a:br>
              <a:rPr lang="it-IT" sz="2800" dirty="0"/>
            </a:br>
            <a:r>
              <a:rPr lang="it-IT" sz="2800" dirty="0"/>
              <a:t>- ↓ sideremia</a:t>
            </a:r>
          </a:p>
          <a:p>
            <a:r>
              <a:rPr lang="it-IT" sz="2800" dirty="0"/>
              <a:t>- ↓saturazione della transferrina</a:t>
            </a:r>
            <a:br>
              <a:rPr lang="it-IT" sz="2800" dirty="0"/>
            </a:br>
            <a:r>
              <a:rPr lang="it-IT" sz="2800" dirty="0"/>
              <a:t>- ↓ferritina)</a:t>
            </a:r>
          </a:p>
          <a:p>
            <a:endParaRPr lang="it-IT" sz="2800" dirty="0"/>
          </a:p>
        </p:txBody>
      </p:sp>
      <p:pic>
        <p:nvPicPr>
          <p:cNvPr id="6" name="Picture 4">
            <a:extLst>
              <a:ext uri="{FF2B5EF4-FFF2-40B4-BE49-F238E27FC236}">
                <a16:creationId xmlns:a16="http://schemas.microsoft.com/office/drawing/2014/main" id="{219E0697-7DDB-2CD3-A3E7-B6B9CDB04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42678" y="363279"/>
            <a:ext cx="6477000" cy="5867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1499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70DD-7676-3D51-D10B-F702B21ED99D}"/>
            </a:ext>
          </a:extLst>
        </p:cNvPr>
        <p:cNvGrpSpPr/>
        <p:nvPr/>
      </p:nvGrpSpPr>
      <p:grpSpPr>
        <a:xfrm>
          <a:off x="0" y="0"/>
          <a:ext cx="0" cy="0"/>
          <a:chOff x="0" y="0"/>
          <a:chExt cx="0" cy="0"/>
        </a:xfrm>
      </p:grpSpPr>
      <p:sp>
        <p:nvSpPr>
          <p:cNvPr id="301060" name="Text Box 4">
            <a:extLst>
              <a:ext uri="{FF2B5EF4-FFF2-40B4-BE49-F238E27FC236}">
                <a16:creationId xmlns:a16="http://schemas.microsoft.com/office/drawing/2014/main" id="{B31E88CA-18AF-B3C3-764C-B76D5BA71E3C}"/>
              </a:ext>
            </a:extLst>
          </p:cNvPr>
          <p:cNvSpPr txBox="1">
            <a:spLocks noChangeArrowheads="1"/>
          </p:cNvSpPr>
          <p:nvPr/>
        </p:nvSpPr>
        <p:spPr bwMode="auto">
          <a:xfrm>
            <a:off x="223583" y="811212"/>
            <a:ext cx="7599626" cy="5570756"/>
          </a:xfrm>
          <a:prstGeom prst="rect">
            <a:avLst/>
          </a:prstGeom>
          <a:noFill/>
          <a:ln w="9525">
            <a:noFill/>
            <a:miter lim="800000"/>
            <a:headEnd/>
            <a:tailEnd/>
          </a:ln>
          <a:effectLst/>
        </p:spPr>
        <p:txBody>
          <a:bodyPr wrap="square">
            <a:spAutoFit/>
          </a:bodyPr>
          <a:lstStyle/>
          <a:p>
            <a:pPr>
              <a:defRPr/>
            </a:pPr>
            <a:r>
              <a:rPr lang="it-IT" sz="2400" b="1" dirty="0"/>
              <a:t>TALASSEMIE</a:t>
            </a:r>
          </a:p>
          <a:p>
            <a:pPr>
              <a:defRPr/>
            </a:pPr>
            <a:r>
              <a:rPr lang="it-IT" sz="2400" b="1" dirty="0"/>
              <a:t>Beta Talassemia Major (assenza congenita di catene β)</a:t>
            </a:r>
          </a:p>
          <a:p>
            <a:pPr>
              <a:defRPr/>
            </a:pPr>
            <a:r>
              <a:rPr lang="it-IT" sz="2800" b="1" dirty="0"/>
              <a:t>anemie congenite causate da mutazioni che </a:t>
            </a:r>
            <a:r>
              <a:rPr lang="it-IT" sz="2800" b="1" u="sng" dirty="0">
                <a:effectLst>
                  <a:outerShdw blurRad="38100" dist="38100" dir="2700000" algn="tl">
                    <a:srgbClr val="C0C0C0"/>
                  </a:outerShdw>
                </a:effectLst>
              </a:rPr>
              <a:t>riducono o aboliscono l’espressione</a:t>
            </a:r>
            <a:r>
              <a:rPr lang="it-IT" sz="2800" b="1" dirty="0"/>
              <a:t> genica delle catene </a:t>
            </a:r>
            <a:r>
              <a:rPr lang="it-IT" sz="2800" b="1" dirty="0" err="1"/>
              <a:t>globiniche</a:t>
            </a:r>
            <a:r>
              <a:rPr lang="it-IT" sz="2800" b="1" dirty="0"/>
              <a:t> α e β. </a:t>
            </a:r>
          </a:p>
          <a:p>
            <a:pPr>
              <a:defRPr/>
            </a:pPr>
            <a:endParaRPr lang="it-IT" sz="2800" b="1" dirty="0"/>
          </a:p>
          <a:p>
            <a:pPr>
              <a:defRPr/>
            </a:pPr>
            <a:r>
              <a:rPr lang="it-IT" sz="2800" b="1" dirty="0"/>
              <a:t>Nelle forme più gravi, lo squilibrio nella sintesi di queste molecole ha effetti deleteri sulla maturazione e sopravvivenza delle cellule </a:t>
            </a:r>
            <a:r>
              <a:rPr lang="it-IT" sz="2800" b="1" dirty="0" err="1"/>
              <a:t>eritroidi</a:t>
            </a:r>
            <a:r>
              <a:rPr lang="it-IT" sz="2800" b="1" dirty="0"/>
              <a:t> </a:t>
            </a:r>
          </a:p>
          <a:p>
            <a:pPr>
              <a:defRPr/>
            </a:pPr>
            <a:endParaRPr lang="it-IT" sz="2800" b="1" u="sng" dirty="0">
              <a:solidFill>
                <a:srgbClr val="CC0000"/>
              </a:solidFill>
              <a:effectLst>
                <a:outerShdw blurRad="38100" dist="38100" dir="2700000" algn="tl">
                  <a:srgbClr val="C0C0C0"/>
                </a:outerShdw>
              </a:effectLst>
            </a:endParaRPr>
          </a:p>
          <a:p>
            <a:pPr>
              <a:defRPr/>
            </a:pPr>
            <a:r>
              <a:rPr lang="it-IT" sz="2800" b="1" u="sng" dirty="0">
                <a:solidFill>
                  <a:srgbClr val="CC0000"/>
                </a:solidFill>
                <a:effectLst>
                  <a:outerShdw blurRad="38100" dist="38100" dir="2700000" algn="tl">
                    <a:srgbClr val="C0C0C0"/>
                  </a:outerShdw>
                </a:effectLst>
              </a:rPr>
              <a:t>ANEMIA, </a:t>
            </a:r>
            <a:r>
              <a:rPr lang="it-IT" sz="2800" b="1" dirty="0">
                <a:solidFill>
                  <a:srgbClr val="CC0000"/>
                </a:solidFill>
                <a:effectLst>
                  <a:outerShdw blurRad="38100" dist="38100" dir="2700000" algn="tl">
                    <a:srgbClr val="C0C0C0"/>
                  </a:outerShdw>
                </a:effectLst>
              </a:rPr>
              <a:t>Deformazioni ossee, gravi danni multi-organo, decesso nei primi anni di vita, senza trattamento</a:t>
            </a:r>
          </a:p>
        </p:txBody>
      </p:sp>
      <p:pic>
        <p:nvPicPr>
          <p:cNvPr id="10" name="Picture 9">
            <a:extLst>
              <a:ext uri="{FF2B5EF4-FFF2-40B4-BE49-F238E27FC236}">
                <a16:creationId xmlns:a16="http://schemas.microsoft.com/office/drawing/2014/main" id="{F07111D0-64E1-8BC6-19B3-2ADE6BEA79E6}"/>
              </a:ext>
            </a:extLst>
          </p:cNvPr>
          <p:cNvPicPr>
            <a:picLocks noChangeAspect="1" noChangeArrowheads="1"/>
          </p:cNvPicPr>
          <p:nvPr/>
        </p:nvPicPr>
        <p:blipFill>
          <a:blip r:embed="rId3" cstate="print">
            <a:lum bright="20000" contrast="10000"/>
          </a:blip>
          <a:srcRect/>
          <a:stretch>
            <a:fillRect/>
          </a:stretch>
        </p:blipFill>
        <p:spPr bwMode="auto">
          <a:xfrm>
            <a:off x="7863177" y="159716"/>
            <a:ext cx="3436877" cy="4181378"/>
          </a:xfrm>
          <a:prstGeom prst="rect">
            <a:avLst/>
          </a:prstGeom>
          <a:noFill/>
          <a:ln w="9525">
            <a:noFill/>
            <a:miter lim="800000"/>
            <a:headEnd/>
            <a:tailEnd/>
          </a:ln>
        </p:spPr>
      </p:pic>
      <p:pic>
        <p:nvPicPr>
          <p:cNvPr id="11" name="Picture 4" descr="http://www.modernmedicaldictionary.com/wp-content/uploads/2013/04/gargoyle1.jpg">
            <a:extLst>
              <a:ext uri="{FF2B5EF4-FFF2-40B4-BE49-F238E27FC236}">
                <a16:creationId xmlns:a16="http://schemas.microsoft.com/office/drawing/2014/main" id="{4B755CDE-080B-A8FB-F238-0AD4023D62A2}"/>
              </a:ext>
            </a:extLst>
          </p:cNvPr>
          <p:cNvPicPr>
            <a:picLocks noChangeAspect="1" noChangeArrowheads="1"/>
          </p:cNvPicPr>
          <p:nvPr/>
        </p:nvPicPr>
        <p:blipFill>
          <a:blip r:embed="rId4" cstate="print"/>
          <a:srcRect/>
          <a:stretch>
            <a:fillRect/>
          </a:stretch>
        </p:blipFill>
        <p:spPr bwMode="auto">
          <a:xfrm>
            <a:off x="8781851" y="3522050"/>
            <a:ext cx="3236277" cy="3176234"/>
          </a:xfrm>
          <a:prstGeom prst="rect">
            <a:avLst/>
          </a:prstGeom>
          <a:noFill/>
        </p:spPr>
      </p:pic>
    </p:spTree>
    <p:extLst>
      <p:ext uri="{BB962C8B-B14F-4D97-AF65-F5344CB8AC3E}">
        <p14:creationId xmlns:p14="http://schemas.microsoft.com/office/powerpoint/2010/main" val="18759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666F-704C-DD88-1AF9-1A114E350D2F}"/>
            </a:ext>
          </a:extLst>
        </p:cNvPr>
        <p:cNvGrpSpPr/>
        <p:nvPr/>
      </p:nvGrpSpPr>
      <p:grpSpPr>
        <a:xfrm>
          <a:off x="0" y="0"/>
          <a:ext cx="0" cy="0"/>
          <a:chOff x="0" y="0"/>
          <a:chExt cx="0" cy="0"/>
        </a:xfrm>
      </p:grpSpPr>
      <p:grpSp>
        <p:nvGrpSpPr>
          <p:cNvPr id="27" name="Group 2">
            <a:extLst>
              <a:ext uri="{FF2B5EF4-FFF2-40B4-BE49-F238E27FC236}">
                <a16:creationId xmlns:a16="http://schemas.microsoft.com/office/drawing/2014/main" id="{C5DC21E4-5DF1-1C0B-5563-884AD8529128}"/>
              </a:ext>
            </a:extLst>
          </p:cNvPr>
          <p:cNvGrpSpPr>
            <a:grpSpLocks/>
          </p:cNvGrpSpPr>
          <p:nvPr/>
        </p:nvGrpSpPr>
        <p:grpSpPr bwMode="auto">
          <a:xfrm>
            <a:off x="2501901" y="3873502"/>
            <a:ext cx="7389813" cy="2519363"/>
            <a:chOff x="480" y="2304"/>
            <a:chExt cx="4655" cy="1587"/>
          </a:xfrm>
        </p:grpSpPr>
        <p:pic>
          <p:nvPicPr>
            <p:cNvPr id="28" name="Picture 3" descr="npo0000b2">
              <a:extLst>
                <a:ext uri="{FF2B5EF4-FFF2-40B4-BE49-F238E27FC236}">
                  <a16:creationId xmlns:a16="http://schemas.microsoft.com/office/drawing/2014/main" id="{C00674E7-C366-06A6-CC1B-1BCFDF9FE482}"/>
                </a:ext>
              </a:extLst>
            </p:cNvPr>
            <p:cNvPicPr>
              <a:picLocks noChangeAspect="1" noChangeArrowheads="1"/>
            </p:cNvPicPr>
            <p:nvPr/>
          </p:nvPicPr>
          <p:blipFill>
            <a:blip r:embed="rId2" cstate="print"/>
            <a:srcRect/>
            <a:stretch>
              <a:fillRect/>
            </a:stretch>
          </p:blipFill>
          <p:spPr bwMode="auto">
            <a:xfrm>
              <a:off x="480" y="2688"/>
              <a:ext cx="4608" cy="1018"/>
            </a:xfrm>
            <a:prstGeom prst="rect">
              <a:avLst/>
            </a:prstGeom>
            <a:noFill/>
            <a:ln w="9525">
              <a:noFill/>
              <a:miter lim="800000"/>
              <a:headEnd/>
              <a:tailEnd/>
            </a:ln>
          </p:spPr>
        </p:pic>
        <p:sp>
          <p:nvSpPr>
            <p:cNvPr id="29" name="Text Box 22">
              <a:extLst>
                <a:ext uri="{FF2B5EF4-FFF2-40B4-BE49-F238E27FC236}">
                  <a16:creationId xmlns:a16="http://schemas.microsoft.com/office/drawing/2014/main" id="{54BE4312-C527-2572-75AC-A2A8B270D20B}"/>
                </a:ext>
              </a:extLst>
            </p:cNvPr>
            <p:cNvSpPr txBox="1">
              <a:spLocks noChangeArrowheads="1"/>
            </p:cNvSpPr>
            <p:nvPr/>
          </p:nvSpPr>
          <p:spPr bwMode="auto">
            <a:xfrm>
              <a:off x="3120" y="2304"/>
              <a:ext cx="460" cy="291"/>
            </a:xfrm>
            <a:prstGeom prst="rect">
              <a:avLst/>
            </a:prstGeom>
            <a:noFill/>
            <a:ln w="9525">
              <a:noFill/>
              <a:miter lim="800000"/>
              <a:headEnd/>
              <a:tailEnd/>
            </a:ln>
          </p:spPr>
          <p:txBody>
            <a:bodyPr wrap="none">
              <a:spAutoFit/>
            </a:bodyPr>
            <a:lstStyle/>
            <a:p>
              <a:pPr eaLnBrk="0" hangingPunct="0"/>
              <a:r>
                <a:rPr lang="it-IT" sz="2400" b="1">
                  <a:solidFill>
                    <a:srgbClr val="FF0000"/>
                  </a:solidFill>
                </a:rPr>
                <a:t>HbA</a:t>
              </a:r>
            </a:p>
          </p:txBody>
        </p:sp>
        <p:sp>
          <p:nvSpPr>
            <p:cNvPr id="30" name="Text Box 23">
              <a:extLst>
                <a:ext uri="{FF2B5EF4-FFF2-40B4-BE49-F238E27FC236}">
                  <a16:creationId xmlns:a16="http://schemas.microsoft.com/office/drawing/2014/main" id="{D8B713AE-570E-65FF-04D3-D10C567029D1}"/>
                </a:ext>
              </a:extLst>
            </p:cNvPr>
            <p:cNvSpPr txBox="1">
              <a:spLocks noChangeArrowheads="1"/>
            </p:cNvSpPr>
            <p:nvPr/>
          </p:nvSpPr>
          <p:spPr bwMode="auto">
            <a:xfrm>
              <a:off x="4704" y="2448"/>
              <a:ext cx="431" cy="291"/>
            </a:xfrm>
            <a:prstGeom prst="rect">
              <a:avLst/>
            </a:prstGeom>
            <a:noFill/>
            <a:ln w="9525">
              <a:noFill/>
              <a:miter lim="800000"/>
              <a:headEnd/>
              <a:tailEnd/>
            </a:ln>
          </p:spPr>
          <p:txBody>
            <a:bodyPr wrap="none">
              <a:spAutoFit/>
            </a:bodyPr>
            <a:lstStyle/>
            <a:p>
              <a:pPr eaLnBrk="0" hangingPunct="0"/>
              <a:r>
                <a:rPr lang="it-IT" sz="2400" b="1">
                  <a:solidFill>
                    <a:srgbClr val="FF0000"/>
                  </a:solidFill>
                </a:rPr>
                <a:t>HbF</a:t>
              </a:r>
            </a:p>
          </p:txBody>
        </p:sp>
        <p:sp>
          <p:nvSpPr>
            <p:cNvPr id="31" name="Text Box 24">
              <a:extLst>
                <a:ext uri="{FF2B5EF4-FFF2-40B4-BE49-F238E27FC236}">
                  <a16:creationId xmlns:a16="http://schemas.microsoft.com/office/drawing/2014/main" id="{79391868-8C1E-177E-4BE3-2722D515DA99}"/>
                </a:ext>
              </a:extLst>
            </p:cNvPr>
            <p:cNvSpPr txBox="1">
              <a:spLocks noChangeArrowheads="1"/>
            </p:cNvSpPr>
            <p:nvPr/>
          </p:nvSpPr>
          <p:spPr bwMode="auto">
            <a:xfrm>
              <a:off x="2880" y="3600"/>
              <a:ext cx="525" cy="291"/>
            </a:xfrm>
            <a:prstGeom prst="rect">
              <a:avLst/>
            </a:prstGeom>
            <a:noFill/>
            <a:ln w="9525">
              <a:noFill/>
              <a:miter lim="800000"/>
              <a:headEnd/>
              <a:tailEnd/>
            </a:ln>
          </p:spPr>
          <p:txBody>
            <a:bodyPr wrap="none">
              <a:spAutoFit/>
            </a:bodyPr>
            <a:lstStyle/>
            <a:p>
              <a:pPr eaLnBrk="0" hangingPunct="0"/>
              <a:r>
                <a:rPr lang="it-IT" sz="2400" b="1">
                  <a:solidFill>
                    <a:srgbClr val="FF0000"/>
                  </a:solidFill>
                </a:rPr>
                <a:t>HbA</a:t>
              </a:r>
              <a:r>
                <a:rPr lang="it-IT" sz="2400" b="1" baseline="-25000">
                  <a:solidFill>
                    <a:srgbClr val="FF0000"/>
                  </a:solidFill>
                </a:rPr>
                <a:t>2</a:t>
              </a:r>
              <a:endParaRPr lang="it-IT" sz="2400" b="1">
                <a:solidFill>
                  <a:srgbClr val="FF0000"/>
                </a:solidFill>
              </a:endParaRPr>
            </a:p>
          </p:txBody>
        </p:sp>
        <p:sp>
          <p:nvSpPr>
            <p:cNvPr id="32" name="Line 25">
              <a:extLst>
                <a:ext uri="{FF2B5EF4-FFF2-40B4-BE49-F238E27FC236}">
                  <a16:creationId xmlns:a16="http://schemas.microsoft.com/office/drawing/2014/main" id="{16007322-758F-E2AF-586C-FF5E208ED0C2}"/>
                </a:ext>
              </a:extLst>
            </p:cNvPr>
            <p:cNvSpPr>
              <a:spLocks noChangeShapeType="1"/>
            </p:cNvSpPr>
            <p:nvPr/>
          </p:nvSpPr>
          <p:spPr bwMode="auto">
            <a:xfrm>
              <a:off x="3456" y="2640"/>
              <a:ext cx="96" cy="240"/>
            </a:xfrm>
            <a:prstGeom prst="line">
              <a:avLst/>
            </a:prstGeom>
            <a:noFill/>
            <a:ln w="57150">
              <a:solidFill>
                <a:srgbClr val="FF0000"/>
              </a:solidFill>
              <a:round/>
              <a:headEnd/>
              <a:tailEnd type="triangle" w="med" len="med"/>
            </a:ln>
          </p:spPr>
          <p:txBody>
            <a:bodyPr wrap="none" anchor="ctr"/>
            <a:lstStyle/>
            <a:p>
              <a:endParaRPr lang="it-IT"/>
            </a:p>
          </p:txBody>
        </p:sp>
        <p:sp>
          <p:nvSpPr>
            <p:cNvPr id="33" name="Line 26">
              <a:extLst>
                <a:ext uri="{FF2B5EF4-FFF2-40B4-BE49-F238E27FC236}">
                  <a16:creationId xmlns:a16="http://schemas.microsoft.com/office/drawing/2014/main" id="{B7D9EAD4-1D88-D2E3-40E7-A2C52EB80B5A}"/>
                </a:ext>
              </a:extLst>
            </p:cNvPr>
            <p:cNvSpPr>
              <a:spLocks noChangeShapeType="1"/>
            </p:cNvSpPr>
            <p:nvPr/>
          </p:nvSpPr>
          <p:spPr bwMode="auto">
            <a:xfrm flipH="1">
              <a:off x="4560" y="2784"/>
              <a:ext cx="288" cy="144"/>
            </a:xfrm>
            <a:prstGeom prst="line">
              <a:avLst/>
            </a:prstGeom>
            <a:noFill/>
            <a:ln w="57150">
              <a:solidFill>
                <a:srgbClr val="FF0000"/>
              </a:solidFill>
              <a:round/>
              <a:headEnd/>
              <a:tailEnd type="triangle" w="med" len="med"/>
            </a:ln>
          </p:spPr>
          <p:txBody>
            <a:bodyPr wrap="none" anchor="ctr"/>
            <a:lstStyle/>
            <a:p>
              <a:endParaRPr lang="it-IT"/>
            </a:p>
          </p:txBody>
        </p:sp>
        <p:sp>
          <p:nvSpPr>
            <p:cNvPr id="34" name="Line 27">
              <a:extLst>
                <a:ext uri="{FF2B5EF4-FFF2-40B4-BE49-F238E27FC236}">
                  <a16:creationId xmlns:a16="http://schemas.microsoft.com/office/drawing/2014/main" id="{7819519F-FAAC-7320-3DB7-B70DED226742}"/>
                </a:ext>
              </a:extLst>
            </p:cNvPr>
            <p:cNvSpPr>
              <a:spLocks noChangeShapeType="1"/>
            </p:cNvSpPr>
            <p:nvPr/>
          </p:nvSpPr>
          <p:spPr bwMode="auto">
            <a:xfrm flipV="1">
              <a:off x="3456" y="3552"/>
              <a:ext cx="240" cy="96"/>
            </a:xfrm>
            <a:prstGeom prst="line">
              <a:avLst/>
            </a:prstGeom>
            <a:noFill/>
            <a:ln w="57150">
              <a:solidFill>
                <a:srgbClr val="FF0000"/>
              </a:solidFill>
              <a:round/>
              <a:headEnd/>
              <a:tailEnd type="triangle" w="med" len="med"/>
            </a:ln>
          </p:spPr>
          <p:txBody>
            <a:bodyPr wrap="none" anchor="ctr"/>
            <a:lstStyle/>
            <a:p>
              <a:endParaRPr lang="it-IT"/>
            </a:p>
          </p:txBody>
        </p:sp>
      </p:grpSp>
      <p:sp>
        <p:nvSpPr>
          <p:cNvPr id="35" name="Text Box 28">
            <a:extLst>
              <a:ext uri="{FF2B5EF4-FFF2-40B4-BE49-F238E27FC236}">
                <a16:creationId xmlns:a16="http://schemas.microsoft.com/office/drawing/2014/main" id="{081358A6-6FF4-82E2-9980-FFDE2992F0E5}"/>
              </a:ext>
            </a:extLst>
          </p:cNvPr>
          <p:cNvSpPr txBox="1">
            <a:spLocks noChangeArrowheads="1"/>
          </p:cNvSpPr>
          <p:nvPr/>
        </p:nvSpPr>
        <p:spPr bwMode="auto">
          <a:xfrm>
            <a:off x="1075267" y="3343461"/>
            <a:ext cx="3736472" cy="461665"/>
          </a:xfrm>
          <a:prstGeom prst="rect">
            <a:avLst/>
          </a:prstGeom>
          <a:noFill/>
          <a:ln w="38100">
            <a:noFill/>
            <a:miter lim="800000"/>
            <a:headEnd/>
            <a:tailEnd/>
          </a:ln>
        </p:spPr>
        <p:txBody>
          <a:bodyPr wrap="none">
            <a:spAutoFit/>
          </a:bodyPr>
          <a:lstStyle/>
          <a:p>
            <a:pPr eaLnBrk="0" hangingPunct="0"/>
            <a:r>
              <a:rPr lang="it-IT" sz="2400" b="1" u="sng" dirty="0">
                <a:solidFill>
                  <a:schemeClr val="accent1"/>
                </a:solidFill>
              </a:rPr>
              <a:t>eccesso catene </a:t>
            </a:r>
            <a:r>
              <a:rPr lang="it-IT" sz="2400" b="1" u="sng" dirty="0" err="1">
                <a:solidFill>
                  <a:schemeClr val="accent1"/>
                </a:solidFill>
              </a:rPr>
              <a:t>globiniche</a:t>
            </a:r>
            <a:r>
              <a:rPr lang="it-IT" sz="2400" b="1" u="sng" dirty="0">
                <a:solidFill>
                  <a:schemeClr val="accent1"/>
                </a:solidFill>
              </a:rPr>
              <a:t> </a:t>
            </a:r>
            <a:r>
              <a:rPr lang="it-IT" sz="2400" b="1" u="sng" dirty="0">
                <a:solidFill>
                  <a:schemeClr val="accent1"/>
                </a:solidFill>
                <a:sym typeface="Symbol" pitchFamily="18" charset="2"/>
              </a:rPr>
              <a:t></a:t>
            </a:r>
            <a:endParaRPr lang="it-IT" sz="2400" b="1" u="sng" dirty="0">
              <a:solidFill>
                <a:schemeClr val="accent1"/>
              </a:solidFill>
            </a:endParaRPr>
          </a:p>
        </p:txBody>
      </p:sp>
      <p:sp>
        <p:nvSpPr>
          <p:cNvPr id="36" name="Oval 29">
            <a:extLst>
              <a:ext uri="{FF2B5EF4-FFF2-40B4-BE49-F238E27FC236}">
                <a16:creationId xmlns:a16="http://schemas.microsoft.com/office/drawing/2014/main" id="{74439D71-D08B-5CC9-40F4-8B7FFD028204}"/>
              </a:ext>
            </a:extLst>
          </p:cNvPr>
          <p:cNvSpPr>
            <a:spLocks noChangeArrowheads="1"/>
          </p:cNvSpPr>
          <p:nvPr/>
        </p:nvSpPr>
        <p:spPr bwMode="auto">
          <a:xfrm>
            <a:off x="9283700" y="5168900"/>
            <a:ext cx="762000" cy="685800"/>
          </a:xfrm>
          <a:prstGeom prst="ellipse">
            <a:avLst/>
          </a:prstGeom>
          <a:noFill/>
          <a:ln w="38100">
            <a:solidFill>
              <a:srgbClr val="FF0000"/>
            </a:solidFill>
            <a:round/>
            <a:headEnd/>
            <a:tailEnd/>
          </a:ln>
        </p:spPr>
        <p:txBody>
          <a:bodyPr wrap="none" anchor="ctr"/>
          <a:lstStyle/>
          <a:p>
            <a:endParaRPr lang="it-IT"/>
          </a:p>
        </p:txBody>
      </p:sp>
      <p:sp>
        <p:nvSpPr>
          <p:cNvPr id="37" name="Oval 30">
            <a:extLst>
              <a:ext uri="{FF2B5EF4-FFF2-40B4-BE49-F238E27FC236}">
                <a16:creationId xmlns:a16="http://schemas.microsoft.com/office/drawing/2014/main" id="{D1C24659-A5AC-823D-8B75-6793239C08D7}"/>
              </a:ext>
            </a:extLst>
          </p:cNvPr>
          <p:cNvSpPr>
            <a:spLocks noChangeArrowheads="1"/>
          </p:cNvSpPr>
          <p:nvPr/>
        </p:nvSpPr>
        <p:spPr bwMode="auto">
          <a:xfrm>
            <a:off x="8826500" y="5626100"/>
            <a:ext cx="762000" cy="685800"/>
          </a:xfrm>
          <a:prstGeom prst="ellipse">
            <a:avLst/>
          </a:prstGeom>
          <a:noFill/>
          <a:ln w="38100">
            <a:solidFill>
              <a:srgbClr val="FF0000"/>
            </a:solidFill>
            <a:round/>
            <a:headEnd/>
            <a:tailEnd/>
          </a:ln>
        </p:spPr>
        <p:txBody>
          <a:bodyPr wrap="none" anchor="ctr"/>
          <a:lstStyle/>
          <a:p>
            <a:endParaRPr lang="it-IT"/>
          </a:p>
        </p:txBody>
      </p:sp>
      <p:sp>
        <p:nvSpPr>
          <p:cNvPr id="18" name="Rectangle 7">
            <a:extLst>
              <a:ext uri="{FF2B5EF4-FFF2-40B4-BE49-F238E27FC236}">
                <a16:creationId xmlns:a16="http://schemas.microsoft.com/office/drawing/2014/main" id="{E7FF25B3-528D-A3C2-9BA3-E63DED5C79DD}"/>
              </a:ext>
            </a:extLst>
          </p:cNvPr>
          <p:cNvSpPr>
            <a:spLocks noChangeArrowheads="1"/>
          </p:cNvSpPr>
          <p:nvPr/>
        </p:nvSpPr>
        <p:spPr bwMode="auto">
          <a:xfrm>
            <a:off x="437623" y="798783"/>
            <a:ext cx="8209160" cy="1200329"/>
          </a:xfrm>
          <a:prstGeom prst="rect">
            <a:avLst/>
          </a:prstGeom>
          <a:noFill/>
          <a:ln w="9525">
            <a:noFill/>
            <a:miter lim="800000"/>
            <a:headEnd/>
            <a:tailEnd/>
          </a:ln>
        </p:spPr>
        <p:txBody>
          <a:bodyPr wrap="square" anchor="ctr">
            <a:spAutoFit/>
          </a:bodyPr>
          <a:lstStyle/>
          <a:p>
            <a:r>
              <a:rPr lang="it-IT" sz="2400" dirty="0"/>
              <a:t>Malattia ereditaria del sangue (autosomica recessiva)</a:t>
            </a:r>
          </a:p>
          <a:p>
            <a:r>
              <a:rPr lang="it-IT" sz="2400" dirty="0"/>
              <a:t>distribuzione geografica </a:t>
            </a:r>
          </a:p>
          <a:p>
            <a:r>
              <a:rPr lang="it-IT" sz="2400" dirty="0"/>
              <a:t>catena beta dell’emoglobina (ridotta o assente)</a:t>
            </a:r>
          </a:p>
        </p:txBody>
      </p:sp>
      <p:sp>
        <p:nvSpPr>
          <p:cNvPr id="19" name="Text Box 8">
            <a:extLst>
              <a:ext uri="{FF2B5EF4-FFF2-40B4-BE49-F238E27FC236}">
                <a16:creationId xmlns:a16="http://schemas.microsoft.com/office/drawing/2014/main" id="{8C76BF8C-BE07-CD20-4807-DEF73F58A698}"/>
              </a:ext>
            </a:extLst>
          </p:cNvPr>
          <p:cNvSpPr txBox="1">
            <a:spLocks noChangeArrowheads="1"/>
          </p:cNvSpPr>
          <p:nvPr/>
        </p:nvSpPr>
        <p:spPr bwMode="auto">
          <a:xfrm>
            <a:off x="437623" y="2221878"/>
            <a:ext cx="7914744" cy="830997"/>
          </a:xfrm>
          <a:prstGeom prst="rect">
            <a:avLst/>
          </a:prstGeom>
          <a:noFill/>
          <a:ln w="9525">
            <a:noFill/>
            <a:miter lim="800000"/>
            <a:headEnd/>
            <a:tailEnd/>
          </a:ln>
        </p:spPr>
        <p:txBody>
          <a:bodyPr wrap="square">
            <a:spAutoFit/>
          </a:bodyPr>
          <a:lstStyle/>
          <a:p>
            <a:pPr eaLnBrk="0" hangingPunct="0"/>
            <a:r>
              <a:rPr lang="it-IT" sz="2400" b="1" dirty="0">
                <a:solidFill>
                  <a:schemeClr val="accent1"/>
                </a:solidFill>
              </a:rPr>
              <a:t>Emoglobina</a:t>
            </a:r>
          </a:p>
          <a:p>
            <a:pPr eaLnBrk="0" hangingPunct="0"/>
            <a:r>
              <a:rPr lang="it-IT" sz="2400" b="1" dirty="0">
                <a:solidFill>
                  <a:schemeClr val="accent1"/>
                </a:solidFill>
              </a:rPr>
              <a:t>4 catene </a:t>
            </a:r>
            <a:r>
              <a:rPr lang="it-IT" sz="2400" b="1" dirty="0" err="1">
                <a:solidFill>
                  <a:schemeClr val="accent1"/>
                </a:solidFill>
              </a:rPr>
              <a:t>globiniche</a:t>
            </a:r>
            <a:r>
              <a:rPr lang="it-IT" sz="2400" b="1" dirty="0">
                <a:solidFill>
                  <a:schemeClr val="accent1"/>
                </a:solidFill>
              </a:rPr>
              <a:t> + 4 gruppi eme trasportatori del ferro</a:t>
            </a:r>
          </a:p>
        </p:txBody>
      </p:sp>
      <p:grpSp>
        <p:nvGrpSpPr>
          <p:cNvPr id="39" name="Group 12">
            <a:extLst>
              <a:ext uri="{FF2B5EF4-FFF2-40B4-BE49-F238E27FC236}">
                <a16:creationId xmlns:a16="http://schemas.microsoft.com/office/drawing/2014/main" id="{7A5C2611-9C0D-CD65-D091-CF0E367F5289}"/>
              </a:ext>
            </a:extLst>
          </p:cNvPr>
          <p:cNvGrpSpPr>
            <a:grpSpLocks/>
          </p:cNvGrpSpPr>
          <p:nvPr/>
        </p:nvGrpSpPr>
        <p:grpSpPr bwMode="auto">
          <a:xfrm>
            <a:off x="8646783" y="586587"/>
            <a:ext cx="2580137" cy="2470677"/>
            <a:chOff x="384" y="2064"/>
            <a:chExt cx="2064" cy="1951"/>
          </a:xfrm>
        </p:grpSpPr>
        <p:pic>
          <p:nvPicPr>
            <p:cNvPr id="40" name="Picture 13" descr="npo0000b0">
              <a:extLst>
                <a:ext uri="{FF2B5EF4-FFF2-40B4-BE49-F238E27FC236}">
                  <a16:creationId xmlns:a16="http://schemas.microsoft.com/office/drawing/2014/main" id="{B4A6B912-7179-D58C-85F6-877CFDAC72AC}"/>
                </a:ext>
              </a:extLst>
            </p:cNvPr>
            <p:cNvPicPr>
              <a:picLocks noChangeAspect="1" noChangeArrowheads="1"/>
            </p:cNvPicPr>
            <p:nvPr/>
          </p:nvPicPr>
          <p:blipFill>
            <a:blip r:embed="rId3" cstate="print"/>
            <a:srcRect/>
            <a:stretch>
              <a:fillRect/>
            </a:stretch>
          </p:blipFill>
          <p:spPr bwMode="auto">
            <a:xfrm>
              <a:off x="384" y="2064"/>
              <a:ext cx="2064" cy="1951"/>
            </a:xfrm>
            <a:prstGeom prst="rect">
              <a:avLst/>
            </a:prstGeom>
            <a:noFill/>
            <a:ln w="9525">
              <a:noFill/>
              <a:miter lim="800000"/>
              <a:headEnd/>
              <a:tailEnd/>
            </a:ln>
          </p:spPr>
        </p:pic>
        <p:sp>
          <p:nvSpPr>
            <p:cNvPr id="41" name="Rectangle 17">
              <a:extLst>
                <a:ext uri="{FF2B5EF4-FFF2-40B4-BE49-F238E27FC236}">
                  <a16:creationId xmlns:a16="http://schemas.microsoft.com/office/drawing/2014/main" id="{241E2D8F-3B81-35AC-82AB-E099021DD1A9}"/>
                </a:ext>
              </a:extLst>
            </p:cNvPr>
            <p:cNvSpPr>
              <a:spLocks noChangeArrowheads="1"/>
            </p:cNvSpPr>
            <p:nvPr/>
          </p:nvSpPr>
          <p:spPr bwMode="auto">
            <a:xfrm>
              <a:off x="480" y="2256"/>
              <a:ext cx="624" cy="336"/>
            </a:xfrm>
            <a:prstGeom prst="rect">
              <a:avLst/>
            </a:prstGeom>
            <a:solidFill>
              <a:schemeClr val="accent2"/>
            </a:solidFill>
            <a:ln w="9525">
              <a:solidFill>
                <a:schemeClr val="tx1"/>
              </a:solidFill>
              <a:miter lim="800000"/>
              <a:headEnd/>
              <a:tailEnd/>
            </a:ln>
          </p:spPr>
          <p:txBody>
            <a:bodyPr wrap="none" anchor="ctr"/>
            <a:lstStyle/>
            <a:p>
              <a:pPr algn="ctr" eaLnBrk="0" hangingPunct="0"/>
              <a:r>
                <a:rPr lang="it-IT" sz="2400" b="1">
                  <a:solidFill>
                    <a:schemeClr val="bg1"/>
                  </a:solidFill>
                </a:rPr>
                <a:t>eme</a:t>
              </a:r>
            </a:p>
          </p:txBody>
        </p:sp>
        <p:sp>
          <p:nvSpPr>
            <p:cNvPr id="42" name="Rectangle 18">
              <a:extLst>
                <a:ext uri="{FF2B5EF4-FFF2-40B4-BE49-F238E27FC236}">
                  <a16:creationId xmlns:a16="http://schemas.microsoft.com/office/drawing/2014/main" id="{05A92892-300B-56C1-1C27-909CEB913587}"/>
                </a:ext>
              </a:extLst>
            </p:cNvPr>
            <p:cNvSpPr>
              <a:spLocks noChangeArrowheads="1"/>
            </p:cNvSpPr>
            <p:nvPr/>
          </p:nvSpPr>
          <p:spPr bwMode="auto">
            <a:xfrm>
              <a:off x="432" y="3552"/>
              <a:ext cx="624" cy="336"/>
            </a:xfrm>
            <a:prstGeom prst="rect">
              <a:avLst/>
            </a:prstGeom>
            <a:solidFill>
              <a:schemeClr val="accent2"/>
            </a:solidFill>
            <a:ln w="9525">
              <a:solidFill>
                <a:schemeClr val="tx1"/>
              </a:solidFill>
              <a:miter lim="800000"/>
              <a:headEnd/>
              <a:tailEnd/>
            </a:ln>
          </p:spPr>
          <p:txBody>
            <a:bodyPr wrap="none" anchor="ctr"/>
            <a:lstStyle/>
            <a:p>
              <a:pPr algn="ctr" eaLnBrk="0" hangingPunct="0"/>
              <a:r>
                <a:rPr lang="it-IT" sz="2400" b="1">
                  <a:solidFill>
                    <a:schemeClr val="bg1"/>
                  </a:solidFill>
                </a:rPr>
                <a:t>eme</a:t>
              </a:r>
            </a:p>
          </p:txBody>
        </p:sp>
        <p:sp>
          <p:nvSpPr>
            <p:cNvPr id="43" name="Rectangle 19">
              <a:extLst>
                <a:ext uri="{FF2B5EF4-FFF2-40B4-BE49-F238E27FC236}">
                  <a16:creationId xmlns:a16="http://schemas.microsoft.com/office/drawing/2014/main" id="{D7289E68-84DD-AFB7-DE6B-95EC37A3DB88}"/>
                </a:ext>
              </a:extLst>
            </p:cNvPr>
            <p:cNvSpPr>
              <a:spLocks noChangeArrowheads="1"/>
            </p:cNvSpPr>
            <p:nvPr/>
          </p:nvSpPr>
          <p:spPr bwMode="auto">
            <a:xfrm>
              <a:off x="1680" y="3408"/>
              <a:ext cx="624" cy="336"/>
            </a:xfrm>
            <a:prstGeom prst="rect">
              <a:avLst/>
            </a:prstGeom>
            <a:solidFill>
              <a:schemeClr val="accent2"/>
            </a:solidFill>
            <a:ln w="9525">
              <a:solidFill>
                <a:schemeClr val="tx1"/>
              </a:solidFill>
              <a:miter lim="800000"/>
              <a:headEnd/>
              <a:tailEnd/>
            </a:ln>
          </p:spPr>
          <p:txBody>
            <a:bodyPr wrap="none" anchor="ctr"/>
            <a:lstStyle/>
            <a:p>
              <a:pPr algn="ctr" eaLnBrk="0" hangingPunct="0"/>
              <a:r>
                <a:rPr lang="it-IT" sz="2400" b="1">
                  <a:solidFill>
                    <a:schemeClr val="bg1"/>
                  </a:solidFill>
                </a:rPr>
                <a:t>eme</a:t>
              </a:r>
            </a:p>
          </p:txBody>
        </p:sp>
        <p:sp>
          <p:nvSpPr>
            <p:cNvPr id="44" name="Rectangle 20">
              <a:extLst>
                <a:ext uri="{FF2B5EF4-FFF2-40B4-BE49-F238E27FC236}">
                  <a16:creationId xmlns:a16="http://schemas.microsoft.com/office/drawing/2014/main" id="{D507A385-A2FA-B230-54DF-D0663C41AAB1}"/>
                </a:ext>
              </a:extLst>
            </p:cNvPr>
            <p:cNvSpPr>
              <a:spLocks noChangeArrowheads="1"/>
            </p:cNvSpPr>
            <p:nvPr/>
          </p:nvSpPr>
          <p:spPr bwMode="auto">
            <a:xfrm>
              <a:off x="1632" y="2160"/>
              <a:ext cx="624" cy="336"/>
            </a:xfrm>
            <a:prstGeom prst="rect">
              <a:avLst/>
            </a:prstGeom>
            <a:solidFill>
              <a:schemeClr val="accent2"/>
            </a:solidFill>
            <a:ln w="9525">
              <a:solidFill>
                <a:schemeClr val="tx1"/>
              </a:solidFill>
              <a:miter lim="800000"/>
              <a:headEnd/>
              <a:tailEnd/>
            </a:ln>
          </p:spPr>
          <p:txBody>
            <a:bodyPr wrap="none" anchor="ctr"/>
            <a:lstStyle/>
            <a:p>
              <a:pPr algn="ctr" eaLnBrk="0" hangingPunct="0"/>
              <a:r>
                <a:rPr lang="it-IT" sz="2400" b="1">
                  <a:solidFill>
                    <a:schemeClr val="bg1"/>
                  </a:solidFill>
                </a:rPr>
                <a:t>eme</a:t>
              </a:r>
            </a:p>
          </p:txBody>
        </p:sp>
      </p:grpSp>
    </p:spTree>
    <p:extLst>
      <p:ext uri="{BB962C8B-B14F-4D97-AF65-F5344CB8AC3E}">
        <p14:creationId xmlns:p14="http://schemas.microsoft.com/office/powerpoint/2010/main" val="446542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D9690-80BC-60A2-A737-5D9893DCB66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9619F2B-BA14-85F7-B6C9-2CE852C3AA1F}"/>
              </a:ext>
            </a:extLst>
          </p:cNvPr>
          <p:cNvPicPr>
            <a:picLocks noChangeAspect="1" noChangeArrowheads="1"/>
          </p:cNvPicPr>
          <p:nvPr/>
        </p:nvPicPr>
        <p:blipFill>
          <a:blip r:embed="rId2" cstate="print"/>
          <a:srcRect/>
          <a:stretch>
            <a:fillRect/>
          </a:stretch>
        </p:blipFill>
        <p:spPr bwMode="auto">
          <a:xfrm>
            <a:off x="317865" y="535690"/>
            <a:ext cx="6888163" cy="5591175"/>
          </a:xfrm>
          <a:prstGeom prst="rect">
            <a:avLst/>
          </a:prstGeom>
          <a:noFill/>
          <a:ln w="9525">
            <a:noFill/>
            <a:miter lim="800000"/>
            <a:headEnd/>
            <a:tailEnd/>
          </a:ln>
        </p:spPr>
      </p:pic>
      <p:pic>
        <p:nvPicPr>
          <p:cNvPr id="1026" name="Picture 2" descr="Fetal Comp">
            <a:extLst>
              <a:ext uri="{FF2B5EF4-FFF2-40B4-BE49-F238E27FC236}">
                <a16:creationId xmlns:a16="http://schemas.microsoft.com/office/drawing/2014/main" id="{19449B6A-5C77-DBF8-A7C3-CA86B3848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904" y="535690"/>
            <a:ext cx="478155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556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F7768-6F94-E0E6-3DFD-1DA27C1C33FE}"/>
            </a:ext>
          </a:extLst>
        </p:cNvPr>
        <p:cNvGrpSpPr/>
        <p:nvPr/>
      </p:nvGrpSpPr>
      <p:grpSpPr>
        <a:xfrm>
          <a:off x="0" y="0"/>
          <a:ext cx="0" cy="0"/>
          <a:chOff x="0" y="0"/>
          <a:chExt cx="0" cy="0"/>
        </a:xfrm>
      </p:grpSpPr>
      <p:sp>
        <p:nvSpPr>
          <p:cNvPr id="26" name="Rettangolo 25">
            <a:extLst>
              <a:ext uri="{FF2B5EF4-FFF2-40B4-BE49-F238E27FC236}">
                <a16:creationId xmlns:a16="http://schemas.microsoft.com/office/drawing/2014/main" id="{AC22472D-7810-F500-9800-C66D532E9711}"/>
              </a:ext>
            </a:extLst>
          </p:cNvPr>
          <p:cNvSpPr/>
          <p:nvPr/>
        </p:nvSpPr>
        <p:spPr>
          <a:xfrm>
            <a:off x="1919288" y="1052736"/>
            <a:ext cx="8353176" cy="54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Line 9">
            <a:extLst>
              <a:ext uri="{FF2B5EF4-FFF2-40B4-BE49-F238E27FC236}">
                <a16:creationId xmlns:a16="http://schemas.microsoft.com/office/drawing/2014/main" id="{B29703DA-834F-4EF1-E860-87B2BB422747}"/>
              </a:ext>
            </a:extLst>
          </p:cNvPr>
          <p:cNvSpPr>
            <a:spLocks noChangeShapeType="1"/>
          </p:cNvSpPr>
          <p:nvPr/>
        </p:nvSpPr>
        <p:spPr bwMode="auto">
          <a:xfrm>
            <a:off x="2425700" y="1534393"/>
            <a:ext cx="0" cy="2851150"/>
          </a:xfrm>
          <a:prstGeom prst="line">
            <a:avLst/>
          </a:prstGeom>
          <a:noFill/>
          <a:ln w="57150">
            <a:solidFill>
              <a:schemeClr val="tx1"/>
            </a:solidFill>
            <a:round/>
            <a:headEnd/>
            <a:tailEnd/>
          </a:ln>
        </p:spPr>
        <p:txBody>
          <a:bodyPr wrap="none" anchor="ctr"/>
          <a:lstStyle/>
          <a:p>
            <a:endParaRPr lang="it-IT"/>
          </a:p>
        </p:txBody>
      </p:sp>
      <p:sp>
        <p:nvSpPr>
          <p:cNvPr id="20" name="Line 10">
            <a:extLst>
              <a:ext uri="{FF2B5EF4-FFF2-40B4-BE49-F238E27FC236}">
                <a16:creationId xmlns:a16="http://schemas.microsoft.com/office/drawing/2014/main" id="{FA91EC05-84CB-D816-8D08-41E724C3F5D2}"/>
              </a:ext>
            </a:extLst>
          </p:cNvPr>
          <p:cNvSpPr>
            <a:spLocks noChangeShapeType="1"/>
          </p:cNvSpPr>
          <p:nvPr/>
        </p:nvSpPr>
        <p:spPr bwMode="auto">
          <a:xfrm>
            <a:off x="2425700" y="4385543"/>
            <a:ext cx="7354888" cy="0"/>
          </a:xfrm>
          <a:prstGeom prst="line">
            <a:avLst/>
          </a:prstGeom>
          <a:noFill/>
          <a:ln w="57150">
            <a:solidFill>
              <a:schemeClr val="tx1"/>
            </a:solidFill>
            <a:round/>
            <a:headEnd/>
            <a:tailEnd/>
          </a:ln>
        </p:spPr>
        <p:txBody>
          <a:bodyPr wrap="none" anchor="ctr"/>
          <a:lstStyle/>
          <a:p>
            <a:endParaRPr lang="it-IT"/>
          </a:p>
        </p:txBody>
      </p:sp>
      <p:sp>
        <p:nvSpPr>
          <p:cNvPr id="21" name="Freeform 11">
            <a:extLst>
              <a:ext uri="{FF2B5EF4-FFF2-40B4-BE49-F238E27FC236}">
                <a16:creationId xmlns:a16="http://schemas.microsoft.com/office/drawing/2014/main" id="{19D38613-16C4-E765-E004-94FCFFD816B9}"/>
              </a:ext>
            </a:extLst>
          </p:cNvPr>
          <p:cNvSpPr>
            <a:spLocks/>
          </p:cNvSpPr>
          <p:nvPr/>
        </p:nvSpPr>
        <p:spPr bwMode="auto">
          <a:xfrm>
            <a:off x="2654300" y="1583606"/>
            <a:ext cx="1792288" cy="2817813"/>
          </a:xfrm>
          <a:custGeom>
            <a:avLst/>
            <a:gdLst>
              <a:gd name="T0" fmla="*/ 0 w 912"/>
              <a:gd name="T1" fmla="*/ 24 h 1288"/>
              <a:gd name="T2" fmla="*/ 192 w 912"/>
              <a:gd name="T3" fmla="*/ 24 h 1288"/>
              <a:gd name="T4" fmla="*/ 240 w 912"/>
              <a:gd name="T5" fmla="*/ 120 h 1288"/>
              <a:gd name="T6" fmla="*/ 432 w 912"/>
              <a:gd name="T7" fmla="*/ 744 h 1288"/>
              <a:gd name="T8" fmla="*/ 576 w 912"/>
              <a:gd name="T9" fmla="*/ 1128 h 1288"/>
              <a:gd name="T10" fmla="*/ 624 w 912"/>
              <a:gd name="T11" fmla="*/ 1176 h 1288"/>
              <a:gd name="T12" fmla="*/ 720 w 912"/>
              <a:gd name="T13" fmla="*/ 1272 h 1288"/>
              <a:gd name="T14" fmla="*/ 816 w 912"/>
              <a:gd name="T15" fmla="*/ 1272 h 1288"/>
              <a:gd name="T16" fmla="*/ 912 w 912"/>
              <a:gd name="T17" fmla="*/ 1272 h 1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1288"/>
              <a:gd name="T29" fmla="*/ 912 w 912"/>
              <a:gd name="T30" fmla="*/ 1288 h 1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1288">
                <a:moveTo>
                  <a:pt x="0" y="24"/>
                </a:moveTo>
                <a:cubicBezTo>
                  <a:pt x="76" y="16"/>
                  <a:pt x="152" y="8"/>
                  <a:pt x="192" y="24"/>
                </a:cubicBezTo>
                <a:cubicBezTo>
                  <a:pt x="232" y="40"/>
                  <a:pt x="200" y="0"/>
                  <a:pt x="240" y="120"/>
                </a:cubicBezTo>
                <a:cubicBezTo>
                  <a:pt x="280" y="240"/>
                  <a:pt x="376" y="576"/>
                  <a:pt x="432" y="744"/>
                </a:cubicBezTo>
                <a:cubicBezTo>
                  <a:pt x="488" y="912"/>
                  <a:pt x="544" y="1056"/>
                  <a:pt x="576" y="1128"/>
                </a:cubicBezTo>
                <a:cubicBezTo>
                  <a:pt x="608" y="1200"/>
                  <a:pt x="600" y="1152"/>
                  <a:pt x="624" y="1176"/>
                </a:cubicBezTo>
                <a:cubicBezTo>
                  <a:pt x="648" y="1200"/>
                  <a:pt x="688" y="1256"/>
                  <a:pt x="720" y="1272"/>
                </a:cubicBezTo>
                <a:cubicBezTo>
                  <a:pt x="752" y="1288"/>
                  <a:pt x="784" y="1272"/>
                  <a:pt x="816" y="1272"/>
                </a:cubicBezTo>
                <a:cubicBezTo>
                  <a:pt x="848" y="1272"/>
                  <a:pt x="880" y="1272"/>
                  <a:pt x="912" y="1272"/>
                </a:cubicBezTo>
              </a:path>
            </a:pathLst>
          </a:custGeom>
          <a:noFill/>
          <a:ln w="38100" cmpd="sng">
            <a:solidFill>
              <a:srgbClr val="FF0000"/>
            </a:solidFill>
            <a:round/>
            <a:headEnd/>
            <a:tailEnd/>
          </a:ln>
        </p:spPr>
        <p:txBody>
          <a:bodyPr wrap="none" anchor="ctr"/>
          <a:lstStyle/>
          <a:p>
            <a:endParaRPr lang="it-IT"/>
          </a:p>
        </p:txBody>
      </p:sp>
      <p:sp>
        <p:nvSpPr>
          <p:cNvPr id="22" name="Freeform 12">
            <a:extLst>
              <a:ext uri="{FF2B5EF4-FFF2-40B4-BE49-F238E27FC236}">
                <a16:creationId xmlns:a16="http://schemas.microsoft.com/office/drawing/2014/main" id="{BB4E4EBB-45A2-58D6-8A6A-0E4FD9B89FA1}"/>
              </a:ext>
            </a:extLst>
          </p:cNvPr>
          <p:cNvSpPr>
            <a:spLocks/>
          </p:cNvSpPr>
          <p:nvPr/>
        </p:nvSpPr>
        <p:spPr bwMode="auto">
          <a:xfrm>
            <a:off x="2708275" y="1483593"/>
            <a:ext cx="1792288" cy="2901950"/>
          </a:xfrm>
          <a:custGeom>
            <a:avLst/>
            <a:gdLst>
              <a:gd name="T0" fmla="*/ 0 w 912"/>
              <a:gd name="T1" fmla="*/ 24 h 1368"/>
              <a:gd name="T2" fmla="*/ 192 w 912"/>
              <a:gd name="T3" fmla="*/ 24 h 1368"/>
              <a:gd name="T4" fmla="*/ 240 w 912"/>
              <a:gd name="T5" fmla="*/ 120 h 1368"/>
              <a:gd name="T6" fmla="*/ 432 w 912"/>
              <a:gd name="T7" fmla="*/ 744 h 1368"/>
              <a:gd name="T8" fmla="*/ 528 w 912"/>
              <a:gd name="T9" fmla="*/ 1032 h 1368"/>
              <a:gd name="T10" fmla="*/ 576 w 912"/>
              <a:gd name="T11" fmla="*/ 1128 h 1368"/>
              <a:gd name="T12" fmla="*/ 672 w 912"/>
              <a:gd name="T13" fmla="*/ 1224 h 1368"/>
              <a:gd name="T14" fmla="*/ 816 w 912"/>
              <a:gd name="T15" fmla="*/ 1320 h 1368"/>
              <a:gd name="T16" fmla="*/ 912 w 912"/>
              <a:gd name="T17" fmla="*/ 1368 h 1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1368"/>
              <a:gd name="T29" fmla="*/ 912 w 912"/>
              <a:gd name="T30" fmla="*/ 1368 h 1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1368">
                <a:moveTo>
                  <a:pt x="0" y="24"/>
                </a:moveTo>
                <a:cubicBezTo>
                  <a:pt x="76" y="16"/>
                  <a:pt x="152" y="8"/>
                  <a:pt x="192" y="24"/>
                </a:cubicBezTo>
                <a:cubicBezTo>
                  <a:pt x="232" y="40"/>
                  <a:pt x="200" y="0"/>
                  <a:pt x="240" y="120"/>
                </a:cubicBezTo>
                <a:cubicBezTo>
                  <a:pt x="280" y="240"/>
                  <a:pt x="384" y="592"/>
                  <a:pt x="432" y="744"/>
                </a:cubicBezTo>
                <a:cubicBezTo>
                  <a:pt x="480" y="896"/>
                  <a:pt x="504" y="968"/>
                  <a:pt x="528" y="1032"/>
                </a:cubicBezTo>
                <a:cubicBezTo>
                  <a:pt x="552" y="1096"/>
                  <a:pt x="552" y="1096"/>
                  <a:pt x="576" y="1128"/>
                </a:cubicBezTo>
                <a:cubicBezTo>
                  <a:pt x="600" y="1160"/>
                  <a:pt x="632" y="1192"/>
                  <a:pt x="672" y="1224"/>
                </a:cubicBezTo>
                <a:cubicBezTo>
                  <a:pt x="712" y="1256"/>
                  <a:pt x="776" y="1296"/>
                  <a:pt x="816" y="1320"/>
                </a:cubicBezTo>
                <a:cubicBezTo>
                  <a:pt x="856" y="1344"/>
                  <a:pt x="884" y="1356"/>
                  <a:pt x="912" y="1368"/>
                </a:cubicBezTo>
              </a:path>
            </a:pathLst>
          </a:custGeom>
          <a:noFill/>
          <a:ln w="38100" cmpd="sng">
            <a:solidFill>
              <a:schemeClr val="accent2"/>
            </a:solidFill>
            <a:round/>
            <a:headEnd/>
            <a:tailEnd/>
          </a:ln>
        </p:spPr>
        <p:txBody>
          <a:bodyPr wrap="none" anchor="ctr"/>
          <a:lstStyle/>
          <a:p>
            <a:endParaRPr lang="it-IT"/>
          </a:p>
        </p:txBody>
      </p:sp>
      <p:sp>
        <p:nvSpPr>
          <p:cNvPr id="23" name="Freeform 13">
            <a:extLst>
              <a:ext uri="{FF2B5EF4-FFF2-40B4-BE49-F238E27FC236}">
                <a16:creationId xmlns:a16="http://schemas.microsoft.com/office/drawing/2014/main" id="{4C29389D-C140-E68F-BB95-36555313F81E}"/>
              </a:ext>
            </a:extLst>
          </p:cNvPr>
          <p:cNvSpPr>
            <a:spLocks/>
          </p:cNvSpPr>
          <p:nvPr/>
        </p:nvSpPr>
        <p:spPr bwMode="auto">
          <a:xfrm>
            <a:off x="2519364" y="1415331"/>
            <a:ext cx="6884987" cy="3038475"/>
          </a:xfrm>
          <a:custGeom>
            <a:avLst/>
            <a:gdLst>
              <a:gd name="T0" fmla="*/ 0 w 3504"/>
              <a:gd name="T1" fmla="*/ 1352 h 1432"/>
              <a:gd name="T2" fmla="*/ 384 w 3504"/>
              <a:gd name="T3" fmla="*/ 1352 h 1432"/>
              <a:gd name="T4" fmla="*/ 576 w 3504"/>
              <a:gd name="T5" fmla="*/ 1256 h 1432"/>
              <a:gd name="T6" fmla="*/ 1152 w 3504"/>
              <a:gd name="T7" fmla="*/ 296 h 1432"/>
              <a:gd name="T8" fmla="*/ 1344 w 3504"/>
              <a:gd name="T9" fmla="*/ 56 h 1432"/>
              <a:gd name="T10" fmla="*/ 1680 w 3504"/>
              <a:gd name="T11" fmla="*/ 8 h 1432"/>
              <a:gd name="T12" fmla="*/ 2496 w 3504"/>
              <a:gd name="T13" fmla="*/ 8 h 1432"/>
              <a:gd name="T14" fmla="*/ 3504 w 3504"/>
              <a:gd name="T15" fmla="*/ 8 h 1432"/>
              <a:gd name="T16" fmla="*/ 0 60000 65536"/>
              <a:gd name="T17" fmla="*/ 0 60000 65536"/>
              <a:gd name="T18" fmla="*/ 0 60000 65536"/>
              <a:gd name="T19" fmla="*/ 0 60000 65536"/>
              <a:gd name="T20" fmla="*/ 0 60000 65536"/>
              <a:gd name="T21" fmla="*/ 0 60000 65536"/>
              <a:gd name="T22" fmla="*/ 0 60000 65536"/>
              <a:gd name="T23" fmla="*/ 0 60000 65536"/>
              <a:gd name="T24" fmla="*/ 0 w 3504"/>
              <a:gd name="T25" fmla="*/ 0 h 1432"/>
              <a:gd name="T26" fmla="*/ 3504 w 3504"/>
              <a:gd name="T27" fmla="*/ 1432 h 1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4" h="1432">
                <a:moveTo>
                  <a:pt x="0" y="1352"/>
                </a:moveTo>
                <a:cubicBezTo>
                  <a:pt x="144" y="1360"/>
                  <a:pt x="288" y="1368"/>
                  <a:pt x="384" y="1352"/>
                </a:cubicBezTo>
                <a:cubicBezTo>
                  <a:pt x="480" y="1336"/>
                  <a:pt x="448" y="1432"/>
                  <a:pt x="576" y="1256"/>
                </a:cubicBezTo>
                <a:cubicBezTo>
                  <a:pt x="704" y="1080"/>
                  <a:pt x="1024" y="496"/>
                  <a:pt x="1152" y="296"/>
                </a:cubicBezTo>
                <a:cubicBezTo>
                  <a:pt x="1280" y="96"/>
                  <a:pt x="1256" y="104"/>
                  <a:pt x="1344" y="56"/>
                </a:cubicBezTo>
                <a:cubicBezTo>
                  <a:pt x="1432" y="8"/>
                  <a:pt x="1488" y="16"/>
                  <a:pt x="1680" y="8"/>
                </a:cubicBezTo>
                <a:cubicBezTo>
                  <a:pt x="1872" y="0"/>
                  <a:pt x="2192" y="8"/>
                  <a:pt x="2496" y="8"/>
                </a:cubicBezTo>
                <a:cubicBezTo>
                  <a:pt x="2800" y="8"/>
                  <a:pt x="3152" y="8"/>
                  <a:pt x="3504" y="8"/>
                </a:cubicBezTo>
              </a:path>
            </a:pathLst>
          </a:custGeom>
          <a:noFill/>
          <a:ln w="38100" cmpd="sng">
            <a:solidFill>
              <a:schemeClr val="tx1"/>
            </a:solidFill>
            <a:round/>
            <a:headEnd/>
            <a:tailEnd/>
          </a:ln>
        </p:spPr>
        <p:txBody>
          <a:bodyPr wrap="none" anchor="ctr"/>
          <a:lstStyle/>
          <a:p>
            <a:endParaRPr lang="it-IT"/>
          </a:p>
        </p:txBody>
      </p:sp>
      <p:sp>
        <p:nvSpPr>
          <p:cNvPr id="24" name="Freeform 14">
            <a:extLst>
              <a:ext uri="{FF2B5EF4-FFF2-40B4-BE49-F238E27FC236}">
                <a16:creationId xmlns:a16="http://schemas.microsoft.com/office/drawing/2014/main" id="{FFB1FE89-C9CE-2871-90DA-9512D5A05EAC}"/>
              </a:ext>
            </a:extLst>
          </p:cNvPr>
          <p:cNvSpPr>
            <a:spLocks/>
          </p:cNvSpPr>
          <p:nvPr/>
        </p:nvSpPr>
        <p:spPr bwMode="auto">
          <a:xfrm>
            <a:off x="2614614" y="1483593"/>
            <a:ext cx="6789737" cy="2851150"/>
          </a:xfrm>
          <a:custGeom>
            <a:avLst/>
            <a:gdLst>
              <a:gd name="T0" fmla="*/ 0 w 3456"/>
              <a:gd name="T1" fmla="*/ 1320 h 1344"/>
              <a:gd name="T2" fmla="*/ 480 w 3456"/>
              <a:gd name="T3" fmla="*/ 1320 h 1344"/>
              <a:gd name="T4" fmla="*/ 1104 w 3456"/>
              <a:gd name="T5" fmla="*/ 1176 h 1344"/>
              <a:gd name="T6" fmla="*/ 1440 w 3456"/>
              <a:gd name="T7" fmla="*/ 936 h 1344"/>
              <a:gd name="T8" fmla="*/ 2160 w 3456"/>
              <a:gd name="T9" fmla="*/ 168 h 1344"/>
              <a:gd name="T10" fmla="*/ 2448 w 3456"/>
              <a:gd name="T11" fmla="*/ 24 h 1344"/>
              <a:gd name="T12" fmla="*/ 2832 w 3456"/>
              <a:gd name="T13" fmla="*/ 24 h 1344"/>
              <a:gd name="T14" fmla="*/ 3456 w 3456"/>
              <a:gd name="T15" fmla="*/ 24 h 1344"/>
              <a:gd name="T16" fmla="*/ 0 60000 65536"/>
              <a:gd name="T17" fmla="*/ 0 60000 65536"/>
              <a:gd name="T18" fmla="*/ 0 60000 65536"/>
              <a:gd name="T19" fmla="*/ 0 60000 65536"/>
              <a:gd name="T20" fmla="*/ 0 60000 65536"/>
              <a:gd name="T21" fmla="*/ 0 60000 65536"/>
              <a:gd name="T22" fmla="*/ 0 60000 65536"/>
              <a:gd name="T23" fmla="*/ 0 60000 65536"/>
              <a:gd name="T24" fmla="*/ 0 w 3456"/>
              <a:gd name="T25" fmla="*/ 0 h 1344"/>
              <a:gd name="T26" fmla="*/ 3456 w 3456"/>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6" h="1344">
                <a:moveTo>
                  <a:pt x="0" y="1320"/>
                </a:moveTo>
                <a:cubicBezTo>
                  <a:pt x="148" y="1332"/>
                  <a:pt x="296" y="1344"/>
                  <a:pt x="480" y="1320"/>
                </a:cubicBezTo>
                <a:cubicBezTo>
                  <a:pt x="664" y="1296"/>
                  <a:pt x="944" y="1240"/>
                  <a:pt x="1104" y="1176"/>
                </a:cubicBezTo>
                <a:cubicBezTo>
                  <a:pt x="1264" y="1112"/>
                  <a:pt x="1264" y="1104"/>
                  <a:pt x="1440" y="936"/>
                </a:cubicBezTo>
                <a:cubicBezTo>
                  <a:pt x="1616" y="768"/>
                  <a:pt x="1992" y="320"/>
                  <a:pt x="2160" y="168"/>
                </a:cubicBezTo>
                <a:cubicBezTo>
                  <a:pt x="2328" y="16"/>
                  <a:pt x="2336" y="48"/>
                  <a:pt x="2448" y="24"/>
                </a:cubicBezTo>
                <a:cubicBezTo>
                  <a:pt x="2560" y="0"/>
                  <a:pt x="2664" y="24"/>
                  <a:pt x="2832" y="24"/>
                </a:cubicBezTo>
                <a:cubicBezTo>
                  <a:pt x="3000" y="24"/>
                  <a:pt x="3228" y="24"/>
                  <a:pt x="3456" y="24"/>
                </a:cubicBezTo>
              </a:path>
            </a:pathLst>
          </a:custGeom>
          <a:noFill/>
          <a:ln w="38100" cmpd="sng">
            <a:solidFill>
              <a:srgbClr val="FF9900"/>
            </a:solidFill>
            <a:round/>
            <a:headEnd/>
            <a:tailEnd/>
          </a:ln>
        </p:spPr>
        <p:txBody>
          <a:bodyPr wrap="none" anchor="ctr"/>
          <a:lstStyle/>
          <a:p>
            <a:endParaRPr lang="it-IT"/>
          </a:p>
        </p:txBody>
      </p:sp>
      <p:sp>
        <p:nvSpPr>
          <p:cNvPr id="27" name="Freeform 15">
            <a:extLst>
              <a:ext uri="{FF2B5EF4-FFF2-40B4-BE49-F238E27FC236}">
                <a16:creationId xmlns:a16="http://schemas.microsoft.com/office/drawing/2014/main" id="{3727A5DB-1311-CF7A-2591-7633947256FE}"/>
              </a:ext>
            </a:extLst>
          </p:cNvPr>
          <p:cNvSpPr>
            <a:spLocks/>
          </p:cNvSpPr>
          <p:nvPr/>
        </p:nvSpPr>
        <p:spPr bwMode="auto">
          <a:xfrm>
            <a:off x="5348288" y="4164881"/>
            <a:ext cx="4432300" cy="220663"/>
          </a:xfrm>
          <a:custGeom>
            <a:avLst/>
            <a:gdLst>
              <a:gd name="T0" fmla="*/ 0 w 2256"/>
              <a:gd name="T1" fmla="*/ 104 h 104"/>
              <a:gd name="T2" fmla="*/ 480 w 2256"/>
              <a:gd name="T3" fmla="*/ 56 h 104"/>
              <a:gd name="T4" fmla="*/ 1680 w 2256"/>
              <a:gd name="T5" fmla="*/ 8 h 104"/>
              <a:gd name="T6" fmla="*/ 2256 w 2256"/>
              <a:gd name="T7" fmla="*/ 8 h 104"/>
              <a:gd name="T8" fmla="*/ 0 60000 65536"/>
              <a:gd name="T9" fmla="*/ 0 60000 65536"/>
              <a:gd name="T10" fmla="*/ 0 60000 65536"/>
              <a:gd name="T11" fmla="*/ 0 60000 65536"/>
              <a:gd name="T12" fmla="*/ 0 w 2256"/>
              <a:gd name="T13" fmla="*/ 0 h 104"/>
              <a:gd name="T14" fmla="*/ 2256 w 2256"/>
              <a:gd name="T15" fmla="*/ 104 h 104"/>
            </a:gdLst>
            <a:ahLst/>
            <a:cxnLst>
              <a:cxn ang="T8">
                <a:pos x="T0" y="T1"/>
              </a:cxn>
              <a:cxn ang="T9">
                <a:pos x="T2" y="T3"/>
              </a:cxn>
              <a:cxn ang="T10">
                <a:pos x="T4" y="T5"/>
              </a:cxn>
              <a:cxn ang="T11">
                <a:pos x="T6" y="T7"/>
              </a:cxn>
            </a:cxnLst>
            <a:rect l="T12" t="T13" r="T14" b="T15"/>
            <a:pathLst>
              <a:path w="2256" h="104">
                <a:moveTo>
                  <a:pt x="0" y="104"/>
                </a:moveTo>
                <a:cubicBezTo>
                  <a:pt x="100" y="88"/>
                  <a:pt x="200" y="72"/>
                  <a:pt x="480" y="56"/>
                </a:cubicBezTo>
                <a:cubicBezTo>
                  <a:pt x="760" y="40"/>
                  <a:pt x="1384" y="16"/>
                  <a:pt x="1680" y="8"/>
                </a:cubicBezTo>
                <a:cubicBezTo>
                  <a:pt x="1976" y="0"/>
                  <a:pt x="2116" y="4"/>
                  <a:pt x="2256" y="8"/>
                </a:cubicBezTo>
              </a:path>
            </a:pathLst>
          </a:custGeom>
          <a:noFill/>
          <a:ln w="38100" cmpd="sng">
            <a:solidFill>
              <a:schemeClr val="accent1"/>
            </a:solidFill>
            <a:round/>
            <a:headEnd/>
            <a:tailEnd/>
          </a:ln>
        </p:spPr>
        <p:txBody>
          <a:bodyPr wrap="none" anchor="ctr"/>
          <a:lstStyle/>
          <a:p>
            <a:endParaRPr lang="it-IT"/>
          </a:p>
        </p:txBody>
      </p:sp>
      <p:sp>
        <p:nvSpPr>
          <p:cNvPr id="39" name="Freeform 16">
            <a:extLst>
              <a:ext uri="{FF2B5EF4-FFF2-40B4-BE49-F238E27FC236}">
                <a16:creationId xmlns:a16="http://schemas.microsoft.com/office/drawing/2014/main" id="{2B6C82BF-8A47-E1C8-B0D0-8A1F6EFBB3C4}"/>
              </a:ext>
            </a:extLst>
          </p:cNvPr>
          <p:cNvSpPr>
            <a:spLocks/>
          </p:cNvSpPr>
          <p:nvPr/>
        </p:nvSpPr>
        <p:spPr bwMode="auto">
          <a:xfrm>
            <a:off x="2519364" y="1888405"/>
            <a:ext cx="7450137" cy="2362200"/>
          </a:xfrm>
          <a:custGeom>
            <a:avLst/>
            <a:gdLst>
              <a:gd name="T0" fmla="*/ 0 w 3792"/>
              <a:gd name="T1" fmla="*/ 1248 h 1280"/>
              <a:gd name="T2" fmla="*/ 336 w 3792"/>
              <a:gd name="T3" fmla="*/ 1248 h 1280"/>
              <a:gd name="T4" fmla="*/ 672 w 3792"/>
              <a:gd name="T5" fmla="*/ 1056 h 1280"/>
              <a:gd name="T6" fmla="*/ 1104 w 3792"/>
              <a:gd name="T7" fmla="*/ 432 h 1280"/>
              <a:gd name="T8" fmla="*/ 1392 w 3792"/>
              <a:gd name="T9" fmla="*/ 48 h 1280"/>
              <a:gd name="T10" fmla="*/ 1680 w 3792"/>
              <a:gd name="T11" fmla="*/ 144 h 1280"/>
              <a:gd name="T12" fmla="*/ 1824 w 3792"/>
              <a:gd name="T13" fmla="*/ 288 h 1280"/>
              <a:gd name="T14" fmla="*/ 1920 w 3792"/>
              <a:gd name="T15" fmla="*/ 672 h 1280"/>
              <a:gd name="T16" fmla="*/ 2016 w 3792"/>
              <a:gd name="T17" fmla="*/ 912 h 1280"/>
              <a:gd name="T18" fmla="*/ 2112 w 3792"/>
              <a:gd name="T19" fmla="*/ 1008 h 1280"/>
              <a:gd name="T20" fmla="*/ 2304 w 3792"/>
              <a:gd name="T21" fmla="*/ 1104 h 1280"/>
              <a:gd name="T22" fmla="*/ 2688 w 3792"/>
              <a:gd name="T23" fmla="*/ 1200 h 1280"/>
              <a:gd name="T24" fmla="*/ 3792 w 3792"/>
              <a:gd name="T25" fmla="*/ 1200 h 12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92"/>
              <a:gd name="T40" fmla="*/ 0 h 1280"/>
              <a:gd name="T41" fmla="*/ 3792 w 3792"/>
              <a:gd name="T42" fmla="*/ 1280 h 12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92" h="1280">
                <a:moveTo>
                  <a:pt x="0" y="1248"/>
                </a:moveTo>
                <a:cubicBezTo>
                  <a:pt x="112" y="1264"/>
                  <a:pt x="224" y="1280"/>
                  <a:pt x="336" y="1248"/>
                </a:cubicBezTo>
                <a:cubicBezTo>
                  <a:pt x="448" y="1216"/>
                  <a:pt x="544" y="1192"/>
                  <a:pt x="672" y="1056"/>
                </a:cubicBezTo>
                <a:cubicBezTo>
                  <a:pt x="800" y="920"/>
                  <a:pt x="984" y="600"/>
                  <a:pt x="1104" y="432"/>
                </a:cubicBezTo>
                <a:cubicBezTo>
                  <a:pt x="1224" y="264"/>
                  <a:pt x="1296" y="96"/>
                  <a:pt x="1392" y="48"/>
                </a:cubicBezTo>
                <a:cubicBezTo>
                  <a:pt x="1488" y="0"/>
                  <a:pt x="1608" y="104"/>
                  <a:pt x="1680" y="144"/>
                </a:cubicBezTo>
                <a:cubicBezTo>
                  <a:pt x="1752" y="184"/>
                  <a:pt x="1784" y="200"/>
                  <a:pt x="1824" y="288"/>
                </a:cubicBezTo>
                <a:cubicBezTo>
                  <a:pt x="1864" y="376"/>
                  <a:pt x="1888" y="568"/>
                  <a:pt x="1920" y="672"/>
                </a:cubicBezTo>
                <a:cubicBezTo>
                  <a:pt x="1952" y="776"/>
                  <a:pt x="1984" y="856"/>
                  <a:pt x="2016" y="912"/>
                </a:cubicBezTo>
                <a:cubicBezTo>
                  <a:pt x="2048" y="968"/>
                  <a:pt x="2064" y="976"/>
                  <a:pt x="2112" y="1008"/>
                </a:cubicBezTo>
                <a:cubicBezTo>
                  <a:pt x="2160" y="1040"/>
                  <a:pt x="2208" y="1072"/>
                  <a:pt x="2304" y="1104"/>
                </a:cubicBezTo>
                <a:cubicBezTo>
                  <a:pt x="2400" y="1136"/>
                  <a:pt x="2440" y="1184"/>
                  <a:pt x="2688" y="1200"/>
                </a:cubicBezTo>
                <a:cubicBezTo>
                  <a:pt x="2936" y="1216"/>
                  <a:pt x="3364" y="1208"/>
                  <a:pt x="3792" y="1200"/>
                </a:cubicBezTo>
              </a:path>
            </a:pathLst>
          </a:custGeom>
          <a:noFill/>
          <a:ln w="38100" cmpd="sng">
            <a:solidFill>
              <a:schemeClr val="bg2"/>
            </a:solidFill>
            <a:round/>
            <a:headEnd/>
            <a:tailEnd/>
          </a:ln>
        </p:spPr>
        <p:txBody>
          <a:bodyPr wrap="none" anchor="ctr"/>
          <a:lstStyle/>
          <a:p>
            <a:endParaRPr lang="it-IT"/>
          </a:p>
        </p:txBody>
      </p:sp>
      <p:sp>
        <p:nvSpPr>
          <p:cNvPr id="40" name="Line 17">
            <a:extLst>
              <a:ext uri="{FF2B5EF4-FFF2-40B4-BE49-F238E27FC236}">
                <a16:creationId xmlns:a16="http://schemas.microsoft.com/office/drawing/2014/main" id="{1A49924A-0A62-18D0-368F-77B67310F7E3}"/>
              </a:ext>
            </a:extLst>
          </p:cNvPr>
          <p:cNvSpPr>
            <a:spLocks noChangeShapeType="1"/>
          </p:cNvSpPr>
          <p:nvPr/>
        </p:nvSpPr>
        <p:spPr bwMode="auto">
          <a:xfrm>
            <a:off x="5632450" y="1126405"/>
            <a:ext cx="0" cy="3259138"/>
          </a:xfrm>
          <a:prstGeom prst="line">
            <a:avLst/>
          </a:prstGeom>
          <a:noFill/>
          <a:ln w="28575">
            <a:solidFill>
              <a:schemeClr val="tx1"/>
            </a:solidFill>
            <a:prstDash val="sysDot"/>
            <a:round/>
            <a:headEnd/>
            <a:tailEnd/>
          </a:ln>
        </p:spPr>
        <p:txBody>
          <a:bodyPr wrap="none" anchor="ctr"/>
          <a:lstStyle/>
          <a:p>
            <a:endParaRPr lang="it-IT"/>
          </a:p>
        </p:txBody>
      </p:sp>
      <p:sp>
        <p:nvSpPr>
          <p:cNvPr id="41" name="Text Box 18">
            <a:extLst>
              <a:ext uri="{FF2B5EF4-FFF2-40B4-BE49-F238E27FC236}">
                <a16:creationId xmlns:a16="http://schemas.microsoft.com/office/drawing/2014/main" id="{985E484A-054A-FED0-9BA5-EEA624A98B36}"/>
              </a:ext>
            </a:extLst>
          </p:cNvPr>
          <p:cNvSpPr txBox="1">
            <a:spLocks noChangeArrowheads="1"/>
          </p:cNvSpPr>
          <p:nvPr/>
        </p:nvSpPr>
        <p:spPr bwMode="auto">
          <a:xfrm>
            <a:off x="6235700" y="974005"/>
            <a:ext cx="376238"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42" name="Text Box 19">
            <a:extLst>
              <a:ext uri="{FF2B5EF4-FFF2-40B4-BE49-F238E27FC236}">
                <a16:creationId xmlns:a16="http://schemas.microsoft.com/office/drawing/2014/main" id="{279B33DA-E240-3934-F090-0E96CE9461B2}"/>
              </a:ext>
            </a:extLst>
          </p:cNvPr>
          <p:cNvSpPr txBox="1">
            <a:spLocks noChangeArrowheads="1"/>
          </p:cNvSpPr>
          <p:nvPr/>
        </p:nvSpPr>
        <p:spPr bwMode="auto">
          <a:xfrm>
            <a:off x="5168900" y="4574455"/>
            <a:ext cx="857286" cy="369332"/>
          </a:xfrm>
          <a:prstGeom prst="rect">
            <a:avLst/>
          </a:prstGeom>
          <a:noFill/>
          <a:ln w="9525">
            <a:noFill/>
            <a:miter lim="800000"/>
            <a:headEnd/>
            <a:tailEnd/>
          </a:ln>
        </p:spPr>
        <p:txBody>
          <a:bodyPr wrap="none">
            <a:spAutoFit/>
          </a:bodyPr>
          <a:lstStyle/>
          <a:p>
            <a:pPr eaLnBrk="0" hangingPunct="0"/>
            <a:r>
              <a:rPr lang="it-IT" b="1"/>
              <a:t>nascita</a:t>
            </a:r>
          </a:p>
        </p:txBody>
      </p:sp>
      <p:sp>
        <p:nvSpPr>
          <p:cNvPr id="43" name="Line 20">
            <a:extLst>
              <a:ext uri="{FF2B5EF4-FFF2-40B4-BE49-F238E27FC236}">
                <a16:creationId xmlns:a16="http://schemas.microsoft.com/office/drawing/2014/main" id="{955F5C08-C87F-472F-AA5B-26A48E0E43EA}"/>
              </a:ext>
            </a:extLst>
          </p:cNvPr>
          <p:cNvSpPr>
            <a:spLocks noChangeShapeType="1"/>
          </p:cNvSpPr>
          <p:nvPr/>
        </p:nvSpPr>
        <p:spPr bwMode="auto">
          <a:xfrm>
            <a:off x="6921500" y="3564805"/>
            <a:ext cx="0" cy="762000"/>
          </a:xfrm>
          <a:prstGeom prst="line">
            <a:avLst/>
          </a:prstGeom>
          <a:noFill/>
          <a:ln w="38100">
            <a:solidFill>
              <a:schemeClr val="tx1"/>
            </a:solidFill>
            <a:prstDash val="sysDot"/>
            <a:round/>
            <a:headEnd/>
            <a:tailEnd/>
          </a:ln>
        </p:spPr>
        <p:txBody>
          <a:bodyPr wrap="none" anchor="ctr"/>
          <a:lstStyle/>
          <a:p>
            <a:endParaRPr lang="it-IT"/>
          </a:p>
        </p:txBody>
      </p:sp>
      <p:sp>
        <p:nvSpPr>
          <p:cNvPr id="44" name="Line 21">
            <a:extLst>
              <a:ext uri="{FF2B5EF4-FFF2-40B4-BE49-F238E27FC236}">
                <a16:creationId xmlns:a16="http://schemas.microsoft.com/office/drawing/2014/main" id="{78257ECB-9356-6044-812B-463F253EF952}"/>
              </a:ext>
            </a:extLst>
          </p:cNvPr>
          <p:cNvSpPr>
            <a:spLocks noChangeShapeType="1"/>
          </p:cNvSpPr>
          <p:nvPr/>
        </p:nvSpPr>
        <p:spPr bwMode="auto">
          <a:xfrm>
            <a:off x="8140700" y="3564805"/>
            <a:ext cx="0" cy="762000"/>
          </a:xfrm>
          <a:prstGeom prst="line">
            <a:avLst/>
          </a:prstGeom>
          <a:noFill/>
          <a:ln w="38100">
            <a:solidFill>
              <a:schemeClr val="tx1"/>
            </a:solidFill>
            <a:prstDash val="sysDot"/>
            <a:round/>
            <a:headEnd/>
            <a:tailEnd/>
          </a:ln>
        </p:spPr>
        <p:txBody>
          <a:bodyPr wrap="none" anchor="ctr"/>
          <a:lstStyle/>
          <a:p>
            <a:endParaRPr lang="it-IT"/>
          </a:p>
        </p:txBody>
      </p:sp>
      <p:sp>
        <p:nvSpPr>
          <p:cNvPr id="45" name="Text Box 22">
            <a:extLst>
              <a:ext uri="{FF2B5EF4-FFF2-40B4-BE49-F238E27FC236}">
                <a16:creationId xmlns:a16="http://schemas.microsoft.com/office/drawing/2014/main" id="{B4D133A6-D109-064E-B437-1A328A5A0797}"/>
              </a:ext>
            </a:extLst>
          </p:cNvPr>
          <p:cNvSpPr txBox="1">
            <a:spLocks noChangeArrowheads="1"/>
          </p:cNvSpPr>
          <p:nvPr/>
        </p:nvSpPr>
        <p:spPr bwMode="auto">
          <a:xfrm>
            <a:off x="6464301" y="4574455"/>
            <a:ext cx="805029" cy="369332"/>
          </a:xfrm>
          <a:prstGeom prst="rect">
            <a:avLst/>
          </a:prstGeom>
          <a:noFill/>
          <a:ln w="9525">
            <a:noFill/>
            <a:miter lim="800000"/>
            <a:headEnd/>
            <a:tailEnd/>
          </a:ln>
        </p:spPr>
        <p:txBody>
          <a:bodyPr wrap="none">
            <a:spAutoFit/>
          </a:bodyPr>
          <a:lstStyle/>
          <a:p>
            <a:pPr eaLnBrk="0" hangingPunct="0"/>
            <a:r>
              <a:rPr lang="it-IT" b="1"/>
              <a:t>3 mesi</a:t>
            </a:r>
          </a:p>
        </p:txBody>
      </p:sp>
      <p:sp>
        <p:nvSpPr>
          <p:cNvPr id="46" name="Text Box 23">
            <a:extLst>
              <a:ext uri="{FF2B5EF4-FFF2-40B4-BE49-F238E27FC236}">
                <a16:creationId xmlns:a16="http://schemas.microsoft.com/office/drawing/2014/main" id="{69A1712C-EB01-8C1C-5E5C-8DDE48FA3B4A}"/>
              </a:ext>
            </a:extLst>
          </p:cNvPr>
          <p:cNvSpPr txBox="1">
            <a:spLocks noChangeArrowheads="1"/>
          </p:cNvSpPr>
          <p:nvPr/>
        </p:nvSpPr>
        <p:spPr bwMode="auto">
          <a:xfrm>
            <a:off x="7683501" y="4574455"/>
            <a:ext cx="805029" cy="369332"/>
          </a:xfrm>
          <a:prstGeom prst="rect">
            <a:avLst/>
          </a:prstGeom>
          <a:noFill/>
          <a:ln w="9525">
            <a:noFill/>
            <a:miter lim="800000"/>
            <a:headEnd/>
            <a:tailEnd/>
          </a:ln>
        </p:spPr>
        <p:txBody>
          <a:bodyPr wrap="none">
            <a:spAutoFit/>
          </a:bodyPr>
          <a:lstStyle/>
          <a:p>
            <a:pPr eaLnBrk="0" hangingPunct="0"/>
            <a:r>
              <a:rPr lang="it-IT" b="1"/>
              <a:t>6 mesi</a:t>
            </a:r>
          </a:p>
        </p:txBody>
      </p:sp>
      <p:sp>
        <p:nvSpPr>
          <p:cNvPr id="47" name="Text Box 24">
            <a:extLst>
              <a:ext uri="{FF2B5EF4-FFF2-40B4-BE49-F238E27FC236}">
                <a16:creationId xmlns:a16="http://schemas.microsoft.com/office/drawing/2014/main" id="{AEE2A9D8-7C0C-F98E-3135-08D2E6FB5E08}"/>
              </a:ext>
            </a:extLst>
          </p:cNvPr>
          <p:cNvSpPr txBox="1">
            <a:spLocks noChangeArrowheads="1"/>
          </p:cNvSpPr>
          <p:nvPr/>
        </p:nvSpPr>
        <p:spPr bwMode="auto">
          <a:xfrm>
            <a:off x="3187701" y="4555405"/>
            <a:ext cx="1101071" cy="369332"/>
          </a:xfrm>
          <a:prstGeom prst="rect">
            <a:avLst/>
          </a:prstGeom>
          <a:noFill/>
          <a:ln w="9525">
            <a:noFill/>
            <a:miter lim="800000"/>
            <a:headEnd/>
            <a:tailEnd/>
          </a:ln>
        </p:spPr>
        <p:txBody>
          <a:bodyPr wrap="none">
            <a:spAutoFit/>
          </a:bodyPr>
          <a:lstStyle/>
          <a:p>
            <a:pPr eaLnBrk="0" hangingPunct="0"/>
            <a:r>
              <a:rPr lang="it-IT" b="1"/>
              <a:t>prenatale</a:t>
            </a:r>
          </a:p>
        </p:txBody>
      </p:sp>
      <p:sp>
        <p:nvSpPr>
          <p:cNvPr id="48" name="Text Box 25">
            <a:extLst>
              <a:ext uri="{FF2B5EF4-FFF2-40B4-BE49-F238E27FC236}">
                <a16:creationId xmlns:a16="http://schemas.microsoft.com/office/drawing/2014/main" id="{18DF4628-E6C7-0E63-4BBA-50DF951AA50B}"/>
              </a:ext>
            </a:extLst>
          </p:cNvPr>
          <p:cNvSpPr txBox="1">
            <a:spLocks noChangeArrowheads="1"/>
          </p:cNvSpPr>
          <p:nvPr/>
        </p:nvSpPr>
        <p:spPr bwMode="auto">
          <a:xfrm>
            <a:off x="3035300" y="2498005"/>
            <a:ext cx="317500"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49" name="Text Box 26">
            <a:extLst>
              <a:ext uri="{FF2B5EF4-FFF2-40B4-BE49-F238E27FC236}">
                <a16:creationId xmlns:a16="http://schemas.microsoft.com/office/drawing/2014/main" id="{D041AA26-9B1F-EFE3-AEA2-587E83F58A22}"/>
              </a:ext>
            </a:extLst>
          </p:cNvPr>
          <p:cNvSpPr txBox="1">
            <a:spLocks noChangeArrowheads="1"/>
          </p:cNvSpPr>
          <p:nvPr/>
        </p:nvSpPr>
        <p:spPr bwMode="auto">
          <a:xfrm>
            <a:off x="3340101" y="1888405"/>
            <a:ext cx="334963"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50" name="Text Box 27">
            <a:extLst>
              <a:ext uri="{FF2B5EF4-FFF2-40B4-BE49-F238E27FC236}">
                <a16:creationId xmlns:a16="http://schemas.microsoft.com/office/drawing/2014/main" id="{B3BB9629-2748-B5FC-BB1D-6C3338FDEB61}"/>
              </a:ext>
            </a:extLst>
          </p:cNvPr>
          <p:cNvSpPr txBox="1">
            <a:spLocks noChangeArrowheads="1"/>
          </p:cNvSpPr>
          <p:nvPr/>
        </p:nvSpPr>
        <p:spPr bwMode="auto">
          <a:xfrm>
            <a:off x="6159501" y="3869605"/>
            <a:ext cx="334963"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51" name="Text Box 28">
            <a:extLst>
              <a:ext uri="{FF2B5EF4-FFF2-40B4-BE49-F238E27FC236}">
                <a16:creationId xmlns:a16="http://schemas.microsoft.com/office/drawing/2014/main" id="{2E50A652-4E64-B580-EF9D-BEF6C8CCF5AF}"/>
              </a:ext>
            </a:extLst>
          </p:cNvPr>
          <p:cNvSpPr txBox="1">
            <a:spLocks noChangeArrowheads="1"/>
          </p:cNvSpPr>
          <p:nvPr/>
        </p:nvSpPr>
        <p:spPr bwMode="auto">
          <a:xfrm>
            <a:off x="6388101" y="2802805"/>
            <a:ext cx="309563"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52" name="Text Box 29">
            <a:extLst>
              <a:ext uri="{FF2B5EF4-FFF2-40B4-BE49-F238E27FC236}">
                <a16:creationId xmlns:a16="http://schemas.microsoft.com/office/drawing/2014/main" id="{D0275EA1-F926-A7C3-8EE3-AF40828DAD97}"/>
              </a:ext>
            </a:extLst>
          </p:cNvPr>
          <p:cNvSpPr txBox="1">
            <a:spLocks noChangeArrowheads="1"/>
          </p:cNvSpPr>
          <p:nvPr/>
        </p:nvSpPr>
        <p:spPr bwMode="auto">
          <a:xfrm>
            <a:off x="6616700" y="1964605"/>
            <a:ext cx="350838"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54" name="Freeform 31">
            <a:extLst>
              <a:ext uri="{FF2B5EF4-FFF2-40B4-BE49-F238E27FC236}">
                <a16:creationId xmlns:a16="http://schemas.microsoft.com/office/drawing/2014/main" id="{9D69AA40-9102-0DB2-FF70-F5AA879449AB}"/>
              </a:ext>
            </a:extLst>
          </p:cNvPr>
          <p:cNvSpPr>
            <a:spLocks/>
          </p:cNvSpPr>
          <p:nvPr/>
        </p:nvSpPr>
        <p:spPr bwMode="auto">
          <a:xfrm>
            <a:off x="2551114" y="3021880"/>
            <a:ext cx="6789737" cy="1303338"/>
          </a:xfrm>
          <a:custGeom>
            <a:avLst/>
            <a:gdLst>
              <a:gd name="T0" fmla="*/ 0 w 3456"/>
              <a:gd name="T1" fmla="*/ 1320 h 1344"/>
              <a:gd name="T2" fmla="*/ 480 w 3456"/>
              <a:gd name="T3" fmla="*/ 1320 h 1344"/>
              <a:gd name="T4" fmla="*/ 1104 w 3456"/>
              <a:gd name="T5" fmla="*/ 1176 h 1344"/>
              <a:gd name="T6" fmla="*/ 1440 w 3456"/>
              <a:gd name="T7" fmla="*/ 936 h 1344"/>
              <a:gd name="T8" fmla="*/ 2160 w 3456"/>
              <a:gd name="T9" fmla="*/ 168 h 1344"/>
              <a:gd name="T10" fmla="*/ 2448 w 3456"/>
              <a:gd name="T11" fmla="*/ 24 h 1344"/>
              <a:gd name="T12" fmla="*/ 2832 w 3456"/>
              <a:gd name="T13" fmla="*/ 24 h 1344"/>
              <a:gd name="T14" fmla="*/ 3456 w 3456"/>
              <a:gd name="T15" fmla="*/ 24 h 1344"/>
              <a:gd name="T16" fmla="*/ 0 60000 65536"/>
              <a:gd name="T17" fmla="*/ 0 60000 65536"/>
              <a:gd name="T18" fmla="*/ 0 60000 65536"/>
              <a:gd name="T19" fmla="*/ 0 60000 65536"/>
              <a:gd name="T20" fmla="*/ 0 60000 65536"/>
              <a:gd name="T21" fmla="*/ 0 60000 65536"/>
              <a:gd name="T22" fmla="*/ 0 60000 65536"/>
              <a:gd name="T23" fmla="*/ 0 60000 65536"/>
              <a:gd name="T24" fmla="*/ 0 w 3456"/>
              <a:gd name="T25" fmla="*/ 0 h 1344"/>
              <a:gd name="T26" fmla="*/ 3456 w 3456"/>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6" h="1344">
                <a:moveTo>
                  <a:pt x="0" y="1320"/>
                </a:moveTo>
                <a:cubicBezTo>
                  <a:pt x="148" y="1332"/>
                  <a:pt x="296" y="1344"/>
                  <a:pt x="480" y="1320"/>
                </a:cubicBezTo>
                <a:cubicBezTo>
                  <a:pt x="664" y="1296"/>
                  <a:pt x="944" y="1240"/>
                  <a:pt x="1104" y="1176"/>
                </a:cubicBezTo>
                <a:cubicBezTo>
                  <a:pt x="1264" y="1112"/>
                  <a:pt x="1264" y="1104"/>
                  <a:pt x="1440" y="936"/>
                </a:cubicBezTo>
                <a:cubicBezTo>
                  <a:pt x="1616" y="768"/>
                  <a:pt x="1992" y="320"/>
                  <a:pt x="2160" y="168"/>
                </a:cubicBezTo>
                <a:cubicBezTo>
                  <a:pt x="2328" y="16"/>
                  <a:pt x="2336" y="48"/>
                  <a:pt x="2448" y="24"/>
                </a:cubicBezTo>
                <a:cubicBezTo>
                  <a:pt x="2560" y="0"/>
                  <a:pt x="2664" y="24"/>
                  <a:pt x="2832" y="24"/>
                </a:cubicBezTo>
                <a:cubicBezTo>
                  <a:pt x="3000" y="24"/>
                  <a:pt x="3228" y="24"/>
                  <a:pt x="3456" y="24"/>
                </a:cubicBezTo>
              </a:path>
            </a:pathLst>
          </a:custGeom>
          <a:noFill/>
          <a:ln w="38100" cmpd="sng">
            <a:solidFill>
              <a:srgbClr val="FF9900"/>
            </a:solidFill>
            <a:round/>
            <a:headEnd/>
            <a:tailEnd/>
          </a:ln>
        </p:spPr>
        <p:txBody>
          <a:bodyPr wrap="none" anchor="ctr"/>
          <a:lstStyle/>
          <a:p>
            <a:endParaRPr lang="it-IT"/>
          </a:p>
        </p:txBody>
      </p:sp>
      <p:sp>
        <p:nvSpPr>
          <p:cNvPr id="55" name="Freeform 32">
            <a:extLst>
              <a:ext uri="{FF2B5EF4-FFF2-40B4-BE49-F238E27FC236}">
                <a16:creationId xmlns:a16="http://schemas.microsoft.com/office/drawing/2014/main" id="{A0B9111F-3D1E-C4DB-CE10-AA56E3F76516}"/>
              </a:ext>
            </a:extLst>
          </p:cNvPr>
          <p:cNvSpPr>
            <a:spLocks/>
          </p:cNvSpPr>
          <p:nvPr/>
        </p:nvSpPr>
        <p:spPr bwMode="auto">
          <a:xfrm>
            <a:off x="2927350" y="4234730"/>
            <a:ext cx="6789738" cy="84138"/>
          </a:xfrm>
          <a:custGeom>
            <a:avLst/>
            <a:gdLst>
              <a:gd name="T0" fmla="*/ 0 w 3456"/>
              <a:gd name="T1" fmla="*/ 1320 h 1344"/>
              <a:gd name="T2" fmla="*/ 480 w 3456"/>
              <a:gd name="T3" fmla="*/ 1320 h 1344"/>
              <a:gd name="T4" fmla="*/ 1104 w 3456"/>
              <a:gd name="T5" fmla="*/ 1176 h 1344"/>
              <a:gd name="T6" fmla="*/ 1440 w 3456"/>
              <a:gd name="T7" fmla="*/ 936 h 1344"/>
              <a:gd name="T8" fmla="*/ 2160 w 3456"/>
              <a:gd name="T9" fmla="*/ 168 h 1344"/>
              <a:gd name="T10" fmla="*/ 2448 w 3456"/>
              <a:gd name="T11" fmla="*/ 24 h 1344"/>
              <a:gd name="T12" fmla="*/ 2832 w 3456"/>
              <a:gd name="T13" fmla="*/ 24 h 1344"/>
              <a:gd name="T14" fmla="*/ 3456 w 3456"/>
              <a:gd name="T15" fmla="*/ 24 h 1344"/>
              <a:gd name="T16" fmla="*/ 0 60000 65536"/>
              <a:gd name="T17" fmla="*/ 0 60000 65536"/>
              <a:gd name="T18" fmla="*/ 0 60000 65536"/>
              <a:gd name="T19" fmla="*/ 0 60000 65536"/>
              <a:gd name="T20" fmla="*/ 0 60000 65536"/>
              <a:gd name="T21" fmla="*/ 0 60000 65536"/>
              <a:gd name="T22" fmla="*/ 0 60000 65536"/>
              <a:gd name="T23" fmla="*/ 0 60000 65536"/>
              <a:gd name="T24" fmla="*/ 0 w 3456"/>
              <a:gd name="T25" fmla="*/ 0 h 1344"/>
              <a:gd name="T26" fmla="*/ 3456 w 3456"/>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6" h="1344">
                <a:moveTo>
                  <a:pt x="0" y="1320"/>
                </a:moveTo>
                <a:cubicBezTo>
                  <a:pt x="148" y="1332"/>
                  <a:pt x="296" y="1344"/>
                  <a:pt x="480" y="1320"/>
                </a:cubicBezTo>
                <a:cubicBezTo>
                  <a:pt x="664" y="1296"/>
                  <a:pt x="944" y="1240"/>
                  <a:pt x="1104" y="1176"/>
                </a:cubicBezTo>
                <a:cubicBezTo>
                  <a:pt x="1264" y="1112"/>
                  <a:pt x="1264" y="1104"/>
                  <a:pt x="1440" y="936"/>
                </a:cubicBezTo>
                <a:cubicBezTo>
                  <a:pt x="1616" y="768"/>
                  <a:pt x="1992" y="320"/>
                  <a:pt x="2160" y="168"/>
                </a:cubicBezTo>
                <a:cubicBezTo>
                  <a:pt x="2328" y="16"/>
                  <a:pt x="2336" y="48"/>
                  <a:pt x="2448" y="24"/>
                </a:cubicBezTo>
                <a:cubicBezTo>
                  <a:pt x="2560" y="0"/>
                  <a:pt x="2664" y="24"/>
                  <a:pt x="2832" y="24"/>
                </a:cubicBezTo>
                <a:cubicBezTo>
                  <a:pt x="3000" y="24"/>
                  <a:pt x="3228" y="24"/>
                  <a:pt x="3456" y="24"/>
                </a:cubicBezTo>
              </a:path>
            </a:pathLst>
          </a:custGeom>
          <a:noFill/>
          <a:ln w="38100" cmpd="sng">
            <a:solidFill>
              <a:srgbClr val="FF9900"/>
            </a:solidFill>
            <a:round/>
            <a:headEnd/>
            <a:tailEnd/>
          </a:ln>
        </p:spPr>
        <p:txBody>
          <a:bodyPr wrap="none" anchor="ctr"/>
          <a:lstStyle/>
          <a:p>
            <a:endParaRPr lang="it-IT"/>
          </a:p>
        </p:txBody>
      </p:sp>
      <p:sp>
        <p:nvSpPr>
          <p:cNvPr id="56" name="Text Box 33">
            <a:extLst>
              <a:ext uri="{FF2B5EF4-FFF2-40B4-BE49-F238E27FC236}">
                <a16:creationId xmlns:a16="http://schemas.microsoft.com/office/drawing/2014/main" id="{A517313C-ED64-463B-4E24-B1A0427DEC04}"/>
              </a:ext>
            </a:extLst>
          </p:cNvPr>
          <p:cNvSpPr txBox="1">
            <a:spLocks noChangeArrowheads="1"/>
          </p:cNvSpPr>
          <p:nvPr/>
        </p:nvSpPr>
        <p:spPr bwMode="auto">
          <a:xfrm>
            <a:off x="2063751" y="5373216"/>
            <a:ext cx="1109599" cy="400110"/>
          </a:xfrm>
          <a:prstGeom prst="rect">
            <a:avLst/>
          </a:prstGeom>
          <a:noFill/>
          <a:ln w="9525">
            <a:noFill/>
            <a:miter lim="800000"/>
            <a:headEnd/>
            <a:tailEnd/>
          </a:ln>
        </p:spPr>
        <p:txBody>
          <a:bodyPr wrap="none">
            <a:spAutoFit/>
          </a:bodyPr>
          <a:lstStyle/>
          <a:p>
            <a:r>
              <a:rPr lang="it-IT" sz="2000" b="1" dirty="0"/>
              <a:t>Normale</a:t>
            </a:r>
          </a:p>
        </p:txBody>
      </p:sp>
      <p:sp>
        <p:nvSpPr>
          <p:cNvPr id="57" name="Text Box 34">
            <a:extLst>
              <a:ext uri="{FF2B5EF4-FFF2-40B4-BE49-F238E27FC236}">
                <a16:creationId xmlns:a16="http://schemas.microsoft.com/office/drawing/2014/main" id="{E805BFDC-6C23-5404-49FC-1A7D61FD3375}"/>
              </a:ext>
            </a:extLst>
          </p:cNvPr>
          <p:cNvSpPr txBox="1">
            <a:spLocks noChangeArrowheads="1"/>
          </p:cNvSpPr>
          <p:nvPr/>
        </p:nvSpPr>
        <p:spPr bwMode="auto">
          <a:xfrm>
            <a:off x="2063750" y="5373216"/>
            <a:ext cx="5040808" cy="400110"/>
          </a:xfrm>
          <a:prstGeom prst="rect">
            <a:avLst/>
          </a:prstGeom>
          <a:noFill/>
          <a:ln w="9525">
            <a:noFill/>
            <a:miter lim="800000"/>
            <a:headEnd/>
            <a:tailEnd/>
          </a:ln>
        </p:spPr>
        <p:txBody>
          <a:bodyPr wrap="square">
            <a:spAutoFit/>
          </a:bodyPr>
          <a:lstStyle/>
          <a:p>
            <a:r>
              <a:rPr lang="it-IT" sz="2000" b="1" dirty="0"/>
              <a:t>Trait talassemico o talassemia/Hz/portatore</a:t>
            </a:r>
          </a:p>
        </p:txBody>
      </p:sp>
      <p:sp>
        <p:nvSpPr>
          <p:cNvPr id="58" name="Text Box 35">
            <a:extLst>
              <a:ext uri="{FF2B5EF4-FFF2-40B4-BE49-F238E27FC236}">
                <a16:creationId xmlns:a16="http://schemas.microsoft.com/office/drawing/2014/main" id="{C6A9FF0C-D5C3-7A34-94B4-35E1E03B71E1}"/>
              </a:ext>
            </a:extLst>
          </p:cNvPr>
          <p:cNvSpPr txBox="1">
            <a:spLocks noChangeArrowheads="1"/>
          </p:cNvSpPr>
          <p:nvPr/>
        </p:nvSpPr>
        <p:spPr bwMode="auto">
          <a:xfrm>
            <a:off x="2063751" y="5373216"/>
            <a:ext cx="2027927" cy="400110"/>
          </a:xfrm>
          <a:prstGeom prst="rect">
            <a:avLst/>
          </a:prstGeom>
          <a:noFill/>
          <a:ln w="9525">
            <a:noFill/>
            <a:miter lim="800000"/>
            <a:headEnd/>
            <a:tailEnd/>
          </a:ln>
        </p:spPr>
        <p:txBody>
          <a:bodyPr wrap="none">
            <a:spAutoFit/>
          </a:bodyPr>
          <a:lstStyle/>
          <a:p>
            <a:r>
              <a:rPr lang="it-IT" sz="2000" b="1" dirty="0"/>
              <a:t>Talassemia major</a:t>
            </a:r>
          </a:p>
        </p:txBody>
      </p:sp>
      <p:sp>
        <p:nvSpPr>
          <p:cNvPr id="59" name="Freeform 38">
            <a:extLst>
              <a:ext uri="{FF2B5EF4-FFF2-40B4-BE49-F238E27FC236}">
                <a16:creationId xmlns:a16="http://schemas.microsoft.com/office/drawing/2014/main" id="{3EED5A59-7559-77BC-FC13-C4FDADFAD5C2}"/>
              </a:ext>
            </a:extLst>
          </p:cNvPr>
          <p:cNvSpPr>
            <a:spLocks/>
          </p:cNvSpPr>
          <p:nvPr/>
        </p:nvSpPr>
        <p:spPr bwMode="auto">
          <a:xfrm>
            <a:off x="2495550" y="1870943"/>
            <a:ext cx="6777038" cy="2362200"/>
          </a:xfrm>
          <a:custGeom>
            <a:avLst/>
            <a:gdLst>
              <a:gd name="T0" fmla="*/ 0 w 4269"/>
              <a:gd name="T1" fmla="*/ 1451 h 1488"/>
              <a:gd name="T2" fmla="*/ 416 w 4269"/>
              <a:gd name="T3" fmla="*/ 1451 h 1488"/>
              <a:gd name="T4" fmla="*/ 832 w 4269"/>
              <a:gd name="T5" fmla="*/ 1228 h 1488"/>
              <a:gd name="T6" fmla="*/ 1366 w 4269"/>
              <a:gd name="T7" fmla="*/ 502 h 1488"/>
              <a:gd name="T8" fmla="*/ 1723 w 4269"/>
              <a:gd name="T9" fmla="*/ 56 h 1488"/>
              <a:gd name="T10" fmla="*/ 2079 w 4269"/>
              <a:gd name="T11" fmla="*/ 167 h 1488"/>
              <a:gd name="T12" fmla="*/ 2293 w 4269"/>
              <a:gd name="T13" fmla="*/ 373 h 1488"/>
              <a:gd name="T14" fmla="*/ 2549 w 4269"/>
              <a:gd name="T15" fmla="*/ 733 h 1488"/>
              <a:gd name="T16" fmla="*/ 2837 w 4269"/>
              <a:gd name="T17" fmla="*/ 949 h 1488"/>
              <a:gd name="T18" fmla="*/ 3141 w 4269"/>
              <a:gd name="T19" fmla="*/ 1037 h 1488"/>
              <a:gd name="T20" fmla="*/ 3333 w 4269"/>
              <a:gd name="T21" fmla="*/ 1045 h 1488"/>
              <a:gd name="T22" fmla="*/ 3829 w 4269"/>
              <a:gd name="T23" fmla="*/ 1069 h 1488"/>
              <a:gd name="T24" fmla="*/ 4269 w 4269"/>
              <a:gd name="T25" fmla="*/ 1109 h 14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69"/>
              <a:gd name="T40" fmla="*/ 0 h 1488"/>
              <a:gd name="T41" fmla="*/ 4269 w 4269"/>
              <a:gd name="T42" fmla="*/ 1488 h 14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69" h="1488">
                <a:moveTo>
                  <a:pt x="0" y="1451"/>
                </a:moveTo>
                <a:cubicBezTo>
                  <a:pt x="139" y="1469"/>
                  <a:pt x="277" y="1488"/>
                  <a:pt x="416" y="1451"/>
                </a:cubicBezTo>
                <a:cubicBezTo>
                  <a:pt x="554" y="1414"/>
                  <a:pt x="673" y="1386"/>
                  <a:pt x="832" y="1228"/>
                </a:cubicBezTo>
                <a:cubicBezTo>
                  <a:pt x="990" y="1070"/>
                  <a:pt x="1218" y="698"/>
                  <a:pt x="1366" y="502"/>
                </a:cubicBezTo>
                <a:cubicBezTo>
                  <a:pt x="1515" y="307"/>
                  <a:pt x="1604" y="112"/>
                  <a:pt x="1723" y="56"/>
                </a:cubicBezTo>
                <a:cubicBezTo>
                  <a:pt x="1842" y="0"/>
                  <a:pt x="1984" y="114"/>
                  <a:pt x="2079" y="167"/>
                </a:cubicBezTo>
                <a:cubicBezTo>
                  <a:pt x="2174" y="220"/>
                  <a:pt x="2215" y="279"/>
                  <a:pt x="2293" y="373"/>
                </a:cubicBezTo>
                <a:cubicBezTo>
                  <a:pt x="2371" y="467"/>
                  <a:pt x="2458" y="637"/>
                  <a:pt x="2549" y="733"/>
                </a:cubicBezTo>
                <a:cubicBezTo>
                  <a:pt x="2640" y="829"/>
                  <a:pt x="2738" y="898"/>
                  <a:pt x="2837" y="949"/>
                </a:cubicBezTo>
                <a:cubicBezTo>
                  <a:pt x="2936" y="1000"/>
                  <a:pt x="3058" y="1021"/>
                  <a:pt x="3141" y="1037"/>
                </a:cubicBezTo>
                <a:cubicBezTo>
                  <a:pt x="3224" y="1053"/>
                  <a:pt x="3218" y="1040"/>
                  <a:pt x="3333" y="1045"/>
                </a:cubicBezTo>
                <a:cubicBezTo>
                  <a:pt x="3448" y="1050"/>
                  <a:pt x="3673" y="1058"/>
                  <a:pt x="3829" y="1069"/>
                </a:cubicBezTo>
                <a:cubicBezTo>
                  <a:pt x="3985" y="1080"/>
                  <a:pt x="4177" y="1101"/>
                  <a:pt x="4269" y="1109"/>
                </a:cubicBezTo>
              </a:path>
            </a:pathLst>
          </a:custGeom>
          <a:noFill/>
          <a:ln w="38100" cmpd="sng">
            <a:solidFill>
              <a:schemeClr val="bg2"/>
            </a:solidFill>
            <a:round/>
            <a:headEnd/>
            <a:tailEnd/>
          </a:ln>
        </p:spPr>
        <p:txBody>
          <a:bodyPr wrap="none" anchor="ctr"/>
          <a:lstStyle/>
          <a:p>
            <a:endParaRPr lang="it-IT"/>
          </a:p>
        </p:txBody>
      </p:sp>
      <p:sp>
        <p:nvSpPr>
          <p:cNvPr id="60" name="Text Box 39">
            <a:extLst>
              <a:ext uri="{FF2B5EF4-FFF2-40B4-BE49-F238E27FC236}">
                <a16:creationId xmlns:a16="http://schemas.microsoft.com/office/drawing/2014/main" id="{789D4EEE-8D9B-274A-CAF9-FBF99889AC4E}"/>
              </a:ext>
            </a:extLst>
          </p:cNvPr>
          <p:cNvSpPr txBox="1">
            <a:spLocks noChangeArrowheads="1"/>
          </p:cNvSpPr>
          <p:nvPr/>
        </p:nvSpPr>
        <p:spPr bwMode="auto">
          <a:xfrm>
            <a:off x="6600825" y="3861668"/>
            <a:ext cx="350838"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Tree>
    <p:extLst>
      <p:ext uri="{BB962C8B-B14F-4D97-AF65-F5344CB8AC3E}">
        <p14:creationId xmlns:p14="http://schemas.microsoft.com/office/powerpoint/2010/main" val="41613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6"/>
                                        </p:tgtEl>
                                      </p:cBhvr>
                                    </p:animEffect>
                                    <p:set>
                                      <p:cBhvr>
                                        <p:cTn id="10" dur="1" fill="hold">
                                          <p:stCondLst>
                                            <p:cond delay="499"/>
                                          </p:stCondLst>
                                        </p:cTn>
                                        <p:tgtEl>
                                          <p:spTgt spid="5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10"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57"/>
                                        </p:tgtEl>
                                      </p:cBhvr>
                                    </p:animEffect>
                                    <p:set>
                                      <p:cBhvr>
                                        <p:cTn id="25" dur="1" fill="hold">
                                          <p:stCondLst>
                                            <p:cond delay="499"/>
                                          </p:stCondLst>
                                        </p:cTn>
                                        <p:tgtEl>
                                          <p:spTgt spid="57"/>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10" presetClass="entr" presetSubtype="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childTnLst>
                                </p:cTn>
                              </p:par>
                              <p:par>
                                <p:cTn id="36" presetID="10" presetClass="exit" presetSubtype="0" fill="hold" grpId="0" nodeType="withEffect">
                                  <p:stCondLst>
                                    <p:cond delay="0"/>
                                  </p:stCondLst>
                                  <p:childTnLst>
                                    <p:animEffect transition="out" filter="fade">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1000"/>
                                        <p:tgtEl>
                                          <p:spTgt spid="59"/>
                                        </p:tgtEl>
                                      </p:cBhvr>
                                    </p:animEffect>
                                  </p:childTnLst>
                                </p:cTn>
                              </p:par>
                              <p:par>
                                <p:cTn id="42" presetID="10" presetClass="exit" presetSubtype="0" fill="hold" grpId="0" nodeType="withEffect">
                                  <p:stCondLst>
                                    <p:cond delay="0"/>
                                  </p:stCondLst>
                                  <p:childTnLst>
                                    <p:animEffect transition="out" filter="fad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9" grpId="0" animBg="1"/>
      <p:bldP spid="52" grpId="0"/>
      <p:bldP spid="54" grpId="0" animBg="1"/>
      <p:bldP spid="54" grpId="1" animBg="1"/>
      <p:bldP spid="55" grpId="0" animBg="1"/>
      <p:bldP spid="56" grpId="0"/>
      <p:bldP spid="5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44E2F2A-18D7-4131-BF2C-16A42A78BEC0}"/>
              </a:ext>
            </a:extLst>
          </p:cNvPr>
          <p:cNvSpPr txBox="1"/>
          <p:nvPr/>
        </p:nvSpPr>
        <p:spPr>
          <a:xfrm>
            <a:off x="2852212" y="608168"/>
            <a:ext cx="1790811" cy="707886"/>
          </a:xfrm>
          <a:prstGeom prst="rect">
            <a:avLst/>
          </a:prstGeom>
          <a:noFill/>
        </p:spPr>
        <p:txBody>
          <a:bodyPr wrap="none" rtlCol="0">
            <a:spAutoFit/>
          </a:bodyPr>
          <a:lstStyle/>
          <a:p>
            <a:r>
              <a:rPr lang="en-US" sz="2000" dirty="0" err="1"/>
              <a:t>Sbilanciamento</a:t>
            </a:r>
            <a:endParaRPr lang="en-US" sz="2000" dirty="0"/>
          </a:p>
          <a:p>
            <a:r>
              <a:rPr lang="en-US" sz="2000" dirty="0" err="1"/>
              <a:t>Catene</a:t>
            </a:r>
            <a:r>
              <a:rPr lang="en-US" sz="2000" dirty="0"/>
              <a:t> </a:t>
            </a:r>
            <a:r>
              <a:rPr lang="en-US" sz="2000" dirty="0">
                <a:latin typeface="Symbol" panose="05050102010706020507" pitchFamily="18" charset="2"/>
              </a:rPr>
              <a:t>a/b</a:t>
            </a:r>
          </a:p>
        </p:txBody>
      </p:sp>
      <p:sp>
        <p:nvSpPr>
          <p:cNvPr id="48" name="TextBox 47">
            <a:extLst>
              <a:ext uri="{FF2B5EF4-FFF2-40B4-BE49-F238E27FC236}">
                <a16:creationId xmlns:a16="http://schemas.microsoft.com/office/drawing/2014/main" id="{BF06EA3B-6158-4100-B422-DC8CD0167C91}"/>
              </a:ext>
            </a:extLst>
          </p:cNvPr>
          <p:cNvSpPr txBox="1"/>
          <p:nvPr/>
        </p:nvSpPr>
        <p:spPr>
          <a:xfrm>
            <a:off x="5346602" y="602259"/>
            <a:ext cx="1989904" cy="707886"/>
          </a:xfrm>
          <a:prstGeom prst="rect">
            <a:avLst/>
          </a:prstGeom>
          <a:noFill/>
        </p:spPr>
        <p:txBody>
          <a:bodyPr wrap="none" rtlCol="0">
            <a:spAutoFit/>
          </a:bodyPr>
          <a:lstStyle/>
          <a:p>
            <a:r>
              <a:rPr lang="en-US" sz="2000" dirty="0" err="1"/>
              <a:t>Danno</a:t>
            </a:r>
            <a:r>
              <a:rPr lang="en-US" sz="2000" dirty="0"/>
              <a:t> </a:t>
            </a:r>
            <a:r>
              <a:rPr lang="en-US" sz="2000" dirty="0" err="1"/>
              <a:t>precursori</a:t>
            </a:r>
            <a:endParaRPr lang="en-US" sz="2000" dirty="0"/>
          </a:p>
          <a:p>
            <a:r>
              <a:rPr lang="en-US" sz="2000" dirty="0" err="1"/>
              <a:t>Globuli</a:t>
            </a:r>
            <a:r>
              <a:rPr lang="en-US" sz="2000" dirty="0"/>
              <a:t> </a:t>
            </a:r>
            <a:r>
              <a:rPr lang="en-US" sz="2000" dirty="0" err="1"/>
              <a:t>rossi</a:t>
            </a:r>
            <a:endParaRPr lang="en-US" sz="2000" dirty="0"/>
          </a:p>
        </p:txBody>
      </p:sp>
      <p:cxnSp>
        <p:nvCxnSpPr>
          <p:cNvPr id="50" name="Straight Arrow Connector 49">
            <a:extLst>
              <a:ext uri="{FF2B5EF4-FFF2-40B4-BE49-F238E27FC236}">
                <a16:creationId xmlns:a16="http://schemas.microsoft.com/office/drawing/2014/main" id="{DD521225-8B72-4B23-84FD-53CBE92E05DE}"/>
              </a:ext>
            </a:extLst>
          </p:cNvPr>
          <p:cNvCxnSpPr>
            <a:cxnSpLocks/>
          </p:cNvCxnSpPr>
          <p:nvPr/>
        </p:nvCxnSpPr>
        <p:spPr>
          <a:xfrm>
            <a:off x="7404100" y="876300"/>
            <a:ext cx="7916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8719C79-7AC5-42B7-8DCC-9F93CC596F05}"/>
              </a:ext>
            </a:extLst>
          </p:cNvPr>
          <p:cNvSpPr txBox="1"/>
          <p:nvPr/>
        </p:nvSpPr>
        <p:spPr>
          <a:xfrm>
            <a:off x="8561060" y="597987"/>
            <a:ext cx="2943883" cy="1446550"/>
          </a:xfrm>
          <a:prstGeom prst="rect">
            <a:avLst/>
          </a:prstGeom>
          <a:noFill/>
        </p:spPr>
        <p:txBody>
          <a:bodyPr wrap="none" rtlCol="0">
            <a:spAutoFit/>
          </a:bodyPr>
          <a:lstStyle/>
          <a:p>
            <a:pPr algn="ctr"/>
            <a:r>
              <a:rPr lang="en-US" sz="2000" dirty="0" err="1"/>
              <a:t>Globuli</a:t>
            </a:r>
            <a:r>
              <a:rPr lang="en-US" sz="2000" dirty="0"/>
              <a:t> </a:t>
            </a:r>
            <a:r>
              <a:rPr lang="en-US" sz="2000" dirty="0" err="1"/>
              <a:t>rossi</a:t>
            </a:r>
            <a:r>
              <a:rPr lang="en-US" sz="2000" dirty="0"/>
              <a:t> </a:t>
            </a:r>
            <a:r>
              <a:rPr lang="en-US" sz="2000" dirty="0" err="1"/>
              <a:t>danneggiati</a:t>
            </a:r>
            <a:endParaRPr lang="en-US" sz="2000" dirty="0"/>
          </a:p>
          <a:p>
            <a:pPr algn="ctr"/>
            <a:r>
              <a:rPr lang="en-US" sz="2000" dirty="0" err="1"/>
              <a:t>Sequestrazione</a:t>
            </a:r>
            <a:r>
              <a:rPr lang="en-US" sz="2000" dirty="0"/>
              <a:t> </a:t>
            </a:r>
            <a:r>
              <a:rPr lang="en-US" sz="2000" dirty="0" err="1"/>
              <a:t>nella</a:t>
            </a:r>
            <a:r>
              <a:rPr lang="en-US" sz="2000" dirty="0"/>
              <a:t> </a:t>
            </a:r>
            <a:r>
              <a:rPr lang="en-US" sz="2000" dirty="0" err="1"/>
              <a:t>milza</a:t>
            </a:r>
            <a:endParaRPr lang="en-US" sz="2000" dirty="0"/>
          </a:p>
          <a:p>
            <a:pPr algn="ctr"/>
            <a:r>
              <a:rPr lang="en-US" sz="2400" b="1" dirty="0" err="1"/>
              <a:t>Difetto</a:t>
            </a:r>
            <a:r>
              <a:rPr lang="en-US" sz="2400" b="1" dirty="0"/>
              <a:t> </a:t>
            </a:r>
            <a:r>
              <a:rPr lang="en-US" sz="2400" b="1" dirty="0" err="1"/>
              <a:t>immunitario</a:t>
            </a:r>
            <a:endParaRPr lang="en-US" sz="2400" b="1" dirty="0"/>
          </a:p>
          <a:p>
            <a:pPr algn="ctr"/>
            <a:r>
              <a:rPr lang="en-US" sz="2400" b="1" dirty="0"/>
              <a:t>Anemia</a:t>
            </a:r>
          </a:p>
        </p:txBody>
      </p:sp>
      <p:cxnSp>
        <p:nvCxnSpPr>
          <p:cNvPr id="53" name="Straight Arrow Connector 52">
            <a:extLst>
              <a:ext uri="{FF2B5EF4-FFF2-40B4-BE49-F238E27FC236}">
                <a16:creationId xmlns:a16="http://schemas.microsoft.com/office/drawing/2014/main" id="{FFE5EED0-DA8B-426B-A358-423E95460341}"/>
              </a:ext>
            </a:extLst>
          </p:cNvPr>
          <p:cNvCxnSpPr>
            <a:cxnSpLocks/>
          </p:cNvCxnSpPr>
          <p:nvPr/>
        </p:nvCxnSpPr>
        <p:spPr>
          <a:xfrm>
            <a:off x="10160000" y="2012264"/>
            <a:ext cx="0" cy="383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A55E969-B626-4348-A72F-D0EF12F04A46}"/>
              </a:ext>
            </a:extLst>
          </p:cNvPr>
          <p:cNvSpPr txBox="1"/>
          <p:nvPr/>
        </p:nvSpPr>
        <p:spPr>
          <a:xfrm>
            <a:off x="9741912" y="2310083"/>
            <a:ext cx="1909497" cy="769441"/>
          </a:xfrm>
          <a:prstGeom prst="rect">
            <a:avLst/>
          </a:prstGeom>
          <a:noFill/>
        </p:spPr>
        <p:txBody>
          <a:bodyPr wrap="none" rtlCol="0">
            <a:spAutoFit/>
          </a:bodyPr>
          <a:lstStyle/>
          <a:p>
            <a:r>
              <a:rPr lang="en-US" sz="2000" dirty="0" err="1"/>
              <a:t>Ittero</a:t>
            </a:r>
            <a:endParaRPr lang="en-US" sz="2000" dirty="0"/>
          </a:p>
          <a:p>
            <a:r>
              <a:rPr lang="en-US" sz="2400" b="1" dirty="0" err="1"/>
              <a:t>Coliche</a:t>
            </a:r>
            <a:r>
              <a:rPr lang="en-US" sz="2400" b="1" dirty="0"/>
              <a:t> </a:t>
            </a:r>
            <a:r>
              <a:rPr lang="en-US" sz="2400" b="1" dirty="0" err="1"/>
              <a:t>biliari</a:t>
            </a:r>
            <a:endParaRPr lang="en-US" sz="2400" b="1" dirty="0"/>
          </a:p>
        </p:txBody>
      </p:sp>
      <p:cxnSp>
        <p:nvCxnSpPr>
          <p:cNvPr id="56" name="Straight Arrow Connector 55">
            <a:extLst>
              <a:ext uri="{FF2B5EF4-FFF2-40B4-BE49-F238E27FC236}">
                <a16:creationId xmlns:a16="http://schemas.microsoft.com/office/drawing/2014/main" id="{B98CD409-61DF-4981-81D2-2B59B57AE973}"/>
              </a:ext>
            </a:extLst>
          </p:cNvPr>
          <p:cNvCxnSpPr>
            <a:cxnSpLocks/>
            <a:stCxn id="51" idx="1"/>
            <a:endCxn id="57" idx="0"/>
          </p:cNvCxnSpPr>
          <p:nvPr/>
        </p:nvCxnSpPr>
        <p:spPr>
          <a:xfrm flipH="1">
            <a:off x="7620013" y="1321262"/>
            <a:ext cx="941047" cy="6440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224AB26-9B40-4E28-856F-97D3B4CD6981}"/>
              </a:ext>
            </a:extLst>
          </p:cNvPr>
          <p:cNvCxnSpPr/>
          <p:nvPr/>
        </p:nvCxnSpPr>
        <p:spPr>
          <a:xfrm flipH="1">
            <a:off x="5293077" y="2434948"/>
            <a:ext cx="9567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0407478-B06F-4EF5-AD55-0841648E30DE}"/>
              </a:ext>
            </a:extLst>
          </p:cNvPr>
          <p:cNvSpPr txBox="1"/>
          <p:nvPr/>
        </p:nvSpPr>
        <p:spPr>
          <a:xfrm>
            <a:off x="3344333" y="2193284"/>
            <a:ext cx="1940897" cy="830997"/>
          </a:xfrm>
          <a:prstGeom prst="rect">
            <a:avLst/>
          </a:prstGeom>
          <a:noFill/>
        </p:spPr>
        <p:txBody>
          <a:bodyPr wrap="square" rtlCol="0">
            <a:spAutoFit/>
          </a:bodyPr>
          <a:lstStyle/>
          <a:p>
            <a:r>
              <a:rPr lang="en-US" sz="2400" b="1" dirty="0" err="1"/>
              <a:t>Deformazioni</a:t>
            </a:r>
            <a:r>
              <a:rPr lang="en-US" sz="2400" b="1" dirty="0"/>
              <a:t> </a:t>
            </a:r>
            <a:r>
              <a:rPr lang="en-US" sz="2400" b="1" dirty="0" err="1"/>
              <a:t>ossee</a:t>
            </a:r>
            <a:endParaRPr lang="en-US" sz="2400" b="1" dirty="0"/>
          </a:p>
        </p:txBody>
      </p:sp>
      <p:cxnSp>
        <p:nvCxnSpPr>
          <p:cNvPr id="61" name="Straight Arrow Connector 60">
            <a:extLst>
              <a:ext uri="{FF2B5EF4-FFF2-40B4-BE49-F238E27FC236}">
                <a16:creationId xmlns:a16="http://schemas.microsoft.com/office/drawing/2014/main" id="{D1394632-8E47-4A1C-A23A-9D177C647249}"/>
              </a:ext>
            </a:extLst>
          </p:cNvPr>
          <p:cNvCxnSpPr/>
          <p:nvPr/>
        </p:nvCxnSpPr>
        <p:spPr>
          <a:xfrm>
            <a:off x="4675011" y="876300"/>
            <a:ext cx="4995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E029F85-9A9F-4C9A-9A00-C918C246E1D1}"/>
              </a:ext>
            </a:extLst>
          </p:cNvPr>
          <p:cNvSpPr txBox="1"/>
          <p:nvPr/>
        </p:nvSpPr>
        <p:spPr>
          <a:xfrm>
            <a:off x="257198" y="999439"/>
            <a:ext cx="1311578" cy="461665"/>
          </a:xfrm>
          <a:prstGeom prst="rect">
            <a:avLst/>
          </a:prstGeom>
          <a:noFill/>
          <a:ln>
            <a:solidFill>
              <a:srgbClr val="FF0000"/>
            </a:solidFill>
          </a:ln>
        </p:spPr>
        <p:txBody>
          <a:bodyPr wrap="none" rtlCol="0">
            <a:spAutoFit/>
          </a:bodyPr>
          <a:lstStyle/>
          <a:p>
            <a:r>
              <a:rPr lang="en-US" sz="2400" b="1" dirty="0" err="1">
                <a:solidFill>
                  <a:srgbClr val="FF0000"/>
                </a:solidFill>
              </a:rPr>
              <a:t>Eziologia</a:t>
            </a:r>
            <a:endParaRPr lang="en-US" sz="2400" b="1" dirty="0">
              <a:solidFill>
                <a:srgbClr val="FF0000"/>
              </a:solidFill>
            </a:endParaRPr>
          </a:p>
        </p:txBody>
      </p:sp>
      <p:cxnSp>
        <p:nvCxnSpPr>
          <p:cNvPr id="65" name="Straight Arrow Connector 64">
            <a:extLst>
              <a:ext uri="{FF2B5EF4-FFF2-40B4-BE49-F238E27FC236}">
                <a16:creationId xmlns:a16="http://schemas.microsoft.com/office/drawing/2014/main" id="{89E8714B-43E3-4545-92CB-B19E3C8DAAE9}"/>
              </a:ext>
            </a:extLst>
          </p:cNvPr>
          <p:cNvCxnSpPr>
            <a:cxnSpLocks/>
          </p:cNvCxnSpPr>
          <p:nvPr/>
        </p:nvCxnSpPr>
        <p:spPr>
          <a:xfrm>
            <a:off x="7498777" y="3035300"/>
            <a:ext cx="0" cy="3692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159A509-88FD-405E-B5F2-5535A41174D1}"/>
              </a:ext>
            </a:extLst>
          </p:cNvPr>
          <p:cNvSpPr txBox="1"/>
          <p:nvPr/>
        </p:nvSpPr>
        <p:spPr>
          <a:xfrm>
            <a:off x="6860243" y="3404531"/>
            <a:ext cx="1302472" cy="400110"/>
          </a:xfrm>
          <a:prstGeom prst="rect">
            <a:avLst/>
          </a:prstGeom>
          <a:noFill/>
        </p:spPr>
        <p:txBody>
          <a:bodyPr wrap="none" rtlCol="0">
            <a:spAutoFit/>
          </a:bodyPr>
          <a:lstStyle/>
          <a:p>
            <a:r>
              <a:rPr lang="en-US" sz="2000" dirty="0" err="1"/>
              <a:t>Trasfusioni</a:t>
            </a:r>
            <a:endParaRPr lang="en-US" sz="2000" dirty="0"/>
          </a:p>
        </p:txBody>
      </p:sp>
      <p:sp>
        <p:nvSpPr>
          <p:cNvPr id="67" name="TextBox 66">
            <a:extLst>
              <a:ext uri="{FF2B5EF4-FFF2-40B4-BE49-F238E27FC236}">
                <a16:creationId xmlns:a16="http://schemas.microsoft.com/office/drawing/2014/main" id="{E73AECE3-92FC-4F92-84CC-D8F0ADD61AE8}"/>
              </a:ext>
            </a:extLst>
          </p:cNvPr>
          <p:cNvSpPr txBox="1"/>
          <p:nvPr/>
        </p:nvSpPr>
        <p:spPr>
          <a:xfrm>
            <a:off x="9271000" y="3383527"/>
            <a:ext cx="1788375" cy="400110"/>
          </a:xfrm>
          <a:prstGeom prst="rect">
            <a:avLst/>
          </a:prstGeom>
          <a:noFill/>
        </p:spPr>
        <p:txBody>
          <a:bodyPr wrap="none" rtlCol="0">
            <a:spAutoFit/>
          </a:bodyPr>
          <a:lstStyle/>
          <a:p>
            <a:r>
              <a:rPr lang="en-US" sz="2000" dirty="0" err="1"/>
              <a:t>Accumulo</a:t>
            </a:r>
            <a:r>
              <a:rPr lang="en-US" sz="2000" dirty="0"/>
              <a:t> ferro</a:t>
            </a:r>
          </a:p>
        </p:txBody>
      </p:sp>
      <p:sp>
        <p:nvSpPr>
          <p:cNvPr id="68" name="TextBox 67">
            <a:extLst>
              <a:ext uri="{FF2B5EF4-FFF2-40B4-BE49-F238E27FC236}">
                <a16:creationId xmlns:a16="http://schemas.microsoft.com/office/drawing/2014/main" id="{90E4E045-2CFE-4618-A756-BB575E10ABB5}"/>
              </a:ext>
            </a:extLst>
          </p:cNvPr>
          <p:cNvSpPr txBox="1"/>
          <p:nvPr/>
        </p:nvSpPr>
        <p:spPr>
          <a:xfrm>
            <a:off x="8883631" y="4150711"/>
            <a:ext cx="3132268" cy="2308324"/>
          </a:xfrm>
          <a:prstGeom prst="rect">
            <a:avLst/>
          </a:prstGeom>
          <a:noFill/>
        </p:spPr>
        <p:txBody>
          <a:bodyPr wrap="none" rtlCol="0">
            <a:spAutoFit/>
          </a:bodyPr>
          <a:lstStyle/>
          <a:p>
            <a:r>
              <a:rPr lang="en-US" sz="2400" dirty="0" err="1"/>
              <a:t>Danno</a:t>
            </a:r>
            <a:r>
              <a:rPr lang="en-US" sz="2400" dirty="0"/>
              <a:t> </a:t>
            </a:r>
            <a:r>
              <a:rPr lang="en-US" sz="2400" b="1" dirty="0" err="1"/>
              <a:t>fegato</a:t>
            </a:r>
            <a:endParaRPr lang="en-US" sz="2400" b="1" dirty="0"/>
          </a:p>
          <a:p>
            <a:r>
              <a:rPr lang="en-US" sz="2400" dirty="0" err="1"/>
              <a:t>Danno</a:t>
            </a:r>
            <a:r>
              <a:rPr lang="en-US" sz="2400" dirty="0"/>
              <a:t> </a:t>
            </a:r>
            <a:r>
              <a:rPr lang="en-US" sz="2400" dirty="0" err="1"/>
              <a:t>organi</a:t>
            </a:r>
            <a:r>
              <a:rPr lang="en-US" sz="2400" dirty="0"/>
              <a:t> </a:t>
            </a:r>
            <a:r>
              <a:rPr lang="en-US" sz="2400" b="1" dirty="0" err="1"/>
              <a:t>endocrini</a:t>
            </a:r>
            <a:endParaRPr lang="en-US" sz="2400" b="1" dirty="0"/>
          </a:p>
          <a:p>
            <a:pPr marL="285750" indent="-285750">
              <a:buFontTx/>
              <a:buChar char="-"/>
            </a:pPr>
            <a:r>
              <a:rPr lang="en-US" sz="2400" dirty="0" err="1"/>
              <a:t>Diabete</a:t>
            </a:r>
            <a:endParaRPr lang="en-US" sz="2400" dirty="0"/>
          </a:p>
          <a:p>
            <a:pPr marL="285750" indent="-285750">
              <a:buFontTx/>
              <a:buChar char="-"/>
            </a:pPr>
            <a:r>
              <a:rPr lang="en-US" sz="2400" dirty="0" err="1"/>
              <a:t>Ridotta</a:t>
            </a:r>
            <a:r>
              <a:rPr lang="en-US" sz="2400" dirty="0"/>
              <a:t> </a:t>
            </a:r>
            <a:r>
              <a:rPr lang="en-US" sz="2400" dirty="0" err="1"/>
              <a:t>crescita</a:t>
            </a:r>
            <a:endParaRPr lang="en-US" sz="2400" dirty="0"/>
          </a:p>
          <a:p>
            <a:pPr marL="285750" indent="-285750">
              <a:buFontTx/>
              <a:buChar char="-"/>
            </a:pPr>
            <a:r>
              <a:rPr lang="en-US" sz="2400" dirty="0" err="1"/>
              <a:t>Infertilità</a:t>
            </a:r>
            <a:endParaRPr lang="en-US" sz="2400" dirty="0"/>
          </a:p>
          <a:p>
            <a:r>
              <a:rPr lang="en-US" sz="2400" dirty="0" err="1"/>
              <a:t>Danno</a:t>
            </a:r>
            <a:r>
              <a:rPr lang="en-US" sz="2400" dirty="0"/>
              <a:t> </a:t>
            </a:r>
            <a:r>
              <a:rPr lang="en-US" sz="2400" b="1" dirty="0" err="1"/>
              <a:t>cuore</a:t>
            </a:r>
            <a:endParaRPr lang="en-US" sz="2400" b="1" dirty="0"/>
          </a:p>
        </p:txBody>
      </p:sp>
      <p:cxnSp>
        <p:nvCxnSpPr>
          <p:cNvPr id="70" name="Straight Arrow Connector 69">
            <a:extLst>
              <a:ext uri="{FF2B5EF4-FFF2-40B4-BE49-F238E27FC236}">
                <a16:creationId xmlns:a16="http://schemas.microsoft.com/office/drawing/2014/main" id="{C4DFB016-FC47-42CB-85DB-097502E97F3F}"/>
              </a:ext>
            </a:extLst>
          </p:cNvPr>
          <p:cNvCxnSpPr>
            <a:cxnSpLocks/>
          </p:cNvCxnSpPr>
          <p:nvPr/>
        </p:nvCxnSpPr>
        <p:spPr>
          <a:xfrm>
            <a:off x="8315959" y="3598139"/>
            <a:ext cx="801797" cy="64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006FCA9-9DC4-4EB1-83E1-DEBBC4CDFDE9}"/>
              </a:ext>
            </a:extLst>
          </p:cNvPr>
          <p:cNvCxnSpPr>
            <a:cxnSpLocks/>
          </p:cNvCxnSpPr>
          <p:nvPr/>
        </p:nvCxnSpPr>
        <p:spPr>
          <a:xfrm>
            <a:off x="10160000" y="3804641"/>
            <a:ext cx="0" cy="3460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4F4FF7-00DB-4FCF-8187-C7724A8F583A}"/>
              </a:ext>
            </a:extLst>
          </p:cNvPr>
          <p:cNvSpPr txBox="1"/>
          <p:nvPr/>
        </p:nvSpPr>
        <p:spPr>
          <a:xfrm>
            <a:off x="191806" y="301446"/>
            <a:ext cx="2266967" cy="707886"/>
          </a:xfrm>
          <a:prstGeom prst="rect">
            <a:avLst/>
          </a:prstGeom>
          <a:noFill/>
        </p:spPr>
        <p:txBody>
          <a:bodyPr wrap="square" rtlCol="0">
            <a:spAutoFit/>
          </a:bodyPr>
          <a:lstStyle/>
          <a:p>
            <a:r>
              <a:rPr lang="en-US" sz="2000" dirty="0" err="1"/>
              <a:t>Ridotta</a:t>
            </a:r>
            <a:r>
              <a:rPr lang="en-US" sz="2000" dirty="0"/>
              <a:t> </a:t>
            </a:r>
            <a:r>
              <a:rPr lang="en-US" sz="2000" dirty="0" err="1"/>
              <a:t>produzione</a:t>
            </a:r>
            <a:r>
              <a:rPr lang="en-US" sz="2000" dirty="0"/>
              <a:t> </a:t>
            </a:r>
            <a:r>
              <a:rPr lang="en-US" sz="2000" dirty="0" err="1"/>
              <a:t>catene</a:t>
            </a:r>
            <a:r>
              <a:rPr lang="en-US" sz="2000" dirty="0"/>
              <a:t> beta</a:t>
            </a:r>
          </a:p>
        </p:txBody>
      </p:sp>
      <p:cxnSp>
        <p:nvCxnSpPr>
          <p:cNvPr id="25" name="Straight Arrow Connector 24">
            <a:extLst>
              <a:ext uri="{FF2B5EF4-FFF2-40B4-BE49-F238E27FC236}">
                <a16:creationId xmlns:a16="http://schemas.microsoft.com/office/drawing/2014/main" id="{D114401B-BA5E-4E4C-AB51-AFBBC335596E}"/>
              </a:ext>
            </a:extLst>
          </p:cNvPr>
          <p:cNvCxnSpPr>
            <a:cxnSpLocks/>
          </p:cNvCxnSpPr>
          <p:nvPr/>
        </p:nvCxnSpPr>
        <p:spPr>
          <a:xfrm>
            <a:off x="1842950" y="876300"/>
            <a:ext cx="9171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75B9B6F-BFB1-42C8-AC83-7FEDC42B9B32}"/>
              </a:ext>
            </a:extLst>
          </p:cNvPr>
          <p:cNvCxnSpPr>
            <a:cxnSpLocks/>
          </p:cNvCxnSpPr>
          <p:nvPr/>
        </p:nvCxnSpPr>
        <p:spPr>
          <a:xfrm>
            <a:off x="2586567" y="397933"/>
            <a:ext cx="9491136"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C2F3E20-7BA4-4DB0-A3B6-597982C49261}"/>
              </a:ext>
            </a:extLst>
          </p:cNvPr>
          <p:cNvCxnSpPr>
            <a:cxnSpLocks/>
          </p:cNvCxnSpPr>
          <p:nvPr/>
        </p:nvCxnSpPr>
        <p:spPr>
          <a:xfrm>
            <a:off x="2632173" y="3081867"/>
            <a:ext cx="2950452"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A1B0A83-B88E-48D9-A7B6-C7478DA2AA33}"/>
              </a:ext>
            </a:extLst>
          </p:cNvPr>
          <p:cNvCxnSpPr>
            <a:cxnSpLocks/>
          </p:cNvCxnSpPr>
          <p:nvPr/>
        </p:nvCxnSpPr>
        <p:spPr>
          <a:xfrm>
            <a:off x="8811068" y="6532033"/>
            <a:ext cx="3266635"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FA4829-2B56-47E5-B2BA-A9CED784B93C}"/>
              </a:ext>
            </a:extLst>
          </p:cNvPr>
          <p:cNvCxnSpPr>
            <a:cxnSpLocks/>
          </p:cNvCxnSpPr>
          <p:nvPr/>
        </p:nvCxnSpPr>
        <p:spPr>
          <a:xfrm>
            <a:off x="12077703" y="397933"/>
            <a:ext cx="0" cy="613410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B775A53-7633-4A38-862D-68FB338AEA6C}"/>
              </a:ext>
            </a:extLst>
          </p:cNvPr>
          <p:cNvCxnSpPr>
            <a:cxnSpLocks/>
          </p:cNvCxnSpPr>
          <p:nvPr/>
        </p:nvCxnSpPr>
        <p:spPr>
          <a:xfrm flipH="1" flipV="1">
            <a:off x="2586568" y="397933"/>
            <a:ext cx="45605" cy="268393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9CEED05-DFD5-4B8F-8200-F5D5CF4E73E3}"/>
              </a:ext>
            </a:extLst>
          </p:cNvPr>
          <p:cNvCxnSpPr>
            <a:cxnSpLocks/>
          </p:cNvCxnSpPr>
          <p:nvPr/>
        </p:nvCxnSpPr>
        <p:spPr>
          <a:xfrm flipH="1" flipV="1">
            <a:off x="5600883" y="3081868"/>
            <a:ext cx="13719" cy="93556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34FAB2-E98A-463B-81A7-2AAA63435987}"/>
              </a:ext>
            </a:extLst>
          </p:cNvPr>
          <p:cNvCxnSpPr>
            <a:cxnSpLocks/>
          </p:cNvCxnSpPr>
          <p:nvPr/>
        </p:nvCxnSpPr>
        <p:spPr>
          <a:xfrm>
            <a:off x="5614602" y="4017433"/>
            <a:ext cx="3196123"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7D22BDB-3C08-49E8-8484-C9978227618B}"/>
              </a:ext>
            </a:extLst>
          </p:cNvPr>
          <p:cNvCxnSpPr>
            <a:cxnSpLocks/>
          </p:cNvCxnSpPr>
          <p:nvPr/>
        </p:nvCxnSpPr>
        <p:spPr>
          <a:xfrm flipV="1">
            <a:off x="8810725" y="4017434"/>
            <a:ext cx="1" cy="251459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2249BC6-6301-465F-AC1D-E206B1C371D4}"/>
              </a:ext>
            </a:extLst>
          </p:cNvPr>
          <p:cNvSpPr txBox="1"/>
          <p:nvPr/>
        </p:nvSpPr>
        <p:spPr>
          <a:xfrm>
            <a:off x="1456670" y="1851376"/>
            <a:ext cx="1578445" cy="461665"/>
          </a:xfrm>
          <a:prstGeom prst="rect">
            <a:avLst/>
          </a:prstGeom>
          <a:solidFill>
            <a:schemeClr val="bg1"/>
          </a:solidFill>
          <a:ln>
            <a:solidFill>
              <a:srgbClr val="FF0000"/>
            </a:solidFill>
          </a:ln>
        </p:spPr>
        <p:txBody>
          <a:bodyPr wrap="none" rtlCol="0">
            <a:spAutoFit/>
          </a:bodyPr>
          <a:lstStyle/>
          <a:p>
            <a:r>
              <a:rPr lang="en-US" sz="2400" b="1" dirty="0" err="1">
                <a:solidFill>
                  <a:srgbClr val="FF0000"/>
                </a:solidFill>
              </a:rPr>
              <a:t>Patogenesi</a:t>
            </a:r>
            <a:endParaRPr lang="en-US" sz="2400" b="1" dirty="0">
              <a:solidFill>
                <a:srgbClr val="FF0000"/>
              </a:solidFill>
            </a:endParaRPr>
          </a:p>
        </p:txBody>
      </p:sp>
      <p:sp>
        <p:nvSpPr>
          <p:cNvPr id="3" name="TextBox 2">
            <a:extLst>
              <a:ext uri="{FF2B5EF4-FFF2-40B4-BE49-F238E27FC236}">
                <a16:creationId xmlns:a16="http://schemas.microsoft.com/office/drawing/2014/main" id="{2D986F30-FC57-4AAD-A696-0868B5962BF8}"/>
              </a:ext>
            </a:extLst>
          </p:cNvPr>
          <p:cNvSpPr txBox="1"/>
          <p:nvPr/>
        </p:nvSpPr>
        <p:spPr>
          <a:xfrm>
            <a:off x="3287873" y="4746756"/>
            <a:ext cx="3657600" cy="1384995"/>
          </a:xfrm>
          <a:prstGeom prst="rect">
            <a:avLst/>
          </a:prstGeom>
          <a:noFill/>
        </p:spPr>
        <p:txBody>
          <a:bodyPr wrap="square" rtlCol="0">
            <a:spAutoFit/>
          </a:bodyPr>
          <a:lstStyle/>
          <a:p>
            <a:r>
              <a:rPr lang="en-US" sz="2800" b="1" dirty="0"/>
              <a:t>SINTOMI E SEGNI </a:t>
            </a:r>
            <a:r>
              <a:rPr lang="en-US" sz="2800" b="1" u="sng" dirty="0"/>
              <a:t>INDIRETTAMENTE</a:t>
            </a:r>
            <a:r>
              <a:rPr lang="en-US" sz="2800" b="1" dirty="0"/>
              <a:t> LEGATI ALL’ANEMIA  </a:t>
            </a:r>
          </a:p>
        </p:txBody>
      </p:sp>
      <p:pic>
        <p:nvPicPr>
          <p:cNvPr id="32" name="Picture 2">
            <a:extLst>
              <a:ext uri="{FF2B5EF4-FFF2-40B4-BE49-F238E27FC236}">
                <a16:creationId xmlns:a16="http://schemas.microsoft.com/office/drawing/2014/main" id="{4A70BE42-D267-43B6-89F7-EFFE137B2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520" y="2785413"/>
            <a:ext cx="1351433" cy="13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71654DC3-9A3D-4A9A-B8A8-194CE43CEA69}"/>
              </a:ext>
            </a:extLst>
          </p:cNvPr>
          <p:cNvSpPr txBox="1"/>
          <p:nvPr/>
        </p:nvSpPr>
        <p:spPr>
          <a:xfrm>
            <a:off x="6341554" y="1965280"/>
            <a:ext cx="2556918" cy="1015663"/>
          </a:xfrm>
          <a:prstGeom prst="rect">
            <a:avLst/>
          </a:prstGeom>
          <a:noFill/>
        </p:spPr>
        <p:txBody>
          <a:bodyPr wrap="none" rtlCol="0">
            <a:spAutoFit/>
          </a:bodyPr>
          <a:lstStyle/>
          <a:p>
            <a:r>
              <a:rPr lang="en-US" sz="2000" dirty="0" err="1"/>
              <a:t>Aumento</a:t>
            </a:r>
            <a:r>
              <a:rPr lang="en-US" sz="2000" dirty="0"/>
              <a:t> </a:t>
            </a:r>
            <a:r>
              <a:rPr lang="en-US" sz="2000" dirty="0" err="1"/>
              <a:t>produzione</a:t>
            </a:r>
            <a:endParaRPr lang="en-US" sz="2000" dirty="0"/>
          </a:p>
          <a:p>
            <a:r>
              <a:rPr lang="en-US" sz="2000" dirty="0"/>
              <a:t>Ma </a:t>
            </a:r>
            <a:r>
              <a:rPr lang="en-US" sz="2000" dirty="0" err="1"/>
              <a:t>circolo</a:t>
            </a:r>
            <a:r>
              <a:rPr lang="en-US" sz="2000" dirty="0"/>
              <a:t> </a:t>
            </a:r>
            <a:r>
              <a:rPr lang="en-US" sz="2000" dirty="0" err="1"/>
              <a:t>vizioso</a:t>
            </a:r>
            <a:r>
              <a:rPr lang="en-US" sz="2000" dirty="0"/>
              <a:t> per</a:t>
            </a:r>
          </a:p>
          <a:p>
            <a:r>
              <a:rPr lang="en-US" sz="2000" b="1" dirty="0" err="1">
                <a:solidFill>
                  <a:schemeClr val="accent1"/>
                </a:solidFill>
              </a:rPr>
              <a:t>Eritropoiesi</a:t>
            </a:r>
            <a:r>
              <a:rPr lang="en-US" sz="2000" b="1" dirty="0">
                <a:solidFill>
                  <a:schemeClr val="accent1"/>
                </a:solidFill>
              </a:rPr>
              <a:t> </a:t>
            </a:r>
            <a:r>
              <a:rPr lang="en-US" sz="2000" b="1" dirty="0" err="1">
                <a:solidFill>
                  <a:schemeClr val="accent1"/>
                </a:solidFill>
              </a:rPr>
              <a:t>inefficiace</a:t>
            </a:r>
            <a:endParaRPr lang="en-US" sz="2000" b="1" dirty="0">
              <a:solidFill>
                <a:schemeClr val="accent1"/>
              </a:solidFill>
            </a:endParaRPr>
          </a:p>
        </p:txBody>
      </p:sp>
    </p:spTree>
    <p:extLst>
      <p:ext uri="{BB962C8B-B14F-4D97-AF65-F5344CB8AC3E}">
        <p14:creationId xmlns:p14="http://schemas.microsoft.com/office/powerpoint/2010/main" val="4100852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0DC71-876F-48A6-183E-5D8873E4A62C}"/>
            </a:ext>
          </a:extLst>
        </p:cNvPr>
        <p:cNvGrpSpPr/>
        <p:nvPr/>
      </p:nvGrpSpPr>
      <p:grpSpPr>
        <a:xfrm>
          <a:off x="0" y="0"/>
          <a:ext cx="0" cy="0"/>
          <a:chOff x="0" y="0"/>
          <a:chExt cx="0" cy="0"/>
        </a:xfrm>
      </p:grpSpPr>
      <p:pic>
        <p:nvPicPr>
          <p:cNvPr id="6" name="Immagine 5" descr="book.jpg">
            <a:extLst>
              <a:ext uri="{FF2B5EF4-FFF2-40B4-BE49-F238E27FC236}">
                <a16:creationId xmlns:a16="http://schemas.microsoft.com/office/drawing/2014/main" id="{BF54F223-C3E8-E722-7587-A6BE65287A85}"/>
              </a:ext>
            </a:extLst>
          </p:cNvPr>
          <p:cNvPicPr>
            <a:picLocks noChangeAspect="1"/>
          </p:cNvPicPr>
          <p:nvPr/>
        </p:nvPicPr>
        <p:blipFill>
          <a:blip r:embed="rId2" cstate="print"/>
          <a:stretch>
            <a:fillRect/>
          </a:stretch>
        </p:blipFill>
        <p:spPr>
          <a:xfrm>
            <a:off x="1524000" y="836712"/>
            <a:ext cx="9144000" cy="6021288"/>
          </a:xfrm>
          <a:prstGeom prst="rect">
            <a:avLst/>
          </a:prstGeom>
        </p:spPr>
      </p:pic>
      <p:pic>
        <p:nvPicPr>
          <p:cNvPr id="7" name="Picture 2" descr="Cover: Genes, Blood, and Courage in HARDCOVER">
            <a:extLst>
              <a:ext uri="{FF2B5EF4-FFF2-40B4-BE49-F238E27FC236}">
                <a16:creationId xmlns:a16="http://schemas.microsoft.com/office/drawing/2014/main" id="{C1AE5E3C-DBEA-8E01-62B8-F610AEC3F35E}"/>
              </a:ext>
            </a:extLst>
          </p:cNvPr>
          <p:cNvPicPr>
            <a:picLocks noChangeAspect="1" noChangeArrowheads="1"/>
          </p:cNvPicPr>
          <p:nvPr/>
        </p:nvPicPr>
        <p:blipFill>
          <a:blip r:embed="rId3" cstate="print"/>
          <a:srcRect/>
          <a:stretch>
            <a:fillRect/>
          </a:stretch>
        </p:blipFill>
        <p:spPr bwMode="auto">
          <a:xfrm>
            <a:off x="1524000" y="836712"/>
            <a:ext cx="4499992" cy="6021288"/>
          </a:xfrm>
          <a:prstGeom prst="rect">
            <a:avLst/>
          </a:prstGeom>
          <a:noFill/>
        </p:spPr>
      </p:pic>
    </p:spTree>
    <p:extLst>
      <p:ext uri="{BB962C8B-B14F-4D97-AF65-F5344CB8AC3E}">
        <p14:creationId xmlns:p14="http://schemas.microsoft.com/office/powerpoint/2010/main" val="132337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1F9B-6665-64A7-7B58-B1E31A1176FA}"/>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3361A77C-3473-8F54-CB38-3805884615DA}"/>
              </a:ext>
            </a:extLst>
          </p:cNvPr>
          <p:cNvPicPr>
            <a:picLocks noChangeAspect="1"/>
          </p:cNvPicPr>
          <p:nvPr/>
        </p:nvPicPr>
        <p:blipFill>
          <a:blip r:embed="rId2"/>
          <a:srcRect/>
          <a:stretch>
            <a:fillRect/>
          </a:stretch>
        </p:blipFill>
        <p:spPr bwMode="auto">
          <a:xfrm>
            <a:off x="2887997" y="142875"/>
            <a:ext cx="7142163" cy="1062037"/>
          </a:xfrm>
          <a:prstGeom prst="rect">
            <a:avLst/>
          </a:prstGeom>
          <a:noFill/>
          <a:ln w="38100" cap="sq">
            <a:solidFill>
              <a:srgbClr val="4BACC6"/>
            </a:solidFill>
            <a:miter lim="800000"/>
            <a:headEnd/>
            <a:tailEnd/>
          </a:ln>
          <a:effectLst>
            <a:outerShdw blurRad="50800" dist="38100" dir="2700000" algn="tl" rotWithShape="0">
              <a:srgbClr val="808080">
                <a:alpha val="42998"/>
              </a:srgbClr>
            </a:outerShdw>
          </a:effectLst>
        </p:spPr>
      </p:pic>
      <p:pic>
        <p:nvPicPr>
          <p:cNvPr id="5" name="Immagine 4">
            <a:extLst>
              <a:ext uri="{FF2B5EF4-FFF2-40B4-BE49-F238E27FC236}">
                <a16:creationId xmlns:a16="http://schemas.microsoft.com/office/drawing/2014/main" id="{40709413-A4AC-B516-6CAC-51485B69516F}"/>
              </a:ext>
            </a:extLst>
          </p:cNvPr>
          <p:cNvPicPr>
            <a:picLocks noChangeAspect="1"/>
          </p:cNvPicPr>
          <p:nvPr/>
        </p:nvPicPr>
        <p:blipFill>
          <a:blip r:embed="rId3"/>
          <a:srcRect/>
          <a:stretch>
            <a:fillRect/>
          </a:stretch>
        </p:blipFill>
        <p:spPr bwMode="auto">
          <a:xfrm>
            <a:off x="6470985" y="1257300"/>
            <a:ext cx="3351212" cy="227012"/>
          </a:xfrm>
          <a:prstGeom prst="rect">
            <a:avLst/>
          </a:prstGeom>
          <a:noFill/>
          <a:ln w="38100" cap="sq">
            <a:solidFill>
              <a:srgbClr val="4BACC6"/>
            </a:solidFill>
            <a:miter lim="800000"/>
            <a:headEnd/>
            <a:tailEnd/>
          </a:ln>
          <a:effectLst>
            <a:outerShdw blurRad="50800" dist="38100" dir="2700000" algn="tl" rotWithShape="0">
              <a:srgbClr val="808080">
                <a:alpha val="42998"/>
              </a:srgbClr>
            </a:outerShdw>
          </a:effectLst>
        </p:spPr>
      </p:pic>
      <p:pic>
        <p:nvPicPr>
          <p:cNvPr id="6" name="Immagine 5">
            <a:extLst>
              <a:ext uri="{FF2B5EF4-FFF2-40B4-BE49-F238E27FC236}">
                <a16:creationId xmlns:a16="http://schemas.microsoft.com/office/drawing/2014/main" id="{03696B03-4E75-8F1A-24D4-311EEEAB104A}"/>
              </a:ext>
            </a:extLst>
          </p:cNvPr>
          <p:cNvPicPr>
            <a:picLocks noChangeAspect="1"/>
          </p:cNvPicPr>
          <p:nvPr/>
        </p:nvPicPr>
        <p:blipFill>
          <a:blip r:embed="rId4"/>
          <a:srcRect/>
          <a:stretch>
            <a:fillRect/>
          </a:stretch>
        </p:blipFill>
        <p:spPr bwMode="auto">
          <a:xfrm>
            <a:off x="10036510" y="149225"/>
            <a:ext cx="1871662" cy="1244600"/>
          </a:xfrm>
          <a:prstGeom prst="rect">
            <a:avLst/>
          </a:prstGeom>
          <a:noFill/>
          <a:ln w="38100" cap="sq">
            <a:solidFill>
              <a:srgbClr val="4BACC6"/>
            </a:solidFill>
            <a:miter lim="800000"/>
            <a:headEnd/>
            <a:tailEnd/>
          </a:ln>
          <a:effectLst>
            <a:outerShdw blurRad="50800" dist="38100" dir="2700000" algn="tl" rotWithShape="0">
              <a:srgbClr val="808080">
                <a:alpha val="42998"/>
              </a:srgbClr>
            </a:outerShdw>
          </a:effectLst>
        </p:spPr>
      </p:pic>
      <p:pic>
        <p:nvPicPr>
          <p:cNvPr id="7" name="Immagine 6">
            <a:extLst>
              <a:ext uri="{FF2B5EF4-FFF2-40B4-BE49-F238E27FC236}">
                <a16:creationId xmlns:a16="http://schemas.microsoft.com/office/drawing/2014/main" id="{B5B292F8-3B7E-9F85-0427-9125779D73FF}"/>
              </a:ext>
            </a:extLst>
          </p:cNvPr>
          <p:cNvPicPr>
            <a:picLocks noChangeAspect="1"/>
          </p:cNvPicPr>
          <p:nvPr/>
        </p:nvPicPr>
        <p:blipFill>
          <a:blip r:embed="rId5"/>
          <a:srcRect/>
          <a:stretch>
            <a:fillRect/>
          </a:stretch>
        </p:blipFill>
        <p:spPr bwMode="auto">
          <a:xfrm>
            <a:off x="2853072" y="1658937"/>
            <a:ext cx="8950325" cy="3443288"/>
          </a:xfrm>
          <a:prstGeom prst="rect">
            <a:avLst/>
          </a:prstGeom>
          <a:noFill/>
          <a:ln w="38100" cap="sq">
            <a:solidFill>
              <a:srgbClr val="4BACC6"/>
            </a:solidFill>
            <a:miter lim="800000"/>
            <a:headEnd/>
            <a:tailEnd/>
          </a:ln>
          <a:effectLst>
            <a:outerShdw blurRad="50800" dist="38100" dir="2700000" algn="tl" rotWithShape="0">
              <a:srgbClr val="808080">
                <a:alpha val="42998"/>
              </a:srgbClr>
            </a:outerShdw>
          </a:effectLst>
        </p:spPr>
      </p:pic>
      <p:sp>
        <p:nvSpPr>
          <p:cNvPr id="8" name="Rettangolo 10">
            <a:extLst>
              <a:ext uri="{FF2B5EF4-FFF2-40B4-BE49-F238E27FC236}">
                <a16:creationId xmlns:a16="http://schemas.microsoft.com/office/drawing/2014/main" id="{006EF8C2-B333-6684-9078-D9DB7C0A3399}"/>
              </a:ext>
            </a:extLst>
          </p:cNvPr>
          <p:cNvSpPr/>
          <p:nvPr/>
        </p:nvSpPr>
        <p:spPr>
          <a:xfrm>
            <a:off x="2887997" y="5208587"/>
            <a:ext cx="8915400" cy="1649413"/>
          </a:xfrm>
          <a:prstGeom prst="rect">
            <a:avLst/>
          </a:prstGeom>
        </p:spPr>
        <p:style>
          <a:lnRef idx="2">
            <a:schemeClr val="accent5"/>
          </a:lnRef>
          <a:fillRef idx="1">
            <a:schemeClr val="lt1"/>
          </a:fillRef>
          <a:effectRef idx="0">
            <a:schemeClr val="accent5"/>
          </a:effectRef>
          <a:fontRef idx="minor">
            <a:schemeClr val="dk1"/>
          </a:fontRef>
        </p:style>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r>
              <a:rPr lang="it-IT" altLang="x-none" b="1">
                <a:solidFill>
                  <a:srgbClr val="000000"/>
                </a:solidFill>
              </a:rPr>
              <a:t>A partire dagli anni 90 l</a:t>
            </a:r>
            <a:r>
              <a:rPr lang="ja-JP" altLang="it-IT" b="1">
                <a:solidFill>
                  <a:srgbClr val="000000"/>
                </a:solidFill>
              </a:rPr>
              <a:t>’</a:t>
            </a:r>
            <a:r>
              <a:rPr lang="it-IT" altLang="ja-JP" b="1">
                <a:solidFill>
                  <a:srgbClr val="000000"/>
                </a:solidFill>
              </a:rPr>
              <a:t>università di Padova avvia una campagna di screening che viene allargata alla parte EST del Veneto, offrendo a coppie in età riproduttiva la possibilità di fare lo screening a un costo ridotto</a:t>
            </a:r>
            <a:endParaRPr lang="it-IT" altLang="x-none" b="1">
              <a:solidFill>
                <a:srgbClr val="000000"/>
              </a:solidFill>
            </a:endParaRPr>
          </a:p>
        </p:txBody>
      </p:sp>
      <p:pic>
        <p:nvPicPr>
          <p:cNvPr id="9" name="Picture 2">
            <a:extLst>
              <a:ext uri="{FF2B5EF4-FFF2-40B4-BE49-F238E27FC236}">
                <a16:creationId xmlns:a16="http://schemas.microsoft.com/office/drawing/2014/main" id="{D1A160F1-C76E-6BE2-0273-326F9BD5C6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828" y="281403"/>
            <a:ext cx="2101694" cy="3627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6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F9614-1B8E-FA54-7DA8-D87BF25294D0}"/>
            </a:ext>
          </a:extLst>
        </p:cNvPr>
        <p:cNvGrpSpPr/>
        <p:nvPr/>
      </p:nvGrpSpPr>
      <p:grpSpPr>
        <a:xfrm>
          <a:off x="0" y="0"/>
          <a:ext cx="0" cy="0"/>
          <a:chOff x="0" y="0"/>
          <a:chExt cx="0" cy="0"/>
        </a:xfrm>
      </p:grpSpPr>
      <p:pic>
        <p:nvPicPr>
          <p:cNvPr id="6" name="Immagine 5" descr="book.jpg">
            <a:extLst>
              <a:ext uri="{FF2B5EF4-FFF2-40B4-BE49-F238E27FC236}">
                <a16:creationId xmlns:a16="http://schemas.microsoft.com/office/drawing/2014/main" id="{6047EF3E-8B91-6EE1-40B9-31CAA08440B3}"/>
              </a:ext>
            </a:extLst>
          </p:cNvPr>
          <p:cNvPicPr>
            <a:picLocks noChangeAspect="1"/>
          </p:cNvPicPr>
          <p:nvPr/>
        </p:nvPicPr>
        <p:blipFill>
          <a:blip r:embed="rId2" cstate="print"/>
          <a:stretch>
            <a:fillRect/>
          </a:stretch>
        </p:blipFill>
        <p:spPr>
          <a:xfrm>
            <a:off x="1524000" y="846338"/>
            <a:ext cx="9144000" cy="6021288"/>
          </a:xfrm>
          <a:prstGeom prst="rect">
            <a:avLst/>
          </a:prstGeom>
        </p:spPr>
      </p:pic>
      <p:sp>
        <p:nvSpPr>
          <p:cNvPr id="10" name="CasellaDiTesto 1">
            <a:extLst>
              <a:ext uri="{FF2B5EF4-FFF2-40B4-BE49-F238E27FC236}">
                <a16:creationId xmlns:a16="http://schemas.microsoft.com/office/drawing/2014/main" id="{92A27495-8DBA-D670-2038-745C00F2F9E0}"/>
              </a:ext>
            </a:extLst>
          </p:cNvPr>
          <p:cNvSpPr txBox="1">
            <a:spLocks noChangeArrowheads="1"/>
          </p:cNvSpPr>
          <p:nvPr/>
        </p:nvSpPr>
        <p:spPr bwMode="auto">
          <a:xfrm>
            <a:off x="1919288" y="980729"/>
            <a:ext cx="3960688" cy="2246769"/>
          </a:xfrm>
          <a:prstGeom prst="rect">
            <a:avLst/>
          </a:prstGeom>
          <a:noFill/>
          <a:ln w="9525">
            <a:noFill/>
            <a:miter lim="800000"/>
            <a:headEnd/>
            <a:tailEnd/>
          </a:ln>
        </p:spPr>
        <p:txBody>
          <a:bodyPr wrap="square">
            <a:spAutoFit/>
          </a:bodyPr>
          <a:lstStyle/>
          <a:p>
            <a:pPr algn="just"/>
            <a:r>
              <a:rPr lang="it-IT" sz="2000" dirty="0" err="1"/>
              <a:t>Dayem</a:t>
            </a:r>
            <a:r>
              <a:rPr lang="it-IT" sz="2000" dirty="0"/>
              <a:t> </a:t>
            </a:r>
            <a:r>
              <a:rPr lang="it-IT" sz="2000" dirty="0" err="1"/>
              <a:t>Saif</a:t>
            </a:r>
            <a:r>
              <a:rPr lang="it-IT" sz="2000" dirty="0"/>
              <a:t> (origine siriana iraniana),  6 </a:t>
            </a:r>
            <a:r>
              <a:rPr lang="it-IT" sz="2000" dirty="0" err="1"/>
              <a:t>aa</a:t>
            </a:r>
            <a:r>
              <a:rPr lang="it-IT" sz="2000" dirty="0"/>
              <a:t> nel 1968, portato da Lisbona a Boston. </a:t>
            </a:r>
            <a:r>
              <a:rPr lang="en-US" sz="2000" dirty="0" err="1"/>
              <a:t>Nano</a:t>
            </a:r>
            <a:r>
              <a:rPr lang="en-US" sz="2000" dirty="0"/>
              <a:t>, </a:t>
            </a:r>
            <a:r>
              <a:rPr lang="en-US" sz="2000" dirty="0" err="1"/>
              <a:t>respiro</a:t>
            </a:r>
            <a:r>
              <a:rPr lang="en-US" sz="2000" dirty="0"/>
              <a:t> </a:t>
            </a:r>
            <a:r>
              <a:rPr lang="en-US" sz="2000" dirty="0" err="1"/>
              <a:t>rumoroso</a:t>
            </a:r>
            <a:r>
              <a:rPr lang="en-US" sz="2000" dirty="0"/>
              <a:t>, </a:t>
            </a:r>
            <a:r>
              <a:rPr lang="en-US" sz="2000" dirty="0" err="1"/>
              <a:t>faccia</a:t>
            </a:r>
            <a:r>
              <a:rPr lang="en-US" sz="2000" dirty="0"/>
              <a:t> </a:t>
            </a:r>
            <a:r>
              <a:rPr lang="en-US" sz="2000" dirty="0" err="1"/>
              <a:t>deformata</a:t>
            </a:r>
            <a:r>
              <a:rPr lang="en-US" sz="2000" dirty="0"/>
              <a:t>: un </a:t>
            </a:r>
            <a:r>
              <a:rPr lang="en-US" sz="2000" dirty="0" err="1"/>
              <a:t>enorme</a:t>
            </a:r>
            <a:r>
              <a:rPr lang="en-US" sz="2000" dirty="0"/>
              <a:t> </a:t>
            </a:r>
            <a:r>
              <a:rPr lang="en-US" sz="2000" dirty="0" err="1"/>
              <a:t>fronte</a:t>
            </a:r>
            <a:r>
              <a:rPr lang="en-US" sz="2000" dirty="0"/>
              <a:t> </a:t>
            </a:r>
            <a:r>
              <a:rPr lang="en-US" sz="2000" dirty="0" err="1"/>
              <a:t>sporgente</a:t>
            </a:r>
            <a:r>
              <a:rPr lang="en-US" sz="2000" dirty="0"/>
              <a:t>, </a:t>
            </a:r>
            <a:r>
              <a:rPr lang="en-US" sz="2000" dirty="0" err="1"/>
              <a:t>arcata</a:t>
            </a:r>
            <a:r>
              <a:rPr lang="en-US" sz="2000" dirty="0"/>
              <a:t> </a:t>
            </a:r>
            <a:r>
              <a:rPr lang="en-US" sz="2000" dirty="0" err="1"/>
              <a:t>dentaria</a:t>
            </a:r>
            <a:r>
              <a:rPr lang="en-US" sz="2000" dirty="0"/>
              <a:t> </a:t>
            </a:r>
            <a:r>
              <a:rPr lang="en-US" sz="2000" dirty="0" err="1"/>
              <a:t>superiore</a:t>
            </a:r>
            <a:r>
              <a:rPr lang="en-US" sz="2000" dirty="0"/>
              <a:t> </a:t>
            </a:r>
            <a:r>
              <a:rPr lang="en-US" sz="2000" dirty="0" err="1"/>
              <a:t>protrusa</a:t>
            </a:r>
            <a:r>
              <a:rPr lang="en-US" sz="2000" dirty="0"/>
              <a:t> </a:t>
            </a:r>
            <a:r>
              <a:rPr lang="en-US" sz="2000" dirty="0" err="1"/>
              <a:t>da</a:t>
            </a:r>
            <a:r>
              <a:rPr lang="en-US" sz="2000" dirty="0"/>
              <a:t> </a:t>
            </a:r>
            <a:r>
              <a:rPr lang="en-US" sz="2000" dirty="0" err="1"/>
              <a:t>una</a:t>
            </a:r>
            <a:r>
              <a:rPr lang="en-US" sz="2000" dirty="0"/>
              <a:t> </a:t>
            </a:r>
            <a:r>
              <a:rPr lang="en-US" sz="2000" dirty="0" err="1"/>
              <a:t>mascella</a:t>
            </a:r>
            <a:r>
              <a:rPr lang="en-US" sz="2000" dirty="0"/>
              <a:t> </a:t>
            </a:r>
            <a:r>
              <a:rPr lang="en-US" sz="2000" dirty="0" err="1"/>
              <a:t>ingrossata</a:t>
            </a:r>
            <a:r>
              <a:rPr lang="en-US" sz="2000" dirty="0"/>
              <a:t>, e </a:t>
            </a:r>
            <a:r>
              <a:rPr lang="en-US" sz="2000" dirty="0" err="1"/>
              <a:t>una</a:t>
            </a:r>
            <a:r>
              <a:rPr lang="en-US" sz="2000" dirty="0"/>
              <a:t> </a:t>
            </a:r>
            <a:r>
              <a:rPr lang="en-US" sz="2000" dirty="0" err="1"/>
              <a:t>mandibola</a:t>
            </a:r>
            <a:r>
              <a:rPr lang="en-US" sz="2000" dirty="0"/>
              <a:t> </a:t>
            </a:r>
            <a:r>
              <a:rPr lang="en-US" sz="2000" dirty="0" err="1"/>
              <a:t>arretrata</a:t>
            </a:r>
            <a:r>
              <a:rPr lang="en-US" sz="2000" dirty="0"/>
              <a:t>.</a:t>
            </a:r>
          </a:p>
        </p:txBody>
      </p:sp>
      <p:pic>
        <p:nvPicPr>
          <p:cNvPr id="9" name="Picture 4" descr="http://www.modernmedicaldictionary.com/wp-content/uploads/2013/04/gargoyle1.jpg">
            <a:extLst>
              <a:ext uri="{FF2B5EF4-FFF2-40B4-BE49-F238E27FC236}">
                <a16:creationId xmlns:a16="http://schemas.microsoft.com/office/drawing/2014/main" id="{2C52CBC3-A459-3B0F-FC85-E882AD41DFA6}"/>
              </a:ext>
            </a:extLst>
          </p:cNvPr>
          <p:cNvPicPr>
            <a:picLocks noChangeAspect="1" noChangeArrowheads="1"/>
          </p:cNvPicPr>
          <p:nvPr/>
        </p:nvPicPr>
        <p:blipFill>
          <a:blip r:embed="rId3" cstate="print"/>
          <a:srcRect/>
          <a:stretch>
            <a:fillRect/>
          </a:stretch>
        </p:blipFill>
        <p:spPr bwMode="auto">
          <a:xfrm>
            <a:off x="2063553" y="3284984"/>
            <a:ext cx="3236277" cy="3176234"/>
          </a:xfrm>
          <a:prstGeom prst="rect">
            <a:avLst/>
          </a:prstGeom>
          <a:noFill/>
        </p:spPr>
      </p:pic>
      <p:sp>
        <p:nvSpPr>
          <p:cNvPr id="12" name="CasellaDiTesto 1">
            <a:extLst>
              <a:ext uri="{FF2B5EF4-FFF2-40B4-BE49-F238E27FC236}">
                <a16:creationId xmlns:a16="http://schemas.microsoft.com/office/drawing/2014/main" id="{DD5AA14A-335A-B611-919C-D88CC2DA0DD6}"/>
              </a:ext>
            </a:extLst>
          </p:cNvPr>
          <p:cNvSpPr txBox="1">
            <a:spLocks noChangeArrowheads="1"/>
          </p:cNvSpPr>
          <p:nvPr/>
        </p:nvSpPr>
        <p:spPr bwMode="auto">
          <a:xfrm>
            <a:off x="6384032" y="1042854"/>
            <a:ext cx="3960688" cy="1015663"/>
          </a:xfrm>
          <a:prstGeom prst="rect">
            <a:avLst/>
          </a:prstGeom>
          <a:noFill/>
          <a:ln w="9525">
            <a:noFill/>
            <a:miter lim="800000"/>
            <a:headEnd/>
            <a:tailEnd/>
          </a:ln>
        </p:spPr>
        <p:txBody>
          <a:bodyPr wrap="square">
            <a:spAutoFit/>
          </a:bodyPr>
          <a:lstStyle/>
          <a:p>
            <a:pPr algn="just"/>
            <a:r>
              <a:rPr lang="en-US" sz="2000" dirty="0"/>
              <a:t>Ha </a:t>
            </a:r>
            <a:r>
              <a:rPr lang="en-US" sz="2000" dirty="0" err="1"/>
              <a:t>una</a:t>
            </a:r>
            <a:r>
              <a:rPr lang="en-US" sz="2000" dirty="0"/>
              <a:t> thalassemia major  </a:t>
            </a:r>
          </a:p>
          <a:p>
            <a:pPr algn="just"/>
            <a:r>
              <a:rPr lang="en-US" sz="2000" dirty="0"/>
              <a:t>Nella forma di </a:t>
            </a:r>
            <a:r>
              <a:rPr lang="en-US" sz="2000" dirty="0" err="1"/>
              <a:t>Dayem</a:t>
            </a:r>
            <a:r>
              <a:rPr lang="en-US" sz="2000" dirty="0"/>
              <a:t>, la </a:t>
            </a:r>
            <a:r>
              <a:rPr lang="en-US" sz="2000" dirty="0" err="1"/>
              <a:t>malattia</a:t>
            </a:r>
            <a:r>
              <a:rPr lang="en-US" sz="2000" dirty="0"/>
              <a:t> era </a:t>
            </a:r>
            <a:r>
              <a:rPr lang="en-US" sz="2000" dirty="0" err="1"/>
              <a:t>allora</a:t>
            </a:r>
            <a:r>
              <a:rPr lang="en-US" sz="2000" dirty="0"/>
              <a:t> </a:t>
            </a:r>
            <a:r>
              <a:rPr lang="en-US" sz="2000" dirty="0" err="1"/>
              <a:t>incurabile</a:t>
            </a:r>
            <a:r>
              <a:rPr lang="en-US" sz="2000" dirty="0"/>
              <a:t>. </a:t>
            </a:r>
          </a:p>
        </p:txBody>
      </p:sp>
    </p:spTree>
    <p:extLst>
      <p:ext uri="{BB962C8B-B14F-4D97-AF65-F5344CB8AC3E}">
        <p14:creationId xmlns:p14="http://schemas.microsoft.com/office/powerpoint/2010/main" val="1634510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7986-B600-40B4-0BEE-18AFC6A53CD0}"/>
            </a:ext>
          </a:extLst>
        </p:cNvPr>
        <p:cNvGrpSpPr/>
        <p:nvPr/>
      </p:nvGrpSpPr>
      <p:grpSpPr>
        <a:xfrm>
          <a:off x="0" y="0"/>
          <a:ext cx="0" cy="0"/>
          <a:chOff x="0" y="0"/>
          <a:chExt cx="0" cy="0"/>
        </a:xfrm>
      </p:grpSpPr>
      <p:sp>
        <p:nvSpPr>
          <p:cNvPr id="12" name="Rettangolo 11">
            <a:extLst>
              <a:ext uri="{FF2B5EF4-FFF2-40B4-BE49-F238E27FC236}">
                <a16:creationId xmlns:a16="http://schemas.microsoft.com/office/drawing/2014/main" id="{3B666943-404D-C3D9-39A3-F1CCBE73817A}"/>
              </a:ext>
            </a:extLst>
          </p:cNvPr>
          <p:cNvSpPr/>
          <p:nvPr/>
        </p:nvSpPr>
        <p:spPr>
          <a:xfrm>
            <a:off x="1919536" y="1052736"/>
            <a:ext cx="8352928" cy="5544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1">
            <a:extLst>
              <a:ext uri="{FF2B5EF4-FFF2-40B4-BE49-F238E27FC236}">
                <a16:creationId xmlns:a16="http://schemas.microsoft.com/office/drawing/2014/main" id="{92AAF059-0AC2-1BCB-FF74-DB4D0C8161B6}"/>
              </a:ext>
            </a:extLst>
          </p:cNvPr>
          <p:cNvSpPr txBox="1">
            <a:spLocks noChangeArrowheads="1"/>
          </p:cNvSpPr>
          <p:nvPr/>
        </p:nvSpPr>
        <p:spPr bwMode="auto">
          <a:xfrm>
            <a:off x="2001929" y="1140601"/>
            <a:ext cx="3888680" cy="1938992"/>
          </a:xfrm>
          <a:prstGeom prst="rect">
            <a:avLst/>
          </a:prstGeom>
          <a:noFill/>
          <a:ln w="9525">
            <a:noFill/>
            <a:miter lim="800000"/>
            <a:headEnd/>
            <a:tailEnd/>
          </a:ln>
        </p:spPr>
        <p:txBody>
          <a:bodyPr wrap="square">
            <a:spAutoFit/>
          </a:bodyPr>
          <a:lstStyle/>
          <a:p>
            <a:pPr algn="just"/>
            <a:r>
              <a:rPr lang="en-US" sz="2400" dirty="0" err="1"/>
              <a:t>Dayem</a:t>
            </a:r>
            <a:r>
              <a:rPr lang="en-US" sz="2400" dirty="0"/>
              <a:t> era </a:t>
            </a:r>
            <a:r>
              <a:rPr lang="en-US" sz="2400" dirty="0" err="1"/>
              <a:t>già</a:t>
            </a:r>
            <a:r>
              <a:rPr lang="en-US" sz="2400" dirty="0"/>
              <a:t> </a:t>
            </a:r>
            <a:r>
              <a:rPr lang="en-US" sz="2400" dirty="0" err="1"/>
              <a:t>stato</a:t>
            </a:r>
            <a:r>
              <a:rPr lang="en-US" sz="2400" dirty="0"/>
              <a:t> </a:t>
            </a:r>
            <a:r>
              <a:rPr lang="en-US" sz="2400" dirty="0" err="1"/>
              <a:t>portato</a:t>
            </a:r>
            <a:r>
              <a:rPr lang="en-US" sz="2400" dirty="0"/>
              <a:t> </a:t>
            </a:r>
            <a:r>
              <a:rPr lang="en-US" sz="2400" dirty="0" err="1"/>
              <a:t>all’attenzione</a:t>
            </a:r>
            <a:r>
              <a:rPr lang="en-US" sz="2400" dirty="0"/>
              <a:t> </a:t>
            </a:r>
            <a:r>
              <a:rPr lang="en-US" sz="2400" dirty="0" err="1"/>
              <a:t>di</a:t>
            </a:r>
            <a:r>
              <a:rPr lang="en-US" sz="2400" dirty="0"/>
              <a:t> </a:t>
            </a:r>
            <a:r>
              <a:rPr lang="en-US" sz="2400" dirty="0" err="1"/>
              <a:t>uno</a:t>
            </a:r>
            <a:r>
              <a:rPr lang="en-US" sz="2400" dirty="0"/>
              <a:t> </a:t>
            </a:r>
            <a:r>
              <a:rPr lang="en-US" sz="2400" dirty="0" err="1"/>
              <a:t>dei</a:t>
            </a:r>
            <a:r>
              <a:rPr lang="en-US" sz="2400" dirty="0"/>
              <a:t> </a:t>
            </a:r>
            <a:r>
              <a:rPr lang="en-US" sz="2400" dirty="0" err="1"/>
              <a:t>più</a:t>
            </a:r>
            <a:r>
              <a:rPr lang="en-US" sz="2400" dirty="0"/>
              <a:t> </a:t>
            </a:r>
            <a:r>
              <a:rPr lang="en-US" sz="2400" dirty="0" err="1"/>
              <a:t>famosi</a:t>
            </a:r>
            <a:r>
              <a:rPr lang="en-US" sz="2400" dirty="0"/>
              <a:t> </a:t>
            </a:r>
            <a:r>
              <a:rPr lang="en-US" sz="2400" dirty="0" err="1"/>
              <a:t>pediatri</a:t>
            </a:r>
            <a:r>
              <a:rPr lang="en-US" sz="2400" dirty="0"/>
              <a:t> </a:t>
            </a:r>
            <a:r>
              <a:rPr lang="en-US" sz="2400" dirty="0" err="1"/>
              <a:t>ematologi</a:t>
            </a:r>
            <a:r>
              <a:rPr lang="en-US" sz="2400" dirty="0"/>
              <a:t> </a:t>
            </a:r>
            <a:r>
              <a:rPr lang="en-US" sz="2400" dirty="0" err="1"/>
              <a:t>europei</a:t>
            </a:r>
            <a:r>
              <a:rPr lang="en-US" sz="2400" dirty="0"/>
              <a:t>, Guido </a:t>
            </a:r>
            <a:r>
              <a:rPr lang="en-US" sz="2400" dirty="0" err="1"/>
              <a:t>Fanconi</a:t>
            </a:r>
            <a:r>
              <a:rPr lang="en-US" sz="2400" dirty="0"/>
              <a:t>, </a:t>
            </a:r>
            <a:r>
              <a:rPr lang="en-US" sz="2400" dirty="0" err="1"/>
              <a:t>allora</a:t>
            </a:r>
            <a:r>
              <a:rPr lang="en-US" sz="2400" dirty="0"/>
              <a:t> 70enne.</a:t>
            </a:r>
          </a:p>
        </p:txBody>
      </p:sp>
      <p:pic>
        <p:nvPicPr>
          <p:cNvPr id="1026" name="Picture 2" descr="http://m1.paperblog.com/i/67/677980/grandes-pediatras-guido-fanconi-pediatria-mod-L-VwTq91.jpeg">
            <a:extLst>
              <a:ext uri="{FF2B5EF4-FFF2-40B4-BE49-F238E27FC236}">
                <a16:creationId xmlns:a16="http://schemas.microsoft.com/office/drawing/2014/main" id="{D5B90CC3-B2BC-20F5-BEAB-A0D5AA145A15}"/>
              </a:ext>
            </a:extLst>
          </p:cNvPr>
          <p:cNvPicPr>
            <a:picLocks noChangeAspect="1" noChangeArrowheads="1"/>
          </p:cNvPicPr>
          <p:nvPr/>
        </p:nvPicPr>
        <p:blipFill>
          <a:blip r:embed="rId2" cstate="print"/>
          <a:srcRect/>
          <a:stretch>
            <a:fillRect/>
          </a:stretch>
        </p:blipFill>
        <p:spPr bwMode="auto">
          <a:xfrm>
            <a:off x="2088759" y="3140969"/>
            <a:ext cx="3808841" cy="3240359"/>
          </a:xfrm>
          <a:prstGeom prst="rect">
            <a:avLst/>
          </a:prstGeom>
          <a:noFill/>
        </p:spPr>
      </p:pic>
      <p:sp>
        <p:nvSpPr>
          <p:cNvPr id="11" name="CasellaDiTesto 10">
            <a:extLst>
              <a:ext uri="{FF2B5EF4-FFF2-40B4-BE49-F238E27FC236}">
                <a16:creationId xmlns:a16="http://schemas.microsoft.com/office/drawing/2014/main" id="{46951606-0226-8D53-422E-C10D9A145553}"/>
              </a:ext>
            </a:extLst>
          </p:cNvPr>
          <p:cNvSpPr txBox="1"/>
          <p:nvPr/>
        </p:nvSpPr>
        <p:spPr>
          <a:xfrm>
            <a:off x="6167512" y="1929022"/>
            <a:ext cx="3744913" cy="4524315"/>
          </a:xfrm>
          <a:prstGeom prst="rect">
            <a:avLst/>
          </a:prstGeom>
          <a:noFill/>
        </p:spPr>
        <p:txBody>
          <a:bodyPr wrap="square" rtlCol="0">
            <a:spAutoFit/>
          </a:bodyPr>
          <a:lstStyle/>
          <a:p>
            <a:pPr algn="just"/>
            <a:r>
              <a:rPr lang="it-IT" sz="2400" dirty="0" err="1"/>
              <a:t>Dayem</a:t>
            </a:r>
            <a:r>
              <a:rPr lang="it-IT" sz="2400" dirty="0"/>
              <a:t> sarebbe morto di anemia, se non avesse ricevuto regolari trasfusioni, ma se avesse ricevuto regolari trasfusioni sarebbe morto qualche anno dopo per le conseguenze del sovraccarico di ferro legato alle trasfusioni .</a:t>
            </a:r>
          </a:p>
          <a:p>
            <a:r>
              <a:rPr lang="it-IT" sz="2400" dirty="0"/>
              <a:t>Meglio non fare trasfusioni e lasciarlo vivere con le sue forze o morire in pace. </a:t>
            </a:r>
          </a:p>
        </p:txBody>
      </p:sp>
      <p:pic>
        <p:nvPicPr>
          <p:cNvPr id="1028" name="Picture 4" descr="https://www.credit-suisse.com/media/production/cc/images/responsibility/media-image/kinderspitalzuerich-515.jpg">
            <a:extLst>
              <a:ext uri="{FF2B5EF4-FFF2-40B4-BE49-F238E27FC236}">
                <a16:creationId xmlns:a16="http://schemas.microsoft.com/office/drawing/2014/main" id="{D2D44A9D-675E-982A-981D-BE0EDFE0C860}"/>
              </a:ext>
            </a:extLst>
          </p:cNvPr>
          <p:cNvPicPr>
            <a:picLocks noChangeAspect="1" noChangeArrowheads="1"/>
          </p:cNvPicPr>
          <p:nvPr/>
        </p:nvPicPr>
        <p:blipFill>
          <a:blip r:embed="rId3" cstate="print"/>
          <a:srcRect/>
          <a:stretch>
            <a:fillRect/>
          </a:stretch>
        </p:blipFill>
        <p:spPr bwMode="auto">
          <a:xfrm>
            <a:off x="6096001" y="1268761"/>
            <a:ext cx="3888929" cy="679619"/>
          </a:xfrm>
          <a:prstGeom prst="rect">
            <a:avLst/>
          </a:prstGeom>
          <a:noFill/>
        </p:spPr>
      </p:pic>
      <p:cxnSp>
        <p:nvCxnSpPr>
          <p:cNvPr id="14" name="Connettore 1 13">
            <a:extLst>
              <a:ext uri="{FF2B5EF4-FFF2-40B4-BE49-F238E27FC236}">
                <a16:creationId xmlns:a16="http://schemas.microsoft.com/office/drawing/2014/main" id="{4DADB811-DBDA-6AC9-2495-DF4F439D2147}"/>
              </a:ext>
            </a:extLst>
          </p:cNvPr>
          <p:cNvCxnSpPr/>
          <p:nvPr/>
        </p:nvCxnSpPr>
        <p:spPr>
          <a:xfrm>
            <a:off x="6096000" y="1268760"/>
            <a:ext cx="0" cy="51125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64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3D3EB-B83A-89FB-6B2F-27920C388AA1}"/>
            </a:ext>
          </a:extLst>
        </p:cNvPr>
        <p:cNvGrpSpPr/>
        <p:nvPr/>
      </p:nvGrpSpPr>
      <p:grpSpPr>
        <a:xfrm>
          <a:off x="0" y="0"/>
          <a:ext cx="0" cy="0"/>
          <a:chOff x="0" y="0"/>
          <a:chExt cx="0" cy="0"/>
        </a:xfrm>
      </p:grpSpPr>
      <p:pic>
        <p:nvPicPr>
          <p:cNvPr id="6" name="Immagine 5" descr="book.jpg">
            <a:extLst>
              <a:ext uri="{FF2B5EF4-FFF2-40B4-BE49-F238E27FC236}">
                <a16:creationId xmlns:a16="http://schemas.microsoft.com/office/drawing/2014/main" id="{BE760DCF-3BAC-7624-518D-B6B830BB8149}"/>
              </a:ext>
            </a:extLst>
          </p:cNvPr>
          <p:cNvPicPr>
            <a:picLocks noChangeAspect="1"/>
          </p:cNvPicPr>
          <p:nvPr/>
        </p:nvPicPr>
        <p:blipFill>
          <a:blip r:embed="rId2" cstate="print"/>
          <a:stretch>
            <a:fillRect/>
          </a:stretch>
        </p:blipFill>
        <p:spPr>
          <a:xfrm>
            <a:off x="1524000" y="836712"/>
            <a:ext cx="9144000" cy="6021288"/>
          </a:xfrm>
          <a:prstGeom prst="rect">
            <a:avLst/>
          </a:prstGeom>
        </p:spPr>
      </p:pic>
      <p:sp>
        <p:nvSpPr>
          <p:cNvPr id="10" name="CasellaDiTesto 1">
            <a:extLst>
              <a:ext uri="{FF2B5EF4-FFF2-40B4-BE49-F238E27FC236}">
                <a16:creationId xmlns:a16="http://schemas.microsoft.com/office/drawing/2014/main" id="{491C64C2-2F21-161D-2886-97317364CA63}"/>
              </a:ext>
            </a:extLst>
          </p:cNvPr>
          <p:cNvSpPr txBox="1">
            <a:spLocks noChangeArrowheads="1"/>
          </p:cNvSpPr>
          <p:nvPr/>
        </p:nvSpPr>
        <p:spPr bwMode="auto">
          <a:xfrm>
            <a:off x="1919288" y="980728"/>
            <a:ext cx="3960688" cy="3170099"/>
          </a:xfrm>
          <a:prstGeom prst="rect">
            <a:avLst/>
          </a:prstGeom>
          <a:noFill/>
          <a:ln w="9525">
            <a:noFill/>
            <a:miter lim="800000"/>
            <a:headEnd/>
            <a:tailEnd/>
          </a:ln>
        </p:spPr>
        <p:txBody>
          <a:bodyPr wrap="square">
            <a:spAutoFit/>
          </a:bodyPr>
          <a:lstStyle/>
          <a:p>
            <a:pPr algn="just"/>
            <a:r>
              <a:rPr lang="en-US" sz="2000" dirty="0"/>
              <a:t>Il dr. Nathan a Boston decide di </a:t>
            </a:r>
            <a:r>
              <a:rPr lang="en-US" sz="2000" dirty="0" err="1"/>
              <a:t>mantenere</a:t>
            </a:r>
            <a:r>
              <a:rPr lang="en-US" sz="2000" dirty="0"/>
              <a:t> in vita il bambino </a:t>
            </a:r>
            <a:r>
              <a:rPr lang="en-US" sz="2000" dirty="0" err="1"/>
              <a:t>fino</a:t>
            </a:r>
            <a:r>
              <a:rPr lang="en-US" sz="2000" dirty="0"/>
              <a:t> </a:t>
            </a:r>
            <a:r>
              <a:rPr lang="en-US" sz="2000" dirty="0" err="1"/>
              <a:t>alla</a:t>
            </a:r>
            <a:r>
              <a:rPr lang="en-US" sz="2000" dirty="0"/>
              <a:t> </a:t>
            </a:r>
            <a:r>
              <a:rPr lang="en-US" sz="2000" dirty="0" err="1"/>
              <a:t>disponibilità</a:t>
            </a:r>
            <a:r>
              <a:rPr lang="en-US" sz="2000" dirty="0"/>
              <a:t> di </a:t>
            </a:r>
            <a:r>
              <a:rPr lang="en-US" sz="2000" dirty="0" err="1"/>
              <a:t>trattamenti</a:t>
            </a:r>
            <a:r>
              <a:rPr lang="en-US" sz="2000" dirty="0"/>
              <a:t> </a:t>
            </a:r>
            <a:r>
              <a:rPr lang="en-US" sz="2000" dirty="0" err="1"/>
              <a:t>migliori</a:t>
            </a:r>
            <a:r>
              <a:rPr lang="en-US" sz="2000" dirty="0"/>
              <a:t>. </a:t>
            </a:r>
          </a:p>
          <a:p>
            <a:pPr algn="just"/>
            <a:endParaRPr lang="en-US" sz="2000" dirty="0"/>
          </a:p>
          <a:p>
            <a:pPr algn="just"/>
            <a:r>
              <a:rPr lang="en-US" sz="2000" dirty="0"/>
              <a:t>"I could even envisage the creation and insertion of a normal beta </a:t>
            </a:r>
            <a:r>
              <a:rPr lang="en-US" sz="2000" dirty="0" err="1"/>
              <a:t>globin</a:t>
            </a:r>
            <a:r>
              <a:rPr lang="en-US" sz="2000" dirty="0"/>
              <a:t> gene into young patients with beta </a:t>
            </a:r>
            <a:r>
              <a:rPr lang="en-US" sz="2000" dirty="0" err="1"/>
              <a:t>thalassemia</a:t>
            </a:r>
            <a:r>
              <a:rPr lang="en-US" sz="2000" dirty="0"/>
              <a:t>, to cure their illness once and for all.“ </a:t>
            </a:r>
          </a:p>
        </p:txBody>
      </p:sp>
      <p:pic>
        <p:nvPicPr>
          <p:cNvPr id="497670" name="Picture 6" descr="http://www.harvardmagazine.com/sites/default/files/img/article/0609/0709_36_001.jpg?rand=480063436">
            <a:extLst>
              <a:ext uri="{FF2B5EF4-FFF2-40B4-BE49-F238E27FC236}">
                <a16:creationId xmlns:a16="http://schemas.microsoft.com/office/drawing/2014/main" id="{9452411D-C478-4316-4FAF-7FA1728E3C88}"/>
              </a:ext>
            </a:extLst>
          </p:cNvPr>
          <p:cNvPicPr>
            <a:picLocks noChangeAspect="1" noChangeArrowheads="1"/>
          </p:cNvPicPr>
          <p:nvPr/>
        </p:nvPicPr>
        <p:blipFill>
          <a:blip r:embed="rId3" cstate="print"/>
          <a:srcRect/>
          <a:stretch>
            <a:fillRect/>
          </a:stretch>
        </p:blipFill>
        <p:spPr bwMode="auto">
          <a:xfrm>
            <a:off x="6438416" y="2304167"/>
            <a:ext cx="3742616" cy="2520280"/>
          </a:xfrm>
          <a:prstGeom prst="rect">
            <a:avLst/>
          </a:prstGeom>
          <a:noFill/>
        </p:spPr>
      </p:pic>
      <p:sp>
        <p:nvSpPr>
          <p:cNvPr id="8" name="CasellaDiTesto 7">
            <a:extLst>
              <a:ext uri="{FF2B5EF4-FFF2-40B4-BE49-F238E27FC236}">
                <a16:creationId xmlns:a16="http://schemas.microsoft.com/office/drawing/2014/main" id="{3759A38D-5643-6384-318A-3AFA59AE0217}"/>
              </a:ext>
            </a:extLst>
          </p:cNvPr>
          <p:cNvSpPr txBox="1"/>
          <p:nvPr/>
        </p:nvSpPr>
        <p:spPr>
          <a:xfrm>
            <a:off x="6384032" y="980728"/>
            <a:ext cx="3672408" cy="1323439"/>
          </a:xfrm>
          <a:prstGeom prst="rect">
            <a:avLst/>
          </a:prstGeom>
          <a:noFill/>
        </p:spPr>
        <p:txBody>
          <a:bodyPr wrap="square" rtlCol="0">
            <a:spAutoFit/>
          </a:bodyPr>
          <a:lstStyle/>
          <a:p>
            <a:r>
              <a:rPr lang="it-IT" sz="2000" dirty="0"/>
              <a:t>Non giungerà la terapia genica, ma </a:t>
            </a:r>
            <a:r>
              <a:rPr lang="it-IT" sz="2000" dirty="0" err="1"/>
              <a:t>Saif</a:t>
            </a:r>
            <a:r>
              <a:rPr lang="it-IT" sz="2000" dirty="0"/>
              <a:t> sopravvive in età adulta.</a:t>
            </a:r>
          </a:p>
          <a:p>
            <a:r>
              <a:rPr lang="it-IT" sz="2000" dirty="0"/>
              <a:t>Come? </a:t>
            </a:r>
          </a:p>
          <a:p>
            <a:endParaRPr lang="it-IT" sz="2000" dirty="0"/>
          </a:p>
        </p:txBody>
      </p:sp>
    </p:spTree>
    <p:extLst>
      <p:ext uri="{BB962C8B-B14F-4D97-AF65-F5344CB8AC3E}">
        <p14:creationId xmlns:p14="http://schemas.microsoft.com/office/powerpoint/2010/main" val="8408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670"/>
                                        </p:tgtEl>
                                        <p:attrNameLst>
                                          <p:attrName>style.visibility</p:attrName>
                                        </p:attrNameLst>
                                      </p:cBhvr>
                                      <p:to>
                                        <p:strVal val="visible"/>
                                      </p:to>
                                    </p:set>
                                    <p:animEffect transition="in" filter="fade">
                                      <p:cBhvr>
                                        <p:cTn id="7" dur="500"/>
                                        <p:tgtEl>
                                          <p:spTgt spid="4976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30693E-B1AA-BC9D-1CFF-776813C248BB}"/>
              </a:ext>
            </a:extLst>
          </p:cNvPr>
          <p:cNvPicPr>
            <a:picLocks noChangeAspect="1" noChangeArrowheads="1"/>
          </p:cNvPicPr>
          <p:nvPr/>
        </p:nvPicPr>
        <p:blipFill>
          <a:blip r:embed="rId2" cstate="print"/>
          <a:srcRect/>
          <a:stretch>
            <a:fillRect/>
          </a:stretch>
        </p:blipFill>
        <p:spPr bwMode="auto">
          <a:xfrm>
            <a:off x="542797" y="548072"/>
            <a:ext cx="4063951" cy="5544616"/>
          </a:xfrm>
          <a:prstGeom prst="rect">
            <a:avLst/>
          </a:prstGeom>
          <a:noFill/>
          <a:ln w="9525">
            <a:noFill/>
            <a:miter lim="800000"/>
            <a:headEnd/>
            <a:tailEnd/>
          </a:ln>
        </p:spPr>
      </p:pic>
      <p:sp>
        <p:nvSpPr>
          <p:cNvPr id="3" name="TextBox 2">
            <a:extLst>
              <a:ext uri="{FF2B5EF4-FFF2-40B4-BE49-F238E27FC236}">
                <a16:creationId xmlns:a16="http://schemas.microsoft.com/office/drawing/2014/main" id="{CF7601F8-8E20-DC85-C34E-82CF977F9694}"/>
              </a:ext>
            </a:extLst>
          </p:cNvPr>
          <p:cNvSpPr txBox="1"/>
          <p:nvPr/>
        </p:nvSpPr>
        <p:spPr>
          <a:xfrm>
            <a:off x="5159828" y="548072"/>
            <a:ext cx="6013580" cy="1569660"/>
          </a:xfrm>
          <a:prstGeom prst="rect">
            <a:avLst/>
          </a:prstGeom>
          <a:noFill/>
        </p:spPr>
        <p:txBody>
          <a:bodyPr wrap="square" rtlCol="0">
            <a:spAutoFit/>
          </a:bodyPr>
          <a:lstStyle/>
          <a:p>
            <a:r>
              <a:rPr lang="it-IT" sz="3200" dirty="0"/>
              <a:t>Timelines della medicina si intrecciano con quelle dei nostri pazienti</a:t>
            </a:r>
          </a:p>
        </p:txBody>
      </p:sp>
    </p:spTree>
    <p:extLst>
      <p:ext uri="{BB962C8B-B14F-4D97-AF65-F5344CB8AC3E}">
        <p14:creationId xmlns:p14="http://schemas.microsoft.com/office/powerpoint/2010/main" val="5523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24957924-8B77-4EE6-B1EF-F1D1C76AA7FD}"/>
              </a:ext>
            </a:extLst>
          </p:cNvPr>
          <p:cNvPicPr>
            <a:picLocks noChangeAspect="1"/>
          </p:cNvPicPr>
          <p:nvPr/>
        </p:nvPicPr>
        <p:blipFill>
          <a:blip r:embed="rId3"/>
          <a:stretch>
            <a:fillRect/>
          </a:stretch>
        </p:blipFill>
        <p:spPr>
          <a:xfrm>
            <a:off x="2522628" y="247463"/>
            <a:ext cx="7456026" cy="5570193"/>
          </a:xfrm>
          <a:prstGeom prst="rect">
            <a:avLst/>
          </a:prstGeom>
        </p:spPr>
      </p:pic>
      <p:sp>
        <p:nvSpPr>
          <p:cNvPr id="7" name="TextBox 6">
            <a:extLst>
              <a:ext uri="{FF2B5EF4-FFF2-40B4-BE49-F238E27FC236}">
                <a16:creationId xmlns:a16="http://schemas.microsoft.com/office/drawing/2014/main" id="{36AF0DD2-DB26-49DB-89CA-2FC205EFD755}"/>
              </a:ext>
            </a:extLst>
          </p:cNvPr>
          <p:cNvSpPr txBox="1"/>
          <p:nvPr/>
        </p:nvSpPr>
        <p:spPr>
          <a:xfrm>
            <a:off x="620060" y="6083674"/>
            <a:ext cx="11261163" cy="461665"/>
          </a:xfrm>
          <a:prstGeom prst="rect">
            <a:avLst/>
          </a:prstGeom>
          <a:noFill/>
        </p:spPr>
        <p:txBody>
          <a:bodyPr wrap="square" rtlCol="0">
            <a:spAutoFit/>
          </a:bodyPr>
          <a:lstStyle/>
          <a:p>
            <a:r>
              <a:rPr lang="en-US" sz="2400" b="1" dirty="0" err="1"/>
              <a:t>Sopravvivenza</a:t>
            </a:r>
            <a:r>
              <a:rPr lang="en-US" sz="2400" b="1" dirty="0"/>
              <a:t> di </a:t>
            </a:r>
            <a:r>
              <a:rPr lang="en-US" sz="2400" b="1" dirty="0" err="1"/>
              <a:t>soggetti</a:t>
            </a:r>
            <a:r>
              <a:rPr lang="en-US" sz="2400" b="1" dirty="0"/>
              <a:t> con beta </a:t>
            </a:r>
            <a:r>
              <a:rPr lang="en-US" sz="2400" b="1" dirty="0" err="1"/>
              <a:t>talessemia</a:t>
            </a:r>
            <a:r>
              <a:rPr lang="en-US" sz="2400" b="1" dirty="0"/>
              <a:t> </a:t>
            </a:r>
            <a:r>
              <a:rPr lang="en-US" sz="2400" b="1" dirty="0" err="1"/>
              <a:t>nati</a:t>
            </a:r>
            <a:r>
              <a:rPr lang="en-US" sz="2400" b="1" dirty="0"/>
              <a:t> in diverse </a:t>
            </a:r>
            <a:r>
              <a:rPr lang="en-US" sz="2400" b="1" dirty="0" err="1"/>
              <a:t>coorti</a:t>
            </a:r>
            <a:r>
              <a:rPr lang="en-US" sz="2400" b="1" dirty="0"/>
              <a:t> (</a:t>
            </a:r>
            <a:r>
              <a:rPr lang="en-US" sz="2400" dirty="0"/>
              <a:t>da C. </a:t>
            </a:r>
            <a:r>
              <a:rPr lang="en-US" sz="2400" dirty="0" err="1"/>
              <a:t>Vullo</a:t>
            </a:r>
            <a:r>
              <a:rPr lang="en-US" sz="2400" dirty="0"/>
              <a:t>, Ferrara</a:t>
            </a:r>
            <a:r>
              <a:rPr lang="en-US" sz="2400" b="1" dirty="0"/>
              <a:t>)</a:t>
            </a:r>
          </a:p>
        </p:txBody>
      </p:sp>
      <p:sp>
        <p:nvSpPr>
          <p:cNvPr id="2" name="TextBox 1">
            <a:extLst>
              <a:ext uri="{FF2B5EF4-FFF2-40B4-BE49-F238E27FC236}">
                <a16:creationId xmlns:a16="http://schemas.microsoft.com/office/drawing/2014/main" id="{8CDA1C9B-9640-04C1-7E4C-E8AE03E4BEDB}"/>
              </a:ext>
            </a:extLst>
          </p:cNvPr>
          <p:cNvSpPr txBox="1"/>
          <p:nvPr/>
        </p:nvSpPr>
        <p:spPr>
          <a:xfrm>
            <a:off x="10250599" y="5008815"/>
            <a:ext cx="958339" cy="707886"/>
          </a:xfrm>
          <a:prstGeom prst="rect">
            <a:avLst/>
          </a:prstGeom>
          <a:noFill/>
        </p:spPr>
        <p:txBody>
          <a:bodyPr wrap="none" rtlCol="0">
            <a:spAutoFit/>
          </a:bodyPr>
          <a:lstStyle/>
          <a:p>
            <a:r>
              <a:rPr lang="it-IT" sz="2000" b="1" dirty="0"/>
              <a:t>Terapia</a:t>
            </a:r>
          </a:p>
          <a:p>
            <a:r>
              <a:rPr lang="it-IT" sz="2000" b="1" dirty="0"/>
              <a:t>genica</a:t>
            </a:r>
          </a:p>
        </p:txBody>
      </p:sp>
      <p:sp>
        <p:nvSpPr>
          <p:cNvPr id="4" name="TextBox 3">
            <a:extLst>
              <a:ext uri="{FF2B5EF4-FFF2-40B4-BE49-F238E27FC236}">
                <a16:creationId xmlns:a16="http://schemas.microsoft.com/office/drawing/2014/main" id="{317B91B1-7EB5-6536-232D-8BD27F0ACC35}"/>
              </a:ext>
            </a:extLst>
          </p:cNvPr>
          <p:cNvSpPr txBox="1"/>
          <p:nvPr/>
        </p:nvSpPr>
        <p:spPr>
          <a:xfrm>
            <a:off x="2361301" y="4900108"/>
            <a:ext cx="1464825" cy="369332"/>
          </a:xfrm>
          <a:prstGeom prst="rect">
            <a:avLst/>
          </a:prstGeom>
          <a:noFill/>
        </p:spPr>
        <p:txBody>
          <a:bodyPr wrap="none" rtlCol="0">
            <a:spAutoFit/>
          </a:bodyPr>
          <a:lstStyle/>
          <a:p>
            <a:r>
              <a:rPr lang="it-IT" b="1" dirty="0">
                <a:solidFill>
                  <a:schemeClr val="tx1">
                    <a:lumMod val="75000"/>
                    <a:lumOff val="25000"/>
                  </a:schemeClr>
                </a:solidFill>
              </a:rPr>
              <a:t>splenectomia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npo0000c0"/>
          <p:cNvPicPr>
            <a:picLocks noChangeAspect="1" noChangeArrowheads="1"/>
          </p:cNvPicPr>
          <p:nvPr/>
        </p:nvPicPr>
        <p:blipFill>
          <a:blip r:embed="rId2" cstate="print"/>
          <a:srcRect l="3242" t="49583"/>
          <a:stretch>
            <a:fillRect/>
          </a:stretch>
        </p:blipFill>
        <p:spPr bwMode="auto">
          <a:xfrm>
            <a:off x="6600056" y="4293097"/>
            <a:ext cx="3886200" cy="2249487"/>
          </a:xfrm>
          <a:prstGeom prst="rect">
            <a:avLst/>
          </a:prstGeom>
          <a:noFill/>
          <a:ln w="9525">
            <a:noFill/>
            <a:miter lim="800000"/>
            <a:headEnd/>
            <a:tailEnd/>
          </a:ln>
        </p:spPr>
      </p:pic>
      <p:pic>
        <p:nvPicPr>
          <p:cNvPr id="7" name="Picture 8"/>
          <p:cNvPicPr>
            <a:picLocks noChangeArrowheads="1"/>
          </p:cNvPicPr>
          <p:nvPr/>
        </p:nvPicPr>
        <p:blipFill>
          <a:blip r:embed="rId3" cstate="print"/>
          <a:srcRect/>
          <a:stretch>
            <a:fillRect/>
          </a:stretch>
        </p:blipFill>
        <p:spPr bwMode="auto">
          <a:xfrm>
            <a:off x="1919536" y="1124744"/>
            <a:ext cx="6048672" cy="3888432"/>
          </a:xfrm>
          <a:prstGeom prst="rect">
            <a:avLst/>
          </a:prstGeom>
          <a:noFill/>
          <a:ln w="12700">
            <a:solidFill>
              <a:schemeClr val="accent1"/>
            </a:solidFill>
            <a:miter lim="800000"/>
            <a:headEnd/>
            <a:tailEnd/>
          </a:ln>
        </p:spPr>
      </p:pic>
      <p:sp>
        <p:nvSpPr>
          <p:cNvPr id="13" name="CasellaDiTesto 12"/>
          <p:cNvSpPr txBox="1"/>
          <p:nvPr/>
        </p:nvSpPr>
        <p:spPr>
          <a:xfrm>
            <a:off x="4287211" y="6080919"/>
            <a:ext cx="2834494" cy="461665"/>
          </a:xfrm>
          <a:prstGeom prst="rect">
            <a:avLst/>
          </a:prstGeom>
          <a:noFill/>
        </p:spPr>
        <p:txBody>
          <a:bodyPr wrap="none" rtlCol="0">
            <a:spAutoFit/>
          </a:bodyPr>
          <a:lstStyle/>
          <a:p>
            <a:r>
              <a:rPr lang="it-IT" sz="2400" b="1" dirty="0">
                <a:solidFill>
                  <a:schemeClr val="accent1"/>
                </a:solidFill>
              </a:rPr>
              <a:t>Eritroblasti circolanti</a:t>
            </a:r>
          </a:p>
        </p:txBody>
      </p:sp>
      <p:sp>
        <p:nvSpPr>
          <p:cNvPr id="14" name="CasellaDiTesto 13"/>
          <p:cNvSpPr txBox="1"/>
          <p:nvPr/>
        </p:nvSpPr>
        <p:spPr>
          <a:xfrm>
            <a:off x="1919537" y="5085185"/>
            <a:ext cx="2586157" cy="461665"/>
          </a:xfrm>
          <a:prstGeom prst="rect">
            <a:avLst/>
          </a:prstGeom>
          <a:noFill/>
        </p:spPr>
        <p:txBody>
          <a:bodyPr wrap="none" rtlCol="0">
            <a:spAutoFit/>
          </a:bodyPr>
          <a:lstStyle/>
          <a:p>
            <a:r>
              <a:rPr lang="it-IT" sz="2400" b="1" dirty="0" err="1">
                <a:solidFill>
                  <a:schemeClr val="accent1"/>
                </a:solidFill>
              </a:rPr>
              <a:t>Anisopoichilocitosi</a:t>
            </a:r>
            <a:endParaRPr lang="it-IT" sz="2400" b="1" dirty="0">
              <a:solidFill>
                <a:schemeClr val="accent1"/>
              </a:solidFill>
            </a:endParaRPr>
          </a:p>
        </p:txBody>
      </p:sp>
      <p:sp>
        <p:nvSpPr>
          <p:cNvPr id="15" name="Rettangolo 14"/>
          <p:cNvSpPr/>
          <p:nvPr/>
        </p:nvSpPr>
        <p:spPr>
          <a:xfrm>
            <a:off x="8184233" y="1124745"/>
            <a:ext cx="1872457" cy="830997"/>
          </a:xfrm>
          <a:prstGeom prst="rect">
            <a:avLst/>
          </a:prstGeom>
        </p:spPr>
        <p:txBody>
          <a:bodyPr wrap="square">
            <a:spAutoFit/>
          </a:bodyPr>
          <a:lstStyle/>
          <a:p>
            <a:r>
              <a:rPr lang="it-IT" sz="2400" b="1" dirty="0" err="1">
                <a:solidFill>
                  <a:schemeClr val="accent1"/>
                </a:solidFill>
              </a:rPr>
              <a:t>Hb</a:t>
            </a:r>
            <a:r>
              <a:rPr lang="it-IT" sz="2400" b="1" dirty="0">
                <a:solidFill>
                  <a:schemeClr val="accent1"/>
                </a:solidFill>
              </a:rPr>
              <a:t> F 70-90%</a:t>
            </a:r>
          </a:p>
          <a:p>
            <a:r>
              <a:rPr lang="it-IT" sz="2400" b="1" dirty="0" err="1">
                <a:solidFill>
                  <a:schemeClr val="accent1"/>
                </a:solidFill>
              </a:rPr>
              <a:t>Hb</a:t>
            </a:r>
            <a:r>
              <a:rPr lang="it-IT" sz="2400" b="1" dirty="0">
                <a:solidFill>
                  <a:schemeClr val="accent1"/>
                </a:solidFill>
              </a:rPr>
              <a:t> A2 &gt; 3.5%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E6C2-E086-5D24-81F1-BF75838764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8D1AB1-C7A2-7D85-E4DC-A0B6B5753F70}"/>
              </a:ext>
            </a:extLst>
          </p:cNvPr>
          <p:cNvSpPr txBox="1"/>
          <p:nvPr/>
        </p:nvSpPr>
        <p:spPr>
          <a:xfrm>
            <a:off x="697167" y="486540"/>
            <a:ext cx="10063452" cy="2677656"/>
          </a:xfrm>
          <a:prstGeom prst="rect">
            <a:avLst/>
          </a:prstGeom>
          <a:noFill/>
        </p:spPr>
        <p:txBody>
          <a:bodyPr wrap="square" rtlCol="0">
            <a:spAutoFit/>
          </a:bodyPr>
          <a:lstStyle/>
          <a:p>
            <a:r>
              <a:rPr lang="en-US" sz="2400" b="1" dirty="0" err="1"/>
              <a:t>Interrompere</a:t>
            </a:r>
            <a:r>
              <a:rPr lang="en-US" sz="2400" b="1" dirty="0"/>
              <a:t> il </a:t>
            </a:r>
            <a:r>
              <a:rPr lang="en-US" sz="2400" b="1" dirty="0" err="1"/>
              <a:t>circolo</a:t>
            </a:r>
            <a:r>
              <a:rPr lang="en-US" sz="2400" b="1" dirty="0"/>
              <a:t> </a:t>
            </a:r>
            <a:r>
              <a:rPr lang="en-US" sz="2400" b="1" dirty="0" err="1"/>
              <a:t>vizioso</a:t>
            </a:r>
            <a:r>
              <a:rPr lang="en-US" sz="2400" b="1" dirty="0"/>
              <a:t> </a:t>
            </a:r>
            <a:r>
              <a:rPr lang="en-US" sz="2400" b="1" dirty="0" err="1"/>
              <a:t>dell’eritropoiesi</a:t>
            </a:r>
            <a:r>
              <a:rPr lang="en-US" sz="2400" b="1" dirty="0"/>
              <a:t> </a:t>
            </a:r>
            <a:r>
              <a:rPr lang="en-US" sz="2400" b="1" dirty="0" err="1"/>
              <a:t>inefficiace</a:t>
            </a:r>
            <a:endParaRPr lang="en-US" sz="2400" b="1" dirty="0"/>
          </a:p>
          <a:p>
            <a:r>
              <a:rPr lang="en-US" sz="2400" dirty="0" err="1"/>
              <a:t>Evitare</a:t>
            </a:r>
            <a:r>
              <a:rPr lang="en-US" sz="2400" dirty="0"/>
              <a:t> </a:t>
            </a:r>
            <a:r>
              <a:rPr lang="en-US" sz="2400" dirty="0" err="1"/>
              <a:t>l’eritropoiesi</a:t>
            </a:r>
            <a:r>
              <a:rPr lang="en-US" sz="2400" dirty="0"/>
              <a:t> propria (</a:t>
            </a:r>
            <a:r>
              <a:rPr lang="en-US" sz="2400" dirty="0" err="1"/>
              <a:t>inefficace</a:t>
            </a:r>
            <a:r>
              <a:rPr lang="en-US" sz="2400" dirty="0"/>
              <a:t>)</a:t>
            </a:r>
          </a:p>
          <a:p>
            <a:endParaRPr lang="en-US" sz="2400" dirty="0"/>
          </a:p>
          <a:p>
            <a:r>
              <a:rPr lang="en-US" sz="2400" dirty="0" err="1"/>
              <a:t>Evitare</a:t>
            </a:r>
            <a:r>
              <a:rPr lang="en-US" sz="2400" dirty="0"/>
              <a:t> </a:t>
            </a:r>
            <a:r>
              <a:rPr lang="en-US" sz="2400" dirty="0" err="1"/>
              <a:t>l’acculumo</a:t>
            </a:r>
            <a:r>
              <a:rPr lang="en-US" sz="2400" dirty="0"/>
              <a:t> di ferro (da </a:t>
            </a:r>
            <a:r>
              <a:rPr lang="en-US" sz="2400" dirty="0" err="1"/>
              <a:t>assorbimento</a:t>
            </a:r>
            <a:r>
              <a:rPr lang="en-US" sz="2400" dirty="0"/>
              <a:t>, da </a:t>
            </a:r>
            <a:r>
              <a:rPr lang="en-US" sz="2400" dirty="0" err="1"/>
              <a:t>trasfusioni</a:t>
            </a:r>
            <a:r>
              <a:rPr lang="en-US" sz="2400" dirty="0"/>
              <a:t>)</a:t>
            </a:r>
          </a:p>
          <a:p>
            <a:endParaRPr lang="en-US" sz="2400" dirty="0"/>
          </a:p>
          <a:p>
            <a:r>
              <a:rPr lang="en-US" sz="2400" dirty="0"/>
              <a:t>	- regime </a:t>
            </a:r>
            <a:r>
              <a:rPr lang="en-US" sz="2400" dirty="0" err="1"/>
              <a:t>trasfusionale</a:t>
            </a:r>
            <a:r>
              <a:rPr lang="en-US" sz="2400" dirty="0"/>
              <a:t> intensive</a:t>
            </a:r>
          </a:p>
          <a:p>
            <a:r>
              <a:rPr lang="en-US" sz="2400" dirty="0"/>
              <a:t>	- </a:t>
            </a:r>
            <a:r>
              <a:rPr lang="en-US" sz="2400" dirty="0" err="1"/>
              <a:t>assidua</a:t>
            </a:r>
            <a:r>
              <a:rPr lang="en-US" sz="2400" dirty="0"/>
              <a:t> </a:t>
            </a:r>
            <a:r>
              <a:rPr lang="en-US" sz="2400" dirty="0" err="1"/>
              <a:t>chelazione</a:t>
            </a:r>
            <a:r>
              <a:rPr lang="en-US" sz="2400" dirty="0"/>
              <a:t> del ferro</a:t>
            </a:r>
          </a:p>
        </p:txBody>
      </p:sp>
      <p:sp>
        <p:nvSpPr>
          <p:cNvPr id="3" name="TextBox 2">
            <a:extLst>
              <a:ext uri="{FF2B5EF4-FFF2-40B4-BE49-F238E27FC236}">
                <a16:creationId xmlns:a16="http://schemas.microsoft.com/office/drawing/2014/main" id="{0637F5CF-35B5-B915-5A2E-85F4ADC1D425}"/>
              </a:ext>
            </a:extLst>
          </p:cNvPr>
          <p:cNvSpPr txBox="1"/>
          <p:nvPr/>
        </p:nvSpPr>
        <p:spPr>
          <a:xfrm>
            <a:off x="697167" y="3420905"/>
            <a:ext cx="10063452" cy="1569660"/>
          </a:xfrm>
          <a:prstGeom prst="rect">
            <a:avLst/>
          </a:prstGeom>
          <a:noFill/>
        </p:spPr>
        <p:txBody>
          <a:bodyPr wrap="square" rtlCol="0">
            <a:spAutoFit/>
          </a:bodyPr>
          <a:lstStyle/>
          <a:p>
            <a:r>
              <a:rPr lang="en-US" sz="2400" b="1" dirty="0" err="1"/>
              <a:t>Sostituire</a:t>
            </a:r>
            <a:r>
              <a:rPr lang="en-US" sz="2400" b="1" dirty="0"/>
              <a:t> il </a:t>
            </a:r>
            <a:r>
              <a:rPr lang="en-US" sz="2400" b="1" dirty="0" err="1"/>
              <a:t>sistema</a:t>
            </a:r>
            <a:r>
              <a:rPr lang="en-US" sz="2400" b="1" dirty="0"/>
              <a:t> non </a:t>
            </a:r>
            <a:r>
              <a:rPr lang="en-US" sz="2400" b="1" dirty="0" err="1"/>
              <a:t>funzionante</a:t>
            </a:r>
            <a:endParaRPr lang="en-US" sz="2400" b="1" dirty="0"/>
          </a:p>
          <a:p>
            <a:r>
              <a:rPr lang="en-US" sz="2400" dirty="0"/>
              <a:t>- </a:t>
            </a:r>
            <a:r>
              <a:rPr lang="en-US" sz="2400" dirty="0" err="1"/>
              <a:t>trapianto</a:t>
            </a:r>
            <a:r>
              <a:rPr lang="en-US" sz="2400" dirty="0"/>
              <a:t> di cellule </a:t>
            </a:r>
            <a:r>
              <a:rPr lang="en-US" sz="2400" dirty="0" err="1"/>
              <a:t>staminali</a:t>
            </a:r>
            <a:r>
              <a:rPr lang="en-US" sz="2400" dirty="0"/>
              <a:t> </a:t>
            </a:r>
            <a:r>
              <a:rPr lang="en-US" sz="2400" dirty="0" err="1"/>
              <a:t>emopoietiche</a:t>
            </a:r>
            <a:r>
              <a:rPr lang="en-US" sz="2400" dirty="0"/>
              <a:t> (</a:t>
            </a:r>
            <a:r>
              <a:rPr lang="en-US" sz="2400" dirty="0" err="1"/>
              <a:t>trapianto</a:t>
            </a:r>
            <a:r>
              <a:rPr lang="en-US" sz="2400" dirty="0"/>
              <a:t> di </a:t>
            </a:r>
            <a:r>
              <a:rPr lang="en-US" sz="2400" dirty="0" err="1"/>
              <a:t>midollo</a:t>
            </a:r>
            <a:r>
              <a:rPr lang="en-US" sz="2400" dirty="0"/>
              <a:t>)</a:t>
            </a:r>
          </a:p>
          <a:p>
            <a:r>
              <a:rPr lang="en-US" sz="2400" dirty="0"/>
              <a:t>- </a:t>
            </a:r>
            <a:r>
              <a:rPr lang="en-US" sz="2400" dirty="0" err="1"/>
              <a:t>terapia</a:t>
            </a:r>
            <a:r>
              <a:rPr lang="en-US" sz="2400" dirty="0"/>
              <a:t> </a:t>
            </a:r>
            <a:r>
              <a:rPr lang="en-US" sz="2400" dirty="0" err="1"/>
              <a:t>genica</a:t>
            </a:r>
            <a:r>
              <a:rPr lang="en-US" sz="2400" dirty="0"/>
              <a:t> -&gt; </a:t>
            </a:r>
            <a:r>
              <a:rPr lang="en-US" sz="2400" dirty="0" err="1"/>
              <a:t>inattivazione</a:t>
            </a:r>
            <a:r>
              <a:rPr lang="en-US" sz="2400" dirty="0"/>
              <a:t> del gene </a:t>
            </a:r>
            <a:r>
              <a:rPr lang="en-US" sz="2400" dirty="0" err="1"/>
              <a:t>che</a:t>
            </a:r>
            <a:r>
              <a:rPr lang="en-US" sz="2400" dirty="0"/>
              <a:t> </a:t>
            </a:r>
            <a:r>
              <a:rPr lang="en-US" sz="2400" dirty="0" err="1"/>
              <a:t>silenzia</a:t>
            </a:r>
            <a:r>
              <a:rPr lang="en-US" sz="2400" dirty="0"/>
              <a:t> </a:t>
            </a:r>
            <a:r>
              <a:rPr lang="en-US" sz="2400" dirty="0" err="1"/>
              <a:t>l’emoglobina</a:t>
            </a:r>
            <a:r>
              <a:rPr lang="en-US" sz="2400" dirty="0"/>
              <a:t> </a:t>
            </a:r>
            <a:r>
              <a:rPr lang="en-US" sz="2400" dirty="0" err="1"/>
              <a:t>fetale</a:t>
            </a:r>
            <a:endParaRPr lang="en-US" sz="2400" dirty="0"/>
          </a:p>
          <a:p>
            <a:r>
              <a:rPr lang="en-US" sz="2400" dirty="0"/>
              <a:t>		  -&gt; </a:t>
            </a:r>
            <a:r>
              <a:rPr lang="en-US" sz="2400" dirty="0" err="1"/>
              <a:t>inserimento</a:t>
            </a:r>
            <a:r>
              <a:rPr lang="en-US" sz="2400" dirty="0"/>
              <a:t> del gene </a:t>
            </a:r>
            <a:r>
              <a:rPr lang="en-US" sz="2400" dirty="0" err="1"/>
              <a:t>funzionante</a:t>
            </a:r>
            <a:endParaRPr lang="en-US" sz="2400" dirty="0"/>
          </a:p>
        </p:txBody>
      </p:sp>
    </p:spTree>
    <p:extLst>
      <p:ext uri="{BB962C8B-B14F-4D97-AF65-F5344CB8AC3E}">
        <p14:creationId xmlns:p14="http://schemas.microsoft.com/office/powerpoint/2010/main" val="29983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33E26-B036-B3F1-13A9-34CB287F37D2}"/>
            </a:ext>
          </a:extLst>
        </p:cNvPr>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582DB1FE-7E2E-921E-27AF-8B948E1465A0}"/>
              </a:ext>
            </a:extLst>
          </p:cNvPr>
          <p:cNvPicPr>
            <a:picLocks noChangeAspect="1"/>
          </p:cNvPicPr>
          <p:nvPr/>
        </p:nvPicPr>
        <p:blipFill>
          <a:blip r:embed="rId2"/>
          <a:stretch>
            <a:fillRect/>
          </a:stretch>
        </p:blipFill>
        <p:spPr>
          <a:xfrm>
            <a:off x="978712" y="960965"/>
            <a:ext cx="4806921" cy="4677835"/>
          </a:xfrm>
          <a:prstGeom prst="rect">
            <a:avLst/>
          </a:prstGeom>
        </p:spPr>
      </p:pic>
      <p:pic>
        <p:nvPicPr>
          <p:cNvPr id="3" name="Picture 2" descr="Graphical user interface, text, email&#10;&#10;Description automatically generated">
            <a:extLst>
              <a:ext uri="{FF2B5EF4-FFF2-40B4-BE49-F238E27FC236}">
                <a16:creationId xmlns:a16="http://schemas.microsoft.com/office/drawing/2014/main" id="{F50775E5-0515-B5F2-4F37-616F84B054E5}"/>
              </a:ext>
            </a:extLst>
          </p:cNvPr>
          <p:cNvPicPr>
            <a:picLocks noChangeAspect="1"/>
          </p:cNvPicPr>
          <p:nvPr/>
        </p:nvPicPr>
        <p:blipFill>
          <a:blip r:embed="rId3"/>
          <a:stretch>
            <a:fillRect/>
          </a:stretch>
        </p:blipFill>
        <p:spPr>
          <a:xfrm>
            <a:off x="6286680" y="1825628"/>
            <a:ext cx="5175668" cy="29485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306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A4745-6A27-B34B-6007-F4DA19536C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2B591D-7B5F-ABC1-E415-33BBF9D1D901}"/>
              </a:ext>
            </a:extLst>
          </p:cNvPr>
          <p:cNvPicPr>
            <a:picLocks noChangeAspect="1"/>
          </p:cNvPicPr>
          <p:nvPr/>
        </p:nvPicPr>
        <p:blipFill>
          <a:blip r:embed="rId2"/>
          <a:stretch>
            <a:fillRect/>
          </a:stretch>
        </p:blipFill>
        <p:spPr>
          <a:xfrm>
            <a:off x="196476" y="213638"/>
            <a:ext cx="6782547" cy="2633424"/>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0DA1625F-B9FA-DFB3-CA99-869CC35C2D9D}"/>
              </a:ext>
            </a:extLst>
          </p:cNvPr>
          <p:cNvSpPr txBox="1"/>
          <p:nvPr/>
        </p:nvSpPr>
        <p:spPr>
          <a:xfrm>
            <a:off x="641350" y="3543300"/>
            <a:ext cx="10585450" cy="1200329"/>
          </a:xfrm>
          <a:prstGeom prst="rect">
            <a:avLst/>
          </a:prstGeom>
          <a:noFill/>
        </p:spPr>
        <p:txBody>
          <a:bodyPr wrap="square" rtlCol="0">
            <a:spAutoFit/>
          </a:bodyPr>
          <a:lstStyle/>
          <a:p>
            <a:r>
              <a:rPr lang="it-IT" sz="2400" dirty="0"/>
              <a:t>Approvato per pazienti &gt;12 anni con beta talassemia trasfusione-dipendente, non genotipo </a:t>
            </a:r>
            <a:r>
              <a:rPr lang="el-GR" sz="2400" b="0" i="0" dirty="0">
                <a:solidFill>
                  <a:srgbClr val="202122"/>
                </a:solidFill>
                <a:effectLst/>
                <a:latin typeface="Arial" panose="020B0604020202020204" pitchFamily="34" charset="0"/>
              </a:rPr>
              <a:t>β0/β0</a:t>
            </a:r>
            <a:r>
              <a:rPr lang="en-US" sz="2400" b="0" i="0" dirty="0">
                <a:solidFill>
                  <a:srgbClr val="202122"/>
                </a:solidFill>
                <a:effectLst/>
                <a:latin typeface="Arial" panose="020B0604020202020204" pitchFamily="34" charset="0"/>
              </a:rPr>
              <a:t>, per I </a:t>
            </a:r>
            <a:r>
              <a:rPr lang="en-US" sz="2400" b="0" i="0" dirty="0" err="1">
                <a:solidFill>
                  <a:srgbClr val="202122"/>
                </a:solidFill>
                <a:effectLst/>
                <a:latin typeface="Arial" panose="020B0604020202020204" pitchFamily="34" charset="0"/>
              </a:rPr>
              <a:t>quali</a:t>
            </a:r>
            <a:r>
              <a:rPr lang="en-US" sz="2400" b="0" i="0" dirty="0">
                <a:solidFill>
                  <a:srgbClr val="202122"/>
                </a:solidFill>
                <a:effectLst/>
                <a:latin typeface="Arial" panose="020B0604020202020204" pitchFamily="34" charset="0"/>
              </a:rPr>
              <a:t> il </a:t>
            </a:r>
            <a:r>
              <a:rPr lang="en-US" sz="2400" b="0" i="0" dirty="0" err="1">
                <a:solidFill>
                  <a:srgbClr val="202122"/>
                </a:solidFill>
                <a:effectLst/>
                <a:latin typeface="Arial" panose="020B0604020202020204" pitchFamily="34" charset="0"/>
              </a:rPr>
              <a:t>trapianto</a:t>
            </a:r>
            <a:r>
              <a:rPr lang="en-US" sz="2400" b="0" i="0" dirty="0">
                <a:solidFill>
                  <a:srgbClr val="202122"/>
                </a:solidFill>
                <a:effectLst/>
                <a:latin typeface="Arial" panose="020B0604020202020204" pitchFamily="34" charset="0"/>
              </a:rPr>
              <a:t> di cellule </a:t>
            </a:r>
            <a:r>
              <a:rPr lang="en-US" sz="2400" b="0" i="0" dirty="0" err="1">
                <a:solidFill>
                  <a:srgbClr val="202122"/>
                </a:solidFill>
                <a:effectLst/>
                <a:latin typeface="Arial" panose="020B0604020202020204" pitchFamily="34" charset="0"/>
              </a:rPr>
              <a:t>staminali</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emopoietiche</a:t>
            </a:r>
            <a:r>
              <a:rPr lang="en-US" sz="2400" b="0" i="0" dirty="0">
                <a:solidFill>
                  <a:srgbClr val="202122"/>
                </a:solidFill>
                <a:effectLst/>
                <a:latin typeface="Arial" panose="020B0604020202020204" pitchFamily="34" charset="0"/>
              </a:rPr>
              <a:t> è ritenuto </a:t>
            </a:r>
            <a:r>
              <a:rPr lang="en-US" sz="2400" b="0" i="0" dirty="0" err="1">
                <a:solidFill>
                  <a:srgbClr val="202122"/>
                </a:solidFill>
                <a:effectLst/>
                <a:latin typeface="Arial" panose="020B0604020202020204" pitchFamily="34" charset="0"/>
              </a:rPr>
              <a:t>appropriato</a:t>
            </a:r>
            <a:r>
              <a:rPr lang="en-US" sz="2400" b="0" i="0" dirty="0">
                <a:solidFill>
                  <a:srgbClr val="202122"/>
                </a:solidFill>
                <a:effectLst/>
                <a:latin typeface="Arial" panose="020B0604020202020204" pitchFamily="34" charset="0"/>
              </a:rPr>
              <a:t> ma non è </a:t>
            </a:r>
            <a:r>
              <a:rPr lang="en-US" sz="2400" b="0" i="0" dirty="0" err="1">
                <a:solidFill>
                  <a:srgbClr val="202122"/>
                </a:solidFill>
                <a:effectLst/>
                <a:latin typeface="Arial" panose="020B0604020202020204" pitchFamily="34" charset="0"/>
              </a:rPr>
              <a:t>disponibile</a:t>
            </a:r>
            <a:r>
              <a:rPr lang="en-US" sz="2400" b="0" i="0" dirty="0">
                <a:solidFill>
                  <a:srgbClr val="202122"/>
                </a:solidFill>
                <a:effectLst/>
                <a:latin typeface="Arial" panose="020B0604020202020204" pitchFamily="34" charset="0"/>
              </a:rPr>
              <a:t> un </a:t>
            </a:r>
            <a:r>
              <a:rPr lang="en-US" sz="2400" b="0" i="0" dirty="0" err="1">
                <a:solidFill>
                  <a:srgbClr val="202122"/>
                </a:solidFill>
                <a:effectLst/>
                <a:latin typeface="Arial" panose="020B0604020202020204" pitchFamily="34" charset="0"/>
              </a:rPr>
              <a:t>donatora</a:t>
            </a:r>
            <a:r>
              <a:rPr lang="en-US" sz="2400" b="0" i="0" dirty="0">
                <a:solidFill>
                  <a:srgbClr val="202122"/>
                </a:solidFill>
                <a:effectLst/>
                <a:latin typeface="Arial" panose="020B0604020202020204" pitchFamily="34" charset="0"/>
              </a:rPr>
              <a:t> </a:t>
            </a:r>
            <a:r>
              <a:rPr lang="en-US" sz="2400" b="0" i="0" dirty="0" err="1">
                <a:solidFill>
                  <a:srgbClr val="202122"/>
                </a:solidFill>
                <a:effectLst/>
                <a:latin typeface="Arial" panose="020B0604020202020204" pitchFamily="34" charset="0"/>
              </a:rPr>
              <a:t>compatibile</a:t>
            </a:r>
            <a:r>
              <a:rPr lang="el-GR" sz="2400" b="0" i="0" dirty="0">
                <a:solidFill>
                  <a:srgbClr val="202122"/>
                </a:solidFill>
                <a:effectLst/>
                <a:latin typeface="Arial" panose="020B0604020202020204" pitchFamily="34" charset="0"/>
              </a:rPr>
              <a:t> </a:t>
            </a:r>
            <a:endParaRPr lang="it-IT" sz="2400" dirty="0"/>
          </a:p>
        </p:txBody>
      </p:sp>
    </p:spTree>
    <p:extLst>
      <p:ext uri="{BB962C8B-B14F-4D97-AF65-F5344CB8AC3E}">
        <p14:creationId xmlns:p14="http://schemas.microsoft.com/office/powerpoint/2010/main" val="891519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F5EFB-A891-9347-266F-F3FCC2B5779B}"/>
              </a:ext>
            </a:extLst>
          </p:cNvPr>
          <p:cNvSpPr txBox="1"/>
          <p:nvPr/>
        </p:nvSpPr>
        <p:spPr>
          <a:xfrm>
            <a:off x="697167" y="486540"/>
            <a:ext cx="10063452" cy="2677656"/>
          </a:xfrm>
          <a:prstGeom prst="rect">
            <a:avLst/>
          </a:prstGeom>
          <a:noFill/>
        </p:spPr>
        <p:txBody>
          <a:bodyPr wrap="square" rtlCol="0">
            <a:spAutoFit/>
          </a:bodyPr>
          <a:lstStyle/>
          <a:p>
            <a:r>
              <a:rPr lang="en-US" sz="2400" b="1" dirty="0" err="1"/>
              <a:t>Interrompere</a:t>
            </a:r>
            <a:r>
              <a:rPr lang="en-US" sz="2400" b="1" dirty="0"/>
              <a:t> il </a:t>
            </a:r>
            <a:r>
              <a:rPr lang="en-US" sz="2400" b="1" dirty="0" err="1"/>
              <a:t>circolo</a:t>
            </a:r>
            <a:r>
              <a:rPr lang="en-US" sz="2400" b="1" dirty="0"/>
              <a:t> </a:t>
            </a:r>
            <a:r>
              <a:rPr lang="en-US" sz="2400" b="1" dirty="0" err="1"/>
              <a:t>vizioso</a:t>
            </a:r>
            <a:r>
              <a:rPr lang="en-US" sz="2400" b="1" dirty="0"/>
              <a:t> </a:t>
            </a:r>
            <a:r>
              <a:rPr lang="en-US" sz="2400" b="1" dirty="0" err="1"/>
              <a:t>dell’eritropoiesi</a:t>
            </a:r>
            <a:r>
              <a:rPr lang="en-US" sz="2400" b="1" dirty="0"/>
              <a:t> </a:t>
            </a:r>
            <a:r>
              <a:rPr lang="en-US" sz="2400" b="1" dirty="0" err="1"/>
              <a:t>inefficiace</a:t>
            </a:r>
            <a:endParaRPr lang="en-US" sz="2400" b="1" dirty="0"/>
          </a:p>
          <a:p>
            <a:r>
              <a:rPr lang="en-US" sz="2400" dirty="0" err="1"/>
              <a:t>Evitare</a:t>
            </a:r>
            <a:r>
              <a:rPr lang="en-US" sz="2400" dirty="0"/>
              <a:t> </a:t>
            </a:r>
            <a:r>
              <a:rPr lang="en-US" sz="2400" dirty="0" err="1"/>
              <a:t>l’eritropoiesi</a:t>
            </a:r>
            <a:r>
              <a:rPr lang="en-US" sz="2400" dirty="0"/>
              <a:t> propria (</a:t>
            </a:r>
            <a:r>
              <a:rPr lang="en-US" sz="2400" dirty="0" err="1"/>
              <a:t>inefficace</a:t>
            </a:r>
            <a:r>
              <a:rPr lang="en-US" sz="2400" dirty="0"/>
              <a:t>)</a:t>
            </a:r>
          </a:p>
          <a:p>
            <a:endParaRPr lang="en-US" sz="2400" dirty="0"/>
          </a:p>
          <a:p>
            <a:r>
              <a:rPr lang="en-US" sz="2400" dirty="0" err="1"/>
              <a:t>Evitare</a:t>
            </a:r>
            <a:r>
              <a:rPr lang="en-US" sz="2400" dirty="0"/>
              <a:t> </a:t>
            </a:r>
            <a:r>
              <a:rPr lang="en-US" sz="2400" dirty="0" err="1"/>
              <a:t>l’acculumo</a:t>
            </a:r>
            <a:r>
              <a:rPr lang="en-US" sz="2400" dirty="0"/>
              <a:t> di ferro (da </a:t>
            </a:r>
            <a:r>
              <a:rPr lang="en-US" sz="2400" dirty="0" err="1"/>
              <a:t>assorbimento</a:t>
            </a:r>
            <a:r>
              <a:rPr lang="en-US" sz="2400" dirty="0"/>
              <a:t>, da </a:t>
            </a:r>
            <a:r>
              <a:rPr lang="en-US" sz="2400" dirty="0" err="1"/>
              <a:t>trasfusioni</a:t>
            </a:r>
            <a:r>
              <a:rPr lang="en-US" sz="2400" dirty="0"/>
              <a:t>)</a:t>
            </a:r>
          </a:p>
          <a:p>
            <a:endParaRPr lang="en-US" sz="2400" dirty="0"/>
          </a:p>
          <a:p>
            <a:r>
              <a:rPr lang="en-US" sz="2400" dirty="0"/>
              <a:t>	- regime </a:t>
            </a:r>
            <a:r>
              <a:rPr lang="en-US" sz="2400" dirty="0" err="1"/>
              <a:t>trasfusionale</a:t>
            </a:r>
            <a:r>
              <a:rPr lang="en-US" sz="2400" dirty="0"/>
              <a:t> intensive</a:t>
            </a:r>
          </a:p>
          <a:p>
            <a:r>
              <a:rPr lang="en-US" sz="2400" dirty="0"/>
              <a:t>	- </a:t>
            </a:r>
            <a:r>
              <a:rPr lang="en-US" sz="2400" dirty="0" err="1"/>
              <a:t>assidua</a:t>
            </a:r>
            <a:r>
              <a:rPr lang="en-US" sz="2400" dirty="0"/>
              <a:t> </a:t>
            </a:r>
            <a:r>
              <a:rPr lang="en-US" sz="2400" dirty="0" err="1"/>
              <a:t>chelazione</a:t>
            </a:r>
            <a:r>
              <a:rPr lang="en-US" sz="2400" dirty="0"/>
              <a:t> del ferro</a:t>
            </a:r>
          </a:p>
        </p:txBody>
      </p:sp>
      <p:sp>
        <p:nvSpPr>
          <p:cNvPr id="3" name="TextBox 2">
            <a:extLst>
              <a:ext uri="{FF2B5EF4-FFF2-40B4-BE49-F238E27FC236}">
                <a16:creationId xmlns:a16="http://schemas.microsoft.com/office/drawing/2014/main" id="{9A1EA73D-0282-EB33-EA46-4BF848E6600C}"/>
              </a:ext>
            </a:extLst>
          </p:cNvPr>
          <p:cNvSpPr txBox="1"/>
          <p:nvPr/>
        </p:nvSpPr>
        <p:spPr>
          <a:xfrm>
            <a:off x="697167" y="3420905"/>
            <a:ext cx="10063452" cy="1569660"/>
          </a:xfrm>
          <a:prstGeom prst="rect">
            <a:avLst/>
          </a:prstGeom>
          <a:noFill/>
        </p:spPr>
        <p:txBody>
          <a:bodyPr wrap="square" rtlCol="0">
            <a:spAutoFit/>
          </a:bodyPr>
          <a:lstStyle/>
          <a:p>
            <a:r>
              <a:rPr lang="en-US" sz="2400" b="1" dirty="0" err="1"/>
              <a:t>Sostituire</a:t>
            </a:r>
            <a:r>
              <a:rPr lang="en-US" sz="2400" b="1" dirty="0"/>
              <a:t> il </a:t>
            </a:r>
            <a:r>
              <a:rPr lang="en-US" sz="2400" b="1" dirty="0" err="1"/>
              <a:t>sistema</a:t>
            </a:r>
            <a:r>
              <a:rPr lang="en-US" sz="2400" b="1" dirty="0"/>
              <a:t> non </a:t>
            </a:r>
            <a:r>
              <a:rPr lang="en-US" sz="2400" b="1" dirty="0" err="1"/>
              <a:t>funzionante</a:t>
            </a:r>
            <a:endParaRPr lang="en-US" sz="2400" b="1" dirty="0"/>
          </a:p>
          <a:p>
            <a:r>
              <a:rPr lang="en-US" sz="2400" dirty="0"/>
              <a:t>- </a:t>
            </a:r>
            <a:r>
              <a:rPr lang="en-US" sz="2400" dirty="0" err="1"/>
              <a:t>trapianto</a:t>
            </a:r>
            <a:r>
              <a:rPr lang="en-US" sz="2400" dirty="0"/>
              <a:t> di cellule </a:t>
            </a:r>
            <a:r>
              <a:rPr lang="en-US" sz="2400" dirty="0" err="1"/>
              <a:t>staminali</a:t>
            </a:r>
            <a:r>
              <a:rPr lang="en-US" sz="2400" dirty="0"/>
              <a:t> </a:t>
            </a:r>
            <a:r>
              <a:rPr lang="en-US" sz="2400" dirty="0" err="1"/>
              <a:t>emopoietiche</a:t>
            </a:r>
            <a:r>
              <a:rPr lang="en-US" sz="2400" dirty="0"/>
              <a:t> (</a:t>
            </a:r>
            <a:r>
              <a:rPr lang="en-US" sz="2400" dirty="0" err="1"/>
              <a:t>trapianto</a:t>
            </a:r>
            <a:r>
              <a:rPr lang="en-US" sz="2400" dirty="0"/>
              <a:t> di </a:t>
            </a:r>
            <a:r>
              <a:rPr lang="en-US" sz="2400" dirty="0" err="1"/>
              <a:t>midollo</a:t>
            </a:r>
            <a:r>
              <a:rPr lang="en-US" sz="2400" dirty="0"/>
              <a:t>)</a:t>
            </a:r>
          </a:p>
          <a:p>
            <a:r>
              <a:rPr lang="en-US" sz="2400" dirty="0"/>
              <a:t>- </a:t>
            </a:r>
            <a:r>
              <a:rPr lang="en-US" sz="2400" dirty="0" err="1"/>
              <a:t>terapia</a:t>
            </a:r>
            <a:r>
              <a:rPr lang="en-US" sz="2400" dirty="0"/>
              <a:t> </a:t>
            </a:r>
            <a:r>
              <a:rPr lang="en-US" sz="2400" dirty="0" err="1"/>
              <a:t>genica</a:t>
            </a:r>
            <a:r>
              <a:rPr lang="en-US" sz="2400" dirty="0"/>
              <a:t> -&gt; </a:t>
            </a:r>
            <a:r>
              <a:rPr lang="en-US" sz="2400" dirty="0" err="1"/>
              <a:t>inattivazione</a:t>
            </a:r>
            <a:r>
              <a:rPr lang="en-US" sz="2400" dirty="0"/>
              <a:t> del gene </a:t>
            </a:r>
            <a:r>
              <a:rPr lang="en-US" sz="2400" dirty="0" err="1"/>
              <a:t>che</a:t>
            </a:r>
            <a:r>
              <a:rPr lang="en-US" sz="2400" dirty="0"/>
              <a:t> </a:t>
            </a:r>
            <a:r>
              <a:rPr lang="en-US" sz="2400" dirty="0" err="1"/>
              <a:t>silenzia</a:t>
            </a:r>
            <a:r>
              <a:rPr lang="en-US" sz="2400" dirty="0"/>
              <a:t> </a:t>
            </a:r>
            <a:r>
              <a:rPr lang="en-US" sz="2400" dirty="0" err="1"/>
              <a:t>l’emoglobina</a:t>
            </a:r>
            <a:r>
              <a:rPr lang="en-US" sz="2400" dirty="0"/>
              <a:t> </a:t>
            </a:r>
            <a:r>
              <a:rPr lang="en-US" sz="2400" dirty="0" err="1"/>
              <a:t>fetale</a:t>
            </a:r>
            <a:endParaRPr lang="en-US" sz="2400" dirty="0"/>
          </a:p>
          <a:p>
            <a:r>
              <a:rPr lang="en-US" sz="2400" dirty="0"/>
              <a:t>		  -&gt; </a:t>
            </a:r>
            <a:r>
              <a:rPr lang="en-US" sz="2400" dirty="0" err="1"/>
              <a:t>inserimento</a:t>
            </a:r>
            <a:r>
              <a:rPr lang="en-US" sz="2400" dirty="0"/>
              <a:t> del gene </a:t>
            </a:r>
            <a:r>
              <a:rPr lang="en-US" sz="2400" dirty="0" err="1"/>
              <a:t>funzionante</a:t>
            </a:r>
            <a:endParaRPr lang="en-US" sz="2400" dirty="0"/>
          </a:p>
        </p:txBody>
      </p:sp>
      <p:sp>
        <p:nvSpPr>
          <p:cNvPr id="4" name="TextBox 3">
            <a:extLst>
              <a:ext uri="{FF2B5EF4-FFF2-40B4-BE49-F238E27FC236}">
                <a16:creationId xmlns:a16="http://schemas.microsoft.com/office/drawing/2014/main" id="{91C2E1C4-F00B-573A-3E5C-AA94BAB29971}"/>
              </a:ext>
            </a:extLst>
          </p:cNvPr>
          <p:cNvSpPr txBox="1"/>
          <p:nvPr/>
        </p:nvSpPr>
        <p:spPr>
          <a:xfrm>
            <a:off x="697167" y="5276840"/>
            <a:ext cx="10063452" cy="830997"/>
          </a:xfrm>
          <a:prstGeom prst="rect">
            <a:avLst/>
          </a:prstGeom>
          <a:noFill/>
        </p:spPr>
        <p:txBody>
          <a:bodyPr wrap="square" rtlCol="0">
            <a:spAutoFit/>
          </a:bodyPr>
          <a:lstStyle/>
          <a:p>
            <a:r>
              <a:rPr lang="en-US" sz="2400" b="1" dirty="0" err="1"/>
              <a:t>Prevenire</a:t>
            </a:r>
            <a:r>
              <a:rPr lang="en-US" sz="2400" b="1" dirty="0"/>
              <a:t> la </a:t>
            </a:r>
            <a:r>
              <a:rPr lang="en-US" sz="2400" b="1" dirty="0" err="1"/>
              <a:t>nascita</a:t>
            </a:r>
            <a:r>
              <a:rPr lang="en-US" sz="2400" b="1" dirty="0"/>
              <a:t> di bambini </a:t>
            </a:r>
            <a:r>
              <a:rPr lang="en-US" sz="2400" b="1" dirty="0" err="1"/>
              <a:t>malati</a:t>
            </a:r>
            <a:r>
              <a:rPr lang="en-US" sz="2400" b="1" dirty="0"/>
              <a:t> con lo screening </a:t>
            </a:r>
            <a:r>
              <a:rPr lang="en-US" sz="2400" b="1" dirty="0" err="1"/>
              <a:t>della</a:t>
            </a:r>
            <a:r>
              <a:rPr lang="en-US" sz="2400" b="1" dirty="0"/>
              <a:t> </a:t>
            </a:r>
            <a:r>
              <a:rPr lang="en-US" sz="2400" b="1" dirty="0" err="1"/>
              <a:t>portatrice</a:t>
            </a:r>
            <a:endParaRPr lang="en-US" sz="2400" b="1" dirty="0"/>
          </a:p>
          <a:p>
            <a:r>
              <a:rPr lang="en-US" sz="2400" dirty="0"/>
              <a:t>- basta </a:t>
            </a:r>
            <a:r>
              <a:rPr lang="en-US" sz="2400" dirty="0" err="1"/>
              <a:t>l’emocromo</a:t>
            </a:r>
            <a:endParaRPr lang="en-US" sz="2400" dirty="0"/>
          </a:p>
        </p:txBody>
      </p:sp>
    </p:spTree>
    <p:extLst>
      <p:ext uri="{BB962C8B-B14F-4D97-AF65-F5344CB8AC3E}">
        <p14:creationId xmlns:p14="http://schemas.microsoft.com/office/powerpoint/2010/main" val="12572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C05728A-FA27-5536-46C9-35884B3ABE31}"/>
              </a:ext>
            </a:extLst>
          </p:cNvPr>
          <p:cNvSpPr txBox="1">
            <a:spLocks/>
          </p:cNvSpPr>
          <p:nvPr/>
        </p:nvSpPr>
        <p:spPr>
          <a:xfrm>
            <a:off x="283322" y="447490"/>
            <a:ext cx="11215148"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2"/>
              </a:buClr>
              <a:buSzPct val="90000"/>
              <a:buFont typeface="Symbol" panose="05050102010706020507" pitchFamily="18" charset="2"/>
              <a:buNone/>
            </a:pPr>
            <a:r>
              <a:rPr lang="it-IT" altLang="it-IT" dirty="0"/>
              <a:t>E</a:t>
            </a:r>
            <a:r>
              <a:rPr lang="ja-JP" altLang="it-IT" dirty="0"/>
              <a:t>’</a:t>
            </a:r>
            <a:r>
              <a:rPr lang="it-IT" altLang="ja-JP" dirty="0"/>
              <a:t> dovuta alla mutazione del gene </a:t>
            </a:r>
            <a:r>
              <a:rPr lang="it-IT" altLang="ja-JP" i="1" dirty="0"/>
              <a:t>CFTR</a:t>
            </a:r>
            <a:r>
              <a:rPr lang="it-IT" altLang="ja-JP" dirty="0"/>
              <a:t>, </a:t>
            </a:r>
            <a:r>
              <a:rPr lang="it-IT" altLang="ja-JP" dirty="0" err="1"/>
              <a:t>cr</a:t>
            </a:r>
            <a:r>
              <a:rPr lang="it-IT" altLang="ja-JP" dirty="0"/>
              <a:t> 7 </a:t>
            </a:r>
          </a:p>
          <a:p>
            <a:pPr>
              <a:buClr>
                <a:schemeClr val="tx2"/>
              </a:buClr>
              <a:buSzPct val="90000"/>
              <a:buFont typeface="Symbol" panose="05050102010706020507" pitchFamily="18" charset="2"/>
              <a:buNone/>
            </a:pPr>
            <a:r>
              <a:rPr lang="it-IT" altLang="ja-JP" i="1" dirty="0"/>
              <a:t>(</a:t>
            </a:r>
            <a:r>
              <a:rPr lang="it-IT" altLang="ja-JP" i="1" dirty="0" err="1"/>
              <a:t>cystic</a:t>
            </a:r>
            <a:r>
              <a:rPr lang="it-IT" altLang="ja-JP" i="1" dirty="0"/>
              <a:t> </a:t>
            </a:r>
            <a:r>
              <a:rPr lang="it-IT" altLang="ja-JP" i="1" dirty="0" err="1"/>
              <a:t>fibrosis</a:t>
            </a:r>
            <a:r>
              <a:rPr lang="it-IT" altLang="ja-JP" i="1" dirty="0"/>
              <a:t> transmembrane </a:t>
            </a:r>
            <a:r>
              <a:rPr lang="it-IT" altLang="ja-JP" i="1" dirty="0" err="1"/>
              <a:t>regulator</a:t>
            </a:r>
            <a:r>
              <a:rPr lang="it-IT" altLang="ja-JP" i="1" dirty="0"/>
              <a:t>)</a:t>
            </a:r>
            <a:r>
              <a:rPr lang="it-IT" altLang="ja-JP" dirty="0"/>
              <a:t> </a:t>
            </a:r>
          </a:p>
          <a:p>
            <a:pPr>
              <a:buClr>
                <a:schemeClr val="tx2"/>
              </a:buClr>
              <a:buSzPct val="90000"/>
              <a:buFont typeface="Symbol" panose="05050102010706020507" pitchFamily="18" charset="2"/>
              <a:buNone/>
            </a:pPr>
            <a:endParaRPr lang="it-IT" altLang="ja-JP" dirty="0"/>
          </a:p>
          <a:p>
            <a:pPr>
              <a:buClr>
                <a:schemeClr val="tx2"/>
              </a:buClr>
              <a:buSzPct val="90000"/>
              <a:buFont typeface="Symbol" panose="05050102010706020507" pitchFamily="18" charset="2"/>
              <a:buNone/>
            </a:pPr>
            <a:r>
              <a:rPr lang="it-IT" altLang="ja-JP" dirty="0"/>
              <a:t>canale anionico (cloro e bicarbonati) sulle cellule epiteliali</a:t>
            </a:r>
          </a:p>
          <a:p>
            <a:pPr>
              <a:buClr>
                <a:schemeClr val="tx2"/>
              </a:buClr>
              <a:buSzPct val="90000"/>
              <a:buFont typeface="Symbol" panose="05050102010706020507" pitchFamily="18" charset="2"/>
              <a:buNone/>
            </a:pPr>
            <a:endParaRPr lang="it-IT" altLang="it-IT" dirty="0"/>
          </a:p>
          <a:p>
            <a:pPr>
              <a:buClr>
                <a:schemeClr val="tx2"/>
              </a:buClr>
              <a:buSzPct val="90000"/>
              <a:buFont typeface="Symbol" panose="05050102010706020507" pitchFamily="18" charset="2"/>
              <a:buNone/>
            </a:pPr>
            <a:r>
              <a:rPr lang="it-IT" altLang="it-IT" i="1" dirty="0"/>
              <a:t>	La più comune mutazione è la </a:t>
            </a:r>
            <a:r>
              <a:rPr lang="it-IT" altLang="it-IT" i="1" u="sng" dirty="0"/>
              <a:t>ΔF508: </a:t>
            </a:r>
          </a:p>
          <a:p>
            <a:pPr>
              <a:buClr>
                <a:schemeClr val="tx2"/>
              </a:buClr>
              <a:buSzPct val="90000"/>
              <a:buFont typeface="Symbol" panose="05050102010706020507" pitchFamily="18" charset="2"/>
              <a:buNone/>
            </a:pPr>
            <a:r>
              <a:rPr lang="it-IT" altLang="it-IT" i="1" dirty="0"/>
              <a:t>   2000 mutazioni: 23 più frequenti in Europa</a:t>
            </a:r>
          </a:p>
          <a:p>
            <a:pPr>
              <a:buClr>
                <a:schemeClr val="tx2"/>
              </a:buClr>
              <a:buSzPct val="90000"/>
              <a:buFont typeface="Symbol" panose="05050102010706020507" pitchFamily="18" charset="2"/>
              <a:buNone/>
            </a:pPr>
            <a:endParaRPr lang="it-IT" altLang="it-IT" i="1" dirty="0"/>
          </a:p>
          <a:p>
            <a:endParaRPr lang="it-IT" altLang="it-IT" dirty="0"/>
          </a:p>
        </p:txBody>
      </p:sp>
    </p:spTree>
    <p:extLst>
      <p:ext uri="{BB962C8B-B14F-4D97-AF65-F5344CB8AC3E}">
        <p14:creationId xmlns:p14="http://schemas.microsoft.com/office/powerpoint/2010/main" val="11678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279576" y="1052736"/>
            <a:ext cx="7704856" cy="54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p:cNvSpPr txBox="1"/>
          <p:nvPr/>
        </p:nvSpPr>
        <p:spPr>
          <a:xfrm>
            <a:off x="2351584" y="1124744"/>
            <a:ext cx="7416824" cy="523220"/>
          </a:xfrm>
          <a:prstGeom prst="rect">
            <a:avLst/>
          </a:prstGeom>
          <a:noFill/>
        </p:spPr>
        <p:txBody>
          <a:bodyPr wrap="square" rtlCol="0">
            <a:spAutoFit/>
          </a:bodyPr>
          <a:lstStyle/>
          <a:p>
            <a:r>
              <a:rPr lang="it-IT" sz="2800" b="1" dirty="0"/>
              <a:t>PREVENZIONE: IDENTIFICAZIONE DEI PORTATORI</a:t>
            </a:r>
          </a:p>
        </p:txBody>
      </p:sp>
      <p:sp>
        <p:nvSpPr>
          <p:cNvPr id="8" name="CasellaDiTesto 7"/>
          <p:cNvSpPr txBox="1"/>
          <p:nvPr/>
        </p:nvSpPr>
        <p:spPr>
          <a:xfrm>
            <a:off x="2315556" y="3006245"/>
            <a:ext cx="3217997" cy="461665"/>
          </a:xfrm>
          <a:prstGeom prst="rect">
            <a:avLst/>
          </a:prstGeom>
          <a:noFill/>
        </p:spPr>
        <p:txBody>
          <a:bodyPr wrap="none" rtlCol="0">
            <a:spAutoFit/>
          </a:bodyPr>
          <a:lstStyle/>
          <a:p>
            <a:r>
              <a:rPr lang="it-IT" sz="2400" dirty="0"/>
              <a:t>CONSULENZA GENETICA</a:t>
            </a:r>
          </a:p>
        </p:txBody>
      </p:sp>
      <p:sp>
        <p:nvSpPr>
          <p:cNvPr id="12" name="CasellaDiTesto 11"/>
          <p:cNvSpPr txBox="1"/>
          <p:nvPr/>
        </p:nvSpPr>
        <p:spPr>
          <a:xfrm>
            <a:off x="2459571" y="2606200"/>
            <a:ext cx="3155992" cy="461665"/>
          </a:xfrm>
          <a:prstGeom prst="rect">
            <a:avLst/>
          </a:prstGeom>
          <a:noFill/>
        </p:spPr>
        <p:txBody>
          <a:bodyPr wrap="none" rtlCol="0">
            <a:spAutoFit/>
          </a:bodyPr>
          <a:lstStyle/>
          <a:p>
            <a:r>
              <a:rPr lang="it-IT" sz="2400" dirty="0"/>
              <a:t>RESISTENZE GLOBULARI</a:t>
            </a:r>
          </a:p>
        </p:txBody>
      </p:sp>
      <p:sp>
        <p:nvSpPr>
          <p:cNvPr id="13" name="CasellaDiTesto 12"/>
          <p:cNvSpPr txBox="1"/>
          <p:nvPr/>
        </p:nvSpPr>
        <p:spPr>
          <a:xfrm>
            <a:off x="2819612" y="2214157"/>
            <a:ext cx="4644541" cy="461665"/>
          </a:xfrm>
          <a:prstGeom prst="rect">
            <a:avLst/>
          </a:prstGeom>
          <a:noFill/>
        </p:spPr>
        <p:txBody>
          <a:bodyPr wrap="none" rtlCol="0">
            <a:spAutoFit/>
          </a:bodyPr>
          <a:lstStyle/>
          <a:p>
            <a:r>
              <a:rPr lang="it-IT" sz="2400" dirty="0"/>
              <a:t>ELETTROFORESI DELL’EMOGLOBINA</a:t>
            </a:r>
          </a:p>
        </p:txBody>
      </p:sp>
      <p:sp>
        <p:nvSpPr>
          <p:cNvPr id="14" name="CasellaDiTesto 13"/>
          <p:cNvSpPr txBox="1"/>
          <p:nvPr/>
        </p:nvSpPr>
        <p:spPr>
          <a:xfrm>
            <a:off x="3107643" y="1844825"/>
            <a:ext cx="1799082" cy="461665"/>
          </a:xfrm>
          <a:prstGeom prst="rect">
            <a:avLst/>
          </a:prstGeom>
          <a:noFill/>
        </p:spPr>
        <p:txBody>
          <a:bodyPr wrap="none" rtlCol="0">
            <a:spAutoFit/>
          </a:bodyPr>
          <a:lstStyle/>
          <a:p>
            <a:r>
              <a:rPr lang="it-IT" sz="2400" dirty="0"/>
              <a:t>EMOCROMO</a:t>
            </a:r>
          </a:p>
        </p:txBody>
      </p:sp>
      <p:pic>
        <p:nvPicPr>
          <p:cNvPr id="15" name="Picture 2"/>
          <p:cNvPicPr>
            <a:picLocks noChangeArrowheads="1"/>
          </p:cNvPicPr>
          <p:nvPr/>
        </p:nvPicPr>
        <p:blipFill>
          <a:blip r:embed="rId2" cstate="print"/>
          <a:srcRect/>
          <a:stretch>
            <a:fillRect/>
          </a:stretch>
        </p:blipFill>
        <p:spPr bwMode="auto">
          <a:xfrm>
            <a:off x="2351584" y="3523828"/>
            <a:ext cx="7543800" cy="2857500"/>
          </a:xfrm>
          <a:prstGeom prst="rect">
            <a:avLst/>
          </a:prstGeom>
          <a:noFill/>
          <a:ln w="12700">
            <a:solidFill>
              <a:schemeClr val="accent1"/>
            </a:solidFill>
            <a:miter lim="800000"/>
            <a:headEnd/>
            <a:tailEnd/>
          </a:ln>
        </p:spPr>
      </p:pic>
      <p:sp>
        <p:nvSpPr>
          <p:cNvPr id="16" name="Text Box 4"/>
          <p:cNvSpPr txBox="1">
            <a:spLocks noChangeArrowheads="1"/>
          </p:cNvSpPr>
          <p:nvPr/>
        </p:nvSpPr>
        <p:spPr bwMode="auto">
          <a:xfrm>
            <a:off x="6456041" y="2852937"/>
            <a:ext cx="3136371" cy="646331"/>
          </a:xfrm>
          <a:prstGeom prst="rect">
            <a:avLst/>
          </a:prstGeom>
          <a:noFill/>
          <a:ln w="9525">
            <a:noFill/>
            <a:miter lim="800000"/>
            <a:headEnd/>
            <a:tailEnd/>
          </a:ln>
        </p:spPr>
        <p:txBody>
          <a:bodyPr wrap="none">
            <a:spAutoFit/>
          </a:bodyPr>
          <a:lstStyle/>
          <a:p>
            <a:r>
              <a:rPr lang="it-IT" dirty="0"/>
              <a:t>HbA2 &gt; 3.5%</a:t>
            </a:r>
          </a:p>
          <a:p>
            <a:r>
              <a:rPr lang="it-IT" dirty="0" err="1"/>
              <a:t>Iper-resistenza</a:t>
            </a:r>
            <a:r>
              <a:rPr lang="it-IT" dirty="0"/>
              <a:t> osmotica dei GR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asellaDiTesto 2">
            <a:extLst>
              <a:ext uri="{FF2B5EF4-FFF2-40B4-BE49-F238E27FC236}">
                <a16:creationId xmlns:a16="http://schemas.microsoft.com/office/drawing/2014/main" id="{037F52CC-CC98-4B94-BC75-53406A1DBD82}"/>
              </a:ext>
            </a:extLst>
          </p:cNvPr>
          <p:cNvSpPr txBox="1">
            <a:spLocks noChangeArrowheads="1"/>
          </p:cNvSpPr>
          <p:nvPr/>
        </p:nvSpPr>
        <p:spPr bwMode="auto">
          <a:xfrm>
            <a:off x="430306" y="115888"/>
            <a:ext cx="114210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4000" b="1" dirty="0">
                <a:solidFill>
                  <a:srgbClr val="C00000"/>
                </a:solidFill>
                <a:latin typeface="+mn-lt"/>
              </a:rPr>
              <a:t>Anemia da carenza di ferro o trait talassemico (microcitemia, talassemia minor)</a:t>
            </a:r>
          </a:p>
        </p:txBody>
      </p:sp>
      <p:sp>
        <p:nvSpPr>
          <p:cNvPr id="9220" name="CasellaDiTesto 3">
            <a:extLst>
              <a:ext uri="{FF2B5EF4-FFF2-40B4-BE49-F238E27FC236}">
                <a16:creationId xmlns:a16="http://schemas.microsoft.com/office/drawing/2014/main" id="{FDF1BF78-0007-44A7-A5B6-73BBD288952A}"/>
              </a:ext>
            </a:extLst>
          </p:cNvPr>
          <p:cNvSpPr txBox="1">
            <a:spLocks noChangeArrowheads="1"/>
          </p:cNvSpPr>
          <p:nvPr/>
        </p:nvSpPr>
        <p:spPr bwMode="auto">
          <a:xfrm>
            <a:off x="593423" y="2574125"/>
            <a:ext cx="12875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a:t>RBC	↓</a:t>
            </a:r>
          </a:p>
          <a:p>
            <a:pPr eaLnBrk="1" hangingPunct="1"/>
            <a:r>
              <a:rPr lang="it-IT" altLang="en-US" sz="2800"/>
              <a:t>HB	↓</a:t>
            </a:r>
          </a:p>
          <a:p>
            <a:pPr eaLnBrk="1" hangingPunct="1"/>
            <a:r>
              <a:rPr lang="it-IT" altLang="en-US" sz="2800"/>
              <a:t>MCV	↓</a:t>
            </a:r>
          </a:p>
        </p:txBody>
      </p:sp>
      <p:sp>
        <p:nvSpPr>
          <p:cNvPr id="9221" name="CasellaDiTesto 4">
            <a:extLst>
              <a:ext uri="{FF2B5EF4-FFF2-40B4-BE49-F238E27FC236}">
                <a16:creationId xmlns:a16="http://schemas.microsoft.com/office/drawing/2014/main" id="{E28BD142-B856-4593-8F8B-E29071731C20}"/>
              </a:ext>
            </a:extLst>
          </p:cNvPr>
          <p:cNvSpPr txBox="1">
            <a:spLocks noChangeArrowheads="1"/>
          </p:cNvSpPr>
          <p:nvPr/>
        </p:nvSpPr>
        <p:spPr bwMode="auto">
          <a:xfrm>
            <a:off x="593423" y="4258833"/>
            <a:ext cx="2210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a:t>RDW	↑</a:t>
            </a:r>
          </a:p>
          <a:p>
            <a:pPr eaLnBrk="1" hangingPunct="1"/>
            <a:r>
              <a:rPr lang="it-IT" altLang="en-US" sz="2800"/>
              <a:t>MCHC	↓</a:t>
            </a:r>
          </a:p>
          <a:p>
            <a:pPr eaLnBrk="1" hangingPunct="1"/>
            <a:r>
              <a:rPr lang="it-IT" altLang="en-US" sz="2800"/>
              <a:t>Fe	↓↓</a:t>
            </a:r>
          </a:p>
        </p:txBody>
      </p:sp>
      <p:sp>
        <p:nvSpPr>
          <p:cNvPr id="9225" name="CasellaDiTesto 8">
            <a:extLst>
              <a:ext uri="{FF2B5EF4-FFF2-40B4-BE49-F238E27FC236}">
                <a16:creationId xmlns:a16="http://schemas.microsoft.com/office/drawing/2014/main" id="{7FB8E33A-F4EF-4899-A876-DFDD87546ABD}"/>
              </a:ext>
            </a:extLst>
          </p:cNvPr>
          <p:cNvSpPr txBox="1">
            <a:spLocks noChangeArrowheads="1"/>
          </p:cNvSpPr>
          <p:nvPr/>
        </p:nvSpPr>
        <p:spPr bwMode="auto">
          <a:xfrm>
            <a:off x="3022299" y="2647149"/>
            <a:ext cx="19463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a:t>RBC	↑ o N</a:t>
            </a:r>
          </a:p>
          <a:p>
            <a:pPr eaLnBrk="1" hangingPunct="1"/>
            <a:r>
              <a:rPr lang="it-IT" altLang="en-US" sz="2800"/>
              <a:t>HB	↓</a:t>
            </a:r>
          </a:p>
          <a:p>
            <a:pPr eaLnBrk="1" hangingPunct="1"/>
            <a:r>
              <a:rPr lang="it-IT" altLang="en-US" sz="2800"/>
              <a:t>MCV	↓ ↓</a:t>
            </a:r>
          </a:p>
        </p:txBody>
      </p:sp>
      <p:sp>
        <p:nvSpPr>
          <p:cNvPr id="9226" name="CasellaDiTesto 9">
            <a:extLst>
              <a:ext uri="{FF2B5EF4-FFF2-40B4-BE49-F238E27FC236}">
                <a16:creationId xmlns:a16="http://schemas.microsoft.com/office/drawing/2014/main" id="{074B40D5-31DC-4442-B6B8-AE8FDEAA5E84}"/>
              </a:ext>
            </a:extLst>
          </p:cNvPr>
          <p:cNvSpPr txBox="1">
            <a:spLocks noChangeArrowheads="1"/>
          </p:cNvSpPr>
          <p:nvPr/>
        </p:nvSpPr>
        <p:spPr bwMode="auto">
          <a:xfrm>
            <a:off x="3022299" y="4258833"/>
            <a:ext cx="28696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a:t>RDW	N</a:t>
            </a:r>
          </a:p>
          <a:p>
            <a:pPr eaLnBrk="1" hangingPunct="1"/>
            <a:r>
              <a:rPr lang="it-IT" altLang="en-US" sz="2800"/>
              <a:t>MCHC	N o ↓</a:t>
            </a:r>
          </a:p>
          <a:p>
            <a:pPr eaLnBrk="1" hangingPunct="1"/>
            <a:r>
              <a:rPr lang="it-IT" altLang="en-US" sz="2800"/>
              <a:t>Fe	N o ↑ </a:t>
            </a:r>
          </a:p>
        </p:txBody>
      </p:sp>
      <p:cxnSp>
        <p:nvCxnSpPr>
          <p:cNvPr id="18" name="Connettore 1 17">
            <a:extLst>
              <a:ext uri="{FF2B5EF4-FFF2-40B4-BE49-F238E27FC236}">
                <a16:creationId xmlns:a16="http://schemas.microsoft.com/office/drawing/2014/main" id="{2CB95194-EA8F-4DA9-81EC-850AB74F4873}"/>
              </a:ext>
            </a:extLst>
          </p:cNvPr>
          <p:cNvCxnSpPr>
            <a:cxnSpLocks/>
          </p:cNvCxnSpPr>
          <p:nvPr/>
        </p:nvCxnSpPr>
        <p:spPr>
          <a:xfrm>
            <a:off x="469253" y="2495543"/>
            <a:ext cx="1013448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FABB4B2-C3EA-499F-8DB9-B12DE8133312}"/>
              </a:ext>
            </a:extLst>
          </p:cNvPr>
          <p:cNvSpPr txBox="1"/>
          <p:nvPr/>
        </p:nvSpPr>
        <p:spPr>
          <a:xfrm>
            <a:off x="317450" y="1846976"/>
            <a:ext cx="2486835" cy="523220"/>
          </a:xfrm>
          <a:prstGeom prst="rect">
            <a:avLst/>
          </a:prstGeom>
          <a:noFill/>
        </p:spPr>
        <p:txBody>
          <a:bodyPr wrap="none" rtlCol="0">
            <a:spAutoFit/>
          </a:bodyPr>
          <a:lstStyle/>
          <a:p>
            <a:r>
              <a:rPr lang="en-US" sz="2800" dirty="0" err="1"/>
              <a:t>Carenza</a:t>
            </a:r>
            <a:r>
              <a:rPr lang="en-US" sz="2800" dirty="0"/>
              <a:t> di ferro</a:t>
            </a:r>
          </a:p>
        </p:txBody>
      </p:sp>
      <p:sp>
        <p:nvSpPr>
          <p:cNvPr id="19" name="TextBox 18">
            <a:extLst>
              <a:ext uri="{FF2B5EF4-FFF2-40B4-BE49-F238E27FC236}">
                <a16:creationId xmlns:a16="http://schemas.microsoft.com/office/drawing/2014/main" id="{E9D82EFF-CEDD-45AE-87ED-1F7556E644F8}"/>
              </a:ext>
            </a:extLst>
          </p:cNvPr>
          <p:cNvSpPr txBox="1"/>
          <p:nvPr/>
        </p:nvSpPr>
        <p:spPr>
          <a:xfrm>
            <a:off x="3022299" y="1858979"/>
            <a:ext cx="2699713" cy="523220"/>
          </a:xfrm>
          <a:prstGeom prst="rect">
            <a:avLst/>
          </a:prstGeom>
          <a:noFill/>
        </p:spPr>
        <p:txBody>
          <a:bodyPr wrap="none" rtlCol="0">
            <a:spAutoFit/>
          </a:bodyPr>
          <a:lstStyle/>
          <a:p>
            <a:r>
              <a:rPr lang="en-US" sz="2800" dirty="0"/>
              <a:t>Trait </a:t>
            </a:r>
            <a:r>
              <a:rPr lang="en-US" sz="2800" dirty="0" err="1"/>
              <a:t>talassemico</a:t>
            </a:r>
            <a:endParaRPr lang="en-US" sz="2800" dirty="0"/>
          </a:p>
        </p:txBody>
      </p:sp>
      <p:sp>
        <p:nvSpPr>
          <p:cNvPr id="3" name="CasellaDiTesto 3">
            <a:extLst>
              <a:ext uri="{FF2B5EF4-FFF2-40B4-BE49-F238E27FC236}">
                <a16:creationId xmlns:a16="http://schemas.microsoft.com/office/drawing/2014/main" id="{84405167-71CE-822E-098B-344E8B90D849}"/>
              </a:ext>
            </a:extLst>
          </p:cNvPr>
          <p:cNvSpPr txBox="1">
            <a:spLocks noChangeArrowheads="1"/>
          </p:cNvSpPr>
          <p:nvPr/>
        </p:nvSpPr>
        <p:spPr bwMode="auto">
          <a:xfrm>
            <a:off x="7049273" y="2671045"/>
            <a:ext cx="184537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dirty="0"/>
              <a:t>RBC	↓ ↓ </a:t>
            </a:r>
          </a:p>
          <a:p>
            <a:pPr eaLnBrk="1" hangingPunct="1"/>
            <a:r>
              <a:rPr lang="it-IT" altLang="en-US" sz="2800" dirty="0"/>
              <a:t>HB	↓ ↓ ↓</a:t>
            </a:r>
          </a:p>
          <a:p>
            <a:pPr eaLnBrk="1" hangingPunct="1"/>
            <a:r>
              <a:rPr lang="it-IT" altLang="en-US" sz="2800" dirty="0"/>
              <a:t>MCV	↓ ↓ ↓</a:t>
            </a:r>
          </a:p>
        </p:txBody>
      </p:sp>
      <p:sp>
        <p:nvSpPr>
          <p:cNvPr id="4" name="CasellaDiTesto 4">
            <a:extLst>
              <a:ext uri="{FF2B5EF4-FFF2-40B4-BE49-F238E27FC236}">
                <a16:creationId xmlns:a16="http://schemas.microsoft.com/office/drawing/2014/main" id="{CEBD231D-4422-AA5C-E894-268A320C50DF}"/>
              </a:ext>
            </a:extLst>
          </p:cNvPr>
          <p:cNvSpPr txBox="1">
            <a:spLocks noChangeArrowheads="1"/>
          </p:cNvSpPr>
          <p:nvPr/>
        </p:nvSpPr>
        <p:spPr bwMode="auto">
          <a:xfrm>
            <a:off x="7049273" y="4231541"/>
            <a:ext cx="34034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dirty="0"/>
              <a:t>RDW	↑</a:t>
            </a:r>
          </a:p>
          <a:p>
            <a:pPr eaLnBrk="1" hangingPunct="1"/>
            <a:r>
              <a:rPr lang="it-IT" altLang="en-US" sz="2800" dirty="0"/>
              <a:t>MCHC ↓</a:t>
            </a:r>
          </a:p>
          <a:p>
            <a:pPr eaLnBrk="1" hangingPunct="1"/>
            <a:r>
              <a:rPr lang="it-IT" altLang="en-US" sz="2800" dirty="0"/>
              <a:t>Fe	 ↑</a:t>
            </a:r>
          </a:p>
          <a:p>
            <a:pPr eaLnBrk="1" hangingPunct="1"/>
            <a:r>
              <a:rPr lang="it-IT" altLang="en-US" sz="2800" dirty="0" err="1"/>
              <a:t>Anisopoichilocitosi</a:t>
            </a:r>
            <a:endParaRPr lang="it-IT" altLang="en-US" sz="2800" dirty="0"/>
          </a:p>
          <a:p>
            <a:pPr eaLnBrk="1" hangingPunct="1"/>
            <a:r>
              <a:rPr lang="it-IT" altLang="en-US" sz="2800" dirty="0"/>
              <a:t>Eritroblasti in circolo</a:t>
            </a:r>
          </a:p>
        </p:txBody>
      </p:sp>
      <p:sp>
        <p:nvSpPr>
          <p:cNvPr id="5" name="TextBox 4">
            <a:extLst>
              <a:ext uri="{FF2B5EF4-FFF2-40B4-BE49-F238E27FC236}">
                <a16:creationId xmlns:a16="http://schemas.microsoft.com/office/drawing/2014/main" id="{DD7C4522-738A-109C-B2AC-1C5D94077807}"/>
              </a:ext>
            </a:extLst>
          </p:cNvPr>
          <p:cNvSpPr txBox="1"/>
          <p:nvPr/>
        </p:nvSpPr>
        <p:spPr>
          <a:xfrm>
            <a:off x="7049273" y="1839441"/>
            <a:ext cx="2697341" cy="523220"/>
          </a:xfrm>
          <a:prstGeom prst="rect">
            <a:avLst/>
          </a:prstGeom>
          <a:noFill/>
        </p:spPr>
        <p:txBody>
          <a:bodyPr wrap="none" rtlCol="0">
            <a:spAutoFit/>
          </a:bodyPr>
          <a:lstStyle/>
          <a:p>
            <a:r>
              <a:rPr lang="en-US" sz="2800" dirty="0" err="1"/>
              <a:t>Talassemia</a:t>
            </a:r>
            <a:r>
              <a:rPr lang="en-US" sz="2800" dirty="0"/>
              <a:t> major</a:t>
            </a:r>
          </a:p>
        </p:txBody>
      </p:sp>
    </p:spTree>
    <p:extLst>
      <p:ext uri="{BB962C8B-B14F-4D97-AF65-F5344CB8AC3E}">
        <p14:creationId xmlns:p14="http://schemas.microsoft.com/office/powerpoint/2010/main" val="4067450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225"/>
                                        </p:tgtEl>
                                        <p:attrNameLst>
                                          <p:attrName>style.visibility</p:attrName>
                                        </p:attrNameLst>
                                      </p:cBhvr>
                                      <p:to>
                                        <p:strVal val="visible"/>
                                      </p:to>
                                    </p:set>
                                    <p:anim calcmode="lin" valueType="num">
                                      <p:cBhvr additive="base">
                                        <p:cTn id="12" dur="500" fill="hold"/>
                                        <p:tgtEl>
                                          <p:spTgt spid="9225"/>
                                        </p:tgtEl>
                                        <p:attrNameLst>
                                          <p:attrName>ppt_x</p:attrName>
                                        </p:attrNameLst>
                                      </p:cBhvr>
                                      <p:tavLst>
                                        <p:tav tm="0">
                                          <p:val>
                                            <p:strVal val="#ppt_x"/>
                                          </p:val>
                                        </p:tav>
                                        <p:tav tm="100000">
                                          <p:val>
                                            <p:strVal val="#ppt_x"/>
                                          </p:val>
                                        </p:tav>
                                      </p:tavLst>
                                    </p:anim>
                                    <p:anim calcmode="lin" valueType="num">
                                      <p:cBhvr additive="base">
                                        <p:cTn id="13" dur="500" fill="hold"/>
                                        <p:tgtEl>
                                          <p:spTgt spid="922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221"/>
                                        </p:tgtEl>
                                        <p:attrNameLst>
                                          <p:attrName>style.visibility</p:attrName>
                                        </p:attrNameLst>
                                      </p:cBhvr>
                                      <p:to>
                                        <p:strVal val="visible"/>
                                      </p:to>
                                    </p:set>
                                    <p:anim calcmode="lin" valueType="num">
                                      <p:cBhvr additive="base">
                                        <p:cTn id="18" dur="500" fill="hold"/>
                                        <p:tgtEl>
                                          <p:spTgt spid="9221"/>
                                        </p:tgtEl>
                                        <p:attrNameLst>
                                          <p:attrName>ppt_x</p:attrName>
                                        </p:attrNameLst>
                                      </p:cBhvr>
                                      <p:tavLst>
                                        <p:tav tm="0">
                                          <p:val>
                                            <p:strVal val="#ppt_x"/>
                                          </p:val>
                                        </p:tav>
                                        <p:tav tm="100000">
                                          <p:val>
                                            <p:strVal val="#ppt_x"/>
                                          </p:val>
                                        </p:tav>
                                      </p:tavLst>
                                    </p:anim>
                                    <p:anim calcmode="lin" valueType="num">
                                      <p:cBhvr additive="base">
                                        <p:cTn id="19" dur="500" fill="hold"/>
                                        <p:tgtEl>
                                          <p:spTgt spid="922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226"/>
                                        </p:tgtEl>
                                        <p:attrNameLst>
                                          <p:attrName>style.visibility</p:attrName>
                                        </p:attrNameLst>
                                      </p:cBhvr>
                                      <p:to>
                                        <p:strVal val="visible"/>
                                      </p:to>
                                    </p:set>
                                    <p:anim calcmode="lin" valueType="num">
                                      <p:cBhvr additive="base">
                                        <p:cTn id="22" dur="500" fill="hold"/>
                                        <p:tgtEl>
                                          <p:spTgt spid="9226"/>
                                        </p:tgtEl>
                                        <p:attrNameLst>
                                          <p:attrName>ppt_x</p:attrName>
                                        </p:attrNameLst>
                                      </p:cBhvr>
                                      <p:tavLst>
                                        <p:tav tm="0">
                                          <p:val>
                                            <p:strVal val="#ppt_x"/>
                                          </p:val>
                                        </p:tav>
                                        <p:tav tm="100000">
                                          <p:val>
                                            <p:strVal val="#ppt_x"/>
                                          </p:val>
                                        </p:tav>
                                      </p:tavLst>
                                    </p:anim>
                                    <p:anim calcmode="lin" valueType="num">
                                      <p:cBhvr additive="base">
                                        <p:cTn id="23" dur="500" fill="hold"/>
                                        <p:tgtEl>
                                          <p:spTgt spid="922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1"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1"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1" grpId="0"/>
      <p:bldP spid="9225" grpId="0"/>
      <p:bldP spid="9226" grpId="0"/>
      <p:bldP spid="3" grpId="0"/>
      <p:bldP spid="3" grpId="1"/>
      <p:bldP spid="4" grpId="0"/>
      <p:bldP spid="4" grpId="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noChangeArrowheads="1"/>
          </p:cNvPicPr>
          <p:nvPr/>
        </p:nvPicPr>
        <p:blipFill>
          <a:blip r:embed="rId3" cstate="print"/>
          <a:srcRect/>
          <a:stretch>
            <a:fillRect/>
          </a:stretch>
        </p:blipFill>
        <p:spPr bwMode="auto">
          <a:xfrm>
            <a:off x="2243438" y="1301142"/>
            <a:ext cx="7596978" cy="5008179"/>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rticolo de 'Il Tempo del Lunedì' sulle talassemie. [I. Bianco SIlvestroni,  2002] "/>
          <p:cNvPicPr>
            <a:picLocks noChangeAspect="1" noChangeArrowheads="1"/>
          </p:cNvPicPr>
          <p:nvPr/>
        </p:nvPicPr>
        <p:blipFill>
          <a:blip r:embed="rId2" cstate="print"/>
          <a:srcRect/>
          <a:stretch>
            <a:fillRect/>
          </a:stretch>
        </p:blipFill>
        <p:spPr bwMode="auto">
          <a:xfrm>
            <a:off x="353452" y="121363"/>
            <a:ext cx="5569955" cy="4246956"/>
          </a:xfrm>
          <a:prstGeom prst="rect">
            <a:avLst/>
          </a:prstGeom>
          <a:noFill/>
          <a:ln w="9525">
            <a:noFill/>
            <a:miter lim="800000"/>
            <a:headEnd/>
            <a:tailEnd/>
          </a:ln>
        </p:spPr>
      </p:pic>
      <p:pic>
        <p:nvPicPr>
          <p:cNvPr id="6" name="Picture 4" descr="https://scienzaa2voci.unibo.it/biografie/81-bianco-silvestroni-ida/448-fotogramma-tratto-dal-documentario-del-1951-i/image_preview">
            <a:extLst>
              <a:ext uri="{FF2B5EF4-FFF2-40B4-BE49-F238E27FC236}">
                <a16:creationId xmlns:a16="http://schemas.microsoft.com/office/drawing/2014/main" id="{3D9D0486-3B25-49C9-AE22-A9177755BA25}"/>
              </a:ext>
            </a:extLst>
          </p:cNvPr>
          <p:cNvPicPr>
            <a:picLocks noChangeAspect="1" noChangeArrowheads="1"/>
          </p:cNvPicPr>
          <p:nvPr/>
        </p:nvPicPr>
        <p:blipFill>
          <a:blip r:embed="rId3" cstate="print"/>
          <a:srcRect/>
          <a:stretch>
            <a:fillRect/>
          </a:stretch>
        </p:blipFill>
        <p:spPr bwMode="auto">
          <a:xfrm>
            <a:off x="5818320" y="2021716"/>
            <a:ext cx="6020227" cy="453148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2" descr="http://www.sanares.it/foto/microcitemici_FIG2.jpg">
            <a:extLst>
              <a:ext uri="{FF2B5EF4-FFF2-40B4-BE49-F238E27FC236}">
                <a16:creationId xmlns:a16="http://schemas.microsoft.com/office/drawing/2014/main" id="{A4DEAAA9-E8CD-49C8-A69B-9A84DDD7F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97" y="4428990"/>
            <a:ext cx="30511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D26397-D420-3D59-796D-D384AB825F14}"/>
              </a:ext>
            </a:extLst>
          </p:cNvPr>
          <p:cNvSpPr txBox="1"/>
          <p:nvPr/>
        </p:nvSpPr>
        <p:spPr>
          <a:xfrm>
            <a:off x="796066" y="731520"/>
            <a:ext cx="10074536" cy="923330"/>
          </a:xfrm>
          <a:prstGeom prst="rect">
            <a:avLst/>
          </a:prstGeom>
          <a:noFill/>
        </p:spPr>
        <p:txBody>
          <a:bodyPr wrap="square" rtlCol="0">
            <a:spAutoFit/>
          </a:bodyPr>
          <a:lstStyle/>
          <a:p>
            <a:r>
              <a:rPr lang="it-IT" dirty="0">
                <a:hlinkClick r:id="rId2"/>
              </a:rPr>
              <a:t>La Microcitemia 1951 (parte prima) (youtube.com)</a:t>
            </a:r>
            <a:endParaRPr lang="it-IT" dirty="0"/>
          </a:p>
          <a:p>
            <a:endParaRPr lang="it-IT" dirty="0"/>
          </a:p>
          <a:p>
            <a:r>
              <a:rPr lang="it-IT" dirty="0">
                <a:hlinkClick r:id="rId3"/>
              </a:rPr>
              <a:t>La Microcitemia 1951 (parte seconda) (youtube.com)</a:t>
            </a:r>
            <a:endParaRPr lang="it-IT" dirty="0"/>
          </a:p>
        </p:txBody>
      </p:sp>
    </p:spTree>
    <p:extLst>
      <p:ext uri="{BB962C8B-B14F-4D97-AF65-F5344CB8AC3E}">
        <p14:creationId xmlns:p14="http://schemas.microsoft.com/office/powerpoint/2010/main" val="186413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4A72E-16D6-5B97-67A3-F6FFFB7D7042}"/>
              </a:ext>
            </a:extLst>
          </p:cNvPr>
          <p:cNvPicPr>
            <a:picLocks noChangeAspect="1"/>
          </p:cNvPicPr>
          <p:nvPr/>
        </p:nvPicPr>
        <p:blipFill>
          <a:blip r:embed="rId2"/>
          <a:stretch>
            <a:fillRect/>
          </a:stretch>
        </p:blipFill>
        <p:spPr>
          <a:xfrm>
            <a:off x="6372254" y="882126"/>
            <a:ext cx="4982637" cy="5507915"/>
          </a:xfrm>
          <a:prstGeom prst="rect">
            <a:avLst/>
          </a:prstGeom>
        </p:spPr>
      </p:pic>
      <p:pic>
        <p:nvPicPr>
          <p:cNvPr id="7" name="Picture 6">
            <a:extLst>
              <a:ext uri="{FF2B5EF4-FFF2-40B4-BE49-F238E27FC236}">
                <a16:creationId xmlns:a16="http://schemas.microsoft.com/office/drawing/2014/main" id="{898DF612-121E-5203-AE99-711BC63350BE}"/>
              </a:ext>
            </a:extLst>
          </p:cNvPr>
          <p:cNvPicPr>
            <a:picLocks noChangeAspect="1"/>
          </p:cNvPicPr>
          <p:nvPr/>
        </p:nvPicPr>
        <p:blipFill>
          <a:blip r:embed="rId3"/>
          <a:stretch>
            <a:fillRect/>
          </a:stretch>
        </p:blipFill>
        <p:spPr>
          <a:xfrm>
            <a:off x="915256" y="543267"/>
            <a:ext cx="2981741" cy="5534797"/>
          </a:xfrm>
          <a:prstGeom prst="rect">
            <a:avLst/>
          </a:prstGeom>
        </p:spPr>
      </p:pic>
      <p:sp>
        <p:nvSpPr>
          <p:cNvPr id="8" name="TextBox 7">
            <a:extLst>
              <a:ext uri="{FF2B5EF4-FFF2-40B4-BE49-F238E27FC236}">
                <a16:creationId xmlns:a16="http://schemas.microsoft.com/office/drawing/2014/main" id="{3B473A83-D2B6-0784-0018-00B5085D2608}"/>
              </a:ext>
            </a:extLst>
          </p:cNvPr>
          <p:cNvSpPr txBox="1"/>
          <p:nvPr/>
        </p:nvSpPr>
        <p:spPr>
          <a:xfrm>
            <a:off x="3130476" y="6205375"/>
            <a:ext cx="652743" cy="369332"/>
          </a:xfrm>
          <a:prstGeom prst="rect">
            <a:avLst/>
          </a:prstGeom>
          <a:noFill/>
        </p:spPr>
        <p:txBody>
          <a:bodyPr wrap="none" rtlCol="0">
            <a:spAutoFit/>
          </a:bodyPr>
          <a:lstStyle/>
          <a:p>
            <a:r>
              <a:rPr lang="it-IT" dirty="0"/>
              <a:t>1976</a:t>
            </a:r>
          </a:p>
        </p:txBody>
      </p:sp>
    </p:spTree>
    <p:extLst>
      <p:ext uri="{BB962C8B-B14F-4D97-AF65-F5344CB8AC3E}">
        <p14:creationId xmlns:p14="http://schemas.microsoft.com/office/powerpoint/2010/main" val="1074427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3F13-E02A-0AAA-B7FC-6691C3DBB505}"/>
              </a:ext>
            </a:extLst>
          </p:cNvPr>
          <p:cNvPicPr>
            <a:picLocks noChangeAspect="1"/>
          </p:cNvPicPr>
          <p:nvPr/>
        </p:nvPicPr>
        <p:blipFill>
          <a:blip r:embed="rId2"/>
          <a:stretch>
            <a:fillRect/>
          </a:stretch>
        </p:blipFill>
        <p:spPr>
          <a:xfrm>
            <a:off x="618392" y="0"/>
            <a:ext cx="10955215" cy="6858000"/>
          </a:xfrm>
          <a:prstGeom prst="rect">
            <a:avLst/>
          </a:prstGeom>
        </p:spPr>
      </p:pic>
    </p:spTree>
    <p:extLst>
      <p:ext uri="{BB962C8B-B14F-4D97-AF65-F5344CB8AC3E}">
        <p14:creationId xmlns:p14="http://schemas.microsoft.com/office/powerpoint/2010/main" val="857365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1B9EA-087E-D1F5-B3A9-07E8B95E5A66}"/>
              </a:ext>
            </a:extLst>
          </p:cNvPr>
          <p:cNvPicPr>
            <a:picLocks noChangeAspect="1"/>
          </p:cNvPicPr>
          <p:nvPr/>
        </p:nvPicPr>
        <p:blipFill>
          <a:blip r:embed="rId2"/>
          <a:stretch>
            <a:fillRect/>
          </a:stretch>
        </p:blipFill>
        <p:spPr>
          <a:xfrm>
            <a:off x="1762446" y="0"/>
            <a:ext cx="8667108" cy="6858000"/>
          </a:xfrm>
          <a:prstGeom prst="rect">
            <a:avLst/>
          </a:prstGeom>
        </p:spPr>
      </p:pic>
    </p:spTree>
    <p:extLst>
      <p:ext uri="{BB962C8B-B14F-4D97-AF65-F5344CB8AC3E}">
        <p14:creationId xmlns:p14="http://schemas.microsoft.com/office/powerpoint/2010/main" val="4117936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98F57-2B3B-D4B9-9DF0-FFB64D1411FE}"/>
              </a:ext>
            </a:extLst>
          </p:cNvPr>
          <p:cNvPicPr>
            <a:picLocks noChangeAspect="1"/>
          </p:cNvPicPr>
          <p:nvPr/>
        </p:nvPicPr>
        <p:blipFill>
          <a:blip r:embed="rId2"/>
          <a:stretch>
            <a:fillRect/>
          </a:stretch>
        </p:blipFill>
        <p:spPr>
          <a:xfrm>
            <a:off x="536986" y="613187"/>
            <a:ext cx="11118028" cy="4327896"/>
          </a:xfrm>
          <a:prstGeom prst="rect">
            <a:avLst/>
          </a:prstGeom>
        </p:spPr>
      </p:pic>
    </p:spTree>
    <p:extLst>
      <p:ext uri="{BB962C8B-B14F-4D97-AF65-F5344CB8AC3E}">
        <p14:creationId xmlns:p14="http://schemas.microsoft.com/office/powerpoint/2010/main" val="1235986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7D5BF4-BC13-7E31-D874-91E5E7369009}"/>
              </a:ext>
            </a:extLst>
          </p:cNvPr>
          <p:cNvPicPr>
            <a:picLocks noChangeAspect="1"/>
          </p:cNvPicPr>
          <p:nvPr/>
        </p:nvPicPr>
        <p:blipFill>
          <a:blip r:embed="rId2"/>
          <a:stretch>
            <a:fillRect/>
          </a:stretch>
        </p:blipFill>
        <p:spPr>
          <a:xfrm>
            <a:off x="276880" y="475376"/>
            <a:ext cx="11638240" cy="3913744"/>
          </a:xfrm>
          <a:prstGeom prst="rect">
            <a:avLst/>
          </a:prstGeom>
        </p:spPr>
      </p:pic>
    </p:spTree>
    <p:extLst>
      <p:ext uri="{BB962C8B-B14F-4D97-AF65-F5344CB8AC3E}">
        <p14:creationId xmlns:p14="http://schemas.microsoft.com/office/powerpoint/2010/main" val="220433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DB28A-3831-2704-C35B-D8128FE0B69E}"/>
              </a:ext>
            </a:extLst>
          </p:cNvPr>
          <p:cNvPicPr>
            <a:picLocks noChangeAspect="1"/>
          </p:cNvPicPr>
          <p:nvPr/>
        </p:nvPicPr>
        <p:blipFill>
          <a:blip r:embed="rId2"/>
          <a:stretch>
            <a:fillRect/>
          </a:stretch>
        </p:blipFill>
        <p:spPr>
          <a:xfrm>
            <a:off x="49575" y="459955"/>
            <a:ext cx="5165872" cy="5938090"/>
          </a:xfrm>
          <a:prstGeom prst="rect">
            <a:avLst/>
          </a:prstGeom>
        </p:spPr>
      </p:pic>
      <p:sp>
        <p:nvSpPr>
          <p:cNvPr id="4" name="TextBox 3">
            <a:extLst>
              <a:ext uri="{FF2B5EF4-FFF2-40B4-BE49-F238E27FC236}">
                <a16:creationId xmlns:a16="http://schemas.microsoft.com/office/drawing/2014/main" id="{0ED0211E-F70E-30A9-81E5-06151161D2DD}"/>
              </a:ext>
            </a:extLst>
          </p:cNvPr>
          <p:cNvSpPr txBox="1"/>
          <p:nvPr/>
        </p:nvSpPr>
        <p:spPr>
          <a:xfrm>
            <a:off x="5480892" y="600419"/>
            <a:ext cx="6367749" cy="1569660"/>
          </a:xfrm>
          <a:prstGeom prst="rect">
            <a:avLst/>
          </a:prstGeom>
          <a:noFill/>
        </p:spPr>
        <p:txBody>
          <a:bodyPr wrap="square" rtlCol="0">
            <a:spAutoFit/>
          </a:bodyPr>
          <a:lstStyle/>
          <a:p>
            <a:r>
              <a:rPr lang="it-IT" sz="2400" dirty="0"/>
              <a:t>Composto da 2 domini transmembrana, 2 domini citoplasmatici leganti i nucleotidi (NBD) e un dominio R che contiene i siti di fosforilazione delle </a:t>
            </a:r>
            <a:r>
              <a:rPr lang="it-IT" sz="2400" dirty="0" err="1"/>
              <a:t>protein</a:t>
            </a:r>
            <a:r>
              <a:rPr lang="it-IT" sz="2400" dirty="0"/>
              <a:t>-chinasi A e C </a:t>
            </a:r>
          </a:p>
        </p:txBody>
      </p:sp>
      <p:sp>
        <p:nvSpPr>
          <p:cNvPr id="5" name="TextBox 4">
            <a:extLst>
              <a:ext uri="{FF2B5EF4-FFF2-40B4-BE49-F238E27FC236}">
                <a16:creationId xmlns:a16="http://schemas.microsoft.com/office/drawing/2014/main" id="{C4EDB2A1-64E7-A93A-7C92-FD889E0D7A6A}"/>
              </a:ext>
            </a:extLst>
          </p:cNvPr>
          <p:cNvSpPr txBox="1"/>
          <p:nvPr/>
        </p:nvSpPr>
        <p:spPr>
          <a:xfrm>
            <a:off x="5480893" y="2322479"/>
            <a:ext cx="6239594" cy="4524315"/>
          </a:xfrm>
          <a:prstGeom prst="rect">
            <a:avLst/>
          </a:prstGeom>
          <a:noFill/>
        </p:spPr>
        <p:txBody>
          <a:bodyPr wrap="square" rtlCol="0">
            <a:spAutoFit/>
          </a:bodyPr>
          <a:lstStyle/>
          <a:p>
            <a:r>
              <a:rPr lang="it-IT" sz="2400" dirty="0"/>
              <a:t>Attivazione da parte di un agonista che induce aumento di </a:t>
            </a:r>
            <a:r>
              <a:rPr lang="it-IT" sz="2400" dirty="0" err="1"/>
              <a:t>cAMP</a:t>
            </a:r>
            <a:r>
              <a:rPr lang="it-IT" sz="2400" dirty="0"/>
              <a:t>, fosforilazione di R</a:t>
            </a:r>
          </a:p>
          <a:p>
            <a:r>
              <a:rPr lang="it-IT" sz="2400" dirty="0"/>
              <a:t>Apertura mediata da consumo di ATP</a:t>
            </a:r>
          </a:p>
          <a:p>
            <a:endParaRPr lang="it-IT" sz="2400" dirty="0"/>
          </a:p>
          <a:p>
            <a:r>
              <a:rPr lang="it-IT" sz="2400" dirty="0"/>
              <a:t>CFTR regola diversi canali: importanti i canali epiteliali per Na e C (</a:t>
            </a:r>
            <a:r>
              <a:rPr lang="it-IT" sz="2400" b="1" dirty="0" err="1"/>
              <a:t>ENaC</a:t>
            </a:r>
            <a:r>
              <a:rPr lang="it-IT" sz="2400" dirty="0"/>
              <a:t>), che riassorbe il Na da secrezioni rendendole ipotoniche. </a:t>
            </a:r>
          </a:p>
          <a:p>
            <a:r>
              <a:rPr lang="it-IT" sz="2400" dirty="0" err="1"/>
              <a:t>EnaC</a:t>
            </a:r>
            <a:r>
              <a:rPr lang="it-IT" sz="2400" dirty="0"/>
              <a:t> è inibito da CFTR funzionante (secrezioni fluide con tanto sodio)</a:t>
            </a:r>
          </a:p>
          <a:p>
            <a:r>
              <a:rPr lang="it-IT" sz="2400" dirty="0"/>
              <a:t>E’ iper-attivo in fibrosi cistica (secrezioni dense con poco sodio)</a:t>
            </a:r>
          </a:p>
          <a:p>
            <a:endParaRPr lang="it-IT" sz="2400" dirty="0"/>
          </a:p>
        </p:txBody>
      </p:sp>
    </p:spTree>
    <p:extLst>
      <p:ext uri="{BB962C8B-B14F-4D97-AF65-F5344CB8AC3E}">
        <p14:creationId xmlns:p14="http://schemas.microsoft.com/office/powerpoint/2010/main" val="432074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763BB8-97B5-C098-7EF9-C85E327D9F57}"/>
              </a:ext>
            </a:extLst>
          </p:cNvPr>
          <p:cNvSpPr txBox="1"/>
          <p:nvPr/>
        </p:nvSpPr>
        <p:spPr>
          <a:xfrm>
            <a:off x="75223" y="92148"/>
            <a:ext cx="10315903" cy="584775"/>
          </a:xfrm>
          <a:prstGeom prst="rect">
            <a:avLst/>
          </a:prstGeom>
          <a:noFill/>
        </p:spPr>
        <p:txBody>
          <a:bodyPr wrap="square" rtlCol="0">
            <a:spAutoFit/>
          </a:bodyPr>
          <a:lstStyle/>
          <a:p>
            <a:r>
              <a:rPr lang="it-IT" sz="3200" b="1" dirty="0">
                <a:solidFill>
                  <a:schemeClr val="accent1"/>
                </a:solidFill>
              </a:rPr>
              <a:t>DREPANOCITOSI O ANEMIA FALCIFORME</a:t>
            </a:r>
          </a:p>
        </p:txBody>
      </p:sp>
      <p:sp>
        <p:nvSpPr>
          <p:cNvPr id="4" name="Rettangolo 9">
            <a:extLst>
              <a:ext uri="{FF2B5EF4-FFF2-40B4-BE49-F238E27FC236}">
                <a16:creationId xmlns:a16="http://schemas.microsoft.com/office/drawing/2014/main" id="{F6DEDED7-C4A1-A35B-895C-1EE9C7DFCC71}"/>
              </a:ext>
            </a:extLst>
          </p:cNvPr>
          <p:cNvSpPr>
            <a:spLocks noChangeArrowheads="1"/>
          </p:cNvSpPr>
          <p:nvPr/>
        </p:nvSpPr>
        <p:spPr bwMode="auto">
          <a:xfrm>
            <a:off x="249055" y="4030727"/>
            <a:ext cx="44416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dirty="0"/>
              <a:t>Anemia da </a:t>
            </a:r>
            <a:r>
              <a:rPr lang="en-US" altLang="en-US" sz="2400" dirty="0" err="1"/>
              <a:t>aumentata</a:t>
            </a:r>
            <a:r>
              <a:rPr lang="en-US" altLang="en-US" sz="2400" dirty="0"/>
              <a:t> </a:t>
            </a:r>
            <a:r>
              <a:rPr lang="en-US" altLang="en-US" sz="2400" dirty="0" err="1"/>
              <a:t>distruzione</a:t>
            </a:r>
            <a:r>
              <a:rPr lang="en-US" altLang="en-US" sz="2400" dirty="0"/>
              <a:t> di </a:t>
            </a:r>
            <a:r>
              <a:rPr lang="en-US" altLang="en-US" sz="2400" dirty="0" err="1"/>
              <a:t>globuli</a:t>
            </a:r>
            <a:r>
              <a:rPr lang="en-US" altLang="en-US" sz="2400" dirty="0"/>
              <a:t> </a:t>
            </a:r>
            <a:r>
              <a:rPr lang="en-US" altLang="en-US" sz="2400" dirty="0" err="1"/>
              <a:t>rossi</a:t>
            </a:r>
            <a:endParaRPr lang="en-US" altLang="en-US" sz="2400" dirty="0"/>
          </a:p>
        </p:txBody>
      </p:sp>
      <p:pic>
        <p:nvPicPr>
          <p:cNvPr id="7" name="Picture 6">
            <a:extLst>
              <a:ext uri="{FF2B5EF4-FFF2-40B4-BE49-F238E27FC236}">
                <a16:creationId xmlns:a16="http://schemas.microsoft.com/office/drawing/2014/main" id="{70C1A8B2-6BD5-D1B8-4033-2B3CED35C24B}"/>
              </a:ext>
            </a:extLst>
          </p:cNvPr>
          <p:cNvPicPr>
            <a:picLocks noChangeAspect="1"/>
          </p:cNvPicPr>
          <p:nvPr/>
        </p:nvPicPr>
        <p:blipFill>
          <a:blip r:embed="rId2"/>
          <a:stretch>
            <a:fillRect/>
          </a:stretch>
        </p:blipFill>
        <p:spPr>
          <a:xfrm>
            <a:off x="328741" y="808997"/>
            <a:ext cx="4441664" cy="3089656"/>
          </a:xfrm>
          <a:prstGeom prst="rect">
            <a:avLst/>
          </a:prstGeom>
        </p:spPr>
      </p:pic>
      <p:pic>
        <p:nvPicPr>
          <p:cNvPr id="8" name="Picture 2">
            <a:extLst>
              <a:ext uri="{FF2B5EF4-FFF2-40B4-BE49-F238E27FC236}">
                <a16:creationId xmlns:a16="http://schemas.microsoft.com/office/drawing/2014/main" id="{4096D9BA-110D-9000-186F-ABB3AC849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854" y="808997"/>
            <a:ext cx="6688595" cy="443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1">
            <a:extLst>
              <a:ext uri="{FF2B5EF4-FFF2-40B4-BE49-F238E27FC236}">
                <a16:creationId xmlns:a16="http://schemas.microsoft.com/office/drawing/2014/main" id="{AFFFFF08-474D-F45C-1F82-FB19DD2B97A6}"/>
              </a:ext>
            </a:extLst>
          </p:cNvPr>
          <p:cNvSpPr txBox="1"/>
          <p:nvPr/>
        </p:nvSpPr>
        <p:spPr>
          <a:xfrm>
            <a:off x="10586580" y="122925"/>
            <a:ext cx="1054299" cy="523220"/>
          </a:xfrm>
          <a:prstGeom prst="rect">
            <a:avLst/>
          </a:prstGeom>
          <a:noFill/>
        </p:spPr>
        <p:txBody>
          <a:bodyPr wrap="square">
            <a:spAutoFit/>
          </a:bodyPr>
          <a:lstStyle/>
          <a:p>
            <a:pPr>
              <a:defRPr/>
            </a:pPr>
            <a:r>
              <a:rPr lang="en-US" sz="2800" b="1" dirty="0">
                <a:solidFill>
                  <a:srgbClr val="0070C0"/>
                </a:solidFill>
              </a:rPr>
              <a:t>1949</a:t>
            </a:r>
          </a:p>
        </p:txBody>
      </p:sp>
      <p:sp>
        <p:nvSpPr>
          <p:cNvPr id="10" name="CasellaDiTesto 13">
            <a:extLst>
              <a:ext uri="{FF2B5EF4-FFF2-40B4-BE49-F238E27FC236}">
                <a16:creationId xmlns:a16="http://schemas.microsoft.com/office/drawing/2014/main" id="{6FA10844-C0B7-8344-FD67-C2B7D235ADC5}"/>
              </a:ext>
            </a:extLst>
          </p:cNvPr>
          <p:cNvSpPr txBox="1">
            <a:spLocks noChangeArrowheads="1"/>
          </p:cNvSpPr>
          <p:nvPr/>
        </p:nvSpPr>
        <p:spPr bwMode="auto">
          <a:xfrm>
            <a:off x="2469887" y="1545953"/>
            <a:ext cx="7418425" cy="4524315"/>
          </a:xfrm>
          <a:prstGeom prst="rect">
            <a:avLst/>
          </a:prstGeom>
          <a:solidFill>
            <a:schemeClr val="bg1"/>
          </a:solidFill>
          <a:ln w="28575">
            <a:solidFill>
              <a:srgbClr val="0070C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err="1"/>
              <a:t>Gli</a:t>
            </a:r>
            <a:r>
              <a:rPr lang="en-US" altLang="en-US" sz="2400" dirty="0"/>
              <a:t> </a:t>
            </a:r>
            <a:r>
              <a:rPr lang="en-US" altLang="en-US" sz="2400" dirty="0" err="1"/>
              <a:t>eritrociti</a:t>
            </a:r>
            <a:r>
              <a:rPr lang="en-US" altLang="en-US" sz="2400" dirty="0"/>
              <a:t> di </a:t>
            </a:r>
            <a:r>
              <a:rPr lang="en-US" altLang="en-US" sz="2400" dirty="0" err="1"/>
              <a:t>alcuni</a:t>
            </a:r>
            <a:r>
              <a:rPr lang="en-US" altLang="en-US" sz="2400" dirty="0"/>
              <a:t> </a:t>
            </a:r>
            <a:r>
              <a:rPr lang="en-US" altLang="en-US" sz="2400" dirty="0" err="1"/>
              <a:t>soggetti</a:t>
            </a:r>
            <a:r>
              <a:rPr lang="en-US" altLang="en-US" sz="2400" dirty="0"/>
              <a:t> </a:t>
            </a:r>
            <a:r>
              <a:rPr lang="en-US" altLang="en-US" sz="2400" dirty="0" err="1"/>
              <a:t>hanno</a:t>
            </a:r>
            <a:r>
              <a:rPr lang="en-US" altLang="en-US" sz="2400" dirty="0"/>
              <a:t> la </a:t>
            </a:r>
            <a:r>
              <a:rPr lang="en-US" altLang="en-US" sz="2400" dirty="0" err="1"/>
              <a:t>capacità</a:t>
            </a:r>
            <a:r>
              <a:rPr lang="en-US" altLang="en-US" sz="2400" dirty="0"/>
              <a:t> di </a:t>
            </a:r>
            <a:r>
              <a:rPr lang="en-US" altLang="en-US" sz="2400" dirty="0" err="1"/>
              <a:t>andare</a:t>
            </a:r>
            <a:r>
              <a:rPr lang="en-US" altLang="en-US" sz="2400" dirty="0"/>
              <a:t> </a:t>
            </a:r>
            <a:r>
              <a:rPr lang="en-US" altLang="en-US" sz="2400" dirty="0" err="1"/>
              <a:t>incontro</a:t>
            </a:r>
            <a:r>
              <a:rPr lang="en-US" altLang="en-US" sz="2400" dirty="0"/>
              <a:t> a </a:t>
            </a:r>
            <a:r>
              <a:rPr lang="en-US" altLang="en-US" sz="2400" dirty="0" err="1"/>
              <a:t>cambiamenti</a:t>
            </a:r>
            <a:r>
              <a:rPr lang="en-US" altLang="en-US" sz="2400" dirty="0"/>
              <a:t> </a:t>
            </a:r>
            <a:r>
              <a:rPr lang="en-US" altLang="en-US" sz="2400" dirty="0" err="1"/>
              <a:t>della</a:t>
            </a:r>
            <a:r>
              <a:rPr lang="en-US" altLang="en-US" sz="2400" dirty="0"/>
              <a:t> forma (a </a:t>
            </a:r>
            <a:r>
              <a:rPr lang="en-US" altLang="en-US" sz="2400" dirty="0" err="1"/>
              <a:t>falce</a:t>
            </a:r>
            <a:r>
              <a:rPr lang="en-US" altLang="en-US" sz="2400" dirty="0"/>
              <a:t>) </a:t>
            </a:r>
            <a:r>
              <a:rPr lang="en-US" altLang="en-US" sz="2400" dirty="0" err="1"/>
              <a:t>reversibili</a:t>
            </a:r>
            <a:r>
              <a:rPr lang="en-US" altLang="en-US" sz="2400" dirty="0"/>
              <a:t> in </a:t>
            </a:r>
            <a:r>
              <a:rPr lang="en-US" altLang="en-US" sz="2400" dirty="0" err="1"/>
              <a:t>seguito</a:t>
            </a:r>
            <a:r>
              <a:rPr lang="en-US" altLang="en-US" sz="2400" dirty="0"/>
              <a:t> a </a:t>
            </a:r>
            <a:r>
              <a:rPr lang="en-US" altLang="en-US" sz="2400" dirty="0" err="1"/>
              <a:t>diminuzione</a:t>
            </a:r>
            <a:r>
              <a:rPr lang="en-US" altLang="en-US" sz="2400" dirty="0"/>
              <a:t> </a:t>
            </a:r>
            <a:r>
              <a:rPr lang="en-US" altLang="en-US" sz="2400" dirty="0" err="1"/>
              <a:t>della</a:t>
            </a:r>
            <a:r>
              <a:rPr lang="en-US" altLang="en-US" sz="2400" dirty="0"/>
              <a:t> </a:t>
            </a:r>
            <a:r>
              <a:rPr lang="en-US" altLang="en-US" sz="2400" dirty="0" err="1"/>
              <a:t>pressione</a:t>
            </a:r>
            <a:r>
              <a:rPr lang="en-US" altLang="en-US" sz="2400" dirty="0"/>
              <a:t> </a:t>
            </a:r>
            <a:r>
              <a:rPr lang="en-US" altLang="en-US" sz="2400" dirty="0" err="1"/>
              <a:t>parziale</a:t>
            </a:r>
            <a:r>
              <a:rPr lang="en-US" altLang="en-US" sz="2400" dirty="0"/>
              <a:t> di </a:t>
            </a:r>
            <a:r>
              <a:rPr lang="en-US" altLang="en-US" sz="2400" dirty="0" err="1"/>
              <a:t>ossigeno</a:t>
            </a:r>
            <a:r>
              <a:rPr lang="en-US" altLang="en-US" sz="2400" dirty="0"/>
              <a:t>.</a:t>
            </a:r>
          </a:p>
          <a:p>
            <a:pPr eaLnBrk="1" hangingPunct="1">
              <a:spcBef>
                <a:spcPct val="0"/>
              </a:spcBef>
              <a:buFontTx/>
              <a:buNone/>
            </a:pPr>
            <a:endParaRPr lang="en-US" altLang="en-US" sz="2400" dirty="0"/>
          </a:p>
          <a:p>
            <a:pPr eaLnBrk="1" hangingPunct="1">
              <a:spcBef>
                <a:spcPct val="0"/>
              </a:spcBef>
              <a:buFontTx/>
              <a:buNone/>
            </a:pPr>
            <a:r>
              <a:rPr lang="en-US" altLang="en-US" sz="2400" dirty="0"/>
              <a:t>-&gt; </a:t>
            </a:r>
            <a:r>
              <a:rPr lang="en-US" altLang="en-US" sz="2400" dirty="0" err="1"/>
              <a:t>Ipossia</a:t>
            </a:r>
            <a:r>
              <a:rPr lang="en-US" altLang="en-US" sz="2400" dirty="0"/>
              <a:t> </a:t>
            </a:r>
          </a:p>
          <a:p>
            <a:pPr eaLnBrk="1" hangingPunct="1">
              <a:spcBef>
                <a:spcPct val="0"/>
              </a:spcBef>
              <a:buFontTx/>
              <a:buNone/>
            </a:pPr>
            <a:r>
              <a:rPr lang="en-US" altLang="en-US" sz="2400" dirty="0"/>
              <a:t>	-&gt; </a:t>
            </a:r>
            <a:r>
              <a:rPr lang="en-US" altLang="en-US" sz="2400" dirty="0" err="1"/>
              <a:t>aggregazione</a:t>
            </a:r>
            <a:r>
              <a:rPr lang="en-US" altLang="en-US" sz="2400" dirty="0"/>
              <a:t> </a:t>
            </a:r>
            <a:r>
              <a:rPr lang="en-US" altLang="en-US" sz="2400" dirty="0" err="1"/>
              <a:t>dell’emoglobina</a:t>
            </a:r>
            <a:r>
              <a:rPr lang="en-US" altLang="en-US" sz="2400" dirty="0"/>
              <a:t> </a:t>
            </a:r>
          </a:p>
          <a:p>
            <a:pPr eaLnBrk="1" hangingPunct="1">
              <a:spcBef>
                <a:spcPct val="0"/>
              </a:spcBef>
              <a:buFontTx/>
              <a:buNone/>
            </a:pPr>
            <a:r>
              <a:rPr lang="en-US" altLang="en-US" sz="2400" dirty="0"/>
              <a:t>	-&gt; </a:t>
            </a:r>
            <a:r>
              <a:rPr lang="en-US" altLang="en-US" sz="2400" dirty="0" err="1"/>
              <a:t>difetto</a:t>
            </a:r>
            <a:r>
              <a:rPr lang="en-US" altLang="en-US" sz="2400" dirty="0"/>
              <a:t> </a:t>
            </a:r>
            <a:r>
              <a:rPr lang="en-US" altLang="en-US" sz="2400" dirty="0" err="1"/>
              <a:t>nella</a:t>
            </a:r>
            <a:r>
              <a:rPr lang="en-US" altLang="en-US" sz="2400" dirty="0"/>
              <a:t> </a:t>
            </a:r>
            <a:r>
              <a:rPr lang="en-US" altLang="en-US" sz="2400" dirty="0" err="1"/>
              <a:t>molecola</a:t>
            </a:r>
            <a:r>
              <a:rPr lang="en-US" altLang="en-US" sz="2400" dirty="0"/>
              <a:t> di </a:t>
            </a:r>
            <a:r>
              <a:rPr lang="en-US" altLang="en-US" sz="2400" dirty="0" err="1"/>
              <a:t>emoglobina</a:t>
            </a:r>
            <a:r>
              <a:rPr lang="en-US" altLang="en-US" sz="2400" dirty="0"/>
              <a:t> e </a:t>
            </a:r>
            <a:r>
              <a:rPr lang="en-US" altLang="en-US" sz="2400" dirty="0" err="1"/>
              <a:t>nel</a:t>
            </a:r>
            <a:r>
              <a:rPr lang="en-US" altLang="en-US" sz="2400" dirty="0"/>
              <a:t> </a:t>
            </a:r>
            <a:r>
              <a:rPr lang="en-US" altLang="en-US" sz="2400" dirty="0" err="1"/>
              <a:t>suo</a:t>
            </a:r>
            <a:r>
              <a:rPr lang="en-US" altLang="en-US" sz="2400" dirty="0"/>
              <a:t> modo di </a:t>
            </a:r>
            <a:r>
              <a:rPr lang="en-US" altLang="en-US" sz="2400" dirty="0" err="1"/>
              <a:t>reagire</a:t>
            </a:r>
            <a:r>
              <a:rPr lang="en-US" altLang="en-US" sz="2400" dirty="0"/>
              <a:t> con </a:t>
            </a:r>
            <a:r>
              <a:rPr lang="en-US" altLang="en-US" sz="2400" dirty="0" err="1"/>
              <a:t>l’ossigeno</a:t>
            </a:r>
            <a:r>
              <a:rPr lang="en-US" altLang="en-US" sz="2400" dirty="0"/>
              <a:t>? </a:t>
            </a:r>
          </a:p>
          <a:p>
            <a:pPr eaLnBrk="1" hangingPunct="1">
              <a:spcBef>
                <a:spcPct val="0"/>
              </a:spcBef>
              <a:buFontTx/>
              <a:buNone/>
            </a:pPr>
            <a:endParaRPr lang="en-US" altLang="en-US" sz="2400" dirty="0"/>
          </a:p>
          <a:p>
            <a:pPr eaLnBrk="1" hangingPunct="1">
              <a:spcBef>
                <a:spcPct val="0"/>
              </a:spcBef>
              <a:buFontTx/>
              <a:buNone/>
            </a:pPr>
            <a:r>
              <a:rPr lang="en-US" altLang="en-US" sz="2400" dirty="0"/>
              <a:t>La </a:t>
            </a:r>
            <a:r>
              <a:rPr lang="en-US" altLang="en-US" sz="2400" dirty="0" err="1"/>
              <a:t>teoria</a:t>
            </a:r>
            <a:r>
              <a:rPr lang="en-US" altLang="en-US" sz="2400" dirty="0"/>
              <a:t> </a:t>
            </a:r>
            <a:r>
              <a:rPr lang="en-US" altLang="en-US" sz="2400" dirty="0" err="1"/>
              <a:t>viene</a:t>
            </a:r>
            <a:r>
              <a:rPr lang="en-US" altLang="en-US" sz="2400" dirty="0"/>
              <a:t> </a:t>
            </a:r>
            <a:r>
              <a:rPr lang="en-US" altLang="en-US" sz="2400" dirty="0" err="1"/>
              <a:t>confermata</a:t>
            </a:r>
            <a:r>
              <a:rPr lang="en-US" altLang="en-US" sz="2400" dirty="0"/>
              <a:t> da uno studio </a:t>
            </a:r>
            <a:r>
              <a:rPr lang="en-US" altLang="en-US" sz="2400" dirty="0" err="1"/>
              <a:t>biochimico</a:t>
            </a:r>
            <a:r>
              <a:rPr lang="en-US" altLang="en-US" sz="2400" dirty="0"/>
              <a:t>.</a:t>
            </a:r>
          </a:p>
          <a:p>
            <a:pPr eaLnBrk="1" hangingPunct="1">
              <a:spcBef>
                <a:spcPct val="0"/>
              </a:spcBef>
              <a:buFontTx/>
              <a:buNone/>
            </a:pPr>
            <a:endParaRPr lang="en-US" altLang="en-US" sz="2400" dirty="0"/>
          </a:p>
          <a:p>
            <a:pPr eaLnBrk="1" hangingPunct="1">
              <a:spcBef>
                <a:spcPct val="0"/>
              </a:spcBef>
              <a:buFontTx/>
              <a:buNone/>
            </a:pPr>
            <a:r>
              <a:rPr lang="en-US" altLang="en-US" sz="2400" dirty="0"/>
              <a:t>E’ </a:t>
            </a:r>
            <a:r>
              <a:rPr lang="en-US" altLang="en-US" sz="2400" dirty="0" err="1"/>
              <a:t>l’inizio</a:t>
            </a:r>
            <a:r>
              <a:rPr lang="en-US" altLang="en-US" sz="2400" dirty="0"/>
              <a:t> </a:t>
            </a:r>
            <a:r>
              <a:rPr lang="en-US" altLang="en-US" sz="2400" dirty="0" err="1"/>
              <a:t>della</a:t>
            </a:r>
            <a:r>
              <a:rPr lang="en-US" altLang="en-US" sz="2400" dirty="0"/>
              <a:t> </a:t>
            </a:r>
            <a:r>
              <a:rPr lang="en-US" altLang="en-US" sz="2400" b="1" dirty="0" err="1">
                <a:solidFill>
                  <a:srgbClr val="0070C0"/>
                </a:solidFill>
              </a:rPr>
              <a:t>patologia</a:t>
            </a:r>
            <a:r>
              <a:rPr lang="en-US" altLang="en-US" sz="2400" b="1" dirty="0">
                <a:solidFill>
                  <a:srgbClr val="0070C0"/>
                </a:solidFill>
              </a:rPr>
              <a:t> </a:t>
            </a:r>
            <a:r>
              <a:rPr lang="en-US" altLang="en-US" sz="2400" b="1" dirty="0" err="1">
                <a:solidFill>
                  <a:srgbClr val="0070C0"/>
                </a:solidFill>
              </a:rPr>
              <a:t>molecolare</a:t>
            </a:r>
            <a:endParaRPr lang="en-US" altLang="en-US" sz="2400" dirty="0"/>
          </a:p>
        </p:txBody>
      </p:sp>
    </p:spTree>
    <p:extLst>
      <p:ext uri="{BB962C8B-B14F-4D97-AF65-F5344CB8AC3E}">
        <p14:creationId xmlns:p14="http://schemas.microsoft.com/office/powerpoint/2010/main" val="38689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Immagine 6" descr="sickle_cell_anemia2.jpg">
            <a:extLst>
              <a:ext uri="{FF2B5EF4-FFF2-40B4-BE49-F238E27FC236}">
                <a16:creationId xmlns:a16="http://schemas.microsoft.com/office/drawing/2014/main" id="{0D52D2E7-87AC-D240-0F17-FE1F200C9A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0701" y="1216025"/>
            <a:ext cx="3617913"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CasellaDiTesto 7">
            <a:extLst>
              <a:ext uri="{FF2B5EF4-FFF2-40B4-BE49-F238E27FC236}">
                <a16:creationId xmlns:a16="http://schemas.microsoft.com/office/drawing/2014/main" id="{A6C8D7E5-7346-BF27-1D78-88A2416BC72C}"/>
              </a:ext>
            </a:extLst>
          </p:cNvPr>
          <p:cNvSpPr txBox="1">
            <a:spLocks noChangeArrowheads="1"/>
          </p:cNvSpPr>
          <p:nvPr/>
        </p:nvSpPr>
        <p:spPr bwMode="auto">
          <a:xfrm>
            <a:off x="1739900" y="981076"/>
            <a:ext cx="4356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Ø"/>
            </a:pPr>
            <a:r>
              <a:rPr lang="en-US" altLang="en-US" sz="2200"/>
              <a:t> Valina (idrofobica) al posto di un </a:t>
            </a:r>
          </a:p>
          <a:p>
            <a:pPr eaLnBrk="1" hangingPunct="1">
              <a:spcBef>
                <a:spcPct val="0"/>
              </a:spcBef>
              <a:buFont typeface="Wingdings" panose="05000000000000000000" pitchFamily="2" charset="2"/>
              <a:buChar char="Ø"/>
            </a:pPr>
            <a:r>
              <a:rPr lang="en-US" altLang="en-US" sz="2200"/>
              <a:t> Acido glutammico (idrofilo) </a:t>
            </a:r>
          </a:p>
          <a:p>
            <a:pPr eaLnBrk="1" hangingPunct="1">
              <a:spcBef>
                <a:spcPct val="0"/>
              </a:spcBef>
              <a:buFontTx/>
              <a:buNone/>
            </a:pPr>
            <a:r>
              <a:rPr lang="en-US" altLang="en-US" sz="2200"/>
              <a:t>nella posizione 6 della beta-globina</a:t>
            </a:r>
          </a:p>
        </p:txBody>
      </p:sp>
      <p:sp>
        <p:nvSpPr>
          <p:cNvPr id="8199" name="CasellaDiTesto 9">
            <a:extLst>
              <a:ext uri="{FF2B5EF4-FFF2-40B4-BE49-F238E27FC236}">
                <a16:creationId xmlns:a16="http://schemas.microsoft.com/office/drawing/2014/main" id="{80301DD9-A81A-6CCD-D326-32D803AAB038}"/>
              </a:ext>
            </a:extLst>
          </p:cNvPr>
          <p:cNvSpPr txBox="1">
            <a:spLocks noChangeArrowheads="1"/>
          </p:cNvSpPr>
          <p:nvPr/>
        </p:nvSpPr>
        <p:spPr bwMode="auto">
          <a:xfrm>
            <a:off x="1703389" y="4192589"/>
            <a:ext cx="51133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Ø"/>
            </a:pPr>
            <a:r>
              <a:rPr lang="en-US" altLang="en-US" sz="2200" dirty="0" err="1"/>
              <a:t>precipitazione</a:t>
            </a:r>
            <a:r>
              <a:rPr lang="en-US" altLang="en-US" sz="2200" dirty="0"/>
              <a:t> </a:t>
            </a:r>
            <a:r>
              <a:rPr lang="en-US" altLang="en-US" sz="2200" dirty="0" err="1"/>
              <a:t>della</a:t>
            </a:r>
            <a:r>
              <a:rPr lang="en-US" altLang="en-US" sz="2200" dirty="0"/>
              <a:t> </a:t>
            </a:r>
            <a:r>
              <a:rPr lang="en-US" altLang="en-US" sz="2200" dirty="0" err="1"/>
              <a:t>globina</a:t>
            </a:r>
            <a:r>
              <a:rPr lang="en-US" altLang="en-US" sz="2200" dirty="0"/>
              <a:t> in </a:t>
            </a:r>
            <a:r>
              <a:rPr lang="en-US" altLang="en-US" sz="2200" dirty="0" err="1"/>
              <a:t>aghi</a:t>
            </a:r>
            <a:r>
              <a:rPr lang="en-US" altLang="en-US" sz="2200" dirty="0"/>
              <a:t> </a:t>
            </a:r>
          </a:p>
          <a:p>
            <a:pPr eaLnBrk="1" hangingPunct="1">
              <a:spcBef>
                <a:spcPct val="0"/>
              </a:spcBef>
              <a:buFontTx/>
              <a:buNone/>
            </a:pPr>
            <a:r>
              <a:rPr lang="en-US" altLang="en-US" sz="2200" dirty="0"/>
              <a:t>(</a:t>
            </a:r>
            <a:r>
              <a:rPr lang="en-US" altLang="en-US" sz="2200" dirty="0" err="1"/>
              <a:t>tactoidi</a:t>
            </a:r>
            <a:r>
              <a:rPr lang="en-US" altLang="en-US" sz="2200" dirty="0"/>
              <a:t>) -&gt; </a:t>
            </a:r>
            <a:r>
              <a:rPr lang="en-US" altLang="en-US" sz="2200" dirty="0" err="1"/>
              <a:t>danno</a:t>
            </a:r>
            <a:r>
              <a:rPr lang="en-US" altLang="en-US" sz="2200" dirty="0"/>
              <a:t> del </a:t>
            </a:r>
            <a:r>
              <a:rPr lang="en-US" altLang="en-US" sz="2200" dirty="0" err="1"/>
              <a:t>globulo</a:t>
            </a:r>
            <a:r>
              <a:rPr lang="en-US" altLang="en-US" sz="2200" dirty="0"/>
              <a:t> rosso </a:t>
            </a:r>
          </a:p>
        </p:txBody>
      </p:sp>
      <p:pic>
        <p:nvPicPr>
          <p:cNvPr id="11" name="Picture 2" descr="cell_sharp">
            <a:extLst>
              <a:ext uri="{FF2B5EF4-FFF2-40B4-BE49-F238E27FC236}">
                <a16:creationId xmlns:a16="http://schemas.microsoft.com/office/drawing/2014/main" id="{2767D363-68E2-8E1F-9BA8-BD42F0CD5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908050"/>
            <a:ext cx="357505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CasellaDiTesto 11">
            <a:extLst>
              <a:ext uri="{FF2B5EF4-FFF2-40B4-BE49-F238E27FC236}">
                <a16:creationId xmlns:a16="http://schemas.microsoft.com/office/drawing/2014/main" id="{44A9594F-A9C7-75D0-3847-C25A6662E511}"/>
              </a:ext>
            </a:extLst>
          </p:cNvPr>
          <p:cNvSpPr txBox="1">
            <a:spLocks noChangeArrowheads="1"/>
          </p:cNvSpPr>
          <p:nvPr/>
        </p:nvSpPr>
        <p:spPr bwMode="auto">
          <a:xfrm>
            <a:off x="1703389" y="5683250"/>
            <a:ext cx="87137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dirty="0"/>
              <a:t>In </a:t>
            </a:r>
            <a:r>
              <a:rPr lang="en-US" altLang="en-US" sz="2200" dirty="0" err="1"/>
              <a:t>condizioni</a:t>
            </a:r>
            <a:r>
              <a:rPr lang="en-US" altLang="en-US" sz="2200" dirty="0"/>
              <a:t> di </a:t>
            </a:r>
            <a:r>
              <a:rPr lang="en-US" altLang="en-US" sz="2200" dirty="0" err="1"/>
              <a:t>ipossia</a:t>
            </a:r>
            <a:r>
              <a:rPr lang="en-US" altLang="en-US" sz="2200" dirty="0"/>
              <a:t>, </a:t>
            </a:r>
            <a:r>
              <a:rPr lang="en-US" altLang="en-US" sz="2200" dirty="0" err="1"/>
              <a:t>inizialmente</a:t>
            </a:r>
            <a:r>
              <a:rPr lang="en-US" altLang="en-US" sz="2200" dirty="0"/>
              <a:t> </a:t>
            </a:r>
            <a:r>
              <a:rPr lang="en-US" altLang="en-US" sz="2200" dirty="0" err="1"/>
              <a:t>reversibili</a:t>
            </a:r>
            <a:r>
              <a:rPr lang="en-US" altLang="en-US" sz="2200" dirty="0"/>
              <a:t>, poi in </a:t>
            </a:r>
            <a:r>
              <a:rPr lang="en-US" altLang="en-US" sz="2200" dirty="0" err="1"/>
              <a:t>seguito</a:t>
            </a:r>
            <a:r>
              <a:rPr lang="en-US" altLang="en-US" sz="2200" dirty="0"/>
              <a:t> ad </a:t>
            </a:r>
          </a:p>
          <a:p>
            <a:pPr eaLnBrk="1" hangingPunct="1">
              <a:spcBef>
                <a:spcPct val="0"/>
              </a:spcBef>
              <a:buFontTx/>
              <a:buNone/>
            </a:pPr>
            <a:r>
              <a:rPr lang="en-US" altLang="en-US" sz="2200" dirty="0" err="1"/>
              <a:t>esaurimento</a:t>
            </a:r>
            <a:r>
              <a:rPr lang="en-US" altLang="en-US" sz="2200" dirty="0"/>
              <a:t> </a:t>
            </a:r>
            <a:r>
              <a:rPr lang="en-US" altLang="en-US" sz="2200" dirty="0" err="1"/>
              <a:t>dei</a:t>
            </a:r>
            <a:r>
              <a:rPr lang="en-US" altLang="en-US" sz="2200" dirty="0"/>
              <a:t> </a:t>
            </a:r>
            <a:r>
              <a:rPr lang="en-US" altLang="en-US" sz="2200" dirty="0" err="1"/>
              <a:t>meccanismi</a:t>
            </a:r>
            <a:r>
              <a:rPr lang="en-US" altLang="en-US" sz="2200" dirty="0"/>
              <a:t> di </a:t>
            </a:r>
            <a:r>
              <a:rPr lang="en-US" altLang="en-US" sz="2200" dirty="0" err="1"/>
              <a:t>recupero</a:t>
            </a:r>
            <a:r>
              <a:rPr lang="en-US" altLang="en-US" sz="2200" dirty="0"/>
              <a:t> del </a:t>
            </a:r>
            <a:r>
              <a:rPr lang="en-US" altLang="en-US" sz="2200" dirty="0" err="1"/>
              <a:t>globulo</a:t>
            </a:r>
            <a:r>
              <a:rPr lang="en-US" altLang="en-US" sz="2200" dirty="0"/>
              <a:t> rosso, </a:t>
            </a:r>
            <a:r>
              <a:rPr lang="en-US" altLang="en-US" sz="2200" dirty="0" err="1"/>
              <a:t>irreversibile</a:t>
            </a:r>
            <a:r>
              <a:rPr lang="en-US" altLang="en-US" sz="2200" dirty="0"/>
              <a:t>.</a:t>
            </a:r>
          </a:p>
        </p:txBody>
      </p:sp>
      <p:pic>
        <p:nvPicPr>
          <p:cNvPr id="8202" name="Picture 2">
            <a:extLst>
              <a:ext uri="{FF2B5EF4-FFF2-40B4-BE49-F238E27FC236}">
                <a16:creationId xmlns:a16="http://schemas.microsoft.com/office/drawing/2014/main" id="{32B12FF8-6E5F-1CD2-0CA0-E2EC6FFCC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276476"/>
            <a:ext cx="41910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3" descr="sickle_cell_distribution.jpg">
            <a:extLst>
              <a:ext uri="{FF2B5EF4-FFF2-40B4-BE49-F238E27FC236}">
                <a16:creationId xmlns:a16="http://schemas.microsoft.com/office/drawing/2014/main" id="{63E50AA2-1248-6A9B-36EA-903A8EB54B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5405" y="342199"/>
            <a:ext cx="4457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ttangolo 4">
            <a:extLst>
              <a:ext uri="{FF2B5EF4-FFF2-40B4-BE49-F238E27FC236}">
                <a16:creationId xmlns:a16="http://schemas.microsoft.com/office/drawing/2014/main" id="{78E792CB-CD2C-650C-E17C-2A5FDD87BE1B}"/>
              </a:ext>
            </a:extLst>
          </p:cNvPr>
          <p:cNvSpPr>
            <a:spLocks noChangeArrowheads="1"/>
          </p:cNvSpPr>
          <p:nvPr/>
        </p:nvSpPr>
        <p:spPr bwMode="auto">
          <a:xfrm>
            <a:off x="353975" y="186882"/>
            <a:ext cx="449978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t>Autosomica</a:t>
            </a:r>
            <a:r>
              <a:rPr lang="en-US" altLang="en-US" sz="2400" b="1" dirty="0"/>
              <a:t> </a:t>
            </a:r>
            <a:r>
              <a:rPr lang="en-US" altLang="en-US" sz="2400" b="1" dirty="0" err="1"/>
              <a:t>recessiva</a:t>
            </a:r>
            <a:endParaRPr lang="en-US" altLang="en-US" sz="2400" b="1" dirty="0"/>
          </a:p>
          <a:p>
            <a:pPr eaLnBrk="1" hangingPunct="1">
              <a:spcBef>
                <a:spcPct val="0"/>
              </a:spcBef>
              <a:buFontTx/>
              <a:buNone/>
            </a:pPr>
            <a:endParaRPr lang="en-US" altLang="en-US" sz="2400" dirty="0"/>
          </a:p>
          <a:p>
            <a:pPr eaLnBrk="1" hangingPunct="1">
              <a:spcBef>
                <a:spcPct val="0"/>
              </a:spcBef>
              <a:buFontTx/>
              <a:buChar char="-"/>
            </a:pPr>
            <a:r>
              <a:rPr lang="en-US" altLang="en-US" sz="2400" dirty="0"/>
              <a:t> 30% di </a:t>
            </a:r>
            <a:r>
              <a:rPr lang="en-US" altLang="en-US" sz="2400" dirty="0" err="1"/>
              <a:t>prevalenza</a:t>
            </a:r>
            <a:r>
              <a:rPr lang="en-US" altLang="en-US" sz="2400" dirty="0"/>
              <a:t> </a:t>
            </a:r>
            <a:r>
              <a:rPr lang="en-US" altLang="en-US" sz="2400" dirty="0" err="1"/>
              <a:t>dell’Hz</a:t>
            </a:r>
            <a:r>
              <a:rPr lang="en-US" altLang="en-US" sz="2400" dirty="0"/>
              <a:t> </a:t>
            </a:r>
          </a:p>
          <a:p>
            <a:pPr eaLnBrk="1" hangingPunct="1">
              <a:spcBef>
                <a:spcPct val="0"/>
              </a:spcBef>
              <a:buFontTx/>
              <a:buNone/>
            </a:pPr>
            <a:r>
              <a:rPr lang="en-US" altLang="en-US" sz="2400" dirty="0"/>
              <a:t>in </a:t>
            </a:r>
            <a:r>
              <a:rPr lang="en-US" altLang="en-US" sz="2400" dirty="0" err="1"/>
              <a:t>popolazioni</a:t>
            </a:r>
            <a:r>
              <a:rPr lang="en-US" altLang="en-US" sz="2400" dirty="0"/>
              <a:t> </a:t>
            </a:r>
            <a:r>
              <a:rPr lang="en-US" altLang="en-US" sz="2400" dirty="0" err="1"/>
              <a:t>africane</a:t>
            </a:r>
            <a:r>
              <a:rPr lang="en-US" altLang="en-US" sz="2400" dirty="0"/>
              <a:t> </a:t>
            </a:r>
          </a:p>
          <a:p>
            <a:pPr eaLnBrk="1" hangingPunct="1">
              <a:spcBef>
                <a:spcPct val="0"/>
              </a:spcBef>
              <a:buFontTx/>
              <a:buNone/>
            </a:pPr>
            <a:r>
              <a:rPr lang="en-US" altLang="en-US" sz="2400" dirty="0"/>
              <a:t>con </a:t>
            </a:r>
            <a:r>
              <a:rPr lang="en-US" altLang="en-US" sz="2400" dirty="0" err="1"/>
              <a:t>endemia</a:t>
            </a:r>
            <a:r>
              <a:rPr lang="en-US" altLang="en-US" sz="2400" dirty="0"/>
              <a:t> di malaria: </a:t>
            </a:r>
          </a:p>
          <a:p>
            <a:pPr eaLnBrk="1" hangingPunct="1">
              <a:spcBef>
                <a:spcPct val="0"/>
              </a:spcBef>
              <a:buFontTx/>
              <a:buNone/>
            </a:pPr>
            <a:r>
              <a:rPr lang="en-US" altLang="en-US" sz="2400" dirty="0"/>
              <a:t>	&gt; </a:t>
            </a:r>
            <a:r>
              <a:rPr lang="en-US" altLang="en-US" sz="2400" dirty="0" err="1"/>
              <a:t>vantaggio</a:t>
            </a:r>
            <a:r>
              <a:rPr lang="en-US" altLang="en-US" sz="2400" dirty="0"/>
              <a:t> </a:t>
            </a:r>
            <a:r>
              <a:rPr lang="en-US" altLang="en-US" sz="2400" dirty="0" err="1"/>
              <a:t>dell’Hz</a:t>
            </a:r>
            <a:r>
              <a:rPr lang="en-US" altLang="en-US" sz="2400" dirty="0"/>
              <a:t> </a:t>
            </a:r>
          </a:p>
          <a:p>
            <a:pPr eaLnBrk="1" hangingPunct="1">
              <a:spcBef>
                <a:spcPct val="0"/>
              </a:spcBef>
              <a:buFontTx/>
              <a:buChar char="-"/>
            </a:pPr>
            <a:endParaRPr lang="en-US" altLang="en-US" sz="2400" dirty="0"/>
          </a:p>
          <a:p>
            <a:pPr eaLnBrk="1" hangingPunct="1">
              <a:spcBef>
                <a:spcPct val="0"/>
              </a:spcBef>
              <a:buFontTx/>
              <a:buChar char="-"/>
            </a:pPr>
            <a:r>
              <a:rPr lang="en-US" altLang="en-US" sz="2400" dirty="0"/>
              <a:t> </a:t>
            </a:r>
            <a:r>
              <a:rPr lang="en-US" altLang="en-US" sz="2400" dirty="0" err="1"/>
              <a:t>eterozigosi</a:t>
            </a:r>
            <a:r>
              <a:rPr lang="en-US" altLang="en-US" sz="2400" dirty="0"/>
              <a:t> </a:t>
            </a:r>
            <a:r>
              <a:rPr lang="en-US" altLang="en-US" sz="2400" dirty="0" err="1"/>
              <a:t>composte</a:t>
            </a:r>
            <a:r>
              <a:rPr lang="en-US" altLang="en-US" sz="2400" dirty="0"/>
              <a:t> con</a:t>
            </a:r>
          </a:p>
          <a:p>
            <a:pPr lvl="1" eaLnBrk="1" hangingPunct="1">
              <a:spcBef>
                <a:spcPct val="0"/>
              </a:spcBef>
              <a:buFontTx/>
              <a:buChar char="-"/>
            </a:pPr>
            <a:r>
              <a:rPr lang="en-US" altLang="en-US" sz="2400" dirty="0"/>
              <a:t> </a:t>
            </a:r>
            <a:r>
              <a:rPr lang="en-US" altLang="en-US" sz="2400" dirty="0" err="1"/>
              <a:t>HbC</a:t>
            </a:r>
            <a:r>
              <a:rPr lang="en-US" altLang="en-US" sz="2400" dirty="0"/>
              <a:t> / </a:t>
            </a:r>
            <a:r>
              <a:rPr lang="en-US" altLang="en-US" sz="2400" dirty="0" err="1"/>
              <a:t>HbS</a:t>
            </a:r>
            <a:endParaRPr lang="en-US" altLang="en-US" sz="2400" dirty="0"/>
          </a:p>
          <a:p>
            <a:pPr lvl="1" eaLnBrk="1" hangingPunct="1">
              <a:spcBef>
                <a:spcPct val="0"/>
              </a:spcBef>
              <a:buFontTx/>
              <a:buChar char="-"/>
            </a:pPr>
            <a:r>
              <a:rPr lang="en-US" altLang="en-US" sz="2400" dirty="0"/>
              <a:t> Beta-Tal / </a:t>
            </a:r>
            <a:r>
              <a:rPr lang="en-US" altLang="en-US" sz="2400" dirty="0" err="1"/>
              <a:t>HbS</a:t>
            </a:r>
            <a:r>
              <a:rPr lang="en-US" altLang="en-US" sz="2400" dirty="0"/>
              <a:t> (70% </a:t>
            </a:r>
            <a:r>
              <a:rPr lang="en-US" altLang="en-US" sz="2400" dirty="0" err="1"/>
              <a:t>dei</a:t>
            </a:r>
            <a:r>
              <a:rPr lang="en-US" altLang="en-US" sz="2400" dirty="0"/>
              <a:t> </a:t>
            </a:r>
            <a:r>
              <a:rPr lang="en-US" altLang="en-US" sz="2400" dirty="0" err="1"/>
              <a:t>casi</a:t>
            </a:r>
            <a:r>
              <a:rPr lang="en-US" altLang="en-US" sz="2400" dirty="0"/>
              <a:t> di </a:t>
            </a:r>
            <a:r>
              <a:rPr lang="en-US" altLang="en-US" sz="2400" dirty="0" err="1"/>
              <a:t>origine</a:t>
            </a:r>
            <a:r>
              <a:rPr lang="en-US" altLang="en-US" sz="2400" dirty="0"/>
              <a:t> </a:t>
            </a:r>
            <a:r>
              <a:rPr lang="en-US" altLang="en-US" sz="2400" dirty="0" err="1"/>
              <a:t>italiana</a:t>
            </a:r>
            <a:r>
              <a:rPr lang="en-US" altLang="en-US" sz="2400" dirty="0"/>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2">
            <a:extLst>
              <a:ext uri="{FF2B5EF4-FFF2-40B4-BE49-F238E27FC236}">
                <a16:creationId xmlns:a16="http://schemas.microsoft.com/office/drawing/2014/main" id="{0CE1241D-80EA-6E30-55D0-56192A709DAA}"/>
              </a:ext>
            </a:extLst>
          </p:cNvPr>
          <p:cNvSpPr txBox="1">
            <a:spLocks noChangeArrowheads="1"/>
          </p:cNvSpPr>
          <p:nvPr/>
        </p:nvSpPr>
        <p:spPr bwMode="auto">
          <a:xfrm>
            <a:off x="358368" y="2361972"/>
            <a:ext cx="83430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t>Precipitazione</a:t>
            </a:r>
            <a:r>
              <a:rPr lang="en-US" altLang="en-US" sz="2400" b="1" dirty="0"/>
              <a:t> </a:t>
            </a:r>
            <a:r>
              <a:rPr lang="en-US" altLang="en-US" sz="2400" b="1" dirty="0" err="1"/>
              <a:t>HbS</a:t>
            </a:r>
            <a:r>
              <a:rPr lang="en-US" altLang="en-US" sz="2400" b="1" dirty="0"/>
              <a:t>-&gt; </a:t>
            </a:r>
            <a:r>
              <a:rPr lang="en-US" altLang="en-US" sz="2400" b="1" dirty="0" err="1"/>
              <a:t>Deformazione</a:t>
            </a:r>
            <a:r>
              <a:rPr lang="en-US" altLang="en-US" sz="2400" b="1" dirty="0"/>
              <a:t> </a:t>
            </a:r>
            <a:r>
              <a:rPr lang="en-US" altLang="en-US" sz="2400" b="1" dirty="0" err="1"/>
              <a:t>globulo</a:t>
            </a:r>
            <a:r>
              <a:rPr lang="en-US" altLang="en-US" sz="2400" b="1" dirty="0"/>
              <a:t> rosso e </a:t>
            </a:r>
            <a:r>
              <a:rPr lang="en-US" altLang="en-US" sz="2400" b="1" dirty="0" err="1"/>
              <a:t>distruzione</a:t>
            </a:r>
            <a:r>
              <a:rPr lang="en-US" altLang="en-US" sz="2400" b="1" dirty="0"/>
              <a:t> </a:t>
            </a:r>
            <a:r>
              <a:rPr lang="en-US" altLang="en-US" sz="2400" b="1" dirty="0" err="1"/>
              <a:t>nei</a:t>
            </a:r>
            <a:r>
              <a:rPr lang="en-US" altLang="en-US" sz="2400" b="1" dirty="0"/>
              <a:t> </a:t>
            </a:r>
            <a:r>
              <a:rPr lang="en-US" altLang="en-US" sz="2400" b="1" dirty="0" err="1"/>
              <a:t>vasi</a:t>
            </a:r>
            <a:r>
              <a:rPr lang="en-US" altLang="en-US" sz="2400" b="1" dirty="0"/>
              <a:t> </a:t>
            </a:r>
            <a:r>
              <a:rPr lang="en-US" altLang="en-US" sz="2400" b="1" dirty="0" err="1"/>
              <a:t>sanguigni</a:t>
            </a:r>
            <a:r>
              <a:rPr lang="en-US" altLang="en-US" sz="2400" b="1" dirty="0"/>
              <a:t> e </a:t>
            </a:r>
            <a:r>
              <a:rPr lang="en-US" altLang="en-US" sz="2400" b="1" dirty="0" err="1"/>
              <a:t>nella</a:t>
            </a:r>
            <a:r>
              <a:rPr lang="en-US" altLang="en-US" sz="2400" b="1" dirty="0"/>
              <a:t> </a:t>
            </a:r>
            <a:r>
              <a:rPr lang="en-US" altLang="en-US" sz="2400" b="1" dirty="0" err="1"/>
              <a:t>milza</a:t>
            </a:r>
            <a:r>
              <a:rPr lang="en-US" altLang="en-US" sz="2400" b="1" dirty="0"/>
              <a:t> (</a:t>
            </a:r>
            <a:r>
              <a:rPr lang="en-US" altLang="en-US" sz="2400" b="1" dirty="0" err="1"/>
              <a:t>emivita</a:t>
            </a:r>
            <a:r>
              <a:rPr lang="en-US" altLang="en-US" sz="2400" b="1" dirty="0"/>
              <a:t> 20 gg vs 120)</a:t>
            </a:r>
          </a:p>
        </p:txBody>
      </p:sp>
      <p:sp>
        <p:nvSpPr>
          <p:cNvPr id="8195" name="CasellaDiTesto 4">
            <a:extLst>
              <a:ext uri="{FF2B5EF4-FFF2-40B4-BE49-F238E27FC236}">
                <a16:creationId xmlns:a16="http://schemas.microsoft.com/office/drawing/2014/main" id="{6536D267-B351-7D69-062E-2ADA166D4E10}"/>
              </a:ext>
            </a:extLst>
          </p:cNvPr>
          <p:cNvSpPr txBox="1">
            <a:spLocks noChangeArrowheads="1"/>
          </p:cNvSpPr>
          <p:nvPr/>
        </p:nvSpPr>
        <p:spPr bwMode="auto">
          <a:xfrm>
            <a:off x="289513" y="4257026"/>
            <a:ext cx="5287264" cy="193899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t>Anemia</a:t>
            </a:r>
          </a:p>
          <a:p>
            <a:pPr eaLnBrk="1" hangingPunct="1">
              <a:spcBef>
                <a:spcPct val="0"/>
              </a:spcBef>
              <a:buFontTx/>
              <a:buNone/>
            </a:pPr>
            <a:r>
              <a:rPr lang="en-US" altLang="en-US" sz="2400" dirty="0" err="1"/>
              <a:t>Ittero</a:t>
            </a:r>
            <a:r>
              <a:rPr lang="en-US" altLang="en-US" sz="2400" dirty="0"/>
              <a:t>, </a:t>
            </a:r>
            <a:r>
              <a:rPr lang="en-US" altLang="en-US" sz="2400" dirty="0" err="1"/>
              <a:t>calcoli</a:t>
            </a:r>
            <a:r>
              <a:rPr lang="en-US" altLang="en-US" sz="2400" dirty="0"/>
              <a:t> </a:t>
            </a:r>
            <a:r>
              <a:rPr lang="en-US" altLang="en-US" sz="2400" dirty="0" err="1"/>
              <a:t>biliari</a:t>
            </a:r>
            <a:endParaRPr lang="en-US" altLang="en-US" sz="2400" dirty="0"/>
          </a:p>
          <a:p>
            <a:pPr eaLnBrk="1" hangingPunct="1">
              <a:spcBef>
                <a:spcPct val="0"/>
              </a:spcBef>
              <a:buFontTx/>
              <a:buNone/>
            </a:pPr>
            <a:r>
              <a:rPr lang="en-US" altLang="en-US" sz="2400" dirty="0" err="1"/>
              <a:t>Cardiomegalia</a:t>
            </a:r>
            <a:r>
              <a:rPr lang="en-US" altLang="en-US" sz="2400" dirty="0"/>
              <a:t>; </a:t>
            </a:r>
            <a:r>
              <a:rPr lang="en-US" altLang="en-US" sz="2400" dirty="0" err="1"/>
              <a:t>soffio</a:t>
            </a:r>
            <a:r>
              <a:rPr lang="en-US" altLang="en-US" sz="2400" dirty="0"/>
              <a:t> di </a:t>
            </a:r>
            <a:r>
              <a:rPr lang="en-US" altLang="en-US" sz="2400" dirty="0" err="1"/>
              <a:t>eiezione</a:t>
            </a:r>
            <a:endParaRPr lang="en-US" altLang="en-US" sz="2400" dirty="0"/>
          </a:p>
          <a:p>
            <a:pPr eaLnBrk="1" hangingPunct="1">
              <a:spcBef>
                <a:spcPct val="0"/>
              </a:spcBef>
              <a:buFontTx/>
              <a:buNone/>
            </a:pPr>
            <a:r>
              <a:rPr lang="en-US" altLang="en-US" sz="2400" dirty="0" err="1"/>
              <a:t>Iperplasia</a:t>
            </a:r>
            <a:r>
              <a:rPr lang="en-US" altLang="en-US" sz="2400" dirty="0"/>
              <a:t> </a:t>
            </a:r>
            <a:r>
              <a:rPr lang="en-US" altLang="en-US" sz="2400" dirty="0" err="1"/>
              <a:t>midollare</a:t>
            </a:r>
            <a:endParaRPr lang="en-US" altLang="en-US" sz="2400" dirty="0"/>
          </a:p>
          <a:p>
            <a:pPr eaLnBrk="1" hangingPunct="1">
              <a:spcBef>
                <a:spcPct val="0"/>
              </a:spcBef>
              <a:buFontTx/>
              <a:buNone/>
            </a:pPr>
            <a:r>
              <a:rPr lang="en-US" altLang="en-US" sz="2400" dirty="0" err="1"/>
              <a:t>Astenia</a:t>
            </a:r>
            <a:r>
              <a:rPr lang="en-US" altLang="en-US" sz="2400" dirty="0"/>
              <a:t>, </a:t>
            </a:r>
            <a:r>
              <a:rPr lang="en-US" altLang="en-US" sz="2400" dirty="0" err="1"/>
              <a:t>diminuita</a:t>
            </a:r>
            <a:r>
              <a:rPr lang="en-US" altLang="en-US" sz="2400" dirty="0"/>
              <a:t> </a:t>
            </a:r>
            <a:r>
              <a:rPr lang="en-US" altLang="en-US" sz="2400" dirty="0" err="1"/>
              <a:t>tollerabilità</a:t>
            </a:r>
            <a:r>
              <a:rPr lang="en-US" altLang="en-US" sz="2400" dirty="0"/>
              <a:t> </a:t>
            </a:r>
            <a:r>
              <a:rPr lang="en-US" altLang="en-US" sz="2400" dirty="0" err="1"/>
              <a:t>allo</a:t>
            </a:r>
            <a:r>
              <a:rPr lang="en-US" altLang="en-US" sz="2400" dirty="0"/>
              <a:t> </a:t>
            </a:r>
            <a:r>
              <a:rPr lang="en-US" altLang="en-US" sz="2400" dirty="0" err="1"/>
              <a:t>sforzo</a:t>
            </a:r>
            <a:endParaRPr lang="en-US" altLang="en-US" sz="2400" dirty="0"/>
          </a:p>
        </p:txBody>
      </p:sp>
      <p:sp>
        <p:nvSpPr>
          <p:cNvPr id="10247" name="Rettangolo 8">
            <a:extLst>
              <a:ext uri="{FF2B5EF4-FFF2-40B4-BE49-F238E27FC236}">
                <a16:creationId xmlns:a16="http://schemas.microsoft.com/office/drawing/2014/main" id="{586AA65E-89EE-D794-897D-BEC8FB3ADAFE}"/>
              </a:ext>
            </a:extLst>
          </p:cNvPr>
          <p:cNvSpPr>
            <a:spLocks noChangeArrowheads="1"/>
          </p:cNvSpPr>
          <p:nvPr/>
        </p:nvSpPr>
        <p:spPr bwMode="auto">
          <a:xfrm>
            <a:off x="358368" y="145496"/>
            <a:ext cx="7929711" cy="193899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a:t> Febbre</a:t>
            </a:r>
          </a:p>
          <a:p>
            <a:pPr eaLnBrk="1" hangingPunct="1">
              <a:spcBef>
                <a:spcPct val="0"/>
              </a:spcBef>
              <a:buFontTx/>
              <a:buChar char="-"/>
            </a:pPr>
            <a:r>
              <a:rPr lang="en-US" altLang="en-US" sz="2400"/>
              <a:t> ipossia (alta quota, attività fisica, freddo)</a:t>
            </a:r>
          </a:p>
          <a:p>
            <a:pPr eaLnBrk="1" hangingPunct="1">
              <a:spcBef>
                <a:spcPct val="0"/>
              </a:spcBef>
              <a:buFontTx/>
              <a:buChar char="-"/>
            </a:pPr>
            <a:r>
              <a:rPr lang="en-US" altLang="en-US" sz="2400"/>
              <a:t> acidosi </a:t>
            </a:r>
            <a:r>
              <a:rPr lang="it-IT" altLang="en-US" sz="2400"/>
              <a:t>(flogosi, stasi vascolare, digiuno, insufficienza renale)</a:t>
            </a:r>
            <a:endParaRPr lang="en-US" altLang="en-US" sz="2400"/>
          </a:p>
          <a:p>
            <a:pPr eaLnBrk="1" hangingPunct="1">
              <a:spcBef>
                <a:spcPct val="0"/>
              </a:spcBef>
              <a:buFontTx/>
              <a:buChar char="-"/>
            </a:pPr>
            <a:r>
              <a:rPr lang="en-US" altLang="en-US" sz="2400"/>
              <a:t> disidratazione </a:t>
            </a:r>
          </a:p>
          <a:p>
            <a:pPr eaLnBrk="1" hangingPunct="1">
              <a:spcBef>
                <a:spcPct val="0"/>
              </a:spcBef>
              <a:buFontTx/>
              <a:buChar char="-"/>
            </a:pPr>
            <a:r>
              <a:rPr lang="en-US" altLang="en-US" sz="2400"/>
              <a:t> infezioni</a:t>
            </a:r>
          </a:p>
        </p:txBody>
      </p:sp>
      <p:cxnSp>
        <p:nvCxnSpPr>
          <p:cNvPr id="11" name="Connettore 2 10">
            <a:extLst>
              <a:ext uri="{FF2B5EF4-FFF2-40B4-BE49-F238E27FC236}">
                <a16:creationId xmlns:a16="http://schemas.microsoft.com/office/drawing/2014/main" id="{FD868D50-B2EA-367E-1524-4C7DDC39EE51}"/>
              </a:ext>
            </a:extLst>
          </p:cNvPr>
          <p:cNvCxnSpPr/>
          <p:nvPr/>
        </p:nvCxnSpPr>
        <p:spPr>
          <a:xfrm rot="16200000" flipH="1">
            <a:off x="4611338" y="1904707"/>
            <a:ext cx="287338" cy="2873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948721C5-036E-3256-571A-E65D2B68D385}"/>
              </a:ext>
            </a:extLst>
          </p:cNvPr>
          <p:cNvCxnSpPr/>
          <p:nvPr/>
        </p:nvCxnSpPr>
        <p:spPr>
          <a:xfrm rot="16200000" flipH="1">
            <a:off x="7601578" y="3125166"/>
            <a:ext cx="649288" cy="647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CasellaDiTesto 16">
            <a:extLst>
              <a:ext uri="{FF2B5EF4-FFF2-40B4-BE49-F238E27FC236}">
                <a16:creationId xmlns:a16="http://schemas.microsoft.com/office/drawing/2014/main" id="{1E3D6910-FC22-0BDD-9FB4-5642598D882A}"/>
              </a:ext>
            </a:extLst>
          </p:cNvPr>
          <p:cNvSpPr txBox="1">
            <a:spLocks noChangeArrowheads="1"/>
          </p:cNvSpPr>
          <p:nvPr/>
        </p:nvSpPr>
        <p:spPr bwMode="auto">
          <a:xfrm>
            <a:off x="6096000" y="4257026"/>
            <a:ext cx="5976938" cy="230832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Ø"/>
            </a:pPr>
            <a:r>
              <a:rPr lang="en-US" altLang="en-US" sz="2400" b="1" dirty="0" err="1"/>
              <a:t>Crisi</a:t>
            </a:r>
            <a:r>
              <a:rPr lang="en-US" altLang="en-US" sz="2400" b="1" dirty="0"/>
              <a:t> </a:t>
            </a:r>
            <a:r>
              <a:rPr lang="en-US" altLang="en-US" sz="2400" b="1" dirty="0" err="1"/>
              <a:t>dolorose</a:t>
            </a:r>
            <a:r>
              <a:rPr lang="en-US" altLang="en-US" sz="2400" b="1" dirty="0"/>
              <a:t> </a:t>
            </a:r>
            <a:r>
              <a:rPr lang="en-US" altLang="en-US" sz="2400" dirty="0" err="1"/>
              <a:t>ossee</a:t>
            </a:r>
            <a:r>
              <a:rPr lang="en-US" altLang="en-US" sz="2400" dirty="0"/>
              <a:t>, </a:t>
            </a:r>
            <a:r>
              <a:rPr lang="en-US" altLang="en-US" sz="2400" dirty="0" err="1"/>
              <a:t>muscolari</a:t>
            </a:r>
            <a:r>
              <a:rPr lang="en-US" altLang="en-US" sz="2400" dirty="0"/>
              <a:t> e </a:t>
            </a:r>
            <a:r>
              <a:rPr lang="en-US" altLang="en-US" sz="2400" dirty="0" err="1"/>
              <a:t>addominali</a:t>
            </a:r>
            <a:endParaRPr lang="en-US" altLang="en-US" sz="2400" dirty="0"/>
          </a:p>
          <a:p>
            <a:pPr eaLnBrk="1" hangingPunct="1">
              <a:spcBef>
                <a:spcPct val="0"/>
              </a:spcBef>
              <a:buFontTx/>
              <a:buNone/>
            </a:pPr>
            <a:r>
              <a:rPr lang="en-US" altLang="en-US" sz="2400" b="1" dirty="0" err="1"/>
              <a:t>Falciformazione</a:t>
            </a:r>
            <a:r>
              <a:rPr lang="en-US" altLang="en-US" sz="2400" b="1" dirty="0"/>
              <a:t> </a:t>
            </a:r>
            <a:r>
              <a:rPr lang="en-US" altLang="en-US" sz="2400" b="1" dirty="0" err="1"/>
              <a:t>irreversibile</a:t>
            </a:r>
            <a:r>
              <a:rPr lang="en-US" altLang="en-US" sz="2400" b="1" dirty="0"/>
              <a:t>.</a:t>
            </a:r>
          </a:p>
          <a:p>
            <a:pPr eaLnBrk="1" hangingPunct="1">
              <a:spcBef>
                <a:spcPct val="0"/>
              </a:spcBef>
              <a:buFont typeface="Wingdings" panose="05000000000000000000" pitchFamily="2" charset="2"/>
              <a:buChar char="Ø"/>
            </a:pPr>
            <a:r>
              <a:rPr lang="en-US" altLang="en-US" sz="2400" dirty="0"/>
              <a:t> </a:t>
            </a:r>
            <a:r>
              <a:rPr lang="en-US" altLang="en-US" sz="2400" b="1" dirty="0" err="1"/>
              <a:t>Infarti</a:t>
            </a:r>
            <a:r>
              <a:rPr lang="en-US" altLang="en-US" sz="2400" b="1" dirty="0"/>
              <a:t> </a:t>
            </a:r>
            <a:r>
              <a:rPr lang="en-US" altLang="en-US" sz="2400" b="1" dirty="0" err="1"/>
              <a:t>d’organo</a:t>
            </a:r>
            <a:r>
              <a:rPr lang="en-US" altLang="en-US" sz="2400" b="1" dirty="0"/>
              <a:t> </a:t>
            </a:r>
            <a:r>
              <a:rPr lang="en-US" altLang="en-US" sz="2400" dirty="0" err="1"/>
              <a:t>fino</a:t>
            </a:r>
            <a:r>
              <a:rPr lang="en-US" altLang="en-US" sz="2400" dirty="0"/>
              <a:t> a </a:t>
            </a:r>
            <a:r>
              <a:rPr lang="en-US" altLang="en-US" sz="2400" dirty="0" err="1"/>
              <a:t>insufficienza</a:t>
            </a:r>
            <a:r>
              <a:rPr lang="en-US" altLang="en-US" sz="2400" dirty="0"/>
              <a:t> </a:t>
            </a:r>
            <a:r>
              <a:rPr lang="en-US" altLang="en-US" sz="2400" dirty="0" err="1"/>
              <a:t>d’organo</a:t>
            </a:r>
            <a:r>
              <a:rPr lang="en-US" altLang="en-US" sz="2400" dirty="0"/>
              <a:t> (</a:t>
            </a:r>
            <a:r>
              <a:rPr lang="en-US" altLang="en-US" sz="2400" dirty="0" err="1"/>
              <a:t>milza</a:t>
            </a:r>
            <a:r>
              <a:rPr lang="en-US" altLang="en-US" sz="2400" dirty="0"/>
              <a:t>, </a:t>
            </a:r>
            <a:r>
              <a:rPr lang="en-US" altLang="en-US" sz="2400" dirty="0" err="1"/>
              <a:t>polmone</a:t>
            </a:r>
            <a:r>
              <a:rPr lang="en-US" altLang="en-US" sz="2400" dirty="0"/>
              <a:t>, </a:t>
            </a:r>
            <a:r>
              <a:rPr lang="en-US" altLang="en-US" sz="2400" dirty="0" err="1"/>
              <a:t>rene</a:t>
            </a:r>
            <a:r>
              <a:rPr lang="en-US" altLang="en-US" sz="2400" dirty="0"/>
              <a:t>, </a:t>
            </a:r>
            <a:r>
              <a:rPr lang="en-US" altLang="en-US" sz="2400" dirty="0" err="1"/>
              <a:t>cervello</a:t>
            </a:r>
            <a:r>
              <a:rPr lang="en-US" altLang="en-US" sz="2400" dirty="0"/>
              <a:t>)</a:t>
            </a:r>
          </a:p>
          <a:p>
            <a:pPr eaLnBrk="1" hangingPunct="1">
              <a:spcBef>
                <a:spcPct val="0"/>
              </a:spcBef>
              <a:buFont typeface="Wingdings" panose="05000000000000000000" pitchFamily="2" charset="2"/>
              <a:buChar char="Ø"/>
            </a:pPr>
            <a:r>
              <a:rPr lang="en-US" altLang="en-US" sz="2400" b="1" dirty="0" err="1"/>
              <a:t>Iposplenismo</a:t>
            </a:r>
            <a:r>
              <a:rPr lang="en-US" altLang="en-US" sz="2400" b="1" dirty="0"/>
              <a:t> </a:t>
            </a:r>
            <a:r>
              <a:rPr lang="en-US" altLang="en-US" sz="2400" b="1" dirty="0" err="1"/>
              <a:t>funzionale</a:t>
            </a:r>
            <a:r>
              <a:rPr lang="en-US" altLang="en-US" sz="2400" b="1" dirty="0"/>
              <a:t> -&gt; </a:t>
            </a:r>
            <a:r>
              <a:rPr lang="en-US" altLang="en-US" sz="2400" dirty="0" err="1"/>
              <a:t>infezioni</a:t>
            </a:r>
            <a:r>
              <a:rPr lang="en-US" altLang="en-US" sz="2400" dirty="0"/>
              <a:t>: </a:t>
            </a:r>
            <a:r>
              <a:rPr lang="en-US" altLang="en-US" sz="2400" dirty="0" err="1"/>
              <a:t>circolo</a:t>
            </a:r>
            <a:r>
              <a:rPr lang="en-US" altLang="en-US" sz="2400" dirty="0"/>
              <a:t> </a:t>
            </a:r>
            <a:r>
              <a:rPr lang="en-US" altLang="en-US" sz="2400" dirty="0" err="1"/>
              <a:t>vizioso</a:t>
            </a:r>
            <a:endParaRPr lang="en-US" altLang="en-US" sz="2400" dirty="0"/>
          </a:p>
        </p:txBody>
      </p:sp>
      <p:pic>
        <p:nvPicPr>
          <p:cNvPr id="3" name="Picture 3">
            <a:extLst>
              <a:ext uri="{FF2B5EF4-FFF2-40B4-BE49-F238E27FC236}">
                <a16:creationId xmlns:a16="http://schemas.microsoft.com/office/drawing/2014/main" id="{73225747-6E73-27FD-805D-77C8D2208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442" y="1904706"/>
            <a:ext cx="2503921" cy="165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27">
            <a:extLst>
              <a:ext uri="{FF2B5EF4-FFF2-40B4-BE49-F238E27FC236}">
                <a16:creationId xmlns:a16="http://schemas.microsoft.com/office/drawing/2014/main" id="{170C8084-338A-A415-D48B-05F08789B3A8}"/>
              </a:ext>
            </a:extLst>
          </p:cNvPr>
          <p:cNvSpPr>
            <a:spLocks noChangeArrowheads="1"/>
          </p:cNvSpPr>
          <p:nvPr/>
        </p:nvSpPr>
        <p:spPr bwMode="auto">
          <a:xfrm>
            <a:off x="6096000" y="3785527"/>
            <a:ext cx="556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err="1"/>
              <a:t>Distretti</a:t>
            </a:r>
            <a:r>
              <a:rPr lang="en-US" altLang="en-US" sz="2000" b="1" dirty="0"/>
              <a:t> con basso </a:t>
            </a:r>
            <a:r>
              <a:rPr lang="en-US" altLang="en-US" sz="2000" b="1" dirty="0" err="1"/>
              <a:t>flusso</a:t>
            </a:r>
            <a:r>
              <a:rPr lang="en-US" altLang="en-US" sz="2000" b="1" dirty="0"/>
              <a:t> e/o </a:t>
            </a:r>
            <a:r>
              <a:rPr lang="en-US" altLang="en-US" sz="2000" b="1" dirty="0" err="1"/>
              <a:t>elevato</a:t>
            </a:r>
            <a:r>
              <a:rPr lang="en-US" altLang="en-US" sz="2000" b="1" dirty="0"/>
              <a:t> </a:t>
            </a:r>
            <a:r>
              <a:rPr lang="en-US" altLang="en-US" sz="2000" b="1" dirty="0" err="1"/>
              <a:t>metabolismo</a:t>
            </a:r>
            <a:endParaRPr lang="en-US" altLang="en-US" sz="2000" b="1" dirty="0"/>
          </a:p>
        </p:txBody>
      </p:sp>
      <p:cxnSp>
        <p:nvCxnSpPr>
          <p:cNvPr id="5" name="Connettore 2 11">
            <a:extLst>
              <a:ext uri="{FF2B5EF4-FFF2-40B4-BE49-F238E27FC236}">
                <a16:creationId xmlns:a16="http://schemas.microsoft.com/office/drawing/2014/main" id="{9DC80951-6D95-DAA0-AA9A-408E399A41F2}"/>
              </a:ext>
            </a:extLst>
          </p:cNvPr>
          <p:cNvCxnSpPr>
            <a:cxnSpLocks/>
          </p:cNvCxnSpPr>
          <p:nvPr/>
        </p:nvCxnSpPr>
        <p:spPr>
          <a:xfrm flipH="1">
            <a:off x="3871554" y="3337389"/>
            <a:ext cx="739784" cy="6795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EE200F9-19C9-77B4-C303-2230DD46BE4B}"/>
              </a:ext>
            </a:extLst>
          </p:cNvPr>
          <p:cNvPicPr>
            <a:picLocks noChangeAspect="1"/>
          </p:cNvPicPr>
          <p:nvPr/>
        </p:nvPicPr>
        <p:blipFill>
          <a:blip r:embed="rId3"/>
          <a:stretch>
            <a:fillRect/>
          </a:stretch>
        </p:blipFill>
        <p:spPr>
          <a:xfrm>
            <a:off x="9159442" y="142339"/>
            <a:ext cx="2474890" cy="1658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8195"/>
                                        </p:tgtEl>
                                        <p:attrNameLst>
                                          <p:attrName>style.visibility</p:attrName>
                                        </p:attrNameLst>
                                      </p:cBhvr>
                                      <p:to>
                                        <p:strVal val="visible"/>
                                      </p:to>
                                    </p:set>
                                    <p:anim calcmode="lin" valueType="num">
                                      <p:cBhvr additive="base">
                                        <p:cTn id="21" dur="500" fill="hold"/>
                                        <p:tgtEl>
                                          <p:spTgt spid="8195"/>
                                        </p:tgtEl>
                                        <p:attrNameLst>
                                          <p:attrName>ppt_x</p:attrName>
                                        </p:attrNameLst>
                                      </p:cBhvr>
                                      <p:tavLst>
                                        <p:tav tm="0">
                                          <p:val>
                                            <p:strVal val="#ppt_x"/>
                                          </p:val>
                                        </p:tav>
                                        <p:tav tm="100000">
                                          <p:val>
                                            <p:strVal val="#ppt_x"/>
                                          </p:val>
                                        </p:tav>
                                      </p:tavLst>
                                    </p:anim>
                                    <p:anim calcmode="lin" valueType="num">
                                      <p:cBhvr additive="base">
                                        <p:cTn id="22"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1"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animBg="1"/>
      <p:bldP spid="8195" grpId="1" animBg="1"/>
      <p:bldP spid="2" grpId="0" animBg="1"/>
      <p:bldP spid="2" grpId="1" animBg="1"/>
      <p:bldP spid="4" grpId="0"/>
      <p:bldP spid="4"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2">
            <a:extLst>
              <a:ext uri="{FF2B5EF4-FFF2-40B4-BE49-F238E27FC236}">
                <a16:creationId xmlns:a16="http://schemas.microsoft.com/office/drawing/2014/main" id="{0F13B156-312F-65A8-C4DE-98548C7DB60D}"/>
              </a:ext>
            </a:extLst>
          </p:cNvPr>
          <p:cNvSpPr txBox="1">
            <a:spLocks noChangeArrowheads="1"/>
          </p:cNvSpPr>
          <p:nvPr/>
        </p:nvSpPr>
        <p:spPr bwMode="auto">
          <a:xfrm>
            <a:off x="1992313" y="908050"/>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t>Primi mesi di vita:  l’Hb fetale mantiene l’equilibrio nel GR</a:t>
            </a:r>
          </a:p>
        </p:txBody>
      </p:sp>
      <p:grpSp>
        <p:nvGrpSpPr>
          <p:cNvPr id="13318" name="Group 2">
            <a:extLst>
              <a:ext uri="{FF2B5EF4-FFF2-40B4-BE49-F238E27FC236}">
                <a16:creationId xmlns:a16="http://schemas.microsoft.com/office/drawing/2014/main" id="{D10EF2EA-644A-01B8-92FF-2674A12578F0}"/>
              </a:ext>
            </a:extLst>
          </p:cNvPr>
          <p:cNvGrpSpPr>
            <a:grpSpLocks/>
          </p:cNvGrpSpPr>
          <p:nvPr/>
        </p:nvGrpSpPr>
        <p:grpSpPr bwMode="auto">
          <a:xfrm>
            <a:off x="1666472" y="1404939"/>
            <a:ext cx="6590117" cy="3311723"/>
            <a:chOff x="318" y="144"/>
            <a:chExt cx="4866" cy="2553"/>
          </a:xfrm>
        </p:grpSpPr>
        <p:grpSp>
          <p:nvGrpSpPr>
            <p:cNvPr id="13321" name="Group 3">
              <a:extLst>
                <a:ext uri="{FF2B5EF4-FFF2-40B4-BE49-F238E27FC236}">
                  <a16:creationId xmlns:a16="http://schemas.microsoft.com/office/drawing/2014/main" id="{13F0D60E-8369-843C-BA5E-AC78292C9179}"/>
                </a:ext>
              </a:extLst>
            </p:cNvPr>
            <p:cNvGrpSpPr>
              <a:grpSpLocks/>
            </p:cNvGrpSpPr>
            <p:nvPr/>
          </p:nvGrpSpPr>
          <p:grpSpPr bwMode="auto">
            <a:xfrm>
              <a:off x="318" y="497"/>
              <a:ext cx="3744" cy="1796"/>
              <a:chOff x="480" y="2544"/>
              <a:chExt cx="3744" cy="1344"/>
            </a:xfrm>
          </p:grpSpPr>
          <p:sp>
            <p:nvSpPr>
              <p:cNvPr id="13341" name="Line 4">
                <a:extLst>
                  <a:ext uri="{FF2B5EF4-FFF2-40B4-BE49-F238E27FC236}">
                    <a16:creationId xmlns:a16="http://schemas.microsoft.com/office/drawing/2014/main" id="{E1392EAA-C3DC-B1AA-014B-50B85D60B49F}"/>
                  </a:ext>
                </a:extLst>
              </p:cNvPr>
              <p:cNvSpPr>
                <a:spLocks noChangeShapeType="1"/>
              </p:cNvSpPr>
              <p:nvPr/>
            </p:nvSpPr>
            <p:spPr bwMode="auto">
              <a:xfrm>
                <a:off x="480" y="2544"/>
                <a:ext cx="0" cy="134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2" name="Line 5">
                <a:extLst>
                  <a:ext uri="{FF2B5EF4-FFF2-40B4-BE49-F238E27FC236}">
                    <a16:creationId xmlns:a16="http://schemas.microsoft.com/office/drawing/2014/main" id="{D29FC424-DBCC-6118-512B-DAD4735D923A}"/>
                  </a:ext>
                </a:extLst>
              </p:cNvPr>
              <p:cNvSpPr>
                <a:spLocks noChangeShapeType="1"/>
              </p:cNvSpPr>
              <p:nvPr/>
            </p:nvSpPr>
            <p:spPr bwMode="auto">
              <a:xfrm>
                <a:off x="480" y="3888"/>
                <a:ext cx="374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3322" name="Freeform 6">
              <a:extLst>
                <a:ext uri="{FF2B5EF4-FFF2-40B4-BE49-F238E27FC236}">
                  <a16:creationId xmlns:a16="http://schemas.microsoft.com/office/drawing/2014/main" id="{D56B0A2F-0543-3248-479A-08B0193646F1}"/>
                </a:ext>
              </a:extLst>
            </p:cNvPr>
            <p:cNvSpPr>
              <a:spLocks/>
            </p:cNvSpPr>
            <p:nvPr/>
          </p:nvSpPr>
          <p:spPr bwMode="auto">
            <a:xfrm>
              <a:off x="576" y="528"/>
              <a:ext cx="1129" cy="1775"/>
            </a:xfrm>
            <a:custGeom>
              <a:avLst/>
              <a:gdLst>
                <a:gd name="T0" fmla="*/ 0 w 912"/>
                <a:gd name="T1" fmla="*/ 117 h 1288"/>
                <a:gd name="T2" fmla="*/ 560 w 912"/>
                <a:gd name="T3" fmla="*/ 117 h 1288"/>
                <a:gd name="T4" fmla="*/ 699 w 912"/>
                <a:gd name="T5" fmla="*/ 594 h 1288"/>
                <a:gd name="T6" fmla="*/ 1257 w 912"/>
                <a:gd name="T7" fmla="*/ 3697 h 1288"/>
                <a:gd name="T8" fmla="*/ 1675 w 912"/>
                <a:gd name="T9" fmla="*/ 5609 h 1288"/>
                <a:gd name="T10" fmla="*/ 1812 w 912"/>
                <a:gd name="T11" fmla="*/ 5847 h 1288"/>
                <a:gd name="T12" fmla="*/ 2092 w 912"/>
                <a:gd name="T13" fmla="*/ 6324 h 1288"/>
                <a:gd name="T14" fmla="*/ 2371 w 912"/>
                <a:gd name="T15" fmla="*/ 6324 h 1288"/>
                <a:gd name="T16" fmla="*/ 2653 w 912"/>
                <a:gd name="T17" fmla="*/ 6324 h 1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1288"/>
                <a:gd name="T29" fmla="*/ 912 w 912"/>
                <a:gd name="T30" fmla="*/ 1288 h 1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1288">
                  <a:moveTo>
                    <a:pt x="0" y="24"/>
                  </a:moveTo>
                  <a:cubicBezTo>
                    <a:pt x="76" y="16"/>
                    <a:pt x="152" y="8"/>
                    <a:pt x="192" y="24"/>
                  </a:cubicBezTo>
                  <a:cubicBezTo>
                    <a:pt x="232" y="40"/>
                    <a:pt x="200" y="0"/>
                    <a:pt x="240" y="120"/>
                  </a:cubicBezTo>
                  <a:cubicBezTo>
                    <a:pt x="280" y="240"/>
                    <a:pt x="376" y="576"/>
                    <a:pt x="432" y="744"/>
                  </a:cubicBezTo>
                  <a:cubicBezTo>
                    <a:pt x="488" y="912"/>
                    <a:pt x="544" y="1056"/>
                    <a:pt x="576" y="1128"/>
                  </a:cubicBezTo>
                  <a:cubicBezTo>
                    <a:pt x="608" y="1200"/>
                    <a:pt x="600" y="1152"/>
                    <a:pt x="624" y="1176"/>
                  </a:cubicBezTo>
                  <a:cubicBezTo>
                    <a:pt x="648" y="1200"/>
                    <a:pt x="688" y="1256"/>
                    <a:pt x="720" y="1272"/>
                  </a:cubicBezTo>
                  <a:cubicBezTo>
                    <a:pt x="752" y="1288"/>
                    <a:pt x="784" y="1272"/>
                    <a:pt x="816" y="1272"/>
                  </a:cubicBezTo>
                  <a:cubicBezTo>
                    <a:pt x="848" y="1272"/>
                    <a:pt x="880" y="1272"/>
                    <a:pt x="912" y="1272"/>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3" name="Freeform 7">
              <a:extLst>
                <a:ext uri="{FF2B5EF4-FFF2-40B4-BE49-F238E27FC236}">
                  <a16:creationId xmlns:a16="http://schemas.microsoft.com/office/drawing/2014/main" id="{CD16C18E-FCA7-607F-E5D0-FB5D56C53BBD}"/>
                </a:ext>
              </a:extLst>
            </p:cNvPr>
            <p:cNvSpPr>
              <a:spLocks/>
            </p:cNvSpPr>
            <p:nvPr/>
          </p:nvSpPr>
          <p:spPr bwMode="auto">
            <a:xfrm>
              <a:off x="610" y="465"/>
              <a:ext cx="1129" cy="1828"/>
            </a:xfrm>
            <a:custGeom>
              <a:avLst/>
              <a:gdLst>
                <a:gd name="T0" fmla="*/ 0 w 912"/>
                <a:gd name="T1" fmla="*/ 102 h 1368"/>
                <a:gd name="T2" fmla="*/ 560 w 912"/>
                <a:gd name="T3" fmla="*/ 102 h 1368"/>
                <a:gd name="T4" fmla="*/ 699 w 912"/>
                <a:gd name="T5" fmla="*/ 510 h 1368"/>
                <a:gd name="T6" fmla="*/ 1257 w 912"/>
                <a:gd name="T7" fmla="*/ 3170 h 1368"/>
                <a:gd name="T8" fmla="*/ 1538 w 912"/>
                <a:gd name="T9" fmla="*/ 4398 h 1368"/>
                <a:gd name="T10" fmla="*/ 1675 w 912"/>
                <a:gd name="T11" fmla="*/ 4805 h 1368"/>
                <a:gd name="T12" fmla="*/ 1953 w 912"/>
                <a:gd name="T13" fmla="*/ 5215 h 1368"/>
                <a:gd name="T14" fmla="*/ 2371 w 912"/>
                <a:gd name="T15" fmla="*/ 5624 h 1368"/>
                <a:gd name="T16" fmla="*/ 2653 w 912"/>
                <a:gd name="T17" fmla="*/ 5829 h 1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1368"/>
                <a:gd name="T29" fmla="*/ 912 w 912"/>
                <a:gd name="T30" fmla="*/ 1368 h 1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1368">
                  <a:moveTo>
                    <a:pt x="0" y="24"/>
                  </a:moveTo>
                  <a:cubicBezTo>
                    <a:pt x="76" y="16"/>
                    <a:pt x="152" y="8"/>
                    <a:pt x="192" y="24"/>
                  </a:cubicBezTo>
                  <a:cubicBezTo>
                    <a:pt x="232" y="40"/>
                    <a:pt x="200" y="0"/>
                    <a:pt x="240" y="120"/>
                  </a:cubicBezTo>
                  <a:cubicBezTo>
                    <a:pt x="280" y="240"/>
                    <a:pt x="384" y="592"/>
                    <a:pt x="432" y="744"/>
                  </a:cubicBezTo>
                  <a:cubicBezTo>
                    <a:pt x="480" y="896"/>
                    <a:pt x="504" y="968"/>
                    <a:pt x="528" y="1032"/>
                  </a:cubicBezTo>
                  <a:cubicBezTo>
                    <a:pt x="552" y="1096"/>
                    <a:pt x="552" y="1096"/>
                    <a:pt x="576" y="1128"/>
                  </a:cubicBezTo>
                  <a:cubicBezTo>
                    <a:pt x="600" y="1160"/>
                    <a:pt x="632" y="1192"/>
                    <a:pt x="672" y="1224"/>
                  </a:cubicBezTo>
                  <a:cubicBezTo>
                    <a:pt x="712" y="1256"/>
                    <a:pt x="776" y="1296"/>
                    <a:pt x="816" y="1320"/>
                  </a:cubicBezTo>
                  <a:cubicBezTo>
                    <a:pt x="856" y="1344"/>
                    <a:pt x="884" y="1356"/>
                    <a:pt x="912" y="1368"/>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4" name="Freeform 8">
              <a:extLst>
                <a:ext uri="{FF2B5EF4-FFF2-40B4-BE49-F238E27FC236}">
                  <a16:creationId xmlns:a16="http://schemas.microsoft.com/office/drawing/2014/main" id="{56590AA7-F8F8-1BB0-559A-A2FCCB21CE3A}"/>
                </a:ext>
              </a:extLst>
            </p:cNvPr>
            <p:cNvSpPr>
              <a:spLocks/>
            </p:cNvSpPr>
            <p:nvPr/>
          </p:nvSpPr>
          <p:spPr bwMode="auto">
            <a:xfrm>
              <a:off x="491" y="422"/>
              <a:ext cx="4337" cy="1914"/>
            </a:xfrm>
            <a:custGeom>
              <a:avLst/>
              <a:gdLst>
                <a:gd name="T0" fmla="*/ 0 w 3504"/>
                <a:gd name="T1" fmla="*/ 5767 h 1432"/>
                <a:gd name="T2" fmla="*/ 1115 w 3504"/>
                <a:gd name="T3" fmla="*/ 5767 h 1432"/>
                <a:gd name="T4" fmla="*/ 1675 w 3504"/>
                <a:gd name="T5" fmla="*/ 5357 h 1432"/>
                <a:gd name="T6" fmla="*/ 3347 w 3504"/>
                <a:gd name="T7" fmla="*/ 1263 h 1432"/>
                <a:gd name="T8" fmla="*/ 3906 w 3504"/>
                <a:gd name="T9" fmla="*/ 239 h 1432"/>
                <a:gd name="T10" fmla="*/ 4879 w 3504"/>
                <a:gd name="T11" fmla="*/ 36 h 1432"/>
                <a:gd name="T12" fmla="*/ 7249 w 3504"/>
                <a:gd name="T13" fmla="*/ 36 h 1432"/>
                <a:gd name="T14" fmla="*/ 10178 w 3504"/>
                <a:gd name="T15" fmla="*/ 36 h 1432"/>
                <a:gd name="T16" fmla="*/ 0 60000 65536"/>
                <a:gd name="T17" fmla="*/ 0 60000 65536"/>
                <a:gd name="T18" fmla="*/ 0 60000 65536"/>
                <a:gd name="T19" fmla="*/ 0 60000 65536"/>
                <a:gd name="T20" fmla="*/ 0 60000 65536"/>
                <a:gd name="T21" fmla="*/ 0 60000 65536"/>
                <a:gd name="T22" fmla="*/ 0 60000 65536"/>
                <a:gd name="T23" fmla="*/ 0 60000 65536"/>
                <a:gd name="T24" fmla="*/ 0 w 3504"/>
                <a:gd name="T25" fmla="*/ 0 h 1432"/>
                <a:gd name="T26" fmla="*/ 3504 w 3504"/>
                <a:gd name="T27" fmla="*/ 1432 h 1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4" h="1432">
                  <a:moveTo>
                    <a:pt x="0" y="1352"/>
                  </a:moveTo>
                  <a:cubicBezTo>
                    <a:pt x="144" y="1360"/>
                    <a:pt x="288" y="1368"/>
                    <a:pt x="384" y="1352"/>
                  </a:cubicBezTo>
                  <a:cubicBezTo>
                    <a:pt x="480" y="1336"/>
                    <a:pt x="448" y="1432"/>
                    <a:pt x="576" y="1256"/>
                  </a:cubicBezTo>
                  <a:cubicBezTo>
                    <a:pt x="704" y="1080"/>
                    <a:pt x="1024" y="496"/>
                    <a:pt x="1152" y="296"/>
                  </a:cubicBezTo>
                  <a:cubicBezTo>
                    <a:pt x="1280" y="96"/>
                    <a:pt x="1256" y="104"/>
                    <a:pt x="1344" y="56"/>
                  </a:cubicBezTo>
                  <a:cubicBezTo>
                    <a:pt x="1432" y="8"/>
                    <a:pt x="1488" y="16"/>
                    <a:pt x="1680" y="8"/>
                  </a:cubicBezTo>
                  <a:cubicBezTo>
                    <a:pt x="1872" y="0"/>
                    <a:pt x="2192" y="8"/>
                    <a:pt x="2496" y="8"/>
                  </a:cubicBezTo>
                  <a:cubicBezTo>
                    <a:pt x="2800" y="8"/>
                    <a:pt x="3152" y="8"/>
                    <a:pt x="3504" y="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5" name="Freeform 9">
              <a:extLst>
                <a:ext uri="{FF2B5EF4-FFF2-40B4-BE49-F238E27FC236}">
                  <a16:creationId xmlns:a16="http://schemas.microsoft.com/office/drawing/2014/main" id="{7C309CAE-7217-73D1-570D-AC442B38185B}"/>
                </a:ext>
              </a:extLst>
            </p:cNvPr>
            <p:cNvSpPr>
              <a:spLocks/>
            </p:cNvSpPr>
            <p:nvPr/>
          </p:nvSpPr>
          <p:spPr bwMode="auto">
            <a:xfrm>
              <a:off x="551" y="465"/>
              <a:ext cx="4277" cy="1796"/>
            </a:xfrm>
            <a:custGeom>
              <a:avLst/>
              <a:gdLst>
                <a:gd name="T0" fmla="*/ 0 w 3456"/>
                <a:gd name="T1" fmla="*/ 5625 h 1344"/>
                <a:gd name="T2" fmla="*/ 1393 w 3456"/>
                <a:gd name="T3" fmla="*/ 5625 h 1344"/>
                <a:gd name="T4" fmla="*/ 3205 w 3456"/>
                <a:gd name="T5" fmla="*/ 5014 h 1344"/>
                <a:gd name="T6" fmla="*/ 4179 w 3456"/>
                <a:gd name="T7" fmla="*/ 3989 h 1344"/>
                <a:gd name="T8" fmla="*/ 6271 w 3456"/>
                <a:gd name="T9" fmla="*/ 718 h 1344"/>
                <a:gd name="T10" fmla="*/ 7109 w 3456"/>
                <a:gd name="T11" fmla="*/ 102 h 1344"/>
                <a:gd name="T12" fmla="*/ 8222 w 3456"/>
                <a:gd name="T13" fmla="*/ 102 h 1344"/>
                <a:gd name="T14" fmla="*/ 10032 w 3456"/>
                <a:gd name="T15" fmla="*/ 102 h 1344"/>
                <a:gd name="T16" fmla="*/ 0 60000 65536"/>
                <a:gd name="T17" fmla="*/ 0 60000 65536"/>
                <a:gd name="T18" fmla="*/ 0 60000 65536"/>
                <a:gd name="T19" fmla="*/ 0 60000 65536"/>
                <a:gd name="T20" fmla="*/ 0 60000 65536"/>
                <a:gd name="T21" fmla="*/ 0 60000 65536"/>
                <a:gd name="T22" fmla="*/ 0 60000 65536"/>
                <a:gd name="T23" fmla="*/ 0 60000 65536"/>
                <a:gd name="T24" fmla="*/ 0 w 3456"/>
                <a:gd name="T25" fmla="*/ 0 h 1344"/>
                <a:gd name="T26" fmla="*/ 3456 w 3456"/>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6" h="1344">
                  <a:moveTo>
                    <a:pt x="0" y="1320"/>
                  </a:moveTo>
                  <a:cubicBezTo>
                    <a:pt x="148" y="1332"/>
                    <a:pt x="296" y="1344"/>
                    <a:pt x="480" y="1320"/>
                  </a:cubicBezTo>
                  <a:cubicBezTo>
                    <a:pt x="664" y="1296"/>
                    <a:pt x="944" y="1240"/>
                    <a:pt x="1104" y="1176"/>
                  </a:cubicBezTo>
                  <a:cubicBezTo>
                    <a:pt x="1264" y="1112"/>
                    <a:pt x="1264" y="1104"/>
                    <a:pt x="1440" y="936"/>
                  </a:cubicBezTo>
                  <a:cubicBezTo>
                    <a:pt x="1616" y="768"/>
                    <a:pt x="1992" y="320"/>
                    <a:pt x="2160" y="168"/>
                  </a:cubicBezTo>
                  <a:cubicBezTo>
                    <a:pt x="2328" y="16"/>
                    <a:pt x="2336" y="48"/>
                    <a:pt x="2448" y="24"/>
                  </a:cubicBezTo>
                  <a:cubicBezTo>
                    <a:pt x="2560" y="0"/>
                    <a:pt x="2664" y="24"/>
                    <a:pt x="2832" y="24"/>
                  </a:cubicBezTo>
                  <a:cubicBezTo>
                    <a:pt x="3000" y="24"/>
                    <a:pt x="3228" y="24"/>
                    <a:pt x="3456" y="24"/>
                  </a:cubicBezTo>
                </a:path>
              </a:pathLst>
            </a:custGeom>
            <a:noFill/>
            <a:ln w="38100" cmpd="sng">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6" name="Freeform 10">
              <a:extLst>
                <a:ext uri="{FF2B5EF4-FFF2-40B4-BE49-F238E27FC236}">
                  <a16:creationId xmlns:a16="http://schemas.microsoft.com/office/drawing/2014/main" id="{67CA6439-4C3F-85D8-BE78-60AE5BA49CC2}"/>
                </a:ext>
              </a:extLst>
            </p:cNvPr>
            <p:cNvSpPr>
              <a:spLocks/>
            </p:cNvSpPr>
            <p:nvPr/>
          </p:nvSpPr>
          <p:spPr bwMode="auto">
            <a:xfrm>
              <a:off x="2273" y="2154"/>
              <a:ext cx="2792" cy="139"/>
            </a:xfrm>
            <a:custGeom>
              <a:avLst/>
              <a:gdLst>
                <a:gd name="T0" fmla="*/ 0 w 2256"/>
                <a:gd name="T1" fmla="*/ 445 h 104"/>
                <a:gd name="T2" fmla="*/ 1394 w 2256"/>
                <a:gd name="T3" fmla="*/ 239 h 104"/>
                <a:gd name="T4" fmla="*/ 4876 w 2256"/>
                <a:gd name="T5" fmla="*/ 36 h 104"/>
                <a:gd name="T6" fmla="*/ 6549 w 2256"/>
                <a:gd name="T7" fmla="*/ 36 h 104"/>
                <a:gd name="T8" fmla="*/ 0 60000 65536"/>
                <a:gd name="T9" fmla="*/ 0 60000 65536"/>
                <a:gd name="T10" fmla="*/ 0 60000 65536"/>
                <a:gd name="T11" fmla="*/ 0 60000 65536"/>
                <a:gd name="T12" fmla="*/ 0 w 2256"/>
                <a:gd name="T13" fmla="*/ 0 h 104"/>
                <a:gd name="T14" fmla="*/ 2256 w 2256"/>
                <a:gd name="T15" fmla="*/ 104 h 104"/>
              </a:gdLst>
              <a:ahLst/>
              <a:cxnLst>
                <a:cxn ang="T8">
                  <a:pos x="T0" y="T1"/>
                </a:cxn>
                <a:cxn ang="T9">
                  <a:pos x="T2" y="T3"/>
                </a:cxn>
                <a:cxn ang="T10">
                  <a:pos x="T4" y="T5"/>
                </a:cxn>
                <a:cxn ang="T11">
                  <a:pos x="T6" y="T7"/>
                </a:cxn>
              </a:cxnLst>
              <a:rect l="T12" t="T13" r="T14" b="T15"/>
              <a:pathLst>
                <a:path w="2256" h="104">
                  <a:moveTo>
                    <a:pt x="0" y="104"/>
                  </a:moveTo>
                  <a:cubicBezTo>
                    <a:pt x="100" y="88"/>
                    <a:pt x="200" y="72"/>
                    <a:pt x="480" y="56"/>
                  </a:cubicBezTo>
                  <a:cubicBezTo>
                    <a:pt x="760" y="40"/>
                    <a:pt x="1384" y="16"/>
                    <a:pt x="1680" y="8"/>
                  </a:cubicBezTo>
                  <a:cubicBezTo>
                    <a:pt x="1976" y="0"/>
                    <a:pt x="2116" y="4"/>
                    <a:pt x="2256" y="8"/>
                  </a:cubicBezTo>
                </a:path>
              </a:pathLst>
            </a:custGeom>
            <a:noFill/>
            <a:ln w="381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7" name="Freeform 11">
              <a:extLst>
                <a:ext uri="{FF2B5EF4-FFF2-40B4-BE49-F238E27FC236}">
                  <a16:creationId xmlns:a16="http://schemas.microsoft.com/office/drawing/2014/main" id="{AE119BF9-90A0-D36F-7F0D-53D9506785B0}"/>
                </a:ext>
              </a:extLst>
            </p:cNvPr>
            <p:cNvSpPr>
              <a:spLocks/>
            </p:cNvSpPr>
            <p:nvPr/>
          </p:nvSpPr>
          <p:spPr bwMode="auto">
            <a:xfrm>
              <a:off x="491" y="720"/>
              <a:ext cx="4693" cy="1488"/>
            </a:xfrm>
            <a:custGeom>
              <a:avLst/>
              <a:gdLst>
                <a:gd name="T0" fmla="*/ 0 w 3792"/>
                <a:gd name="T1" fmla="*/ 2651 h 1280"/>
                <a:gd name="T2" fmla="*/ 975 w 3792"/>
                <a:gd name="T3" fmla="*/ 2651 h 1280"/>
                <a:gd name="T4" fmla="*/ 1953 w 3792"/>
                <a:gd name="T5" fmla="*/ 2244 h 1280"/>
                <a:gd name="T6" fmla="*/ 3205 w 3792"/>
                <a:gd name="T7" fmla="*/ 917 h 1280"/>
                <a:gd name="T8" fmla="*/ 4042 w 3792"/>
                <a:gd name="T9" fmla="*/ 102 h 1280"/>
                <a:gd name="T10" fmla="*/ 4877 w 3792"/>
                <a:gd name="T11" fmla="*/ 306 h 1280"/>
                <a:gd name="T12" fmla="*/ 5294 w 3792"/>
                <a:gd name="T13" fmla="*/ 610 h 1280"/>
                <a:gd name="T14" fmla="*/ 5575 w 3792"/>
                <a:gd name="T15" fmla="*/ 1428 h 1280"/>
                <a:gd name="T16" fmla="*/ 5854 w 3792"/>
                <a:gd name="T17" fmla="*/ 1936 h 1280"/>
                <a:gd name="T18" fmla="*/ 6132 w 3792"/>
                <a:gd name="T19" fmla="*/ 2139 h 1280"/>
                <a:gd name="T20" fmla="*/ 6687 w 3792"/>
                <a:gd name="T21" fmla="*/ 2342 h 1280"/>
                <a:gd name="T22" fmla="*/ 7806 w 3792"/>
                <a:gd name="T23" fmla="*/ 2548 h 1280"/>
                <a:gd name="T24" fmla="*/ 11010 w 3792"/>
                <a:gd name="T25" fmla="*/ 2548 h 12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92"/>
                <a:gd name="T40" fmla="*/ 0 h 1280"/>
                <a:gd name="T41" fmla="*/ 3792 w 3792"/>
                <a:gd name="T42" fmla="*/ 1280 h 12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92" h="1280">
                  <a:moveTo>
                    <a:pt x="0" y="1248"/>
                  </a:moveTo>
                  <a:cubicBezTo>
                    <a:pt x="112" y="1264"/>
                    <a:pt x="224" y="1280"/>
                    <a:pt x="336" y="1248"/>
                  </a:cubicBezTo>
                  <a:cubicBezTo>
                    <a:pt x="448" y="1216"/>
                    <a:pt x="544" y="1192"/>
                    <a:pt x="672" y="1056"/>
                  </a:cubicBezTo>
                  <a:cubicBezTo>
                    <a:pt x="800" y="920"/>
                    <a:pt x="984" y="600"/>
                    <a:pt x="1104" y="432"/>
                  </a:cubicBezTo>
                  <a:cubicBezTo>
                    <a:pt x="1224" y="264"/>
                    <a:pt x="1296" y="96"/>
                    <a:pt x="1392" y="48"/>
                  </a:cubicBezTo>
                  <a:cubicBezTo>
                    <a:pt x="1488" y="0"/>
                    <a:pt x="1608" y="104"/>
                    <a:pt x="1680" y="144"/>
                  </a:cubicBezTo>
                  <a:cubicBezTo>
                    <a:pt x="1752" y="184"/>
                    <a:pt x="1784" y="200"/>
                    <a:pt x="1824" y="288"/>
                  </a:cubicBezTo>
                  <a:cubicBezTo>
                    <a:pt x="1864" y="376"/>
                    <a:pt x="1888" y="568"/>
                    <a:pt x="1920" y="672"/>
                  </a:cubicBezTo>
                  <a:cubicBezTo>
                    <a:pt x="1952" y="776"/>
                    <a:pt x="1984" y="856"/>
                    <a:pt x="2016" y="912"/>
                  </a:cubicBezTo>
                  <a:cubicBezTo>
                    <a:pt x="2048" y="968"/>
                    <a:pt x="2064" y="976"/>
                    <a:pt x="2112" y="1008"/>
                  </a:cubicBezTo>
                  <a:cubicBezTo>
                    <a:pt x="2160" y="1040"/>
                    <a:pt x="2208" y="1072"/>
                    <a:pt x="2304" y="1104"/>
                  </a:cubicBezTo>
                  <a:cubicBezTo>
                    <a:pt x="2400" y="1136"/>
                    <a:pt x="2440" y="1184"/>
                    <a:pt x="2688" y="1200"/>
                  </a:cubicBezTo>
                  <a:cubicBezTo>
                    <a:pt x="2936" y="1216"/>
                    <a:pt x="3364" y="1208"/>
                    <a:pt x="3792" y="1200"/>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8" name="Line 12">
              <a:extLst>
                <a:ext uri="{FF2B5EF4-FFF2-40B4-BE49-F238E27FC236}">
                  <a16:creationId xmlns:a16="http://schemas.microsoft.com/office/drawing/2014/main" id="{6E597B6F-80B9-276C-B912-40F9A522C1D8}"/>
                </a:ext>
              </a:extLst>
            </p:cNvPr>
            <p:cNvSpPr>
              <a:spLocks noChangeShapeType="1"/>
            </p:cNvSpPr>
            <p:nvPr/>
          </p:nvSpPr>
          <p:spPr bwMode="auto">
            <a:xfrm>
              <a:off x="2452" y="240"/>
              <a:ext cx="0" cy="205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29" name="Text Box 13">
              <a:extLst>
                <a:ext uri="{FF2B5EF4-FFF2-40B4-BE49-F238E27FC236}">
                  <a16:creationId xmlns:a16="http://schemas.microsoft.com/office/drawing/2014/main" id="{4E2DBA84-4E71-94B2-53D1-C15D8013FA69}"/>
                </a:ext>
              </a:extLst>
            </p:cNvPr>
            <p:cNvSpPr txBox="1">
              <a:spLocks noChangeArrowheads="1"/>
            </p:cNvSpPr>
            <p:nvPr/>
          </p:nvSpPr>
          <p:spPr bwMode="auto">
            <a:xfrm>
              <a:off x="2832" y="144"/>
              <a:ext cx="24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30" name="Text Box 14">
              <a:extLst>
                <a:ext uri="{FF2B5EF4-FFF2-40B4-BE49-F238E27FC236}">
                  <a16:creationId xmlns:a16="http://schemas.microsoft.com/office/drawing/2014/main" id="{D6897279-468F-29D7-E174-F76A919A07CF}"/>
                </a:ext>
              </a:extLst>
            </p:cNvPr>
            <p:cNvSpPr txBox="1">
              <a:spLocks noChangeArrowheads="1"/>
            </p:cNvSpPr>
            <p:nvPr/>
          </p:nvSpPr>
          <p:spPr bwMode="auto">
            <a:xfrm>
              <a:off x="2160" y="2412"/>
              <a:ext cx="723"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rPr>
                <a:t>nascita</a:t>
              </a:r>
            </a:p>
          </p:txBody>
        </p:sp>
        <p:sp>
          <p:nvSpPr>
            <p:cNvPr id="13331" name="Line 15">
              <a:extLst>
                <a:ext uri="{FF2B5EF4-FFF2-40B4-BE49-F238E27FC236}">
                  <a16:creationId xmlns:a16="http://schemas.microsoft.com/office/drawing/2014/main" id="{3ACF3C82-8C6B-2539-A551-7418F756E8CB}"/>
                </a:ext>
              </a:extLst>
            </p:cNvPr>
            <p:cNvSpPr>
              <a:spLocks noChangeShapeType="1"/>
            </p:cNvSpPr>
            <p:nvPr/>
          </p:nvSpPr>
          <p:spPr bwMode="auto">
            <a:xfrm>
              <a:off x="3264" y="1776"/>
              <a:ext cx="0" cy="48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32" name="Line 16">
              <a:extLst>
                <a:ext uri="{FF2B5EF4-FFF2-40B4-BE49-F238E27FC236}">
                  <a16:creationId xmlns:a16="http://schemas.microsoft.com/office/drawing/2014/main" id="{8A3E4576-CEC7-F0FF-69F5-12E502626EDC}"/>
                </a:ext>
              </a:extLst>
            </p:cNvPr>
            <p:cNvSpPr>
              <a:spLocks noChangeShapeType="1"/>
            </p:cNvSpPr>
            <p:nvPr/>
          </p:nvSpPr>
          <p:spPr bwMode="auto">
            <a:xfrm>
              <a:off x="4032" y="1776"/>
              <a:ext cx="0" cy="48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33" name="Text Box 17">
              <a:extLst>
                <a:ext uri="{FF2B5EF4-FFF2-40B4-BE49-F238E27FC236}">
                  <a16:creationId xmlns:a16="http://schemas.microsoft.com/office/drawing/2014/main" id="{98BC44F7-A9D7-ABF2-25AF-D23A48555110}"/>
                </a:ext>
              </a:extLst>
            </p:cNvPr>
            <p:cNvSpPr txBox="1">
              <a:spLocks noChangeArrowheads="1"/>
            </p:cNvSpPr>
            <p:nvPr/>
          </p:nvSpPr>
          <p:spPr bwMode="auto">
            <a:xfrm>
              <a:off x="2976" y="2412"/>
              <a:ext cx="66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rPr>
                <a:t>3 mesi</a:t>
              </a:r>
            </a:p>
          </p:txBody>
        </p:sp>
        <p:sp>
          <p:nvSpPr>
            <p:cNvPr id="13334" name="Text Box 18">
              <a:extLst>
                <a:ext uri="{FF2B5EF4-FFF2-40B4-BE49-F238E27FC236}">
                  <a16:creationId xmlns:a16="http://schemas.microsoft.com/office/drawing/2014/main" id="{2962314C-2EE4-9404-6AB9-F7EE8DDD546A}"/>
                </a:ext>
              </a:extLst>
            </p:cNvPr>
            <p:cNvSpPr txBox="1">
              <a:spLocks noChangeArrowheads="1"/>
            </p:cNvSpPr>
            <p:nvPr/>
          </p:nvSpPr>
          <p:spPr bwMode="auto">
            <a:xfrm>
              <a:off x="3744" y="2412"/>
              <a:ext cx="66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rPr>
                <a:t>6 mesi</a:t>
              </a:r>
            </a:p>
          </p:txBody>
        </p:sp>
        <p:sp>
          <p:nvSpPr>
            <p:cNvPr id="13335" name="Text Box 19">
              <a:extLst>
                <a:ext uri="{FF2B5EF4-FFF2-40B4-BE49-F238E27FC236}">
                  <a16:creationId xmlns:a16="http://schemas.microsoft.com/office/drawing/2014/main" id="{94FEA07A-7371-2933-B970-F433A910E420}"/>
                </a:ext>
              </a:extLst>
            </p:cNvPr>
            <p:cNvSpPr txBox="1">
              <a:spLocks noChangeArrowheads="1"/>
            </p:cNvSpPr>
            <p:nvPr/>
          </p:nvSpPr>
          <p:spPr bwMode="auto">
            <a:xfrm>
              <a:off x="912" y="2400"/>
              <a:ext cx="89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rPr>
                <a:t>prenatale</a:t>
              </a:r>
            </a:p>
          </p:txBody>
        </p:sp>
        <p:sp>
          <p:nvSpPr>
            <p:cNvPr id="13336" name="Text Box 20">
              <a:extLst>
                <a:ext uri="{FF2B5EF4-FFF2-40B4-BE49-F238E27FC236}">
                  <a16:creationId xmlns:a16="http://schemas.microsoft.com/office/drawing/2014/main" id="{E711E9E0-2594-0C15-AADE-5D0872D8D864}"/>
                </a:ext>
              </a:extLst>
            </p:cNvPr>
            <p:cNvSpPr txBox="1">
              <a:spLocks noChangeArrowheads="1"/>
            </p:cNvSpPr>
            <p:nvPr/>
          </p:nvSpPr>
          <p:spPr bwMode="auto">
            <a:xfrm>
              <a:off x="816" y="1104"/>
              <a:ext cx="211"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37" name="Text Box 21">
              <a:extLst>
                <a:ext uri="{FF2B5EF4-FFF2-40B4-BE49-F238E27FC236}">
                  <a16:creationId xmlns:a16="http://schemas.microsoft.com/office/drawing/2014/main" id="{FABC5695-F103-44EF-0080-B05ED5011AB6}"/>
                </a:ext>
              </a:extLst>
            </p:cNvPr>
            <p:cNvSpPr txBox="1">
              <a:spLocks noChangeArrowheads="1"/>
            </p:cNvSpPr>
            <p:nvPr/>
          </p:nvSpPr>
          <p:spPr bwMode="auto">
            <a:xfrm>
              <a:off x="1008" y="720"/>
              <a:ext cx="220"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38" name="Text Box 22">
              <a:extLst>
                <a:ext uri="{FF2B5EF4-FFF2-40B4-BE49-F238E27FC236}">
                  <a16:creationId xmlns:a16="http://schemas.microsoft.com/office/drawing/2014/main" id="{7F4524C2-2C45-2900-FF11-5632BC3736F6}"/>
                </a:ext>
              </a:extLst>
            </p:cNvPr>
            <p:cNvSpPr txBox="1">
              <a:spLocks noChangeArrowheads="1"/>
            </p:cNvSpPr>
            <p:nvPr/>
          </p:nvSpPr>
          <p:spPr bwMode="auto">
            <a:xfrm>
              <a:off x="2784" y="1968"/>
              <a:ext cx="220"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39" name="Text Box 23">
              <a:extLst>
                <a:ext uri="{FF2B5EF4-FFF2-40B4-BE49-F238E27FC236}">
                  <a16:creationId xmlns:a16="http://schemas.microsoft.com/office/drawing/2014/main" id="{E1DE7DC2-C1E0-6E48-98DF-8984D083C911}"/>
                </a:ext>
              </a:extLst>
            </p:cNvPr>
            <p:cNvSpPr txBox="1">
              <a:spLocks noChangeArrowheads="1"/>
            </p:cNvSpPr>
            <p:nvPr/>
          </p:nvSpPr>
          <p:spPr bwMode="auto">
            <a:xfrm>
              <a:off x="2928" y="1296"/>
              <a:ext cx="206"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40" name="Text Box 24">
              <a:extLst>
                <a:ext uri="{FF2B5EF4-FFF2-40B4-BE49-F238E27FC236}">
                  <a16:creationId xmlns:a16="http://schemas.microsoft.com/office/drawing/2014/main" id="{422354EC-3FDC-A474-1320-95C7D2859A5C}"/>
                </a:ext>
              </a:extLst>
            </p:cNvPr>
            <p:cNvSpPr txBox="1">
              <a:spLocks noChangeArrowheads="1"/>
            </p:cNvSpPr>
            <p:nvPr/>
          </p:nvSpPr>
          <p:spPr bwMode="auto">
            <a:xfrm>
              <a:off x="3072" y="768"/>
              <a:ext cx="230"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grpSp>
      <p:sp>
        <p:nvSpPr>
          <p:cNvPr id="13319" name="Text Box 26">
            <a:extLst>
              <a:ext uri="{FF2B5EF4-FFF2-40B4-BE49-F238E27FC236}">
                <a16:creationId xmlns:a16="http://schemas.microsoft.com/office/drawing/2014/main" id="{A3B1DD78-2F50-C3C7-C48A-D8A9AA5AF0AD}"/>
              </a:ext>
            </a:extLst>
          </p:cNvPr>
          <p:cNvSpPr txBox="1">
            <a:spLocks noChangeArrowheads="1"/>
          </p:cNvSpPr>
          <p:nvPr/>
        </p:nvSpPr>
        <p:spPr bwMode="auto">
          <a:xfrm>
            <a:off x="7535864" y="2133601"/>
            <a:ext cx="3012363" cy="120032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sym typeface="Symbol" panose="05050102010706020507" pitchFamily="18" charset="2"/>
              </a:rPr>
              <a:t>HbA:      </a:t>
            </a:r>
            <a:r>
              <a:rPr lang="it-IT" altLang="en-US" sz="1800">
                <a:latin typeface="Arial" panose="020B0604020202020204" pitchFamily="34" charset="0"/>
                <a:sym typeface="Symbol" panose="05050102010706020507" pitchFamily="18" charset="2"/>
              </a:rPr>
              <a:t>22 	      95%</a:t>
            </a:r>
          </a:p>
          <a:p>
            <a:pPr eaLnBrk="1" hangingPunct="1">
              <a:spcBef>
                <a:spcPct val="0"/>
              </a:spcBef>
              <a:buFontTx/>
              <a:buNone/>
            </a:pPr>
            <a:r>
              <a:rPr lang="it-IT" altLang="en-US" sz="1800" b="1">
                <a:latin typeface="Arial" panose="020B0604020202020204" pitchFamily="34" charset="0"/>
                <a:sym typeface="Symbol" panose="05050102010706020507" pitchFamily="18" charset="2"/>
              </a:rPr>
              <a:t>HbA1c:  </a:t>
            </a:r>
            <a:r>
              <a:rPr lang="it-IT" altLang="en-US" sz="1800">
                <a:latin typeface="Arial" panose="020B0604020202020204" pitchFamily="34" charset="0"/>
                <a:sym typeface="Symbol" panose="05050102010706020507" pitchFamily="18" charset="2"/>
              </a:rPr>
              <a:t>22(glic)    3%</a:t>
            </a:r>
          </a:p>
          <a:p>
            <a:pPr eaLnBrk="1" hangingPunct="1">
              <a:spcBef>
                <a:spcPct val="0"/>
              </a:spcBef>
              <a:buFontTx/>
              <a:buNone/>
            </a:pPr>
            <a:r>
              <a:rPr lang="it-IT" altLang="en-US" sz="1800" b="1">
                <a:latin typeface="Arial" panose="020B0604020202020204" pitchFamily="34" charset="0"/>
                <a:sym typeface="Symbol" panose="05050102010706020507" pitchFamily="18" charset="2"/>
              </a:rPr>
              <a:t>HbA2:    </a:t>
            </a:r>
            <a:r>
              <a:rPr lang="it-IT" altLang="en-US" sz="1800">
                <a:latin typeface="Arial" panose="020B0604020202020204" pitchFamily="34" charset="0"/>
                <a:sym typeface="Symbol" panose="05050102010706020507" pitchFamily="18" charset="2"/>
              </a:rPr>
              <a:t>22 	         2%</a:t>
            </a:r>
            <a:endParaRPr lang="it-IT" altLang="en-US" sz="1800" b="1">
              <a:latin typeface="Arial" panose="020B0604020202020204" pitchFamily="34" charset="0"/>
              <a:sym typeface="Symbol" panose="05050102010706020507" pitchFamily="18" charset="2"/>
            </a:endParaRPr>
          </a:p>
          <a:p>
            <a:pPr eaLnBrk="1" hangingPunct="1">
              <a:spcBef>
                <a:spcPct val="0"/>
              </a:spcBef>
              <a:buFontTx/>
              <a:buNone/>
            </a:pPr>
            <a:r>
              <a:rPr lang="it-IT" altLang="en-US" sz="1800" b="1">
                <a:latin typeface="Arial" panose="020B0604020202020204" pitchFamily="34" charset="0"/>
                <a:sym typeface="Symbol" panose="05050102010706020507" pitchFamily="18" charset="2"/>
              </a:rPr>
              <a:t>HbF:       </a:t>
            </a:r>
            <a:r>
              <a:rPr lang="it-IT" altLang="en-US" sz="1800">
                <a:latin typeface="Arial" panose="020B0604020202020204" pitchFamily="34" charset="0"/>
                <a:sym typeface="Symbol" panose="05050102010706020507" pitchFamily="18" charset="2"/>
              </a:rPr>
              <a:t>22 	        &lt;1%</a:t>
            </a:r>
            <a:endParaRPr lang="it-IT" altLang="en-US" sz="2000">
              <a:latin typeface="Arial" panose="020B0604020202020204" pitchFamily="34" charset="0"/>
              <a:sym typeface="Symbol" panose="05050102010706020507" pitchFamily="18" charset="2"/>
            </a:endParaRPr>
          </a:p>
        </p:txBody>
      </p:sp>
      <p:sp>
        <p:nvSpPr>
          <p:cNvPr id="11272" name="Rettangolo 28">
            <a:extLst>
              <a:ext uri="{FF2B5EF4-FFF2-40B4-BE49-F238E27FC236}">
                <a16:creationId xmlns:a16="http://schemas.microsoft.com/office/drawing/2014/main" id="{9441FB78-C935-CB27-B9FF-90FE51FFE7D7}"/>
              </a:ext>
            </a:extLst>
          </p:cNvPr>
          <p:cNvSpPr>
            <a:spLocks noChangeArrowheads="1"/>
          </p:cNvSpPr>
          <p:nvPr/>
        </p:nvSpPr>
        <p:spPr bwMode="auto">
          <a:xfrm>
            <a:off x="1992314" y="5078413"/>
            <a:ext cx="8351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2000"/>
              <a:t>L’</a:t>
            </a:r>
            <a:r>
              <a:rPr lang="it-IT" altLang="en-US" sz="2000" i="1"/>
              <a:t>HbF è il maggiore fattore </a:t>
            </a:r>
            <a:r>
              <a:rPr lang="it-IT" altLang="en-US" sz="2000"/>
              <a:t>protettivo in grado di aumentare la solubilità dell’HbS, grazie a un residuo di glutammina in γ87</a:t>
            </a:r>
          </a:p>
          <a:p>
            <a:pPr eaLnBrk="1" hangingPunct="1">
              <a:spcBef>
                <a:spcPct val="0"/>
              </a:spcBef>
              <a:buFontTx/>
              <a:buNone/>
            </a:pPr>
            <a:endParaRPr lang="it-IT" altLang="en-US" sz="2000"/>
          </a:p>
          <a:p>
            <a:pPr eaLnBrk="1" hangingPunct="1">
              <a:spcBef>
                <a:spcPct val="0"/>
              </a:spcBef>
              <a:buFontTx/>
              <a:buNone/>
            </a:pPr>
            <a:r>
              <a:rPr lang="it-IT" altLang="en-US" sz="2000"/>
              <a:t>La gravità della malattia è inversamente proporzionale alla % di HbF residua</a:t>
            </a:r>
          </a:p>
          <a:p>
            <a:pPr eaLnBrk="1" hangingPunct="1">
              <a:spcBef>
                <a:spcPct val="0"/>
              </a:spcBef>
              <a:buFontTx/>
              <a:buNone/>
            </a:pPr>
            <a:endParaRPr lang="it-IT"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additive="base">
                                        <p:cTn id="7" dur="500" fill="hold"/>
                                        <p:tgtEl>
                                          <p:spTgt spid="11272"/>
                                        </p:tgtEl>
                                        <p:attrNameLst>
                                          <p:attrName>ppt_x</p:attrName>
                                        </p:attrNameLst>
                                      </p:cBhvr>
                                      <p:tavLst>
                                        <p:tav tm="0">
                                          <p:val>
                                            <p:strVal val="#ppt_x"/>
                                          </p:val>
                                        </p:tav>
                                        <p:tav tm="100000">
                                          <p:val>
                                            <p:strVal val="#ppt_x"/>
                                          </p:val>
                                        </p:tav>
                                      </p:tavLst>
                                    </p:anim>
                                    <p:anim calcmode="lin" valueType="num">
                                      <p:cBhvr additive="base">
                                        <p:cTn id="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Immagine 5" descr="PICT0002.jpg">
            <a:extLst>
              <a:ext uri="{FF2B5EF4-FFF2-40B4-BE49-F238E27FC236}">
                <a16:creationId xmlns:a16="http://schemas.microsoft.com/office/drawing/2014/main" id="{527582D0-65AE-5C1C-EB24-D12B67857A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3345" y="345632"/>
            <a:ext cx="5943821" cy="616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CasellaDiTesto 7">
            <a:extLst>
              <a:ext uri="{FF2B5EF4-FFF2-40B4-BE49-F238E27FC236}">
                <a16:creationId xmlns:a16="http://schemas.microsoft.com/office/drawing/2014/main" id="{F47C9A8E-6CDA-CF9C-4C79-03F07485E357}"/>
              </a:ext>
            </a:extLst>
          </p:cNvPr>
          <p:cNvSpPr txBox="1">
            <a:spLocks noChangeArrowheads="1"/>
          </p:cNvSpPr>
          <p:nvPr/>
        </p:nvSpPr>
        <p:spPr bwMode="auto">
          <a:xfrm>
            <a:off x="5556914" y="417865"/>
            <a:ext cx="2160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latin typeface="Arial" panose="020B0604020202020204" pitchFamily="34" charset="0"/>
              </a:rPr>
              <a:t>Crisi</a:t>
            </a:r>
            <a:r>
              <a:rPr lang="en-US" altLang="en-US" sz="1800" b="1" dirty="0">
                <a:latin typeface="Arial" panose="020B0604020202020204" pitchFamily="34" charset="0"/>
              </a:rPr>
              <a:t> </a:t>
            </a:r>
            <a:r>
              <a:rPr lang="en-US" altLang="en-US" sz="1800" b="1" dirty="0" err="1">
                <a:latin typeface="Arial" panose="020B0604020202020204" pitchFamily="34" charset="0"/>
              </a:rPr>
              <a:t>dolorose</a:t>
            </a:r>
            <a:endParaRPr lang="en-US" altLang="en-US" sz="1800" b="1" dirty="0">
              <a:latin typeface="Arial" panose="020B0604020202020204" pitchFamily="34" charset="0"/>
            </a:endParaRPr>
          </a:p>
        </p:txBody>
      </p:sp>
      <p:sp>
        <p:nvSpPr>
          <p:cNvPr id="14343" name="CasellaDiTesto 8">
            <a:extLst>
              <a:ext uri="{FF2B5EF4-FFF2-40B4-BE49-F238E27FC236}">
                <a16:creationId xmlns:a16="http://schemas.microsoft.com/office/drawing/2014/main" id="{A78500BD-220E-BD52-2ECF-3C9A67EE4484}"/>
              </a:ext>
            </a:extLst>
          </p:cNvPr>
          <p:cNvSpPr txBox="1">
            <a:spLocks noChangeArrowheads="1"/>
          </p:cNvSpPr>
          <p:nvPr/>
        </p:nvSpPr>
        <p:spPr bwMode="auto">
          <a:xfrm>
            <a:off x="5653345" y="1890273"/>
            <a:ext cx="22320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Sequestro</a:t>
            </a:r>
          </a:p>
        </p:txBody>
      </p:sp>
      <p:sp>
        <p:nvSpPr>
          <p:cNvPr id="14344" name="CasellaDiTesto 9">
            <a:extLst>
              <a:ext uri="{FF2B5EF4-FFF2-40B4-BE49-F238E27FC236}">
                <a16:creationId xmlns:a16="http://schemas.microsoft.com/office/drawing/2014/main" id="{089F1640-C801-24EA-CB00-1489326D1718}"/>
              </a:ext>
            </a:extLst>
          </p:cNvPr>
          <p:cNvSpPr txBox="1">
            <a:spLocks noChangeArrowheads="1"/>
          </p:cNvSpPr>
          <p:nvPr/>
        </p:nvSpPr>
        <p:spPr bwMode="auto">
          <a:xfrm>
            <a:off x="5639888" y="3259930"/>
            <a:ext cx="280828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err="1">
                <a:latin typeface="Arial" panose="020B0604020202020204" pitchFamily="34" charset="0"/>
              </a:rPr>
              <a:t>Infezioni</a:t>
            </a:r>
            <a:r>
              <a:rPr lang="en-US" altLang="en-US" sz="1600" b="1" dirty="0">
                <a:latin typeface="Arial" panose="020B0604020202020204" pitchFamily="34" charset="0"/>
              </a:rPr>
              <a:t> da </a:t>
            </a:r>
            <a:r>
              <a:rPr lang="en-US" altLang="en-US" sz="1600" b="1" dirty="0" err="1">
                <a:latin typeface="Arial" panose="020B0604020202020204" pitchFamily="34" charset="0"/>
              </a:rPr>
              <a:t>iposplenismo</a:t>
            </a:r>
            <a:endParaRPr lang="en-US" altLang="en-US" sz="1600" b="1" dirty="0">
              <a:latin typeface="Arial" panose="020B0604020202020204" pitchFamily="34" charset="0"/>
            </a:endParaRPr>
          </a:p>
        </p:txBody>
      </p:sp>
      <p:sp>
        <p:nvSpPr>
          <p:cNvPr id="12" name="Rettangolo 11">
            <a:extLst>
              <a:ext uri="{FF2B5EF4-FFF2-40B4-BE49-F238E27FC236}">
                <a16:creationId xmlns:a16="http://schemas.microsoft.com/office/drawing/2014/main" id="{A0E66D36-475C-35DF-F660-3D25AB0BC413}"/>
              </a:ext>
            </a:extLst>
          </p:cNvPr>
          <p:cNvSpPr/>
          <p:nvPr/>
        </p:nvSpPr>
        <p:spPr>
          <a:xfrm>
            <a:off x="5592764" y="4269499"/>
            <a:ext cx="2232025"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46" name="CasellaDiTesto 10">
            <a:extLst>
              <a:ext uri="{FF2B5EF4-FFF2-40B4-BE49-F238E27FC236}">
                <a16:creationId xmlns:a16="http://schemas.microsoft.com/office/drawing/2014/main" id="{6470CBAB-F6F5-D61C-1D76-F33653C31378}"/>
              </a:ext>
            </a:extLst>
          </p:cNvPr>
          <p:cNvSpPr txBox="1">
            <a:spLocks noChangeArrowheads="1"/>
          </p:cNvSpPr>
          <p:nvPr/>
        </p:nvSpPr>
        <p:spPr bwMode="auto">
          <a:xfrm>
            <a:off x="5592764" y="4208380"/>
            <a:ext cx="2592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err="1">
                <a:latin typeface="Arial" panose="020B0604020202020204" pitchFamily="34" charset="0"/>
              </a:rPr>
              <a:t>Altro</a:t>
            </a:r>
            <a:r>
              <a:rPr lang="en-US" altLang="en-US" sz="1600" b="1" dirty="0">
                <a:latin typeface="Arial" panose="020B0604020202020204" pitchFamily="34" charset="0"/>
              </a:rPr>
              <a:t>; </a:t>
            </a:r>
            <a:r>
              <a:rPr lang="en-US" altLang="en-US" sz="1600" b="1" dirty="0" err="1">
                <a:latin typeface="Arial" panose="020B0604020202020204" pitchFamily="34" charset="0"/>
              </a:rPr>
              <a:t>infarti</a:t>
            </a:r>
            <a:r>
              <a:rPr lang="en-US" altLang="en-US" sz="1600" b="1" dirty="0">
                <a:latin typeface="Arial" panose="020B0604020202020204" pitchFamily="34" charset="0"/>
              </a:rPr>
              <a:t> </a:t>
            </a:r>
            <a:r>
              <a:rPr lang="en-US" altLang="en-US" sz="1600" b="1" dirty="0" err="1">
                <a:latin typeface="Arial" panose="020B0604020202020204" pitchFamily="34" charset="0"/>
              </a:rPr>
              <a:t>d’organo</a:t>
            </a:r>
            <a:endParaRPr lang="en-US" altLang="en-US" sz="1600" b="1" dirty="0">
              <a:latin typeface="Arial" panose="020B0604020202020204" pitchFamily="34" charset="0"/>
            </a:endParaRPr>
          </a:p>
        </p:txBody>
      </p:sp>
      <p:sp>
        <p:nvSpPr>
          <p:cNvPr id="14347" name="CasellaDiTesto 12">
            <a:extLst>
              <a:ext uri="{FF2B5EF4-FFF2-40B4-BE49-F238E27FC236}">
                <a16:creationId xmlns:a16="http://schemas.microsoft.com/office/drawing/2014/main" id="{4D0D5183-E05E-99C3-0974-E2C40EE6C388}"/>
              </a:ext>
            </a:extLst>
          </p:cNvPr>
          <p:cNvSpPr txBox="1">
            <a:spLocks noChangeArrowheads="1"/>
          </p:cNvSpPr>
          <p:nvPr/>
        </p:nvSpPr>
        <p:spPr bwMode="auto">
          <a:xfrm>
            <a:off x="604708" y="1011238"/>
            <a:ext cx="377237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t>La </a:t>
            </a:r>
            <a:r>
              <a:rPr lang="en-US" altLang="en-US" sz="2400" dirty="0" err="1"/>
              <a:t>storia</a:t>
            </a:r>
            <a:r>
              <a:rPr lang="en-US" altLang="en-US" sz="2400" dirty="0"/>
              <a:t> di </a:t>
            </a:r>
            <a:r>
              <a:rPr lang="en-US" altLang="en-US" sz="2400" dirty="0" err="1"/>
              <a:t>malattia</a:t>
            </a:r>
            <a:endParaRPr lang="en-US" altLang="en-US" sz="2400" dirty="0"/>
          </a:p>
          <a:p>
            <a:pPr eaLnBrk="1" hangingPunct="1">
              <a:spcBef>
                <a:spcPct val="0"/>
              </a:spcBef>
              <a:buFontTx/>
              <a:buNone/>
            </a:pPr>
            <a:r>
              <a:rPr lang="en-US" altLang="en-US" sz="2400" dirty="0" err="1"/>
              <a:t>condiziona</a:t>
            </a:r>
            <a:r>
              <a:rPr lang="en-US" altLang="en-US" sz="2400" dirty="0"/>
              <a:t> </a:t>
            </a:r>
            <a:r>
              <a:rPr lang="en-US" altLang="en-US" sz="2400" dirty="0" err="1"/>
              <a:t>l’espressione</a:t>
            </a:r>
            <a:r>
              <a:rPr lang="en-US" altLang="en-US" sz="2400" dirty="0"/>
              <a:t> </a:t>
            </a:r>
            <a:r>
              <a:rPr lang="en-US" altLang="en-US" sz="2400" dirty="0" err="1"/>
              <a:t>successiva</a:t>
            </a:r>
            <a:endParaRPr lang="en-US" altLang="en-US" sz="2400" dirty="0"/>
          </a:p>
          <a:p>
            <a:pPr eaLnBrk="1" hangingPunct="1">
              <a:spcBef>
                <a:spcPct val="0"/>
              </a:spcBef>
              <a:buFontTx/>
              <a:buNone/>
            </a:pPr>
            <a:r>
              <a:rPr lang="en-US" altLang="en-US" sz="2400" dirty="0"/>
              <a:t>(</a:t>
            </a:r>
            <a:r>
              <a:rPr lang="en-US" altLang="en-US" sz="2400" dirty="0" err="1"/>
              <a:t>danni</a:t>
            </a:r>
            <a:r>
              <a:rPr lang="en-US" altLang="en-US" sz="2400" dirty="0"/>
              <a:t> </a:t>
            </a:r>
            <a:r>
              <a:rPr lang="en-US" altLang="en-US" sz="2400" dirty="0" err="1"/>
              <a:t>d’organo</a:t>
            </a:r>
            <a:r>
              <a:rPr lang="en-US" altLang="en-US" sz="2400" dirty="0"/>
              <a:t>, </a:t>
            </a:r>
            <a:r>
              <a:rPr lang="en-US" altLang="en-US" sz="2400" dirty="0" err="1"/>
              <a:t>infezioni</a:t>
            </a:r>
            <a:r>
              <a:rPr lang="en-US" altLang="en-US" sz="2400" dirty="0"/>
              <a:t>, </a:t>
            </a:r>
            <a:r>
              <a:rPr lang="en-US" altLang="en-US" sz="2400" dirty="0" err="1"/>
              <a:t>ipossia</a:t>
            </a:r>
            <a:r>
              <a:rPr lang="en-US" altLang="en-US" sz="2400" dirty="0"/>
              <a:t>)</a:t>
            </a:r>
          </a:p>
          <a:p>
            <a:pPr eaLnBrk="1" hangingPunct="1">
              <a:spcBef>
                <a:spcPct val="0"/>
              </a:spcBef>
              <a:buFontTx/>
              <a:buChar char="-"/>
            </a:pPr>
            <a:endParaRPr lang="en-US" altLang="en-US" sz="2400" dirty="0"/>
          </a:p>
          <a:p>
            <a:pPr eaLnBrk="1" hangingPunct="1">
              <a:spcBef>
                <a:spcPct val="0"/>
              </a:spcBef>
              <a:buFontTx/>
              <a:buNone/>
            </a:pPr>
            <a:r>
              <a:rPr lang="en-US" altLang="en-US" sz="2400" dirty="0"/>
              <a:t>La </a:t>
            </a:r>
            <a:r>
              <a:rPr lang="en-US" altLang="en-US" sz="2400" dirty="0" err="1"/>
              <a:t>prevenzione</a:t>
            </a:r>
            <a:r>
              <a:rPr lang="en-US" altLang="en-US" sz="2400" dirty="0"/>
              <a:t> </a:t>
            </a:r>
            <a:r>
              <a:rPr lang="en-US" altLang="en-US" sz="2400" dirty="0" err="1"/>
              <a:t>degli</a:t>
            </a:r>
            <a:r>
              <a:rPr lang="en-US" altLang="en-US" sz="2400" dirty="0"/>
              <a:t> </a:t>
            </a:r>
            <a:r>
              <a:rPr lang="en-US" altLang="en-US" sz="2400" dirty="0" err="1"/>
              <a:t>episodi</a:t>
            </a:r>
            <a:r>
              <a:rPr lang="en-US" altLang="en-US" sz="2400" dirty="0"/>
              <a:t> </a:t>
            </a:r>
            <a:r>
              <a:rPr lang="en-US" altLang="en-US" sz="2400" dirty="0" err="1"/>
              <a:t>vaso-occlusivi</a:t>
            </a:r>
            <a:r>
              <a:rPr lang="en-US" altLang="en-US" sz="2400" dirty="0"/>
              <a:t> e </a:t>
            </a:r>
            <a:r>
              <a:rPr lang="en-US" altLang="en-US" sz="2400" dirty="0" err="1"/>
              <a:t>delle</a:t>
            </a:r>
            <a:r>
              <a:rPr lang="en-US" altLang="en-US" sz="2400" dirty="0"/>
              <a:t> </a:t>
            </a:r>
            <a:r>
              <a:rPr lang="en-US" altLang="en-US" sz="2400" dirty="0" err="1"/>
              <a:t>infezioni</a:t>
            </a:r>
            <a:r>
              <a:rPr lang="en-US" altLang="en-US" sz="2400" dirty="0"/>
              <a:t> </a:t>
            </a:r>
            <a:r>
              <a:rPr lang="en-US" altLang="en-US" sz="2400" dirty="0" err="1"/>
              <a:t>può</a:t>
            </a:r>
            <a:r>
              <a:rPr lang="en-US" altLang="en-US" sz="2400" dirty="0"/>
              <a:t> </a:t>
            </a:r>
            <a:r>
              <a:rPr lang="en-US" altLang="en-US" sz="2400" dirty="0" err="1"/>
              <a:t>permettere</a:t>
            </a:r>
            <a:r>
              <a:rPr lang="en-US" altLang="en-US" sz="2400" dirty="0"/>
              <a:t> </a:t>
            </a:r>
            <a:r>
              <a:rPr lang="en-US" altLang="en-US" sz="2400" dirty="0" err="1"/>
              <a:t>una</a:t>
            </a:r>
            <a:r>
              <a:rPr lang="en-US" altLang="en-US" sz="2400" dirty="0"/>
              <a:t> vita </a:t>
            </a:r>
            <a:r>
              <a:rPr lang="en-US" altLang="en-US" sz="2400" dirty="0" err="1"/>
              <a:t>normale</a:t>
            </a:r>
            <a:endParaRPr lang="en-US" altLang="en-US" sz="2400" dirty="0"/>
          </a:p>
          <a:p>
            <a:pPr eaLnBrk="1" hangingPunct="1">
              <a:spcBef>
                <a:spcPct val="0"/>
              </a:spcBef>
              <a:buFontTx/>
              <a:buNone/>
            </a:pPr>
            <a:endParaRPr lang="en-US" altLang="en-US" sz="2400" dirty="0">
              <a:latin typeface="Arial" panose="020B0604020202020204" pitchFamily="34" charset="0"/>
            </a:endParaRPr>
          </a:p>
        </p:txBody>
      </p:sp>
      <p:sp>
        <p:nvSpPr>
          <p:cNvPr id="14348" name="CasellaDiTesto 13">
            <a:extLst>
              <a:ext uri="{FF2B5EF4-FFF2-40B4-BE49-F238E27FC236}">
                <a16:creationId xmlns:a16="http://schemas.microsoft.com/office/drawing/2014/main" id="{58FC034B-4F75-02B3-7DB5-D66D9D5BF34E}"/>
              </a:ext>
            </a:extLst>
          </p:cNvPr>
          <p:cNvSpPr txBox="1">
            <a:spLocks noChangeArrowheads="1"/>
          </p:cNvSpPr>
          <p:nvPr/>
        </p:nvSpPr>
        <p:spPr bwMode="auto">
          <a:xfrm>
            <a:off x="1524000" y="6237289"/>
            <a:ext cx="3041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Da Lanzkowsky, </a:t>
            </a:r>
          </a:p>
          <a:p>
            <a:pPr eaLnBrk="1" hangingPunct="1">
              <a:spcBef>
                <a:spcPct val="0"/>
              </a:spcBef>
              <a:buFontTx/>
              <a:buNone/>
            </a:pPr>
            <a:r>
              <a:rPr lang="en-US" altLang="en-US" sz="1400">
                <a:latin typeface="Arial" panose="020B0604020202020204" pitchFamily="34" charset="0"/>
              </a:rPr>
              <a:t>Pediatric Hematology and Oncology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a:extLst>
              <a:ext uri="{FF2B5EF4-FFF2-40B4-BE49-F238E27FC236}">
                <a16:creationId xmlns:a16="http://schemas.microsoft.com/office/drawing/2014/main" id="{649F1D09-3AD0-D7F6-CC69-800BA98E09AB}"/>
              </a:ext>
            </a:extLst>
          </p:cNvPr>
          <p:cNvSpPr>
            <a:spLocks noGrp="1"/>
          </p:cNvSpPr>
          <p:nvPr>
            <p:ph type="body" idx="1"/>
          </p:nvPr>
        </p:nvSpPr>
        <p:spPr>
          <a:xfrm>
            <a:off x="1847851" y="3357563"/>
            <a:ext cx="8569325" cy="3213100"/>
          </a:xfrm>
        </p:spPr>
        <p:txBody>
          <a:bodyPr/>
          <a:lstStyle/>
          <a:p>
            <a:pPr marL="609600" indent="-609600">
              <a:lnSpc>
                <a:spcPct val="80000"/>
              </a:lnSpc>
              <a:buNone/>
            </a:pPr>
            <a:r>
              <a:rPr lang="it-IT" altLang="en-US" sz="2400"/>
              <a:t>Dolore lieve senza febbre:</a:t>
            </a:r>
          </a:p>
          <a:p>
            <a:pPr marL="609600" indent="-609600">
              <a:lnSpc>
                <a:spcPct val="80000"/>
              </a:lnSpc>
              <a:buFont typeface="Wingdings" panose="05000000000000000000" pitchFamily="2" charset="2"/>
              <a:buChar char="Ø"/>
            </a:pPr>
            <a:r>
              <a:rPr lang="it-IT" altLang="en-US" sz="2400"/>
              <a:t>Idratazione e terapia del dolore al domicilio</a:t>
            </a:r>
          </a:p>
          <a:p>
            <a:pPr marL="609600" indent="-609600">
              <a:lnSpc>
                <a:spcPct val="80000"/>
              </a:lnSpc>
              <a:buNone/>
            </a:pPr>
            <a:endParaRPr lang="it-IT" altLang="en-US" sz="2400"/>
          </a:p>
          <a:p>
            <a:pPr marL="609600" indent="-609600">
              <a:lnSpc>
                <a:spcPct val="80000"/>
              </a:lnSpc>
              <a:buNone/>
            </a:pPr>
            <a:r>
              <a:rPr lang="it-IT" altLang="en-US" sz="2400"/>
              <a:t>Dolore intenso e/o localizzazione torace-addome e/o febbre</a:t>
            </a:r>
          </a:p>
          <a:p>
            <a:pPr marL="609600" indent="-609600">
              <a:lnSpc>
                <a:spcPct val="80000"/>
              </a:lnSpc>
              <a:buFont typeface="Wingdings" panose="05000000000000000000" pitchFamily="2" charset="2"/>
              <a:buChar char="Ø"/>
            </a:pPr>
            <a:r>
              <a:rPr lang="it-IT" altLang="en-US" sz="2400"/>
              <a:t>ricovero immediato</a:t>
            </a:r>
          </a:p>
          <a:p>
            <a:pPr marL="609600" indent="-609600">
              <a:lnSpc>
                <a:spcPct val="80000"/>
              </a:lnSpc>
              <a:buNone/>
            </a:pPr>
            <a:endParaRPr lang="it-IT" altLang="en-US" sz="2400"/>
          </a:p>
          <a:p>
            <a:pPr marL="609600" indent="-609600">
              <a:lnSpc>
                <a:spcPct val="80000"/>
              </a:lnSpc>
              <a:buNone/>
            </a:pPr>
            <a:r>
              <a:rPr lang="it-IT" altLang="en-US" sz="2400"/>
              <a:t>terapia analgesica ad intensità progressiva e ad orario con paracetamolo, paracetamolo-codeina, morfina</a:t>
            </a:r>
          </a:p>
        </p:txBody>
      </p:sp>
      <p:sp>
        <p:nvSpPr>
          <p:cNvPr id="8" name="CasellaDiTesto 7">
            <a:extLst>
              <a:ext uri="{FF2B5EF4-FFF2-40B4-BE49-F238E27FC236}">
                <a16:creationId xmlns:a16="http://schemas.microsoft.com/office/drawing/2014/main" id="{4D18A06C-324E-4CE3-C681-90371A8FF211}"/>
              </a:ext>
            </a:extLst>
          </p:cNvPr>
          <p:cNvSpPr txBox="1"/>
          <p:nvPr/>
        </p:nvSpPr>
        <p:spPr>
          <a:xfrm>
            <a:off x="165838" y="-7938"/>
            <a:ext cx="8216900" cy="646113"/>
          </a:xfrm>
          <a:prstGeom prst="rect">
            <a:avLst/>
          </a:prstGeom>
          <a:noFill/>
        </p:spPr>
        <p:txBody>
          <a:bodyPr wrap="none">
            <a:spAutoFit/>
          </a:bodyPr>
          <a:lstStyle/>
          <a:p>
            <a:pPr>
              <a:defRPr/>
            </a:pPr>
            <a:r>
              <a:rPr lang="en-US" sz="3600" b="1" dirty="0" err="1">
                <a:solidFill>
                  <a:srgbClr val="0070C0"/>
                </a:solidFill>
              </a:rPr>
              <a:t>Terapia</a:t>
            </a:r>
            <a:r>
              <a:rPr lang="en-US" sz="3600" b="1" dirty="0">
                <a:solidFill>
                  <a:srgbClr val="0070C0"/>
                </a:solidFill>
              </a:rPr>
              <a:t>: </a:t>
            </a:r>
            <a:r>
              <a:rPr lang="en-US" sz="3600" b="1" dirty="0" err="1">
                <a:solidFill>
                  <a:srgbClr val="0070C0"/>
                </a:solidFill>
              </a:rPr>
              <a:t>gestione</a:t>
            </a:r>
            <a:r>
              <a:rPr lang="en-US" sz="3600" b="1" dirty="0">
                <a:solidFill>
                  <a:srgbClr val="0070C0"/>
                </a:solidFill>
              </a:rPr>
              <a:t> </a:t>
            </a:r>
            <a:r>
              <a:rPr lang="en-US" sz="3600" b="1" dirty="0" err="1">
                <a:solidFill>
                  <a:srgbClr val="0070C0"/>
                </a:solidFill>
              </a:rPr>
              <a:t>delle</a:t>
            </a:r>
            <a:r>
              <a:rPr lang="en-US" sz="3600" b="1" dirty="0">
                <a:solidFill>
                  <a:srgbClr val="0070C0"/>
                </a:solidFill>
              </a:rPr>
              <a:t> </a:t>
            </a:r>
            <a:r>
              <a:rPr lang="en-US" sz="3600" b="1" dirty="0" err="1">
                <a:solidFill>
                  <a:srgbClr val="0070C0"/>
                </a:solidFill>
              </a:rPr>
              <a:t>crisi</a:t>
            </a:r>
            <a:r>
              <a:rPr lang="en-US" sz="3600" b="1" dirty="0">
                <a:solidFill>
                  <a:srgbClr val="0070C0"/>
                </a:solidFill>
              </a:rPr>
              <a:t> </a:t>
            </a:r>
            <a:r>
              <a:rPr lang="en-US" sz="3600" b="1" dirty="0" err="1">
                <a:solidFill>
                  <a:srgbClr val="0070C0"/>
                </a:solidFill>
              </a:rPr>
              <a:t>vaso</a:t>
            </a:r>
            <a:r>
              <a:rPr lang="en-US" sz="3600" b="1" dirty="0">
                <a:solidFill>
                  <a:srgbClr val="0070C0"/>
                </a:solidFill>
              </a:rPr>
              <a:t>-occlusive</a:t>
            </a:r>
          </a:p>
        </p:txBody>
      </p:sp>
      <p:graphicFrame>
        <p:nvGraphicFramePr>
          <p:cNvPr id="22534" name="Object 2">
            <a:extLst>
              <a:ext uri="{FF2B5EF4-FFF2-40B4-BE49-F238E27FC236}">
                <a16:creationId xmlns:a16="http://schemas.microsoft.com/office/drawing/2014/main" id="{8B3376D4-9198-09D0-F8F3-EF939E6160DB}"/>
              </a:ext>
            </a:extLst>
          </p:cNvPr>
          <p:cNvGraphicFramePr>
            <a:graphicFrameLocks noChangeAspect="1"/>
          </p:cNvGraphicFramePr>
          <p:nvPr/>
        </p:nvGraphicFramePr>
        <p:xfrm>
          <a:off x="5016501" y="836613"/>
          <a:ext cx="3071813" cy="2305050"/>
        </p:xfrm>
        <a:graphic>
          <a:graphicData uri="http://schemas.openxmlformats.org/presentationml/2006/ole">
            <mc:AlternateContent xmlns:mc="http://schemas.openxmlformats.org/markup-compatibility/2006">
              <mc:Choice xmlns:v="urn:schemas-microsoft-com:vml" Requires="v">
                <p:oleObj name="Immagine bitmap" r:id="rId2" imgW="3048426" imgH="2285714" progId="Paint.Picture">
                  <p:embed/>
                </p:oleObj>
              </mc:Choice>
              <mc:Fallback>
                <p:oleObj name="Immagine bitmap" r:id="rId2" imgW="3048426" imgH="2285714" progId="Paint.Picture">
                  <p:embed/>
                  <p:pic>
                    <p:nvPicPr>
                      <p:cNvPr id="22534" name="Object 2">
                        <a:extLst>
                          <a:ext uri="{FF2B5EF4-FFF2-40B4-BE49-F238E27FC236}">
                            <a16:creationId xmlns:a16="http://schemas.microsoft.com/office/drawing/2014/main" id="{8B3376D4-9198-09D0-F8F3-EF939E616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1" y="836613"/>
                        <a:ext cx="3071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5" name="Object 3">
            <a:extLst>
              <a:ext uri="{FF2B5EF4-FFF2-40B4-BE49-F238E27FC236}">
                <a16:creationId xmlns:a16="http://schemas.microsoft.com/office/drawing/2014/main" id="{5DEE8F68-036C-DDA4-FE01-8764C9FC2883}"/>
              </a:ext>
            </a:extLst>
          </p:cNvPr>
          <p:cNvGraphicFramePr>
            <a:graphicFrameLocks noChangeAspect="1"/>
          </p:cNvGraphicFramePr>
          <p:nvPr/>
        </p:nvGraphicFramePr>
        <p:xfrm>
          <a:off x="1703388" y="817563"/>
          <a:ext cx="3097212" cy="2324100"/>
        </p:xfrm>
        <a:graphic>
          <a:graphicData uri="http://schemas.openxmlformats.org/presentationml/2006/ole">
            <mc:AlternateContent xmlns:mc="http://schemas.openxmlformats.org/markup-compatibility/2006">
              <mc:Choice xmlns:v="urn:schemas-microsoft-com:vml" Requires="v">
                <p:oleObj name="Immagine bitmap" r:id="rId4" imgW="3048426" imgH="2285714" progId="Paint.Picture">
                  <p:embed/>
                </p:oleObj>
              </mc:Choice>
              <mc:Fallback>
                <p:oleObj name="Immagine bitmap" r:id="rId4" imgW="3048426" imgH="2285714" progId="Paint.Picture">
                  <p:embed/>
                  <p:pic>
                    <p:nvPicPr>
                      <p:cNvPr id="22535" name="Object 3">
                        <a:extLst>
                          <a:ext uri="{FF2B5EF4-FFF2-40B4-BE49-F238E27FC236}">
                            <a16:creationId xmlns:a16="http://schemas.microsoft.com/office/drawing/2014/main" id="{5DEE8F68-036C-DDA4-FE01-8764C9FC2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817563"/>
                        <a:ext cx="3097212"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6" name="CasellaDiTesto 8">
            <a:extLst>
              <a:ext uri="{FF2B5EF4-FFF2-40B4-BE49-F238E27FC236}">
                <a16:creationId xmlns:a16="http://schemas.microsoft.com/office/drawing/2014/main" id="{66A28500-0344-94DA-D131-DD0B2C293EC2}"/>
              </a:ext>
            </a:extLst>
          </p:cNvPr>
          <p:cNvSpPr txBox="1">
            <a:spLocks noChangeArrowheads="1"/>
          </p:cNvSpPr>
          <p:nvPr/>
        </p:nvSpPr>
        <p:spPr bwMode="auto">
          <a:xfrm>
            <a:off x="8256589" y="1412875"/>
            <a:ext cx="23066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800" b="1">
                <a:latin typeface="Arial" panose="020B0604020202020204" pitchFamily="34" charset="0"/>
              </a:rPr>
              <a:t> Idratazione</a:t>
            </a:r>
          </a:p>
          <a:p>
            <a:pPr eaLnBrk="1" hangingPunct="1">
              <a:spcBef>
                <a:spcPct val="0"/>
              </a:spcBef>
            </a:pPr>
            <a:r>
              <a:rPr lang="en-US" altLang="en-US" sz="2800" b="1">
                <a:latin typeface="Arial" panose="020B0604020202020204" pitchFamily="34" charset="0"/>
              </a:rPr>
              <a:t> Ossigeno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a:extLst>
              <a:ext uri="{FF2B5EF4-FFF2-40B4-BE49-F238E27FC236}">
                <a16:creationId xmlns:a16="http://schemas.microsoft.com/office/drawing/2014/main" id="{95609832-58C1-62D1-ABBA-C040F3F6497B}"/>
              </a:ext>
            </a:extLst>
          </p:cNvPr>
          <p:cNvSpPr txBox="1">
            <a:spLocks noChangeArrowheads="1"/>
          </p:cNvSpPr>
          <p:nvPr/>
        </p:nvSpPr>
        <p:spPr bwMode="auto">
          <a:xfrm>
            <a:off x="1985963" y="1165226"/>
            <a:ext cx="83629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pPr>
            <a:endParaRPr lang="en-US" altLang="en-US" sz="2400"/>
          </a:p>
        </p:txBody>
      </p:sp>
      <p:sp>
        <p:nvSpPr>
          <p:cNvPr id="24581" name="CasellaDiTesto 8">
            <a:extLst>
              <a:ext uri="{FF2B5EF4-FFF2-40B4-BE49-F238E27FC236}">
                <a16:creationId xmlns:a16="http://schemas.microsoft.com/office/drawing/2014/main" id="{66AA6D61-FF03-C6A5-C632-842D7120A585}"/>
              </a:ext>
            </a:extLst>
          </p:cNvPr>
          <p:cNvSpPr txBox="1">
            <a:spLocks noChangeArrowheads="1"/>
          </p:cNvSpPr>
          <p:nvPr/>
        </p:nvSpPr>
        <p:spPr bwMode="auto">
          <a:xfrm>
            <a:off x="467019" y="838938"/>
            <a:ext cx="11063989"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spcAft>
                <a:spcPts val="1200"/>
              </a:spcAft>
              <a:buFontTx/>
              <a:buChar char="-"/>
            </a:pPr>
            <a:r>
              <a:rPr lang="it-IT" altLang="en-US" sz="2400" dirty="0"/>
              <a:t>PROFILASSI ANTIBIOTICA CON PENICILLINA </a:t>
            </a:r>
          </a:p>
          <a:p>
            <a:pPr marL="342900" indent="-342900">
              <a:spcBef>
                <a:spcPct val="0"/>
              </a:spcBef>
              <a:spcAft>
                <a:spcPts val="1200"/>
              </a:spcAft>
              <a:buFontTx/>
              <a:buChar char="-"/>
            </a:pPr>
            <a:r>
              <a:rPr lang="it-IT" altLang="en-US" sz="2400" dirty="0"/>
              <a:t>VACCINAZIONE </a:t>
            </a:r>
          </a:p>
          <a:p>
            <a:pPr marL="342900" indent="-342900">
              <a:spcBef>
                <a:spcPct val="0"/>
              </a:spcBef>
              <a:spcAft>
                <a:spcPts val="1200"/>
              </a:spcAft>
              <a:buFontTx/>
              <a:buChar char="-"/>
            </a:pPr>
            <a:r>
              <a:rPr lang="it-IT" altLang="en-US" sz="2400" dirty="0"/>
              <a:t>SUPPORTO NUTRIZIONALE con acido folico e zinco </a:t>
            </a:r>
          </a:p>
          <a:p>
            <a:pPr marL="342900" indent="-342900">
              <a:spcBef>
                <a:spcPct val="0"/>
              </a:spcBef>
              <a:spcAft>
                <a:spcPts val="1200"/>
              </a:spcAft>
              <a:buFontTx/>
              <a:buChar char="-"/>
            </a:pPr>
            <a:r>
              <a:rPr lang="it-IT" altLang="en-US" sz="2400" dirty="0"/>
              <a:t>EDUCAZIONE AI FAMILIARI </a:t>
            </a:r>
            <a:br>
              <a:rPr lang="it-IT" altLang="en-US" sz="2400" dirty="0"/>
            </a:br>
            <a:r>
              <a:rPr lang="it-IT" altLang="en-US" sz="2400" dirty="0"/>
              <a:t>- Evitare le condizioni </a:t>
            </a:r>
            <a:r>
              <a:rPr lang="en-US" altLang="en-US" sz="2400" dirty="0"/>
              <a:t>pro-</a:t>
            </a:r>
            <a:r>
              <a:rPr lang="en-US" altLang="en-US" sz="2400" dirty="0" err="1"/>
              <a:t>falcemizzanti</a:t>
            </a:r>
            <a:r>
              <a:rPr lang="en-US" altLang="en-US" sz="2400" dirty="0"/>
              <a:t> (</a:t>
            </a:r>
            <a:r>
              <a:rPr lang="en-US" altLang="en-US" sz="2400" dirty="0" err="1"/>
              <a:t>ipossia</a:t>
            </a:r>
            <a:r>
              <a:rPr lang="en-US" altLang="en-US" sz="2400" dirty="0"/>
              <a:t>, </a:t>
            </a:r>
            <a:r>
              <a:rPr lang="en-US" altLang="en-US" sz="2400" dirty="0" err="1"/>
              <a:t>disidratazione</a:t>
            </a:r>
            <a:r>
              <a:rPr lang="en-US" altLang="en-US" sz="2400" dirty="0"/>
              <a:t>, </a:t>
            </a:r>
            <a:r>
              <a:rPr lang="it-IT" altLang="en-US" sz="2400" dirty="0"/>
              <a:t>acidosi, freddo o caldo eccessivi, esercizio intenso, alta quota);  Riconoscimento e gestione crisi dolorose lievi; trattare la febbre con antipiretici.</a:t>
            </a:r>
          </a:p>
          <a:p>
            <a:pPr marL="342900" indent="-342900">
              <a:spcBef>
                <a:spcPct val="0"/>
              </a:spcBef>
              <a:spcAft>
                <a:spcPts val="1200"/>
              </a:spcAft>
              <a:buFontTx/>
              <a:buChar char="-"/>
            </a:pPr>
            <a:r>
              <a:rPr lang="it-IT" altLang="en-US" sz="2400" dirty="0"/>
              <a:t>PROFILASSI TRASFUSIONALE PRE-CHIRURGICA</a:t>
            </a:r>
          </a:p>
          <a:p>
            <a:pPr marL="342900" indent="-342900">
              <a:spcBef>
                <a:spcPct val="0"/>
              </a:spcBef>
              <a:spcAft>
                <a:spcPts val="1200"/>
              </a:spcAft>
              <a:buFontTx/>
              <a:buChar char="-"/>
            </a:pPr>
            <a:r>
              <a:rPr lang="en-US" altLang="en-US" sz="2400" dirty="0"/>
              <a:t>TERAPIA CON IDROSSIUREA (</a:t>
            </a:r>
            <a:r>
              <a:rPr lang="en-US" altLang="en-US" sz="2400" dirty="0" err="1"/>
              <a:t>aumenta</a:t>
            </a:r>
            <a:r>
              <a:rPr lang="en-US" altLang="en-US" sz="2400" dirty="0"/>
              <a:t> </a:t>
            </a:r>
            <a:r>
              <a:rPr lang="en-US" altLang="en-US" sz="2400" dirty="0" err="1"/>
              <a:t>HbF</a:t>
            </a:r>
            <a:r>
              <a:rPr lang="en-US" altLang="en-US" sz="2400" dirty="0"/>
              <a:t>)</a:t>
            </a:r>
          </a:p>
          <a:p>
            <a:pPr marL="342900" indent="-342900">
              <a:spcBef>
                <a:spcPct val="0"/>
              </a:spcBef>
              <a:spcAft>
                <a:spcPts val="1200"/>
              </a:spcAft>
              <a:buFontTx/>
              <a:buChar char="-"/>
            </a:pPr>
            <a:r>
              <a:rPr lang="en-US" altLang="en-US" sz="2400" dirty="0"/>
              <a:t>IPERTRASFUSIONI</a:t>
            </a:r>
          </a:p>
          <a:p>
            <a:pPr marL="342900" indent="-342900">
              <a:spcBef>
                <a:spcPct val="0"/>
              </a:spcBef>
              <a:spcAft>
                <a:spcPts val="1200"/>
              </a:spcAft>
              <a:buFontTx/>
              <a:buChar char="-"/>
            </a:pPr>
            <a:r>
              <a:rPr lang="en-US" altLang="en-US" sz="2400" dirty="0"/>
              <a:t>TRAPIANTO/TERAPIA GENICA</a:t>
            </a:r>
          </a:p>
          <a:p>
            <a:pPr marL="342900" indent="-342900">
              <a:spcBef>
                <a:spcPct val="0"/>
              </a:spcBef>
              <a:spcAft>
                <a:spcPts val="1200"/>
              </a:spcAft>
              <a:buFontTx/>
              <a:buChar char="-"/>
            </a:pPr>
            <a:endParaRPr lang="en-US" altLang="en-US" sz="2400" dirty="0"/>
          </a:p>
        </p:txBody>
      </p:sp>
      <p:sp>
        <p:nvSpPr>
          <p:cNvPr id="2" name="CasellaDiTesto 7">
            <a:extLst>
              <a:ext uri="{FF2B5EF4-FFF2-40B4-BE49-F238E27FC236}">
                <a16:creationId xmlns:a16="http://schemas.microsoft.com/office/drawing/2014/main" id="{A5F34456-612B-4C44-3183-B347A8ACFC97}"/>
              </a:ext>
            </a:extLst>
          </p:cNvPr>
          <p:cNvSpPr txBox="1"/>
          <p:nvPr/>
        </p:nvSpPr>
        <p:spPr>
          <a:xfrm>
            <a:off x="165838" y="-7938"/>
            <a:ext cx="7273851" cy="646331"/>
          </a:xfrm>
          <a:prstGeom prst="rect">
            <a:avLst/>
          </a:prstGeom>
          <a:noFill/>
        </p:spPr>
        <p:txBody>
          <a:bodyPr wrap="none">
            <a:spAutoFit/>
          </a:bodyPr>
          <a:lstStyle/>
          <a:p>
            <a:pPr>
              <a:defRPr/>
            </a:pPr>
            <a:r>
              <a:rPr lang="en-US" sz="3600" b="1" dirty="0" err="1">
                <a:solidFill>
                  <a:srgbClr val="0070C0"/>
                </a:solidFill>
              </a:rPr>
              <a:t>Terapia</a:t>
            </a:r>
            <a:r>
              <a:rPr lang="en-US" sz="3600" b="1" dirty="0">
                <a:solidFill>
                  <a:srgbClr val="0070C0"/>
                </a:solidFill>
              </a:rPr>
              <a:t>: </a:t>
            </a:r>
            <a:r>
              <a:rPr lang="en-US" sz="3600" b="1" dirty="0" err="1">
                <a:solidFill>
                  <a:srgbClr val="0070C0"/>
                </a:solidFill>
              </a:rPr>
              <a:t>gestione</a:t>
            </a:r>
            <a:r>
              <a:rPr lang="en-US" sz="3600" b="1" dirty="0">
                <a:solidFill>
                  <a:srgbClr val="0070C0"/>
                </a:solidFill>
              </a:rPr>
              <a:t> di </a:t>
            </a:r>
            <a:r>
              <a:rPr lang="en-US" sz="3600" b="1">
                <a:solidFill>
                  <a:srgbClr val="0070C0"/>
                </a:solidFill>
              </a:rPr>
              <a:t>fondo-occlusive</a:t>
            </a:r>
            <a:endParaRPr lang="en-US" sz="3600" b="1" dirty="0">
              <a:solidFill>
                <a:srgbClr val="0070C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17A63-3A23-F658-4D5B-2CA8B1A3781B}"/>
            </a:ext>
          </a:extLst>
        </p:cNvPr>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37CB5F97-7EB6-71B1-737D-26590D2E6661}"/>
              </a:ext>
            </a:extLst>
          </p:cNvPr>
          <p:cNvPicPr>
            <a:picLocks noChangeAspect="1"/>
          </p:cNvPicPr>
          <p:nvPr/>
        </p:nvPicPr>
        <p:blipFill>
          <a:blip r:embed="rId2"/>
          <a:stretch>
            <a:fillRect/>
          </a:stretch>
        </p:blipFill>
        <p:spPr>
          <a:xfrm>
            <a:off x="978712" y="960965"/>
            <a:ext cx="4806921" cy="4677835"/>
          </a:xfrm>
          <a:prstGeom prst="rect">
            <a:avLst/>
          </a:prstGeom>
        </p:spPr>
      </p:pic>
      <p:pic>
        <p:nvPicPr>
          <p:cNvPr id="3" name="Picture 2" descr="Graphical user interface, text, email&#10;&#10;Description automatically generated">
            <a:extLst>
              <a:ext uri="{FF2B5EF4-FFF2-40B4-BE49-F238E27FC236}">
                <a16:creationId xmlns:a16="http://schemas.microsoft.com/office/drawing/2014/main" id="{7A726AB2-BDD1-C4F4-EC84-893A0DA32A2A}"/>
              </a:ext>
            </a:extLst>
          </p:cNvPr>
          <p:cNvPicPr>
            <a:picLocks noChangeAspect="1"/>
          </p:cNvPicPr>
          <p:nvPr/>
        </p:nvPicPr>
        <p:blipFill>
          <a:blip r:embed="rId3"/>
          <a:stretch>
            <a:fillRect/>
          </a:stretch>
        </p:blipFill>
        <p:spPr>
          <a:xfrm>
            <a:off x="6286680" y="1825628"/>
            <a:ext cx="5175668" cy="2948508"/>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DE8CCA1-100B-3995-41FE-EF1103AF3546}"/>
              </a:ext>
            </a:extLst>
          </p:cNvPr>
          <p:cNvSpPr txBox="1"/>
          <p:nvPr/>
        </p:nvSpPr>
        <p:spPr>
          <a:xfrm>
            <a:off x="6921149" y="5456088"/>
            <a:ext cx="4477893" cy="646331"/>
          </a:xfrm>
          <a:prstGeom prst="rect">
            <a:avLst/>
          </a:prstGeom>
          <a:noFill/>
        </p:spPr>
        <p:txBody>
          <a:bodyPr wrap="none" rtlCol="0">
            <a:spAutoFit/>
          </a:bodyPr>
          <a:lstStyle/>
          <a:p>
            <a:r>
              <a:rPr lang="it-IT" dirty="0"/>
              <a:t>Solo in cellule emopoietiche!</a:t>
            </a:r>
          </a:p>
          <a:p>
            <a:r>
              <a:rPr lang="it-IT" dirty="0"/>
              <a:t>In altre cellule BCL11A ha anche altre funzioni</a:t>
            </a:r>
          </a:p>
        </p:txBody>
      </p:sp>
    </p:spTree>
    <p:extLst>
      <p:ext uri="{BB962C8B-B14F-4D97-AF65-F5344CB8AC3E}">
        <p14:creationId xmlns:p14="http://schemas.microsoft.com/office/powerpoint/2010/main" val="153065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67417-41B7-72AF-72BA-73B53BF49F98}"/>
              </a:ext>
            </a:extLst>
          </p:cNvPr>
          <p:cNvPicPr>
            <a:picLocks noChangeAspect="1"/>
          </p:cNvPicPr>
          <p:nvPr/>
        </p:nvPicPr>
        <p:blipFill>
          <a:blip r:embed="rId2"/>
          <a:stretch>
            <a:fillRect/>
          </a:stretch>
        </p:blipFill>
        <p:spPr>
          <a:xfrm>
            <a:off x="759399" y="0"/>
            <a:ext cx="10673201" cy="6858000"/>
          </a:xfrm>
          <a:prstGeom prst="rect">
            <a:avLst/>
          </a:prstGeom>
        </p:spPr>
      </p:pic>
    </p:spTree>
    <p:extLst>
      <p:ext uri="{BB962C8B-B14F-4D97-AF65-F5344CB8AC3E}">
        <p14:creationId xmlns:p14="http://schemas.microsoft.com/office/powerpoint/2010/main" val="274993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10890-6967-5B55-7F94-0F1DB42E7234}"/>
              </a:ext>
            </a:extLst>
          </p:cNvPr>
          <p:cNvPicPr>
            <a:picLocks noChangeAspect="1"/>
          </p:cNvPicPr>
          <p:nvPr/>
        </p:nvPicPr>
        <p:blipFill>
          <a:blip r:embed="rId2"/>
          <a:stretch>
            <a:fillRect/>
          </a:stretch>
        </p:blipFill>
        <p:spPr>
          <a:xfrm>
            <a:off x="2036579" y="218571"/>
            <a:ext cx="8011242" cy="2612764"/>
          </a:xfrm>
          <a:prstGeom prst="rect">
            <a:avLst/>
          </a:prstGeom>
        </p:spPr>
      </p:pic>
      <p:sp>
        <p:nvSpPr>
          <p:cNvPr id="4" name="TextBox 3">
            <a:extLst>
              <a:ext uri="{FF2B5EF4-FFF2-40B4-BE49-F238E27FC236}">
                <a16:creationId xmlns:a16="http://schemas.microsoft.com/office/drawing/2014/main" id="{D2190605-F026-D3FD-6B83-24E9881F7521}"/>
              </a:ext>
            </a:extLst>
          </p:cNvPr>
          <p:cNvSpPr txBox="1"/>
          <p:nvPr/>
        </p:nvSpPr>
        <p:spPr>
          <a:xfrm>
            <a:off x="1985708" y="3084245"/>
            <a:ext cx="8220581" cy="1200329"/>
          </a:xfrm>
          <a:prstGeom prst="rect">
            <a:avLst/>
          </a:prstGeom>
          <a:noFill/>
        </p:spPr>
        <p:txBody>
          <a:bodyPr wrap="square" rtlCol="0">
            <a:spAutoFit/>
          </a:bodyPr>
          <a:lstStyle/>
          <a:p>
            <a:r>
              <a:rPr lang="it-IT" sz="2400" dirty="0"/>
              <a:t>Perdita del cloruro escreto</a:t>
            </a:r>
          </a:p>
          <a:p>
            <a:r>
              <a:rPr lang="it-IT" sz="2400" dirty="0"/>
              <a:t>Assorbimento attivo di sodio per mancata inibizione di </a:t>
            </a:r>
            <a:r>
              <a:rPr lang="it-IT" sz="2400" b="1" dirty="0" err="1"/>
              <a:t>ENaC</a:t>
            </a:r>
            <a:endParaRPr lang="it-IT" sz="2400" b="1" dirty="0"/>
          </a:p>
          <a:p>
            <a:r>
              <a:rPr lang="it-IT" sz="2400" dirty="0"/>
              <a:t>Ridotta secrezione di anione bicarbonato -&gt; maggiore acidità</a:t>
            </a:r>
          </a:p>
        </p:txBody>
      </p:sp>
      <p:sp>
        <p:nvSpPr>
          <p:cNvPr id="5" name="Arrow: Down 4">
            <a:extLst>
              <a:ext uri="{FF2B5EF4-FFF2-40B4-BE49-F238E27FC236}">
                <a16:creationId xmlns:a16="http://schemas.microsoft.com/office/drawing/2014/main" id="{994CE9E4-9B1A-16E3-E1D0-E2AD9FE41A51}"/>
              </a:ext>
            </a:extLst>
          </p:cNvPr>
          <p:cNvSpPr/>
          <p:nvPr/>
        </p:nvSpPr>
        <p:spPr>
          <a:xfrm>
            <a:off x="5703063" y="4496242"/>
            <a:ext cx="785870" cy="94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7FB6ACA6-45D8-7837-0C08-1C3AE76B0110}"/>
              </a:ext>
            </a:extLst>
          </p:cNvPr>
          <p:cNvSpPr txBox="1"/>
          <p:nvPr/>
        </p:nvSpPr>
        <p:spPr>
          <a:xfrm>
            <a:off x="2796208" y="5271889"/>
            <a:ext cx="6599583" cy="954107"/>
          </a:xfrm>
          <a:prstGeom prst="rect">
            <a:avLst/>
          </a:prstGeom>
          <a:noFill/>
        </p:spPr>
        <p:txBody>
          <a:bodyPr wrap="square" rtlCol="0">
            <a:spAutoFit/>
          </a:bodyPr>
          <a:lstStyle/>
          <a:p>
            <a:pPr algn="ctr"/>
            <a:r>
              <a:rPr lang="it-IT" sz="2800" dirty="0"/>
              <a:t>Secrezioni dense</a:t>
            </a:r>
            <a:br>
              <a:rPr lang="it-IT" sz="2800" dirty="0"/>
            </a:br>
            <a:r>
              <a:rPr lang="it-IT" sz="2800" dirty="0"/>
              <a:t>(scarso volume, salinità normale)</a:t>
            </a:r>
          </a:p>
        </p:txBody>
      </p:sp>
    </p:spTree>
    <p:extLst>
      <p:ext uri="{BB962C8B-B14F-4D97-AF65-F5344CB8AC3E}">
        <p14:creationId xmlns:p14="http://schemas.microsoft.com/office/powerpoint/2010/main" val="4278899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58104-50B6-2F24-CC54-6CE9FC608061}"/>
              </a:ext>
            </a:extLst>
          </p:cNvPr>
          <p:cNvPicPr>
            <a:picLocks noChangeAspect="1"/>
          </p:cNvPicPr>
          <p:nvPr/>
        </p:nvPicPr>
        <p:blipFill>
          <a:blip r:embed="rId3"/>
          <a:stretch>
            <a:fillRect/>
          </a:stretch>
        </p:blipFill>
        <p:spPr>
          <a:xfrm>
            <a:off x="1932055" y="0"/>
            <a:ext cx="8327890" cy="6858000"/>
          </a:xfrm>
          <a:prstGeom prst="rect">
            <a:avLst/>
          </a:prstGeom>
        </p:spPr>
      </p:pic>
    </p:spTree>
    <p:extLst>
      <p:ext uri="{BB962C8B-B14F-4D97-AF65-F5344CB8AC3E}">
        <p14:creationId xmlns:p14="http://schemas.microsoft.com/office/powerpoint/2010/main" val="3093989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4EB749-BA93-6792-906C-81E70A9A96A5}"/>
              </a:ext>
            </a:extLst>
          </p:cNvPr>
          <p:cNvSpPr txBox="1"/>
          <p:nvPr/>
        </p:nvSpPr>
        <p:spPr>
          <a:xfrm>
            <a:off x="505609" y="527125"/>
            <a:ext cx="11150302" cy="830997"/>
          </a:xfrm>
          <a:prstGeom prst="rect">
            <a:avLst/>
          </a:prstGeom>
          <a:noFill/>
        </p:spPr>
        <p:txBody>
          <a:bodyPr wrap="square" rtlCol="0">
            <a:spAutoFit/>
          </a:bodyPr>
          <a:lstStyle/>
          <a:p>
            <a:r>
              <a:rPr lang="it-IT" sz="2400" dirty="0"/>
              <a:t>Prima di questa terapia basata su Crispr-Cas9, </a:t>
            </a:r>
            <a:r>
              <a:rPr lang="it-IT" sz="2400" b="1" dirty="0"/>
              <a:t>Vertex </a:t>
            </a:r>
            <a:r>
              <a:rPr lang="it-IT" sz="2400" b="1" dirty="0" err="1"/>
              <a:t>Pharmaceutical</a:t>
            </a:r>
            <a:r>
              <a:rPr lang="it-IT" sz="2400" dirty="0"/>
              <a:t> aveva approvato diversi farmaci di precisione per la fibrosi cistica</a:t>
            </a:r>
          </a:p>
        </p:txBody>
      </p:sp>
      <p:sp>
        <p:nvSpPr>
          <p:cNvPr id="4" name="TextBox 3">
            <a:extLst>
              <a:ext uri="{FF2B5EF4-FFF2-40B4-BE49-F238E27FC236}">
                <a16:creationId xmlns:a16="http://schemas.microsoft.com/office/drawing/2014/main" id="{AA0F9CFB-678B-F48C-E092-410DECF8CED0}"/>
              </a:ext>
            </a:extLst>
          </p:cNvPr>
          <p:cNvSpPr txBox="1"/>
          <p:nvPr/>
        </p:nvSpPr>
        <p:spPr>
          <a:xfrm>
            <a:off x="8285355" y="1497513"/>
            <a:ext cx="3557239" cy="2308324"/>
          </a:xfrm>
          <a:prstGeom prst="rect">
            <a:avLst/>
          </a:prstGeom>
          <a:noFill/>
        </p:spPr>
        <p:txBody>
          <a:bodyPr wrap="square">
            <a:spAutoFit/>
          </a:bodyPr>
          <a:lstStyle/>
          <a:p>
            <a:r>
              <a:rPr lang="it-IT" sz="1800" b="1" i="0" dirty="0" err="1">
                <a:effectLst/>
                <a:latin typeface="Google Sans"/>
              </a:rPr>
              <a:t>Kaftrio</a:t>
            </a:r>
            <a:r>
              <a:rPr lang="it-IT" dirty="0">
                <a:latin typeface="Google Sans"/>
              </a:rPr>
              <a:t> =</a:t>
            </a:r>
            <a:r>
              <a:rPr lang="it-IT" sz="1800" b="0" i="0" dirty="0">
                <a:effectLst/>
                <a:latin typeface="Google Sans"/>
              </a:rPr>
              <a:t> </a:t>
            </a:r>
            <a:r>
              <a:rPr lang="it-IT" sz="1800" b="0" i="0" dirty="0" err="1">
                <a:effectLst/>
                <a:latin typeface="Google Sans"/>
              </a:rPr>
              <a:t>ivacaftor</a:t>
            </a:r>
            <a:r>
              <a:rPr lang="it-IT" sz="1800" b="0" i="0" dirty="0">
                <a:effectLst/>
                <a:latin typeface="Google Sans"/>
              </a:rPr>
              <a:t> (potenziatore)</a:t>
            </a:r>
          </a:p>
          <a:p>
            <a:r>
              <a:rPr lang="it-IT" sz="1800" b="0" i="0" dirty="0">
                <a:effectLst/>
                <a:latin typeface="Google Sans"/>
              </a:rPr>
              <a:t>/</a:t>
            </a:r>
            <a:r>
              <a:rPr lang="it-IT" sz="1800" b="0" i="0" dirty="0" err="1">
                <a:effectLst/>
                <a:latin typeface="Google Sans"/>
              </a:rPr>
              <a:t>tezacaftor</a:t>
            </a:r>
            <a:r>
              <a:rPr lang="it-IT" sz="1800" b="0" i="0" dirty="0">
                <a:effectLst/>
                <a:latin typeface="Google Sans"/>
              </a:rPr>
              <a:t>/</a:t>
            </a:r>
            <a:r>
              <a:rPr lang="it-IT" sz="1800" b="0" i="0" dirty="0" err="1">
                <a:effectLst/>
                <a:latin typeface="Google Sans"/>
              </a:rPr>
              <a:t>elexacaftor</a:t>
            </a:r>
            <a:r>
              <a:rPr lang="it-IT" sz="1800" b="0" i="0" dirty="0">
                <a:effectLst/>
                <a:latin typeface="Google Sans"/>
              </a:rPr>
              <a:t> (correttori del </a:t>
            </a:r>
            <a:r>
              <a:rPr lang="it-IT" sz="1800" b="0" i="0" dirty="0" err="1">
                <a:effectLst/>
                <a:latin typeface="Google Sans"/>
              </a:rPr>
              <a:t>folding</a:t>
            </a:r>
            <a:r>
              <a:rPr lang="it-IT" sz="1800" b="0" i="0" dirty="0">
                <a:effectLst/>
                <a:latin typeface="Google Sans"/>
              </a:rPr>
              <a:t>)</a:t>
            </a:r>
          </a:p>
          <a:p>
            <a:endParaRPr lang="it-IT" dirty="0">
              <a:latin typeface="Google Sans"/>
            </a:endParaRPr>
          </a:p>
          <a:p>
            <a:r>
              <a:rPr lang="it-IT" sz="1800" b="0" i="0" dirty="0">
                <a:effectLst/>
                <a:latin typeface="Google Sans"/>
              </a:rPr>
              <a:t>Farmaco innovativo,</a:t>
            </a:r>
            <a:r>
              <a:rPr lang="it-IT" sz="1800" dirty="0">
                <a:latin typeface="Google Sans"/>
              </a:rPr>
              <a:t> ma </a:t>
            </a:r>
            <a:br>
              <a:rPr lang="it-IT" sz="1800" dirty="0">
                <a:latin typeface="Google Sans"/>
              </a:rPr>
            </a:br>
            <a:r>
              <a:rPr lang="it-IT" sz="1800" dirty="0">
                <a:latin typeface="Google Sans"/>
              </a:rPr>
              <a:t>€ 300.</a:t>
            </a:r>
            <a:r>
              <a:rPr lang="it-IT" dirty="0">
                <a:latin typeface="Google Sans"/>
              </a:rPr>
              <a:t>000/</a:t>
            </a:r>
            <a:r>
              <a:rPr lang="it-IT" sz="1800" dirty="0">
                <a:latin typeface="Google Sans"/>
              </a:rPr>
              <a:t>anno per paziente, da aggiungere agli altri costi sanitari di un paziente con FC </a:t>
            </a:r>
          </a:p>
        </p:txBody>
      </p:sp>
      <p:pic>
        <p:nvPicPr>
          <p:cNvPr id="6" name="Picture 5" descr="A diagram of a cell&#10;&#10;Description automatically generated">
            <a:extLst>
              <a:ext uri="{FF2B5EF4-FFF2-40B4-BE49-F238E27FC236}">
                <a16:creationId xmlns:a16="http://schemas.microsoft.com/office/drawing/2014/main" id="{89DF5099-5684-5D3D-6D7E-ECC9D4664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01" y="2029521"/>
            <a:ext cx="7485110" cy="4549543"/>
          </a:xfrm>
          <a:prstGeom prst="rect">
            <a:avLst/>
          </a:prstGeom>
        </p:spPr>
      </p:pic>
      <p:sp>
        <p:nvSpPr>
          <p:cNvPr id="7" name="TextBox 6">
            <a:extLst>
              <a:ext uri="{FF2B5EF4-FFF2-40B4-BE49-F238E27FC236}">
                <a16:creationId xmlns:a16="http://schemas.microsoft.com/office/drawing/2014/main" id="{ED7442B1-B95E-1C1F-6702-7D8D115C664F}"/>
              </a:ext>
            </a:extLst>
          </p:cNvPr>
          <p:cNvSpPr txBox="1"/>
          <p:nvPr/>
        </p:nvSpPr>
        <p:spPr>
          <a:xfrm>
            <a:off x="8263054" y="4003288"/>
            <a:ext cx="3573966" cy="830997"/>
          </a:xfrm>
          <a:prstGeom prst="rect">
            <a:avLst/>
          </a:prstGeom>
          <a:noFill/>
        </p:spPr>
        <p:txBody>
          <a:bodyPr wrap="square" rtlCol="0">
            <a:spAutoFit/>
          </a:bodyPr>
          <a:lstStyle/>
          <a:p>
            <a:r>
              <a:rPr lang="it-IT" sz="2400" dirty="0">
                <a:latin typeface="Google Sans"/>
              </a:rPr>
              <a:t>-&gt; prodotti etici «pirata» per paesi poveri?</a:t>
            </a:r>
            <a:endParaRPr lang="it-IT" sz="2400" dirty="0"/>
          </a:p>
        </p:txBody>
      </p:sp>
    </p:spTree>
    <p:extLst>
      <p:ext uri="{BB962C8B-B14F-4D97-AF65-F5344CB8AC3E}">
        <p14:creationId xmlns:p14="http://schemas.microsoft.com/office/powerpoint/2010/main" val="29065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A02097-4E5B-0ECC-DAB7-15CFBABAEBA1}"/>
              </a:ext>
            </a:extLst>
          </p:cNvPr>
          <p:cNvSpPr txBox="1"/>
          <p:nvPr/>
        </p:nvSpPr>
        <p:spPr>
          <a:xfrm>
            <a:off x="519286" y="3161371"/>
            <a:ext cx="11067585" cy="3046988"/>
          </a:xfrm>
          <a:prstGeom prst="rect">
            <a:avLst/>
          </a:prstGeom>
          <a:noFill/>
        </p:spPr>
        <p:txBody>
          <a:bodyPr wrap="square" rtlCol="0">
            <a:spAutoFit/>
          </a:bodyPr>
          <a:lstStyle/>
          <a:p>
            <a:pPr marL="342900" indent="-342900">
              <a:buFont typeface="Arial" panose="020B0604020202020204" pitchFamily="34" charset="0"/>
              <a:buChar char="•"/>
            </a:pPr>
            <a:r>
              <a:rPr lang="en-US" sz="2400" b="0" i="0" dirty="0">
                <a:solidFill>
                  <a:srgbClr val="0C2340"/>
                </a:solidFill>
                <a:effectLst/>
                <a:latin typeface="Museo Sans"/>
              </a:rPr>
              <a:t>mRNA therapies for CF work by adding undamaged protein-making templates for the CFTR protein into cells.</a:t>
            </a:r>
          </a:p>
          <a:p>
            <a:pPr marL="342900" indent="-342900">
              <a:buFont typeface="Arial" panose="020B0604020202020204" pitchFamily="34" charset="0"/>
              <a:buChar char="•"/>
            </a:pPr>
            <a:r>
              <a:rPr lang="en-US" sz="2400" dirty="0"/>
              <a:t>CFTR mRNA encapsulated by a lipid nanoparticle</a:t>
            </a:r>
            <a:endParaRPr lang="en-US" sz="2400" b="0" i="0" dirty="0">
              <a:solidFill>
                <a:srgbClr val="0C2340"/>
              </a:solidFill>
              <a:effectLst/>
              <a:latin typeface="Museo Sans"/>
            </a:endParaRPr>
          </a:p>
          <a:p>
            <a:pPr marL="342900" indent="-342900">
              <a:buFont typeface="Arial" panose="020B0604020202020204" pitchFamily="34" charset="0"/>
              <a:buChar char="•"/>
            </a:pPr>
            <a:r>
              <a:rPr lang="en-US" sz="2400" dirty="0"/>
              <a:t>people with CF who cannot benefit from a cystic fibrosis transmembrane conductance regulator (CFTR) modulator (</a:t>
            </a:r>
            <a:r>
              <a:rPr lang="en-US" sz="2400" dirty="0" err="1"/>
              <a:t>nessuna</a:t>
            </a:r>
            <a:r>
              <a:rPr lang="en-US" sz="2400" dirty="0"/>
              <a:t> </a:t>
            </a:r>
            <a:r>
              <a:rPr lang="en-US" sz="2400" dirty="0" err="1"/>
              <a:t>produzione</a:t>
            </a:r>
            <a:r>
              <a:rPr lang="en-US" sz="2400" dirty="0"/>
              <a:t> di </a:t>
            </a:r>
            <a:r>
              <a:rPr lang="en-US" sz="2400" dirty="0" err="1"/>
              <a:t>proteina</a:t>
            </a:r>
            <a:r>
              <a:rPr lang="en-US" sz="2400" dirty="0"/>
              <a:t> da </a:t>
            </a:r>
            <a:r>
              <a:rPr lang="en-US" sz="2400" dirty="0" err="1"/>
              <a:t>correggere</a:t>
            </a:r>
            <a:r>
              <a:rPr lang="en-US" sz="2400" dirty="0"/>
              <a:t> e </a:t>
            </a:r>
            <a:r>
              <a:rPr lang="en-US" sz="2400" dirty="0" err="1"/>
              <a:t>potenziare</a:t>
            </a:r>
            <a:r>
              <a:rPr lang="en-US" sz="2400" dirty="0"/>
              <a:t>)</a:t>
            </a:r>
          </a:p>
          <a:p>
            <a:pPr marL="342900" indent="-342900">
              <a:buFont typeface="Arial" panose="020B0604020202020204" pitchFamily="34" charset="0"/>
              <a:buChar char="•"/>
            </a:pPr>
            <a:endParaRPr lang="en-US" sz="2400" dirty="0">
              <a:solidFill>
                <a:srgbClr val="0C2340"/>
              </a:solidFill>
              <a:latin typeface="Museo Sans"/>
            </a:endParaRPr>
          </a:p>
          <a:p>
            <a:pPr marL="342900" indent="-342900">
              <a:buFont typeface="Arial" panose="020B0604020202020204" pitchFamily="34" charset="0"/>
              <a:buChar char="•"/>
            </a:pPr>
            <a:r>
              <a:rPr lang="en-US" sz="2400" dirty="0" err="1">
                <a:solidFill>
                  <a:srgbClr val="0C2340"/>
                </a:solidFill>
                <a:latin typeface="Museo Sans"/>
              </a:rPr>
              <a:t>Terapia</a:t>
            </a:r>
            <a:r>
              <a:rPr lang="en-US" sz="2400" dirty="0">
                <a:solidFill>
                  <a:srgbClr val="0C2340"/>
                </a:solidFill>
                <a:latin typeface="Museo Sans"/>
              </a:rPr>
              <a:t> </a:t>
            </a:r>
            <a:r>
              <a:rPr lang="en-US" sz="2400" dirty="0" err="1">
                <a:solidFill>
                  <a:srgbClr val="0C2340"/>
                </a:solidFill>
                <a:latin typeface="Museo Sans"/>
              </a:rPr>
              <a:t>tollerata</a:t>
            </a:r>
            <a:r>
              <a:rPr lang="en-US" sz="2400" dirty="0">
                <a:solidFill>
                  <a:srgbClr val="0C2340"/>
                </a:solidFill>
                <a:latin typeface="Museo Sans"/>
              </a:rPr>
              <a:t>, ma non </a:t>
            </a:r>
            <a:r>
              <a:rPr lang="en-US" sz="2400" dirty="0" err="1">
                <a:solidFill>
                  <a:srgbClr val="0C2340"/>
                </a:solidFill>
                <a:latin typeface="Museo Sans"/>
              </a:rPr>
              <a:t>chiari</a:t>
            </a:r>
            <a:r>
              <a:rPr lang="en-US" sz="2400" dirty="0">
                <a:solidFill>
                  <a:srgbClr val="0C2340"/>
                </a:solidFill>
                <a:latin typeface="Museo Sans"/>
              </a:rPr>
              <a:t> </a:t>
            </a:r>
            <a:r>
              <a:rPr lang="en-US" sz="2400" dirty="0" err="1">
                <a:solidFill>
                  <a:srgbClr val="0C2340"/>
                </a:solidFill>
                <a:latin typeface="Museo Sans"/>
              </a:rPr>
              <a:t>benefici</a:t>
            </a:r>
            <a:r>
              <a:rPr lang="en-US" sz="2400" dirty="0">
                <a:solidFill>
                  <a:srgbClr val="0C2340"/>
                </a:solidFill>
                <a:latin typeface="Museo Sans"/>
              </a:rPr>
              <a:t> in interim </a:t>
            </a:r>
            <a:r>
              <a:rPr lang="en-US" sz="2400" dirty="0" err="1">
                <a:solidFill>
                  <a:srgbClr val="0C2340"/>
                </a:solidFill>
                <a:latin typeface="Museo Sans"/>
              </a:rPr>
              <a:t>aanalysis</a:t>
            </a:r>
            <a:endParaRPr lang="en-US" sz="2400" dirty="0">
              <a:solidFill>
                <a:srgbClr val="0C2340"/>
              </a:solidFill>
              <a:latin typeface="Museo Sans"/>
            </a:endParaRPr>
          </a:p>
        </p:txBody>
      </p:sp>
      <p:pic>
        <p:nvPicPr>
          <p:cNvPr id="4" name="Picture 3">
            <a:extLst>
              <a:ext uri="{FF2B5EF4-FFF2-40B4-BE49-F238E27FC236}">
                <a16:creationId xmlns:a16="http://schemas.microsoft.com/office/drawing/2014/main" id="{CA687CD7-9189-C36C-FD70-2C33AAA16917}"/>
              </a:ext>
            </a:extLst>
          </p:cNvPr>
          <p:cNvPicPr>
            <a:picLocks noChangeAspect="1"/>
          </p:cNvPicPr>
          <p:nvPr/>
        </p:nvPicPr>
        <p:blipFill>
          <a:blip r:embed="rId2"/>
          <a:stretch>
            <a:fillRect/>
          </a:stretch>
        </p:blipFill>
        <p:spPr>
          <a:xfrm>
            <a:off x="462776" y="63227"/>
            <a:ext cx="11180606" cy="3020085"/>
          </a:xfrm>
          <a:prstGeom prst="rect">
            <a:avLst/>
          </a:prstGeom>
        </p:spPr>
      </p:pic>
    </p:spTree>
    <p:extLst>
      <p:ext uri="{BB962C8B-B14F-4D97-AF65-F5344CB8AC3E}">
        <p14:creationId xmlns:p14="http://schemas.microsoft.com/office/powerpoint/2010/main" val="1871481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6E9EF3-45F4-208B-4373-97E757A7B461}"/>
              </a:ext>
            </a:extLst>
          </p:cNvPr>
          <p:cNvSpPr txBox="1"/>
          <p:nvPr/>
        </p:nvSpPr>
        <p:spPr>
          <a:xfrm>
            <a:off x="322729" y="2090788"/>
            <a:ext cx="11451516" cy="461665"/>
          </a:xfrm>
          <a:prstGeom prst="rect">
            <a:avLst/>
          </a:prstGeom>
          <a:noFill/>
        </p:spPr>
        <p:txBody>
          <a:bodyPr wrap="square" rtlCol="0">
            <a:spAutoFit/>
          </a:bodyPr>
          <a:lstStyle/>
          <a:p>
            <a:r>
              <a:rPr lang="it-IT" sz="2400" b="0" i="1" dirty="0">
                <a:solidFill>
                  <a:srgbClr val="1A1A1A"/>
                </a:solidFill>
                <a:effectLst/>
                <a:latin typeface="BreveText"/>
              </a:rPr>
              <a:t>Non mi aspetto di vedere domattina migliaia di terapie basate su Crispr-Cas9</a:t>
            </a:r>
            <a:endParaRPr lang="it-IT" sz="2400" dirty="0"/>
          </a:p>
        </p:txBody>
      </p:sp>
      <p:sp>
        <p:nvSpPr>
          <p:cNvPr id="4" name="TextBox 3">
            <a:extLst>
              <a:ext uri="{FF2B5EF4-FFF2-40B4-BE49-F238E27FC236}">
                <a16:creationId xmlns:a16="http://schemas.microsoft.com/office/drawing/2014/main" id="{D8C71A6A-244D-0704-F04F-192FA35061F0}"/>
              </a:ext>
            </a:extLst>
          </p:cNvPr>
          <p:cNvSpPr txBox="1"/>
          <p:nvPr/>
        </p:nvSpPr>
        <p:spPr>
          <a:xfrm>
            <a:off x="322729" y="222806"/>
            <a:ext cx="11166438" cy="1569660"/>
          </a:xfrm>
          <a:prstGeom prst="rect">
            <a:avLst/>
          </a:prstGeom>
          <a:noFill/>
        </p:spPr>
        <p:txBody>
          <a:bodyPr wrap="square">
            <a:spAutoFit/>
          </a:bodyPr>
          <a:lstStyle/>
          <a:p>
            <a:r>
              <a:rPr lang="it-IT" sz="2400" b="0" i="1" dirty="0">
                <a:solidFill>
                  <a:srgbClr val="1A1A1A"/>
                </a:solidFill>
                <a:effectLst/>
                <a:latin typeface="BreveText"/>
              </a:rPr>
              <a:t>Siamo entusiasti, è una pietra miliare che aiuterà i </a:t>
            </a:r>
            <a:r>
              <a:rPr lang="it-IT" sz="2400" b="1" i="1" dirty="0">
                <a:solidFill>
                  <a:srgbClr val="1A1A1A"/>
                </a:solidFill>
                <a:effectLst/>
                <a:latin typeface="BreveText"/>
              </a:rPr>
              <a:t>pazienti affetti da anemia falciforme e da talassemia dipendente da trasfusione</a:t>
            </a:r>
            <a:r>
              <a:rPr lang="it-IT" sz="2400" b="0" i="0" dirty="0">
                <a:solidFill>
                  <a:srgbClr val="1A1A1A"/>
                </a:solidFill>
                <a:effectLst/>
                <a:latin typeface="BreveText"/>
              </a:rPr>
              <a:t>, </a:t>
            </a:r>
            <a:r>
              <a:rPr lang="it-IT" sz="2400" b="0" i="1" dirty="0">
                <a:solidFill>
                  <a:srgbClr val="1A1A1A"/>
                </a:solidFill>
                <a:effectLst/>
                <a:latin typeface="BreveText"/>
              </a:rPr>
              <a:t>sono malattie molto serie, che hanno un impatto molto serio sulla qualità della vita dei pazienti, abbiamo visto un'opportunità di applicare Crispr-Cas9 e abbiamo creato un nuovo potenziale approccio</a:t>
            </a:r>
            <a:endParaRPr lang="it-IT" sz="2400" dirty="0"/>
          </a:p>
        </p:txBody>
      </p:sp>
      <p:sp>
        <p:nvSpPr>
          <p:cNvPr id="5" name="TextBox 4">
            <a:extLst>
              <a:ext uri="{FF2B5EF4-FFF2-40B4-BE49-F238E27FC236}">
                <a16:creationId xmlns:a16="http://schemas.microsoft.com/office/drawing/2014/main" id="{08ABA0B9-9C58-95B1-3BDA-4EBFB581AA22}"/>
              </a:ext>
            </a:extLst>
          </p:cNvPr>
          <p:cNvSpPr txBox="1"/>
          <p:nvPr/>
        </p:nvSpPr>
        <p:spPr>
          <a:xfrm>
            <a:off x="322729" y="2963732"/>
            <a:ext cx="10870603" cy="2308324"/>
          </a:xfrm>
          <a:prstGeom prst="rect">
            <a:avLst/>
          </a:prstGeom>
          <a:noFill/>
        </p:spPr>
        <p:txBody>
          <a:bodyPr wrap="square" rtlCol="0">
            <a:spAutoFit/>
          </a:bodyPr>
          <a:lstStyle/>
          <a:p>
            <a:r>
              <a:rPr lang="it-IT" sz="2400" b="0" i="1" dirty="0">
                <a:solidFill>
                  <a:srgbClr val="1A1A1A"/>
                </a:solidFill>
                <a:effectLst/>
                <a:latin typeface="BreveText"/>
              </a:rPr>
              <a:t>La nostra strategia è quella di investire nell'innovazione per cercare di creare medicine trasformative per persone con malattie gravi in mercati di nicchia”</a:t>
            </a:r>
            <a:r>
              <a:rPr lang="it-IT" sz="2400" b="0" i="0" dirty="0">
                <a:solidFill>
                  <a:srgbClr val="1A1A1A"/>
                </a:solidFill>
                <a:effectLst/>
                <a:latin typeface="BreveText"/>
              </a:rPr>
              <a:t>. </a:t>
            </a:r>
          </a:p>
          <a:p>
            <a:endParaRPr lang="it-IT" sz="2400" dirty="0">
              <a:solidFill>
                <a:srgbClr val="1A1A1A"/>
              </a:solidFill>
              <a:latin typeface="BreveText"/>
            </a:endParaRPr>
          </a:p>
          <a:p>
            <a:r>
              <a:rPr lang="it-IT" sz="2400" b="0" i="1" dirty="0">
                <a:solidFill>
                  <a:srgbClr val="1A1A1A"/>
                </a:solidFill>
                <a:effectLst/>
                <a:latin typeface="BreveText"/>
              </a:rPr>
              <a:t>“abbiamo lavorato sulla fibrosi cistica, ma questo non vuol dire che lavoreremo per forza su altre malattie polmonari. </a:t>
            </a:r>
            <a:r>
              <a:rPr lang="it-IT" sz="2400" b="1" i="1" dirty="0">
                <a:solidFill>
                  <a:srgbClr val="1A1A1A"/>
                </a:solidFill>
                <a:effectLst/>
                <a:latin typeface="BreveText"/>
              </a:rPr>
              <a:t>Ci concentriamo su quelle malattie delle quali comprendiamo la biologia trainante</a:t>
            </a:r>
            <a:r>
              <a:rPr lang="it-IT" sz="2400" b="0" i="1" dirty="0">
                <a:solidFill>
                  <a:srgbClr val="1A1A1A"/>
                </a:solidFill>
                <a:effectLst/>
                <a:latin typeface="BreveText"/>
              </a:rPr>
              <a:t>”.</a:t>
            </a:r>
            <a:endParaRPr lang="it-IT" sz="2400" dirty="0"/>
          </a:p>
        </p:txBody>
      </p:sp>
      <p:sp>
        <p:nvSpPr>
          <p:cNvPr id="7" name="TextBox 6">
            <a:extLst>
              <a:ext uri="{FF2B5EF4-FFF2-40B4-BE49-F238E27FC236}">
                <a16:creationId xmlns:a16="http://schemas.microsoft.com/office/drawing/2014/main" id="{55FD35AB-9B43-DF3D-E5D0-E1F6A1292121}"/>
              </a:ext>
            </a:extLst>
          </p:cNvPr>
          <p:cNvSpPr txBox="1"/>
          <p:nvPr/>
        </p:nvSpPr>
        <p:spPr>
          <a:xfrm>
            <a:off x="6180269" y="6128734"/>
            <a:ext cx="6121100" cy="646331"/>
          </a:xfrm>
          <a:prstGeom prst="rect">
            <a:avLst/>
          </a:prstGeom>
          <a:noFill/>
        </p:spPr>
        <p:txBody>
          <a:bodyPr wrap="square">
            <a:spAutoFit/>
          </a:bodyPr>
          <a:lstStyle/>
          <a:p>
            <a:r>
              <a:rPr lang="it-IT" dirty="0">
                <a:hlinkClick r:id="rId2"/>
              </a:rPr>
              <a:t>Terapia genica, cosa c'è dietro la prima approvata dall'Unione europea | Wired Italia</a:t>
            </a:r>
            <a:endParaRPr lang="it-IT" dirty="0"/>
          </a:p>
        </p:txBody>
      </p:sp>
    </p:spTree>
    <p:extLst>
      <p:ext uri="{BB962C8B-B14F-4D97-AF65-F5344CB8AC3E}">
        <p14:creationId xmlns:p14="http://schemas.microsoft.com/office/powerpoint/2010/main" val="361639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108543"/>
          </a:xfrm>
          <a:prstGeom prst="rect">
            <a:avLst/>
          </a:prstGeom>
          <a:noFill/>
        </p:spPr>
        <p:txBody>
          <a:bodyPr wrap="square" rtlCol="0">
            <a:spAutoFit/>
          </a:bodyPr>
          <a:lstStyle/>
          <a:p>
            <a:r>
              <a:rPr lang="it-IT" sz="2800" b="1" dirty="0"/>
              <a:t>Chi recitava la parte del vulcaniano Spock nella serie originale di Star Treck?</a:t>
            </a:r>
          </a:p>
          <a:p>
            <a:endParaRPr lang="it-IT" sz="2800" dirty="0"/>
          </a:p>
          <a:p>
            <a:pPr marL="457200" indent="-457200">
              <a:buFont typeface="Wingdings" panose="05000000000000000000" pitchFamily="2" charset="2"/>
              <a:buChar char="q"/>
            </a:pPr>
            <a:r>
              <a:rPr lang="it-IT" sz="2800" dirty="0"/>
              <a:t>Leonard </a:t>
            </a:r>
            <a:r>
              <a:rPr lang="it-IT" sz="2800" dirty="0" err="1"/>
              <a:t>Nimoy</a:t>
            </a:r>
            <a:endParaRPr lang="it-IT" sz="2800" dirty="0"/>
          </a:p>
          <a:p>
            <a:pPr marL="457200" indent="-457200">
              <a:buFont typeface="Wingdings" panose="05000000000000000000" pitchFamily="2" charset="2"/>
              <a:buChar char="q"/>
            </a:pPr>
            <a:r>
              <a:rPr lang="it-IT" sz="2800" dirty="0"/>
              <a:t>Nicolas Cage</a:t>
            </a:r>
          </a:p>
          <a:p>
            <a:pPr marL="457200" indent="-457200">
              <a:buFont typeface="Wingdings" panose="05000000000000000000" pitchFamily="2" charset="2"/>
              <a:buChar char="q"/>
            </a:pPr>
            <a:r>
              <a:rPr lang="it-IT" sz="2800" dirty="0"/>
              <a:t>Al Pacino</a:t>
            </a:r>
          </a:p>
          <a:p>
            <a:pPr marL="457200" indent="-457200">
              <a:buFont typeface="Wingdings" panose="05000000000000000000" pitchFamily="2" charset="2"/>
              <a:buChar char="q"/>
            </a:pPr>
            <a:r>
              <a:rPr lang="it-IT" sz="2800" dirty="0"/>
              <a:t>Robert de Niro</a:t>
            </a:r>
          </a:p>
        </p:txBody>
      </p:sp>
    </p:spTree>
    <p:extLst>
      <p:ext uri="{BB962C8B-B14F-4D97-AF65-F5344CB8AC3E}">
        <p14:creationId xmlns:p14="http://schemas.microsoft.com/office/powerpoint/2010/main" val="34482921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970318"/>
          </a:xfrm>
          <a:prstGeom prst="rect">
            <a:avLst/>
          </a:prstGeom>
          <a:noFill/>
        </p:spPr>
        <p:txBody>
          <a:bodyPr wrap="square" rtlCol="0">
            <a:spAutoFit/>
          </a:bodyPr>
          <a:lstStyle/>
          <a:p>
            <a:r>
              <a:rPr lang="it-IT" sz="2800" b="1" dirty="0"/>
              <a:t>Ciao ciao</a:t>
            </a:r>
          </a:p>
          <a:p>
            <a:endParaRPr lang="it-IT" sz="2800" dirty="0"/>
          </a:p>
          <a:p>
            <a:pPr marL="457200" indent="-457200">
              <a:buFont typeface="Wingdings" panose="05000000000000000000" pitchFamily="2" charset="2"/>
              <a:buChar char="q"/>
            </a:pPr>
            <a:r>
              <a:rPr lang="it-IT" sz="2800" dirty="0"/>
              <a:t>E’ un canto della resistenza italiana</a:t>
            </a:r>
          </a:p>
          <a:p>
            <a:pPr marL="457200" indent="-457200">
              <a:buFont typeface="Wingdings" panose="05000000000000000000" pitchFamily="2" charset="2"/>
              <a:buChar char="q"/>
            </a:pPr>
            <a:r>
              <a:rPr lang="it-IT" sz="2800" dirty="0"/>
              <a:t>E’ lo pseudonimo di José Manuel Arturo Tomás Chao Ortega (Parigi, 21 giugno 1961), è un cantautore francese, figlio di immigrati spagnoli. </a:t>
            </a:r>
          </a:p>
          <a:p>
            <a:pPr marL="457200" indent="-457200">
              <a:buFont typeface="Wingdings" panose="05000000000000000000" pitchFamily="2" charset="2"/>
              <a:buChar char="q"/>
            </a:pPr>
            <a:r>
              <a:rPr lang="it-IT" sz="2800" dirty="0"/>
              <a:t>E’ una canzone della Rappresentante di Lista</a:t>
            </a:r>
          </a:p>
          <a:p>
            <a:pPr marL="457200" indent="-457200">
              <a:buFont typeface="Wingdings" panose="05000000000000000000" pitchFamily="2" charset="2"/>
              <a:buChar char="q"/>
            </a:pPr>
            <a:r>
              <a:rPr lang="it-IT" sz="2800" dirty="0"/>
              <a:t>E’ un ciclomotore della Piaggio di grande successo negli ultimi decenni del secolo scorso</a:t>
            </a:r>
          </a:p>
        </p:txBody>
      </p:sp>
    </p:spTree>
    <p:extLst>
      <p:ext uri="{BB962C8B-B14F-4D97-AF65-F5344CB8AC3E}">
        <p14:creationId xmlns:p14="http://schemas.microsoft.com/office/powerpoint/2010/main" val="344006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5262979"/>
          </a:xfrm>
          <a:prstGeom prst="rect">
            <a:avLst/>
          </a:prstGeom>
          <a:noFill/>
        </p:spPr>
        <p:txBody>
          <a:bodyPr wrap="square" rtlCol="0">
            <a:spAutoFit/>
          </a:bodyPr>
          <a:lstStyle/>
          <a:p>
            <a:r>
              <a:rPr lang="it-IT" sz="2800" b="1" dirty="0"/>
              <a:t>Quale delle seguenti affermazioni è corretta riguardo al danno multi-organo tipico del morbo di Cooley?</a:t>
            </a:r>
          </a:p>
          <a:p>
            <a:endParaRPr lang="it-IT" sz="2800" dirty="0"/>
          </a:p>
          <a:p>
            <a:pPr marL="457200" indent="-457200">
              <a:buFont typeface="Wingdings" panose="05000000000000000000" pitchFamily="2" charset="2"/>
              <a:buChar char="q"/>
            </a:pPr>
            <a:r>
              <a:rPr lang="it-IT" sz="2800" dirty="0"/>
              <a:t>E’ dovuto al lavoro respiratorio per mantenere l’ossigenazione dei tessuto</a:t>
            </a:r>
          </a:p>
          <a:p>
            <a:pPr marL="457200" indent="-457200">
              <a:buFont typeface="Wingdings" panose="05000000000000000000" pitchFamily="2" charset="2"/>
              <a:buChar char="q"/>
            </a:pPr>
            <a:r>
              <a:rPr lang="it-IT" sz="2800" dirty="0"/>
              <a:t>Dipende dagli adattamenti messi in atto per contrastare l’ipossiemia, con accumulo di ferro e zione dei radicali dell’ossigeno</a:t>
            </a:r>
          </a:p>
          <a:p>
            <a:pPr marL="457200" indent="-457200">
              <a:buFont typeface="Wingdings" panose="05000000000000000000" pitchFamily="2" charset="2"/>
              <a:buChar char="q"/>
            </a:pPr>
            <a:r>
              <a:rPr lang="it-IT" sz="2800" dirty="0"/>
              <a:t>E’ una patologia legata alla precipitazione di emoglobina nei globuli rossi nei vasi periferici a causa dell’ipossia tessutale e del rallentamento del circolo</a:t>
            </a:r>
          </a:p>
          <a:p>
            <a:pPr marL="457200" indent="-457200">
              <a:buFont typeface="Wingdings" panose="05000000000000000000" pitchFamily="2" charset="2"/>
              <a:buChar char="q"/>
            </a:pPr>
            <a:r>
              <a:rPr lang="it-IT" sz="2800" dirty="0"/>
              <a:t>Il danno a carico di organi come la milza e il pancreas è diretta conseguenza del difetto </a:t>
            </a:r>
            <a:r>
              <a:rPr lang="it-IT" sz="2800"/>
              <a:t>ipossico locale</a:t>
            </a:r>
            <a:endParaRPr lang="it-IT" sz="2800" dirty="0"/>
          </a:p>
        </p:txBody>
      </p:sp>
    </p:spTree>
    <p:extLst>
      <p:ext uri="{BB962C8B-B14F-4D97-AF65-F5344CB8AC3E}">
        <p14:creationId xmlns:p14="http://schemas.microsoft.com/office/powerpoint/2010/main" val="1639657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0BEB9F-821B-4938-E47E-BC8734EF1CDE}"/>
              </a:ext>
            </a:extLst>
          </p:cNvPr>
          <p:cNvSpPr txBox="1"/>
          <p:nvPr/>
        </p:nvSpPr>
        <p:spPr>
          <a:xfrm>
            <a:off x="1144888" y="564379"/>
            <a:ext cx="9514692" cy="1200329"/>
          </a:xfrm>
          <a:prstGeom prst="rect">
            <a:avLst/>
          </a:prstGeom>
          <a:noFill/>
        </p:spPr>
        <p:txBody>
          <a:bodyPr wrap="square" rtlCol="0">
            <a:spAutoFit/>
          </a:bodyPr>
          <a:lstStyle/>
          <a:p>
            <a:r>
              <a:rPr lang="it-IT" sz="2400" dirty="0"/>
              <a:t>L’eccezione sono le ghiandole sudoripare, dove l’attività </a:t>
            </a:r>
            <a:r>
              <a:rPr lang="it-IT" sz="2400" dirty="0" err="1"/>
              <a:t>dell’ENaC</a:t>
            </a:r>
            <a:r>
              <a:rPr lang="it-IT" sz="2400" dirty="0"/>
              <a:t> diminuisce in seguito a mutazione di CFTR</a:t>
            </a:r>
          </a:p>
          <a:p>
            <a:r>
              <a:rPr lang="it-IT" sz="2400" dirty="0"/>
              <a:t>-&gt; liquido ipertonico con alto contenuto di Na (sudore abbondante e salato)</a:t>
            </a:r>
          </a:p>
        </p:txBody>
      </p:sp>
      <p:pic>
        <p:nvPicPr>
          <p:cNvPr id="4" name="Picture 3">
            <a:extLst>
              <a:ext uri="{FF2B5EF4-FFF2-40B4-BE49-F238E27FC236}">
                <a16:creationId xmlns:a16="http://schemas.microsoft.com/office/drawing/2014/main" id="{EC12C32D-2642-3D47-86E5-AAC52DA87F9F}"/>
              </a:ext>
            </a:extLst>
          </p:cNvPr>
          <p:cNvPicPr>
            <a:picLocks noChangeAspect="1"/>
          </p:cNvPicPr>
          <p:nvPr/>
        </p:nvPicPr>
        <p:blipFill>
          <a:blip r:embed="rId2"/>
          <a:stretch>
            <a:fillRect/>
          </a:stretch>
        </p:blipFill>
        <p:spPr>
          <a:xfrm>
            <a:off x="1404002" y="2104795"/>
            <a:ext cx="9095409" cy="2469412"/>
          </a:xfrm>
          <a:prstGeom prst="rect">
            <a:avLst/>
          </a:prstGeom>
        </p:spPr>
      </p:pic>
    </p:spTree>
    <p:extLst>
      <p:ext uri="{BB962C8B-B14F-4D97-AF65-F5344CB8AC3E}">
        <p14:creationId xmlns:p14="http://schemas.microsoft.com/office/powerpoint/2010/main" val="58345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67FEEC9-1C93-4E2E-A7CE-69BFB8E84306}"/>
              </a:ext>
            </a:extLst>
          </p:cNvPr>
          <p:cNvSpPr txBox="1">
            <a:spLocks/>
          </p:cNvSpPr>
          <p:nvPr/>
        </p:nvSpPr>
        <p:spPr bwMode="auto">
          <a:xfrm>
            <a:off x="185816" y="140504"/>
            <a:ext cx="4722941" cy="41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it-IT" altLang="it-IT" sz="3200" b="1" dirty="0">
                <a:solidFill>
                  <a:srgbClr val="0070C0"/>
                </a:solidFill>
                <a:latin typeface="+mn-lt"/>
              </a:rPr>
              <a:t>SUDORE</a:t>
            </a:r>
          </a:p>
        </p:txBody>
      </p:sp>
      <p:sp>
        <p:nvSpPr>
          <p:cNvPr id="3" name="Rectangle 3">
            <a:extLst>
              <a:ext uri="{FF2B5EF4-FFF2-40B4-BE49-F238E27FC236}">
                <a16:creationId xmlns:a16="http://schemas.microsoft.com/office/drawing/2014/main" id="{249DA56C-5E77-4C9B-A694-5B83F8750A0D}"/>
              </a:ext>
            </a:extLst>
          </p:cNvPr>
          <p:cNvSpPr txBox="1">
            <a:spLocks/>
          </p:cNvSpPr>
          <p:nvPr/>
        </p:nvSpPr>
        <p:spPr bwMode="auto">
          <a:xfrm>
            <a:off x="304071" y="167384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pPr>
            <a:endParaRPr lang="it-IT" altLang="it-IT" dirty="0"/>
          </a:p>
          <a:p>
            <a:pPr eaLnBrk="1" hangingPunct="1">
              <a:lnSpc>
                <a:spcPct val="90000"/>
              </a:lnSpc>
            </a:pPr>
            <a:r>
              <a:rPr lang="it-IT" altLang="it-IT" dirty="0"/>
              <a:t>Elevate concentrazioni di cloro e sodio</a:t>
            </a:r>
          </a:p>
          <a:p>
            <a:pPr eaLnBrk="1" hangingPunct="1">
              <a:lnSpc>
                <a:spcPct val="90000"/>
              </a:lnSpc>
            </a:pPr>
            <a:endParaRPr lang="it-IT" altLang="it-IT" dirty="0"/>
          </a:p>
          <a:p>
            <a:pPr eaLnBrk="1" hangingPunct="1">
              <a:lnSpc>
                <a:spcPct val="90000"/>
              </a:lnSpc>
            </a:pPr>
            <a:r>
              <a:rPr lang="it-IT" altLang="it-IT" dirty="0"/>
              <a:t>Alcalosi metabolica </a:t>
            </a:r>
            <a:r>
              <a:rPr lang="it-IT" altLang="it-IT" dirty="0" err="1"/>
              <a:t>ipocloremica</a:t>
            </a:r>
            <a:r>
              <a:rPr lang="it-IT" altLang="it-IT" dirty="0"/>
              <a:t> cronica (inappetenza, vomito, torpore/agitazione, arresto della crescita) </a:t>
            </a:r>
          </a:p>
          <a:p>
            <a:pPr eaLnBrk="1" hangingPunct="1">
              <a:lnSpc>
                <a:spcPct val="90000"/>
              </a:lnSpc>
            </a:pPr>
            <a:endParaRPr lang="it-IT" altLang="it-IT" dirty="0"/>
          </a:p>
          <a:p>
            <a:pPr eaLnBrk="1" hangingPunct="1">
              <a:lnSpc>
                <a:spcPct val="90000"/>
              </a:lnSpc>
            </a:pPr>
            <a:r>
              <a:rPr lang="it-IT" altLang="it-IT" dirty="0"/>
              <a:t>Sindrome da perdita di sali (estate)</a:t>
            </a:r>
          </a:p>
          <a:p>
            <a:pPr eaLnBrk="1" hangingPunct="1">
              <a:lnSpc>
                <a:spcPct val="90000"/>
              </a:lnSpc>
            </a:pPr>
            <a:endParaRPr lang="it-IT" altLang="it-IT" dirty="0"/>
          </a:p>
        </p:txBody>
      </p:sp>
      <p:sp>
        <p:nvSpPr>
          <p:cNvPr id="5" name="TextBox 4">
            <a:extLst>
              <a:ext uri="{FF2B5EF4-FFF2-40B4-BE49-F238E27FC236}">
                <a16:creationId xmlns:a16="http://schemas.microsoft.com/office/drawing/2014/main" id="{A83A84E6-DC8E-4D6B-A429-91C8685D7E60}"/>
              </a:ext>
            </a:extLst>
          </p:cNvPr>
          <p:cNvSpPr txBox="1"/>
          <p:nvPr/>
        </p:nvSpPr>
        <p:spPr>
          <a:xfrm>
            <a:off x="5839692" y="348286"/>
            <a:ext cx="6096728" cy="1200329"/>
          </a:xfrm>
          <a:prstGeom prst="rect">
            <a:avLst/>
          </a:prstGeom>
          <a:noFill/>
        </p:spPr>
        <p:txBody>
          <a:bodyPr wrap="square">
            <a:spAutoFit/>
          </a:bodyPr>
          <a:lstStyle/>
          <a:p>
            <a:r>
              <a:rPr lang="it-IT" b="0" i="1" dirty="0">
                <a:solidFill>
                  <a:srgbClr val="000000"/>
                </a:solidFill>
                <a:effectLst/>
                <a:latin typeface="Verdana" panose="020B0604030504040204" pitchFamily="34" charset="0"/>
              </a:rPr>
              <a:t>"Guai a quel bambino che quando baciato sulla fronte sa di salato. Egli è stregato e presto dovrà morire".</a:t>
            </a:r>
            <a:r>
              <a:rPr lang="it-IT" b="0" i="0" dirty="0">
                <a:solidFill>
                  <a:srgbClr val="000000"/>
                </a:solidFill>
                <a:effectLst/>
                <a:latin typeface="Verdana" panose="020B0604030504040204" pitchFamily="34" charset="0"/>
              </a:rPr>
              <a:t> (Da un adagio del folklore nord europeo).</a:t>
            </a:r>
            <a:br>
              <a:rPr lang="it-IT" dirty="0"/>
            </a:br>
            <a:endParaRPr lang="it-IT" dirty="0"/>
          </a:p>
        </p:txBody>
      </p:sp>
      <p:pic>
        <p:nvPicPr>
          <p:cNvPr id="11" name="Immagine 3">
            <a:extLst>
              <a:ext uri="{FF2B5EF4-FFF2-40B4-BE49-F238E27FC236}">
                <a16:creationId xmlns:a16="http://schemas.microsoft.com/office/drawing/2014/main" id="{B1A15AFD-A59C-492C-929A-2BCB6382C111}"/>
              </a:ext>
            </a:extLst>
          </p:cNvPr>
          <p:cNvPicPr>
            <a:picLocks noChangeAspect="1"/>
          </p:cNvPicPr>
          <p:nvPr/>
        </p:nvPicPr>
        <p:blipFill>
          <a:blip r:embed="rId2">
            <a:extLst>
              <a:ext uri="{28A0092B-C50C-407E-A947-70E740481C1C}">
                <a14:useLocalDpi xmlns:a14="http://schemas.microsoft.com/office/drawing/2010/main" val="0"/>
              </a:ext>
            </a:extLst>
          </a:blip>
          <a:srcRect l="20055" r="23598"/>
          <a:stretch>
            <a:fillRect/>
          </a:stretch>
        </p:blipFill>
        <p:spPr bwMode="auto">
          <a:xfrm>
            <a:off x="8754122" y="2795794"/>
            <a:ext cx="16764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22">
            <a:extLst>
              <a:ext uri="{FF2B5EF4-FFF2-40B4-BE49-F238E27FC236}">
                <a16:creationId xmlns:a16="http://schemas.microsoft.com/office/drawing/2014/main" id="{148ECF06-D8EC-4495-A6D1-736077EEDC0A}"/>
              </a:ext>
            </a:extLst>
          </p:cNvPr>
          <p:cNvSpPr/>
          <p:nvPr/>
        </p:nvSpPr>
        <p:spPr>
          <a:xfrm>
            <a:off x="8754122" y="5091559"/>
            <a:ext cx="2097088" cy="8255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1587" tIns="50793" rIns="101587" bIns="50793"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a:defRPr/>
            </a:pPr>
            <a:r>
              <a:rPr lang="it-IT" altLang="it-IT" sz="2600" b="1" dirty="0"/>
              <a:t>Shock </a:t>
            </a:r>
            <a:r>
              <a:rPr lang="it-IT" altLang="it-IT" sz="2600" b="1" dirty="0" err="1"/>
              <a:t>ipocloremico</a:t>
            </a:r>
            <a:endParaRPr lang="en-GB" altLang="it-IT" sz="2600" b="1" dirty="0"/>
          </a:p>
        </p:txBody>
      </p:sp>
    </p:spTree>
    <p:extLst>
      <p:ext uri="{BB962C8B-B14F-4D97-AF65-F5344CB8AC3E}">
        <p14:creationId xmlns:p14="http://schemas.microsoft.com/office/powerpoint/2010/main" val="269340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3094</Words>
  <Application>Microsoft Office PowerPoint</Application>
  <PresentationFormat>Widescreen</PresentationFormat>
  <Paragraphs>491</Paragraphs>
  <Slides>76</Slides>
  <Notes>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76</vt:i4>
      </vt:variant>
    </vt:vector>
  </HeadingPairs>
  <TitlesOfParts>
    <vt:vector size="92" baseType="lpstr">
      <vt:lpstr>ＭＳ Ｐゴシック</vt:lpstr>
      <vt:lpstr>Arial</vt:lpstr>
      <vt:lpstr>BreveText</vt:lpstr>
      <vt:lpstr>Calibri</vt:lpstr>
      <vt:lpstr>Calibri Light</vt:lpstr>
      <vt:lpstr>Google Sans</vt:lpstr>
      <vt:lpstr>Museo Sans</vt:lpstr>
      <vt:lpstr>Roboto</vt:lpstr>
      <vt:lpstr>Roboto-Regular</vt:lpstr>
      <vt:lpstr>Symbol</vt:lpstr>
      <vt:lpstr>Verdana</vt:lpstr>
      <vt:lpstr>Wingdings</vt:lpstr>
      <vt:lpstr>Office Theme</vt:lpstr>
      <vt:lpstr>Documento</vt:lpstr>
      <vt:lpstr>CorelDRAW Home &amp; Student</vt:lpstr>
      <vt:lpstr>Immagine bitmap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TOMMASINI ALBERTO</dc:creator>
  <cp:lastModifiedBy>Alberto Tommasini</cp:lastModifiedBy>
  <cp:revision>16</cp:revision>
  <dcterms:created xsi:type="dcterms:W3CDTF">2023-03-01T17:40:06Z</dcterms:created>
  <dcterms:modified xsi:type="dcterms:W3CDTF">2024-03-16T22:56:24Z</dcterms:modified>
</cp:coreProperties>
</file>