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7" r:id="rId2"/>
    <p:sldId id="258" r:id="rId3"/>
    <p:sldId id="274" r:id="rId4"/>
    <p:sldId id="270" r:id="rId5"/>
    <p:sldId id="259" r:id="rId6"/>
    <p:sldId id="260" r:id="rId7"/>
    <p:sldId id="261" r:id="rId8"/>
    <p:sldId id="262" r:id="rId9"/>
    <p:sldId id="265" r:id="rId10"/>
    <p:sldId id="271" r:id="rId11"/>
    <p:sldId id="272" r:id="rId12"/>
    <p:sldId id="273" r:id="rId13"/>
    <p:sldId id="275" r:id="rId14"/>
    <p:sldId id="264" r:id="rId15"/>
    <p:sldId id="267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FD597-97C1-4FA2-8B1F-BB6FCA8169A2}" v="67" dt="2023-03-16T07:04:19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RA MARIA DOLORES" userId="8cf4d27e-2c18-4b19-8957-b1e0dfc88b87" providerId="ADAL" clId="{4CBFD597-97C1-4FA2-8B1F-BB6FCA8169A2}"/>
    <pc:docChg chg="custSel delSld modSld sldOrd">
      <pc:chgData name="FERRARA MARIA DOLORES" userId="8cf4d27e-2c18-4b19-8957-b1e0dfc88b87" providerId="ADAL" clId="{4CBFD597-97C1-4FA2-8B1F-BB6FCA8169A2}" dt="2023-03-16T07:04:19.751" v="66"/>
      <pc:docMkLst>
        <pc:docMk/>
      </pc:docMkLst>
      <pc:sldChg chg="modSp">
        <pc:chgData name="FERRARA MARIA DOLORES" userId="8cf4d27e-2c18-4b19-8957-b1e0dfc88b87" providerId="ADAL" clId="{4CBFD597-97C1-4FA2-8B1F-BB6FCA8169A2}" dt="2023-03-14T08:00:25.924" v="1" actId="27636"/>
        <pc:sldMkLst>
          <pc:docMk/>
          <pc:sldMk cId="1732814820" sldId="258"/>
        </pc:sldMkLst>
        <pc:spChg chg="mod">
          <ac:chgData name="FERRARA MARIA DOLORES" userId="8cf4d27e-2c18-4b19-8957-b1e0dfc88b87" providerId="ADAL" clId="{4CBFD597-97C1-4FA2-8B1F-BB6FCA8169A2}" dt="2023-03-14T08:00:25.924" v="1" actId="27636"/>
          <ac:spMkLst>
            <pc:docMk/>
            <pc:sldMk cId="1732814820" sldId="258"/>
            <ac:spMk id="3" creationId="{00000000-0000-0000-0000-000000000000}"/>
          </ac:spMkLst>
        </pc:spChg>
      </pc:sldChg>
      <pc:sldChg chg="modSp">
        <pc:chgData name="FERRARA MARIA DOLORES" userId="8cf4d27e-2c18-4b19-8957-b1e0dfc88b87" providerId="ADAL" clId="{4CBFD597-97C1-4FA2-8B1F-BB6FCA8169A2}" dt="2023-03-16T07:03:43.789" v="8"/>
        <pc:sldMkLst>
          <pc:docMk/>
          <pc:sldMk cId="1646622787" sldId="262"/>
        </pc:sldMkLst>
        <pc:spChg chg="mod">
          <ac:chgData name="FERRARA MARIA DOLORES" userId="8cf4d27e-2c18-4b19-8957-b1e0dfc88b87" providerId="ADAL" clId="{4CBFD597-97C1-4FA2-8B1F-BB6FCA8169A2}" dt="2023-03-16T07:03:43.789" v="8"/>
          <ac:spMkLst>
            <pc:docMk/>
            <pc:sldMk cId="1646622787" sldId="262"/>
            <ac:spMk id="3" creationId="{00000000-0000-0000-0000-000000000000}"/>
          </ac:spMkLst>
        </pc:spChg>
      </pc:sldChg>
      <pc:sldChg chg="modSp ord">
        <pc:chgData name="FERRARA MARIA DOLORES" userId="8cf4d27e-2c18-4b19-8957-b1e0dfc88b87" providerId="ADAL" clId="{4CBFD597-97C1-4FA2-8B1F-BB6FCA8169A2}" dt="2023-03-16T07:04:19.751" v="66"/>
        <pc:sldMkLst>
          <pc:docMk/>
          <pc:sldMk cId="3901404" sldId="264"/>
        </pc:sldMkLst>
        <pc:spChg chg="mod">
          <ac:chgData name="FERRARA MARIA DOLORES" userId="8cf4d27e-2c18-4b19-8957-b1e0dfc88b87" providerId="ADAL" clId="{4CBFD597-97C1-4FA2-8B1F-BB6FCA8169A2}" dt="2023-03-16T07:04:06.552" v="64" actId="20577"/>
          <ac:spMkLst>
            <pc:docMk/>
            <pc:sldMk cId="3901404" sldId="264"/>
            <ac:spMk id="2" creationId="{00000000-0000-0000-0000-000000000000}"/>
          </ac:spMkLst>
        </pc:spChg>
        <pc:spChg chg="mod">
          <ac:chgData name="FERRARA MARIA DOLORES" userId="8cf4d27e-2c18-4b19-8957-b1e0dfc88b87" providerId="ADAL" clId="{4CBFD597-97C1-4FA2-8B1F-BB6FCA8169A2}" dt="2023-03-16T07:03:52.272" v="11" actId="12"/>
          <ac:spMkLst>
            <pc:docMk/>
            <pc:sldMk cId="3901404" sldId="264"/>
            <ac:spMk id="3" creationId="{00000000-0000-0000-0000-000000000000}"/>
          </ac:spMkLst>
        </pc:spChg>
      </pc:sldChg>
      <pc:sldChg chg="del">
        <pc:chgData name="FERRARA MARIA DOLORES" userId="8cf4d27e-2c18-4b19-8957-b1e0dfc88b87" providerId="ADAL" clId="{4CBFD597-97C1-4FA2-8B1F-BB6FCA8169A2}" dt="2023-03-16T07:03:31.529" v="7" actId="2696"/>
        <pc:sldMkLst>
          <pc:docMk/>
          <pc:sldMk cId="1359393897" sldId="266"/>
        </pc:sldMkLst>
      </pc:sldChg>
      <pc:sldChg chg="del">
        <pc:chgData name="FERRARA MARIA DOLORES" userId="8cf4d27e-2c18-4b19-8957-b1e0dfc88b87" providerId="ADAL" clId="{4CBFD597-97C1-4FA2-8B1F-BB6FCA8169A2}" dt="2023-03-15T08:30:59.607" v="2" actId="2696"/>
        <pc:sldMkLst>
          <pc:docMk/>
          <pc:sldMk cId="2917725657" sldId="269"/>
        </pc:sldMkLst>
      </pc:sldChg>
      <pc:sldChg chg="modSp">
        <pc:chgData name="FERRARA MARIA DOLORES" userId="8cf4d27e-2c18-4b19-8957-b1e0dfc88b87" providerId="ADAL" clId="{4CBFD597-97C1-4FA2-8B1F-BB6FCA8169A2}" dt="2023-03-16T07:00:59.634" v="6" actId="27636"/>
        <pc:sldMkLst>
          <pc:docMk/>
          <pc:sldMk cId="329545333" sldId="271"/>
        </pc:sldMkLst>
        <pc:spChg chg="mod">
          <ac:chgData name="FERRARA MARIA DOLORES" userId="8cf4d27e-2c18-4b19-8957-b1e0dfc88b87" providerId="ADAL" clId="{4CBFD597-97C1-4FA2-8B1F-BB6FCA8169A2}" dt="2023-03-16T07:00:59.634" v="6" actId="27636"/>
          <ac:spMkLst>
            <pc:docMk/>
            <pc:sldMk cId="329545333" sldId="271"/>
            <ac:spMk id="3" creationId="{00000000-0000-0000-0000-000000000000}"/>
          </ac:spMkLst>
        </pc:spChg>
      </pc:sldChg>
    </pc:docChg>
  </pc:docChgLst>
  <pc:docChgLst>
    <pc:chgData name="MARIA DOLORES FERRARA" userId="8cf4d27e-2c18-4b19-8957-b1e0dfc88b87" providerId="ADAL" clId="{30AC2CA1-A157-437D-82FD-F063EE839C4E}"/>
    <pc:docChg chg="custSel delSld modSld">
      <pc:chgData name="MARIA DOLORES FERRARA" userId="8cf4d27e-2c18-4b19-8957-b1e0dfc88b87" providerId="ADAL" clId="{30AC2CA1-A157-437D-82FD-F063EE839C4E}" dt="2023-03-16T08:52:45.391" v="5" actId="5793"/>
      <pc:docMkLst>
        <pc:docMk/>
      </pc:docMkLst>
      <pc:sldChg chg="modSp del">
        <pc:chgData name="MARIA DOLORES FERRARA" userId="8cf4d27e-2c18-4b19-8957-b1e0dfc88b87" providerId="ADAL" clId="{30AC2CA1-A157-437D-82FD-F063EE839C4E}" dt="2023-03-16T08:51:52.342" v="2" actId="2696"/>
        <pc:sldMkLst>
          <pc:docMk/>
          <pc:sldMk cId="1645411951" sldId="263"/>
        </pc:sldMkLst>
        <pc:spChg chg="mod">
          <ac:chgData name="MARIA DOLORES FERRARA" userId="8cf4d27e-2c18-4b19-8957-b1e0dfc88b87" providerId="ADAL" clId="{30AC2CA1-A157-437D-82FD-F063EE839C4E}" dt="2023-03-16T08:51:48.780" v="1" actId="6549"/>
          <ac:spMkLst>
            <pc:docMk/>
            <pc:sldMk cId="1645411951" sldId="263"/>
            <ac:spMk id="3" creationId="{00000000-0000-0000-0000-000000000000}"/>
          </ac:spMkLst>
        </pc:spChg>
      </pc:sldChg>
      <pc:sldChg chg="modSp">
        <pc:chgData name="MARIA DOLORES FERRARA" userId="8cf4d27e-2c18-4b19-8957-b1e0dfc88b87" providerId="ADAL" clId="{30AC2CA1-A157-437D-82FD-F063EE839C4E}" dt="2023-03-16T08:52:45.391" v="5" actId="5793"/>
        <pc:sldMkLst>
          <pc:docMk/>
          <pc:sldMk cId="3901404" sldId="264"/>
        </pc:sldMkLst>
        <pc:spChg chg="mod">
          <ac:chgData name="MARIA DOLORES FERRARA" userId="8cf4d27e-2c18-4b19-8957-b1e0dfc88b87" providerId="ADAL" clId="{30AC2CA1-A157-437D-82FD-F063EE839C4E}" dt="2023-03-16T08:52:45.391" v="5" actId="5793"/>
          <ac:spMkLst>
            <pc:docMk/>
            <pc:sldMk cId="3901404" sldId="264"/>
            <ac:spMk id="3" creationId="{00000000-0000-0000-0000-000000000000}"/>
          </ac:spMkLst>
        </pc:spChg>
      </pc:sldChg>
    </pc:docChg>
  </pc:docChgLst>
  <pc:docChgLst>
    <pc:chgData name="FERRARA MARIA DOLORES" userId="8cf4d27e-2c18-4b19-8957-b1e0dfc88b87" providerId="ADAL" clId="{C751CAE4-0FC0-42DF-AD94-7CDB4C509D19}"/>
    <pc:docChg chg="custSel addSld modSld">
      <pc:chgData name="FERRARA MARIA DOLORES" userId="8cf4d27e-2c18-4b19-8957-b1e0dfc88b87" providerId="ADAL" clId="{C751CAE4-0FC0-42DF-AD94-7CDB4C509D19}" dt="2023-02-20T16:49:56.040" v="436" actId="20577"/>
      <pc:docMkLst>
        <pc:docMk/>
      </pc:docMkLst>
      <pc:sldChg chg="modSp add">
        <pc:chgData name="FERRARA MARIA DOLORES" userId="8cf4d27e-2c18-4b19-8957-b1e0dfc88b87" providerId="ADAL" clId="{C751CAE4-0FC0-42DF-AD94-7CDB4C509D19}" dt="2023-02-20T16:49:56.040" v="436" actId="20577"/>
        <pc:sldMkLst>
          <pc:docMk/>
          <pc:sldMk cId="839829887" sldId="276"/>
        </pc:sldMkLst>
        <pc:spChg chg="mod">
          <ac:chgData name="FERRARA MARIA DOLORES" userId="8cf4d27e-2c18-4b19-8957-b1e0dfc88b87" providerId="ADAL" clId="{C751CAE4-0FC0-42DF-AD94-7CDB4C509D19}" dt="2023-02-20T16:45:19.590" v="13" actId="20577"/>
          <ac:spMkLst>
            <pc:docMk/>
            <pc:sldMk cId="839829887" sldId="276"/>
            <ac:spMk id="2" creationId="{CA6F9109-4AAE-452D-9F8E-5146DBBED331}"/>
          </ac:spMkLst>
        </pc:spChg>
        <pc:spChg chg="mod">
          <ac:chgData name="FERRARA MARIA DOLORES" userId="8cf4d27e-2c18-4b19-8957-b1e0dfc88b87" providerId="ADAL" clId="{C751CAE4-0FC0-42DF-AD94-7CDB4C509D19}" dt="2023-02-20T16:49:56.040" v="436" actId="20577"/>
          <ac:spMkLst>
            <pc:docMk/>
            <pc:sldMk cId="839829887" sldId="276"/>
            <ac:spMk id="3" creationId="{21EA66D8-9283-4CA7-8F17-7ED737CC0BE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848E3-A7C6-44E1-83C0-127FD5D0FEC0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C91A7F2-164A-45C9-B7E8-76DDE7C7B356}">
      <dgm:prSet/>
      <dgm:spPr/>
      <dgm:t>
        <a:bodyPr/>
        <a:lstStyle/>
        <a:p>
          <a:r>
            <a:rPr lang="it-IT"/>
            <a:t>coordina strategie nazionali per le trattative e assicura che avvengono in coerenza con gli atti di indirizzo fornite dai comitati di settore (i comitati di settori sono istanze rappresentative o associative delle PA che esercitano funzioni di indirizzo verso l’ARAN e assistono ARAN nelle trattative in aggiunta ad altre funzioni fissate in accordo con ARAN, art. 41 e 46 TU)</a:t>
          </a:r>
          <a:endParaRPr lang="en-US"/>
        </a:p>
      </dgm:t>
    </dgm:pt>
    <dgm:pt modelId="{42AF9166-67EB-452E-B798-B181F8CD71DB}" type="parTrans" cxnId="{87B3DAF6-22B7-4411-9BF8-030A6898129E}">
      <dgm:prSet/>
      <dgm:spPr/>
      <dgm:t>
        <a:bodyPr/>
        <a:lstStyle/>
        <a:p>
          <a:endParaRPr lang="en-US"/>
        </a:p>
      </dgm:t>
    </dgm:pt>
    <dgm:pt modelId="{25EA6881-2A56-477B-8B39-DA89C4686C3F}" type="sibTrans" cxnId="{87B3DAF6-22B7-4411-9BF8-030A6898129E}">
      <dgm:prSet/>
      <dgm:spPr/>
      <dgm:t>
        <a:bodyPr/>
        <a:lstStyle/>
        <a:p>
          <a:endParaRPr lang="en-US"/>
        </a:p>
      </dgm:t>
    </dgm:pt>
    <dgm:pt modelId="{EC35A11E-A574-4BF5-8F65-32DDF7CE6938}">
      <dgm:prSet/>
      <dgm:spPr/>
      <dgm:t>
        <a:bodyPr/>
        <a:lstStyle/>
        <a:p>
          <a:r>
            <a:rPr lang="it-IT"/>
            <a:t>assiste le PA un sede di contrattazione</a:t>
          </a:r>
          <a:endParaRPr lang="en-US"/>
        </a:p>
      </dgm:t>
    </dgm:pt>
    <dgm:pt modelId="{2BE84446-7E76-48BB-99D6-721402C6CAF1}" type="parTrans" cxnId="{EE0BF471-245A-48BD-ACBD-2E9AC3759695}">
      <dgm:prSet/>
      <dgm:spPr/>
      <dgm:t>
        <a:bodyPr/>
        <a:lstStyle/>
        <a:p>
          <a:endParaRPr lang="en-US"/>
        </a:p>
      </dgm:t>
    </dgm:pt>
    <dgm:pt modelId="{C2A8A9C9-35F1-4308-AE3A-87007E59D052}" type="sibTrans" cxnId="{EE0BF471-245A-48BD-ACBD-2E9AC3759695}">
      <dgm:prSet/>
      <dgm:spPr/>
      <dgm:t>
        <a:bodyPr/>
        <a:lstStyle/>
        <a:p>
          <a:endParaRPr lang="en-US"/>
        </a:p>
      </dgm:t>
    </dgm:pt>
    <dgm:pt modelId="{E5E7A494-F5BF-4F85-9F03-4E3C0BBE07FC}">
      <dgm:prSet/>
      <dgm:spPr/>
      <dgm:t>
        <a:bodyPr/>
        <a:lstStyle/>
        <a:p>
          <a:r>
            <a:rPr lang="it-IT"/>
            <a:t>cura attività di studio, monitoraggio</a:t>
          </a:r>
          <a:endParaRPr lang="en-US"/>
        </a:p>
      </dgm:t>
    </dgm:pt>
    <dgm:pt modelId="{34C30972-5797-4DD3-BCDC-2891C710D042}" type="parTrans" cxnId="{0B2F7788-43EB-4AFF-A0BE-90315344B02F}">
      <dgm:prSet/>
      <dgm:spPr/>
      <dgm:t>
        <a:bodyPr/>
        <a:lstStyle/>
        <a:p>
          <a:endParaRPr lang="en-US"/>
        </a:p>
      </dgm:t>
    </dgm:pt>
    <dgm:pt modelId="{3AF0A52F-BC8B-4817-9DEB-C1FAD7601263}" type="sibTrans" cxnId="{0B2F7788-43EB-4AFF-A0BE-90315344B02F}">
      <dgm:prSet/>
      <dgm:spPr/>
      <dgm:t>
        <a:bodyPr/>
        <a:lstStyle/>
        <a:p>
          <a:endParaRPr lang="en-US"/>
        </a:p>
      </dgm:t>
    </dgm:pt>
    <dgm:pt modelId="{49007F0A-6143-4A62-A6D4-3D8AA722D4D0}" type="pres">
      <dgm:prSet presAssocID="{9DF848E3-A7C6-44E1-83C0-127FD5D0FEC0}" presName="Name0" presStyleCnt="0">
        <dgm:presLayoutVars>
          <dgm:dir/>
          <dgm:resizeHandles val="exact"/>
        </dgm:presLayoutVars>
      </dgm:prSet>
      <dgm:spPr/>
    </dgm:pt>
    <dgm:pt modelId="{C499DF4F-A472-4CFE-95DE-614781E853D2}" type="pres">
      <dgm:prSet presAssocID="{7C91A7F2-164A-45C9-B7E8-76DDE7C7B356}" presName="node" presStyleLbl="node1" presStyleIdx="0" presStyleCnt="3">
        <dgm:presLayoutVars>
          <dgm:bulletEnabled val="1"/>
        </dgm:presLayoutVars>
      </dgm:prSet>
      <dgm:spPr/>
    </dgm:pt>
    <dgm:pt modelId="{DEAC7DF4-C88B-4B41-839C-EEF57E2CED59}" type="pres">
      <dgm:prSet presAssocID="{25EA6881-2A56-477B-8B39-DA89C4686C3F}" presName="sibTrans" presStyleLbl="sibTrans2D1" presStyleIdx="0" presStyleCnt="2"/>
      <dgm:spPr/>
    </dgm:pt>
    <dgm:pt modelId="{4C8B427F-6023-439C-B565-7B241F0E79C1}" type="pres">
      <dgm:prSet presAssocID="{25EA6881-2A56-477B-8B39-DA89C4686C3F}" presName="connectorText" presStyleLbl="sibTrans2D1" presStyleIdx="0" presStyleCnt="2"/>
      <dgm:spPr/>
    </dgm:pt>
    <dgm:pt modelId="{EA75031E-00A6-43ED-B7B9-5460124DD9CA}" type="pres">
      <dgm:prSet presAssocID="{EC35A11E-A574-4BF5-8F65-32DDF7CE6938}" presName="node" presStyleLbl="node1" presStyleIdx="1" presStyleCnt="3">
        <dgm:presLayoutVars>
          <dgm:bulletEnabled val="1"/>
        </dgm:presLayoutVars>
      </dgm:prSet>
      <dgm:spPr/>
    </dgm:pt>
    <dgm:pt modelId="{74E06814-A16D-4B44-8B03-9ABC34A96C98}" type="pres">
      <dgm:prSet presAssocID="{C2A8A9C9-35F1-4308-AE3A-87007E59D052}" presName="sibTrans" presStyleLbl="sibTrans2D1" presStyleIdx="1" presStyleCnt="2"/>
      <dgm:spPr/>
    </dgm:pt>
    <dgm:pt modelId="{53EC2C4A-8559-4FAC-800F-9A5A16994289}" type="pres">
      <dgm:prSet presAssocID="{C2A8A9C9-35F1-4308-AE3A-87007E59D052}" presName="connectorText" presStyleLbl="sibTrans2D1" presStyleIdx="1" presStyleCnt="2"/>
      <dgm:spPr/>
    </dgm:pt>
    <dgm:pt modelId="{3E609A18-D73A-4EC7-A050-48D5746A61F1}" type="pres">
      <dgm:prSet presAssocID="{E5E7A494-F5BF-4F85-9F03-4E3C0BBE07FC}" presName="node" presStyleLbl="node1" presStyleIdx="2" presStyleCnt="3">
        <dgm:presLayoutVars>
          <dgm:bulletEnabled val="1"/>
        </dgm:presLayoutVars>
      </dgm:prSet>
      <dgm:spPr/>
    </dgm:pt>
  </dgm:ptLst>
  <dgm:cxnLst>
    <dgm:cxn modelId="{CA79195D-3294-437B-B9B8-359951CAD3AD}" type="presOf" srcId="{7C91A7F2-164A-45C9-B7E8-76DDE7C7B356}" destId="{C499DF4F-A472-4CFE-95DE-614781E853D2}" srcOrd="0" destOrd="0" presId="urn:microsoft.com/office/officeart/2005/8/layout/process1"/>
    <dgm:cxn modelId="{562F026D-6828-4E03-A397-2A491A8D8CD1}" type="presOf" srcId="{C2A8A9C9-35F1-4308-AE3A-87007E59D052}" destId="{74E06814-A16D-4B44-8B03-9ABC34A96C98}" srcOrd="0" destOrd="0" presId="urn:microsoft.com/office/officeart/2005/8/layout/process1"/>
    <dgm:cxn modelId="{EE0BF471-245A-48BD-ACBD-2E9AC3759695}" srcId="{9DF848E3-A7C6-44E1-83C0-127FD5D0FEC0}" destId="{EC35A11E-A574-4BF5-8F65-32DDF7CE6938}" srcOrd="1" destOrd="0" parTransId="{2BE84446-7E76-48BB-99D6-721402C6CAF1}" sibTransId="{C2A8A9C9-35F1-4308-AE3A-87007E59D052}"/>
    <dgm:cxn modelId="{67A2FD7E-7E11-4987-B411-69D5449D1EC5}" type="presOf" srcId="{C2A8A9C9-35F1-4308-AE3A-87007E59D052}" destId="{53EC2C4A-8559-4FAC-800F-9A5A16994289}" srcOrd="1" destOrd="0" presId="urn:microsoft.com/office/officeart/2005/8/layout/process1"/>
    <dgm:cxn modelId="{0B2F7788-43EB-4AFF-A0BE-90315344B02F}" srcId="{9DF848E3-A7C6-44E1-83C0-127FD5D0FEC0}" destId="{E5E7A494-F5BF-4F85-9F03-4E3C0BBE07FC}" srcOrd="2" destOrd="0" parTransId="{34C30972-5797-4DD3-BCDC-2891C710D042}" sibTransId="{3AF0A52F-BC8B-4817-9DEB-C1FAD7601263}"/>
    <dgm:cxn modelId="{0BE07AA8-693F-4D47-B98F-8197F8558C46}" type="presOf" srcId="{25EA6881-2A56-477B-8B39-DA89C4686C3F}" destId="{4C8B427F-6023-439C-B565-7B241F0E79C1}" srcOrd="1" destOrd="0" presId="urn:microsoft.com/office/officeart/2005/8/layout/process1"/>
    <dgm:cxn modelId="{405859C6-EDD9-43BB-9446-2027051E5731}" type="presOf" srcId="{EC35A11E-A574-4BF5-8F65-32DDF7CE6938}" destId="{EA75031E-00A6-43ED-B7B9-5460124DD9CA}" srcOrd="0" destOrd="0" presId="urn:microsoft.com/office/officeart/2005/8/layout/process1"/>
    <dgm:cxn modelId="{106113C8-FE61-495E-9CA6-D9C31B9D630C}" type="presOf" srcId="{25EA6881-2A56-477B-8B39-DA89C4686C3F}" destId="{DEAC7DF4-C88B-4B41-839C-EEF57E2CED59}" srcOrd="0" destOrd="0" presId="urn:microsoft.com/office/officeart/2005/8/layout/process1"/>
    <dgm:cxn modelId="{B6B532DA-1CBC-4815-9F48-1764F82F037B}" type="presOf" srcId="{E5E7A494-F5BF-4F85-9F03-4E3C0BBE07FC}" destId="{3E609A18-D73A-4EC7-A050-48D5746A61F1}" srcOrd="0" destOrd="0" presId="urn:microsoft.com/office/officeart/2005/8/layout/process1"/>
    <dgm:cxn modelId="{87B3DAF6-22B7-4411-9BF8-030A6898129E}" srcId="{9DF848E3-A7C6-44E1-83C0-127FD5D0FEC0}" destId="{7C91A7F2-164A-45C9-B7E8-76DDE7C7B356}" srcOrd="0" destOrd="0" parTransId="{42AF9166-67EB-452E-B798-B181F8CD71DB}" sibTransId="{25EA6881-2A56-477B-8B39-DA89C4686C3F}"/>
    <dgm:cxn modelId="{8B64A5FC-31BC-44B7-8BBF-24685BDFA488}" type="presOf" srcId="{9DF848E3-A7C6-44E1-83C0-127FD5D0FEC0}" destId="{49007F0A-6143-4A62-A6D4-3D8AA722D4D0}" srcOrd="0" destOrd="0" presId="urn:microsoft.com/office/officeart/2005/8/layout/process1"/>
    <dgm:cxn modelId="{084CAC50-CF1D-4EE1-AAC8-FC71ABC1C1A0}" type="presParOf" srcId="{49007F0A-6143-4A62-A6D4-3D8AA722D4D0}" destId="{C499DF4F-A472-4CFE-95DE-614781E853D2}" srcOrd="0" destOrd="0" presId="urn:microsoft.com/office/officeart/2005/8/layout/process1"/>
    <dgm:cxn modelId="{EA4EB465-11E7-4150-8936-8FEA38886F3B}" type="presParOf" srcId="{49007F0A-6143-4A62-A6D4-3D8AA722D4D0}" destId="{DEAC7DF4-C88B-4B41-839C-EEF57E2CED59}" srcOrd="1" destOrd="0" presId="urn:microsoft.com/office/officeart/2005/8/layout/process1"/>
    <dgm:cxn modelId="{BB7EA283-FBD6-42BA-890E-D0CBA74E2409}" type="presParOf" srcId="{DEAC7DF4-C88B-4B41-839C-EEF57E2CED59}" destId="{4C8B427F-6023-439C-B565-7B241F0E79C1}" srcOrd="0" destOrd="0" presId="urn:microsoft.com/office/officeart/2005/8/layout/process1"/>
    <dgm:cxn modelId="{5D9B91AA-2000-43AD-AD17-6BC3FA76F865}" type="presParOf" srcId="{49007F0A-6143-4A62-A6D4-3D8AA722D4D0}" destId="{EA75031E-00A6-43ED-B7B9-5460124DD9CA}" srcOrd="2" destOrd="0" presId="urn:microsoft.com/office/officeart/2005/8/layout/process1"/>
    <dgm:cxn modelId="{1019B15E-1A51-47CE-A27D-EFEFA88D1B65}" type="presParOf" srcId="{49007F0A-6143-4A62-A6D4-3D8AA722D4D0}" destId="{74E06814-A16D-4B44-8B03-9ABC34A96C98}" srcOrd="3" destOrd="0" presId="urn:microsoft.com/office/officeart/2005/8/layout/process1"/>
    <dgm:cxn modelId="{B505F599-C84F-42D0-A4A4-A56486057530}" type="presParOf" srcId="{74E06814-A16D-4B44-8B03-9ABC34A96C98}" destId="{53EC2C4A-8559-4FAC-800F-9A5A16994289}" srcOrd="0" destOrd="0" presId="urn:microsoft.com/office/officeart/2005/8/layout/process1"/>
    <dgm:cxn modelId="{59226B6F-C971-41BD-8A66-E8E1E234601B}" type="presParOf" srcId="{49007F0A-6143-4A62-A6D4-3D8AA722D4D0}" destId="{3E609A18-D73A-4EC7-A050-48D5746A61F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5C5F23-4D89-49E5-8B1F-8ED6F63F063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BBD3AB0-D059-481D-991E-9C4996332DAD}">
      <dgm:prSet/>
      <dgm:spPr/>
      <dgm:t>
        <a:bodyPr/>
        <a:lstStyle/>
        <a:p>
          <a:r>
            <a:rPr lang="it-IT"/>
            <a:t>Per i contratti collettivi quadro: 1) ARAN e 2) le confederazioni sindacali alle quali, in almeno due comparti o aree, siano affiliate organizzazioni sindacali rappresentative ai sensi dell’art. 43, co. 1, TU </a:t>
          </a:r>
          <a:endParaRPr lang="en-US"/>
        </a:p>
      </dgm:t>
    </dgm:pt>
    <dgm:pt modelId="{0EC54C68-676D-4973-B4D6-A0F225B2CDB2}" type="parTrans" cxnId="{60F0ED10-2DFC-40FA-9D8E-505473075596}">
      <dgm:prSet/>
      <dgm:spPr/>
      <dgm:t>
        <a:bodyPr/>
        <a:lstStyle/>
        <a:p>
          <a:endParaRPr lang="en-US"/>
        </a:p>
      </dgm:t>
    </dgm:pt>
    <dgm:pt modelId="{B5F4FE98-38F4-4291-A781-0A8AF818016A}" type="sibTrans" cxnId="{60F0ED10-2DFC-40FA-9D8E-505473075596}">
      <dgm:prSet/>
      <dgm:spPr/>
      <dgm:t>
        <a:bodyPr/>
        <a:lstStyle/>
        <a:p>
          <a:endParaRPr lang="en-US"/>
        </a:p>
      </dgm:t>
    </dgm:pt>
    <dgm:pt modelId="{CF0960D0-2AC0-4514-B1ED-76A444E377D5}">
      <dgm:prSet/>
      <dgm:spPr/>
      <dgm:t>
        <a:bodyPr/>
        <a:lstStyle/>
        <a:p>
          <a:r>
            <a:rPr lang="it-IT"/>
            <a:t>Per i contratti integrativi contrattano i soggetti indicati dai collettivi nazionali (art. 43, co. 5, TU), ferma restando la legittimazione delle RSU integrate dalla OOSS firmatarie del contratto nazionale (art. 42, co. 7, TU)</a:t>
          </a:r>
          <a:endParaRPr lang="en-US"/>
        </a:p>
      </dgm:t>
    </dgm:pt>
    <dgm:pt modelId="{B90D6F5D-EDB1-4F3D-94E7-E6657AA3277D}" type="parTrans" cxnId="{51C30EBD-5403-4267-806C-CF37A13F573F}">
      <dgm:prSet/>
      <dgm:spPr/>
      <dgm:t>
        <a:bodyPr/>
        <a:lstStyle/>
        <a:p>
          <a:endParaRPr lang="en-US"/>
        </a:p>
      </dgm:t>
    </dgm:pt>
    <dgm:pt modelId="{19937F9E-03DE-463D-A24C-BD781B3450B4}" type="sibTrans" cxnId="{51C30EBD-5403-4267-806C-CF37A13F573F}">
      <dgm:prSet/>
      <dgm:spPr/>
      <dgm:t>
        <a:bodyPr/>
        <a:lstStyle/>
        <a:p>
          <a:endParaRPr lang="en-US"/>
        </a:p>
      </dgm:t>
    </dgm:pt>
    <dgm:pt modelId="{44F89CC0-5304-4C46-A836-2B32D4188CEA}" type="pres">
      <dgm:prSet presAssocID="{715C5F23-4D89-49E5-8B1F-8ED6F63F063A}" presName="vert0" presStyleCnt="0">
        <dgm:presLayoutVars>
          <dgm:dir/>
          <dgm:animOne val="branch"/>
          <dgm:animLvl val="lvl"/>
        </dgm:presLayoutVars>
      </dgm:prSet>
      <dgm:spPr/>
    </dgm:pt>
    <dgm:pt modelId="{4E9DA30C-E5A1-4B40-9283-1793052DFCF5}" type="pres">
      <dgm:prSet presAssocID="{DBBD3AB0-D059-481D-991E-9C4996332DAD}" presName="thickLine" presStyleLbl="alignNode1" presStyleIdx="0" presStyleCnt="2"/>
      <dgm:spPr/>
    </dgm:pt>
    <dgm:pt modelId="{46591744-AD6B-4309-AAAF-9213278FD5F3}" type="pres">
      <dgm:prSet presAssocID="{DBBD3AB0-D059-481D-991E-9C4996332DAD}" presName="horz1" presStyleCnt="0"/>
      <dgm:spPr/>
    </dgm:pt>
    <dgm:pt modelId="{3726E6FE-867F-4B00-B49C-9AE293169BBA}" type="pres">
      <dgm:prSet presAssocID="{DBBD3AB0-D059-481D-991E-9C4996332DAD}" presName="tx1" presStyleLbl="revTx" presStyleIdx="0" presStyleCnt="2"/>
      <dgm:spPr/>
    </dgm:pt>
    <dgm:pt modelId="{7DAAE99B-8294-4122-8D2A-00E9A0CB6153}" type="pres">
      <dgm:prSet presAssocID="{DBBD3AB0-D059-481D-991E-9C4996332DAD}" presName="vert1" presStyleCnt="0"/>
      <dgm:spPr/>
    </dgm:pt>
    <dgm:pt modelId="{D646AFC7-9B1C-4531-A2A9-1A80DB224AFF}" type="pres">
      <dgm:prSet presAssocID="{CF0960D0-2AC0-4514-B1ED-76A444E377D5}" presName="thickLine" presStyleLbl="alignNode1" presStyleIdx="1" presStyleCnt="2"/>
      <dgm:spPr/>
    </dgm:pt>
    <dgm:pt modelId="{FC4159A1-862A-46B6-9115-2B7EC5EF45A1}" type="pres">
      <dgm:prSet presAssocID="{CF0960D0-2AC0-4514-B1ED-76A444E377D5}" presName="horz1" presStyleCnt="0"/>
      <dgm:spPr/>
    </dgm:pt>
    <dgm:pt modelId="{1B3E1965-7C44-4F89-B7E4-7DC2DA0BBFF4}" type="pres">
      <dgm:prSet presAssocID="{CF0960D0-2AC0-4514-B1ED-76A444E377D5}" presName="tx1" presStyleLbl="revTx" presStyleIdx="1" presStyleCnt="2"/>
      <dgm:spPr/>
    </dgm:pt>
    <dgm:pt modelId="{AE0F3905-5921-4ADC-A28E-0971218C3756}" type="pres">
      <dgm:prSet presAssocID="{CF0960D0-2AC0-4514-B1ED-76A444E377D5}" presName="vert1" presStyleCnt="0"/>
      <dgm:spPr/>
    </dgm:pt>
  </dgm:ptLst>
  <dgm:cxnLst>
    <dgm:cxn modelId="{60F0ED10-2DFC-40FA-9D8E-505473075596}" srcId="{715C5F23-4D89-49E5-8B1F-8ED6F63F063A}" destId="{DBBD3AB0-D059-481D-991E-9C4996332DAD}" srcOrd="0" destOrd="0" parTransId="{0EC54C68-676D-4973-B4D6-A0F225B2CDB2}" sibTransId="{B5F4FE98-38F4-4291-A781-0A8AF818016A}"/>
    <dgm:cxn modelId="{2EA6FD40-DD7B-4F5D-A42C-A2BCBE3AC73D}" type="presOf" srcId="{CF0960D0-2AC0-4514-B1ED-76A444E377D5}" destId="{1B3E1965-7C44-4F89-B7E4-7DC2DA0BBFF4}" srcOrd="0" destOrd="0" presId="urn:microsoft.com/office/officeart/2008/layout/LinedList"/>
    <dgm:cxn modelId="{7DC93D42-3674-4DF6-9203-33E3C48EEF9E}" type="presOf" srcId="{DBBD3AB0-D059-481D-991E-9C4996332DAD}" destId="{3726E6FE-867F-4B00-B49C-9AE293169BBA}" srcOrd="0" destOrd="0" presId="urn:microsoft.com/office/officeart/2008/layout/LinedList"/>
    <dgm:cxn modelId="{01460F43-7A37-40FA-9618-BC1132074B57}" type="presOf" srcId="{715C5F23-4D89-49E5-8B1F-8ED6F63F063A}" destId="{44F89CC0-5304-4C46-A836-2B32D4188CEA}" srcOrd="0" destOrd="0" presId="urn:microsoft.com/office/officeart/2008/layout/LinedList"/>
    <dgm:cxn modelId="{51C30EBD-5403-4267-806C-CF37A13F573F}" srcId="{715C5F23-4D89-49E5-8B1F-8ED6F63F063A}" destId="{CF0960D0-2AC0-4514-B1ED-76A444E377D5}" srcOrd="1" destOrd="0" parTransId="{B90D6F5D-EDB1-4F3D-94E7-E6657AA3277D}" sibTransId="{19937F9E-03DE-463D-A24C-BD781B3450B4}"/>
    <dgm:cxn modelId="{10D39850-39A2-4369-8DD3-AD58C2800DD5}" type="presParOf" srcId="{44F89CC0-5304-4C46-A836-2B32D4188CEA}" destId="{4E9DA30C-E5A1-4B40-9283-1793052DFCF5}" srcOrd="0" destOrd="0" presId="urn:microsoft.com/office/officeart/2008/layout/LinedList"/>
    <dgm:cxn modelId="{F26985A4-850A-467A-9998-FAA33A69E2D8}" type="presParOf" srcId="{44F89CC0-5304-4C46-A836-2B32D4188CEA}" destId="{46591744-AD6B-4309-AAAF-9213278FD5F3}" srcOrd="1" destOrd="0" presId="urn:microsoft.com/office/officeart/2008/layout/LinedList"/>
    <dgm:cxn modelId="{5DB4F453-55DB-452E-94A1-3E534FA9D9E9}" type="presParOf" srcId="{46591744-AD6B-4309-AAAF-9213278FD5F3}" destId="{3726E6FE-867F-4B00-B49C-9AE293169BBA}" srcOrd="0" destOrd="0" presId="urn:microsoft.com/office/officeart/2008/layout/LinedList"/>
    <dgm:cxn modelId="{AEBCFEA1-1205-45F6-8FF8-1FC1CABD556A}" type="presParOf" srcId="{46591744-AD6B-4309-AAAF-9213278FD5F3}" destId="{7DAAE99B-8294-4122-8D2A-00E9A0CB6153}" srcOrd="1" destOrd="0" presId="urn:microsoft.com/office/officeart/2008/layout/LinedList"/>
    <dgm:cxn modelId="{4754A7B0-0E20-462E-9ADE-8167E414520F}" type="presParOf" srcId="{44F89CC0-5304-4C46-A836-2B32D4188CEA}" destId="{D646AFC7-9B1C-4531-A2A9-1A80DB224AFF}" srcOrd="2" destOrd="0" presId="urn:microsoft.com/office/officeart/2008/layout/LinedList"/>
    <dgm:cxn modelId="{F18CE8FD-0CEA-4512-BCC3-D65AAD780D3C}" type="presParOf" srcId="{44F89CC0-5304-4C46-A836-2B32D4188CEA}" destId="{FC4159A1-862A-46B6-9115-2B7EC5EF45A1}" srcOrd="3" destOrd="0" presId="urn:microsoft.com/office/officeart/2008/layout/LinedList"/>
    <dgm:cxn modelId="{A03494A4-1AF6-4A36-82C4-950408799979}" type="presParOf" srcId="{FC4159A1-862A-46B6-9115-2B7EC5EF45A1}" destId="{1B3E1965-7C44-4F89-B7E4-7DC2DA0BBFF4}" srcOrd="0" destOrd="0" presId="urn:microsoft.com/office/officeart/2008/layout/LinedList"/>
    <dgm:cxn modelId="{14E65CDB-709F-4C3B-8929-45207403F0C5}" type="presParOf" srcId="{FC4159A1-862A-46B6-9115-2B7EC5EF45A1}" destId="{AE0F3905-5921-4ADC-A28E-0971218C375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9DF4F-A472-4CFE-95DE-614781E853D2}">
      <dsp:nvSpPr>
        <dsp:cNvPr id="0" name=""/>
        <dsp:cNvSpPr/>
      </dsp:nvSpPr>
      <dsp:spPr>
        <a:xfrm>
          <a:off x="6199" y="794907"/>
          <a:ext cx="1852859" cy="24666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/>
            <a:t>coordina strategie nazionali per le trattative e assicura che avvengono in coerenza con gli atti di indirizzo fornite dai comitati di settore (i comitati di settori sono istanze rappresentative o associative delle PA che esercitano funzioni di indirizzo verso l’ARAN e assistono ARAN nelle trattative in aggiunta ad altre funzioni fissate in accordo con ARAN, art. 41 e 46 TU)</a:t>
          </a:r>
          <a:endParaRPr lang="en-US" sz="1000" kern="1200"/>
        </a:p>
      </dsp:txBody>
      <dsp:txXfrm>
        <a:off x="60467" y="849175"/>
        <a:ext cx="1744323" cy="2358083"/>
      </dsp:txXfrm>
    </dsp:sp>
    <dsp:sp modelId="{DEAC7DF4-C88B-4B41-839C-EEF57E2CED59}">
      <dsp:nvSpPr>
        <dsp:cNvPr id="0" name=""/>
        <dsp:cNvSpPr/>
      </dsp:nvSpPr>
      <dsp:spPr>
        <a:xfrm>
          <a:off x="2044344" y="1798462"/>
          <a:ext cx="392806" cy="459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044344" y="1890364"/>
        <a:ext cx="274964" cy="275705"/>
      </dsp:txXfrm>
    </dsp:sp>
    <dsp:sp modelId="{EA75031E-00A6-43ED-B7B9-5460124DD9CA}">
      <dsp:nvSpPr>
        <dsp:cNvPr id="0" name=""/>
        <dsp:cNvSpPr/>
      </dsp:nvSpPr>
      <dsp:spPr>
        <a:xfrm>
          <a:off x="2600202" y="794907"/>
          <a:ext cx="1852859" cy="24666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/>
            <a:t>assiste le PA un sede di contrattazione</a:t>
          </a:r>
          <a:endParaRPr lang="en-US" sz="1000" kern="1200"/>
        </a:p>
      </dsp:txBody>
      <dsp:txXfrm>
        <a:off x="2654470" y="849175"/>
        <a:ext cx="1744323" cy="2358083"/>
      </dsp:txXfrm>
    </dsp:sp>
    <dsp:sp modelId="{74E06814-A16D-4B44-8B03-9ABC34A96C98}">
      <dsp:nvSpPr>
        <dsp:cNvPr id="0" name=""/>
        <dsp:cNvSpPr/>
      </dsp:nvSpPr>
      <dsp:spPr>
        <a:xfrm>
          <a:off x="4638347" y="1798462"/>
          <a:ext cx="392806" cy="459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638347" y="1890364"/>
        <a:ext cx="274964" cy="275705"/>
      </dsp:txXfrm>
    </dsp:sp>
    <dsp:sp modelId="{3E609A18-D73A-4EC7-A050-48D5746A61F1}">
      <dsp:nvSpPr>
        <dsp:cNvPr id="0" name=""/>
        <dsp:cNvSpPr/>
      </dsp:nvSpPr>
      <dsp:spPr>
        <a:xfrm>
          <a:off x="5194205" y="794907"/>
          <a:ext cx="1852859" cy="24666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/>
            <a:t>cura attività di studio, monitoraggio</a:t>
          </a:r>
          <a:endParaRPr lang="en-US" sz="1000" kern="1200"/>
        </a:p>
      </dsp:txBody>
      <dsp:txXfrm>
        <a:off x="5248473" y="849175"/>
        <a:ext cx="1744323" cy="2358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DA30C-E5A1-4B40-9283-1793052DFCF5}">
      <dsp:nvSpPr>
        <dsp:cNvPr id="0" name=""/>
        <dsp:cNvSpPr/>
      </dsp:nvSpPr>
      <dsp:spPr>
        <a:xfrm>
          <a:off x="0" y="0"/>
          <a:ext cx="705326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6E6FE-867F-4B00-B49C-9AE293169BBA}">
      <dsp:nvSpPr>
        <dsp:cNvPr id="0" name=""/>
        <dsp:cNvSpPr/>
      </dsp:nvSpPr>
      <dsp:spPr>
        <a:xfrm>
          <a:off x="0" y="0"/>
          <a:ext cx="7053264" cy="2023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Per i contratti collettivi quadro: 1) ARAN e 2) le confederazioni sindacali alle quali, in almeno due comparti o aree, siano affiliate organizzazioni sindacali rappresentative ai sensi dell’art. 43, co. 1, TU </a:t>
          </a:r>
          <a:endParaRPr lang="en-US" sz="2400" kern="1200"/>
        </a:p>
      </dsp:txBody>
      <dsp:txXfrm>
        <a:off x="0" y="0"/>
        <a:ext cx="7053264" cy="2023352"/>
      </dsp:txXfrm>
    </dsp:sp>
    <dsp:sp modelId="{D646AFC7-9B1C-4531-A2A9-1A80DB224AFF}">
      <dsp:nvSpPr>
        <dsp:cNvPr id="0" name=""/>
        <dsp:cNvSpPr/>
      </dsp:nvSpPr>
      <dsp:spPr>
        <a:xfrm>
          <a:off x="0" y="2023352"/>
          <a:ext cx="7053264" cy="0"/>
        </a:xfrm>
        <a:prstGeom prst="line">
          <a:avLst/>
        </a:prstGeom>
        <a:solidFill>
          <a:schemeClr val="accent5">
            <a:hueOff val="7310632"/>
            <a:satOff val="795"/>
            <a:lumOff val="-1"/>
            <a:alphaOff val="0"/>
          </a:schemeClr>
        </a:solidFill>
        <a:ln w="19050" cap="rnd" cmpd="sng" algn="ctr">
          <a:solidFill>
            <a:schemeClr val="accent5">
              <a:hueOff val="7310632"/>
              <a:satOff val="795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E1965-7C44-4F89-B7E4-7DC2DA0BBFF4}">
      <dsp:nvSpPr>
        <dsp:cNvPr id="0" name=""/>
        <dsp:cNvSpPr/>
      </dsp:nvSpPr>
      <dsp:spPr>
        <a:xfrm>
          <a:off x="0" y="2023352"/>
          <a:ext cx="7053264" cy="2023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Per i contratti integrativi contrattano i soggetti indicati dai collettivi nazionali (art. 43, co. 5, TU), ferma restando la legittimazione delle RSU integrate dalla OOSS firmatarie del contratto nazionale (art. 42, co. 7, TU)</a:t>
          </a:r>
          <a:endParaRPr lang="en-US" sz="2400" kern="1200"/>
        </a:p>
      </dsp:txBody>
      <dsp:txXfrm>
        <a:off x="0" y="2023352"/>
        <a:ext cx="7053264" cy="2023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72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76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993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910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027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455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26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39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46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41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FFF39D"/>
                </a:solidFill>
              </a:rPr>
              <a:pPr/>
              <a:t>14/03/2024</a:t>
            </a:fld>
            <a:endParaRPr lang="it-IT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22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47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63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19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19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48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01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>
                <a:solidFill>
                  <a:srgbClr val="575F6D"/>
                </a:solidFill>
              </a:rPr>
              <a:pPr/>
              <a:t>14/03/2024</a:t>
            </a:fld>
            <a:endParaRPr lang="it-IT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841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Contrattazione collettiva nel </a:t>
            </a:r>
            <a:r>
              <a:rPr lang="it-IT"/>
              <a:t>Pubblico Impiego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IV lezione </a:t>
            </a:r>
          </a:p>
        </p:txBody>
      </p:sp>
    </p:spTree>
    <p:extLst>
      <p:ext uri="{BB962C8B-B14F-4D97-AF65-F5344CB8AC3E}">
        <p14:creationId xmlns:p14="http://schemas.microsoft.com/office/powerpoint/2010/main" val="116363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Procedura di contrattazione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Art. 47 TU: contratto nazionale (durata tre anni sia parte economica, sia parte normativa):</a:t>
            </a:r>
          </a:p>
          <a:p>
            <a:pPr algn="just">
              <a:buFontTx/>
              <a:buChar char="-"/>
            </a:pPr>
            <a:r>
              <a:rPr lang="it-IT" dirty="0"/>
              <a:t>direttive dei comitati di settore nei confronti dell’ARAN </a:t>
            </a:r>
            <a:r>
              <a:rPr lang="it-IT" b="1" dirty="0"/>
              <a:t>(costituiti nell’ambito della Conferenza delle Regioni per le Regioni e per gli enti e amministrazioni del SSN</a:t>
            </a:r>
            <a:r>
              <a:rPr lang="en-GB" b="1" dirty="0"/>
              <a:t>; </a:t>
            </a:r>
            <a:r>
              <a:rPr lang="en-GB" b="1" dirty="0" err="1"/>
              <a:t>nell’ambito</a:t>
            </a:r>
            <a:r>
              <a:rPr lang="en-GB" b="1" dirty="0"/>
              <a:t> </a:t>
            </a:r>
            <a:r>
              <a:rPr lang="en-GB" b="1" dirty="0" err="1"/>
              <a:t>dell’ANCI</a:t>
            </a:r>
            <a:r>
              <a:rPr lang="en-GB" b="1" dirty="0"/>
              <a:t> e di </a:t>
            </a:r>
            <a:r>
              <a:rPr lang="en-GB" b="1" dirty="0" err="1"/>
              <a:t>Unioncamere</a:t>
            </a:r>
            <a:r>
              <a:rPr lang="en-GB" b="1" dirty="0"/>
              <a:t> per </a:t>
            </a:r>
            <a:r>
              <a:rPr lang="en-GB" b="1" dirty="0" err="1"/>
              <a:t>enti</a:t>
            </a:r>
            <a:r>
              <a:rPr lang="en-GB" b="1" dirty="0"/>
              <a:t> </a:t>
            </a:r>
            <a:r>
              <a:rPr lang="en-GB" b="1" dirty="0" err="1"/>
              <a:t>locali</a:t>
            </a:r>
            <a:r>
              <a:rPr lang="en-GB" b="1" dirty="0"/>
              <a:t> e </a:t>
            </a:r>
            <a:r>
              <a:rPr lang="en-GB" b="1" dirty="0" err="1"/>
              <a:t>camere</a:t>
            </a:r>
            <a:r>
              <a:rPr lang="en-GB" b="1" dirty="0"/>
              <a:t> di </a:t>
            </a:r>
            <a:r>
              <a:rPr lang="en-GB" b="1" dirty="0" err="1"/>
              <a:t>commercio</a:t>
            </a:r>
            <a:r>
              <a:rPr lang="en-GB" b="1" dirty="0"/>
              <a:t>; </a:t>
            </a:r>
            <a:r>
              <a:rPr lang="en-GB" b="1" dirty="0" err="1"/>
              <a:t>nell’ambito</a:t>
            </a:r>
            <a:r>
              <a:rPr lang="en-GB" b="1" dirty="0"/>
              <a:t> </a:t>
            </a:r>
            <a:r>
              <a:rPr lang="en-GB" b="1" dirty="0" err="1"/>
              <a:t>della</a:t>
            </a:r>
            <a:r>
              <a:rPr lang="en-GB" b="1" dirty="0"/>
              <a:t> </a:t>
            </a:r>
            <a:r>
              <a:rPr lang="en-GB" b="1" dirty="0" err="1"/>
              <a:t>Presidenza</a:t>
            </a:r>
            <a:r>
              <a:rPr lang="en-GB" b="1" dirty="0"/>
              <a:t> del </a:t>
            </a:r>
            <a:r>
              <a:rPr lang="en-GB" b="1" dirty="0" err="1"/>
              <a:t>Consiglio</a:t>
            </a:r>
            <a:r>
              <a:rPr lang="en-GB" b="1" dirty="0"/>
              <a:t> di </a:t>
            </a:r>
            <a:r>
              <a:rPr lang="en-GB" b="1" dirty="0" err="1"/>
              <a:t>Ministri</a:t>
            </a:r>
            <a:r>
              <a:rPr lang="en-GB" b="1" dirty="0"/>
              <a:t> per </a:t>
            </a:r>
            <a:r>
              <a:rPr lang="en-GB" b="1" dirty="0" err="1"/>
              <a:t>tutte</a:t>
            </a:r>
            <a:r>
              <a:rPr lang="en-GB" b="1" dirty="0"/>
              <a:t> le </a:t>
            </a:r>
            <a:r>
              <a:rPr lang="en-GB" b="1" dirty="0" err="1"/>
              <a:t>altre</a:t>
            </a:r>
            <a:r>
              <a:rPr lang="en-GB" b="1" dirty="0"/>
              <a:t> </a:t>
            </a:r>
            <a:r>
              <a:rPr lang="en-GB" b="1" dirty="0" err="1"/>
              <a:t>amministrazioni</a:t>
            </a:r>
            <a:r>
              <a:rPr lang="en-GB" b="1" dirty="0"/>
              <a:t>); per </a:t>
            </a:r>
            <a:r>
              <a:rPr lang="en-GB" b="1" dirty="0" err="1"/>
              <a:t>gli</a:t>
            </a:r>
            <a:r>
              <a:rPr lang="en-GB" b="1" dirty="0"/>
              <a:t> </a:t>
            </a:r>
            <a:r>
              <a:rPr lang="en-GB" b="1" dirty="0" err="1"/>
              <a:t>enti</a:t>
            </a:r>
            <a:r>
              <a:rPr lang="en-GB" b="1" dirty="0"/>
              <a:t> non </a:t>
            </a:r>
            <a:r>
              <a:rPr lang="en-GB" b="1" dirty="0" err="1"/>
              <a:t>statali</a:t>
            </a:r>
            <a:r>
              <a:rPr lang="en-GB" b="1" dirty="0"/>
              <a:t>, le </a:t>
            </a:r>
            <a:r>
              <a:rPr lang="en-GB" b="1" dirty="0" err="1"/>
              <a:t>direttive</a:t>
            </a:r>
            <a:r>
              <a:rPr lang="en-GB" b="1" dirty="0"/>
              <a:t> </a:t>
            </a:r>
            <a:r>
              <a:rPr lang="en-GB" b="1" dirty="0" err="1"/>
              <a:t>sono</a:t>
            </a:r>
            <a:r>
              <a:rPr lang="en-GB" b="1" dirty="0"/>
              <a:t> </a:t>
            </a:r>
            <a:r>
              <a:rPr lang="en-GB" b="1" dirty="0" err="1"/>
              <a:t>sottposte</a:t>
            </a:r>
            <a:r>
              <a:rPr lang="en-GB" b="1" dirty="0"/>
              <a:t> al </a:t>
            </a:r>
            <a:r>
              <a:rPr lang="en-GB" b="1" dirty="0" err="1"/>
              <a:t>controllo</a:t>
            </a:r>
            <a:r>
              <a:rPr lang="en-GB" b="1" dirty="0"/>
              <a:t> del </a:t>
            </a:r>
            <a:r>
              <a:rPr lang="en-GB" b="1" dirty="0" err="1"/>
              <a:t>Governo</a:t>
            </a:r>
            <a:r>
              <a:rPr lang="en-GB" b="1" dirty="0"/>
              <a:t> per </a:t>
            </a:r>
            <a:r>
              <a:rPr lang="en-GB" b="1" dirty="0" err="1"/>
              <a:t>vedere</a:t>
            </a:r>
            <a:r>
              <a:rPr lang="en-GB" b="1" dirty="0"/>
              <a:t> se </a:t>
            </a:r>
            <a:r>
              <a:rPr lang="en-GB" b="1" dirty="0" err="1"/>
              <a:t>c’è</a:t>
            </a:r>
            <a:r>
              <a:rPr lang="en-GB" b="1" dirty="0"/>
              <a:t> </a:t>
            </a:r>
            <a:r>
              <a:rPr lang="en-GB" b="1" dirty="0" err="1"/>
              <a:t>compatibilità</a:t>
            </a:r>
            <a:r>
              <a:rPr lang="en-GB" b="1" dirty="0"/>
              <a:t> con la </a:t>
            </a:r>
            <a:r>
              <a:rPr lang="en-GB" b="1" dirty="0" err="1"/>
              <a:t>politica</a:t>
            </a:r>
            <a:r>
              <a:rPr lang="en-GB" b="1" dirty="0"/>
              <a:t> </a:t>
            </a:r>
            <a:r>
              <a:rPr lang="en-GB" b="1" dirty="0" err="1"/>
              <a:t>economica</a:t>
            </a:r>
            <a:r>
              <a:rPr lang="en-GB" b="1" dirty="0"/>
              <a:t> e </a:t>
            </a:r>
            <a:r>
              <a:rPr lang="en-GB" b="1" dirty="0" err="1"/>
              <a:t>finanziaria</a:t>
            </a:r>
            <a:endParaRPr lang="en-GB" b="1" dirty="0"/>
          </a:p>
          <a:p>
            <a:pPr algn="just">
              <a:buFontTx/>
              <a:buChar char="-"/>
            </a:pPr>
            <a:r>
              <a:rPr lang="it-IT" dirty="0"/>
              <a:t>tali direttive sono istruzioni dettate al mandatario (ARAN) dalle quali l’ARAN non può scostarsi se non per ritardo del mandante a rispondere alle comunicazioni, anche se il mandatario si è discostato dalle istruzioni o ha ecceduto i limiti del mandato (art. 1712 c.c.)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54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…segue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Trattiva con OOSS dell’Aran sulla base delle direttive dei comitati di settore</a:t>
            </a:r>
          </a:p>
          <a:p>
            <a:pPr algn="just"/>
            <a:r>
              <a:rPr lang="it-IT" dirty="0"/>
              <a:t>Trasmissione dell’accordo ai comitati di settore e al governo entro 10 gg per acquisire parere favorevole (testo e oneri finanziari)</a:t>
            </a:r>
          </a:p>
          <a:p>
            <a:pPr algn="just"/>
            <a:r>
              <a:rPr lang="it-IT" dirty="0"/>
              <a:t>Trasmissione dei costi alla Corte dei Conti per verifica compatibilità economica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certificare</a:t>
            </a:r>
            <a:r>
              <a:rPr lang="en-GB" dirty="0"/>
              <a:t> </a:t>
            </a:r>
            <a:r>
              <a:rPr lang="en-GB" dirty="0" err="1"/>
              <a:t>l’accordo</a:t>
            </a:r>
            <a:r>
              <a:rPr lang="en-GB" dirty="0"/>
              <a:t> </a:t>
            </a:r>
            <a:r>
              <a:rPr lang="en-GB" dirty="0" err="1"/>
              <a:t>entro</a:t>
            </a:r>
            <a:r>
              <a:rPr lang="en-GB" dirty="0"/>
              <a:t> 15 gg</a:t>
            </a:r>
          </a:p>
          <a:p>
            <a:pPr algn="just"/>
            <a:r>
              <a:rPr lang="it-IT" dirty="0"/>
              <a:t>Se c’è certificazione, sottoscrizione definitiva</a:t>
            </a:r>
          </a:p>
          <a:p>
            <a:pPr algn="just"/>
            <a:r>
              <a:rPr lang="it-IT" dirty="0"/>
              <a:t>Se non c’è certificazione della Corte dei Conti, si riaprono le trattative</a:t>
            </a:r>
          </a:p>
          <a:p>
            <a:pPr algn="just"/>
            <a:r>
              <a:rPr lang="it-IT" dirty="0"/>
              <a:t>Pubblicazione in gazzetta ufficiale dei contratti</a:t>
            </a:r>
          </a:p>
        </p:txBody>
      </p:sp>
    </p:spTree>
    <p:extLst>
      <p:ext uri="{BB962C8B-B14F-4D97-AF65-F5344CB8AC3E}">
        <p14:creationId xmlns:p14="http://schemas.microsoft.com/office/powerpoint/2010/main" val="357046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Procedura contrattazione integrativa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Si svolge secondo le procedure, le disponibilità finanziarie e le materie fissate dalla contrattazione nazionale (art. 43, co. 5, TU- durata tre anni sia parte economica, sia parte normativa)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Controlli sulla compatibilità dei costi (art. 40bis TU):</a:t>
            </a:r>
          </a:p>
          <a:p>
            <a:pPr algn="just">
              <a:buFontTx/>
              <a:buChar char="-"/>
            </a:pPr>
            <a:r>
              <a:rPr lang="it-IT" dirty="0"/>
              <a:t>Certificazione del collegio dei revisori dei conti o dei collegi sindacali o degli uffici centrali di bilancio </a:t>
            </a:r>
          </a:p>
          <a:p>
            <a:pPr algn="just">
              <a:buFontTx/>
              <a:buChar char="-"/>
            </a:pPr>
            <a:r>
              <a:rPr lang="it-IT" dirty="0"/>
              <a:t>I contratti sottoscritti e certificati sono trasmessi alla presidenza del Consiglio e al Ministero dell’Economia che entro 30 gg certifica la compatibilità</a:t>
            </a:r>
          </a:p>
          <a:p>
            <a:pPr algn="just">
              <a:buFontTx/>
              <a:buChar char="-"/>
            </a:pPr>
            <a:r>
              <a:rPr lang="it-IT" dirty="0"/>
              <a:t>Entro il 31 maggio di ogni anno le PPAA trasmettono una relazione sui costi al Ministero dell’Economia e alla Corte dei Conti</a:t>
            </a:r>
          </a:p>
          <a:p>
            <a:pPr algn="just">
              <a:buFontTx/>
              <a:buChar char="-"/>
            </a:pPr>
            <a:r>
              <a:rPr lang="it-IT" dirty="0"/>
              <a:t>Trasmissione del contratto anche all’ARAN e al CNEL</a:t>
            </a:r>
          </a:p>
          <a:p>
            <a:pPr algn="just">
              <a:buFontTx/>
              <a:buChar char="-"/>
            </a:pPr>
            <a:r>
              <a:rPr lang="it-IT" dirty="0"/>
              <a:t>Vigilanza degli organismi di controllo sui costi</a:t>
            </a:r>
          </a:p>
        </p:txBody>
      </p:sp>
    </p:spTree>
    <p:extLst>
      <p:ext uri="{BB962C8B-B14F-4D97-AF65-F5344CB8AC3E}">
        <p14:creationId xmlns:p14="http://schemas.microsoft.com/office/powerpoint/2010/main" val="459001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Efficacia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I contratti sono vincolanti nei confronti della parte pubblica (art. 40, co. 4, TU) anche nell'ambito degli ordinamenti regionali​</a:t>
            </a:r>
          </a:p>
          <a:p>
            <a:pPr marL="0" indent="0" algn="just">
              <a:buNone/>
            </a:pPr>
            <a:endParaRPr lang="it-IT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Obbligo di parità di trattamento contrattuale ai propri dipendenti, garantendo trattamenti non inferiori a quelli previsti dai contratti (art. 45, co. 2, TU)​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Non aggira l'art. 39 Cost., 2, 3, 4 comma?​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No per la C. Cost. n. 309/1997 perché il TU non conferisce efficacia generale, erga </a:t>
            </a:r>
            <a:r>
              <a:rPr lang="it-IT" dirty="0" err="1"/>
              <a:t>omnes</a:t>
            </a:r>
            <a:r>
              <a:rPr lang="it-IT" dirty="0"/>
              <a:t>, al contratto ma ne assicura obbligo a carico delle PA di rispettare la parità di trattamento</a:t>
            </a:r>
          </a:p>
        </p:txBody>
      </p:sp>
    </p:spTree>
    <p:extLst>
      <p:ext uri="{BB962C8B-B14F-4D97-AF65-F5344CB8AC3E}">
        <p14:creationId xmlns:p14="http://schemas.microsoft.com/office/powerpoint/2010/main" val="112865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Limi alla contrattazione collettiva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/>
              <a:t>Limiti alla contrattazione:</a:t>
            </a:r>
          </a:p>
          <a:p>
            <a:pPr marL="457200" indent="-457200" algn="just">
              <a:buAutoNum type="arabicPeriod"/>
            </a:pPr>
            <a:r>
              <a:rPr lang="it-IT" dirty="0"/>
              <a:t>determinazione dei comparti</a:t>
            </a:r>
          </a:p>
          <a:p>
            <a:pPr algn="just">
              <a:buFont typeface="+mj-lt"/>
              <a:buAutoNum type="arabicPeriod"/>
            </a:pPr>
            <a:r>
              <a:rPr lang="it-IT" dirty="0"/>
              <a:t>fissazione trattamento economico fondamentale: (47bis, d.lgs. n. 165/2001 - introdotto dalla riforma Brunetta): decorsi 60 gg dalla legge finanziaria che dispone i rinnovi, gli incrementi previsti per il trattamento stipendiale possono essere erogati in via provvisoria, previa delibera dei comitati di settori, sentite le OOSS rappresentative</a:t>
            </a:r>
          </a:p>
          <a:p>
            <a:pPr marL="0" indent="0" algn="just">
              <a:buNone/>
            </a:pPr>
            <a:endParaRPr lang="it-IT" dirty="0"/>
          </a:p>
          <a:p>
            <a:pPr marL="457200" indent="-457200" algn="just">
              <a:buFont typeface="Wingdings"/>
              <a:buAutoNum type="arabicPeriod"/>
            </a:pPr>
            <a:r>
              <a:rPr lang="it-IT" dirty="0"/>
              <a:t>fissazione trattamento accessorio: criteri premiali (art. 45, co. 3, d.lgs. n. 165/2001); i contratti nazionali devono predisporre apposite clausole che impediscono incrementi superiori alla consistenza complessiva delle risorse della contrattazione accessoria nei casi in cui dai dati sulle </a:t>
            </a:r>
            <a:r>
              <a:rPr lang="it-IT" b="1" dirty="0"/>
              <a:t>assenze evidenzino significativi scostamenti dalla media nazionale</a:t>
            </a:r>
            <a:r>
              <a:rPr lang="it-IT" dirty="0"/>
              <a:t> (art. 40 co. 4bis, d.lgs. n. 165/2001); </a:t>
            </a:r>
          </a:p>
          <a:p>
            <a:pPr marL="457200" indent="-457200" algn="just">
              <a:buFont typeface="Wingdings"/>
              <a:buAutoNum type="arabicPeriod"/>
            </a:pPr>
            <a:r>
              <a:rPr lang="it-IT" dirty="0"/>
              <a:t>se non c’ è accordo sul trattamento accessorio la PA provvede in via provvisoria nelle materie oggetto del mancato accordo  fino alla sottoscrizione (art. 40, co. 3ter)</a:t>
            </a:r>
            <a:endParaRPr lang="en-GB" dirty="0"/>
          </a:p>
          <a:p>
            <a:pPr marL="457200" indent="-457200" algn="just">
              <a:buFont typeface="Wingdings"/>
              <a:buAutoNum type="arabicPeriod"/>
            </a:pPr>
            <a:endParaRPr lang="it-IT" dirty="0"/>
          </a:p>
          <a:p>
            <a:pPr marL="457200" indent="-457200" algn="just">
              <a:buAutoNum type="arabicPeriod"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Nuovi spazi per la contrattazione?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C. </a:t>
            </a:r>
            <a:r>
              <a:rPr lang="it-IT" dirty="0" err="1"/>
              <a:t>Cost</a:t>
            </a:r>
            <a:r>
              <a:rPr lang="it-IT" dirty="0"/>
              <a:t>. 23 luglio 2015, 178 (blocco stipendiale): «la contrattazione deve potersi esprimere nella sua pienezza su ogni aspetto riguardante le condizioni di lavoro»</a:t>
            </a:r>
          </a:p>
          <a:p>
            <a:pPr algn="just"/>
            <a:r>
              <a:rPr lang="it-IT" dirty="0"/>
              <a:t>Gli spazi ottenuti:  </a:t>
            </a:r>
            <a:r>
              <a:rPr lang="it-IT" b="1" dirty="0"/>
              <a:t>il contratto nazionale può prevedere termine minimo di durata delle sessioni negoziali decentrate prima di far scattare l’intervento diretto della PA in sostituzione</a:t>
            </a:r>
            <a:r>
              <a:rPr lang="en-GB" b="1" dirty="0"/>
              <a:t> </a:t>
            </a:r>
            <a:r>
              <a:rPr lang="en-GB" dirty="0"/>
              <a:t>(art. 40, co. 3ter)</a:t>
            </a:r>
          </a:p>
          <a:p>
            <a:pPr algn="just"/>
            <a:r>
              <a:rPr lang="it-IT" b="1" dirty="0"/>
              <a:t>Monitoraggio dell’ARAN sui casi di sostituzione della PA alla contrattazione integrativa </a:t>
            </a:r>
            <a:r>
              <a:rPr lang="it-IT" dirty="0"/>
              <a:t>(art. 40, 3ter)</a:t>
            </a:r>
          </a:p>
          <a:p>
            <a:pPr algn="just"/>
            <a:r>
              <a:rPr lang="it-IT" dirty="0"/>
              <a:t>Nuovo art. 19, d.lgs. 150/2009</a:t>
            </a:r>
          </a:p>
          <a:p>
            <a:pPr algn="just"/>
            <a:r>
              <a:rPr lang="it-IT" dirty="0"/>
              <a:t>Riparte la contrattazione: Comparto funzioni centrali del 12.2.2018; Comparto funzioni locali del 22.5.2018; Comparto istruzione e ricerca del 19.4.2018; Comparto Sanità 22.5.2018…</a:t>
            </a:r>
            <a:r>
              <a:rPr lang="it-IT" dirty="0" err="1"/>
              <a:t>etc</a:t>
            </a:r>
            <a:r>
              <a:rPr lang="it-IT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36909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F9109-4AAE-452D-9F8E-5146DBBE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EA66D8-9283-4CA7-8F17-7ED737CC0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Cercare sentenze su: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/>
          </a:p>
          <a:p>
            <a:pPr>
              <a:buFontTx/>
              <a:buChar char="-"/>
            </a:pPr>
            <a:r>
              <a:rPr lang="it-IT"/>
              <a:t>Come </a:t>
            </a:r>
            <a:r>
              <a:rPr lang="it-IT" dirty="0"/>
              <a:t>si calcola la soglia del 50%? Quale è la base di computo (solo i sindacati che superano la soglia del 5% o tutti?)</a:t>
            </a:r>
          </a:p>
        </p:txBody>
      </p:sp>
    </p:spTree>
    <p:extLst>
      <p:ext uri="{BB962C8B-B14F-4D97-AF65-F5344CB8AC3E}">
        <p14:creationId xmlns:p14="http://schemas.microsoft.com/office/powerpoint/2010/main" val="83982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30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it-IT" sz="2600"/>
              <a:t>Contrattazione collettiva nazionale: soggetti</a:t>
            </a:r>
          </a:p>
        </p:txBody>
      </p:sp>
      <p:sp>
        <p:nvSpPr>
          <p:cNvPr id="17" name="Segnaposto contenuto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it-IT" sz="1400"/>
          </a:p>
          <a:p>
            <a:pPr>
              <a:lnSpc>
                <a:spcPct val="90000"/>
              </a:lnSpc>
            </a:pPr>
            <a:r>
              <a:rPr lang="it-IT" sz="1400"/>
              <a:t>Soggetti: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sz="1400"/>
              <a:t>Per la parte pubblica ARAN: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sz="1400"/>
              <a:t>un presidente, nominato dal Presidente della Repubblica su proposta del Ministro della funzione pubblica;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sz="1400"/>
              <a:t>collegio di indirizzo e controllo che dura 4 anni ed è composto dal Presidente e da 4 membri, designati per metà con decreto del Presidente del Consiglio del Ministri e per l’altra metà da ANCI, UPI, Conferenza Stato Regioni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sz="1400"/>
              <a:t>per i lavoratori: OOSS che abbiano nel comparto o nell’area una rappresentatività non inferiore al 5% dei consensi considerando la media tra dato associativo e dato elettorale (art. 43, co. 1, d.lgs. n. 165/2001).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sz="1400"/>
              <a:t>Il contratto è vincolante per i lavoratori dell’area o del comparto se sottoscritto da OOSS che contano il 51% dei consensi come media tra dato elettorale e quello associativo ovvero il 60% con riferimento al solo dato elettorale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it-IT" sz="1400"/>
          </a:p>
          <a:p>
            <a:pPr>
              <a:lnSpc>
                <a:spcPct val="90000"/>
              </a:lnSpc>
              <a:buFontTx/>
              <a:buChar char="-"/>
            </a:pP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73281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rPr lang="it-IT" dirty="0"/>
              <a:t>Poteri Aran</a:t>
            </a:r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34CAFD38-63F6-BC1F-A9AD-A286D41524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339838"/>
              </p:ext>
            </p:extLst>
          </p:nvPr>
        </p:nvGraphicFramePr>
        <p:xfrm>
          <a:off x="484583" y="2140085"/>
          <a:ext cx="7053264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049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rPr lang="it-IT"/>
              <a:t>Contrattazione integrativa e quadro: soggetti</a:t>
            </a:r>
            <a:endParaRPr lang="it-IT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75F8523-660C-DB43-ECB1-113DAAB49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106838"/>
              </p:ext>
            </p:extLst>
          </p:nvPr>
        </p:nvGraphicFramePr>
        <p:xfrm>
          <a:off x="484583" y="2237362"/>
          <a:ext cx="7053264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378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it-IT" sz="3600"/>
              <a:t>COMPARTI E AREE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rPr lang="it-IT" dirty="0"/>
              <a:t>Accordo Quadro Nazionale del 2016 e art. 40, co. 2, TU: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Comparto e Area Funzioni Centrali;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Comparto e Area Funzioni Locali;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Comparto e Area Istruzione e Ricerca;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Comparto e Area Sanità </a:t>
            </a:r>
          </a:p>
          <a:p>
            <a:pPr marL="0" indent="0">
              <a:buNone/>
            </a:pPr>
            <a:r>
              <a:rPr lang="it-IT" dirty="0"/>
              <a:t>Prima erano più di 9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03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Fonti dopo la riforma Madia </a:t>
            </a:r>
            <a:br>
              <a:rPr lang="it-IT" dirty="0"/>
            </a:br>
            <a:r>
              <a:rPr lang="it-IT" dirty="0"/>
              <a:t>(art.</a:t>
            </a:r>
            <a:r>
              <a:rPr lang="en-GB" sz="3200" dirty="0">
                <a:latin typeface="Times New Roman"/>
                <a:ea typeface="Times New Roman"/>
              </a:rPr>
              <a:t> 1, co. 1, </a:t>
            </a:r>
            <a:r>
              <a:rPr lang="en-GB" sz="3200" dirty="0" err="1">
                <a:latin typeface="Times New Roman"/>
                <a:ea typeface="Times New Roman"/>
              </a:rPr>
              <a:t>d.lgs</a:t>
            </a:r>
            <a:r>
              <a:rPr lang="en-GB" sz="3200" dirty="0">
                <a:latin typeface="Times New Roman"/>
                <a:ea typeface="Times New Roman"/>
              </a:rPr>
              <a:t>. n. 75/2017)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Art. 2, co. 2, </a:t>
            </a:r>
            <a:r>
              <a:rPr lang="it-IT" dirty="0" err="1"/>
              <a:t>t.u.</a:t>
            </a:r>
            <a:r>
              <a:rPr lang="it-IT" dirty="0"/>
              <a:t> n. 165/2001 </a:t>
            </a:r>
          </a:p>
          <a:p>
            <a:pPr marL="0" indent="0" algn="just">
              <a:buNone/>
            </a:pPr>
            <a:r>
              <a:rPr lang="en-GB" dirty="0"/>
              <a:t>I </a:t>
            </a:r>
            <a:r>
              <a:rPr lang="en-GB" dirty="0" err="1"/>
              <a:t>rapporti</a:t>
            </a:r>
            <a:r>
              <a:rPr lang="en-GB" dirty="0"/>
              <a:t> di lavoro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dipendenti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amministrazioni</a:t>
            </a:r>
            <a:r>
              <a:rPr lang="en-GB" dirty="0"/>
              <a:t> </a:t>
            </a:r>
            <a:r>
              <a:rPr lang="en-GB" dirty="0" err="1"/>
              <a:t>pubbliche</a:t>
            </a:r>
            <a:r>
              <a:rPr lang="en-GB" dirty="0"/>
              <a:t>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disciplinati</a:t>
            </a:r>
            <a:r>
              <a:rPr lang="en-GB" dirty="0"/>
              <a:t> </a:t>
            </a:r>
            <a:r>
              <a:rPr lang="en-GB" dirty="0" err="1"/>
              <a:t>dalle</a:t>
            </a:r>
            <a:r>
              <a:rPr lang="en-GB" dirty="0"/>
              <a:t> </a:t>
            </a:r>
            <a:r>
              <a:rPr lang="en-GB" dirty="0" err="1"/>
              <a:t>disposizioni</a:t>
            </a:r>
            <a:r>
              <a:rPr lang="en-GB" dirty="0"/>
              <a:t> del capo I, </a:t>
            </a:r>
            <a:r>
              <a:rPr lang="en-GB" dirty="0" err="1"/>
              <a:t>titolo</a:t>
            </a:r>
            <a:r>
              <a:rPr lang="en-GB" dirty="0"/>
              <a:t> II, del </a:t>
            </a:r>
            <a:r>
              <a:rPr lang="en-GB" dirty="0" err="1"/>
              <a:t>libro</a:t>
            </a:r>
            <a:r>
              <a:rPr lang="en-GB" dirty="0"/>
              <a:t> V del </a:t>
            </a:r>
            <a:r>
              <a:rPr lang="en-GB" dirty="0" err="1"/>
              <a:t>codice</a:t>
            </a:r>
            <a:r>
              <a:rPr lang="en-GB" dirty="0"/>
              <a:t> </a:t>
            </a:r>
            <a:r>
              <a:rPr lang="en-GB" dirty="0" err="1"/>
              <a:t>civile</a:t>
            </a:r>
            <a:r>
              <a:rPr lang="en-GB" dirty="0"/>
              <a:t> e </a:t>
            </a:r>
            <a:r>
              <a:rPr lang="en-GB" dirty="0" err="1"/>
              <a:t>dalle</a:t>
            </a:r>
            <a:r>
              <a:rPr lang="en-GB" dirty="0"/>
              <a:t> </a:t>
            </a:r>
            <a:r>
              <a:rPr lang="en-GB" dirty="0" err="1"/>
              <a:t>leggi</a:t>
            </a:r>
            <a:r>
              <a:rPr lang="en-GB" dirty="0"/>
              <a:t> sui </a:t>
            </a:r>
            <a:r>
              <a:rPr lang="en-GB" dirty="0" err="1"/>
              <a:t>rapporti</a:t>
            </a:r>
            <a:r>
              <a:rPr lang="en-GB" dirty="0"/>
              <a:t> di lavoro </a:t>
            </a:r>
            <a:r>
              <a:rPr lang="en-GB" dirty="0" err="1"/>
              <a:t>subordinato</a:t>
            </a:r>
            <a:r>
              <a:rPr lang="en-GB" dirty="0"/>
              <a:t> </a:t>
            </a:r>
            <a:r>
              <a:rPr lang="en-GB" dirty="0" err="1"/>
              <a:t>nell'impresa</a:t>
            </a:r>
            <a:r>
              <a:rPr lang="en-GB" dirty="0"/>
              <a:t>, </a:t>
            </a:r>
            <a:r>
              <a:rPr lang="en-GB" dirty="0" err="1"/>
              <a:t>fatte</a:t>
            </a:r>
            <a:r>
              <a:rPr lang="en-GB" dirty="0"/>
              <a:t> salve le diverse </a:t>
            </a:r>
            <a:r>
              <a:rPr lang="en-GB" dirty="0" err="1"/>
              <a:t>disposizioni</a:t>
            </a:r>
            <a:r>
              <a:rPr lang="en-GB" dirty="0"/>
              <a:t> </a:t>
            </a:r>
            <a:r>
              <a:rPr lang="en-GB" dirty="0" err="1"/>
              <a:t>contenute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</a:t>
            </a:r>
            <a:r>
              <a:rPr lang="en-GB" dirty="0" err="1"/>
              <a:t>presente</a:t>
            </a:r>
            <a:r>
              <a:rPr lang="en-GB" dirty="0"/>
              <a:t> </a:t>
            </a:r>
            <a:r>
              <a:rPr lang="en-GB" dirty="0" err="1"/>
              <a:t>decreto</a:t>
            </a:r>
            <a:r>
              <a:rPr lang="en-GB" dirty="0"/>
              <a:t>,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costituiscono</a:t>
            </a:r>
            <a:r>
              <a:rPr lang="en-GB" dirty="0"/>
              <a:t> </a:t>
            </a:r>
            <a:r>
              <a:rPr lang="en-GB" dirty="0" err="1"/>
              <a:t>disposizioni</a:t>
            </a:r>
            <a:r>
              <a:rPr lang="en-GB" dirty="0"/>
              <a:t> a </a:t>
            </a:r>
            <a:r>
              <a:rPr lang="en-GB" dirty="0" err="1"/>
              <a:t>carattere</a:t>
            </a:r>
            <a:r>
              <a:rPr lang="en-GB" dirty="0"/>
              <a:t> </a:t>
            </a:r>
            <a:r>
              <a:rPr lang="en-GB" dirty="0" err="1"/>
              <a:t>imperativo</a:t>
            </a:r>
            <a:r>
              <a:rPr lang="en-GB" dirty="0"/>
              <a:t>. </a:t>
            </a:r>
            <a:r>
              <a:rPr lang="en-GB" dirty="0" err="1"/>
              <a:t>Eventuali</a:t>
            </a:r>
            <a:r>
              <a:rPr lang="en-GB" dirty="0"/>
              <a:t> </a:t>
            </a:r>
            <a:r>
              <a:rPr lang="en-GB" dirty="0" err="1"/>
              <a:t>disposizioni</a:t>
            </a:r>
            <a:r>
              <a:rPr lang="en-GB" dirty="0"/>
              <a:t> di </a:t>
            </a:r>
            <a:r>
              <a:rPr lang="en-GB" dirty="0" err="1"/>
              <a:t>legge</a:t>
            </a:r>
            <a:r>
              <a:rPr lang="en-GB" dirty="0"/>
              <a:t>, </a:t>
            </a:r>
            <a:r>
              <a:rPr lang="en-GB" dirty="0" err="1"/>
              <a:t>regolamento</a:t>
            </a:r>
            <a:r>
              <a:rPr lang="en-GB" dirty="0"/>
              <a:t> o </a:t>
            </a:r>
            <a:r>
              <a:rPr lang="en-GB" dirty="0" err="1"/>
              <a:t>statuto</a:t>
            </a:r>
            <a:r>
              <a:rPr lang="en-GB" dirty="0"/>
              <a:t>, ……</a:t>
            </a:r>
            <a:r>
              <a:rPr lang="en-GB" b="1" u="sng" dirty="0" err="1"/>
              <a:t>possono</a:t>
            </a:r>
            <a:r>
              <a:rPr lang="en-GB" b="1" u="sng" dirty="0"/>
              <a:t> </a:t>
            </a:r>
            <a:r>
              <a:rPr lang="en-GB" b="1" u="sng" dirty="0" err="1"/>
              <a:t>essere</a:t>
            </a:r>
            <a:r>
              <a:rPr lang="en-GB" b="1" u="sng" dirty="0"/>
              <a:t> derogate </a:t>
            </a:r>
            <a:r>
              <a:rPr lang="en-GB" dirty="0" err="1"/>
              <a:t>nelle</a:t>
            </a:r>
            <a:r>
              <a:rPr lang="en-GB" dirty="0"/>
              <a:t> </a:t>
            </a:r>
            <a:r>
              <a:rPr lang="en-GB" dirty="0" err="1"/>
              <a:t>materie</a:t>
            </a:r>
            <a:r>
              <a:rPr lang="en-GB" dirty="0"/>
              <a:t> </a:t>
            </a:r>
            <a:r>
              <a:rPr lang="en-GB" dirty="0" err="1"/>
              <a:t>affidate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</a:t>
            </a:r>
            <a:r>
              <a:rPr lang="en-GB" dirty="0" err="1"/>
              <a:t>contrattazione</a:t>
            </a:r>
            <a:r>
              <a:rPr lang="en-GB" dirty="0"/>
              <a:t> </a:t>
            </a:r>
            <a:r>
              <a:rPr lang="en-GB" dirty="0" err="1"/>
              <a:t>collettiva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sensi</a:t>
            </a:r>
            <a:r>
              <a:rPr lang="en-GB" dirty="0"/>
              <a:t> </a:t>
            </a:r>
            <a:r>
              <a:rPr lang="en-GB" dirty="0" err="1"/>
              <a:t>dell'articolo</a:t>
            </a:r>
            <a:r>
              <a:rPr lang="en-GB" dirty="0"/>
              <a:t> 40, comma 1, e </a:t>
            </a:r>
            <a:r>
              <a:rPr lang="en-GB" dirty="0" err="1"/>
              <a:t>nel</a:t>
            </a:r>
            <a:r>
              <a:rPr lang="en-GB" dirty="0"/>
              <a:t> </a:t>
            </a:r>
            <a:r>
              <a:rPr lang="en-GB" dirty="0" err="1"/>
              <a:t>rispetto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principi</a:t>
            </a:r>
            <a:r>
              <a:rPr lang="en-GB" dirty="0"/>
              <a:t> </a:t>
            </a:r>
            <a:r>
              <a:rPr lang="en-GB" dirty="0" err="1"/>
              <a:t>stabiliti</a:t>
            </a:r>
            <a:r>
              <a:rPr lang="en-GB" dirty="0"/>
              <a:t> dal </a:t>
            </a:r>
            <a:r>
              <a:rPr lang="en-GB" dirty="0" err="1"/>
              <a:t>presente</a:t>
            </a:r>
            <a:r>
              <a:rPr lang="en-GB" dirty="0"/>
              <a:t> </a:t>
            </a:r>
            <a:r>
              <a:rPr lang="en-GB" dirty="0" err="1"/>
              <a:t>decreto</a:t>
            </a:r>
            <a:r>
              <a:rPr lang="en-GB" dirty="0"/>
              <a:t>, da </a:t>
            </a:r>
            <a:r>
              <a:rPr lang="en-GB" dirty="0" err="1"/>
              <a:t>successivi</a:t>
            </a:r>
            <a:r>
              <a:rPr lang="en-GB" dirty="0"/>
              <a:t> </a:t>
            </a:r>
            <a:r>
              <a:rPr lang="en-GB" dirty="0" err="1"/>
              <a:t>contratti</a:t>
            </a:r>
            <a:r>
              <a:rPr lang="en-GB" dirty="0"/>
              <a:t> o </a:t>
            </a:r>
            <a:r>
              <a:rPr lang="en-GB" dirty="0" err="1"/>
              <a:t>accordi</a:t>
            </a:r>
            <a:r>
              <a:rPr lang="en-GB" dirty="0"/>
              <a:t> </a:t>
            </a:r>
            <a:r>
              <a:rPr lang="en-GB" dirty="0" err="1"/>
              <a:t>collettivi</a:t>
            </a:r>
            <a:r>
              <a:rPr lang="en-GB" dirty="0"/>
              <a:t> </a:t>
            </a:r>
            <a:r>
              <a:rPr lang="en-GB" dirty="0" err="1"/>
              <a:t>nazionali</a:t>
            </a:r>
            <a:r>
              <a:rPr lang="en-GB" dirty="0"/>
              <a:t> e, per la parte </a:t>
            </a:r>
            <a:r>
              <a:rPr lang="en-GB" dirty="0" err="1"/>
              <a:t>derogata</a:t>
            </a:r>
            <a:r>
              <a:rPr lang="en-GB" dirty="0"/>
              <a:t>, non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ulteriormente</a:t>
            </a:r>
            <a:r>
              <a:rPr lang="en-GB" dirty="0"/>
              <a:t> </a:t>
            </a:r>
            <a:r>
              <a:rPr lang="en-GB" dirty="0" err="1"/>
              <a:t>applicabili</a:t>
            </a:r>
            <a:r>
              <a:rPr lang="en-GB" dirty="0"/>
              <a:t> </a:t>
            </a:r>
          </a:p>
          <a:p>
            <a:pPr marL="0" indent="0" algn="just">
              <a:buNone/>
            </a:pPr>
            <a:r>
              <a:rPr lang="en-GB" b="1" u="sng" dirty="0"/>
              <a:t>[solo </a:t>
            </a:r>
            <a:r>
              <a:rPr lang="en-GB" b="1" u="sng" dirty="0" err="1"/>
              <a:t>qualora</a:t>
            </a:r>
            <a:r>
              <a:rPr lang="en-GB" b="1" u="sng" dirty="0"/>
              <a:t> </a:t>
            </a:r>
            <a:r>
              <a:rPr lang="en-GB" b="1" u="sng" dirty="0" err="1"/>
              <a:t>ciò</a:t>
            </a:r>
            <a:r>
              <a:rPr lang="en-GB" b="1" u="sng" dirty="0"/>
              <a:t> </a:t>
            </a:r>
            <a:r>
              <a:rPr lang="en-GB" b="1" u="sng" dirty="0" err="1"/>
              <a:t>sia</a:t>
            </a:r>
            <a:r>
              <a:rPr lang="en-GB" b="1" u="sng" dirty="0"/>
              <a:t> </a:t>
            </a:r>
            <a:r>
              <a:rPr lang="en-GB" b="1" u="sng" dirty="0" err="1"/>
              <a:t>espressamente</a:t>
            </a:r>
            <a:r>
              <a:rPr lang="en-GB" b="1" u="sng" dirty="0"/>
              <a:t> </a:t>
            </a:r>
            <a:r>
              <a:rPr lang="en-GB" b="1" u="sng" dirty="0" err="1"/>
              <a:t>previsto</a:t>
            </a:r>
            <a:r>
              <a:rPr lang="en-GB" b="1" u="sng" dirty="0"/>
              <a:t> </a:t>
            </a:r>
            <a:r>
              <a:rPr lang="en-GB" b="1" u="sng" dirty="0" err="1"/>
              <a:t>dalla</a:t>
            </a:r>
            <a:r>
              <a:rPr lang="en-GB" b="1" u="sng" dirty="0"/>
              <a:t> </a:t>
            </a:r>
            <a:r>
              <a:rPr lang="en-GB" b="1" u="sng" dirty="0" err="1"/>
              <a:t>legge</a:t>
            </a:r>
            <a:r>
              <a:rPr lang="en-GB" b="1" u="sng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6499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</p:spPr>
        <p:txBody>
          <a:bodyPr/>
          <a:lstStyle/>
          <a:p>
            <a:r>
              <a:rPr lang="it-IT"/>
              <a:t>Materie LEGGE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556792"/>
            <a:ext cx="7560840" cy="4536504"/>
          </a:xfrm>
        </p:spPr>
        <p:txBody>
          <a:bodyPr>
            <a:noAutofit/>
          </a:bodyPr>
          <a:lstStyle/>
          <a:p>
            <a:pPr algn="just"/>
            <a:r>
              <a:rPr lang="it-IT" sz="1100" dirty="0"/>
              <a:t>Materie di competenza di legge (art.40, d.lgs. n. 165/2001): </a:t>
            </a:r>
          </a:p>
          <a:p>
            <a:pPr marL="0" indent="0" algn="just">
              <a:buNone/>
            </a:pPr>
            <a:r>
              <a:rPr lang="it-IT" sz="1100" dirty="0"/>
              <a:t>1. Atti di macro-organizzazione: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100" dirty="0"/>
              <a:t>organizzazione degli uffici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100" dirty="0"/>
              <a:t>materie oggetto di partecipazione sindacale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100" dirty="0"/>
              <a:t>materie afferenti alle prerogative dirigenziali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100" dirty="0"/>
              <a:t>conferimento e revoca degli incarichi dirigenziali</a:t>
            </a:r>
          </a:p>
          <a:p>
            <a:pPr marL="0" indent="0" algn="just">
              <a:buNone/>
            </a:pPr>
            <a:endParaRPr lang="it-IT" sz="1100" dirty="0"/>
          </a:p>
          <a:p>
            <a:pPr marL="0" indent="0" algn="just">
              <a:buNone/>
            </a:pPr>
            <a:r>
              <a:rPr lang="it-IT" sz="1100" dirty="0"/>
              <a:t>2. materie ex art. 2, co. 1, lett. c, l. n. 421/1992, ossia</a:t>
            </a:r>
          </a:p>
          <a:p>
            <a:pPr marL="0" indent="0" algn="just">
              <a:buNone/>
            </a:pPr>
            <a:endParaRPr lang="it-IT" sz="1100" dirty="0"/>
          </a:p>
          <a:p>
            <a:pPr algn="just"/>
            <a:r>
              <a:rPr lang="it-IT" sz="1100" dirty="0"/>
              <a:t>Responsabilità giuridiche attinenti ai singoli operatori</a:t>
            </a:r>
          </a:p>
          <a:p>
            <a:pPr algn="just"/>
            <a:r>
              <a:rPr lang="it-IT" sz="1100" dirty="0"/>
              <a:t>Gli organi, gli uffici, i modi di conferimento della titolarità dei medesimi</a:t>
            </a:r>
          </a:p>
          <a:p>
            <a:pPr algn="just"/>
            <a:r>
              <a:rPr lang="it-IT" sz="1100" dirty="0"/>
              <a:t>Procedure di selezione</a:t>
            </a:r>
          </a:p>
          <a:p>
            <a:pPr algn="just"/>
            <a:r>
              <a:rPr lang="it-IT" sz="1100" dirty="0"/>
              <a:t>Ruoli e dotazioni organiche e loro consistenza</a:t>
            </a:r>
          </a:p>
          <a:p>
            <a:pPr algn="just"/>
            <a:r>
              <a:rPr lang="it-IT" sz="1100" dirty="0"/>
              <a:t>Libertà di insegnamento e autonomia professionale</a:t>
            </a:r>
          </a:p>
          <a:p>
            <a:pPr algn="just"/>
            <a:r>
              <a:rPr lang="it-IT" sz="1100" dirty="0"/>
              <a:t>Responsabilità e regimi di incompatibilità </a:t>
            </a:r>
          </a:p>
        </p:txBody>
      </p:sp>
    </p:spTree>
    <p:extLst>
      <p:ext uri="{BB962C8B-B14F-4D97-AF65-F5344CB8AC3E}">
        <p14:creationId xmlns:p14="http://schemas.microsoft.com/office/powerpoint/2010/main" val="407537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Materie del contratto collettivo (I)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Materie della contrattazione collettiva nei limiti previsti dalla legge (art. 40, co. 1, 165/2001): sanzioni disciplinari, valutazione del personale ai fini del trattamento accessorio, mobilità, </a:t>
            </a:r>
            <a:r>
              <a:rPr lang="it-IT" b="1" strike="sngStrike" dirty="0"/>
              <a:t>progressioni economiche</a:t>
            </a:r>
            <a:endParaRPr lang="it-IT" b="1" dirty="0"/>
          </a:p>
          <a:p>
            <a:pPr marL="457200" indent="-457200" algn="just">
              <a:buFont typeface="Wingdings"/>
              <a:buAutoNum type="arabicPeriod"/>
            </a:pPr>
            <a:endParaRPr lang="it-IT" dirty="0"/>
          </a:p>
          <a:p>
            <a:pPr marL="457200" indent="-457200" algn="just">
              <a:buAutoNum type="arabicPeriod"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662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sz="3600">
                <a:solidFill>
                  <a:schemeClr val="bg2"/>
                </a:solidFill>
              </a:rPr>
              <a:t>Materie di esclusiva pertinenze del Contratto collettivo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03081" y="1645920"/>
            <a:ext cx="4702076" cy="4470821"/>
          </a:xfrm>
        </p:spPr>
        <p:txBody>
          <a:bodyPr>
            <a:normAutofit/>
          </a:bodyPr>
          <a:lstStyle/>
          <a:p>
            <a:r>
              <a:rPr lang="it-IT" dirty="0"/>
              <a:t>Elezioni RSU (art. 42, co. 4)</a:t>
            </a:r>
            <a:endParaRPr lang="it-IT"/>
          </a:p>
          <a:p>
            <a:r>
              <a:rPr lang="it-IT" dirty="0"/>
              <a:t>Fissazione limiti massimi aspettative e permessi sindacali (art. 50, co. 1)</a:t>
            </a:r>
            <a:endParaRPr lang="it-IT"/>
          </a:p>
          <a:p>
            <a:r>
              <a:rPr lang="it-IT" dirty="0"/>
              <a:t>Disciplina contratti integrativi</a:t>
            </a:r>
            <a:endParaRPr lang="it-IT"/>
          </a:p>
          <a:p>
            <a:r>
              <a:rPr lang="it-IT" dirty="0"/>
              <a:t>Nuove forme di partecipazione delle rappresentanze dei lavoratori nelle organizzazione della PA (art. 44)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917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1570</Words>
  <Application>Microsoft Office PowerPoint</Application>
  <PresentationFormat>Presentazione su schermo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Courier New</vt:lpstr>
      <vt:lpstr>Times New Roman</vt:lpstr>
      <vt:lpstr>Wingdings</vt:lpstr>
      <vt:lpstr>Wingdings 3</vt:lpstr>
      <vt:lpstr>Ione</vt:lpstr>
      <vt:lpstr>Contrattazione collettiva nel Pubblico Impiego</vt:lpstr>
      <vt:lpstr>Contrattazione collettiva nazionale: soggetti</vt:lpstr>
      <vt:lpstr>Poteri Aran</vt:lpstr>
      <vt:lpstr>Contrattazione integrativa e quadro: soggetti</vt:lpstr>
      <vt:lpstr>COMPARTI E AREE </vt:lpstr>
      <vt:lpstr>                   Fonti dopo la riforma Madia  (art. 1, co. 1, d.lgs. n. 75/2017)</vt:lpstr>
      <vt:lpstr>Materie LEGGE</vt:lpstr>
      <vt:lpstr>Materie del contratto collettivo (I)</vt:lpstr>
      <vt:lpstr>Materie di esclusiva pertinenze del Contratto collettivo </vt:lpstr>
      <vt:lpstr>Procedura di contrattazione</vt:lpstr>
      <vt:lpstr>…segue</vt:lpstr>
      <vt:lpstr>Procedura contrattazione integrativa</vt:lpstr>
      <vt:lpstr>Efficacia</vt:lpstr>
      <vt:lpstr>Limi alla contrattazione collettiva</vt:lpstr>
      <vt:lpstr>Nuovi spazi per la contrattazione?</vt:lpstr>
      <vt:lpstr>esercitazione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Contrattazione collettiva nel Pubblico Impiego</dc:title>
  <dc:creator>FERRARA MARIA DOLORES</dc:creator>
  <cp:lastModifiedBy>FERRARA MARIA DOLORES</cp:lastModifiedBy>
  <cp:revision>1</cp:revision>
  <dcterms:created xsi:type="dcterms:W3CDTF">2024-03-14T07:06:55Z</dcterms:created>
  <dcterms:modified xsi:type="dcterms:W3CDTF">2024-03-14T07:13:00Z</dcterms:modified>
</cp:coreProperties>
</file>