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4"/>
  </p:sldMasterIdLst>
  <p:sldIdLst>
    <p:sldId id="257" r:id="rId5"/>
    <p:sldId id="258" r:id="rId6"/>
    <p:sldId id="259" r:id="rId7"/>
    <p:sldId id="260" r:id="rId8"/>
    <p:sldId id="261" r:id="rId9"/>
    <p:sldId id="262" r:id="rId10"/>
    <p:sldId id="263" r:id="rId11"/>
    <p:sldId id="265" r:id="rId12"/>
    <p:sldId id="271" r:id="rId13"/>
    <p:sldId id="296" r:id="rId14"/>
    <p:sldId id="273" r:id="rId15"/>
    <p:sldId id="274" r:id="rId16"/>
    <p:sldId id="275" r:id="rId17"/>
    <p:sldId id="276" r:id="rId18"/>
    <p:sldId id="272" r:id="rId19"/>
    <p:sldId id="281" r:id="rId20"/>
    <p:sldId id="282" r:id="rId21"/>
    <p:sldId id="283" r:id="rId22"/>
    <p:sldId id="285" r:id="rId23"/>
    <p:sldId id="287" r:id="rId24"/>
    <p:sldId id="288" r:id="rId25"/>
    <p:sldId id="289" r:id="rId26"/>
    <p:sldId id="290" r:id="rId27"/>
    <p:sldId id="277" r:id="rId28"/>
    <p:sldId id="278" r:id="rId29"/>
    <p:sldId id="291" r:id="rId30"/>
    <p:sldId id="292" r:id="rId31"/>
    <p:sldId id="279" r:id="rId32"/>
    <p:sldId id="280" r:id="rId33"/>
    <p:sldId id="293" r:id="rId34"/>
    <p:sldId id="294" r:id="rId35"/>
    <p:sldId id="295" r:id="rId36"/>
    <p:sldId id="297"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2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RARA MARIA DOLORES" userId="8cf4d27e-2c18-4b19-8957-b1e0dfc88b87" providerId="ADAL" clId="{1F2197CB-651F-4E3E-9331-C99E7789DEC6}"/>
  </pc:docChgLst>
  <pc:docChgLst>
    <pc:chgData name="FERRARA MARIA DOLORES" userId="8cf4d27e-2c18-4b19-8957-b1e0dfc88b87" providerId="ADAL" clId="{0C59C48E-0362-48AA-A39C-58F7E5FA2C45}"/>
    <pc:docChg chg="custSel addSld modSld">
      <pc:chgData name="FERRARA MARIA DOLORES" userId="8cf4d27e-2c18-4b19-8957-b1e0dfc88b87" providerId="ADAL" clId="{0C59C48E-0362-48AA-A39C-58F7E5FA2C45}" dt="2023-02-20T15:40:55.489" v="241" actId="20577"/>
      <pc:docMkLst>
        <pc:docMk/>
      </pc:docMkLst>
      <pc:sldChg chg="modSp add">
        <pc:chgData name="FERRARA MARIA DOLORES" userId="8cf4d27e-2c18-4b19-8957-b1e0dfc88b87" providerId="ADAL" clId="{0C59C48E-0362-48AA-A39C-58F7E5FA2C45}" dt="2023-02-20T15:40:55.489" v="241" actId="20577"/>
        <pc:sldMkLst>
          <pc:docMk/>
          <pc:sldMk cId="4065551391" sldId="297"/>
        </pc:sldMkLst>
        <pc:spChg chg="mod">
          <ac:chgData name="FERRARA MARIA DOLORES" userId="8cf4d27e-2c18-4b19-8957-b1e0dfc88b87" providerId="ADAL" clId="{0C59C48E-0362-48AA-A39C-58F7E5FA2C45}" dt="2023-02-20T15:38:48.636" v="14" actId="20577"/>
          <ac:spMkLst>
            <pc:docMk/>
            <pc:sldMk cId="4065551391" sldId="297"/>
            <ac:spMk id="2" creationId="{412E4B6F-CDB4-45C4-B927-62F9604234FB}"/>
          </ac:spMkLst>
        </pc:spChg>
        <pc:spChg chg="mod">
          <ac:chgData name="FERRARA MARIA DOLORES" userId="8cf4d27e-2c18-4b19-8957-b1e0dfc88b87" providerId="ADAL" clId="{0C59C48E-0362-48AA-A39C-58F7E5FA2C45}" dt="2023-02-20T15:40:55.489" v="241" actId="20577"/>
          <ac:spMkLst>
            <pc:docMk/>
            <pc:sldMk cId="4065551391" sldId="297"/>
            <ac:spMk id="3" creationId="{5A092A65-AC21-4F04-A4A9-5718E5ACE21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it-IT"/>
              <a:t>Fare clic per modificare lo stile del titolo</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5"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680722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6" name="Footer Placeholder 5"/>
          <p:cNvSpPr>
            <a:spLocks noGrp="1"/>
          </p:cNvSpPr>
          <p:nvPr>
            <p:ph type="ftr" sz="quarter" idx="11"/>
          </p:nvPr>
        </p:nvSpPr>
        <p:spPr/>
        <p:txBody>
          <a:bodyPr/>
          <a:lstStyle/>
          <a:p>
            <a:endParaRPr lang="it-IT">
              <a:solidFill>
                <a:srgbClr val="575F6D"/>
              </a:solidFill>
            </a:endParaRPr>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4292550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it-IT"/>
              <a:t>Fare clic per modificare lo stile del titolo</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5"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5400118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it-IT"/>
              <a:t>Fare clic per modificare lo stile del titolo</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Modifica gli stili del testo dello schema</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5"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556210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5"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9582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4"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511514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4"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11326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5"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3624991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5"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329903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5" name="Footer Placeholder 4"/>
          <p:cNvSpPr>
            <a:spLocks noGrp="1"/>
          </p:cNvSpPr>
          <p:nvPr>
            <p:ph type="ftr" sz="quarter" idx="11"/>
          </p:nvPr>
        </p:nvSpPr>
        <p:spPr/>
        <p:txBody>
          <a:bodyPr/>
          <a:lstStyle/>
          <a:p>
            <a:endParaRPr lang="it-IT">
              <a:solidFill>
                <a:srgbClr val="575F6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275193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solidFill>
                  <a:srgbClr val="FFF39D"/>
                </a:solidFill>
              </a:rPr>
              <a:pPr/>
              <a:t>14/03/2024</a:t>
            </a:fld>
            <a:endParaRPr lang="it-IT">
              <a:solidFill>
                <a:srgbClr val="FFF39D"/>
              </a:solidFill>
            </a:endParaRPr>
          </a:p>
        </p:txBody>
      </p:sp>
      <p:sp>
        <p:nvSpPr>
          <p:cNvPr id="5" name="Footer Placeholder 4"/>
          <p:cNvSpPr>
            <a:spLocks noGrp="1"/>
          </p:cNvSpPr>
          <p:nvPr>
            <p:ph type="ftr" sz="quarter" idx="11"/>
          </p:nvPr>
        </p:nvSpPr>
        <p:spPr/>
        <p:txBody>
          <a:bodyPr/>
          <a:lstStyle/>
          <a:p>
            <a:endParaRPr lang="it-IT">
              <a:solidFill>
                <a:srgbClr val="FFF39D"/>
              </a:solidFill>
            </a:endParaRP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815666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6" name="Footer Placeholder 5"/>
          <p:cNvSpPr>
            <a:spLocks noGrp="1"/>
          </p:cNvSpPr>
          <p:nvPr>
            <p:ph type="ftr" sz="quarter" idx="11"/>
          </p:nvPr>
        </p:nvSpPr>
        <p:spPr/>
        <p:txBody>
          <a:bodyPr/>
          <a:lstStyle/>
          <a:p>
            <a:endParaRPr lang="it-IT">
              <a:solidFill>
                <a:srgbClr val="575F6D"/>
              </a:solidFill>
            </a:endParaRPr>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880057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8" name="Footer Placeholder 7"/>
          <p:cNvSpPr>
            <a:spLocks noGrp="1"/>
          </p:cNvSpPr>
          <p:nvPr>
            <p:ph type="ftr" sz="quarter" idx="11"/>
          </p:nvPr>
        </p:nvSpPr>
        <p:spPr/>
        <p:txBody>
          <a:bodyPr/>
          <a:lstStyle/>
          <a:p>
            <a:endParaRPr lang="it-IT">
              <a:solidFill>
                <a:srgbClr val="575F6D"/>
              </a:solidFill>
            </a:endParaRPr>
          </a:p>
        </p:txBody>
      </p:sp>
      <p:sp>
        <p:nvSpPr>
          <p:cNvPr id="9" name="Slide Number Placeholder 8"/>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98106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7" name="Date Placeholder 2"/>
          <p:cNvSpPr>
            <a:spLocks noGrp="1"/>
          </p:cNvSpPr>
          <p:nvPr>
            <p:ph type="dt" sz="half" idx="10"/>
          </p:nvPr>
        </p:nvSpPr>
        <p:spPr/>
        <p:txBody>
          <a:body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5" name="Footer Placeholder 3"/>
          <p:cNvSpPr>
            <a:spLocks noGrp="1"/>
          </p:cNvSpPr>
          <p:nvPr>
            <p:ph type="ftr" sz="quarter" idx="11"/>
          </p:nvPr>
        </p:nvSpPr>
        <p:spPr/>
        <p:txBody>
          <a:bodyPr/>
          <a:lstStyle/>
          <a:p>
            <a:endParaRPr lang="it-IT">
              <a:solidFill>
                <a:srgbClr val="575F6D"/>
              </a:solidFill>
            </a:endParaRPr>
          </a:p>
        </p:txBody>
      </p:sp>
      <p:sp>
        <p:nvSpPr>
          <p:cNvPr id="6" name="Slide Number Placeholder 4"/>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081257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5" name="Footer Placeholder 2"/>
          <p:cNvSpPr>
            <a:spLocks noGrp="1"/>
          </p:cNvSpPr>
          <p:nvPr>
            <p:ph type="ftr" sz="quarter" idx="11"/>
          </p:nvPr>
        </p:nvSpPr>
        <p:spPr/>
        <p:txBody>
          <a:bodyPr/>
          <a:lstStyle/>
          <a:p>
            <a:endParaRPr lang="it-IT">
              <a:solidFill>
                <a:srgbClr val="575F6D"/>
              </a:solidFill>
            </a:endParaRPr>
          </a:p>
        </p:txBody>
      </p:sp>
      <p:sp>
        <p:nvSpPr>
          <p:cNvPr id="6" name="Slide Number Placeholder 3"/>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537147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7" name="Date Placeholder 4"/>
          <p:cNvSpPr>
            <a:spLocks noGrp="1"/>
          </p:cNvSpPr>
          <p:nvPr>
            <p:ph type="dt" sz="half" idx="10"/>
          </p:nvPr>
        </p:nvSpPr>
        <p:spPr/>
        <p:txBody>
          <a:body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5" name="Footer Placeholder 5"/>
          <p:cNvSpPr>
            <a:spLocks noGrp="1"/>
          </p:cNvSpPr>
          <p:nvPr>
            <p:ph type="ftr" sz="quarter" idx="11"/>
          </p:nvPr>
        </p:nvSpPr>
        <p:spPr/>
        <p:txBody>
          <a:bodyPr/>
          <a:lstStyle/>
          <a:p>
            <a:endParaRPr lang="it-IT">
              <a:solidFill>
                <a:srgbClr val="575F6D"/>
              </a:solidFill>
            </a:endParaRPr>
          </a:p>
        </p:txBody>
      </p:sp>
      <p:sp>
        <p:nvSpPr>
          <p:cNvPr id="6"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691119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6" name="Footer Placeholder 5"/>
          <p:cNvSpPr>
            <a:spLocks noGrp="1"/>
          </p:cNvSpPr>
          <p:nvPr>
            <p:ph type="ftr" sz="quarter" idx="11"/>
          </p:nvPr>
        </p:nvSpPr>
        <p:spPr/>
        <p:txBody>
          <a:bodyPr/>
          <a:lstStyle/>
          <a:p>
            <a:endParaRPr lang="it-IT">
              <a:solidFill>
                <a:srgbClr val="575F6D"/>
              </a:solidFill>
            </a:endParaRPr>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260065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it-IT"/>
              <a:t>Fare clic per modificare lo stile del titolo</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F49D355-16BD-4E45-BD9A-5EA878CF7CBD}" type="datetimeFigureOut">
              <a:rPr lang="it-IT" smtClean="0">
                <a:solidFill>
                  <a:srgbClr val="575F6D"/>
                </a:solidFill>
              </a:rPr>
              <a:pPr/>
              <a:t>14/03/2024</a:t>
            </a:fld>
            <a:endParaRPr lang="it-IT">
              <a:solidFill>
                <a:srgbClr val="575F6D"/>
              </a:solidFill>
            </a:endParaRP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t-IT">
              <a:solidFill>
                <a:srgbClr val="575F6D"/>
              </a:solidFill>
            </a:endParaRP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E7A41E1B-4F70-4964-A407-84C68BE8251C}" type="slidenum">
              <a:rPr lang="it-IT" smtClean="0"/>
              <a:pPr/>
              <a:t>‹N›</a:t>
            </a:fld>
            <a:endParaRPr lang="it-IT"/>
          </a:p>
        </p:txBody>
      </p:sp>
    </p:spTree>
    <p:extLst>
      <p:ext uri="{BB962C8B-B14F-4D97-AF65-F5344CB8AC3E}">
        <p14:creationId xmlns:p14="http://schemas.microsoft.com/office/powerpoint/2010/main" val="2262650769"/>
      </p:ext>
    </p:extLst>
  </p:cSld>
  <p:clrMap bg1="dk1" tx1="lt1" bg2="dk2" tx2="lt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 id="2147483708"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uc-powerpoint.officeapps.live.com/pods/ppt.aspx?wdPodsUrl=https%3A%2F%2Feuc-powerpoint.officeapps.live.com%2Fpods%2F&amp;wdPopsUrl=https%3A%2F%2Feuc-powerpoint.officeapps.live.com%2F&amp;fastBoot=true&amp;sw=919&amp;sh=313&amp;thPanel=366&amp;ro=false&amp;NoAuth=1&amp;fileName=Avanzato%20IV.pptx&amp;wdoverrides=devicepixelratio:1.5,RenderGifSlideShow:true&amp;ui=it-it&amp;rs=it-it&amp;mscc=1&amp;postMessageToken=d553546f-a286-701f-f1a1-dab3ef2c4352-595&amp;dchat=1&amp;fs=77989&amp;hid=d553546f-a286-701f-f1a1-dab3ef2c4352-595&amp;uiEmbed=1&amp;accloop=1&amp;uih=teams&amp;fileGetUrlBool=true#_ftnref1" TargetMode="External"/><Relationship Id="rId2" Type="http://schemas.openxmlformats.org/officeDocument/2006/relationships/hyperlink" Target="https://euc-powerpoint.officeapps.live.com/pods/ppt.aspx?wdPodsUrl=https%3A%2F%2Feuc-powerpoint.officeapps.live.com%2Fpods%2F&amp;wdPopsUrl=https%3A%2F%2Feuc-powerpoint.officeapps.live.com%2F&amp;fastBoot=true&amp;sw=919&amp;sh=313&amp;thPanel=366&amp;ro=false&amp;NoAuth=1&amp;fileName=Avanzato%20IV.pptx&amp;wdoverrides=devicepixelratio:1.5,RenderGifSlideShow:true&amp;ui=it-it&amp;rs=it-it&amp;mscc=1&amp;postMessageToken=d553546f-a286-701f-f1a1-dab3ef2c4352-595&amp;dchat=1&amp;fs=77989&amp;hid=d553546f-a286-701f-f1a1-dab3ef2c4352-595&amp;uiEmbed=1&amp;accloop=1&amp;uih=teams&amp;fileGetUrlBool=true#_ftn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it.wikipedia.org/wiki/Diritto_del_lavoro" TargetMode="External"/><Relationship Id="rId2" Type="http://schemas.openxmlformats.org/officeDocument/2006/relationships/hyperlink" Target="https://it.wikipedia.org/wiki/Diritto_costituzionale"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Lo sciopero</a:t>
            </a:r>
          </a:p>
        </p:txBody>
      </p:sp>
      <p:sp>
        <p:nvSpPr>
          <p:cNvPr id="3" name="Sottotitolo 2"/>
          <p:cNvSpPr>
            <a:spLocks noGrp="1"/>
          </p:cNvSpPr>
          <p:nvPr>
            <p:ph type="subTitle" idx="1"/>
          </p:nvPr>
        </p:nvSpPr>
        <p:spPr/>
        <p:txBody>
          <a:bodyPr/>
          <a:lstStyle/>
          <a:p>
            <a:r>
              <a:rPr lang="it-IT" dirty="0"/>
              <a:t>V lezione</a:t>
            </a:r>
          </a:p>
        </p:txBody>
      </p:sp>
    </p:spTree>
    <p:extLst>
      <p:ext uri="{BB962C8B-B14F-4D97-AF65-F5344CB8AC3E}">
        <p14:creationId xmlns:p14="http://schemas.microsoft.com/office/powerpoint/2010/main" val="576860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F2F9CF-78D9-48C6-9F75-E8FEC4AC19A7}"/>
              </a:ext>
            </a:extLst>
          </p:cNvPr>
          <p:cNvSpPr>
            <a:spLocks noGrp="1"/>
          </p:cNvSpPr>
          <p:nvPr>
            <p:ph type="title"/>
          </p:nvPr>
        </p:nvSpPr>
        <p:spPr/>
        <p:txBody>
          <a:bodyPr/>
          <a:lstStyle/>
          <a:p>
            <a:r>
              <a:rPr lang="it-IT" dirty="0"/>
              <a:t>Finalità 	</a:t>
            </a:r>
          </a:p>
        </p:txBody>
      </p:sp>
      <p:sp>
        <p:nvSpPr>
          <p:cNvPr id="3" name="Segnaposto contenuto 2">
            <a:extLst>
              <a:ext uri="{FF2B5EF4-FFF2-40B4-BE49-F238E27FC236}">
                <a16:creationId xmlns:a16="http://schemas.microsoft.com/office/drawing/2014/main" id="{2F9CC3B4-FE8B-4490-A13A-AF107F981EB5}"/>
              </a:ext>
            </a:extLst>
          </p:cNvPr>
          <p:cNvSpPr>
            <a:spLocks noGrp="1"/>
          </p:cNvSpPr>
          <p:nvPr>
            <p:ph idx="1"/>
          </p:nvPr>
        </p:nvSpPr>
        <p:spPr/>
        <p:txBody>
          <a:bodyPr>
            <a:normAutofit fontScale="92500" lnSpcReduction="10000"/>
          </a:bodyPr>
          <a:lstStyle/>
          <a:p>
            <a:r>
              <a:rPr lang="it-IT" dirty="0"/>
              <a:t>Necessità di finalizzare l’astensione ad un interesse collettivo</a:t>
            </a:r>
          </a:p>
          <a:p>
            <a:r>
              <a:rPr lang="it-IT" dirty="0"/>
              <a:t>Limiti interni.</a:t>
            </a:r>
          </a:p>
          <a:p>
            <a:r>
              <a:rPr lang="it-IT" dirty="0"/>
              <a:t>1) sciopero per fini contrattuali, art. 502 c.p.: C. Cost. n. 29/1960;</a:t>
            </a:r>
          </a:p>
          <a:p>
            <a:r>
              <a:rPr lang="it-IT" dirty="0"/>
              <a:t>2) sciopero di solidarietà, art. 505 c.p.: interesse indiretto nel conflitto (C. Cost. 123/1962);</a:t>
            </a:r>
          </a:p>
          <a:p>
            <a:r>
              <a:rPr lang="it-IT" dirty="0"/>
              <a:t>3) sciopero politico, art. 503 c.p.: C. cost. n. 290/1974, fatto salvo lo sciopero sovversivo, rivolto al rovesciamento dell’ordine costituzionale;</a:t>
            </a:r>
          </a:p>
          <a:p>
            <a:r>
              <a:rPr lang="it-IT" dirty="0"/>
              <a:t> 4) sciopero di coazione della pubblica autorità (C. Cost. 165/1983);</a:t>
            </a:r>
          </a:p>
          <a:p>
            <a:endParaRPr lang="it-IT" dirty="0"/>
          </a:p>
        </p:txBody>
      </p:sp>
    </p:spTree>
    <p:extLst>
      <p:ext uri="{BB962C8B-B14F-4D97-AF65-F5344CB8AC3E}">
        <p14:creationId xmlns:p14="http://schemas.microsoft.com/office/powerpoint/2010/main" val="2881985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621733" y="764704"/>
            <a:ext cx="7886700" cy="1308296"/>
          </a:xfrm>
        </p:spPr>
        <p:txBody>
          <a:bodyPr>
            <a:noAutofit/>
          </a:bodyPr>
          <a:lstStyle/>
          <a:p>
            <a:r>
              <a:rPr lang="it-IT" sz="4500" b="1" dirty="0">
                <a:latin typeface="Century Gothic" panose="020B0502020202020204" pitchFamily="34" charset="0"/>
              </a:rPr>
              <a:t>Modalità e forme anomale di sciopero</a:t>
            </a:r>
            <a:br>
              <a:rPr lang="it-IT" sz="3600" b="1" dirty="0">
                <a:latin typeface="Century Gothic" panose="020B0502020202020204" pitchFamily="34" charset="0"/>
              </a:rPr>
            </a:br>
            <a:endParaRPr lang="it-IT" sz="3600" b="1" dirty="0">
              <a:latin typeface="Century Gothic" panose="020B0502020202020204" pitchFamily="34" charset="0"/>
            </a:endParaRPr>
          </a:p>
        </p:txBody>
      </p:sp>
      <p:sp>
        <p:nvSpPr>
          <p:cNvPr id="7" name="Sottotitolo 6"/>
          <p:cNvSpPr>
            <a:spLocks noGrp="1"/>
          </p:cNvSpPr>
          <p:nvPr>
            <p:ph idx="1"/>
          </p:nvPr>
        </p:nvSpPr>
        <p:spPr>
          <a:xfrm>
            <a:off x="628650" y="2323807"/>
            <a:ext cx="7886700" cy="3523958"/>
          </a:xfrm>
        </p:spPr>
        <p:txBody>
          <a:bodyPr>
            <a:normAutofit lnSpcReduction="10000"/>
          </a:bodyPr>
          <a:lstStyle/>
          <a:p>
            <a:pPr marL="0" indent="0">
              <a:buNone/>
            </a:pPr>
            <a:endParaRPr lang="it-IT" sz="2700" b="1" i="1" dirty="0">
              <a:solidFill>
                <a:schemeClr val="tx1">
                  <a:lumMod val="65000"/>
                  <a:lumOff val="35000"/>
                </a:schemeClr>
              </a:solidFill>
              <a:latin typeface="Century Gothic" panose="020B0502020202020204" pitchFamily="34" charset="0"/>
            </a:endParaRPr>
          </a:p>
          <a:p>
            <a:pPr algn="just"/>
            <a:r>
              <a:rPr lang="it-IT" sz="2700" dirty="0">
                <a:solidFill>
                  <a:schemeClr val="tx1">
                    <a:lumMod val="65000"/>
                    <a:lumOff val="35000"/>
                  </a:schemeClr>
                </a:solidFill>
                <a:latin typeface="Century Schoolbook" panose="02040604050505020304" pitchFamily="18" charset="0"/>
              </a:rPr>
              <a:t>Giurisprudenza anni ‘50 e ‘60: riteneva illegittime le forme anomale di sciopero</a:t>
            </a:r>
          </a:p>
          <a:p>
            <a:pPr algn="just"/>
            <a:endParaRPr lang="it-IT" sz="2700" dirty="0">
              <a:solidFill>
                <a:schemeClr val="tx1">
                  <a:lumMod val="65000"/>
                  <a:lumOff val="35000"/>
                </a:schemeClr>
              </a:solidFill>
              <a:latin typeface="Century Schoolbook" panose="02040604050505020304" pitchFamily="18" charset="0"/>
            </a:endParaRPr>
          </a:p>
          <a:p>
            <a:pPr algn="just"/>
            <a:r>
              <a:rPr lang="it-IT" sz="2700" dirty="0">
                <a:solidFill>
                  <a:schemeClr val="tx1">
                    <a:lumMod val="65000"/>
                    <a:lumOff val="35000"/>
                  </a:schemeClr>
                </a:solidFill>
                <a:latin typeface="Century Schoolbook" panose="02040604050505020304" pitchFamily="18" charset="0"/>
              </a:rPr>
              <a:t>Teoria del DANNO INGIUSTO: si riteneva questi scioperi illegittimi perché fonte di un danno ulteriore e più grave rispetto a quello natura inerente allo sciopero</a:t>
            </a: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p:txBody>
      </p:sp>
    </p:spTree>
    <p:extLst>
      <p:ext uri="{BB962C8B-B14F-4D97-AF65-F5344CB8AC3E}">
        <p14:creationId xmlns:p14="http://schemas.microsoft.com/office/powerpoint/2010/main" val="1987807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628650" y="857250"/>
            <a:ext cx="7886700" cy="1308296"/>
          </a:xfrm>
        </p:spPr>
        <p:txBody>
          <a:bodyPr>
            <a:noAutofit/>
          </a:bodyPr>
          <a:lstStyle/>
          <a:p>
            <a:r>
              <a:rPr lang="it-IT" sz="4050" b="1" dirty="0">
                <a:latin typeface="Century Gothic" panose="020B0502020202020204" pitchFamily="34" charset="0"/>
              </a:rPr>
              <a:t>La svolta della giurisprudenza</a:t>
            </a:r>
            <a:br>
              <a:rPr lang="it-IT" sz="3600" b="1" dirty="0">
                <a:latin typeface="Century Gothic" panose="020B0502020202020204" pitchFamily="34" charset="0"/>
              </a:rPr>
            </a:br>
            <a:endParaRPr lang="it-IT" sz="3600" b="1" dirty="0">
              <a:latin typeface="Century Gothic" panose="020B0502020202020204" pitchFamily="34" charset="0"/>
            </a:endParaRPr>
          </a:p>
        </p:txBody>
      </p:sp>
      <p:sp>
        <p:nvSpPr>
          <p:cNvPr id="7" name="Sottotitolo 6"/>
          <p:cNvSpPr>
            <a:spLocks noGrp="1"/>
          </p:cNvSpPr>
          <p:nvPr>
            <p:ph idx="1"/>
          </p:nvPr>
        </p:nvSpPr>
        <p:spPr>
          <a:xfrm>
            <a:off x="628650" y="2165545"/>
            <a:ext cx="7886700" cy="3661117"/>
          </a:xfrm>
        </p:spPr>
        <p:txBody>
          <a:bodyPr>
            <a:normAutofit fontScale="25000" lnSpcReduction="20000"/>
          </a:bodyPr>
          <a:lstStyle/>
          <a:p>
            <a:pPr marL="0" indent="0" algn="just">
              <a:buNone/>
            </a:pPr>
            <a:endParaRPr lang="it-IT" sz="2700" dirty="0">
              <a:solidFill>
                <a:schemeClr val="tx1">
                  <a:lumMod val="65000"/>
                  <a:lumOff val="35000"/>
                </a:schemeClr>
              </a:solidFill>
              <a:latin typeface="Century Schoolbook" panose="02040604050505020304" pitchFamily="18" charset="0"/>
            </a:endParaRPr>
          </a:p>
          <a:p>
            <a:pPr marL="0" indent="0" algn="just">
              <a:buNone/>
            </a:pPr>
            <a:r>
              <a:rPr lang="it-IT" sz="9000" dirty="0">
                <a:solidFill>
                  <a:schemeClr val="tx1">
                    <a:lumMod val="65000"/>
                    <a:lumOff val="35000"/>
                  </a:schemeClr>
                </a:solidFill>
                <a:latin typeface="Century Schoolbook" panose="02040604050505020304" pitchFamily="18" charset="0"/>
              </a:rPr>
              <a:t>Sentenza della Cass. n. 711 del 1980: ha accolto le critiche apportate dalla dottrina</a:t>
            </a:r>
          </a:p>
          <a:p>
            <a:pPr marL="0" indent="0" algn="just">
              <a:buNone/>
            </a:pPr>
            <a:endParaRPr lang="it-IT" sz="9000" dirty="0">
              <a:solidFill>
                <a:schemeClr val="tx1">
                  <a:lumMod val="65000"/>
                  <a:lumOff val="35000"/>
                </a:schemeClr>
              </a:solidFill>
              <a:latin typeface="Century Schoolbook" panose="02040604050505020304" pitchFamily="18" charset="0"/>
            </a:endParaRPr>
          </a:p>
          <a:p>
            <a:pPr algn="just"/>
            <a:r>
              <a:rPr lang="it-IT" sz="9000" dirty="0">
                <a:solidFill>
                  <a:schemeClr val="tx1">
                    <a:lumMod val="65000"/>
                    <a:lumOff val="35000"/>
                  </a:schemeClr>
                </a:solidFill>
                <a:latin typeface="Century Schoolbook" panose="02040604050505020304" pitchFamily="18" charset="0"/>
              </a:rPr>
              <a:t>Ha superato la teoria dei limiti intrinseci</a:t>
            </a:r>
          </a:p>
          <a:p>
            <a:pPr algn="just"/>
            <a:endParaRPr lang="it-IT" sz="9000" dirty="0">
              <a:solidFill>
                <a:schemeClr val="tx1">
                  <a:lumMod val="65000"/>
                  <a:lumOff val="35000"/>
                </a:schemeClr>
              </a:solidFill>
              <a:latin typeface="Century Schoolbook" panose="02040604050505020304" pitchFamily="18" charset="0"/>
            </a:endParaRPr>
          </a:p>
          <a:p>
            <a:pPr algn="just"/>
            <a:r>
              <a:rPr lang="it-IT" sz="9000" dirty="0">
                <a:solidFill>
                  <a:schemeClr val="tx1">
                    <a:lumMod val="65000"/>
                    <a:lumOff val="35000"/>
                  </a:schemeClr>
                </a:solidFill>
                <a:latin typeface="Century Schoolbook" panose="02040604050505020304" pitchFamily="18" charset="0"/>
              </a:rPr>
              <a:t>Ha aderito alla nozione di sciopero come ciò che risulta dalla prassi sociale…</a:t>
            </a:r>
          </a:p>
          <a:p>
            <a:pPr algn="just"/>
            <a:endParaRPr lang="it-IT" sz="9000" dirty="0">
              <a:solidFill>
                <a:schemeClr val="tx1">
                  <a:lumMod val="65000"/>
                  <a:lumOff val="35000"/>
                </a:schemeClr>
              </a:solidFill>
              <a:latin typeface="Century Schoolbook" panose="02040604050505020304" pitchFamily="18" charset="0"/>
            </a:endParaRPr>
          </a:p>
          <a:p>
            <a:pPr marL="0" indent="0" algn="just">
              <a:buNone/>
            </a:pPr>
            <a:r>
              <a:rPr lang="it-IT" sz="9000" dirty="0">
                <a:solidFill>
                  <a:schemeClr val="tx1">
                    <a:lumMod val="65000"/>
                    <a:lumOff val="35000"/>
                  </a:schemeClr>
                </a:solidFill>
                <a:latin typeface="Century Schoolbook" panose="02040604050505020304" pitchFamily="18" charset="0"/>
              </a:rPr>
              <a:t>…ma individuando dei </a:t>
            </a:r>
            <a:r>
              <a:rPr lang="it-IT" sz="9000" dirty="0">
                <a:solidFill>
                  <a:srgbClr val="C00000"/>
                </a:solidFill>
                <a:latin typeface="Century Schoolbook" panose="02040604050505020304" pitchFamily="18" charset="0"/>
              </a:rPr>
              <a:t>LIMITI ESTERNI</a:t>
            </a:r>
            <a:r>
              <a:rPr lang="it-IT" sz="9000" dirty="0">
                <a:solidFill>
                  <a:schemeClr val="tx1">
                    <a:lumMod val="65000"/>
                    <a:lumOff val="35000"/>
                  </a:schemeClr>
                </a:solidFill>
                <a:latin typeface="Century Schoolbook" panose="02040604050505020304" pitchFamily="18" charset="0"/>
              </a:rPr>
              <a:t>: le norme costituzionali che tutelano posizioni soggettive paritarie (es. beni della vita, della salute, della libertà di iniziativa economica)</a:t>
            </a:r>
          </a:p>
          <a:p>
            <a:endParaRPr lang="it-IT" sz="9000" b="1" i="1" dirty="0">
              <a:solidFill>
                <a:schemeClr val="tx1">
                  <a:lumMod val="65000"/>
                  <a:lumOff val="35000"/>
                </a:schemeClr>
              </a:solidFill>
              <a:latin typeface="Century Gothic" panose="020B0502020202020204" pitchFamily="34" charset="0"/>
            </a:endParaRPr>
          </a:p>
          <a:p>
            <a:pPr marL="0" indent="0">
              <a:buNone/>
            </a:pPr>
            <a:endParaRPr lang="it-IT" sz="90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p:txBody>
      </p:sp>
    </p:spTree>
    <p:extLst>
      <p:ext uri="{BB962C8B-B14F-4D97-AF65-F5344CB8AC3E}">
        <p14:creationId xmlns:p14="http://schemas.microsoft.com/office/powerpoint/2010/main" val="2466057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628650" y="548680"/>
            <a:ext cx="7886700" cy="1616866"/>
          </a:xfrm>
        </p:spPr>
        <p:txBody>
          <a:bodyPr>
            <a:noAutofit/>
          </a:bodyPr>
          <a:lstStyle/>
          <a:p>
            <a:r>
              <a:rPr lang="it-IT" sz="4050" b="1" dirty="0">
                <a:latin typeface="Century Gothic" panose="020B0502020202020204" pitchFamily="34" charset="0"/>
              </a:rPr>
              <a:t>Sciopero ed effetti sul rapporto di lavoro</a:t>
            </a:r>
            <a:endParaRPr lang="it-IT" sz="3600" b="1" dirty="0">
              <a:latin typeface="Century Gothic" panose="020B0502020202020204" pitchFamily="34" charset="0"/>
            </a:endParaRPr>
          </a:p>
        </p:txBody>
      </p:sp>
      <p:sp>
        <p:nvSpPr>
          <p:cNvPr id="7" name="Sottotitolo 6"/>
          <p:cNvSpPr>
            <a:spLocks noGrp="1"/>
          </p:cNvSpPr>
          <p:nvPr>
            <p:ph idx="1"/>
          </p:nvPr>
        </p:nvSpPr>
        <p:spPr>
          <a:xfrm>
            <a:off x="628650" y="2165545"/>
            <a:ext cx="7886700" cy="3661117"/>
          </a:xfrm>
        </p:spPr>
        <p:txBody>
          <a:bodyPr>
            <a:normAutofit/>
          </a:bodyPr>
          <a:lstStyle/>
          <a:p>
            <a:pPr marL="0" indent="0">
              <a:buNone/>
            </a:pPr>
            <a:endParaRPr lang="it-IT" sz="2700" b="1" i="1" dirty="0">
              <a:solidFill>
                <a:schemeClr val="tx1">
                  <a:lumMod val="65000"/>
                  <a:lumOff val="35000"/>
                </a:schemeClr>
              </a:solidFill>
              <a:latin typeface="Century Gothic" panose="020B0502020202020204" pitchFamily="34" charset="0"/>
            </a:endParaRPr>
          </a:p>
          <a:p>
            <a:pPr algn="just"/>
            <a:r>
              <a:rPr lang="it-IT" dirty="0">
                <a:solidFill>
                  <a:schemeClr val="tx1">
                    <a:lumMod val="65000"/>
                    <a:lumOff val="35000"/>
                  </a:schemeClr>
                </a:solidFill>
                <a:latin typeface="Century Schoolbook" panose="02040604050505020304" pitchFamily="18" charset="0"/>
              </a:rPr>
              <a:t>La partecipazione ad uno sciopero comporta la perdita della retribuzione (principio di corrispettività sinallagmatica delle prestazioni)</a:t>
            </a: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90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p:txBody>
      </p:sp>
    </p:spTree>
    <p:extLst>
      <p:ext uri="{BB962C8B-B14F-4D97-AF65-F5344CB8AC3E}">
        <p14:creationId xmlns:p14="http://schemas.microsoft.com/office/powerpoint/2010/main" val="2628592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628650" y="857250"/>
            <a:ext cx="7886700" cy="1308296"/>
          </a:xfrm>
        </p:spPr>
        <p:txBody>
          <a:bodyPr>
            <a:noAutofit/>
          </a:bodyPr>
          <a:lstStyle/>
          <a:p>
            <a:r>
              <a:rPr lang="it-IT" sz="4050" b="1" dirty="0">
                <a:latin typeface="Century Gothic" panose="020B0502020202020204" pitchFamily="34" charset="0"/>
              </a:rPr>
              <a:t>Reazioni datoriali allo sciopero</a:t>
            </a:r>
            <a:br>
              <a:rPr lang="it-IT" sz="4050" b="1" dirty="0">
                <a:latin typeface="Century Gothic" panose="020B0502020202020204" pitchFamily="34" charset="0"/>
              </a:rPr>
            </a:br>
            <a:endParaRPr lang="it-IT" sz="3600" b="1" dirty="0">
              <a:latin typeface="Century Gothic" panose="020B0502020202020204" pitchFamily="34" charset="0"/>
            </a:endParaRPr>
          </a:p>
        </p:txBody>
      </p:sp>
      <p:sp>
        <p:nvSpPr>
          <p:cNvPr id="7" name="Sottotitolo 6"/>
          <p:cNvSpPr>
            <a:spLocks noGrp="1"/>
          </p:cNvSpPr>
          <p:nvPr>
            <p:ph idx="1"/>
          </p:nvPr>
        </p:nvSpPr>
        <p:spPr>
          <a:xfrm>
            <a:off x="628650" y="2165545"/>
            <a:ext cx="7886700" cy="3661117"/>
          </a:xfrm>
        </p:spPr>
        <p:txBody>
          <a:bodyPr>
            <a:normAutofit fontScale="85000" lnSpcReduction="10000"/>
          </a:bodyPr>
          <a:lstStyle/>
          <a:p>
            <a:pPr marL="0" indent="0" algn="just">
              <a:buNone/>
            </a:pPr>
            <a:endParaRPr lang="it-IT" sz="2700" dirty="0">
              <a:solidFill>
                <a:schemeClr val="tx1">
                  <a:lumMod val="65000"/>
                  <a:lumOff val="35000"/>
                </a:schemeClr>
              </a:solidFill>
              <a:latin typeface="Century Gothic" panose="020B0502020202020204" pitchFamily="34" charset="0"/>
            </a:endParaRPr>
          </a:p>
          <a:p>
            <a:pPr marL="0" indent="0" algn="just">
              <a:buNone/>
            </a:pPr>
            <a:r>
              <a:rPr lang="it-IT" sz="2700" dirty="0">
                <a:solidFill>
                  <a:schemeClr val="tx1">
                    <a:lumMod val="65000"/>
                    <a:lumOff val="35000"/>
                  </a:schemeClr>
                </a:solidFill>
                <a:latin typeface="Century Schoolbook" panose="02040604050505020304" pitchFamily="18" charset="0"/>
              </a:rPr>
              <a:t>Secondo la giurisprudenza:</a:t>
            </a:r>
          </a:p>
          <a:p>
            <a:pPr algn="just"/>
            <a:endParaRPr lang="it-IT" sz="2700" dirty="0">
              <a:solidFill>
                <a:schemeClr val="tx1">
                  <a:lumMod val="65000"/>
                  <a:lumOff val="35000"/>
                </a:schemeClr>
              </a:solidFill>
              <a:latin typeface="Century Schoolbook" panose="02040604050505020304" pitchFamily="18" charset="0"/>
            </a:endParaRPr>
          </a:p>
          <a:p>
            <a:pPr algn="just"/>
            <a:r>
              <a:rPr lang="it-IT" sz="2700" dirty="0">
                <a:solidFill>
                  <a:schemeClr val="tx1">
                    <a:lumMod val="65000"/>
                    <a:lumOff val="35000"/>
                  </a:schemeClr>
                </a:solidFill>
                <a:latin typeface="Century Schoolbook" panose="02040604050505020304" pitchFamily="18" charset="0"/>
              </a:rPr>
              <a:t>Crumiraggio esterno: illecito. E’ illecita l’assunzione di lavoratori esterni per rimpiazzare gli scioperanti</a:t>
            </a:r>
          </a:p>
          <a:p>
            <a:pPr algn="just"/>
            <a:endParaRPr lang="it-IT" sz="2700" dirty="0">
              <a:solidFill>
                <a:schemeClr val="tx1">
                  <a:lumMod val="65000"/>
                  <a:lumOff val="35000"/>
                </a:schemeClr>
              </a:solidFill>
              <a:latin typeface="Century Schoolbook" panose="02040604050505020304" pitchFamily="18" charset="0"/>
            </a:endParaRPr>
          </a:p>
          <a:p>
            <a:pPr algn="just"/>
            <a:r>
              <a:rPr lang="it-IT" sz="2700" dirty="0">
                <a:solidFill>
                  <a:schemeClr val="tx1">
                    <a:lumMod val="65000"/>
                    <a:lumOff val="35000"/>
                  </a:schemeClr>
                </a:solidFill>
                <a:latin typeface="Century Schoolbook" panose="02040604050505020304" pitchFamily="18" charset="0"/>
              </a:rPr>
              <a:t>Crumiraggio interno: lecito. Purché non si utilizzino i lavoratori non partecipanti allo sciopero in maniera anomala (es. mansioni deteriori)</a:t>
            </a:r>
          </a:p>
          <a:p>
            <a:pPr marL="0" indent="0">
              <a:buNone/>
            </a:pPr>
            <a:endParaRPr lang="it-IT" sz="90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p:txBody>
      </p:sp>
    </p:spTree>
    <p:extLst>
      <p:ext uri="{BB962C8B-B14F-4D97-AF65-F5344CB8AC3E}">
        <p14:creationId xmlns:p14="http://schemas.microsoft.com/office/powerpoint/2010/main" val="187971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Altre forme di lotta sindacale</a:t>
            </a:r>
          </a:p>
        </p:txBody>
      </p:sp>
      <p:sp>
        <p:nvSpPr>
          <p:cNvPr id="3" name="Segnaposto contenuto 2"/>
          <p:cNvSpPr>
            <a:spLocks noGrp="1"/>
          </p:cNvSpPr>
          <p:nvPr>
            <p:ph idx="1"/>
          </p:nvPr>
        </p:nvSpPr>
        <p:spPr/>
        <p:txBody>
          <a:bodyPr/>
          <a:lstStyle/>
          <a:p>
            <a:r>
              <a:rPr lang="it-IT" dirty="0"/>
              <a:t>Forme anomale</a:t>
            </a:r>
          </a:p>
          <a:p>
            <a:pPr>
              <a:buFontTx/>
              <a:buChar char="-"/>
            </a:pPr>
            <a:r>
              <a:rPr lang="it-IT" dirty="0"/>
              <a:t>Sciopero dello straordinario</a:t>
            </a:r>
          </a:p>
          <a:p>
            <a:pPr>
              <a:buFontTx/>
              <a:buChar char="-"/>
            </a:pPr>
            <a:r>
              <a:rPr lang="it-IT" dirty="0"/>
              <a:t>Ostruzionismo</a:t>
            </a:r>
          </a:p>
          <a:p>
            <a:pPr>
              <a:buFontTx/>
              <a:buChar char="-"/>
            </a:pPr>
            <a:r>
              <a:rPr lang="it-IT" dirty="0"/>
              <a:t>Sciopero delle mansioni</a:t>
            </a:r>
          </a:p>
          <a:p>
            <a:pPr>
              <a:buFontTx/>
              <a:buChar char="-"/>
            </a:pPr>
            <a:r>
              <a:rPr lang="it-IT" dirty="0"/>
              <a:t>Sciopero pignolo</a:t>
            </a:r>
          </a:p>
          <a:p>
            <a:pPr>
              <a:buFontTx/>
              <a:buChar char="-"/>
            </a:pPr>
            <a:r>
              <a:rPr lang="it-IT" dirty="0"/>
              <a:t>Picchettaggio</a:t>
            </a:r>
          </a:p>
          <a:p>
            <a:pPr marL="0" indent="0">
              <a:buNone/>
            </a:pPr>
            <a:r>
              <a:rPr lang="it-IT" dirty="0" err="1"/>
              <a:t>ecc</a:t>
            </a:r>
            <a:r>
              <a:rPr lang="it-IT" dirty="0"/>
              <a:t>…</a:t>
            </a:r>
          </a:p>
        </p:txBody>
      </p:sp>
    </p:spTree>
    <p:extLst>
      <p:ext uri="{BB962C8B-B14F-4D97-AF65-F5344CB8AC3E}">
        <p14:creationId xmlns:p14="http://schemas.microsoft.com/office/powerpoint/2010/main" val="4116163208"/>
      </p:ext>
    </p:extLst>
  </p:cSld>
  <p:clrMapOvr>
    <a:masterClrMapping/>
  </p:clrMapOvr>
  <mc:AlternateContent xmlns:mc="http://schemas.openxmlformats.org/markup-compatibility/2006" xmlns:p14="http://schemas.microsoft.com/office/powerpoint/2010/main">
    <mc:Choice Requires="p14">
      <p:transition spd="slow" p14:dur="2000" advTm="572395"/>
    </mc:Choice>
    <mc:Fallback xmlns="">
      <p:transition spd="slow" advTm="572395"/>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73016E-06C1-4800-8810-F4B4F0B32DF6}"/>
              </a:ext>
            </a:extLst>
          </p:cNvPr>
          <p:cNvSpPr>
            <a:spLocks noGrp="1"/>
          </p:cNvSpPr>
          <p:nvPr>
            <p:ph type="title"/>
          </p:nvPr>
        </p:nvSpPr>
        <p:spPr/>
        <p:txBody>
          <a:bodyPr/>
          <a:lstStyle/>
          <a:p>
            <a:r>
              <a:rPr lang="it-IT"/>
              <a:t>Divieti e limitazioni</a:t>
            </a:r>
          </a:p>
        </p:txBody>
      </p:sp>
      <p:sp>
        <p:nvSpPr>
          <p:cNvPr id="3" name="Segnaposto contenuto 2">
            <a:extLst>
              <a:ext uri="{FF2B5EF4-FFF2-40B4-BE49-F238E27FC236}">
                <a16:creationId xmlns:a16="http://schemas.microsoft.com/office/drawing/2014/main" id="{2206DF42-50D5-45BC-9A43-E79D0CAA0E65}"/>
              </a:ext>
            </a:extLst>
          </p:cNvPr>
          <p:cNvSpPr>
            <a:spLocks noGrp="1"/>
          </p:cNvSpPr>
          <p:nvPr>
            <p:ph idx="1"/>
          </p:nvPr>
        </p:nvSpPr>
        <p:spPr/>
        <p:txBody>
          <a:bodyPr vert="horz" anchor="t">
            <a:normAutofit/>
          </a:bodyPr>
          <a:lstStyle/>
          <a:p>
            <a:pPr marL="0" indent="0">
              <a:buNone/>
            </a:pPr>
            <a:endParaRPr lang="it-IT"/>
          </a:p>
          <a:p>
            <a:pPr algn="just"/>
            <a:r>
              <a:rPr lang="it-IT"/>
              <a:t>sciopero personale di polizia, art. 84, l. n. 121/1981</a:t>
            </a:r>
          </a:p>
          <a:p>
            <a:pPr algn="just"/>
            <a:r>
              <a:rPr lang="it-IT"/>
              <a:t>sciopero militari: art. 1475 codice ordinamento militare; legittimo C. Cost. n. 449/1999</a:t>
            </a:r>
          </a:p>
          <a:p>
            <a:pPr algn="just"/>
            <a:r>
              <a:rPr lang="it-IT"/>
              <a:t>divieti di associazioni sindacali, ma C. Cost. n. 120/2018</a:t>
            </a:r>
          </a:p>
          <a:p>
            <a:pPr marL="0" indent="0" algn="just">
              <a:buNone/>
            </a:pPr>
            <a:endParaRPr lang="it-IT"/>
          </a:p>
          <a:p>
            <a:pPr marL="0" indent="0" algn="just">
              <a:buNone/>
            </a:pPr>
            <a:endParaRPr lang="it-IT"/>
          </a:p>
        </p:txBody>
      </p:sp>
    </p:spTree>
    <p:extLst>
      <p:ext uri="{BB962C8B-B14F-4D97-AF65-F5344CB8AC3E}">
        <p14:creationId xmlns:p14="http://schemas.microsoft.com/office/powerpoint/2010/main" val="2806556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E7FDE2-FBC1-4046-9821-020AF8B58AD4}"/>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4A324650-A199-4D4B-BBDC-1FB415E4668A}"/>
              </a:ext>
            </a:extLst>
          </p:cNvPr>
          <p:cNvSpPr>
            <a:spLocks noGrp="1"/>
          </p:cNvSpPr>
          <p:nvPr>
            <p:ph idx="1"/>
          </p:nvPr>
        </p:nvSpPr>
        <p:spPr/>
        <p:txBody>
          <a:bodyPr vert="horz" anchor="t">
            <a:normAutofit/>
          </a:bodyPr>
          <a:lstStyle/>
          <a:p>
            <a:pPr algn="just"/>
            <a:r>
              <a:rPr lang="it-IT" dirty="0">
                <a:ea typeface="+mn-lt"/>
                <a:cs typeface="+mn-lt"/>
              </a:rPr>
              <a:t>art. 11 e 14 della Convenzione europea dei diritti dell’uomo; art. 5 della Carta sociale europea nella versione consolidata del 1996</a:t>
            </a:r>
          </a:p>
          <a:p>
            <a:pPr algn="just"/>
            <a:r>
              <a:rPr lang="it-IT" dirty="0">
                <a:ea typeface="+mn-lt"/>
                <a:cs typeface="+mn-lt"/>
              </a:rPr>
              <a:t>le fonti internazionali invocate, pur contemplando la possibilità di introdurre restrizioni all’esercizio dei diritti sindacali dei militari e delle forze di polizia, non possono essere interpretate in modo tale da negare radicalmente il diritto di costituire associazioni a carattere sindacale. </a:t>
            </a:r>
            <a:endParaRPr lang="it-IT" dirty="0"/>
          </a:p>
          <a:p>
            <a:pPr algn="just"/>
            <a:endParaRPr lang="en-US" dirty="0"/>
          </a:p>
          <a:p>
            <a:pPr algn="just"/>
            <a:endParaRPr lang="it-IT" dirty="0"/>
          </a:p>
        </p:txBody>
      </p:sp>
    </p:spTree>
    <p:extLst>
      <p:ext uri="{BB962C8B-B14F-4D97-AF65-F5344CB8AC3E}">
        <p14:creationId xmlns:p14="http://schemas.microsoft.com/office/powerpoint/2010/main" val="1206710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5FD792-4531-4E6D-880B-B34D6E25F885}"/>
              </a:ext>
            </a:extLst>
          </p:cNvPr>
          <p:cNvSpPr>
            <a:spLocks noGrp="1"/>
          </p:cNvSpPr>
          <p:nvPr>
            <p:ph type="title"/>
          </p:nvPr>
        </p:nvSpPr>
        <p:spPr/>
        <p:txBody>
          <a:bodyPr/>
          <a:lstStyle/>
          <a:p>
            <a:r>
              <a:rPr lang="it-IT" dirty="0"/>
              <a:t>Sent. C. Cost. 120/2018</a:t>
            </a:r>
          </a:p>
        </p:txBody>
      </p:sp>
      <p:sp>
        <p:nvSpPr>
          <p:cNvPr id="3" name="Segnaposto contenuto 2">
            <a:extLst>
              <a:ext uri="{FF2B5EF4-FFF2-40B4-BE49-F238E27FC236}">
                <a16:creationId xmlns:a16="http://schemas.microsoft.com/office/drawing/2014/main" id="{12724956-B24A-4DE1-859B-6E68BFC8FEBC}"/>
              </a:ext>
            </a:extLst>
          </p:cNvPr>
          <p:cNvSpPr>
            <a:spLocks noGrp="1"/>
          </p:cNvSpPr>
          <p:nvPr>
            <p:ph idx="1"/>
          </p:nvPr>
        </p:nvSpPr>
        <p:spPr>
          <a:xfrm>
            <a:off x="755576" y="2132856"/>
            <a:ext cx="7467600" cy="4873752"/>
          </a:xfrm>
        </p:spPr>
        <p:txBody>
          <a:bodyPr vert="horz" anchor="t">
            <a:normAutofit/>
          </a:bodyPr>
          <a:lstStyle/>
          <a:p>
            <a:pPr algn="just"/>
            <a:r>
              <a:rPr lang="it-IT" dirty="0">
                <a:ea typeface="+mn-lt"/>
                <a:cs typeface="+mn-lt"/>
              </a:rPr>
              <a:t>illegittimità costituzionale dell’art. 1475, co. 2, del Codice dell’ordinamento militare, d.lgs. 15 marzo 2010, n. 66, sancendo il diritto per i militari di costituire associazioni professionali a carattere sindacale; resta fermo il divieto di aderire ad altre associazioni sindacali</a:t>
            </a:r>
          </a:p>
          <a:p>
            <a:pPr algn="just"/>
            <a:r>
              <a:rPr lang="it-IT" dirty="0">
                <a:ea typeface="+mn-lt"/>
                <a:cs typeface="+mn-lt"/>
              </a:rPr>
              <a:t>C. </a:t>
            </a:r>
            <a:r>
              <a:rPr lang="it-IT" dirty="0" err="1">
                <a:ea typeface="+mn-lt"/>
                <a:cs typeface="+mn-lt"/>
              </a:rPr>
              <a:t>Eur</a:t>
            </a:r>
            <a:r>
              <a:rPr lang="it-IT" dirty="0">
                <a:ea typeface="+mn-lt"/>
                <a:cs typeface="+mn-lt"/>
              </a:rPr>
              <a:t>. Dir. Uomo nei noti casi </a:t>
            </a:r>
            <a:r>
              <a:rPr lang="it-IT" i="1" dirty="0" err="1">
                <a:ea typeface="+mn-lt"/>
                <a:cs typeface="+mn-lt"/>
              </a:rPr>
              <a:t>Metelly</a:t>
            </a:r>
            <a:r>
              <a:rPr lang="it-IT" dirty="0">
                <a:ea typeface="+mn-lt"/>
                <a:cs typeface="+mn-lt"/>
              </a:rPr>
              <a:t> e </a:t>
            </a:r>
            <a:r>
              <a:rPr lang="it-IT" i="1" dirty="0" err="1">
                <a:ea typeface="+mn-lt"/>
                <a:cs typeface="+mn-lt"/>
              </a:rPr>
              <a:t>ADefDroMil</a:t>
            </a:r>
            <a:r>
              <a:rPr lang="it-IT" baseline="30000" dirty="0">
                <a:ea typeface="+mn-lt"/>
                <a:cs typeface="+mn-lt"/>
                <a:hlinkClick r:id="rId2"/>
              </a:rPr>
              <a:t>[1]</a:t>
            </a:r>
            <a:r>
              <a:rPr lang="it-IT" dirty="0">
                <a:ea typeface="+mn-lt"/>
                <a:cs typeface="+mn-lt"/>
              </a:rPr>
              <a:t>, in cui è stata dichiarata la contrarietà alle disposizioni della CEDU del divieto di costituire un’associazione professionale a carattere sindacale tra militari contenuto nella legislazione francese </a:t>
            </a:r>
            <a:endParaRPr lang="it-IT" dirty="0"/>
          </a:p>
          <a:p>
            <a:pPr marL="0" indent="0">
              <a:buNone/>
            </a:pPr>
            <a:endParaRPr lang="en-US" dirty="0"/>
          </a:p>
          <a:p>
            <a:pPr marL="0" indent="0" algn="just">
              <a:buNone/>
            </a:pPr>
            <a:r>
              <a:rPr lang="it-IT" baseline="30000" dirty="0">
                <a:ea typeface="+mn-lt"/>
                <a:cs typeface="+mn-lt"/>
                <a:hlinkClick r:id="rId3"/>
              </a:rPr>
              <a:t>[1]</a:t>
            </a:r>
            <a:r>
              <a:rPr lang="it-IT" dirty="0">
                <a:ea typeface="+mn-lt"/>
                <a:cs typeface="+mn-lt"/>
              </a:rPr>
              <a:t> C. </a:t>
            </a:r>
            <a:r>
              <a:rPr lang="it-IT" dirty="0" err="1">
                <a:ea typeface="+mn-lt"/>
                <a:cs typeface="+mn-lt"/>
              </a:rPr>
              <a:t>Eur</a:t>
            </a:r>
            <a:r>
              <a:rPr lang="it-IT" dirty="0">
                <a:ea typeface="+mn-lt"/>
                <a:cs typeface="+mn-lt"/>
              </a:rPr>
              <a:t>. Dir. Uomo 2 ottobre 2014, </a:t>
            </a:r>
            <a:r>
              <a:rPr lang="it-IT" i="1" dirty="0" err="1">
                <a:ea typeface="+mn-lt"/>
                <a:cs typeface="+mn-lt"/>
              </a:rPr>
              <a:t>Matelly</a:t>
            </a:r>
            <a:r>
              <a:rPr lang="it-IT" i="1" dirty="0">
                <a:ea typeface="+mn-lt"/>
                <a:cs typeface="+mn-lt"/>
              </a:rPr>
              <a:t> c. Francia</a:t>
            </a:r>
            <a:r>
              <a:rPr lang="it-IT" dirty="0">
                <a:ea typeface="+mn-lt"/>
                <a:cs typeface="+mn-lt"/>
              </a:rPr>
              <a:t>; C. </a:t>
            </a:r>
            <a:r>
              <a:rPr lang="it-IT" dirty="0" err="1">
                <a:ea typeface="+mn-lt"/>
                <a:cs typeface="+mn-lt"/>
              </a:rPr>
              <a:t>Eur</a:t>
            </a:r>
            <a:r>
              <a:rPr lang="it-IT" dirty="0">
                <a:ea typeface="+mn-lt"/>
                <a:cs typeface="+mn-lt"/>
              </a:rPr>
              <a:t>. Dir. Uomo 2 ottobre 2014, </a:t>
            </a:r>
            <a:r>
              <a:rPr lang="it-IT" i="1" dirty="0" err="1">
                <a:ea typeface="+mn-lt"/>
                <a:cs typeface="+mn-lt"/>
              </a:rPr>
              <a:t>ADefDroMil</a:t>
            </a:r>
            <a:r>
              <a:rPr lang="it-IT" i="1" dirty="0">
                <a:ea typeface="+mn-lt"/>
                <a:cs typeface="+mn-lt"/>
              </a:rPr>
              <a:t> v. Francia</a:t>
            </a:r>
            <a:r>
              <a:rPr lang="it-IT" dirty="0">
                <a:ea typeface="+mn-lt"/>
                <a:cs typeface="+mn-lt"/>
              </a:rPr>
              <a:t>. </a:t>
            </a:r>
            <a:endParaRPr lang="it-IT" dirty="0"/>
          </a:p>
          <a:p>
            <a:endParaRPr lang="it-IT" dirty="0"/>
          </a:p>
        </p:txBody>
      </p:sp>
    </p:spTree>
    <p:extLst>
      <p:ext uri="{BB962C8B-B14F-4D97-AF65-F5344CB8AC3E}">
        <p14:creationId xmlns:p14="http://schemas.microsoft.com/office/powerpoint/2010/main" val="3503860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043FA4-896E-44A7-9295-14E83B45C252}"/>
              </a:ext>
            </a:extLst>
          </p:cNvPr>
          <p:cNvSpPr>
            <a:spLocks noGrp="1"/>
          </p:cNvSpPr>
          <p:nvPr>
            <p:ph type="title"/>
          </p:nvPr>
        </p:nvSpPr>
        <p:spPr/>
        <p:txBody>
          <a:bodyPr/>
          <a:lstStyle/>
          <a:p>
            <a:r>
              <a:rPr lang="it-IT"/>
              <a:t>..segue</a:t>
            </a:r>
          </a:p>
        </p:txBody>
      </p:sp>
      <p:sp>
        <p:nvSpPr>
          <p:cNvPr id="3" name="Segnaposto contenuto 2">
            <a:extLst>
              <a:ext uri="{FF2B5EF4-FFF2-40B4-BE49-F238E27FC236}">
                <a16:creationId xmlns:a16="http://schemas.microsoft.com/office/drawing/2014/main" id="{C24BB859-F71F-4AA5-BB5A-2EE4E46A49F4}"/>
              </a:ext>
            </a:extLst>
          </p:cNvPr>
          <p:cNvSpPr>
            <a:spLocks noGrp="1"/>
          </p:cNvSpPr>
          <p:nvPr>
            <p:ph idx="1"/>
          </p:nvPr>
        </p:nvSpPr>
        <p:spPr>
          <a:xfrm>
            <a:off x="484710" y="548680"/>
            <a:ext cx="8098219" cy="5829535"/>
          </a:xfrm>
        </p:spPr>
        <p:txBody>
          <a:bodyPr vert="horz" anchor="t">
            <a:normAutofit/>
          </a:bodyPr>
          <a:lstStyle/>
          <a:p>
            <a:endParaRPr lang="en-US" dirty="0"/>
          </a:p>
          <a:p>
            <a:pPr marL="0" indent="0">
              <a:buNone/>
            </a:pPr>
            <a:endParaRPr lang="it-IT" dirty="0">
              <a:ea typeface="+mn-lt"/>
              <a:cs typeface="+mn-lt"/>
            </a:endParaRPr>
          </a:p>
          <a:p>
            <a:r>
              <a:rPr lang="it-IT" dirty="0">
                <a:ea typeface="+mn-lt"/>
                <a:cs typeface="+mn-lt"/>
              </a:rPr>
              <a:t>il divieto di sciopero per il principio di democraticità delle Forze armate (art. 52 Cost.) che “non può non coinvolgere anche le associazioni tra militari” (punto 16 della sentenza), il principio di neutralità di cui agli artt. 97 e 98 Cost. </a:t>
            </a:r>
          </a:p>
          <a:p>
            <a:pPr algn="just"/>
            <a:r>
              <a:rPr lang="it-IT" dirty="0">
                <a:ea typeface="+mn-lt"/>
                <a:cs typeface="+mn-lt"/>
              </a:rPr>
              <a:t>la Corte aggiunge il vincolo dell’art. 1475, co. 1, d.lgs. n. 66/2010, che assoggetta la creazione di associazioni o circoli tra militari al preventivo assenso del Ministero della difesa</a:t>
            </a:r>
          </a:p>
          <a:p>
            <a:pPr algn="just"/>
            <a:r>
              <a:rPr lang="it-IT" dirty="0">
                <a:ea typeface="+mn-lt"/>
                <a:cs typeface="+mn-lt"/>
              </a:rPr>
              <a:t>il diritto di associazione sindacale tra militari appena affermato diviene un diritto “condizionato” da un’ingombrante requisito procedimentale e sostanziale, ossia l’autorizzazione governativa </a:t>
            </a:r>
            <a:endParaRPr lang="it-IT" dirty="0"/>
          </a:p>
          <a:p>
            <a:pPr algn="just"/>
            <a:endParaRPr lang="it-IT" dirty="0">
              <a:ea typeface="+mn-lt"/>
              <a:cs typeface="+mn-lt"/>
            </a:endParaRPr>
          </a:p>
          <a:p>
            <a:endParaRPr lang="it-IT" dirty="0">
              <a:ea typeface="+mn-lt"/>
              <a:cs typeface="+mn-lt"/>
            </a:endParaRPr>
          </a:p>
        </p:txBody>
      </p:sp>
    </p:spTree>
    <p:extLst>
      <p:ext uri="{BB962C8B-B14F-4D97-AF65-F5344CB8AC3E}">
        <p14:creationId xmlns:p14="http://schemas.microsoft.com/office/powerpoint/2010/main" val="658239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755576" y="980728"/>
            <a:ext cx="7886700" cy="1308296"/>
          </a:xfrm>
        </p:spPr>
        <p:txBody>
          <a:bodyPr>
            <a:noAutofit/>
          </a:bodyPr>
          <a:lstStyle/>
          <a:p>
            <a:r>
              <a:rPr lang="it-IT" sz="4500" b="1" dirty="0">
                <a:latin typeface="Century Gothic" panose="020B0502020202020204" pitchFamily="34" charset="0"/>
              </a:rPr>
              <a:t>Sciopero ed eguaglianza sostanziale</a:t>
            </a:r>
            <a:br>
              <a:rPr lang="it-IT" sz="4500" b="1" dirty="0">
                <a:solidFill>
                  <a:srgbClr val="C00000"/>
                </a:solidFill>
                <a:latin typeface="Century Gothic" panose="020B0502020202020204" pitchFamily="34" charset="0"/>
              </a:rPr>
            </a:br>
            <a:endParaRPr lang="it-IT" sz="4500" b="1" dirty="0">
              <a:solidFill>
                <a:srgbClr val="C00000"/>
              </a:solidFill>
              <a:latin typeface="Century Gothic" panose="020B0502020202020204" pitchFamily="34" charset="0"/>
            </a:endParaRPr>
          </a:p>
        </p:txBody>
      </p:sp>
      <p:sp>
        <p:nvSpPr>
          <p:cNvPr id="7" name="Sottotitolo 6"/>
          <p:cNvSpPr>
            <a:spLocks noGrp="1"/>
          </p:cNvSpPr>
          <p:nvPr>
            <p:ph idx="1"/>
          </p:nvPr>
        </p:nvSpPr>
        <p:spPr>
          <a:xfrm>
            <a:off x="628650" y="2445141"/>
            <a:ext cx="7886700" cy="3555609"/>
          </a:xfrm>
        </p:spPr>
        <p:txBody>
          <a:bodyPr>
            <a:normAutofit/>
          </a:bodyPr>
          <a:lstStyle/>
          <a:p>
            <a:pPr algn="just"/>
            <a:r>
              <a:rPr lang="it-IT" dirty="0">
                <a:solidFill>
                  <a:schemeClr val="tx1">
                    <a:lumMod val="65000"/>
                    <a:lumOff val="35000"/>
                  </a:schemeClr>
                </a:solidFill>
                <a:latin typeface="Century Schoolbook" panose="02040604050505020304" pitchFamily="18" charset="0"/>
                <a:cs typeface="Calibri" panose="020F0502020204030204" pitchFamily="34" charset="0"/>
              </a:rPr>
              <a:t>Lo sciopero è stato consacrato come diritto dall’art. 40 della Costituzione</a:t>
            </a:r>
          </a:p>
          <a:p>
            <a:pPr marL="0" indent="0" algn="just">
              <a:buNone/>
            </a:pPr>
            <a:endParaRPr lang="it-IT" dirty="0">
              <a:solidFill>
                <a:schemeClr val="tx1">
                  <a:lumMod val="65000"/>
                  <a:lumOff val="35000"/>
                </a:schemeClr>
              </a:solidFill>
              <a:latin typeface="Century Schoolbook" panose="02040604050505020304" pitchFamily="18" charset="0"/>
              <a:cs typeface="Calibri" panose="020F0502020204030204" pitchFamily="34" charset="0"/>
            </a:endParaRPr>
          </a:p>
          <a:p>
            <a:pPr algn="just"/>
            <a:r>
              <a:rPr lang="it-IT" dirty="0">
                <a:solidFill>
                  <a:schemeClr val="tx1">
                    <a:lumMod val="65000"/>
                    <a:lumOff val="35000"/>
                  </a:schemeClr>
                </a:solidFill>
                <a:latin typeface="Century Schoolbook" panose="02040604050505020304" pitchFamily="18" charset="0"/>
                <a:cs typeface="Calibri" panose="020F0502020204030204" pitchFamily="34" charset="0"/>
              </a:rPr>
              <a:t>Un obiettivo lega l’art. 3, comma 2 Cost. (il fine) all’art. 40 Cost. (il mezzo): quello del superamento della subalternità dei lavoratori subordinati</a:t>
            </a:r>
          </a:p>
          <a:p>
            <a:pPr marL="0" indent="0">
              <a:buNone/>
            </a:pPr>
            <a:endParaRPr lang="it-IT" sz="2700" b="1" i="1" dirty="0">
              <a:solidFill>
                <a:schemeClr val="tx1">
                  <a:lumMod val="65000"/>
                  <a:lumOff val="35000"/>
                </a:schemeClr>
              </a:solidFill>
              <a:latin typeface="Century Gothic" panose="020B0502020202020204" pitchFamily="34" charset="0"/>
              <a:cs typeface="Calibri" panose="020F050202020403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cs typeface="Calibri" panose="020F050202020403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cs typeface="Calibri" panose="020F050202020403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p:txBody>
      </p:sp>
    </p:spTree>
    <p:extLst>
      <p:ext uri="{BB962C8B-B14F-4D97-AF65-F5344CB8AC3E}">
        <p14:creationId xmlns:p14="http://schemas.microsoft.com/office/powerpoint/2010/main" val="2437990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76847E-23D5-4E4A-AC1F-735CFD6B2F8A}"/>
              </a:ext>
            </a:extLst>
          </p:cNvPr>
          <p:cNvSpPr>
            <a:spLocks noGrp="1"/>
          </p:cNvSpPr>
          <p:nvPr>
            <p:ph type="title"/>
          </p:nvPr>
        </p:nvSpPr>
        <p:spPr/>
        <p:txBody>
          <a:bodyPr/>
          <a:lstStyle/>
          <a:p>
            <a:r>
              <a:rPr lang="it-IT"/>
              <a:t>Prima della legge n. 146/1990</a:t>
            </a:r>
          </a:p>
        </p:txBody>
      </p:sp>
      <p:sp>
        <p:nvSpPr>
          <p:cNvPr id="3" name="Segnaposto contenuto 2">
            <a:extLst>
              <a:ext uri="{FF2B5EF4-FFF2-40B4-BE49-F238E27FC236}">
                <a16:creationId xmlns:a16="http://schemas.microsoft.com/office/drawing/2014/main" id="{28F55964-FB7D-4C98-A613-79D16431EDEE}"/>
              </a:ext>
            </a:extLst>
          </p:cNvPr>
          <p:cNvSpPr>
            <a:spLocks noGrp="1"/>
          </p:cNvSpPr>
          <p:nvPr>
            <p:ph idx="1"/>
          </p:nvPr>
        </p:nvSpPr>
        <p:spPr/>
        <p:txBody>
          <a:bodyPr vert="horz" anchor="t">
            <a:normAutofit/>
          </a:bodyPr>
          <a:lstStyle/>
          <a:p>
            <a:pPr algn="just"/>
            <a:r>
              <a:rPr lang="it-IT" dirty="0"/>
              <a:t>la C. Cost. Individua limiti esterni allo sciopero dei pubblici ufficiali, degli incaricati di pubblici servizi, dei privati che esercitano servizi pubblici o di pubblica utilità, dei marittimi; n. 45/1958; 123/1962; n. 31/1969; n. 222/1976)</a:t>
            </a:r>
          </a:p>
          <a:p>
            <a:pPr algn="just"/>
            <a:r>
              <a:rPr lang="it-IT" dirty="0"/>
              <a:t>salvaguardia nucleo essenziale dei diritti fondamentali</a:t>
            </a:r>
          </a:p>
          <a:p>
            <a:pPr algn="just"/>
            <a:r>
              <a:rPr lang="it-IT" dirty="0"/>
              <a:t>limitazione del diritto di sciopero</a:t>
            </a:r>
          </a:p>
          <a:p>
            <a:pPr algn="just"/>
            <a:r>
              <a:rPr lang="it-IT" dirty="0"/>
              <a:t>Conservano la titolarità, ma subiscono limitazioni</a:t>
            </a:r>
          </a:p>
          <a:p>
            <a:pPr algn="just"/>
            <a:r>
              <a:rPr lang="it-IT" dirty="0"/>
              <a:t>Garanzie dei servizi essenziali</a:t>
            </a:r>
          </a:p>
        </p:txBody>
      </p:sp>
    </p:spTree>
    <p:extLst>
      <p:ext uri="{BB962C8B-B14F-4D97-AF65-F5344CB8AC3E}">
        <p14:creationId xmlns:p14="http://schemas.microsoft.com/office/powerpoint/2010/main" val="1824566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SCIOPERO nei Servizi Pubblici essenziali</a:t>
            </a:r>
          </a:p>
        </p:txBody>
      </p:sp>
      <p:sp>
        <p:nvSpPr>
          <p:cNvPr id="3" name="Segnaposto contenuto 2"/>
          <p:cNvSpPr>
            <a:spLocks noGrp="1"/>
          </p:cNvSpPr>
          <p:nvPr>
            <p:ph idx="1"/>
          </p:nvPr>
        </p:nvSpPr>
        <p:spPr/>
        <p:txBody>
          <a:bodyPr>
            <a:normAutofit fontScale="92500" lnSpcReduction="10000"/>
          </a:bodyPr>
          <a:lstStyle/>
          <a:p>
            <a:pPr algn="just"/>
            <a:r>
              <a:rPr lang="it-IT"/>
              <a:t>Art. 40 </a:t>
            </a:r>
            <a:r>
              <a:rPr lang="it-IT" err="1"/>
              <a:t>Cost</a:t>
            </a:r>
            <a:r>
              <a:rPr lang="it-IT"/>
              <a:t>. e legge n. 146 del 1990 sullo sciopero nei servizi pubblici essenziali, modificata dalla legge 83 del 2000;</a:t>
            </a:r>
          </a:p>
          <a:p>
            <a:pPr algn="just"/>
            <a:r>
              <a:rPr lang="it-IT"/>
              <a:t>Abrogazione degli artt. 330 e 333 c.p. </a:t>
            </a:r>
          </a:p>
          <a:p>
            <a:pPr algn="just"/>
            <a:r>
              <a:rPr lang="it-IT"/>
              <a:t>Bilanciamento tra diritti costituzionali: sciopero </a:t>
            </a:r>
            <a:r>
              <a:rPr lang="it-IT" i="1"/>
              <a:t>versus</a:t>
            </a:r>
            <a:r>
              <a:rPr lang="it-IT"/>
              <a:t> vita, salute, libertà e sicurezza, libertà di circolazione, assistenza e previdenza sociale, istruzione, libertà di comunicazione.</a:t>
            </a:r>
          </a:p>
          <a:p>
            <a:pPr algn="just"/>
            <a:r>
              <a:rPr lang="it-IT"/>
              <a:t>Elenco tassativo</a:t>
            </a:r>
          </a:p>
          <a:p>
            <a:pPr algn="just"/>
            <a:r>
              <a:rPr lang="it-IT"/>
              <a:t>Ambito soggettivo: lavoratori subordinati; ma anche lavoratori autonomi, professionisti, piccoli imprenditori la cui protesta incide sulla funzionalità dei servizi pubblici essenziali (art. 2 bis)</a:t>
            </a:r>
          </a:p>
        </p:txBody>
      </p:sp>
    </p:spTree>
    <p:extLst>
      <p:ext uri="{BB962C8B-B14F-4D97-AF65-F5344CB8AC3E}">
        <p14:creationId xmlns:p14="http://schemas.microsoft.com/office/powerpoint/2010/main" val="7886381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Limiti procedurali</a:t>
            </a:r>
          </a:p>
        </p:txBody>
      </p:sp>
      <p:sp>
        <p:nvSpPr>
          <p:cNvPr id="3" name="Segnaposto contenuto 2"/>
          <p:cNvSpPr>
            <a:spLocks noGrp="1"/>
          </p:cNvSpPr>
          <p:nvPr>
            <p:ph idx="1"/>
          </p:nvPr>
        </p:nvSpPr>
        <p:spPr/>
        <p:txBody>
          <a:bodyPr vert="horz" anchor="t">
            <a:normAutofit fontScale="92500" lnSpcReduction="10000"/>
          </a:bodyPr>
          <a:lstStyle/>
          <a:p>
            <a:pPr algn="just"/>
            <a:r>
              <a:rPr lang="it-IT"/>
              <a:t>A carico dei lavoratori:</a:t>
            </a:r>
          </a:p>
          <a:p>
            <a:pPr marL="457200" indent="-457200" algn="just">
              <a:buAutoNum type="arabicPeriod"/>
            </a:pPr>
            <a:r>
              <a:rPr lang="it-IT"/>
              <a:t>Procedure di raffreddamento e conciliazione prima della proclamazione dello sciopero in sede sindacale o amministrativa  (prefettura, comune, Ministero)</a:t>
            </a:r>
          </a:p>
          <a:p>
            <a:pPr marL="457200" indent="-457200" algn="just">
              <a:buAutoNum type="arabicPeriod"/>
            </a:pPr>
            <a:r>
              <a:rPr lang="it-IT"/>
              <a:t>Proclamazione con preavviso minimo di 10 gg.: consente così al datore di lavoro di predisporre le misure per le prestazioni indispensabili e provare ulteriori procedure conciliative</a:t>
            </a:r>
          </a:p>
          <a:p>
            <a:pPr marL="457200" indent="-457200" algn="just">
              <a:buAutoNum type="arabicPeriod"/>
            </a:pPr>
            <a:r>
              <a:rPr lang="it-IT"/>
              <a:t>Comunicazione scritta su durata, modalità di attuazione e motivazione dell’astensione da inviarsi al datore di lavoro e all’autorità competente per emanare l’ordinanza di precettazione che la trasmessa alla commissione di garanzia</a:t>
            </a:r>
          </a:p>
          <a:p>
            <a:pPr marL="457200" indent="-457200">
              <a:buAutoNum type="arabicPeriod"/>
            </a:pPr>
            <a:endParaRPr lang="it-IT"/>
          </a:p>
        </p:txBody>
      </p:sp>
    </p:spTree>
    <p:extLst>
      <p:ext uri="{BB962C8B-B14F-4D97-AF65-F5344CB8AC3E}">
        <p14:creationId xmlns:p14="http://schemas.microsoft.com/office/powerpoint/2010/main" val="25513122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Limiti procedurali…segue</a:t>
            </a:r>
          </a:p>
        </p:txBody>
      </p:sp>
      <p:sp>
        <p:nvSpPr>
          <p:cNvPr id="3" name="Segnaposto contenuto 2"/>
          <p:cNvSpPr>
            <a:spLocks noGrp="1"/>
          </p:cNvSpPr>
          <p:nvPr>
            <p:ph idx="1"/>
          </p:nvPr>
        </p:nvSpPr>
        <p:spPr/>
        <p:txBody>
          <a:bodyPr vert="horz" anchor="t">
            <a:normAutofit/>
          </a:bodyPr>
          <a:lstStyle/>
          <a:p>
            <a:r>
              <a:rPr lang="it-IT"/>
              <a:t>A carico dei datori:</a:t>
            </a:r>
          </a:p>
          <a:p>
            <a:pPr marL="457200" indent="-457200">
              <a:buAutoNum type="arabicPeriod"/>
            </a:pPr>
            <a:r>
              <a:rPr lang="it-IT"/>
              <a:t>Avviso all’utenza almeno 5 gg prima</a:t>
            </a:r>
          </a:p>
          <a:p>
            <a:pPr marL="457200" indent="-457200" algn="just">
              <a:buAutoNum type="arabicPeriod"/>
            </a:pPr>
            <a:r>
              <a:rPr lang="it-IT"/>
              <a:t>La revoca dello sciopero dopo l’avviso all’utenza è forma sleale di azione sindacale (sanzionabile dalla Commissione di garanzia) salvo che non intervenga l’accordo tra le parti</a:t>
            </a:r>
          </a:p>
        </p:txBody>
      </p:sp>
    </p:spTree>
    <p:extLst>
      <p:ext uri="{BB962C8B-B14F-4D97-AF65-F5344CB8AC3E}">
        <p14:creationId xmlns:p14="http://schemas.microsoft.com/office/powerpoint/2010/main" val="1855617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Limiti sostanziali</a:t>
            </a:r>
          </a:p>
        </p:txBody>
      </p:sp>
      <p:sp>
        <p:nvSpPr>
          <p:cNvPr id="3" name="Segnaposto contenuto 2"/>
          <p:cNvSpPr>
            <a:spLocks noGrp="1"/>
          </p:cNvSpPr>
          <p:nvPr>
            <p:ph idx="1"/>
          </p:nvPr>
        </p:nvSpPr>
        <p:spPr>
          <a:xfrm>
            <a:off x="457200" y="1600200"/>
            <a:ext cx="8048953" cy="4873752"/>
          </a:xfrm>
        </p:spPr>
        <p:txBody>
          <a:bodyPr vert="horz" anchor="t">
            <a:normAutofit lnSpcReduction="10000"/>
          </a:bodyPr>
          <a:lstStyle/>
          <a:p>
            <a:pPr algn="just"/>
            <a:endParaRPr lang="it-IT" dirty="0"/>
          </a:p>
          <a:p>
            <a:pPr algn="just"/>
            <a:endParaRPr lang="it-IT" dirty="0"/>
          </a:p>
          <a:p>
            <a:pPr algn="just"/>
            <a:r>
              <a:rPr lang="it-IT" dirty="0"/>
              <a:t>Individuazione delle prestazioni indispensabili da parte dei contratti collettivi previo giudizio di idoneità dell’accordo da parte della Commissione; in assenza c’è la provvisoria regolamentazione da parte della Commissione di garanzia</a:t>
            </a:r>
          </a:p>
          <a:p>
            <a:r>
              <a:rPr lang="it-IT" dirty="0"/>
              <a:t>Quote o fasce orarie</a:t>
            </a:r>
          </a:p>
          <a:p>
            <a:r>
              <a:rPr lang="it-IT" dirty="0"/>
              <a:t>Intervalli minimi tra uno sciopero e un altro</a:t>
            </a:r>
          </a:p>
          <a:p>
            <a:r>
              <a:rPr lang="it-IT" dirty="0"/>
              <a:t>Non eccedenti il 50% delle prestazioni normali o 1/3 del personale  in servizio</a:t>
            </a:r>
          </a:p>
          <a:p>
            <a:r>
              <a:rPr lang="it-IT" dirty="0"/>
              <a:t>Il sindacato ha diritto di conoscere in anticipo i nomi addetti alle prestazioni indispensabili</a:t>
            </a:r>
          </a:p>
          <a:p>
            <a:r>
              <a:rPr lang="it-IT" dirty="0"/>
              <a:t>Il datore di lavoro deve garantire la riattivazione del servizio al termine dello sciopero</a:t>
            </a:r>
          </a:p>
          <a:p>
            <a:endParaRPr lang="it-IT" dirty="0"/>
          </a:p>
        </p:txBody>
      </p:sp>
    </p:spTree>
    <p:extLst>
      <p:ext uri="{BB962C8B-B14F-4D97-AF65-F5344CB8AC3E}">
        <p14:creationId xmlns:p14="http://schemas.microsoft.com/office/powerpoint/2010/main" val="42385779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Accordi sulle prestazioni indispensabili</a:t>
            </a:r>
          </a:p>
        </p:txBody>
      </p:sp>
      <p:sp>
        <p:nvSpPr>
          <p:cNvPr id="3" name="Segnaposto contenuto 2"/>
          <p:cNvSpPr>
            <a:spLocks noGrp="1"/>
          </p:cNvSpPr>
          <p:nvPr>
            <p:ph idx="1"/>
          </p:nvPr>
        </p:nvSpPr>
        <p:spPr/>
        <p:txBody>
          <a:bodyPr vert="horz" anchor="t">
            <a:normAutofit/>
          </a:bodyPr>
          <a:lstStyle/>
          <a:p>
            <a:pPr algn="just"/>
            <a:r>
              <a:rPr lang="it-IT" dirty="0"/>
              <a:t>Le PA e le imprese erogatrici concordano le prestazioni nei regolamenti di servizio da emanarsi in base agli accordi sindacali</a:t>
            </a:r>
          </a:p>
          <a:p>
            <a:pPr algn="just"/>
            <a:r>
              <a:rPr lang="it-IT" dirty="0"/>
              <a:t>Accordo idoneo secondo la Commissione:</a:t>
            </a:r>
          </a:p>
          <a:p>
            <a:pPr marL="457200" indent="-457200" algn="just">
              <a:buAutoNum type="arabicPeriod"/>
            </a:pPr>
            <a:r>
              <a:rPr lang="it-IT" dirty="0"/>
              <a:t>diventa vincolante per tutti anche per i non iscritti (C. Cost. 344/1996)</a:t>
            </a:r>
          </a:p>
          <a:p>
            <a:pPr marL="457200" indent="-457200" algn="just">
              <a:buAutoNum type="arabicPeriod"/>
            </a:pPr>
            <a:r>
              <a:rPr lang="it-IT" dirty="0"/>
              <a:t>Gli accordi nazionali diventano efficaci in modo generalizzato se recepiti nei regolamenti di servizio delle singole amministrazioni; tali regolamenti diventano fonte formale</a:t>
            </a:r>
          </a:p>
        </p:txBody>
      </p:sp>
    </p:spTree>
    <p:extLst>
      <p:ext uri="{BB962C8B-B14F-4D97-AF65-F5344CB8AC3E}">
        <p14:creationId xmlns:p14="http://schemas.microsoft.com/office/powerpoint/2010/main" val="12258448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D05BF5-0E9E-470F-B310-E05D7A59E795}"/>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09EA78A7-E64A-43F6-8ED9-18DC07D08C71}"/>
              </a:ext>
            </a:extLst>
          </p:cNvPr>
          <p:cNvSpPr>
            <a:spLocks noGrp="1"/>
          </p:cNvSpPr>
          <p:nvPr>
            <p:ph idx="1"/>
          </p:nvPr>
        </p:nvSpPr>
        <p:spPr/>
        <p:txBody>
          <a:bodyPr vert="horz" anchor="t">
            <a:normAutofit/>
          </a:bodyPr>
          <a:lstStyle/>
          <a:p>
            <a:r>
              <a:rPr lang="it-IT" dirty="0">
                <a:ea typeface="+mn-lt"/>
                <a:cs typeface="+mn-lt"/>
              </a:rPr>
              <a:t>Accordo non idoneo e nuova proposta della Commissione</a:t>
            </a:r>
          </a:p>
          <a:p>
            <a:r>
              <a:rPr lang="it-IT" dirty="0">
                <a:ea typeface="+mn-lt"/>
                <a:cs typeface="+mn-lt"/>
              </a:rPr>
              <a:t>Le parti devono pronunciarsi sulla proposta, se non lo fanno o non lo accettano</a:t>
            </a:r>
          </a:p>
          <a:p>
            <a:r>
              <a:rPr lang="it-IT" dirty="0">
                <a:ea typeface="+mn-lt"/>
                <a:cs typeface="+mn-lt"/>
              </a:rPr>
              <a:t>Commissione fa la provvisoria regolamentazione dopo aver svolto apposite audizioni entro 20 gg</a:t>
            </a:r>
          </a:p>
          <a:p>
            <a:endParaRPr lang="it-IT" dirty="0"/>
          </a:p>
        </p:txBody>
      </p:sp>
    </p:spTree>
    <p:extLst>
      <p:ext uri="{BB962C8B-B14F-4D97-AF65-F5344CB8AC3E}">
        <p14:creationId xmlns:p14="http://schemas.microsoft.com/office/powerpoint/2010/main" val="7876812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7CE40B-3C25-4F6D-9FE2-FBDBC84535C0}"/>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06499C80-3B8C-48C1-844A-CD4FB276F480}"/>
              </a:ext>
            </a:extLst>
          </p:cNvPr>
          <p:cNvSpPr>
            <a:spLocks noGrp="1"/>
          </p:cNvSpPr>
          <p:nvPr>
            <p:ph idx="1"/>
          </p:nvPr>
        </p:nvSpPr>
        <p:spPr/>
        <p:txBody>
          <a:bodyPr vert="horz" anchor="t">
            <a:normAutofit/>
          </a:bodyPr>
          <a:lstStyle/>
          <a:p>
            <a:pPr algn="just"/>
            <a:r>
              <a:rPr lang="it-IT" dirty="0">
                <a:ea typeface="+mn-lt"/>
                <a:cs typeface="+mn-lt"/>
              </a:rPr>
              <a:t>L’accordo non raggiunto e le parti chiedono un lodo alla Commissione </a:t>
            </a:r>
            <a:endParaRPr lang="en-US" dirty="0">
              <a:ea typeface="+mn-lt"/>
              <a:cs typeface="+mn-lt"/>
            </a:endParaRPr>
          </a:p>
          <a:p>
            <a:pPr algn="just"/>
            <a:r>
              <a:rPr lang="it-IT" dirty="0">
                <a:ea typeface="+mn-lt"/>
                <a:cs typeface="+mn-lt"/>
              </a:rPr>
              <a:t>Cambia la sequenza temporale, poiché il lodo avviene prima come antecedente all'intesa, mentre valutazione di idoneità e regolamentazione provvisoria sono a posteriori</a:t>
            </a:r>
          </a:p>
          <a:p>
            <a:pPr algn="just"/>
            <a:r>
              <a:rPr lang="it-IT" dirty="0">
                <a:ea typeface="+mn-lt"/>
                <a:cs typeface="+mn-lt"/>
              </a:rPr>
              <a:t>In ogni caso la responsabilità di individuare le prestazione spetta al datore di lavoro in caso di mancato accordo (art. 2, co. 1; art. 19, co. 2; Cost. 344/1996)</a:t>
            </a:r>
            <a:endParaRPr lang="en-US" dirty="0">
              <a:ea typeface="+mn-lt"/>
              <a:cs typeface="+mn-lt"/>
            </a:endParaRPr>
          </a:p>
          <a:p>
            <a:endParaRPr lang="it-IT" dirty="0"/>
          </a:p>
        </p:txBody>
      </p:sp>
    </p:spTree>
    <p:extLst>
      <p:ext uri="{BB962C8B-B14F-4D97-AF65-F5344CB8AC3E}">
        <p14:creationId xmlns:p14="http://schemas.microsoft.com/office/powerpoint/2010/main" val="41440102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Commissione di garanzia e le altre autorità</a:t>
            </a:r>
          </a:p>
        </p:txBody>
      </p:sp>
      <p:sp>
        <p:nvSpPr>
          <p:cNvPr id="3" name="Segnaposto contenuto 2"/>
          <p:cNvSpPr>
            <a:spLocks noGrp="1"/>
          </p:cNvSpPr>
          <p:nvPr>
            <p:ph idx="1"/>
          </p:nvPr>
        </p:nvSpPr>
        <p:spPr/>
        <p:txBody>
          <a:bodyPr vert="horz" anchor="t">
            <a:normAutofit fontScale="92500" lnSpcReduction="10000"/>
          </a:bodyPr>
          <a:lstStyle/>
          <a:p>
            <a:pPr algn="just"/>
            <a:r>
              <a:rPr lang="it-IT" dirty="0"/>
              <a:t>autorità amministrativa indipendente</a:t>
            </a:r>
          </a:p>
          <a:p>
            <a:pPr algn="just"/>
            <a:r>
              <a:rPr lang="it-IT" dirty="0"/>
              <a:t>è «composta da nove membri designati dai Presidenti della Camera dei deputati e del Senato della Repubblica tra esperti in materia di </a:t>
            </a:r>
            <a:r>
              <a:rPr lang="it-IT" dirty="0">
                <a:hlinkClick r:id="rId2" tooltip="Diritto costituzionale"/>
              </a:rPr>
              <a:t>diritto costituzionale</a:t>
            </a:r>
            <a:r>
              <a:rPr lang="it-IT" dirty="0"/>
              <a:t>, di </a:t>
            </a:r>
            <a:r>
              <a:rPr lang="it-IT" dirty="0">
                <a:hlinkClick r:id="rId3" tooltip="Diritto del lavoro"/>
              </a:rPr>
              <a:t>diritto del lavoro</a:t>
            </a:r>
            <a:r>
              <a:rPr lang="it-IT" dirty="0"/>
              <a:t> e di relazioni industriali e nominati con decreto del Presidente della Repubblica»</a:t>
            </a:r>
          </a:p>
          <a:p>
            <a:pPr algn="just"/>
            <a:r>
              <a:rPr lang="it-IT" dirty="0"/>
              <a:t>oggi il numero dei componenti è pari a 5 (art. 23, comma 1, del D.L. n. 201 del 2011) </a:t>
            </a:r>
          </a:p>
          <a:p>
            <a:pPr algn="just"/>
            <a:r>
              <a:rPr lang="it-IT" dirty="0"/>
              <a:t>la Commissione, come modificato dal comma 23-duodecies dell'art. 1 della legge 26 febbraio 2010, n. 25, è nominata per sei anni e i suoi membri possono essere confermati una sola volta</a:t>
            </a:r>
          </a:p>
          <a:p>
            <a:pPr algn="just"/>
            <a:endParaRPr lang="it-IT" dirty="0"/>
          </a:p>
          <a:p>
            <a:endParaRPr lang="it-IT"/>
          </a:p>
        </p:txBody>
      </p:sp>
    </p:spTree>
    <p:extLst>
      <p:ext uri="{BB962C8B-B14F-4D97-AF65-F5344CB8AC3E}">
        <p14:creationId xmlns:p14="http://schemas.microsoft.com/office/powerpoint/2010/main" val="9220540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Poteri della Commissione</a:t>
            </a:r>
            <a:endParaRPr lang="en-GB" dirty="0"/>
          </a:p>
        </p:txBody>
      </p:sp>
      <p:sp>
        <p:nvSpPr>
          <p:cNvPr id="3" name="Segnaposto contenuto 2"/>
          <p:cNvSpPr>
            <a:spLocks noGrp="1"/>
          </p:cNvSpPr>
          <p:nvPr>
            <p:ph idx="1"/>
          </p:nvPr>
        </p:nvSpPr>
        <p:spPr>
          <a:xfrm>
            <a:off x="467544" y="2132856"/>
            <a:ext cx="8206608" cy="4248472"/>
          </a:xfrm>
        </p:spPr>
        <p:txBody>
          <a:bodyPr vert="horz" anchor="t">
            <a:noAutofit/>
          </a:bodyPr>
          <a:lstStyle/>
          <a:p>
            <a:pPr algn="just">
              <a:spcBef>
                <a:spcPts val="0"/>
              </a:spcBef>
            </a:pPr>
            <a:r>
              <a:rPr lang="it-IT" sz="1300" dirty="0">
                <a:ea typeface="+mn-lt"/>
                <a:cs typeface="+mn-lt"/>
              </a:rPr>
              <a:t>Poteri consultivi, normativi</a:t>
            </a:r>
            <a:endParaRPr lang="en-US" sz="1300" dirty="0">
              <a:ea typeface="+mn-lt"/>
              <a:cs typeface="+mn-lt"/>
            </a:endParaRPr>
          </a:p>
          <a:p>
            <a:pPr algn="just">
              <a:spcBef>
                <a:spcPts val="0"/>
              </a:spcBef>
            </a:pPr>
            <a:r>
              <a:rPr lang="it-IT" sz="1300" dirty="0">
                <a:ea typeface="+mn-lt"/>
                <a:cs typeface="+mn-lt"/>
              </a:rPr>
              <a:t>Sanzioni:</a:t>
            </a:r>
            <a:endParaRPr lang="en-US" sz="1300" dirty="0">
              <a:ea typeface="+mn-lt"/>
              <a:cs typeface="+mn-lt"/>
            </a:endParaRPr>
          </a:p>
          <a:p>
            <a:pPr algn="just">
              <a:spcBef>
                <a:spcPts val="0"/>
              </a:spcBef>
            </a:pPr>
            <a:r>
              <a:rPr lang="it-IT" sz="1300" dirty="0">
                <a:ea typeface="+mn-lt"/>
                <a:cs typeface="+mn-lt"/>
              </a:rPr>
              <a:t>- collettive carico delle OOSS: sospensione dei permessi sindacali e dei contributi sindacali; sanzioni amministrative dai 2500 ai 50000 euro</a:t>
            </a:r>
            <a:endParaRPr lang="en-US" sz="1300" dirty="0">
              <a:ea typeface="+mn-lt"/>
              <a:cs typeface="+mn-lt"/>
            </a:endParaRPr>
          </a:p>
          <a:p>
            <a:pPr algn="just">
              <a:spcBef>
                <a:spcPts val="0"/>
              </a:spcBef>
            </a:pPr>
            <a:r>
              <a:rPr lang="it-IT" sz="1300" dirty="0">
                <a:ea typeface="+mn-lt"/>
                <a:cs typeface="+mn-lt"/>
              </a:rPr>
              <a:t>- individuali: sanzioni amministrative (dirigenti delle PA); sanzioni disciplinari a carico dei lavoratori</a:t>
            </a:r>
            <a:endParaRPr lang="en-US" sz="1300" dirty="0">
              <a:ea typeface="+mn-lt"/>
              <a:cs typeface="+mn-lt"/>
            </a:endParaRPr>
          </a:p>
          <a:p>
            <a:pPr algn="just">
              <a:spcBef>
                <a:spcPts val="0"/>
              </a:spcBef>
            </a:pPr>
            <a:endParaRPr lang="it-IT" sz="1300" dirty="0"/>
          </a:p>
          <a:p>
            <a:pPr algn="just">
              <a:spcBef>
                <a:spcPts val="0"/>
              </a:spcBef>
            </a:pPr>
            <a:r>
              <a:rPr lang="it-IT" sz="1300" dirty="0"/>
              <a:t>Prevenzione del conflitto:</a:t>
            </a:r>
          </a:p>
          <a:p>
            <a:pPr marL="0" indent="0" algn="just">
              <a:spcBef>
                <a:spcPts val="0"/>
              </a:spcBef>
              <a:buNone/>
            </a:pPr>
            <a:r>
              <a:rPr lang="it-IT" sz="1300" dirty="0"/>
              <a:t>- chiedere informazioni, convocare le parti, controllo sulle procedure di raffreddamento e conciliazione</a:t>
            </a:r>
          </a:p>
          <a:p>
            <a:pPr marL="0" indent="0" algn="just">
              <a:spcBef>
                <a:spcPts val="0"/>
              </a:spcBef>
              <a:buNone/>
            </a:pPr>
            <a:r>
              <a:rPr lang="it-IT" sz="1300" dirty="0"/>
              <a:t>- differimento sciopero per ulteriori tentativi di conciliazione</a:t>
            </a:r>
          </a:p>
          <a:p>
            <a:pPr algn="just">
              <a:spcBef>
                <a:spcPts val="0"/>
              </a:spcBef>
              <a:buFontTx/>
              <a:buChar char="-"/>
            </a:pPr>
            <a:r>
              <a:rPr lang="it-IT" sz="1300" dirty="0"/>
              <a:t>invitare a far desistere in comportamenti che aggravano la situazione</a:t>
            </a:r>
          </a:p>
          <a:p>
            <a:pPr algn="just">
              <a:spcBef>
                <a:spcPts val="0"/>
              </a:spcBef>
              <a:buFontTx/>
              <a:buChar char="-"/>
            </a:pPr>
            <a:endParaRPr lang="it-IT" sz="1300" dirty="0"/>
          </a:p>
          <a:p>
            <a:pPr algn="just">
              <a:spcBef>
                <a:spcPts val="0"/>
              </a:spcBef>
            </a:pPr>
            <a:r>
              <a:rPr lang="it-IT" sz="1300" dirty="0"/>
              <a:t>Monitoraggio sull’osservanza delle norme:</a:t>
            </a:r>
          </a:p>
          <a:p>
            <a:pPr marL="0" indent="0" algn="just">
              <a:spcBef>
                <a:spcPts val="0"/>
              </a:spcBef>
              <a:buNone/>
            </a:pPr>
            <a:r>
              <a:rPr lang="it-IT" sz="1300" dirty="0"/>
              <a:t>Art. 13, lett. d-f</a:t>
            </a:r>
          </a:p>
          <a:p>
            <a:pPr marL="0" indent="0" algn="just">
              <a:spcBef>
                <a:spcPts val="0"/>
              </a:spcBef>
              <a:buNone/>
            </a:pPr>
            <a:endParaRPr lang="it-IT" sz="1300" dirty="0"/>
          </a:p>
          <a:p>
            <a:pPr algn="just">
              <a:spcBef>
                <a:spcPts val="0"/>
              </a:spcBef>
            </a:pPr>
            <a:r>
              <a:rPr lang="it-IT" sz="1300" dirty="0"/>
              <a:t>Valutazione dei comportamenti delle parti</a:t>
            </a:r>
          </a:p>
          <a:p>
            <a:pPr marL="0" indent="0" algn="just">
              <a:spcBef>
                <a:spcPts val="0"/>
              </a:spcBef>
              <a:buNone/>
            </a:pPr>
            <a:r>
              <a:rPr lang="en-GB" sz="1300" dirty="0"/>
              <a:t>Art. 4, co. 4 quarter</a:t>
            </a:r>
          </a:p>
          <a:p>
            <a:pPr marL="0" indent="0" algn="just">
              <a:spcBef>
                <a:spcPts val="0"/>
              </a:spcBef>
              <a:buNone/>
            </a:pPr>
            <a:endParaRPr lang="en-GB" sz="1300" dirty="0"/>
          </a:p>
          <a:p>
            <a:pPr algn="just">
              <a:spcBef>
                <a:spcPts val="0"/>
              </a:spcBef>
            </a:pPr>
            <a:r>
              <a:rPr lang="en-GB" sz="1300" dirty="0"/>
              <a:t>-</a:t>
            </a:r>
            <a:r>
              <a:rPr lang="en-GB" sz="1300" dirty="0" err="1"/>
              <a:t>apertura</a:t>
            </a:r>
            <a:r>
              <a:rPr lang="en-GB" sz="1300" dirty="0"/>
              <a:t> </a:t>
            </a:r>
            <a:r>
              <a:rPr lang="en-GB" sz="1300" dirty="0" err="1"/>
              <a:t>procedimento</a:t>
            </a:r>
            <a:r>
              <a:rPr lang="en-GB" sz="1300" dirty="0"/>
              <a:t>, </a:t>
            </a:r>
            <a:r>
              <a:rPr lang="en-GB" sz="1300" dirty="0" err="1"/>
              <a:t>invito</a:t>
            </a:r>
            <a:r>
              <a:rPr lang="en-GB" sz="1300" dirty="0"/>
              <a:t> </a:t>
            </a:r>
            <a:r>
              <a:rPr lang="en-GB" sz="1300" dirty="0" err="1"/>
              <a:t>alle</a:t>
            </a:r>
            <a:r>
              <a:rPr lang="en-GB" sz="1300" dirty="0"/>
              <a:t> </a:t>
            </a:r>
            <a:r>
              <a:rPr lang="en-GB" sz="1300" dirty="0" err="1"/>
              <a:t>parti</a:t>
            </a:r>
            <a:r>
              <a:rPr lang="en-GB" sz="1300" dirty="0"/>
              <a:t> di </a:t>
            </a:r>
            <a:r>
              <a:rPr lang="en-GB" sz="1300" dirty="0" err="1"/>
              <a:t>presentare</a:t>
            </a:r>
            <a:r>
              <a:rPr lang="en-GB" sz="1300" dirty="0"/>
              <a:t> </a:t>
            </a:r>
            <a:r>
              <a:rPr lang="en-GB" sz="1300" dirty="0" err="1"/>
              <a:t>osservazioni</a:t>
            </a:r>
            <a:r>
              <a:rPr lang="en-GB" sz="1300" dirty="0"/>
              <a:t> </a:t>
            </a:r>
            <a:r>
              <a:rPr lang="en-GB" sz="1300" dirty="0" err="1"/>
              <a:t>entro</a:t>
            </a:r>
            <a:r>
              <a:rPr lang="en-GB" sz="1300" dirty="0"/>
              <a:t> 30 gg e non </a:t>
            </a:r>
            <a:r>
              <a:rPr lang="en-GB" sz="1300" dirty="0" err="1"/>
              <a:t>oltre</a:t>
            </a:r>
            <a:r>
              <a:rPr lang="en-GB" sz="1300" dirty="0"/>
              <a:t> 60 gg la </a:t>
            </a:r>
            <a:r>
              <a:rPr lang="en-GB" sz="1300" dirty="0" err="1"/>
              <a:t>Commissione</a:t>
            </a:r>
            <a:r>
              <a:rPr lang="en-GB" sz="1300" dirty="0"/>
              <a:t> formula la propria </a:t>
            </a:r>
            <a:r>
              <a:rPr lang="en-GB" sz="1300" dirty="0" err="1"/>
              <a:t>valutazione</a:t>
            </a:r>
            <a:endParaRPr lang="en-GB" sz="1300" dirty="0"/>
          </a:p>
        </p:txBody>
      </p:sp>
    </p:spTree>
    <p:extLst>
      <p:ext uri="{BB962C8B-B14F-4D97-AF65-F5344CB8AC3E}">
        <p14:creationId xmlns:p14="http://schemas.microsoft.com/office/powerpoint/2010/main" val="2149545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539552" y="836712"/>
            <a:ext cx="7886700" cy="1308296"/>
          </a:xfrm>
        </p:spPr>
        <p:txBody>
          <a:bodyPr>
            <a:noAutofit/>
          </a:bodyPr>
          <a:lstStyle/>
          <a:p>
            <a:r>
              <a:rPr lang="it-IT" sz="4500" b="1" dirty="0">
                <a:latin typeface="Century Gothic" panose="020B0502020202020204" pitchFamily="34" charset="0"/>
              </a:rPr>
              <a:t>Sciopero: evoluzione della disciplina giuridica</a:t>
            </a:r>
            <a:br>
              <a:rPr lang="it-IT" sz="4500" b="1" dirty="0">
                <a:latin typeface="Century Gothic" panose="020B0502020202020204" pitchFamily="34" charset="0"/>
              </a:rPr>
            </a:br>
            <a:endParaRPr lang="it-IT" sz="4500" b="1" dirty="0">
              <a:latin typeface="Century Gothic" panose="020B0502020202020204" pitchFamily="34" charset="0"/>
            </a:endParaRPr>
          </a:p>
        </p:txBody>
      </p:sp>
      <p:sp>
        <p:nvSpPr>
          <p:cNvPr id="7" name="Sottotitolo 6"/>
          <p:cNvSpPr>
            <a:spLocks noGrp="1"/>
          </p:cNvSpPr>
          <p:nvPr>
            <p:ph idx="1"/>
          </p:nvPr>
        </p:nvSpPr>
        <p:spPr>
          <a:xfrm>
            <a:off x="628650" y="2587577"/>
            <a:ext cx="7886700" cy="3555609"/>
          </a:xfrm>
        </p:spPr>
        <p:txBody>
          <a:bodyPr>
            <a:normAutofit/>
          </a:bodyPr>
          <a:lstStyle/>
          <a:p>
            <a:pPr marL="0" indent="0">
              <a:buNone/>
            </a:pPr>
            <a:r>
              <a:rPr lang="it-IT" dirty="0">
                <a:solidFill>
                  <a:schemeClr val="tx1">
                    <a:lumMod val="65000"/>
                    <a:lumOff val="35000"/>
                  </a:schemeClr>
                </a:solidFill>
                <a:latin typeface="Century Schoolbook" panose="02040604050505020304" pitchFamily="18" charset="0"/>
                <a:cs typeface="Calibri" panose="020F0502020204030204" pitchFamily="34" charset="0"/>
              </a:rPr>
              <a:t>La disciplina dello sciopero ha assunto connotazioni molto diverse nel tempo</a:t>
            </a:r>
          </a:p>
          <a:p>
            <a:pPr marL="0" indent="0">
              <a:buNone/>
            </a:pPr>
            <a:endParaRPr lang="it-IT" dirty="0">
              <a:solidFill>
                <a:schemeClr val="tx1">
                  <a:lumMod val="65000"/>
                  <a:lumOff val="35000"/>
                </a:schemeClr>
              </a:solidFill>
              <a:latin typeface="Century Schoolbook" panose="02040604050505020304" pitchFamily="18" charset="0"/>
              <a:cs typeface="Calibri" panose="020F0502020204030204" pitchFamily="34" charset="0"/>
            </a:endParaRPr>
          </a:p>
          <a:p>
            <a:r>
              <a:rPr lang="it-IT" dirty="0">
                <a:solidFill>
                  <a:schemeClr val="tx1">
                    <a:lumMod val="65000"/>
                    <a:lumOff val="35000"/>
                  </a:schemeClr>
                </a:solidFill>
                <a:latin typeface="Century Schoolbook" panose="02040604050505020304" pitchFamily="18" charset="0"/>
                <a:cs typeface="Calibri" panose="020F0502020204030204" pitchFamily="34" charset="0"/>
              </a:rPr>
              <a:t>Sciopero come reato</a:t>
            </a:r>
          </a:p>
          <a:p>
            <a:endParaRPr lang="it-IT" dirty="0">
              <a:solidFill>
                <a:schemeClr val="tx1">
                  <a:lumMod val="65000"/>
                  <a:lumOff val="35000"/>
                </a:schemeClr>
              </a:solidFill>
              <a:latin typeface="Century Schoolbook" panose="02040604050505020304" pitchFamily="18" charset="0"/>
              <a:cs typeface="Calibri" panose="020F0502020204030204" pitchFamily="34" charset="0"/>
            </a:endParaRPr>
          </a:p>
          <a:p>
            <a:r>
              <a:rPr lang="it-IT" dirty="0">
                <a:solidFill>
                  <a:schemeClr val="tx1">
                    <a:lumMod val="65000"/>
                    <a:lumOff val="35000"/>
                  </a:schemeClr>
                </a:solidFill>
                <a:latin typeface="Century Schoolbook" panose="02040604050505020304" pitchFamily="18" charset="0"/>
                <a:cs typeface="Calibri" panose="020F0502020204030204" pitchFamily="34" charset="0"/>
              </a:rPr>
              <a:t>Sciopero illecito, ma penalmente tollerato</a:t>
            </a:r>
          </a:p>
          <a:p>
            <a:endParaRPr lang="it-IT" dirty="0">
              <a:solidFill>
                <a:schemeClr val="tx1">
                  <a:lumMod val="65000"/>
                  <a:lumOff val="35000"/>
                </a:schemeClr>
              </a:solidFill>
              <a:latin typeface="Century Schoolbook" panose="02040604050505020304" pitchFamily="18" charset="0"/>
              <a:cs typeface="Calibri" panose="020F0502020204030204" pitchFamily="34" charset="0"/>
            </a:endParaRPr>
          </a:p>
          <a:p>
            <a:r>
              <a:rPr lang="it-IT" dirty="0">
                <a:solidFill>
                  <a:schemeClr val="tx1">
                    <a:lumMod val="65000"/>
                    <a:lumOff val="35000"/>
                  </a:schemeClr>
                </a:solidFill>
                <a:latin typeface="Century Schoolbook" panose="02040604050505020304" pitchFamily="18" charset="0"/>
                <a:cs typeface="Calibri" panose="020F0502020204030204" pitchFamily="34" charset="0"/>
              </a:rPr>
              <a:t>Sciopero come diritto</a:t>
            </a:r>
          </a:p>
          <a:p>
            <a:pPr marL="0" indent="0">
              <a:buNone/>
            </a:pPr>
            <a:endParaRPr lang="it-IT" sz="2700" b="1" i="1" dirty="0">
              <a:solidFill>
                <a:schemeClr val="tx1">
                  <a:lumMod val="65000"/>
                  <a:lumOff val="35000"/>
                </a:schemeClr>
              </a:solidFill>
              <a:latin typeface="Century Gothic" panose="020B0502020202020204" pitchFamily="34" charset="0"/>
              <a:cs typeface="Calibri" panose="020F050202020403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cs typeface="Calibri" panose="020F050202020403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p:txBody>
      </p:sp>
    </p:spTree>
    <p:extLst>
      <p:ext uri="{BB962C8B-B14F-4D97-AF65-F5344CB8AC3E}">
        <p14:creationId xmlns:p14="http://schemas.microsoft.com/office/powerpoint/2010/main" val="34230331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35747A-3527-420C-8041-D869D8A61DC4}"/>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E4EC1259-6296-4CAB-AC7B-2368B351772D}"/>
              </a:ext>
            </a:extLst>
          </p:cNvPr>
          <p:cNvSpPr>
            <a:spLocks noGrp="1"/>
          </p:cNvSpPr>
          <p:nvPr>
            <p:ph idx="1"/>
          </p:nvPr>
        </p:nvSpPr>
        <p:spPr/>
        <p:txBody>
          <a:bodyPr vert="horz" anchor="t">
            <a:normAutofit/>
          </a:bodyPr>
          <a:lstStyle/>
          <a:p>
            <a:pPr marL="0" indent="0">
              <a:buNone/>
            </a:pPr>
            <a:endParaRPr lang="it-IT" dirty="0">
              <a:ea typeface="+mn-lt"/>
              <a:cs typeface="+mn-lt"/>
            </a:endParaRPr>
          </a:p>
          <a:p>
            <a:r>
              <a:rPr lang="it-IT" dirty="0">
                <a:ea typeface="+mn-lt"/>
                <a:cs typeface="+mn-lt"/>
              </a:rPr>
              <a:t>Sanzioni:</a:t>
            </a:r>
            <a:endParaRPr lang="en-US">
              <a:ea typeface="+mn-lt"/>
              <a:cs typeface="+mn-lt"/>
            </a:endParaRPr>
          </a:p>
          <a:p>
            <a:pPr marL="457200" indent="-457200" algn="just">
              <a:buAutoNum type="arabicPeriod"/>
            </a:pPr>
            <a:r>
              <a:rPr lang="it-IT" dirty="0">
                <a:ea typeface="+mn-lt"/>
                <a:cs typeface="+mn-lt"/>
              </a:rPr>
              <a:t>collettive carico delle OOSS: sospensione dei permessi sindacali e dei contributi sindacali (tra 2500 e 50000 euro); sanzioni amministrative dai 2500 ai 50000 euro</a:t>
            </a:r>
            <a:endParaRPr lang="en-US">
              <a:ea typeface="+mn-lt"/>
              <a:cs typeface="+mn-lt"/>
            </a:endParaRPr>
          </a:p>
          <a:p>
            <a:pPr marL="457200" indent="-457200" algn="just">
              <a:buAutoNum type="arabicPeriod"/>
            </a:pPr>
            <a:r>
              <a:rPr lang="it-IT" dirty="0">
                <a:ea typeface="+mn-lt"/>
                <a:cs typeface="+mn-lt"/>
              </a:rPr>
              <a:t>in solido con i lavoratori autonomi, liberi professionisti e piccoli imprenditori, i soggetti collettivi sono passibili di sanzioni amministrative tra 25000 a 5000 euro</a:t>
            </a:r>
          </a:p>
          <a:p>
            <a:endParaRPr lang="it-IT" dirty="0"/>
          </a:p>
        </p:txBody>
      </p:sp>
    </p:spTree>
    <p:extLst>
      <p:ext uri="{BB962C8B-B14F-4D97-AF65-F5344CB8AC3E}">
        <p14:creationId xmlns:p14="http://schemas.microsoft.com/office/powerpoint/2010/main" val="17754281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E1FB41-08C2-4348-8340-E23D8E1FAED1}"/>
              </a:ext>
            </a:extLst>
          </p:cNvPr>
          <p:cNvSpPr>
            <a:spLocks noGrp="1"/>
          </p:cNvSpPr>
          <p:nvPr>
            <p:ph type="title"/>
          </p:nvPr>
        </p:nvSpPr>
        <p:spPr/>
        <p:txBody>
          <a:bodyPr/>
          <a:lstStyle/>
          <a:p>
            <a:r>
              <a:rPr lang="it-IT" dirty="0"/>
              <a:t>Ordinanza di precettazione</a:t>
            </a:r>
          </a:p>
        </p:txBody>
      </p:sp>
      <p:sp>
        <p:nvSpPr>
          <p:cNvPr id="3" name="Segnaposto contenuto 2">
            <a:extLst>
              <a:ext uri="{FF2B5EF4-FFF2-40B4-BE49-F238E27FC236}">
                <a16:creationId xmlns:a16="http://schemas.microsoft.com/office/drawing/2014/main" id="{53C2C0DF-72B4-4055-979E-E063C90D2D36}"/>
              </a:ext>
            </a:extLst>
          </p:cNvPr>
          <p:cNvSpPr>
            <a:spLocks noGrp="1"/>
          </p:cNvSpPr>
          <p:nvPr>
            <p:ph idx="1"/>
          </p:nvPr>
        </p:nvSpPr>
        <p:spPr>
          <a:xfrm>
            <a:off x="864382" y="2489200"/>
            <a:ext cx="7380026" cy="4108152"/>
          </a:xfrm>
        </p:spPr>
        <p:txBody>
          <a:bodyPr vert="horz" anchor="t">
            <a:normAutofit fontScale="62500" lnSpcReduction="20000"/>
          </a:bodyPr>
          <a:lstStyle/>
          <a:p>
            <a:r>
              <a:rPr lang="it-IT" dirty="0"/>
              <a:t>Fondato pericolo di un pregiudizio grave ed imminente di diritti costituzionali della persona</a:t>
            </a:r>
          </a:p>
          <a:p>
            <a:r>
              <a:rPr lang="it-IT" dirty="0"/>
              <a:t>Presidente Consiglio, Ministro competente, Prefetto</a:t>
            </a:r>
          </a:p>
          <a:p>
            <a:r>
              <a:rPr lang="it-IT" dirty="0"/>
              <a:t>Ordinanza emessa su segnalazione della Commissione di garanzia</a:t>
            </a:r>
          </a:p>
          <a:p>
            <a:r>
              <a:rPr lang="it-IT" dirty="0"/>
              <a:t>L'Autorità prima: invita le parti a desistere dal comportamento, propone conciliazione, emana ordinanza 48 ore prima dell'astensione</a:t>
            </a:r>
          </a:p>
          <a:p>
            <a:pPr marL="0" indent="0">
              <a:buNone/>
            </a:pPr>
            <a:r>
              <a:rPr lang="it-IT" dirty="0"/>
              <a:t>Contenuto ordinanza:</a:t>
            </a:r>
          </a:p>
          <a:p>
            <a:pPr marL="0" indent="0">
              <a:buNone/>
            </a:pPr>
            <a:r>
              <a:rPr lang="it-IT" dirty="0"/>
              <a:t>1. proposte Commissione</a:t>
            </a:r>
          </a:p>
          <a:p>
            <a:pPr marL="0" indent="0">
              <a:buNone/>
            </a:pPr>
            <a:r>
              <a:rPr lang="it-IT" dirty="0"/>
              <a:t>2. differimento</a:t>
            </a:r>
          </a:p>
          <a:p>
            <a:pPr marL="0" indent="0">
              <a:buNone/>
            </a:pPr>
            <a:r>
              <a:rPr lang="it-IT" dirty="0"/>
              <a:t>3. ridurre durata</a:t>
            </a:r>
          </a:p>
          <a:p>
            <a:pPr marL="0" indent="0">
              <a:buNone/>
            </a:pPr>
            <a:r>
              <a:rPr lang="it-IT" dirty="0"/>
              <a:t>4. misure per assicurare livelli di funzionalità</a:t>
            </a:r>
          </a:p>
          <a:p>
            <a:pPr marL="0" indent="0">
              <a:buNone/>
            </a:pPr>
            <a:r>
              <a:rPr lang="it-IT" dirty="0"/>
              <a:t>5. periodo di durata dei provvedimento</a:t>
            </a:r>
          </a:p>
          <a:p>
            <a:pPr marL="0" indent="0">
              <a:buNone/>
            </a:pPr>
            <a:r>
              <a:rPr lang="it-IT" dirty="0"/>
              <a:t>Sanzioni per inottemperanza: sanzioni pecuniarie (5000 a 50000 euro per i lavoratori; 2500 a 50000 euro per le OOS) per ogni giorno di inottemperanza</a:t>
            </a:r>
          </a:p>
          <a:p>
            <a:pPr marL="0" indent="0">
              <a:buNone/>
            </a:pPr>
            <a:r>
              <a:rPr lang="it-IT" dirty="0"/>
              <a:t>Impugnazione dell'ordinanza davanti al TAR entro 7 gg dalla comunicazione/affissione dell'ordinanza </a:t>
            </a:r>
          </a:p>
          <a:p>
            <a:pPr marL="0" indent="0">
              <a:buNone/>
            </a:pPr>
            <a:endParaRPr lang="it-IT" dirty="0"/>
          </a:p>
        </p:txBody>
      </p:sp>
    </p:spTree>
    <p:extLst>
      <p:ext uri="{BB962C8B-B14F-4D97-AF65-F5344CB8AC3E}">
        <p14:creationId xmlns:p14="http://schemas.microsoft.com/office/powerpoint/2010/main" val="22649935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03AEA8-3919-400E-9D4D-46B9947A466D}"/>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1245D670-937C-4155-AC63-B92083127023}"/>
              </a:ext>
            </a:extLst>
          </p:cNvPr>
          <p:cNvSpPr>
            <a:spLocks noGrp="1"/>
          </p:cNvSpPr>
          <p:nvPr>
            <p:ph idx="1"/>
          </p:nvPr>
        </p:nvSpPr>
        <p:spPr/>
        <p:txBody>
          <a:bodyPr vert="horz" anchor="t">
            <a:normAutofit lnSpcReduction="10000"/>
          </a:bodyPr>
          <a:lstStyle/>
          <a:p>
            <a:endParaRPr lang="it-IT" dirty="0">
              <a:ea typeface="+mn-lt"/>
              <a:cs typeface="+mn-lt"/>
            </a:endParaRPr>
          </a:p>
          <a:p>
            <a:pPr algn="just"/>
            <a:r>
              <a:rPr lang="it-IT" dirty="0">
                <a:ea typeface="+mn-lt"/>
                <a:cs typeface="+mn-lt"/>
              </a:rPr>
              <a:t>sanzioni individuali:</a:t>
            </a:r>
            <a:endParaRPr lang="en-US" dirty="0">
              <a:ea typeface="+mn-lt"/>
              <a:cs typeface="+mn-lt"/>
            </a:endParaRPr>
          </a:p>
          <a:p>
            <a:pPr marL="0" indent="0" algn="just">
              <a:buNone/>
            </a:pPr>
            <a:r>
              <a:rPr lang="it-IT" dirty="0">
                <a:ea typeface="+mn-lt"/>
                <a:cs typeface="+mn-lt"/>
              </a:rPr>
              <a:t> 1. sanzioni amministrative (2500 a 50000 euro) a carico dei dirigenti delle PA che non garantiscono il rispetto dei regolamenti di servizio, che non informano gli utenti; sanzioni da 400 a 1000 euro se non applicano le sanzioni previste dalla Commissione</a:t>
            </a:r>
          </a:p>
          <a:p>
            <a:pPr marL="0" indent="0" algn="just">
              <a:buNone/>
            </a:pPr>
            <a:endParaRPr lang="it-IT" dirty="0">
              <a:ea typeface="+mn-lt"/>
              <a:cs typeface="+mn-lt"/>
            </a:endParaRPr>
          </a:p>
          <a:p>
            <a:pPr marL="0" indent="0" algn="just">
              <a:buNone/>
            </a:pPr>
            <a:r>
              <a:rPr lang="it-IT" dirty="0">
                <a:ea typeface="+mn-lt"/>
                <a:cs typeface="+mn-lt"/>
              </a:rPr>
              <a:t>2. sanzioni disciplinari a carico dei lavoratori: la Commissione prescrive al datore di applicare la sanzione</a:t>
            </a:r>
            <a:endParaRPr lang="en-US" dirty="0">
              <a:ea typeface="+mn-lt"/>
              <a:cs typeface="+mn-lt"/>
            </a:endParaRPr>
          </a:p>
          <a:p>
            <a:endParaRPr lang="it-IT" dirty="0"/>
          </a:p>
        </p:txBody>
      </p:sp>
    </p:spTree>
    <p:extLst>
      <p:ext uri="{BB962C8B-B14F-4D97-AF65-F5344CB8AC3E}">
        <p14:creationId xmlns:p14="http://schemas.microsoft.com/office/powerpoint/2010/main" val="17469320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2E4B6F-CDB4-45C4-B927-62F9604234FB}"/>
              </a:ext>
            </a:extLst>
          </p:cNvPr>
          <p:cNvSpPr>
            <a:spLocks noGrp="1"/>
          </p:cNvSpPr>
          <p:nvPr>
            <p:ph type="title"/>
          </p:nvPr>
        </p:nvSpPr>
        <p:spPr/>
        <p:txBody>
          <a:bodyPr/>
          <a:lstStyle/>
          <a:p>
            <a:r>
              <a:rPr lang="it-IT" dirty="0"/>
              <a:t>Esercitazione	</a:t>
            </a:r>
          </a:p>
        </p:txBody>
      </p:sp>
      <p:sp>
        <p:nvSpPr>
          <p:cNvPr id="3" name="Segnaposto contenuto 2">
            <a:extLst>
              <a:ext uri="{FF2B5EF4-FFF2-40B4-BE49-F238E27FC236}">
                <a16:creationId xmlns:a16="http://schemas.microsoft.com/office/drawing/2014/main" id="{5A092A65-AC21-4F04-A4A9-5718E5ACE21C}"/>
              </a:ext>
            </a:extLst>
          </p:cNvPr>
          <p:cNvSpPr>
            <a:spLocks noGrp="1"/>
          </p:cNvSpPr>
          <p:nvPr>
            <p:ph idx="1"/>
          </p:nvPr>
        </p:nvSpPr>
        <p:spPr/>
        <p:txBody>
          <a:bodyPr/>
          <a:lstStyle/>
          <a:p>
            <a:r>
              <a:rPr lang="it-IT" dirty="0"/>
              <a:t>Trovare sentenze in cui si allarga, restringe o precisa la nozione di servizio pubblico essenziale</a:t>
            </a:r>
          </a:p>
          <a:p>
            <a:r>
              <a:rPr lang="it-IT" dirty="0"/>
              <a:t>Elencare precedenti </a:t>
            </a:r>
          </a:p>
        </p:txBody>
      </p:sp>
    </p:spTree>
    <p:extLst>
      <p:ext uri="{BB962C8B-B14F-4D97-AF65-F5344CB8AC3E}">
        <p14:creationId xmlns:p14="http://schemas.microsoft.com/office/powerpoint/2010/main" val="4065551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395536" y="332656"/>
            <a:ext cx="8119814" cy="2542954"/>
          </a:xfrm>
        </p:spPr>
        <p:txBody>
          <a:bodyPr>
            <a:noAutofit/>
          </a:bodyPr>
          <a:lstStyle/>
          <a:p>
            <a:r>
              <a:rPr lang="it-IT" sz="4500" b="1" dirty="0">
                <a:latin typeface="Century Gothic" panose="020B0502020202020204" pitchFamily="34" charset="0"/>
              </a:rPr>
              <a:t>Lo sciopero come reato</a:t>
            </a:r>
            <a:br>
              <a:rPr lang="it-IT" sz="4500" b="1" dirty="0">
                <a:solidFill>
                  <a:srgbClr val="C00000"/>
                </a:solidFill>
                <a:latin typeface="Century Gothic" panose="020B0502020202020204" pitchFamily="34" charset="0"/>
              </a:rPr>
            </a:br>
            <a:br>
              <a:rPr lang="it-IT" sz="4500" b="1" dirty="0">
                <a:solidFill>
                  <a:srgbClr val="C00000"/>
                </a:solidFill>
                <a:latin typeface="Century Gothic" panose="020B0502020202020204" pitchFamily="34" charset="0"/>
              </a:rPr>
            </a:br>
            <a:endParaRPr lang="it-IT" sz="4500" b="1" dirty="0">
              <a:solidFill>
                <a:srgbClr val="C00000"/>
              </a:solidFill>
              <a:latin typeface="Century Gothic" panose="020B0502020202020204" pitchFamily="34" charset="0"/>
            </a:endParaRPr>
          </a:p>
        </p:txBody>
      </p:sp>
      <p:sp>
        <p:nvSpPr>
          <p:cNvPr id="7" name="Sottotitolo 6"/>
          <p:cNvSpPr>
            <a:spLocks noGrp="1"/>
          </p:cNvSpPr>
          <p:nvPr>
            <p:ph idx="1"/>
          </p:nvPr>
        </p:nvSpPr>
        <p:spPr>
          <a:xfrm>
            <a:off x="628650" y="2133894"/>
            <a:ext cx="7886700" cy="3555609"/>
          </a:xfrm>
        </p:spPr>
        <p:txBody>
          <a:bodyPr>
            <a:normAutofit fontScale="85000" lnSpcReduction="20000"/>
          </a:bodyPr>
          <a:lstStyle/>
          <a:p>
            <a:pPr algn="just"/>
            <a:r>
              <a:rPr lang="it-IT" sz="2800" dirty="0">
                <a:solidFill>
                  <a:schemeClr val="tx1">
                    <a:lumMod val="65000"/>
                    <a:lumOff val="35000"/>
                  </a:schemeClr>
                </a:solidFill>
                <a:latin typeface="Century Schoolbook" panose="02040604050505020304" pitchFamily="18" charset="0"/>
                <a:cs typeface="Calibri" panose="020F0502020204030204" pitchFamily="34" charset="0"/>
              </a:rPr>
              <a:t>Nell’Italia post-unitaria, lo sciopero era sanzionato come reato sulla base del Codice Penale Sardo del 1859</a:t>
            </a:r>
          </a:p>
          <a:p>
            <a:pPr marL="0" indent="0" algn="just">
              <a:buNone/>
            </a:pPr>
            <a:endParaRPr lang="it-IT" sz="2800" dirty="0">
              <a:solidFill>
                <a:schemeClr val="tx1">
                  <a:lumMod val="65000"/>
                  <a:lumOff val="35000"/>
                </a:schemeClr>
              </a:solidFill>
              <a:latin typeface="Century Schoolbook" panose="02040604050505020304" pitchFamily="18" charset="0"/>
              <a:cs typeface="Calibri" panose="020F0502020204030204" pitchFamily="34" charset="0"/>
            </a:endParaRPr>
          </a:p>
          <a:p>
            <a:pPr algn="just"/>
            <a:r>
              <a:rPr lang="it-IT" sz="2800" dirty="0">
                <a:solidFill>
                  <a:schemeClr val="tx1">
                    <a:lumMod val="65000"/>
                    <a:lumOff val="35000"/>
                  </a:schemeClr>
                </a:solidFill>
                <a:latin typeface="Century Schoolbook" panose="02040604050505020304" pitchFamily="18" charset="0"/>
                <a:cs typeface="Calibri" panose="020F0502020204030204" pitchFamily="34" charset="0"/>
              </a:rPr>
              <a:t>Il Codice Penale Sardo era stato esteso a tutto il paese</a:t>
            </a:r>
          </a:p>
          <a:p>
            <a:pPr marL="0" indent="0" algn="just">
              <a:buNone/>
            </a:pPr>
            <a:endParaRPr lang="it-IT" sz="2800" dirty="0">
              <a:solidFill>
                <a:schemeClr val="tx1">
                  <a:lumMod val="65000"/>
                  <a:lumOff val="35000"/>
                </a:schemeClr>
              </a:solidFill>
              <a:latin typeface="Century Schoolbook" panose="02040604050505020304" pitchFamily="18" charset="0"/>
              <a:cs typeface="Calibri" panose="020F0502020204030204" pitchFamily="34" charset="0"/>
            </a:endParaRPr>
          </a:p>
          <a:p>
            <a:pPr algn="just"/>
            <a:r>
              <a:rPr lang="it-IT" sz="2800" dirty="0">
                <a:solidFill>
                  <a:schemeClr val="tx1">
                    <a:lumMod val="65000"/>
                    <a:lumOff val="35000"/>
                  </a:schemeClr>
                </a:solidFill>
                <a:latin typeface="Century Schoolbook" panose="02040604050505020304" pitchFamily="18" charset="0"/>
                <a:cs typeface="Calibri" panose="020F0502020204030204" pitchFamily="34" charset="0"/>
              </a:rPr>
              <a:t>Faceva eccezione l’ex Granducato di Toscana, dove il precedente Codice Leopoldino del 1786 non incriminava i fatti di sciopero</a:t>
            </a:r>
          </a:p>
          <a:p>
            <a:pPr marL="0" indent="0">
              <a:buNone/>
            </a:pPr>
            <a:endParaRPr lang="it-IT" sz="2700" b="1" i="1" dirty="0">
              <a:solidFill>
                <a:schemeClr val="tx1">
                  <a:lumMod val="65000"/>
                  <a:lumOff val="35000"/>
                </a:schemeClr>
              </a:solidFill>
              <a:latin typeface="Century Gothic" panose="020B0502020202020204" pitchFamily="34" charset="0"/>
              <a:cs typeface="Calibri" panose="020F050202020403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cs typeface="Calibri" panose="020F050202020403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p:txBody>
      </p:sp>
    </p:spTree>
    <p:extLst>
      <p:ext uri="{BB962C8B-B14F-4D97-AF65-F5344CB8AC3E}">
        <p14:creationId xmlns:p14="http://schemas.microsoft.com/office/powerpoint/2010/main" val="1479127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628650" y="1279282"/>
            <a:ext cx="7886700" cy="1308296"/>
          </a:xfrm>
        </p:spPr>
        <p:txBody>
          <a:bodyPr>
            <a:noAutofit/>
          </a:bodyPr>
          <a:lstStyle/>
          <a:p>
            <a:r>
              <a:rPr lang="it-IT" sz="4500" b="1" dirty="0">
                <a:latin typeface="Century Gothic" panose="020B0502020202020204" pitchFamily="34" charset="0"/>
              </a:rPr>
              <a:t>Lo sciopero come illecito</a:t>
            </a:r>
            <a:br>
              <a:rPr lang="it-IT" sz="4500" b="1" dirty="0">
                <a:latin typeface="Century Gothic" panose="020B0502020202020204" pitchFamily="34" charset="0"/>
              </a:rPr>
            </a:br>
            <a:br>
              <a:rPr lang="it-IT" sz="4500" b="1" dirty="0">
                <a:latin typeface="Century Gothic" panose="020B0502020202020204" pitchFamily="34" charset="0"/>
              </a:rPr>
            </a:br>
            <a:endParaRPr lang="it-IT" sz="4500" b="1" dirty="0">
              <a:latin typeface="Century Gothic" panose="020B0502020202020204" pitchFamily="34" charset="0"/>
            </a:endParaRPr>
          </a:p>
        </p:txBody>
      </p:sp>
      <p:sp>
        <p:nvSpPr>
          <p:cNvPr id="7" name="Sottotitolo 6"/>
          <p:cNvSpPr>
            <a:spLocks noGrp="1"/>
          </p:cNvSpPr>
          <p:nvPr>
            <p:ph idx="1"/>
          </p:nvPr>
        </p:nvSpPr>
        <p:spPr>
          <a:xfrm>
            <a:off x="628650" y="2133894"/>
            <a:ext cx="7886700" cy="3555609"/>
          </a:xfrm>
        </p:spPr>
        <p:txBody>
          <a:bodyPr>
            <a:normAutofit fontScale="92500" lnSpcReduction="10000"/>
          </a:bodyPr>
          <a:lstStyle/>
          <a:p>
            <a:pPr algn="just"/>
            <a:r>
              <a:rPr lang="it-IT" sz="2700" dirty="0">
                <a:solidFill>
                  <a:schemeClr val="tx1">
                    <a:lumMod val="65000"/>
                    <a:lumOff val="35000"/>
                  </a:schemeClr>
                </a:solidFill>
                <a:latin typeface="Century Schoolbook" panose="02040604050505020304" pitchFamily="18" charset="0"/>
                <a:cs typeface="Calibri" panose="020F0502020204030204" pitchFamily="34" charset="0"/>
              </a:rPr>
              <a:t>L’eredità del Codice Leopoldino viene raccolta dal Codice Penale Zanardelli del 1889</a:t>
            </a:r>
          </a:p>
          <a:p>
            <a:pPr marL="0" indent="0" algn="just">
              <a:buNone/>
            </a:pPr>
            <a:endParaRPr lang="it-IT" sz="2700" dirty="0">
              <a:solidFill>
                <a:schemeClr val="tx1">
                  <a:lumMod val="65000"/>
                  <a:lumOff val="35000"/>
                </a:schemeClr>
              </a:solidFill>
              <a:latin typeface="Century Schoolbook" panose="02040604050505020304" pitchFamily="18" charset="0"/>
              <a:cs typeface="Calibri" panose="020F0502020204030204" pitchFamily="34" charset="0"/>
            </a:endParaRPr>
          </a:p>
          <a:p>
            <a:pPr algn="just"/>
            <a:r>
              <a:rPr lang="it-IT" sz="2700" dirty="0">
                <a:solidFill>
                  <a:schemeClr val="tx1">
                    <a:lumMod val="65000"/>
                    <a:lumOff val="35000"/>
                  </a:schemeClr>
                </a:solidFill>
                <a:latin typeface="Century Schoolbook" panose="02040604050505020304" pitchFamily="18" charset="0"/>
                <a:cs typeface="Calibri" panose="020F0502020204030204" pitchFamily="34" charset="0"/>
              </a:rPr>
              <a:t>Lo sciopero diviene un comportamento penalmente tollerato se attuato senza violenza («sciopero-libertà» - Calamandrei)</a:t>
            </a:r>
          </a:p>
          <a:p>
            <a:pPr marL="0" indent="0" algn="just">
              <a:buNone/>
            </a:pPr>
            <a:endParaRPr lang="it-IT" sz="2700" dirty="0">
              <a:solidFill>
                <a:schemeClr val="tx1">
                  <a:lumMod val="65000"/>
                  <a:lumOff val="35000"/>
                </a:schemeClr>
              </a:solidFill>
              <a:latin typeface="Century Schoolbook" panose="02040604050505020304" pitchFamily="18" charset="0"/>
              <a:cs typeface="Calibri" panose="020F0502020204030204" pitchFamily="34" charset="0"/>
            </a:endParaRPr>
          </a:p>
          <a:p>
            <a:pPr algn="just"/>
            <a:r>
              <a:rPr lang="it-IT" sz="2700" dirty="0">
                <a:solidFill>
                  <a:schemeClr val="tx1">
                    <a:lumMod val="65000"/>
                    <a:lumOff val="35000"/>
                  </a:schemeClr>
                </a:solidFill>
                <a:latin typeface="Century Schoolbook" panose="02040604050505020304" pitchFamily="18" charset="0"/>
                <a:cs typeface="Calibri" panose="020F0502020204030204" pitchFamily="34" charset="0"/>
              </a:rPr>
              <a:t>Resta però un illecito sotto il profilo civilistico</a:t>
            </a: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p:txBody>
      </p:sp>
    </p:spTree>
    <p:extLst>
      <p:ext uri="{BB962C8B-B14F-4D97-AF65-F5344CB8AC3E}">
        <p14:creationId xmlns:p14="http://schemas.microsoft.com/office/powerpoint/2010/main" val="1973846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628650" y="1279282"/>
            <a:ext cx="7886700" cy="1308296"/>
          </a:xfrm>
        </p:spPr>
        <p:txBody>
          <a:bodyPr>
            <a:noAutofit/>
          </a:bodyPr>
          <a:lstStyle/>
          <a:p>
            <a:r>
              <a:rPr lang="it-IT" sz="4500" b="1" dirty="0">
                <a:latin typeface="Century Gothic" panose="020B0502020202020204" pitchFamily="34" charset="0"/>
              </a:rPr>
              <a:t>La parentesi corporativa</a:t>
            </a:r>
            <a:br>
              <a:rPr lang="it-IT" sz="4500" b="1" dirty="0">
                <a:latin typeface="Century Gothic" panose="020B0502020202020204" pitchFamily="34" charset="0"/>
              </a:rPr>
            </a:br>
            <a:br>
              <a:rPr lang="it-IT" sz="4500" b="1" dirty="0">
                <a:solidFill>
                  <a:srgbClr val="C00000"/>
                </a:solidFill>
                <a:latin typeface="Century Gothic" panose="020B0502020202020204" pitchFamily="34" charset="0"/>
              </a:rPr>
            </a:br>
            <a:endParaRPr lang="it-IT" sz="4500" b="1" dirty="0">
              <a:solidFill>
                <a:srgbClr val="C00000"/>
              </a:solidFill>
              <a:latin typeface="Century Gothic" panose="020B0502020202020204" pitchFamily="34" charset="0"/>
            </a:endParaRPr>
          </a:p>
        </p:txBody>
      </p:sp>
      <p:sp>
        <p:nvSpPr>
          <p:cNvPr id="7" name="Sottotitolo 6"/>
          <p:cNvSpPr>
            <a:spLocks noGrp="1"/>
          </p:cNvSpPr>
          <p:nvPr>
            <p:ph idx="1"/>
          </p:nvPr>
        </p:nvSpPr>
        <p:spPr>
          <a:xfrm>
            <a:off x="628650" y="2133894"/>
            <a:ext cx="7886700" cy="3555609"/>
          </a:xfrm>
        </p:spPr>
        <p:txBody>
          <a:bodyPr>
            <a:normAutofit fontScale="92500"/>
          </a:bodyPr>
          <a:lstStyle/>
          <a:p>
            <a:pPr marL="0" indent="0" algn="just">
              <a:buNone/>
            </a:pPr>
            <a:endParaRPr lang="it-IT" sz="2700" dirty="0">
              <a:solidFill>
                <a:schemeClr val="tx1">
                  <a:lumMod val="65000"/>
                  <a:lumOff val="35000"/>
                </a:schemeClr>
              </a:solidFill>
              <a:latin typeface="Century Schoolbook" panose="02040604050505020304" pitchFamily="18" charset="0"/>
              <a:cs typeface="Calibri" panose="020F0502020204030204" pitchFamily="34" charset="0"/>
            </a:endParaRPr>
          </a:p>
          <a:p>
            <a:pPr marL="0" indent="0" algn="just">
              <a:buNone/>
            </a:pPr>
            <a:endParaRPr lang="it-IT" sz="2700" dirty="0">
              <a:solidFill>
                <a:schemeClr val="tx1">
                  <a:lumMod val="65000"/>
                  <a:lumOff val="35000"/>
                </a:schemeClr>
              </a:solidFill>
              <a:latin typeface="Century Schoolbook" panose="02040604050505020304" pitchFamily="18" charset="0"/>
              <a:cs typeface="Calibri" panose="020F0502020204030204" pitchFamily="34" charset="0"/>
            </a:endParaRPr>
          </a:p>
          <a:p>
            <a:pPr algn="just"/>
            <a:r>
              <a:rPr lang="it-IT" sz="2700" dirty="0">
                <a:solidFill>
                  <a:schemeClr val="tx1">
                    <a:lumMod val="65000"/>
                    <a:lumOff val="35000"/>
                  </a:schemeClr>
                </a:solidFill>
                <a:latin typeface="Century Schoolbook" panose="02040604050505020304" pitchFamily="18" charset="0"/>
                <a:cs typeface="Calibri" panose="020F0502020204030204" pitchFamily="34" charset="0"/>
              </a:rPr>
              <a:t>Durante il periodo corporativo lo sciopero torna ad essere represso penalmente </a:t>
            </a:r>
          </a:p>
          <a:p>
            <a:pPr marL="0" indent="0" algn="just">
              <a:buNone/>
            </a:pPr>
            <a:endParaRPr lang="it-IT" sz="2700" dirty="0">
              <a:solidFill>
                <a:schemeClr val="tx1">
                  <a:lumMod val="65000"/>
                  <a:lumOff val="35000"/>
                </a:schemeClr>
              </a:solidFill>
              <a:latin typeface="Century Schoolbook" panose="02040604050505020304" pitchFamily="18" charset="0"/>
              <a:cs typeface="Calibri" panose="020F0502020204030204" pitchFamily="34" charset="0"/>
            </a:endParaRPr>
          </a:p>
          <a:p>
            <a:pPr algn="just"/>
            <a:r>
              <a:rPr lang="it-IT" sz="2700" dirty="0">
                <a:solidFill>
                  <a:schemeClr val="tx1">
                    <a:lumMod val="65000"/>
                    <a:lumOff val="35000"/>
                  </a:schemeClr>
                </a:solidFill>
                <a:latin typeface="Century Schoolbook" panose="02040604050505020304" pitchFamily="18" charset="0"/>
                <a:cs typeface="Calibri" panose="020F0502020204030204" pitchFamily="34" charset="0"/>
              </a:rPr>
              <a:t>E’ in questo periodo (1930) che viene promulgato il Codice Penale ispirato da Alfredo Rocco</a:t>
            </a:r>
          </a:p>
          <a:p>
            <a:pPr marL="0" indent="0">
              <a:buNone/>
            </a:pPr>
            <a:endParaRPr lang="it-IT" sz="2700" b="1" i="1" dirty="0">
              <a:solidFill>
                <a:schemeClr val="tx1">
                  <a:lumMod val="65000"/>
                  <a:lumOff val="35000"/>
                </a:schemeClr>
              </a:solidFill>
              <a:latin typeface="Century Gothic" panose="020B0502020202020204" pitchFamily="34" charset="0"/>
              <a:cs typeface="Calibri" panose="020F050202020403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p:txBody>
      </p:sp>
    </p:spTree>
    <p:extLst>
      <p:ext uri="{BB962C8B-B14F-4D97-AF65-F5344CB8AC3E}">
        <p14:creationId xmlns:p14="http://schemas.microsoft.com/office/powerpoint/2010/main" val="1644092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628650" y="1279282"/>
            <a:ext cx="7886700" cy="1308296"/>
          </a:xfrm>
        </p:spPr>
        <p:txBody>
          <a:bodyPr>
            <a:noAutofit/>
          </a:bodyPr>
          <a:lstStyle/>
          <a:p>
            <a:r>
              <a:rPr lang="it-IT" sz="4500" b="1" dirty="0">
                <a:latin typeface="Century Gothic" panose="020B0502020202020204" pitchFamily="34" charset="0"/>
              </a:rPr>
              <a:t>La parentesi corporativa</a:t>
            </a:r>
            <a:br>
              <a:rPr lang="it-IT" sz="4500" b="1" dirty="0">
                <a:solidFill>
                  <a:srgbClr val="C00000"/>
                </a:solidFill>
                <a:latin typeface="Century Gothic" panose="020B0502020202020204" pitchFamily="34" charset="0"/>
              </a:rPr>
            </a:br>
            <a:br>
              <a:rPr lang="it-IT" sz="4500" b="1" dirty="0">
                <a:solidFill>
                  <a:srgbClr val="C00000"/>
                </a:solidFill>
                <a:latin typeface="Century Gothic" panose="020B0502020202020204" pitchFamily="34" charset="0"/>
              </a:rPr>
            </a:br>
            <a:endParaRPr lang="it-IT" sz="4500" b="1" dirty="0">
              <a:solidFill>
                <a:srgbClr val="C00000"/>
              </a:solidFill>
              <a:latin typeface="Century Gothic" panose="020B0502020202020204" pitchFamily="34" charset="0"/>
            </a:endParaRPr>
          </a:p>
        </p:txBody>
      </p:sp>
      <p:sp>
        <p:nvSpPr>
          <p:cNvPr id="7" name="Sottotitolo 6"/>
          <p:cNvSpPr>
            <a:spLocks noGrp="1"/>
          </p:cNvSpPr>
          <p:nvPr>
            <p:ph idx="1"/>
          </p:nvPr>
        </p:nvSpPr>
        <p:spPr>
          <a:xfrm>
            <a:off x="628650" y="2133894"/>
            <a:ext cx="7886700" cy="3555609"/>
          </a:xfrm>
        </p:spPr>
        <p:txBody>
          <a:bodyPr>
            <a:normAutofit/>
          </a:bodyPr>
          <a:lstStyle/>
          <a:p>
            <a:r>
              <a:rPr lang="it-IT" sz="2600" dirty="0">
                <a:solidFill>
                  <a:schemeClr val="tx1">
                    <a:lumMod val="65000"/>
                    <a:lumOff val="35000"/>
                  </a:schemeClr>
                </a:solidFill>
                <a:latin typeface="Century Schoolbook" panose="02040604050505020304" pitchFamily="18" charset="0"/>
                <a:cs typeface="Calibri" panose="020F0502020204030204" pitchFamily="34" charset="0"/>
              </a:rPr>
              <a:t>L’art. 502 del Codice Penale Rocco (1930) istituisce il reato di serrata e sciopero per fini contrattuali</a:t>
            </a:r>
          </a:p>
          <a:p>
            <a:pPr marL="0" indent="0">
              <a:buNone/>
            </a:pPr>
            <a:endParaRPr lang="it-IT" sz="2600" dirty="0">
              <a:solidFill>
                <a:schemeClr val="tx1">
                  <a:lumMod val="65000"/>
                  <a:lumOff val="35000"/>
                </a:schemeClr>
              </a:solidFill>
              <a:latin typeface="Century Schoolbook" panose="02040604050505020304" pitchFamily="18" charset="0"/>
              <a:cs typeface="Calibri" panose="020F0502020204030204" pitchFamily="34" charset="0"/>
            </a:endParaRPr>
          </a:p>
          <a:p>
            <a:r>
              <a:rPr lang="it-IT" sz="2600" dirty="0">
                <a:solidFill>
                  <a:schemeClr val="tx1">
                    <a:lumMod val="65000"/>
                    <a:lumOff val="35000"/>
                  </a:schemeClr>
                </a:solidFill>
                <a:latin typeface="Century Schoolbook" panose="02040604050505020304" pitchFamily="18" charset="0"/>
                <a:cs typeface="Calibri" panose="020F0502020204030204" pitchFamily="34" charset="0"/>
              </a:rPr>
              <a:t>Il Codice Rocco è attualmente in vigore, anche se ha subito profonde modificazioni</a:t>
            </a:r>
          </a:p>
          <a:p>
            <a:pPr marL="0" indent="0">
              <a:buNone/>
            </a:pPr>
            <a:endParaRPr lang="it-IT" sz="2600" dirty="0">
              <a:solidFill>
                <a:schemeClr val="tx1">
                  <a:lumMod val="65000"/>
                  <a:lumOff val="35000"/>
                </a:schemeClr>
              </a:solidFill>
              <a:latin typeface="Century Schoolbook" panose="02040604050505020304" pitchFamily="18" charset="0"/>
              <a:cs typeface="Calibri" panose="020F0502020204030204" pitchFamily="34" charset="0"/>
            </a:endParaRPr>
          </a:p>
          <a:p>
            <a:pPr marL="0" indent="0">
              <a:buNone/>
            </a:pPr>
            <a:endParaRPr lang="it-IT" sz="2600" dirty="0">
              <a:solidFill>
                <a:schemeClr val="tx1">
                  <a:lumMod val="65000"/>
                  <a:lumOff val="35000"/>
                </a:schemeClr>
              </a:solidFill>
              <a:latin typeface="Century Schoolbook" panose="02040604050505020304" pitchFamily="18" charset="0"/>
              <a:cs typeface="Calibri" panose="020F050202020403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cs typeface="Calibri" panose="020F050202020403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p:txBody>
      </p:sp>
    </p:spTree>
    <p:extLst>
      <p:ext uri="{BB962C8B-B14F-4D97-AF65-F5344CB8AC3E}">
        <p14:creationId xmlns:p14="http://schemas.microsoft.com/office/powerpoint/2010/main" val="2370110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467544" y="-315416"/>
            <a:ext cx="7886700" cy="1308296"/>
          </a:xfrm>
        </p:spPr>
        <p:txBody>
          <a:bodyPr>
            <a:noAutofit/>
          </a:bodyPr>
          <a:lstStyle/>
          <a:p>
            <a:br>
              <a:rPr lang="it-IT" sz="4500" b="1" dirty="0">
                <a:solidFill>
                  <a:srgbClr val="C00000"/>
                </a:solidFill>
                <a:latin typeface="Century Gothic" panose="020B0502020202020204" pitchFamily="34" charset="0"/>
              </a:rPr>
            </a:br>
            <a:r>
              <a:rPr lang="it-IT" sz="4500" b="1" dirty="0">
                <a:latin typeface="Century Gothic" panose="020B0502020202020204" pitchFamily="34" charset="0"/>
              </a:rPr>
              <a:t>Art. 40 della Costituzione</a:t>
            </a:r>
            <a:br>
              <a:rPr lang="it-IT" sz="4500" b="1" dirty="0">
                <a:latin typeface="Century Gothic" panose="020B0502020202020204" pitchFamily="34" charset="0"/>
              </a:rPr>
            </a:br>
            <a:br>
              <a:rPr lang="it-IT" sz="4500" b="1" dirty="0">
                <a:latin typeface="Century Gothic" panose="020B0502020202020204" pitchFamily="34" charset="0"/>
              </a:rPr>
            </a:br>
            <a:br>
              <a:rPr lang="it-IT" sz="4500" b="1" dirty="0">
                <a:latin typeface="Century Gothic" panose="020B0502020202020204" pitchFamily="34" charset="0"/>
              </a:rPr>
            </a:br>
            <a:br>
              <a:rPr lang="it-IT" sz="4500" b="1" dirty="0">
                <a:solidFill>
                  <a:srgbClr val="C00000"/>
                </a:solidFill>
                <a:latin typeface="Century Gothic" panose="020B0502020202020204" pitchFamily="34" charset="0"/>
              </a:rPr>
            </a:br>
            <a:endParaRPr lang="it-IT" sz="4500" b="1" dirty="0">
              <a:solidFill>
                <a:srgbClr val="C00000"/>
              </a:solidFill>
              <a:latin typeface="Century Gothic" panose="020B0502020202020204" pitchFamily="34" charset="0"/>
            </a:endParaRPr>
          </a:p>
        </p:txBody>
      </p:sp>
      <p:sp>
        <p:nvSpPr>
          <p:cNvPr id="7" name="Sottotitolo 6"/>
          <p:cNvSpPr>
            <a:spLocks noGrp="1"/>
          </p:cNvSpPr>
          <p:nvPr>
            <p:ph idx="1"/>
          </p:nvPr>
        </p:nvSpPr>
        <p:spPr>
          <a:xfrm>
            <a:off x="882502" y="1700808"/>
            <a:ext cx="7471742" cy="2692551"/>
          </a:xfrm>
        </p:spPr>
        <p:txBody>
          <a:bodyPr>
            <a:normAutofit fontScale="47500" lnSpcReduction="20000"/>
          </a:bodyPr>
          <a:lstStyle/>
          <a:p>
            <a:pPr marL="0" indent="0" algn="just">
              <a:buNone/>
            </a:pPr>
            <a:r>
              <a:rPr lang="it-IT" sz="2800" dirty="0">
                <a:solidFill>
                  <a:schemeClr val="tx1">
                    <a:lumMod val="65000"/>
                    <a:lumOff val="35000"/>
                  </a:schemeClr>
                </a:solidFill>
                <a:latin typeface="Century Schoolbook" panose="02040604050505020304" pitchFamily="18" charset="0"/>
                <a:cs typeface="Calibri" panose="020F0502020204030204" pitchFamily="34" charset="0"/>
              </a:rPr>
              <a:t>«Il diritto di sciopero si esercita nell’ambito delle leggi che lo regolano»</a:t>
            </a:r>
          </a:p>
          <a:p>
            <a:pPr marL="0" indent="0" algn="just">
              <a:buNone/>
            </a:pPr>
            <a:endParaRPr lang="it-IT" sz="2700" dirty="0">
              <a:solidFill>
                <a:schemeClr val="tx1">
                  <a:lumMod val="65000"/>
                  <a:lumOff val="35000"/>
                </a:schemeClr>
              </a:solidFill>
              <a:latin typeface="Century Schoolbook" panose="02040604050505020304" pitchFamily="18" charset="0"/>
              <a:cs typeface="Calibri" panose="020F0502020204030204" pitchFamily="34" charset="0"/>
            </a:endParaRPr>
          </a:p>
          <a:p>
            <a:pPr algn="just"/>
            <a:r>
              <a:rPr lang="it-IT" sz="2700" dirty="0">
                <a:solidFill>
                  <a:schemeClr val="tx1">
                    <a:lumMod val="65000"/>
                    <a:lumOff val="35000"/>
                  </a:schemeClr>
                </a:solidFill>
                <a:latin typeface="Century Schoolbook" panose="02040604050505020304" pitchFamily="18" charset="0"/>
                <a:cs typeface="Calibri" panose="020F0502020204030204" pitchFamily="34" charset="0"/>
              </a:rPr>
              <a:t>La norma ha un immediato impatto precettivo</a:t>
            </a:r>
          </a:p>
          <a:p>
            <a:pPr marL="0" indent="0" algn="just">
              <a:buNone/>
            </a:pPr>
            <a:endParaRPr lang="it-IT" sz="2700" dirty="0">
              <a:solidFill>
                <a:schemeClr val="tx1">
                  <a:lumMod val="65000"/>
                  <a:lumOff val="35000"/>
                </a:schemeClr>
              </a:solidFill>
              <a:latin typeface="Century Schoolbook" panose="02040604050505020304" pitchFamily="18" charset="0"/>
              <a:cs typeface="Calibri" panose="020F0502020204030204" pitchFamily="34" charset="0"/>
            </a:endParaRPr>
          </a:p>
          <a:p>
            <a:pPr marL="0" indent="0" algn="just">
              <a:buNone/>
            </a:pPr>
            <a:endParaRPr lang="it-IT" sz="2700" dirty="0">
              <a:solidFill>
                <a:schemeClr val="tx1">
                  <a:lumMod val="65000"/>
                  <a:lumOff val="35000"/>
                </a:schemeClr>
              </a:solidFill>
              <a:latin typeface="Century Schoolbook" panose="02040604050505020304" pitchFamily="18" charset="0"/>
              <a:cs typeface="Calibri" panose="020F0502020204030204" pitchFamily="34" charset="0"/>
            </a:endParaRPr>
          </a:p>
          <a:p>
            <a:pPr algn="just"/>
            <a:r>
              <a:rPr lang="it-IT" sz="2700" dirty="0">
                <a:solidFill>
                  <a:schemeClr val="tx1">
                    <a:lumMod val="65000"/>
                    <a:lumOff val="35000"/>
                  </a:schemeClr>
                </a:solidFill>
                <a:latin typeface="Century Schoolbook" panose="02040604050505020304" pitchFamily="18" charset="0"/>
                <a:cs typeface="Calibri" panose="020F0502020204030204" pitchFamily="34" charset="0"/>
              </a:rPr>
              <a:t>Pur laconica, qualifica lo sciopero come oggetto di un diritto in maniera estremamente chiara</a:t>
            </a:r>
          </a:p>
          <a:p>
            <a:pPr algn="just"/>
            <a:r>
              <a:rPr lang="it-IT" sz="2700" dirty="0">
                <a:solidFill>
                  <a:schemeClr val="tx1">
                    <a:lumMod val="65000"/>
                    <a:lumOff val="35000"/>
                  </a:schemeClr>
                </a:solidFill>
                <a:latin typeface="Century Schoolbook" panose="02040604050505020304" pitchFamily="18" charset="0"/>
              </a:rPr>
              <a:t>La serrata non ha avuto riconoscimento in Costituzione (mentre la Carta di Nizza all’art. 28 parla di diritto…di azioni collettive)</a:t>
            </a:r>
          </a:p>
          <a:p>
            <a:pPr algn="just"/>
            <a:r>
              <a:rPr lang="it-IT" sz="2700" dirty="0">
                <a:solidFill>
                  <a:schemeClr val="tx1">
                    <a:lumMod val="65000"/>
                    <a:lumOff val="35000"/>
                  </a:schemeClr>
                </a:solidFill>
                <a:latin typeface="Century Schoolbook" panose="02040604050505020304" pitchFamily="18" charset="0"/>
              </a:rPr>
              <a:t>Per cui un imprenditore che fa serrata è tenuto comunque a pagare le retribuzioni</a:t>
            </a: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pPr marL="0" indent="0">
              <a:buNone/>
            </a:pPr>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a:p>
            <a:endParaRPr lang="it-IT" sz="2700" b="1" i="1" dirty="0">
              <a:solidFill>
                <a:schemeClr val="tx1">
                  <a:lumMod val="65000"/>
                  <a:lumOff val="35000"/>
                </a:schemeClr>
              </a:solidFill>
              <a:latin typeface="Century Gothic" panose="020B0502020202020204" pitchFamily="34" charset="0"/>
            </a:endParaRPr>
          </a:p>
        </p:txBody>
      </p:sp>
    </p:spTree>
    <p:extLst>
      <p:ext uri="{BB962C8B-B14F-4D97-AF65-F5344CB8AC3E}">
        <p14:creationId xmlns:p14="http://schemas.microsoft.com/office/powerpoint/2010/main" val="2788254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Titolarità</a:t>
            </a:r>
          </a:p>
        </p:txBody>
      </p:sp>
      <p:sp>
        <p:nvSpPr>
          <p:cNvPr id="3" name="Segnaposto contenuto 2"/>
          <p:cNvSpPr>
            <a:spLocks noGrp="1"/>
          </p:cNvSpPr>
          <p:nvPr>
            <p:ph idx="1"/>
          </p:nvPr>
        </p:nvSpPr>
        <p:spPr/>
        <p:txBody>
          <a:bodyPr>
            <a:normAutofit/>
          </a:bodyPr>
          <a:lstStyle/>
          <a:p>
            <a:r>
              <a:rPr lang="it-IT" dirty="0"/>
              <a:t>Titolarità individuale ad esercizio collettivo</a:t>
            </a:r>
          </a:p>
          <a:p>
            <a:pPr algn="just"/>
            <a:r>
              <a:rPr lang="it-IT" dirty="0"/>
              <a:t>Le clausole di tregua sindacale hanno natura obbligatoria e non normativa per cui non incidono nella sfera dei singoli lavoratori e espongono a sanzioni, come la perdita di diritti sindacali, solo le associazioni</a:t>
            </a:r>
          </a:p>
          <a:p>
            <a:r>
              <a:rPr lang="it-IT" dirty="0"/>
              <a:t>Parte IV del TU sulla rappresentanza del 2014 che rinvia ai CCNL la fissazione di clausole di tregua</a:t>
            </a:r>
          </a:p>
          <a:p>
            <a:r>
              <a:rPr lang="it-IT" dirty="0"/>
              <a:t>Divieti (vedi infra)</a:t>
            </a:r>
          </a:p>
          <a:p>
            <a:r>
              <a:rPr lang="it-IT" dirty="0"/>
              <a:t>Finalità – limiti interni</a:t>
            </a:r>
          </a:p>
          <a:p>
            <a:r>
              <a:rPr lang="it-IT" dirty="0"/>
              <a:t>Modalità – limiti esterni</a:t>
            </a:r>
          </a:p>
          <a:p>
            <a:endParaRPr lang="it-IT" dirty="0"/>
          </a:p>
          <a:p>
            <a:endParaRPr lang="it-IT" dirty="0"/>
          </a:p>
        </p:txBody>
      </p:sp>
    </p:spTree>
    <p:extLst>
      <p:ext uri="{BB962C8B-B14F-4D97-AF65-F5344CB8AC3E}">
        <p14:creationId xmlns:p14="http://schemas.microsoft.com/office/powerpoint/2010/main" val="31321490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7CE008C23DB7DD4EAE85E55115C4A7EA" ma:contentTypeVersion="14" ma:contentTypeDescription="Creare un nuovo documento." ma:contentTypeScope="" ma:versionID="8b55841c3ea688a558130cf4f1176216">
  <xsd:schema xmlns:xsd="http://www.w3.org/2001/XMLSchema" xmlns:xs="http://www.w3.org/2001/XMLSchema" xmlns:p="http://schemas.microsoft.com/office/2006/metadata/properties" xmlns:ns3="ce2ceee5-4e98-448d-bd69-9759c2918574" xmlns:ns4="f3077446-a7b8-4994-9298-7551826f19f8" targetNamespace="http://schemas.microsoft.com/office/2006/metadata/properties" ma:root="true" ma:fieldsID="e8505ebf8569cd7512c09e7edf72b8ac" ns3:_="" ns4:_="">
    <xsd:import namespace="ce2ceee5-4e98-448d-bd69-9759c2918574"/>
    <xsd:import namespace="f3077446-a7b8-4994-9298-7551826f19f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2ceee5-4e98-448d-bd69-9759c29185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3077446-a7b8-4994-9298-7551826f19f8" elementFormDefault="qualified">
    <xsd:import namespace="http://schemas.microsoft.com/office/2006/documentManagement/types"/>
    <xsd:import namespace="http://schemas.microsoft.com/office/infopath/2007/PartnerControls"/>
    <xsd:element name="SharedWithUsers" ma:index="10"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Condiviso con dettagli" ma:internalName="SharedWithDetails" ma:readOnly="true">
      <xsd:simpleType>
        <xsd:restriction base="dms:Note">
          <xsd:maxLength value="255"/>
        </xsd:restriction>
      </xsd:simpleType>
    </xsd:element>
    <xsd:element name="SharingHintHash" ma:index="12"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CB34AE7-4FC3-4806-8BFB-80F27BCFCB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2ceee5-4e98-448d-bd69-9759c2918574"/>
    <ds:schemaRef ds:uri="f3077446-a7b8-4994-9298-7551826f19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E55FD8-94E6-4E55-BCDE-188F08C77B1E}">
  <ds:schemaRefs>
    <ds:schemaRef ds:uri="http://schemas.microsoft.com/office/2006/documentManagement/types"/>
    <ds:schemaRef ds:uri="http://purl.org/dc/elements/1.1/"/>
    <ds:schemaRef ds:uri="f3077446-a7b8-4994-9298-7551826f19f8"/>
    <ds:schemaRef ds:uri="http://schemas.microsoft.com/office/infopath/2007/PartnerControls"/>
    <ds:schemaRef ds:uri="http://purl.org/dc/dcmitype/"/>
    <ds:schemaRef ds:uri="http://www.w3.org/XML/1998/namespace"/>
    <ds:schemaRef ds:uri="http://schemas.microsoft.com/office/2006/metadata/properties"/>
    <ds:schemaRef ds:uri="http://schemas.openxmlformats.org/package/2006/metadata/core-properties"/>
    <ds:schemaRef ds:uri="ce2ceee5-4e98-448d-bd69-9759c2918574"/>
    <ds:schemaRef ds:uri="http://purl.org/dc/terms/"/>
  </ds:schemaRefs>
</ds:datastoreItem>
</file>

<file path=customXml/itemProps3.xml><?xml version="1.0" encoding="utf-8"?>
<ds:datastoreItem xmlns:ds="http://schemas.openxmlformats.org/officeDocument/2006/customXml" ds:itemID="{BAFE6329-8206-44B5-A75D-86BA08261F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532</TotalTime>
  <Words>2224</Words>
  <Application>Microsoft Office PowerPoint</Application>
  <PresentationFormat>Presentazione su schermo (4:3)</PresentationFormat>
  <Paragraphs>366</Paragraphs>
  <Slides>33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33</vt:i4>
      </vt:variant>
    </vt:vector>
  </HeadingPairs>
  <TitlesOfParts>
    <vt:vector size="39" baseType="lpstr">
      <vt:lpstr>Arial</vt:lpstr>
      <vt:lpstr>Calibri</vt:lpstr>
      <vt:lpstr>Century Gothic</vt:lpstr>
      <vt:lpstr>Century Schoolbook</vt:lpstr>
      <vt:lpstr>Wingdings 3</vt:lpstr>
      <vt:lpstr>Ione</vt:lpstr>
      <vt:lpstr>Lo sciopero</vt:lpstr>
      <vt:lpstr>Sciopero ed eguaglianza sostanziale </vt:lpstr>
      <vt:lpstr>Sciopero: evoluzione della disciplina giuridica </vt:lpstr>
      <vt:lpstr>Lo sciopero come reato  </vt:lpstr>
      <vt:lpstr>Lo sciopero come illecito  </vt:lpstr>
      <vt:lpstr>La parentesi corporativa  </vt:lpstr>
      <vt:lpstr>La parentesi corporativa  </vt:lpstr>
      <vt:lpstr> Art. 40 della Costituzione    </vt:lpstr>
      <vt:lpstr>Titolarità</vt:lpstr>
      <vt:lpstr>Finalità  </vt:lpstr>
      <vt:lpstr>Modalità e forme anomale di sciopero </vt:lpstr>
      <vt:lpstr>La svolta della giurisprudenza </vt:lpstr>
      <vt:lpstr>Sciopero ed effetti sul rapporto di lavoro</vt:lpstr>
      <vt:lpstr>Reazioni datoriali allo sciopero </vt:lpstr>
      <vt:lpstr>Altre forme di lotta sindacale</vt:lpstr>
      <vt:lpstr>Divieti e limitazioni</vt:lpstr>
      <vt:lpstr>Presentazione standard di PowerPoint</vt:lpstr>
      <vt:lpstr>Sent. C. Cost. 120/2018</vt:lpstr>
      <vt:lpstr>..segue</vt:lpstr>
      <vt:lpstr>Prima della legge n. 146/1990</vt:lpstr>
      <vt:lpstr>SCIOPERO nei Servizi Pubblici essenziali</vt:lpstr>
      <vt:lpstr>Limiti procedurali</vt:lpstr>
      <vt:lpstr>Limiti procedurali…segue</vt:lpstr>
      <vt:lpstr>Limiti sostanziali</vt:lpstr>
      <vt:lpstr>Accordi sulle prestazioni indispensabili</vt:lpstr>
      <vt:lpstr>...segue</vt:lpstr>
      <vt:lpstr>...segue</vt:lpstr>
      <vt:lpstr>Commissione di garanzia e le altre autorità</vt:lpstr>
      <vt:lpstr>Poteri della Commissione</vt:lpstr>
      <vt:lpstr>..segue</vt:lpstr>
      <vt:lpstr>Ordinanza di precettazione</vt:lpstr>
      <vt:lpstr>...segue</vt:lpstr>
      <vt:lpstr>Esercitazione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Sciopero</dc:title>
  <dc:creator>HP</dc:creator>
  <cp:lastModifiedBy>FERRARA MARIA DOLORES</cp:lastModifiedBy>
  <cp:revision>41</cp:revision>
  <dcterms:created xsi:type="dcterms:W3CDTF">2019-03-08T13:29:48Z</dcterms:created>
  <dcterms:modified xsi:type="dcterms:W3CDTF">2024-03-14T07:19:46Z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0x0101007CE008C23DB7DD4EAE85E55115C4A7EA</vt:lpwstr>
  </property>
</Properties>
</file>