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8" r:id="rId1"/>
  </p:sldMasterIdLst>
  <p:notesMasterIdLst>
    <p:notesMasterId r:id="rId40"/>
  </p:notesMasterIdLst>
  <p:sldIdLst>
    <p:sldId id="298" r:id="rId2"/>
    <p:sldId id="299" r:id="rId3"/>
    <p:sldId id="300" r:id="rId4"/>
    <p:sldId id="301" r:id="rId5"/>
    <p:sldId id="302" r:id="rId6"/>
    <p:sldId id="303" r:id="rId7"/>
    <p:sldId id="304" r:id="rId8"/>
    <p:sldId id="305" r:id="rId9"/>
    <p:sldId id="258" r:id="rId10"/>
    <p:sldId id="271" r:id="rId11"/>
    <p:sldId id="351" r:id="rId12"/>
    <p:sldId id="306" r:id="rId13"/>
    <p:sldId id="327" r:id="rId14"/>
    <p:sldId id="329" r:id="rId15"/>
    <p:sldId id="326" r:id="rId16"/>
    <p:sldId id="307" r:id="rId17"/>
    <p:sldId id="328" r:id="rId18"/>
    <p:sldId id="330" r:id="rId19"/>
    <p:sldId id="315" r:id="rId20"/>
    <p:sldId id="352" r:id="rId21"/>
    <p:sldId id="353" r:id="rId22"/>
    <p:sldId id="355" r:id="rId23"/>
    <p:sldId id="356" r:id="rId24"/>
    <p:sldId id="336" r:id="rId25"/>
    <p:sldId id="277" r:id="rId26"/>
    <p:sldId id="350" r:id="rId27"/>
    <p:sldId id="357" r:id="rId28"/>
    <p:sldId id="331" r:id="rId29"/>
    <p:sldId id="332" r:id="rId30"/>
    <p:sldId id="287" r:id="rId31"/>
    <p:sldId id="354" r:id="rId32"/>
    <p:sldId id="273" r:id="rId33"/>
    <p:sldId id="316" r:id="rId34"/>
    <p:sldId id="308" r:id="rId35"/>
    <p:sldId id="334" r:id="rId36"/>
    <p:sldId id="263" r:id="rId37"/>
    <p:sldId id="333" r:id="rId38"/>
    <p:sldId id="310" r:id="rId39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TIN ROBERTA" initials="AR" lastIdx="2" clrIdx="0">
    <p:extLst>
      <p:ext uri="{19B8F6BF-5375-455C-9EA6-DF929625EA0E}">
        <p15:presenceInfo xmlns:p15="http://schemas.microsoft.com/office/powerpoint/2012/main" userId="S::5088@ds.units.it::51dfd678-5b59-45f8-b0e5-844aed6bb5d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43"/>
    <p:restoredTop sz="95288"/>
  </p:normalViewPr>
  <p:slideViewPr>
    <p:cSldViewPr snapToGrid="0" snapToObjects="1">
      <p:cViewPr varScale="1">
        <p:scale>
          <a:sx n="128" d="100"/>
          <a:sy n="128" d="100"/>
        </p:scale>
        <p:origin x="47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commentAuthors" Target="commentAuthor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5AED3BC-51D2-7343-A72B-FFE9CBC6343A}" type="doc">
      <dgm:prSet loTypeId="urn:microsoft.com/office/officeart/2005/8/layout/process1" loCatId="" qsTypeId="urn:microsoft.com/office/officeart/2005/8/quickstyle/simple1" qsCatId="simple" csTypeId="urn:microsoft.com/office/officeart/2005/8/colors/accent1_2" csCatId="accent1" phldr="1"/>
      <dgm:spPr/>
    </dgm:pt>
    <dgm:pt modelId="{49C9FD57-E01B-3A47-88A1-2FBDA43FA504}">
      <dgm:prSet phldrT="[Testo]"/>
      <dgm:spPr/>
      <dgm:t>
        <a:bodyPr/>
        <a:lstStyle/>
        <a:p>
          <a:r>
            <a:rPr lang="it-IT" dirty="0"/>
            <a:t>ETNOGRAFIA</a:t>
          </a:r>
        </a:p>
      </dgm:t>
    </dgm:pt>
    <dgm:pt modelId="{D97CE446-E8EB-CE47-A739-85AFA5B95A92}" type="parTrans" cxnId="{50358529-7420-4042-BD35-7E16214EE86E}">
      <dgm:prSet/>
      <dgm:spPr/>
      <dgm:t>
        <a:bodyPr/>
        <a:lstStyle/>
        <a:p>
          <a:endParaRPr lang="it-IT"/>
        </a:p>
      </dgm:t>
    </dgm:pt>
    <dgm:pt modelId="{0034A6E3-6A5D-DC4C-AF73-BA88B6490CE8}" type="sibTrans" cxnId="{50358529-7420-4042-BD35-7E16214EE86E}">
      <dgm:prSet/>
      <dgm:spPr/>
      <dgm:t>
        <a:bodyPr/>
        <a:lstStyle/>
        <a:p>
          <a:endParaRPr lang="it-IT"/>
        </a:p>
      </dgm:t>
    </dgm:pt>
    <dgm:pt modelId="{848FA3C7-BA0F-6649-9462-8D8A60312033}">
      <dgm:prSet phldrT="[Testo]"/>
      <dgm:spPr/>
      <dgm:t>
        <a:bodyPr/>
        <a:lstStyle/>
        <a:p>
          <a:r>
            <a:rPr lang="it-IT" dirty="0"/>
            <a:t>ETNOLOGIA</a:t>
          </a:r>
        </a:p>
      </dgm:t>
    </dgm:pt>
    <dgm:pt modelId="{4739FD5E-2640-234B-BB61-462F5E168D7F}" type="parTrans" cxnId="{7E4A060D-DC3C-1248-8EB2-DEF1F0A10A27}">
      <dgm:prSet/>
      <dgm:spPr/>
      <dgm:t>
        <a:bodyPr/>
        <a:lstStyle/>
        <a:p>
          <a:endParaRPr lang="it-IT"/>
        </a:p>
      </dgm:t>
    </dgm:pt>
    <dgm:pt modelId="{B38F72FB-8707-824C-83C6-2D2D7FC60437}" type="sibTrans" cxnId="{7E4A060D-DC3C-1248-8EB2-DEF1F0A10A27}">
      <dgm:prSet/>
      <dgm:spPr/>
      <dgm:t>
        <a:bodyPr/>
        <a:lstStyle/>
        <a:p>
          <a:endParaRPr lang="it-IT"/>
        </a:p>
      </dgm:t>
    </dgm:pt>
    <dgm:pt modelId="{5A23875F-624F-AE4C-AA63-EDB66BFAC19A}">
      <dgm:prSet phldrT="[Testo]"/>
      <dgm:spPr/>
      <dgm:t>
        <a:bodyPr/>
        <a:lstStyle/>
        <a:p>
          <a:r>
            <a:rPr lang="it-IT" dirty="0"/>
            <a:t>ANTROPOLOGIA</a:t>
          </a:r>
        </a:p>
      </dgm:t>
    </dgm:pt>
    <dgm:pt modelId="{795006D5-EF41-1644-B24B-2F1184FB775F}" type="parTrans" cxnId="{78F804D6-E65A-9947-AAAC-8C291BF24CA8}">
      <dgm:prSet/>
      <dgm:spPr/>
      <dgm:t>
        <a:bodyPr/>
        <a:lstStyle/>
        <a:p>
          <a:endParaRPr lang="it-IT"/>
        </a:p>
      </dgm:t>
    </dgm:pt>
    <dgm:pt modelId="{81BC497D-EFDE-2348-991D-FDCCAE2F1577}" type="sibTrans" cxnId="{78F804D6-E65A-9947-AAAC-8C291BF24CA8}">
      <dgm:prSet/>
      <dgm:spPr/>
      <dgm:t>
        <a:bodyPr/>
        <a:lstStyle/>
        <a:p>
          <a:endParaRPr lang="it-IT"/>
        </a:p>
      </dgm:t>
    </dgm:pt>
    <dgm:pt modelId="{C5B63FF4-FA37-CA46-8F29-8070CE2D26A8}" type="pres">
      <dgm:prSet presAssocID="{55AED3BC-51D2-7343-A72B-FFE9CBC6343A}" presName="Name0" presStyleCnt="0">
        <dgm:presLayoutVars>
          <dgm:dir/>
          <dgm:resizeHandles val="exact"/>
        </dgm:presLayoutVars>
      </dgm:prSet>
      <dgm:spPr/>
    </dgm:pt>
    <dgm:pt modelId="{B0D083FD-EB60-F246-B21F-DF641E4BDF8D}" type="pres">
      <dgm:prSet presAssocID="{49C9FD57-E01B-3A47-88A1-2FBDA43FA504}" presName="node" presStyleLbl="node1" presStyleIdx="0" presStyleCnt="3" custLinFactNeighborX="-836" custLinFactNeighborY="10344">
        <dgm:presLayoutVars>
          <dgm:bulletEnabled val="1"/>
        </dgm:presLayoutVars>
      </dgm:prSet>
      <dgm:spPr/>
    </dgm:pt>
    <dgm:pt modelId="{EBD7E7C4-0A91-EA45-9FCA-15A43C27A9BD}" type="pres">
      <dgm:prSet presAssocID="{0034A6E3-6A5D-DC4C-AF73-BA88B6490CE8}" presName="sibTrans" presStyleLbl="sibTrans2D1" presStyleIdx="0" presStyleCnt="2"/>
      <dgm:spPr/>
    </dgm:pt>
    <dgm:pt modelId="{02E7B39F-C447-EA47-ACDE-B95E214F38C7}" type="pres">
      <dgm:prSet presAssocID="{0034A6E3-6A5D-DC4C-AF73-BA88B6490CE8}" presName="connectorText" presStyleLbl="sibTrans2D1" presStyleIdx="0" presStyleCnt="2"/>
      <dgm:spPr/>
    </dgm:pt>
    <dgm:pt modelId="{F0C08053-1C55-854B-BF01-F404DD9CBBF7}" type="pres">
      <dgm:prSet presAssocID="{848FA3C7-BA0F-6649-9462-8D8A60312033}" presName="node" presStyleLbl="node1" presStyleIdx="1" presStyleCnt="3" custLinFactNeighborY="11336">
        <dgm:presLayoutVars>
          <dgm:bulletEnabled val="1"/>
        </dgm:presLayoutVars>
      </dgm:prSet>
      <dgm:spPr/>
    </dgm:pt>
    <dgm:pt modelId="{03155B04-DD61-DF49-B571-044BA1768929}" type="pres">
      <dgm:prSet presAssocID="{B38F72FB-8707-824C-83C6-2D2D7FC60437}" presName="sibTrans" presStyleLbl="sibTrans2D1" presStyleIdx="1" presStyleCnt="2"/>
      <dgm:spPr/>
    </dgm:pt>
    <dgm:pt modelId="{0E278CCA-0544-ED48-9136-5B39346B55A0}" type="pres">
      <dgm:prSet presAssocID="{B38F72FB-8707-824C-83C6-2D2D7FC60437}" presName="connectorText" presStyleLbl="sibTrans2D1" presStyleIdx="1" presStyleCnt="2"/>
      <dgm:spPr/>
    </dgm:pt>
    <dgm:pt modelId="{25187BF7-7B06-5543-B523-825C1845FAB9}" type="pres">
      <dgm:prSet presAssocID="{5A23875F-624F-AE4C-AA63-EDB66BFAC19A}" presName="node" presStyleLbl="node1" presStyleIdx="2" presStyleCnt="3" custLinFactNeighborX="-1258" custLinFactNeighborY="17606">
        <dgm:presLayoutVars>
          <dgm:bulletEnabled val="1"/>
        </dgm:presLayoutVars>
      </dgm:prSet>
      <dgm:spPr/>
    </dgm:pt>
  </dgm:ptLst>
  <dgm:cxnLst>
    <dgm:cxn modelId="{7E4A060D-DC3C-1248-8EB2-DEF1F0A10A27}" srcId="{55AED3BC-51D2-7343-A72B-FFE9CBC6343A}" destId="{848FA3C7-BA0F-6649-9462-8D8A60312033}" srcOrd="1" destOrd="0" parTransId="{4739FD5E-2640-234B-BB61-462F5E168D7F}" sibTransId="{B38F72FB-8707-824C-83C6-2D2D7FC60437}"/>
    <dgm:cxn modelId="{BF2FD40F-5C47-7742-A222-76BD58AD58E9}" type="presOf" srcId="{55AED3BC-51D2-7343-A72B-FFE9CBC6343A}" destId="{C5B63FF4-FA37-CA46-8F29-8070CE2D26A8}" srcOrd="0" destOrd="0" presId="urn:microsoft.com/office/officeart/2005/8/layout/process1"/>
    <dgm:cxn modelId="{50358529-7420-4042-BD35-7E16214EE86E}" srcId="{55AED3BC-51D2-7343-A72B-FFE9CBC6343A}" destId="{49C9FD57-E01B-3A47-88A1-2FBDA43FA504}" srcOrd="0" destOrd="0" parTransId="{D97CE446-E8EB-CE47-A739-85AFA5B95A92}" sibTransId="{0034A6E3-6A5D-DC4C-AF73-BA88B6490CE8}"/>
    <dgm:cxn modelId="{D2B36E2D-8507-8D40-9DF5-8EDB874AD134}" type="presOf" srcId="{5A23875F-624F-AE4C-AA63-EDB66BFAC19A}" destId="{25187BF7-7B06-5543-B523-825C1845FAB9}" srcOrd="0" destOrd="0" presId="urn:microsoft.com/office/officeart/2005/8/layout/process1"/>
    <dgm:cxn modelId="{48F4B23C-61B9-C14D-A295-C36AB80DD8B7}" type="presOf" srcId="{B38F72FB-8707-824C-83C6-2D2D7FC60437}" destId="{03155B04-DD61-DF49-B571-044BA1768929}" srcOrd="0" destOrd="0" presId="urn:microsoft.com/office/officeart/2005/8/layout/process1"/>
    <dgm:cxn modelId="{0A64E24A-B7A0-5D4A-92AB-A7F992311EB1}" type="presOf" srcId="{848FA3C7-BA0F-6649-9462-8D8A60312033}" destId="{F0C08053-1C55-854B-BF01-F404DD9CBBF7}" srcOrd="0" destOrd="0" presId="urn:microsoft.com/office/officeart/2005/8/layout/process1"/>
    <dgm:cxn modelId="{3D0E6C52-000B-2C47-B5C1-6E656E01952C}" type="presOf" srcId="{0034A6E3-6A5D-DC4C-AF73-BA88B6490CE8}" destId="{02E7B39F-C447-EA47-ACDE-B95E214F38C7}" srcOrd="1" destOrd="0" presId="urn:microsoft.com/office/officeart/2005/8/layout/process1"/>
    <dgm:cxn modelId="{93C45F54-0438-1A4B-9C6C-47389BE917E9}" type="presOf" srcId="{49C9FD57-E01B-3A47-88A1-2FBDA43FA504}" destId="{B0D083FD-EB60-F246-B21F-DF641E4BDF8D}" srcOrd="0" destOrd="0" presId="urn:microsoft.com/office/officeart/2005/8/layout/process1"/>
    <dgm:cxn modelId="{02B8F973-7DD9-F64C-8557-E19D1D9ECAE8}" type="presOf" srcId="{B38F72FB-8707-824C-83C6-2D2D7FC60437}" destId="{0E278CCA-0544-ED48-9136-5B39346B55A0}" srcOrd="1" destOrd="0" presId="urn:microsoft.com/office/officeart/2005/8/layout/process1"/>
    <dgm:cxn modelId="{9397DD7D-9193-1041-88E1-B5F8C310EC90}" type="presOf" srcId="{0034A6E3-6A5D-DC4C-AF73-BA88B6490CE8}" destId="{EBD7E7C4-0A91-EA45-9FCA-15A43C27A9BD}" srcOrd="0" destOrd="0" presId="urn:microsoft.com/office/officeart/2005/8/layout/process1"/>
    <dgm:cxn modelId="{78F804D6-E65A-9947-AAAC-8C291BF24CA8}" srcId="{55AED3BC-51D2-7343-A72B-FFE9CBC6343A}" destId="{5A23875F-624F-AE4C-AA63-EDB66BFAC19A}" srcOrd="2" destOrd="0" parTransId="{795006D5-EF41-1644-B24B-2F1184FB775F}" sibTransId="{81BC497D-EFDE-2348-991D-FDCCAE2F1577}"/>
    <dgm:cxn modelId="{09E7C448-6C91-8642-87A7-DCB476457291}" type="presParOf" srcId="{C5B63FF4-FA37-CA46-8F29-8070CE2D26A8}" destId="{B0D083FD-EB60-F246-B21F-DF641E4BDF8D}" srcOrd="0" destOrd="0" presId="urn:microsoft.com/office/officeart/2005/8/layout/process1"/>
    <dgm:cxn modelId="{FFC86C14-1C83-004A-B976-CFA7118BE9EC}" type="presParOf" srcId="{C5B63FF4-FA37-CA46-8F29-8070CE2D26A8}" destId="{EBD7E7C4-0A91-EA45-9FCA-15A43C27A9BD}" srcOrd="1" destOrd="0" presId="urn:microsoft.com/office/officeart/2005/8/layout/process1"/>
    <dgm:cxn modelId="{F8331929-86A1-294D-9439-0D16BC78F582}" type="presParOf" srcId="{EBD7E7C4-0A91-EA45-9FCA-15A43C27A9BD}" destId="{02E7B39F-C447-EA47-ACDE-B95E214F38C7}" srcOrd="0" destOrd="0" presId="urn:microsoft.com/office/officeart/2005/8/layout/process1"/>
    <dgm:cxn modelId="{A6FB0AA8-C39D-E145-8FD2-EF3B5F26203A}" type="presParOf" srcId="{C5B63FF4-FA37-CA46-8F29-8070CE2D26A8}" destId="{F0C08053-1C55-854B-BF01-F404DD9CBBF7}" srcOrd="2" destOrd="0" presId="urn:microsoft.com/office/officeart/2005/8/layout/process1"/>
    <dgm:cxn modelId="{AC84D5D5-189E-9841-90F2-C2C519323067}" type="presParOf" srcId="{C5B63FF4-FA37-CA46-8F29-8070CE2D26A8}" destId="{03155B04-DD61-DF49-B571-044BA1768929}" srcOrd="3" destOrd="0" presId="urn:microsoft.com/office/officeart/2005/8/layout/process1"/>
    <dgm:cxn modelId="{B936CF94-7BE3-0E42-89BF-4788A29572E2}" type="presParOf" srcId="{03155B04-DD61-DF49-B571-044BA1768929}" destId="{0E278CCA-0544-ED48-9136-5B39346B55A0}" srcOrd="0" destOrd="0" presId="urn:microsoft.com/office/officeart/2005/8/layout/process1"/>
    <dgm:cxn modelId="{8081BE7B-B17E-CD43-B114-812B8D730C9D}" type="presParOf" srcId="{C5B63FF4-FA37-CA46-8F29-8070CE2D26A8}" destId="{25187BF7-7B06-5543-B523-825C1845FAB9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AAC2F8A-7A73-9D43-B484-C435F9E5C907}" type="doc">
      <dgm:prSet loTypeId="urn:microsoft.com/office/officeart/2009/layout/CircleArrowProcess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216752DA-07DA-824D-BD25-D95B0B8EDC5A}">
      <dgm:prSet phldrT="[Testo]"/>
      <dgm:spPr/>
      <dgm:t>
        <a:bodyPr/>
        <a:lstStyle/>
        <a:p>
          <a:r>
            <a:rPr lang="it-IT" dirty="0"/>
            <a:t>PROCESSO</a:t>
          </a:r>
        </a:p>
      </dgm:t>
    </dgm:pt>
    <dgm:pt modelId="{2E7B8F50-B0C4-A346-AE37-A37AA656D48C}" type="parTrans" cxnId="{247C3DEA-5CAC-864E-8EC1-700E468CA597}">
      <dgm:prSet/>
      <dgm:spPr/>
      <dgm:t>
        <a:bodyPr/>
        <a:lstStyle/>
        <a:p>
          <a:endParaRPr lang="it-IT"/>
        </a:p>
      </dgm:t>
    </dgm:pt>
    <dgm:pt modelId="{55E101C4-E764-A04D-B3B0-7D113EC4226F}" type="sibTrans" cxnId="{247C3DEA-5CAC-864E-8EC1-700E468CA597}">
      <dgm:prSet/>
      <dgm:spPr/>
      <dgm:t>
        <a:bodyPr/>
        <a:lstStyle/>
        <a:p>
          <a:endParaRPr lang="it-IT"/>
        </a:p>
      </dgm:t>
    </dgm:pt>
    <dgm:pt modelId="{00E44D28-D468-1E4E-BA5D-2BB80124C91C}">
      <dgm:prSet phldrT="[Testo]"/>
      <dgm:spPr/>
      <dgm:t>
        <a:bodyPr/>
        <a:lstStyle/>
        <a:p>
          <a:r>
            <a:rPr lang="it-IT" dirty="0"/>
            <a:t>PRODOTTO</a:t>
          </a:r>
        </a:p>
      </dgm:t>
    </dgm:pt>
    <dgm:pt modelId="{3A7CF0D8-2B18-4C46-976D-F906B3EE47E1}" type="parTrans" cxnId="{A7966D0A-A296-5648-B6A8-E0B45BA701D8}">
      <dgm:prSet/>
      <dgm:spPr/>
      <dgm:t>
        <a:bodyPr/>
        <a:lstStyle/>
        <a:p>
          <a:endParaRPr lang="it-IT"/>
        </a:p>
      </dgm:t>
    </dgm:pt>
    <dgm:pt modelId="{A7D87FFB-0F8F-6F40-A5EC-897E6A35AEC5}" type="sibTrans" cxnId="{A7966D0A-A296-5648-B6A8-E0B45BA701D8}">
      <dgm:prSet/>
      <dgm:spPr/>
      <dgm:t>
        <a:bodyPr/>
        <a:lstStyle/>
        <a:p>
          <a:endParaRPr lang="it-IT"/>
        </a:p>
      </dgm:t>
    </dgm:pt>
    <dgm:pt modelId="{7EE56AC6-9C5E-294D-8E37-BE60EB5BF326}">
      <dgm:prSet phldrT="[Testo]"/>
      <dgm:spPr/>
      <dgm:t>
        <a:bodyPr/>
        <a:lstStyle/>
        <a:p>
          <a:r>
            <a:rPr lang="it-IT" dirty="0"/>
            <a:t>OSS. PARTECIPANTE</a:t>
          </a:r>
        </a:p>
      </dgm:t>
    </dgm:pt>
    <dgm:pt modelId="{7E43FB06-99D7-1E45-B52F-C8EA7E5040A1}" type="parTrans" cxnId="{4BE4C2C4-5203-2746-B349-9AAF5F435BE3}">
      <dgm:prSet/>
      <dgm:spPr/>
      <dgm:t>
        <a:bodyPr/>
        <a:lstStyle/>
        <a:p>
          <a:endParaRPr lang="it-IT"/>
        </a:p>
      </dgm:t>
    </dgm:pt>
    <dgm:pt modelId="{B5DA6D06-9041-CF41-A9D6-F6613F3AF4C5}" type="sibTrans" cxnId="{4BE4C2C4-5203-2746-B349-9AAF5F435BE3}">
      <dgm:prSet/>
      <dgm:spPr/>
      <dgm:t>
        <a:bodyPr/>
        <a:lstStyle/>
        <a:p>
          <a:endParaRPr lang="it-IT"/>
        </a:p>
      </dgm:t>
    </dgm:pt>
    <dgm:pt modelId="{870469C9-8E18-EA45-98C5-5F42DFA9FD0F}" type="pres">
      <dgm:prSet presAssocID="{7AAC2F8A-7A73-9D43-B484-C435F9E5C907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7864BA0F-4B13-AD43-80B5-58EE0FB742C3}" type="pres">
      <dgm:prSet presAssocID="{216752DA-07DA-824D-BD25-D95B0B8EDC5A}" presName="Accent1" presStyleCnt="0"/>
      <dgm:spPr/>
    </dgm:pt>
    <dgm:pt modelId="{6CE5F99A-8483-BB42-8B2F-98DE8D44BD6C}" type="pres">
      <dgm:prSet presAssocID="{216752DA-07DA-824D-BD25-D95B0B8EDC5A}" presName="Accent" presStyleLbl="node1" presStyleIdx="0" presStyleCnt="3" custLinFactNeighborX="-54819" custLinFactNeighborY="-12981"/>
      <dgm:spPr/>
    </dgm:pt>
    <dgm:pt modelId="{3A856072-FAD4-FE4B-9A78-F19A3EC9B423}" type="pres">
      <dgm:prSet presAssocID="{216752DA-07DA-824D-BD25-D95B0B8EDC5A}" presName="Parent1" presStyleLbl="revTx" presStyleIdx="0" presStyleCnt="3" custLinFactNeighborX="-99950" custLinFactNeighborY="-64917">
        <dgm:presLayoutVars>
          <dgm:chMax val="1"/>
          <dgm:chPref val="1"/>
          <dgm:bulletEnabled val="1"/>
        </dgm:presLayoutVars>
      </dgm:prSet>
      <dgm:spPr/>
    </dgm:pt>
    <dgm:pt modelId="{CF84D743-04B2-784E-8D0E-D471317F038E}" type="pres">
      <dgm:prSet presAssocID="{00E44D28-D468-1E4E-BA5D-2BB80124C91C}" presName="Accent2" presStyleCnt="0"/>
      <dgm:spPr/>
    </dgm:pt>
    <dgm:pt modelId="{30CD005E-C0EC-6C4C-9E8C-B8A339AEC0D9}" type="pres">
      <dgm:prSet presAssocID="{00E44D28-D468-1E4E-BA5D-2BB80124C91C}" presName="Accent" presStyleLbl="node1" presStyleIdx="1" presStyleCnt="3" custLinFactNeighborX="-49770" custLinFactNeighborY="-24037"/>
      <dgm:spPr/>
    </dgm:pt>
    <dgm:pt modelId="{971B4AFC-E2C6-E549-97F5-61268EE47467}" type="pres">
      <dgm:prSet presAssocID="{00E44D28-D468-1E4E-BA5D-2BB80124C91C}" presName="Parent2" presStyleLbl="revTx" presStyleIdx="1" presStyleCnt="3" custLinFactX="-2546" custLinFactNeighborX="-100000" custLinFactNeighborY="-93482">
        <dgm:presLayoutVars>
          <dgm:chMax val="1"/>
          <dgm:chPref val="1"/>
          <dgm:bulletEnabled val="1"/>
        </dgm:presLayoutVars>
      </dgm:prSet>
      <dgm:spPr/>
    </dgm:pt>
    <dgm:pt modelId="{5E7E3557-B076-594E-9609-BA8B999B6140}" type="pres">
      <dgm:prSet presAssocID="{7EE56AC6-9C5E-294D-8E37-BE60EB5BF326}" presName="Accent3" presStyleCnt="0"/>
      <dgm:spPr/>
    </dgm:pt>
    <dgm:pt modelId="{0EC9A067-A17F-5E48-85B8-01F726239078}" type="pres">
      <dgm:prSet presAssocID="{7EE56AC6-9C5E-294D-8E37-BE60EB5BF326}" presName="Accent" presStyleLbl="node1" presStyleIdx="2" presStyleCnt="3" custLinFactNeighborX="-39459" custLinFactNeighborY="-48418"/>
      <dgm:spPr/>
    </dgm:pt>
    <dgm:pt modelId="{0F6A9B2B-D64C-E747-96E5-6C45CD3196C7}" type="pres">
      <dgm:prSet presAssocID="{7EE56AC6-9C5E-294D-8E37-BE60EB5BF326}" presName="Parent3" presStyleLbl="revTx" presStyleIdx="2" presStyleCnt="3" custLinFactY="-66055" custLinFactNeighborX="-68797" custLinFactNeighborY="-100000">
        <dgm:presLayoutVars>
          <dgm:chMax val="1"/>
          <dgm:chPref val="1"/>
          <dgm:bulletEnabled val="1"/>
        </dgm:presLayoutVars>
      </dgm:prSet>
      <dgm:spPr/>
    </dgm:pt>
  </dgm:ptLst>
  <dgm:cxnLst>
    <dgm:cxn modelId="{A7966D0A-A296-5648-B6A8-E0B45BA701D8}" srcId="{7AAC2F8A-7A73-9D43-B484-C435F9E5C907}" destId="{00E44D28-D468-1E4E-BA5D-2BB80124C91C}" srcOrd="1" destOrd="0" parTransId="{3A7CF0D8-2B18-4C46-976D-F906B3EE47E1}" sibTransId="{A7D87FFB-0F8F-6F40-A5EC-897E6A35AEC5}"/>
    <dgm:cxn modelId="{F9A82863-EEC2-1E4F-8195-377EBD70FE64}" type="presOf" srcId="{00E44D28-D468-1E4E-BA5D-2BB80124C91C}" destId="{971B4AFC-E2C6-E549-97F5-61268EE47467}" srcOrd="0" destOrd="0" presId="urn:microsoft.com/office/officeart/2009/layout/CircleArrowProcess"/>
    <dgm:cxn modelId="{033EF780-C695-DC4E-BE0E-75FBE253B864}" type="presOf" srcId="{7EE56AC6-9C5E-294D-8E37-BE60EB5BF326}" destId="{0F6A9B2B-D64C-E747-96E5-6C45CD3196C7}" srcOrd="0" destOrd="0" presId="urn:microsoft.com/office/officeart/2009/layout/CircleArrowProcess"/>
    <dgm:cxn modelId="{8BF32C8F-224B-AB4B-B55A-86FC1F1EE109}" type="presOf" srcId="{7AAC2F8A-7A73-9D43-B484-C435F9E5C907}" destId="{870469C9-8E18-EA45-98C5-5F42DFA9FD0F}" srcOrd="0" destOrd="0" presId="urn:microsoft.com/office/officeart/2009/layout/CircleArrowProcess"/>
    <dgm:cxn modelId="{56D5E3B0-C6E1-4A4A-8A6F-A6F1C55727C5}" type="presOf" srcId="{216752DA-07DA-824D-BD25-D95B0B8EDC5A}" destId="{3A856072-FAD4-FE4B-9A78-F19A3EC9B423}" srcOrd="0" destOrd="0" presId="urn:microsoft.com/office/officeart/2009/layout/CircleArrowProcess"/>
    <dgm:cxn modelId="{4BE4C2C4-5203-2746-B349-9AAF5F435BE3}" srcId="{7AAC2F8A-7A73-9D43-B484-C435F9E5C907}" destId="{7EE56AC6-9C5E-294D-8E37-BE60EB5BF326}" srcOrd="2" destOrd="0" parTransId="{7E43FB06-99D7-1E45-B52F-C8EA7E5040A1}" sibTransId="{B5DA6D06-9041-CF41-A9D6-F6613F3AF4C5}"/>
    <dgm:cxn modelId="{247C3DEA-5CAC-864E-8EC1-700E468CA597}" srcId="{7AAC2F8A-7A73-9D43-B484-C435F9E5C907}" destId="{216752DA-07DA-824D-BD25-D95B0B8EDC5A}" srcOrd="0" destOrd="0" parTransId="{2E7B8F50-B0C4-A346-AE37-A37AA656D48C}" sibTransId="{55E101C4-E764-A04D-B3B0-7D113EC4226F}"/>
    <dgm:cxn modelId="{AF00941C-39E2-A94A-A828-08543FEF2565}" type="presParOf" srcId="{870469C9-8E18-EA45-98C5-5F42DFA9FD0F}" destId="{7864BA0F-4B13-AD43-80B5-58EE0FB742C3}" srcOrd="0" destOrd="0" presId="urn:microsoft.com/office/officeart/2009/layout/CircleArrowProcess"/>
    <dgm:cxn modelId="{33C6312D-5E81-DE4B-87B0-E61F7837AFB1}" type="presParOf" srcId="{7864BA0F-4B13-AD43-80B5-58EE0FB742C3}" destId="{6CE5F99A-8483-BB42-8B2F-98DE8D44BD6C}" srcOrd="0" destOrd="0" presId="urn:microsoft.com/office/officeart/2009/layout/CircleArrowProcess"/>
    <dgm:cxn modelId="{3A0C366D-49C3-2B47-B66C-9E2AB002B65E}" type="presParOf" srcId="{870469C9-8E18-EA45-98C5-5F42DFA9FD0F}" destId="{3A856072-FAD4-FE4B-9A78-F19A3EC9B423}" srcOrd="1" destOrd="0" presId="urn:microsoft.com/office/officeart/2009/layout/CircleArrowProcess"/>
    <dgm:cxn modelId="{691BC94D-7CEA-4042-BAF7-5619509BB4A7}" type="presParOf" srcId="{870469C9-8E18-EA45-98C5-5F42DFA9FD0F}" destId="{CF84D743-04B2-784E-8D0E-D471317F038E}" srcOrd="2" destOrd="0" presId="urn:microsoft.com/office/officeart/2009/layout/CircleArrowProcess"/>
    <dgm:cxn modelId="{439181AE-2F86-6D42-8BB6-7DDD479A7C16}" type="presParOf" srcId="{CF84D743-04B2-784E-8D0E-D471317F038E}" destId="{30CD005E-C0EC-6C4C-9E8C-B8A339AEC0D9}" srcOrd="0" destOrd="0" presId="urn:microsoft.com/office/officeart/2009/layout/CircleArrowProcess"/>
    <dgm:cxn modelId="{91900AC4-A659-F84B-954F-6A3C51903A2A}" type="presParOf" srcId="{870469C9-8E18-EA45-98C5-5F42DFA9FD0F}" destId="{971B4AFC-E2C6-E549-97F5-61268EE47467}" srcOrd="3" destOrd="0" presId="urn:microsoft.com/office/officeart/2009/layout/CircleArrowProcess"/>
    <dgm:cxn modelId="{E026E97E-7F5C-E24D-88BD-9A59117D3774}" type="presParOf" srcId="{870469C9-8E18-EA45-98C5-5F42DFA9FD0F}" destId="{5E7E3557-B076-594E-9609-BA8B999B6140}" srcOrd="4" destOrd="0" presId="urn:microsoft.com/office/officeart/2009/layout/CircleArrowProcess"/>
    <dgm:cxn modelId="{1972B365-2E95-B543-B50C-63922B5545C8}" type="presParOf" srcId="{5E7E3557-B076-594E-9609-BA8B999B6140}" destId="{0EC9A067-A17F-5E48-85B8-01F726239078}" srcOrd="0" destOrd="0" presId="urn:microsoft.com/office/officeart/2009/layout/CircleArrowProcess"/>
    <dgm:cxn modelId="{13C39A62-8572-2B4D-B13F-B85814745FB1}" type="presParOf" srcId="{870469C9-8E18-EA45-98C5-5F42DFA9FD0F}" destId="{0F6A9B2B-D64C-E747-96E5-6C45CD3196C7}" srcOrd="5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5F8394E-6219-9A4C-A7B1-8AA75913FC7A}" type="doc">
      <dgm:prSet loTypeId="urn:microsoft.com/office/officeart/2008/layout/VerticalCurvedList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8567EA0B-5300-E645-98C5-6135ACB96EA5}">
      <dgm:prSet phldrT="[Testo]"/>
      <dgm:spPr/>
      <dgm:t>
        <a:bodyPr/>
        <a:lstStyle/>
        <a:p>
          <a:r>
            <a:rPr lang="it-IT" dirty="0"/>
            <a:t>Unità genere umano, </a:t>
          </a:r>
        </a:p>
        <a:p>
          <a:r>
            <a:rPr lang="it-IT" dirty="0"/>
            <a:t>ma non uniformità</a:t>
          </a:r>
        </a:p>
      </dgm:t>
    </dgm:pt>
    <dgm:pt modelId="{8EA72F5B-FEE6-5C4F-A0E1-C980F9CF0B27}" type="parTrans" cxnId="{A44EAC93-6944-F74C-B0DF-70157F520913}">
      <dgm:prSet/>
      <dgm:spPr/>
      <dgm:t>
        <a:bodyPr/>
        <a:lstStyle/>
        <a:p>
          <a:endParaRPr lang="it-IT"/>
        </a:p>
      </dgm:t>
    </dgm:pt>
    <dgm:pt modelId="{B6A659F1-6D25-2449-9FE8-68A3CF4905E7}" type="sibTrans" cxnId="{A44EAC93-6944-F74C-B0DF-70157F520913}">
      <dgm:prSet/>
      <dgm:spPr/>
      <dgm:t>
        <a:bodyPr/>
        <a:lstStyle/>
        <a:p>
          <a:endParaRPr lang="it-IT"/>
        </a:p>
      </dgm:t>
    </dgm:pt>
    <dgm:pt modelId="{7B2BAF98-0E3D-9145-BB93-A8525C9E9693}">
      <dgm:prSet phldrT="[Testo]"/>
      <dgm:spPr/>
      <dgm:t>
        <a:bodyPr/>
        <a:lstStyle/>
        <a:p>
          <a:r>
            <a:rPr lang="it-IT" dirty="0"/>
            <a:t>Analisi varianti/invarianti</a:t>
          </a:r>
        </a:p>
      </dgm:t>
    </dgm:pt>
    <dgm:pt modelId="{F42E7E21-8012-6A47-B27F-196EFBFFB42C}" type="parTrans" cxnId="{4572FAB6-3375-3946-BBE9-79D71B6D8E87}">
      <dgm:prSet/>
      <dgm:spPr/>
      <dgm:t>
        <a:bodyPr/>
        <a:lstStyle/>
        <a:p>
          <a:endParaRPr lang="it-IT"/>
        </a:p>
      </dgm:t>
    </dgm:pt>
    <dgm:pt modelId="{5C4F3181-698E-5D4B-97AD-BF9A6E907598}" type="sibTrans" cxnId="{4572FAB6-3375-3946-BBE9-79D71B6D8E87}">
      <dgm:prSet/>
      <dgm:spPr/>
      <dgm:t>
        <a:bodyPr/>
        <a:lstStyle/>
        <a:p>
          <a:endParaRPr lang="it-IT"/>
        </a:p>
      </dgm:t>
    </dgm:pt>
    <dgm:pt modelId="{A9EECA81-4862-B54F-BA8C-3C092B489D03}">
      <dgm:prSet phldrT="[Testo]"/>
      <dgm:spPr/>
      <dgm:t>
        <a:bodyPr/>
        <a:lstStyle/>
        <a:p>
          <a:r>
            <a:rPr lang="it-IT" dirty="0"/>
            <a:t>Comparazione e generalizzazione </a:t>
          </a:r>
        </a:p>
      </dgm:t>
    </dgm:pt>
    <dgm:pt modelId="{1F192F2D-3A08-F745-9177-2C23F9D672DC}" type="parTrans" cxnId="{AD7DFBAA-9080-B548-BA9D-156F7A12E024}">
      <dgm:prSet/>
      <dgm:spPr/>
      <dgm:t>
        <a:bodyPr/>
        <a:lstStyle/>
        <a:p>
          <a:endParaRPr lang="it-IT"/>
        </a:p>
      </dgm:t>
    </dgm:pt>
    <dgm:pt modelId="{E53BFCDA-FE0E-084F-9478-9BA38BBF0993}" type="sibTrans" cxnId="{AD7DFBAA-9080-B548-BA9D-156F7A12E024}">
      <dgm:prSet/>
      <dgm:spPr/>
      <dgm:t>
        <a:bodyPr/>
        <a:lstStyle/>
        <a:p>
          <a:endParaRPr lang="it-IT"/>
        </a:p>
      </dgm:t>
    </dgm:pt>
    <dgm:pt modelId="{C5BF92EE-3E00-3444-8678-5CF47DCE839F}" type="pres">
      <dgm:prSet presAssocID="{A5F8394E-6219-9A4C-A7B1-8AA75913FC7A}" presName="Name0" presStyleCnt="0">
        <dgm:presLayoutVars>
          <dgm:chMax val="7"/>
          <dgm:chPref val="7"/>
          <dgm:dir/>
        </dgm:presLayoutVars>
      </dgm:prSet>
      <dgm:spPr/>
    </dgm:pt>
    <dgm:pt modelId="{68E48739-11D6-684E-89AD-1FB925E238E0}" type="pres">
      <dgm:prSet presAssocID="{A5F8394E-6219-9A4C-A7B1-8AA75913FC7A}" presName="Name1" presStyleCnt="0"/>
      <dgm:spPr/>
    </dgm:pt>
    <dgm:pt modelId="{C1B2337E-45EE-B149-89E3-251242F79659}" type="pres">
      <dgm:prSet presAssocID="{A5F8394E-6219-9A4C-A7B1-8AA75913FC7A}" presName="cycle" presStyleCnt="0"/>
      <dgm:spPr/>
    </dgm:pt>
    <dgm:pt modelId="{C35A3F96-B5E4-314E-9D5E-780A1B4B912E}" type="pres">
      <dgm:prSet presAssocID="{A5F8394E-6219-9A4C-A7B1-8AA75913FC7A}" presName="srcNode" presStyleLbl="node1" presStyleIdx="0" presStyleCnt="3"/>
      <dgm:spPr/>
    </dgm:pt>
    <dgm:pt modelId="{4B0BFE72-D8DD-204B-89CF-8379A2AF2E65}" type="pres">
      <dgm:prSet presAssocID="{A5F8394E-6219-9A4C-A7B1-8AA75913FC7A}" presName="conn" presStyleLbl="parChTrans1D2" presStyleIdx="0" presStyleCnt="1"/>
      <dgm:spPr/>
    </dgm:pt>
    <dgm:pt modelId="{1578DC5B-592F-A847-9B44-158BABEA65FA}" type="pres">
      <dgm:prSet presAssocID="{A5F8394E-6219-9A4C-A7B1-8AA75913FC7A}" presName="extraNode" presStyleLbl="node1" presStyleIdx="0" presStyleCnt="3"/>
      <dgm:spPr/>
    </dgm:pt>
    <dgm:pt modelId="{77A0F03A-D7DB-2B4C-9654-4776556A953C}" type="pres">
      <dgm:prSet presAssocID="{A5F8394E-6219-9A4C-A7B1-8AA75913FC7A}" presName="dstNode" presStyleLbl="node1" presStyleIdx="0" presStyleCnt="3"/>
      <dgm:spPr/>
    </dgm:pt>
    <dgm:pt modelId="{BC886BDF-AE2F-954E-83F0-C60B4787F422}" type="pres">
      <dgm:prSet presAssocID="{8567EA0B-5300-E645-98C5-6135ACB96EA5}" presName="text_1" presStyleLbl="node1" presStyleIdx="0" presStyleCnt="3">
        <dgm:presLayoutVars>
          <dgm:bulletEnabled val="1"/>
        </dgm:presLayoutVars>
      </dgm:prSet>
      <dgm:spPr/>
    </dgm:pt>
    <dgm:pt modelId="{E44E54B7-7E3A-5247-B959-FE7110F76D62}" type="pres">
      <dgm:prSet presAssocID="{8567EA0B-5300-E645-98C5-6135ACB96EA5}" presName="accent_1" presStyleCnt="0"/>
      <dgm:spPr/>
    </dgm:pt>
    <dgm:pt modelId="{263D32CF-6024-5440-AF4E-9979EDA31B32}" type="pres">
      <dgm:prSet presAssocID="{8567EA0B-5300-E645-98C5-6135ACB96EA5}" presName="accentRepeatNode" presStyleLbl="solidFgAcc1" presStyleIdx="0" presStyleCnt="3"/>
      <dgm:spPr/>
    </dgm:pt>
    <dgm:pt modelId="{A58ADC2C-E4E8-EA45-A6F2-1537AD045377}" type="pres">
      <dgm:prSet presAssocID="{7B2BAF98-0E3D-9145-BB93-A8525C9E9693}" presName="text_2" presStyleLbl="node1" presStyleIdx="1" presStyleCnt="3">
        <dgm:presLayoutVars>
          <dgm:bulletEnabled val="1"/>
        </dgm:presLayoutVars>
      </dgm:prSet>
      <dgm:spPr/>
    </dgm:pt>
    <dgm:pt modelId="{B7663A03-F7BB-1343-890B-AC7080BBD584}" type="pres">
      <dgm:prSet presAssocID="{7B2BAF98-0E3D-9145-BB93-A8525C9E9693}" presName="accent_2" presStyleCnt="0"/>
      <dgm:spPr/>
    </dgm:pt>
    <dgm:pt modelId="{07F5C8AB-0C6D-D74F-8C71-4402836666FB}" type="pres">
      <dgm:prSet presAssocID="{7B2BAF98-0E3D-9145-BB93-A8525C9E9693}" presName="accentRepeatNode" presStyleLbl="solidFgAcc1" presStyleIdx="1" presStyleCnt="3"/>
      <dgm:spPr/>
    </dgm:pt>
    <dgm:pt modelId="{A1E3A8CE-4662-F947-BD7D-50A0F924D0F1}" type="pres">
      <dgm:prSet presAssocID="{A9EECA81-4862-B54F-BA8C-3C092B489D03}" presName="text_3" presStyleLbl="node1" presStyleIdx="2" presStyleCnt="3">
        <dgm:presLayoutVars>
          <dgm:bulletEnabled val="1"/>
        </dgm:presLayoutVars>
      </dgm:prSet>
      <dgm:spPr/>
    </dgm:pt>
    <dgm:pt modelId="{8FBC99A2-B598-8A48-9729-14AC28931D7B}" type="pres">
      <dgm:prSet presAssocID="{A9EECA81-4862-B54F-BA8C-3C092B489D03}" presName="accent_3" presStyleCnt="0"/>
      <dgm:spPr/>
    </dgm:pt>
    <dgm:pt modelId="{19D86742-C8BA-2A45-A531-873FD0C391C6}" type="pres">
      <dgm:prSet presAssocID="{A9EECA81-4862-B54F-BA8C-3C092B489D03}" presName="accentRepeatNode" presStyleLbl="solidFgAcc1" presStyleIdx="2" presStyleCnt="3"/>
      <dgm:spPr/>
    </dgm:pt>
  </dgm:ptLst>
  <dgm:cxnLst>
    <dgm:cxn modelId="{74FA6614-B742-C645-B533-01FAD0CC6E4E}" type="presOf" srcId="{B6A659F1-6D25-2449-9FE8-68A3CF4905E7}" destId="{4B0BFE72-D8DD-204B-89CF-8379A2AF2E65}" srcOrd="0" destOrd="0" presId="urn:microsoft.com/office/officeart/2008/layout/VerticalCurvedList"/>
    <dgm:cxn modelId="{0D1DB853-1916-6040-B0CB-8311197CCC95}" type="presOf" srcId="{A9EECA81-4862-B54F-BA8C-3C092B489D03}" destId="{A1E3A8CE-4662-F947-BD7D-50A0F924D0F1}" srcOrd="0" destOrd="0" presId="urn:microsoft.com/office/officeart/2008/layout/VerticalCurvedList"/>
    <dgm:cxn modelId="{EB3A5881-3587-744F-906B-83AC91972BBA}" type="presOf" srcId="{7B2BAF98-0E3D-9145-BB93-A8525C9E9693}" destId="{A58ADC2C-E4E8-EA45-A6F2-1537AD045377}" srcOrd="0" destOrd="0" presId="urn:microsoft.com/office/officeart/2008/layout/VerticalCurvedList"/>
    <dgm:cxn modelId="{A44EAC93-6944-F74C-B0DF-70157F520913}" srcId="{A5F8394E-6219-9A4C-A7B1-8AA75913FC7A}" destId="{8567EA0B-5300-E645-98C5-6135ACB96EA5}" srcOrd="0" destOrd="0" parTransId="{8EA72F5B-FEE6-5C4F-A0E1-C980F9CF0B27}" sibTransId="{B6A659F1-6D25-2449-9FE8-68A3CF4905E7}"/>
    <dgm:cxn modelId="{A0EF879C-7D6B-9349-9304-E3C4304EAD22}" type="presOf" srcId="{A5F8394E-6219-9A4C-A7B1-8AA75913FC7A}" destId="{C5BF92EE-3E00-3444-8678-5CF47DCE839F}" srcOrd="0" destOrd="0" presId="urn:microsoft.com/office/officeart/2008/layout/VerticalCurvedList"/>
    <dgm:cxn modelId="{AD7DFBAA-9080-B548-BA9D-156F7A12E024}" srcId="{A5F8394E-6219-9A4C-A7B1-8AA75913FC7A}" destId="{A9EECA81-4862-B54F-BA8C-3C092B489D03}" srcOrd="2" destOrd="0" parTransId="{1F192F2D-3A08-F745-9177-2C23F9D672DC}" sibTransId="{E53BFCDA-FE0E-084F-9478-9BA38BBF0993}"/>
    <dgm:cxn modelId="{BB9080B2-0425-2D4E-A775-8218293B45F5}" type="presOf" srcId="{8567EA0B-5300-E645-98C5-6135ACB96EA5}" destId="{BC886BDF-AE2F-954E-83F0-C60B4787F422}" srcOrd="0" destOrd="0" presId="urn:microsoft.com/office/officeart/2008/layout/VerticalCurvedList"/>
    <dgm:cxn modelId="{4572FAB6-3375-3946-BBE9-79D71B6D8E87}" srcId="{A5F8394E-6219-9A4C-A7B1-8AA75913FC7A}" destId="{7B2BAF98-0E3D-9145-BB93-A8525C9E9693}" srcOrd="1" destOrd="0" parTransId="{F42E7E21-8012-6A47-B27F-196EFBFFB42C}" sibTransId="{5C4F3181-698E-5D4B-97AD-BF9A6E907598}"/>
    <dgm:cxn modelId="{52251AE7-9E08-5247-A20D-DDAB0E046167}" type="presParOf" srcId="{C5BF92EE-3E00-3444-8678-5CF47DCE839F}" destId="{68E48739-11D6-684E-89AD-1FB925E238E0}" srcOrd="0" destOrd="0" presId="urn:microsoft.com/office/officeart/2008/layout/VerticalCurvedList"/>
    <dgm:cxn modelId="{D413E94D-AB9E-9B4E-B866-61DD6D7D6427}" type="presParOf" srcId="{68E48739-11D6-684E-89AD-1FB925E238E0}" destId="{C1B2337E-45EE-B149-89E3-251242F79659}" srcOrd="0" destOrd="0" presId="urn:microsoft.com/office/officeart/2008/layout/VerticalCurvedList"/>
    <dgm:cxn modelId="{14874ABB-1867-C74B-9057-7471A680DD53}" type="presParOf" srcId="{C1B2337E-45EE-B149-89E3-251242F79659}" destId="{C35A3F96-B5E4-314E-9D5E-780A1B4B912E}" srcOrd="0" destOrd="0" presId="urn:microsoft.com/office/officeart/2008/layout/VerticalCurvedList"/>
    <dgm:cxn modelId="{9541B28D-2DFD-5F43-AEF2-6305868AEA5B}" type="presParOf" srcId="{C1B2337E-45EE-B149-89E3-251242F79659}" destId="{4B0BFE72-D8DD-204B-89CF-8379A2AF2E65}" srcOrd="1" destOrd="0" presId="urn:microsoft.com/office/officeart/2008/layout/VerticalCurvedList"/>
    <dgm:cxn modelId="{61DB21E4-16A3-504E-94E3-3ADCD0D460BF}" type="presParOf" srcId="{C1B2337E-45EE-B149-89E3-251242F79659}" destId="{1578DC5B-592F-A847-9B44-158BABEA65FA}" srcOrd="2" destOrd="0" presId="urn:microsoft.com/office/officeart/2008/layout/VerticalCurvedList"/>
    <dgm:cxn modelId="{BBADDF68-A547-F240-B823-FC18B5FF6BB8}" type="presParOf" srcId="{C1B2337E-45EE-B149-89E3-251242F79659}" destId="{77A0F03A-D7DB-2B4C-9654-4776556A953C}" srcOrd="3" destOrd="0" presId="urn:microsoft.com/office/officeart/2008/layout/VerticalCurvedList"/>
    <dgm:cxn modelId="{2CE3BCC6-A2B2-D647-BAA8-26863BF3E679}" type="presParOf" srcId="{68E48739-11D6-684E-89AD-1FB925E238E0}" destId="{BC886BDF-AE2F-954E-83F0-C60B4787F422}" srcOrd="1" destOrd="0" presId="urn:microsoft.com/office/officeart/2008/layout/VerticalCurvedList"/>
    <dgm:cxn modelId="{6E66A4F2-9914-C048-ACA4-7C38DB6B8981}" type="presParOf" srcId="{68E48739-11D6-684E-89AD-1FB925E238E0}" destId="{E44E54B7-7E3A-5247-B959-FE7110F76D62}" srcOrd="2" destOrd="0" presId="urn:microsoft.com/office/officeart/2008/layout/VerticalCurvedList"/>
    <dgm:cxn modelId="{517812F8-C0FB-5A4A-91B0-320082271CB5}" type="presParOf" srcId="{E44E54B7-7E3A-5247-B959-FE7110F76D62}" destId="{263D32CF-6024-5440-AF4E-9979EDA31B32}" srcOrd="0" destOrd="0" presId="urn:microsoft.com/office/officeart/2008/layout/VerticalCurvedList"/>
    <dgm:cxn modelId="{F6937C8D-D479-704E-BA7C-DF2CFE0B03B9}" type="presParOf" srcId="{68E48739-11D6-684E-89AD-1FB925E238E0}" destId="{A58ADC2C-E4E8-EA45-A6F2-1537AD045377}" srcOrd="3" destOrd="0" presId="urn:microsoft.com/office/officeart/2008/layout/VerticalCurvedList"/>
    <dgm:cxn modelId="{CD658643-8FF5-2C42-8C05-954D311296F9}" type="presParOf" srcId="{68E48739-11D6-684E-89AD-1FB925E238E0}" destId="{B7663A03-F7BB-1343-890B-AC7080BBD584}" srcOrd="4" destOrd="0" presId="urn:microsoft.com/office/officeart/2008/layout/VerticalCurvedList"/>
    <dgm:cxn modelId="{FF159286-3AA9-1E4F-B491-A6228AEA61B2}" type="presParOf" srcId="{B7663A03-F7BB-1343-890B-AC7080BBD584}" destId="{07F5C8AB-0C6D-D74F-8C71-4402836666FB}" srcOrd="0" destOrd="0" presId="urn:microsoft.com/office/officeart/2008/layout/VerticalCurvedList"/>
    <dgm:cxn modelId="{F3E3B12C-55BE-1E40-A8C1-F64079503DCF}" type="presParOf" srcId="{68E48739-11D6-684E-89AD-1FB925E238E0}" destId="{A1E3A8CE-4662-F947-BD7D-50A0F924D0F1}" srcOrd="5" destOrd="0" presId="urn:microsoft.com/office/officeart/2008/layout/VerticalCurvedList"/>
    <dgm:cxn modelId="{749672E9-A48C-A646-8AC2-BE42A083CFE1}" type="presParOf" srcId="{68E48739-11D6-684E-89AD-1FB925E238E0}" destId="{8FBC99A2-B598-8A48-9729-14AC28931D7B}" srcOrd="6" destOrd="0" presId="urn:microsoft.com/office/officeart/2008/layout/VerticalCurvedList"/>
    <dgm:cxn modelId="{A5B55D5A-150E-1E4D-9E3F-071A5DE7A649}" type="presParOf" srcId="{8FBC99A2-B598-8A48-9729-14AC28931D7B}" destId="{19D86742-C8BA-2A45-A531-873FD0C391C6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FFB1F51-7F2C-F549-8F57-54063BB389D4}" type="doc">
      <dgm:prSet loTypeId="urn:microsoft.com/office/officeart/2005/8/layout/arrow3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EC097BB5-063E-E54D-B3F4-ACEADAB671B7}">
      <dgm:prSet phldrT="[Testo]"/>
      <dgm:spPr/>
      <dgm:t>
        <a:bodyPr/>
        <a:lstStyle/>
        <a:p>
          <a:r>
            <a:rPr lang="it-IT" dirty="0"/>
            <a:t>Modelli PER</a:t>
          </a:r>
        </a:p>
      </dgm:t>
    </dgm:pt>
    <dgm:pt modelId="{565613AA-CF04-3944-AFC7-0FC55B298BE2}" type="parTrans" cxnId="{25804139-BBA7-6D48-8491-3746ECAD3281}">
      <dgm:prSet/>
      <dgm:spPr/>
      <dgm:t>
        <a:bodyPr/>
        <a:lstStyle/>
        <a:p>
          <a:endParaRPr lang="it-IT"/>
        </a:p>
      </dgm:t>
    </dgm:pt>
    <dgm:pt modelId="{85DC9309-D3D8-7D41-8E09-0A7B49D09BB3}" type="sibTrans" cxnId="{25804139-BBA7-6D48-8491-3746ECAD3281}">
      <dgm:prSet/>
      <dgm:spPr/>
      <dgm:t>
        <a:bodyPr/>
        <a:lstStyle/>
        <a:p>
          <a:endParaRPr lang="it-IT"/>
        </a:p>
      </dgm:t>
    </dgm:pt>
    <dgm:pt modelId="{AB844AAF-258C-2346-ADDC-C431B80E7D73}">
      <dgm:prSet phldrT="[Testo]"/>
      <dgm:spPr/>
      <dgm:t>
        <a:bodyPr/>
        <a:lstStyle/>
        <a:p>
          <a:r>
            <a:rPr lang="it-IT" dirty="0"/>
            <a:t>Modelli DI</a:t>
          </a:r>
        </a:p>
      </dgm:t>
    </dgm:pt>
    <dgm:pt modelId="{186E3AA7-E14B-F244-B164-4215E8D3959E}" type="parTrans" cxnId="{2C8CDAB7-4D0A-6A4A-B3B3-B6C771C07341}">
      <dgm:prSet/>
      <dgm:spPr/>
      <dgm:t>
        <a:bodyPr/>
        <a:lstStyle/>
        <a:p>
          <a:endParaRPr lang="it-IT"/>
        </a:p>
      </dgm:t>
    </dgm:pt>
    <dgm:pt modelId="{FCF0B437-D3C6-754E-800B-49F1345DDDFB}" type="sibTrans" cxnId="{2C8CDAB7-4D0A-6A4A-B3B3-B6C771C07341}">
      <dgm:prSet/>
      <dgm:spPr/>
      <dgm:t>
        <a:bodyPr/>
        <a:lstStyle/>
        <a:p>
          <a:endParaRPr lang="it-IT"/>
        </a:p>
      </dgm:t>
    </dgm:pt>
    <dgm:pt modelId="{42DD0BAD-F633-F142-933D-9644D339C740}" type="pres">
      <dgm:prSet presAssocID="{CFFB1F51-7F2C-F549-8F57-54063BB389D4}" presName="compositeShape" presStyleCnt="0">
        <dgm:presLayoutVars>
          <dgm:chMax val="2"/>
          <dgm:dir/>
          <dgm:resizeHandles val="exact"/>
        </dgm:presLayoutVars>
      </dgm:prSet>
      <dgm:spPr/>
    </dgm:pt>
    <dgm:pt modelId="{3104FAF9-EDBC-2A45-97B1-B9E5C3A18520}" type="pres">
      <dgm:prSet presAssocID="{CFFB1F51-7F2C-F549-8F57-54063BB389D4}" presName="divider" presStyleLbl="fgShp" presStyleIdx="0" presStyleCnt="1"/>
      <dgm:spPr/>
    </dgm:pt>
    <dgm:pt modelId="{AEDB373F-C610-FD42-BB8C-1F700CAA524C}" type="pres">
      <dgm:prSet presAssocID="{EC097BB5-063E-E54D-B3F4-ACEADAB671B7}" presName="downArrow" presStyleLbl="node1" presStyleIdx="0" presStyleCnt="2" custLinFactNeighborX="7983" custLinFactNeighborY="-39573"/>
      <dgm:spPr/>
    </dgm:pt>
    <dgm:pt modelId="{3C55BCC4-6F53-CF49-A642-E5D14FCA157C}" type="pres">
      <dgm:prSet presAssocID="{EC097BB5-063E-E54D-B3F4-ACEADAB671B7}" presName="downArrowText" presStyleLbl="revTx" presStyleIdx="0" presStyleCnt="2">
        <dgm:presLayoutVars>
          <dgm:bulletEnabled val="1"/>
        </dgm:presLayoutVars>
      </dgm:prSet>
      <dgm:spPr/>
    </dgm:pt>
    <dgm:pt modelId="{35DF9063-B1BA-F947-9F56-983BEB065E97}" type="pres">
      <dgm:prSet presAssocID="{AB844AAF-258C-2346-ADDC-C431B80E7D73}" presName="upArrow" presStyleLbl="node1" presStyleIdx="1" presStyleCnt="2"/>
      <dgm:spPr/>
    </dgm:pt>
    <dgm:pt modelId="{17A64ADF-3FE8-4A40-BE91-9AEF5F7BAD65}" type="pres">
      <dgm:prSet presAssocID="{AB844AAF-258C-2346-ADDC-C431B80E7D73}" presName="upArrowText" presStyleLbl="revTx" presStyleIdx="1" presStyleCnt="2">
        <dgm:presLayoutVars>
          <dgm:bulletEnabled val="1"/>
        </dgm:presLayoutVars>
      </dgm:prSet>
      <dgm:spPr/>
    </dgm:pt>
  </dgm:ptLst>
  <dgm:cxnLst>
    <dgm:cxn modelId="{25804139-BBA7-6D48-8491-3746ECAD3281}" srcId="{CFFB1F51-7F2C-F549-8F57-54063BB389D4}" destId="{EC097BB5-063E-E54D-B3F4-ACEADAB671B7}" srcOrd="0" destOrd="0" parTransId="{565613AA-CF04-3944-AFC7-0FC55B298BE2}" sibTransId="{85DC9309-D3D8-7D41-8E09-0A7B49D09BB3}"/>
    <dgm:cxn modelId="{D083D473-180E-8941-B2FB-A3D293AB5AF1}" type="presOf" srcId="{EC097BB5-063E-E54D-B3F4-ACEADAB671B7}" destId="{3C55BCC4-6F53-CF49-A642-E5D14FCA157C}" srcOrd="0" destOrd="0" presId="urn:microsoft.com/office/officeart/2005/8/layout/arrow3"/>
    <dgm:cxn modelId="{1F935C7A-FCAA-624B-8114-C6235B38DE54}" type="presOf" srcId="{AB844AAF-258C-2346-ADDC-C431B80E7D73}" destId="{17A64ADF-3FE8-4A40-BE91-9AEF5F7BAD65}" srcOrd="0" destOrd="0" presId="urn:microsoft.com/office/officeart/2005/8/layout/arrow3"/>
    <dgm:cxn modelId="{2C8CDAB7-4D0A-6A4A-B3B3-B6C771C07341}" srcId="{CFFB1F51-7F2C-F549-8F57-54063BB389D4}" destId="{AB844AAF-258C-2346-ADDC-C431B80E7D73}" srcOrd="1" destOrd="0" parTransId="{186E3AA7-E14B-F244-B164-4215E8D3959E}" sibTransId="{FCF0B437-D3C6-754E-800B-49F1345DDDFB}"/>
    <dgm:cxn modelId="{0379A6C7-31A1-1E4D-A7C6-A5E877CA8D56}" type="presOf" srcId="{CFFB1F51-7F2C-F549-8F57-54063BB389D4}" destId="{42DD0BAD-F633-F142-933D-9644D339C740}" srcOrd="0" destOrd="0" presId="urn:microsoft.com/office/officeart/2005/8/layout/arrow3"/>
    <dgm:cxn modelId="{F22D8609-C8C6-314E-9E81-90F14195809B}" type="presParOf" srcId="{42DD0BAD-F633-F142-933D-9644D339C740}" destId="{3104FAF9-EDBC-2A45-97B1-B9E5C3A18520}" srcOrd="0" destOrd="0" presId="urn:microsoft.com/office/officeart/2005/8/layout/arrow3"/>
    <dgm:cxn modelId="{AA7631BB-159C-2940-B37D-EB5510BDD495}" type="presParOf" srcId="{42DD0BAD-F633-F142-933D-9644D339C740}" destId="{AEDB373F-C610-FD42-BB8C-1F700CAA524C}" srcOrd="1" destOrd="0" presId="urn:microsoft.com/office/officeart/2005/8/layout/arrow3"/>
    <dgm:cxn modelId="{5F17D11E-4629-7441-ADF0-A8234D17547E}" type="presParOf" srcId="{42DD0BAD-F633-F142-933D-9644D339C740}" destId="{3C55BCC4-6F53-CF49-A642-E5D14FCA157C}" srcOrd="2" destOrd="0" presId="urn:microsoft.com/office/officeart/2005/8/layout/arrow3"/>
    <dgm:cxn modelId="{CAB0203E-3CB0-1E46-AD98-A4017B45C14E}" type="presParOf" srcId="{42DD0BAD-F633-F142-933D-9644D339C740}" destId="{35DF9063-B1BA-F947-9F56-983BEB065E97}" srcOrd="3" destOrd="0" presId="urn:microsoft.com/office/officeart/2005/8/layout/arrow3"/>
    <dgm:cxn modelId="{BC319D72-8B6B-F847-9DED-32F7AAA5D921}" type="presParOf" srcId="{42DD0BAD-F633-F142-933D-9644D339C740}" destId="{17A64ADF-3FE8-4A40-BE91-9AEF5F7BAD65}" srcOrd="4" destOrd="0" presId="urn:microsoft.com/office/officeart/2005/8/layout/arrow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D083FD-EB60-F246-B21F-DF641E4BDF8D}">
      <dsp:nvSpPr>
        <dsp:cNvPr id="0" name=""/>
        <dsp:cNvSpPr/>
      </dsp:nvSpPr>
      <dsp:spPr>
        <a:xfrm>
          <a:off x="4" y="2209132"/>
          <a:ext cx="2634461" cy="158067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600" kern="1200" dirty="0"/>
            <a:t>ETNOGRAFIA</a:t>
          </a:r>
        </a:p>
      </dsp:txBody>
      <dsp:txXfrm>
        <a:off x="46300" y="2255428"/>
        <a:ext cx="2541869" cy="1488085"/>
      </dsp:txXfrm>
    </dsp:sp>
    <dsp:sp modelId="{EBD7E7C4-0A91-EA45-9FCA-15A43C27A9BD}">
      <dsp:nvSpPr>
        <dsp:cNvPr id="0" name=""/>
        <dsp:cNvSpPr/>
      </dsp:nvSpPr>
      <dsp:spPr>
        <a:xfrm rot="14580">
          <a:off x="2900112" y="2680705"/>
          <a:ext cx="563180" cy="65334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2100" kern="1200"/>
        </a:p>
      </dsp:txBody>
      <dsp:txXfrm>
        <a:off x="2900113" y="2811016"/>
        <a:ext cx="394226" cy="392008"/>
      </dsp:txXfrm>
    </dsp:sp>
    <dsp:sp modelId="{F0C08053-1C55-854B-BF01-F404DD9CBBF7}">
      <dsp:nvSpPr>
        <dsp:cNvPr id="0" name=""/>
        <dsp:cNvSpPr/>
      </dsp:nvSpPr>
      <dsp:spPr>
        <a:xfrm>
          <a:off x="3697060" y="2224812"/>
          <a:ext cx="2634461" cy="158067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600" kern="1200" dirty="0"/>
            <a:t>ETNOLOGIA</a:t>
          </a:r>
        </a:p>
      </dsp:txBody>
      <dsp:txXfrm>
        <a:off x="3743356" y="2271108"/>
        <a:ext cx="2541869" cy="1488085"/>
      </dsp:txXfrm>
    </dsp:sp>
    <dsp:sp modelId="{03155B04-DD61-DF49-B571-044BA1768929}">
      <dsp:nvSpPr>
        <dsp:cNvPr id="0" name=""/>
        <dsp:cNvSpPr/>
      </dsp:nvSpPr>
      <dsp:spPr>
        <a:xfrm rot="92688">
          <a:off x="6591554" y="2738452"/>
          <a:ext cx="551680" cy="65334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2100" kern="1200"/>
        </a:p>
      </dsp:txBody>
      <dsp:txXfrm>
        <a:off x="6591584" y="2866890"/>
        <a:ext cx="386176" cy="392008"/>
      </dsp:txXfrm>
    </dsp:sp>
    <dsp:sp modelId="{25187BF7-7B06-5543-B523-825C1845FAB9}">
      <dsp:nvSpPr>
        <dsp:cNvPr id="0" name=""/>
        <dsp:cNvSpPr/>
      </dsp:nvSpPr>
      <dsp:spPr>
        <a:xfrm>
          <a:off x="7372050" y="2323920"/>
          <a:ext cx="2634461" cy="158067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600" kern="1200" dirty="0"/>
            <a:t>ANTROPOLOGIA</a:t>
          </a:r>
        </a:p>
      </dsp:txBody>
      <dsp:txXfrm>
        <a:off x="7418346" y="2370216"/>
        <a:ext cx="2541869" cy="148808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E5F99A-8483-BB42-8B2F-98DE8D44BD6C}">
      <dsp:nvSpPr>
        <dsp:cNvPr id="0" name=""/>
        <dsp:cNvSpPr/>
      </dsp:nvSpPr>
      <dsp:spPr>
        <a:xfrm>
          <a:off x="142683" y="-238531"/>
          <a:ext cx="1837264" cy="1837543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856072-FAD4-FE4B-9A78-F19A3EC9B423}">
      <dsp:nvSpPr>
        <dsp:cNvPr id="0" name=""/>
        <dsp:cNvSpPr/>
      </dsp:nvSpPr>
      <dsp:spPr>
        <a:xfrm>
          <a:off x="535527" y="332109"/>
          <a:ext cx="1020932" cy="5103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300" kern="1200" dirty="0"/>
            <a:t>PROCESSO</a:t>
          </a:r>
        </a:p>
      </dsp:txBody>
      <dsp:txXfrm>
        <a:off x="535527" y="332109"/>
        <a:ext cx="1020932" cy="510343"/>
      </dsp:txXfrm>
    </dsp:sp>
    <dsp:sp modelId="{30CD005E-C0EC-6C4C-9E8C-B8A339AEC0D9}">
      <dsp:nvSpPr>
        <dsp:cNvPr id="0" name=""/>
        <dsp:cNvSpPr/>
      </dsp:nvSpPr>
      <dsp:spPr>
        <a:xfrm>
          <a:off x="-274846" y="614114"/>
          <a:ext cx="1837264" cy="1837543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1B4AFC-E2C6-E549-97F5-61268EE47467}">
      <dsp:nvSpPr>
        <dsp:cNvPr id="0" name=""/>
        <dsp:cNvSpPr/>
      </dsp:nvSpPr>
      <dsp:spPr>
        <a:xfrm>
          <a:off x="800" y="1248241"/>
          <a:ext cx="1020932" cy="5103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300" kern="1200" dirty="0"/>
            <a:t>PRODOTTO</a:t>
          </a:r>
        </a:p>
      </dsp:txBody>
      <dsp:txXfrm>
        <a:off x="800" y="1248241"/>
        <a:ext cx="1020932" cy="510343"/>
      </dsp:txXfrm>
    </dsp:sp>
    <dsp:sp modelId="{0EC9A067-A17F-5E48-85B8-01F726239078}">
      <dsp:nvSpPr>
        <dsp:cNvPr id="0" name=""/>
        <dsp:cNvSpPr/>
      </dsp:nvSpPr>
      <dsp:spPr>
        <a:xfrm>
          <a:off x="657760" y="1473373"/>
          <a:ext cx="1578494" cy="1579127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6A9B2B-D64C-E747-96E5-6C45CD3196C7}">
      <dsp:nvSpPr>
        <dsp:cNvPr id="0" name=""/>
        <dsp:cNvSpPr/>
      </dsp:nvSpPr>
      <dsp:spPr>
        <a:xfrm>
          <a:off x="855993" y="1941309"/>
          <a:ext cx="1020932" cy="5103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300" kern="1200" dirty="0"/>
            <a:t>OSS. PARTECIPANTE</a:t>
          </a:r>
        </a:p>
      </dsp:txBody>
      <dsp:txXfrm>
        <a:off x="855993" y="1941309"/>
        <a:ext cx="1020932" cy="51034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0BFE72-D8DD-204B-89CF-8379A2AF2E65}">
      <dsp:nvSpPr>
        <dsp:cNvPr id="0" name=""/>
        <dsp:cNvSpPr/>
      </dsp:nvSpPr>
      <dsp:spPr>
        <a:xfrm>
          <a:off x="-6125176" y="-937410"/>
          <a:ext cx="7293488" cy="7293488"/>
        </a:xfrm>
        <a:prstGeom prst="blockArc">
          <a:avLst>
            <a:gd name="adj1" fmla="val 18900000"/>
            <a:gd name="adj2" fmla="val 2700000"/>
            <a:gd name="adj3" fmla="val 296"/>
          </a:avLst>
        </a:pr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C886BDF-AE2F-954E-83F0-C60B4787F422}">
      <dsp:nvSpPr>
        <dsp:cNvPr id="0" name=""/>
        <dsp:cNvSpPr/>
      </dsp:nvSpPr>
      <dsp:spPr>
        <a:xfrm>
          <a:off x="752110" y="541866"/>
          <a:ext cx="7301111" cy="108373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60213" tIns="78740" rIns="78740" bIns="7874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100" kern="1200" dirty="0"/>
            <a:t>Unità genere umano, </a:t>
          </a:r>
        </a:p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100" kern="1200" dirty="0"/>
            <a:t>ma non uniformità</a:t>
          </a:r>
        </a:p>
      </dsp:txBody>
      <dsp:txXfrm>
        <a:off x="752110" y="541866"/>
        <a:ext cx="7301111" cy="1083733"/>
      </dsp:txXfrm>
    </dsp:sp>
    <dsp:sp modelId="{263D32CF-6024-5440-AF4E-9979EDA31B32}">
      <dsp:nvSpPr>
        <dsp:cNvPr id="0" name=""/>
        <dsp:cNvSpPr/>
      </dsp:nvSpPr>
      <dsp:spPr>
        <a:xfrm>
          <a:off x="74777" y="406400"/>
          <a:ext cx="1354666" cy="135466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8ADC2C-E4E8-EA45-A6F2-1537AD045377}">
      <dsp:nvSpPr>
        <dsp:cNvPr id="0" name=""/>
        <dsp:cNvSpPr/>
      </dsp:nvSpPr>
      <dsp:spPr>
        <a:xfrm>
          <a:off x="1146048" y="2167466"/>
          <a:ext cx="6907174" cy="108373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60213" tIns="78740" rIns="78740" bIns="7874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100" kern="1200" dirty="0"/>
            <a:t>Analisi varianti/invarianti</a:t>
          </a:r>
        </a:p>
      </dsp:txBody>
      <dsp:txXfrm>
        <a:off x="1146048" y="2167466"/>
        <a:ext cx="6907174" cy="1083733"/>
      </dsp:txXfrm>
    </dsp:sp>
    <dsp:sp modelId="{07F5C8AB-0C6D-D74F-8C71-4402836666FB}">
      <dsp:nvSpPr>
        <dsp:cNvPr id="0" name=""/>
        <dsp:cNvSpPr/>
      </dsp:nvSpPr>
      <dsp:spPr>
        <a:xfrm>
          <a:off x="468714" y="2032000"/>
          <a:ext cx="1354666" cy="135466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E3A8CE-4662-F947-BD7D-50A0F924D0F1}">
      <dsp:nvSpPr>
        <dsp:cNvPr id="0" name=""/>
        <dsp:cNvSpPr/>
      </dsp:nvSpPr>
      <dsp:spPr>
        <a:xfrm>
          <a:off x="752110" y="3793066"/>
          <a:ext cx="7301111" cy="108373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60213" tIns="78740" rIns="78740" bIns="7874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100" kern="1200" dirty="0"/>
            <a:t>Comparazione e generalizzazione </a:t>
          </a:r>
        </a:p>
      </dsp:txBody>
      <dsp:txXfrm>
        <a:off x="752110" y="3793066"/>
        <a:ext cx="7301111" cy="1083733"/>
      </dsp:txXfrm>
    </dsp:sp>
    <dsp:sp modelId="{19D86742-C8BA-2A45-A531-873FD0C391C6}">
      <dsp:nvSpPr>
        <dsp:cNvPr id="0" name=""/>
        <dsp:cNvSpPr/>
      </dsp:nvSpPr>
      <dsp:spPr>
        <a:xfrm>
          <a:off x="74777" y="3657600"/>
          <a:ext cx="1354666" cy="135466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04FAF9-EDBC-2A45-97B1-B9E5C3A18520}">
      <dsp:nvSpPr>
        <dsp:cNvPr id="0" name=""/>
        <dsp:cNvSpPr/>
      </dsp:nvSpPr>
      <dsp:spPr>
        <a:xfrm rot="21300000">
          <a:off x="42808" y="1400540"/>
          <a:ext cx="8042382" cy="703617"/>
        </a:xfrm>
        <a:prstGeom prst="mathMinus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85000"/>
                <a:satMod val="100000"/>
                <a:lumMod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50800" dist="12700" dir="5400000" algn="ctr" rotWithShape="0">
            <a:srgbClr val="000000">
              <a:alpha val="5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AEDB373F-C610-FD42-BB8C-1F700CAA524C}">
      <dsp:nvSpPr>
        <dsp:cNvPr id="0" name=""/>
        <dsp:cNvSpPr/>
      </dsp:nvSpPr>
      <dsp:spPr>
        <a:xfrm>
          <a:off x="1170017" y="0"/>
          <a:ext cx="2438400" cy="1401879"/>
        </a:xfrm>
        <a:prstGeom prst="downArrow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85000"/>
                <a:satMod val="10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50800" dist="12700" dir="5400000" algn="ctr" rotWithShape="0">
            <a:srgbClr val="000000">
              <a:alpha val="5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C55BCC4-6F53-CF49-A642-E5D14FCA157C}">
      <dsp:nvSpPr>
        <dsp:cNvPr id="0" name=""/>
        <dsp:cNvSpPr/>
      </dsp:nvSpPr>
      <dsp:spPr>
        <a:xfrm>
          <a:off x="4307840" y="0"/>
          <a:ext cx="2600960" cy="14719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3144" tIns="263144" rIns="263144" bIns="263144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700" kern="1200" dirty="0"/>
            <a:t>Modelli PER</a:t>
          </a:r>
        </a:p>
      </dsp:txBody>
      <dsp:txXfrm>
        <a:off x="4307840" y="0"/>
        <a:ext cx="2600960" cy="1471973"/>
      </dsp:txXfrm>
    </dsp:sp>
    <dsp:sp modelId="{35DF9063-B1BA-F947-9F56-983BEB065E97}">
      <dsp:nvSpPr>
        <dsp:cNvPr id="0" name=""/>
        <dsp:cNvSpPr/>
      </dsp:nvSpPr>
      <dsp:spPr>
        <a:xfrm>
          <a:off x="4714240" y="1927584"/>
          <a:ext cx="2438400" cy="1401879"/>
        </a:xfrm>
        <a:prstGeom prst="upArrow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85000"/>
                <a:satMod val="10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50800" dist="12700" dir="5400000" algn="ctr" rotWithShape="0">
            <a:srgbClr val="000000">
              <a:alpha val="5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7A64ADF-3FE8-4A40-BE91-9AEF5F7BAD65}">
      <dsp:nvSpPr>
        <dsp:cNvPr id="0" name=""/>
        <dsp:cNvSpPr/>
      </dsp:nvSpPr>
      <dsp:spPr>
        <a:xfrm>
          <a:off x="1219200" y="2032725"/>
          <a:ext cx="2600960" cy="14719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3144" tIns="263144" rIns="263144" bIns="263144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700" kern="1200" dirty="0"/>
            <a:t>Modelli DI</a:t>
          </a:r>
        </a:p>
      </dsp:txBody>
      <dsp:txXfrm>
        <a:off x="1219200" y="2032725"/>
        <a:ext cx="2600960" cy="147197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arrow3">
  <dgm:title val=""/>
  <dgm:desc val=""/>
  <dgm:catLst>
    <dgm:cat type="relationship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l" for="ch" forName="downArrow" refType="w" fact="0.1"/>
              <dgm:constr type="t" for="ch" forName="downArrow" refType="h" fact="0.05"/>
              <dgm:constr type="lOff" for="ch" forName="downArrow" refType="w" fact="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r" for="ch" forName="downArrowText" refType="w" fact="0.8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r" for="ch" forName="upArrow" refType="w" fact="0.9"/>
              <dgm:constr type="rOff" for="ch" forName="upArrow" refType="w" fact="-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l" for="ch" forName="upArrowText" refType="w" fact="0.15"/>
              <dgm:constr type="primFontSz" for="ch" ptType="node" op="equ" val="65"/>
            </dgm:constrLst>
          </dgm:if>
          <dgm:else name="Name4">
            <dgm:constrLst>
              <dgm:constr type="w" for="ch" forName="downArrow" refType="w" fact="0.4"/>
              <dgm:constr type="h" for="ch" forName="downArrow" refType="h" fact="0.8"/>
              <dgm:constr type="l" for="ch" forName="downArrow" refType="w" fact="0.02"/>
              <dgm:constr type="t" for="ch" forName="downArrow" refType="h" fact="0.05"/>
              <dgm:constr type="lOff" for="ch" forName="downArrow" refType="w" fact="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r" for="ch" forName="downArrowText" refType="w"/>
              <dgm:constr type="primFontSz" for="ch" ptType="node" op="equ" val="65"/>
            </dgm:constrLst>
          </dgm:else>
        </dgm:choose>
      </dgm:if>
      <dgm:else name="Name5">
        <dgm:choose name="Name6">
          <dgm:if name="Name7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r" for="ch" forName="downArrow" refType="w" fact="0.9"/>
              <dgm:constr type="t" for="ch" forName="downArrow" refType="h" fact="0.05"/>
              <dgm:constr type="rOff" for="ch" forName="downArrow" refType="w" fact="-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l" for="ch" forName="downArrowText" refType="w" fact="0.1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l" for="ch" forName="upArrow" refType="w" fact="0.1"/>
              <dgm:constr type="lOff" for="ch" forName="upArrow" refType="w" fact="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r" for="ch" forName="upArrowText" refType="w" fact="0.85"/>
              <dgm:constr type="primFontSz" for="ch" ptType="node" op="equ" val="65"/>
            </dgm:constrLst>
          </dgm:if>
          <dgm:else name="Name8">
            <dgm:constrLst>
              <dgm:constr type="w" for="ch" forName="downArrow" refType="w" fact="0.4"/>
              <dgm:constr type="h" for="ch" forName="downArrow" refType="h" fact="0.8"/>
              <dgm:constr type="r" for="ch" forName="downArrow" refType="w" fact="0.98"/>
              <dgm:constr type="t" for="ch" forName="downArrow" refType="h" fact="0.05"/>
              <dgm:constr type="rOff" for="ch" forName="downArrow" refType="w" fact="-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l" for="ch" forName="downArrowText"/>
              <dgm:constr type="primFontSz" for="ch" ptType="node" op="equ" val="65"/>
            </dgm:constrLst>
          </dgm:else>
        </dgm:choose>
      </dgm:else>
    </dgm:choose>
    <dgm:ruleLst/>
    <dgm:choose name="Name9">
      <dgm:if name="Name10" axis="ch" ptType="node" func="cnt" op="gte" val="2">
        <dgm:layoutNode name="divider" styleLbl="fgShp">
          <dgm:alg type="sp"/>
          <dgm:choose name="Name11">
            <dgm:if name="Name12" func="var" arg="dir" op="equ" val="norm">
              <dgm:shape xmlns:r="http://schemas.openxmlformats.org/officeDocument/2006/relationships" rot="-5" type="mathMinus" r:blip="">
                <dgm:adjLst/>
              </dgm:shape>
            </dgm:if>
            <dgm:else name="Name13">
              <dgm:shape xmlns:r="http://schemas.openxmlformats.org/officeDocument/2006/relationships" rot="5" type="mathMinus" r:blip="">
                <dgm:adjLst/>
              </dgm:shape>
            </dgm:else>
          </dgm:choose>
          <dgm:presOf/>
          <dgm:constrLst/>
          <dgm:ruleLst/>
        </dgm:layoutNode>
      </dgm:if>
      <dgm:else name="Name14"/>
    </dgm:choose>
    <dgm:forEach name="Name15" axis="ch" ptType="node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  <dgm:forEach name="Name16" axis="ch" ptType="node" st="2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D6DEBE-7AE7-D748-9141-E58690DE46B9}" type="datetimeFigureOut">
              <a:rPr lang="it-IT" smtClean="0"/>
              <a:t>20/03/24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7B610F-24DB-6346-B1E6-EFBA4F00009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56253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DF0A5B7-91BC-3B41-8FF1-E804BDDB023C}" type="slidenum">
              <a:rPr lang="it-IT"/>
              <a:pPr/>
              <a:t>10</a:t>
            </a:fld>
            <a:endParaRPr lang="it-IT"/>
          </a:p>
        </p:txBody>
      </p:sp>
      <p:sp>
        <p:nvSpPr>
          <p:cNvPr id="36867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36868" name="Text Box 3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2850" cy="4114800"/>
          </a:xfrm>
          <a:noFill/>
          <a:ln/>
        </p:spPr>
        <p:txBody>
          <a:bodyPr wrap="none" anchor="ctr"/>
          <a:lstStyle/>
          <a:p>
            <a:pPr eaLnBrk="1" hangingPunct="1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739562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7A57FEE-0260-1244-ACDB-97066C4F2CCA}" type="slidenum">
              <a:rPr lang="it-IT"/>
              <a:pPr/>
              <a:t>19</a:t>
            </a:fld>
            <a:endParaRPr lang="it-IT"/>
          </a:p>
        </p:txBody>
      </p:sp>
      <p:sp>
        <p:nvSpPr>
          <p:cNvPr id="26627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67238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6628" name="Text Box 3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2850" cy="4114800"/>
          </a:xfrm>
          <a:noFill/>
          <a:ln/>
        </p:spPr>
        <p:txBody>
          <a:bodyPr wrap="none" anchor="ctr"/>
          <a:lstStyle/>
          <a:p>
            <a:pPr eaLnBrk="1" hangingPunct="1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911662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7A57FEE-0260-1244-ACDB-97066C4F2CCA}" type="slidenum">
              <a:rPr lang="it-IT"/>
              <a:pPr/>
              <a:t>21</a:t>
            </a:fld>
            <a:endParaRPr lang="it-IT"/>
          </a:p>
        </p:txBody>
      </p:sp>
      <p:sp>
        <p:nvSpPr>
          <p:cNvPr id="26627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67238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6628" name="Text Box 3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2850" cy="4114800"/>
          </a:xfrm>
          <a:noFill/>
          <a:ln/>
        </p:spPr>
        <p:txBody>
          <a:bodyPr wrap="none" anchor="ctr"/>
          <a:lstStyle/>
          <a:p>
            <a:pPr eaLnBrk="1" hangingPunct="1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141244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it-IT" smtClean="0"/>
              <a:pPr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926051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it-IT" smtClean="0"/>
              <a:pPr/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505704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7A57FEE-0260-1244-ACDB-97066C4F2CCA}" type="slidenum">
              <a:rPr lang="it-IT"/>
              <a:pPr/>
              <a:t>31</a:t>
            </a:fld>
            <a:endParaRPr lang="it-IT"/>
          </a:p>
        </p:txBody>
      </p:sp>
      <p:sp>
        <p:nvSpPr>
          <p:cNvPr id="26627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67238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6628" name="Text Box 3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2850" cy="4114800"/>
          </a:xfrm>
          <a:noFill/>
          <a:ln/>
        </p:spPr>
        <p:txBody>
          <a:bodyPr wrap="none" anchor="ctr"/>
          <a:lstStyle/>
          <a:p>
            <a:pPr eaLnBrk="1" hangingPunct="1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301072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5CF40E-2B44-0746-A6EE-593ABF7D98A5}" type="slidenum">
              <a:rPr lang="it-IT" smtClean="0"/>
              <a:pPr/>
              <a:t>35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717746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8313A594-9F3F-C342-AECB-15958720347D}" type="datetimeFigureOut">
              <a:rPr lang="it-IT" smtClean="0"/>
              <a:t>20/03/24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C936F-6074-E240-87B8-F85F2FF4BDF7}" type="slidenum">
              <a:rPr lang="it-IT" smtClean="0"/>
              <a:t>‹N›</a:t>
            </a:fld>
            <a:endParaRPr lang="it-IT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blipFill dpi="0" rotWithShape="1">
            <a:blip r:embed="rId2" cstate="screen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-393700" ty="-82550" sx="35000" sy="3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" name="Straight Connector 13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1997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3A594-9F3F-C342-AECB-15958720347D}" type="datetimeFigureOut">
              <a:rPr lang="it-IT" smtClean="0"/>
              <a:t>20/03/24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C936F-6074-E240-87B8-F85F2FF4BDF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553479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3A594-9F3F-C342-AECB-15958720347D}" type="datetimeFigureOut">
              <a:rPr lang="it-IT" smtClean="0"/>
              <a:t>20/03/24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C936F-6074-E240-87B8-F85F2FF4BDF7}" type="slidenum">
              <a:rPr lang="it-IT" smtClean="0"/>
              <a:t>‹N›</a:t>
            </a:fld>
            <a:endParaRPr lang="it-IT"/>
          </a:p>
        </p:txBody>
      </p:sp>
      <p:cxnSp>
        <p:nvCxnSpPr>
          <p:cNvPr id="8" name="Straight Connector 7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84385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olo, testo e 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66233" y="304801"/>
            <a:ext cx="10668000" cy="1216025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755651" y="1752600"/>
            <a:ext cx="5232400" cy="426720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6191251" y="1752600"/>
            <a:ext cx="5232400" cy="205740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6191251" y="3962400"/>
            <a:ext cx="5232400" cy="205740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478BDF-1619-604A-9668-FBAD20A174A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315489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latinLnBrk="0" hangingPunct="1"/>
            <a:r>
              <a:rPr kumimoji="0" lang="it-IT"/>
              <a:t>Fare clic per modificare stile</a:t>
            </a:r>
            <a:endParaRPr kumimoji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812800" y="1803402"/>
            <a:ext cx="5181600" cy="4358165"/>
          </a:xfrm>
        </p:spPr>
        <p:txBody>
          <a:bodyPr/>
          <a:lstStyle/>
          <a:p>
            <a:pPr lvl="0" eaLnBrk="1" latinLnBrk="0" hangingPunct="1"/>
            <a:r>
              <a:rPr kumimoji="0" lang="it-IT"/>
              <a:t>Fare clic per modificare gli stili del testo dello schema</a:t>
            </a:r>
          </a:p>
          <a:p>
            <a:pPr lvl="1" eaLnBrk="1" latinLnBrk="0" hangingPunct="1"/>
            <a:r>
              <a:rPr kumimoji="0" lang="it-IT"/>
              <a:t>Secondo livello</a:t>
            </a:r>
          </a:p>
          <a:p>
            <a:pPr lvl="2" eaLnBrk="1" latinLnBrk="0" hangingPunct="1"/>
            <a:r>
              <a:rPr kumimoji="0" lang="it-IT"/>
              <a:t>Terzo livello</a:t>
            </a:r>
          </a:p>
          <a:p>
            <a:pPr lvl="3" eaLnBrk="1" latinLnBrk="0" hangingPunct="1"/>
            <a:r>
              <a:rPr kumimoji="0" lang="it-IT"/>
              <a:t>Quarto livello</a:t>
            </a:r>
          </a:p>
          <a:p>
            <a:pPr lvl="4" eaLnBrk="1" latinLnBrk="0" hangingPunct="1"/>
            <a:r>
              <a:rPr kumimoji="0" lang="it-IT"/>
              <a:t>Quinto livello</a:t>
            </a:r>
            <a:endParaRPr kumimoji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459868" y="1803399"/>
            <a:ext cx="5181600" cy="4358167"/>
          </a:xfrm>
        </p:spPr>
        <p:txBody>
          <a:bodyPr/>
          <a:lstStyle/>
          <a:p>
            <a:pPr lvl="0" eaLnBrk="1" latinLnBrk="0" hangingPunct="1"/>
            <a:r>
              <a:rPr kumimoji="0" lang="it-IT"/>
              <a:t>Fare clic per modificare gli stili del testo dello schema</a:t>
            </a:r>
          </a:p>
          <a:p>
            <a:pPr lvl="1" eaLnBrk="1" latinLnBrk="0" hangingPunct="1"/>
            <a:r>
              <a:rPr kumimoji="0" lang="it-IT"/>
              <a:t>Secondo livello</a:t>
            </a:r>
          </a:p>
          <a:p>
            <a:pPr lvl="2" eaLnBrk="1" latinLnBrk="0" hangingPunct="1"/>
            <a:r>
              <a:rPr kumimoji="0" lang="it-IT"/>
              <a:t>Terzo livello</a:t>
            </a:r>
          </a:p>
          <a:p>
            <a:pPr lvl="3" eaLnBrk="1" latinLnBrk="0" hangingPunct="1"/>
            <a:r>
              <a:rPr kumimoji="0" lang="it-IT"/>
              <a:t>Quarto livello</a:t>
            </a:r>
          </a:p>
          <a:p>
            <a:pPr lvl="4" eaLnBrk="1" latinLnBrk="0" hangingPunct="1"/>
            <a:r>
              <a:rPr kumimoji="0" lang="it-IT"/>
              <a:t>Quinto livello</a:t>
            </a:r>
            <a:endParaRPr kumimoji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E4606EA6-EFEA-4C30-9264-4F9291A5780D}" type="datetime1">
              <a:rPr kumimoji="0" lang="en-US"/>
              <a:pPr/>
              <a:t>3/20/24</a:t>
            </a:fld>
            <a:endParaRPr kumimoji="0" lang="it-IT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pPr algn="ctr"/>
            <a:fld id="{8F82E0A0-C266-4798-8C8F-B9F91E9DA37E}" type="slidenum">
              <a:rPr kumimoji="0" lang="it-IT" sz="1867" b="1">
                <a:solidFill>
                  <a:srgbClr val="FFFFFF"/>
                </a:solidFill>
              </a:rPr>
              <a:pPr algn="ctr"/>
              <a:t>‹N›</a:t>
            </a:fld>
            <a:endParaRPr kumimoji="0" lang="it-IT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kumimoji="0" lang="it-IT"/>
          </a:p>
        </p:txBody>
      </p:sp>
    </p:spTree>
    <p:extLst>
      <p:ext uri="{BB962C8B-B14F-4D97-AF65-F5344CB8AC3E}">
        <p14:creationId xmlns:p14="http://schemas.microsoft.com/office/powerpoint/2010/main" val="19325526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3A594-9F3F-C342-AECB-15958720347D}" type="datetimeFigureOut">
              <a:rPr lang="it-IT" smtClean="0"/>
              <a:t>20/03/24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C936F-6074-E240-87B8-F85F2FF4BDF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243793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3A594-9F3F-C342-AECB-15958720347D}" type="datetimeFigureOut">
              <a:rPr lang="it-IT" smtClean="0"/>
              <a:t>20/03/24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C936F-6074-E240-87B8-F85F2FF4BDF7}" type="slidenum">
              <a:rPr lang="it-IT" smtClean="0"/>
              <a:t>‹N›</a:t>
            </a:fld>
            <a:endParaRPr lang="it-IT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0" y="0"/>
            <a:ext cx="12192000" cy="4572000"/>
          </a:xfrm>
          <a:prstGeom prst="rect">
            <a:avLst/>
          </a:prstGeom>
          <a:blipFill dpi="0" rotWithShape="1">
            <a:blip r:embed="rId2" cstate="screen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-393700" ty="-82550" sx="35000" sy="3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1177853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3A594-9F3F-C342-AECB-15958720347D}" type="datetimeFigureOut">
              <a:rPr lang="it-IT" smtClean="0"/>
              <a:t>20/03/24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C936F-6074-E240-87B8-F85F2FF4BDF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131015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3A594-9F3F-C342-AECB-15958720347D}" type="datetimeFigureOut">
              <a:rPr lang="it-IT" smtClean="0"/>
              <a:t>20/03/24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C936F-6074-E240-87B8-F85F2FF4BDF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075462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3A594-9F3F-C342-AECB-15958720347D}" type="datetimeFigureOut">
              <a:rPr lang="it-IT" smtClean="0"/>
              <a:t>20/03/24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C936F-6074-E240-87B8-F85F2FF4BDF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600154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3A594-9F3F-C342-AECB-15958720347D}" type="datetimeFigureOut">
              <a:rPr lang="it-IT" smtClean="0"/>
              <a:t>20/03/24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C936F-6074-E240-87B8-F85F2FF4BDF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523722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3A594-9F3F-C342-AECB-15958720347D}" type="datetimeFigureOut">
              <a:rPr lang="it-IT" smtClean="0"/>
              <a:t>20/03/24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C936F-6074-E240-87B8-F85F2FF4BDF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012148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2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3A594-9F3F-C342-AECB-15958720347D}" type="datetimeFigureOut">
              <a:rPr lang="it-IT" smtClean="0"/>
              <a:t>20/03/24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C936F-6074-E240-87B8-F85F2FF4BDF7}" type="slidenum">
              <a:rPr lang="it-IT" smtClean="0"/>
              <a:t>‹N›</a:t>
            </a:fld>
            <a:endParaRPr lang="it-IT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54891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alphaModFix amt="11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8313A594-9F3F-C342-AECB-15958720347D}" type="datetimeFigureOut">
              <a:rPr lang="it-IT" smtClean="0"/>
              <a:t>20/03/24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572C936F-6074-E240-87B8-F85F2FF4BDF7}" type="slidenum">
              <a:rPr lang="it-IT" smtClean="0"/>
              <a:t>‹N›</a:t>
            </a:fld>
            <a:endParaRPr lang="it-IT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4206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2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H4vlLNYN_6s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mailto:raltin@units.it" TargetMode="Externa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oDxYWspiN-8" TargetMode="External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0AD29529-63A9-7A44-A475-281FDB9371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Antropologia per l’insegnamento</a:t>
            </a:r>
          </a:p>
        </p:txBody>
      </p:sp>
      <p:sp>
        <p:nvSpPr>
          <p:cNvPr id="5" name="Sottotitolo 4">
            <a:extLst>
              <a:ext uri="{FF2B5EF4-FFF2-40B4-BE49-F238E27FC236}">
                <a16:creationId xmlns:a16="http://schemas.microsoft.com/office/drawing/2014/main" id="{3F340075-DC9B-5D43-B1E8-8A59C3C10E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534400" y="5218555"/>
            <a:ext cx="3200400" cy="1463040"/>
          </a:xfrm>
        </p:spPr>
        <p:txBody>
          <a:bodyPr>
            <a:normAutofit fontScale="92500"/>
          </a:bodyPr>
          <a:lstStyle/>
          <a:p>
            <a:endParaRPr lang="it-IT" dirty="0"/>
          </a:p>
          <a:p>
            <a:r>
              <a:rPr lang="it-IT" dirty="0"/>
              <a:t>167 LM – 30 h</a:t>
            </a:r>
          </a:p>
          <a:p>
            <a:r>
              <a:rPr lang="it-IT" sz="2200" dirty="0"/>
              <a:t>Prof. Roberta Altin</a:t>
            </a:r>
          </a:p>
          <a:p>
            <a:r>
              <a:rPr lang="it-IT" sz="2200" dirty="0"/>
              <a:t>Dipartimento Studi Umanistici </a:t>
            </a:r>
          </a:p>
          <a:p>
            <a:endParaRPr lang="it-IT" sz="2200" dirty="0"/>
          </a:p>
          <a:p>
            <a:endParaRPr lang="it-IT" sz="2200" dirty="0"/>
          </a:p>
          <a:p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775840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Metodo</a:t>
            </a:r>
            <a:r>
              <a:rPr lang="en-GB" dirty="0"/>
              <a:t> comparativ0 + </a:t>
            </a:r>
            <a:r>
              <a:rPr lang="en-GB" dirty="0" err="1"/>
              <a:t>contesti</a:t>
            </a:r>
            <a:r>
              <a:rPr lang="en-GB" dirty="0"/>
              <a:t> </a:t>
            </a:r>
          </a:p>
        </p:txBody>
      </p:sp>
      <p:graphicFrame>
        <p:nvGraphicFramePr>
          <p:cNvPr id="2" name="Diagramma 1">
            <a:extLst>
              <a:ext uri="{FF2B5EF4-FFF2-40B4-BE49-F238E27FC236}">
                <a16:creationId xmlns:a16="http://schemas.microsoft.com/office/drawing/2014/main" id="{4A1BF2C0-E805-C245-87F4-DF2ECFC8196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5329695"/>
              </p:ext>
            </p:extLst>
          </p:nvPr>
        </p:nvGraphicFramePr>
        <p:xfrm>
          <a:off x="1462355" y="1698400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3816491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32DC26D-8B9B-4CC1-B3CC-D3EA0FB162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Foglietti adesivi su una parete">
            <a:extLst>
              <a:ext uri="{FF2B5EF4-FFF2-40B4-BE49-F238E27FC236}">
                <a16:creationId xmlns:a16="http://schemas.microsoft.com/office/drawing/2014/main" id="{D6E58E71-184A-EEC6-58E7-FC4F2825721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20" y="-1"/>
            <a:ext cx="12188932" cy="68580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8551FC36-C771-D445-A590-51B7603A1A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684437" cy="5571066"/>
          </a:xfrm>
        </p:spPr>
        <p:txBody>
          <a:bodyPr>
            <a:normAutofit/>
          </a:bodyPr>
          <a:lstStyle/>
          <a:p>
            <a:pPr algn="r"/>
            <a:r>
              <a:rPr lang="it-IT" dirty="0"/>
              <a:t>Auto etnografia</a:t>
            </a:r>
            <a:endParaRPr lang="it-IT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BB7ADC3-53A0-44F2-914A-78CADAF33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49645" y="1828800"/>
            <a:ext cx="0" cy="3200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A41E716-5E5F-7F4C-A3B0-8D4251DE33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1371" y="643467"/>
            <a:ext cx="6574112" cy="5571066"/>
          </a:xfrm>
        </p:spPr>
        <p:txBody>
          <a:bodyPr anchor="ctr">
            <a:normAutofit/>
          </a:bodyPr>
          <a:lstStyle/>
          <a:p>
            <a:r>
              <a:rPr lang="it-IT" dirty="0"/>
              <a:t>Rispondete in maniera onesta alle seguenti domande all’inizio del corso sul blocco appunti di Teams:</a:t>
            </a:r>
          </a:p>
          <a:p>
            <a:endParaRPr lang="it-IT" dirty="0"/>
          </a:p>
          <a:p>
            <a:r>
              <a:rPr lang="it-IT" dirty="0"/>
              <a:t>1) Perché mi sono iscritto/a al questo corso? </a:t>
            </a:r>
          </a:p>
          <a:p>
            <a:endParaRPr lang="it-IT" dirty="0"/>
          </a:p>
          <a:p>
            <a:r>
              <a:rPr lang="it-IT" dirty="0"/>
              <a:t>2) Cos’è per te la scuola? (3 parole per definirla)</a:t>
            </a:r>
          </a:p>
          <a:p>
            <a:endParaRPr lang="it-IT" dirty="0"/>
          </a:p>
          <a:p>
            <a:r>
              <a:rPr lang="it-IT" dirty="0"/>
              <a:t>3) Quali sono le competenze necessarie per un insegnante? (3 )</a:t>
            </a:r>
          </a:p>
        </p:txBody>
      </p:sp>
    </p:spTree>
    <p:extLst>
      <p:ext uri="{BB962C8B-B14F-4D97-AF65-F5344CB8AC3E}">
        <p14:creationId xmlns:p14="http://schemas.microsoft.com/office/powerpoint/2010/main" val="15406824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32DC26D-8B9B-4CC1-B3CC-D3EA0FB162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Il pianeta Terra visto dallo spazio">
            <a:extLst>
              <a:ext uri="{FF2B5EF4-FFF2-40B4-BE49-F238E27FC236}">
                <a16:creationId xmlns:a16="http://schemas.microsoft.com/office/drawing/2014/main" id="{62FAB144-061E-D7C3-AA49-370DDFEA12B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20" y="-1"/>
            <a:ext cx="12188932" cy="68580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A45D497C-9DF0-6D49-BC71-8469205D3B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684437" cy="5571066"/>
          </a:xfrm>
        </p:spPr>
        <p:txBody>
          <a:bodyPr>
            <a:normAutofit/>
          </a:bodyPr>
          <a:lstStyle/>
          <a:p>
            <a:pPr algn="r"/>
            <a:r>
              <a:rPr lang="it-IT" dirty="0"/>
              <a:t>Etnocentrismo </a:t>
            </a:r>
            <a:br>
              <a:rPr lang="it-IT" dirty="0"/>
            </a:br>
            <a:endParaRPr lang="it-IT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BB7ADC3-53A0-44F2-914A-78CADAF33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49645" y="1828800"/>
            <a:ext cx="0" cy="3200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11E1BC8-26EE-6641-85BF-05144769B0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1371" y="643467"/>
            <a:ext cx="6574112" cy="557106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it-IT" dirty="0"/>
              <a:t>Tendenza di </a:t>
            </a:r>
            <a:r>
              <a:rPr lang="it-IT" b="1" dirty="0"/>
              <a:t>TUTTI i gruppi umani</a:t>
            </a:r>
            <a:r>
              <a:rPr lang="it-IT" dirty="0"/>
              <a:t> a considerare la propria cultura e sistemi di valori e modelli di comportamento come migliori. </a:t>
            </a:r>
          </a:p>
          <a:p>
            <a:pPr marL="0" indent="0">
              <a:buNone/>
            </a:pPr>
            <a:r>
              <a:rPr lang="it-IT" dirty="0"/>
              <a:t>Routine consolidate e ‘naturalizzate’ </a:t>
            </a:r>
          </a:p>
          <a:p>
            <a:pPr marL="0" indent="0">
              <a:buNone/>
            </a:pPr>
            <a:r>
              <a:rPr lang="it-IT" dirty="0"/>
              <a:t>NOI / LORO continuum Umanità/Non Umani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dirty="0"/>
              <a:t>UBUNTU = umanità  cfr. </a:t>
            </a:r>
            <a:r>
              <a:rPr lang="it-IT" cap="all" dirty="0" err="1"/>
              <a:t>Barbaros</a:t>
            </a:r>
            <a:r>
              <a:rPr lang="it-IT" cap="all" dirty="0"/>
              <a:t> = </a:t>
            </a:r>
            <a:r>
              <a:rPr lang="it-IT" dirty="0"/>
              <a:t>stranieri </a:t>
            </a:r>
          </a:p>
          <a:p>
            <a:pPr marL="0" indent="0">
              <a:buNone/>
            </a:pPr>
            <a:r>
              <a:rPr lang="it-IT" dirty="0"/>
              <a:t>bantu etimologia: radice </a:t>
            </a:r>
            <a:r>
              <a:rPr lang="it-IT" i="1" dirty="0"/>
              <a:t>-</a:t>
            </a:r>
            <a:r>
              <a:rPr lang="it-IT" i="1" dirty="0" err="1"/>
              <a:t>ntu</a:t>
            </a:r>
            <a:r>
              <a:rPr lang="it-IT" dirty="0"/>
              <a:t> umano e dal prefisso dei nomi astratti </a:t>
            </a:r>
            <a:r>
              <a:rPr lang="it-IT" i="1" dirty="0" err="1"/>
              <a:t>ubu</a:t>
            </a:r>
            <a:r>
              <a:rPr lang="it-IT" i="1" dirty="0"/>
              <a:t>-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dirty="0">
                <a:hlinkClick r:id="rId3"/>
              </a:rPr>
              <a:t>N. Mandela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534892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0C914C5-CEB3-49D7-9E9F-5414D37BDB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83100" cy="2159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B8593DE9-2916-BE48-987D-1E869F1816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734" y="2708762"/>
            <a:ext cx="4153326" cy="3000778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7BDC0019-EA75-274A-A21E-248CE600145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4833" y="366579"/>
            <a:ext cx="7065434" cy="397430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B20D270-F27F-4BCB-B3C9-F023D6CD0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2822" y="4724399"/>
            <a:ext cx="7414766" cy="213048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1590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CB81D8FE-964F-9D42-9927-362B7DB4E7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439" y="1590903"/>
            <a:ext cx="4789827" cy="3676192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F970142-5B97-4063-9AD9-AF3903474E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6096000" y="1142999"/>
            <a:ext cx="0" cy="457200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magine 4">
            <a:extLst>
              <a:ext uri="{FF2B5EF4-FFF2-40B4-BE49-F238E27FC236}">
                <a16:creationId xmlns:a16="http://schemas.microsoft.com/office/drawing/2014/main" id="{8D66B29C-8B4D-4A4A-ACE9-37EDAA8DBB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7734" y="1605206"/>
            <a:ext cx="4799456" cy="3647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3482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otta a forma di triangolo">
            <a:extLst>
              <a:ext uri="{FF2B5EF4-FFF2-40B4-BE49-F238E27FC236}">
                <a16:creationId xmlns:a16="http://schemas.microsoft.com/office/drawing/2014/main" id="{6C0FCF9A-C107-EE08-B70F-4169635089E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duotone>
              <a:prstClr val="black"/>
              <a:schemeClr val="bg2">
                <a:tint val="45000"/>
                <a:satMod val="400000"/>
              </a:schemeClr>
            </a:duotone>
            <a:alphaModFix am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A45D497C-9DF0-6D49-BC71-8469205D3B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>
            <a:normAutofit/>
          </a:bodyPr>
          <a:lstStyle/>
          <a:p>
            <a:r>
              <a:rPr lang="it-IT">
                <a:solidFill>
                  <a:schemeClr val="tx1"/>
                </a:solidFill>
              </a:rPr>
              <a:t>relativismo culturale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110B1BA-D26F-4D88-9E1C-013E485D3E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tx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11E1BC8-26EE-6641-85BF-05144769B0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286000"/>
            <a:ext cx="9720073" cy="40233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000"/>
              <a:t>Atteggiamento che cerca di interpretare il punto di vista dell’</a:t>
            </a:r>
            <a:r>
              <a:rPr lang="it-IT" sz="2000" b="1"/>
              <a:t>alterità</a:t>
            </a:r>
            <a:r>
              <a:rPr lang="it-IT" sz="2000"/>
              <a:t> attraverso </a:t>
            </a:r>
            <a:r>
              <a:rPr lang="it-IT" sz="2000" b="1"/>
              <a:t>sguardo decentrato</a:t>
            </a:r>
            <a:r>
              <a:rPr lang="it-IT" sz="2000"/>
              <a:t>, sospensione del giudizio morale e approccio olistico.</a:t>
            </a:r>
          </a:p>
          <a:p>
            <a:pPr marL="0" indent="0">
              <a:buNone/>
            </a:pPr>
            <a:endParaRPr lang="it-IT" sz="2000"/>
          </a:p>
          <a:p>
            <a:pPr marL="0" indent="0">
              <a:buNone/>
            </a:pPr>
            <a:r>
              <a:rPr lang="it-IT" sz="2000"/>
              <a:t>Prospettiva UNIVERSALISTICA e OLISTICA (contesti) </a:t>
            </a:r>
          </a:p>
          <a:p>
            <a:pPr marL="0" indent="0">
              <a:buNone/>
            </a:pPr>
            <a:r>
              <a:rPr lang="it-IT" sz="2000"/>
              <a:t>Non cancella giudizi morali ma mette in dubbio l’assolutismo e unicità della scelta comportamentale. </a:t>
            </a:r>
          </a:p>
          <a:p>
            <a:pPr marL="0" indent="0">
              <a:buNone/>
            </a:pPr>
            <a:endParaRPr lang="it-IT" sz="2000"/>
          </a:p>
          <a:p>
            <a:pPr marL="0" indent="0">
              <a:buNone/>
            </a:pPr>
            <a:r>
              <a:rPr lang="it-IT" sz="2000"/>
              <a:t>1947 </a:t>
            </a:r>
            <a:r>
              <a:rPr lang="it-IT" sz="2000" err="1"/>
              <a:t>Herskovits</a:t>
            </a:r>
            <a:r>
              <a:rPr lang="it-IT" sz="2000"/>
              <a:t>: “la personalità dell’individuo può affermarsi pienamente solo nel riconoscimento della cultura della sua società di appartenenza” bozza per:</a:t>
            </a:r>
          </a:p>
          <a:p>
            <a:pPr marL="0" indent="0">
              <a:buNone/>
            </a:pPr>
            <a:r>
              <a:rPr lang="it-IT" sz="2000"/>
              <a:t>Dichiarazione dei Diritti Umani (1948) che sancisce superiorità diritto occidentale.</a:t>
            </a:r>
          </a:p>
        </p:txBody>
      </p:sp>
    </p:spTree>
    <p:extLst>
      <p:ext uri="{BB962C8B-B14F-4D97-AF65-F5344CB8AC3E}">
        <p14:creationId xmlns:p14="http://schemas.microsoft.com/office/powerpoint/2010/main" val="5634634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CBC9144-D946-9B4E-82DC-86A3E275C8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4732244" cy="1499616"/>
          </a:xfrm>
        </p:spPr>
        <p:txBody>
          <a:bodyPr>
            <a:normAutofit/>
          </a:bodyPr>
          <a:lstStyle/>
          <a:p>
            <a:r>
              <a:rPr lang="it-IT" sz="3700"/>
              <a:t>Noi/Loro </a:t>
            </a:r>
          </a:p>
          <a:p>
            <a:endParaRPr lang="it-IT" sz="3700"/>
          </a:p>
          <a:p>
            <a:r>
              <a:rPr lang="it-IT" sz="3700"/>
              <a:t>Etnocentrismo critico </a:t>
            </a:r>
          </a:p>
          <a:p>
            <a:endParaRPr lang="it-IT" sz="3700"/>
          </a:p>
          <a:p>
            <a:endParaRPr lang="it-IT" sz="3700"/>
          </a:p>
        </p:txBody>
      </p:sp>
      <p:sp>
        <p:nvSpPr>
          <p:cNvPr id="1039" name="Content Placeholder 1038">
            <a:extLst>
              <a:ext uri="{FF2B5EF4-FFF2-40B4-BE49-F238E27FC236}">
                <a16:creationId xmlns:a16="http://schemas.microsoft.com/office/drawing/2014/main" id="{A315FAC3-4FB3-A2EF-935B-4EC14E3C54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9" y="2286000"/>
            <a:ext cx="4656236" cy="4023360"/>
          </a:xfrm>
        </p:spPr>
        <p:txBody>
          <a:bodyPr>
            <a:normAutofit/>
          </a:bodyPr>
          <a:lstStyle/>
          <a:p>
            <a:endParaRPr lang="en-US" sz="2000"/>
          </a:p>
        </p:txBody>
      </p:sp>
      <p:sp>
        <p:nvSpPr>
          <p:cNvPr id="1042" name="Rectangle 1041">
            <a:extLst>
              <a:ext uri="{FF2B5EF4-FFF2-40B4-BE49-F238E27FC236}">
                <a16:creationId xmlns:a16="http://schemas.microsoft.com/office/drawing/2014/main" id="{84B21F49-8CEC-4962-BDD8-C2B7A7EB2B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83275" y="0"/>
            <a:ext cx="6108725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4" name="Rectangle 1043">
            <a:extLst>
              <a:ext uri="{FF2B5EF4-FFF2-40B4-BE49-F238E27FC236}">
                <a16:creationId xmlns:a16="http://schemas.microsoft.com/office/drawing/2014/main" id="{AAADA9F6-3858-4C21-9545-5E3A70A338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5010" y="321731"/>
            <a:ext cx="3278619" cy="366223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Etnocentrismo – oןısɐ,ןןɐ ɐɯ ɐןonɔs ɐ opɐʌ uou">
            <a:extLst>
              <a:ext uri="{FF2B5EF4-FFF2-40B4-BE49-F238E27FC236}">
                <a16:creationId xmlns:a16="http://schemas.microsoft.com/office/drawing/2014/main" id="{2BD87E54-C84E-CC42-73F5-F2116FDA60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33" r="2" b="2"/>
          <a:stretch/>
        </p:blipFill>
        <p:spPr bwMode="auto">
          <a:xfrm>
            <a:off x="6572038" y="484068"/>
            <a:ext cx="2953750" cy="3337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6" name="Rectangle 1045">
            <a:extLst>
              <a:ext uri="{FF2B5EF4-FFF2-40B4-BE49-F238E27FC236}">
                <a16:creationId xmlns:a16="http://schemas.microsoft.com/office/drawing/2014/main" id="{AED47266-A692-49B0-89A9-FC9B2BAA36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8513" y="311970"/>
            <a:ext cx="2028821" cy="1180366"/>
          </a:xfrm>
          <a:prstGeom prst="rect">
            <a:avLst/>
          </a:prstGeom>
          <a:solidFill>
            <a:schemeClr val="accent2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8" name="Rectangle 1047">
            <a:extLst>
              <a:ext uri="{FF2B5EF4-FFF2-40B4-BE49-F238E27FC236}">
                <a16:creationId xmlns:a16="http://schemas.microsoft.com/office/drawing/2014/main" id="{F77A0719-AF56-4A45-B768-6D494ED132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62872" y="1665817"/>
            <a:ext cx="2014462" cy="231814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6" descr="Etnocentrismo e relativismo culturale | Sotto banco / Scritti da corridoio">
            <a:extLst>
              <a:ext uri="{FF2B5EF4-FFF2-40B4-BE49-F238E27FC236}">
                <a16:creationId xmlns:a16="http://schemas.microsoft.com/office/drawing/2014/main" id="{C3E2C56D-9CB1-6FDF-C587-6915AEA79B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553715" y="2286000"/>
            <a:ext cx="3413262" cy="4023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0" name="Rectangle 1049">
            <a:extLst>
              <a:ext uri="{FF2B5EF4-FFF2-40B4-BE49-F238E27FC236}">
                <a16:creationId xmlns:a16="http://schemas.microsoft.com/office/drawing/2014/main" id="{9386CD60-F390-4BDD-B855-0EEAF71D5C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5008" y="4157447"/>
            <a:ext cx="2104750" cy="2312282"/>
          </a:xfrm>
          <a:prstGeom prst="rect">
            <a:avLst/>
          </a:prstGeom>
          <a:solidFill>
            <a:schemeClr val="accent2">
              <a:lumMod val="7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2" name="Rectangle 1051">
            <a:extLst>
              <a:ext uri="{FF2B5EF4-FFF2-40B4-BE49-F238E27FC236}">
                <a16:creationId xmlns:a16="http://schemas.microsoft.com/office/drawing/2014/main" id="{50F529BD-9A3F-46C9-842E-8F68FC5690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70625" y="4157447"/>
            <a:ext cx="3206709" cy="231228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E97E1DD4-E9CB-3E46-9D09-5071A3BA1F1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33799" y="4514529"/>
            <a:ext cx="2880360" cy="1598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8784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41E2244-2B1F-B04D-BAFC-5DB9668672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Velo a scuola?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FDA9FC62-4A9E-604D-9C3D-C0445A7D38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375" y="2084832"/>
            <a:ext cx="3575847" cy="4491264"/>
          </a:xfrm>
          <a:prstGeom prst="rect">
            <a:avLst/>
          </a:prstGeom>
        </p:spPr>
      </p:pic>
      <p:pic>
        <p:nvPicPr>
          <p:cNvPr id="9" name="Segnaposto contenuto 8">
            <a:extLst>
              <a:ext uri="{FF2B5EF4-FFF2-40B4-BE49-F238E27FC236}">
                <a16:creationId xmlns:a16="http://schemas.microsoft.com/office/drawing/2014/main" id="{8ACD28B7-1631-6344-BF32-6163304FC5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666684" y="3122975"/>
            <a:ext cx="6223000" cy="3289300"/>
          </a:xfr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EE0D9BD0-A816-3C2C-63D7-3DA1AC3D3C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4299" y="58806"/>
            <a:ext cx="2097812" cy="2914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4047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16">
            <a:extLst>
              <a:ext uri="{FF2B5EF4-FFF2-40B4-BE49-F238E27FC236}">
                <a16:creationId xmlns:a16="http://schemas.microsoft.com/office/drawing/2014/main" id="{A10C41F2-1746-4431-9B52-B9F147A896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custGeom>
            <a:avLst/>
            <a:gdLst>
              <a:gd name="connsiteX0" fmla="*/ 0 w 3096136"/>
              <a:gd name="connsiteY0" fmla="*/ 0 h 5856137"/>
              <a:gd name="connsiteX1" fmla="*/ 3096136 w 3096136"/>
              <a:gd name="connsiteY1" fmla="*/ 0 h 5856137"/>
              <a:gd name="connsiteX2" fmla="*/ 3096136 w 3096136"/>
              <a:gd name="connsiteY2" fmla="*/ 5856137 h 5856137"/>
              <a:gd name="connsiteX3" fmla="*/ 0 w 3096136"/>
              <a:gd name="connsiteY3" fmla="*/ 5856137 h 5856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96136" h="5856137">
                <a:moveTo>
                  <a:pt x="0" y="0"/>
                </a:moveTo>
                <a:lnTo>
                  <a:pt x="3096136" y="0"/>
                </a:lnTo>
                <a:lnTo>
                  <a:pt x="3096136" y="5856137"/>
                </a:lnTo>
                <a:lnTo>
                  <a:pt x="0" y="585613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695F8C5-0ED1-4C24-877A-A9E15A1C6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7946" y="643461"/>
            <a:ext cx="3036377" cy="5571069"/>
          </a:xfrm>
          <a:prstGeom prst="rect">
            <a:avLst/>
          </a:prstGeom>
          <a:blipFill dpi="0" rotWithShape="1"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0" ty="0" sx="65000" sy="65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84928E-D694-4849-BBAD-D7C7DC4054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94020" y="643461"/>
            <a:ext cx="7654513" cy="557106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270EE75B-DF8D-4349-85A2-0E30CF440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9803" y="4735775"/>
            <a:ext cx="7006998" cy="1245732"/>
          </a:xfrm>
        </p:spPr>
        <p:txBody>
          <a:bodyPr anchor="t">
            <a:normAutofit/>
          </a:bodyPr>
          <a:lstStyle/>
          <a:p>
            <a:r>
              <a:rPr lang="it-IT">
                <a:solidFill>
                  <a:srgbClr val="FFFFFF"/>
                </a:solidFill>
              </a:rPr>
              <a:t>Cos’è la cultura? 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00A2B61-7C85-B743-A1C6-D927F8ABB2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9802" y="965864"/>
            <a:ext cx="7006998" cy="3450370"/>
          </a:xfrm>
        </p:spPr>
        <p:txBody>
          <a:bodyPr anchor="b">
            <a:normAutofit/>
          </a:bodyPr>
          <a:lstStyle/>
          <a:p>
            <a:r>
              <a:rPr lang="it-IT" sz="1900">
                <a:solidFill>
                  <a:srgbClr val="FFFFFF"/>
                </a:solidFill>
              </a:rPr>
              <a:t>E. Tylor 1871 cultura collettiva evoluzionistica</a:t>
            </a:r>
          </a:p>
          <a:p>
            <a:r>
              <a:rPr lang="it-IT" sz="1900">
                <a:solidFill>
                  <a:srgbClr val="FFFFFF"/>
                </a:solidFill>
              </a:rPr>
              <a:t>F. Boas 1896 particolarismo storico</a:t>
            </a:r>
          </a:p>
          <a:p>
            <a:r>
              <a:rPr lang="it-IT" sz="1900">
                <a:solidFill>
                  <a:srgbClr val="FFFFFF"/>
                </a:solidFill>
              </a:rPr>
              <a:t>B. Malinowski 1922 osservazione partecipante</a:t>
            </a:r>
          </a:p>
          <a:p>
            <a:r>
              <a:rPr lang="it-IT" sz="1900">
                <a:solidFill>
                  <a:srgbClr val="FFFFFF"/>
                </a:solidFill>
              </a:rPr>
              <a:t>C. Geertz 1973 teoria interpretativa, circolarità ermeneutica</a:t>
            </a:r>
          </a:p>
          <a:p>
            <a:r>
              <a:rPr lang="it-IT" sz="1900">
                <a:solidFill>
                  <a:srgbClr val="FFFFFF"/>
                </a:solidFill>
              </a:rPr>
              <a:t>U. Hannerz 1992 reti transnazionali di flussi comunicativi</a:t>
            </a:r>
          </a:p>
          <a:p>
            <a:r>
              <a:rPr lang="it-IT" sz="1900">
                <a:solidFill>
                  <a:srgbClr val="FFFFFF"/>
                </a:solidFill>
              </a:rPr>
              <a:t>J. Clifford 1986 postmodernismo, dialogo polifonico</a:t>
            </a:r>
          </a:p>
          <a:p>
            <a:endParaRPr lang="it-IT" sz="1900">
              <a:solidFill>
                <a:srgbClr val="FFFFFF"/>
              </a:solidFill>
            </a:endParaRPr>
          </a:p>
          <a:p>
            <a:pPr marL="310896" lvl="2" indent="0">
              <a:buNone/>
            </a:pPr>
            <a:r>
              <a:rPr lang="it-IT" sz="1900">
                <a:solidFill>
                  <a:srgbClr val="FFFFFF"/>
                </a:solidFill>
              </a:rPr>
              <a:t> </a:t>
            </a:r>
          </a:p>
          <a:p>
            <a:endParaRPr lang="it-IT" sz="1900">
              <a:solidFill>
                <a:srgbClr val="FFFFFF"/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9237721-19CF-41B1-AA0A-E1E1A8282D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324317" y="4576004"/>
            <a:ext cx="4572000" cy="0"/>
          </a:xfrm>
          <a:prstGeom prst="line">
            <a:avLst/>
          </a:prstGeom>
          <a:ln w="190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15641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1" y="533400"/>
            <a:ext cx="7767637" cy="1098550"/>
          </a:xfrm>
        </p:spPr>
        <p:txBody>
          <a:bodyPr vert="horz" lIns="0" tIns="0" rIns="0" bIns="0" rtlCol="0" anchor="ctr">
            <a:spAutoFit/>
          </a:bodyPr>
          <a:lstStyle/>
          <a:p>
            <a:pPr defTabSz="449263">
              <a:lnSpc>
                <a:spcPct val="106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3400" dirty="0" err="1"/>
              <a:t>Concetto</a:t>
            </a:r>
            <a:r>
              <a:rPr lang="en-GB" sz="3400" dirty="0"/>
              <a:t> </a:t>
            </a:r>
            <a:r>
              <a:rPr lang="en-GB" sz="3400" dirty="0" err="1"/>
              <a:t>antropologico</a:t>
            </a:r>
            <a:r>
              <a:rPr lang="en-GB" sz="3400" dirty="0"/>
              <a:t> </a:t>
            </a:r>
            <a:br>
              <a:rPr lang="en-GB" sz="3400" dirty="0"/>
            </a:br>
            <a:r>
              <a:rPr lang="en-GB" sz="3400" dirty="0"/>
              <a:t>di </a:t>
            </a:r>
            <a:r>
              <a:rPr lang="en-GB" sz="3400" dirty="0" err="1"/>
              <a:t>cultura</a:t>
            </a:r>
            <a:r>
              <a:rPr lang="en-GB" sz="3400" dirty="0"/>
              <a:t> 1.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idx="1"/>
          </p:nvPr>
        </p:nvSpPr>
        <p:spPr>
          <a:xfrm>
            <a:off x="1699886" y="4624009"/>
            <a:ext cx="9475851" cy="3228448"/>
          </a:xfrm>
        </p:spPr>
        <p:txBody>
          <a:bodyPr vert="horz" wrap="square" lIns="0" tIns="0" rIns="0" bIns="0" rtlCol="0">
            <a:spAutoFit/>
          </a:bodyPr>
          <a:lstStyle/>
          <a:p>
            <a:pPr marL="334963" indent="-334963" defTabSz="449263">
              <a:lnSpc>
                <a:spcPct val="140000"/>
              </a:lnSpc>
              <a:spcBef>
                <a:spcPts val="700"/>
              </a:spcBef>
              <a:buClr>
                <a:srgbClr val="FFFFFF"/>
              </a:buClr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2400" dirty="0"/>
              <a:t>“La </a:t>
            </a:r>
            <a:r>
              <a:rPr lang="en-GB" sz="2400" b="1" dirty="0" err="1"/>
              <a:t>cultura</a:t>
            </a:r>
            <a:r>
              <a:rPr lang="en-GB" sz="2400" dirty="0"/>
              <a:t>, o </a:t>
            </a:r>
            <a:r>
              <a:rPr lang="en-GB" sz="2400" i="1" dirty="0" err="1"/>
              <a:t>civiltà</a:t>
            </a:r>
            <a:r>
              <a:rPr lang="en-GB" sz="2400" dirty="0"/>
              <a:t>, </a:t>
            </a:r>
            <a:r>
              <a:rPr lang="en-GB" sz="2400" dirty="0" err="1"/>
              <a:t>è</a:t>
            </a:r>
            <a:r>
              <a:rPr lang="en-GB" sz="2400" dirty="0"/>
              <a:t> </a:t>
            </a:r>
            <a:r>
              <a:rPr lang="en-GB" sz="2400" dirty="0" err="1"/>
              <a:t>quell’insieme</a:t>
            </a:r>
            <a:r>
              <a:rPr lang="en-GB" sz="2400" dirty="0"/>
              <a:t> </a:t>
            </a:r>
            <a:r>
              <a:rPr lang="en-GB" sz="2400" dirty="0" err="1"/>
              <a:t>complesso</a:t>
            </a:r>
            <a:r>
              <a:rPr lang="en-GB" sz="2400" dirty="0"/>
              <a:t> </a:t>
            </a:r>
            <a:r>
              <a:rPr lang="en-GB" sz="2400" dirty="0" err="1"/>
              <a:t>che</a:t>
            </a:r>
            <a:r>
              <a:rPr lang="en-GB" sz="2400" dirty="0"/>
              <a:t> include la </a:t>
            </a:r>
            <a:r>
              <a:rPr lang="en-GB" sz="2400" dirty="0" err="1"/>
              <a:t>conoscenza</a:t>
            </a:r>
            <a:r>
              <a:rPr lang="en-GB" sz="2400" dirty="0"/>
              <a:t>, le </a:t>
            </a:r>
            <a:r>
              <a:rPr lang="en-GB" sz="2400" dirty="0" err="1"/>
              <a:t>credenze</a:t>
            </a:r>
            <a:r>
              <a:rPr lang="en-GB" sz="2400" dirty="0"/>
              <a:t>, </a:t>
            </a:r>
            <a:r>
              <a:rPr lang="en-GB" sz="2400" dirty="0" err="1"/>
              <a:t>l’arte</a:t>
            </a:r>
            <a:r>
              <a:rPr lang="en-GB" sz="2400" dirty="0"/>
              <a:t>, la morale, </a:t>
            </a:r>
            <a:r>
              <a:rPr lang="en-GB" sz="2400" dirty="0" err="1"/>
              <a:t>il</a:t>
            </a:r>
            <a:r>
              <a:rPr lang="en-GB" sz="2400" dirty="0"/>
              <a:t> </a:t>
            </a:r>
            <a:r>
              <a:rPr lang="en-GB" sz="2400" dirty="0" err="1"/>
              <a:t>diritto</a:t>
            </a:r>
            <a:r>
              <a:rPr lang="en-GB" sz="2400" dirty="0"/>
              <a:t>, </a:t>
            </a:r>
            <a:r>
              <a:rPr lang="en-GB" sz="2400" dirty="0" err="1"/>
              <a:t>il</a:t>
            </a:r>
            <a:r>
              <a:rPr lang="en-GB" sz="2400" dirty="0"/>
              <a:t> costume e </a:t>
            </a:r>
            <a:r>
              <a:rPr lang="en-GB" sz="2400" dirty="0" err="1"/>
              <a:t>qualsiasi</a:t>
            </a:r>
            <a:r>
              <a:rPr lang="en-GB" sz="2400" dirty="0"/>
              <a:t> </a:t>
            </a:r>
            <a:r>
              <a:rPr lang="en-GB" sz="2400" dirty="0" err="1"/>
              <a:t>altra</a:t>
            </a:r>
            <a:r>
              <a:rPr lang="en-GB" sz="2400" dirty="0"/>
              <a:t> </a:t>
            </a:r>
            <a:r>
              <a:rPr lang="en-GB" sz="2400" dirty="0" err="1"/>
              <a:t>capacità</a:t>
            </a:r>
            <a:r>
              <a:rPr lang="en-GB" sz="2400" dirty="0"/>
              <a:t> e </a:t>
            </a:r>
            <a:r>
              <a:rPr lang="en-GB" sz="2400" dirty="0" err="1"/>
              <a:t>abitudine</a:t>
            </a:r>
            <a:r>
              <a:rPr lang="en-GB" sz="2400" dirty="0"/>
              <a:t> </a:t>
            </a:r>
            <a:r>
              <a:rPr lang="en-GB" sz="2400" dirty="0" err="1"/>
              <a:t>che</a:t>
            </a:r>
            <a:r>
              <a:rPr lang="en-GB" sz="2400" dirty="0"/>
              <a:t> </a:t>
            </a:r>
            <a:r>
              <a:rPr lang="en-GB" sz="2400" dirty="0" err="1"/>
              <a:t>l’uomo</a:t>
            </a:r>
            <a:r>
              <a:rPr lang="en-GB" sz="2400" dirty="0"/>
              <a:t> </a:t>
            </a:r>
            <a:r>
              <a:rPr lang="en-GB" sz="2400" dirty="0" err="1"/>
              <a:t>acquisisce</a:t>
            </a:r>
            <a:r>
              <a:rPr lang="en-GB" sz="2400" dirty="0"/>
              <a:t> come </a:t>
            </a:r>
            <a:r>
              <a:rPr lang="en-GB" sz="2400" dirty="0" err="1"/>
              <a:t>membro</a:t>
            </a:r>
            <a:r>
              <a:rPr lang="en-GB" sz="2400" dirty="0"/>
              <a:t> di </a:t>
            </a:r>
            <a:r>
              <a:rPr lang="en-GB" sz="2400" dirty="0" err="1"/>
              <a:t>una</a:t>
            </a:r>
            <a:r>
              <a:rPr lang="en-GB" sz="2400" dirty="0"/>
              <a:t> </a:t>
            </a:r>
            <a:r>
              <a:rPr lang="en-GB" sz="2400" dirty="0" err="1"/>
              <a:t>società</a:t>
            </a:r>
            <a:r>
              <a:rPr lang="en-GB" sz="2400" dirty="0"/>
              <a:t>” </a:t>
            </a:r>
          </a:p>
          <a:p>
            <a:pPr marL="334963" indent="-334963" defTabSz="449263">
              <a:lnSpc>
                <a:spcPct val="140000"/>
              </a:lnSpc>
              <a:spcBef>
                <a:spcPts val="700"/>
              </a:spcBef>
              <a:buClr>
                <a:srgbClr val="FFFFFF"/>
              </a:buClr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2400" dirty="0"/>
              <a:t>					E.B. Tylor, </a:t>
            </a:r>
            <a:r>
              <a:rPr lang="en-GB" sz="2400" i="1" dirty="0"/>
              <a:t>Primitive Culture</a:t>
            </a:r>
            <a:r>
              <a:rPr lang="en-GB" sz="2400" dirty="0"/>
              <a:t>, 1871</a:t>
            </a:r>
          </a:p>
          <a:p>
            <a:pPr marL="334963" indent="-334963" defTabSz="449263">
              <a:lnSpc>
                <a:spcPct val="140000"/>
              </a:lnSpc>
              <a:spcBef>
                <a:spcPts val="700"/>
              </a:spcBef>
              <a:buClr>
                <a:srgbClr val="FFFFFF"/>
              </a:buClr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en-GB" sz="2400" i="1" dirty="0"/>
          </a:p>
          <a:p>
            <a:pPr marL="334963" indent="-334963" defTabSz="449263">
              <a:lnSpc>
                <a:spcPct val="117000"/>
              </a:lnSpc>
              <a:spcBef>
                <a:spcPts val="700"/>
              </a:spcBef>
              <a:buClr>
                <a:srgbClr val="FFCC66"/>
              </a:buClr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en-GB" sz="1800" i="1" dirty="0">
              <a:latin typeface="Eurostile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6120041C-0F43-1047-84A4-6AAA9C5FA6E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337" y="1954363"/>
            <a:ext cx="4172857" cy="2347232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8648EFB3-1766-3342-B684-1B81604FEE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5811" y="1954362"/>
            <a:ext cx="5139926" cy="2347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6125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AE87B7C-1042-EB46-A721-CAE4CEFF924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634836" y="457199"/>
            <a:ext cx="8797637" cy="627610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 dirty="0">
                <a:cs typeface="Arial" panose="020B0604020202020204" pitchFamily="34" charset="0"/>
              </a:rPr>
              <a:t>LEZIONI: </a:t>
            </a:r>
            <a:r>
              <a:rPr lang="it-IT" dirty="0" err="1">
                <a:cs typeface="Arial" panose="020B0604020202020204" pitchFamily="34" charset="0"/>
              </a:rPr>
              <a:t>a.a</a:t>
            </a:r>
            <a:r>
              <a:rPr lang="it-IT" dirty="0">
                <a:cs typeface="Arial" panose="020B0604020202020204" pitchFamily="34" charset="0"/>
              </a:rPr>
              <a:t>. 2023_24  II° SEMESTRE </a:t>
            </a:r>
          </a:p>
          <a:p>
            <a:r>
              <a:rPr lang="it-IT" dirty="0">
                <a:cs typeface="Arial" panose="020B0604020202020204" pitchFamily="34" charset="0"/>
              </a:rPr>
              <a:t>Modulo 6 CFU - 30 ore  </a:t>
            </a:r>
          </a:p>
          <a:p>
            <a:endParaRPr lang="it-IT" dirty="0">
              <a:cs typeface="Arial" panose="020B0604020202020204" pitchFamily="34" charset="0"/>
            </a:endParaRPr>
          </a:p>
          <a:p>
            <a:r>
              <a:rPr lang="it-IT" dirty="0">
                <a:cs typeface="Arial" panose="020B0604020202020204" pitchFamily="34" charset="0"/>
              </a:rPr>
              <a:t>	</a:t>
            </a:r>
            <a:r>
              <a:rPr lang="it-IT" b="1" dirty="0" err="1">
                <a:cs typeface="Arial" panose="020B0604020202020204" pitchFamily="34" charset="0"/>
              </a:rPr>
              <a:t>Martedi</a:t>
            </a:r>
            <a:r>
              <a:rPr lang="it-IT" b="1" dirty="0">
                <a:cs typeface="Arial" panose="020B0604020202020204" pitchFamily="34" charset="0"/>
              </a:rPr>
              <a:t> ore 8 – 11 - Aula 2 Via Lazzaretto Vecchio 8</a:t>
            </a:r>
          </a:p>
          <a:p>
            <a:pPr marL="0" indent="0" algn="ctr">
              <a:buNone/>
            </a:pPr>
            <a:r>
              <a:rPr lang="it-IT" b="1" dirty="0">
                <a:cs typeface="Arial" panose="020B0604020202020204" pitchFamily="34" charset="0"/>
              </a:rPr>
              <a:t>    5 marzo – 14 maggio 2024 </a:t>
            </a:r>
          </a:p>
          <a:p>
            <a:pPr marL="0" indent="0">
              <a:buNone/>
            </a:pPr>
            <a:r>
              <a:rPr lang="it-IT" b="1" dirty="0">
                <a:solidFill>
                  <a:schemeClr val="accent1"/>
                </a:solidFill>
                <a:cs typeface="Arial" panose="020B0604020202020204" pitchFamily="34" charset="0"/>
              </a:rPr>
              <a:t>(no lezione 12 marzo)</a:t>
            </a:r>
            <a:endParaRPr lang="it-IT" dirty="0">
              <a:solidFill>
                <a:schemeClr val="accent1"/>
              </a:solidFill>
              <a:cs typeface="Arial" panose="020B0604020202020204" pitchFamily="34" charset="0"/>
            </a:endParaRPr>
          </a:p>
          <a:p>
            <a:r>
              <a:rPr lang="it-IT" dirty="0">
                <a:cs typeface="Arial" panose="020B0604020202020204" pitchFamily="34" charset="0"/>
              </a:rPr>
              <a:t>RICEVIMENTO: </a:t>
            </a:r>
            <a:r>
              <a:rPr lang="it-IT" dirty="0" err="1">
                <a:cs typeface="Arial" panose="020B0604020202020204" pitchFamily="34" charset="0"/>
              </a:rPr>
              <a:t>martedi</a:t>
            </a:r>
            <a:r>
              <a:rPr lang="it-IT" dirty="0">
                <a:cs typeface="Arial" panose="020B0604020202020204" pitchFamily="34" charset="0"/>
              </a:rPr>
              <a:t> ore 11-13, via Lazzaretto Vecchio 8, 3° piano, stanza 308 o via Teams</a:t>
            </a:r>
          </a:p>
          <a:p>
            <a:r>
              <a:rPr lang="it-IT" dirty="0">
                <a:cs typeface="Arial" panose="020B0604020202020204" pitchFamily="34" charset="0"/>
              </a:rPr>
              <a:t>POSTA ELETTRONICA: </a:t>
            </a:r>
            <a:r>
              <a:rPr lang="it-IT" dirty="0">
                <a:solidFill>
                  <a:schemeClr val="bg2">
                    <a:lumMod val="50000"/>
                  </a:schemeClr>
                </a:solidFill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raltin@units.it</a:t>
            </a:r>
            <a:endParaRPr lang="it-IT" dirty="0">
              <a:solidFill>
                <a:schemeClr val="bg2">
                  <a:lumMod val="50000"/>
                </a:schemeClr>
              </a:solidFill>
              <a:cs typeface="Arial" panose="020B0604020202020204" pitchFamily="34" charset="0"/>
            </a:endParaRPr>
          </a:p>
          <a:p>
            <a:r>
              <a:rPr lang="it-IT" dirty="0">
                <a:cs typeface="Arial" panose="020B0604020202020204" pitchFamily="34" charset="0"/>
              </a:rPr>
              <a:t>Materiale didattico: Moodle2 Slide e registrazioni su </a:t>
            </a:r>
            <a:r>
              <a:rPr lang="it-IT" dirty="0" err="1">
                <a:cs typeface="Arial" panose="020B0604020202020204" pitchFamily="34" charset="0"/>
              </a:rPr>
              <a:t>Ms</a:t>
            </a:r>
            <a:r>
              <a:rPr lang="it-IT" dirty="0">
                <a:cs typeface="Arial" panose="020B0604020202020204" pitchFamily="34" charset="0"/>
              </a:rPr>
              <a:t> </a:t>
            </a:r>
            <a:r>
              <a:rPr lang="it-IT" sz="2400" dirty="0">
                <a:cs typeface="Arial" panose="020B0604020202020204" pitchFamily="34" charset="0"/>
              </a:rPr>
              <a:t>Teams Catalogo didattica digitale</a:t>
            </a:r>
            <a:br>
              <a:rPr lang="it-IT" dirty="0"/>
            </a:br>
            <a:b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14991985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DD29DF1-7A1F-6D4B-A53F-8621CA8114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87ADDFCD-6EFC-ED4C-96FF-E18385BE5F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128" y="352697"/>
            <a:ext cx="5711694" cy="3212828"/>
          </a:xfr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C4184DF0-C248-5243-BFB7-B26BE65F15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5100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1" y="533400"/>
            <a:ext cx="7767637" cy="1098550"/>
          </a:xfrm>
        </p:spPr>
        <p:txBody>
          <a:bodyPr vert="horz" lIns="0" tIns="0" rIns="0" bIns="0" rtlCol="0" anchor="ctr">
            <a:spAutoFit/>
          </a:bodyPr>
          <a:lstStyle/>
          <a:p>
            <a:pPr defTabSz="449263">
              <a:lnSpc>
                <a:spcPct val="106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3400"/>
              <a:t>Concetto antropologico </a:t>
            </a:r>
            <a:br>
              <a:rPr lang="en-GB" sz="3400"/>
            </a:br>
            <a:r>
              <a:rPr lang="en-GB" sz="3400"/>
              <a:t>di cultura 2.</a:t>
            </a:r>
            <a:endParaRPr lang="en-GB" sz="3400" dirty="0"/>
          </a:p>
        </p:txBody>
      </p:sp>
      <p:sp>
        <p:nvSpPr>
          <p:cNvPr id="25603" name="Rectangle 3"/>
          <p:cNvSpPr>
            <a:spLocks noGrp="1" noChangeArrowheads="1"/>
          </p:cNvSpPr>
          <p:nvPr>
            <p:ph idx="1"/>
          </p:nvPr>
        </p:nvSpPr>
        <p:spPr>
          <a:xfrm>
            <a:off x="1254034" y="5466080"/>
            <a:ext cx="9475851" cy="1391920"/>
          </a:xfrm>
        </p:spPr>
        <p:txBody>
          <a:bodyPr vert="horz" wrap="square" lIns="0" tIns="0" rIns="0" bIns="0" rtlCol="0">
            <a:spAutoFit/>
          </a:bodyPr>
          <a:lstStyle/>
          <a:p>
            <a:pPr marL="0" indent="0" defTabSz="449263">
              <a:lnSpc>
                <a:spcPct val="117000"/>
              </a:lnSpc>
              <a:spcBef>
                <a:spcPts val="700"/>
              </a:spcBef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2400"/>
              <a:t>F. Boas</a:t>
            </a:r>
            <a:r>
              <a:rPr lang="en-GB" sz="2400" i="1"/>
              <a:t>,</a:t>
            </a:r>
            <a:r>
              <a:rPr lang="en-GB" sz="2400"/>
              <a:t>  </a:t>
            </a:r>
            <a:r>
              <a:rPr lang="en-GB" sz="2400" i="1"/>
              <a:t>The Mind of Primitive Man, </a:t>
            </a:r>
            <a:r>
              <a:rPr lang="en-GB" sz="2400"/>
              <a:t>1911: </a:t>
            </a:r>
          </a:p>
          <a:p>
            <a:pPr marL="334963" indent="-334963" defTabSz="449263">
              <a:lnSpc>
                <a:spcPct val="117000"/>
              </a:lnSpc>
              <a:spcBef>
                <a:spcPts val="700"/>
              </a:spcBef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2400" i="1"/>
              <a:t>	“</a:t>
            </a:r>
            <a:r>
              <a:rPr lang="en-GB" sz="2400"/>
              <a:t>La </a:t>
            </a:r>
            <a:r>
              <a:rPr lang="en-GB" sz="2400" b="1"/>
              <a:t>cultura</a:t>
            </a:r>
            <a:r>
              <a:rPr lang="en-GB" sz="2400"/>
              <a:t> ha una </a:t>
            </a:r>
            <a:r>
              <a:rPr lang="en-GB" sz="2400" b="1"/>
              <a:t>struttura</a:t>
            </a:r>
            <a:r>
              <a:rPr lang="en-GB" sz="2400"/>
              <a:t> e i suoi elementi non sono indipendenti”. </a:t>
            </a:r>
            <a:endParaRPr lang="en-GB" sz="2400" i="1"/>
          </a:p>
          <a:p>
            <a:pPr marL="334963" indent="-334963" defTabSz="449263">
              <a:lnSpc>
                <a:spcPct val="117000"/>
              </a:lnSpc>
              <a:spcBef>
                <a:spcPts val="700"/>
              </a:spcBef>
              <a:buClr>
                <a:srgbClr val="FFCC66"/>
              </a:buClr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en-GB" sz="1800" i="1" dirty="0">
              <a:latin typeface="Eurostile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61913AC5-4AE4-F944-92EB-FDDFD5F6A7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1" y="2234421"/>
            <a:ext cx="2485089" cy="3051001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BF9EDE00-EAC3-8942-A285-0AF0FDBDB8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1959" y="2264251"/>
            <a:ext cx="4064000" cy="311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6848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F54FD7C-179A-634A-B18B-56884F36C2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Osservazione partecipante 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605729E9-156C-B048-8A0F-6B168E7475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4640" y="2638697"/>
            <a:ext cx="5679524" cy="3262086"/>
          </a:xfr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FF5AFB3E-A1D2-684A-BB34-BA42F74C4B3F}"/>
              </a:ext>
            </a:extLst>
          </p:cNvPr>
          <p:cNvSpPr txBox="1"/>
          <p:nvPr/>
        </p:nvSpPr>
        <p:spPr>
          <a:xfrm>
            <a:off x="901337" y="6008914"/>
            <a:ext cx="47026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B. </a:t>
            </a:r>
            <a:r>
              <a:rPr lang="it-IT" dirty="0" err="1"/>
              <a:t>Malinowski</a:t>
            </a:r>
            <a:r>
              <a:rPr lang="it-IT" dirty="0"/>
              <a:t> </a:t>
            </a:r>
          </a:p>
          <a:p>
            <a:r>
              <a:rPr lang="it-IT" dirty="0" err="1"/>
              <a:t>Trobriand</a:t>
            </a:r>
            <a:r>
              <a:rPr lang="it-IT" dirty="0"/>
              <a:t> 1922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FA4B34F5-9D70-F641-99EF-B8937B05177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9332" y="2638697"/>
            <a:ext cx="6078421" cy="3262086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9DC57CC2-014C-1C49-938E-190573CA3322}"/>
              </a:ext>
            </a:extLst>
          </p:cNvPr>
          <p:cNvSpPr txBox="1"/>
          <p:nvPr/>
        </p:nvSpPr>
        <p:spPr>
          <a:xfrm>
            <a:off x="6675120" y="6008914"/>
            <a:ext cx="33310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M. Mead </a:t>
            </a:r>
          </a:p>
          <a:p>
            <a:r>
              <a:rPr lang="it-IT" dirty="0"/>
              <a:t>Samoa 1928</a:t>
            </a:r>
          </a:p>
        </p:txBody>
      </p:sp>
    </p:spTree>
    <p:extLst>
      <p:ext uri="{BB962C8B-B14F-4D97-AF65-F5344CB8AC3E}">
        <p14:creationId xmlns:p14="http://schemas.microsoft.com/office/powerpoint/2010/main" val="14483135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16">
            <a:extLst>
              <a:ext uri="{FF2B5EF4-FFF2-40B4-BE49-F238E27FC236}">
                <a16:creationId xmlns:a16="http://schemas.microsoft.com/office/drawing/2014/main" id="{A10C41F2-1746-4431-9B52-B9F147A896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custGeom>
            <a:avLst/>
            <a:gdLst>
              <a:gd name="connsiteX0" fmla="*/ 0 w 3096136"/>
              <a:gd name="connsiteY0" fmla="*/ 0 h 5856137"/>
              <a:gd name="connsiteX1" fmla="*/ 3096136 w 3096136"/>
              <a:gd name="connsiteY1" fmla="*/ 0 h 5856137"/>
              <a:gd name="connsiteX2" fmla="*/ 3096136 w 3096136"/>
              <a:gd name="connsiteY2" fmla="*/ 5856137 h 5856137"/>
              <a:gd name="connsiteX3" fmla="*/ 0 w 3096136"/>
              <a:gd name="connsiteY3" fmla="*/ 5856137 h 5856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96136" h="5856137">
                <a:moveTo>
                  <a:pt x="0" y="0"/>
                </a:moveTo>
                <a:lnTo>
                  <a:pt x="3096136" y="0"/>
                </a:lnTo>
                <a:lnTo>
                  <a:pt x="3096136" y="5856137"/>
                </a:lnTo>
                <a:lnTo>
                  <a:pt x="0" y="585613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695F8C5-0ED1-4C24-877A-A9E15A1C6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7946" y="643461"/>
            <a:ext cx="3036377" cy="5571069"/>
          </a:xfrm>
          <a:prstGeom prst="rect">
            <a:avLst/>
          </a:prstGeom>
          <a:blipFill dpi="0" rotWithShape="1"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0" ty="0" sx="65000" sy="65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84928E-D694-4849-BBAD-D7C7DC4054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94020" y="643461"/>
            <a:ext cx="7654513" cy="557106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3FD3D60-D11E-7D46-AD14-DA2758DB31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9803" y="4735775"/>
            <a:ext cx="7006998" cy="1245732"/>
          </a:xfrm>
        </p:spPr>
        <p:txBody>
          <a:bodyPr anchor="t">
            <a:normAutofit/>
          </a:bodyPr>
          <a:lstStyle/>
          <a:p>
            <a:r>
              <a:rPr lang="it-IT">
                <a:solidFill>
                  <a:srgbClr val="FFFFFF"/>
                </a:solidFill>
              </a:rPr>
              <a:t>Svolta interpretativa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8B226FE-6656-694A-A30A-E534B2C21A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9802" y="965864"/>
            <a:ext cx="7006998" cy="3450370"/>
          </a:xfrm>
        </p:spPr>
        <p:txBody>
          <a:bodyPr anchor="b">
            <a:normAutofit/>
          </a:bodyPr>
          <a:lstStyle/>
          <a:p>
            <a:r>
              <a:rPr lang="it-IT" sz="2000">
                <a:solidFill>
                  <a:srgbClr val="FFFFFF"/>
                </a:solidFill>
              </a:rPr>
              <a:t>Il concetto di cultura è essenzialmente SEMIOTICO… </a:t>
            </a:r>
          </a:p>
          <a:p>
            <a:r>
              <a:rPr lang="it-IT" sz="2000">
                <a:solidFill>
                  <a:srgbClr val="FFFFFF"/>
                </a:solidFill>
              </a:rPr>
              <a:t>L’uomo è un animale impigliato in reti di significati che egli stesso ha tessuto.</a:t>
            </a:r>
          </a:p>
          <a:p>
            <a:r>
              <a:rPr lang="it-IT" sz="2000">
                <a:solidFill>
                  <a:srgbClr val="FFFFFF"/>
                </a:solidFill>
              </a:rPr>
              <a:t>La cultura esiste in queste reti e perciò la loro analisi non è una scienza sperimentale in cerca di leggi (approccio nomotetico/etico) ma una scienza interpretativa in cerca di significato (approccio idiografico/emico). C. Geertez 1988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9237721-19CF-41B1-AA0A-E1E1A8282D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324317" y="4576004"/>
            <a:ext cx="4572000" cy="0"/>
          </a:xfrm>
          <a:prstGeom prst="line">
            <a:avLst/>
          </a:prstGeom>
          <a:ln w="190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77946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/>
          </p:cNvSpPr>
          <p:nvPr>
            <p:ph type="body" sz="half" idx="4294967295"/>
          </p:nvPr>
        </p:nvSpPr>
        <p:spPr>
          <a:xfrm>
            <a:off x="2137954" y="4991100"/>
            <a:ext cx="9753600" cy="685800"/>
          </a:xfrm>
        </p:spPr>
        <p:txBody>
          <a:bodyPr>
            <a:normAutofit/>
          </a:bodyPr>
          <a:lstStyle/>
          <a:p>
            <a:r>
              <a:rPr lang="it-IT" dirty="0"/>
              <a:t>Il formato </a:t>
            </a:r>
            <a:r>
              <a:rPr lang="it-IT" dirty="0" err="1"/>
              <a:t>widescreen</a:t>
            </a:r>
            <a:r>
              <a:rPr lang="it-IT" dirty="0"/>
              <a:t> consente di presentare le</a:t>
            </a:r>
          </a:p>
        </p:txBody>
      </p:sp>
      <p:sp>
        <p:nvSpPr>
          <p:cNvPr id="4" name="Rectangle 3"/>
          <p:cNvSpPr>
            <a:spLocks noGrp="1"/>
          </p:cNvSpPr>
          <p:nvPr>
            <p:ph type="title" idx="4294967295"/>
          </p:nvPr>
        </p:nvSpPr>
        <p:spPr>
          <a:xfrm>
            <a:off x="2438400" y="4724400"/>
            <a:ext cx="9753600" cy="609600"/>
          </a:xfrm>
        </p:spPr>
        <p:txBody>
          <a:bodyPr>
            <a:normAutofit fontScale="90000"/>
          </a:bodyPr>
          <a:lstStyle/>
          <a:p>
            <a:r>
              <a:rPr lang="it-IT"/>
              <a:t>Immagini widescreen</a:t>
            </a:r>
          </a:p>
        </p:txBody>
      </p:sp>
      <p:pic>
        <p:nvPicPr>
          <p:cNvPr id="5" name="Segnaposto immagine 4" descr="chiuda-in-su-di-una-donna-che-sbatte-le-palpebre_13339-237289.jpg"/>
          <p:cNvPicPr>
            <a:picLocks noGrp="1" noChangeAspect="1"/>
          </p:cNvPicPr>
          <p:nvPr>
            <p:ph type="pic" idx="4294967295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39819" y="1353149"/>
            <a:ext cx="8749210" cy="4884687"/>
          </a:xfrm>
        </p:spPr>
      </p:pic>
      <p:sp>
        <p:nvSpPr>
          <p:cNvPr id="6" name="Titolo 1"/>
          <p:cNvSpPr txBox="1">
            <a:spLocks/>
          </p:cNvSpPr>
          <p:nvPr/>
        </p:nvSpPr>
        <p:spPr>
          <a:xfrm>
            <a:off x="1439819" y="500500"/>
            <a:ext cx="10871200" cy="1341120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lang="it-IT" sz="4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it-IT" sz="3733" dirty="0" err="1">
                <a:solidFill>
                  <a:schemeClr val="tx1"/>
                </a:solidFill>
              </a:rPr>
              <a:t>Thin_Thick</a:t>
            </a:r>
            <a:r>
              <a:rPr lang="it-IT" sz="3733" dirty="0">
                <a:solidFill>
                  <a:schemeClr val="tx1"/>
                </a:solidFill>
              </a:rPr>
              <a:t> </a:t>
            </a:r>
            <a:r>
              <a:rPr lang="it-IT" sz="3733" dirty="0" err="1">
                <a:solidFill>
                  <a:schemeClr val="tx1"/>
                </a:solidFill>
              </a:rPr>
              <a:t>description</a:t>
            </a:r>
            <a:r>
              <a:rPr lang="it-IT" sz="3733" dirty="0">
                <a:solidFill>
                  <a:schemeClr val="tx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979314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9780520266025.jpg"/>
          <p:cNvPicPr>
            <a:picLocks noGrp="1" noChangeAspect="1"/>
          </p:cNvPicPr>
          <p:nvPr>
            <p:ph type="pic" idx="4294967295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073" r="-11073"/>
          <a:stretch>
            <a:fillRect/>
          </a:stretch>
        </p:blipFill>
        <p:spPr bwMode="auto">
          <a:xfrm>
            <a:off x="193201" y="187325"/>
            <a:ext cx="5435600" cy="667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FABIETTI - Foto 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30938" y="187325"/>
            <a:ext cx="4437062" cy="5791200"/>
          </a:xfrm>
          <a:prstGeom prst="rect">
            <a:avLst/>
          </a:prstGeom>
          <a:noFill/>
        </p:spPr>
      </p:pic>
      <p:sp>
        <p:nvSpPr>
          <p:cNvPr id="4" name="CasellaDiTesto 3"/>
          <p:cNvSpPr txBox="1"/>
          <p:nvPr/>
        </p:nvSpPr>
        <p:spPr>
          <a:xfrm>
            <a:off x="6660765" y="6026675"/>
            <a:ext cx="49913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POST-MODERNISMO (Marcus &amp; Fisher 1986)</a:t>
            </a:r>
          </a:p>
          <a:p>
            <a:r>
              <a:rPr lang="it-IT" dirty="0"/>
              <a:t>DIALOGO, SAPERE CONTESTUALE E NEGOZIATO</a:t>
            </a:r>
          </a:p>
        </p:txBody>
      </p:sp>
    </p:spTree>
    <p:extLst>
      <p:ext uri="{BB962C8B-B14F-4D97-AF65-F5344CB8AC3E}">
        <p14:creationId xmlns:p14="http://schemas.microsoft.com/office/powerpoint/2010/main" val="40166561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/>
              <a:t>Collezione di culture? </a:t>
            </a:r>
            <a:endParaRPr lang="it-IT" dirty="0"/>
          </a:p>
        </p:txBody>
      </p:sp>
      <p:sp>
        <p:nvSpPr>
          <p:cNvPr id="3" name="Rectangle 2"/>
          <p:cNvSpPr>
            <a:spLocks noGrp="1"/>
          </p:cNvSpPr>
          <p:nvPr>
            <p:ph sz="quarter" idx="13"/>
          </p:nvPr>
        </p:nvSpPr>
        <p:spPr>
          <a:xfrm>
            <a:off x="812800" y="1600200"/>
            <a:ext cx="5181600" cy="4267200"/>
          </a:xfrm>
        </p:spPr>
        <p:txBody>
          <a:bodyPr anchor="ctr">
            <a:normAutofit/>
          </a:bodyPr>
          <a:lstStyle/>
          <a:p>
            <a:pPr marL="365751" lvl="1"/>
            <a:r>
              <a:rPr lang="it-IT" sz="2400" dirty="0"/>
              <a:t>La ragione etnologica è comparativa per eccellenza e reca con sé il rischio che si inventino o esaltino le differenze fra culture (come il collezionismo di farfalle) (J.L. </a:t>
            </a:r>
            <a:r>
              <a:rPr lang="it-IT" sz="2400" dirty="0" err="1"/>
              <a:t>Amselle</a:t>
            </a:r>
            <a:r>
              <a:rPr lang="it-IT" sz="2400" dirty="0"/>
              <a:t>).</a:t>
            </a:r>
          </a:p>
          <a:p>
            <a:pPr marL="365751" lvl="1"/>
            <a:r>
              <a:rPr lang="it-IT" sz="2400" dirty="0"/>
              <a:t>Non è possibile parlare di culture e valori in astratto, al di fuori dei rapporti di forza e di potere esistenti e delle dinamiche che tali rapporti innestano.</a:t>
            </a:r>
            <a:endParaRPr lang="it-IT" dirty="0"/>
          </a:p>
        </p:txBody>
      </p:sp>
      <p:pic>
        <p:nvPicPr>
          <p:cNvPr id="5" name="j0314068.jpg"/>
          <p:cNvPicPr>
            <a:picLocks noGrp="1" noChangeAspect="1"/>
          </p:cNvPicPr>
          <p:nvPr>
            <p:ph sz="quarter" idx="14"/>
          </p:nvPr>
        </p:nvPicPr>
        <p:blipFill>
          <a:blip r:embed="rId3" cstate="print"/>
          <a:stretch>
            <a:fillRect/>
          </a:stretch>
        </p:blipFill>
        <p:spPr>
          <a:xfrm>
            <a:off x="6459868" y="1335024"/>
            <a:ext cx="5181600" cy="4358167"/>
          </a:xfrm>
        </p:spPr>
      </p:pic>
      <p:sp>
        <p:nvSpPr>
          <p:cNvPr id="6" name="CasellaDiTesto 5"/>
          <p:cNvSpPr txBox="1"/>
          <p:nvPr/>
        </p:nvSpPr>
        <p:spPr>
          <a:xfrm>
            <a:off x="711200" y="5996226"/>
            <a:ext cx="1016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/>
              <a:t> "Se vogliamo scoprire in che cosa consiste l'uomo possiamo trovarlo soltanto in ciò che gli uomini sono: e questi sono soprattutto differenti” (Geertz 1973)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26718355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BF2ABC8-4FD6-4B60-92A7-BB3BEE3C1A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1F1F940-A943-6646-B3D0-9006115A98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8018272" cy="1499616"/>
          </a:xfrm>
        </p:spPr>
        <p:txBody>
          <a:bodyPr>
            <a:normAutofit/>
          </a:bodyPr>
          <a:lstStyle/>
          <a:p>
            <a:r>
              <a:rPr lang="it-IT" dirty="0"/>
              <a:t>Costruttivismo della conoscenza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CD479D3-536C-4161-A6F8-813D30719B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8E35D60-C2CC-D34B-B084-880CB0CC23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286000"/>
            <a:ext cx="8018271" cy="40233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dirty="0"/>
              <a:t>Etnografia su basi ermeneutiche significa STARE nella DIFFERENZA, riflessività e consapevolezza critica che pone l’etnografo stesso come oggetto d’indagine.</a:t>
            </a:r>
          </a:p>
          <a:p>
            <a:pPr marL="0" indent="0">
              <a:buNone/>
            </a:pPr>
            <a:r>
              <a:rPr lang="it-IT" dirty="0"/>
              <a:t>Il sapere è prospettico e implica il posizionamento in una rete di relazioni che lo strutturano.</a:t>
            </a:r>
          </a:p>
          <a:p>
            <a:pPr marL="0" indent="0">
              <a:buNone/>
            </a:pPr>
            <a:r>
              <a:rPr lang="it-IT" dirty="0"/>
              <a:t>La CULTURA non esiste nelle TESTE ma ha una natura essenzialmente PUBBLICA, è un documento AGITO.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dirty="0"/>
              <a:t>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7D7B666-D5E6-48CE-B26A-FB5E5C34AF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83348" y="325601"/>
            <a:ext cx="2286920" cy="390807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6EE670A-A41A-44AD-BC1C-2090365EB5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83348" y="4394539"/>
            <a:ext cx="2286920" cy="2029724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2580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E113F5B-C473-2E4B-A413-10C826AEAA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6340" y="0"/>
            <a:ext cx="9842863" cy="2798064"/>
          </a:xfrm>
        </p:spPr>
        <p:txBody>
          <a:bodyPr>
            <a:normAutofit/>
          </a:bodyPr>
          <a:lstStyle/>
          <a:p>
            <a:r>
              <a:rPr lang="it-IT" dirty="0"/>
              <a:t>C. </a:t>
            </a:r>
            <a:r>
              <a:rPr lang="it-IT" dirty="0" err="1"/>
              <a:t>Geertz</a:t>
            </a:r>
            <a:br>
              <a:rPr lang="it-IT" dirty="0"/>
            </a:br>
            <a:r>
              <a:rPr lang="it-IT" dirty="0"/>
              <a:t>cultura pubblica intersoggettiva</a:t>
            </a:r>
          </a:p>
        </p:txBody>
      </p:sp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CC27A5B3-F2D4-1242-883C-497C8586DE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55069" y="2373312"/>
            <a:ext cx="6858000" cy="3848100"/>
          </a:xfrm>
        </p:spPr>
      </p:pic>
    </p:spTree>
    <p:extLst>
      <p:ext uri="{BB962C8B-B14F-4D97-AF65-F5344CB8AC3E}">
        <p14:creationId xmlns:p14="http://schemas.microsoft.com/office/powerpoint/2010/main" val="14085201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 descr="parchi-2.jpg">
            <a:extLst>
              <a:ext uri="{FF2B5EF4-FFF2-40B4-BE49-F238E27FC236}">
                <a16:creationId xmlns:a16="http://schemas.microsoft.com/office/drawing/2014/main" id="{75A310DC-24C4-EE4A-B728-4F456C3CA1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5109" y="246887"/>
            <a:ext cx="8220891" cy="6165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3813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32DC26D-8B9B-4CC1-B3CC-D3EA0FB162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Finestra che si affaccia sul mare">
            <a:extLst>
              <a:ext uri="{FF2B5EF4-FFF2-40B4-BE49-F238E27FC236}">
                <a16:creationId xmlns:a16="http://schemas.microsoft.com/office/drawing/2014/main" id="{C837F9CF-98D3-DC4D-FEB6-4B52B2CF7FE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20" y="-1"/>
            <a:ext cx="12188932" cy="68580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47543BA1-AEF3-D543-AACF-D1608FB9C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684437" cy="5571066"/>
          </a:xfrm>
        </p:spPr>
        <p:txBody>
          <a:bodyPr>
            <a:normAutofit/>
          </a:bodyPr>
          <a:lstStyle/>
          <a:p>
            <a:pPr algn="r"/>
            <a:br>
              <a:rPr lang="it-IT"/>
            </a:br>
            <a:r>
              <a:rPr lang="it-IT" b="1"/>
              <a:t>PROGRAMMA DEL CORSO</a:t>
            </a:r>
            <a:br>
              <a:rPr lang="it-IT"/>
            </a:br>
            <a:endParaRPr lang="it-IT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BB7ADC3-53A0-44F2-914A-78CADAF33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49645" y="1828800"/>
            <a:ext cx="0" cy="3200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BFBFB73-3F8C-0B41-806E-D378DE6BCA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1371" y="643467"/>
            <a:ext cx="6574112" cy="5571066"/>
          </a:xfrm>
        </p:spPr>
        <p:txBody>
          <a:bodyPr anchor="ctr">
            <a:normAutofit/>
          </a:bodyPr>
          <a:lstStyle/>
          <a:p>
            <a:r>
              <a:rPr lang="it-IT" sz="2000" b="1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it-IT" sz="2000">
                <a:cs typeface="Arial" panose="020B0604020202020204" pitchFamily="34" charset="0"/>
              </a:rPr>
              <a:t>Il corso fornisce </a:t>
            </a:r>
            <a:r>
              <a:rPr lang="it-IT" sz="2000" b="1">
                <a:cs typeface="Arial" panose="020B0604020202020204" pitchFamily="34" charset="0"/>
              </a:rPr>
              <a:t>le basi di antropologia culturale </a:t>
            </a:r>
            <a:r>
              <a:rPr lang="it-IT" sz="2000">
                <a:cs typeface="Arial" panose="020B0604020202020204" pitchFamily="34" charset="0"/>
              </a:rPr>
              <a:t>da utilizzare in ambienti scolastici ed educativi per comprendere le </a:t>
            </a:r>
            <a:r>
              <a:rPr lang="it-IT" sz="2000" b="1">
                <a:cs typeface="Arial" panose="020B0604020202020204" pitchFamily="34" charset="0"/>
              </a:rPr>
              <a:t>diversità culturali</a:t>
            </a:r>
            <a:r>
              <a:rPr lang="it-IT" sz="2000">
                <a:cs typeface="Arial" panose="020B0604020202020204" pitchFamily="34" charset="0"/>
              </a:rPr>
              <a:t>, saper interpretare le dinamiche socio-culturali in </a:t>
            </a:r>
            <a:r>
              <a:rPr lang="it-IT" sz="2000" b="1">
                <a:cs typeface="Arial" panose="020B0604020202020204" pitchFamily="34" charset="0"/>
              </a:rPr>
              <a:t>contesti eterogenei</a:t>
            </a:r>
            <a:r>
              <a:rPr lang="it-IT" sz="2000">
                <a:cs typeface="Arial" panose="020B0604020202020204" pitchFamily="34" charset="0"/>
              </a:rPr>
              <a:t>, le modalità di costruzione identitaria e del senso di  appartenenza. </a:t>
            </a:r>
          </a:p>
          <a:p>
            <a:r>
              <a:rPr lang="it-IT" sz="2000">
                <a:cs typeface="Arial" panose="020B0604020202020204" pitchFamily="34" charset="0"/>
              </a:rPr>
              <a:t>Obiettivo è costruire con gli insegnanti </a:t>
            </a:r>
            <a:r>
              <a:rPr lang="it-IT" sz="2000" b="1">
                <a:cs typeface="Arial" panose="020B0604020202020204" pitchFamily="34" charset="0"/>
              </a:rPr>
              <a:t>metodologie e pratiche relazionali</a:t>
            </a:r>
            <a:r>
              <a:rPr lang="it-IT" sz="2000">
                <a:cs typeface="Arial" panose="020B0604020202020204" pitchFamily="34" charset="0"/>
              </a:rPr>
              <a:t> che favoriscano la realizzazione di ambienti sociali ed educativi caratterizzati dal </a:t>
            </a:r>
            <a:r>
              <a:rPr lang="it-IT" sz="2000" b="1">
                <a:cs typeface="Arial" panose="020B0604020202020204" pitchFamily="34" charset="0"/>
              </a:rPr>
              <a:t>rispetto per l’alterità, dall’</a:t>
            </a:r>
            <a:r>
              <a:rPr lang="it-IT" sz="2000" b="1" err="1">
                <a:cs typeface="Arial" panose="020B0604020202020204" pitchFamily="34" charset="0"/>
              </a:rPr>
              <a:t>inclusività</a:t>
            </a:r>
            <a:r>
              <a:rPr lang="it-IT" sz="2000" b="1">
                <a:cs typeface="Arial" panose="020B0604020202020204" pitchFamily="34" charset="0"/>
              </a:rPr>
              <a:t> e da una comunicazione non razzista</a:t>
            </a:r>
            <a:r>
              <a:rPr lang="it-IT" sz="2000">
                <a:cs typeface="Arial" panose="020B0604020202020204" pitchFamily="34" charset="0"/>
              </a:rPr>
              <a:t>, che eviti rigide categorizzazioni e semplificazioni culturali, a partire dalle differenze di genere, generazione, classe sociale, appartenenza religiosa, nazionalità ecc. </a:t>
            </a:r>
          </a:p>
          <a:p>
            <a:r>
              <a:rPr lang="it-IT" sz="2000">
                <a:cs typeface="Arial" panose="020B0604020202020204" pitchFamily="34" charset="0"/>
              </a:rPr>
              <a:t>Verranno trasmesse conoscenze relative ai </a:t>
            </a:r>
            <a:r>
              <a:rPr lang="it-IT" sz="2000" b="1">
                <a:cs typeface="Arial" panose="020B0604020202020204" pitchFamily="34" charset="0"/>
              </a:rPr>
              <a:t>processi migratori, alla globalizzazion</a:t>
            </a:r>
            <a:r>
              <a:rPr lang="it-IT" sz="2000">
                <a:cs typeface="Arial" panose="020B0604020202020204" pitchFamily="34" charset="0"/>
              </a:rPr>
              <a:t>e e alle reti digitali per comprendere il background migratorio, le eventuali differenze di natura antropologica e culturale al fine di </a:t>
            </a:r>
            <a:r>
              <a:rPr lang="it-IT" sz="2000" b="1">
                <a:cs typeface="Arial" panose="020B0604020202020204" pitchFamily="34" charset="0"/>
              </a:rPr>
              <a:t>contrastare la dispersione scolastica </a:t>
            </a:r>
            <a:r>
              <a:rPr lang="it-IT" sz="2000">
                <a:cs typeface="Arial" panose="020B0604020202020204" pitchFamily="34" charset="0"/>
              </a:rPr>
              <a:t>e per costruire un sistema scolastico in grado di recepire la </a:t>
            </a:r>
            <a:r>
              <a:rPr lang="it-IT" sz="2000" b="1">
                <a:cs typeface="Arial" panose="020B0604020202020204" pitchFamily="34" charset="0"/>
              </a:rPr>
              <a:t>pluralità come valore</a:t>
            </a:r>
            <a:r>
              <a:rPr lang="it-IT" sz="2000">
                <a:cs typeface="Arial" panose="020B0604020202020204" pitchFamily="34" charset="0"/>
              </a:rPr>
              <a:t>. </a:t>
            </a:r>
          </a:p>
          <a:p>
            <a:endParaRPr lang="it-IT" sz="2000"/>
          </a:p>
        </p:txBody>
      </p:sp>
    </p:spTree>
    <p:extLst>
      <p:ext uri="{BB962C8B-B14F-4D97-AF65-F5344CB8AC3E}">
        <p14:creationId xmlns:p14="http://schemas.microsoft.com/office/powerpoint/2010/main" val="30155760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creenshot_2019-10-17 «Non calpestate le aiuole», la beffa di Santo Spirit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381001"/>
            <a:ext cx="9144000" cy="608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5597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8" name="Rectangle 25607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2C2B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 vert="horz" lIns="0" tIns="0" rIns="0" bIns="0" rtlCol="0">
            <a:normAutofit/>
          </a:bodyPr>
          <a:lstStyle/>
          <a:p>
            <a:pPr algn="r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>
                <a:solidFill>
                  <a:srgbClr val="FFFFFF"/>
                </a:solidFill>
              </a:rPr>
              <a:t>Concetto antropologico </a:t>
            </a:r>
            <a:br>
              <a:rPr lang="en-GB">
                <a:solidFill>
                  <a:srgbClr val="FFFFFF"/>
                </a:solidFill>
              </a:rPr>
            </a:br>
            <a:r>
              <a:rPr lang="en-GB">
                <a:solidFill>
                  <a:srgbClr val="FFFFFF"/>
                </a:solidFill>
              </a:rPr>
              <a:t>di cultura 3.</a:t>
            </a:r>
          </a:p>
        </p:txBody>
      </p:sp>
      <p:pic>
        <p:nvPicPr>
          <p:cNvPr id="4" name="Segnaposto contenuto 2" descr="A_7FfUob.jpg">
            <a:extLst>
              <a:ext uri="{FF2B5EF4-FFF2-40B4-BE49-F238E27FC236}">
                <a16:creationId xmlns:a16="http://schemas.microsoft.com/office/drawing/2014/main" id="{EE91E125-E944-5C46-BC0D-BBAA6840415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25610" name="Rectangle 25609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03" name="Rectangle 3"/>
          <p:cNvSpPr>
            <a:spLocks noGrp="1" noChangeArrowheads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vert="horz" lIns="0" tIns="0" rIns="0" bIns="0" rtlCol="0" anchor="ctr">
            <a:normAutofit/>
          </a:bodyPr>
          <a:lstStyle/>
          <a:p>
            <a:pPr marL="334963" indent="-334963" defTabSz="449263">
              <a:spcBef>
                <a:spcPts val="700"/>
              </a:spcBef>
              <a:buClr>
                <a:srgbClr val="FFCC66"/>
              </a:buClr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>
                <a:solidFill>
                  <a:srgbClr val="FFFFFF"/>
                </a:solidFill>
              </a:rPr>
              <a:t>“Una </a:t>
            </a:r>
            <a:r>
              <a:rPr lang="en-GB" b="1">
                <a:solidFill>
                  <a:srgbClr val="FFFFFF"/>
                </a:solidFill>
              </a:rPr>
              <a:t>cultura</a:t>
            </a:r>
            <a:r>
              <a:rPr lang="en-GB">
                <a:solidFill>
                  <a:srgbClr val="FFFFFF"/>
                </a:solidFill>
              </a:rPr>
              <a:t> è una struttura di significato che </a:t>
            </a:r>
            <a:r>
              <a:rPr lang="en-GB" b="1">
                <a:solidFill>
                  <a:srgbClr val="FFFFFF"/>
                </a:solidFill>
              </a:rPr>
              <a:t>viaggia su reti di comunicazione non localizzate in singoli territori”</a:t>
            </a:r>
            <a:r>
              <a:rPr lang="en-GB" b="1" i="1">
                <a:solidFill>
                  <a:srgbClr val="FFFFFF"/>
                </a:solidFill>
              </a:rPr>
              <a:t>.</a:t>
            </a:r>
          </a:p>
          <a:p>
            <a:pPr marL="334963" indent="-334963" defTabSz="449263">
              <a:spcBef>
                <a:spcPts val="700"/>
              </a:spcBef>
              <a:buClr>
                <a:srgbClr val="FFCC66"/>
              </a:buClr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>
                <a:solidFill>
                  <a:srgbClr val="FFFFFF"/>
                </a:solidFill>
              </a:rPr>
              <a:t>					U. Hannerz, </a:t>
            </a:r>
            <a:r>
              <a:rPr lang="en-GB" i="1">
                <a:solidFill>
                  <a:srgbClr val="FFFFFF"/>
                </a:solidFill>
              </a:rPr>
              <a:t>Esplorare la città,</a:t>
            </a:r>
            <a:r>
              <a:rPr lang="en-GB">
                <a:solidFill>
                  <a:srgbClr val="FFFFFF"/>
                </a:solidFill>
              </a:rPr>
              <a:t>  1992</a:t>
            </a:r>
          </a:p>
          <a:p>
            <a:pPr marL="334963" indent="-334963" defTabSz="449263">
              <a:spcBef>
                <a:spcPts val="700"/>
              </a:spcBef>
              <a:buClr>
                <a:srgbClr val="FFCC66"/>
              </a:buClr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en-GB" b="1" i="1">
              <a:solidFill>
                <a:srgbClr val="FFFFFF"/>
              </a:solidFill>
            </a:endParaRPr>
          </a:p>
          <a:p>
            <a:pPr marL="334963" indent="-334963" defTabSz="449263">
              <a:spcBef>
                <a:spcPts val="700"/>
              </a:spcBef>
              <a:buClr>
                <a:srgbClr val="FFCC66"/>
              </a:buClr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en-GB" i="1">
              <a:solidFill>
                <a:srgbClr val="FFFFFF"/>
              </a:solidFill>
              <a:latin typeface="Eurostile"/>
            </a:endParaRPr>
          </a:p>
        </p:txBody>
      </p:sp>
    </p:spTree>
    <p:extLst>
      <p:ext uri="{BB962C8B-B14F-4D97-AF65-F5344CB8AC3E}">
        <p14:creationId xmlns:p14="http://schemas.microsoft.com/office/powerpoint/2010/main" val="1085467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16673" y="5788043"/>
            <a:ext cx="8360242" cy="566738"/>
          </a:xfrm>
        </p:spPr>
        <p:txBody>
          <a:bodyPr>
            <a:normAutofit fontScale="90000"/>
          </a:bodyPr>
          <a:lstStyle/>
          <a:p>
            <a:r>
              <a:rPr lang="it-IT"/>
              <a:t>Confini?</a:t>
            </a:r>
            <a:endParaRPr lang="it-IT" dirty="0"/>
          </a:p>
        </p:txBody>
      </p:sp>
      <p:pic>
        <p:nvPicPr>
          <p:cNvPr id="5" name="Segnaposto immagine 4" descr="Mexico-Border-Wall-Art-Installation-Child-JR.jpg"/>
          <p:cNvPicPr>
            <a:picLocks noGrp="1" noChangeAspect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4829" r="-24829"/>
          <a:stretch>
            <a:fillRect/>
          </a:stretch>
        </p:blipFill>
        <p:spPr>
          <a:xfrm>
            <a:off x="1808163" y="457200"/>
            <a:ext cx="8577262" cy="3822700"/>
          </a:xfrm>
        </p:spPr>
      </p:pic>
      <p:sp>
        <p:nvSpPr>
          <p:cNvPr id="3" name="Segnaposto contenuto 2"/>
          <p:cNvSpPr>
            <a:spLocks noGrp="1"/>
          </p:cNvSpPr>
          <p:nvPr>
            <p:ph type="body" sz="half" idx="2"/>
          </p:nvPr>
        </p:nvSpPr>
        <p:spPr>
          <a:xfrm>
            <a:off x="1808163" y="4800328"/>
            <a:ext cx="8304213" cy="804862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it-IT" sz="2000">
                <a:solidFill>
                  <a:schemeClr val="tx1"/>
                </a:solidFill>
              </a:rPr>
              <a:t>Cultura come “un insieme poroso di intersezioni nel quale distinti processi si incrociano tanto all’interno quanto al di là dei suoi confini”. </a:t>
            </a:r>
          </a:p>
          <a:p>
            <a:pPr>
              <a:buNone/>
            </a:pPr>
            <a:r>
              <a:rPr lang="it-IT" sz="2000">
                <a:solidFill>
                  <a:schemeClr val="tx1"/>
                </a:solidFill>
              </a:rPr>
              <a:t>							</a:t>
            </a:r>
            <a:endParaRPr lang="it-IT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39381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3"/>
          <p:cNvSpPr>
            <a:spLocks noGrp="1" noChangeArrowheads="1"/>
          </p:cNvSpPr>
          <p:nvPr>
            <p:ph idx="1"/>
          </p:nvPr>
        </p:nvSpPr>
        <p:spPr>
          <a:xfrm>
            <a:off x="2012494" y="5715001"/>
            <a:ext cx="8045906" cy="4530725"/>
          </a:xfrm>
        </p:spPr>
        <p:txBody>
          <a:bodyPr/>
          <a:lstStyle/>
          <a:p>
            <a:pPr lvl="1" eaLnBrk="1" hangingPunct="1">
              <a:buFont typeface="Wingdings" charset="0"/>
              <a:buChar char="Ø"/>
            </a:pPr>
            <a:r>
              <a:rPr lang="it-IT" sz="2000" dirty="0">
                <a:latin typeface="Century Gothic" charset="0"/>
                <a:ea typeface="ＭＳ Ｐゴシック" charset="0"/>
              </a:rPr>
              <a:t>Media: comunità senza il senso del luogo</a:t>
            </a:r>
          </a:p>
          <a:p>
            <a:pPr lvl="1" eaLnBrk="1" hangingPunct="1">
              <a:buFont typeface="Wingdings" charset="0"/>
              <a:buChar char="Ø"/>
            </a:pPr>
            <a:r>
              <a:rPr lang="it-IT" sz="2000" dirty="0">
                <a:latin typeface="Century Gothic" charset="0"/>
                <a:ea typeface="ＭＳ Ｐゴシック" charset="0"/>
              </a:rPr>
              <a:t>Migrazioni &amp; sfere pubbliche diasporiche</a:t>
            </a:r>
          </a:p>
          <a:p>
            <a:pPr lvl="1" eaLnBrk="1" hangingPunct="1">
              <a:buFont typeface="Wingdings" charset="0"/>
              <a:buChar char="Ø"/>
            </a:pPr>
            <a:r>
              <a:rPr lang="it-IT" sz="2000" dirty="0">
                <a:latin typeface="Century Gothic" charset="0"/>
                <a:ea typeface="ＭＳ Ｐゴシック" charset="0"/>
              </a:rPr>
              <a:t>Cultura non come sostantivo ma aggettivo –</a:t>
            </a:r>
            <a:r>
              <a:rPr lang="it-IT" sz="2000" dirty="0" err="1">
                <a:latin typeface="Century Gothic" charset="0"/>
                <a:ea typeface="ＭＳ Ｐゴシック" charset="0"/>
              </a:rPr>
              <a:t>ale</a:t>
            </a:r>
            <a:r>
              <a:rPr lang="it-IT" sz="2000" dirty="0">
                <a:latin typeface="Century Gothic" charset="0"/>
                <a:ea typeface="ＭＳ Ｐゴシック" charset="0"/>
              </a:rPr>
              <a:t> </a:t>
            </a:r>
          </a:p>
          <a:p>
            <a:pPr eaLnBrk="1" hangingPunct="1"/>
            <a:endParaRPr lang="it-IT" sz="2800" dirty="0">
              <a:latin typeface="Century Gothic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8675" name="Picture 4" descr="105_0507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5617" y="1220788"/>
            <a:ext cx="5867400" cy="443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012495" y="252948"/>
            <a:ext cx="8574087" cy="967840"/>
          </a:xfrm>
        </p:spPr>
        <p:txBody>
          <a:bodyPr>
            <a:normAutofit/>
          </a:bodyPr>
          <a:lstStyle/>
          <a:p>
            <a:r>
              <a:rPr lang="it-IT" sz="2800" cap="none" dirty="0">
                <a:latin typeface="Century Gothic" charset="0"/>
                <a:ea typeface="ＭＳ Ｐゴシック" charset="0"/>
                <a:cs typeface="ＭＳ Ｐゴシック" charset="0"/>
              </a:rPr>
              <a:t> “Modernità in polvere” (</a:t>
            </a:r>
            <a:r>
              <a:rPr lang="it-IT" sz="2800" cap="none" dirty="0" err="1">
                <a:latin typeface="Century Gothic" charset="0"/>
                <a:ea typeface="ＭＳ Ｐゴシック" charset="0"/>
                <a:cs typeface="ＭＳ Ｐゴシック" charset="0"/>
              </a:rPr>
              <a:t>A.Appadurai</a:t>
            </a:r>
            <a:r>
              <a:rPr lang="it-IT" sz="2800" cap="none" dirty="0">
                <a:latin typeface="Century Gothic" charset="0"/>
                <a:ea typeface="ＭＳ Ｐゴシック" charset="0"/>
                <a:cs typeface="ＭＳ Ｐゴシック" charset="0"/>
              </a:rPr>
              <a:t> 1996) </a:t>
            </a:r>
            <a:endParaRPr lang="it-IT" sz="2800" cap="none" dirty="0"/>
          </a:p>
        </p:txBody>
      </p:sp>
    </p:spTree>
    <p:extLst>
      <p:ext uri="{BB962C8B-B14F-4D97-AF65-F5344CB8AC3E}">
        <p14:creationId xmlns:p14="http://schemas.microsoft.com/office/powerpoint/2010/main" val="23452824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584" name="Straight Connector 24583">
            <a:extLst>
              <a:ext uri="{FF2B5EF4-FFF2-40B4-BE49-F238E27FC236}">
                <a16:creationId xmlns:a16="http://schemas.microsoft.com/office/drawing/2014/main" id="{B821C225-5C4D-4168-90AF-3D263D72CB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4586" name="Rectangle 24585">
            <a:extLst>
              <a:ext uri="{FF2B5EF4-FFF2-40B4-BE49-F238E27FC236}">
                <a16:creationId xmlns:a16="http://schemas.microsoft.com/office/drawing/2014/main" id="{39E4C68A-A4A9-48A4-9FF2-D2896B1EA0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88" name="Rectangle 24587">
            <a:extLst>
              <a:ext uri="{FF2B5EF4-FFF2-40B4-BE49-F238E27FC236}">
                <a16:creationId xmlns:a16="http://schemas.microsoft.com/office/drawing/2014/main" id="{E2B9AEA5-52CB-49A6-AF8A-33502F291B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964788" y="804333"/>
            <a:ext cx="3391900" cy="524933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>
                <a:solidFill>
                  <a:srgbClr val="FFFFFF"/>
                </a:solidFill>
              </a:rPr>
              <a:t>Oggetto: Cultura 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951048" y="804333"/>
            <a:ext cx="6306003" cy="5249334"/>
          </a:xfrm>
        </p:spPr>
        <p:txBody>
          <a:bodyPr vert="horz" lIns="45720" tIns="45720" rIns="45720" bIns="45720" rtlCol="0" anchor="ctr">
            <a:normAutofit/>
          </a:bodyPr>
          <a:lstStyle/>
          <a:p>
            <a:pPr>
              <a:buClr>
                <a:schemeClr val="accent1"/>
              </a:buClr>
            </a:pPr>
            <a:r>
              <a:rPr lang="en-US"/>
              <a:t>Cultura è </a:t>
            </a:r>
            <a:r>
              <a:rPr lang="en-US" i="1"/>
              <a:t>un complesso di idee, simboli, azioni e disposizioni storicamente tramandati, acquisiti, selezionati e largamente condivisi da un certo numero di individui, mediante cui questi si accostano al mondo in senso </a:t>
            </a:r>
            <a:r>
              <a:rPr lang="en-US" b="1" i="1"/>
              <a:t>pratico</a:t>
            </a:r>
            <a:r>
              <a:rPr lang="en-US" i="1"/>
              <a:t> e </a:t>
            </a:r>
            <a:r>
              <a:rPr lang="en-US" b="1" i="1"/>
              <a:t>intellettuale.</a:t>
            </a:r>
            <a:endParaRPr lang="en-US" b="1"/>
          </a:p>
          <a:p>
            <a:pPr marL="0" indent="0">
              <a:buClr>
                <a:schemeClr val="accent1"/>
              </a:buClr>
              <a:buNone/>
            </a:pPr>
            <a:r>
              <a:rPr lang="en-US"/>
              <a:t>“Noi siamo animali incompleti o non finiti che si completano e si ridefiniscono attraverso la cultura – e non attraverso la cultura in genere, ma attraverso forme di cultura estremamente particolari” </a:t>
            </a:r>
          </a:p>
          <a:p>
            <a:pPr marL="0" indent="0">
              <a:buClr>
                <a:schemeClr val="accent1"/>
              </a:buClr>
              <a:buNone/>
            </a:pPr>
            <a:r>
              <a:rPr lang="en-US"/>
              <a:t>	(C. Geertz 1987)</a:t>
            </a:r>
          </a:p>
          <a:p>
            <a:pPr marL="60958" indent="0">
              <a:buClr>
                <a:schemeClr val="accent1"/>
              </a:buClr>
              <a:buNone/>
            </a:pPr>
            <a:endParaRPr lang="en-US"/>
          </a:p>
          <a:p>
            <a:pPr>
              <a:buClr>
                <a:schemeClr val="accent1"/>
              </a:buClr>
            </a:pPr>
            <a:endParaRPr lang="en-US"/>
          </a:p>
          <a:p>
            <a:pPr>
              <a:buClr>
                <a:schemeClr val="accent1"/>
              </a:buClr>
              <a:buFont typeface="Wingdings" charset="2"/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0589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46048" y="664188"/>
            <a:ext cx="9753600" cy="1154097"/>
          </a:xfrm>
        </p:spPr>
        <p:txBody>
          <a:bodyPr>
            <a:noAutofit/>
          </a:bodyPr>
          <a:lstStyle/>
          <a:p>
            <a:r>
              <a:rPr lang="it-IT" sz="4800" dirty="0"/>
              <a:t>Cultura come complesso di modelli</a:t>
            </a:r>
            <a:br>
              <a:rPr lang="it-IT" sz="4800" dirty="0"/>
            </a:br>
            <a:r>
              <a:rPr lang="it-IT" sz="4800" dirty="0"/>
              <a:t>culturali e comportamento</a:t>
            </a:r>
            <a:br>
              <a:rPr lang="it-IT" sz="4800" dirty="0"/>
            </a:br>
            <a:endParaRPr lang="it-IT" sz="2400" dirty="0"/>
          </a:p>
        </p:txBody>
      </p:sp>
      <p:sp>
        <p:nvSpPr>
          <p:cNvPr id="5" name="Sottotitolo 4"/>
          <p:cNvSpPr>
            <a:spLocks noGrp="1"/>
          </p:cNvSpPr>
          <p:nvPr>
            <p:ph idx="1"/>
          </p:nvPr>
        </p:nvSpPr>
        <p:spPr>
          <a:xfrm>
            <a:off x="378884" y="2133601"/>
            <a:ext cx="10876709" cy="3992563"/>
          </a:xfrm>
        </p:spPr>
        <p:txBody>
          <a:bodyPr/>
          <a:lstStyle/>
          <a:p>
            <a:pPr marL="60958" indent="0">
              <a:buNone/>
            </a:pPr>
            <a:r>
              <a:rPr lang="it-IT" sz="1333" dirty="0"/>
              <a:t>			</a:t>
            </a:r>
            <a:endParaRPr lang="it-IT" dirty="0"/>
          </a:p>
          <a:p>
            <a:endParaRPr lang="it-IT" dirty="0"/>
          </a:p>
          <a:p>
            <a:pPr marL="0" indent="0">
              <a:buNone/>
            </a:pPr>
            <a:r>
              <a:rPr lang="it-IT" dirty="0"/>
              <a:t> </a:t>
            </a:r>
          </a:p>
        </p:txBody>
      </p:sp>
      <p:graphicFrame>
        <p:nvGraphicFramePr>
          <p:cNvPr id="6" name="Diagramma 5"/>
          <p:cNvGraphicFramePr/>
          <p:nvPr>
            <p:extLst>
              <p:ext uri="{D42A27DB-BD31-4B8C-83A1-F6EECF244321}">
                <p14:modId xmlns:p14="http://schemas.microsoft.com/office/powerpoint/2010/main" val="775185842"/>
              </p:ext>
            </p:extLst>
          </p:nvPr>
        </p:nvGraphicFramePr>
        <p:xfrm>
          <a:off x="3659922" y="2621465"/>
          <a:ext cx="8128000" cy="35046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Immagine 3">
            <a:extLst>
              <a:ext uri="{FF2B5EF4-FFF2-40B4-BE49-F238E27FC236}">
                <a16:creationId xmlns:a16="http://schemas.microsoft.com/office/drawing/2014/main" id="{97CAD07F-D921-8843-B0E1-D9D25C88D7F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3799" y="3528797"/>
            <a:ext cx="2991209" cy="1690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7869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_20170116_085622-0342-kvDE-U43310162777568EJD-593x443@Corriere-Web-Sezioni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4100" y="899804"/>
            <a:ext cx="7013864" cy="5239699"/>
          </a:xfrm>
          <a:prstGeom prst="rect">
            <a:avLst/>
          </a:prstGeom>
        </p:spPr>
      </p:pic>
      <p:sp>
        <p:nvSpPr>
          <p:cNvPr id="4" name="Titolo 1"/>
          <p:cNvSpPr txBox="1">
            <a:spLocks/>
          </p:cNvSpPr>
          <p:nvPr/>
        </p:nvSpPr>
        <p:spPr>
          <a:xfrm>
            <a:off x="2324100" y="-4803"/>
            <a:ext cx="7967410" cy="656751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>
                <a:hlinkClick r:id="rId3"/>
              </a:rPr>
              <a:t>Schooling the world?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2892421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2E8CD4E-6381-4807-AA5B-CE0024A8B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28445F8-F032-43C9-8D0F-A5155F5252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59"/>
            <a:ext cx="5538555" cy="28870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A9510151-5217-C945-B7CA-C795822E73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2957" y="644229"/>
            <a:ext cx="3408524" cy="256032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36A325B5-56A3-425A-B9A3-0CEB7CA1BB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76432" y="480060"/>
            <a:ext cx="5538555" cy="28870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289F7444-56D5-DE4D-948F-98C8B690D7A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5022" y="644229"/>
            <a:ext cx="3821373" cy="256032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B80DE958-9D45-4CAD-BF1F-FA2ED970B7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3" y="3527956"/>
            <a:ext cx="5538554" cy="284998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DB591C48-2F25-F644-B8E0-57874792139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9376" y="3653451"/>
            <a:ext cx="3835685" cy="256032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BB93B4BF-AD35-4E52-8131-161C5FB9CD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76432" y="3527956"/>
            <a:ext cx="5538555" cy="284998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2E002BB7-1C82-1845-8937-AA8B7D0AF83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0656" y="3672788"/>
            <a:ext cx="3850105" cy="256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0234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6066818" cy="1499616"/>
          </a:xfrm>
        </p:spPr>
        <p:txBody>
          <a:bodyPr>
            <a:normAutofit/>
          </a:bodyPr>
          <a:lstStyle/>
          <a:p>
            <a:r>
              <a:rPr lang="it-IT" dirty="0"/>
              <a:t>Riferimento bibliografici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024128" y="2286000"/>
            <a:ext cx="6066818" cy="4023360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§"/>
            </a:pPr>
            <a:r>
              <a:rPr lang="it-IT" dirty="0" err="1"/>
              <a:t>Tylor</a:t>
            </a:r>
            <a:r>
              <a:rPr lang="it-IT" dirty="0"/>
              <a:t> E., </a:t>
            </a:r>
            <a:r>
              <a:rPr lang="it-IT" i="1" dirty="0"/>
              <a:t>Primitive Culture: </a:t>
            </a:r>
            <a:r>
              <a:rPr lang="it-IT" i="1" dirty="0" err="1"/>
              <a:t>Researches</a:t>
            </a:r>
            <a:r>
              <a:rPr lang="it-IT" i="1" dirty="0"/>
              <a:t> </a:t>
            </a:r>
            <a:r>
              <a:rPr lang="it-IT" i="1" dirty="0" err="1"/>
              <a:t>into</a:t>
            </a:r>
            <a:r>
              <a:rPr lang="it-IT" i="1" dirty="0"/>
              <a:t> the Development of Mythology, </a:t>
            </a:r>
            <a:r>
              <a:rPr lang="it-IT" i="1" dirty="0" err="1"/>
              <a:t>Philosophy</a:t>
            </a:r>
            <a:r>
              <a:rPr lang="it-IT" i="1" dirty="0"/>
              <a:t>, </a:t>
            </a:r>
            <a:r>
              <a:rPr lang="it-IT" i="1" dirty="0" err="1"/>
              <a:t>Religion</a:t>
            </a:r>
            <a:r>
              <a:rPr lang="it-IT" i="1" dirty="0"/>
              <a:t>, Language, Art and Custom</a:t>
            </a:r>
            <a:r>
              <a:rPr lang="it-IT" dirty="0"/>
              <a:t>, Murray, </a:t>
            </a:r>
            <a:r>
              <a:rPr lang="it-IT" dirty="0" err="1"/>
              <a:t>London</a:t>
            </a:r>
            <a:r>
              <a:rPr lang="it-IT" dirty="0"/>
              <a:t> 1871.</a:t>
            </a:r>
          </a:p>
          <a:p>
            <a:pPr>
              <a:buFont typeface="Wingdings" charset="2"/>
              <a:buChar char="§"/>
            </a:pPr>
            <a:r>
              <a:rPr lang="it-IT" dirty="0" err="1"/>
              <a:t>Geertz</a:t>
            </a:r>
            <a:r>
              <a:rPr lang="it-IT" dirty="0"/>
              <a:t> C., </a:t>
            </a:r>
            <a:r>
              <a:rPr lang="it-IT" i="1" dirty="0"/>
              <a:t>Interpretazione di culture</a:t>
            </a:r>
            <a:r>
              <a:rPr lang="it-IT" dirty="0"/>
              <a:t>, Il Mulino, Bologna 1987.</a:t>
            </a:r>
          </a:p>
          <a:p>
            <a:pPr>
              <a:buFont typeface="Wingdings" charset="2"/>
              <a:buChar char="§"/>
            </a:pPr>
            <a:r>
              <a:rPr lang="it-IT" dirty="0"/>
              <a:t>Marcus G.E., Fisher M., </a:t>
            </a:r>
            <a:r>
              <a:rPr lang="it-IT" i="1" dirty="0" err="1"/>
              <a:t>Writing</a:t>
            </a:r>
            <a:r>
              <a:rPr lang="it-IT" i="1" dirty="0"/>
              <a:t> </a:t>
            </a:r>
            <a:r>
              <a:rPr lang="it-IT" i="1" dirty="0" err="1"/>
              <a:t>Cultures</a:t>
            </a:r>
            <a:r>
              <a:rPr lang="it-IT" dirty="0"/>
              <a:t>, </a:t>
            </a:r>
            <a:r>
              <a:rPr lang="it-IT" dirty="0" err="1"/>
              <a:t>University</a:t>
            </a:r>
            <a:r>
              <a:rPr lang="it-IT" dirty="0"/>
              <a:t> of California Press, Berkeley 1986.</a:t>
            </a:r>
          </a:p>
          <a:p>
            <a:pPr>
              <a:buFont typeface="Wingdings" charset="2"/>
              <a:buChar char="§"/>
            </a:pPr>
            <a:r>
              <a:rPr lang="it-IT" dirty="0" err="1"/>
              <a:t>Appadurai</a:t>
            </a:r>
            <a:r>
              <a:rPr lang="it-IT" dirty="0"/>
              <a:t> A., </a:t>
            </a:r>
            <a:r>
              <a:rPr lang="it-IT" i="1" dirty="0" err="1"/>
              <a:t>Modernity</a:t>
            </a:r>
            <a:r>
              <a:rPr lang="it-IT" i="1" dirty="0"/>
              <a:t> </a:t>
            </a:r>
            <a:r>
              <a:rPr lang="it-IT" i="1" dirty="0" err="1"/>
              <a:t>at</a:t>
            </a:r>
            <a:r>
              <a:rPr lang="it-IT" i="1" dirty="0"/>
              <a:t> Large. Cultural </a:t>
            </a:r>
            <a:r>
              <a:rPr lang="it-IT" i="1" dirty="0" err="1"/>
              <a:t>Dimension</a:t>
            </a:r>
            <a:r>
              <a:rPr lang="it-IT" i="1" dirty="0"/>
              <a:t> of </a:t>
            </a:r>
            <a:r>
              <a:rPr lang="it-IT" i="1" dirty="0" err="1"/>
              <a:t>Globalization</a:t>
            </a:r>
            <a:r>
              <a:rPr lang="it-IT" dirty="0"/>
              <a:t>, </a:t>
            </a:r>
            <a:r>
              <a:rPr lang="it-IT" dirty="0" err="1"/>
              <a:t>University</a:t>
            </a:r>
            <a:r>
              <a:rPr lang="it-IT" dirty="0"/>
              <a:t> of Minnesota, 1996.</a:t>
            </a:r>
          </a:p>
          <a:p>
            <a:pPr>
              <a:buFont typeface="Wingdings" charset="2"/>
              <a:buChar char="§"/>
            </a:pPr>
            <a:endParaRPr lang="it-IT" dirty="0"/>
          </a:p>
        </p:txBody>
      </p:sp>
      <p:pic>
        <p:nvPicPr>
          <p:cNvPr id="5" name="Picture 4" descr="Abstract blurred public library with bookshelves">
            <a:extLst>
              <a:ext uri="{FF2B5EF4-FFF2-40B4-BE49-F238E27FC236}">
                <a16:creationId xmlns:a16="http://schemas.microsoft.com/office/drawing/2014/main" id="{675654C0-B5F3-388B-AA77-AC80F8FF785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7552266" y="10"/>
            <a:ext cx="4639733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1614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32DC26D-8B9B-4CC1-B3CC-D3EA0FB162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mano che tiene una palla">
            <a:extLst>
              <a:ext uri="{FF2B5EF4-FFF2-40B4-BE49-F238E27FC236}">
                <a16:creationId xmlns:a16="http://schemas.microsoft.com/office/drawing/2014/main" id="{228307E8-B408-BD0E-A25D-F4F04F6C26B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20" y="-1"/>
            <a:ext cx="12188932" cy="68580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6BE820A3-5134-E243-A737-D3A947DBB6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684437" cy="5571066"/>
          </a:xfrm>
        </p:spPr>
        <p:txBody>
          <a:bodyPr>
            <a:normAutofit/>
          </a:bodyPr>
          <a:lstStyle/>
          <a:p>
            <a:pPr algn="r"/>
            <a:r>
              <a:rPr lang="it-IT" dirty="0"/>
              <a:t>Contenuti </a:t>
            </a:r>
            <a:endParaRPr lang="it-IT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BB7ADC3-53A0-44F2-914A-78CADAF33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49645" y="1828800"/>
            <a:ext cx="0" cy="3200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8B8B287-0A79-DC46-81D2-3CB5392AF8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1371" y="643467"/>
            <a:ext cx="6574112" cy="5571066"/>
          </a:xfrm>
        </p:spPr>
        <p:txBody>
          <a:bodyPr anchor="ctr">
            <a:normAutofit/>
          </a:bodyPr>
          <a:lstStyle/>
          <a:p>
            <a:pPr marL="457200" indent="-457200">
              <a:buAutoNum type="arabicParenR"/>
            </a:pPr>
            <a:r>
              <a:rPr lang="it-IT" b="1" dirty="0"/>
              <a:t>La nozione di cultura in senso antropologico</a:t>
            </a:r>
            <a:r>
              <a:rPr lang="it-IT" dirty="0"/>
              <a:t>, indagata nel suo più ampio senso etnografico, negli aspetti dinamici processuali, nelle componenti materiali, relazionali e virtuali. </a:t>
            </a:r>
          </a:p>
          <a:p>
            <a:pPr marL="457200" indent="-457200">
              <a:buAutoNum type="arabicParenR"/>
            </a:pPr>
            <a:r>
              <a:rPr lang="it-IT" dirty="0"/>
              <a:t>Gli aspetti culturali riguardanti </a:t>
            </a:r>
            <a:r>
              <a:rPr lang="it-IT" b="1" dirty="0"/>
              <a:t>razzismo, migrazioni, integrazione e coesione sociale</a:t>
            </a:r>
          </a:p>
          <a:p>
            <a:pPr marL="457200" indent="-457200">
              <a:buFont typeface="Arial" panose="020B0604020202020204" pitchFamily="34" charset="0"/>
              <a:buAutoNum type="arabicParenR"/>
            </a:pPr>
            <a:r>
              <a:rPr lang="it-IT" dirty="0"/>
              <a:t>La </a:t>
            </a:r>
            <a:r>
              <a:rPr lang="it-IT" b="1" dirty="0"/>
              <a:t>diversità culturale </a:t>
            </a:r>
            <a:r>
              <a:rPr lang="it-IT" dirty="0"/>
              <a:t>nelle </a:t>
            </a:r>
            <a:r>
              <a:rPr lang="it-IT" b="1" dirty="0"/>
              <a:t>pratiche</a:t>
            </a:r>
            <a:r>
              <a:rPr lang="it-IT" dirty="0"/>
              <a:t>, negli </a:t>
            </a:r>
            <a:r>
              <a:rPr lang="it-IT" b="1" dirty="0"/>
              <a:t>immaginari</a:t>
            </a:r>
            <a:r>
              <a:rPr lang="it-IT" dirty="0"/>
              <a:t> e nei diversi modi, culturalmente determinati, di pensare, conoscere e categorizzare la realtà.</a:t>
            </a:r>
          </a:p>
          <a:p>
            <a:pPr marL="457200" indent="-457200">
              <a:buFont typeface="Arial" panose="020B0604020202020204" pitchFamily="34" charset="0"/>
              <a:buAutoNum type="arabicParenR"/>
            </a:pPr>
            <a:r>
              <a:rPr lang="it-IT" dirty="0"/>
              <a:t>Tematiche utili al fine di garantire il riconoscimento delle differenze e </a:t>
            </a:r>
            <a:r>
              <a:rPr lang="it-IT" b="1" dirty="0"/>
              <a:t>l’inclusione sociale </a:t>
            </a:r>
          </a:p>
          <a:p>
            <a:pPr marL="457200" indent="-457200">
              <a:buFont typeface="Arial" panose="020B0604020202020204" pitchFamily="34" charset="0"/>
              <a:buAutoNum type="arabicParenR"/>
            </a:pPr>
            <a:r>
              <a:rPr lang="it-IT" dirty="0"/>
              <a:t>Nozioni di base finalizzate all’apprendimento del metodo etnografico e della ricerca-azione</a:t>
            </a:r>
            <a:r>
              <a:rPr lang="it-IT" b="1" dirty="0"/>
              <a:t>. L'etnografia </a:t>
            </a:r>
            <a:r>
              <a:rPr lang="it-IT" dirty="0"/>
              <a:t>come risorsa per una didattica riflessiva </a:t>
            </a:r>
          </a:p>
          <a:p>
            <a:pPr marL="457200" indent="-457200">
              <a:buAutoNum type="arabicParenR"/>
            </a:pPr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667170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8">
            <a:extLst>
              <a:ext uri="{FF2B5EF4-FFF2-40B4-BE49-F238E27FC236}">
                <a16:creationId xmlns:a16="http://schemas.microsoft.com/office/drawing/2014/main" id="{B32DC26D-8B9B-4CC1-B3CC-D3EA0FB162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4" descr="Lampadine bianche con una gialla che si distingue dalle altre">
            <a:extLst>
              <a:ext uri="{FF2B5EF4-FFF2-40B4-BE49-F238E27FC236}">
                <a16:creationId xmlns:a16="http://schemas.microsoft.com/office/drawing/2014/main" id="{BB544323-6665-0314-871D-386FD44D3F3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20" y="-1"/>
            <a:ext cx="12188932" cy="68580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527C7866-C988-5040-8849-CE16EDE2EA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684437" cy="5571066"/>
          </a:xfrm>
        </p:spPr>
        <p:txBody>
          <a:bodyPr>
            <a:normAutofit/>
          </a:bodyPr>
          <a:lstStyle/>
          <a:p>
            <a:pPr algn="r"/>
            <a:r>
              <a:rPr lang="it-IT"/>
              <a:t>Obiettivi formativi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BB7ADC3-53A0-44F2-914A-78CADAF33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49645" y="1828800"/>
            <a:ext cx="0" cy="3200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4D22FE1-4E35-9844-B657-4F374E8C67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1371" y="643467"/>
            <a:ext cx="6574112" cy="5571066"/>
          </a:xfrm>
        </p:spPr>
        <p:txBody>
          <a:bodyPr anchor="ctr">
            <a:normAutofit/>
          </a:bodyPr>
          <a:lstStyle/>
          <a:p>
            <a:r>
              <a:rPr lang="it-IT" sz="2000"/>
              <a:t>essere in grado di applicare con </a:t>
            </a:r>
            <a:r>
              <a:rPr lang="it-IT" sz="2000" b="1"/>
              <a:t>riflessività</a:t>
            </a:r>
            <a:r>
              <a:rPr lang="it-IT" sz="2000"/>
              <a:t> critica i fondamenti dell’antropologia culturale, utilizzando </a:t>
            </a:r>
            <a:r>
              <a:rPr lang="it-IT" sz="2000" b="1"/>
              <a:t>metodi e tecniche</a:t>
            </a:r>
            <a:r>
              <a:rPr lang="it-IT" sz="2000"/>
              <a:t> per </a:t>
            </a:r>
            <a:r>
              <a:rPr lang="it-IT" sz="2000" b="1"/>
              <a:t>contrastare i fenomeni dell’esclusione e della disuguaglianza</a:t>
            </a:r>
            <a:r>
              <a:rPr lang="it-IT" sz="2000"/>
              <a:t>.</a:t>
            </a:r>
          </a:p>
          <a:p>
            <a:r>
              <a:rPr lang="it-IT" sz="2000"/>
              <a:t>conoscere i </a:t>
            </a:r>
            <a:r>
              <a:rPr lang="it-IT" sz="2000" b="1"/>
              <a:t>processi migratori transnazionali, globalizzazione  e società della conoscenza </a:t>
            </a:r>
            <a:r>
              <a:rPr lang="it-IT" sz="2000"/>
              <a:t>al fine creare strategie specifiche di comunicazione, interpretazione e mediazione transculturali, senza riduzionismi.</a:t>
            </a:r>
          </a:p>
          <a:p>
            <a:r>
              <a:rPr lang="it-IT" sz="2000"/>
              <a:t>sviluppare competenze relative all'etnografia dell'organizzazione scolastica, ai modelli di analisi dei processi culturali e istituzionali (</a:t>
            </a:r>
            <a:r>
              <a:rPr lang="it-IT" sz="2000" b="1" err="1"/>
              <a:t>schooling</a:t>
            </a:r>
            <a:r>
              <a:rPr lang="it-IT" sz="2000"/>
              <a:t>) per orientarsi e orientare gli allievi nella complessità del sistema organizzativo e istituzionale scolastico;</a:t>
            </a:r>
          </a:p>
          <a:p>
            <a:r>
              <a:rPr lang="it-IT" sz="2000"/>
              <a:t>acquisire una </a:t>
            </a:r>
            <a:r>
              <a:rPr lang="it-IT" sz="2000" b="1"/>
              <a:t>prospettiva etnografica legata di osservazione partecipante sul campo </a:t>
            </a:r>
            <a:r>
              <a:rPr lang="it-IT" sz="2000"/>
              <a:t>e alla ricerca azione  come metodo di contrasto e prevenzione della dispersione scolastica.</a:t>
            </a:r>
          </a:p>
          <a:p>
            <a:endParaRPr lang="it-IT" sz="2000"/>
          </a:p>
          <a:p>
            <a:endParaRPr lang="it-IT" sz="2000"/>
          </a:p>
        </p:txBody>
      </p:sp>
    </p:spTree>
    <p:extLst>
      <p:ext uri="{BB962C8B-B14F-4D97-AF65-F5344CB8AC3E}">
        <p14:creationId xmlns:p14="http://schemas.microsoft.com/office/powerpoint/2010/main" val="23154256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32DC26D-8B9B-4CC1-B3CC-D3EA0FB162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Biblioteca pubblica sfocata astratta con scaffali">
            <a:extLst>
              <a:ext uri="{FF2B5EF4-FFF2-40B4-BE49-F238E27FC236}">
                <a16:creationId xmlns:a16="http://schemas.microsoft.com/office/drawing/2014/main" id="{B1F24B75-688F-BAF1-6CB3-85DF3DE66C3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20" y="-1"/>
            <a:ext cx="12188932" cy="68580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46E98677-7653-2C4D-BDD4-1D6B9F0AE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684437" cy="5571066"/>
          </a:xfrm>
        </p:spPr>
        <p:txBody>
          <a:bodyPr>
            <a:normAutofit/>
          </a:bodyPr>
          <a:lstStyle/>
          <a:p>
            <a:pPr algn="r"/>
            <a:r>
              <a:rPr lang="it-IT" b="1" dirty="0"/>
              <a:t>BIBLIOGRAFIA comune</a:t>
            </a:r>
            <a:endParaRPr lang="it-IT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BB7ADC3-53A0-44F2-914A-78CADAF33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49645" y="1828800"/>
            <a:ext cx="0" cy="3200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527D2C7-1B32-1A47-9CF5-09C94B3902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1371" y="643467"/>
            <a:ext cx="6574112" cy="5571066"/>
          </a:xfrm>
        </p:spPr>
        <p:txBody>
          <a:bodyPr anchor="ctr">
            <a:normAutofit lnSpcReduction="10000"/>
          </a:bodyPr>
          <a:lstStyle/>
          <a:p>
            <a:pPr marL="0" indent="0">
              <a:buNone/>
            </a:pPr>
            <a:r>
              <a:rPr lang="it-IT" sz="2400" b="1" dirty="0"/>
              <a:t>Tassan Manuela, </a:t>
            </a:r>
            <a:r>
              <a:rPr lang="it-IT" sz="2400" b="1" i="1" dirty="0"/>
              <a:t>Antropologia per insegnare. Diversità culturale e processi educativi</a:t>
            </a:r>
            <a:r>
              <a:rPr lang="it-IT" sz="2400" b="1" dirty="0"/>
              <a:t>, Zanichelli, Bologna 2020. </a:t>
            </a:r>
          </a:p>
          <a:p>
            <a:pPr marL="0" indent="0">
              <a:buNone/>
            </a:pPr>
            <a:endParaRPr lang="it-IT" sz="2000" dirty="0"/>
          </a:p>
          <a:p>
            <a:pPr marL="0" indent="0">
              <a:buNone/>
            </a:pPr>
            <a:r>
              <a:rPr lang="it-IT" sz="2000" b="1" dirty="0"/>
              <a:t>Più un testo a scelta tra: </a:t>
            </a:r>
          </a:p>
          <a:p>
            <a:r>
              <a:rPr lang="it-IT" sz="2000" dirty="0"/>
              <a:t>- </a:t>
            </a:r>
            <a:r>
              <a:rPr lang="it-IT" sz="2000" dirty="0" err="1"/>
              <a:t>R</a:t>
            </a:r>
            <a:r>
              <a:rPr lang="it-IT" sz="2000" dirty="0"/>
              <a:t>. Altin (a cura di), Fuoriclasse. Migranti e figli di migranti (</a:t>
            </a:r>
            <a:r>
              <a:rPr lang="it-IT" sz="2000" dirty="0" err="1"/>
              <a:t>dis</a:t>
            </a:r>
            <a:r>
              <a:rPr lang="it-IT" sz="2000" dirty="0"/>
              <a:t>)persi nel sistema scolastico di un’area di frontiera, EUT, Trieste 2022.</a:t>
            </a:r>
          </a:p>
          <a:p>
            <a:r>
              <a:rPr lang="it-IT" sz="2000" dirty="0"/>
              <a:t>S. </a:t>
            </a:r>
            <a:r>
              <a:rPr lang="it-IT" sz="2000" dirty="0" err="1"/>
              <a:t>Benadusi</a:t>
            </a:r>
            <a:r>
              <a:rPr lang="it-IT" sz="2000" dirty="0"/>
              <a:t>, </a:t>
            </a:r>
            <a:r>
              <a:rPr lang="it-IT" sz="2000" i="1" dirty="0"/>
              <a:t>La scuola in pratica. Prospettive antropologiche sull’educazione</a:t>
            </a:r>
            <a:r>
              <a:rPr lang="it-IT" sz="2000" dirty="0"/>
              <a:t>, </a:t>
            </a:r>
            <a:r>
              <a:rPr lang="it-IT" sz="2000" dirty="0" err="1"/>
              <a:t>EditPress</a:t>
            </a:r>
            <a:r>
              <a:rPr lang="it-IT" sz="2000" dirty="0"/>
              <a:t>, Firenze 2017.</a:t>
            </a:r>
          </a:p>
          <a:p>
            <a:r>
              <a:rPr lang="it-IT" sz="2000" dirty="0" err="1"/>
              <a:t>R</a:t>
            </a:r>
            <a:r>
              <a:rPr lang="it-IT" sz="2000" dirty="0"/>
              <a:t>. Bonetti, </a:t>
            </a:r>
            <a:r>
              <a:rPr lang="it-IT" sz="2000" i="1" dirty="0"/>
              <a:t>Etnografie in bottiglia. Apprendere per relazioni nei contesti educativi</a:t>
            </a:r>
            <a:r>
              <a:rPr lang="it-IT" sz="2000" dirty="0"/>
              <a:t>, </a:t>
            </a:r>
            <a:r>
              <a:rPr lang="it-IT" sz="2000" dirty="0" err="1"/>
              <a:t>Meltemi</a:t>
            </a:r>
            <a:r>
              <a:rPr lang="it-IT" sz="2000" dirty="0"/>
              <a:t>, Milano 2019.</a:t>
            </a:r>
          </a:p>
          <a:p>
            <a:r>
              <a:rPr lang="it-IT" sz="2000" dirty="0"/>
              <a:t>T. </a:t>
            </a:r>
            <a:r>
              <a:rPr lang="it-IT" sz="2000" dirty="0" err="1"/>
              <a:t>Ingold</a:t>
            </a:r>
            <a:r>
              <a:rPr lang="it-IT" sz="2000" dirty="0"/>
              <a:t>, </a:t>
            </a:r>
            <a:r>
              <a:rPr lang="it-IT" sz="2000" i="1" dirty="0"/>
              <a:t>Antropologia come educazione</a:t>
            </a:r>
            <a:r>
              <a:rPr lang="it-IT" sz="2000" dirty="0"/>
              <a:t>, Ed. La linea, Bologna 2019.</a:t>
            </a:r>
          </a:p>
          <a:p>
            <a:r>
              <a:rPr lang="it-IT" sz="2000" dirty="0" err="1"/>
              <a:t>F</a:t>
            </a:r>
            <a:r>
              <a:rPr lang="it-IT" sz="2000" dirty="0"/>
              <a:t> Dei, </a:t>
            </a:r>
            <a:r>
              <a:rPr lang="it-IT" sz="2000" i="1" dirty="0"/>
              <a:t>Cultura, scuola, educazione: la prospettiva antropologica</a:t>
            </a:r>
            <a:r>
              <a:rPr lang="it-IT" sz="2000" dirty="0"/>
              <a:t>, Pacini, Pisa 2018.</a:t>
            </a:r>
          </a:p>
          <a:p>
            <a:endParaRPr lang="it-IT" sz="2000" dirty="0"/>
          </a:p>
          <a:p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2913775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2757A90-BBFA-9347-B5F3-A82BA249E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6066818" cy="1499616"/>
          </a:xfrm>
        </p:spPr>
        <p:txBody>
          <a:bodyPr>
            <a:normAutofit/>
          </a:bodyPr>
          <a:lstStyle/>
          <a:p>
            <a:r>
              <a:rPr lang="it-IT"/>
              <a:t>Modalità di esame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7DABB94-48EA-3546-9C5B-36A20D399F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286000"/>
            <a:ext cx="6066818" cy="40233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1500" b="1" dirty="0"/>
              <a:t>Elaborato + prova scritta: 5 giugno; 10 luglio, 18 settembre 2024 ore 9</a:t>
            </a:r>
          </a:p>
          <a:p>
            <a:pPr marL="0" indent="0">
              <a:buNone/>
            </a:pPr>
            <a:r>
              <a:rPr lang="it-IT" sz="1500" dirty="0"/>
              <a:t>L’elaborato scritto da inviare alla prof. Roberta Altin &lt;</a:t>
            </a:r>
            <a:r>
              <a:rPr lang="it-IT" sz="1500" dirty="0" err="1"/>
              <a:t>raltin@units.it</a:t>
            </a:r>
            <a:r>
              <a:rPr lang="it-IT" sz="1500" dirty="0"/>
              <a:t>&gt; almeno il giorno precedente alla data dell’esame: “Da quanto appreso nel testo monografico da lei scelto e agganciandosi alle tematiche generali del corso </a:t>
            </a:r>
            <a:r>
              <a:rPr lang="it-IT" sz="1500" b="1" dirty="0"/>
              <a:t>scelga e illustri alcune linee guida </a:t>
            </a:r>
            <a:r>
              <a:rPr lang="it-IT" sz="1500" dirty="0"/>
              <a:t>utili a migliorare comunicazione, apprendimento cognitivo e inclusione scolastica, </a:t>
            </a:r>
            <a:r>
              <a:rPr lang="it-IT" sz="1500" b="1" dirty="0"/>
              <a:t>da applicare nei contesti scolastici, argomentando la scelta ed evidenziando eventuali criticità</a:t>
            </a:r>
            <a:r>
              <a:rPr lang="it-IT" sz="1500" dirty="0"/>
              <a:t>”.  </a:t>
            </a:r>
          </a:p>
          <a:p>
            <a:pPr marL="0" indent="0">
              <a:buNone/>
            </a:pPr>
            <a:r>
              <a:rPr lang="it-IT" sz="1500" dirty="0"/>
              <a:t>La valutazione comprensiva terrà conto dell’elaborato scritto e della prova scritta che si effettuerà con </a:t>
            </a:r>
            <a:r>
              <a:rPr lang="it-IT" sz="1500" b="1" dirty="0"/>
              <a:t>4 domande aperte </a:t>
            </a:r>
            <a:r>
              <a:rPr lang="it-IT" sz="1500" dirty="0"/>
              <a:t>per verificare la comprensione dei contenuti del corso e l’acquisizione degli obiettivi previsti. </a:t>
            </a:r>
          </a:p>
          <a:p>
            <a:pPr marL="0" indent="0">
              <a:buNone/>
            </a:pPr>
            <a:r>
              <a:rPr lang="it-IT" sz="1500" dirty="0"/>
              <a:t>I parametri di giudizio nella prova finale riguarderanno:  ampiezza tematica e organicità di trattazione; rielaborazione e organizzazione delle conoscenze in funzione di una progettualità consapevole dei contenuti e dei metodi di applicazione nei contesti operativi.</a:t>
            </a:r>
          </a:p>
          <a:p>
            <a:endParaRPr lang="it-IT" sz="1500" dirty="0"/>
          </a:p>
        </p:txBody>
      </p:sp>
      <p:pic>
        <p:nvPicPr>
          <p:cNvPr id="5" name="Picture 4" descr="Molti punti interrogativi su sfondo nero">
            <a:extLst>
              <a:ext uri="{FF2B5EF4-FFF2-40B4-BE49-F238E27FC236}">
                <a16:creationId xmlns:a16="http://schemas.microsoft.com/office/drawing/2014/main" id="{81D80CC2-BC55-A8CF-FC7B-7E0D072F4EC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52266" y="10"/>
            <a:ext cx="4639733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8709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A0352D3-64C5-A443-B5F3-3D1002F284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Anthropos</a:t>
            </a:r>
            <a:r>
              <a:rPr lang="it-IT" dirty="0"/>
              <a:t> + logos</a:t>
            </a:r>
          </a:p>
        </p:txBody>
      </p:sp>
      <p:graphicFrame>
        <p:nvGraphicFramePr>
          <p:cNvPr id="10" name="Diagramma 9">
            <a:extLst>
              <a:ext uri="{FF2B5EF4-FFF2-40B4-BE49-F238E27FC236}">
                <a16:creationId xmlns:a16="http://schemas.microsoft.com/office/drawing/2014/main" id="{6BFF4668-E5D9-6B49-8A55-555DAB2F114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06907955"/>
              </p:ext>
            </p:extLst>
          </p:nvPr>
        </p:nvGraphicFramePr>
        <p:xfrm>
          <a:off x="1024128" y="0"/>
          <a:ext cx="10028583" cy="56719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2" name="Diagramma 11">
            <a:extLst>
              <a:ext uri="{FF2B5EF4-FFF2-40B4-BE49-F238E27FC236}">
                <a16:creationId xmlns:a16="http://schemas.microsoft.com/office/drawing/2014/main" id="{61DE9AEF-0070-0241-8221-979EC1AD6E3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52720032"/>
              </p:ext>
            </p:extLst>
          </p:nvPr>
        </p:nvGraphicFramePr>
        <p:xfrm>
          <a:off x="1501913" y="3805494"/>
          <a:ext cx="3626678" cy="38170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9416866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olo 13">
            <a:extLst>
              <a:ext uri="{FF2B5EF4-FFF2-40B4-BE49-F238E27FC236}">
                <a16:creationId xmlns:a16="http://schemas.microsoft.com/office/drawing/2014/main" id="{CAD4A642-3A02-C84D-8AC5-836FBCA83B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Etnografia 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F504F376-899B-ED4A-8163-A731A4076AF1}"/>
              </a:ext>
            </a:extLst>
          </p:cNvPr>
          <p:cNvSpPr txBox="1"/>
          <p:nvPr/>
        </p:nvSpPr>
        <p:spPr>
          <a:xfrm>
            <a:off x="8676216" y="925417"/>
            <a:ext cx="1718547" cy="4803354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r>
              <a:rPr lang="it-IT" sz="2800" dirty="0">
                <a:solidFill>
                  <a:schemeClr val="accent1"/>
                </a:solidFill>
              </a:rPr>
              <a:t>SCIENZA DEL CONTESTO</a:t>
            </a: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008B3596-05B7-6E4B-8F71-239007CA96C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128" y="0"/>
            <a:ext cx="89944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0445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e">
  <a:themeElements>
    <a:clrScheme name="Integrale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B26B02"/>
      </a:folHlink>
    </a:clrScheme>
    <a:fontScheme name="Integrale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e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C1C93EF2-4785-427F-84A5-F1666490E9CE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{C5C16E0F-FD8D-E640-8D0B-529EE659F6DE}tf10001061</Template>
  <TotalTime>733</TotalTime>
  <Words>1732</Words>
  <Application>Microsoft Macintosh PowerPoint</Application>
  <PresentationFormat>Widescreen</PresentationFormat>
  <Paragraphs>163</Paragraphs>
  <Slides>38</Slides>
  <Notes>7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38</vt:i4>
      </vt:variant>
    </vt:vector>
  </HeadingPairs>
  <TitlesOfParts>
    <vt:vector size="47" baseType="lpstr">
      <vt:lpstr>Arial</vt:lpstr>
      <vt:lpstr>Calibri</vt:lpstr>
      <vt:lpstr>Century Gothic</vt:lpstr>
      <vt:lpstr>Eurostile</vt:lpstr>
      <vt:lpstr>Tw Cen MT</vt:lpstr>
      <vt:lpstr>Tw Cen MT Condensed</vt:lpstr>
      <vt:lpstr>Wingdings</vt:lpstr>
      <vt:lpstr>Wingdings 3</vt:lpstr>
      <vt:lpstr>Integrale</vt:lpstr>
      <vt:lpstr>Antropologia per l’insegnamento</vt:lpstr>
      <vt:lpstr>Presentazione standard di PowerPoint</vt:lpstr>
      <vt:lpstr> PROGRAMMA DEL CORSO </vt:lpstr>
      <vt:lpstr>Contenuti </vt:lpstr>
      <vt:lpstr>Obiettivi formativi</vt:lpstr>
      <vt:lpstr>BIBLIOGRAFIA comune</vt:lpstr>
      <vt:lpstr>Modalità di esame</vt:lpstr>
      <vt:lpstr>Anthropos + logos</vt:lpstr>
      <vt:lpstr>Etnografia </vt:lpstr>
      <vt:lpstr>Metodo comparativ0 + contesti </vt:lpstr>
      <vt:lpstr>Auto etnografia</vt:lpstr>
      <vt:lpstr>Etnocentrismo  </vt:lpstr>
      <vt:lpstr>Presentazione standard di PowerPoint</vt:lpstr>
      <vt:lpstr>Presentazione standard di PowerPoint</vt:lpstr>
      <vt:lpstr>relativismo culturale</vt:lpstr>
      <vt:lpstr>Noi/Loro   Etnocentrismo critico   </vt:lpstr>
      <vt:lpstr>Velo a scuola?</vt:lpstr>
      <vt:lpstr>Cos’è la cultura? </vt:lpstr>
      <vt:lpstr>Concetto antropologico  di cultura 1.</vt:lpstr>
      <vt:lpstr>Presentazione standard di PowerPoint</vt:lpstr>
      <vt:lpstr>Concetto antropologico  di cultura 2.</vt:lpstr>
      <vt:lpstr>Osservazione partecipante </vt:lpstr>
      <vt:lpstr>Svolta interpretativa</vt:lpstr>
      <vt:lpstr>Immagini widescreen</vt:lpstr>
      <vt:lpstr>Presentazione standard di PowerPoint</vt:lpstr>
      <vt:lpstr>Collezione di culture? </vt:lpstr>
      <vt:lpstr>Costruttivismo della conoscenza</vt:lpstr>
      <vt:lpstr>C. Geertz cultura pubblica intersoggettiva</vt:lpstr>
      <vt:lpstr>Presentazione standard di PowerPoint</vt:lpstr>
      <vt:lpstr>Presentazione standard di PowerPoint</vt:lpstr>
      <vt:lpstr>Concetto antropologico  di cultura 3.</vt:lpstr>
      <vt:lpstr>Confini?</vt:lpstr>
      <vt:lpstr> “Modernità in polvere” (A.Appadurai 1996) </vt:lpstr>
      <vt:lpstr>Oggetto: Cultura </vt:lpstr>
      <vt:lpstr>Cultura come complesso di modelli culturali e comportamento </vt:lpstr>
      <vt:lpstr>Presentazione standard di PowerPoint</vt:lpstr>
      <vt:lpstr>Presentazione standard di PowerPoint</vt:lpstr>
      <vt:lpstr>Riferimento bibliografici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Antropologia per l’insegnamento</dc:title>
  <dc:creator>ALTIN ROBERTA</dc:creator>
  <cp:lastModifiedBy>ALTIN ROBERTA</cp:lastModifiedBy>
  <cp:revision>78</cp:revision>
  <dcterms:created xsi:type="dcterms:W3CDTF">2022-02-24T18:48:54Z</dcterms:created>
  <dcterms:modified xsi:type="dcterms:W3CDTF">2024-03-20T15:50:57Z</dcterms:modified>
</cp:coreProperties>
</file>