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4" r:id="rId7"/>
    <p:sldId id="274" r:id="rId8"/>
    <p:sldId id="269" r:id="rId9"/>
    <p:sldId id="259" r:id="rId10"/>
    <p:sldId id="270" r:id="rId11"/>
    <p:sldId id="268" r:id="rId12"/>
    <p:sldId id="272" r:id="rId13"/>
    <p:sldId id="273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0A2C85-A721-3E93-3E8A-B5D320223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17F05A9-5989-E5BC-22E1-B22948D19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071E65-ACE1-547C-A548-DF6064A5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665-4979-4B42-8217-BD0CEF2A60B1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4197A5-A5D8-4977-41FB-E6FE502F9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B8C96C-7D1B-E41D-D29A-85A6D30ED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8C2A8-3646-43ED-A1F3-DEEDE10D90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26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214554-3F89-E299-FBE8-9B9C78741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D23E9BD-CF5C-3445-641E-7E68D182C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3885BA-0CA1-A648-E18B-02B268DA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665-4979-4B42-8217-BD0CEF2A60B1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ABAF68-1A11-BEAD-3524-F504F1559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644809-9CA9-517E-114A-4967F451D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8C2A8-3646-43ED-A1F3-DEEDE10D90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094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D6BC590-4C18-C4C9-B6BA-8B22948BB1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22C55C-1DDB-F5F6-17BB-6A4A4FCDE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686477-BF08-7B15-376B-539FB839B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665-4979-4B42-8217-BD0CEF2A60B1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9C7642-A0C5-AC9E-93CE-F948BF228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4D6C51-559C-5D38-37E6-B8EE7104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8C2A8-3646-43ED-A1F3-DEEDE10D90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319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529BAE-A1AB-702C-0ABE-784F20734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020248-0E99-5EC1-8B09-A3B76FB6D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A0F2EA-D6A6-2E9C-0C4E-9C44B5ABC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665-4979-4B42-8217-BD0CEF2A60B1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390D39-A46C-CDAC-3A4F-84E1CD2A4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CF558D-081D-F36C-9136-9D1BBED1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8C2A8-3646-43ED-A1F3-DEEDE10D90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361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51FDA8-46CB-3FC7-82FF-B087CA14B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682CE1-2C63-E808-82BF-C2ACB37EC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754696-63DB-809A-19CF-6F051C6D7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665-4979-4B42-8217-BD0CEF2A60B1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C350A2-281F-ABC5-4B34-E6A63A4BD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36B2AD-A9C4-C7A5-18B5-D5809828E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8C2A8-3646-43ED-A1F3-DEEDE10D90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12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34A189-FCE9-4B55-CB72-8384ED49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FE3AEF-B190-E5CF-FB2C-A1CC2F4CE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70E28A0-D69C-10D2-FFBA-DA3366456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38FC51-98CC-7614-4FAC-8F3282CF9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665-4979-4B42-8217-BD0CEF2A60B1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A43C66-1716-A02E-AE2F-38E725D99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0271EE-AB45-A24A-38EA-79C235A3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8C2A8-3646-43ED-A1F3-DEEDE10D90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332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B4A56E-4B42-DD5B-BC56-A1147045B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265E6A-F83C-E0D7-89BB-15B2F5486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B76D5AF-5A41-C718-FA90-0828562F8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34FAF9D-8557-33A2-C476-A5677CFD4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6823308-52DC-351B-0F26-658D79CA3D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A247030-9A7E-28B8-CAA4-9ED07A51B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665-4979-4B42-8217-BD0CEF2A60B1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A31F873-5EBA-A2D9-5A1B-33BE06F5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713B843-475A-6C9B-5B42-61D9CF14C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8C2A8-3646-43ED-A1F3-DEEDE10D90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63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4475B8-36D6-434C-A9CC-6A8167F8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5C6FA0E-EA30-FF44-6611-14309F894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665-4979-4B42-8217-BD0CEF2A60B1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31A68BC-4465-9497-1009-6F0D7C6DB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66AA73B-5DB0-6D5E-5C6C-FA03D89F8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8C2A8-3646-43ED-A1F3-DEEDE10D90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935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AD284EB-850D-65DF-628E-E4D3EA5E7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665-4979-4B42-8217-BD0CEF2A60B1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ADDE203-097D-0DBB-4260-ECE3494E2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4BEABC6-9133-BAAB-B278-6BE88038C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8C2A8-3646-43ED-A1F3-DEEDE10D90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73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8BA573-B953-6D75-93A0-9BE8E967C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4A87C6-857B-3AF9-C1F3-1F47D70DD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DA4CD36-88EE-EED2-2230-4F48233F2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3B5A9A8-EC78-0DCC-5AE4-A98DA5F0E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665-4979-4B42-8217-BD0CEF2A60B1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C8FCF72-84E1-C2E4-94A2-7B48E8665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231915-48C9-FC3C-006A-8A6E856BA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8C2A8-3646-43ED-A1F3-DEEDE10D90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63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B41292-7004-91ED-FE78-7B70FB20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B3DFA47-6961-C66B-1C73-AF46D00719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82AA172-DB7C-BE03-6717-D42942398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038191-9661-86F1-25C7-D022889E4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665-4979-4B42-8217-BD0CEF2A60B1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CC9375F-4A8C-4C06-6F61-C91EF4A12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0E609A-5D63-81D5-7BD5-D86439711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8C2A8-3646-43ED-A1F3-DEEDE10D90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27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F6E4BFB-A9AF-75A5-2E72-744706EC7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0BFAC7-C7EB-9A05-2185-F2CD9C2EE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3BF82B-1DA8-A5AF-0FDA-EC56D58B0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81665-4979-4B42-8217-BD0CEF2A60B1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1C79ED-D0AE-07D1-9CA6-3BB562C8A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FDD392-4631-94A2-CB57-FB1F42E82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8C2A8-3646-43ED-A1F3-DEEDE10D90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47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olet@units.i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938F8E-F804-03E4-49C2-CD8A97A58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545" y="3216011"/>
            <a:ext cx="5586984" cy="704756"/>
          </a:xfrm>
        </p:spPr>
        <p:txBody>
          <a:bodyPr>
            <a:normAutofit fontScale="90000"/>
          </a:bodyPr>
          <a:lstStyle/>
          <a:p>
            <a:r>
              <a:rPr lang="it-IT" sz="4400" b="1" dirty="0">
                <a:cs typeface="Arial"/>
              </a:rPr>
              <a:t>Ambienti digitali e ibridi a supporto dell'interazione e dell'autovalutazione</a:t>
            </a:r>
            <a:br>
              <a:rPr lang="it-IT" sz="4400" b="1" dirty="0">
                <a:cs typeface="Arial"/>
              </a:rPr>
            </a:br>
            <a:br>
              <a:rPr lang="it-IT" sz="4400" b="1" dirty="0">
                <a:cs typeface="Arial"/>
              </a:rPr>
            </a:br>
            <a:r>
              <a:rPr lang="it-IT" sz="3100" b="1" dirty="0">
                <a:cs typeface="Arial"/>
              </a:rPr>
              <a:t>Intervento al Simposio 1</a:t>
            </a:r>
            <a:endParaRPr lang="en-US" sz="31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2526DE8-85FA-9DB0-79AD-7CCCBA9E3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62" y="3641989"/>
            <a:ext cx="5586984" cy="16472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latin typeface="+mj-lt"/>
              </a:rPr>
              <a:t>-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latin typeface="+mj-lt"/>
              </a:rPr>
              <a:t>Gisella Paoletti, </a:t>
            </a:r>
            <a:r>
              <a:rPr lang="it-IT" sz="2000" dirty="0" err="1">
                <a:latin typeface="+mj-lt"/>
              </a:rPr>
              <a:t>Univ</a:t>
            </a:r>
            <a:r>
              <a:rPr lang="it-IT" sz="2000" dirty="0">
                <a:latin typeface="+mj-lt"/>
              </a:rPr>
              <a:t>. Trieste</a:t>
            </a:r>
            <a:endParaRPr lang="it-IT" sz="2000" dirty="0">
              <a:latin typeface="+mj-lt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2000" dirty="0">
              <a:latin typeface="+mj-lt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latin typeface="+mj-lt"/>
                <a:hlinkClick r:id="rId3"/>
              </a:rPr>
              <a:t>Paolet@units.it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20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20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2000" dirty="0"/>
          </a:p>
          <a:p>
            <a:endParaRPr lang="it-IT" sz="2000" dirty="0"/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106300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619725-35BB-3684-3A83-858081804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questionario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6BF04E-5E90-58F4-D0F9-4A3AD719E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Veniva poi chiesto di dire quali </a:t>
            </a:r>
            <a:r>
              <a:rPr lang="it-IT" sz="32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clicker</a:t>
            </a:r>
            <a:r>
              <a:rPr lang="it-IT" sz="3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avevano visto, su quali argomenti, se rispetto a questi argomenti avevano una percezione di maggior apprendimento o viceversa una maggiore percezione di distrazione o fatica, di fluenza o </a:t>
            </a:r>
            <a:r>
              <a:rPr lang="it-IT" sz="32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disfluenza</a:t>
            </a:r>
            <a:r>
              <a:rPr lang="it-IT" sz="3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Chiedevamo inoltre di riferire in quale impiego ritenevano che i </a:t>
            </a:r>
            <a:r>
              <a:rPr lang="it-IT" sz="32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clicker</a:t>
            </a:r>
            <a:r>
              <a:rPr lang="it-IT" sz="3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sarebbero stati particolarmente utili.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715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07B4AA-0262-7BBA-0003-3394CD91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Anteprima immagine">
            <a:extLst>
              <a:ext uri="{FF2B5EF4-FFF2-40B4-BE49-F238E27FC236}">
                <a16:creationId xmlns:a16="http://schemas.microsoft.com/office/drawing/2014/main" id="{34D48FA6-9ECE-BF71-F808-CA0B7FE61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41" y="2044636"/>
            <a:ext cx="4272742" cy="207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A4B2E43D-3F72-F827-ACCE-FE02E96EE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591" y="1588770"/>
            <a:ext cx="3901440" cy="3680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7764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A64A2D-5B85-EE41-DD3E-B1BC56085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Risultati</a:t>
            </a:r>
            <a:r>
              <a:rPr lang="it-IT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1E3246-20F8-792F-F108-ADB4527C9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Rispetto al comportamento delle studentesse e la loro frequenza delle lezioni è risultato che la maggior parte di loro ha seguito a distanza, spesso in modo asincrono.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Alla domanda sulla numerosità dei </a:t>
            </a:r>
            <a:r>
              <a:rPr lang="it-IT" sz="18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clicker</a:t>
            </a:r>
            <a:r>
              <a:rPr lang="it-IT" sz="18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 sul fatto che potessero interrompere la spiegazione rendendo impegnativo riprendere il filo, 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gli studenti rispondono di non averli sentiti come causa di distrazione o di carico cognitivo.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Alla domanda se avevano percepito di aver imparato di più hanno risposto tutti affermativamente eccetto uno. Tutti affermano di non ritenerli distraenti.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L’effetto è meno evidente per chi segue sistematicamente a distanza (sincrono e non sincrono), in quanto questi spesso non ricordano  gli argomenti e riferiscono dei soli </a:t>
            </a:r>
            <a:r>
              <a:rPr lang="it-IT" sz="18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clicker</a:t>
            </a:r>
            <a:r>
              <a:rPr lang="it-IT" sz="18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che si riferivano all’umore.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7061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04959E-825A-79F7-BE8B-4F6EAFE20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B6DC24-7A89-1C4D-524A-C0F9F71D5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986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E5D58-F213-84E0-C439-8C20F6D09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48" y="273685"/>
            <a:ext cx="10515600" cy="1325563"/>
          </a:xfrm>
        </p:spPr>
        <p:txBody>
          <a:bodyPr/>
          <a:lstStyle/>
          <a:p>
            <a:r>
              <a:rPr lang="it-IT" dirty="0"/>
              <a:t>Nell’online learning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4D3BA61B-D8DD-C310-0AF6-7FB01E83C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5525"/>
            <a:ext cx="9985248" cy="38814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cs typeface="Calibri"/>
              </a:rPr>
              <a:t>Testi fluenti o </a:t>
            </a:r>
            <a:r>
              <a:rPr lang="it-IT" dirty="0" err="1">
                <a:cs typeface="Calibri"/>
              </a:rPr>
              <a:t>disfluenti</a:t>
            </a:r>
            <a:r>
              <a:rPr lang="it-IT" dirty="0">
                <a:cs typeface="Calibri"/>
              </a:rPr>
              <a:t> </a:t>
            </a:r>
          </a:p>
          <a:p>
            <a:r>
              <a:rPr lang="it-IT" dirty="0">
                <a:cs typeface="Calibri"/>
              </a:rPr>
              <a:t>Programmi interattivi </a:t>
            </a:r>
          </a:p>
          <a:p>
            <a:r>
              <a:rPr lang="it-IT" dirty="0">
                <a:cs typeface="Calibri"/>
              </a:rPr>
              <a:t>Valutazione e  carico cognitivo</a:t>
            </a:r>
          </a:p>
        </p:txBody>
      </p:sp>
    </p:spTree>
    <p:extLst>
      <p:ext uri="{BB962C8B-B14F-4D97-AF65-F5344CB8AC3E}">
        <p14:creationId xmlns:p14="http://schemas.microsoft.com/office/powerpoint/2010/main" val="84677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500B69-141B-29F9-68A3-F15324DCB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sempre ci interroghiamo  sull’opportunità di utilizzare materiale/testi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69CCAD-2A72-0DDF-99DF-AAF1CC5E18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Facili </a:t>
            </a:r>
          </a:p>
          <a:p>
            <a:endParaRPr lang="it-IT" dirty="0"/>
          </a:p>
          <a:p>
            <a:r>
              <a:rPr lang="it-IT" dirty="0"/>
              <a:t>C’è chi dice che  il testo troppo facile e fluente porta a una eccessiva confidenza di sapere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9F299A8-228A-9D75-00B7-C120717D8E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>
                <a:latin typeface="Haettenschweiler" panose="020B0706040902060204" pitchFamily="34" charset="0"/>
              </a:rPr>
              <a:t>Difficili </a:t>
            </a:r>
          </a:p>
          <a:p>
            <a:endParaRPr lang="it-IT" dirty="0"/>
          </a:p>
          <a:p>
            <a:r>
              <a:rPr lang="it-IT" dirty="0"/>
              <a:t>Spinge verso una elaborazione più profonda</a:t>
            </a:r>
          </a:p>
          <a:p>
            <a:endParaRPr lang="it-IT" dirty="0"/>
          </a:p>
          <a:p>
            <a:r>
              <a:rPr lang="it-IT" dirty="0"/>
              <a:t>Ma come metterla con chi dice che per raggiungere tutti  va tolta ogni causa di carico cognitivo?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42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F169B2-8C84-522F-E149-04E56CB0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è stato studiato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F7AC1A-84E9-28D0-2BA4-4B7D6CA37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Font troppo piccoli, fotocopie degradate</a:t>
            </a:r>
          </a:p>
          <a:p>
            <a:r>
              <a:rPr lang="it-IT" dirty="0"/>
              <a:t>Istruttore lento, con accento, insicuro, legge, troppo testo</a:t>
            </a:r>
          </a:p>
          <a:p>
            <a:endParaRPr lang="it-IT" dirty="0"/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 ascolta un istruttore poco soddisfacente, </a:t>
            </a:r>
            <a:r>
              <a:rPr lang="it-IT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disfluente</a:t>
            </a:r>
            <a:r>
              <a:rPr lang="it-I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percepisce un apprendimento peggiore di quello che è in realtà e non consiglierebbe ai compagni l’istruttore medesimo. 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 guarda una lezione fluente pensa di aver imparato di più anche se non è vero. 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543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8F4293-60C7-FB71-6248-2E68811C8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Carico cognitivo?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CF80B9-BD25-95D7-516F-7CDF13999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tecnologie digitali (ad esempio la realtà virtuale, le simulazioni, i programmi interattivi) danno nuove opportunità per l'apprendimento, trasformano la lezione e ne cambiano le caratteristiche trasmissive. 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 possono anche introdurre un carico cognitivo spesso task-</a:t>
            </a:r>
            <a:r>
              <a:rPr lang="it-IT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irrelevant</a:t>
            </a:r>
            <a:r>
              <a:rPr lang="it-I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non coerente con il compito primario, non necessario.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La teoria del carico cognitivo ha a lungo sostenuto che questo si possa eliminare ottimizzando il design, eliminando lo sforzo superfluo, individuabile con relativa facilità (</a:t>
            </a:r>
            <a:r>
              <a:rPr lang="it-IT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Sweller</a:t>
            </a:r>
            <a:r>
              <a:rPr lang="it-I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2010).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 recente questa posizione teorica è stata messa in dubbio, proponendo che certi arricchimenti del materiale (visual dettagliati o sistemi di risposte interattive) aumentino il carico cognitivo ma comunque migliorino anche l'apprendimento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87737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CBC71D-B6D1-E955-82E8-E26BFB63B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Perchè</a:t>
            </a:r>
            <a:r>
              <a:rPr lang="it-IT" dirty="0"/>
              <a:t> ci interessa?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8DCA7A-6CD7-70D3-FA47-5EADCE7E5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L’apprendimento si studia spesso nei laboratori, in classe</a:t>
            </a:r>
          </a:p>
          <a:p>
            <a:r>
              <a:rPr lang="it-I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sa poco di come gli studenti si comportano durante l’online learning.</a:t>
            </a:r>
          </a:p>
          <a:p>
            <a:r>
              <a:rPr lang="it-I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Forse </a:t>
            </a:r>
            <a:r>
              <a:rPr lang="it-IT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abbandonano</a:t>
            </a:r>
            <a:r>
              <a:rPr lang="it-I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il compito quando percepiscono una eccessiva </a:t>
            </a:r>
            <a:r>
              <a:rPr lang="it-IT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disfluenza</a:t>
            </a:r>
            <a:r>
              <a:rPr lang="it-I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Bisogna calibrare il livello di facilità - difficoltà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824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987035-978E-D316-1A29-3AF6F0C7A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Programmi interattivi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7FECBC-9D45-ACF0-0CF5-3DE83E1E1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Aumentano la fluenza della lezione/presentazione? O la loro </a:t>
            </a:r>
            <a:r>
              <a:rPr lang="it-IT" altLang="it-IT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disfluenza</a:t>
            </a:r>
            <a:r>
              <a:rPr lang="it-IT" altLang="it-I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it-IT" altLang="it-IT" sz="36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Aumentano </a:t>
            </a:r>
            <a:r>
              <a:rPr lang="it-IT" altLang="it-I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Carico cognitivo?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Percezione di un aumento dell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attenzione, della curiosit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della partecipazione?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2880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829313-9447-8EED-7DAC-90E8F83E1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Strumenti e procedura</a:t>
            </a:r>
            <a:b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E3A63C-5D36-6407-F41E-F3A1660AF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testare l’uso dei </a:t>
            </a:r>
            <a:r>
              <a:rPr lang="it-IT" sz="24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clicker</a:t>
            </a:r>
            <a:r>
              <a:rPr lang="it-IT" sz="24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sono stati utilizzati svariati strumenti interattivi, </a:t>
            </a:r>
            <a:r>
              <a:rPr lang="it-IT" sz="24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Kahoot</a:t>
            </a:r>
            <a:r>
              <a:rPr lang="it-IT" sz="24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Mentimeter</a:t>
            </a:r>
            <a:r>
              <a:rPr lang="it-IT" sz="24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quizziz</a:t>
            </a:r>
            <a:r>
              <a:rPr lang="it-IT" sz="24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socrative</a:t>
            </a:r>
            <a:r>
              <a:rPr lang="it-IT" sz="24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Procedura</a:t>
            </a:r>
            <a:r>
              <a:rPr lang="it-IT" sz="24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Durante 10 diversi incontri sono stati usati strumenti interattivi sull’argomento del giorno, sull’interesse, disponibilità all’ascolto. Le domande potevano essere una misura dell’attenzione, dell’interesse, di conoscenza, di comprensione.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Inoltre è stato costruito un breve questionario finale per conoscere le opinioni sulle possibili funzioni dei </a:t>
            </a:r>
            <a:r>
              <a:rPr lang="it-IT" sz="24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clicker</a:t>
            </a:r>
            <a:r>
              <a:rPr lang="it-IT" sz="24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l’utilità, e la fluenza/</a:t>
            </a:r>
            <a:r>
              <a:rPr lang="it-IT" sz="24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disfluenza</a:t>
            </a:r>
            <a:r>
              <a:rPr lang="it-IT" sz="24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percepita.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9757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C78889-740C-5945-F500-7AB5F3B7B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cs typeface="Calibri Light"/>
              </a:rPr>
              <a:t>Clickers</a:t>
            </a:r>
            <a:r>
              <a:rPr lang="it-IT" dirty="0">
                <a:cs typeface="Calibri Light"/>
              </a:rPr>
              <a:t>, </a:t>
            </a:r>
            <a:r>
              <a:rPr lang="it-IT" dirty="0" err="1">
                <a:cs typeface="Calibri Light"/>
              </a:rPr>
              <a:t>Kahoot</a:t>
            </a:r>
            <a:r>
              <a:rPr lang="it-IT" dirty="0">
                <a:cs typeface="Calibri Light"/>
              </a:rPr>
              <a:t>, Menti. </a:t>
            </a:r>
            <a:r>
              <a:rPr lang="it-IT" dirty="0" err="1">
                <a:cs typeface="Calibri Light"/>
              </a:rPr>
              <a:t>Socrative</a:t>
            </a:r>
            <a:r>
              <a:rPr lang="it-IT" dirty="0">
                <a:cs typeface="Calibri Light"/>
              </a:rPr>
              <a:t>...</a:t>
            </a:r>
            <a:endParaRPr lang="it-IT" dirty="0"/>
          </a:p>
        </p:txBody>
      </p:sp>
      <p:pic>
        <p:nvPicPr>
          <p:cNvPr id="7" name="Segnaposto contenuto 6" descr="Immagine che contiene interno, testo, Schermo del computer, scrivania&#10;&#10;Descrizione generata automaticamente">
            <a:extLst>
              <a:ext uri="{FF2B5EF4-FFF2-40B4-BE49-F238E27FC236}">
                <a16:creationId xmlns:a16="http://schemas.microsoft.com/office/drawing/2014/main" id="{F0A8E97F-3FFB-C059-6FBA-EA61FA6A84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924531"/>
            <a:ext cx="5157787" cy="2845676"/>
          </a:xfr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C673A09-8594-A742-6E74-AD3C04916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 descr="Immagine che contiene testo, vestiti, schermata&#10;&#10;Descrizione generata automaticamente">
            <a:extLst>
              <a:ext uri="{FF2B5EF4-FFF2-40B4-BE49-F238E27FC236}">
                <a16:creationId xmlns:a16="http://schemas.microsoft.com/office/drawing/2014/main" id="{6617DECE-8DE0-01B9-777D-73811AE5C1D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94427" y="1439064"/>
            <a:ext cx="4593238" cy="4435855"/>
          </a:xfrm>
        </p:spPr>
      </p:pic>
    </p:spTree>
    <p:extLst>
      <p:ext uri="{BB962C8B-B14F-4D97-AF65-F5344CB8AC3E}">
        <p14:creationId xmlns:p14="http://schemas.microsoft.com/office/powerpoint/2010/main" val="24533531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639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Haettenschweiler</vt:lpstr>
      <vt:lpstr>Tema di Office</vt:lpstr>
      <vt:lpstr>Ambienti digitali e ibridi a supporto dell'interazione e dell'autovalutazione  Intervento al Simposio 1</vt:lpstr>
      <vt:lpstr>Nell’online learning</vt:lpstr>
      <vt:lpstr>Da sempre ci interroghiamo  sull’opportunità di utilizzare materiale/testi </vt:lpstr>
      <vt:lpstr>Come è stato studiato</vt:lpstr>
      <vt:lpstr>Carico cognitivo? </vt:lpstr>
      <vt:lpstr>Perchè ci interessa?</vt:lpstr>
      <vt:lpstr>Programmi interattivi</vt:lpstr>
      <vt:lpstr>Strumenti e procedura </vt:lpstr>
      <vt:lpstr>Clickers, Kahoot, Menti. Socrative...</vt:lpstr>
      <vt:lpstr>questionario</vt:lpstr>
      <vt:lpstr>Presentazione standard di PowerPoint</vt:lpstr>
      <vt:lpstr>Risultati 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contributo</dc:title>
  <dc:creator>Ilaria Bortolotti</dc:creator>
  <cp:lastModifiedBy>Gisella Paoletti</cp:lastModifiedBy>
  <cp:revision>62</cp:revision>
  <dcterms:created xsi:type="dcterms:W3CDTF">2023-07-19T10:21:08Z</dcterms:created>
  <dcterms:modified xsi:type="dcterms:W3CDTF">2023-09-11T15:19:48Z</dcterms:modified>
</cp:coreProperties>
</file>