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bookmarkIdSeed="2">
  <p:sldMasterIdLst>
    <p:sldMasterId id="2147483648" r:id="rId4"/>
  </p:sldMasterIdLst>
  <p:notesMasterIdLst>
    <p:notesMasterId r:id="rId40"/>
  </p:notesMasterIdLst>
  <p:handoutMasterIdLst>
    <p:handoutMasterId r:id="rId41"/>
  </p:handoutMasterIdLst>
  <p:sldIdLst>
    <p:sldId id="267" r:id="rId5"/>
    <p:sldId id="392" r:id="rId6"/>
    <p:sldId id="411" r:id="rId7"/>
    <p:sldId id="341" r:id="rId8"/>
    <p:sldId id="342" r:id="rId9"/>
    <p:sldId id="343" r:id="rId10"/>
    <p:sldId id="316" r:id="rId11"/>
    <p:sldId id="344" r:id="rId12"/>
    <p:sldId id="345" r:id="rId13"/>
    <p:sldId id="391" r:id="rId14"/>
    <p:sldId id="318" r:id="rId15"/>
    <p:sldId id="319" r:id="rId16"/>
    <p:sldId id="320" r:id="rId17"/>
    <p:sldId id="321" r:id="rId18"/>
    <p:sldId id="346" r:id="rId19"/>
    <p:sldId id="347" r:id="rId20"/>
    <p:sldId id="348" r:id="rId21"/>
    <p:sldId id="393" r:id="rId22"/>
    <p:sldId id="394" r:id="rId23"/>
    <p:sldId id="395" r:id="rId24"/>
    <p:sldId id="396" r:id="rId25"/>
    <p:sldId id="397" r:id="rId26"/>
    <p:sldId id="398" r:id="rId27"/>
    <p:sldId id="399" r:id="rId28"/>
    <p:sldId id="400" r:id="rId29"/>
    <p:sldId id="401" r:id="rId30"/>
    <p:sldId id="402" r:id="rId31"/>
    <p:sldId id="403" r:id="rId32"/>
    <p:sldId id="404" r:id="rId33"/>
    <p:sldId id="405" r:id="rId34"/>
    <p:sldId id="406" r:id="rId35"/>
    <p:sldId id="407" r:id="rId36"/>
    <p:sldId id="408" r:id="rId37"/>
    <p:sldId id="409" r:id="rId38"/>
    <p:sldId id="410" r:id="rId39"/>
  </p:sldIdLst>
  <p:sldSz cx="12192000" cy="6858000"/>
  <p:notesSz cx="6858000" cy="9144000"/>
  <p:defaultTextStyle>
    <a:defPPr rtl="0">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7" d="100"/>
          <a:sy n="77" d="100"/>
        </p:scale>
        <p:origin x="282" y="84"/>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6" d="100"/>
          <a:sy n="86" d="100"/>
        </p:scale>
        <p:origin x="3828"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DF903AF8-ACAB-4874-AAB1-CE787C978E8E}" type="datetime1">
              <a:rPr lang="it-IT" smtClean="0"/>
              <a:t>21/03/2024</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6F79B2A-BF25-4862-8EEB-C1ACE5554C14}" type="slidenum">
              <a:rPr lang="it-IT" smtClean="0"/>
              <a:t>‹N›</a:t>
            </a:fld>
            <a:endParaRPr lang="it-IT"/>
          </a:p>
        </p:txBody>
      </p:sp>
    </p:spTree>
    <p:extLst>
      <p:ext uri="{BB962C8B-B14F-4D97-AF65-F5344CB8AC3E}">
        <p14:creationId xmlns:p14="http://schemas.microsoft.com/office/powerpoint/2010/main" val="20273556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C24B798-3B2A-43CB-8143-DBCACF8CFC60}" type="datetime1">
              <a:rPr lang="it-IT" noProof="0" smtClean="0"/>
              <a:t>21/03/2024</a:t>
            </a:fld>
            <a:endParaRPr lang="it-IT" noProof="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2B46F2B-1084-40BA-9F0A-B1F6847335C5}" type="slidenum">
              <a:rPr lang="it-IT" noProof="0" smtClean="0"/>
              <a:t>‹N›</a:t>
            </a:fld>
            <a:endParaRPr lang="it-IT" noProof="0"/>
          </a:p>
        </p:txBody>
      </p:sp>
    </p:spTree>
    <p:extLst>
      <p:ext uri="{BB962C8B-B14F-4D97-AF65-F5344CB8AC3E}">
        <p14:creationId xmlns:p14="http://schemas.microsoft.com/office/powerpoint/2010/main" val="38120763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62B46F2B-1084-40BA-9F0A-B1F6847335C5}" type="slidenum">
              <a:rPr lang="it-IT" smtClean="0"/>
              <a:t>1</a:t>
            </a:fld>
            <a:endParaRPr lang="it-IT"/>
          </a:p>
        </p:txBody>
      </p:sp>
    </p:spTree>
    <p:extLst>
      <p:ext uri="{BB962C8B-B14F-4D97-AF65-F5344CB8AC3E}">
        <p14:creationId xmlns:p14="http://schemas.microsoft.com/office/powerpoint/2010/main" val="3378259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169953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3009437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4006512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3762648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3714535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1358874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1562621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2852290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13553187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576188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2669204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3514019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3841642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1039762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170222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1741253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2374311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776381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11" name="Figura a mano libera 6" title="cerchio ondulato"/>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olo 1"/>
          <p:cNvSpPr>
            <a:spLocks noGrp="1"/>
          </p:cNvSpPr>
          <p:nvPr>
            <p:ph type="ctrTitle"/>
          </p:nvPr>
        </p:nvSpPr>
        <p:spPr>
          <a:xfrm>
            <a:off x="1078523" y="1098388"/>
            <a:ext cx="10318418" cy="4394988"/>
          </a:xfrm>
        </p:spPr>
        <p:txBody>
          <a:bodyPr rtlCol="0" anchor="ctr">
            <a:noAutofit/>
          </a:bodyPr>
          <a:lstStyle>
            <a:lvl1pPr algn="ctr">
              <a:defRPr sz="10000" spc="800" baseline="0"/>
            </a:lvl1pPr>
          </a:lstStyle>
          <a:p>
            <a:pPr rtl="0"/>
            <a:r>
              <a:rPr lang="it-IT" noProof="0"/>
              <a:t>Fare clic per modificare lo stile del titolo</a:t>
            </a:r>
          </a:p>
        </p:txBody>
      </p:sp>
      <p:sp>
        <p:nvSpPr>
          <p:cNvPr id="3" name="Sottotitolo 2"/>
          <p:cNvSpPr>
            <a:spLocks noGrp="1"/>
          </p:cNvSpPr>
          <p:nvPr>
            <p:ph type="subTitle" idx="1"/>
          </p:nvPr>
        </p:nvSpPr>
        <p:spPr>
          <a:xfrm>
            <a:off x="2215045" y="5979196"/>
            <a:ext cx="8045373" cy="742279"/>
          </a:xfrm>
        </p:spPr>
        <p:txBody>
          <a:bodyPr rtlCol="0"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noProof="0"/>
              <a:t>Fare clic per modificare lo stile del sottotitolo dello schema</a:t>
            </a:r>
          </a:p>
        </p:txBody>
      </p:sp>
      <p:sp>
        <p:nvSpPr>
          <p:cNvPr id="4" name="Segnaposto data 3"/>
          <p:cNvSpPr>
            <a:spLocks noGrp="1"/>
          </p:cNvSpPr>
          <p:nvPr>
            <p:ph type="dt" sz="half" idx="10"/>
          </p:nvPr>
        </p:nvSpPr>
        <p:spPr>
          <a:xfrm>
            <a:off x="1078523" y="6375679"/>
            <a:ext cx="2329722" cy="348462"/>
          </a:xfrm>
        </p:spPr>
        <p:txBody>
          <a:bodyPr rtlCol="0"/>
          <a:lstStyle>
            <a:lvl1pPr>
              <a:defRPr baseline="0">
                <a:solidFill>
                  <a:schemeClr val="accent1">
                    <a:lumMod val="50000"/>
                  </a:schemeClr>
                </a:solidFill>
              </a:defRPr>
            </a:lvl1pPr>
          </a:lstStyle>
          <a:p>
            <a:pPr rtl="0"/>
            <a:fld id="{D793DFA5-2786-4486-A67D-631326306C4F}" type="datetime1">
              <a:rPr lang="it-IT" noProof="0" smtClean="0"/>
              <a:t>21/03/2024</a:t>
            </a:fld>
            <a:endParaRPr lang="it-IT" noProof="0"/>
          </a:p>
        </p:txBody>
      </p:sp>
      <p:sp>
        <p:nvSpPr>
          <p:cNvPr id="5" name="Segnaposto piè di pagina 4"/>
          <p:cNvSpPr>
            <a:spLocks noGrp="1"/>
          </p:cNvSpPr>
          <p:nvPr>
            <p:ph type="ftr" sz="quarter" idx="11"/>
          </p:nvPr>
        </p:nvSpPr>
        <p:spPr>
          <a:xfrm>
            <a:off x="4180332" y="6375679"/>
            <a:ext cx="4114800" cy="345796"/>
          </a:xfrm>
        </p:spPr>
        <p:txBody>
          <a:bodyPr rtlCol="0"/>
          <a:lstStyle>
            <a:lvl1pPr>
              <a:defRPr baseline="0">
                <a:solidFill>
                  <a:schemeClr val="accent1">
                    <a:lumMod val="50000"/>
                  </a:schemeClr>
                </a:solidFill>
              </a:defRPr>
            </a:lvl1pPr>
          </a:lstStyle>
          <a:p>
            <a:pPr rtl="0"/>
            <a:endParaRPr lang="it-IT" noProof="0"/>
          </a:p>
        </p:txBody>
      </p:sp>
      <p:sp>
        <p:nvSpPr>
          <p:cNvPr id="6" name="Segnaposto numero diapositiva 5"/>
          <p:cNvSpPr>
            <a:spLocks noGrp="1"/>
          </p:cNvSpPr>
          <p:nvPr>
            <p:ph type="sldNum" sz="quarter" idx="12"/>
          </p:nvPr>
        </p:nvSpPr>
        <p:spPr>
          <a:xfrm>
            <a:off x="9067218" y="6375679"/>
            <a:ext cx="2329723" cy="345796"/>
          </a:xfrm>
        </p:spPr>
        <p:txBody>
          <a:bodyPr rtlCol="0"/>
          <a:lstStyle>
            <a:lvl1pPr>
              <a:defRPr baseline="0">
                <a:solidFill>
                  <a:schemeClr val="accent1">
                    <a:lumMod val="50000"/>
                  </a:schemeClr>
                </a:solidFill>
              </a:defRPr>
            </a:lvl1pPr>
          </a:lstStyle>
          <a:p>
            <a:pPr rtl="0"/>
            <a:fld id="{71766878-3199-4EAB-94E7-2D6D11070E14}" type="slidenum">
              <a:rPr lang="it-IT" noProof="0" smtClean="0"/>
              <a:pPr rtl="0"/>
              <a:t>‹N›</a:t>
            </a:fld>
            <a:endParaRPr lang="it-IT" noProof="0"/>
          </a:p>
        </p:txBody>
      </p:sp>
      <p:sp>
        <p:nvSpPr>
          <p:cNvPr id="13" name="Rettangolo 12" title="bordo sinistro"/>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testo verticale 2"/>
          <p:cNvSpPr>
            <a:spLocks noGrp="1"/>
          </p:cNvSpPr>
          <p:nvPr>
            <p:ph type="body" orient="vert" idx="1"/>
          </p:nvPr>
        </p:nvSpPr>
        <p:spPr/>
        <p:txBody>
          <a:bodyPr vert="eaVert"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76D058DB-194C-40EA-A1CE-216073665735}" type="datetime1">
              <a:rPr lang="it-IT" noProof="0" smtClean="0"/>
              <a:t>21/03/2024</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71766878-3199-4EAB-94E7-2D6D11070E14}" type="slidenum">
              <a:rPr lang="it-IT" noProof="0" smtClean="0"/>
              <a:t>‹N›</a:t>
            </a:fld>
            <a:endParaRPr lang="it-IT"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10066321" y="382386"/>
            <a:ext cx="1492132" cy="5600404"/>
          </a:xfrm>
        </p:spPr>
        <p:txBody>
          <a:bodyPr vert="eaVert" rtlCol="0"/>
          <a:lstStyle/>
          <a:p>
            <a:pPr rtl="0"/>
            <a:r>
              <a:rPr lang="it-IT" noProof="0"/>
              <a:t>Fare clic per modificare lo stile del titolo</a:t>
            </a:r>
          </a:p>
        </p:txBody>
      </p:sp>
      <p:sp>
        <p:nvSpPr>
          <p:cNvPr id="3" name="Segnaposto testo verticale 2"/>
          <p:cNvSpPr>
            <a:spLocks noGrp="1"/>
          </p:cNvSpPr>
          <p:nvPr>
            <p:ph type="body" orient="vert" idx="1"/>
          </p:nvPr>
        </p:nvSpPr>
        <p:spPr>
          <a:xfrm>
            <a:off x="1257300" y="382385"/>
            <a:ext cx="8392585" cy="5600405"/>
          </a:xfrm>
        </p:spPr>
        <p:txBody>
          <a:bodyPr vert="eaVert"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87DEDD74-E9A1-4313-8A21-7D1EE364EA18}" type="datetime1">
              <a:rPr lang="it-IT" noProof="0" smtClean="0"/>
              <a:t>21/03/2024</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71766878-3199-4EAB-94E7-2D6D11070E14}" type="slidenum">
              <a:rPr lang="it-IT" noProof="0" smtClean="0"/>
              <a:t>‹N›</a:t>
            </a:fld>
            <a:endParaRPr lang="it-IT"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contenuto 2"/>
          <p:cNvSpPr>
            <a:spLocks noGrp="1"/>
          </p:cNvSpPr>
          <p:nvPr>
            <p:ph idx="1"/>
          </p:nvPr>
        </p:nvSpPr>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86875976-83E4-4CEC-85D7-C83E7BB67318}" type="datetime1">
              <a:rPr lang="it-IT" noProof="0" smtClean="0"/>
              <a:t>21/03/2024</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71766878-3199-4EAB-94E7-2D6D11070E14}" type="slidenum">
              <a:rPr lang="it-IT" noProof="0" smtClean="0"/>
              <a:t>‹N›</a:t>
            </a:fld>
            <a:endParaRPr lang="it-IT"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2"/>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3242929" y="1073888"/>
            <a:ext cx="8187071" cy="4064627"/>
          </a:xfrm>
        </p:spPr>
        <p:txBody>
          <a:bodyPr rtlCol="0" anchor="b">
            <a:normAutofit/>
          </a:bodyPr>
          <a:lstStyle>
            <a:lvl1pPr>
              <a:defRPr sz="8400" spc="800" baseline="0">
                <a:solidFill>
                  <a:schemeClr val="tx2"/>
                </a:solidFill>
              </a:defRPr>
            </a:lvl1pPr>
          </a:lstStyle>
          <a:p>
            <a:pPr rtl="0"/>
            <a:r>
              <a:rPr lang="it-IT" noProof="0"/>
              <a:t>Fare clic per modificare lo stile del titolo</a:t>
            </a:r>
          </a:p>
        </p:txBody>
      </p:sp>
      <p:sp>
        <p:nvSpPr>
          <p:cNvPr id="3" name="Segnaposto testo 2"/>
          <p:cNvSpPr>
            <a:spLocks noGrp="1"/>
          </p:cNvSpPr>
          <p:nvPr>
            <p:ph type="body" idx="1" hasCustomPrompt="1"/>
          </p:nvPr>
        </p:nvSpPr>
        <p:spPr>
          <a:xfrm>
            <a:off x="3242930" y="5159781"/>
            <a:ext cx="7017488" cy="951135"/>
          </a:xfrm>
        </p:spPr>
        <p:txBody>
          <a:bodyPr rtlCol="0">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lo stile del titolo</a:t>
            </a:r>
          </a:p>
        </p:txBody>
      </p:sp>
      <p:sp>
        <p:nvSpPr>
          <p:cNvPr id="4" name="Segnaposto data 3"/>
          <p:cNvSpPr>
            <a:spLocks noGrp="1"/>
          </p:cNvSpPr>
          <p:nvPr>
            <p:ph type="dt" sz="half" idx="10"/>
          </p:nvPr>
        </p:nvSpPr>
        <p:spPr>
          <a:xfrm>
            <a:off x="3236546" y="6375679"/>
            <a:ext cx="1493947" cy="348462"/>
          </a:xfrm>
        </p:spPr>
        <p:txBody>
          <a:bodyPr rtlCol="0"/>
          <a:lstStyle>
            <a:lvl1pPr>
              <a:defRPr baseline="0">
                <a:solidFill>
                  <a:schemeClr val="tx2"/>
                </a:solidFill>
              </a:defRPr>
            </a:lvl1pPr>
          </a:lstStyle>
          <a:p>
            <a:pPr rtl="0"/>
            <a:fld id="{023C2F94-F940-4DD5-AE40-66C67C0AE0D8}" type="datetime1">
              <a:rPr lang="it-IT" noProof="0" smtClean="0"/>
              <a:t>21/03/2024</a:t>
            </a:fld>
            <a:endParaRPr lang="it-IT" noProof="0"/>
          </a:p>
        </p:txBody>
      </p:sp>
      <p:sp>
        <p:nvSpPr>
          <p:cNvPr id="5" name="Segnaposto piè di pagina 4"/>
          <p:cNvSpPr>
            <a:spLocks noGrp="1"/>
          </p:cNvSpPr>
          <p:nvPr>
            <p:ph type="ftr" sz="quarter" idx="11"/>
          </p:nvPr>
        </p:nvSpPr>
        <p:spPr>
          <a:xfrm>
            <a:off x="5279064" y="6375679"/>
            <a:ext cx="4114800" cy="345796"/>
          </a:xfrm>
        </p:spPr>
        <p:txBody>
          <a:bodyPr rtlCol="0"/>
          <a:lstStyle>
            <a:lvl1pPr>
              <a:defRPr baseline="0">
                <a:solidFill>
                  <a:schemeClr val="tx2"/>
                </a:solidFill>
              </a:defRPr>
            </a:lvl1pPr>
          </a:lstStyle>
          <a:p>
            <a:pPr rtl="0"/>
            <a:endParaRPr lang="it-IT" noProof="0"/>
          </a:p>
        </p:txBody>
      </p:sp>
      <p:sp>
        <p:nvSpPr>
          <p:cNvPr id="6" name="Segnaposto numero diapositiva 5"/>
          <p:cNvSpPr>
            <a:spLocks noGrp="1"/>
          </p:cNvSpPr>
          <p:nvPr>
            <p:ph type="sldNum" sz="quarter" idx="12"/>
          </p:nvPr>
        </p:nvSpPr>
        <p:spPr>
          <a:xfrm>
            <a:off x="9942434" y="6375679"/>
            <a:ext cx="1487566" cy="345796"/>
          </a:xfrm>
        </p:spPr>
        <p:txBody>
          <a:bodyPr rtlCol="0"/>
          <a:lstStyle>
            <a:lvl1pPr>
              <a:defRPr baseline="0">
                <a:solidFill>
                  <a:schemeClr val="tx2"/>
                </a:solidFill>
              </a:defRPr>
            </a:lvl1pPr>
          </a:lstStyle>
          <a:p>
            <a:pPr rtl="0"/>
            <a:fld id="{71766878-3199-4EAB-94E7-2D6D11070E14}" type="slidenum">
              <a:rPr lang="it-IT" noProof="0" smtClean="0"/>
              <a:pPr rtl="0"/>
              <a:t>‹N›</a:t>
            </a:fld>
            <a:endParaRPr lang="it-IT" noProof="0"/>
          </a:p>
        </p:txBody>
      </p:sp>
      <p:grpSp>
        <p:nvGrpSpPr>
          <p:cNvPr id="7" name="Gruppo 6" title="forma ondulata a sinistra"/>
          <p:cNvGrpSpPr/>
          <p:nvPr/>
        </p:nvGrpSpPr>
        <p:grpSpPr>
          <a:xfrm>
            <a:off x="0" y="0"/>
            <a:ext cx="2814638" cy="6858000"/>
            <a:chOff x="0" y="0"/>
            <a:chExt cx="2814638" cy="6858000"/>
          </a:xfrm>
        </p:grpSpPr>
        <p:sp>
          <p:nvSpPr>
            <p:cNvPr id="11" name="Figura a mano libera 6" title="forma ondulata a sinistra"/>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igura a mano libera 11" title="in linea ondulato a sinistra"/>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contenuto 2"/>
          <p:cNvSpPr>
            <a:spLocks noGrp="1"/>
          </p:cNvSpPr>
          <p:nvPr>
            <p:ph sz="half" idx="1"/>
          </p:nvPr>
        </p:nvSpPr>
        <p:spPr>
          <a:xfrm>
            <a:off x="1257300" y="2286000"/>
            <a:ext cx="4800600" cy="3619500"/>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contenuto 3"/>
          <p:cNvSpPr>
            <a:spLocks noGrp="1"/>
          </p:cNvSpPr>
          <p:nvPr>
            <p:ph sz="half" idx="2"/>
          </p:nvPr>
        </p:nvSpPr>
        <p:spPr>
          <a:xfrm>
            <a:off x="6647796" y="2286000"/>
            <a:ext cx="4800600" cy="3619500"/>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data 4"/>
          <p:cNvSpPr>
            <a:spLocks noGrp="1"/>
          </p:cNvSpPr>
          <p:nvPr>
            <p:ph type="dt" sz="half" idx="10"/>
          </p:nvPr>
        </p:nvSpPr>
        <p:spPr/>
        <p:txBody>
          <a:bodyPr rtlCol="0"/>
          <a:lstStyle/>
          <a:p>
            <a:pPr rtl="0"/>
            <a:fld id="{04EDCBB4-C670-4C56-A403-058550FE7D5D}" type="datetime1">
              <a:rPr lang="it-IT" noProof="0" smtClean="0"/>
              <a:t>21/03/2024</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71766878-3199-4EAB-94E7-2D6D11070E14}" type="slidenum">
              <a:rPr lang="it-IT" noProof="0" smtClean="0"/>
              <a:t>‹N›</a:t>
            </a:fld>
            <a:endParaRPr lang="it-IT" noProof="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1252728" y="381000"/>
            <a:ext cx="10172700" cy="1493517"/>
          </a:xfrm>
        </p:spPr>
        <p:txBody>
          <a:bodyPr rtlCol="0"/>
          <a:lstStyle/>
          <a:p>
            <a:pPr rtl="0"/>
            <a:r>
              <a:rPr lang="it-IT" noProof="0"/>
              <a:t>Fare clic per modificare lo stile del titolo</a:t>
            </a:r>
          </a:p>
        </p:txBody>
      </p:sp>
      <p:sp>
        <p:nvSpPr>
          <p:cNvPr id="3" name="Segnaposto testo 2"/>
          <p:cNvSpPr>
            <a:spLocks noGrp="1"/>
          </p:cNvSpPr>
          <p:nvPr>
            <p:ph type="body" idx="1"/>
          </p:nvPr>
        </p:nvSpPr>
        <p:spPr>
          <a:xfrm>
            <a:off x="1251678" y="2199633"/>
            <a:ext cx="4800600" cy="632529"/>
          </a:xfrm>
        </p:spPr>
        <p:txBody>
          <a:bodyPr rtlCol="0"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Modifica gli stili del testo dello schema</a:t>
            </a:r>
          </a:p>
        </p:txBody>
      </p:sp>
      <p:sp>
        <p:nvSpPr>
          <p:cNvPr id="4" name="Segnaposto contenuto 3"/>
          <p:cNvSpPr>
            <a:spLocks noGrp="1"/>
          </p:cNvSpPr>
          <p:nvPr>
            <p:ph sz="half" idx="2"/>
          </p:nvPr>
        </p:nvSpPr>
        <p:spPr>
          <a:xfrm>
            <a:off x="1257300" y="2909102"/>
            <a:ext cx="4800600" cy="2996398"/>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testo 4"/>
          <p:cNvSpPr>
            <a:spLocks noGrp="1"/>
          </p:cNvSpPr>
          <p:nvPr>
            <p:ph type="body" sz="quarter" idx="3"/>
          </p:nvPr>
        </p:nvSpPr>
        <p:spPr>
          <a:xfrm>
            <a:off x="6633864" y="2199633"/>
            <a:ext cx="4800600" cy="632529"/>
          </a:xfrm>
        </p:spPr>
        <p:txBody>
          <a:bodyPr rtlCol="0"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Modifica gli stili del testo dello schema</a:t>
            </a:r>
          </a:p>
        </p:txBody>
      </p:sp>
      <p:sp>
        <p:nvSpPr>
          <p:cNvPr id="6" name="Segnaposto contenuto 5"/>
          <p:cNvSpPr>
            <a:spLocks noGrp="1"/>
          </p:cNvSpPr>
          <p:nvPr>
            <p:ph sz="quarter" idx="4"/>
          </p:nvPr>
        </p:nvSpPr>
        <p:spPr>
          <a:xfrm>
            <a:off x="6633864" y="2909102"/>
            <a:ext cx="4800600" cy="2996398"/>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7" name="Segnaposto data 6"/>
          <p:cNvSpPr>
            <a:spLocks noGrp="1"/>
          </p:cNvSpPr>
          <p:nvPr>
            <p:ph type="dt" sz="half" idx="10"/>
          </p:nvPr>
        </p:nvSpPr>
        <p:spPr/>
        <p:txBody>
          <a:bodyPr rtlCol="0"/>
          <a:lstStyle/>
          <a:p>
            <a:pPr rtl="0"/>
            <a:fld id="{2878597F-2864-4C4A-87E3-489517F456D8}" type="datetime1">
              <a:rPr lang="it-IT" noProof="0" smtClean="0"/>
              <a:t>21/03/2024</a:t>
            </a:fld>
            <a:endParaRPr lang="it-IT" noProof="0"/>
          </a:p>
        </p:txBody>
      </p:sp>
      <p:sp>
        <p:nvSpPr>
          <p:cNvPr id="8" name="Segnaposto piè di pagina 7"/>
          <p:cNvSpPr>
            <a:spLocks noGrp="1"/>
          </p:cNvSpPr>
          <p:nvPr>
            <p:ph type="ftr" sz="quarter" idx="11"/>
          </p:nvPr>
        </p:nvSpPr>
        <p:spPr/>
        <p:txBody>
          <a:bodyPr rtlCol="0"/>
          <a:lstStyle/>
          <a:p>
            <a:pPr rtl="0"/>
            <a:endParaRPr lang="it-IT" noProof="0"/>
          </a:p>
        </p:txBody>
      </p:sp>
      <p:sp>
        <p:nvSpPr>
          <p:cNvPr id="9" name="Segnaposto numero diapositiva 8"/>
          <p:cNvSpPr>
            <a:spLocks noGrp="1"/>
          </p:cNvSpPr>
          <p:nvPr>
            <p:ph type="sldNum" sz="quarter" idx="12"/>
          </p:nvPr>
        </p:nvSpPr>
        <p:spPr/>
        <p:txBody>
          <a:bodyPr rtlCol="0"/>
          <a:lstStyle/>
          <a:p>
            <a:pPr rtl="0"/>
            <a:fld id="{71766878-3199-4EAB-94E7-2D6D11070E14}" type="slidenum">
              <a:rPr lang="it-IT" noProof="0" smtClean="0"/>
              <a:t>‹N›</a:t>
            </a:fld>
            <a:endParaRPr lang="it-IT" noProof="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data 2"/>
          <p:cNvSpPr>
            <a:spLocks noGrp="1"/>
          </p:cNvSpPr>
          <p:nvPr>
            <p:ph type="dt" sz="half" idx="10"/>
          </p:nvPr>
        </p:nvSpPr>
        <p:spPr/>
        <p:txBody>
          <a:bodyPr rtlCol="0"/>
          <a:lstStyle/>
          <a:p>
            <a:pPr rtl="0"/>
            <a:fld id="{157FC4CF-7F11-4C92-ABF2-AC3506B5F538}" type="datetime1">
              <a:rPr lang="it-IT" noProof="0" smtClean="0"/>
              <a:t>21/03/2024</a:t>
            </a:fld>
            <a:endParaRPr lang="it-IT" noProof="0"/>
          </a:p>
        </p:txBody>
      </p:sp>
      <p:sp>
        <p:nvSpPr>
          <p:cNvPr id="4" name="Segnaposto piè di pagina 3"/>
          <p:cNvSpPr>
            <a:spLocks noGrp="1"/>
          </p:cNvSpPr>
          <p:nvPr>
            <p:ph type="ftr" sz="quarter" idx="11"/>
          </p:nvPr>
        </p:nvSpPr>
        <p:spPr/>
        <p:txBody>
          <a:bodyPr rtlCol="0"/>
          <a:lstStyle/>
          <a:p>
            <a:pPr rtl="0"/>
            <a:endParaRPr lang="it-IT" noProof="0"/>
          </a:p>
        </p:txBody>
      </p:sp>
      <p:sp>
        <p:nvSpPr>
          <p:cNvPr id="5" name="Segnaposto numero diapositiva 4"/>
          <p:cNvSpPr>
            <a:spLocks noGrp="1"/>
          </p:cNvSpPr>
          <p:nvPr>
            <p:ph type="sldNum" sz="quarter" idx="12"/>
          </p:nvPr>
        </p:nvSpPr>
        <p:spPr/>
        <p:txBody>
          <a:bodyPr rtlCol="0"/>
          <a:lstStyle/>
          <a:p>
            <a:pPr rtl="0"/>
            <a:fld id="{71766878-3199-4EAB-94E7-2D6D11070E14}" type="slidenum">
              <a:rPr lang="it-IT" noProof="0" smtClean="0"/>
              <a:t>‹N›</a:t>
            </a:fld>
            <a:endParaRPr lang="it-IT"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rtlCol="0"/>
          <a:lstStyle/>
          <a:p>
            <a:pPr rtl="0"/>
            <a:fld id="{EC288CE5-A165-445C-8B39-3B2D9B86636E}" type="datetime1">
              <a:rPr lang="it-IT" noProof="0" smtClean="0"/>
              <a:t>21/03/2024</a:t>
            </a:fld>
            <a:endParaRPr lang="it-IT" noProof="0"/>
          </a:p>
        </p:txBody>
      </p:sp>
      <p:sp>
        <p:nvSpPr>
          <p:cNvPr id="3" name="Segnaposto piè di pagina 2"/>
          <p:cNvSpPr>
            <a:spLocks noGrp="1"/>
          </p:cNvSpPr>
          <p:nvPr>
            <p:ph type="ftr" sz="quarter" idx="11"/>
          </p:nvPr>
        </p:nvSpPr>
        <p:spPr/>
        <p:txBody>
          <a:bodyPr rtlCol="0"/>
          <a:lstStyle/>
          <a:p>
            <a:pPr rtl="0"/>
            <a:endParaRPr lang="it-IT" noProof="0"/>
          </a:p>
        </p:txBody>
      </p:sp>
      <p:sp>
        <p:nvSpPr>
          <p:cNvPr id="4" name="Segnaposto numero diapositiva 3"/>
          <p:cNvSpPr>
            <a:spLocks noGrp="1"/>
          </p:cNvSpPr>
          <p:nvPr>
            <p:ph type="sldNum" sz="quarter" idx="12"/>
          </p:nvPr>
        </p:nvSpPr>
        <p:spPr/>
        <p:txBody>
          <a:bodyPr rtlCol="0"/>
          <a:lstStyle/>
          <a:p>
            <a:pPr rtl="0"/>
            <a:fld id="{71766878-3199-4EAB-94E7-2D6D11070E14}" type="slidenum">
              <a:rPr lang="it-IT" noProof="0" smtClean="0"/>
              <a:t>‹N›</a:t>
            </a:fld>
            <a:endParaRPr lang="it-IT"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Figura a mano libera 11" title="forma di sfondo ondulata a destra"/>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olo 1"/>
          <p:cNvSpPr>
            <a:spLocks noGrp="1"/>
          </p:cNvSpPr>
          <p:nvPr>
            <p:ph type="title"/>
          </p:nvPr>
        </p:nvSpPr>
        <p:spPr>
          <a:xfrm>
            <a:off x="8337884" y="457199"/>
            <a:ext cx="3092115" cy="1196671"/>
          </a:xfrm>
        </p:spPr>
        <p:txBody>
          <a:bodyPr rtlCol="0" anchor="b">
            <a:normAutofit/>
          </a:bodyPr>
          <a:lstStyle>
            <a:lvl1pPr>
              <a:lnSpc>
                <a:spcPct val="100000"/>
              </a:lnSpc>
              <a:defRPr sz="1900" b="1" i="0" cap="all" spc="300" baseline="0">
                <a:solidFill>
                  <a:schemeClr val="accent1"/>
                </a:solidFill>
                <a:latin typeface="+mn-lt"/>
              </a:defRPr>
            </a:lvl1pPr>
          </a:lstStyle>
          <a:p>
            <a:pPr rtl="0"/>
            <a:r>
              <a:rPr lang="it-IT" noProof="0"/>
              <a:t>Fare clic per modificare lo stile del titolo</a:t>
            </a:r>
          </a:p>
        </p:txBody>
      </p:sp>
      <p:sp>
        <p:nvSpPr>
          <p:cNvPr id="3" name="Segnaposto contenuto 2"/>
          <p:cNvSpPr>
            <a:spLocks noGrp="1"/>
          </p:cNvSpPr>
          <p:nvPr>
            <p:ph idx="1"/>
          </p:nvPr>
        </p:nvSpPr>
        <p:spPr>
          <a:xfrm>
            <a:off x="765051" y="920377"/>
            <a:ext cx="6158418" cy="4985124"/>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testo 3"/>
          <p:cNvSpPr>
            <a:spLocks noGrp="1"/>
          </p:cNvSpPr>
          <p:nvPr>
            <p:ph type="body" sz="half" idx="2"/>
          </p:nvPr>
        </p:nvSpPr>
        <p:spPr>
          <a:xfrm>
            <a:off x="8337885" y="1741336"/>
            <a:ext cx="3092115" cy="4164164"/>
          </a:xfrm>
        </p:spPr>
        <p:txBody>
          <a:bodyPr rtlCol="0"/>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Modifica gli stili del testo dello schema</a:t>
            </a:r>
          </a:p>
        </p:txBody>
      </p:sp>
      <p:sp>
        <p:nvSpPr>
          <p:cNvPr id="5" name="Segnaposto data 4"/>
          <p:cNvSpPr>
            <a:spLocks noGrp="1"/>
          </p:cNvSpPr>
          <p:nvPr>
            <p:ph type="dt" sz="half" idx="10"/>
          </p:nvPr>
        </p:nvSpPr>
        <p:spPr>
          <a:xfrm>
            <a:off x="765051" y="6375679"/>
            <a:ext cx="1233355" cy="348462"/>
          </a:xfrm>
        </p:spPr>
        <p:txBody>
          <a:bodyPr rtlCol="0"/>
          <a:lstStyle/>
          <a:p>
            <a:pPr rtl="0"/>
            <a:fld id="{2A8A160C-2FFD-44FB-A0A6-D78447B1519E}" type="datetime1">
              <a:rPr lang="it-IT" noProof="0" smtClean="0"/>
              <a:t>21/03/2024</a:t>
            </a:fld>
            <a:endParaRPr lang="it-IT" noProof="0"/>
          </a:p>
        </p:txBody>
      </p:sp>
      <p:sp>
        <p:nvSpPr>
          <p:cNvPr id="6" name="Segnaposto piè di pagina 5"/>
          <p:cNvSpPr>
            <a:spLocks noGrp="1"/>
          </p:cNvSpPr>
          <p:nvPr>
            <p:ph type="ftr" sz="quarter" idx="11"/>
          </p:nvPr>
        </p:nvSpPr>
        <p:spPr>
          <a:xfrm>
            <a:off x="2103620" y="6375679"/>
            <a:ext cx="3482179" cy="345796"/>
          </a:xfrm>
        </p:spPr>
        <p:txBody>
          <a:bodyPr rtlCol="0"/>
          <a:lstStyle/>
          <a:p>
            <a:pPr rtl="0"/>
            <a:endParaRPr lang="it-IT" noProof="0"/>
          </a:p>
        </p:txBody>
      </p:sp>
      <p:sp>
        <p:nvSpPr>
          <p:cNvPr id="7" name="Segnaposto numero diapositiva 6"/>
          <p:cNvSpPr>
            <a:spLocks noGrp="1"/>
          </p:cNvSpPr>
          <p:nvPr>
            <p:ph type="sldNum" sz="quarter" idx="12"/>
          </p:nvPr>
        </p:nvSpPr>
        <p:spPr>
          <a:xfrm>
            <a:off x="5691014" y="6375679"/>
            <a:ext cx="1232456" cy="345796"/>
          </a:xfrm>
        </p:spPr>
        <p:txBody>
          <a:bodyPr rtlCol="0"/>
          <a:lstStyle/>
          <a:p>
            <a:pPr rtl="0"/>
            <a:fld id="{71766878-3199-4EAB-94E7-2D6D11070E14}" type="slidenum">
              <a:rPr lang="it-IT" noProof="0" smtClean="0"/>
              <a:t>‹N›</a:t>
            </a:fld>
            <a:endParaRPr lang="it-IT" noProof="0"/>
          </a:p>
        </p:txBody>
      </p:sp>
      <p:sp>
        <p:nvSpPr>
          <p:cNvPr id="8" name="Rettangolo 7" title="bordo sinistro"/>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3" name="Segnaposto immagine 2"/>
          <p:cNvSpPr>
            <a:spLocks noGrp="1" noChangeAspect="1"/>
          </p:cNvSpPr>
          <p:nvPr>
            <p:ph type="pic" idx="1"/>
          </p:nvPr>
        </p:nvSpPr>
        <p:spPr>
          <a:xfrm>
            <a:off x="283464" y="0"/>
            <a:ext cx="7355585" cy="6857999"/>
          </a:xfrm>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p>
        </p:txBody>
      </p:sp>
      <p:sp>
        <p:nvSpPr>
          <p:cNvPr id="11" name="Figura a mano libera 11" title="forma di sfondo ondulata a destra"/>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ttangolo 11" title="bordo sinistro"/>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8337883" y="457200"/>
            <a:ext cx="3092117" cy="1196670"/>
          </a:xfrm>
        </p:spPr>
        <p:txBody>
          <a:bodyPr rtlCol="0" anchor="b">
            <a:normAutofit/>
          </a:bodyPr>
          <a:lstStyle>
            <a:lvl1pPr>
              <a:lnSpc>
                <a:spcPct val="100000"/>
              </a:lnSpc>
              <a:defRPr sz="1900" b="1" i="0" spc="300" baseline="0">
                <a:solidFill>
                  <a:schemeClr val="accent1"/>
                </a:solidFill>
                <a:latin typeface="+mn-lt"/>
              </a:defRPr>
            </a:lvl1pPr>
          </a:lstStyle>
          <a:p>
            <a:pPr rtl="0"/>
            <a:r>
              <a:rPr lang="it-IT" noProof="0"/>
              <a:t>Fare clic per modificare lo stile del titolo</a:t>
            </a:r>
          </a:p>
        </p:txBody>
      </p:sp>
      <p:sp>
        <p:nvSpPr>
          <p:cNvPr id="4" name="Segnaposto testo 3"/>
          <p:cNvSpPr>
            <a:spLocks noGrp="1"/>
          </p:cNvSpPr>
          <p:nvPr>
            <p:ph type="body" sz="half" idx="2"/>
          </p:nvPr>
        </p:nvSpPr>
        <p:spPr>
          <a:xfrm>
            <a:off x="8337883" y="1741336"/>
            <a:ext cx="3092117" cy="4164164"/>
          </a:xfrm>
        </p:spPr>
        <p:txBody>
          <a:bodyPr rtlCol="0"/>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Modifica gli stili del testo dello schema</a:t>
            </a:r>
          </a:p>
        </p:txBody>
      </p:sp>
      <p:sp>
        <p:nvSpPr>
          <p:cNvPr id="5" name="Segnaposto data 4"/>
          <p:cNvSpPr>
            <a:spLocks noGrp="1"/>
          </p:cNvSpPr>
          <p:nvPr>
            <p:ph type="dt" sz="half" idx="10"/>
          </p:nvPr>
        </p:nvSpPr>
        <p:spPr>
          <a:xfrm>
            <a:off x="765950" y="6375679"/>
            <a:ext cx="1232456" cy="348462"/>
          </a:xfrm>
        </p:spPr>
        <p:txBody>
          <a:bodyPr rtlCol="0"/>
          <a:lstStyle/>
          <a:p>
            <a:pPr rtl="0"/>
            <a:fld id="{BB759849-BB73-4AAA-A31C-569DCE260F82}" type="datetime1">
              <a:rPr lang="it-IT" noProof="0" smtClean="0"/>
              <a:t>21/03/2024</a:t>
            </a:fld>
            <a:endParaRPr lang="it-IT" noProof="0"/>
          </a:p>
        </p:txBody>
      </p:sp>
      <p:sp>
        <p:nvSpPr>
          <p:cNvPr id="6" name="Segnaposto piè di pagina 5"/>
          <p:cNvSpPr>
            <a:spLocks noGrp="1"/>
          </p:cNvSpPr>
          <p:nvPr>
            <p:ph type="ftr" sz="quarter" idx="11"/>
          </p:nvPr>
        </p:nvSpPr>
        <p:spPr>
          <a:xfrm>
            <a:off x="2103621" y="6375679"/>
            <a:ext cx="3482178" cy="345796"/>
          </a:xfrm>
        </p:spPr>
        <p:txBody>
          <a:bodyPr rtlCol="0"/>
          <a:lstStyle/>
          <a:p>
            <a:pPr rtl="0"/>
            <a:endParaRPr lang="it-IT" noProof="0"/>
          </a:p>
        </p:txBody>
      </p:sp>
      <p:sp>
        <p:nvSpPr>
          <p:cNvPr id="7" name="Segnaposto numero diapositiva 6"/>
          <p:cNvSpPr>
            <a:spLocks noGrp="1"/>
          </p:cNvSpPr>
          <p:nvPr>
            <p:ph type="sldNum" sz="quarter" idx="12"/>
          </p:nvPr>
        </p:nvSpPr>
        <p:spPr>
          <a:xfrm>
            <a:off x="5687568" y="6375679"/>
            <a:ext cx="1234440" cy="345796"/>
          </a:xfrm>
        </p:spPr>
        <p:txBody>
          <a:bodyPr rtlCol="0"/>
          <a:lstStyle/>
          <a:p>
            <a:pPr rtl="0"/>
            <a:fld id="{71766878-3199-4EAB-94E7-2D6D11070E14}" type="slidenum">
              <a:rPr lang="it-IT" noProof="0" smtClean="0"/>
              <a:t>‹N›</a:t>
            </a:fld>
            <a:endParaRPr lang="it-IT"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pPr rtl="0"/>
            <a:r>
              <a:rPr lang="it-IT" noProof="0"/>
              <a:t>Fare clic per modificare lo stile del titolo dello schema</a:t>
            </a:r>
          </a:p>
        </p:txBody>
      </p:sp>
      <p:sp>
        <p:nvSpPr>
          <p:cNvPr id="3" name="Segnaposto testo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rtl="0"/>
            <a:fld id="{04199A30-8CAB-4F4E-89D2-41834E8DDBD5}" type="datetime1">
              <a:rPr lang="it-IT" noProof="0" smtClean="0"/>
              <a:t>21/03/2024</a:t>
            </a:fld>
            <a:endParaRPr lang="it-IT" noProof="0"/>
          </a:p>
        </p:txBody>
      </p:sp>
      <p:sp>
        <p:nvSpPr>
          <p:cNvPr id="5" name="Segnaposto piè di pagina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pPr rtl="0"/>
            <a:endParaRPr lang="it-IT" noProof="0"/>
          </a:p>
        </p:txBody>
      </p:sp>
      <p:sp>
        <p:nvSpPr>
          <p:cNvPr id="6" name="Segnaposto numero diapositiva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71766878-3199-4EAB-94E7-2D6D11070E14}" type="slidenum">
              <a:rPr lang="it-IT" noProof="0" smtClean="0"/>
              <a:pPr rtl="0"/>
              <a:t>‹N›</a:t>
            </a:fld>
            <a:endParaRPr lang="it-IT" noProof="0"/>
          </a:p>
        </p:txBody>
      </p:sp>
      <p:sp>
        <p:nvSpPr>
          <p:cNvPr id="11" name="Figura a mano libera 6" title="Bordo ondulato a sinistra"/>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ttangolo 11" title="bordo destro"/>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ltalex.com/documents/news/2015/09/24/jobs-act-il-decreto-attuativo-in-materia-di-rapporto-di-lavoro-e-pari-opportunit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ltalex.com/documents/news/2019/11/13/controlli-difensivi-occulti-leciti-se-ragionevoli-e-proporzionati" TargetMode="External"/><Relationship Id="rId2" Type="http://schemas.openxmlformats.org/officeDocument/2006/relationships/hyperlink" Target="https://www.altalex.com/documents/news/2020/02/12/videosorveglianza-consenso-dipendenti-non-scrimina-dator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7" name="Rettangolo 16">
            <a:extLst>
              <a:ext uri="{FF2B5EF4-FFF2-40B4-BE49-F238E27FC236}">
                <a16:creationId xmlns:a16="http://schemas.microsoft.com/office/drawing/2014/main" id="{415DEDD7-7B31-4EF1-B7C7-5AEE3208C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a:p>
        </p:txBody>
      </p:sp>
      <p:sp>
        <p:nvSpPr>
          <p:cNvPr id="2" name="Titolo 1">
            <a:extLst>
              <a:ext uri="{FF2B5EF4-FFF2-40B4-BE49-F238E27FC236}">
                <a16:creationId xmlns:a16="http://schemas.microsoft.com/office/drawing/2014/main" id="{C36A1A43-B750-4259-AA02-68777493B108}"/>
              </a:ext>
            </a:extLst>
          </p:cNvPr>
          <p:cNvSpPr>
            <a:spLocks noGrp="1"/>
          </p:cNvSpPr>
          <p:nvPr>
            <p:ph type="ctrTitle"/>
          </p:nvPr>
        </p:nvSpPr>
        <p:spPr>
          <a:xfrm>
            <a:off x="-87922" y="954923"/>
            <a:ext cx="7965830" cy="4504620"/>
          </a:xfrm>
        </p:spPr>
        <p:txBody>
          <a:bodyPr rtlCol="0">
            <a:normAutofit/>
          </a:bodyPr>
          <a:lstStyle/>
          <a:p>
            <a:r>
              <a:rPr lang="it-IT" sz="2800" dirty="0"/>
              <a:t>Corso di diritto del lavoro</a:t>
            </a:r>
            <a:br>
              <a:rPr lang="it-IT" sz="2800" dirty="0"/>
            </a:br>
            <a:br>
              <a:rPr lang="it-IT" sz="2800" dirty="0"/>
            </a:br>
            <a:r>
              <a:rPr lang="it-IT" sz="2800" dirty="0"/>
              <a:t>prof.ssa </a:t>
            </a:r>
            <a:br>
              <a:rPr lang="it-IT" sz="2800" dirty="0"/>
            </a:br>
            <a:r>
              <a:rPr lang="it-IT" sz="2800" dirty="0"/>
              <a:t>Maria </a:t>
            </a:r>
            <a:r>
              <a:rPr lang="it-IT" sz="2800" dirty="0" err="1"/>
              <a:t>dolores</a:t>
            </a:r>
            <a:r>
              <a:rPr lang="it-IT" sz="2800" dirty="0"/>
              <a:t> </a:t>
            </a:r>
            <a:br>
              <a:rPr lang="it-IT" sz="2800" dirty="0"/>
            </a:br>
            <a:r>
              <a:rPr lang="it-IT" sz="2800" dirty="0" err="1"/>
              <a:t>ferrara</a:t>
            </a:r>
            <a:br>
              <a:rPr lang="it-IT" sz="1600" dirty="0"/>
            </a:br>
            <a:br>
              <a:rPr lang="it-IT" sz="1600" dirty="0"/>
            </a:br>
            <a:br>
              <a:rPr lang="it-IT" sz="1600" dirty="0"/>
            </a:br>
            <a:endParaRPr lang="it-IT" sz="1600" dirty="0">
              <a:solidFill>
                <a:schemeClr val="bg1"/>
              </a:solidFill>
            </a:endParaRPr>
          </a:p>
        </p:txBody>
      </p:sp>
      <p:sp>
        <p:nvSpPr>
          <p:cNvPr id="19" name="Figura a mano libera: Forma 18">
            <a:extLst>
              <a:ext uri="{FF2B5EF4-FFF2-40B4-BE49-F238E27FC236}">
                <a16:creationId xmlns:a16="http://schemas.microsoft.com/office/drawing/2014/main" id="{3242CC7A-3D6E-47A4-B9D1-860978459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6174" y="0"/>
            <a:ext cx="5282519" cy="6858000"/>
          </a:xfrm>
          <a:custGeom>
            <a:avLst/>
            <a:gdLst>
              <a:gd name="connsiteX0" fmla="*/ 189795 w 5282519"/>
              <a:gd name="connsiteY0" fmla="*/ 0 h 6858000"/>
              <a:gd name="connsiteX1" fmla="*/ 5282519 w 5282519"/>
              <a:gd name="connsiteY1" fmla="*/ 0 h 6858000"/>
              <a:gd name="connsiteX2" fmla="*/ 5282519 w 5282519"/>
              <a:gd name="connsiteY2" fmla="*/ 6858000 h 6858000"/>
              <a:gd name="connsiteX3" fmla="*/ 189795 w 5282519"/>
              <a:gd name="connsiteY3" fmla="*/ 6858000 h 6858000"/>
              <a:gd name="connsiteX4" fmla="*/ 184756 w 5282519"/>
              <a:gd name="connsiteY4" fmla="*/ 6791325 h 6858000"/>
              <a:gd name="connsiteX5" fmla="*/ 176358 w 5282519"/>
              <a:gd name="connsiteY5" fmla="*/ 6735762 h 6858000"/>
              <a:gd name="connsiteX6" fmla="*/ 166281 w 5282519"/>
              <a:gd name="connsiteY6" fmla="*/ 6683375 h 6858000"/>
              <a:gd name="connsiteX7" fmla="*/ 149485 w 5282519"/>
              <a:gd name="connsiteY7" fmla="*/ 6640512 h 6858000"/>
              <a:gd name="connsiteX8" fmla="*/ 132689 w 5282519"/>
              <a:gd name="connsiteY8" fmla="*/ 6597650 h 6858000"/>
              <a:gd name="connsiteX9" fmla="*/ 112534 w 5282519"/>
              <a:gd name="connsiteY9" fmla="*/ 6561137 h 6858000"/>
              <a:gd name="connsiteX10" fmla="*/ 92379 w 5282519"/>
              <a:gd name="connsiteY10" fmla="*/ 6523037 h 6858000"/>
              <a:gd name="connsiteX11" fmla="*/ 73903 w 5282519"/>
              <a:gd name="connsiteY11" fmla="*/ 6488112 h 6858000"/>
              <a:gd name="connsiteX12" fmla="*/ 55427 w 5282519"/>
              <a:gd name="connsiteY12" fmla="*/ 6448425 h 6858000"/>
              <a:gd name="connsiteX13" fmla="*/ 38632 w 5282519"/>
              <a:gd name="connsiteY13" fmla="*/ 6407150 h 6858000"/>
              <a:gd name="connsiteX14" fmla="*/ 23515 w 5282519"/>
              <a:gd name="connsiteY14" fmla="*/ 6361112 h 6858000"/>
              <a:gd name="connsiteX15" fmla="*/ 11758 w 5282519"/>
              <a:gd name="connsiteY15" fmla="*/ 6311900 h 6858000"/>
              <a:gd name="connsiteX16" fmla="*/ 3359 w 5282519"/>
              <a:gd name="connsiteY16" fmla="*/ 6251575 h 6858000"/>
              <a:gd name="connsiteX17" fmla="*/ 0 w 5282519"/>
              <a:gd name="connsiteY17" fmla="*/ 6183312 h 6858000"/>
              <a:gd name="connsiteX18" fmla="*/ 3359 w 5282519"/>
              <a:gd name="connsiteY18" fmla="*/ 6113462 h 6858000"/>
              <a:gd name="connsiteX19" fmla="*/ 11758 w 5282519"/>
              <a:gd name="connsiteY19" fmla="*/ 6056312 h 6858000"/>
              <a:gd name="connsiteX20" fmla="*/ 23515 w 5282519"/>
              <a:gd name="connsiteY20" fmla="*/ 6003925 h 6858000"/>
              <a:gd name="connsiteX21" fmla="*/ 38632 w 5282519"/>
              <a:gd name="connsiteY21" fmla="*/ 5956300 h 6858000"/>
              <a:gd name="connsiteX22" fmla="*/ 55427 w 5282519"/>
              <a:gd name="connsiteY22" fmla="*/ 5915025 h 6858000"/>
              <a:gd name="connsiteX23" fmla="*/ 75583 w 5282519"/>
              <a:gd name="connsiteY23" fmla="*/ 5876925 h 6858000"/>
              <a:gd name="connsiteX24" fmla="*/ 95738 w 5282519"/>
              <a:gd name="connsiteY24" fmla="*/ 5840412 h 6858000"/>
              <a:gd name="connsiteX25" fmla="*/ 115893 w 5282519"/>
              <a:gd name="connsiteY25" fmla="*/ 5802312 h 6858000"/>
              <a:gd name="connsiteX26" fmla="*/ 134368 w 5282519"/>
              <a:gd name="connsiteY26" fmla="*/ 5762625 h 6858000"/>
              <a:gd name="connsiteX27" fmla="*/ 152844 w 5282519"/>
              <a:gd name="connsiteY27" fmla="*/ 5721350 h 6858000"/>
              <a:gd name="connsiteX28" fmla="*/ 167960 w 5282519"/>
              <a:gd name="connsiteY28" fmla="*/ 5675312 h 6858000"/>
              <a:gd name="connsiteX29" fmla="*/ 178038 w 5282519"/>
              <a:gd name="connsiteY29" fmla="*/ 5622925 h 6858000"/>
              <a:gd name="connsiteX30" fmla="*/ 188115 w 5282519"/>
              <a:gd name="connsiteY30" fmla="*/ 5562600 h 6858000"/>
              <a:gd name="connsiteX31" fmla="*/ 189795 w 5282519"/>
              <a:gd name="connsiteY31" fmla="*/ 5494337 h 6858000"/>
              <a:gd name="connsiteX32" fmla="*/ 188115 w 5282519"/>
              <a:gd name="connsiteY32" fmla="*/ 5426075 h 6858000"/>
              <a:gd name="connsiteX33" fmla="*/ 178038 w 5282519"/>
              <a:gd name="connsiteY33" fmla="*/ 5365750 h 6858000"/>
              <a:gd name="connsiteX34" fmla="*/ 167960 w 5282519"/>
              <a:gd name="connsiteY34" fmla="*/ 5313362 h 6858000"/>
              <a:gd name="connsiteX35" fmla="*/ 152844 w 5282519"/>
              <a:gd name="connsiteY35" fmla="*/ 5268912 h 6858000"/>
              <a:gd name="connsiteX36" fmla="*/ 134368 w 5282519"/>
              <a:gd name="connsiteY36" fmla="*/ 5226050 h 6858000"/>
              <a:gd name="connsiteX37" fmla="*/ 115893 w 5282519"/>
              <a:gd name="connsiteY37" fmla="*/ 5186362 h 6858000"/>
              <a:gd name="connsiteX38" fmla="*/ 95738 w 5282519"/>
              <a:gd name="connsiteY38" fmla="*/ 5149850 h 6858000"/>
              <a:gd name="connsiteX39" fmla="*/ 75583 w 5282519"/>
              <a:gd name="connsiteY39" fmla="*/ 5114925 h 6858000"/>
              <a:gd name="connsiteX40" fmla="*/ 55427 w 5282519"/>
              <a:gd name="connsiteY40" fmla="*/ 5075237 h 6858000"/>
              <a:gd name="connsiteX41" fmla="*/ 38632 w 5282519"/>
              <a:gd name="connsiteY41" fmla="*/ 5033962 h 6858000"/>
              <a:gd name="connsiteX42" fmla="*/ 23515 w 5282519"/>
              <a:gd name="connsiteY42" fmla="*/ 4987925 h 6858000"/>
              <a:gd name="connsiteX43" fmla="*/ 11758 w 5282519"/>
              <a:gd name="connsiteY43" fmla="*/ 4935537 h 6858000"/>
              <a:gd name="connsiteX44" fmla="*/ 3359 w 5282519"/>
              <a:gd name="connsiteY44" fmla="*/ 4875212 h 6858000"/>
              <a:gd name="connsiteX45" fmla="*/ 0 w 5282519"/>
              <a:gd name="connsiteY45" fmla="*/ 4806950 h 6858000"/>
              <a:gd name="connsiteX46" fmla="*/ 3359 w 5282519"/>
              <a:gd name="connsiteY46" fmla="*/ 4738687 h 6858000"/>
              <a:gd name="connsiteX47" fmla="*/ 11758 w 5282519"/>
              <a:gd name="connsiteY47" fmla="*/ 4678362 h 6858000"/>
              <a:gd name="connsiteX48" fmla="*/ 23515 w 5282519"/>
              <a:gd name="connsiteY48" fmla="*/ 4625975 h 6858000"/>
              <a:gd name="connsiteX49" fmla="*/ 38632 w 5282519"/>
              <a:gd name="connsiteY49" fmla="*/ 4579937 h 6858000"/>
              <a:gd name="connsiteX50" fmla="*/ 55427 w 5282519"/>
              <a:gd name="connsiteY50" fmla="*/ 4537075 h 6858000"/>
              <a:gd name="connsiteX51" fmla="*/ 75583 w 5282519"/>
              <a:gd name="connsiteY51" fmla="*/ 4498975 h 6858000"/>
              <a:gd name="connsiteX52" fmla="*/ 115893 w 5282519"/>
              <a:gd name="connsiteY52" fmla="*/ 4424362 h 6858000"/>
              <a:gd name="connsiteX53" fmla="*/ 134368 w 5282519"/>
              <a:gd name="connsiteY53" fmla="*/ 4386262 h 6858000"/>
              <a:gd name="connsiteX54" fmla="*/ 152844 w 5282519"/>
              <a:gd name="connsiteY54" fmla="*/ 4343400 h 6858000"/>
              <a:gd name="connsiteX55" fmla="*/ 167960 w 5282519"/>
              <a:gd name="connsiteY55" fmla="*/ 4297362 h 6858000"/>
              <a:gd name="connsiteX56" fmla="*/ 178038 w 5282519"/>
              <a:gd name="connsiteY56" fmla="*/ 4244975 h 6858000"/>
              <a:gd name="connsiteX57" fmla="*/ 188115 w 5282519"/>
              <a:gd name="connsiteY57" fmla="*/ 4186237 h 6858000"/>
              <a:gd name="connsiteX58" fmla="*/ 189795 w 5282519"/>
              <a:gd name="connsiteY58" fmla="*/ 4116387 h 6858000"/>
              <a:gd name="connsiteX59" fmla="*/ 188115 w 5282519"/>
              <a:gd name="connsiteY59" fmla="*/ 4048125 h 6858000"/>
              <a:gd name="connsiteX60" fmla="*/ 178038 w 5282519"/>
              <a:gd name="connsiteY60" fmla="*/ 3987800 h 6858000"/>
              <a:gd name="connsiteX61" fmla="*/ 167960 w 5282519"/>
              <a:gd name="connsiteY61" fmla="*/ 3935412 h 6858000"/>
              <a:gd name="connsiteX62" fmla="*/ 152844 w 5282519"/>
              <a:gd name="connsiteY62" fmla="*/ 3890962 h 6858000"/>
              <a:gd name="connsiteX63" fmla="*/ 134368 w 5282519"/>
              <a:gd name="connsiteY63" fmla="*/ 3848100 h 6858000"/>
              <a:gd name="connsiteX64" fmla="*/ 115893 w 5282519"/>
              <a:gd name="connsiteY64" fmla="*/ 3811587 h 6858000"/>
              <a:gd name="connsiteX65" fmla="*/ 75583 w 5282519"/>
              <a:gd name="connsiteY65" fmla="*/ 3736975 h 6858000"/>
              <a:gd name="connsiteX66" fmla="*/ 55427 w 5282519"/>
              <a:gd name="connsiteY66" fmla="*/ 3697287 h 6858000"/>
              <a:gd name="connsiteX67" fmla="*/ 38632 w 5282519"/>
              <a:gd name="connsiteY67" fmla="*/ 3656012 h 6858000"/>
              <a:gd name="connsiteX68" fmla="*/ 23515 w 5282519"/>
              <a:gd name="connsiteY68" fmla="*/ 3609975 h 6858000"/>
              <a:gd name="connsiteX69" fmla="*/ 11758 w 5282519"/>
              <a:gd name="connsiteY69" fmla="*/ 3557587 h 6858000"/>
              <a:gd name="connsiteX70" fmla="*/ 3359 w 5282519"/>
              <a:gd name="connsiteY70" fmla="*/ 3497262 h 6858000"/>
              <a:gd name="connsiteX71" fmla="*/ 0 w 5282519"/>
              <a:gd name="connsiteY71" fmla="*/ 3427412 h 6858000"/>
              <a:gd name="connsiteX72" fmla="*/ 3359 w 5282519"/>
              <a:gd name="connsiteY72" fmla="*/ 3360737 h 6858000"/>
              <a:gd name="connsiteX73" fmla="*/ 11758 w 5282519"/>
              <a:gd name="connsiteY73" fmla="*/ 3300412 h 6858000"/>
              <a:gd name="connsiteX74" fmla="*/ 23515 w 5282519"/>
              <a:gd name="connsiteY74" fmla="*/ 3248025 h 6858000"/>
              <a:gd name="connsiteX75" fmla="*/ 38632 w 5282519"/>
              <a:gd name="connsiteY75" fmla="*/ 3201987 h 6858000"/>
              <a:gd name="connsiteX76" fmla="*/ 55427 w 5282519"/>
              <a:gd name="connsiteY76" fmla="*/ 3160712 h 6858000"/>
              <a:gd name="connsiteX77" fmla="*/ 75583 w 5282519"/>
              <a:gd name="connsiteY77" fmla="*/ 3121025 h 6858000"/>
              <a:gd name="connsiteX78" fmla="*/ 95738 w 5282519"/>
              <a:gd name="connsiteY78" fmla="*/ 3084512 h 6858000"/>
              <a:gd name="connsiteX79" fmla="*/ 115893 w 5282519"/>
              <a:gd name="connsiteY79" fmla="*/ 3046412 h 6858000"/>
              <a:gd name="connsiteX80" fmla="*/ 134368 w 5282519"/>
              <a:gd name="connsiteY80" fmla="*/ 3009900 h 6858000"/>
              <a:gd name="connsiteX81" fmla="*/ 152844 w 5282519"/>
              <a:gd name="connsiteY81" fmla="*/ 2967037 h 6858000"/>
              <a:gd name="connsiteX82" fmla="*/ 167960 w 5282519"/>
              <a:gd name="connsiteY82" fmla="*/ 2922587 h 6858000"/>
              <a:gd name="connsiteX83" fmla="*/ 178038 w 5282519"/>
              <a:gd name="connsiteY83" fmla="*/ 2868612 h 6858000"/>
              <a:gd name="connsiteX84" fmla="*/ 188115 w 5282519"/>
              <a:gd name="connsiteY84" fmla="*/ 2809875 h 6858000"/>
              <a:gd name="connsiteX85" fmla="*/ 189795 w 5282519"/>
              <a:gd name="connsiteY85" fmla="*/ 2741612 h 6858000"/>
              <a:gd name="connsiteX86" fmla="*/ 188115 w 5282519"/>
              <a:gd name="connsiteY86" fmla="*/ 2671762 h 6858000"/>
              <a:gd name="connsiteX87" fmla="*/ 178038 w 5282519"/>
              <a:gd name="connsiteY87" fmla="*/ 2613025 h 6858000"/>
              <a:gd name="connsiteX88" fmla="*/ 167960 w 5282519"/>
              <a:gd name="connsiteY88" fmla="*/ 2560637 h 6858000"/>
              <a:gd name="connsiteX89" fmla="*/ 152844 w 5282519"/>
              <a:gd name="connsiteY89" fmla="*/ 2513012 h 6858000"/>
              <a:gd name="connsiteX90" fmla="*/ 134368 w 5282519"/>
              <a:gd name="connsiteY90" fmla="*/ 2471737 h 6858000"/>
              <a:gd name="connsiteX91" fmla="*/ 115893 w 5282519"/>
              <a:gd name="connsiteY91" fmla="*/ 2433637 h 6858000"/>
              <a:gd name="connsiteX92" fmla="*/ 95738 w 5282519"/>
              <a:gd name="connsiteY92" fmla="*/ 2395537 h 6858000"/>
              <a:gd name="connsiteX93" fmla="*/ 75583 w 5282519"/>
              <a:gd name="connsiteY93" fmla="*/ 2359025 h 6858000"/>
              <a:gd name="connsiteX94" fmla="*/ 55427 w 5282519"/>
              <a:gd name="connsiteY94" fmla="*/ 2319337 h 6858000"/>
              <a:gd name="connsiteX95" fmla="*/ 38632 w 5282519"/>
              <a:gd name="connsiteY95" fmla="*/ 2278062 h 6858000"/>
              <a:gd name="connsiteX96" fmla="*/ 23515 w 5282519"/>
              <a:gd name="connsiteY96" fmla="*/ 2232025 h 6858000"/>
              <a:gd name="connsiteX97" fmla="*/ 11758 w 5282519"/>
              <a:gd name="connsiteY97" fmla="*/ 2179637 h 6858000"/>
              <a:gd name="connsiteX98" fmla="*/ 3359 w 5282519"/>
              <a:gd name="connsiteY98" fmla="*/ 2119312 h 6858000"/>
              <a:gd name="connsiteX99" fmla="*/ 0 w 5282519"/>
              <a:gd name="connsiteY99" fmla="*/ 2051050 h 6858000"/>
              <a:gd name="connsiteX100" fmla="*/ 3359 w 5282519"/>
              <a:gd name="connsiteY100" fmla="*/ 1982787 h 6858000"/>
              <a:gd name="connsiteX101" fmla="*/ 11758 w 5282519"/>
              <a:gd name="connsiteY101" fmla="*/ 1922462 h 6858000"/>
              <a:gd name="connsiteX102" fmla="*/ 23515 w 5282519"/>
              <a:gd name="connsiteY102" fmla="*/ 1870075 h 6858000"/>
              <a:gd name="connsiteX103" fmla="*/ 38632 w 5282519"/>
              <a:gd name="connsiteY103" fmla="*/ 1824037 h 6858000"/>
              <a:gd name="connsiteX104" fmla="*/ 55427 w 5282519"/>
              <a:gd name="connsiteY104" fmla="*/ 1782762 h 6858000"/>
              <a:gd name="connsiteX105" fmla="*/ 75583 w 5282519"/>
              <a:gd name="connsiteY105" fmla="*/ 1743075 h 6858000"/>
              <a:gd name="connsiteX106" fmla="*/ 95738 w 5282519"/>
              <a:gd name="connsiteY106" fmla="*/ 1708150 h 6858000"/>
              <a:gd name="connsiteX107" fmla="*/ 115893 w 5282519"/>
              <a:gd name="connsiteY107" fmla="*/ 1671637 h 6858000"/>
              <a:gd name="connsiteX108" fmla="*/ 134368 w 5282519"/>
              <a:gd name="connsiteY108" fmla="*/ 1631950 h 6858000"/>
              <a:gd name="connsiteX109" fmla="*/ 152844 w 5282519"/>
              <a:gd name="connsiteY109" fmla="*/ 1589087 h 6858000"/>
              <a:gd name="connsiteX110" fmla="*/ 167960 w 5282519"/>
              <a:gd name="connsiteY110" fmla="*/ 1544637 h 6858000"/>
              <a:gd name="connsiteX111" fmla="*/ 178038 w 5282519"/>
              <a:gd name="connsiteY111" fmla="*/ 1492250 h 6858000"/>
              <a:gd name="connsiteX112" fmla="*/ 188115 w 5282519"/>
              <a:gd name="connsiteY112" fmla="*/ 1431925 h 6858000"/>
              <a:gd name="connsiteX113" fmla="*/ 189795 w 5282519"/>
              <a:gd name="connsiteY113" fmla="*/ 1363662 h 6858000"/>
              <a:gd name="connsiteX114" fmla="*/ 188115 w 5282519"/>
              <a:gd name="connsiteY114" fmla="*/ 1295400 h 6858000"/>
              <a:gd name="connsiteX115" fmla="*/ 178038 w 5282519"/>
              <a:gd name="connsiteY115" fmla="*/ 1235075 h 6858000"/>
              <a:gd name="connsiteX116" fmla="*/ 167960 w 5282519"/>
              <a:gd name="connsiteY116" fmla="*/ 1182687 h 6858000"/>
              <a:gd name="connsiteX117" fmla="*/ 152844 w 5282519"/>
              <a:gd name="connsiteY117" fmla="*/ 1136650 h 6858000"/>
              <a:gd name="connsiteX118" fmla="*/ 134368 w 5282519"/>
              <a:gd name="connsiteY118" fmla="*/ 1095375 h 6858000"/>
              <a:gd name="connsiteX119" fmla="*/ 115893 w 5282519"/>
              <a:gd name="connsiteY119" fmla="*/ 1055687 h 6858000"/>
              <a:gd name="connsiteX120" fmla="*/ 95738 w 5282519"/>
              <a:gd name="connsiteY120" fmla="*/ 1017587 h 6858000"/>
              <a:gd name="connsiteX121" fmla="*/ 75583 w 5282519"/>
              <a:gd name="connsiteY121" fmla="*/ 981075 h 6858000"/>
              <a:gd name="connsiteX122" fmla="*/ 55427 w 5282519"/>
              <a:gd name="connsiteY122" fmla="*/ 942975 h 6858000"/>
              <a:gd name="connsiteX123" fmla="*/ 38632 w 5282519"/>
              <a:gd name="connsiteY123" fmla="*/ 901700 h 6858000"/>
              <a:gd name="connsiteX124" fmla="*/ 23515 w 5282519"/>
              <a:gd name="connsiteY124" fmla="*/ 854075 h 6858000"/>
              <a:gd name="connsiteX125" fmla="*/ 11758 w 5282519"/>
              <a:gd name="connsiteY125" fmla="*/ 801687 h 6858000"/>
              <a:gd name="connsiteX126" fmla="*/ 3359 w 5282519"/>
              <a:gd name="connsiteY126" fmla="*/ 744537 h 6858000"/>
              <a:gd name="connsiteX127" fmla="*/ 0 w 5282519"/>
              <a:gd name="connsiteY127" fmla="*/ 673100 h 6858000"/>
              <a:gd name="connsiteX128" fmla="*/ 3359 w 5282519"/>
              <a:gd name="connsiteY128" fmla="*/ 606425 h 6858000"/>
              <a:gd name="connsiteX129" fmla="*/ 11758 w 5282519"/>
              <a:gd name="connsiteY129" fmla="*/ 546100 h 6858000"/>
              <a:gd name="connsiteX130" fmla="*/ 23515 w 5282519"/>
              <a:gd name="connsiteY130" fmla="*/ 496887 h 6858000"/>
              <a:gd name="connsiteX131" fmla="*/ 38632 w 5282519"/>
              <a:gd name="connsiteY131" fmla="*/ 450850 h 6858000"/>
              <a:gd name="connsiteX132" fmla="*/ 55427 w 5282519"/>
              <a:gd name="connsiteY132" fmla="*/ 409575 h 6858000"/>
              <a:gd name="connsiteX133" fmla="*/ 73903 w 5282519"/>
              <a:gd name="connsiteY133" fmla="*/ 369887 h 6858000"/>
              <a:gd name="connsiteX134" fmla="*/ 92379 w 5282519"/>
              <a:gd name="connsiteY134" fmla="*/ 334962 h 6858000"/>
              <a:gd name="connsiteX135" fmla="*/ 112534 w 5282519"/>
              <a:gd name="connsiteY135" fmla="*/ 296862 h 6858000"/>
              <a:gd name="connsiteX136" fmla="*/ 132689 w 5282519"/>
              <a:gd name="connsiteY136" fmla="*/ 260350 h 6858000"/>
              <a:gd name="connsiteX137" fmla="*/ 149485 w 5282519"/>
              <a:gd name="connsiteY137" fmla="*/ 217487 h 6858000"/>
              <a:gd name="connsiteX138" fmla="*/ 166281 w 5282519"/>
              <a:gd name="connsiteY138" fmla="*/ 174625 h 6858000"/>
              <a:gd name="connsiteX139" fmla="*/ 176358 w 5282519"/>
              <a:gd name="connsiteY139" fmla="*/ 122237 h 6858000"/>
              <a:gd name="connsiteX140" fmla="*/ 184756 w 5282519"/>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82519" h="6858000">
                <a:moveTo>
                  <a:pt x="189795" y="0"/>
                </a:moveTo>
                <a:lnTo>
                  <a:pt x="5282519" y="0"/>
                </a:lnTo>
                <a:lnTo>
                  <a:pt x="5282519"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a:p>
        </p:txBody>
      </p:sp>
    </p:spTree>
    <p:extLst>
      <p:ext uri="{BB962C8B-B14F-4D97-AF65-F5344CB8AC3E}">
        <p14:creationId xmlns:p14="http://schemas.microsoft.com/office/powerpoint/2010/main" val="2718279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t>
            </a:r>
          </a:p>
        </p:txBody>
      </p:sp>
      <p:sp>
        <p:nvSpPr>
          <p:cNvPr id="3" name="Segnaposto contenuto 2"/>
          <p:cNvSpPr>
            <a:spLocks noGrp="1"/>
          </p:cNvSpPr>
          <p:nvPr>
            <p:ph idx="1"/>
          </p:nvPr>
        </p:nvSpPr>
        <p:spPr>
          <a:xfrm>
            <a:off x="1251678" y="1274885"/>
            <a:ext cx="10178322" cy="5354515"/>
          </a:xfrm>
        </p:spPr>
        <p:txBody>
          <a:bodyPr>
            <a:normAutofit fontScale="55000" lnSpcReduction="20000"/>
          </a:bodyPr>
          <a:lstStyle/>
          <a:p>
            <a:r>
              <a:rPr lang="it-IT" dirty="0"/>
              <a:t>Diversi, infatti, possono essere i modi con cui il datore di lavoro controlla l’attività svolta dai propri dipendenti. Potrebbe installare programmi informatici che consentano di annotare ed esaminare la cronologia dei siti internet visitati o il tempo di navigazione per ciascun sito o di identificare il materiale visualizzato durante la navigazione o scaricato (download). In questo modo è possibile per l’azienda capire se il lavoratore, durante l’orario di lavoro, si dedichi alla navigazione in internet, piuttosto che allo svolgimento della prestazione lavorativa: è bene ricordare, però, che il Garante per la protezione dei dati personali ha vietato alle imprese l’utilizzo di sistemi che permettano di riprodurre o memorizzare le pagine web visualizzate dal dipendente (c.d. cronologia).</a:t>
            </a:r>
          </a:p>
          <a:p>
            <a:r>
              <a:rPr lang="it-IT" dirty="0"/>
              <a:t>Pertanto, il datore di lavoro non potrà contestare al lavoratore l’utilizzo improprio degli strumenti aziendali sulla base di un estratto della cronologia o sulla base del contenuto delle ricerche effettuate sul web dal dipendente. Ciò che l’imprenditore può valutare è se i propri addetti hanno sottratto al lavoro una quantità di tempo rilevante per dedicarsi ad attività estranee, quali la navigazione internet o l’utilizzo della posta elettronica per scopi personali.</a:t>
            </a:r>
          </a:p>
          <a:p>
            <a:r>
              <a:rPr lang="it-IT" dirty="0"/>
              <a:t>Al pari, il datore di lavoro potrebbe installare programmi informatici che consentono il monitoraggio completo della corrispondenza elettronica (e-mail) proveniente o destinata all’account di posta aziendale assegnato al dipendente per:</a:t>
            </a:r>
          </a:p>
          <a:p>
            <a:endParaRPr lang="it-IT" dirty="0"/>
          </a:p>
          <a:p>
            <a:pPr marL="457200" indent="-457200">
              <a:buFont typeface="+mj-lt"/>
              <a:buAutoNum type="arabicPeriod"/>
            </a:pPr>
            <a:r>
              <a:rPr lang="it-IT" dirty="0"/>
              <a:t>l’utilizzo durante l’orario di lavoro;</a:t>
            </a:r>
          </a:p>
          <a:p>
            <a:pPr marL="457200" indent="-457200">
              <a:buFont typeface="+mj-lt"/>
              <a:buAutoNum type="arabicPeriod"/>
            </a:pPr>
            <a:r>
              <a:rPr lang="it-IT" dirty="0"/>
              <a:t>installare programmi informatici idonei a conservare traccia dei file, documenti o applicazioni che siano stati salvati, creati, modificati, archiviati o semplicemente letti dal lavoratore al quale è stato assegnato il computer;</a:t>
            </a:r>
          </a:p>
          <a:p>
            <a:pPr marL="457200" indent="-457200">
              <a:buFont typeface="+mj-lt"/>
              <a:buAutoNum type="arabicPeriod"/>
            </a:pPr>
            <a:r>
              <a:rPr lang="it-IT" dirty="0"/>
              <a:t>installare sistemi elettronici ed informativi che consentano al datore di lavoro di conoscere e registrare il giorno e l’ora delle telefonate effettuate dal dipendente dall’utenza aziendale, la durata delle stesse, l’identificazione del numero chiamato, il costo della conversazione;</a:t>
            </a:r>
          </a:p>
          <a:p>
            <a:pPr marL="457200" indent="-457200">
              <a:buFont typeface="+mj-lt"/>
              <a:buAutoNum type="arabicPeriod"/>
            </a:pPr>
            <a:r>
              <a:rPr lang="it-IT" dirty="0"/>
              <a:t>installare localizzatori satellitari GPS anche sui dispositivi mobili come telefoni, pc portatili o </a:t>
            </a:r>
            <a:r>
              <a:rPr lang="it-IT" dirty="0" err="1"/>
              <a:t>tablet</a:t>
            </a:r>
            <a:r>
              <a:rPr lang="it-IT" dirty="0"/>
              <a:t>.</a:t>
            </a:r>
          </a:p>
          <a:p>
            <a:pPr marL="457200" indent="-457200">
              <a:buFont typeface="+mj-lt"/>
              <a:buAutoNum type="arabicPeriod"/>
            </a:pPr>
            <a:r>
              <a:rPr lang="it-IT" dirty="0"/>
              <a:t>È bene ricordare, però, che non ogni condotta datoriale è ammessa senza limiti. Oltre all’obbligo di informativa ai dipendenti, è sempre necessario che sia garantito il rispetto delle disposizioni in materia di privacy, nonché gli orientamenti assunti dal Garante per la protezione dei dati personali, sempre molto attento alle tematiche relative al controllo dei prestatori di lavoro.</a:t>
            </a:r>
          </a:p>
          <a:p>
            <a:pPr marL="0" indent="0" algn="just">
              <a:buNone/>
            </a:pPr>
            <a:r>
              <a:rPr lang="it-IT" sz="2900" dirty="0">
                <a:solidFill>
                  <a:srgbClr val="FF0000"/>
                </a:solidFill>
              </a:rPr>
              <a:t>L’intera mole di dati di cui il datore di lavoro può disporre attraverso l’utilizzo dei sistemi di controllo degli strumenti di lavoro (sopra indicati a titolo esemplificativo) deve essere trattata e maneggiata nel rispetto dei principi di necessità (tutti i sistemi devono ridurre al minimo l’utilizzo dei dati personali dei lavoratori), correttezza (i dipendenti devono essere a conoscenza delle modalità con cui verrà compiuto il trattamento dei propri dati), pertinenza e non eccedenza (le attività di controllo devono essere svolte solo da soggetti preposti, i cui nominativi devono essere resi noti ai dipendenti).</a:t>
            </a:r>
          </a:p>
        </p:txBody>
      </p:sp>
    </p:spTree>
    <p:extLst>
      <p:ext uri="{BB962C8B-B14F-4D97-AF65-F5344CB8AC3E}">
        <p14:creationId xmlns:p14="http://schemas.microsoft.com/office/powerpoint/2010/main" val="3090529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6E7A02-38FA-48BD-B488-CFE5C45431F6}"/>
              </a:ext>
            </a:extLst>
          </p:cNvPr>
          <p:cNvSpPr>
            <a:spLocks noGrp="1"/>
          </p:cNvSpPr>
          <p:nvPr>
            <p:ph type="title"/>
          </p:nvPr>
        </p:nvSpPr>
        <p:spPr/>
        <p:txBody>
          <a:bodyPr/>
          <a:lstStyle/>
          <a:p>
            <a:r>
              <a:rPr lang="it-IT" dirty="0"/>
              <a:t>CONTROLLI DIFENSIVI</a:t>
            </a:r>
          </a:p>
        </p:txBody>
      </p:sp>
      <p:sp>
        <p:nvSpPr>
          <p:cNvPr id="3" name="Segnaposto contenuto 2">
            <a:extLst>
              <a:ext uri="{FF2B5EF4-FFF2-40B4-BE49-F238E27FC236}">
                <a16:creationId xmlns:a16="http://schemas.microsoft.com/office/drawing/2014/main" id="{83988947-CEAC-4E80-805D-87850239C988}"/>
              </a:ext>
            </a:extLst>
          </p:cNvPr>
          <p:cNvSpPr>
            <a:spLocks noGrp="1"/>
          </p:cNvSpPr>
          <p:nvPr>
            <p:ph idx="1"/>
          </p:nvPr>
        </p:nvSpPr>
        <p:spPr>
          <a:xfrm>
            <a:off x="1251678" y="1318847"/>
            <a:ext cx="10178322" cy="4560746"/>
          </a:xfrm>
        </p:spPr>
        <p:txBody>
          <a:bodyPr>
            <a:normAutofit fontScale="92500" lnSpcReduction="20000"/>
          </a:bodyPr>
          <a:lstStyle/>
          <a:p>
            <a:pPr algn="just"/>
            <a:r>
              <a:rPr lang="it-IT" dirty="0"/>
              <a:t>La creazione da parte del datore di lavoro di un falso profilo “Facebook” attraverso il quale “chattare” con il lavoratore al fine di verificare l’uso da parte dello stesso del telefono cellulare durante l’orario di lavoro, esula dal campo di applicazione dell’art. 4 della legge 20 maggio 1970, n. 300, trattandosi di un’attività di controllo che non ha ad oggetto l’attività lavorativa ed il suo esatto adempimento ma l’eventuale perpetrazione di </a:t>
            </a:r>
            <a:r>
              <a:rPr lang="it-IT" b="1" dirty="0">
                <a:solidFill>
                  <a:srgbClr val="00B050"/>
                </a:solidFill>
                <a:effectLst>
                  <a:outerShdw blurRad="38100" dist="38100" dir="2700000" algn="tl">
                    <a:srgbClr val="000000">
                      <a:alpha val="43137"/>
                    </a:srgbClr>
                  </a:outerShdw>
                </a:effectLst>
              </a:rPr>
              <a:t>comportamenti illeciti </a:t>
            </a:r>
            <a:r>
              <a:rPr lang="it-IT" dirty="0"/>
              <a:t>da parte del dipendente, idonei a ledere il patrimonio aziendale sotto il profilo del regolare funzionamento e della sicurezza degli impianti. </a:t>
            </a:r>
          </a:p>
          <a:p>
            <a:pPr marL="0" indent="0" algn="just">
              <a:buNone/>
            </a:pPr>
            <a:r>
              <a:rPr lang="it-IT" b="1" dirty="0">
                <a:solidFill>
                  <a:srgbClr val="00B050"/>
                </a:solidFill>
                <a:effectLst>
                  <a:outerShdw blurRad="38100" dist="38100" dir="2700000" algn="tl">
                    <a:srgbClr val="000000">
                      <a:alpha val="43137"/>
                    </a:srgbClr>
                  </a:outerShdw>
                </a:effectLst>
              </a:rPr>
              <a:t>Cassazione Civile, Sez. Lav., sentenza n. 10955 del 27 maggio 2015</a:t>
            </a:r>
          </a:p>
          <a:p>
            <a:pPr algn="just"/>
            <a:r>
              <a:rPr lang="it-IT" dirty="0"/>
              <a:t>se, per </a:t>
            </a:r>
            <a:r>
              <a:rPr lang="it-IT" dirty="0">
                <a:solidFill>
                  <a:schemeClr val="bg2">
                    <a:lumMod val="10000"/>
                  </a:schemeClr>
                </a:solidFill>
              </a:rPr>
              <a:t>l’esigenza di evitare attività illecite o per motivi organizzativi o produttivi, </a:t>
            </a:r>
            <a:r>
              <a:rPr lang="it-IT" dirty="0"/>
              <a:t>il datore di lavoro può installare impianti ed apparecchi di controllo che rilevino anche dati relativi alla attività lavorativa dei dipendenti, tali dati non possono essere utilizzati per provare l’i</a:t>
            </a:r>
            <a:r>
              <a:rPr lang="it-IT" dirty="0">
                <a:solidFill>
                  <a:srgbClr val="FF0000"/>
                </a:solidFill>
              </a:rPr>
              <a:t>nadempimento</a:t>
            </a:r>
            <a:r>
              <a:rPr lang="it-IT" dirty="0"/>
              <a:t> contrattuale dei lavoratori medesimi </a:t>
            </a:r>
          </a:p>
          <a:p>
            <a:pPr marL="0" indent="0" algn="just">
              <a:buNone/>
            </a:pPr>
            <a:r>
              <a:rPr lang="it-IT" b="1" dirty="0">
                <a:solidFill>
                  <a:srgbClr val="FF0000"/>
                </a:solidFill>
                <a:effectLst>
                  <a:outerShdw blurRad="38100" dist="38100" dir="2700000" algn="tl">
                    <a:srgbClr val="000000">
                      <a:alpha val="43137"/>
                    </a:srgbClr>
                  </a:outerShdw>
                </a:effectLst>
              </a:rPr>
              <a:t>Nella specie, la S.C. ha ritenuto illegittimo l’utilizzo dei dati rilevati dal sistema di controllo satellitare GPS, istallato sulle vetture in uso ai dipendenti di un istituto di vigilanza, nonché dal sistema cd. “</a:t>
            </a:r>
            <a:r>
              <a:rPr lang="it-IT" b="1" dirty="0" err="1">
                <a:solidFill>
                  <a:srgbClr val="FF0000"/>
                </a:solidFill>
                <a:effectLst>
                  <a:outerShdw blurRad="38100" dist="38100" dir="2700000" algn="tl">
                    <a:srgbClr val="000000">
                      <a:alpha val="43137"/>
                    </a:srgbClr>
                  </a:outerShdw>
                </a:effectLst>
              </a:rPr>
              <a:t>patrol</a:t>
            </a:r>
            <a:r>
              <a:rPr lang="it-IT" b="1" dirty="0">
                <a:solidFill>
                  <a:srgbClr val="FF0000"/>
                </a:solidFill>
                <a:effectLst>
                  <a:outerShdw blurRad="38100" dist="38100" dir="2700000" algn="tl">
                    <a:srgbClr val="000000">
                      <a:alpha val="43137"/>
                    </a:srgbClr>
                  </a:outerShdw>
                </a:effectLst>
              </a:rPr>
              <a:t> manager”, per la verifica dell’effettività delle visite presso i clienti;  Cassazione Civile, Sez. Lav., sentenza n. 19922 del 5 ottobre 2016</a:t>
            </a:r>
          </a:p>
          <a:p>
            <a:pPr algn="just"/>
            <a:endParaRPr lang="it-IT" dirty="0"/>
          </a:p>
          <a:p>
            <a:endParaRPr lang="it-IT" dirty="0"/>
          </a:p>
        </p:txBody>
      </p:sp>
    </p:spTree>
    <p:extLst>
      <p:ext uri="{BB962C8B-B14F-4D97-AF65-F5344CB8AC3E}">
        <p14:creationId xmlns:p14="http://schemas.microsoft.com/office/powerpoint/2010/main" val="1255518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AFF9ED7-284D-4779-9AB0-85D2151C95F8}"/>
              </a:ext>
            </a:extLst>
          </p:cNvPr>
          <p:cNvSpPr>
            <a:spLocks noGrp="1"/>
          </p:cNvSpPr>
          <p:nvPr>
            <p:ph idx="1"/>
          </p:nvPr>
        </p:nvSpPr>
        <p:spPr>
          <a:xfrm>
            <a:off x="1028700" y="876300"/>
            <a:ext cx="10401300" cy="5422899"/>
          </a:xfrm>
        </p:spPr>
        <p:txBody>
          <a:bodyPr>
            <a:normAutofit fontScale="47500" lnSpcReduction="20000"/>
          </a:bodyPr>
          <a:lstStyle/>
          <a:p>
            <a:pPr marL="0" indent="0" algn="just">
              <a:buNone/>
            </a:pPr>
            <a:r>
              <a:rPr lang="it-IT" sz="3200" b="1" dirty="0"/>
              <a:t>CONTROLLI DIFENSIVI</a:t>
            </a:r>
          </a:p>
          <a:p>
            <a:pPr marL="0" indent="0" algn="just">
              <a:buNone/>
            </a:pPr>
            <a:endParaRPr lang="it-IT" sz="3200" dirty="0"/>
          </a:p>
          <a:p>
            <a:pPr algn="just"/>
            <a:r>
              <a:rPr lang="it-IT" sz="3200" dirty="0"/>
              <a:t>In tema di controllo del lavoratore, la duplicazione periodica dei dati contenuti nei computer aziendali, preventivamente nota ai dipendenti, esula dal campo di applicazione delle garanzie procedurali imposte dall’art. 4, comma 2, </a:t>
            </a:r>
            <a:r>
              <a:rPr lang="it-IT" sz="3200" dirty="0" err="1"/>
              <a:t>stat</a:t>
            </a:r>
            <a:r>
              <a:rPr lang="it-IT" sz="3200" dirty="0"/>
              <a:t>. lav. (nel testo anteriore alle modifiche di cui al art. 23, comma 1, d.lgs. n. 151 del 2015), se effettuata </a:t>
            </a:r>
            <a:r>
              <a:rPr lang="it-IT" sz="3200" dirty="0">
                <a:solidFill>
                  <a:srgbClr val="00B050"/>
                </a:solidFill>
              </a:rPr>
              <a:t>a tutela di beni estranei al rapporto di lavoro</a:t>
            </a:r>
            <a:r>
              <a:rPr lang="it-IT" sz="3200" dirty="0"/>
              <a:t>, quali l’immagine dell’azienda e la tutela della dignità di altri lavoratori, e non riguardi l’esatto adempimento delle obbligazioni discendenti dal rapporto stesso</a:t>
            </a:r>
          </a:p>
          <a:p>
            <a:pPr marL="0" indent="0" algn="just">
              <a:buNone/>
            </a:pPr>
            <a:r>
              <a:rPr lang="it-IT" sz="3200" b="1" dirty="0">
                <a:solidFill>
                  <a:srgbClr val="00B050"/>
                </a:solidFill>
              </a:rPr>
              <a:t>Nella specie, la S.C. ha ritenuto legittimo il controllo effettuato dalla datrice di lavoro sulla posta elettronica aziendale di un dipendente accusato di aver inviato una serie di e-mail contenenti reiterate espressioni scurrili nei confronti del legale rappresentante della società e di altri collaboratori, nonché apprezzamenti negativi nei confronti dell’azienda in quanto tale; Cassazione Civile, Sez. Lav., sentenza n. 26682 del 10 novembre 2017</a:t>
            </a:r>
          </a:p>
          <a:p>
            <a:pPr marL="0" indent="0" algn="just">
              <a:buNone/>
            </a:pPr>
            <a:endParaRPr lang="it-IT" sz="3200" b="1" dirty="0">
              <a:solidFill>
                <a:srgbClr val="FF0000"/>
              </a:solidFill>
            </a:endParaRPr>
          </a:p>
          <a:p>
            <a:pPr algn="just"/>
            <a:r>
              <a:rPr lang="it-IT" sz="3200" dirty="0"/>
              <a:t>In tema di controlli a distanza, esulano dall’ambito di applicazione dell’art. 4, comma 2, st. lav. (nel testo anteriore alle modifiche di cui all’art. 23, comma 1, del d.lgs. n. 151 del 2015) e non richiedono l’osservanza delle garanzie ivi previste, </a:t>
            </a:r>
            <a:r>
              <a:rPr lang="it-IT" sz="3200" dirty="0">
                <a:solidFill>
                  <a:srgbClr val="00B050"/>
                </a:solidFill>
              </a:rPr>
              <a:t>i </a:t>
            </a:r>
            <a:r>
              <a:rPr lang="it-IT" sz="4500" b="1" dirty="0">
                <a:solidFill>
                  <a:srgbClr val="00B050"/>
                </a:solidFill>
                <a:effectLst>
                  <a:outerShdw blurRad="38100" dist="38100" dir="2700000" algn="tl">
                    <a:srgbClr val="000000">
                      <a:alpha val="43137"/>
                    </a:srgbClr>
                  </a:outerShdw>
                </a:effectLst>
              </a:rPr>
              <a:t>controlli difensivi </a:t>
            </a:r>
            <a:r>
              <a:rPr lang="it-IT" sz="3200" b="1" dirty="0">
                <a:solidFill>
                  <a:srgbClr val="00B050"/>
                </a:solidFill>
                <a:effectLst>
                  <a:outerShdw blurRad="38100" dist="38100" dir="2700000" algn="tl">
                    <a:srgbClr val="000000">
                      <a:alpha val="43137"/>
                    </a:srgbClr>
                  </a:outerShdw>
                </a:effectLst>
              </a:rPr>
              <a:t>da parte del datore se diretti ad accertare comportamenti illeciti e lesivi del patrimonio e dell’immagine aziendale</a:t>
            </a:r>
            <a:r>
              <a:rPr lang="it-IT" sz="3200" dirty="0">
                <a:solidFill>
                  <a:srgbClr val="00B050"/>
                </a:solidFill>
              </a:rPr>
              <a:t>,</a:t>
            </a:r>
            <a:r>
              <a:rPr lang="it-IT" sz="3200" dirty="0"/>
              <a:t> tanto più se disposti “ex post”, ossia dopo l’attuazione del comportamento in addebito, così da prescindere dalla mera sorveglianza sull’esecuzione della prestazione lavorativa</a:t>
            </a:r>
          </a:p>
          <a:p>
            <a:pPr marL="0" indent="0" algn="just">
              <a:buNone/>
            </a:pPr>
            <a:r>
              <a:rPr lang="it-IT" sz="3200" b="1" dirty="0">
                <a:solidFill>
                  <a:srgbClr val="00B050"/>
                </a:solidFill>
                <a:effectLst>
                  <a:outerShdw blurRad="38100" dist="38100" dir="2700000" algn="tl">
                    <a:srgbClr val="000000">
                      <a:alpha val="43137"/>
                    </a:srgbClr>
                  </a:outerShdw>
                </a:effectLst>
              </a:rPr>
              <a:t>Nella specie, è stata ritenuta legittima la verifica successivamente disposta sui dati relativi alla navigazione in internet di un dipendente sorpreso ad utilizzare il computer di ufficio per finalità extra-lavorative; Cassazione Civile, Sez. Lav., ordinanza n. 13266 del 28 maggio 2018 </a:t>
            </a:r>
            <a:endParaRPr lang="it-IT" dirty="0">
              <a:solidFill>
                <a:srgbClr val="00B050"/>
              </a:solidFill>
            </a:endParaRPr>
          </a:p>
          <a:p>
            <a:endParaRPr lang="it-IT" dirty="0"/>
          </a:p>
        </p:txBody>
      </p:sp>
    </p:spTree>
    <p:extLst>
      <p:ext uri="{BB962C8B-B14F-4D97-AF65-F5344CB8AC3E}">
        <p14:creationId xmlns:p14="http://schemas.microsoft.com/office/powerpoint/2010/main" val="2841275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Corte di Cassazione:</a:t>
            </a:r>
          </a:p>
          <a:p>
            <a:pPr algn="just"/>
            <a:r>
              <a:rPr lang="it-IT" dirty="0">
                <a:solidFill>
                  <a:srgbClr val="FF0000"/>
                </a:solidFill>
              </a:rPr>
              <a:t>i controlli difensivi, seppur sottratti all'area di operatività della versione (originaria) dell'art. 4 comma 2) dello Statuto dei Lavoratori, non potevano (e non possono) essere esercitati liberamente da parte del datore di lavoro, al di fuori di ogni regola di civiltà e dei criteri di ragionevolezza, di correttezza e di buona fede tesi a garantire, con l'impiego di determinati accorgimenti e cautele, un adeguato bilanciamento tra le esigenze di salvaguardia della dignità e riservatezza del lavoratore, e quelle di protezione, da parte del datore di lavoro, dei beni aziendali in senso lato (</a:t>
            </a:r>
            <a:r>
              <a:rPr lang="it-IT" dirty="0" err="1">
                <a:solidFill>
                  <a:srgbClr val="FF0000"/>
                </a:solidFill>
              </a:rPr>
              <a:t>Cass</a:t>
            </a:r>
            <a:r>
              <a:rPr lang="it-IT" dirty="0">
                <a:solidFill>
                  <a:srgbClr val="FF0000"/>
                </a:solidFill>
              </a:rPr>
              <a:t>. n. 25732 del 22.9.2021)</a:t>
            </a:r>
          </a:p>
          <a:p>
            <a:pPr algn="just"/>
            <a:r>
              <a:rPr lang="it-IT" dirty="0"/>
              <a:t>La vicenda riguardava l’impugnazione, con rito Fornero, di un licenziamento per giusta causa irrogato ad una lavoratrice che aveva effettuato, dal proprio computer aziendale, numerosi accessi a siti visitati per ragioni private e per un tempo lungo</a:t>
            </a:r>
          </a:p>
        </p:txBody>
      </p:sp>
    </p:spTree>
    <p:extLst>
      <p:ext uri="{BB962C8B-B14F-4D97-AF65-F5344CB8AC3E}">
        <p14:creationId xmlns:p14="http://schemas.microsoft.com/office/powerpoint/2010/main" val="2417448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94290" y="516609"/>
            <a:ext cx="10178322" cy="1492132"/>
          </a:xfrm>
        </p:spPr>
        <p:txBody>
          <a:bodyPr/>
          <a:lstStyle/>
          <a:p>
            <a:r>
              <a:rPr lang="it-IT" dirty="0"/>
              <a:t> </a:t>
            </a:r>
          </a:p>
        </p:txBody>
      </p:sp>
      <p:sp>
        <p:nvSpPr>
          <p:cNvPr id="3" name="Segnaposto contenuto 2"/>
          <p:cNvSpPr>
            <a:spLocks noGrp="1"/>
          </p:cNvSpPr>
          <p:nvPr>
            <p:ph idx="1"/>
          </p:nvPr>
        </p:nvSpPr>
        <p:spPr/>
        <p:txBody>
          <a:bodyPr>
            <a:normAutofit fontScale="85000" lnSpcReduction="10000"/>
          </a:bodyPr>
          <a:lstStyle/>
          <a:p>
            <a:pPr algn="just"/>
            <a:r>
              <a:rPr lang="it-IT" dirty="0">
                <a:solidFill>
                  <a:srgbClr val="FF0000"/>
                </a:solidFill>
              </a:rPr>
              <a:t>«Sono consentiti i controlli anche tecnologici posti in essere dal datore di lavoro finalizzati alla tutela di beni estranei al rapporto di lavoro o ad evitare comportamenti illeciti, in presenza di un fondato sospetto circa la commissione di un illecito, purché sia assicurato un corretto </a:t>
            </a:r>
            <a:r>
              <a:rPr lang="it-IT" sz="2800" dirty="0">
                <a:solidFill>
                  <a:srgbClr val="FF0000"/>
                </a:solidFill>
              </a:rPr>
              <a:t>bilanciamento tra le esigenze di protezione di interessi e beni aziendali, correlate alla libertà di iniziativa economica, rispetto alle imprescindibili tutele della dignità e della riservatezza del lavoratore, sempre che </a:t>
            </a:r>
            <a:r>
              <a:rPr lang="it-IT" sz="2800" u="sng" dirty="0">
                <a:solidFill>
                  <a:srgbClr val="FF0000"/>
                </a:solidFill>
                <a:effectLst>
                  <a:outerShdw blurRad="38100" dist="38100" dir="2700000" algn="tl">
                    <a:srgbClr val="000000">
                      <a:alpha val="43137"/>
                    </a:srgbClr>
                  </a:outerShdw>
                </a:effectLst>
              </a:rPr>
              <a:t>il controllo riguardi dati acquisiti successivamente all'insorgere del sospetto</a:t>
            </a:r>
            <a:r>
              <a:rPr lang="it-IT" sz="2800" dirty="0">
                <a:solidFill>
                  <a:srgbClr val="FF0000"/>
                </a:solidFill>
              </a:rPr>
              <a:t>.</a:t>
            </a:r>
            <a:r>
              <a:rPr lang="it-IT" dirty="0">
                <a:solidFill>
                  <a:srgbClr val="FF0000"/>
                </a:solidFill>
              </a:rPr>
              <a:t> Non ricorrendo le condizioni suddette la verifica della utilizzabilità a fini disciplinari dei dati raccolti dal datore di lavoro andrà condotta alla stregua della L. n. 300 del 1970, art. 4, in particolare dei suoi commi 2 e 3»</a:t>
            </a:r>
          </a:p>
          <a:p>
            <a:pPr marL="0" indent="0" algn="just">
              <a:buNone/>
            </a:pPr>
            <a:r>
              <a:rPr lang="it-IT" dirty="0"/>
              <a:t>Posizione, questa, ribadita anche nelle scorse settimane, dalla Cassazione con la sentenza n. 32760 del 9.11.2021</a:t>
            </a:r>
          </a:p>
        </p:txBody>
      </p:sp>
    </p:spTree>
    <p:extLst>
      <p:ext uri="{BB962C8B-B14F-4D97-AF65-F5344CB8AC3E}">
        <p14:creationId xmlns:p14="http://schemas.microsoft.com/office/powerpoint/2010/main" val="3987203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 5</a:t>
            </a:r>
            <a:br>
              <a:rPr lang="it-IT" dirty="0"/>
            </a:br>
            <a:r>
              <a:rPr lang="it-IT" dirty="0"/>
              <a:t>accertamenti sanitari</a:t>
            </a:r>
          </a:p>
        </p:txBody>
      </p:sp>
      <p:sp>
        <p:nvSpPr>
          <p:cNvPr id="3" name="Segnaposto contenuto 2"/>
          <p:cNvSpPr>
            <a:spLocks noGrp="1"/>
          </p:cNvSpPr>
          <p:nvPr>
            <p:ph idx="1"/>
          </p:nvPr>
        </p:nvSpPr>
        <p:spPr/>
        <p:txBody>
          <a:bodyPr>
            <a:normAutofit fontScale="85000" lnSpcReduction="10000"/>
          </a:bodyPr>
          <a:lstStyle/>
          <a:p>
            <a:r>
              <a:rPr lang="it-IT" dirty="0"/>
              <a:t>Art. 5.</a:t>
            </a:r>
          </a:p>
          <a:p>
            <a:r>
              <a:rPr lang="it-IT" dirty="0"/>
              <a:t>Accertamenti sanitari.</a:t>
            </a:r>
          </a:p>
          <a:p>
            <a:endParaRPr lang="it-IT" dirty="0"/>
          </a:p>
          <a:p>
            <a:r>
              <a:rPr lang="it-IT" dirty="0"/>
              <a:t>Sono vietati accertamenti da parte del datore di lavoro sulla idoneità e sulla infermità per malattia o infortunio del lavoratore dipendente.</a:t>
            </a:r>
          </a:p>
          <a:p>
            <a:endParaRPr lang="it-IT" dirty="0"/>
          </a:p>
          <a:p>
            <a:r>
              <a:rPr lang="it-IT" dirty="0"/>
              <a:t>Il controllo delle assenze per infermità può essere effettuato soltanto attraverso i servizi ispettivi degli istituti previdenziali competenti, i quali sono tenuti a compierlo quando il datore di lavoro lo richieda.</a:t>
            </a:r>
          </a:p>
          <a:p>
            <a:endParaRPr lang="it-IT" dirty="0"/>
          </a:p>
          <a:p>
            <a:r>
              <a:rPr lang="it-IT" dirty="0"/>
              <a:t>Il datore di lavoro ha facoltà di far controllare la idoneità fisica del lavoratore da parte di enti pubblici ed istituti specializzati di diritto pubblico.</a:t>
            </a:r>
          </a:p>
          <a:p>
            <a:endParaRPr lang="it-IT" dirty="0"/>
          </a:p>
          <a:p>
            <a:endParaRPr lang="it-IT" dirty="0"/>
          </a:p>
        </p:txBody>
      </p:sp>
    </p:spTree>
    <p:extLst>
      <p:ext uri="{BB962C8B-B14F-4D97-AF65-F5344CB8AC3E}">
        <p14:creationId xmlns:p14="http://schemas.microsoft.com/office/powerpoint/2010/main" val="3492843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Art. 6</a:t>
            </a:r>
            <a:br>
              <a:rPr lang="it-IT" dirty="0"/>
            </a:br>
            <a:r>
              <a:rPr lang="it-IT" dirty="0"/>
              <a:t>visite personali di controllo</a:t>
            </a:r>
            <a:br>
              <a:rPr lang="it-IT" dirty="0"/>
            </a:br>
            <a:endParaRPr lang="it-IT" dirty="0"/>
          </a:p>
        </p:txBody>
      </p:sp>
      <p:sp>
        <p:nvSpPr>
          <p:cNvPr id="3" name="Segnaposto contenuto 2"/>
          <p:cNvSpPr>
            <a:spLocks noGrp="1"/>
          </p:cNvSpPr>
          <p:nvPr>
            <p:ph idx="1"/>
          </p:nvPr>
        </p:nvSpPr>
        <p:spPr/>
        <p:txBody>
          <a:bodyPr>
            <a:normAutofit fontScale="55000" lnSpcReduction="20000"/>
          </a:bodyPr>
          <a:lstStyle/>
          <a:p>
            <a:r>
              <a:rPr lang="it-IT" dirty="0"/>
              <a:t>Art. 6.</a:t>
            </a:r>
          </a:p>
          <a:p>
            <a:r>
              <a:rPr lang="it-IT" dirty="0"/>
              <a:t>Visite personali di controllo.</a:t>
            </a:r>
          </a:p>
          <a:p>
            <a:r>
              <a:rPr lang="it-IT" dirty="0"/>
              <a:t>Le visite personali di controllo sul lavoratore sono vietate fuorché nei casi in cui siano indispensabili ai fini della tutela del patrimonio aziendale, in relazione alla qualità degli strumenti di lavoro o delle materie prime o dei prodotti.</a:t>
            </a:r>
          </a:p>
          <a:p>
            <a:endParaRPr lang="it-IT" dirty="0"/>
          </a:p>
          <a:p>
            <a:r>
              <a:rPr lang="it-IT" dirty="0"/>
              <a:t>In tali casi le visite personali potranno essere effettuate soltanto a condizione che siano eseguite all'uscita dei luoghi di lavoro, che siano salvaguardate la dignità e la riservatezza del lavoratore e che avvengano con l'applicazione di sistemi di selezione automatica riferiti alla collettività o a gruppi di lavoratori.</a:t>
            </a:r>
          </a:p>
          <a:p>
            <a:endParaRPr lang="it-IT" dirty="0"/>
          </a:p>
          <a:p>
            <a:r>
              <a:rPr lang="it-IT" dirty="0"/>
              <a:t>Le ipotesi nelle quali possono essere disposte le visite personali, nonché, ferme restando le condizioni di cui al secondo comma del presente articolo, le relative modalità debbono essere concordate dal datore di lavoro con le rappresentanze sindacali aziendali oppure, in mancanza di queste, con la commissione interna. In difetto di accordo, su istanza del datore di lavoro, provvede l'Ispettorato del lavoro.</a:t>
            </a:r>
          </a:p>
          <a:p>
            <a:endParaRPr lang="it-IT" dirty="0"/>
          </a:p>
          <a:p>
            <a:r>
              <a:rPr lang="it-IT" dirty="0"/>
              <a:t>Contro i provvedimenti dell'Ispettorato del lavoro di cui al precedente comma, il datore di lavoro, le rappresentanze sindacali aziendali o, in mancanza di queste, la commissione interna, oppure i sindacati dei lavoratori di cui al successivo articolo 19 possono ricorrere, entro 30 giorni dalla comunicazione del provvedimento, al Ministro per il lavoro e la previdenza sociale.</a:t>
            </a:r>
          </a:p>
          <a:p>
            <a:endParaRPr lang="it-IT" dirty="0"/>
          </a:p>
        </p:txBody>
      </p:sp>
    </p:spTree>
    <p:extLst>
      <p:ext uri="{BB962C8B-B14F-4D97-AF65-F5344CB8AC3E}">
        <p14:creationId xmlns:p14="http://schemas.microsoft.com/office/powerpoint/2010/main" val="3017023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r>
              <a:rPr lang="it-IT" b="1" dirty="0"/>
              <a:t>Art. 8.</a:t>
            </a:r>
            <a:br>
              <a:rPr lang="it-IT" b="1" dirty="0"/>
            </a:br>
            <a:r>
              <a:rPr lang="it-IT" b="1" dirty="0"/>
              <a:t>Divieto di indagini sulle opinioni.</a:t>
            </a:r>
            <a:endParaRPr lang="it-IT" dirty="0"/>
          </a:p>
          <a:p>
            <a:r>
              <a:rPr lang="it-IT" dirty="0"/>
              <a:t>È fatto divieto al datore di lavoro, ai fini dell'assunzione, come nel corso dello svolgimento del rapporto di lavoro, di effettuare indagini, anche a mezzo di terzi, sulle opinioni politiche, religiose o sindacali del lavoratore, nonché su fatti non rilevanti ai fini della valutazione dell'attitudine professionale del lavoratore.</a:t>
            </a:r>
          </a:p>
          <a:p>
            <a:endParaRPr lang="it-IT" dirty="0"/>
          </a:p>
        </p:txBody>
      </p:sp>
    </p:spTree>
    <p:extLst>
      <p:ext uri="{BB962C8B-B14F-4D97-AF65-F5344CB8AC3E}">
        <p14:creationId xmlns:p14="http://schemas.microsoft.com/office/powerpoint/2010/main" val="1006473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a:ea typeface="+mj-ea"/>
                <a:cs typeface="+mj-cs"/>
              </a:rPr>
              <a:t>Potere disciplinare</a:t>
            </a:r>
          </a:p>
        </p:txBody>
      </p:sp>
      <p:sp>
        <p:nvSpPr>
          <p:cNvPr id="64515" name="Segnaposto contenuto 2"/>
          <p:cNvSpPr>
            <a:spLocks noGrp="1"/>
          </p:cNvSpPr>
          <p:nvPr>
            <p:ph idx="1"/>
          </p:nvPr>
        </p:nvSpPr>
        <p:spPr/>
        <p:txBody>
          <a:bodyPr/>
          <a:lstStyle/>
          <a:p>
            <a:pPr algn="just"/>
            <a:r>
              <a:rPr lang="it-IT" altLang="en-US" sz="2400" dirty="0">
                <a:ea typeface="ＭＳ Ｐゴシック" panose="020B0600070205080204" pitchFamily="34" charset="-128"/>
              </a:rPr>
              <a:t>Art. 2106 c.c.: profili sostanziali</a:t>
            </a:r>
          </a:p>
          <a:p>
            <a:pPr algn="just"/>
            <a:r>
              <a:rPr lang="it-IT" altLang="en-US" sz="2400" dirty="0">
                <a:ea typeface="ＭＳ Ｐゴシック" panose="020B0600070205080204" pitchFamily="34" charset="-128"/>
              </a:rPr>
              <a:t>Art. 7 L. n. 300/1970: profili procedurali</a:t>
            </a:r>
          </a:p>
          <a:p>
            <a:pPr algn="just"/>
            <a:r>
              <a:rPr lang="it-IT" altLang="en-US" sz="2400" dirty="0">
                <a:ea typeface="ＭＳ Ｐゴシック" panose="020B0600070205080204" pitchFamily="34" charset="-128"/>
              </a:rPr>
              <a:t>Il potere disciplinare è diretto a sanzionare non solo l</a:t>
            </a:r>
            <a:r>
              <a:rPr lang="ja-JP" altLang="it-IT" sz="2400" dirty="0">
                <a:ea typeface="ＭＳ Ｐゴシック" panose="020B0600070205080204" pitchFamily="34" charset="-128"/>
              </a:rPr>
              <a:t>’</a:t>
            </a:r>
            <a:r>
              <a:rPr lang="it-IT" altLang="ja-JP" sz="2400" dirty="0">
                <a:ea typeface="ＭＳ Ｐゴシック" panose="020B0600070205080204" pitchFamily="34" charset="-128"/>
              </a:rPr>
              <a:t>inadempimento degli obblighi contrattuali, ma anche i comportamenti </a:t>
            </a:r>
            <a:r>
              <a:rPr lang="it-IT" altLang="ja-JP" sz="2400" dirty="0" err="1">
                <a:ea typeface="ＭＳ Ｐゴシック" panose="020B0600070205080204" pitchFamily="34" charset="-128"/>
              </a:rPr>
              <a:t>extralavorativi</a:t>
            </a:r>
            <a:r>
              <a:rPr lang="it-IT" altLang="ja-JP" sz="2400" dirty="0">
                <a:ea typeface="ＭＳ Ｐゴシック" panose="020B0600070205080204" pitchFamily="34" charset="-128"/>
              </a:rPr>
              <a:t> che ledano la fiducia</a:t>
            </a:r>
          </a:p>
          <a:p>
            <a:pPr marL="0" indent="0" algn="just">
              <a:buNone/>
            </a:pPr>
            <a:endParaRPr lang="it-IT" altLang="en-US" sz="2400" dirty="0">
              <a:ea typeface="ＭＳ Ｐゴシック" panose="020B0600070205080204" pitchFamily="34" charset="-128"/>
            </a:endParaRPr>
          </a:p>
        </p:txBody>
      </p:sp>
    </p:spTree>
    <p:extLst>
      <p:ext uri="{BB962C8B-B14F-4D97-AF65-F5344CB8AC3E}">
        <p14:creationId xmlns:p14="http://schemas.microsoft.com/office/powerpoint/2010/main" val="3763193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a:ea typeface="+mj-ea"/>
                <a:cs typeface="+mj-cs"/>
              </a:rPr>
              <a:t>Principio di </a:t>
            </a:r>
            <a:r>
              <a:rPr lang="it-IT" dirty="0" err="1">
                <a:ea typeface="+mj-ea"/>
                <a:cs typeface="+mj-cs"/>
              </a:rPr>
              <a:t>proporzionalita’</a:t>
            </a:r>
            <a:endParaRPr lang="it-IT" dirty="0">
              <a:ea typeface="+mj-ea"/>
              <a:cs typeface="+mj-cs"/>
            </a:endParaRPr>
          </a:p>
        </p:txBody>
      </p:sp>
      <p:sp>
        <p:nvSpPr>
          <p:cNvPr id="66563" name="Segnaposto contenuto 2"/>
          <p:cNvSpPr>
            <a:spLocks noGrp="1"/>
          </p:cNvSpPr>
          <p:nvPr>
            <p:ph idx="1"/>
          </p:nvPr>
        </p:nvSpPr>
        <p:spPr/>
        <p:txBody>
          <a:bodyPr/>
          <a:lstStyle/>
          <a:p>
            <a:pPr algn="just"/>
            <a:r>
              <a:rPr lang="it-IT" altLang="en-US" dirty="0">
                <a:ea typeface="ＭＳ Ｐゴシック" panose="020B0600070205080204" pitchFamily="34" charset="-128"/>
              </a:rPr>
              <a:t>Ai sensi dell’</a:t>
            </a:r>
            <a:r>
              <a:rPr lang="it-IT" altLang="ja-JP" dirty="0">
                <a:ea typeface="ＭＳ Ｐゴシック" panose="020B0600070205080204" pitchFamily="34" charset="-128"/>
              </a:rPr>
              <a:t>art. 2106 c.c. deve esserci proporzionalità tra infrazione e sanzione</a:t>
            </a:r>
          </a:p>
          <a:p>
            <a:pPr algn="just"/>
            <a:r>
              <a:rPr lang="it-IT" altLang="en-US" dirty="0">
                <a:ea typeface="ＭＳ Ｐゴシック" panose="020B0600070205080204" pitchFamily="34" charset="-128"/>
              </a:rPr>
              <a:t>Tale principio grava sia nella fase di applicazione della sanzione sul datore di lavoro sia nella fase di predisposizione del codice disciplinare sulla contrattazione collettiva</a:t>
            </a:r>
          </a:p>
          <a:p>
            <a:pPr algn="just"/>
            <a:r>
              <a:rPr lang="it-IT" altLang="en-US" dirty="0">
                <a:ea typeface="ＭＳ Ｐゴシック" panose="020B0600070205080204" pitchFamily="34" charset="-128"/>
              </a:rPr>
              <a:t>Nella fase di applicazione si presume sproporzionata l</a:t>
            </a:r>
            <a:r>
              <a:rPr lang="ja-JP" altLang="it-IT" dirty="0">
                <a:ea typeface="ＭＳ Ｐゴシック" panose="020B0600070205080204" pitchFamily="34" charset="-128"/>
              </a:rPr>
              <a:t>’</a:t>
            </a:r>
            <a:r>
              <a:rPr lang="it-IT" altLang="ja-JP" dirty="0">
                <a:ea typeface="ＭＳ Ｐゴシック" panose="020B0600070205080204" pitchFamily="34" charset="-128"/>
              </a:rPr>
              <a:t>applicazione di una sanzione più grave di quella del contratto collettivo </a:t>
            </a:r>
          </a:p>
        </p:txBody>
      </p:sp>
    </p:spTree>
    <p:extLst>
      <p:ext uri="{BB962C8B-B14F-4D97-AF65-F5344CB8AC3E}">
        <p14:creationId xmlns:p14="http://schemas.microsoft.com/office/powerpoint/2010/main" val="201245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Argomenti	</a:t>
            </a:r>
          </a:p>
        </p:txBody>
      </p:sp>
      <p:sp>
        <p:nvSpPr>
          <p:cNvPr id="3" name="Segnaposto contenuto 2"/>
          <p:cNvSpPr>
            <a:spLocks noGrp="1"/>
          </p:cNvSpPr>
          <p:nvPr>
            <p:ph idx="1"/>
          </p:nvPr>
        </p:nvSpPr>
        <p:spPr>
          <a:xfrm>
            <a:off x="1251678" y="2321170"/>
            <a:ext cx="10178322" cy="3593591"/>
          </a:xfrm>
        </p:spPr>
        <p:txBody>
          <a:bodyPr/>
          <a:lstStyle/>
          <a:p>
            <a:r>
              <a:rPr lang="it-IT" dirty="0"/>
              <a:t>Potere di controllo</a:t>
            </a:r>
          </a:p>
          <a:p>
            <a:r>
              <a:rPr lang="it-IT" dirty="0"/>
              <a:t>Potere disciplinare</a:t>
            </a:r>
          </a:p>
        </p:txBody>
      </p:sp>
    </p:spTree>
    <p:extLst>
      <p:ext uri="{BB962C8B-B14F-4D97-AF65-F5344CB8AC3E}">
        <p14:creationId xmlns:p14="http://schemas.microsoft.com/office/powerpoint/2010/main" val="3639290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defRPr/>
            </a:pPr>
            <a:r>
              <a:rPr lang="it-IT" dirty="0">
                <a:ea typeface="+mj-ea"/>
                <a:cs typeface="+mj-cs"/>
              </a:rPr>
              <a:t>Presupposti del Principio di proporzionalità</a:t>
            </a:r>
          </a:p>
        </p:txBody>
      </p:sp>
      <p:sp>
        <p:nvSpPr>
          <p:cNvPr id="67587" name="Segnaposto contenuto 2"/>
          <p:cNvSpPr>
            <a:spLocks noGrp="1"/>
          </p:cNvSpPr>
          <p:nvPr>
            <p:ph idx="1"/>
          </p:nvPr>
        </p:nvSpPr>
        <p:spPr>
          <a:xfrm>
            <a:off x="1427524" y="2250832"/>
            <a:ext cx="10178322" cy="3593591"/>
          </a:xfrm>
        </p:spPr>
        <p:txBody>
          <a:bodyPr>
            <a:normAutofit/>
          </a:bodyPr>
          <a:lstStyle/>
          <a:p>
            <a:pPr algn="just"/>
            <a:r>
              <a:rPr lang="it-IT" altLang="en-US" sz="2200" dirty="0">
                <a:ea typeface="ＭＳ Ｐゴシック" panose="020B0600070205080204" pitchFamily="34" charset="-128"/>
              </a:rPr>
              <a:t>Comportamento oggettivo del lavoratore;</a:t>
            </a:r>
          </a:p>
          <a:p>
            <a:pPr algn="just"/>
            <a:r>
              <a:rPr lang="it-IT" altLang="en-US" sz="2200" dirty="0">
                <a:ea typeface="ＭＳ Ｐゴシック" panose="020B0600070205080204" pitchFamily="34" charset="-128"/>
              </a:rPr>
              <a:t>Elemento psicologico (grado di colpa o dolo)</a:t>
            </a:r>
          </a:p>
          <a:p>
            <a:pPr algn="just"/>
            <a:r>
              <a:rPr lang="it-IT" altLang="en-US" sz="2200" dirty="0">
                <a:ea typeface="ＭＳ Ｐゴシック" panose="020B0600070205080204" pitchFamily="34" charset="-128"/>
              </a:rPr>
              <a:t>Cause di giustificazione</a:t>
            </a:r>
          </a:p>
          <a:p>
            <a:pPr algn="just"/>
            <a:r>
              <a:rPr lang="it-IT" altLang="en-US" sz="2200" dirty="0">
                <a:ea typeface="ＭＳ Ｐゴシック" panose="020B0600070205080204" pitchFamily="34" charset="-128"/>
              </a:rPr>
              <a:t>L’</a:t>
            </a:r>
            <a:r>
              <a:rPr lang="it-IT" altLang="ja-JP" sz="2200" dirty="0">
                <a:ea typeface="ＭＳ Ｐゴシック" panose="020B0600070205080204" pitchFamily="34" charset="-128"/>
              </a:rPr>
              <a:t>infrazione va considerata anche nella sua portata soggettiva (moventi della condotta, circostanze della sua realizzazione)</a:t>
            </a:r>
          </a:p>
          <a:p>
            <a:pPr algn="just"/>
            <a:r>
              <a:rPr lang="it-IT" altLang="en-US" dirty="0">
                <a:ea typeface="ＭＳ Ｐゴシック" panose="020B0600070205080204" pitchFamily="34" charset="-128"/>
              </a:rPr>
              <a:t>Si considerano tutti gli elementi che caratterizzano la condotta oggetto del procedimento disciplinare e non solo l’accertamento del fatto materiale posto in essere dal lavoratore</a:t>
            </a:r>
          </a:p>
          <a:p>
            <a:pPr algn="just"/>
            <a:endParaRPr lang="it-IT" altLang="en-US" sz="2800" dirty="0">
              <a:ea typeface="ＭＳ Ｐゴシック" panose="020B0600070205080204" pitchFamily="34" charset="-128"/>
            </a:endParaRPr>
          </a:p>
        </p:txBody>
      </p:sp>
    </p:spTree>
    <p:extLst>
      <p:ext uri="{BB962C8B-B14F-4D97-AF65-F5344CB8AC3E}">
        <p14:creationId xmlns:p14="http://schemas.microsoft.com/office/powerpoint/2010/main" val="4024686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err="1">
                <a:ea typeface="+mj-ea"/>
                <a:cs typeface="+mj-cs"/>
              </a:rPr>
              <a:t>Proporzionalita’</a:t>
            </a:r>
            <a:r>
              <a:rPr lang="it-IT" dirty="0">
                <a:ea typeface="+mj-ea"/>
                <a:cs typeface="+mj-cs"/>
              </a:rPr>
              <a:t> e </a:t>
            </a:r>
            <a:r>
              <a:rPr lang="it-IT" dirty="0" err="1">
                <a:ea typeface="+mj-ea"/>
                <a:cs typeface="+mj-cs"/>
              </a:rPr>
              <a:t>parita’</a:t>
            </a:r>
            <a:endParaRPr lang="it-IT" dirty="0">
              <a:ea typeface="+mj-ea"/>
              <a:cs typeface="+mj-cs"/>
            </a:endParaRPr>
          </a:p>
        </p:txBody>
      </p:sp>
      <p:sp>
        <p:nvSpPr>
          <p:cNvPr id="71683" name="Segnaposto contenuto 2"/>
          <p:cNvSpPr>
            <a:spLocks noGrp="1"/>
          </p:cNvSpPr>
          <p:nvPr>
            <p:ph idx="1"/>
          </p:nvPr>
        </p:nvSpPr>
        <p:spPr/>
        <p:txBody>
          <a:bodyPr/>
          <a:lstStyle/>
          <a:p>
            <a:pPr algn="just">
              <a:defRPr/>
            </a:pPr>
            <a:r>
              <a:rPr lang="it-IT" sz="2800" dirty="0">
                <a:ea typeface="ＭＳ Ｐゴシック" pitchFamily="34" charset="-128"/>
              </a:rPr>
              <a:t>La rilevanza dell’</a:t>
            </a:r>
            <a:r>
              <a:rPr lang="it-IT" altLang="ja-JP" sz="2800" dirty="0">
                <a:ea typeface="ＭＳ Ｐゴシック" pitchFamily="34" charset="-128"/>
              </a:rPr>
              <a:t>elemento soggettivo esclude che a comportamenti simili vada applicata sanzione uguale</a:t>
            </a:r>
          </a:p>
          <a:p>
            <a:pPr algn="just">
              <a:defRPr/>
            </a:pPr>
            <a:r>
              <a:rPr lang="it-IT" sz="2800" dirty="0">
                <a:ea typeface="ＭＳ Ｐゴシック" pitchFamily="34" charset="-128"/>
              </a:rPr>
              <a:t>La tolleranza verso una infrazione non preclude la possibilità di sanzionare per una medesima infrazione un diverso lavoratore</a:t>
            </a:r>
            <a:endParaRPr lang="it-IT" dirty="0">
              <a:ea typeface="ＭＳ Ｐゴシック" pitchFamily="34" charset="-128"/>
            </a:endParaRPr>
          </a:p>
        </p:txBody>
      </p:sp>
    </p:spTree>
    <p:extLst>
      <p:ext uri="{BB962C8B-B14F-4D97-AF65-F5344CB8AC3E}">
        <p14:creationId xmlns:p14="http://schemas.microsoft.com/office/powerpoint/2010/main" val="1036100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a:ea typeface="+mj-ea"/>
                <a:cs typeface="+mj-cs"/>
              </a:rPr>
              <a:t>Difetto di proporzionalità’</a:t>
            </a:r>
          </a:p>
        </p:txBody>
      </p:sp>
      <p:sp>
        <p:nvSpPr>
          <p:cNvPr id="70659" name="Segnaposto contenuto 2"/>
          <p:cNvSpPr>
            <a:spLocks noGrp="1"/>
          </p:cNvSpPr>
          <p:nvPr>
            <p:ph idx="1"/>
          </p:nvPr>
        </p:nvSpPr>
        <p:spPr/>
        <p:txBody>
          <a:bodyPr/>
          <a:lstStyle/>
          <a:p>
            <a:r>
              <a:rPr lang="it-IT" altLang="en-US" sz="2400" dirty="0">
                <a:ea typeface="ＭＳ Ｐゴシック" panose="020B0600070205080204" pitchFamily="34" charset="-128"/>
              </a:rPr>
              <a:t>Nullità della sanzione per violazione di norma imperativa </a:t>
            </a:r>
          </a:p>
          <a:p>
            <a:pPr algn="just"/>
            <a:r>
              <a:rPr lang="it-IT" altLang="en-US" sz="2400" dirty="0">
                <a:ea typeface="ＭＳ Ｐゴシック" panose="020B0600070205080204" pitchFamily="34" charset="-128"/>
              </a:rPr>
              <a:t>Il giudizio di proporzionalità spetta ai giudici di merito (primo e secondo grado di giudizio)</a:t>
            </a:r>
          </a:p>
          <a:p>
            <a:pPr algn="just"/>
            <a:r>
              <a:rPr lang="it-IT" altLang="en-US" sz="2400" dirty="0">
                <a:ea typeface="ＭＳ Ｐゴシック" panose="020B0600070205080204" pitchFamily="34" charset="-128"/>
              </a:rPr>
              <a:t>Il giudice non può applicare una sanzione più grave rispetto a quella del codice o a quella comminata dal datore</a:t>
            </a:r>
          </a:p>
          <a:p>
            <a:pPr algn="just"/>
            <a:r>
              <a:rPr lang="it-IT" altLang="en-US" sz="2400" dirty="0">
                <a:ea typeface="ＭＳ Ｐゴシック" panose="020B0600070205080204" pitchFamily="34" charset="-128"/>
              </a:rPr>
              <a:t>Può ridurre la sanzione sia </a:t>
            </a:r>
            <a:r>
              <a:rPr lang="it-IT" altLang="en-US" sz="2400" dirty="0" err="1">
                <a:ea typeface="ＭＳ Ｐゴシック" panose="020B0600070205080204" pitchFamily="34" charset="-128"/>
              </a:rPr>
              <a:t>nell</a:t>
            </a:r>
            <a:r>
              <a:rPr lang="ja-JP" altLang="it-IT" sz="2400" dirty="0">
                <a:ea typeface="ＭＳ Ｐゴシック" panose="020B0600070205080204" pitchFamily="34" charset="-128"/>
              </a:rPr>
              <a:t>’</a:t>
            </a:r>
            <a:r>
              <a:rPr lang="it-IT" altLang="ja-JP" sz="2400" dirty="0">
                <a:ea typeface="ＭＳ Ｐゴシック" panose="020B0600070205080204" pitchFamily="34" charset="-128"/>
              </a:rPr>
              <a:t>entità sia infliggendo una sanzione meno grave</a:t>
            </a:r>
            <a:endParaRPr lang="it-IT" altLang="en-US" sz="2400" dirty="0">
              <a:ea typeface="ＭＳ Ｐゴシック" panose="020B0600070205080204" pitchFamily="34" charset="-128"/>
            </a:endParaRPr>
          </a:p>
        </p:txBody>
      </p:sp>
    </p:spTree>
    <p:extLst>
      <p:ext uri="{BB962C8B-B14F-4D97-AF65-F5344CB8AC3E}">
        <p14:creationId xmlns:p14="http://schemas.microsoft.com/office/powerpoint/2010/main" val="598224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defRPr/>
            </a:pPr>
            <a:r>
              <a:rPr lang="it-IT" dirty="0">
                <a:ea typeface="+mj-ea"/>
                <a:cs typeface="+mj-cs"/>
              </a:rPr>
              <a:t>Presupposti procedurali: art. 7 L. n. 300/1970</a:t>
            </a:r>
          </a:p>
        </p:txBody>
      </p:sp>
      <p:sp>
        <p:nvSpPr>
          <p:cNvPr id="71683" name="Segnaposto contenuto 2"/>
          <p:cNvSpPr>
            <a:spLocks noGrp="1"/>
          </p:cNvSpPr>
          <p:nvPr>
            <p:ph idx="1"/>
          </p:nvPr>
        </p:nvSpPr>
        <p:spPr/>
        <p:txBody>
          <a:bodyPr/>
          <a:lstStyle/>
          <a:p>
            <a:pPr algn="just"/>
            <a:r>
              <a:rPr lang="it-IT" altLang="en-US">
                <a:ea typeface="ＭＳ Ｐゴシック" panose="020B0600070205080204" pitchFamily="34" charset="-128"/>
              </a:rPr>
              <a:t>Codice disciplinare affisso in un luogo pubblico accessibile a tutti</a:t>
            </a:r>
          </a:p>
          <a:p>
            <a:pPr algn="just"/>
            <a:r>
              <a:rPr lang="it-IT" altLang="en-US">
                <a:ea typeface="ＭＳ Ｐゴシック" panose="020B0600070205080204" pitchFamily="34" charset="-128"/>
              </a:rPr>
              <a:t>Contestazione addebito</a:t>
            </a:r>
          </a:p>
          <a:p>
            <a:pPr algn="just"/>
            <a:r>
              <a:rPr lang="it-IT" altLang="en-US">
                <a:ea typeface="ＭＳ Ｐゴシック" panose="020B0600070205080204" pitchFamily="34" charset="-128"/>
              </a:rPr>
              <a:t>Difesa del lavoratore </a:t>
            </a:r>
          </a:p>
          <a:p>
            <a:pPr algn="just"/>
            <a:r>
              <a:rPr lang="it-IT" altLang="en-US">
                <a:ea typeface="ＭＳ Ｐゴシック" panose="020B0600070205080204" pitchFamily="34" charset="-128"/>
              </a:rPr>
              <a:t>Applicazione sanzione</a:t>
            </a:r>
          </a:p>
        </p:txBody>
      </p:sp>
    </p:spTree>
    <p:extLst>
      <p:ext uri="{BB962C8B-B14F-4D97-AF65-F5344CB8AC3E}">
        <p14:creationId xmlns:p14="http://schemas.microsoft.com/office/powerpoint/2010/main" val="12482271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a:ea typeface="+mj-ea"/>
                <a:cs typeface="+mj-cs"/>
              </a:rPr>
              <a:t>Codice disciplinare</a:t>
            </a:r>
          </a:p>
        </p:txBody>
      </p:sp>
      <p:sp>
        <p:nvSpPr>
          <p:cNvPr id="72707" name="Segnaposto contenuto 2"/>
          <p:cNvSpPr>
            <a:spLocks noGrp="1"/>
          </p:cNvSpPr>
          <p:nvPr>
            <p:ph idx="1"/>
          </p:nvPr>
        </p:nvSpPr>
        <p:spPr/>
        <p:txBody>
          <a:bodyPr>
            <a:normAutofit/>
          </a:bodyPr>
          <a:lstStyle/>
          <a:p>
            <a:pPr algn="just"/>
            <a:r>
              <a:rPr lang="it-IT" altLang="en-US" sz="2400" dirty="0">
                <a:ea typeface="ＭＳ Ｐゴシック" panose="020B0600070205080204" pitchFamily="34" charset="-128"/>
              </a:rPr>
              <a:t>Può essere predisposto dalla contrattazione collettiva, nazionale e aziendale, o dal datore di lavoro</a:t>
            </a:r>
          </a:p>
          <a:p>
            <a:pPr algn="just"/>
            <a:r>
              <a:rPr lang="it-IT" altLang="en-US" sz="2400" dirty="0">
                <a:ea typeface="ＭＳ Ｐゴシック" panose="020B0600070205080204" pitchFamily="34" charset="-128"/>
              </a:rPr>
              <a:t>In questo caso, il datore di lavoro deve conformarsi a quanto prescritto dai contratti collettivi esistenti (art. 7, co. 1): ma ciò vale anche per i datori di lavoro non iscritti al sindacato stipulante?</a:t>
            </a:r>
          </a:p>
        </p:txBody>
      </p:sp>
    </p:spTree>
    <p:extLst>
      <p:ext uri="{BB962C8B-B14F-4D97-AF65-F5344CB8AC3E}">
        <p14:creationId xmlns:p14="http://schemas.microsoft.com/office/powerpoint/2010/main" val="3589391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a:ea typeface="+mj-ea"/>
                <a:cs typeface="+mj-cs"/>
              </a:rPr>
              <a:t>Contenuto del codice</a:t>
            </a:r>
          </a:p>
        </p:txBody>
      </p:sp>
      <p:sp>
        <p:nvSpPr>
          <p:cNvPr id="73731" name="Segnaposto contenuto 2"/>
          <p:cNvSpPr>
            <a:spLocks noGrp="1"/>
          </p:cNvSpPr>
          <p:nvPr>
            <p:ph idx="1"/>
          </p:nvPr>
        </p:nvSpPr>
        <p:spPr/>
        <p:txBody>
          <a:bodyPr>
            <a:normAutofit lnSpcReduction="10000"/>
          </a:bodyPr>
          <a:lstStyle/>
          <a:p>
            <a:pPr algn="just"/>
            <a:r>
              <a:rPr lang="it-IT" altLang="en-US" sz="2300" dirty="0">
                <a:ea typeface="ＭＳ Ｐゴシック" panose="020B0600070205080204" pitchFamily="34" charset="-128"/>
              </a:rPr>
              <a:t>Non si pongono problemi circa le sanzioni che sono elencate dall’</a:t>
            </a:r>
            <a:r>
              <a:rPr lang="it-IT" altLang="ja-JP" sz="2300" dirty="0">
                <a:ea typeface="ＭＳ Ｐゴシック" panose="020B0600070205080204" pitchFamily="34" charset="-128"/>
              </a:rPr>
              <a:t>art. 7, co. 4. (rimprovero verbale, scritto o orale, multa, sospensione, licenziamento)</a:t>
            </a:r>
          </a:p>
          <a:p>
            <a:pPr algn="just"/>
            <a:r>
              <a:rPr lang="it-IT" altLang="en-US" sz="2300" dirty="0">
                <a:ea typeface="ＭＳ Ｐゴシック" panose="020B0600070205080204" pitchFamily="34" charset="-128"/>
              </a:rPr>
              <a:t>Ci sono contrasti per la determinazione delle infrazioni</a:t>
            </a:r>
          </a:p>
          <a:p>
            <a:pPr algn="just"/>
            <a:r>
              <a:rPr lang="it-IT" altLang="en-US" sz="2300" dirty="0">
                <a:ea typeface="ＭＳ Ｐゴシック" panose="020B0600070205080204" pitchFamily="34" charset="-128"/>
              </a:rPr>
              <a:t>Secondo un orientamento più rigido, si applica il principio penalistico </a:t>
            </a:r>
            <a:r>
              <a:rPr lang="it-IT" altLang="en-US" sz="2300" b="1" i="1" dirty="0" err="1">
                <a:ea typeface="ＭＳ Ｐゴシック" panose="020B0600070205080204" pitchFamily="34" charset="-128"/>
              </a:rPr>
              <a:t>nullum</a:t>
            </a:r>
            <a:r>
              <a:rPr lang="it-IT" altLang="en-US" sz="2300" b="1" i="1" dirty="0">
                <a:ea typeface="ＭＳ Ｐゴシック" panose="020B0600070205080204" pitchFamily="34" charset="-128"/>
              </a:rPr>
              <a:t> </a:t>
            </a:r>
            <a:r>
              <a:rPr lang="it-IT" altLang="en-US" sz="2300" b="1" i="1" dirty="0" err="1">
                <a:ea typeface="ＭＳ Ｐゴシック" panose="020B0600070205080204" pitchFamily="34" charset="-128"/>
              </a:rPr>
              <a:t>crimen</a:t>
            </a:r>
            <a:r>
              <a:rPr lang="it-IT" altLang="en-US" sz="2300" b="1" i="1" dirty="0">
                <a:ea typeface="ＭＳ Ｐゴシック" panose="020B0600070205080204" pitchFamily="34" charset="-128"/>
              </a:rPr>
              <a:t>, nulla </a:t>
            </a:r>
            <a:r>
              <a:rPr lang="it-IT" altLang="en-US" sz="2300" b="1" i="1" dirty="0" err="1">
                <a:ea typeface="ＭＳ Ｐゴシック" panose="020B0600070205080204" pitchFamily="34" charset="-128"/>
              </a:rPr>
              <a:t>poena</a:t>
            </a:r>
            <a:r>
              <a:rPr lang="it-IT" altLang="en-US" sz="2300" b="1" i="1" dirty="0">
                <a:ea typeface="ＭＳ Ｐゴシック" panose="020B0600070205080204" pitchFamily="34" charset="-128"/>
              </a:rPr>
              <a:t> sine </a:t>
            </a:r>
            <a:r>
              <a:rPr lang="it-IT" altLang="en-US" sz="2300" b="1" i="1" dirty="0" err="1">
                <a:ea typeface="ＭＳ Ｐゴシック" panose="020B0600070205080204" pitchFamily="34" charset="-128"/>
              </a:rPr>
              <a:t>lege</a:t>
            </a:r>
            <a:r>
              <a:rPr lang="it-IT" altLang="en-US" sz="2300" dirty="0">
                <a:ea typeface="ＭＳ Ｐゴシック" panose="020B0600070205080204" pitchFamily="34" charset="-128"/>
              </a:rPr>
              <a:t>, per cui le infrazioni devono essere specifiche e correlate con le sanzioni</a:t>
            </a:r>
          </a:p>
          <a:p>
            <a:pPr algn="just"/>
            <a:r>
              <a:rPr lang="it-IT" altLang="en-US" sz="2300" dirty="0">
                <a:ea typeface="ＭＳ Ｐゴシック" panose="020B0600070205080204" pitchFamily="34" charset="-128"/>
              </a:rPr>
              <a:t>Secondo l</a:t>
            </a:r>
            <a:r>
              <a:rPr lang="ja-JP" altLang="it-IT" sz="2300" dirty="0">
                <a:ea typeface="ＭＳ Ｐゴシック" panose="020B0600070205080204" pitchFamily="34" charset="-128"/>
              </a:rPr>
              <a:t>’</a:t>
            </a:r>
            <a:r>
              <a:rPr lang="it-IT" altLang="ja-JP" sz="2300" dirty="0">
                <a:ea typeface="ＭＳ Ｐゴシック" panose="020B0600070205080204" pitchFamily="34" charset="-128"/>
              </a:rPr>
              <a:t>orientamento prevalente e meno rigoroso, è sufficiente che il codice indichi in modo schematico le prevedibili infrazioni e in maniera ampia le possibili sanzioni (</a:t>
            </a:r>
            <a:r>
              <a:rPr lang="it-IT" altLang="ja-JP" sz="2300" dirty="0" err="1">
                <a:ea typeface="ＭＳ Ｐゴシック" panose="020B0600070205080204" pitchFamily="34" charset="-128"/>
              </a:rPr>
              <a:t>Cass</a:t>
            </a:r>
            <a:r>
              <a:rPr lang="it-IT" altLang="ja-JP" sz="2300" dirty="0">
                <a:ea typeface="ＭＳ Ｐゴシック" panose="020B0600070205080204" pitchFamily="34" charset="-128"/>
              </a:rPr>
              <a:t>. n. 3915/1996; </a:t>
            </a:r>
            <a:r>
              <a:rPr lang="it-IT" altLang="ja-JP" sz="2300" dirty="0" err="1">
                <a:ea typeface="ＭＳ Ｐゴシック" panose="020B0600070205080204" pitchFamily="34" charset="-128"/>
              </a:rPr>
              <a:t>Cass</a:t>
            </a:r>
            <a:r>
              <a:rPr lang="it-IT" altLang="ja-JP" sz="2300" dirty="0">
                <a:ea typeface="ＭＳ Ｐゴシック" panose="020B0600070205080204" pitchFamily="34" charset="-128"/>
              </a:rPr>
              <a:t>. n. 1747/1995; </a:t>
            </a:r>
            <a:r>
              <a:rPr lang="it-IT" altLang="ja-JP" sz="2300" dirty="0" err="1">
                <a:ea typeface="ＭＳ Ｐゴシック" panose="020B0600070205080204" pitchFamily="34" charset="-128"/>
              </a:rPr>
              <a:t>Cass</a:t>
            </a:r>
            <a:r>
              <a:rPr lang="it-IT" altLang="ja-JP" sz="2300" dirty="0">
                <a:ea typeface="ＭＳ Ｐゴシック" panose="020B0600070205080204" pitchFamily="34" charset="-128"/>
              </a:rPr>
              <a:t>. n. 1695/1991)</a:t>
            </a:r>
            <a:endParaRPr lang="it-IT" altLang="en-US" sz="2300" dirty="0">
              <a:ea typeface="ＭＳ Ｐゴシック" panose="020B0600070205080204" pitchFamily="34" charset="-128"/>
            </a:endParaRPr>
          </a:p>
        </p:txBody>
      </p:sp>
    </p:spTree>
    <p:extLst>
      <p:ext uri="{BB962C8B-B14F-4D97-AF65-F5344CB8AC3E}">
        <p14:creationId xmlns:p14="http://schemas.microsoft.com/office/powerpoint/2010/main" val="1150215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a:ea typeface="+mj-ea"/>
                <a:cs typeface="+mj-cs"/>
              </a:rPr>
              <a:t>Pubblicità del codice disciplinare</a:t>
            </a:r>
          </a:p>
        </p:txBody>
      </p:sp>
      <p:sp>
        <p:nvSpPr>
          <p:cNvPr id="74755" name="Segnaposto contenuto 2"/>
          <p:cNvSpPr>
            <a:spLocks noGrp="1"/>
          </p:cNvSpPr>
          <p:nvPr>
            <p:ph idx="1"/>
          </p:nvPr>
        </p:nvSpPr>
        <p:spPr>
          <a:xfrm>
            <a:off x="1651733" y="2082190"/>
            <a:ext cx="8686800" cy="4525962"/>
          </a:xfrm>
        </p:spPr>
        <p:txBody>
          <a:bodyPr/>
          <a:lstStyle/>
          <a:p>
            <a:pPr algn="just"/>
            <a:r>
              <a:rPr lang="it-IT" altLang="en-US" sz="2400" dirty="0">
                <a:ea typeface="ＭＳ Ｐゴシック" panose="020B0600070205080204" pitchFamily="34" charset="-128"/>
              </a:rPr>
              <a:t>La pubblicazione del Codice è condizione imprescindibile nel caso di irrogazione di sanzioni conservative anche se la condotta integra gli estremi di reato </a:t>
            </a:r>
          </a:p>
          <a:p>
            <a:pPr algn="just"/>
            <a:r>
              <a:rPr lang="it-IT" altLang="en-US" sz="2400" dirty="0">
                <a:ea typeface="ＭＳ Ｐゴシック" panose="020B0600070205080204" pitchFamily="34" charset="-128"/>
              </a:rPr>
              <a:t>Per il licenziamento, invece, si ritiene che in presenza di una condotta colpevole non prevista dal codice disciplinare ma configurante una giusta causa o un giustificato motivo soggettivo è possibile l’</a:t>
            </a:r>
            <a:r>
              <a:rPr lang="it-IT" altLang="ja-JP" sz="2400" dirty="0">
                <a:ea typeface="ＭＳ Ｐゴシック" panose="020B0600070205080204" pitchFamily="34" charset="-128"/>
              </a:rPr>
              <a:t>applicazione della sanzione espulsiva, poiché il potere di recedere trova fondamento in altre norme dell’ordinamento</a:t>
            </a:r>
            <a:endParaRPr lang="it-IT" altLang="en-US" dirty="0">
              <a:ea typeface="ＭＳ Ｐゴシック" panose="020B0600070205080204" pitchFamily="34" charset="-128"/>
            </a:endParaRPr>
          </a:p>
        </p:txBody>
      </p:sp>
    </p:spTree>
    <p:extLst>
      <p:ext uri="{BB962C8B-B14F-4D97-AF65-F5344CB8AC3E}">
        <p14:creationId xmlns:p14="http://schemas.microsoft.com/office/powerpoint/2010/main" val="3638795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defRPr/>
            </a:pPr>
            <a:r>
              <a:rPr lang="it-IT" dirty="0">
                <a:ea typeface="+mj-ea"/>
                <a:cs typeface="+mj-cs"/>
              </a:rPr>
              <a:t>Pubblicità del codice disciplinare</a:t>
            </a:r>
          </a:p>
        </p:txBody>
      </p:sp>
      <p:sp>
        <p:nvSpPr>
          <p:cNvPr id="76803" name="Segnaposto contenuto 2"/>
          <p:cNvSpPr>
            <a:spLocks noGrp="1"/>
          </p:cNvSpPr>
          <p:nvPr>
            <p:ph idx="1"/>
          </p:nvPr>
        </p:nvSpPr>
        <p:spPr/>
        <p:txBody>
          <a:bodyPr/>
          <a:lstStyle/>
          <a:p>
            <a:pPr algn="just"/>
            <a:r>
              <a:rPr lang="it-IT" altLang="en-US">
                <a:ea typeface="ＭＳ Ｐゴシック" panose="020B0600070205080204" pitchFamily="34" charset="-128"/>
              </a:rPr>
              <a:t>L’</a:t>
            </a:r>
            <a:r>
              <a:rPr lang="it-IT" altLang="ja-JP">
                <a:ea typeface="ＭＳ Ｐゴシック" panose="020B0600070205080204" pitchFamily="34" charset="-128"/>
              </a:rPr>
              <a:t>affissione deve essere in atto al momento della commissione del fatto (Cass. 3485/1997), nonché in quello della contestazione dell’addebito e dell’irrogazione della sanzione (Cass. n. 4245/1985)</a:t>
            </a:r>
            <a:endParaRPr lang="it-IT" altLang="en-US">
              <a:ea typeface="ＭＳ Ｐゴシック" panose="020B0600070205080204" pitchFamily="34" charset="-128"/>
            </a:endParaRPr>
          </a:p>
        </p:txBody>
      </p:sp>
    </p:spTree>
    <p:extLst>
      <p:ext uri="{BB962C8B-B14F-4D97-AF65-F5344CB8AC3E}">
        <p14:creationId xmlns:p14="http://schemas.microsoft.com/office/powerpoint/2010/main" val="2082073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it-IT" altLang="en-US" cap="none">
                <a:effectLst/>
                <a:ea typeface="ＭＳ Ｐゴシック" panose="020B0600070205080204" pitchFamily="34" charset="-128"/>
              </a:rPr>
              <a:t>LUOGO DI AFFISSIONE</a:t>
            </a:r>
          </a:p>
        </p:txBody>
      </p:sp>
      <p:sp>
        <p:nvSpPr>
          <p:cNvPr id="78851" name="Rectangle 3"/>
          <p:cNvSpPr>
            <a:spLocks noGrp="1"/>
          </p:cNvSpPr>
          <p:nvPr>
            <p:ph type="body" idx="4294967295"/>
          </p:nvPr>
        </p:nvSpPr>
        <p:spPr/>
        <p:txBody>
          <a:bodyPr/>
          <a:lstStyle/>
          <a:p>
            <a:pPr algn="just"/>
            <a:r>
              <a:rPr lang="it-IT" altLang="en-US">
                <a:ea typeface="ＭＳ Ｐゴシック" panose="020B0600070205080204" pitchFamily="34" charset="-128"/>
              </a:rPr>
              <a:t>Il codice deve essere affisso in un luogo accessibile a tutti, ossia di facile accesso, di comune e frequente transito in ciascuna delle unità produttive dell’</a:t>
            </a:r>
            <a:r>
              <a:rPr lang="it-IT" altLang="ja-JP">
                <a:ea typeface="ＭＳ Ｐゴシック" panose="020B0600070205080204" pitchFamily="34" charset="-128"/>
              </a:rPr>
              <a:t>azienda (Cass. 1800/1987)</a:t>
            </a:r>
          </a:p>
          <a:p>
            <a:pPr algn="just"/>
            <a:r>
              <a:rPr lang="it-IT" altLang="en-US">
                <a:ea typeface="ＭＳ Ｐゴシック" panose="020B0600070205080204" pitchFamily="34" charset="-128"/>
              </a:rPr>
              <a:t>Nel pubblico impiego la pubblicazione nel sito istituzionale dell’ente equivale alla sua affissione (art. 55, co. 2, TU n. 165/2001)</a:t>
            </a:r>
          </a:p>
          <a:p>
            <a:pPr algn="just"/>
            <a:endParaRPr lang="it-IT" altLang="ja-JP">
              <a:ea typeface="ＭＳ Ｐゴシック" panose="020B0600070205080204" pitchFamily="34" charset="-128"/>
            </a:endParaRPr>
          </a:p>
          <a:p>
            <a:pPr>
              <a:buFont typeface="Wingdings 2" panose="05020102010507070707" pitchFamily="18" charset="2"/>
              <a:buNone/>
            </a:pPr>
            <a:endParaRPr lang="it-IT" altLang="en-US">
              <a:ea typeface="ＭＳ Ｐゴシック" panose="020B0600070205080204" pitchFamily="34" charset="-128"/>
            </a:endParaRPr>
          </a:p>
        </p:txBody>
      </p:sp>
    </p:spTree>
    <p:extLst>
      <p:ext uri="{BB962C8B-B14F-4D97-AF65-F5344CB8AC3E}">
        <p14:creationId xmlns:p14="http://schemas.microsoft.com/office/powerpoint/2010/main" val="19066233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it-IT" altLang="en-US" cap="none" dirty="0">
                <a:effectLst/>
                <a:ea typeface="ＭＳ Ｐゴシック" panose="020B0600070205080204" pitchFamily="34" charset="-128"/>
              </a:rPr>
              <a:t>Il procedimento disciplinare</a:t>
            </a:r>
          </a:p>
        </p:txBody>
      </p:sp>
      <p:sp>
        <p:nvSpPr>
          <p:cNvPr id="79875" name="Rectangle 3"/>
          <p:cNvSpPr>
            <a:spLocks noGrp="1"/>
          </p:cNvSpPr>
          <p:nvPr>
            <p:ph type="body" idx="4294967295"/>
          </p:nvPr>
        </p:nvSpPr>
        <p:spPr/>
        <p:txBody>
          <a:bodyPr/>
          <a:lstStyle/>
          <a:p>
            <a:pPr marL="0" indent="0" algn="just"/>
            <a:r>
              <a:rPr lang="it-IT" altLang="en-US" dirty="0">
                <a:ea typeface="ＭＳ Ｐゴシック" panose="020B0600070205080204" pitchFamily="34" charset="-128"/>
              </a:rPr>
              <a:t>Contestazione addebito</a:t>
            </a:r>
          </a:p>
          <a:p>
            <a:pPr marL="0" indent="0" algn="just"/>
            <a:r>
              <a:rPr lang="it-IT" altLang="en-US" dirty="0">
                <a:ea typeface="ＭＳ Ｐゴシック" panose="020B0600070205080204" pitchFamily="34" charset="-128"/>
              </a:rPr>
              <a:t>Difesa del lavoratore</a:t>
            </a:r>
          </a:p>
          <a:p>
            <a:pPr marL="0" indent="0" algn="just"/>
            <a:r>
              <a:rPr lang="it-IT" altLang="en-US" dirty="0">
                <a:ea typeface="ＭＳ Ｐゴシック" panose="020B0600070205080204" pitchFamily="34" charset="-128"/>
              </a:rPr>
              <a:t>Applicazione della sanzione</a:t>
            </a:r>
          </a:p>
          <a:p>
            <a:pPr marL="0" indent="0" algn="just">
              <a:buNone/>
            </a:pPr>
            <a:endParaRPr lang="it-IT" altLang="en-US" dirty="0">
              <a:ea typeface="ＭＳ Ｐゴシック" panose="020B0600070205080204" pitchFamily="34" charset="-128"/>
            </a:endParaRPr>
          </a:p>
          <a:p>
            <a:pPr marL="0" indent="0" algn="just">
              <a:buNone/>
            </a:pPr>
            <a:r>
              <a:rPr lang="it-IT" altLang="en-US" dirty="0">
                <a:ea typeface="ＭＳ Ｐゴシック" panose="020B0600070205080204" pitchFamily="34" charset="-128"/>
              </a:rPr>
              <a:t>I contratti collettivi possono prevedere procedure che danno garanzie maggiori (es. parere di una commissione disciplinare)</a:t>
            </a:r>
          </a:p>
        </p:txBody>
      </p:sp>
    </p:spTree>
    <p:extLst>
      <p:ext uri="{BB962C8B-B14F-4D97-AF65-F5344CB8AC3E}">
        <p14:creationId xmlns:p14="http://schemas.microsoft.com/office/powerpoint/2010/main" val="2760360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diritto sancito dall’art. 41, co 1 Cost.1: libertà di iniziativa economica privata</a:t>
            </a:r>
          </a:p>
          <a:p>
            <a:r>
              <a:rPr lang="it-IT" dirty="0"/>
              <a:t>Potere direttivo, di controllo, disciplinare</a:t>
            </a:r>
          </a:p>
          <a:p>
            <a:pPr algn="just"/>
            <a:r>
              <a:rPr lang="it-IT" dirty="0"/>
              <a:t>Potere di controllo:  si sostanzia nel potere in capo al datore di lavoro di verificare l’esatto adempimento degli obblighi gravanti sul lavoratore, ossia l’esatta esecuzione della prestazione, il rispetto delle prescrizioni impartite, l’impiego della diligenza ed il rispetto degli obblighi di fedeltà</a:t>
            </a:r>
          </a:p>
          <a:p>
            <a:pPr algn="just"/>
            <a:r>
              <a:rPr lang="it-IT" dirty="0"/>
              <a:t>Con lo statuto dei lavoratori, imposizione di limiti al datore di lavoro</a:t>
            </a:r>
          </a:p>
          <a:p>
            <a:pPr algn="just"/>
            <a:endParaRPr lang="it-IT" dirty="0"/>
          </a:p>
        </p:txBody>
      </p:sp>
    </p:spTree>
    <p:extLst>
      <p:ext uri="{BB962C8B-B14F-4D97-AF65-F5344CB8AC3E}">
        <p14:creationId xmlns:p14="http://schemas.microsoft.com/office/powerpoint/2010/main" val="34400815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it-IT" altLang="en-US" sz="2900" cap="none">
                <a:ea typeface="ＭＳ Ｐゴシック" panose="020B0600070205080204" pitchFamily="34" charset="-128"/>
              </a:rPr>
              <a:t>La contestazione dell</a:t>
            </a:r>
            <a:r>
              <a:rPr lang="ja-JP" altLang="it-IT" sz="2900" cap="none">
                <a:ea typeface="ＭＳ Ｐゴシック" panose="020B0600070205080204" pitchFamily="34" charset="-128"/>
              </a:rPr>
              <a:t>’</a:t>
            </a:r>
            <a:r>
              <a:rPr lang="it-IT" altLang="ja-JP" sz="2900" cap="none">
                <a:ea typeface="ＭＳ Ｐゴシック" panose="020B0600070205080204" pitchFamily="34" charset="-128"/>
              </a:rPr>
              <a:t>addebito: SOGGETTO E FORMA</a:t>
            </a:r>
            <a:endParaRPr lang="it-IT" altLang="en-US" sz="2900" cap="none">
              <a:ea typeface="ＭＳ Ｐゴシック" panose="020B0600070205080204" pitchFamily="34" charset="-128"/>
            </a:endParaRPr>
          </a:p>
        </p:txBody>
      </p:sp>
      <p:sp>
        <p:nvSpPr>
          <p:cNvPr id="81923" name="Rectangle 3"/>
          <p:cNvSpPr>
            <a:spLocks noGrp="1"/>
          </p:cNvSpPr>
          <p:nvPr>
            <p:ph type="body" idx="4294967295"/>
          </p:nvPr>
        </p:nvSpPr>
        <p:spPr/>
        <p:txBody>
          <a:bodyPr>
            <a:normAutofit/>
          </a:bodyPr>
          <a:lstStyle/>
          <a:p>
            <a:pPr algn="just">
              <a:lnSpc>
                <a:spcPct val="80000"/>
              </a:lnSpc>
            </a:pPr>
            <a:r>
              <a:rPr lang="it-IT" altLang="en-US" sz="2400" dirty="0">
                <a:ea typeface="ＭＳ Ｐゴシック" panose="020B0600070205080204" pitchFamily="34" charset="-128"/>
              </a:rPr>
              <a:t>Il datore di lavoro non può adottare sanzioni senza aver preventivamente contestato l</a:t>
            </a:r>
            <a:r>
              <a:rPr lang="ja-JP" altLang="it-IT" sz="2400" dirty="0">
                <a:ea typeface="ＭＳ Ｐゴシック" panose="020B0600070205080204" pitchFamily="34" charset="-128"/>
              </a:rPr>
              <a:t>’</a:t>
            </a:r>
            <a:r>
              <a:rPr lang="it-IT" altLang="ja-JP" sz="2400" dirty="0">
                <a:ea typeface="ＭＳ Ｐゴシック" panose="020B0600070205080204" pitchFamily="34" charset="-128"/>
              </a:rPr>
              <a:t>addebito (art. 7, co. 2)</a:t>
            </a:r>
          </a:p>
          <a:p>
            <a:pPr algn="just">
              <a:lnSpc>
                <a:spcPct val="80000"/>
              </a:lnSpc>
            </a:pPr>
            <a:r>
              <a:rPr lang="it-IT" altLang="ja-JP" sz="2400" dirty="0">
                <a:ea typeface="ＭＳ Ｐゴシック" panose="020B0600070205080204" pitchFamily="34" charset="-128"/>
              </a:rPr>
              <a:t>È abilitato alla contestazione il soggetto che è gerarchicamente responsabile del lavoratore (chi impartisce le direttive può anche controllare e sanzionare; </a:t>
            </a:r>
          </a:p>
          <a:p>
            <a:pPr algn="just">
              <a:lnSpc>
                <a:spcPct val="80000"/>
              </a:lnSpc>
            </a:pPr>
            <a:r>
              <a:rPr lang="it-IT" altLang="en-US" sz="2400" dirty="0">
                <a:ea typeface="ＭＳ Ｐゴシック" panose="020B0600070205080204" pitchFamily="34" charset="-128"/>
              </a:rPr>
              <a:t>La contestazione deve essere in forma scritta (tranne che per il rimprovero verbale) (</a:t>
            </a:r>
          </a:p>
          <a:p>
            <a:pPr algn="just">
              <a:lnSpc>
                <a:spcPct val="80000"/>
              </a:lnSpc>
            </a:pPr>
            <a:r>
              <a:rPr lang="it-IT" altLang="en-US" sz="2400" dirty="0">
                <a:ea typeface="ＭＳ Ｐゴシック" panose="020B0600070205080204" pitchFamily="34" charset="-128"/>
              </a:rPr>
              <a:t>Il rifiuto del lavoratore a ricevere la lettera non incide sulla validità e tempestività della contestazione che si presume conosciuta al momento in cui giunge all’</a:t>
            </a:r>
            <a:r>
              <a:rPr lang="it-IT" altLang="ja-JP" sz="2400" dirty="0">
                <a:ea typeface="ＭＳ Ｐゴシック" panose="020B0600070205080204" pitchFamily="34" charset="-128"/>
              </a:rPr>
              <a:t>indirizzo del lavoratore, salvo che provi di essere stato senza sua colpa impossibilitato a riceverla </a:t>
            </a:r>
            <a:endParaRPr lang="it-IT" altLang="en-US" sz="2400" dirty="0">
              <a:ea typeface="ＭＳ Ｐゴシック" panose="020B0600070205080204" pitchFamily="34" charset="-128"/>
            </a:endParaRPr>
          </a:p>
        </p:txBody>
      </p:sp>
    </p:spTree>
    <p:extLst>
      <p:ext uri="{BB962C8B-B14F-4D97-AF65-F5344CB8AC3E}">
        <p14:creationId xmlns:p14="http://schemas.microsoft.com/office/powerpoint/2010/main" val="1007211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p:cNvSpPr>
          <p:nvPr>
            <p:ph type="title" idx="4294967295"/>
          </p:nvPr>
        </p:nvSpPr>
        <p:spPr bwMode="auto"/>
        <p:txBody>
          <a:bodyPr vert="horz" wrap="square" lIns="91440" tIns="45720" rIns="91440" bIns="45720" numCol="1" rtlCol="0" anchor="t" anchorCtr="0" compatLnSpc="1">
            <a:prstTxWarp prst="textNoShape">
              <a:avLst/>
            </a:prstTxWarp>
            <a:normAutofit/>
          </a:bodyPr>
          <a:lstStyle/>
          <a:p>
            <a:pPr>
              <a:defRPr/>
            </a:pPr>
            <a:r>
              <a:rPr lang="it-IT" sz="3200" cap="none" dirty="0"/>
              <a:t>ALTRI REQUISITI DELLA CONTESTAZIONE</a:t>
            </a:r>
          </a:p>
        </p:txBody>
      </p:sp>
      <p:sp>
        <p:nvSpPr>
          <p:cNvPr id="86019" name="Rectangle 3"/>
          <p:cNvSpPr>
            <a:spLocks noGrp="1"/>
          </p:cNvSpPr>
          <p:nvPr>
            <p:ph type="body" idx="4294967295"/>
          </p:nvPr>
        </p:nvSpPr>
        <p:spPr/>
        <p:txBody>
          <a:bodyPr>
            <a:normAutofit/>
          </a:bodyPr>
          <a:lstStyle/>
          <a:p>
            <a:pPr>
              <a:lnSpc>
                <a:spcPct val="80000"/>
              </a:lnSpc>
              <a:defRPr/>
            </a:pPr>
            <a:r>
              <a:rPr lang="it-IT" sz="2400" dirty="0">
                <a:ea typeface="ＭＳ Ｐゴシック" pitchFamily="34" charset="-128"/>
              </a:rPr>
              <a:t>Dottrina e giurisprudenza hanno creato altri requisiti alla contestazione:</a:t>
            </a:r>
          </a:p>
          <a:p>
            <a:pPr marL="0" indent="0">
              <a:lnSpc>
                <a:spcPct val="80000"/>
              </a:lnSpc>
              <a:buNone/>
              <a:defRPr/>
            </a:pPr>
            <a:endParaRPr lang="it-IT" sz="2400" b="1" i="1" u="sng" dirty="0">
              <a:ea typeface="ＭＳ Ｐゴシック" pitchFamily="34" charset="-128"/>
            </a:endParaRPr>
          </a:p>
          <a:p>
            <a:pPr algn="just">
              <a:lnSpc>
                <a:spcPct val="80000"/>
              </a:lnSpc>
              <a:buFontTx/>
              <a:buChar char="-"/>
              <a:defRPr/>
            </a:pPr>
            <a:r>
              <a:rPr lang="it-IT" sz="2400" b="1" i="1" u="sng" dirty="0">
                <a:ea typeface="ＭＳ Ｐゴシック" pitchFamily="34" charset="-128"/>
              </a:rPr>
              <a:t>Immediatezza</a:t>
            </a:r>
            <a:r>
              <a:rPr lang="it-IT" sz="2400" dirty="0">
                <a:ea typeface="ＭＳ Ｐゴシック" pitchFamily="34" charset="-128"/>
              </a:rPr>
              <a:t> della contestazione del fatto addebitato</a:t>
            </a:r>
          </a:p>
          <a:p>
            <a:pPr algn="just">
              <a:lnSpc>
                <a:spcPct val="80000"/>
              </a:lnSpc>
              <a:buFontTx/>
              <a:buChar char="-"/>
              <a:defRPr/>
            </a:pPr>
            <a:r>
              <a:rPr lang="it-IT" sz="2400" b="1" u="sng" dirty="0">
                <a:ea typeface="ＭＳ Ｐゴシック" pitchFamily="34" charset="-128"/>
              </a:rPr>
              <a:t>Immutabilità</a:t>
            </a:r>
            <a:r>
              <a:rPr lang="it-IT" sz="2400" dirty="0">
                <a:ea typeface="ＭＳ Ｐゴシック" pitchFamily="34" charset="-128"/>
              </a:rPr>
              <a:t>: l</a:t>
            </a:r>
            <a:r>
              <a:rPr lang="it-IT" altLang="en-US" sz="2400" dirty="0">
                <a:ea typeface="ＭＳ Ｐゴシック" panose="020B0600070205080204" pitchFamily="34" charset="-128"/>
              </a:rPr>
              <a:t>a contestazione deve essere specifica a pena di nullità della sanzione, precisa e puntuale con indicazione chiara dei fatti contestati </a:t>
            </a:r>
            <a:endParaRPr lang="it-IT" sz="2400" dirty="0">
              <a:ea typeface="ＭＳ Ｐゴシック" pitchFamily="34" charset="-128"/>
            </a:endParaRPr>
          </a:p>
        </p:txBody>
      </p:sp>
    </p:spTree>
    <p:extLst>
      <p:ext uri="{BB962C8B-B14F-4D97-AF65-F5344CB8AC3E}">
        <p14:creationId xmlns:p14="http://schemas.microsoft.com/office/powerpoint/2010/main" val="26284981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it-IT" altLang="en-US" cap="none">
                <a:effectLst/>
                <a:ea typeface="ＭＳ Ｐゴシック" panose="020B0600070205080204" pitchFamily="34" charset="-128"/>
              </a:rPr>
              <a:t>LA DIFESA DEL LAVORATORE (I)</a:t>
            </a:r>
          </a:p>
        </p:txBody>
      </p:sp>
      <p:sp>
        <p:nvSpPr>
          <p:cNvPr id="86019" name="Rectangle 3"/>
          <p:cNvSpPr>
            <a:spLocks noGrp="1"/>
          </p:cNvSpPr>
          <p:nvPr>
            <p:ph type="body" idx="4294967295"/>
          </p:nvPr>
        </p:nvSpPr>
        <p:spPr/>
        <p:txBody>
          <a:bodyPr/>
          <a:lstStyle/>
          <a:p>
            <a:pPr algn="just">
              <a:lnSpc>
                <a:spcPct val="90000"/>
              </a:lnSpc>
            </a:pPr>
            <a:r>
              <a:rPr lang="it-IT" altLang="en-US" sz="2800" dirty="0">
                <a:ea typeface="ＭＳ Ｐゴシック" panose="020B0600070205080204" pitchFamily="34" charset="-128"/>
              </a:rPr>
              <a:t>Il datore di lavoro non può adottare provvedimenti senza avere ascoltato la difesa del lavoratore (art. 7, co. 2)</a:t>
            </a:r>
          </a:p>
          <a:p>
            <a:pPr marL="0" indent="0" algn="just">
              <a:lnSpc>
                <a:spcPct val="90000"/>
              </a:lnSpc>
              <a:buNone/>
            </a:pPr>
            <a:endParaRPr lang="it-IT" altLang="en-US" sz="2800" dirty="0">
              <a:ea typeface="ＭＳ Ｐゴシック" panose="020B0600070205080204" pitchFamily="34" charset="-128"/>
            </a:endParaRPr>
          </a:p>
        </p:txBody>
      </p:sp>
    </p:spTree>
    <p:extLst>
      <p:ext uri="{BB962C8B-B14F-4D97-AF65-F5344CB8AC3E}">
        <p14:creationId xmlns:p14="http://schemas.microsoft.com/office/powerpoint/2010/main" val="11711944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it-IT" altLang="en-US" cap="none">
                <a:effectLst/>
                <a:ea typeface="ＭＳ Ｐゴシック" panose="020B0600070205080204" pitchFamily="34" charset="-128"/>
              </a:rPr>
              <a:t>LA DIFESA DEL LAVORATORE (II)</a:t>
            </a:r>
          </a:p>
        </p:txBody>
      </p:sp>
      <p:sp>
        <p:nvSpPr>
          <p:cNvPr id="87043" name="Rectangle 3"/>
          <p:cNvSpPr>
            <a:spLocks noGrp="1"/>
          </p:cNvSpPr>
          <p:nvPr>
            <p:ph type="body" idx="4294967295"/>
          </p:nvPr>
        </p:nvSpPr>
        <p:spPr/>
        <p:txBody>
          <a:bodyPr/>
          <a:lstStyle/>
          <a:p>
            <a:pPr algn="just"/>
            <a:r>
              <a:rPr lang="it-IT" altLang="en-US">
                <a:ea typeface="ＭＳ Ｐゴシック" panose="020B0600070205080204" pitchFamily="34" charset="-128"/>
              </a:rPr>
              <a:t>La norma non prevede un termine entro cui si devono inviare le giustificazioni, ma la giurisprudenza ritiene che per essere in termini le giustificazioni devono pervenire entro 5 giorni dalla data di ricezione della lettera di contestazioni; si applica il termine di cui all</a:t>
            </a:r>
            <a:r>
              <a:rPr lang="ja-JP" altLang="it-IT">
                <a:ea typeface="ＭＳ Ｐゴシック" panose="020B0600070205080204" pitchFamily="34" charset="-128"/>
              </a:rPr>
              <a:t>’</a:t>
            </a:r>
            <a:r>
              <a:rPr lang="it-IT" altLang="ja-JP">
                <a:ea typeface="ＭＳ Ｐゴシック" panose="020B0600070205080204" pitchFamily="34" charset="-128"/>
              </a:rPr>
              <a:t>art. 7, co. 5, che si riferisce al momento a partire dal quale può essere applicata la sanzione</a:t>
            </a:r>
            <a:endParaRPr lang="it-IT" altLang="en-US">
              <a:ea typeface="ＭＳ Ｐゴシック" panose="020B0600070205080204" pitchFamily="34" charset="-128"/>
            </a:endParaRPr>
          </a:p>
        </p:txBody>
      </p:sp>
    </p:spTree>
    <p:extLst>
      <p:ext uri="{BB962C8B-B14F-4D97-AF65-F5344CB8AC3E}">
        <p14:creationId xmlns:p14="http://schemas.microsoft.com/office/powerpoint/2010/main" val="8949659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it-IT" altLang="en-US" cap="none">
                <a:effectLst/>
                <a:ea typeface="ＭＳ Ｐゴシック" panose="020B0600070205080204" pitchFamily="34" charset="-128"/>
              </a:rPr>
              <a:t>LA DIFESA DEL LAVORATORE (III)</a:t>
            </a:r>
          </a:p>
        </p:txBody>
      </p:sp>
      <p:sp>
        <p:nvSpPr>
          <p:cNvPr id="88067" name="Rectangle 3"/>
          <p:cNvSpPr>
            <a:spLocks noGrp="1"/>
          </p:cNvSpPr>
          <p:nvPr>
            <p:ph type="body" idx="4294967295"/>
          </p:nvPr>
        </p:nvSpPr>
        <p:spPr/>
        <p:txBody>
          <a:bodyPr/>
          <a:lstStyle/>
          <a:p>
            <a:pPr algn="just"/>
            <a:r>
              <a:rPr lang="it-IT" altLang="en-US" sz="2800" dirty="0">
                <a:ea typeface="ＭＳ Ｐゴシック" panose="020B0600070205080204" pitchFamily="34" charset="-128"/>
              </a:rPr>
              <a:t>Ai sensi </a:t>
            </a:r>
            <a:r>
              <a:rPr lang="it-IT" altLang="en-US" sz="2800" dirty="0" err="1">
                <a:ea typeface="ＭＳ Ｐゴシック" panose="020B0600070205080204" pitchFamily="34" charset="-128"/>
              </a:rPr>
              <a:t>dell</a:t>
            </a:r>
            <a:r>
              <a:rPr lang="ja-JP" altLang="it-IT" sz="2800" dirty="0">
                <a:ea typeface="ＭＳ Ｐゴシック" panose="020B0600070205080204" pitchFamily="34" charset="-128"/>
              </a:rPr>
              <a:t>’</a:t>
            </a:r>
            <a:r>
              <a:rPr lang="it-IT" altLang="ja-JP" sz="2800" dirty="0">
                <a:ea typeface="ＭＳ Ｐゴシック" panose="020B0600070205080204" pitchFamily="34" charset="-128"/>
              </a:rPr>
              <a:t>art. 7, co. 3, il lavoratore può essere assistito da un rappresentante sindacale a cui conferisce mandato, a prescindere dal fatto che l</a:t>
            </a:r>
            <a:r>
              <a:rPr lang="ja-JP" altLang="it-IT" sz="2800" dirty="0">
                <a:ea typeface="ＭＳ Ｐゴシック" panose="020B0600070205080204" pitchFamily="34" charset="-128"/>
              </a:rPr>
              <a:t>’</a:t>
            </a:r>
            <a:r>
              <a:rPr lang="it-IT" altLang="ja-JP" sz="2800" dirty="0">
                <a:ea typeface="ＭＳ Ｐゴシック" panose="020B0600070205080204" pitchFamily="34" charset="-128"/>
              </a:rPr>
              <a:t>O.S. sia rappresentativa ai sensi dell’art. 19 S.L. </a:t>
            </a:r>
          </a:p>
          <a:p>
            <a:pPr algn="just"/>
            <a:r>
              <a:rPr lang="it-IT" altLang="en-US" sz="2800" dirty="0">
                <a:ea typeface="ＭＳ Ｐゴシック" panose="020B0600070205080204" pitchFamily="34" charset="-128"/>
              </a:rPr>
              <a:t>La norma non contempla la difesa per mezzo di un avvocato, per cui il datore di lavoro può rifiutarsi di ascoltare il lavoratore se assistito da un legale </a:t>
            </a:r>
          </a:p>
        </p:txBody>
      </p:sp>
    </p:spTree>
    <p:extLst>
      <p:ext uri="{BB962C8B-B14F-4D97-AF65-F5344CB8AC3E}">
        <p14:creationId xmlns:p14="http://schemas.microsoft.com/office/powerpoint/2010/main" val="225135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it-IT" altLang="en-US" cap="none">
                <a:effectLst/>
                <a:ea typeface="ＭＳ Ｐゴシック" panose="020B0600070205080204" pitchFamily="34" charset="-128"/>
              </a:rPr>
              <a:t>APPLICAZIONE SANZIONE (I)</a:t>
            </a:r>
          </a:p>
        </p:txBody>
      </p:sp>
      <p:sp>
        <p:nvSpPr>
          <p:cNvPr id="89091" name="Rectangle 3"/>
          <p:cNvSpPr>
            <a:spLocks noGrp="1"/>
          </p:cNvSpPr>
          <p:nvPr>
            <p:ph type="body" idx="4294967295"/>
          </p:nvPr>
        </p:nvSpPr>
        <p:spPr/>
        <p:txBody>
          <a:bodyPr/>
          <a:lstStyle/>
          <a:p>
            <a:pPr algn="just">
              <a:lnSpc>
                <a:spcPct val="90000"/>
              </a:lnSpc>
            </a:pPr>
            <a:r>
              <a:rPr lang="it-IT" altLang="en-US" sz="2400" dirty="0">
                <a:ea typeface="ＭＳ Ｐゴシック" panose="020B0600070205080204" pitchFamily="34" charset="-128"/>
              </a:rPr>
              <a:t>Il datore di lavoro applica la sanzione concluso il procedimento e osservato il termine di 5 giorni (i provvedimenti più gravi del rimprovero verbale non possono essere irrogati prima che siano trascorsi 5 gg dalla contestazione, art. 7, co. 5; </a:t>
            </a:r>
          </a:p>
          <a:p>
            <a:pPr algn="just">
              <a:lnSpc>
                <a:spcPct val="90000"/>
              </a:lnSpc>
            </a:pPr>
            <a:r>
              <a:rPr lang="it-IT" altLang="en-US" sz="2400" dirty="0">
                <a:ea typeface="ＭＳ Ｐゴシック" panose="020B0600070205080204" pitchFamily="34" charset="-128"/>
              </a:rPr>
              <a:t>Il datore di lavoro non è tenuto a motivare l’</a:t>
            </a:r>
            <a:r>
              <a:rPr lang="it-IT" altLang="ja-JP" sz="2400" dirty="0">
                <a:ea typeface="ＭＳ Ｐゴシック" panose="020B0600070205080204" pitchFamily="34" charset="-128"/>
              </a:rPr>
              <a:t>atto di irrogazione né ad indicare le ragioni per cui sono state respinte le giustificazioni del lavoratore salvo che simili obblighi siano imposti dalla contrattazione collettiva</a:t>
            </a:r>
            <a:endParaRPr lang="it-IT" altLang="en-US" sz="2400" dirty="0">
              <a:ea typeface="ＭＳ Ｐゴシック" panose="020B0600070205080204" pitchFamily="34" charset="-128"/>
            </a:endParaRPr>
          </a:p>
        </p:txBody>
      </p:sp>
    </p:spTree>
    <p:extLst>
      <p:ext uri="{BB962C8B-B14F-4D97-AF65-F5344CB8AC3E}">
        <p14:creationId xmlns:p14="http://schemas.microsoft.com/office/powerpoint/2010/main" val="4144055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 2</a:t>
            </a:r>
            <a:br>
              <a:rPr lang="it-IT" dirty="0"/>
            </a:br>
            <a:r>
              <a:rPr lang="it-IT" dirty="0"/>
              <a:t>guardie giurate</a:t>
            </a:r>
          </a:p>
        </p:txBody>
      </p:sp>
      <p:sp>
        <p:nvSpPr>
          <p:cNvPr id="3" name="Segnaposto contenuto 2"/>
          <p:cNvSpPr>
            <a:spLocks noGrp="1"/>
          </p:cNvSpPr>
          <p:nvPr>
            <p:ph idx="1"/>
          </p:nvPr>
        </p:nvSpPr>
        <p:spPr/>
        <p:txBody>
          <a:bodyPr>
            <a:normAutofit fontScale="85000" lnSpcReduction="10000"/>
          </a:bodyPr>
          <a:lstStyle/>
          <a:p>
            <a:r>
              <a:rPr lang="it-IT" dirty="0"/>
              <a:t>Il datore di lavoro può impiegare le guardie particolari giurate, di cui agli articoli 133 e seguenti del testo unico approvato con regio decreto 18 giugno 1931, n. 773, soltanto per scopi di tutela del patrimonio aziendale.</a:t>
            </a:r>
          </a:p>
          <a:p>
            <a:r>
              <a:rPr lang="it-IT" dirty="0"/>
              <a:t>Le guardie giurate non possono contestare ai lavoratori azioni o fatti diversi da quelli che attengono alla tutela del patrimonio aziendale.</a:t>
            </a:r>
          </a:p>
          <a:p>
            <a:r>
              <a:rPr lang="it-IT" dirty="0"/>
              <a:t>È fatto divieto al datore di lavoro di adibire alla vigilanza sull'attività lavorativa le guardie di cui al primo comma, le quali non possono accedere nei locali dove si svolge tale attività, durante lo svolgimento della stessa, se non eccezionalmente per specifiche e motivate esigenze attinenti ai compiti di cui al primo comma, in caso di inosservanza da parte di una guardia particolare giurata delle disposizioni di cui al presente articolo, l'Ispettorato del lavoro ne promuove presso il questore la sospensione dal servizio, salvo il provvedimento di revoca della licenza da parte del prefetto nei casi più gravi.</a:t>
            </a:r>
          </a:p>
          <a:p>
            <a:br>
              <a:rPr lang="it-IT" dirty="0"/>
            </a:br>
            <a:endParaRPr lang="it-IT" dirty="0"/>
          </a:p>
        </p:txBody>
      </p:sp>
    </p:spTree>
    <p:extLst>
      <p:ext uri="{BB962C8B-B14F-4D97-AF65-F5344CB8AC3E}">
        <p14:creationId xmlns:p14="http://schemas.microsoft.com/office/powerpoint/2010/main" val="1183769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 3</a:t>
            </a:r>
            <a:br>
              <a:rPr lang="it-IT" dirty="0"/>
            </a:br>
            <a:r>
              <a:rPr lang="it-IT" dirty="0"/>
              <a:t>personale di vigilanza</a:t>
            </a:r>
          </a:p>
        </p:txBody>
      </p:sp>
      <p:sp>
        <p:nvSpPr>
          <p:cNvPr id="3" name="Segnaposto contenuto 2"/>
          <p:cNvSpPr>
            <a:spLocks noGrp="1"/>
          </p:cNvSpPr>
          <p:nvPr>
            <p:ph idx="1"/>
          </p:nvPr>
        </p:nvSpPr>
        <p:spPr/>
        <p:txBody>
          <a:bodyPr/>
          <a:lstStyle/>
          <a:p>
            <a:r>
              <a:rPr lang="it-IT" dirty="0"/>
              <a:t>I nominativi e le mansioni specifiche del personale addetto alla vigilanza dell'attività lavorativa debbono essere comunicati ai lavoratori interessati.</a:t>
            </a:r>
          </a:p>
        </p:txBody>
      </p:sp>
    </p:spTree>
    <p:extLst>
      <p:ext uri="{BB962C8B-B14F-4D97-AF65-F5344CB8AC3E}">
        <p14:creationId xmlns:p14="http://schemas.microsoft.com/office/powerpoint/2010/main" val="1288540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 4 controllo a distanza</a:t>
            </a:r>
          </a:p>
        </p:txBody>
      </p:sp>
      <p:sp>
        <p:nvSpPr>
          <p:cNvPr id="1025" name="Rettangolo 1024"/>
          <p:cNvSpPr/>
          <p:nvPr/>
        </p:nvSpPr>
        <p:spPr>
          <a:xfrm>
            <a:off x="1515447" y="1416970"/>
            <a:ext cx="7892322" cy="4832092"/>
          </a:xfrm>
          <a:prstGeom prst="rect">
            <a:avLst/>
          </a:prstGeom>
        </p:spPr>
        <p:txBody>
          <a:bodyPr wrap="square">
            <a:spAutoFit/>
          </a:bodyPr>
          <a:lstStyle/>
          <a:p>
            <a:pPr algn="just"/>
            <a:r>
              <a:rPr lang="it-IT" sz="1400" dirty="0">
                <a:solidFill>
                  <a:srgbClr val="0C0C0F"/>
                </a:solidFill>
                <a:latin typeface="Lato"/>
              </a:rPr>
              <a:t>1. </a:t>
            </a:r>
            <a:r>
              <a:rPr lang="it-IT" sz="1400" dirty="0">
                <a:solidFill>
                  <a:srgbClr val="0C0C0F"/>
                </a:solidFill>
                <a:highlight>
                  <a:srgbClr val="FFFF00"/>
                </a:highlight>
                <a:latin typeface="Lato"/>
              </a:rPr>
              <a:t>Gli impianti audiovisivi e gli altri strumenti dai quali derivi anche la possibilità di controllo a distanza dell'attività dei lavoratori possono essere impiegati esclusivamente per esigenze organizzative e produttive, per la sicurezza del lavoro e per la tutela del patrimonio aziendale e possono essere installati previo accordo collettivo stipulato dalla rappresentanza sindacale unitaria o dalle rappresentanze sindacali aziendali</a:t>
            </a:r>
            <a:r>
              <a:rPr lang="it-IT" sz="1400" dirty="0">
                <a:solidFill>
                  <a:srgbClr val="0C0C0F"/>
                </a:solidFill>
                <a:latin typeface="Lato"/>
              </a:rPr>
              <a:t>. In alternativa, nel caso di imprese con unità produttive ubicate in diverse province della stessa regione ovvero in più regioni, tale accordo può essere stipulato dalle associazioni sindacali comparativamente più rappresentative sul piano nazionale. In mancanza di accordo, gli impianti e gli strumenti di cui al primo periodo possono essere installati previa autorizzazione delle sede territoriale dell'Ispettorato nazionale del lavoro o, in alternativa, nel caso di imprese con unità produttive dislocate negli ambiti di competenza di più sedi territoriali, della sede centrale dell'Ispettorato nazionale del lavoro. I provvedimenti di cui al terzo periodo sono definitivi. (</a:t>
            </a:r>
            <a:r>
              <a:rPr lang="it-IT" sz="1400" baseline="30000" dirty="0">
                <a:solidFill>
                  <a:srgbClr val="0C0C0F"/>
                </a:solidFill>
                <a:latin typeface="Lato"/>
              </a:rPr>
              <a:t>2</a:t>
            </a:r>
            <a:r>
              <a:rPr lang="it-IT" sz="1400" dirty="0">
                <a:solidFill>
                  <a:srgbClr val="0C0C0F"/>
                </a:solidFill>
                <a:latin typeface="Lato"/>
              </a:rPr>
              <a:t>)</a:t>
            </a:r>
          </a:p>
          <a:p>
            <a:pPr algn="just"/>
            <a:r>
              <a:rPr lang="it-IT" sz="1400" dirty="0">
                <a:solidFill>
                  <a:srgbClr val="0C0C0F"/>
                </a:solidFill>
                <a:latin typeface="Lato"/>
              </a:rPr>
              <a:t>2.  La disposizione di cui al comma 1 non si applica agli strumenti utilizzati dal lavoratore per rendere la prestazione lavorativa e agli strumenti di registrazione degli accessi e delle presenze.</a:t>
            </a:r>
          </a:p>
          <a:p>
            <a:pPr algn="just"/>
            <a:r>
              <a:rPr lang="it-IT" sz="1400" dirty="0">
                <a:solidFill>
                  <a:srgbClr val="0C0C0F"/>
                </a:solidFill>
                <a:latin typeface="Lato"/>
              </a:rPr>
              <a:t>3. Le informazioni raccolte ai sensi dei commi 1 e 2 sono utilizzabili a tutti i fini connessi al rapporto di lavoro a condizione che sia data al lavoratore adeguata informazione delle modalità d'uso degli strumenti e di effettuazione dei controlli e nel rispetto di quanto disposto dal decreto legislativo 30 giugno 2003, n. 196.</a:t>
            </a:r>
          </a:p>
          <a:p>
            <a:pPr algn="just"/>
            <a:r>
              <a:rPr lang="it-IT" sz="1400" dirty="0">
                <a:solidFill>
                  <a:srgbClr val="0C0C0F"/>
                </a:solidFill>
                <a:latin typeface="Lato"/>
              </a:rPr>
              <a:t>(1) Articolo così sostituito dall’art. 23, comma 1, </a:t>
            </a:r>
            <a:r>
              <a:rPr lang="it-IT" sz="1400" u="sng" dirty="0" err="1">
                <a:solidFill>
                  <a:srgbClr val="1E5192"/>
                </a:solidFill>
                <a:latin typeface="Lato"/>
                <a:hlinkClick r:id="rId2"/>
              </a:rPr>
              <a:t>D.Lgs.</a:t>
            </a:r>
            <a:r>
              <a:rPr lang="it-IT" sz="1400" u="sng" dirty="0">
                <a:solidFill>
                  <a:srgbClr val="1E5192"/>
                </a:solidFill>
                <a:latin typeface="Lato"/>
                <a:hlinkClick r:id="rId2"/>
              </a:rPr>
              <a:t> 14 settembre 2015, n. 151</a:t>
            </a:r>
            <a:r>
              <a:rPr lang="it-IT" sz="1400" dirty="0">
                <a:solidFill>
                  <a:srgbClr val="0C0C0F"/>
                </a:solidFill>
                <a:latin typeface="Lato"/>
              </a:rPr>
              <a:t>, a decorrere dal 24 settembre 2015, ai sensi di quanto disposto dall’art. 43, comma 1 del medesimo </a:t>
            </a:r>
            <a:r>
              <a:rPr lang="it-IT" sz="1400" dirty="0" err="1">
                <a:solidFill>
                  <a:srgbClr val="0C0C0F"/>
                </a:solidFill>
                <a:latin typeface="Lato"/>
              </a:rPr>
              <a:t>D.Lgs.</a:t>
            </a:r>
            <a:r>
              <a:rPr lang="it-IT" sz="1400" dirty="0">
                <a:solidFill>
                  <a:srgbClr val="0C0C0F"/>
                </a:solidFill>
                <a:latin typeface="Lato"/>
              </a:rPr>
              <a:t> n. 151/2015.</a:t>
            </a:r>
            <a:br>
              <a:rPr lang="it-IT" sz="1400" dirty="0">
                <a:solidFill>
                  <a:srgbClr val="0C0C0F"/>
                </a:solidFill>
                <a:latin typeface="Lato"/>
              </a:rPr>
            </a:br>
            <a:r>
              <a:rPr lang="it-IT" sz="1400" dirty="0">
                <a:solidFill>
                  <a:srgbClr val="0C0C0F"/>
                </a:solidFill>
                <a:latin typeface="Lato"/>
              </a:rPr>
              <a:t>.</a:t>
            </a:r>
            <a:endParaRPr lang="it-IT" sz="1400" b="0" i="0" dirty="0">
              <a:solidFill>
                <a:srgbClr val="0C0C0F"/>
              </a:solidFill>
              <a:effectLst/>
              <a:latin typeface="Lato"/>
            </a:endParaRPr>
          </a:p>
        </p:txBody>
      </p:sp>
    </p:spTree>
    <p:extLst>
      <p:ext uri="{BB962C8B-B14F-4D97-AF65-F5344CB8AC3E}">
        <p14:creationId xmlns:p14="http://schemas.microsoft.com/office/powerpoint/2010/main" val="239164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Controllo e nuove tecnologie</a:t>
            </a:r>
          </a:p>
        </p:txBody>
      </p:sp>
      <p:sp>
        <p:nvSpPr>
          <p:cNvPr id="3" name="Segnaposto contenuto 2"/>
          <p:cNvSpPr>
            <a:spLocks noGrp="1"/>
          </p:cNvSpPr>
          <p:nvPr>
            <p:ph idx="1"/>
          </p:nvPr>
        </p:nvSpPr>
        <p:spPr/>
        <p:txBody>
          <a:bodyPr/>
          <a:lstStyle/>
          <a:p>
            <a:pPr algn="just"/>
            <a:r>
              <a:rPr lang="it-IT" dirty="0"/>
              <a:t> rapporto tra l’evoluzione tecnologica e i controlli dei lavoratori ha rappresentato e rappresenta l’oggetto di un grande dibattito</a:t>
            </a:r>
          </a:p>
          <a:p>
            <a:pPr algn="just"/>
            <a:r>
              <a:rPr lang="it-IT" sz="3200" u="sng" dirty="0"/>
              <a:t>Il vero problema consiste nel saper distinguere il controllo sull’attività lavorativa da quello sull’attività dei lavoratori</a:t>
            </a:r>
          </a:p>
          <a:p>
            <a:endParaRPr lang="it-IT" dirty="0"/>
          </a:p>
        </p:txBody>
      </p:sp>
    </p:spTree>
    <p:extLst>
      <p:ext uri="{BB962C8B-B14F-4D97-AF65-F5344CB8AC3E}">
        <p14:creationId xmlns:p14="http://schemas.microsoft.com/office/powerpoint/2010/main" val="3248364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b="1" u="sng" dirty="0">
                <a:hlinkClick r:id="rId2"/>
              </a:rPr>
              <a:t>Videosorveglianza, il consenso dei dipendenti non scrimina il datore</a:t>
            </a:r>
            <a:r>
              <a:rPr lang="it-IT" dirty="0"/>
              <a:t>, Cassazione penale, sez. III, sentenza 17 gennaio 2020, n. 1733. </a:t>
            </a:r>
          </a:p>
          <a:p>
            <a:r>
              <a:rPr lang="it-IT" b="1" u="sng" dirty="0">
                <a:hlinkClick r:id="rId3"/>
              </a:rPr>
              <a:t>Controlli difensivi occulti: leciti se ragionevoli e proporzionati</a:t>
            </a:r>
            <a:r>
              <a:rPr lang="it-IT" dirty="0"/>
              <a:t>, Corte europea dei diritti dell'uomo, sentenza 17 ottobre 2019. </a:t>
            </a:r>
          </a:p>
          <a:p>
            <a:endParaRPr lang="it-IT" dirty="0"/>
          </a:p>
        </p:txBody>
      </p:sp>
    </p:spTree>
    <p:extLst>
      <p:ext uri="{BB962C8B-B14F-4D97-AF65-F5344CB8AC3E}">
        <p14:creationId xmlns:p14="http://schemas.microsoft.com/office/powerpoint/2010/main" val="2428168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Privacy e controllo</a:t>
            </a:r>
          </a:p>
        </p:txBody>
      </p:sp>
      <p:sp>
        <p:nvSpPr>
          <p:cNvPr id="3" name="Segnaposto contenuto 2"/>
          <p:cNvSpPr>
            <a:spLocks noGrp="1"/>
          </p:cNvSpPr>
          <p:nvPr>
            <p:ph idx="1"/>
          </p:nvPr>
        </p:nvSpPr>
        <p:spPr>
          <a:xfrm>
            <a:off x="1251678" y="1591409"/>
            <a:ext cx="10178322" cy="4288184"/>
          </a:xfrm>
        </p:spPr>
        <p:txBody>
          <a:bodyPr>
            <a:normAutofit fontScale="62500" lnSpcReduction="20000"/>
          </a:bodyPr>
          <a:lstStyle/>
          <a:p>
            <a:pPr algn="just"/>
            <a:r>
              <a:rPr lang="it-IT" dirty="0"/>
              <a:t>In ogni caso, è essenziale che il singolo lavoratore sia adeguatamente informato sia delle modalità con cui dovrà utilizzare gli strumenti di lavoro, sia delle modalità con cui verrà esercitato il controllo. </a:t>
            </a:r>
          </a:p>
          <a:p>
            <a:pPr algn="just"/>
            <a:r>
              <a:rPr lang="it-IT" dirty="0"/>
              <a:t>Lo stesso Garante per la protezione dei dati personali ha evidenziato, in più occasioni, l’importanza di una informativa precisa, completa ed esaustiva che permetta ai dipendenti di capire quali condotte sono ammesse e quali sono vietate. Ciò potrà avvenire con un apposito regolamento disciplinare interno o con circolari adottate dallo stesso imprenditore.</a:t>
            </a:r>
          </a:p>
          <a:p>
            <a:r>
              <a:rPr lang="it-IT" dirty="0"/>
              <a:t>A titolo esemplificativo, l’informativa (che ovviamente varierà a seconda del tipo di impresa, degli strumenti concessi ai dipendenti e delle esigenze aziendali) dovrebbe indicare:</a:t>
            </a:r>
          </a:p>
          <a:p>
            <a:endParaRPr lang="it-IT" dirty="0"/>
          </a:p>
          <a:p>
            <a:pPr marL="457200" indent="-457200">
              <a:buFont typeface="+mj-lt"/>
              <a:buAutoNum type="arabicPeriod"/>
            </a:pPr>
            <a:r>
              <a:rPr lang="it-IT" dirty="0"/>
              <a:t>se e quali comportamenti riferiti alla navigazione in internet sono tollerati o vietati all’interno dell’impresa (download di software o di file musicali);</a:t>
            </a:r>
          </a:p>
          <a:p>
            <a:pPr marL="457200" indent="-457200">
              <a:buFont typeface="+mj-lt"/>
              <a:buAutoNum type="arabicPeriod"/>
            </a:pPr>
            <a:r>
              <a:rPr lang="it-IT" dirty="0"/>
              <a:t>se e in che misura è consentito utilizzare il servizio di posta elettronica o la rete internet per ragioni personali;</a:t>
            </a:r>
          </a:p>
          <a:p>
            <a:pPr marL="457200" indent="-457200">
              <a:buFont typeface="+mj-lt"/>
              <a:buAutoNum type="arabicPeriod"/>
            </a:pPr>
            <a:r>
              <a:rPr lang="it-IT" dirty="0"/>
              <a:t>se e in che misura è consentito accedere alla propria e-mail personale e in che arco temporale (durante le pause, fuori dall’orario di lavoro o consentendone un uso moderato durante il tempo di lavoro);</a:t>
            </a:r>
          </a:p>
          <a:p>
            <a:pPr marL="457200" indent="-457200">
              <a:buFont typeface="+mj-lt"/>
              <a:buAutoNum type="arabicPeriod"/>
            </a:pPr>
            <a:r>
              <a:rPr lang="it-IT" dirty="0"/>
              <a:t>quali informazioni sono oggetto di temporanea memorizzazione e per quanto tempo i dati verranno conservati e potranno, quindi, essere monitorati dal datore di lavoro;</a:t>
            </a:r>
          </a:p>
          <a:p>
            <a:pPr marL="457200" indent="-457200">
              <a:buFont typeface="+mj-lt"/>
              <a:buAutoNum type="arabicPeriod"/>
            </a:pPr>
            <a:r>
              <a:rPr lang="it-IT" dirty="0"/>
              <a:t>quali conseguenze, anche di carattere disciplinare, il datore di lavoro può trarre quando accerti che la propria posta elettronica o la propria rete internet siano utilizzate in modo scorretto;</a:t>
            </a:r>
          </a:p>
          <a:p>
            <a:pPr marL="457200" indent="-457200">
              <a:buFont typeface="+mj-lt"/>
              <a:buAutoNum type="arabicPeriod"/>
            </a:pPr>
            <a:r>
              <a:rPr lang="it-IT" dirty="0"/>
              <a:t>i nominativi dei soggetti che effettueranno il controllo dei dispositivi, oltre che del responsabile del trattamento dei dati acquisiti al quale il dipendente può rivolgersi per tutte le questioni relative all’impiego, alla conservazione o all’utilizzo dei propri dati personali.</a:t>
            </a:r>
          </a:p>
        </p:txBody>
      </p:sp>
    </p:spTree>
    <p:extLst>
      <p:ext uri="{BB962C8B-B14F-4D97-AF65-F5344CB8AC3E}">
        <p14:creationId xmlns:p14="http://schemas.microsoft.com/office/powerpoint/2010/main" val="97631382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6805577_TF67530480.potx" id="{B23CAB55-D344-47E0-AEC3-E4D0A2E84ADE}" vid="{A041E282-F70F-4967-AFE1-6C305C42D4DB}"/>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5D5C12-9048-448D-A69C-F00736C0732E}">
  <ds:schemaRefs>
    <ds:schemaRef ds:uri="http://schemas.microsoft.com/office/2006/metadata/properties"/>
    <ds:schemaRef ds:uri="http://schemas.openxmlformats.org/package/2006/metadata/core-properties"/>
    <ds:schemaRef ds:uri="http://www.w3.org/XML/1998/namespace"/>
    <ds:schemaRef ds:uri="71af3243-3dd4-4a8d-8c0d-dd76da1f02a5"/>
    <ds:schemaRef ds:uri="http://schemas.microsoft.com/office/infopath/2007/PartnerControls"/>
    <ds:schemaRef ds:uri="http://schemas.microsoft.com/office/2006/documentManagement/types"/>
    <ds:schemaRef ds:uri="http://purl.org/dc/elements/1.1/"/>
    <ds:schemaRef ds:uri="http://purl.org/dc/terms/"/>
    <ds:schemaRef ds:uri="16c05727-aa75-4e4a-9b5f-8a80a1165891"/>
    <ds:schemaRef ds:uri="http://purl.org/dc/dcmitype/"/>
  </ds:schemaRefs>
</ds:datastoreItem>
</file>

<file path=customXml/itemProps2.xml><?xml version="1.0" encoding="utf-8"?>
<ds:datastoreItem xmlns:ds="http://schemas.openxmlformats.org/officeDocument/2006/customXml" ds:itemID="{032C9D10-CA80-4BC9-9D59-B4B9486E9328}">
  <ds:schemaRefs>
    <ds:schemaRef ds:uri="http://schemas.microsoft.com/sharepoint/v3/contenttype/forms"/>
  </ds:schemaRefs>
</ds:datastoreItem>
</file>

<file path=customXml/itemProps3.xml><?xml version="1.0" encoding="utf-8"?>
<ds:datastoreItem xmlns:ds="http://schemas.openxmlformats.org/officeDocument/2006/customXml" ds:itemID="{DD0DBFED-7AB5-403D-9982-F81C20C3F5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Modello Badge</Template>
  <TotalTime>0</TotalTime>
  <Words>3957</Words>
  <Application>Microsoft Office PowerPoint</Application>
  <PresentationFormat>Widescreen</PresentationFormat>
  <Paragraphs>157</Paragraphs>
  <Slides>35</Slides>
  <Notes>19</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35</vt:i4>
      </vt:variant>
    </vt:vector>
  </HeadingPairs>
  <TitlesOfParts>
    <vt:vector size="43" baseType="lpstr">
      <vt:lpstr>ＭＳ Ｐゴシック</vt:lpstr>
      <vt:lpstr>Arial</vt:lpstr>
      <vt:lpstr>Calibri</vt:lpstr>
      <vt:lpstr>Gill Sans MT</vt:lpstr>
      <vt:lpstr>Impact</vt:lpstr>
      <vt:lpstr>Lato</vt:lpstr>
      <vt:lpstr>Wingdings 2</vt:lpstr>
      <vt:lpstr>Badge</vt:lpstr>
      <vt:lpstr>Corso di diritto del lavoro  prof.ssa  Maria dolores  ferrara   </vt:lpstr>
      <vt:lpstr>Argomenti </vt:lpstr>
      <vt:lpstr>Presentazione standard di PowerPoint</vt:lpstr>
      <vt:lpstr>Art. 2 guardie giurate</vt:lpstr>
      <vt:lpstr>Art. 3 personale di vigilanza</vt:lpstr>
      <vt:lpstr>Art. 4 controllo a distanza</vt:lpstr>
      <vt:lpstr>Controllo e nuove tecnologie</vt:lpstr>
      <vt:lpstr>Presentazione standard di PowerPoint</vt:lpstr>
      <vt:lpstr>Privacy e controllo</vt:lpstr>
      <vt:lpstr>…</vt:lpstr>
      <vt:lpstr>CONTROLLI DIFENSIVI</vt:lpstr>
      <vt:lpstr>Presentazione standard di PowerPoint</vt:lpstr>
      <vt:lpstr>…</vt:lpstr>
      <vt:lpstr> </vt:lpstr>
      <vt:lpstr>Art. 5 accertamenti sanitari</vt:lpstr>
      <vt:lpstr>Art. 6 visite personali di controllo </vt:lpstr>
      <vt:lpstr>Presentazione standard di PowerPoint</vt:lpstr>
      <vt:lpstr>Potere disciplinare</vt:lpstr>
      <vt:lpstr>Principio di proporzionalita’</vt:lpstr>
      <vt:lpstr>Presupposti del Principio di proporzionalità</vt:lpstr>
      <vt:lpstr>Proporzionalita’ e parita’</vt:lpstr>
      <vt:lpstr>Difetto di proporzionalità’</vt:lpstr>
      <vt:lpstr>Presupposti procedurali: art. 7 L. n. 300/1970</vt:lpstr>
      <vt:lpstr>Codice disciplinare</vt:lpstr>
      <vt:lpstr>Contenuto del codice</vt:lpstr>
      <vt:lpstr>Pubblicità del codice disciplinare</vt:lpstr>
      <vt:lpstr>Pubblicità del codice disciplinare</vt:lpstr>
      <vt:lpstr>LUOGO DI AFFISSIONE</vt:lpstr>
      <vt:lpstr>Il procedimento disciplinare</vt:lpstr>
      <vt:lpstr>La contestazione dell’addebito: SOGGETTO E FORMA</vt:lpstr>
      <vt:lpstr>ALTRI REQUISITI DELLA CONTESTAZIONE</vt:lpstr>
      <vt:lpstr>LA DIFESA DEL LAVORATORE (I)</vt:lpstr>
      <vt:lpstr>LA DIFESA DEL LAVORATORE (II)</vt:lpstr>
      <vt:lpstr>LA DIFESA DEL LAVORATORE (III)</vt:lpstr>
      <vt:lpstr>APPLICAZIONE SANZIONE (I)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2021-05-21T15:50:35Z</dcterms:created>
  <dcterms:modified xsi:type="dcterms:W3CDTF">2024-03-21T14:42:17Z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