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 id="331" r:id="rId14"/>
    <p:sldId id="307" r:id="rId15"/>
    <p:sldId id="308" r:id="rId16"/>
    <p:sldId id="309" r:id="rId17"/>
    <p:sldId id="310" r:id="rId18"/>
    <p:sldId id="311" r:id="rId19"/>
    <p:sldId id="312" r:id="rId20"/>
    <p:sldId id="313" r:id="rId21"/>
    <p:sldId id="314"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0E0FDF-48BD-C551-0576-D555C1330AE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CDF453E-FFF8-B991-F36C-D14B591147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1FA2A7F-76C3-668D-C0F6-93D9DC7B49CE}"/>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5" name="Segnaposto piè di pagina 4">
            <a:extLst>
              <a:ext uri="{FF2B5EF4-FFF2-40B4-BE49-F238E27FC236}">
                <a16:creationId xmlns:a16="http://schemas.microsoft.com/office/drawing/2014/main" id="{E889A12D-6B4C-D855-AA90-22A16638F55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59F8F32-DEED-F823-3696-E7FF3E60E8F5}"/>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3771750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AA731A-3396-1C4E-F648-A0233D893D2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341D10F-E7D8-B982-7263-1433E3195A47}"/>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AFFDC80-FB26-6F2F-1F37-86B2127E44C7}"/>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5" name="Segnaposto piè di pagina 4">
            <a:extLst>
              <a:ext uri="{FF2B5EF4-FFF2-40B4-BE49-F238E27FC236}">
                <a16:creationId xmlns:a16="http://schemas.microsoft.com/office/drawing/2014/main" id="{E15F7C4D-65F9-FD83-A4FA-8036ACA5D0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2DC505B-1931-39C2-DD94-75C52200C11D}"/>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425213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DBC4B6B-B2C8-FE22-8820-D400F2F92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72CF4B6-236B-B0A7-EAE0-3105461FA6C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962C854-07C8-B552-154B-F3828F2263E3}"/>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5" name="Segnaposto piè di pagina 4">
            <a:extLst>
              <a:ext uri="{FF2B5EF4-FFF2-40B4-BE49-F238E27FC236}">
                <a16:creationId xmlns:a16="http://schemas.microsoft.com/office/drawing/2014/main" id="{03CD60F8-2DC6-23D7-FCE6-C3C96C1D958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7F0A5A-13C2-D6B1-3ED1-BE1C95D1F77A}"/>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281602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0B75C-909E-DD06-7E2F-2BB7C66C6B7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7BB8AE-E23A-7582-E38F-9D9C0000F8C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81984CA-F877-BCCD-2156-A917EB01E00E}"/>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5" name="Segnaposto piè di pagina 4">
            <a:extLst>
              <a:ext uri="{FF2B5EF4-FFF2-40B4-BE49-F238E27FC236}">
                <a16:creationId xmlns:a16="http://schemas.microsoft.com/office/drawing/2014/main" id="{11625735-9FAB-58F6-7777-C6F18FE158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31EDF2-8377-67CA-FD21-741C2D3B30CC}"/>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417132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2C7A38-2C67-6261-5E84-242909EB6AA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09CC39B-D9B0-C4E0-652F-A53D7D0627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066599C-E427-27D5-2E31-26BBD41AD395}"/>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5" name="Segnaposto piè di pagina 4">
            <a:extLst>
              <a:ext uri="{FF2B5EF4-FFF2-40B4-BE49-F238E27FC236}">
                <a16:creationId xmlns:a16="http://schemas.microsoft.com/office/drawing/2014/main" id="{C36CD99F-1078-A776-1376-408BFABE545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E46FC2E-C7FC-4C84-B6BC-A1563AC3B5B4}"/>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54636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AA1B1C-8DEC-309B-17DF-6A904F2ED63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55726BC-1F20-B9E9-1E86-FF11899BBB7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9E76A26-5B6D-97F3-BC95-8A4110E5CE7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C4BBA59-EFF0-4CCA-7449-F4C2659040B9}"/>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6" name="Segnaposto piè di pagina 5">
            <a:extLst>
              <a:ext uri="{FF2B5EF4-FFF2-40B4-BE49-F238E27FC236}">
                <a16:creationId xmlns:a16="http://schemas.microsoft.com/office/drawing/2014/main" id="{D63A39AD-3864-2F2F-275D-3313040C9C3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C5A351F-4768-1776-FEA8-A95CA64D3D7E}"/>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1660256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7B466E-F2F7-63DD-9A13-68AA0DB41F6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AB97D0A-FFC0-2DF9-D45A-0937EC7866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94A7B4E-43B9-1223-89C7-8B855E88ED3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C5B5257-CED2-ADCD-3D92-7DA217E4EB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B4838DD-26B1-1C49-A4C6-B0282AF49D6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E3A8ACB-8170-1F50-794E-000730C7A6DB}"/>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8" name="Segnaposto piè di pagina 7">
            <a:extLst>
              <a:ext uri="{FF2B5EF4-FFF2-40B4-BE49-F238E27FC236}">
                <a16:creationId xmlns:a16="http://schemas.microsoft.com/office/drawing/2014/main" id="{667859BA-E69C-4585-1978-0D892242807D}"/>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AE16C00-47B4-C33B-84C8-6240DA579B4A}"/>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3968169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45F3A7-3BAB-B158-7E69-86E44BFBADB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92599AE3-F125-BB98-A92D-4A1C0EC4D96D}"/>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4" name="Segnaposto piè di pagina 3">
            <a:extLst>
              <a:ext uri="{FF2B5EF4-FFF2-40B4-BE49-F238E27FC236}">
                <a16:creationId xmlns:a16="http://schemas.microsoft.com/office/drawing/2014/main" id="{BF7B08A8-0C13-A10C-3E65-3DA4212036D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6FB4ED1-915D-CA80-C41D-1759187B11C5}"/>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2073408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F5446D-6CC9-1834-85AE-1B8413E7C093}"/>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3" name="Segnaposto piè di pagina 2">
            <a:extLst>
              <a:ext uri="{FF2B5EF4-FFF2-40B4-BE49-F238E27FC236}">
                <a16:creationId xmlns:a16="http://schemas.microsoft.com/office/drawing/2014/main" id="{014DE732-4464-5AEF-E9F2-7CEC96D099F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68D6EDB-CD80-22A2-A51A-9F1B0523DF0E}"/>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190768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E82837-DD20-EBA0-5D97-3FD59020524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4DB8CB4-FC7B-E67C-0668-386C1921A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CC2BC3AC-973D-5F7C-9BD2-7522F3E5E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305B255-AA8F-B8FE-DAED-FC3CAF02EFCD}"/>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6" name="Segnaposto piè di pagina 5">
            <a:extLst>
              <a:ext uri="{FF2B5EF4-FFF2-40B4-BE49-F238E27FC236}">
                <a16:creationId xmlns:a16="http://schemas.microsoft.com/office/drawing/2014/main" id="{64E060CA-4404-A522-7D67-30D02950D59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77F817F-A61C-DC77-2370-04F2B00B9D18}"/>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152116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3F56E2-83BD-3C70-9106-99387A8252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E641444-5369-C580-C560-2146A83B14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46C9AA2-EA4B-0FEF-80E8-7D4D61804E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519E7EB-A767-AFCF-4773-D047CCFFFB01}"/>
              </a:ext>
            </a:extLst>
          </p:cNvPr>
          <p:cNvSpPr>
            <a:spLocks noGrp="1"/>
          </p:cNvSpPr>
          <p:nvPr>
            <p:ph type="dt" sz="half" idx="10"/>
          </p:nvPr>
        </p:nvSpPr>
        <p:spPr/>
        <p:txBody>
          <a:bodyPr/>
          <a:lstStyle/>
          <a:p>
            <a:fld id="{88D3897D-97E2-4029-8D5E-DA97FB863B5E}" type="datetimeFigureOut">
              <a:rPr lang="it-IT" smtClean="0"/>
              <a:t>22/03/2024</a:t>
            </a:fld>
            <a:endParaRPr lang="it-IT"/>
          </a:p>
        </p:txBody>
      </p:sp>
      <p:sp>
        <p:nvSpPr>
          <p:cNvPr id="6" name="Segnaposto piè di pagina 5">
            <a:extLst>
              <a:ext uri="{FF2B5EF4-FFF2-40B4-BE49-F238E27FC236}">
                <a16:creationId xmlns:a16="http://schemas.microsoft.com/office/drawing/2014/main" id="{5F915C9C-F6C5-2DE1-CD65-0A2B0659018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5DBE176-F1EE-0BFD-AD15-2E116CA8540D}"/>
              </a:ext>
            </a:extLst>
          </p:cNvPr>
          <p:cNvSpPr>
            <a:spLocks noGrp="1"/>
          </p:cNvSpPr>
          <p:nvPr>
            <p:ph type="sldNum" sz="quarter" idx="12"/>
          </p:nvPr>
        </p:nvSpPr>
        <p:spPr/>
        <p:txBody>
          <a:bodyPr/>
          <a:lstStyle/>
          <a:p>
            <a:fld id="{2E3EAD87-C407-45CA-B592-EFF75CBF1171}" type="slidenum">
              <a:rPr lang="it-IT" smtClean="0"/>
              <a:t>‹N›</a:t>
            </a:fld>
            <a:endParaRPr lang="it-IT"/>
          </a:p>
        </p:txBody>
      </p:sp>
    </p:spTree>
    <p:extLst>
      <p:ext uri="{BB962C8B-B14F-4D97-AF65-F5344CB8AC3E}">
        <p14:creationId xmlns:p14="http://schemas.microsoft.com/office/powerpoint/2010/main" val="384443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5842E35-3C26-4F46-61C8-E5C32C0FB8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76A0E84-3659-06F5-10A9-6D78C49845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47DEDD6-697F-4912-151C-DE198A5264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3897D-97E2-4029-8D5E-DA97FB863B5E}" type="datetimeFigureOut">
              <a:rPr lang="it-IT" smtClean="0"/>
              <a:t>22/03/2024</a:t>
            </a:fld>
            <a:endParaRPr lang="it-IT"/>
          </a:p>
        </p:txBody>
      </p:sp>
      <p:sp>
        <p:nvSpPr>
          <p:cNvPr id="5" name="Segnaposto piè di pagina 4">
            <a:extLst>
              <a:ext uri="{FF2B5EF4-FFF2-40B4-BE49-F238E27FC236}">
                <a16:creationId xmlns:a16="http://schemas.microsoft.com/office/drawing/2014/main" id="{F37AA855-63A5-BF70-0DCC-7F18539AD2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FBC18D1-A57B-3EAC-062D-D8A04D99D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EAD87-C407-45CA-B592-EFF75CBF1171}" type="slidenum">
              <a:rPr lang="it-IT" smtClean="0"/>
              <a:t>‹N›</a:t>
            </a:fld>
            <a:endParaRPr lang="it-IT"/>
          </a:p>
        </p:txBody>
      </p:sp>
    </p:spTree>
    <p:extLst>
      <p:ext uri="{BB962C8B-B14F-4D97-AF65-F5344CB8AC3E}">
        <p14:creationId xmlns:p14="http://schemas.microsoft.com/office/powerpoint/2010/main" val="149071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28E4F12-C5A4-49DE-3CCD-FF2EA1E7D56D}"/>
              </a:ext>
            </a:extLst>
          </p:cNvPr>
          <p:cNvSpPr>
            <a:spLocks noGrp="1"/>
          </p:cNvSpPr>
          <p:nvPr>
            <p:ph idx="1"/>
          </p:nvPr>
        </p:nvSpPr>
        <p:spPr>
          <a:xfrm>
            <a:off x="838200" y="771787"/>
            <a:ext cx="10515600" cy="5405176"/>
          </a:xfrm>
        </p:spPr>
        <p:txBody>
          <a:bodyPr/>
          <a:lstStyle/>
          <a:p>
            <a:r>
              <a:rPr lang="it-IT" dirty="0"/>
              <a:t>Dopo la fine del fascismo e la Seconda guerra mondiale, in Italia cominciò ad aprirsi la possibilità di una sprovincializzazione della storiografia</a:t>
            </a:r>
          </a:p>
          <a:p>
            <a:r>
              <a:rPr lang="it-IT" dirty="0"/>
              <a:t>Federico Chabod pubblicò nel 1961 la sua </a:t>
            </a:r>
            <a:r>
              <a:rPr lang="it-IT" i="1" dirty="0"/>
              <a:t>Storia dell’idea d’Europa</a:t>
            </a:r>
            <a:r>
              <a:rPr lang="it-IT" dirty="0"/>
              <a:t>, in cui appunto si spaziava al di là degli angusti limiti della storia nazionale</a:t>
            </a:r>
          </a:p>
          <a:p>
            <a:r>
              <a:rPr lang="it-IT" dirty="0"/>
              <a:t>Studi innovativi sulla storia moderna sono scritti da Delio </a:t>
            </a:r>
            <a:r>
              <a:rPr lang="it-IT" dirty="0" err="1"/>
              <a:t>Cantimori</a:t>
            </a:r>
            <a:r>
              <a:rPr lang="it-IT" dirty="0"/>
              <a:t>, sugli eretici italiani nel XVI secolo, da Franco Venturi, sul populismo russo, da Carlo Ginzburg, su temi di microstoria delle mentalità</a:t>
            </a:r>
          </a:p>
          <a:p>
            <a:r>
              <a:rPr lang="it-IT" dirty="0"/>
              <a:t>Il dibattito storiografico iniziò ad incentrarsi sul passato recente dell’Italia, con riferimento in particolare alle origini e allo sviluppo del regime fascista</a:t>
            </a:r>
          </a:p>
          <a:p>
            <a:endParaRPr lang="it-IT" dirty="0"/>
          </a:p>
        </p:txBody>
      </p:sp>
    </p:spTree>
    <p:extLst>
      <p:ext uri="{BB962C8B-B14F-4D97-AF65-F5344CB8AC3E}">
        <p14:creationId xmlns:p14="http://schemas.microsoft.com/office/powerpoint/2010/main" val="425162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A05CAF-B463-D848-4D05-14A4A6D50A28}"/>
              </a:ext>
            </a:extLst>
          </p:cNvPr>
          <p:cNvSpPr>
            <a:spLocks noGrp="1"/>
          </p:cNvSpPr>
          <p:nvPr>
            <p:ph idx="1"/>
          </p:nvPr>
        </p:nvSpPr>
        <p:spPr>
          <a:xfrm>
            <a:off x="838200" y="696286"/>
            <a:ext cx="10515600" cy="5480677"/>
          </a:xfrm>
        </p:spPr>
        <p:txBody>
          <a:bodyPr/>
          <a:lstStyle/>
          <a:p>
            <a:r>
              <a:rPr lang="it-IT" dirty="0"/>
              <a:t>Nell’insegnamento della storia è importante stabilire collegamenti con la geografia, a condizione che si esca da una visione puramente descrittiva della geografia e si utilizzi invece una «geografia storica», in cui il divenire storico sia collocato nella sua dimensione geografica</a:t>
            </a:r>
          </a:p>
          <a:p>
            <a:r>
              <a:rPr lang="it-IT" dirty="0"/>
              <a:t>Il legame tra storia e geografia è il risultato del rinnovamento storiografico promosso in particolare dalla scuola delle «Annales»</a:t>
            </a:r>
          </a:p>
          <a:p>
            <a:r>
              <a:rPr lang="it-IT" dirty="0"/>
              <a:t>Nesso tra società e spazio: lo spazio a sua volta è dinamico e in evoluzione, non è un dato fisso e immutabile</a:t>
            </a:r>
          </a:p>
          <a:p>
            <a:r>
              <a:rPr lang="it-IT" dirty="0"/>
              <a:t>Dall’età moderna, con la creazione progressiva di un’«economia mondo», caratterizzata dal colonialismo e dalla strutturazione di «centri» e «periferie», si realizza una gerarchizzazione dello spazio in funzione degli interessi politico-economici delle potenze</a:t>
            </a:r>
          </a:p>
        </p:txBody>
      </p:sp>
    </p:spTree>
    <p:extLst>
      <p:ext uri="{BB962C8B-B14F-4D97-AF65-F5344CB8AC3E}">
        <p14:creationId xmlns:p14="http://schemas.microsoft.com/office/powerpoint/2010/main" val="3165939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1E4E1EF-C5AE-5F28-B120-192E044422F8}"/>
              </a:ext>
            </a:extLst>
          </p:cNvPr>
          <p:cNvSpPr>
            <a:spLocks noGrp="1"/>
          </p:cNvSpPr>
          <p:nvPr>
            <p:ph idx="1"/>
          </p:nvPr>
        </p:nvSpPr>
        <p:spPr>
          <a:xfrm>
            <a:off x="838200" y="687897"/>
            <a:ext cx="10515600" cy="5489066"/>
          </a:xfrm>
        </p:spPr>
        <p:txBody>
          <a:bodyPr>
            <a:normAutofit lnSpcReduction="10000"/>
          </a:bodyPr>
          <a:lstStyle/>
          <a:p>
            <a:r>
              <a:rPr lang="it-IT" dirty="0"/>
              <a:t>Geografia vista quindi come interazione fra l’uomo e l’ambiente</a:t>
            </a:r>
          </a:p>
          <a:p>
            <a:r>
              <a:rPr lang="it-IT" dirty="0"/>
              <a:t>Nell’insegnamento della storia, la geografia dovrebbe essere maggiormente valorizzata e il rapporto tra storia e geografia enfatizzato, mentre in genere la geografia svolge un ruolo secondario all’interno dell’insegnamento</a:t>
            </a:r>
          </a:p>
          <a:p>
            <a:r>
              <a:rPr lang="it-IT" dirty="0"/>
              <a:t>La conoscenza della geografia permette di collocare con precisione e quindi di comprendere gli eventi storici nella loro collocazione spaziale</a:t>
            </a:r>
          </a:p>
          <a:p>
            <a:r>
              <a:rPr lang="it-IT" dirty="0"/>
              <a:t>Importante è non ridurre né la storia né la geografia al puro dato mnemonico, ma enfatizzare il lato critico e problematico</a:t>
            </a:r>
          </a:p>
          <a:p>
            <a:r>
              <a:rPr lang="it-IT" dirty="0"/>
              <a:t>L’uso di materiali e strumenti di carattere insieme storico e geografico a fini didattici permette di sviluppare negli studenti capacità di comprensione a diversi livelli: resoconti di viaggi, documentari e film, tabelle e grafici </a:t>
            </a:r>
          </a:p>
        </p:txBody>
      </p:sp>
    </p:spTree>
    <p:extLst>
      <p:ext uri="{BB962C8B-B14F-4D97-AF65-F5344CB8AC3E}">
        <p14:creationId xmlns:p14="http://schemas.microsoft.com/office/powerpoint/2010/main" val="678021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C9CDEDE-00F6-4356-AB4D-02D1CCC485E1}"/>
              </a:ext>
            </a:extLst>
          </p:cNvPr>
          <p:cNvSpPr>
            <a:spLocks noGrp="1"/>
          </p:cNvSpPr>
          <p:nvPr>
            <p:ph idx="1"/>
          </p:nvPr>
        </p:nvSpPr>
        <p:spPr>
          <a:xfrm>
            <a:off x="838200" y="696286"/>
            <a:ext cx="10515600" cy="5480677"/>
          </a:xfrm>
        </p:spPr>
        <p:txBody>
          <a:bodyPr/>
          <a:lstStyle/>
          <a:p>
            <a:r>
              <a:rPr lang="it-IT" dirty="0"/>
              <a:t>Di particolare importanza sono poi le carte storiche, che permettono una comprensione dei fenomeni di tipo storico-geografico e sono molto utili per lezioni di tipo laboratoriale</a:t>
            </a:r>
          </a:p>
          <a:p>
            <a:r>
              <a:rPr lang="it-IT" dirty="0"/>
              <a:t>Problematica è invece la creazione della nuova disciplina della geostoria: rischio di una banalizzazione di due discipline che, benché intrecciate, hanno delle loro precise specificità</a:t>
            </a:r>
          </a:p>
          <a:p>
            <a:pPr marL="0" indent="0">
              <a:buNone/>
            </a:pPr>
            <a:endParaRPr lang="it-IT" dirty="0"/>
          </a:p>
          <a:p>
            <a:endParaRPr lang="it-IT" dirty="0"/>
          </a:p>
        </p:txBody>
      </p:sp>
    </p:spTree>
    <p:extLst>
      <p:ext uri="{BB962C8B-B14F-4D97-AF65-F5344CB8AC3E}">
        <p14:creationId xmlns:p14="http://schemas.microsoft.com/office/powerpoint/2010/main" val="1384447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737273-B49F-9215-EB73-61E925AABFDC}"/>
              </a:ext>
            </a:extLst>
          </p:cNvPr>
          <p:cNvSpPr>
            <a:spLocks noGrp="1"/>
          </p:cNvSpPr>
          <p:nvPr>
            <p:ph type="title"/>
          </p:nvPr>
        </p:nvSpPr>
        <p:spPr/>
        <p:txBody>
          <a:bodyPr>
            <a:normAutofit/>
          </a:bodyPr>
          <a:lstStyle/>
          <a:p>
            <a:r>
              <a:rPr lang="it-IT" sz="3600" dirty="0"/>
              <a:t>Le fonti e la loro interpretazione</a:t>
            </a:r>
          </a:p>
        </p:txBody>
      </p:sp>
      <p:sp>
        <p:nvSpPr>
          <p:cNvPr id="3" name="Segnaposto contenuto 2">
            <a:extLst>
              <a:ext uri="{FF2B5EF4-FFF2-40B4-BE49-F238E27FC236}">
                <a16:creationId xmlns:a16="http://schemas.microsoft.com/office/drawing/2014/main" id="{C03D9B1F-551D-1BF7-C66A-9A2333A72FFD}"/>
              </a:ext>
            </a:extLst>
          </p:cNvPr>
          <p:cNvSpPr>
            <a:spLocks noGrp="1"/>
          </p:cNvSpPr>
          <p:nvPr>
            <p:ph idx="1"/>
          </p:nvPr>
        </p:nvSpPr>
        <p:spPr>
          <a:xfrm>
            <a:off x="838200" y="2030135"/>
            <a:ext cx="10515600" cy="4146827"/>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Centrale è la questione delle fonti e della loro interpretazione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Il lavoro dello storico non si basa in generale su eventi direttamente sperimentabili nel presente, né su fatti esperiti nel corso della sua vita (memoria individuale) e quindi deve fare uso di fonti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Problema dello scetticismo nei confronti delle fonti: affidabilità</a:t>
            </a:r>
          </a:p>
          <a:p>
            <a:endParaRPr lang="it-IT" dirty="0"/>
          </a:p>
        </p:txBody>
      </p:sp>
    </p:spTree>
    <p:extLst>
      <p:ext uri="{BB962C8B-B14F-4D97-AF65-F5344CB8AC3E}">
        <p14:creationId xmlns:p14="http://schemas.microsoft.com/office/powerpoint/2010/main" val="1627340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00493D8-E44B-040F-0C32-23C053C8B18A}"/>
              </a:ext>
            </a:extLst>
          </p:cNvPr>
          <p:cNvSpPr>
            <a:spLocks noGrp="1"/>
          </p:cNvSpPr>
          <p:nvPr>
            <p:ph idx="1"/>
          </p:nvPr>
        </p:nvSpPr>
        <p:spPr>
          <a:xfrm>
            <a:off x="838200" y="771787"/>
            <a:ext cx="10515600" cy="5405176"/>
          </a:xfrm>
        </p:spPr>
        <p:txBody>
          <a:bodyPr/>
          <a:lstStyle/>
          <a:p>
            <a:r>
              <a:rPr lang="it-IT" dirty="0"/>
              <a:t>Lo storico dell’età contemporanea si occupa però di fatti molto recenti a cui in alcuni casi ha potuto assistere personalmente: ciò deve richiedere una particolare consapevolezza e sensibilità riguardo al pericolo di essere eccessivamente condizionati dalla vicinanza temporale e dalle proprie impressioni soggettive</a:t>
            </a:r>
          </a:p>
          <a:p>
            <a:r>
              <a:rPr lang="it-IT" dirty="0"/>
              <a:t>Spesso, inoltre, la lontananza temporale è un vantaggio: ad esempio, un testimone diretto di un fatto ha una visuale interpretativa limitata, mentre uno storico a distanza di anni può utilizzare documentazione d’archivio che gli permette di capire più in profondità le cause e le interrelazioni dei fatti stessi</a:t>
            </a:r>
          </a:p>
          <a:p>
            <a:r>
              <a:rPr lang="it-IT" dirty="0"/>
              <a:t>Lo storico ha inoltre il vantaggio di osservare un fenomeno quando questo si è già concluso e può quindi collocarlo in un determinato contesto</a:t>
            </a:r>
          </a:p>
        </p:txBody>
      </p:sp>
    </p:spTree>
    <p:extLst>
      <p:ext uri="{BB962C8B-B14F-4D97-AF65-F5344CB8AC3E}">
        <p14:creationId xmlns:p14="http://schemas.microsoft.com/office/powerpoint/2010/main" val="1088581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4B5E649-67DB-1D55-B377-D54156D99EC9}"/>
              </a:ext>
            </a:extLst>
          </p:cNvPr>
          <p:cNvSpPr>
            <a:spLocks noGrp="1"/>
          </p:cNvSpPr>
          <p:nvPr>
            <p:ph idx="1"/>
          </p:nvPr>
        </p:nvSpPr>
        <p:spPr>
          <a:xfrm>
            <a:off x="838200" y="763398"/>
            <a:ext cx="10515600" cy="5413565"/>
          </a:xfrm>
        </p:spPr>
        <p:txBody>
          <a:bodyPr/>
          <a:lstStyle/>
          <a:p>
            <a:r>
              <a:rPr lang="it-IT" dirty="0"/>
              <a:t>Lo storico deve però evitare un’interpretazione teleologica dei fatti, non deve cioè prendere in considerazione soltanto quei fatti che gli permettono di spiegare in un modo predefinito l’evoluzione degli eventi, ma deve invece prendere in considerazione tutti i fattori in campo</a:t>
            </a:r>
          </a:p>
          <a:p>
            <a:r>
              <a:rPr lang="it-IT" dirty="0"/>
              <a:t>La ricerca storica parte sempre da domande relative al passato, che però a loro volta sono condizionate da una sensibilità che è propria del tempo presente</a:t>
            </a:r>
          </a:p>
          <a:p>
            <a:r>
              <a:rPr lang="it-IT" dirty="0"/>
              <a:t>In un determinato momento, porre un certo tipo di domanda relativamente al passato acquista una sua importanza e un suo significato</a:t>
            </a:r>
          </a:p>
          <a:p>
            <a:endParaRPr lang="it-IT" dirty="0"/>
          </a:p>
        </p:txBody>
      </p:sp>
    </p:spTree>
    <p:extLst>
      <p:ext uri="{BB962C8B-B14F-4D97-AF65-F5344CB8AC3E}">
        <p14:creationId xmlns:p14="http://schemas.microsoft.com/office/powerpoint/2010/main" val="67302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A6D82CB-9199-7E16-264E-7A373F67C6A2}"/>
              </a:ext>
            </a:extLst>
          </p:cNvPr>
          <p:cNvSpPr>
            <a:spLocks noGrp="1"/>
          </p:cNvSpPr>
          <p:nvPr>
            <p:ph idx="1"/>
          </p:nvPr>
        </p:nvSpPr>
        <p:spPr>
          <a:xfrm>
            <a:off x="838200" y="637563"/>
            <a:ext cx="10515600" cy="5539400"/>
          </a:xfrm>
        </p:spPr>
        <p:txBody>
          <a:bodyPr/>
          <a:lstStyle/>
          <a:p>
            <a:r>
              <a:rPr lang="it-IT" dirty="0"/>
              <a:t>Il fatto che le domande della ricerca storica siano condizionate dal presente fa sì che si originino spesso delle «mode storiografiche» collegate anche a fattori di tipo politico, ideale o ideologico: fra gli anni Sessanta e Settanta la storia del movimento operaio, poi la storia di genere e della sessualità</a:t>
            </a:r>
          </a:p>
          <a:p>
            <a:r>
              <a:rPr lang="it-IT" dirty="0"/>
              <a:t>Alla formulazione di domande e quindi di ipotesi deve seguire un corretto uso delle fonti</a:t>
            </a:r>
          </a:p>
          <a:p>
            <a:r>
              <a:rPr lang="it-IT" dirty="0"/>
              <a:t>Il passato lascia al presente una serie di tracce, in tutti gli ambiti, culturale, architettonico, linguistico, nelle mentalità collettive, ecc.</a:t>
            </a:r>
          </a:p>
          <a:p>
            <a:r>
              <a:rPr lang="it-IT" dirty="0"/>
              <a:t>Queste tracce del passato diventano però fonti storiche soltanto nel momento in cui gli storici decidono di interrogarle</a:t>
            </a:r>
          </a:p>
          <a:p>
            <a:endParaRPr lang="it-IT" dirty="0"/>
          </a:p>
        </p:txBody>
      </p:sp>
    </p:spTree>
    <p:extLst>
      <p:ext uri="{BB962C8B-B14F-4D97-AF65-F5344CB8AC3E}">
        <p14:creationId xmlns:p14="http://schemas.microsoft.com/office/powerpoint/2010/main" val="1671308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36F4D2E-95F9-17B3-1955-85E4E80B6F06}"/>
              </a:ext>
            </a:extLst>
          </p:cNvPr>
          <p:cNvSpPr>
            <a:spLocks noGrp="1"/>
          </p:cNvSpPr>
          <p:nvPr>
            <p:ph idx="1"/>
          </p:nvPr>
        </p:nvSpPr>
        <p:spPr>
          <a:xfrm>
            <a:off x="838200" y="604007"/>
            <a:ext cx="10515600" cy="5572956"/>
          </a:xfrm>
        </p:spPr>
        <p:txBody>
          <a:bodyPr>
            <a:normAutofit lnSpcReduction="10000"/>
          </a:bodyPr>
          <a:lstStyle/>
          <a:p>
            <a:r>
              <a:rPr lang="it-IT" dirty="0"/>
              <a:t>Lo storico ha l’obiettivo di ottenere una serie di risposte dalle fonti e di inserirle in un contesto di carattere interpretativo che prenderà poi la forma di un testo di carattere storico</a:t>
            </a:r>
          </a:p>
          <a:p>
            <a:r>
              <a:rPr lang="it-IT" dirty="0"/>
              <a:t>Una fonte è un qualsiasi elemento di tipo materiale o immateriale che è funzionale allo storico per formulare delle risposte in relazione alle ipotesi che ha formulato</a:t>
            </a:r>
          </a:p>
          <a:p>
            <a:r>
              <a:rPr lang="it-IT" dirty="0"/>
              <a:t>Lo storico, quindi, dopo aver formulato una serie di domande, dovrebbe raccogliere tutte le fonti utili al suo scopo</a:t>
            </a:r>
          </a:p>
          <a:p>
            <a:r>
              <a:rPr lang="it-IT" dirty="0"/>
              <a:t>Esistono fonti primarie e fonti secondarie</a:t>
            </a:r>
          </a:p>
          <a:p>
            <a:r>
              <a:rPr lang="it-IT" dirty="0"/>
              <a:t>Le fonti secondarie sono la storiografia esistente sull’argomento di ricerca</a:t>
            </a:r>
          </a:p>
          <a:p>
            <a:r>
              <a:rPr lang="it-IT" dirty="0"/>
              <a:t>Per prima cosa, uno storico che inizia una sua ricerca deve individuare tutta la storiografia prodotta sul tema e costruire una sua bibliografia di riferimento</a:t>
            </a:r>
          </a:p>
        </p:txBody>
      </p:sp>
    </p:spTree>
    <p:extLst>
      <p:ext uri="{BB962C8B-B14F-4D97-AF65-F5344CB8AC3E}">
        <p14:creationId xmlns:p14="http://schemas.microsoft.com/office/powerpoint/2010/main" val="2401557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3F5D24-2948-9EA3-4AA9-976044A652CA}"/>
              </a:ext>
            </a:extLst>
          </p:cNvPr>
          <p:cNvSpPr>
            <a:spLocks noGrp="1"/>
          </p:cNvSpPr>
          <p:nvPr>
            <p:ph idx="1"/>
          </p:nvPr>
        </p:nvSpPr>
        <p:spPr>
          <a:xfrm>
            <a:off x="838200" y="696286"/>
            <a:ext cx="10515600" cy="5480677"/>
          </a:xfrm>
        </p:spPr>
        <p:txBody>
          <a:bodyPr/>
          <a:lstStyle/>
          <a:p>
            <a:r>
              <a:rPr lang="it-IT" dirty="0"/>
              <a:t>Le fonti primarie sono invece le testimonianze dirette del passato: fonti scritte originali, fonti iconografiche (disegni, dipinti), sonore, visive, materiali (manufatti)</a:t>
            </a:r>
          </a:p>
          <a:p>
            <a:r>
              <a:rPr lang="it-IT" dirty="0"/>
              <a:t>All’interno di opere di sintesi in genere le fonti primarie non sono utilizzate e si utilizzano soltanto le fonti secondarie</a:t>
            </a:r>
          </a:p>
          <a:p>
            <a:r>
              <a:rPr lang="it-IT" dirty="0"/>
              <a:t>Spesso poi lo storico deve spostarsi presso archivi e biblioteche che conservano le fonti ritenute utili</a:t>
            </a:r>
          </a:p>
          <a:p>
            <a:r>
              <a:rPr lang="it-IT" dirty="0"/>
              <a:t>Infine, lo storico deve fare una selezione delle fonti, che soprattutto per l’età contemporanea sono disponibili in un numero virtualmente infinito</a:t>
            </a:r>
          </a:p>
          <a:p>
            <a:r>
              <a:rPr lang="it-IT" dirty="0"/>
              <a:t>L’uso della fonte, che è uno strumento di ricerca oggettivo, è però quindi soggettivo, perché è lo storico a scegliere quali fonti utilizzare</a:t>
            </a:r>
          </a:p>
          <a:p>
            <a:endParaRPr lang="it-IT" dirty="0"/>
          </a:p>
        </p:txBody>
      </p:sp>
    </p:spTree>
    <p:extLst>
      <p:ext uri="{BB962C8B-B14F-4D97-AF65-F5344CB8AC3E}">
        <p14:creationId xmlns:p14="http://schemas.microsoft.com/office/powerpoint/2010/main" val="1604923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6FC13BC-B4BA-A1B8-F3C6-7338DCF4D460}"/>
              </a:ext>
            </a:extLst>
          </p:cNvPr>
          <p:cNvSpPr>
            <a:spLocks noGrp="1"/>
          </p:cNvSpPr>
          <p:nvPr>
            <p:ph idx="1"/>
          </p:nvPr>
        </p:nvSpPr>
        <p:spPr>
          <a:xfrm>
            <a:off x="838200" y="637563"/>
            <a:ext cx="10515600" cy="5539400"/>
          </a:xfrm>
        </p:spPr>
        <p:txBody>
          <a:bodyPr>
            <a:normAutofit lnSpcReduction="10000"/>
          </a:bodyPr>
          <a:lstStyle/>
          <a:p>
            <a:r>
              <a:rPr lang="it-IT" dirty="0"/>
              <a:t>Se è vero che soprattutto dal Rinascimento, con la nascita della filologia, si è originato lo studio critico dei documenti, con la nascita della storiografia su basi scientifiche dall’Ottocento, si è imposta la necessità della verifica dell’autenticità e del valore probante delle fonti</a:t>
            </a:r>
          </a:p>
          <a:p>
            <a:r>
              <a:rPr lang="it-IT" dirty="0"/>
              <a:t>Anche le fonti secondarie, che sono utilizzate comunemente dallo storico durante il suo lavoro, possono riportare informazioni non del tutto esatte, incomplete oppure datate</a:t>
            </a:r>
          </a:p>
          <a:p>
            <a:r>
              <a:rPr lang="it-IT" dirty="0"/>
              <a:t>Per quanto riguarda l’analisi critica delle fonti primarie, questa si articola in quattro fasi: decifrazione, esame del contenuto, prova dell’autenticità, definizione del grado di attendibilità</a:t>
            </a:r>
          </a:p>
          <a:p>
            <a:r>
              <a:rPr lang="it-IT" dirty="0"/>
              <a:t>Una fonte può anche essere un falso: tipicamente in epoca medievale si producevano falsi attribuendoli spesso ad una «</a:t>
            </a:r>
            <a:r>
              <a:rPr lang="it-IT" dirty="0" err="1"/>
              <a:t>auctoritas</a:t>
            </a:r>
            <a:r>
              <a:rPr lang="it-IT" dirty="0"/>
              <a:t>» di epoche anteriori</a:t>
            </a:r>
          </a:p>
        </p:txBody>
      </p:sp>
    </p:spTree>
    <p:extLst>
      <p:ext uri="{BB962C8B-B14F-4D97-AF65-F5344CB8AC3E}">
        <p14:creationId xmlns:p14="http://schemas.microsoft.com/office/powerpoint/2010/main" val="2819621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6687B0-3D65-1F55-BCC0-74786A5A5DCE}"/>
              </a:ext>
            </a:extLst>
          </p:cNvPr>
          <p:cNvSpPr>
            <a:spLocks noGrp="1"/>
          </p:cNvSpPr>
          <p:nvPr>
            <p:ph idx="1"/>
          </p:nvPr>
        </p:nvSpPr>
        <p:spPr>
          <a:xfrm>
            <a:off x="838200" y="671119"/>
            <a:ext cx="10515600" cy="5505844"/>
          </a:xfrm>
        </p:spPr>
        <p:txBody>
          <a:bodyPr/>
          <a:lstStyle/>
          <a:p>
            <a:r>
              <a:rPr lang="it-IT" dirty="0"/>
              <a:t>Dibattito fra storiografia marxista e cattolica</a:t>
            </a:r>
          </a:p>
          <a:p>
            <a:r>
              <a:rPr lang="it-IT" dirty="0"/>
              <a:t>Ruolo importante nello studio del fascismo dato da Renzo De Felice, autore di una monumentale biografia di Mussolini e sostenitore, in polemica soprattutto con la storiografia marxista, della necessità di studiare il passato fascista in modo non ideologico</a:t>
            </a:r>
          </a:p>
          <a:p>
            <a:r>
              <a:rPr lang="it-IT" dirty="0"/>
              <a:t>Sviluppo della storia economica e sociale, per influenza soprattutto della scuola francese delle «Annales»</a:t>
            </a:r>
          </a:p>
        </p:txBody>
      </p:sp>
    </p:spTree>
    <p:extLst>
      <p:ext uri="{BB962C8B-B14F-4D97-AF65-F5344CB8AC3E}">
        <p14:creationId xmlns:p14="http://schemas.microsoft.com/office/powerpoint/2010/main" val="3313998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7A6E258-B75C-E262-079B-038726803858}"/>
              </a:ext>
            </a:extLst>
          </p:cNvPr>
          <p:cNvSpPr>
            <a:spLocks noGrp="1"/>
          </p:cNvSpPr>
          <p:nvPr>
            <p:ph idx="1"/>
          </p:nvPr>
        </p:nvSpPr>
        <p:spPr>
          <a:xfrm>
            <a:off x="838200" y="746620"/>
            <a:ext cx="10515600" cy="5430343"/>
          </a:xfrm>
        </p:spPr>
        <p:txBody>
          <a:bodyPr>
            <a:normAutofit lnSpcReduction="10000"/>
          </a:bodyPr>
          <a:lstStyle/>
          <a:p>
            <a:r>
              <a:rPr lang="it-IT" dirty="0"/>
              <a:t>Documenti falsi o manipolati furono anche prodotti in epoche successive, ad esempio nel XIX secolo, epoca del nascente nazionalismo, per provare le nobili origini delle rispettive nazioni europee</a:t>
            </a:r>
          </a:p>
          <a:p>
            <a:r>
              <a:rPr lang="it-IT" dirty="0"/>
              <a:t>Lo storico Eric J. </a:t>
            </a:r>
            <a:r>
              <a:rPr lang="it-IT" dirty="0" err="1"/>
              <a:t>Hobsbawm</a:t>
            </a:r>
            <a:r>
              <a:rPr lang="it-IT" dirty="0"/>
              <a:t> aveva a tale proposito parlato di «invenzione della tradizione»</a:t>
            </a:r>
          </a:p>
          <a:p>
            <a:r>
              <a:rPr lang="it-IT" dirty="0"/>
              <a:t>Alcuni falsi storici, come i Protocolli dei Savi di Sion, fabbricati dalla polizia politica zarista all’inizio del XX secolo, che dovevano provare l’esistenza di un complotto mondiale ebraico per la conquista del mondo, sono poi diventati lo strumento della propaganda antisemita a livello mondiale</a:t>
            </a:r>
          </a:p>
          <a:p>
            <a:r>
              <a:rPr lang="it-IT" dirty="0"/>
              <a:t>D’altra parte, un documento falso può a sua volta diventare un’importante fonte storica, che permette di studiare il contesto in cui quel dato documento fu fabbricato e il motivo per cui fu realizzato</a:t>
            </a:r>
          </a:p>
        </p:txBody>
      </p:sp>
    </p:spTree>
    <p:extLst>
      <p:ext uri="{BB962C8B-B14F-4D97-AF65-F5344CB8AC3E}">
        <p14:creationId xmlns:p14="http://schemas.microsoft.com/office/powerpoint/2010/main" val="2882057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E47D10A-8044-8388-2482-0C0A4DC74619}"/>
              </a:ext>
            </a:extLst>
          </p:cNvPr>
          <p:cNvSpPr>
            <a:spLocks noGrp="1"/>
          </p:cNvSpPr>
          <p:nvPr>
            <p:ph idx="1"/>
          </p:nvPr>
        </p:nvSpPr>
        <p:spPr>
          <a:xfrm>
            <a:off x="838200" y="645952"/>
            <a:ext cx="10515600" cy="5531011"/>
          </a:xfrm>
        </p:spPr>
        <p:txBody>
          <a:bodyPr>
            <a:normAutofit fontScale="92500" lnSpcReduction="10000"/>
          </a:bodyPr>
          <a:lstStyle/>
          <a:p>
            <a:r>
              <a:rPr lang="it-IT" dirty="0"/>
              <a:t>In altri casi, una fonte può essere autentica ma contenere una o più informazioni false, inesatte o sbagliate: ad esempio un articolo di giornale o un documento di carattere diplomatico o un diario</a:t>
            </a:r>
          </a:p>
          <a:p>
            <a:r>
              <a:rPr lang="it-IT" dirty="0"/>
              <a:t>Per capire se una fonte è affidabile, è utile compararla con altre fonti, in modo da incrociare più dati possibili</a:t>
            </a:r>
          </a:p>
          <a:p>
            <a:r>
              <a:rPr lang="it-IT" dirty="0"/>
              <a:t>In ogni caso, tutte le ricostruzioni storiche restano «aperte», cioè sono revisionabili o contestabili da altri storici</a:t>
            </a:r>
          </a:p>
          <a:p>
            <a:r>
              <a:rPr lang="it-IT" dirty="0"/>
              <a:t>L’importante è segnalare sempre in modo chiaro le fonti utilizzate, in modo che eventualmente altri storici possano in un momento successivo rianalizzare le stesse fonti per potere, nel caso, giungere a conclusioni diverse</a:t>
            </a:r>
          </a:p>
          <a:p>
            <a:r>
              <a:rPr lang="it-IT" dirty="0"/>
              <a:t>Inoltre, lo storico che è specializzato nello studio e nella ricerca di una certa epoca o di un certo argomento, avrà sviluppato una sensibilità per quel tipo di fonti che gli permetterà di capire se queste non sono autentiche o se riportano inesattezze</a:t>
            </a:r>
          </a:p>
        </p:txBody>
      </p:sp>
    </p:spTree>
    <p:extLst>
      <p:ext uri="{BB962C8B-B14F-4D97-AF65-F5344CB8AC3E}">
        <p14:creationId xmlns:p14="http://schemas.microsoft.com/office/powerpoint/2010/main" val="255935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504C30-6D81-8CC9-2E2F-5FEBC524B37E}"/>
              </a:ext>
            </a:extLst>
          </p:cNvPr>
          <p:cNvSpPr>
            <a:spLocks noGrp="1"/>
          </p:cNvSpPr>
          <p:nvPr>
            <p:ph type="title"/>
          </p:nvPr>
        </p:nvSpPr>
        <p:spPr/>
        <p:txBody>
          <a:bodyPr>
            <a:normAutofit/>
          </a:bodyPr>
          <a:lstStyle/>
          <a:p>
            <a:r>
              <a:rPr lang="it-IT" sz="3600" dirty="0"/>
              <a:t>Fondamenti della disciplina storica</a:t>
            </a:r>
            <a:br>
              <a:rPr lang="it-IT" sz="3600" dirty="0"/>
            </a:br>
            <a:r>
              <a:rPr lang="it-IT" sz="3600" dirty="0"/>
              <a:t>Il tempo e lo spazio</a:t>
            </a:r>
          </a:p>
        </p:txBody>
      </p:sp>
      <p:sp>
        <p:nvSpPr>
          <p:cNvPr id="3" name="Segnaposto contenuto 2">
            <a:extLst>
              <a:ext uri="{FF2B5EF4-FFF2-40B4-BE49-F238E27FC236}">
                <a16:creationId xmlns:a16="http://schemas.microsoft.com/office/drawing/2014/main" id="{38C9D40C-1E9B-6144-3850-4E4ADED97CAE}"/>
              </a:ext>
            </a:extLst>
          </p:cNvPr>
          <p:cNvSpPr>
            <a:spLocks noGrp="1"/>
          </p:cNvSpPr>
          <p:nvPr>
            <p:ph idx="1"/>
          </p:nvPr>
        </p:nvSpPr>
        <p:spPr/>
        <p:txBody>
          <a:bodyPr/>
          <a:lstStyle/>
          <a:p>
            <a:r>
              <a:rPr lang="it-IT" dirty="0"/>
              <a:t>Per introdurre i bambini fin dalla scuola primaria alla disciplina storica, è d’uso proporre attività legate alla capacità di ordinare in base a sequenze cronologiche o a quella di distinguere fra contemporaneità degli eventi, anteriorità o posteriorità</a:t>
            </a:r>
          </a:p>
          <a:p>
            <a:r>
              <a:rPr lang="it-IT" dirty="0"/>
              <a:t>Altre attività importanti sono quelle legate alla ricostruzione della propria «storia» personale</a:t>
            </a:r>
          </a:p>
          <a:p>
            <a:r>
              <a:rPr lang="it-IT" dirty="0"/>
              <a:t>Bisogna però tenere presente che la «storia» personale tende ad articolarsi in modo ciclico (giornate, settimane, anni) mentre il tempo storico si sviluppa esclusivamente secondo una dinamica lineare</a:t>
            </a:r>
          </a:p>
        </p:txBody>
      </p:sp>
    </p:spTree>
    <p:extLst>
      <p:ext uri="{BB962C8B-B14F-4D97-AF65-F5344CB8AC3E}">
        <p14:creationId xmlns:p14="http://schemas.microsoft.com/office/powerpoint/2010/main" val="278612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4BD56F4-0DEA-6A13-CE47-D6BADC3802D3}"/>
              </a:ext>
            </a:extLst>
          </p:cNvPr>
          <p:cNvSpPr>
            <a:spLocks noGrp="1"/>
          </p:cNvSpPr>
          <p:nvPr>
            <p:ph idx="1"/>
          </p:nvPr>
        </p:nvSpPr>
        <p:spPr>
          <a:xfrm>
            <a:off x="838200" y="771787"/>
            <a:ext cx="10515600" cy="5405176"/>
          </a:xfrm>
        </p:spPr>
        <p:txBody>
          <a:bodyPr>
            <a:normAutofit fontScale="92500"/>
          </a:bodyPr>
          <a:lstStyle/>
          <a:p>
            <a:r>
              <a:rPr lang="it-IT" dirty="0"/>
              <a:t>Due dimensioni fondamentali per la comprensione della dinamica storica sono quelle della continuità e del cambiamento</a:t>
            </a:r>
          </a:p>
          <a:p>
            <a:r>
              <a:rPr lang="it-IT" dirty="0"/>
              <a:t>La continuità, collegabile al concetto della «lunga durata», costituisce una sorta di forza d’inerzia storica, che serve a spiegare la permanenza nel tempo di strutture di fondo, di tipo sociale e culturale</a:t>
            </a:r>
          </a:p>
          <a:p>
            <a:r>
              <a:rPr lang="it-IT" dirty="0"/>
              <a:t>Su questa base, si collocano degli eventi storici che determinano il cambiamento, che possono assumere la valenza di eventi periodizzanti</a:t>
            </a:r>
          </a:p>
          <a:p>
            <a:r>
              <a:rPr lang="it-IT" dirty="0"/>
              <a:t>Un mutamento strutturale di una società è denominato «transizione» e, nel caso in cui sia particolarmente veloce, è detto «rivoluzione»</a:t>
            </a:r>
          </a:p>
          <a:p>
            <a:r>
              <a:rPr lang="it-IT" dirty="0"/>
              <a:t>Si parla quindi di «rivoluzioni» in campo politico-sociale ed economico per quanto riguarda ad esempio la tarda età moderna (rivoluzione americana, francese, industriale) e l’età contemporanea (rivoluzione bolscevica)</a:t>
            </a:r>
          </a:p>
          <a:p>
            <a:endParaRPr lang="it-IT" dirty="0"/>
          </a:p>
        </p:txBody>
      </p:sp>
    </p:spTree>
    <p:extLst>
      <p:ext uri="{BB962C8B-B14F-4D97-AF65-F5344CB8AC3E}">
        <p14:creationId xmlns:p14="http://schemas.microsoft.com/office/powerpoint/2010/main" val="176460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062C463-E9DA-7064-CAEC-87D6DF7C1E91}"/>
              </a:ext>
            </a:extLst>
          </p:cNvPr>
          <p:cNvSpPr>
            <a:spLocks noGrp="1"/>
          </p:cNvSpPr>
          <p:nvPr>
            <p:ph idx="1"/>
          </p:nvPr>
        </p:nvSpPr>
        <p:spPr>
          <a:xfrm>
            <a:off x="838200" y="679508"/>
            <a:ext cx="10515600" cy="5497455"/>
          </a:xfrm>
        </p:spPr>
        <p:txBody>
          <a:bodyPr>
            <a:normAutofit/>
          </a:bodyPr>
          <a:lstStyle/>
          <a:p>
            <a:r>
              <a:rPr lang="it-IT" sz="2400" dirty="0"/>
              <a:t>In ambito politico, «reazione» è invece un movimento opposto, che tende a far retrocedere la società a uno stadio che era già stato superato (ad esempio la Restaurazione dopo la sconfitta di Napoleone)</a:t>
            </a:r>
          </a:p>
          <a:p>
            <a:r>
              <a:rPr lang="it-IT" sz="2400" dirty="0"/>
              <a:t>Lo storico francese Fernand Braudel ha sviluppato una concezione innovativa rispetto al tempo storico nel suo volume </a:t>
            </a:r>
            <a:r>
              <a:rPr lang="it-IT" sz="2400" i="1" dirty="0"/>
              <a:t>Civiltà e imperi del Mediterraneo nell’età di Filippo II </a:t>
            </a:r>
            <a:r>
              <a:rPr lang="it-IT" sz="2400" dirty="0"/>
              <a:t>(1949)</a:t>
            </a:r>
          </a:p>
          <a:p>
            <a:r>
              <a:rPr lang="it-IT" sz="2400" dirty="0"/>
              <a:t>Braudel spiegava che esistono tre diverse scansioni del divenire storico:</a:t>
            </a:r>
          </a:p>
          <a:p>
            <a:pPr marL="0" indent="0">
              <a:buNone/>
            </a:pPr>
            <a:r>
              <a:rPr lang="it-IT" sz="2400" dirty="0"/>
              <a:t>- La prima, relativa al rapporto fra l’uomo e l’ambiente in cui si trova, una storia molto lenta caratterizzata soprattutto da continuità e permanenze: la dimensione della «lunga durata»</a:t>
            </a:r>
          </a:p>
          <a:p>
            <a:pPr marL="0" indent="0">
              <a:buNone/>
            </a:pPr>
            <a:r>
              <a:rPr lang="it-IT" sz="2400" dirty="0"/>
              <a:t>- La seconda, una storia economico-sociale e relativa alle trasformazioni degli organismi politici: la dimensione «sociale»</a:t>
            </a:r>
          </a:p>
          <a:p>
            <a:pPr marL="0" indent="0">
              <a:buNone/>
            </a:pPr>
            <a:r>
              <a:rPr lang="it-IT" sz="2400" dirty="0"/>
              <a:t>- La terza, che si trova in «superficie» rispetto al divenire storico complessivo, che riguarda gli individui e le loro azioni: la storia «</a:t>
            </a:r>
            <a:r>
              <a:rPr lang="it-IT" sz="2400" dirty="0" err="1"/>
              <a:t>événementielle</a:t>
            </a:r>
            <a:r>
              <a:rPr lang="it-IT" sz="2400" dirty="0"/>
              <a:t>» (degli eventi)</a:t>
            </a:r>
          </a:p>
        </p:txBody>
      </p:sp>
    </p:spTree>
    <p:extLst>
      <p:ext uri="{BB962C8B-B14F-4D97-AF65-F5344CB8AC3E}">
        <p14:creationId xmlns:p14="http://schemas.microsoft.com/office/powerpoint/2010/main" val="153088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74989A3-D807-7F89-0145-80698807E24E}"/>
              </a:ext>
            </a:extLst>
          </p:cNvPr>
          <p:cNvSpPr>
            <a:spLocks noGrp="1"/>
          </p:cNvSpPr>
          <p:nvPr>
            <p:ph idx="1"/>
          </p:nvPr>
        </p:nvSpPr>
        <p:spPr>
          <a:xfrm>
            <a:off x="838200" y="729842"/>
            <a:ext cx="10515600" cy="5447121"/>
          </a:xfrm>
        </p:spPr>
        <p:txBody>
          <a:bodyPr>
            <a:normAutofit lnSpcReduction="10000"/>
          </a:bodyPr>
          <a:lstStyle/>
          <a:p>
            <a:r>
              <a:rPr lang="it-IT" dirty="0"/>
              <a:t>In questa prospettiva, i singoli eventi storici, anche se decisivi, devono essere inquadrati e spiegati all’interno di un contesto più ampio</a:t>
            </a:r>
          </a:p>
          <a:p>
            <a:r>
              <a:rPr lang="it-IT" dirty="0"/>
              <a:t>Per Braudel quindi lo studio della storia non può limitarsi solo alla storia egli eventi e in particolare degli avvenimenti politici e militari</a:t>
            </a:r>
          </a:p>
          <a:p>
            <a:r>
              <a:rPr lang="it-IT" dirty="0"/>
              <a:t>È fondamentale la consapevolezza che il divenire storico si sviluppa su piani diversi</a:t>
            </a:r>
          </a:p>
          <a:p>
            <a:r>
              <a:rPr lang="it-IT" dirty="0"/>
              <a:t>Resta il problema, da parte dell’insegnante, di comunicare la complessità del divenire storico attraverso i diversi livelli evidenziati da Braudel</a:t>
            </a:r>
          </a:p>
          <a:p>
            <a:r>
              <a:rPr lang="it-IT" dirty="0"/>
              <a:t>Permane allo stesso tempo la necessità di collocare con precisione gli eventi storici sulla scala temporale (la «linea del tempo»)</a:t>
            </a:r>
          </a:p>
          <a:p>
            <a:r>
              <a:rPr lang="it-IT" dirty="0"/>
              <a:t>Per l’insegnamento e la comprensione della storia è necessario costruire una cronologia, tramite una selezione degli eventi storici</a:t>
            </a:r>
          </a:p>
        </p:txBody>
      </p:sp>
    </p:spTree>
    <p:extLst>
      <p:ext uri="{BB962C8B-B14F-4D97-AF65-F5344CB8AC3E}">
        <p14:creationId xmlns:p14="http://schemas.microsoft.com/office/powerpoint/2010/main" val="1388900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D34563-CBD0-A820-D0CB-6D0E1445FB4F}"/>
              </a:ext>
            </a:extLst>
          </p:cNvPr>
          <p:cNvSpPr>
            <a:spLocks noGrp="1"/>
          </p:cNvSpPr>
          <p:nvPr>
            <p:ph idx="1"/>
          </p:nvPr>
        </p:nvSpPr>
        <p:spPr>
          <a:xfrm>
            <a:off x="838200" y="721453"/>
            <a:ext cx="10515600" cy="5455510"/>
          </a:xfrm>
        </p:spPr>
        <p:txBody>
          <a:bodyPr>
            <a:normAutofit/>
          </a:bodyPr>
          <a:lstStyle/>
          <a:p>
            <a:r>
              <a:rPr lang="it-IT" dirty="0"/>
              <a:t>Spesso la difficoltà riscontrata dagli studenti nello studio della storia è dovuta alla percezione della disciplina come una serie di date associate ad eventi</a:t>
            </a:r>
          </a:p>
          <a:p>
            <a:r>
              <a:rPr lang="it-IT" dirty="0"/>
              <a:t>È quindi necessario presentare la disciplina attraverso i criteri della tematizzazione e della </a:t>
            </a:r>
            <a:r>
              <a:rPr lang="it-IT" dirty="0" err="1"/>
              <a:t>problematizzazione</a:t>
            </a:r>
            <a:endParaRPr lang="it-IT" dirty="0"/>
          </a:p>
          <a:p>
            <a:r>
              <a:rPr lang="it-IT" dirty="0"/>
              <a:t>È poi indispensabile individuare un numero contenuto di date collegate ad eventi fondamentali, in base ad un criterio gerarchico</a:t>
            </a:r>
          </a:p>
          <a:p>
            <a:r>
              <a:rPr lang="it-IT" dirty="0"/>
              <a:t>Le date sono importanti ma devono essere utilizzate allo scopo di costruire intorno ad esse un discorso storico</a:t>
            </a:r>
          </a:p>
          <a:p>
            <a:r>
              <a:rPr lang="it-IT" dirty="0"/>
              <a:t>Gli studenti dovrebbero essere poi incoraggiati a costruirsi delle proprie cronologie personali, legate ai fenomeni storici che interessano maggiormente</a:t>
            </a:r>
          </a:p>
        </p:txBody>
      </p:sp>
    </p:spTree>
    <p:extLst>
      <p:ext uri="{BB962C8B-B14F-4D97-AF65-F5344CB8AC3E}">
        <p14:creationId xmlns:p14="http://schemas.microsoft.com/office/powerpoint/2010/main" val="211393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50F5EF1-B962-D2B1-E664-CE3C851FAD1A}"/>
              </a:ext>
            </a:extLst>
          </p:cNvPr>
          <p:cNvSpPr>
            <a:spLocks noGrp="1"/>
          </p:cNvSpPr>
          <p:nvPr>
            <p:ph idx="1"/>
          </p:nvPr>
        </p:nvSpPr>
        <p:spPr>
          <a:xfrm>
            <a:off x="838200" y="645952"/>
            <a:ext cx="10515600" cy="5531011"/>
          </a:xfrm>
        </p:spPr>
        <p:txBody>
          <a:bodyPr>
            <a:normAutofit lnSpcReduction="10000"/>
          </a:bodyPr>
          <a:lstStyle/>
          <a:p>
            <a:r>
              <a:rPr lang="it-IT" dirty="0"/>
              <a:t>Di fondamentale importanza è la periodizzazione, cioè individuare sulla linea del tempo gli estremi cronologici caratterizzanti un determinato fenomeno storico («terminus a quo» e «terminus ad </a:t>
            </a:r>
            <a:r>
              <a:rPr lang="it-IT" dirty="0" err="1"/>
              <a:t>quem</a:t>
            </a:r>
            <a:r>
              <a:rPr lang="it-IT" dirty="0"/>
              <a:t>»)</a:t>
            </a:r>
          </a:p>
          <a:p>
            <a:r>
              <a:rPr lang="it-IT" dirty="0"/>
              <a:t>Ciò comporta l’acquisizione di un buon livello di comprensione del fenomeno e di una capacità di interpretarlo</a:t>
            </a:r>
          </a:p>
          <a:p>
            <a:r>
              <a:rPr lang="it-IT" dirty="0"/>
              <a:t>Periodizzare comporta anche una capacità di sintetizzare mentalmente il significato di un periodo storico e di comprendere e collocare i momenti di discontinuità</a:t>
            </a:r>
          </a:p>
          <a:p>
            <a:r>
              <a:rPr lang="it-IT" dirty="0"/>
              <a:t>Alcune periodizzazioni sono largamente accettate: storia antica dall’invenzione della scrittura (IV millennio a.C.) fino alla caduta dell’Impero romano d’Occidente (476); medioevo fino alla scoperta dell’America (1492); storia moderna fino alla rivoluzione francese (1789), storia contemporanea fino ad oggi</a:t>
            </a:r>
          </a:p>
        </p:txBody>
      </p:sp>
    </p:spTree>
    <p:extLst>
      <p:ext uri="{BB962C8B-B14F-4D97-AF65-F5344CB8AC3E}">
        <p14:creationId xmlns:p14="http://schemas.microsoft.com/office/powerpoint/2010/main" val="184389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BB4FC5-5969-C3A5-6EDD-4586AFCF5D5A}"/>
              </a:ext>
            </a:extLst>
          </p:cNvPr>
          <p:cNvSpPr>
            <a:spLocks noGrp="1"/>
          </p:cNvSpPr>
          <p:nvPr>
            <p:ph idx="1"/>
          </p:nvPr>
        </p:nvSpPr>
        <p:spPr>
          <a:xfrm>
            <a:off x="838200" y="671119"/>
            <a:ext cx="10515600" cy="5505844"/>
          </a:xfrm>
        </p:spPr>
        <p:txBody>
          <a:bodyPr/>
          <a:lstStyle/>
          <a:p>
            <a:r>
              <a:rPr lang="it-IT" dirty="0"/>
              <a:t>Ma anche su queste periodizzazioni, ci sono divergenze: la storia contemporanea inizia nel 1789 o con il Congresso di Vienna (1814-15) e l’inizio della Restaurazione?</a:t>
            </a:r>
          </a:p>
          <a:p>
            <a:r>
              <a:rPr lang="it-IT" dirty="0"/>
              <a:t>Nel mondo anglosassone con «</a:t>
            </a:r>
            <a:r>
              <a:rPr lang="it-IT" dirty="0" err="1"/>
              <a:t>contemporary</a:t>
            </a:r>
            <a:r>
              <a:rPr lang="it-IT" dirty="0"/>
              <a:t> history» si intende la storia dal 1945 in poi, mentre si individuano la «</a:t>
            </a:r>
            <a:r>
              <a:rPr lang="it-IT" dirty="0" err="1"/>
              <a:t>early</a:t>
            </a:r>
            <a:r>
              <a:rPr lang="it-IT" dirty="0"/>
              <a:t> </a:t>
            </a:r>
            <a:r>
              <a:rPr lang="it-IT" dirty="0" err="1"/>
              <a:t>modern</a:t>
            </a:r>
            <a:r>
              <a:rPr lang="it-IT" dirty="0"/>
              <a:t> history» (1500-1800) e la «late </a:t>
            </a:r>
            <a:r>
              <a:rPr lang="it-IT" dirty="0" err="1"/>
              <a:t>modern</a:t>
            </a:r>
            <a:r>
              <a:rPr lang="it-IT" dirty="0"/>
              <a:t> history» (1800-1945)</a:t>
            </a:r>
          </a:p>
          <a:p>
            <a:r>
              <a:rPr lang="it-IT" dirty="0"/>
              <a:t>Esistono inoltre altre periodizzazioni acquisite: «età dell’Imperialismo» (1871-1914), «ventennio fascista» (1922-1943), il «secolo breve» (</a:t>
            </a:r>
            <a:r>
              <a:rPr lang="it-IT" dirty="0" err="1"/>
              <a:t>Hobsbawm</a:t>
            </a:r>
            <a:r>
              <a:rPr lang="it-IT" dirty="0"/>
              <a:t>), tra la Prima guerra mondiale e la caduta del muro di Berlino</a:t>
            </a:r>
          </a:p>
          <a:p>
            <a:r>
              <a:rPr lang="it-IT" dirty="0"/>
              <a:t>Quindi utilizzare la periodizzazione nell’insegnamento è un passaggio fondamentale, perché permette di integrare la cronologia degli eventi con una loro </a:t>
            </a:r>
            <a:r>
              <a:rPr lang="it-IT" dirty="0" err="1"/>
              <a:t>problematizzazione</a:t>
            </a:r>
            <a:endParaRPr lang="it-IT" dirty="0"/>
          </a:p>
        </p:txBody>
      </p:sp>
    </p:spTree>
    <p:extLst>
      <p:ext uri="{BB962C8B-B14F-4D97-AF65-F5344CB8AC3E}">
        <p14:creationId xmlns:p14="http://schemas.microsoft.com/office/powerpoint/2010/main" val="39963150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2392</Words>
  <Application>Microsoft Office PowerPoint</Application>
  <PresentationFormat>Widescreen</PresentationFormat>
  <Paragraphs>90</Paragraphs>
  <Slides>21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Calibri</vt:lpstr>
      <vt:lpstr>Calibri Light</vt:lpstr>
      <vt:lpstr>Tema di Office</vt:lpstr>
      <vt:lpstr>Presentazione standard di PowerPoint</vt:lpstr>
      <vt:lpstr>Presentazione standard di PowerPoint</vt:lpstr>
      <vt:lpstr>Fondamenti della disciplina storica Il tempo e lo spazio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fonti e la loro interpretazione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1</cp:revision>
  <dcterms:created xsi:type="dcterms:W3CDTF">2024-03-22T09:40:51Z</dcterms:created>
  <dcterms:modified xsi:type="dcterms:W3CDTF">2024-03-22T09:41:34Z</dcterms:modified>
</cp:coreProperties>
</file>