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–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742"/>
    <p:restoredTop sz="96208"/>
  </p:normalViewPr>
  <p:slideViewPr>
    <p:cSldViewPr snapToGrid="0">
      <p:cViewPr varScale="1">
        <p:scale>
          <a:sx n="109" d="100"/>
          <a:sy n="109" d="100"/>
        </p:scale>
        <p:origin x="108" y="2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F6234-385B-6832-20BB-5AE5CE939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8E529B-45E6-8F88-1CEA-AA586B4485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D26DE-758F-BA3C-7BFB-3A7CE8243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7A05-373D-7D43-AC4E-9AB6F1D0C180}" type="datetimeFigureOut">
              <a:rPr lang="en-IT" smtClean="0"/>
              <a:t>03/22/2024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5C7B2-6F76-A00D-F1A9-F375E4D69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9B36F-5166-E852-127A-8FD48B168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CEBF-ED03-9344-B1F8-4323500E4D9E}" type="slidenum">
              <a:rPr lang="en-IT" smtClean="0"/>
              <a:t>‹N›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879898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9B195-3C9A-0404-8175-9F5EC555B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E796F5-AB90-E22F-B523-5840E25D07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40C67-C4E0-06E2-C53A-B4148F1E7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7A05-373D-7D43-AC4E-9AB6F1D0C180}" type="datetimeFigureOut">
              <a:rPr lang="en-IT" smtClean="0"/>
              <a:t>03/22/2024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C678B-AD64-AA56-FCAD-1711C50D2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CBDE8-680C-7000-5D10-A28182E42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CEBF-ED03-9344-B1F8-4323500E4D9E}" type="slidenum">
              <a:rPr lang="en-IT" smtClean="0"/>
              <a:t>‹N›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339670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8B0E43-61D3-8C37-DE5B-B350B092D4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7A6628-0ED1-D96E-E974-62945EFE7D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37A43-48FD-E8F0-C926-1B1BBFB23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7A05-373D-7D43-AC4E-9AB6F1D0C180}" type="datetimeFigureOut">
              <a:rPr lang="en-IT" smtClean="0"/>
              <a:t>03/22/2024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76371-4A2C-7E95-C537-653127C6F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AE47A-1180-DDA9-A993-24FA50E20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CEBF-ED03-9344-B1F8-4323500E4D9E}" type="slidenum">
              <a:rPr lang="en-IT" smtClean="0"/>
              <a:t>‹N›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509259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64706-6D33-858E-E175-C7AC9C604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81FAE-31DB-1A41-9BCF-DC8DBA4E3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45C65-825D-2829-5D62-2B3A8AE7E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7A05-373D-7D43-AC4E-9AB6F1D0C180}" type="datetimeFigureOut">
              <a:rPr lang="en-IT" smtClean="0"/>
              <a:t>03/22/2024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417F0-AF8D-BAC0-FB97-7B8221788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6558E-35D9-2CAC-1112-D9B320690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CEBF-ED03-9344-B1F8-4323500E4D9E}" type="slidenum">
              <a:rPr lang="en-IT" smtClean="0"/>
              <a:t>‹N›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807805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A3D27-25DE-C6C5-9B71-7A5DCA51F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FF2E7C-0EAC-452E-5D04-FF9C9D224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28294-F8C6-5B68-D629-EC2387FE3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7A05-373D-7D43-AC4E-9AB6F1D0C180}" type="datetimeFigureOut">
              <a:rPr lang="en-IT" smtClean="0"/>
              <a:t>03/22/2024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51470-22B0-F50A-3560-8463F3254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BD4AC-A620-D28B-C38E-3E943F642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CEBF-ED03-9344-B1F8-4323500E4D9E}" type="slidenum">
              <a:rPr lang="en-IT" smtClean="0"/>
              <a:t>‹N›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7955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9244B-8FCA-567D-92D0-FE83657A7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8D2C8-5343-1590-7A7B-98A5F3A1B4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F7FC56-8DBD-6B5A-E932-4D1E5A19D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A300E7-4DB7-FF8E-CF25-0FBD9607E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7A05-373D-7D43-AC4E-9AB6F1D0C180}" type="datetimeFigureOut">
              <a:rPr lang="en-IT" smtClean="0"/>
              <a:t>03/22/2024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4E6F21-22AC-60EA-5F3D-0FB6919FF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3C15B3-2806-3A10-E13D-824894F79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CEBF-ED03-9344-B1F8-4323500E4D9E}" type="slidenum">
              <a:rPr lang="en-IT" smtClean="0"/>
              <a:t>‹N›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741253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7F080-8F9E-0308-4FD1-CFBB6CBD5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A9EC55-AA66-BA78-DE15-BDABDC727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29BFD2-20BE-DFD5-D33A-0C89E97824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31F2A7-D377-645E-F52E-A9EB98D6BF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0B2E78-097B-98D3-EF12-8CC832AA09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EB2A5C-D3B6-65AF-357F-480CE2098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7A05-373D-7D43-AC4E-9AB6F1D0C180}" type="datetimeFigureOut">
              <a:rPr lang="en-IT" smtClean="0"/>
              <a:t>03/22/2024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A93493-1600-919A-C057-8097B2A2D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C13583-9DE8-6F06-2716-BF8D331FA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CEBF-ED03-9344-B1F8-4323500E4D9E}" type="slidenum">
              <a:rPr lang="en-IT" smtClean="0"/>
              <a:t>‹N›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7313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8670F-1691-24A0-8391-8F99CA113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920C66-B292-8601-8E38-B238ED770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7A05-373D-7D43-AC4E-9AB6F1D0C180}" type="datetimeFigureOut">
              <a:rPr lang="en-IT" smtClean="0"/>
              <a:t>03/22/2024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C1AC85-0787-3871-3D05-287187C8B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7AEB32-C688-C886-34F1-F915E2B84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CEBF-ED03-9344-B1F8-4323500E4D9E}" type="slidenum">
              <a:rPr lang="en-IT" smtClean="0"/>
              <a:t>‹N›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01484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BE5921-6AB1-34A9-D3F4-01F61C771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7A05-373D-7D43-AC4E-9AB6F1D0C180}" type="datetimeFigureOut">
              <a:rPr lang="en-IT" smtClean="0"/>
              <a:t>03/22/2024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EC4D70-9D58-32DC-D349-73E423F1E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7E5FFF-5499-F33E-C534-DBF35B9E2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CEBF-ED03-9344-B1F8-4323500E4D9E}" type="slidenum">
              <a:rPr lang="en-IT" smtClean="0"/>
              <a:t>‹N›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21631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37132-A67A-5BA8-BD45-F43BE6B27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88FB8-68BA-1DEA-E9FF-7824DE365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F699FB-AC94-626D-6DC6-0A4AEA6F35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D4EC47-CEF4-8C1F-8778-CD5E2A29A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7A05-373D-7D43-AC4E-9AB6F1D0C180}" type="datetimeFigureOut">
              <a:rPr lang="en-IT" smtClean="0"/>
              <a:t>03/22/2024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04227-81E2-67EB-0AF2-3E8691D3A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745DEC-E8FB-1F26-493B-F28517EB3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CEBF-ED03-9344-B1F8-4323500E4D9E}" type="slidenum">
              <a:rPr lang="en-IT" smtClean="0"/>
              <a:t>‹N›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851852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1982F-C748-0F96-6DDA-0C00B453D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67F1F4-34EC-A800-6A08-82B6B779CC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FF92BE-7064-C1AC-D369-5E33E0288F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D96D0A-806C-5D64-D80D-D917DAA49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7A05-373D-7D43-AC4E-9AB6F1D0C180}" type="datetimeFigureOut">
              <a:rPr lang="en-IT" smtClean="0"/>
              <a:t>03/22/2024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091BC5-8CAD-A0C0-9C04-A235B4759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8F9AC4-89FA-575C-CED8-6084D7CB3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CEBF-ED03-9344-B1F8-4323500E4D9E}" type="slidenum">
              <a:rPr lang="en-IT" smtClean="0"/>
              <a:t>‹N›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633647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7EB61A-D7AF-519B-4390-E6032D7CC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F992FF-55F3-71CF-F68F-0F48C9644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991D1-CC6F-1EA9-74D7-B843D68A69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9BC7A05-373D-7D43-AC4E-9AB6F1D0C180}" type="datetimeFigureOut">
              <a:rPr lang="en-IT" smtClean="0"/>
              <a:t>03/22/2024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CC81E-1385-BB38-1195-CB02BF7501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C47BC-561E-E6F4-6609-7FA99AEC0F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0ACEBF-ED03-9344-B1F8-4323500E4D9E}" type="slidenum">
              <a:rPr lang="en-IT" smtClean="0"/>
              <a:t>‹N›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0420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flutter.dev/get-started/install/windows/mobile?tab=downloa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flutter.dev/get-started/install/windows/mobile?tab=virtu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3C30932-BB03-0BB4-6495-7EEC739F2575}"/>
              </a:ext>
            </a:extLst>
          </p:cNvPr>
          <p:cNvSpPr/>
          <p:nvPr/>
        </p:nvSpPr>
        <p:spPr>
          <a:xfrm>
            <a:off x="0" y="0"/>
            <a:ext cx="12192000" cy="590092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12A730-24F7-1D0C-59D4-768FCF85CE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INSTALL FLUTTER</a:t>
            </a:r>
            <a:endParaRPr lang="en-IT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9CF02C-5CCD-81A8-09FC-A6FB73B1AA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78174"/>
            <a:ext cx="9144000" cy="45415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WINDOWS OS with ANDROID STUDIO</a:t>
            </a:r>
            <a:endParaRPr lang="en-IT" dirty="0">
              <a:solidFill>
                <a:schemeClr val="bg1"/>
              </a:solidFill>
            </a:endParaRPr>
          </a:p>
        </p:txBody>
      </p:sp>
      <p:pic>
        <p:nvPicPr>
          <p:cNvPr id="5" name="Picture 2" descr="logo centenario">
            <a:extLst>
              <a:ext uri="{FF2B5EF4-FFF2-40B4-BE49-F238E27FC236}">
                <a16:creationId xmlns:a16="http://schemas.microsoft.com/office/drawing/2014/main" id="{4107BCF0-34FF-CDC8-EF76-F81FFE6ECB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40582"/>
            <a:ext cx="4112489" cy="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307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buClr>
                <a:srgbClr val="004C80"/>
              </a:buClr>
              <a:buSzPct val="8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buClr>
                <a:srgbClr val="004D82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buClr>
                <a:srgbClr val="004C80"/>
              </a:buClr>
              <a:buChar char="–"/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9pPr>
          </a:lstStyle>
          <a:p>
            <a:fld id="{796F306E-7710-0640-910A-6352BE66F3B4}" type="slidenum">
              <a:rPr lang="it-IT" altLang="it-IT" sz="1600">
                <a:solidFill>
                  <a:srgbClr val="FF9900"/>
                </a:solidFill>
              </a:rPr>
              <a:pPr/>
              <a:t>2</a:t>
            </a:fld>
            <a:endParaRPr lang="it-IT" altLang="it-IT" sz="1600">
              <a:solidFill>
                <a:srgbClr val="FF99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7B3884D-B8EC-3A92-3AC1-5C82C3335571}"/>
              </a:ext>
            </a:extLst>
          </p:cNvPr>
          <p:cNvSpPr/>
          <p:nvPr/>
        </p:nvSpPr>
        <p:spPr>
          <a:xfrm>
            <a:off x="4399004" y="0"/>
            <a:ext cx="7792995" cy="7204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pic>
        <p:nvPicPr>
          <p:cNvPr id="3" name="Picture 2" descr="logo centenario">
            <a:extLst>
              <a:ext uri="{FF2B5EF4-FFF2-40B4-BE49-F238E27FC236}">
                <a16:creationId xmlns:a16="http://schemas.microsoft.com/office/drawing/2014/main" id="{5512C1DB-B5D8-8869-87DE-7797FE371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2489" cy="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1EE0085-9C44-7D0D-A5C8-CB77D8FF6D3F}"/>
              </a:ext>
            </a:extLst>
          </p:cNvPr>
          <p:cNvSpPr txBox="1"/>
          <p:nvPr/>
        </p:nvSpPr>
        <p:spPr>
          <a:xfrm>
            <a:off x="4683211" y="129385"/>
            <a:ext cx="53340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+mj-lt"/>
              </a:rPr>
              <a:t>FLUTTER ARCHITECTURE</a:t>
            </a:r>
            <a:endParaRPr lang="en-GB" sz="24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242" name="Picture 2" descr="Flutter architectural overview | Flutter">
            <a:extLst>
              <a:ext uri="{FF2B5EF4-FFF2-40B4-BE49-F238E27FC236}">
                <a16:creationId xmlns:a16="http://schemas.microsoft.com/office/drawing/2014/main" id="{966820C6-CD81-27A8-D6A6-0D256261F1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51" y="1245860"/>
            <a:ext cx="5070920" cy="4691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Flutter architectural overview | Flutter">
            <a:extLst>
              <a:ext uri="{FF2B5EF4-FFF2-40B4-BE49-F238E27FC236}">
                <a16:creationId xmlns:a16="http://schemas.microsoft.com/office/drawing/2014/main" id="{2B72D2A1-E3C2-C141-C9AE-DE3DA7624F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386565"/>
            <a:ext cx="5795849" cy="4753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1033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buClr>
                <a:srgbClr val="004C80"/>
              </a:buClr>
              <a:buSzPct val="8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buClr>
                <a:srgbClr val="004D82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buClr>
                <a:srgbClr val="004C80"/>
              </a:buClr>
              <a:buChar char="–"/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9pPr>
          </a:lstStyle>
          <a:p>
            <a:fld id="{796F306E-7710-0640-910A-6352BE66F3B4}" type="slidenum">
              <a:rPr lang="it-IT" altLang="it-IT" sz="1600">
                <a:solidFill>
                  <a:srgbClr val="FF9900"/>
                </a:solidFill>
              </a:rPr>
              <a:pPr/>
              <a:t>3</a:t>
            </a:fld>
            <a:endParaRPr lang="it-IT" altLang="it-IT" sz="1600">
              <a:solidFill>
                <a:srgbClr val="FF99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7B3884D-B8EC-3A92-3AC1-5C82C3335571}"/>
              </a:ext>
            </a:extLst>
          </p:cNvPr>
          <p:cNvSpPr/>
          <p:nvPr/>
        </p:nvSpPr>
        <p:spPr>
          <a:xfrm>
            <a:off x="4399004" y="0"/>
            <a:ext cx="7792995" cy="7204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pic>
        <p:nvPicPr>
          <p:cNvPr id="3" name="Picture 2" descr="logo centenario">
            <a:extLst>
              <a:ext uri="{FF2B5EF4-FFF2-40B4-BE49-F238E27FC236}">
                <a16:creationId xmlns:a16="http://schemas.microsoft.com/office/drawing/2014/main" id="{5512C1DB-B5D8-8869-87DE-7797FE371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2489" cy="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1EE0085-9C44-7D0D-A5C8-CB77D8FF6D3F}"/>
              </a:ext>
            </a:extLst>
          </p:cNvPr>
          <p:cNvSpPr txBox="1"/>
          <p:nvPr/>
        </p:nvSpPr>
        <p:spPr>
          <a:xfrm>
            <a:off x="4683211" y="129385"/>
            <a:ext cx="53340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+mj-lt"/>
              </a:rPr>
              <a:t>ANDROID ARCHITECTURE</a:t>
            </a:r>
            <a:endParaRPr lang="en-GB" sz="24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1266" name="Picture 2" descr="Platform architecture | Android Developers">
            <a:extLst>
              <a:ext uri="{FF2B5EF4-FFF2-40B4-BE49-F238E27FC236}">
                <a16:creationId xmlns:a16="http://schemas.microsoft.com/office/drawing/2014/main" id="{7C192AD1-53F0-06AB-402D-4FB9D8DB4E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539" y="720435"/>
            <a:ext cx="4034569" cy="5940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General Components Architecture of iOS | Download Scientific Diagram">
            <a:extLst>
              <a:ext uri="{FF2B5EF4-FFF2-40B4-BE49-F238E27FC236}">
                <a16:creationId xmlns:a16="http://schemas.microsoft.com/office/drawing/2014/main" id="{0E59DB0E-3BCE-9DED-9283-C138B22C7C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851531"/>
            <a:ext cx="5952294" cy="5609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A9D790C2-8EFE-B6CC-448F-B32BD50F35AD}"/>
              </a:ext>
            </a:extLst>
          </p:cNvPr>
          <p:cNvSpPr txBox="1"/>
          <p:nvPr/>
        </p:nvSpPr>
        <p:spPr>
          <a:xfrm>
            <a:off x="6201508" y="6461023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MOHD SAUDI, </a:t>
            </a:r>
            <a:r>
              <a:rPr lang="en-US" sz="1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Madihah</a:t>
            </a:r>
            <a:r>
              <a:rPr lang="en-US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et al. iOS mobile malware analysis: a state-of-the-art. </a:t>
            </a:r>
            <a:r>
              <a:rPr lang="en-US" sz="10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Journal of Computer Virology and Hacking Techniques</a:t>
            </a:r>
            <a:r>
              <a:rPr lang="en-US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2023, 1-30.</a:t>
            </a:r>
            <a:endParaRPr lang="en-US" sz="1000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0247556-24FD-DC3C-D6F9-2401AFF4AA0B}"/>
              </a:ext>
            </a:extLst>
          </p:cNvPr>
          <p:cNvSpPr txBox="1"/>
          <p:nvPr/>
        </p:nvSpPr>
        <p:spPr>
          <a:xfrm>
            <a:off x="1252539" y="6598364"/>
            <a:ext cx="614875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https://developer.android.com/</a:t>
            </a:r>
          </a:p>
        </p:txBody>
      </p:sp>
    </p:spTree>
    <p:extLst>
      <p:ext uri="{BB962C8B-B14F-4D97-AF65-F5344CB8AC3E}">
        <p14:creationId xmlns:p14="http://schemas.microsoft.com/office/powerpoint/2010/main" val="3696243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buClr>
                <a:srgbClr val="004C80"/>
              </a:buClr>
              <a:buSzPct val="8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buClr>
                <a:srgbClr val="004D82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buClr>
                <a:srgbClr val="004C80"/>
              </a:buClr>
              <a:buChar char="–"/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9pPr>
          </a:lstStyle>
          <a:p>
            <a:fld id="{796F306E-7710-0640-910A-6352BE66F3B4}" type="slidenum">
              <a:rPr lang="it-IT" altLang="it-IT" sz="1600">
                <a:solidFill>
                  <a:srgbClr val="FF9900"/>
                </a:solidFill>
              </a:rPr>
              <a:pPr/>
              <a:t>4</a:t>
            </a:fld>
            <a:endParaRPr lang="it-IT" altLang="it-IT" sz="1600">
              <a:solidFill>
                <a:srgbClr val="FF99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7B3884D-B8EC-3A92-3AC1-5C82C3335571}"/>
              </a:ext>
            </a:extLst>
          </p:cNvPr>
          <p:cNvSpPr/>
          <p:nvPr/>
        </p:nvSpPr>
        <p:spPr>
          <a:xfrm>
            <a:off x="4399004" y="0"/>
            <a:ext cx="7792995" cy="7204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pic>
        <p:nvPicPr>
          <p:cNvPr id="3" name="Picture 2" descr="logo centenario">
            <a:extLst>
              <a:ext uri="{FF2B5EF4-FFF2-40B4-BE49-F238E27FC236}">
                <a16:creationId xmlns:a16="http://schemas.microsoft.com/office/drawing/2014/main" id="{5512C1DB-B5D8-8869-87DE-7797FE371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2489" cy="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1EE0085-9C44-7D0D-A5C8-CB77D8FF6D3F}"/>
              </a:ext>
            </a:extLst>
          </p:cNvPr>
          <p:cNvSpPr txBox="1"/>
          <p:nvPr/>
        </p:nvSpPr>
        <p:spPr>
          <a:xfrm>
            <a:off x="4683211" y="129385"/>
            <a:ext cx="53340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+mj-lt"/>
              </a:rPr>
              <a:t>HOW TO INSTALL</a:t>
            </a:r>
            <a:endParaRPr lang="en-GB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DDE0C05-220D-5CFD-5D31-6AA4693A6CD5}"/>
              </a:ext>
            </a:extLst>
          </p:cNvPr>
          <p:cNvSpPr txBox="1"/>
          <p:nvPr/>
        </p:nvSpPr>
        <p:spPr>
          <a:xfrm>
            <a:off x="357554" y="1074215"/>
            <a:ext cx="7322389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Seguire</a:t>
            </a:r>
            <a:r>
              <a:rPr lang="en-US" b="1" dirty="0"/>
              <a:t> https://docs.flutter.dev/get-started/install/windows/mobile </a:t>
            </a:r>
          </a:p>
          <a:p>
            <a:endParaRPr lang="en-US" b="1" dirty="0"/>
          </a:p>
          <a:p>
            <a:pPr marL="342900" indent="-342900">
              <a:buAutoNum type="arabicPeriod"/>
            </a:pPr>
            <a:r>
              <a:rPr lang="en-US" b="1" dirty="0" err="1"/>
              <a:t>Controllare</a:t>
            </a:r>
            <a:r>
              <a:rPr lang="en-US" b="1" dirty="0"/>
              <a:t> le </a:t>
            </a:r>
            <a:r>
              <a:rPr lang="en-US" b="1" dirty="0" err="1"/>
              <a:t>richieste</a:t>
            </a:r>
            <a:r>
              <a:rPr lang="en-US" b="1" dirty="0"/>
              <a:t> hardware!</a:t>
            </a:r>
          </a:p>
          <a:p>
            <a:pPr marL="342900" indent="-342900">
              <a:buAutoNum type="arabicPeriod"/>
            </a:pPr>
            <a:r>
              <a:rPr lang="en-US" b="1" dirty="0" err="1"/>
              <a:t>Installare</a:t>
            </a:r>
            <a:r>
              <a:rPr lang="en-US" b="1" dirty="0"/>
              <a:t> GIT (non </a:t>
            </a:r>
            <a:r>
              <a:rPr lang="en-US" b="1" dirty="0" err="1"/>
              <a:t>indispensabile</a:t>
            </a:r>
            <a:r>
              <a:rPr lang="en-US" b="1" dirty="0"/>
              <a:t> ma molto utile)</a:t>
            </a:r>
          </a:p>
          <a:p>
            <a:pPr marL="342900" indent="-342900">
              <a:buAutoNum type="arabicPeriod"/>
            </a:pPr>
            <a:r>
              <a:rPr lang="en-US" b="1" dirty="0" err="1"/>
              <a:t>Installare</a:t>
            </a:r>
            <a:r>
              <a:rPr lang="en-US" b="1" dirty="0"/>
              <a:t> Visual Studio (Non VISUAL STUDIO CODE)</a:t>
            </a:r>
          </a:p>
          <a:p>
            <a:pPr marL="800100" lvl="1" indent="-342900">
              <a:buAutoNum type="arabicPeriod"/>
            </a:pPr>
            <a:r>
              <a:rPr lang="en-US" b="1" dirty="0" err="1"/>
              <a:t>Modifica</a:t>
            </a:r>
            <a:r>
              <a:rPr lang="en-US" b="1" dirty="0"/>
              <a:t>: Desktop Development with C++ </a:t>
            </a:r>
            <a:br>
              <a:rPr lang="en-US" b="1" dirty="0"/>
            </a:br>
            <a:r>
              <a:rPr lang="en-US" b="1" dirty="0"/>
              <a:t>(</a:t>
            </a:r>
            <a:r>
              <a:rPr lang="en-US" b="1" dirty="0" err="1"/>
              <a:t>vedi</a:t>
            </a:r>
            <a:r>
              <a:rPr lang="en-US" b="1" dirty="0"/>
              <a:t> </a:t>
            </a:r>
            <a:r>
              <a:rPr lang="en-US" b="1" dirty="0" err="1"/>
              <a:t>figura</a:t>
            </a:r>
            <a:r>
              <a:rPr lang="en-US" b="1" dirty="0"/>
              <a:t>)</a:t>
            </a:r>
          </a:p>
          <a:p>
            <a:pPr marL="342900" indent="-342900">
              <a:buAutoNum type="arabicPeriod"/>
            </a:pPr>
            <a:r>
              <a:rPr lang="en-US" b="1" dirty="0" err="1"/>
              <a:t>Installare</a:t>
            </a:r>
            <a:r>
              <a:rPr lang="en-US" b="1" dirty="0"/>
              <a:t> Android Studio ultima </a:t>
            </a:r>
            <a:r>
              <a:rPr lang="en-US" b="1" dirty="0" err="1"/>
              <a:t>versione</a:t>
            </a:r>
            <a:endParaRPr lang="en-US" b="1" dirty="0"/>
          </a:p>
          <a:p>
            <a:pPr marL="342900" indent="-342900">
              <a:buAutoNum type="arabicPeriod"/>
            </a:pPr>
            <a:r>
              <a:rPr lang="en-US" b="1" dirty="0" err="1"/>
              <a:t>Scaricare</a:t>
            </a:r>
            <a:r>
              <a:rPr lang="en-US" b="1" dirty="0"/>
              <a:t> il .zip Flutter SDK</a:t>
            </a:r>
            <a:br>
              <a:rPr lang="en-US" b="1" dirty="0"/>
            </a:br>
            <a:r>
              <a:rPr lang="en-US" b="1" dirty="0"/>
              <a:t>da DOWNLOAD and INSTALL</a:t>
            </a:r>
            <a:br>
              <a:rPr lang="en-US" b="1" dirty="0"/>
            </a:br>
            <a:r>
              <a:rPr lang="en-US" sz="1200" b="1" dirty="0"/>
              <a:t>(</a:t>
            </a:r>
            <a:r>
              <a:rPr lang="en-US" sz="1200" b="1" dirty="0">
                <a:hlinkClick r:id="rId3"/>
              </a:rPr>
              <a:t>https://docs.flutter.dev/get-started/install/windows/mobile?tab=download</a:t>
            </a:r>
            <a:r>
              <a:rPr lang="en-US" sz="1200" b="1" dirty="0"/>
              <a:t>)</a:t>
            </a:r>
          </a:p>
          <a:p>
            <a:pPr marL="342900" indent="-342900">
              <a:buFontTx/>
              <a:buAutoNum type="arabicPeriod"/>
            </a:pPr>
            <a:endParaRPr lang="en-US" b="1" dirty="0"/>
          </a:p>
        </p:txBody>
      </p: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9D522169-8532-E763-A276-599682155349}"/>
              </a:ext>
            </a:extLst>
          </p:cNvPr>
          <p:cNvGrpSpPr/>
          <p:nvPr/>
        </p:nvGrpSpPr>
        <p:grpSpPr>
          <a:xfrm>
            <a:off x="6400738" y="3026688"/>
            <a:ext cx="5733401" cy="3701927"/>
            <a:chOff x="4319953" y="2410868"/>
            <a:chExt cx="6188305" cy="3532732"/>
          </a:xfrm>
        </p:grpSpPr>
        <p:pic>
          <p:nvPicPr>
            <p:cNvPr id="11" name="Immagine 10">
              <a:extLst>
                <a:ext uri="{FF2B5EF4-FFF2-40B4-BE49-F238E27FC236}">
                  <a16:creationId xmlns:a16="http://schemas.microsoft.com/office/drawing/2014/main" id="{A84D447B-3FFD-13BB-4DF3-2DFE95387A2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19953" y="2410868"/>
              <a:ext cx="6188305" cy="3532732"/>
            </a:xfrm>
            <a:prstGeom prst="rect">
              <a:avLst/>
            </a:prstGeom>
          </p:spPr>
        </p:pic>
        <p:cxnSp>
          <p:nvCxnSpPr>
            <p:cNvPr id="13" name="Connettore 2 12">
              <a:extLst>
                <a:ext uri="{FF2B5EF4-FFF2-40B4-BE49-F238E27FC236}">
                  <a16:creationId xmlns:a16="http://schemas.microsoft.com/office/drawing/2014/main" id="{C6D3D6DE-9E9B-D99A-1ABD-A7550C1976D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262446" y="4583723"/>
              <a:ext cx="328246" cy="615462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47832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buClr>
                <a:srgbClr val="004C80"/>
              </a:buClr>
              <a:buSzPct val="8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buClr>
                <a:srgbClr val="004D82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buClr>
                <a:srgbClr val="004C80"/>
              </a:buClr>
              <a:buChar char="–"/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9pPr>
          </a:lstStyle>
          <a:p>
            <a:fld id="{796F306E-7710-0640-910A-6352BE66F3B4}" type="slidenum">
              <a:rPr lang="it-IT" altLang="it-IT" sz="1600">
                <a:solidFill>
                  <a:srgbClr val="FF9900"/>
                </a:solidFill>
              </a:rPr>
              <a:pPr/>
              <a:t>5</a:t>
            </a:fld>
            <a:endParaRPr lang="it-IT" altLang="it-IT" sz="1600">
              <a:solidFill>
                <a:srgbClr val="FF99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7B3884D-B8EC-3A92-3AC1-5C82C3335571}"/>
              </a:ext>
            </a:extLst>
          </p:cNvPr>
          <p:cNvSpPr/>
          <p:nvPr/>
        </p:nvSpPr>
        <p:spPr>
          <a:xfrm>
            <a:off x="4399004" y="0"/>
            <a:ext cx="7792995" cy="7204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pic>
        <p:nvPicPr>
          <p:cNvPr id="3" name="Picture 2" descr="logo centenario">
            <a:extLst>
              <a:ext uri="{FF2B5EF4-FFF2-40B4-BE49-F238E27FC236}">
                <a16:creationId xmlns:a16="http://schemas.microsoft.com/office/drawing/2014/main" id="{5512C1DB-B5D8-8869-87DE-7797FE371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2489" cy="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1EE0085-9C44-7D0D-A5C8-CB77D8FF6D3F}"/>
              </a:ext>
            </a:extLst>
          </p:cNvPr>
          <p:cNvSpPr txBox="1"/>
          <p:nvPr/>
        </p:nvSpPr>
        <p:spPr>
          <a:xfrm>
            <a:off x="4683211" y="129385"/>
            <a:ext cx="53340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+mj-lt"/>
              </a:rPr>
              <a:t>HOW TO INSTALL - PATH</a:t>
            </a:r>
            <a:endParaRPr lang="en-GB" sz="24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74D70FB-9F4C-A1F5-C371-D0D448028E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8576" y="849821"/>
            <a:ext cx="3267484" cy="3593123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8DA357F6-10DE-24FC-38C3-350C500BDD1F}"/>
              </a:ext>
            </a:extLst>
          </p:cNvPr>
          <p:cNvSpPr txBox="1"/>
          <p:nvPr/>
        </p:nvSpPr>
        <p:spPr>
          <a:xfrm>
            <a:off x="1840523" y="2409653"/>
            <a:ext cx="60960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6"/>
            </a:pPr>
            <a:r>
              <a:rPr lang="en-US" b="1" dirty="0" err="1"/>
              <a:t>Creare</a:t>
            </a:r>
            <a:r>
              <a:rPr lang="en-US" b="1" dirty="0"/>
              <a:t> la </a:t>
            </a:r>
            <a:r>
              <a:rPr lang="en-US" b="1" dirty="0" err="1"/>
              <a:t>cartella</a:t>
            </a:r>
            <a:r>
              <a:rPr lang="en-US" b="1" dirty="0"/>
              <a:t> C:\Users\{USERNAME}\dev\ </a:t>
            </a:r>
          </a:p>
          <a:p>
            <a:pPr marL="342900" indent="-342900">
              <a:buFontTx/>
              <a:buAutoNum type="arabicPeriod" startAt="6"/>
            </a:pPr>
            <a:r>
              <a:rPr lang="en-US" b="1" dirty="0" err="1"/>
              <a:t>Unzippare</a:t>
            </a:r>
            <a:r>
              <a:rPr lang="en-US" b="1" dirty="0"/>
              <a:t> il file </a:t>
            </a:r>
            <a:br>
              <a:rPr lang="en-US" b="1" dirty="0"/>
            </a:br>
            <a:r>
              <a:rPr lang="en-US" b="1" dirty="0"/>
              <a:t>(</a:t>
            </a:r>
            <a:r>
              <a:rPr lang="en-US" b="1" dirty="0" err="1"/>
              <a:t>risultato:C</a:t>
            </a:r>
            <a:r>
              <a:rPr lang="en-US" b="1" dirty="0"/>
              <a:t>:\Users\{USERNAME}\dev\flutter)</a:t>
            </a:r>
          </a:p>
          <a:p>
            <a:pPr marL="342900" indent="-342900">
              <a:buFontTx/>
              <a:buAutoNum type="arabicPeriod" startAt="6"/>
            </a:pPr>
            <a:r>
              <a:rPr lang="en-US" b="1" dirty="0"/>
              <a:t>Update Windows PATH: </a:t>
            </a:r>
            <a:r>
              <a:rPr lang="en-US" b="1" dirty="0" err="1"/>
              <a:t>cercare</a:t>
            </a:r>
            <a:r>
              <a:rPr lang="en-US" b="1" dirty="0"/>
              <a:t> “Path” Windows Search,</a:t>
            </a:r>
            <a:br>
              <a:rPr lang="en-US" b="1" dirty="0"/>
            </a:br>
            <a:r>
              <a:rPr lang="en-US" b="1" dirty="0" err="1"/>
              <a:t>clicckare</a:t>
            </a:r>
            <a:r>
              <a:rPr lang="en-US" b="1" dirty="0"/>
              <a:t> </a:t>
            </a:r>
            <a:r>
              <a:rPr lang="en-US" b="1" dirty="0" err="1"/>
              <a:t>su</a:t>
            </a:r>
            <a:r>
              <a:rPr lang="en-US" b="1" dirty="0"/>
              <a:t> Edit the System Environment Variables</a:t>
            </a:r>
          </a:p>
          <a:p>
            <a:pPr marL="342900" indent="-342900">
              <a:buFontTx/>
              <a:buAutoNum type="arabicPeriod" startAt="6"/>
            </a:pPr>
            <a:r>
              <a:rPr lang="en-US" b="1" dirty="0"/>
              <a:t>Click on environment variables… (in basso) e </a:t>
            </a:r>
            <a:r>
              <a:rPr lang="en-US" b="1" dirty="0" err="1"/>
              <a:t>nel</a:t>
            </a:r>
            <a:r>
              <a:rPr lang="en-US" b="1" dirty="0"/>
              <a:t> menu User variables </a:t>
            </a:r>
            <a:r>
              <a:rPr lang="en-US" b="1" dirty="0" err="1"/>
              <a:t>clicckare</a:t>
            </a:r>
            <a:r>
              <a:rPr lang="en-US" b="1" dirty="0"/>
              <a:t> </a:t>
            </a:r>
            <a:r>
              <a:rPr lang="en-US" b="1" dirty="0" err="1"/>
              <a:t>su</a:t>
            </a:r>
            <a:r>
              <a:rPr lang="en-US" b="1" dirty="0"/>
              <a:t> Path</a:t>
            </a:r>
          </a:p>
          <a:p>
            <a:pPr marL="342900" indent="-342900">
              <a:buFontTx/>
              <a:buAutoNum type="arabicPeriod" startAt="6"/>
            </a:pPr>
            <a:r>
              <a:rPr lang="en-US" b="1" dirty="0" err="1"/>
              <a:t>Inserire</a:t>
            </a:r>
            <a:r>
              <a:rPr lang="en-US" b="1" dirty="0"/>
              <a:t> il path come in </a:t>
            </a:r>
            <a:r>
              <a:rPr lang="en-US" b="1" dirty="0" err="1"/>
              <a:t>figura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92066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buClr>
                <a:srgbClr val="004C80"/>
              </a:buClr>
              <a:buSzPct val="8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buClr>
                <a:srgbClr val="004D82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buClr>
                <a:srgbClr val="004C80"/>
              </a:buClr>
              <a:buChar char="–"/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charset="0"/>
                <a:ea typeface="MS PGothic" charset="-128"/>
              </a:defRPr>
            </a:lvl9pPr>
          </a:lstStyle>
          <a:p>
            <a:fld id="{796F306E-7710-0640-910A-6352BE66F3B4}" type="slidenum">
              <a:rPr lang="it-IT" altLang="it-IT" sz="1600">
                <a:solidFill>
                  <a:srgbClr val="FF9900"/>
                </a:solidFill>
              </a:rPr>
              <a:pPr/>
              <a:t>6</a:t>
            </a:fld>
            <a:endParaRPr lang="it-IT" altLang="it-IT" sz="1600">
              <a:solidFill>
                <a:srgbClr val="FF99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7B3884D-B8EC-3A92-3AC1-5C82C3335571}"/>
              </a:ext>
            </a:extLst>
          </p:cNvPr>
          <p:cNvSpPr/>
          <p:nvPr/>
        </p:nvSpPr>
        <p:spPr>
          <a:xfrm>
            <a:off x="4399004" y="0"/>
            <a:ext cx="7792995" cy="7204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pic>
        <p:nvPicPr>
          <p:cNvPr id="3" name="Picture 2" descr="logo centenario">
            <a:extLst>
              <a:ext uri="{FF2B5EF4-FFF2-40B4-BE49-F238E27FC236}">
                <a16:creationId xmlns:a16="http://schemas.microsoft.com/office/drawing/2014/main" id="{5512C1DB-B5D8-8869-87DE-7797FE371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2489" cy="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1EE0085-9C44-7D0D-A5C8-CB77D8FF6D3F}"/>
              </a:ext>
            </a:extLst>
          </p:cNvPr>
          <p:cNvSpPr txBox="1"/>
          <p:nvPr/>
        </p:nvSpPr>
        <p:spPr>
          <a:xfrm>
            <a:off x="4683211" y="129385"/>
            <a:ext cx="53340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+mj-lt"/>
              </a:rPr>
              <a:t>HOW TO INSTALL - PATH</a:t>
            </a:r>
            <a:endParaRPr lang="en-GB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DA357F6-10DE-24FC-38C3-350C500BDD1F}"/>
              </a:ext>
            </a:extLst>
          </p:cNvPr>
          <p:cNvSpPr txBox="1"/>
          <p:nvPr/>
        </p:nvSpPr>
        <p:spPr>
          <a:xfrm>
            <a:off x="257907" y="1600760"/>
            <a:ext cx="60960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6"/>
            </a:pPr>
            <a:r>
              <a:rPr lang="en-US" b="1" dirty="0" err="1"/>
              <a:t>Avviare</a:t>
            </a:r>
            <a:r>
              <a:rPr lang="en-US" b="1" dirty="0"/>
              <a:t> Android Studio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en-US" b="1" dirty="0" err="1"/>
              <a:t>Andare</a:t>
            </a:r>
            <a:r>
              <a:rPr lang="en-US" b="1" dirty="0"/>
              <a:t> </a:t>
            </a:r>
            <a:r>
              <a:rPr lang="en-US" b="1" dirty="0" err="1"/>
              <a:t>su</a:t>
            </a:r>
            <a:r>
              <a:rPr lang="en-US" b="1" dirty="0"/>
              <a:t> File-&gt;Setting-&gt;plugin e </a:t>
            </a:r>
            <a:r>
              <a:rPr lang="en-US" b="1" dirty="0" err="1"/>
              <a:t>cercare</a:t>
            </a:r>
            <a:r>
              <a:rPr lang="en-US" b="1" dirty="0"/>
              <a:t> flutter,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en-US" b="1" dirty="0" err="1"/>
              <a:t>Installarlo</a:t>
            </a:r>
            <a:r>
              <a:rPr lang="en-US" b="1" dirty="0"/>
              <a:t> (</a:t>
            </a:r>
            <a:r>
              <a:rPr lang="en-US" b="1" dirty="0" err="1"/>
              <a:t>vedi</a:t>
            </a:r>
            <a:r>
              <a:rPr lang="en-US" b="1" dirty="0"/>
              <a:t> </a:t>
            </a:r>
            <a:r>
              <a:rPr lang="en-US" b="1" dirty="0" err="1"/>
              <a:t>figura</a:t>
            </a:r>
            <a:r>
              <a:rPr lang="en-US" b="1" dirty="0"/>
              <a:t>)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en-US" b="1" dirty="0" err="1"/>
              <a:t>Creare</a:t>
            </a:r>
            <a:r>
              <a:rPr lang="en-US" b="1" dirty="0"/>
              <a:t> un nuovo Progetto Flutter…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en-US" b="1" dirty="0" err="1"/>
              <a:t>Seguire</a:t>
            </a:r>
            <a:r>
              <a:rPr lang="en-US" b="1" dirty="0"/>
              <a:t> le </a:t>
            </a:r>
            <a:r>
              <a:rPr lang="en-US" b="1" dirty="0" err="1"/>
              <a:t>istruzioni</a:t>
            </a:r>
            <a:r>
              <a:rPr lang="en-US" b="1" dirty="0"/>
              <a:t> </a:t>
            </a:r>
            <a:r>
              <a:rPr lang="en-US" b="1" dirty="0" err="1"/>
              <a:t>su</a:t>
            </a:r>
            <a:r>
              <a:rPr lang="en-US" b="1" dirty="0"/>
              <a:t> </a:t>
            </a:r>
            <a:r>
              <a:rPr lang="en-US" b="1" dirty="0">
                <a:hlinkClick r:id="rId3"/>
              </a:rPr>
              <a:t>https://docs.flutter.dev/get-started/install/windows/mobile?tab=virtual</a:t>
            </a:r>
            <a:br>
              <a:rPr lang="en-US" b="1" dirty="0"/>
            </a:br>
            <a:r>
              <a:rPr lang="en-US" b="1" dirty="0"/>
              <a:t>sotto “Configure your target Android device” </a:t>
            </a:r>
            <a:br>
              <a:rPr lang="en-US" b="1" dirty="0"/>
            </a:br>
            <a:r>
              <a:rPr lang="en-US" b="1" dirty="0" err="1"/>
              <a:t>scegliendo</a:t>
            </a:r>
            <a:r>
              <a:rPr lang="en-US" b="1" dirty="0"/>
              <a:t> virtual o physical device</a:t>
            </a:r>
            <a:br>
              <a:rPr lang="en-US" b="1" dirty="0"/>
            </a:br>
            <a:r>
              <a:rPr lang="en-US" b="1" dirty="0"/>
              <a:t>(virtual è </a:t>
            </a:r>
            <a:r>
              <a:rPr lang="en-US" b="1" dirty="0" err="1"/>
              <a:t>solitamente</a:t>
            </a:r>
            <a:r>
              <a:rPr lang="en-US" b="1" dirty="0"/>
              <a:t> molto lento)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en-US" b="1" dirty="0"/>
              <a:t>Play!</a:t>
            </a:r>
          </a:p>
          <a:p>
            <a:pPr marL="342900" indent="-342900">
              <a:buFont typeface="+mj-lt"/>
              <a:buAutoNum type="arabicPeriod" startAt="6"/>
            </a:pPr>
            <a:endParaRPr lang="en-US" b="1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8AB1BD2-D38C-26C8-4B2C-EE2CD8D4AC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359877"/>
            <a:ext cx="5879770" cy="4261338"/>
          </a:xfrm>
          <a:prstGeom prst="rect">
            <a:avLst/>
          </a:prstGeom>
        </p:spPr>
      </p:pic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D6867B8C-F550-327C-8865-F398195644D6}"/>
              </a:ext>
            </a:extLst>
          </p:cNvPr>
          <p:cNvCxnSpPr/>
          <p:nvPr/>
        </p:nvCxnSpPr>
        <p:spPr>
          <a:xfrm flipV="1">
            <a:off x="8657492" y="2321169"/>
            <a:ext cx="298939" cy="2637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3747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4671</TotalTime>
  <Words>297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INSTALL FLUTTER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UNIFIED MODELING LANGUAGE</dc:title>
  <dc:creator>PRENASSI MARCO</dc:creator>
  <cp:lastModifiedBy>Marco Prenassi</cp:lastModifiedBy>
  <cp:revision>9</cp:revision>
  <dcterms:created xsi:type="dcterms:W3CDTF">2024-03-08T08:33:25Z</dcterms:created>
  <dcterms:modified xsi:type="dcterms:W3CDTF">2024-03-22T10:42:02Z</dcterms:modified>
</cp:coreProperties>
</file>