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340" r:id="rId2"/>
    <p:sldId id="331" r:id="rId3"/>
    <p:sldId id="333" r:id="rId4"/>
    <p:sldId id="334" r:id="rId5"/>
    <p:sldId id="336" r:id="rId6"/>
    <p:sldId id="322" r:id="rId7"/>
    <p:sldId id="335" r:id="rId8"/>
    <p:sldId id="323" r:id="rId9"/>
    <p:sldId id="339" r:id="rId10"/>
    <p:sldId id="324" r:id="rId11"/>
    <p:sldId id="292" r:id="rId12"/>
    <p:sldId id="325" r:id="rId13"/>
    <p:sldId id="337" r:id="rId14"/>
    <p:sldId id="326" r:id="rId15"/>
    <p:sldId id="327" r:id="rId16"/>
    <p:sldId id="328" r:id="rId17"/>
    <p:sldId id="329" r:id="rId18"/>
    <p:sldId id="332" r:id="rId19"/>
    <p:sldId id="341" r:id="rId20"/>
    <p:sldId id="343" r:id="rId21"/>
    <p:sldId id="344" r:id="rId22"/>
    <p:sldId id="345" r:id="rId23"/>
    <p:sldId id="348" r:id="rId24"/>
    <p:sldId id="397" r:id="rId25"/>
    <p:sldId id="347" r:id="rId26"/>
    <p:sldId id="260" r:id="rId27"/>
    <p:sldId id="261" r:id="rId28"/>
    <p:sldId id="386" r:id="rId29"/>
    <p:sldId id="387" r:id="rId30"/>
    <p:sldId id="376" r:id="rId31"/>
    <p:sldId id="401" r:id="rId32"/>
    <p:sldId id="399" r:id="rId33"/>
    <p:sldId id="400" r:id="rId34"/>
    <p:sldId id="398" r:id="rId35"/>
  </p:sldIdLst>
  <p:sldSz cx="9144000" cy="6858000" type="screen4x3"/>
  <p:notesSz cx="6858000" cy="9144000"/>
  <p:defaultTextStyle>
    <a:defPPr>
      <a:defRPr lang="it-IT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F4CC"/>
    <a:srgbClr val="F2EDE6"/>
    <a:srgbClr val="FFFFFF"/>
    <a:srgbClr val="46A1FD"/>
    <a:srgbClr val="65656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7" d="100"/>
          <a:sy n="107" d="100"/>
        </p:scale>
        <p:origin x="972" y="114"/>
      </p:cViewPr>
      <p:guideLst>
        <p:guide orient="horz" pos="2160"/>
        <p:guide pos="288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108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Fare clic per modificare gli stili del testo dello schema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Secondo livello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Terzo livello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Quarto livello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Quinto livello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it-IT" sz="1200" dirty="0"/>
              <a:t>‹N›</a:t>
            </a:fld>
            <a:endParaRPr lang="it-IT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it-IT" sz="1200" dirty="0"/>
              <a:t>11</a:t>
            </a:fld>
            <a:endParaRPr lang="it-IT" sz="1200" dirty="0"/>
          </a:p>
        </p:txBody>
      </p:sp>
      <p:sp>
        <p:nvSpPr>
          <p:cNvPr id="49155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9156" name="Segnaposto note 2"/>
          <p:cNvSpPr>
            <a:spLocks noGrp="1"/>
          </p:cNvSpPr>
          <p:nvPr>
            <p:ph type="body" idx="1"/>
          </p:nvPr>
        </p:nvSpPr>
        <p:spPr/>
        <p:txBody>
          <a:bodyPr wrap="square" lIns="91428" tIns="45714" rIns="91428" bIns="45714" anchor="t" anchorCtr="0"/>
          <a:lstStyle/>
          <a:p>
            <a:pPr lvl="0" eaLnBrk="1" hangingPunct="1"/>
            <a:endParaRPr dirty="0"/>
          </a:p>
        </p:txBody>
      </p:sp>
      <p:sp>
        <p:nvSpPr>
          <p:cNvPr id="49157" name="Segnaposto numero diapositiva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1428" tIns="45714" rIns="91428" bIns="45714" anchor="b" anchorCtr="0"/>
          <a:lstStyle/>
          <a:p>
            <a:pPr lvl="0" algn="r" defTabSz="865505" eaLnBrk="1" hangingPunct="1"/>
            <a:fld id="{9A0DB2DC-4C9A-4742-B13C-FB6460FD3503}" type="slidenum">
              <a:rPr lang="it-IT" sz="1200" dirty="0">
                <a:cs typeface="Arial" panose="020B0604020202020204" pitchFamily="34" charset="0"/>
              </a:rPr>
              <a:t>11</a:t>
            </a:fld>
            <a:endParaRPr lang="it-IT" sz="1200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2098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it-IT" dirty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it-IT" dirty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it-IT" dirty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it-IT" dirty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it-IT" dirty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it-IT" dirty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it-IT" dirty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it-IT" dirty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it-IT" dirty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it-IT" dirty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it-IT" dirty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Fare clic per modificare lo stile del titolo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Fare clic per modificare gli stili del testo dello schema</a:t>
            </a:r>
          </a:p>
          <a:p>
            <a:pPr lvl="1"/>
            <a:r>
              <a:rPr dirty="0"/>
              <a:t>Secondo livello</a:t>
            </a:r>
          </a:p>
          <a:p>
            <a:pPr lvl="2"/>
            <a:r>
              <a:rPr dirty="0"/>
              <a:t>Terzo livello</a:t>
            </a:r>
          </a:p>
          <a:p>
            <a:pPr lvl="3"/>
            <a:r>
              <a:rPr dirty="0"/>
              <a:t>Quarto livello</a:t>
            </a:r>
          </a:p>
          <a:p>
            <a:pPr lvl="4"/>
            <a:r>
              <a:rPr dirty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it-IT" dirty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Content Placeholder 108"/>
          <p:cNvPicPr>
            <a:picLocks noGrp="1"/>
          </p:cNvPicPr>
          <p:nvPr>
            <p:ph idx="1"/>
          </p:nvPr>
        </p:nvPicPr>
        <p:blipFill>
          <a:blip r:embed="rId2"/>
          <a:srcRect l="6127" t="6369" r="8125" b="10901"/>
          <a:stretch>
            <a:fillRect/>
          </a:stretch>
        </p:blipFill>
        <p:spPr>
          <a:xfrm>
            <a:off x="395605" y="2924810"/>
            <a:ext cx="7817485" cy="37445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246538" y="196217"/>
            <a:ext cx="6320790" cy="28007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b="1" dirty="0"/>
              <a:t>Early Metastasis Process</a:t>
            </a:r>
          </a:p>
          <a:p>
            <a:r>
              <a:rPr lang="en-US" sz="1600" dirty="0"/>
              <a:t>The early steps of the metastasis process involve </a:t>
            </a:r>
          </a:p>
          <a:p>
            <a:r>
              <a:rPr lang="en-US" sz="1600" dirty="0"/>
              <a:t>A) Loosening of the intercellular junctions between tumor cells,</a:t>
            </a:r>
          </a:p>
          <a:p>
            <a:r>
              <a:rPr lang="en-US" sz="1600" dirty="0"/>
              <a:t>B) Degradation of the intracellular matrix of the basement membrane,</a:t>
            </a:r>
          </a:p>
          <a:p>
            <a:r>
              <a:rPr lang="en-US" sz="1600" dirty="0"/>
              <a:t>C) Invasion into surrounding tissue, 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 D) Migration to endothelial vessels.</a:t>
            </a:r>
          </a:p>
          <a:p>
            <a:endParaRPr lang="en-US" sz="1600" b="1" dirty="0"/>
          </a:p>
        </p:txBody>
      </p:sp>
      <p:sp>
        <p:nvSpPr>
          <p:cNvPr id="2" name="Text Box 1"/>
          <p:cNvSpPr txBox="1"/>
          <p:nvPr/>
        </p:nvSpPr>
        <p:spPr>
          <a:xfrm>
            <a:off x="6577908" y="627126"/>
            <a:ext cx="25069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ym typeface="+mn-ea"/>
              </a:rPr>
              <a:t>modeled with the </a:t>
            </a:r>
            <a:r>
              <a:rPr lang="en-US" b="1" dirty="0">
                <a:sym typeface="+mn-ea"/>
              </a:rPr>
              <a:t>Invasion Assay. </a:t>
            </a:r>
            <a:endParaRPr lang="en-US" dirty="0"/>
          </a:p>
        </p:txBody>
      </p:sp>
      <p:sp>
        <p:nvSpPr>
          <p:cNvPr id="3" name="Text Box 2"/>
          <p:cNvSpPr txBox="1"/>
          <p:nvPr/>
        </p:nvSpPr>
        <p:spPr>
          <a:xfrm>
            <a:off x="6577908" y="2204720"/>
            <a:ext cx="26441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ym typeface="+mn-ea"/>
              </a:rPr>
              <a:t>modeled with the </a:t>
            </a:r>
            <a:r>
              <a:rPr lang="en-US" b="1">
                <a:sym typeface="+mn-ea"/>
              </a:rPr>
              <a:t>Migration Assay.</a:t>
            </a:r>
            <a:endParaRPr lang="en-US"/>
          </a:p>
        </p:txBody>
      </p:sp>
      <p:sp>
        <p:nvSpPr>
          <p:cNvPr id="4" name="Right Brace 3"/>
          <p:cNvSpPr/>
          <p:nvPr/>
        </p:nvSpPr>
        <p:spPr>
          <a:xfrm>
            <a:off x="5940425" y="548640"/>
            <a:ext cx="288290" cy="1296035"/>
          </a:xfrm>
          <a:prstGeom prst="rightBrace">
            <a:avLst/>
          </a:prstGeom>
          <a:ln w="57150"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3">
            <a:extLst>
              <a:ext uri="{FF2B5EF4-FFF2-40B4-BE49-F238E27FC236}">
                <a16:creationId xmlns:a16="http://schemas.microsoft.com/office/drawing/2014/main" id="{030F0D6B-ACF4-7036-8CC8-07D4A70492EC}"/>
              </a:ext>
            </a:extLst>
          </p:cNvPr>
          <p:cNvSpPr/>
          <p:nvPr/>
        </p:nvSpPr>
        <p:spPr>
          <a:xfrm>
            <a:off x="5965190" y="2204720"/>
            <a:ext cx="263525" cy="645160"/>
          </a:xfrm>
          <a:prstGeom prst="rightBrace">
            <a:avLst/>
          </a:prstGeom>
          <a:ln w="57150"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320" y="116840"/>
            <a:ext cx="8229600" cy="857250"/>
          </a:xfrm>
        </p:spPr>
        <p:txBody>
          <a:bodyPr/>
          <a:lstStyle/>
          <a:p>
            <a:r>
              <a:rPr lang="en-US" sz="3200" b="1" dirty="0"/>
              <a:t>Scratch-making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0" y="3141980"/>
            <a:ext cx="8240395" cy="2750820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478339" y="6094730"/>
            <a:ext cx="8172450" cy="29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50" dirty="0">
                <a:latin typeface="+mj-lt"/>
                <a:cs typeface="Arial" panose="020B0604020202020204" pitchFamily="34" charset="0"/>
              </a:rPr>
              <a:t>To enhance reproducibility, a scratch-making device creates identical linear scratches in all wells.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15357" y="1176020"/>
            <a:ext cx="830643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ym typeface="+mn-ea"/>
              </a:rPr>
              <a:t>This reproducibility can be improved with the use of </a:t>
            </a:r>
            <a:r>
              <a:rPr lang="en-US" b="1" dirty="0">
                <a:sym typeface="+mn-ea"/>
              </a:rPr>
              <a:t>commercial tools for making uniform gaps. </a:t>
            </a:r>
            <a:r>
              <a:rPr lang="en-US" dirty="0">
                <a:sym typeface="+mn-ea"/>
              </a:rPr>
              <a:t>Modifications to the wound healing assay that make use of automation can increase both throughput and improve reproducibility</a:t>
            </a:r>
            <a:r>
              <a:rPr lang="it-IT" altLang="en-US" dirty="0">
                <a:sym typeface="+mn-ea"/>
              </a:rPr>
              <a:t>. </a:t>
            </a:r>
            <a:r>
              <a:rPr lang="en-US" dirty="0">
                <a:sym typeface="+mn-ea"/>
              </a:rPr>
              <a:t> </a:t>
            </a:r>
          </a:p>
          <a:p>
            <a:endParaRPr lang="en-US" dirty="0">
              <a:sym typeface="+mn-ea"/>
            </a:endParaRPr>
          </a:p>
          <a:p>
            <a:r>
              <a:rPr lang="en-US" dirty="0">
                <a:sym typeface="+mn-ea"/>
              </a:rPr>
              <a:t>Ensuring reproducibility is important for the following data acquisition step.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7"/>
          <p:cNvGrpSpPr/>
          <p:nvPr/>
        </p:nvGrpSpPr>
        <p:grpSpPr>
          <a:xfrm>
            <a:off x="2843213" y="2488565"/>
            <a:ext cx="2938462" cy="3311525"/>
            <a:chOff x="179" y="964"/>
            <a:chExt cx="1261" cy="694"/>
          </a:xfrm>
        </p:grpSpPr>
        <p:sp>
          <p:nvSpPr>
            <p:cNvPr id="35864" name="Text Box 8"/>
            <p:cNvSpPr txBox="1"/>
            <p:nvPr/>
          </p:nvSpPr>
          <p:spPr>
            <a:xfrm>
              <a:off x="179" y="990"/>
              <a:ext cx="565" cy="7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endParaRPr sz="16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grpSp>
          <p:nvGrpSpPr>
            <p:cNvPr id="35865" name="Group 9"/>
            <p:cNvGrpSpPr/>
            <p:nvPr/>
          </p:nvGrpSpPr>
          <p:grpSpPr>
            <a:xfrm>
              <a:off x="561" y="964"/>
              <a:ext cx="879" cy="694"/>
              <a:chOff x="1056" y="502"/>
              <a:chExt cx="1488" cy="1112"/>
            </a:xfrm>
          </p:grpSpPr>
          <p:pic>
            <p:nvPicPr>
              <p:cNvPr id="35866" name="Picture 10" descr="qz1"/>
              <p:cNvPicPr>
                <a:picLocks noChangeAspect="1"/>
              </p:cNvPicPr>
              <p:nvPr/>
            </p:nvPicPr>
            <p:blipFill>
              <a:blip r:embed="rId3">
                <a:grayscl/>
                <a:lum bright="-6000"/>
              </a:blip>
              <a:stretch>
                <a:fillRect/>
              </a:stretch>
            </p:blipFill>
            <p:spPr>
              <a:xfrm>
                <a:off x="1056" y="502"/>
                <a:ext cx="1488" cy="1112"/>
              </a:xfrm>
              <a:prstGeom prst="rect">
                <a:avLst/>
              </a:prstGeom>
              <a:noFill/>
              <a:ln w="317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grpSp>
            <p:nvGrpSpPr>
              <p:cNvPr id="35867" name="Group 11"/>
              <p:cNvGrpSpPr/>
              <p:nvPr/>
            </p:nvGrpSpPr>
            <p:grpSpPr>
              <a:xfrm>
                <a:off x="1280" y="504"/>
                <a:ext cx="928" cy="1089"/>
                <a:chOff x="1280" y="504"/>
                <a:chExt cx="928" cy="1089"/>
              </a:xfrm>
            </p:grpSpPr>
            <p:sp>
              <p:nvSpPr>
                <p:cNvPr id="35868" name="Line 12"/>
                <p:cNvSpPr/>
                <p:nvPr/>
              </p:nvSpPr>
              <p:spPr>
                <a:xfrm>
                  <a:off x="1280" y="512"/>
                  <a:ext cx="0" cy="1081"/>
                </a:xfrm>
                <a:prstGeom prst="line">
                  <a:avLst/>
                </a:prstGeom>
                <a:ln w="12700" cap="flat" cmpd="sng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35869" name="Line 13"/>
                <p:cNvSpPr/>
                <p:nvPr/>
              </p:nvSpPr>
              <p:spPr>
                <a:xfrm>
                  <a:off x="2208" y="504"/>
                  <a:ext cx="0" cy="1081"/>
                </a:xfrm>
                <a:prstGeom prst="line">
                  <a:avLst/>
                </a:prstGeom>
                <a:ln w="12700" cap="flat" cmpd="sng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</p:grpSp>
        </p:grpSp>
      </p:grpSp>
      <p:grpSp>
        <p:nvGrpSpPr>
          <p:cNvPr id="35843" name="Group 14"/>
          <p:cNvGrpSpPr/>
          <p:nvPr/>
        </p:nvGrpSpPr>
        <p:grpSpPr>
          <a:xfrm>
            <a:off x="-891222" y="2417128"/>
            <a:ext cx="3744912" cy="3382962"/>
            <a:chOff x="-34" y="1839"/>
            <a:chExt cx="1468" cy="694"/>
          </a:xfrm>
        </p:grpSpPr>
        <p:sp>
          <p:nvSpPr>
            <p:cNvPr id="35858" name="Text Box 15"/>
            <p:cNvSpPr txBox="1"/>
            <p:nvPr/>
          </p:nvSpPr>
          <p:spPr>
            <a:xfrm>
              <a:off x="-34" y="1866"/>
              <a:ext cx="706" cy="6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endParaRPr sz="16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grpSp>
          <p:nvGrpSpPr>
            <p:cNvPr id="35859" name="Group 16"/>
            <p:cNvGrpSpPr/>
            <p:nvPr/>
          </p:nvGrpSpPr>
          <p:grpSpPr>
            <a:xfrm>
              <a:off x="555" y="1839"/>
              <a:ext cx="879" cy="694"/>
              <a:chOff x="3408" y="512"/>
              <a:chExt cx="1488" cy="1112"/>
            </a:xfrm>
          </p:grpSpPr>
          <p:pic>
            <p:nvPicPr>
              <p:cNvPr id="35860" name="Picture 17" descr="QZ 1"/>
              <p:cNvPicPr>
                <a:picLocks noChangeAspect="1"/>
              </p:cNvPicPr>
              <p:nvPr/>
            </p:nvPicPr>
            <p:blipFill>
              <a:blip r:embed="rId4">
                <a:grayscl/>
                <a:lum bright="-35999" contrast="54000"/>
              </a:blip>
              <a:stretch>
                <a:fillRect/>
              </a:stretch>
            </p:blipFill>
            <p:spPr>
              <a:xfrm>
                <a:off x="3408" y="512"/>
                <a:ext cx="1488" cy="1112"/>
              </a:xfrm>
              <a:prstGeom prst="rect">
                <a:avLst/>
              </a:prstGeom>
              <a:noFill/>
              <a:ln w="317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grpSp>
            <p:nvGrpSpPr>
              <p:cNvPr id="35861" name="Group 18"/>
              <p:cNvGrpSpPr/>
              <p:nvPr/>
            </p:nvGrpSpPr>
            <p:grpSpPr>
              <a:xfrm>
                <a:off x="3696" y="528"/>
                <a:ext cx="928" cy="1089"/>
                <a:chOff x="1280" y="504"/>
                <a:chExt cx="928" cy="1089"/>
              </a:xfrm>
            </p:grpSpPr>
            <p:sp>
              <p:nvSpPr>
                <p:cNvPr id="35862" name="Line 19"/>
                <p:cNvSpPr/>
                <p:nvPr/>
              </p:nvSpPr>
              <p:spPr>
                <a:xfrm>
                  <a:off x="1280" y="512"/>
                  <a:ext cx="0" cy="1081"/>
                </a:xfrm>
                <a:prstGeom prst="line">
                  <a:avLst/>
                </a:prstGeom>
                <a:ln w="12700" cap="flat" cmpd="sng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35863" name="Line 20"/>
                <p:cNvSpPr/>
                <p:nvPr/>
              </p:nvSpPr>
              <p:spPr>
                <a:xfrm>
                  <a:off x="2208" y="504"/>
                  <a:ext cx="0" cy="1081"/>
                </a:xfrm>
                <a:prstGeom prst="line">
                  <a:avLst/>
                </a:prstGeom>
                <a:ln w="12700" cap="flat" cmpd="sng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</p:grpSp>
        </p:grpSp>
      </p:grpSp>
      <p:grpSp>
        <p:nvGrpSpPr>
          <p:cNvPr id="35844" name="Group 21"/>
          <p:cNvGrpSpPr/>
          <p:nvPr/>
        </p:nvGrpSpPr>
        <p:grpSpPr>
          <a:xfrm>
            <a:off x="5940425" y="2488565"/>
            <a:ext cx="2808288" cy="3311525"/>
            <a:chOff x="295" y="2714"/>
            <a:chExt cx="1139" cy="694"/>
          </a:xfrm>
        </p:grpSpPr>
        <p:sp>
          <p:nvSpPr>
            <p:cNvPr id="35852" name="Text Box 22"/>
            <p:cNvSpPr txBox="1"/>
            <p:nvPr/>
          </p:nvSpPr>
          <p:spPr>
            <a:xfrm>
              <a:off x="295" y="2751"/>
              <a:ext cx="376" cy="7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endParaRPr sz="16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grpSp>
          <p:nvGrpSpPr>
            <p:cNvPr id="35853" name="Group 23"/>
            <p:cNvGrpSpPr/>
            <p:nvPr/>
          </p:nvGrpSpPr>
          <p:grpSpPr>
            <a:xfrm>
              <a:off x="555" y="2714"/>
              <a:ext cx="879" cy="694"/>
              <a:chOff x="3504" y="1776"/>
              <a:chExt cx="1488" cy="1104"/>
            </a:xfrm>
          </p:grpSpPr>
          <p:pic>
            <p:nvPicPr>
              <p:cNvPr id="35854" name="Picture 24" descr="QZ 1   2"/>
              <p:cNvPicPr>
                <a:picLocks noChangeAspect="1"/>
              </p:cNvPicPr>
              <p:nvPr/>
            </p:nvPicPr>
            <p:blipFill>
              <a:blip r:embed="rId5">
                <a:grayscl/>
                <a:lum bright="-23999" contrast="36000"/>
              </a:blip>
              <a:stretch>
                <a:fillRect/>
              </a:stretch>
            </p:blipFill>
            <p:spPr>
              <a:xfrm>
                <a:off x="3504" y="1776"/>
                <a:ext cx="1488" cy="1104"/>
              </a:xfrm>
              <a:prstGeom prst="rect">
                <a:avLst/>
              </a:prstGeom>
              <a:noFill/>
              <a:ln w="317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grpSp>
            <p:nvGrpSpPr>
              <p:cNvPr id="35855" name="Group 25"/>
              <p:cNvGrpSpPr/>
              <p:nvPr/>
            </p:nvGrpSpPr>
            <p:grpSpPr>
              <a:xfrm>
                <a:off x="3776" y="1791"/>
                <a:ext cx="928" cy="1089"/>
                <a:chOff x="1280" y="504"/>
                <a:chExt cx="928" cy="1089"/>
              </a:xfrm>
            </p:grpSpPr>
            <p:sp>
              <p:nvSpPr>
                <p:cNvPr id="35856" name="Line 26"/>
                <p:cNvSpPr/>
                <p:nvPr/>
              </p:nvSpPr>
              <p:spPr>
                <a:xfrm>
                  <a:off x="1280" y="512"/>
                  <a:ext cx="0" cy="1081"/>
                </a:xfrm>
                <a:prstGeom prst="line">
                  <a:avLst/>
                </a:prstGeom>
                <a:ln w="12700" cap="flat" cmpd="sng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35857" name="Line 27"/>
                <p:cNvSpPr/>
                <p:nvPr/>
              </p:nvSpPr>
              <p:spPr>
                <a:xfrm>
                  <a:off x="2208" y="504"/>
                  <a:ext cx="0" cy="1081"/>
                </a:xfrm>
                <a:prstGeom prst="line">
                  <a:avLst/>
                </a:prstGeom>
                <a:ln w="12700" cap="flat" cmpd="sng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35845" name="Text Box 28"/>
          <p:cNvSpPr txBox="1"/>
          <p:nvPr/>
        </p:nvSpPr>
        <p:spPr>
          <a:xfrm>
            <a:off x="2483803" y="260668"/>
            <a:ext cx="4191000" cy="85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x-none" sz="3200" b="1" dirty="0">
                <a:cs typeface="Arial" panose="020B0604020202020204" pitchFamily="34" charset="0"/>
              </a:rPr>
              <a:t>Migration</a:t>
            </a:r>
          </a:p>
          <a:p>
            <a:pPr algn="ctr"/>
            <a:r>
              <a:rPr lang="en-US" altLang="x-none" dirty="0">
                <a:cs typeface="Arial" panose="020B0604020202020204" pitchFamily="34" charset="0"/>
              </a:rPr>
              <a:t>(Wound Healing Migration Assay)</a:t>
            </a:r>
            <a:endParaRPr lang="en-US" altLang="x-none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6" name="Rectangle 32"/>
          <p:cNvSpPr/>
          <p:nvPr/>
        </p:nvSpPr>
        <p:spPr>
          <a:xfrm>
            <a:off x="6148388" y="5338128"/>
            <a:ext cx="249237" cy="22066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lstStyle/>
          <a:p>
            <a:endParaRPr dirty="0">
              <a:latin typeface="Tahoma" panose="020B0604030504040204" pitchFamily="34" charset="0"/>
              <a:ea typeface="Arial" panose="020B0604020202020204" pitchFamily="34" charset="0"/>
            </a:endParaRPr>
          </a:p>
        </p:txBody>
      </p:sp>
      <p:sp>
        <p:nvSpPr>
          <p:cNvPr id="35847" name="Text Box 36"/>
          <p:cNvSpPr txBox="1"/>
          <p:nvPr/>
        </p:nvSpPr>
        <p:spPr>
          <a:xfrm>
            <a:off x="7596188" y="7100888"/>
            <a:ext cx="298450" cy="3667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dirty="0">
                <a:latin typeface="Times New Roman" panose="02020603050405020304" pitchFamily="18" charset="0"/>
                <a:cs typeface="Arial" panose="020B0604020202020204" pitchFamily="34" charset="0"/>
              </a:rPr>
              <a:t>*</a:t>
            </a:r>
            <a:endParaRPr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5849" name="Text Box 38"/>
          <p:cNvSpPr txBox="1"/>
          <p:nvPr/>
        </p:nvSpPr>
        <p:spPr>
          <a:xfrm>
            <a:off x="900113" y="1840865"/>
            <a:ext cx="1800225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dirty="0">
                <a:latin typeface="Arial" panose="020B0604020202020204" pitchFamily="34" charset="0"/>
              </a:rPr>
              <a:t>CONTROL</a:t>
            </a:r>
          </a:p>
        </p:txBody>
      </p:sp>
      <p:sp>
        <p:nvSpPr>
          <p:cNvPr id="35850" name="Text Box 39"/>
          <p:cNvSpPr txBox="1"/>
          <p:nvPr/>
        </p:nvSpPr>
        <p:spPr>
          <a:xfrm>
            <a:off x="3779838" y="1912303"/>
            <a:ext cx="2016125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dirty="0">
                <a:latin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</a:rPr>
              <a:t>IME</a:t>
            </a:r>
            <a:r>
              <a:rPr dirty="0">
                <a:latin typeface="Arial" panose="020B0604020202020204" pitchFamily="34" charset="0"/>
              </a:rPr>
              <a:t> 0</a:t>
            </a:r>
          </a:p>
        </p:txBody>
      </p:sp>
      <p:sp>
        <p:nvSpPr>
          <p:cNvPr id="35851" name="Text Box 40"/>
          <p:cNvSpPr txBox="1"/>
          <p:nvPr/>
        </p:nvSpPr>
        <p:spPr>
          <a:xfrm>
            <a:off x="6841963" y="1912303"/>
            <a:ext cx="19431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Arial" panose="020B0604020202020204" pitchFamily="34" charset="0"/>
              </a:rPr>
              <a:t>Time </a:t>
            </a:r>
            <a:r>
              <a:rPr dirty="0">
                <a:latin typeface="Arial" panose="020B0604020202020204" pitchFamily="34" charset="0"/>
              </a:rPr>
              <a:t>48 </a:t>
            </a:r>
            <a:r>
              <a:rPr lang="en-US" dirty="0" err="1">
                <a:latin typeface="Arial" panose="020B0604020202020204" pitchFamily="34" charset="0"/>
              </a:rPr>
              <a:t>Hrs</a:t>
            </a:r>
            <a:endParaRPr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7" y="32178"/>
            <a:ext cx="8411845" cy="1109980"/>
          </a:xfrm>
        </p:spPr>
        <p:txBody>
          <a:bodyPr>
            <a:normAutofit/>
          </a:bodyPr>
          <a:lstStyle/>
          <a:p>
            <a:r>
              <a:rPr lang="en-US" sz="2800" b="1" dirty="0">
                <a:sym typeface="+mn-ea"/>
              </a:rPr>
              <a:t>Data acquisition – scratch images for time-lapse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31234" y="5633630"/>
            <a:ext cx="828675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350" b="1" dirty="0">
                <a:latin typeface="+mj-lt"/>
                <a:cs typeface="Arial" panose="020B0604020202020204" pitchFamily="34" charset="0"/>
              </a:rPr>
              <a:t>Collective migration of </a:t>
            </a:r>
            <a:r>
              <a:rPr lang="en-US" altLang="en-US" sz="1350" b="1" dirty="0">
                <a:cs typeface="Arial" panose="020B0604020202020204" pitchFamily="34" charset="0"/>
              </a:rPr>
              <a:t>human skin cells </a:t>
            </a:r>
            <a:r>
              <a:rPr lang="en-US" altLang="en-US" sz="1350" b="1" i="1" dirty="0">
                <a:latin typeface="+mj-lt"/>
                <a:cs typeface="Arial" panose="020B0604020202020204" pitchFamily="34" charset="0"/>
              </a:rPr>
              <a:t>in vitro. </a:t>
            </a:r>
            <a:r>
              <a:rPr lang="en-US" altLang="en-US" sz="1350" dirty="0">
                <a:latin typeface="+mj-lt"/>
                <a:cs typeface="Arial" panose="020B0604020202020204" pitchFamily="34" charset="0"/>
              </a:rPr>
              <a:t>Example of images captured during a wound healing experiment. Keratinocyte monolayers were scraped with a pipette tip and images were taken at 0, 12, and 24 h using time-lapse photography as the cells repopulate the scratch area “wound” in the center.  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3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The yellow color </a:t>
            </a:r>
            <a:r>
              <a:rPr lang="en-US" altLang="en-US" sz="1350" dirty="0">
                <a:latin typeface="+mj-lt"/>
                <a:cs typeface="Arial" panose="020B0604020202020204" pitchFamily="34" charset="0"/>
              </a:rPr>
              <a:t>indicates the scratch area</a:t>
            </a:r>
            <a:endParaRPr lang="en-US" alt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09" y="2717800"/>
            <a:ext cx="8332697" cy="2298071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52797" y="1078874"/>
            <a:ext cx="866838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With a cell-free gap prepared, </a:t>
            </a:r>
            <a:r>
              <a:rPr lang="en-US" b="1" dirty="0"/>
              <a:t>optical microscopy can be used to observe cells migrating into the wound area</a:t>
            </a:r>
            <a:r>
              <a:rPr lang="en-US" dirty="0"/>
              <a:t>. </a:t>
            </a:r>
          </a:p>
          <a:p>
            <a:r>
              <a:rPr lang="en-US" dirty="0"/>
              <a:t>Cell migration is best viewed using phase-contrast imaging rather than fluorescence,</a:t>
            </a:r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D46B6C2C-D8BD-CC01-4E69-292E0CD4FD5B}"/>
              </a:ext>
            </a:extLst>
          </p:cNvPr>
          <p:cNvSpPr/>
          <p:nvPr/>
        </p:nvSpPr>
        <p:spPr>
          <a:xfrm>
            <a:off x="7289761" y="3946633"/>
            <a:ext cx="206527" cy="314568"/>
          </a:xfrm>
          <a:custGeom>
            <a:avLst/>
            <a:gdLst>
              <a:gd name="connsiteX0" fmla="*/ 57189 w 206527"/>
              <a:gd name="connsiteY0" fmla="*/ 9417 h 314568"/>
              <a:gd name="connsiteX1" fmla="*/ 50839 w 206527"/>
              <a:gd name="connsiteY1" fmla="*/ 155467 h 314568"/>
              <a:gd name="connsiteX2" fmla="*/ 39 w 206527"/>
              <a:gd name="connsiteY2" fmla="*/ 180867 h 314568"/>
              <a:gd name="connsiteX3" fmla="*/ 19089 w 206527"/>
              <a:gd name="connsiteY3" fmla="*/ 276117 h 314568"/>
              <a:gd name="connsiteX4" fmla="*/ 38139 w 206527"/>
              <a:gd name="connsiteY4" fmla="*/ 282467 h 314568"/>
              <a:gd name="connsiteX5" fmla="*/ 50839 w 206527"/>
              <a:gd name="connsiteY5" fmla="*/ 301517 h 314568"/>
              <a:gd name="connsiteX6" fmla="*/ 120689 w 206527"/>
              <a:gd name="connsiteY6" fmla="*/ 307867 h 314568"/>
              <a:gd name="connsiteX7" fmla="*/ 146089 w 206527"/>
              <a:gd name="connsiteY7" fmla="*/ 314217 h 314568"/>
              <a:gd name="connsiteX8" fmla="*/ 203239 w 206527"/>
              <a:gd name="connsiteY8" fmla="*/ 307867 h 314568"/>
              <a:gd name="connsiteX9" fmla="*/ 196889 w 206527"/>
              <a:gd name="connsiteY9" fmla="*/ 276117 h 314568"/>
              <a:gd name="connsiteX10" fmla="*/ 158789 w 206527"/>
              <a:gd name="connsiteY10" fmla="*/ 238017 h 314568"/>
              <a:gd name="connsiteX11" fmla="*/ 120689 w 206527"/>
              <a:gd name="connsiteY11" fmla="*/ 199917 h 314568"/>
              <a:gd name="connsiteX12" fmla="*/ 114339 w 206527"/>
              <a:gd name="connsiteY12" fmla="*/ 168167 h 314568"/>
              <a:gd name="connsiteX13" fmla="*/ 146089 w 206527"/>
              <a:gd name="connsiteY13" fmla="*/ 98317 h 314568"/>
              <a:gd name="connsiteX14" fmla="*/ 158789 w 206527"/>
              <a:gd name="connsiteY14" fmla="*/ 66567 h 314568"/>
              <a:gd name="connsiteX15" fmla="*/ 146089 w 206527"/>
              <a:gd name="connsiteY15" fmla="*/ 47517 h 314568"/>
              <a:gd name="connsiteX16" fmla="*/ 120689 w 206527"/>
              <a:gd name="connsiteY16" fmla="*/ 15767 h 314568"/>
              <a:gd name="connsiteX17" fmla="*/ 57189 w 206527"/>
              <a:gd name="connsiteY17" fmla="*/ 9417 h 31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6527" h="314568">
                <a:moveTo>
                  <a:pt x="57189" y="9417"/>
                </a:moveTo>
                <a:cubicBezTo>
                  <a:pt x="45547" y="32700"/>
                  <a:pt x="66249" y="109238"/>
                  <a:pt x="50839" y="155467"/>
                </a:cubicBezTo>
                <a:cubicBezTo>
                  <a:pt x="44852" y="173428"/>
                  <a:pt x="39" y="180867"/>
                  <a:pt x="39" y="180867"/>
                </a:cubicBezTo>
                <a:cubicBezTo>
                  <a:pt x="1421" y="197448"/>
                  <a:pt x="-6072" y="255988"/>
                  <a:pt x="19089" y="276117"/>
                </a:cubicBezTo>
                <a:cubicBezTo>
                  <a:pt x="24316" y="280298"/>
                  <a:pt x="31789" y="280350"/>
                  <a:pt x="38139" y="282467"/>
                </a:cubicBezTo>
                <a:cubicBezTo>
                  <a:pt x="42372" y="288817"/>
                  <a:pt x="43545" y="299273"/>
                  <a:pt x="50839" y="301517"/>
                </a:cubicBezTo>
                <a:cubicBezTo>
                  <a:pt x="73184" y="308393"/>
                  <a:pt x="97515" y="304777"/>
                  <a:pt x="120689" y="307867"/>
                </a:cubicBezTo>
                <a:cubicBezTo>
                  <a:pt x="129340" y="309020"/>
                  <a:pt x="137622" y="312100"/>
                  <a:pt x="146089" y="314217"/>
                </a:cubicBezTo>
                <a:cubicBezTo>
                  <a:pt x="165139" y="312100"/>
                  <a:pt x="187905" y="319367"/>
                  <a:pt x="203239" y="307867"/>
                </a:cubicBezTo>
                <a:cubicBezTo>
                  <a:pt x="211873" y="301391"/>
                  <a:pt x="201272" y="285980"/>
                  <a:pt x="196889" y="276117"/>
                </a:cubicBezTo>
                <a:cubicBezTo>
                  <a:pt x="182867" y="244567"/>
                  <a:pt x="179717" y="256620"/>
                  <a:pt x="158789" y="238017"/>
                </a:cubicBezTo>
                <a:cubicBezTo>
                  <a:pt x="145365" y="226085"/>
                  <a:pt x="120689" y="199917"/>
                  <a:pt x="120689" y="199917"/>
                </a:cubicBezTo>
                <a:cubicBezTo>
                  <a:pt x="118572" y="189334"/>
                  <a:pt x="113443" y="178923"/>
                  <a:pt x="114339" y="168167"/>
                </a:cubicBezTo>
                <a:cubicBezTo>
                  <a:pt x="118825" y="114333"/>
                  <a:pt x="125431" y="135501"/>
                  <a:pt x="146089" y="98317"/>
                </a:cubicBezTo>
                <a:cubicBezTo>
                  <a:pt x="151625" y="88353"/>
                  <a:pt x="154556" y="77150"/>
                  <a:pt x="158789" y="66567"/>
                </a:cubicBezTo>
                <a:cubicBezTo>
                  <a:pt x="154556" y="60217"/>
                  <a:pt x="149502" y="54343"/>
                  <a:pt x="146089" y="47517"/>
                </a:cubicBezTo>
                <a:cubicBezTo>
                  <a:pt x="137794" y="30928"/>
                  <a:pt x="144774" y="21119"/>
                  <a:pt x="120689" y="15767"/>
                </a:cubicBezTo>
                <a:cubicBezTo>
                  <a:pt x="108291" y="13012"/>
                  <a:pt x="68831" y="-13866"/>
                  <a:pt x="57189" y="9417"/>
                </a:cubicBezTo>
                <a:close/>
              </a:path>
            </a:pathLst>
          </a:custGeom>
          <a:noFill/>
          <a:ln w="63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7C4A8834-68B6-870D-0736-498D36CC1B70}"/>
              </a:ext>
            </a:extLst>
          </p:cNvPr>
          <p:cNvSpPr/>
          <p:nvPr/>
        </p:nvSpPr>
        <p:spPr>
          <a:xfrm>
            <a:off x="7327236" y="4425811"/>
            <a:ext cx="235956" cy="571639"/>
          </a:xfrm>
          <a:custGeom>
            <a:avLst/>
            <a:gdLst>
              <a:gd name="connsiteX0" fmla="*/ 89564 w 235956"/>
              <a:gd name="connsiteY0" fmla="*/ 139 h 571639"/>
              <a:gd name="connsiteX1" fmla="*/ 102264 w 235956"/>
              <a:gd name="connsiteY1" fmla="*/ 31889 h 571639"/>
              <a:gd name="connsiteX2" fmla="*/ 89564 w 235956"/>
              <a:gd name="connsiteY2" fmla="*/ 50939 h 571639"/>
              <a:gd name="connsiteX3" fmla="*/ 83214 w 235956"/>
              <a:gd name="connsiteY3" fmla="*/ 76339 h 571639"/>
              <a:gd name="connsiteX4" fmla="*/ 57814 w 235956"/>
              <a:gd name="connsiteY4" fmla="*/ 127139 h 571639"/>
              <a:gd name="connsiteX5" fmla="*/ 38764 w 235956"/>
              <a:gd name="connsiteY5" fmla="*/ 196989 h 571639"/>
              <a:gd name="connsiteX6" fmla="*/ 19714 w 235956"/>
              <a:gd name="connsiteY6" fmla="*/ 203339 h 571639"/>
              <a:gd name="connsiteX7" fmla="*/ 664 w 235956"/>
              <a:gd name="connsiteY7" fmla="*/ 228739 h 571639"/>
              <a:gd name="connsiteX8" fmla="*/ 38764 w 235956"/>
              <a:gd name="connsiteY8" fmla="*/ 273189 h 571639"/>
              <a:gd name="connsiteX9" fmla="*/ 57814 w 235956"/>
              <a:gd name="connsiteY9" fmla="*/ 279539 h 571639"/>
              <a:gd name="connsiteX10" fmla="*/ 89564 w 235956"/>
              <a:gd name="connsiteY10" fmla="*/ 330339 h 571639"/>
              <a:gd name="connsiteX11" fmla="*/ 114964 w 235956"/>
              <a:gd name="connsiteY11" fmla="*/ 355739 h 571639"/>
              <a:gd name="connsiteX12" fmla="*/ 134014 w 235956"/>
              <a:gd name="connsiteY12" fmla="*/ 381139 h 571639"/>
              <a:gd name="connsiteX13" fmla="*/ 121314 w 235956"/>
              <a:gd name="connsiteY13" fmla="*/ 431939 h 571639"/>
              <a:gd name="connsiteX14" fmla="*/ 102264 w 235956"/>
              <a:gd name="connsiteY14" fmla="*/ 457339 h 571639"/>
              <a:gd name="connsiteX15" fmla="*/ 89564 w 235956"/>
              <a:gd name="connsiteY15" fmla="*/ 482739 h 571639"/>
              <a:gd name="connsiteX16" fmla="*/ 95914 w 235956"/>
              <a:gd name="connsiteY16" fmla="*/ 565289 h 571639"/>
              <a:gd name="connsiteX17" fmla="*/ 121314 w 235956"/>
              <a:gd name="connsiteY17" fmla="*/ 571639 h 571639"/>
              <a:gd name="connsiteX18" fmla="*/ 159414 w 235956"/>
              <a:gd name="connsiteY18" fmla="*/ 565289 h 571639"/>
              <a:gd name="connsiteX19" fmla="*/ 165764 w 235956"/>
              <a:gd name="connsiteY19" fmla="*/ 546239 h 571639"/>
              <a:gd name="connsiteX20" fmla="*/ 178464 w 235956"/>
              <a:gd name="connsiteY20" fmla="*/ 501789 h 571639"/>
              <a:gd name="connsiteX21" fmla="*/ 184814 w 235956"/>
              <a:gd name="connsiteY21" fmla="*/ 482739 h 571639"/>
              <a:gd name="connsiteX22" fmla="*/ 197514 w 235956"/>
              <a:gd name="connsiteY22" fmla="*/ 412889 h 571639"/>
              <a:gd name="connsiteX23" fmla="*/ 229264 w 235956"/>
              <a:gd name="connsiteY23" fmla="*/ 387489 h 571639"/>
              <a:gd name="connsiteX24" fmla="*/ 235614 w 235956"/>
              <a:gd name="connsiteY24" fmla="*/ 368439 h 571639"/>
              <a:gd name="connsiteX25" fmla="*/ 197514 w 235956"/>
              <a:gd name="connsiteY25" fmla="*/ 330339 h 571639"/>
              <a:gd name="connsiteX26" fmla="*/ 172114 w 235956"/>
              <a:gd name="connsiteY26" fmla="*/ 311289 h 571639"/>
              <a:gd name="connsiteX27" fmla="*/ 153064 w 235956"/>
              <a:gd name="connsiteY27" fmla="*/ 279539 h 571639"/>
              <a:gd name="connsiteX28" fmla="*/ 146714 w 235956"/>
              <a:gd name="connsiteY28" fmla="*/ 260489 h 571639"/>
              <a:gd name="connsiteX29" fmla="*/ 127664 w 235956"/>
              <a:gd name="connsiteY29" fmla="*/ 203339 h 571639"/>
              <a:gd name="connsiteX30" fmla="*/ 140364 w 235956"/>
              <a:gd name="connsiteY30" fmla="*/ 177939 h 571639"/>
              <a:gd name="connsiteX31" fmla="*/ 159414 w 235956"/>
              <a:gd name="connsiteY31" fmla="*/ 171589 h 571639"/>
              <a:gd name="connsiteX32" fmla="*/ 172114 w 235956"/>
              <a:gd name="connsiteY32" fmla="*/ 139839 h 571639"/>
              <a:gd name="connsiteX33" fmla="*/ 210214 w 235956"/>
              <a:gd name="connsiteY33" fmla="*/ 101739 h 571639"/>
              <a:gd name="connsiteX34" fmla="*/ 172114 w 235956"/>
              <a:gd name="connsiteY34" fmla="*/ 50939 h 571639"/>
              <a:gd name="connsiteX35" fmla="*/ 153064 w 235956"/>
              <a:gd name="connsiteY35" fmla="*/ 44589 h 571639"/>
              <a:gd name="connsiteX36" fmla="*/ 89564 w 235956"/>
              <a:gd name="connsiteY36" fmla="*/ 139 h 57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5956" h="571639">
                <a:moveTo>
                  <a:pt x="89564" y="139"/>
                </a:moveTo>
                <a:cubicBezTo>
                  <a:pt x="81097" y="-1978"/>
                  <a:pt x="102264" y="20490"/>
                  <a:pt x="102264" y="31889"/>
                </a:cubicBezTo>
                <a:cubicBezTo>
                  <a:pt x="102264" y="39521"/>
                  <a:pt x="92570" y="43924"/>
                  <a:pt x="89564" y="50939"/>
                </a:cubicBezTo>
                <a:cubicBezTo>
                  <a:pt x="86126" y="58961"/>
                  <a:pt x="86571" y="68283"/>
                  <a:pt x="83214" y="76339"/>
                </a:cubicBezTo>
                <a:cubicBezTo>
                  <a:pt x="75932" y="93815"/>
                  <a:pt x="62406" y="108772"/>
                  <a:pt x="57814" y="127139"/>
                </a:cubicBezTo>
                <a:cubicBezTo>
                  <a:pt x="54496" y="140412"/>
                  <a:pt x="41909" y="191956"/>
                  <a:pt x="38764" y="196989"/>
                </a:cubicBezTo>
                <a:cubicBezTo>
                  <a:pt x="35216" y="202665"/>
                  <a:pt x="26064" y="201222"/>
                  <a:pt x="19714" y="203339"/>
                </a:cubicBezTo>
                <a:cubicBezTo>
                  <a:pt x="13364" y="211806"/>
                  <a:pt x="1717" y="218208"/>
                  <a:pt x="664" y="228739"/>
                </a:cubicBezTo>
                <a:cubicBezTo>
                  <a:pt x="-3620" y="271580"/>
                  <a:pt x="13248" y="265899"/>
                  <a:pt x="38764" y="273189"/>
                </a:cubicBezTo>
                <a:cubicBezTo>
                  <a:pt x="45200" y="275028"/>
                  <a:pt x="51464" y="277422"/>
                  <a:pt x="57814" y="279539"/>
                </a:cubicBezTo>
                <a:cubicBezTo>
                  <a:pt x="117028" y="323949"/>
                  <a:pt x="55461" y="268953"/>
                  <a:pt x="89564" y="330339"/>
                </a:cubicBezTo>
                <a:cubicBezTo>
                  <a:pt x="95379" y="340806"/>
                  <a:pt x="107079" y="346728"/>
                  <a:pt x="114964" y="355739"/>
                </a:cubicBezTo>
                <a:cubicBezTo>
                  <a:pt x="121933" y="363704"/>
                  <a:pt x="127664" y="372672"/>
                  <a:pt x="134014" y="381139"/>
                </a:cubicBezTo>
                <a:cubicBezTo>
                  <a:pt x="129781" y="398072"/>
                  <a:pt x="128027" y="415827"/>
                  <a:pt x="121314" y="431939"/>
                </a:cubicBezTo>
                <a:cubicBezTo>
                  <a:pt x="117243" y="441708"/>
                  <a:pt x="107873" y="448364"/>
                  <a:pt x="102264" y="457339"/>
                </a:cubicBezTo>
                <a:cubicBezTo>
                  <a:pt x="97247" y="465366"/>
                  <a:pt x="93797" y="474272"/>
                  <a:pt x="89564" y="482739"/>
                </a:cubicBezTo>
                <a:cubicBezTo>
                  <a:pt x="83434" y="513390"/>
                  <a:pt x="74705" y="533475"/>
                  <a:pt x="95914" y="565289"/>
                </a:cubicBezTo>
                <a:cubicBezTo>
                  <a:pt x="100755" y="572551"/>
                  <a:pt x="112847" y="569522"/>
                  <a:pt x="121314" y="571639"/>
                </a:cubicBezTo>
                <a:cubicBezTo>
                  <a:pt x="134014" y="569522"/>
                  <a:pt x="148235" y="571677"/>
                  <a:pt x="159414" y="565289"/>
                </a:cubicBezTo>
                <a:cubicBezTo>
                  <a:pt x="165226" y="561968"/>
                  <a:pt x="163841" y="552650"/>
                  <a:pt x="165764" y="546239"/>
                </a:cubicBezTo>
                <a:cubicBezTo>
                  <a:pt x="170192" y="531479"/>
                  <a:pt x="174036" y="516549"/>
                  <a:pt x="178464" y="501789"/>
                </a:cubicBezTo>
                <a:cubicBezTo>
                  <a:pt x="180387" y="495378"/>
                  <a:pt x="183412" y="489284"/>
                  <a:pt x="184814" y="482739"/>
                </a:cubicBezTo>
                <a:cubicBezTo>
                  <a:pt x="189773" y="459599"/>
                  <a:pt x="187506" y="434334"/>
                  <a:pt x="197514" y="412889"/>
                </a:cubicBezTo>
                <a:cubicBezTo>
                  <a:pt x="203245" y="400607"/>
                  <a:pt x="218681" y="395956"/>
                  <a:pt x="229264" y="387489"/>
                </a:cubicBezTo>
                <a:cubicBezTo>
                  <a:pt x="231381" y="381139"/>
                  <a:pt x="237453" y="374875"/>
                  <a:pt x="235614" y="368439"/>
                </a:cubicBezTo>
                <a:cubicBezTo>
                  <a:pt x="229703" y="347750"/>
                  <a:pt x="212593" y="341110"/>
                  <a:pt x="197514" y="330339"/>
                </a:cubicBezTo>
                <a:cubicBezTo>
                  <a:pt x="188902" y="324188"/>
                  <a:pt x="180581" y="317639"/>
                  <a:pt x="172114" y="311289"/>
                </a:cubicBezTo>
                <a:cubicBezTo>
                  <a:pt x="165764" y="300706"/>
                  <a:pt x="158584" y="290578"/>
                  <a:pt x="153064" y="279539"/>
                </a:cubicBezTo>
                <a:cubicBezTo>
                  <a:pt x="150071" y="273552"/>
                  <a:pt x="149064" y="266756"/>
                  <a:pt x="146714" y="260489"/>
                </a:cubicBezTo>
                <a:cubicBezTo>
                  <a:pt x="128780" y="212665"/>
                  <a:pt x="138304" y="245900"/>
                  <a:pt x="127664" y="203339"/>
                </a:cubicBezTo>
                <a:cubicBezTo>
                  <a:pt x="131897" y="194872"/>
                  <a:pt x="133671" y="184632"/>
                  <a:pt x="140364" y="177939"/>
                </a:cubicBezTo>
                <a:cubicBezTo>
                  <a:pt x="145097" y="173206"/>
                  <a:pt x="155129" y="176731"/>
                  <a:pt x="159414" y="171589"/>
                </a:cubicBezTo>
                <a:cubicBezTo>
                  <a:pt x="166711" y="162832"/>
                  <a:pt x="167016" y="150034"/>
                  <a:pt x="172114" y="139839"/>
                </a:cubicBezTo>
                <a:cubicBezTo>
                  <a:pt x="183256" y="117554"/>
                  <a:pt x="189010" y="117642"/>
                  <a:pt x="210214" y="101739"/>
                </a:cubicBezTo>
                <a:cubicBezTo>
                  <a:pt x="199269" y="83497"/>
                  <a:pt x="190632" y="63284"/>
                  <a:pt x="172114" y="50939"/>
                </a:cubicBezTo>
                <a:cubicBezTo>
                  <a:pt x="166545" y="47226"/>
                  <a:pt x="159216" y="47226"/>
                  <a:pt x="153064" y="44589"/>
                </a:cubicBezTo>
                <a:cubicBezTo>
                  <a:pt x="144363" y="40860"/>
                  <a:pt x="98031" y="2256"/>
                  <a:pt x="89564" y="139"/>
                </a:cubicBezTo>
                <a:close/>
              </a:path>
            </a:pathLst>
          </a:custGeom>
          <a:noFill/>
          <a:ln w="63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D74B8298-4221-2D0F-6752-FB40C0BB03C1}"/>
              </a:ext>
            </a:extLst>
          </p:cNvPr>
          <p:cNvSpPr/>
          <p:nvPr/>
        </p:nvSpPr>
        <p:spPr>
          <a:xfrm>
            <a:off x="7354406" y="2996746"/>
            <a:ext cx="221144" cy="190954"/>
          </a:xfrm>
          <a:custGeom>
            <a:avLst/>
            <a:gdLst>
              <a:gd name="connsiteX0" fmla="*/ 125894 w 221144"/>
              <a:gd name="connsiteY0" fmla="*/ 454 h 190954"/>
              <a:gd name="connsiteX1" fmla="*/ 113194 w 221144"/>
              <a:gd name="connsiteY1" fmla="*/ 32204 h 190954"/>
              <a:gd name="connsiteX2" fmla="*/ 87794 w 221144"/>
              <a:gd name="connsiteY2" fmla="*/ 57604 h 190954"/>
              <a:gd name="connsiteX3" fmla="*/ 17944 w 221144"/>
              <a:gd name="connsiteY3" fmla="*/ 95704 h 190954"/>
              <a:gd name="connsiteX4" fmla="*/ 11594 w 221144"/>
              <a:gd name="connsiteY4" fmla="*/ 178254 h 190954"/>
              <a:gd name="connsiteX5" fmla="*/ 30644 w 221144"/>
              <a:gd name="connsiteY5" fmla="*/ 190954 h 190954"/>
              <a:gd name="connsiteX6" fmla="*/ 94144 w 221144"/>
              <a:gd name="connsiteY6" fmla="*/ 178254 h 190954"/>
              <a:gd name="connsiteX7" fmla="*/ 170344 w 221144"/>
              <a:gd name="connsiteY7" fmla="*/ 159204 h 190954"/>
              <a:gd name="connsiteX8" fmla="*/ 189394 w 221144"/>
              <a:gd name="connsiteY8" fmla="*/ 146504 h 190954"/>
              <a:gd name="connsiteX9" fmla="*/ 208444 w 221144"/>
              <a:gd name="connsiteY9" fmla="*/ 140154 h 190954"/>
              <a:gd name="connsiteX10" fmla="*/ 221144 w 221144"/>
              <a:gd name="connsiteY10" fmla="*/ 108404 h 190954"/>
              <a:gd name="connsiteX11" fmla="*/ 208444 w 221144"/>
              <a:gd name="connsiteY11" fmla="*/ 89354 h 190954"/>
              <a:gd name="connsiteX12" fmla="*/ 170344 w 221144"/>
              <a:gd name="connsiteY12" fmla="*/ 70304 h 190954"/>
              <a:gd name="connsiteX13" fmla="*/ 151294 w 221144"/>
              <a:gd name="connsiteY13" fmla="*/ 57604 h 190954"/>
              <a:gd name="connsiteX14" fmla="*/ 125894 w 221144"/>
              <a:gd name="connsiteY14" fmla="*/ 454 h 190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144" h="190954">
                <a:moveTo>
                  <a:pt x="125894" y="454"/>
                </a:moveTo>
                <a:cubicBezTo>
                  <a:pt x="119544" y="-3779"/>
                  <a:pt x="119517" y="22720"/>
                  <a:pt x="113194" y="32204"/>
                </a:cubicBezTo>
                <a:cubicBezTo>
                  <a:pt x="106552" y="42167"/>
                  <a:pt x="96885" y="49812"/>
                  <a:pt x="87794" y="57604"/>
                </a:cubicBezTo>
                <a:cubicBezTo>
                  <a:pt x="71553" y="71525"/>
                  <a:pt x="29525" y="89913"/>
                  <a:pt x="17944" y="95704"/>
                </a:cubicBezTo>
                <a:cubicBezTo>
                  <a:pt x="-2588" y="126502"/>
                  <a:pt x="-6574" y="123749"/>
                  <a:pt x="11594" y="178254"/>
                </a:cubicBezTo>
                <a:cubicBezTo>
                  <a:pt x="14007" y="185494"/>
                  <a:pt x="24294" y="186721"/>
                  <a:pt x="30644" y="190954"/>
                </a:cubicBezTo>
                <a:cubicBezTo>
                  <a:pt x="51811" y="186721"/>
                  <a:pt x="73095" y="183038"/>
                  <a:pt x="94144" y="178254"/>
                </a:cubicBezTo>
                <a:cubicBezTo>
                  <a:pt x="119675" y="172452"/>
                  <a:pt x="170344" y="159204"/>
                  <a:pt x="170344" y="159204"/>
                </a:cubicBezTo>
                <a:cubicBezTo>
                  <a:pt x="176694" y="154971"/>
                  <a:pt x="182568" y="149917"/>
                  <a:pt x="189394" y="146504"/>
                </a:cubicBezTo>
                <a:cubicBezTo>
                  <a:pt x="195381" y="143511"/>
                  <a:pt x="204159" y="145296"/>
                  <a:pt x="208444" y="140154"/>
                </a:cubicBezTo>
                <a:cubicBezTo>
                  <a:pt x="215741" y="131397"/>
                  <a:pt x="216911" y="118987"/>
                  <a:pt x="221144" y="108404"/>
                </a:cubicBezTo>
                <a:cubicBezTo>
                  <a:pt x="216911" y="102054"/>
                  <a:pt x="213840" y="94750"/>
                  <a:pt x="208444" y="89354"/>
                </a:cubicBezTo>
                <a:cubicBezTo>
                  <a:pt x="190246" y="71156"/>
                  <a:pt x="191002" y="80633"/>
                  <a:pt x="170344" y="70304"/>
                </a:cubicBezTo>
                <a:cubicBezTo>
                  <a:pt x="163518" y="66891"/>
                  <a:pt x="157644" y="61837"/>
                  <a:pt x="151294" y="57604"/>
                </a:cubicBezTo>
                <a:cubicBezTo>
                  <a:pt x="143917" y="28097"/>
                  <a:pt x="132244" y="4687"/>
                  <a:pt x="125894" y="454"/>
                </a:cubicBezTo>
                <a:close/>
              </a:path>
            </a:pathLst>
          </a:custGeom>
          <a:noFill/>
          <a:ln w="63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ECD8C48-21CF-8E09-93E8-C0CFC1747867}"/>
              </a:ext>
            </a:extLst>
          </p:cNvPr>
          <p:cNvSpPr/>
          <p:nvPr/>
        </p:nvSpPr>
        <p:spPr>
          <a:xfrm>
            <a:off x="7144603" y="4318672"/>
            <a:ext cx="197893" cy="253328"/>
          </a:xfrm>
          <a:custGeom>
            <a:avLst/>
            <a:gdLst>
              <a:gd name="connsiteX0" fmla="*/ 122830 w 197893"/>
              <a:gd name="connsiteY0" fmla="*/ 844 h 253328"/>
              <a:gd name="connsiteX1" fmla="*/ 95534 w 197893"/>
              <a:gd name="connsiteY1" fmla="*/ 34964 h 253328"/>
              <a:gd name="connsiteX2" fmla="*/ 81887 w 197893"/>
              <a:gd name="connsiteY2" fmla="*/ 75907 h 253328"/>
              <a:gd name="connsiteX3" fmla="*/ 40943 w 197893"/>
              <a:gd name="connsiteY3" fmla="*/ 103203 h 253328"/>
              <a:gd name="connsiteX4" fmla="*/ 27296 w 197893"/>
              <a:gd name="connsiteY4" fmla="*/ 130498 h 253328"/>
              <a:gd name="connsiteX5" fmla="*/ 13648 w 197893"/>
              <a:gd name="connsiteY5" fmla="*/ 150970 h 253328"/>
              <a:gd name="connsiteX6" fmla="*/ 6824 w 197893"/>
              <a:gd name="connsiteY6" fmla="*/ 178265 h 253328"/>
              <a:gd name="connsiteX7" fmla="*/ 0 w 197893"/>
              <a:gd name="connsiteY7" fmla="*/ 198737 h 253328"/>
              <a:gd name="connsiteX8" fmla="*/ 6824 w 197893"/>
              <a:gd name="connsiteY8" fmla="*/ 226032 h 253328"/>
              <a:gd name="connsiteX9" fmla="*/ 61415 w 197893"/>
              <a:gd name="connsiteY9" fmla="*/ 246504 h 253328"/>
              <a:gd name="connsiteX10" fmla="*/ 88710 w 197893"/>
              <a:gd name="connsiteY10" fmla="*/ 253328 h 253328"/>
              <a:gd name="connsiteX11" fmla="*/ 143301 w 197893"/>
              <a:gd name="connsiteY11" fmla="*/ 239680 h 253328"/>
              <a:gd name="connsiteX12" fmla="*/ 156949 w 197893"/>
              <a:gd name="connsiteY12" fmla="*/ 219209 h 253328"/>
              <a:gd name="connsiteX13" fmla="*/ 163773 w 197893"/>
              <a:gd name="connsiteY13" fmla="*/ 103203 h 253328"/>
              <a:gd name="connsiteX14" fmla="*/ 197893 w 197893"/>
              <a:gd name="connsiteY14" fmla="*/ 41788 h 253328"/>
              <a:gd name="connsiteX15" fmla="*/ 184245 w 197893"/>
              <a:gd name="connsiteY15" fmla="*/ 14492 h 253328"/>
              <a:gd name="connsiteX16" fmla="*/ 122830 w 197893"/>
              <a:gd name="connsiteY16" fmla="*/ 844 h 253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7893" h="253328">
                <a:moveTo>
                  <a:pt x="122830" y="844"/>
                </a:moveTo>
                <a:cubicBezTo>
                  <a:pt x="108045" y="4256"/>
                  <a:pt x="102508" y="22177"/>
                  <a:pt x="95534" y="34964"/>
                </a:cubicBezTo>
                <a:cubicBezTo>
                  <a:pt x="88645" y="47593"/>
                  <a:pt x="90874" y="64674"/>
                  <a:pt x="81887" y="75907"/>
                </a:cubicBezTo>
                <a:cubicBezTo>
                  <a:pt x="71640" y="88715"/>
                  <a:pt x="40943" y="103203"/>
                  <a:pt x="40943" y="103203"/>
                </a:cubicBezTo>
                <a:cubicBezTo>
                  <a:pt x="36394" y="112301"/>
                  <a:pt x="32343" y="121666"/>
                  <a:pt x="27296" y="130498"/>
                </a:cubicBezTo>
                <a:cubicBezTo>
                  <a:pt x="23227" y="137619"/>
                  <a:pt x="16879" y="143432"/>
                  <a:pt x="13648" y="150970"/>
                </a:cubicBezTo>
                <a:cubicBezTo>
                  <a:pt x="9954" y="159590"/>
                  <a:pt x="9400" y="169247"/>
                  <a:pt x="6824" y="178265"/>
                </a:cubicBezTo>
                <a:cubicBezTo>
                  <a:pt x="4848" y="185181"/>
                  <a:pt x="2275" y="191913"/>
                  <a:pt x="0" y="198737"/>
                </a:cubicBezTo>
                <a:cubicBezTo>
                  <a:pt x="2275" y="207835"/>
                  <a:pt x="1622" y="218229"/>
                  <a:pt x="6824" y="226032"/>
                </a:cubicBezTo>
                <a:cubicBezTo>
                  <a:pt x="17820" y="242526"/>
                  <a:pt x="46302" y="243145"/>
                  <a:pt x="61415" y="246504"/>
                </a:cubicBezTo>
                <a:cubicBezTo>
                  <a:pt x="70570" y="248539"/>
                  <a:pt x="79612" y="251053"/>
                  <a:pt x="88710" y="253328"/>
                </a:cubicBezTo>
                <a:cubicBezTo>
                  <a:pt x="90410" y="252988"/>
                  <a:pt x="136306" y="245276"/>
                  <a:pt x="143301" y="239680"/>
                </a:cubicBezTo>
                <a:cubicBezTo>
                  <a:pt x="149705" y="234557"/>
                  <a:pt x="152400" y="226033"/>
                  <a:pt x="156949" y="219209"/>
                </a:cubicBezTo>
                <a:cubicBezTo>
                  <a:pt x="159224" y="180540"/>
                  <a:pt x="158295" y="141549"/>
                  <a:pt x="163773" y="103203"/>
                </a:cubicBezTo>
                <a:cubicBezTo>
                  <a:pt x="164997" y="94636"/>
                  <a:pt x="196119" y="44744"/>
                  <a:pt x="197893" y="41788"/>
                </a:cubicBezTo>
                <a:cubicBezTo>
                  <a:pt x="193344" y="32689"/>
                  <a:pt x="192968" y="19726"/>
                  <a:pt x="184245" y="14492"/>
                </a:cubicBezTo>
                <a:cubicBezTo>
                  <a:pt x="168161" y="4841"/>
                  <a:pt x="137615" y="-2568"/>
                  <a:pt x="122830" y="844"/>
                </a:cubicBezTo>
                <a:close/>
              </a:path>
            </a:pathLst>
          </a:custGeom>
          <a:noFill/>
          <a:ln w="63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12089" y="1484784"/>
            <a:ext cx="3095495" cy="28007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600" dirty="0"/>
              <a:t>A </a:t>
            </a:r>
            <a:r>
              <a:rPr lang="en-US" sz="1600" dirty="0"/>
              <a:t>series of </a:t>
            </a:r>
            <a:r>
              <a:rPr lang="en-US" sz="1600" b="1" dirty="0"/>
              <a:t>time-lapse images </a:t>
            </a:r>
            <a:r>
              <a:rPr lang="en-US" sz="1600" dirty="0"/>
              <a:t>(snapshot method) can be acquired as cells migrate into the cell-free gap. </a:t>
            </a:r>
          </a:p>
          <a:p>
            <a:endParaRPr lang="en-US" sz="1600" dirty="0"/>
          </a:p>
          <a:p>
            <a:r>
              <a:rPr lang="en-US" sz="1600" dirty="0"/>
              <a:t>These time points should be collected</a:t>
            </a:r>
            <a:r>
              <a:rPr lang="en-US" sz="1600" b="1" dirty="0"/>
              <a:t> within 24 hours of the experiment being started </a:t>
            </a:r>
            <a:r>
              <a:rPr lang="en-US" sz="1600" dirty="0"/>
              <a:t>to minimize the confounding effects of cell replication on gap closure.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95605" y="188595"/>
            <a:ext cx="834072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>
                <a:sym typeface="+mn-ea"/>
              </a:rPr>
              <a:t>Data acquisition – scratch images for time-lapse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4634905"/>
            <a:ext cx="3824781" cy="222309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6B0F217-21F8-88BB-C474-D58401A47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129" y="1062225"/>
            <a:ext cx="5678782" cy="31286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8374" y="168275"/>
            <a:ext cx="4314825" cy="805180"/>
          </a:xfrm>
        </p:spPr>
        <p:txBody>
          <a:bodyPr/>
          <a:lstStyle/>
          <a:p>
            <a:r>
              <a:rPr lang="en-US" sz="3200" b="1" dirty="0"/>
              <a:t>Data Analysis </a:t>
            </a:r>
          </a:p>
        </p:txBody>
      </p:sp>
      <p:pic>
        <p:nvPicPr>
          <p:cNvPr id="108" name="Content Placeholder 10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066"/>
          <a:stretch/>
        </p:blipFill>
        <p:spPr>
          <a:xfrm>
            <a:off x="53788" y="2276872"/>
            <a:ext cx="5383746" cy="42109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6"/>
          <p:cNvSpPr txBox="1"/>
          <p:nvPr/>
        </p:nvSpPr>
        <p:spPr>
          <a:xfrm>
            <a:off x="107950" y="1124585"/>
            <a:ext cx="85756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/>
              <a:t>Once images of the gap closing have been acquired, several methods of analysis can be used to quantify the rate of cell migration. </a:t>
            </a:r>
            <a:endParaRPr lang="en-US" b="1"/>
          </a:p>
        </p:txBody>
      </p:sp>
      <p:sp>
        <p:nvSpPr>
          <p:cNvPr id="9" name="Text Box 8"/>
          <p:cNvSpPr txBox="1"/>
          <p:nvPr/>
        </p:nvSpPr>
        <p:spPr>
          <a:xfrm>
            <a:off x="5599617" y="3776949"/>
            <a:ext cx="34905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1600" dirty="0"/>
              <a:t>The second method calculates </a:t>
            </a:r>
            <a:r>
              <a:rPr lang="en-US" sz="1600" b="1" dirty="0"/>
              <a:t>the change in </a:t>
            </a:r>
            <a:r>
              <a:rPr lang="en-US" sz="1600" b="1" dirty="0">
                <a:solidFill>
                  <a:srgbClr val="FF0000"/>
                </a:solidFill>
              </a:rPr>
              <a:t>wound area </a:t>
            </a:r>
            <a:r>
              <a:rPr lang="en-US" sz="1600" b="1" dirty="0"/>
              <a:t>over time</a:t>
            </a:r>
            <a:r>
              <a:rPr lang="en-US" sz="1600" dirty="0"/>
              <a:t> as a percentage of wound closure.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584627" y="5318442"/>
            <a:ext cx="36823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it-IT" altLang="en-US" sz="1600" dirty="0"/>
              <a:t>T</a:t>
            </a:r>
            <a:r>
              <a:rPr lang="en-US" sz="1600" dirty="0"/>
              <a:t>he final method measures the </a:t>
            </a:r>
            <a:r>
              <a:rPr lang="en-US" sz="1600" dirty="0">
                <a:solidFill>
                  <a:srgbClr val="FF0000"/>
                </a:solidFill>
              </a:rPr>
              <a:t>r</a:t>
            </a:r>
            <a:r>
              <a:rPr lang="en-US" sz="1600" b="1" dirty="0">
                <a:solidFill>
                  <a:srgbClr val="FF0000"/>
                </a:solidFill>
              </a:rPr>
              <a:t>elative wound density </a:t>
            </a:r>
            <a:r>
              <a:rPr lang="en-US" sz="1600" dirty="0"/>
              <a:t>over time expressed as a percentage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492115" y="2575718"/>
            <a:ext cx="31915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1600" dirty="0">
                <a:sym typeface="+mn-ea"/>
              </a:rPr>
              <a:t>The first method measures </a:t>
            </a:r>
            <a:r>
              <a:rPr lang="en-US" sz="1600" b="1" dirty="0">
                <a:sym typeface="+mn-ea"/>
              </a:rPr>
              <a:t>the change in the </a:t>
            </a:r>
            <a:r>
              <a:rPr lang="en-US" sz="1600" b="1" dirty="0">
                <a:solidFill>
                  <a:srgbClr val="FF0000"/>
                </a:solidFill>
                <a:sym typeface="+mn-ea"/>
              </a:rPr>
              <a:t>wound width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3456384" cy="864096"/>
          </a:xfrm>
        </p:spPr>
        <p:txBody>
          <a:bodyPr/>
          <a:lstStyle/>
          <a:p>
            <a:r>
              <a:rPr lang="en-US" sz="3200" b="1" dirty="0"/>
              <a:t>Applications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317" y="1379202"/>
            <a:ext cx="4176464" cy="4099594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en-US" sz="1800" b="1" dirty="0"/>
              <a:t>Qualitative and </a:t>
            </a:r>
            <a:r>
              <a:rPr lang="en-US" sz="1800" b="1" u="sng" dirty="0">
                <a:solidFill>
                  <a:srgbClr val="FF0000"/>
                </a:solidFill>
              </a:rPr>
              <a:t>Quantitative</a:t>
            </a:r>
            <a:r>
              <a:rPr lang="en-US" sz="1800" b="1" dirty="0"/>
              <a:t> </a:t>
            </a:r>
            <a:r>
              <a:rPr lang="en-US" sz="1800" dirty="0"/>
              <a:t>analysis of collective </a:t>
            </a:r>
            <a:r>
              <a:rPr lang="en-US" sz="1800" b="1" dirty="0"/>
              <a:t>cell migration</a:t>
            </a:r>
            <a:r>
              <a:rPr lang="en-US" sz="1800" dirty="0"/>
              <a:t> under different experimental conditions.  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 sz="1800" dirty="0"/>
          </a:p>
          <a:p>
            <a:pPr lvl="0">
              <a:buFont typeface="Wingdings" panose="05000000000000000000" pitchFamily="2" charset="2"/>
              <a:buChar char="§"/>
            </a:pPr>
            <a:endParaRPr lang="en-US" sz="18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1800" dirty="0"/>
              <a:t>Studying the effects of </a:t>
            </a:r>
            <a:r>
              <a:rPr lang="en-US" sz="1800" b="1" dirty="0"/>
              <a:t>cell-matrix </a:t>
            </a:r>
            <a:r>
              <a:rPr lang="en-US" sz="1800" dirty="0"/>
              <a:t>and </a:t>
            </a:r>
            <a:r>
              <a:rPr lang="en-US" sz="1800" b="1" dirty="0"/>
              <a:t>cell-cell</a:t>
            </a:r>
            <a:r>
              <a:rPr lang="en-US" sz="1800" dirty="0"/>
              <a:t> interactions on cell migration.  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 sz="1800" dirty="0"/>
          </a:p>
          <a:p>
            <a:pPr lvl="0">
              <a:buFont typeface="Wingdings" panose="05000000000000000000" pitchFamily="2" charset="2"/>
              <a:buChar char="§"/>
            </a:pPr>
            <a:endParaRPr lang="en-US" sz="18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1800" dirty="0"/>
              <a:t>High-throughput platforms for genes involved in cancer cell migration,</a:t>
            </a:r>
            <a:r>
              <a:rPr lang="en-US" sz="1800" b="1" dirty="0"/>
              <a:t> small molecule screening and drug discovery.</a:t>
            </a:r>
          </a:p>
        </p:txBody>
      </p:sp>
      <p:pic>
        <p:nvPicPr>
          <p:cNvPr id="4" name="Content Placeholder 101">
            <a:extLst>
              <a:ext uri="{FF2B5EF4-FFF2-40B4-BE49-F238E27FC236}">
                <a16:creationId xmlns:a16="http://schemas.microsoft.com/office/drawing/2014/main" id="{86ECEC7C-1B5D-30C1-5C11-AB905D016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077"/>
          <a:stretch/>
        </p:blipFill>
        <p:spPr>
          <a:xfrm>
            <a:off x="4860032" y="260648"/>
            <a:ext cx="3888432" cy="19938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101">
            <a:extLst>
              <a:ext uri="{FF2B5EF4-FFF2-40B4-BE49-F238E27FC236}">
                <a16:creationId xmlns:a16="http://schemas.microsoft.com/office/drawing/2014/main" id="{68330A4B-D8A6-57D6-C15A-2EED1BB78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89"/>
          <a:stretch/>
        </p:blipFill>
        <p:spPr>
          <a:xfrm>
            <a:off x="4860032" y="2459283"/>
            <a:ext cx="3888432" cy="208707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332740"/>
            <a:ext cx="8229600" cy="857250"/>
          </a:xfrm>
        </p:spPr>
        <p:txBody>
          <a:bodyPr/>
          <a:lstStyle/>
          <a:p>
            <a:r>
              <a:rPr lang="en-US" sz="3200" b="1" dirty="0"/>
              <a:t>Advantages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00808"/>
            <a:ext cx="8229600" cy="3714750"/>
          </a:xfrm>
        </p:spPr>
        <p:txBody>
          <a:bodyPr>
            <a:normAutofit fontScale="85000" lnSpcReduction="20000"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en-US" sz="2100" dirty="0"/>
              <a:t>Relatively </a:t>
            </a:r>
            <a:r>
              <a:rPr lang="en-US" sz="2100" b="1" dirty="0"/>
              <a:t>inexpensive and easy </a:t>
            </a:r>
            <a:r>
              <a:rPr lang="en-US" sz="2100" dirty="0"/>
              <a:t>to perform 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 sz="21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2100" dirty="0"/>
              <a:t>Can visually observe cell movement and morphology throughout the experiment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 sz="21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2100" dirty="0"/>
              <a:t>Testing conditions can be easily adjusted for different purposes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 sz="21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2100" dirty="0"/>
              <a:t>Creates a strong directional migratory response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 sz="21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2100" dirty="0"/>
              <a:t>Ability to coat assay surface with an appropriate extracellular matrix (ECM)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 sz="21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2100" dirty="0"/>
              <a:t>Suitable for </a:t>
            </a:r>
            <a:r>
              <a:rPr lang="en-US" sz="2100" b="1" dirty="0"/>
              <a:t>endpoint </a:t>
            </a:r>
            <a:r>
              <a:rPr lang="en-US" sz="2100" dirty="0"/>
              <a:t>and</a:t>
            </a:r>
            <a:r>
              <a:rPr lang="en-US" sz="2100" b="1" dirty="0"/>
              <a:t> kinetic assays</a:t>
            </a:r>
            <a:r>
              <a:rPr lang="en-US" sz="2100" dirty="0"/>
              <a:t> and amenable to high throughput screening platforms</a:t>
            </a:r>
          </a:p>
          <a:p>
            <a:endParaRPr lang="en-US" sz="1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12" y="260985"/>
            <a:ext cx="8229600" cy="857250"/>
          </a:xfrm>
        </p:spPr>
        <p:txBody>
          <a:bodyPr/>
          <a:lstStyle/>
          <a:p>
            <a:r>
              <a:rPr lang="en-US" sz="3200" b="1" dirty="0"/>
              <a:t>Limitations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947" y="1197018"/>
            <a:ext cx="8229600" cy="3714750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en-US" sz="1900" b="1" dirty="0">
                <a:solidFill>
                  <a:srgbClr val="FF0000"/>
                </a:solidFill>
              </a:rPr>
              <a:t>May not be suitable for studying specialized primary cells </a:t>
            </a:r>
            <a:r>
              <a:rPr lang="en-US" sz="1900" dirty="0"/>
              <a:t>since a relatively large number of cells is required for the assay (performed in a tissue culture dish) 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 sz="19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1900" dirty="0"/>
              <a:t>Not suitable for chemotaxis studies or for </a:t>
            </a:r>
            <a:r>
              <a:rPr lang="en-US" sz="1900" dirty="0">
                <a:solidFill>
                  <a:srgbClr val="FF0000"/>
                </a:solidFill>
              </a:rPr>
              <a:t>non-adherent cells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 sz="19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1900" b="1" dirty="0">
                <a:solidFill>
                  <a:srgbClr val="FF0000"/>
                </a:solidFill>
              </a:rPr>
              <a:t>Lack of standardization</a:t>
            </a:r>
            <a:r>
              <a:rPr lang="en-US" sz="1900" b="1" dirty="0"/>
              <a:t> </a:t>
            </a:r>
            <a:r>
              <a:rPr lang="en-US" sz="1900" dirty="0"/>
              <a:t>in its application makes it difficult to reproduce experiments, especially when using </a:t>
            </a:r>
            <a:r>
              <a:rPr lang="en-US" sz="1900" b="1" dirty="0"/>
              <a:t>manual scratching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 sz="19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1900" dirty="0"/>
              <a:t>Scratching introduces</a:t>
            </a:r>
            <a:r>
              <a:rPr lang="en-US" sz="1900" b="1" dirty="0"/>
              <a:t> </a:t>
            </a:r>
            <a:r>
              <a:rPr lang="en-US" sz="1900" b="1" dirty="0">
                <a:solidFill>
                  <a:srgbClr val="FF0000"/>
                </a:solidFill>
              </a:rPr>
              <a:t>mechanical injury</a:t>
            </a:r>
            <a:r>
              <a:rPr lang="en-US" sz="1900" dirty="0">
                <a:solidFill>
                  <a:srgbClr val="FF0000"/>
                </a:solidFill>
              </a:rPr>
              <a:t> </a:t>
            </a:r>
            <a:r>
              <a:rPr lang="en-US" sz="1900" dirty="0"/>
              <a:t>to the cells, leading to release of cellular contents into the surroundings and potentially influencing the migration process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 sz="19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1900" b="1" dirty="0">
                <a:solidFill>
                  <a:srgbClr val="FF0000"/>
                </a:solidFill>
              </a:rPr>
              <a:t>Cell proliferation</a:t>
            </a:r>
            <a:r>
              <a:rPr lang="en-US" sz="1900" dirty="0">
                <a:solidFill>
                  <a:srgbClr val="FF0000"/>
                </a:solidFill>
              </a:rPr>
              <a:t> </a:t>
            </a:r>
            <a:r>
              <a:rPr lang="en-US" sz="1900" dirty="0"/>
              <a:t>may confound the measurement of migration. Therefore, suppression of proliferation is a necessary intervention. </a:t>
            </a:r>
          </a:p>
          <a:p>
            <a:endParaRPr lang="en-US" sz="13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2411730" y="188595"/>
            <a:ext cx="52400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/>
              <a:t>Cell exclusion zone assay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79512" y="1868631"/>
            <a:ext cx="4267647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A possibility to circumvent the </a:t>
            </a:r>
            <a:r>
              <a:rPr lang="it-IT" altLang="en-US" dirty="0"/>
              <a:t>problem of </a:t>
            </a:r>
            <a:r>
              <a:rPr lang="en-US" dirty="0"/>
              <a:t>cell remnants is</a:t>
            </a:r>
            <a:r>
              <a:rPr lang="it-IT" altLang="en-US" dirty="0"/>
              <a:t>  </a:t>
            </a:r>
            <a:r>
              <a:rPr lang="en-US" dirty="0"/>
              <a:t>to create </a:t>
            </a:r>
            <a:r>
              <a:rPr lang="en-US" b="1" dirty="0"/>
              <a:t>cell exclusion zones</a:t>
            </a:r>
            <a:r>
              <a:rPr lang="en-US" dirty="0"/>
              <a:t> at the time of cell seeding with e.g.</a:t>
            </a:r>
            <a:r>
              <a:rPr lang="it-IT" altLang="en-US" dirty="0"/>
              <a:t> </a:t>
            </a:r>
            <a:r>
              <a:rPr lang="en-US" dirty="0" err="1"/>
              <a:t>microstencils</a:t>
            </a:r>
            <a:endParaRPr lang="en-US" dirty="0"/>
          </a:p>
        </p:txBody>
      </p:sp>
      <p:sp>
        <p:nvSpPr>
          <p:cNvPr id="7" name="Text Box 6"/>
          <p:cNvSpPr txBox="1"/>
          <p:nvPr/>
        </p:nvSpPr>
        <p:spPr>
          <a:xfrm>
            <a:off x="179512" y="4005064"/>
            <a:ext cx="1991444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These stoppers are positioned prior to seeding of the</a:t>
            </a:r>
            <a:r>
              <a:rPr lang="it-IT" altLang="en-US" dirty="0"/>
              <a:t> </a:t>
            </a:r>
            <a:r>
              <a:rPr lang="en-US" dirty="0"/>
              <a:t>cells and create an </a:t>
            </a:r>
            <a:r>
              <a:rPr lang="en-US" b="1" dirty="0"/>
              <a:t>exclusion zone</a:t>
            </a:r>
            <a:r>
              <a:rPr lang="en-US" dirty="0"/>
              <a:t> with the tip of the stopper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24550" b="10995"/>
          <a:stretch/>
        </p:blipFill>
        <p:spPr>
          <a:xfrm>
            <a:off x="4382484" y="1508841"/>
            <a:ext cx="4552243" cy="165736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420C63C-060A-085E-3D80-6BF1C9EF52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42"/>
          <a:stretch/>
        </p:blipFill>
        <p:spPr>
          <a:xfrm>
            <a:off x="2411730" y="3781401"/>
            <a:ext cx="6408742" cy="298639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Content Placeholder 1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9750" y="150177"/>
            <a:ext cx="3032125" cy="2269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Content Placeholder 111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32045" y="44450"/>
            <a:ext cx="2489200" cy="24809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539750" y="6012879"/>
            <a:ext cx="252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 b="1" dirty="0">
                <a:solidFill>
                  <a:srgbClr val="FF0000"/>
                </a:solidFill>
              </a:rPr>
              <a:t>Video </a:t>
            </a:r>
            <a:r>
              <a:rPr lang="it-IT" altLang="en-US" b="1" dirty="0" err="1">
                <a:solidFill>
                  <a:srgbClr val="FF0000"/>
                </a:solidFill>
              </a:rPr>
              <a:t>Wound</a:t>
            </a:r>
            <a:r>
              <a:rPr lang="it-IT" altLang="en-US" b="1" dirty="0">
                <a:solidFill>
                  <a:srgbClr val="FF0000"/>
                </a:solidFill>
              </a:rPr>
              <a:t> </a:t>
            </a:r>
            <a:r>
              <a:rPr lang="it-IT" altLang="en-US" b="1" dirty="0" err="1">
                <a:solidFill>
                  <a:srgbClr val="FF0000"/>
                </a:solidFill>
              </a:rPr>
              <a:t>healing</a:t>
            </a:r>
            <a:endParaRPr lang="it-IT" altLang="en-US" b="1" dirty="0">
              <a:solidFill>
                <a:srgbClr val="FF0000"/>
              </a:solidFill>
            </a:endParaRPr>
          </a:p>
        </p:txBody>
      </p:sp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179512" y="2708920"/>
            <a:ext cx="8568952" cy="31410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Pulsante di azione: video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553C8D6-0EE5-22DF-B2E6-A5A32748FBDB}"/>
              </a:ext>
            </a:extLst>
          </p:cNvPr>
          <p:cNvSpPr/>
          <p:nvPr/>
        </p:nvSpPr>
        <p:spPr>
          <a:xfrm>
            <a:off x="5055592" y="6382211"/>
            <a:ext cx="1121053" cy="36004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101FA86-E62A-8300-37D5-72623E40961D}"/>
              </a:ext>
            </a:extLst>
          </p:cNvPr>
          <p:cNvSpPr txBox="1"/>
          <p:nvPr/>
        </p:nvSpPr>
        <p:spPr>
          <a:xfrm>
            <a:off x="512341" y="641234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TEC_CELL_02_Cell </a:t>
            </a:r>
            <a:r>
              <a:rPr lang="it-IT" dirty="0" err="1"/>
              <a:t>Migration_IBI_Wound</a:t>
            </a:r>
            <a:endParaRPr lang="it-IT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23528" y="1736585"/>
            <a:ext cx="8640960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Migration </a:t>
            </a:r>
            <a:r>
              <a:rPr lang="en-US" dirty="0"/>
              <a:t>is often used as umbrella term in biology to describe</a:t>
            </a:r>
            <a:r>
              <a:rPr lang="it-IT" altLang="en-US" dirty="0"/>
              <a:t> </a:t>
            </a:r>
            <a:r>
              <a:rPr lang="en-US" b="1" dirty="0"/>
              <a:t>any directed cell movement within the body.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The ability to migrate</a:t>
            </a:r>
            <a:r>
              <a:rPr lang="it-IT" altLang="en-US" dirty="0"/>
              <a:t> </a:t>
            </a:r>
            <a:r>
              <a:rPr lang="en-US" dirty="0"/>
              <a:t>allows cells to change their position within tissues or between</a:t>
            </a:r>
            <a:r>
              <a:rPr lang="it-IT" altLang="en-US" dirty="0"/>
              <a:t> </a:t>
            </a:r>
            <a:r>
              <a:rPr lang="en-US" dirty="0"/>
              <a:t>different organs.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23528" y="4149080"/>
            <a:ext cx="835292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dirty="0"/>
              <a:t>In pathology, </a:t>
            </a:r>
            <a:r>
              <a:rPr lang="en-US" b="1" dirty="0">
                <a:solidFill>
                  <a:srgbClr val="FF0000"/>
                </a:solidFill>
              </a:rPr>
              <a:t>invasion</a:t>
            </a:r>
            <a:r>
              <a:rPr lang="en-US" b="1" dirty="0"/>
              <a:t> </a:t>
            </a:r>
            <a:r>
              <a:rPr lang="it-IT" altLang="en-US" b="1" dirty="0"/>
              <a:t>(</a:t>
            </a:r>
            <a:r>
              <a:rPr lang="en-US" b="1" dirty="0"/>
              <a:t>of carcinomas</a:t>
            </a:r>
            <a:r>
              <a:rPr lang="it-IT" altLang="en-US" b="1" dirty="0"/>
              <a:t>)</a:t>
            </a:r>
            <a:r>
              <a:rPr lang="en-US" dirty="0"/>
              <a:t> is defined as </a:t>
            </a:r>
            <a:r>
              <a:rPr lang="it-IT" altLang="en-US" dirty="0"/>
              <a:t> </a:t>
            </a:r>
          </a:p>
          <a:p>
            <a:pPr algn="just"/>
            <a:endParaRPr lang="it-IT" altLang="en-US" dirty="0"/>
          </a:p>
          <a:p>
            <a:pPr algn="just"/>
            <a:r>
              <a:rPr lang="en-US" dirty="0"/>
              <a:t>the penetration</a:t>
            </a:r>
            <a:r>
              <a:rPr lang="it-IT" altLang="en-US" dirty="0"/>
              <a:t> </a:t>
            </a:r>
            <a:r>
              <a:rPr lang="en-US" dirty="0"/>
              <a:t>of tissue barriers, and</a:t>
            </a:r>
            <a:r>
              <a:rPr lang="it-IT" altLang="en-US" dirty="0"/>
              <a:t> </a:t>
            </a:r>
            <a:r>
              <a:rPr lang="en-US" dirty="0"/>
              <a:t>infiltration (intrusion) into the underlying interstitial tissues </a:t>
            </a:r>
            <a:r>
              <a:rPr lang="it-IT" altLang="en-US" dirty="0"/>
              <a:t>(</a:t>
            </a:r>
            <a:r>
              <a:rPr lang="en-US" dirty="0"/>
              <a:t>by</a:t>
            </a:r>
            <a:r>
              <a:rPr lang="it-IT" altLang="en-US" dirty="0"/>
              <a:t> </a:t>
            </a:r>
            <a:r>
              <a:rPr lang="en-US" dirty="0"/>
              <a:t>malignant tumor cells</a:t>
            </a:r>
            <a:r>
              <a:rPr lang="it-IT" altLang="en-US" dirty="0"/>
              <a:t>)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899795" y="260985"/>
            <a:ext cx="684720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>
                <a:sym typeface="+mn-ea"/>
              </a:rPr>
              <a:t>Definition of </a:t>
            </a:r>
            <a:r>
              <a:rPr lang="en-US" sz="3200" b="1">
                <a:sym typeface="+mn-ea"/>
              </a:rPr>
              <a:t>migration</a:t>
            </a:r>
            <a:r>
              <a:rPr lang="en-US" sz="3200">
                <a:sym typeface="+mn-ea"/>
              </a:rPr>
              <a:t> and </a:t>
            </a:r>
            <a:r>
              <a:rPr lang="en-US" sz="3200" b="1">
                <a:sym typeface="+mn-ea"/>
              </a:rPr>
              <a:t>invasion</a:t>
            </a:r>
            <a:endParaRPr lang="en-US" sz="3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46496" y="1628902"/>
            <a:ext cx="4929560" cy="2031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transwell assay </a:t>
            </a:r>
            <a:r>
              <a:rPr lang="en-US" dirty="0"/>
              <a:t>was originally introduced by </a:t>
            </a:r>
            <a:r>
              <a:rPr lang="en-US" b="1" dirty="0"/>
              <a:t>Boyden</a:t>
            </a:r>
            <a:r>
              <a:rPr lang="en-US" dirty="0"/>
              <a:t> (and is</a:t>
            </a:r>
            <a:r>
              <a:rPr lang="it-IT" altLang="en-US" dirty="0"/>
              <a:t> t</a:t>
            </a:r>
            <a:r>
              <a:rPr lang="en-US" dirty="0" err="1"/>
              <a:t>herefore</a:t>
            </a:r>
            <a:r>
              <a:rPr lang="en-US" dirty="0"/>
              <a:t> often called Boyden chamber assay) to analyze the</a:t>
            </a:r>
            <a:r>
              <a:rPr lang="it-IT" altLang="en-US" dirty="0"/>
              <a:t> </a:t>
            </a:r>
            <a:r>
              <a:rPr lang="en-US" dirty="0"/>
              <a:t>chemotactic responses of leukocytes. </a:t>
            </a:r>
          </a:p>
          <a:p>
            <a:endParaRPr lang="en-US" dirty="0"/>
          </a:p>
          <a:p>
            <a:r>
              <a:rPr lang="en-US" dirty="0"/>
              <a:t>Improved, simplified</a:t>
            </a:r>
            <a:r>
              <a:rPr lang="it-IT" altLang="en-US" dirty="0"/>
              <a:t>  </a:t>
            </a:r>
            <a:r>
              <a:rPr lang="en-US" dirty="0"/>
              <a:t>and disposable versions of the original chambers were developed.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18560" y="288677"/>
            <a:ext cx="854583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/>
              <a:t>Transwell migration assay </a:t>
            </a:r>
            <a:r>
              <a:rPr lang="en-US" b="1" dirty="0"/>
              <a:t>(Boyden </a:t>
            </a:r>
            <a:r>
              <a:rPr lang="en-US" dirty="0"/>
              <a:t>chamber assay)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7817C5D-0A36-81D6-5527-31200A4CB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147"/>
          <a:stretch/>
        </p:blipFill>
        <p:spPr>
          <a:xfrm>
            <a:off x="185612" y="4366931"/>
            <a:ext cx="8634885" cy="213452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DEC99DE-371C-B3B6-D9D1-A36494C67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423809"/>
            <a:ext cx="3561408" cy="244151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66EAB18-65D8-10D8-0E81-E47DEE847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62" y="5157192"/>
            <a:ext cx="3450318" cy="1535392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23545" y="404495"/>
            <a:ext cx="872045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/>
              <a:t>The principle of this assay is based on </a:t>
            </a:r>
            <a:r>
              <a:rPr lang="en-US" sz="2000" b="1" dirty="0"/>
              <a:t>two medium containing</a:t>
            </a:r>
            <a:r>
              <a:rPr lang="it-IT" altLang="en-US" sz="2000" b="1" dirty="0"/>
              <a:t> </a:t>
            </a:r>
            <a:r>
              <a:rPr lang="en-US" sz="2000" b="1" dirty="0"/>
              <a:t>chambers </a:t>
            </a:r>
            <a:r>
              <a:rPr lang="en-US" sz="2000" dirty="0"/>
              <a:t>separated by a porous membrane through which cells</a:t>
            </a:r>
            <a:r>
              <a:rPr lang="it-IT" altLang="en-US" sz="2000" dirty="0"/>
              <a:t> </a:t>
            </a:r>
            <a:r>
              <a:rPr lang="en-US" sz="2000" dirty="0"/>
              <a:t>transmigrate. </a:t>
            </a:r>
          </a:p>
          <a:p>
            <a:endParaRPr lang="en-US" sz="2000" dirty="0"/>
          </a:p>
          <a:p>
            <a:r>
              <a:rPr lang="en-US" sz="2000" dirty="0"/>
              <a:t>The size of the cells to be analyzed,</a:t>
            </a:r>
            <a:r>
              <a:rPr lang="it-IT" altLang="en-US" sz="2000" dirty="0"/>
              <a:t> </a:t>
            </a:r>
            <a:r>
              <a:rPr lang="en-US" sz="2000" dirty="0"/>
              <a:t>determines the </a:t>
            </a:r>
            <a:r>
              <a:rPr lang="en-US" sz="2000" dirty="0">
                <a:solidFill>
                  <a:srgbClr val="FF0000"/>
                </a:solidFill>
              </a:rPr>
              <a:t>required </a:t>
            </a:r>
            <a:r>
              <a:rPr lang="en-US" sz="2000" b="1" dirty="0">
                <a:solidFill>
                  <a:srgbClr val="FF0000"/>
                </a:solidFill>
              </a:rPr>
              <a:t>pore size of the membranes</a:t>
            </a:r>
            <a:r>
              <a:rPr lang="en-US" sz="2000" dirty="0"/>
              <a:t>.</a:t>
            </a:r>
          </a:p>
        </p:txBody>
      </p:sp>
      <p:pic>
        <p:nvPicPr>
          <p:cNvPr id="113" name="Content Placeholder 112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91865" y="2853055"/>
            <a:ext cx="5535295" cy="3380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442979" y="2564904"/>
            <a:ext cx="2839085" cy="24263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00575" y="382012"/>
            <a:ext cx="2986166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600" b="1" dirty="0"/>
              <a:t>C</a:t>
            </a:r>
            <a:r>
              <a:rPr lang="en-US" sz="1600" b="1" dirty="0"/>
              <a:t>ells are seeded </a:t>
            </a:r>
            <a:r>
              <a:rPr lang="en-US" sz="1600" dirty="0"/>
              <a:t>in</a:t>
            </a:r>
            <a:r>
              <a:rPr lang="it-IT" altLang="en-US" sz="1600" dirty="0"/>
              <a:t> </a:t>
            </a:r>
            <a:r>
              <a:rPr lang="en-US" sz="1600" dirty="0"/>
              <a:t>medium in the upper part 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2521E8C-06EE-55F2-5B9F-3E8B0DB8E4BF}"/>
              </a:ext>
            </a:extLst>
          </p:cNvPr>
          <p:cNvSpPr txBox="1"/>
          <p:nvPr/>
        </p:nvSpPr>
        <p:spPr>
          <a:xfrm>
            <a:off x="179512" y="4653136"/>
            <a:ext cx="14191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it-IT" altLang="en-US" dirty="0"/>
              <a:t>Cell are </a:t>
            </a:r>
            <a:r>
              <a:rPr lang="it-IT" altLang="en-US" b="1" dirty="0" err="1"/>
              <a:t>stained</a:t>
            </a:r>
            <a:r>
              <a:rPr lang="it-IT" altLang="en-US" dirty="0"/>
              <a:t> and </a:t>
            </a:r>
            <a:r>
              <a:rPr lang="it-IT" altLang="en-US" b="1" dirty="0" err="1"/>
              <a:t>counted</a:t>
            </a:r>
            <a:endParaRPr lang="it-IT" altLang="en-US" b="1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312E4FF-8376-FE3D-5FFE-A42666F43E23}"/>
              </a:ext>
            </a:extLst>
          </p:cNvPr>
          <p:cNvSpPr/>
          <p:nvPr/>
        </p:nvSpPr>
        <p:spPr>
          <a:xfrm>
            <a:off x="3563888" y="5157192"/>
            <a:ext cx="122413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16A9416-F128-FFC3-8CA1-E03DF91CCB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20" r="54232"/>
          <a:stretch/>
        </p:blipFill>
        <p:spPr>
          <a:xfrm>
            <a:off x="4479433" y="114194"/>
            <a:ext cx="2458240" cy="156966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2436774-429E-A316-64CD-C24712D1F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93" t="19441"/>
          <a:stretch/>
        </p:blipFill>
        <p:spPr>
          <a:xfrm>
            <a:off x="5508104" y="2406623"/>
            <a:ext cx="2222287" cy="1351032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C510417-4D90-893E-718D-532A531467F4}"/>
              </a:ext>
            </a:extLst>
          </p:cNvPr>
          <p:cNvSpPr txBox="1"/>
          <p:nvPr/>
        </p:nvSpPr>
        <p:spPr>
          <a:xfrm>
            <a:off x="275677" y="2326995"/>
            <a:ext cx="44614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en-US" sz="1600" dirty="0"/>
              <a:t>- </a:t>
            </a:r>
            <a:r>
              <a:rPr lang="it-IT" altLang="en-US" sz="1600" b="1" dirty="0"/>
              <a:t>m</a:t>
            </a:r>
            <a:r>
              <a:rPr lang="en-US" sz="1600" b="1" dirty="0" err="1"/>
              <a:t>igrate</a:t>
            </a:r>
            <a:r>
              <a:rPr lang="en-US" sz="1600" b="1" dirty="0"/>
              <a:t> in vertical direction</a:t>
            </a:r>
            <a:r>
              <a:rPr lang="it-IT" altLang="en-US" sz="1600" b="1" dirty="0"/>
              <a:t> </a:t>
            </a:r>
            <a:r>
              <a:rPr lang="en-US" sz="1600" dirty="0"/>
              <a:t>through the pores of the membrane into the lower compartment,</a:t>
            </a:r>
            <a:r>
              <a:rPr lang="it-IT" altLang="en-US" sz="1600" dirty="0"/>
              <a:t> </a:t>
            </a:r>
            <a:r>
              <a:rPr lang="en-US" sz="1600" dirty="0"/>
              <a:t>in which medium containing an attractant or simply higher serum</a:t>
            </a:r>
            <a:r>
              <a:rPr lang="it-IT" altLang="en-US" sz="1600" dirty="0"/>
              <a:t> </a:t>
            </a:r>
            <a:r>
              <a:rPr lang="en-US" sz="1600" dirty="0"/>
              <a:t>content is present.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C53330C1-7BB6-3ABC-8754-C2628361E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014" b="55040"/>
          <a:stretch/>
        </p:blipFill>
        <p:spPr>
          <a:xfrm>
            <a:off x="6915751" y="3930450"/>
            <a:ext cx="2103909" cy="256946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DFA0E693-2E45-737B-D17E-0E5E67B1F5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481"/>
          <a:stretch/>
        </p:blipFill>
        <p:spPr>
          <a:xfrm>
            <a:off x="1369477" y="4390529"/>
            <a:ext cx="5356351" cy="2109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359631" y="908720"/>
            <a:ext cx="8424738" cy="4862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The </a:t>
            </a:r>
            <a:r>
              <a:rPr lang="en-US" sz="2000" b="1" dirty="0">
                <a:solidFill>
                  <a:srgbClr val="FF0000"/>
                </a:solidFill>
              </a:rPr>
              <a:t>advantages</a:t>
            </a:r>
            <a:r>
              <a:rPr lang="en-US" dirty="0"/>
              <a:t> of the</a:t>
            </a:r>
            <a:r>
              <a:rPr lang="it-IT" altLang="en-US" dirty="0"/>
              <a:t> </a:t>
            </a:r>
            <a:r>
              <a:rPr lang="en-US" dirty="0"/>
              <a:t>method are</a:t>
            </a:r>
            <a:r>
              <a:rPr lang="it-IT" altLang="en-US" dirty="0"/>
              <a:t>:</a:t>
            </a:r>
          </a:p>
          <a:p>
            <a:endParaRPr lang="it-IT" altLang="en-US" dirty="0"/>
          </a:p>
          <a:p>
            <a:r>
              <a:rPr lang="en-US" dirty="0"/>
              <a:t> the broad availability of different cell culture inserts</a:t>
            </a:r>
            <a:r>
              <a:rPr lang="it-IT" altLang="en-US" dirty="0"/>
              <a:t> </a:t>
            </a:r>
            <a:r>
              <a:rPr lang="en-US" dirty="0"/>
              <a:t>and sizes; </a:t>
            </a:r>
          </a:p>
          <a:p>
            <a:endParaRPr lang="en-US" dirty="0"/>
          </a:p>
          <a:p>
            <a:r>
              <a:rPr lang="en-US" dirty="0"/>
              <a:t>the relative ease of the experimental setup and the –</a:t>
            </a:r>
            <a:r>
              <a:rPr lang="it-IT" altLang="en-US" dirty="0"/>
              <a:t> </a:t>
            </a:r>
            <a:r>
              <a:rPr lang="en-US" dirty="0"/>
              <a:t>albeit only short – </a:t>
            </a:r>
            <a:r>
              <a:rPr lang="en-US" b="1" dirty="0"/>
              <a:t>medium or cytokine/chemokine gradient</a:t>
            </a:r>
            <a:r>
              <a:rPr lang="it-IT" altLang="en-US" dirty="0"/>
              <a:t> </a:t>
            </a:r>
            <a:r>
              <a:rPr lang="en-US" dirty="0"/>
              <a:t>between the upper (cell culture insert) and lower (culture vessel)</a:t>
            </a:r>
            <a:r>
              <a:rPr lang="it-IT" altLang="en-US" dirty="0"/>
              <a:t> </a:t>
            </a:r>
            <a:r>
              <a:rPr lang="en-US" dirty="0"/>
              <a:t>growth medium.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ym typeface="+mn-ea"/>
              </a:rPr>
              <a:t> there are</a:t>
            </a:r>
            <a:r>
              <a:rPr lang="it-IT" altLang="en-US" dirty="0">
                <a:sym typeface="+mn-ea"/>
              </a:rPr>
              <a:t> </a:t>
            </a:r>
            <a:r>
              <a:rPr lang="en-US" dirty="0">
                <a:sym typeface="+mn-ea"/>
              </a:rPr>
              <a:t>some  </a:t>
            </a:r>
            <a:r>
              <a:rPr lang="en-US" sz="2000" b="1" dirty="0">
                <a:solidFill>
                  <a:srgbClr val="FF0000"/>
                </a:solidFill>
                <a:sym typeface="+mn-ea"/>
              </a:rPr>
              <a:t>drawbacks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/>
              <a:t>This method is an </a:t>
            </a:r>
            <a:r>
              <a:rPr lang="en-US" b="1" dirty="0"/>
              <a:t>endpoint assay </a:t>
            </a:r>
          </a:p>
          <a:p>
            <a:endParaRPr lang="en-US" b="1" dirty="0"/>
          </a:p>
          <a:p>
            <a:r>
              <a:rPr lang="en-US" dirty="0"/>
              <a:t> if simple cell staining procedures</a:t>
            </a:r>
            <a:r>
              <a:rPr lang="it-IT" altLang="en-US" dirty="0"/>
              <a:t> </a:t>
            </a:r>
            <a:r>
              <a:rPr lang="en-US" dirty="0"/>
              <a:t>are used. Non-invaded cells, which stayed on the upper side of</a:t>
            </a:r>
            <a:r>
              <a:rPr lang="it-IT" altLang="en-US" dirty="0"/>
              <a:t> </a:t>
            </a:r>
            <a:r>
              <a:rPr lang="en-US" dirty="0"/>
              <a:t>the transwell insert, have to be eliminated prior to staining of the</a:t>
            </a:r>
            <a:r>
              <a:rPr lang="it-IT" altLang="en-US" dirty="0"/>
              <a:t> </a:t>
            </a:r>
            <a:r>
              <a:rPr lang="en-US" dirty="0"/>
              <a:t>invasive cells at the bottom of the membrane.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79705" y="908685"/>
            <a:ext cx="4377055" cy="21852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endParaRPr lang="en-US" sz="1700" b="1" dirty="0">
              <a:solidFill>
                <a:srgbClr val="FF0000"/>
              </a:solidFill>
            </a:endParaRPr>
          </a:p>
          <a:p>
            <a:pPr algn="just"/>
            <a:r>
              <a:rPr lang="en-US" sz="1700" b="1" dirty="0">
                <a:solidFill>
                  <a:srgbClr val="FF0000"/>
                </a:solidFill>
              </a:rPr>
              <a:t>Migration</a:t>
            </a:r>
            <a:r>
              <a:rPr lang="en-US" sz="1700" dirty="0"/>
              <a:t> is defined as</a:t>
            </a:r>
            <a:r>
              <a:rPr lang="it-IT" altLang="en-US" sz="1700" dirty="0"/>
              <a:t>:</a:t>
            </a:r>
          </a:p>
          <a:p>
            <a:pPr algn="just"/>
            <a:r>
              <a:rPr lang="en-US" sz="1700" dirty="0"/>
              <a:t>the </a:t>
            </a:r>
            <a:r>
              <a:rPr lang="en-US" sz="1700" b="1" dirty="0"/>
              <a:t>directed</a:t>
            </a:r>
            <a:r>
              <a:rPr lang="it-IT" altLang="en-US" sz="1700" b="1" dirty="0"/>
              <a:t> </a:t>
            </a:r>
            <a:r>
              <a:rPr lang="en-US" sz="1700" b="1" dirty="0"/>
              <a:t>movement of cells on a substrate</a:t>
            </a:r>
            <a:r>
              <a:rPr lang="en-US" sz="1700" dirty="0"/>
              <a:t> such as basal</a:t>
            </a:r>
            <a:r>
              <a:rPr lang="it-IT" altLang="en-US" sz="1700" dirty="0"/>
              <a:t> </a:t>
            </a:r>
            <a:r>
              <a:rPr lang="en-US" sz="1700" dirty="0"/>
              <a:t>membranes, ECM</a:t>
            </a:r>
            <a:r>
              <a:rPr lang="it-IT" altLang="en-US" sz="1700" dirty="0"/>
              <a:t> </a:t>
            </a:r>
            <a:r>
              <a:rPr lang="en-US" sz="1700" dirty="0"/>
              <a:t>fibers or plastic plates. </a:t>
            </a:r>
          </a:p>
          <a:p>
            <a:pPr algn="just"/>
            <a:r>
              <a:rPr lang="en-US" sz="1700" dirty="0"/>
              <a:t>Therefore, migration </a:t>
            </a:r>
            <a:r>
              <a:rPr lang="en-US" sz="1700" b="1" dirty="0"/>
              <a:t>is occurring on 2D</a:t>
            </a:r>
            <a:r>
              <a:rPr lang="it-IT" altLang="en-US" sz="1700" b="1" dirty="0"/>
              <a:t> </a:t>
            </a:r>
            <a:r>
              <a:rPr lang="en-US" sz="1700" b="1" dirty="0"/>
              <a:t>surfaces</a:t>
            </a:r>
            <a:r>
              <a:rPr lang="en-US" sz="1700" dirty="0"/>
              <a:t> without any obstructive fiber network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r="32969"/>
          <a:stretch>
            <a:fillRect/>
          </a:stretch>
        </p:blipFill>
        <p:spPr>
          <a:xfrm>
            <a:off x="4819649" y="3993515"/>
            <a:ext cx="4204335" cy="208534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79704" y="3812773"/>
            <a:ext cx="4639945" cy="24468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1700" b="1" dirty="0">
                <a:solidFill>
                  <a:srgbClr val="FF0000"/>
                </a:solidFill>
                <a:sym typeface="+mn-ea"/>
              </a:rPr>
              <a:t> Invasion</a:t>
            </a:r>
            <a:r>
              <a:rPr lang="en-US" sz="1700" dirty="0">
                <a:sym typeface="+mn-ea"/>
              </a:rPr>
              <a:t> is defined as: </a:t>
            </a:r>
            <a:endParaRPr lang="en-US" sz="1700" dirty="0"/>
          </a:p>
          <a:p>
            <a:pPr algn="just"/>
            <a:r>
              <a:rPr lang="en-US" sz="1700" b="1" dirty="0">
                <a:sym typeface="+mn-ea"/>
              </a:rPr>
              <a:t>cell</a:t>
            </a:r>
            <a:r>
              <a:rPr lang="it-IT" altLang="en-US" sz="1700" b="1" dirty="0">
                <a:sym typeface="+mn-ea"/>
              </a:rPr>
              <a:t> </a:t>
            </a:r>
            <a:r>
              <a:rPr lang="en-US" sz="1700" b="1" dirty="0">
                <a:sym typeface="+mn-ea"/>
              </a:rPr>
              <a:t>movement through a 3D matrix</a:t>
            </a:r>
            <a:r>
              <a:rPr lang="en-US" sz="1700" dirty="0">
                <a:sym typeface="+mn-ea"/>
              </a:rPr>
              <a:t>, which is accompanied by a</a:t>
            </a:r>
            <a:endParaRPr lang="en-US" sz="1700" dirty="0"/>
          </a:p>
          <a:p>
            <a:pPr algn="just"/>
            <a:r>
              <a:rPr lang="en-US" sz="1700" b="1" dirty="0">
                <a:sym typeface="+mn-ea"/>
              </a:rPr>
              <a:t>restructuring of the 3D environment</a:t>
            </a:r>
            <a:r>
              <a:rPr lang="en-US" sz="1700" dirty="0">
                <a:sym typeface="+mn-ea"/>
              </a:rPr>
              <a:t>.</a:t>
            </a:r>
            <a:endParaRPr lang="en-US" sz="1700" dirty="0"/>
          </a:p>
          <a:p>
            <a:pPr algn="just"/>
            <a:endParaRPr lang="en-US" sz="1700" dirty="0"/>
          </a:p>
          <a:p>
            <a:pPr algn="just"/>
            <a:r>
              <a:rPr lang="en-US" sz="1700" dirty="0">
                <a:sym typeface="+mn-ea"/>
              </a:rPr>
              <a:t>Invasion requires adhesion, proteolysis of extracellular</a:t>
            </a:r>
            <a:r>
              <a:rPr lang="it-IT" altLang="en-US" sz="1700" dirty="0">
                <a:sym typeface="+mn-ea"/>
              </a:rPr>
              <a:t> </a:t>
            </a:r>
            <a:r>
              <a:rPr lang="en-US" sz="1700" dirty="0">
                <a:sym typeface="+mn-ea"/>
              </a:rPr>
              <a:t>matrix</a:t>
            </a:r>
            <a:r>
              <a:rPr lang="it-IT" altLang="en-US" sz="1700" dirty="0">
                <a:sym typeface="+mn-ea"/>
              </a:rPr>
              <a:t> </a:t>
            </a:r>
            <a:r>
              <a:rPr lang="en-US" sz="1700" dirty="0">
                <a:sym typeface="+mn-ea"/>
              </a:rPr>
              <a:t>components and migration, therefore invading cells</a:t>
            </a:r>
            <a:r>
              <a:rPr lang="it-IT" altLang="en-US" sz="1700" dirty="0">
                <a:sym typeface="+mn-ea"/>
              </a:rPr>
              <a:t> </a:t>
            </a:r>
            <a:r>
              <a:rPr lang="en-US" sz="1700" dirty="0">
                <a:sym typeface="+mn-ea"/>
              </a:rPr>
              <a:t>remodel the ECM.</a:t>
            </a:r>
            <a:endParaRPr lang="en-US" sz="1700" dirty="0"/>
          </a:p>
        </p:txBody>
      </p:sp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141640" y="219710"/>
            <a:ext cx="872546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b="1" dirty="0">
                <a:sym typeface="+mn-ea"/>
              </a:rPr>
              <a:t>Migration</a:t>
            </a:r>
            <a:r>
              <a:rPr lang="en-US" dirty="0">
                <a:sym typeface="+mn-ea"/>
              </a:rPr>
              <a:t> and </a:t>
            </a:r>
            <a:r>
              <a:rPr lang="en-US" b="1" dirty="0">
                <a:sym typeface="+mn-ea"/>
              </a:rPr>
              <a:t>invasion </a:t>
            </a:r>
            <a:r>
              <a:rPr lang="en-US" dirty="0">
                <a:sym typeface="+mn-ea"/>
              </a:rPr>
              <a:t>are clearly separated terms in</a:t>
            </a:r>
            <a:r>
              <a:rPr lang="it-IT" altLang="en-US" dirty="0">
                <a:sym typeface="+mn-ea"/>
              </a:rPr>
              <a:t> </a:t>
            </a:r>
            <a:r>
              <a:rPr lang="en-US" b="1" dirty="0">
                <a:sym typeface="+mn-ea"/>
              </a:rPr>
              <a:t>experimental cell biology</a:t>
            </a:r>
            <a:r>
              <a:rPr lang="en-US" dirty="0">
                <a:sym typeface="+mn-ea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08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236220" y="764704"/>
            <a:ext cx="8671560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The principal technical setup of the transwell invasion assay</a:t>
            </a:r>
            <a:r>
              <a:rPr lang="it-IT" altLang="en-US" dirty="0"/>
              <a:t> </a:t>
            </a:r>
            <a:r>
              <a:rPr lang="en-US" dirty="0"/>
              <a:t>equals the transwell migration assay. </a:t>
            </a:r>
          </a:p>
          <a:p>
            <a:endParaRPr lang="en-US" dirty="0"/>
          </a:p>
          <a:p>
            <a:r>
              <a:rPr lang="en-US" dirty="0"/>
              <a:t>In addition, the</a:t>
            </a:r>
            <a:r>
              <a:rPr lang="it-IT" altLang="en-US" dirty="0"/>
              <a:t> </a:t>
            </a:r>
            <a:r>
              <a:rPr lang="en-US" dirty="0"/>
              <a:t>porous </a:t>
            </a:r>
            <a:r>
              <a:rPr lang="en-US" u="sng" dirty="0">
                <a:solidFill>
                  <a:srgbClr val="FF0000"/>
                </a:solidFill>
              </a:rPr>
              <a:t>filter </a:t>
            </a:r>
            <a:r>
              <a:rPr lang="en-US" b="1" u="sng" dirty="0">
                <a:solidFill>
                  <a:srgbClr val="FF0000"/>
                </a:solidFill>
              </a:rPr>
              <a:t>is overlaid by a thin layer of ECM</a:t>
            </a:r>
            <a:r>
              <a:rPr lang="en-US" dirty="0"/>
              <a:t>, before seeding the</a:t>
            </a:r>
            <a:r>
              <a:rPr lang="it-IT" altLang="en-US" dirty="0"/>
              <a:t> </a:t>
            </a:r>
            <a:r>
              <a:rPr lang="en-US" dirty="0"/>
              <a:t>cells into the top chamber .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411730" y="188595"/>
            <a:ext cx="55994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/>
              <a:t>Transwell </a:t>
            </a:r>
            <a:r>
              <a:rPr lang="en-US" sz="2400" b="1" dirty="0">
                <a:solidFill>
                  <a:srgbClr val="FF0000"/>
                </a:solidFill>
              </a:rPr>
              <a:t>invasion assay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CCC62DD-17D4-6FC7-89DA-F53B99D6F8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546"/>
          <a:stretch/>
        </p:blipFill>
        <p:spPr>
          <a:xfrm>
            <a:off x="241428" y="2384347"/>
            <a:ext cx="8800276" cy="182306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DC0C7A1-0B3B-961C-EEAF-869A3463DC13}"/>
              </a:ext>
            </a:extLst>
          </p:cNvPr>
          <p:cNvSpPr txBox="1"/>
          <p:nvPr/>
        </p:nvSpPr>
        <p:spPr>
          <a:xfrm>
            <a:off x="318646" y="4797152"/>
            <a:ext cx="86458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ECM occludes</a:t>
            </a:r>
            <a:r>
              <a:rPr lang="it-IT" altLang="en-US" b="1" dirty="0"/>
              <a:t> t</a:t>
            </a:r>
            <a:r>
              <a:rPr lang="en-US" b="1" dirty="0"/>
              <a:t>he membrane pores,</a:t>
            </a:r>
            <a:r>
              <a:rPr lang="en-US" dirty="0"/>
              <a:t> blocking non-invasive cells from migrating</a:t>
            </a:r>
            <a:r>
              <a:rPr lang="it-IT" altLang="en-US" dirty="0"/>
              <a:t> </a:t>
            </a:r>
            <a:r>
              <a:rPr lang="en-US" dirty="0"/>
              <a:t>through. </a:t>
            </a:r>
          </a:p>
          <a:p>
            <a:endParaRPr lang="en-US" dirty="0"/>
          </a:p>
          <a:p>
            <a:r>
              <a:rPr lang="en-US" dirty="0"/>
              <a:t>By contrast, </a:t>
            </a:r>
            <a:r>
              <a:rPr lang="en-US" b="1" dirty="0"/>
              <a:t>invasive cells can degrade the matrix and</a:t>
            </a:r>
            <a:r>
              <a:rPr lang="it-IT" altLang="en-US" b="1" dirty="0"/>
              <a:t>  </a:t>
            </a:r>
            <a:r>
              <a:rPr lang="en-US" b="1" dirty="0"/>
              <a:t>move through the ECM</a:t>
            </a:r>
            <a:r>
              <a:rPr lang="en-US" dirty="0"/>
              <a:t> layer and adhere to the bottom of the filter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4"/>
          <p:cNvGrpSpPr/>
          <p:nvPr/>
        </p:nvGrpSpPr>
        <p:grpSpPr>
          <a:xfrm>
            <a:off x="4192905" y="1627188"/>
            <a:ext cx="3338513" cy="3744912"/>
            <a:chOff x="516" y="1151"/>
            <a:chExt cx="1685" cy="1153"/>
          </a:xfrm>
        </p:grpSpPr>
        <p:sp>
          <p:nvSpPr>
            <p:cNvPr id="11277" name="Oval 5"/>
            <p:cNvSpPr/>
            <p:nvPr/>
          </p:nvSpPr>
          <p:spPr>
            <a:xfrm>
              <a:off x="559" y="1347"/>
              <a:ext cx="1401" cy="957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1278" name="Oval 6"/>
            <p:cNvSpPr/>
            <p:nvPr/>
          </p:nvSpPr>
          <p:spPr>
            <a:xfrm>
              <a:off x="635" y="1462"/>
              <a:ext cx="1242" cy="781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76762F"/>
                </a:gs>
              </a:gsLst>
              <a:lin ang="5400000" scaled="1"/>
              <a:tileRect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1279" name="Rectangle 7"/>
            <p:cNvSpPr/>
            <p:nvPr/>
          </p:nvSpPr>
          <p:spPr>
            <a:xfrm>
              <a:off x="516" y="1183"/>
              <a:ext cx="1475" cy="678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1280" name="Rectangle 8" descr="75%"/>
            <p:cNvSpPr/>
            <p:nvPr/>
          </p:nvSpPr>
          <p:spPr>
            <a:xfrm>
              <a:off x="555" y="1817"/>
              <a:ext cx="1394" cy="27"/>
            </a:xfrm>
            <a:prstGeom prst="rect">
              <a:avLst/>
            </a:prstGeom>
            <a:pattFill prst="pct75">
              <a:fgClr>
                <a:srgbClr val="FFFF66"/>
              </a:fgClr>
              <a:bgClr>
                <a:schemeClr val="tx1"/>
              </a:bgClr>
            </a:patt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1281" name="Rectangle 9"/>
            <p:cNvSpPr/>
            <p:nvPr/>
          </p:nvSpPr>
          <p:spPr>
            <a:xfrm>
              <a:off x="539" y="1280"/>
              <a:ext cx="1426" cy="535"/>
            </a:xfrm>
            <a:prstGeom prst="rect">
              <a:avLst/>
            </a:prstGeom>
            <a:gradFill rotWithShape="0">
              <a:gsLst>
                <a:gs pos="0">
                  <a:srgbClr val="FF3300"/>
                </a:gs>
                <a:gs pos="100000">
                  <a:srgbClr val="761800"/>
                </a:gs>
              </a:gsLst>
              <a:lin ang="5400000" scaled="1"/>
              <a:tileRect/>
            </a:gra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1282" name="Freeform 10"/>
            <p:cNvSpPr/>
            <p:nvPr/>
          </p:nvSpPr>
          <p:spPr>
            <a:xfrm>
              <a:off x="840" y="1609"/>
              <a:ext cx="284" cy="118"/>
            </a:xfrm>
            <a:custGeom>
              <a:avLst/>
              <a:gdLst>
                <a:gd name="txL" fmla="*/ 0 w 284"/>
                <a:gd name="txT" fmla="*/ 0 h 216"/>
                <a:gd name="txR" fmla="*/ 284 w 284"/>
                <a:gd name="txB" fmla="*/ 216 h 216"/>
              </a:gdLst>
              <a:ahLst/>
              <a:cxnLst>
                <a:cxn ang="0">
                  <a:pos x="24" y="5"/>
                </a:cxn>
                <a:cxn ang="0">
                  <a:pos x="64" y="5"/>
                </a:cxn>
                <a:cxn ang="0">
                  <a:pos x="84" y="3"/>
                </a:cxn>
                <a:cxn ang="0">
                  <a:pos x="140" y="0"/>
                </a:cxn>
                <a:cxn ang="0">
                  <a:pos x="172" y="1"/>
                </a:cxn>
                <a:cxn ang="0">
                  <a:pos x="248" y="1"/>
                </a:cxn>
                <a:cxn ang="0">
                  <a:pos x="280" y="1"/>
                </a:cxn>
                <a:cxn ang="0">
                  <a:pos x="268" y="1"/>
                </a:cxn>
                <a:cxn ang="0">
                  <a:pos x="252" y="2"/>
                </a:cxn>
                <a:cxn ang="0">
                  <a:pos x="228" y="7"/>
                </a:cxn>
                <a:cxn ang="0">
                  <a:pos x="176" y="5"/>
                </a:cxn>
                <a:cxn ang="0">
                  <a:pos x="144" y="7"/>
                </a:cxn>
                <a:cxn ang="0">
                  <a:pos x="116" y="9"/>
                </a:cxn>
                <a:cxn ang="0">
                  <a:pos x="84" y="10"/>
                </a:cxn>
                <a:cxn ang="0">
                  <a:pos x="60" y="10"/>
                </a:cxn>
                <a:cxn ang="0">
                  <a:pos x="52" y="8"/>
                </a:cxn>
                <a:cxn ang="0">
                  <a:pos x="24" y="8"/>
                </a:cxn>
                <a:cxn ang="0">
                  <a:pos x="0" y="7"/>
                </a:cxn>
                <a:cxn ang="0">
                  <a:pos x="24" y="5"/>
                </a:cxn>
              </a:cxnLst>
              <a:rect l="txL" t="txT" r="txR" b="txB"/>
              <a:pathLst>
                <a:path w="284" h="216">
                  <a:moveTo>
                    <a:pt x="24" y="116"/>
                  </a:moveTo>
                  <a:cubicBezTo>
                    <a:pt x="37" y="112"/>
                    <a:pt x="51" y="108"/>
                    <a:pt x="64" y="104"/>
                  </a:cubicBezTo>
                  <a:cubicBezTo>
                    <a:pt x="74" y="75"/>
                    <a:pt x="66" y="86"/>
                    <a:pt x="84" y="68"/>
                  </a:cubicBezTo>
                  <a:cubicBezTo>
                    <a:pt x="94" y="39"/>
                    <a:pt x="115" y="17"/>
                    <a:pt x="140" y="0"/>
                  </a:cubicBezTo>
                  <a:cubicBezTo>
                    <a:pt x="155" y="5"/>
                    <a:pt x="159" y="15"/>
                    <a:pt x="172" y="24"/>
                  </a:cubicBezTo>
                  <a:cubicBezTo>
                    <a:pt x="199" y="22"/>
                    <a:pt x="223" y="20"/>
                    <a:pt x="248" y="12"/>
                  </a:cubicBezTo>
                  <a:cubicBezTo>
                    <a:pt x="259" y="13"/>
                    <a:pt x="272" y="9"/>
                    <a:pt x="280" y="16"/>
                  </a:cubicBezTo>
                  <a:cubicBezTo>
                    <a:pt x="284" y="20"/>
                    <a:pt x="271" y="24"/>
                    <a:pt x="268" y="28"/>
                  </a:cubicBezTo>
                  <a:cubicBezTo>
                    <a:pt x="262" y="36"/>
                    <a:pt x="252" y="52"/>
                    <a:pt x="252" y="52"/>
                  </a:cubicBezTo>
                  <a:cubicBezTo>
                    <a:pt x="244" y="83"/>
                    <a:pt x="262" y="133"/>
                    <a:pt x="228" y="144"/>
                  </a:cubicBezTo>
                  <a:cubicBezTo>
                    <a:pt x="208" y="134"/>
                    <a:pt x="195" y="117"/>
                    <a:pt x="176" y="104"/>
                  </a:cubicBezTo>
                  <a:cubicBezTo>
                    <a:pt x="165" y="121"/>
                    <a:pt x="162" y="136"/>
                    <a:pt x="144" y="148"/>
                  </a:cubicBezTo>
                  <a:cubicBezTo>
                    <a:pt x="125" y="176"/>
                    <a:pt x="136" y="167"/>
                    <a:pt x="116" y="180"/>
                  </a:cubicBezTo>
                  <a:cubicBezTo>
                    <a:pt x="103" y="200"/>
                    <a:pt x="112" y="189"/>
                    <a:pt x="84" y="208"/>
                  </a:cubicBezTo>
                  <a:cubicBezTo>
                    <a:pt x="77" y="213"/>
                    <a:pt x="60" y="216"/>
                    <a:pt x="60" y="216"/>
                  </a:cubicBezTo>
                  <a:cubicBezTo>
                    <a:pt x="54" y="199"/>
                    <a:pt x="59" y="180"/>
                    <a:pt x="52" y="164"/>
                  </a:cubicBezTo>
                  <a:cubicBezTo>
                    <a:pt x="48" y="155"/>
                    <a:pt x="32" y="161"/>
                    <a:pt x="24" y="156"/>
                  </a:cubicBezTo>
                  <a:cubicBezTo>
                    <a:pt x="16" y="151"/>
                    <a:pt x="0" y="140"/>
                    <a:pt x="0" y="140"/>
                  </a:cubicBezTo>
                  <a:cubicBezTo>
                    <a:pt x="5" y="124"/>
                    <a:pt x="13" y="127"/>
                    <a:pt x="24" y="116"/>
                  </a:cubicBezTo>
                  <a:close/>
                </a:path>
              </a:pathLst>
            </a:custGeom>
            <a:gradFill rotWithShape="0">
              <a:gsLst>
                <a:gs pos="0">
                  <a:srgbClr val="66CCFF">
                    <a:alpha val="100000"/>
                  </a:srgbClr>
                </a:gs>
                <a:gs pos="50000">
                  <a:srgbClr val="2F5E76">
                    <a:alpha val="100000"/>
                  </a:srgbClr>
                </a:gs>
                <a:gs pos="100000">
                  <a:srgbClr val="66CCFF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3" name="Freeform 11"/>
            <p:cNvSpPr/>
            <p:nvPr/>
          </p:nvSpPr>
          <p:spPr>
            <a:xfrm>
              <a:off x="1260" y="1778"/>
              <a:ext cx="364" cy="49"/>
            </a:xfrm>
            <a:custGeom>
              <a:avLst/>
              <a:gdLst>
                <a:gd name="txL" fmla="*/ 0 w 363"/>
                <a:gd name="txT" fmla="*/ 0 h 89"/>
                <a:gd name="txR" fmla="*/ 363 w 363"/>
                <a:gd name="txB" fmla="*/ 89 h 89"/>
              </a:gdLst>
              <a:ahLst/>
              <a:cxnLst>
                <a:cxn ang="0">
                  <a:pos x="0" y="4"/>
                </a:cxn>
                <a:cxn ang="0">
                  <a:pos x="136" y="2"/>
                </a:cxn>
                <a:cxn ang="0">
                  <a:pos x="209" y="0"/>
                </a:cxn>
                <a:cxn ang="0">
                  <a:pos x="309" y="2"/>
                </a:cxn>
                <a:cxn ang="0">
                  <a:pos x="357" y="3"/>
                </a:cxn>
                <a:cxn ang="0">
                  <a:pos x="289" y="3"/>
                </a:cxn>
                <a:cxn ang="0">
                  <a:pos x="56" y="3"/>
                </a:cxn>
                <a:cxn ang="0">
                  <a:pos x="0" y="4"/>
                </a:cxn>
              </a:cxnLst>
              <a:rect l="txL" t="txT" r="txR" b="txB"/>
              <a:pathLst>
                <a:path w="363" h="89">
                  <a:moveTo>
                    <a:pt x="0" y="72"/>
                  </a:moveTo>
                  <a:cubicBezTo>
                    <a:pt x="43" y="44"/>
                    <a:pt x="86" y="44"/>
                    <a:pt x="136" y="36"/>
                  </a:cubicBezTo>
                  <a:cubicBezTo>
                    <a:pt x="166" y="13"/>
                    <a:pt x="168" y="12"/>
                    <a:pt x="204" y="0"/>
                  </a:cubicBezTo>
                  <a:cubicBezTo>
                    <a:pt x="244" y="8"/>
                    <a:pt x="261" y="27"/>
                    <a:pt x="304" y="32"/>
                  </a:cubicBezTo>
                  <a:cubicBezTo>
                    <a:pt x="322" y="38"/>
                    <a:pt x="334" y="50"/>
                    <a:pt x="352" y="56"/>
                  </a:cubicBezTo>
                  <a:cubicBezTo>
                    <a:pt x="363" y="89"/>
                    <a:pt x="298" y="69"/>
                    <a:pt x="284" y="68"/>
                  </a:cubicBezTo>
                  <a:cubicBezTo>
                    <a:pt x="220" y="52"/>
                    <a:pt x="125" y="67"/>
                    <a:pt x="56" y="64"/>
                  </a:cubicBezTo>
                  <a:cubicBezTo>
                    <a:pt x="26" y="57"/>
                    <a:pt x="45" y="58"/>
                    <a:pt x="0" y="72"/>
                  </a:cubicBezTo>
                  <a:close/>
                </a:path>
              </a:pathLst>
            </a:custGeom>
            <a:gradFill rotWithShape="0">
              <a:gsLst>
                <a:gs pos="0">
                  <a:srgbClr val="66CCFF">
                    <a:alpha val="100000"/>
                  </a:srgbClr>
                </a:gs>
                <a:gs pos="50000">
                  <a:srgbClr val="2F5E76">
                    <a:alpha val="100000"/>
                  </a:srgbClr>
                </a:gs>
                <a:gs pos="100000">
                  <a:srgbClr val="66CCFF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4" name="Freeform 12"/>
            <p:cNvSpPr/>
            <p:nvPr/>
          </p:nvSpPr>
          <p:spPr>
            <a:xfrm>
              <a:off x="675" y="1780"/>
              <a:ext cx="293" cy="35"/>
            </a:xfrm>
            <a:custGeom>
              <a:avLst/>
              <a:gdLst>
                <a:gd name="txL" fmla="*/ 0 w 292"/>
                <a:gd name="txT" fmla="*/ 0 h 64"/>
                <a:gd name="txR" fmla="*/ 292 w 292"/>
                <a:gd name="txB" fmla="*/ 64 h 64"/>
              </a:gdLst>
              <a:ahLst/>
              <a:cxnLst>
                <a:cxn ang="0">
                  <a:pos x="297" y="3"/>
                </a:cxn>
                <a:cxn ang="0">
                  <a:pos x="261" y="2"/>
                </a:cxn>
                <a:cxn ang="0">
                  <a:pos x="237" y="2"/>
                </a:cxn>
                <a:cxn ang="0">
                  <a:pos x="185" y="0"/>
                </a:cxn>
                <a:cxn ang="0">
                  <a:pos x="144" y="1"/>
                </a:cxn>
                <a:cxn ang="0">
                  <a:pos x="88" y="2"/>
                </a:cxn>
                <a:cxn ang="0">
                  <a:pos x="0" y="3"/>
                </a:cxn>
                <a:cxn ang="0">
                  <a:pos x="269" y="3"/>
                </a:cxn>
              </a:cxnLst>
              <a:rect l="txL" t="txT" r="txR" b="txB"/>
              <a:pathLst>
                <a:path w="292" h="64">
                  <a:moveTo>
                    <a:pt x="292" y="64"/>
                  </a:moveTo>
                  <a:cubicBezTo>
                    <a:pt x="292" y="64"/>
                    <a:pt x="256" y="52"/>
                    <a:pt x="256" y="52"/>
                  </a:cubicBezTo>
                  <a:cubicBezTo>
                    <a:pt x="248" y="49"/>
                    <a:pt x="232" y="44"/>
                    <a:pt x="232" y="44"/>
                  </a:cubicBezTo>
                  <a:cubicBezTo>
                    <a:pt x="214" y="30"/>
                    <a:pt x="196" y="16"/>
                    <a:pt x="180" y="0"/>
                  </a:cubicBezTo>
                  <a:cubicBezTo>
                    <a:pt x="158" y="5"/>
                    <a:pt x="159" y="12"/>
                    <a:pt x="144" y="24"/>
                  </a:cubicBezTo>
                  <a:cubicBezTo>
                    <a:pt x="133" y="33"/>
                    <a:pt x="100" y="34"/>
                    <a:pt x="88" y="36"/>
                  </a:cubicBezTo>
                  <a:cubicBezTo>
                    <a:pt x="51" y="48"/>
                    <a:pt x="48" y="52"/>
                    <a:pt x="0" y="56"/>
                  </a:cubicBezTo>
                  <a:lnTo>
                    <a:pt x="264" y="64"/>
                  </a:lnTo>
                </a:path>
              </a:pathLst>
            </a:custGeom>
            <a:gradFill rotWithShape="0">
              <a:gsLst>
                <a:gs pos="0">
                  <a:srgbClr val="66CCFF">
                    <a:alpha val="100000"/>
                  </a:srgbClr>
                </a:gs>
                <a:gs pos="100000">
                  <a:srgbClr val="2F5E76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5" name="Freeform 13"/>
            <p:cNvSpPr/>
            <p:nvPr/>
          </p:nvSpPr>
          <p:spPr>
            <a:xfrm>
              <a:off x="1357" y="1563"/>
              <a:ext cx="220" cy="101"/>
            </a:xfrm>
            <a:custGeom>
              <a:avLst/>
              <a:gdLst>
                <a:gd name="txL" fmla="*/ 0 w 220"/>
                <a:gd name="txT" fmla="*/ 0 h 184"/>
                <a:gd name="txR" fmla="*/ 220 w 220"/>
                <a:gd name="txB" fmla="*/ 184 h 184"/>
              </a:gdLst>
              <a:ahLst/>
              <a:cxnLst>
                <a:cxn ang="0">
                  <a:pos x="48" y="5"/>
                </a:cxn>
                <a:cxn ang="0">
                  <a:pos x="128" y="1"/>
                </a:cxn>
                <a:cxn ang="0">
                  <a:pos x="140" y="1"/>
                </a:cxn>
                <a:cxn ang="0">
                  <a:pos x="196" y="3"/>
                </a:cxn>
                <a:cxn ang="0">
                  <a:pos x="172" y="8"/>
                </a:cxn>
                <a:cxn ang="0">
                  <a:pos x="140" y="9"/>
                </a:cxn>
                <a:cxn ang="0">
                  <a:pos x="96" y="9"/>
                </a:cxn>
                <a:cxn ang="0">
                  <a:pos x="72" y="8"/>
                </a:cxn>
                <a:cxn ang="0">
                  <a:pos x="60" y="8"/>
                </a:cxn>
                <a:cxn ang="0">
                  <a:pos x="0" y="8"/>
                </a:cxn>
                <a:cxn ang="0">
                  <a:pos x="48" y="5"/>
                </a:cxn>
              </a:cxnLst>
              <a:rect l="txL" t="txT" r="txR" b="txB"/>
              <a:pathLst>
                <a:path w="220" h="184">
                  <a:moveTo>
                    <a:pt x="48" y="100"/>
                  </a:moveTo>
                  <a:cubicBezTo>
                    <a:pt x="77" y="71"/>
                    <a:pt x="82" y="21"/>
                    <a:pt x="128" y="12"/>
                  </a:cubicBezTo>
                  <a:cubicBezTo>
                    <a:pt x="132" y="9"/>
                    <a:pt x="135" y="4"/>
                    <a:pt x="140" y="4"/>
                  </a:cubicBezTo>
                  <a:cubicBezTo>
                    <a:pt x="184" y="0"/>
                    <a:pt x="169" y="34"/>
                    <a:pt x="196" y="52"/>
                  </a:cubicBezTo>
                  <a:cubicBezTo>
                    <a:pt x="220" y="88"/>
                    <a:pt x="215" y="138"/>
                    <a:pt x="172" y="152"/>
                  </a:cubicBezTo>
                  <a:cubicBezTo>
                    <a:pt x="161" y="166"/>
                    <a:pt x="157" y="178"/>
                    <a:pt x="140" y="184"/>
                  </a:cubicBezTo>
                  <a:cubicBezTo>
                    <a:pt x="125" y="183"/>
                    <a:pt x="110" y="184"/>
                    <a:pt x="96" y="180"/>
                  </a:cubicBezTo>
                  <a:cubicBezTo>
                    <a:pt x="87" y="177"/>
                    <a:pt x="80" y="169"/>
                    <a:pt x="72" y="164"/>
                  </a:cubicBezTo>
                  <a:cubicBezTo>
                    <a:pt x="68" y="161"/>
                    <a:pt x="60" y="156"/>
                    <a:pt x="60" y="156"/>
                  </a:cubicBezTo>
                  <a:cubicBezTo>
                    <a:pt x="38" y="160"/>
                    <a:pt x="21" y="159"/>
                    <a:pt x="0" y="152"/>
                  </a:cubicBezTo>
                  <a:cubicBezTo>
                    <a:pt x="6" y="116"/>
                    <a:pt x="20" y="121"/>
                    <a:pt x="48" y="100"/>
                  </a:cubicBezTo>
                  <a:close/>
                </a:path>
              </a:pathLst>
            </a:custGeom>
            <a:gradFill rotWithShape="0">
              <a:gsLst>
                <a:gs pos="0">
                  <a:srgbClr val="66CCFF">
                    <a:alpha val="100000"/>
                  </a:srgbClr>
                </a:gs>
                <a:gs pos="50000">
                  <a:srgbClr val="2F5E76">
                    <a:alpha val="100000"/>
                  </a:srgbClr>
                </a:gs>
                <a:gs pos="100000">
                  <a:srgbClr val="66CCFF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Freeform 14"/>
            <p:cNvSpPr/>
            <p:nvPr/>
          </p:nvSpPr>
          <p:spPr>
            <a:xfrm>
              <a:off x="1144" y="1407"/>
              <a:ext cx="311" cy="82"/>
            </a:xfrm>
            <a:custGeom>
              <a:avLst/>
              <a:gdLst>
                <a:gd name="txL" fmla="*/ 0 w 310"/>
                <a:gd name="txT" fmla="*/ 0 h 149"/>
                <a:gd name="txR" fmla="*/ 310 w 310"/>
                <a:gd name="txB" fmla="*/ 149 h 149"/>
              </a:gdLst>
              <a:ahLst/>
              <a:cxnLst>
                <a:cxn ang="0">
                  <a:pos x="16" y="2"/>
                </a:cxn>
                <a:cxn ang="0">
                  <a:pos x="108" y="2"/>
                </a:cxn>
                <a:cxn ang="0">
                  <a:pos x="116" y="1"/>
                </a:cxn>
                <a:cxn ang="0">
                  <a:pos x="169" y="0"/>
                </a:cxn>
                <a:cxn ang="0">
                  <a:pos x="233" y="2"/>
                </a:cxn>
                <a:cxn ang="0">
                  <a:pos x="305" y="2"/>
                </a:cxn>
                <a:cxn ang="0">
                  <a:pos x="237" y="4"/>
                </a:cxn>
                <a:cxn ang="0">
                  <a:pos x="181" y="7"/>
                </a:cxn>
                <a:cxn ang="0">
                  <a:pos x="165" y="7"/>
                </a:cxn>
                <a:cxn ang="0">
                  <a:pos x="128" y="8"/>
                </a:cxn>
                <a:cxn ang="0">
                  <a:pos x="96" y="7"/>
                </a:cxn>
                <a:cxn ang="0">
                  <a:pos x="80" y="5"/>
                </a:cxn>
                <a:cxn ang="0">
                  <a:pos x="40" y="4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16" y="2"/>
                </a:cxn>
              </a:cxnLst>
              <a:rect l="txL" t="txT" r="txR" b="txB"/>
              <a:pathLst>
                <a:path w="310" h="149">
                  <a:moveTo>
                    <a:pt x="16" y="36"/>
                  </a:moveTo>
                  <a:cubicBezTo>
                    <a:pt x="51" y="42"/>
                    <a:pt x="63" y="46"/>
                    <a:pt x="108" y="36"/>
                  </a:cubicBezTo>
                  <a:cubicBezTo>
                    <a:pt x="113" y="35"/>
                    <a:pt x="112" y="27"/>
                    <a:pt x="116" y="24"/>
                  </a:cubicBezTo>
                  <a:cubicBezTo>
                    <a:pt x="128" y="14"/>
                    <a:pt x="149" y="5"/>
                    <a:pt x="164" y="0"/>
                  </a:cubicBezTo>
                  <a:cubicBezTo>
                    <a:pt x="226" y="7"/>
                    <a:pt x="187" y="10"/>
                    <a:pt x="228" y="36"/>
                  </a:cubicBezTo>
                  <a:cubicBezTo>
                    <a:pt x="248" y="49"/>
                    <a:pt x="276" y="42"/>
                    <a:pt x="300" y="44"/>
                  </a:cubicBezTo>
                  <a:cubicBezTo>
                    <a:pt x="310" y="86"/>
                    <a:pt x="265" y="74"/>
                    <a:pt x="232" y="76"/>
                  </a:cubicBezTo>
                  <a:cubicBezTo>
                    <a:pt x="217" y="99"/>
                    <a:pt x="204" y="119"/>
                    <a:pt x="176" y="128"/>
                  </a:cubicBezTo>
                  <a:cubicBezTo>
                    <a:pt x="171" y="132"/>
                    <a:pt x="166" y="137"/>
                    <a:pt x="160" y="140"/>
                  </a:cubicBezTo>
                  <a:cubicBezTo>
                    <a:pt x="150" y="144"/>
                    <a:pt x="128" y="148"/>
                    <a:pt x="128" y="148"/>
                  </a:cubicBezTo>
                  <a:cubicBezTo>
                    <a:pt x="117" y="147"/>
                    <a:pt x="106" y="149"/>
                    <a:pt x="96" y="144"/>
                  </a:cubicBezTo>
                  <a:cubicBezTo>
                    <a:pt x="83" y="138"/>
                    <a:pt x="85" y="118"/>
                    <a:pt x="80" y="104"/>
                  </a:cubicBezTo>
                  <a:cubicBezTo>
                    <a:pt x="76" y="93"/>
                    <a:pt x="48" y="91"/>
                    <a:pt x="40" y="88"/>
                  </a:cubicBezTo>
                  <a:cubicBezTo>
                    <a:pt x="22" y="81"/>
                    <a:pt x="10" y="71"/>
                    <a:pt x="0" y="56"/>
                  </a:cubicBezTo>
                  <a:cubicBezTo>
                    <a:pt x="1" y="52"/>
                    <a:pt x="0" y="46"/>
                    <a:pt x="4" y="44"/>
                  </a:cubicBezTo>
                  <a:cubicBezTo>
                    <a:pt x="18" y="35"/>
                    <a:pt x="34" y="45"/>
                    <a:pt x="16" y="36"/>
                  </a:cubicBezTo>
                  <a:close/>
                </a:path>
              </a:pathLst>
            </a:custGeom>
            <a:gradFill rotWithShape="0">
              <a:gsLst>
                <a:gs pos="0">
                  <a:srgbClr val="66CCFF">
                    <a:alpha val="100000"/>
                  </a:srgbClr>
                </a:gs>
                <a:gs pos="50000">
                  <a:srgbClr val="2F5E76">
                    <a:alpha val="100000"/>
                  </a:srgbClr>
                </a:gs>
                <a:gs pos="100000">
                  <a:srgbClr val="66CCFF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7" name="Freeform 15"/>
            <p:cNvSpPr/>
            <p:nvPr/>
          </p:nvSpPr>
          <p:spPr>
            <a:xfrm>
              <a:off x="1657" y="1703"/>
              <a:ext cx="280" cy="116"/>
            </a:xfrm>
            <a:custGeom>
              <a:avLst/>
              <a:gdLst>
                <a:gd name="txL" fmla="*/ 0 w 280"/>
                <a:gd name="txT" fmla="*/ 0 h 212"/>
                <a:gd name="txR" fmla="*/ 280 w 280"/>
                <a:gd name="txB" fmla="*/ 212 h 212"/>
              </a:gdLst>
              <a:ahLst/>
              <a:cxnLst>
                <a:cxn ang="0">
                  <a:pos x="0" y="10"/>
                </a:cxn>
                <a:cxn ang="0">
                  <a:pos x="124" y="8"/>
                </a:cxn>
                <a:cxn ang="0">
                  <a:pos x="160" y="5"/>
                </a:cxn>
                <a:cxn ang="0">
                  <a:pos x="240" y="0"/>
                </a:cxn>
                <a:cxn ang="0">
                  <a:pos x="252" y="5"/>
                </a:cxn>
                <a:cxn ang="0">
                  <a:pos x="280" y="6"/>
                </a:cxn>
                <a:cxn ang="0">
                  <a:pos x="248" y="8"/>
                </a:cxn>
                <a:cxn ang="0">
                  <a:pos x="224" y="8"/>
                </a:cxn>
                <a:cxn ang="0">
                  <a:pos x="212" y="8"/>
                </a:cxn>
                <a:cxn ang="0">
                  <a:pos x="196" y="10"/>
                </a:cxn>
                <a:cxn ang="0">
                  <a:pos x="0" y="10"/>
                </a:cxn>
              </a:cxnLst>
              <a:rect l="txL" t="txT" r="txR" b="txB"/>
              <a:pathLst>
                <a:path w="280" h="212">
                  <a:moveTo>
                    <a:pt x="0" y="204"/>
                  </a:moveTo>
                  <a:cubicBezTo>
                    <a:pt x="16" y="157"/>
                    <a:pt x="83" y="159"/>
                    <a:pt x="124" y="156"/>
                  </a:cubicBezTo>
                  <a:cubicBezTo>
                    <a:pt x="146" y="149"/>
                    <a:pt x="150" y="135"/>
                    <a:pt x="160" y="116"/>
                  </a:cubicBezTo>
                  <a:cubicBezTo>
                    <a:pt x="178" y="84"/>
                    <a:pt x="212" y="19"/>
                    <a:pt x="240" y="0"/>
                  </a:cubicBezTo>
                  <a:cubicBezTo>
                    <a:pt x="262" y="14"/>
                    <a:pt x="246" y="67"/>
                    <a:pt x="252" y="96"/>
                  </a:cubicBezTo>
                  <a:cubicBezTo>
                    <a:pt x="254" y="108"/>
                    <a:pt x="273" y="121"/>
                    <a:pt x="280" y="132"/>
                  </a:cubicBezTo>
                  <a:cubicBezTo>
                    <a:pt x="274" y="150"/>
                    <a:pt x="266" y="147"/>
                    <a:pt x="248" y="152"/>
                  </a:cubicBezTo>
                  <a:cubicBezTo>
                    <a:pt x="240" y="154"/>
                    <a:pt x="232" y="157"/>
                    <a:pt x="224" y="160"/>
                  </a:cubicBezTo>
                  <a:cubicBezTo>
                    <a:pt x="220" y="161"/>
                    <a:pt x="212" y="164"/>
                    <a:pt x="212" y="164"/>
                  </a:cubicBezTo>
                  <a:cubicBezTo>
                    <a:pt x="206" y="181"/>
                    <a:pt x="206" y="197"/>
                    <a:pt x="196" y="212"/>
                  </a:cubicBezTo>
                  <a:cubicBezTo>
                    <a:pt x="130" y="205"/>
                    <a:pt x="67" y="199"/>
                    <a:pt x="0" y="204"/>
                  </a:cubicBezTo>
                  <a:close/>
                </a:path>
              </a:pathLst>
            </a:custGeom>
            <a:gradFill rotWithShape="0">
              <a:gsLst>
                <a:gs pos="0">
                  <a:srgbClr val="66CCFF">
                    <a:alpha val="100000"/>
                  </a:srgbClr>
                </a:gs>
                <a:gs pos="50000">
                  <a:srgbClr val="2F5E76">
                    <a:alpha val="100000"/>
                  </a:srgbClr>
                </a:gs>
                <a:gs pos="100000">
                  <a:srgbClr val="66CCFF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8" name="Freeform 16"/>
            <p:cNvSpPr/>
            <p:nvPr/>
          </p:nvSpPr>
          <p:spPr>
            <a:xfrm>
              <a:off x="1241" y="1431"/>
              <a:ext cx="106" cy="42"/>
            </a:xfrm>
            <a:custGeom>
              <a:avLst/>
              <a:gdLst>
                <a:gd name="txL" fmla="*/ 0 w 105"/>
                <a:gd name="txT" fmla="*/ 0 h 76"/>
                <a:gd name="txR" fmla="*/ 105 w 105"/>
                <a:gd name="txB" fmla="*/ 76 h 76"/>
              </a:gdLst>
              <a:ahLst/>
              <a:cxnLst>
                <a:cxn ang="0">
                  <a:pos x="47" y="0"/>
                </a:cxn>
                <a:cxn ang="0">
                  <a:pos x="39" y="1"/>
                </a:cxn>
                <a:cxn ang="0">
                  <a:pos x="15" y="1"/>
                </a:cxn>
                <a:cxn ang="0">
                  <a:pos x="64" y="4"/>
                </a:cxn>
                <a:cxn ang="0">
                  <a:pos x="100" y="3"/>
                </a:cxn>
                <a:cxn ang="0">
                  <a:pos x="88" y="0"/>
                </a:cxn>
                <a:cxn ang="0">
                  <a:pos x="47" y="0"/>
                </a:cxn>
              </a:cxnLst>
              <a:rect l="txL" t="txT" r="txR" b="txB"/>
              <a:pathLst>
                <a:path w="105" h="76">
                  <a:moveTo>
                    <a:pt x="47" y="0"/>
                  </a:moveTo>
                  <a:cubicBezTo>
                    <a:pt x="44" y="4"/>
                    <a:pt x="43" y="9"/>
                    <a:pt x="39" y="12"/>
                  </a:cubicBezTo>
                  <a:cubicBezTo>
                    <a:pt x="32" y="16"/>
                    <a:pt x="15" y="20"/>
                    <a:pt x="15" y="20"/>
                  </a:cubicBezTo>
                  <a:cubicBezTo>
                    <a:pt x="0" y="66"/>
                    <a:pt x="25" y="68"/>
                    <a:pt x="59" y="76"/>
                  </a:cubicBezTo>
                  <a:cubicBezTo>
                    <a:pt x="87" y="58"/>
                    <a:pt x="74" y="63"/>
                    <a:pt x="95" y="56"/>
                  </a:cubicBezTo>
                  <a:cubicBezTo>
                    <a:pt x="99" y="31"/>
                    <a:pt x="105" y="15"/>
                    <a:pt x="83" y="0"/>
                  </a:cubicBezTo>
                  <a:cubicBezTo>
                    <a:pt x="52" y="4"/>
                    <a:pt x="63" y="8"/>
                    <a:pt x="47" y="0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9" name="Freeform 17"/>
            <p:cNvSpPr/>
            <p:nvPr/>
          </p:nvSpPr>
          <p:spPr>
            <a:xfrm>
              <a:off x="921" y="1627"/>
              <a:ext cx="122" cy="48"/>
            </a:xfrm>
            <a:custGeom>
              <a:avLst/>
              <a:gdLst>
                <a:gd name="txL" fmla="*/ 0 w 121"/>
                <a:gd name="txT" fmla="*/ 0 h 88"/>
                <a:gd name="txR" fmla="*/ 121 w 121"/>
                <a:gd name="txB" fmla="*/ 88 h 88"/>
              </a:gdLst>
              <a:ahLst/>
              <a:cxnLst>
                <a:cxn ang="0">
                  <a:pos x="55" y="1"/>
                </a:cxn>
                <a:cxn ang="0">
                  <a:pos x="23" y="2"/>
                </a:cxn>
                <a:cxn ang="0">
                  <a:pos x="39" y="4"/>
                </a:cxn>
                <a:cxn ang="0">
                  <a:pos x="104" y="2"/>
                </a:cxn>
                <a:cxn ang="0">
                  <a:pos x="112" y="1"/>
                </a:cxn>
                <a:cxn ang="0">
                  <a:pos x="96" y="1"/>
                </a:cxn>
                <a:cxn ang="0">
                  <a:pos x="72" y="0"/>
                </a:cxn>
                <a:cxn ang="0">
                  <a:pos x="55" y="1"/>
                </a:cxn>
              </a:cxnLst>
              <a:rect l="txL" t="txT" r="txR" b="txB"/>
              <a:pathLst>
                <a:path w="121" h="88">
                  <a:moveTo>
                    <a:pt x="55" y="8"/>
                  </a:moveTo>
                  <a:cubicBezTo>
                    <a:pt x="43" y="20"/>
                    <a:pt x="37" y="31"/>
                    <a:pt x="23" y="40"/>
                  </a:cubicBezTo>
                  <a:cubicBezTo>
                    <a:pt x="7" y="65"/>
                    <a:pt x="0" y="88"/>
                    <a:pt x="39" y="80"/>
                  </a:cubicBezTo>
                  <a:cubicBezTo>
                    <a:pt x="70" y="60"/>
                    <a:pt x="63" y="50"/>
                    <a:pt x="99" y="44"/>
                  </a:cubicBezTo>
                  <a:cubicBezTo>
                    <a:pt x="108" y="35"/>
                    <a:pt x="121" y="29"/>
                    <a:pt x="107" y="12"/>
                  </a:cubicBezTo>
                  <a:cubicBezTo>
                    <a:pt x="103" y="8"/>
                    <a:pt x="96" y="10"/>
                    <a:pt x="91" y="8"/>
                  </a:cubicBezTo>
                  <a:cubicBezTo>
                    <a:pt x="83" y="6"/>
                    <a:pt x="67" y="0"/>
                    <a:pt x="67" y="0"/>
                  </a:cubicBezTo>
                  <a:cubicBezTo>
                    <a:pt x="58" y="14"/>
                    <a:pt x="62" y="15"/>
                    <a:pt x="55" y="8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0" name="Freeform 18"/>
            <p:cNvSpPr/>
            <p:nvPr/>
          </p:nvSpPr>
          <p:spPr>
            <a:xfrm>
              <a:off x="1444" y="1585"/>
              <a:ext cx="81" cy="74"/>
            </a:xfrm>
            <a:custGeom>
              <a:avLst/>
              <a:gdLst>
                <a:gd name="txL" fmla="*/ 0 w 81"/>
                <a:gd name="txT" fmla="*/ 0 h 135"/>
                <a:gd name="txR" fmla="*/ 81 w 81"/>
                <a:gd name="txB" fmla="*/ 135 h 135"/>
              </a:gdLst>
              <a:ahLst/>
              <a:cxnLst>
                <a:cxn ang="0">
                  <a:pos x="41" y="0"/>
                </a:cxn>
                <a:cxn ang="0">
                  <a:pos x="5" y="2"/>
                </a:cxn>
                <a:cxn ang="0">
                  <a:pos x="13" y="5"/>
                </a:cxn>
                <a:cxn ang="0">
                  <a:pos x="61" y="4"/>
                </a:cxn>
                <a:cxn ang="0">
                  <a:pos x="41" y="0"/>
                </a:cxn>
              </a:cxnLst>
              <a:rect l="txL" t="txT" r="txR" b="txB"/>
              <a:pathLst>
                <a:path w="81" h="135">
                  <a:moveTo>
                    <a:pt x="41" y="0"/>
                  </a:moveTo>
                  <a:cubicBezTo>
                    <a:pt x="17" y="8"/>
                    <a:pt x="11" y="25"/>
                    <a:pt x="5" y="48"/>
                  </a:cubicBezTo>
                  <a:cubicBezTo>
                    <a:pt x="8" y="67"/>
                    <a:pt x="0" y="90"/>
                    <a:pt x="13" y="104"/>
                  </a:cubicBezTo>
                  <a:cubicBezTo>
                    <a:pt x="41" y="135"/>
                    <a:pt x="55" y="96"/>
                    <a:pt x="61" y="84"/>
                  </a:cubicBezTo>
                  <a:cubicBezTo>
                    <a:pt x="63" y="65"/>
                    <a:pt x="81" y="0"/>
                    <a:pt x="41" y="0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1" name="Freeform 19"/>
            <p:cNvSpPr/>
            <p:nvPr/>
          </p:nvSpPr>
          <p:spPr>
            <a:xfrm>
              <a:off x="795" y="1793"/>
              <a:ext cx="100" cy="16"/>
            </a:xfrm>
            <a:custGeom>
              <a:avLst/>
              <a:gdLst>
                <a:gd name="txL" fmla="*/ 0 w 100"/>
                <a:gd name="txT" fmla="*/ 0 h 28"/>
                <a:gd name="txR" fmla="*/ 100 w 100"/>
                <a:gd name="txB" fmla="*/ 28 h 28"/>
              </a:gdLst>
              <a:ahLst/>
              <a:cxnLst>
                <a:cxn ang="0">
                  <a:pos x="17" y="1"/>
                </a:cxn>
                <a:cxn ang="0">
                  <a:pos x="49" y="1"/>
                </a:cxn>
                <a:cxn ang="0">
                  <a:pos x="53" y="1"/>
                </a:cxn>
                <a:cxn ang="0">
                  <a:pos x="65" y="0"/>
                </a:cxn>
                <a:cxn ang="0">
                  <a:pos x="77" y="1"/>
                </a:cxn>
                <a:cxn ang="0">
                  <a:pos x="45" y="2"/>
                </a:cxn>
                <a:cxn ang="0">
                  <a:pos x="17" y="1"/>
                </a:cxn>
              </a:cxnLst>
              <a:rect l="txL" t="txT" r="txR" b="txB"/>
              <a:pathLst>
                <a:path w="100" h="28">
                  <a:moveTo>
                    <a:pt x="17" y="20"/>
                  </a:moveTo>
                  <a:cubicBezTo>
                    <a:pt x="28" y="19"/>
                    <a:pt x="39" y="20"/>
                    <a:pt x="49" y="16"/>
                  </a:cubicBezTo>
                  <a:cubicBezTo>
                    <a:pt x="53" y="14"/>
                    <a:pt x="50" y="7"/>
                    <a:pt x="53" y="4"/>
                  </a:cubicBezTo>
                  <a:cubicBezTo>
                    <a:pt x="56" y="1"/>
                    <a:pt x="61" y="1"/>
                    <a:pt x="65" y="0"/>
                  </a:cubicBezTo>
                  <a:cubicBezTo>
                    <a:pt x="69" y="1"/>
                    <a:pt x="74" y="1"/>
                    <a:pt x="77" y="4"/>
                  </a:cubicBezTo>
                  <a:cubicBezTo>
                    <a:pt x="100" y="22"/>
                    <a:pt x="57" y="24"/>
                    <a:pt x="45" y="28"/>
                  </a:cubicBezTo>
                  <a:cubicBezTo>
                    <a:pt x="38" y="27"/>
                    <a:pt x="0" y="20"/>
                    <a:pt x="17" y="20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2" name="Freeform 20"/>
            <p:cNvSpPr/>
            <p:nvPr/>
          </p:nvSpPr>
          <p:spPr>
            <a:xfrm>
              <a:off x="1413" y="1782"/>
              <a:ext cx="108" cy="41"/>
            </a:xfrm>
            <a:custGeom>
              <a:avLst/>
              <a:gdLst>
                <a:gd name="txL" fmla="*/ 0 w 108"/>
                <a:gd name="txT" fmla="*/ 0 h 73"/>
                <a:gd name="txR" fmla="*/ 108 w 108"/>
                <a:gd name="txB" fmla="*/ 73 h 73"/>
              </a:gdLst>
              <a:ahLst/>
              <a:cxnLst>
                <a:cxn ang="0">
                  <a:pos x="0" y="2"/>
                </a:cxn>
                <a:cxn ang="0">
                  <a:pos x="48" y="0"/>
                </a:cxn>
                <a:cxn ang="0">
                  <a:pos x="108" y="1"/>
                </a:cxn>
                <a:cxn ang="0">
                  <a:pos x="96" y="2"/>
                </a:cxn>
                <a:cxn ang="0">
                  <a:pos x="0" y="2"/>
                </a:cxn>
              </a:cxnLst>
              <a:rect l="txL" t="txT" r="txR" b="txB"/>
              <a:pathLst>
                <a:path w="108" h="73">
                  <a:moveTo>
                    <a:pt x="0" y="28"/>
                  </a:moveTo>
                  <a:cubicBezTo>
                    <a:pt x="17" y="17"/>
                    <a:pt x="30" y="6"/>
                    <a:pt x="48" y="0"/>
                  </a:cubicBezTo>
                  <a:cubicBezTo>
                    <a:pt x="78" y="6"/>
                    <a:pt x="83" y="18"/>
                    <a:pt x="108" y="24"/>
                  </a:cubicBezTo>
                  <a:cubicBezTo>
                    <a:pt x="104" y="25"/>
                    <a:pt x="100" y="26"/>
                    <a:pt x="96" y="28"/>
                  </a:cubicBezTo>
                  <a:cubicBezTo>
                    <a:pt x="71" y="40"/>
                    <a:pt x="0" y="73"/>
                    <a:pt x="0" y="28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3" name="Freeform 21"/>
            <p:cNvSpPr/>
            <p:nvPr/>
          </p:nvSpPr>
          <p:spPr>
            <a:xfrm>
              <a:off x="1765" y="1759"/>
              <a:ext cx="124" cy="49"/>
            </a:xfrm>
            <a:custGeom>
              <a:avLst/>
              <a:gdLst>
                <a:gd name="txL" fmla="*/ 0 w 123"/>
                <a:gd name="txT" fmla="*/ 0 h 90"/>
                <a:gd name="txR" fmla="*/ 123 w 123"/>
                <a:gd name="txB" fmla="*/ 90 h 90"/>
              </a:gdLst>
              <a:ahLst/>
              <a:cxnLst>
                <a:cxn ang="0">
                  <a:pos x="85" y="1"/>
                </a:cxn>
                <a:cxn ang="0">
                  <a:pos x="0" y="4"/>
                </a:cxn>
                <a:cxn ang="0">
                  <a:pos x="73" y="4"/>
                </a:cxn>
                <a:cxn ang="0">
                  <a:pos x="101" y="3"/>
                </a:cxn>
                <a:cxn ang="0">
                  <a:pos x="109" y="2"/>
                </a:cxn>
                <a:cxn ang="0">
                  <a:pos x="121" y="2"/>
                </a:cxn>
                <a:cxn ang="0">
                  <a:pos x="105" y="1"/>
                </a:cxn>
                <a:cxn ang="0">
                  <a:pos x="85" y="1"/>
                </a:cxn>
              </a:cxnLst>
              <a:rect l="txL" t="txT" r="txR" b="txB"/>
              <a:pathLst>
                <a:path w="123" h="90">
                  <a:moveTo>
                    <a:pt x="80" y="11"/>
                  </a:moveTo>
                  <a:cubicBezTo>
                    <a:pt x="51" y="54"/>
                    <a:pt x="56" y="67"/>
                    <a:pt x="0" y="75"/>
                  </a:cubicBezTo>
                  <a:cubicBezTo>
                    <a:pt x="23" y="90"/>
                    <a:pt x="42" y="87"/>
                    <a:pt x="68" y="83"/>
                  </a:cubicBezTo>
                  <a:cubicBezTo>
                    <a:pt x="86" y="55"/>
                    <a:pt x="75" y="62"/>
                    <a:pt x="96" y="55"/>
                  </a:cubicBezTo>
                  <a:cubicBezTo>
                    <a:pt x="99" y="51"/>
                    <a:pt x="100" y="46"/>
                    <a:pt x="104" y="43"/>
                  </a:cubicBezTo>
                  <a:cubicBezTo>
                    <a:pt x="107" y="40"/>
                    <a:pt x="115" y="43"/>
                    <a:pt x="116" y="39"/>
                  </a:cubicBezTo>
                  <a:cubicBezTo>
                    <a:pt x="123" y="7"/>
                    <a:pt x="118" y="9"/>
                    <a:pt x="100" y="3"/>
                  </a:cubicBezTo>
                  <a:cubicBezTo>
                    <a:pt x="79" y="7"/>
                    <a:pt x="80" y="0"/>
                    <a:pt x="80" y="11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Rectangle 22" descr="Scacchi grandi"/>
            <p:cNvSpPr/>
            <p:nvPr/>
          </p:nvSpPr>
          <p:spPr>
            <a:xfrm>
              <a:off x="523" y="1844"/>
              <a:ext cx="1454" cy="26"/>
            </a:xfrm>
            <a:prstGeom prst="rect">
              <a:avLst/>
            </a:prstGeom>
            <a:pattFill prst="lgCheck">
              <a:fgClr>
                <a:srgbClr val="FF3399"/>
              </a:fgClr>
              <a:bgClr>
                <a:srgbClr val="FFFFFF"/>
              </a:bgClr>
            </a:patt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1295" name="Text Box 23"/>
            <p:cNvSpPr txBox="1"/>
            <p:nvPr/>
          </p:nvSpPr>
          <p:spPr>
            <a:xfrm>
              <a:off x="2108" y="1151"/>
              <a:ext cx="93" cy="10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0" hangingPunct="0"/>
              <a:endParaRPr sz="16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1267" name="Text Box 24"/>
          <p:cNvSpPr txBox="1"/>
          <p:nvPr/>
        </p:nvSpPr>
        <p:spPr>
          <a:xfrm>
            <a:off x="1456055" y="1779961"/>
            <a:ext cx="2016125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dirty="0">
                <a:latin typeface="Arial" panose="020B0604020202020204" pitchFamily="34" charset="0"/>
              </a:rPr>
              <a:t>ADESIONE</a:t>
            </a:r>
          </a:p>
        </p:txBody>
      </p:sp>
      <p:sp>
        <p:nvSpPr>
          <p:cNvPr id="11268" name="Line 25"/>
          <p:cNvSpPr/>
          <p:nvPr/>
        </p:nvSpPr>
        <p:spPr>
          <a:xfrm>
            <a:off x="2753042" y="2183069"/>
            <a:ext cx="2016125" cy="1460244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1269" name="Text Box 26"/>
          <p:cNvSpPr txBox="1"/>
          <p:nvPr/>
        </p:nvSpPr>
        <p:spPr>
          <a:xfrm>
            <a:off x="141170" y="2194905"/>
            <a:ext cx="2906453" cy="9159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dirty="0">
                <a:latin typeface="Arial" panose="020B0604020202020204" pitchFamily="34" charset="0"/>
              </a:rPr>
              <a:t>Le cellule tumorali aderiscono al substrato (Matrigel)</a:t>
            </a:r>
          </a:p>
        </p:txBody>
      </p:sp>
      <p:sp>
        <p:nvSpPr>
          <p:cNvPr id="11270" name="Line 27"/>
          <p:cNvSpPr/>
          <p:nvPr/>
        </p:nvSpPr>
        <p:spPr>
          <a:xfrm>
            <a:off x="4840605" y="3786188"/>
            <a:ext cx="0" cy="2889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1271" name="Line 28"/>
          <p:cNvSpPr/>
          <p:nvPr/>
        </p:nvSpPr>
        <p:spPr>
          <a:xfrm>
            <a:off x="6064568" y="3786188"/>
            <a:ext cx="0" cy="2889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1272" name="Line 29"/>
          <p:cNvSpPr/>
          <p:nvPr/>
        </p:nvSpPr>
        <p:spPr>
          <a:xfrm>
            <a:off x="6640830" y="3786188"/>
            <a:ext cx="0" cy="2159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1273" name="Text Box 30"/>
          <p:cNvSpPr txBox="1"/>
          <p:nvPr/>
        </p:nvSpPr>
        <p:spPr>
          <a:xfrm>
            <a:off x="592455" y="4075113"/>
            <a:ext cx="2303463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dirty="0">
                <a:latin typeface="Arial" panose="020B0604020202020204" pitchFamily="34" charset="0"/>
              </a:rPr>
              <a:t>PROTEOLISI</a:t>
            </a:r>
          </a:p>
        </p:txBody>
      </p:sp>
      <p:sp>
        <p:nvSpPr>
          <p:cNvPr id="11274" name="Line 31"/>
          <p:cNvSpPr/>
          <p:nvPr/>
        </p:nvSpPr>
        <p:spPr>
          <a:xfrm flipV="1">
            <a:off x="2248218" y="3859213"/>
            <a:ext cx="2520950" cy="360362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1275" name="Line 32"/>
          <p:cNvSpPr/>
          <p:nvPr/>
        </p:nvSpPr>
        <p:spPr>
          <a:xfrm flipV="1">
            <a:off x="2248218" y="3859213"/>
            <a:ext cx="3816350" cy="360362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1276" name="Text Box 33"/>
          <p:cNvSpPr txBox="1"/>
          <p:nvPr/>
        </p:nvSpPr>
        <p:spPr>
          <a:xfrm>
            <a:off x="448786" y="4600575"/>
            <a:ext cx="2590800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dirty="0">
                <a:latin typeface="Arial" panose="020B0604020202020204" pitchFamily="34" charset="0"/>
              </a:rPr>
              <a:t>Secrezione di matalloproteasi che idrolizzano il Matrigel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969452" y="297572"/>
            <a:ext cx="559943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 err="1"/>
              <a:t>Transwell</a:t>
            </a:r>
            <a:r>
              <a:rPr lang="en-US" sz="3200" b="1" dirty="0"/>
              <a:t> invasion assay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4"/>
          <p:cNvGrpSpPr/>
          <p:nvPr/>
        </p:nvGrpSpPr>
        <p:grpSpPr>
          <a:xfrm>
            <a:off x="4670743" y="1582738"/>
            <a:ext cx="3240087" cy="3370262"/>
            <a:chOff x="528" y="2420"/>
            <a:chExt cx="1475" cy="1121"/>
          </a:xfrm>
        </p:grpSpPr>
        <p:sp>
          <p:nvSpPr>
            <p:cNvPr id="12294" name="Oval 5"/>
            <p:cNvSpPr/>
            <p:nvPr/>
          </p:nvSpPr>
          <p:spPr>
            <a:xfrm>
              <a:off x="571" y="2583"/>
              <a:ext cx="1401" cy="958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2295" name="Oval 6"/>
            <p:cNvSpPr/>
            <p:nvPr/>
          </p:nvSpPr>
          <p:spPr>
            <a:xfrm>
              <a:off x="647" y="2699"/>
              <a:ext cx="1242" cy="781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76762F"/>
                </a:gs>
              </a:gsLst>
              <a:lin ang="5400000" scaled="1"/>
              <a:tileRect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2296" name="Rectangle 7"/>
            <p:cNvSpPr/>
            <p:nvPr/>
          </p:nvSpPr>
          <p:spPr>
            <a:xfrm>
              <a:off x="528" y="2420"/>
              <a:ext cx="1475" cy="678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2297" name="Rectangle 8" descr="75%"/>
            <p:cNvSpPr/>
            <p:nvPr/>
          </p:nvSpPr>
          <p:spPr>
            <a:xfrm>
              <a:off x="567" y="3054"/>
              <a:ext cx="1394" cy="27"/>
            </a:xfrm>
            <a:prstGeom prst="rect">
              <a:avLst/>
            </a:prstGeom>
            <a:pattFill prst="pct75">
              <a:fgClr>
                <a:srgbClr val="FFFF66"/>
              </a:fgClr>
              <a:bgClr>
                <a:schemeClr val="tx1"/>
              </a:bgClr>
            </a:patt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2298" name="Rectangle 9"/>
            <p:cNvSpPr/>
            <p:nvPr/>
          </p:nvSpPr>
          <p:spPr>
            <a:xfrm>
              <a:off x="551" y="2517"/>
              <a:ext cx="1426" cy="535"/>
            </a:xfrm>
            <a:prstGeom prst="rect">
              <a:avLst/>
            </a:prstGeom>
            <a:gradFill rotWithShape="0">
              <a:gsLst>
                <a:gs pos="0">
                  <a:srgbClr val="FF3300"/>
                </a:gs>
                <a:gs pos="100000">
                  <a:srgbClr val="761800"/>
                </a:gs>
              </a:gsLst>
              <a:lin ang="5400000" scaled="1"/>
              <a:tileRect/>
            </a:gra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2299" name="Freeform 10"/>
            <p:cNvSpPr/>
            <p:nvPr/>
          </p:nvSpPr>
          <p:spPr>
            <a:xfrm>
              <a:off x="788" y="3017"/>
              <a:ext cx="292" cy="35"/>
            </a:xfrm>
            <a:custGeom>
              <a:avLst/>
              <a:gdLst>
                <a:gd name="txL" fmla="*/ 0 w 292"/>
                <a:gd name="txT" fmla="*/ 0 h 64"/>
                <a:gd name="txR" fmla="*/ 292 w 292"/>
                <a:gd name="txB" fmla="*/ 64 h 64"/>
              </a:gdLst>
              <a:ahLst/>
              <a:cxnLst>
                <a:cxn ang="0">
                  <a:pos x="292" y="3"/>
                </a:cxn>
                <a:cxn ang="0">
                  <a:pos x="256" y="2"/>
                </a:cxn>
                <a:cxn ang="0">
                  <a:pos x="232" y="2"/>
                </a:cxn>
                <a:cxn ang="0">
                  <a:pos x="180" y="0"/>
                </a:cxn>
                <a:cxn ang="0">
                  <a:pos x="144" y="1"/>
                </a:cxn>
                <a:cxn ang="0">
                  <a:pos x="88" y="2"/>
                </a:cxn>
                <a:cxn ang="0">
                  <a:pos x="0" y="3"/>
                </a:cxn>
                <a:cxn ang="0">
                  <a:pos x="264" y="3"/>
                </a:cxn>
              </a:cxnLst>
              <a:rect l="txL" t="txT" r="txR" b="txB"/>
              <a:pathLst>
                <a:path w="292" h="64">
                  <a:moveTo>
                    <a:pt x="292" y="64"/>
                  </a:moveTo>
                  <a:cubicBezTo>
                    <a:pt x="292" y="64"/>
                    <a:pt x="256" y="52"/>
                    <a:pt x="256" y="52"/>
                  </a:cubicBezTo>
                  <a:cubicBezTo>
                    <a:pt x="248" y="49"/>
                    <a:pt x="232" y="44"/>
                    <a:pt x="232" y="44"/>
                  </a:cubicBezTo>
                  <a:cubicBezTo>
                    <a:pt x="214" y="30"/>
                    <a:pt x="196" y="16"/>
                    <a:pt x="180" y="0"/>
                  </a:cubicBezTo>
                  <a:cubicBezTo>
                    <a:pt x="158" y="5"/>
                    <a:pt x="159" y="12"/>
                    <a:pt x="144" y="24"/>
                  </a:cubicBezTo>
                  <a:cubicBezTo>
                    <a:pt x="133" y="33"/>
                    <a:pt x="100" y="34"/>
                    <a:pt x="88" y="36"/>
                  </a:cubicBezTo>
                  <a:cubicBezTo>
                    <a:pt x="51" y="48"/>
                    <a:pt x="48" y="52"/>
                    <a:pt x="0" y="56"/>
                  </a:cubicBezTo>
                  <a:lnTo>
                    <a:pt x="264" y="64"/>
                  </a:lnTo>
                </a:path>
              </a:pathLst>
            </a:custGeom>
            <a:gradFill rotWithShape="0">
              <a:gsLst>
                <a:gs pos="0">
                  <a:srgbClr val="66CCFF">
                    <a:alpha val="100000"/>
                  </a:srgbClr>
                </a:gs>
                <a:gs pos="100000">
                  <a:srgbClr val="2F5E76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0" name="Freeform 11"/>
            <p:cNvSpPr/>
            <p:nvPr/>
          </p:nvSpPr>
          <p:spPr>
            <a:xfrm>
              <a:off x="895" y="3030"/>
              <a:ext cx="100" cy="15"/>
            </a:xfrm>
            <a:custGeom>
              <a:avLst/>
              <a:gdLst>
                <a:gd name="txL" fmla="*/ 0 w 100"/>
                <a:gd name="txT" fmla="*/ 0 h 28"/>
                <a:gd name="txR" fmla="*/ 100 w 100"/>
                <a:gd name="txB" fmla="*/ 28 h 28"/>
              </a:gdLst>
              <a:ahLst/>
              <a:cxnLst>
                <a:cxn ang="0">
                  <a:pos x="17" y="1"/>
                </a:cxn>
                <a:cxn ang="0">
                  <a:pos x="49" y="1"/>
                </a:cxn>
                <a:cxn ang="0">
                  <a:pos x="53" y="1"/>
                </a:cxn>
                <a:cxn ang="0">
                  <a:pos x="65" y="0"/>
                </a:cxn>
                <a:cxn ang="0">
                  <a:pos x="77" y="1"/>
                </a:cxn>
                <a:cxn ang="0">
                  <a:pos x="45" y="1"/>
                </a:cxn>
                <a:cxn ang="0">
                  <a:pos x="17" y="1"/>
                </a:cxn>
              </a:cxnLst>
              <a:rect l="txL" t="txT" r="txR" b="txB"/>
              <a:pathLst>
                <a:path w="100" h="28">
                  <a:moveTo>
                    <a:pt x="17" y="20"/>
                  </a:moveTo>
                  <a:cubicBezTo>
                    <a:pt x="28" y="19"/>
                    <a:pt x="39" y="20"/>
                    <a:pt x="49" y="16"/>
                  </a:cubicBezTo>
                  <a:cubicBezTo>
                    <a:pt x="53" y="14"/>
                    <a:pt x="50" y="7"/>
                    <a:pt x="53" y="4"/>
                  </a:cubicBezTo>
                  <a:cubicBezTo>
                    <a:pt x="56" y="1"/>
                    <a:pt x="61" y="1"/>
                    <a:pt x="65" y="0"/>
                  </a:cubicBezTo>
                  <a:cubicBezTo>
                    <a:pt x="69" y="1"/>
                    <a:pt x="74" y="1"/>
                    <a:pt x="77" y="4"/>
                  </a:cubicBezTo>
                  <a:cubicBezTo>
                    <a:pt x="100" y="22"/>
                    <a:pt x="57" y="24"/>
                    <a:pt x="45" y="28"/>
                  </a:cubicBezTo>
                  <a:cubicBezTo>
                    <a:pt x="38" y="27"/>
                    <a:pt x="0" y="20"/>
                    <a:pt x="17" y="20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1" name="Rectangle 12" descr="Scacchi grandi"/>
            <p:cNvSpPr/>
            <p:nvPr/>
          </p:nvSpPr>
          <p:spPr>
            <a:xfrm>
              <a:off x="535" y="3081"/>
              <a:ext cx="1456" cy="26"/>
            </a:xfrm>
            <a:prstGeom prst="rect">
              <a:avLst/>
            </a:prstGeom>
            <a:pattFill prst="lgCheck">
              <a:fgClr>
                <a:srgbClr val="FF3399"/>
              </a:fgClr>
              <a:bgClr>
                <a:srgbClr val="FFFFFF"/>
              </a:bgClr>
            </a:patt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2302" name="Freeform 13"/>
            <p:cNvSpPr/>
            <p:nvPr/>
          </p:nvSpPr>
          <p:spPr>
            <a:xfrm>
              <a:off x="1517" y="3016"/>
              <a:ext cx="308" cy="53"/>
            </a:xfrm>
            <a:custGeom>
              <a:avLst/>
              <a:gdLst>
                <a:gd name="txL" fmla="*/ 0 w 308"/>
                <a:gd name="txT" fmla="*/ 0 h 96"/>
                <a:gd name="txR" fmla="*/ 308 w 308"/>
                <a:gd name="txB" fmla="*/ 96 h 96"/>
              </a:gdLst>
              <a:ahLst/>
              <a:cxnLst>
                <a:cxn ang="0">
                  <a:pos x="0" y="3"/>
                </a:cxn>
                <a:cxn ang="0">
                  <a:pos x="52" y="2"/>
                </a:cxn>
                <a:cxn ang="0">
                  <a:pos x="92" y="1"/>
                </a:cxn>
                <a:cxn ang="0">
                  <a:pos x="116" y="1"/>
                </a:cxn>
                <a:cxn ang="0">
                  <a:pos x="164" y="2"/>
                </a:cxn>
                <a:cxn ang="0">
                  <a:pos x="268" y="2"/>
                </a:cxn>
                <a:cxn ang="0">
                  <a:pos x="308" y="3"/>
                </a:cxn>
                <a:cxn ang="0">
                  <a:pos x="148" y="3"/>
                </a:cxn>
                <a:cxn ang="0">
                  <a:pos x="32" y="4"/>
                </a:cxn>
              </a:cxnLst>
              <a:rect l="txL" t="txT" r="txR" b="txB"/>
              <a:pathLst>
                <a:path w="308" h="96">
                  <a:moveTo>
                    <a:pt x="0" y="66"/>
                  </a:moveTo>
                  <a:cubicBezTo>
                    <a:pt x="23" y="63"/>
                    <a:pt x="34" y="62"/>
                    <a:pt x="52" y="50"/>
                  </a:cubicBezTo>
                  <a:cubicBezTo>
                    <a:pt x="61" y="37"/>
                    <a:pt x="78" y="16"/>
                    <a:pt x="92" y="10"/>
                  </a:cubicBezTo>
                  <a:cubicBezTo>
                    <a:pt x="100" y="7"/>
                    <a:pt x="116" y="2"/>
                    <a:pt x="116" y="2"/>
                  </a:cubicBezTo>
                  <a:cubicBezTo>
                    <a:pt x="151" y="8"/>
                    <a:pt x="134" y="0"/>
                    <a:pt x="164" y="30"/>
                  </a:cubicBezTo>
                  <a:cubicBezTo>
                    <a:pt x="181" y="47"/>
                    <a:pt x="263" y="46"/>
                    <a:pt x="268" y="46"/>
                  </a:cubicBezTo>
                  <a:cubicBezTo>
                    <a:pt x="285" y="52"/>
                    <a:pt x="295" y="53"/>
                    <a:pt x="308" y="66"/>
                  </a:cubicBezTo>
                  <a:cubicBezTo>
                    <a:pt x="262" y="96"/>
                    <a:pt x="198" y="79"/>
                    <a:pt x="148" y="62"/>
                  </a:cubicBezTo>
                  <a:cubicBezTo>
                    <a:pt x="109" y="65"/>
                    <a:pt x="71" y="70"/>
                    <a:pt x="32" y="70"/>
                  </a:cubicBezTo>
                </a:path>
              </a:pathLst>
            </a:custGeom>
            <a:gradFill rotWithShape="0">
              <a:gsLst>
                <a:gs pos="0">
                  <a:srgbClr val="66CCFF">
                    <a:alpha val="100000"/>
                  </a:srgbClr>
                </a:gs>
                <a:gs pos="100000">
                  <a:srgbClr val="2F5E76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Freeform 14"/>
            <p:cNvSpPr/>
            <p:nvPr/>
          </p:nvSpPr>
          <p:spPr>
            <a:xfrm>
              <a:off x="1591" y="3028"/>
              <a:ext cx="88" cy="21"/>
            </a:xfrm>
            <a:custGeom>
              <a:avLst/>
              <a:gdLst>
                <a:gd name="txL" fmla="*/ 0 w 88"/>
                <a:gd name="txT" fmla="*/ 0 h 39"/>
                <a:gd name="txR" fmla="*/ 88 w 88"/>
                <a:gd name="txB" fmla="*/ 39 h 39"/>
              </a:gdLst>
              <a:ahLst/>
              <a:cxnLst>
                <a:cxn ang="0">
                  <a:pos x="3" y="2"/>
                </a:cxn>
                <a:cxn ang="0">
                  <a:pos x="19" y="1"/>
                </a:cxn>
                <a:cxn ang="0">
                  <a:pos x="27" y="1"/>
                </a:cxn>
                <a:cxn ang="0">
                  <a:pos x="51" y="0"/>
                </a:cxn>
                <a:cxn ang="0">
                  <a:pos x="63" y="1"/>
                </a:cxn>
                <a:cxn ang="0">
                  <a:pos x="19" y="2"/>
                </a:cxn>
                <a:cxn ang="0">
                  <a:pos x="3" y="2"/>
                </a:cxn>
              </a:cxnLst>
              <a:rect l="txL" t="txT" r="txR" b="txB"/>
              <a:pathLst>
                <a:path w="88" h="39">
                  <a:moveTo>
                    <a:pt x="3" y="36"/>
                  </a:moveTo>
                  <a:cubicBezTo>
                    <a:pt x="12" y="10"/>
                    <a:pt x="0" y="36"/>
                    <a:pt x="19" y="20"/>
                  </a:cubicBezTo>
                  <a:cubicBezTo>
                    <a:pt x="23" y="17"/>
                    <a:pt x="23" y="11"/>
                    <a:pt x="27" y="8"/>
                  </a:cubicBezTo>
                  <a:cubicBezTo>
                    <a:pt x="34" y="4"/>
                    <a:pt x="51" y="0"/>
                    <a:pt x="51" y="0"/>
                  </a:cubicBezTo>
                  <a:cubicBezTo>
                    <a:pt x="62" y="3"/>
                    <a:pt x="88" y="3"/>
                    <a:pt x="63" y="28"/>
                  </a:cubicBezTo>
                  <a:cubicBezTo>
                    <a:pt x="52" y="39"/>
                    <a:pt x="34" y="33"/>
                    <a:pt x="19" y="36"/>
                  </a:cubicBezTo>
                  <a:cubicBezTo>
                    <a:pt x="5" y="31"/>
                    <a:pt x="10" y="29"/>
                    <a:pt x="3" y="36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4" name="Freeform 15"/>
            <p:cNvSpPr/>
            <p:nvPr/>
          </p:nvSpPr>
          <p:spPr>
            <a:xfrm>
              <a:off x="1057" y="3039"/>
              <a:ext cx="262" cy="108"/>
            </a:xfrm>
            <a:custGeom>
              <a:avLst/>
              <a:gdLst>
                <a:gd name="txL" fmla="*/ 0 w 261"/>
                <a:gd name="txT" fmla="*/ 0 h 196"/>
                <a:gd name="txR" fmla="*/ 261 w 261"/>
                <a:gd name="txB" fmla="*/ 196 h 196"/>
              </a:gdLst>
              <a:ahLst/>
              <a:cxnLst>
                <a:cxn ang="0">
                  <a:pos x="149" y="1"/>
                </a:cxn>
                <a:cxn ang="0">
                  <a:pos x="149" y="5"/>
                </a:cxn>
                <a:cxn ang="0">
                  <a:pos x="126" y="7"/>
                </a:cxn>
                <a:cxn ang="0">
                  <a:pos x="99" y="7"/>
                </a:cxn>
                <a:cxn ang="0">
                  <a:pos x="72" y="6"/>
                </a:cxn>
                <a:cxn ang="0">
                  <a:pos x="0" y="7"/>
                </a:cxn>
                <a:cxn ang="0">
                  <a:pos x="63" y="8"/>
                </a:cxn>
                <a:cxn ang="0">
                  <a:pos x="117" y="9"/>
                </a:cxn>
                <a:cxn ang="0">
                  <a:pos x="197" y="10"/>
                </a:cxn>
                <a:cxn ang="0">
                  <a:pos x="215" y="10"/>
                </a:cxn>
                <a:cxn ang="0">
                  <a:pos x="224" y="9"/>
                </a:cxn>
                <a:cxn ang="0">
                  <a:pos x="239" y="9"/>
                </a:cxn>
                <a:cxn ang="0">
                  <a:pos x="257" y="8"/>
                </a:cxn>
                <a:cxn ang="0">
                  <a:pos x="197" y="6"/>
                </a:cxn>
                <a:cxn ang="0">
                  <a:pos x="185" y="4"/>
                </a:cxn>
                <a:cxn ang="0">
                  <a:pos x="224" y="1"/>
                </a:cxn>
                <a:cxn ang="0">
                  <a:pos x="173" y="1"/>
                </a:cxn>
                <a:cxn ang="0">
                  <a:pos x="105" y="1"/>
                </a:cxn>
                <a:cxn ang="0">
                  <a:pos x="99" y="1"/>
                </a:cxn>
                <a:cxn ang="0">
                  <a:pos x="149" y="1"/>
                </a:cxn>
              </a:cxnLst>
              <a:rect l="txL" t="txT" r="txR" b="txB"/>
              <a:pathLst>
                <a:path w="261" h="196">
                  <a:moveTo>
                    <a:pt x="144" y="22"/>
                  </a:moveTo>
                  <a:cubicBezTo>
                    <a:pt x="152" y="47"/>
                    <a:pt x="153" y="71"/>
                    <a:pt x="144" y="97"/>
                  </a:cubicBezTo>
                  <a:cubicBezTo>
                    <a:pt x="142" y="116"/>
                    <a:pt x="144" y="127"/>
                    <a:pt x="126" y="133"/>
                  </a:cubicBezTo>
                  <a:cubicBezTo>
                    <a:pt x="117" y="132"/>
                    <a:pt x="108" y="132"/>
                    <a:pt x="99" y="130"/>
                  </a:cubicBezTo>
                  <a:cubicBezTo>
                    <a:pt x="90" y="128"/>
                    <a:pt x="72" y="121"/>
                    <a:pt x="72" y="121"/>
                  </a:cubicBezTo>
                  <a:cubicBezTo>
                    <a:pt x="50" y="128"/>
                    <a:pt x="23" y="128"/>
                    <a:pt x="0" y="130"/>
                  </a:cubicBezTo>
                  <a:cubicBezTo>
                    <a:pt x="18" y="142"/>
                    <a:pt x="42" y="147"/>
                    <a:pt x="63" y="154"/>
                  </a:cubicBezTo>
                  <a:cubicBezTo>
                    <a:pt x="82" y="160"/>
                    <a:pt x="98" y="170"/>
                    <a:pt x="117" y="175"/>
                  </a:cubicBezTo>
                  <a:cubicBezTo>
                    <a:pt x="142" y="181"/>
                    <a:pt x="167" y="188"/>
                    <a:pt x="192" y="196"/>
                  </a:cubicBezTo>
                  <a:cubicBezTo>
                    <a:pt x="198" y="194"/>
                    <a:pt x="204" y="192"/>
                    <a:pt x="210" y="190"/>
                  </a:cubicBezTo>
                  <a:cubicBezTo>
                    <a:pt x="213" y="189"/>
                    <a:pt x="219" y="187"/>
                    <a:pt x="219" y="187"/>
                  </a:cubicBezTo>
                  <a:cubicBezTo>
                    <a:pt x="235" y="162"/>
                    <a:pt x="214" y="191"/>
                    <a:pt x="234" y="175"/>
                  </a:cubicBezTo>
                  <a:cubicBezTo>
                    <a:pt x="241" y="170"/>
                    <a:pt x="252" y="157"/>
                    <a:pt x="252" y="157"/>
                  </a:cubicBezTo>
                  <a:cubicBezTo>
                    <a:pt x="261" y="129"/>
                    <a:pt x="214" y="123"/>
                    <a:pt x="192" y="118"/>
                  </a:cubicBezTo>
                  <a:cubicBezTo>
                    <a:pt x="189" y="108"/>
                    <a:pt x="183" y="101"/>
                    <a:pt x="180" y="91"/>
                  </a:cubicBezTo>
                  <a:cubicBezTo>
                    <a:pt x="173" y="37"/>
                    <a:pt x="168" y="26"/>
                    <a:pt x="219" y="19"/>
                  </a:cubicBezTo>
                  <a:cubicBezTo>
                    <a:pt x="213" y="0"/>
                    <a:pt x="186" y="7"/>
                    <a:pt x="168" y="4"/>
                  </a:cubicBezTo>
                  <a:cubicBezTo>
                    <a:pt x="147" y="5"/>
                    <a:pt x="125" y="1"/>
                    <a:pt x="105" y="7"/>
                  </a:cubicBezTo>
                  <a:cubicBezTo>
                    <a:pt x="99" y="9"/>
                    <a:pt x="93" y="25"/>
                    <a:pt x="99" y="25"/>
                  </a:cubicBezTo>
                  <a:cubicBezTo>
                    <a:pt x="114" y="24"/>
                    <a:pt x="129" y="23"/>
                    <a:pt x="144" y="22"/>
                  </a:cubicBezTo>
                  <a:close/>
                </a:path>
              </a:pathLst>
            </a:custGeom>
            <a:gradFill rotWithShape="0">
              <a:gsLst>
                <a:gs pos="0">
                  <a:srgbClr val="66CCFF">
                    <a:alpha val="100000"/>
                  </a:srgbClr>
                </a:gs>
                <a:gs pos="100000">
                  <a:srgbClr val="2F5E76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5" name="Freeform 16"/>
            <p:cNvSpPr/>
            <p:nvPr/>
          </p:nvSpPr>
          <p:spPr>
            <a:xfrm>
              <a:off x="1196" y="3069"/>
              <a:ext cx="68" cy="66"/>
            </a:xfrm>
            <a:custGeom>
              <a:avLst/>
              <a:gdLst>
                <a:gd name="txL" fmla="*/ 0 w 69"/>
                <a:gd name="txT" fmla="*/ 0 h 121"/>
                <a:gd name="txR" fmla="*/ 69 w 69"/>
                <a:gd name="txB" fmla="*/ 121 h 121"/>
              </a:gdLst>
              <a:ahLst/>
              <a:cxnLst>
                <a:cxn ang="0">
                  <a:pos x="18" y="1"/>
                </a:cxn>
                <a:cxn ang="0">
                  <a:pos x="0" y="4"/>
                </a:cxn>
                <a:cxn ang="0">
                  <a:pos x="34" y="5"/>
                </a:cxn>
                <a:cxn ang="0">
                  <a:pos x="64" y="5"/>
                </a:cxn>
                <a:cxn ang="0">
                  <a:pos x="37" y="4"/>
                </a:cxn>
                <a:cxn ang="0">
                  <a:pos x="27" y="2"/>
                </a:cxn>
                <a:cxn ang="0">
                  <a:pos x="18" y="1"/>
                </a:cxn>
              </a:cxnLst>
              <a:rect l="txL" t="txT" r="txR" b="txB"/>
              <a:pathLst>
                <a:path w="69" h="121">
                  <a:moveTo>
                    <a:pt x="18" y="15"/>
                  </a:moveTo>
                  <a:cubicBezTo>
                    <a:pt x="24" y="32"/>
                    <a:pt x="17" y="82"/>
                    <a:pt x="0" y="93"/>
                  </a:cubicBezTo>
                  <a:cubicBezTo>
                    <a:pt x="4" y="120"/>
                    <a:pt x="8" y="117"/>
                    <a:pt x="36" y="120"/>
                  </a:cubicBezTo>
                  <a:cubicBezTo>
                    <a:pt x="53" y="118"/>
                    <a:pt x="64" y="121"/>
                    <a:pt x="69" y="105"/>
                  </a:cubicBezTo>
                  <a:cubicBezTo>
                    <a:pt x="65" y="86"/>
                    <a:pt x="60" y="84"/>
                    <a:pt x="42" y="78"/>
                  </a:cubicBezTo>
                  <a:cubicBezTo>
                    <a:pt x="28" y="57"/>
                    <a:pt x="32" y="67"/>
                    <a:pt x="27" y="48"/>
                  </a:cubicBezTo>
                  <a:cubicBezTo>
                    <a:pt x="24" y="6"/>
                    <a:pt x="33" y="0"/>
                    <a:pt x="18" y="15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Freeform 17"/>
            <p:cNvSpPr/>
            <p:nvPr/>
          </p:nvSpPr>
          <p:spPr>
            <a:xfrm>
              <a:off x="717" y="3103"/>
              <a:ext cx="236" cy="42"/>
            </a:xfrm>
            <a:custGeom>
              <a:avLst/>
              <a:gdLst>
                <a:gd name="txL" fmla="*/ 0 w 236"/>
                <a:gd name="txT" fmla="*/ 0 h 75"/>
                <a:gd name="txR" fmla="*/ 236 w 236"/>
                <a:gd name="txB" fmla="*/ 75 h 75"/>
              </a:gdLst>
              <a:ahLst/>
              <a:cxnLst>
                <a:cxn ang="0">
                  <a:pos x="0" y="1"/>
                </a:cxn>
                <a:cxn ang="0">
                  <a:pos x="27" y="1"/>
                </a:cxn>
                <a:cxn ang="0">
                  <a:pos x="93" y="2"/>
                </a:cxn>
                <a:cxn ang="0">
                  <a:pos x="138" y="4"/>
                </a:cxn>
                <a:cxn ang="0">
                  <a:pos x="171" y="3"/>
                </a:cxn>
                <a:cxn ang="0">
                  <a:pos x="225" y="1"/>
                </a:cxn>
                <a:cxn ang="0">
                  <a:pos x="198" y="1"/>
                </a:cxn>
                <a:cxn ang="0">
                  <a:pos x="138" y="1"/>
                </a:cxn>
                <a:cxn ang="0">
                  <a:pos x="96" y="1"/>
                </a:cxn>
                <a:cxn ang="0">
                  <a:pos x="78" y="1"/>
                </a:cxn>
                <a:cxn ang="0">
                  <a:pos x="0" y="1"/>
                </a:cxn>
              </a:cxnLst>
              <a:rect l="txL" t="txT" r="txR" b="txB"/>
              <a:pathLst>
                <a:path w="236" h="75">
                  <a:moveTo>
                    <a:pt x="0" y="9"/>
                  </a:moveTo>
                  <a:cubicBezTo>
                    <a:pt x="12" y="17"/>
                    <a:pt x="12" y="23"/>
                    <a:pt x="27" y="27"/>
                  </a:cubicBezTo>
                  <a:cubicBezTo>
                    <a:pt x="58" y="48"/>
                    <a:pt x="38" y="39"/>
                    <a:pt x="93" y="42"/>
                  </a:cubicBezTo>
                  <a:cubicBezTo>
                    <a:pt x="107" y="56"/>
                    <a:pt x="122" y="64"/>
                    <a:pt x="138" y="75"/>
                  </a:cubicBezTo>
                  <a:cubicBezTo>
                    <a:pt x="151" y="72"/>
                    <a:pt x="159" y="66"/>
                    <a:pt x="171" y="60"/>
                  </a:cubicBezTo>
                  <a:cubicBezTo>
                    <a:pt x="184" y="40"/>
                    <a:pt x="205" y="34"/>
                    <a:pt x="225" y="24"/>
                  </a:cubicBezTo>
                  <a:cubicBezTo>
                    <a:pt x="236" y="7"/>
                    <a:pt x="214" y="10"/>
                    <a:pt x="198" y="9"/>
                  </a:cubicBezTo>
                  <a:cubicBezTo>
                    <a:pt x="178" y="8"/>
                    <a:pt x="158" y="7"/>
                    <a:pt x="138" y="6"/>
                  </a:cubicBezTo>
                  <a:cubicBezTo>
                    <a:pt x="124" y="7"/>
                    <a:pt x="110" y="7"/>
                    <a:pt x="96" y="9"/>
                  </a:cubicBezTo>
                  <a:cubicBezTo>
                    <a:pt x="90" y="10"/>
                    <a:pt x="78" y="15"/>
                    <a:pt x="78" y="15"/>
                  </a:cubicBezTo>
                  <a:cubicBezTo>
                    <a:pt x="48" y="12"/>
                    <a:pt x="28" y="0"/>
                    <a:pt x="0" y="9"/>
                  </a:cubicBezTo>
                  <a:close/>
                </a:path>
              </a:pathLst>
            </a:custGeom>
            <a:gradFill rotWithShape="0">
              <a:gsLst>
                <a:gs pos="0">
                  <a:srgbClr val="66CCFF">
                    <a:alpha val="100000"/>
                  </a:srgbClr>
                </a:gs>
                <a:gs pos="100000">
                  <a:srgbClr val="2F5E76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7" name="Freeform 18"/>
            <p:cNvSpPr/>
            <p:nvPr/>
          </p:nvSpPr>
          <p:spPr>
            <a:xfrm>
              <a:off x="1392" y="3069"/>
              <a:ext cx="236" cy="74"/>
            </a:xfrm>
            <a:custGeom>
              <a:avLst/>
              <a:gdLst>
                <a:gd name="txL" fmla="*/ 0 w 236"/>
                <a:gd name="txT" fmla="*/ 0 h 135"/>
                <a:gd name="txR" fmla="*/ 236 w 236"/>
                <a:gd name="txB" fmla="*/ 135 h 135"/>
              </a:gdLst>
              <a:ahLst/>
              <a:cxnLst>
                <a:cxn ang="0">
                  <a:pos x="11" y="2"/>
                </a:cxn>
                <a:cxn ang="0">
                  <a:pos x="20" y="1"/>
                </a:cxn>
                <a:cxn ang="0">
                  <a:pos x="32" y="2"/>
                </a:cxn>
                <a:cxn ang="0">
                  <a:pos x="68" y="4"/>
                </a:cxn>
                <a:cxn ang="0">
                  <a:pos x="236" y="4"/>
                </a:cxn>
                <a:cxn ang="0">
                  <a:pos x="212" y="5"/>
                </a:cxn>
                <a:cxn ang="0">
                  <a:pos x="194" y="5"/>
                </a:cxn>
                <a:cxn ang="0">
                  <a:pos x="170" y="7"/>
                </a:cxn>
                <a:cxn ang="0">
                  <a:pos x="110" y="7"/>
                </a:cxn>
                <a:cxn ang="0">
                  <a:pos x="68" y="5"/>
                </a:cxn>
                <a:cxn ang="0">
                  <a:pos x="32" y="4"/>
                </a:cxn>
                <a:cxn ang="0">
                  <a:pos x="14" y="4"/>
                </a:cxn>
                <a:cxn ang="0">
                  <a:pos x="11" y="2"/>
                </a:cxn>
              </a:cxnLst>
              <a:rect l="txL" t="txT" r="txR" b="txB"/>
              <a:pathLst>
                <a:path w="236" h="135">
                  <a:moveTo>
                    <a:pt x="11" y="46"/>
                  </a:moveTo>
                  <a:cubicBezTo>
                    <a:pt x="5" y="29"/>
                    <a:pt x="0" y="8"/>
                    <a:pt x="20" y="1"/>
                  </a:cubicBezTo>
                  <a:cubicBezTo>
                    <a:pt x="41" y="8"/>
                    <a:pt x="27" y="0"/>
                    <a:pt x="32" y="40"/>
                  </a:cubicBezTo>
                  <a:cubicBezTo>
                    <a:pt x="34" y="58"/>
                    <a:pt x="52" y="68"/>
                    <a:pt x="68" y="73"/>
                  </a:cubicBezTo>
                  <a:cubicBezTo>
                    <a:pt x="124" y="68"/>
                    <a:pt x="181" y="68"/>
                    <a:pt x="236" y="79"/>
                  </a:cubicBezTo>
                  <a:cubicBezTo>
                    <a:pt x="226" y="93"/>
                    <a:pt x="233" y="87"/>
                    <a:pt x="212" y="94"/>
                  </a:cubicBezTo>
                  <a:cubicBezTo>
                    <a:pt x="206" y="96"/>
                    <a:pt x="194" y="100"/>
                    <a:pt x="194" y="100"/>
                  </a:cubicBezTo>
                  <a:cubicBezTo>
                    <a:pt x="190" y="117"/>
                    <a:pt x="188" y="127"/>
                    <a:pt x="170" y="133"/>
                  </a:cubicBezTo>
                  <a:cubicBezTo>
                    <a:pt x="150" y="132"/>
                    <a:pt x="129" y="135"/>
                    <a:pt x="110" y="130"/>
                  </a:cubicBezTo>
                  <a:cubicBezTo>
                    <a:pt x="110" y="130"/>
                    <a:pt x="78" y="98"/>
                    <a:pt x="68" y="94"/>
                  </a:cubicBezTo>
                  <a:cubicBezTo>
                    <a:pt x="57" y="89"/>
                    <a:pt x="44" y="86"/>
                    <a:pt x="32" y="82"/>
                  </a:cubicBezTo>
                  <a:cubicBezTo>
                    <a:pt x="25" y="80"/>
                    <a:pt x="14" y="70"/>
                    <a:pt x="14" y="70"/>
                  </a:cubicBezTo>
                  <a:cubicBezTo>
                    <a:pt x="5" y="57"/>
                    <a:pt x="7" y="65"/>
                    <a:pt x="11" y="46"/>
                  </a:cubicBezTo>
                  <a:close/>
                </a:path>
              </a:pathLst>
            </a:custGeom>
            <a:gradFill rotWithShape="0">
              <a:gsLst>
                <a:gs pos="0">
                  <a:srgbClr val="66CCFF">
                    <a:alpha val="100000"/>
                  </a:srgbClr>
                </a:gs>
                <a:gs pos="100000">
                  <a:srgbClr val="2F5E76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Freeform 19"/>
            <p:cNvSpPr/>
            <p:nvPr/>
          </p:nvSpPr>
          <p:spPr>
            <a:xfrm>
              <a:off x="1483" y="3104"/>
              <a:ext cx="85" cy="31"/>
            </a:xfrm>
            <a:custGeom>
              <a:avLst/>
              <a:gdLst>
                <a:gd name="txL" fmla="*/ 0 w 85"/>
                <a:gd name="txT" fmla="*/ 0 h 56"/>
                <a:gd name="txR" fmla="*/ 85 w 85"/>
                <a:gd name="txB" fmla="*/ 56 h 56"/>
              </a:gdLst>
              <a:ahLst/>
              <a:cxnLst>
                <a:cxn ang="0">
                  <a:pos x="4" y="1"/>
                </a:cxn>
                <a:cxn ang="0">
                  <a:pos x="85" y="1"/>
                </a:cxn>
                <a:cxn ang="0">
                  <a:pos x="58" y="3"/>
                </a:cxn>
                <a:cxn ang="0">
                  <a:pos x="34" y="3"/>
                </a:cxn>
                <a:cxn ang="0">
                  <a:pos x="16" y="2"/>
                </a:cxn>
                <a:cxn ang="0">
                  <a:pos x="7" y="2"/>
                </a:cxn>
                <a:cxn ang="0">
                  <a:pos x="1" y="1"/>
                </a:cxn>
                <a:cxn ang="0">
                  <a:pos x="4" y="1"/>
                </a:cxn>
              </a:cxnLst>
              <a:rect l="txL" t="txT" r="txR" b="txB"/>
              <a:pathLst>
                <a:path w="85" h="56">
                  <a:moveTo>
                    <a:pt x="4" y="17"/>
                  </a:moveTo>
                  <a:cubicBezTo>
                    <a:pt x="31" y="13"/>
                    <a:pt x="68" y="0"/>
                    <a:pt x="85" y="26"/>
                  </a:cubicBezTo>
                  <a:cubicBezTo>
                    <a:pt x="81" y="51"/>
                    <a:pt x="82" y="51"/>
                    <a:pt x="58" y="56"/>
                  </a:cubicBezTo>
                  <a:cubicBezTo>
                    <a:pt x="50" y="55"/>
                    <a:pt x="42" y="56"/>
                    <a:pt x="34" y="53"/>
                  </a:cubicBezTo>
                  <a:cubicBezTo>
                    <a:pt x="27" y="51"/>
                    <a:pt x="22" y="45"/>
                    <a:pt x="16" y="41"/>
                  </a:cubicBezTo>
                  <a:cubicBezTo>
                    <a:pt x="13" y="39"/>
                    <a:pt x="7" y="35"/>
                    <a:pt x="7" y="35"/>
                  </a:cubicBezTo>
                  <a:cubicBezTo>
                    <a:pt x="5" y="32"/>
                    <a:pt x="2" y="30"/>
                    <a:pt x="1" y="26"/>
                  </a:cubicBezTo>
                  <a:cubicBezTo>
                    <a:pt x="0" y="23"/>
                    <a:pt x="4" y="17"/>
                    <a:pt x="4" y="17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9" name="Freeform 20"/>
            <p:cNvSpPr/>
            <p:nvPr/>
          </p:nvSpPr>
          <p:spPr>
            <a:xfrm>
              <a:off x="820" y="3113"/>
              <a:ext cx="81" cy="20"/>
            </a:xfrm>
            <a:custGeom>
              <a:avLst/>
              <a:gdLst>
                <a:gd name="txL" fmla="*/ 0 w 82"/>
                <a:gd name="txT" fmla="*/ 0 h 37"/>
                <a:gd name="txR" fmla="*/ 82 w 82"/>
                <a:gd name="txB" fmla="*/ 37 h 37"/>
              </a:gdLst>
              <a:ahLst/>
              <a:cxnLst>
                <a:cxn ang="0">
                  <a:pos x="0" y="1"/>
                </a:cxn>
                <a:cxn ang="0">
                  <a:pos x="70" y="1"/>
                </a:cxn>
                <a:cxn ang="0">
                  <a:pos x="70" y="1"/>
                </a:cxn>
                <a:cxn ang="0">
                  <a:pos x="43" y="2"/>
                </a:cxn>
                <a:cxn ang="0">
                  <a:pos x="0" y="1"/>
                </a:cxn>
              </a:cxnLst>
              <a:rect l="txL" t="txT" r="txR" b="txB"/>
              <a:pathLst>
                <a:path w="82" h="37">
                  <a:moveTo>
                    <a:pt x="0" y="1"/>
                  </a:moveTo>
                  <a:cubicBezTo>
                    <a:pt x="25" y="2"/>
                    <a:pt x="50" y="0"/>
                    <a:pt x="75" y="4"/>
                  </a:cubicBezTo>
                  <a:cubicBezTo>
                    <a:pt x="82" y="5"/>
                    <a:pt x="76" y="21"/>
                    <a:pt x="75" y="22"/>
                  </a:cubicBezTo>
                  <a:cubicBezTo>
                    <a:pt x="69" y="31"/>
                    <a:pt x="48" y="37"/>
                    <a:pt x="48" y="37"/>
                  </a:cubicBezTo>
                  <a:cubicBezTo>
                    <a:pt x="20" y="34"/>
                    <a:pt x="0" y="33"/>
                    <a:pt x="0" y="1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0" name="Freeform 21"/>
            <p:cNvSpPr/>
            <p:nvPr/>
          </p:nvSpPr>
          <p:spPr>
            <a:xfrm>
              <a:off x="1388" y="3056"/>
              <a:ext cx="20" cy="25"/>
            </a:xfrm>
            <a:custGeom>
              <a:avLst/>
              <a:gdLst>
                <a:gd name="txL" fmla="*/ 0 w 20"/>
                <a:gd name="txT" fmla="*/ 0 h 45"/>
                <a:gd name="txR" fmla="*/ 20 w 20"/>
                <a:gd name="txB" fmla="*/ 45 h 45"/>
              </a:gdLst>
              <a:ahLst/>
              <a:cxnLst>
                <a:cxn ang="0">
                  <a:pos x="15" y="0"/>
                </a:cxn>
                <a:cxn ang="0">
                  <a:pos x="3" y="2"/>
                </a:cxn>
                <a:cxn ang="0">
                  <a:pos x="0" y="2"/>
                </a:cxn>
              </a:cxnLst>
              <a:rect l="txL" t="txT" r="txR" b="txB"/>
              <a:pathLst>
                <a:path w="20" h="45">
                  <a:moveTo>
                    <a:pt x="15" y="0"/>
                  </a:moveTo>
                  <a:cubicBezTo>
                    <a:pt x="20" y="16"/>
                    <a:pt x="15" y="25"/>
                    <a:pt x="3" y="33"/>
                  </a:cubicBezTo>
                  <a:cubicBezTo>
                    <a:pt x="0" y="43"/>
                    <a:pt x="0" y="39"/>
                    <a:pt x="0" y="45"/>
                  </a:cubicBezTo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1" name="Freeform 22"/>
            <p:cNvSpPr/>
            <p:nvPr/>
          </p:nvSpPr>
          <p:spPr>
            <a:xfrm>
              <a:off x="1425" y="3054"/>
              <a:ext cx="14" cy="25"/>
            </a:xfrm>
            <a:custGeom>
              <a:avLst/>
              <a:gdLst>
                <a:gd name="txL" fmla="*/ 0 w 13"/>
                <a:gd name="txT" fmla="*/ 0 h 45"/>
                <a:gd name="txR" fmla="*/ 13 w 13"/>
                <a:gd name="txB" fmla="*/ 45 h 45"/>
              </a:gdLst>
              <a:ahLst/>
              <a:cxnLst>
                <a:cxn ang="0">
                  <a:pos x="12" y="0"/>
                </a:cxn>
                <a:cxn ang="0">
                  <a:pos x="18" y="2"/>
                </a:cxn>
              </a:cxnLst>
              <a:rect l="txL" t="txT" r="txR" b="txB"/>
              <a:pathLst>
                <a:path w="13" h="45">
                  <a:moveTo>
                    <a:pt x="7" y="0"/>
                  </a:moveTo>
                  <a:cubicBezTo>
                    <a:pt x="4" y="16"/>
                    <a:pt x="0" y="32"/>
                    <a:pt x="13" y="45"/>
                  </a:cubicBezTo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Freeform 23"/>
            <p:cNvSpPr/>
            <p:nvPr/>
          </p:nvSpPr>
          <p:spPr>
            <a:xfrm>
              <a:off x="1187" y="3056"/>
              <a:ext cx="13" cy="23"/>
            </a:xfrm>
            <a:custGeom>
              <a:avLst/>
              <a:gdLst>
                <a:gd name="txL" fmla="*/ 0 w 14"/>
                <a:gd name="txT" fmla="*/ 0 h 42"/>
                <a:gd name="txR" fmla="*/ 14 w 14"/>
                <a:gd name="txB" fmla="*/ 42 h 42"/>
              </a:gdLst>
              <a:ahLst/>
              <a:cxnLst>
                <a:cxn ang="0">
                  <a:pos x="0" y="0"/>
                </a:cxn>
                <a:cxn ang="0">
                  <a:pos x="7" y="1"/>
                </a:cxn>
                <a:cxn ang="0">
                  <a:pos x="7" y="2"/>
                </a:cxn>
              </a:cxnLst>
              <a:rect l="txL" t="txT" r="txR" b="txB"/>
              <a:pathLst>
                <a:path w="14" h="42">
                  <a:moveTo>
                    <a:pt x="0" y="0"/>
                  </a:moveTo>
                  <a:cubicBezTo>
                    <a:pt x="14" y="5"/>
                    <a:pt x="12" y="1"/>
                    <a:pt x="12" y="24"/>
                  </a:cubicBezTo>
                  <a:cubicBezTo>
                    <a:pt x="12" y="30"/>
                    <a:pt x="9" y="42"/>
                    <a:pt x="9" y="42"/>
                  </a:cubicBezTo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3" name="Freeform 24"/>
            <p:cNvSpPr/>
            <p:nvPr/>
          </p:nvSpPr>
          <p:spPr>
            <a:xfrm>
              <a:off x="1244" y="3054"/>
              <a:ext cx="12" cy="27"/>
            </a:xfrm>
            <a:custGeom>
              <a:avLst/>
              <a:gdLst>
                <a:gd name="txL" fmla="*/ 0 w 12"/>
                <a:gd name="txT" fmla="*/ 0 h 48"/>
                <a:gd name="txR" fmla="*/ 12 w 12"/>
                <a:gd name="txB" fmla="*/ 48 h 48"/>
              </a:gdLst>
              <a:ahLst/>
              <a:cxnLst>
                <a:cxn ang="0">
                  <a:pos x="12" y="0"/>
                </a:cxn>
                <a:cxn ang="0">
                  <a:pos x="0" y="2"/>
                </a:cxn>
                <a:cxn ang="0">
                  <a:pos x="3" y="3"/>
                </a:cxn>
              </a:cxnLst>
              <a:rect l="txL" t="txT" r="txR" b="txB"/>
              <a:pathLst>
                <a:path w="12" h="48">
                  <a:moveTo>
                    <a:pt x="12" y="0"/>
                  </a:moveTo>
                  <a:cubicBezTo>
                    <a:pt x="7" y="8"/>
                    <a:pt x="0" y="27"/>
                    <a:pt x="0" y="27"/>
                  </a:cubicBezTo>
                  <a:cubicBezTo>
                    <a:pt x="1" y="34"/>
                    <a:pt x="3" y="48"/>
                    <a:pt x="3" y="48"/>
                  </a:cubicBezTo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4" name="Freeform 25"/>
            <p:cNvSpPr/>
            <p:nvPr/>
          </p:nvSpPr>
          <p:spPr>
            <a:xfrm>
              <a:off x="756" y="3054"/>
              <a:ext cx="9" cy="25"/>
            </a:xfrm>
            <a:custGeom>
              <a:avLst/>
              <a:gdLst>
                <a:gd name="txL" fmla="*/ 0 w 9"/>
                <a:gd name="txT" fmla="*/ 0 h 45"/>
                <a:gd name="txR" fmla="*/ 9 w 9"/>
                <a:gd name="txB" fmla="*/ 45 h 45"/>
              </a:gdLst>
              <a:ahLst/>
              <a:cxnLst>
                <a:cxn ang="0">
                  <a:pos x="6" y="0"/>
                </a:cxn>
                <a:cxn ang="0">
                  <a:pos x="9" y="1"/>
                </a:cxn>
                <a:cxn ang="0">
                  <a:pos x="0" y="2"/>
                </a:cxn>
              </a:cxnLst>
              <a:rect l="txL" t="txT" r="txR" b="txB"/>
              <a:pathLst>
                <a:path w="9" h="45">
                  <a:moveTo>
                    <a:pt x="6" y="0"/>
                  </a:moveTo>
                  <a:cubicBezTo>
                    <a:pt x="3" y="9"/>
                    <a:pt x="9" y="27"/>
                    <a:pt x="9" y="27"/>
                  </a:cubicBezTo>
                  <a:cubicBezTo>
                    <a:pt x="7" y="33"/>
                    <a:pt x="0" y="45"/>
                    <a:pt x="0" y="45"/>
                  </a:cubicBezTo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5" name="Freeform 26"/>
            <p:cNvSpPr/>
            <p:nvPr/>
          </p:nvSpPr>
          <p:spPr>
            <a:xfrm>
              <a:off x="791" y="3056"/>
              <a:ext cx="8" cy="23"/>
            </a:xfrm>
            <a:custGeom>
              <a:avLst/>
              <a:gdLst>
                <a:gd name="txL" fmla="*/ 0 w 8"/>
                <a:gd name="txT" fmla="*/ 0 h 42"/>
                <a:gd name="txR" fmla="*/ 8 w 8"/>
                <a:gd name="txB" fmla="*/ 42 h 42"/>
              </a:gdLst>
              <a:ahLst/>
              <a:cxnLst>
                <a:cxn ang="0">
                  <a:pos x="5" y="0"/>
                </a:cxn>
                <a:cxn ang="0">
                  <a:pos x="5" y="2"/>
                </a:cxn>
                <a:cxn ang="0">
                  <a:pos x="8" y="2"/>
                </a:cxn>
              </a:cxnLst>
              <a:rect l="txL" t="txT" r="txR" b="txB"/>
              <a:pathLst>
                <a:path w="8" h="42">
                  <a:moveTo>
                    <a:pt x="5" y="0"/>
                  </a:moveTo>
                  <a:cubicBezTo>
                    <a:pt x="0" y="15"/>
                    <a:pt x="1" y="9"/>
                    <a:pt x="5" y="33"/>
                  </a:cubicBezTo>
                  <a:cubicBezTo>
                    <a:pt x="6" y="36"/>
                    <a:pt x="8" y="42"/>
                    <a:pt x="8" y="42"/>
                  </a:cubicBezTo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Freeform 27"/>
            <p:cNvSpPr/>
            <p:nvPr/>
          </p:nvSpPr>
          <p:spPr>
            <a:xfrm>
              <a:off x="1625" y="3056"/>
              <a:ext cx="22" cy="23"/>
            </a:xfrm>
            <a:custGeom>
              <a:avLst/>
              <a:gdLst>
                <a:gd name="txL" fmla="*/ 0 w 21"/>
                <a:gd name="txT" fmla="*/ 0 h 42"/>
                <a:gd name="txR" fmla="*/ 21 w 21"/>
                <a:gd name="txB" fmla="*/ 42 h 42"/>
              </a:gdLst>
              <a:ahLst/>
              <a:cxnLst>
                <a:cxn ang="0">
                  <a:pos x="17" y="0"/>
                </a:cxn>
                <a:cxn ang="0">
                  <a:pos x="6" y="2"/>
                </a:cxn>
                <a:cxn ang="0">
                  <a:pos x="0" y="2"/>
                </a:cxn>
              </a:cxnLst>
              <a:rect l="txL" t="txT" r="txR" b="txB"/>
              <a:pathLst>
                <a:path w="21" h="42">
                  <a:moveTo>
                    <a:pt x="12" y="0"/>
                  </a:moveTo>
                  <a:cubicBezTo>
                    <a:pt x="21" y="14"/>
                    <a:pt x="20" y="24"/>
                    <a:pt x="6" y="33"/>
                  </a:cubicBezTo>
                  <a:cubicBezTo>
                    <a:pt x="4" y="36"/>
                    <a:pt x="0" y="42"/>
                    <a:pt x="0" y="42"/>
                  </a:cubicBezTo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7" name="Freeform 28"/>
            <p:cNvSpPr/>
            <p:nvPr/>
          </p:nvSpPr>
          <p:spPr>
            <a:xfrm>
              <a:off x="1661" y="3057"/>
              <a:ext cx="10" cy="22"/>
            </a:xfrm>
            <a:custGeom>
              <a:avLst/>
              <a:gdLst>
                <a:gd name="txL" fmla="*/ 0 w 9"/>
                <a:gd name="txT" fmla="*/ 0 h 39"/>
                <a:gd name="txR" fmla="*/ 9 w 9"/>
                <a:gd name="txB" fmla="*/ 39 h 39"/>
              </a:gdLst>
              <a:ahLst/>
              <a:cxnLst>
                <a:cxn ang="0">
                  <a:pos x="0" y="0"/>
                </a:cxn>
                <a:cxn ang="0">
                  <a:pos x="14" y="2"/>
                </a:cxn>
              </a:cxnLst>
              <a:rect l="txL" t="txT" r="txR" b="txB"/>
              <a:pathLst>
                <a:path w="9" h="39">
                  <a:moveTo>
                    <a:pt x="0" y="0"/>
                  </a:moveTo>
                  <a:cubicBezTo>
                    <a:pt x="2" y="16"/>
                    <a:pt x="2" y="26"/>
                    <a:pt x="9" y="39"/>
                  </a:cubicBezTo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8" name="Freeform 29"/>
            <p:cNvSpPr/>
            <p:nvPr/>
          </p:nvSpPr>
          <p:spPr>
            <a:xfrm>
              <a:off x="1649" y="3100"/>
              <a:ext cx="228" cy="29"/>
            </a:xfrm>
            <a:custGeom>
              <a:avLst/>
              <a:gdLst>
                <a:gd name="txL" fmla="*/ 0 w 228"/>
                <a:gd name="txT" fmla="*/ 0 h 53"/>
                <a:gd name="txR" fmla="*/ 228 w 228"/>
                <a:gd name="txB" fmla="*/ 53 h 53"/>
              </a:gdLst>
              <a:ahLst/>
              <a:cxnLst>
                <a:cxn ang="0">
                  <a:pos x="0" y="1"/>
                </a:cxn>
                <a:cxn ang="0">
                  <a:pos x="42" y="2"/>
                </a:cxn>
                <a:cxn ang="0">
                  <a:pos x="66" y="2"/>
                </a:cxn>
                <a:cxn ang="0">
                  <a:pos x="105" y="2"/>
                </a:cxn>
                <a:cxn ang="0">
                  <a:pos x="189" y="1"/>
                </a:cxn>
                <a:cxn ang="0">
                  <a:pos x="228" y="1"/>
                </a:cxn>
                <a:cxn ang="0">
                  <a:pos x="48" y="1"/>
                </a:cxn>
                <a:cxn ang="0">
                  <a:pos x="0" y="1"/>
                </a:cxn>
              </a:cxnLst>
              <a:rect l="txL" t="txT" r="txR" b="txB"/>
              <a:pathLst>
                <a:path w="228" h="53">
                  <a:moveTo>
                    <a:pt x="0" y="16"/>
                  </a:moveTo>
                  <a:cubicBezTo>
                    <a:pt x="35" y="20"/>
                    <a:pt x="20" y="20"/>
                    <a:pt x="42" y="34"/>
                  </a:cubicBezTo>
                  <a:cubicBezTo>
                    <a:pt x="49" y="45"/>
                    <a:pt x="55" y="45"/>
                    <a:pt x="66" y="52"/>
                  </a:cubicBezTo>
                  <a:cubicBezTo>
                    <a:pt x="94" y="48"/>
                    <a:pt x="81" y="53"/>
                    <a:pt x="105" y="37"/>
                  </a:cubicBezTo>
                  <a:cubicBezTo>
                    <a:pt x="117" y="29"/>
                    <a:pt x="171" y="30"/>
                    <a:pt x="189" y="28"/>
                  </a:cubicBezTo>
                  <a:cubicBezTo>
                    <a:pt x="202" y="21"/>
                    <a:pt x="214" y="19"/>
                    <a:pt x="228" y="16"/>
                  </a:cubicBezTo>
                  <a:cubicBezTo>
                    <a:pt x="197" y="0"/>
                    <a:pt x="82" y="11"/>
                    <a:pt x="48" y="10"/>
                  </a:cubicBezTo>
                  <a:cubicBezTo>
                    <a:pt x="22" y="5"/>
                    <a:pt x="38" y="6"/>
                    <a:pt x="0" y="16"/>
                  </a:cubicBezTo>
                  <a:close/>
                </a:path>
              </a:pathLst>
            </a:custGeom>
            <a:gradFill rotWithShape="0">
              <a:gsLst>
                <a:gs pos="0">
                  <a:srgbClr val="66CCFF">
                    <a:alpha val="100000"/>
                  </a:srgbClr>
                </a:gs>
                <a:gs pos="100000">
                  <a:srgbClr val="2F5E76">
                    <a:alpha val="100000"/>
                  </a:srgbClr>
                </a:gs>
              </a:gsLst>
              <a:lin ang="5400000" scaled="1"/>
              <a:tileRect/>
            </a:gra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9" name="Freeform 30"/>
            <p:cNvSpPr/>
            <p:nvPr/>
          </p:nvSpPr>
          <p:spPr>
            <a:xfrm>
              <a:off x="1691" y="3103"/>
              <a:ext cx="66" cy="22"/>
            </a:xfrm>
            <a:custGeom>
              <a:avLst/>
              <a:gdLst>
                <a:gd name="txL" fmla="*/ 0 w 67"/>
                <a:gd name="txT" fmla="*/ 0 h 40"/>
                <a:gd name="txR" fmla="*/ 67 w 67"/>
                <a:gd name="txB" fmla="*/ 40 h 40"/>
              </a:gdLst>
              <a:ahLst/>
              <a:cxnLst>
                <a:cxn ang="0">
                  <a:pos x="4" y="1"/>
                </a:cxn>
                <a:cxn ang="0">
                  <a:pos x="53" y="0"/>
                </a:cxn>
                <a:cxn ang="0">
                  <a:pos x="47" y="1"/>
                </a:cxn>
                <a:cxn ang="0">
                  <a:pos x="4" y="1"/>
                </a:cxn>
              </a:cxnLst>
              <a:rect l="txL" t="txT" r="txR" b="txB"/>
              <a:pathLst>
                <a:path w="67" h="40">
                  <a:moveTo>
                    <a:pt x="4" y="12"/>
                  </a:moveTo>
                  <a:cubicBezTo>
                    <a:pt x="21" y="6"/>
                    <a:pt x="58" y="0"/>
                    <a:pt x="58" y="0"/>
                  </a:cubicBezTo>
                  <a:cubicBezTo>
                    <a:pt x="67" y="13"/>
                    <a:pt x="65" y="19"/>
                    <a:pt x="52" y="27"/>
                  </a:cubicBezTo>
                  <a:cubicBezTo>
                    <a:pt x="0" y="24"/>
                    <a:pt x="4" y="40"/>
                    <a:pt x="4" y="12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1" name="Text Box 31"/>
          <p:cNvSpPr txBox="1"/>
          <p:nvPr/>
        </p:nvSpPr>
        <p:spPr>
          <a:xfrm>
            <a:off x="854393" y="1798638"/>
            <a:ext cx="2447925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dirty="0">
                <a:latin typeface="Arial" panose="020B0604020202020204" pitchFamily="34" charset="0"/>
              </a:rPr>
              <a:t>INVASIONE</a:t>
            </a:r>
          </a:p>
        </p:txBody>
      </p:sp>
      <p:sp>
        <p:nvSpPr>
          <p:cNvPr id="12292" name="Line 32"/>
          <p:cNvSpPr/>
          <p:nvPr/>
        </p:nvSpPr>
        <p:spPr>
          <a:xfrm>
            <a:off x="2294255" y="2087563"/>
            <a:ext cx="3095625" cy="1728787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2293" name="Text Box 33"/>
          <p:cNvSpPr txBox="1"/>
          <p:nvPr/>
        </p:nvSpPr>
        <p:spPr>
          <a:xfrm>
            <a:off x="171649" y="2465898"/>
            <a:ext cx="2889239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dirty="0">
                <a:latin typeface="Arial" panose="020B0604020202020204" pitchFamily="34" charset="0"/>
              </a:rPr>
              <a:t>Superata la barriera del Matrigel le cellule tumorali invadono il compartimento sottostante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23850" y="188595"/>
            <a:ext cx="821817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/>
              <a:t>Corning </a:t>
            </a:r>
            <a:r>
              <a:rPr lang="en-US" sz="2000" b="1"/>
              <a:t>Matrigel </a:t>
            </a:r>
            <a:r>
              <a:rPr lang="en-US" sz="2000"/>
              <a:t>matrix is a solubilized basement membrane preparation extracted from the Engelbreth-Holm-Swarm (EHS) mouse sarcoma, a tumor rich in extracellular matrix proteins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23850" y="2204864"/>
            <a:ext cx="527685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en-US" dirty="0"/>
              <a:t>The primary components of Matrigel are four major basement-membrane ECM proteins: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laminin</a:t>
            </a:r>
            <a:r>
              <a:rPr lang="en-US" dirty="0"/>
              <a:t> (~60%),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collagen IV </a:t>
            </a:r>
            <a:r>
              <a:rPr lang="en-US" dirty="0"/>
              <a:t>(~30%),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entactin (~8%)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heparin sulfate proteoglycan </a:t>
            </a:r>
            <a:r>
              <a:rPr lang="en-US" dirty="0" err="1"/>
              <a:t>perlecan</a:t>
            </a:r>
            <a:r>
              <a:rPr lang="en-US" dirty="0"/>
              <a:t> (~2–3%)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95605" y="4437380"/>
            <a:ext cx="41694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Matrigel also contains </a:t>
            </a:r>
            <a:r>
              <a:rPr lang="en-US" dirty="0" err="1"/>
              <a:t>tumour</a:t>
            </a:r>
            <a:r>
              <a:rPr lang="en-US" dirty="0"/>
              <a:t>-derived proteins, including growth factors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4AC73C2-ACC2-13A4-D224-52FCB6D52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0" y="1758629"/>
            <a:ext cx="3267739" cy="439559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395536" y="3980181"/>
            <a:ext cx="749173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/>
              <a:t>Application</a:t>
            </a:r>
          </a:p>
          <a:p>
            <a:endParaRPr lang="en-US" dirty="0"/>
          </a:p>
          <a:p>
            <a:r>
              <a:rPr lang="en-US" dirty="0"/>
              <a:t>Cell Growth and Differentiation</a:t>
            </a:r>
          </a:p>
          <a:p>
            <a:r>
              <a:rPr lang="en-US" dirty="0"/>
              <a:t>Metabolism/Toxicology Studies</a:t>
            </a:r>
          </a:p>
          <a:p>
            <a:r>
              <a:rPr lang="en-US" dirty="0"/>
              <a:t>Invasion Assays</a:t>
            </a:r>
          </a:p>
          <a:p>
            <a:r>
              <a:rPr lang="en-US" dirty="0"/>
              <a:t>in vitro and in vivo Angiogenesis Assays</a:t>
            </a:r>
          </a:p>
          <a:p>
            <a:r>
              <a:rPr lang="en-US" dirty="0"/>
              <a:t>in vivo Angiogenesis Studies and Augmentation of Tumors in Immunosuppressed Mice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30045" y="1124584"/>
            <a:ext cx="503174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During preparation, the reconstituted form of Matrigel </a:t>
            </a:r>
            <a:r>
              <a:rPr lang="en-US" b="1" dirty="0"/>
              <a:t>undergoes gelation at temperatures in the range 22–37 °C</a:t>
            </a:r>
            <a:r>
              <a:rPr lang="en-US" dirty="0"/>
              <a:t>, during which entactin acts as a crosslinker between the laminin and collagen IV to </a:t>
            </a:r>
            <a:r>
              <a:rPr lang="en-US" b="1" dirty="0"/>
              <a:t>create a hydrogel </a:t>
            </a:r>
            <a:r>
              <a:rPr lang="en-US" dirty="0"/>
              <a:t>— a water-swollen, crosslinked network.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6C5E39-D8C0-83A5-AA8B-C9140BA60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766" y="332656"/>
            <a:ext cx="3353091" cy="444436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79705" y="908685"/>
            <a:ext cx="4377055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endParaRPr lang="en-US" sz="1600" b="1" dirty="0">
              <a:solidFill>
                <a:srgbClr val="FF0000"/>
              </a:solidFill>
            </a:endParaRPr>
          </a:p>
          <a:p>
            <a:pPr algn="just"/>
            <a:r>
              <a:rPr lang="en-US" sz="1600" b="1" dirty="0">
                <a:solidFill>
                  <a:srgbClr val="FF0000"/>
                </a:solidFill>
              </a:rPr>
              <a:t>Migration</a:t>
            </a:r>
            <a:r>
              <a:rPr lang="en-US" sz="1600" dirty="0"/>
              <a:t> is defined as</a:t>
            </a:r>
            <a:r>
              <a:rPr lang="it-IT" altLang="en-US" sz="1600" dirty="0"/>
              <a:t>:</a:t>
            </a:r>
          </a:p>
          <a:p>
            <a:pPr algn="just"/>
            <a:r>
              <a:rPr lang="en-US" sz="1600" dirty="0"/>
              <a:t>the </a:t>
            </a:r>
            <a:r>
              <a:rPr lang="en-US" sz="1600" b="1" dirty="0"/>
              <a:t>directed</a:t>
            </a:r>
            <a:r>
              <a:rPr lang="it-IT" altLang="en-US" sz="1600" b="1" dirty="0"/>
              <a:t> </a:t>
            </a:r>
            <a:r>
              <a:rPr lang="en-US" sz="1600" b="1" dirty="0"/>
              <a:t>movement of cells on a substrate</a:t>
            </a:r>
            <a:r>
              <a:rPr lang="en-US" sz="1600" dirty="0"/>
              <a:t> such as basal</a:t>
            </a:r>
            <a:r>
              <a:rPr lang="it-IT" altLang="en-US" sz="1600" dirty="0"/>
              <a:t> </a:t>
            </a:r>
            <a:r>
              <a:rPr lang="en-US" sz="1600" dirty="0"/>
              <a:t>membranes, ECM</a:t>
            </a:r>
            <a:r>
              <a:rPr lang="it-IT" altLang="en-US" sz="1600" dirty="0"/>
              <a:t> </a:t>
            </a:r>
            <a:r>
              <a:rPr lang="en-US" sz="1600" dirty="0"/>
              <a:t>fibers or plastic plates. </a:t>
            </a:r>
          </a:p>
          <a:p>
            <a:pPr algn="just"/>
            <a:r>
              <a:rPr lang="en-US" sz="1600" dirty="0"/>
              <a:t>Therefore, migration </a:t>
            </a:r>
            <a:r>
              <a:rPr lang="en-US" sz="1600" b="1" dirty="0"/>
              <a:t>is occurring on 2D</a:t>
            </a:r>
            <a:r>
              <a:rPr lang="it-IT" altLang="en-US" sz="1600" b="1" dirty="0"/>
              <a:t> </a:t>
            </a:r>
            <a:r>
              <a:rPr lang="en-US" sz="1600" b="1" dirty="0"/>
              <a:t>surfaces</a:t>
            </a:r>
            <a:r>
              <a:rPr lang="en-US" sz="1600" dirty="0"/>
              <a:t> without any obstructive fiber network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033" r="32969"/>
          <a:stretch/>
        </p:blipFill>
        <p:spPr>
          <a:xfrm>
            <a:off x="4044172" y="4293096"/>
            <a:ext cx="2139807" cy="2092524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41640" y="3926434"/>
            <a:ext cx="3672215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1600" b="1" dirty="0">
                <a:solidFill>
                  <a:srgbClr val="FF0000"/>
                </a:solidFill>
                <a:sym typeface="+mn-ea"/>
              </a:rPr>
              <a:t> Invasion</a:t>
            </a:r>
            <a:r>
              <a:rPr lang="en-US" sz="1600" dirty="0">
                <a:sym typeface="+mn-ea"/>
              </a:rPr>
              <a:t> is defined as: </a:t>
            </a:r>
            <a:endParaRPr lang="en-US" sz="1600" dirty="0"/>
          </a:p>
          <a:p>
            <a:pPr algn="just"/>
            <a:r>
              <a:rPr lang="en-US" sz="1600" b="1" dirty="0">
                <a:sym typeface="+mn-ea"/>
              </a:rPr>
              <a:t>cell</a:t>
            </a:r>
            <a:r>
              <a:rPr lang="it-IT" altLang="en-US" sz="1600" b="1" dirty="0">
                <a:sym typeface="+mn-ea"/>
              </a:rPr>
              <a:t> </a:t>
            </a:r>
            <a:r>
              <a:rPr lang="en-US" sz="1600" b="1" dirty="0">
                <a:sym typeface="+mn-ea"/>
              </a:rPr>
              <a:t>movement through a 3D matrix</a:t>
            </a:r>
            <a:r>
              <a:rPr lang="en-US" sz="1600" dirty="0">
                <a:sym typeface="+mn-ea"/>
              </a:rPr>
              <a:t>, which is accompanied by a</a:t>
            </a:r>
            <a:endParaRPr lang="en-US" sz="1600" dirty="0"/>
          </a:p>
          <a:p>
            <a:pPr algn="just"/>
            <a:r>
              <a:rPr lang="en-US" sz="1600" b="1" dirty="0">
                <a:sym typeface="+mn-ea"/>
              </a:rPr>
              <a:t>restructuring of the 3D environment</a:t>
            </a:r>
            <a:r>
              <a:rPr lang="en-US" sz="1600" dirty="0">
                <a:sym typeface="+mn-ea"/>
              </a:rPr>
              <a:t>.</a:t>
            </a:r>
            <a:endParaRPr lang="en-US" sz="1600" dirty="0"/>
          </a:p>
          <a:p>
            <a:pPr algn="just"/>
            <a:endParaRPr lang="en-US" sz="1600" dirty="0"/>
          </a:p>
          <a:p>
            <a:pPr algn="just"/>
            <a:r>
              <a:rPr lang="en-US" sz="1600" dirty="0">
                <a:sym typeface="+mn-ea"/>
              </a:rPr>
              <a:t>Invasion requires adhesion, proteolysis of extracellular</a:t>
            </a:r>
            <a:r>
              <a:rPr lang="it-IT" altLang="en-US" sz="1600" dirty="0">
                <a:sym typeface="+mn-ea"/>
              </a:rPr>
              <a:t> </a:t>
            </a:r>
            <a:r>
              <a:rPr lang="en-US" sz="1600" dirty="0">
                <a:sym typeface="+mn-ea"/>
              </a:rPr>
              <a:t>matrix</a:t>
            </a:r>
            <a:r>
              <a:rPr lang="it-IT" altLang="en-US" sz="1600" dirty="0">
                <a:sym typeface="+mn-ea"/>
              </a:rPr>
              <a:t> </a:t>
            </a:r>
            <a:r>
              <a:rPr lang="en-US" sz="1600" dirty="0">
                <a:sym typeface="+mn-ea"/>
              </a:rPr>
              <a:t>components and migration, therefore invading cells</a:t>
            </a:r>
            <a:r>
              <a:rPr lang="it-IT" altLang="en-US" sz="1600" dirty="0">
                <a:sym typeface="+mn-ea"/>
              </a:rPr>
              <a:t> </a:t>
            </a:r>
            <a:r>
              <a:rPr lang="en-US" sz="1600" dirty="0">
                <a:sym typeface="+mn-ea"/>
              </a:rPr>
              <a:t>remodel the ECM.</a:t>
            </a:r>
            <a:endParaRPr lang="en-US" sz="1600" dirty="0"/>
          </a:p>
        </p:txBody>
      </p:sp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141640" y="219710"/>
            <a:ext cx="872546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b="1" dirty="0">
                <a:sym typeface="+mn-ea"/>
              </a:rPr>
              <a:t>Migration</a:t>
            </a:r>
            <a:r>
              <a:rPr lang="en-US" dirty="0">
                <a:sym typeface="+mn-ea"/>
              </a:rPr>
              <a:t> and </a:t>
            </a:r>
            <a:r>
              <a:rPr lang="en-US" b="1" dirty="0">
                <a:sym typeface="+mn-ea"/>
              </a:rPr>
              <a:t>invasion </a:t>
            </a:r>
            <a:r>
              <a:rPr lang="en-US" dirty="0">
                <a:sym typeface="+mn-ea"/>
              </a:rPr>
              <a:t>are clearly separated terms in</a:t>
            </a:r>
            <a:r>
              <a:rPr lang="it-IT" altLang="en-US" dirty="0">
                <a:sym typeface="+mn-ea"/>
              </a:rPr>
              <a:t> </a:t>
            </a:r>
            <a:r>
              <a:rPr lang="en-US" b="1" dirty="0">
                <a:sym typeface="+mn-ea"/>
              </a:rPr>
              <a:t>experimental cell biology</a:t>
            </a:r>
            <a:r>
              <a:rPr lang="en-US" dirty="0">
                <a:sym typeface="+mn-ea"/>
              </a:rPr>
              <a:t>. </a:t>
            </a:r>
            <a:endParaRPr lang="en-US" dirty="0"/>
          </a:p>
        </p:txBody>
      </p:sp>
      <p:pic>
        <p:nvPicPr>
          <p:cNvPr id="1026" name="Picture 2" descr="Mutational drivers of cancer cell migration and invasion | British Journal  of Cancer">
            <a:extLst>
              <a:ext uri="{FF2B5EF4-FFF2-40B4-BE49-F238E27FC236}">
                <a16:creationId xmlns:a16="http://schemas.microsoft.com/office/drawing/2014/main" id="{20B69657-4A7A-B46C-DA1F-F2497D2F5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834" y="3904377"/>
            <a:ext cx="2448272" cy="259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683260" y="908685"/>
            <a:ext cx="764286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+mn-ea"/>
              </a:rPr>
              <a:t>Matrigel basement membrane matrix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+mn-ea"/>
              </a:rPr>
              <a:t>Collagen I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+mn-ea"/>
              </a:rPr>
              <a:t>Collagen IV</a:t>
            </a:r>
          </a:p>
          <a:p>
            <a:pPr>
              <a:buFont typeface="Arial" panose="020B0604020202020204" pitchFamily="34" charset="0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+mn-ea"/>
              </a:rPr>
              <a:t>Fibrinogen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+mn-ea"/>
              </a:rPr>
              <a:t>Fibronectin</a:t>
            </a:r>
          </a:p>
          <a:p>
            <a:pPr>
              <a:buFont typeface="Arial" panose="020B0604020202020204" pitchFamily="34" charset="0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+mn-ea"/>
              </a:rPr>
              <a:t>Laminin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Bovine Serum Albumin (BSA) </a:t>
            </a:r>
          </a:p>
          <a:p>
            <a:pPr marL="285750" indent="-285750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0930847-5A0D-1797-8BF6-545575CDE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6" y="1052736"/>
            <a:ext cx="8766808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23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17ACA4-655C-BF1E-A35E-AFDD24E051A2}"/>
              </a:ext>
            </a:extLst>
          </p:cNvPr>
          <p:cNvSpPr txBox="1"/>
          <p:nvPr/>
        </p:nvSpPr>
        <p:spPr>
          <a:xfrm>
            <a:off x="309092" y="909590"/>
            <a:ext cx="8496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Measurement of </a:t>
            </a:r>
            <a:r>
              <a:rPr lang="en-US" b="1" dirty="0"/>
              <a:t>cell viability and proliferation </a:t>
            </a:r>
            <a:r>
              <a:rPr lang="en-US" dirty="0"/>
              <a:t>forms the basis for numerous in vitro assays of a cell population’s response to external factors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AE32DC0-7668-D019-CB39-AEF0576DE54C}"/>
              </a:ext>
            </a:extLst>
          </p:cNvPr>
          <p:cNvSpPr txBox="1"/>
          <p:nvPr/>
        </p:nvSpPr>
        <p:spPr>
          <a:xfrm>
            <a:off x="295747" y="2852936"/>
            <a:ext cx="334014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The yellow tetrazolium MTT </a:t>
            </a:r>
            <a:r>
              <a:rPr lang="en-US" sz="1200" dirty="0"/>
              <a:t>(3-(4, 5-dimethylthiazolyl-2)-2, 5-diphenyltetrazolium bromide)</a:t>
            </a:r>
            <a:r>
              <a:rPr lang="en-US" sz="1600" dirty="0"/>
              <a:t> is reduced by metabolically active cells 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E319DD4-1B7C-0EAA-0480-EF12E9183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861048"/>
            <a:ext cx="1728192" cy="90479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CCEE3B5-AD60-B534-982E-1E28285E56A7}"/>
              </a:ext>
            </a:extLst>
          </p:cNvPr>
          <p:cNvSpPr txBox="1"/>
          <p:nvPr/>
        </p:nvSpPr>
        <p:spPr>
          <a:xfrm>
            <a:off x="2123728" y="32162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MTT Cell Proliferation Assay</a:t>
            </a:r>
            <a:r>
              <a:rPr lang="en-US" dirty="0"/>
              <a:t> 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C153368-5F21-7360-E281-60F94625E327}"/>
              </a:ext>
            </a:extLst>
          </p:cNvPr>
          <p:cNvSpPr txBox="1"/>
          <p:nvPr/>
        </p:nvSpPr>
        <p:spPr>
          <a:xfrm>
            <a:off x="295747" y="1774556"/>
            <a:ext cx="8472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</a:t>
            </a:r>
            <a:r>
              <a:rPr lang="en-US" sz="1800" b="1" dirty="0"/>
              <a:t>reduction of tetrazolium salts </a:t>
            </a:r>
            <a:r>
              <a:rPr lang="en-US" sz="1800" dirty="0"/>
              <a:t>is now widely accepted as a reliable way to examine cell proliferation.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88CA75-775A-F07B-2B47-EC8DECAD62FC}"/>
              </a:ext>
            </a:extLst>
          </p:cNvPr>
          <p:cNvSpPr txBox="1"/>
          <p:nvPr/>
        </p:nvSpPr>
        <p:spPr>
          <a:xfrm>
            <a:off x="309092" y="5486219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resulting intracellular </a:t>
            </a:r>
            <a:r>
              <a:rPr lang="en-US" sz="1800" b="1" dirty="0"/>
              <a:t>purple formazan </a:t>
            </a:r>
            <a:r>
              <a:rPr lang="en-US" sz="1800" dirty="0"/>
              <a:t>can </a:t>
            </a:r>
            <a:r>
              <a:rPr lang="en-US" sz="1800" b="1" dirty="0"/>
              <a:t>be solubilized </a:t>
            </a:r>
            <a:r>
              <a:rPr lang="en-US" sz="1800" dirty="0"/>
              <a:t>and </a:t>
            </a:r>
            <a:r>
              <a:rPr lang="en-US" sz="1800" b="1" dirty="0"/>
              <a:t>quantified</a:t>
            </a:r>
            <a:r>
              <a:rPr lang="en-US" sz="1800" dirty="0"/>
              <a:t> by spectrophotometric means.</a:t>
            </a:r>
            <a:endParaRPr lang="it-IT" sz="18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9DA4A5E-ABF5-64E5-F5C3-8FCD72D6C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4554634"/>
            <a:ext cx="3115326" cy="207282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D484630-4319-CD4A-06C7-2C77DBC3C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2286087"/>
            <a:ext cx="5023539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1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E1F2003A-154C-9FEC-DD68-094F558175C1}"/>
              </a:ext>
            </a:extLst>
          </p:cNvPr>
          <p:cNvSpPr txBox="1"/>
          <p:nvPr/>
        </p:nvSpPr>
        <p:spPr>
          <a:xfrm>
            <a:off x="307913" y="332656"/>
            <a:ext cx="85281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MTT Cell Proliferation Assay</a:t>
            </a:r>
            <a:r>
              <a:rPr lang="en-US" dirty="0"/>
              <a:t> measures the </a:t>
            </a:r>
            <a:r>
              <a:rPr lang="en-US" b="1" dirty="0"/>
              <a:t>cell proliferation rate </a:t>
            </a:r>
            <a:r>
              <a:rPr lang="en-US" dirty="0"/>
              <a:t>and conversely, when metabolic events lead to apoptosis or necrosis, </a:t>
            </a:r>
            <a:r>
              <a:rPr lang="en-US" b="1" dirty="0"/>
              <a:t>the reduction in cell viability</a:t>
            </a:r>
            <a:endParaRPr lang="it-IT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734268-4B56-68DA-D958-44A7F4779D19}"/>
              </a:ext>
            </a:extLst>
          </p:cNvPr>
          <p:cNvSpPr txBox="1"/>
          <p:nvPr/>
        </p:nvSpPr>
        <p:spPr>
          <a:xfrm>
            <a:off x="5220447" y="1389932"/>
            <a:ext cx="3530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cap="all" dirty="0">
                <a:solidFill>
                  <a:srgbClr val="000000"/>
                </a:solidFill>
                <a:effectLst/>
                <a:latin typeface="Noto Sans SC"/>
              </a:rPr>
              <a:t>PER MISURARE LA CITOTOSSICITÀ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5CB5E4A-07EE-73AD-57F3-6B4981E7A8E1}"/>
              </a:ext>
            </a:extLst>
          </p:cNvPr>
          <p:cNvSpPr txBox="1"/>
          <p:nvPr/>
        </p:nvSpPr>
        <p:spPr>
          <a:xfrm>
            <a:off x="1371982" y="602128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cap="all" dirty="0">
                <a:solidFill>
                  <a:srgbClr val="000000"/>
                </a:solidFill>
                <a:effectLst/>
                <a:latin typeface="Noto Sans SC"/>
              </a:rPr>
              <a:t> PER MISURARE LA CRESCITA CELLULARE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4A035AD-9333-7255-ACA6-433D2441D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83" y="1893210"/>
            <a:ext cx="4968671" cy="378594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333B070-5695-E4A7-593E-6275D4F21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055" y="1710736"/>
            <a:ext cx="2621507" cy="49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39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2BB163-603F-1F6D-2FA0-7A925D6C14E5}"/>
              </a:ext>
            </a:extLst>
          </p:cNvPr>
          <p:cNvSpPr txBox="1"/>
          <p:nvPr/>
        </p:nvSpPr>
        <p:spPr>
          <a:xfrm>
            <a:off x="547553" y="5951021"/>
            <a:ext cx="7848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https://www.thermofisher.com/it/en/home/life-science/cell-analysis/cell-viability-and-regulation/cell-proliferation.html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1F812A7-A369-C193-A73F-75CB07EFD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1936"/>
            <a:ext cx="8644877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671" b="33663"/>
          <a:stretch/>
        </p:blipFill>
        <p:spPr>
          <a:xfrm>
            <a:off x="3059832" y="977847"/>
            <a:ext cx="5523980" cy="1616809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627784" y="77834"/>
            <a:ext cx="468757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3000" b="1" dirty="0"/>
              <a:t>Migration </a:t>
            </a:r>
            <a:r>
              <a:rPr lang="it-IT" altLang="en-US" sz="3000" b="1" dirty="0" err="1"/>
              <a:t>Assays</a:t>
            </a:r>
            <a:endParaRPr lang="it-IT" altLang="en-US" sz="3000" b="1" dirty="0"/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5C15EF4C-F34C-0304-E475-9CA73CAF9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044"/>
          <a:stretch/>
        </p:blipFill>
        <p:spPr>
          <a:xfrm>
            <a:off x="3275856" y="5153979"/>
            <a:ext cx="5474366" cy="15684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6BF9D69-6CCE-1354-086B-CD07C2D19A76}"/>
              </a:ext>
            </a:extLst>
          </p:cNvPr>
          <p:cNvSpPr/>
          <p:nvPr/>
        </p:nvSpPr>
        <p:spPr>
          <a:xfrm>
            <a:off x="1223628" y="1050436"/>
            <a:ext cx="21602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C82D54D-C7C3-F444-EA35-E89467C894D2}"/>
              </a:ext>
            </a:extLst>
          </p:cNvPr>
          <p:cNvSpPr/>
          <p:nvPr/>
        </p:nvSpPr>
        <p:spPr>
          <a:xfrm>
            <a:off x="1310883" y="2861634"/>
            <a:ext cx="21602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2BDADB5-0F94-EF97-375B-FC3AD458F82D}"/>
              </a:ext>
            </a:extLst>
          </p:cNvPr>
          <p:cNvSpPr/>
          <p:nvPr/>
        </p:nvSpPr>
        <p:spPr>
          <a:xfrm>
            <a:off x="1185377" y="4785641"/>
            <a:ext cx="368424" cy="368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84D39C3-5895-B841-3CA0-D0C5CA856140}"/>
              </a:ext>
            </a:extLst>
          </p:cNvPr>
          <p:cNvSpPr/>
          <p:nvPr/>
        </p:nvSpPr>
        <p:spPr>
          <a:xfrm>
            <a:off x="1189043" y="4497609"/>
            <a:ext cx="36842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E697AE4E-61D7-1B91-8EC2-70A8BBD3E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334"/>
          <a:stretch/>
        </p:blipFill>
        <p:spPr>
          <a:xfrm>
            <a:off x="3112464" y="3173874"/>
            <a:ext cx="5523980" cy="161680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10F5C7A-832D-6454-0C3B-ADF61D8031E7}"/>
              </a:ext>
            </a:extLst>
          </p:cNvPr>
          <p:cNvSpPr txBox="1"/>
          <p:nvPr/>
        </p:nvSpPr>
        <p:spPr>
          <a:xfrm>
            <a:off x="225779" y="1810239"/>
            <a:ext cx="254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Wound healing assay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508B5D7-D6A9-97D1-FCF8-252EAC338032}"/>
              </a:ext>
            </a:extLst>
          </p:cNvPr>
          <p:cNvSpPr txBox="1"/>
          <p:nvPr/>
        </p:nvSpPr>
        <p:spPr>
          <a:xfrm>
            <a:off x="176473" y="3783898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Cell Exclusion Zone assay</a:t>
            </a:r>
            <a:endParaRPr lang="it-IT" b="1" dirty="0">
              <a:solidFill>
                <a:srgbClr val="00B0F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7385430-87C3-529B-D2D3-56D9E730629C}"/>
              </a:ext>
            </a:extLst>
          </p:cNvPr>
          <p:cNvSpPr txBox="1"/>
          <p:nvPr/>
        </p:nvSpPr>
        <p:spPr>
          <a:xfrm>
            <a:off x="310185" y="5813014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Boyden Chamber</a:t>
            </a:r>
            <a:endParaRPr lang="it-IT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755576" y="260648"/>
            <a:ext cx="852932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/>
              <a:t>In vitro </a:t>
            </a:r>
            <a:r>
              <a:rPr lang="en-US" sz="2800" b="1" dirty="0">
                <a:solidFill>
                  <a:srgbClr val="00B0F0"/>
                </a:solidFill>
              </a:rPr>
              <a:t>wound-healing assay</a:t>
            </a:r>
            <a:r>
              <a:rPr lang="en-US" sz="2800" b="1" dirty="0"/>
              <a:t> (scratch assay)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23528" y="1124744"/>
            <a:ext cx="818515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This popular, technically non-demanding and cheap assay can</a:t>
            </a:r>
            <a:r>
              <a:rPr lang="it-IT" altLang="en-US" dirty="0"/>
              <a:t> </a:t>
            </a:r>
            <a:r>
              <a:rPr lang="en-US" dirty="0"/>
              <a:t>be used to study </a:t>
            </a:r>
            <a:r>
              <a:rPr lang="en-US" b="1" dirty="0"/>
              <a:t>migration of cells on 2D surfaces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A confluent</a:t>
            </a:r>
            <a:r>
              <a:rPr lang="it-IT" altLang="en-US" dirty="0"/>
              <a:t> </a:t>
            </a:r>
            <a:r>
              <a:rPr lang="en-US" dirty="0"/>
              <a:t>plate of any type of attached cells is ‘</a:t>
            </a:r>
            <a:r>
              <a:rPr lang="en-US" b="1" dirty="0"/>
              <a:t>‘wounded’</a:t>
            </a:r>
            <a:r>
              <a:rPr lang="en-US" dirty="0"/>
              <a:t>’ by scraping off an</a:t>
            </a:r>
            <a:r>
              <a:rPr lang="it-IT" altLang="en-US" dirty="0"/>
              <a:t> </a:t>
            </a:r>
            <a:r>
              <a:rPr lang="en-US" dirty="0"/>
              <a:t>area of cells, which is most easily done using </a:t>
            </a:r>
            <a:r>
              <a:rPr lang="en-US" b="1" dirty="0"/>
              <a:t>a plastic pipette tip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32787" b="32728"/>
          <a:stretch>
            <a:fillRect/>
          </a:stretch>
        </p:blipFill>
        <p:spPr>
          <a:xfrm>
            <a:off x="133032" y="2925922"/>
            <a:ext cx="8877935" cy="26619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23528" y="2057400"/>
            <a:ext cx="1452525" cy="3352800"/>
            <a:chOff x="1847" y="0"/>
            <a:chExt cx="1936700" cy="4470400"/>
          </a:xfrm>
        </p:grpSpPr>
        <p:sp>
          <p:nvSpPr>
            <p:cNvPr id="36" name="Rounded Rectangle 35"/>
            <p:cNvSpPr/>
            <p:nvPr/>
          </p:nvSpPr>
          <p:spPr>
            <a:xfrm>
              <a:off x="1847" y="0"/>
              <a:ext cx="1936700" cy="4470400"/>
            </a:xfrm>
            <a:prstGeom prst="roundRect">
              <a:avLst>
                <a:gd name="adj" fmla="val 10000"/>
              </a:avLst>
            </a:prstGeom>
            <a:solidFill>
              <a:srgbClr val="FFC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ounded Rectangle 4"/>
            <p:cNvSpPr txBox="1"/>
            <p:nvPr/>
          </p:nvSpPr>
          <p:spPr>
            <a:xfrm>
              <a:off x="1847" y="1788160"/>
              <a:ext cx="1936700" cy="1788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t" anchorCtr="1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br>
                <a:rPr lang="en-US" sz="1200" b="1" kern="1200" dirty="0"/>
              </a:br>
              <a:br>
                <a:rPr lang="en-US" sz="1200" b="1" kern="1200" dirty="0">
                  <a:solidFill>
                    <a:schemeClr val="tx1"/>
                  </a:solidFill>
                </a:rPr>
              </a:br>
              <a:r>
                <a:rPr lang="en-US" sz="12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1. Cell Culture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Cell seeding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1200" kern="1200" dirty="0">
                <a:solidFill>
                  <a:schemeClr val="tx1"/>
                </a:solidFill>
                <a:cs typeface="Arial" panose="020B0604020202020204" pitchFamily="34" charset="0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Confluent monolayer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1200" kern="12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491550" y="2258568"/>
            <a:ext cx="1116482" cy="1116482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2632950" y="2057400"/>
            <a:ext cx="1467130" cy="3352800"/>
            <a:chOff x="1977176" y="0"/>
            <a:chExt cx="1956173" cy="4470400"/>
          </a:xfrm>
        </p:grpSpPr>
        <p:sp>
          <p:nvSpPr>
            <p:cNvPr id="34" name="Rounded Rectangle 33"/>
            <p:cNvSpPr/>
            <p:nvPr/>
          </p:nvSpPr>
          <p:spPr>
            <a:xfrm>
              <a:off x="1996649" y="0"/>
              <a:ext cx="1936700" cy="4470400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ounded Rectangle 7"/>
            <p:cNvSpPr txBox="1"/>
            <p:nvPr/>
          </p:nvSpPr>
          <p:spPr>
            <a:xfrm>
              <a:off x="1977176" y="1978573"/>
              <a:ext cx="1936700" cy="1788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2. Scratch Making</a:t>
              </a:r>
              <a:br>
                <a:rPr lang="en-US" sz="12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</a:br>
              <a:br>
                <a:rPr lang="en-US" sz="12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</a:br>
              <a:endParaRPr lang="en-US" sz="1200" b="1" kern="12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991683" y="2057400"/>
            <a:ext cx="1452525" cy="3352800"/>
            <a:chOff x="3991450" y="0"/>
            <a:chExt cx="1936700" cy="4470400"/>
          </a:xfrm>
        </p:grpSpPr>
        <p:sp>
          <p:nvSpPr>
            <p:cNvPr id="32" name="Rounded Rectangle 31"/>
            <p:cNvSpPr/>
            <p:nvPr/>
          </p:nvSpPr>
          <p:spPr>
            <a:xfrm>
              <a:off x="3991450" y="0"/>
              <a:ext cx="1936700" cy="4470400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ounded Rectangle 10"/>
            <p:cNvSpPr txBox="1"/>
            <p:nvPr/>
          </p:nvSpPr>
          <p:spPr>
            <a:xfrm>
              <a:off x="3991450" y="1788160"/>
              <a:ext cx="1936700" cy="1788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t" anchorCtr="1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br>
                <a:rPr lang="en-US" sz="1200" b="1" kern="1200" dirty="0"/>
              </a:br>
              <a:endParaRPr lang="en-US" sz="1200" b="1" kern="1200" dirty="0"/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3. Data Acquisition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Image capturing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dirty="0">
                  <a:solidFill>
                    <a:schemeClr val="tx1"/>
                  </a:solidFill>
                  <a:cs typeface="Arial" panose="020B0604020202020204" pitchFamily="34" charset="0"/>
                </a:rPr>
                <a:t>Gap measurement</a:t>
              </a:r>
              <a:endParaRPr lang="en-US" sz="1200" kern="1200" dirty="0">
                <a:solidFill>
                  <a:schemeClr val="tx1"/>
                </a:solidFill>
                <a:cs typeface="Arial" panose="020B0604020202020204" pitchFamily="34" charset="0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Data collection</a:t>
              </a:r>
            </a:p>
          </p:txBody>
        </p:sp>
      </p:grpSp>
      <p:sp>
        <p:nvSpPr>
          <p:cNvPr id="26" name="Oval 25"/>
          <p:cNvSpPr/>
          <p:nvPr/>
        </p:nvSpPr>
        <p:spPr>
          <a:xfrm>
            <a:off x="5159705" y="2258568"/>
            <a:ext cx="1116482" cy="1116482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2000" b="-32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Rounded Rectangle 29"/>
          <p:cNvSpPr/>
          <p:nvPr/>
        </p:nvSpPr>
        <p:spPr>
          <a:xfrm>
            <a:off x="7281334" y="2057400"/>
            <a:ext cx="1452525" cy="3352800"/>
          </a:xfrm>
          <a:prstGeom prst="roundRect">
            <a:avLst>
              <a:gd name="adj" fmla="val 10000"/>
            </a:avLst>
          </a:prstGeom>
          <a:solidFill>
            <a:schemeClr val="accent3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Oval 27"/>
          <p:cNvSpPr/>
          <p:nvPr/>
        </p:nvSpPr>
        <p:spPr>
          <a:xfrm>
            <a:off x="7449355" y="2258568"/>
            <a:ext cx="1116482" cy="1116482"/>
          </a:xfrm>
          <a:prstGeom prst="ellipse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000" r="-34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Right Arrow 28"/>
          <p:cNvSpPr/>
          <p:nvPr/>
        </p:nvSpPr>
        <p:spPr>
          <a:xfrm>
            <a:off x="1958948" y="3541330"/>
            <a:ext cx="573816" cy="502920"/>
          </a:xfrm>
          <a:prstGeom prst="rightArrow">
            <a:avLst/>
          </a:prstGeom>
          <a:gradFill flip="none" rotWithShape="0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TextBox 37"/>
          <p:cNvSpPr txBox="1"/>
          <p:nvPr/>
        </p:nvSpPr>
        <p:spPr>
          <a:xfrm>
            <a:off x="1547664" y="606208"/>
            <a:ext cx="636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Workflow of the wound healing assay</a:t>
            </a:r>
          </a:p>
        </p:txBody>
      </p:sp>
      <p:sp>
        <p:nvSpPr>
          <p:cNvPr id="3" name="Right Arrow 28">
            <a:extLst>
              <a:ext uri="{FF2B5EF4-FFF2-40B4-BE49-F238E27FC236}">
                <a16:creationId xmlns:a16="http://schemas.microsoft.com/office/drawing/2014/main" id="{A731BAB3-B1AE-154D-AFF8-FEE921F44CE5}"/>
              </a:ext>
            </a:extLst>
          </p:cNvPr>
          <p:cNvSpPr/>
          <p:nvPr/>
        </p:nvSpPr>
        <p:spPr>
          <a:xfrm>
            <a:off x="4286216" y="3566160"/>
            <a:ext cx="573816" cy="502920"/>
          </a:xfrm>
          <a:prstGeom prst="rightArrow">
            <a:avLst/>
          </a:prstGeom>
          <a:gradFill flip="none" rotWithShape="0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Right Arrow 28">
            <a:extLst>
              <a:ext uri="{FF2B5EF4-FFF2-40B4-BE49-F238E27FC236}">
                <a16:creationId xmlns:a16="http://schemas.microsoft.com/office/drawing/2014/main" id="{3C8A255C-E848-2BF8-7D6B-30849503FE8F}"/>
              </a:ext>
            </a:extLst>
          </p:cNvPr>
          <p:cNvSpPr/>
          <p:nvPr/>
        </p:nvSpPr>
        <p:spPr>
          <a:xfrm>
            <a:off x="6591671" y="3566160"/>
            <a:ext cx="573816" cy="502920"/>
          </a:xfrm>
          <a:prstGeom prst="rightArrow">
            <a:avLst/>
          </a:prstGeom>
          <a:gradFill flip="none" rotWithShape="0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8A7E261-0302-2F5A-B253-5A951646DC6A}"/>
              </a:ext>
            </a:extLst>
          </p:cNvPr>
          <p:cNvSpPr txBox="1"/>
          <p:nvPr/>
        </p:nvSpPr>
        <p:spPr>
          <a:xfrm>
            <a:off x="7380312" y="3977126"/>
            <a:ext cx="1185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Data Analysis</a:t>
            </a:r>
            <a:endParaRPr lang="it-IT" sz="1200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FD7FEE4-6EFE-3AB6-345F-30567D12D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08" y="2349207"/>
            <a:ext cx="1080120" cy="11364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99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701800"/>
            <a:ext cx="8229600" cy="4526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Picture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7308215" y="1196975"/>
            <a:ext cx="1607820" cy="1616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37">
            <a:extLst>
              <a:ext uri="{FF2B5EF4-FFF2-40B4-BE49-F238E27FC236}">
                <a16:creationId xmlns:a16="http://schemas.microsoft.com/office/drawing/2014/main" id="{9F371B52-EE44-B46B-B9F2-A5C142045986}"/>
              </a:ext>
            </a:extLst>
          </p:cNvPr>
          <p:cNvSpPr txBox="1"/>
          <p:nvPr/>
        </p:nvSpPr>
        <p:spPr>
          <a:xfrm>
            <a:off x="539552" y="361842"/>
            <a:ext cx="636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Workflow of the wound healing assay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2686130" y="135723"/>
            <a:ext cx="3153965" cy="74056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>
                <a:solidFill>
                  <a:schemeClr val="tx2"/>
                </a:solidFill>
                <a:cs typeface="Arial" panose="020B0604020202020204" pitchFamily="34" charset="0"/>
              </a:rPr>
              <a:t>Cell Culture </a:t>
            </a:r>
          </a:p>
        </p:txBody>
      </p:sp>
      <p:pic>
        <p:nvPicPr>
          <p:cNvPr id="5" name="Picture 1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20" y="1004246"/>
            <a:ext cx="2476500" cy="3486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40" y="1200176"/>
            <a:ext cx="696712" cy="719064"/>
          </a:xfrm>
          <a:prstGeom prst="ellipse">
            <a:avLst/>
          </a:prstGeom>
        </p:spPr>
      </p:pic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6357620" y="4871085"/>
            <a:ext cx="287401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5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Seed your cells in multi-well plates and incubate until they form near-confluent monolayers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40" y="1999795"/>
            <a:ext cx="696712" cy="719064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078" y="2005177"/>
            <a:ext cx="696712" cy="719064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915" y="2005177"/>
            <a:ext cx="696712" cy="719064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519" y="2782085"/>
            <a:ext cx="696712" cy="719064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54" y="2795659"/>
            <a:ext cx="696712" cy="719064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078" y="2802499"/>
            <a:ext cx="696712" cy="719064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210" y="1200176"/>
            <a:ext cx="696712" cy="719064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117" y="1217441"/>
            <a:ext cx="696712" cy="719064"/>
          </a:xfrm>
          <a:prstGeom prst="ellipse">
            <a:avLst/>
          </a:prstGeom>
        </p:spPr>
      </p:pic>
      <p:sp>
        <p:nvSpPr>
          <p:cNvPr id="19" name="TextBox 33"/>
          <p:cNvSpPr txBox="1">
            <a:spLocks noChangeArrowheads="1"/>
          </p:cNvSpPr>
          <p:nvPr/>
        </p:nvSpPr>
        <p:spPr bwMode="auto">
          <a:xfrm>
            <a:off x="4572000" y="1452880"/>
            <a:ext cx="1144905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Sample A</a:t>
            </a:r>
          </a:p>
        </p:txBody>
      </p:sp>
      <p:sp>
        <p:nvSpPr>
          <p:cNvPr id="20" name="TextBox 38"/>
          <p:cNvSpPr txBox="1">
            <a:spLocks noChangeArrowheads="1"/>
          </p:cNvSpPr>
          <p:nvPr/>
        </p:nvSpPr>
        <p:spPr bwMode="auto">
          <a:xfrm>
            <a:off x="4572635" y="2278380"/>
            <a:ext cx="126746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Sample B</a:t>
            </a:r>
          </a:p>
        </p:txBody>
      </p:sp>
      <p:sp>
        <p:nvSpPr>
          <p:cNvPr id="21" name="TextBox 39"/>
          <p:cNvSpPr txBox="1">
            <a:spLocks noChangeArrowheads="1"/>
          </p:cNvSpPr>
          <p:nvPr/>
        </p:nvSpPr>
        <p:spPr bwMode="auto">
          <a:xfrm>
            <a:off x="4572635" y="3054985"/>
            <a:ext cx="127635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Sample C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012763" y="1060920"/>
            <a:ext cx="1138238" cy="1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" b="1" dirty="0">
                <a:solidFill>
                  <a:prstClr val="black"/>
                </a:solidFill>
                <a:latin typeface="+mn-lt"/>
              </a:rPr>
              <a:t>Triplicates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58337" y="1306541"/>
            <a:ext cx="4379797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800" dirty="0"/>
              <a:t>The first step of the assay is to </a:t>
            </a:r>
          </a:p>
          <a:p>
            <a:r>
              <a:rPr lang="en-US" sz="1800" b="1" dirty="0"/>
              <a:t>culture a </a:t>
            </a:r>
            <a:r>
              <a:rPr lang="en-US" sz="1800" b="1" dirty="0">
                <a:solidFill>
                  <a:srgbClr val="00B050"/>
                </a:solidFill>
              </a:rPr>
              <a:t>confluent cell monolayer</a:t>
            </a:r>
            <a:r>
              <a:rPr lang="en-US" sz="1800" b="1" dirty="0"/>
              <a:t>.</a:t>
            </a:r>
          </a:p>
          <a:p>
            <a:endParaRPr lang="en-US" b="1" dirty="0"/>
          </a:p>
          <a:p>
            <a:r>
              <a:rPr lang="en-US" sz="1800" dirty="0"/>
              <a:t> This monolayer represents the in vivo conditions of the tissue </a:t>
            </a:r>
            <a:r>
              <a:rPr lang="en-US" sz="1800" b="1" dirty="0"/>
              <a:t>before wounding</a:t>
            </a:r>
            <a:r>
              <a:rPr lang="en-US" sz="1800" dirty="0"/>
              <a:t> such as, an intact epithelium.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07504" y="4197667"/>
            <a:ext cx="601599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cell proliferation can be a confounding factor.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</a:p>
          <a:p>
            <a:endParaRPr lang="en-US" sz="1600" dirty="0"/>
          </a:p>
          <a:p>
            <a:r>
              <a:rPr lang="en-US" sz="1600" dirty="0"/>
              <a:t>Cell proliferation can compete with cell migration to fill the gap made during the assay. If this occurs, </a:t>
            </a:r>
            <a:r>
              <a:rPr lang="en-US" sz="1600" b="1" dirty="0"/>
              <a:t>the cell medium can be optimized to reduce cell proliferation</a:t>
            </a:r>
            <a:r>
              <a:rPr lang="en-US" sz="1600" dirty="0"/>
              <a:t>. 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0070C0"/>
                </a:solidFill>
              </a:rPr>
              <a:t>Decreasing the concentration of serum (</a:t>
            </a:r>
            <a:r>
              <a:rPr lang="en-US" sz="1600" b="1" dirty="0">
                <a:solidFill>
                  <a:srgbClr val="0070C0"/>
                </a:solidFill>
              </a:rPr>
              <a:t>serum starvation</a:t>
            </a:r>
            <a:r>
              <a:rPr lang="en-US" sz="1600" dirty="0">
                <a:solidFill>
                  <a:srgbClr val="0070C0"/>
                </a:solidFill>
              </a:rPr>
              <a:t>) is the most common change. 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5780405" y="1406525"/>
            <a:ext cx="432435" cy="432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796280" y="2230755"/>
            <a:ext cx="432435" cy="4324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5840095" y="3023235"/>
            <a:ext cx="432435" cy="43243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23215" y="1196975"/>
            <a:ext cx="848550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800"/>
              <a:t>After the cells have become confluent, the next step is to make a cell-free gap in the monolayer. The most frequently used method is to wound the monolayer by mechanical scratching (</a:t>
            </a:r>
            <a:r>
              <a:rPr lang="en-US" sz="1800" b="1"/>
              <a:t>scratch wound</a:t>
            </a:r>
            <a:r>
              <a:rPr lang="en-US" sz="1800"/>
              <a:t>) or stamping.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699385" y="332740"/>
            <a:ext cx="323215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b="1" dirty="0">
                <a:sym typeface="+mn-ea"/>
              </a:rPr>
              <a:t>Scratch-making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88620" y="5589270"/>
            <a:ext cx="83540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Drawbacks with the manual method of wounding include </a:t>
            </a:r>
            <a:r>
              <a:rPr lang="en-US" b="1"/>
              <a:t>low throughput and well-to-well variation of the gap width</a:t>
            </a:r>
            <a:r>
              <a:rPr lang="en-US"/>
              <a:t>. </a:t>
            </a:r>
          </a:p>
          <a:p>
            <a:endParaRPr lang="en-US"/>
          </a:p>
        </p:txBody>
      </p:sp>
      <p:pic>
        <p:nvPicPr>
          <p:cNvPr id="110" name="Content Placeholder 109"/>
          <p:cNvPicPr>
            <a:picLocks noGrp="1"/>
          </p:cNvPicPr>
          <p:nvPr>
            <p:ph idx="1"/>
          </p:nvPr>
        </p:nvPicPr>
        <p:blipFill>
          <a:blip r:embed="rId2"/>
          <a:srcRect t="20511" b="22292"/>
          <a:stretch>
            <a:fillRect/>
          </a:stretch>
        </p:blipFill>
        <p:spPr>
          <a:xfrm>
            <a:off x="450850" y="2492375"/>
            <a:ext cx="8229600" cy="25888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1822</Words>
  <Application>Microsoft Office PowerPoint</Application>
  <PresentationFormat>Presentazione su schermo (4:3)</PresentationFormat>
  <Paragraphs>220</Paragraphs>
  <Slides>34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1" baseType="lpstr">
      <vt:lpstr>Arial</vt:lpstr>
      <vt:lpstr>Calibri</vt:lpstr>
      <vt:lpstr>Noto Sans SC</vt:lpstr>
      <vt:lpstr>Tahoma</vt:lpstr>
      <vt:lpstr>Times New Roman</vt:lpstr>
      <vt:lpstr>Wingdings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Scratch-making</vt:lpstr>
      <vt:lpstr>Presentazione standard di PowerPoint</vt:lpstr>
      <vt:lpstr>Data acquisition – scratch images for time-lapse</vt:lpstr>
      <vt:lpstr>Presentazione standard di PowerPoint</vt:lpstr>
      <vt:lpstr>Data Analysis </vt:lpstr>
      <vt:lpstr>Applications </vt:lpstr>
      <vt:lpstr>Advantages </vt:lpstr>
      <vt:lpstr>Limitations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....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Oncologia Sperimentale di laboratorio</dc:title>
  <dc:creator>...</dc:creator>
  <cp:lastModifiedBy>daniele sblattero</cp:lastModifiedBy>
  <cp:revision>305</cp:revision>
  <dcterms:created xsi:type="dcterms:W3CDTF">2011-06-15T15:34:00Z</dcterms:created>
  <dcterms:modified xsi:type="dcterms:W3CDTF">2024-03-22T14:08:52Z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3FD95AD6C9F54625949F50DB8D92C27B</vt:lpwstr>
  </property>
  <property fmtid="{D5CDD505-2E9C-101B-9397-08002B2CF9AE}" pid="3" name="KSOProductBuildVer">
    <vt:lpwstr>1033-11.2.0.11029</vt:lpwstr>
  </property>
</Properties>
</file>