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280" r:id="rId4"/>
    <p:sldId id="303" r:id="rId5"/>
    <p:sldId id="304" r:id="rId6"/>
    <p:sldId id="305" r:id="rId7"/>
    <p:sldId id="348" r:id="rId8"/>
    <p:sldId id="350" r:id="rId9"/>
    <p:sldId id="351" r:id="rId10"/>
    <p:sldId id="388" r:id="rId11"/>
    <p:sldId id="349" r:id="rId12"/>
    <p:sldId id="352" r:id="rId13"/>
    <p:sldId id="353" r:id="rId14"/>
    <p:sldId id="354" r:id="rId15"/>
    <p:sldId id="405" r:id="rId16"/>
    <p:sldId id="306" r:id="rId17"/>
    <p:sldId id="281" r:id="rId18"/>
    <p:sldId id="355" r:id="rId19"/>
    <p:sldId id="356" r:id="rId20"/>
    <p:sldId id="357" r:id="rId21"/>
    <p:sldId id="358" r:id="rId22"/>
    <p:sldId id="359" r:id="rId23"/>
    <p:sldId id="360" r:id="rId24"/>
    <p:sldId id="361" r:id="rId25"/>
    <p:sldId id="362" r:id="rId26"/>
    <p:sldId id="363" r:id="rId27"/>
    <p:sldId id="364" r:id="rId28"/>
    <p:sldId id="365" r:id="rId29"/>
    <p:sldId id="394" r:id="rId30"/>
    <p:sldId id="366" r:id="rId31"/>
    <p:sldId id="395" r:id="rId32"/>
    <p:sldId id="396" r:id="rId33"/>
    <p:sldId id="367" r:id="rId34"/>
    <p:sldId id="389" r:id="rId35"/>
    <p:sldId id="368" r:id="rId36"/>
    <p:sldId id="369" r:id="rId37"/>
    <p:sldId id="374" r:id="rId38"/>
    <p:sldId id="370" r:id="rId39"/>
    <p:sldId id="398" r:id="rId40"/>
    <p:sldId id="397" r:id="rId41"/>
    <p:sldId id="371" r:id="rId42"/>
    <p:sldId id="372" r:id="rId43"/>
    <p:sldId id="373" r:id="rId44"/>
    <p:sldId id="375" r:id="rId45"/>
    <p:sldId id="376" r:id="rId46"/>
    <p:sldId id="377" r:id="rId47"/>
    <p:sldId id="378" r:id="rId48"/>
    <p:sldId id="390" r:id="rId49"/>
    <p:sldId id="379" r:id="rId50"/>
    <p:sldId id="391" r:id="rId51"/>
    <p:sldId id="380" r:id="rId52"/>
    <p:sldId id="381" r:id="rId53"/>
    <p:sldId id="382" r:id="rId54"/>
    <p:sldId id="383" r:id="rId55"/>
    <p:sldId id="393" r:id="rId56"/>
    <p:sldId id="399" r:id="rId57"/>
    <p:sldId id="400" r:id="rId58"/>
    <p:sldId id="401" r:id="rId59"/>
    <p:sldId id="402" r:id="rId60"/>
    <p:sldId id="403" r:id="rId61"/>
    <p:sldId id="404" r:id="rId62"/>
    <p:sldId id="384" r:id="rId63"/>
    <p:sldId id="385" r:id="rId64"/>
    <p:sldId id="386" r:id="rId65"/>
    <p:sldId id="38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3/26/2024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3/26/2024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3/26/2024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5</a:t>
            </a:r>
            <a:br>
              <a:rPr lang="it-IT" sz="4800" dirty="0" smtClean="0"/>
            </a:br>
            <a:r>
              <a:rPr lang="it-IT" sz="4800" dirty="0" smtClean="0"/>
              <a:t>Omologia e similarità – allineamento tra coppie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a:t>
            </a:r>
            <a:r>
              <a:rPr lang="it-IT" dirty="0" smtClean="0"/>
              <a:t>comune. Queste </a:t>
            </a:r>
            <a:r>
              <a:rPr lang="it-IT" b="1" u="sng" dirty="0"/>
              <a:t>non necessariamente</a:t>
            </a:r>
            <a:r>
              <a:rPr lang="it-IT" dirty="0"/>
              <a:t>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pPr algn="just"/>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Ci possono essere casi più complessi in cui, un pò come per le specie ed i loro caratteri morfologici, si osserva similarità di sequenza senza che ci sia un’origine comune da un unica sequenza ancestrale</a:t>
            </a:r>
          </a:p>
          <a:p>
            <a:pPr algn="just"/>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che vi sia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418011" y="1579834"/>
            <a:ext cx="11338560" cy="4343400"/>
          </a:xfrm>
        </p:spPr>
        <p:txBody>
          <a:bodyPr>
            <a:noAutofit/>
          </a:bodyPr>
          <a:lstStyle/>
          <a:p>
            <a:pPr algn="just"/>
            <a:r>
              <a:rPr lang="it-IT" dirty="0" smtClean="0"/>
              <a:t>Tenete bene a mente che </a:t>
            </a:r>
            <a:r>
              <a:rPr lang="it-IT" b="1" dirty="0" smtClean="0"/>
              <a:t>la similarità di sequenza non nesessariamente si traduce in similarità funzionale. I CONCETTI DI ORTOLOGIA E PARALOGIA, DI PER SE’, NON HANNO NULLA A CHE VEDERE CON LA FUNZIONE MA DIPENDONO DALLE RELAZIONI EVOLUTIVE TRA SEQUENZE</a:t>
            </a:r>
            <a:r>
              <a:rPr lang="it-IT" dirty="0" smtClean="0"/>
              <a:t>. </a:t>
            </a:r>
            <a:r>
              <a:rPr lang="it-IT" sz="1600" dirty="0" smtClean="0"/>
              <a:t>Nonostante ciò è chiaro che immediatamente in seguito ad un evento di duplicazione genica o di speciazione le due sequenze derivate sono identiche e quindi, per definizione, mantengono la stessa funzione per un certo lasso di tempo. L’evoluzione indipendente delle due può però in seguito portare a funzioni diverse.</a:t>
            </a:r>
            <a:endParaRPr lang="it-IT" dirty="0"/>
          </a:p>
          <a:p>
            <a:pPr algn="just"/>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dirty="0"/>
          </a:p>
          <a:p>
            <a:pPr algn="just"/>
            <a:r>
              <a:rPr lang="it-IT" dirty="0" smtClean="0"/>
              <a:t>Spesso </a:t>
            </a:r>
            <a:r>
              <a:rPr lang="it-IT" b="1" dirty="0" smtClean="0"/>
              <a:t>due sequenze paraloghe svolgono funzioni diverse nello stesso organismo</a:t>
            </a:r>
            <a:r>
              <a:rPr lang="it-IT" dirty="0" smtClean="0"/>
              <a:t>. In caso contrario c’è una ridondanza funzionale.</a:t>
            </a:r>
            <a:endParaRPr lang="it-IT" dirty="0"/>
          </a:p>
          <a:p>
            <a:pPr algn="just"/>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745652"/>
          </a:xfrm>
        </p:spPr>
        <p:txBody>
          <a:bodyPr>
            <a:normAutofit/>
          </a:bodyPr>
          <a:lstStyle/>
          <a:p>
            <a:r>
              <a:rPr lang="it-IT" sz="2800" dirty="0" smtClean="0"/>
              <a:t>ALTRI CASI PARTICOLARI</a:t>
            </a:r>
            <a:endParaRPr lang="it-IT" sz="2800" dirty="0"/>
          </a:p>
        </p:txBody>
      </p:sp>
      <p:sp>
        <p:nvSpPr>
          <p:cNvPr id="3" name="Content Placeholder 2"/>
          <p:cNvSpPr>
            <a:spLocks noGrp="1"/>
          </p:cNvSpPr>
          <p:nvPr>
            <p:ph idx="1"/>
          </p:nvPr>
        </p:nvSpPr>
        <p:spPr>
          <a:xfrm>
            <a:off x="418011" y="1579834"/>
            <a:ext cx="5651863" cy="4343400"/>
          </a:xfrm>
        </p:spPr>
        <p:txBody>
          <a:bodyPr>
            <a:noAutofit/>
          </a:bodyPr>
          <a:lstStyle/>
          <a:p>
            <a:pPr algn="just"/>
            <a:r>
              <a:rPr lang="it-IT" dirty="0" smtClean="0"/>
              <a:t>Geni </a:t>
            </a:r>
            <a:r>
              <a:rPr lang="it-IT" b="1" dirty="0" err="1" smtClean="0"/>
              <a:t>ohnologi</a:t>
            </a:r>
            <a:r>
              <a:rPr lang="it-IT" dirty="0" smtClean="0"/>
              <a:t> (nome che deriva dal genetista giapponese </a:t>
            </a:r>
            <a:r>
              <a:rPr lang="it-IT" dirty="0" err="1" smtClean="0"/>
              <a:t>Susumu</a:t>
            </a:r>
            <a:r>
              <a:rPr lang="it-IT" dirty="0" smtClean="0"/>
              <a:t> </a:t>
            </a:r>
            <a:r>
              <a:rPr lang="it-IT" dirty="0" err="1" smtClean="0"/>
              <a:t>Ohno</a:t>
            </a:r>
            <a:r>
              <a:rPr lang="it-IT" dirty="0" smtClean="0"/>
              <a:t>): sono geni </a:t>
            </a:r>
            <a:r>
              <a:rPr lang="it-IT" dirty="0" err="1" smtClean="0"/>
              <a:t>paraloghi</a:t>
            </a:r>
            <a:r>
              <a:rPr lang="it-IT" dirty="0" smtClean="0"/>
              <a:t> che derivano da eventi di </a:t>
            </a:r>
            <a:r>
              <a:rPr lang="it-IT" dirty="0" err="1" smtClean="0"/>
              <a:t>whole</a:t>
            </a:r>
            <a:r>
              <a:rPr lang="it-IT" dirty="0" smtClean="0"/>
              <a:t> </a:t>
            </a:r>
            <a:r>
              <a:rPr lang="it-IT" dirty="0" err="1" smtClean="0"/>
              <a:t>genome</a:t>
            </a:r>
            <a:r>
              <a:rPr lang="it-IT" dirty="0" smtClean="0"/>
              <a:t> </a:t>
            </a:r>
            <a:r>
              <a:rPr lang="it-IT" dirty="0" err="1" smtClean="0"/>
              <a:t>duplication</a:t>
            </a:r>
            <a:r>
              <a:rPr lang="it-IT" dirty="0" smtClean="0"/>
              <a:t> (e quindi non da eventi specifici di duplicazione di singoli geni). Esempio: </a:t>
            </a:r>
            <a:r>
              <a:rPr lang="it-IT" dirty="0" err="1" smtClean="0"/>
              <a:t>whole</a:t>
            </a:r>
            <a:r>
              <a:rPr lang="it-IT" dirty="0" smtClean="0"/>
              <a:t> </a:t>
            </a:r>
            <a:r>
              <a:rPr lang="it-IT" dirty="0" err="1" smtClean="0"/>
              <a:t>genome</a:t>
            </a:r>
            <a:r>
              <a:rPr lang="it-IT" dirty="0" smtClean="0"/>
              <a:t> </a:t>
            </a:r>
            <a:r>
              <a:rPr lang="it-IT" dirty="0" err="1" smtClean="0"/>
              <a:t>duplication</a:t>
            </a:r>
            <a:r>
              <a:rPr lang="it-IT" dirty="0" smtClean="0"/>
              <a:t> 2R (tutti i vertebrati) e 3R (pesci ossei)</a:t>
            </a:r>
          </a:p>
          <a:p>
            <a:pPr algn="just"/>
            <a:r>
              <a:rPr lang="it-IT" dirty="0" smtClean="0"/>
              <a:t>Geni </a:t>
            </a:r>
            <a:r>
              <a:rPr lang="it-IT" b="1" dirty="0" err="1" smtClean="0"/>
              <a:t>xenologi</a:t>
            </a:r>
            <a:r>
              <a:rPr lang="it-IT" dirty="0" smtClean="0"/>
              <a:t>: geni omologhi derivanti da </a:t>
            </a:r>
            <a:r>
              <a:rPr lang="it-IT" b="1" dirty="0" err="1" smtClean="0"/>
              <a:t>horizontal</a:t>
            </a:r>
            <a:r>
              <a:rPr lang="it-IT" b="1" dirty="0" smtClean="0"/>
              <a:t> gene transfer (HGT)</a:t>
            </a:r>
            <a:r>
              <a:rPr lang="it-IT" dirty="0" smtClean="0"/>
              <a:t> tra due organismi</a:t>
            </a:r>
          </a:p>
          <a:p>
            <a:pPr algn="just"/>
            <a:r>
              <a:rPr lang="it-IT" dirty="0" smtClean="0"/>
              <a:t>Geni </a:t>
            </a:r>
            <a:r>
              <a:rPr lang="it-IT" b="1" dirty="0" err="1" smtClean="0"/>
              <a:t>omeologhi</a:t>
            </a:r>
            <a:r>
              <a:rPr lang="it-IT" dirty="0" smtClean="0"/>
              <a:t>: geni definibili come </a:t>
            </a:r>
            <a:r>
              <a:rPr lang="it-IT" dirty="0" err="1" smtClean="0"/>
              <a:t>ortologhi</a:t>
            </a:r>
            <a:r>
              <a:rPr lang="it-IT" dirty="0" smtClean="0"/>
              <a:t>, ma riportati nella stessa specie tramite eventi di </a:t>
            </a:r>
            <a:r>
              <a:rPr lang="it-IT" dirty="0" err="1" smtClean="0"/>
              <a:t>allopoliploidia</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91" y="421495"/>
            <a:ext cx="4143122" cy="258135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4" y="3266695"/>
            <a:ext cx="5841317" cy="3047644"/>
          </a:xfrm>
          <a:prstGeom prst="rect">
            <a:avLst/>
          </a:prstGeom>
        </p:spPr>
      </p:pic>
    </p:spTree>
    <p:extLst>
      <p:ext uri="{BB962C8B-B14F-4D97-AF65-F5344CB8AC3E}">
        <p14:creationId xmlns:p14="http://schemas.microsoft.com/office/powerpoint/2010/main" val="9967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smtClean="0"/>
              <a:t>In questa prima lezione ci occuperemo solamente della similarità tra </a:t>
            </a:r>
            <a:r>
              <a:rPr lang="it-IT" sz="2800" b="1" dirty="0" smtClean="0"/>
              <a:t>COPPIE</a:t>
            </a:r>
            <a:r>
              <a:rPr lang="it-IT" sz="2800" dirty="0" smtClean="0"/>
              <a:t> di sequenze</a:t>
            </a:r>
          </a:p>
          <a:p>
            <a:pPr marL="45720" indent="0" algn="just">
              <a:buNone/>
            </a:pPr>
            <a:r>
              <a:rPr lang="it-IT" dirty="0" smtClean="0"/>
              <a:t>Più avanti ci occuperemo del calcolo di similarità tra molte sequenze, che troverà applicazione nell’allineamento multiplo di sequenze (</a:t>
            </a:r>
            <a:r>
              <a:rPr lang="it-IT" b="1" dirty="0" smtClean="0"/>
              <a:t>MSA</a:t>
            </a:r>
            <a:r>
              <a:rPr lang="it-IT" dirty="0" smtClean="0"/>
              <a:t>, dall’inglese </a:t>
            </a:r>
            <a:r>
              <a:rPr lang="it-IT" b="1" dirty="0" smtClean="0"/>
              <a:t>Multiple Sequence Alignment</a:t>
            </a:r>
            <a:r>
              <a:rPr lang="it-IT" dirty="0" smtClean="0"/>
              <a:t>) e nelle analisi filogenetiche</a:t>
            </a:r>
          </a:p>
          <a:p>
            <a:pPr marL="45720" indent="0">
              <a:buNone/>
            </a:pPr>
            <a:endParaRPr lang="it-IT" dirty="0"/>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dirty="0" smtClean="0"/>
              <a:t>Ma come è </a:t>
            </a:r>
            <a:r>
              <a:rPr lang="en-US" dirty="0" err="1" smtClean="0"/>
              <a:t>possibile</a:t>
            </a:r>
            <a:r>
              <a:rPr lang="en-US" dirty="0" smtClean="0"/>
              <a:t> </a:t>
            </a:r>
            <a:r>
              <a:rPr lang="en-US" dirty="0" err="1" smtClean="0"/>
              <a:t>calcolare</a:t>
            </a:r>
            <a:r>
              <a:rPr lang="en-US" dirty="0" smtClean="0"/>
              <a:t> la </a:t>
            </a:r>
            <a:r>
              <a:rPr lang="en-US" dirty="0" err="1" smtClean="0"/>
              <a:t>similarità</a:t>
            </a:r>
            <a:r>
              <a:rPr lang="en-US" dirty="0" smtClean="0"/>
              <a:t> </a:t>
            </a:r>
            <a:r>
              <a:rPr lang="en-US" dirty="0" err="1" smtClean="0"/>
              <a:t>tra</a:t>
            </a:r>
            <a:r>
              <a:rPr lang="en-US" dirty="0" smtClean="0"/>
              <a:t> due </a:t>
            </a:r>
            <a:r>
              <a:rPr lang="en-US" dirty="0" err="1" smtClean="0"/>
              <a:t>sequenze</a:t>
            </a:r>
            <a:r>
              <a:rPr lang="en-US" dirty="0" smtClean="0"/>
              <a:t> in termini di </a:t>
            </a:r>
            <a:r>
              <a:rPr lang="en-US" dirty="0" err="1" smtClean="0"/>
              <a:t>distanza</a:t>
            </a:r>
            <a:r>
              <a:rPr lang="en-US" dirty="0" smtClean="0"/>
              <a:t>?</a:t>
            </a:r>
            <a:endParaRPr lang="it-IT" dirty="0"/>
          </a:p>
          <a:p>
            <a:pPr algn="just"/>
            <a:r>
              <a:rPr lang="it-IT" b="1" dirty="0"/>
              <a:t>Edit distance</a:t>
            </a:r>
            <a:r>
              <a:rPr lang="it-IT" dirty="0"/>
              <a:t>: In teoria dell'informazione la edit distance tra 2 stringhe di caratteri è il </a:t>
            </a:r>
            <a:r>
              <a:rPr lang="it-IT" u="sng" dirty="0"/>
              <a:t>numero di operazioni minime necessarie per trasformare una sequenza nell'altra</a:t>
            </a:r>
            <a:r>
              <a:rPr lang="it-IT" dirty="0"/>
              <a:t>. </a:t>
            </a:r>
          </a:p>
          <a:p>
            <a:pPr algn="just"/>
            <a:r>
              <a:rPr lang="it-IT" dirty="0"/>
              <a:t>La più comune misura è la distanza di Levenshtein </a:t>
            </a:r>
          </a:p>
          <a:p>
            <a:pPr algn="just"/>
            <a:r>
              <a:rPr lang="it-IT" dirty="0" smtClean="0"/>
              <a:t>Una distanza =1 equivale alla sostituzione </a:t>
            </a:r>
            <a:r>
              <a:rPr lang="it-IT" dirty="0"/>
              <a:t>o inserimento di carattere, </a:t>
            </a:r>
            <a:r>
              <a:rPr lang="it-IT" dirty="0" smtClean="0"/>
              <a:t>oppure alla sua cancellazione</a:t>
            </a:r>
            <a:endParaRPr lang="it-IT" dirty="0"/>
          </a:p>
          <a:p>
            <a:pPr marL="45720" indent="0" algn="just">
              <a:buNone/>
            </a:pPr>
            <a:r>
              <a:rPr lang="it-IT" sz="1600" dirty="0" smtClean="0"/>
              <a:t>1: MARCO -&gt; M</a:t>
            </a:r>
            <a:r>
              <a:rPr lang="it-IT" sz="1600" b="1" dirty="0" smtClean="0"/>
              <a:t>I</a:t>
            </a:r>
            <a:r>
              <a:rPr lang="it-IT" sz="1600" dirty="0" smtClean="0"/>
              <a:t>RCO</a:t>
            </a:r>
          </a:p>
          <a:p>
            <a:pPr marL="45720" indent="0" algn="just">
              <a:buNone/>
            </a:pPr>
            <a:r>
              <a:rPr lang="it-IT" sz="1600" dirty="0" smtClean="0"/>
              <a:t>1: MARCO -&gt; ARCO</a:t>
            </a:r>
          </a:p>
          <a:p>
            <a:pPr marL="45720" indent="0" algn="just">
              <a:buNone/>
            </a:pPr>
            <a:r>
              <a:rPr lang="it-IT" sz="1600" dirty="0" smtClean="0"/>
              <a:t>2: MARCO -&gt; MAR</a:t>
            </a:r>
          </a:p>
          <a:p>
            <a:pPr marL="45720" indent="0" algn="just">
              <a:buNone/>
            </a:pPr>
            <a:r>
              <a:rPr lang="it-IT" sz="1600" dirty="0"/>
              <a:t>2</a:t>
            </a:r>
            <a:r>
              <a:rPr lang="it-IT" sz="1600" dirty="0" smtClean="0"/>
              <a:t>: MARCO -&gt; MARC</a:t>
            </a:r>
            <a:r>
              <a:rPr lang="it-IT" sz="1600" b="1" dirty="0" smtClean="0"/>
              <a:t>HI</a:t>
            </a:r>
            <a:r>
              <a:rPr lang="it-IT" sz="1600" dirty="0" smtClean="0"/>
              <a:t>O</a:t>
            </a:r>
          </a:p>
          <a:p>
            <a:pPr marL="45720" indent="0" algn="just">
              <a:buNone/>
            </a:pPr>
            <a:r>
              <a:rPr lang="it-IT" sz="1600" dirty="0" smtClean="0"/>
              <a:t>2: MARCO -&gt; M</a:t>
            </a:r>
            <a:r>
              <a:rPr lang="it-IT" sz="1600" b="1" dirty="0" smtClean="0"/>
              <a:t>E</a:t>
            </a:r>
            <a:r>
              <a:rPr lang="it-IT" sz="1600" dirty="0" smtClean="0"/>
              <a:t>RC</a:t>
            </a:r>
            <a:r>
              <a:rPr lang="it-IT" sz="1600" b="1" dirty="0" smtClean="0"/>
              <a:t>E</a:t>
            </a:r>
            <a:endParaRPr lang="it-IT" sz="1600" b="1"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 priori quali sono i criteri tramite i quali definire la similarità</a:t>
            </a:r>
          </a:p>
          <a:p>
            <a:pPr algn="just"/>
            <a:r>
              <a:rPr lang="it-IT" sz="2400" dirty="0" smtClean="0"/>
              <a:t>Due sequenze possono essere viste come due stringhe 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caratteri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pPr algn="just"/>
            <a:r>
              <a:rPr lang="it-IT" sz="2200" dirty="0"/>
              <a:t>definiamo la </a:t>
            </a:r>
            <a:r>
              <a:rPr lang="it-IT" sz="2200" b="1" u="sng" dirty="0"/>
              <a:t>similarità di sequenza </a:t>
            </a:r>
            <a:r>
              <a:rPr lang="it-IT" sz="2200" dirty="0"/>
              <a:t>tra le due sequenze come il più alto </a:t>
            </a:r>
            <a:r>
              <a:rPr lang="it-IT" sz="2200" dirty="0" smtClean="0"/>
              <a:t>tra 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come esempio di due brevi sequenze amino acidiche: </a:t>
            </a:r>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923330"/>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fatto che questo è un allineamento semplice, </a:t>
            </a:r>
            <a:r>
              <a:rPr lang="it-IT" b="1" u="sng" dirty="0" smtClean="0"/>
              <a:t>senza inserzione di gap</a:t>
            </a:r>
            <a:endParaRPr lang="it-IT" b="1" u="sng" dirty="0"/>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792" y="3173997"/>
            <a:ext cx="9763991" cy="3235512"/>
          </a:xfrm>
        </p:spPr>
        <p:txBody>
          <a:bodyPr>
            <a:noAutofit/>
          </a:bodyPr>
          <a:lstStyle/>
          <a:p>
            <a:pPr algn="just"/>
            <a:r>
              <a:rPr lang="it-IT" sz="2400" dirty="0" smtClean="0"/>
              <a:t>L'allineamento </a:t>
            </a:r>
            <a:r>
              <a:rPr lang="it-IT" sz="2400" dirty="0"/>
              <a:t>tra due </a:t>
            </a:r>
            <a:r>
              <a:rPr lang="it-IT" sz="2400" dirty="0" smtClean="0"/>
              <a:t>sequenze (nucleotidiche o proteiche) </a:t>
            </a:r>
            <a:r>
              <a:rPr lang="it-IT" sz="2400" dirty="0"/>
              <a:t>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a:t>
            </a:r>
            <a:r>
              <a:rPr lang="it-IT" sz="2400" dirty="0" smtClean="0"/>
              <a:t>differenze (ovvero per identificare l’allineamento migliore tra tutti quelli possibili). </a:t>
            </a:r>
            <a:endParaRPr lang="it-IT" sz="2400" dirty="0"/>
          </a:p>
          <a:p>
            <a:pPr algn="just"/>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600" y="441641"/>
            <a:ext cx="7254869" cy="2499577"/>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smtClean="0">
                <a:solidFill>
                  <a:srgbClr val="002060"/>
                </a:solidFill>
              </a:rPr>
              <a:t>Numero di allineamenti generati</a:t>
            </a:r>
          </a:p>
          <a:p>
            <a:pPr algn="ctr"/>
            <a:r>
              <a:rPr lang="it-IT" sz="2400" b="1" dirty="0" smtClean="0">
                <a:solidFill>
                  <a:schemeClr val="accent2">
                    <a:lumMod val="75000"/>
                  </a:schemeClr>
                </a:solidFill>
              </a:rPr>
              <a:t>Numero di confronti tra residui effettuati</a:t>
            </a:r>
            <a:endParaRPr lang="it-IT" sz="2400" b="1" dirty="0">
              <a:solidFill>
                <a:schemeClr val="accent2">
                  <a:lumMod val="75000"/>
                </a:schemeClr>
              </a:solidFill>
            </a:endParaRP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smtClean="0"/>
              <a:t>AAKKQW - &gt; 6 </a:t>
            </a:r>
            <a:r>
              <a:rPr lang="it-IT" dirty="0"/>
              <a:t>caratteri </a:t>
            </a:r>
          </a:p>
          <a:p>
            <a:endParaRPr lang="it-IT" dirty="0"/>
          </a:p>
          <a:p>
            <a:pPr marL="45720" indent="0">
              <a:buNone/>
            </a:pPr>
            <a:r>
              <a:rPr lang="it-IT" dirty="0" smtClean="0"/>
              <a:t>AAKQW -&gt; 5 </a:t>
            </a:r>
            <a:r>
              <a:rPr lang="it-IT" dirty="0"/>
              <a:t>caratteri </a:t>
            </a:r>
            <a:endParaRPr lang="it-IT" dirty="0" smtClean="0"/>
          </a:p>
          <a:p>
            <a:pPr marL="45720" indent="0">
              <a:buNone/>
            </a:pPr>
            <a:endParaRPr lang="it-IT" dirty="0"/>
          </a:p>
          <a:p>
            <a:pPr marL="45720" indent="0">
              <a:buNone/>
            </a:pPr>
            <a:r>
              <a:rPr lang="it-IT" dirty="0" smtClean="0"/>
              <a:t>abbiamo </a:t>
            </a:r>
            <a:r>
              <a:rPr lang="it-IT" dirty="0"/>
              <a:t>valutato </a:t>
            </a:r>
            <a:r>
              <a:rPr lang="it-IT" b="1" u="sng" dirty="0"/>
              <a:t>10 (5+5) </a:t>
            </a:r>
            <a:r>
              <a:rPr lang="it-IT" dirty="0"/>
              <a:t>allineamenti </a:t>
            </a:r>
          </a:p>
          <a:p>
            <a:endParaRPr lang="it-IT" dirty="0"/>
          </a:p>
          <a:p>
            <a:pPr marL="45720" indent="0">
              <a:buNone/>
            </a:pPr>
            <a:r>
              <a:rPr lang="it-IT" dirty="0" smtClean="0"/>
              <a:t>abbiamo </a:t>
            </a:r>
            <a:r>
              <a:rPr lang="it-IT" dirty="0"/>
              <a:t>confrontato </a:t>
            </a:r>
            <a:r>
              <a:rPr lang="it-IT" b="1" u="sng" dirty="0"/>
              <a:t>30 (6x5) </a:t>
            </a:r>
            <a:r>
              <a:rPr lang="it-IT" dirty="0" smtClean="0"/>
              <a:t>caratteri</a:t>
            </a:r>
          </a:p>
          <a:p>
            <a:pPr marL="45720" indent="0">
              <a:buNone/>
            </a:pPr>
            <a:endParaRPr lang="it-IT" dirty="0"/>
          </a:p>
          <a:p>
            <a:pPr algn="just"/>
            <a:r>
              <a:rPr lang="it-IT" dirty="0" smtClean="0"/>
              <a:t>ogni </a:t>
            </a:r>
            <a:r>
              <a:rPr lang="it-IT" dirty="0"/>
              <a:t>programma per </a:t>
            </a:r>
            <a:r>
              <a:rPr lang="it-IT" dirty="0" smtClean="0"/>
              <a:t>un calcolatore </a:t>
            </a:r>
            <a:r>
              <a:rPr lang="it-IT" dirty="0"/>
              <a:t>ha un tempo di esecuzione che in </a:t>
            </a:r>
            <a:r>
              <a:rPr lang="it-IT" dirty="0" smtClean="0"/>
              <a:t>genere </a:t>
            </a:r>
            <a:r>
              <a:rPr lang="it-IT" dirty="0"/>
              <a:t>dipende dal numero di operazioni necessarie per eseguirlo </a:t>
            </a:r>
          </a:p>
          <a:p>
            <a:pPr algn="just"/>
            <a:r>
              <a:rPr lang="it-IT" dirty="0"/>
              <a:t>un programma che calcoli la similarità di sequenza tra due </a:t>
            </a:r>
            <a:r>
              <a:rPr lang="it-IT" dirty="0" smtClean="0"/>
              <a:t>stringhe in esame </a:t>
            </a:r>
            <a:r>
              <a:rPr lang="it-IT" dirty="0"/>
              <a:t>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a:t>
            </a:r>
            <a:r>
              <a:rPr lang="it-IT" b="1" dirty="0" smtClean="0"/>
              <a:t>dati</a:t>
            </a:r>
            <a:r>
              <a:rPr lang="it-IT" dirty="0"/>
              <a:t> </a:t>
            </a:r>
            <a:r>
              <a:rPr lang="it-IT" dirty="0" smtClean="0"/>
              <a:t>(ad esempio per cercare quella con la MIGLIORE similarità) </a:t>
            </a:r>
            <a:r>
              <a:rPr lang="it-IT" dirty="0"/>
              <a:t>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a:t>
            </a:r>
            <a:r>
              <a:rPr lang="it-IT" b="1" dirty="0" smtClean="0">
                <a:cs typeface="Courier New" panose="02070309020205020404" pitchFamily="49" charset="0"/>
              </a:rPr>
              <a:t>-2</a:t>
            </a:r>
            <a:r>
              <a:rPr lang="it-IT" dirty="0" smtClean="0">
                <a:cs typeface="Courier New" panose="02070309020205020404" pitchFamily="49" charset="0"/>
              </a:rPr>
              <a:t> nel caso sopra</a:t>
            </a:r>
            <a:endParaRPr lang="it-IT"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a:t>
            </a:r>
            <a:r>
              <a:rPr lang="it-IT" b="1" dirty="0" smtClean="0">
                <a:latin typeface="Courier New" panose="02070309020205020404" pitchFamily="49" charset="0"/>
                <a:cs typeface="Courier New" panose="02070309020205020404" pitchFamily="49" charset="0"/>
              </a:rPr>
              <a:t>  ||||||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e -0,1 di penalità per ogni inserzione o delezione successiva alla prima: nel caso sopra </a:t>
            </a:r>
            <a:r>
              <a:rPr lang="it-IT" b="1" dirty="0" smtClean="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smtClean="0">
                <a:cs typeface="Courier New" panose="02070309020205020404" pitchFamily="49" charset="0"/>
              </a:rPr>
              <a:t>E’ possibile combinare varie penalità er gap exsistence e gap extension a seconda del tipo di sequenze da allineare e del loro grado di similarità</a:t>
            </a:r>
            <a:endParaRPr lang="it-IT" b="1"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smtClean="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fontScale="92500" lnSpcReduction="10000"/>
          </a:bodyPr>
          <a:lstStyle/>
          <a:p>
            <a:pPr marL="45720" indent="0" algn="just">
              <a:buNone/>
            </a:pPr>
            <a:r>
              <a:rPr lang="it-IT" dirty="0" smtClean="0"/>
              <a:t>Per </a:t>
            </a:r>
            <a:r>
              <a:rPr lang="it-IT" dirty="0"/>
              <a:t>tentare di raggiungere il miglior allineamento tra due sequenze si può ricorrere a due strategie: </a:t>
            </a:r>
          </a:p>
          <a:p>
            <a:pPr algn="just"/>
            <a:r>
              <a:rPr lang="it-IT" b="1" u="sng" dirty="0" smtClean="0"/>
              <a:t>allineamento </a:t>
            </a:r>
            <a:r>
              <a:rPr lang="it-IT" b="1" u="sng" dirty="0"/>
              <a:t>globale</a:t>
            </a:r>
            <a:r>
              <a:rPr lang="it-IT" b="1" dirty="0"/>
              <a:t> </a:t>
            </a:r>
            <a:r>
              <a:rPr lang="it-IT" dirty="0"/>
              <a:t>(comprende tutti gli elementi delle sequenze </a:t>
            </a:r>
            <a:r>
              <a:rPr lang="it-IT" dirty="0" smtClean="0"/>
              <a:t>allineate)- L'algoritmo </a:t>
            </a:r>
            <a:r>
              <a:rPr lang="it-IT" dirty="0"/>
              <a:t>di allineamento globale "classico" è quello proposto da </a:t>
            </a:r>
            <a:r>
              <a:rPr lang="it-IT" b="1" dirty="0"/>
              <a:t>Needleman e </a:t>
            </a:r>
            <a:r>
              <a:rPr lang="it-IT" b="1" dirty="0" err="1" smtClean="0"/>
              <a:t>Wunsch</a:t>
            </a:r>
            <a:endParaRPr lang="it-IT" dirty="0"/>
          </a:p>
          <a:p>
            <a:pPr algn="just"/>
            <a:r>
              <a:rPr lang="it-IT" b="1" u="sng" dirty="0"/>
              <a:t>allineamento locale</a:t>
            </a:r>
            <a:r>
              <a:rPr lang="it-IT" b="1" dirty="0"/>
              <a:t>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a:t>
            </a:r>
            <a:r>
              <a:rPr lang="it-IT" dirty="0" err="1" smtClean="0"/>
              <a:t>subsequenze</a:t>
            </a:r>
            <a:endParaRPr lang="it-IT" dirty="0"/>
          </a:p>
          <a:p>
            <a:pPr algn="just"/>
            <a:r>
              <a:rPr lang="it-IT" dirty="0" smtClean="0"/>
              <a:t>Entrambe le strategie </a:t>
            </a:r>
            <a:r>
              <a:rPr lang="it-IT" dirty="0"/>
              <a:t>sono </a:t>
            </a:r>
            <a:r>
              <a:rPr lang="it-IT" dirty="0" smtClean="0"/>
              <a:t>basate su:</a:t>
            </a:r>
          </a:p>
          <a:p>
            <a:pPr algn="just">
              <a:buFont typeface="Wingdings" panose="05000000000000000000" pitchFamily="2" charset="2"/>
              <a:buChar char="Ø"/>
            </a:pPr>
            <a:r>
              <a:rPr lang="it-IT" b="1" dirty="0" smtClean="0"/>
              <a:t>matrici </a:t>
            </a:r>
            <a:r>
              <a:rPr lang="it-IT" b="1" dirty="0"/>
              <a:t>di identità / non identità </a:t>
            </a:r>
            <a:r>
              <a:rPr lang="it-IT" dirty="0" smtClean="0"/>
              <a:t>per sequenze nucleotidiche</a:t>
            </a:r>
          </a:p>
          <a:p>
            <a:pPr algn="just">
              <a:buFont typeface="Wingdings" panose="05000000000000000000" pitchFamily="2" charset="2"/>
              <a:buChar char="Ø"/>
            </a:pPr>
            <a:r>
              <a:rPr lang="it-IT" b="1" dirty="0" smtClean="0"/>
              <a:t>matrici </a:t>
            </a:r>
            <a:r>
              <a:rPr lang="it-IT" b="1" dirty="0"/>
              <a:t>PAM o BLOSUM</a:t>
            </a:r>
            <a:r>
              <a:rPr lang="it-IT" dirty="0"/>
              <a:t> </a:t>
            </a:r>
            <a:r>
              <a:rPr lang="it-IT" dirty="0" smtClean="0"/>
              <a:t>per sequenze proteiche</a:t>
            </a:r>
            <a:endParaRPr lang="it-IT" dirty="0"/>
          </a:p>
          <a:p>
            <a:pPr algn="just"/>
            <a:endParaRPr lang="it-IT" dirty="0"/>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34" y="785857"/>
            <a:ext cx="5066875" cy="641743"/>
          </a:xfrm>
        </p:spPr>
        <p:txBody>
          <a:bodyPr>
            <a:noAutofit/>
          </a:bodyPr>
          <a:lstStyle/>
          <a:p>
            <a:r>
              <a:rPr lang="it-IT" sz="2400" dirty="0" smtClean="0"/>
              <a:t>«visualizzare un allineamento: le matrici a punti</a:t>
            </a:r>
            <a:endParaRPr lang="it-IT" sz="2400" dirty="0"/>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t>
            </a:r>
            <a:r>
              <a:rPr lang="it-IT" dirty="0" smtClean="0"/>
              <a:t>allineare</a:t>
            </a:r>
            <a:endParaRPr lang="it-IT" dirty="0"/>
          </a:p>
          <a:p>
            <a:pPr algn="just"/>
            <a:r>
              <a:rPr lang="it-IT" dirty="0"/>
              <a:t>In termini pratici, una sequenza viene scritta sul lato superiore della matrice, da sinistra a destra, ponendo ogni carattere in corrispondenza di ogni colonna. </a:t>
            </a:r>
            <a:r>
              <a:rPr lang="it-IT" dirty="0" smtClean="0"/>
              <a:t>La sequenza in sostanza viene riportata in orizzontale</a:t>
            </a:r>
            <a:endParaRPr lang="it-IT" dirty="0"/>
          </a:p>
          <a:p>
            <a:pPr algn="just"/>
            <a:r>
              <a:rPr lang="it-IT" dirty="0"/>
              <a:t>Similmente, la seconda sequenza </a:t>
            </a:r>
            <a:r>
              <a:rPr lang="it-IT" dirty="0" smtClean="0"/>
              <a:t>viene </a:t>
            </a:r>
            <a:r>
              <a:rPr lang="it-IT" dirty="0"/>
              <a:t>scritta sul lato sinistro della matrice, dall'alto in basso ponendo ogni carattere in corrispondenza di ogni </a:t>
            </a:r>
            <a:r>
              <a:rPr lang="it-IT" dirty="0" smtClean="0"/>
              <a:t>riga (la sequenza viene quindi riportata in verticale</a:t>
            </a:r>
            <a:endParaRPr lang="it-IT" dirty="0"/>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le </a:t>
            </a:r>
            <a:r>
              <a:rPr lang="it-IT" i="1" dirty="0"/>
              <a:t>dot matrices </a:t>
            </a:r>
            <a:r>
              <a:rPr lang="it-IT" dirty="0"/>
              <a:t>esprimono una buona rappresentazione grafica di un allineamento </a:t>
            </a:r>
          </a:p>
          <a:p>
            <a:pPr marL="285750" indent="-285750" algn="just">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lgn="just">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t>
            </a:r>
            <a:r>
              <a:rPr lang="it-IT" dirty="0" smtClean="0"/>
              <a:t>allineamento</a:t>
            </a:r>
            <a:endParaRPr lang="it-IT" dirty="0"/>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10" y="1218199"/>
            <a:ext cx="4984866" cy="4931430"/>
          </a:xfrm>
        </p:spPr>
      </p:pic>
      <p:sp>
        <p:nvSpPr>
          <p:cNvPr id="5" name="Title 1"/>
          <p:cNvSpPr txBox="1">
            <a:spLocks/>
          </p:cNvSpPr>
          <p:nvPr/>
        </p:nvSpPr>
        <p:spPr>
          <a:xfrm>
            <a:off x="551410" y="383410"/>
            <a:ext cx="9509760" cy="64174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3200" b="1" smtClean="0"/>
              <a:t>MATRICI A PUNTI</a:t>
            </a:r>
            <a:endParaRPr lang="it-IT" sz="3200" b="1" dirty="0"/>
          </a:p>
        </p:txBody>
      </p:sp>
      <p:sp>
        <p:nvSpPr>
          <p:cNvPr id="6" name="CasellaDiTesto 5"/>
          <p:cNvSpPr txBox="1"/>
          <p:nvPr/>
        </p:nvSpPr>
        <p:spPr>
          <a:xfrm>
            <a:off x="6176356" y="1396538"/>
            <a:ext cx="5727469" cy="3139321"/>
          </a:xfrm>
          <a:prstGeom prst="rect">
            <a:avLst/>
          </a:prstGeom>
          <a:noFill/>
        </p:spPr>
        <p:txBody>
          <a:bodyPr wrap="square" rtlCol="0">
            <a:spAutoFit/>
          </a:bodyPr>
          <a:lstStyle/>
          <a:p>
            <a:pPr algn="just"/>
            <a:r>
              <a:rPr lang="it-IT" dirty="0" smtClean="0"/>
              <a:t>I grafici </a:t>
            </a:r>
            <a:r>
              <a:rPr lang="it-IT" b="1" dirty="0" smtClean="0"/>
              <a:t>dot plot</a:t>
            </a:r>
            <a:r>
              <a:rPr lang="it-IT" dirty="0" smtClean="0"/>
              <a:t>, come ci dice il nome, sono un insieme di punti e spazi lasciati vuoti, ma in definitiva vedendoli «da lontano» ci permetteranno di individuare delle righe, più o meno continue</a:t>
            </a:r>
          </a:p>
          <a:p>
            <a:pPr algn="just"/>
            <a:endParaRPr lang="it-IT" dirty="0"/>
          </a:p>
          <a:p>
            <a:pPr algn="just"/>
            <a:r>
              <a:rPr lang="it-IT" dirty="0" smtClean="0"/>
              <a:t>N.B. il più delle volte le due sequenze da allineare sono riportate dall’alto in basso e da sinistra a destra, ma questa è soltanto una convenzione e nulla vieterebbe di rappresentare un dot plot partendo dall’angolo in basso a sinistra</a:t>
            </a:r>
          </a:p>
        </p:txBody>
      </p:sp>
    </p:spTree>
    <p:extLst>
      <p:ext uri="{BB962C8B-B14F-4D97-AF65-F5344CB8AC3E}">
        <p14:creationId xmlns:p14="http://schemas.microsoft.com/office/powerpoint/2010/main" val="31674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sz="1800" dirty="0" smtClean="0"/>
              <a:t>il </a:t>
            </a:r>
            <a:r>
              <a:rPr lang="it-IT" sz="1800" b="1" dirty="0"/>
              <a:t>rumore di fondo </a:t>
            </a:r>
            <a:r>
              <a:rPr lang="it-IT" sz="1800" dirty="0"/>
              <a:t>é molto alto perché molti dei </a:t>
            </a:r>
            <a:r>
              <a:rPr lang="it-IT" sz="1800" b="1" i="1" dirty="0"/>
              <a:t>match </a:t>
            </a:r>
            <a:r>
              <a:rPr lang="it-IT" sz="1800" dirty="0"/>
              <a:t>tra sequenze costruiti in questo modo sono casuali e dipendono da singole occorrenze dello stesso residuo in posizioni diverse delle due sequenze. </a:t>
            </a:r>
          </a:p>
          <a:p>
            <a:pPr algn="just"/>
            <a:r>
              <a:rPr lang="it-IT" sz="1800" dirty="0"/>
              <a:t>possiamo calcolare il numero di match in una finestra, per esempio di 5 o 15 residui / basi, e decidere di introdurre un punto nel grafico solo se una certa percentuale minima di questi (es. 50%) sono </a:t>
            </a:r>
            <a:r>
              <a:rPr lang="it-IT" sz="1800" b="1" dirty="0" smtClean="0"/>
              <a:t>identici</a:t>
            </a:r>
            <a:r>
              <a:rPr lang="it-IT" sz="1800" dirty="0" smtClean="0"/>
              <a:t> -&gt; ciò aumenterà considerevolmente la «pulizia» della dot </a:t>
            </a:r>
            <a:r>
              <a:rPr lang="it-IT" sz="1800" dirty="0" err="1" smtClean="0"/>
              <a:t>matrix</a:t>
            </a:r>
            <a:endParaRPr lang="it-IT"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37"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a:t>
            </a:r>
            <a:r>
              <a:rPr lang="it-IT" dirty="0" smtClean="0"/>
              <a:t>geniche </a:t>
            </a:r>
            <a:endParaRPr lang="it-IT" dirty="0"/>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a:t>
            </a:r>
            <a:r>
              <a:rPr lang="it-IT" b="1" dirty="0" smtClean="0"/>
              <a:t>geni</a:t>
            </a:r>
            <a:r>
              <a:rPr lang="it-IT" dirty="0"/>
              <a:t> </a:t>
            </a:r>
            <a:r>
              <a:rPr lang="it-IT" dirty="0" smtClean="0"/>
              <a:t>(4 caratteri vs 20 caratteri)</a:t>
            </a:r>
          </a:p>
          <a:p>
            <a:pPr algn="just"/>
            <a:r>
              <a:rPr lang="it-IT" dirty="0" smtClean="0"/>
              <a:t>Oltre ad essere più informativo è anche più semplice, per quanto riguarda le sequenze </a:t>
            </a:r>
            <a:r>
              <a:rPr lang="it-IT" dirty="0" smtClean="0"/>
              <a:t>codificanti</a:t>
            </a:r>
            <a:r>
              <a:rPr lang="it-IT" dirty="0" smtClean="0"/>
              <a:t>, a causa della degenerazione del codice genetico (cioè l’allinemento tra due sequenze proteiche permette di mettere in luce relazioni più «remote» rispetto all’allineamento delle corrispettive sequenze di DNA/RNA)</a:t>
            </a:r>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Mentre i «gap» (corrispondenti alle </a:t>
            </a:r>
            <a:r>
              <a:rPr lang="it-IT" b="1" i="1" dirty="0" err="1" smtClean="0"/>
              <a:t>indels</a:t>
            </a:r>
            <a:r>
              <a:rPr lang="it-IT" dirty="0" smtClean="0"/>
              <a:t>) sono facilmente identificabili grazie ad una «rottura» delle linee rette parallele alla bisettrice del piano cartesiano, spesso accompagnate da un loro </a:t>
            </a:r>
            <a:r>
              <a:rPr lang="it-IT" b="1" dirty="0" smtClean="0"/>
              <a:t>slittamento verso l’alto o verso il basso</a:t>
            </a:r>
            <a:r>
              <a:rPr lang="it-IT" dirty="0" smtClean="0"/>
              <a:t>, esistono altre situazioni particolari facilmente evidenziabili tramite i dot plot…</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8038" t="23603" r="7623" b="15554"/>
          <a:stretch/>
        </p:blipFill>
        <p:spPr>
          <a:xfrm>
            <a:off x="333202" y="2726573"/>
            <a:ext cx="5869048" cy="3175463"/>
          </a:xfrm>
          <a:prstGeom prst="rect">
            <a:avLst/>
          </a:prstGeom>
        </p:spPr>
      </p:pic>
      <p:sp>
        <p:nvSpPr>
          <p:cNvPr id="5" name="CasellaDiTesto 4"/>
          <p:cNvSpPr txBox="1"/>
          <p:nvPr/>
        </p:nvSpPr>
        <p:spPr>
          <a:xfrm>
            <a:off x="6311235" y="2651758"/>
            <a:ext cx="5051344"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A sinistra potete osservare una </a:t>
            </a:r>
            <a:r>
              <a:rPr lang="it-IT" b="1" dirty="0" smtClean="0"/>
              <a:t>inversione</a:t>
            </a:r>
            <a:r>
              <a:rPr lang="it-IT" dirty="0" smtClean="0"/>
              <a:t>: un blocco di sequenza è stato tagliato e «ricucito» nella stessa posizione ma nella direzione opposta. Molto frequente in sequenze di DNA genomico ma </a:t>
            </a:r>
            <a:r>
              <a:rPr lang="it-IT" u="sng" dirty="0" smtClean="0"/>
              <a:t>non è possibile osservare questo fenomeno con allineamento di sequenze proteiche</a:t>
            </a:r>
            <a:r>
              <a:rPr lang="it-IT" dirty="0" smtClean="0"/>
              <a:t>!</a:t>
            </a:r>
          </a:p>
          <a:p>
            <a:pPr marL="285750" indent="-285750" algn="just">
              <a:buFont typeface="Wingdings" panose="05000000000000000000" pitchFamily="2" charset="2"/>
              <a:buChar char="ü"/>
            </a:pPr>
            <a:r>
              <a:rPr lang="it-IT" dirty="0" smtClean="0"/>
              <a:t>A destra vedete una serie di </a:t>
            </a:r>
            <a:r>
              <a:rPr lang="it-IT" b="1" dirty="0" err="1" smtClean="0"/>
              <a:t>repeats</a:t>
            </a:r>
            <a:r>
              <a:rPr lang="it-IT" dirty="0" smtClean="0"/>
              <a:t>, ovvero regioni ripetute più volte (ad esempio geni duplicati, mini- e micro-satelliti. Possibile evidenziarle anche in sequenze proteiche</a:t>
            </a:r>
            <a:endParaRPr lang="en-US" dirty="0"/>
          </a:p>
        </p:txBody>
      </p:sp>
    </p:spTree>
    <p:extLst>
      <p:ext uri="{BB962C8B-B14F-4D97-AF65-F5344CB8AC3E}">
        <p14:creationId xmlns:p14="http://schemas.microsoft.com/office/powerpoint/2010/main" val="6559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 – casi particolari</a:t>
            </a:r>
            <a:endParaRPr lang="it-IT" sz="3200" b="1" dirty="0"/>
          </a:p>
        </p:txBody>
      </p:sp>
      <p:sp>
        <p:nvSpPr>
          <p:cNvPr id="5" name="CasellaDiTesto 4"/>
          <p:cNvSpPr txBox="1"/>
          <p:nvPr/>
        </p:nvSpPr>
        <p:spPr>
          <a:xfrm>
            <a:off x="6361112" y="1205343"/>
            <a:ext cx="5051344" cy="4801314"/>
          </a:xfrm>
          <a:prstGeom prst="rect">
            <a:avLst/>
          </a:prstGeom>
          <a:noFill/>
        </p:spPr>
        <p:txBody>
          <a:bodyPr wrap="square" rtlCol="0">
            <a:spAutoFit/>
          </a:bodyPr>
          <a:lstStyle/>
          <a:p>
            <a:pPr algn="just"/>
            <a:r>
              <a:rPr lang="it-IT" dirty="0" smtClean="0"/>
              <a:t>Aggiungiamo ad i casi già descritti alcune particolarità. Le sequenze </a:t>
            </a:r>
            <a:r>
              <a:rPr lang="it-IT" b="1" dirty="0" smtClean="0"/>
              <a:t>palindrome</a:t>
            </a:r>
            <a:r>
              <a:rPr lang="it-IT" dirty="0" smtClean="0"/>
              <a:t> sono quelle leggibili nello stesso modo in entrambi le direzioni. Si presentano simili ad una inversione, ma senza determinare una interruzione della retta parallela alla bisettrice del piano.</a:t>
            </a:r>
          </a:p>
          <a:p>
            <a:pPr algn="just"/>
            <a:endParaRPr lang="it-IT" dirty="0" smtClean="0"/>
          </a:p>
          <a:p>
            <a:pPr algn="just"/>
            <a:r>
              <a:rPr lang="it-IT" dirty="0" smtClean="0"/>
              <a:t>Micro- e mini-satelliti si differenziano per la dimensione delle </a:t>
            </a:r>
            <a:r>
              <a:rPr lang="it-IT" dirty="0" err="1" smtClean="0"/>
              <a:t>repeats</a:t>
            </a:r>
            <a:r>
              <a:rPr lang="it-IT" dirty="0" smtClean="0"/>
              <a:t> e quindi per la densità della serie di rette parallele.</a:t>
            </a:r>
          </a:p>
          <a:p>
            <a:pPr algn="just"/>
            <a:endParaRPr lang="it-IT" dirty="0" smtClean="0"/>
          </a:p>
          <a:p>
            <a:pPr algn="just"/>
            <a:r>
              <a:rPr lang="it-IT" dirty="0" smtClean="0"/>
              <a:t>Sequenze con omologia ma non identiche (pannello G) possono mostrare una retta spezzata (ma senza grossi slittamenti come nel caso di una </a:t>
            </a:r>
            <a:r>
              <a:rPr lang="it-IT" dirty="0" err="1" smtClean="0"/>
              <a:t>indel</a:t>
            </a:r>
            <a:r>
              <a:rPr lang="it-IT" dirty="0" smtClean="0"/>
              <a:t>) in corrispondenza delle regioni con maggiore diversità</a:t>
            </a:r>
            <a:endParaRPr lang="en-US" dirty="0"/>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21091" r="2212" b="7636"/>
          <a:stretch/>
        </p:blipFill>
        <p:spPr>
          <a:xfrm>
            <a:off x="210590" y="1113906"/>
            <a:ext cx="6021976" cy="3291839"/>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03" y="4627418"/>
            <a:ext cx="4876800" cy="1676400"/>
          </a:xfrm>
          <a:prstGeom prst="rect">
            <a:avLst/>
          </a:prstGeom>
        </p:spPr>
      </p:pic>
    </p:spTree>
    <p:extLst>
      <p:ext uri="{BB962C8B-B14F-4D97-AF65-F5344CB8AC3E}">
        <p14:creationId xmlns:p14="http://schemas.microsoft.com/office/powerpoint/2010/main" val="41058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122218"/>
            <a:ext cx="9509760" cy="4343400"/>
          </a:xfrm>
        </p:spPr>
        <p:txBody>
          <a:bodyPr>
            <a:normAutofit lnSpcReduction="10000"/>
          </a:bodyPr>
          <a:lstStyle/>
          <a:p>
            <a:pPr algn="just"/>
            <a:r>
              <a:rPr lang="it-IT" dirty="0" smtClean="0"/>
              <a:t>Per </a:t>
            </a:r>
            <a:r>
              <a:rPr lang="it-IT" dirty="0"/>
              <a:t>la determinazione del grado di similarità tra </a:t>
            </a:r>
            <a:r>
              <a:rPr lang="it-IT" b="1" dirty="0"/>
              <a:t>sequenze di nucleotidi </a:t>
            </a:r>
            <a:r>
              <a:rPr lang="it-IT" dirty="0"/>
              <a:t>si utilizza </a:t>
            </a:r>
            <a:r>
              <a:rPr lang="it-IT" dirty="0" smtClean="0"/>
              <a:t>spesso </a:t>
            </a:r>
            <a:r>
              <a:rPr lang="it-IT" dirty="0"/>
              <a:t>il criterio identità/non identità </a:t>
            </a:r>
            <a:endParaRPr lang="it-IT" dirty="0" smtClean="0"/>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t>
            </a:r>
            <a:r>
              <a:rPr lang="it-IT" dirty="0" smtClean="0"/>
              <a:t>al confronto </a:t>
            </a:r>
            <a:r>
              <a:rPr lang="it-IT" dirty="0"/>
              <a:t>tra i residui a</a:t>
            </a:r>
            <a:r>
              <a:rPr lang="it-IT" sz="1200" dirty="0"/>
              <a:t>i</a:t>
            </a:r>
            <a:r>
              <a:rPr lang="it-IT" dirty="0"/>
              <a:t> e b</a:t>
            </a:r>
            <a:r>
              <a:rPr lang="it-IT" sz="1200" dirty="0"/>
              <a:t>i</a:t>
            </a:r>
            <a:r>
              <a:rPr lang="it-IT" dirty="0"/>
              <a:t>, </a:t>
            </a:r>
            <a:r>
              <a:rPr lang="it-IT" dirty="0" smtClean="0"/>
              <a:t>dove a e b sono le due sequenze allineate e </a:t>
            </a:r>
            <a:r>
              <a:rPr lang="it-IT" dirty="0"/>
              <a:t>l’indice </a:t>
            </a:r>
            <a:r>
              <a:rPr lang="it-IT" dirty="0" smtClean="0"/>
              <a:t>i individua </a:t>
            </a:r>
            <a:r>
              <a:rPr lang="it-IT" dirty="0"/>
              <a:t>una qualunque </a:t>
            </a:r>
            <a:r>
              <a:rPr lang="it-IT" dirty="0" smtClean="0"/>
              <a:t>posizione dell’allineamento </a:t>
            </a:r>
            <a:r>
              <a:rPr lang="it-IT" dirty="0"/>
              <a:t>in cui non siano </a:t>
            </a:r>
            <a:r>
              <a:rPr lang="it-IT" dirty="0" smtClean="0"/>
              <a:t>presenti inserzioni </a:t>
            </a:r>
            <a:r>
              <a:rPr lang="it-IT" dirty="0"/>
              <a:t>o delezioni (gaps</a:t>
            </a:r>
            <a:r>
              <a:rPr lang="it-IT" dirty="0" smtClean="0"/>
              <a:t>)</a:t>
            </a:r>
          </a:p>
          <a:p>
            <a:pPr algn="just"/>
            <a:r>
              <a:rPr lang="it-IT" dirty="0" smtClean="0"/>
              <a:t>La </a:t>
            </a:r>
            <a:r>
              <a:rPr lang="it-IT" dirty="0"/>
              <a:t>presenza di </a:t>
            </a:r>
            <a:r>
              <a:rPr lang="it-IT" dirty="0" smtClean="0"/>
              <a:t>gaps </a:t>
            </a:r>
            <a:r>
              <a:rPr lang="it-IT" dirty="0"/>
              <a:t>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gamma[l(k)-1)] </a:t>
            </a:r>
            <a:r>
              <a:rPr lang="it-IT" dirty="0"/>
              <a:t>attribuita alla estensione del k-mo gap che incrementa la penalità costante delta in misura proporzionale alla lunghezza del gap pari a </a:t>
            </a:r>
            <a:r>
              <a:rPr lang="it-IT" b="1" dirty="0"/>
              <a:t>l(k</a:t>
            </a:r>
            <a:r>
              <a:rPr lang="it-IT" b="1" dirty="0" smtClean="0"/>
              <a:t>).</a:t>
            </a:r>
          </a:p>
          <a:p>
            <a:pPr algn="just"/>
            <a:r>
              <a:rPr lang="it-IT" dirty="0" smtClean="0"/>
              <a:t>Ritroveremo più avanti queste penalità definite come </a:t>
            </a:r>
            <a:r>
              <a:rPr lang="it-IT" b="1" dirty="0" smtClean="0"/>
              <a:t>gap </a:t>
            </a:r>
            <a:r>
              <a:rPr lang="it-IT" b="1" dirty="0" err="1" smtClean="0"/>
              <a:t>existence</a:t>
            </a:r>
            <a:r>
              <a:rPr lang="it-IT" b="1" dirty="0" smtClean="0"/>
              <a:t> </a:t>
            </a:r>
            <a:r>
              <a:rPr lang="it-IT" dirty="0" smtClean="0"/>
              <a:t>e </a:t>
            </a:r>
            <a:r>
              <a:rPr lang="it-IT" b="1" dirty="0" smtClean="0"/>
              <a:t>gap </a:t>
            </a:r>
            <a:r>
              <a:rPr lang="it-IT" b="1" dirty="0" err="1" smtClean="0"/>
              <a:t>extension</a:t>
            </a:r>
            <a:r>
              <a:rPr lang="it-IT" b="1" dirty="0" smtClean="0"/>
              <a:t> </a:t>
            </a:r>
            <a:r>
              <a:rPr lang="it-IT" b="1" dirty="0" err="1" smtClean="0"/>
              <a:t>penality</a:t>
            </a:r>
            <a:endParaRPr lang="it-IT" b="1"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Per sequenze nucleotidiche </a:t>
            </a:r>
            <a:r>
              <a:rPr lang="it-IT" dirty="0" smtClean="0"/>
              <a:t>ho fondamentalmente due opzioni:</a:t>
            </a:r>
          </a:p>
          <a:p>
            <a:pPr marL="502920" indent="-457200">
              <a:buAutoNum type="arabicParenR"/>
            </a:pPr>
            <a:r>
              <a:rPr lang="it-IT" b="1" dirty="0" smtClean="0"/>
              <a:t>Modello «semplice» </a:t>
            </a:r>
            <a:r>
              <a:rPr lang="it-IT" dirty="0" smtClean="0"/>
              <a:t>di identità (+1) e non identità (0)</a:t>
            </a:r>
          </a:p>
          <a:p>
            <a:pPr marL="502920" indent="-457200">
              <a:buAutoNum type="arabicParenR"/>
            </a:pPr>
            <a:r>
              <a:rPr lang="it-IT" dirty="0" smtClean="0"/>
              <a:t>Modello più complesso, detto </a:t>
            </a:r>
            <a:r>
              <a:rPr lang="it-IT" b="1" dirty="0" smtClean="0"/>
              <a:t>modello </a:t>
            </a:r>
            <a:r>
              <a:rPr lang="it-IT" b="1" dirty="0" err="1" smtClean="0"/>
              <a:t>Kimura</a:t>
            </a:r>
            <a:r>
              <a:rPr lang="it-IT" dirty="0" smtClean="0"/>
              <a:t>, che pesa in modo diverso transizioni e </a:t>
            </a:r>
            <a:r>
              <a:rPr lang="it-IT" dirty="0" err="1" smtClean="0"/>
              <a:t>transversioni</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20" y="3372596"/>
            <a:ext cx="2280645" cy="28007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61" y="3553647"/>
            <a:ext cx="3067478" cy="2619741"/>
          </a:xfrm>
          <a:prstGeom prst="rect">
            <a:avLst/>
          </a:prstGeom>
        </p:spPr>
      </p:pic>
      <p:sp>
        <p:nvSpPr>
          <p:cNvPr id="6" name="CasellaDiTesto 5"/>
          <p:cNvSpPr txBox="1"/>
          <p:nvPr/>
        </p:nvSpPr>
        <p:spPr>
          <a:xfrm>
            <a:off x="5753598" y="4571129"/>
            <a:ext cx="684803" cy="584775"/>
          </a:xfrm>
          <a:prstGeom prst="rect">
            <a:avLst/>
          </a:prstGeom>
          <a:noFill/>
        </p:spPr>
        <p:txBody>
          <a:bodyPr wrap="none" rtlCol="0">
            <a:spAutoFit/>
          </a:bodyPr>
          <a:lstStyle/>
          <a:p>
            <a:r>
              <a:rPr lang="it-IT" sz="3200" b="1" dirty="0" smtClean="0"/>
              <a:t>VS</a:t>
            </a:r>
            <a:endParaRPr lang="en-US" sz="3200" b="1" dirty="0"/>
          </a:p>
        </p:txBody>
      </p:sp>
    </p:spTree>
    <p:extLst>
      <p:ext uri="{BB962C8B-B14F-4D97-AF65-F5344CB8AC3E}">
        <p14:creationId xmlns:p14="http://schemas.microsoft.com/office/powerpoint/2010/main" val="3878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pPr algn="just"/>
            <a:r>
              <a:rPr lang="it-IT" dirty="0" smtClean="0"/>
              <a:t>Per le </a:t>
            </a:r>
            <a:r>
              <a:rPr lang="it-IT" b="1" dirty="0" smtClean="0"/>
              <a:t>sequenze amino acidiche </a:t>
            </a:r>
            <a:r>
              <a:rPr lang="it-IT" dirty="0" smtClean="0"/>
              <a:t>il calcolo è diverso e per molti versi più complesso</a:t>
            </a:r>
            <a:endParaRPr lang="it-IT" dirty="0"/>
          </a:p>
          <a:p>
            <a:pPr algn="just"/>
            <a:r>
              <a:rPr lang="it-IT" dirty="0" smtClean="0"/>
              <a:t>Prima possibilità: criterio </a:t>
            </a:r>
            <a:r>
              <a:rPr lang="it-IT" dirty="0"/>
              <a:t>di </a:t>
            </a:r>
            <a:r>
              <a:rPr lang="it-IT" b="1" dirty="0"/>
              <a:t>identità/non-identità</a:t>
            </a:r>
            <a:r>
              <a:rPr lang="it-IT" dirty="0"/>
              <a:t>, secondo il quale si attribuisce un punteggio costante alle coppie di residui identici con la possibilità di usare alfabeti differenti per la codifica degli aminoacidi </a:t>
            </a:r>
          </a:p>
          <a:p>
            <a:pPr algn="just"/>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«ALFABETI» PER ALLINEAMENTI DI PEPTIDI</a:t>
            </a:r>
            <a:endParaRPr lang="it-IT" dirty="0"/>
          </a:p>
        </p:txBody>
      </p:sp>
      <p:sp>
        <p:nvSpPr>
          <p:cNvPr id="3" name="Content Placeholder 2"/>
          <p:cNvSpPr>
            <a:spLocks noGrp="1"/>
          </p:cNvSpPr>
          <p:nvPr>
            <p:ph idx="1"/>
          </p:nvPr>
        </p:nvSpPr>
        <p:spPr>
          <a:xfrm>
            <a:off x="1341120" y="1673352"/>
            <a:ext cx="3854335" cy="4343400"/>
          </a:xfrm>
        </p:spPr>
        <p:txBody>
          <a:bodyPr>
            <a:normAutofit fontScale="70000" lnSpcReduction="20000"/>
          </a:bodyPr>
          <a:lstStyle/>
          <a:p>
            <a:endParaRPr lang="it-IT" dirty="0"/>
          </a:p>
          <a:p>
            <a:r>
              <a:rPr lang="it-IT" u="sng" dirty="0">
                <a:solidFill>
                  <a:srgbClr val="FF0000"/>
                </a:solidFill>
              </a:rPr>
              <a:t>ALFABETO CHIMICO </a:t>
            </a:r>
          </a:p>
          <a:p>
            <a:pPr marL="45720" indent="0">
              <a:buNone/>
            </a:pPr>
            <a:r>
              <a:rPr lang="pt-BR" b="1" dirty="0"/>
              <a:t>L B M A S R I H (</a:t>
            </a:r>
            <a:r>
              <a:rPr lang="pt-BR" b="1" dirty="0" smtClean="0"/>
              <a:t>dimensione=8</a:t>
            </a:r>
            <a:r>
              <a:rPr lang="pt-BR" b="1" dirty="0"/>
              <a:t>) </a:t>
            </a:r>
            <a:endParaRPr lang="pt-BR" dirty="0"/>
          </a:p>
          <a:p>
            <a:r>
              <a:rPr lang="it-IT" u="sng" dirty="0">
                <a:solidFill>
                  <a:srgbClr val="FF0000"/>
                </a:solidFill>
              </a:rPr>
              <a:t>ALFABETO FUNZIONALE </a:t>
            </a:r>
          </a:p>
          <a:p>
            <a:pPr marL="45720" indent="0">
              <a:buNone/>
            </a:pPr>
            <a:r>
              <a:rPr lang="pt-BR" b="1" dirty="0"/>
              <a:t>H P </a:t>
            </a:r>
            <a:r>
              <a:rPr lang="pt-BR" b="1" dirty="0" smtClean="0"/>
              <a:t>O </a:t>
            </a:r>
            <a:r>
              <a:rPr lang="pt-BR" b="1" dirty="0"/>
              <a:t>M (</a:t>
            </a:r>
            <a:r>
              <a:rPr lang="pt-BR" b="1" dirty="0" smtClean="0"/>
              <a:t>dimensione=4</a:t>
            </a:r>
            <a:r>
              <a:rPr lang="pt-BR" b="1" dirty="0"/>
              <a:t>) </a:t>
            </a:r>
            <a:endParaRPr lang="pt-BR" dirty="0"/>
          </a:p>
          <a:p>
            <a:r>
              <a:rPr lang="it-IT" u="sng" dirty="0">
                <a:solidFill>
                  <a:srgbClr val="FF0000"/>
                </a:solidFill>
              </a:rPr>
              <a:t>ALFABETO IDROFOBICO </a:t>
            </a:r>
          </a:p>
          <a:p>
            <a:pPr marL="45720" indent="0">
              <a:buNone/>
            </a:pPr>
            <a:r>
              <a:rPr lang="it-IT" b="1" dirty="0" smtClean="0"/>
              <a:t>Score di </a:t>
            </a:r>
            <a:r>
              <a:rPr lang="it-IT" b="1" dirty="0" err="1" smtClean="0"/>
              <a:t>idrofobicità</a:t>
            </a:r>
            <a:r>
              <a:rPr lang="it-IT" b="1" dirty="0" smtClean="0"/>
              <a:t> di </a:t>
            </a:r>
            <a:r>
              <a:rPr lang="it-IT" b="1" dirty="0" err="1" smtClean="0"/>
              <a:t>Levitt</a:t>
            </a:r>
            <a:r>
              <a:rPr lang="it-IT" b="1" dirty="0" smtClean="0"/>
              <a:t> (dimensione=10) </a:t>
            </a:r>
            <a:endParaRPr lang="it-IT" dirty="0"/>
          </a:p>
          <a:p>
            <a:r>
              <a:rPr lang="it-IT" u="sng" dirty="0">
                <a:solidFill>
                  <a:srgbClr val="FF0000"/>
                </a:solidFill>
              </a:rPr>
              <a:t>ALFABETO </a:t>
            </a:r>
            <a:r>
              <a:rPr lang="it-IT" u="sng" dirty="0" smtClean="0">
                <a:solidFill>
                  <a:srgbClr val="FF0000"/>
                </a:solidFill>
              </a:rPr>
              <a:t>DI CARICA </a:t>
            </a:r>
            <a:endParaRPr lang="it-IT" u="sng" dirty="0">
              <a:solidFill>
                <a:srgbClr val="FF0000"/>
              </a:solidFill>
            </a:endParaRPr>
          </a:p>
          <a:p>
            <a:pPr marL="45720" indent="0">
              <a:buNone/>
            </a:pPr>
            <a:r>
              <a:rPr lang="it-IT" b="1" dirty="0"/>
              <a:t>0 + – (</a:t>
            </a:r>
            <a:r>
              <a:rPr lang="it-IT" b="1" dirty="0" smtClean="0"/>
              <a:t>dimensione=3</a:t>
            </a:r>
            <a:r>
              <a:rPr lang="it-IT" b="1" dirty="0"/>
              <a:t>) </a:t>
            </a:r>
            <a:endParaRPr lang="it-IT" dirty="0"/>
          </a:p>
          <a:p>
            <a:r>
              <a:rPr lang="it-IT" u="sng" dirty="0">
                <a:solidFill>
                  <a:srgbClr val="FF0000"/>
                </a:solidFill>
              </a:rPr>
              <a:t>ALFABETO CHIMICO/FUNZIONALE </a:t>
            </a:r>
          </a:p>
          <a:p>
            <a:pPr marL="45720" indent="0">
              <a:buNone/>
            </a:pPr>
            <a:r>
              <a:rPr lang="pt-BR" b="1" dirty="0"/>
              <a:t>A H D C I F (</a:t>
            </a:r>
            <a:r>
              <a:rPr lang="pt-BR" b="1" dirty="0" smtClean="0"/>
              <a:t>dimensione=6</a:t>
            </a:r>
            <a:r>
              <a:rPr lang="pt-BR" b="1" dirty="0"/>
              <a:t>)</a:t>
            </a:r>
            <a:endParaRPr lang="it-IT" dirty="0"/>
          </a:p>
        </p:txBody>
      </p:sp>
      <p:sp>
        <p:nvSpPr>
          <p:cNvPr id="4" name="TextBox 3"/>
          <p:cNvSpPr txBox="1"/>
          <p:nvPr/>
        </p:nvSpPr>
        <p:spPr>
          <a:xfrm>
            <a:off x="6619009" y="1673352"/>
            <a:ext cx="3979718" cy="1754326"/>
          </a:xfrm>
          <a:prstGeom prst="rect">
            <a:avLst/>
          </a:prstGeom>
          <a:noFill/>
        </p:spPr>
        <p:txBody>
          <a:bodyPr wrap="square" rtlCol="0">
            <a:spAutoFit/>
          </a:bodyPr>
          <a:lstStyle/>
          <a:p>
            <a:pPr algn="ctr"/>
            <a:r>
              <a:rPr lang="it-IT" b="1" u="sng" dirty="0" smtClean="0"/>
              <a:t>Per </a:t>
            </a:r>
            <a:r>
              <a:rPr lang="it-IT" b="1" u="sng" dirty="0"/>
              <a:t>la determinazione del grado di similarità tra sequenze di proteine possono essere applicati diversi metodi basati essenzialmente sulle proprietà chimico-fisiche degli </a:t>
            </a:r>
            <a:r>
              <a:rPr lang="it-IT" b="1" u="sng" dirty="0" smtClean="0"/>
              <a:t>aminoacidi</a:t>
            </a:r>
            <a:endParaRPr lang="it-IT" b="1" u="sng" dirty="0"/>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980642" y="1424353"/>
            <a:ext cx="10272277" cy="4655127"/>
          </a:xfrm>
        </p:spPr>
        <p:txBody>
          <a:bodyPr>
            <a:normAutofit/>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a:t>
            </a:r>
            <a:r>
              <a:rPr lang="it-IT" b="1" dirty="0" smtClean="0"/>
              <a:t>punteggio che sfruttano gli alfabeti mostrati nella slide precedente oppure altri schemi che vedremo in seguito.</a:t>
            </a:r>
          </a:p>
          <a:p>
            <a:pPr marL="45720" indent="0" algn="just">
              <a:buNone/>
            </a:pPr>
            <a:r>
              <a:rPr lang="it-IT" dirty="0" smtClean="0"/>
              <a:t>Le tabelle numeriche che riassumono questi punteggi sono note </a:t>
            </a:r>
            <a:r>
              <a:rPr lang="it-IT" dirty="0"/>
              <a:t>come </a:t>
            </a:r>
            <a:endParaRPr lang="it-IT" dirty="0" smtClean="0"/>
          </a:p>
          <a:p>
            <a:pPr marL="45720" indent="0" algn="ctr">
              <a:buNone/>
            </a:pPr>
            <a:r>
              <a:rPr lang="it-IT" sz="3200" b="1" dirty="0" smtClean="0"/>
              <a:t>MATRICI </a:t>
            </a:r>
            <a:r>
              <a:rPr lang="it-IT" sz="3200" b="1" dirty="0"/>
              <a:t>DI SOSTITUZIONE </a:t>
            </a:r>
          </a:p>
          <a:p>
            <a:pPr marL="45720" indent="0" algn="just">
              <a:buNone/>
            </a:pPr>
            <a:r>
              <a:rPr lang="it-IT" dirty="0" smtClean="0"/>
              <a:t>Esse </a:t>
            </a:r>
            <a:r>
              <a:rPr lang="it-IT" dirty="0"/>
              <a:t>comprendono punteggi diversi da 0 e da 1 </a:t>
            </a:r>
            <a:r>
              <a:rPr lang="it-IT" dirty="0" smtClean="0"/>
              <a:t>(ovvero identità/non identità) per </a:t>
            </a:r>
            <a:r>
              <a:rPr lang="it-IT" dirty="0"/>
              <a:t>l’appaiamento di residui </a:t>
            </a:r>
            <a:r>
              <a:rPr lang="it-IT" dirty="0" smtClean="0"/>
              <a:t>amminoacidici, e possono anche includere valori negativi, a seconda del peso che si vuole attribuire a ciascun accoppiamento di residui sullo score complessivo dell’allineamento</a:t>
            </a:r>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a:bodyPr>
          <a:lstStyle/>
          <a:p>
            <a:r>
              <a:rPr lang="it-IT" sz="2800" dirty="0" smtClean="0"/>
              <a:t>UN ESEMPIO BASATO SULL’ALFABETO IDROFOBICO</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1990</a:t>
            </a:r>
          </a:p>
          <a:p>
            <a:pPr marL="45720" indent="0">
              <a:buNone/>
            </a:pPr>
            <a:r>
              <a:rPr lang="en-US" dirty="0"/>
              <a:t>Mutation data matrix and its </a:t>
            </a:r>
            <a:r>
              <a:rPr lang="en-US" dirty="0" smtClean="0"/>
              <a:t>uses</a:t>
            </a:r>
          </a:p>
          <a:p>
            <a:pPr marL="45720" indent="0">
              <a:buNone/>
            </a:pPr>
            <a:endParaRPr lang="it-IT" dirty="0"/>
          </a:p>
          <a:p>
            <a:pPr marL="45720" indent="0" algn="just">
              <a:buNone/>
            </a:pPr>
            <a:r>
              <a:rPr lang="it-IT" dirty="0" smtClean="0"/>
              <a:t>N.B. in questa matrice di sostituzione i punteggi riportati indicano gli score attribuiti a ciascuna coppia di amino acidi allineati tra loro. La sommatoria dei valori relativi a tutti i residui allineati determina lo score dell’allineamento</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317" y="1264311"/>
            <a:ext cx="6496313" cy="5315165"/>
          </a:xfrm>
          <a:prstGeom prst="rect">
            <a:avLst/>
          </a:prstGeom>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fontScale="90000"/>
          </a:bodyPr>
          <a:lstStyle/>
          <a:p>
            <a:r>
              <a:rPr lang="it-IT" sz="2800" dirty="0" smtClean="0"/>
              <a:t>UN ESEMPIO BASATO SULL’ALFABETO CHIMICO-FUNZIONALE</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1988</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55" y="1223282"/>
            <a:ext cx="5615745" cy="5371961"/>
          </a:xfrm>
          <a:prstGeom prst="rect">
            <a:avLst/>
          </a:prstGeom>
        </p:spPr>
      </p:pic>
    </p:spTree>
    <p:extLst>
      <p:ext uri="{BB962C8B-B14F-4D97-AF65-F5344CB8AC3E}">
        <p14:creationId xmlns:p14="http://schemas.microsoft.com/office/powerpoint/2010/main" val="13346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a:bodyPr>
          <a:lstStyle/>
          <a:p>
            <a:endParaRPr lang="it-IT" dirty="0"/>
          </a:p>
          <a:p>
            <a:pPr algn="just"/>
            <a:r>
              <a:rPr lang="it-IT" dirty="0" smtClean="0"/>
              <a:t>Seconda opzione: criterio </a:t>
            </a:r>
            <a:r>
              <a:rPr lang="it-IT" dirty="0"/>
              <a:t>del </a:t>
            </a:r>
            <a:r>
              <a:rPr lang="it-IT" b="1" u="sng" dirty="0"/>
              <a:t>codice genetico</a:t>
            </a:r>
            <a:r>
              <a:rPr lang="it-IT" dirty="0"/>
              <a:t>, secondo il quale il punteggio di similarità per una coppia di aminoacidi è correlato al numero di sostituzioni nucleotidiche </a:t>
            </a:r>
            <a:r>
              <a:rPr lang="it-IT" dirty="0" smtClean="0"/>
              <a:t>che, </a:t>
            </a:r>
            <a:r>
              <a:rPr lang="it-IT" dirty="0"/>
              <a:t>sulla base del codice </a:t>
            </a:r>
            <a:r>
              <a:rPr lang="it-IT" dirty="0" smtClean="0"/>
              <a:t>genetico, sono necessarie </a:t>
            </a:r>
            <a:r>
              <a:rPr lang="it-IT" dirty="0"/>
              <a:t>per la loro </a:t>
            </a:r>
            <a:r>
              <a:rPr lang="it-IT" dirty="0" smtClean="0"/>
              <a:t>interconversione</a:t>
            </a:r>
            <a:endParaRPr lang="it-IT" dirty="0"/>
          </a:p>
          <a:p>
            <a:pPr algn="just"/>
            <a:r>
              <a:rPr lang="it-IT" dirty="0"/>
              <a:t>Qui gli aminoacidi omologhi sono considerati tanto più simili quante meno sono le sostituzioni necessarie per la loro conversione</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5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smtClean="0"/>
              <a:t>costruzione </a:t>
            </a:r>
            <a:r>
              <a:rPr lang="it-IT" b="1" dirty="0"/>
              <a:t>di alberi filogenetici </a:t>
            </a:r>
          </a:p>
          <a:p>
            <a:endParaRPr lang="it-IT" b="1" dirty="0"/>
          </a:p>
          <a:p>
            <a:r>
              <a:rPr lang="it-IT" b="1" dirty="0" smtClean="0"/>
              <a:t>identificazione </a:t>
            </a:r>
            <a:r>
              <a:rPr lang="it-IT" b="1" dirty="0"/>
              <a:t>di domini funzionali </a:t>
            </a:r>
          </a:p>
          <a:p>
            <a:endParaRPr lang="it-IT" b="1" dirty="0"/>
          </a:p>
          <a:p>
            <a:r>
              <a:rPr lang="it-IT" b="1" dirty="0" smtClean="0"/>
              <a:t>costruzione </a:t>
            </a:r>
            <a:r>
              <a:rPr lang="it-IT" b="1" dirty="0"/>
              <a:t>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lnSpcReduction="10000"/>
          </a:bodyPr>
          <a:lstStyle/>
          <a:p>
            <a:pPr marL="45720" indent="0">
              <a:buNone/>
            </a:pPr>
            <a:endParaRPr lang="it-IT" dirty="0"/>
          </a:p>
          <a:p>
            <a:pPr algn="just"/>
            <a:r>
              <a:rPr lang="it-IT" dirty="0" smtClean="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e quello legato alle loro </a:t>
            </a:r>
            <a:r>
              <a:rPr lang="it-IT" b="1" dirty="0"/>
              <a:t>somiglianze strutturali </a:t>
            </a:r>
            <a:r>
              <a:rPr lang="it-IT" dirty="0"/>
              <a:t>(Feng et al., 1985</a:t>
            </a:r>
            <a:r>
              <a:rPr lang="it-IT" dirty="0" smtClean="0"/>
              <a:t>).</a:t>
            </a:r>
          </a:p>
          <a:p>
            <a:endParaRPr lang="it-IT" dirty="0"/>
          </a:p>
          <a:p>
            <a:pPr marL="45720" indent="0">
              <a:buNone/>
            </a:pPr>
            <a:r>
              <a:rPr lang="it-IT" dirty="0" smtClean="0"/>
              <a:t>Nell’esempio a fianco il peso è 5:</a:t>
            </a:r>
          </a:p>
          <a:p>
            <a:pPr marL="45720" indent="0">
              <a:buNone/>
            </a:pPr>
            <a:r>
              <a:rPr lang="it-IT" dirty="0" smtClean="0"/>
              <a:t>Ala -&gt; Val, s(A,V)=5</a:t>
            </a:r>
          </a:p>
          <a:p>
            <a:pPr marL="45720" indent="0">
              <a:buNone/>
            </a:pPr>
            <a:r>
              <a:rPr lang="it-IT" dirty="0" smtClean="0"/>
              <a:t>G</a:t>
            </a:r>
            <a:r>
              <a:rPr lang="it-IT" b="1" u="sng" dirty="0" smtClean="0"/>
              <a:t>C</a:t>
            </a:r>
            <a:r>
              <a:rPr lang="it-IT" dirty="0" smtClean="0"/>
              <a:t>N-&gt; G</a:t>
            </a:r>
            <a:r>
              <a:rPr lang="it-IT" b="1" u="sng" dirty="0" smtClean="0"/>
              <a:t>U</a:t>
            </a:r>
            <a:r>
              <a:rPr lang="it-IT" dirty="0" smtClean="0"/>
              <a:t>N</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288846" y="2202399"/>
            <a:ext cx="4372740" cy="4343400"/>
          </a:xfrm>
        </p:spPr>
        <p:txBody>
          <a:bodyPr>
            <a:normAutofit/>
          </a:bodyPr>
          <a:lstStyle/>
          <a:p>
            <a:pPr algn="just"/>
            <a:r>
              <a:rPr lang="it-IT" b="1" u="sng" dirty="0" smtClean="0"/>
              <a:t>scala </a:t>
            </a:r>
            <a:r>
              <a:rPr lang="it-IT" b="1" u="sng" dirty="0"/>
              <a:t>arbitraria utilizzata per pesare la similarità tra i 20 aminoacidi</a:t>
            </a:r>
            <a:r>
              <a:rPr lang="it-IT" b="1" dirty="0"/>
              <a:t>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pPr algn="just"/>
            <a:r>
              <a:rPr lang="it-IT" dirty="0" smtClean="0"/>
              <a:t>Quarta opzione: criterio </a:t>
            </a:r>
            <a:r>
              <a:rPr lang="it-IT" dirty="0"/>
              <a:t>basato sui </a:t>
            </a:r>
            <a:r>
              <a:rPr lang="it-IT" b="1" u="sng" dirty="0"/>
              <a:t>dati di interconvertibilità degli aminoacidi determinati dalla osservazione di insiemi di proteine </a:t>
            </a:r>
            <a:r>
              <a:rPr lang="it-IT" b="1" u="sng" dirty="0" smtClean="0"/>
              <a:t>omologhe</a:t>
            </a:r>
          </a:p>
          <a:p>
            <a:pPr algn="just"/>
            <a:r>
              <a:rPr lang="it-IT" dirty="0" smtClean="0"/>
              <a:t>Due tipi fondamentali di matrici di questo genere usate ancora oggi</a:t>
            </a:r>
          </a:p>
          <a:p>
            <a:pPr algn="just"/>
            <a:r>
              <a:rPr lang="it-IT" dirty="0" smtClean="0"/>
              <a:t>Matrici </a:t>
            </a:r>
            <a:r>
              <a:rPr lang="it-IT" u="sng" dirty="0" smtClean="0"/>
              <a:t>Point Accepted Mutation</a:t>
            </a:r>
            <a:r>
              <a:rPr lang="it-IT" dirty="0" smtClean="0"/>
              <a:t> </a:t>
            </a:r>
            <a:r>
              <a:rPr lang="it-IT" dirty="0"/>
              <a:t>(</a:t>
            </a:r>
            <a:r>
              <a:rPr lang="it-IT" b="1" dirty="0"/>
              <a:t>PAM</a:t>
            </a:r>
            <a:r>
              <a:rPr lang="it-IT" dirty="0"/>
              <a:t>) </a:t>
            </a:r>
            <a:r>
              <a:rPr lang="it-IT" dirty="0" smtClean="0"/>
              <a:t>– Margaret Dayhoff</a:t>
            </a:r>
          </a:p>
          <a:p>
            <a:pPr algn="just"/>
            <a:r>
              <a:rPr lang="it-IT" u="sng" dirty="0" smtClean="0"/>
              <a:t>Blocks </a:t>
            </a:r>
            <a:r>
              <a:rPr lang="it-IT" u="sng" dirty="0"/>
              <a:t>Substitution Matrix</a:t>
            </a:r>
            <a:r>
              <a:rPr lang="it-IT" dirty="0"/>
              <a:t>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smtClean="0"/>
              <a:t>Un’idea brillante può essere quella di chiedere </a:t>
            </a:r>
            <a:r>
              <a:rPr lang="it-IT" sz="2800" b="1" dirty="0"/>
              <a:t>alle proteine stesse di darci i corretti valori dei punteggi per l’appaiamento di tutte le possibili coppie di </a:t>
            </a:r>
            <a:r>
              <a:rPr lang="it-IT" sz="2800" b="1" dirty="0" smtClean="0"/>
              <a:t>amminoacidi!</a:t>
            </a:r>
            <a:endParaRPr lang="it-IT" sz="2800" b="1" dirty="0"/>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22514" y="1371599"/>
            <a:ext cx="10911840" cy="4655127"/>
          </a:xfrm>
        </p:spPr>
        <p:txBody>
          <a:bodyPr>
            <a:noAutofit/>
          </a:bodyPr>
          <a:lstStyle/>
          <a:p>
            <a:pPr algn="just"/>
            <a:r>
              <a:rPr lang="it-IT" sz="1800" dirty="0" smtClean="0"/>
              <a:t>Margaret </a:t>
            </a:r>
            <a:r>
              <a:rPr lang="it-IT" sz="1800" dirty="0"/>
              <a:t>Dayhoff raccolse </a:t>
            </a:r>
            <a:r>
              <a:rPr lang="it-IT" sz="1800" b="1" dirty="0"/>
              <a:t>statistiche sulle frequenze di sostituzioni amminoacidiche </a:t>
            </a:r>
            <a:r>
              <a:rPr lang="it-IT" sz="1800" dirty="0"/>
              <a:t>nelle sequenze proteiche allora note </a:t>
            </a:r>
            <a:r>
              <a:rPr lang="it-IT" sz="1800" dirty="0" smtClean="0"/>
              <a:t>(era il 1978)</a:t>
            </a:r>
            <a:endParaRPr lang="it-IT" sz="1800" dirty="0"/>
          </a:p>
          <a:p>
            <a:pPr algn="just"/>
            <a:endParaRPr lang="it-IT" sz="1800" dirty="0"/>
          </a:p>
          <a:p>
            <a:pPr algn="just"/>
            <a:r>
              <a:rPr lang="it-IT" sz="1800" dirty="0" smtClean="0"/>
              <a:t>via </a:t>
            </a:r>
            <a:r>
              <a:rPr lang="it-IT" sz="1800" dirty="0"/>
              <a:t>via che le sequenze divergono, le mutazioni si accumulano </a:t>
            </a:r>
            <a:r>
              <a:rPr lang="it-IT" sz="1800" dirty="0" smtClean="0"/>
              <a:t> e per </a:t>
            </a:r>
            <a:r>
              <a:rPr lang="it-IT" sz="1800" dirty="0"/>
              <a:t>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t>
            </a:r>
            <a:r>
              <a:rPr lang="it-IT" sz="1800" b="1" dirty="0" smtClean="0"/>
              <a:t>avvenute </a:t>
            </a:r>
            <a:r>
              <a:rPr lang="it-IT" sz="1800" b="1" dirty="0"/>
              <a:t>sostituzioni multiple in determinate </a:t>
            </a:r>
            <a:r>
              <a:rPr lang="it-IT" sz="1800" b="1" dirty="0" smtClean="0"/>
              <a:t>posizioni</a:t>
            </a:r>
            <a:r>
              <a:rPr lang="it-IT" sz="1800" dirty="0" smtClean="0"/>
              <a:t>, per </a:t>
            </a:r>
            <a:r>
              <a:rPr lang="it-IT" sz="1800" dirty="0"/>
              <a:t>cui questi calcoli devono venire effettuati su coppie di sequenze </a:t>
            </a:r>
            <a:r>
              <a:rPr lang="it-IT" sz="1800" b="1" dirty="0"/>
              <a:t>MOLTO SIMILI</a:t>
            </a:r>
            <a:r>
              <a:rPr lang="it-IT" sz="1800" dirty="0"/>
              <a:t> tra loro, in modo da poter assumere che nessuna posizione è mutata più di una volta </a:t>
            </a:r>
          </a:p>
          <a:p>
            <a:pPr algn="just"/>
            <a:endParaRPr lang="it-IT" sz="1800" dirty="0"/>
          </a:p>
          <a:p>
            <a:pPr algn="just"/>
            <a:r>
              <a:rPr lang="it-IT" sz="1800" b="1" dirty="0" smtClean="0"/>
              <a:t>la </a:t>
            </a:r>
            <a:r>
              <a:rPr lang="it-IT" sz="1800" b="1" dirty="0"/>
              <a:t>divergenza di due sequenze si può misurare in PAM: </a:t>
            </a:r>
            <a:r>
              <a:rPr lang="en-US" sz="1800" b="1" dirty="0" smtClean="0"/>
              <a:t>1 </a:t>
            </a:r>
            <a:r>
              <a:rPr lang="en-US" sz="1800" b="1" dirty="0"/>
              <a:t>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46539" y="1361208"/>
            <a:ext cx="10867696" cy="4655127"/>
          </a:xfrm>
        </p:spPr>
        <p:txBody>
          <a:bodyPr>
            <a:noAutofit/>
          </a:bodyPr>
          <a:lstStyle/>
          <a:p>
            <a:pPr algn="just">
              <a:spcBef>
                <a:spcPts val="500"/>
              </a:spcBef>
            </a:pPr>
            <a:r>
              <a:rPr lang="it-IT" sz="1800" dirty="0" smtClean="0"/>
              <a:t>due </a:t>
            </a:r>
            <a:r>
              <a:rPr lang="it-IT" sz="1800" dirty="0"/>
              <a:t>sequenze sono separate da 1 PAM se hanno il 99% di identità </a:t>
            </a:r>
          </a:p>
          <a:p>
            <a:pPr algn="just">
              <a:spcBef>
                <a:spcPts val="500"/>
              </a:spcBef>
            </a:pPr>
            <a:endParaRPr lang="it-IT" sz="1800" dirty="0"/>
          </a:p>
          <a:p>
            <a:pPr algn="just">
              <a:spcBef>
                <a:spcPts val="500"/>
              </a:spcBef>
            </a:pPr>
            <a:r>
              <a:rPr lang="it-IT" sz="1800" dirty="0" smtClean="0"/>
              <a:t>la </a:t>
            </a:r>
            <a:r>
              <a:rPr lang="it-IT" sz="1800" dirty="0"/>
              <a:t>frequenza delle sostituzioni amminoacidiche può essere calcolata in coppie di sequenze poco divergenti (1 PAM) </a:t>
            </a:r>
          </a:p>
          <a:p>
            <a:pPr algn="just">
              <a:spcBef>
                <a:spcPts val="500"/>
              </a:spcBef>
            </a:pPr>
            <a:endParaRPr lang="it-IT" sz="1800" dirty="0"/>
          </a:p>
          <a:p>
            <a:pPr algn="just">
              <a:spcBef>
                <a:spcPts val="500"/>
              </a:spcBef>
            </a:pPr>
            <a:r>
              <a:rPr lang="it-IT" sz="1800" dirty="0" smtClean="0"/>
              <a:t>frequenze </a:t>
            </a:r>
            <a:r>
              <a:rPr lang="it-IT" sz="1800" dirty="0"/>
              <a:t>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a:t>
            </a:r>
            <a:r>
              <a:rPr lang="it-IT" sz="1800" dirty="0" smtClean="0"/>
              <a:t>20%. I valori contenuti nelle matrici PAM sono tuttavia derivati dal </a:t>
            </a:r>
            <a:r>
              <a:rPr lang="it-IT" sz="1800" b="1" dirty="0" smtClean="0"/>
              <a:t>logaritmo</a:t>
            </a:r>
            <a:r>
              <a:rPr lang="it-IT" sz="1800" dirty="0" smtClean="0"/>
              <a:t> di questo prodotto</a:t>
            </a:r>
          </a:p>
          <a:p>
            <a:pPr algn="just">
              <a:spcBef>
                <a:spcPts val="500"/>
              </a:spcBef>
            </a:pPr>
            <a:endParaRPr lang="it-IT" sz="1800" dirty="0"/>
          </a:p>
          <a:p>
            <a:pPr algn="just">
              <a:spcBef>
                <a:spcPts val="500"/>
              </a:spcBef>
            </a:pPr>
            <a:r>
              <a:rPr lang="it-IT" sz="1800" dirty="0" smtClean="0"/>
              <a:t>Oltrepassare questo limite (PAM250) ha scarso significato biologico. In sostanza, se a PAM1 corrisponde 1 mutazione per 100 amino acidi (quindi 0,01 per aminoacido), ad una PAM250 corrispondono 250 mutazioni per 100 amino acidi (2,5 mutazioni per amino acido!)</a:t>
            </a:r>
          </a:p>
          <a:p>
            <a:pPr algn="just">
              <a:spcBef>
                <a:spcPts val="500"/>
              </a:spcBef>
            </a:pPr>
            <a:endParaRPr lang="it-IT" sz="1800" dirty="0"/>
          </a:p>
          <a:p>
            <a:pPr algn="just">
              <a:spcBef>
                <a:spcPts val="500"/>
              </a:spcBef>
            </a:pPr>
            <a:r>
              <a:rPr lang="it-IT" sz="1800" dirty="0" smtClean="0"/>
              <a:t>Es. PAM 5 = (PAM 1 x PAM1 x PAM1 x PAM1 x PAM1) = (PAM1)</a:t>
            </a:r>
            <a:r>
              <a:rPr lang="it-IT" sz="1800" baseline="30000" dirty="0" smtClean="0"/>
              <a:t>5</a:t>
            </a:r>
            <a:endParaRPr lang="it-IT" sz="1800" baseline="30000" dirty="0"/>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526351" y="1599621"/>
            <a:ext cx="4037633" cy="4505991"/>
          </a:xfrm>
        </p:spPr>
        <p:txBody>
          <a:bodyPr>
            <a:noAutofit/>
          </a:bodyPr>
          <a:lstStyle/>
          <a:p>
            <a:pPr algn="just"/>
            <a:r>
              <a:rPr lang="it-IT" sz="1600" dirty="0" smtClean="0"/>
              <a:t>Sono </a:t>
            </a:r>
            <a:r>
              <a:rPr lang="it-IT" sz="1600" dirty="0"/>
              <a:t>basate su uno studio di filogenesi molecolare condotto su 71 famiglie di proteine nel 1978 da Margareth Dayhoff e collaboratori. </a:t>
            </a:r>
          </a:p>
          <a:p>
            <a:pPr algn="just"/>
            <a:r>
              <a:rPr lang="it-IT" sz="1600" dirty="0"/>
              <a:t>Tramite una </a:t>
            </a:r>
            <a:r>
              <a:rPr lang="it-IT" sz="1600" b="1" dirty="0"/>
              <a:t>ricostruzione dell’evoluzione molecolare delle proteine</a:t>
            </a:r>
            <a:r>
              <a:rPr lang="it-IT" sz="1600" dirty="0"/>
              <a:t>, in cui ad ogni passaggio evolutivo si presuppone una sostituzione aminoacidica. </a:t>
            </a:r>
          </a:p>
          <a:p>
            <a:pPr algn="just"/>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
        <p:nvSpPr>
          <p:cNvPr id="5" name="CasellaDiTesto 4"/>
          <p:cNvSpPr txBox="1"/>
          <p:nvPr/>
        </p:nvSpPr>
        <p:spPr>
          <a:xfrm>
            <a:off x="4939862" y="5665076"/>
            <a:ext cx="7062952" cy="830997"/>
          </a:xfrm>
          <a:prstGeom prst="rect">
            <a:avLst/>
          </a:prstGeom>
          <a:noFill/>
          <a:ln>
            <a:solidFill>
              <a:srgbClr val="00B050"/>
            </a:solidFill>
          </a:ln>
        </p:spPr>
        <p:txBody>
          <a:bodyPr wrap="square" rtlCol="0">
            <a:spAutoFit/>
          </a:bodyPr>
          <a:lstStyle/>
          <a:p>
            <a:pPr algn="just"/>
            <a:r>
              <a:rPr lang="it-IT" sz="1600" dirty="0" smtClean="0"/>
              <a:t>N.B questa è la cosiddetta </a:t>
            </a:r>
            <a:r>
              <a:rPr lang="it-IT" sz="1600" b="1" dirty="0" smtClean="0"/>
              <a:t>PAM1 </a:t>
            </a:r>
            <a:r>
              <a:rPr lang="it-IT" sz="1600" b="1" dirty="0" err="1" smtClean="0"/>
              <a:t>mutation</a:t>
            </a:r>
            <a:r>
              <a:rPr lang="it-IT" sz="1600" b="1" dirty="0" smtClean="0"/>
              <a:t> </a:t>
            </a:r>
            <a:r>
              <a:rPr lang="it-IT" sz="1600" b="1" dirty="0" err="1" smtClean="0"/>
              <a:t>matrix</a:t>
            </a:r>
            <a:r>
              <a:rPr lang="it-IT" sz="1600" dirty="0" smtClean="0"/>
              <a:t>, che non corrisponde alla </a:t>
            </a:r>
            <a:r>
              <a:rPr lang="it-IT" sz="1600" b="1" dirty="0" smtClean="0"/>
              <a:t>PAM1 </a:t>
            </a:r>
            <a:r>
              <a:rPr lang="it-IT" sz="1600" b="1" dirty="0" err="1" smtClean="0"/>
              <a:t>scoring</a:t>
            </a:r>
            <a:r>
              <a:rPr lang="it-IT" sz="1600" b="1" dirty="0" smtClean="0"/>
              <a:t> </a:t>
            </a:r>
            <a:r>
              <a:rPr lang="it-IT" sz="1600" b="1" dirty="0" err="1" smtClean="0"/>
              <a:t>matrix</a:t>
            </a:r>
            <a:r>
              <a:rPr lang="it-IT" sz="1600" dirty="0" smtClean="0"/>
              <a:t> (vedi approfondimento nelle ultime </a:t>
            </a:r>
            <a:r>
              <a:rPr lang="it-IT" sz="1600" dirty="0" err="1" smtClean="0"/>
              <a:t>slides</a:t>
            </a:r>
            <a:r>
              <a:rPr lang="it-IT" sz="1600" dirty="0" smtClean="0"/>
              <a:t>)</a:t>
            </a:r>
            <a:endParaRPr lang="en-US" sz="1600" dirty="0"/>
          </a:p>
        </p:txBody>
      </p:sp>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9582198" cy="4505991"/>
          </a:xfrm>
        </p:spPr>
        <p:txBody>
          <a:bodyPr>
            <a:noAutofit/>
          </a:bodyPr>
          <a:lstStyle/>
          <a:p>
            <a:pPr marL="45720" indent="0" algn="just">
              <a:buNone/>
            </a:pPr>
            <a:r>
              <a:rPr lang="it-IT" sz="1600" b="1" dirty="0" smtClean="0">
                <a:solidFill>
                  <a:srgbClr val="FF0000"/>
                </a:solidFill>
              </a:rPr>
              <a:t>I valori contenuti in una matrice PAM sono derivati dal rapporto tra:</a:t>
            </a:r>
            <a:endParaRPr lang="it-IT" sz="1600" b="1" dirty="0">
              <a:solidFill>
                <a:srgbClr val="FF0000"/>
              </a:solidFill>
            </a:endParaRPr>
          </a:p>
          <a:p>
            <a:pPr marL="388620" indent="-342900" algn="just">
              <a:buAutoNum type="arabicParenR"/>
            </a:pPr>
            <a:r>
              <a:rPr lang="it-IT" sz="1600" b="1" dirty="0" smtClean="0">
                <a:solidFill>
                  <a:srgbClr val="FF0000"/>
                </a:solidFill>
              </a:rPr>
              <a:t>Probabilità che due amino acidi X ed Y allineati tra loro siano evolutivamente correlati – dipende dal tasso di mutazione X -&gt; Y osservato empiricamente</a:t>
            </a:r>
          </a:p>
          <a:p>
            <a:pPr marL="388620" indent="-342900" algn="just">
              <a:buAutoNum type="arabicParenR"/>
            </a:pPr>
            <a:r>
              <a:rPr lang="it-IT" sz="1600" b="1" dirty="0" smtClean="0">
                <a:solidFill>
                  <a:srgbClr val="FF0000"/>
                </a:solidFill>
              </a:rPr>
              <a:t>Probabilità che i due amino acidi X ed Y siano allineati tra loro per caso – dipende soltanto dalla frequenza con cui i due amino acidi sono osservati un dato organismo</a:t>
            </a:r>
          </a:p>
          <a:p>
            <a:pPr marL="45720" indent="0" algn="just">
              <a:buNone/>
            </a:pPr>
            <a:r>
              <a:rPr lang="it-IT" sz="1600" dirty="0" smtClean="0"/>
              <a:t>Questo rapporto viene poi sottoposto a </a:t>
            </a:r>
            <a:r>
              <a:rPr lang="it-IT" sz="1600" b="1" u="sng" dirty="0" smtClean="0"/>
              <a:t>trasformazione Log e moltiplicato per 10</a:t>
            </a:r>
            <a:r>
              <a:rPr lang="it-IT" sz="1600" dirty="0" smtClean="0"/>
              <a:t> per darci il valore contenuto nella cella corrispondente.</a:t>
            </a:r>
          </a:p>
          <a:p>
            <a:pPr marL="45720" indent="0" algn="just">
              <a:buNone/>
            </a:pPr>
            <a:r>
              <a:rPr lang="it-IT" sz="1600" dirty="0" smtClean="0"/>
              <a:t>Tanto più una sostituzione amino </a:t>
            </a:r>
            <a:r>
              <a:rPr lang="it-IT" sz="1600" dirty="0" err="1" smtClean="0"/>
              <a:t>acidica</a:t>
            </a:r>
            <a:r>
              <a:rPr lang="it-IT" sz="1600" dirty="0" smtClean="0"/>
              <a:t> è frequente, tanto più il rapporto sarà sbilanciato verso il numeratore e di conseguenza il valore nella cella sarà elevato</a:t>
            </a:r>
          </a:p>
          <a:p>
            <a:pPr marL="45720" indent="0" algn="just">
              <a:buNone/>
            </a:pPr>
            <a:r>
              <a:rPr lang="it-IT" sz="1600" dirty="0" smtClean="0"/>
              <a:t> Un esempio: una sostituzione X-&gt;Y ha un rapporto 1,6 (è osservata empiricamente 1,6 volte in più rispetto a quello che ci aspetteremo dal caso). Quale valore corrisponde a questa sostituzione in una matrice PAM?</a:t>
            </a:r>
          </a:p>
          <a:p>
            <a:pPr marL="45720" indent="0" algn="just">
              <a:buNone/>
            </a:pPr>
            <a:r>
              <a:rPr lang="it-IT" sz="1600" dirty="0" smtClean="0"/>
              <a:t>Log(1,6)*10 = 0,2*10 = 2</a:t>
            </a:r>
            <a:endParaRPr lang="it-IT" sz="1600" dirty="0"/>
          </a:p>
        </p:txBody>
      </p:sp>
    </p:spTree>
    <p:extLst>
      <p:ext uri="{BB962C8B-B14F-4D97-AF65-F5344CB8AC3E}">
        <p14:creationId xmlns:p14="http://schemas.microsoft.com/office/powerpoint/2010/main" val="23274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CHE MATRICE PAM E’OPPORTUNO USARE?</a:t>
            </a:r>
            <a:endParaRPr lang="it-IT" dirty="0"/>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smtClean="0"/>
              <a:t>Dipende dalla similarità attesa tra le sequenze:</a:t>
            </a:r>
          </a:p>
          <a:p>
            <a:pPr marL="45720" indent="0">
              <a:buNone/>
            </a:pPr>
            <a:endParaRPr lang="it-IT" b="1" dirty="0" smtClean="0"/>
          </a:p>
          <a:p>
            <a:pPr marL="45720" indent="0">
              <a:buNone/>
            </a:pPr>
            <a:r>
              <a:rPr lang="it-IT" b="1" dirty="0" smtClean="0"/>
              <a:t>PAM0 = 100% di identità</a:t>
            </a:r>
          </a:p>
          <a:p>
            <a:pPr marL="45720" indent="0">
              <a:buNone/>
            </a:pPr>
            <a:r>
              <a:rPr lang="it-IT" b="1" dirty="0" smtClean="0"/>
              <a:t>PAM30 = 75%</a:t>
            </a:r>
          </a:p>
          <a:p>
            <a:pPr marL="45720" indent="0">
              <a:buNone/>
            </a:pPr>
            <a:r>
              <a:rPr lang="it-IT" b="1" dirty="0" smtClean="0"/>
              <a:t>PAM80 = </a:t>
            </a:r>
            <a:r>
              <a:rPr lang="it-IT" b="1" dirty="0"/>
              <a:t>6</a:t>
            </a:r>
            <a:r>
              <a:rPr lang="it-IT" b="1" dirty="0" smtClean="0"/>
              <a:t>0%</a:t>
            </a:r>
          </a:p>
          <a:p>
            <a:pPr marL="45720" indent="0">
              <a:buNone/>
            </a:pPr>
            <a:r>
              <a:rPr lang="it-IT" b="1" dirty="0" smtClean="0"/>
              <a:t>PAM110 = 50%</a:t>
            </a:r>
          </a:p>
          <a:p>
            <a:pPr marL="45720" indent="0">
              <a:buNone/>
            </a:pPr>
            <a:r>
              <a:rPr lang="it-IT" b="1" dirty="0" smtClean="0"/>
              <a:t>PAM200 = 25%</a:t>
            </a:r>
          </a:p>
          <a:p>
            <a:pPr marL="45720" indent="0">
              <a:buNone/>
            </a:pPr>
            <a:r>
              <a:rPr lang="it-IT" b="1" dirty="0" smtClean="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smtClean="0"/>
              <a:t>PAM250</a:t>
            </a:r>
            <a:endParaRPr lang="it-IT" dirty="0"/>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DERIVATE DALLE MATRICI PAM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dirty="0" smtClean="0"/>
              <a:t>La </a:t>
            </a:r>
            <a:r>
              <a:rPr lang="it-IT" b="1" dirty="0" smtClean="0"/>
              <a:t>matrice JTT </a:t>
            </a:r>
            <a:r>
              <a:rPr lang="it-IT" dirty="0" smtClean="0"/>
              <a:t>(Jones, Taylor, Thornton) è basata su una rigenerazione della matrice PAM originaria sulla base di </a:t>
            </a:r>
            <a:r>
              <a:rPr lang="it-IT" dirty="0" err="1" smtClean="0"/>
              <a:t>dataset</a:t>
            </a:r>
            <a:r>
              <a:rPr lang="it-IT" dirty="0" smtClean="0"/>
              <a:t> si sequenza più aggiornati</a:t>
            </a:r>
          </a:p>
          <a:p>
            <a:endParaRPr lang="it-IT" dirty="0"/>
          </a:p>
          <a:p>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596" y="2046768"/>
            <a:ext cx="6419288" cy="193518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772" y="4256690"/>
            <a:ext cx="5120312" cy="2249305"/>
          </a:xfrm>
          <a:prstGeom prst="rect">
            <a:avLst/>
          </a:prstGeom>
        </p:spPr>
      </p:pic>
      <p:sp>
        <p:nvSpPr>
          <p:cNvPr id="6" name="CasellaDiTesto 5"/>
          <p:cNvSpPr txBox="1"/>
          <p:nvPr/>
        </p:nvSpPr>
        <p:spPr>
          <a:xfrm>
            <a:off x="1341120" y="2595355"/>
            <a:ext cx="3090472" cy="2554545"/>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t>La </a:t>
            </a:r>
            <a:r>
              <a:rPr lang="it-IT" sz="2000" b="1" dirty="0" smtClean="0"/>
              <a:t>matrice </a:t>
            </a:r>
            <a:r>
              <a:rPr lang="it-IT" sz="2000" b="1" dirty="0" err="1" smtClean="0"/>
              <a:t>Gonnet</a:t>
            </a:r>
            <a:r>
              <a:rPr lang="it-IT" sz="2000" b="1" dirty="0" smtClean="0"/>
              <a:t> </a:t>
            </a:r>
            <a:r>
              <a:rPr lang="it-IT" sz="2000" dirty="0" smtClean="0"/>
              <a:t>è basata sui medesimi presupposti teorici, anche se è generata tramite un approccio leggermente differente</a:t>
            </a:r>
            <a:endParaRPr lang="en-US" sz="2000" dirty="0"/>
          </a:p>
        </p:txBody>
      </p:sp>
      <p:sp>
        <p:nvSpPr>
          <p:cNvPr id="7" name="CasellaDiTesto 6"/>
          <p:cNvSpPr txBox="1"/>
          <p:nvPr/>
        </p:nvSpPr>
        <p:spPr>
          <a:xfrm>
            <a:off x="367862" y="5507421"/>
            <a:ext cx="5967910" cy="923330"/>
          </a:xfrm>
          <a:prstGeom prst="rect">
            <a:avLst/>
          </a:prstGeom>
          <a:noFill/>
          <a:ln>
            <a:solidFill>
              <a:srgbClr val="00B050"/>
            </a:solidFill>
          </a:ln>
        </p:spPr>
        <p:txBody>
          <a:bodyPr wrap="square" rtlCol="0">
            <a:spAutoFit/>
          </a:bodyPr>
          <a:lstStyle/>
          <a:p>
            <a:r>
              <a:rPr lang="it-IT" dirty="0" smtClean="0"/>
              <a:t>N.B. queste matrici non sono molto utilizzate per il calcolo di similarità tra sequenze, ma soprattutto trovano una applicazione nelle analisi filogenetiche</a:t>
            </a:r>
            <a:endParaRPr lang="en-US" dirty="0"/>
          </a:p>
        </p:txBody>
      </p:sp>
    </p:spTree>
    <p:extLst>
      <p:ext uri="{BB962C8B-B14F-4D97-AF65-F5344CB8AC3E}">
        <p14:creationId xmlns:p14="http://schemas.microsoft.com/office/powerpoint/2010/main" val="42227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pPr algn="just"/>
            <a:r>
              <a:rPr lang="it-IT" dirty="0" smtClean="0"/>
              <a:t>Facciamo attenzione al diverso significato dei due termini in biologia! Considerarli come sinonimi potrebbe essere un grave errore...</a:t>
            </a:r>
          </a:p>
          <a:p>
            <a:pPr algn="just"/>
            <a:endParaRPr lang="it-IT" dirty="0"/>
          </a:p>
          <a:p>
            <a:pPr marL="45720" indent="0" algn="just">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lgn="just">
              <a:buNone/>
            </a:pPr>
            <a:endParaRPr lang="it-IT" sz="2600" dirty="0"/>
          </a:p>
          <a:p>
            <a:pPr marL="45720" indent="0" algn="just">
              <a:buNone/>
            </a:pPr>
            <a:r>
              <a:rPr lang="it-IT" sz="2600" b="1" u="sng" dirty="0"/>
              <a:t>OMOLOGIA</a:t>
            </a:r>
            <a:r>
              <a:rPr lang="it-IT" sz="2600" dirty="0"/>
              <a:t>: due sequenze si dicono omologhe se condividono una stessa origine </a:t>
            </a:r>
            <a:r>
              <a:rPr lang="it-IT" sz="2600" dirty="0" smtClean="0"/>
              <a:t>filogenetica</a:t>
            </a:r>
          </a:p>
          <a:p>
            <a:pPr algn="just"/>
            <a:endParaRPr lang="it-IT" dirty="0"/>
          </a:p>
          <a:p>
            <a:pPr algn="just"/>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lnSpcReduction="10000"/>
          </a:bodyPr>
          <a:lstStyle/>
          <a:p>
            <a:pPr algn="just"/>
            <a:r>
              <a:rPr lang="it-IT" b="1" dirty="0" smtClean="0"/>
              <a:t>Blocks Substitution Matrix</a:t>
            </a:r>
            <a:endParaRPr lang="it-IT" b="1" dirty="0"/>
          </a:p>
          <a:p>
            <a:pPr algn="just"/>
            <a:r>
              <a:rPr lang="it-IT" dirty="0"/>
              <a:t>Le matrici BLOSUM sono particolarmente </a:t>
            </a:r>
            <a:r>
              <a:rPr lang="it-IT" b="1" dirty="0"/>
              <a:t>efficaci nell'allineamento di proteine evolutivamente distanti. </a:t>
            </a:r>
            <a:r>
              <a:rPr lang="it-IT" dirty="0"/>
              <a:t>Le matrici BLOSUM sono ottenute a partire da più di 2000 blocchi di </a:t>
            </a:r>
            <a:r>
              <a:rPr lang="it-IT" dirty="0" smtClean="0"/>
              <a:t>allineamento </a:t>
            </a:r>
            <a:r>
              <a:rPr lang="it-IT" b="1" u="sng" dirty="0" smtClean="0"/>
              <a:t>tra proteine evolutivamente molto distanti tra loro ma che condividono alcuni «blocchi» di sequenza conservata</a:t>
            </a:r>
            <a:r>
              <a:rPr lang="it-IT" dirty="0" smtClean="0"/>
              <a:t>, </a:t>
            </a:r>
            <a:r>
              <a:rPr lang="it-IT" dirty="0"/>
              <a:t>che consentono di stimare in modo più accurato il grado di similarità. Nelle matrici BLOSUM </a:t>
            </a:r>
            <a:r>
              <a:rPr lang="it-IT" b="1" dirty="0" smtClean="0"/>
              <a:t>viene effettuata una riduzione della ridondanza delle sequenze tra esse molto simili</a:t>
            </a:r>
            <a:r>
              <a:rPr lang="it-IT" dirty="0" smtClean="0"/>
              <a:t>, </a:t>
            </a:r>
            <a:r>
              <a:rPr lang="it-IT" dirty="0"/>
              <a:t>in modo da ridurre il peso delle coppie di residui che appartengono a proteine </a:t>
            </a:r>
            <a:r>
              <a:rPr lang="it-IT" dirty="0" smtClean="0"/>
              <a:t>strettamente </a:t>
            </a:r>
            <a:r>
              <a:rPr lang="it-IT" dirty="0"/>
              <a:t>correlate. </a:t>
            </a:r>
          </a:p>
          <a:p>
            <a:pPr algn="just"/>
            <a:r>
              <a:rPr lang="it-IT" dirty="0"/>
              <a:t>Nella matrice BLOSUM 62 (la più utilizzata) sono raggruppate le sequenze con similarità &gt; 62</a:t>
            </a:r>
            <a:r>
              <a:rPr lang="it-IT" dirty="0" smtClean="0"/>
              <a:t>%.</a:t>
            </a:r>
          </a:p>
          <a:p>
            <a:pPr algn="just"/>
            <a:r>
              <a:rPr lang="it-IT" dirty="0"/>
              <a:t>Sono basate sulla banca dati </a:t>
            </a:r>
            <a:r>
              <a:rPr lang="it-IT" b="1" u="sng" dirty="0"/>
              <a:t>BLOCKS</a:t>
            </a:r>
            <a:r>
              <a:rPr lang="it-IT" dirty="0"/>
              <a:t>, la quale contiene una collezione di allineamenti multipli di segmenti proteici (senza gap</a:t>
            </a:r>
            <a:r>
              <a:rPr lang="it-IT" dirty="0" smtClean="0"/>
              <a:t>) derivati da </a:t>
            </a:r>
            <a:r>
              <a:rPr lang="it-IT" dirty="0" err="1" smtClean="0"/>
              <a:t>Prosite</a:t>
            </a:r>
            <a:r>
              <a:rPr lang="it-IT" dirty="0" smtClean="0"/>
              <a:t> (un’altra risorsa di cui parleremo più avanti)</a:t>
            </a:r>
            <a:endParaRPr lang="it-IT" dirty="0"/>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pPr algn="just"/>
            <a:endParaRPr lang="it-IT" dirty="0"/>
          </a:p>
          <a:p>
            <a:pPr algn="just"/>
            <a:r>
              <a:rPr lang="it-IT" dirty="0"/>
              <a:t>I blocchi sono derivati da </a:t>
            </a:r>
            <a:r>
              <a:rPr lang="it-IT" b="1" dirty="0"/>
              <a:t>osservazione diretta</a:t>
            </a:r>
            <a:r>
              <a:rPr lang="it-IT" dirty="0"/>
              <a:t>, cioè non viene fatta nessun tipo di assunzione di omologia. </a:t>
            </a:r>
          </a:p>
          <a:p>
            <a:pPr algn="just"/>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pPr algn="just"/>
            <a:r>
              <a:rPr lang="it-IT" dirty="0"/>
              <a:t>Da ognuno di questi blocchi è possibile (reiterando il calcolo in modalità simili al metodo PAM) ricavare la frequenza relativa di sostituzione degli aminoacidi e costruire delle </a:t>
            </a:r>
            <a:r>
              <a:rPr lang="it-IT" dirty="0" smtClean="0"/>
              <a:t>matrici </a:t>
            </a:r>
            <a:r>
              <a:rPr lang="it-IT" dirty="0"/>
              <a:t>di sostituzione</a:t>
            </a:r>
            <a:r>
              <a:rPr lang="it-IT" dirty="0" smtClean="0"/>
              <a:t>.</a:t>
            </a:r>
          </a:p>
          <a:p>
            <a:pPr algn="just"/>
            <a:r>
              <a:rPr lang="it-IT" u="sng" dirty="0" smtClean="0"/>
              <a:t>Al contrario delle matrici PAM, per evidenziare allineamenti tra proteine altamente divergenti sarà necessario utilizzare una matrice ad indice basso</a:t>
            </a:r>
            <a:endParaRPr lang="it-IT" u="sng" dirty="0"/>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pPr algn="just"/>
            <a:r>
              <a:rPr lang="it-IT" dirty="0"/>
              <a:t>Le tabelle (o matrici) di sostituzione dei 20 aminoacidi </a:t>
            </a:r>
            <a:r>
              <a:rPr lang="it-IT" b="1" dirty="0" smtClean="0"/>
              <a:t>comprendono: 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pPr algn="just"/>
            <a:r>
              <a:rPr lang="it-IT" dirty="0"/>
              <a:t>Spesso queste matrici sono riportate anche nella loro parte speculare per </a:t>
            </a:r>
            <a:r>
              <a:rPr lang="it-IT" dirty="0" smtClean="0"/>
              <a:t>un totale </a:t>
            </a:r>
            <a:r>
              <a:rPr lang="it-IT" dirty="0"/>
              <a:t>di altri 190 valori, uguali ai </a:t>
            </a:r>
            <a:r>
              <a:rPr lang="it-IT" dirty="0" smtClean="0"/>
              <a:t>primi (come nell’esempio)</a:t>
            </a:r>
            <a:endParaRPr lang="it-IT" dirty="0"/>
          </a:p>
          <a:p>
            <a:pPr algn="just"/>
            <a:r>
              <a:rPr lang="it-IT" dirty="0"/>
              <a:t>Il tutto si può facilmente rappresentare con una </a:t>
            </a:r>
            <a:r>
              <a:rPr lang="it-IT" b="1" dirty="0"/>
              <a:t>matrice di 20x20, 400 valori</a:t>
            </a:r>
            <a:r>
              <a:rPr lang="it-IT" dirty="0" smtClean="0"/>
              <a:t>.</a:t>
            </a:r>
            <a:endParaRPr lang="it-IT" dirty="0"/>
          </a:p>
        </p:txBody>
      </p:sp>
      <p:sp>
        <p:nvSpPr>
          <p:cNvPr id="5" name="TextBox 4"/>
          <p:cNvSpPr txBox="1"/>
          <p:nvPr/>
        </p:nvSpPr>
        <p:spPr>
          <a:xfrm>
            <a:off x="2792037" y="5651816"/>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404" y="1634338"/>
            <a:ext cx="6206836" cy="3495804"/>
          </a:xfrm>
          <a:prstGeom prst="rect">
            <a:avLst/>
          </a:prstGeom>
        </p:spPr>
      </p:pic>
      <p:sp>
        <p:nvSpPr>
          <p:cNvPr id="7" name="CasellaDiTesto 6"/>
          <p:cNvSpPr txBox="1"/>
          <p:nvPr/>
        </p:nvSpPr>
        <p:spPr>
          <a:xfrm>
            <a:off x="7819697" y="1191433"/>
            <a:ext cx="2015295" cy="369332"/>
          </a:xfrm>
          <a:prstGeom prst="rect">
            <a:avLst/>
          </a:prstGeom>
          <a:noFill/>
        </p:spPr>
        <p:txBody>
          <a:bodyPr wrap="none" rtlCol="0">
            <a:spAutoFit/>
          </a:bodyPr>
          <a:lstStyle/>
          <a:p>
            <a:r>
              <a:rPr lang="it-IT" dirty="0" smtClean="0"/>
              <a:t>Matrice PAM250</a:t>
            </a:r>
            <a:endParaRPr lang="en-US" dirty="0"/>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fontScale="85000" lnSpcReduction="20000"/>
          </a:bodyPr>
          <a:lstStyle/>
          <a:p>
            <a:pPr algn="just"/>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 in piccole famiglie di </a:t>
            </a:r>
            <a:r>
              <a:rPr lang="it-IT" u="sng" dirty="0" smtClean="0"/>
              <a:t>proteine con comune origine evolutiva</a:t>
            </a:r>
            <a:r>
              <a:rPr lang="it-IT" dirty="0" smtClean="0"/>
              <a:t> (esistono </a:t>
            </a:r>
            <a:r>
              <a:rPr lang="it-IT" dirty="0"/>
              <a:t>matrici PAM1, PAM10, ecc. che si differenziano per i ‘passi evolutivi’ considerati nel loro calcolo) </a:t>
            </a:r>
          </a:p>
          <a:p>
            <a:pPr algn="just"/>
            <a:r>
              <a:rPr lang="it-IT" b="1" dirty="0"/>
              <a:t>Matrici BLOSUM: </a:t>
            </a:r>
            <a:r>
              <a:rPr lang="it-IT" dirty="0"/>
              <a:t>sono invece basate su una banca dati (BLOCKS) di allineamenti multipli di segmenti proteici </a:t>
            </a:r>
            <a:r>
              <a:rPr lang="it-IT" u="sng" dirty="0" smtClean="0"/>
              <a:t>non necessariamente evolutivamente correlati,</a:t>
            </a:r>
            <a:r>
              <a:rPr lang="it-IT" dirty="0" smtClean="0"/>
              <a:t> senza GAP (anche </a:t>
            </a:r>
            <a:r>
              <a:rPr lang="it-IT" dirty="0"/>
              <a:t>in questo caso esistono differenti matrici BLOSUM adatte per allineamenti tra sequenze con differenti distanze </a:t>
            </a:r>
            <a:r>
              <a:rPr lang="it-IT" dirty="0" smtClean="0"/>
              <a:t>filogenetiche) </a:t>
            </a:r>
            <a:endParaRPr lang="it-IT" dirty="0"/>
          </a:p>
          <a:p>
            <a:pPr algn="just"/>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a:t>
            </a:r>
            <a:endParaRPr lang="it-IT" dirty="0"/>
          </a:p>
          <a:p>
            <a:pPr algn="just"/>
            <a:r>
              <a:rPr lang="it-IT" dirty="0"/>
              <a:t>PAM80 </a:t>
            </a:r>
            <a:r>
              <a:rPr lang="it-IT" dirty="0" smtClean="0"/>
              <a:t>-&gt; </a:t>
            </a:r>
            <a:r>
              <a:rPr lang="it-IT" dirty="0"/>
              <a:t>PAM120 </a:t>
            </a:r>
            <a:r>
              <a:rPr lang="it-IT" dirty="0" smtClean="0"/>
              <a:t>-&gt; </a:t>
            </a:r>
            <a:r>
              <a:rPr lang="it-IT" dirty="0"/>
              <a:t>PAM200 </a:t>
            </a:r>
            <a:r>
              <a:rPr lang="it-IT" dirty="0" smtClean="0"/>
              <a:t>-&gt; </a:t>
            </a:r>
            <a:r>
              <a:rPr lang="it-IT" dirty="0"/>
              <a:t>PAM250: aumento distanza evolutiva. </a:t>
            </a:r>
          </a:p>
          <a:p>
            <a:pPr algn="just"/>
            <a:r>
              <a:rPr lang="it-IT" dirty="0"/>
              <a:t>BLOSUM80 </a:t>
            </a:r>
            <a:r>
              <a:rPr lang="it-IT" dirty="0" smtClean="0"/>
              <a:t>-&gt; </a:t>
            </a:r>
            <a:r>
              <a:rPr lang="it-IT" dirty="0"/>
              <a:t>BLOSUM62 </a:t>
            </a:r>
            <a:r>
              <a:rPr lang="it-IT" dirty="0" smtClean="0"/>
              <a:t>-&gt; </a:t>
            </a:r>
            <a:r>
              <a:rPr lang="it-IT" dirty="0"/>
              <a:t>BLOSUM45: aumento distanza evolutiva. </a:t>
            </a:r>
          </a:p>
          <a:p>
            <a:pPr algn="just"/>
            <a:r>
              <a:rPr lang="it-IT" dirty="0"/>
              <a:t>Perché le BLOSUM “vanno” all’opposto? </a:t>
            </a:r>
          </a:p>
          <a:p>
            <a:pPr algn="just"/>
            <a:r>
              <a:rPr lang="it-IT" dirty="0"/>
              <a:t>Nella costruzione delle matrici BLOSUM sono considerate le </a:t>
            </a:r>
            <a:r>
              <a:rPr lang="it-IT" dirty="0" smtClean="0"/>
              <a:t>sequenze che </a:t>
            </a:r>
            <a:r>
              <a:rPr lang="it-IT" dirty="0"/>
              <a:t>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pPr algn="just"/>
            <a:r>
              <a:rPr lang="it-IT" dirty="0" smtClean="0"/>
              <a:t>Ma quanto «bene» può funzionare un allineamento basato su una matrice di sostituzione?</a:t>
            </a:r>
          </a:p>
          <a:p>
            <a:pPr algn="just"/>
            <a:r>
              <a:rPr lang="it-IT" dirty="0" smtClean="0"/>
              <a:t>Quando due sequenze hanno una similarità &gt; 30% l’accuratezza dell’allineamento è solitamente molto elevata</a:t>
            </a:r>
          </a:p>
          <a:p>
            <a:pPr algn="just"/>
            <a:r>
              <a:rPr lang="it-IT" dirty="0" smtClean="0"/>
              <a:t>Attorno al 20% siamo un una «</a:t>
            </a:r>
            <a:r>
              <a:rPr lang="it-IT" b="1" dirty="0" err="1" smtClean="0"/>
              <a:t>twilight</a:t>
            </a:r>
            <a:r>
              <a:rPr lang="it-IT" b="1" dirty="0" smtClean="0"/>
              <a:t> zone</a:t>
            </a:r>
            <a:r>
              <a:rPr lang="it-IT" dirty="0" smtClean="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80" y="5547169"/>
            <a:ext cx="7024680" cy="646331"/>
          </a:xfrm>
          <a:prstGeom prst="rect">
            <a:avLst/>
          </a:prstGeom>
          <a:noFill/>
        </p:spPr>
        <p:txBody>
          <a:bodyPr wrap="none" rtlCol="0">
            <a:spAutoFit/>
          </a:bodyPr>
          <a:lstStyle/>
          <a:p>
            <a:r>
              <a:rPr lang="da-DK" dirty="0"/>
              <a:t>Vogt et al., JMB 249, </a:t>
            </a:r>
            <a:r>
              <a:rPr lang="da-DK" dirty="0" smtClean="0"/>
              <a:t>816-831,1995</a:t>
            </a:r>
          </a:p>
          <a:p>
            <a:r>
              <a:rPr lang="da-DK" dirty="0" smtClean="0"/>
              <a:t>Confronto di casi ”reali” di allineamenti tra proteine omolghe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Abbiamo detto che le matrici di sostituzione sono simmetriche… ma allora perché nel caso riportato qui sotto non si nota questa simmetricità?</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81" y="2364828"/>
            <a:ext cx="6910717" cy="3259436"/>
          </a:xfrm>
          <a:prstGeom prst="rect">
            <a:avLst/>
          </a:prstGeom>
        </p:spPr>
      </p:pic>
      <p:sp>
        <p:nvSpPr>
          <p:cNvPr id="5" name="CasellaDiTesto 4"/>
          <p:cNvSpPr txBox="1"/>
          <p:nvPr/>
        </p:nvSpPr>
        <p:spPr>
          <a:xfrm>
            <a:off x="1975944" y="5850640"/>
            <a:ext cx="2904962" cy="369332"/>
          </a:xfrm>
          <a:prstGeom prst="rect">
            <a:avLst/>
          </a:prstGeom>
          <a:noFill/>
        </p:spPr>
        <p:txBody>
          <a:bodyPr wrap="none" rtlCol="0">
            <a:spAutoFit/>
          </a:bodyPr>
          <a:lstStyle/>
          <a:p>
            <a:r>
              <a:rPr lang="it-IT" dirty="0" smtClean="0"/>
              <a:t>PAM250 </a:t>
            </a:r>
            <a:r>
              <a:rPr lang="it-IT" dirty="0" err="1" smtClean="0"/>
              <a:t>mutation</a:t>
            </a:r>
            <a:r>
              <a:rPr lang="it-IT" dirty="0" smtClean="0"/>
              <a:t> </a:t>
            </a:r>
            <a:r>
              <a:rPr lang="it-IT" dirty="0" err="1" smtClean="0"/>
              <a:t>matrix</a:t>
            </a:r>
            <a:endParaRPr lang="en-US" dirty="0"/>
          </a:p>
        </p:txBody>
      </p:sp>
      <p:sp>
        <p:nvSpPr>
          <p:cNvPr id="6" name="CasellaDiTesto 5"/>
          <p:cNvSpPr txBox="1"/>
          <p:nvPr/>
        </p:nvSpPr>
        <p:spPr>
          <a:xfrm>
            <a:off x="7406698" y="2364828"/>
            <a:ext cx="4427949" cy="3693319"/>
          </a:xfrm>
          <a:prstGeom prst="rect">
            <a:avLst/>
          </a:prstGeom>
          <a:noFill/>
        </p:spPr>
        <p:txBody>
          <a:bodyPr wrap="square" rtlCol="0">
            <a:spAutoFit/>
          </a:bodyPr>
          <a:lstStyle/>
          <a:p>
            <a:pPr algn="just"/>
            <a:r>
              <a:rPr lang="it-IT" dirty="0" smtClean="0"/>
              <a:t>Quella riportata a fianco non è una matrice di sostituzione (che potremmo anche definire «</a:t>
            </a:r>
            <a:r>
              <a:rPr lang="it-IT" b="1" dirty="0" err="1" smtClean="0"/>
              <a:t>scoring</a:t>
            </a:r>
            <a:r>
              <a:rPr lang="it-IT" b="1" dirty="0" smtClean="0"/>
              <a:t> </a:t>
            </a:r>
            <a:r>
              <a:rPr lang="it-IT" b="1" dirty="0" err="1" smtClean="0"/>
              <a:t>matrix</a:t>
            </a:r>
            <a:r>
              <a:rPr lang="it-IT" dirty="0" smtClean="0"/>
              <a:t>», ma piuttosto si tratta di una «</a:t>
            </a:r>
            <a:r>
              <a:rPr lang="it-IT" b="1" dirty="0" err="1" smtClean="0"/>
              <a:t>mutation</a:t>
            </a:r>
            <a:r>
              <a:rPr lang="it-IT" b="1" dirty="0" smtClean="0"/>
              <a:t> </a:t>
            </a:r>
            <a:r>
              <a:rPr lang="it-IT" b="1" dirty="0" err="1" smtClean="0"/>
              <a:t>matrix</a:t>
            </a:r>
            <a:r>
              <a:rPr lang="it-IT" dirty="0" smtClean="0"/>
              <a:t>», che per semplicità possiamo indicare come uno </a:t>
            </a:r>
            <a:r>
              <a:rPr lang="it-IT" dirty="0" err="1" smtClean="0"/>
              <a:t>step</a:t>
            </a:r>
            <a:r>
              <a:rPr lang="it-IT" dirty="0" smtClean="0"/>
              <a:t> intermedio che porta alla generazione della </a:t>
            </a:r>
            <a:r>
              <a:rPr lang="it-IT" dirty="0" err="1" smtClean="0"/>
              <a:t>scoring</a:t>
            </a:r>
            <a:r>
              <a:rPr lang="it-IT" dirty="0" smtClean="0"/>
              <a:t> </a:t>
            </a:r>
            <a:r>
              <a:rPr lang="it-IT" dirty="0" err="1" smtClean="0"/>
              <a:t>matrix</a:t>
            </a:r>
            <a:r>
              <a:rPr lang="it-IT" dirty="0" smtClean="0"/>
              <a:t> simmetrica vera e propria</a:t>
            </a:r>
          </a:p>
          <a:p>
            <a:pPr algn="just"/>
            <a:endParaRPr lang="it-IT" dirty="0"/>
          </a:p>
          <a:p>
            <a:pPr algn="just"/>
            <a:r>
              <a:rPr lang="it-IT" dirty="0" smtClean="0"/>
              <a:t>Notate la asimmetria della </a:t>
            </a:r>
            <a:r>
              <a:rPr lang="it-IT" dirty="0" err="1" smtClean="0"/>
              <a:t>mutation</a:t>
            </a:r>
            <a:r>
              <a:rPr lang="it-IT" dirty="0" smtClean="0"/>
              <a:t> </a:t>
            </a:r>
            <a:r>
              <a:rPr lang="it-IT" dirty="0" err="1" smtClean="0"/>
              <a:t>matrix</a:t>
            </a:r>
            <a:r>
              <a:rPr lang="it-IT" dirty="0" smtClean="0"/>
              <a:t>… ad esempio i punteggi R-&gt;A ed A-&gt;R sono diversi!</a:t>
            </a:r>
            <a:endParaRPr lang="en-US" dirty="0"/>
          </a:p>
        </p:txBody>
      </p:sp>
    </p:spTree>
    <p:extLst>
      <p:ext uri="{BB962C8B-B14F-4D97-AF65-F5344CB8AC3E}">
        <p14:creationId xmlns:p14="http://schemas.microsoft.com/office/powerpoint/2010/main" val="25373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cosa è una </a:t>
            </a:r>
            <a:r>
              <a:rPr lang="it-IT" dirty="0" err="1" smtClean="0"/>
              <a:t>mutation</a:t>
            </a:r>
            <a:r>
              <a:rPr lang="it-IT" dirty="0" smtClean="0"/>
              <a:t> </a:t>
            </a:r>
            <a:r>
              <a:rPr lang="it-IT" dirty="0" err="1" smtClean="0"/>
              <a:t>matrix</a:t>
            </a:r>
            <a:r>
              <a:rPr lang="it-IT" dirty="0" smtClean="0"/>
              <a:t> e da che cosa dipendono questi valori?</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Partiamo dal presupposto che ogni amino acido ha una probabilità differente di poter mutare. Alcuni, come la cisteina o il triptofano, tendono a mutare molto poco a causa delle loro importanti ed uniche proprietà, mentre altri sono maggiormente «intercambiabili»</a:t>
            </a:r>
          </a:p>
          <a:p>
            <a:pPr algn="just"/>
            <a:endParaRPr lang="it-IT" dirty="0"/>
          </a:p>
          <a:p>
            <a:pPr algn="just"/>
            <a:r>
              <a:rPr lang="it-IT" dirty="0" smtClean="0"/>
              <a:t>Quelli che vedete riportati a fianco sono gli indici di </a:t>
            </a:r>
            <a:r>
              <a:rPr lang="it-IT" dirty="0" err="1" smtClean="0"/>
              <a:t>mutablità</a:t>
            </a:r>
            <a:r>
              <a:rPr lang="it-IT" dirty="0" smtClean="0"/>
              <a:t> stimati dalla </a:t>
            </a:r>
            <a:r>
              <a:rPr lang="it-IT" dirty="0" err="1" smtClean="0"/>
              <a:t>Dayhoff</a:t>
            </a:r>
            <a:r>
              <a:rPr lang="it-IT" dirty="0" smtClean="0"/>
              <a:t>, basati sul valore arbitrario «100» assegnato alla alanina</a:t>
            </a:r>
          </a:p>
          <a:p>
            <a:pPr algn="just"/>
            <a:endParaRPr lang="it-IT" dirty="0"/>
          </a:p>
          <a:p>
            <a:pPr algn="just"/>
            <a:r>
              <a:rPr lang="it-IT" dirty="0" smtClean="0"/>
              <a:t>Immaginiamo ora due sequenze con allineamento </a:t>
            </a:r>
            <a:r>
              <a:rPr lang="it-IT" dirty="0" err="1" smtClean="0"/>
              <a:t>Asn-Trp</a:t>
            </a:r>
            <a:r>
              <a:rPr lang="it-IT" dirty="0" smtClean="0"/>
              <a:t> in una determinata posizione (i due aa con indici di mutabilità più lontani)… </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37539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Sappiamo che l’allineamento dei due aa è dovuto al fatto che si trovino in posizione omologa nelle sequenze </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Evolutivamente sarà più probabile che </a:t>
            </a:r>
            <a:r>
              <a:rPr lang="it-IT" dirty="0" err="1" smtClean="0"/>
              <a:t>Trp</a:t>
            </a:r>
            <a:r>
              <a:rPr lang="it-IT" dirty="0" smtClean="0"/>
              <a:t> sia derivato da </a:t>
            </a:r>
            <a:r>
              <a:rPr lang="it-IT" dirty="0" err="1" smtClean="0"/>
              <a:t>Asn</a:t>
            </a:r>
            <a:r>
              <a:rPr lang="it-IT" dirty="0" smtClean="0"/>
              <a:t> o viceversa?</a:t>
            </a:r>
          </a:p>
          <a:p>
            <a:pPr algn="just"/>
            <a:endParaRPr lang="it-IT" dirty="0"/>
          </a:p>
          <a:p>
            <a:pPr algn="just"/>
            <a:r>
              <a:rPr lang="it-IT" u="sng" dirty="0" smtClean="0"/>
              <a:t>E’ evidente che la probabilità di mutazione </a:t>
            </a:r>
            <a:r>
              <a:rPr lang="it-IT" u="sng" dirty="0" err="1" smtClean="0"/>
              <a:t>Asn</a:t>
            </a:r>
            <a:r>
              <a:rPr lang="it-IT" u="sng" dirty="0" smtClean="0"/>
              <a:t>-&gt;</a:t>
            </a:r>
            <a:r>
              <a:rPr lang="it-IT" u="sng" dirty="0" err="1" smtClean="0"/>
              <a:t>Trp</a:t>
            </a:r>
            <a:r>
              <a:rPr lang="it-IT" u="sng" dirty="0" smtClean="0"/>
              <a:t> sarà molto più alta che quella di mutazione </a:t>
            </a:r>
            <a:r>
              <a:rPr lang="it-IT" u="sng" dirty="0" err="1" smtClean="0"/>
              <a:t>Trp</a:t>
            </a:r>
            <a:r>
              <a:rPr lang="it-IT" u="sng" dirty="0" smtClean="0"/>
              <a:t>-&gt;</a:t>
            </a:r>
            <a:r>
              <a:rPr lang="it-IT" u="sng" dirty="0" err="1" smtClean="0"/>
              <a:t>Asn</a:t>
            </a:r>
            <a:r>
              <a:rPr lang="it-IT" u="sng" dirty="0" smtClean="0"/>
              <a:t>!</a:t>
            </a:r>
          </a:p>
          <a:p>
            <a:pPr algn="just"/>
            <a:endParaRPr lang="it-IT" dirty="0"/>
          </a:p>
          <a:p>
            <a:pPr algn="just"/>
            <a:r>
              <a:rPr lang="it-IT" dirty="0" smtClean="0"/>
              <a:t>Questo deriva dal fatto che in natura (ed anche nel </a:t>
            </a:r>
            <a:r>
              <a:rPr lang="it-IT" dirty="0" err="1" smtClean="0"/>
              <a:t>dataset</a:t>
            </a:r>
            <a:r>
              <a:rPr lang="it-IT" dirty="0" smtClean="0"/>
              <a:t> della </a:t>
            </a:r>
            <a:r>
              <a:rPr lang="it-IT" dirty="0" err="1" smtClean="0"/>
              <a:t>Dayhoff</a:t>
            </a:r>
            <a:r>
              <a:rPr lang="it-IT" dirty="0" smtClean="0"/>
              <a:t>) è molto più frequente osservare mutazioni di </a:t>
            </a:r>
            <a:r>
              <a:rPr lang="it-IT" dirty="0" err="1" smtClean="0"/>
              <a:t>Asn</a:t>
            </a:r>
            <a:r>
              <a:rPr lang="it-IT" dirty="0" smtClean="0"/>
              <a:t> in </a:t>
            </a:r>
            <a:r>
              <a:rPr lang="it-IT" dirty="0" err="1" smtClean="0"/>
              <a:t>Trp</a:t>
            </a:r>
            <a:r>
              <a:rPr lang="it-IT" dirty="0" smtClean="0"/>
              <a:t> che viceversa</a:t>
            </a:r>
          </a:p>
          <a:p>
            <a:pPr algn="just"/>
            <a:endParaRPr lang="it-IT" dirty="0"/>
          </a:p>
          <a:p>
            <a:pPr algn="just"/>
            <a:r>
              <a:rPr lang="it-IT" dirty="0" smtClean="0"/>
              <a:t>Tuttavia, in un allineamento tra le due sequenze, senza informazioni filogenetiche, non posso avere dati sulla </a:t>
            </a:r>
            <a:r>
              <a:rPr lang="it-IT" b="1" dirty="0" smtClean="0"/>
              <a:t>direzionalità</a:t>
            </a:r>
            <a:r>
              <a:rPr lang="it-IT" dirty="0" smtClean="0"/>
              <a:t> di una mutazione</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23713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gli amino acidi sono anche presenti con una frequenza diversa nelle proteine, alcuni sono più abbondanti, altri molto meno</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Quindi la probabilità di osservare un determinato evento mutazionale dipende sia dall’indice di mutabilità di un amino acido che dalla sua frequenza effettiva</a:t>
            </a:r>
          </a:p>
          <a:p>
            <a:pPr algn="just"/>
            <a:endParaRPr lang="it-IT" dirty="0"/>
          </a:p>
          <a:p>
            <a:pPr algn="just"/>
            <a:r>
              <a:rPr lang="it-IT" dirty="0" smtClean="0"/>
              <a:t>Si può quindi arrivare a definire una </a:t>
            </a:r>
            <a:r>
              <a:rPr lang="it-IT" b="1" dirty="0" smtClean="0"/>
              <a:t>probabilità mutazionale </a:t>
            </a:r>
            <a:r>
              <a:rPr lang="it-IT" dirty="0" smtClean="0"/>
              <a:t>per ciascun cambiamento amino </a:t>
            </a:r>
            <a:r>
              <a:rPr lang="it-IT" dirty="0" err="1" smtClean="0"/>
              <a:t>acidico</a:t>
            </a:r>
            <a:r>
              <a:rPr lang="it-IT" dirty="0" smtClean="0"/>
              <a:t> direzionale, che con opportune trasformazioni si tramuta nel valore contenuto nella </a:t>
            </a:r>
            <a:r>
              <a:rPr lang="it-IT" b="1" dirty="0" err="1" smtClean="0"/>
              <a:t>mutation</a:t>
            </a:r>
            <a:r>
              <a:rPr lang="it-IT" b="1" dirty="0" smtClean="0"/>
              <a:t> </a:t>
            </a:r>
            <a:r>
              <a:rPr lang="it-IT" b="1" dirty="0" err="1" smtClean="0"/>
              <a:t>matrix</a:t>
            </a:r>
            <a:r>
              <a:rPr lang="it-IT" b="1" dirty="0" smtClean="0"/>
              <a:t> </a:t>
            </a:r>
            <a:r>
              <a:rPr lang="it-IT" dirty="0" smtClean="0"/>
              <a:t>che abbiamo visto prima</a:t>
            </a:r>
          </a:p>
          <a:p>
            <a:pPr algn="just"/>
            <a:endParaRPr lang="it-IT" dirty="0"/>
          </a:p>
          <a:p>
            <a:pPr algn="just"/>
            <a:r>
              <a:rPr lang="it-IT" dirty="0" smtClean="0"/>
              <a:t>Per definizione, questa matrice non è simmetrica ed è una matrice 20x20, NON rappresentabile come una semi-matrice triangolare (cosa invece possibile per le matrici di sostituzione/</a:t>
            </a:r>
            <a:r>
              <a:rPr lang="it-IT" dirty="0" err="1" smtClean="0"/>
              <a:t>scoring</a:t>
            </a:r>
            <a:r>
              <a:rPr lang="it-IT" dirty="0" smtClean="0"/>
              <a:t> </a:t>
            </a:r>
            <a:r>
              <a:rPr lang="it-IT" dirty="0" err="1" smtClean="0"/>
              <a:t>matrix</a:t>
            </a:r>
            <a:r>
              <a:rPr lang="it-IT" dirty="0" smtClean="0"/>
              <a:t> vere e proprie)</a:t>
            </a:r>
            <a:endParaRPr lang="en-US" dirty="0"/>
          </a:p>
        </p:txBody>
      </p:sp>
      <p:pic>
        <p:nvPicPr>
          <p:cNvPr id="4" name="Immagine 3"/>
          <p:cNvPicPr>
            <a:picLocks noChangeAspect="1"/>
          </p:cNvPicPr>
          <p:nvPr/>
        </p:nvPicPr>
        <p:blipFill>
          <a:blip r:embed="rId2"/>
          <a:stretch>
            <a:fillRect/>
          </a:stretch>
        </p:blipFill>
        <p:spPr>
          <a:xfrm>
            <a:off x="703980" y="2490952"/>
            <a:ext cx="3752759" cy="3567195"/>
          </a:xfrm>
          <a:prstGeom prst="rect">
            <a:avLst/>
          </a:prstGeom>
        </p:spPr>
      </p:pic>
    </p:spTree>
    <p:extLst>
      <p:ext uri="{BB962C8B-B14F-4D97-AF65-F5344CB8AC3E}">
        <p14:creationId xmlns:p14="http://schemas.microsoft.com/office/powerpoint/2010/main" val="14305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6" name="CasellaDiTesto 5"/>
          <p:cNvSpPr txBox="1"/>
          <p:nvPr/>
        </p:nvSpPr>
        <p:spPr>
          <a:xfrm>
            <a:off x="752983" y="1314759"/>
            <a:ext cx="10962291" cy="923330"/>
          </a:xfrm>
          <a:prstGeom prst="rect">
            <a:avLst/>
          </a:prstGeom>
          <a:noFill/>
        </p:spPr>
        <p:txBody>
          <a:bodyPr wrap="square" rtlCol="0">
            <a:spAutoFit/>
          </a:bodyPr>
          <a:lstStyle/>
          <a:p>
            <a:pPr algn="just"/>
            <a:r>
              <a:rPr lang="it-IT" dirty="0" smtClean="0"/>
              <a:t>Questa è una matrice mutazionale PAM250 ed indica le probabilità (moltiplicate per 100) che dopo 250 PAM un residuo amino </a:t>
            </a:r>
            <a:r>
              <a:rPr lang="it-IT" dirty="0" err="1" smtClean="0"/>
              <a:t>acidico</a:t>
            </a:r>
            <a:r>
              <a:rPr lang="it-IT" dirty="0" smtClean="0"/>
              <a:t> muti in un altro</a:t>
            </a:r>
          </a:p>
          <a:p>
            <a:pPr algn="just"/>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37" y="2238089"/>
            <a:ext cx="6910717" cy="3259436"/>
          </a:xfrm>
          <a:prstGeom prst="rect">
            <a:avLst/>
          </a:prstGeom>
        </p:spPr>
      </p:pic>
      <p:sp>
        <p:nvSpPr>
          <p:cNvPr id="8" name="CasellaDiTesto 7"/>
          <p:cNvSpPr txBox="1"/>
          <p:nvPr/>
        </p:nvSpPr>
        <p:spPr>
          <a:xfrm>
            <a:off x="8057674" y="2358204"/>
            <a:ext cx="3657600" cy="3139321"/>
          </a:xfrm>
          <a:prstGeom prst="rect">
            <a:avLst/>
          </a:prstGeom>
          <a:noFill/>
        </p:spPr>
        <p:txBody>
          <a:bodyPr wrap="square" rtlCol="0">
            <a:spAutoFit/>
          </a:bodyPr>
          <a:lstStyle/>
          <a:p>
            <a:r>
              <a:rPr lang="it-IT" dirty="0" smtClean="0"/>
              <a:t>Esempio</a:t>
            </a:r>
          </a:p>
          <a:p>
            <a:endParaRPr lang="it-IT" dirty="0"/>
          </a:p>
          <a:p>
            <a:r>
              <a:rPr lang="it-IT" dirty="0" smtClean="0"/>
              <a:t>A-&gt;A (no </a:t>
            </a:r>
            <a:r>
              <a:rPr lang="it-IT" dirty="0" err="1" smtClean="0"/>
              <a:t>change</a:t>
            </a:r>
            <a:r>
              <a:rPr lang="it-IT" dirty="0" smtClean="0"/>
              <a:t>) 13%</a:t>
            </a:r>
          </a:p>
          <a:p>
            <a:r>
              <a:rPr lang="it-IT" dirty="0" smtClean="0"/>
              <a:t>A-&gt;R 3%</a:t>
            </a:r>
          </a:p>
          <a:p>
            <a:r>
              <a:rPr lang="it-IT" dirty="0" smtClean="0"/>
              <a:t>A-&gt;N 4%</a:t>
            </a:r>
          </a:p>
          <a:p>
            <a:r>
              <a:rPr lang="it-IT" dirty="0" smtClean="0"/>
              <a:t>A-&gt;D 5%</a:t>
            </a:r>
          </a:p>
          <a:p>
            <a:r>
              <a:rPr lang="it-IT" dirty="0" smtClean="0"/>
              <a:t>Ecc.</a:t>
            </a:r>
          </a:p>
          <a:p>
            <a:endParaRPr lang="it-IT" dirty="0"/>
          </a:p>
          <a:p>
            <a:r>
              <a:rPr lang="it-IT" dirty="0" smtClean="0"/>
              <a:t>Notate che la sommatoria di queste probabilità (su ogni colonna ed ogni riga) da 100</a:t>
            </a:r>
            <a:endParaRPr lang="en-US" dirty="0"/>
          </a:p>
        </p:txBody>
      </p:sp>
    </p:spTree>
    <p:extLst>
      <p:ext uri="{BB962C8B-B14F-4D97-AF65-F5344CB8AC3E}">
        <p14:creationId xmlns:p14="http://schemas.microsoft.com/office/powerpoint/2010/main" val="9909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OMOPLASIA: CARATTERI SIMILI MA CON ORIGINE EVOLUTIVA INDIPENDENTE (EVOLUZIONE CONVERGENTE)</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6" name="CasellaDiTesto 5"/>
          <p:cNvSpPr txBox="1"/>
          <p:nvPr/>
        </p:nvSpPr>
        <p:spPr>
          <a:xfrm>
            <a:off x="752983" y="1314759"/>
            <a:ext cx="10962291" cy="1200329"/>
          </a:xfrm>
          <a:prstGeom prst="rect">
            <a:avLst/>
          </a:prstGeom>
          <a:noFill/>
        </p:spPr>
        <p:txBody>
          <a:bodyPr wrap="square" rtlCol="0">
            <a:spAutoFit/>
          </a:bodyPr>
          <a:lstStyle/>
          <a:p>
            <a:pPr algn="just"/>
            <a:r>
              <a:rPr lang="it-IT" dirty="0" smtClean="0"/>
              <a:t>Dalla </a:t>
            </a:r>
            <a:r>
              <a:rPr lang="it-IT" dirty="0" err="1" smtClean="0"/>
              <a:t>mutation</a:t>
            </a:r>
            <a:r>
              <a:rPr lang="it-IT" dirty="0" smtClean="0"/>
              <a:t> </a:t>
            </a:r>
            <a:r>
              <a:rPr lang="it-IT" dirty="0" err="1" smtClean="0"/>
              <a:t>matrix</a:t>
            </a:r>
            <a:r>
              <a:rPr lang="it-IT" dirty="0" smtClean="0"/>
              <a:t> alla score </a:t>
            </a:r>
            <a:r>
              <a:rPr lang="it-IT" dirty="0" err="1" smtClean="0"/>
              <a:t>matrix</a:t>
            </a:r>
            <a:r>
              <a:rPr lang="it-IT" dirty="0" smtClean="0"/>
              <a:t>: come abbiamo detto, quando vediamo due sequenze allineate, NON POSSIAMO sapere quale è la direzionalità della mutazione e pertanto dobbiamo combinare le due probabilità di mutazione A-&gt;B e B-&gt;A</a:t>
            </a:r>
          </a:p>
          <a:p>
            <a:pPr algn="just"/>
            <a:endParaRPr lang="it-IT" dirty="0"/>
          </a:p>
        </p:txBody>
      </p:sp>
      <p:sp>
        <p:nvSpPr>
          <p:cNvPr id="8" name="CasellaDiTesto 7"/>
          <p:cNvSpPr txBox="1"/>
          <p:nvPr/>
        </p:nvSpPr>
        <p:spPr>
          <a:xfrm>
            <a:off x="7241712" y="2371830"/>
            <a:ext cx="4550895" cy="4247317"/>
          </a:xfrm>
          <a:prstGeom prst="rect">
            <a:avLst/>
          </a:prstGeom>
          <a:noFill/>
        </p:spPr>
        <p:txBody>
          <a:bodyPr wrap="square" rtlCol="0">
            <a:spAutoFit/>
          </a:bodyPr>
          <a:lstStyle/>
          <a:p>
            <a:pPr algn="just"/>
            <a:r>
              <a:rPr lang="it-IT" dirty="0" smtClean="0"/>
              <a:t>Vi risparmio le trasformazioni matematiche (non sarei nemmeno in grado di spiegarle), ma il concetto è quello riportato qualche slide indietro:</a:t>
            </a:r>
          </a:p>
          <a:p>
            <a:pPr algn="just"/>
            <a:endParaRPr lang="it-IT" dirty="0"/>
          </a:p>
          <a:p>
            <a:pPr algn="just"/>
            <a:r>
              <a:rPr lang="it-IT" dirty="0" smtClean="0"/>
              <a:t>Bisogna considerare la probabilità di osservare un allineamento per un vero evento mutazionale e quella di osservarlo per caso, dividere tra loro le due probabilità e farne il logaritmo </a:t>
            </a:r>
          </a:p>
          <a:p>
            <a:pPr algn="just"/>
            <a:endParaRPr lang="it-IT" dirty="0"/>
          </a:p>
          <a:p>
            <a:pPr algn="just"/>
            <a:r>
              <a:rPr lang="it-IT" dirty="0" smtClean="0"/>
              <a:t>Per questo motivo si parla anche di </a:t>
            </a:r>
            <a:r>
              <a:rPr lang="it-IT" b="1" dirty="0" smtClean="0"/>
              <a:t>log-</a:t>
            </a:r>
            <a:r>
              <a:rPr lang="it-IT" b="1" dirty="0" err="1" smtClean="0"/>
              <a:t>odd</a:t>
            </a:r>
            <a:r>
              <a:rPr lang="it-IT" b="1" dirty="0" smtClean="0"/>
              <a:t> score</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83" y="2358204"/>
            <a:ext cx="6282368" cy="3538345"/>
          </a:xfrm>
          <a:prstGeom prst="rect">
            <a:avLst/>
          </a:prstGeom>
        </p:spPr>
      </p:pic>
    </p:spTree>
    <p:extLst>
      <p:ext uri="{BB962C8B-B14F-4D97-AF65-F5344CB8AC3E}">
        <p14:creationId xmlns:p14="http://schemas.microsoft.com/office/powerpoint/2010/main" val="7259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smtClean="0"/>
              <a:t>Anche per quanto riguarda le sequenze di DNA può essere utile pensare all’utilizzo di allineamenti locali</a:t>
            </a:r>
          </a:p>
          <a:p>
            <a:r>
              <a:rPr lang="it-IT" sz="1800" dirty="0" smtClean="0">
                <a:solidFill>
                  <a:schemeClr val="tx2"/>
                </a:solidFill>
                <a:cs typeface="Courier New" panose="02070309020205020404" pitchFamily="49" charset="0"/>
              </a:rPr>
              <a:t>Pensiamo al caso di un allineameno tra DNA genomico e l’RNA messaggero corrispondente</a:t>
            </a:r>
          </a:p>
          <a:p>
            <a:r>
              <a:rPr lang="it-IT" sz="1800" dirty="0" smtClean="0">
                <a:solidFill>
                  <a:schemeClr val="tx2"/>
                </a:solidFill>
                <a:cs typeface="Courier New" panose="02070309020205020404" pitchFamily="49" charset="0"/>
              </a:rPr>
              <a:t>Avrò molti blocchi di allineamento distinti corrispondenti agli esoni</a:t>
            </a:r>
            <a:endParaRPr lang="it-IT" sz="1800" dirty="0">
              <a:solidFill>
                <a:schemeClr val="tx2"/>
              </a:solidFill>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smtClean="0"/>
              <a:t>Questo pero’ non significa che gli allineamenti globali siano inutili -&gt; ci aiutano nella ricerca di similarità estesa all’intera lunghezza di una sequenza</a:t>
            </a:r>
            <a:endParaRPr lang="it-IT" b="1" u="sng" dirty="0"/>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smtClean="0"/>
              <a:t>COME FUNZIONA UN ALGORITMO DI ALLINEAMENTO?</a:t>
            </a:r>
            <a:endParaRPr lang="it-IT" sz="2800" dirty="0"/>
          </a:p>
        </p:txBody>
      </p:sp>
      <p:sp>
        <p:nvSpPr>
          <p:cNvPr id="3" name="Content Placeholder 2"/>
          <p:cNvSpPr>
            <a:spLocks noGrp="1"/>
          </p:cNvSpPr>
          <p:nvPr>
            <p:ph idx="1"/>
          </p:nvPr>
        </p:nvSpPr>
        <p:spPr/>
        <p:txBody>
          <a:bodyPr>
            <a:normAutofit/>
          </a:bodyPr>
          <a:lstStyle/>
          <a:p>
            <a:pPr algn="just"/>
            <a:r>
              <a:rPr lang="it-IT" dirty="0" smtClean="0"/>
              <a:t>Deve </a:t>
            </a:r>
            <a:r>
              <a:rPr lang="it-IT" dirty="0"/>
              <a:t>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pPr algn="just"/>
            <a:r>
              <a:rPr lang="it-IT" dirty="0"/>
              <a:t>Quindi abbiamo bisogno di un sistema che sia anche in grado di trovare automaticamente gli allineamenti migliori. </a:t>
            </a:r>
          </a:p>
          <a:p>
            <a:pPr algn="just"/>
            <a:r>
              <a:rPr lang="it-IT" dirty="0"/>
              <a:t>In questo corso non entreremo nei dettagli di questo problema, ma affronteremo comunque alcuni punti generali. </a:t>
            </a:r>
          </a:p>
          <a:p>
            <a:pPr algn="just"/>
            <a:r>
              <a:rPr lang="it-IT" b="1" dirty="0"/>
              <a:t>Molto schematicamente il problema degli allineamenti viene risolto da programmi informatici che sono in grado di identificare il "percorso" migliore all'interno di una dot matrix. Cioè il percorso che totalizza il massimo punteggio. Per percorso si intende l'insieme di caselle che corrispondono agli aminoacidi appaiati.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pPr algn="just"/>
            <a:r>
              <a:rPr lang="it-IT" dirty="0" smtClean="0"/>
              <a:t>E’ più semplice introdurre questi concetti rapportandoci alle specie, che sono sicuramente più familiari anche a studenti che non provengono da un ambito molecolare</a:t>
            </a:r>
          </a:p>
          <a:p>
            <a:pPr algn="just"/>
            <a:r>
              <a:rPr lang="it-IT" dirty="0" smtClean="0"/>
              <a:t>Teniamo comunque presente che le </a:t>
            </a:r>
            <a:r>
              <a:rPr lang="it-IT" b="1" dirty="0" smtClean="0"/>
              <a:t>sequenze evolvono in parallelo con l’evoluzione delle specie</a:t>
            </a:r>
            <a:r>
              <a:rPr lang="it-IT" dirty="0" smtClean="0"/>
              <a:t> e, seppur potendo essere soggette a pressioni selettive particolari, sono strettamente collegate alla specie di origine</a:t>
            </a:r>
            <a:endParaRPr lang="it-IT"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smtClean="0"/>
              <a:t>Il caso dei marsupiali è un ottimo esempio se lo rapportiamo ai mammiferi placentati</a:t>
            </a:r>
          </a:p>
          <a:p>
            <a:pPr algn="just"/>
            <a:endParaRPr lang="it-IT" dirty="0"/>
          </a:p>
          <a:p>
            <a:pPr algn="just"/>
            <a:r>
              <a:rPr lang="it-IT" dirty="0" smtClean="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smtClean="0"/>
              <a:t>Una classificazione di questi animali, se fatta soltanto sulla base di grossolani criteri di «similarità» sarebbe completamente errata perchè non individuerebbe i marsupiali come discendenti da un antenato comune diverso da quello dei placentati</a:t>
            </a:r>
            <a:endParaRPr lang="it-IT" dirty="0"/>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smtClean="0"/>
              <a:t>La radiazione delle varie forme morfologiche dei marsupiali e dei vertebrati è avvenuta indipendentemente. Sono pressioni selettive comuni ed ambienti simili ad aver portato a similarità notevoli</a:t>
            </a:r>
            <a:endParaRPr lang="it-IT" dirty="0"/>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5491</Words>
  <Application>Microsoft Office PowerPoint</Application>
  <PresentationFormat>Widescreen</PresentationFormat>
  <Paragraphs>396</Paragraphs>
  <Slides>64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64</vt:i4>
      </vt:variant>
    </vt:vector>
  </HeadingPairs>
  <TitlesOfParts>
    <vt:vector size="70" baseType="lpstr">
      <vt:lpstr>Arial</vt:lpstr>
      <vt:lpstr>Calibri</vt:lpstr>
      <vt:lpstr>Century Gothic</vt:lpstr>
      <vt:lpstr>Courier New</vt:lpstr>
      <vt:lpstr>Wingdings</vt:lpstr>
      <vt:lpstr>Sheer Green 16x9</vt:lpstr>
      <vt:lpstr>LEZIONE 5 Omologia e similarità – allineamento tra coppie di sequenze</vt:lpstr>
      <vt:lpstr>Presentazione standard di PowerPoint</vt:lpstr>
      <vt:lpstr>Presentazione standard di PowerPoint</vt:lpstr>
      <vt:lpstr>POSSIBILI APPLICAZIONI DI UNA RICERCA PER SIMILARITA’</vt:lpstr>
      <vt:lpstr>SIMILARITA’ vs OMOLOGIA</vt:lpstr>
      <vt:lpstr>OMOPLASIA: CARATTERI SIMILI MA CON ORIGINE EVOLUTIVA INDIPENDENTE (EVOLUZIONE CONVERGENTE)</vt:lpstr>
      <vt:lpstr>Presentazione standard di PowerPoint</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ALTRI CASI PARTICOLARI</vt:lpstr>
      <vt:lpstr>Presentazione standard di PowerPoint</vt:lpstr>
      <vt:lpstr>Presentazione standard di PowerPoint</vt:lpstr>
      <vt:lpstr>Presentazione standard di PowerPoint</vt:lpstr>
      <vt:lpstr>FUNZIONAMENTO BASE DI UN ALLINEAMENTO</vt:lpstr>
      <vt:lpstr>Presentazione standard di PowerPoint</vt:lpstr>
      <vt:lpstr>Presentazione standard di PowerPoint</vt:lpstr>
      <vt:lpstr>Presentazione standard di PowerPoint</vt:lpstr>
      <vt:lpstr>Presentazione standard di PowerPoint</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«visualizzare un allineamento: le matrici a punti</vt:lpstr>
      <vt:lpstr>Presentazione standard di PowerPoint</vt:lpstr>
      <vt:lpstr>MATRICI A PUNTI</vt:lpstr>
      <vt:lpstr>MATRICI A PUNTI</vt:lpstr>
      <vt:lpstr>MATRICI A PUNTI – casi particolari</vt:lpstr>
      <vt:lpstr>CALCOLO DELLA SIMILARITA’ TRA SEQUENZE</vt:lpstr>
      <vt:lpstr>CALCOLO DELLA SIMILARITA’ TRA SEQUENZE</vt:lpstr>
      <vt:lpstr>CALCOLO DELLA SIMILARITA’ TRA SEQUENZE</vt:lpstr>
      <vt:lpstr>«ALFABETI» PER ALLINEAMENTI DI PEPTIDI</vt:lpstr>
      <vt:lpstr>CALCOLO DELLA SIMILARITA’ TRA SEQUENZE</vt:lpstr>
      <vt:lpstr>UN ESEMPIO BASATO SULL’ALFABETO IDROFOBICO</vt:lpstr>
      <vt:lpstr>UN ESEMPIO BASATO SULL’ALFABETO CHIMICO-FUNZIONALE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CALCOLO DELLA MATRICE PAM1</vt:lpstr>
      <vt:lpstr>CHE MATRICE PAM E’OPPORTUNO USARE?</vt:lpstr>
      <vt:lpstr>MATRICI DERIVATE DALLE MATRICI PAM</vt:lpstr>
      <vt:lpstr>MATRICI BLOSUM</vt:lpstr>
      <vt:lpstr>MATRICI BLOSUM</vt:lpstr>
      <vt:lpstr>MATRICI DI SOSTITUZIONE</vt:lpstr>
      <vt:lpstr>MATRICI DI SOSTITUZIONE – UNA SINTESI</vt:lpstr>
      <vt:lpstr>MATRICI DI SOSTITUZIONE – UNA SINTESI</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2024-03-26T23:11:47Z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