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FCD1C-C71E-4043-B9BD-97E8C3F8421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546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51D9B-5F0C-4010-AAC2-7C51C6DE987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41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45339-50CC-4B69-A964-4A47B54E3A7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531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8ED6E-3CA4-44D4-BC11-19012D3483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588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E8837-11B1-46DD-898E-BAE17C2C8A0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461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7F9E4-4F3B-4227-A745-C5583DB511C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076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28B7-46F7-4A08-8995-30A0B9C463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31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60156-E18D-4F4C-8F8C-FEFFC1D3C8D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627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7F73C-AAC3-45F9-97F8-D854F050366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756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89716-2362-4906-8415-6095899D184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341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0E64F-11A9-40E8-8DDC-7A0DFB3CE9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531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EEC6238-9740-44F4-AF13-00F34BA74A1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La situazione linguistica</a:t>
            </a:r>
            <a:br>
              <a:rPr lang="hr-HR" smtClean="0"/>
            </a:br>
            <a:r>
              <a:rPr lang="hr-HR" smtClean="0"/>
              <a:t>attuale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Lektor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Lektor – insegnante di lingua all’universit</a:t>
            </a:r>
            <a:r>
              <a:rPr lang="it-IT" smtClean="0"/>
              <a:t>à</a:t>
            </a:r>
          </a:p>
          <a:p>
            <a:pPr eaLnBrk="1" hangingPunct="1"/>
            <a:r>
              <a:rPr lang="it-IT" smtClean="0"/>
              <a:t>Lektor – redattore del testo scritto prim</a:t>
            </a:r>
            <a:r>
              <a:rPr lang="hr-HR" smtClean="0"/>
              <a:t>a</a:t>
            </a:r>
            <a:r>
              <a:rPr lang="it-IT" smtClean="0"/>
              <a:t> della sua pubblicazione</a:t>
            </a:r>
          </a:p>
          <a:p>
            <a:pPr eaLnBrk="1" hangingPunct="1"/>
            <a:r>
              <a:rPr lang="it-IT" smtClean="0"/>
              <a:t>Interventi su piani diversi, non solo proposte, elimina varianti</a:t>
            </a:r>
          </a:p>
          <a:p>
            <a:pPr eaLnBrk="1" hangingPunct="1"/>
            <a:r>
              <a:rPr lang="it-IT" smtClean="0"/>
              <a:t>Interventi sulle traduzioni in tv</a:t>
            </a:r>
          </a:p>
          <a:p>
            <a:pPr eaLnBrk="1" hangingPunct="1"/>
            <a:endParaRPr lang="hr-H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Stati nazionali – lingue nazionali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Repubblica di Croazia</a:t>
            </a:r>
            <a:r>
              <a:rPr lang="it-IT" smtClean="0"/>
              <a:t>/ Hrvatska </a:t>
            </a:r>
            <a:r>
              <a:rPr lang="hr-HR" smtClean="0"/>
              <a:t>– croato</a:t>
            </a:r>
          </a:p>
          <a:p>
            <a:pPr eaLnBrk="1" hangingPunct="1"/>
            <a:r>
              <a:rPr lang="hr-HR" smtClean="0"/>
              <a:t>Repubblica di Serbia</a:t>
            </a:r>
            <a:r>
              <a:rPr lang="it-IT" smtClean="0"/>
              <a:t>/ Srbija</a:t>
            </a:r>
            <a:r>
              <a:rPr lang="hr-HR" smtClean="0"/>
              <a:t> – serbo</a:t>
            </a:r>
          </a:p>
          <a:p>
            <a:pPr eaLnBrk="1" hangingPunct="1"/>
            <a:r>
              <a:rPr lang="hr-HR" smtClean="0"/>
              <a:t>Bosnia ed Erzegovina</a:t>
            </a:r>
            <a:r>
              <a:rPr lang="it-IT" smtClean="0"/>
              <a:t>/ Bosna i Hercegovina</a:t>
            </a:r>
            <a:r>
              <a:rPr lang="hr-HR" smtClean="0"/>
              <a:t> </a:t>
            </a:r>
          </a:p>
          <a:p>
            <a:pPr eaLnBrk="1" hangingPunct="1">
              <a:buFontTx/>
              <a:buNone/>
            </a:pPr>
            <a:r>
              <a:rPr lang="it-IT" smtClean="0"/>
              <a:t>      </a:t>
            </a:r>
            <a:r>
              <a:rPr lang="hr-HR" sz="2400" smtClean="0"/>
              <a:t>Repubblica srpska – serbo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</a:t>
            </a:r>
            <a:r>
              <a:rPr lang="hr-HR" sz="2400" smtClean="0"/>
              <a:t>Federazione – bosniaco, croato</a:t>
            </a:r>
          </a:p>
          <a:p>
            <a:pPr eaLnBrk="1" hangingPunct="1">
              <a:buFontTx/>
              <a:buNone/>
            </a:pPr>
            <a:r>
              <a:rPr lang="it-IT" smtClean="0"/>
              <a:t>   </a:t>
            </a:r>
            <a:r>
              <a:rPr lang="hr-HR" smtClean="0"/>
              <a:t>Repubblica del Montenegro</a:t>
            </a:r>
            <a:r>
              <a:rPr lang="it-IT" smtClean="0"/>
              <a:t>/ Crna Gora</a:t>
            </a:r>
            <a:r>
              <a:rPr lang="hr-HR" smtClean="0"/>
              <a:t> – montenegrino</a:t>
            </a:r>
            <a:r>
              <a:rPr lang="it-IT" smtClean="0"/>
              <a:t>, serbo</a:t>
            </a:r>
            <a:r>
              <a:rPr lang="hr-H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Dal punto di vista linguistco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Lingua policentrica</a:t>
            </a:r>
          </a:p>
          <a:p>
            <a:pPr eaLnBrk="1" hangingPunct="1"/>
            <a:r>
              <a:rPr lang="hr-HR" smtClean="0"/>
              <a:t>Si basa sul dialetto </a:t>
            </a:r>
            <a:r>
              <a:rPr lang="hr-HR" i="1" smtClean="0"/>
              <a:t>štokavo</a:t>
            </a:r>
            <a:r>
              <a:rPr lang="hr-HR" smtClean="0"/>
              <a:t> con due varianti </a:t>
            </a:r>
            <a:r>
              <a:rPr lang="hr-HR" i="1" smtClean="0"/>
              <a:t>ekava</a:t>
            </a:r>
            <a:r>
              <a:rPr lang="hr-HR" smtClean="0"/>
              <a:t> e </a:t>
            </a:r>
            <a:r>
              <a:rPr lang="hr-HR" i="1" smtClean="0"/>
              <a:t>ijekava</a:t>
            </a:r>
          </a:p>
          <a:p>
            <a:pPr eaLnBrk="1" hangingPunct="1"/>
            <a:r>
              <a:rPr lang="hr-HR" smtClean="0"/>
              <a:t>Linguista tedesco Kloss, nozione di “Abstandsprache” = lingua della distanza</a:t>
            </a:r>
          </a:p>
          <a:p>
            <a:pPr eaLnBrk="1" hangingPunct="1">
              <a:buFontTx/>
              <a:buNone/>
            </a:pPr>
            <a:r>
              <a:rPr lang="hr-HR" smtClean="0"/>
              <a:t>   dal punto di vista linguistico situazioni analoghe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4000" smtClean="0"/>
              <a:t>Differenze</a:t>
            </a:r>
            <a:r>
              <a:rPr lang="it-IT" sz="4000" smtClean="0"/>
              <a:t/>
            </a:r>
            <a:br>
              <a:rPr lang="it-IT" sz="4000" smtClean="0"/>
            </a:br>
            <a:endParaRPr lang="hr-HR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Lingua standard</a:t>
            </a:r>
            <a:r>
              <a:rPr lang="hr-HR" smtClean="0"/>
              <a:t> – scuola,istituzioni</a:t>
            </a:r>
            <a:endParaRPr lang="it-IT" smtClean="0"/>
          </a:p>
          <a:p>
            <a:pPr eaLnBrk="1" hangingPunct="1"/>
            <a:r>
              <a:rPr lang="it-IT" smtClean="0"/>
              <a:t>Lingua parlata</a:t>
            </a:r>
            <a:r>
              <a:rPr lang="hr-HR" smtClean="0"/>
              <a:t> (casa, comunicazione quotidiana, radio, TV)</a:t>
            </a:r>
            <a:endParaRPr lang="it-IT" smtClean="0"/>
          </a:p>
          <a:p>
            <a:pPr eaLnBrk="1" hangingPunct="1"/>
            <a:r>
              <a:rPr lang="it-IT" smtClean="0"/>
              <a:t>Lingua scritta (produzione giornaliera, scritto per la comunicazione individuale, </a:t>
            </a:r>
          </a:p>
          <a:p>
            <a:pPr eaLnBrk="1" hangingPunct="1">
              <a:buFontTx/>
              <a:buNone/>
            </a:pPr>
            <a:r>
              <a:rPr lang="it-IT" smtClean="0"/>
              <a:t>   giornali, rete = mre</a:t>
            </a:r>
            <a:r>
              <a:rPr lang="hr-HR" smtClean="0"/>
              <a:t>ža</a:t>
            </a:r>
            <a:r>
              <a:rPr lang="it-IT" smtClean="0"/>
              <a:t>)</a:t>
            </a:r>
          </a:p>
          <a:p>
            <a:pPr eaLnBrk="1" hangingPunct="1"/>
            <a:r>
              <a:rPr lang="it-IT" smtClean="0"/>
              <a:t>Lingua letteraria (codificata dagli scrittori)</a:t>
            </a: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Vicinanza o lontananza?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Posizione individuale</a:t>
            </a:r>
          </a:p>
          <a:p>
            <a:pPr eaLnBrk="1" hangingPunct="1"/>
            <a:r>
              <a:rPr lang="hr-HR" smtClean="0"/>
              <a:t>Posizione delle istituzioni</a:t>
            </a:r>
          </a:p>
          <a:p>
            <a:pPr eaLnBrk="1" hangingPunct="1"/>
            <a:r>
              <a:rPr lang="hr-HR" smtClean="0"/>
              <a:t>Iniziative dei cittadini</a:t>
            </a:r>
          </a:p>
          <a:p>
            <a:pPr eaLnBrk="1" hangingPunct="1"/>
            <a:r>
              <a:rPr lang="hr-HR" smtClean="0"/>
              <a:t>Censimento</a:t>
            </a:r>
          </a:p>
          <a:p>
            <a:pPr eaLnBrk="1" hangingPunct="1"/>
            <a:r>
              <a:rPr lang="hr-HR" smtClean="0"/>
              <a:t>Dibattito pubblico in rete</a:t>
            </a:r>
            <a:endParaRPr lang="it-IT" smtClean="0"/>
          </a:p>
          <a:p>
            <a:pPr eaLnBrk="1" hangingPunct="1"/>
            <a:r>
              <a:rPr lang="it-IT" smtClean="0"/>
              <a:t>Teatro, film prima del 1991/ dopo</a:t>
            </a:r>
          </a:p>
          <a:p>
            <a:pPr eaLnBrk="1" hangingPunct="1"/>
            <a:r>
              <a:rPr lang="it-IT" smtClean="0"/>
              <a:t>Attori presenti </a:t>
            </a:r>
            <a:r>
              <a:rPr lang="hr-HR" smtClean="0"/>
              <a:t>e attivi </a:t>
            </a:r>
            <a:r>
              <a:rPr lang="it-IT" smtClean="0"/>
              <a:t>nell’area</a:t>
            </a:r>
            <a:endParaRPr lang="hr-HR" smtClean="0"/>
          </a:p>
          <a:p>
            <a:pPr eaLnBrk="1" hangingPunct="1">
              <a:buFontTx/>
              <a:buNone/>
            </a:pPr>
            <a:endParaRPr lang="hr-H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Quante lingue nel mondo?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Tra 6-7.000</a:t>
            </a:r>
          </a:p>
          <a:p>
            <a:pPr eaLnBrk="1" hangingPunct="1"/>
            <a:r>
              <a:rPr lang="hr-HR" smtClean="0"/>
              <a:t>Il caso dell’arabo, del cinese (pi</a:t>
            </a:r>
            <a:r>
              <a:rPr lang="it-IT" smtClean="0"/>
              <a:t>ù lingue, ache incomprensibili tra loro)</a:t>
            </a:r>
          </a:p>
          <a:p>
            <a:pPr eaLnBrk="1" hangingPunct="1"/>
            <a:r>
              <a:rPr lang="it-IT" smtClean="0"/>
              <a:t>Nuovi Stati: elemento identitario, nazionale e religioso</a:t>
            </a:r>
          </a:p>
          <a:p>
            <a:pPr eaLnBrk="1" hangingPunct="1"/>
            <a:r>
              <a:rPr lang="it-IT" smtClean="0"/>
              <a:t>Anche nell’ambito di una lingua differenze nel lessico urbano regionale (es. Dalmazia: </a:t>
            </a:r>
            <a:r>
              <a:rPr lang="hr-HR" smtClean="0"/>
              <a:t>takujin, školj</a:t>
            </a:r>
            <a:r>
              <a:rPr lang="it-IT" smtClean="0"/>
              <a:t>, </a:t>
            </a:r>
            <a:r>
              <a:rPr lang="hr-HR" smtClean="0"/>
              <a:t>š</a:t>
            </a:r>
            <a:r>
              <a:rPr lang="it-IT" smtClean="0"/>
              <a:t>tekat, </a:t>
            </a:r>
            <a:r>
              <a:rPr lang="hr-HR" smtClean="0"/>
              <a:t>š</a:t>
            </a:r>
            <a:r>
              <a:rPr lang="it-IT" smtClean="0"/>
              <a:t>ug</a:t>
            </a:r>
            <a:r>
              <a:rPr lang="hr-HR" smtClean="0"/>
              <a:t>a</a:t>
            </a:r>
            <a:r>
              <a:rPr lang="it-IT" smtClean="0"/>
              <a:t>man</a:t>
            </a:r>
            <a:r>
              <a:rPr lang="hr-HR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Lo standard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Permetto il funzionamento dello stato nazionale</a:t>
            </a:r>
          </a:p>
          <a:p>
            <a:pPr eaLnBrk="1" hangingPunct="1"/>
            <a:r>
              <a:rPr lang="hr-HR" smtClean="0"/>
              <a:t>Stati nazionali (Italia nell’Ottocento)</a:t>
            </a:r>
          </a:p>
          <a:p>
            <a:pPr eaLnBrk="1" hangingPunct="1"/>
            <a:r>
              <a:rPr lang="hr-HR" smtClean="0"/>
              <a:t>Le lingue appartengono a</a:t>
            </a:r>
            <a:r>
              <a:rPr lang="it-IT" smtClean="0"/>
              <a:t>i loro parlanti</a:t>
            </a:r>
          </a:p>
          <a:p>
            <a:pPr eaLnBrk="1" hangingPunct="1"/>
            <a:r>
              <a:rPr lang="it-IT" smtClean="0"/>
              <a:t>Comunità parlanti</a:t>
            </a:r>
          </a:p>
          <a:p>
            <a:pPr eaLnBrk="1" hangingPunct="1"/>
            <a:r>
              <a:rPr lang="it-IT" smtClean="0"/>
              <a:t>Alcuni sentono la comunanza (= </a:t>
            </a:r>
            <a:r>
              <a:rPr lang="hr-HR" smtClean="0"/>
              <a:t>zajednički jezik, zajedno= insieme)</a:t>
            </a:r>
          </a:p>
          <a:p>
            <a:pPr eaLnBrk="1" hangingPunct="1"/>
            <a:r>
              <a:rPr lang="hr-HR" smtClean="0"/>
              <a:t>Alcuni sentono le lontananze, differenze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Nazionale /nazionalistico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Stato nazionale, nazione</a:t>
            </a:r>
          </a:p>
          <a:p>
            <a:pPr eaLnBrk="1" hangingPunct="1"/>
            <a:r>
              <a:rPr lang="hr-HR" smtClean="0"/>
              <a:t>Nazionalistico – estremismo, esclude gli altri, </a:t>
            </a:r>
            <a:r>
              <a:rPr lang="it-IT" smtClean="0"/>
              <a:t>esclude </a:t>
            </a:r>
            <a:r>
              <a:rPr lang="hr-HR" smtClean="0"/>
              <a:t>le minoranze</a:t>
            </a:r>
          </a:p>
          <a:p>
            <a:pPr eaLnBrk="1" hangingPunct="1"/>
            <a:r>
              <a:rPr lang="hr-HR" smtClean="0"/>
              <a:t>Il nazionalismo in uno stato si riflette anche nell’ambito linguistico</a:t>
            </a:r>
          </a:p>
          <a:p>
            <a:pPr eaLnBrk="1" hangingPunct="1"/>
            <a:r>
              <a:rPr lang="hr-HR" smtClean="0"/>
              <a:t>Lingua e nazionalismo (</a:t>
            </a:r>
            <a:r>
              <a:rPr lang="hr-HR" i="1" smtClean="0"/>
              <a:t>Jezik i</a:t>
            </a:r>
            <a:r>
              <a:rPr lang="hr-HR" smtClean="0"/>
              <a:t> </a:t>
            </a:r>
            <a:r>
              <a:rPr lang="hr-HR" i="1" smtClean="0"/>
              <a:t>nacionalizam</a:t>
            </a:r>
            <a:r>
              <a:rPr lang="hr-HR" smtClean="0"/>
              <a:t>, autrice Snježana Kordić, linguista croata)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Rapporti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Gran Bretagna /Stati Uniti d’America</a:t>
            </a:r>
          </a:p>
          <a:p>
            <a:pPr eaLnBrk="1" hangingPunct="1"/>
            <a:r>
              <a:rPr lang="hr-HR" smtClean="0"/>
              <a:t>Simile a Croazia / Serbia</a:t>
            </a:r>
          </a:p>
          <a:p>
            <a:pPr eaLnBrk="1" hangingPunct="1"/>
            <a:r>
              <a:rPr lang="hr-HR" smtClean="0"/>
              <a:t>Fattori sociali e politici, ideologici</a:t>
            </a:r>
          </a:p>
          <a:p>
            <a:pPr eaLnBrk="1" hangingPunct="1"/>
            <a:r>
              <a:rPr lang="hr-HR" smtClean="0"/>
              <a:t>Linguista croato Kapović: </a:t>
            </a:r>
          </a:p>
          <a:p>
            <a:pPr eaLnBrk="1" hangingPunct="1"/>
            <a:r>
              <a:rPr lang="hr-HR" smtClean="0"/>
              <a:t>Negli anni ’80 i parlanti avrebbero detto “parliamo la stessa lingua”, oggi no</a:t>
            </a:r>
          </a:p>
          <a:p>
            <a:pPr eaLnBrk="1" hangingPunct="1">
              <a:buFontTx/>
              <a:buNone/>
            </a:pPr>
            <a:r>
              <a:rPr lang="hr-HR" smtClean="0"/>
              <a:t>(la Dichiarazione 2017 </a:t>
            </a:r>
            <a:r>
              <a:rPr lang="hr-HR" i="1" smtClean="0"/>
              <a:t>Zajednički jezik</a:t>
            </a:r>
            <a:r>
              <a:rPr lang="hr-HR" smtClean="0"/>
              <a:t>  firmata </a:t>
            </a:r>
            <a:r>
              <a:rPr lang="it-IT" smtClean="0"/>
              <a:t>da cca 10 000</a:t>
            </a:r>
            <a:r>
              <a:rPr lang="hr-HR" smtClean="0"/>
              <a:t> persone)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392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Default Design</vt:lpstr>
      <vt:lpstr>La situazione linguistica attuale</vt:lpstr>
      <vt:lpstr>Stati nazionali – lingue nazionali</vt:lpstr>
      <vt:lpstr>Dal punto di vista linguistco</vt:lpstr>
      <vt:lpstr>Differenze </vt:lpstr>
      <vt:lpstr>Vicinanza o lontananza?</vt:lpstr>
      <vt:lpstr>Quante lingue nel mondo?</vt:lpstr>
      <vt:lpstr>Lo standard</vt:lpstr>
      <vt:lpstr>Nazionale /nazionalistico</vt:lpstr>
      <vt:lpstr>Rapporti</vt:lpstr>
      <vt:lpstr>Lektor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situazione linguistica attuale</dc:title>
  <dc:creator>korisnik</dc:creator>
  <cp:lastModifiedBy>Korisnik</cp:lastModifiedBy>
  <cp:revision>7</cp:revision>
  <dcterms:created xsi:type="dcterms:W3CDTF">2017-04-02T16:40:59Z</dcterms:created>
  <dcterms:modified xsi:type="dcterms:W3CDTF">2021-03-10T08:02:38Z</dcterms:modified>
</cp:coreProperties>
</file>