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0" r:id="rId7"/>
    <p:sldId id="258" r:id="rId8"/>
    <p:sldId id="259" r:id="rId9"/>
    <p:sldId id="260" r:id="rId10"/>
    <p:sldId id="271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56930F-1D60-AC04-6827-A9D755137533}" v="1" dt="2024-03-11T08:14:20.334"/>
    <p1510:client id="{B1787DC6-306F-C7C9-1BB0-EEED29878CDD}" v="12" dt="2024-03-11T08:13:05.4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3048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985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599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991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461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605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799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051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317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057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723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561BE-B669-4DAE-BB9A-C2E2DD2DF145}" type="datetimeFigureOut">
              <a:rPr lang="hr-HR" smtClean="0"/>
              <a:t>15.3.2024.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CEF6D-96BC-49D5-A60E-7658EDE7D468}" type="slidenum">
              <a:rPr lang="hr-HR" smtClean="0"/>
              <a:t>‹N›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256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err="1"/>
              <a:t>Lingua</a:t>
            </a:r>
            <a:r>
              <a:rPr lang="hr-HR"/>
              <a:t> </a:t>
            </a:r>
            <a:r>
              <a:rPr lang="hr-HR" err="1"/>
              <a:t>serba</a:t>
            </a:r>
            <a:r>
              <a:rPr lang="hr-HR"/>
              <a:t> e </a:t>
            </a:r>
            <a:r>
              <a:rPr lang="hr-HR" err="1"/>
              <a:t>croata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Prima </a:t>
            </a:r>
            <a:r>
              <a:rPr lang="hr-HR" err="1"/>
              <a:t>lezione</a:t>
            </a:r>
            <a:r>
              <a:rPr lang="hr-H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941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err="1"/>
              <a:t>Lessico</a:t>
            </a:r>
            <a:r>
              <a:rPr lang="hr-HR"/>
              <a:t>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err="1"/>
              <a:t>Sostantivi</a:t>
            </a:r>
            <a:r>
              <a:rPr lang="hr-HR"/>
              <a:t>: </a:t>
            </a:r>
            <a:r>
              <a:rPr lang="hr-HR" err="1"/>
              <a:t>maschili</a:t>
            </a:r>
            <a:r>
              <a:rPr lang="hr-HR"/>
              <a:t> m., </a:t>
            </a:r>
            <a:r>
              <a:rPr lang="hr-HR" err="1"/>
              <a:t>femminili</a:t>
            </a:r>
            <a:r>
              <a:rPr lang="hr-HR"/>
              <a:t> f.; </a:t>
            </a:r>
            <a:r>
              <a:rPr lang="hr-HR" err="1"/>
              <a:t>neutri</a:t>
            </a:r>
            <a:r>
              <a:rPr lang="hr-HR"/>
              <a:t> </a:t>
            </a:r>
            <a:r>
              <a:rPr lang="hr-HR" err="1"/>
              <a:t>n</a:t>
            </a:r>
            <a:r>
              <a:rPr lang="hr-HR"/>
              <a:t>.</a:t>
            </a:r>
          </a:p>
          <a:p>
            <a:pPr marL="0" indent="0">
              <a:buNone/>
            </a:pPr>
            <a:r>
              <a:rPr lang="hr-HR"/>
              <a:t>-   studen</a:t>
            </a:r>
            <a:r>
              <a:rPr lang="hr-HR">
                <a:solidFill>
                  <a:srgbClr val="FF0000"/>
                </a:solidFill>
              </a:rPr>
              <a:t>t</a:t>
            </a:r>
            <a:r>
              <a:rPr lang="hr-HR"/>
              <a:t>, ota</a:t>
            </a:r>
            <a:r>
              <a:rPr lang="hr-HR">
                <a:solidFill>
                  <a:srgbClr val="FF0000"/>
                </a:solidFill>
              </a:rPr>
              <a:t>c</a:t>
            </a:r>
            <a:r>
              <a:rPr lang="hr-HR"/>
              <a:t>, prijate</a:t>
            </a:r>
            <a:r>
              <a:rPr lang="hr-HR">
                <a:solidFill>
                  <a:srgbClr val="FF0000"/>
                </a:solidFill>
              </a:rPr>
              <a:t>lj</a:t>
            </a:r>
            <a:r>
              <a:rPr lang="hr-HR"/>
              <a:t>, Iva</a:t>
            </a:r>
            <a:r>
              <a:rPr lang="hr-HR">
                <a:solidFill>
                  <a:srgbClr val="FF0000"/>
                </a:solidFill>
              </a:rPr>
              <a:t>n</a:t>
            </a:r>
          </a:p>
          <a:p>
            <a:pPr marL="0" indent="0">
              <a:buNone/>
            </a:pPr>
            <a:r>
              <a:rPr lang="hr-HR"/>
              <a:t>    (ma </a:t>
            </a:r>
            <a:r>
              <a:rPr lang="hr-HR" err="1"/>
              <a:t>anche</a:t>
            </a:r>
            <a:r>
              <a:rPr lang="hr-HR"/>
              <a:t>: tata, m; Luka, Nikola, m.)</a:t>
            </a:r>
          </a:p>
          <a:p>
            <a:pPr>
              <a:buFontTx/>
              <a:buChar char="-"/>
            </a:pPr>
            <a:r>
              <a:rPr lang="hr-HR"/>
              <a:t>studentic</a:t>
            </a:r>
            <a:r>
              <a:rPr lang="hr-HR">
                <a:solidFill>
                  <a:srgbClr val="FF0000"/>
                </a:solidFill>
              </a:rPr>
              <a:t>a</a:t>
            </a:r>
            <a:r>
              <a:rPr lang="hr-HR"/>
              <a:t>, majk</a:t>
            </a:r>
            <a:r>
              <a:rPr lang="hr-HR">
                <a:solidFill>
                  <a:srgbClr val="FF0000"/>
                </a:solidFill>
              </a:rPr>
              <a:t>a</a:t>
            </a:r>
            <a:r>
              <a:rPr lang="hr-HR"/>
              <a:t>, prijateljic</a:t>
            </a:r>
            <a:r>
              <a:rPr lang="hr-HR">
                <a:solidFill>
                  <a:srgbClr val="FF0000"/>
                </a:solidFill>
              </a:rPr>
              <a:t>a</a:t>
            </a:r>
            <a:r>
              <a:rPr lang="hr-HR"/>
              <a:t>, Jasn</a:t>
            </a:r>
            <a:r>
              <a:rPr lang="hr-HR">
                <a:solidFill>
                  <a:srgbClr val="FF0000"/>
                </a:solidFill>
              </a:rPr>
              <a:t>a</a:t>
            </a:r>
          </a:p>
          <a:p>
            <a:pPr marL="0" indent="0">
              <a:buNone/>
            </a:pPr>
            <a:r>
              <a:rPr lang="hr-HR"/>
              <a:t>    (ma </a:t>
            </a:r>
            <a:r>
              <a:rPr lang="hr-HR" err="1"/>
              <a:t>anche</a:t>
            </a:r>
            <a:r>
              <a:rPr lang="hr-HR"/>
              <a:t>: noć, f; ljubav, f; Ines, f.)</a:t>
            </a:r>
          </a:p>
          <a:p>
            <a:pPr marL="0" indent="0">
              <a:buNone/>
            </a:pPr>
            <a:r>
              <a:rPr lang="hr-HR"/>
              <a:t>-   dijet</a:t>
            </a:r>
            <a:r>
              <a:rPr lang="hr-HR">
                <a:solidFill>
                  <a:srgbClr val="FF0000"/>
                </a:solidFill>
              </a:rPr>
              <a:t>e</a:t>
            </a:r>
            <a:r>
              <a:rPr lang="hr-HR"/>
              <a:t>, pil</a:t>
            </a:r>
            <a:r>
              <a:rPr lang="hr-HR">
                <a:solidFill>
                  <a:srgbClr val="FF0000"/>
                </a:solidFill>
              </a:rPr>
              <a:t>e</a:t>
            </a:r>
            <a:r>
              <a:rPr lang="hr-HR"/>
              <a:t>, mač</a:t>
            </a:r>
            <a:r>
              <a:rPr lang="hr-HR">
                <a:solidFill>
                  <a:srgbClr val="FF0000"/>
                </a:solidFill>
              </a:rPr>
              <a:t>e</a:t>
            </a:r>
            <a:r>
              <a:rPr lang="hr-HR"/>
              <a:t>, ogledal</a:t>
            </a:r>
            <a:r>
              <a:rPr lang="hr-HR">
                <a:solidFill>
                  <a:srgbClr val="FF0000"/>
                </a:solidFill>
              </a:rPr>
              <a:t>o</a:t>
            </a:r>
            <a:r>
              <a:rPr lang="hr-HR"/>
              <a:t>, slov</a:t>
            </a:r>
            <a:r>
              <a:rPr lang="hr-HR">
                <a:solidFill>
                  <a:srgbClr val="FF0000"/>
                </a:solidFill>
              </a:rPr>
              <a:t>o</a:t>
            </a:r>
          </a:p>
          <a:p>
            <a:pPr marL="0" indent="0">
              <a:buNone/>
            </a:pPr>
            <a:r>
              <a:rPr lang="hr-HR"/>
              <a:t>    (</a:t>
            </a:r>
            <a:r>
              <a:rPr lang="hr-HR" err="1"/>
              <a:t>neutri</a:t>
            </a:r>
            <a:r>
              <a:rPr lang="hr-HR"/>
              <a:t>: </a:t>
            </a:r>
            <a:r>
              <a:rPr lang="hr-HR" err="1"/>
              <a:t>bambino</a:t>
            </a:r>
            <a:r>
              <a:rPr lang="hr-HR"/>
              <a:t> e </a:t>
            </a:r>
            <a:r>
              <a:rPr lang="hr-HR" err="1"/>
              <a:t>piccoli</a:t>
            </a:r>
            <a:r>
              <a:rPr lang="hr-HR"/>
              <a:t> </a:t>
            </a:r>
            <a:r>
              <a:rPr lang="hr-HR" err="1"/>
              <a:t>degli</a:t>
            </a:r>
            <a:r>
              <a:rPr lang="hr-HR"/>
              <a:t> </a:t>
            </a:r>
            <a:r>
              <a:rPr lang="hr-HR" err="1"/>
              <a:t>animali</a:t>
            </a:r>
            <a:r>
              <a:rPr lang="hr-HR"/>
              <a:t>,     </a:t>
            </a:r>
          </a:p>
          <a:p>
            <a:pPr marL="0" indent="0">
              <a:buNone/>
            </a:pPr>
            <a:r>
              <a:rPr lang="hr-HR"/>
              <a:t>     </a:t>
            </a:r>
            <a:r>
              <a:rPr lang="hr-HR" err="1"/>
              <a:t>diversi</a:t>
            </a:r>
            <a:r>
              <a:rPr lang="hr-HR"/>
              <a:t> </a:t>
            </a:r>
            <a:r>
              <a:rPr lang="hr-HR" err="1"/>
              <a:t>sostantivi</a:t>
            </a:r>
            <a:r>
              <a:rPr lang="hr-HR"/>
              <a:t> </a:t>
            </a:r>
            <a:r>
              <a:rPr lang="hr-HR" err="1"/>
              <a:t>in</a:t>
            </a:r>
            <a:r>
              <a:rPr lang="hr-HR"/>
              <a:t> –e  </a:t>
            </a:r>
            <a:r>
              <a:rPr lang="hr-HR" err="1"/>
              <a:t>oppure</a:t>
            </a:r>
            <a:r>
              <a:rPr lang="hr-HR"/>
              <a:t> </a:t>
            </a:r>
            <a:r>
              <a:rPr lang="hr-HR" err="1"/>
              <a:t>in</a:t>
            </a:r>
            <a:r>
              <a:rPr lang="hr-HR"/>
              <a:t> -o)</a:t>
            </a:r>
          </a:p>
        </p:txBody>
      </p:sp>
    </p:spTree>
    <p:extLst>
      <p:ext uri="{BB962C8B-B14F-4D97-AF65-F5344CB8AC3E}">
        <p14:creationId xmlns:p14="http://schemas.microsoft.com/office/powerpoint/2010/main" val="4105484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err="1"/>
              <a:t>Lessico</a:t>
            </a:r>
            <a:r>
              <a:rPr lang="hr-HR"/>
              <a:t>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Dobro jutro! Dobar dan! Dobra večer! </a:t>
            </a:r>
          </a:p>
          <a:p>
            <a:pPr marL="0" indent="0">
              <a:buNone/>
            </a:pPr>
            <a:r>
              <a:rPr lang="hr-HR"/>
              <a:t>    Laku noć!</a:t>
            </a:r>
          </a:p>
          <a:p>
            <a:r>
              <a:rPr lang="hr-HR"/>
              <a:t>Kako si? Dobro, hvala. </a:t>
            </a:r>
          </a:p>
          <a:p>
            <a:r>
              <a:rPr lang="hr-HR"/>
              <a:t>Ja sam Sanja. Drago mi je!</a:t>
            </a:r>
          </a:p>
          <a:p>
            <a:r>
              <a:rPr lang="hr-HR"/>
              <a:t>Ja sam……………….  Drago mi je!</a:t>
            </a:r>
          </a:p>
          <a:p>
            <a:r>
              <a:rPr lang="hr-HR"/>
              <a:t>Doviđenja! Ćao! Bok! Zdravo! Vidimo se!</a:t>
            </a:r>
          </a:p>
          <a:p>
            <a:endParaRPr lang="hr-HR"/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8266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err="1"/>
              <a:t>Lessico</a:t>
            </a:r>
            <a:r>
              <a:rPr lang="hr-HR"/>
              <a:t>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>
                <a:solidFill>
                  <a:srgbClr val="FF0000"/>
                </a:solidFill>
              </a:rPr>
              <a:t>Tko (</a:t>
            </a:r>
            <a:r>
              <a:rPr lang="hr-HR" err="1">
                <a:solidFill>
                  <a:srgbClr val="FF0000"/>
                </a:solidFill>
              </a:rPr>
              <a:t>ko</a:t>
            </a:r>
            <a:r>
              <a:rPr lang="hr-HR">
                <a:solidFill>
                  <a:srgbClr val="FF0000"/>
                </a:solidFill>
              </a:rPr>
              <a:t>)</a:t>
            </a:r>
            <a:r>
              <a:rPr lang="hr-HR"/>
              <a:t> je to? To je Ivan, to je Jasna, to je dijete.</a:t>
            </a:r>
          </a:p>
          <a:p>
            <a:r>
              <a:rPr lang="hr-HR" err="1"/>
              <a:t>Kuc</a:t>
            </a:r>
            <a:r>
              <a:rPr lang="hr-HR"/>
              <a:t>-</a:t>
            </a:r>
            <a:r>
              <a:rPr lang="hr-HR" err="1"/>
              <a:t>kuc</a:t>
            </a:r>
            <a:r>
              <a:rPr lang="hr-HR"/>
              <a:t>… </a:t>
            </a:r>
            <a:r>
              <a:rPr lang="hr-HR" err="1"/>
              <a:t>Ko</a:t>
            </a:r>
            <a:r>
              <a:rPr lang="hr-HR"/>
              <a:t> je?</a:t>
            </a:r>
          </a:p>
          <a:p>
            <a:r>
              <a:rPr lang="hr-HR">
                <a:solidFill>
                  <a:srgbClr val="FF0000"/>
                </a:solidFill>
              </a:rPr>
              <a:t>Što / </a:t>
            </a:r>
            <a:r>
              <a:rPr lang="hr-HR" err="1">
                <a:solidFill>
                  <a:srgbClr val="FF0000"/>
                </a:solidFill>
              </a:rPr>
              <a:t>šta</a:t>
            </a:r>
            <a:r>
              <a:rPr lang="hr-HR"/>
              <a:t> je to?  To je stol, to je kompjuter, to je mobitel, to je soba, to je olovka</a:t>
            </a:r>
          </a:p>
          <a:p>
            <a:r>
              <a:rPr lang="hr-HR"/>
              <a:t>što &gt; </a:t>
            </a:r>
            <a:r>
              <a:rPr lang="hr-HR" err="1"/>
              <a:t>che</a:t>
            </a:r>
            <a:r>
              <a:rPr lang="hr-HR"/>
              <a:t> </a:t>
            </a:r>
            <a:r>
              <a:rPr lang="hr-HR" err="1"/>
              <a:t>cosa</a:t>
            </a:r>
            <a:r>
              <a:rPr lang="hr-HR"/>
              <a:t> </a:t>
            </a:r>
            <a:r>
              <a:rPr lang="hr-HR" b="1" err="1"/>
              <a:t>lingua</a:t>
            </a:r>
            <a:r>
              <a:rPr lang="hr-HR" b="1"/>
              <a:t> standard</a:t>
            </a:r>
          </a:p>
          <a:p>
            <a:r>
              <a:rPr lang="hr-HR"/>
              <a:t> </a:t>
            </a:r>
            <a:r>
              <a:rPr lang="hr-HR" err="1"/>
              <a:t>due</a:t>
            </a:r>
            <a:r>
              <a:rPr lang="hr-HR"/>
              <a:t> </a:t>
            </a:r>
            <a:r>
              <a:rPr lang="hr-HR" err="1"/>
              <a:t>varianti</a:t>
            </a:r>
            <a:r>
              <a:rPr lang="hr-HR" i="1"/>
              <a:t>  </a:t>
            </a:r>
            <a:r>
              <a:rPr lang="hr-HR" err="1"/>
              <a:t>štokavo</a:t>
            </a:r>
            <a:r>
              <a:rPr lang="hr-HR"/>
              <a:t> </a:t>
            </a:r>
            <a:r>
              <a:rPr lang="hr-HR" err="1"/>
              <a:t>ijekavo</a:t>
            </a:r>
            <a:r>
              <a:rPr lang="hr-HR"/>
              <a:t> / </a:t>
            </a:r>
            <a:r>
              <a:rPr lang="hr-HR" err="1"/>
              <a:t>štokavo</a:t>
            </a:r>
            <a:r>
              <a:rPr lang="hr-HR"/>
              <a:t> </a:t>
            </a:r>
            <a:r>
              <a:rPr lang="hr-HR" err="1"/>
              <a:t>ekavo</a:t>
            </a:r>
            <a:endParaRPr lang="hr-HR"/>
          </a:p>
          <a:p>
            <a:r>
              <a:rPr lang="hr-HR"/>
              <a:t>LINGUA POLICENTRICA</a:t>
            </a:r>
          </a:p>
        </p:txBody>
      </p:sp>
    </p:spTree>
    <p:extLst>
      <p:ext uri="{BB962C8B-B14F-4D97-AF65-F5344CB8AC3E}">
        <p14:creationId xmlns:p14="http://schemas.microsoft.com/office/powerpoint/2010/main" val="3071068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err="1"/>
              <a:t>Varianti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/>
              <a:t>- </a:t>
            </a:r>
            <a:r>
              <a:rPr lang="hr-HR" b="1" err="1"/>
              <a:t>Štokavo</a:t>
            </a:r>
            <a:r>
              <a:rPr lang="hr-HR" b="1"/>
              <a:t> </a:t>
            </a:r>
            <a:r>
              <a:rPr lang="hr-HR" b="1" err="1"/>
              <a:t>ijekavo</a:t>
            </a:r>
            <a:r>
              <a:rPr lang="hr-HR"/>
              <a:t>:  dijete, n.; mlijeko, n.; lijep; </a:t>
            </a:r>
          </a:p>
          <a:p>
            <a:pPr marL="0" indent="0">
              <a:buNone/>
            </a:pPr>
            <a:r>
              <a:rPr lang="hr-HR"/>
              <a:t> svijet, m.; vrijeme, n., pjevati; htjeti</a:t>
            </a:r>
          </a:p>
          <a:p>
            <a:pPr marL="0" indent="0">
              <a:buNone/>
            </a:pPr>
            <a:r>
              <a:rPr lang="hr-HR"/>
              <a:t>Dobar dan, kako si=, dobro hvala, ja sam…, </a:t>
            </a:r>
          </a:p>
          <a:p>
            <a:pPr marL="0" indent="0">
              <a:buNone/>
            </a:pPr>
            <a:r>
              <a:rPr lang="hr-HR"/>
              <a:t>Ja živim u Trstu, on radi u Italiji, mi smo studenti, vi putujete u Bosnu, oni vole muziku</a:t>
            </a:r>
          </a:p>
          <a:p>
            <a:pPr marL="0" indent="0">
              <a:buNone/>
            </a:pPr>
            <a:r>
              <a:rPr lang="hr-HR"/>
              <a:t>- </a:t>
            </a:r>
            <a:r>
              <a:rPr lang="hr-HR" b="1" err="1"/>
              <a:t>Štokavo</a:t>
            </a:r>
            <a:r>
              <a:rPr lang="hr-HR" b="1"/>
              <a:t> </a:t>
            </a:r>
            <a:r>
              <a:rPr lang="hr-HR" b="1" err="1"/>
              <a:t>ekavo</a:t>
            </a:r>
            <a:r>
              <a:rPr lang="hr-HR"/>
              <a:t>:  </a:t>
            </a:r>
            <a:r>
              <a:rPr lang="hr-HR" err="1"/>
              <a:t>dete</a:t>
            </a:r>
            <a:r>
              <a:rPr lang="hr-HR"/>
              <a:t>, n; </a:t>
            </a:r>
            <a:r>
              <a:rPr lang="hr-HR" err="1"/>
              <a:t>mleko</a:t>
            </a:r>
            <a:r>
              <a:rPr lang="hr-HR"/>
              <a:t>, n; </a:t>
            </a:r>
            <a:r>
              <a:rPr lang="hr-HR" err="1"/>
              <a:t>lep</a:t>
            </a:r>
            <a:r>
              <a:rPr lang="hr-HR"/>
              <a:t>; svet, m.; </a:t>
            </a:r>
          </a:p>
          <a:p>
            <a:pPr marL="0" indent="0">
              <a:buNone/>
            </a:pPr>
            <a:r>
              <a:rPr lang="hr-HR" err="1"/>
              <a:t>vreme</a:t>
            </a:r>
            <a:r>
              <a:rPr lang="hr-HR"/>
              <a:t>, n.; </a:t>
            </a:r>
            <a:r>
              <a:rPr lang="hr-HR" err="1"/>
              <a:t>pevati</a:t>
            </a:r>
            <a:r>
              <a:rPr lang="hr-HR"/>
              <a:t>; </a:t>
            </a:r>
            <a:r>
              <a:rPr lang="hr-HR" err="1"/>
              <a:t>hteti</a:t>
            </a:r>
            <a:endParaRPr lang="hr-HR"/>
          </a:p>
          <a:p>
            <a:pPr marL="0" indent="0">
              <a:buNone/>
            </a:pPr>
            <a:r>
              <a:rPr lang="hr-HR"/>
              <a:t>Ja živim u Trstu, on radi u Italiji, mi smo studenti, vi putujete u Bosnu, oni vole muziku</a:t>
            </a:r>
          </a:p>
          <a:p>
            <a:pPr marL="0" indent="0">
              <a:buNone/>
            </a:pPr>
            <a:endParaRPr lang="hr-HR"/>
          </a:p>
          <a:p>
            <a:pPr marL="0" indent="0">
              <a:buNone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4446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err="1"/>
              <a:t>Distribuzione</a:t>
            </a:r>
            <a:r>
              <a:rPr lang="hr-HR"/>
              <a:t> </a:t>
            </a:r>
            <a:r>
              <a:rPr lang="hr-HR" err="1"/>
              <a:t>regionale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/>
          </a:p>
          <a:p>
            <a:pPr marL="0" indent="0">
              <a:buNone/>
            </a:pPr>
            <a:r>
              <a:rPr lang="hr-HR"/>
              <a:t>Hrvatska: </a:t>
            </a:r>
            <a:r>
              <a:rPr lang="hr-HR" err="1"/>
              <a:t>dialetti</a:t>
            </a:r>
            <a:r>
              <a:rPr lang="hr-HR"/>
              <a:t> </a:t>
            </a:r>
            <a:r>
              <a:rPr lang="hr-HR" err="1">
                <a:solidFill>
                  <a:srgbClr val="FF0000"/>
                </a:solidFill>
              </a:rPr>
              <a:t>kaj</a:t>
            </a:r>
            <a:r>
              <a:rPr lang="hr-HR" err="1"/>
              <a:t>kavo</a:t>
            </a:r>
            <a:r>
              <a:rPr lang="hr-HR"/>
              <a:t>; </a:t>
            </a:r>
            <a:r>
              <a:rPr lang="hr-HR" err="1">
                <a:solidFill>
                  <a:srgbClr val="FF0000"/>
                </a:solidFill>
              </a:rPr>
              <a:t>ča</a:t>
            </a:r>
            <a:r>
              <a:rPr lang="hr-HR" err="1"/>
              <a:t>kavo</a:t>
            </a:r>
            <a:r>
              <a:rPr lang="hr-HR"/>
              <a:t>; </a:t>
            </a:r>
            <a:r>
              <a:rPr lang="hr-HR" err="1">
                <a:solidFill>
                  <a:srgbClr val="FF0000"/>
                </a:solidFill>
              </a:rPr>
              <a:t>što</a:t>
            </a:r>
            <a:r>
              <a:rPr lang="hr-HR" err="1"/>
              <a:t>kavo</a:t>
            </a:r>
            <a:endParaRPr lang="hr-HR"/>
          </a:p>
          <a:p>
            <a:pPr marL="0" indent="0">
              <a:buNone/>
            </a:pPr>
            <a:r>
              <a:rPr lang="hr-HR" i="1"/>
              <a:t>Standard</a:t>
            </a:r>
            <a:r>
              <a:rPr lang="hr-HR"/>
              <a:t>: </a:t>
            </a:r>
            <a:r>
              <a:rPr lang="hr-HR" err="1"/>
              <a:t>štokavo</a:t>
            </a:r>
            <a:r>
              <a:rPr lang="hr-HR"/>
              <a:t> </a:t>
            </a:r>
            <a:r>
              <a:rPr lang="hr-HR" err="1"/>
              <a:t>ijekavo</a:t>
            </a:r>
            <a:endParaRPr lang="hr-HR"/>
          </a:p>
          <a:p>
            <a:pPr marL="0" indent="0">
              <a:buNone/>
            </a:pPr>
            <a:r>
              <a:rPr lang="hr-HR"/>
              <a:t>Bosna i Hercegovina: </a:t>
            </a:r>
          </a:p>
          <a:p>
            <a:pPr marL="0" indent="0">
              <a:buNone/>
            </a:pPr>
            <a:r>
              <a:rPr lang="hr-HR" err="1">
                <a:solidFill>
                  <a:srgbClr val="FF0000"/>
                </a:solidFill>
              </a:rPr>
              <a:t>što</a:t>
            </a:r>
            <a:r>
              <a:rPr lang="hr-HR" err="1"/>
              <a:t>kavo</a:t>
            </a:r>
            <a:r>
              <a:rPr lang="hr-HR"/>
              <a:t> </a:t>
            </a:r>
            <a:r>
              <a:rPr lang="hr-HR" err="1"/>
              <a:t>ekavo</a:t>
            </a:r>
            <a:r>
              <a:rPr lang="hr-HR"/>
              <a:t> i </a:t>
            </a:r>
            <a:r>
              <a:rPr lang="hr-HR" err="1">
                <a:solidFill>
                  <a:srgbClr val="FF0000"/>
                </a:solidFill>
              </a:rPr>
              <a:t>što</a:t>
            </a:r>
            <a:r>
              <a:rPr lang="hr-HR" err="1"/>
              <a:t>kavo</a:t>
            </a:r>
            <a:r>
              <a:rPr lang="hr-HR"/>
              <a:t> </a:t>
            </a:r>
            <a:r>
              <a:rPr lang="hr-HR" err="1"/>
              <a:t>ijekavo</a:t>
            </a:r>
            <a:endParaRPr lang="hr-HR"/>
          </a:p>
          <a:p>
            <a:pPr marL="0" indent="0">
              <a:buNone/>
            </a:pPr>
            <a:r>
              <a:rPr lang="hr-HR"/>
              <a:t>Crna Gora: </a:t>
            </a:r>
            <a:r>
              <a:rPr lang="hr-HR" err="1">
                <a:solidFill>
                  <a:srgbClr val="FF0000"/>
                </a:solidFill>
              </a:rPr>
              <a:t>što</a:t>
            </a:r>
            <a:r>
              <a:rPr lang="hr-HR" err="1"/>
              <a:t>kavo</a:t>
            </a:r>
            <a:r>
              <a:rPr lang="hr-HR"/>
              <a:t> </a:t>
            </a:r>
            <a:r>
              <a:rPr lang="hr-HR" err="1"/>
              <a:t>ijekavo</a:t>
            </a:r>
            <a:r>
              <a:rPr lang="hr-HR"/>
              <a:t> (</a:t>
            </a:r>
            <a:r>
              <a:rPr lang="hr-HR" err="1"/>
              <a:t>iperijekavo</a:t>
            </a:r>
            <a:r>
              <a:rPr lang="hr-HR"/>
              <a:t>)</a:t>
            </a:r>
          </a:p>
          <a:p>
            <a:pPr marL="0" indent="0">
              <a:buNone/>
            </a:pPr>
            <a:r>
              <a:rPr lang="hr-HR"/>
              <a:t>Srbija: </a:t>
            </a:r>
            <a:r>
              <a:rPr lang="hr-HR" err="1">
                <a:solidFill>
                  <a:srgbClr val="FF0000"/>
                </a:solidFill>
              </a:rPr>
              <a:t>što</a:t>
            </a:r>
            <a:r>
              <a:rPr lang="hr-HR" err="1"/>
              <a:t>kavo</a:t>
            </a:r>
            <a:r>
              <a:rPr lang="hr-HR"/>
              <a:t> </a:t>
            </a:r>
            <a:r>
              <a:rPr lang="hr-HR" err="1"/>
              <a:t>ekavo</a:t>
            </a:r>
            <a:r>
              <a:rPr lang="hr-HR"/>
              <a:t>; </a:t>
            </a:r>
            <a:r>
              <a:rPr lang="hr-HR" err="1">
                <a:solidFill>
                  <a:srgbClr val="FF0000"/>
                </a:solidFill>
              </a:rPr>
              <a:t>što</a:t>
            </a:r>
            <a:r>
              <a:rPr lang="hr-HR" err="1"/>
              <a:t>kavo</a:t>
            </a:r>
            <a:r>
              <a:rPr lang="hr-HR"/>
              <a:t> </a:t>
            </a:r>
            <a:r>
              <a:rPr lang="hr-HR" err="1"/>
              <a:t>ijekavo</a:t>
            </a:r>
            <a:r>
              <a:rPr lang="hr-HR"/>
              <a:t> (</a:t>
            </a:r>
            <a:r>
              <a:rPr lang="hr-HR" err="1"/>
              <a:t>dialetti</a:t>
            </a:r>
            <a:r>
              <a:rPr lang="hr-HR"/>
              <a:t>)</a:t>
            </a:r>
          </a:p>
          <a:p>
            <a:pPr marL="0" indent="0">
              <a:buNone/>
            </a:pPr>
            <a:r>
              <a:rPr lang="hr-HR" i="1"/>
              <a:t>Standard</a:t>
            </a:r>
            <a:r>
              <a:rPr lang="hr-HR"/>
              <a:t>: </a:t>
            </a:r>
            <a:r>
              <a:rPr lang="hr-HR" err="1"/>
              <a:t>štokavo</a:t>
            </a:r>
            <a:r>
              <a:rPr lang="hr-HR"/>
              <a:t> </a:t>
            </a:r>
            <a:r>
              <a:rPr lang="hr-HR" err="1"/>
              <a:t>ekavo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1912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err="1"/>
              <a:t>Varianti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err="1"/>
              <a:t>Differenze</a:t>
            </a:r>
            <a:r>
              <a:rPr lang="hr-HR"/>
              <a:t> </a:t>
            </a:r>
            <a:r>
              <a:rPr lang="hr-HR" err="1"/>
              <a:t>regionali</a:t>
            </a:r>
            <a:r>
              <a:rPr lang="hr-HR"/>
              <a:t> </a:t>
            </a:r>
            <a:r>
              <a:rPr lang="hr-HR" err="1"/>
              <a:t>dialettali</a:t>
            </a:r>
            <a:r>
              <a:rPr lang="hr-HR"/>
              <a:t> </a:t>
            </a:r>
            <a:r>
              <a:rPr lang="hr-HR" err="1"/>
              <a:t>relativamente</a:t>
            </a:r>
            <a:r>
              <a:rPr lang="hr-HR"/>
              <a:t> </a:t>
            </a:r>
            <a:r>
              <a:rPr lang="hr-HR" err="1"/>
              <a:t>grandi</a:t>
            </a:r>
            <a:endParaRPr lang="hr-HR"/>
          </a:p>
          <a:p>
            <a:r>
              <a:rPr lang="hr-HR"/>
              <a:t>Standard: </a:t>
            </a:r>
            <a:r>
              <a:rPr lang="hr-HR" err="1"/>
              <a:t>comprensione</a:t>
            </a:r>
            <a:r>
              <a:rPr lang="hr-HR"/>
              <a:t> </a:t>
            </a:r>
            <a:r>
              <a:rPr lang="hr-HR" err="1"/>
              <a:t>recipr</a:t>
            </a:r>
            <a:r>
              <a:rPr lang="it-IT"/>
              <a:t>o</a:t>
            </a:r>
            <a:r>
              <a:rPr lang="hr-HR" err="1"/>
              <a:t>ca</a:t>
            </a:r>
            <a:r>
              <a:rPr lang="hr-HR"/>
              <a:t> </a:t>
            </a:r>
            <a:r>
              <a:rPr lang="hr-HR" err="1"/>
              <a:t>con</a:t>
            </a:r>
            <a:r>
              <a:rPr lang="hr-HR"/>
              <a:t> </a:t>
            </a:r>
            <a:r>
              <a:rPr lang="hr-HR" err="1"/>
              <a:t>specificit</a:t>
            </a:r>
            <a:r>
              <a:rPr lang="it-IT"/>
              <a:t>à lessicali regionali</a:t>
            </a:r>
          </a:p>
          <a:p>
            <a:r>
              <a:rPr lang="it-IT"/>
              <a:t>Non ci sono interpreti nemmeno a livello politico più alto</a:t>
            </a:r>
          </a:p>
          <a:p>
            <a:r>
              <a:rPr lang="it-IT"/>
              <a:t>Adattamenti variantistici esistono (allontanamento relativo negli ultimi 30 anni)</a:t>
            </a:r>
          </a:p>
          <a:p>
            <a:endParaRPr lang="it-IT"/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3393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Approcci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/>
              <a:t>A) Considerare le lingue in quanto diverse:</a:t>
            </a:r>
          </a:p>
          <a:p>
            <a:pPr marL="0" indent="0">
              <a:buNone/>
            </a:pPr>
            <a:r>
              <a:rPr lang="it-IT"/>
              <a:t>lingua  croata, lingua serba, lingua bosniaca, lingua montenegrina</a:t>
            </a:r>
          </a:p>
          <a:p>
            <a:pPr marL="0" indent="0">
              <a:buNone/>
            </a:pPr>
            <a:r>
              <a:rPr lang="it-IT"/>
              <a:t>B) Considerare lo </a:t>
            </a:r>
            <a:r>
              <a:rPr lang="hr-HR"/>
              <a:t>š</a:t>
            </a:r>
            <a:r>
              <a:rPr lang="it-IT" err="1"/>
              <a:t>tokavo</a:t>
            </a:r>
            <a:r>
              <a:rPr lang="hr-HR"/>
              <a:t> </a:t>
            </a:r>
            <a:r>
              <a:rPr lang="hr-HR" err="1"/>
              <a:t>ijekavo</a:t>
            </a:r>
            <a:r>
              <a:rPr lang="hr-HR"/>
              <a:t> (standard) e </a:t>
            </a:r>
            <a:r>
              <a:rPr lang="hr-HR" err="1"/>
              <a:t>lo</a:t>
            </a:r>
            <a:r>
              <a:rPr lang="hr-HR"/>
              <a:t> </a:t>
            </a:r>
            <a:r>
              <a:rPr lang="hr-HR" err="1"/>
              <a:t>štokavo</a:t>
            </a:r>
            <a:r>
              <a:rPr lang="hr-HR"/>
              <a:t> </a:t>
            </a:r>
            <a:r>
              <a:rPr lang="hr-HR" err="1"/>
              <a:t>ekavo</a:t>
            </a:r>
            <a:r>
              <a:rPr lang="hr-HR"/>
              <a:t> (standard) </a:t>
            </a:r>
            <a:r>
              <a:rPr lang="hr-HR" err="1"/>
              <a:t>varianti</a:t>
            </a:r>
            <a:r>
              <a:rPr lang="hr-HR"/>
              <a:t> </a:t>
            </a:r>
            <a:r>
              <a:rPr lang="hr-HR" err="1"/>
              <a:t>di</a:t>
            </a:r>
            <a:r>
              <a:rPr lang="hr-HR"/>
              <a:t> </a:t>
            </a:r>
            <a:r>
              <a:rPr lang="hr-HR" err="1"/>
              <a:t>una</a:t>
            </a:r>
            <a:r>
              <a:rPr lang="hr-HR"/>
              <a:t> </a:t>
            </a:r>
            <a:r>
              <a:rPr lang="hr-HR" err="1"/>
              <a:t>lingua</a:t>
            </a:r>
            <a:r>
              <a:rPr lang="hr-HR"/>
              <a:t> </a:t>
            </a:r>
            <a:r>
              <a:rPr lang="hr-HR" err="1"/>
              <a:t>policentrica</a:t>
            </a:r>
            <a:r>
              <a:rPr lang="hr-HR"/>
              <a:t> = naš jezik (=</a:t>
            </a:r>
            <a:r>
              <a:rPr lang="hr-HR" err="1"/>
              <a:t>lingua</a:t>
            </a:r>
            <a:r>
              <a:rPr lang="hr-HR"/>
              <a:t> </a:t>
            </a:r>
            <a:r>
              <a:rPr lang="hr-HR" err="1"/>
              <a:t>nostra</a:t>
            </a:r>
            <a:r>
              <a:rPr lang="hr-HR"/>
              <a:t>)</a:t>
            </a:r>
          </a:p>
          <a:p>
            <a:pPr marL="0" indent="0">
              <a:buNone/>
            </a:pPr>
            <a:endParaRPr lang="hr-HR"/>
          </a:p>
          <a:p>
            <a:pPr marL="0" indent="0">
              <a:buNone/>
            </a:pPr>
            <a:r>
              <a:rPr lang="hr-HR" err="1"/>
              <a:t>Evoluzione</a:t>
            </a:r>
            <a:r>
              <a:rPr lang="hr-HR"/>
              <a:t> </a:t>
            </a:r>
            <a:r>
              <a:rPr lang="hr-HR" err="1"/>
              <a:t>storica</a:t>
            </a:r>
            <a:r>
              <a:rPr lang="hr-HR"/>
              <a:t> </a:t>
            </a:r>
            <a:r>
              <a:rPr lang="hr-HR" err="1"/>
              <a:t>complessa</a:t>
            </a:r>
            <a:r>
              <a:rPr lang="hr-HR"/>
              <a:t>, </a:t>
            </a:r>
            <a:r>
              <a:rPr lang="hr-HR" err="1"/>
              <a:t>vedremo</a:t>
            </a:r>
            <a:r>
              <a:rPr lang="hr-HR"/>
              <a:t> </a:t>
            </a:r>
            <a:r>
              <a:rPr lang="hr-HR" err="1"/>
              <a:t>in</a:t>
            </a:r>
            <a:r>
              <a:rPr lang="hr-HR"/>
              <a:t> </a:t>
            </a:r>
            <a:r>
              <a:rPr lang="hr-HR" err="1"/>
              <a:t>seguito</a:t>
            </a:r>
            <a:endParaRPr lang="it-IT"/>
          </a:p>
          <a:p>
            <a:pPr marL="0" indent="0">
              <a:buNone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093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err="1"/>
              <a:t>Ceppo</a:t>
            </a:r>
            <a:r>
              <a:rPr lang="hr-HR"/>
              <a:t> </a:t>
            </a:r>
            <a:r>
              <a:rPr lang="hr-HR" err="1"/>
              <a:t>linguistico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err="1"/>
              <a:t>Lingua</a:t>
            </a:r>
            <a:r>
              <a:rPr lang="hr-HR"/>
              <a:t> slava </a:t>
            </a:r>
            <a:r>
              <a:rPr lang="hr-HR" err="1"/>
              <a:t>meridionale</a:t>
            </a:r>
            <a:endParaRPr lang="hr-HR"/>
          </a:p>
          <a:p>
            <a:r>
              <a:rPr lang="hr-HR" err="1"/>
              <a:t>Lingue</a:t>
            </a:r>
            <a:r>
              <a:rPr lang="hr-HR"/>
              <a:t> SLAVE: </a:t>
            </a:r>
          </a:p>
          <a:p>
            <a:r>
              <a:rPr lang="hr-HR" err="1"/>
              <a:t>Orientali</a:t>
            </a:r>
            <a:r>
              <a:rPr lang="hr-HR"/>
              <a:t>: </a:t>
            </a:r>
            <a:r>
              <a:rPr lang="hr-HR" err="1"/>
              <a:t>russo</a:t>
            </a:r>
            <a:r>
              <a:rPr lang="hr-HR"/>
              <a:t>, </a:t>
            </a:r>
            <a:r>
              <a:rPr lang="hr-HR" err="1"/>
              <a:t>ucraino</a:t>
            </a:r>
            <a:r>
              <a:rPr lang="hr-HR"/>
              <a:t>, </a:t>
            </a:r>
            <a:r>
              <a:rPr lang="hr-HR" err="1"/>
              <a:t>bielorusso</a:t>
            </a:r>
            <a:endParaRPr lang="hr-HR"/>
          </a:p>
          <a:p>
            <a:r>
              <a:rPr lang="hr-HR" err="1"/>
              <a:t>Occidentali</a:t>
            </a:r>
            <a:r>
              <a:rPr lang="hr-HR"/>
              <a:t>: </a:t>
            </a:r>
            <a:r>
              <a:rPr lang="hr-HR" err="1"/>
              <a:t>polacco</a:t>
            </a:r>
            <a:r>
              <a:rPr lang="hr-HR"/>
              <a:t>, </a:t>
            </a:r>
            <a:r>
              <a:rPr lang="hr-HR" err="1"/>
              <a:t>slovacco</a:t>
            </a:r>
            <a:r>
              <a:rPr lang="hr-HR"/>
              <a:t>, </a:t>
            </a:r>
            <a:r>
              <a:rPr lang="hr-HR" err="1"/>
              <a:t>ceco</a:t>
            </a:r>
            <a:r>
              <a:rPr lang="hr-HR"/>
              <a:t>, </a:t>
            </a:r>
            <a:r>
              <a:rPr lang="hr-HR" err="1"/>
              <a:t>sorabo</a:t>
            </a:r>
            <a:endParaRPr lang="hr-HR"/>
          </a:p>
          <a:p>
            <a:r>
              <a:rPr lang="hr-HR" err="1"/>
              <a:t>Meridionali</a:t>
            </a:r>
            <a:r>
              <a:rPr lang="hr-HR"/>
              <a:t>: </a:t>
            </a:r>
            <a:r>
              <a:rPr lang="hr-HR" err="1"/>
              <a:t>bulgaro</a:t>
            </a:r>
            <a:r>
              <a:rPr lang="hr-HR"/>
              <a:t>, </a:t>
            </a:r>
            <a:r>
              <a:rPr lang="hr-HR" err="1"/>
              <a:t>macedone</a:t>
            </a:r>
            <a:r>
              <a:rPr lang="hr-HR"/>
              <a:t>, </a:t>
            </a:r>
            <a:r>
              <a:rPr lang="hr-HR" err="1">
                <a:solidFill>
                  <a:srgbClr val="FF0000"/>
                </a:solidFill>
              </a:rPr>
              <a:t>serbo</a:t>
            </a:r>
            <a:r>
              <a:rPr lang="hr-HR">
                <a:solidFill>
                  <a:srgbClr val="FF0000"/>
                </a:solidFill>
              </a:rPr>
              <a:t>, </a:t>
            </a:r>
            <a:r>
              <a:rPr lang="hr-HR" err="1">
                <a:solidFill>
                  <a:srgbClr val="FF0000"/>
                </a:solidFill>
              </a:rPr>
              <a:t>montenegrino</a:t>
            </a:r>
            <a:r>
              <a:rPr lang="hr-HR">
                <a:solidFill>
                  <a:srgbClr val="FF0000"/>
                </a:solidFill>
              </a:rPr>
              <a:t>, </a:t>
            </a:r>
            <a:r>
              <a:rPr lang="hr-HR" err="1">
                <a:solidFill>
                  <a:srgbClr val="FF0000"/>
                </a:solidFill>
              </a:rPr>
              <a:t>bosniaco</a:t>
            </a:r>
            <a:r>
              <a:rPr lang="hr-HR">
                <a:solidFill>
                  <a:srgbClr val="FF0000"/>
                </a:solidFill>
              </a:rPr>
              <a:t>, </a:t>
            </a:r>
            <a:r>
              <a:rPr lang="hr-HR" err="1">
                <a:solidFill>
                  <a:srgbClr val="FF0000"/>
                </a:solidFill>
              </a:rPr>
              <a:t>croato</a:t>
            </a:r>
            <a:r>
              <a:rPr lang="hr-HR"/>
              <a:t> </a:t>
            </a:r>
            <a:r>
              <a:rPr lang="hr-HR" err="1"/>
              <a:t>sloveno</a:t>
            </a:r>
            <a:endParaRPr lang="hr-HR"/>
          </a:p>
          <a:p>
            <a:pPr marL="0" indent="0">
              <a:buNone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525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FBDC0-F147-8989-D05C-D6C493AFC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ea typeface="Calibri"/>
                <a:cs typeface="Calibri"/>
              </a:rPr>
              <a:t>Lingue slave nel mondo</a:t>
            </a:r>
            <a:endParaRPr lang="en-US"/>
          </a:p>
        </p:txBody>
      </p:sp>
      <p:pic>
        <p:nvPicPr>
          <p:cNvPr id="4" name="Content Placeholder 3" descr="undefined">
            <a:extLst>
              <a:ext uri="{FF2B5EF4-FFF2-40B4-BE49-F238E27FC236}">
                <a16:creationId xmlns:a16="http://schemas.microsoft.com/office/drawing/2014/main" id="{009CB57D-CAA4-8A45-D5AC-19B7B20FD6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3250" y="1600200"/>
            <a:ext cx="5917500" cy="4525963"/>
          </a:xfrm>
        </p:spPr>
      </p:pic>
    </p:spTree>
    <p:extLst>
      <p:ext uri="{BB962C8B-B14F-4D97-AF65-F5344CB8AC3E}">
        <p14:creationId xmlns:p14="http://schemas.microsoft.com/office/powerpoint/2010/main" val="238743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err="1"/>
              <a:t>Definizione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i="1"/>
              <a:t>de </a:t>
            </a:r>
            <a:r>
              <a:rPr lang="hr-HR" i="1" err="1"/>
              <a:t>facto</a:t>
            </a:r>
            <a:r>
              <a:rPr lang="hr-HR" i="1"/>
              <a:t> </a:t>
            </a:r>
            <a:r>
              <a:rPr lang="hr-HR"/>
              <a:t>/ </a:t>
            </a:r>
            <a:r>
              <a:rPr lang="hr-HR" i="1"/>
              <a:t>de jure</a:t>
            </a:r>
          </a:p>
          <a:p>
            <a:r>
              <a:rPr lang="hr-HR" err="1"/>
              <a:t>Lingua</a:t>
            </a:r>
            <a:r>
              <a:rPr lang="hr-HR"/>
              <a:t> </a:t>
            </a:r>
            <a:r>
              <a:rPr lang="hr-HR" err="1"/>
              <a:t>madre</a:t>
            </a:r>
            <a:r>
              <a:rPr lang="hr-HR"/>
              <a:t>: </a:t>
            </a:r>
            <a:r>
              <a:rPr lang="hr-HR" err="1"/>
              <a:t>croato</a:t>
            </a:r>
            <a:r>
              <a:rPr lang="hr-HR"/>
              <a:t>, </a:t>
            </a:r>
            <a:r>
              <a:rPr lang="hr-HR" err="1"/>
              <a:t>serbo</a:t>
            </a:r>
            <a:r>
              <a:rPr lang="hr-HR"/>
              <a:t>, </a:t>
            </a:r>
            <a:r>
              <a:rPr lang="hr-HR" err="1"/>
              <a:t>bosniaco</a:t>
            </a:r>
            <a:r>
              <a:rPr lang="hr-HR"/>
              <a:t>, </a:t>
            </a:r>
            <a:r>
              <a:rPr lang="hr-HR" err="1"/>
              <a:t>montenegrino</a:t>
            </a:r>
            <a:endParaRPr lang="hr-HR"/>
          </a:p>
          <a:p>
            <a:r>
              <a:rPr lang="hr-HR"/>
              <a:t>(</a:t>
            </a:r>
            <a:r>
              <a:rPr lang="hr-HR" err="1"/>
              <a:t>serbocroato</a:t>
            </a:r>
            <a:r>
              <a:rPr lang="hr-HR"/>
              <a:t> e </a:t>
            </a:r>
            <a:r>
              <a:rPr lang="hr-HR" err="1"/>
              <a:t>croato</a:t>
            </a:r>
            <a:r>
              <a:rPr lang="hr-HR"/>
              <a:t> </a:t>
            </a:r>
            <a:r>
              <a:rPr lang="hr-HR" err="1"/>
              <a:t>serbo</a:t>
            </a:r>
            <a:r>
              <a:rPr lang="hr-HR"/>
              <a:t> </a:t>
            </a:r>
            <a:r>
              <a:rPr lang="hr-HR" err="1"/>
              <a:t>nomi</a:t>
            </a:r>
            <a:r>
              <a:rPr lang="hr-HR"/>
              <a:t> </a:t>
            </a:r>
            <a:r>
              <a:rPr lang="hr-HR" err="1"/>
              <a:t>ufficiali</a:t>
            </a:r>
            <a:r>
              <a:rPr lang="hr-HR"/>
              <a:t> </a:t>
            </a:r>
            <a:r>
              <a:rPr lang="hr-HR" err="1"/>
              <a:t>nel</a:t>
            </a:r>
            <a:r>
              <a:rPr lang="hr-HR"/>
              <a:t> </a:t>
            </a:r>
            <a:r>
              <a:rPr lang="hr-HR" err="1"/>
              <a:t>passato</a:t>
            </a:r>
            <a:r>
              <a:rPr lang="hr-HR"/>
              <a:t>)</a:t>
            </a:r>
          </a:p>
          <a:p>
            <a:r>
              <a:rPr lang="hr-HR" err="1"/>
              <a:t>Universit</a:t>
            </a:r>
            <a:r>
              <a:rPr lang="it-IT"/>
              <a:t>à italiana: Lingua serba e croata</a:t>
            </a:r>
          </a:p>
          <a:p>
            <a:r>
              <a:rPr lang="it-IT"/>
              <a:t>USA: </a:t>
            </a:r>
            <a:r>
              <a:rPr lang="it-IT" err="1"/>
              <a:t>bcms</a:t>
            </a:r>
            <a:r>
              <a:rPr lang="it-IT"/>
              <a:t>; Austria: </a:t>
            </a:r>
            <a:r>
              <a:rPr lang="it-IT" err="1"/>
              <a:t>bcs</a:t>
            </a:r>
            <a:endParaRPr lang="hr-HR"/>
          </a:p>
          <a:p>
            <a:r>
              <a:rPr lang="hr-HR" err="1"/>
              <a:t>Area</a:t>
            </a:r>
            <a:r>
              <a:rPr lang="hr-HR"/>
              <a:t> </a:t>
            </a:r>
            <a:r>
              <a:rPr lang="hr-HR" err="1">
                <a:solidFill>
                  <a:srgbClr val="FF0000"/>
                </a:solidFill>
              </a:rPr>
              <a:t>medioslavomeridionale</a:t>
            </a:r>
            <a:r>
              <a:rPr lang="hr-HR"/>
              <a:t>: </a:t>
            </a:r>
            <a:r>
              <a:rPr lang="hr-HR" err="1"/>
              <a:t>serbo</a:t>
            </a:r>
            <a:r>
              <a:rPr lang="hr-HR"/>
              <a:t>, </a:t>
            </a:r>
            <a:r>
              <a:rPr lang="hr-HR" err="1"/>
              <a:t>montenegrino</a:t>
            </a:r>
            <a:r>
              <a:rPr lang="hr-HR"/>
              <a:t>, </a:t>
            </a:r>
            <a:r>
              <a:rPr lang="hr-HR" err="1"/>
              <a:t>bosniaco</a:t>
            </a:r>
            <a:r>
              <a:rPr lang="hr-HR"/>
              <a:t> e </a:t>
            </a:r>
            <a:r>
              <a:rPr lang="hr-HR" err="1"/>
              <a:t>croato</a:t>
            </a:r>
            <a:endParaRPr lang="hr-HR"/>
          </a:p>
          <a:p>
            <a:r>
              <a:rPr lang="hr-HR"/>
              <a:t>SI BASANO SUL DIALETTO </a:t>
            </a:r>
            <a:r>
              <a:rPr lang="hr-HR" err="1">
                <a:solidFill>
                  <a:srgbClr val="FF0000"/>
                </a:solidFill>
              </a:rPr>
              <a:t>štokavo</a:t>
            </a:r>
            <a:endParaRPr lang="hr-H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427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err="1"/>
              <a:t>Variet</a:t>
            </a:r>
            <a:r>
              <a:rPr lang="it-IT"/>
              <a:t>à</a:t>
            </a:r>
            <a:r>
              <a:rPr lang="hr-HR"/>
              <a:t> </a:t>
            </a:r>
            <a:r>
              <a:rPr lang="hr-HR" err="1"/>
              <a:t>dialettali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7452000" cy="420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245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err="1"/>
              <a:t>Descrizione</a:t>
            </a:r>
            <a:r>
              <a:rPr lang="hr-HR"/>
              <a:t> </a:t>
            </a:r>
            <a:r>
              <a:rPr lang="hr-HR" err="1"/>
              <a:t>fondamentale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err="1"/>
              <a:t>Lingua</a:t>
            </a:r>
            <a:r>
              <a:rPr lang="hr-HR"/>
              <a:t>/</a:t>
            </a:r>
            <a:r>
              <a:rPr lang="hr-HR" err="1"/>
              <a:t>lingue</a:t>
            </a:r>
            <a:r>
              <a:rPr lang="hr-HR"/>
              <a:t> </a:t>
            </a:r>
            <a:r>
              <a:rPr lang="hr-HR" err="1"/>
              <a:t>slavomeridionale</a:t>
            </a:r>
            <a:r>
              <a:rPr lang="hr-HR"/>
              <a:t>/i</a:t>
            </a:r>
          </a:p>
          <a:p>
            <a:r>
              <a:rPr lang="hr-HR" err="1"/>
              <a:t>Fonetica</a:t>
            </a:r>
            <a:r>
              <a:rPr lang="hr-HR"/>
              <a:t>: </a:t>
            </a:r>
            <a:r>
              <a:rPr lang="hr-HR" err="1"/>
              <a:t>un</a:t>
            </a:r>
            <a:r>
              <a:rPr lang="hr-HR"/>
              <a:t> fonema = </a:t>
            </a:r>
            <a:r>
              <a:rPr lang="hr-HR" err="1"/>
              <a:t>un</a:t>
            </a:r>
            <a:r>
              <a:rPr lang="hr-HR"/>
              <a:t> grafema</a:t>
            </a:r>
          </a:p>
          <a:p>
            <a:r>
              <a:rPr lang="hr-HR" err="1"/>
              <a:t>Un</a:t>
            </a:r>
            <a:r>
              <a:rPr lang="hr-HR"/>
              <a:t> </a:t>
            </a:r>
            <a:r>
              <a:rPr lang="hr-HR" err="1"/>
              <a:t>suono</a:t>
            </a:r>
            <a:r>
              <a:rPr lang="hr-HR"/>
              <a:t> = </a:t>
            </a:r>
            <a:r>
              <a:rPr lang="hr-HR" err="1"/>
              <a:t>un</a:t>
            </a:r>
            <a:r>
              <a:rPr lang="hr-HR"/>
              <a:t> </a:t>
            </a:r>
            <a:r>
              <a:rPr lang="hr-HR" err="1"/>
              <a:t>segno</a:t>
            </a:r>
            <a:endParaRPr lang="hr-HR"/>
          </a:p>
          <a:p>
            <a:r>
              <a:rPr lang="hr-HR" err="1"/>
              <a:t>Alfabeto</a:t>
            </a:r>
            <a:r>
              <a:rPr lang="hr-HR"/>
              <a:t> </a:t>
            </a:r>
            <a:r>
              <a:rPr lang="hr-HR" err="1"/>
              <a:t>fonetico</a:t>
            </a:r>
            <a:endParaRPr lang="hr-HR"/>
          </a:p>
          <a:p>
            <a:r>
              <a:rPr lang="hr-HR" err="1"/>
              <a:t>Vocali</a:t>
            </a:r>
            <a:r>
              <a:rPr lang="hr-HR"/>
              <a:t>: a, e, </a:t>
            </a:r>
            <a:r>
              <a:rPr lang="hr-HR" err="1"/>
              <a:t>i</a:t>
            </a:r>
            <a:r>
              <a:rPr lang="hr-HR"/>
              <a:t>, </a:t>
            </a:r>
            <a:r>
              <a:rPr lang="hr-HR" err="1"/>
              <a:t>o</a:t>
            </a:r>
            <a:r>
              <a:rPr lang="hr-HR"/>
              <a:t>, </a:t>
            </a:r>
            <a:r>
              <a:rPr lang="hr-HR" err="1"/>
              <a:t>u</a:t>
            </a:r>
            <a:r>
              <a:rPr lang="hr-HR"/>
              <a:t> (</a:t>
            </a:r>
            <a:r>
              <a:rPr lang="hr-HR" err="1"/>
              <a:t>media</a:t>
            </a:r>
            <a:r>
              <a:rPr lang="hr-HR"/>
              <a:t> </a:t>
            </a:r>
            <a:r>
              <a:rPr lang="hr-HR" err="1"/>
              <a:t>apertura</a:t>
            </a:r>
            <a:r>
              <a:rPr lang="hr-HR"/>
              <a:t>)</a:t>
            </a:r>
          </a:p>
          <a:p>
            <a:r>
              <a:rPr lang="hr-HR" err="1"/>
              <a:t>Consonanti</a:t>
            </a:r>
            <a:r>
              <a:rPr lang="hr-HR"/>
              <a:t>: b, c, </a:t>
            </a:r>
            <a:r>
              <a:rPr lang="hr-HR" err="1"/>
              <a:t>č</a:t>
            </a:r>
            <a:r>
              <a:rPr lang="hr-HR"/>
              <a:t>, </a:t>
            </a:r>
            <a:r>
              <a:rPr lang="hr-HR" err="1"/>
              <a:t>ć</a:t>
            </a:r>
            <a:r>
              <a:rPr lang="hr-HR"/>
              <a:t>, </a:t>
            </a:r>
            <a:r>
              <a:rPr lang="hr-HR" err="1"/>
              <a:t>d</a:t>
            </a:r>
            <a:r>
              <a:rPr lang="hr-HR"/>
              <a:t>, </a:t>
            </a:r>
            <a:r>
              <a:rPr lang="hr-HR" err="1"/>
              <a:t>dž</a:t>
            </a:r>
            <a:r>
              <a:rPr lang="hr-HR"/>
              <a:t>, đ, f, </a:t>
            </a:r>
            <a:r>
              <a:rPr lang="hr-HR" err="1"/>
              <a:t>g</a:t>
            </a:r>
            <a:r>
              <a:rPr lang="hr-HR"/>
              <a:t>, </a:t>
            </a:r>
            <a:r>
              <a:rPr lang="hr-HR" err="1"/>
              <a:t>h</a:t>
            </a:r>
            <a:r>
              <a:rPr lang="hr-HR"/>
              <a:t>, </a:t>
            </a:r>
            <a:r>
              <a:rPr lang="hr-HR" err="1"/>
              <a:t>j</a:t>
            </a:r>
            <a:r>
              <a:rPr lang="hr-HR"/>
              <a:t>, </a:t>
            </a:r>
            <a:r>
              <a:rPr lang="hr-HR" err="1"/>
              <a:t>k</a:t>
            </a:r>
            <a:r>
              <a:rPr lang="hr-HR"/>
              <a:t>, </a:t>
            </a:r>
            <a:r>
              <a:rPr lang="hr-HR" err="1"/>
              <a:t>l</a:t>
            </a:r>
            <a:r>
              <a:rPr lang="hr-HR"/>
              <a:t>, </a:t>
            </a:r>
            <a:r>
              <a:rPr lang="hr-HR" err="1"/>
              <a:t>lj</a:t>
            </a:r>
            <a:r>
              <a:rPr lang="hr-HR"/>
              <a:t>, m, n, nj, p, r, s, </a:t>
            </a:r>
            <a:r>
              <a:rPr lang="hr-HR" err="1"/>
              <a:t>š</a:t>
            </a:r>
            <a:r>
              <a:rPr lang="hr-HR"/>
              <a:t>, </a:t>
            </a:r>
            <a:r>
              <a:rPr lang="hr-HR" err="1"/>
              <a:t>t</a:t>
            </a:r>
            <a:r>
              <a:rPr lang="hr-HR"/>
              <a:t>, </a:t>
            </a:r>
            <a:r>
              <a:rPr lang="hr-HR" err="1"/>
              <a:t>v</a:t>
            </a:r>
            <a:r>
              <a:rPr lang="hr-HR"/>
              <a:t>, </a:t>
            </a:r>
            <a:r>
              <a:rPr lang="hr-HR" err="1"/>
              <a:t>z</a:t>
            </a:r>
            <a:r>
              <a:rPr lang="hr-HR"/>
              <a:t>, </a:t>
            </a:r>
            <a:r>
              <a:rPr lang="hr-HR" err="1"/>
              <a:t>ž</a:t>
            </a:r>
            <a:endParaRPr lang="hr-HR"/>
          </a:p>
          <a:p>
            <a:r>
              <a:rPr lang="hr-HR"/>
              <a:t>30 fonemi e 30 grafemi</a:t>
            </a:r>
          </a:p>
          <a:p>
            <a:r>
              <a:rPr lang="hr-HR"/>
              <a:t>č, ć, </a:t>
            </a:r>
            <a:r>
              <a:rPr lang="hr-HR" err="1"/>
              <a:t>dž</a:t>
            </a:r>
            <a:r>
              <a:rPr lang="hr-HR"/>
              <a:t>, đ, š, </a:t>
            </a:r>
            <a:r>
              <a:rPr lang="hr-HR" err="1"/>
              <a:t>ž</a:t>
            </a:r>
            <a:r>
              <a:rPr lang="hr-HR"/>
              <a:t> - grafemi </a:t>
            </a:r>
            <a:r>
              <a:rPr lang="hr-HR" err="1"/>
              <a:t>con</a:t>
            </a:r>
            <a:r>
              <a:rPr lang="hr-HR"/>
              <a:t> SEGNI DIACRITICI</a:t>
            </a:r>
          </a:p>
          <a:p>
            <a:r>
              <a:rPr lang="hr-HR" err="1"/>
              <a:t>dž</a:t>
            </a:r>
            <a:r>
              <a:rPr lang="hr-HR"/>
              <a:t>, </a:t>
            </a:r>
            <a:r>
              <a:rPr lang="hr-HR" err="1"/>
              <a:t>lj</a:t>
            </a:r>
            <a:r>
              <a:rPr lang="hr-HR"/>
              <a:t>, nj  - digrafi  </a:t>
            </a:r>
          </a:p>
        </p:txBody>
      </p:sp>
    </p:spTree>
    <p:extLst>
      <p:ext uri="{BB962C8B-B14F-4D97-AF65-F5344CB8AC3E}">
        <p14:creationId xmlns:p14="http://schemas.microsoft.com/office/powerpoint/2010/main" val="558515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1F1A02-96C7-4DF9-BC6B-E49469E74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D89BA1-49A3-4C34-9A9E-A23CFDA8C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643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err="1"/>
              <a:t>Leggere</a:t>
            </a:r>
            <a:r>
              <a:rPr lang="hr-HR"/>
              <a:t> e </a:t>
            </a:r>
            <a:r>
              <a:rPr lang="hr-HR" err="1"/>
              <a:t>scrivere</a:t>
            </a:r>
            <a:r>
              <a:rPr lang="hr-HR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c = boca; č = čokolada; ć = </a:t>
            </a:r>
            <a:r>
              <a:rPr lang="hr-HR" err="1"/>
              <a:t>Roić</a:t>
            </a:r>
            <a:r>
              <a:rPr lang="hr-HR"/>
              <a:t>; d= dan; </a:t>
            </a:r>
          </a:p>
          <a:p>
            <a:pPr marL="0" indent="0">
              <a:buNone/>
            </a:pPr>
            <a:r>
              <a:rPr lang="hr-HR" err="1"/>
              <a:t>dž</a:t>
            </a:r>
            <a:r>
              <a:rPr lang="hr-HR"/>
              <a:t>= </a:t>
            </a:r>
            <a:r>
              <a:rPr lang="hr-HR">
                <a:solidFill>
                  <a:srgbClr val="FF0000"/>
                </a:solidFill>
              </a:rPr>
              <a:t>dž</a:t>
            </a:r>
            <a:r>
              <a:rPr lang="hr-HR"/>
              <a:t>em; f= film; g= grad; h= hvala; j= jaje; </a:t>
            </a:r>
          </a:p>
          <a:p>
            <a:pPr marL="0" indent="0">
              <a:buNone/>
            </a:pPr>
            <a:r>
              <a:rPr lang="hr-HR"/>
              <a:t>k=kuća; l= Luka; </a:t>
            </a:r>
            <a:r>
              <a:rPr lang="hr-HR" err="1"/>
              <a:t>lj</a:t>
            </a:r>
            <a:r>
              <a:rPr lang="hr-HR"/>
              <a:t>= </a:t>
            </a:r>
            <a:r>
              <a:rPr lang="hr-HR">
                <a:solidFill>
                  <a:srgbClr val="FF0000"/>
                </a:solidFill>
              </a:rPr>
              <a:t>lj</a:t>
            </a:r>
            <a:r>
              <a:rPr lang="hr-HR"/>
              <a:t>ubav; m=mama; n=nos; </a:t>
            </a:r>
          </a:p>
          <a:p>
            <a:pPr marL="0" indent="0">
              <a:buNone/>
            </a:pPr>
            <a:r>
              <a:rPr lang="hr-HR"/>
              <a:t>nj=ko</a:t>
            </a:r>
            <a:r>
              <a:rPr lang="hr-HR">
                <a:solidFill>
                  <a:srgbClr val="FF0000"/>
                </a:solidFill>
              </a:rPr>
              <a:t>nj</a:t>
            </a:r>
            <a:r>
              <a:rPr lang="hr-HR"/>
              <a:t>; p=put; r=ruka; s=sretan; š=škola; t=tata;</a:t>
            </a:r>
          </a:p>
          <a:p>
            <a:pPr marL="0" indent="0">
              <a:buNone/>
            </a:pPr>
            <a:r>
              <a:rPr lang="hr-HR"/>
              <a:t>v=vuk; z=zlato; ž=žena</a:t>
            </a:r>
          </a:p>
          <a:p>
            <a:pPr marL="0" indent="0">
              <a:buNone/>
            </a:pPr>
            <a:endParaRPr lang="hr-HR"/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6358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ESERCIZIO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/>
              <a:t>vic; mačka; kuća; dobar; hodža;  kava/</a:t>
            </a:r>
            <a:r>
              <a:rPr lang="hr-HR" err="1"/>
              <a:t>kafa</a:t>
            </a:r>
            <a:r>
              <a:rPr lang="hr-HR"/>
              <a:t>; krug; </a:t>
            </a:r>
          </a:p>
          <a:p>
            <a:r>
              <a:rPr lang="hr-HR"/>
              <a:t>muha; moj; velik; lov; ljiljan; dom; san; njiva; </a:t>
            </a:r>
          </a:p>
          <a:p>
            <a:r>
              <a:rPr lang="hr-HR"/>
              <a:t>mapa; dobar; kosa; miš; vrata;  koza; nož</a:t>
            </a:r>
          </a:p>
          <a:p>
            <a:pPr marL="0" indent="0">
              <a:buNone/>
            </a:pPr>
            <a:r>
              <a:rPr lang="hr-HR" i="1" err="1"/>
              <a:t>Pronuncia</a:t>
            </a:r>
            <a:r>
              <a:rPr lang="hr-HR"/>
              <a:t>:</a:t>
            </a:r>
          </a:p>
          <a:p>
            <a:pPr marL="0" indent="0">
              <a:buNone/>
            </a:pPr>
            <a:r>
              <a:rPr lang="hr-HR"/>
              <a:t>t</a:t>
            </a:r>
            <a:r>
              <a:rPr lang="hr-HR">
                <a:solidFill>
                  <a:srgbClr val="FF0000"/>
                </a:solidFill>
              </a:rPr>
              <a:t>r</a:t>
            </a:r>
            <a:r>
              <a:rPr lang="hr-HR"/>
              <a:t>g, p</a:t>
            </a:r>
            <a:r>
              <a:rPr lang="hr-HR">
                <a:solidFill>
                  <a:srgbClr val="FF0000"/>
                </a:solidFill>
              </a:rPr>
              <a:t>r</a:t>
            </a:r>
            <a:r>
              <a:rPr lang="hr-HR"/>
              <a:t>st, T</a:t>
            </a:r>
            <a:r>
              <a:rPr lang="hr-HR">
                <a:solidFill>
                  <a:srgbClr val="FF0000"/>
                </a:solidFill>
              </a:rPr>
              <a:t>r</a:t>
            </a:r>
            <a:r>
              <a:rPr lang="hr-HR"/>
              <a:t>st, v</a:t>
            </a:r>
            <a:r>
              <a:rPr lang="hr-HR">
                <a:solidFill>
                  <a:srgbClr val="FF0000"/>
                </a:solidFill>
              </a:rPr>
              <a:t>r</a:t>
            </a:r>
            <a:r>
              <a:rPr lang="hr-HR"/>
              <a:t>h, </a:t>
            </a:r>
            <a:r>
              <a:rPr lang="hr-HR" err="1"/>
              <a:t>v</a:t>
            </a:r>
            <a:r>
              <a:rPr lang="hr-HR" err="1">
                <a:solidFill>
                  <a:srgbClr val="FF0000"/>
                </a:solidFill>
              </a:rPr>
              <a:t>r</a:t>
            </a:r>
            <a:r>
              <a:rPr lang="hr-HR" err="1"/>
              <a:t>t</a:t>
            </a:r>
            <a:r>
              <a:rPr lang="hr-HR"/>
              <a:t>  - </a:t>
            </a:r>
            <a:r>
              <a:rPr lang="hr-HR" err="1"/>
              <a:t>in</a:t>
            </a:r>
            <a:r>
              <a:rPr lang="hr-HR"/>
              <a:t> </a:t>
            </a:r>
            <a:r>
              <a:rPr lang="hr-HR" err="1"/>
              <a:t>questi</a:t>
            </a:r>
            <a:r>
              <a:rPr lang="hr-HR"/>
              <a:t> </a:t>
            </a:r>
            <a:r>
              <a:rPr lang="hr-HR" err="1"/>
              <a:t>sostantivi</a:t>
            </a:r>
            <a:r>
              <a:rPr lang="hr-HR"/>
              <a:t> </a:t>
            </a:r>
            <a:r>
              <a:rPr lang="hr-HR" err="1"/>
              <a:t>la</a:t>
            </a:r>
            <a:r>
              <a:rPr lang="hr-HR"/>
              <a:t> </a:t>
            </a:r>
            <a:r>
              <a:rPr lang="hr-HR" err="1"/>
              <a:t>consonante</a:t>
            </a:r>
            <a:r>
              <a:rPr lang="hr-HR"/>
              <a:t> </a:t>
            </a:r>
            <a:r>
              <a:rPr lang="hr-HR">
                <a:solidFill>
                  <a:srgbClr val="FF0000"/>
                </a:solidFill>
              </a:rPr>
              <a:t>r</a:t>
            </a:r>
            <a:r>
              <a:rPr lang="hr-HR"/>
              <a:t> ha </a:t>
            </a:r>
            <a:r>
              <a:rPr lang="hr-HR" err="1"/>
              <a:t>la</a:t>
            </a:r>
            <a:r>
              <a:rPr lang="hr-HR"/>
              <a:t> </a:t>
            </a:r>
            <a:r>
              <a:rPr lang="hr-HR" err="1"/>
              <a:t>funzione</a:t>
            </a:r>
            <a:r>
              <a:rPr lang="hr-HR"/>
              <a:t> </a:t>
            </a:r>
            <a:r>
              <a:rPr lang="hr-HR" err="1"/>
              <a:t>vocalica</a:t>
            </a:r>
            <a:r>
              <a:rPr lang="hr-HR"/>
              <a:t> = </a:t>
            </a:r>
            <a:r>
              <a:rPr lang="hr-HR" err="1"/>
              <a:t>funge</a:t>
            </a:r>
            <a:r>
              <a:rPr lang="hr-HR"/>
              <a:t> da </a:t>
            </a:r>
            <a:r>
              <a:rPr lang="hr-HR" err="1"/>
              <a:t>vocale</a:t>
            </a:r>
            <a:endParaRPr lang="hr-HR"/>
          </a:p>
          <a:p>
            <a:pPr marL="0" indent="0">
              <a:buNone/>
            </a:pPr>
            <a:r>
              <a:rPr lang="hr-HR" i="1" err="1"/>
              <a:t>Pronuncia</a:t>
            </a:r>
            <a:r>
              <a:rPr lang="hr-HR"/>
              <a:t>: hvala; prijatelj; svjetlo/</a:t>
            </a:r>
            <a:r>
              <a:rPr lang="hr-HR" err="1"/>
              <a:t>svetlo</a:t>
            </a:r>
            <a:r>
              <a:rPr lang="hr-HR"/>
              <a:t>; noć, djeca/</a:t>
            </a:r>
            <a:r>
              <a:rPr lang="hr-HR" err="1"/>
              <a:t>deca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9196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260DC2FD3DC104592357D33E4073323" ma:contentTypeVersion="4" ma:contentTypeDescription="Creare un nuovo documento." ma:contentTypeScope="" ma:versionID="e33be1c8525a0dc4800232b6bed6624c">
  <xsd:schema xmlns:xsd="http://www.w3.org/2001/XMLSchema" xmlns:xs="http://www.w3.org/2001/XMLSchema" xmlns:p="http://schemas.microsoft.com/office/2006/metadata/properties" xmlns:ns2="1ad2fc33-df70-4e55-a42d-e41ee8aa575d" targetNamespace="http://schemas.microsoft.com/office/2006/metadata/properties" ma:root="true" ma:fieldsID="c0bd87137d10840e2e421f58317064d4" ns2:_="">
    <xsd:import namespace="1ad2fc33-df70-4e55-a42d-e41ee8aa57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2fc33-df70-4e55-a42d-e41ee8aa57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15ED3F-FD68-4852-A798-62F5EBEEF3F0}">
  <ds:schemaRefs>
    <ds:schemaRef ds:uri="http://schemas.microsoft.com/office/2006/documentManagement/types"/>
    <ds:schemaRef ds:uri="http://purl.org/dc/terms/"/>
    <ds:schemaRef ds:uri="1ad2fc33-df70-4e55-a42d-e41ee8aa575d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63DFBC9-F2CD-4B4C-BF6D-B8E772D4EED4}">
  <ds:schemaRefs>
    <ds:schemaRef ds:uri="1ad2fc33-df70-4e55-a42d-e41ee8aa57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3F52BD5-4425-47E6-BC43-506ED48DA2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858</Words>
  <Application>Microsoft Office PowerPoint</Application>
  <PresentationFormat>Presentazione su schermo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Lingua serba e croata</vt:lpstr>
      <vt:lpstr>Ceppo linguistico</vt:lpstr>
      <vt:lpstr>Lingue slave nel mondo</vt:lpstr>
      <vt:lpstr>Definizione</vt:lpstr>
      <vt:lpstr>Varietà dialettali</vt:lpstr>
      <vt:lpstr>Descrizione fondamentale</vt:lpstr>
      <vt:lpstr>Presentazione standard di PowerPoint</vt:lpstr>
      <vt:lpstr>Leggere e scrivere </vt:lpstr>
      <vt:lpstr>ESERCIZIO</vt:lpstr>
      <vt:lpstr>Lessico base</vt:lpstr>
      <vt:lpstr>Lessico base</vt:lpstr>
      <vt:lpstr>Lessico base</vt:lpstr>
      <vt:lpstr>Varianti</vt:lpstr>
      <vt:lpstr>Distribuzione regionale</vt:lpstr>
      <vt:lpstr>Varianti</vt:lpstr>
      <vt:lpstr>Approcci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Lingua serba e croata</dc:title>
  <dc:creator>Korisnik</dc:creator>
  <cp:lastModifiedBy>ROIC SANJA</cp:lastModifiedBy>
  <cp:revision>4</cp:revision>
  <dcterms:created xsi:type="dcterms:W3CDTF">2021-03-01T12:02:28Z</dcterms:created>
  <dcterms:modified xsi:type="dcterms:W3CDTF">2024-03-15T08:59:29Z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0x010100E260DC2FD3DC104592357D33E4073323</vt:lpwstr>
  </property>
</Properties>
</file>