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9"/>
  </p:notesMasterIdLst>
  <p:sldIdLst>
    <p:sldId id="904" r:id="rId2"/>
    <p:sldId id="1133" r:id="rId3"/>
    <p:sldId id="1331" r:id="rId4"/>
    <p:sldId id="1273" r:id="rId5"/>
    <p:sldId id="1292" r:id="rId6"/>
    <p:sldId id="1293" r:id="rId7"/>
    <p:sldId id="1294" r:id="rId8"/>
    <p:sldId id="1138" r:id="rId9"/>
    <p:sldId id="1220" r:id="rId10"/>
    <p:sldId id="1221" r:id="rId11"/>
    <p:sldId id="1276" r:id="rId12"/>
    <p:sldId id="1277" r:id="rId13"/>
    <p:sldId id="1222" r:id="rId14"/>
    <p:sldId id="1278" r:id="rId15"/>
    <p:sldId id="1224" r:id="rId16"/>
    <p:sldId id="979" r:id="rId17"/>
    <p:sldId id="980" r:id="rId18"/>
    <p:sldId id="981" r:id="rId19"/>
    <p:sldId id="983" r:id="rId20"/>
    <p:sldId id="1280" r:id="rId21"/>
    <p:sldId id="1289" r:id="rId22"/>
    <p:sldId id="1226" r:id="rId23"/>
    <p:sldId id="1229" r:id="rId24"/>
    <p:sldId id="1239" r:id="rId25"/>
    <p:sldId id="1240" r:id="rId26"/>
    <p:sldId id="1296" r:id="rId27"/>
    <p:sldId id="1230" r:id="rId28"/>
    <p:sldId id="1236" r:id="rId29"/>
    <p:sldId id="1231" r:id="rId30"/>
    <p:sldId id="1295" r:id="rId31"/>
    <p:sldId id="1232" r:id="rId32"/>
    <p:sldId id="1290" r:id="rId33"/>
    <p:sldId id="1332" r:id="rId34"/>
    <p:sldId id="1297" r:id="rId35"/>
    <p:sldId id="1301" r:id="rId36"/>
    <p:sldId id="1333" r:id="rId37"/>
    <p:sldId id="1305" r:id="rId38"/>
    <p:sldId id="1306" r:id="rId39"/>
    <p:sldId id="1299" r:id="rId40"/>
    <p:sldId id="1307" r:id="rId41"/>
    <p:sldId id="1308" r:id="rId42"/>
    <p:sldId id="1304" r:id="rId43"/>
    <p:sldId id="1309" r:id="rId44"/>
    <p:sldId id="1282" r:id="rId45"/>
    <p:sldId id="1254" r:id="rId46"/>
    <p:sldId id="1312" r:id="rId47"/>
    <p:sldId id="1241" r:id="rId48"/>
    <p:sldId id="1253" r:id="rId49"/>
    <p:sldId id="1310" r:id="rId50"/>
    <p:sldId id="1311" r:id="rId51"/>
    <p:sldId id="1255" r:id="rId52"/>
    <p:sldId id="1334" r:id="rId53"/>
    <p:sldId id="1265" r:id="rId54"/>
    <p:sldId id="1283" r:id="rId55"/>
    <p:sldId id="1284" r:id="rId56"/>
    <p:sldId id="1285" r:id="rId57"/>
    <p:sldId id="1286" r:id="rId58"/>
    <p:sldId id="1287" r:id="rId59"/>
    <p:sldId id="1266" r:id="rId60"/>
    <p:sldId id="1257" r:id="rId61"/>
    <p:sldId id="1259" r:id="rId62"/>
    <p:sldId id="1261" r:id="rId63"/>
    <p:sldId id="1336" r:id="rId64"/>
    <p:sldId id="1337" r:id="rId65"/>
    <p:sldId id="1262" r:id="rId66"/>
    <p:sldId id="1263" r:id="rId67"/>
    <p:sldId id="1246" r:id="rId68"/>
    <p:sldId id="1242" r:id="rId69"/>
    <p:sldId id="1338" r:id="rId70"/>
    <p:sldId id="1322" r:id="rId71"/>
    <p:sldId id="1321" r:id="rId72"/>
    <p:sldId id="1313" r:id="rId73"/>
    <p:sldId id="1314" r:id="rId74"/>
    <p:sldId id="1315" r:id="rId75"/>
    <p:sldId id="1316" r:id="rId76"/>
    <p:sldId id="1317" r:id="rId77"/>
    <p:sldId id="1318" r:id="rId78"/>
    <p:sldId id="1320" r:id="rId79"/>
    <p:sldId id="1339" r:id="rId80"/>
    <p:sldId id="1324" r:id="rId81"/>
    <p:sldId id="1323" r:id="rId82"/>
    <p:sldId id="1325" r:id="rId83"/>
    <p:sldId id="1326" r:id="rId84"/>
    <p:sldId id="1327" r:id="rId85"/>
    <p:sldId id="1328" r:id="rId86"/>
    <p:sldId id="1329" r:id="rId87"/>
    <p:sldId id="1330" r:id="rId8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7B1"/>
    <a:srgbClr val="5075C0"/>
    <a:srgbClr val="6A87C8"/>
    <a:srgbClr val="849AD0"/>
    <a:srgbClr val="9EADD8"/>
    <a:srgbClr val="407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8"/>
    <p:restoredTop sz="89016"/>
  </p:normalViewPr>
  <p:slideViewPr>
    <p:cSldViewPr snapToGrid="0" snapToObjects="1">
      <p:cViewPr varScale="1">
        <p:scale>
          <a:sx n="93" d="100"/>
          <a:sy n="93" d="100"/>
        </p:scale>
        <p:origin x="7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62792496164982"/>
          <c:y val="0.10303565973409502"/>
          <c:w val="0.72221567449784974"/>
          <c:h val="0.7121928818376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6 esempi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6.3</c:v>
                </c:pt>
                <c:pt idx="1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E-7644-9FAB-372657AAF3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12 esempi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5.2</c:v>
                </c:pt>
                <c:pt idx="1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EE-7644-9FAB-372657AAF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66524303"/>
        <c:axId val="586114591"/>
      </c:barChart>
      <c:catAx>
        <c:axId val="76652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6114591"/>
        <c:crosses val="autoZero"/>
        <c:auto val="1"/>
        <c:lblAlgn val="ctr"/>
        <c:lblOffset val="100"/>
        <c:noMultiLvlLbl val="0"/>
      </c:catAx>
      <c:valAx>
        <c:axId val="586114591"/>
        <c:scaling>
          <c:orientation val="minMax"/>
          <c:max val="7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 dirty="0"/>
                  <a:t>Capacità di imporsi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66524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62792496164982"/>
          <c:y val="0.10303565973409502"/>
          <c:w val="0.72221567449784974"/>
          <c:h val="0.7121928818376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6 esempi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6.3</c:v>
                </c:pt>
                <c:pt idx="1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E-7644-9FAB-372657AAF3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12 esempi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5.2</c:v>
                </c:pt>
                <c:pt idx="1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EE-7644-9FAB-372657AAF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66524303"/>
        <c:axId val="586114591"/>
      </c:barChart>
      <c:catAx>
        <c:axId val="76652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6114591"/>
        <c:crosses val="autoZero"/>
        <c:auto val="1"/>
        <c:lblAlgn val="ctr"/>
        <c:lblOffset val="100"/>
        <c:noMultiLvlLbl val="0"/>
      </c:catAx>
      <c:valAx>
        <c:axId val="586114591"/>
        <c:scaling>
          <c:orientation val="minMax"/>
          <c:max val="7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 dirty="0"/>
                  <a:t>Capacità di imporsi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66524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62792496164982"/>
          <c:y val="0.10303565973409502"/>
          <c:w val="0.72221567449784974"/>
          <c:h val="0.7121928818376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6 esempi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6.3</c:v>
                </c:pt>
                <c:pt idx="1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E-7644-9FAB-372657AAF3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12 esempi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Foglio1!$A$2:$A$3</c:f>
              <c:strCache>
                <c:ptCount val="2"/>
                <c:pt idx="0">
                  <c:v>comport. assertivo</c:v>
                </c:pt>
                <c:pt idx="1">
                  <c:v>comport. non assertivo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5.2</c:v>
                </c:pt>
                <c:pt idx="1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EE-7644-9FAB-372657AAF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66524303"/>
        <c:axId val="586114591"/>
      </c:barChart>
      <c:catAx>
        <c:axId val="76652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6114591"/>
        <c:crosses val="autoZero"/>
        <c:auto val="1"/>
        <c:lblAlgn val="ctr"/>
        <c:lblOffset val="100"/>
        <c:noMultiLvlLbl val="0"/>
      </c:catAx>
      <c:valAx>
        <c:axId val="586114591"/>
        <c:scaling>
          <c:orientation val="minMax"/>
          <c:max val="7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 dirty="0"/>
                  <a:t>Capacità di imporsi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66524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1B180-B50D-5148-AA51-1175B8865C41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1D471-CD5F-184E-AE50-B3720C68F4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83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7E2A77-2A69-433A-BB5F-78497DF639BF}" type="slidenum">
              <a:rPr lang="it-IT" altLang="it-IT" smtClean="0"/>
              <a:pPr/>
              <a:t>1</a:t>
            </a:fld>
            <a:endParaRPr lang="it-IT" altLang="it-IT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4775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122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2909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108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3567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2607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15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8104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F05FC-356B-4A4E-80C8-15ECA79046A4}" type="slidenum">
              <a:rPr lang="it-IT" altLang="it-IT" smtClean="0"/>
              <a:pPr/>
              <a:t>16</a:t>
            </a:fld>
            <a:endParaRPr lang="it-IT" altLang="it-IT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241528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F05FC-356B-4A4E-80C8-15ECA79046A4}" type="slidenum">
              <a:rPr lang="it-IT" altLang="it-IT" smtClean="0"/>
              <a:pPr/>
              <a:t>17</a:t>
            </a:fld>
            <a:endParaRPr lang="it-IT" altLang="it-IT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134838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F05FC-356B-4A4E-80C8-15ECA79046A4}" type="slidenum">
              <a:rPr lang="it-IT" altLang="it-IT" smtClean="0"/>
              <a:pPr/>
              <a:t>18</a:t>
            </a:fld>
            <a:endParaRPr lang="it-IT" altLang="it-IT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37883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F05FC-356B-4A4E-80C8-15ECA79046A4}" type="slidenum">
              <a:rPr lang="it-IT" altLang="it-IT" smtClean="0"/>
              <a:pPr/>
              <a:t>19</a:t>
            </a:fld>
            <a:endParaRPr lang="it-IT" altLang="it-IT" dirty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43401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39CFA-1E9B-4784-92E5-C07657D04FB8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4233464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715931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898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0144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703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8698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440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42329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04365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64546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29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0629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39CFA-1E9B-4784-92E5-C07657D04FB8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1190346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91575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6363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70404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0930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02397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52089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15931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3152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443127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39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7672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160732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180811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84990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08394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7287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435565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18280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8448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570225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6796532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49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9328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</a:t>
            </a:fld>
            <a:endParaRPr lang="it-IT" altLang="it-IT" dirty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10681518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80057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6315543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336763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070674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739396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518202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680247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411329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223418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59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829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</a:t>
            </a:fld>
            <a:endParaRPr lang="it-IT" altLang="it-IT" dirty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96903050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806940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5477397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088573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937786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597921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690021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9355256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298231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6293236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69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1789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</a:t>
            </a:fld>
            <a:endParaRPr lang="it-IT" altLang="it-IT" dirty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2072587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2183880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4352849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069486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15373028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9675275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613545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748197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3197173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78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5768504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79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9876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</a:t>
            </a:fld>
            <a:endParaRPr lang="it-IT" altLang="it-IT" dirty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514765414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80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543924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81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488696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82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708672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83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952814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84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463524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85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58543968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86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3758038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87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7532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9CFA-1E9B-4784-92E5-C07657D04FB8}" type="slidenum">
              <a:rPr lang="it-IT" altLang="it-IT" smtClean="0"/>
              <a:pPr/>
              <a:t>9</a:t>
            </a:fld>
            <a:endParaRPr lang="it-IT" altLang="it-IT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68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68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00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8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40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35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11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15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44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8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69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69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B2A35-9ACD-F74F-9833-963D015A98C4}" type="datetimeFigureOut">
              <a:rPr lang="it-IT" smtClean="0"/>
              <a:t>27/03/24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EF90-A234-E545-BB54-CD28E6CB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81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263352" y="548680"/>
            <a:ext cx="11665296" cy="5949950"/>
          </a:xfrm>
        </p:spPr>
        <p:txBody>
          <a:bodyPr>
            <a:noAutofit/>
          </a:bodyPr>
          <a:lstStyle/>
          <a:p>
            <a:pPr marL="0" indent="0" algn="ctr">
              <a:spcBef>
                <a:spcPct val="50000"/>
              </a:spcBef>
              <a:buNone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PSICOLOGIA DELLA COMUNICAZIONE</a:t>
            </a:r>
            <a:endParaRPr lang="it-IT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spcBef>
                <a:spcPct val="70000"/>
              </a:spcBef>
              <a:buNone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A.A. 2023/2024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Dott.ssa Rosandra Coladonato</a:t>
            </a:r>
            <a:endParaRPr lang="it-IT" alt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it-IT" alt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3- Le euristiche di giudizio</a:t>
            </a:r>
            <a:endParaRPr lang="it-IT" altLang="it-IT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Introduzione alle euristiche</a:t>
            </a:r>
          </a:p>
          <a:p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Euristica della disponibilità</a:t>
            </a:r>
          </a:p>
          <a:p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Euristica della rappresentatività</a:t>
            </a:r>
          </a:p>
          <a:p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Euristica dell’ancoraggio e aggiustamento</a:t>
            </a:r>
          </a:p>
          <a:p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Euristica della simulazione</a:t>
            </a:r>
          </a:p>
        </p:txBody>
      </p:sp>
    </p:spTree>
    <p:extLst>
      <p:ext uri="{BB962C8B-B14F-4D97-AF65-F5344CB8AC3E}">
        <p14:creationId xmlns:p14="http://schemas.microsoft.com/office/powerpoint/2010/main" val="126591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1"/>
            <a:ext cx="11667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Le euristiche possono anche essere </a:t>
            </a:r>
            <a:r>
              <a:rPr lang="it-IT" altLang="it-IT" sz="2200" u="sng" dirty="0"/>
              <a:t>valutazioni spontanee </a:t>
            </a:r>
            <a:r>
              <a:rPr lang="it-IT" altLang="it-IT" sz="2200" dirty="0"/>
              <a:t>che le persone eseguono </a:t>
            </a:r>
            <a:r>
              <a:rPr lang="it-IT" altLang="it-IT" sz="2200" u="sng" dirty="0"/>
              <a:t>in modo automatico </a:t>
            </a:r>
            <a:r>
              <a:rPr lang="it-IT" altLang="it-IT" sz="2200" dirty="0"/>
              <a:t>nel corso del processo di percezione e comprensione del messaggio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FE00996-4AAB-824E-82CE-3F099AE9F7D8}"/>
              </a:ext>
            </a:extLst>
          </p:cNvPr>
          <p:cNvSpPr/>
          <p:nvPr/>
        </p:nvSpPr>
        <p:spPr>
          <a:xfrm>
            <a:off x="2943417" y="3311618"/>
            <a:ext cx="639365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8425" lvl="2"/>
            <a:r>
              <a:rPr lang="it-IT" altLang="ja-JP" sz="2200" dirty="0"/>
              <a:t>Una palla e una mazza da baseball costano 1.10 euro, la mazza costa 1 euro più della palla. </a:t>
            </a:r>
          </a:p>
          <a:p>
            <a:pPr marL="98425" lvl="2"/>
            <a:endParaRPr lang="it-IT" altLang="ja-JP" sz="2200" dirty="0"/>
          </a:p>
          <a:p>
            <a:pPr marL="98425" lvl="2"/>
            <a:r>
              <a:rPr lang="it-IT" altLang="it-IT" sz="2200" i="1" dirty="0"/>
              <a:t>Quanti centesimi costa la palla?</a:t>
            </a:r>
            <a:endParaRPr lang="it-IT" altLang="it-IT" sz="2200" dirty="0"/>
          </a:p>
        </p:txBody>
      </p:sp>
    </p:spTree>
    <p:extLst>
      <p:ext uri="{BB962C8B-B14F-4D97-AF65-F5344CB8AC3E}">
        <p14:creationId xmlns:p14="http://schemas.microsoft.com/office/powerpoint/2010/main" val="11632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54942" y="3243693"/>
            <a:ext cx="83273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200" b="1" dirty="0"/>
              <a:t>Risposta intuitiva</a:t>
            </a:r>
            <a:r>
              <a:rPr lang="it-IT" altLang="it-IT" sz="2200" dirty="0"/>
              <a:t>: 10 centesimi</a:t>
            </a:r>
          </a:p>
          <a:p>
            <a:r>
              <a:rPr lang="it-IT" altLang="it-IT" sz="2200" dirty="0">
                <a:sym typeface="Wingdings" pitchFamily="2" charset="2"/>
              </a:rPr>
              <a:t> </a:t>
            </a:r>
            <a:r>
              <a:rPr lang="it-IT" altLang="it-IT" sz="2200" u="sng" dirty="0"/>
              <a:t>Risposta sbagliata</a:t>
            </a:r>
            <a:r>
              <a:rPr lang="it-IT" altLang="it-IT" sz="2200" dirty="0"/>
              <a:t>!</a:t>
            </a:r>
          </a:p>
          <a:p>
            <a:r>
              <a:rPr lang="it-IT" altLang="it-IT" sz="2200" dirty="0"/>
              <a:t> Se la palla costasse 10 centesimi, la mazza costerebbe 1 + 0.10 = 1.10 € e il totale mazza + palla costerebbe 1.20 € (non 1.10 €)</a:t>
            </a:r>
          </a:p>
          <a:p>
            <a:r>
              <a:rPr lang="it-IT" altLang="it-IT" sz="2200" b="1" dirty="0"/>
              <a:t>Risposta corretta</a:t>
            </a:r>
            <a:r>
              <a:rPr lang="it-IT" altLang="it-IT" sz="2200" dirty="0"/>
              <a:t>: 5 centesimi</a:t>
            </a:r>
          </a:p>
          <a:p>
            <a:r>
              <a:rPr lang="it-IT" altLang="it-IT" sz="2200" dirty="0"/>
              <a:t>la palla costa X;  la mazza 1 € + X; la palla + la mazza 1.10 €. </a:t>
            </a:r>
          </a:p>
          <a:p>
            <a:r>
              <a:rPr lang="it-IT" altLang="it-IT" sz="2200" dirty="0"/>
              <a:t>X + (1+X) = 1.10 	</a:t>
            </a:r>
          </a:p>
          <a:p>
            <a:r>
              <a:rPr lang="it-IT" altLang="it-IT" sz="2200" dirty="0"/>
              <a:t>2X = 1.10 -1</a:t>
            </a:r>
          </a:p>
          <a:p>
            <a:r>
              <a:rPr lang="it-IT" altLang="it-IT" sz="2200" dirty="0"/>
              <a:t>X = (0.10/2)</a:t>
            </a:r>
          </a:p>
          <a:p>
            <a:r>
              <a:rPr lang="it-IT" altLang="it-IT" sz="2200" dirty="0"/>
              <a:t>X = 0.05</a:t>
            </a:r>
          </a:p>
          <a:p>
            <a:endParaRPr lang="it-IT" altLang="it-IT" sz="2200" dirty="0"/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FE00996-4AAB-824E-82CE-3F099AE9F7D8}"/>
              </a:ext>
            </a:extLst>
          </p:cNvPr>
          <p:cNvSpPr/>
          <p:nvPr/>
        </p:nvSpPr>
        <p:spPr>
          <a:xfrm>
            <a:off x="3101693" y="1546272"/>
            <a:ext cx="639365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8425" lvl="2"/>
            <a:r>
              <a:rPr lang="it-IT" altLang="ja-JP" sz="2200" dirty="0"/>
              <a:t>Una palla e una mazza da baseball costano 1.10 euro, la mazza costa 1 euro più della palla. </a:t>
            </a:r>
          </a:p>
          <a:p>
            <a:pPr marL="98425" lvl="2"/>
            <a:endParaRPr lang="it-IT" altLang="ja-JP" sz="2200" dirty="0"/>
          </a:p>
          <a:p>
            <a:pPr marL="98425" lvl="2"/>
            <a:r>
              <a:rPr lang="it-IT" altLang="it-IT" sz="2200" i="1" dirty="0"/>
              <a:t>Quanti centesimi costa la palla?</a:t>
            </a:r>
            <a:endParaRPr lang="it-IT" altLang="it-IT" sz="2200" dirty="0"/>
          </a:p>
        </p:txBody>
      </p:sp>
    </p:spTree>
    <p:extLst>
      <p:ext uri="{BB962C8B-B14F-4D97-AF65-F5344CB8AC3E}">
        <p14:creationId xmlns:p14="http://schemas.microsoft.com/office/powerpoint/2010/main" val="848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54942" y="3243694"/>
            <a:ext cx="83273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200" b="1" i="1" dirty="0"/>
              <a:t>Perché si sbaglia ?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Non certo perché è complicato fare i calcoli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Secondo 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 e Frederick, questo problema </a:t>
            </a:r>
            <a:r>
              <a:rPr lang="it-IT" altLang="it-IT" sz="2200" u="sng" dirty="0"/>
              <a:t>attiva una risposta intuitiva ma sbagliata</a:t>
            </a:r>
            <a:r>
              <a:rPr lang="it-IT" altLang="it-IT" sz="2200" dirty="0"/>
              <a:t>, basata sulla naturale suddivisione in 1 € e 10 cent. Per produrre la risposta corretta è necessario </a:t>
            </a:r>
            <a:r>
              <a:rPr lang="it-IT" altLang="it-IT" sz="2200" u="sng" dirty="0"/>
              <a:t>inibire questa risposta intuitiva</a:t>
            </a:r>
            <a:r>
              <a:rPr lang="it-IT" altLang="it-IT" sz="2200" dirty="0"/>
              <a:t> e produrre una risposta basata sulla deliberazione e sul ragionamento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FE00996-4AAB-824E-82CE-3F099AE9F7D8}"/>
              </a:ext>
            </a:extLst>
          </p:cNvPr>
          <p:cNvSpPr/>
          <p:nvPr/>
        </p:nvSpPr>
        <p:spPr>
          <a:xfrm>
            <a:off x="3101693" y="1546272"/>
            <a:ext cx="639365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8425" lvl="2"/>
            <a:r>
              <a:rPr lang="it-IT" altLang="ja-JP" sz="2200" dirty="0"/>
              <a:t>Una palla e una mazza da baseball costano 1.10 euro, la mazza costa 1 euro più della palla. </a:t>
            </a:r>
          </a:p>
          <a:p>
            <a:pPr marL="98425" lvl="2"/>
            <a:endParaRPr lang="it-IT" altLang="ja-JP" sz="2200" dirty="0"/>
          </a:p>
          <a:p>
            <a:pPr marL="98425" lvl="2"/>
            <a:r>
              <a:rPr lang="it-IT" altLang="it-IT" sz="2200" i="1" dirty="0"/>
              <a:t>Quanti centesimi costa la palla?</a:t>
            </a:r>
            <a:endParaRPr lang="it-IT" altLang="it-IT" sz="2200" dirty="0"/>
          </a:p>
        </p:txBody>
      </p:sp>
    </p:spTree>
    <p:extLst>
      <p:ext uri="{BB962C8B-B14F-4D97-AF65-F5344CB8AC3E}">
        <p14:creationId xmlns:p14="http://schemas.microsoft.com/office/powerpoint/2010/main" val="583939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815483"/>
            <a:ext cx="11667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200" b="1" dirty="0">
                <a:ea typeface="ＭＳ Ｐゴシック" charset="0"/>
              </a:rPr>
              <a:t>Le euristiche vengano applicate:</a:t>
            </a: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ea typeface="ＭＳ Ｐゴシック" charset="0"/>
              </a:rPr>
              <a:t>sia perché ‘</a:t>
            </a:r>
            <a:r>
              <a:rPr lang="it-IT" sz="2200" u="sng" dirty="0">
                <a:ea typeface="ＭＳ Ｐゴシック" charset="0"/>
              </a:rPr>
              <a:t>innescate’ dalla percezione dei problemi stessi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200" u="sng" dirty="0"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ea typeface="ＭＳ Ｐゴシック" charset="0"/>
              </a:rPr>
              <a:t>sia per </a:t>
            </a:r>
            <a:r>
              <a:rPr lang="it-IT" sz="2200" u="sng" dirty="0">
                <a:ea typeface="ＭＳ Ｐゴシック" charset="0"/>
              </a:rPr>
              <a:t>ridurre la complessità dei problemi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ea typeface="ＭＳ Ｐゴシック" charset="0"/>
              </a:rPr>
              <a:t>solo l’utilizzo delle euristiche consente di trovare una soluzione senza l’uso di strumenti esterni di qualche genere (calcolatori, appunti, </a:t>
            </a:r>
            <a:r>
              <a:rPr lang="it-IT" sz="2200" dirty="0" err="1">
                <a:ea typeface="ＭＳ Ｐゴシック" charset="0"/>
              </a:rPr>
              <a:t>ecc</a:t>
            </a:r>
            <a:r>
              <a:rPr lang="it-IT" sz="2200" dirty="0">
                <a:ea typeface="ＭＳ Ｐゴシック" charset="0"/>
              </a:rPr>
              <a:t> …)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it-IT" sz="2200" dirty="0"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ea typeface="ＭＳ Ｐゴシック" charset="0"/>
              </a:rPr>
              <a:t>Usate sia in modo consapevole che inconsapevole</a:t>
            </a: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  <a:p>
            <a:pPr>
              <a:defRPr/>
            </a:pPr>
            <a:endParaRPr lang="it-IT" sz="2200" b="1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15483"/>
            <a:ext cx="7696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200" b="1" dirty="0">
                <a:ea typeface="ＭＳ Ｐゴシック" charset="0"/>
              </a:rPr>
              <a:t>Euristiche</a:t>
            </a:r>
            <a:endParaRPr lang="it-IT" sz="2200" dirty="0">
              <a:ea typeface="ＭＳ Ｐゴシック" charset="0"/>
            </a:endParaRPr>
          </a:p>
          <a:p>
            <a:pPr lvl="2">
              <a:defRPr/>
            </a:pPr>
            <a:r>
              <a:rPr lang="it-IT" sz="2200" dirty="0">
                <a:ea typeface="ＭＳ Ｐゴシック" charset="0"/>
              </a:rPr>
              <a:t>Strategie di risoluzione di problemi</a:t>
            </a:r>
          </a:p>
          <a:p>
            <a:pPr lvl="2">
              <a:defRPr/>
            </a:pPr>
            <a:r>
              <a:rPr lang="it-IT" sz="2200" dirty="0">
                <a:ea typeface="ＭＳ Ｐゴシック" charset="0"/>
              </a:rPr>
              <a:t>Economiche ed efficaci</a:t>
            </a:r>
          </a:p>
          <a:p>
            <a:pPr lvl="2">
              <a:defRPr/>
            </a:pPr>
            <a:r>
              <a:rPr lang="it-IT" sz="2200" dirty="0">
                <a:ea typeface="ＭＳ Ｐゴシック" charset="0"/>
              </a:rPr>
              <a:t>Non garantiscono la soluzione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604FB32F-473D-F841-80E3-88DB707BF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581400"/>
            <a:ext cx="932688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2"/>
            <a:endParaRPr lang="it-IT" altLang="it-IT" sz="2200" dirty="0">
              <a:latin typeface="+mn-lt"/>
            </a:endParaRPr>
          </a:p>
          <a:p>
            <a:r>
              <a:rPr lang="it-IT" altLang="it-IT" sz="2200" b="1" dirty="0" err="1">
                <a:latin typeface="+mn-lt"/>
              </a:rPr>
              <a:t>Bias</a:t>
            </a:r>
            <a:endParaRPr lang="it-IT" altLang="it-IT" sz="2200" dirty="0">
              <a:latin typeface="+mn-lt"/>
            </a:endParaRPr>
          </a:p>
          <a:p>
            <a:r>
              <a:rPr lang="it-IT" altLang="it-IT" sz="2200" dirty="0">
                <a:latin typeface="+mn-lt"/>
              </a:rPr>
              <a:t>	Errori sistematici nei giudizi (concepiti come scostamenti sistematici 	rispetto a criteri normativi di valutazione)</a:t>
            </a:r>
          </a:p>
          <a:p>
            <a:r>
              <a:rPr lang="it-IT" altLang="it-IT" sz="2200" dirty="0">
                <a:latin typeface="+mn-lt"/>
              </a:rPr>
              <a:t>	Risultano dall’applicazione di un'euristica in un contesto 	inappropriato</a:t>
            </a:r>
          </a:p>
          <a:p>
            <a:r>
              <a:rPr lang="it-IT" altLang="it-IT" sz="2200" dirty="0">
                <a:latin typeface="+mn-lt"/>
                <a:sym typeface="Wingdings" pitchFamily="2" charset="2"/>
              </a:rPr>
              <a:t> </a:t>
            </a:r>
            <a:r>
              <a:rPr lang="it-IT" altLang="it-IT" sz="2200" dirty="0">
                <a:latin typeface="+mn-lt"/>
              </a:rPr>
              <a:t>informativi rispetto ai normali processi di giudizio</a:t>
            </a:r>
          </a:p>
          <a:p>
            <a:endParaRPr lang="it-IT" altLang="it-IT" sz="2200" dirty="0">
              <a:latin typeface="+mn-lt"/>
            </a:endParaRPr>
          </a:p>
          <a:p>
            <a:endParaRPr lang="it-IT" altLang="it-IT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537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  <p:bldP spid="7" grpId="0" uiExpand="1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66801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43043"/>
            <a:ext cx="116676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Le euristiche sono particolarmente usate per produrre </a:t>
            </a:r>
            <a:r>
              <a:rPr lang="it-IT" sz="2200" b="1" u="sng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stime probabilistiche</a:t>
            </a: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: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Stima di </a:t>
            </a:r>
            <a:r>
              <a:rPr lang="it-IT" sz="2200" u="sng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appartenenza categoriale</a:t>
            </a: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(es. probabilità che una persona appartenga a una determinata categoria)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it-IT" sz="2200" u="sng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Previsione di eventi</a:t>
            </a:r>
            <a:r>
              <a:rPr lang="it-IT" sz="2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(es. probabilità che un determinato evento accada)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endParaRPr lang="it-IT" sz="2200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r>
              <a:rPr lang="it-IT" altLang="it-IT" sz="2200" dirty="0"/>
              <a:t>La ricerca ha dimostrato che </a:t>
            </a:r>
            <a:r>
              <a:rPr lang="it-IT" altLang="it-IT" sz="2200" u="sng" dirty="0"/>
              <a:t>abbiamo difficoltà a produrre stime probabilistiche che soddisfino i criteri normativi</a:t>
            </a:r>
            <a:r>
              <a:rPr lang="it-IT" altLang="it-IT" sz="2200" dirty="0"/>
              <a:t>:  </a:t>
            </a:r>
          </a:p>
          <a:p>
            <a:endParaRPr lang="it-IT" altLang="it-IT" sz="2200" dirty="0"/>
          </a:p>
          <a:p>
            <a:pPr marL="854075"/>
            <a:r>
              <a:rPr lang="it-IT" altLang="it-IT" sz="2000" dirty="0"/>
              <a:t>Nonostante il gioco d’</a:t>
            </a:r>
            <a:r>
              <a:rPr lang="it-IT" altLang="ja-JP" sz="2000" dirty="0"/>
              <a:t>azzardo esista fin dall</a:t>
            </a:r>
            <a:r>
              <a:rPr lang="it-IT" altLang="it-IT" sz="2000" dirty="0"/>
              <a:t>’</a:t>
            </a:r>
            <a:r>
              <a:rPr lang="it-IT" altLang="ja-JP" sz="2000" dirty="0"/>
              <a:t>antichità (ossicini di quadrupede come antenati dei dadi) solo nel XVIII secolo è stato sviluppato un sistema normativo (la teoria della probabilità) </a:t>
            </a:r>
          </a:p>
          <a:p>
            <a:pPr marL="854075"/>
            <a:r>
              <a:rPr lang="it-IT" altLang="it-IT" sz="2000" dirty="0"/>
              <a:t>								</a:t>
            </a:r>
            <a:r>
              <a:rPr lang="it-IT" altLang="it-IT" sz="2000" dirty="0" err="1"/>
              <a:t>Kahneman</a:t>
            </a:r>
            <a:r>
              <a:rPr lang="it-IT" altLang="it-IT" sz="2000" dirty="0"/>
              <a:t> e </a:t>
            </a:r>
            <a:r>
              <a:rPr lang="it-IT" altLang="it-IT" sz="2000" dirty="0" err="1"/>
              <a:t>Tversky</a:t>
            </a:r>
            <a:r>
              <a:rPr lang="it-IT" altLang="it-IT" sz="2000" dirty="0"/>
              <a:t> (1972, 1973, 1982)</a:t>
            </a:r>
          </a:p>
          <a:p>
            <a:endParaRPr lang="it-IT" altLang="it-IT" sz="2200" dirty="0"/>
          </a:p>
          <a:p>
            <a:r>
              <a:rPr lang="it-IT" altLang="it-IT" sz="2200" dirty="0"/>
              <a:t>Il ragionamento probabilistico umano è caratterizzato dall’</a:t>
            </a:r>
            <a:r>
              <a:rPr lang="it-IT" altLang="ja-JP" sz="2200" dirty="0"/>
              <a:t>applicazione di EURISTICHE</a:t>
            </a:r>
            <a:endParaRPr lang="it-IT" sz="2200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endParaRPr lang="it-IT" sz="2200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34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1066800"/>
            <a:ext cx="8839200" cy="5486400"/>
          </a:xfrm>
        </p:spPr>
        <p:txBody>
          <a:bodyPr>
            <a:normAutofit/>
          </a:bodyPr>
          <a:lstStyle/>
          <a:p>
            <a:pPr marL="179388" lvl="1" indent="0">
              <a:buNone/>
            </a:pPr>
            <a:endParaRPr lang="it-IT" altLang="it-IT" sz="2200" dirty="0">
              <a:cs typeface="Arial" charset="0"/>
            </a:endParaRPr>
          </a:p>
          <a:p>
            <a:pPr marL="323850" lvl="1" indent="0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CONSIDERATE LE SEGUENTI CAUSE DI MORTE.</a:t>
            </a:r>
          </a:p>
          <a:p>
            <a:pPr lvl="1" indent="-361950" algn="ctr">
              <a:buNone/>
            </a:pPr>
            <a:r>
              <a:rPr lang="it-IT" altLang="it-IT" sz="2200" i="1" dirty="0">
                <a:cs typeface="Arial" charset="0"/>
              </a:rPr>
              <a:t>Quale causa più morti ogni anno?</a:t>
            </a: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CANCRO AL POLMONE</a:t>
            </a:r>
          </a:p>
          <a:p>
            <a:pPr lvl="1" indent="-361950" algn="ctr">
              <a:buNone/>
            </a:pPr>
            <a:endParaRPr lang="it-IT" altLang="it-IT" sz="2200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INCIDENTE AUTOMOBILISTICO</a:t>
            </a:r>
          </a:p>
          <a:p>
            <a:pPr lvl="1" indent="-361950">
              <a:buNone/>
            </a:pPr>
            <a:endParaRPr lang="it-IT" altLang="it-IT" sz="2200" dirty="0">
              <a:cs typeface="Arial" charset="0"/>
            </a:endParaRPr>
          </a:p>
          <a:p>
            <a:pPr marL="381000" indent="-381000"/>
            <a:endParaRPr lang="it-IT" altLang="it-IT" sz="2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42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1066800"/>
            <a:ext cx="8839200" cy="5486400"/>
          </a:xfrm>
        </p:spPr>
        <p:txBody>
          <a:bodyPr>
            <a:normAutofit/>
          </a:bodyPr>
          <a:lstStyle/>
          <a:p>
            <a:pPr marL="179388" lvl="1" indent="0">
              <a:buNone/>
            </a:pPr>
            <a:endParaRPr lang="it-IT" altLang="it-IT" sz="2200" dirty="0">
              <a:cs typeface="Arial" charset="0"/>
            </a:endParaRPr>
          </a:p>
          <a:p>
            <a:pPr marL="323850" lvl="1" indent="0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CONSIDERATE LE SEGUENTI CAUSE DI MORTE.</a:t>
            </a:r>
          </a:p>
          <a:p>
            <a:pPr lvl="1" indent="-361950" algn="ctr">
              <a:buNone/>
            </a:pPr>
            <a:r>
              <a:rPr lang="it-IT" altLang="it-IT" sz="2200" i="1" dirty="0">
                <a:cs typeface="Arial" charset="0"/>
              </a:rPr>
              <a:t>Quale causa più morti ogni anno?</a:t>
            </a: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OMICIDIO</a:t>
            </a:r>
          </a:p>
          <a:p>
            <a:pPr lvl="1" indent="-361950" algn="ctr">
              <a:buNone/>
            </a:pPr>
            <a:endParaRPr lang="it-IT" altLang="it-IT" sz="2200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SUICIDIO</a:t>
            </a:r>
          </a:p>
          <a:p>
            <a:pPr lvl="1" indent="-361950">
              <a:buNone/>
            </a:pPr>
            <a:endParaRPr lang="it-IT" altLang="it-IT" sz="2200" dirty="0">
              <a:cs typeface="Arial" charset="0"/>
            </a:endParaRPr>
          </a:p>
          <a:p>
            <a:pPr marL="381000" indent="-381000"/>
            <a:endParaRPr lang="it-IT" altLang="it-IT" sz="2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18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1066800"/>
            <a:ext cx="8839200" cy="5486400"/>
          </a:xfrm>
        </p:spPr>
        <p:txBody>
          <a:bodyPr>
            <a:normAutofit/>
          </a:bodyPr>
          <a:lstStyle/>
          <a:p>
            <a:pPr marL="179388" lvl="1" indent="0">
              <a:buNone/>
            </a:pPr>
            <a:endParaRPr lang="it-IT" altLang="it-IT" sz="2200" dirty="0">
              <a:cs typeface="Arial" charset="0"/>
            </a:endParaRPr>
          </a:p>
          <a:p>
            <a:pPr marL="323850" lvl="1" indent="0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i="1" dirty="0">
                <a:cs typeface="Arial" charset="0"/>
              </a:rPr>
              <a:t>Qual è più diffusa?</a:t>
            </a: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endParaRPr lang="it-IT" altLang="it-IT" sz="2200" i="1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SINDROME DI DOWN</a:t>
            </a:r>
          </a:p>
          <a:p>
            <a:pPr lvl="1" indent="-361950" algn="ctr">
              <a:buNone/>
            </a:pPr>
            <a:endParaRPr lang="it-IT" altLang="it-IT" sz="2200" dirty="0">
              <a:cs typeface="Arial" charset="0"/>
            </a:endParaRPr>
          </a:p>
          <a:p>
            <a:pPr lvl="1" indent="-361950" algn="ctr">
              <a:buNone/>
            </a:pPr>
            <a:r>
              <a:rPr lang="it-IT" altLang="it-IT" sz="2200" dirty="0">
                <a:cs typeface="Arial" charset="0"/>
              </a:rPr>
              <a:t>RENE POLICISTICO</a:t>
            </a:r>
          </a:p>
          <a:p>
            <a:pPr lvl="1" indent="-361950">
              <a:buNone/>
            </a:pPr>
            <a:endParaRPr lang="it-IT" altLang="it-IT" sz="2200" dirty="0">
              <a:cs typeface="Arial" charset="0"/>
            </a:endParaRPr>
          </a:p>
          <a:p>
            <a:pPr marL="381000" indent="-381000"/>
            <a:endParaRPr lang="it-IT" altLang="it-IT" sz="2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1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1110952"/>
            <a:ext cx="8839200" cy="5486400"/>
          </a:xfrm>
        </p:spPr>
        <p:txBody>
          <a:bodyPr>
            <a:normAutofit/>
          </a:bodyPr>
          <a:lstStyle/>
          <a:p>
            <a:pPr lvl="1" indent="-361950" algn="ctr">
              <a:buNone/>
            </a:pPr>
            <a:endParaRPr lang="it-IT" altLang="it-IT" sz="2200" dirty="0">
              <a:cs typeface="Arial" charset="0"/>
            </a:endParaRPr>
          </a:p>
          <a:p>
            <a:pPr lvl="1" indent="-361950">
              <a:buNone/>
            </a:pPr>
            <a:endParaRPr lang="it-IT" altLang="it-IT" sz="2200" dirty="0">
              <a:cs typeface="Arial" charset="0"/>
            </a:endParaRPr>
          </a:p>
          <a:p>
            <a:pPr marL="381000" indent="-381000"/>
            <a:endParaRPr lang="it-IT" altLang="it-IT" sz="2200" dirty="0">
              <a:cs typeface="Arial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75E47D5-5CBD-6840-B094-A7EDAFACC5D2}"/>
              </a:ext>
            </a:extLst>
          </p:cNvPr>
          <p:cNvSpPr/>
          <p:nvPr/>
        </p:nvSpPr>
        <p:spPr>
          <a:xfrm>
            <a:off x="1888716" y="420469"/>
            <a:ext cx="8414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BD52FEA-FC8F-C64F-9F7F-ED2117AE55AA}"/>
              </a:ext>
            </a:extLst>
          </p:cNvPr>
          <p:cNvSpPr/>
          <p:nvPr/>
        </p:nvSpPr>
        <p:spPr>
          <a:xfrm>
            <a:off x="1249680" y="4738197"/>
            <a:ext cx="990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à"/>
            </a:pPr>
            <a:r>
              <a:rPr lang="it-IT" sz="2400" b="1" dirty="0">
                <a:sym typeface="Wingdings" pitchFamily="2" charset="2"/>
              </a:rPr>
              <a:t>Euristica della disponibilità </a:t>
            </a:r>
          </a:p>
          <a:p>
            <a:pPr>
              <a:buNone/>
            </a:pPr>
            <a:r>
              <a:rPr lang="it-IT" sz="2400" dirty="0"/>
              <a:t>Quando l’informazione su un certo tipo di evento è altamente disponibile a causa dell’esposizione selettiva (e.g., amplificazione dei media, ‘visibilità’ dei casi), i giudizi possono essere distorti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D151744C-E6B0-A541-BFE3-8B2C5D905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59572"/>
              </p:ext>
            </p:extLst>
          </p:nvPr>
        </p:nvGraphicFramePr>
        <p:xfrm>
          <a:off x="3763124" y="1881563"/>
          <a:ext cx="4604721" cy="2286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1729070025"/>
                    </a:ext>
                  </a:extLst>
                </a:gridCol>
                <a:gridCol w="2156721">
                  <a:extLst>
                    <a:ext uri="{9D8B030D-6E8A-4147-A177-3AD203B41FA5}">
                      <a16:colId xmlns:a16="http://schemas.microsoft.com/office/drawing/2014/main" val="4174429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200" dirty="0"/>
                        <a:t>Cancro polmone</a:t>
                      </a:r>
                    </a:p>
                    <a:p>
                      <a:r>
                        <a:rPr lang="it-IT" sz="2200" dirty="0"/>
                        <a:t>Incidente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1" dirty="0"/>
                        <a:t>33017</a:t>
                      </a:r>
                    </a:p>
                    <a:p>
                      <a:pPr algn="r"/>
                      <a:r>
                        <a:rPr lang="it-IT" sz="2200" dirty="0"/>
                        <a:t>3173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09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dirty="0"/>
                        <a:t>Omicidio</a:t>
                      </a:r>
                    </a:p>
                    <a:p>
                      <a:r>
                        <a:rPr lang="it-IT" sz="2200" dirty="0"/>
                        <a:t>Suicidio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/>
                        <a:t>255</a:t>
                      </a:r>
                    </a:p>
                    <a:p>
                      <a:pPr algn="r"/>
                      <a:r>
                        <a:rPr lang="it-IT" sz="2200" b="1" dirty="0"/>
                        <a:t>3680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74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dirty="0"/>
                        <a:t>Sindrome di Down</a:t>
                      </a:r>
                    </a:p>
                    <a:p>
                      <a:r>
                        <a:rPr lang="it-IT" sz="2200" dirty="0"/>
                        <a:t>Rene policistico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/>
                        <a:t>1.2/1000</a:t>
                      </a:r>
                    </a:p>
                    <a:p>
                      <a:pPr algn="r"/>
                      <a:r>
                        <a:rPr lang="it-IT" sz="2200" b="1" dirty="0"/>
                        <a:t>2/1000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595757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0F15A1E2-6AA7-854F-A36A-06D43C949D5C}"/>
              </a:ext>
            </a:extLst>
          </p:cNvPr>
          <p:cNvSpPr txBox="1"/>
          <p:nvPr/>
        </p:nvSpPr>
        <p:spPr>
          <a:xfrm>
            <a:off x="6649335" y="420160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ISTAT 2019, 2006</a:t>
            </a:r>
          </a:p>
        </p:txBody>
      </p:sp>
    </p:spTree>
    <p:extLst>
      <p:ext uri="{BB962C8B-B14F-4D97-AF65-F5344CB8AC3E}">
        <p14:creationId xmlns:p14="http://schemas.microsoft.com/office/powerpoint/2010/main" val="171465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B1A0ECE-2D26-7D48-A5A3-36A2748F4ACF}"/>
              </a:ext>
            </a:extLst>
          </p:cNvPr>
          <p:cNvSpPr/>
          <p:nvPr/>
        </p:nvSpPr>
        <p:spPr>
          <a:xfrm>
            <a:off x="262200" y="533324"/>
            <a:ext cx="11667600" cy="1465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A775F49-188D-2447-9B54-5600E6A0DA70}"/>
              </a:ext>
            </a:extLst>
          </p:cNvPr>
          <p:cNvSpPr/>
          <p:nvPr/>
        </p:nvSpPr>
        <p:spPr>
          <a:xfrm>
            <a:off x="262200" y="533324"/>
            <a:ext cx="11667600" cy="7821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2 ASSUNZIONI DI BASE: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AutoNum type="arabicParenR"/>
            </a:pPr>
            <a:r>
              <a:rPr lang="it-IT" altLang="it-IT" sz="2200" b="1" u="sng" dirty="0">
                <a:solidFill>
                  <a:prstClr val="black"/>
                </a:solidFill>
                <a:latin typeface="Calibri" panose="020F0502020204030204"/>
              </a:rPr>
              <a:t>Ruolo attivo nell’acquisizione di informazioni dall’ambiente</a:t>
            </a: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si pone domande e va in cerca di indizi</a:t>
            </a: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selezione delle informazioni in ingresso</a:t>
            </a: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interpretazione delle informazioni (sulla base delle conoscenze possedute, delle proprie esperienze passate, del proprio stato attuale)</a:t>
            </a: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+mj-lt"/>
              <a:buAutoNum type="arabicParenR" startAt="2"/>
            </a:pPr>
            <a:endParaRPr lang="it-IT" altLang="it-IT" sz="22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+mj-lt"/>
              <a:buAutoNum type="arabicParenR" startAt="2"/>
            </a:pPr>
            <a:r>
              <a:rPr lang="it-IT" altLang="it-IT" sz="2200" b="1" u="sng" dirty="0">
                <a:solidFill>
                  <a:prstClr val="black"/>
                </a:solidFill>
                <a:latin typeface="Calibri" panose="020F0502020204030204"/>
              </a:rPr>
              <a:t>Risparmio di risorse cognitive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Limitata capacità di elaborazione delle informazioni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  <a:sym typeface="Wingdings" pitchFamily="2" charset="2"/>
              </a:rPr>
              <a:t>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Principio di economia</a:t>
            </a: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sviluppo di automatismi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  <a:sym typeface="Wingdings" pitchFamily="2" charset="2"/>
              </a:rPr>
              <a:t> categorizzazione</a:t>
            </a: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uso di euristiche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1081088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Rettangolo arrotondato 2">
            <a:extLst>
              <a:ext uri="{FF2B5EF4-FFF2-40B4-BE49-F238E27FC236}">
                <a16:creationId xmlns:a16="http://schemas.microsoft.com/office/drawing/2014/main" id="{93E89ECE-913E-EE40-90DF-114E982E2A95}"/>
              </a:ext>
            </a:extLst>
          </p:cNvPr>
          <p:cNvSpPr/>
          <p:nvPr/>
        </p:nvSpPr>
        <p:spPr>
          <a:xfrm>
            <a:off x="381000" y="4114800"/>
            <a:ext cx="102870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49FAF974-32CE-4F4C-8596-9EF32B829EA8}"/>
              </a:ext>
            </a:extLst>
          </p:cNvPr>
          <p:cNvSpPr/>
          <p:nvPr/>
        </p:nvSpPr>
        <p:spPr>
          <a:xfrm rot="8835413">
            <a:off x="5783579" y="5684411"/>
            <a:ext cx="624840" cy="6774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99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376738"/>
            <a:ext cx="7696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it-IT" altLang="it-IT" sz="22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altLang="it-IT" sz="2200" dirty="0"/>
          </a:p>
          <a:p>
            <a:pPr marL="452438">
              <a:defRPr/>
            </a:pPr>
            <a:r>
              <a:rPr lang="it-IT" sz="2200" i="1" dirty="0">
                <a:ea typeface="ＭＳ Ｐゴシック" charset="0"/>
                <a:cs typeface="Calibri" panose="020F0502020204030204" pitchFamily="34" charset="0"/>
              </a:rPr>
              <a:t>“che probabilità c’è che un uomo adulto di razza bianca di età superiore ai 50 anni si ammali di cancro allo stomaco?”</a:t>
            </a: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Stima di probabilità basata sulla </a:t>
            </a:r>
            <a:r>
              <a:rPr lang="it-IT" sz="2200" b="1" u="sng" dirty="0">
                <a:ea typeface="ＭＳ Ｐゴシック" charset="0"/>
                <a:cs typeface="Calibri" panose="020F0502020204030204" pitchFamily="34" charset="0"/>
              </a:rPr>
              <a:t>disponibilità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pPr marL="1382713" indent="-355600">
              <a:defRPr/>
            </a:pPr>
            <a:r>
              <a:rPr lang="it-IT" sz="2200" dirty="0">
                <a:ea typeface="ＭＳ Ｐゴシック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sulla </a:t>
            </a:r>
            <a:r>
              <a:rPr lang="it-IT" sz="2200" b="1" u="sng" dirty="0">
                <a:ea typeface="ＭＳ Ｐゴシック" charset="0"/>
                <a:cs typeface="Calibri" panose="020F0502020204030204" pitchFamily="34" charset="0"/>
              </a:rPr>
              <a:t>facilità</a:t>
            </a:r>
            <a:r>
              <a:rPr lang="it-IT" sz="2200" u="sng" dirty="0">
                <a:ea typeface="ＭＳ Ｐゴシック" charset="0"/>
                <a:cs typeface="Calibri" panose="020F0502020204030204" pitchFamily="34" charset="0"/>
              </a:rPr>
              <a:t> con cui si presentano in memoria eventi simili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 a quello rispetto cui si deve produrre la stima. </a:t>
            </a: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28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A4B6D582-7E8D-D548-8F24-9899694E2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344" y="1924534"/>
            <a:ext cx="1268772" cy="397674"/>
          </a:xfrm>
          <a:prstGeom prst="rect">
            <a:avLst/>
          </a:pr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/>
              <a:t>domanda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026BBEC0-3CAF-5B4B-AF0F-3ACB0F2CD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997" y="2619859"/>
            <a:ext cx="3579466" cy="397674"/>
          </a:xfrm>
          <a:prstGeom prst="rect">
            <a:avLst/>
          </a:pr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 dirty="0" err="1"/>
              <a:t>si</a:t>
            </a:r>
            <a:r>
              <a:rPr lang="en-US" sz="2200" kern="0" dirty="0"/>
              <a:t> ‘</a:t>
            </a:r>
            <a:r>
              <a:rPr lang="en-US" sz="2200" kern="0" dirty="0" err="1"/>
              <a:t>sonda</a:t>
            </a:r>
            <a:r>
              <a:rPr lang="en-US" sz="2200" kern="0" dirty="0"/>
              <a:t>’ </a:t>
            </a:r>
            <a:r>
              <a:rPr lang="en-US" sz="2200" kern="0" dirty="0" err="1"/>
              <a:t>memoria</a:t>
            </a:r>
            <a:endParaRPr lang="en-US" sz="2200" kern="0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18C99DA8-EAF2-384D-9E99-DF7743883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818" y="3391379"/>
            <a:ext cx="5921827" cy="770084"/>
          </a:xfrm>
          <a:prstGeom prst="rect">
            <a:avLst/>
          </a:pr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 dirty="0" err="1"/>
              <a:t>recupero</a:t>
            </a:r>
            <a:r>
              <a:rPr lang="en-US" sz="2200" kern="0" dirty="0"/>
              <a:t> </a:t>
            </a:r>
            <a:r>
              <a:rPr lang="en-US" sz="2200" kern="0" dirty="0" err="1"/>
              <a:t>dalla</a:t>
            </a:r>
            <a:r>
              <a:rPr lang="en-US" sz="2200" kern="0" dirty="0"/>
              <a:t> </a:t>
            </a:r>
            <a:r>
              <a:rPr lang="en-US" sz="2200" kern="0" dirty="0" err="1"/>
              <a:t>memoria</a:t>
            </a:r>
            <a:r>
              <a:rPr lang="en-US" sz="2200" kern="0" dirty="0"/>
              <a:t> </a:t>
            </a:r>
            <a:r>
              <a:rPr lang="en-US" sz="2200" kern="0" dirty="0" err="1"/>
              <a:t>degli</a:t>
            </a:r>
            <a:r>
              <a:rPr lang="en-US" sz="2200" kern="0" dirty="0"/>
              <a:t> </a:t>
            </a:r>
            <a:r>
              <a:rPr lang="en-US" sz="2200" kern="0" dirty="0" err="1"/>
              <a:t>elementi</a:t>
            </a:r>
            <a:r>
              <a:rPr lang="en-US" sz="2200" kern="0" dirty="0"/>
              <a:t> </a:t>
            </a:r>
            <a:r>
              <a:rPr lang="en-US" sz="2200" kern="0" dirty="0" err="1"/>
              <a:t>associati</a:t>
            </a:r>
            <a:endParaRPr lang="en-US" sz="2200" kern="0" dirty="0"/>
          </a:p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 dirty="0" err="1"/>
              <a:t>alla</a:t>
            </a:r>
            <a:r>
              <a:rPr lang="en-US" sz="2200" kern="0" dirty="0"/>
              <a:t> ‘</a:t>
            </a:r>
            <a:r>
              <a:rPr lang="en-US" sz="2200" kern="0" dirty="0" err="1"/>
              <a:t>sonda</a:t>
            </a:r>
            <a:r>
              <a:rPr lang="en-US" sz="2200" kern="0" dirty="0"/>
              <a:t>’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550A4181-15D0-8346-8F47-2CF78EAA7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593" y="4531200"/>
            <a:ext cx="5352277" cy="770084"/>
          </a:xfrm>
          <a:prstGeom prst="rect">
            <a:avLst/>
          </a:pr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 dirty="0" err="1"/>
              <a:t>Valutazione</a:t>
            </a:r>
            <a:r>
              <a:rPr lang="en-US" sz="2200" kern="0" dirty="0"/>
              <a:t> </a:t>
            </a:r>
            <a:r>
              <a:rPr lang="en-US" sz="2200" kern="0" dirty="0" err="1"/>
              <a:t>della</a:t>
            </a:r>
            <a:endParaRPr lang="en-US" sz="2200" kern="0" dirty="0"/>
          </a:p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 dirty="0" err="1"/>
              <a:t>facilità</a:t>
            </a:r>
            <a:r>
              <a:rPr lang="en-US" sz="2200" kern="0" dirty="0"/>
              <a:t> di </a:t>
            </a:r>
            <a:r>
              <a:rPr lang="en-US" sz="2200" kern="0" dirty="0" err="1"/>
              <a:t>recupero</a:t>
            </a:r>
            <a:r>
              <a:rPr lang="en-US" sz="2200" kern="0" dirty="0"/>
              <a:t> (o del num. </a:t>
            </a:r>
            <a:r>
              <a:rPr lang="en-US" sz="2200" kern="0" dirty="0" err="1"/>
              <a:t>elementi</a:t>
            </a:r>
            <a:r>
              <a:rPr lang="en-US" sz="2200" kern="0" dirty="0"/>
              <a:t> rec.)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DD8E713A-281B-2544-B106-2FEDB6464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995" y="5775803"/>
            <a:ext cx="3841473" cy="397674"/>
          </a:xfrm>
          <a:prstGeom prst="rect">
            <a:avLst/>
          </a:pr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defRPr/>
            </a:pPr>
            <a:r>
              <a:rPr lang="en-US" sz="2200" kern="0"/>
              <a:t>Stima di frequenza o probabilità</a:t>
            </a:r>
          </a:p>
        </p:txBody>
      </p:sp>
      <p:sp>
        <p:nvSpPr>
          <p:cNvPr id="12" name="Line 7">
            <a:extLst>
              <a:ext uri="{FF2B5EF4-FFF2-40B4-BE49-F238E27FC236}">
                <a16:creationId xmlns:a16="http://schemas.microsoft.com/office/drawing/2014/main" id="{B1E2276A-D44A-734C-8645-54D3E014DB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730" y="2292835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buFontTx/>
              <a:buChar char="•"/>
              <a:defRPr/>
            </a:pPr>
            <a:endParaRPr lang="en-US" sz="2200" u="sng" kern="0"/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E4B232AA-D2F8-2848-9B63-346AF66AE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730" y="3072293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buFontTx/>
              <a:buChar char="•"/>
              <a:defRPr/>
            </a:pPr>
            <a:endParaRPr lang="en-US" sz="2200" u="sng" kern="0"/>
          </a:p>
        </p:txBody>
      </p:sp>
      <p:sp>
        <p:nvSpPr>
          <p:cNvPr id="14" name="Line 9">
            <a:extLst>
              <a:ext uri="{FF2B5EF4-FFF2-40B4-BE49-F238E27FC236}">
                <a16:creationId xmlns:a16="http://schemas.microsoft.com/office/drawing/2014/main" id="{1A17625A-AC2C-4842-B017-389EA3C6C9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730" y="4172426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buFontTx/>
              <a:buChar char="•"/>
              <a:defRPr/>
            </a:pPr>
            <a:endParaRPr lang="en-US" sz="2200" u="sng" kern="0"/>
          </a:p>
        </p:txBody>
      </p:sp>
      <p:sp>
        <p:nvSpPr>
          <p:cNvPr id="15" name="Line 10">
            <a:extLst>
              <a:ext uri="{FF2B5EF4-FFF2-40B4-BE49-F238E27FC236}">
                <a16:creationId xmlns:a16="http://schemas.microsoft.com/office/drawing/2014/main" id="{83E4BEB0-60E7-434B-B66E-3300A3B8F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730" y="5326541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110000"/>
              <a:buFontTx/>
              <a:buChar char="•"/>
              <a:defRPr/>
            </a:pPr>
            <a:endParaRPr lang="en-US" sz="2200" u="sng" kern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A8F98F48-CF4D-8A40-A9D2-7D8402B59928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372504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	</a:t>
            </a:r>
          </a:p>
          <a:p>
            <a:pPr>
              <a:defRPr/>
            </a:pP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L’immediata disponibilità di fatti o eventi costituisce un buon indizio per stimarne la </a:t>
            </a:r>
            <a:r>
              <a:rPr lang="it-IT" sz="2200" b="1" dirty="0">
                <a:ea typeface="ＭＳ Ｐゴシック" charset="0"/>
                <a:cs typeface="Calibri" panose="020F0502020204030204" pitchFamily="34" charset="0"/>
              </a:rPr>
              <a:t>frequenza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: </a:t>
            </a:r>
            <a:r>
              <a:rPr lang="it-IT" sz="2200" u="sng" dirty="0">
                <a:ea typeface="ＭＳ Ｐゴシック" charset="0"/>
                <a:cs typeface="Calibri" panose="020F0502020204030204" pitchFamily="34" charset="0"/>
              </a:rPr>
              <a:t>spesso i casi più frequenti/probabili sono anche i più facili da ricordare</a:t>
            </a:r>
          </a:p>
          <a:p>
            <a:pPr>
              <a:defRPr/>
            </a:pPr>
            <a:r>
              <a:rPr lang="it-IT" sz="2200" dirty="0">
                <a:ea typeface="ＭＳ Ｐゴシック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l’accessibilità degli eventi è solitamente correlata alla loro probabilità di occorrenza</a:t>
            </a:r>
          </a:p>
          <a:p>
            <a:pPr>
              <a:defRPr/>
            </a:pPr>
            <a:endParaRPr lang="it-IT" sz="2200" u="sng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u="sng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it-IT" altLang="it-IT" sz="2200" dirty="0"/>
              <a:t>Quando l’accessibilità mnestica non è correlata con la frequenza oggettiva </a:t>
            </a:r>
            <a:r>
              <a:rPr lang="it-IT" altLang="it-IT" sz="2200" dirty="0">
                <a:sym typeface="Wingdings" pitchFamily="2" charset="2"/>
              </a:rPr>
              <a:t> </a:t>
            </a:r>
            <a:r>
              <a:rPr lang="it-IT" altLang="it-IT" sz="2200" b="1" dirty="0" err="1"/>
              <a:t>bias</a:t>
            </a:r>
            <a:endParaRPr lang="it-IT" altLang="it-IT" sz="2200" b="1" dirty="0"/>
          </a:p>
          <a:p>
            <a:pPr>
              <a:defRPr/>
            </a:pPr>
            <a:endParaRPr lang="it-IT" altLang="it-IT" sz="2200" b="1" dirty="0"/>
          </a:p>
          <a:p>
            <a:pPr>
              <a:defRPr/>
            </a:pPr>
            <a:endParaRPr lang="it-IT" altLang="it-IT" sz="2200" b="1" dirty="0"/>
          </a:p>
          <a:p>
            <a:pPr>
              <a:defRPr/>
            </a:pP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Esistono però </a:t>
            </a:r>
            <a:r>
              <a:rPr lang="it-IT" sz="2200" u="sng" dirty="0">
                <a:ea typeface="ＭＳ Ｐゴシック" charset="0"/>
                <a:cs typeface="Calibri" panose="020F0502020204030204" pitchFamily="34" charset="0"/>
              </a:rPr>
              <a:t>altri fattori</a:t>
            </a:r>
            <a:r>
              <a:rPr lang="it-IT" sz="2200" dirty="0">
                <a:ea typeface="ＭＳ Ｐゴシック" charset="0"/>
                <a:cs typeface="Calibri" panose="020F0502020204030204" pitchFamily="34" charset="0"/>
              </a:rPr>
              <a:t> che indipendentemente dalla frequenza </a:t>
            </a:r>
            <a:r>
              <a:rPr lang="it-IT" sz="2200" u="sng" dirty="0">
                <a:ea typeface="ＭＳ Ｐゴシック" charset="0"/>
                <a:cs typeface="Calibri" panose="020F0502020204030204" pitchFamily="34" charset="0"/>
              </a:rPr>
              <a:t>influenzano la disponibilità</a:t>
            </a:r>
          </a:p>
          <a:p>
            <a:pPr>
              <a:defRPr/>
            </a:pPr>
            <a:endParaRPr lang="it-IT" altLang="it-IT" sz="2200" b="1" dirty="0"/>
          </a:p>
          <a:p>
            <a:pPr>
              <a:defRPr/>
            </a:pPr>
            <a:endParaRPr lang="it-IT" sz="2200" u="sng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  <a:p>
            <a:pPr>
              <a:defRPr/>
            </a:pPr>
            <a:endParaRPr lang="it-IT" sz="2200" dirty="0"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6494AB4-EBEF-F043-B2A8-FF649B761CE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3240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9"/>
            <a:ext cx="1166760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Il campionamento sarà influenzato da: </a:t>
            </a:r>
          </a:p>
          <a:p>
            <a:endParaRPr lang="it-IT" altLang="it-IT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u="sng" dirty="0"/>
              <a:t>Rilevanza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interessi e circostanze personali</a:t>
            </a:r>
          </a:p>
          <a:p>
            <a:pPr lvl="1"/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i="1" dirty="0" err="1"/>
              <a:t>bias</a:t>
            </a:r>
            <a:r>
              <a:rPr lang="it-IT" altLang="it-IT" sz="2200" i="1" dirty="0"/>
              <a:t> egocentrico </a:t>
            </a:r>
          </a:p>
          <a:p>
            <a:pPr marL="941388" lvl="3"/>
            <a:r>
              <a:rPr lang="it-IT" altLang="it-IT" sz="2200" dirty="0" err="1"/>
              <a:t>Ross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Sicoly</a:t>
            </a:r>
            <a:r>
              <a:rPr lang="it-IT" altLang="it-IT" sz="2200" dirty="0"/>
              <a:t>, 1979: contributo individuale</a:t>
            </a:r>
          </a:p>
          <a:p>
            <a:pPr marL="1296988" lvl="3" indent="-355600">
              <a:buFont typeface="Arial" panose="020B0604020202020204" pitchFamily="34" charset="0"/>
              <a:buChar char="•"/>
              <a:tabLst>
                <a:tab pos="1368425" algn="l"/>
              </a:tabLst>
            </a:pPr>
            <a:r>
              <a:rPr lang="it-IT" altLang="it-IT" sz="2000" i="1" dirty="0"/>
              <a:t>Fate più spesso le faccende voi o i vostri coinquilini? </a:t>
            </a:r>
          </a:p>
          <a:p>
            <a:pPr marL="1296988" lvl="3" indent="-355600">
              <a:buFont typeface="Arial" panose="020B0604020202020204" pitchFamily="34" charset="0"/>
              <a:buChar char="•"/>
            </a:pPr>
            <a:r>
              <a:rPr lang="it-IT" altLang="it-IT" sz="2000" dirty="0"/>
              <a:t>80% ritiene di fare le faccende più spesso dei coinquilini </a:t>
            </a:r>
          </a:p>
          <a:p>
            <a:pPr marL="941388" lvl="3"/>
            <a:r>
              <a:rPr lang="it-IT" altLang="it-IT" sz="2000" dirty="0">
                <a:sym typeface="Wingdings" pitchFamily="2" charset="2"/>
              </a:rPr>
              <a:t> più facile ricordare episodi in cui noi stessi facciamo qualcosa</a:t>
            </a:r>
            <a:endParaRPr lang="it-IT" altLang="it-IT" sz="20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2283359-8146-9E43-994F-003A3E3691A4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0705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Il campionamento sarà influenzato da: </a:t>
            </a:r>
          </a:p>
          <a:p>
            <a:endParaRPr lang="it-IT" altLang="it-IT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u="sng" dirty="0"/>
              <a:t>Salienza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u="sng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Ruolo dei media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Eventi più sensazionali e più discussi nei media diventano salienti e più facili da recuperare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Percettiva </a:t>
            </a:r>
          </a:p>
          <a:p>
            <a:pPr lvl="1"/>
            <a:r>
              <a:rPr lang="it-IT" altLang="it-IT" sz="2200" dirty="0"/>
              <a:t>	Taylor &amp; </a:t>
            </a:r>
            <a:r>
              <a:rPr lang="it-IT" altLang="it-IT" sz="2200" dirty="0" err="1"/>
              <a:t>Fiske</a:t>
            </a:r>
            <a:r>
              <a:rPr lang="it-IT" altLang="it-IT" sz="2200" dirty="0"/>
              <a:t>, 1975: </a:t>
            </a:r>
          </a:p>
          <a:p>
            <a:pPr lvl="1"/>
            <a:r>
              <a:rPr lang="it-IT" altLang="it-IT" sz="2200" dirty="0"/>
              <a:t>	</a:t>
            </a:r>
            <a:r>
              <a:rPr lang="it-IT" altLang="it-IT" sz="2000" dirty="0"/>
              <a:t>COMPITO: </a:t>
            </a:r>
          </a:p>
          <a:p>
            <a:pPr lvl="1"/>
            <a:r>
              <a:rPr lang="it-IT" altLang="it-IT" sz="2000" dirty="0"/>
              <a:t>		valutare ruolo svolto da due attori in una discussione avendone uno di fronte e uno di spalle</a:t>
            </a:r>
          </a:p>
          <a:p>
            <a:pPr lvl="1"/>
            <a:r>
              <a:rPr lang="it-IT" altLang="it-IT" sz="2000" dirty="0"/>
              <a:t>	RISULTATI: </a:t>
            </a:r>
          </a:p>
          <a:p>
            <a:pPr lvl="1"/>
            <a:r>
              <a:rPr lang="it-IT" altLang="it-IT" sz="2000" dirty="0"/>
              <a:t>		i partecipanti valutavano l’attore di fronte a loro (più saliente) come più influente </a:t>
            </a:r>
          </a:p>
          <a:p>
            <a:pPr lvl="1"/>
            <a:r>
              <a:rPr lang="it-IT" altLang="it-IT" sz="2000" dirty="0">
                <a:sym typeface="Wingdings" pitchFamily="2" charset="2"/>
              </a:rPr>
              <a:t>			 le persone notano e ricordano di più il contributo dell’attore che vedevano meglio</a:t>
            </a:r>
            <a:endParaRPr lang="it-IT" altLang="it-IT" sz="20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7989CFB-1E8E-1D4F-82DF-EC0609C849CD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01047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570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b="1" dirty="0"/>
              <a:t>Il campionamento sarà influenzato da: </a:t>
            </a:r>
          </a:p>
          <a:p>
            <a:endParaRPr lang="it-IT" altLang="it-IT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u="sng" dirty="0" err="1"/>
              <a:t>Recenza</a:t>
            </a:r>
            <a:endParaRPr lang="it-IT" altLang="it-IT" sz="2200" b="1" u="sng" dirty="0"/>
          </a:p>
          <a:p>
            <a:endParaRPr lang="it-IT" altLang="it-IT" sz="1400" b="1" u="sng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dirty="0"/>
              <a:t>Anderson e </a:t>
            </a:r>
            <a:r>
              <a:rPr lang="it-IT" altLang="it-IT" sz="2200" dirty="0" err="1"/>
              <a:t>Sechler</a:t>
            </a:r>
            <a:r>
              <a:rPr lang="it-IT" altLang="it-IT" sz="2200" dirty="0"/>
              <a:t> (1986): effetto della spiegazione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b="1" dirty="0"/>
              <a:t>Compito </a:t>
            </a:r>
            <a:r>
              <a:rPr lang="it-IT" altLang="it-IT" sz="2200" dirty="0"/>
              <a:t>dei partecipanti: spiegare perché un buon vigile del fuoco: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dirty="0"/>
              <a:t>GR. 1: è tendenzialmente </a:t>
            </a:r>
            <a:r>
              <a:rPr lang="it-IT" altLang="it-IT" sz="2200" u="sng" dirty="0"/>
              <a:t>più propenso al rischio</a:t>
            </a:r>
            <a:r>
              <a:rPr lang="it-IT" altLang="it-IT" sz="2200" dirty="0"/>
              <a:t> di un cattivo vigile del fuoco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dirty="0"/>
              <a:t>GR. 2: è tendenzialmente </a:t>
            </a:r>
            <a:r>
              <a:rPr lang="it-IT" altLang="it-IT" sz="2200" u="sng" dirty="0"/>
              <a:t>meno propenso al rischio</a:t>
            </a:r>
            <a:r>
              <a:rPr lang="it-IT" altLang="it-IT" sz="2200" dirty="0"/>
              <a:t> di un cattivo vigile del fuoco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b="1" dirty="0"/>
              <a:t>Risultati: 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dirty="0"/>
              <a:t>il gr. 1 ritiene che, per un vigile del fuoco, è positivo essere propensi al rischio più del gr. 2</a:t>
            </a:r>
          </a:p>
          <a:p>
            <a:pPr marL="17145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altLang="it-IT" sz="2200" dirty="0"/>
              <a:t>I candidati per una posizione nei vigili del fuoco vengono valutati più positivamente se propensi al rischio nel gr. 1, se non propensi al rischio nel gr. 2 </a:t>
            </a:r>
          </a:p>
          <a:p>
            <a:pPr marL="812800" lvl="2">
              <a:spcAft>
                <a:spcPts val="600"/>
              </a:spcAft>
            </a:pPr>
            <a:r>
              <a:rPr lang="it-IT" altLang="it-IT" sz="2200" dirty="0">
                <a:sym typeface="Wingdings" pitchFamily="2" charset="2"/>
              </a:rPr>
              <a:t> L’atto dello spiegare rende molto disponibili la parte delle nostre conoscenze che supportano quella spiegazione</a:t>
            </a: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C2D5CC9-16E6-184C-89F9-4E2B7C7B49F6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01609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3560" y="1376738"/>
            <a:ext cx="879053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 altLang="it-IT" sz="2200" dirty="0"/>
          </a:p>
          <a:p>
            <a:r>
              <a:rPr lang="it-IT" altLang="it-IT" sz="2200" b="1" dirty="0"/>
              <a:t>Il campionamento sarà influenzato da: </a:t>
            </a:r>
          </a:p>
          <a:p>
            <a:endParaRPr lang="it-IT" altLang="it-IT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Frequenza </a:t>
            </a:r>
          </a:p>
          <a:p>
            <a:r>
              <a:rPr lang="it-IT" altLang="it-IT" sz="2200" dirty="0"/>
              <a:t>	(eventi più frequenti sono più facilmente recuperati)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Rilevanza </a:t>
            </a:r>
          </a:p>
          <a:p>
            <a:r>
              <a:rPr lang="it-IT" altLang="it-IT" sz="2200" dirty="0"/>
              <a:t>	(eventi rilevanti per la persona sono più facilmente recuperati)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Salienza</a:t>
            </a:r>
          </a:p>
          <a:p>
            <a:r>
              <a:rPr lang="it-IT" altLang="it-IT" sz="2200" dirty="0"/>
              <a:t>	(eventi più discussi e più visibili sono più facilmente recuperati)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Recenza</a:t>
            </a:r>
            <a:r>
              <a:rPr lang="it-IT" altLang="it-IT" sz="2200" dirty="0"/>
              <a:t> </a:t>
            </a:r>
          </a:p>
          <a:p>
            <a:r>
              <a:rPr lang="it-IT" altLang="it-IT" sz="2200" dirty="0"/>
              <a:t>	(eventi portati alla mente di recente sono più facilmente recuperati)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E211018-3CD9-D64F-8C2F-079837369FBC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772502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r>
              <a:rPr lang="it-IT" altLang="it-IT" sz="2200" dirty="0"/>
              <a:t> </a:t>
            </a:r>
          </a:p>
          <a:p>
            <a:r>
              <a:rPr lang="it-IT" altLang="it-IT" sz="2200" b="1" dirty="0"/>
              <a:t>1)  disponibilità per recupero</a:t>
            </a:r>
          </a:p>
          <a:p>
            <a:endParaRPr lang="it-IT" altLang="it-IT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Tversky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 (1973)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una lista con nomi di 19 attrici e 20 attori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le attrici erano molto più famose degli attori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COMPITO: dopo avere sentito tutti i nomi, i partecipanti dovevano dire se nella lista c’erano </a:t>
            </a:r>
            <a:r>
              <a:rPr lang="it-IT" altLang="it-IT" sz="2200" u="sng" dirty="0"/>
              <a:t>più attori o più attrici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RISULTATI: 80% risponde che ci sono più attrici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SPIEGAZIONE: essendo le attrici più conosciute, gli esemplari sono più facili da recuperare degli attori </a:t>
            </a:r>
            <a:r>
              <a:rPr lang="it-IT" altLang="it-IT" sz="2200" dirty="0">
                <a:sym typeface="Wingdings" pitchFamily="2" charset="2"/>
              </a:rPr>
              <a:t> vengono ritenute più frequenti</a:t>
            </a:r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7637EB3-6C93-A244-8576-B13C63B280B3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22161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r>
              <a:rPr lang="it-IT" altLang="it-IT" sz="2200" dirty="0"/>
              <a:t> </a:t>
            </a:r>
          </a:p>
          <a:p>
            <a:r>
              <a:rPr lang="it-IT" altLang="it-IT" sz="2200" b="1" dirty="0"/>
              <a:t>1)  disponibilità per recupero</a:t>
            </a:r>
          </a:p>
          <a:p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Il problema delle parole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COMPITO: stimare la frequenza delle parole di 7 lettere contenute in un certo numero di pagine di un libro…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GR1: che finiscono con «</a:t>
            </a:r>
            <a:r>
              <a:rPr lang="it-IT" altLang="it-IT" sz="2200" dirty="0" err="1"/>
              <a:t>one</a:t>
            </a:r>
            <a:r>
              <a:rPr lang="it-IT" altLang="it-IT" sz="2200" dirty="0"/>
              <a:t>» 			_ _ _ _ ONE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GR2: che hanno la «</a:t>
            </a:r>
            <a:r>
              <a:rPr lang="it-IT" altLang="it-IT" sz="2200" dirty="0" err="1"/>
              <a:t>n</a:t>
            </a:r>
            <a:r>
              <a:rPr lang="it-IT" altLang="it-IT" sz="2200" dirty="0"/>
              <a:t>» come penultima lettera	_ _ _ _ _</a:t>
            </a:r>
            <a:r>
              <a:rPr lang="it-IT" altLang="it-IT" sz="2200" dirty="0" err="1"/>
              <a:t>N</a:t>
            </a:r>
            <a:r>
              <a:rPr lang="it-IT" altLang="it-IT" sz="2200" dirty="0"/>
              <a:t>_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RISULTATI</a:t>
            </a:r>
            <a:r>
              <a:rPr lang="it-IT" altLang="it-IT" sz="2200" b="1" dirty="0"/>
              <a:t>: </a:t>
            </a:r>
            <a:r>
              <a:rPr lang="it-IT" altLang="it-IT" sz="2200" dirty="0"/>
              <a:t>i partecipanti giudicano come più frequenti </a:t>
            </a:r>
          </a:p>
          <a:p>
            <a:pPr lvl="1"/>
            <a:r>
              <a:rPr lang="it-IT" altLang="it-IT" sz="2200" dirty="0"/>
              <a:t>	le parole che terminano per «</a:t>
            </a:r>
            <a:r>
              <a:rPr lang="it-IT" altLang="it-IT" sz="2200" dirty="0" err="1"/>
              <a:t>one</a:t>
            </a:r>
            <a:r>
              <a:rPr lang="it-IT" altLang="it-IT" sz="2200" dirty="0"/>
              <a:t>» rispetto che le parole </a:t>
            </a:r>
          </a:p>
          <a:p>
            <a:pPr lvl="1"/>
            <a:r>
              <a:rPr lang="it-IT" altLang="it-IT" sz="2200" dirty="0"/>
              <a:t>	che hanno la «</a:t>
            </a:r>
            <a:r>
              <a:rPr lang="it-IT" altLang="it-IT" sz="2200" dirty="0" err="1"/>
              <a:t>n</a:t>
            </a:r>
            <a:r>
              <a:rPr lang="it-IT" altLang="it-IT" sz="2200" dirty="0"/>
              <a:t>» al penultimo posto </a:t>
            </a:r>
          </a:p>
          <a:p>
            <a:pPr marL="355600"/>
            <a:r>
              <a:rPr lang="it-IT" altLang="it-IT" sz="2200" dirty="0">
                <a:sym typeface="Wingdings" pitchFamily="2" charset="2"/>
              </a:rPr>
              <a:t> perché vengono in mente più facilmente</a:t>
            </a:r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19C4FCC4-5D6F-8747-A506-C89FFCBB8D2D}"/>
              </a:ext>
            </a:extLst>
          </p:cNvPr>
          <p:cNvSpPr/>
          <p:nvPr/>
        </p:nvSpPr>
        <p:spPr>
          <a:xfrm>
            <a:off x="7829989" y="4815146"/>
            <a:ext cx="2838011" cy="13936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lvl="1"/>
            <a:r>
              <a:rPr lang="it-IT" altLang="it-IT"/>
              <a:t>_ _ _ _ _</a:t>
            </a:r>
            <a:r>
              <a:rPr lang="it-IT" altLang="it-IT" err="1"/>
              <a:t>N</a:t>
            </a:r>
            <a:r>
              <a:rPr lang="it-IT" altLang="it-IT"/>
              <a:t>_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DF12DA5-C0E7-AD41-A617-E11BB4868DE5}"/>
              </a:ext>
            </a:extLst>
          </p:cNvPr>
          <p:cNvSpPr/>
          <p:nvPr/>
        </p:nvSpPr>
        <p:spPr>
          <a:xfrm>
            <a:off x="8032292" y="5414017"/>
            <a:ext cx="2273277" cy="48806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lvl="1"/>
            <a:r>
              <a:rPr lang="it-IT" altLang="it-IT"/>
              <a:t>_ _ _ _ ONE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8B8A6B00-7B5D-A54B-8C93-990DCA019E9A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5052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r>
              <a:rPr lang="it-IT" altLang="it-IT" sz="2200" dirty="0"/>
              <a:t> </a:t>
            </a:r>
          </a:p>
          <a:p>
            <a:r>
              <a:rPr lang="it-IT" altLang="it-IT" sz="2200" b="1" dirty="0"/>
              <a:t>2)  disponibilità per costruzione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Date 10 persone quanti gruppi di 8 persone si possono costruire?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Date 10 persone quanti gruppi di 2 persone si possono costruire?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66F0B2C-69F6-CF41-883C-26485A7551D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0775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B1A0ECE-2D26-7D48-A5A3-36A2748F4ACF}"/>
              </a:ext>
            </a:extLst>
          </p:cNvPr>
          <p:cNvSpPr/>
          <p:nvPr/>
        </p:nvSpPr>
        <p:spPr>
          <a:xfrm>
            <a:off x="262200" y="533324"/>
            <a:ext cx="11667600" cy="1465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A775F49-188D-2447-9B54-5600E6A0DA70}"/>
              </a:ext>
            </a:extLst>
          </p:cNvPr>
          <p:cNvSpPr/>
          <p:nvPr/>
        </p:nvSpPr>
        <p:spPr>
          <a:xfrm>
            <a:off x="262200" y="533324"/>
            <a:ext cx="11667600" cy="7821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2 ASSUNZIONI DI BASE: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AutoNum type="arabicParenR"/>
            </a:pPr>
            <a:r>
              <a:rPr lang="it-IT" altLang="it-IT" sz="2200" b="1" u="sng" dirty="0">
                <a:solidFill>
                  <a:prstClr val="black"/>
                </a:solidFill>
                <a:latin typeface="Calibri" panose="020F0502020204030204"/>
              </a:rPr>
              <a:t>Ruolo attivo nell’acquisizione di informazioni dall’ambiente</a:t>
            </a: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si pone domande e va in cerca di indizi</a:t>
            </a: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selezione delle informazioni in ingresso</a:t>
            </a:r>
          </a:p>
          <a:p>
            <a:pPr marL="1560513" lvl="3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prstClr val="black"/>
                </a:solidFill>
                <a:latin typeface="Calibri" panose="020F0502020204030204"/>
              </a:rPr>
              <a:t>interpretazione delle informazioni (sulla base delle conoscenze possedute, delle proprie esperienze passate, del proprio stato attuale)</a:t>
            </a: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+mj-lt"/>
              <a:buAutoNum type="arabicParenR" startAt="2"/>
            </a:pPr>
            <a:endParaRPr lang="it-IT" altLang="it-IT" sz="2200" b="1" u="sng" dirty="0">
              <a:solidFill>
                <a:prstClr val="black"/>
              </a:solidFill>
              <a:latin typeface="Calibri" panose="020F0502020204030204"/>
            </a:endParaRPr>
          </a:p>
          <a:p>
            <a:pPr marL="760413" lvl="1" indent="-4572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+mj-lt"/>
              <a:buAutoNum type="arabicParenR" startAt="2"/>
            </a:pPr>
            <a:r>
              <a:rPr lang="it-IT" altLang="it-IT" sz="2200" b="1" u="sng" dirty="0">
                <a:solidFill>
                  <a:prstClr val="black"/>
                </a:solidFill>
                <a:latin typeface="Calibri" panose="020F0502020204030204"/>
              </a:rPr>
              <a:t>Risparmio di risorse cognitive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Limitata capacità di elaborazione delle informazioni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  <a:sym typeface="Wingdings" pitchFamily="2" charset="2"/>
              </a:rPr>
              <a:t>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Principio di economia</a:t>
            </a: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sviluppo di automatismi </a:t>
            </a: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  <a:sym typeface="Wingdings" pitchFamily="2" charset="2"/>
              </a:rPr>
              <a:t> categorizzazione</a:t>
            </a: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prstClr val="black"/>
                </a:solidFill>
                <a:latin typeface="Calibri" panose="020F0502020204030204"/>
              </a:rPr>
              <a:t>uso di euristiche</a:t>
            </a: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646113" lvl="1" indent="-342900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  <a:buFont typeface="Arial" panose="020B0604020202020204" pitchFamily="34" charset="0"/>
              <a:buChar char="•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1081088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03213" lvl="1" defTabSz="685800">
              <a:lnSpc>
                <a:spcPct val="90000"/>
              </a:lnSpc>
              <a:spcBef>
                <a:spcPts val="375"/>
              </a:spcBef>
              <a:buClr>
                <a:prstClr val="black"/>
              </a:buClr>
              <a:buSzPct val="110000"/>
            </a:pPr>
            <a:endParaRPr lang="it-IT" altLang="it-IT" sz="2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Rettangolo arrotondato 2">
            <a:extLst>
              <a:ext uri="{FF2B5EF4-FFF2-40B4-BE49-F238E27FC236}">
                <a16:creationId xmlns:a16="http://schemas.microsoft.com/office/drawing/2014/main" id="{93E89ECE-913E-EE40-90DF-114E982E2A95}"/>
              </a:ext>
            </a:extLst>
          </p:cNvPr>
          <p:cNvSpPr/>
          <p:nvPr/>
        </p:nvSpPr>
        <p:spPr>
          <a:xfrm>
            <a:off x="381000" y="4114800"/>
            <a:ext cx="102870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49FAF974-32CE-4F4C-8596-9EF32B829EA8}"/>
              </a:ext>
            </a:extLst>
          </p:cNvPr>
          <p:cNvSpPr/>
          <p:nvPr/>
        </p:nvSpPr>
        <p:spPr>
          <a:xfrm rot="8835413">
            <a:off x="2171699" y="6138285"/>
            <a:ext cx="624840" cy="6774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721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376738"/>
            <a:ext cx="116676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r>
              <a:rPr lang="it-IT" altLang="it-IT" sz="2200" dirty="0"/>
              <a:t> </a:t>
            </a:r>
          </a:p>
          <a:p>
            <a:r>
              <a:rPr lang="it-IT" altLang="it-IT" sz="2200" b="1" dirty="0"/>
              <a:t>2)  disponibilità per costruzione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Date 10 persone quanti gruppi di 8 persone si possono costruire?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accent2"/>
                </a:solidFill>
              </a:rPr>
              <a:t>Risposta media: 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Date 10 persone quanti gruppi di 2 persone si possono costruire?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accent2"/>
                </a:solidFill>
              </a:rPr>
              <a:t>Risposta media: 70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Risposta corretta: 45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EA6BBA3-D21F-384D-9B4E-9863C3ED1F0D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8170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endParaRPr lang="it-IT" altLang="it-IT" sz="2200" b="1" dirty="0"/>
          </a:p>
          <a:p>
            <a:r>
              <a:rPr lang="it-IT" altLang="it-IT" sz="2200" b="1" dirty="0"/>
              <a:t>2) disponibilità per costruzione</a:t>
            </a:r>
            <a:endParaRPr lang="it-IT" altLang="it-IT" sz="2200" dirty="0"/>
          </a:p>
          <a:p>
            <a:endParaRPr lang="it-IT" altLang="it-IT" sz="2200" dirty="0"/>
          </a:p>
          <a:p>
            <a:r>
              <a:rPr lang="it-IT" altLang="it-IT" sz="2200" dirty="0"/>
              <a:t>	1-2 	(2-1 </a:t>
            </a:r>
            <a:r>
              <a:rPr lang="it-IT" altLang="it-IT" sz="2200" dirty="0">
                <a:sym typeface="Wingdings" pitchFamily="2" charset="2"/>
              </a:rPr>
              <a:t>c’è già)			</a:t>
            </a:r>
            <a:endParaRPr lang="it-IT" altLang="it-IT" sz="2200" dirty="0"/>
          </a:p>
          <a:p>
            <a:r>
              <a:rPr lang="it-IT" altLang="it-IT" sz="2200" dirty="0"/>
              <a:t>	1-3	2-3				</a:t>
            </a:r>
          </a:p>
          <a:p>
            <a:r>
              <a:rPr lang="it-IT" altLang="it-IT" sz="2200" dirty="0"/>
              <a:t>	1-4	2-4				 </a:t>
            </a:r>
          </a:p>
          <a:p>
            <a:r>
              <a:rPr lang="it-IT" altLang="it-IT" sz="2200" dirty="0"/>
              <a:t>	1-5	…				</a:t>
            </a:r>
          </a:p>
          <a:p>
            <a:r>
              <a:rPr lang="it-IT" altLang="it-IT" sz="2200" dirty="0"/>
              <a:t>	1-6	9+8+7+6+5+4+3+2+1 = 45	</a:t>
            </a:r>
          </a:p>
          <a:p>
            <a:r>
              <a:rPr lang="it-IT" altLang="it-IT" sz="2200" dirty="0"/>
              <a:t>	1-7					</a:t>
            </a:r>
          </a:p>
          <a:p>
            <a:r>
              <a:rPr lang="it-IT" altLang="it-IT" sz="2200" dirty="0"/>
              <a:t>	1-8					</a:t>
            </a:r>
          </a:p>
          <a:p>
            <a:r>
              <a:rPr lang="it-IT" altLang="it-IT" sz="2200" dirty="0"/>
              <a:t>	1-9					</a:t>
            </a:r>
          </a:p>
          <a:p>
            <a:r>
              <a:rPr lang="it-IT" altLang="it-IT" sz="2200" dirty="0"/>
              <a:t>	1-10</a:t>
            </a:r>
          </a:p>
          <a:p>
            <a:endParaRPr lang="it-IT" altLang="it-IT" sz="2200" dirty="0"/>
          </a:p>
          <a:p>
            <a:r>
              <a:rPr lang="it-IT" altLang="it-IT" sz="2200" dirty="0">
                <a:sym typeface="Wingdings" pitchFamily="2" charset="2"/>
              </a:rPr>
              <a:t>	 Più semplice costruire gruppi da due rispetto a gruppi da 8  ritenuti più frequenti</a:t>
            </a:r>
            <a:r>
              <a:rPr lang="it-IT" altLang="it-IT" sz="2200" dirty="0"/>
              <a:t>	</a:t>
            </a:r>
          </a:p>
          <a:p>
            <a:r>
              <a:rPr lang="it-IT" altLang="it-IT" sz="2200" dirty="0"/>
              <a:t>	</a:t>
            </a:r>
            <a:r>
              <a:rPr lang="it-IT" altLang="it-IT" sz="2200" b="1" dirty="0"/>
              <a:t>			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1BD7153-0774-7C47-9FA1-371B8E1436B1}"/>
              </a:ext>
            </a:extLst>
          </p:cNvPr>
          <p:cNvSpPr/>
          <p:nvPr/>
        </p:nvSpPr>
        <p:spPr>
          <a:xfrm>
            <a:off x="5928360" y="3288920"/>
            <a:ext cx="43236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>
                <a:sym typeface="Wingdings" pitchFamily="2" charset="2"/>
              </a:rPr>
              <a:t> Gruppi da 2 persone che posso costruire. I gruppi da 8 persone sono di numero uguale (in ogni gruppo escludo due persone, e le combinazioni di due persone date 10 persone sono 45)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1AE2244-4E88-7E4B-A907-63EB3814C97B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8253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endParaRPr lang="it-IT" altLang="it-IT" sz="2200" dirty="0"/>
          </a:p>
          <a:p>
            <a:r>
              <a:rPr lang="it-IT" altLang="it-IT" sz="2200" b="1" dirty="0"/>
              <a:t>2) disponibilità per costruzione</a:t>
            </a:r>
          </a:p>
          <a:p>
            <a:endParaRPr lang="it-IT" altLang="it-IT" sz="2200" b="1" dirty="0"/>
          </a:p>
          <a:p>
            <a:pPr marL="98425"/>
            <a:r>
              <a:rPr lang="it-IT" altLang="it-IT" sz="2200" dirty="0"/>
              <a:t>Quanto più è facile immaginare casi/episodi, tanto maggiore sarà il giudizio di frequenza/probabilità</a:t>
            </a:r>
          </a:p>
          <a:p>
            <a:pPr marL="98425"/>
            <a:endParaRPr lang="it-IT" altLang="it-IT" sz="2200" dirty="0"/>
          </a:p>
          <a:p>
            <a:pPr marL="98425"/>
            <a:r>
              <a:rPr lang="it-IT" altLang="it-IT" sz="2200" dirty="0">
                <a:sym typeface="Wingdings" pitchFamily="2" charset="2"/>
              </a:rPr>
              <a:t> </a:t>
            </a:r>
            <a:r>
              <a:rPr lang="it-IT" altLang="it-IT" sz="2200" dirty="0"/>
              <a:t>In genere, la probabilità di eventi facili da immaginare è sovrastimata mentre quella di eventi difficili da immaginare è sottostimata</a:t>
            </a:r>
          </a:p>
          <a:p>
            <a:pPr marL="98425"/>
            <a:endParaRPr lang="it-IT" altLang="it-IT" sz="2200" i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6AC5EE4-432E-EC4E-A825-8131CD0FF4BA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60605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b="1" dirty="0"/>
              <a:t>Due modalità</a:t>
            </a:r>
            <a:r>
              <a:rPr lang="it-IT" altLang="it-IT" sz="2200" dirty="0"/>
              <a:t> d’uso dell’euristica della disponibilità:</a:t>
            </a:r>
          </a:p>
          <a:p>
            <a:endParaRPr lang="it-IT" altLang="it-IT" sz="2200" dirty="0"/>
          </a:p>
          <a:p>
            <a:r>
              <a:rPr lang="it-IT" altLang="it-IT" sz="2200" b="1" dirty="0"/>
              <a:t>2) disponibilità per costruzione</a:t>
            </a:r>
          </a:p>
          <a:p>
            <a:endParaRPr lang="it-IT" altLang="it-IT" sz="2200" b="1" dirty="0"/>
          </a:p>
          <a:p>
            <a:pPr marL="98425"/>
            <a:endParaRPr lang="it-IT" altLang="it-IT" sz="2200" i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6AC5EE4-432E-EC4E-A825-8131CD0FF4BA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C602D20-E108-BB4F-AC2C-67320386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00" y="2650229"/>
            <a:ext cx="115200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41325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Sherman</a:t>
            </a:r>
            <a:r>
              <a:rPr lang="it-IT" altLang="it-IT" sz="2200" dirty="0"/>
              <a:t> et al. (1985) </a:t>
            </a:r>
          </a:p>
          <a:p>
            <a:pPr marL="898525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GR. controllo: </a:t>
            </a:r>
            <a:r>
              <a:rPr lang="it-IT" altLang="it-IT" sz="2000" u="sng" dirty="0"/>
              <a:t>Leggere</a:t>
            </a:r>
            <a:r>
              <a:rPr lang="it-IT" altLang="it-IT" sz="2000" dirty="0"/>
              <a:t> delle descrizioni di sintomi di una malattia</a:t>
            </a:r>
          </a:p>
          <a:p>
            <a:pPr marL="898525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GR. sperimentale: </a:t>
            </a:r>
            <a:r>
              <a:rPr lang="it-IT" altLang="it-IT" sz="2000" u="sng" dirty="0"/>
              <a:t>Immaginare</a:t>
            </a:r>
            <a:r>
              <a:rPr lang="it-IT" altLang="it-IT" sz="2000" dirty="0"/>
              <a:t> di aver contratto una malattia con certi sintomi</a:t>
            </a:r>
          </a:p>
          <a:p>
            <a:pPr marL="898525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 sintomi potevano essere:</a:t>
            </a:r>
          </a:p>
          <a:p>
            <a:pPr marL="1355725" lvl="2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S1: Concreti e facili da immaginare (mal di testa, dolori muscolari, …)</a:t>
            </a:r>
          </a:p>
          <a:p>
            <a:pPr marL="1355725" lvl="2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S2: Astratti e difficili da immaginare (fegato infiammato, vago senso di disorientamento, …)</a:t>
            </a:r>
          </a:p>
          <a:p>
            <a:pPr marL="898525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 partecipanti dovevano stimare la probabilità di contrarre la malattia</a:t>
            </a:r>
          </a:p>
          <a:p>
            <a:pPr marL="898525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RISULTATI:</a:t>
            </a:r>
          </a:p>
          <a:p>
            <a:pPr marL="1355725" lvl="2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Se i sintomi erano concreti e facili da immaginare (S1) </a:t>
            </a:r>
            <a:endParaRPr lang="it-IT" altLang="it-IT" sz="2000" dirty="0">
              <a:sym typeface="Wingdings" pitchFamily="2" charset="2"/>
            </a:endParaRPr>
          </a:p>
          <a:p>
            <a:pPr marL="1812925" lvl="3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sovrastima nel GR. sperimentale rispetto al GR. controllo</a:t>
            </a:r>
          </a:p>
          <a:p>
            <a:pPr marL="1355725" lvl="2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Se i sintomi erano astratti e difficili da immaginare (S2)</a:t>
            </a:r>
          </a:p>
          <a:p>
            <a:pPr marL="1812925" lvl="3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sottostima nel GR. sperimentale rispetto al GR. controllo</a:t>
            </a:r>
          </a:p>
        </p:txBody>
      </p:sp>
    </p:spTree>
    <p:extLst>
      <p:ext uri="{BB962C8B-B14F-4D97-AF65-F5344CB8AC3E}">
        <p14:creationId xmlns:p14="http://schemas.microsoft.com/office/powerpoint/2010/main" val="156077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dirty="0"/>
              <a:t>Ricapitolando…</a:t>
            </a:r>
          </a:p>
          <a:p>
            <a:r>
              <a:rPr lang="it-IT" altLang="it-IT" sz="2200" b="1" dirty="0"/>
              <a:t>1) Disponibilità per recupero </a:t>
            </a:r>
          </a:p>
          <a:p>
            <a:pPr marL="444500"/>
            <a:r>
              <a:rPr lang="it-IT" altLang="it-IT" sz="2200" dirty="0"/>
              <a:t>più facile da recuperare = più frequente</a:t>
            </a:r>
          </a:p>
          <a:p>
            <a:pPr marL="800100" lvl="1" indent="-342900">
              <a:buFontTx/>
              <a:buChar char="-"/>
            </a:pPr>
            <a:r>
              <a:rPr lang="it-IT" altLang="it-IT" b="1" dirty="0"/>
              <a:t>esempi: </a:t>
            </a:r>
          </a:p>
          <a:p>
            <a:pPr marL="1257300" lvl="2" indent="-342900">
              <a:buFontTx/>
              <a:buChar char="-"/>
            </a:pPr>
            <a:r>
              <a:rPr lang="it-IT" altLang="it-IT" dirty="0"/>
              <a:t>lista di nomi di 20 attori poco conosciuti e 19 attrici molto conosciute: </a:t>
            </a:r>
            <a:r>
              <a:rPr lang="it-IT" altLang="it-IT" dirty="0">
                <a:sym typeface="Wingdings" pitchFamily="2" charset="2"/>
              </a:rPr>
              <a:t>attrici più conosciute  più facili da recuperare  ritenute più frequenti</a:t>
            </a:r>
          </a:p>
          <a:p>
            <a:pPr marL="1257300" lvl="2" indent="-342900">
              <a:buFontTx/>
              <a:buChar char="-"/>
            </a:pPr>
            <a:r>
              <a:rPr lang="it-IT" altLang="it-IT" dirty="0">
                <a:sym typeface="Wingdings" pitchFamily="2" charset="2"/>
              </a:rPr>
              <a:t>Parole che finiscono in «</a:t>
            </a:r>
            <a:r>
              <a:rPr lang="it-IT" altLang="it-IT" dirty="0" err="1">
                <a:sym typeface="Wingdings" pitchFamily="2" charset="2"/>
              </a:rPr>
              <a:t>one</a:t>
            </a:r>
            <a:r>
              <a:rPr lang="it-IT" altLang="it-IT" dirty="0">
                <a:sym typeface="Wingdings" pitchFamily="2" charset="2"/>
              </a:rPr>
              <a:t>» vengono in mente più facilmente delle parole che finiscono in «</a:t>
            </a:r>
            <a:r>
              <a:rPr lang="it-IT" altLang="it-IT" dirty="0" err="1">
                <a:sym typeface="Wingdings" pitchFamily="2" charset="2"/>
              </a:rPr>
              <a:t>n</a:t>
            </a:r>
            <a:r>
              <a:rPr lang="it-IT" altLang="it-IT" dirty="0">
                <a:sym typeface="Wingdings" pitchFamily="2" charset="2"/>
              </a:rPr>
              <a:t>_»  ritenute più frequenti</a:t>
            </a:r>
          </a:p>
          <a:p>
            <a:pPr marL="1257300" lvl="2" indent="-342900">
              <a:buFontTx/>
              <a:buChar char="-"/>
            </a:pPr>
            <a:endParaRPr lang="it-IT" altLang="it-IT" sz="800" dirty="0"/>
          </a:p>
          <a:p>
            <a:r>
              <a:rPr lang="it-IT" altLang="it-IT" sz="2200" b="1" dirty="0"/>
              <a:t>2) Disponibilità per costruzione </a:t>
            </a:r>
          </a:p>
          <a:p>
            <a:pPr marL="444500"/>
            <a:r>
              <a:rPr lang="it-IT" altLang="it-IT" sz="2200" dirty="0"/>
              <a:t>più facile da immaginare = più frequente</a:t>
            </a:r>
          </a:p>
          <a:p>
            <a:pPr marL="800100" lvl="1" indent="-342900">
              <a:buFontTx/>
              <a:buChar char="-"/>
            </a:pPr>
            <a:r>
              <a:rPr lang="it-IT" altLang="it-IT" b="1" dirty="0"/>
              <a:t>esempi: </a:t>
            </a:r>
          </a:p>
          <a:p>
            <a:pPr marL="1257300" lvl="2" indent="-342900">
              <a:buFontTx/>
              <a:buChar char="-"/>
            </a:pPr>
            <a:r>
              <a:rPr lang="it-IT" altLang="it-IT" dirty="0"/>
              <a:t>Date 10 persone è più facile immaginare molti gruppi da 2 che da 8 </a:t>
            </a:r>
            <a:r>
              <a:rPr lang="it-IT" altLang="it-IT" dirty="0">
                <a:sym typeface="Wingdings" pitchFamily="2" charset="2"/>
              </a:rPr>
              <a:t> gruppi da 2 ritenuti più frequenti</a:t>
            </a:r>
          </a:p>
          <a:p>
            <a:pPr marL="1257300" lvl="2" indent="-342900">
              <a:buFontTx/>
              <a:buChar char="-"/>
            </a:pPr>
            <a:r>
              <a:rPr lang="it-IT" altLang="it-IT" dirty="0">
                <a:sym typeface="Wingdings" pitchFamily="2" charset="2"/>
              </a:rPr>
              <a:t>Si ritiene più probabile contrarre una malattia se i sintomi sono concreti e facili da immaginare</a:t>
            </a:r>
          </a:p>
          <a:p>
            <a:pPr marL="1257300" lvl="2" indent="-342900">
              <a:buFontTx/>
              <a:buChar char="-"/>
            </a:pPr>
            <a:endParaRPr lang="it-IT" altLang="it-IT" sz="2200" dirty="0"/>
          </a:p>
          <a:p>
            <a:pPr marL="98425"/>
            <a:endParaRPr lang="it-IT" altLang="it-IT" sz="2200" i="1" dirty="0"/>
          </a:p>
          <a:p>
            <a:pPr marL="98425"/>
            <a:endParaRPr lang="it-IT" altLang="it-IT" sz="2200" i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E0B7355-1F1F-7D4C-A361-340E6B84441D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400117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" y="1250286"/>
            <a:ext cx="1123188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r>
              <a:rPr lang="it-IT" altLang="it-IT" sz="2200" i="1" dirty="0"/>
              <a:t>Scrivete 12 esempi in cui vi siete comportati in maniera assertiva…</a:t>
            </a:r>
          </a:p>
          <a:p>
            <a:pPr lvl="1"/>
            <a:endParaRPr lang="it-IT" altLang="it-IT" sz="2200" i="1" dirty="0"/>
          </a:p>
          <a:p>
            <a:pPr lvl="1"/>
            <a:r>
              <a:rPr lang="it-IT" altLang="it-IT" sz="2200" dirty="0"/>
              <a:t>Asserivo: Capace di sostenere le proprie idee, pur senza prevaricare</a:t>
            </a:r>
            <a:endParaRPr lang="it-IT" alt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1A3F1BF-95AF-4141-A37C-79798614B784}"/>
              </a:ext>
            </a:extLst>
          </p:cNvPr>
          <p:cNvSpPr/>
          <p:nvPr/>
        </p:nvSpPr>
        <p:spPr>
          <a:xfrm>
            <a:off x="5059680" y="4345517"/>
            <a:ext cx="5989320" cy="500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251EA60-BF1E-064A-8809-F2CCF49E2578}"/>
              </a:ext>
            </a:extLst>
          </p:cNvPr>
          <p:cNvSpPr/>
          <p:nvPr/>
        </p:nvSpPr>
        <p:spPr>
          <a:xfrm>
            <a:off x="5059680" y="4968874"/>
            <a:ext cx="5989320" cy="497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BF5E416-A266-DE4D-8DA6-F7A542B1AE0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538795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" y="1250286"/>
            <a:ext cx="1123188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4 condizioni: recuperare 12 vs. 6 esempi di comportamento assertivo vs. non assertivo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Giudicare la propria capacità di imporsi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2 IPOTESI a confronto:</a:t>
            </a:r>
            <a:endParaRPr lang="it-IT" alt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65419C8-671A-EA4B-9855-E4D47A40644B}"/>
              </a:ext>
            </a:extLst>
          </p:cNvPr>
          <p:cNvGraphicFramePr>
            <a:graphicFrameLocks noGrp="1"/>
          </p:cNvGraphicFramePr>
          <p:nvPr/>
        </p:nvGraphicFramePr>
        <p:xfrm>
          <a:off x="929641" y="3606894"/>
          <a:ext cx="10302239" cy="1920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38599">
                  <a:extLst>
                    <a:ext uri="{9D8B030D-6E8A-4147-A177-3AD203B41FA5}">
                      <a16:colId xmlns:a16="http://schemas.microsoft.com/office/drawing/2014/main" val="873485705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3001403186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90823023"/>
                    </a:ext>
                  </a:extLst>
                </a:gridCol>
              </a:tblGrid>
              <a:tr h="19586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Assertivo</a:t>
                      </a:r>
                    </a:p>
                    <a:p>
                      <a:r>
                        <a:rPr lang="it-IT" dirty="0"/>
                        <a:t> (vs. 6)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Non assertivo (vs.6)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821365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HP1: Numero di casi recuperati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12 es. sono + di 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52680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HP2: Facilità di recupero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</a:t>
                      </a:r>
                      <a:r>
                        <a:rPr lang="it-IT" dirty="0"/>
                        <a:t>12 es. sono più difficili da recuperare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52692"/>
                  </a:ext>
                </a:extLst>
              </a:tr>
            </a:tbl>
          </a:graphicData>
        </a:graphic>
      </p:graphicFrame>
      <p:sp>
        <p:nvSpPr>
          <p:cNvPr id="7" name="Rettangolo 6">
            <a:extLst>
              <a:ext uri="{FF2B5EF4-FFF2-40B4-BE49-F238E27FC236}">
                <a16:creationId xmlns:a16="http://schemas.microsoft.com/office/drawing/2014/main" id="{F1A3F1BF-95AF-4141-A37C-79798614B784}"/>
              </a:ext>
            </a:extLst>
          </p:cNvPr>
          <p:cNvSpPr/>
          <p:nvPr/>
        </p:nvSpPr>
        <p:spPr>
          <a:xfrm>
            <a:off x="5059680" y="4345517"/>
            <a:ext cx="5989320" cy="500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251EA60-BF1E-064A-8809-F2CCF49E2578}"/>
              </a:ext>
            </a:extLst>
          </p:cNvPr>
          <p:cNvSpPr/>
          <p:nvPr/>
        </p:nvSpPr>
        <p:spPr>
          <a:xfrm>
            <a:off x="5059680" y="4968874"/>
            <a:ext cx="5989320" cy="497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BF5E416-A266-DE4D-8DA6-F7A542B1AE0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9607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" y="1250286"/>
            <a:ext cx="1123188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4 condizioni: recuperare 12 vs. 6 esempi di comportamento assertivo vs. non assertivo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Giudicare la propria capacità di imporsi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2 IPOTESI a confronto:</a:t>
            </a:r>
            <a:endParaRPr lang="it-IT" alt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65419C8-671A-EA4B-9855-E4D47A40644B}"/>
              </a:ext>
            </a:extLst>
          </p:cNvPr>
          <p:cNvGraphicFramePr>
            <a:graphicFrameLocks noGrp="1"/>
          </p:cNvGraphicFramePr>
          <p:nvPr/>
        </p:nvGraphicFramePr>
        <p:xfrm>
          <a:off x="929641" y="3606894"/>
          <a:ext cx="10302239" cy="1920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38599">
                  <a:extLst>
                    <a:ext uri="{9D8B030D-6E8A-4147-A177-3AD203B41FA5}">
                      <a16:colId xmlns:a16="http://schemas.microsoft.com/office/drawing/2014/main" val="873485705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3001403186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90823023"/>
                    </a:ext>
                  </a:extLst>
                </a:gridCol>
              </a:tblGrid>
              <a:tr h="19586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Assertivo</a:t>
                      </a:r>
                    </a:p>
                    <a:p>
                      <a:r>
                        <a:rPr lang="it-IT" dirty="0"/>
                        <a:t> (vs. 6)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Non assertivo (vs.6)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821365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HP1: Numero di casi recuperati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12 es. sono + di 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52680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HP2: Facilità di recupero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</a:t>
                      </a:r>
                      <a:r>
                        <a:rPr lang="it-IT" dirty="0"/>
                        <a:t>12 es. sono più difficili da recuperare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52692"/>
                  </a:ext>
                </a:extLst>
              </a:tr>
            </a:tbl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id="{A251EA60-BF1E-064A-8809-F2CCF49E2578}"/>
              </a:ext>
            </a:extLst>
          </p:cNvPr>
          <p:cNvSpPr/>
          <p:nvPr/>
        </p:nvSpPr>
        <p:spPr>
          <a:xfrm>
            <a:off x="5059680" y="4968874"/>
            <a:ext cx="5989320" cy="497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C67806DD-1CF8-594C-815F-71ED4D2A0C92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8988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" y="1250286"/>
            <a:ext cx="1123188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4 condizioni: recuperare 12 vs. 6 esempi di comportamento assertivo vs. non assertivo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Giudicare la propria capacità di imporsi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2 IPOTESI a confronto:</a:t>
            </a:r>
            <a:endParaRPr lang="it-IT" alt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65419C8-671A-EA4B-9855-E4D47A40644B}"/>
              </a:ext>
            </a:extLst>
          </p:cNvPr>
          <p:cNvGraphicFramePr>
            <a:graphicFrameLocks noGrp="1"/>
          </p:cNvGraphicFramePr>
          <p:nvPr/>
        </p:nvGraphicFramePr>
        <p:xfrm>
          <a:off x="929641" y="3606894"/>
          <a:ext cx="10302239" cy="1920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38599">
                  <a:extLst>
                    <a:ext uri="{9D8B030D-6E8A-4147-A177-3AD203B41FA5}">
                      <a16:colId xmlns:a16="http://schemas.microsoft.com/office/drawing/2014/main" val="873485705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3001403186"/>
                    </a:ext>
                  </a:extLst>
                </a:gridCol>
                <a:gridCol w="3131820">
                  <a:extLst>
                    <a:ext uri="{9D8B030D-6E8A-4147-A177-3AD203B41FA5}">
                      <a16:colId xmlns:a16="http://schemas.microsoft.com/office/drawing/2014/main" val="90823023"/>
                    </a:ext>
                  </a:extLst>
                </a:gridCol>
              </a:tblGrid>
              <a:tr h="19586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Assertivo</a:t>
                      </a:r>
                    </a:p>
                    <a:p>
                      <a:r>
                        <a:rPr lang="it-IT" dirty="0"/>
                        <a:t> (vs. 6)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12 es. </a:t>
                      </a:r>
                      <a:r>
                        <a:rPr lang="it-IT" dirty="0" err="1"/>
                        <a:t>comport</a:t>
                      </a:r>
                      <a:r>
                        <a:rPr lang="it-IT" dirty="0"/>
                        <a:t>. Non assertivo (vs.6)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821365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HP1: Numero di casi recuperati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12 es. sono + di 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52680"/>
                  </a:ext>
                </a:extLst>
              </a:tr>
              <a:tr h="475681">
                <a:tc>
                  <a:txBody>
                    <a:bodyPr/>
                    <a:lstStyle/>
                    <a:p>
                      <a:r>
                        <a:rPr lang="it-IT" dirty="0"/>
                        <a:t>HP2: Facilità di recupero</a:t>
                      </a:r>
                    </a:p>
                    <a:p>
                      <a:r>
                        <a:rPr lang="it-IT" dirty="0">
                          <a:sym typeface="Wingdings" pitchFamily="2" charset="2"/>
                        </a:rPr>
                        <a:t> </a:t>
                      </a:r>
                      <a:r>
                        <a:rPr lang="it-IT" dirty="0"/>
                        <a:t>12 es. sono più difficili da recuperare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meno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dovrebbero giudicare come </a:t>
                      </a:r>
                      <a:r>
                        <a:rPr lang="it-IT" b="1" dirty="0"/>
                        <a:t>più</a:t>
                      </a:r>
                      <a:r>
                        <a:rPr lang="it-IT" dirty="0"/>
                        <a:t> assertivi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52692"/>
                  </a:ext>
                </a:extLst>
              </a:tr>
            </a:tbl>
          </a:graphicData>
        </a:graphic>
      </p:graphicFrame>
      <p:sp>
        <p:nvSpPr>
          <p:cNvPr id="9" name="Rettangolo 8">
            <a:extLst>
              <a:ext uri="{FF2B5EF4-FFF2-40B4-BE49-F238E27FC236}">
                <a16:creationId xmlns:a16="http://schemas.microsoft.com/office/drawing/2014/main" id="{D6B08505-9CCD-9A4F-8A88-672EAE8F936A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56448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50285"/>
            <a:ext cx="1139952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endParaRPr lang="it-IT" altLang="it-IT" dirty="0"/>
          </a:p>
          <a:p>
            <a:r>
              <a:rPr lang="it-IT" altLang="it-IT" dirty="0"/>
              <a:t>	</a:t>
            </a:r>
            <a:r>
              <a:rPr lang="it-IT" altLang="it-IT" b="1" dirty="0"/>
              <a:t>		</a:t>
            </a:r>
            <a:r>
              <a:rPr lang="it-IT" altLang="it-IT" sz="2200" b="1" dirty="0"/>
              <a:t>	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8358BDFC-2C9A-B344-A25A-9AACBED237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117204"/>
              </p:ext>
            </p:extLst>
          </p:nvPr>
        </p:nvGraphicFramePr>
        <p:xfrm>
          <a:off x="1250189" y="2409084"/>
          <a:ext cx="4242356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id="{1B7C5035-606E-1449-98A1-F42960958668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99501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AEED49A-5ABE-0741-A556-A3FCADE1EC04}"/>
              </a:ext>
            </a:extLst>
          </p:cNvPr>
          <p:cNvSpPr/>
          <p:nvPr/>
        </p:nvSpPr>
        <p:spPr>
          <a:xfrm>
            <a:off x="575186" y="1572680"/>
            <a:ext cx="1077861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Tendiamo spesso a ritenere che i nostri giudizi, le nostre valutazioni e le nostre scelte si basino su dati oggettivi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it-IT" sz="2200" dirty="0"/>
              <a:t>La ricerca ha mostrato che in realtà si tratta di REALISMO INGENUO</a:t>
            </a:r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le nostre valutazioni, i nostri giudizi e le nostre scelte si basano </a:t>
            </a:r>
            <a:r>
              <a:rPr lang="it-IT" sz="2200" u="sng" dirty="0"/>
              <a:t>solo parzialmente sui dati oggettivi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le nostre credenze errate, approssimative, discutibili derivano fondamentalmente da una cattiva applicazione o da una sovra-utilizzazione di </a:t>
            </a:r>
            <a:r>
              <a:rPr lang="it-IT" altLang="it-IT" sz="2200" u="sng" dirty="0"/>
              <a:t>strategie cognitive generalmente valide </a:t>
            </a:r>
            <a:r>
              <a:rPr lang="it-IT" altLang="it-IT" sz="2200" dirty="0"/>
              <a:t>(</a:t>
            </a:r>
            <a:r>
              <a:rPr lang="it-IT" altLang="it-IT" sz="2200" dirty="0" err="1"/>
              <a:t>Gilovich</a:t>
            </a:r>
            <a:r>
              <a:rPr lang="it-IT" altLang="it-IT" sz="2200" dirty="0"/>
              <a:t>, 1991)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</p:spTree>
    <p:extLst>
      <p:ext uri="{BB962C8B-B14F-4D97-AF65-F5344CB8AC3E}">
        <p14:creationId xmlns:p14="http://schemas.microsoft.com/office/powerpoint/2010/main" val="298798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50285"/>
            <a:ext cx="1139952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endParaRPr lang="it-IT" altLang="it-IT" dirty="0"/>
          </a:p>
          <a:p>
            <a:r>
              <a:rPr lang="it-IT" altLang="it-IT" dirty="0"/>
              <a:t>	</a:t>
            </a:r>
            <a:r>
              <a:rPr lang="it-IT" altLang="it-IT" b="1" dirty="0"/>
              <a:t>		</a:t>
            </a:r>
            <a:r>
              <a:rPr lang="it-IT" altLang="it-IT" sz="2200" b="1" dirty="0"/>
              <a:t>	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8358BDFC-2C9A-B344-A25A-9AACBED237BC}"/>
              </a:ext>
            </a:extLst>
          </p:cNvPr>
          <p:cNvGraphicFramePr/>
          <p:nvPr/>
        </p:nvGraphicFramePr>
        <p:xfrm>
          <a:off x="1250189" y="2409084"/>
          <a:ext cx="4242356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id="{C4CBD4E4-A8FE-2E47-853C-CB8FBEBE18C1}"/>
              </a:ext>
            </a:extLst>
          </p:cNvPr>
          <p:cNvSpPr/>
          <p:nvPr/>
        </p:nvSpPr>
        <p:spPr>
          <a:xfrm>
            <a:off x="6140244" y="2883563"/>
            <a:ext cx="1980000" cy="36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Recupero 6 es.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E7A6381-E92A-974E-B723-6171347D70C6}"/>
              </a:ext>
            </a:extLst>
          </p:cNvPr>
          <p:cNvSpPr/>
          <p:nvPr/>
        </p:nvSpPr>
        <p:spPr>
          <a:xfrm>
            <a:off x="8160774" y="2883561"/>
            <a:ext cx="198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Recupero 12 es.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B5775C2-9D48-A34F-BD20-F7976414755E}"/>
              </a:ext>
            </a:extLst>
          </p:cNvPr>
          <p:cNvSpPr/>
          <p:nvPr/>
        </p:nvSpPr>
        <p:spPr>
          <a:xfrm>
            <a:off x="6140244" y="3513320"/>
            <a:ext cx="198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Vengono facilmente in mente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E6751F4-CECA-2045-B7CD-411755C3AC1B}"/>
              </a:ext>
            </a:extLst>
          </p:cNvPr>
          <p:cNvSpPr/>
          <p:nvPr/>
        </p:nvSpPr>
        <p:spPr>
          <a:xfrm>
            <a:off x="8160774" y="3560837"/>
            <a:ext cx="198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Vengono più difficilmente in mente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BC7CC2A8-79AA-FF44-9F4E-5E906A36B987}"/>
              </a:ext>
            </a:extLst>
          </p:cNvPr>
          <p:cNvSpPr/>
          <p:nvPr/>
        </p:nvSpPr>
        <p:spPr>
          <a:xfrm>
            <a:off x="6140244" y="4696818"/>
            <a:ext cx="198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«mi comporto spesso così»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73C685E-752F-5D44-907E-31E40202DD09}"/>
              </a:ext>
            </a:extLst>
          </p:cNvPr>
          <p:cNvSpPr/>
          <p:nvPr/>
        </p:nvSpPr>
        <p:spPr>
          <a:xfrm>
            <a:off x="8160774" y="4695604"/>
            <a:ext cx="198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 algn="ctr"/>
            <a:r>
              <a:rPr lang="it-IT" altLang="it-IT" dirty="0"/>
              <a:t>«non mi comporto spesso così»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8E62E2E7-88EA-CF4A-9680-C54E7AF3FEDC}"/>
              </a:ext>
            </a:extLst>
          </p:cNvPr>
          <p:cNvSpPr/>
          <p:nvPr/>
        </p:nvSpPr>
        <p:spPr>
          <a:xfrm>
            <a:off x="6983702" y="5640056"/>
            <a:ext cx="2686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3" lvl="1"/>
            <a:r>
              <a:rPr lang="it-IT" altLang="it-IT" dirty="0"/>
              <a:t>Influenza sul giudizio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DE1B3FBC-C266-6640-92A3-E4223096FD01}"/>
              </a:ext>
            </a:extLst>
          </p:cNvPr>
          <p:cNvCxnSpPr/>
          <p:nvPr/>
        </p:nvCxnSpPr>
        <p:spPr>
          <a:xfrm>
            <a:off x="7130244" y="3212409"/>
            <a:ext cx="0" cy="341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FA6034DC-3B3E-7240-9377-379E7388535E}"/>
              </a:ext>
            </a:extLst>
          </p:cNvPr>
          <p:cNvCxnSpPr>
            <a:cxnSpLocks/>
          </p:cNvCxnSpPr>
          <p:nvPr/>
        </p:nvCxnSpPr>
        <p:spPr>
          <a:xfrm>
            <a:off x="9150774" y="3187782"/>
            <a:ext cx="0" cy="438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118DF65A-6131-E44F-AB20-E030E505A974}"/>
              </a:ext>
            </a:extLst>
          </p:cNvPr>
          <p:cNvCxnSpPr/>
          <p:nvPr/>
        </p:nvCxnSpPr>
        <p:spPr>
          <a:xfrm>
            <a:off x="7130244" y="4395906"/>
            <a:ext cx="0" cy="341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741AB3D0-C55D-0D4A-9A44-D3F6FDE1D168}"/>
              </a:ext>
            </a:extLst>
          </p:cNvPr>
          <p:cNvCxnSpPr/>
          <p:nvPr/>
        </p:nvCxnSpPr>
        <p:spPr>
          <a:xfrm>
            <a:off x="9150774" y="4419057"/>
            <a:ext cx="0" cy="341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7232DE5F-FFF0-7F47-A0B8-6796D0C1C0CE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7130245" y="5343148"/>
            <a:ext cx="700041" cy="296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D49C7CEC-0C73-1042-A0FC-7DEE055A4F93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8618986" y="5341934"/>
            <a:ext cx="531788" cy="296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>
            <a:extLst>
              <a:ext uri="{FF2B5EF4-FFF2-40B4-BE49-F238E27FC236}">
                <a16:creationId xmlns:a16="http://schemas.microsoft.com/office/drawing/2014/main" id="{D0E28FCD-0111-4B4F-AAEE-A207E98AF182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6761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50285"/>
            <a:ext cx="1139952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algn="ctr"/>
            <a:endParaRPr lang="it-IT" altLang="it-IT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Schwarz</a:t>
            </a:r>
            <a:r>
              <a:rPr lang="it-IT" altLang="it-IT" sz="2200" dirty="0"/>
              <a:t> et al (1991)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pPr lvl="1"/>
            <a:endParaRPr lang="it-IT" altLang="it-IT" sz="2200" dirty="0"/>
          </a:p>
          <a:p>
            <a:endParaRPr lang="it-IT" altLang="it-IT" dirty="0"/>
          </a:p>
          <a:p>
            <a:r>
              <a:rPr lang="it-IT" altLang="it-IT" dirty="0"/>
              <a:t>	</a:t>
            </a:r>
            <a:r>
              <a:rPr lang="it-IT" altLang="it-IT" b="1" dirty="0"/>
              <a:t>		</a:t>
            </a:r>
            <a:r>
              <a:rPr lang="it-IT" altLang="it-IT" sz="2200" b="1" dirty="0"/>
              <a:t>	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8358BDFC-2C9A-B344-A25A-9AACBED237BC}"/>
              </a:ext>
            </a:extLst>
          </p:cNvPr>
          <p:cNvGraphicFramePr/>
          <p:nvPr/>
        </p:nvGraphicFramePr>
        <p:xfrm>
          <a:off x="1250189" y="2409084"/>
          <a:ext cx="4242356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ttangolo 20">
            <a:extLst>
              <a:ext uri="{FF2B5EF4-FFF2-40B4-BE49-F238E27FC236}">
                <a16:creationId xmlns:a16="http://schemas.microsoft.com/office/drawing/2014/main" id="{23CAA193-6787-5648-A4E6-71ABB7376EB3}"/>
              </a:ext>
            </a:extLst>
          </p:cNvPr>
          <p:cNvSpPr/>
          <p:nvPr/>
        </p:nvSpPr>
        <p:spPr>
          <a:xfrm>
            <a:off x="6140245" y="339281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8463" lvl="1" indent="-342900">
              <a:buFont typeface="Wingdings" pitchFamily="2" charset="2"/>
              <a:buChar char="à"/>
            </a:pPr>
            <a:r>
              <a:rPr lang="it-IT" altLang="it-IT" sz="2200" dirty="0"/>
              <a:t>Le persone non basano i loro giudizi solo tenendo conto degli esempi che vengono loro mente, ma anche sulla </a:t>
            </a:r>
            <a:r>
              <a:rPr lang="it-IT" altLang="it-IT" sz="2200" u="sng" dirty="0"/>
              <a:t>sensazione di facilità/difficoltà a recuperarli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FE48A944-07EE-504E-B88D-F98B7CB5E5D7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7178402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3"/>
            <a:ext cx="11667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i="1" dirty="0"/>
              <a:t>Numero di casi recuperati o difficoltà/facilità a recuperarli?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Wanke</a:t>
            </a:r>
            <a:r>
              <a:rPr lang="it-IT" altLang="it-IT" sz="2200" dirty="0"/>
              <a:t>, </a:t>
            </a:r>
            <a:r>
              <a:rPr lang="it-IT" altLang="it-IT" sz="2200" dirty="0" err="1"/>
              <a:t>Bless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Biller</a:t>
            </a:r>
            <a:r>
              <a:rPr lang="it-IT" altLang="it-IT" sz="2200" dirty="0"/>
              <a:t> (1996)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 partecipanti a cui veniva chiesto di generare molti argomenti a favore di una certa tesi (es. il trasporto pubblico è positivo) erano poi meno a favore di quella tesi rispetto ai partecipanti a cui veniva chiesto di generare pochi argomenti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sym typeface="Wingdings" pitchFamily="2" charset="2"/>
              </a:rPr>
              <a:t> </a:t>
            </a:r>
            <a:r>
              <a:rPr lang="it-IT" altLang="it-IT" sz="2200" dirty="0"/>
              <a:t>quando abbiamo </a:t>
            </a:r>
            <a:r>
              <a:rPr lang="it-IT" altLang="it-IT" sz="2200" u="sng" dirty="0"/>
              <a:t>difficoltà a generare argomenti a favore</a:t>
            </a:r>
            <a:r>
              <a:rPr lang="it-IT" altLang="it-IT" sz="2200" dirty="0"/>
              <a:t> di una certa tesi tendiamo a perdere fiducia in essa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r>
              <a:rPr lang="it-IT" altLang="it-IT" sz="2200" dirty="0">
                <a:sym typeface="Wingdings" pitchFamily="2" charset="2"/>
              </a:rPr>
              <a:t> Non è il numero di casi recuperati, ma la </a:t>
            </a:r>
            <a:r>
              <a:rPr lang="it-IT" altLang="it-IT" sz="2200" b="1" dirty="0">
                <a:sym typeface="Wingdings" pitchFamily="2" charset="2"/>
              </a:rPr>
              <a:t>difficoltà/facilità nel recupero </a:t>
            </a:r>
            <a:r>
              <a:rPr lang="it-IT" altLang="it-IT" sz="2200" dirty="0">
                <a:sym typeface="Wingdings" pitchFamily="2" charset="2"/>
              </a:rPr>
              <a:t>che spiega l’euristica della disponibilità</a:t>
            </a: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r>
              <a:rPr lang="it-IT" altLang="it-IT" sz="2200" dirty="0"/>
              <a:t>	</a:t>
            </a:r>
            <a:r>
              <a:rPr lang="it-IT" altLang="it-IT" sz="2200" b="1" dirty="0"/>
              <a:t>			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5DE521A-9576-A047-844A-E905A9D1252E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disponibilità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3773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673270"/>
            <a:ext cx="7696200" cy="483209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Linda ha 31 anni, è single, schietta e molto brillante. Ha una laurea in filosofia. Quando era una studentessa, era molto interessata ai temi della discriminazione e della giustizia sociale e ha partecipato anche a dimostrazioni anti-nucleari.</a:t>
            </a:r>
          </a:p>
          <a:p>
            <a:endParaRPr lang="it-IT" altLang="it-IT" sz="2200" dirty="0"/>
          </a:p>
          <a:p>
            <a:r>
              <a:rPr lang="it-IT" altLang="it-IT" sz="2200" dirty="0"/>
              <a:t>Ordinate i seguenti esiti sulla base della loro probabilità: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una maestra elementare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lavora in una libreria e segue un corso di Yoga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attiva nel movimento femminista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un’operatrice di psichiatria sociale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membro dell’associazione delle donne elettrici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lavora in banca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un’assicuratrice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lavora in banca ed è attiva nel movimento femminista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CFF5CB1-B1E7-B243-8E73-14B86A728542}"/>
              </a:ext>
            </a:extLst>
          </p:cNvPr>
          <p:cNvSpPr/>
          <p:nvPr/>
        </p:nvSpPr>
        <p:spPr>
          <a:xfrm>
            <a:off x="2980724" y="1153054"/>
            <a:ext cx="62305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IL PROBLEMA DI LINDA (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Tversky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Kahneman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, 1983)</a:t>
            </a:r>
          </a:p>
        </p:txBody>
      </p:sp>
    </p:spTree>
    <p:extLst>
      <p:ext uri="{BB962C8B-B14F-4D97-AF65-F5344CB8AC3E}">
        <p14:creationId xmlns:p14="http://schemas.microsoft.com/office/powerpoint/2010/main" val="2013128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673270"/>
            <a:ext cx="7696200" cy="483209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Linda ha 31 anni, è single, schietta e molto brillante. Ha una laurea in filosofia. Quando era una studentessa, era molto interessata ai temi della discriminazione e della giustizia sociale e ha partecipato anche a dimostrazioni anti-nucleari.</a:t>
            </a:r>
          </a:p>
          <a:p>
            <a:endParaRPr lang="it-IT" altLang="it-IT" sz="2200" dirty="0"/>
          </a:p>
          <a:p>
            <a:r>
              <a:rPr lang="it-IT" altLang="it-IT" sz="2200" dirty="0"/>
              <a:t>Ordinate i seguenti esiti sulla base della loro probabilità: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una maestra elementare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lavora in una libreria e segue un corso di Yoga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attiva nel movimento femminista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un’operatrice di psichiatria sociale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membro dell’associazione delle donne elettrici</a:t>
            </a:r>
          </a:p>
          <a:p>
            <a:pPr marL="457200" indent="-457200">
              <a:buAutoNum type="alphaLcParenR"/>
            </a:pPr>
            <a:r>
              <a:rPr lang="it-IT" altLang="it-IT" sz="2200" b="1" dirty="0"/>
              <a:t>Linda lavora in banca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Linda è un’assicuratrice</a:t>
            </a:r>
          </a:p>
          <a:p>
            <a:pPr marL="457200" indent="-457200">
              <a:buAutoNum type="alphaLcParenR"/>
            </a:pPr>
            <a:r>
              <a:rPr lang="it-IT" altLang="it-IT" sz="2200" b="1" dirty="0"/>
              <a:t>Linda lavora in banca ed è attiva nel movimento femminista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CFF5CB1-B1E7-B243-8E73-14B86A728542}"/>
              </a:ext>
            </a:extLst>
          </p:cNvPr>
          <p:cNvSpPr/>
          <p:nvPr/>
        </p:nvSpPr>
        <p:spPr>
          <a:xfrm>
            <a:off x="2980724" y="1153054"/>
            <a:ext cx="62305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IL PROBLEMA DI LINDA (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Tversky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Kahneman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, 1983)</a:t>
            </a:r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A374A575-AA54-D749-A5A3-860433BCDABE}"/>
              </a:ext>
            </a:extLst>
          </p:cNvPr>
          <p:cNvCxnSpPr>
            <a:cxnSpLocks/>
          </p:cNvCxnSpPr>
          <p:nvPr/>
        </p:nvCxnSpPr>
        <p:spPr>
          <a:xfrm>
            <a:off x="2792128" y="5686425"/>
            <a:ext cx="244489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42A4B4C6-966B-B943-A83F-BEA39497AD9A}"/>
              </a:ext>
            </a:extLst>
          </p:cNvPr>
          <p:cNvCxnSpPr>
            <a:cxnSpLocks/>
          </p:cNvCxnSpPr>
          <p:nvPr/>
        </p:nvCxnSpPr>
        <p:spPr>
          <a:xfrm>
            <a:off x="2805113" y="6361114"/>
            <a:ext cx="69342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DFF76F4B-C58E-C940-BD1B-474A463BD87A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428318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IL PROBLEMA DI LINDA (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Tversky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it-IT" altLang="it-IT" sz="2200" b="1" dirty="0" err="1">
                <a:solidFill>
                  <a:schemeClr val="accent5">
                    <a:lumMod val="75000"/>
                  </a:schemeClr>
                </a:solidFill>
              </a:rPr>
              <a:t>Kahneman</a:t>
            </a:r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, 1983)</a:t>
            </a:r>
            <a:endParaRPr lang="it-IT" altLang="it-IT" sz="2200" dirty="0"/>
          </a:p>
          <a:p>
            <a:r>
              <a:rPr lang="it-IT" altLang="it-IT" sz="2200" dirty="0"/>
              <a:t>RISULTATI: </a:t>
            </a:r>
          </a:p>
          <a:p>
            <a:r>
              <a:rPr lang="it-IT" altLang="it-IT" sz="2200" dirty="0"/>
              <a:t>89% dei partecipanti: 	‘Linda lavora in banca ed è attiva nel movimento femminista’ </a:t>
            </a:r>
          </a:p>
          <a:p>
            <a:r>
              <a:rPr lang="it-IT" altLang="it-IT" sz="2200" dirty="0"/>
              <a:t>			più probabile di ‘Linda lavora in banca’ 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it-IT" altLang="it-IT" sz="2200" b="1" dirty="0">
                <a:sym typeface="Wingdings" pitchFamily="2" charset="2"/>
              </a:rPr>
              <a:t>F</a:t>
            </a:r>
            <a:r>
              <a:rPr lang="it-IT" altLang="it-IT" sz="2200" b="1" dirty="0"/>
              <a:t>allacia della congiunzione</a:t>
            </a:r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dirty="0"/>
          </a:p>
          <a:p>
            <a:r>
              <a:rPr lang="it-IT" altLang="it-IT" sz="2200" dirty="0"/>
              <a:t>Linda percepita come una persona socialmente impegnata </a:t>
            </a:r>
          </a:p>
          <a:p>
            <a:pPr marL="455613" indent="-271463"/>
            <a:r>
              <a:rPr lang="it-IT" altLang="it-IT" sz="2200" dirty="0">
                <a:sym typeface="Wingdings" pitchFamily="2" charset="2"/>
              </a:rPr>
              <a:t> la descrizione «lavora in banca + femminista» </a:t>
            </a:r>
            <a:r>
              <a:rPr lang="it-IT" altLang="it-IT" sz="2200" dirty="0"/>
              <a:t>contiene un’attività che è coerente con la nostra idea di Linda e ci fa ritenere maggiore la probabilità di quella descrizione rispetto alla descrizione che non la contiene (</a:t>
            </a:r>
            <a:r>
              <a:rPr lang="it-IT" altLang="it-IT" sz="2200" dirty="0">
                <a:sym typeface="Wingdings" pitchFamily="2" charset="2"/>
              </a:rPr>
              <a:t>«</a:t>
            </a:r>
            <a:r>
              <a:rPr lang="it-IT" altLang="it-IT" sz="2200" dirty="0"/>
              <a:t>Linda lavora in banca»)</a:t>
            </a:r>
          </a:p>
          <a:p>
            <a:endParaRPr lang="it-IT" altLang="it-IT" sz="2200" dirty="0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81AC44A0-C52F-7A4A-B800-882BABF3BBC9}"/>
              </a:ext>
            </a:extLst>
          </p:cNvPr>
          <p:cNvSpPr/>
          <p:nvPr/>
        </p:nvSpPr>
        <p:spPr>
          <a:xfrm>
            <a:off x="813435" y="3354706"/>
            <a:ext cx="2228850" cy="785813"/>
          </a:xfrm>
          <a:prstGeom prst="ellipse">
            <a:avLst/>
          </a:prstGeom>
          <a:solidFill>
            <a:schemeClr val="accent5">
              <a:lumMod val="75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Bancari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599D3233-68D3-854A-A9ED-A5F867F32CE0}"/>
              </a:ext>
            </a:extLst>
          </p:cNvPr>
          <p:cNvSpPr/>
          <p:nvPr/>
        </p:nvSpPr>
        <p:spPr>
          <a:xfrm>
            <a:off x="2674190" y="3343594"/>
            <a:ext cx="2228850" cy="785813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/>
              <a:t>Femministe</a:t>
            </a:r>
          </a:p>
        </p:txBody>
      </p:sp>
      <p:sp>
        <p:nvSpPr>
          <p:cNvPr id="4" name="Figura a mano libera 3">
            <a:extLst>
              <a:ext uri="{FF2B5EF4-FFF2-40B4-BE49-F238E27FC236}">
                <a16:creationId xmlns:a16="http://schemas.microsoft.com/office/drawing/2014/main" id="{93212C11-8F18-D842-B916-7FDE1B610455}"/>
              </a:ext>
            </a:extLst>
          </p:cNvPr>
          <p:cNvSpPr/>
          <p:nvPr/>
        </p:nvSpPr>
        <p:spPr>
          <a:xfrm>
            <a:off x="2663667" y="3519012"/>
            <a:ext cx="385763" cy="450057"/>
          </a:xfrm>
          <a:custGeom>
            <a:avLst/>
            <a:gdLst>
              <a:gd name="connsiteX0" fmla="*/ 178594 w 385763"/>
              <a:gd name="connsiteY0" fmla="*/ 0 h 450057"/>
              <a:gd name="connsiteX1" fmla="*/ 28575 w 385763"/>
              <a:gd name="connsiteY1" fmla="*/ 107157 h 450057"/>
              <a:gd name="connsiteX2" fmla="*/ 0 w 385763"/>
              <a:gd name="connsiteY2" fmla="*/ 242888 h 450057"/>
              <a:gd name="connsiteX3" fmla="*/ 78582 w 385763"/>
              <a:gd name="connsiteY3" fmla="*/ 371475 h 450057"/>
              <a:gd name="connsiteX4" fmla="*/ 207169 w 385763"/>
              <a:gd name="connsiteY4" fmla="*/ 450057 h 450057"/>
              <a:gd name="connsiteX5" fmla="*/ 335757 w 385763"/>
              <a:gd name="connsiteY5" fmla="*/ 342900 h 450057"/>
              <a:gd name="connsiteX6" fmla="*/ 385763 w 385763"/>
              <a:gd name="connsiteY6" fmla="*/ 228600 h 450057"/>
              <a:gd name="connsiteX7" fmla="*/ 342900 w 385763"/>
              <a:gd name="connsiteY7" fmla="*/ 107157 h 450057"/>
              <a:gd name="connsiteX8" fmla="*/ 178594 w 385763"/>
              <a:gd name="connsiteY8" fmla="*/ 0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5763" h="450057">
                <a:moveTo>
                  <a:pt x="178594" y="0"/>
                </a:moveTo>
                <a:lnTo>
                  <a:pt x="28575" y="107157"/>
                </a:lnTo>
                <a:lnTo>
                  <a:pt x="0" y="242888"/>
                </a:lnTo>
                <a:lnTo>
                  <a:pt x="78582" y="371475"/>
                </a:lnTo>
                <a:lnTo>
                  <a:pt x="207169" y="450057"/>
                </a:lnTo>
                <a:lnTo>
                  <a:pt x="335757" y="342900"/>
                </a:lnTo>
                <a:lnTo>
                  <a:pt x="385763" y="228600"/>
                </a:lnTo>
                <a:lnTo>
                  <a:pt x="342900" y="107157"/>
                </a:lnTo>
                <a:lnTo>
                  <a:pt x="178594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0BAEE9F7-7A78-9E43-959E-410254054F9D}"/>
              </a:ext>
            </a:extLst>
          </p:cNvPr>
          <p:cNvCxnSpPr>
            <a:cxnSpLocks/>
          </p:cNvCxnSpPr>
          <p:nvPr/>
        </p:nvCxnSpPr>
        <p:spPr>
          <a:xfrm>
            <a:off x="2856547" y="3744039"/>
            <a:ext cx="0" cy="539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59DC7A3-8E4C-D94F-9FB1-EEF1A0B3F394}"/>
              </a:ext>
            </a:extLst>
          </p:cNvPr>
          <p:cNvSpPr txBox="1"/>
          <p:nvPr/>
        </p:nvSpPr>
        <p:spPr>
          <a:xfrm>
            <a:off x="1828930" y="4283393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/>
              <a:t>Bancari &amp; femministe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61266F2-2C9C-9E46-8861-3651FB5A8803}"/>
              </a:ext>
            </a:extLst>
          </p:cNvPr>
          <p:cNvSpPr txBox="1"/>
          <p:nvPr/>
        </p:nvSpPr>
        <p:spPr>
          <a:xfrm>
            <a:off x="5207179" y="3172719"/>
            <a:ext cx="5933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Un esito meno specifico (Linda lavora in banca) non può essere meno probabile di un esito più specifico (bancaria &amp; femminista): violazione del principio probabilistico dell’estensionalità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776DE7AC-41D7-5144-9DB8-FC579DC7EC7D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13694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animBg="1"/>
      <p:bldP spid="13" grpId="0"/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187" y="2763767"/>
            <a:ext cx="7696200" cy="2462213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Immaginiamo di prendere a caso una persona dalla penisola scandinava, quale dei seguenti casi è più probabile?</a:t>
            </a:r>
          </a:p>
          <a:p>
            <a:endParaRPr lang="it-IT" altLang="it-IT" sz="2200" dirty="0"/>
          </a:p>
          <a:p>
            <a:pPr marL="457200" indent="-457200">
              <a:buAutoNum type="alphaLcParenR"/>
            </a:pPr>
            <a:r>
              <a:rPr lang="it-IT" altLang="it-IT" sz="2200" dirty="0"/>
              <a:t>La persona è bionda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La persona è bionda e ha gli occhi azzurri</a:t>
            </a:r>
          </a:p>
          <a:p>
            <a:pPr marL="457200" indent="-457200">
              <a:buAutoNum type="alphaLcParenR"/>
            </a:pPr>
            <a:r>
              <a:rPr lang="it-IT" altLang="it-IT" sz="2200" dirty="0"/>
              <a:t>La persona è bionda e non ha gli occhi azzurri</a:t>
            </a:r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08BAF39-8E6B-7841-BED0-B6D2A6E9ABAF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FC877A6-11EE-5545-98F1-E38EB160BE7A}"/>
              </a:ext>
            </a:extLst>
          </p:cNvPr>
          <p:cNvSpPr/>
          <p:nvPr/>
        </p:nvSpPr>
        <p:spPr>
          <a:xfrm>
            <a:off x="670560" y="1018683"/>
            <a:ext cx="111099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200" dirty="0"/>
              <a:t>OBIEZIONE: Dal momento che, tra le affermazioni da valutare, c’è “Linda lavora in banca ed è attiva nel movimento femminista”, l’affermazione “Linda lavora in banca” potrebbe essere interpretata come “Linda lavora in banca e NON è attiva nel  movimento femminista”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F12432B-F749-8A4F-BEC7-1D9FADE3B125}"/>
              </a:ext>
            </a:extLst>
          </p:cNvPr>
          <p:cNvSpPr/>
          <p:nvPr/>
        </p:nvSpPr>
        <p:spPr>
          <a:xfrm>
            <a:off x="2099187" y="2388241"/>
            <a:ext cx="3613169" cy="327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Tentori, Bonini, &amp; </a:t>
            </a:r>
            <a:r>
              <a:rPr lang="it-IT" altLang="it-IT" i="1" dirty="0" err="1">
                <a:latin typeface="Arial" panose="020B0604020202020204" pitchFamily="34" charset="0"/>
                <a:cs typeface="Arial" panose="020B0604020202020204" pitchFamily="34" charset="0"/>
              </a:rPr>
              <a:t>Osheron</a:t>
            </a:r>
            <a:r>
              <a:rPr lang="it-IT" altLang="it-IT" i="1" dirty="0">
                <a:latin typeface="Arial" panose="020B0604020202020204" pitchFamily="34" charset="0"/>
                <a:cs typeface="Arial" panose="020B0604020202020204" pitchFamily="34" charset="0"/>
              </a:rPr>
              <a:t> (2004)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7D1219C-85D5-5341-BE6A-998D48DF501D}"/>
              </a:ext>
            </a:extLst>
          </p:cNvPr>
          <p:cNvSpPr/>
          <p:nvPr/>
        </p:nvSpPr>
        <p:spPr>
          <a:xfrm>
            <a:off x="457200" y="5598948"/>
            <a:ext cx="11155680" cy="1245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Per la maggioranza dei partecipanti:</a:t>
            </a:r>
          </a:p>
          <a:p>
            <a:pPr>
              <a:lnSpc>
                <a:spcPct val="85000"/>
              </a:lnSpc>
            </a:pP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altLang="it-IT" sz="2200" b="1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persona è bionda e ha gli occhi azzurri</a:t>
            </a: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 è più probabile rispetto a «</a:t>
            </a:r>
            <a:r>
              <a:rPr lang="it-IT" altLang="it-IT" sz="2200" b="1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persona è bionda</a:t>
            </a: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».</a:t>
            </a:r>
          </a:p>
          <a:p>
            <a:pPr>
              <a:lnSpc>
                <a:spcPct val="85000"/>
              </a:lnSpc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La persona è bionda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non può essere interpretato come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La persona è bionda e non ha gli occhi azzurri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perché tale affermazione è già presente nell’elenco delle possibilità</a:t>
            </a: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62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 altLang="it-IT" sz="2200" dirty="0"/>
          </a:p>
          <a:p>
            <a:r>
              <a:rPr lang="it-IT" altLang="it-IT" sz="2200" dirty="0"/>
              <a:t>La </a:t>
            </a:r>
            <a:r>
              <a:rPr lang="it-IT" altLang="it-IT" sz="2200" b="1" dirty="0"/>
              <a:t>categorizzazione di oggetti e individui </a:t>
            </a:r>
            <a:r>
              <a:rPr lang="it-IT" altLang="it-IT" sz="2200" dirty="0"/>
              <a:t>permette agli individui di utilizzare veloci processi di riconoscimento e inferenza</a:t>
            </a:r>
          </a:p>
          <a:p>
            <a:endParaRPr lang="it-IT" altLang="it-IT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Solitamente valutiamo l’appartenenza categoriale di un oggetto (o di un individuo) sulla base della sua </a:t>
            </a:r>
            <a:r>
              <a:rPr lang="it-IT" altLang="it-IT" sz="2200" u="sng" dirty="0"/>
              <a:t>similarità rispetto ad un ‘prototipo’</a:t>
            </a:r>
            <a:r>
              <a:rPr lang="it-IT" altLang="it-IT" sz="2200" dirty="0"/>
              <a:t> immagazzinato nella memoria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Linda </a:t>
            </a:r>
            <a:r>
              <a:rPr lang="it-IT" altLang="it-IT" sz="2200" dirty="0">
                <a:sym typeface="Wingdings" pitchFamily="2" charset="2"/>
              </a:rPr>
              <a:t></a:t>
            </a:r>
            <a:r>
              <a:rPr lang="it-IT" altLang="it-IT" sz="2200" dirty="0"/>
              <a:t> ‘persona socialmente attiva’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Si fanno poi </a:t>
            </a:r>
            <a:r>
              <a:rPr lang="it-IT" altLang="it-IT" sz="2200" u="sng" dirty="0"/>
              <a:t>inferenze sulle proprietà e sui comportamenti tipici dei membri della categoria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Persona socialmente attiva </a:t>
            </a:r>
            <a:r>
              <a:rPr lang="it-IT" altLang="it-IT" sz="2200" dirty="0">
                <a:sym typeface="Wingdings" pitchFamily="2" charset="2"/>
              </a:rPr>
              <a:t></a:t>
            </a:r>
            <a:r>
              <a:rPr lang="it-IT" altLang="it-IT" sz="2200" dirty="0"/>
              <a:t> femminista militante</a:t>
            </a:r>
          </a:p>
          <a:p>
            <a:pPr lvl="1"/>
            <a:endParaRPr lang="it-IT" altLang="it-IT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Quindi, se abbiamo classificato qualcuno in un certo modo, possiamo pensare che una certa affermazione è probabile se è compatibile con la nostra classificazione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8035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673270"/>
            <a:ext cx="7696200" cy="466954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Steve è una persona molto timida che tende a stare in disparte. E’ sempre pronto ad aiutare gli altri, ma mostra uno scarso interesse per il mondo e per le persone che lo circondano. E’ tranquillo e remissivo e ha bisogno che tutto sia sempre chiaro e preciso, mostrando una passione per i dettagli.</a:t>
            </a:r>
          </a:p>
          <a:p>
            <a:endParaRPr lang="it-IT" altLang="it-IT" sz="2200" dirty="0"/>
          </a:p>
          <a:p>
            <a:r>
              <a:rPr lang="it-IT" altLang="it-IT" sz="2200" dirty="0"/>
              <a:t>Che lavoro è più probabile che faccia Steve?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Trapezista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Chirurgo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Bibliotecario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Operaio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Pilota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CFF5CB1-B1E7-B243-8E73-14B86A728542}"/>
              </a:ext>
            </a:extLst>
          </p:cNvPr>
          <p:cNvSpPr/>
          <p:nvPr/>
        </p:nvSpPr>
        <p:spPr>
          <a:xfrm>
            <a:off x="2247900" y="1141794"/>
            <a:ext cx="34731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200" dirty="0"/>
              <a:t>(</a:t>
            </a:r>
            <a:r>
              <a:rPr lang="it-IT" altLang="it-IT" sz="2200" dirty="0" err="1"/>
              <a:t>Tversky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, 1974)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5113D37-60CD-5249-A483-FE5AD4C4F853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802670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673270"/>
            <a:ext cx="7696200" cy="466954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Steve è una persona molto timida che tende a stare in disparte. E’ sempre pronto ad aiutare gli altri, ma mostra uno scarso interesse per il mondo e per le persone che lo circondano. E’ tranquillo e remissivo e ha bisogno che tutto sia sempre chiaro e preciso, mostrando una passione per i dettagli.</a:t>
            </a:r>
          </a:p>
          <a:p>
            <a:endParaRPr lang="it-IT" altLang="it-IT" sz="2200" dirty="0"/>
          </a:p>
          <a:p>
            <a:r>
              <a:rPr lang="it-IT" altLang="it-IT" sz="2200" dirty="0"/>
              <a:t>Che lavoro è più probabile che faccia Steve?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Trapezista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Chirurgo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Bibliotecario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Operaio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Pilota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CFF5CB1-B1E7-B243-8E73-14B86A728542}"/>
              </a:ext>
            </a:extLst>
          </p:cNvPr>
          <p:cNvSpPr/>
          <p:nvPr/>
        </p:nvSpPr>
        <p:spPr>
          <a:xfrm>
            <a:off x="2247900" y="1141794"/>
            <a:ext cx="34731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200" dirty="0"/>
              <a:t>(</a:t>
            </a:r>
            <a:r>
              <a:rPr lang="it-IT" altLang="it-IT" sz="2200" dirty="0" err="1"/>
              <a:t>Tversky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, 1974)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08BAF39-8E6B-7841-BED0-B6D2A6E9ABAF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B763175-F275-3442-BF09-BE138229BFE8}"/>
              </a:ext>
            </a:extLst>
          </p:cNvPr>
          <p:cNvSpPr/>
          <p:nvPr/>
        </p:nvSpPr>
        <p:spPr>
          <a:xfrm>
            <a:off x="2099187" y="4983480"/>
            <a:ext cx="2442333" cy="457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C5E64C-B7DC-444C-A01D-0A79A43D516B}"/>
              </a:ext>
            </a:extLst>
          </p:cNvPr>
          <p:cNvSpPr txBox="1"/>
          <p:nvPr/>
        </p:nvSpPr>
        <p:spPr>
          <a:xfrm>
            <a:off x="5044440" y="4678680"/>
            <a:ext cx="3992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La maggioranza delle persone dice bibliotecario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Steve è simile all’immagine prototipica di un bibliotecario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1373023-F706-E24B-AB0C-24125F0BCDA5}"/>
              </a:ext>
            </a:extLst>
          </p:cNvPr>
          <p:cNvCxnSpPr>
            <a:cxnSpLocks/>
          </p:cNvCxnSpPr>
          <p:nvPr/>
        </p:nvCxnSpPr>
        <p:spPr>
          <a:xfrm flipH="1">
            <a:off x="4693920" y="5212081"/>
            <a:ext cx="3505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99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0"/>
            <a:ext cx="11667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BFF82D5-7537-2240-8474-765378EE1DA5}"/>
              </a:ext>
            </a:extLst>
          </p:cNvPr>
          <p:cNvSpPr/>
          <p:nvPr/>
        </p:nvSpPr>
        <p:spPr>
          <a:xfrm>
            <a:off x="575186" y="1572680"/>
            <a:ext cx="108852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Simon (1955)</a:t>
            </a:r>
          </a:p>
          <a:p>
            <a:endParaRPr lang="it-IT" sz="2200" dirty="0"/>
          </a:p>
          <a:p>
            <a:r>
              <a:rPr lang="it-IT" sz="2200" dirty="0"/>
              <a:t>La capacità di ragionamento, di soluzione di problemi, di decisione viene necessariamente influenzata dalle risorse disponibili. In particolare:</a:t>
            </a:r>
          </a:p>
          <a:p>
            <a:endParaRPr lang="it-IT" sz="2200" dirty="0"/>
          </a:p>
          <a:p>
            <a:r>
              <a:rPr lang="it-IT" sz="2200" dirty="0"/>
              <a:t>	- tempo a disposizione</a:t>
            </a:r>
          </a:p>
          <a:p>
            <a:r>
              <a:rPr lang="it-IT" sz="2200" dirty="0"/>
              <a:t>	- risorse cognitive</a:t>
            </a:r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1297971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673270"/>
            <a:ext cx="7696200" cy="2976777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endParaRPr lang="it-IT" altLang="it-IT" sz="2200" dirty="0"/>
          </a:p>
          <a:p>
            <a:r>
              <a:rPr lang="it-IT" altLang="it-IT" sz="2200" dirty="0"/>
              <a:t>Che lavoro è più probabile che faccia Steve?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Trapezista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Chirurgo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Bibliotecario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Operaio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AutoNum type="alphaLcParenR"/>
            </a:pPr>
            <a:r>
              <a:rPr lang="it-IT" altLang="it-IT" sz="2200" dirty="0"/>
              <a:t>Pilota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CFF5CB1-B1E7-B243-8E73-14B86A728542}"/>
              </a:ext>
            </a:extLst>
          </p:cNvPr>
          <p:cNvSpPr/>
          <p:nvPr/>
        </p:nvSpPr>
        <p:spPr>
          <a:xfrm>
            <a:off x="2247900" y="1141794"/>
            <a:ext cx="34731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200" dirty="0"/>
              <a:t>(</a:t>
            </a:r>
            <a:r>
              <a:rPr lang="it-IT" altLang="it-IT" sz="2200" dirty="0" err="1"/>
              <a:t>Tversky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, 1974)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08BAF39-8E6B-7841-BED0-B6D2A6E9ABAF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B763175-F275-3442-BF09-BE138229BFE8}"/>
              </a:ext>
            </a:extLst>
          </p:cNvPr>
          <p:cNvSpPr/>
          <p:nvPr/>
        </p:nvSpPr>
        <p:spPr>
          <a:xfrm>
            <a:off x="2247900" y="3327382"/>
            <a:ext cx="2442333" cy="457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C5E64C-B7DC-444C-A01D-0A79A43D516B}"/>
              </a:ext>
            </a:extLst>
          </p:cNvPr>
          <p:cNvSpPr txBox="1"/>
          <p:nvPr/>
        </p:nvSpPr>
        <p:spPr>
          <a:xfrm>
            <a:off x="5320726" y="2804074"/>
            <a:ext cx="3992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La maggioranza delle persone dice bibliotecario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Steve è simile all’immagine prototipica di un bibliotecario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1373023-F706-E24B-AB0C-24125F0BCDA5}"/>
              </a:ext>
            </a:extLst>
          </p:cNvPr>
          <p:cNvCxnSpPr>
            <a:cxnSpLocks/>
          </p:cNvCxnSpPr>
          <p:nvPr/>
        </p:nvCxnSpPr>
        <p:spPr>
          <a:xfrm flipH="1" flipV="1">
            <a:off x="4800723" y="3544240"/>
            <a:ext cx="461010" cy="117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19712AE0-8C7B-A449-8A85-EE746F8E246A}"/>
              </a:ext>
            </a:extLst>
          </p:cNvPr>
          <p:cNvSpPr/>
          <p:nvPr/>
        </p:nvSpPr>
        <p:spPr>
          <a:xfrm>
            <a:off x="1306432" y="4865866"/>
            <a:ext cx="95791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Le professioni presentate sono ugualmente probabili? Come sono distribuite nella popolazione quelle professioni?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A090DC0-CDDE-B142-9168-666BD42B3652}"/>
              </a:ext>
            </a:extLst>
          </p:cNvPr>
          <p:cNvSpPr/>
          <p:nvPr/>
        </p:nvSpPr>
        <p:spPr>
          <a:xfrm>
            <a:off x="3047999" y="5582988"/>
            <a:ext cx="71333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Alcuni eventi sono più probabili di altri, essere operaio è più probabile di essere bibliotecario</a:t>
            </a:r>
          </a:p>
          <a:p>
            <a:r>
              <a:rPr lang="it-IT" sz="2200" dirty="0"/>
              <a:t>(</a:t>
            </a:r>
            <a:r>
              <a:rPr lang="it-IT" sz="2200" b="1" dirty="0"/>
              <a:t>probabilità di base</a:t>
            </a:r>
            <a:r>
              <a:rPr lang="it-IT" sz="2200" dirty="0"/>
              <a:t>)</a:t>
            </a:r>
          </a:p>
        </p:txBody>
      </p:sp>
      <p:sp>
        <p:nvSpPr>
          <p:cNvPr id="12" name="Freccia destra 11">
            <a:extLst>
              <a:ext uri="{FF2B5EF4-FFF2-40B4-BE49-F238E27FC236}">
                <a16:creationId xmlns:a16="http://schemas.microsoft.com/office/drawing/2014/main" id="{E70D4129-B0F4-8B41-9753-FFBBC7131F80}"/>
              </a:ext>
            </a:extLst>
          </p:cNvPr>
          <p:cNvSpPr/>
          <p:nvPr/>
        </p:nvSpPr>
        <p:spPr>
          <a:xfrm>
            <a:off x="1676400" y="5821680"/>
            <a:ext cx="777240" cy="487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1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3"/>
            <a:ext cx="116676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200" dirty="0"/>
          </a:p>
          <a:p>
            <a:r>
              <a:rPr lang="it-IT" altLang="it-IT" sz="2200" dirty="0"/>
              <a:t>Se un individuo o un evento è considerato </a:t>
            </a:r>
            <a:r>
              <a:rPr lang="it-IT" altLang="it-IT" sz="2200" b="1" i="1" dirty="0"/>
              <a:t>rappresentativo</a:t>
            </a:r>
            <a:r>
              <a:rPr lang="it-IT" altLang="it-IT" sz="2200" i="1" dirty="0"/>
              <a:t> </a:t>
            </a:r>
            <a:r>
              <a:rPr lang="it-IT" altLang="it-IT" sz="2200" dirty="0"/>
              <a:t>di una classe</a:t>
            </a:r>
          </a:p>
          <a:p>
            <a:endParaRPr lang="it-IT" altLang="it-IT" sz="2200" dirty="0"/>
          </a:p>
          <a:p>
            <a:pPr marL="342900" indent="-342900">
              <a:buFont typeface="Symbol" pitchFamily="2" charset="2"/>
              <a:buChar char="Þ"/>
            </a:pPr>
            <a:r>
              <a:rPr lang="it-IT" altLang="it-IT" sz="2200" dirty="0"/>
              <a:t>il </a:t>
            </a:r>
            <a:r>
              <a:rPr lang="it-IT" altLang="it-IT" sz="2200" u="sng" dirty="0"/>
              <a:t>giudizio sulla probabilità che l’individuo/evento appartenga</a:t>
            </a:r>
            <a:r>
              <a:rPr lang="it-IT" altLang="it-IT" sz="2200" dirty="0"/>
              <a:t> alla classe verrà influenzato dal </a:t>
            </a:r>
            <a:r>
              <a:rPr lang="it-IT" altLang="it-IT" sz="2200" u="sng" dirty="0"/>
              <a:t>grado stimato di </a:t>
            </a:r>
            <a:r>
              <a:rPr lang="it-IT" altLang="it-IT" sz="2200" i="1" u="sng" dirty="0"/>
              <a:t>rappresentatività</a:t>
            </a:r>
            <a:r>
              <a:rPr lang="it-IT" altLang="it-IT" sz="2200" dirty="0"/>
              <a:t>, mentre verranno trascurate variabili statisticamente rilevanti (ad es. </a:t>
            </a:r>
            <a:r>
              <a:rPr lang="it-IT" altLang="it-IT" sz="2200" b="1" dirty="0"/>
              <a:t>probabilità di base</a:t>
            </a:r>
            <a:r>
              <a:rPr lang="it-IT" altLang="it-IT" sz="2200" dirty="0"/>
              <a:t>).</a:t>
            </a:r>
          </a:p>
          <a:p>
            <a:pPr marL="342900" indent="-342900">
              <a:buFont typeface="Symbol" pitchFamily="2" charset="2"/>
              <a:buChar char="Þ"/>
            </a:pPr>
            <a:endParaRPr lang="it-IT" altLang="it-IT" sz="2200" dirty="0"/>
          </a:p>
          <a:p>
            <a:pPr marL="342900" indent="-342900">
              <a:buFont typeface="Symbol" pitchFamily="2" charset="2"/>
              <a:buChar char="Þ"/>
            </a:pPr>
            <a:r>
              <a:rPr lang="it-IT" altLang="it-IT" sz="2200" dirty="0"/>
              <a:t>Importanza di considerare la probabilità di base che un evento accada </a:t>
            </a:r>
            <a:r>
              <a:rPr lang="it-IT" altLang="it-IT" sz="2200" dirty="0">
                <a:sym typeface="Wingdings" pitchFamily="2" charset="2"/>
              </a:rPr>
              <a:t> vediamo un esempio</a:t>
            </a:r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A389797-91BA-DC4A-B3E0-A9A28F8DD8F7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3597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4"/>
            <a:ext cx="76962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200" dirty="0"/>
          </a:p>
          <a:p>
            <a:endParaRPr lang="it-IT" altLang="it-IT" sz="2200" dirty="0"/>
          </a:p>
          <a:p>
            <a:r>
              <a:rPr lang="it-IT" altLang="it-IT" sz="2200" i="1" dirty="0"/>
              <a:t>Un vostro amico frequenta il primo anno di psicologia, frequentato prevalentemente da persone di genere femminile. Il vostro amico vi dice che a lezione ha incontrato una persona amante del calcio.</a:t>
            </a:r>
          </a:p>
          <a:p>
            <a:endParaRPr lang="it-IT" altLang="it-IT" sz="2200" i="1" dirty="0"/>
          </a:p>
          <a:p>
            <a:r>
              <a:rPr lang="it-IT" altLang="it-IT" sz="2200" i="1" dirty="0"/>
              <a:t>E’ più probabile che sia un maschio o una femmina? </a:t>
            </a:r>
          </a:p>
          <a:p>
            <a:endParaRPr lang="it-IT" altLang="it-IT" sz="22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6068BA7-E3EF-C340-93E7-769B2806E142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6370054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41380"/>
              </p:ext>
            </p:extLst>
          </p:nvPr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8DCBE1A-A5E0-F64E-A3FF-8E5ADABCB6C0}"/>
              </a:ext>
            </a:extLst>
          </p:cNvPr>
          <p:cNvSpPr/>
          <p:nvPr/>
        </p:nvSpPr>
        <p:spPr>
          <a:xfrm>
            <a:off x="1869511" y="2489868"/>
            <a:ext cx="8400128" cy="43161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E5D426A-673B-274C-89DD-46DA11645DD4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71890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/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8DCBE1A-A5E0-F64E-A3FF-8E5ADABCB6C0}"/>
              </a:ext>
            </a:extLst>
          </p:cNvPr>
          <p:cNvSpPr/>
          <p:nvPr/>
        </p:nvSpPr>
        <p:spPr>
          <a:xfrm>
            <a:off x="1869511" y="3200399"/>
            <a:ext cx="8400128" cy="35627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8FE9251-7CFA-A748-8526-ABE17A636AF6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2661841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/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8DCBE1A-A5E0-F64E-A3FF-8E5ADABCB6C0}"/>
              </a:ext>
            </a:extLst>
          </p:cNvPr>
          <p:cNvSpPr/>
          <p:nvPr/>
        </p:nvSpPr>
        <p:spPr>
          <a:xfrm>
            <a:off x="1869511" y="3886201"/>
            <a:ext cx="8400128" cy="287693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9F35317-5AF2-8440-9C8A-BD2DAF8E3C2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9445846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/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8DCBE1A-A5E0-F64E-A3FF-8E5ADABCB6C0}"/>
              </a:ext>
            </a:extLst>
          </p:cNvPr>
          <p:cNvSpPr/>
          <p:nvPr/>
        </p:nvSpPr>
        <p:spPr>
          <a:xfrm>
            <a:off x="1869511" y="4714875"/>
            <a:ext cx="8400128" cy="20482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56101FA-ECF1-C04B-B18D-0F18E1556BB6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0075274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/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E8DCBE1A-A5E0-F64E-A3FF-8E5ADABCB6C0}"/>
              </a:ext>
            </a:extLst>
          </p:cNvPr>
          <p:cNvSpPr/>
          <p:nvPr/>
        </p:nvSpPr>
        <p:spPr>
          <a:xfrm>
            <a:off x="1869511" y="5700713"/>
            <a:ext cx="8400128" cy="10624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2081ABD-027A-C547-9EF2-61EEB8F56E99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873178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64573"/>
            <a:ext cx="7696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200" b="1" dirty="0">
                <a:solidFill>
                  <a:schemeClr val="accent5">
                    <a:lumMod val="75000"/>
                  </a:schemeClr>
                </a:solidFill>
              </a:rPr>
              <a:t>PROBABILITÀ DI BASE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813C3EA-478F-0142-BC2F-4E95044A4D1B}"/>
              </a:ext>
            </a:extLst>
          </p:cNvPr>
          <p:cNvGraphicFramePr>
            <a:graphicFrameLocks noGrp="1"/>
          </p:cNvGraphicFramePr>
          <p:nvPr/>
        </p:nvGraphicFramePr>
        <p:xfrm>
          <a:off x="1957848" y="1689979"/>
          <a:ext cx="8223457" cy="4998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6541">
                  <a:extLst>
                    <a:ext uri="{9D8B030D-6E8A-4147-A177-3AD203B41FA5}">
                      <a16:colId xmlns:a16="http://schemas.microsoft.com/office/drawing/2014/main" val="2138471294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3413909817"/>
                    </a:ext>
                  </a:extLst>
                </a:gridCol>
                <a:gridCol w="2778458">
                  <a:extLst>
                    <a:ext uri="{9D8B030D-6E8A-4147-A177-3AD203B41FA5}">
                      <a16:colId xmlns:a16="http://schemas.microsoft.com/office/drawing/2014/main" val="2535155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Corso di laurea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composizione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maschi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30% di maschi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99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/>
                        <a:t>Estrazione casuale di una persona </a:t>
                      </a:r>
                      <a:r>
                        <a:rPr lang="it-IT" sz="2000" err="1"/>
                        <a:t>P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70% di probabilità che sia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30% di probabilità che sia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err="1"/>
                        <a:t>P</a:t>
                      </a:r>
                      <a:r>
                        <a:rPr lang="it-IT" sz="2000"/>
                        <a:t> è amante del calcio </a:t>
                      </a:r>
                    </a:p>
                    <a:p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>
                          <a:sym typeface="Wingdings" pitchFamily="2" charset="2"/>
                        </a:rPr>
                        <a:t>le persone ritengono che sia M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7647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Assumiamo che: siano amanti del calcio tutti i M e il 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Su 100 persone: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 M    30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30 M    70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Amanti del calcio: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70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30/2 = 15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r>
                        <a:rPr lang="it-IT" sz="2000"/>
                        <a:t>TOT amanti: 70+15 = 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100% dei M = 30 M</a:t>
                      </a:r>
                    </a:p>
                    <a:p>
                      <a:r>
                        <a:rPr lang="it-IT" sz="2000"/>
                        <a:t>50% delle </a:t>
                      </a:r>
                      <a:r>
                        <a:rPr lang="it-IT" sz="2000" err="1"/>
                        <a:t>F</a:t>
                      </a:r>
                      <a:r>
                        <a:rPr lang="it-IT" sz="2000"/>
                        <a:t> = 70/2 = 35 </a:t>
                      </a:r>
                      <a:r>
                        <a:rPr lang="it-IT" sz="2000" err="1"/>
                        <a:t>F</a:t>
                      </a:r>
                      <a:endParaRPr lang="it-IT" sz="2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/>
                        <a:t>TOT amanti: 30+35 = 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4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>
                          <a:sym typeface="Wingdings" pitchFamily="2" charset="2"/>
                        </a:rPr>
                        <a:t>probabilità di estrarre M nel sotto-campione degli amanti del calcio: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70/85= 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30/65 = 46%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87348873"/>
                  </a:ext>
                </a:extLst>
              </a:tr>
            </a:tbl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id="{E7693CA6-0E4B-1D4D-9E1B-D367D2835BEE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384211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3"/>
            <a:ext cx="116676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 altLang="it-IT" sz="2200" dirty="0"/>
          </a:p>
          <a:p>
            <a:r>
              <a:rPr lang="it-IT" altLang="it-IT" sz="2200" dirty="0"/>
              <a:t>I partecipanti tendono a considerare solo l'informazione specifica e a trascurare la probabilità di base (</a:t>
            </a:r>
            <a:r>
              <a:rPr lang="it-IT" altLang="it-IT" sz="2200" b="1" dirty="0"/>
              <a:t>base-rate </a:t>
            </a:r>
            <a:r>
              <a:rPr lang="it-IT" altLang="it-IT" sz="2200" b="1" dirty="0" err="1"/>
              <a:t>fallacy</a:t>
            </a:r>
            <a:r>
              <a:rPr lang="it-IT" altLang="it-IT" sz="2200" dirty="0"/>
              <a:t>)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In questo caso la probabilità che nel corso di laurea ci siano dei maschi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una formula matematica nota come regola o teorema di </a:t>
            </a:r>
            <a:r>
              <a:rPr lang="it-IT" altLang="it-IT" sz="2200" dirty="0" err="1"/>
              <a:t>Bayes</a:t>
            </a:r>
            <a:r>
              <a:rPr lang="it-IT" altLang="it-IT" sz="2200" dirty="0"/>
              <a:t> permette di integrare i tassi di base e le informazioni specifiche relative a un dato individuo </a:t>
            </a:r>
            <a:r>
              <a:rPr lang="it-IT" altLang="it-IT" sz="2200" dirty="0">
                <a:sym typeface="Wingdings" pitchFamily="2" charset="2"/>
              </a:rPr>
              <a:t> non applicata a meno che non sia stata studiata</a:t>
            </a:r>
            <a:endParaRPr lang="it-IT" altLang="it-IT" sz="2200" dirty="0"/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0CC6D51-EE1E-6546-B3B4-3C91D6592F17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79086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0"/>
            <a:ext cx="11667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1A81DA7-D3AB-384C-9D30-EA1FE1F14C9E}"/>
              </a:ext>
            </a:extLst>
          </p:cNvPr>
          <p:cNvSpPr/>
          <p:nvPr/>
        </p:nvSpPr>
        <p:spPr>
          <a:xfrm>
            <a:off x="575186" y="1848627"/>
            <a:ext cx="1100721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/>
              <a:t>Risorse cognitive</a:t>
            </a:r>
          </a:p>
          <a:p>
            <a:endParaRPr lang="it-IT" sz="2200" dirty="0"/>
          </a:p>
          <a:p>
            <a:r>
              <a:rPr lang="it-IT" sz="2200" dirty="0"/>
              <a:t>Le capacità di ragionamento, di soluzione di problemi, di decisione dipendono dalle caratteristiche della macchina su cui sono implementate: il </a:t>
            </a:r>
            <a:r>
              <a:rPr lang="it-IT" sz="2200" u="sng" dirty="0"/>
              <a:t>sistema cognitivo con le sue limitate capacità di acquisizione e di mantenimento dell'informazione</a:t>
            </a:r>
          </a:p>
          <a:p>
            <a:endParaRPr lang="it-IT" sz="2200" dirty="0"/>
          </a:p>
          <a:p>
            <a:pPr marL="763588" indent="-271463">
              <a:buFont typeface="Arial" panose="020B0604020202020204" pitchFamily="34" charset="0"/>
              <a:buChar char="•"/>
            </a:pPr>
            <a:r>
              <a:rPr lang="it-IT" sz="2200" dirty="0"/>
              <a:t>attenzione</a:t>
            </a:r>
          </a:p>
          <a:p>
            <a:pPr marL="763588" indent="-271463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763588" indent="-271463">
              <a:buFont typeface="Arial" panose="020B0604020202020204" pitchFamily="34" charset="0"/>
              <a:buChar char="•"/>
            </a:pPr>
            <a:r>
              <a:rPr lang="it-IT" sz="2200" dirty="0"/>
              <a:t>memoria di lavoro</a:t>
            </a:r>
          </a:p>
          <a:p>
            <a:pPr marL="763588" indent="-271463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763588" indent="-271463">
              <a:buFont typeface="Arial" panose="020B0604020202020204" pitchFamily="34" charset="0"/>
              <a:buChar char="•"/>
            </a:pPr>
            <a:r>
              <a:rPr lang="it-IT" sz="2200" dirty="0"/>
              <a:t>recupero dalla memoria a lungo termine</a:t>
            </a:r>
          </a:p>
          <a:p>
            <a:endParaRPr lang="it-IT" sz="2200" dirty="0"/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3404612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dirty="0"/>
              <a:t>ESPERIMENTO:</a:t>
            </a:r>
          </a:p>
          <a:p>
            <a:endParaRPr lang="it-IT" altLang="it-IT" sz="2200" dirty="0"/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5D964CA-292B-2E44-B975-60EBB4C89F20}"/>
              </a:ext>
            </a:extLst>
          </p:cNvPr>
          <p:cNvSpPr/>
          <p:nvPr/>
        </p:nvSpPr>
        <p:spPr>
          <a:xfrm>
            <a:off x="1850462" y="2157125"/>
            <a:ext cx="437888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000" b="1" u="sng"/>
              <a:t>30 ingegneri</a:t>
            </a:r>
            <a:r>
              <a:rPr lang="it-IT" altLang="it-IT" sz="2000" u="sng"/>
              <a:t> </a:t>
            </a:r>
            <a:r>
              <a:rPr lang="it-IT" altLang="it-IT" sz="2000"/>
              <a:t>e </a:t>
            </a:r>
            <a:r>
              <a:rPr lang="it-IT" altLang="it-IT" sz="2000" b="1" u="sng"/>
              <a:t>70 avvocati</a:t>
            </a:r>
            <a:endParaRPr lang="it-IT" altLang="it-IT" sz="2000" i="1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07D2407-E2C9-3A45-BE1E-338A58785BA1}"/>
              </a:ext>
            </a:extLst>
          </p:cNvPr>
          <p:cNvSpPr/>
          <p:nvPr/>
        </p:nvSpPr>
        <p:spPr>
          <a:xfrm>
            <a:off x="6289112" y="2143119"/>
            <a:ext cx="437888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000" b="1" u="sng"/>
              <a:t>70 ingegneri</a:t>
            </a:r>
            <a:r>
              <a:rPr lang="it-IT" altLang="it-IT" sz="2000" u="sng"/>
              <a:t> </a:t>
            </a:r>
            <a:r>
              <a:rPr lang="it-IT" altLang="it-IT" sz="2000"/>
              <a:t>e </a:t>
            </a:r>
            <a:r>
              <a:rPr lang="it-IT" altLang="it-IT" sz="2000" b="1" u="sng"/>
              <a:t>30 avvocati</a:t>
            </a:r>
            <a:endParaRPr lang="it-IT" altLang="it-IT" sz="2000" i="1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2E9CFA-2144-AD49-BE1B-108CD08389F3}"/>
              </a:ext>
            </a:extLst>
          </p:cNvPr>
          <p:cNvSpPr txBox="1"/>
          <p:nvPr/>
        </p:nvSpPr>
        <p:spPr>
          <a:xfrm>
            <a:off x="2409826" y="1757364"/>
            <a:ext cx="330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Condizione 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771C5E5-D431-7F47-A233-6CC00314424A}"/>
              </a:ext>
            </a:extLst>
          </p:cNvPr>
          <p:cNvSpPr txBox="1"/>
          <p:nvPr/>
        </p:nvSpPr>
        <p:spPr>
          <a:xfrm>
            <a:off x="6828349" y="1757363"/>
            <a:ext cx="330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Condizione 2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2E85984-F6F1-5241-A7CD-AFA3AE80414F}"/>
              </a:ext>
            </a:extLst>
          </p:cNvPr>
          <p:cNvSpPr/>
          <p:nvPr/>
        </p:nvSpPr>
        <p:spPr>
          <a:xfrm>
            <a:off x="1850462" y="3066796"/>
            <a:ext cx="8665139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000" i="1"/>
              <a:t>Jack è un uomo di 45 anni. E’ sposato e ha quattro figli. Di solito è moderato, prudente e ambizioso. Non ha interessi di tipo socio-politico e passa la maggior parte del suo tempo libero dedicandosi a hobby come il bricolage, la vela e gli enigmi matematici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9499746-4FFF-AD4D-A36C-50E7D4285AE3}"/>
              </a:ext>
            </a:extLst>
          </p:cNvPr>
          <p:cNvSpPr txBox="1"/>
          <p:nvPr/>
        </p:nvSpPr>
        <p:spPr>
          <a:xfrm>
            <a:off x="1850462" y="2636238"/>
            <a:ext cx="330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Una delle 5 descrizioni era: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3753C0-50B3-A84B-AC78-5AEED1E01B0A}"/>
              </a:ext>
            </a:extLst>
          </p:cNvPr>
          <p:cNvSpPr txBox="1"/>
          <p:nvPr/>
        </p:nvSpPr>
        <p:spPr>
          <a:xfrm>
            <a:off x="1850462" y="4407352"/>
            <a:ext cx="86651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à"/>
            </a:pPr>
            <a:r>
              <a:rPr lang="it-IT" sz="2200" dirty="0">
                <a:sym typeface="Wingdings" pitchFamily="2" charset="2"/>
              </a:rPr>
              <a:t>Compatibile con lo stereotipo dell’ingegnere</a:t>
            </a:r>
          </a:p>
          <a:p>
            <a:endParaRPr lang="it-IT" sz="2200" dirty="0">
              <a:sym typeface="Wingdings" pitchFamily="2" charset="2"/>
            </a:endParaRPr>
          </a:p>
          <a:p>
            <a:r>
              <a:rPr lang="it-IT" sz="2200" dirty="0">
                <a:sym typeface="Wingdings" pitchFamily="2" charset="2"/>
              </a:rPr>
              <a:t>RISULTATI: </a:t>
            </a:r>
          </a:p>
          <a:p>
            <a:r>
              <a:rPr lang="it-IT" sz="2200" dirty="0">
                <a:sym typeface="Wingdings" pitchFamily="2" charset="2"/>
              </a:rPr>
              <a:t>probabilità che Jack sia un ingegnere: uguale nelle 2 condizioni</a:t>
            </a:r>
          </a:p>
          <a:p>
            <a:endParaRPr lang="it-IT" sz="22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B92A845-88EC-B144-A34E-37F7355BCA0C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4766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dirty="0"/>
              <a:t>ESPERIMENTO:</a:t>
            </a:r>
          </a:p>
          <a:p>
            <a:endParaRPr lang="it-IT" altLang="it-IT" sz="2200" dirty="0"/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5D964CA-292B-2E44-B975-60EBB4C89F20}"/>
              </a:ext>
            </a:extLst>
          </p:cNvPr>
          <p:cNvSpPr/>
          <p:nvPr/>
        </p:nvSpPr>
        <p:spPr>
          <a:xfrm>
            <a:off x="1850462" y="2157125"/>
            <a:ext cx="437888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000" b="1" u="sng"/>
              <a:t>30 ingegneri</a:t>
            </a:r>
            <a:r>
              <a:rPr lang="it-IT" altLang="it-IT" sz="2000" u="sng"/>
              <a:t> </a:t>
            </a:r>
            <a:r>
              <a:rPr lang="it-IT" altLang="it-IT" sz="2000"/>
              <a:t>e </a:t>
            </a:r>
            <a:r>
              <a:rPr lang="it-IT" altLang="it-IT" sz="2000" b="1" u="sng"/>
              <a:t>70 avvocati</a:t>
            </a:r>
            <a:endParaRPr lang="it-IT" altLang="it-IT" sz="2000" i="1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07D2407-E2C9-3A45-BE1E-338A58785BA1}"/>
              </a:ext>
            </a:extLst>
          </p:cNvPr>
          <p:cNvSpPr/>
          <p:nvPr/>
        </p:nvSpPr>
        <p:spPr>
          <a:xfrm>
            <a:off x="6289112" y="2143119"/>
            <a:ext cx="437888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000" b="1" u="sng"/>
              <a:t>70 ingegneri</a:t>
            </a:r>
            <a:r>
              <a:rPr lang="it-IT" altLang="it-IT" sz="2000" u="sng"/>
              <a:t> </a:t>
            </a:r>
            <a:r>
              <a:rPr lang="it-IT" altLang="it-IT" sz="2000"/>
              <a:t>e </a:t>
            </a:r>
            <a:r>
              <a:rPr lang="it-IT" altLang="it-IT" sz="2000" b="1" u="sng"/>
              <a:t>30 avvocati</a:t>
            </a:r>
            <a:endParaRPr lang="it-IT" altLang="it-IT" sz="2000" i="1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2E9CFA-2144-AD49-BE1B-108CD08389F3}"/>
              </a:ext>
            </a:extLst>
          </p:cNvPr>
          <p:cNvSpPr txBox="1"/>
          <p:nvPr/>
        </p:nvSpPr>
        <p:spPr>
          <a:xfrm>
            <a:off x="2409826" y="1757364"/>
            <a:ext cx="330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Condizione 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771C5E5-D431-7F47-A233-6CC00314424A}"/>
              </a:ext>
            </a:extLst>
          </p:cNvPr>
          <p:cNvSpPr txBox="1"/>
          <p:nvPr/>
        </p:nvSpPr>
        <p:spPr>
          <a:xfrm>
            <a:off x="6828349" y="1757363"/>
            <a:ext cx="330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Condizione 2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3753C0-50B3-A84B-AC78-5AEED1E01B0A}"/>
              </a:ext>
            </a:extLst>
          </p:cNvPr>
          <p:cNvSpPr txBox="1"/>
          <p:nvPr/>
        </p:nvSpPr>
        <p:spPr>
          <a:xfrm>
            <a:off x="336000" y="2956997"/>
            <a:ext cx="115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ym typeface="Wingdings" pitchFamily="2" charset="2"/>
              </a:rPr>
              <a:t>Sulla base della </a:t>
            </a:r>
            <a:r>
              <a:rPr lang="it-IT" sz="2200" b="1" i="1" dirty="0">
                <a:sym typeface="Wingdings" pitchFamily="2" charset="2"/>
              </a:rPr>
              <a:t>teoria della probabilità</a:t>
            </a:r>
            <a:r>
              <a:rPr lang="it-IT" sz="2200" dirty="0">
                <a:sym typeface="Wingdings" pitchFamily="2" charset="2"/>
              </a:rPr>
              <a:t>, le persone nella </a:t>
            </a:r>
            <a:r>
              <a:rPr lang="it-IT" sz="2200" u="sng" dirty="0">
                <a:sym typeface="Wingdings" pitchFamily="2" charset="2"/>
              </a:rPr>
              <a:t>condizione 1</a:t>
            </a:r>
            <a:r>
              <a:rPr lang="it-IT" sz="2200" dirty="0">
                <a:sym typeface="Wingdings" pitchFamily="2" charset="2"/>
              </a:rPr>
              <a:t> (30 ingegneri e 70 avvocati) dovrebbero assegnare </a:t>
            </a:r>
            <a:r>
              <a:rPr lang="it-IT" sz="2200" u="sng" dirty="0">
                <a:sym typeface="Wingdings" pitchFamily="2" charset="2"/>
              </a:rPr>
              <a:t>punteggi inferiori</a:t>
            </a:r>
            <a:r>
              <a:rPr lang="it-IT" sz="2200" dirty="0">
                <a:sym typeface="Wingdings" pitchFamily="2" charset="2"/>
              </a:rPr>
              <a:t> alla probabilità che Jack sia un ingegnere rispetto alle persone nella condizione 2 (70 ingegneri e 30 avvocati)</a:t>
            </a:r>
          </a:p>
          <a:p>
            <a:endParaRPr lang="it-IT" sz="2200" dirty="0"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à"/>
            </a:pPr>
            <a:r>
              <a:rPr lang="it-IT" sz="2200" b="1" dirty="0">
                <a:sym typeface="Wingdings" pitchFamily="2" charset="2"/>
              </a:rPr>
              <a:t>base-rate </a:t>
            </a:r>
            <a:r>
              <a:rPr lang="it-IT" sz="2200" b="1" dirty="0" err="1">
                <a:sym typeface="Wingdings" pitchFamily="2" charset="2"/>
              </a:rPr>
              <a:t>fallacy</a:t>
            </a:r>
            <a:r>
              <a:rPr lang="it-IT" sz="2200" b="1" dirty="0">
                <a:sym typeface="Wingdings" pitchFamily="2" charset="2"/>
              </a:rPr>
              <a:t> </a:t>
            </a:r>
            <a:r>
              <a:rPr lang="it-IT" sz="2200" dirty="0">
                <a:sym typeface="Wingdings" pitchFamily="2" charset="2"/>
              </a:rPr>
              <a:t>(fallacia della probabilità di base)</a:t>
            </a:r>
          </a:p>
          <a:p>
            <a:pPr marL="355600"/>
            <a:r>
              <a:rPr lang="it-IT" sz="2200" dirty="0">
                <a:sym typeface="Wingdings" pitchFamily="2" charset="2"/>
              </a:rPr>
              <a:t>le persone sembrano non essere adeguatamente sensibili alla probabilità di base, probabilmente perché si focalizzano sulla rappresentatività della descrizione (di Jack) rispetto alla categoria di riferimento (ingegneri)</a:t>
            </a:r>
          </a:p>
          <a:p>
            <a:endParaRPr lang="it-IT" sz="2200" dirty="0">
              <a:sym typeface="Wingdings" pitchFamily="2" charset="2"/>
            </a:endParaRPr>
          </a:p>
          <a:p>
            <a:endParaRPr lang="it-IT" sz="2200" dirty="0">
              <a:sym typeface="Wingdings" pitchFamily="2" charset="2"/>
            </a:endParaRPr>
          </a:p>
          <a:p>
            <a:endParaRPr lang="it-IT" sz="2200" dirty="0">
              <a:sym typeface="Wingdings" pitchFamily="2" charset="2"/>
            </a:endParaRPr>
          </a:p>
          <a:p>
            <a:endParaRPr lang="it-IT" sz="22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15CC142-5FA0-4C47-9A5E-B411E2EB0A02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1780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3662541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200" i="1" dirty="0"/>
              <a:t>C’è un dado con </a:t>
            </a:r>
            <a:r>
              <a:rPr lang="it-IT" altLang="it-IT" sz="2200" i="1" u="sng" dirty="0"/>
              <a:t>quattro lati verdi (V)</a:t>
            </a:r>
            <a:r>
              <a:rPr lang="it-IT" altLang="it-IT" sz="2200" i="1" dirty="0"/>
              <a:t> e </a:t>
            </a:r>
            <a:r>
              <a:rPr lang="it-IT" altLang="it-IT" sz="2200" i="1" u="sng" dirty="0"/>
              <a:t>due lati rossi (</a:t>
            </a:r>
            <a:r>
              <a:rPr lang="it-IT" altLang="it-IT" sz="2200" i="1" u="sng" dirty="0" err="1"/>
              <a:t>R</a:t>
            </a:r>
            <a:r>
              <a:rPr lang="it-IT" altLang="it-IT" sz="2200" i="1" u="sng" dirty="0"/>
              <a:t>)</a:t>
            </a:r>
            <a:r>
              <a:rPr lang="it-IT" altLang="it-IT" sz="2200" i="1" dirty="0"/>
              <a:t>. Il dado sarà lanciato per una </a:t>
            </a:r>
            <a:r>
              <a:rPr lang="it-IT" altLang="it-IT" sz="2200" i="1" u="sng" dirty="0"/>
              <a:t>ventina di volte</a:t>
            </a:r>
            <a:r>
              <a:rPr lang="it-IT" altLang="it-IT" sz="2200" i="1" dirty="0"/>
              <a:t> e i risultati dei lanci saranno registrati. Tu devi scegliere una delle tre seguenti sequenze di lanci:</a:t>
            </a:r>
          </a:p>
          <a:p>
            <a:endParaRPr lang="it-IT" altLang="it-IT" sz="2200" i="1" dirty="0"/>
          </a:p>
          <a:p>
            <a:r>
              <a:rPr lang="it-IT" altLang="it-IT" sz="2600" i="1" dirty="0"/>
              <a:t>RVRRR</a:t>
            </a:r>
          </a:p>
          <a:p>
            <a:r>
              <a:rPr lang="it-IT" altLang="it-IT" sz="2600" i="1" dirty="0"/>
              <a:t>VRVRRR</a:t>
            </a:r>
          </a:p>
          <a:p>
            <a:r>
              <a:rPr lang="it-IT" altLang="it-IT" sz="2600" i="1" dirty="0"/>
              <a:t>VRRRRR</a:t>
            </a:r>
          </a:p>
          <a:p>
            <a:endParaRPr lang="it-IT" altLang="it-IT" sz="2200" i="1" dirty="0"/>
          </a:p>
          <a:p>
            <a:r>
              <a:rPr lang="it-IT" altLang="it-IT" sz="2200" i="1" dirty="0"/>
              <a:t>Se si </a:t>
            </a:r>
            <a:r>
              <a:rPr lang="it-IT" altLang="it-IT" sz="2200" i="1" u="sng" dirty="0"/>
              <a:t>verificherà la sequenza che hai scelto</a:t>
            </a:r>
            <a:r>
              <a:rPr lang="it-IT" altLang="it-IT" sz="2200" i="1" dirty="0"/>
              <a:t>, vincerai 25 dollari. Su quale sequenza preferisci scommettere?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5E8E037-5AD1-7A48-8C2C-15E6BDED7395}"/>
              </a:ext>
            </a:extLst>
          </p:cNvPr>
          <p:cNvSpPr/>
          <p:nvPr/>
        </p:nvSpPr>
        <p:spPr>
          <a:xfrm>
            <a:off x="7417020" y="5332777"/>
            <a:ext cx="276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err="1"/>
              <a:t>Tversky</a:t>
            </a:r>
            <a:r>
              <a:rPr lang="it-IT" altLang="it-IT" dirty="0"/>
              <a:t> e </a:t>
            </a:r>
            <a:r>
              <a:rPr lang="it-IT" altLang="it-IT" dirty="0" err="1"/>
              <a:t>Kahneman</a:t>
            </a:r>
            <a:r>
              <a:rPr lang="it-IT" altLang="it-IT" dirty="0"/>
              <a:t> (1983)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3FB2A3A-8C62-9E44-BF32-FCB7631694C8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3586591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3662541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200" i="1" dirty="0"/>
              <a:t>C’è un dado con </a:t>
            </a:r>
            <a:r>
              <a:rPr lang="it-IT" altLang="it-IT" sz="2200" i="1" u="sng" dirty="0"/>
              <a:t>quattro lati verdi (V)</a:t>
            </a:r>
            <a:r>
              <a:rPr lang="it-IT" altLang="it-IT" sz="2200" i="1" dirty="0"/>
              <a:t> e </a:t>
            </a:r>
            <a:r>
              <a:rPr lang="it-IT" altLang="it-IT" sz="2200" i="1" u="sng" dirty="0"/>
              <a:t>due lati rossi (</a:t>
            </a:r>
            <a:r>
              <a:rPr lang="it-IT" altLang="it-IT" sz="2200" i="1" u="sng" dirty="0" err="1"/>
              <a:t>R</a:t>
            </a:r>
            <a:r>
              <a:rPr lang="it-IT" altLang="it-IT" sz="2200" i="1" u="sng" dirty="0"/>
              <a:t>)</a:t>
            </a:r>
            <a:r>
              <a:rPr lang="it-IT" altLang="it-IT" sz="2200" i="1" dirty="0"/>
              <a:t>. Il dado sarà lanciato per una </a:t>
            </a:r>
            <a:r>
              <a:rPr lang="it-IT" altLang="it-IT" sz="2200" i="1" u="sng" dirty="0"/>
              <a:t>ventina di volte </a:t>
            </a:r>
            <a:r>
              <a:rPr lang="it-IT" altLang="it-IT" sz="2200" i="1" dirty="0"/>
              <a:t>e i risultati dei lanci saranno registrati. Tu devi scegliere una delle tre seguenti sequenze di lanci:</a:t>
            </a:r>
          </a:p>
          <a:p>
            <a:endParaRPr lang="it-IT" altLang="it-IT" sz="2200" i="1" dirty="0"/>
          </a:p>
          <a:p>
            <a:r>
              <a:rPr lang="it-IT" altLang="it-IT" sz="2600" i="1" dirty="0"/>
              <a:t>RVRRR</a:t>
            </a:r>
          </a:p>
          <a:p>
            <a:r>
              <a:rPr lang="it-IT" altLang="it-IT" sz="2600" i="1" dirty="0"/>
              <a:t>VRVRRR</a:t>
            </a:r>
          </a:p>
          <a:p>
            <a:r>
              <a:rPr lang="it-IT" altLang="it-IT" sz="2600" i="1" dirty="0"/>
              <a:t>VRRRRR</a:t>
            </a:r>
          </a:p>
          <a:p>
            <a:endParaRPr lang="it-IT" altLang="it-IT" sz="2200" i="1" dirty="0"/>
          </a:p>
          <a:p>
            <a:r>
              <a:rPr lang="it-IT" altLang="it-IT" sz="2200" i="1" dirty="0"/>
              <a:t>Se si </a:t>
            </a:r>
            <a:r>
              <a:rPr lang="it-IT" altLang="it-IT" sz="2200" i="1" u="sng" dirty="0"/>
              <a:t>verificherà la sequenza che hai scelto</a:t>
            </a:r>
            <a:r>
              <a:rPr lang="it-IT" altLang="it-IT" sz="2200" i="1" dirty="0"/>
              <a:t>, vincerai 25 dollari. Su quale sequenza preferisci scommettere?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5E8E037-5AD1-7A48-8C2C-15E6BDED7395}"/>
              </a:ext>
            </a:extLst>
          </p:cNvPr>
          <p:cNvSpPr/>
          <p:nvPr/>
        </p:nvSpPr>
        <p:spPr>
          <a:xfrm>
            <a:off x="7417020" y="5332777"/>
            <a:ext cx="276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err="1"/>
              <a:t>Tversky</a:t>
            </a:r>
            <a:r>
              <a:rPr lang="it-IT" altLang="it-IT" dirty="0"/>
              <a:t> e </a:t>
            </a:r>
            <a:r>
              <a:rPr lang="it-IT" altLang="it-IT" dirty="0" err="1"/>
              <a:t>Kahneman</a:t>
            </a:r>
            <a:r>
              <a:rPr lang="it-IT" altLang="it-IT" dirty="0"/>
              <a:t> (1983)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7FD16A4-00E2-D142-B041-9008966A5E8D}"/>
              </a:ext>
            </a:extLst>
          </p:cNvPr>
          <p:cNvSpPr/>
          <p:nvPr/>
        </p:nvSpPr>
        <p:spPr>
          <a:xfrm>
            <a:off x="1923700" y="3058002"/>
            <a:ext cx="1478527" cy="433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5D79BAB-C23D-8F4F-BDF7-FDF79FCCCE2B}"/>
              </a:ext>
            </a:extLst>
          </p:cNvPr>
          <p:cNvSpPr txBox="1"/>
          <p:nvPr/>
        </p:nvSpPr>
        <p:spPr>
          <a:xfrm>
            <a:off x="3588248" y="3005247"/>
            <a:ext cx="59279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00038"/>
            <a:r>
              <a:rPr lang="it-IT" sz="2200">
                <a:sym typeface="Wingdings" pitchFamily="2" charset="2"/>
              </a:rPr>
              <a:t> </a:t>
            </a:r>
            <a:r>
              <a:rPr lang="it-IT" sz="2200"/>
              <a:t>Risposta dei partecipanti: sequenza in cui V (più probabile) è più presente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BEFB322-83E4-744F-8868-92BCAE94F391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349334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3662541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200" i="1" dirty="0"/>
              <a:t>C’è un dado con </a:t>
            </a:r>
            <a:r>
              <a:rPr lang="it-IT" altLang="it-IT" sz="2200" i="1" u="sng" dirty="0"/>
              <a:t>quattro lati verdi (V)</a:t>
            </a:r>
            <a:r>
              <a:rPr lang="it-IT" altLang="it-IT" sz="2200" i="1" dirty="0"/>
              <a:t> e </a:t>
            </a:r>
            <a:r>
              <a:rPr lang="it-IT" altLang="it-IT" sz="2200" i="1" u="sng" dirty="0"/>
              <a:t>due lati rossi (</a:t>
            </a:r>
            <a:r>
              <a:rPr lang="it-IT" altLang="it-IT" sz="2200" i="1" u="sng" dirty="0" err="1"/>
              <a:t>R</a:t>
            </a:r>
            <a:r>
              <a:rPr lang="it-IT" altLang="it-IT" sz="2200" i="1" u="sng" dirty="0"/>
              <a:t>)</a:t>
            </a:r>
            <a:r>
              <a:rPr lang="it-IT" altLang="it-IT" sz="2200" i="1" dirty="0"/>
              <a:t>. Il dado sarà lanciato per una </a:t>
            </a:r>
            <a:r>
              <a:rPr lang="it-IT" altLang="it-IT" sz="2200" i="1" u="sng" dirty="0"/>
              <a:t>ventina di volte </a:t>
            </a:r>
            <a:r>
              <a:rPr lang="it-IT" altLang="it-IT" sz="2200" i="1" dirty="0"/>
              <a:t>e i risultati dei lanci saranno registrati. Tu devi scegliere una delle tre seguenti sequenze di lanci:</a:t>
            </a:r>
          </a:p>
          <a:p>
            <a:endParaRPr lang="it-IT" altLang="it-IT" sz="2200" i="1" dirty="0"/>
          </a:p>
          <a:p>
            <a:r>
              <a:rPr lang="it-IT" altLang="it-IT" sz="2600" i="1" dirty="0">
                <a:solidFill>
                  <a:srgbClr val="FF0000"/>
                </a:solidFill>
              </a:rPr>
              <a:t>RVRRR</a:t>
            </a:r>
          </a:p>
          <a:p>
            <a:r>
              <a:rPr lang="it-IT" altLang="it-IT" sz="2600" i="1" dirty="0">
                <a:solidFill>
                  <a:schemeClr val="tx1"/>
                </a:solidFill>
              </a:rPr>
              <a:t>V</a:t>
            </a:r>
            <a:r>
              <a:rPr lang="it-IT" altLang="it-IT" sz="2600" i="1" dirty="0">
                <a:solidFill>
                  <a:srgbClr val="FF0000"/>
                </a:solidFill>
              </a:rPr>
              <a:t>RVRRR</a:t>
            </a:r>
          </a:p>
          <a:p>
            <a:r>
              <a:rPr lang="it-IT" altLang="it-IT" sz="2600" i="1" dirty="0"/>
              <a:t>VRRRRR</a:t>
            </a:r>
          </a:p>
          <a:p>
            <a:endParaRPr lang="it-IT" altLang="it-IT" sz="2200" i="1" dirty="0"/>
          </a:p>
          <a:p>
            <a:r>
              <a:rPr lang="it-IT" altLang="it-IT" sz="2200" i="1" dirty="0"/>
              <a:t>Se si </a:t>
            </a:r>
            <a:r>
              <a:rPr lang="it-IT" altLang="it-IT" sz="2200" i="1" u="sng" dirty="0"/>
              <a:t>verificherà la sequenza che hai scelto</a:t>
            </a:r>
            <a:r>
              <a:rPr lang="it-IT" altLang="it-IT" sz="2200" i="1" dirty="0"/>
              <a:t>, vincerai 25 dollari. Su quale sequenza preferisci scommettere?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5E8E037-5AD1-7A48-8C2C-15E6BDED7395}"/>
              </a:ext>
            </a:extLst>
          </p:cNvPr>
          <p:cNvSpPr/>
          <p:nvPr/>
        </p:nvSpPr>
        <p:spPr>
          <a:xfrm>
            <a:off x="7417020" y="5332777"/>
            <a:ext cx="276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err="1"/>
              <a:t>Tversky</a:t>
            </a:r>
            <a:r>
              <a:rPr lang="it-IT" altLang="it-IT" dirty="0"/>
              <a:t> e </a:t>
            </a:r>
            <a:r>
              <a:rPr lang="it-IT" altLang="it-IT" dirty="0" err="1"/>
              <a:t>Kahneman</a:t>
            </a:r>
            <a:r>
              <a:rPr lang="it-IT" altLang="it-IT" dirty="0"/>
              <a:t> (1983)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D45AFD0-22D3-F747-9B6E-03090E6FB38C}"/>
              </a:ext>
            </a:extLst>
          </p:cNvPr>
          <p:cNvSpPr txBox="1"/>
          <p:nvPr/>
        </p:nvSpPr>
        <p:spPr>
          <a:xfrm>
            <a:off x="3572446" y="2628752"/>
            <a:ext cx="59279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00038"/>
            <a:r>
              <a:rPr lang="it-IT" sz="2200" dirty="0">
                <a:sym typeface="Wingdings" pitchFamily="2" charset="2"/>
              </a:rPr>
              <a:t> Uguale alla 2, che ha in più la V: se si verifica 2 si verifica anche 1</a:t>
            </a:r>
            <a:endParaRPr lang="it-IT" sz="2200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C431B45-CBC4-9049-AF2A-3D5336F94DB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6426715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1" y="1264573"/>
            <a:ext cx="8178442" cy="4154984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Immaginiamo di lanciare una moneta non truccata diverse volte.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Testa (T) e croce (C) possono verificarsi ognuno con una probabilità del 50%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Consideriamo ora queste 2 sequenze: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La probabilità che si verifichi la prima sequenza è: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Maggiore rispetto alla seconda?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Uguale rispetto alla seconda?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Minore rispetto alla seconda?</a:t>
            </a:r>
          </a:p>
          <a:p>
            <a:pPr lvl="1"/>
            <a:endParaRPr lang="it-IT" altLang="it-IT" sz="2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0260080-B8C0-2C4E-A0B3-45EB7A6C8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701" y="3051519"/>
            <a:ext cx="767238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30000"/>
              </a:spcBef>
            </a:pPr>
            <a:r>
              <a:rPr lang="it-IT" altLang="it-IT" sz="2600" dirty="0"/>
              <a:t>TCCTCTTCTC		TTTTTTTTT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A995CB7-966E-4749-BF32-D53137A2702F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2629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00" y="1264573"/>
            <a:ext cx="11520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 altLang="it-IT" sz="2200" dirty="0"/>
          </a:p>
          <a:p>
            <a:r>
              <a:rPr lang="it-IT" altLang="it-IT" sz="2200" b="1" dirty="0"/>
              <a:t>Rappresentazione di un evento casuale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La probabilità è in realtà </a:t>
            </a:r>
            <a:r>
              <a:rPr lang="it-IT" altLang="it-IT" sz="2200" u="sng" dirty="0"/>
              <a:t>uguale</a:t>
            </a:r>
            <a:r>
              <a:rPr lang="it-IT" altLang="it-IT" sz="2200" dirty="0"/>
              <a:t> (0.5</a:t>
            </a:r>
            <a:r>
              <a:rPr lang="it-IT" altLang="it-IT" sz="2200" baseline="30000" dirty="0"/>
              <a:t>10</a:t>
            </a:r>
            <a:r>
              <a:rPr lang="it-IT" altLang="it-IT" sz="2200" dirty="0"/>
              <a:t> = 0.001)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MA… le persone si aspettano che: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ci sia più o meno il 50% di T e il 50% di 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 e T escano in modo più o meno regolare</a:t>
            </a:r>
          </a:p>
          <a:p>
            <a:pPr>
              <a:spcBef>
                <a:spcPct val="50000"/>
              </a:spcBef>
            </a:pPr>
            <a:endParaRPr lang="it-IT" altLang="it-IT" sz="2200" dirty="0"/>
          </a:p>
          <a:p>
            <a:pPr>
              <a:spcBef>
                <a:spcPct val="50000"/>
              </a:spcBef>
            </a:pPr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0260080-B8C0-2C4E-A0B3-45EB7A6C8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234" y="2114544"/>
            <a:ext cx="767238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30000"/>
              </a:spcBef>
            </a:pPr>
            <a:r>
              <a:rPr lang="it-IT" altLang="it-IT" sz="2600" dirty="0"/>
              <a:t>TCCTCTTCTC		TTTTTTTTT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B92C2DE-4D16-D54C-BE7A-FF62B32C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00" y="4920619"/>
            <a:ext cx="7672387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30000"/>
              </a:spcBef>
            </a:pPr>
            <a:r>
              <a:rPr lang="it-IT" altLang="it-IT" sz="2600" dirty="0"/>
              <a:t>TCCTCTTCTC		TTTTTTTTT</a:t>
            </a:r>
          </a:p>
          <a:p>
            <a:pPr marL="800100" lvl="1" indent="-342900">
              <a:spcBef>
                <a:spcPct val="30000"/>
              </a:spcBef>
              <a:buFont typeface="Wingdings" pitchFamily="2" charset="2"/>
              <a:buChar char="à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Considerata più probabile</a:t>
            </a:r>
          </a:p>
          <a:p>
            <a:pPr marL="800100" lvl="1" indent="-342900">
              <a:spcBef>
                <a:spcPct val="30000"/>
              </a:spcBef>
              <a:buFont typeface="Wingdings" pitchFamily="2" charset="2"/>
              <a:buChar char="à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Euristica della rappresentatività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6CC5BC80-435D-904A-8E0E-0BCDE705DCE3}"/>
              </a:ext>
            </a:extLst>
          </p:cNvPr>
          <p:cNvSpPr/>
          <p:nvPr/>
        </p:nvSpPr>
        <p:spPr>
          <a:xfrm>
            <a:off x="703788" y="4920619"/>
            <a:ext cx="2728913" cy="53985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96D2302-782C-0740-B5CC-5B1A5FED39F7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64139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3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00" y="1264573"/>
            <a:ext cx="11520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 altLang="it-IT" sz="2200" dirty="0"/>
          </a:p>
          <a:p>
            <a:r>
              <a:rPr lang="it-IT" altLang="it-IT" sz="2200" b="1" dirty="0"/>
              <a:t>Rappresentazione di un evento casuale</a:t>
            </a:r>
          </a:p>
          <a:p>
            <a:endParaRPr lang="it-IT" altLang="it-IT" sz="2200" dirty="0"/>
          </a:p>
          <a:p>
            <a:endParaRPr lang="it-IT" altLang="it-IT" sz="2200" dirty="0"/>
          </a:p>
          <a:p>
            <a:endParaRPr lang="it-IT" altLang="it-IT" sz="2200" dirty="0"/>
          </a:p>
          <a:p>
            <a:r>
              <a:rPr lang="it-IT" altLang="it-IT" sz="2200" dirty="0"/>
              <a:t>diversa percezione di “rarità” associata ai due eventi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tendenza a credere che la prima sia il risultato di un’estrazione casuale e a sospettare che la seconda sia il risultato di un imbroglio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tendenza a costruire improbabili teorie causali o a basarsi su credenze magiche quando si percepiscono coincidenze</a:t>
            </a:r>
          </a:p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0260080-B8C0-2C4E-A0B3-45EB7A6C8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62" y="2267822"/>
            <a:ext cx="767238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30000"/>
              </a:spcBef>
            </a:pPr>
            <a:r>
              <a:rPr lang="it-IT" altLang="it-IT" sz="2600" dirty="0"/>
              <a:t>TCCTCTTCTC		TTTTTTTTT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5AB5768-C108-FA40-A720-8146695054EC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4022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200" dirty="0"/>
          </a:p>
          <a:p>
            <a:pPr>
              <a:spcBef>
                <a:spcPct val="50000"/>
              </a:spcBef>
            </a:pPr>
            <a:r>
              <a:rPr lang="it-IT" altLang="it-IT" sz="2200" b="1" dirty="0"/>
              <a:t>L’</a:t>
            </a:r>
            <a:r>
              <a:rPr lang="it-IT" altLang="ja-JP" sz="2200" b="1" dirty="0"/>
              <a:t>uso dell</a:t>
            </a:r>
            <a:r>
              <a:rPr lang="it-IT" altLang="it-IT" sz="2200" b="1" dirty="0"/>
              <a:t>’</a:t>
            </a:r>
            <a:r>
              <a:rPr lang="it-IT" altLang="ja-JP" sz="2200" b="1" dirty="0"/>
              <a:t>euristica di rappresentatività è appropriato</a:t>
            </a:r>
            <a:r>
              <a:rPr lang="it-IT" altLang="ja-JP" sz="2200" dirty="0"/>
              <a:t>:</a:t>
            </a:r>
          </a:p>
          <a:p>
            <a:pPr>
              <a:spcBef>
                <a:spcPct val="50000"/>
              </a:spcBef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quando le caratteristiche dell’esempio sono altamente diagnostiche della categoria a cui esso appartiene (ad es.: categorie naturali)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quando mancano indici statistici adeguati</a:t>
            </a:r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505D950-DF6B-8C41-80A1-FFB9AB413EE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rappresentatività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958746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200" dirty="0"/>
          </a:p>
          <a:p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505D950-DF6B-8C41-80A1-FFB9AB413EE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Rimedi per l’uso sporadico di principi statistici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44DCE60D-8B70-0C4A-A341-6CEF16969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00" y="1524000"/>
            <a:ext cx="11520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insegnamento della statistica</a:t>
            </a:r>
          </a:p>
          <a:p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	influenza limitata della competenza statistica su euristica della rappresentatività ed euristica 	della disponibilità</a:t>
            </a:r>
          </a:p>
          <a:p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migliorare la capacità di inferenza</a:t>
            </a:r>
          </a:p>
          <a:p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	efficace in particolari domini</a:t>
            </a:r>
          </a:p>
          <a:p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acquisire consapevolezza sulle euristiche e sulle condizioni in cui esse possono condurre al fallimento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7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0"/>
            <a:ext cx="11667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65BCBE4-F49E-8043-8A19-4B6A964952BB}"/>
              </a:ext>
            </a:extLst>
          </p:cNvPr>
          <p:cNvSpPr/>
          <p:nvPr/>
        </p:nvSpPr>
        <p:spPr>
          <a:xfrm>
            <a:off x="638113" y="1819240"/>
            <a:ext cx="10915773" cy="556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00"/>
              </a:spcBef>
            </a:pPr>
            <a:r>
              <a:rPr lang="it-IT" altLang="it-IT" sz="2200" dirty="0"/>
              <a:t>Simon:</a:t>
            </a:r>
          </a:p>
          <a:p>
            <a:pPr marL="342900" indent="-342900">
              <a:spcBef>
                <a:spcPts val="2200"/>
              </a:spcBef>
              <a:buFont typeface="Arial" panose="020B0604020202020204" pitchFamily="34" charset="0"/>
              <a:buChar char="•"/>
            </a:pPr>
            <a:r>
              <a:rPr lang="it-IT" altLang="it-IT" sz="2200" dirty="0"/>
              <a:t>Difficilmente le persone analizzano in modo sistematico tutte le informazioni possibili per arrivare alla migliore soluzione possibile</a:t>
            </a:r>
          </a:p>
          <a:p>
            <a:pPr marL="342900" indent="-342900">
              <a:spcBef>
                <a:spcPts val="2200"/>
              </a:spcBef>
              <a:buFont typeface="Arial" panose="020B0604020202020204" pitchFamily="34" charset="0"/>
              <a:buChar char="•"/>
            </a:pPr>
            <a:r>
              <a:rPr lang="it-IT" altLang="it-IT" sz="2200" dirty="0"/>
              <a:t>In genere le nostre risposte non coincidono con il migliore esito possibile, ma con un </a:t>
            </a:r>
            <a:r>
              <a:rPr lang="it-IT" altLang="it-IT" sz="2200" u="sng" dirty="0"/>
              <a:t>esito che soddisfa qualche criterio </a:t>
            </a:r>
            <a:r>
              <a:rPr lang="it-IT" altLang="it-IT" sz="2200" dirty="0"/>
              <a:t>(livello di aspirazione)</a:t>
            </a:r>
          </a:p>
          <a:p>
            <a:pPr marL="342900" indent="-342900">
              <a:spcBef>
                <a:spcPts val="2200"/>
              </a:spcBef>
              <a:buFont typeface="Arial" panose="020B0604020202020204" pitchFamily="34" charset="0"/>
              <a:buChar char="•"/>
            </a:pPr>
            <a:r>
              <a:rPr lang="it-IT" altLang="it-IT" sz="2200" dirty="0"/>
              <a:t>Non soluzione ottimale ma soluzione accettabile e soddisfacente (“</a:t>
            </a:r>
            <a:r>
              <a:rPr lang="it-IT" altLang="it-IT" sz="2200" dirty="0" err="1"/>
              <a:t>satisficing</a:t>
            </a:r>
            <a:r>
              <a:rPr lang="it-IT" altLang="it-IT" sz="2200" dirty="0"/>
              <a:t>”, </a:t>
            </a:r>
            <a:r>
              <a:rPr lang="it-IT" altLang="it-IT" sz="2200" dirty="0" err="1"/>
              <a:t>satisfy</a:t>
            </a:r>
            <a:r>
              <a:rPr lang="it-IT" altLang="it-IT" sz="2200" dirty="0"/>
              <a:t> + </a:t>
            </a:r>
            <a:r>
              <a:rPr lang="it-IT" altLang="it-IT" sz="2200" dirty="0" err="1"/>
              <a:t>suffice</a:t>
            </a:r>
            <a:r>
              <a:rPr lang="it-IT" altLang="it-IT" sz="2200" dirty="0"/>
              <a:t>, Herbert Simon, 1983)</a:t>
            </a:r>
          </a:p>
          <a:p>
            <a:pPr marL="342900" indent="-342900">
              <a:spcBef>
                <a:spcPts val="2200"/>
              </a:spcBef>
              <a:buFont typeface="Arial" panose="020B0604020202020204" pitchFamily="34" charset="0"/>
              <a:buChar char="•"/>
            </a:pPr>
            <a:r>
              <a:rPr lang="it-IT" altLang="it-IT" sz="2200" dirty="0"/>
              <a:t>I comportamenti effettivi non sono irrazionali, ma sono il risultato di un adattamento intelligente che ci permette di gestire con le risorse disponibili scelte e compiti troppo complessi</a:t>
            </a:r>
          </a:p>
          <a:p>
            <a:pPr>
              <a:spcBef>
                <a:spcPts val="2200"/>
              </a:spcBef>
            </a:pPr>
            <a:endParaRPr lang="it-IT" altLang="it-IT" sz="2200" dirty="0"/>
          </a:p>
          <a:p>
            <a:endParaRPr lang="it-IT" sz="2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28574C0-5236-C449-8ADA-C258C131F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073" y="618149"/>
            <a:ext cx="70564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it-IT" alt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Herbert Simon: Nobel nel 1978 per “</a:t>
            </a:r>
            <a:r>
              <a:rPr lang="it-IT" altLang="it-IT" sz="1800" i="1" dirty="0">
                <a:latin typeface="Calibri" panose="020F0502020204030204" pitchFamily="34" charset="0"/>
                <a:cs typeface="Calibri" panose="020F0502020204030204" pitchFamily="34" charset="0"/>
              </a:rPr>
              <a:t>le sue pioneristiche ricerche sul processo decisionale nelle organizzazioni economiche</a:t>
            </a:r>
            <a:r>
              <a:rPr lang="it-IT" alt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1402E617-4956-D145-BBD8-7E573A9F4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701" y="609316"/>
            <a:ext cx="1169285" cy="164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6272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34126"/>
            <a:ext cx="7696200" cy="289213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1" algn="ctr">
              <a:lnSpc>
                <a:spcPct val="140000"/>
              </a:lnSpc>
            </a:pPr>
            <a:r>
              <a:rPr lang="it-IT" altLang="it-IT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Valutate la seguente proposta di lavoro: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lavoro dura 1 mese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Verrete pagati 1 centesimo il primo giorno, 2 centesimi il secondo, 4 centesimi il terzo, 8 centesimi il quarto e così via  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450" lvl="1" algn="ctr">
              <a:lnSpc>
                <a:spcPct val="140000"/>
              </a:lnSpc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Accettate l’offerta?</a:t>
            </a:r>
            <a:endParaRPr lang="it-IT" altLang="it-IT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7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34126"/>
            <a:ext cx="7696200" cy="289213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1" algn="ctr">
              <a:lnSpc>
                <a:spcPct val="140000"/>
              </a:lnSpc>
            </a:pPr>
            <a:r>
              <a:rPr lang="it-IT" altLang="it-IT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Valutate la seguente proposta di lavoro: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lavoro dura 1 mese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Verrete pagati 1 centesimo il primo giorno, 2 centesimi il secondo, 4 centesimi il terzo, 8 centesimi il quarto e così via  </a:t>
            </a:r>
          </a:p>
          <a:p>
            <a:pPr marL="568325" lvl="1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endParaRPr lang="it-IT" altLang="it-IT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450" lvl="1" algn="ctr">
              <a:lnSpc>
                <a:spcPct val="140000"/>
              </a:lnSpc>
            </a:pPr>
            <a:r>
              <a:rPr lang="it-IT" alt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Accettate l’offerta?</a:t>
            </a:r>
            <a:endParaRPr lang="it-IT" altLang="it-IT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9F8A97-0430-6041-879D-3E6129D7F5B0}"/>
              </a:ext>
            </a:extLst>
          </p:cNvPr>
          <p:cNvSpPr txBox="1"/>
          <p:nvPr/>
        </p:nvSpPr>
        <p:spPr>
          <a:xfrm>
            <a:off x="4843769" y="4430988"/>
            <a:ext cx="2592951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Maggior parte: NO 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0193EEB-E00E-BD42-A255-3890AFAB0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4646431"/>
            <a:ext cx="11667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altLang="it-IT" sz="2200" dirty="0"/>
          </a:p>
          <a:p>
            <a:r>
              <a:rPr lang="it-IT" altLang="it-IT" sz="2200" dirty="0"/>
              <a:t>Se però fate il calcolo del guadagno mensile, otterrete l’astronomica cifra di 1.073.741.824 cent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it-IT" altLang="it-IT" sz="2200" dirty="0"/>
              <a:t>Probabilmente le persone rifiutano l’offerta perché si ancorano sul guadagno dei primi giorni, fallendo di considerare l’aumento relativo ai giorni successivi (non ‘aggiustano’ sufficientemente il giudizio iniziale)</a:t>
            </a:r>
          </a:p>
          <a:p>
            <a:pPr marL="3086100" lvl="6" indent="-342900">
              <a:buFont typeface="Wingdings" pitchFamily="2" charset="2"/>
              <a:buChar char="à"/>
            </a:pPr>
            <a:r>
              <a:rPr lang="it-IT" altLang="it-IT" sz="2200" b="1" dirty="0"/>
              <a:t>Euristica dell’ancoraggio e aggiustamento </a:t>
            </a:r>
          </a:p>
        </p:txBody>
      </p:sp>
    </p:spTree>
    <p:extLst>
      <p:ext uri="{BB962C8B-B14F-4D97-AF65-F5344CB8AC3E}">
        <p14:creationId xmlns:p14="http://schemas.microsoft.com/office/powerpoint/2010/main" val="391335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Per formulare una stima numerica, le persone possono iniziare da un </a:t>
            </a:r>
            <a:r>
              <a:rPr lang="it-IT" altLang="it-IT" sz="2200" b="1" dirty="0"/>
              <a:t>valore ancora </a:t>
            </a:r>
            <a:r>
              <a:rPr lang="it-IT" altLang="it-IT" sz="2200" dirty="0"/>
              <a:t>e poi </a:t>
            </a:r>
            <a:r>
              <a:rPr lang="it-IT" altLang="it-IT" sz="2200" b="1" dirty="0"/>
              <a:t>‘aggiustare’ l’ancora</a:t>
            </a:r>
            <a:r>
              <a:rPr lang="it-IT" altLang="it-IT" sz="2200" dirty="0"/>
              <a:t> sulla base di ulteriori valutazioni (solitamente in modo insufficiente)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Ad esempio, stimare il prezzo di mercato di una casa partendo dal prezzo di vendita</a:t>
            </a:r>
          </a:p>
          <a:p>
            <a:pPr lvl="1"/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L’ancora può essere costituita da un valore reso saliente del contesto. In alcuni casi è utile e informativa, in altri può essere non informativa o fuorviante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Le persone possono farsi influenzare da ancore non informative o fuorvianti</a:t>
            </a:r>
          </a:p>
          <a:p>
            <a:endParaRPr lang="it-IT" altLang="it-IT" sz="1000" dirty="0"/>
          </a:p>
          <a:p>
            <a:endParaRPr lang="it-IT" altLang="it-IT" sz="10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74205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34126"/>
            <a:ext cx="7696200" cy="483209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altLang="it-IT" sz="2200" dirty="0"/>
              <a:t>La percentuale delle nazioni africane che fanno parte delle Nazioni Unite </a:t>
            </a:r>
            <a:r>
              <a:rPr lang="it-IT" altLang="it-IT" sz="2200" b="1" dirty="0"/>
              <a:t>è inferiore o superiore a:</a:t>
            </a:r>
          </a:p>
          <a:p>
            <a:endParaRPr lang="it-IT" altLang="it-IT" sz="2200" dirty="0"/>
          </a:p>
          <a:p>
            <a:pPr algn="ctr"/>
            <a:r>
              <a:rPr lang="it-IT" altLang="it-IT" sz="2200" i="1" dirty="0"/>
              <a:t>Numero estratto con la ruota della fortuna….</a:t>
            </a:r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pPr algn="ctr"/>
            <a:r>
              <a:rPr lang="it-IT" altLang="it-IT" sz="2200" b="1" dirty="0"/>
              <a:t>Quante sono (in %) le nazioni africane che fanno parte delle Nazioni Unite?</a:t>
            </a:r>
          </a:p>
          <a:p>
            <a:endParaRPr lang="it-IT" altLang="it-IT" sz="2200" b="1" dirty="0"/>
          </a:p>
          <a:p>
            <a:endParaRPr lang="it-IT" altLang="it-IT" sz="2200" b="1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8C7FCFF8-00BD-4743-8BD7-71B8EA7CB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8972" y="2937502"/>
            <a:ext cx="2232660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dirty="0"/>
              <a:t>Gruppo 1</a:t>
            </a:r>
          </a:p>
          <a:p>
            <a:pPr algn="ctr"/>
            <a:endParaRPr lang="it-IT" altLang="it-IT" sz="2200" dirty="0"/>
          </a:p>
          <a:p>
            <a:pPr algn="ctr"/>
            <a:r>
              <a:rPr lang="it-IT" altLang="it-IT" sz="2200" b="1" dirty="0"/>
              <a:t>10%?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9DCE2B2E-7269-FD49-891C-99CA05F6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834" y="2966195"/>
            <a:ext cx="2232660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dirty="0"/>
              <a:t>Gruppo 2</a:t>
            </a:r>
          </a:p>
          <a:p>
            <a:pPr algn="ctr"/>
            <a:endParaRPr lang="it-IT" altLang="it-IT" sz="2200" dirty="0"/>
          </a:p>
          <a:p>
            <a:pPr algn="ctr"/>
            <a:r>
              <a:rPr lang="it-IT" altLang="it-IT" sz="2200" b="1" dirty="0"/>
              <a:t>65%?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9F8A97-0430-6041-879D-3E6129D7F5B0}"/>
              </a:ext>
            </a:extLst>
          </p:cNvPr>
          <p:cNvSpPr txBox="1"/>
          <p:nvPr/>
        </p:nvSpPr>
        <p:spPr>
          <a:xfrm>
            <a:off x="2667000" y="5486400"/>
            <a:ext cx="2592951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Stima mediana: 25%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EE7F1AD-09E8-274B-A273-BC22A882CDF5}"/>
              </a:ext>
            </a:extLst>
          </p:cNvPr>
          <p:cNvSpPr txBox="1"/>
          <p:nvPr/>
        </p:nvSpPr>
        <p:spPr>
          <a:xfrm>
            <a:off x="6722653" y="5510661"/>
            <a:ext cx="2592951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Stima mediana: 45% </a:t>
            </a:r>
          </a:p>
        </p:txBody>
      </p:sp>
    </p:spTree>
    <p:extLst>
      <p:ext uri="{BB962C8B-B14F-4D97-AF65-F5344CB8AC3E}">
        <p14:creationId xmlns:p14="http://schemas.microsoft.com/office/powerpoint/2010/main" val="367442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34126"/>
            <a:ext cx="7696200" cy="76944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it-IT" altLang="it-IT" sz="2200" b="1" dirty="0"/>
              <a:t>Quante sono (in %) le nazioni africane che fanno parte delle Nazioni Unite?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8C7FCFF8-00BD-4743-8BD7-71B8EA7CB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8972" y="2937502"/>
            <a:ext cx="2232660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dirty="0"/>
              <a:t>Gruppo 1</a:t>
            </a:r>
          </a:p>
          <a:p>
            <a:pPr algn="ctr"/>
            <a:endParaRPr lang="it-IT" altLang="it-IT" sz="2200" dirty="0"/>
          </a:p>
          <a:p>
            <a:pPr algn="ctr"/>
            <a:r>
              <a:rPr lang="it-IT" altLang="it-IT" sz="2200" b="1" dirty="0"/>
              <a:t>10%?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9DCE2B2E-7269-FD49-891C-99CA05F6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834" y="2966195"/>
            <a:ext cx="2232660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dirty="0"/>
              <a:t>Gruppo 2</a:t>
            </a:r>
          </a:p>
          <a:p>
            <a:pPr algn="ctr"/>
            <a:endParaRPr lang="it-IT" altLang="it-IT" sz="2200" dirty="0"/>
          </a:p>
          <a:p>
            <a:pPr algn="ctr"/>
            <a:r>
              <a:rPr lang="it-IT" altLang="it-IT" sz="2200" b="1" dirty="0"/>
              <a:t>65%?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9F8A97-0430-6041-879D-3E6129D7F5B0}"/>
              </a:ext>
            </a:extLst>
          </p:cNvPr>
          <p:cNvSpPr txBox="1"/>
          <p:nvPr/>
        </p:nvSpPr>
        <p:spPr>
          <a:xfrm>
            <a:off x="3078972" y="4402665"/>
            <a:ext cx="2592951" cy="110799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Stima: 25%</a:t>
            </a:r>
          </a:p>
          <a:p>
            <a:endParaRPr lang="it-IT" sz="2200" b="1" dirty="0">
              <a:solidFill>
                <a:schemeClr val="accent2"/>
              </a:solidFill>
            </a:endParaRPr>
          </a:p>
          <a:p>
            <a:r>
              <a:rPr lang="it-IT" sz="2200" b="1" dirty="0">
                <a:solidFill>
                  <a:schemeClr val="tx1"/>
                </a:solidFill>
              </a:rPr>
              <a:t>Ancora: 10%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EE7F1AD-09E8-274B-A273-BC22A882CDF5}"/>
              </a:ext>
            </a:extLst>
          </p:cNvPr>
          <p:cNvSpPr txBox="1"/>
          <p:nvPr/>
        </p:nvSpPr>
        <p:spPr>
          <a:xfrm>
            <a:off x="6735834" y="4402665"/>
            <a:ext cx="2592951" cy="212365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sz="2200" b="1" dirty="0">
              <a:solidFill>
                <a:schemeClr val="accent2"/>
              </a:solidFill>
            </a:endParaRPr>
          </a:p>
          <a:p>
            <a:endParaRPr lang="it-IT" sz="2200" b="1" dirty="0">
              <a:solidFill>
                <a:schemeClr val="accent2"/>
              </a:solidFill>
            </a:endParaRPr>
          </a:p>
          <a:p>
            <a:r>
              <a:rPr lang="it-IT" sz="2200" b="1" dirty="0">
                <a:solidFill>
                  <a:schemeClr val="tx1"/>
                </a:solidFill>
              </a:rPr>
              <a:t>Ancora: 65%</a:t>
            </a:r>
          </a:p>
          <a:p>
            <a:endParaRPr lang="it-IT" sz="2200" b="1" dirty="0">
              <a:solidFill>
                <a:schemeClr val="accent2"/>
              </a:solidFill>
            </a:endParaRPr>
          </a:p>
          <a:p>
            <a:r>
              <a:rPr lang="it-IT" sz="2200" b="1" dirty="0">
                <a:solidFill>
                  <a:schemeClr val="accent2"/>
                </a:solidFill>
              </a:rPr>
              <a:t>Stima: 45%</a:t>
            </a:r>
          </a:p>
          <a:p>
            <a:r>
              <a:rPr lang="it-IT" sz="2200" b="1" dirty="0">
                <a:solidFill>
                  <a:schemeClr val="accent2"/>
                </a:solidFill>
              </a:rPr>
              <a:t> 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5F05AFB5-6D82-D646-87F0-9AB7B5E2D16B}"/>
              </a:ext>
            </a:extLst>
          </p:cNvPr>
          <p:cNvCxnSpPr/>
          <p:nvPr/>
        </p:nvCxnSpPr>
        <p:spPr bwMode="auto">
          <a:xfrm rot="5400000" flipH="1" flipV="1">
            <a:off x="4381918" y="4938247"/>
            <a:ext cx="608806" cy="79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D7E2144-8F91-7142-966C-06DC1ACD94BA}"/>
              </a:ext>
            </a:extLst>
          </p:cNvPr>
          <p:cNvSpPr txBox="1"/>
          <p:nvPr/>
        </p:nvSpPr>
        <p:spPr>
          <a:xfrm>
            <a:off x="4693656" y="4785847"/>
            <a:ext cx="1710725" cy="3416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u="none" dirty="0" err="1">
                <a:latin typeface="Trebuchet MS" pitchFamily="34" charset="0"/>
              </a:rPr>
              <a:t>Aggiustamento</a:t>
            </a:r>
            <a:endParaRPr lang="en-US" sz="1800" u="none" dirty="0">
              <a:latin typeface="Trebuchet MS" pitchFamily="34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6CDFB1B3-2373-E447-83B8-2CFEE4E8080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8157974" y="5663061"/>
            <a:ext cx="608806" cy="79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E631259-388F-7A4B-9958-4DB4B77C0107}"/>
              </a:ext>
            </a:extLst>
          </p:cNvPr>
          <p:cNvSpPr txBox="1"/>
          <p:nvPr/>
        </p:nvSpPr>
        <p:spPr>
          <a:xfrm>
            <a:off x="8469712" y="5510661"/>
            <a:ext cx="1710725" cy="3416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u="none" dirty="0" err="1">
                <a:latin typeface="Trebuchet MS" pitchFamily="34" charset="0"/>
              </a:rPr>
              <a:t>Aggiustamento</a:t>
            </a:r>
            <a:endParaRPr lang="en-US" sz="1800" u="none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656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4" y="1234126"/>
            <a:ext cx="8223455" cy="144655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Stimare in pochi secondi il risultato della seguente moltiplicazione</a:t>
            </a:r>
          </a:p>
          <a:p>
            <a:pPr algn="ctr"/>
            <a:endParaRPr lang="it-IT" altLang="it-IT" sz="2200" b="1" dirty="0"/>
          </a:p>
          <a:p>
            <a:pPr algn="ctr"/>
            <a:r>
              <a:rPr lang="it-IT" altLang="it-IT" sz="2200" b="1" dirty="0"/>
              <a:t>1 x 2 x 3 x 4 x 5 x 6 x 7 x 8</a:t>
            </a:r>
          </a:p>
          <a:p>
            <a:pPr algn="ctr"/>
            <a:endParaRPr lang="it-IT" altLang="it-IT" sz="2200" b="1" dirty="0"/>
          </a:p>
        </p:txBody>
      </p:sp>
    </p:spTree>
    <p:extLst>
      <p:ext uri="{BB962C8B-B14F-4D97-AF65-F5344CB8AC3E}">
        <p14:creationId xmlns:p14="http://schemas.microsoft.com/office/powerpoint/2010/main" val="14117519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4" y="1234126"/>
            <a:ext cx="8223455" cy="144655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Stimare in pochi secondi il risultato della seguente moltiplicazione</a:t>
            </a:r>
          </a:p>
          <a:p>
            <a:pPr algn="ctr"/>
            <a:endParaRPr lang="it-IT" altLang="it-IT" sz="2200" b="1" dirty="0"/>
          </a:p>
          <a:p>
            <a:pPr algn="ctr"/>
            <a:r>
              <a:rPr lang="it-IT" altLang="it-IT" sz="2200" b="1" dirty="0"/>
              <a:t>1 x 2 x 3 x 4 x 5 x 6 x 7 x 8</a:t>
            </a:r>
          </a:p>
          <a:p>
            <a:pPr algn="ctr"/>
            <a:endParaRPr lang="it-IT" altLang="it-IT" sz="2200" b="1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DCCA9B7-0072-0647-B9D5-70B5AC053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3" y="3771425"/>
            <a:ext cx="8223455" cy="144655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Stimare in pochi secondi il risultato della seguente moltiplicazione</a:t>
            </a:r>
          </a:p>
          <a:p>
            <a:pPr algn="ctr"/>
            <a:endParaRPr lang="it-IT" altLang="it-IT" sz="2200" b="1" dirty="0"/>
          </a:p>
          <a:p>
            <a:pPr algn="ctr"/>
            <a:r>
              <a:rPr lang="it-IT" altLang="it-IT" sz="2200" b="1" dirty="0"/>
              <a:t>8 x 7 x 6 x 5 x 4 x 3 x 2 x 1</a:t>
            </a:r>
          </a:p>
          <a:p>
            <a:pPr algn="ctr"/>
            <a:endParaRPr lang="it-IT" altLang="it-IT" sz="2200" b="1" dirty="0"/>
          </a:p>
        </p:txBody>
      </p:sp>
    </p:spTree>
    <p:extLst>
      <p:ext uri="{BB962C8B-B14F-4D97-AF65-F5344CB8AC3E}">
        <p14:creationId xmlns:p14="http://schemas.microsoft.com/office/powerpoint/2010/main" val="298799850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4" y="1234126"/>
            <a:ext cx="8223455" cy="144655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Stimare in pochi secondi il risultato della seguente moltiplicazione</a:t>
            </a:r>
          </a:p>
          <a:p>
            <a:pPr algn="ctr"/>
            <a:endParaRPr lang="it-IT" altLang="it-IT" sz="2200" b="1" dirty="0"/>
          </a:p>
          <a:p>
            <a:pPr algn="ctr"/>
            <a:r>
              <a:rPr lang="it-IT" altLang="it-IT" sz="2200" b="1" dirty="0"/>
              <a:t>1 x 2 x 3 x 4 x 5 x 6 x 7 x 8</a:t>
            </a:r>
          </a:p>
          <a:p>
            <a:pPr algn="ctr"/>
            <a:endParaRPr lang="it-IT" altLang="it-IT" sz="2200" b="1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DCCA9B7-0072-0647-B9D5-70B5AC053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3" y="3771425"/>
            <a:ext cx="8223455" cy="144655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Stimare in pochi secondi il risultato della seguente moltiplicazione</a:t>
            </a:r>
          </a:p>
          <a:p>
            <a:pPr algn="ctr"/>
            <a:endParaRPr lang="it-IT" altLang="it-IT" sz="2200" b="1" dirty="0"/>
          </a:p>
          <a:p>
            <a:pPr algn="ctr"/>
            <a:r>
              <a:rPr lang="it-IT" altLang="it-IT" sz="2200" b="1" dirty="0"/>
              <a:t>8 x 7 x 6 x 5 x 4 x 3 x 2 x 1</a:t>
            </a:r>
          </a:p>
          <a:p>
            <a:pPr algn="ctr"/>
            <a:endParaRPr lang="it-IT" altLang="it-IT" sz="2200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AEA43A3-1660-D442-BE01-1539696D5AD8}"/>
              </a:ext>
            </a:extLst>
          </p:cNvPr>
          <p:cNvSpPr txBox="1"/>
          <p:nvPr/>
        </p:nvSpPr>
        <p:spPr>
          <a:xfrm>
            <a:off x="5107394" y="2862289"/>
            <a:ext cx="2592951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Stima mediana: 512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D160C8D-B6C5-4E45-A99D-CC35F0742A2C}"/>
              </a:ext>
            </a:extLst>
          </p:cNvPr>
          <p:cNvSpPr txBox="1"/>
          <p:nvPr/>
        </p:nvSpPr>
        <p:spPr>
          <a:xfrm>
            <a:off x="5107394" y="5480780"/>
            <a:ext cx="2786926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Stima mediana: 2250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FC99BFF-B86B-F449-A100-022115F97C70}"/>
              </a:ext>
            </a:extLst>
          </p:cNvPr>
          <p:cNvSpPr/>
          <p:nvPr/>
        </p:nvSpPr>
        <p:spPr>
          <a:xfrm>
            <a:off x="731520" y="5906047"/>
            <a:ext cx="6096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endParaRPr lang="en-GB" sz="2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algn="ctr">
              <a:lnSpc>
                <a:spcPct val="90000"/>
              </a:lnSpc>
            </a:pPr>
            <a:r>
              <a:rPr lang="en-GB" sz="22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Risposta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GB" sz="22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corretta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: 40320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1A215BED-C325-1F43-898F-4BAFC7478530}"/>
              </a:ext>
            </a:extLst>
          </p:cNvPr>
          <p:cNvSpPr/>
          <p:nvPr/>
        </p:nvSpPr>
        <p:spPr>
          <a:xfrm>
            <a:off x="4861560" y="1928491"/>
            <a:ext cx="1234440" cy="384721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924C2DC-E335-0E4E-B071-805634DC260F}"/>
              </a:ext>
            </a:extLst>
          </p:cNvPr>
          <p:cNvSpPr/>
          <p:nvPr/>
        </p:nvSpPr>
        <p:spPr>
          <a:xfrm>
            <a:off x="4739640" y="4457359"/>
            <a:ext cx="1234440" cy="384721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DD478A7-601E-834D-804D-B0FF4EA4BE03}"/>
              </a:ext>
            </a:extLst>
          </p:cNvPr>
          <p:cNvSpPr txBox="1"/>
          <p:nvPr/>
        </p:nvSpPr>
        <p:spPr>
          <a:xfrm>
            <a:off x="5233710" y="2285179"/>
            <a:ext cx="3308556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…6…</a:t>
            </a:r>
            <a:r>
              <a:rPr lang="it-IT" sz="2200" b="1" dirty="0">
                <a:solidFill>
                  <a:schemeClr val="accent2"/>
                </a:solidFill>
                <a:sym typeface="Wingdings" pitchFamily="2" charset="2"/>
              </a:rPr>
              <a:t> aggiustamento </a:t>
            </a:r>
            <a:endParaRPr lang="it-IT" sz="2200" b="1" dirty="0">
              <a:solidFill>
                <a:schemeClr val="accent2"/>
              </a:solidFill>
            </a:endParaRP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5043AE4B-73CA-E645-9B26-1EEF58D4DE32}"/>
              </a:ext>
            </a:extLst>
          </p:cNvPr>
          <p:cNvCxnSpPr>
            <a:stCxn id="4" idx="3"/>
            <a:endCxn id="12" idx="1"/>
          </p:cNvCxnSpPr>
          <p:nvPr/>
        </p:nvCxnSpPr>
        <p:spPr>
          <a:xfrm>
            <a:off x="5042340" y="2256871"/>
            <a:ext cx="191370" cy="24375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958AEB9F-D1E5-014E-9927-941269DEEF78}"/>
              </a:ext>
            </a:extLst>
          </p:cNvPr>
          <p:cNvCxnSpPr>
            <a:cxnSpLocks/>
          </p:cNvCxnSpPr>
          <p:nvPr/>
        </p:nvCxnSpPr>
        <p:spPr>
          <a:xfrm>
            <a:off x="7071360" y="2669022"/>
            <a:ext cx="0" cy="27445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291FC19-0CE9-4C48-9726-FEE9EB698EE0}"/>
              </a:ext>
            </a:extLst>
          </p:cNvPr>
          <p:cNvSpPr txBox="1"/>
          <p:nvPr/>
        </p:nvSpPr>
        <p:spPr>
          <a:xfrm>
            <a:off x="5362793" y="4889441"/>
            <a:ext cx="3308556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…336…</a:t>
            </a:r>
            <a:r>
              <a:rPr lang="it-IT" sz="2200" b="1" dirty="0">
                <a:solidFill>
                  <a:schemeClr val="accent2"/>
                </a:solidFill>
                <a:sym typeface="Wingdings" pitchFamily="2" charset="2"/>
              </a:rPr>
              <a:t> aggiustamento </a:t>
            </a:r>
            <a:endParaRPr lang="it-IT" sz="2200" b="1" dirty="0">
              <a:solidFill>
                <a:schemeClr val="accent2"/>
              </a:solidFill>
            </a:endParaRP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28BAEE59-09A8-8743-B3C1-D3CE852F696F}"/>
              </a:ext>
            </a:extLst>
          </p:cNvPr>
          <p:cNvCxnSpPr>
            <a:endCxn id="18" idx="1"/>
          </p:cNvCxnSpPr>
          <p:nvPr/>
        </p:nvCxnSpPr>
        <p:spPr>
          <a:xfrm>
            <a:off x="5171423" y="4861133"/>
            <a:ext cx="191370" cy="24375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CCD4FCD9-D4FA-4F48-A483-135C2C41B235}"/>
              </a:ext>
            </a:extLst>
          </p:cNvPr>
          <p:cNvCxnSpPr>
            <a:cxnSpLocks/>
          </p:cNvCxnSpPr>
          <p:nvPr/>
        </p:nvCxnSpPr>
        <p:spPr>
          <a:xfrm>
            <a:off x="7200443" y="5273284"/>
            <a:ext cx="0" cy="27445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134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dirty="0" err="1"/>
              <a:t>Northcraft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Neale</a:t>
            </a:r>
            <a:r>
              <a:rPr lang="it-IT" altLang="it-IT" sz="2200" dirty="0"/>
              <a:t> (1987):</a:t>
            </a:r>
          </a:p>
          <a:p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Compito: </a:t>
            </a:r>
            <a:r>
              <a:rPr lang="it-IT" altLang="it-IT" sz="2200" dirty="0"/>
              <a:t>stimare il prezzo di mercato di una casa. I partecipanti potevano ispezionare la casa e visitare il quartiere e avevano a disposizione molte informazioni sull’immobile e sulla situazione immobiliare della zona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Partecipanti: </a:t>
            </a:r>
            <a:r>
              <a:rPr lang="it-IT" altLang="it-IT" sz="2200" dirty="0"/>
              <a:t>un gruppo di agenti immobiliari e un gruppo di partecipanti inesperti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2 condizioni: </a:t>
            </a:r>
            <a:r>
              <a:rPr lang="it-IT" altLang="it-IT" sz="2200" dirty="0"/>
              <a:t>prezzo di listino della casa: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Superiore al prezzo di mercato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Inferiore al prezzo di mercato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Risultati: </a:t>
            </a:r>
            <a:r>
              <a:rPr lang="it-IT" altLang="it-IT" sz="2200" dirty="0"/>
              <a:t>le stime dei partecipanti variavano in funzione del prezzo di listino, anche nel caso di partecipanti esperti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 partecipanti esperti affermavano inoltre di non considerare il prezzo di listino come una delle informazioni più importanti che avevano utilizzato per decidere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15270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200" b="1" dirty="0"/>
              <a:t>Esempio con ancora irrilevante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Ariely</a:t>
            </a:r>
            <a:r>
              <a:rPr lang="it-IT" altLang="it-IT" sz="2200" dirty="0"/>
              <a:t> et al., 2003:  </a:t>
            </a:r>
          </a:p>
          <a:p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 partecipanti dovevano: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scrivere gli ultimi due numeri del loro codice fiscale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dire se avrebbero pagato quella cifra per acquistare alcuni oggetti (e.g., bottiglie di vino, libro, cioccolatini) oppure no --&gt; il numero del CF funge da ancora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dire quanto avrebbero speso al massimo per acquistare gli stessi oggetti</a:t>
            </a:r>
          </a:p>
          <a:p>
            <a:pPr lvl="2"/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Risultati: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correlazione positiva tra i numeri del CF e la disponibilità a pagare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 partecipanti negavano che tali numeri li avessero influenzati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dell’ancoraggio e aggiustamento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21061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 dirty="0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0" indent="0"/>
            <a:endParaRPr lang="it-IT" altLang="it-IT" sz="22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0"/>
            <a:ext cx="116676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Giudizi in condizione di incertezza 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le persone si affidano a </a:t>
            </a:r>
            <a:r>
              <a:rPr lang="it-IT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semplici procedure e strategie intuitive per formulare giudizi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Kahneman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Slovic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Tversky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1982;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Gilovich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Griffin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Kahneman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2002)</a:t>
            </a:r>
          </a:p>
          <a:p>
            <a:endParaRPr lang="it-IT" sz="2200" dirty="0"/>
          </a:p>
          <a:p>
            <a:r>
              <a:rPr lang="it-IT" sz="2200" b="1" dirty="0"/>
              <a:t>		</a:t>
            </a:r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L'euristica è una </a:t>
            </a:r>
            <a:r>
              <a:rPr lang="it-IT" sz="2200" u="sng" dirty="0"/>
              <a:t>strategia</a:t>
            </a:r>
            <a:r>
              <a:rPr lang="it-IT" sz="2200" dirty="0"/>
              <a:t> particolare che consente all'individuo di risolvere un problema tenendo conto: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da una parte, della complessità del compito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dall’altra, delle caratteristiche dei suoi sistemi di acquisizione, mantenimento ed elaborazione delle informazioni.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884584F-6176-F448-8200-0D183464A7DC}"/>
              </a:ext>
            </a:extLst>
          </p:cNvPr>
          <p:cNvSpPr/>
          <p:nvPr/>
        </p:nvSpPr>
        <p:spPr>
          <a:xfrm>
            <a:off x="2148840" y="2646343"/>
            <a:ext cx="813816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/>
              <a:t>Euristiche: </a:t>
            </a:r>
          </a:p>
          <a:p>
            <a:r>
              <a:rPr lang="it-IT" sz="2400" b="1" dirty="0"/>
              <a:t>scorciatoie di pensiero intuitive che permettono di formulare giudizi e prendere decisioni sulla base di informazioni limitate</a:t>
            </a:r>
          </a:p>
        </p:txBody>
      </p:sp>
    </p:spTree>
    <p:extLst>
      <p:ext uri="{BB962C8B-B14F-4D97-AF65-F5344CB8AC3E}">
        <p14:creationId xmlns:p14="http://schemas.microsoft.com/office/powerpoint/2010/main" val="13875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B1B9086-1323-F842-99AE-B3E6D273B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1234126"/>
            <a:ext cx="7696200" cy="3477875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0975"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Considerate il seguente scenario:</a:t>
            </a:r>
          </a:p>
          <a:p>
            <a:pPr marL="180975"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Mr.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Crane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e Mr.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Tees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dovevano lasciare l’aeroporto con voli diversi che partivano con il medesimo orario. Lasciarono la città con la stessa automobile, incapparono in un ingorgo e arrivarono con 30 minuti di ritardo rispetto all’orario di partenza del volo. Mr.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Crane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venne a sapere che il suo volo era partito puntuale, mentre Mr.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Tees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venne a spere che il suo aereo era decollato in ritardo, appena 5 minuti prima del suo arrivo. </a:t>
            </a:r>
          </a:p>
          <a:p>
            <a:pPr marL="180975"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Chi dei due è più turbato?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EE7F1AD-09E8-274B-A273-BC22A882CDF5}"/>
              </a:ext>
            </a:extLst>
          </p:cNvPr>
          <p:cNvSpPr txBox="1"/>
          <p:nvPr/>
        </p:nvSpPr>
        <p:spPr>
          <a:xfrm>
            <a:off x="1389083" y="5016725"/>
            <a:ext cx="3120206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Maggior parte: </a:t>
            </a:r>
            <a:r>
              <a:rPr lang="it-IT" sz="2200" b="1" dirty="0" err="1">
                <a:solidFill>
                  <a:schemeClr val="accent2"/>
                </a:solidFill>
              </a:rPr>
              <a:t>Mr</a:t>
            </a:r>
            <a:r>
              <a:rPr lang="it-IT" sz="2200" b="1" dirty="0">
                <a:solidFill>
                  <a:schemeClr val="accent2"/>
                </a:solidFill>
              </a:rPr>
              <a:t> </a:t>
            </a:r>
            <a:r>
              <a:rPr lang="it-IT" sz="2200" b="1" dirty="0" err="1">
                <a:solidFill>
                  <a:schemeClr val="accent2"/>
                </a:solidFill>
              </a:rPr>
              <a:t>Tees</a:t>
            </a:r>
            <a:r>
              <a:rPr lang="it-IT" sz="22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83F2BB8-ADAD-7943-A35A-FCF6346537CC}"/>
              </a:ext>
            </a:extLst>
          </p:cNvPr>
          <p:cNvSpPr/>
          <p:nvPr/>
        </p:nvSpPr>
        <p:spPr>
          <a:xfrm>
            <a:off x="7317592" y="4729026"/>
            <a:ext cx="2846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Kahneman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it-IT" alt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Tversky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, 1982)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2D3C1730-ECF2-FA40-84B7-06EC21FE4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145" y="5627718"/>
            <a:ext cx="8229600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itchFamily="2" charset="2"/>
              <a:buChar char="à"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Per Mr.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Tees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è più facile immaginare “se solo fossi arrivato 5 minuti prima” o “se solo l’aereo avesse tardato ancora 5 minuti”</a:t>
            </a:r>
          </a:p>
          <a:p>
            <a:pPr>
              <a:spcBef>
                <a:spcPct val="50000"/>
              </a:spcBef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0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Questi pensieri in cui alterando il passato otteniamo un presente immaginario diverso (simulazioni) si chiamano </a:t>
            </a:r>
            <a:r>
              <a:rPr lang="it-IT" altLang="it-IT" sz="2200" b="1" i="1" dirty="0"/>
              <a:t>pensieri controfattuali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Importanza del pensiero controfattuale: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influenza su come interpretiamo gli eventi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influenza sui nostri stati emotivi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25871250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I mondi controfattuali sono potenzialmente infiniti, però solo alcuni vengono effettivamente prodotti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4FB5063-295D-6A47-BD6D-E5FE2995B6BC}"/>
              </a:ext>
            </a:extLst>
          </p:cNvPr>
          <p:cNvSpPr/>
          <p:nvPr/>
        </p:nvSpPr>
        <p:spPr>
          <a:xfrm>
            <a:off x="1676400" y="2265862"/>
            <a:ext cx="9497470" cy="12772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“Marco è andato a una festa a casa di un suo amico, ha bevuto un po’ troppo e tornando a casa in macchina ha preso male una curva ed è uscito di strada.”</a:t>
            </a:r>
          </a:p>
          <a:p>
            <a:pPr>
              <a:spcBef>
                <a:spcPct val="50000"/>
              </a:spcBef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In ospedale, Marco pensa “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le cose sarebbero andate meglio se solo…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C975D1F-F488-0F47-9ED7-977AFE77E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105" y="3908576"/>
            <a:ext cx="4676775" cy="16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 avessi bevuto + +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 avessi guidato +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 ci fosse stata la curva -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altLang="it-IT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il mio amico non fosse mai nato - -</a:t>
            </a:r>
          </a:p>
        </p:txBody>
      </p:sp>
    </p:spTree>
    <p:extLst>
      <p:ext uri="{BB962C8B-B14F-4D97-AF65-F5344CB8AC3E}">
        <p14:creationId xmlns:p14="http://schemas.microsoft.com/office/powerpoint/2010/main" val="323443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Due tipi di pensieri controfattuali: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74B0BB8-B65D-EA45-A393-048A5125B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161460"/>
              </p:ext>
            </p:extLst>
          </p:nvPr>
        </p:nvGraphicFramePr>
        <p:xfrm>
          <a:off x="262200" y="1865294"/>
          <a:ext cx="11503082" cy="4053840"/>
        </p:xfrm>
        <a:graphic>
          <a:graphicData uri="http://schemas.openxmlformats.org/drawingml/2006/table">
            <a:tbl>
              <a:tblPr firstRow="1" firstCol="1" bandCol="1">
                <a:tableStyleId>{6E25E649-3F16-4E02-A733-19D2CDBF48F0}</a:tableStyleId>
              </a:tblPr>
              <a:tblGrid>
                <a:gridCol w="1505640">
                  <a:extLst>
                    <a:ext uri="{9D8B030D-6E8A-4147-A177-3AD203B41FA5}">
                      <a16:colId xmlns:a16="http://schemas.microsoft.com/office/drawing/2014/main" val="2019845764"/>
                    </a:ext>
                  </a:extLst>
                </a:gridCol>
                <a:gridCol w="4998721">
                  <a:extLst>
                    <a:ext uri="{9D8B030D-6E8A-4147-A177-3AD203B41FA5}">
                      <a16:colId xmlns:a16="http://schemas.microsoft.com/office/drawing/2014/main" val="3569249839"/>
                    </a:ext>
                  </a:extLst>
                </a:gridCol>
                <a:gridCol w="4998721">
                  <a:extLst>
                    <a:ext uri="{9D8B030D-6E8A-4147-A177-3AD203B41FA5}">
                      <a16:colId xmlns:a16="http://schemas.microsoft.com/office/drawing/2014/main" val="2058373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DOWNWARD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54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definizione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immaginano stati del mondo migliori di quelli effettivamente realizzatisi</a:t>
                      </a:r>
                      <a:endParaRPr lang="it-IT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immaginano stati del mondo peggiori di quelli effettivamente realizzatisi</a:t>
                      </a:r>
                    </a:p>
                    <a:p>
                      <a:endParaRPr lang="it-IT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98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esempio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Es. “se non avessi bevuto, non avrei fatto l’incidente”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“se non avessi avuto l’airbag, l’incidente avrebbe avuto conseguenze molto peggiori”</a:t>
                      </a:r>
                      <a:endParaRPr lang="it-IT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29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22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funzione preparatoria</a:t>
                      </a:r>
                      <a:r>
                        <a:rPr lang="it-IT" altLang="it-IT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capire in che modo le cose sarebbero andate meglio ci prepara ad affrontare situazioni simili in futuro</a:t>
                      </a:r>
                      <a:endParaRPr lang="it-IT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22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funzione consolatoria</a:t>
                      </a:r>
                      <a:endParaRPr lang="it-IT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719317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D0856F0-A16D-5E4A-8CB1-2C7C0E9D82C3}"/>
              </a:ext>
            </a:extLst>
          </p:cNvPr>
          <p:cNvSpPr txBox="1"/>
          <p:nvPr/>
        </p:nvSpPr>
        <p:spPr>
          <a:xfrm>
            <a:off x="4023360" y="5951364"/>
            <a:ext cx="6644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Dibattito: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preparare al futuro o spiegare il passato? (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Roese, 2010; Ferrante, </a:t>
            </a:r>
            <a:r>
              <a:rPr lang="it-IT" altLang="it-IT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Girotto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, Stragà &amp; </a:t>
            </a:r>
            <a:r>
              <a:rPr lang="it-IT" altLang="it-IT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Walsh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, 2012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6322C96-7354-3F41-BC7C-24D644A92211}"/>
              </a:ext>
            </a:extLst>
          </p:cNvPr>
          <p:cNvCxnSpPr>
            <a:cxnSpLocks/>
          </p:cNvCxnSpPr>
          <p:nvPr/>
        </p:nvCxnSpPr>
        <p:spPr>
          <a:xfrm>
            <a:off x="3002280" y="5767668"/>
            <a:ext cx="762000" cy="3677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6473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Influenza del pensiero controfattuale sulle emozioni: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più è facile produrre un controfattuale (disponibilità), più è facile provare emozioni più intense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Esempi:</a:t>
            </a:r>
          </a:p>
          <a:p>
            <a:pPr lvl="1"/>
            <a:r>
              <a:rPr lang="it-IT" altLang="it-IT" sz="2200" dirty="0"/>
              <a:t>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 err="1"/>
              <a:t>Mr</a:t>
            </a:r>
            <a:r>
              <a:rPr lang="it-IT" altLang="it-IT" sz="2200" dirty="0"/>
              <a:t> </a:t>
            </a:r>
            <a:r>
              <a:rPr lang="it-IT" altLang="it-IT" sz="2200" dirty="0" err="1"/>
              <a:t>Crane</a:t>
            </a:r>
            <a:r>
              <a:rPr lang="it-IT" altLang="it-IT" sz="2200" dirty="0"/>
              <a:t> e </a:t>
            </a:r>
            <a:r>
              <a:rPr lang="it-IT" altLang="it-IT" sz="2200" dirty="0" err="1"/>
              <a:t>Mr</a:t>
            </a:r>
            <a:r>
              <a:rPr lang="it-IT" altLang="it-IT" sz="2200" dirty="0"/>
              <a:t> </a:t>
            </a:r>
            <a:r>
              <a:rPr lang="it-IT" altLang="it-IT" sz="2200" dirty="0" err="1"/>
              <a:t>Tees</a:t>
            </a:r>
            <a:r>
              <a:rPr lang="it-IT" altLang="it-IT" sz="2200" dirty="0"/>
              <a:t> (</a:t>
            </a:r>
            <a:r>
              <a:rPr lang="it-IT" altLang="it-IT" sz="2200" dirty="0" err="1"/>
              <a:t>Kahneman</a:t>
            </a:r>
            <a:r>
              <a:rPr lang="it-IT" altLang="it-IT" sz="2200" dirty="0"/>
              <a:t> &amp; </a:t>
            </a:r>
            <a:r>
              <a:rPr lang="it-IT" altLang="it-IT" sz="2200" dirty="0" err="1"/>
              <a:t>Tversky</a:t>
            </a:r>
            <a:r>
              <a:rPr lang="it-IT" altLang="it-IT" sz="2200" dirty="0"/>
              <a:t>, 1982)</a:t>
            </a:r>
          </a:p>
          <a:p>
            <a:pPr lvl="2"/>
            <a:endParaRPr lang="it-IT" altLang="it-IT" sz="22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200" dirty="0"/>
              <a:t>premiazioni olimpiadi (</a:t>
            </a:r>
            <a:r>
              <a:rPr lang="it-IT" altLang="it-IT" sz="2200" dirty="0" err="1"/>
              <a:t>Medvec</a:t>
            </a:r>
            <a:r>
              <a:rPr lang="it-IT" altLang="it-IT" sz="2200" dirty="0"/>
              <a:t>, </a:t>
            </a:r>
            <a:r>
              <a:rPr lang="it-IT" altLang="it-IT" sz="2200" dirty="0" err="1"/>
              <a:t>Madey</a:t>
            </a:r>
            <a:r>
              <a:rPr lang="it-IT" altLang="it-IT" sz="2200" dirty="0"/>
              <a:t> &amp; </a:t>
            </a:r>
            <a:r>
              <a:rPr lang="it-IT" altLang="it-IT" sz="2200" dirty="0" err="1"/>
              <a:t>Gilovich</a:t>
            </a:r>
            <a:r>
              <a:rPr lang="it-IT" altLang="it-IT" sz="2200" dirty="0"/>
              <a:t>, 1995) </a:t>
            </a:r>
          </a:p>
          <a:p>
            <a:pPr lvl="1"/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9647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Influenza della disponibilità del pensiero controfattuale sui giudizi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  <a:p>
            <a:pPr lvl="1"/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09CE2C8-4365-C446-8265-E1223CA24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186" y="1784740"/>
            <a:ext cx="11019333" cy="313932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200" dirty="0"/>
              <a:t>Un superstite di un incidente aereo muore cercando di raggiungere la città più vicina. </a:t>
            </a:r>
          </a:p>
          <a:p>
            <a:endParaRPr lang="it-IT" altLang="it-IT" sz="2200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pPr algn="ctr"/>
            <a:r>
              <a:rPr lang="it-IT" altLang="it-IT" sz="2200" b="1" dirty="0"/>
              <a:t>A quanto dovrebbe ammontare il risarcimento per la famiglia?</a:t>
            </a:r>
          </a:p>
          <a:p>
            <a:endParaRPr lang="it-IT" altLang="it-IT" sz="2200" b="1" dirty="0"/>
          </a:p>
          <a:p>
            <a:endParaRPr lang="it-IT" altLang="it-IT" sz="2200" b="1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6E7C45A3-B3BF-D949-B417-D95C6841B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" y="2466842"/>
            <a:ext cx="4639105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i="1" dirty="0"/>
              <a:t>Gruppo 1</a:t>
            </a:r>
          </a:p>
          <a:p>
            <a:pPr algn="ctr"/>
            <a:r>
              <a:rPr lang="it-IT" altLang="it-IT" sz="2200" dirty="0"/>
              <a:t>La persona si trovava a </a:t>
            </a:r>
            <a:r>
              <a:rPr lang="it-IT" altLang="it-IT" sz="2200" b="1" dirty="0"/>
              <a:t>75 miglia </a:t>
            </a:r>
            <a:r>
              <a:rPr lang="it-IT" altLang="it-IT" sz="2200" dirty="0"/>
              <a:t>dalla città quando è morta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BFF8F5C-984D-BE49-B8F3-02B44A6A5274}"/>
              </a:ext>
            </a:extLst>
          </p:cNvPr>
          <p:cNvSpPr txBox="1"/>
          <p:nvPr/>
        </p:nvSpPr>
        <p:spPr>
          <a:xfrm>
            <a:off x="7611351" y="4262268"/>
            <a:ext cx="3300606" cy="4308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Risarcimento maggiore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CB202545-F1A1-6C40-9C2B-888495E2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245" y="2435898"/>
            <a:ext cx="4639105" cy="110799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i="1" dirty="0"/>
              <a:t>Gruppo 2</a:t>
            </a:r>
          </a:p>
          <a:p>
            <a:pPr algn="ctr"/>
            <a:r>
              <a:rPr lang="it-IT" altLang="it-IT" sz="2200" dirty="0"/>
              <a:t>La persona si trovava a </a:t>
            </a:r>
            <a:r>
              <a:rPr lang="it-IT" altLang="it-IT" sz="2200" b="1" dirty="0"/>
              <a:t>mezzo miglio </a:t>
            </a:r>
            <a:r>
              <a:rPr lang="it-IT" altLang="it-IT" sz="2200" dirty="0"/>
              <a:t>dalla città quando è morta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068A818-98E2-B642-99D6-EBC16CECBDBD}"/>
              </a:ext>
            </a:extLst>
          </p:cNvPr>
          <p:cNvSpPr/>
          <p:nvPr/>
        </p:nvSpPr>
        <p:spPr>
          <a:xfrm>
            <a:off x="9133555" y="5043159"/>
            <a:ext cx="2764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/>
              <a:t>Miller &amp; </a:t>
            </a:r>
            <a:r>
              <a:rPr lang="it-IT" altLang="it-IT" dirty="0" err="1"/>
              <a:t>McFarland</a:t>
            </a:r>
            <a:r>
              <a:rPr lang="it-IT" altLang="it-IT" dirty="0"/>
              <a:t> (1986) </a:t>
            </a:r>
            <a:endParaRPr lang="it-IT" dirty="0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DDF24C2C-CE09-7B44-98F9-BCFE564C4B2B}"/>
              </a:ext>
            </a:extLst>
          </p:cNvPr>
          <p:cNvCxnSpPr>
            <a:cxnSpLocks/>
          </p:cNvCxnSpPr>
          <p:nvPr/>
        </p:nvCxnSpPr>
        <p:spPr>
          <a:xfrm>
            <a:off x="10167858" y="3574838"/>
            <a:ext cx="0" cy="69236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0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1264574"/>
            <a:ext cx="11667600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200" b="1" dirty="0"/>
              <a:t>Influenza della disponibilità del pensiero controfattuale sui giudizi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b="1" dirty="0"/>
          </a:p>
          <a:p>
            <a:pPr lvl="1"/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lvl="1"/>
            <a:endParaRPr lang="it-IT" alt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Euristica della simulazione (pensiero controfattuale)</a:t>
            </a:r>
            <a:endParaRPr lang="it-IT" altLang="it-IT" sz="2400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09CE2C8-4365-C446-8265-E1223CA24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186" y="1784740"/>
            <a:ext cx="11019333" cy="1785104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altLang="it-IT" sz="2200" dirty="0"/>
              <a:t>Marco è stato rapinato mentre faceva jogging…</a:t>
            </a:r>
          </a:p>
          <a:p>
            <a:endParaRPr lang="it-IT" altLang="it-IT" sz="2200" dirty="0"/>
          </a:p>
          <a:p>
            <a:endParaRPr lang="it-IT" altLang="it-IT" sz="2200" b="1" dirty="0"/>
          </a:p>
          <a:p>
            <a:endParaRPr lang="it-IT" altLang="it-IT" sz="2200" b="1" dirty="0"/>
          </a:p>
          <a:p>
            <a:endParaRPr lang="it-IT" altLang="it-IT" sz="2200" b="1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6E7C45A3-B3BF-D949-B417-D95C6841B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9015"/>
            <a:ext cx="4844845" cy="76944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i="1" dirty="0"/>
              <a:t>Gruppo 1</a:t>
            </a:r>
          </a:p>
          <a:p>
            <a:pPr algn="ctr"/>
            <a:r>
              <a:rPr lang="it-IT" altLang="it-IT" sz="2200" dirty="0"/>
              <a:t>per il suo solito percorso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BFF8F5C-984D-BE49-B8F3-02B44A6A5274}"/>
              </a:ext>
            </a:extLst>
          </p:cNvPr>
          <p:cNvSpPr txBox="1"/>
          <p:nvPr/>
        </p:nvSpPr>
        <p:spPr>
          <a:xfrm>
            <a:off x="6400800" y="3874566"/>
            <a:ext cx="5242560" cy="110799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accent2"/>
                </a:solidFill>
              </a:rPr>
              <a:t>Maggior biasimo e colpevolizzazione</a:t>
            </a:r>
          </a:p>
          <a:p>
            <a:endParaRPr lang="it-IT" sz="2200" b="1" dirty="0">
              <a:solidFill>
                <a:schemeClr val="accent2"/>
              </a:solidFill>
            </a:endParaRPr>
          </a:p>
          <a:p>
            <a:r>
              <a:rPr lang="it-IT" sz="2200" b="1" dirty="0">
                <a:solidFill>
                  <a:schemeClr val="accent2"/>
                </a:solidFill>
              </a:rPr>
              <a:t>«se solo avesse fatto il solito percorso…»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CB202545-F1A1-6C40-9C2B-888495E2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245" y="2426196"/>
            <a:ext cx="4756355" cy="76944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altLang="it-IT" sz="2200" i="1" dirty="0"/>
              <a:t>Gruppo 2</a:t>
            </a:r>
          </a:p>
          <a:p>
            <a:pPr algn="ctr"/>
            <a:r>
              <a:rPr lang="it-IT" altLang="it-IT" sz="2200" dirty="0"/>
              <a:t>Per un percorso che non aveva mai fatto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DDF24C2C-CE09-7B44-98F9-BCFE564C4B2B}"/>
              </a:ext>
            </a:extLst>
          </p:cNvPr>
          <p:cNvCxnSpPr>
            <a:cxnSpLocks/>
          </p:cNvCxnSpPr>
          <p:nvPr/>
        </p:nvCxnSpPr>
        <p:spPr>
          <a:xfrm>
            <a:off x="8781018" y="3208456"/>
            <a:ext cx="0" cy="66250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33072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099187" y="1572681"/>
            <a:ext cx="8082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9E726B4-4AED-ED47-9525-B5E89AEF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00" y="855876"/>
            <a:ext cx="116676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000" b="1" dirty="0"/>
              <a:t>Euristica della disponibilità: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Il giudizio sulla probabilità/frequenza di un evento/oggetto verrà influenzato da quanto facilmente vengono in mente casi esemplari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Disponibilità di casi influenzata da (oltre alla frequenza effettiva) rilevanza, salienza, e </a:t>
            </a:r>
            <a:r>
              <a:rPr lang="it-IT" altLang="it-IT" sz="2000" dirty="0" err="1"/>
              <a:t>recenza</a:t>
            </a:r>
            <a:endParaRPr lang="it-IT" alt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Disponibilità per recupero (dalla memoria) e per costruzione (facilità ad immaginare)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000" b="1" dirty="0"/>
              <a:t>Euristica della rappresentatività</a:t>
            </a:r>
            <a:r>
              <a:rPr lang="it-IT" altLang="it-IT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il giudizio sulla probabilità che l’individuo/evento appartenga alla classe verrà influenzato dal suo grado stimato di rappresentatività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Fallacia della congiunzione / Fallacia della probabilità di base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alt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000" b="1" dirty="0"/>
              <a:t>Euristica dell’ancoraggio e aggiustamento: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per formulare una stima numerica, le persone possono iniziare da un </a:t>
            </a:r>
            <a:r>
              <a:rPr lang="it-IT" altLang="it-IT" sz="2000" b="1" dirty="0"/>
              <a:t>valore ancora </a:t>
            </a:r>
            <a:r>
              <a:rPr lang="it-IT" altLang="it-IT" sz="2000" dirty="0"/>
              <a:t>e poi </a:t>
            </a:r>
            <a:r>
              <a:rPr lang="it-IT" altLang="it-IT" sz="2000" b="1" dirty="0"/>
              <a:t>‘aggiustare’ l’ancora</a:t>
            </a:r>
            <a:r>
              <a:rPr lang="it-IT" altLang="it-IT" sz="2000" dirty="0"/>
              <a:t> sulla base di ulteriori valutazioni (solitamente in modo insufficiente)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Influenza di ancore non informative o fuorvianti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000" b="1" dirty="0"/>
              <a:t>Euristica della simulazione (pensiero controfattuale):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it-IT" sz="2000" dirty="0"/>
              <a:t>I nostri giudizi possono essere influenzati da quanto facilmente riusciamo ad immaginare un corso alternativo degli eventi passati e dal contenuto di tale simulazione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3BD5556-7830-7C45-8173-33029A756640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altLang="it-IT" sz="2800" b="1" dirty="0"/>
              <a:t>Euristiche di giudizio – Riassumendo…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44837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B0DE198-A52D-1245-B2FA-24CC3A898DA5}"/>
              </a:ext>
            </a:extLst>
          </p:cNvPr>
          <p:cNvSpPr/>
          <p:nvPr/>
        </p:nvSpPr>
        <p:spPr>
          <a:xfrm>
            <a:off x="152400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1" algn="ctr"/>
            <a:r>
              <a:rPr lang="it-IT" altLang="it-IT" sz="2800" b="1">
                <a:cs typeface="Arial" charset="0"/>
              </a:rPr>
              <a:t>Le euristiche</a:t>
            </a:r>
          </a:p>
        </p:txBody>
      </p:sp>
      <p:sp>
        <p:nvSpPr>
          <p:cNvPr id="102" name="Rectangle 2">
            <a:extLst>
              <a:ext uri="{FF2B5EF4-FFF2-40B4-BE49-F238E27FC236}">
                <a16:creationId xmlns:a16="http://schemas.microsoft.com/office/drawing/2014/main" id="{CF7828D4-C65F-8E44-BB44-EE016625BAB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1052513"/>
            <a:ext cx="8839200" cy="52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pPr marL="0" indent="0"/>
            <a:endParaRPr lang="it-IT" altLang="it-IT" sz="22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6F94EDF-8FF3-AA4B-9F32-8CC356E76399}"/>
              </a:ext>
            </a:extLst>
          </p:cNvPr>
          <p:cNvSpPr/>
          <p:nvPr/>
        </p:nvSpPr>
        <p:spPr>
          <a:xfrm>
            <a:off x="262200" y="1572680"/>
            <a:ext cx="11667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Le Euristiche possono essere </a:t>
            </a:r>
            <a:r>
              <a:rPr lang="it-IT" sz="2200" u="sng" dirty="0"/>
              <a:t>metodi per risolvere problemi</a:t>
            </a:r>
            <a:r>
              <a:rPr lang="it-IT" sz="2200" dirty="0"/>
              <a:t> complessi per cui non sono disponibili altre procedure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200" u="sng" dirty="0"/>
          </a:p>
        </p:txBody>
      </p:sp>
      <p:pic>
        <p:nvPicPr>
          <p:cNvPr id="6" name="Picture 4" descr="C:\Documents and Settings\Francesco\Impostazioni locali\Temporary Internet Files\Content.IE5\W5MJAVCP\MCj04259280000[1].wmf">
            <a:extLst>
              <a:ext uri="{FF2B5EF4-FFF2-40B4-BE49-F238E27FC236}">
                <a16:creationId xmlns:a16="http://schemas.microsoft.com/office/drawing/2014/main" id="{ED7D8BDC-C216-1F4C-B692-0DBC324CE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13" y="3457732"/>
            <a:ext cx="1368667" cy="1517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Documents and Settings\Francesco\Impostazioni locali\Temporary Internet Files\Content.IE5\MNKXQT8P\MCj02505540000[1].wmf">
            <a:extLst>
              <a:ext uri="{FF2B5EF4-FFF2-40B4-BE49-F238E27FC236}">
                <a16:creationId xmlns:a16="http://schemas.microsoft.com/office/drawing/2014/main" id="{B373A2D5-707B-9C45-A686-4CCCEE8F4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566" y="3359255"/>
            <a:ext cx="18367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EC0C4E1-0D27-494B-931A-71280F77E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166" y="3261814"/>
            <a:ext cx="1983392" cy="204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58B998-0CBB-8B4A-A1D4-B7A311EC7359}"/>
              </a:ext>
            </a:extLst>
          </p:cNvPr>
          <p:cNvSpPr txBox="1"/>
          <p:nvPr/>
        </p:nvSpPr>
        <p:spPr>
          <a:xfrm>
            <a:off x="2384552" y="5265493"/>
            <a:ext cx="205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Bivio</a:t>
            </a:r>
            <a:r>
              <a:rPr lang="it-IT">
                <a:sym typeface="Wingdings" pitchFamily="2" charset="2"/>
              </a:rPr>
              <a:t> dove vado?</a:t>
            </a:r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E47D819-E121-E946-BD77-3A42CDE38145}"/>
              </a:ext>
            </a:extLst>
          </p:cNvPr>
          <p:cNvSpPr txBox="1"/>
          <p:nvPr/>
        </p:nvSpPr>
        <p:spPr>
          <a:xfrm>
            <a:off x="4698840" y="5276280"/>
            <a:ext cx="205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Che anguria scelgo</a:t>
            </a:r>
            <a:r>
              <a:rPr lang="it-IT">
                <a:sym typeface="Wingdings" pitchFamily="2" charset="2"/>
              </a:rPr>
              <a:t>?</a:t>
            </a:r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680F36E-EBEB-4B4B-9A35-5DFA2017E380}"/>
              </a:ext>
            </a:extLst>
          </p:cNvPr>
          <p:cNvSpPr txBox="1"/>
          <p:nvPr/>
        </p:nvSpPr>
        <p:spPr>
          <a:xfrm>
            <a:off x="7530040" y="5361362"/>
            <a:ext cx="2328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Che cellulare compro?</a:t>
            </a:r>
          </a:p>
        </p:txBody>
      </p:sp>
    </p:spTree>
    <p:extLst>
      <p:ext uri="{BB962C8B-B14F-4D97-AF65-F5344CB8AC3E}">
        <p14:creationId xmlns:p14="http://schemas.microsoft.com/office/powerpoint/2010/main" val="28327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37730</TotalTime>
  <Words>7418</Words>
  <Application>Microsoft Macintosh PowerPoint</Application>
  <PresentationFormat>Widescreen</PresentationFormat>
  <Paragraphs>1455</Paragraphs>
  <Slides>87</Slides>
  <Notes>87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87</vt:i4>
      </vt:variant>
    </vt:vector>
  </HeadingPairs>
  <TitlesOfParts>
    <vt:vector size="96" baseType="lpstr">
      <vt:lpstr>ＭＳ Ｐゴシック</vt:lpstr>
      <vt:lpstr>Arial</vt:lpstr>
      <vt:lpstr>Calibri</vt:lpstr>
      <vt:lpstr>Calibri Light</vt:lpstr>
      <vt:lpstr>Symbol</vt:lpstr>
      <vt:lpstr>Times New Roman</vt:lpstr>
      <vt:lpstr>Trebuchet MS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Stragà</dc:creator>
  <cp:lastModifiedBy>COLADONATO ROSANDRA [PHD0700043]</cp:lastModifiedBy>
  <cp:revision>432</cp:revision>
  <cp:lastPrinted>2019-11-13T10:19:32Z</cp:lastPrinted>
  <dcterms:created xsi:type="dcterms:W3CDTF">2019-10-04T08:01:54Z</dcterms:created>
  <dcterms:modified xsi:type="dcterms:W3CDTF">2024-03-27T13:59:36Z</dcterms:modified>
</cp:coreProperties>
</file>