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3" r:id="rId2"/>
    <p:sldId id="332" r:id="rId3"/>
    <p:sldId id="275" r:id="rId4"/>
    <p:sldId id="331" r:id="rId5"/>
    <p:sldId id="333" r:id="rId6"/>
    <p:sldId id="334" r:id="rId7"/>
    <p:sldId id="335" r:id="rId8"/>
    <p:sldId id="304" r:id="rId9"/>
    <p:sldId id="305" r:id="rId10"/>
    <p:sldId id="306" r:id="rId11"/>
    <p:sldId id="307" r:id="rId12"/>
    <p:sldId id="327" r:id="rId13"/>
    <p:sldId id="328" r:id="rId14"/>
    <p:sldId id="329" r:id="rId15"/>
    <p:sldId id="313" r:id="rId16"/>
    <p:sldId id="330" r:id="rId17"/>
    <p:sldId id="308" r:id="rId18"/>
    <p:sldId id="309" r:id="rId19"/>
    <p:sldId id="310" r:id="rId20"/>
    <p:sldId id="311" r:id="rId21"/>
    <p:sldId id="312" r:id="rId22"/>
    <p:sldId id="257"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73" d="100"/>
          <a:sy n="73" d="100"/>
        </p:scale>
        <p:origin x="35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7D8996C-AB1F-476D-BC06-8ED22940A223}"/>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7248EF47-BC51-4695-A281-6753094D4D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808271E3-FEF6-491F-8A04-8B3B73A516F5}"/>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5" name="Segnaposto piè di pagina 4">
            <a:extLst>
              <a:ext uri="{FF2B5EF4-FFF2-40B4-BE49-F238E27FC236}">
                <a16:creationId xmlns:a16="http://schemas.microsoft.com/office/drawing/2014/main" id="{42115244-2FD3-440B-9EEB-C631B8907BD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1AB05D8-A3DA-424D-B9F7-8D1DC9E72F91}"/>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2690024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202741-0A1F-48FA-9CB1-C9AC0847D31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245E061-6C49-4A4E-BA98-49737CDDC4C3}"/>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321DFE6-1FD0-40B3-B5B8-E31AA4439E95}"/>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5" name="Segnaposto piè di pagina 4">
            <a:extLst>
              <a:ext uri="{FF2B5EF4-FFF2-40B4-BE49-F238E27FC236}">
                <a16:creationId xmlns:a16="http://schemas.microsoft.com/office/drawing/2014/main" id="{836847E6-5917-4822-A768-734C9CA44DB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E8E47CD-DC43-444F-BFF4-3AA78C659C60}"/>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2927933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2218B0C-F3F1-4BC4-9BB4-3EA1478FEE9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CE0493A-F343-4137-B066-D68CEE0D4334}"/>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AFF11B-F2F5-4CB0-AFA1-0270A59052E4}"/>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5" name="Segnaposto piè di pagina 4">
            <a:extLst>
              <a:ext uri="{FF2B5EF4-FFF2-40B4-BE49-F238E27FC236}">
                <a16:creationId xmlns:a16="http://schemas.microsoft.com/office/drawing/2014/main" id="{9EC6F70A-B28A-496B-B788-AEA9BAB7D66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B650749-C73E-4466-BC9E-560DBE492455}"/>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1845248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28F97A-CA4B-4FCA-B899-9496EE4C21C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D862CB-8F9D-48D1-9A56-BC92A2EE797B}"/>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0E1BAE1-B2FA-4F93-800D-6A9FC51B90AB}"/>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5" name="Segnaposto piè di pagina 4">
            <a:extLst>
              <a:ext uri="{FF2B5EF4-FFF2-40B4-BE49-F238E27FC236}">
                <a16:creationId xmlns:a16="http://schemas.microsoft.com/office/drawing/2014/main" id="{D9A8B2C8-4B9A-4D87-BF36-21984A04938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A63FFC8-0BD9-4704-9BA4-44060739E2DF}"/>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626803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8BE5D0-BC6C-404D-A4F0-60A456945731}"/>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2757809-1A8E-45E8-ACBF-EA7E1C9609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1F81B900-DAB3-4CB0-9CEB-255EAC466C74}"/>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5" name="Segnaposto piè di pagina 4">
            <a:extLst>
              <a:ext uri="{FF2B5EF4-FFF2-40B4-BE49-F238E27FC236}">
                <a16:creationId xmlns:a16="http://schemas.microsoft.com/office/drawing/2014/main" id="{C216053B-E710-405C-B4F7-F01DE0440E3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61DE99D-3B95-42FD-9030-8E6119489EF7}"/>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3934879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3D3E81-BFA3-4F43-9748-A4B387D13F9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B4F9426-25CB-4D77-9142-0394865C7C9A}"/>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9D9E3867-036D-454A-A0B0-26CA5E5359F5}"/>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61355FE5-056E-4DE0-B4F4-C93DF5243561}"/>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6" name="Segnaposto piè di pagina 5">
            <a:extLst>
              <a:ext uri="{FF2B5EF4-FFF2-40B4-BE49-F238E27FC236}">
                <a16:creationId xmlns:a16="http://schemas.microsoft.com/office/drawing/2014/main" id="{3FC56B8E-23D6-4DAF-A687-DB9FB2B8DB2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6B88F52-FF24-4DAA-83E0-5E2724ABA328}"/>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3312929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FCAFCA-D0AF-443C-B426-0306974255B3}"/>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DF2DCA7-F9BF-47E4-BE88-434BE9DDC1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FBE0118E-F25D-4C9C-B96F-851EA89A7115}"/>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A75ABC3-07F0-44C5-9217-95FD7BA74D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11B0F453-A44E-47CF-8097-68950B2B5290}"/>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FF8DA22-D0C4-44DD-BD3B-F7B1B20E6838}"/>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8" name="Segnaposto piè di pagina 7">
            <a:extLst>
              <a:ext uri="{FF2B5EF4-FFF2-40B4-BE49-F238E27FC236}">
                <a16:creationId xmlns:a16="http://schemas.microsoft.com/office/drawing/2014/main" id="{618C205E-242C-4B16-A359-D5C74EF8783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8A525AA-F01A-42C0-B0DF-20B228FA23CD}"/>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1556009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3C194E-E92B-475F-AA6A-F2E40A7176D4}"/>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F38043E-59CB-4C2A-9FFE-CDD37BC7F768}"/>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4" name="Segnaposto piè di pagina 3">
            <a:extLst>
              <a:ext uri="{FF2B5EF4-FFF2-40B4-BE49-F238E27FC236}">
                <a16:creationId xmlns:a16="http://schemas.microsoft.com/office/drawing/2014/main" id="{27631E37-1ABD-4EC0-A461-3A485408114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D64B6FB7-7F94-4349-B527-1A093269C5E8}"/>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186632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6A6BB00B-A161-4167-9D46-005D3464A685}"/>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3" name="Segnaposto piè di pagina 2">
            <a:extLst>
              <a:ext uri="{FF2B5EF4-FFF2-40B4-BE49-F238E27FC236}">
                <a16:creationId xmlns:a16="http://schemas.microsoft.com/office/drawing/2014/main" id="{FDC0E68A-4811-4F66-B03D-EF7249AC599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FC40E78-CA22-4024-AE64-650FCC6A18AA}"/>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237554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4020AC-B809-472C-B884-22FDC7D9791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E012C7D-E9D2-4A91-9CB9-20AEA68C78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E31F5092-F625-41CE-AD75-D279FB89FB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4D48031B-8270-4D1F-9027-5BBFDB3F2AD3}"/>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6" name="Segnaposto piè di pagina 5">
            <a:extLst>
              <a:ext uri="{FF2B5EF4-FFF2-40B4-BE49-F238E27FC236}">
                <a16:creationId xmlns:a16="http://schemas.microsoft.com/office/drawing/2014/main" id="{473440AC-73D8-439F-ADCF-D234DD264BC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786031D-F026-4C4A-B505-42073A29A9CD}"/>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22804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D6346A-F885-454A-9A73-3EDA7F9B7C4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F0E42F1B-CE6D-403E-9E73-BACE600E54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B324970A-7BDB-4F49-86E0-6609484D84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E763DE3C-347E-4123-A455-7B08D938219C}"/>
              </a:ext>
            </a:extLst>
          </p:cNvPr>
          <p:cNvSpPr>
            <a:spLocks noGrp="1"/>
          </p:cNvSpPr>
          <p:nvPr>
            <p:ph type="dt" sz="half" idx="10"/>
          </p:nvPr>
        </p:nvSpPr>
        <p:spPr/>
        <p:txBody>
          <a:bodyPr/>
          <a:lstStyle/>
          <a:p>
            <a:fld id="{A24F8AD6-7D95-425A-A8A4-066EA4825F38}" type="datetimeFigureOut">
              <a:rPr lang="it-IT" smtClean="0"/>
              <a:t>25/03/2024</a:t>
            </a:fld>
            <a:endParaRPr lang="it-IT"/>
          </a:p>
        </p:txBody>
      </p:sp>
      <p:sp>
        <p:nvSpPr>
          <p:cNvPr id="6" name="Segnaposto piè di pagina 5">
            <a:extLst>
              <a:ext uri="{FF2B5EF4-FFF2-40B4-BE49-F238E27FC236}">
                <a16:creationId xmlns:a16="http://schemas.microsoft.com/office/drawing/2014/main" id="{7B4A279E-FA8D-482B-A96D-9A34AC32993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9DDBC19-C0DD-40A3-9292-F16AC6EF69E6}"/>
              </a:ext>
            </a:extLst>
          </p:cNvPr>
          <p:cNvSpPr>
            <a:spLocks noGrp="1"/>
          </p:cNvSpPr>
          <p:nvPr>
            <p:ph type="sldNum" sz="quarter" idx="12"/>
          </p:nvPr>
        </p:nvSpPr>
        <p:spPr/>
        <p:txBody>
          <a:bodyPr/>
          <a:lstStyle/>
          <a:p>
            <a:fld id="{2E2C01A6-6E5F-4385-8F9E-E31B29C304FB}" type="slidenum">
              <a:rPr lang="it-IT" smtClean="0"/>
              <a:t>‹N›</a:t>
            </a:fld>
            <a:endParaRPr lang="it-IT"/>
          </a:p>
        </p:txBody>
      </p:sp>
    </p:spTree>
    <p:extLst>
      <p:ext uri="{BB962C8B-B14F-4D97-AF65-F5344CB8AC3E}">
        <p14:creationId xmlns:p14="http://schemas.microsoft.com/office/powerpoint/2010/main" val="697162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F62370B-B278-4771-A5EF-4B9955408E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8D1AAD6-11DD-437F-A3E2-405186C25C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36D0409-E0D5-4227-B60C-4C6D3AA5EA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F8AD6-7D95-425A-A8A4-066EA4825F38}" type="datetimeFigureOut">
              <a:rPr lang="it-IT" smtClean="0"/>
              <a:t>25/03/2024</a:t>
            </a:fld>
            <a:endParaRPr lang="it-IT"/>
          </a:p>
        </p:txBody>
      </p:sp>
      <p:sp>
        <p:nvSpPr>
          <p:cNvPr id="5" name="Segnaposto piè di pagina 4">
            <a:extLst>
              <a:ext uri="{FF2B5EF4-FFF2-40B4-BE49-F238E27FC236}">
                <a16:creationId xmlns:a16="http://schemas.microsoft.com/office/drawing/2014/main" id="{F34D5C82-C74B-491A-AD6F-D50F82F092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A6B2EF7B-5EF0-4BF7-89E3-B4E87E4A1D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2C01A6-6E5F-4385-8F9E-E31B29C304FB}" type="slidenum">
              <a:rPr lang="it-IT" smtClean="0"/>
              <a:t>‹N›</a:t>
            </a:fld>
            <a:endParaRPr lang="it-IT"/>
          </a:p>
        </p:txBody>
      </p:sp>
    </p:spTree>
    <p:extLst>
      <p:ext uri="{BB962C8B-B14F-4D97-AF65-F5344CB8AC3E}">
        <p14:creationId xmlns:p14="http://schemas.microsoft.com/office/powerpoint/2010/main" val="27019748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uropa.eu/european-union/about-eu_it" TargetMode="External"/><Relationship Id="rId2" Type="http://schemas.openxmlformats.org/officeDocument/2006/relationships/hyperlink" Target="https://www.coe.int/it/web/about-us/founding-fathers" TargetMode="External"/><Relationship Id="rId1" Type="http://schemas.openxmlformats.org/officeDocument/2006/relationships/slideLayout" Target="../slideLayouts/slideLayout2.xml"/><Relationship Id="rId4" Type="http://schemas.openxmlformats.org/officeDocument/2006/relationships/hyperlink" Target="https://eur-lex.europa.eu/legal-content/EN/TXT/HTML/?uri=CELEX:12016P/TXT&amp;from=EN"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consilium.europa.eu/it/european-council/" TargetMode="External"/><Relationship Id="rId2" Type="http://schemas.openxmlformats.org/officeDocument/2006/relationships/hyperlink" Target="https://www.europarl.europa.eu/portal/it" TargetMode="External"/><Relationship Id="rId1" Type="http://schemas.openxmlformats.org/officeDocument/2006/relationships/slideLayout" Target="../slideLayouts/slideLayout2.xml"/><Relationship Id="rId5" Type="http://schemas.openxmlformats.org/officeDocument/2006/relationships/hyperlink" Target="https://ec.europa.eu/commission/index_it" TargetMode="External"/><Relationship Id="rId4" Type="http://schemas.openxmlformats.org/officeDocument/2006/relationships/hyperlink" Target="https://www.consilium.europa.eu/it/council-eu/"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europa.eu/european-union/law/treaties_e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ur-lex.europa.eu/legal-content/IT/TXT/?uri=LEGISSUM:enhanced_cooperation" TargetMode="External"/><Relationship Id="rId2" Type="http://schemas.openxmlformats.org/officeDocument/2006/relationships/hyperlink" Target="https://eur-lex.europa.eu/legal-content/IT/TXT/HTML/?uri=CELEX:12001C/TXT&amp;from=I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hyperlink" Target="https://ec.europa.eu/social/main.jsp?langId=en&amp;catId=89&amp;newsId=10545&amp;furtherNews=ye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matteoiacoviello.com/gpr.htm" TargetMode="External"/><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br>
              <a:rPr lang="it-IT" dirty="0"/>
            </a:br>
            <a:r>
              <a:rPr lang="it-IT" dirty="0"/>
              <a:t>Dalla Cooperazione al Federalismo</a:t>
            </a:r>
            <a:endParaRPr lang="en-US" dirty="0"/>
          </a:p>
        </p:txBody>
      </p:sp>
      <p:sp>
        <p:nvSpPr>
          <p:cNvPr id="5" name="Segnaposto testo 4"/>
          <p:cNvSpPr>
            <a:spLocks noGrp="1"/>
          </p:cNvSpPr>
          <p:nvPr>
            <p:ph type="body" idx="1"/>
          </p:nvPr>
        </p:nvSpPr>
        <p:spPr/>
        <p:txBody>
          <a:bodyPr/>
          <a:lstStyle/>
          <a:p>
            <a:r>
              <a:rPr lang="it-IT" dirty="0"/>
              <a:t>Cosa ci insegna il trilemma di </a:t>
            </a:r>
            <a:r>
              <a:rPr lang="it-IT" dirty="0" err="1"/>
              <a:t>Rodrik</a:t>
            </a:r>
            <a:r>
              <a:rPr lang="it-IT" dirty="0"/>
              <a:t>?</a:t>
            </a:r>
            <a:endParaRPr lang="en-US" dirty="0"/>
          </a:p>
        </p:txBody>
      </p:sp>
      <p:sp>
        <p:nvSpPr>
          <p:cNvPr id="3" name="Segnaposto numero diapositiva 2"/>
          <p:cNvSpPr>
            <a:spLocks noGrp="1"/>
          </p:cNvSpPr>
          <p:nvPr>
            <p:ph type="sldNum" sz="quarter" idx="12"/>
          </p:nvPr>
        </p:nvSpPr>
        <p:spPr/>
        <p:txBody>
          <a:bodyPr/>
          <a:lstStyle/>
          <a:p>
            <a:fld id="{05F37082-10A1-4C54-A578-B5F5D1519421}" type="slidenum">
              <a:rPr lang="en-US" smtClean="0"/>
              <a:t>1</a:t>
            </a:fld>
            <a:endParaRPr lang="en-US"/>
          </a:p>
        </p:txBody>
      </p:sp>
    </p:spTree>
    <p:extLst>
      <p:ext uri="{BB962C8B-B14F-4D97-AF65-F5344CB8AC3E}">
        <p14:creationId xmlns:p14="http://schemas.microsoft.com/office/powerpoint/2010/main" val="3864603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Regola generale per il federalismo</a:t>
            </a:r>
            <a:endParaRPr lang="en-US" dirty="0"/>
          </a:p>
        </p:txBody>
      </p:sp>
      <p:sp>
        <p:nvSpPr>
          <p:cNvPr id="3" name="Segnaposto contenuto 2"/>
          <p:cNvSpPr>
            <a:spLocks noGrp="1"/>
          </p:cNvSpPr>
          <p:nvPr>
            <p:ph idx="1"/>
          </p:nvPr>
        </p:nvSpPr>
        <p:spPr/>
        <p:txBody>
          <a:bodyPr>
            <a:normAutofit fontScale="92500"/>
          </a:bodyPr>
          <a:lstStyle/>
          <a:p>
            <a:r>
              <a:rPr lang="it-IT" dirty="0"/>
              <a:t>Il federalismo potrebbe essere semplicemente un </a:t>
            </a:r>
            <a:r>
              <a:rPr lang="it-IT" dirty="0">
                <a:solidFill>
                  <a:srgbClr val="FF0000"/>
                </a:solidFill>
              </a:rPr>
              <a:t>correttivo alle politiche centralizzate e volto a risolvere problemi distributivi</a:t>
            </a:r>
            <a:r>
              <a:rPr lang="it-IT" dirty="0"/>
              <a:t>, mentre allo Stato rimane il potere di influenzare le funzioni economiche di base</a:t>
            </a:r>
          </a:p>
          <a:p>
            <a:r>
              <a:rPr lang="it-IT" dirty="0"/>
              <a:t>Inoltre, la concorrenza tra enti territoriali o internazionali </a:t>
            </a:r>
            <a:r>
              <a:rPr lang="it-IT" dirty="0">
                <a:solidFill>
                  <a:srgbClr val="FF0000"/>
                </a:solidFill>
              </a:rPr>
              <a:t>limita fortemente sia le tendenze confiscatorie che l’accendersi di spinte dittatoriali </a:t>
            </a:r>
            <a:r>
              <a:rPr lang="it-IT" dirty="0"/>
              <a:t>e quindi questo è un ulteriore criterio a favore del decentramento</a:t>
            </a:r>
          </a:p>
          <a:p>
            <a:r>
              <a:rPr lang="it-IT" dirty="0"/>
              <a:t>Questo aspetto è sostenuto in </a:t>
            </a:r>
            <a:r>
              <a:rPr lang="it-IT" dirty="0">
                <a:solidFill>
                  <a:srgbClr val="FF0000"/>
                </a:solidFill>
              </a:rPr>
              <a:t>Europa</a:t>
            </a:r>
            <a:r>
              <a:rPr lang="it-IT" dirty="0"/>
              <a:t> soprattutto da coloro che temono che </a:t>
            </a:r>
            <a:r>
              <a:rPr lang="it-IT" dirty="0">
                <a:solidFill>
                  <a:srgbClr val="FF0000"/>
                </a:solidFill>
              </a:rPr>
              <a:t>i governi aumentino troppo la tassazione sui capitali</a:t>
            </a:r>
            <a:r>
              <a:rPr lang="it-IT" dirty="0"/>
              <a:t>, che nell’UE circolano liberamente, se vi è un forte accentramento/coordinamento della politica fiscale. </a:t>
            </a:r>
            <a:endParaRPr lang="en-US"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10</a:t>
            </a:fld>
            <a:endParaRPr lang="en-US"/>
          </a:p>
        </p:txBody>
      </p:sp>
    </p:spTree>
    <p:extLst>
      <p:ext uri="{BB962C8B-B14F-4D97-AF65-F5344CB8AC3E}">
        <p14:creationId xmlns:p14="http://schemas.microsoft.com/office/powerpoint/2010/main" val="3460519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L’Unione Europea: un’Unione solo economica?</a:t>
            </a:r>
            <a:endParaRPr lang="en-US" dirty="0"/>
          </a:p>
        </p:txBody>
      </p:sp>
      <p:sp>
        <p:nvSpPr>
          <p:cNvPr id="3" name="Segnaposto contenuto 2"/>
          <p:cNvSpPr>
            <a:spLocks noGrp="1"/>
          </p:cNvSpPr>
          <p:nvPr>
            <p:ph idx="1"/>
          </p:nvPr>
        </p:nvSpPr>
        <p:spPr/>
        <p:txBody>
          <a:bodyPr>
            <a:normAutofit fontScale="77500" lnSpcReduction="20000"/>
          </a:bodyPr>
          <a:lstStyle/>
          <a:p>
            <a:r>
              <a:rPr lang="it-IT" dirty="0"/>
              <a:t>Il primo nucleo di Paesi Europei è il </a:t>
            </a:r>
            <a:r>
              <a:rPr lang="it-IT" dirty="0">
                <a:hlinkClick r:id="rId2"/>
              </a:rPr>
              <a:t>Consiglio d’Europa </a:t>
            </a:r>
            <a:r>
              <a:rPr lang="it-IT" dirty="0"/>
              <a:t> costituitosi nel 1949 (oggi 46 paesi)</a:t>
            </a:r>
          </a:p>
          <a:p>
            <a:r>
              <a:rPr lang="it-IT" dirty="0"/>
              <a:t>L’</a:t>
            </a:r>
            <a:r>
              <a:rPr lang="it-IT" dirty="0">
                <a:hlinkClick r:id="rId3"/>
              </a:rPr>
              <a:t>UE</a:t>
            </a:r>
            <a:r>
              <a:rPr lang="it-IT" dirty="0"/>
              <a:t> si forma nel 1957 (Comunità Economica Europea o CEE) con il Trattato di Roma tra i primi 6 Paesi fondatori </a:t>
            </a:r>
            <a:r>
              <a:rPr lang="it-IT" dirty="0" err="1"/>
              <a:t>BeNeLux</a:t>
            </a:r>
            <a:r>
              <a:rPr lang="it-IT" dirty="0"/>
              <a:t>, F,D,I dalle ceneri della CECA costituita nel 1950 per riunire gli interessi di questi 6 Paesi nell’industria pesante e raggiunge 28 membri nel 2013 (27 dopo la </a:t>
            </a:r>
            <a:r>
              <a:rPr lang="it-IT" dirty="0" err="1"/>
              <a:t>Brexit</a:t>
            </a:r>
            <a:r>
              <a:rPr lang="it-IT" dirty="0"/>
              <a:t> il 31 gennaio 2020) </a:t>
            </a:r>
          </a:p>
          <a:p>
            <a:r>
              <a:rPr lang="it-IT" dirty="0"/>
              <a:t>Fase iniziale solo unione doganale</a:t>
            </a:r>
          </a:p>
          <a:p>
            <a:r>
              <a:rPr lang="it-IT" dirty="0"/>
              <a:t>Mercato Unico (1957-)</a:t>
            </a:r>
          </a:p>
          <a:p>
            <a:r>
              <a:rPr lang="it-IT" dirty="0"/>
              <a:t>Moneta unica (2002: tra 19 Paesi Membri)</a:t>
            </a:r>
          </a:p>
          <a:p>
            <a:r>
              <a:rPr lang="it-IT" dirty="0"/>
              <a:t>Nel Trattato di Nizza 2001: l’UE tenta di darsi una Costituzione, bocciata dai referendum di Francia e Olanda; </a:t>
            </a:r>
          </a:p>
          <a:p>
            <a:r>
              <a:rPr lang="it-IT" dirty="0"/>
              <a:t>Trattato di Lisbona 2007: si affermano le aree di competenza dell’UE (ratificato da tutti i Paesi nel 2009)</a:t>
            </a:r>
          </a:p>
          <a:p>
            <a:r>
              <a:rPr lang="it-IT" dirty="0"/>
              <a:t>2016:  </a:t>
            </a:r>
            <a:r>
              <a:rPr lang="it-IT" u="sng" dirty="0">
                <a:hlinkClick r:id="rId4"/>
              </a:rPr>
              <a:t>Carta dei diritti fondamentali dell’Unione europea</a:t>
            </a:r>
            <a:endParaRPr lang="en-US"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11</a:t>
            </a:fld>
            <a:endParaRPr lang="en-US"/>
          </a:p>
        </p:txBody>
      </p:sp>
    </p:spTree>
    <p:extLst>
      <p:ext uri="{BB962C8B-B14F-4D97-AF65-F5344CB8AC3E}">
        <p14:creationId xmlns:p14="http://schemas.microsoft.com/office/powerpoint/2010/main" val="162501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5E707A-C5A6-49DB-BE99-34D5E57899F4}"/>
              </a:ext>
            </a:extLst>
          </p:cNvPr>
          <p:cNvSpPr>
            <a:spLocks noGrp="1"/>
          </p:cNvSpPr>
          <p:nvPr>
            <p:ph type="title"/>
          </p:nvPr>
        </p:nvSpPr>
        <p:spPr/>
        <p:txBody>
          <a:bodyPr/>
          <a:lstStyle/>
          <a:p>
            <a:r>
              <a:rPr lang="it-IT" dirty="0"/>
              <a:t>Gli organi di governo politico dell’UE</a:t>
            </a:r>
          </a:p>
        </p:txBody>
      </p:sp>
      <p:sp>
        <p:nvSpPr>
          <p:cNvPr id="3" name="Segnaposto contenuto 2">
            <a:extLst>
              <a:ext uri="{FF2B5EF4-FFF2-40B4-BE49-F238E27FC236}">
                <a16:creationId xmlns:a16="http://schemas.microsoft.com/office/drawing/2014/main" id="{8B0C6EF7-E1F1-43E1-A299-DFC6D4EDD10E}"/>
              </a:ext>
            </a:extLst>
          </p:cNvPr>
          <p:cNvSpPr>
            <a:spLocks noGrp="1"/>
          </p:cNvSpPr>
          <p:nvPr>
            <p:ph idx="1"/>
          </p:nvPr>
        </p:nvSpPr>
        <p:spPr/>
        <p:txBody>
          <a:bodyPr>
            <a:normAutofit fontScale="92500" lnSpcReduction="20000"/>
          </a:bodyPr>
          <a:lstStyle/>
          <a:p>
            <a:r>
              <a:rPr lang="it-IT" dirty="0"/>
              <a:t>Al processo decisionale a livello dell’UE partecipano varie istituzioni, in particolare:</a:t>
            </a:r>
          </a:p>
          <a:p>
            <a:r>
              <a:rPr lang="it-IT" dirty="0"/>
              <a:t>il </a:t>
            </a:r>
            <a:r>
              <a:rPr lang="it-IT" dirty="0">
                <a:hlinkClick r:id="rId2"/>
              </a:rPr>
              <a:t>Parlamento europeo</a:t>
            </a:r>
            <a:r>
              <a:rPr lang="it-IT" dirty="0"/>
              <a:t>, che rappresenta i cittadini dell’UE, i quali eleggono i deputati europei mediante elezioni dirette (Presidente Roberta </a:t>
            </a:r>
            <a:r>
              <a:rPr lang="it-IT" dirty="0" err="1"/>
              <a:t>Metsola</a:t>
            </a:r>
            <a:r>
              <a:rPr lang="it-IT" dirty="0"/>
              <a:t>);</a:t>
            </a:r>
          </a:p>
          <a:p>
            <a:r>
              <a:rPr lang="it-IT" dirty="0"/>
              <a:t>il </a:t>
            </a:r>
            <a:r>
              <a:rPr lang="it-IT" dirty="0">
                <a:hlinkClick r:id="rId3"/>
              </a:rPr>
              <a:t>Consiglio europeo</a:t>
            </a:r>
            <a:r>
              <a:rPr lang="it-IT" dirty="0"/>
              <a:t>, formato dai capi di Stati o di governo degli Stati membri dell’UE (oggi presidente Charles Michel);</a:t>
            </a:r>
          </a:p>
          <a:p>
            <a:r>
              <a:rPr lang="it-IT" dirty="0"/>
              <a:t>il </a:t>
            </a:r>
            <a:r>
              <a:rPr lang="it-IT" dirty="0">
                <a:hlinkClick r:id="rId4"/>
              </a:rPr>
              <a:t>Consiglio dell’Unione europea</a:t>
            </a:r>
            <a:r>
              <a:rPr lang="it-IT" dirty="0"/>
              <a:t>, anche denominato «Consiglio», che rappresenta i governi degli Stati membri dell’UE (Presieduta dal capo del governo del Paese a cui spetta a rotazione la guida ogni 6 mesi, ora il Belgio, poi l’Ungheria) ; e</a:t>
            </a:r>
          </a:p>
          <a:p>
            <a:r>
              <a:rPr lang="it-IT" dirty="0"/>
              <a:t>la </a:t>
            </a:r>
            <a:r>
              <a:rPr lang="it-IT" dirty="0">
                <a:hlinkClick r:id="rId5"/>
              </a:rPr>
              <a:t>Commissione europea</a:t>
            </a:r>
            <a:r>
              <a:rPr lang="it-IT" dirty="0"/>
              <a:t>, che rappresenta gli interessi dell’UE nel suo complesso (presidente Ursula von </a:t>
            </a:r>
            <a:r>
              <a:rPr lang="it-IT" dirty="0" err="1"/>
              <a:t>der</a:t>
            </a:r>
            <a:r>
              <a:rPr lang="it-IT" dirty="0"/>
              <a:t> </a:t>
            </a:r>
            <a:r>
              <a:rPr lang="it-IT" dirty="0" err="1"/>
              <a:t>Leyen</a:t>
            </a:r>
            <a:r>
              <a:rPr lang="it-IT" dirty="0"/>
              <a:t>).</a:t>
            </a:r>
          </a:p>
          <a:p>
            <a:endParaRPr lang="it-IT" dirty="0"/>
          </a:p>
        </p:txBody>
      </p:sp>
    </p:spTree>
    <p:extLst>
      <p:ext uri="{BB962C8B-B14F-4D97-AF65-F5344CB8AC3E}">
        <p14:creationId xmlns:p14="http://schemas.microsoft.com/office/powerpoint/2010/main" val="1506670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 principi fondamentali dei trattati (</a:t>
            </a:r>
            <a:r>
              <a:rPr lang="it-IT" dirty="0">
                <a:hlinkClick r:id="rId2"/>
              </a:rPr>
              <a:t>Trattato di Lisbona</a:t>
            </a:r>
            <a:r>
              <a:rPr lang="it-IT" dirty="0"/>
              <a:t>, 2007)</a:t>
            </a:r>
            <a:endParaRPr lang="en-US" dirty="0"/>
          </a:p>
        </p:txBody>
      </p:sp>
      <p:sp>
        <p:nvSpPr>
          <p:cNvPr id="3" name="Segnaposto contenuto 2"/>
          <p:cNvSpPr>
            <a:spLocks noGrp="1"/>
          </p:cNvSpPr>
          <p:nvPr>
            <p:ph idx="1"/>
          </p:nvPr>
        </p:nvSpPr>
        <p:spPr/>
        <p:txBody>
          <a:bodyPr>
            <a:normAutofit fontScale="77500" lnSpcReduction="20000"/>
          </a:bodyPr>
          <a:lstStyle/>
          <a:p>
            <a:r>
              <a:rPr lang="it-IT" b="1" dirty="0"/>
              <a:t>Principio di attribuzione</a:t>
            </a:r>
            <a:r>
              <a:rPr lang="it-IT" dirty="0"/>
              <a:t>: l’UE agisce nei limiti delle competenze che gli Stati membri le hanno attribuito nel Trattato</a:t>
            </a:r>
            <a:endParaRPr lang="en-US" b="1" dirty="0"/>
          </a:p>
          <a:p>
            <a:r>
              <a:rPr lang="it-IT" dirty="0"/>
              <a:t>Per l’Unione Europea sancita a Maastricht </a:t>
            </a:r>
            <a:r>
              <a:rPr lang="it-IT" u="sng" dirty="0"/>
              <a:t>il principio base è il decentramento al livello più basso</a:t>
            </a:r>
            <a:r>
              <a:rPr lang="it-IT" dirty="0"/>
              <a:t>, ad eccezione dei casi in cui la centralizzazione non sia giustificata da </a:t>
            </a:r>
            <a:r>
              <a:rPr lang="it-IT" dirty="0">
                <a:solidFill>
                  <a:srgbClr val="FF0000"/>
                </a:solidFill>
              </a:rPr>
              <a:t>economie di scala </a:t>
            </a:r>
            <a:r>
              <a:rPr lang="it-IT" dirty="0"/>
              <a:t>o da </a:t>
            </a:r>
            <a:r>
              <a:rPr lang="it-IT" dirty="0">
                <a:solidFill>
                  <a:srgbClr val="FF0000"/>
                </a:solidFill>
              </a:rPr>
              <a:t>esternalità</a:t>
            </a:r>
            <a:r>
              <a:rPr lang="it-IT" dirty="0"/>
              <a:t> (</a:t>
            </a:r>
            <a:r>
              <a:rPr lang="it-IT" b="1" dirty="0"/>
              <a:t>Principio di sussidiarietà</a:t>
            </a:r>
            <a:r>
              <a:rPr lang="it-IT" dirty="0"/>
              <a:t>) - ad esempio, la previdenza sociale, le pensioni, la sanità o l’istruzione sono tutti settori finanziati dai bilanci nazionali, regionali o locali.</a:t>
            </a:r>
          </a:p>
          <a:p>
            <a:pPr lvl="1"/>
            <a:r>
              <a:rPr lang="it-IT" dirty="0"/>
              <a:t>Tuttavia questo principio generale è stato spesso accantonato in favore di accordi tra aree come nel caso del PSC o per temi di PE come il </a:t>
            </a:r>
            <a:r>
              <a:rPr lang="it-IT" dirty="0">
                <a:solidFill>
                  <a:srgbClr val="FF0000"/>
                </a:solidFill>
              </a:rPr>
              <a:t>Metodo Aperto di Coordinamento </a:t>
            </a:r>
            <a:r>
              <a:rPr lang="it-IT" dirty="0"/>
              <a:t>(Consiglio Europeo, Lisbona 2000) o </a:t>
            </a:r>
            <a:r>
              <a:rPr lang="it-IT" i="1" dirty="0" err="1"/>
              <a:t>governance</a:t>
            </a:r>
            <a:r>
              <a:rPr lang="it-IT" dirty="0"/>
              <a:t> basata sulla cooperazione intergovernativa volontaria e dal 2012, 25 Paesi Membri hanno sottoscritto il «Trattato sulla stabilità, coordinamento e </a:t>
            </a:r>
            <a:r>
              <a:rPr lang="it-IT" dirty="0" err="1"/>
              <a:t>governance</a:t>
            </a:r>
            <a:r>
              <a:rPr lang="it-IT" dirty="0"/>
              <a:t> dell’UEM» noto come </a:t>
            </a:r>
            <a:r>
              <a:rPr lang="it-IT" dirty="0">
                <a:solidFill>
                  <a:srgbClr val="FF0000"/>
                </a:solidFill>
              </a:rPr>
              <a:t>Fiscal Compact</a:t>
            </a:r>
          </a:p>
          <a:p>
            <a:pPr lvl="1"/>
            <a:r>
              <a:rPr lang="it-IT" dirty="0"/>
              <a:t>Nello stesso anno si avvia anche l’Iniziativa dei Cittadini Europei per la proposta di disegni di legge alla CE da parte dei cittadini (1 milione)</a:t>
            </a:r>
          </a:p>
          <a:p>
            <a:r>
              <a:rPr lang="it-IT" b="1" dirty="0"/>
              <a:t>Principio di proporzionalità</a:t>
            </a:r>
            <a:r>
              <a:rPr lang="it-IT" dirty="0"/>
              <a:t>: contenuto e forma dell’azione dell’UE </a:t>
            </a:r>
            <a:r>
              <a:rPr lang="it-IT" dirty="0">
                <a:solidFill>
                  <a:srgbClr val="FF0000"/>
                </a:solidFill>
              </a:rPr>
              <a:t>non eccedono il livello necessario </a:t>
            </a:r>
            <a:r>
              <a:rPr lang="it-IT" dirty="0"/>
              <a:t>fissato</a:t>
            </a:r>
            <a:r>
              <a:rPr lang="it-IT" dirty="0">
                <a:solidFill>
                  <a:srgbClr val="FF0000"/>
                </a:solidFill>
              </a:rPr>
              <a:t> </a:t>
            </a:r>
            <a:r>
              <a:rPr lang="it-IT" dirty="0"/>
              <a:t>esclusivamente per raggiungere gli obiettivi. Si tratta di un principio opposto a quello della centralizzazione alla base della costituzione della CECA.</a:t>
            </a:r>
            <a:endParaRPr lang="it-IT" b="1"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13</a:t>
            </a:fld>
            <a:endParaRPr lang="en-US"/>
          </a:p>
        </p:txBody>
      </p:sp>
    </p:spTree>
    <p:extLst>
      <p:ext uri="{BB962C8B-B14F-4D97-AF65-F5344CB8AC3E}">
        <p14:creationId xmlns:p14="http://schemas.microsoft.com/office/powerpoint/2010/main" val="2327024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questioni del federalismo e l’integrazione europea</a:t>
            </a:r>
            <a:endParaRPr lang="en-US" dirty="0"/>
          </a:p>
        </p:txBody>
      </p:sp>
      <p:sp>
        <p:nvSpPr>
          <p:cNvPr id="3" name="Segnaposto contenuto 2"/>
          <p:cNvSpPr>
            <a:spLocks noGrp="1"/>
          </p:cNvSpPr>
          <p:nvPr>
            <p:ph idx="1"/>
          </p:nvPr>
        </p:nvSpPr>
        <p:spPr/>
        <p:txBody>
          <a:bodyPr>
            <a:normAutofit lnSpcReduction="10000"/>
          </a:bodyPr>
          <a:lstStyle/>
          <a:p>
            <a:r>
              <a:rPr lang="it-IT" dirty="0"/>
              <a:t>Osservazioni:</a:t>
            </a:r>
          </a:p>
          <a:p>
            <a:pPr lvl="1"/>
            <a:r>
              <a:rPr lang="it-IT" dirty="0"/>
              <a:t>L’UE è una istituzione politica, ma </a:t>
            </a:r>
            <a:r>
              <a:rPr lang="it-IT" dirty="0">
                <a:solidFill>
                  <a:srgbClr val="FF0000"/>
                </a:solidFill>
              </a:rPr>
              <a:t>l’efficienza economica ha un peso preponderante</a:t>
            </a:r>
            <a:r>
              <a:rPr lang="it-IT" dirty="0"/>
              <a:t> rispetto a quella politica, soprattutto nel caso della distribuzione delle competenze (determinate anche dal percorso storico dell’UE)</a:t>
            </a:r>
          </a:p>
          <a:p>
            <a:pPr lvl="1"/>
            <a:r>
              <a:rPr lang="it-IT" dirty="0"/>
              <a:t>Con l’ampliarsi dell’UE la </a:t>
            </a:r>
            <a:r>
              <a:rPr lang="it-IT" dirty="0">
                <a:solidFill>
                  <a:srgbClr val="FF0000"/>
                </a:solidFill>
              </a:rPr>
              <a:t>diversità delle preferenze </a:t>
            </a:r>
            <a:r>
              <a:rPr lang="it-IT" dirty="0"/>
              <a:t>in alcuni ambiti (ad es. l’inflazione) è aumentata. La capacità di differenziare gli interventi di PE a seconda delle esigenze locali è stata sempre molto scarsa, sia che si sia deciso il decentramento delle competenze (es. ambito sociale: lavoro, migrazioni, povertà), sia per le </a:t>
            </a:r>
            <a:r>
              <a:rPr lang="it-IT" b="1" dirty="0"/>
              <a:t>cooperazioni rafforzate </a:t>
            </a:r>
            <a:r>
              <a:rPr lang="it-IT" dirty="0"/>
              <a:t>(vedi </a:t>
            </a:r>
            <a:r>
              <a:rPr lang="it-IT" dirty="0">
                <a:hlinkClick r:id="rId2"/>
              </a:rPr>
              <a:t>Trattato di Nizza</a:t>
            </a:r>
            <a:r>
              <a:rPr lang="it-IT" dirty="0"/>
              <a:t> art. 27 A; art. 40 a c2, vedi slide successiva) per i settori di competenza individuati nel Trattato </a:t>
            </a:r>
          </a:p>
          <a:p>
            <a:r>
              <a:rPr lang="it-IT" sz="2000" dirty="0"/>
              <a:t>Esempi: </a:t>
            </a:r>
            <a:r>
              <a:rPr lang="it-IT" sz="2000" dirty="0">
                <a:hlinkClick r:id="rId3"/>
              </a:rPr>
              <a:t>https://eur-lex.europa.eu/legal-content/IT/TXT/?uri=LEGISSUM:enhanced_cooperation</a:t>
            </a:r>
            <a:r>
              <a:rPr lang="it-IT" sz="2000" dirty="0"/>
              <a:t> </a:t>
            </a:r>
          </a:p>
          <a:p>
            <a:endParaRPr lang="it-IT" sz="1400" dirty="0"/>
          </a:p>
          <a:p>
            <a:pPr lvl="1"/>
            <a:endParaRPr lang="it-IT"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14</a:t>
            </a:fld>
            <a:endParaRPr lang="en-US"/>
          </a:p>
        </p:txBody>
      </p:sp>
    </p:spTree>
    <p:extLst>
      <p:ext uri="{BB962C8B-B14F-4D97-AF65-F5344CB8AC3E}">
        <p14:creationId xmlns:p14="http://schemas.microsoft.com/office/powerpoint/2010/main" val="2027234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F05459-71B2-485A-934D-1BF37862D49F}"/>
              </a:ext>
            </a:extLst>
          </p:cNvPr>
          <p:cNvSpPr>
            <a:spLocks noGrp="1"/>
          </p:cNvSpPr>
          <p:nvPr>
            <p:ph type="title"/>
          </p:nvPr>
        </p:nvSpPr>
        <p:spPr/>
        <p:txBody>
          <a:bodyPr/>
          <a:lstStyle/>
          <a:p>
            <a:r>
              <a:rPr lang="it-IT" dirty="0"/>
              <a:t>Trattato di Nizza (26.02.2001) - estratto</a:t>
            </a:r>
          </a:p>
        </p:txBody>
      </p:sp>
      <p:sp>
        <p:nvSpPr>
          <p:cNvPr id="3" name="Segnaposto contenuto 2">
            <a:extLst>
              <a:ext uri="{FF2B5EF4-FFF2-40B4-BE49-F238E27FC236}">
                <a16:creationId xmlns:a16="http://schemas.microsoft.com/office/drawing/2014/main" id="{EF3625DB-4B91-440D-A91A-8BD65E92A52B}"/>
              </a:ext>
            </a:extLst>
          </p:cNvPr>
          <p:cNvSpPr>
            <a:spLocks noGrp="1"/>
          </p:cNvSpPr>
          <p:nvPr>
            <p:ph idx="1"/>
          </p:nvPr>
        </p:nvSpPr>
        <p:spPr>
          <a:xfrm>
            <a:off x="872429" y="1380650"/>
            <a:ext cx="10515600" cy="4351338"/>
          </a:xfrm>
        </p:spPr>
        <p:txBody>
          <a:bodyPr>
            <a:noAutofit/>
          </a:bodyPr>
          <a:lstStyle/>
          <a:p>
            <a:r>
              <a:rPr lang="it-IT" sz="1400" b="1" dirty="0"/>
              <a:t>Articolo 27 A</a:t>
            </a:r>
          </a:p>
          <a:p>
            <a:r>
              <a:rPr lang="it-IT" sz="1400" dirty="0"/>
              <a:t>1. Le </a:t>
            </a:r>
            <a:r>
              <a:rPr lang="it-IT" sz="1400" dirty="0">
                <a:solidFill>
                  <a:srgbClr val="FF0000"/>
                </a:solidFill>
              </a:rPr>
              <a:t>cooperazioni rafforzate</a:t>
            </a:r>
            <a:r>
              <a:rPr lang="it-IT" sz="1400" dirty="0"/>
              <a:t> in uno dei settori di cui al presente titolo sono dirette a salvaguardare i valori e a servire gli interessi dell'Unione nel suo insieme, affermando la sua identità come forza coerente sulla scena internazionale. Esse rispettano:</a:t>
            </a:r>
          </a:p>
          <a:p>
            <a:r>
              <a:rPr lang="it-IT" sz="1400" dirty="0"/>
              <a:t>- </a:t>
            </a:r>
            <a:r>
              <a:rPr lang="it-IT" sz="1400" u="sng" dirty="0"/>
              <a:t>i principi, gli obiettivi, gli orientamenti generali e la coerenza della politica estera e di sicurezza comune </a:t>
            </a:r>
            <a:r>
              <a:rPr lang="it-IT" sz="1400" dirty="0"/>
              <a:t>nonché le decisioni adottate nel quadro di tale politica;</a:t>
            </a:r>
          </a:p>
          <a:p>
            <a:r>
              <a:rPr lang="it-IT" sz="1400" dirty="0"/>
              <a:t>- le competenze della Comunità europea;</a:t>
            </a:r>
          </a:p>
          <a:p>
            <a:r>
              <a:rPr lang="it-IT" sz="1400" dirty="0"/>
              <a:t>- la coerenza tra l'insieme delle politiche dell'Unione e l'azione esterna della stessa.</a:t>
            </a:r>
          </a:p>
          <a:p>
            <a:r>
              <a:rPr lang="it-IT" sz="1400" dirty="0"/>
              <a:t>2. Gli articoli da 11 a 27 e gli articoli da 27 B a 28 si applicano alle cooperazioni rafforzate previste dal presente articolo, salvo disposizioni contrarie contenute nell'articolo 27 C e negli articoli da 43 a 45.</a:t>
            </a:r>
          </a:p>
          <a:p>
            <a:r>
              <a:rPr lang="it-IT" sz="1400" b="1" dirty="0"/>
              <a:t>Articolo 40 A</a:t>
            </a:r>
          </a:p>
          <a:p>
            <a:r>
              <a:rPr lang="it-IT" sz="1400" dirty="0"/>
              <a:t>1. Gli Stati membri che intendono instaurare tra loro una cooperazione rafforzata a norma dell'articolo 40 trasmettono una richiesta alla Commissione, che può presentare al Consiglio una proposta al riguardo. Qualora la Commissione non presenti una proposta, essa informa gli Stati membri interessati delle ragioni di tale decisione. Questi ultimi possono in tal caso sottoporre al Consiglio un'iniziativa volta a ottenere l'autorizzazione per la cooperazione rafforzata in questione. </a:t>
            </a:r>
          </a:p>
          <a:p>
            <a:r>
              <a:rPr lang="it-IT" sz="1400" dirty="0"/>
              <a:t>2. L'autorizzazione di cui al paragrafo 1 è concessa, nel rispetto degli articoli da 43 a 45, dal Consiglio, che </a:t>
            </a:r>
            <a:r>
              <a:rPr lang="it-IT" sz="1400" b="1" dirty="0"/>
              <a:t>delibera a maggioranza qualificata</a:t>
            </a:r>
            <a:r>
              <a:rPr lang="it-IT" sz="1400" dirty="0"/>
              <a:t> su proposta della Commissione </a:t>
            </a:r>
            <a:r>
              <a:rPr lang="it-IT" sz="1400" dirty="0">
                <a:solidFill>
                  <a:srgbClr val="FF0000"/>
                </a:solidFill>
              </a:rPr>
              <a:t>o su iniziativa di almeno otto Stati membri </a:t>
            </a:r>
            <a:r>
              <a:rPr lang="it-IT" sz="1400" dirty="0"/>
              <a:t>e previa consultazione del Parlamento europeo. Ai voti dei membri del Consiglio è attribuita la ponderazione di cui all'articolo 205, paragrafo 2 del trattato che istituisce la Comunità europea.</a:t>
            </a:r>
          </a:p>
          <a:p>
            <a:r>
              <a:rPr lang="it-IT" sz="1400" dirty="0"/>
              <a:t>Un membro del Consiglio può chiedere che la questione sia sottoposta al Consiglio europeo. Una volta la questione sollevata in tale sede, il Consiglio può deliberare ai sensi del primo comma del presente paragrafo.</a:t>
            </a:r>
          </a:p>
        </p:txBody>
      </p:sp>
    </p:spTree>
    <p:extLst>
      <p:ext uri="{BB962C8B-B14F-4D97-AF65-F5344CB8AC3E}">
        <p14:creationId xmlns:p14="http://schemas.microsoft.com/office/powerpoint/2010/main" val="2540278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competenze UE per la PEI</a:t>
            </a:r>
            <a:endParaRPr lang="en-US" dirty="0"/>
          </a:p>
        </p:txBody>
      </p:sp>
      <p:sp>
        <p:nvSpPr>
          <p:cNvPr id="3" name="Segnaposto contenuto 2"/>
          <p:cNvSpPr>
            <a:spLocks noGrp="1"/>
          </p:cNvSpPr>
          <p:nvPr>
            <p:ph idx="1"/>
          </p:nvPr>
        </p:nvSpPr>
        <p:spPr>
          <a:xfrm>
            <a:off x="834136" y="1658112"/>
            <a:ext cx="10515600" cy="4742688"/>
          </a:xfrm>
        </p:spPr>
        <p:txBody>
          <a:bodyPr>
            <a:normAutofit fontScale="70000" lnSpcReduction="20000"/>
          </a:bodyPr>
          <a:lstStyle/>
          <a:p>
            <a:pPr marL="0" indent="0">
              <a:buNone/>
            </a:pPr>
            <a:r>
              <a:rPr lang="it-IT" dirty="0"/>
              <a:t>I Trattati individuano anche le </a:t>
            </a:r>
            <a:r>
              <a:rPr lang="it-IT" b="1" dirty="0"/>
              <a:t>categorie di competenza </a:t>
            </a:r>
            <a:r>
              <a:rPr lang="it-IT" dirty="0"/>
              <a:t>dell’UE che sono diverse e per quanto riguarda la PE sono 5:</a:t>
            </a:r>
            <a:endParaRPr lang="en-US" dirty="0"/>
          </a:p>
          <a:p>
            <a:pPr marL="514350" indent="-514350">
              <a:buFont typeface="+mj-lt"/>
              <a:buAutoNum type="arabicPeriod"/>
            </a:pPr>
            <a:r>
              <a:rPr lang="it-IT" b="1" dirty="0">
                <a:solidFill>
                  <a:srgbClr val="FF0000"/>
                </a:solidFill>
              </a:rPr>
              <a:t>Competenze esclusive </a:t>
            </a:r>
            <a:r>
              <a:rPr lang="it-IT" dirty="0"/>
              <a:t>(gli Stati Membri possono essere abilitati a farlo per realizzare gli atti/regolamenti dell’UE): </a:t>
            </a:r>
          </a:p>
          <a:p>
            <a:pPr lvl="1"/>
            <a:r>
              <a:rPr lang="it-IT" u="sng" dirty="0"/>
              <a:t>Politica commerciale</a:t>
            </a:r>
          </a:p>
          <a:p>
            <a:pPr lvl="1"/>
            <a:r>
              <a:rPr lang="it-IT" dirty="0"/>
              <a:t>Politica della concorrenza</a:t>
            </a:r>
          </a:p>
          <a:p>
            <a:pPr lvl="1"/>
            <a:r>
              <a:rPr lang="it-IT" dirty="0"/>
              <a:t>Politica della pesca</a:t>
            </a:r>
          </a:p>
          <a:p>
            <a:pPr lvl="1"/>
            <a:r>
              <a:rPr lang="it-IT" u="sng" dirty="0"/>
              <a:t>Politica della moneta</a:t>
            </a:r>
          </a:p>
          <a:p>
            <a:pPr marL="514350" indent="-514350">
              <a:buFont typeface="+mj-lt"/>
              <a:buAutoNum type="arabicPeriod"/>
            </a:pPr>
            <a:r>
              <a:rPr lang="it-IT" b="1" dirty="0">
                <a:solidFill>
                  <a:srgbClr val="FF0000"/>
                </a:solidFill>
              </a:rPr>
              <a:t>Competenze condivise </a:t>
            </a:r>
            <a:r>
              <a:rPr lang="it-IT" dirty="0"/>
              <a:t>in cui l’iniziativa appartiene all’UE. Gestione:</a:t>
            </a:r>
          </a:p>
          <a:p>
            <a:pPr lvl="1"/>
            <a:r>
              <a:rPr lang="it-IT" dirty="0"/>
              <a:t>del mercato interno</a:t>
            </a:r>
          </a:p>
          <a:p>
            <a:pPr lvl="1"/>
            <a:r>
              <a:rPr lang="it-IT" dirty="0"/>
              <a:t>Delle politiche regionali</a:t>
            </a:r>
          </a:p>
          <a:p>
            <a:pPr lvl="1"/>
            <a:r>
              <a:rPr lang="it-IT" dirty="0"/>
              <a:t>Dell’ambiente</a:t>
            </a:r>
          </a:p>
          <a:p>
            <a:pPr lvl="1"/>
            <a:r>
              <a:rPr lang="it-IT" dirty="0"/>
              <a:t>Dell’agricoltura</a:t>
            </a:r>
          </a:p>
          <a:p>
            <a:pPr lvl="1"/>
            <a:r>
              <a:rPr lang="it-IT" dirty="0"/>
              <a:t>Della tutela dei consumatori</a:t>
            </a:r>
          </a:p>
          <a:p>
            <a:pPr lvl="1"/>
            <a:r>
              <a:rPr lang="it-IT" dirty="0"/>
              <a:t>Dei trasporti</a:t>
            </a:r>
          </a:p>
          <a:p>
            <a:pPr lvl="1"/>
            <a:r>
              <a:rPr lang="it-IT" dirty="0"/>
              <a:t>Dell’energia</a:t>
            </a:r>
          </a:p>
          <a:p>
            <a:pPr lvl="1"/>
            <a:r>
              <a:rPr lang="it-IT" dirty="0"/>
              <a:t>UE e stati membri possono concorrere in materia di </a:t>
            </a:r>
            <a:r>
              <a:rPr lang="it-IT" u="sng" dirty="0"/>
              <a:t>R&amp;S e di aiuti allo sviluppo</a:t>
            </a:r>
            <a:r>
              <a:rPr lang="it-IT" dirty="0"/>
              <a:t>, mentre in </a:t>
            </a:r>
            <a:r>
              <a:rPr lang="it-IT" u="sng" dirty="0"/>
              <a:t>ambito sociale </a:t>
            </a:r>
            <a:r>
              <a:rPr lang="it-IT" dirty="0"/>
              <a:t>l’UE si occupa della libera </a:t>
            </a:r>
            <a:r>
              <a:rPr lang="it-IT" u="sng" dirty="0"/>
              <a:t>circolazione dei lavoratori e norme minime su orario e condizioni lavorative</a:t>
            </a:r>
            <a:endParaRPr lang="en-US" u="sng"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16</a:t>
            </a:fld>
            <a:endParaRPr lang="en-US"/>
          </a:p>
        </p:txBody>
      </p:sp>
    </p:spTree>
    <p:extLst>
      <p:ext uri="{BB962C8B-B14F-4D97-AF65-F5344CB8AC3E}">
        <p14:creationId xmlns:p14="http://schemas.microsoft.com/office/powerpoint/2010/main" val="1734566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Competenze (</a:t>
            </a:r>
            <a:r>
              <a:rPr lang="it-IT" dirty="0" err="1"/>
              <a:t>cont</a:t>
            </a:r>
            <a:r>
              <a:rPr lang="it-IT" dirty="0"/>
              <a:t>.): il coordinamento</a:t>
            </a:r>
            <a:endParaRPr lang="en-US" dirty="0"/>
          </a:p>
        </p:txBody>
      </p:sp>
      <p:sp>
        <p:nvSpPr>
          <p:cNvPr id="3" name="Segnaposto contenuto 2"/>
          <p:cNvSpPr>
            <a:spLocks noGrp="1"/>
          </p:cNvSpPr>
          <p:nvPr>
            <p:ph idx="1"/>
          </p:nvPr>
        </p:nvSpPr>
        <p:spPr/>
        <p:txBody>
          <a:bodyPr/>
          <a:lstStyle/>
          <a:p>
            <a:pPr marL="514350" indent="-514350">
              <a:buFont typeface="+mj-lt"/>
              <a:buAutoNum type="arabicPeriod" startAt="3"/>
            </a:pPr>
            <a:r>
              <a:rPr lang="it-IT" dirty="0">
                <a:solidFill>
                  <a:srgbClr val="FF0000"/>
                </a:solidFill>
              </a:rPr>
              <a:t>Coordinamento delle politiche economiche e dell’occupazione </a:t>
            </a:r>
            <a:r>
              <a:rPr lang="it-IT" dirty="0"/>
              <a:t>tra stati membri</a:t>
            </a:r>
          </a:p>
          <a:p>
            <a:pPr marL="514350" indent="-514350">
              <a:buFont typeface="+mj-lt"/>
              <a:buAutoNum type="arabicPeriod" startAt="3"/>
            </a:pPr>
            <a:r>
              <a:rPr lang="it-IT" dirty="0">
                <a:solidFill>
                  <a:srgbClr val="FF0000"/>
                </a:solidFill>
              </a:rPr>
              <a:t>Definizione e realizzazione della politica estera e della sicurezza comune</a:t>
            </a:r>
          </a:p>
          <a:p>
            <a:pPr marL="514350" indent="-514350">
              <a:buFont typeface="+mj-lt"/>
              <a:buAutoNum type="arabicPeriod" startAt="3"/>
            </a:pPr>
            <a:r>
              <a:rPr lang="it-IT" dirty="0"/>
              <a:t>Competenze volte a </a:t>
            </a:r>
            <a:r>
              <a:rPr lang="it-IT" dirty="0">
                <a:solidFill>
                  <a:srgbClr val="FF0000"/>
                </a:solidFill>
              </a:rPr>
              <a:t>sostenere, coordinare e completare </a:t>
            </a:r>
            <a:r>
              <a:rPr lang="it-IT" dirty="0"/>
              <a:t>gli interventi degli stati membri in ambito</a:t>
            </a:r>
          </a:p>
          <a:p>
            <a:pPr lvl="1"/>
            <a:r>
              <a:rPr lang="it-IT" dirty="0"/>
              <a:t>Sanitario</a:t>
            </a:r>
          </a:p>
          <a:p>
            <a:pPr lvl="1"/>
            <a:r>
              <a:rPr lang="it-IT" dirty="0"/>
              <a:t>Industriale</a:t>
            </a:r>
          </a:p>
          <a:p>
            <a:pPr lvl="1"/>
            <a:r>
              <a:rPr lang="it-IT" dirty="0"/>
              <a:t>Culturale</a:t>
            </a:r>
          </a:p>
          <a:p>
            <a:pPr lvl="1"/>
            <a:r>
              <a:rPr lang="it-IT" dirty="0"/>
              <a:t>Educativo</a:t>
            </a:r>
            <a:endParaRPr lang="en-US"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17</a:t>
            </a:fld>
            <a:endParaRPr lang="en-US"/>
          </a:p>
        </p:txBody>
      </p:sp>
    </p:spTree>
    <p:extLst>
      <p:ext uri="{BB962C8B-B14F-4D97-AF65-F5344CB8AC3E}">
        <p14:creationId xmlns:p14="http://schemas.microsoft.com/office/powerpoint/2010/main" val="2609079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L’UE come federazione</a:t>
            </a:r>
            <a:endParaRPr lang="en-US" dirty="0"/>
          </a:p>
        </p:txBody>
      </p:sp>
      <p:sp>
        <p:nvSpPr>
          <p:cNvPr id="3" name="Segnaposto contenuto 2"/>
          <p:cNvSpPr>
            <a:spLocks noGrp="1"/>
          </p:cNvSpPr>
          <p:nvPr>
            <p:ph idx="1"/>
          </p:nvPr>
        </p:nvSpPr>
        <p:spPr/>
        <p:txBody>
          <a:bodyPr>
            <a:normAutofit lnSpcReduction="10000"/>
          </a:bodyPr>
          <a:lstStyle/>
          <a:p>
            <a:r>
              <a:rPr lang="it-IT" dirty="0"/>
              <a:t>Appare evidente dall’analisi delle competenze che </a:t>
            </a:r>
            <a:r>
              <a:rPr lang="it-IT" dirty="0">
                <a:solidFill>
                  <a:srgbClr val="FF0000"/>
                </a:solidFill>
              </a:rPr>
              <a:t>l’UE è una federazione</a:t>
            </a:r>
            <a:r>
              <a:rPr lang="it-IT" dirty="0"/>
              <a:t>, </a:t>
            </a:r>
            <a:r>
              <a:rPr lang="it-IT" u="sng" dirty="0"/>
              <a:t>poiché dispone in alcuni ambiti di competenze superiori a quelle degli stati</a:t>
            </a:r>
          </a:p>
          <a:p>
            <a:r>
              <a:rPr lang="it-IT" dirty="0"/>
              <a:t>La </a:t>
            </a:r>
            <a:r>
              <a:rPr lang="it-IT" dirty="0">
                <a:solidFill>
                  <a:srgbClr val="FF0000"/>
                </a:solidFill>
              </a:rPr>
              <a:t>complessità del sistema decisionale </a:t>
            </a:r>
            <a:r>
              <a:rPr lang="it-IT" dirty="0"/>
              <a:t>è l’altra caratteristica fondamentale che emerge, poiché vi sono 5 diverse categorie di competenze talvolta sovrapposte e la cui logica non appare molto chiara, anche se si guarda alle preferenze dei diversi stati europei in merito ad es. alla politica estera e degli aiuti (si vorrebbe come competenza esclusiva UE) o al contrario riguardo alle aliquote delle imposte indirette sugli acquisti (competenza UE, ma si preferirebbe che fosse degli stati)</a:t>
            </a:r>
            <a:endParaRPr lang="en-US"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18</a:t>
            </a:fld>
            <a:endParaRPr lang="en-US"/>
          </a:p>
        </p:txBody>
      </p:sp>
    </p:spTree>
    <p:extLst>
      <p:ext uri="{BB962C8B-B14F-4D97-AF65-F5344CB8AC3E}">
        <p14:creationId xmlns:p14="http://schemas.microsoft.com/office/powerpoint/2010/main" val="1797528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799081" y="67468"/>
            <a:ext cx="10515600" cy="1325563"/>
          </a:xfrm>
        </p:spPr>
        <p:txBody>
          <a:bodyPr>
            <a:normAutofit/>
          </a:bodyPr>
          <a:lstStyle/>
          <a:p>
            <a:r>
              <a:rPr lang="it-IT" sz="2800" dirty="0" err="1"/>
              <a:t>Tab</a:t>
            </a:r>
            <a:r>
              <a:rPr lang="it-IT" sz="2800" dirty="0"/>
              <a:t>. 2.3 Distribuzione delle competenze per tipo di PE all’interno dell’UE</a:t>
            </a:r>
            <a:endParaRPr lang="en-US" sz="2800"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19</a:t>
            </a:fld>
            <a:endParaRPr lang="en-US"/>
          </a:p>
        </p:txBody>
      </p:sp>
      <p:sp>
        <p:nvSpPr>
          <p:cNvPr id="6" name="CasellaDiTesto 5"/>
          <p:cNvSpPr txBox="1"/>
          <p:nvPr/>
        </p:nvSpPr>
        <p:spPr>
          <a:xfrm>
            <a:off x="9422722" y="4852178"/>
            <a:ext cx="2611174" cy="1754326"/>
          </a:xfrm>
          <a:prstGeom prst="rect">
            <a:avLst/>
          </a:prstGeom>
          <a:noFill/>
        </p:spPr>
        <p:txBody>
          <a:bodyPr wrap="square" rtlCol="0">
            <a:spAutoFit/>
          </a:bodyPr>
          <a:lstStyle/>
          <a:p>
            <a:r>
              <a:rPr lang="it-IT" i="1" dirty="0"/>
              <a:t>Fonte: T. </a:t>
            </a:r>
            <a:r>
              <a:rPr lang="it-IT" i="1" dirty="0" err="1"/>
              <a:t>Padoa-Schioppa</a:t>
            </a:r>
            <a:r>
              <a:rPr lang="it-IT" i="1" dirty="0"/>
              <a:t>* in </a:t>
            </a:r>
            <a:r>
              <a:rPr lang="it-IT" i="1" dirty="0" err="1"/>
              <a:t>Bennassy-Quéré</a:t>
            </a:r>
            <a:r>
              <a:rPr lang="it-IT" i="1" dirty="0"/>
              <a:t> et al (2019), p.156</a:t>
            </a:r>
          </a:p>
          <a:p>
            <a:r>
              <a:rPr lang="it-IT" i="1" dirty="0"/>
              <a:t>* 1979-1983 Direttore generale Economia e Finanza della CE</a:t>
            </a:r>
            <a:endParaRPr lang="en-US" i="1" dirty="0"/>
          </a:p>
        </p:txBody>
      </p:sp>
      <p:graphicFrame>
        <p:nvGraphicFramePr>
          <p:cNvPr id="12" name="Tabella 11">
            <a:extLst>
              <a:ext uri="{FF2B5EF4-FFF2-40B4-BE49-F238E27FC236}">
                <a16:creationId xmlns:a16="http://schemas.microsoft.com/office/drawing/2014/main" id="{3DE78278-54DE-48B8-9F44-142B1A776EE2}"/>
              </a:ext>
            </a:extLst>
          </p:cNvPr>
          <p:cNvGraphicFramePr>
            <a:graphicFrameLocks noGrp="1"/>
          </p:cNvGraphicFramePr>
          <p:nvPr>
            <p:extLst>
              <p:ext uri="{D42A27DB-BD31-4B8C-83A1-F6EECF244321}">
                <p14:modId xmlns:p14="http://schemas.microsoft.com/office/powerpoint/2010/main" val="2219461946"/>
              </p:ext>
            </p:extLst>
          </p:nvPr>
        </p:nvGraphicFramePr>
        <p:xfrm>
          <a:off x="679688" y="991552"/>
          <a:ext cx="8552329" cy="5547360"/>
        </p:xfrm>
        <a:graphic>
          <a:graphicData uri="http://schemas.openxmlformats.org/drawingml/2006/table">
            <a:tbl>
              <a:tblPr firstRow="1" bandRow="1">
                <a:tableStyleId>{5C22544A-7EE6-4342-B048-85BDC9FD1C3A}</a:tableStyleId>
              </a:tblPr>
              <a:tblGrid>
                <a:gridCol w="5613609">
                  <a:extLst>
                    <a:ext uri="{9D8B030D-6E8A-4147-A177-3AD203B41FA5}">
                      <a16:colId xmlns:a16="http://schemas.microsoft.com/office/drawing/2014/main" val="1232693761"/>
                    </a:ext>
                  </a:extLst>
                </a:gridCol>
                <a:gridCol w="1399473">
                  <a:extLst>
                    <a:ext uri="{9D8B030D-6E8A-4147-A177-3AD203B41FA5}">
                      <a16:colId xmlns:a16="http://schemas.microsoft.com/office/drawing/2014/main" val="1771834880"/>
                    </a:ext>
                  </a:extLst>
                </a:gridCol>
                <a:gridCol w="1539247">
                  <a:extLst>
                    <a:ext uri="{9D8B030D-6E8A-4147-A177-3AD203B41FA5}">
                      <a16:colId xmlns:a16="http://schemas.microsoft.com/office/drawing/2014/main" val="1475878006"/>
                    </a:ext>
                  </a:extLst>
                </a:gridCol>
              </a:tblGrid>
              <a:tr h="343085">
                <a:tc>
                  <a:txBody>
                    <a:bodyPr/>
                    <a:lstStyle/>
                    <a:p>
                      <a:endParaRPr lang="it-IT" dirty="0"/>
                    </a:p>
                  </a:txBody>
                  <a:tcPr/>
                </a:tc>
                <a:tc>
                  <a:txBody>
                    <a:bodyPr/>
                    <a:lstStyle/>
                    <a:p>
                      <a:pPr algn="ctr"/>
                      <a:r>
                        <a:rPr lang="it-IT" sz="2000" dirty="0"/>
                        <a:t>STATI</a:t>
                      </a:r>
                    </a:p>
                  </a:txBody>
                  <a:tcPr/>
                </a:tc>
                <a:tc>
                  <a:txBody>
                    <a:bodyPr/>
                    <a:lstStyle/>
                    <a:p>
                      <a:pPr algn="ctr"/>
                      <a:r>
                        <a:rPr lang="it-IT" sz="2000" dirty="0"/>
                        <a:t>UNIONE</a:t>
                      </a:r>
                    </a:p>
                  </a:txBody>
                  <a:tcPr/>
                </a:tc>
                <a:extLst>
                  <a:ext uri="{0D108BD9-81ED-4DB2-BD59-A6C34878D82A}">
                    <a16:rowId xmlns:a16="http://schemas.microsoft.com/office/drawing/2014/main" val="1466512088"/>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i="1" dirty="0"/>
                        <a:t>Allocazione</a:t>
                      </a:r>
                    </a:p>
                  </a:txBody>
                  <a:tcPr/>
                </a:tc>
                <a:tc>
                  <a:txBody>
                    <a:bodyPr/>
                    <a:lstStyle/>
                    <a:p>
                      <a:pPr algn="ctr"/>
                      <a:endParaRPr lang="it-IT" sz="2000" dirty="0"/>
                    </a:p>
                  </a:txBody>
                  <a:tcPr/>
                </a:tc>
                <a:tc>
                  <a:txBody>
                    <a:bodyPr/>
                    <a:lstStyle/>
                    <a:p>
                      <a:pPr algn="ctr"/>
                      <a:endParaRPr lang="it-IT" sz="2000"/>
                    </a:p>
                  </a:txBody>
                  <a:tcPr/>
                </a:tc>
                <a:extLst>
                  <a:ext uri="{0D108BD9-81ED-4DB2-BD59-A6C34878D82A}">
                    <a16:rowId xmlns:a16="http://schemas.microsoft.com/office/drawing/2014/main" val="3741563995"/>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t>Regolamentazione dei mercati dei beni e dei servizi</a:t>
                      </a:r>
                    </a:p>
                  </a:txBody>
                  <a:tcPr/>
                </a:tc>
                <a:tc>
                  <a:txBody>
                    <a:bodyPr/>
                    <a:lstStyle/>
                    <a:p>
                      <a:pPr algn="ctr"/>
                      <a:r>
                        <a:rPr lang="it-IT" sz="2000" dirty="0"/>
                        <a:t>X</a:t>
                      </a:r>
                    </a:p>
                  </a:txBody>
                  <a:tcPr/>
                </a:tc>
                <a:tc>
                  <a:txBody>
                    <a:bodyPr/>
                    <a:lstStyle/>
                    <a:p>
                      <a:pPr algn="ctr"/>
                      <a:r>
                        <a:rPr lang="it-IT" sz="2000" dirty="0"/>
                        <a:t>XX</a:t>
                      </a:r>
                    </a:p>
                  </a:txBody>
                  <a:tcPr/>
                </a:tc>
                <a:extLst>
                  <a:ext uri="{0D108BD9-81ED-4DB2-BD59-A6C34878D82A}">
                    <a16:rowId xmlns:a16="http://schemas.microsoft.com/office/drawing/2014/main" val="3859785996"/>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t>Regolamentazione dei mercati dei capitali</a:t>
                      </a:r>
                    </a:p>
                  </a:txBody>
                  <a:tcPr/>
                </a:tc>
                <a:tc>
                  <a:txBody>
                    <a:bodyPr/>
                    <a:lstStyle/>
                    <a:p>
                      <a:pPr algn="ctr"/>
                      <a:r>
                        <a:rPr lang="it-IT" sz="2000" dirty="0"/>
                        <a:t>X</a:t>
                      </a:r>
                    </a:p>
                  </a:txBody>
                  <a:tcPr/>
                </a:tc>
                <a:tc>
                  <a:txBody>
                    <a:bodyPr/>
                    <a:lstStyle/>
                    <a:p>
                      <a:pPr algn="ctr"/>
                      <a:r>
                        <a:rPr lang="it-IT" sz="2000" dirty="0"/>
                        <a:t>XX</a:t>
                      </a:r>
                    </a:p>
                  </a:txBody>
                  <a:tcPr/>
                </a:tc>
                <a:extLst>
                  <a:ext uri="{0D108BD9-81ED-4DB2-BD59-A6C34878D82A}">
                    <a16:rowId xmlns:a16="http://schemas.microsoft.com/office/drawing/2014/main" val="1347562267"/>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t>Regolamentazione dei mercati del lavoro</a:t>
                      </a:r>
                    </a:p>
                  </a:txBody>
                  <a:tcPr/>
                </a:tc>
                <a:tc>
                  <a:txBody>
                    <a:bodyPr/>
                    <a:lstStyle/>
                    <a:p>
                      <a:pPr algn="ctr"/>
                      <a:r>
                        <a:rPr lang="it-IT" sz="2000" dirty="0"/>
                        <a:t>XX</a:t>
                      </a:r>
                    </a:p>
                  </a:txBody>
                  <a:tcPr/>
                </a:tc>
                <a:tc>
                  <a:txBody>
                    <a:bodyPr/>
                    <a:lstStyle/>
                    <a:p>
                      <a:pPr algn="ctr"/>
                      <a:r>
                        <a:rPr lang="it-IT" sz="2000" dirty="0"/>
                        <a:t>X</a:t>
                      </a:r>
                    </a:p>
                  </a:txBody>
                  <a:tcPr/>
                </a:tc>
                <a:extLst>
                  <a:ext uri="{0D108BD9-81ED-4DB2-BD59-A6C34878D82A}">
                    <a16:rowId xmlns:a16="http://schemas.microsoft.com/office/drawing/2014/main" val="981094820"/>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t>Infrastrutture, ricerca, istruzione</a:t>
                      </a:r>
                    </a:p>
                  </a:txBody>
                  <a:tcPr/>
                </a:tc>
                <a:tc>
                  <a:txBody>
                    <a:bodyPr/>
                    <a:lstStyle/>
                    <a:p>
                      <a:pPr algn="ctr"/>
                      <a:r>
                        <a:rPr lang="it-IT" sz="2000" dirty="0"/>
                        <a:t>XX</a:t>
                      </a:r>
                    </a:p>
                  </a:txBody>
                  <a:tcPr/>
                </a:tc>
                <a:tc>
                  <a:txBody>
                    <a:bodyPr/>
                    <a:lstStyle/>
                    <a:p>
                      <a:pPr algn="ctr"/>
                      <a:r>
                        <a:rPr lang="it-IT" sz="2000" dirty="0"/>
                        <a:t>X</a:t>
                      </a:r>
                    </a:p>
                  </a:txBody>
                  <a:tcPr/>
                </a:tc>
                <a:extLst>
                  <a:ext uri="{0D108BD9-81ED-4DB2-BD59-A6C34878D82A}">
                    <a16:rowId xmlns:a16="http://schemas.microsoft.com/office/drawing/2014/main" val="2499967311"/>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t>Sostegno all’agricoltura</a:t>
                      </a:r>
                    </a:p>
                  </a:txBody>
                  <a:tcPr/>
                </a:tc>
                <a:tc>
                  <a:txBody>
                    <a:bodyPr/>
                    <a:lstStyle/>
                    <a:p>
                      <a:pPr algn="ctr"/>
                      <a:r>
                        <a:rPr lang="it-IT" sz="2000" dirty="0"/>
                        <a:t>-</a:t>
                      </a:r>
                    </a:p>
                  </a:txBody>
                  <a:tcPr/>
                </a:tc>
                <a:tc>
                  <a:txBody>
                    <a:bodyPr/>
                    <a:lstStyle/>
                    <a:p>
                      <a:pPr algn="ctr"/>
                      <a:r>
                        <a:rPr lang="it-IT" sz="2000" dirty="0"/>
                        <a:t>XXX</a:t>
                      </a:r>
                    </a:p>
                  </a:txBody>
                  <a:tcPr/>
                </a:tc>
                <a:extLst>
                  <a:ext uri="{0D108BD9-81ED-4DB2-BD59-A6C34878D82A}">
                    <a16:rowId xmlns:a16="http://schemas.microsoft.com/office/drawing/2014/main" val="3383844358"/>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i="1" dirty="0"/>
                        <a:t>Stabilizzazione</a:t>
                      </a:r>
                      <a:endParaRPr lang="it-IT" dirty="0"/>
                    </a:p>
                  </a:txBody>
                  <a:tcPr/>
                </a:tc>
                <a:tc>
                  <a:txBody>
                    <a:bodyPr/>
                    <a:lstStyle/>
                    <a:p>
                      <a:pPr algn="ctr"/>
                      <a:endParaRPr lang="it-IT" sz="2000"/>
                    </a:p>
                  </a:txBody>
                  <a:tcPr/>
                </a:tc>
                <a:tc>
                  <a:txBody>
                    <a:bodyPr/>
                    <a:lstStyle/>
                    <a:p>
                      <a:pPr algn="ctr"/>
                      <a:endParaRPr lang="it-IT" sz="2000" dirty="0"/>
                    </a:p>
                  </a:txBody>
                  <a:tcPr/>
                </a:tc>
                <a:extLst>
                  <a:ext uri="{0D108BD9-81ED-4DB2-BD59-A6C34878D82A}">
                    <a16:rowId xmlns:a16="http://schemas.microsoft.com/office/drawing/2014/main" val="2218436624"/>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solidFill>
                            <a:srgbClr val="FF0000"/>
                          </a:solidFill>
                        </a:rPr>
                        <a:t>Politica monetaria e di cambio</a:t>
                      </a:r>
                      <a:endParaRPr lang="it-IT" dirty="0">
                        <a:solidFill>
                          <a:srgbClr val="FF0000"/>
                        </a:solidFill>
                      </a:endParaRPr>
                    </a:p>
                  </a:txBody>
                  <a:tcPr/>
                </a:tc>
                <a:tc>
                  <a:txBody>
                    <a:bodyPr/>
                    <a:lstStyle/>
                    <a:p>
                      <a:pPr algn="ctr"/>
                      <a:r>
                        <a:rPr lang="it-IT" sz="2000" dirty="0"/>
                        <a:t>-</a:t>
                      </a:r>
                    </a:p>
                  </a:txBody>
                  <a:tcPr/>
                </a:tc>
                <a:tc>
                  <a:txBody>
                    <a:bodyPr/>
                    <a:lstStyle/>
                    <a:p>
                      <a:pPr algn="ctr"/>
                      <a:r>
                        <a:rPr lang="it-IT" sz="2000" dirty="0"/>
                        <a:t>XXX</a:t>
                      </a:r>
                    </a:p>
                  </a:txBody>
                  <a:tcPr/>
                </a:tc>
                <a:extLst>
                  <a:ext uri="{0D108BD9-81ED-4DB2-BD59-A6C34878D82A}">
                    <a16:rowId xmlns:a16="http://schemas.microsoft.com/office/drawing/2014/main" val="3089889721"/>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dirty="0">
                          <a:solidFill>
                            <a:srgbClr val="FF0000"/>
                          </a:solidFill>
                        </a:rPr>
                        <a:t>Politiche di Bilancio</a:t>
                      </a:r>
                      <a:endParaRPr lang="it-IT" dirty="0">
                        <a:solidFill>
                          <a:srgbClr val="FF0000"/>
                        </a:solidFill>
                      </a:endParaRPr>
                    </a:p>
                  </a:txBody>
                  <a:tcPr/>
                </a:tc>
                <a:tc>
                  <a:txBody>
                    <a:bodyPr/>
                    <a:lstStyle/>
                    <a:p>
                      <a:pPr algn="ctr"/>
                      <a:r>
                        <a:rPr lang="it-IT" sz="2000" dirty="0"/>
                        <a:t>XX</a:t>
                      </a:r>
                    </a:p>
                  </a:txBody>
                  <a:tcPr/>
                </a:tc>
                <a:tc>
                  <a:txBody>
                    <a:bodyPr/>
                    <a:lstStyle/>
                    <a:p>
                      <a:pPr algn="ctr"/>
                      <a:r>
                        <a:rPr lang="it-IT" sz="2000" dirty="0"/>
                        <a:t>X</a:t>
                      </a:r>
                    </a:p>
                  </a:txBody>
                  <a:tcPr/>
                </a:tc>
                <a:extLst>
                  <a:ext uri="{0D108BD9-81ED-4DB2-BD59-A6C34878D82A}">
                    <a16:rowId xmlns:a16="http://schemas.microsoft.com/office/drawing/2014/main" val="1960314199"/>
                  </a:ext>
                </a:extLst>
              </a:tr>
              <a:tr h="343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b="1" i="1" dirty="0"/>
                        <a:t>Redistribuzione</a:t>
                      </a:r>
                      <a:endParaRPr lang="it-IT" dirty="0"/>
                    </a:p>
                  </a:txBody>
                  <a:tcPr/>
                </a:tc>
                <a:tc>
                  <a:txBody>
                    <a:bodyPr/>
                    <a:lstStyle/>
                    <a:p>
                      <a:pPr algn="ctr"/>
                      <a:endParaRPr lang="it-IT" sz="2000"/>
                    </a:p>
                  </a:txBody>
                  <a:tcPr/>
                </a:tc>
                <a:tc>
                  <a:txBody>
                    <a:bodyPr/>
                    <a:lstStyle/>
                    <a:p>
                      <a:pPr algn="ctr"/>
                      <a:endParaRPr lang="it-IT" sz="2000" dirty="0"/>
                    </a:p>
                  </a:txBody>
                  <a:tcPr/>
                </a:tc>
                <a:extLst>
                  <a:ext uri="{0D108BD9-81ED-4DB2-BD59-A6C34878D82A}">
                    <a16:rowId xmlns:a16="http://schemas.microsoft.com/office/drawing/2014/main" val="1969402344"/>
                  </a:ext>
                </a:extLst>
              </a:tr>
              <a:tr h="343085">
                <a:tc>
                  <a:txBody>
                    <a:bodyPr/>
                    <a:lstStyle/>
                    <a:p>
                      <a:r>
                        <a:rPr lang="it-IT" sz="1800" dirty="0"/>
                        <a:t>Interpersonale (imposizione diretta, trasferimenti sociali) </a:t>
                      </a:r>
                      <a:endParaRPr lang="it-IT" dirty="0"/>
                    </a:p>
                  </a:txBody>
                  <a:tcPr/>
                </a:tc>
                <a:tc>
                  <a:txBody>
                    <a:bodyPr/>
                    <a:lstStyle/>
                    <a:p>
                      <a:pPr algn="ctr"/>
                      <a:r>
                        <a:rPr lang="it-IT" sz="2000" dirty="0"/>
                        <a:t>XXX</a:t>
                      </a:r>
                    </a:p>
                  </a:txBody>
                  <a:tcPr/>
                </a:tc>
                <a:tc>
                  <a:txBody>
                    <a:bodyPr/>
                    <a:lstStyle/>
                    <a:p>
                      <a:pPr algn="ctr"/>
                      <a:r>
                        <a:rPr lang="it-IT" sz="2000" dirty="0"/>
                        <a:t>-</a:t>
                      </a:r>
                    </a:p>
                  </a:txBody>
                  <a:tcPr/>
                </a:tc>
                <a:extLst>
                  <a:ext uri="{0D108BD9-81ED-4DB2-BD59-A6C34878D82A}">
                    <a16:rowId xmlns:a16="http://schemas.microsoft.com/office/drawing/2014/main" val="1736753440"/>
                  </a:ext>
                </a:extLst>
              </a:tr>
              <a:tr h="343085">
                <a:tc>
                  <a:txBody>
                    <a:bodyPr/>
                    <a:lstStyle/>
                    <a:p>
                      <a:r>
                        <a:rPr lang="it-IT" sz="1800" dirty="0">
                          <a:solidFill>
                            <a:srgbClr val="FF0000"/>
                          </a:solidFill>
                        </a:rPr>
                        <a:t>Interregionale </a:t>
                      </a:r>
                      <a:endParaRPr lang="it-IT" dirty="0"/>
                    </a:p>
                  </a:txBody>
                  <a:tcPr/>
                </a:tc>
                <a:tc>
                  <a:txBody>
                    <a:bodyPr/>
                    <a:lstStyle/>
                    <a:p>
                      <a:pPr algn="ctr"/>
                      <a:r>
                        <a:rPr lang="it-IT" sz="2000" dirty="0"/>
                        <a:t>XX</a:t>
                      </a:r>
                    </a:p>
                  </a:txBody>
                  <a:tcPr/>
                </a:tc>
                <a:tc>
                  <a:txBody>
                    <a:bodyPr/>
                    <a:lstStyle/>
                    <a:p>
                      <a:pPr algn="ctr"/>
                      <a:r>
                        <a:rPr lang="it-IT" sz="2000" dirty="0"/>
                        <a:t>X</a:t>
                      </a:r>
                    </a:p>
                  </a:txBody>
                  <a:tcPr/>
                </a:tc>
                <a:extLst>
                  <a:ext uri="{0D108BD9-81ED-4DB2-BD59-A6C34878D82A}">
                    <a16:rowId xmlns:a16="http://schemas.microsoft.com/office/drawing/2014/main" val="2109411741"/>
                  </a:ext>
                </a:extLst>
              </a:tr>
              <a:tr h="343085">
                <a:tc>
                  <a:txBody>
                    <a:bodyPr/>
                    <a:lstStyle/>
                    <a:p>
                      <a:r>
                        <a:rPr lang="it-IT" sz="1800" u="none" dirty="0">
                          <a:solidFill>
                            <a:srgbClr val="FF0000"/>
                          </a:solidFill>
                        </a:rPr>
                        <a:t>Internazionale</a:t>
                      </a:r>
                      <a:r>
                        <a:rPr lang="it-IT" sz="1800" u="none" dirty="0"/>
                        <a:t> </a:t>
                      </a:r>
                      <a:r>
                        <a:rPr lang="it-IT" sz="1800" dirty="0"/>
                        <a:t>(all’interno dell’UE)</a:t>
                      </a:r>
                      <a:endParaRPr lang="it-IT" dirty="0"/>
                    </a:p>
                  </a:txBody>
                  <a:tcPr/>
                </a:tc>
                <a:tc>
                  <a:txBody>
                    <a:bodyPr/>
                    <a:lstStyle/>
                    <a:p>
                      <a:pPr algn="ctr"/>
                      <a:r>
                        <a:rPr lang="it-IT" sz="2000" dirty="0"/>
                        <a:t>-</a:t>
                      </a:r>
                    </a:p>
                  </a:txBody>
                  <a:tcPr/>
                </a:tc>
                <a:tc>
                  <a:txBody>
                    <a:bodyPr/>
                    <a:lstStyle/>
                    <a:p>
                      <a:pPr algn="ctr"/>
                      <a:r>
                        <a:rPr lang="it-IT" sz="2000" dirty="0"/>
                        <a:t>XXX</a:t>
                      </a:r>
                    </a:p>
                  </a:txBody>
                  <a:tcPr/>
                </a:tc>
                <a:extLst>
                  <a:ext uri="{0D108BD9-81ED-4DB2-BD59-A6C34878D82A}">
                    <a16:rowId xmlns:a16="http://schemas.microsoft.com/office/drawing/2014/main" val="942442439"/>
                  </a:ext>
                </a:extLst>
              </a:tr>
            </a:tbl>
          </a:graphicData>
        </a:graphic>
      </p:graphicFrame>
      <p:sp>
        <p:nvSpPr>
          <p:cNvPr id="2" name="Ovale 1">
            <a:extLst>
              <a:ext uri="{FF2B5EF4-FFF2-40B4-BE49-F238E27FC236}">
                <a16:creationId xmlns:a16="http://schemas.microsoft.com/office/drawing/2014/main" id="{4F51BB96-6917-4F4A-8B32-90E7952C65B6}"/>
              </a:ext>
            </a:extLst>
          </p:cNvPr>
          <p:cNvSpPr/>
          <p:nvPr/>
        </p:nvSpPr>
        <p:spPr>
          <a:xfrm>
            <a:off x="8201152" y="3340608"/>
            <a:ext cx="532384" cy="52832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Ovale 6">
            <a:extLst>
              <a:ext uri="{FF2B5EF4-FFF2-40B4-BE49-F238E27FC236}">
                <a16:creationId xmlns:a16="http://schemas.microsoft.com/office/drawing/2014/main" id="{201AD9F8-9EDE-4802-8BF4-A75D30CF6CB3}"/>
              </a:ext>
            </a:extLst>
          </p:cNvPr>
          <p:cNvSpPr/>
          <p:nvPr/>
        </p:nvSpPr>
        <p:spPr>
          <a:xfrm>
            <a:off x="8207248" y="4094480"/>
            <a:ext cx="532384" cy="52832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Ovale 7">
            <a:extLst>
              <a:ext uri="{FF2B5EF4-FFF2-40B4-BE49-F238E27FC236}">
                <a16:creationId xmlns:a16="http://schemas.microsoft.com/office/drawing/2014/main" id="{490DB160-BE3B-4F1B-8096-62CF394ECEB7}"/>
              </a:ext>
            </a:extLst>
          </p:cNvPr>
          <p:cNvSpPr/>
          <p:nvPr/>
        </p:nvSpPr>
        <p:spPr>
          <a:xfrm>
            <a:off x="8201152" y="6078184"/>
            <a:ext cx="532384" cy="52832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CasellaDiTesto 2">
            <a:extLst>
              <a:ext uri="{FF2B5EF4-FFF2-40B4-BE49-F238E27FC236}">
                <a16:creationId xmlns:a16="http://schemas.microsoft.com/office/drawing/2014/main" id="{52F2E171-4DD9-4A10-B11E-EDF2B491045B}"/>
              </a:ext>
            </a:extLst>
          </p:cNvPr>
          <p:cNvSpPr txBox="1"/>
          <p:nvPr/>
        </p:nvSpPr>
        <p:spPr>
          <a:xfrm>
            <a:off x="9697453" y="1461837"/>
            <a:ext cx="1894973" cy="2031325"/>
          </a:xfrm>
          <a:prstGeom prst="rect">
            <a:avLst/>
          </a:prstGeom>
          <a:noFill/>
        </p:spPr>
        <p:txBody>
          <a:bodyPr wrap="square" rtlCol="0">
            <a:spAutoFit/>
          </a:bodyPr>
          <a:lstStyle/>
          <a:p>
            <a:r>
              <a:rPr lang="it-IT" dirty="0"/>
              <a:t>Le X indicano la forza dei 3 livelli principali di competenza: esclusivo (XXX), condiviso (XX) e nazionale (X)</a:t>
            </a:r>
          </a:p>
        </p:txBody>
      </p:sp>
    </p:spTree>
    <p:extLst>
      <p:ext uri="{BB962C8B-B14F-4D97-AF65-F5344CB8AC3E}">
        <p14:creationId xmlns:p14="http://schemas.microsoft.com/office/powerpoint/2010/main" val="2528348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1F746FB8-8157-48B2-98C2-631FE46604AA}"/>
              </a:ext>
            </a:extLst>
          </p:cNvPr>
          <p:cNvSpPr>
            <a:spLocks noGrp="1"/>
          </p:cNvSpPr>
          <p:nvPr>
            <p:ph type="title"/>
          </p:nvPr>
        </p:nvSpPr>
        <p:spPr/>
        <p:txBody>
          <a:bodyPr/>
          <a:lstStyle/>
          <a:p>
            <a:r>
              <a:rPr lang="it-IT" dirty="0"/>
              <a:t>Le diverse tipologie di collaborazione internazionale</a:t>
            </a:r>
          </a:p>
        </p:txBody>
      </p:sp>
      <p:sp>
        <p:nvSpPr>
          <p:cNvPr id="5" name="Segnaposto contenuto 4">
            <a:extLst>
              <a:ext uri="{FF2B5EF4-FFF2-40B4-BE49-F238E27FC236}">
                <a16:creationId xmlns:a16="http://schemas.microsoft.com/office/drawing/2014/main" id="{E7B25745-6CEF-4331-BE37-9F2E54C96539}"/>
              </a:ext>
            </a:extLst>
          </p:cNvPr>
          <p:cNvSpPr>
            <a:spLocks noGrp="1"/>
          </p:cNvSpPr>
          <p:nvPr>
            <p:ph idx="1"/>
          </p:nvPr>
        </p:nvSpPr>
        <p:spPr/>
        <p:txBody>
          <a:bodyPr>
            <a:normAutofit fontScale="92500" lnSpcReduction="20000"/>
          </a:bodyPr>
          <a:lstStyle/>
          <a:p>
            <a:r>
              <a:rPr lang="it-IT" dirty="0"/>
              <a:t>Da quanto abbiamo visto l’ultima settimana, le interazioni internazionali portano spesso a mancata cooperazione</a:t>
            </a:r>
          </a:p>
          <a:p>
            <a:r>
              <a:rPr lang="it-IT" dirty="0"/>
              <a:t>Quando la cooperazione ha luogo, come nella slide che segue, può portare a risultati diversificati a causa della natura del problema:</a:t>
            </a:r>
          </a:p>
          <a:p>
            <a:pPr lvl="1"/>
            <a:r>
              <a:rPr lang="it-IT" dirty="0"/>
              <a:t>Se internamente non si riesce a gestire un problema, perché le cause sono mondialmente condivise, allora è iniziativa del Paese collaborare con l’esterno (orientamento esterno) – es. crisi finanziarie/pandemiche</a:t>
            </a:r>
          </a:p>
          <a:p>
            <a:pPr lvl="1"/>
            <a:r>
              <a:rPr lang="it-IT" dirty="0"/>
              <a:t>Se invece si devono cambiare le regole interne per accogliere miglioramenti/difese che provengono dall’esterno (orientamento interno) – es. regole sull’inquinamento atmosferico</a:t>
            </a:r>
          </a:p>
          <a:p>
            <a:pPr lvl="1"/>
            <a:r>
              <a:rPr lang="it-IT" dirty="0"/>
              <a:t>Se la produzione viene assegnata ad un organismo internazionale, allora occorre una cooperazione intergovernativa (es. statistiche IMF, OECD)</a:t>
            </a:r>
          </a:p>
          <a:p>
            <a:pPr lvl="1"/>
            <a:r>
              <a:rPr lang="it-IT" dirty="0"/>
              <a:t> Se è necessario un coinvolgimento di molti attori internazionali (traffico marittimo/aereo) allora è necessaria la costituzione di una rete internazionale</a:t>
            </a:r>
          </a:p>
          <a:p>
            <a:pPr lvl="1"/>
            <a:endParaRPr lang="it-IT" dirty="0"/>
          </a:p>
          <a:p>
            <a:pPr lvl="1"/>
            <a:endParaRPr lang="it-IT" dirty="0"/>
          </a:p>
        </p:txBody>
      </p:sp>
    </p:spTree>
    <p:extLst>
      <p:ext uri="{BB962C8B-B14F-4D97-AF65-F5344CB8AC3E}">
        <p14:creationId xmlns:p14="http://schemas.microsoft.com/office/powerpoint/2010/main" val="15581182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4009" y="365125"/>
            <a:ext cx="6570905" cy="1325563"/>
          </a:xfrm>
        </p:spPr>
        <p:txBody>
          <a:bodyPr>
            <a:normAutofit fontScale="90000"/>
          </a:bodyPr>
          <a:lstStyle/>
          <a:p>
            <a:r>
              <a:rPr lang="it-IT" dirty="0"/>
              <a:t>Le ipotesi alla base della distribuzione delle competenze</a:t>
            </a:r>
            <a:endParaRPr lang="en-US" dirty="0"/>
          </a:p>
        </p:txBody>
      </p:sp>
      <p:sp>
        <p:nvSpPr>
          <p:cNvPr id="3" name="Segnaposto contenuto 2"/>
          <p:cNvSpPr>
            <a:spLocks noGrp="1"/>
          </p:cNvSpPr>
          <p:nvPr>
            <p:ph idx="1"/>
          </p:nvPr>
        </p:nvSpPr>
        <p:spPr>
          <a:xfrm>
            <a:off x="838200" y="1825625"/>
            <a:ext cx="5650149" cy="4351338"/>
          </a:xfrm>
        </p:spPr>
        <p:txBody>
          <a:bodyPr>
            <a:normAutofit fontScale="92500" lnSpcReduction="20000"/>
          </a:bodyPr>
          <a:lstStyle/>
          <a:p>
            <a:pPr marL="514350" indent="-514350">
              <a:buFont typeface="+mj-lt"/>
              <a:buAutoNum type="arabicPeriod"/>
            </a:pPr>
            <a:r>
              <a:rPr lang="it-IT" dirty="0"/>
              <a:t>La </a:t>
            </a:r>
            <a:r>
              <a:rPr lang="it-IT" dirty="0">
                <a:solidFill>
                  <a:srgbClr val="FF0000"/>
                </a:solidFill>
              </a:rPr>
              <a:t>mobilità delle merci e dei capitali è quasi perfetta</a:t>
            </a:r>
            <a:r>
              <a:rPr lang="it-IT" dirty="0"/>
              <a:t>, quella del </a:t>
            </a:r>
            <a:r>
              <a:rPr lang="it-IT" dirty="0">
                <a:hlinkClick r:id="rId2"/>
              </a:rPr>
              <a:t>lavoro</a:t>
            </a:r>
            <a:r>
              <a:rPr lang="it-IT" dirty="0"/>
              <a:t> è invece quasi nulla</a:t>
            </a:r>
          </a:p>
          <a:p>
            <a:pPr marL="514350" indent="-514350">
              <a:buFont typeface="+mj-lt"/>
              <a:buAutoNum type="arabicPeriod"/>
            </a:pPr>
            <a:r>
              <a:rPr lang="it-IT" dirty="0"/>
              <a:t>La </a:t>
            </a:r>
            <a:r>
              <a:rPr lang="it-IT" dirty="0">
                <a:solidFill>
                  <a:srgbClr val="FF0000"/>
                </a:solidFill>
              </a:rPr>
              <a:t>gestione del mercato unico è sotto la responsabilità dell’Unione</a:t>
            </a:r>
            <a:r>
              <a:rPr lang="it-IT" dirty="0"/>
              <a:t>, ma gli stati rimangono in concorrenza per le altre politiche di allocazione (solo sostegno UE).</a:t>
            </a:r>
          </a:p>
          <a:p>
            <a:pPr marL="514350" indent="-514350">
              <a:buFont typeface="+mj-lt"/>
              <a:buAutoNum type="arabicPeriod"/>
            </a:pPr>
            <a:r>
              <a:rPr lang="it-IT" dirty="0"/>
              <a:t>Il </a:t>
            </a:r>
            <a:r>
              <a:rPr lang="it-IT" dirty="0">
                <a:solidFill>
                  <a:srgbClr val="FF0000"/>
                </a:solidFill>
              </a:rPr>
              <a:t>mercato unico implica la moneta unica </a:t>
            </a:r>
            <a:r>
              <a:rPr lang="it-IT" dirty="0"/>
              <a:t>(dibattito molto acceso sul ruolo della moneta unica nell’intensificazione del commercio intra-UE).</a:t>
            </a:r>
          </a:p>
          <a:p>
            <a:endParaRPr lang="en-US"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20</a:t>
            </a:fld>
            <a:endParaRPr lang="en-US"/>
          </a:p>
        </p:txBody>
      </p:sp>
      <p:pic>
        <p:nvPicPr>
          <p:cNvPr id="5" name="Immagine 4">
            <a:extLst>
              <a:ext uri="{FF2B5EF4-FFF2-40B4-BE49-F238E27FC236}">
                <a16:creationId xmlns:a16="http://schemas.microsoft.com/office/drawing/2014/main" id="{0329793D-F0DF-4D23-9473-56F1C4AC588C}"/>
              </a:ext>
            </a:extLst>
          </p:cNvPr>
          <p:cNvPicPr>
            <a:picLocks noChangeAspect="1"/>
          </p:cNvPicPr>
          <p:nvPr/>
        </p:nvPicPr>
        <p:blipFill>
          <a:blip r:embed="rId3"/>
          <a:stretch>
            <a:fillRect/>
          </a:stretch>
        </p:blipFill>
        <p:spPr>
          <a:xfrm>
            <a:off x="7047395" y="36972"/>
            <a:ext cx="4976483" cy="6821027"/>
          </a:xfrm>
          <a:prstGeom prst="rect">
            <a:avLst/>
          </a:prstGeom>
        </p:spPr>
      </p:pic>
      <p:sp>
        <p:nvSpPr>
          <p:cNvPr id="7" name="Freccia a destra 6">
            <a:extLst>
              <a:ext uri="{FF2B5EF4-FFF2-40B4-BE49-F238E27FC236}">
                <a16:creationId xmlns:a16="http://schemas.microsoft.com/office/drawing/2014/main" id="{2D27BD59-9024-486B-B458-5C36C00863D0}"/>
              </a:ext>
            </a:extLst>
          </p:cNvPr>
          <p:cNvSpPr/>
          <p:nvPr/>
        </p:nvSpPr>
        <p:spPr>
          <a:xfrm rot="3413311">
            <a:off x="10086848" y="260095"/>
            <a:ext cx="386080" cy="3291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53093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Le ipotesi (</a:t>
            </a:r>
            <a:r>
              <a:rPr lang="it-IT" dirty="0" err="1"/>
              <a:t>cont</a:t>
            </a:r>
            <a:r>
              <a:rPr lang="it-IT" dirty="0"/>
              <a:t>,)</a:t>
            </a:r>
            <a:endParaRPr lang="en-US" dirty="0"/>
          </a:p>
        </p:txBody>
      </p:sp>
      <p:sp>
        <p:nvSpPr>
          <p:cNvPr id="3" name="Segnaposto contenuto 2"/>
          <p:cNvSpPr>
            <a:spLocks noGrp="1"/>
          </p:cNvSpPr>
          <p:nvPr>
            <p:ph idx="1"/>
          </p:nvPr>
        </p:nvSpPr>
        <p:spPr>
          <a:xfrm>
            <a:off x="809827" y="1575881"/>
            <a:ext cx="10572345" cy="2704290"/>
          </a:xfrm>
        </p:spPr>
        <p:txBody>
          <a:bodyPr>
            <a:normAutofit fontScale="85000" lnSpcReduction="20000"/>
          </a:bodyPr>
          <a:lstStyle/>
          <a:p>
            <a:pPr marL="514350" indent="-514350">
              <a:buFont typeface="+mj-lt"/>
              <a:buAutoNum type="arabicPeriod" startAt="4"/>
            </a:pPr>
            <a:r>
              <a:rPr lang="it-IT" dirty="0">
                <a:solidFill>
                  <a:srgbClr val="FF0000"/>
                </a:solidFill>
              </a:rPr>
              <a:t>La moneta unica non implica un bilancio federale </a:t>
            </a:r>
            <a:r>
              <a:rPr lang="it-IT" dirty="0">
                <a:highlight>
                  <a:srgbClr val="FFFF00"/>
                </a:highlight>
              </a:rPr>
              <a:t>ma una sorveglianza delle politiche di bilancio nazionali </a:t>
            </a:r>
            <a:r>
              <a:rPr lang="it-IT" dirty="0"/>
              <a:t>(il bilancio dell’UE ammonta solo all’1,24% del RNL di ogni paese membro=1/40 delle spese pubbliche dell’UE): Problema </a:t>
            </a:r>
            <a:r>
              <a:rPr lang="it-IT" dirty="0">
                <a:sym typeface="Symbol" panose="05050102010706020507" pitchFamily="18" charset="2"/>
              </a:rPr>
              <a:t> funzione di stabilizzazione mal definita</a:t>
            </a:r>
          </a:p>
          <a:p>
            <a:pPr marL="514350" indent="-514350">
              <a:buFont typeface="+mj-lt"/>
              <a:buAutoNum type="arabicPeriod" startAt="4"/>
            </a:pPr>
            <a:r>
              <a:rPr lang="it-IT" dirty="0"/>
              <a:t>L’Unione non interviene nella redistribuzione interpersonale, </a:t>
            </a:r>
            <a:r>
              <a:rPr lang="it-IT" dirty="0">
                <a:highlight>
                  <a:srgbClr val="FFFF00"/>
                </a:highlight>
              </a:rPr>
              <a:t>ma ha un ruolo di redistribuzione fra regioni e fra paesi</a:t>
            </a:r>
            <a:r>
              <a:rPr lang="it-IT" dirty="0"/>
              <a:t>.</a:t>
            </a:r>
          </a:p>
          <a:p>
            <a:pPr lvl="1"/>
            <a:r>
              <a:rPr lang="it-IT" dirty="0"/>
              <a:t>Fino agli anni ‘80 solo PAC</a:t>
            </a:r>
          </a:p>
          <a:p>
            <a:pPr lvl="1"/>
            <a:r>
              <a:rPr lang="it-IT" dirty="0"/>
              <a:t>Dall’inizio degli anni ‘80 aumento dei fondi strutturali a sostegno delle politiche regionali</a:t>
            </a:r>
          </a:p>
          <a:p>
            <a:pPr lvl="1"/>
            <a:r>
              <a:rPr lang="it-IT" dirty="0"/>
              <a:t>Riforma dei fondi nella programmazione 2014-2020</a:t>
            </a:r>
            <a:endParaRPr lang="en-US"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21</a:t>
            </a:fld>
            <a:endParaRPr lang="en-US"/>
          </a:p>
        </p:txBody>
      </p:sp>
    </p:spTree>
    <p:extLst>
      <p:ext uri="{BB962C8B-B14F-4D97-AF65-F5344CB8AC3E}">
        <p14:creationId xmlns:p14="http://schemas.microsoft.com/office/powerpoint/2010/main" val="1048741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UE: Una federazione incompiuta</a:t>
            </a:r>
            <a:endParaRPr lang="en-US" dirty="0"/>
          </a:p>
        </p:txBody>
      </p:sp>
      <p:sp>
        <p:nvSpPr>
          <p:cNvPr id="3" name="Segnaposto contenuto 2"/>
          <p:cNvSpPr>
            <a:spLocks noGrp="1"/>
          </p:cNvSpPr>
          <p:nvPr>
            <p:ph idx="1"/>
          </p:nvPr>
        </p:nvSpPr>
        <p:spPr>
          <a:xfrm>
            <a:off x="838200" y="1655074"/>
            <a:ext cx="10515600" cy="3524588"/>
          </a:xfrm>
        </p:spPr>
        <p:txBody>
          <a:bodyPr>
            <a:normAutofit fontScale="70000" lnSpcReduction="20000"/>
          </a:bodyPr>
          <a:lstStyle/>
          <a:p>
            <a:r>
              <a:rPr lang="it-IT" dirty="0"/>
              <a:t>Si tratta di un </a:t>
            </a:r>
            <a:r>
              <a:rPr lang="it-IT" dirty="0">
                <a:solidFill>
                  <a:srgbClr val="FF0000"/>
                </a:solidFill>
              </a:rPr>
              <a:t>modello originale di federazione </a:t>
            </a:r>
            <a:r>
              <a:rPr lang="it-IT" dirty="0"/>
              <a:t>che non è presente in altri accordi regionali (es. NAFTA o MERCOSUR), e ha un livello di integrazione inferiore a quello delle federazioni/confederazioni (mancano un bilancio federale vero – dal 10 al 30% dei RNL nazionali - e un mercato unico del lavoro)</a:t>
            </a:r>
          </a:p>
          <a:p>
            <a:r>
              <a:rPr lang="it-IT" dirty="0"/>
              <a:t>È un </a:t>
            </a:r>
            <a:r>
              <a:rPr lang="it-IT" dirty="0">
                <a:solidFill>
                  <a:srgbClr val="FF0000"/>
                </a:solidFill>
              </a:rPr>
              <a:t>compromesso sia politico che economico</a:t>
            </a:r>
            <a:r>
              <a:rPr lang="it-IT" dirty="0"/>
              <a:t>: i liberali, vedevano nell’integrazione il modo di liberalizzare i mercati dei beni e dei capitali, e i federalisti, vedevano nella integrazione il mezzo per far progredire la costruzione unitaria europea; sul piano economico un mercato unificato è un mezzo per accrescere il benessere e rilanciare la crescita</a:t>
            </a:r>
          </a:p>
          <a:p>
            <a:r>
              <a:rPr lang="it-IT" dirty="0">
                <a:solidFill>
                  <a:srgbClr val="FF0000"/>
                </a:solidFill>
              </a:rPr>
              <a:t>Un’area monetaria comune </a:t>
            </a:r>
            <a:r>
              <a:rPr lang="it-IT" dirty="0"/>
              <a:t>che deriva dall’osservazione del </a:t>
            </a:r>
            <a:r>
              <a:rPr lang="it-IT" b="1" dirty="0"/>
              <a:t>triangolo delle incompatibilità di </a:t>
            </a:r>
            <a:r>
              <a:rPr lang="it-IT" b="1" dirty="0" err="1"/>
              <a:t>Mundell</a:t>
            </a:r>
            <a:r>
              <a:rPr lang="it-IT" b="1" dirty="0"/>
              <a:t> (1961) </a:t>
            </a:r>
            <a:r>
              <a:rPr lang="it-IT" dirty="0"/>
              <a:t>(incompatibilità </a:t>
            </a:r>
            <a:r>
              <a:rPr lang="it-IT" u="sng" dirty="0"/>
              <a:t>fra libertà di circolazione dei capitali</a:t>
            </a:r>
            <a:r>
              <a:rPr lang="it-IT" dirty="0"/>
              <a:t>, </a:t>
            </a:r>
            <a:r>
              <a:rPr lang="it-IT" u="sng" dirty="0"/>
              <a:t>flessibilità del tasso di cambio</a:t>
            </a:r>
            <a:r>
              <a:rPr lang="it-IT" dirty="0"/>
              <a:t> e </a:t>
            </a:r>
            <a:r>
              <a:rPr lang="it-IT" u="sng" dirty="0"/>
              <a:t>autonomia della politica monetaria</a:t>
            </a:r>
            <a:r>
              <a:rPr lang="it-IT" dirty="0"/>
              <a:t>), ma che non rispetta le ipotesi della teoria delle </a:t>
            </a:r>
            <a:r>
              <a:rPr lang="it-IT" dirty="0">
                <a:solidFill>
                  <a:srgbClr val="FF0000"/>
                </a:solidFill>
              </a:rPr>
              <a:t>aree monetarie ottimali </a:t>
            </a:r>
            <a:r>
              <a:rPr lang="it-IT" dirty="0"/>
              <a:t>(</a:t>
            </a:r>
            <a:r>
              <a:rPr lang="it-IT" b="1" dirty="0"/>
              <a:t>3 principali criteri economici</a:t>
            </a:r>
            <a:r>
              <a:rPr lang="it-IT" dirty="0"/>
              <a:t>: </a:t>
            </a:r>
            <a:r>
              <a:rPr lang="it-IT" b="1" dirty="0">
                <a:solidFill>
                  <a:srgbClr val="0070C0"/>
                </a:solidFill>
              </a:rPr>
              <a:t>forte apertura al commercio </a:t>
            </a:r>
            <a:r>
              <a:rPr lang="it-IT" dirty="0"/>
              <a:t>e diversificazione delle esportazioni; </a:t>
            </a:r>
            <a:r>
              <a:rPr lang="it-IT" b="1" dirty="0">
                <a:solidFill>
                  <a:srgbClr val="0070C0"/>
                </a:solidFill>
              </a:rPr>
              <a:t>elevata mobilità e flessibilità</a:t>
            </a:r>
            <a:r>
              <a:rPr lang="it-IT" dirty="0">
                <a:solidFill>
                  <a:srgbClr val="0070C0"/>
                </a:solidFill>
              </a:rPr>
              <a:t> delle remunerazioni del fattore lavoro</a:t>
            </a:r>
            <a:r>
              <a:rPr lang="it-IT" dirty="0"/>
              <a:t>; </a:t>
            </a:r>
            <a:r>
              <a:rPr lang="it-IT" b="1" dirty="0">
                <a:solidFill>
                  <a:srgbClr val="0070C0"/>
                </a:solidFill>
              </a:rPr>
              <a:t>consistenti trasferimenti </a:t>
            </a:r>
            <a:r>
              <a:rPr lang="it-IT" dirty="0"/>
              <a:t>fiscali intra-area).</a:t>
            </a:r>
            <a:endParaRPr lang="en-US"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22</a:t>
            </a:fld>
            <a:endParaRPr lang="en-US"/>
          </a:p>
        </p:txBody>
      </p:sp>
      <p:sp>
        <p:nvSpPr>
          <p:cNvPr id="5" name="CasellaDiTesto 4"/>
          <p:cNvSpPr txBox="1"/>
          <p:nvPr/>
        </p:nvSpPr>
        <p:spPr>
          <a:xfrm>
            <a:off x="1254868" y="5338583"/>
            <a:ext cx="9289915" cy="1200329"/>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just"/>
            <a:r>
              <a:rPr lang="it-IT" dirty="0" err="1"/>
              <a:t>Jürgen</a:t>
            </a:r>
            <a:r>
              <a:rPr lang="it-IT" dirty="0"/>
              <a:t> </a:t>
            </a:r>
            <a:r>
              <a:rPr lang="it-IT" dirty="0" err="1"/>
              <a:t>Habermas</a:t>
            </a:r>
            <a:r>
              <a:rPr lang="it-IT" dirty="0"/>
              <a:t> [2015] «l’Unione europea deve la sua esistenza agli sforzi di </a:t>
            </a:r>
            <a:r>
              <a:rPr lang="it-IT" dirty="0" err="1"/>
              <a:t>un’élite</a:t>
            </a:r>
            <a:r>
              <a:rPr lang="it-IT" dirty="0"/>
              <a:t> politica che ha potuto contare sul consenso passivo delle loro popolazioni più o meno indifferenti, fino a che la gente poteva considerare che l’Unione fosse nel loro interesse economico […]. L’Unione trae, pertanto, la sua legittimità dai risultati, non da un mandato politico conferito dai cittadini».</a:t>
            </a:r>
            <a:endParaRPr lang="en-US" dirty="0"/>
          </a:p>
        </p:txBody>
      </p:sp>
      <p:sp>
        <p:nvSpPr>
          <p:cNvPr id="6" name="Freccia in giù 5"/>
          <p:cNvSpPr/>
          <p:nvPr/>
        </p:nvSpPr>
        <p:spPr>
          <a:xfrm>
            <a:off x="5510719" y="5087385"/>
            <a:ext cx="389106" cy="2628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47025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838200" y="365125"/>
            <a:ext cx="3278886" cy="1325563"/>
          </a:xfrm>
        </p:spPr>
        <p:txBody>
          <a:bodyPr>
            <a:normAutofit fontScale="90000"/>
          </a:bodyPr>
          <a:lstStyle/>
          <a:p>
            <a:r>
              <a:rPr lang="it-IT" dirty="0"/>
              <a:t>Le forme della cooperazione</a:t>
            </a:r>
            <a:endParaRPr lang="en-US" dirty="0"/>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5686" y="0"/>
            <a:ext cx="73453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egnaposto numero diapositiva 5"/>
          <p:cNvSpPr>
            <a:spLocks noGrp="1"/>
          </p:cNvSpPr>
          <p:nvPr>
            <p:ph type="sldNum" sz="quarter" idx="12"/>
          </p:nvPr>
        </p:nvSpPr>
        <p:spPr/>
        <p:txBody>
          <a:bodyPr/>
          <a:lstStyle/>
          <a:p>
            <a:fld id="{05F37082-10A1-4C54-A578-B5F5D1519421}" type="slidenum">
              <a:rPr lang="en-US" smtClean="0"/>
              <a:t>3</a:t>
            </a:fld>
            <a:endParaRPr lang="en-US"/>
          </a:p>
        </p:txBody>
      </p:sp>
      <p:sp>
        <p:nvSpPr>
          <p:cNvPr id="7" name="Pentagono 6"/>
          <p:cNvSpPr/>
          <p:nvPr/>
        </p:nvSpPr>
        <p:spPr>
          <a:xfrm>
            <a:off x="1877438" y="1554501"/>
            <a:ext cx="2419277" cy="82877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Esempio è il caso delle pandemie o dei mercati finanziari</a:t>
            </a:r>
            <a:endParaRPr lang="en-US" dirty="0"/>
          </a:p>
        </p:txBody>
      </p:sp>
      <p:sp>
        <p:nvSpPr>
          <p:cNvPr id="8" name="Pentagono 7"/>
          <p:cNvSpPr/>
          <p:nvPr/>
        </p:nvSpPr>
        <p:spPr>
          <a:xfrm>
            <a:off x="1195058" y="2500009"/>
            <a:ext cx="3101658" cy="10408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Regolamenti e codici per gli standard  nella gestione dei beni comuni: es. sostenibilità ambientale</a:t>
            </a:r>
            <a:endParaRPr lang="en-US" dirty="0"/>
          </a:p>
        </p:txBody>
      </p:sp>
      <p:sp>
        <p:nvSpPr>
          <p:cNvPr id="9" name="Pentagono 8"/>
          <p:cNvSpPr/>
          <p:nvPr/>
        </p:nvSpPr>
        <p:spPr>
          <a:xfrm>
            <a:off x="733331" y="3657600"/>
            <a:ext cx="3563385" cy="1147864"/>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Produzione di beni e servizi da parte delle organizzazioni internazionali (es. OECD)</a:t>
            </a:r>
            <a:endParaRPr lang="en-US" dirty="0"/>
          </a:p>
        </p:txBody>
      </p:sp>
      <p:sp>
        <p:nvSpPr>
          <p:cNvPr id="10" name="Pentagono 9"/>
          <p:cNvSpPr/>
          <p:nvPr/>
        </p:nvSpPr>
        <p:spPr>
          <a:xfrm>
            <a:off x="564204" y="5077838"/>
            <a:ext cx="3732511" cy="113813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t>Ad es. la collaborazione tra Paesi per la gestione </a:t>
            </a:r>
            <a:r>
              <a:rPr lang="it-IT"/>
              <a:t>delle telecomunicazioni </a:t>
            </a:r>
            <a:r>
              <a:rPr lang="it-IT" dirty="0"/>
              <a:t>o dei trasporti</a:t>
            </a:r>
            <a:endParaRPr lang="en-US" dirty="0"/>
          </a:p>
        </p:txBody>
      </p:sp>
    </p:spTree>
    <p:extLst>
      <p:ext uri="{BB962C8B-B14F-4D97-AF65-F5344CB8AC3E}">
        <p14:creationId xmlns:p14="http://schemas.microsoft.com/office/powerpoint/2010/main" val="484850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D6D6FCFB-0B2C-44E7-942D-D87CF7A4F94C}"/>
              </a:ext>
            </a:extLst>
          </p:cNvPr>
          <p:cNvSpPr>
            <a:spLocks noGrp="1"/>
          </p:cNvSpPr>
          <p:nvPr>
            <p:ph type="title"/>
          </p:nvPr>
        </p:nvSpPr>
        <p:spPr/>
        <p:txBody>
          <a:bodyPr/>
          <a:lstStyle/>
          <a:p>
            <a:r>
              <a:rPr lang="it-IT" dirty="0"/>
              <a:t>Il multilateralismo che ha portato alla globalizzazione non ha limiti?</a:t>
            </a:r>
          </a:p>
        </p:txBody>
      </p:sp>
      <p:sp>
        <p:nvSpPr>
          <p:cNvPr id="4" name="Segnaposto contenuto 3">
            <a:extLst>
              <a:ext uri="{FF2B5EF4-FFF2-40B4-BE49-F238E27FC236}">
                <a16:creationId xmlns:a16="http://schemas.microsoft.com/office/drawing/2014/main" id="{6E93B20A-134C-4D27-AEE2-2A8EF2399C86}"/>
              </a:ext>
            </a:extLst>
          </p:cNvPr>
          <p:cNvSpPr>
            <a:spLocks noGrp="1"/>
          </p:cNvSpPr>
          <p:nvPr>
            <p:ph idx="1"/>
          </p:nvPr>
        </p:nvSpPr>
        <p:spPr/>
        <p:txBody>
          <a:bodyPr>
            <a:normAutofit fontScale="85000" lnSpcReduction="20000"/>
          </a:bodyPr>
          <a:lstStyle/>
          <a:p>
            <a:r>
              <a:rPr lang="it-IT" dirty="0"/>
              <a:t>Come abbiamo già osservato all’inizio del corso, l’economia internazionale è affetta da diversi trilemmi</a:t>
            </a:r>
          </a:p>
          <a:p>
            <a:r>
              <a:rPr lang="it-IT" dirty="0"/>
              <a:t>Riprendiamo ora il trilemma di </a:t>
            </a:r>
            <a:r>
              <a:rPr lang="it-IT" dirty="0" err="1"/>
              <a:t>Rodrik</a:t>
            </a:r>
            <a:r>
              <a:rPr lang="it-IT" dirty="0"/>
              <a:t> dell’economia mondiale per comprendere meglio perché l’Europa abbia scelto l’Unione come livello di cooperazione</a:t>
            </a:r>
          </a:p>
          <a:p>
            <a:r>
              <a:rPr lang="it-IT" dirty="0"/>
              <a:t>Ricordiamo che R. sostiene che sia impossibile perseguire simultaneamente la democrazia, l’autodeterminazione nazionale e la globalizzazione economica</a:t>
            </a:r>
          </a:p>
          <a:p>
            <a:r>
              <a:rPr lang="it-IT" dirty="0"/>
              <a:t>Egli sostiene nel suo volume del 2015 «</a:t>
            </a:r>
            <a:r>
              <a:rPr lang="it-IT" i="1" dirty="0"/>
              <a:t>La globalizzazione intelligente»:</a:t>
            </a:r>
            <a:r>
              <a:rPr lang="it-IT" dirty="0"/>
              <a:t> </a:t>
            </a:r>
          </a:p>
          <a:p>
            <a:r>
              <a:rPr lang="it-IT" dirty="0"/>
              <a:t>«</a:t>
            </a:r>
            <a:r>
              <a:rPr lang="it-IT" dirty="0">
                <a:highlight>
                  <a:srgbClr val="FFFF00"/>
                </a:highlight>
              </a:rPr>
              <a:t>Se vogliamo far progredire la globalizzazione dobbiamo rinunciare o allo Stato-nazione o alla democrazia politica</a:t>
            </a:r>
            <a:r>
              <a:rPr lang="it-IT" dirty="0"/>
              <a:t>. </a:t>
            </a:r>
          </a:p>
          <a:p>
            <a:r>
              <a:rPr lang="it-IT" u="sng" dirty="0"/>
              <a:t>Se vogliamo difendere ed estendere la democrazia</a:t>
            </a:r>
            <a:r>
              <a:rPr lang="it-IT" dirty="0"/>
              <a:t>, dovremo scegliere fra lo Stato-nazione e l’integrazione economica internazionale. </a:t>
            </a:r>
          </a:p>
          <a:p>
            <a:r>
              <a:rPr lang="it-IT" dirty="0">
                <a:solidFill>
                  <a:srgbClr val="FF0000"/>
                </a:solidFill>
              </a:rPr>
              <a:t>E se vogliamo conservare lo Stato-nazione e l’autodeterminazione </a:t>
            </a:r>
            <a:r>
              <a:rPr lang="it-IT" b="1" dirty="0"/>
              <a:t>dovremo scegliere fra potenziare la democrazia e potenziare la globalizzazione</a:t>
            </a:r>
            <a:r>
              <a:rPr lang="it-IT" dirty="0"/>
              <a:t>».</a:t>
            </a:r>
          </a:p>
        </p:txBody>
      </p:sp>
    </p:spTree>
    <p:extLst>
      <p:ext uri="{BB962C8B-B14F-4D97-AF65-F5344CB8AC3E}">
        <p14:creationId xmlns:p14="http://schemas.microsoft.com/office/powerpoint/2010/main" val="1147555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68766E-971E-43AA-9FC8-720DA378C165}"/>
              </a:ext>
            </a:extLst>
          </p:cNvPr>
          <p:cNvSpPr>
            <a:spLocks noGrp="1"/>
          </p:cNvSpPr>
          <p:nvPr>
            <p:ph type="title"/>
          </p:nvPr>
        </p:nvSpPr>
        <p:spPr/>
        <p:txBody>
          <a:bodyPr/>
          <a:lstStyle/>
          <a:p>
            <a:r>
              <a:rPr lang="it-IT" dirty="0"/>
              <a:t>Quale forma di organizzazione preferire?</a:t>
            </a:r>
          </a:p>
        </p:txBody>
      </p:sp>
      <p:sp>
        <p:nvSpPr>
          <p:cNvPr id="3" name="Segnaposto contenuto 2">
            <a:extLst>
              <a:ext uri="{FF2B5EF4-FFF2-40B4-BE49-F238E27FC236}">
                <a16:creationId xmlns:a16="http://schemas.microsoft.com/office/drawing/2014/main" id="{089A9FBB-6560-4C59-BC57-D8280B6D652C}"/>
              </a:ext>
            </a:extLst>
          </p:cNvPr>
          <p:cNvSpPr>
            <a:spLocks noGrp="1"/>
          </p:cNvSpPr>
          <p:nvPr>
            <p:ph idx="1"/>
          </p:nvPr>
        </p:nvSpPr>
        <p:spPr/>
        <p:txBody>
          <a:bodyPr>
            <a:normAutofit fontScale="85000" lnSpcReduction="20000"/>
          </a:bodyPr>
          <a:lstStyle/>
          <a:p>
            <a:r>
              <a:rPr lang="it-IT" dirty="0"/>
              <a:t>La globalizzazione crea vincitori e vinti</a:t>
            </a:r>
          </a:p>
          <a:p>
            <a:r>
              <a:rPr lang="it-IT" dirty="0"/>
              <a:t>Le società democratiche possono sopportare questo processo di distruzione creativa solo se è in grado di </a:t>
            </a:r>
            <a:r>
              <a:rPr lang="it-IT" u="sng" dirty="0"/>
              <a:t>garantire benefici condivisi e quindi la globalizzazione funziona</a:t>
            </a:r>
            <a:r>
              <a:rPr lang="it-IT" dirty="0"/>
              <a:t>, solo se tutti rispettano le stesse regole, applicate da qualche forma di governo globale tecnocratico</a:t>
            </a:r>
          </a:p>
          <a:p>
            <a:r>
              <a:rPr lang="it-IT" dirty="0"/>
              <a:t> la maggior parte dei Paesi non vuole rinunciare alla sovranità nazionale e alla possibilità di gestire la propria economia nel proprio interesse… quindi la soluzione migliore?</a:t>
            </a:r>
          </a:p>
          <a:p>
            <a:r>
              <a:rPr lang="it-IT" dirty="0"/>
              <a:t>la democrazia e la determinazione nazionale devono prevalere sull’</a:t>
            </a:r>
            <a:r>
              <a:rPr lang="it-IT" dirty="0" err="1"/>
              <a:t>iperglobalizzazione</a:t>
            </a:r>
            <a:r>
              <a:rPr lang="it-IT" dirty="0"/>
              <a:t>: «</a:t>
            </a:r>
            <a:r>
              <a:rPr lang="it-IT" dirty="0">
                <a:highlight>
                  <a:srgbClr val="FFFF00"/>
                </a:highlight>
              </a:rPr>
              <a:t>Uno strato sottile di regole internazionali, che lascino ampio spazio di manovra ai Governi nazionali, è una globalizzazione migliore</a:t>
            </a:r>
            <a:r>
              <a:rPr lang="it-IT" dirty="0"/>
              <a:t>» </a:t>
            </a:r>
          </a:p>
          <a:p>
            <a:r>
              <a:rPr lang="it-IT" dirty="0"/>
              <a:t>E l’Unione Europea ha queste caratteristiche? Secondo </a:t>
            </a:r>
            <a:r>
              <a:rPr lang="it-IT" dirty="0" err="1"/>
              <a:t>Rodrik</a:t>
            </a:r>
            <a:r>
              <a:rPr lang="it-IT" dirty="0"/>
              <a:t> sì. Perché la struttura è molto simile a quella federale degli Stati Uniti.</a:t>
            </a:r>
          </a:p>
        </p:txBody>
      </p:sp>
    </p:spTree>
    <p:extLst>
      <p:ext uri="{BB962C8B-B14F-4D97-AF65-F5344CB8AC3E}">
        <p14:creationId xmlns:p14="http://schemas.microsoft.com/office/powerpoint/2010/main" val="3035814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2272F8-4EE7-473A-9496-3276FC7FDD53}"/>
              </a:ext>
            </a:extLst>
          </p:cNvPr>
          <p:cNvSpPr>
            <a:spLocks noGrp="1"/>
          </p:cNvSpPr>
          <p:nvPr>
            <p:ph type="title"/>
          </p:nvPr>
        </p:nvSpPr>
        <p:spPr/>
        <p:txBody>
          <a:bodyPr/>
          <a:lstStyle/>
          <a:p>
            <a:r>
              <a:rPr lang="it-IT" dirty="0"/>
              <a:t>In effetti le fasi della globalizzazione spesso si arrestano</a:t>
            </a:r>
          </a:p>
        </p:txBody>
      </p:sp>
      <p:pic>
        <p:nvPicPr>
          <p:cNvPr id="4" name="Immagine 3">
            <a:extLst>
              <a:ext uri="{FF2B5EF4-FFF2-40B4-BE49-F238E27FC236}">
                <a16:creationId xmlns:a16="http://schemas.microsoft.com/office/drawing/2014/main" id="{C2BC6ACE-8A23-4C8E-A4BC-E89A98B756C2}"/>
              </a:ext>
            </a:extLst>
          </p:cNvPr>
          <p:cNvPicPr>
            <a:picLocks noChangeAspect="1"/>
          </p:cNvPicPr>
          <p:nvPr/>
        </p:nvPicPr>
        <p:blipFill>
          <a:blip r:embed="rId2"/>
          <a:stretch>
            <a:fillRect/>
          </a:stretch>
        </p:blipFill>
        <p:spPr>
          <a:xfrm>
            <a:off x="1170779" y="1591419"/>
            <a:ext cx="9758478" cy="4535061"/>
          </a:xfrm>
          <a:prstGeom prst="rect">
            <a:avLst/>
          </a:prstGeom>
        </p:spPr>
      </p:pic>
      <p:sp>
        <p:nvSpPr>
          <p:cNvPr id="5" name="Rettangolo 4">
            <a:extLst>
              <a:ext uri="{FF2B5EF4-FFF2-40B4-BE49-F238E27FC236}">
                <a16:creationId xmlns:a16="http://schemas.microsoft.com/office/drawing/2014/main" id="{186AD3BA-CE4B-4407-A747-44739B0FB702}"/>
              </a:ext>
            </a:extLst>
          </p:cNvPr>
          <p:cNvSpPr/>
          <p:nvPr/>
        </p:nvSpPr>
        <p:spPr>
          <a:xfrm>
            <a:off x="763652" y="6231265"/>
            <a:ext cx="11032107" cy="523220"/>
          </a:xfrm>
          <a:prstGeom prst="rect">
            <a:avLst/>
          </a:prstGeom>
        </p:spPr>
        <p:txBody>
          <a:bodyPr wrap="square">
            <a:spAutoFit/>
          </a:bodyPr>
          <a:lstStyle/>
          <a:p>
            <a:r>
              <a:rPr lang="en-US" sz="1400" i="1" dirty="0"/>
              <a:t>Aiyar, Shekhar, </a:t>
            </a:r>
            <a:r>
              <a:rPr lang="en-US" sz="1400" i="1" dirty="0" err="1"/>
              <a:t>Ilyina</a:t>
            </a:r>
            <a:r>
              <a:rPr lang="en-US" sz="1400" i="1" dirty="0"/>
              <a:t>, Anna, and others (2023). </a:t>
            </a:r>
            <a:r>
              <a:rPr lang="en-US" sz="1400" i="1" dirty="0" err="1"/>
              <a:t>Geoeconomic</a:t>
            </a:r>
            <a:r>
              <a:rPr lang="en-US" sz="1400" i="1" dirty="0"/>
              <a:t> Fragmentation and the Future of Multilateralism. Staff Discussion Note SDN/2023/001. International Monetary Fund, Washington, DC, P. 6.</a:t>
            </a:r>
            <a:endParaRPr lang="it-IT" sz="1400" i="1" dirty="0"/>
          </a:p>
        </p:txBody>
      </p:sp>
    </p:spTree>
    <p:extLst>
      <p:ext uri="{BB962C8B-B14F-4D97-AF65-F5344CB8AC3E}">
        <p14:creationId xmlns:p14="http://schemas.microsoft.com/office/powerpoint/2010/main" val="1670283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8BB870-E653-4A62-B6DD-725503EF510A}"/>
              </a:ext>
            </a:extLst>
          </p:cNvPr>
          <p:cNvSpPr>
            <a:spLocks noGrp="1"/>
          </p:cNvSpPr>
          <p:nvPr>
            <p:ph type="title"/>
          </p:nvPr>
        </p:nvSpPr>
        <p:spPr/>
        <p:txBody>
          <a:bodyPr/>
          <a:lstStyle/>
          <a:p>
            <a:r>
              <a:rPr lang="it-IT" dirty="0"/>
              <a:t>… a causa dell’acutizzarsi delle crisi mondiali</a:t>
            </a:r>
          </a:p>
        </p:txBody>
      </p:sp>
      <p:pic>
        <p:nvPicPr>
          <p:cNvPr id="3" name="Immagine 2">
            <a:extLst>
              <a:ext uri="{FF2B5EF4-FFF2-40B4-BE49-F238E27FC236}">
                <a16:creationId xmlns:a16="http://schemas.microsoft.com/office/drawing/2014/main" id="{42418532-A1EE-4DB6-AC98-8C9FCD838EAE}"/>
              </a:ext>
            </a:extLst>
          </p:cNvPr>
          <p:cNvPicPr>
            <a:picLocks noChangeAspect="1"/>
          </p:cNvPicPr>
          <p:nvPr/>
        </p:nvPicPr>
        <p:blipFill>
          <a:blip r:embed="rId2"/>
          <a:stretch>
            <a:fillRect/>
          </a:stretch>
        </p:blipFill>
        <p:spPr>
          <a:xfrm>
            <a:off x="1051559" y="1334389"/>
            <a:ext cx="9141823" cy="5258042"/>
          </a:xfrm>
          <a:prstGeom prst="rect">
            <a:avLst/>
          </a:prstGeom>
        </p:spPr>
      </p:pic>
      <p:sp>
        <p:nvSpPr>
          <p:cNvPr id="4" name="Rettangolo 3">
            <a:extLst>
              <a:ext uri="{FF2B5EF4-FFF2-40B4-BE49-F238E27FC236}">
                <a16:creationId xmlns:a16="http://schemas.microsoft.com/office/drawing/2014/main" id="{BBC79D1E-6734-459A-ADED-8D5703A37922}"/>
              </a:ext>
            </a:extLst>
          </p:cNvPr>
          <p:cNvSpPr/>
          <p:nvPr/>
        </p:nvSpPr>
        <p:spPr>
          <a:xfrm>
            <a:off x="3987433" y="6308209"/>
            <a:ext cx="4330994" cy="369332"/>
          </a:xfrm>
          <a:prstGeom prst="rect">
            <a:avLst/>
          </a:prstGeom>
        </p:spPr>
        <p:txBody>
          <a:bodyPr wrap="none">
            <a:spAutoFit/>
          </a:bodyPr>
          <a:lstStyle/>
          <a:p>
            <a:r>
              <a:rPr lang="it-IT" dirty="0">
                <a:hlinkClick r:id="rId3"/>
              </a:rPr>
              <a:t>https://www.matteoiacoviello.com/gpr.htm</a:t>
            </a:r>
            <a:r>
              <a:rPr lang="it-IT" dirty="0"/>
              <a:t> </a:t>
            </a:r>
          </a:p>
        </p:txBody>
      </p:sp>
      <p:sp>
        <p:nvSpPr>
          <p:cNvPr id="5" name="Freccia in giù 4">
            <a:extLst>
              <a:ext uri="{FF2B5EF4-FFF2-40B4-BE49-F238E27FC236}">
                <a16:creationId xmlns:a16="http://schemas.microsoft.com/office/drawing/2014/main" id="{F1D2DFE9-3521-4F6A-BC21-B13AE76AC285}"/>
              </a:ext>
            </a:extLst>
          </p:cNvPr>
          <p:cNvSpPr/>
          <p:nvPr/>
        </p:nvSpPr>
        <p:spPr>
          <a:xfrm>
            <a:off x="9875520" y="3714206"/>
            <a:ext cx="217714" cy="622663"/>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948849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Federalismo: il decentramento della PE interno ai Paesi</a:t>
            </a:r>
            <a:endParaRPr lang="en-US" dirty="0"/>
          </a:p>
        </p:txBody>
      </p:sp>
      <p:sp>
        <p:nvSpPr>
          <p:cNvPr id="3" name="Segnaposto contenuto 2"/>
          <p:cNvSpPr>
            <a:spLocks noGrp="1"/>
          </p:cNvSpPr>
          <p:nvPr>
            <p:ph idx="1"/>
          </p:nvPr>
        </p:nvSpPr>
        <p:spPr>
          <a:xfrm>
            <a:off x="838200" y="1825624"/>
            <a:ext cx="10515600" cy="4633541"/>
          </a:xfrm>
        </p:spPr>
        <p:txBody>
          <a:bodyPr>
            <a:normAutofit fontScale="77500" lnSpcReduction="20000"/>
          </a:bodyPr>
          <a:lstStyle/>
          <a:p>
            <a:r>
              <a:rPr lang="it-IT" dirty="0"/>
              <a:t>I governi operano a molteplici livelli (livello centrale e regionale/federale interno e intergovernativo a livello internazionale, come all’interno dell’UE)</a:t>
            </a:r>
          </a:p>
          <a:p>
            <a:r>
              <a:rPr lang="it-IT" b="1" dirty="0"/>
              <a:t>Problema</a:t>
            </a:r>
            <a:r>
              <a:rPr lang="it-IT" dirty="0"/>
              <a:t>: confronti non su contenuti ma su </a:t>
            </a:r>
            <a:r>
              <a:rPr lang="it-IT" b="1" dirty="0">
                <a:solidFill>
                  <a:srgbClr val="FF0000"/>
                </a:solidFill>
              </a:rPr>
              <a:t>questioni di competenza </a:t>
            </a:r>
            <a:r>
              <a:rPr lang="it-IT" dirty="0"/>
              <a:t>e occorre quindi in questo caso stabilire dei </a:t>
            </a:r>
            <a:r>
              <a:rPr lang="it-IT" dirty="0">
                <a:solidFill>
                  <a:srgbClr val="FF0000"/>
                </a:solidFill>
              </a:rPr>
              <a:t>criteri</a:t>
            </a:r>
            <a:r>
              <a:rPr lang="it-IT" dirty="0"/>
              <a:t> per l’assegnazione del livello decentrato delle competenze</a:t>
            </a:r>
          </a:p>
          <a:p>
            <a:r>
              <a:rPr lang="it-IT" dirty="0"/>
              <a:t>Se consideriamo ad es. il </a:t>
            </a:r>
            <a:r>
              <a:rPr lang="it-IT" u="sng" dirty="0"/>
              <a:t>federalismo fiscale</a:t>
            </a:r>
            <a:r>
              <a:rPr lang="it-IT" dirty="0"/>
              <a:t>: qui il criterio o principio fondamentale è </a:t>
            </a:r>
            <a:r>
              <a:rPr lang="it-IT" b="1" dirty="0">
                <a:solidFill>
                  <a:srgbClr val="FF0000"/>
                </a:solidFill>
              </a:rPr>
              <a:t>l’equivalenza fiscale</a:t>
            </a:r>
          </a:p>
          <a:p>
            <a:r>
              <a:rPr lang="it-IT" dirty="0"/>
              <a:t>Con le parole di A. Smith (1776): se le spese locali (provinciali, regionali) portano vantaggio solo a quell’area, allora esse devono essere sostenute da entrate locali. È ingiusto che tutta la società debba contribuire al beneficio limitato ad una parte soltanto.</a:t>
            </a:r>
          </a:p>
          <a:p>
            <a:r>
              <a:rPr lang="it-IT" dirty="0"/>
              <a:t>Questo significa ritornare al tema delle esternalità già esaminate in ambito internazionale: </a:t>
            </a:r>
            <a:r>
              <a:rPr lang="it-IT" dirty="0">
                <a:solidFill>
                  <a:srgbClr val="FF0000"/>
                </a:solidFill>
              </a:rPr>
              <a:t>una buona distribuzione delle competenze deve eliminare tali esternalità per migliorare invece l’efficienza negli interventi di PE</a:t>
            </a:r>
          </a:p>
          <a:p>
            <a:r>
              <a:rPr lang="it-IT" dirty="0"/>
              <a:t>Nella pratica questo principio non è sempre rispettato (costruita la piscina comunale vi accedono gli abitanti dei comuni vicini; costruita l’autostrada vi accedono i turisti stranieri…), ma il principio dell’equivalenza fiscale è un principio importante. </a:t>
            </a:r>
          </a:p>
          <a:p>
            <a:endParaRPr lang="en-US"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8</a:t>
            </a:fld>
            <a:endParaRPr lang="en-US"/>
          </a:p>
        </p:txBody>
      </p:sp>
    </p:spTree>
    <p:extLst>
      <p:ext uri="{BB962C8B-B14F-4D97-AF65-F5344CB8AC3E}">
        <p14:creationId xmlns:p14="http://schemas.microsoft.com/office/powerpoint/2010/main" val="1313887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Decentramento o accentramento della PE?</a:t>
            </a:r>
            <a:endParaRPr lang="en-US" dirty="0"/>
          </a:p>
        </p:txBody>
      </p:sp>
      <p:sp>
        <p:nvSpPr>
          <p:cNvPr id="3" name="Segnaposto contenuto 2"/>
          <p:cNvSpPr>
            <a:spLocks noGrp="1"/>
          </p:cNvSpPr>
          <p:nvPr>
            <p:ph idx="1"/>
          </p:nvPr>
        </p:nvSpPr>
        <p:spPr/>
        <p:txBody>
          <a:bodyPr>
            <a:normAutofit fontScale="92500" lnSpcReduction="10000"/>
          </a:bodyPr>
          <a:lstStyle/>
          <a:p>
            <a:r>
              <a:rPr lang="it-IT" b="1" dirty="0"/>
              <a:t>Meglio il decentramento in assenza di esternalità e di economie di scala </a:t>
            </a:r>
            <a:r>
              <a:rPr lang="it-IT" dirty="0"/>
              <a:t>(</a:t>
            </a:r>
            <a:r>
              <a:rPr lang="it-IT" dirty="0" err="1"/>
              <a:t>Oates</a:t>
            </a:r>
            <a:r>
              <a:rPr lang="it-IT" dirty="0"/>
              <a:t>, 1972): i contribuenti locali vedono soddisfatte le proprie preferenze</a:t>
            </a:r>
          </a:p>
          <a:p>
            <a:r>
              <a:rPr lang="it-IT" dirty="0"/>
              <a:t>Si prenda ad esempio il </a:t>
            </a:r>
            <a:r>
              <a:rPr lang="it-IT" u="sng" dirty="0"/>
              <a:t>sistema dell’istruzione</a:t>
            </a:r>
            <a:r>
              <a:rPr lang="it-IT" dirty="0"/>
              <a:t>: la scuola d’infanzia e primaria è gestita dai Comuni, quella secondaria dalle province/regioni e quella universitaria da Stato e regioni (economie di scala), mentre la difesa è sempre più oggetto di cooperazione internazionale</a:t>
            </a:r>
          </a:p>
          <a:p>
            <a:r>
              <a:rPr lang="it-IT" dirty="0"/>
              <a:t>In definitiva c’è un </a:t>
            </a:r>
            <a:r>
              <a:rPr lang="it-IT" b="1" dirty="0" err="1"/>
              <a:t>trade</a:t>
            </a:r>
            <a:r>
              <a:rPr lang="it-IT" b="1" dirty="0"/>
              <a:t>-off</a:t>
            </a:r>
            <a:r>
              <a:rPr lang="it-IT" dirty="0"/>
              <a:t> tra </a:t>
            </a:r>
            <a:r>
              <a:rPr lang="it-IT" dirty="0">
                <a:solidFill>
                  <a:srgbClr val="FF0000"/>
                </a:solidFill>
              </a:rPr>
              <a:t>eterogeneità spaziale delle preferenze </a:t>
            </a:r>
            <a:r>
              <a:rPr lang="it-IT" dirty="0"/>
              <a:t>(</a:t>
            </a:r>
            <a:r>
              <a:rPr lang="it-IT" b="1" dirty="0">
                <a:solidFill>
                  <a:srgbClr val="0070C0"/>
                </a:solidFill>
              </a:rPr>
              <a:t>decentramento</a:t>
            </a:r>
            <a:r>
              <a:rPr lang="it-IT" dirty="0"/>
              <a:t>) e lo sfruttamento delle </a:t>
            </a:r>
            <a:r>
              <a:rPr lang="it-IT" dirty="0">
                <a:solidFill>
                  <a:srgbClr val="FF0000"/>
                </a:solidFill>
              </a:rPr>
              <a:t>economie di scala </a:t>
            </a:r>
            <a:r>
              <a:rPr lang="it-IT" dirty="0"/>
              <a:t>e la risoluzione dei problemi derivanti dalle </a:t>
            </a:r>
            <a:r>
              <a:rPr lang="it-IT" dirty="0">
                <a:solidFill>
                  <a:srgbClr val="FF0000"/>
                </a:solidFill>
              </a:rPr>
              <a:t>esternalità</a:t>
            </a:r>
            <a:r>
              <a:rPr lang="it-IT" dirty="0"/>
              <a:t> (</a:t>
            </a:r>
            <a:r>
              <a:rPr lang="it-IT" b="1" dirty="0">
                <a:solidFill>
                  <a:srgbClr val="0070C0"/>
                </a:solidFill>
              </a:rPr>
              <a:t>centralizzazione</a:t>
            </a:r>
            <a:r>
              <a:rPr lang="it-IT" dirty="0"/>
              <a:t>)</a:t>
            </a:r>
          </a:p>
          <a:p>
            <a:r>
              <a:rPr lang="it-IT" b="1" dirty="0"/>
              <a:t>Problema</a:t>
            </a:r>
            <a:r>
              <a:rPr lang="it-IT" dirty="0"/>
              <a:t>: «race to the bottom» nella cooperazione fiscale in ambito UE, quando si attua una concorrenza fiscale orizzontale tra Paesi (es. Irlanda o Lussemburgo…)</a:t>
            </a:r>
            <a:endParaRPr lang="en-US" dirty="0"/>
          </a:p>
        </p:txBody>
      </p:sp>
      <p:sp>
        <p:nvSpPr>
          <p:cNvPr id="4" name="Segnaposto numero diapositiva 3"/>
          <p:cNvSpPr>
            <a:spLocks noGrp="1"/>
          </p:cNvSpPr>
          <p:nvPr>
            <p:ph type="sldNum" sz="quarter" idx="12"/>
          </p:nvPr>
        </p:nvSpPr>
        <p:spPr/>
        <p:txBody>
          <a:bodyPr/>
          <a:lstStyle/>
          <a:p>
            <a:fld id="{05F37082-10A1-4C54-A578-B5F5D1519421}" type="slidenum">
              <a:rPr lang="en-US" smtClean="0"/>
              <a:t>9</a:t>
            </a:fld>
            <a:endParaRPr lang="en-US"/>
          </a:p>
        </p:txBody>
      </p:sp>
    </p:spTree>
    <p:extLst>
      <p:ext uri="{BB962C8B-B14F-4D97-AF65-F5344CB8AC3E}">
        <p14:creationId xmlns:p14="http://schemas.microsoft.com/office/powerpoint/2010/main" val="116699927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TotalTime>
  <Words>2879</Words>
  <Application>Microsoft Office PowerPoint</Application>
  <PresentationFormat>Widescreen</PresentationFormat>
  <Paragraphs>181</Paragraphs>
  <Slides>22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22</vt:i4>
      </vt:variant>
    </vt:vector>
  </HeadingPairs>
  <TitlesOfParts>
    <vt:vector size="27" baseType="lpstr">
      <vt:lpstr>Arial</vt:lpstr>
      <vt:lpstr>Calibri</vt:lpstr>
      <vt:lpstr>Calibri Light</vt:lpstr>
      <vt:lpstr>Symbol</vt:lpstr>
      <vt:lpstr>Tema di Office</vt:lpstr>
      <vt:lpstr> Dalla Cooperazione al Federalismo</vt:lpstr>
      <vt:lpstr>Le diverse tipologie di collaborazione internazionale</vt:lpstr>
      <vt:lpstr>Le forme della cooperazione</vt:lpstr>
      <vt:lpstr>Il multilateralismo che ha portato alla globalizzazione non ha limiti?</vt:lpstr>
      <vt:lpstr>Quale forma di organizzazione preferire?</vt:lpstr>
      <vt:lpstr>In effetti le fasi della globalizzazione spesso si arrestano</vt:lpstr>
      <vt:lpstr>… a causa dell’acutizzarsi delle crisi mondiali</vt:lpstr>
      <vt:lpstr>IL Federalismo: il decentramento della PE interno ai Paesi</vt:lpstr>
      <vt:lpstr>Decentramento o accentramento della PE?</vt:lpstr>
      <vt:lpstr>Regola generale per il federalismo</vt:lpstr>
      <vt:lpstr>L’Unione Europea: un’Unione solo economica?</vt:lpstr>
      <vt:lpstr>Gli organi di governo politico dell’UE</vt:lpstr>
      <vt:lpstr>I principi fondamentali dei trattati (Trattato di Lisbona, 2007)</vt:lpstr>
      <vt:lpstr>Le questioni del federalismo e l’integrazione europea</vt:lpstr>
      <vt:lpstr>Trattato di Nizza (26.02.2001) - estratto</vt:lpstr>
      <vt:lpstr>Le competenze UE per la PEI</vt:lpstr>
      <vt:lpstr>Competenze (cont.): il coordinamento</vt:lpstr>
      <vt:lpstr>L’UE come federazione</vt:lpstr>
      <vt:lpstr>Tab. 2.3 Distribuzione delle competenze per tipo di PE all’interno dell’UE</vt:lpstr>
      <vt:lpstr>Le ipotesi alla base della distribuzione delle competenze</vt:lpstr>
      <vt:lpstr>Le ipotesi (cont,)</vt:lpstr>
      <vt:lpstr>UE: Una federazione incompiuta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Il tema del Federalismo e l’UE</dc:title>
  <dc:creator>CHIES LAURA</dc:creator>
  <cp:lastModifiedBy>CHIES LAURA</cp:lastModifiedBy>
  <cp:revision>12</cp:revision>
  <dcterms:created xsi:type="dcterms:W3CDTF">2024-03-25T04:28:52Z</dcterms:created>
  <dcterms:modified xsi:type="dcterms:W3CDTF">2024-03-25T10:56:25Z</dcterms:modified>
</cp:coreProperties>
</file>