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48" r:id="rId4"/>
  </p:sldMasterIdLst>
  <p:notesMasterIdLst>
    <p:notesMasterId r:id="rId50"/>
  </p:notesMasterIdLst>
  <p:handoutMasterIdLst>
    <p:handoutMasterId r:id="rId51"/>
  </p:handoutMasterIdLst>
  <p:sldIdLst>
    <p:sldId id="267" r:id="rId5"/>
    <p:sldId id="340" r:id="rId6"/>
    <p:sldId id="341" r:id="rId7"/>
    <p:sldId id="342" r:id="rId8"/>
    <p:sldId id="343" r:id="rId9"/>
    <p:sldId id="344" r:id="rId10"/>
    <p:sldId id="345" r:id="rId11"/>
    <p:sldId id="346" r:id="rId12"/>
    <p:sldId id="347" r:id="rId13"/>
    <p:sldId id="350" r:id="rId14"/>
    <p:sldId id="351" r:id="rId15"/>
    <p:sldId id="352" r:id="rId16"/>
    <p:sldId id="353" r:id="rId17"/>
    <p:sldId id="354" r:id="rId18"/>
    <p:sldId id="356" r:id="rId19"/>
    <p:sldId id="357" r:id="rId20"/>
    <p:sldId id="358" r:id="rId21"/>
    <p:sldId id="359" r:id="rId22"/>
    <p:sldId id="360" r:id="rId23"/>
    <p:sldId id="361" r:id="rId24"/>
    <p:sldId id="362" r:id="rId25"/>
    <p:sldId id="363" r:id="rId26"/>
    <p:sldId id="364" r:id="rId27"/>
    <p:sldId id="365" r:id="rId28"/>
    <p:sldId id="366" r:id="rId29"/>
    <p:sldId id="367" r:id="rId30"/>
    <p:sldId id="368" r:id="rId31"/>
    <p:sldId id="369" r:id="rId32"/>
    <p:sldId id="370" r:id="rId33"/>
    <p:sldId id="371" r:id="rId34"/>
    <p:sldId id="372" r:id="rId35"/>
    <p:sldId id="373" r:id="rId36"/>
    <p:sldId id="374" r:id="rId37"/>
    <p:sldId id="375" r:id="rId38"/>
    <p:sldId id="376" r:id="rId39"/>
    <p:sldId id="377" r:id="rId40"/>
    <p:sldId id="378" r:id="rId41"/>
    <p:sldId id="381" r:id="rId42"/>
    <p:sldId id="382" r:id="rId43"/>
    <p:sldId id="383" r:id="rId44"/>
    <p:sldId id="384" r:id="rId45"/>
    <p:sldId id="385" r:id="rId46"/>
    <p:sldId id="386" r:id="rId47"/>
    <p:sldId id="389" r:id="rId48"/>
    <p:sldId id="390" r:id="rId49"/>
  </p:sldIdLst>
  <p:sldSz cx="12192000" cy="6858000"/>
  <p:notesSz cx="6858000" cy="9144000"/>
  <p:defaultTextStyle>
    <a:defPPr rtl="0">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8" d="100"/>
          <a:sy n="98" d="100"/>
        </p:scale>
        <p:origin x="110" y="77"/>
      </p:cViewPr>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86" d="100"/>
          <a:sy n="86" d="100"/>
        </p:scale>
        <p:origin x="3828" y="6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8" Type="http://schemas.openxmlformats.org/officeDocument/2006/relationships/slide" Target="slides/slide4.xml"/><Relationship Id="rId51" Type="http://schemas.openxmlformats.org/officeDocument/2006/relationships/handoutMaster" Target="handoutMasters/handoutMaster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it-IT"/>
          </a:p>
        </p:txBody>
      </p:sp>
      <p:sp>
        <p:nvSpPr>
          <p:cNvPr id="3" name="Segnaposto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DF903AF8-ACAB-4874-AAB1-CE787C978E8E}" type="datetime1">
              <a:rPr lang="it-IT" smtClean="0"/>
              <a:t>23/05/2022</a:t>
            </a:fld>
            <a:endParaRPr lang="it-IT"/>
          </a:p>
        </p:txBody>
      </p:sp>
      <p:sp>
        <p:nvSpPr>
          <p:cNvPr id="4" name="Segnaposto piè di pa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it-IT"/>
          </a:p>
        </p:txBody>
      </p:sp>
      <p:sp>
        <p:nvSpPr>
          <p:cNvPr id="5" name="Segnaposto numero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E6F79B2A-BF25-4862-8EEB-C1ACE5554C14}" type="slidenum">
              <a:rPr lang="it-IT" smtClean="0"/>
              <a:t>‹N›</a:t>
            </a:fld>
            <a:endParaRPr lang="it-IT"/>
          </a:p>
        </p:txBody>
      </p:sp>
    </p:spTree>
    <p:extLst>
      <p:ext uri="{BB962C8B-B14F-4D97-AF65-F5344CB8AC3E}">
        <p14:creationId xmlns:p14="http://schemas.microsoft.com/office/powerpoint/2010/main" val="202735566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it-IT" noProof="0"/>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8C24B798-3B2A-43CB-8143-DBCACF8CFC60}" type="datetime1">
              <a:rPr lang="it-IT" noProof="0" smtClean="0"/>
              <a:t>23/05/2022</a:t>
            </a:fld>
            <a:endParaRPr lang="it-IT" noProof="0"/>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it-IT" noProof="0"/>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it-IT" noProof="0"/>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62B46F2B-1084-40BA-9F0A-B1F6847335C5}" type="slidenum">
              <a:rPr lang="it-IT" noProof="0" smtClean="0"/>
              <a:t>‹N›</a:t>
            </a:fld>
            <a:endParaRPr lang="it-IT" noProof="0"/>
          </a:p>
        </p:txBody>
      </p:sp>
    </p:spTree>
    <p:extLst>
      <p:ext uri="{BB962C8B-B14F-4D97-AF65-F5344CB8AC3E}">
        <p14:creationId xmlns:p14="http://schemas.microsoft.com/office/powerpoint/2010/main" val="381207630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rtlCol="0"/>
          <a:lstStyle/>
          <a:p>
            <a:pPr rtl="0"/>
            <a:endParaRPr lang="it-IT"/>
          </a:p>
        </p:txBody>
      </p:sp>
      <p:sp>
        <p:nvSpPr>
          <p:cNvPr id="4" name="Segnaposto numero diapositiva 3"/>
          <p:cNvSpPr>
            <a:spLocks noGrp="1"/>
          </p:cNvSpPr>
          <p:nvPr>
            <p:ph type="sldNum" sz="quarter" idx="10"/>
          </p:nvPr>
        </p:nvSpPr>
        <p:spPr/>
        <p:txBody>
          <a:bodyPr rtlCol="0"/>
          <a:lstStyle/>
          <a:p>
            <a:pPr rtl="0"/>
            <a:fld id="{62B46F2B-1084-40BA-9F0A-B1F6847335C5}" type="slidenum">
              <a:rPr lang="it-IT" smtClean="0"/>
              <a:t>1</a:t>
            </a:fld>
            <a:endParaRPr lang="it-IT"/>
          </a:p>
        </p:txBody>
      </p:sp>
    </p:spTree>
    <p:extLst>
      <p:ext uri="{BB962C8B-B14F-4D97-AF65-F5344CB8AC3E}">
        <p14:creationId xmlns:p14="http://schemas.microsoft.com/office/powerpoint/2010/main" val="3378259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Pr>
        <a:solidFill>
          <a:schemeClr val="accent1"/>
        </a:solidFill>
        <a:effectLst/>
      </p:bgPr>
    </p:bg>
    <p:spTree>
      <p:nvGrpSpPr>
        <p:cNvPr id="1" name=""/>
        <p:cNvGrpSpPr/>
        <p:nvPr/>
      </p:nvGrpSpPr>
      <p:grpSpPr>
        <a:xfrm>
          <a:off x="0" y="0"/>
          <a:ext cx="0" cy="0"/>
          <a:chOff x="0" y="0"/>
          <a:chExt cx="0" cy="0"/>
        </a:xfrm>
      </p:grpSpPr>
      <p:sp>
        <p:nvSpPr>
          <p:cNvPr id="11" name="Figura a mano libera 6" title="cerchio ondulato"/>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olo 1"/>
          <p:cNvSpPr>
            <a:spLocks noGrp="1"/>
          </p:cNvSpPr>
          <p:nvPr>
            <p:ph type="ctrTitle"/>
          </p:nvPr>
        </p:nvSpPr>
        <p:spPr>
          <a:xfrm>
            <a:off x="1078523" y="1098388"/>
            <a:ext cx="10318418" cy="4394988"/>
          </a:xfrm>
        </p:spPr>
        <p:txBody>
          <a:bodyPr rtlCol="0" anchor="ctr">
            <a:noAutofit/>
          </a:bodyPr>
          <a:lstStyle>
            <a:lvl1pPr algn="ctr">
              <a:defRPr sz="10000" spc="800" baseline="0"/>
            </a:lvl1pPr>
          </a:lstStyle>
          <a:p>
            <a:pPr rtl="0"/>
            <a:r>
              <a:rPr lang="it-IT" noProof="0"/>
              <a:t>Fare clic per modificare lo stile del titolo</a:t>
            </a:r>
          </a:p>
        </p:txBody>
      </p:sp>
      <p:sp>
        <p:nvSpPr>
          <p:cNvPr id="3" name="Sottotitolo 2"/>
          <p:cNvSpPr>
            <a:spLocks noGrp="1"/>
          </p:cNvSpPr>
          <p:nvPr>
            <p:ph type="subTitle" idx="1"/>
          </p:nvPr>
        </p:nvSpPr>
        <p:spPr>
          <a:xfrm>
            <a:off x="2215045" y="5979196"/>
            <a:ext cx="8045373" cy="742279"/>
          </a:xfrm>
        </p:spPr>
        <p:txBody>
          <a:bodyPr rtlCol="0"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it-IT" noProof="0"/>
              <a:t>Fare clic per modificare lo stile del sottotitolo dello schema</a:t>
            </a:r>
          </a:p>
        </p:txBody>
      </p:sp>
      <p:sp>
        <p:nvSpPr>
          <p:cNvPr id="4" name="Segnaposto data 3"/>
          <p:cNvSpPr>
            <a:spLocks noGrp="1"/>
          </p:cNvSpPr>
          <p:nvPr>
            <p:ph type="dt" sz="half" idx="10"/>
          </p:nvPr>
        </p:nvSpPr>
        <p:spPr>
          <a:xfrm>
            <a:off x="1078523" y="6375679"/>
            <a:ext cx="2329722" cy="348462"/>
          </a:xfrm>
        </p:spPr>
        <p:txBody>
          <a:bodyPr rtlCol="0"/>
          <a:lstStyle>
            <a:lvl1pPr>
              <a:defRPr baseline="0">
                <a:solidFill>
                  <a:schemeClr val="accent1">
                    <a:lumMod val="50000"/>
                  </a:schemeClr>
                </a:solidFill>
              </a:defRPr>
            </a:lvl1pPr>
          </a:lstStyle>
          <a:p>
            <a:pPr rtl="0"/>
            <a:fld id="{D793DFA5-2786-4486-A67D-631326306C4F}" type="datetime1">
              <a:rPr lang="it-IT" noProof="0" smtClean="0"/>
              <a:t>23/05/2022</a:t>
            </a:fld>
            <a:endParaRPr lang="it-IT" noProof="0"/>
          </a:p>
        </p:txBody>
      </p:sp>
      <p:sp>
        <p:nvSpPr>
          <p:cNvPr id="5" name="Segnaposto piè di pagina 4"/>
          <p:cNvSpPr>
            <a:spLocks noGrp="1"/>
          </p:cNvSpPr>
          <p:nvPr>
            <p:ph type="ftr" sz="quarter" idx="11"/>
          </p:nvPr>
        </p:nvSpPr>
        <p:spPr>
          <a:xfrm>
            <a:off x="4180332" y="6375679"/>
            <a:ext cx="4114800" cy="345796"/>
          </a:xfrm>
        </p:spPr>
        <p:txBody>
          <a:bodyPr rtlCol="0"/>
          <a:lstStyle>
            <a:lvl1pPr>
              <a:defRPr baseline="0">
                <a:solidFill>
                  <a:schemeClr val="accent1">
                    <a:lumMod val="50000"/>
                  </a:schemeClr>
                </a:solidFill>
              </a:defRPr>
            </a:lvl1pPr>
          </a:lstStyle>
          <a:p>
            <a:pPr rtl="0"/>
            <a:endParaRPr lang="it-IT" noProof="0"/>
          </a:p>
        </p:txBody>
      </p:sp>
      <p:sp>
        <p:nvSpPr>
          <p:cNvPr id="6" name="Segnaposto numero diapositiva 5"/>
          <p:cNvSpPr>
            <a:spLocks noGrp="1"/>
          </p:cNvSpPr>
          <p:nvPr>
            <p:ph type="sldNum" sz="quarter" idx="12"/>
          </p:nvPr>
        </p:nvSpPr>
        <p:spPr>
          <a:xfrm>
            <a:off x="9067218" y="6375679"/>
            <a:ext cx="2329723" cy="345796"/>
          </a:xfrm>
        </p:spPr>
        <p:txBody>
          <a:bodyPr rtlCol="0"/>
          <a:lstStyle>
            <a:lvl1pPr>
              <a:defRPr baseline="0">
                <a:solidFill>
                  <a:schemeClr val="accent1">
                    <a:lumMod val="50000"/>
                  </a:schemeClr>
                </a:solidFill>
              </a:defRPr>
            </a:lvl1pPr>
          </a:lstStyle>
          <a:p>
            <a:pPr rtl="0"/>
            <a:fld id="{71766878-3199-4EAB-94E7-2D6D11070E14}" type="slidenum">
              <a:rPr lang="it-IT" noProof="0" smtClean="0"/>
              <a:pPr rtl="0"/>
              <a:t>‹N›</a:t>
            </a:fld>
            <a:endParaRPr lang="it-IT" noProof="0"/>
          </a:p>
        </p:txBody>
      </p:sp>
      <p:sp>
        <p:nvSpPr>
          <p:cNvPr id="13" name="Rettangolo 12" title="bordo sinistro"/>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noProof="0"/>
              <a:t>Fare clic per modificare lo stile del titolo</a:t>
            </a:r>
          </a:p>
        </p:txBody>
      </p:sp>
      <p:sp>
        <p:nvSpPr>
          <p:cNvPr id="3" name="Segnaposto testo verticale 2"/>
          <p:cNvSpPr>
            <a:spLocks noGrp="1"/>
          </p:cNvSpPr>
          <p:nvPr>
            <p:ph type="body" orient="vert" idx="1"/>
          </p:nvPr>
        </p:nvSpPr>
        <p:spPr/>
        <p:txBody>
          <a:bodyPr vert="eaVert" rtlCol="0"/>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4" name="Segnaposto data 3"/>
          <p:cNvSpPr>
            <a:spLocks noGrp="1"/>
          </p:cNvSpPr>
          <p:nvPr>
            <p:ph type="dt" sz="half" idx="10"/>
          </p:nvPr>
        </p:nvSpPr>
        <p:spPr/>
        <p:txBody>
          <a:bodyPr rtlCol="0"/>
          <a:lstStyle/>
          <a:p>
            <a:pPr rtl="0"/>
            <a:fld id="{76D058DB-194C-40EA-A1CE-216073665735}" type="datetime1">
              <a:rPr lang="it-IT" noProof="0" smtClean="0"/>
              <a:t>23/05/2022</a:t>
            </a:fld>
            <a:endParaRPr lang="it-IT" noProof="0"/>
          </a:p>
        </p:txBody>
      </p:sp>
      <p:sp>
        <p:nvSpPr>
          <p:cNvPr id="5" name="Segnaposto piè di pagina 4"/>
          <p:cNvSpPr>
            <a:spLocks noGrp="1"/>
          </p:cNvSpPr>
          <p:nvPr>
            <p:ph type="ftr" sz="quarter" idx="11"/>
          </p:nvPr>
        </p:nvSpPr>
        <p:spPr/>
        <p:txBody>
          <a:bodyPr rtlCol="0"/>
          <a:lstStyle/>
          <a:p>
            <a:pPr rtl="0"/>
            <a:endParaRPr lang="it-IT" noProof="0"/>
          </a:p>
        </p:txBody>
      </p:sp>
      <p:sp>
        <p:nvSpPr>
          <p:cNvPr id="6" name="Segnaposto numero diapositiva 5"/>
          <p:cNvSpPr>
            <a:spLocks noGrp="1"/>
          </p:cNvSpPr>
          <p:nvPr>
            <p:ph type="sldNum" sz="quarter" idx="12"/>
          </p:nvPr>
        </p:nvSpPr>
        <p:spPr/>
        <p:txBody>
          <a:bodyPr rtlCol="0"/>
          <a:lstStyle/>
          <a:p>
            <a:pPr rtl="0"/>
            <a:fld id="{71766878-3199-4EAB-94E7-2D6D11070E14}" type="slidenum">
              <a:rPr lang="it-IT" noProof="0" smtClean="0"/>
              <a:t>‹N›</a:t>
            </a:fld>
            <a:endParaRPr lang="it-IT" noProof="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10066321" y="382386"/>
            <a:ext cx="1492132" cy="5600404"/>
          </a:xfrm>
        </p:spPr>
        <p:txBody>
          <a:bodyPr vert="eaVert" rtlCol="0"/>
          <a:lstStyle/>
          <a:p>
            <a:pPr rtl="0"/>
            <a:r>
              <a:rPr lang="it-IT" noProof="0"/>
              <a:t>Fare clic per modificare lo stile del titolo</a:t>
            </a:r>
          </a:p>
        </p:txBody>
      </p:sp>
      <p:sp>
        <p:nvSpPr>
          <p:cNvPr id="3" name="Segnaposto testo verticale 2"/>
          <p:cNvSpPr>
            <a:spLocks noGrp="1"/>
          </p:cNvSpPr>
          <p:nvPr>
            <p:ph type="body" orient="vert" idx="1"/>
          </p:nvPr>
        </p:nvSpPr>
        <p:spPr>
          <a:xfrm>
            <a:off x="1257300" y="382385"/>
            <a:ext cx="8392585" cy="5600405"/>
          </a:xfrm>
        </p:spPr>
        <p:txBody>
          <a:bodyPr vert="eaVert" rtlCol="0"/>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4" name="Segnaposto data 3"/>
          <p:cNvSpPr>
            <a:spLocks noGrp="1"/>
          </p:cNvSpPr>
          <p:nvPr>
            <p:ph type="dt" sz="half" idx="10"/>
          </p:nvPr>
        </p:nvSpPr>
        <p:spPr/>
        <p:txBody>
          <a:bodyPr rtlCol="0"/>
          <a:lstStyle/>
          <a:p>
            <a:pPr rtl="0"/>
            <a:fld id="{87DEDD74-E9A1-4313-8A21-7D1EE364EA18}" type="datetime1">
              <a:rPr lang="it-IT" noProof="0" smtClean="0"/>
              <a:t>23/05/2022</a:t>
            </a:fld>
            <a:endParaRPr lang="it-IT" noProof="0"/>
          </a:p>
        </p:txBody>
      </p:sp>
      <p:sp>
        <p:nvSpPr>
          <p:cNvPr id="5" name="Segnaposto piè di pagina 4"/>
          <p:cNvSpPr>
            <a:spLocks noGrp="1"/>
          </p:cNvSpPr>
          <p:nvPr>
            <p:ph type="ftr" sz="quarter" idx="11"/>
          </p:nvPr>
        </p:nvSpPr>
        <p:spPr/>
        <p:txBody>
          <a:bodyPr rtlCol="0"/>
          <a:lstStyle/>
          <a:p>
            <a:pPr rtl="0"/>
            <a:endParaRPr lang="it-IT" noProof="0"/>
          </a:p>
        </p:txBody>
      </p:sp>
      <p:sp>
        <p:nvSpPr>
          <p:cNvPr id="6" name="Segnaposto numero diapositiva 5"/>
          <p:cNvSpPr>
            <a:spLocks noGrp="1"/>
          </p:cNvSpPr>
          <p:nvPr>
            <p:ph type="sldNum" sz="quarter" idx="12"/>
          </p:nvPr>
        </p:nvSpPr>
        <p:spPr/>
        <p:txBody>
          <a:bodyPr rtlCol="0"/>
          <a:lstStyle/>
          <a:p>
            <a:pPr rtl="0"/>
            <a:fld id="{71766878-3199-4EAB-94E7-2D6D11070E14}" type="slidenum">
              <a:rPr lang="it-IT" noProof="0" smtClean="0"/>
              <a:t>‹N›</a:t>
            </a:fld>
            <a:endParaRPr lang="it-IT"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noProof="0"/>
              <a:t>Fare clic per modificare lo stile del titolo</a:t>
            </a:r>
          </a:p>
        </p:txBody>
      </p:sp>
      <p:sp>
        <p:nvSpPr>
          <p:cNvPr id="3" name="Segnaposto contenuto 2"/>
          <p:cNvSpPr>
            <a:spLocks noGrp="1"/>
          </p:cNvSpPr>
          <p:nvPr>
            <p:ph idx="1"/>
          </p:nvPr>
        </p:nvSpPr>
        <p:spPr/>
        <p:txBody>
          <a:bodyPr rtlCol="0"/>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4" name="Segnaposto data 3"/>
          <p:cNvSpPr>
            <a:spLocks noGrp="1"/>
          </p:cNvSpPr>
          <p:nvPr>
            <p:ph type="dt" sz="half" idx="10"/>
          </p:nvPr>
        </p:nvSpPr>
        <p:spPr/>
        <p:txBody>
          <a:bodyPr rtlCol="0"/>
          <a:lstStyle/>
          <a:p>
            <a:pPr rtl="0"/>
            <a:fld id="{86875976-83E4-4CEC-85D7-C83E7BB67318}" type="datetime1">
              <a:rPr lang="it-IT" noProof="0" smtClean="0"/>
              <a:t>23/05/2022</a:t>
            </a:fld>
            <a:endParaRPr lang="it-IT" noProof="0"/>
          </a:p>
        </p:txBody>
      </p:sp>
      <p:sp>
        <p:nvSpPr>
          <p:cNvPr id="5" name="Segnaposto piè di pagina 4"/>
          <p:cNvSpPr>
            <a:spLocks noGrp="1"/>
          </p:cNvSpPr>
          <p:nvPr>
            <p:ph type="ftr" sz="quarter" idx="11"/>
          </p:nvPr>
        </p:nvSpPr>
        <p:spPr/>
        <p:txBody>
          <a:bodyPr rtlCol="0"/>
          <a:lstStyle/>
          <a:p>
            <a:pPr rtl="0"/>
            <a:endParaRPr lang="it-IT" noProof="0"/>
          </a:p>
        </p:txBody>
      </p:sp>
      <p:sp>
        <p:nvSpPr>
          <p:cNvPr id="6" name="Segnaposto numero diapositiva 5"/>
          <p:cNvSpPr>
            <a:spLocks noGrp="1"/>
          </p:cNvSpPr>
          <p:nvPr>
            <p:ph type="sldNum" sz="quarter" idx="12"/>
          </p:nvPr>
        </p:nvSpPr>
        <p:spPr/>
        <p:txBody>
          <a:bodyPr rtlCol="0"/>
          <a:lstStyle/>
          <a:p>
            <a:pPr rtl="0"/>
            <a:fld id="{71766878-3199-4EAB-94E7-2D6D11070E14}" type="slidenum">
              <a:rPr lang="it-IT" noProof="0" smtClean="0"/>
              <a:t>‹N›</a:t>
            </a:fld>
            <a:endParaRPr lang="it-IT" noProof="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solidFill>
          <a:schemeClr val="bg2"/>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3242929" y="1073888"/>
            <a:ext cx="8187071" cy="4064627"/>
          </a:xfrm>
        </p:spPr>
        <p:txBody>
          <a:bodyPr rtlCol="0" anchor="b">
            <a:normAutofit/>
          </a:bodyPr>
          <a:lstStyle>
            <a:lvl1pPr>
              <a:defRPr sz="8400" spc="800" baseline="0">
                <a:solidFill>
                  <a:schemeClr val="tx2"/>
                </a:solidFill>
              </a:defRPr>
            </a:lvl1pPr>
          </a:lstStyle>
          <a:p>
            <a:pPr rtl="0"/>
            <a:r>
              <a:rPr lang="it-IT" noProof="0"/>
              <a:t>Fare clic per modificare lo stile del titolo</a:t>
            </a:r>
          </a:p>
        </p:txBody>
      </p:sp>
      <p:sp>
        <p:nvSpPr>
          <p:cNvPr id="3" name="Segnaposto testo 2"/>
          <p:cNvSpPr>
            <a:spLocks noGrp="1"/>
          </p:cNvSpPr>
          <p:nvPr>
            <p:ph type="body" idx="1" hasCustomPrompt="1"/>
          </p:nvPr>
        </p:nvSpPr>
        <p:spPr>
          <a:xfrm>
            <a:off x="3242930" y="5159781"/>
            <a:ext cx="7017488" cy="951135"/>
          </a:xfrm>
        </p:spPr>
        <p:txBody>
          <a:bodyPr rtlCol="0">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it-IT" noProof="0"/>
              <a:t>Fare clic per modificare lo stile del titolo</a:t>
            </a:r>
          </a:p>
        </p:txBody>
      </p:sp>
      <p:sp>
        <p:nvSpPr>
          <p:cNvPr id="4" name="Segnaposto data 3"/>
          <p:cNvSpPr>
            <a:spLocks noGrp="1"/>
          </p:cNvSpPr>
          <p:nvPr>
            <p:ph type="dt" sz="half" idx="10"/>
          </p:nvPr>
        </p:nvSpPr>
        <p:spPr>
          <a:xfrm>
            <a:off x="3236546" y="6375679"/>
            <a:ext cx="1493947" cy="348462"/>
          </a:xfrm>
        </p:spPr>
        <p:txBody>
          <a:bodyPr rtlCol="0"/>
          <a:lstStyle>
            <a:lvl1pPr>
              <a:defRPr baseline="0">
                <a:solidFill>
                  <a:schemeClr val="tx2"/>
                </a:solidFill>
              </a:defRPr>
            </a:lvl1pPr>
          </a:lstStyle>
          <a:p>
            <a:pPr rtl="0"/>
            <a:fld id="{023C2F94-F940-4DD5-AE40-66C67C0AE0D8}" type="datetime1">
              <a:rPr lang="it-IT" noProof="0" smtClean="0"/>
              <a:t>23/05/2022</a:t>
            </a:fld>
            <a:endParaRPr lang="it-IT" noProof="0"/>
          </a:p>
        </p:txBody>
      </p:sp>
      <p:sp>
        <p:nvSpPr>
          <p:cNvPr id="5" name="Segnaposto piè di pagina 4"/>
          <p:cNvSpPr>
            <a:spLocks noGrp="1"/>
          </p:cNvSpPr>
          <p:nvPr>
            <p:ph type="ftr" sz="quarter" idx="11"/>
          </p:nvPr>
        </p:nvSpPr>
        <p:spPr>
          <a:xfrm>
            <a:off x="5279064" y="6375679"/>
            <a:ext cx="4114800" cy="345796"/>
          </a:xfrm>
        </p:spPr>
        <p:txBody>
          <a:bodyPr rtlCol="0"/>
          <a:lstStyle>
            <a:lvl1pPr>
              <a:defRPr baseline="0">
                <a:solidFill>
                  <a:schemeClr val="tx2"/>
                </a:solidFill>
              </a:defRPr>
            </a:lvl1pPr>
          </a:lstStyle>
          <a:p>
            <a:pPr rtl="0"/>
            <a:endParaRPr lang="it-IT" noProof="0"/>
          </a:p>
        </p:txBody>
      </p:sp>
      <p:sp>
        <p:nvSpPr>
          <p:cNvPr id="6" name="Segnaposto numero diapositiva 5"/>
          <p:cNvSpPr>
            <a:spLocks noGrp="1"/>
          </p:cNvSpPr>
          <p:nvPr>
            <p:ph type="sldNum" sz="quarter" idx="12"/>
          </p:nvPr>
        </p:nvSpPr>
        <p:spPr>
          <a:xfrm>
            <a:off x="9942434" y="6375679"/>
            <a:ext cx="1487566" cy="345796"/>
          </a:xfrm>
        </p:spPr>
        <p:txBody>
          <a:bodyPr rtlCol="0"/>
          <a:lstStyle>
            <a:lvl1pPr>
              <a:defRPr baseline="0">
                <a:solidFill>
                  <a:schemeClr val="tx2"/>
                </a:solidFill>
              </a:defRPr>
            </a:lvl1pPr>
          </a:lstStyle>
          <a:p>
            <a:pPr rtl="0"/>
            <a:fld id="{71766878-3199-4EAB-94E7-2D6D11070E14}" type="slidenum">
              <a:rPr lang="it-IT" noProof="0" smtClean="0"/>
              <a:pPr rtl="0"/>
              <a:t>‹N›</a:t>
            </a:fld>
            <a:endParaRPr lang="it-IT" noProof="0"/>
          </a:p>
        </p:txBody>
      </p:sp>
      <p:grpSp>
        <p:nvGrpSpPr>
          <p:cNvPr id="7" name="Gruppo 6" title="forma ondulata a sinistra"/>
          <p:cNvGrpSpPr/>
          <p:nvPr/>
        </p:nvGrpSpPr>
        <p:grpSpPr>
          <a:xfrm>
            <a:off x="0" y="0"/>
            <a:ext cx="2814638" cy="6858000"/>
            <a:chOff x="0" y="0"/>
            <a:chExt cx="2814638" cy="6858000"/>
          </a:xfrm>
        </p:grpSpPr>
        <p:sp>
          <p:nvSpPr>
            <p:cNvPr id="11" name="Figura a mano libera 6" title="forma ondulata a sinistra"/>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igura a mano libera 11" title="in linea ondulato a sinistra"/>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noProof="0"/>
              <a:t>Fare clic per modificare lo stile del titolo</a:t>
            </a:r>
          </a:p>
        </p:txBody>
      </p:sp>
      <p:sp>
        <p:nvSpPr>
          <p:cNvPr id="3" name="Segnaposto contenuto 2"/>
          <p:cNvSpPr>
            <a:spLocks noGrp="1"/>
          </p:cNvSpPr>
          <p:nvPr>
            <p:ph sz="half" idx="1"/>
          </p:nvPr>
        </p:nvSpPr>
        <p:spPr>
          <a:xfrm>
            <a:off x="1257300" y="2286000"/>
            <a:ext cx="4800600" cy="3619500"/>
          </a:xfrm>
        </p:spPr>
        <p:txBody>
          <a:bodyPr rtlCol="0"/>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4" name="Segnaposto contenuto 3"/>
          <p:cNvSpPr>
            <a:spLocks noGrp="1"/>
          </p:cNvSpPr>
          <p:nvPr>
            <p:ph sz="half" idx="2"/>
          </p:nvPr>
        </p:nvSpPr>
        <p:spPr>
          <a:xfrm>
            <a:off x="6647796" y="2286000"/>
            <a:ext cx="4800600" cy="3619500"/>
          </a:xfrm>
        </p:spPr>
        <p:txBody>
          <a:bodyPr rtlCol="0"/>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5" name="Segnaposto data 4"/>
          <p:cNvSpPr>
            <a:spLocks noGrp="1"/>
          </p:cNvSpPr>
          <p:nvPr>
            <p:ph type="dt" sz="half" idx="10"/>
          </p:nvPr>
        </p:nvSpPr>
        <p:spPr/>
        <p:txBody>
          <a:bodyPr rtlCol="0"/>
          <a:lstStyle/>
          <a:p>
            <a:pPr rtl="0"/>
            <a:fld id="{04EDCBB4-C670-4C56-A403-058550FE7D5D}" type="datetime1">
              <a:rPr lang="it-IT" noProof="0" smtClean="0"/>
              <a:t>23/05/2022</a:t>
            </a:fld>
            <a:endParaRPr lang="it-IT" noProof="0"/>
          </a:p>
        </p:txBody>
      </p:sp>
      <p:sp>
        <p:nvSpPr>
          <p:cNvPr id="6" name="Segnaposto piè di pagina 5"/>
          <p:cNvSpPr>
            <a:spLocks noGrp="1"/>
          </p:cNvSpPr>
          <p:nvPr>
            <p:ph type="ftr" sz="quarter" idx="11"/>
          </p:nvPr>
        </p:nvSpPr>
        <p:spPr/>
        <p:txBody>
          <a:bodyPr rtlCol="0"/>
          <a:lstStyle/>
          <a:p>
            <a:pPr rtl="0"/>
            <a:endParaRPr lang="it-IT" noProof="0"/>
          </a:p>
        </p:txBody>
      </p:sp>
      <p:sp>
        <p:nvSpPr>
          <p:cNvPr id="7" name="Segnaposto numero diapositiva 6"/>
          <p:cNvSpPr>
            <a:spLocks noGrp="1"/>
          </p:cNvSpPr>
          <p:nvPr>
            <p:ph type="sldNum" sz="quarter" idx="12"/>
          </p:nvPr>
        </p:nvSpPr>
        <p:spPr/>
        <p:txBody>
          <a:bodyPr rtlCol="0"/>
          <a:lstStyle/>
          <a:p>
            <a:pPr rtl="0"/>
            <a:fld id="{71766878-3199-4EAB-94E7-2D6D11070E14}" type="slidenum">
              <a:rPr lang="it-IT" noProof="0" smtClean="0"/>
              <a:t>‹N›</a:t>
            </a:fld>
            <a:endParaRPr lang="it-IT" noProof="0"/>
          </a:p>
        </p:txBody>
      </p:sp>
    </p:spTree>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1252728" y="381000"/>
            <a:ext cx="10172700" cy="1493517"/>
          </a:xfrm>
        </p:spPr>
        <p:txBody>
          <a:bodyPr rtlCol="0"/>
          <a:lstStyle/>
          <a:p>
            <a:pPr rtl="0"/>
            <a:r>
              <a:rPr lang="it-IT" noProof="0"/>
              <a:t>Fare clic per modificare lo stile del titolo</a:t>
            </a:r>
          </a:p>
        </p:txBody>
      </p:sp>
      <p:sp>
        <p:nvSpPr>
          <p:cNvPr id="3" name="Segnaposto testo 2"/>
          <p:cNvSpPr>
            <a:spLocks noGrp="1"/>
          </p:cNvSpPr>
          <p:nvPr>
            <p:ph type="body" idx="1"/>
          </p:nvPr>
        </p:nvSpPr>
        <p:spPr>
          <a:xfrm>
            <a:off x="1251678" y="2199633"/>
            <a:ext cx="4800600" cy="632529"/>
          </a:xfrm>
        </p:spPr>
        <p:txBody>
          <a:bodyPr rtlCol="0"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noProof="0"/>
              <a:t>Modifica gli stili del testo dello schema</a:t>
            </a:r>
          </a:p>
        </p:txBody>
      </p:sp>
      <p:sp>
        <p:nvSpPr>
          <p:cNvPr id="4" name="Segnaposto contenuto 3"/>
          <p:cNvSpPr>
            <a:spLocks noGrp="1"/>
          </p:cNvSpPr>
          <p:nvPr>
            <p:ph sz="half" idx="2"/>
          </p:nvPr>
        </p:nvSpPr>
        <p:spPr>
          <a:xfrm>
            <a:off x="1257300" y="2909102"/>
            <a:ext cx="4800600" cy="2996398"/>
          </a:xfrm>
        </p:spPr>
        <p:txBody>
          <a:bodyPr rtlCol="0"/>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5" name="Segnaposto testo 4"/>
          <p:cNvSpPr>
            <a:spLocks noGrp="1"/>
          </p:cNvSpPr>
          <p:nvPr>
            <p:ph type="body" sz="quarter" idx="3"/>
          </p:nvPr>
        </p:nvSpPr>
        <p:spPr>
          <a:xfrm>
            <a:off x="6633864" y="2199633"/>
            <a:ext cx="4800600" cy="632529"/>
          </a:xfrm>
        </p:spPr>
        <p:txBody>
          <a:bodyPr rtlCol="0"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noProof="0"/>
              <a:t>Modifica gli stili del testo dello schema</a:t>
            </a:r>
          </a:p>
        </p:txBody>
      </p:sp>
      <p:sp>
        <p:nvSpPr>
          <p:cNvPr id="6" name="Segnaposto contenuto 5"/>
          <p:cNvSpPr>
            <a:spLocks noGrp="1"/>
          </p:cNvSpPr>
          <p:nvPr>
            <p:ph sz="quarter" idx="4"/>
          </p:nvPr>
        </p:nvSpPr>
        <p:spPr>
          <a:xfrm>
            <a:off x="6633864" y="2909102"/>
            <a:ext cx="4800600" cy="2996398"/>
          </a:xfrm>
        </p:spPr>
        <p:txBody>
          <a:bodyPr rtlCol="0"/>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7" name="Segnaposto data 6"/>
          <p:cNvSpPr>
            <a:spLocks noGrp="1"/>
          </p:cNvSpPr>
          <p:nvPr>
            <p:ph type="dt" sz="half" idx="10"/>
          </p:nvPr>
        </p:nvSpPr>
        <p:spPr/>
        <p:txBody>
          <a:bodyPr rtlCol="0"/>
          <a:lstStyle/>
          <a:p>
            <a:pPr rtl="0"/>
            <a:fld id="{2878597F-2864-4C4A-87E3-489517F456D8}" type="datetime1">
              <a:rPr lang="it-IT" noProof="0" smtClean="0"/>
              <a:t>23/05/2022</a:t>
            </a:fld>
            <a:endParaRPr lang="it-IT" noProof="0"/>
          </a:p>
        </p:txBody>
      </p:sp>
      <p:sp>
        <p:nvSpPr>
          <p:cNvPr id="8" name="Segnaposto piè di pagina 7"/>
          <p:cNvSpPr>
            <a:spLocks noGrp="1"/>
          </p:cNvSpPr>
          <p:nvPr>
            <p:ph type="ftr" sz="quarter" idx="11"/>
          </p:nvPr>
        </p:nvSpPr>
        <p:spPr/>
        <p:txBody>
          <a:bodyPr rtlCol="0"/>
          <a:lstStyle/>
          <a:p>
            <a:pPr rtl="0"/>
            <a:endParaRPr lang="it-IT" noProof="0"/>
          </a:p>
        </p:txBody>
      </p:sp>
      <p:sp>
        <p:nvSpPr>
          <p:cNvPr id="9" name="Segnaposto numero diapositiva 8"/>
          <p:cNvSpPr>
            <a:spLocks noGrp="1"/>
          </p:cNvSpPr>
          <p:nvPr>
            <p:ph type="sldNum" sz="quarter" idx="12"/>
          </p:nvPr>
        </p:nvSpPr>
        <p:spPr/>
        <p:txBody>
          <a:bodyPr rtlCol="0"/>
          <a:lstStyle/>
          <a:p>
            <a:pPr rtl="0"/>
            <a:fld id="{71766878-3199-4EAB-94E7-2D6D11070E14}" type="slidenum">
              <a:rPr lang="it-IT" noProof="0" smtClean="0"/>
              <a:t>‹N›</a:t>
            </a:fld>
            <a:endParaRPr lang="it-IT" noProof="0"/>
          </a:p>
        </p:txBody>
      </p:sp>
    </p:spTree>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noProof="0"/>
              <a:t>Fare clic per modificare lo stile del titolo</a:t>
            </a:r>
          </a:p>
        </p:txBody>
      </p:sp>
      <p:sp>
        <p:nvSpPr>
          <p:cNvPr id="3" name="Segnaposto data 2"/>
          <p:cNvSpPr>
            <a:spLocks noGrp="1"/>
          </p:cNvSpPr>
          <p:nvPr>
            <p:ph type="dt" sz="half" idx="10"/>
          </p:nvPr>
        </p:nvSpPr>
        <p:spPr/>
        <p:txBody>
          <a:bodyPr rtlCol="0"/>
          <a:lstStyle/>
          <a:p>
            <a:pPr rtl="0"/>
            <a:fld id="{157FC4CF-7F11-4C92-ABF2-AC3506B5F538}" type="datetime1">
              <a:rPr lang="it-IT" noProof="0" smtClean="0"/>
              <a:t>23/05/2022</a:t>
            </a:fld>
            <a:endParaRPr lang="it-IT" noProof="0"/>
          </a:p>
        </p:txBody>
      </p:sp>
      <p:sp>
        <p:nvSpPr>
          <p:cNvPr id="4" name="Segnaposto piè di pagina 3"/>
          <p:cNvSpPr>
            <a:spLocks noGrp="1"/>
          </p:cNvSpPr>
          <p:nvPr>
            <p:ph type="ftr" sz="quarter" idx="11"/>
          </p:nvPr>
        </p:nvSpPr>
        <p:spPr/>
        <p:txBody>
          <a:bodyPr rtlCol="0"/>
          <a:lstStyle/>
          <a:p>
            <a:pPr rtl="0"/>
            <a:endParaRPr lang="it-IT" noProof="0"/>
          </a:p>
        </p:txBody>
      </p:sp>
      <p:sp>
        <p:nvSpPr>
          <p:cNvPr id="5" name="Segnaposto numero diapositiva 4"/>
          <p:cNvSpPr>
            <a:spLocks noGrp="1"/>
          </p:cNvSpPr>
          <p:nvPr>
            <p:ph type="sldNum" sz="quarter" idx="12"/>
          </p:nvPr>
        </p:nvSpPr>
        <p:spPr/>
        <p:txBody>
          <a:bodyPr rtlCol="0"/>
          <a:lstStyle/>
          <a:p>
            <a:pPr rtl="0"/>
            <a:fld id="{71766878-3199-4EAB-94E7-2D6D11070E14}" type="slidenum">
              <a:rPr lang="it-IT" noProof="0" smtClean="0"/>
              <a:t>‹N›</a:t>
            </a:fld>
            <a:endParaRPr lang="it-IT" noProof="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rtlCol="0"/>
          <a:lstStyle/>
          <a:p>
            <a:pPr rtl="0"/>
            <a:fld id="{EC288CE5-A165-445C-8B39-3B2D9B86636E}" type="datetime1">
              <a:rPr lang="it-IT" noProof="0" smtClean="0"/>
              <a:t>23/05/2022</a:t>
            </a:fld>
            <a:endParaRPr lang="it-IT" noProof="0"/>
          </a:p>
        </p:txBody>
      </p:sp>
      <p:sp>
        <p:nvSpPr>
          <p:cNvPr id="3" name="Segnaposto piè di pagina 2"/>
          <p:cNvSpPr>
            <a:spLocks noGrp="1"/>
          </p:cNvSpPr>
          <p:nvPr>
            <p:ph type="ftr" sz="quarter" idx="11"/>
          </p:nvPr>
        </p:nvSpPr>
        <p:spPr/>
        <p:txBody>
          <a:bodyPr rtlCol="0"/>
          <a:lstStyle/>
          <a:p>
            <a:pPr rtl="0"/>
            <a:endParaRPr lang="it-IT" noProof="0"/>
          </a:p>
        </p:txBody>
      </p:sp>
      <p:sp>
        <p:nvSpPr>
          <p:cNvPr id="4" name="Segnaposto numero diapositiva 3"/>
          <p:cNvSpPr>
            <a:spLocks noGrp="1"/>
          </p:cNvSpPr>
          <p:nvPr>
            <p:ph type="sldNum" sz="quarter" idx="12"/>
          </p:nvPr>
        </p:nvSpPr>
        <p:spPr/>
        <p:txBody>
          <a:bodyPr rtlCol="0"/>
          <a:lstStyle/>
          <a:p>
            <a:pPr rtl="0"/>
            <a:fld id="{71766878-3199-4EAB-94E7-2D6D11070E14}" type="slidenum">
              <a:rPr lang="it-IT" noProof="0" smtClean="0"/>
              <a:t>‹N›</a:t>
            </a:fld>
            <a:endParaRPr lang="it-IT" noProof="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7" name="Figura a mano libera 11" title="forma di sfondo ondulata a destra"/>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olo 1"/>
          <p:cNvSpPr>
            <a:spLocks noGrp="1"/>
          </p:cNvSpPr>
          <p:nvPr>
            <p:ph type="title"/>
          </p:nvPr>
        </p:nvSpPr>
        <p:spPr>
          <a:xfrm>
            <a:off x="8337884" y="457199"/>
            <a:ext cx="3092115" cy="1196671"/>
          </a:xfrm>
        </p:spPr>
        <p:txBody>
          <a:bodyPr rtlCol="0" anchor="b">
            <a:normAutofit/>
          </a:bodyPr>
          <a:lstStyle>
            <a:lvl1pPr>
              <a:lnSpc>
                <a:spcPct val="100000"/>
              </a:lnSpc>
              <a:defRPr sz="1900" b="1" i="0" cap="all" spc="300" baseline="0">
                <a:solidFill>
                  <a:schemeClr val="accent1"/>
                </a:solidFill>
                <a:latin typeface="+mn-lt"/>
              </a:defRPr>
            </a:lvl1pPr>
          </a:lstStyle>
          <a:p>
            <a:pPr rtl="0"/>
            <a:r>
              <a:rPr lang="it-IT" noProof="0"/>
              <a:t>Fare clic per modificare lo stile del titolo</a:t>
            </a:r>
          </a:p>
        </p:txBody>
      </p:sp>
      <p:sp>
        <p:nvSpPr>
          <p:cNvPr id="3" name="Segnaposto contenuto 2"/>
          <p:cNvSpPr>
            <a:spLocks noGrp="1"/>
          </p:cNvSpPr>
          <p:nvPr>
            <p:ph idx="1"/>
          </p:nvPr>
        </p:nvSpPr>
        <p:spPr>
          <a:xfrm>
            <a:off x="765051" y="920377"/>
            <a:ext cx="6158418" cy="4985124"/>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it-IT" noProof="0"/>
              <a:t>Modifica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4" name="Segnaposto testo 3"/>
          <p:cNvSpPr>
            <a:spLocks noGrp="1"/>
          </p:cNvSpPr>
          <p:nvPr>
            <p:ph type="body" sz="half" idx="2"/>
          </p:nvPr>
        </p:nvSpPr>
        <p:spPr>
          <a:xfrm>
            <a:off x="8337885" y="1741336"/>
            <a:ext cx="3092115" cy="4164164"/>
          </a:xfrm>
        </p:spPr>
        <p:txBody>
          <a:bodyPr rtlCol="0"/>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it-IT" noProof="0"/>
              <a:t>Modifica gli stili del testo dello schema</a:t>
            </a:r>
          </a:p>
        </p:txBody>
      </p:sp>
      <p:sp>
        <p:nvSpPr>
          <p:cNvPr id="5" name="Segnaposto data 4"/>
          <p:cNvSpPr>
            <a:spLocks noGrp="1"/>
          </p:cNvSpPr>
          <p:nvPr>
            <p:ph type="dt" sz="half" idx="10"/>
          </p:nvPr>
        </p:nvSpPr>
        <p:spPr>
          <a:xfrm>
            <a:off x="765051" y="6375679"/>
            <a:ext cx="1233355" cy="348462"/>
          </a:xfrm>
        </p:spPr>
        <p:txBody>
          <a:bodyPr rtlCol="0"/>
          <a:lstStyle/>
          <a:p>
            <a:pPr rtl="0"/>
            <a:fld id="{2A8A160C-2FFD-44FB-A0A6-D78447B1519E}" type="datetime1">
              <a:rPr lang="it-IT" noProof="0" smtClean="0"/>
              <a:t>23/05/2022</a:t>
            </a:fld>
            <a:endParaRPr lang="it-IT" noProof="0"/>
          </a:p>
        </p:txBody>
      </p:sp>
      <p:sp>
        <p:nvSpPr>
          <p:cNvPr id="6" name="Segnaposto piè di pagina 5"/>
          <p:cNvSpPr>
            <a:spLocks noGrp="1"/>
          </p:cNvSpPr>
          <p:nvPr>
            <p:ph type="ftr" sz="quarter" idx="11"/>
          </p:nvPr>
        </p:nvSpPr>
        <p:spPr>
          <a:xfrm>
            <a:off x="2103620" y="6375679"/>
            <a:ext cx="3482179" cy="345796"/>
          </a:xfrm>
        </p:spPr>
        <p:txBody>
          <a:bodyPr rtlCol="0"/>
          <a:lstStyle/>
          <a:p>
            <a:pPr rtl="0"/>
            <a:endParaRPr lang="it-IT" noProof="0"/>
          </a:p>
        </p:txBody>
      </p:sp>
      <p:sp>
        <p:nvSpPr>
          <p:cNvPr id="7" name="Segnaposto numero diapositiva 6"/>
          <p:cNvSpPr>
            <a:spLocks noGrp="1"/>
          </p:cNvSpPr>
          <p:nvPr>
            <p:ph type="sldNum" sz="quarter" idx="12"/>
          </p:nvPr>
        </p:nvSpPr>
        <p:spPr>
          <a:xfrm>
            <a:off x="5691014" y="6375679"/>
            <a:ext cx="1232456" cy="345796"/>
          </a:xfrm>
        </p:spPr>
        <p:txBody>
          <a:bodyPr rtlCol="0"/>
          <a:lstStyle/>
          <a:p>
            <a:pPr rtl="0"/>
            <a:fld id="{71766878-3199-4EAB-94E7-2D6D11070E14}" type="slidenum">
              <a:rPr lang="it-IT" noProof="0" smtClean="0"/>
              <a:t>‹N›</a:t>
            </a:fld>
            <a:endParaRPr lang="it-IT" noProof="0"/>
          </a:p>
        </p:txBody>
      </p:sp>
      <p:sp>
        <p:nvSpPr>
          <p:cNvPr id="8" name="Rettangolo 7" title="bordo sinistro"/>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3" name="Segnaposto immagine 2"/>
          <p:cNvSpPr>
            <a:spLocks noGrp="1" noChangeAspect="1"/>
          </p:cNvSpPr>
          <p:nvPr>
            <p:ph type="pic" idx="1"/>
          </p:nvPr>
        </p:nvSpPr>
        <p:spPr>
          <a:xfrm>
            <a:off x="283464" y="0"/>
            <a:ext cx="7355585" cy="6857999"/>
          </a:xfrm>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it-IT" noProof="0"/>
              <a:t>Fare clic sull'icona per inserire un'immagine</a:t>
            </a:r>
          </a:p>
        </p:txBody>
      </p:sp>
      <p:sp>
        <p:nvSpPr>
          <p:cNvPr id="11" name="Figura a mano libera 11" title="forma di sfondo ondulata a destra"/>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ttangolo 11" title="bordo sinistro"/>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olo 1"/>
          <p:cNvSpPr>
            <a:spLocks noGrp="1"/>
          </p:cNvSpPr>
          <p:nvPr>
            <p:ph type="title"/>
          </p:nvPr>
        </p:nvSpPr>
        <p:spPr>
          <a:xfrm>
            <a:off x="8337883" y="457200"/>
            <a:ext cx="3092117" cy="1196670"/>
          </a:xfrm>
        </p:spPr>
        <p:txBody>
          <a:bodyPr rtlCol="0" anchor="b">
            <a:normAutofit/>
          </a:bodyPr>
          <a:lstStyle>
            <a:lvl1pPr>
              <a:lnSpc>
                <a:spcPct val="100000"/>
              </a:lnSpc>
              <a:defRPr sz="1900" b="1" i="0" spc="300" baseline="0">
                <a:solidFill>
                  <a:schemeClr val="accent1"/>
                </a:solidFill>
                <a:latin typeface="+mn-lt"/>
              </a:defRPr>
            </a:lvl1pPr>
          </a:lstStyle>
          <a:p>
            <a:pPr rtl="0"/>
            <a:r>
              <a:rPr lang="it-IT" noProof="0"/>
              <a:t>Fare clic per modificare lo stile del titolo</a:t>
            </a:r>
          </a:p>
        </p:txBody>
      </p:sp>
      <p:sp>
        <p:nvSpPr>
          <p:cNvPr id="4" name="Segnaposto testo 3"/>
          <p:cNvSpPr>
            <a:spLocks noGrp="1"/>
          </p:cNvSpPr>
          <p:nvPr>
            <p:ph type="body" sz="half" idx="2"/>
          </p:nvPr>
        </p:nvSpPr>
        <p:spPr>
          <a:xfrm>
            <a:off x="8337883" y="1741336"/>
            <a:ext cx="3092117" cy="4164164"/>
          </a:xfrm>
        </p:spPr>
        <p:txBody>
          <a:bodyPr rtlCol="0"/>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it-IT" noProof="0"/>
              <a:t>Modifica gli stili del testo dello schema</a:t>
            </a:r>
          </a:p>
        </p:txBody>
      </p:sp>
      <p:sp>
        <p:nvSpPr>
          <p:cNvPr id="5" name="Segnaposto data 4"/>
          <p:cNvSpPr>
            <a:spLocks noGrp="1"/>
          </p:cNvSpPr>
          <p:nvPr>
            <p:ph type="dt" sz="half" idx="10"/>
          </p:nvPr>
        </p:nvSpPr>
        <p:spPr>
          <a:xfrm>
            <a:off x="765950" y="6375679"/>
            <a:ext cx="1232456" cy="348462"/>
          </a:xfrm>
        </p:spPr>
        <p:txBody>
          <a:bodyPr rtlCol="0"/>
          <a:lstStyle/>
          <a:p>
            <a:pPr rtl="0"/>
            <a:fld id="{BB759849-BB73-4AAA-A31C-569DCE260F82}" type="datetime1">
              <a:rPr lang="it-IT" noProof="0" smtClean="0"/>
              <a:t>23/05/2022</a:t>
            </a:fld>
            <a:endParaRPr lang="it-IT" noProof="0"/>
          </a:p>
        </p:txBody>
      </p:sp>
      <p:sp>
        <p:nvSpPr>
          <p:cNvPr id="6" name="Segnaposto piè di pagina 5"/>
          <p:cNvSpPr>
            <a:spLocks noGrp="1"/>
          </p:cNvSpPr>
          <p:nvPr>
            <p:ph type="ftr" sz="quarter" idx="11"/>
          </p:nvPr>
        </p:nvSpPr>
        <p:spPr>
          <a:xfrm>
            <a:off x="2103621" y="6375679"/>
            <a:ext cx="3482178" cy="345796"/>
          </a:xfrm>
        </p:spPr>
        <p:txBody>
          <a:bodyPr rtlCol="0"/>
          <a:lstStyle/>
          <a:p>
            <a:pPr rtl="0"/>
            <a:endParaRPr lang="it-IT" noProof="0"/>
          </a:p>
        </p:txBody>
      </p:sp>
      <p:sp>
        <p:nvSpPr>
          <p:cNvPr id="7" name="Segnaposto numero diapositiva 6"/>
          <p:cNvSpPr>
            <a:spLocks noGrp="1"/>
          </p:cNvSpPr>
          <p:nvPr>
            <p:ph type="sldNum" sz="quarter" idx="12"/>
          </p:nvPr>
        </p:nvSpPr>
        <p:spPr>
          <a:xfrm>
            <a:off x="5687568" y="6375679"/>
            <a:ext cx="1234440" cy="345796"/>
          </a:xfrm>
        </p:spPr>
        <p:txBody>
          <a:bodyPr rtlCol="0"/>
          <a:lstStyle/>
          <a:p>
            <a:pPr rtl="0"/>
            <a:fld id="{71766878-3199-4EAB-94E7-2D6D11070E14}" type="slidenum">
              <a:rPr lang="it-IT" noProof="0" smtClean="0"/>
              <a:t>‹N›</a:t>
            </a:fld>
            <a:endParaRPr lang="it-IT" noProof="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pPr rtl="0"/>
            <a:r>
              <a:rPr lang="it-IT" noProof="0"/>
              <a:t>Fare clic per modificare lo stile del titolo dello schema</a:t>
            </a:r>
          </a:p>
        </p:txBody>
      </p:sp>
      <p:sp>
        <p:nvSpPr>
          <p:cNvPr id="3" name="Segnaposto testo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p>
        </p:txBody>
      </p:sp>
      <p:sp>
        <p:nvSpPr>
          <p:cNvPr id="4" name="Segnaposto data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pPr rtl="0"/>
            <a:fld id="{04199A30-8CAB-4F4E-89D2-41834E8DDBD5}" type="datetime1">
              <a:rPr lang="it-IT" noProof="0" smtClean="0"/>
              <a:t>23/05/2022</a:t>
            </a:fld>
            <a:endParaRPr lang="it-IT" noProof="0"/>
          </a:p>
        </p:txBody>
      </p:sp>
      <p:sp>
        <p:nvSpPr>
          <p:cNvPr id="5" name="Segnaposto piè di pagina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pPr rtl="0"/>
            <a:endParaRPr lang="it-IT" noProof="0"/>
          </a:p>
        </p:txBody>
      </p:sp>
      <p:sp>
        <p:nvSpPr>
          <p:cNvPr id="6" name="Segnaposto numero diapositiva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pPr rtl="0"/>
            <a:fld id="{71766878-3199-4EAB-94E7-2D6D11070E14}" type="slidenum">
              <a:rPr lang="it-IT" noProof="0" smtClean="0"/>
              <a:pPr rtl="0"/>
              <a:t>‹N›</a:t>
            </a:fld>
            <a:endParaRPr lang="it-IT" noProof="0"/>
          </a:p>
        </p:txBody>
      </p:sp>
      <p:sp>
        <p:nvSpPr>
          <p:cNvPr id="11" name="Figura a mano libera 6" title="Bordo ondulato a sinistra"/>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ttangolo 11" title="bordo destro"/>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7" name="Rettangolo 16">
            <a:extLst>
              <a:ext uri="{FF2B5EF4-FFF2-40B4-BE49-F238E27FC236}">
                <a16:creationId xmlns:a16="http://schemas.microsoft.com/office/drawing/2014/main" id="{415DEDD7-7B31-4EF1-B7C7-5AEE3208CC1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a:p>
        </p:txBody>
      </p:sp>
      <p:sp>
        <p:nvSpPr>
          <p:cNvPr id="2" name="Titolo 1">
            <a:extLst>
              <a:ext uri="{FF2B5EF4-FFF2-40B4-BE49-F238E27FC236}">
                <a16:creationId xmlns:a16="http://schemas.microsoft.com/office/drawing/2014/main" id="{C36A1A43-B750-4259-AA02-68777493B108}"/>
              </a:ext>
            </a:extLst>
          </p:cNvPr>
          <p:cNvSpPr>
            <a:spLocks noGrp="1"/>
          </p:cNvSpPr>
          <p:nvPr>
            <p:ph type="ctrTitle"/>
          </p:nvPr>
        </p:nvSpPr>
        <p:spPr>
          <a:xfrm>
            <a:off x="-87922" y="954923"/>
            <a:ext cx="7965830" cy="4504620"/>
          </a:xfrm>
        </p:spPr>
        <p:txBody>
          <a:bodyPr rtlCol="0">
            <a:normAutofit/>
          </a:bodyPr>
          <a:lstStyle/>
          <a:p>
            <a:r>
              <a:rPr lang="it-IT" sz="2800" dirty="0" smtClean="0"/>
              <a:t>Corso di diritto del lavoro</a:t>
            </a:r>
            <a:br>
              <a:rPr lang="it-IT" sz="2800" dirty="0" smtClean="0"/>
            </a:br>
            <a:r>
              <a:rPr lang="it-IT" sz="2800" dirty="0"/>
              <a:t/>
            </a:r>
            <a:br>
              <a:rPr lang="it-IT" sz="2800" dirty="0"/>
            </a:br>
            <a:r>
              <a:rPr lang="it-IT" sz="2800" dirty="0" smtClean="0"/>
              <a:t>prof.ssa </a:t>
            </a:r>
            <a:br>
              <a:rPr lang="it-IT" sz="2800" dirty="0" smtClean="0"/>
            </a:br>
            <a:r>
              <a:rPr lang="it-IT" sz="2800" dirty="0" smtClean="0"/>
              <a:t>Maria </a:t>
            </a:r>
            <a:r>
              <a:rPr lang="it-IT" sz="2800" dirty="0" err="1" smtClean="0"/>
              <a:t>dolores</a:t>
            </a:r>
            <a:r>
              <a:rPr lang="it-IT" sz="2800" dirty="0" smtClean="0"/>
              <a:t> </a:t>
            </a:r>
            <a:br>
              <a:rPr lang="it-IT" sz="2800" dirty="0" smtClean="0"/>
            </a:br>
            <a:r>
              <a:rPr lang="it-IT" sz="2800" dirty="0" err="1" smtClean="0"/>
              <a:t>ferrara</a:t>
            </a:r>
            <a:r>
              <a:rPr lang="it-IT" sz="1600" dirty="0"/>
              <a:t/>
            </a:r>
            <a:br>
              <a:rPr lang="it-IT" sz="1600" dirty="0"/>
            </a:br>
            <a:r>
              <a:rPr lang="it-IT" sz="1600" dirty="0"/>
              <a:t/>
            </a:r>
            <a:br>
              <a:rPr lang="it-IT" sz="1600" dirty="0"/>
            </a:br>
            <a:r>
              <a:rPr lang="it-IT" sz="1600" dirty="0"/>
              <a:t/>
            </a:r>
            <a:br>
              <a:rPr lang="it-IT" sz="1600" dirty="0"/>
            </a:br>
            <a:endParaRPr lang="it-IT" sz="1600" dirty="0">
              <a:solidFill>
                <a:schemeClr val="bg1"/>
              </a:solidFill>
            </a:endParaRPr>
          </a:p>
        </p:txBody>
      </p:sp>
      <p:sp>
        <p:nvSpPr>
          <p:cNvPr id="19" name="Figura a mano libera: Forma 18">
            <a:extLst>
              <a:ext uri="{FF2B5EF4-FFF2-40B4-BE49-F238E27FC236}">
                <a16:creationId xmlns:a16="http://schemas.microsoft.com/office/drawing/2014/main" id="{3242CC7A-3D6E-47A4-B9D1-86097845984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66174" y="0"/>
            <a:ext cx="5282519" cy="6858000"/>
          </a:xfrm>
          <a:custGeom>
            <a:avLst/>
            <a:gdLst>
              <a:gd name="connsiteX0" fmla="*/ 189795 w 5282519"/>
              <a:gd name="connsiteY0" fmla="*/ 0 h 6858000"/>
              <a:gd name="connsiteX1" fmla="*/ 5282519 w 5282519"/>
              <a:gd name="connsiteY1" fmla="*/ 0 h 6858000"/>
              <a:gd name="connsiteX2" fmla="*/ 5282519 w 5282519"/>
              <a:gd name="connsiteY2" fmla="*/ 6858000 h 6858000"/>
              <a:gd name="connsiteX3" fmla="*/ 189795 w 5282519"/>
              <a:gd name="connsiteY3" fmla="*/ 6858000 h 6858000"/>
              <a:gd name="connsiteX4" fmla="*/ 184756 w 5282519"/>
              <a:gd name="connsiteY4" fmla="*/ 6791325 h 6858000"/>
              <a:gd name="connsiteX5" fmla="*/ 176358 w 5282519"/>
              <a:gd name="connsiteY5" fmla="*/ 6735762 h 6858000"/>
              <a:gd name="connsiteX6" fmla="*/ 166281 w 5282519"/>
              <a:gd name="connsiteY6" fmla="*/ 6683375 h 6858000"/>
              <a:gd name="connsiteX7" fmla="*/ 149485 w 5282519"/>
              <a:gd name="connsiteY7" fmla="*/ 6640512 h 6858000"/>
              <a:gd name="connsiteX8" fmla="*/ 132689 w 5282519"/>
              <a:gd name="connsiteY8" fmla="*/ 6597650 h 6858000"/>
              <a:gd name="connsiteX9" fmla="*/ 112534 w 5282519"/>
              <a:gd name="connsiteY9" fmla="*/ 6561137 h 6858000"/>
              <a:gd name="connsiteX10" fmla="*/ 92379 w 5282519"/>
              <a:gd name="connsiteY10" fmla="*/ 6523037 h 6858000"/>
              <a:gd name="connsiteX11" fmla="*/ 73903 w 5282519"/>
              <a:gd name="connsiteY11" fmla="*/ 6488112 h 6858000"/>
              <a:gd name="connsiteX12" fmla="*/ 55427 w 5282519"/>
              <a:gd name="connsiteY12" fmla="*/ 6448425 h 6858000"/>
              <a:gd name="connsiteX13" fmla="*/ 38632 w 5282519"/>
              <a:gd name="connsiteY13" fmla="*/ 6407150 h 6858000"/>
              <a:gd name="connsiteX14" fmla="*/ 23515 w 5282519"/>
              <a:gd name="connsiteY14" fmla="*/ 6361112 h 6858000"/>
              <a:gd name="connsiteX15" fmla="*/ 11758 w 5282519"/>
              <a:gd name="connsiteY15" fmla="*/ 6311900 h 6858000"/>
              <a:gd name="connsiteX16" fmla="*/ 3359 w 5282519"/>
              <a:gd name="connsiteY16" fmla="*/ 6251575 h 6858000"/>
              <a:gd name="connsiteX17" fmla="*/ 0 w 5282519"/>
              <a:gd name="connsiteY17" fmla="*/ 6183312 h 6858000"/>
              <a:gd name="connsiteX18" fmla="*/ 3359 w 5282519"/>
              <a:gd name="connsiteY18" fmla="*/ 6113462 h 6858000"/>
              <a:gd name="connsiteX19" fmla="*/ 11758 w 5282519"/>
              <a:gd name="connsiteY19" fmla="*/ 6056312 h 6858000"/>
              <a:gd name="connsiteX20" fmla="*/ 23515 w 5282519"/>
              <a:gd name="connsiteY20" fmla="*/ 6003925 h 6858000"/>
              <a:gd name="connsiteX21" fmla="*/ 38632 w 5282519"/>
              <a:gd name="connsiteY21" fmla="*/ 5956300 h 6858000"/>
              <a:gd name="connsiteX22" fmla="*/ 55427 w 5282519"/>
              <a:gd name="connsiteY22" fmla="*/ 5915025 h 6858000"/>
              <a:gd name="connsiteX23" fmla="*/ 75583 w 5282519"/>
              <a:gd name="connsiteY23" fmla="*/ 5876925 h 6858000"/>
              <a:gd name="connsiteX24" fmla="*/ 95738 w 5282519"/>
              <a:gd name="connsiteY24" fmla="*/ 5840412 h 6858000"/>
              <a:gd name="connsiteX25" fmla="*/ 115893 w 5282519"/>
              <a:gd name="connsiteY25" fmla="*/ 5802312 h 6858000"/>
              <a:gd name="connsiteX26" fmla="*/ 134368 w 5282519"/>
              <a:gd name="connsiteY26" fmla="*/ 5762625 h 6858000"/>
              <a:gd name="connsiteX27" fmla="*/ 152844 w 5282519"/>
              <a:gd name="connsiteY27" fmla="*/ 5721350 h 6858000"/>
              <a:gd name="connsiteX28" fmla="*/ 167960 w 5282519"/>
              <a:gd name="connsiteY28" fmla="*/ 5675312 h 6858000"/>
              <a:gd name="connsiteX29" fmla="*/ 178038 w 5282519"/>
              <a:gd name="connsiteY29" fmla="*/ 5622925 h 6858000"/>
              <a:gd name="connsiteX30" fmla="*/ 188115 w 5282519"/>
              <a:gd name="connsiteY30" fmla="*/ 5562600 h 6858000"/>
              <a:gd name="connsiteX31" fmla="*/ 189795 w 5282519"/>
              <a:gd name="connsiteY31" fmla="*/ 5494337 h 6858000"/>
              <a:gd name="connsiteX32" fmla="*/ 188115 w 5282519"/>
              <a:gd name="connsiteY32" fmla="*/ 5426075 h 6858000"/>
              <a:gd name="connsiteX33" fmla="*/ 178038 w 5282519"/>
              <a:gd name="connsiteY33" fmla="*/ 5365750 h 6858000"/>
              <a:gd name="connsiteX34" fmla="*/ 167960 w 5282519"/>
              <a:gd name="connsiteY34" fmla="*/ 5313362 h 6858000"/>
              <a:gd name="connsiteX35" fmla="*/ 152844 w 5282519"/>
              <a:gd name="connsiteY35" fmla="*/ 5268912 h 6858000"/>
              <a:gd name="connsiteX36" fmla="*/ 134368 w 5282519"/>
              <a:gd name="connsiteY36" fmla="*/ 5226050 h 6858000"/>
              <a:gd name="connsiteX37" fmla="*/ 115893 w 5282519"/>
              <a:gd name="connsiteY37" fmla="*/ 5186362 h 6858000"/>
              <a:gd name="connsiteX38" fmla="*/ 95738 w 5282519"/>
              <a:gd name="connsiteY38" fmla="*/ 5149850 h 6858000"/>
              <a:gd name="connsiteX39" fmla="*/ 75583 w 5282519"/>
              <a:gd name="connsiteY39" fmla="*/ 5114925 h 6858000"/>
              <a:gd name="connsiteX40" fmla="*/ 55427 w 5282519"/>
              <a:gd name="connsiteY40" fmla="*/ 5075237 h 6858000"/>
              <a:gd name="connsiteX41" fmla="*/ 38632 w 5282519"/>
              <a:gd name="connsiteY41" fmla="*/ 5033962 h 6858000"/>
              <a:gd name="connsiteX42" fmla="*/ 23515 w 5282519"/>
              <a:gd name="connsiteY42" fmla="*/ 4987925 h 6858000"/>
              <a:gd name="connsiteX43" fmla="*/ 11758 w 5282519"/>
              <a:gd name="connsiteY43" fmla="*/ 4935537 h 6858000"/>
              <a:gd name="connsiteX44" fmla="*/ 3359 w 5282519"/>
              <a:gd name="connsiteY44" fmla="*/ 4875212 h 6858000"/>
              <a:gd name="connsiteX45" fmla="*/ 0 w 5282519"/>
              <a:gd name="connsiteY45" fmla="*/ 4806950 h 6858000"/>
              <a:gd name="connsiteX46" fmla="*/ 3359 w 5282519"/>
              <a:gd name="connsiteY46" fmla="*/ 4738687 h 6858000"/>
              <a:gd name="connsiteX47" fmla="*/ 11758 w 5282519"/>
              <a:gd name="connsiteY47" fmla="*/ 4678362 h 6858000"/>
              <a:gd name="connsiteX48" fmla="*/ 23515 w 5282519"/>
              <a:gd name="connsiteY48" fmla="*/ 4625975 h 6858000"/>
              <a:gd name="connsiteX49" fmla="*/ 38632 w 5282519"/>
              <a:gd name="connsiteY49" fmla="*/ 4579937 h 6858000"/>
              <a:gd name="connsiteX50" fmla="*/ 55427 w 5282519"/>
              <a:gd name="connsiteY50" fmla="*/ 4537075 h 6858000"/>
              <a:gd name="connsiteX51" fmla="*/ 75583 w 5282519"/>
              <a:gd name="connsiteY51" fmla="*/ 4498975 h 6858000"/>
              <a:gd name="connsiteX52" fmla="*/ 115893 w 5282519"/>
              <a:gd name="connsiteY52" fmla="*/ 4424362 h 6858000"/>
              <a:gd name="connsiteX53" fmla="*/ 134368 w 5282519"/>
              <a:gd name="connsiteY53" fmla="*/ 4386262 h 6858000"/>
              <a:gd name="connsiteX54" fmla="*/ 152844 w 5282519"/>
              <a:gd name="connsiteY54" fmla="*/ 4343400 h 6858000"/>
              <a:gd name="connsiteX55" fmla="*/ 167960 w 5282519"/>
              <a:gd name="connsiteY55" fmla="*/ 4297362 h 6858000"/>
              <a:gd name="connsiteX56" fmla="*/ 178038 w 5282519"/>
              <a:gd name="connsiteY56" fmla="*/ 4244975 h 6858000"/>
              <a:gd name="connsiteX57" fmla="*/ 188115 w 5282519"/>
              <a:gd name="connsiteY57" fmla="*/ 4186237 h 6858000"/>
              <a:gd name="connsiteX58" fmla="*/ 189795 w 5282519"/>
              <a:gd name="connsiteY58" fmla="*/ 4116387 h 6858000"/>
              <a:gd name="connsiteX59" fmla="*/ 188115 w 5282519"/>
              <a:gd name="connsiteY59" fmla="*/ 4048125 h 6858000"/>
              <a:gd name="connsiteX60" fmla="*/ 178038 w 5282519"/>
              <a:gd name="connsiteY60" fmla="*/ 3987800 h 6858000"/>
              <a:gd name="connsiteX61" fmla="*/ 167960 w 5282519"/>
              <a:gd name="connsiteY61" fmla="*/ 3935412 h 6858000"/>
              <a:gd name="connsiteX62" fmla="*/ 152844 w 5282519"/>
              <a:gd name="connsiteY62" fmla="*/ 3890962 h 6858000"/>
              <a:gd name="connsiteX63" fmla="*/ 134368 w 5282519"/>
              <a:gd name="connsiteY63" fmla="*/ 3848100 h 6858000"/>
              <a:gd name="connsiteX64" fmla="*/ 115893 w 5282519"/>
              <a:gd name="connsiteY64" fmla="*/ 3811587 h 6858000"/>
              <a:gd name="connsiteX65" fmla="*/ 75583 w 5282519"/>
              <a:gd name="connsiteY65" fmla="*/ 3736975 h 6858000"/>
              <a:gd name="connsiteX66" fmla="*/ 55427 w 5282519"/>
              <a:gd name="connsiteY66" fmla="*/ 3697287 h 6858000"/>
              <a:gd name="connsiteX67" fmla="*/ 38632 w 5282519"/>
              <a:gd name="connsiteY67" fmla="*/ 3656012 h 6858000"/>
              <a:gd name="connsiteX68" fmla="*/ 23515 w 5282519"/>
              <a:gd name="connsiteY68" fmla="*/ 3609975 h 6858000"/>
              <a:gd name="connsiteX69" fmla="*/ 11758 w 5282519"/>
              <a:gd name="connsiteY69" fmla="*/ 3557587 h 6858000"/>
              <a:gd name="connsiteX70" fmla="*/ 3359 w 5282519"/>
              <a:gd name="connsiteY70" fmla="*/ 3497262 h 6858000"/>
              <a:gd name="connsiteX71" fmla="*/ 0 w 5282519"/>
              <a:gd name="connsiteY71" fmla="*/ 3427412 h 6858000"/>
              <a:gd name="connsiteX72" fmla="*/ 3359 w 5282519"/>
              <a:gd name="connsiteY72" fmla="*/ 3360737 h 6858000"/>
              <a:gd name="connsiteX73" fmla="*/ 11758 w 5282519"/>
              <a:gd name="connsiteY73" fmla="*/ 3300412 h 6858000"/>
              <a:gd name="connsiteX74" fmla="*/ 23515 w 5282519"/>
              <a:gd name="connsiteY74" fmla="*/ 3248025 h 6858000"/>
              <a:gd name="connsiteX75" fmla="*/ 38632 w 5282519"/>
              <a:gd name="connsiteY75" fmla="*/ 3201987 h 6858000"/>
              <a:gd name="connsiteX76" fmla="*/ 55427 w 5282519"/>
              <a:gd name="connsiteY76" fmla="*/ 3160712 h 6858000"/>
              <a:gd name="connsiteX77" fmla="*/ 75583 w 5282519"/>
              <a:gd name="connsiteY77" fmla="*/ 3121025 h 6858000"/>
              <a:gd name="connsiteX78" fmla="*/ 95738 w 5282519"/>
              <a:gd name="connsiteY78" fmla="*/ 3084512 h 6858000"/>
              <a:gd name="connsiteX79" fmla="*/ 115893 w 5282519"/>
              <a:gd name="connsiteY79" fmla="*/ 3046412 h 6858000"/>
              <a:gd name="connsiteX80" fmla="*/ 134368 w 5282519"/>
              <a:gd name="connsiteY80" fmla="*/ 3009900 h 6858000"/>
              <a:gd name="connsiteX81" fmla="*/ 152844 w 5282519"/>
              <a:gd name="connsiteY81" fmla="*/ 2967037 h 6858000"/>
              <a:gd name="connsiteX82" fmla="*/ 167960 w 5282519"/>
              <a:gd name="connsiteY82" fmla="*/ 2922587 h 6858000"/>
              <a:gd name="connsiteX83" fmla="*/ 178038 w 5282519"/>
              <a:gd name="connsiteY83" fmla="*/ 2868612 h 6858000"/>
              <a:gd name="connsiteX84" fmla="*/ 188115 w 5282519"/>
              <a:gd name="connsiteY84" fmla="*/ 2809875 h 6858000"/>
              <a:gd name="connsiteX85" fmla="*/ 189795 w 5282519"/>
              <a:gd name="connsiteY85" fmla="*/ 2741612 h 6858000"/>
              <a:gd name="connsiteX86" fmla="*/ 188115 w 5282519"/>
              <a:gd name="connsiteY86" fmla="*/ 2671762 h 6858000"/>
              <a:gd name="connsiteX87" fmla="*/ 178038 w 5282519"/>
              <a:gd name="connsiteY87" fmla="*/ 2613025 h 6858000"/>
              <a:gd name="connsiteX88" fmla="*/ 167960 w 5282519"/>
              <a:gd name="connsiteY88" fmla="*/ 2560637 h 6858000"/>
              <a:gd name="connsiteX89" fmla="*/ 152844 w 5282519"/>
              <a:gd name="connsiteY89" fmla="*/ 2513012 h 6858000"/>
              <a:gd name="connsiteX90" fmla="*/ 134368 w 5282519"/>
              <a:gd name="connsiteY90" fmla="*/ 2471737 h 6858000"/>
              <a:gd name="connsiteX91" fmla="*/ 115893 w 5282519"/>
              <a:gd name="connsiteY91" fmla="*/ 2433637 h 6858000"/>
              <a:gd name="connsiteX92" fmla="*/ 95738 w 5282519"/>
              <a:gd name="connsiteY92" fmla="*/ 2395537 h 6858000"/>
              <a:gd name="connsiteX93" fmla="*/ 75583 w 5282519"/>
              <a:gd name="connsiteY93" fmla="*/ 2359025 h 6858000"/>
              <a:gd name="connsiteX94" fmla="*/ 55427 w 5282519"/>
              <a:gd name="connsiteY94" fmla="*/ 2319337 h 6858000"/>
              <a:gd name="connsiteX95" fmla="*/ 38632 w 5282519"/>
              <a:gd name="connsiteY95" fmla="*/ 2278062 h 6858000"/>
              <a:gd name="connsiteX96" fmla="*/ 23515 w 5282519"/>
              <a:gd name="connsiteY96" fmla="*/ 2232025 h 6858000"/>
              <a:gd name="connsiteX97" fmla="*/ 11758 w 5282519"/>
              <a:gd name="connsiteY97" fmla="*/ 2179637 h 6858000"/>
              <a:gd name="connsiteX98" fmla="*/ 3359 w 5282519"/>
              <a:gd name="connsiteY98" fmla="*/ 2119312 h 6858000"/>
              <a:gd name="connsiteX99" fmla="*/ 0 w 5282519"/>
              <a:gd name="connsiteY99" fmla="*/ 2051050 h 6858000"/>
              <a:gd name="connsiteX100" fmla="*/ 3359 w 5282519"/>
              <a:gd name="connsiteY100" fmla="*/ 1982787 h 6858000"/>
              <a:gd name="connsiteX101" fmla="*/ 11758 w 5282519"/>
              <a:gd name="connsiteY101" fmla="*/ 1922462 h 6858000"/>
              <a:gd name="connsiteX102" fmla="*/ 23515 w 5282519"/>
              <a:gd name="connsiteY102" fmla="*/ 1870075 h 6858000"/>
              <a:gd name="connsiteX103" fmla="*/ 38632 w 5282519"/>
              <a:gd name="connsiteY103" fmla="*/ 1824037 h 6858000"/>
              <a:gd name="connsiteX104" fmla="*/ 55427 w 5282519"/>
              <a:gd name="connsiteY104" fmla="*/ 1782762 h 6858000"/>
              <a:gd name="connsiteX105" fmla="*/ 75583 w 5282519"/>
              <a:gd name="connsiteY105" fmla="*/ 1743075 h 6858000"/>
              <a:gd name="connsiteX106" fmla="*/ 95738 w 5282519"/>
              <a:gd name="connsiteY106" fmla="*/ 1708150 h 6858000"/>
              <a:gd name="connsiteX107" fmla="*/ 115893 w 5282519"/>
              <a:gd name="connsiteY107" fmla="*/ 1671637 h 6858000"/>
              <a:gd name="connsiteX108" fmla="*/ 134368 w 5282519"/>
              <a:gd name="connsiteY108" fmla="*/ 1631950 h 6858000"/>
              <a:gd name="connsiteX109" fmla="*/ 152844 w 5282519"/>
              <a:gd name="connsiteY109" fmla="*/ 1589087 h 6858000"/>
              <a:gd name="connsiteX110" fmla="*/ 167960 w 5282519"/>
              <a:gd name="connsiteY110" fmla="*/ 1544637 h 6858000"/>
              <a:gd name="connsiteX111" fmla="*/ 178038 w 5282519"/>
              <a:gd name="connsiteY111" fmla="*/ 1492250 h 6858000"/>
              <a:gd name="connsiteX112" fmla="*/ 188115 w 5282519"/>
              <a:gd name="connsiteY112" fmla="*/ 1431925 h 6858000"/>
              <a:gd name="connsiteX113" fmla="*/ 189795 w 5282519"/>
              <a:gd name="connsiteY113" fmla="*/ 1363662 h 6858000"/>
              <a:gd name="connsiteX114" fmla="*/ 188115 w 5282519"/>
              <a:gd name="connsiteY114" fmla="*/ 1295400 h 6858000"/>
              <a:gd name="connsiteX115" fmla="*/ 178038 w 5282519"/>
              <a:gd name="connsiteY115" fmla="*/ 1235075 h 6858000"/>
              <a:gd name="connsiteX116" fmla="*/ 167960 w 5282519"/>
              <a:gd name="connsiteY116" fmla="*/ 1182687 h 6858000"/>
              <a:gd name="connsiteX117" fmla="*/ 152844 w 5282519"/>
              <a:gd name="connsiteY117" fmla="*/ 1136650 h 6858000"/>
              <a:gd name="connsiteX118" fmla="*/ 134368 w 5282519"/>
              <a:gd name="connsiteY118" fmla="*/ 1095375 h 6858000"/>
              <a:gd name="connsiteX119" fmla="*/ 115893 w 5282519"/>
              <a:gd name="connsiteY119" fmla="*/ 1055687 h 6858000"/>
              <a:gd name="connsiteX120" fmla="*/ 95738 w 5282519"/>
              <a:gd name="connsiteY120" fmla="*/ 1017587 h 6858000"/>
              <a:gd name="connsiteX121" fmla="*/ 75583 w 5282519"/>
              <a:gd name="connsiteY121" fmla="*/ 981075 h 6858000"/>
              <a:gd name="connsiteX122" fmla="*/ 55427 w 5282519"/>
              <a:gd name="connsiteY122" fmla="*/ 942975 h 6858000"/>
              <a:gd name="connsiteX123" fmla="*/ 38632 w 5282519"/>
              <a:gd name="connsiteY123" fmla="*/ 901700 h 6858000"/>
              <a:gd name="connsiteX124" fmla="*/ 23515 w 5282519"/>
              <a:gd name="connsiteY124" fmla="*/ 854075 h 6858000"/>
              <a:gd name="connsiteX125" fmla="*/ 11758 w 5282519"/>
              <a:gd name="connsiteY125" fmla="*/ 801687 h 6858000"/>
              <a:gd name="connsiteX126" fmla="*/ 3359 w 5282519"/>
              <a:gd name="connsiteY126" fmla="*/ 744537 h 6858000"/>
              <a:gd name="connsiteX127" fmla="*/ 0 w 5282519"/>
              <a:gd name="connsiteY127" fmla="*/ 673100 h 6858000"/>
              <a:gd name="connsiteX128" fmla="*/ 3359 w 5282519"/>
              <a:gd name="connsiteY128" fmla="*/ 606425 h 6858000"/>
              <a:gd name="connsiteX129" fmla="*/ 11758 w 5282519"/>
              <a:gd name="connsiteY129" fmla="*/ 546100 h 6858000"/>
              <a:gd name="connsiteX130" fmla="*/ 23515 w 5282519"/>
              <a:gd name="connsiteY130" fmla="*/ 496887 h 6858000"/>
              <a:gd name="connsiteX131" fmla="*/ 38632 w 5282519"/>
              <a:gd name="connsiteY131" fmla="*/ 450850 h 6858000"/>
              <a:gd name="connsiteX132" fmla="*/ 55427 w 5282519"/>
              <a:gd name="connsiteY132" fmla="*/ 409575 h 6858000"/>
              <a:gd name="connsiteX133" fmla="*/ 73903 w 5282519"/>
              <a:gd name="connsiteY133" fmla="*/ 369887 h 6858000"/>
              <a:gd name="connsiteX134" fmla="*/ 92379 w 5282519"/>
              <a:gd name="connsiteY134" fmla="*/ 334962 h 6858000"/>
              <a:gd name="connsiteX135" fmla="*/ 112534 w 5282519"/>
              <a:gd name="connsiteY135" fmla="*/ 296862 h 6858000"/>
              <a:gd name="connsiteX136" fmla="*/ 132689 w 5282519"/>
              <a:gd name="connsiteY136" fmla="*/ 260350 h 6858000"/>
              <a:gd name="connsiteX137" fmla="*/ 149485 w 5282519"/>
              <a:gd name="connsiteY137" fmla="*/ 217487 h 6858000"/>
              <a:gd name="connsiteX138" fmla="*/ 166281 w 5282519"/>
              <a:gd name="connsiteY138" fmla="*/ 174625 h 6858000"/>
              <a:gd name="connsiteX139" fmla="*/ 176358 w 5282519"/>
              <a:gd name="connsiteY139" fmla="*/ 122237 h 6858000"/>
              <a:gd name="connsiteX140" fmla="*/ 184756 w 5282519"/>
              <a:gd name="connsiteY140" fmla="*/ 6667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5282519" h="6858000">
                <a:moveTo>
                  <a:pt x="189795" y="0"/>
                </a:moveTo>
                <a:lnTo>
                  <a:pt x="5282519" y="0"/>
                </a:lnTo>
                <a:lnTo>
                  <a:pt x="5282519" y="6858000"/>
                </a:lnTo>
                <a:lnTo>
                  <a:pt x="189795" y="6858000"/>
                </a:lnTo>
                <a:lnTo>
                  <a:pt x="184756" y="6791325"/>
                </a:lnTo>
                <a:lnTo>
                  <a:pt x="176358" y="6735762"/>
                </a:lnTo>
                <a:lnTo>
                  <a:pt x="166281" y="6683375"/>
                </a:lnTo>
                <a:lnTo>
                  <a:pt x="149485" y="6640512"/>
                </a:lnTo>
                <a:lnTo>
                  <a:pt x="132689" y="6597650"/>
                </a:lnTo>
                <a:lnTo>
                  <a:pt x="112534" y="6561137"/>
                </a:lnTo>
                <a:lnTo>
                  <a:pt x="92379" y="6523037"/>
                </a:lnTo>
                <a:lnTo>
                  <a:pt x="73903" y="6488112"/>
                </a:lnTo>
                <a:lnTo>
                  <a:pt x="55427" y="6448425"/>
                </a:lnTo>
                <a:lnTo>
                  <a:pt x="38632" y="6407150"/>
                </a:lnTo>
                <a:lnTo>
                  <a:pt x="23515" y="6361112"/>
                </a:lnTo>
                <a:lnTo>
                  <a:pt x="11758" y="6311900"/>
                </a:lnTo>
                <a:lnTo>
                  <a:pt x="3359" y="6251575"/>
                </a:lnTo>
                <a:lnTo>
                  <a:pt x="0" y="6183312"/>
                </a:lnTo>
                <a:lnTo>
                  <a:pt x="3359" y="6113462"/>
                </a:lnTo>
                <a:lnTo>
                  <a:pt x="11758" y="6056312"/>
                </a:lnTo>
                <a:lnTo>
                  <a:pt x="23515" y="6003925"/>
                </a:lnTo>
                <a:lnTo>
                  <a:pt x="38632" y="5956300"/>
                </a:lnTo>
                <a:lnTo>
                  <a:pt x="55427" y="5915025"/>
                </a:lnTo>
                <a:lnTo>
                  <a:pt x="75583" y="5876925"/>
                </a:lnTo>
                <a:lnTo>
                  <a:pt x="95738" y="5840412"/>
                </a:lnTo>
                <a:lnTo>
                  <a:pt x="115893" y="5802312"/>
                </a:lnTo>
                <a:lnTo>
                  <a:pt x="134368" y="5762625"/>
                </a:lnTo>
                <a:lnTo>
                  <a:pt x="152844" y="5721350"/>
                </a:lnTo>
                <a:lnTo>
                  <a:pt x="167960" y="5675312"/>
                </a:lnTo>
                <a:lnTo>
                  <a:pt x="178038" y="5622925"/>
                </a:lnTo>
                <a:lnTo>
                  <a:pt x="188115" y="5562600"/>
                </a:lnTo>
                <a:lnTo>
                  <a:pt x="189795" y="5494337"/>
                </a:lnTo>
                <a:lnTo>
                  <a:pt x="188115" y="5426075"/>
                </a:lnTo>
                <a:lnTo>
                  <a:pt x="178038" y="5365750"/>
                </a:lnTo>
                <a:lnTo>
                  <a:pt x="167960" y="5313362"/>
                </a:lnTo>
                <a:lnTo>
                  <a:pt x="152844" y="5268912"/>
                </a:lnTo>
                <a:lnTo>
                  <a:pt x="134368" y="5226050"/>
                </a:lnTo>
                <a:lnTo>
                  <a:pt x="115893" y="5186362"/>
                </a:lnTo>
                <a:lnTo>
                  <a:pt x="95738" y="5149850"/>
                </a:lnTo>
                <a:lnTo>
                  <a:pt x="75583" y="5114925"/>
                </a:lnTo>
                <a:lnTo>
                  <a:pt x="55427" y="5075237"/>
                </a:lnTo>
                <a:lnTo>
                  <a:pt x="38632" y="5033962"/>
                </a:lnTo>
                <a:lnTo>
                  <a:pt x="23515" y="4987925"/>
                </a:lnTo>
                <a:lnTo>
                  <a:pt x="11758" y="4935537"/>
                </a:lnTo>
                <a:lnTo>
                  <a:pt x="3359" y="4875212"/>
                </a:lnTo>
                <a:lnTo>
                  <a:pt x="0" y="4806950"/>
                </a:lnTo>
                <a:lnTo>
                  <a:pt x="3359" y="4738687"/>
                </a:lnTo>
                <a:lnTo>
                  <a:pt x="11758" y="4678362"/>
                </a:lnTo>
                <a:lnTo>
                  <a:pt x="23515" y="4625975"/>
                </a:lnTo>
                <a:lnTo>
                  <a:pt x="38632" y="4579937"/>
                </a:lnTo>
                <a:lnTo>
                  <a:pt x="55427" y="4537075"/>
                </a:lnTo>
                <a:lnTo>
                  <a:pt x="75583" y="4498975"/>
                </a:lnTo>
                <a:lnTo>
                  <a:pt x="115893" y="4424362"/>
                </a:lnTo>
                <a:lnTo>
                  <a:pt x="134368" y="4386262"/>
                </a:lnTo>
                <a:lnTo>
                  <a:pt x="152844" y="4343400"/>
                </a:lnTo>
                <a:lnTo>
                  <a:pt x="167960" y="4297362"/>
                </a:lnTo>
                <a:lnTo>
                  <a:pt x="178038" y="4244975"/>
                </a:lnTo>
                <a:lnTo>
                  <a:pt x="188115" y="4186237"/>
                </a:lnTo>
                <a:lnTo>
                  <a:pt x="189795" y="4116387"/>
                </a:lnTo>
                <a:lnTo>
                  <a:pt x="188115" y="4048125"/>
                </a:lnTo>
                <a:lnTo>
                  <a:pt x="178038" y="3987800"/>
                </a:lnTo>
                <a:lnTo>
                  <a:pt x="167960" y="3935412"/>
                </a:lnTo>
                <a:lnTo>
                  <a:pt x="152844" y="3890962"/>
                </a:lnTo>
                <a:lnTo>
                  <a:pt x="134368" y="3848100"/>
                </a:lnTo>
                <a:lnTo>
                  <a:pt x="115893" y="3811587"/>
                </a:lnTo>
                <a:lnTo>
                  <a:pt x="75583" y="3736975"/>
                </a:lnTo>
                <a:lnTo>
                  <a:pt x="55427" y="3697287"/>
                </a:lnTo>
                <a:lnTo>
                  <a:pt x="38632" y="3656012"/>
                </a:lnTo>
                <a:lnTo>
                  <a:pt x="23515" y="3609975"/>
                </a:lnTo>
                <a:lnTo>
                  <a:pt x="11758" y="3557587"/>
                </a:lnTo>
                <a:lnTo>
                  <a:pt x="3359" y="3497262"/>
                </a:lnTo>
                <a:lnTo>
                  <a:pt x="0" y="3427412"/>
                </a:lnTo>
                <a:lnTo>
                  <a:pt x="3359" y="3360737"/>
                </a:lnTo>
                <a:lnTo>
                  <a:pt x="11758" y="3300412"/>
                </a:lnTo>
                <a:lnTo>
                  <a:pt x="23515" y="3248025"/>
                </a:lnTo>
                <a:lnTo>
                  <a:pt x="38632" y="3201987"/>
                </a:lnTo>
                <a:lnTo>
                  <a:pt x="55427" y="3160712"/>
                </a:lnTo>
                <a:lnTo>
                  <a:pt x="75583" y="3121025"/>
                </a:lnTo>
                <a:lnTo>
                  <a:pt x="95738" y="3084512"/>
                </a:lnTo>
                <a:lnTo>
                  <a:pt x="115893" y="3046412"/>
                </a:lnTo>
                <a:lnTo>
                  <a:pt x="134368" y="3009900"/>
                </a:lnTo>
                <a:lnTo>
                  <a:pt x="152844" y="2967037"/>
                </a:lnTo>
                <a:lnTo>
                  <a:pt x="167960" y="2922587"/>
                </a:lnTo>
                <a:lnTo>
                  <a:pt x="178038" y="2868612"/>
                </a:lnTo>
                <a:lnTo>
                  <a:pt x="188115" y="2809875"/>
                </a:lnTo>
                <a:lnTo>
                  <a:pt x="189795" y="2741612"/>
                </a:lnTo>
                <a:lnTo>
                  <a:pt x="188115" y="2671762"/>
                </a:lnTo>
                <a:lnTo>
                  <a:pt x="178038" y="2613025"/>
                </a:lnTo>
                <a:lnTo>
                  <a:pt x="167960" y="2560637"/>
                </a:lnTo>
                <a:lnTo>
                  <a:pt x="152844" y="2513012"/>
                </a:lnTo>
                <a:lnTo>
                  <a:pt x="134368" y="2471737"/>
                </a:lnTo>
                <a:lnTo>
                  <a:pt x="115893" y="2433637"/>
                </a:lnTo>
                <a:lnTo>
                  <a:pt x="95738" y="2395537"/>
                </a:lnTo>
                <a:lnTo>
                  <a:pt x="75583" y="2359025"/>
                </a:lnTo>
                <a:lnTo>
                  <a:pt x="55427" y="2319337"/>
                </a:lnTo>
                <a:lnTo>
                  <a:pt x="38632" y="2278062"/>
                </a:lnTo>
                <a:lnTo>
                  <a:pt x="23515" y="2232025"/>
                </a:lnTo>
                <a:lnTo>
                  <a:pt x="11758" y="2179637"/>
                </a:lnTo>
                <a:lnTo>
                  <a:pt x="3359" y="2119312"/>
                </a:lnTo>
                <a:lnTo>
                  <a:pt x="0" y="2051050"/>
                </a:lnTo>
                <a:lnTo>
                  <a:pt x="3359" y="1982787"/>
                </a:lnTo>
                <a:lnTo>
                  <a:pt x="11758" y="1922462"/>
                </a:lnTo>
                <a:lnTo>
                  <a:pt x="23515" y="1870075"/>
                </a:lnTo>
                <a:lnTo>
                  <a:pt x="38632" y="1824037"/>
                </a:lnTo>
                <a:lnTo>
                  <a:pt x="55427" y="1782762"/>
                </a:lnTo>
                <a:lnTo>
                  <a:pt x="75583" y="1743075"/>
                </a:lnTo>
                <a:lnTo>
                  <a:pt x="95738" y="1708150"/>
                </a:lnTo>
                <a:lnTo>
                  <a:pt x="115893" y="1671637"/>
                </a:lnTo>
                <a:lnTo>
                  <a:pt x="134368" y="1631950"/>
                </a:lnTo>
                <a:lnTo>
                  <a:pt x="152844" y="1589087"/>
                </a:lnTo>
                <a:lnTo>
                  <a:pt x="167960" y="1544637"/>
                </a:lnTo>
                <a:lnTo>
                  <a:pt x="178038" y="1492250"/>
                </a:lnTo>
                <a:lnTo>
                  <a:pt x="188115" y="1431925"/>
                </a:lnTo>
                <a:lnTo>
                  <a:pt x="189795" y="1363662"/>
                </a:lnTo>
                <a:lnTo>
                  <a:pt x="188115" y="1295400"/>
                </a:lnTo>
                <a:lnTo>
                  <a:pt x="178038" y="1235075"/>
                </a:lnTo>
                <a:lnTo>
                  <a:pt x="167960" y="1182687"/>
                </a:lnTo>
                <a:lnTo>
                  <a:pt x="152844" y="1136650"/>
                </a:lnTo>
                <a:lnTo>
                  <a:pt x="134368" y="1095375"/>
                </a:lnTo>
                <a:lnTo>
                  <a:pt x="115893" y="1055687"/>
                </a:lnTo>
                <a:lnTo>
                  <a:pt x="95738" y="1017587"/>
                </a:lnTo>
                <a:lnTo>
                  <a:pt x="75583" y="981075"/>
                </a:lnTo>
                <a:lnTo>
                  <a:pt x="55427" y="942975"/>
                </a:lnTo>
                <a:lnTo>
                  <a:pt x="38632" y="901700"/>
                </a:lnTo>
                <a:lnTo>
                  <a:pt x="23515" y="854075"/>
                </a:lnTo>
                <a:lnTo>
                  <a:pt x="11758" y="801687"/>
                </a:lnTo>
                <a:lnTo>
                  <a:pt x="3359" y="744537"/>
                </a:lnTo>
                <a:lnTo>
                  <a:pt x="0" y="673100"/>
                </a:lnTo>
                <a:lnTo>
                  <a:pt x="3359" y="606425"/>
                </a:lnTo>
                <a:lnTo>
                  <a:pt x="11758" y="546100"/>
                </a:lnTo>
                <a:lnTo>
                  <a:pt x="23515" y="496887"/>
                </a:lnTo>
                <a:lnTo>
                  <a:pt x="38632" y="450850"/>
                </a:lnTo>
                <a:lnTo>
                  <a:pt x="55427" y="409575"/>
                </a:lnTo>
                <a:lnTo>
                  <a:pt x="73903" y="369887"/>
                </a:lnTo>
                <a:lnTo>
                  <a:pt x="92379" y="334962"/>
                </a:lnTo>
                <a:lnTo>
                  <a:pt x="112534" y="296862"/>
                </a:lnTo>
                <a:lnTo>
                  <a:pt x="132689" y="260350"/>
                </a:lnTo>
                <a:lnTo>
                  <a:pt x="149485" y="217487"/>
                </a:lnTo>
                <a:lnTo>
                  <a:pt x="166281" y="174625"/>
                </a:lnTo>
                <a:lnTo>
                  <a:pt x="176358" y="122237"/>
                </a:lnTo>
                <a:lnTo>
                  <a:pt x="184756" y="66675"/>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it-IT"/>
          </a:p>
        </p:txBody>
      </p:sp>
    </p:spTree>
    <p:extLst>
      <p:ext uri="{BB962C8B-B14F-4D97-AF65-F5344CB8AC3E}">
        <p14:creationId xmlns:p14="http://schemas.microsoft.com/office/powerpoint/2010/main" val="27182793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Lavoro straordinario (I)</a:t>
            </a:r>
          </a:p>
        </p:txBody>
      </p:sp>
      <p:sp>
        <p:nvSpPr>
          <p:cNvPr id="3" name="Segnaposto contenuto 2"/>
          <p:cNvSpPr>
            <a:spLocks noGrp="1"/>
          </p:cNvSpPr>
          <p:nvPr>
            <p:ph idx="1"/>
          </p:nvPr>
        </p:nvSpPr>
        <p:spPr/>
        <p:txBody>
          <a:bodyPr>
            <a:noAutofit/>
          </a:bodyPr>
          <a:lstStyle/>
          <a:p>
            <a:pPr algn="just">
              <a:defRPr/>
            </a:pPr>
            <a:r>
              <a:rPr lang="it-IT" dirty="0">
                <a:solidFill>
                  <a:schemeClr val="tx1"/>
                </a:solidFill>
              </a:rPr>
              <a:t>art. 5 d. </a:t>
            </a:r>
            <a:r>
              <a:rPr lang="it-IT" dirty="0" err="1">
                <a:solidFill>
                  <a:schemeClr val="tx1"/>
                </a:solidFill>
              </a:rPr>
              <a:t>lgs</a:t>
            </a:r>
            <a:r>
              <a:rPr lang="it-IT" dirty="0">
                <a:solidFill>
                  <a:schemeClr val="tx1"/>
                </a:solidFill>
              </a:rPr>
              <a:t>. n. 66/2003: </a:t>
            </a:r>
            <a:r>
              <a:rPr lang="it-IT" dirty="0">
                <a:solidFill>
                  <a:schemeClr val="tx1"/>
                </a:solidFill>
                <a:ea typeface="Times New Roman" pitchFamily="18" charset="0"/>
                <a:cs typeface="Arial" pitchFamily="34" charset="0"/>
              </a:rPr>
              <a:t>il  lavoro straordinario deve essere contenuto</a:t>
            </a:r>
          </a:p>
          <a:p>
            <a:pPr algn="just">
              <a:defRPr/>
            </a:pPr>
            <a:r>
              <a:rPr lang="it-IT" dirty="0">
                <a:solidFill>
                  <a:schemeClr val="tx1"/>
                </a:solidFill>
                <a:ea typeface="Times New Roman" pitchFamily="18" charset="0"/>
                <a:cs typeface="Arial" pitchFamily="34" charset="0"/>
              </a:rPr>
              <a:t>la regolamentazione è affidata alla contrattazione collettiva</a:t>
            </a:r>
          </a:p>
          <a:p>
            <a:pPr algn="just">
              <a:defRPr/>
            </a:pPr>
            <a:r>
              <a:rPr lang="it-IT" dirty="0">
                <a:solidFill>
                  <a:schemeClr val="tx1"/>
                </a:solidFill>
                <a:ea typeface="Times New Roman" pitchFamily="18" charset="0"/>
                <a:cs typeface="Arial" pitchFamily="34" charset="0"/>
              </a:rPr>
              <a:t>in </a:t>
            </a:r>
            <a:r>
              <a:rPr lang="it-IT" b="1" dirty="0">
                <a:solidFill>
                  <a:schemeClr val="tx1"/>
                </a:solidFill>
                <a:ea typeface="Times New Roman" pitchFamily="18" charset="0"/>
                <a:cs typeface="Arial" pitchFamily="34" charset="0"/>
              </a:rPr>
              <a:t>difetto di disciplina collettiva </a:t>
            </a:r>
            <a:r>
              <a:rPr lang="it-IT" dirty="0">
                <a:solidFill>
                  <a:schemeClr val="tx1"/>
                </a:solidFill>
                <a:ea typeface="Times New Roman" pitchFamily="18" charset="0"/>
                <a:cs typeface="Arial" pitchFamily="34" charset="0"/>
              </a:rPr>
              <a:t>applicabile, il ricorso al lavoro straordinario è ammesso soltanto previo </a:t>
            </a:r>
            <a:r>
              <a:rPr lang="it-IT" b="1" dirty="0">
                <a:solidFill>
                  <a:schemeClr val="tx1"/>
                </a:solidFill>
                <a:ea typeface="Times New Roman" pitchFamily="18" charset="0"/>
                <a:cs typeface="Arial" pitchFamily="34" charset="0"/>
              </a:rPr>
              <a:t>accordo tra datore di lavoro e lavoratore </a:t>
            </a:r>
            <a:r>
              <a:rPr lang="it-IT" dirty="0">
                <a:solidFill>
                  <a:schemeClr val="tx1"/>
                </a:solidFill>
                <a:ea typeface="Times New Roman" pitchFamily="18" charset="0"/>
                <a:cs typeface="Arial" pitchFamily="34" charset="0"/>
              </a:rPr>
              <a:t>per un periodo che non superi le duecentocinquanta ore annuali</a:t>
            </a:r>
          </a:p>
          <a:p>
            <a:pPr algn="just">
              <a:defRPr/>
            </a:pPr>
            <a:r>
              <a:rPr lang="it-IT" dirty="0" smtClean="0">
                <a:solidFill>
                  <a:schemeClr val="tx1"/>
                </a:solidFill>
                <a:ea typeface="Times New Roman" pitchFamily="18" charset="0"/>
                <a:cs typeface="Arial" pitchFamily="34" charset="0"/>
              </a:rPr>
              <a:t>I </a:t>
            </a:r>
            <a:r>
              <a:rPr lang="it-IT" dirty="0">
                <a:solidFill>
                  <a:schemeClr val="tx1"/>
                </a:solidFill>
                <a:ea typeface="Times New Roman" pitchFamily="18" charset="0"/>
                <a:cs typeface="Arial" pitchFamily="34" charset="0"/>
              </a:rPr>
              <a:t>contratti collettivi, anche privati, possono prevedere lo straordinario sia compensato con riposi compensativi o che confluisca nella banca ore</a:t>
            </a:r>
          </a:p>
          <a:p>
            <a:pPr algn="just">
              <a:defRPr/>
            </a:pPr>
            <a:endParaRPr lang="it-IT" dirty="0"/>
          </a:p>
          <a:p>
            <a:pPr algn="just"/>
            <a:endParaRPr lang="it-IT" dirty="0"/>
          </a:p>
        </p:txBody>
      </p:sp>
    </p:spTree>
    <p:extLst>
      <p:ext uri="{BB962C8B-B14F-4D97-AF65-F5344CB8AC3E}">
        <p14:creationId xmlns:p14="http://schemas.microsoft.com/office/powerpoint/2010/main" val="14638549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Lavoro straordinario (II)</a:t>
            </a:r>
          </a:p>
        </p:txBody>
      </p:sp>
      <p:sp>
        <p:nvSpPr>
          <p:cNvPr id="3" name="Segnaposto contenuto 2"/>
          <p:cNvSpPr>
            <a:spLocks noGrp="1"/>
          </p:cNvSpPr>
          <p:nvPr>
            <p:ph idx="1"/>
          </p:nvPr>
        </p:nvSpPr>
        <p:spPr/>
        <p:txBody>
          <a:bodyPr>
            <a:normAutofit/>
          </a:bodyPr>
          <a:lstStyle/>
          <a:p>
            <a:pPr algn="just">
              <a:defRPr/>
            </a:pPr>
            <a:r>
              <a:rPr lang="it-IT" dirty="0">
                <a:solidFill>
                  <a:schemeClr val="tx1"/>
                </a:solidFill>
                <a:ea typeface="Times New Roman" pitchFamily="18" charset="0"/>
                <a:cs typeface="Arial" pitchFamily="34" charset="0"/>
              </a:rPr>
              <a:t>è ammesso inoltre per casi eccezionali o eventi particolari</a:t>
            </a:r>
          </a:p>
          <a:p>
            <a:pPr algn="just">
              <a:defRPr/>
            </a:pPr>
            <a:r>
              <a:rPr lang="it-IT" dirty="0">
                <a:solidFill>
                  <a:schemeClr val="tx1"/>
                </a:solidFill>
                <a:ea typeface="Times New Roman" pitchFamily="18" charset="0"/>
                <a:cs typeface="Arial" pitchFamily="34" charset="0"/>
              </a:rPr>
              <a:t>nell’orario </a:t>
            </a:r>
            <a:r>
              <a:rPr lang="it-IT" dirty="0" err="1">
                <a:solidFill>
                  <a:schemeClr val="tx1"/>
                </a:solidFill>
                <a:ea typeface="Times New Roman" pitchFamily="18" charset="0"/>
                <a:cs typeface="Arial" pitchFamily="34" charset="0"/>
              </a:rPr>
              <a:t>multiperiodale</a:t>
            </a:r>
            <a:r>
              <a:rPr lang="it-IT" dirty="0">
                <a:solidFill>
                  <a:schemeClr val="tx1"/>
                </a:solidFill>
                <a:ea typeface="Times New Roman" pitchFamily="18" charset="0"/>
                <a:cs typeface="Arial" pitchFamily="34" charset="0"/>
              </a:rPr>
              <a:t>  lo straordinario è verificabile solo a consuntivo</a:t>
            </a:r>
          </a:p>
          <a:p>
            <a:pPr algn="just">
              <a:defRPr/>
            </a:pPr>
            <a:r>
              <a:rPr lang="it-IT" altLang="it-IT" dirty="0">
                <a:solidFill>
                  <a:schemeClr val="tx1"/>
                </a:solidFill>
                <a:ea typeface="Times New Roman" panose="02020603050405020304" pitchFamily="18" charset="0"/>
                <a:cs typeface="Arial" panose="020B0604020202020204" pitchFamily="34" charset="0"/>
              </a:rPr>
              <a:t>il lavoro straordinario deve essere computato a parte e compensato con le </a:t>
            </a:r>
            <a:r>
              <a:rPr lang="it-IT" altLang="it-IT" b="1" dirty="0">
                <a:solidFill>
                  <a:schemeClr val="tx1"/>
                </a:solidFill>
                <a:ea typeface="Times New Roman" panose="02020603050405020304" pitchFamily="18" charset="0"/>
                <a:cs typeface="Arial" panose="020B0604020202020204" pitchFamily="34" charset="0"/>
              </a:rPr>
              <a:t>maggiorazioni retributive </a:t>
            </a:r>
            <a:r>
              <a:rPr lang="it-IT" altLang="it-IT" dirty="0">
                <a:solidFill>
                  <a:schemeClr val="tx1"/>
                </a:solidFill>
                <a:ea typeface="Times New Roman" panose="02020603050405020304" pitchFamily="18" charset="0"/>
                <a:cs typeface="Arial" panose="020B0604020202020204" pitchFamily="34" charset="0"/>
              </a:rPr>
              <a:t>previste dai contratti collettivi di lavoro.</a:t>
            </a:r>
          </a:p>
          <a:p>
            <a:pPr algn="just">
              <a:defRPr/>
            </a:pPr>
            <a:r>
              <a:rPr lang="it-IT" altLang="it-IT" dirty="0">
                <a:solidFill>
                  <a:schemeClr val="tx1"/>
                </a:solidFill>
                <a:ea typeface="Times New Roman" panose="02020603050405020304" pitchFamily="18" charset="0"/>
                <a:cs typeface="Arial" panose="020B0604020202020204" pitchFamily="34" charset="0"/>
              </a:rPr>
              <a:t>I contratti collettivi possono in ogni caso consentire che, in alternativa o in aggiunta alle maggiorazioni retributive, i lavoratori usufruiscano di </a:t>
            </a:r>
            <a:r>
              <a:rPr lang="it-IT" altLang="it-IT" b="1" dirty="0">
                <a:solidFill>
                  <a:schemeClr val="tx1"/>
                </a:solidFill>
                <a:ea typeface="Times New Roman" panose="02020603050405020304" pitchFamily="18" charset="0"/>
                <a:cs typeface="Arial" panose="020B0604020202020204" pitchFamily="34" charset="0"/>
              </a:rPr>
              <a:t>riposi compensativi </a:t>
            </a:r>
            <a:r>
              <a:rPr lang="it-IT" altLang="it-IT" dirty="0">
                <a:solidFill>
                  <a:schemeClr val="tx1"/>
                </a:solidFill>
                <a:ea typeface="Times New Roman" panose="02020603050405020304" pitchFamily="18" charset="0"/>
                <a:cs typeface="Arial" panose="020B0604020202020204" pitchFamily="34" charset="0"/>
              </a:rPr>
              <a:t>(banca delle ore)</a:t>
            </a:r>
          </a:p>
          <a:p>
            <a:endParaRPr lang="it-IT" dirty="0"/>
          </a:p>
        </p:txBody>
      </p:sp>
    </p:spTree>
    <p:extLst>
      <p:ext uri="{BB962C8B-B14F-4D97-AF65-F5344CB8AC3E}">
        <p14:creationId xmlns:p14="http://schemas.microsoft.com/office/powerpoint/2010/main" val="20996956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Durata massima</a:t>
            </a:r>
            <a:br>
              <a:rPr lang="it-IT" dirty="0"/>
            </a:br>
            <a:r>
              <a:rPr lang="it-IT" dirty="0"/>
              <a:t>(orario normale + straordinario)</a:t>
            </a:r>
          </a:p>
        </p:txBody>
      </p:sp>
      <p:sp>
        <p:nvSpPr>
          <p:cNvPr id="3" name="Segnaposto contenuto 2"/>
          <p:cNvSpPr>
            <a:spLocks noGrp="1"/>
          </p:cNvSpPr>
          <p:nvPr>
            <p:ph idx="1"/>
          </p:nvPr>
        </p:nvSpPr>
        <p:spPr/>
        <p:txBody>
          <a:bodyPr/>
          <a:lstStyle/>
          <a:p>
            <a:pPr algn="just">
              <a:spcBef>
                <a:spcPct val="0"/>
              </a:spcBef>
              <a:buFont typeface="Wingdings" panose="05000000000000000000" pitchFamily="2" charset="2"/>
              <a:buChar char="Ø"/>
            </a:pPr>
            <a:r>
              <a:rPr lang="it-IT" altLang="it-IT" dirty="0"/>
              <a:t>l’</a:t>
            </a:r>
            <a:r>
              <a:rPr lang="it-IT" altLang="it-IT" b="1" dirty="0"/>
              <a:t>orario massimo settimanale</a:t>
            </a:r>
            <a:r>
              <a:rPr lang="it-IT" altLang="it-IT" dirty="0"/>
              <a:t> è demandato ai contratti collettivi</a:t>
            </a:r>
          </a:p>
          <a:p>
            <a:pPr algn="just">
              <a:spcBef>
                <a:spcPct val="0"/>
              </a:spcBef>
              <a:buFont typeface="Wingdings" panose="05000000000000000000" pitchFamily="2" charset="2"/>
              <a:buChar char="Ø"/>
            </a:pPr>
            <a:endParaRPr lang="it-IT" altLang="it-IT" b="1" dirty="0"/>
          </a:p>
          <a:p>
            <a:pPr algn="just">
              <a:spcBef>
                <a:spcPct val="0"/>
              </a:spcBef>
              <a:buFont typeface="Wingdings" panose="05000000000000000000" pitchFamily="2" charset="2"/>
              <a:buChar char="Ø"/>
            </a:pPr>
            <a:r>
              <a:rPr lang="it-IT" altLang="it-IT" b="1" dirty="0"/>
              <a:t>la</a:t>
            </a:r>
            <a:r>
              <a:rPr lang="it-IT" altLang="it-IT" b="1" u="sng" dirty="0"/>
              <a:t> media </a:t>
            </a:r>
            <a:r>
              <a:rPr lang="it-IT" altLang="it-IT" b="1" dirty="0"/>
              <a:t>non può comunque superare le 48 ore settimanali comprensive dello straordinario</a:t>
            </a:r>
            <a:r>
              <a:rPr lang="it-IT" altLang="it-IT" dirty="0"/>
              <a:t>, </a:t>
            </a:r>
          </a:p>
          <a:p>
            <a:pPr algn="just">
              <a:spcBef>
                <a:spcPct val="0"/>
              </a:spcBef>
              <a:buFont typeface="Wingdings" panose="05000000000000000000" pitchFamily="2" charset="2"/>
              <a:buChar char="Ø"/>
            </a:pPr>
            <a:endParaRPr lang="it-IT" altLang="it-IT" dirty="0"/>
          </a:p>
          <a:p>
            <a:pPr algn="just">
              <a:spcBef>
                <a:spcPct val="0"/>
              </a:spcBef>
              <a:buFont typeface="Wingdings" panose="05000000000000000000" pitchFamily="2" charset="2"/>
              <a:buChar char="Ø"/>
            </a:pPr>
            <a:r>
              <a:rPr lang="it-IT" altLang="it-IT" dirty="0"/>
              <a:t>la media è calcolata in un arco di tempo non superiore a 4 mesi (elevabili a 6 o 12 dai contratti collettivi per ragioni obiettive, tecniche od organizzative</a:t>
            </a:r>
            <a:r>
              <a:rPr lang="it-IT" altLang="it-IT" dirty="0" smtClean="0"/>
              <a:t>)</a:t>
            </a:r>
            <a:endParaRPr lang="it-IT" altLang="it-IT" dirty="0"/>
          </a:p>
        </p:txBody>
      </p:sp>
    </p:spTree>
    <p:extLst>
      <p:ext uri="{BB962C8B-B14F-4D97-AF65-F5344CB8AC3E}">
        <p14:creationId xmlns:p14="http://schemas.microsoft.com/office/powerpoint/2010/main" val="18584702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Durata massima giornaliera (I)</a:t>
            </a:r>
          </a:p>
        </p:txBody>
      </p:sp>
      <p:sp>
        <p:nvSpPr>
          <p:cNvPr id="3" name="Segnaposto contenuto 2"/>
          <p:cNvSpPr>
            <a:spLocks noGrp="1"/>
          </p:cNvSpPr>
          <p:nvPr>
            <p:ph idx="1"/>
          </p:nvPr>
        </p:nvSpPr>
        <p:spPr/>
        <p:txBody>
          <a:bodyPr>
            <a:normAutofit lnSpcReduction="10000"/>
          </a:bodyPr>
          <a:lstStyle/>
          <a:p>
            <a:pPr marL="0" indent="0" algn="just">
              <a:spcBef>
                <a:spcPct val="0"/>
              </a:spcBef>
              <a:buNone/>
            </a:pPr>
            <a:r>
              <a:rPr lang="it-IT" altLang="it-IT" sz="1900" dirty="0"/>
              <a:t>Art 36 </a:t>
            </a:r>
            <a:r>
              <a:rPr lang="it-IT" altLang="it-IT" sz="1900" dirty="0" err="1"/>
              <a:t>Cost</a:t>
            </a:r>
            <a:r>
              <a:rPr lang="it-IT" altLang="it-IT" sz="1900" dirty="0"/>
              <a:t>.: </a:t>
            </a:r>
            <a:r>
              <a:rPr lang="it-IT" altLang="it-IT" sz="1900" i="1" dirty="0"/>
              <a:t>la </a:t>
            </a:r>
            <a:r>
              <a:rPr lang="it-IT" altLang="it-IT" sz="1900" i="1" u="sng" dirty="0"/>
              <a:t>durata massima della giornata </a:t>
            </a:r>
            <a:r>
              <a:rPr lang="it-IT" altLang="it-IT" sz="1900" i="1" dirty="0"/>
              <a:t>lavorativa è stabilita dalla legge</a:t>
            </a:r>
          </a:p>
          <a:p>
            <a:pPr algn="just">
              <a:spcBef>
                <a:spcPct val="0"/>
              </a:spcBef>
              <a:buFont typeface="Wingdings" panose="05000000000000000000" pitchFamily="2" charset="2"/>
              <a:buChar char="Ø"/>
            </a:pPr>
            <a:endParaRPr lang="it-IT" altLang="it-IT" sz="1900" b="1" dirty="0"/>
          </a:p>
          <a:p>
            <a:pPr algn="just">
              <a:spcBef>
                <a:spcPct val="0"/>
              </a:spcBef>
              <a:buFont typeface="Wingdings" panose="05000000000000000000" pitchFamily="2" charset="2"/>
              <a:buChar char="Ø"/>
            </a:pPr>
            <a:endParaRPr lang="it-IT" altLang="it-IT" sz="1900" dirty="0"/>
          </a:p>
          <a:p>
            <a:pPr algn="just">
              <a:spcBef>
                <a:spcPct val="0"/>
              </a:spcBef>
            </a:pPr>
            <a:r>
              <a:rPr lang="it-IT" altLang="it-IT" sz="1900" dirty="0"/>
              <a:t>le vecchie normative stabilivano che la giornata lavorativa non potesse durare più di 8 ore  (+ 2 di straordinario)</a:t>
            </a:r>
          </a:p>
          <a:p>
            <a:pPr algn="just">
              <a:spcBef>
                <a:spcPct val="0"/>
              </a:spcBef>
            </a:pPr>
            <a:endParaRPr lang="it-IT" altLang="it-IT" sz="1900" dirty="0"/>
          </a:p>
          <a:p>
            <a:pPr algn="just">
              <a:spcBef>
                <a:spcPct val="0"/>
              </a:spcBef>
            </a:pPr>
            <a:r>
              <a:rPr lang="it-IT" altLang="it-IT" sz="1900" dirty="0"/>
              <a:t>oggi l’orario legale, sia normale che massimo, è stabilito su base settimanale</a:t>
            </a:r>
          </a:p>
          <a:p>
            <a:pPr algn="just">
              <a:spcBef>
                <a:spcPct val="0"/>
              </a:spcBef>
            </a:pPr>
            <a:endParaRPr lang="it-IT" altLang="it-IT" sz="1900" dirty="0"/>
          </a:p>
          <a:p>
            <a:pPr algn="just">
              <a:spcBef>
                <a:spcPct val="0"/>
              </a:spcBef>
            </a:pPr>
            <a:r>
              <a:rPr lang="it-IT" altLang="it-IT" sz="1900" dirty="0"/>
              <a:t>oggi il limite delle 8 ore giornaliere non esiste più</a:t>
            </a:r>
          </a:p>
          <a:p>
            <a:pPr algn="just">
              <a:spcBef>
                <a:spcPct val="0"/>
              </a:spcBef>
            </a:pPr>
            <a:endParaRPr lang="it-IT" altLang="it-IT" sz="1900" dirty="0"/>
          </a:p>
          <a:p>
            <a:pPr algn="just">
              <a:spcBef>
                <a:spcPct val="0"/>
              </a:spcBef>
            </a:pPr>
            <a:r>
              <a:rPr lang="it-IT" altLang="it-IT" sz="1900" dirty="0"/>
              <a:t>ci sono problemi di costituzionalità?</a:t>
            </a:r>
          </a:p>
          <a:p>
            <a:endParaRPr lang="it-IT" dirty="0"/>
          </a:p>
        </p:txBody>
      </p:sp>
    </p:spTree>
    <p:extLst>
      <p:ext uri="{BB962C8B-B14F-4D97-AF65-F5344CB8AC3E}">
        <p14:creationId xmlns:p14="http://schemas.microsoft.com/office/powerpoint/2010/main" val="6449357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Durata massima giornaliera (II)</a:t>
            </a:r>
          </a:p>
        </p:txBody>
      </p:sp>
      <p:sp>
        <p:nvSpPr>
          <p:cNvPr id="3" name="Segnaposto contenuto 2"/>
          <p:cNvSpPr>
            <a:spLocks noGrp="1"/>
          </p:cNvSpPr>
          <p:nvPr>
            <p:ph idx="1"/>
          </p:nvPr>
        </p:nvSpPr>
        <p:spPr>
          <a:xfrm>
            <a:off x="1154954" y="2360023"/>
            <a:ext cx="10349658" cy="4080533"/>
          </a:xfrm>
        </p:spPr>
        <p:txBody>
          <a:bodyPr>
            <a:normAutofit/>
          </a:bodyPr>
          <a:lstStyle/>
          <a:p>
            <a:pPr algn="just">
              <a:spcBef>
                <a:spcPct val="0"/>
              </a:spcBef>
              <a:buFontTx/>
              <a:buAutoNum type="alphaLcParenR"/>
            </a:pPr>
            <a:r>
              <a:rPr lang="it-IT" altLang="it-IT" dirty="0">
                <a:latin typeface="Arial" panose="020B0604020202020204" pitchFamily="34" charset="0"/>
              </a:rPr>
              <a:t>la </a:t>
            </a:r>
            <a:r>
              <a:rPr lang="it-IT" altLang="it-IT" dirty="0"/>
              <a:t>durata massima della settimana è stabilita a contrario dalla norma sul riposo minimo (art. 7: 11 ore di riposo ogni 24 = 13 ore di lavoro)</a:t>
            </a:r>
          </a:p>
          <a:p>
            <a:pPr algn="just">
              <a:spcBef>
                <a:spcPct val="0"/>
              </a:spcBef>
              <a:buFontTx/>
              <a:buAutoNum type="alphaLcParenR"/>
            </a:pPr>
            <a:endParaRPr lang="it-IT" altLang="it-IT" dirty="0">
              <a:solidFill>
                <a:srgbClr val="FF0000"/>
              </a:solidFill>
            </a:endParaRPr>
          </a:p>
          <a:p>
            <a:pPr algn="just">
              <a:spcBef>
                <a:spcPct val="0"/>
              </a:spcBef>
              <a:buFontTx/>
              <a:buAutoNum type="alphaLcParenR"/>
            </a:pPr>
            <a:r>
              <a:rPr lang="it-IT" altLang="it-IT" dirty="0">
                <a:solidFill>
                  <a:srgbClr val="FF0000"/>
                </a:solidFill>
              </a:rPr>
              <a:t>permane </a:t>
            </a:r>
            <a:r>
              <a:rPr lang="it-IT" altLang="it-IT" dirty="0" smtClean="0">
                <a:solidFill>
                  <a:srgbClr val="FF0000"/>
                </a:solidFill>
              </a:rPr>
              <a:t>l’incostituzionalità? perché</a:t>
            </a:r>
            <a:r>
              <a:rPr lang="it-IT" altLang="it-IT" dirty="0"/>
              <a:t>:</a:t>
            </a:r>
          </a:p>
          <a:p>
            <a:pPr algn="just">
              <a:spcBef>
                <a:spcPct val="0"/>
              </a:spcBef>
              <a:buNone/>
            </a:pPr>
            <a:r>
              <a:rPr lang="it-IT" altLang="it-IT" dirty="0"/>
              <a:t>       - il limite di 11 ore di riposo è derogabile (sia nella durata sia nella consecutività)</a:t>
            </a:r>
          </a:p>
          <a:p>
            <a:pPr algn="just">
              <a:spcBef>
                <a:spcPct val="0"/>
              </a:spcBef>
              <a:buNone/>
            </a:pPr>
            <a:r>
              <a:rPr lang="it-IT" altLang="it-IT" dirty="0"/>
              <a:t>       - l’art. 7 stabilisce un limite distanziale tra due prestazioni e 	non fissa un orario massimo </a:t>
            </a:r>
            <a:r>
              <a:rPr lang="it-IT" altLang="it-IT" dirty="0" smtClean="0"/>
              <a:t>giornaliero</a:t>
            </a:r>
            <a:endParaRPr lang="it-IT" altLang="it-IT" dirty="0"/>
          </a:p>
        </p:txBody>
      </p:sp>
    </p:spTree>
    <p:extLst>
      <p:ext uri="{BB962C8B-B14F-4D97-AF65-F5344CB8AC3E}">
        <p14:creationId xmlns:p14="http://schemas.microsoft.com/office/powerpoint/2010/main" val="16258554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Lavoro notturno: contesto attuale</a:t>
            </a:r>
          </a:p>
        </p:txBody>
      </p:sp>
      <p:sp>
        <p:nvSpPr>
          <p:cNvPr id="3" name="Segnaposto contenuto 2"/>
          <p:cNvSpPr>
            <a:spLocks noGrp="1"/>
          </p:cNvSpPr>
          <p:nvPr>
            <p:ph idx="1"/>
          </p:nvPr>
        </p:nvSpPr>
        <p:spPr/>
        <p:txBody>
          <a:bodyPr/>
          <a:lstStyle/>
          <a:p>
            <a:pPr algn="just">
              <a:spcBef>
                <a:spcPct val="0"/>
              </a:spcBef>
              <a:buNone/>
            </a:pPr>
            <a:r>
              <a:rPr lang="it-IT" altLang="it-IT" b="1" dirty="0"/>
              <a:t>Ora </a:t>
            </a:r>
            <a:r>
              <a:rPr lang="it-IT" altLang="it-IT" dirty="0"/>
              <a:t>artt. 11-15 del d. </a:t>
            </a:r>
            <a:r>
              <a:rPr lang="it-IT" altLang="it-IT" dirty="0" err="1"/>
              <a:t>lgs</a:t>
            </a:r>
            <a:r>
              <a:rPr lang="it-IT" altLang="it-IT" dirty="0"/>
              <a:t>. n. 66/2003</a:t>
            </a:r>
          </a:p>
          <a:p>
            <a:pPr algn="just">
              <a:spcBef>
                <a:spcPct val="0"/>
              </a:spcBef>
              <a:buNone/>
            </a:pPr>
            <a:endParaRPr lang="it-IT" altLang="it-IT" dirty="0"/>
          </a:p>
          <a:p>
            <a:pPr algn="just">
              <a:spcBef>
                <a:spcPct val="0"/>
              </a:spcBef>
              <a:buFont typeface="Wingdings" panose="05000000000000000000" pitchFamily="2" charset="2"/>
              <a:buChar char="Ø"/>
            </a:pPr>
            <a:r>
              <a:rPr lang="it-IT" altLang="it-IT" dirty="0"/>
              <a:t>non c’è più differenza tra uomini e donne</a:t>
            </a:r>
          </a:p>
          <a:p>
            <a:pPr algn="just">
              <a:spcBef>
                <a:spcPct val="0"/>
              </a:spcBef>
              <a:buFont typeface="Wingdings" panose="05000000000000000000" pitchFamily="2" charset="2"/>
              <a:buChar char="Ø"/>
            </a:pPr>
            <a:endParaRPr lang="it-IT" altLang="it-IT" dirty="0"/>
          </a:p>
          <a:p>
            <a:pPr algn="just">
              <a:spcBef>
                <a:spcPct val="0"/>
              </a:spcBef>
              <a:buFont typeface="Wingdings" panose="05000000000000000000" pitchFamily="2" charset="2"/>
              <a:buChar char="Ø"/>
            </a:pPr>
            <a:r>
              <a:rPr lang="it-IT" altLang="it-IT" dirty="0"/>
              <a:t>tranne che in caso di maternità </a:t>
            </a:r>
          </a:p>
          <a:p>
            <a:pPr algn="just">
              <a:spcBef>
                <a:spcPct val="0"/>
              </a:spcBef>
              <a:buFont typeface="Wingdings" panose="05000000000000000000" pitchFamily="2" charset="2"/>
              <a:buChar char="Ø"/>
            </a:pPr>
            <a:endParaRPr lang="it-IT" altLang="it-IT" dirty="0"/>
          </a:p>
          <a:p>
            <a:pPr algn="just">
              <a:spcBef>
                <a:spcPct val="0"/>
              </a:spcBef>
              <a:buFont typeface="Wingdings" panose="05000000000000000000" pitchFamily="2" charset="2"/>
              <a:buChar char="Ø"/>
            </a:pPr>
            <a:r>
              <a:rPr lang="it-IT" altLang="it-IT" dirty="0"/>
              <a:t>possibili limiti per uomini e donne per esigenze familiari e di cura</a:t>
            </a:r>
          </a:p>
          <a:p>
            <a:endParaRPr lang="it-IT" dirty="0"/>
          </a:p>
        </p:txBody>
      </p:sp>
    </p:spTree>
    <p:extLst>
      <p:ext uri="{BB962C8B-B14F-4D97-AF65-F5344CB8AC3E}">
        <p14:creationId xmlns:p14="http://schemas.microsoft.com/office/powerpoint/2010/main" val="38782665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Definizioni (I)</a:t>
            </a:r>
          </a:p>
        </p:txBody>
      </p:sp>
      <p:sp>
        <p:nvSpPr>
          <p:cNvPr id="3" name="Segnaposto contenuto 2"/>
          <p:cNvSpPr>
            <a:spLocks noGrp="1"/>
          </p:cNvSpPr>
          <p:nvPr>
            <p:ph idx="1"/>
          </p:nvPr>
        </p:nvSpPr>
        <p:spPr/>
        <p:txBody>
          <a:bodyPr>
            <a:normAutofit/>
          </a:bodyPr>
          <a:lstStyle/>
          <a:p>
            <a:pPr algn="just">
              <a:defRPr/>
            </a:pPr>
            <a:r>
              <a:rPr lang="it-IT" b="1" dirty="0">
                <a:solidFill>
                  <a:schemeClr val="tx1"/>
                </a:solidFill>
              </a:rPr>
              <a:t>periodo notturno:</a:t>
            </a:r>
            <a:r>
              <a:rPr lang="it-IT" dirty="0">
                <a:solidFill>
                  <a:schemeClr val="tx1"/>
                </a:solidFill>
              </a:rPr>
              <a:t> un periodo di almeno 7 ore consecutive, comprendenti l’intervallo tra le 24.00 e le 5.00</a:t>
            </a:r>
          </a:p>
          <a:p>
            <a:pPr algn="just">
              <a:defRPr/>
            </a:pPr>
            <a:r>
              <a:rPr lang="it-IT" dirty="0">
                <a:solidFill>
                  <a:schemeClr val="tx1"/>
                </a:solidFill>
              </a:rPr>
              <a:t>[per esempio, il periodo notturno, può andare dalle </a:t>
            </a:r>
            <a:r>
              <a:rPr lang="it-IT" i="1" dirty="0">
                <a:solidFill>
                  <a:schemeClr val="tx1"/>
                </a:solidFill>
              </a:rPr>
              <a:t>22.00 alle 5.00</a:t>
            </a:r>
            <a:r>
              <a:rPr lang="it-IT" dirty="0">
                <a:solidFill>
                  <a:schemeClr val="tx1"/>
                </a:solidFill>
              </a:rPr>
              <a:t>, o dalle </a:t>
            </a:r>
            <a:r>
              <a:rPr lang="it-IT" i="1" dirty="0">
                <a:solidFill>
                  <a:schemeClr val="tx1"/>
                </a:solidFill>
              </a:rPr>
              <a:t>23.00 alle 6.00</a:t>
            </a:r>
            <a:r>
              <a:rPr lang="it-IT" dirty="0">
                <a:solidFill>
                  <a:schemeClr val="tx1"/>
                </a:solidFill>
              </a:rPr>
              <a:t>, o dalle </a:t>
            </a:r>
            <a:r>
              <a:rPr lang="it-IT" i="1" dirty="0">
                <a:solidFill>
                  <a:schemeClr val="tx1"/>
                </a:solidFill>
              </a:rPr>
              <a:t>24.00 alle 7.00</a:t>
            </a:r>
            <a:r>
              <a:rPr lang="it-IT" dirty="0">
                <a:solidFill>
                  <a:schemeClr val="tx1"/>
                </a:solidFill>
              </a:rPr>
              <a:t>, etc...]</a:t>
            </a:r>
          </a:p>
          <a:p>
            <a:pPr algn="just">
              <a:defRPr/>
            </a:pPr>
            <a:endParaRPr lang="it-IT" dirty="0">
              <a:latin typeface="Arial" charset="0"/>
            </a:endParaRPr>
          </a:p>
        </p:txBody>
      </p:sp>
    </p:spTree>
    <p:extLst>
      <p:ext uri="{BB962C8B-B14F-4D97-AF65-F5344CB8AC3E}">
        <p14:creationId xmlns:p14="http://schemas.microsoft.com/office/powerpoint/2010/main" val="9197436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Definizioni (II)</a:t>
            </a:r>
          </a:p>
        </p:txBody>
      </p:sp>
      <p:sp>
        <p:nvSpPr>
          <p:cNvPr id="3" name="Segnaposto contenuto 2"/>
          <p:cNvSpPr>
            <a:spLocks noGrp="1"/>
          </p:cNvSpPr>
          <p:nvPr>
            <p:ph idx="1"/>
          </p:nvPr>
        </p:nvSpPr>
        <p:spPr/>
        <p:txBody>
          <a:bodyPr>
            <a:normAutofit/>
          </a:bodyPr>
          <a:lstStyle/>
          <a:p>
            <a:pPr algn="just">
              <a:defRPr/>
            </a:pPr>
            <a:r>
              <a:rPr lang="it-IT" b="1" dirty="0">
                <a:solidFill>
                  <a:schemeClr val="tx1"/>
                </a:solidFill>
              </a:rPr>
              <a:t>Lavoratore notturno</a:t>
            </a:r>
            <a:r>
              <a:rPr lang="it-IT" dirty="0">
                <a:solidFill>
                  <a:schemeClr val="tx1"/>
                </a:solidFill>
              </a:rPr>
              <a:t>:</a:t>
            </a:r>
          </a:p>
          <a:p>
            <a:pPr marL="457200" indent="-457200" algn="just">
              <a:buFont typeface="+mj-lt"/>
              <a:buAutoNum type="arabicPeriod"/>
              <a:defRPr/>
            </a:pPr>
            <a:r>
              <a:rPr lang="it-IT" dirty="0"/>
              <a:t>qualsiasi lavoratore che durante il periodo notturno svolga almeno tre ore del suo tempo di lavoro giornaliero impiegato in modo normale</a:t>
            </a:r>
          </a:p>
          <a:p>
            <a:pPr marL="457200" indent="-457200" algn="just">
              <a:buFontTx/>
              <a:buAutoNum type="arabicPeriod"/>
              <a:defRPr/>
            </a:pPr>
            <a:endParaRPr lang="it-IT" dirty="0"/>
          </a:p>
          <a:p>
            <a:pPr algn="just">
              <a:buFont typeface="+mj-lt"/>
              <a:buAutoNum type="arabicPeriod"/>
              <a:defRPr/>
            </a:pPr>
            <a:r>
              <a:rPr lang="it-IT" dirty="0"/>
              <a:t>qualsiasi lavoratore che svolga durante il periodo notturno almeno una parte del suo orario di lavoro secondo le norme definite dai contratti collettivi di lavoro. In difetto di disciplina collettiva è considerato lavoratore notturno qualsiasi lavoratore che svolga </a:t>
            </a:r>
            <a:r>
              <a:rPr lang="it-IT" i="1" dirty="0">
                <a:solidFill>
                  <a:srgbClr val="FF0000"/>
                </a:solidFill>
              </a:rPr>
              <a:t>per almeno tre ore </a:t>
            </a:r>
            <a:r>
              <a:rPr lang="it-IT" dirty="0">
                <a:solidFill>
                  <a:srgbClr val="FF0000"/>
                </a:solidFill>
              </a:rPr>
              <a:t>lavoro notturno per un minimo di ottanta giorni lavorativi all'anno; il suddetto limite minimo è riproporzionato in caso di lavoro a tempo parziale”</a:t>
            </a:r>
          </a:p>
          <a:p>
            <a:endParaRPr lang="it-IT" dirty="0"/>
          </a:p>
        </p:txBody>
      </p:sp>
    </p:spTree>
    <p:extLst>
      <p:ext uri="{BB962C8B-B14F-4D97-AF65-F5344CB8AC3E}">
        <p14:creationId xmlns:p14="http://schemas.microsoft.com/office/powerpoint/2010/main" val="16941342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Limiti</a:t>
            </a:r>
          </a:p>
        </p:txBody>
      </p:sp>
      <p:sp>
        <p:nvSpPr>
          <p:cNvPr id="3" name="Segnaposto contenuto 2"/>
          <p:cNvSpPr>
            <a:spLocks noGrp="1"/>
          </p:cNvSpPr>
          <p:nvPr>
            <p:ph idx="1"/>
          </p:nvPr>
        </p:nvSpPr>
        <p:spPr>
          <a:xfrm>
            <a:off x="1262744" y="2599765"/>
            <a:ext cx="9300754" cy="3777622"/>
          </a:xfrm>
        </p:spPr>
        <p:txBody>
          <a:bodyPr>
            <a:normAutofit lnSpcReduction="10000"/>
          </a:bodyPr>
          <a:lstStyle/>
          <a:p>
            <a:pPr algn="just">
              <a:spcBef>
                <a:spcPct val="0"/>
              </a:spcBef>
            </a:pPr>
            <a:r>
              <a:rPr lang="it-IT" altLang="it-IT" dirty="0"/>
              <a:t>a causa della </a:t>
            </a:r>
            <a:r>
              <a:rPr lang="it-IT" altLang="it-IT" b="1" dirty="0"/>
              <a:t>intrinseca nocività </a:t>
            </a:r>
            <a:r>
              <a:rPr lang="it-IT" altLang="it-IT" dirty="0"/>
              <a:t>dell’alterazione dei ritmi di vita per i lavoratori che sono addetti al lavoro notturno e prevede:</a:t>
            </a:r>
          </a:p>
          <a:p>
            <a:pPr algn="just">
              <a:spcBef>
                <a:spcPct val="0"/>
              </a:spcBef>
            </a:pPr>
            <a:endParaRPr lang="it-IT" altLang="it-IT" dirty="0"/>
          </a:p>
          <a:p>
            <a:pPr algn="just">
              <a:spcBef>
                <a:spcPct val="0"/>
              </a:spcBef>
              <a:buFont typeface="Wingdings" panose="05000000000000000000" pitchFamily="2" charset="2"/>
              <a:buChar char="Ø"/>
            </a:pPr>
            <a:r>
              <a:rPr lang="it-IT" altLang="it-IT" dirty="0"/>
              <a:t>accertamento dell’inidoneità al lavoro notturno anche indipendentemente dalle mansioni espletate (art. 11, comma 1, d. </a:t>
            </a:r>
            <a:r>
              <a:rPr lang="it-IT" altLang="it-IT" dirty="0" err="1"/>
              <a:t>lgs</a:t>
            </a:r>
            <a:r>
              <a:rPr lang="it-IT" altLang="it-IT" dirty="0"/>
              <a:t>. n. 66/93). </a:t>
            </a:r>
          </a:p>
          <a:p>
            <a:pPr algn="just">
              <a:spcBef>
                <a:spcPct val="0"/>
              </a:spcBef>
              <a:buFont typeface="Wingdings" panose="05000000000000000000" pitchFamily="2" charset="2"/>
              <a:buChar char="Ø"/>
            </a:pPr>
            <a:endParaRPr lang="it-IT" altLang="it-IT" dirty="0"/>
          </a:p>
          <a:p>
            <a:pPr algn="just">
              <a:spcBef>
                <a:spcPct val="0"/>
              </a:spcBef>
              <a:buFont typeface="Wingdings" panose="05000000000000000000" pitchFamily="2" charset="2"/>
              <a:buChar char="Ø"/>
            </a:pPr>
            <a:r>
              <a:rPr lang="it-IT" altLang="it-IT" dirty="0"/>
              <a:t>controlli preventivi e periodici (a spese del datore) per verificare l’esistenza di controindicazioni al lavoro notturno (art. 14, comma 1, d. </a:t>
            </a:r>
            <a:r>
              <a:rPr lang="it-IT" altLang="it-IT" dirty="0" err="1"/>
              <a:t>lgs</a:t>
            </a:r>
            <a:r>
              <a:rPr lang="it-IT" altLang="it-IT" dirty="0"/>
              <a:t>. n. 66/2003</a:t>
            </a:r>
          </a:p>
          <a:p>
            <a:pPr algn="just">
              <a:spcBef>
                <a:spcPct val="0"/>
              </a:spcBef>
              <a:buFont typeface="Wingdings" panose="05000000000000000000" pitchFamily="2" charset="2"/>
              <a:buChar char="Ø"/>
            </a:pPr>
            <a:endParaRPr lang="it-IT" altLang="it-IT" dirty="0"/>
          </a:p>
          <a:p>
            <a:pPr algn="just">
              <a:spcBef>
                <a:spcPct val="0"/>
              </a:spcBef>
              <a:buFont typeface="Wingdings" panose="05000000000000000000" pitchFamily="2" charset="2"/>
              <a:buChar char="Ø"/>
            </a:pPr>
            <a:r>
              <a:rPr lang="it-IT" altLang="it-IT" dirty="0"/>
              <a:t> il </a:t>
            </a:r>
            <a:r>
              <a:rPr lang="it-IT" altLang="it-IT" b="1" dirty="0"/>
              <a:t>limite massimo </a:t>
            </a:r>
            <a:r>
              <a:rPr lang="it-IT" altLang="it-IT" dirty="0"/>
              <a:t>dell’orario di lavoro che dovrebbe essere inferiore rispetto a quello dei lavoratori diurni</a:t>
            </a:r>
          </a:p>
          <a:p>
            <a:endParaRPr lang="it-IT" dirty="0"/>
          </a:p>
        </p:txBody>
      </p:sp>
    </p:spTree>
    <p:extLst>
      <p:ext uri="{BB962C8B-B14F-4D97-AF65-F5344CB8AC3E}">
        <p14:creationId xmlns:p14="http://schemas.microsoft.com/office/powerpoint/2010/main" val="19264784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Inidoneità</a:t>
            </a:r>
          </a:p>
        </p:txBody>
      </p:sp>
      <p:sp>
        <p:nvSpPr>
          <p:cNvPr id="3" name="Segnaposto contenuto 2"/>
          <p:cNvSpPr>
            <a:spLocks noGrp="1"/>
          </p:cNvSpPr>
          <p:nvPr>
            <p:ph idx="1"/>
          </p:nvPr>
        </p:nvSpPr>
        <p:spPr/>
        <p:txBody>
          <a:bodyPr/>
          <a:lstStyle/>
          <a:p>
            <a:pPr algn="just">
              <a:spcBef>
                <a:spcPct val="0"/>
              </a:spcBef>
            </a:pPr>
            <a:r>
              <a:rPr lang="it-IT" altLang="it-IT" dirty="0"/>
              <a:t>qualora il medico accerti </a:t>
            </a:r>
            <a:r>
              <a:rPr lang="it-IT" altLang="it-IT" b="1" dirty="0"/>
              <a:t>l’inidoneità alla prestazione di lavoro notturno</a:t>
            </a:r>
            <a:r>
              <a:rPr lang="it-IT" altLang="it-IT" dirty="0"/>
              <a:t>, il lavoratore giudicato inidoneo “verrà assegnato al lavoro diurno, in altre mansioni equivalenti, se esistenti e disponibili” (art. 15, comma 1)</a:t>
            </a:r>
          </a:p>
          <a:p>
            <a:pPr algn="just">
              <a:spcBef>
                <a:spcPct val="0"/>
              </a:spcBef>
            </a:pPr>
            <a:endParaRPr lang="it-IT" altLang="it-IT" dirty="0"/>
          </a:p>
          <a:p>
            <a:pPr algn="just">
              <a:spcBef>
                <a:spcPct val="0"/>
              </a:spcBef>
            </a:pPr>
            <a:r>
              <a:rPr lang="it-IT" altLang="it-IT" dirty="0"/>
              <a:t>qualora tale assegnazione non risulti praticabile: </a:t>
            </a:r>
          </a:p>
          <a:p>
            <a:pPr marL="261938" indent="-261938" algn="just">
              <a:spcBef>
                <a:spcPct val="0"/>
              </a:spcBef>
              <a:buNone/>
              <a:tabLst>
                <a:tab pos="261938" algn="l"/>
              </a:tabLst>
            </a:pPr>
            <a:r>
              <a:rPr lang="it-IT" altLang="it-IT" dirty="0"/>
              <a:t>	rinvio alla contrattazione collettiva che può definire le modalità della assegnazione al lavoro diurno e individuare le soluzioni nel caso in cui non sussistano o	 non siano disponibili mansioni equivalenti (art. 15, comma 2)</a:t>
            </a:r>
          </a:p>
          <a:p>
            <a:endParaRPr lang="it-IT" dirty="0"/>
          </a:p>
        </p:txBody>
      </p:sp>
    </p:spTree>
    <p:extLst>
      <p:ext uri="{BB962C8B-B14F-4D97-AF65-F5344CB8AC3E}">
        <p14:creationId xmlns:p14="http://schemas.microsoft.com/office/powerpoint/2010/main" val="26268180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smtClean="0"/>
              <a:t>ORARIO DI LAVORO</a:t>
            </a:r>
          </a:p>
          <a:p>
            <a:r>
              <a:rPr lang="it-IT" dirty="0" smtClean="0"/>
              <a:t>SOSPENSIONE LAVORO</a:t>
            </a:r>
            <a:endParaRPr lang="it-IT" dirty="0"/>
          </a:p>
        </p:txBody>
      </p:sp>
    </p:spTree>
    <p:extLst>
      <p:ext uri="{BB962C8B-B14F-4D97-AF65-F5344CB8AC3E}">
        <p14:creationId xmlns:p14="http://schemas.microsoft.com/office/powerpoint/2010/main" val="28692937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289974" y="831987"/>
            <a:ext cx="6912768" cy="1066130"/>
          </a:xfrm>
        </p:spPr>
        <p:txBody>
          <a:bodyPr>
            <a:normAutofit fontScale="90000"/>
          </a:bodyPr>
          <a:lstStyle/>
          <a:p>
            <a:r>
              <a:rPr lang="it-IT" dirty="0"/>
              <a:t>Limite massimo</a:t>
            </a:r>
            <a:br>
              <a:rPr lang="it-IT" dirty="0"/>
            </a:br>
            <a:r>
              <a:rPr lang="it-IT" dirty="0"/>
              <a:t/>
            </a:r>
            <a:br>
              <a:rPr lang="it-IT" dirty="0"/>
            </a:br>
            <a:endParaRPr lang="it-IT" dirty="0"/>
          </a:p>
        </p:txBody>
      </p:sp>
      <p:sp>
        <p:nvSpPr>
          <p:cNvPr id="3" name="Segnaposto contenuto 2"/>
          <p:cNvSpPr>
            <a:spLocks noGrp="1"/>
          </p:cNvSpPr>
          <p:nvPr>
            <p:ph idx="1"/>
          </p:nvPr>
        </p:nvSpPr>
        <p:spPr>
          <a:xfrm>
            <a:off x="1582242" y="2372166"/>
            <a:ext cx="9425392" cy="4485834"/>
          </a:xfrm>
        </p:spPr>
        <p:txBody>
          <a:bodyPr>
            <a:noAutofit/>
          </a:bodyPr>
          <a:lstStyle/>
          <a:p>
            <a:pPr algn="just">
              <a:spcBef>
                <a:spcPct val="0"/>
              </a:spcBef>
              <a:buFont typeface="Wingdings" panose="05000000000000000000" pitchFamily="2" charset="2"/>
              <a:buChar char="Ø"/>
            </a:pPr>
            <a:r>
              <a:rPr lang="it-IT" altLang="it-IT" sz="2000" dirty="0"/>
              <a:t>art. 13, comma 1:  “</a:t>
            </a:r>
            <a:r>
              <a:rPr lang="it-IT" altLang="it-IT" sz="2000" b="1" dirty="0"/>
              <a:t>l’orario di lavoro dei lavoratori notturni non può superare le otto ore in media nelle 24 ore</a:t>
            </a:r>
            <a:r>
              <a:rPr lang="it-IT" altLang="it-IT" sz="2000" dirty="0"/>
              <a:t>” (quasi incomprensibile) poiché “se le 8 ore si misurano nell’arco delle 24 non si tratta di una media”. </a:t>
            </a:r>
          </a:p>
          <a:p>
            <a:pPr algn="just">
              <a:spcBef>
                <a:spcPct val="0"/>
              </a:spcBef>
              <a:buFont typeface="Wingdings" panose="05000000000000000000" pitchFamily="2" charset="2"/>
              <a:buChar char="Ø"/>
            </a:pPr>
            <a:r>
              <a:rPr lang="it-IT" altLang="it-IT" sz="2000" dirty="0">
                <a:solidFill>
                  <a:srgbClr val="FF0000"/>
                </a:solidFill>
              </a:rPr>
              <a:t>la legge non regola la durata del lavoro notturno ma l’orario giornaliero di lavoro dei lavoratori notturni e vale dunque anche per i giorni nei quali il lavoratore notturno svolga lavoro solo diurno</a:t>
            </a:r>
          </a:p>
          <a:p>
            <a:pPr algn="just">
              <a:spcBef>
                <a:spcPct val="0"/>
              </a:spcBef>
              <a:buFont typeface="Wingdings" panose="05000000000000000000" pitchFamily="2" charset="2"/>
              <a:buChar char="Ø"/>
            </a:pPr>
            <a:r>
              <a:rPr lang="it-IT" altLang="it-IT" sz="2000" dirty="0"/>
              <a:t>i contratti collettivi anche aziendali, possono </a:t>
            </a:r>
            <a:r>
              <a:rPr lang="it-IT" altLang="it-IT" sz="2000" b="1" dirty="0"/>
              <a:t>fissare un periodo di riferimento più ampio </a:t>
            </a:r>
            <a:r>
              <a:rPr lang="it-IT" altLang="it-IT" sz="2000" dirty="0"/>
              <a:t>sul quale calcolare come media il suddetto limite; nessun vincolo è dunque posto alla contrattazione collettiva che potrebbe, in astratto, consentire di calcolare la media delle 8 ore anche in un  periodo amplissimo</a:t>
            </a:r>
            <a:endParaRPr lang="it-IT" altLang="it-IT" sz="2000" b="1" dirty="0">
              <a:solidFill>
                <a:srgbClr val="00B050"/>
              </a:solidFill>
            </a:endParaRPr>
          </a:p>
          <a:p>
            <a:pPr algn="just"/>
            <a:endParaRPr lang="it-IT" dirty="0"/>
          </a:p>
        </p:txBody>
      </p:sp>
    </p:spTree>
    <p:extLst>
      <p:ext uri="{BB962C8B-B14F-4D97-AF65-F5344CB8AC3E}">
        <p14:creationId xmlns:p14="http://schemas.microsoft.com/office/powerpoint/2010/main" val="41444649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Divieti e non obbligo</a:t>
            </a:r>
          </a:p>
        </p:txBody>
      </p:sp>
      <p:sp>
        <p:nvSpPr>
          <p:cNvPr id="3" name="Segnaposto contenuto 2"/>
          <p:cNvSpPr>
            <a:spLocks noGrp="1"/>
          </p:cNvSpPr>
          <p:nvPr>
            <p:ph idx="1"/>
          </p:nvPr>
        </p:nvSpPr>
        <p:spPr/>
        <p:txBody>
          <a:bodyPr>
            <a:normAutofit/>
          </a:bodyPr>
          <a:lstStyle/>
          <a:p>
            <a:pPr algn="just">
              <a:spcBef>
                <a:spcPct val="0"/>
              </a:spcBef>
            </a:pPr>
            <a:r>
              <a:rPr lang="it-IT" altLang="it-IT" dirty="0"/>
              <a:t>per le donne in stato di gravidanza e fino ad un anno di età del bambino (divieto dalle 24.00 alle 6.00);</a:t>
            </a:r>
          </a:p>
          <a:p>
            <a:pPr algn="just">
              <a:spcBef>
                <a:spcPct val="0"/>
              </a:spcBef>
            </a:pPr>
            <a:r>
              <a:rPr lang="it-IT" altLang="it-IT" dirty="0"/>
              <a:t>per i minori d’età;</a:t>
            </a:r>
          </a:p>
          <a:p>
            <a:pPr marL="0" indent="0" algn="just">
              <a:spcBef>
                <a:spcPct val="0"/>
              </a:spcBef>
              <a:buNone/>
            </a:pPr>
            <a:endParaRPr lang="it-IT" altLang="it-IT" b="1" dirty="0"/>
          </a:p>
          <a:p>
            <a:pPr marL="0" indent="0" algn="just">
              <a:spcBef>
                <a:spcPct val="0"/>
              </a:spcBef>
              <a:buNone/>
            </a:pPr>
            <a:r>
              <a:rPr lang="it-IT" altLang="it-IT" b="1" dirty="0"/>
              <a:t>il lavoro notturno non può essere imposto (non obbligo di lavoro notturno):</a:t>
            </a:r>
          </a:p>
          <a:p>
            <a:pPr algn="just">
              <a:spcBef>
                <a:spcPct val="0"/>
              </a:spcBef>
            </a:pPr>
            <a:endParaRPr lang="it-IT" altLang="it-IT" dirty="0"/>
          </a:p>
          <a:p>
            <a:pPr algn="just">
              <a:spcBef>
                <a:spcPct val="0"/>
              </a:spcBef>
            </a:pPr>
            <a:r>
              <a:rPr lang="it-IT" altLang="it-IT" dirty="0"/>
              <a:t>contemporaneamente ai genitori di un figlio di età inferiore ai tre anni;</a:t>
            </a:r>
          </a:p>
          <a:p>
            <a:pPr algn="just">
              <a:spcBef>
                <a:spcPct val="0"/>
              </a:spcBef>
            </a:pPr>
            <a:r>
              <a:rPr lang="it-IT" altLang="it-IT" dirty="0"/>
              <a:t>all’unico genitore affidatario di un bambino di età inferiore ai 12 anni;</a:t>
            </a:r>
          </a:p>
          <a:p>
            <a:pPr algn="just">
              <a:spcBef>
                <a:spcPct val="0"/>
              </a:spcBef>
            </a:pPr>
            <a:r>
              <a:rPr lang="it-IT" altLang="it-IT" dirty="0"/>
              <a:t>al lavoratore che abbia a carico un familiare disabile</a:t>
            </a:r>
          </a:p>
          <a:p>
            <a:pPr>
              <a:spcBef>
                <a:spcPct val="0"/>
              </a:spcBef>
              <a:buNone/>
            </a:pPr>
            <a:endParaRPr lang="it-IT" altLang="it-IT" sz="1400" dirty="0">
              <a:latin typeface="Arial" panose="020B0604020202020204" pitchFamily="34" charset="0"/>
            </a:endParaRPr>
          </a:p>
          <a:p>
            <a:endParaRPr lang="it-IT" dirty="0"/>
          </a:p>
        </p:txBody>
      </p:sp>
    </p:spTree>
    <p:extLst>
      <p:ext uri="{BB962C8B-B14F-4D97-AF65-F5344CB8AC3E}">
        <p14:creationId xmlns:p14="http://schemas.microsoft.com/office/powerpoint/2010/main" val="37532881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Collocazione orario</a:t>
            </a:r>
          </a:p>
        </p:txBody>
      </p:sp>
      <p:sp>
        <p:nvSpPr>
          <p:cNvPr id="3" name="Segnaposto contenuto 2"/>
          <p:cNvSpPr>
            <a:spLocks noGrp="1"/>
          </p:cNvSpPr>
          <p:nvPr>
            <p:ph idx="1"/>
          </p:nvPr>
        </p:nvSpPr>
        <p:spPr/>
        <p:txBody>
          <a:bodyPr/>
          <a:lstStyle/>
          <a:p>
            <a:pPr algn="just">
              <a:spcBef>
                <a:spcPct val="0"/>
              </a:spcBef>
              <a:buNone/>
            </a:pPr>
            <a:r>
              <a:rPr lang="it-IT" altLang="it-IT" dirty="0"/>
              <a:t>Opinione prevalente: </a:t>
            </a:r>
          </a:p>
          <a:p>
            <a:pPr algn="just">
              <a:spcBef>
                <a:spcPct val="0"/>
              </a:spcBef>
              <a:buFont typeface="Wingdings" panose="05000000000000000000" pitchFamily="2" charset="2"/>
              <a:buChar char="Ø"/>
            </a:pPr>
            <a:r>
              <a:rPr lang="it-IT" altLang="it-IT" dirty="0"/>
              <a:t>ampia discrezionalità del datore espressione tipica del potere direttivo in dottrina e giurisprudenza</a:t>
            </a:r>
          </a:p>
          <a:p>
            <a:pPr algn="just">
              <a:spcBef>
                <a:spcPct val="0"/>
              </a:spcBef>
              <a:buFont typeface="Wingdings" panose="05000000000000000000" pitchFamily="2" charset="2"/>
              <a:buChar char="Ø"/>
            </a:pPr>
            <a:endParaRPr lang="it-IT" altLang="it-IT" dirty="0"/>
          </a:p>
          <a:p>
            <a:pPr algn="just">
              <a:spcBef>
                <a:spcPct val="0"/>
              </a:spcBef>
              <a:buNone/>
            </a:pPr>
            <a:r>
              <a:rPr lang="it-IT" altLang="it-IT" dirty="0"/>
              <a:t>Opinione minoritaria</a:t>
            </a:r>
          </a:p>
          <a:p>
            <a:pPr algn="just">
              <a:spcBef>
                <a:spcPct val="0"/>
              </a:spcBef>
              <a:buFont typeface="Wingdings" panose="05000000000000000000" pitchFamily="2" charset="2"/>
              <a:buChar char="Ø"/>
            </a:pPr>
            <a:r>
              <a:rPr lang="it-IT" altLang="it-IT" dirty="0"/>
              <a:t>necessaria consensualità del mutamento di orario</a:t>
            </a:r>
          </a:p>
          <a:p>
            <a:pPr algn="just">
              <a:spcBef>
                <a:spcPct val="0"/>
              </a:spcBef>
              <a:buNone/>
            </a:pPr>
            <a:r>
              <a:rPr lang="it-IT" altLang="it-IT" dirty="0"/>
              <a:t>	(ma si fa salvo il rinvio da parte del contratto individuale alla contrattazione collettiva o si evidenzia che l’accettazione da parte del lavoratore del mutamento dell’orario determinato dal datore può avvenire anche per fatti concludenti)</a:t>
            </a:r>
          </a:p>
          <a:p>
            <a:endParaRPr lang="it-IT" dirty="0"/>
          </a:p>
        </p:txBody>
      </p:sp>
    </p:spTree>
    <p:extLst>
      <p:ext uri="{BB962C8B-B14F-4D97-AF65-F5344CB8AC3E}">
        <p14:creationId xmlns:p14="http://schemas.microsoft.com/office/powerpoint/2010/main" val="39195997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072262" y="801189"/>
            <a:ext cx="6589199" cy="792314"/>
          </a:xfrm>
        </p:spPr>
        <p:txBody>
          <a:bodyPr/>
          <a:lstStyle/>
          <a:p>
            <a:r>
              <a:rPr lang="it-IT" dirty="0"/>
              <a:t>Riposi (I)</a:t>
            </a:r>
          </a:p>
        </p:txBody>
      </p:sp>
      <p:sp>
        <p:nvSpPr>
          <p:cNvPr id="3" name="Segnaposto contenuto 2"/>
          <p:cNvSpPr>
            <a:spLocks noGrp="1"/>
          </p:cNvSpPr>
          <p:nvPr>
            <p:ph idx="1"/>
          </p:nvPr>
        </p:nvSpPr>
        <p:spPr>
          <a:xfrm>
            <a:off x="1375954" y="2899954"/>
            <a:ext cx="8536470" cy="1930404"/>
          </a:xfrm>
        </p:spPr>
        <p:txBody>
          <a:bodyPr>
            <a:noAutofit/>
          </a:bodyPr>
          <a:lstStyle/>
          <a:p>
            <a:pPr algn="just">
              <a:defRPr/>
            </a:pPr>
            <a:r>
              <a:rPr lang="it-IT" b="1" dirty="0"/>
              <a:t>art. 36 </a:t>
            </a:r>
            <a:r>
              <a:rPr lang="it-IT" b="1" dirty="0" err="1"/>
              <a:t>Cost</a:t>
            </a:r>
            <a:r>
              <a:rPr lang="it-IT" b="1" dirty="0"/>
              <a:t>.</a:t>
            </a:r>
            <a:r>
              <a:rPr lang="it-IT" dirty="0"/>
              <a:t> Il lavoratore ha diritto al riposo settimanale e non può rinunciarvi (nullità di patti contrari)</a:t>
            </a:r>
            <a:endParaRPr lang="it-IT" b="1" dirty="0"/>
          </a:p>
          <a:p>
            <a:pPr algn="just">
              <a:defRPr/>
            </a:pPr>
            <a:r>
              <a:rPr lang="it-IT" b="1" dirty="0"/>
              <a:t>art. 9 d. </a:t>
            </a:r>
            <a:r>
              <a:rPr lang="it-IT" b="1" dirty="0" err="1"/>
              <a:t>lgs</a:t>
            </a:r>
            <a:r>
              <a:rPr lang="it-IT" b="1" dirty="0"/>
              <a:t> n. 66/2003:</a:t>
            </a:r>
          </a:p>
          <a:p>
            <a:pPr algn="just">
              <a:buFont typeface="+mj-lt"/>
              <a:buAutoNum type="arabicPeriod"/>
              <a:defRPr/>
            </a:pPr>
            <a:r>
              <a:rPr lang="it-IT" dirty="0"/>
              <a:t>il lavoratore ha diritto ogni </a:t>
            </a:r>
            <a:r>
              <a:rPr lang="it-IT" b="1" dirty="0"/>
              <a:t>sette giorni </a:t>
            </a:r>
            <a:r>
              <a:rPr lang="it-IT" dirty="0"/>
              <a:t>a un periodo di riposo di almeno </a:t>
            </a:r>
            <a:r>
              <a:rPr lang="it-IT" b="1" dirty="0"/>
              <a:t>ventiquattro</a:t>
            </a:r>
            <a:r>
              <a:rPr lang="it-IT" dirty="0"/>
              <a:t> ore consecutive, di regola in coincidenza con la domenica, da cumulare con le ore di riposo giornaliero di cui all'articolo 7</a:t>
            </a:r>
          </a:p>
          <a:p>
            <a:pPr algn="just">
              <a:buFont typeface="+mj-lt"/>
              <a:buAutoNum type="arabicPeriod"/>
              <a:defRPr/>
            </a:pPr>
            <a:r>
              <a:rPr lang="it-IT" dirty="0"/>
              <a:t>il suddetto periodo di riposo consecutivo è calcolato come media in un periodo non superiore a 14 giorni</a:t>
            </a:r>
          </a:p>
          <a:p>
            <a:pPr algn="just">
              <a:buFont typeface="+mj-lt"/>
              <a:buAutoNum type="arabicPeriod"/>
              <a:defRPr/>
            </a:pPr>
            <a:endParaRPr lang="it-IT" dirty="0"/>
          </a:p>
          <a:p>
            <a:endParaRPr lang="it-IT" dirty="0"/>
          </a:p>
        </p:txBody>
      </p:sp>
    </p:spTree>
    <p:extLst>
      <p:ext uri="{BB962C8B-B14F-4D97-AF65-F5344CB8AC3E}">
        <p14:creationId xmlns:p14="http://schemas.microsoft.com/office/powerpoint/2010/main" val="1913301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Ferie</a:t>
            </a:r>
          </a:p>
        </p:txBody>
      </p:sp>
      <p:sp>
        <p:nvSpPr>
          <p:cNvPr id="3" name="Segnaposto contenuto 2"/>
          <p:cNvSpPr>
            <a:spLocks noGrp="1"/>
          </p:cNvSpPr>
          <p:nvPr>
            <p:ph idx="1"/>
          </p:nvPr>
        </p:nvSpPr>
        <p:spPr>
          <a:xfrm>
            <a:off x="1154954" y="2194560"/>
            <a:ext cx="8903447" cy="3716662"/>
          </a:xfrm>
        </p:spPr>
        <p:txBody>
          <a:bodyPr>
            <a:normAutofit fontScale="25000" lnSpcReduction="20000"/>
          </a:bodyPr>
          <a:lstStyle/>
          <a:p>
            <a:pPr algn="just">
              <a:defRPr/>
            </a:pPr>
            <a:r>
              <a:rPr lang="it-IT" sz="11200" b="1" dirty="0"/>
              <a:t>finalità:</a:t>
            </a:r>
          </a:p>
          <a:p>
            <a:pPr marL="0" indent="0" algn="just">
              <a:buNone/>
              <a:defRPr/>
            </a:pPr>
            <a:endParaRPr lang="it-IT" sz="7200" dirty="0"/>
          </a:p>
          <a:p>
            <a:pPr marL="1143000" indent="-1143000" algn="just">
              <a:buFont typeface="+mj-lt"/>
              <a:buAutoNum type="arabicPeriod"/>
              <a:defRPr/>
            </a:pPr>
            <a:r>
              <a:rPr lang="it-IT" sz="7200" dirty="0"/>
              <a:t>recupero delle energie psico-fisiche</a:t>
            </a:r>
          </a:p>
          <a:p>
            <a:pPr marL="1143000" indent="-1143000" algn="just">
              <a:buFont typeface="+mj-lt"/>
              <a:buAutoNum type="arabicPeriod"/>
              <a:defRPr/>
            </a:pPr>
            <a:r>
              <a:rPr lang="it-IT" sz="7200" dirty="0"/>
              <a:t>fruizione di un idoneo periodo di tempo libero da dedicare alla propria vita familiare, di relazione e sociale</a:t>
            </a:r>
          </a:p>
          <a:p>
            <a:pPr algn="just">
              <a:defRPr/>
            </a:pPr>
            <a:r>
              <a:rPr lang="it-IT" sz="11200" b="1" dirty="0"/>
              <a:t>fonti:</a:t>
            </a:r>
          </a:p>
          <a:p>
            <a:pPr algn="just">
              <a:buFont typeface="Wingdings" pitchFamily="2" charset="2"/>
              <a:buChar char="Ø"/>
              <a:defRPr/>
            </a:pPr>
            <a:r>
              <a:rPr lang="it-IT" sz="7200" dirty="0"/>
              <a:t>art. 36 </a:t>
            </a:r>
            <a:r>
              <a:rPr lang="it-IT" sz="7200" dirty="0" err="1"/>
              <a:t>Cost</a:t>
            </a:r>
            <a:r>
              <a:rPr lang="it-IT" sz="7200" dirty="0"/>
              <a:t>.</a:t>
            </a:r>
          </a:p>
          <a:p>
            <a:pPr algn="just">
              <a:buFont typeface="Wingdings" pitchFamily="2" charset="2"/>
              <a:buChar char="Ø"/>
              <a:defRPr/>
            </a:pPr>
            <a:r>
              <a:rPr lang="it-IT" sz="7200" dirty="0"/>
              <a:t>art. 2109 </a:t>
            </a:r>
            <a:r>
              <a:rPr lang="it-IT" sz="7200" dirty="0" err="1"/>
              <a:t>c.c</a:t>
            </a:r>
            <a:endParaRPr lang="it-IT" sz="7200" dirty="0"/>
          </a:p>
          <a:p>
            <a:pPr algn="just">
              <a:buFont typeface="Wingdings" pitchFamily="2" charset="2"/>
              <a:buChar char="Ø"/>
              <a:defRPr/>
            </a:pPr>
            <a:r>
              <a:rPr lang="it-IT" sz="7200" dirty="0"/>
              <a:t>art. 10 d. </a:t>
            </a:r>
            <a:r>
              <a:rPr lang="it-IT" sz="7200" dirty="0" err="1"/>
              <a:t>lgs</a:t>
            </a:r>
            <a:r>
              <a:rPr lang="it-IT" sz="7200" dirty="0"/>
              <a:t> n. 66/2003</a:t>
            </a:r>
          </a:p>
          <a:p>
            <a:pPr marL="0" indent="0" algn="just">
              <a:buNone/>
              <a:defRPr/>
            </a:pPr>
            <a:endParaRPr lang="it-IT" sz="7200" dirty="0"/>
          </a:p>
          <a:p>
            <a:pPr algn="just">
              <a:defRPr/>
            </a:pPr>
            <a:r>
              <a:rPr lang="it-IT" sz="7200" dirty="0"/>
              <a:t>ampia giurisprudenza </a:t>
            </a:r>
          </a:p>
          <a:p>
            <a:pPr algn="just">
              <a:defRPr/>
            </a:pPr>
            <a:r>
              <a:rPr lang="it-IT" sz="7200" dirty="0"/>
              <a:t>sia italiana (anche della Corte costituzionale) </a:t>
            </a:r>
          </a:p>
          <a:p>
            <a:pPr algn="just">
              <a:defRPr/>
            </a:pPr>
            <a:r>
              <a:rPr lang="it-IT" sz="7200" dirty="0"/>
              <a:t>sia comunitaria</a:t>
            </a:r>
          </a:p>
          <a:p>
            <a:endParaRPr lang="it-IT" dirty="0"/>
          </a:p>
        </p:txBody>
      </p:sp>
    </p:spTree>
    <p:extLst>
      <p:ext uri="{BB962C8B-B14F-4D97-AF65-F5344CB8AC3E}">
        <p14:creationId xmlns:p14="http://schemas.microsoft.com/office/powerpoint/2010/main" val="24004461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Ferie – fonti (I)</a:t>
            </a:r>
          </a:p>
        </p:txBody>
      </p:sp>
      <p:sp>
        <p:nvSpPr>
          <p:cNvPr id="3" name="Segnaposto contenuto 2"/>
          <p:cNvSpPr>
            <a:spLocks noGrp="1"/>
          </p:cNvSpPr>
          <p:nvPr>
            <p:ph idx="1"/>
          </p:nvPr>
        </p:nvSpPr>
        <p:spPr>
          <a:xfrm>
            <a:off x="1367247" y="2316480"/>
            <a:ext cx="9222376" cy="3887096"/>
          </a:xfrm>
        </p:spPr>
        <p:txBody>
          <a:bodyPr>
            <a:normAutofit fontScale="62500" lnSpcReduction="20000"/>
          </a:bodyPr>
          <a:lstStyle/>
          <a:p>
            <a:pPr algn="just">
              <a:spcBef>
                <a:spcPct val="0"/>
              </a:spcBef>
            </a:pPr>
            <a:r>
              <a:rPr lang="it-IT" altLang="it-IT" sz="2900" b="1" dirty="0"/>
              <a:t>art. 36 </a:t>
            </a:r>
            <a:r>
              <a:rPr lang="it-IT" altLang="it-IT" sz="2900" b="1" dirty="0" err="1"/>
              <a:t>Cost</a:t>
            </a:r>
            <a:r>
              <a:rPr lang="it-IT" altLang="it-IT" sz="2900" b="1" dirty="0"/>
              <a:t>.: </a:t>
            </a:r>
            <a:r>
              <a:rPr lang="it-IT" altLang="it-IT" sz="2900" dirty="0"/>
              <a:t>il lavoratore ha diritto di godere di ferie annuali retribuite e non può rinunciarvi.</a:t>
            </a:r>
          </a:p>
          <a:p>
            <a:pPr marL="0" indent="0" algn="just">
              <a:spcBef>
                <a:spcPct val="0"/>
              </a:spcBef>
              <a:buNone/>
            </a:pPr>
            <a:endParaRPr lang="it-IT" altLang="it-IT" sz="2900" dirty="0"/>
          </a:p>
          <a:p>
            <a:pPr algn="just">
              <a:spcBef>
                <a:spcPct val="0"/>
              </a:spcBef>
            </a:pPr>
            <a:endParaRPr lang="it-IT" altLang="it-IT" sz="2900" dirty="0"/>
          </a:p>
          <a:p>
            <a:pPr algn="just">
              <a:spcBef>
                <a:spcPct val="0"/>
              </a:spcBef>
            </a:pPr>
            <a:r>
              <a:rPr lang="it-IT" altLang="it-IT" sz="2900" b="1" dirty="0"/>
              <a:t>art. 2109, c.c</a:t>
            </a:r>
            <a:r>
              <a:rPr lang="it-IT" altLang="it-IT" sz="2900" dirty="0"/>
              <a:t>.:</a:t>
            </a:r>
            <a:endParaRPr lang="it-IT" altLang="it-IT" sz="2900" i="1" dirty="0"/>
          </a:p>
          <a:p>
            <a:pPr marL="0" indent="0" algn="just">
              <a:spcBef>
                <a:spcPct val="0"/>
              </a:spcBef>
              <a:buNone/>
            </a:pPr>
            <a:endParaRPr lang="it-IT" altLang="it-IT" sz="2900" i="1" dirty="0"/>
          </a:p>
          <a:p>
            <a:pPr marL="0" indent="0" algn="just">
              <a:spcBef>
                <a:spcPct val="0"/>
              </a:spcBef>
              <a:buNone/>
            </a:pPr>
            <a:r>
              <a:rPr lang="it-IT" altLang="it-IT" sz="2900" i="1" dirty="0"/>
              <a:t>il prestatore di lavoro ha diritto ad un giorno di riposo ogni settimana, di regola in coincidenza con la domenica.</a:t>
            </a:r>
          </a:p>
          <a:p>
            <a:pPr marL="0" indent="0" algn="just">
              <a:spcBef>
                <a:spcPct val="0"/>
              </a:spcBef>
              <a:buNone/>
            </a:pPr>
            <a:r>
              <a:rPr lang="it-IT" altLang="it-IT" sz="2900" i="1" dirty="0"/>
              <a:t>Ha anche diritto, </a:t>
            </a:r>
            <a:r>
              <a:rPr lang="it-IT" altLang="it-IT" sz="2900" i="1" dirty="0">
                <a:cs typeface="Arial" panose="020B0604020202020204" pitchFamily="34" charset="0"/>
              </a:rPr>
              <a:t>[</a:t>
            </a:r>
            <a:r>
              <a:rPr lang="it-IT" altLang="it-IT" sz="2900" i="1" dirty="0"/>
              <a:t>dopo un anno d'ininterrotto servizio</a:t>
            </a:r>
            <a:r>
              <a:rPr lang="it-IT" altLang="it-IT" sz="2900" i="1" dirty="0">
                <a:cs typeface="Arial" panose="020B0604020202020204" pitchFamily="34" charset="0"/>
              </a:rPr>
              <a:t>]</a:t>
            </a:r>
            <a:r>
              <a:rPr lang="it-IT" altLang="it-IT" sz="2900" i="1" dirty="0"/>
              <a:t> ad un periodo annuale di ferie retribuito, possibilmente continuativo, nel tempo che l'imprenditore stabilisce, tenuto conto delle esigenze dell'impresa e degli interessi del prestatore di lavoro. La durata di tale periodo è stabilita dalla legge, [dalle norme corporative,] dagli usi o secondo equità </a:t>
            </a:r>
          </a:p>
          <a:p>
            <a:pPr marL="0" indent="0" algn="just">
              <a:spcBef>
                <a:spcPct val="0"/>
              </a:spcBef>
              <a:buNone/>
            </a:pPr>
            <a:endParaRPr lang="it-IT" altLang="it-IT" sz="2900" i="1" dirty="0"/>
          </a:p>
          <a:p>
            <a:pPr algn="just">
              <a:spcBef>
                <a:spcPct val="0"/>
              </a:spcBef>
            </a:pPr>
            <a:r>
              <a:rPr lang="it-IT" altLang="it-IT" sz="2900" dirty="0"/>
              <a:t>L'imprenditore deve preventivamente comunicare al prestatore di lavoro il periodo stabilito per il godimento delle ferie.</a:t>
            </a:r>
          </a:p>
          <a:p>
            <a:endParaRPr lang="it-IT" dirty="0"/>
          </a:p>
        </p:txBody>
      </p:sp>
    </p:spTree>
    <p:extLst>
      <p:ext uri="{BB962C8B-B14F-4D97-AF65-F5344CB8AC3E}">
        <p14:creationId xmlns:p14="http://schemas.microsoft.com/office/powerpoint/2010/main" val="38450050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Ferie – fonti (II) </a:t>
            </a:r>
          </a:p>
        </p:txBody>
      </p:sp>
      <p:sp>
        <p:nvSpPr>
          <p:cNvPr id="3" name="Segnaposto contenuto 2"/>
          <p:cNvSpPr>
            <a:spLocks noGrp="1"/>
          </p:cNvSpPr>
          <p:nvPr>
            <p:ph idx="1"/>
          </p:nvPr>
        </p:nvSpPr>
        <p:spPr>
          <a:xfrm>
            <a:off x="1154954" y="2394857"/>
            <a:ext cx="8141447" cy="3387379"/>
          </a:xfrm>
        </p:spPr>
        <p:txBody>
          <a:bodyPr>
            <a:normAutofit fontScale="92500" lnSpcReduction="10000"/>
          </a:bodyPr>
          <a:lstStyle/>
          <a:p>
            <a:pPr marL="0" indent="0" algn="just">
              <a:buNone/>
              <a:defRPr/>
            </a:pPr>
            <a:r>
              <a:rPr lang="it-IT" sz="2100" b="1" u="sng" dirty="0"/>
              <a:t>Art. 10 d. </a:t>
            </a:r>
            <a:r>
              <a:rPr lang="it-IT" sz="2100" b="1" u="sng" dirty="0" err="1"/>
              <a:t>lgs</a:t>
            </a:r>
            <a:r>
              <a:rPr lang="it-IT" sz="2100" b="1" u="sng" dirty="0"/>
              <a:t>. n. 66/2003</a:t>
            </a:r>
          </a:p>
          <a:p>
            <a:pPr algn="just">
              <a:defRPr/>
            </a:pPr>
            <a:r>
              <a:rPr lang="it-IT" sz="2100" dirty="0"/>
              <a:t>il prestatore di lavoro ha diritto ad un periodo annuale di ferie retribuite </a:t>
            </a:r>
            <a:r>
              <a:rPr lang="it-IT" sz="2100" b="1" dirty="0"/>
              <a:t>non inferiore a quattro settimane</a:t>
            </a:r>
            <a:r>
              <a:rPr lang="it-IT" sz="2100" dirty="0"/>
              <a:t>. Tale periodo, salvo quanto previsto dalla contrattazione collettiva, va </a:t>
            </a:r>
            <a:r>
              <a:rPr lang="it-IT" sz="2100" b="1" dirty="0"/>
              <a:t>goduto per almeno due settimane, </a:t>
            </a:r>
            <a:r>
              <a:rPr lang="it-IT" sz="2100" dirty="0"/>
              <a:t>consecutive in caso di richiesta del lavoratore</a:t>
            </a:r>
            <a:r>
              <a:rPr lang="it-IT" sz="2100" b="1" dirty="0"/>
              <a:t>, nel corso dell'anno di maturazione e, per le restanti due settimane, nei 18 mesi successivi </a:t>
            </a:r>
            <a:r>
              <a:rPr lang="it-IT" sz="2100" dirty="0"/>
              <a:t>al termine dell'anno di maturazione</a:t>
            </a:r>
          </a:p>
          <a:p>
            <a:pPr algn="just">
              <a:defRPr/>
            </a:pPr>
            <a:r>
              <a:rPr lang="it-IT" sz="2100" dirty="0"/>
              <a:t>il predetto periodo minimo di quattro settimane </a:t>
            </a:r>
            <a:r>
              <a:rPr lang="it-IT" sz="2100" b="1" u="sng" dirty="0"/>
              <a:t>non</a:t>
            </a:r>
            <a:r>
              <a:rPr lang="it-IT" sz="2100" b="1" dirty="0"/>
              <a:t> può essere sostituito dalla relativa indennità per ferie non godute</a:t>
            </a:r>
            <a:r>
              <a:rPr lang="it-IT" sz="2100" dirty="0"/>
              <a:t>, salvo il caso di risoluzione del rapporto di lavoro.</a:t>
            </a:r>
          </a:p>
          <a:p>
            <a:pPr algn="just">
              <a:defRPr/>
            </a:pPr>
            <a:endParaRPr lang="it-IT" dirty="0"/>
          </a:p>
        </p:txBody>
      </p:sp>
    </p:spTree>
    <p:extLst>
      <p:ext uri="{BB962C8B-B14F-4D97-AF65-F5344CB8AC3E}">
        <p14:creationId xmlns:p14="http://schemas.microsoft.com/office/powerpoint/2010/main" val="1106271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Ferie – principi</a:t>
            </a:r>
          </a:p>
        </p:txBody>
      </p:sp>
      <p:sp>
        <p:nvSpPr>
          <p:cNvPr id="3" name="Segnaposto contenuto 2"/>
          <p:cNvSpPr>
            <a:spLocks noGrp="1"/>
          </p:cNvSpPr>
          <p:nvPr>
            <p:ph idx="1"/>
          </p:nvPr>
        </p:nvSpPr>
        <p:spPr/>
        <p:txBody>
          <a:bodyPr>
            <a:normAutofit fontScale="92500"/>
          </a:bodyPr>
          <a:lstStyle/>
          <a:p>
            <a:pPr algn="just">
              <a:spcBef>
                <a:spcPct val="0"/>
              </a:spcBef>
            </a:pPr>
            <a:r>
              <a:rPr lang="it-IT" altLang="it-IT" sz="2200" b="1" dirty="0" err="1"/>
              <a:t>introannualità</a:t>
            </a:r>
            <a:r>
              <a:rPr lang="it-IT" altLang="it-IT" sz="2200" dirty="0"/>
              <a:t> della maturazione delle ferie (</a:t>
            </a:r>
            <a:r>
              <a:rPr lang="it-IT" altLang="it-IT" sz="2200" i="1" dirty="0"/>
              <a:t>maturano</a:t>
            </a:r>
            <a:r>
              <a:rPr lang="it-IT" altLang="it-IT" sz="2200" dirty="0"/>
              <a:t> giorno per giorno): anche contratto a termine inferiore all’anno e anche lavoratore in prova e per i periodi di sospensione del rapporto: es. durante i congedi di maternità e paternità e durante la malattia</a:t>
            </a:r>
          </a:p>
          <a:p>
            <a:pPr algn="just">
              <a:spcBef>
                <a:spcPct val="0"/>
              </a:spcBef>
            </a:pPr>
            <a:r>
              <a:rPr lang="it-IT" altLang="it-IT" sz="2400" b="1" dirty="0"/>
              <a:t>irrinunciabilità e principio di effettività  (devono essere effettivamente fruite)</a:t>
            </a:r>
          </a:p>
          <a:p>
            <a:pPr algn="just">
              <a:spcBef>
                <a:spcPct val="0"/>
              </a:spcBef>
            </a:pPr>
            <a:r>
              <a:rPr lang="it-IT" altLang="it-IT" sz="2400" b="1" dirty="0" err="1"/>
              <a:t>retribuibilità</a:t>
            </a:r>
            <a:endParaRPr lang="it-IT" altLang="it-IT" sz="2400" b="1" dirty="0"/>
          </a:p>
          <a:p>
            <a:pPr algn="just">
              <a:spcBef>
                <a:spcPct val="0"/>
              </a:spcBef>
            </a:pPr>
            <a:r>
              <a:rPr lang="it-IT" altLang="it-IT" sz="2400" b="1" dirty="0"/>
              <a:t>entro tali limiti spetta al datore di lavoro decidere il periodo di ferie nel caso di contrasto tra esigenze dell’impresa e quelle del lavoratore, per la giurisprudenza prevalgono le prime</a:t>
            </a:r>
          </a:p>
          <a:p>
            <a:pPr algn="just">
              <a:spcBef>
                <a:spcPct val="0"/>
              </a:spcBef>
            </a:pPr>
            <a:endParaRPr lang="it-IT" altLang="it-IT" sz="2400" b="1" dirty="0"/>
          </a:p>
          <a:p>
            <a:pPr algn="just">
              <a:spcBef>
                <a:spcPct val="0"/>
              </a:spcBef>
            </a:pPr>
            <a:endParaRPr lang="it-IT" altLang="it-IT" sz="2400" b="1" dirty="0"/>
          </a:p>
          <a:p>
            <a:pPr algn="just">
              <a:spcBef>
                <a:spcPct val="0"/>
              </a:spcBef>
            </a:pPr>
            <a:endParaRPr lang="it-IT" altLang="it-IT" sz="2200" dirty="0"/>
          </a:p>
          <a:p>
            <a:pPr marL="0" indent="0" algn="just">
              <a:spcBef>
                <a:spcPct val="0"/>
              </a:spcBef>
              <a:buNone/>
            </a:pPr>
            <a:endParaRPr lang="it-IT" dirty="0">
              <a:solidFill>
                <a:schemeClr val="tx1"/>
              </a:solidFill>
            </a:endParaRPr>
          </a:p>
        </p:txBody>
      </p:sp>
    </p:spTree>
    <p:extLst>
      <p:ext uri="{BB962C8B-B14F-4D97-AF65-F5344CB8AC3E}">
        <p14:creationId xmlns:p14="http://schemas.microsoft.com/office/powerpoint/2010/main" val="5207470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Ferie e malattia</a:t>
            </a:r>
          </a:p>
        </p:txBody>
      </p:sp>
      <p:sp>
        <p:nvSpPr>
          <p:cNvPr id="3" name="Segnaposto contenuto 2"/>
          <p:cNvSpPr>
            <a:spLocks noGrp="1"/>
          </p:cNvSpPr>
          <p:nvPr>
            <p:ph idx="1"/>
          </p:nvPr>
        </p:nvSpPr>
        <p:spPr/>
        <p:txBody>
          <a:bodyPr>
            <a:normAutofit fontScale="85000" lnSpcReduction="20000"/>
          </a:bodyPr>
          <a:lstStyle/>
          <a:p>
            <a:pPr algn="just">
              <a:spcBef>
                <a:spcPct val="0"/>
              </a:spcBef>
            </a:pPr>
            <a:r>
              <a:rPr lang="it-IT" altLang="it-IT" dirty="0"/>
              <a:t>se nel corso delle ferie il lavoratore cade in </a:t>
            </a:r>
            <a:r>
              <a:rPr lang="it-IT" altLang="it-IT" b="1" dirty="0"/>
              <a:t>malattia</a:t>
            </a:r>
            <a:r>
              <a:rPr lang="it-IT" altLang="it-IT" dirty="0"/>
              <a:t>, normalmente le ferie vengono sospese (la malattia compromette lo scopo delle ferie, che è quello di recuperare le energie psico-fisiche e di godere di un tempo di non lavoro da dedicare alla propria vita familiare, sociale e di relazione)</a:t>
            </a:r>
          </a:p>
          <a:p>
            <a:pPr algn="just">
              <a:spcBef>
                <a:spcPct val="0"/>
              </a:spcBef>
            </a:pPr>
            <a:endParaRPr lang="it-IT" altLang="it-IT" dirty="0"/>
          </a:p>
          <a:p>
            <a:pPr algn="just">
              <a:spcBef>
                <a:spcPct val="0"/>
              </a:spcBef>
            </a:pPr>
            <a:r>
              <a:rPr lang="it-IT" altLang="it-IT" dirty="0"/>
              <a:t>a meno che, naturalmente, la malattia non sia solo lieve e quindi non comprometta il riposo</a:t>
            </a:r>
          </a:p>
          <a:p>
            <a:pPr algn="just">
              <a:spcBef>
                <a:spcPct val="0"/>
              </a:spcBef>
            </a:pPr>
            <a:endParaRPr lang="it-IT" altLang="it-IT" dirty="0"/>
          </a:p>
          <a:p>
            <a:pPr algn="just">
              <a:spcBef>
                <a:spcPct val="0"/>
              </a:spcBef>
            </a:pPr>
            <a:r>
              <a:rPr lang="it-IT" altLang="it-IT" dirty="0"/>
              <a:t>spetta eventualmente al datore di lavoro provare la lievità della malattia, attraverso una visita medica fiscale di controllo sulla malattia del proprio dipendente</a:t>
            </a:r>
          </a:p>
          <a:p>
            <a:pPr marL="0" indent="0" algn="just">
              <a:spcBef>
                <a:spcPct val="0"/>
              </a:spcBef>
              <a:buNone/>
            </a:pPr>
            <a:endParaRPr lang="it-IT" altLang="it-IT" dirty="0"/>
          </a:p>
          <a:p>
            <a:pPr algn="just">
              <a:spcBef>
                <a:spcPct val="0"/>
              </a:spcBef>
            </a:pPr>
            <a:r>
              <a:rPr lang="it-IT" altLang="it-IT" dirty="0"/>
              <a:t>anche la </a:t>
            </a:r>
            <a:r>
              <a:rPr lang="it-IT" altLang="it-IT" b="1" dirty="0"/>
              <a:t>malattia del bambino di età inferiore ad 8 anni</a:t>
            </a:r>
            <a:r>
              <a:rPr lang="it-IT" altLang="it-IT" dirty="0"/>
              <a:t>, che comporti </a:t>
            </a:r>
            <a:r>
              <a:rPr lang="it-IT" altLang="it-IT" i="1" dirty="0"/>
              <a:t>la necessità di un ricovero ospedaliero</a:t>
            </a:r>
            <a:r>
              <a:rPr lang="it-IT" altLang="it-IT" dirty="0"/>
              <a:t>, sospende le ferie dei genitori</a:t>
            </a:r>
          </a:p>
          <a:p>
            <a:pPr algn="just">
              <a:spcBef>
                <a:spcPct val="0"/>
              </a:spcBef>
            </a:pPr>
            <a:endParaRPr lang="it-IT" altLang="it-IT" dirty="0"/>
          </a:p>
          <a:p>
            <a:pPr algn="just">
              <a:spcBef>
                <a:spcPct val="0"/>
              </a:spcBef>
            </a:pPr>
            <a:r>
              <a:rPr lang="it-IT" altLang="it-IT" dirty="0"/>
              <a:t>durante le ferie </a:t>
            </a:r>
            <a:r>
              <a:rPr lang="it-IT" altLang="it-IT" b="1" dirty="0"/>
              <a:t>il lavoratore mantiene gli obblighi di fedeltà</a:t>
            </a:r>
            <a:r>
              <a:rPr lang="it-IT" altLang="it-IT" dirty="0"/>
              <a:t> e quelli cosiddetti accessori che derivano dal rapporto di lavoro</a:t>
            </a:r>
          </a:p>
          <a:p>
            <a:endParaRPr lang="it-IT" dirty="0"/>
          </a:p>
        </p:txBody>
      </p:sp>
    </p:spTree>
    <p:extLst>
      <p:ext uri="{BB962C8B-B14F-4D97-AF65-F5344CB8AC3E}">
        <p14:creationId xmlns:p14="http://schemas.microsoft.com/office/powerpoint/2010/main" val="42166052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Malattia e infortunio: principi</a:t>
            </a:r>
          </a:p>
        </p:txBody>
      </p:sp>
      <p:sp>
        <p:nvSpPr>
          <p:cNvPr id="3" name="Segnaposto contenuto 2"/>
          <p:cNvSpPr>
            <a:spLocks noGrp="1"/>
          </p:cNvSpPr>
          <p:nvPr>
            <p:ph idx="1"/>
          </p:nvPr>
        </p:nvSpPr>
        <p:spPr/>
        <p:txBody>
          <a:bodyPr/>
          <a:lstStyle/>
          <a:p>
            <a:pPr algn="just"/>
            <a:r>
              <a:rPr lang="it-IT" dirty="0"/>
              <a:t>bene protetto: art. 32 </a:t>
            </a:r>
            <a:r>
              <a:rPr lang="it-IT" dirty="0" err="1"/>
              <a:t>Cost</a:t>
            </a:r>
            <a:r>
              <a:rPr lang="it-IT" dirty="0"/>
              <a:t>.</a:t>
            </a:r>
          </a:p>
          <a:p>
            <a:pPr marL="0" indent="0" algn="just">
              <a:buNone/>
            </a:pPr>
            <a:r>
              <a:rPr lang="it-IT" dirty="0"/>
              <a:t>«la Repubblica tutela la salute come fondamentale diritto dell’individuo e interesse della collettività, e garantisce cure gratuite agli indigenti.</a:t>
            </a:r>
          </a:p>
          <a:p>
            <a:pPr marL="0" indent="0" algn="just">
              <a:buNone/>
            </a:pPr>
            <a:r>
              <a:rPr lang="it-IT" dirty="0"/>
              <a:t>Nessuno può essere obbligato a un determinato trattamento sanitario se non per disposizione di legge. La legge non può in nessun caso violare i limiti imposti dal rispetto della persona umana»</a:t>
            </a:r>
          </a:p>
          <a:p>
            <a:pPr algn="just"/>
            <a:r>
              <a:rPr lang="it-IT" dirty="0"/>
              <a:t>salute del lavoratore</a:t>
            </a:r>
          </a:p>
        </p:txBody>
      </p:sp>
    </p:spTree>
    <p:extLst>
      <p:ext uri="{BB962C8B-B14F-4D97-AF65-F5344CB8AC3E}">
        <p14:creationId xmlns:p14="http://schemas.microsoft.com/office/powerpoint/2010/main" val="3803315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Perché regolare?</a:t>
            </a:r>
          </a:p>
        </p:txBody>
      </p:sp>
      <p:sp>
        <p:nvSpPr>
          <p:cNvPr id="3" name="Segnaposto contenuto 2"/>
          <p:cNvSpPr>
            <a:spLocks noGrp="1"/>
          </p:cNvSpPr>
          <p:nvPr>
            <p:ph idx="1"/>
          </p:nvPr>
        </p:nvSpPr>
        <p:spPr/>
        <p:txBody>
          <a:bodyPr>
            <a:normAutofit/>
          </a:bodyPr>
          <a:lstStyle/>
          <a:p>
            <a:pPr algn="just">
              <a:defRPr/>
            </a:pPr>
            <a:r>
              <a:rPr lang="it-IT" dirty="0"/>
              <a:t>tutela della salute</a:t>
            </a:r>
          </a:p>
          <a:p>
            <a:pPr algn="just">
              <a:defRPr/>
            </a:pPr>
            <a:r>
              <a:rPr lang="it-IT" dirty="0"/>
              <a:t>garanzia dei tempi di vita del lavoratore</a:t>
            </a:r>
          </a:p>
          <a:p>
            <a:pPr algn="just">
              <a:defRPr/>
            </a:pPr>
            <a:r>
              <a:rPr lang="it-IT" dirty="0"/>
              <a:t>rispetto della libertà e dignità del lavoratore</a:t>
            </a:r>
          </a:p>
          <a:p>
            <a:pPr algn="just">
              <a:defRPr/>
            </a:pPr>
            <a:r>
              <a:rPr lang="it-IT" dirty="0"/>
              <a:t> necessità di gestione modulata e flessibile dei tempi:</a:t>
            </a:r>
          </a:p>
          <a:p>
            <a:pPr lvl="1" algn="just">
              <a:buFont typeface="+mj-lt"/>
              <a:buAutoNum type="arabicPeriod"/>
              <a:defRPr/>
            </a:pPr>
            <a:r>
              <a:rPr lang="it-IT" dirty="0"/>
              <a:t>seguire la variabilità della domanda del mercato</a:t>
            </a:r>
          </a:p>
          <a:p>
            <a:pPr lvl="1" algn="just">
              <a:buFont typeface="+mj-lt"/>
              <a:buAutoNum type="arabicPeriod"/>
              <a:defRPr/>
            </a:pPr>
            <a:r>
              <a:rPr lang="it-IT" dirty="0"/>
              <a:t>considerazione delle esigenze personali e familiari del lavoratore</a:t>
            </a:r>
          </a:p>
          <a:p>
            <a:endParaRPr lang="it-IT" dirty="0"/>
          </a:p>
        </p:txBody>
      </p:sp>
    </p:spTree>
    <p:extLst>
      <p:ext uri="{BB962C8B-B14F-4D97-AF65-F5344CB8AC3E}">
        <p14:creationId xmlns:p14="http://schemas.microsoft.com/office/powerpoint/2010/main" val="1817389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Definizioni (I)</a:t>
            </a:r>
          </a:p>
        </p:txBody>
      </p:sp>
      <p:sp>
        <p:nvSpPr>
          <p:cNvPr id="3" name="Segnaposto contenuto 2"/>
          <p:cNvSpPr>
            <a:spLocks noGrp="1"/>
          </p:cNvSpPr>
          <p:nvPr>
            <p:ph idx="1"/>
          </p:nvPr>
        </p:nvSpPr>
        <p:spPr/>
        <p:txBody>
          <a:bodyPr/>
          <a:lstStyle/>
          <a:p>
            <a:pPr algn="just"/>
            <a:r>
              <a:rPr lang="it-IT" dirty="0"/>
              <a:t>malattia (linguaggio clinico): qualsiasi alterazione seppure minima  (leggero raffreddore) dello stato di salute</a:t>
            </a:r>
          </a:p>
          <a:p>
            <a:pPr algn="just"/>
            <a:r>
              <a:rPr lang="it-IT" dirty="0"/>
              <a:t>malattia (linguaggio giuridico): nozione più ristretta, per cui si intende uno stato patologico che determina nel lavoratore un’incapacità al lavoro normalmente espletato</a:t>
            </a:r>
          </a:p>
          <a:p>
            <a:pPr marL="0" indent="0" algn="just">
              <a:buNone/>
            </a:pPr>
            <a:r>
              <a:rPr lang="it-IT" dirty="0"/>
              <a:t>un’incapacità assoluta o parziale che comporta sofferenze e disagi in caso di adibizione al lavoro = si equiparano anche i trattamenti terapeutici  </a:t>
            </a:r>
          </a:p>
        </p:txBody>
      </p:sp>
    </p:spTree>
    <p:extLst>
      <p:ext uri="{BB962C8B-B14F-4D97-AF65-F5344CB8AC3E}">
        <p14:creationId xmlns:p14="http://schemas.microsoft.com/office/powerpoint/2010/main" val="23620396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Definizioni (II)</a:t>
            </a:r>
          </a:p>
        </p:txBody>
      </p:sp>
      <p:sp>
        <p:nvSpPr>
          <p:cNvPr id="3" name="Segnaposto contenuto 2"/>
          <p:cNvSpPr>
            <a:spLocks noGrp="1"/>
          </p:cNvSpPr>
          <p:nvPr>
            <p:ph idx="1"/>
          </p:nvPr>
        </p:nvSpPr>
        <p:spPr>
          <a:xfrm>
            <a:off x="2711625" y="2492896"/>
            <a:ext cx="6591985" cy="3777622"/>
          </a:xfrm>
        </p:spPr>
        <p:style>
          <a:lnRef idx="2">
            <a:schemeClr val="dk1"/>
          </a:lnRef>
          <a:fillRef idx="1">
            <a:schemeClr val="lt1"/>
          </a:fillRef>
          <a:effectRef idx="0">
            <a:schemeClr val="dk1"/>
          </a:effectRef>
          <a:fontRef idx="minor">
            <a:schemeClr val="dk1"/>
          </a:fontRef>
        </p:style>
        <p:txBody>
          <a:bodyPr/>
          <a:lstStyle/>
          <a:p>
            <a:r>
              <a:rPr lang="it-IT" dirty="0"/>
              <a:t>infortunio: incapacità assoluta o parziale al lavoro  causata da una causa violenta/traumatica</a:t>
            </a:r>
          </a:p>
          <a:p>
            <a:pPr marL="0" indent="0">
              <a:buNone/>
            </a:pPr>
            <a:endParaRPr lang="it-IT" dirty="0"/>
          </a:p>
          <a:p>
            <a:pPr marL="0" indent="0">
              <a:buNone/>
            </a:pPr>
            <a:endParaRPr lang="it-IT" dirty="0"/>
          </a:p>
          <a:p>
            <a:pPr marL="0" indent="0">
              <a:buNone/>
            </a:pPr>
            <a:endParaRPr lang="it-IT" dirty="0"/>
          </a:p>
          <a:p>
            <a:pPr marL="0" indent="0">
              <a:buNone/>
            </a:pPr>
            <a:endParaRPr lang="it-IT" dirty="0"/>
          </a:p>
          <a:p>
            <a:pPr marL="0" indent="0">
              <a:buNone/>
            </a:pPr>
            <a:r>
              <a:rPr lang="it-IT" dirty="0"/>
              <a:t>Infortunio lavorativo</a:t>
            </a:r>
            <a:r>
              <a:rPr lang="it-IT" sz="1200" dirty="0"/>
              <a:t>	</a:t>
            </a:r>
            <a:r>
              <a:rPr lang="it-IT" sz="1400" dirty="0"/>
              <a:t>(INAIL)  </a:t>
            </a:r>
            <a:r>
              <a:rPr lang="it-IT" dirty="0"/>
              <a:t>infortunio extra-lavorativo </a:t>
            </a:r>
            <a:r>
              <a:rPr lang="it-IT" sz="1400" dirty="0"/>
              <a:t>(INPS)</a:t>
            </a:r>
          </a:p>
        </p:txBody>
      </p:sp>
      <p:cxnSp>
        <p:nvCxnSpPr>
          <p:cNvPr id="5" name="Connettore 2 4"/>
          <p:cNvCxnSpPr/>
          <p:nvPr/>
        </p:nvCxnSpPr>
        <p:spPr>
          <a:xfrm flipH="1">
            <a:off x="3863753" y="3501009"/>
            <a:ext cx="1792941" cy="10040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Connettore 2 8"/>
          <p:cNvCxnSpPr/>
          <p:nvPr/>
        </p:nvCxnSpPr>
        <p:spPr>
          <a:xfrm>
            <a:off x="7248128" y="3501008"/>
            <a:ext cx="1506070" cy="10936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37326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Definizioni (III)</a:t>
            </a:r>
          </a:p>
        </p:txBody>
      </p:sp>
      <p:sp>
        <p:nvSpPr>
          <p:cNvPr id="3" name="Segnaposto contenuto 2"/>
          <p:cNvSpPr>
            <a:spLocks noGrp="1"/>
          </p:cNvSpPr>
          <p:nvPr>
            <p:ph idx="1"/>
          </p:nvPr>
        </p:nvSpPr>
        <p:spPr/>
        <p:txBody>
          <a:bodyPr>
            <a:normAutofit/>
          </a:bodyPr>
          <a:lstStyle/>
          <a:p>
            <a:pPr algn="just"/>
            <a:r>
              <a:rPr lang="it-IT" dirty="0"/>
              <a:t>Malattia:</a:t>
            </a:r>
          </a:p>
          <a:p>
            <a:pPr algn="just">
              <a:buAutoNum type="arabicPeriod"/>
            </a:pPr>
            <a:r>
              <a:rPr lang="it-IT" b="1" dirty="0"/>
              <a:t>comune,</a:t>
            </a:r>
            <a:r>
              <a:rPr lang="it-IT" dirty="0"/>
              <a:t> non collegata alla prestazione lavorativa (INPS)</a:t>
            </a:r>
          </a:p>
          <a:p>
            <a:pPr algn="just">
              <a:buAutoNum type="arabicPeriod"/>
            </a:pPr>
            <a:r>
              <a:rPr lang="it-IT" b="1" dirty="0"/>
              <a:t>professionale</a:t>
            </a:r>
            <a:r>
              <a:rPr lang="it-IT" dirty="0"/>
              <a:t>, collegata alla prestazione lavorativa (INAIL)</a:t>
            </a:r>
          </a:p>
          <a:p>
            <a:pPr algn="just">
              <a:buAutoNum type="arabicPeriod"/>
            </a:pPr>
            <a:endParaRPr lang="it-IT" dirty="0"/>
          </a:p>
          <a:p>
            <a:pPr algn="just"/>
            <a:r>
              <a:rPr lang="it-IT" dirty="0"/>
              <a:t>sia per la malattia che per l’infortunio deve trattarsi di un’incapacità temporanea, perché se è definitiva si ricade nell’inidoneità fisica o psichica che può essere causa di giustificato motivo oggettivo di licenziamento se non è possibile adibire il lavoratore a diverse mansioni</a:t>
            </a:r>
          </a:p>
        </p:txBody>
      </p:sp>
    </p:spTree>
    <p:extLst>
      <p:ext uri="{BB962C8B-B14F-4D97-AF65-F5344CB8AC3E}">
        <p14:creationId xmlns:p14="http://schemas.microsoft.com/office/powerpoint/2010/main" val="3115195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Obblighi del lavoratore</a:t>
            </a:r>
          </a:p>
        </p:txBody>
      </p:sp>
      <p:sp>
        <p:nvSpPr>
          <p:cNvPr id="3" name="Segnaposto contenuto 2"/>
          <p:cNvSpPr>
            <a:spLocks noGrp="1"/>
          </p:cNvSpPr>
          <p:nvPr>
            <p:ph idx="1"/>
          </p:nvPr>
        </p:nvSpPr>
        <p:spPr/>
        <p:txBody>
          <a:bodyPr/>
          <a:lstStyle/>
          <a:p>
            <a:pPr algn="just"/>
            <a:r>
              <a:rPr lang="it-IT" dirty="0"/>
              <a:t>di condotta:</a:t>
            </a:r>
          </a:p>
          <a:p>
            <a:pPr algn="just">
              <a:buFont typeface="+mj-lt"/>
              <a:buAutoNum type="arabicPeriod"/>
            </a:pPr>
            <a:r>
              <a:rPr lang="it-IT" dirty="0"/>
              <a:t>non deve svolgere attività incompatibili con lo stato di malattia o che aggravano</a:t>
            </a:r>
          </a:p>
          <a:p>
            <a:pPr algn="just">
              <a:buFont typeface="+mj-lt"/>
              <a:buAutoNum type="arabicPeriod"/>
            </a:pPr>
            <a:r>
              <a:rPr lang="it-IT" dirty="0"/>
              <a:t>in tal caso si possono avere sanzioni disciplinari (anche il licenziamento) per assenza ingiustificata da lavoro e per violazione dei doveri di correttezza e buona fede</a:t>
            </a:r>
          </a:p>
          <a:p>
            <a:pPr algn="just"/>
            <a:r>
              <a:rPr lang="it-IT" dirty="0"/>
              <a:t>di procedura </a:t>
            </a:r>
          </a:p>
          <a:p>
            <a:endParaRPr lang="it-IT" dirty="0"/>
          </a:p>
          <a:p>
            <a:endParaRPr lang="it-IT" dirty="0"/>
          </a:p>
        </p:txBody>
      </p:sp>
    </p:spTree>
    <p:extLst>
      <p:ext uri="{BB962C8B-B14F-4D97-AF65-F5344CB8AC3E}">
        <p14:creationId xmlns:p14="http://schemas.microsoft.com/office/powerpoint/2010/main" val="29669629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Procedura</a:t>
            </a:r>
          </a:p>
        </p:txBody>
      </p:sp>
      <p:sp>
        <p:nvSpPr>
          <p:cNvPr id="3" name="Segnaposto contenuto 2"/>
          <p:cNvSpPr>
            <a:spLocks noGrp="1"/>
          </p:cNvSpPr>
          <p:nvPr>
            <p:ph idx="1"/>
          </p:nvPr>
        </p:nvSpPr>
        <p:spPr/>
        <p:txBody>
          <a:bodyPr>
            <a:normAutofit fontScale="70000" lnSpcReduction="20000"/>
          </a:bodyPr>
          <a:lstStyle/>
          <a:p>
            <a:pPr marL="0" indent="0" algn="just">
              <a:buNone/>
            </a:pPr>
            <a:r>
              <a:rPr lang="it-IT" b="1" dirty="0"/>
              <a:t>Due fasi:</a:t>
            </a:r>
          </a:p>
          <a:p>
            <a:pPr algn="just">
              <a:buAutoNum type="arabicPeriod"/>
            </a:pPr>
            <a:r>
              <a:rPr lang="it-IT" b="1" dirty="0">
                <a:solidFill>
                  <a:schemeClr val="accent1"/>
                </a:solidFill>
              </a:rPr>
              <a:t>Certificazione</a:t>
            </a:r>
          </a:p>
          <a:p>
            <a:pPr algn="just">
              <a:buAutoNum type="arabicPeriod"/>
            </a:pPr>
            <a:r>
              <a:rPr lang="it-IT" b="1" dirty="0">
                <a:solidFill>
                  <a:schemeClr val="accent1"/>
                </a:solidFill>
              </a:rPr>
              <a:t>Controllo</a:t>
            </a:r>
          </a:p>
          <a:p>
            <a:pPr marL="0" indent="0" algn="just">
              <a:buNone/>
            </a:pPr>
            <a:r>
              <a:rPr lang="it-IT" b="1" u="sng" dirty="0"/>
              <a:t>CERTIFICAZIONE</a:t>
            </a:r>
          </a:p>
          <a:p>
            <a:pPr algn="just"/>
            <a:r>
              <a:rPr lang="it-IT" dirty="0"/>
              <a:t>il lavoratore deve comunicare all’amministrazione e non oltre l’inizio dell’orario di lavoro del giorno in cui si verifica l’assenza</a:t>
            </a:r>
          </a:p>
          <a:p>
            <a:pPr algn="just"/>
            <a:r>
              <a:rPr lang="it-IT" dirty="0"/>
              <a:t>invio certificazione medica soltanto in via telematica da parte del medico curante o della struttura sanitaria che la rilascia (art. 55-septies, co. 2)</a:t>
            </a:r>
          </a:p>
          <a:p>
            <a:pPr algn="just"/>
            <a:r>
              <a:rPr lang="it-IT" b="1" dirty="0"/>
              <a:t>la mancata trasmissione all’INPS costituisce per il medico un illecito disciplinare e in caso di reiterazione comporta il licenziamento ovvero la decadenza dalla convenzione per i medici convenzionati con le ASL (art. 55, </a:t>
            </a:r>
            <a:r>
              <a:rPr lang="it-IT" b="1" dirty="0" err="1"/>
              <a:t>septies</a:t>
            </a:r>
            <a:r>
              <a:rPr lang="it-IT" b="1" dirty="0"/>
              <a:t>, co. 4, d.lgs. n. 165/2001)</a:t>
            </a:r>
          </a:p>
          <a:p>
            <a:pPr algn="just"/>
            <a:r>
              <a:rPr lang="it-IT" b="1" dirty="0"/>
              <a:t>in caso di assenza per malattia protratta per un periodo superiore a 10 gg e dopo il secondo evento di malattia nell’anno solare, l’assenza viene giustificata solo mediante presentazione di certificazione medica rilasciata da struttura sanitaria pubblica o da medio convenzionato con servizio sanitario nazionale</a:t>
            </a:r>
          </a:p>
          <a:p>
            <a:pPr marL="0" indent="0" algn="just">
              <a:buNone/>
            </a:pPr>
            <a:endParaRPr lang="it-IT" dirty="0"/>
          </a:p>
        </p:txBody>
      </p:sp>
    </p:spTree>
    <p:extLst>
      <p:ext uri="{BB962C8B-B14F-4D97-AF65-F5344CB8AC3E}">
        <p14:creationId xmlns:p14="http://schemas.microsoft.com/office/powerpoint/2010/main" val="26599827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Certificazione (I) </a:t>
            </a:r>
          </a:p>
        </p:txBody>
      </p:sp>
      <p:sp>
        <p:nvSpPr>
          <p:cNvPr id="3" name="Segnaposto contenuto 2"/>
          <p:cNvSpPr>
            <a:spLocks noGrp="1"/>
          </p:cNvSpPr>
          <p:nvPr>
            <p:ph idx="1"/>
          </p:nvPr>
        </p:nvSpPr>
        <p:spPr/>
        <p:txBody>
          <a:bodyPr>
            <a:normAutofit/>
          </a:bodyPr>
          <a:lstStyle/>
          <a:p>
            <a:pPr algn="just"/>
            <a:r>
              <a:rPr lang="it-IT" dirty="0"/>
              <a:t>in pratica il lavoratore deve recarsi dal proprio medico di fiducia/struttura sanitaria che all’esito della visita deve rilasciare il certificato su un modulo informatico e lo trasmette per via telematica, seduta stante, all’INPS, rilasciando al lavoratore copia del certificato o comunicandogli il numero di protocollo </a:t>
            </a:r>
          </a:p>
          <a:p>
            <a:pPr algn="just"/>
            <a:r>
              <a:rPr lang="it-IT" dirty="0"/>
              <a:t>l’INPS trattiene il certificato ad esso indirizzato con diagnosi  e prognosi e rende disponibile al datore di lavoro quello a lui destinato che contiene solo la prognosi per ragioni di riservatezza, abilitandolo a visualizzarlo sul sito dell’INPS o trasmettendolo tramite PEC</a:t>
            </a:r>
          </a:p>
        </p:txBody>
      </p:sp>
    </p:spTree>
    <p:extLst>
      <p:ext uri="{BB962C8B-B14F-4D97-AF65-F5344CB8AC3E}">
        <p14:creationId xmlns:p14="http://schemas.microsoft.com/office/powerpoint/2010/main" val="18531397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Certificazione (II)</a:t>
            </a:r>
          </a:p>
        </p:txBody>
      </p:sp>
      <p:sp>
        <p:nvSpPr>
          <p:cNvPr id="3" name="Segnaposto contenuto 2"/>
          <p:cNvSpPr>
            <a:spLocks noGrp="1"/>
          </p:cNvSpPr>
          <p:nvPr>
            <p:ph idx="1"/>
          </p:nvPr>
        </p:nvSpPr>
        <p:spPr/>
        <p:txBody>
          <a:bodyPr/>
          <a:lstStyle/>
          <a:p>
            <a:pPr algn="just"/>
            <a:r>
              <a:rPr lang="it-IT" dirty="0"/>
              <a:t>il lavoratore è esentato dalla trasmissione materiale del certificato poiché perviene dall’INPS al datore di lavoro</a:t>
            </a:r>
          </a:p>
          <a:p>
            <a:pPr algn="just"/>
            <a:r>
              <a:rPr lang="it-IT" dirty="0"/>
              <a:t>il lavoratore, se richiesto dal datore, deve fornire a questo ultimo il numero di protocollo del certificato entro i termini stabiliti dai CCNL</a:t>
            </a:r>
          </a:p>
          <a:p>
            <a:pPr algn="just"/>
            <a:r>
              <a:rPr lang="it-IT" dirty="0"/>
              <a:t>in violazione di questi obblighi, l’assenza può considerarsi ingiustificata a fini retributivi o disciplinari  </a:t>
            </a:r>
          </a:p>
          <a:p>
            <a:endParaRPr lang="it-IT" dirty="0"/>
          </a:p>
        </p:txBody>
      </p:sp>
    </p:spTree>
    <p:extLst>
      <p:ext uri="{BB962C8B-B14F-4D97-AF65-F5344CB8AC3E}">
        <p14:creationId xmlns:p14="http://schemas.microsoft.com/office/powerpoint/2010/main" val="13844360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Procedura malattia professionale e infortunio</a:t>
            </a:r>
          </a:p>
        </p:txBody>
      </p:sp>
      <p:sp>
        <p:nvSpPr>
          <p:cNvPr id="3" name="Segnaposto contenuto 2"/>
          <p:cNvSpPr>
            <a:spLocks noGrp="1"/>
          </p:cNvSpPr>
          <p:nvPr>
            <p:ph idx="1"/>
          </p:nvPr>
        </p:nvSpPr>
        <p:spPr/>
        <p:txBody>
          <a:bodyPr/>
          <a:lstStyle/>
          <a:p>
            <a:pPr algn="just"/>
            <a:r>
              <a:rPr lang="it-IT" dirty="0"/>
              <a:t>il lavoratore deve trasmettere in cartaceo la relativa certificazione medica al datore di lavoro che, a sua volta, deve trasmetterla all’INAIL entro 2 giorni dalla ricezione ai fini della denuncia dell’evento</a:t>
            </a:r>
          </a:p>
        </p:txBody>
      </p:sp>
    </p:spTree>
    <p:extLst>
      <p:ext uri="{BB962C8B-B14F-4D97-AF65-F5344CB8AC3E}">
        <p14:creationId xmlns:p14="http://schemas.microsoft.com/office/powerpoint/2010/main" val="22103060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Controllo sanitario: irregolarità</a:t>
            </a:r>
          </a:p>
        </p:txBody>
      </p:sp>
      <p:sp>
        <p:nvSpPr>
          <p:cNvPr id="3" name="Segnaposto contenuto 2"/>
          <p:cNvSpPr>
            <a:spLocks noGrp="1"/>
          </p:cNvSpPr>
          <p:nvPr>
            <p:ph idx="1"/>
          </p:nvPr>
        </p:nvSpPr>
        <p:spPr/>
        <p:txBody>
          <a:bodyPr>
            <a:normAutofit/>
          </a:bodyPr>
          <a:lstStyle/>
          <a:p>
            <a:pPr algn="just"/>
            <a:r>
              <a:rPr lang="it-IT" dirty="0"/>
              <a:t>in caso di assenza alla visita, senza giustificato motivo, riduzione del trattamento retributivo di malattia erogato dall’INPS nella misura del 100% per i primi 10 giorni e del 50% per i giorni successivi al decimo, previa una seconda visita domiciliare che rileva nuovamente un’assenza ingiustificata (Corte Costituzionale)</a:t>
            </a:r>
          </a:p>
          <a:p>
            <a:pPr algn="just"/>
            <a:r>
              <a:rPr lang="it-IT" dirty="0"/>
              <a:t>sanzione disciplinare: i contratti collettivi nel settore pubblico prevedono che, in caso di violazione delle norme sulla malattia, il lavoratore è soggetto a sanzioni disciplinari, di diversa intensità, a seconda della gravità del comportamento, fino al licenziamento con preavviso, in caso di recidiva plurima, di almeno tre volte l’anno, oppure di recidiva, nel biennio, se la precedente mancanza aveva comportato la sanzione della sospensione di sei mesi dal servizio e dalla retribuzione</a:t>
            </a:r>
          </a:p>
        </p:txBody>
      </p:sp>
    </p:spTree>
    <p:extLst>
      <p:ext uri="{BB962C8B-B14F-4D97-AF65-F5344CB8AC3E}">
        <p14:creationId xmlns:p14="http://schemas.microsoft.com/office/powerpoint/2010/main" val="29792288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Valutazione del medico 		</a:t>
            </a:r>
          </a:p>
        </p:txBody>
      </p:sp>
      <p:sp>
        <p:nvSpPr>
          <p:cNvPr id="3" name="Segnaposto contenuto 2"/>
          <p:cNvSpPr>
            <a:spLocks noGrp="1"/>
          </p:cNvSpPr>
          <p:nvPr>
            <p:ph idx="1"/>
          </p:nvPr>
        </p:nvSpPr>
        <p:spPr/>
        <p:txBody>
          <a:bodyPr/>
          <a:lstStyle/>
          <a:p>
            <a:pPr algn="just"/>
            <a:r>
              <a:rPr lang="it-IT" dirty="0"/>
              <a:t>il responso del medico pubblico rileva non come prova legale della malattia, ma come valutazione tecnica qualificata</a:t>
            </a:r>
          </a:p>
          <a:p>
            <a:pPr algn="just"/>
            <a:r>
              <a:rPr lang="it-IT" dirty="0"/>
              <a:t>in un’eventuale giudizio, ben si può ricorrere a una consulenza tecnico ed avere una revisione  </a:t>
            </a:r>
          </a:p>
          <a:p>
            <a:pPr algn="just"/>
            <a:r>
              <a:rPr lang="it-IT" dirty="0"/>
              <a:t>l’accertamento costituisce un giudizio e non un fatto…il giudice può valutare la veridicità della certificazione</a:t>
            </a:r>
          </a:p>
          <a:p>
            <a:pPr algn="just"/>
            <a:endParaRPr lang="it-IT" dirty="0"/>
          </a:p>
        </p:txBody>
      </p:sp>
    </p:spTree>
    <p:extLst>
      <p:ext uri="{BB962C8B-B14F-4D97-AF65-F5344CB8AC3E}">
        <p14:creationId xmlns:p14="http://schemas.microsoft.com/office/powerpoint/2010/main" val="1254232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Fonti</a:t>
            </a:r>
          </a:p>
        </p:txBody>
      </p:sp>
      <p:sp>
        <p:nvSpPr>
          <p:cNvPr id="3" name="Segnaposto contenuto 2"/>
          <p:cNvSpPr>
            <a:spLocks noGrp="1"/>
          </p:cNvSpPr>
          <p:nvPr>
            <p:ph idx="1"/>
          </p:nvPr>
        </p:nvSpPr>
        <p:spPr/>
        <p:txBody>
          <a:bodyPr/>
          <a:lstStyle/>
          <a:p>
            <a:pPr>
              <a:spcBef>
                <a:spcPct val="0"/>
              </a:spcBef>
            </a:pPr>
            <a:r>
              <a:rPr lang="it-IT" altLang="it-IT" dirty="0"/>
              <a:t>direttive comunitarie</a:t>
            </a:r>
          </a:p>
          <a:p>
            <a:pPr>
              <a:spcBef>
                <a:spcPct val="0"/>
              </a:spcBef>
            </a:pPr>
            <a:endParaRPr lang="it-IT" altLang="it-IT" dirty="0"/>
          </a:p>
          <a:p>
            <a:pPr>
              <a:spcBef>
                <a:spcPct val="0"/>
              </a:spcBef>
            </a:pPr>
            <a:r>
              <a:rPr lang="it-IT" altLang="it-IT" dirty="0"/>
              <a:t>Costituzione art. 36 commi 2 e 3</a:t>
            </a:r>
          </a:p>
          <a:p>
            <a:pPr>
              <a:spcBef>
                <a:spcPct val="0"/>
              </a:spcBef>
            </a:pPr>
            <a:endParaRPr lang="it-IT" altLang="it-IT" dirty="0"/>
          </a:p>
          <a:p>
            <a:pPr>
              <a:spcBef>
                <a:spcPct val="0"/>
              </a:spcBef>
            </a:pPr>
            <a:r>
              <a:rPr lang="it-IT" altLang="it-IT" dirty="0"/>
              <a:t>legge ordinaria (ora d. </a:t>
            </a:r>
            <a:r>
              <a:rPr lang="it-IT" altLang="it-IT" dirty="0" err="1"/>
              <a:t>lgs</a:t>
            </a:r>
            <a:r>
              <a:rPr lang="it-IT" altLang="it-IT" dirty="0"/>
              <a:t> n. 66/2003)</a:t>
            </a:r>
          </a:p>
          <a:p>
            <a:pPr>
              <a:spcBef>
                <a:spcPct val="0"/>
              </a:spcBef>
            </a:pPr>
            <a:endParaRPr lang="it-IT" altLang="it-IT" dirty="0"/>
          </a:p>
          <a:p>
            <a:pPr>
              <a:spcBef>
                <a:spcPct val="0"/>
              </a:spcBef>
            </a:pPr>
            <a:r>
              <a:rPr lang="it-IT" altLang="it-IT" dirty="0"/>
              <a:t>contrattazione collettiva sia nazionale che decentrata </a:t>
            </a:r>
            <a:r>
              <a:rPr lang="it-IT" altLang="it-IT" i="1" dirty="0"/>
              <a:t>(anche in deroga o su delega)</a:t>
            </a:r>
          </a:p>
          <a:p>
            <a:pPr>
              <a:spcBef>
                <a:spcPct val="0"/>
              </a:spcBef>
            </a:pPr>
            <a:endParaRPr lang="it-IT" altLang="it-IT" i="1" dirty="0"/>
          </a:p>
          <a:p>
            <a:pPr>
              <a:spcBef>
                <a:spcPct val="0"/>
              </a:spcBef>
            </a:pPr>
            <a:r>
              <a:rPr lang="it-IT" altLang="it-IT" dirty="0"/>
              <a:t>a volte contrattazione individuale</a:t>
            </a:r>
          </a:p>
          <a:p>
            <a:endParaRPr lang="it-IT" dirty="0"/>
          </a:p>
        </p:txBody>
      </p:sp>
    </p:spTree>
    <p:extLst>
      <p:ext uri="{BB962C8B-B14F-4D97-AF65-F5344CB8AC3E}">
        <p14:creationId xmlns:p14="http://schemas.microsoft.com/office/powerpoint/2010/main" val="18475141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Controllo e malattia professionale/infortunio</a:t>
            </a:r>
          </a:p>
        </p:txBody>
      </p:sp>
      <p:sp>
        <p:nvSpPr>
          <p:cNvPr id="3" name="Segnaposto contenuto 2"/>
          <p:cNvSpPr>
            <a:spLocks noGrp="1"/>
          </p:cNvSpPr>
          <p:nvPr>
            <p:ph idx="1"/>
          </p:nvPr>
        </p:nvSpPr>
        <p:spPr/>
        <p:txBody>
          <a:bodyPr/>
          <a:lstStyle/>
          <a:p>
            <a:pPr algn="just"/>
            <a:r>
              <a:rPr lang="it-IT" dirty="0"/>
              <a:t>il lavoratore non è tenuto a rispettare le fasce orarie</a:t>
            </a:r>
          </a:p>
          <a:p>
            <a:pPr algn="just"/>
            <a:r>
              <a:rPr lang="it-IT" dirty="0"/>
              <a:t>in genere è convocato dall’INAIL per sottoporsi alla visita di controllo, che è condizione per il riconoscimento da parte dell’Ente</a:t>
            </a:r>
          </a:p>
        </p:txBody>
      </p:sp>
    </p:spTree>
    <p:extLst>
      <p:ext uri="{BB962C8B-B14F-4D97-AF65-F5344CB8AC3E}">
        <p14:creationId xmlns:p14="http://schemas.microsoft.com/office/powerpoint/2010/main" val="39650170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Conservazione del posto</a:t>
            </a:r>
          </a:p>
        </p:txBody>
      </p:sp>
      <p:sp>
        <p:nvSpPr>
          <p:cNvPr id="3" name="Segnaposto contenuto 2"/>
          <p:cNvSpPr>
            <a:spLocks noGrp="1"/>
          </p:cNvSpPr>
          <p:nvPr>
            <p:ph idx="1"/>
          </p:nvPr>
        </p:nvSpPr>
        <p:spPr>
          <a:xfrm>
            <a:off x="2388382" y="2489200"/>
            <a:ext cx="7380026" cy="4036144"/>
          </a:xfrm>
        </p:spPr>
        <p:txBody>
          <a:bodyPr>
            <a:normAutofit fontScale="92500"/>
          </a:bodyPr>
          <a:lstStyle/>
          <a:p>
            <a:pPr algn="just"/>
            <a:r>
              <a:rPr lang="it-IT" sz="2500" dirty="0"/>
              <a:t>in caso di malattia accertata o accettata dal datore il lavoratore a diritto ad assentarsi e a conservare il posto </a:t>
            </a:r>
          </a:p>
          <a:p>
            <a:pPr algn="just"/>
            <a:r>
              <a:rPr lang="it-IT" sz="2500" dirty="0"/>
              <a:t>limite: periodo di comporto stabilito dalla legge (malati di TBC) e dai CCNL </a:t>
            </a:r>
          </a:p>
          <a:p>
            <a:pPr algn="just"/>
            <a:r>
              <a:rPr lang="it-IT" sz="2500" dirty="0"/>
              <a:t>i CCNL prevedono un comporto secco o frazionato (per sommatoria</a:t>
            </a:r>
            <a:r>
              <a:rPr lang="it-IT" sz="2500" dirty="0" smtClean="0"/>
              <a:t>)</a:t>
            </a:r>
            <a:endParaRPr lang="it-IT" sz="2500" dirty="0"/>
          </a:p>
          <a:p>
            <a:pPr algn="just"/>
            <a:endParaRPr lang="it-IT" dirty="0"/>
          </a:p>
          <a:p>
            <a:pPr algn="just"/>
            <a:endParaRPr lang="it-IT" dirty="0"/>
          </a:p>
          <a:p>
            <a:pPr marL="0" indent="0" algn="just">
              <a:buNone/>
            </a:pPr>
            <a:r>
              <a:rPr lang="it-IT" dirty="0"/>
              <a:t> </a:t>
            </a:r>
          </a:p>
        </p:txBody>
      </p:sp>
    </p:spTree>
    <p:extLst>
      <p:ext uri="{BB962C8B-B14F-4D97-AF65-F5344CB8AC3E}">
        <p14:creationId xmlns:p14="http://schemas.microsoft.com/office/powerpoint/2010/main" val="8875272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Comporto	</a:t>
            </a:r>
          </a:p>
        </p:txBody>
      </p:sp>
      <p:sp>
        <p:nvSpPr>
          <p:cNvPr id="3" name="Segnaposto contenuto 2"/>
          <p:cNvSpPr>
            <a:spLocks noGrp="1"/>
          </p:cNvSpPr>
          <p:nvPr>
            <p:ph idx="1"/>
          </p:nvPr>
        </p:nvSpPr>
        <p:spPr/>
        <p:txBody>
          <a:bodyPr/>
          <a:lstStyle/>
          <a:p>
            <a:pPr algn="just"/>
            <a:r>
              <a:rPr lang="it-IT" dirty="0"/>
              <a:t>comporto secco: misurato in un periodo continuativo; per esempio 6, 12 mesi consecutivi </a:t>
            </a:r>
          </a:p>
          <a:p>
            <a:pPr algn="just"/>
            <a:r>
              <a:rPr lang="it-IT" dirty="0"/>
              <a:t>possibile elusione: ad esempio, per un comporto di 6 mesi, si resta assente per 5 mesi e 29 gg e si rientra a lavoro solo allo scopo di azzerare il termine</a:t>
            </a:r>
          </a:p>
          <a:p>
            <a:pPr algn="just"/>
            <a:r>
              <a:rPr lang="it-IT" dirty="0"/>
              <a:t>comporto per sommatoria: il termine si calcola sommando tutti i periodi di assenza anche frazionati nell’arco di un dato arco temporale</a:t>
            </a:r>
          </a:p>
          <a:p>
            <a:pPr algn="just"/>
            <a:r>
              <a:rPr lang="it-IT" dirty="0"/>
              <a:t>tale arco temporale esterno secondo la giurisprudenza di Cassazione è fissato secondo equità</a:t>
            </a:r>
          </a:p>
        </p:txBody>
      </p:sp>
    </p:spTree>
    <p:extLst>
      <p:ext uri="{BB962C8B-B14F-4D97-AF65-F5344CB8AC3E}">
        <p14:creationId xmlns:p14="http://schemas.microsoft.com/office/powerpoint/2010/main" val="302633414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Casi di interruzione comporto e sanzioni (I)	</a:t>
            </a:r>
          </a:p>
        </p:txBody>
      </p:sp>
      <p:sp>
        <p:nvSpPr>
          <p:cNvPr id="3" name="Segnaposto contenuto 2"/>
          <p:cNvSpPr>
            <a:spLocks noGrp="1"/>
          </p:cNvSpPr>
          <p:nvPr>
            <p:ph idx="1"/>
          </p:nvPr>
        </p:nvSpPr>
        <p:spPr/>
        <p:txBody>
          <a:bodyPr>
            <a:normAutofit/>
          </a:bodyPr>
          <a:lstStyle/>
          <a:p>
            <a:pPr algn="just"/>
            <a:r>
              <a:rPr lang="it-IT" dirty="0"/>
              <a:t>assenza oltre comporto si ha licenziamento con preavviso per superamento del periodo di comporto (art. 2110, c. 2, cc.)</a:t>
            </a:r>
          </a:p>
          <a:p>
            <a:pPr algn="just"/>
            <a:r>
              <a:rPr lang="it-IT" dirty="0"/>
              <a:t>se il licenziamento avviene a comporto ancora pendente:</a:t>
            </a:r>
          </a:p>
          <a:p>
            <a:pPr marL="0" indent="0" algn="just">
              <a:buNone/>
            </a:pPr>
            <a:r>
              <a:rPr lang="it-IT" dirty="0" smtClean="0"/>
              <a:t>se </a:t>
            </a:r>
            <a:r>
              <a:rPr lang="it-IT" dirty="0"/>
              <a:t>irrogato per motivi diversi dalla malattia, il licenziamento è inefficace temporaneamente finché perdura la malattia e il comporto; riprende effetto al termine di essa (ad eccezione il licenziamento per giusta causa che prevale sulla malattia</a:t>
            </a:r>
          </a:p>
        </p:txBody>
      </p:sp>
    </p:spTree>
    <p:extLst>
      <p:ext uri="{BB962C8B-B14F-4D97-AF65-F5344CB8AC3E}">
        <p14:creationId xmlns:p14="http://schemas.microsoft.com/office/powerpoint/2010/main" val="59724028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Tutela della genitorialità</a:t>
            </a:r>
          </a:p>
        </p:txBody>
      </p:sp>
      <p:sp>
        <p:nvSpPr>
          <p:cNvPr id="3" name="Segnaposto contenuto 2"/>
          <p:cNvSpPr>
            <a:spLocks noGrp="1"/>
          </p:cNvSpPr>
          <p:nvPr>
            <p:ph idx="1"/>
          </p:nvPr>
        </p:nvSpPr>
        <p:spPr/>
        <p:txBody>
          <a:bodyPr>
            <a:normAutofit fontScale="85000" lnSpcReduction="10000"/>
          </a:bodyPr>
          <a:lstStyle/>
          <a:p>
            <a:pPr algn="just"/>
            <a:r>
              <a:rPr lang="it-IT" sz="1600" dirty="0"/>
              <a:t>d.lgs. n. 151/2001 e eventuali norme collettive</a:t>
            </a:r>
          </a:p>
          <a:p>
            <a:pPr algn="just"/>
            <a:r>
              <a:rPr lang="it-IT" sz="1600" dirty="0"/>
              <a:t>divieto di licenziamento dall’inizio della gravidanza fino a un anno di età del bambino; eccetto colpa grave, cessazione attività, scadenza contratto a termine, esito negativo della prova</a:t>
            </a:r>
          </a:p>
          <a:p>
            <a:pPr algn="just"/>
            <a:r>
              <a:rPr lang="it-IT" sz="1600" dirty="0"/>
              <a:t>divieto adibizione durante la gestazione e fino 7 mesi dopo al parto al trasporto, sollevamento pesi, lavori pericolosi, faticosi, insalubri</a:t>
            </a:r>
          </a:p>
          <a:p>
            <a:pPr algn="just"/>
            <a:r>
              <a:rPr lang="it-IT" sz="1600" dirty="0"/>
              <a:t>permessi retribuiti per esami prenatali</a:t>
            </a:r>
          </a:p>
          <a:p>
            <a:pPr algn="just"/>
            <a:r>
              <a:rPr lang="it-IT" sz="1600" dirty="0"/>
              <a:t>congedo maternità: divieto 2 mesi prima e 3 mesi dopo-ma progressiva </a:t>
            </a:r>
            <a:r>
              <a:rPr lang="it-IT" sz="1600" dirty="0" err="1"/>
              <a:t>flessibilizzazione</a:t>
            </a:r>
            <a:r>
              <a:rPr lang="it-IT" sz="1600" dirty="0"/>
              <a:t>  con facoltà di astenersi esclusivamente dopo il parto per 5 mesi</a:t>
            </a:r>
          </a:p>
          <a:p>
            <a:pPr algn="just"/>
            <a:r>
              <a:rPr lang="it-IT" sz="1600" dirty="0"/>
              <a:t>congedo maternità in caso di adozione/affido</a:t>
            </a:r>
          </a:p>
          <a:p>
            <a:pPr algn="just">
              <a:buFontTx/>
              <a:buChar char="-"/>
            </a:pPr>
            <a:r>
              <a:rPr lang="it-IT" sz="1600" dirty="0"/>
              <a:t>decorre anzianità, 80% retribuito ma i contratti anche quelli pubblici prevedono il 100%</a:t>
            </a:r>
          </a:p>
          <a:p>
            <a:pPr algn="just">
              <a:buFontTx/>
              <a:buChar char="-"/>
            </a:pPr>
            <a:r>
              <a:rPr lang="it-IT" sz="1600" dirty="0"/>
              <a:t>congedo paternità: morte, abbandono e affidamento esclusivo, alternativo</a:t>
            </a:r>
          </a:p>
          <a:p>
            <a:pPr algn="just">
              <a:buFontTx/>
              <a:buChar char="-"/>
            </a:pPr>
            <a:r>
              <a:rPr lang="it-IT" sz="1600" dirty="0"/>
              <a:t>congedo obbligatorio per il padre 1 gg e 2 facoltativi nel 2015, entro il quinto mese di vita del bambino in favore del padre  (NO nel PI); elevato congedo obbligatorio a 10 gg dalla legge di stabilità 2021 (retribuita al 100%) e resta il congedo facoltativo di 2 giorni in sostituzione del congedo della madre</a:t>
            </a:r>
          </a:p>
          <a:p>
            <a:pPr algn="just">
              <a:buFontTx/>
              <a:buChar char="-"/>
            </a:pPr>
            <a:endParaRPr lang="it-IT" sz="1600" dirty="0"/>
          </a:p>
          <a:p>
            <a:pPr algn="just">
              <a:buFontTx/>
              <a:buChar char="-"/>
            </a:pPr>
            <a:endParaRPr lang="it-IT" sz="1600" dirty="0"/>
          </a:p>
          <a:p>
            <a:pPr algn="just"/>
            <a:endParaRPr lang="it-IT" sz="1600" dirty="0"/>
          </a:p>
        </p:txBody>
      </p:sp>
    </p:spTree>
    <p:extLst>
      <p:ext uri="{BB962C8B-B14F-4D97-AF65-F5344CB8AC3E}">
        <p14:creationId xmlns:p14="http://schemas.microsoft.com/office/powerpoint/2010/main" val="20679145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…segue</a:t>
            </a:r>
          </a:p>
        </p:txBody>
      </p:sp>
      <p:sp>
        <p:nvSpPr>
          <p:cNvPr id="3" name="Segnaposto contenuto 2"/>
          <p:cNvSpPr>
            <a:spLocks noGrp="1"/>
          </p:cNvSpPr>
          <p:nvPr>
            <p:ph idx="1"/>
          </p:nvPr>
        </p:nvSpPr>
        <p:spPr>
          <a:xfrm>
            <a:off x="2388382" y="2489200"/>
            <a:ext cx="7308018" cy="4252168"/>
          </a:xfrm>
        </p:spPr>
        <p:txBody>
          <a:bodyPr>
            <a:normAutofit lnSpcReduction="10000"/>
          </a:bodyPr>
          <a:lstStyle/>
          <a:p>
            <a:pPr algn="just"/>
            <a:r>
              <a:rPr lang="it-IT" dirty="0"/>
              <a:t>congedo parentale: sei mesi frazionati o continuativi a ciascun genitore entro il limite di 10 mesi complessivi; 10 mesi ad un unico genitore; qualora il padre lavoratore eserciti il diritto di astenersi dal lavoro per un periodo continuativo o frazionato non inferiore a tre mesi, il limite complessivo dei congedi parentali dei genitori è elevato a undici mesi</a:t>
            </a:r>
          </a:p>
          <a:p>
            <a:pPr algn="just"/>
            <a:r>
              <a:rPr lang="it-IT" dirty="0"/>
              <a:t>anche ai genitori adottivi o affidatari</a:t>
            </a:r>
          </a:p>
          <a:p>
            <a:pPr algn="just"/>
            <a:r>
              <a:rPr lang="it-IT" dirty="0"/>
              <a:t>anche per periodi pre-adottivi</a:t>
            </a:r>
          </a:p>
          <a:p>
            <a:pPr algn="just"/>
            <a:r>
              <a:rPr lang="it-IT" dirty="0"/>
              <a:t>anche su base orario con preavviso minimo in inferiore a 5 gg </a:t>
            </a:r>
            <a:endParaRPr lang="it-IT" dirty="0" smtClean="0"/>
          </a:p>
          <a:p>
            <a:pPr algn="just"/>
            <a:r>
              <a:rPr lang="it-IT" dirty="0" smtClean="0"/>
              <a:t>trattamento </a:t>
            </a:r>
            <a:r>
              <a:rPr lang="it-IT" dirty="0"/>
              <a:t>retributivo 30</a:t>
            </a:r>
            <a:r>
              <a:rPr lang="it-IT" dirty="0" smtClean="0"/>
              <a:t>%</a:t>
            </a:r>
            <a:endParaRPr lang="it-IT" dirty="0"/>
          </a:p>
          <a:p>
            <a:pPr algn="just"/>
            <a:r>
              <a:rPr lang="it-IT" dirty="0"/>
              <a:t>due periodi di riposo, anche cumulabili, di un’ora ciascuno durante il primo anno di vita del bambino</a:t>
            </a:r>
          </a:p>
        </p:txBody>
      </p:sp>
    </p:spTree>
    <p:extLst>
      <p:ext uri="{BB962C8B-B14F-4D97-AF65-F5344CB8AC3E}">
        <p14:creationId xmlns:p14="http://schemas.microsoft.com/office/powerpoint/2010/main" val="1068797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Discipline speciali</a:t>
            </a:r>
          </a:p>
        </p:txBody>
      </p:sp>
      <p:sp>
        <p:nvSpPr>
          <p:cNvPr id="3" name="Segnaposto contenuto 2"/>
          <p:cNvSpPr>
            <a:spLocks noGrp="1"/>
          </p:cNvSpPr>
          <p:nvPr>
            <p:ph idx="1"/>
          </p:nvPr>
        </p:nvSpPr>
        <p:spPr/>
        <p:txBody>
          <a:bodyPr>
            <a:normAutofit/>
          </a:bodyPr>
          <a:lstStyle/>
          <a:p>
            <a:pPr algn="just">
              <a:spcBef>
                <a:spcPct val="0"/>
              </a:spcBef>
            </a:pPr>
            <a:r>
              <a:rPr lang="it-IT" altLang="it-IT" b="1" dirty="0"/>
              <a:t>Minori (</a:t>
            </a:r>
            <a:r>
              <a:rPr lang="it-IT" altLang="it-IT" dirty="0"/>
              <a:t>l. n. 977/67)</a:t>
            </a:r>
          </a:p>
          <a:p>
            <a:pPr algn="just">
              <a:spcBef>
                <a:spcPct val="0"/>
              </a:spcBef>
            </a:pPr>
            <a:r>
              <a:rPr lang="it-IT" altLang="it-IT" b="1" dirty="0"/>
              <a:t>tempo parziale </a:t>
            </a:r>
            <a:r>
              <a:rPr lang="it-IT" altLang="it-IT" dirty="0"/>
              <a:t>(d. </a:t>
            </a:r>
            <a:r>
              <a:rPr lang="it-IT" altLang="it-IT" dirty="0" err="1"/>
              <a:t>lgs</a:t>
            </a:r>
            <a:r>
              <a:rPr lang="it-IT" altLang="it-IT" dirty="0"/>
              <a:t>. n. 81/2015 e successive modificazioni)</a:t>
            </a:r>
          </a:p>
          <a:p>
            <a:pPr algn="just">
              <a:spcBef>
                <a:spcPct val="0"/>
              </a:spcBef>
            </a:pPr>
            <a:r>
              <a:rPr lang="it-IT" altLang="it-IT" b="1" dirty="0"/>
              <a:t>permessi e i congedi </a:t>
            </a:r>
            <a:r>
              <a:rPr lang="it-IT" altLang="it-IT" dirty="0"/>
              <a:t>per cause particolari, per la formazione e per la formazione continua (artt. 4, 5 e 6 della l. 8 marzo 2000, n. 53) </a:t>
            </a:r>
          </a:p>
          <a:p>
            <a:pPr algn="just">
              <a:spcBef>
                <a:spcPct val="0"/>
              </a:spcBef>
            </a:pPr>
            <a:r>
              <a:rPr lang="it-IT" altLang="it-IT" dirty="0"/>
              <a:t>riduzioni di orario e le astensioni</a:t>
            </a:r>
            <a:r>
              <a:rPr lang="it-IT" altLang="it-IT" b="1" dirty="0"/>
              <a:t> per madri e padri lavoratori </a:t>
            </a:r>
            <a:r>
              <a:rPr lang="it-IT" altLang="it-IT" dirty="0"/>
              <a:t>(d. </a:t>
            </a:r>
            <a:r>
              <a:rPr lang="it-IT" altLang="it-IT" dirty="0" err="1"/>
              <a:t>lgs</a:t>
            </a:r>
            <a:r>
              <a:rPr lang="it-IT" altLang="it-IT" dirty="0"/>
              <a:t> n. 151/2000)</a:t>
            </a:r>
          </a:p>
          <a:p>
            <a:pPr algn="just">
              <a:spcBef>
                <a:spcPct val="0"/>
              </a:spcBef>
            </a:pPr>
            <a:r>
              <a:rPr lang="it-IT" altLang="it-IT" dirty="0"/>
              <a:t>orario della </a:t>
            </a:r>
            <a:r>
              <a:rPr lang="it-IT" altLang="it-IT" b="1" dirty="0"/>
              <a:t>gente di mare e del personale di volo dell’aviazione civile </a:t>
            </a:r>
            <a:r>
              <a:rPr lang="it-IT" altLang="it-IT" dirty="0"/>
              <a:t>(direttiva 1999/63/CE e 2000/79/CE e decreti legislativi 27 maggio 2005, n. 108 e 19 agosto 2005, n. 185, )</a:t>
            </a:r>
          </a:p>
          <a:p>
            <a:pPr algn="just">
              <a:spcBef>
                <a:spcPct val="0"/>
              </a:spcBef>
            </a:pPr>
            <a:r>
              <a:rPr lang="it-IT" altLang="it-IT" dirty="0"/>
              <a:t>orario di lavoro del personale che effettua </a:t>
            </a:r>
            <a:r>
              <a:rPr lang="it-IT" altLang="it-IT" b="1" dirty="0"/>
              <a:t>operazioni mobili di autotrasporto </a:t>
            </a:r>
            <a:r>
              <a:rPr lang="it-IT" altLang="it-IT" dirty="0"/>
              <a:t>(direttiva 2002/15/CE, legge delega 20 giugno 2007, n. 77 e d. </a:t>
            </a:r>
            <a:r>
              <a:rPr lang="it-IT" altLang="it-IT" dirty="0" err="1"/>
              <a:t>lgs</a:t>
            </a:r>
            <a:r>
              <a:rPr lang="it-IT" altLang="it-IT" dirty="0"/>
              <a:t>. 19 novembre 2007, n. 234)</a:t>
            </a:r>
          </a:p>
        </p:txBody>
      </p:sp>
    </p:spTree>
    <p:extLst>
      <p:ext uri="{BB962C8B-B14F-4D97-AF65-F5344CB8AC3E}">
        <p14:creationId xmlns:p14="http://schemas.microsoft.com/office/powerpoint/2010/main" val="12480750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Ambito d.lgs. n. 66/2003</a:t>
            </a:r>
          </a:p>
        </p:txBody>
      </p:sp>
      <p:sp>
        <p:nvSpPr>
          <p:cNvPr id="3" name="Segnaposto contenuto 2"/>
          <p:cNvSpPr>
            <a:spLocks noGrp="1"/>
          </p:cNvSpPr>
          <p:nvPr>
            <p:ph idx="1"/>
          </p:nvPr>
        </p:nvSpPr>
        <p:spPr/>
        <p:txBody>
          <a:bodyPr>
            <a:normAutofit fontScale="85000" lnSpcReduction="10000"/>
          </a:bodyPr>
          <a:lstStyle/>
          <a:p>
            <a:pPr algn="just">
              <a:spcBef>
                <a:spcPct val="0"/>
              </a:spcBef>
            </a:pPr>
            <a:r>
              <a:rPr lang="it-IT" altLang="it-IT" b="1" dirty="0"/>
              <a:t>tutti i settori, pubblici e privati</a:t>
            </a:r>
            <a:r>
              <a:rPr lang="it-IT" altLang="it-IT" dirty="0"/>
              <a:t>, inclusi gli </a:t>
            </a:r>
            <a:r>
              <a:rPr lang="it-IT" altLang="it-IT" i="1" dirty="0"/>
              <a:t>apprendisti maggiorenni</a:t>
            </a:r>
            <a:r>
              <a:rPr lang="it-IT" altLang="it-IT" dirty="0"/>
              <a:t>, salvo </a:t>
            </a:r>
            <a:r>
              <a:rPr lang="it-IT" altLang="it-IT" dirty="0" smtClean="0"/>
              <a:t>ESPRESSE ESCLUSIONI, </a:t>
            </a:r>
            <a:r>
              <a:rPr lang="it-IT" altLang="it-IT" dirty="0"/>
              <a:t>ad esempio:</a:t>
            </a:r>
          </a:p>
          <a:p>
            <a:pPr algn="just">
              <a:spcBef>
                <a:spcPct val="0"/>
              </a:spcBef>
            </a:pPr>
            <a:endParaRPr lang="it-IT" altLang="it-IT" dirty="0"/>
          </a:p>
          <a:p>
            <a:pPr algn="just">
              <a:spcBef>
                <a:spcPct val="0"/>
              </a:spcBef>
              <a:buFont typeface="+mj-lt"/>
              <a:buAutoNum type="arabicPeriod"/>
            </a:pPr>
            <a:r>
              <a:rPr lang="it-IT" altLang="it-IT" dirty="0"/>
              <a:t>la gente di mare, il personale di volo dell’Aviazione civile, i  lavoratori mobili (specifiche discipline)</a:t>
            </a:r>
          </a:p>
          <a:p>
            <a:pPr algn="just">
              <a:spcBef>
                <a:spcPct val="0"/>
              </a:spcBef>
              <a:buFont typeface="+mj-lt"/>
              <a:buAutoNum type="arabicPeriod"/>
            </a:pPr>
            <a:endParaRPr lang="it-IT" altLang="it-IT" dirty="0"/>
          </a:p>
          <a:p>
            <a:pPr algn="just">
              <a:spcBef>
                <a:spcPct val="0"/>
              </a:spcBef>
              <a:buFont typeface="+mj-lt"/>
              <a:buAutoNum type="arabicPeriod"/>
            </a:pPr>
            <a:r>
              <a:rPr lang="it-IT" altLang="it-IT" dirty="0"/>
              <a:t>le Forze armate e di polizia</a:t>
            </a:r>
          </a:p>
          <a:p>
            <a:pPr algn="just">
              <a:spcBef>
                <a:spcPct val="0"/>
              </a:spcBef>
              <a:buFont typeface="+mj-lt"/>
              <a:buAutoNum type="arabicPeriod"/>
            </a:pPr>
            <a:endParaRPr lang="it-IT" altLang="it-IT" dirty="0"/>
          </a:p>
          <a:p>
            <a:pPr algn="just">
              <a:spcBef>
                <a:spcPct val="0"/>
              </a:spcBef>
              <a:buFont typeface="+mj-lt"/>
              <a:buAutoNum type="arabicPeriod"/>
            </a:pPr>
            <a:r>
              <a:rPr lang="it-IT" altLang="it-IT" dirty="0"/>
              <a:t>il personale della scuola</a:t>
            </a:r>
          </a:p>
          <a:p>
            <a:pPr algn="just">
              <a:spcBef>
                <a:spcPct val="0"/>
              </a:spcBef>
              <a:buFont typeface="+mj-lt"/>
              <a:buAutoNum type="arabicPeriod"/>
            </a:pPr>
            <a:endParaRPr lang="it-IT" altLang="it-IT" dirty="0"/>
          </a:p>
          <a:p>
            <a:pPr algn="just">
              <a:spcBef>
                <a:spcPct val="0"/>
              </a:spcBef>
              <a:buFont typeface="+mj-lt"/>
              <a:buAutoNum type="arabicPeriod"/>
            </a:pPr>
            <a:r>
              <a:rPr lang="it-IT" altLang="it-IT" dirty="0"/>
              <a:t>addetti ai servizi di vigilanza privata</a:t>
            </a:r>
          </a:p>
          <a:p>
            <a:pPr algn="just">
              <a:spcBef>
                <a:spcPct val="0"/>
              </a:spcBef>
              <a:buFont typeface="+mj-lt"/>
              <a:buAutoNum type="arabicPeriod"/>
            </a:pPr>
            <a:endParaRPr lang="it-IT" altLang="it-IT" dirty="0"/>
          </a:p>
          <a:p>
            <a:pPr algn="just">
              <a:spcBef>
                <a:spcPct val="0"/>
              </a:spcBef>
              <a:buFont typeface="+mj-lt"/>
              <a:buAutoNum type="arabicPeriod"/>
            </a:pPr>
            <a:r>
              <a:rPr lang="it-IT" altLang="it-IT" dirty="0"/>
              <a:t>lavoratori a domicilio e telelavoratori</a:t>
            </a:r>
          </a:p>
          <a:p>
            <a:pPr algn="just">
              <a:spcBef>
                <a:spcPct val="0"/>
              </a:spcBef>
              <a:buFont typeface="+mj-lt"/>
              <a:buAutoNum type="arabicPeriod"/>
            </a:pPr>
            <a:endParaRPr lang="it-IT" altLang="it-IT" dirty="0"/>
          </a:p>
          <a:p>
            <a:pPr algn="just">
              <a:spcBef>
                <a:spcPct val="0"/>
              </a:spcBef>
              <a:buFont typeface="+mj-lt"/>
              <a:buAutoNum type="arabicPeriod"/>
            </a:pPr>
            <a:r>
              <a:rPr lang="it-IT" altLang="it-IT" dirty="0"/>
              <a:t>collaboratori domestici</a:t>
            </a:r>
          </a:p>
          <a:p>
            <a:endParaRPr lang="it-IT" dirty="0"/>
          </a:p>
        </p:txBody>
      </p:sp>
    </p:spTree>
    <p:extLst>
      <p:ext uri="{BB962C8B-B14F-4D97-AF65-F5344CB8AC3E}">
        <p14:creationId xmlns:p14="http://schemas.microsoft.com/office/powerpoint/2010/main" val="30442554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Deleghe</a:t>
            </a:r>
          </a:p>
        </p:txBody>
      </p:sp>
      <p:sp>
        <p:nvSpPr>
          <p:cNvPr id="3" name="Segnaposto contenuto 2"/>
          <p:cNvSpPr>
            <a:spLocks noGrp="1"/>
          </p:cNvSpPr>
          <p:nvPr>
            <p:ph idx="1"/>
          </p:nvPr>
        </p:nvSpPr>
        <p:spPr/>
        <p:txBody>
          <a:bodyPr/>
          <a:lstStyle/>
          <a:p>
            <a:pPr algn="just">
              <a:spcBef>
                <a:spcPct val="0"/>
              </a:spcBef>
            </a:pPr>
            <a:r>
              <a:rPr lang="it-IT" altLang="it-IT" dirty="0"/>
              <a:t>“deleghe in bianco” alla contrattazione collettiva</a:t>
            </a:r>
          </a:p>
          <a:p>
            <a:pPr algn="just">
              <a:spcBef>
                <a:spcPct val="0"/>
              </a:spcBef>
            </a:pPr>
            <a:endParaRPr lang="it-IT" altLang="it-IT" dirty="0"/>
          </a:p>
          <a:p>
            <a:pPr algn="just">
              <a:spcBef>
                <a:spcPct val="0"/>
              </a:spcBef>
            </a:pPr>
            <a:r>
              <a:rPr lang="it-IT" altLang="it-IT" dirty="0"/>
              <a:t>i contratti collettivi (stipulati dai sindacati comparativamente più rappresentativi) possono a volte derogare “</a:t>
            </a:r>
            <a:r>
              <a:rPr lang="it-IT" altLang="it-IT" i="1" dirty="0"/>
              <a:t>in </a:t>
            </a:r>
            <a:r>
              <a:rPr lang="it-IT" altLang="it-IT" i="1" dirty="0" err="1"/>
              <a:t>pejus</a:t>
            </a:r>
            <a:r>
              <a:rPr lang="it-IT" altLang="it-IT" i="1" dirty="0"/>
              <a:t>”</a:t>
            </a:r>
            <a:r>
              <a:rPr lang="it-IT" altLang="it-IT" dirty="0"/>
              <a:t> i limiti legali fissati dal d. </a:t>
            </a:r>
            <a:r>
              <a:rPr lang="it-IT" altLang="it-IT" dirty="0" err="1"/>
              <a:t>lgs</a:t>
            </a:r>
            <a:r>
              <a:rPr lang="it-IT" altLang="it-IT" dirty="0"/>
              <a:t>. 66/2003</a:t>
            </a:r>
          </a:p>
          <a:p>
            <a:endParaRPr lang="it-IT" dirty="0"/>
          </a:p>
        </p:txBody>
      </p:sp>
    </p:spTree>
    <p:extLst>
      <p:ext uri="{BB962C8B-B14F-4D97-AF65-F5344CB8AC3E}">
        <p14:creationId xmlns:p14="http://schemas.microsoft.com/office/powerpoint/2010/main" val="34622563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Orario di lavoro</a:t>
            </a:r>
          </a:p>
        </p:txBody>
      </p:sp>
      <p:sp>
        <p:nvSpPr>
          <p:cNvPr id="3" name="Segnaposto contenuto 2"/>
          <p:cNvSpPr>
            <a:spLocks noGrp="1"/>
          </p:cNvSpPr>
          <p:nvPr>
            <p:ph idx="1"/>
          </p:nvPr>
        </p:nvSpPr>
        <p:spPr/>
        <p:txBody>
          <a:bodyPr>
            <a:normAutofit/>
          </a:bodyPr>
          <a:lstStyle/>
          <a:p>
            <a:pPr algn="just">
              <a:spcBef>
                <a:spcPts val="0"/>
              </a:spcBef>
              <a:defRPr/>
            </a:pPr>
            <a:r>
              <a:rPr lang="it-IT" i="1" dirty="0">
                <a:cs typeface="Arial" pitchFamily="34" charset="0"/>
              </a:rPr>
              <a:t>art. 1, comma 1:</a:t>
            </a:r>
          </a:p>
          <a:p>
            <a:pPr marL="0" indent="0" algn="just">
              <a:spcBef>
                <a:spcPts val="0"/>
              </a:spcBef>
              <a:buNone/>
              <a:defRPr/>
            </a:pPr>
            <a:r>
              <a:rPr lang="it-IT" i="1" dirty="0">
                <a:cs typeface="Arial" pitchFamily="34" charset="0"/>
              </a:rPr>
              <a:t>qualsiasi periodo in cui il lavoratore </a:t>
            </a:r>
            <a:r>
              <a:rPr lang="it-IT" b="1" i="1" dirty="0">
                <a:cs typeface="Arial" pitchFamily="34" charset="0"/>
              </a:rPr>
              <a:t>sia al lavoro</a:t>
            </a:r>
            <a:r>
              <a:rPr lang="it-IT" b="1" dirty="0">
                <a:cs typeface="Arial" pitchFamily="34" charset="0"/>
              </a:rPr>
              <a:t>, </a:t>
            </a:r>
            <a:r>
              <a:rPr lang="it-IT" b="1" i="1" dirty="0">
                <a:cs typeface="Arial" pitchFamily="34" charset="0"/>
              </a:rPr>
              <a:t>a disposizione del datore di lavoro</a:t>
            </a:r>
            <a:r>
              <a:rPr lang="it-IT" b="1" dirty="0">
                <a:cs typeface="Arial" pitchFamily="34" charset="0"/>
              </a:rPr>
              <a:t> </a:t>
            </a:r>
            <a:r>
              <a:rPr lang="it-IT" dirty="0">
                <a:cs typeface="Arial" pitchFamily="34" charset="0"/>
              </a:rPr>
              <a:t>e </a:t>
            </a:r>
            <a:r>
              <a:rPr lang="it-IT" b="1" i="1" dirty="0">
                <a:cs typeface="Arial" pitchFamily="34" charset="0"/>
              </a:rPr>
              <a:t>nell’esercizio della sua attività o delle sue funzioni</a:t>
            </a:r>
            <a:endParaRPr lang="it-IT" dirty="0">
              <a:cs typeface="Arial" pitchFamily="34" charset="0"/>
            </a:endParaRPr>
          </a:p>
          <a:p>
            <a:pPr algn="just">
              <a:spcBef>
                <a:spcPts val="0"/>
              </a:spcBef>
              <a:defRPr/>
            </a:pPr>
            <a:endParaRPr lang="it-IT" dirty="0">
              <a:cs typeface="Arial" pitchFamily="34" charset="0"/>
            </a:endParaRPr>
          </a:p>
          <a:p>
            <a:pPr algn="just">
              <a:spcBef>
                <a:spcPts val="0"/>
              </a:spcBef>
              <a:defRPr/>
            </a:pPr>
            <a:r>
              <a:rPr lang="it-IT" dirty="0">
                <a:cs typeface="Arial" pitchFamily="34" charset="0"/>
              </a:rPr>
              <a:t>i tre criteri devono intendersi </a:t>
            </a:r>
            <a:r>
              <a:rPr lang="it-IT" u="sng" dirty="0">
                <a:cs typeface="Arial" pitchFamily="34" charset="0"/>
              </a:rPr>
              <a:t>concorrenti </a:t>
            </a:r>
            <a:r>
              <a:rPr lang="it-IT" dirty="0">
                <a:cs typeface="Arial" pitchFamily="34" charset="0"/>
              </a:rPr>
              <a:t>e non alternativi ma nella interpretazione della giurisprudenza l’orario di lavoro coincide in sostanza con il periodo in cui il lavoratore è assoggettato al potere direttivo del datore di lavoro </a:t>
            </a:r>
          </a:p>
          <a:p>
            <a:pPr algn="just">
              <a:spcBef>
                <a:spcPts val="0"/>
              </a:spcBef>
              <a:defRPr/>
            </a:pPr>
            <a:endParaRPr lang="it-IT" dirty="0">
              <a:cs typeface="Arial" pitchFamily="34" charset="0"/>
            </a:endParaRPr>
          </a:p>
          <a:p>
            <a:pPr algn="just">
              <a:spcBef>
                <a:spcPts val="0"/>
              </a:spcBef>
              <a:defRPr/>
            </a:pPr>
            <a:r>
              <a:rPr lang="it-IT" dirty="0">
                <a:cs typeface="Arial" pitchFamily="34" charset="0"/>
              </a:rPr>
              <a:t>sono esplicitamente esclusi dall’</a:t>
            </a:r>
            <a:r>
              <a:rPr lang="it-IT" i="1" dirty="0">
                <a:cs typeface="Arial" pitchFamily="34" charset="0"/>
              </a:rPr>
              <a:t>orario di lavoro</a:t>
            </a:r>
            <a:r>
              <a:rPr lang="it-IT" dirty="0">
                <a:cs typeface="Arial" pitchFamily="34" charset="0"/>
              </a:rPr>
              <a:t> i riposi intermedi, le soste di almeno 10 min., il tempo per raggiungere il lavoro, </a:t>
            </a:r>
            <a:r>
              <a:rPr lang="it-IT" dirty="0" err="1">
                <a:cs typeface="Arial" pitchFamily="34" charset="0"/>
              </a:rPr>
              <a:t>etc</a:t>
            </a:r>
            <a:r>
              <a:rPr lang="it-IT" dirty="0">
                <a:cs typeface="Arial" pitchFamily="34" charset="0"/>
              </a:rPr>
              <a:t>… (art. 8, comma 3)</a:t>
            </a:r>
            <a:endParaRPr lang="it-IT" i="1" dirty="0">
              <a:cs typeface="Arial" pitchFamily="34" charset="0"/>
            </a:endParaRPr>
          </a:p>
          <a:p>
            <a:endParaRPr lang="it-IT" dirty="0"/>
          </a:p>
        </p:txBody>
      </p:sp>
    </p:spTree>
    <p:extLst>
      <p:ext uri="{BB962C8B-B14F-4D97-AF65-F5344CB8AC3E}">
        <p14:creationId xmlns:p14="http://schemas.microsoft.com/office/powerpoint/2010/main" val="4116353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1000"/>
                                        <p:tgtEl>
                                          <p:spTgt spid="3">
                                            <p:txEl>
                                              <p:pRg st="5" end="5"/>
                                            </p:txEl>
                                          </p:spTgt>
                                        </p:tgtEl>
                                      </p:cBhvr>
                                    </p:animEffect>
                                    <p:anim calcmode="lin" valueType="num">
                                      <p:cBhvr>
                                        <p:cTn id="1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Orario normale</a:t>
            </a:r>
          </a:p>
        </p:txBody>
      </p:sp>
      <p:sp>
        <p:nvSpPr>
          <p:cNvPr id="3" name="Segnaposto contenuto 2"/>
          <p:cNvSpPr>
            <a:spLocks noGrp="1"/>
          </p:cNvSpPr>
          <p:nvPr>
            <p:ph idx="1"/>
          </p:nvPr>
        </p:nvSpPr>
        <p:spPr/>
        <p:txBody>
          <a:bodyPr>
            <a:noAutofit/>
          </a:bodyPr>
          <a:lstStyle/>
          <a:p>
            <a:pPr algn="just">
              <a:defRPr/>
            </a:pPr>
            <a:r>
              <a:rPr lang="it-IT" b="1" dirty="0"/>
              <a:t>orario normale di lavoro </a:t>
            </a:r>
            <a:r>
              <a:rPr lang="it-IT" dirty="0"/>
              <a:t>fissato in </a:t>
            </a:r>
            <a:r>
              <a:rPr lang="it-IT" b="1" dirty="0"/>
              <a:t>40 ore settimanali </a:t>
            </a:r>
            <a:r>
              <a:rPr lang="it-IT" dirty="0"/>
              <a:t> </a:t>
            </a:r>
          </a:p>
          <a:p>
            <a:pPr algn="just">
              <a:defRPr/>
            </a:pPr>
            <a:r>
              <a:rPr lang="it-IT" dirty="0"/>
              <a:t>orario </a:t>
            </a:r>
            <a:r>
              <a:rPr lang="it-IT" dirty="0" err="1"/>
              <a:t>multiperiodale</a:t>
            </a:r>
            <a:r>
              <a:rPr lang="it-IT" dirty="0"/>
              <a:t>: “I contratti collettivi (stipulati da OO.SS. comparativamente più rappresentative) possono stabilire, a fini contrattuali, una durata minore e </a:t>
            </a:r>
            <a:r>
              <a:rPr lang="it-IT" i="1" dirty="0"/>
              <a:t>riferire l’orario normale alla durata media delle prestazioni lavorative in un periodo non superiore all’anno” </a:t>
            </a:r>
            <a:r>
              <a:rPr lang="it-IT" dirty="0"/>
              <a:t> (art. 3) </a:t>
            </a:r>
          </a:p>
          <a:p>
            <a:pPr marL="0" indent="0" algn="just">
              <a:buNone/>
              <a:defRPr/>
            </a:pPr>
            <a:endParaRPr lang="it-IT" dirty="0"/>
          </a:p>
        </p:txBody>
      </p:sp>
    </p:spTree>
    <p:extLst>
      <p:ext uri="{BB962C8B-B14F-4D97-AF65-F5344CB8AC3E}">
        <p14:creationId xmlns:p14="http://schemas.microsoft.com/office/powerpoint/2010/main" val="15368496"/>
      </p:ext>
    </p:extLst>
  </p:cSld>
  <p:clrMapOvr>
    <a:masterClrMapping/>
  </p:clrMapOvr>
  <p:timing>
    <p:tnLst>
      <p:par>
        <p:cTn id="1" dur="indefinite" restart="never" nodeType="tmRoot"/>
      </p:par>
    </p:tn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36805577_TF67530480.potx" id="{B23CAB55-D344-47E0-AEC3-E4D0A2E84ADE}" vid="{A041E282-F70F-4967-AFE1-6C305C42D4DB}"/>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032C9D10-CA80-4BC9-9D59-B4B9486E9328}">
  <ds:schemaRefs>
    <ds:schemaRef ds:uri="http://schemas.microsoft.com/sharepoint/v3/contenttype/forms"/>
  </ds:schemaRefs>
</ds:datastoreItem>
</file>

<file path=customXml/itemProps2.xml><?xml version="1.0" encoding="utf-8"?>
<ds:datastoreItem xmlns:ds="http://schemas.openxmlformats.org/officeDocument/2006/customXml" ds:itemID="{DD0DBFED-7AB5-403D-9982-F81C20C3F5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55D5C12-9048-448D-A69C-F00736C0732E}">
  <ds:schemaRefs>
    <ds:schemaRef ds:uri="http://purl.org/dc/elements/1.1/"/>
    <ds:schemaRef ds:uri="http://purl.org/dc/terms/"/>
    <ds:schemaRef ds:uri="16c05727-aa75-4e4a-9b5f-8a80a1165891"/>
    <ds:schemaRef ds:uri="http://schemas.openxmlformats.org/package/2006/metadata/core-properties"/>
    <ds:schemaRef ds:uri="http://www.w3.org/XML/1998/namespace"/>
    <ds:schemaRef ds:uri="http://schemas.microsoft.com/office/2006/documentManagement/types"/>
    <ds:schemaRef ds:uri="http://schemas.microsoft.com/office/2006/metadata/properties"/>
    <ds:schemaRef ds:uri="http://schemas.microsoft.com/office/infopath/2007/PartnerControls"/>
    <ds:schemaRef ds:uri="71af3243-3dd4-4a8d-8c0d-dd76da1f02a5"/>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Modello Badge</Template>
  <TotalTime>0</TotalTime>
  <Words>3561</Words>
  <Application>Microsoft Office PowerPoint</Application>
  <PresentationFormat>Widescreen</PresentationFormat>
  <Paragraphs>276</Paragraphs>
  <Slides>45</Slides>
  <Notes>1</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45</vt:i4>
      </vt:variant>
    </vt:vector>
  </HeadingPairs>
  <TitlesOfParts>
    <vt:vector size="52" baseType="lpstr">
      <vt:lpstr>Arial</vt:lpstr>
      <vt:lpstr>Calibri</vt:lpstr>
      <vt:lpstr>Gill Sans MT</vt:lpstr>
      <vt:lpstr>Impact</vt:lpstr>
      <vt:lpstr>Times New Roman</vt:lpstr>
      <vt:lpstr>Wingdings</vt:lpstr>
      <vt:lpstr>Badge</vt:lpstr>
      <vt:lpstr>Corso di diritto del lavoro  prof.ssa  Maria dolores  ferrara   </vt:lpstr>
      <vt:lpstr>Presentazione standard di PowerPoint</vt:lpstr>
      <vt:lpstr>Perché regolare?</vt:lpstr>
      <vt:lpstr>Fonti</vt:lpstr>
      <vt:lpstr>Discipline speciali</vt:lpstr>
      <vt:lpstr>Ambito d.lgs. n. 66/2003</vt:lpstr>
      <vt:lpstr>Deleghe</vt:lpstr>
      <vt:lpstr>Orario di lavoro</vt:lpstr>
      <vt:lpstr>Orario normale</vt:lpstr>
      <vt:lpstr>Lavoro straordinario (I)</vt:lpstr>
      <vt:lpstr>Lavoro straordinario (II)</vt:lpstr>
      <vt:lpstr>Durata massima (orario normale + straordinario)</vt:lpstr>
      <vt:lpstr>Durata massima giornaliera (I)</vt:lpstr>
      <vt:lpstr>Durata massima giornaliera (II)</vt:lpstr>
      <vt:lpstr>Lavoro notturno: contesto attuale</vt:lpstr>
      <vt:lpstr>Definizioni (I)</vt:lpstr>
      <vt:lpstr>Definizioni (II)</vt:lpstr>
      <vt:lpstr>Limiti</vt:lpstr>
      <vt:lpstr>Inidoneità</vt:lpstr>
      <vt:lpstr>Limite massimo  </vt:lpstr>
      <vt:lpstr>Divieti e non obbligo</vt:lpstr>
      <vt:lpstr>Collocazione orario</vt:lpstr>
      <vt:lpstr>Riposi (I)</vt:lpstr>
      <vt:lpstr>Ferie</vt:lpstr>
      <vt:lpstr>Ferie – fonti (I)</vt:lpstr>
      <vt:lpstr>Ferie – fonti (II) </vt:lpstr>
      <vt:lpstr>Ferie – principi</vt:lpstr>
      <vt:lpstr>Ferie e malattia</vt:lpstr>
      <vt:lpstr>Malattia e infortunio: principi</vt:lpstr>
      <vt:lpstr>Definizioni (I)</vt:lpstr>
      <vt:lpstr>Definizioni (II)</vt:lpstr>
      <vt:lpstr>Definizioni (III)</vt:lpstr>
      <vt:lpstr>Obblighi del lavoratore</vt:lpstr>
      <vt:lpstr>Procedura</vt:lpstr>
      <vt:lpstr>Certificazione (I) </vt:lpstr>
      <vt:lpstr>Certificazione (II)</vt:lpstr>
      <vt:lpstr>Procedura malattia professionale e infortunio</vt:lpstr>
      <vt:lpstr>Controllo sanitario: irregolarità</vt:lpstr>
      <vt:lpstr>Valutazione del medico   </vt:lpstr>
      <vt:lpstr>Controllo e malattia professionale/infortunio</vt:lpstr>
      <vt:lpstr>Conservazione del posto</vt:lpstr>
      <vt:lpstr>Comporto </vt:lpstr>
      <vt:lpstr>Casi di interruzione comporto e sanzioni (I) </vt:lpstr>
      <vt:lpstr>Tutela della genitorialità</vt:lpstr>
      <vt:lpstr>…segue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2021-05-21T15:50:35Z</dcterms:created>
  <dcterms:modified xsi:type="dcterms:W3CDTF">2022-05-23T06:16:18Z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