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4"/>
  </p:sldMasterIdLst>
  <p:notesMasterIdLst>
    <p:notesMasterId r:id="rId48"/>
  </p:notesMasterIdLst>
  <p:sldIdLst>
    <p:sldId id="256" r:id="rId5"/>
    <p:sldId id="288" r:id="rId6"/>
    <p:sldId id="289" r:id="rId7"/>
    <p:sldId id="290" r:id="rId8"/>
    <p:sldId id="291" r:id="rId9"/>
    <p:sldId id="292" r:id="rId10"/>
    <p:sldId id="257" r:id="rId11"/>
    <p:sldId id="258" r:id="rId12"/>
    <p:sldId id="259" r:id="rId13"/>
    <p:sldId id="260" r:id="rId14"/>
    <p:sldId id="261" r:id="rId15"/>
    <p:sldId id="298" r:id="rId16"/>
    <p:sldId id="299" r:id="rId17"/>
    <p:sldId id="300" r:id="rId18"/>
    <p:sldId id="263" r:id="rId19"/>
    <p:sldId id="266" r:id="rId20"/>
    <p:sldId id="267" r:id="rId21"/>
    <p:sldId id="264" r:id="rId22"/>
    <p:sldId id="265" r:id="rId23"/>
    <p:sldId id="268" r:id="rId24"/>
    <p:sldId id="269" r:id="rId25"/>
    <p:sldId id="270" r:id="rId26"/>
    <p:sldId id="293" r:id="rId27"/>
    <p:sldId id="295" r:id="rId28"/>
    <p:sldId id="294" r:id="rId29"/>
    <p:sldId id="271" r:id="rId30"/>
    <p:sldId id="272" r:id="rId31"/>
    <p:sldId id="273" r:id="rId32"/>
    <p:sldId id="274" r:id="rId33"/>
    <p:sldId id="275" r:id="rId34"/>
    <p:sldId id="276" r:id="rId35"/>
    <p:sldId id="278" r:id="rId36"/>
    <p:sldId id="279" r:id="rId37"/>
    <p:sldId id="280" r:id="rId38"/>
    <p:sldId id="281" r:id="rId39"/>
    <p:sldId id="282" r:id="rId40"/>
    <p:sldId id="283" r:id="rId41"/>
    <p:sldId id="284" r:id="rId42"/>
    <p:sldId id="287" r:id="rId43"/>
    <p:sldId id="285" r:id="rId44"/>
    <p:sldId id="286" r:id="rId45"/>
    <p:sldId id="296" r:id="rId46"/>
    <p:sldId id="297"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ERRARA MARIA DOLORES" initials="FMD" lastIdx="4" clrIdx="0">
    <p:extLst>
      <p:ext uri="{19B8F6BF-5375-455C-9EA6-DF929625EA0E}">
        <p15:presenceInfo xmlns:p15="http://schemas.microsoft.com/office/powerpoint/2012/main" userId="S-1-5-21-436374069-1659004503-1417001333-17249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325C1E-FA27-4B99-AC4A-0C72FDAB72DC}" v="203" dt="2024-03-26T07:02:16.6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274" autoAdjust="0"/>
  </p:normalViewPr>
  <p:slideViewPr>
    <p:cSldViewPr snapToGrid="0">
      <p:cViewPr varScale="1">
        <p:scale>
          <a:sx n="104" d="100"/>
          <a:sy n="104" d="100"/>
        </p:scale>
        <p:origin x="138"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ERRARA MARIA DOLORES" userId="8cf4d27e-2c18-4b19-8957-b1e0dfc88b87" providerId="ADAL" clId="{EECD9994-F1BE-4410-B3B6-2F8DE6759D3C}"/>
    <pc:docChg chg="custSel modSld">
      <pc:chgData name="FERRARA MARIA DOLORES" userId="8cf4d27e-2c18-4b19-8957-b1e0dfc88b87" providerId="ADAL" clId="{EECD9994-F1BE-4410-B3B6-2F8DE6759D3C}" dt="2024-03-26T07:02:16.649" v="201" actId="20577"/>
      <pc:docMkLst>
        <pc:docMk/>
      </pc:docMkLst>
      <pc:sldChg chg="modSp">
        <pc:chgData name="FERRARA MARIA DOLORES" userId="8cf4d27e-2c18-4b19-8957-b1e0dfc88b87" providerId="ADAL" clId="{EECD9994-F1BE-4410-B3B6-2F8DE6759D3C}" dt="2024-03-26T06:50:39.205" v="33" actId="20577"/>
        <pc:sldMkLst>
          <pc:docMk/>
          <pc:sldMk cId="1063385618" sldId="257"/>
        </pc:sldMkLst>
        <pc:spChg chg="mod">
          <ac:chgData name="FERRARA MARIA DOLORES" userId="8cf4d27e-2c18-4b19-8957-b1e0dfc88b87" providerId="ADAL" clId="{EECD9994-F1BE-4410-B3B6-2F8DE6759D3C}" dt="2024-03-26T06:50:39.205" v="33" actId="20577"/>
          <ac:spMkLst>
            <pc:docMk/>
            <pc:sldMk cId="1063385618" sldId="257"/>
            <ac:spMk id="3" creationId="{00000000-0000-0000-0000-000000000000}"/>
          </ac:spMkLst>
        </pc:spChg>
      </pc:sldChg>
      <pc:sldChg chg="modSp">
        <pc:chgData name="FERRARA MARIA DOLORES" userId="8cf4d27e-2c18-4b19-8957-b1e0dfc88b87" providerId="ADAL" clId="{EECD9994-F1BE-4410-B3B6-2F8DE6759D3C}" dt="2024-03-26T06:51:17.756" v="36" actId="20578"/>
        <pc:sldMkLst>
          <pc:docMk/>
          <pc:sldMk cId="4148195807" sldId="258"/>
        </pc:sldMkLst>
        <pc:spChg chg="mod">
          <ac:chgData name="FERRARA MARIA DOLORES" userId="8cf4d27e-2c18-4b19-8957-b1e0dfc88b87" providerId="ADAL" clId="{EECD9994-F1BE-4410-B3B6-2F8DE6759D3C}" dt="2024-03-26T06:51:17.756" v="36" actId="20578"/>
          <ac:spMkLst>
            <pc:docMk/>
            <pc:sldMk cId="4148195807" sldId="258"/>
            <ac:spMk id="3" creationId="{00000000-0000-0000-0000-000000000000}"/>
          </ac:spMkLst>
        </pc:spChg>
      </pc:sldChg>
      <pc:sldChg chg="modSp">
        <pc:chgData name="FERRARA MARIA DOLORES" userId="8cf4d27e-2c18-4b19-8957-b1e0dfc88b87" providerId="ADAL" clId="{EECD9994-F1BE-4410-B3B6-2F8DE6759D3C}" dt="2024-03-26T06:52:01.164" v="39" actId="13926"/>
        <pc:sldMkLst>
          <pc:docMk/>
          <pc:sldMk cId="1698269898" sldId="259"/>
        </pc:sldMkLst>
        <pc:spChg chg="mod">
          <ac:chgData name="FERRARA MARIA DOLORES" userId="8cf4d27e-2c18-4b19-8957-b1e0dfc88b87" providerId="ADAL" clId="{EECD9994-F1BE-4410-B3B6-2F8DE6759D3C}" dt="2024-03-26T06:52:01.164" v="39" actId="13926"/>
          <ac:spMkLst>
            <pc:docMk/>
            <pc:sldMk cId="1698269898" sldId="259"/>
            <ac:spMk id="3" creationId="{00000000-0000-0000-0000-000000000000}"/>
          </ac:spMkLst>
        </pc:spChg>
      </pc:sldChg>
      <pc:sldChg chg="modSp">
        <pc:chgData name="FERRARA MARIA DOLORES" userId="8cf4d27e-2c18-4b19-8957-b1e0dfc88b87" providerId="ADAL" clId="{EECD9994-F1BE-4410-B3B6-2F8DE6759D3C}" dt="2024-03-26T06:52:24.128" v="40" actId="13926"/>
        <pc:sldMkLst>
          <pc:docMk/>
          <pc:sldMk cId="3776811644" sldId="260"/>
        </pc:sldMkLst>
        <pc:spChg chg="mod">
          <ac:chgData name="FERRARA MARIA DOLORES" userId="8cf4d27e-2c18-4b19-8957-b1e0dfc88b87" providerId="ADAL" clId="{EECD9994-F1BE-4410-B3B6-2F8DE6759D3C}" dt="2024-03-26T06:52:24.128" v="40" actId="13926"/>
          <ac:spMkLst>
            <pc:docMk/>
            <pc:sldMk cId="3776811644" sldId="260"/>
            <ac:spMk id="3" creationId="{00000000-0000-0000-0000-000000000000}"/>
          </ac:spMkLst>
        </pc:spChg>
      </pc:sldChg>
      <pc:sldChg chg="modSp">
        <pc:chgData name="FERRARA MARIA DOLORES" userId="8cf4d27e-2c18-4b19-8957-b1e0dfc88b87" providerId="ADAL" clId="{EECD9994-F1BE-4410-B3B6-2F8DE6759D3C}" dt="2024-03-26T06:53:38.647" v="42" actId="108"/>
        <pc:sldMkLst>
          <pc:docMk/>
          <pc:sldMk cId="3856447523" sldId="261"/>
        </pc:sldMkLst>
        <pc:spChg chg="mod">
          <ac:chgData name="FERRARA MARIA DOLORES" userId="8cf4d27e-2c18-4b19-8957-b1e0dfc88b87" providerId="ADAL" clId="{EECD9994-F1BE-4410-B3B6-2F8DE6759D3C}" dt="2024-03-26T06:53:38.647" v="42" actId="108"/>
          <ac:spMkLst>
            <pc:docMk/>
            <pc:sldMk cId="3856447523" sldId="261"/>
            <ac:spMk id="3" creationId="{00000000-0000-0000-0000-000000000000}"/>
          </ac:spMkLst>
        </pc:spChg>
      </pc:sldChg>
      <pc:sldChg chg="modSp">
        <pc:chgData name="FERRARA MARIA DOLORES" userId="8cf4d27e-2c18-4b19-8957-b1e0dfc88b87" providerId="ADAL" clId="{EECD9994-F1BE-4410-B3B6-2F8DE6759D3C}" dt="2024-03-26T07:02:16.649" v="201" actId="20577"/>
        <pc:sldMkLst>
          <pc:docMk/>
          <pc:sldMk cId="53156329" sldId="267"/>
        </pc:sldMkLst>
        <pc:spChg chg="mod">
          <ac:chgData name="FERRARA MARIA DOLORES" userId="8cf4d27e-2c18-4b19-8957-b1e0dfc88b87" providerId="ADAL" clId="{EECD9994-F1BE-4410-B3B6-2F8DE6759D3C}" dt="2024-03-26T07:02:16.649" v="201" actId="20577"/>
          <ac:spMkLst>
            <pc:docMk/>
            <pc:sldMk cId="53156329" sldId="267"/>
            <ac:spMk id="3" creationId="{00000000-0000-0000-0000-000000000000}"/>
          </ac:spMkLst>
        </pc:spChg>
      </pc:sldChg>
      <pc:sldChg chg="modSp">
        <pc:chgData name="FERRARA MARIA DOLORES" userId="8cf4d27e-2c18-4b19-8957-b1e0dfc88b87" providerId="ADAL" clId="{EECD9994-F1BE-4410-B3B6-2F8DE6759D3C}" dt="2024-03-26T06:46:56.011" v="3" actId="13926"/>
        <pc:sldMkLst>
          <pc:docMk/>
          <pc:sldMk cId="1752138670" sldId="288"/>
        </pc:sldMkLst>
        <pc:spChg chg="mod">
          <ac:chgData name="FERRARA MARIA DOLORES" userId="8cf4d27e-2c18-4b19-8957-b1e0dfc88b87" providerId="ADAL" clId="{EECD9994-F1BE-4410-B3B6-2F8DE6759D3C}" dt="2024-03-26T06:46:56.011" v="3" actId="13926"/>
          <ac:spMkLst>
            <pc:docMk/>
            <pc:sldMk cId="1752138670" sldId="288"/>
            <ac:spMk id="3" creationId="{8414FA98-F5FE-4DDD-8709-7E0C0759A0B9}"/>
          </ac:spMkLst>
        </pc:spChg>
      </pc:sldChg>
      <pc:sldChg chg="modSp">
        <pc:chgData name="FERRARA MARIA DOLORES" userId="8cf4d27e-2c18-4b19-8957-b1e0dfc88b87" providerId="ADAL" clId="{EECD9994-F1BE-4410-B3B6-2F8DE6759D3C}" dt="2024-03-26T06:48:04.766" v="24" actId="20577"/>
        <pc:sldMkLst>
          <pc:docMk/>
          <pc:sldMk cId="2864773044" sldId="289"/>
        </pc:sldMkLst>
        <pc:graphicFrameChg chg="mod">
          <ac:chgData name="FERRARA MARIA DOLORES" userId="8cf4d27e-2c18-4b19-8957-b1e0dfc88b87" providerId="ADAL" clId="{EECD9994-F1BE-4410-B3B6-2F8DE6759D3C}" dt="2024-03-26T06:48:04.766" v="24" actId="20577"/>
          <ac:graphicFrameMkLst>
            <pc:docMk/>
            <pc:sldMk cId="2864773044" sldId="289"/>
            <ac:graphicFrameMk id="5" creationId="{6A2ECA56-915A-484E-70DE-1798FAF673E2}"/>
          </ac:graphicFrameMkLst>
        </pc:graphicFrameChg>
      </pc:sldChg>
      <pc:sldChg chg="modSp">
        <pc:chgData name="FERRARA MARIA DOLORES" userId="8cf4d27e-2c18-4b19-8957-b1e0dfc88b87" providerId="ADAL" clId="{EECD9994-F1BE-4410-B3B6-2F8DE6759D3C}" dt="2024-03-26T06:49:10.915" v="29" actId="13926"/>
        <pc:sldMkLst>
          <pc:docMk/>
          <pc:sldMk cId="803892224" sldId="291"/>
        </pc:sldMkLst>
        <pc:spChg chg="mod">
          <ac:chgData name="FERRARA MARIA DOLORES" userId="8cf4d27e-2c18-4b19-8957-b1e0dfc88b87" providerId="ADAL" clId="{EECD9994-F1BE-4410-B3B6-2F8DE6759D3C}" dt="2024-03-26T06:48:55.218" v="28" actId="5793"/>
          <ac:spMkLst>
            <pc:docMk/>
            <pc:sldMk cId="803892224" sldId="291"/>
            <ac:spMk id="2" creationId="{EDE34EB0-963F-49EC-8D31-1ACDF22E6F53}"/>
          </ac:spMkLst>
        </pc:spChg>
        <pc:spChg chg="mod">
          <ac:chgData name="FERRARA MARIA DOLORES" userId="8cf4d27e-2c18-4b19-8957-b1e0dfc88b87" providerId="ADAL" clId="{EECD9994-F1BE-4410-B3B6-2F8DE6759D3C}" dt="2024-03-26T06:49:10.915" v="29" actId="13926"/>
          <ac:spMkLst>
            <pc:docMk/>
            <pc:sldMk cId="803892224" sldId="291"/>
            <ac:spMk id="3" creationId="{EB83103D-6C26-428F-9161-1C2072E76EF0}"/>
          </ac:spMkLst>
        </pc:spChg>
      </pc:sldChg>
      <pc:sldChg chg="modSp">
        <pc:chgData name="FERRARA MARIA DOLORES" userId="8cf4d27e-2c18-4b19-8957-b1e0dfc88b87" providerId="ADAL" clId="{EECD9994-F1BE-4410-B3B6-2F8DE6759D3C}" dt="2024-03-26T06:50:13.484" v="31" actId="13926"/>
        <pc:sldMkLst>
          <pc:docMk/>
          <pc:sldMk cId="553122229" sldId="292"/>
        </pc:sldMkLst>
        <pc:spChg chg="mod">
          <ac:chgData name="FERRARA MARIA DOLORES" userId="8cf4d27e-2c18-4b19-8957-b1e0dfc88b87" providerId="ADAL" clId="{EECD9994-F1BE-4410-B3B6-2F8DE6759D3C}" dt="2024-03-26T06:50:13.484" v="31" actId="13926"/>
          <ac:spMkLst>
            <pc:docMk/>
            <pc:sldMk cId="553122229" sldId="292"/>
            <ac:spMk id="3" creationId="{81B50CA0-E101-4351-AE61-2D571E545C30}"/>
          </ac:spMkLst>
        </pc:spChg>
      </pc:sldChg>
      <pc:sldChg chg="modSp">
        <pc:chgData name="FERRARA MARIA DOLORES" userId="8cf4d27e-2c18-4b19-8957-b1e0dfc88b87" providerId="ADAL" clId="{EECD9994-F1BE-4410-B3B6-2F8DE6759D3C}" dt="2024-03-26T07:01:24.733" v="184" actId="20577"/>
        <pc:sldMkLst>
          <pc:docMk/>
          <pc:sldMk cId="2109774289" sldId="298"/>
        </pc:sldMkLst>
        <pc:spChg chg="mod">
          <ac:chgData name="FERRARA MARIA DOLORES" userId="8cf4d27e-2c18-4b19-8957-b1e0dfc88b87" providerId="ADAL" clId="{EECD9994-F1BE-4410-B3B6-2F8DE6759D3C}" dt="2024-03-26T07:01:24.733" v="184" actId="20577"/>
          <ac:spMkLst>
            <pc:docMk/>
            <pc:sldMk cId="2109774289" sldId="298"/>
            <ac:spMk id="3" creationId="{00000000-0000-0000-0000-000000000000}"/>
          </ac:spMkLst>
        </pc:spChg>
        <pc:spChg chg="mod">
          <ac:chgData name="FERRARA MARIA DOLORES" userId="8cf4d27e-2c18-4b19-8957-b1e0dfc88b87" providerId="ADAL" clId="{EECD9994-F1BE-4410-B3B6-2F8DE6759D3C}" dt="2024-03-26T07:01:01.582" v="74" actId="1076"/>
          <ac:spMkLst>
            <pc:docMk/>
            <pc:sldMk cId="2109774289" sldId="298"/>
            <ac:spMk id="4" creationId="{D93A4995-940C-4420-9C5D-6BE9C2AC5C52}"/>
          </ac:spMkLst>
        </pc:spChg>
      </pc:sldChg>
      <pc:sldChg chg="modSp">
        <pc:chgData name="FERRARA MARIA DOLORES" userId="8cf4d27e-2c18-4b19-8957-b1e0dfc88b87" providerId="ADAL" clId="{EECD9994-F1BE-4410-B3B6-2F8DE6759D3C}" dt="2024-03-26T06:54:34.454" v="46" actId="13926"/>
        <pc:sldMkLst>
          <pc:docMk/>
          <pc:sldMk cId="3339446272" sldId="299"/>
        </pc:sldMkLst>
        <pc:spChg chg="mod">
          <ac:chgData name="FERRARA MARIA DOLORES" userId="8cf4d27e-2c18-4b19-8957-b1e0dfc88b87" providerId="ADAL" clId="{EECD9994-F1BE-4410-B3B6-2F8DE6759D3C}" dt="2024-03-26T06:54:34.454" v="46" actId="13926"/>
          <ac:spMkLst>
            <pc:docMk/>
            <pc:sldMk cId="3339446272" sldId="299"/>
            <ac:spMk id="3" creationId="{695A27A3-7AD6-4CDA-898B-3AF07CF93864}"/>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2-03-29T10:44:25.392" idx="1">
    <p:pos x="6971" y="2153"/>
    <p:text>In rosso i vincoli di programmazione; in verde i vincoli sostanziale; in viola in vincoli procedurali</p:text>
    <p:extLst>
      <p:ext uri="{C676402C-5697-4E1C-873F-D02D1690AC5C}">
        <p15:threadingInfo xmlns:p15="http://schemas.microsoft.com/office/powerpoint/2012/main" timeZoneBias="-120"/>
      </p:ext>
    </p:extLst>
  </p:cm>
  <p:cm authorId="1" dt="2022-03-29T10:49:58.143" idx="2">
    <p:pos x="6970" y="2507"/>
    <p:text>In blu sono Eccezioni/specialità:1. durata 36 mesi; diritto di precedenza; no causali scritte  ma comprovate dalla PA; no somminstrazione a tempo indeterminato; no somministrazione a termine per dirigenti; sanzione della conversione</p:text>
    <p:extLst mod="1">
      <p:ext uri="{C676402C-5697-4E1C-873F-D02D1690AC5C}">
        <p15:threadingInfo xmlns:p15="http://schemas.microsoft.com/office/powerpoint/2012/main" timeZoneBias="-1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4-03-28T08:54:39.701" idx="4">
    <p:pos x="7424" y="1798"/>
    <p:text>in arancio le specialità alle sanzioni e alle responsabilità in caso di violazione delle regole sul lavoro a termine nelle pa</p:text>
    <p:extLst>
      <p:ext uri="{C676402C-5697-4E1C-873F-D02D1690AC5C}">
        <p15:threadingInfo xmlns:p15="http://schemas.microsoft.com/office/powerpoint/2012/main" timeZoneBias="-60"/>
      </p:ext>
    </p:extLst>
  </p:cm>
</p:cmLst>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55F84D-846C-4204-B6BB-3216287A2BE5}" type="doc">
      <dgm:prSet loTypeId="urn:microsoft.com/office/officeart/2005/8/layout/process4" loCatId="process" qsTypeId="urn:microsoft.com/office/officeart/2005/8/quickstyle/simple1" qsCatId="simple" csTypeId="urn:microsoft.com/office/officeart/2005/8/colors/colorful2" csCatId="colorful" phldr="1"/>
      <dgm:spPr/>
      <dgm:t>
        <a:bodyPr/>
        <a:lstStyle/>
        <a:p>
          <a:endParaRPr lang="en-US"/>
        </a:p>
      </dgm:t>
    </dgm:pt>
    <dgm:pt modelId="{6A2C0CC8-9B5F-4981-B14F-F502A2C27234}">
      <dgm:prSet/>
      <dgm:spPr/>
      <dgm:t>
        <a:bodyPr/>
        <a:lstStyle/>
        <a:p>
          <a:r>
            <a:rPr lang="it-IT" dirty="0"/>
            <a:t>se la flessibilità organizzativa è rimasta estranea al lavoro pubblico, non così la precarietà</a:t>
          </a:r>
          <a:endParaRPr lang="en-US" dirty="0"/>
        </a:p>
      </dgm:t>
    </dgm:pt>
    <dgm:pt modelId="{7EC0ED61-C882-4042-B42C-137BACE825F2}" type="parTrans" cxnId="{010D44BA-E86E-4220-9493-2FEA4D69570B}">
      <dgm:prSet/>
      <dgm:spPr/>
      <dgm:t>
        <a:bodyPr/>
        <a:lstStyle/>
        <a:p>
          <a:endParaRPr lang="en-US"/>
        </a:p>
      </dgm:t>
    </dgm:pt>
    <dgm:pt modelId="{BBAEC409-D19A-4442-884D-45179706C3BA}" type="sibTrans" cxnId="{010D44BA-E86E-4220-9493-2FEA4D69570B}">
      <dgm:prSet/>
      <dgm:spPr/>
      <dgm:t>
        <a:bodyPr/>
        <a:lstStyle/>
        <a:p>
          <a:endParaRPr lang="en-US"/>
        </a:p>
      </dgm:t>
    </dgm:pt>
    <dgm:pt modelId="{F45B47C0-CF10-4873-8F3C-C752236CF3BF}">
      <dgm:prSet/>
      <dgm:spPr/>
      <dgm:t>
        <a:bodyPr/>
        <a:lstStyle/>
        <a:p>
          <a:r>
            <a:rPr lang="it-IT" dirty="0"/>
            <a:t>ad essa si è fatto ricorso da sempre: sono cambiate le denominazioni e le tecniche (un tempo personale straordinario, avventizio, soprannumerario, oggi a termine, con contratti di formazione e lavoro, con contratti di somministrazione, di collaborazione coordinata e continuativa)</a:t>
          </a:r>
          <a:endParaRPr lang="en-US" dirty="0"/>
        </a:p>
      </dgm:t>
    </dgm:pt>
    <dgm:pt modelId="{5B2E48C0-7A14-49F4-B615-512BF9085BF0}" type="parTrans" cxnId="{FBAF7F23-778F-400B-BA88-632E336D3342}">
      <dgm:prSet/>
      <dgm:spPr/>
      <dgm:t>
        <a:bodyPr/>
        <a:lstStyle/>
        <a:p>
          <a:endParaRPr lang="en-US"/>
        </a:p>
      </dgm:t>
    </dgm:pt>
    <dgm:pt modelId="{7CA38B41-7779-41C2-AB75-CF98A979175B}" type="sibTrans" cxnId="{FBAF7F23-778F-400B-BA88-632E336D3342}">
      <dgm:prSet/>
      <dgm:spPr/>
      <dgm:t>
        <a:bodyPr/>
        <a:lstStyle/>
        <a:p>
          <a:endParaRPr lang="en-US"/>
        </a:p>
      </dgm:t>
    </dgm:pt>
    <dgm:pt modelId="{180322C0-19D1-4C05-AF8A-3162CDBCF696}">
      <dgm:prSet/>
      <dgm:spPr/>
      <dgm:t>
        <a:bodyPr/>
        <a:lstStyle/>
        <a:p>
          <a:r>
            <a:rPr lang="it-IT" dirty="0"/>
            <a:t>ma non le esigenze a cui quest’utilizzo ha risposto, che possono ridursi a due: il contenimento degli organici e la riduzione della spesa, il commercio elettorale del posto pubblico. </a:t>
          </a:r>
          <a:endParaRPr lang="en-US" dirty="0"/>
        </a:p>
      </dgm:t>
    </dgm:pt>
    <dgm:pt modelId="{4032CCFF-8110-405F-960B-A7E71DF615A7}" type="parTrans" cxnId="{8C88AD2D-8137-454B-8D07-C9E4389434A5}">
      <dgm:prSet/>
      <dgm:spPr/>
      <dgm:t>
        <a:bodyPr/>
        <a:lstStyle/>
        <a:p>
          <a:endParaRPr lang="en-US"/>
        </a:p>
      </dgm:t>
    </dgm:pt>
    <dgm:pt modelId="{4E362E2C-70CC-4509-9952-73F5A39E10BD}" type="sibTrans" cxnId="{8C88AD2D-8137-454B-8D07-C9E4389434A5}">
      <dgm:prSet/>
      <dgm:spPr/>
      <dgm:t>
        <a:bodyPr/>
        <a:lstStyle/>
        <a:p>
          <a:endParaRPr lang="en-US"/>
        </a:p>
      </dgm:t>
    </dgm:pt>
    <dgm:pt modelId="{243D45FF-67D7-4C05-A49A-2C0A89BF565E}" type="pres">
      <dgm:prSet presAssocID="{9055F84D-846C-4204-B6BB-3216287A2BE5}" presName="Name0" presStyleCnt="0">
        <dgm:presLayoutVars>
          <dgm:dir/>
          <dgm:animLvl val="lvl"/>
          <dgm:resizeHandles val="exact"/>
        </dgm:presLayoutVars>
      </dgm:prSet>
      <dgm:spPr/>
    </dgm:pt>
    <dgm:pt modelId="{B9E5AE5B-2D1E-485B-94DC-A704C65694B9}" type="pres">
      <dgm:prSet presAssocID="{180322C0-19D1-4C05-AF8A-3162CDBCF696}" presName="boxAndChildren" presStyleCnt="0"/>
      <dgm:spPr/>
    </dgm:pt>
    <dgm:pt modelId="{A9962EEC-CF74-41B0-A054-CE081ED6E542}" type="pres">
      <dgm:prSet presAssocID="{180322C0-19D1-4C05-AF8A-3162CDBCF696}" presName="parentTextBox" presStyleLbl="node1" presStyleIdx="0" presStyleCnt="3"/>
      <dgm:spPr/>
    </dgm:pt>
    <dgm:pt modelId="{9A748416-6AE4-45D6-8D88-7678E0AA8053}" type="pres">
      <dgm:prSet presAssocID="{7CA38B41-7779-41C2-AB75-CF98A979175B}" presName="sp" presStyleCnt="0"/>
      <dgm:spPr/>
    </dgm:pt>
    <dgm:pt modelId="{574AB375-295C-4C45-A36E-A2975C40F30C}" type="pres">
      <dgm:prSet presAssocID="{F45B47C0-CF10-4873-8F3C-C752236CF3BF}" presName="arrowAndChildren" presStyleCnt="0"/>
      <dgm:spPr/>
    </dgm:pt>
    <dgm:pt modelId="{2745D556-EEFC-43CB-87D3-F16BE4F04059}" type="pres">
      <dgm:prSet presAssocID="{F45B47C0-CF10-4873-8F3C-C752236CF3BF}" presName="parentTextArrow" presStyleLbl="node1" presStyleIdx="1" presStyleCnt="3"/>
      <dgm:spPr/>
    </dgm:pt>
    <dgm:pt modelId="{D6F21B93-78D0-4FC5-BC02-C0F33104FC63}" type="pres">
      <dgm:prSet presAssocID="{BBAEC409-D19A-4442-884D-45179706C3BA}" presName="sp" presStyleCnt="0"/>
      <dgm:spPr/>
    </dgm:pt>
    <dgm:pt modelId="{12CC167A-371E-4D44-A49D-4E464E740C06}" type="pres">
      <dgm:prSet presAssocID="{6A2C0CC8-9B5F-4981-B14F-F502A2C27234}" presName="arrowAndChildren" presStyleCnt="0"/>
      <dgm:spPr/>
    </dgm:pt>
    <dgm:pt modelId="{0401191A-FA55-4371-8603-266A3DE5F6D8}" type="pres">
      <dgm:prSet presAssocID="{6A2C0CC8-9B5F-4981-B14F-F502A2C27234}" presName="parentTextArrow" presStyleLbl="node1" presStyleIdx="2" presStyleCnt="3"/>
      <dgm:spPr/>
    </dgm:pt>
  </dgm:ptLst>
  <dgm:cxnLst>
    <dgm:cxn modelId="{9FD44901-2018-44FD-8135-F77C069BF09D}" type="presOf" srcId="{F45B47C0-CF10-4873-8F3C-C752236CF3BF}" destId="{2745D556-EEFC-43CB-87D3-F16BE4F04059}" srcOrd="0" destOrd="0" presId="urn:microsoft.com/office/officeart/2005/8/layout/process4"/>
    <dgm:cxn modelId="{75F79B06-7982-49FD-B632-6F1E13E660AB}" type="presOf" srcId="{9055F84D-846C-4204-B6BB-3216287A2BE5}" destId="{243D45FF-67D7-4C05-A49A-2C0A89BF565E}" srcOrd="0" destOrd="0" presId="urn:microsoft.com/office/officeart/2005/8/layout/process4"/>
    <dgm:cxn modelId="{FBAF7F23-778F-400B-BA88-632E336D3342}" srcId="{9055F84D-846C-4204-B6BB-3216287A2BE5}" destId="{F45B47C0-CF10-4873-8F3C-C752236CF3BF}" srcOrd="1" destOrd="0" parTransId="{5B2E48C0-7A14-49F4-B615-512BF9085BF0}" sibTransId="{7CA38B41-7779-41C2-AB75-CF98A979175B}"/>
    <dgm:cxn modelId="{8C88AD2D-8137-454B-8D07-C9E4389434A5}" srcId="{9055F84D-846C-4204-B6BB-3216287A2BE5}" destId="{180322C0-19D1-4C05-AF8A-3162CDBCF696}" srcOrd="2" destOrd="0" parTransId="{4032CCFF-8110-405F-960B-A7E71DF615A7}" sibTransId="{4E362E2C-70CC-4509-9952-73F5A39E10BD}"/>
    <dgm:cxn modelId="{D1BD9D56-A043-464C-9110-3E721E556075}" type="presOf" srcId="{180322C0-19D1-4C05-AF8A-3162CDBCF696}" destId="{A9962EEC-CF74-41B0-A054-CE081ED6E542}" srcOrd="0" destOrd="0" presId="urn:microsoft.com/office/officeart/2005/8/layout/process4"/>
    <dgm:cxn modelId="{4E72D07E-8B08-436F-9D24-A976E7FCD7F3}" type="presOf" srcId="{6A2C0CC8-9B5F-4981-B14F-F502A2C27234}" destId="{0401191A-FA55-4371-8603-266A3DE5F6D8}" srcOrd="0" destOrd="0" presId="urn:microsoft.com/office/officeart/2005/8/layout/process4"/>
    <dgm:cxn modelId="{010D44BA-E86E-4220-9493-2FEA4D69570B}" srcId="{9055F84D-846C-4204-B6BB-3216287A2BE5}" destId="{6A2C0CC8-9B5F-4981-B14F-F502A2C27234}" srcOrd="0" destOrd="0" parTransId="{7EC0ED61-C882-4042-B42C-137BACE825F2}" sibTransId="{BBAEC409-D19A-4442-884D-45179706C3BA}"/>
    <dgm:cxn modelId="{B51CC3E6-7F5E-49A5-B91C-D32C9E6D2EDB}" type="presParOf" srcId="{243D45FF-67D7-4C05-A49A-2C0A89BF565E}" destId="{B9E5AE5B-2D1E-485B-94DC-A704C65694B9}" srcOrd="0" destOrd="0" presId="urn:microsoft.com/office/officeart/2005/8/layout/process4"/>
    <dgm:cxn modelId="{589DADB9-A28B-445F-A699-D712F301E627}" type="presParOf" srcId="{B9E5AE5B-2D1E-485B-94DC-A704C65694B9}" destId="{A9962EEC-CF74-41B0-A054-CE081ED6E542}" srcOrd="0" destOrd="0" presId="urn:microsoft.com/office/officeart/2005/8/layout/process4"/>
    <dgm:cxn modelId="{075C3E8F-1BAC-4C06-8D20-7BDED31A4BEC}" type="presParOf" srcId="{243D45FF-67D7-4C05-A49A-2C0A89BF565E}" destId="{9A748416-6AE4-45D6-8D88-7678E0AA8053}" srcOrd="1" destOrd="0" presId="urn:microsoft.com/office/officeart/2005/8/layout/process4"/>
    <dgm:cxn modelId="{137318D1-9322-4B3A-861E-8409B335312F}" type="presParOf" srcId="{243D45FF-67D7-4C05-A49A-2C0A89BF565E}" destId="{574AB375-295C-4C45-A36E-A2975C40F30C}" srcOrd="2" destOrd="0" presId="urn:microsoft.com/office/officeart/2005/8/layout/process4"/>
    <dgm:cxn modelId="{F4BC095A-4CEF-4A9C-9168-822E3B72AE58}" type="presParOf" srcId="{574AB375-295C-4C45-A36E-A2975C40F30C}" destId="{2745D556-EEFC-43CB-87D3-F16BE4F04059}" srcOrd="0" destOrd="0" presId="urn:microsoft.com/office/officeart/2005/8/layout/process4"/>
    <dgm:cxn modelId="{1E4BD0ED-40A1-4A21-B1D2-407C11DAF82C}" type="presParOf" srcId="{243D45FF-67D7-4C05-A49A-2C0A89BF565E}" destId="{D6F21B93-78D0-4FC5-BC02-C0F33104FC63}" srcOrd="3" destOrd="0" presId="urn:microsoft.com/office/officeart/2005/8/layout/process4"/>
    <dgm:cxn modelId="{EFE9E8BB-2375-480D-9239-9F5B116B9C39}" type="presParOf" srcId="{243D45FF-67D7-4C05-A49A-2C0A89BF565E}" destId="{12CC167A-371E-4D44-A49D-4E464E740C06}" srcOrd="4" destOrd="0" presId="urn:microsoft.com/office/officeart/2005/8/layout/process4"/>
    <dgm:cxn modelId="{54F63D40-E31E-4C4E-B49C-A045BB3D94D3}" type="presParOf" srcId="{12CC167A-371E-4D44-A49D-4E464E740C06}" destId="{0401191A-FA55-4371-8603-266A3DE5F6D8}"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019B7E2-A3A2-40D5-9E59-ABD48FAD9576}" type="doc">
      <dgm:prSet loTypeId="urn:microsoft.com/office/officeart/2005/8/layout/process1" loCatId="process" qsTypeId="urn:microsoft.com/office/officeart/2005/8/quickstyle/simple4" qsCatId="simple" csTypeId="urn:microsoft.com/office/officeart/2005/8/colors/colorful1" csCatId="colorful"/>
      <dgm:spPr/>
      <dgm:t>
        <a:bodyPr/>
        <a:lstStyle/>
        <a:p>
          <a:endParaRPr lang="en-US"/>
        </a:p>
      </dgm:t>
    </dgm:pt>
    <dgm:pt modelId="{815C74CA-29A2-492A-B1E9-7B425F52F7AC}">
      <dgm:prSet/>
      <dgm:spPr/>
      <dgm:t>
        <a:bodyPr/>
        <a:lstStyle/>
        <a:p>
          <a:r>
            <a:rPr lang="it-IT" b="0" i="0" dirty="0"/>
            <a:t>Infatti, nella fase che va dalla fine del 1800 (Legge nr.182/1897) al 1947 (DLGS </a:t>
          </a:r>
          <a:r>
            <a:rPr lang="it-IT" b="0" i="0" dirty="0" err="1"/>
            <a:t>c.p.s.</a:t>
          </a:r>
          <a:r>
            <a:rPr lang="it-IT" b="0" i="0" dirty="0"/>
            <a:t> nr. 207/1947) il divieto di assunzione di personale non di ruolo e di assunzioni temporanee si accompagna a numerose deroghe fino alla previsione contenuta in una legge del 1937 (RDL nr. 100/1937) di una disciplina che avrebbe dovuto avere carattere generale la quale consentiva il c.d. straordinariato ma ne ribadiva le forti differenze in peggio del trattamento economico e normativo rispetto ai dipendenti di ruolo. </a:t>
          </a:r>
          <a:endParaRPr lang="en-US" dirty="0"/>
        </a:p>
      </dgm:t>
    </dgm:pt>
    <dgm:pt modelId="{DEB6481B-339B-4147-9D85-6D7E3822B368}" type="parTrans" cxnId="{22C4A6DC-EFB6-4EFA-A76A-3DA48D652696}">
      <dgm:prSet/>
      <dgm:spPr/>
      <dgm:t>
        <a:bodyPr/>
        <a:lstStyle/>
        <a:p>
          <a:endParaRPr lang="en-US"/>
        </a:p>
      </dgm:t>
    </dgm:pt>
    <dgm:pt modelId="{6F6A34CF-978D-42DC-91B5-A0BD52BE31BE}" type="sibTrans" cxnId="{22C4A6DC-EFB6-4EFA-A76A-3DA48D652696}">
      <dgm:prSet/>
      <dgm:spPr/>
      <dgm:t>
        <a:bodyPr/>
        <a:lstStyle/>
        <a:p>
          <a:endParaRPr lang="en-US"/>
        </a:p>
      </dgm:t>
    </dgm:pt>
    <dgm:pt modelId="{8598E490-9731-4AE7-A564-D53337E2DE43}">
      <dgm:prSet/>
      <dgm:spPr/>
      <dgm:t>
        <a:bodyPr/>
        <a:lstStyle/>
        <a:p>
          <a:r>
            <a:rPr lang="it-IT" b="0" i="0"/>
            <a:t>La posizione di sottoprotezione rispetto agli altri pubblici dipendenti era così forte che questo personale (al pari di quello operaio) non era considerato in un primo tempo pubblico in senso stretto perché non stabile e di ruolo e quindi scoperto anche dal punto di vista previdenziale.</a:t>
          </a:r>
          <a:endParaRPr lang="en-US"/>
        </a:p>
      </dgm:t>
    </dgm:pt>
    <dgm:pt modelId="{9118D603-AD64-49F2-A4A9-2BB68DD5719D}" type="parTrans" cxnId="{1B0E57B3-8D2F-49D1-ADC3-2BE845625072}">
      <dgm:prSet/>
      <dgm:spPr/>
      <dgm:t>
        <a:bodyPr/>
        <a:lstStyle/>
        <a:p>
          <a:endParaRPr lang="en-US"/>
        </a:p>
      </dgm:t>
    </dgm:pt>
    <dgm:pt modelId="{3FA11DE0-F4EE-44C2-B195-18156B1EFA6F}" type="sibTrans" cxnId="{1B0E57B3-8D2F-49D1-ADC3-2BE845625072}">
      <dgm:prSet/>
      <dgm:spPr/>
      <dgm:t>
        <a:bodyPr/>
        <a:lstStyle/>
        <a:p>
          <a:endParaRPr lang="en-US"/>
        </a:p>
      </dgm:t>
    </dgm:pt>
    <dgm:pt modelId="{735B7813-776E-4C83-A83F-82D696226737}" type="pres">
      <dgm:prSet presAssocID="{1019B7E2-A3A2-40D5-9E59-ABD48FAD9576}" presName="Name0" presStyleCnt="0">
        <dgm:presLayoutVars>
          <dgm:dir/>
          <dgm:resizeHandles val="exact"/>
        </dgm:presLayoutVars>
      </dgm:prSet>
      <dgm:spPr/>
    </dgm:pt>
    <dgm:pt modelId="{1944E1E1-5955-4681-81FF-E545ADB30DA0}" type="pres">
      <dgm:prSet presAssocID="{815C74CA-29A2-492A-B1E9-7B425F52F7AC}" presName="node" presStyleLbl="node1" presStyleIdx="0" presStyleCnt="2">
        <dgm:presLayoutVars>
          <dgm:bulletEnabled val="1"/>
        </dgm:presLayoutVars>
      </dgm:prSet>
      <dgm:spPr/>
    </dgm:pt>
    <dgm:pt modelId="{D623C142-BEDB-4589-AD1E-59FBDBD0CDDA}" type="pres">
      <dgm:prSet presAssocID="{6F6A34CF-978D-42DC-91B5-A0BD52BE31BE}" presName="sibTrans" presStyleLbl="sibTrans2D1" presStyleIdx="0" presStyleCnt="1"/>
      <dgm:spPr/>
    </dgm:pt>
    <dgm:pt modelId="{D9DB875F-8BC6-4F6E-ADD6-2E94ECA61F08}" type="pres">
      <dgm:prSet presAssocID="{6F6A34CF-978D-42DC-91B5-A0BD52BE31BE}" presName="connectorText" presStyleLbl="sibTrans2D1" presStyleIdx="0" presStyleCnt="1"/>
      <dgm:spPr/>
    </dgm:pt>
    <dgm:pt modelId="{6D78E3BB-B2B5-4BE2-9F44-8FB9D174BBC9}" type="pres">
      <dgm:prSet presAssocID="{8598E490-9731-4AE7-A564-D53337E2DE43}" presName="node" presStyleLbl="node1" presStyleIdx="1" presStyleCnt="2">
        <dgm:presLayoutVars>
          <dgm:bulletEnabled val="1"/>
        </dgm:presLayoutVars>
      </dgm:prSet>
      <dgm:spPr/>
    </dgm:pt>
  </dgm:ptLst>
  <dgm:cxnLst>
    <dgm:cxn modelId="{A6005603-95EB-4963-AAF0-869F8E0C3DD0}" type="presOf" srcId="{815C74CA-29A2-492A-B1E9-7B425F52F7AC}" destId="{1944E1E1-5955-4681-81FF-E545ADB30DA0}" srcOrd="0" destOrd="0" presId="urn:microsoft.com/office/officeart/2005/8/layout/process1"/>
    <dgm:cxn modelId="{E96C933D-746A-4F80-BE1F-05AD8676AC46}" type="presOf" srcId="{6F6A34CF-978D-42DC-91B5-A0BD52BE31BE}" destId="{D623C142-BEDB-4589-AD1E-59FBDBD0CDDA}" srcOrd="0" destOrd="0" presId="urn:microsoft.com/office/officeart/2005/8/layout/process1"/>
    <dgm:cxn modelId="{CF7ECD65-E551-4CFF-A6C0-2C4155D54065}" type="presOf" srcId="{8598E490-9731-4AE7-A564-D53337E2DE43}" destId="{6D78E3BB-B2B5-4BE2-9F44-8FB9D174BBC9}" srcOrd="0" destOrd="0" presId="urn:microsoft.com/office/officeart/2005/8/layout/process1"/>
    <dgm:cxn modelId="{C2A8B1B0-1C7B-4814-BC64-E40590078E9D}" type="presOf" srcId="{1019B7E2-A3A2-40D5-9E59-ABD48FAD9576}" destId="{735B7813-776E-4C83-A83F-82D696226737}" srcOrd="0" destOrd="0" presId="urn:microsoft.com/office/officeart/2005/8/layout/process1"/>
    <dgm:cxn modelId="{1B0E57B3-8D2F-49D1-ADC3-2BE845625072}" srcId="{1019B7E2-A3A2-40D5-9E59-ABD48FAD9576}" destId="{8598E490-9731-4AE7-A564-D53337E2DE43}" srcOrd="1" destOrd="0" parTransId="{9118D603-AD64-49F2-A4A9-2BB68DD5719D}" sibTransId="{3FA11DE0-F4EE-44C2-B195-18156B1EFA6F}"/>
    <dgm:cxn modelId="{22C4A6DC-EFB6-4EFA-A76A-3DA48D652696}" srcId="{1019B7E2-A3A2-40D5-9E59-ABD48FAD9576}" destId="{815C74CA-29A2-492A-B1E9-7B425F52F7AC}" srcOrd="0" destOrd="0" parTransId="{DEB6481B-339B-4147-9D85-6D7E3822B368}" sibTransId="{6F6A34CF-978D-42DC-91B5-A0BD52BE31BE}"/>
    <dgm:cxn modelId="{885727F3-E042-4A96-870F-720A0A92850F}" type="presOf" srcId="{6F6A34CF-978D-42DC-91B5-A0BD52BE31BE}" destId="{D9DB875F-8BC6-4F6E-ADD6-2E94ECA61F08}" srcOrd="1" destOrd="0" presId="urn:microsoft.com/office/officeart/2005/8/layout/process1"/>
    <dgm:cxn modelId="{CD0C53F0-5823-4B0C-81B5-870A3968B2C0}" type="presParOf" srcId="{735B7813-776E-4C83-A83F-82D696226737}" destId="{1944E1E1-5955-4681-81FF-E545ADB30DA0}" srcOrd="0" destOrd="0" presId="urn:microsoft.com/office/officeart/2005/8/layout/process1"/>
    <dgm:cxn modelId="{2C287572-0ECD-4971-AEC8-6CCBEC7A514B}" type="presParOf" srcId="{735B7813-776E-4C83-A83F-82D696226737}" destId="{D623C142-BEDB-4589-AD1E-59FBDBD0CDDA}" srcOrd="1" destOrd="0" presId="urn:microsoft.com/office/officeart/2005/8/layout/process1"/>
    <dgm:cxn modelId="{96CACC6E-DFE3-4ECE-9BDA-9F2DE1621F37}" type="presParOf" srcId="{D623C142-BEDB-4589-AD1E-59FBDBD0CDDA}" destId="{D9DB875F-8BC6-4F6E-ADD6-2E94ECA61F08}" srcOrd="0" destOrd="0" presId="urn:microsoft.com/office/officeart/2005/8/layout/process1"/>
    <dgm:cxn modelId="{58CD6ED3-082D-4E42-9A27-E37FBCE2057D}" type="presParOf" srcId="{735B7813-776E-4C83-A83F-82D696226737}" destId="{6D78E3BB-B2B5-4BE2-9F44-8FB9D174BBC9}"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962EEC-CF74-41B0-A054-CE081ED6E542}">
      <dsp:nvSpPr>
        <dsp:cNvPr id="0" name=""/>
        <dsp:cNvSpPr/>
      </dsp:nvSpPr>
      <dsp:spPr>
        <a:xfrm>
          <a:off x="0" y="3949459"/>
          <a:ext cx="6391275" cy="1296300"/>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it-IT" sz="1500" kern="1200" dirty="0"/>
            <a:t>ma non le esigenze a cui quest’utilizzo ha risposto, che possono ridursi a due: il contenimento degli organici e la riduzione della spesa, il commercio elettorale del posto pubblico. </a:t>
          </a:r>
          <a:endParaRPr lang="en-US" sz="1500" kern="1200" dirty="0"/>
        </a:p>
      </dsp:txBody>
      <dsp:txXfrm>
        <a:off x="0" y="3949459"/>
        <a:ext cx="6391275" cy="1296300"/>
      </dsp:txXfrm>
    </dsp:sp>
    <dsp:sp modelId="{2745D556-EEFC-43CB-87D3-F16BE4F04059}">
      <dsp:nvSpPr>
        <dsp:cNvPr id="0" name=""/>
        <dsp:cNvSpPr/>
      </dsp:nvSpPr>
      <dsp:spPr>
        <a:xfrm rot="10800000">
          <a:off x="0" y="1975193"/>
          <a:ext cx="6391275" cy="1993710"/>
        </a:xfrm>
        <a:prstGeom prst="upArrowCallout">
          <a:avLst/>
        </a:prstGeom>
        <a:solidFill>
          <a:schemeClr val="accent2">
            <a:hueOff val="677407"/>
            <a:satOff val="-3316"/>
            <a:lumOff val="1862"/>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it-IT" sz="1500" kern="1200" dirty="0"/>
            <a:t>ad essa si è fatto ricorso da sempre: sono cambiate le denominazioni e le tecniche (un tempo personale straordinario, avventizio, soprannumerario, oggi a termine, con contratti di formazione e lavoro, con contratti di somministrazione, di collaborazione coordinata e continuativa)</a:t>
          </a:r>
          <a:endParaRPr lang="en-US" sz="1500" kern="1200" dirty="0"/>
        </a:p>
      </dsp:txBody>
      <dsp:txXfrm rot="10800000">
        <a:off x="0" y="1975193"/>
        <a:ext cx="6391275" cy="1295453"/>
      </dsp:txXfrm>
    </dsp:sp>
    <dsp:sp modelId="{0401191A-FA55-4371-8603-266A3DE5F6D8}">
      <dsp:nvSpPr>
        <dsp:cNvPr id="0" name=""/>
        <dsp:cNvSpPr/>
      </dsp:nvSpPr>
      <dsp:spPr>
        <a:xfrm rot="10800000">
          <a:off x="0" y="927"/>
          <a:ext cx="6391275" cy="1993710"/>
        </a:xfrm>
        <a:prstGeom prst="upArrowCallout">
          <a:avLst/>
        </a:prstGeom>
        <a:solidFill>
          <a:schemeClr val="accent2">
            <a:hueOff val="1354814"/>
            <a:satOff val="-6632"/>
            <a:lumOff val="372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it-IT" sz="1500" kern="1200" dirty="0"/>
            <a:t>se la flessibilità organizzativa è rimasta estranea al lavoro pubblico, non così la precarietà</a:t>
          </a:r>
          <a:endParaRPr lang="en-US" sz="1500" kern="1200" dirty="0"/>
        </a:p>
      </dsp:txBody>
      <dsp:txXfrm rot="10800000">
        <a:off x="0" y="927"/>
        <a:ext cx="6391275" cy="12954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44E1E1-5955-4681-81FF-E545ADB30DA0}">
      <dsp:nvSpPr>
        <dsp:cNvPr id="0" name=""/>
        <dsp:cNvSpPr/>
      </dsp:nvSpPr>
      <dsp:spPr>
        <a:xfrm>
          <a:off x="1879" y="57625"/>
          <a:ext cx="4009009" cy="3307432"/>
        </a:xfrm>
        <a:prstGeom prst="roundRect">
          <a:avLst>
            <a:gd name="adj" fmla="val 10000"/>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b="0" i="0" kern="1200" dirty="0"/>
            <a:t>Infatti, nella fase che va dalla fine del 1800 (Legge nr.182/1897) al 1947 (DLGS </a:t>
          </a:r>
          <a:r>
            <a:rPr lang="it-IT" sz="1500" b="0" i="0" kern="1200" dirty="0" err="1"/>
            <a:t>c.p.s.</a:t>
          </a:r>
          <a:r>
            <a:rPr lang="it-IT" sz="1500" b="0" i="0" kern="1200" dirty="0"/>
            <a:t> nr. 207/1947) il divieto di assunzione di personale non di ruolo e di assunzioni temporanee si accompagna a numerose deroghe fino alla previsione contenuta in una legge del 1937 (RDL nr. 100/1937) di una disciplina che avrebbe dovuto avere carattere generale la quale consentiva il c.d. straordinariato ma ne ribadiva le forti differenze in peggio del trattamento economico e normativo rispetto ai dipendenti di ruolo. </a:t>
          </a:r>
          <a:endParaRPr lang="en-US" sz="1500" kern="1200" dirty="0"/>
        </a:p>
      </dsp:txBody>
      <dsp:txXfrm>
        <a:off x="98750" y="154496"/>
        <a:ext cx="3815267" cy="3113690"/>
      </dsp:txXfrm>
    </dsp:sp>
    <dsp:sp modelId="{D623C142-BEDB-4589-AD1E-59FBDBD0CDDA}">
      <dsp:nvSpPr>
        <dsp:cNvPr id="0" name=""/>
        <dsp:cNvSpPr/>
      </dsp:nvSpPr>
      <dsp:spPr>
        <a:xfrm>
          <a:off x="4411790" y="1214224"/>
          <a:ext cx="849910" cy="994234"/>
        </a:xfrm>
        <a:prstGeom prst="rightArrow">
          <a:avLst>
            <a:gd name="adj1" fmla="val 60000"/>
            <a:gd name="adj2" fmla="val 50000"/>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4411790" y="1413071"/>
        <a:ext cx="594937" cy="596540"/>
      </dsp:txXfrm>
    </dsp:sp>
    <dsp:sp modelId="{6D78E3BB-B2B5-4BE2-9F44-8FB9D174BBC9}">
      <dsp:nvSpPr>
        <dsp:cNvPr id="0" name=""/>
        <dsp:cNvSpPr/>
      </dsp:nvSpPr>
      <dsp:spPr>
        <a:xfrm>
          <a:off x="5614493" y="57625"/>
          <a:ext cx="4009009" cy="3307432"/>
        </a:xfrm>
        <a:prstGeom prst="roundRect">
          <a:avLst>
            <a:gd name="adj" fmla="val 10000"/>
          </a:avLst>
        </a:prstGeom>
        <a:gradFill rotWithShape="0">
          <a:gsLst>
            <a:gs pos="0">
              <a:schemeClr val="accent3">
                <a:hueOff val="0"/>
                <a:satOff val="0"/>
                <a:lumOff val="0"/>
                <a:alphaOff val="0"/>
                <a:tint val="98000"/>
                <a:lumMod val="114000"/>
              </a:schemeClr>
            </a:gs>
            <a:gs pos="100000">
              <a:schemeClr val="accent3">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it-IT" sz="1500" b="0" i="0" kern="1200"/>
            <a:t>La posizione di sottoprotezione rispetto agli altri pubblici dipendenti era così forte che questo personale (al pari di quello operaio) non era considerato in un primo tempo pubblico in senso stretto perché non stabile e di ruolo e quindi scoperto anche dal punto di vista previdenziale.</a:t>
          </a:r>
          <a:endParaRPr lang="en-US" sz="1500" kern="1200"/>
        </a:p>
      </dsp:txBody>
      <dsp:txXfrm>
        <a:off x="5711364" y="154496"/>
        <a:ext cx="3815267" cy="3113690"/>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CBDA11-7C1B-4053-A286-6AC2B9B40D16}" type="datetimeFigureOut">
              <a:rPr lang="it-IT" smtClean="0"/>
              <a:t>28/03/2024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5A0F11-F9BE-4EFE-897C-B3AC98D71C6D}" type="slidenum">
              <a:rPr lang="it-IT" smtClean="0"/>
              <a:t>‹N›</a:t>
            </a:fld>
            <a:endParaRPr lang="it-IT"/>
          </a:p>
        </p:txBody>
      </p:sp>
    </p:spTree>
    <p:extLst>
      <p:ext uri="{BB962C8B-B14F-4D97-AF65-F5344CB8AC3E}">
        <p14:creationId xmlns:p14="http://schemas.microsoft.com/office/powerpoint/2010/main" val="692045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rimedi antiabusivi/contrasto alla precarietà: tutela patrimoniale; responsabilità erariale e dirigenziale del dirigente; controllo attraverso il rapporto informativo alle OOSS; valorizzazione, come punteggio o come concorso riservato, delle pregresse esperienze di lavoro flessibili in occasione di concorsi a tempo indeterminato</a:t>
            </a:r>
          </a:p>
        </p:txBody>
      </p:sp>
      <p:sp>
        <p:nvSpPr>
          <p:cNvPr id="4" name="Segnaposto numero diapositiva 3"/>
          <p:cNvSpPr>
            <a:spLocks noGrp="1"/>
          </p:cNvSpPr>
          <p:nvPr>
            <p:ph type="sldNum" sz="quarter" idx="5"/>
          </p:nvPr>
        </p:nvSpPr>
        <p:spPr/>
        <p:txBody>
          <a:bodyPr/>
          <a:lstStyle/>
          <a:p>
            <a:fld id="{F35A0F11-F9BE-4EFE-897C-B3AC98D71C6D}" type="slidenum">
              <a:rPr lang="it-IT" smtClean="0"/>
              <a:t>24</a:t>
            </a:fld>
            <a:endParaRPr lang="it-IT"/>
          </a:p>
        </p:txBody>
      </p:sp>
    </p:spTree>
    <p:extLst>
      <p:ext uri="{BB962C8B-B14F-4D97-AF65-F5344CB8AC3E}">
        <p14:creationId xmlns:p14="http://schemas.microsoft.com/office/powerpoint/2010/main" val="32200902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Art. 32, co.</a:t>
            </a:r>
            <a:r>
              <a:rPr lang="it-IT" baseline="0" dirty="0"/>
              <a:t> 5: </a:t>
            </a:r>
            <a:r>
              <a:rPr lang="it-IT" dirty="0"/>
              <a:t>nei casi di conversione del contratto a tempo determinato, il giudice condanna il datore di lavoro al risarcimento del lavoratore stabilendo un’indennità onnicomprensiva nella misura compresa tra un minimo di 2,5 ed un massimo di 12 mensilità dell’ultima retribuzione globale di fatto, avuto riguardo ai criteri indicati nell’ articolo 8 della legge 15 luglio 1966, n. 604.</a:t>
            </a:r>
          </a:p>
        </p:txBody>
      </p:sp>
      <p:sp>
        <p:nvSpPr>
          <p:cNvPr id="4" name="Segnaposto numero diapositiva 3"/>
          <p:cNvSpPr>
            <a:spLocks noGrp="1"/>
          </p:cNvSpPr>
          <p:nvPr>
            <p:ph type="sldNum" sz="quarter" idx="10"/>
          </p:nvPr>
        </p:nvSpPr>
        <p:spPr/>
        <p:txBody>
          <a:bodyPr/>
          <a:lstStyle/>
          <a:p>
            <a:fld id="{F35A0F11-F9BE-4EFE-897C-B3AC98D71C6D}" type="slidenum">
              <a:rPr lang="it-IT" smtClean="0"/>
              <a:t>32</a:t>
            </a:fld>
            <a:endParaRPr lang="it-IT"/>
          </a:p>
        </p:txBody>
      </p:sp>
    </p:spTree>
    <p:extLst>
      <p:ext uri="{BB962C8B-B14F-4D97-AF65-F5344CB8AC3E}">
        <p14:creationId xmlns:p14="http://schemas.microsoft.com/office/powerpoint/2010/main" val="42209614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5279193A-F081-4633-931B-518E4535963F}" type="datetimeFigureOut">
              <a:rPr lang="it-IT" smtClean="0"/>
              <a:t>28/03/2024</a:t>
            </a:fld>
            <a:endParaRPr lang="it-IT"/>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endParaRPr lang="it-IT"/>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FC5A4525-E68D-44C2-BCAF-6867A6DCF526}" type="slidenum">
              <a:rPr lang="it-IT" smtClean="0"/>
              <a:t>‹N›</a:t>
            </a:fld>
            <a:endParaRPr lang="it-IT"/>
          </a:p>
        </p:txBody>
      </p:sp>
    </p:spTree>
    <p:extLst>
      <p:ext uri="{BB962C8B-B14F-4D97-AF65-F5344CB8AC3E}">
        <p14:creationId xmlns:p14="http://schemas.microsoft.com/office/powerpoint/2010/main" val="2299393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Immagine panoramica con didascalia">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5279193A-F081-4633-931B-518E4535963F}" type="datetimeFigureOut">
              <a:rPr lang="it-IT" smtClean="0"/>
              <a:t>28/03/2024</a:t>
            </a:fld>
            <a:endParaRPr lang="it-IT"/>
          </a:p>
        </p:txBody>
      </p:sp>
      <p:sp>
        <p:nvSpPr>
          <p:cNvPr id="6" name="Footer Placeholder 5"/>
          <p:cNvSpPr>
            <a:spLocks noGrp="1"/>
          </p:cNvSpPr>
          <p:nvPr>
            <p:ph type="ftr" sz="quarter" idx="11"/>
          </p:nvPr>
        </p:nvSpPr>
        <p:spPr/>
        <p:txBody>
          <a:bodyPr/>
          <a:lstStyle/>
          <a:p>
            <a:endParaRPr lang="it-IT"/>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C5A4525-E68D-44C2-BCAF-6867A6DCF526}" type="slidenum">
              <a:rPr lang="it-IT" smtClean="0"/>
              <a:t>‹N›</a:t>
            </a:fld>
            <a:endParaRPr lang="it-IT"/>
          </a:p>
        </p:txBody>
      </p:sp>
    </p:spTree>
    <p:extLst>
      <p:ext uri="{BB962C8B-B14F-4D97-AF65-F5344CB8AC3E}">
        <p14:creationId xmlns:p14="http://schemas.microsoft.com/office/powerpoint/2010/main" val="2209258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olo e sottotitolo">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5279193A-F081-4633-931B-518E4535963F}" type="datetimeFigureOut">
              <a:rPr lang="it-IT" smtClean="0"/>
              <a:t>28/03/2024</a:t>
            </a:fld>
            <a:endParaRPr lang="it-IT"/>
          </a:p>
        </p:txBody>
      </p:sp>
      <p:sp>
        <p:nvSpPr>
          <p:cNvPr id="5" name="Footer Placeholder 4"/>
          <p:cNvSpPr>
            <a:spLocks noGrp="1"/>
          </p:cNvSpPr>
          <p:nvPr>
            <p:ph type="ftr" sz="quarter" idx="11"/>
          </p:nvPr>
        </p:nvSpPr>
        <p:spPr/>
        <p:txBody>
          <a:bodyPr/>
          <a:lstStyle/>
          <a:p>
            <a:endParaRPr lang="it-IT"/>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C5A4525-E68D-44C2-BCAF-6867A6DCF526}" type="slidenum">
              <a:rPr lang="it-IT" smtClean="0"/>
              <a:t>‹N›</a:t>
            </a:fld>
            <a:endParaRPr lang="it-IT"/>
          </a:p>
        </p:txBody>
      </p:sp>
    </p:spTree>
    <p:extLst>
      <p:ext uri="{BB962C8B-B14F-4D97-AF65-F5344CB8AC3E}">
        <p14:creationId xmlns:p14="http://schemas.microsoft.com/office/powerpoint/2010/main" val="415936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zione con didascalia">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it-IT"/>
              <a:t>Fare clic per modificare lo stile del titolo dello schema</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it-IT"/>
              <a:t>Modifica gli stili del testo dello schema</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5279193A-F081-4633-931B-518E4535963F}" type="datetimeFigureOut">
              <a:rPr lang="it-IT" smtClean="0"/>
              <a:t>28/03/2024</a:t>
            </a:fld>
            <a:endParaRPr lang="it-IT"/>
          </a:p>
        </p:txBody>
      </p:sp>
      <p:sp>
        <p:nvSpPr>
          <p:cNvPr id="5" name="Footer Placeholder 4"/>
          <p:cNvSpPr>
            <a:spLocks noGrp="1"/>
          </p:cNvSpPr>
          <p:nvPr>
            <p:ph type="ftr" sz="quarter" idx="11"/>
          </p:nvPr>
        </p:nvSpPr>
        <p:spPr/>
        <p:txBody>
          <a:bodyPr/>
          <a:lstStyle/>
          <a:p>
            <a:endParaRPr lang="it-IT"/>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C5A4525-E68D-44C2-BCAF-6867A6DCF526}" type="slidenum">
              <a:rPr lang="it-IT" smtClean="0"/>
              <a:t>‹N›</a:t>
            </a:fld>
            <a:endParaRPr lang="it-IT"/>
          </a:p>
        </p:txBody>
      </p:sp>
    </p:spTree>
    <p:extLst>
      <p:ext uri="{BB962C8B-B14F-4D97-AF65-F5344CB8AC3E}">
        <p14:creationId xmlns:p14="http://schemas.microsoft.com/office/powerpoint/2010/main" val="25067664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Scheda nome">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5279193A-F081-4633-931B-518E4535963F}" type="datetimeFigureOut">
              <a:rPr lang="it-IT" smtClean="0"/>
              <a:t>28/03/2024</a:t>
            </a:fld>
            <a:endParaRPr lang="it-IT"/>
          </a:p>
        </p:txBody>
      </p:sp>
      <p:sp>
        <p:nvSpPr>
          <p:cNvPr id="5" name="Footer Placeholder 4"/>
          <p:cNvSpPr>
            <a:spLocks noGrp="1"/>
          </p:cNvSpPr>
          <p:nvPr>
            <p:ph type="ftr" sz="quarter" idx="11"/>
          </p:nvPr>
        </p:nvSpPr>
        <p:spPr/>
        <p:txBody>
          <a:bodyPr/>
          <a:lstStyle/>
          <a:p>
            <a:endParaRPr lang="it-IT"/>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C5A4525-E68D-44C2-BCAF-6867A6DCF526}" type="slidenum">
              <a:rPr lang="it-IT" smtClean="0"/>
              <a:t>‹N›</a:t>
            </a:fld>
            <a:endParaRPr lang="it-IT"/>
          </a:p>
        </p:txBody>
      </p:sp>
    </p:spTree>
    <p:extLst>
      <p:ext uri="{BB962C8B-B14F-4D97-AF65-F5344CB8AC3E}">
        <p14:creationId xmlns:p14="http://schemas.microsoft.com/office/powerpoint/2010/main" val="41357594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279193A-F081-4633-931B-518E4535963F}" type="datetimeFigureOut">
              <a:rPr lang="it-IT" smtClean="0"/>
              <a:t>28/03/2024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FC5A4525-E68D-44C2-BCAF-6867A6DCF526}" type="slidenum">
              <a:rPr lang="it-IT" smtClean="0"/>
              <a:t>‹N›</a:t>
            </a:fld>
            <a:endParaRPr lang="it-IT"/>
          </a:p>
        </p:txBody>
      </p:sp>
    </p:spTree>
    <p:extLst>
      <p:ext uri="{BB962C8B-B14F-4D97-AF65-F5344CB8AC3E}">
        <p14:creationId xmlns:p14="http://schemas.microsoft.com/office/powerpoint/2010/main" val="20255211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279193A-F081-4633-931B-518E4535963F}" type="datetimeFigureOut">
              <a:rPr lang="it-IT" smtClean="0"/>
              <a:t>28/03/2024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FC5A4525-E68D-44C2-BCAF-6867A6DCF526}" type="slidenum">
              <a:rPr lang="it-IT" smtClean="0"/>
              <a:t>‹N›</a:t>
            </a:fld>
            <a:endParaRPr lang="it-IT"/>
          </a:p>
        </p:txBody>
      </p:sp>
    </p:spTree>
    <p:extLst>
      <p:ext uri="{BB962C8B-B14F-4D97-AF65-F5344CB8AC3E}">
        <p14:creationId xmlns:p14="http://schemas.microsoft.com/office/powerpoint/2010/main" val="71651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279193A-F081-4633-931B-518E4535963F}" type="datetimeFigureOut">
              <a:rPr lang="it-IT" smtClean="0"/>
              <a:t>28/03/2024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C5A4525-E68D-44C2-BCAF-6867A6DCF526}" type="slidenum">
              <a:rPr lang="it-IT" smtClean="0"/>
              <a:t>‹N›</a:t>
            </a:fld>
            <a:endParaRPr lang="it-IT"/>
          </a:p>
        </p:txBody>
      </p:sp>
    </p:spTree>
    <p:extLst>
      <p:ext uri="{BB962C8B-B14F-4D97-AF65-F5344CB8AC3E}">
        <p14:creationId xmlns:p14="http://schemas.microsoft.com/office/powerpoint/2010/main" val="22916712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279193A-F081-4633-931B-518E4535963F}" type="datetimeFigureOut">
              <a:rPr lang="it-IT" smtClean="0"/>
              <a:t>28/03/2024</a:t>
            </a:fld>
            <a:endParaRPr lang="it-IT"/>
          </a:p>
        </p:txBody>
      </p:sp>
      <p:sp>
        <p:nvSpPr>
          <p:cNvPr id="5" name="Footer Placeholder 4"/>
          <p:cNvSpPr>
            <a:spLocks noGrp="1"/>
          </p:cNvSpPr>
          <p:nvPr>
            <p:ph type="ftr" sz="quarter" idx="11"/>
          </p:nvPr>
        </p:nvSpPr>
        <p:spPr/>
        <p:txBody>
          <a:bodyPr/>
          <a:lstStyle/>
          <a:p>
            <a:endParaRPr lang="it-IT"/>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C5A4525-E68D-44C2-BCAF-6867A6DCF526}" type="slidenum">
              <a:rPr lang="it-IT" smtClean="0"/>
              <a:t>‹N›</a:t>
            </a:fld>
            <a:endParaRPr lang="it-IT"/>
          </a:p>
        </p:txBody>
      </p:sp>
    </p:spTree>
    <p:extLst>
      <p:ext uri="{BB962C8B-B14F-4D97-AF65-F5344CB8AC3E}">
        <p14:creationId xmlns:p14="http://schemas.microsoft.com/office/powerpoint/2010/main" val="1433134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it-IT"/>
              <a:t>Fare clic per modificare lo stile del titolo dello schema</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279193A-F081-4633-931B-518E4535963F}" type="datetimeFigureOut">
              <a:rPr lang="it-IT" smtClean="0"/>
              <a:t>28/03/2024</a:t>
            </a:fld>
            <a:endParaRPr lang="it-IT"/>
          </a:p>
        </p:txBody>
      </p:sp>
      <p:sp>
        <p:nvSpPr>
          <p:cNvPr id="5" name="Footer Placeholder 4"/>
          <p:cNvSpPr>
            <a:spLocks noGrp="1"/>
          </p:cNvSpPr>
          <p:nvPr>
            <p:ph type="ftr" sz="quarter" idx="11"/>
          </p:nvPr>
        </p:nvSpPr>
        <p:spPr/>
        <p:txBody>
          <a:bodyPr/>
          <a:lstStyle>
            <a:lvl1pPr>
              <a:defRPr sz="1000" b="1"/>
            </a:lvl1pPr>
          </a:lstStyle>
          <a:p>
            <a:endParaRPr lang="it-IT"/>
          </a:p>
        </p:txBody>
      </p:sp>
      <p:sp>
        <p:nvSpPr>
          <p:cNvPr id="6" name="Slide Number Placeholder 5"/>
          <p:cNvSpPr>
            <a:spLocks noGrp="1"/>
          </p:cNvSpPr>
          <p:nvPr>
            <p:ph type="sldNum" sz="quarter" idx="12"/>
          </p:nvPr>
        </p:nvSpPr>
        <p:spPr/>
        <p:txBody>
          <a:bodyPr/>
          <a:lstStyle/>
          <a:p>
            <a:fld id="{FC5A4525-E68D-44C2-BCAF-6867A6DCF526}" type="slidenum">
              <a:rPr lang="it-IT" smtClean="0"/>
              <a:t>‹N›</a:t>
            </a:fld>
            <a:endParaRPr lang="it-IT"/>
          </a:p>
        </p:txBody>
      </p:sp>
    </p:spTree>
    <p:extLst>
      <p:ext uri="{BB962C8B-B14F-4D97-AF65-F5344CB8AC3E}">
        <p14:creationId xmlns:p14="http://schemas.microsoft.com/office/powerpoint/2010/main" val="3630904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5279193A-F081-4633-931B-518E4535963F}" type="datetimeFigureOut">
              <a:rPr lang="it-IT" smtClean="0"/>
              <a:t>28/03/2024</a:t>
            </a:fld>
            <a:endParaRPr lang="it-IT"/>
          </a:p>
        </p:txBody>
      </p:sp>
      <p:sp>
        <p:nvSpPr>
          <p:cNvPr id="5" name="Footer Placeholder 4"/>
          <p:cNvSpPr>
            <a:spLocks noGrp="1"/>
          </p:cNvSpPr>
          <p:nvPr>
            <p:ph type="ftr" sz="quarter" idx="11"/>
          </p:nvPr>
        </p:nvSpPr>
        <p:spPr/>
        <p:txBody>
          <a:bodyPr/>
          <a:lstStyle>
            <a:lvl1pPr>
              <a:defRPr sz="1000" b="1"/>
            </a:lvl1pPr>
          </a:lstStyle>
          <a:p>
            <a:endParaRPr lang="it-IT"/>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C5A4525-E68D-44C2-BCAF-6867A6DCF526}" type="slidenum">
              <a:rPr lang="it-IT" smtClean="0"/>
              <a:t>‹N›</a:t>
            </a:fld>
            <a:endParaRPr lang="it-IT"/>
          </a:p>
        </p:txBody>
      </p:sp>
    </p:spTree>
    <p:extLst>
      <p:ext uri="{BB962C8B-B14F-4D97-AF65-F5344CB8AC3E}">
        <p14:creationId xmlns:p14="http://schemas.microsoft.com/office/powerpoint/2010/main" val="4214226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5279193A-F081-4633-931B-518E4535963F}" type="datetimeFigureOut">
              <a:rPr lang="it-IT" smtClean="0"/>
              <a:t>28/03/2024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C5A4525-E68D-44C2-BCAF-6867A6DCF526}" type="slidenum">
              <a:rPr lang="it-IT" smtClean="0"/>
              <a:t>‹N›</a:t>
            </a:fld>
            <a:endParaRPr lang="it-IT"/>
          </a:p>
        </p:txBody>
      </p:sp>
    </p:spTree>
    <p:extLst>
      <p:ext uri="{BB962C8B-B14F-4D97-AF65-F5344CB8AC3E}">
        <p14:creationId xmlns:p14="http://schemas.microsoft.com/office/powerpoint/2010/main" val="1036730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5279193A-F081-4633-931B-518E4535963F}" type="datetimeFigureOut">
              <a:rPr lang="it-IT" smtClean="0"/>
              <a:t>28/03/2024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FC5A4525-E68D-44C2-BCAF-6867A6DCF526}" type="slidenum">
              <a:rPr lang="it-IT" smtClean="0"/>
              <a:t>‹N›</a:t>
            </a:fld>
            <a:endParaRPr lang="it-IT"/>
          </a:p>
        </p:txBody>
      </p:sp>
    </p:spTree>
    <p:extLst>
      <p:ext uri="{BB962C8B-B14F-4D97-AF65-F5344CB8AC3E}">
        <p14:creationId xmlns:p14="http://schemas.microsoft.com/office/powerpoint/2010/main" val="876093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5279193A-F081-4633-931B-518E4535963F}" type="datetimeFigureOut">
              <a:rPr lang="it-IT" smtClean="0"/>
              <a:t>28/03/2024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FC5A4525-E68D-44C2-BCAF-6867A6DCF526}" type="slidenum">
              <a:rPr lang="it-IT" smtClean="0"/>
              <a:t>‹N›</a:t>
            </a:fld>
            <a:endParaRPr lang="it-IT"/>
          </a:p>
        </p:txBody>
      </p:sp>
    </p:spTree>
    <p:extLst>
      <p:ext uri="{BB962C8B-B14F-4D97-AF65-F5344CB8AC3E}">
        <p14:creationId xmlns:p14="http://schemas.microsoft.com/office/powerpoint/2010/main" val="2294146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79193A-F081-4633-931B-518E4535963F}" type="datetimeFigureOut">
              <a:rPr lang="it-IT" smtClean="0"/>
              <a:t>28/03/2024</a:t>
            </a:fld>
            <a:endParaRPr lang="it-IT"/>
          </a:p>
        </p:txBody>
      </p:sp>
      <p:sp>
        <p:nvSpPr>
          <p:cNvPr id="3" name="Footer Placeholder 2"/>
          <p:cNvSpPr>
            <a:spLocks noGrp="1"/>
          </p:cNvSpPr>
          <p:nvPr>
            <p:ph type="ftr" sz="quarter" idx="11"/>
          </p:nvPr>
        </p:nvSpPr>
        <p:spPr/>
        <p:txBody>
          <a:bodyPr/>
          <a:lstStyle/>
          <a:p>
            <a:endParaRPr lang="it-IT"/>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FC5A4525-E68D-44C2-BCAF-6867A6DCF526}" type="slidenum">
              <a:rPr lang="it-IT" smtClean="0"/>
              <a:t>‹N›</a:t>
            </a:fld>
            <a:endParaRPr lang="it-IT"/>
          </a:p>
        </p:txBody>
      </p:sp>
    </p:spTree>
    <p:extLst>
      <p:ext uri="{BB962C8B-B14F-4D97-AF65-F5344CB8AC3E}">
        <p14:creationId xmlns:p14="http://schemas.microsoft.com/office/powerpoint/2010/main" val="1866050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5279193A-F081-4633-931B-518E4535963F}" type="datetimeFigureOut">
              <a:rPr lang="it-IT" smtClean="0"/>
              <a:t>28/03/2024</a:t>
            </a:fld>
            <a:endParaRPr lang="it-IT"/>
          </a:p>
        </p:txBody>
      </p:sp>
      <p:sp>
        <p:nvSpPr>
          <p:cNvPr id="6" name="Footer Placeholder 5"/>
          <p:cNvSpPr>
            <a:spLocks noGrp="1"/>
          </p:cNvSpPr>
          <p:nvPr>
            <p:ph type="ftr" sz="quarter" idx="11"/>
          </p:nvPr>
        </p:nvSpPr>
        <p:spPr/>
        <p:txBody>
          <a:bodyPr/>
          <a:lstStyle/>
          <a:p>
            <a:endParaRPr lang="it-IT"/>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C5A4525-E68D-44C2-BCAF-6867A6DCF526}" type="slidenum">
              <a:rPr lang="it-IT" smtClean="0"/>
              <a:t>‹N›</a:t>
            </a:fld>
            <a:endParaRPr lang="it-IT"/>
          </a:p>
        </p:txBody>
      </p:sp>
    </p:spTree>
    <p:extLst>
      <p:ext uri="{BB962C8B-B14F-4D97-AF65-F5344CB8AC3E}">
        <p14:creationId xmlns:p14="http://schemas.microsoft.com/office/powerpoint/2010/main" val="3853581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5279193A-F081-4633-931B-518E4535963F}" type="datetimeFigureOut">
              <a:rPr lang="it-IT" smtClean="0"/>
              <a:t>28/03/2024</a:t>
            </a:fld>
            <a:endParaRPr lang="it-IT"/>
          </a:p>
        </p:txBody>
      </p:sp>
      <p:sp>
        <p:nvSpPr>
          <p:cNvPr id="6" name="Footer Placeholder 5"/>
          <p:cNvSpPr>
            <a:spLocks noGrp="1"/>
          </p:cNvSpPr>
          <p:nvPr>
            <p:ph type="ftr" sz="quarter" idx="11"/>
          </p:nvPr>
        </p:nvSpPr>
        <p:spPr/>
        <p:txBody>
          <a:bodyPr/>
          <a:lstStyle/>
          <a:p>
            <a:endParaRPr lang="it-IT"/>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C5A4525-E68D-44C2-BCAF-6867A6DCF526}" type="slidenum">
              <a:rPr lang="it-IT" smtClean="0"/>
              <a:t>‹N›</a:t>
            </a:fld>
            <a:endParaRPr lang="it-IT"/>
          </a:p>
        </p:txBody>
      </p:sp>
    </p:spTree>
    <p:extLst>
      <p:ext uri="{BB962C8B-B14F-4D97-AF65-F5344CB8AC3E}">
        <p14:creationId xmlns:p14="http://schemas.microsoft.com/office/powerpoint/2010/main" val="3495764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5279193A-F081-4633-931B-518E4535963F}" type="datetimeFigureOut">
              <a:rPr lang="it-IT" smtClean="0"/>
              <a:t>28/03/2024</a:t>
            </a:fld>
            <a:endParaRPr lang="it-IT"/>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endParaRPr lang="it-IT"/>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FC5A4525-E68D-44C2-BCAF-6867A6DCF526}" type="slidenum">
              <a:rPr lang="it-IT" smtClean="0"/>
              <a:t>‹N›</a:t>
            </a:fld>
            <a:endParaRPr lang="it-IT"/>
          </a:p>
        </p:txBody>
      </p:sp>
    </p:spTree>
    <p:extLst>
      <p:ext uri="{BB962C8B-B14F-4D97-AF65-F5344CB8AC3E}">
        <p14:creationId xmlns:p14="http://schemas.microsoft.com/office/powerpoint/2010/main" val="2675335102"/>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 id="2147483712"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Forme di lavoro flessibili</a:t>
            </a:r>
          </a:p>
        </p:txBody>
      </p:sp>
      <p:sp>
        <p:nvSpPr>
          <p:cNvPr id="3" name="Sottotitolo 2"/>
          <p:cNvSpPr>
            <a:spLocks noGrp="1"/>
          </p:cNvSpPr>
          <p:nvPr>
            <p:ph type="subTitle" idx="1"/>
          </p:nvPr>
        </p:nvSpPr>
        <p:spPr/>
        <p:txBody>
          <a:bodyPr/>
          <a:lstStyle/>
          <a:p>
            <a:r>
              <a:rPr lang="it-IT" dirty="0"/>
              <a:t>VII lezione</a:t>
            </a:r>
          </a:p>
        </p:txBody>
      </p:sp>
    </p:spTree>
    <p:extLst>
      <p:ext uri="{BB962C8B-B14F-4D97-AF65-F5344CB8AC3E}">
        <p14:creationId xmlns:p14="http://schemas.microsoft.com/office/powerpoint/2010/main" val="61244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Regime sanzionatorio speciale</a:t>
            </a:r>
          </a:p>
        </p:txBody>
      </p:sp>
      <p:sp>
        <p:nvSpPr>
          <p:cNvPr id="3" name="Segnaposto contenuto 2"/>
          <p:cNvSpPr>
            <a:spLocks noGrp="1"/>
          </p:cNvSpPr>
          <p:nvPr>
            <p:ph idx="1"/>
          </p:nvPr>
        </p:nvSpPr>
        <p:spPr/>
        <p:txBody>
          <a:bodyPr>
            <a:normAutofit fontScale="92500" lnSpcReduction="10000"/>
          </a:bodyPr>
          <a:lstStyle/>
          <a:p>
            <a:pPr algn="just"/>
            <a:r>
              <a:rPr lang="it-IT" dirty="0"/>
              <a:t>Nell’art. 36 TUPI, disciplina ad hoc per regime sanzionatorio in caso di violazione delle norme imperative:</a:t>
            </a:r>
          </a:p>
          <a:p>
            <a:pPr algn="just">
              <a:buFontTx/>
              <a:buChar char="-"/>
            </a:pPr>
            <a:r>
              <a:rPr lang="it-IT" b="1" u="sng" dirty="0">
                <a:solidFill>
                  <a:srgbClr val="FF0000"/>
                </a:solidFill>
              </a:rPr>
              <a:t>non è mai applicabile la regola della conversione del contratto in contratto a tempo indeterminato</a:t>
            </a:r>
          </a:p>
          <a:p>
            <a:pPr algn="just">
              <a:buFontTx/>
              <a:buChar char="-"/>
            </a:pPr>
            <a:r>
              <a:rPr lang="it-IT" dirty="0"/>
              <a:t>le PA hanno l’obbligo di recuperare le somme nei riguardi dei dirigenti responsabili (responsabilità erariale)</a:t>
            </a:r>
          </a:p>
          <a:p>
            <a:pPr algn="just">
              <a:buFontTx/>
              <a:buChar char="-"/>
            </a:pPr>
            <a:r>
              <a:rPr lang="it-IT" dirty="0"/>
              <a:t>i dirigenti ne rispondono anche sul piano della responsabilità dirigenziale e della valutazione della performance con conseguenze sulla retribuzione di risultato</a:t>
            </a:r>
          </a:p>
          <a:p>
            <a:pPr algn="just">
              <a:buFont typeface="Wingdings" panose="05000000000000000000" pitchFamily="2" charset="2"/>
              <a:buChar char="Ø"/>
            </a:pPr>
            <a:r>
              <a:rPr lang="it-IT" dirty="0">
                <a:highlight>
                  <a:srgbClr val="00FF00"/>
                </a:highlight>
              </a:rPr>
              <a:t>Il rinvio aperto alle altre forme flessibili consente di ritenere applicabili anche forme non menzionate, es. part time, il contratto di apprendistato, i tirocini formativi, il lavoro agile sempre se le discipline sono compatibili con il PI</a:t>
            </a:r>
          </a:p>
          <a:p>
            <a:pPr algn="just">
              <a:buFont typeface="Wingdings" panose="05000000000000000000" pitchFamily="2" charset="2"/>
              <a:buChar char="Ø"/>
            </a:pPr>
            <a:endParaRPr lang="it-IT" dirty="0"/>
          </a:p>
        </p:txBody>
      </p:sp>
    </p:spTree>
    <p:extLst>
      <p:ext uri="{BB962C8B-B14F-4D97-AF65-F5344CB8AC3E}">
        <p14:creationId xmlns:p14="http://schemas.microsoft.com/office/powerpoint/2010/main" val="3776811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lavoro a termine: caratteri generali</a:t>
            </a:r>
          </a:p>
        </p:txBody>
      </p:sp>
      <p:sp>
        <p:nvSpPr>
          <p:cNvPr id="3" name="Segnaposto contenuto 2"/>
          <p:cNvSpPr>
            <a:spLocks noGrp="1"/>
          </p:cNvSpPr>
          <p:nvPr>
            <p:ph idx="1"/>
          </p:nvPr>
        </p:nvSpPr>
        <p:spPr/>
        <p:txBody>
          <a:bodyPr>
            <a:normAutofit/>
          </a:bodyPr>
          <a:lstStyle/>
          <a:p>
            <a:pPr algn="just"/>
            <a:r>
              <a:rPr lang="it-IT" dirty="0"/>
              <a:t>Artt. 19-29 d.lgs. n. 81/2015</a:t>
            </a:r>
          </a:p>
          <a:p>
            <a:pPr marL="0" indent="0" algn="just">
              <a:buNone/>
            </a:pPr>
            <a:r>
              <a:rPr lang="it-IT" dirty="0"/>
              <a:t>• Forma scritta ad </a:t>
            </a:r>
            <a:r>
              <a:rPr lang="it-IT" dirty="0" err="1"/>
              <a:t>substantiam</a:t>
            </a:r>
            <a:r>
              <a:rPr lang="it-IT" dirty="0"/>
              <a:t> (salvo rapporti di durata sino 12 giorni);</a:t>
            </a:r>
          </a:p>
          <a:p>
            <a:pPr marL="0" indent="0" algn="just">
              <a:buNone/>
            </a:pPr>
            <a:r>
              <a:rPr lang="it-IT" dirty="0"/>
              <a:t>• Limite di durata:</a:t>
            </a:r>
          </a:p>
          <a:p>
            <a:pPr marL="0" indent="0" algn="just">
              <a:buNone/>
            </a:pPr>
            <a:r>
              <a:rPr lang="it-IT" b="1" dirty="0">
                <a:solidFill>
                  <a:srgbClr val="92D050"/>
                </a:solidFill>
              </a:rPr>
              <a:t>• </a:t>
            </a:r>
            <a:r>
              <a:rPr lang="it-IT" b="1" dirty="0">
                <a:solidFill>
                  <a:srgbClr val="0070C0"/>
                </a:solidFill>
              </a:rPr>
              <a:t>non superiore a 24 mesi </a:t>
            </a:r>
            <a:r>
              <a:rPr lang="it-IT" b="1" dirty="0">
                <a:solidFill>
                  <a:srgbClr val="92D050"/>
                </a:solidFill>
              </a:rPr>
              <a:t>(derogabile dalla contrattazione collettiva; nel lavoro pubblico è di 36 mesi), comprensivi di eventuali proroghe e rinnovi: </a:t>
            </a:r>
          </a:p>
          <a:p>
            <a:pPr marL="0" indent="0" algn="just">
              <a:buNone/>
            </a:pPr>
            <a:r>
              <a:rPr lang="it-IT" b="1" dirty="0">
                <a:solidFill>
                  <a:srgbClr val="92D050"/>
                </a:solidFill>
              </a:rPr>
              <a:t>- per lo svolgimento di mansioni di pari livello di inquadramento e categoria</a:t>
            </a:r>
          </a:p>
          <a:p>
            <a:pPr marL="0" indent="0" algn="just">
              <a:buNone/>
            </a:pPr>
            <a:r>
              <a:rPr lang="it-IT" b="1" dirty="0">
                <a:solidFill>
                  <a:srgbClr val="92D050"/>
                </a:solidFill>
              </a:rPr>
              <a:t>- considerando sia i contratti di lavoro subordinato a tempo determinato, sia i contratti di somministrazione a tempo determinato;</a:t>
            </a:r>
          </a:p>
        </p:txBody>
      </p:sp>
    </p:spTree>
    <p:extLst>
      <p:ext uri="{BB962C8B-B14F-4D97-AF65-F5344CB8AC3E}">
        <p14:creationId xmlns:p14="http://schemas.microsoft.com/office/powerpoint/2010/main" val="3856447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9">
            <a:extLst>
              <a:ext uri="{FF2B5EF4-FFF2-40B4-BE49-F238E27FC236}">
                <a16:creationId xmlns:a16="http://schemas.microsoft.com/office/drawing/2014/main" id="{899F63AD-0593-4C09-8D5D-06E299221F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11">
            <a:extLst>
              <a:ext uri="{FF2B5EF4-FFF2-40B4-BE49-F238E27FC236}">
                <a16:creationId xmlns:a16="http://schemas.microsoft.com/office/drawing/2014/main" id="{826C396D-E779-4BF5-8D6D-EE02AD577D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Oval 13">
            <a:extLst>
              <a:ext uri="{FF2B5EF4-FFF2-40B4-BE49-F238E27FC236}">
                <a16:creationId xmlns:a16="http://schemas.microsoft.com/office/drawing/2014/main" id="{2A277DDC-AFBC-4636-AE79-A96E2F9FD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2" name="Oval 15">
            <a:extLst>
              <a:ext uri="{FF2B5EF4-FFF2-40B4-BE49-F238E27FC236}">
                <a16:creationId xmlns:a16="http://schemas.microsoft.com/office/drawing/2014/main" id="{650D539D-F0D0-4A3F-A77C-A32FAC8E09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609012" y="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3" name="Oval 17">
            <a:extLst>
              <a:ext uri="{FF2B5EF4-FFF2-40B4-BE49-F238E27FC236}">
                <a16:creationId xmlns:a16="http://schemas.microsoft.com/office/drawing/2014/main" id="{773CDE0F-ECEE-4B5F-B749-2377BA25F4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6002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Oval 19">
            <a:extLst>
              <a:ext uri="{FF2B5EF4-FFF2-40B4-BE49-F238E27FC236}">
                <a16:creationId xmlns:a16="http://schemas.microsoft.com/office/drawing/2014/main" id="{9B9D8A74-E230-457E-AAD5-69020FAF47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609012" y="23622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5" name="Oval 21">
            <a:extLst>
              <a:ext uri="{FF2B5EF4-FFF2-40B4-BE49-F238E27FC236}">
                <a16:creationId xmlns:a16="http://schemas.microsoft.com/office/drawing/2014/main" id="{D99788A8-491E-4CC4-B684-CA3B04C78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999412" y="5249336"/>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6" name="Freeform 5">
            <a:extLst>
              <a:ext uri="{FF2B5EF4-FFF2-40B4-BE49-F238E27FC236}">
                <a16:creationId xmlns:a16="http://schemas.microsoft.com/office/drawing/2014/main" id="{B03E083E-F987-4DF9-8AF6-2724DAE1F7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589932" flipV="1">
            <a:off x="8490951" y="4619559"/>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6" name="Freeform 5">
            <a:extLst>
              <a:ext uri="{FF2B5EF4-FFF2-40B4-BE49-F238E27FC236}">
                <a16:creationId xmlns:a16="http://schemas.microsoft.com/office/drawing/2014/main" id="{830BAD34-5039-4BED-9E96-949D31BE5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flipV="1">
            <a:off x="459506" y="45769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a:extLst>
              <a:ext uri="{FF2B5EF4-FFF2-40B4-BE49-F238E27FC236}">
                <a16:creationId xmlns:a16="http://schemas.microsoft.com/office/drawing/2014/main" id="{6C1CDE3E-8CCA-4FBA-9D38-4BA5B67B68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flipV="1">
            <a:off x="0"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p:cNvSpPr>
            <a:spLocks noGrp="1"/>
          </p:cNvSpPr>
          <p:nvPr>
            <p:ph type="title"/>
          </p:nvPr>
        </p:nvSpPr>
        <p:spPr>
          <a:xfrm>
            <a:off x="1154954" y="5385410"/>
            <a:ext cx="8761413" cy="706964"/>
          </a:xfrm>
        </p:spPr>
        <p:txBody>
          <a:bodyPr>
            <a:normAutofit/>
          </a:bodyPr>
          <a:lstStyle/>
          <a:p>
            <a:r>
              <a:rPr lang="it-IT">
                <a:solidFill>
                  <a:srgbClr val="EBEBEB"/>
                </a:solidFill>
              </a:rPr>
              <a:t>La acausalità</a:t>
            </a:r>
          </a:p>
        </p:txBody>
      </p:sp>
      <p:sp>
        <p:nvSpPr>
          <p:cNvPr id="30" name="Rectangle 29">
            <a:extLst>
              <a:ext uri="{FF2B5EF4-FFF2-40B4-BE49-F238E27FC236}">
                <a16:creationId xmlns:a16="http://schemas.microsoft.com/office/drawing/2014/main" id="{1EDDFA2F-C7B1-4C8A-9DB3-91391DD34E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 name="Content Placeholder 2"/>
          <p:cNvSpPr>
            <a:spLocks/>
          </p:cNvSpPr>
          <p:nvPr/>
        </p:nvSpPr>
        <p:spPr>
          <a:xfrm>
            <a:off x="167951" y="583600"/>
            <a:ext cx="10203192" cy="1092800"/>
          </a:xfrm>
          <a:prstGeom prst="rect">
            <a:avLst/>
          </a:prstGeom>
        </p:spPr>
        <p:txBody>
          <a:bodyPr>
            <a:noAutofit/>
          </a:bodyPr>
          <a:lstStyle/>
          <a:p>
            <a:pPr algn="just" defTabSz="283464">
              <a:spcAft>
                <a:spcPts val="600"/>
              </a:spcAft>
              <a:buFont typeface="Arial" panose="020B0604020202020204" pitchFamily="34" charset="0"/>
              <a:buChar char="•"/>
              <a:defRPr/>
            </a:pPr>
            <a:r>
              <a:rPr lang="it-IT" altLang="it-IT" sz="1400" kern="1200" dirty="0">
                <a:solidFill>
                  <a:schemeClr val="tx1"/>
                </a:solidFill>
                <a:highlight>
                  <a:srgbClr val="FFFF00"/>
                </a:highlight>
                <a:latin typeface="+mn-lt"/>
                <a:ea typeface="+mn-ea"/>
                <a:cs typeface="+mn-cs"/>
              </a:rPr>
              <a:t>Il (primo) contratto «</a:t>
            </a:r>
            <a:r>
              <a:rPr lang="it-IT" altLang="it-IT" sz="1400" kern="1200" dirty="0" err="1">
                <a:solidFill>
                  <a:schemeClr val="tx1"/>
                </a:solidFill>
                <a:highlight>
                  <a:srgbClr val="FFFF00"/>
                </a:highlight>
                <a:latin typeface="+mn-lt"/>
                <a:ea typeface="+mn-ea"/>
                <a:cs typeface="+mn-cs"/>
              </a:rPr>
              <a:t>acausale</a:t>
            </a:r>
            <a:r>
              <a:rPr lang="it-IT" altLang="it-IT" sz="1400" kern="1200" dirty="0">
                <a:solidFill>
                  <a:schemeClr val="tx1"/>
                </a:solidFill>
                <a:highlight>
                  <a:srgbClr val="FFFF00"/>
                </a:highlight>
                <a:latin typeface="+mn-lt"/>
                <a:ea typeface="+mn-ea"/>
                <a:cs typeface="+mn-cs"/>
              </a:rPr>
              <a:t>» e gli eventuali, successivi contratti «causali» (art. 19, comma 1, d.lgs. 81/2015):</a:t>
            </a:r>
          </a:p>
          <a:p>
            <a:pPr marL="177165" lvl="1" algn="just" defTabSz="283464">
              <a:spcAft>
                <a:spcPts val="600"/>
              </a:spcAft>
              <a:buFont typeface="Arial" panose="020B0604020202020204" pitchFamily="34" charset="0"/>
              <a:buChar char="•"/>
              <a:defRPr/>
            </a:pPr>
            <a:r>
              <a:rPr lang="it-IT" sz="1400" kern="1200" dirty="0">
                <a:solidFill>
                  <a:schemeClr val="tx1"/>
                </a:solidFill>
                <a:latin typeface="+mn-lt"/>
                <a:ea typeface="+mn-ea"/>
                <a:cs typeface="+mn-cs"/>
              </a:rPr>
              <a:t>Il contratto può avere una durata superiore a 12 mesi, ma comunque non eccedente i ventiquattro mesi, solo in presenza di almeno una delle seguenti condizioni:</a:t>
            </a:r>
          </a:p>
          <a:p>
            <a:pPr marL="177165" lvl="1" algn="just" defTabSz="283464">
              <a:spcAft>
                <a:spcPts val="600"/>
              </a:spcAft>
              <a:defRPr/>
            </a:pPr>
            <a:r>
              <a:rPr lang="it-IT" sz="1200" dirty="0"/>
              <a:t>(3 luglio 2023, n. 85, di conversione del decreto legge 4 maggio 2023, n. 48- circolare Ministero del lavoro 9 ottobre 2023, n. 9).</a:t>
            </a:r>
          </a:p>
          <a:p>
            <a:pPr marL="177165" lvl="1" algn="just" defTabSz="283464">
              <a:spcAft>
                <a:spcPts val="600"/>
              </a:spcAft>
              <a:buFont typeface="Arial" panose="020B0604020202020204" pitchFamily="34" charset="0"/>
              <a:buChar char="•"/>
              <a:defRPr/>
            </a:pPr>
            <a:endParaRPr lang="it-IT" sz="2400" dirty="0"/>
          </a:p>
        </p:txBody>
      </p:sp>
      <p:sp>
        <p:nvSpPr>
          <p:cNvPr id="4" name="CasellaDiTesto 3">
            <a:extLst>
              <a:ext uri="{FF2B5EF4-FFF2-40B4-BE49-F238E27FC236}">
                <a16:creationId xmlns:a16="http://schemas.microsoft.com/office/drawing/2014/main" id="{D93A4995-940C-4420-9C5D-6BE9C2AC5C52}"/>
              </a:ext>
            </a:extLst>
          </p:cNvPr>
          <p:cNvSpPr txBox="1"/>
          <p:nvPr/>
        </p:nvSpPr>
        <p:spPr>
          <a:xfrm>
            <a:off x="4834147" y="1700169"/>
            <a:ext cx="6594265" cy="3062377"/>
          </a:xfrm>
          <a:prstGeom prst="rect">
            <a:avLst/>
          </a:prstGeom>
          <a:noFill/>
        </p:spPr>
        <p:txBody>
          <a:bodyPr wrap="square" numCol="2" rtlCol="0">
            <a:spAutoFit/>
          </a:bodyPr>
          <a:lstStyle/>
          <a:p>
            <a:pPr algn="just" defTabSz="283464">
              <a:spcAft>
                <a:spcPts val="600"/>
              </a:spcAft>
            </a:pPr>
            <a:r>
              <a:rPr lang="it-IT" sz="1400" kern="1200" dirty="0">
                <a:solidFill>
                  <a:schemeClr val="tx1"/>
                </a:solidFill>
                <a:latin typeface="+mn-lt"/>
                <a:ea typeface="+mn-ea"/>
                <a:cs typeface="+mn-cs"/>
              </a:rPr>
              <a:t>Vecchie causali</a:t>
            </a:r>
          </a:p>
          <a:p>
            <a:pPr marL="318897" indent="-318897" defTabSz="283464">
              <a:spcAft>
                <a:spcPts val="600"/>
              </a:spcAft>
              <a:buFont typeface="+mj-lt"/>
              <a:buAutoNum type="romanLcPeriod"/>
            </a:pPr>
            <a:r>
              <a:rPr lang="it-IT" sz="1400" kern="1200" dirty="0">
                <a:solidFill>
                  <a:schemeClr val="tx1"/>
                </a:solidFill>
                <a:latin typeface="+mn-lt"/>
                <a:ea typeface="+mn-ea"/>
                <a:cs typeface="+mn-cs"/>
              </a:rPr>
              <a:t>esigenze temporanee e oggettive, estranee all'ordinaria attività, ovvero esigenze di sostituzione di altri lavoratori</a:t>
            </a:r>
          </a:p>
          <a:p>
            <a:pPr marL="318897" indent="-318897" defTabSz="283464">
              <a:spcAft>
                <a:spcPts val="600"/>
              </a:spcAft>
              <a:buFont typeface="+mj-lt"/>
              <a:buAutoNum type="romanLcPeriod"/>
            </a:pPr>
            <a:r>
              <a:rPr lang="it-IT" sz="1400" kern="1200" dirty="0">
                <a:solidFill>
                  <a:schemeClr val="tx1"/>
                </a:solidFill>
                <a:latin typeface="+mn-lt"/>
                <a:ea typeface="+mn-ea"/>
                <a:cs typeface="+mn-cs"/>
              </a:rPr>
              <a:t>esigenze connesse a incrementi temporanei, significativi e non programmabili, dell'attività ordinaria</a:t>
            </a:r>
          </a:p>
          <a:p>
            <a:pPr marL="318897" indent="-318897" defTabSz="283464">
              <a:spcAft>
                <a:spcPts val="600"/>
              </a:spcAft>
              <a:buFont typeface="+mj-lt"/>
              <a:buAutoNum type="romanLcPeriod"/>
            </a:pPr>
            <a:r>
              <a:rPr lang="it-IT" sz="1400" kern="1200" dirty="0">
                <a:solidFill>
                  <a:schemeClr val="tx1"/>
                </a:solidFill>
                <a:latin typeface="+mn-lt"/>
                <a:ea typeface="+mn-ea"/>
                <a:cs typeface="+mn-cs"/>
              </a:rPr>
              <a:t>b-bis) specifiche esigenze previste dai contratti collettivi di cui all'articolo 51</a:t>
            </a:r>
          </a:p>
          <a:p>
            <a:pPr defTabSz="283464">
              <a:spcAft>
                <a:spcPts val="600"/>
              </a:spcAft>
            </a:pPr>
            <a:r>
              <a:rPr lang="it-IT" sz="1400" kern="1200" dirty="0">
                <a:solidFill>
                  <a:schemeClr val="tx1"/>
                </a:solidFill>
                <a:latin typeface="+mn-lt"/>
                <a:ea typeface="+mn-ea"/>
                <a:cs typeface="+mn-cs"/>
              </a:rPr>
              <a:t>Nuove causali</a:t>
            </a:r>
          </a:p>
          <a:p>
            <a:pPr defTabSz="283464">
              <a:spcAft>
                <a:spcPts val="600"/>
              </a:spcAft>
            </a:pPr>
            <a:r>
              <a:rPr lang="it-IT" sz="1400" b="1" kern="1200" dirty="0">
                <a:solidFill>
                  <a:schemeClr val="tx1"/>
                </a:solidFill>
                <a:effectLst>
                  <a:outerShdw blurRad="38100" dist="38100" dir="2700000" algn="tl">
                    <a:srgbClr val="000000">
                      <a:alpha val="43137"/>
                    </a:srgbClr>
                  </a:outerShdw>
                </a:effectLst>
                <a:latin typeface="+mn-lt"/>
                <a:ea typeface="+mn-ea"/>
                <a:cs typeface="+mn-cs"/>
              </a:rPr>
              <a:t>a) nei casi previsti dai contratti collettivi di cui all'articolo 51</a:t>
            </a:r>
          </a:p>
          <a:p>
            <a:pPr defTabSz="283464">
              <a:spcAft>
                <a:spcPts val="600"/>
              </a:spcAft>
            </a:pPr>
            <a:r>
              <a:rPr lang="it-IT" sz="1400" kern="1200" dirty="0">
                <a:solidFill>
                  <a:schemeClr val="tx1"/>
                </a:solidFill>
                <a:latin typeface="+mn-lt"/>
                <a:ea typeface="+mn-ea"/>
                <a:cs typeface="+mn-cs"/>
              </a:rPr>
              <a:t>b) in assenza delle previsioni di cui alla lettera a), nei contratti collettivi applicati in azienda, e comunque entro il </a:t>
            </a:r>
            <a:r>
              <a:rPr lang="it-IT" sz="1400" dirty="0"/>
              <a:t>31 dicembre </a:t>
            </a:r>
            <a:r>
              <a:rPr lang="it-IT" sz="1400" kern="1200" dirty="0">
                <a:solidFill>
                  <a:schemeClr val="tx1"/>
                </a:solidFill>
                <a:latin typeface="+mn-lt"/>
                <a:ea typeface="+mn-ea"/>
                <a:cs typeface="+mn-cs"/>
              </a:rPr>
              <a:t>2024, per esigenze di natura tecnica, organizzativa o produttiva individuate dalle parti</a:t>
            </a:r>
          </a:p>
          <a:p>
            <a:pPr defTabSz="283464">
              <a:spcAft>
                <a:spcPts val="600"/>
              </a:spcAft>
            </a:pPr>
            <a:r>
              <a:rPr lang="it-IT" sz="1400" kern="1200" dirty="0">
                <a:solidFill>
                  <a:schemeClr val="tx1"/>
                </a:solidFill>
                <a:latin typeface="+mn-lt"/>
                <a:ea typeface="+mn-ea"/>
                <a:cs typeface="+mn-cs"/>
              </a:rPr>
              <a:t>b-bis) in sostituzione di altri lavoratori​</a:t>
            </a:r>
            <a:endParaRPr lang="it-IT" sz="2400" dirty="0"/>
          </a:p>
        </p:txBody>
      </p:sp>
    </p:spTree>
    <p:extLst>
      <p:ext uri="{BB962C8B-B14F-4D97-AF65-F5344CB8AC3E}">
        <p14:creationId xmlns:p14="http://schemas.microsoft.com/office/powerpoint/2010/main" val="2109774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7D2184-81EE-4ED4-A9A0-F4C8F9DE5082}"/>
              </a:ext>
            </a:extLst>
          </p:cNvPr>
          <p:cNvSpPr>
            <a:spLocks noGrp="1"/>
          </p:cNvSpPr>
          <p:nvPr>
            <p:ph type="title"/>
          </p:nvPr>
        </p:nvSpPr>
        <p:spPr/>
        <p:txBody>
          <a:bodyPr/>
          <a:lstStyle/>
          <a:p>
            <a:r>
              <a:rPr lang="it-IT" dirty="0"/>
              <a:t>Causalità nella PA</a:t>
            </a:r>
          </a:p>
        </p:txBody>
      </p:sp>
      <p:sp>
        <p:nvSpPr>
          <p:cNvPr id="3" name="Segnaposto contenuto 2">
            <a:extLst>
              <a:ext uri="{FF2B5EF4-FFF2-40B4-BE49-F238E27FC236}">
                <a16:creationId xmlns:a16="http://schemas.microsoft.com/office/drawing/2014/main" id="{695A27A3-7AD6-4CDA-898B-3AF07CF93864}"/>
              </a:ext>
            </a:extLst>
          </p:cNvPr>
          <p:cNvSpPr>
            <a:spLocks noGrp="1"/>
          </p:cNvSpPr>
          <p:nvPr>
            <p:ph idx="1"/>
          </p:nvPr>
        </p:nvSpPr>
        <p:spPr/>
        <p:txBody>
          <a:bodyPr/>
          <a:lstStyle/>
          <a:p>
            <a:pPr algn="just"/>
            <a:r>
              <a:rPr lang="it-IT" dirty="0">
                <a:highlight>
                  <a:srgbClr val="FFFF00"/>
                </a:highlight>
              </a:rPr>
              <a:t>Le amministrazioni pubbliche possono stipulare i contratti soltanto per comprovate esigenze di carattere esclusivamente temporaneo o eccezionale e nel rispetto delle condizioni e modalità di reclutamento stabilite dall'articolo 35.</a:t>
            </a:r>
          </a:p>
        </p:txBody>
      </p:sp>
    </p:spTree>
    <p:extLst>
      <p:ext uri="{BB962C8B-B14F-4D97-AF65-F5344CB8AC3E}">
        <p14:creationId xmlns:p14="http://schemas.microsoft.com/office/powerpoint/2010/main" val="33394462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0B8D1B-1F6A-44B4-A234-974E9138F882}"/>
              </a:ext>
            </a:extLst>
          </p:cNvPr>
          <p:cNvSpPr>
            <a:spLocks noGrp="1"/>
          </p:cNvSpPr>
          <p:nvPr>
            <p:ph type="title"/>
          </p:nvPr>
        </p:nvSpPr>
        <p:spPr/>
        <p:txBody>
          <a:bodyPr/>
          <a:lstStyle/>
          <a:p>
            <a:r>
              <a:rPr lang="it-IT" dirty="0"/>
              <a:t>Idonei graduatoria e contratti flessibili</a:t>
            </a:r>
          </a:p>
        </p:txBody>
      </p:sp>
      <p:sp>
        <p:nvSpPr>
          <p:cNvPr id="3" name="Segnaposto contenuto 2">
            <a:extLst>
              <a:ext uri="{FF2B5EF4-FFF2-40B4-BE49-F238E27FC236}">
                <a16:creationId xmlns:a16="http://schemas.microsoft.com/office/drawing/2014/main" id="{561AC338-640C-4CBF-9109-B1CE47D7D782}"/>
              </a:ext>
            </a:extLst>
          </p:cNvPr>
          <p:cNvSpPr>
            <a:spLocks noGrp="1"/>
          </p:cNvSpPr>
          <p:nvPr>
            <p:ph idx="1"/>
          </p:nvPr>
        </p:nvSpPr>
        <p:spPr/>
        <p:txBody>
          <a:bodyPr/>
          <a:lstStyle/>
          <a:p>
            <a:pPr algn="just"/>
            <a:r>
              <a:rPr lang="it-IT" dirty="0"/>
              <a:t>Per prevenire fenomeni di precariato, le amministrazioni pubbliche sottoscrivono contratti a tempo determinato con i vincitori e gli idonei delle proprie graduatorie vigenti per concorsi pubblici a tempo indeterminato</a:t>
            </a:r>
          </a:p>
        </p:txBody>
      </p:sp>
    </p:spTree>
    <p:extLst>
      <p:ext uri="{BB962C8B-B14F-4D97-AF65-F5344CB8AC3E}">
        <p14:creationId xmlns:p14="http://schemas.microsoft.com/office/powerpoint/2010/main" val="3371805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Divieti</a:t>
            </a:r>
          </a:p>
        </p:txBody>
      </p:sp>
      <p:sp>
        <p:nvSpPr>
          <p:cNvPr id="3" name="Segnaposto contenuto 2"/>
          <p:cNvSpPr>
            <a:spLocks noGrp="1"/>
          </p:cNvSpPr>
          <p:nvPr>
            <p:ph idx="1"/>
          </p:nvPr>
        </p:nvSpPr>
        <p:spPr/>
        <p:txBody>
          <a:bodyPr>
            <a:normAutofit/>
          </a:bodyPr>
          <a:lstStyle/>
          <a:p>
            <a:pPr algn="just"/>
            <a:r>
              <a:rPr lang="it-IT" dirty="0"/>
              <a:t>Art. 20 d.lgs. 81/2015:</a:t>
            </a:r>
          </a:p>
          <a:p>
            <a:pPr marL="0" indent="0" algn="just">
              <a:buNone/>
            </a:pPr>
            <a:r>
              <a:rPr lang="it-IT" dirty="0"/>
              <a:t>1. Assunzione a termine in sostituzione di scioperanti;</a:t>
            </a:r>
          </a:p>
          <a:p>
            <a:pPr marL="0" indent="0" algn="just">
              <a:buNone/>
            </a:pPr>
            <a:r>
              <a:rPr lang="it-IT" dirty="0"/>
              <a:t>2. Da parte di imprese che non abbiano effettuato la valutazione dei rischi ai fini della disciplina in materia di salute e sicurezza sul lavoro;</a:t>
            </a:r>
          </a:p>
          <a:p>
            <a:pPr marL="0" indent="0" algn="just">
              <a:buNone/>
            </a:pPr>
            <a:r>
              <a:rPr lang="it-IT" dirty="0"/>
              <a:t>3. In unità produttive in cui si sia proceduto nei 6 mesi precedenti a licenziamenti collettivi per le medesime mansioni, o in cui vi sia una sospensione dei rapporti di lavoro o riduzione di orario con diritto all’integrazione salariale;</a:t>
            </a:r>
          </a:p>
        </p:txBody>
      </p:sp>
    </p:spTree>
    <p:extLst>
      <p:ext uri="{BB962C8B-B14F-4D97-AF65-F5344CB8AC3E}">
        <p14:creationId xmlns:p14="http://schemas.microsoft.com/office/powerpoint/2010/main" val="36111318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Proroghe</a:t>
            </a:r>
          </a:p>
        </p:txBody>
      </p:sp>
      <p:sp>
        <p:nvSpPr>
          <p:cNvPr id="3" name="Segnaposto contenuto 2"/>
          <p:cNvSpPr>
            <a:spLocks noGrp="1"/>
          </p:cNvSpPr>
          <p:nvPr>
            <p:ph idx="1"/>
          </p:nvPr>
        </p:nvSpPr>
        <p:spPr/>
        <p:txBody>
          <a:bodyPr>
            <a:normAutofit lnSpcReduction="10000"/>
          </a:bodyPr>
          <a:lstStyle/>
          <a:p>
            <a:pPr algn="just"/>
            <a:r>
              <a:rPr lang="it-IT" dirty="0"/>
              <a:t>Art. 21 d.lgs. n. 81/2015:</a:t>
            </a:r>
          </a:p>
          <a:p>
            <a:pPr marL="0" indent="0" algn="just">
              <a:buNone/>
            </a:pPr>
            <a:r>
              <a:rPr lang="it-IT" dirty="0"/>
              <a:t>• Sempre necessario il consenso del lavoratore;</a:t>
            </a:r>
          </a:p>
          <a:p>
            <a:pPr marL="0" indent="0" algn="just">
              <a:buNone/>
            </a:pPr>
            <a:r>
              <a:rPr lang="it-IT" dirty="0"/>
              <a:t>• Fino ad un massimo di 4 volte, sempre nel limite dei 24 mesi…</a:t>
            </a:r>
          </a:p>
          <a:p>
            <a:pPr marL="0" indent="0" algn="just">
              <a:buNone/>
            </a:pPr>
            <a:r>
              <a:rPr lang="it-IT" dirty="0"/>
              <a:t>• ma, decorsi 12 mesi, la proroga è possibile solo in presenza della «causale»; </a:t>
            </a:r>
          </a:p>
          <a:p>
            <a:pPr marL="0" indent="0" algn="just">
              <a:buNone/>
            </a:pPr>
            <a:r>
              <a:rPr lang="it-IT" dirty="0"/>
              <a:t>• </a:t>
            </a:r>
            <a:r>
              <a:rPr lang="it-IT" dirty="0">
                <a:highlight>
                  <a:srgbClr val="FFFF00"/>
                </a:highlight>
              </a:rPr>
              <a:t>In caso di violazione, trasformazione del rapporto in contratto a tempo indeterminato;</a:t>
            </a:r>
          </a:p>
          <a:p>
            <a:pPr marL="0" indent="0" algn="just">
              <a:buNone/>
            </a:pPr>
            <a:r>
              <a:rPr lang="it-IT" dirty="0">
                <a:highlight>
                  <a:srgbClr val="FFFF00"/>
                </a:highlight>
              </a:rPr>
              <a:t>Nel lavoro pubblico:</a:t>
            </a:r>
          </a:p>
          <a:p>
            <a:pPr marL="0" indent="0" algn="just">
              <a:buNone/>
            </a:pPr>
            <a:r>
              <a:rPr lang="it-IT" dirty="0">
                <a:highlight>
                  <a:srgbClr val="FFFF00"/>
                </a:highlight>
              </a:rPr>
              <a:t>Si, nel lavoro pubblico ma nella versione ante decreto dignità</a:t>
            </a:r>
          </a:p>
          <a:p>
            <a:pPr marL="0" indent="0" algn="just">
              <a:buNone/>
            </a:pPr>
            <a:r>
              <a:rPr lang="it-IT" dirty="0">
                <a:highlight>
                  <a:srgbClr val="FFFF00"/>
                </a:highlight>
              </a:rPr>
              <a:t>(5 x 36 mesi)</a:t>
            </a:r>
          </a:p>
        </p:txBody>
      </p:sp>
    </p:spTree>
    <p:extLst>
      <p:ext uri="{BB962C8B-B14F-4D97-AF65-F5344CB8AC3E}">
        <p14:creationId xmlns:p14="http://schemas.microsoft.com/office/powerpoint/2010/main" val="2677468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Rinnovi </a:t>
            </a:r>
          </a:p>
        </p:txBody>
      </p:sp>
      <p:sp>
        <p:nvSpPr>
          <p:cNvPr id="3" name="Segnaposto contenuto 2"/>
          <p:cNvSpPr>
            <a:spLocks noGrp="1"/>
          </p:cNvSpPr>
          <p:nvPr>
            <p:ph idx="1"/>
          </p:nvPr>
        </p:nvSpPr>
        <p:spPr/>
        <p:txBody>
          <a:bodyPr>
            <a:normAutofit lnSpcReduction="10000"/>
          </a:bodyPr>
          <a:lstStyle/>
          <a:p>
            <a:pPr algn="just"/>
            <a:r>
              <a:rPr lang="it-IT" dirty="0"/>
              <a:t>Art. 21 d.lgs. 81/2015;</a:t>
            </a:r>
          </a:p>
          <a:p>
            <a:pPr marL="0" indent="0" algn="just">
              <a:buNone/>
            </a:pPr>
            <a:r>
              <a:rPr lang="it-IT" dirty="0"/>
              <a:t>• Il contratto può essere rinnovato solo in presenza della causale (dopo i 12 mesi di durata complessiva – prima del legge 85/2023);</a:t>
            </a:r>
          </a:p>
          <a:p>
            <a:pPr marL="0" indent="0" algn="just">
              <a:buNone/>
            </a:pPr>
            <a:r>
              <a:rPr lang="it-IT" dirty="0"/>
              <a:t>• numero illimitato di rinnovi (causali) ma la durata complessiva del rapporto, comprensiva dei rinnovi, non potrà essere superiore a 24 mesi;</a:t>
            </a:r>
          </a:p>
          <a:p>
            <a:pPr marL="0" indent="0" algn="just">
              <a:buNone/>
            </a:pPr>
            <a:r>
              <a:rPr lang="it-IT" dirty="0"/>
              <a:t>• indipendentemente dai periodi di interruzione tra un contratto e l’altro, per lo svolgimento di mansioni di pari livello di inquadramento e categoria;</a:t>
            </a:r>
          </a:p>
          <a:p>
            <a:pPr marL="0" indent="0" algn="just">
              <a:buNone/>
            </a:pPr>
            <a:r>
              <a:rPr lang="it-IT" dirty="0">
                <a:highlight>
                  <a:srgbClr val="FFFF00"/>
                </a:highlight>
              </a:rPr>
              <a:t>Nel lavoro pubblico:</a:t>
            </a:r>
          </a:p>
          <a:p>
            <a:pPr marL="0" indent="0" algn="just">
              <a:buNone/>
            </a:pPr>
            <a:r>
              <a:rPr lang="it-IT" dirty="0">
                <a:highlight>
                  <a:srgbClr val="FFFF00"/>
                </a:highlight>
              </a:rPr>
              <a:t>Si, nella versione ante decreto dignità  (36 mesi) e soprattutto il nuovo contratto deve avere la ragione temporanee o eccezionali </a:t>
            </a:r>
          </a:p>
        </p:txBody>
      </p:sp>
    </p:spTree>
    <p:extLst>
      <p:ext uri="{BB962C8B-B14F-4D97-AF65-F5344CB8AC3E}">
        <p14:creationId xmlns:p14="http://schemas.microsoft.com/office/powerpoint/2010/main" val="531563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…segue</a:t>
            </a:r>
          </a:p>
        </p:txBody>
      </p:sp>
      <p:sp>
        <p:nvSpPr>
          <p:cNvPr id="3" name="Segnaposto contenuto 2"/>
          <p:cNvSpPr>
            <a:spLocks noGrp="1"/>
          </p:cNvSpPr>
          <p:nvPr>
            <p:ph idx="1"/>
          </p:nvPr>
        </p:nvSpPr>
        <p:spPr/>
        <p:txBody>
          <a:bodyPr>
            <a:normAutofit/>
          </a:bodyPr>
          <a:lstStyle/>
          <a:p>
            <a:pPr algn="just"/>
            <a:r>
              <a:rPr lang="it-IT" dirty="0"/>
              <a:t>L’intervallo di tempo tra i rinnovi (stop and go) entro il quale la stipula di un nuovo contratto a termine dopo la scadenza del precedente:</a:t>
            </a:r>
          </a:p>
          <a:p>
            <a:pPr marL="0" indent="0" algn="just">
              <a:buNone/>
            </a:pPr>
            <a:r>
              <a:rPr lang="it-IT" dirty="0"/>
              <a:t>➢ 10 gg. in caso di contratti di durata inferiore a 6 mesi;</a:t>
            </a:r>
          </a:p>
          <a:p>
            <a:pPr marL="0" indent="0" algn="just">
              <a:buNone/>
            </a:pPr>
            <a:r>
              <a:rPr lang="it-IT" dirty="0"/>
              <a:t>➢ 20 gg. in caso di contratti di durata superiore a 6 mesi.</a:t>
            </a:r>
          </a:p>
          <a:p>
            <a:pPr algn="just"/>
            <a:r>
              <a:rPr lang="it-IT" dirty="0"/>
              <a:t>Inapplicabilità dei predetti limiti alle start-up innovative e contratti per attività stagionali (D.P.R. 1525/1963)</a:t>
            </a:r>
          </a:p>
        </p:txBody>
      </p:sp>
    </p:spTree>
    <p:extLst>
      <p:ext uri="{BB962C8B-B14F-4D97-AF65-F5344CB8AC3E}">
        <p14:creationId xmlns:p14="http://schemas.microsoft.com/office/powerpoint/2010/main" val="30876893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Prosecuzione oltre la scadenza</a:t>
            </a:r>
          </a:p>
        </p:txBody>
      </p:sp>
      <p:sp>
        <p:nvSpPr>
          <p:cNvPr id="3" name="Segnaposto contenuto 2"/>
          <p:cNvSpPr>
            <a:spLocks noGrp="1"/>
          </p:cNvSpPr>
          <p:nvPr>
            <p:ph idx="1"/>
          </p:nvPr>
        </p:nvSpPr>
        <p:spPr/>
        <p:txBody>
          <a:bodyPr>
            <a:normAutofit/>
          </a:bodyPr>
          <a:lstStyle/>
          <a:p>
            <a:r>
              <a:rPr lang="it-IT" dirty="0"/>
              <a:t>Art. 22 d.lgs. 81/2015:</a:t>
            </a:r>
          </a:p>
          <a:p>
            <a:pPr marL="0" indent="0">
              <a:buNone/>
            </a:pPr>
            <a:r>
              <a:rPr lang="it-IT" dirty="0">
                <a:highlight>
                  <a:srgbClr val="FF0000"/>
                </a:highlight>
              </a:rPr>
              <a:t> Il prolungamento dei limiti temporali di prosecuzione del rapporto di lavoro oltre i quali il contratto a termine si considera a tempo indeterminato:</a:t>
            </a:r>
          </a:p>
          <a:p>
            <a:pPr marL="0" indent="0">
              <a:buNone/>
            </a:pPr>
            <a:r>
              <a:rPr lang="it-IT" dirty="0">
                <a:highlight>
                  <a:srgbClr val="FF0000"/>
                </a:highlight>
              </a:rPr>
              <a:t>➢ 30 gg. in caso di contratti di durata inferiore a 6 mesi;</a:t>
            </a:r>
          </a:p>
          <a:p>
            <a:pPr marL="0" indent="0">
              <a:buNone/>
            </a:pPr>
            <a:r>
              <a:rPr lang="it-IT" dirty="0">
                <a:highlight>
                  <a:srgbClr val="FF0000"/>
                </a:highlight>
              </a:rPr>
              <a:t>➢ 50 gg. in caso di contratti di durata superiore a 6 mesi.</a:t>
            </a:r>
          </a:p>
          <a:p>
            <a:pPr marL="0" indent="0">
              <a:buNone/>
            </a:pPr>
            <a:r>
              <a:rPr lang="it-IT" dirty="0"/>
              <a:t>• Maggiorazione retributiva</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403340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0EE3D1-8AD0-498D-A5F0-73E52641BD72}"/>
              </a:ext>
            </a:extLst>
          </p:cNvPr>
          <p:cNvSpPr>
            <a:spLocks noGrp="1"/>
          </p:cNvSpPr>
          <p:nvPr>
            <p:ph type="title"/>
          </p:nvPr>
        </p:nvSpPr>
        <p:spPr/>
        <p:txBody>
          <a:bodyPr/>
          <a:lstStyle/>
          <a:p>
            <a:r>
              <a:rPr lang="it-IT" dirty="0"/>
              <a:t>In origine…</a:t>
            </a:r>
          </a:p>
        </p:txBody>
      </p:sp>
      <p:sp>
        <p:nvSpPr>
          <p:cNvPr id="3" name="Segnaposto contenuto 2">
            <a:extLst>
              <a:ext uri="{FF2B5EF4-FFF2-40B4-BE49-F238E27FC236}">
                <a16:creationId xmlns:a16="http://schemas.microsoft.com/office/drawing/2014/main" id="{8414FA98-F5FE-4DDD-8709-7E0C0759A0B9}"/>
              </a:ext>
            </a:extLst>
          </p:cNvPr>
          <p:cNvSpPr>
            <a:spLocks noGrp="1"/>
          </p:cNvSpPr>
          <p:nvPr>
            <p:ph idx="1"/>
          </p:nvPr>
        </p:nvSpPr>
        <p:spPr/>
        <p:txBody>
          <a:bodyPr>
            <a:normAutofit lnSpcReduction="10000"/>
          </a:bodyPr>
          <a:lstStyle/>
          <a:p>
            <a:pPr algn="just"/>
            <a:r>
              <a:rPr lang="it-IT" dirty="0"/>
              <a:t>l’esigenza di flessibilità legata all’attività e alle funzioni è scoperta relativamente recente. </a:t>
            </a:r>
          </a:p>
          <a:p>
            <a:pPr algn="just"/>
            <a:r>
              <a:rPr lang="it-IT" dirty="0"/>
              <a:t>Fino agli anni ’80 del secolo scorso infatti regnava un atteggiamento di sospetto e perciò di rifiuto nell’applicazione di forme flessibili di reclutamento del personale e del suo utilizzo a causa della rigidità degli apparati amministrativi e della loro organizzazione. </a:t>
            </a:r>
            <a:r>
              <a:rPr lang="it-IT" dirty="0">
                <a:highlight>
                  <a:srgbClr val="FFFF00"/>
                </a:highlight>
              </a:rPr>
              <a:t>Insomma a funzioni rigide corrispondeva un’organizzazione altrettanto rigida.</a:t>
            </a:r>
          </a:p>
          <a:p>
            <a:pPr algn="just"/>
            <a:r>
              <a:rPr lang="it-IT" dirty="0"/>
              <a:t>Soltanto con il </a:t>
            </a:r>
            <a:r>
              <a:rPr lang="it-IT" dirty="0">
                <a:highlight>
                  <a:srgbClr val="FFFF00"/>
                </a:highlight>
              </a:rPr>
              <a:t>Rapporto Giannini del 1979 </a:t>
            </a:r>
            <a:r>
              <a:rPr lang="it-IT" dirty="0"/>
              <a:t>sui principali problemi dello Stato, e successivamente con la relazione della Commissione per la modernizzazione delle istituzioni del 1985 si pone l’accento sull’esigenza di costituire uffici di missione, di delegificare la disciplina dell’organizzazione amministrativa, di abbandonare modelli uniformi e generalizzati. </a:t>
            </a:r>
          </a:p>
        </p:txBody>
      </p:sp>
    </p:spTree>
    <p:extLst>
      <p:ext uri="{BB962C8B-B14F-4D97-AF65-F5344CB8AC3E}">
        <p14:creationId xmlns:p14="http://schemas.microsoft.com/office/powerpoint/2010/main" val="1752138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Limiti quantitativi</a:t>
            </a:r>
          </a:p>
        </p:txBody>
      </p:sp>
      <p:sp>
        <p:nvSpPr>
          <p:cNvPr id="3" name="Segnaposto contenuto 2"/>
          <p:cNvSpPr>
            <a:spLocks noGrp="1"/>
          </p:cNvSpPr>
          <p:nvPr>
            <p:ph idx="1"/>
          </p:nvPr>
        </p:nvSpPr>
        <p:spPr/>
        <p:txBody>
          <a:bodyPr>
            <a:normAutofit/>
          </a:bodyPr>
          <a:lstStyle/>
          <a:p>
            <a:pPr algn="just"/>
            <a:r>
              <a:rPr lang="it-IT" dirty="0">
                <a:solidFill>
                  <a:schemeClr val="tx1"/>
                </a:solidFill>
                <a:highlight>
                  <a:srgbClr val="FFFF00"/>
                </a:highlight>
              </a:rPr>
              <a:t>Fino al 20% (salvo diversa previsione contratti collettivi) del numero dei lavoratori a tempo indeterminato direttamente in forza al 1º gennaio dell'anno di assunzione; inoltre, per i datori di lavoro che occupano fino a 5 dipendenti è sempre possibile stipulare un contratto di lavoro a tempo determinato (art. 23 d.lgs. 81/2015);</a:t>
            </a:r>
          </a:p>
          <a:p>
            <a:pPr algn="just"/>
            <a:r>
              <a:rPr lang="it-IT" dirty="0">
                <a:highlight>
                  <a:srgbClr val="FF0000"/>
                </a:highlight>
              </a:rPr>
              <a:t>Salva diversa previsione dei contratti collettivi applicati dall'utilizzatore, il numero dei lavoratori assunti con contratto a tempo determinato ovvero con contratto di somministrazione a tempo determinato non può eccedere complessivamente il 30% del numero dei lavoratori a tempo indeterminato in forza presso l'utilizzatore (art. 31, comma 2, d.lgs. 81/2015, introdotta dal decreto dignità).</a:t>
            </a:r>
          </a:p>
        </p:txBody>
      </p:sp>
    </p:spTree>
    <p:extLst>
      <p:ext uri="{BB962C8B-B14F-4D97-AF65-F5344CB8AC3E}">
        <p14:creationId xmlns:p14="http://schemas.microsoft.com/office/powerpoint/2010/main" val="22474355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..segue	</a:t>
            </a:r>
          </a:p>
        </p:txBody>
      </p:sp>
      <p:sp>
        <p:nvSpPr>
          <p:cNvPr id="3" name="Segnaposto contenuto 2"/>
          <p:cNvSpPr>
            <a:spLocks noGrp="1"/>
          </p:cNvSpPr>
          <p:nvPr>
            <p:ph idx="1"/>
          </p:nvPr>
        </p:nvSpPr>
        <p:spPr/>
        <p:txBody>
          <a:bodyPr>
            <a:normAutofit/>
          </a:bodyPr>
          <a:lstStyle/>
          <a:p>
            <a:pPr algn="just"/>
            <a:r>
              <a:rPr lang="it-IT" dirty="0"/>
              <a:t>Eccezioni attività art. 23, co. 1, d.lgs. n. 81/2015 (ossia, avvio di nuove attività, per la durata di 4 anni per le start up, attività stagionali, lavoratori assenti con diritto alla conservazione del posto, per specifici spettacoli e programmi radio-televisivi, per i lavoratori infra-</a:t>
            </a:r>
            <a:r>
              <a:rPr lang="it-IT" dirty="0" err="1"/>
              <a:t>cinquantantenni</a:t>
            </a:r>
            <a:r>
              <a:rPr lang="it-IT" dirty="0"/>
              <a:t> con requisiti per il pensionamento)</a:t>
            </a:r>
          </a:p>
          <a:p>
            <a:pPr algn="just"/>
            <a:r>
              <a:rPr lang="it-IT" dirty="0"/>
              <a:t>Sanzione (amministrativa) per il superamento del limite percentuale del 20%:</a:t>
            </a:r>
          </a:p>
          <a:p>
            <a:pPr marL="0" indent="0" algn="just">
              <a:buNone/>
            </a:pPr>
            <a:r>
              <a:rPr lang="it-IT" dirty="0"/>
              <a:t>• 20% della retribuzione, per ciascun mese o frazione di mese superiore a 15 gg. per violazione relativa ad un solo lavoratore…</a:t>
            </a:r>
          </a:p>
          <a:p>
            <a:pPr marL="0" indent="0" algn="just">
              <a:buNone/>
            </a:pPr>
            <a:r>
              <a:rPr lang="it-IT" dirty="0"/>
              <a:t>• …50% se la violazione riguarda più lavoratori; </a:t>
            </a:r>
          </a:p>
        </p:txBody>
      </p:sp>
    </p:spTree>
    <p:extLst>
      <p:ext uri="{BB962C8B-B14F-4D97-AF65-F5344CB8AC3E}">
        <p14:creationId xmlns:p14="http://schemas.microsoft.com/office/powerpoint/2010/main" val="12124168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Contratto a termine e PI</a:t>
            </a:r>
          </a:p>
        </p:txBody>
      </p:sp>
      <p:sp>
        <p:nvSpPr>
          <p:cNvPr id="3" name="Segnaposto contenuto 2"/>
          <p:cNvSpPr>
            <a:spLocks noGrp="1"/>
          </p:cNvSpPr>
          <p:nvPr>
            <p:ph idx="1"/>
          </p:nvPr>
        </p:nvSpPr>
        <p:spPr/>
        <p:txBody>
          <a:bodyPr/>
          <a:lstStyle/>
          <a:p>
            <a:pPr algn="just"/>
            <a:r>
              <a:rPr lang="it-IT" dirty="0"/>
              <a:t>Applicabilità delle disposizioni del d.lgs. n. 81/2015, ma con riguardo al lavoro alle dipendenze della P.A., nella versione anteriore al «decreto dignità» (v. art. 1, comma 3, d.l. 87/2018);</a:t>
            </a:r>
          </a:p>
        </p:txBody>
      </p:sp>
    </p:spTree>
    <p:extLst>
      <p:ext uri="{BB962C8B-B14F-4D97-AF65-F5344CB8AC3E}">
        <p14:creationId xmlns:p14="http://schemas.microsoft.com/office/powerpoint/2010/main" val="37637599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6DBEAF6-435A-4ADD-886C-FE91A7889D2B}"/>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34A09953-FC65-44AC-A190-4DF8D610D50E}"/>
              </a:ext>
            </a:extLst>
          </p:cNvPr>
          <p:cNvSpPr>
            <a:spLocks noGrp="1"/>
          </p:cNvSpPr>
          <p:nvPr>
            <p:ph idx="1"/>
          </p:nvPr>
        </p:nvSpPr>
        <p:spPr>
          <a:xfrm>
            <a:off x="409239" y="2105910"/>
            <a:ext cx="10815488" cy="4901380"/>
          </a:xfrm>
        </p:spPr>
        <p:txBody>
          <a:bodyPr>
            <a:noAutofit/>
          </a:bodyPr>
          <a:lstStyle/>
          <a:p>
            <a:pPr marL="0" indent="0" algn="just">
              <a:buNone/>
            </a:pPr>
            <a:r>
              <a:rPr lang="it-IT" sz="1200" dirty="0"/>
              <a:t>Articolo 36 </a:t>
            </a:r>
          </a:p>
          <a:p>
            <a:pPr algn="just"/>
            <a:r>
              <a:rPr lang="it-IT" sz="1200" dirty="0"/>
              <a:t>Personale a tempo determinato o assunto con forme di lavoro flessibile </a:t>
            </a:r>
          </a:p>
          <a:p>
            <a:pPr algn="just"/>
            <a:r>
              <a:rPr lang="it-IT" sz="1200" dirty="0">
                <a:solidFill>
                  <a:srgbClr val="FF0000"/>
                </a:solidFill>
              </a:rPr>
              <a:t>1. Per </a:t>
            </a:r>
            <a:r>
              <a:rPr lang="it-IT" sz="1200" dirty="0">
                <a:solidFill>
                  <a:srgbClr val="FF0000"/>
                </a:solidFill>
                <a:effectLst>
                  <a:outerShdw blurRad="38100" dist="38100" dir="2700000" algn="tl">
                    <a:srgbClr val="000000">
                      <a:alpha val="43137"/>
                    </a:srgbClr>
                  </a:outerShdw>
                </a:effectLst>
              </a:rPr>
              <a:t>le esigenze connesse con il proprio fabbisogno ordinario le pubbliche amministrazioni assumono esclusivamente con contratti di lavoro subordinato a tempo indeterminato seguendo le procedure di reclutamento previste dall'articolo 35.</a:t>
            </a:r>
          </a:p>
          <a:p>
            <a:pPr algn="just"/>
            <a:r>
              <a:rPr lang="it-IT" sz="1200" dirty="0"/>
              <a:t>2. Le amministrazioni pubbliche possono stipulare contratti di lavoro subordinato a tempo determinato, contratti di formazione e lavoro e contratti di somministrazione di lavoro a tempo determinato, </a:t>
            </a:r>
            <a:r>
              <a:rPr lang="it-IT" sz="1200" dirty="0" err="1"/>
              <a:t>nonche</a:t>
            </a:r>
            <a:r>
              <a:rPr lang="it-IT" sz="1200" dirty="0"/>
              <a:t>' avvalersi delle forme contrattuali flessibili previste dal codice civile e dalle altre leggi sui rapporti di lavoro nell'impresa, esclusivamente nei limiti e con le </a:t>
            </a:r>
            <a:r>
              <a:rPr lang="it-IT" sz="1200" dirty="0" err="1"/>
              <a:t>modalita'</a:t>
            </a:r>
            <a:r>
              <a:rPr lang="it-IT" sz="1200" dirty="0"/>
              <a:t> </a:t>
            </a:r>
            <a:r>
              <a:rPr lang="it-IT" sz="1200" dirty="0">
                <a:solidFill>
                  <a:schemeClr val="tx1"/>
                </a:solidFill>
              </a:rPr>
              <a:t>in cui se ne preveda l'applicazione nelle amministrazioni pubbliche.</a:t>
            </a:r>
            <a:r>
              <a:rPr lang="it-IT" sz="1200" dirty="0"/>
              <a:t> </a:t>
            </a:r>
            <a:r>
              <a:rPr lang="it-IT" sz="1200" dirty="0">
                <a:solidFill>
                  <a:srgbClr val="92D050"/>
                </a:solidFill>
                <a:effectLst>
                  <a:outerShdw blurRad="38100" dist="38100" dir="2700000" algn="tl">
                    <a:srgbClr val="000000">
                      <a:alpha val="43137"/>
                    </a:srgbClr>
                  </a:outerShdw>
                </a:effectLst>
              </a:rPr>
              <a:t>Le amministrazioni pubbliche possono stipulare i contratti di cui al primo periodo del presente comma soltanto per comprovate esigenze di carattere esclusivamente temporaneo o eccezionale </a:t>
            </a:r>
            <a:r>
              <a:rPr lang="it-IT" sz="1200" b="1" dirty="0">
                <a:solidFill>
                  <a:schemeClr val="accent6">
                    <a:lumMod val="50000"/>
                  </a:schemeClr>
                </a:solidFill>
                <a:effectLst>
                  <a:outerShdw blurRad="38100" dist="38100" dir="2700000" algn="tl">
                    <a:srgbClr val="000000">
                      <a:alpha val="43137"/>
                    </a:srgbClr>
                  </a:outerShdw>
                </a:effectLst>
              </a:rPr>
              <a:t>e nel rispetto delle condizioni e </a:t>
            </a:r>
            <a:r>
              <a:rPr lang="it-IT" sz="1200" b="1" dirty="0" err="1">
                <a:solidFill>
                  <a:schemeClr val="accent6">
                    <a:lumMod val="50000"/>
                  </a:schemeClr>
                </a:solidFill>
                <a:effectLst>
                  <a:outerShdw blurRad="38100" dist="38100" dir="2700000" algn="tl">
                    <a:srgbClr val="000000">
                      <a:alpha val="43137"/>
                    </a:srgbClr>
                  </a:outerShdw>
                </a:effectLst>
              </a:rPr>
              <a:t>modalita'</a:t>
            </a:r>
            <a:r>
              <a:rPr lang="it-IT" sz="1200" b="1" dirty="0">
                <a:solidFill>
                  <a:schemeClr val="accent6">
                    <a:lumMod val="50000"/>
                  </a:schemeClr>
                </a:solidFill>
                <a:effectLst>
                  <a:outerShdw blurRad="38100" dist="38100" dir="2700000" algn="tl">
                    <a:srgbClr val="000000">
                      <a:alpha val="43137"/>
                    </a:srgbClr>
                  </a:outerShdw>
                </a:effectLst>
              </a:rPr>
              <a:t> di reclutamento stabilite dall'articolo 35</a:t>
            </a:r>
            <a:r>
              <a:rPr lang="it-IT" sz="1200" dirty="0"/>
              <a:t>. </a:t>
            </a:r>
            <a:r>
              <a:rPr lang="it-IT" sz="1200" dirty="0">
                <a:solidFill>
                  <a:schemeClr val="tx1"/>
                </a:solidFill>
              </a:rPr>
              <a:t>I contratti di lavoro subordinato a tempo determinato possono essere stipulati </a:t>
            </a:r>
            <a:r>
              <a:rPr lang="it-IT" sz="1200" dirty="0">
                <a:solidFill>
                  <a:schemeClr val="tx1"/>
                </a:solidFill>
                <a:effectLst>
                  <a:outerShdw blurRad="38100" dist="38100" dir="2700000" algn="tl">
                    <a:srgbClr val="000000">
                      <a:alpha val="43137"/>
                    </a:srgbClr>
                  </a:outerShdw>
                </a:effectLst>
              </a:rPr>
              <a:t>nel rispetto degli articoli 19 e seguenti del decreto legislativo 15 giugno 2015, n. 81</a:t>
            </a:r>
            <a:r>
              <a:rPr lang="it-IT" sz="1200" dirty="0">
                <a:solidFill>
                  <a:schemeClr val="tx2"/>
                </a:solidFill>
                <a:effectLst>
                  <a:outerShdw blurRad="38100" dist="38100" dir="2700000" algn="tl">
                    <a:srgbClr val="000000">
                      <a:alpha val="43137"/>
                    </a:srgbClr>
                  </a:outerShdw>
                </a:effectLst>
              </a:rPr>
              <a:t>,</a:t>
            </a:r>
            <a:r>
              <a:rPr lang="it-IT" sz="1200" dirty="0">
                <a:solidFill>
                  <a:schemeClr val="tx2"/>
                </a:solidFill>
              </a:rPr>
              <a:t> </a:t>
            </a:r>
            <a:r>
              <a:rPr lang="it-IT" sz="1200" b="1" dirty="0"/>
              <a:t>e</a:t>
            </a:r>
            <a:r>
              <a:rPr lang="it-IT" sz="1200" b="1" dirty="0">
                <a:solidFill>
                  <a:srgbClr val="0070C0"/>
                </a:solidFill>
              </a:rPr>
              <a:t>scluso il diritto di precedenza che si applica al solo personale reclutato secondo le procedure di cui all'articolo 35, comma 1, lettera b), del presente decreto. I contratti di somministrazione di lavoro a tempo determinato sono disciplinati dagli articoli 30 e seguenti del decreto legislativo 15 giugno 2015, n. 81, fatta salva la disciplina ulteriore eventualmente prevista dai contratti collettivi nazionali di lavoro. Non </a:t>
            </a:r>
            <a:r>
              <a:rPr lang="it-IT" sz="1200" b="1" dirty="0" err="1">
                <a:solidFill>
                  <a:srgbClr val="0070C0"/>
                </a:solidFill>
              </a:rPr>
              <a:t>e'</a:t>
            </a:r>
            <a:r>
              <a:rPr lang="it-IT" sz="1200" b="1" dirty="0">
                <a:solidFill>
                  <a:srgbClr val="0070C0"/>
                </a:solidFill>
              </a:rPr>
              <a:t> possibile ricorrere </a:t>
            </a:r>
            <a:r>
              <a:rPr lang="it-IT" sz="1200" b="1" dirty="0">
                <a:solidFill>
                  <a:srgbClr val="0070C0"/>
                </a:solidFill>
                <a:effectLst>
                  <a:outerShdw blurRad="38100" dist="38100" dir="2700000" algn="tl">
                    <a:srgbClr val="000000">
                      <a:alpha val="43137"/>
                    </a:srgbClr>
                  </a:outerShdw>
                </a:effectLst>
              </a:rPr>
              <a:t>alla somministrazione di lavoro per l'esercizio di funzioni direttive e dirigenziali</a:t>
            </a:r>
            <a:r>
              <a:rPr lang="it-IT" sz="1200" b="1" dirty="0">
                <a:solidFill>
                  <a:srgbClr val="0070C0"/>
                </a:solidFill>
              </a:rPr>
              <a:t>. Per prevenire fenomeni di precariato, le amministrazioni pubbliche, nel rispetto delle disposizioni del presente articolo, sottoscrivono contratti a tempo determinato con i vincitori e gli idonei delle proprie graduatorie vigenti per concorsi pubblici a tempo indeterminato. E' consentita l'applicazione dell'articolo 3, comma 61, terzo periodo, della legge 24 dicembre 2003, n. 350, ferma restando la salvaguardia della posizione occupata nella graduatoria dai vincitori e dagli idonei per le assunzioni a tempo indeterminato</a:t>
            </a:r>
          </a:p>
          <a:p>
            <a:endParaRPr lang="it-IT" sz="1200" dirty="0"/>
          </a:p>
        </p:txBody>
      </p:sp>
    </p:spTree>
    <p:extLst>
      <p:ext uri="{BB962C8B-B14F-4D97-AF65-F5344CB8AC3E}">
        <p14:creationId xmlns:p14="http://schemas.microsoft.com/office/powerpoint/2010/main" val="22905194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9A40A9-6EED-4840-80EF-C9C6B078A27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FD8EA423-D0CD-4F6F-B0F8-B5B0E2266615}"/>
              </a:ext>
            </a:extLst>
          </p:cNvPr>
          <p:cNvSpPr>
            <a:spLocks noGrp="1"/>
          </p:cNvSpPr>
          <p:nvPr>
            <p:ph idx="1"/>
          </p:nvPr>
        </p:nvSpPr>
        <p:spPr>
          <a:xfrm>
            <a:off x="677008" y="2603499"/>
            <a:ext cx="10612315" cy="4043485"/>
          </a:xfrm>
        </p:spPr>
        <p:txBody>
          <a:bodyPr>
            <a:normAutofit/>
          </a:bodyPr>
          <a:lstStyle/>
          <a:p>
            <a:pPr lvl="0" algn="just">
              <a:buClr>
                <a:srgbClr val="B31166"/>
              </a:buClr>
            </a:pPr>
            <a:r>
              <a:rPr lang="it-IT" sz="1700" dirty="0">
                <a:solidFill>
                  <a:srgbClr val="0070C0"/>
                </a:solidFill>
              </a:rPr>
              <a:t>2-bis. I rinvii operati dal decreto legislativo 15 giugno 2015, n. 81, ai contratti collettivi devono intendersi riferiti, per quanto riguarda le amministrazioni pubbliche, ai contratti collettivi nazionali stipulati dall'ARAN </a:t>
            </a:r>
          </a:p>
          <a:p>
            <a:pPr lvl="0" algn="just">
              <a:buClr>
                <a:srgbClr val="B31166"/>
              </a:buClr>
            </a:pPr>
            <a:r>
              <a:rPr lang="it-IT" dirty="0">
                <a:solidFill>
                  <a:srgbClr val="0070C0"/>
                </a:solidFill>
              </a:rPr>
              <a:t>3. </a:t>
            </a:r>
            <a:r>
              <a:rPr lang="it-IT" b="1" dirty="0">
                <a:solidFill>
                  <a:srgbClr val="0070C0"/>
                </a:solidFill>
              </a:rPr>
              <a:t>Al fine di combattere gli abusi nell'utilizzo del lavoro flessibile, sulla base di apposite istruzioni fornite con direttiva del Ministro per la semplificazione e la pubblica amministrazione, le amministrazioni redigono, dandone informazione alle organizzazioni sindacali tramite invio all'Osservatorio paritetico presso l'Aran, senza nuovi o maggiori oneri per la finanza pubblica, un analitico rapporto informativo sulle tipologie di lavoro flessibile utilizzate, con l'indicazione dei dati identificativi dei titolari del rapporto nel rispetto della normativa vigente in tema di protezione dei dati personali, da trasmettere, entro il 31 gennaio di ciascun anno, ai nuclei di valutazione e agli organismi indipendenti di valutazione di cui all'articolo 14 del decreto legislativo 27 ottobre 2009, n. 150, </a:t>
            </a:r>
            <a:r>
              <a:rPr lang="it-IT" b="1" dirty="0" err="1">
                <a:solidFill>
                  <a:srgbClr val="0070C0"/>
                </a:solidFill>
              </a:rPr>
              <a:t>nonche</a:t>
            </a:r>
            <a:r>
              <a:rPr lang="it-IT" b="1" dirty="0">
                <a:solidFill>
                  <a:srgbClr val="0070C0"/>
                </a:solidFill>
              </a:rPr>
              <a:t>' alla Presidenza del Consiglio dei ministri - Dipartimento della funzione pubblica che redige una relazione annuale al Parlamento </a:t>
            </a:r>
          </a:p>
          <a:p>
            <a:endParaRPr lang="it-IT" dirty="0"/>
          </a:p>
        </p:txBody>
      </p:sp>
    </p:spTree>
    <p:extLst>
      <p:ext uri="{BB962C8B-B14F-4D97-AF65-F5344CB8AC3E}">
        <p14:creationId xmlns:p14="http://schemas.microsoft.com/office/powerpoint/2010/main" val="2831401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3B30BF6-3A79-4CBA-9341-D7EF612F61E3}"/>
              </a:ext>
            </a:extLst>
          </p:cNvPr>
          <p:cNvSpPr>
            <a:spLocks noGrp="1"/>
          </p:cNvSpPr>
          <p:nvPr>
            <p:ph idx="1"/>
          </p:nvPr>
        </p:nvSpPr>
        <p:spPr>
          <a:xfrm>
            <a:off x="461818" y="2309091"/>
            <a:ext cx="11442967" cy="4558145"/>
          </a:xfrm>
        </p:spPr>
        <p:txBody>
          <a:bodyPr>
            <a:normAutofit fontScale="70000" lnSpcReduction="20000"/>
          </a:bodyPr>
          <a:lstStyle/>
          <a:p>
            <a:pPr algn="just"/>
            <a:r>
              <a:rPr lang="it-IT" dirty="0"/>
              <a:t>4. Le amministrazioni pubbliche comunicano, nell'ambito del rapporto di cui al precedente comma 3, anche le informazioni concernenti l'utilizzo dei lavoratori socialmente utili</a:t>
            </a:r>
          </a:p>
          <a:p>
            <a:pPr algn="just"/>
            <a:r>
              <a:rPr lang="it-IT" dirty="0">
                <a:solidFill>
                  <a:srgbClr val="FFC000"/>
                </a:solidFill>
              </a:rPr>
              <a:t>5. In ogni caso, la violazione di disposizioni imperative riguardanti l'assunzione o l'impiego di lavoratori, da parte delle pubbliche amministrazioni, </a:t>
            </a:r>
            <a:r>
              <a:rPr lang="it-IT" dirty="0">
                <a:solidFill>
                  <a:srgbClr val="FFC000"/>
                </a:solidFill>
                <a:effectLst>
                  <a:outerShdw blurRad="38100" dist="38100" dir="2700000" algn="tl">
                    <a:srgbClr val="000000">
                      <a:alpha val="43137"/>
                    </a:srgbClr>
                  </a:outerShdw>
                </a:effectLst>
              </a:rPr>
              <a:t>non </a:t>
            </a:r>
            <a:r>
              <a:rPr lang="it-IT" dirty="0" err="1">
                <a:solidFill>
                  <a:srgbClr val="FFC000"/>
                </a:solidFill>
                <a:effectLst>
                  <a:outerShdw blurRad="38100" dist="38100" dir="2700000" algn="tl">
                    <a:srgbClr val="000000">
                      <a:alpha val="43137"/>
                    </a:srgbClr>
                  </a:outerShdw>
                </a:effectLst>
              </a:rPr>
              <a:t>puo'</a:t>
            </a:r>
            <a:r>
              <a:rPr lang="it-IT" dirty="0">
                <a:solidFill>
                  <a:srgbClr val="FFC000"/>
                </a:solidFill>
                <a:effectLst>
                  <a:outerShdw blurRad="38100" dist="38100" dir="2700000" algn="tl">
                    <a:srgbClr val="000000">
                      <a:alpha val="43137"/>
                    </a:srgbClr>
                  </a:outerShdw>
                </a:effectLst>
              </a:rPr>
              <a:t> comportare la costituzione di rapporti di lavoro a tempo indeterminato con le medesime pubbliche amministrazioni</a:t>
            </a:r>
            <a:r>
              <a:rPr lang="it-IT" dirty="0">
                <a:solidFill>
                  <a:srgbClr val="FFC000"/>
                </a:solidFill>
              </a:rPr>
              <a:t>, ferma restando ogni responsabilità e sanzione</a:t>
            </a:r>
            <a:r>
              <a:rPr lang="it-IT" b="1" dirty="0">
                <a:solidFill>
                  <a:srgbClr val="FFC000"/>
                </a:solidFill>
              </a:rPr>
              <a:t>. Il lavoratore interessato ha diritto al risarcimento del danno derivante dalla prestazione di lavoro in violazione di disposizioni imperative. </a:t>
            </a:r>
            <a:r>
              <a:rPr lang="it-IT" b="1" dirty="0">
                <a:solidFill>
                  <a:srgbClr val="FFC000"/>
                </a:solidFill>
                <a:effectLst>
                  <a:outerShdw blurRad="38100" dist="38100" dir="2700000" algn="tl">
                    <a:srgbClr val="000000">
                      <a:alpha val="43137"/>
                    </a:srgbClr>
                  </a:outerShdw>
                </a:effectLst>
              </a:rPr>
              <a:t>Le amministrazioni hanno l'obbligo di recuperare le somme pagate a tale titolo nei confronti dei dirigenti responsabili, qualora la violazione sia dovuta a dolo o colpa grave. I dirigenti che operano in violazione delle disposizioni del presente articolo sono responsabili anche ai sensi dell'articolo 21 del presente decreto. Di tali violazioni si </a:t>
            </a:r>
            <a:r>
              <a:rPr lang="it-IT" b="1" dirty="0" err="1">
                <a:solidFill>
                  <a:srgbClr val="FFC000"/>
                </a:solidFill>
                <a:effectLst>
                  <a:outerShdw blurRad="38100" dist="38100" dir="2700000" algn="tl">
                    <a:srgbClr val="000000">
                      <a:alpha val="43137"/>
                    </a:srgbClr>
                  </a:outerShdw>
                </a:effectLst>
              </a:rPr>
              <a:t>terra'</a:t>
            </a:r>
            <a:r>
              <a:rPr lang="it-IT" b="1" dirty="0">
                <a:solidFill>
                  <a:srgbClr val="FFC000"/>
                </a:solidFill>
                <a:effectLst>
                  <a:outerShdw blurRad="38100" dist="38100" dir="2700000" algn="tl">
                    <a:srgbClr val="000000">
                      <a:alpha val="43137"/>
                    </a:srgbClr>
                  </a:outerShdw>
                </a:effectLst>
              </a:rPr>
              <a:t> conto in sede di valutazione dell'operato del dirigente ai sensi dell'articolo 5 del decreto legislativo 30 luglio 1999, n. 286</a:t>
            </a:r>
          </a:p>
          <a:p>
            <a:pPr algn="just"/>
            <a:r>
              <a:rPr lang="it-IT" strike="sngStrike" dirty="0"/>
              <a:t>[5-bis. Le disposizioni previste dall'articolo 5, commi 4-quater, 4-quinquies e 4-sexies del decreto legislativo 6 settembre 2001, n. 368 si applicano esclusivamente al personale reclutato secondo le procedure di cui all'articolo 35, comma 1, lettera b), del presente decreto.] (11)  (12)</a:t>
            </a:r>
          </a:p>
          <a:p>
            <a:pPr algn="just"/>
            <a:r>
              <a:rPr lang="it-IT" strike="sngStrike" dirty="0"/>
              <a:t>[5-ter. Le disposizioni previste dal decreto legislativo 6 settembre 2001, n. 368 si applicano alle pubbliche amministrazioni, fermi restando per tutti i settori l'obbligo di rispettare il comma 1, la </a:t>
            </a:r>
            <a:r>
              <a:rPr lang="it-IT" strike="sngStrike" dirty="0" err="1"/>
              <a:t>facolta'</a:t>
            </a:r>
            <a:r>
              <a:rPr lang="it-IT" strike="sngStrike" dirty="0"/>
              <a:t> di ricorrere ai contratti di lavoro a tempo determinato esclusivamente per rispondere alle esigenze di cui al comma 2 e il divieto di trasformazione del contratto di lavoro da tempo determinato a tempo indeterminato.] (13)</a:t>
            </a:r>
          </a:p>
          <a:p>
            <a:pPr algn="just"/>
            <a:r>
              <a:rPr lang="it-IT" b="1" dirty="0">
                <a:solidFill>
                  <a:srgbClr val="FFC000"/>
                </a:solidFill>
              </a:rPr>
              <a:t>5-quater. I contratti di lavoro a tempo determinato posti in essere in violazione del presente articolo sono nulli e determinano responsabilità erariale. I dirigenti che operano in violazione delle disposizioni del presente articolo sono, altresì, responsabili ai sensi dell'articolo 21. Al dirigente responsabile di irregolarità nell'utilizzo del lavoro flessibile non può essere erogata la retribuzione di risultato </a:t>
            </a:r>
          </a:p>
          <a:p>
            <a:pPr algn="just"/>
            <a:r>
              <a:rPr lang="it-IT" dirty="0"/>
              <a:t>5-quinquies. Il presente articolo, fatto salvo il comma 5, non si applica al reclutamento del personale docente, educativo e amministrativo, tecnico e ausiliario (ATA), a tempo determinato presso le istituzioni scolastiche ed educative statali e degli enti locali, le istituzioni di alta formazione artistica, musicale e coreutica. Per gli enti di ricerca pubblici di cui agli articoli 1, comma 1, e 19, comma 4, del decreto legislativo 25 novembre 2016, n. 218, rimane fermo quanto stabilito dal medesimo decreto</a:t>
            </a:r>
          </a:p>
          <a:p>
            <a:endParaRPr lang="it-IT" dirty="0"/>
          </a:p>
        </p:txBody>
      </p:sp>
    </p:spTree>
    <p:extLst>
      <p:ext uri="{BB962C8B-B14F-4D97-AF65-F5344CB8AC3E}">
        <p14:creationId xmlns:p14="http://schemas.microsoft.com/office/powerpoint/2010/main" val="26285610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Sanzioni</a:t>
            </a:r>
          </a:p>
        </p:txBody>
      </p:sp>
      <p:sp>
        <p:nvSpPr>
          <p:cNvPr id="3" name="Segnaposto contenuto 2"/>
          <p:cNvSpPr>
            <a:spLocks noGrp="1"/>
          </p:cNvSpPr>
          <p:nvPr>
            <p:ph idx="1"/>
          </p:nvPr>
        </p:nvSpPr>
        <p:spPr/>
        <p:txBody>
          <a:bodyPr/>
          <a:lstStyle/>
          <a:p>
            <a:pPr algn="just"/>
            <a:r>
              <a:rPr lang="it-IT" dirty="0"/>
              <a:t>La violazione delle disposizioni in materia di assunzioni non dà diritto alla costituzione di rapporti di lavoro a tempo indeterminato, ma solo al risarcimento del danno;</a:t>
            </a:r>
          </a:p>
          <a:p>
            <a:pPr algn="just"/>
            <a:r>
              <a:rPr lang="it-IT" dirty="0"/>
              <a:t>La differenza con il settore privato, ove la conversione del rapporto da «flessibile» a «standard» è la sanzione per eccellenza;</a:t>
            </a:r>
          </a:p>
          <a:p>
            <a:pPr algn="just"/>
            <a:r>
              <a:rPr lang="it-IT" dirty="0"/>
              <a:t>compatibilità con la cornice Europea ed il dialogo tra Giudici nazionali e Corte di Giustizia dell’Unione Europea</a:t>
            </a:r>
          </a:p>
        </p:txBody>
      </p:sp>
    </p:spTree>
    <p:extLst>
      <p:ext uri="{BB962C8B-B14F-4D97-AF65-F5344CB8AC3E}">
        <p14:creationId xmlns:p14="http://schemas.microsoft.com/office/powerpoint/2010/main" val="2146598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Quadro europeo</a:t>
            </a:r>
          </a:p>
        </p:txBody>
      </p:sp>
      <p:sp>
        <p:nvSpPr>
          <p:cNvPr id="3" name="Segnaposto contenuto 2"/>
          <p:cNvSpPr>
            <a:spLocks noGrp="1"/>
          </p:cNvSpPr>
          <p:nvPr>
            <p:ph idx="1"/>
          </p:nvPr>
        </p:nvSpPr>
        <p:spPr/>
        <p:txBody>
          <a:bodyPr>
            <a:normAutofit/>
          </a:bodyPr>
          <a:lstStyle/>
          <a:p>
            <a:pPr algn="just"/>
            <a:r>
              <a:rPr lang="it-IT" dirty="0"/>
              <a:t>Preambolo e clausola 1 della direttiva 1999/70/ce</a:t>
            </a:r>
          </a:p>
          <a:p>
            <a:pPr algn="just"/>
            <a:r>
              <a:rPr lang="it-IT" dirty="0"/>
              <a:t>Clausola 5: per prevenire gli abusi derivanti dall'utilizzo di una successione di contratti o rapporti di lavoro a tempo determinato, gli Stati membri …dovranno introdurre, in assenza di norme equivalenti per la prevenzione degli abusi…una o più misure relative a:</a:t>
            </a:r>
          </a:p>
          <a:p>
            <a:pPr algn="just">
              <a:buAutoNum type="alphaLcParenR"/>
            </a:pPr>
            <a:r>
              <a:rPr lang="it-IT" dirty="0"/>
              <a:t>ragioni obiettive per la giustificazione del rinnovo dei suddetti contratti o rapporti</a:t>
            </a:r>
          </a:p>
          <a:p>
            <a:pPr algn="just">
              <a:buAutoNum type="alphaLcParenR"/>
            </a:pPr>
            <a:r>
              <a:rPr lang="it-IT" dirty="0"/>
              <a:t>la durata massima totale dei contratti o rapporti di lavoro a tempo determinato successivi</a:t>
            </a:r>
          </a:p>
          <a:p>
            <a:pPr algn="just">
              <a:buAutoNum type="alphaLcParenR"/>
            </a:pPr>
            <a:r>
              <a:rPr lang="it-IT" dirty="0"/>
              <a:t>il numero dei rinnovi dei suddetti contratti o rapporti</a:t>
            </a:r>
          </a:p>
        </p:txBody>
      </p:sp>
    </p:spTree>
    <p:extLst>
      <p:ext uri="{BB962C8B-B14F-4D97-AF65-F5344CB8AC3E}">
        <p14:creationId xmlns:p14="http://schemas.microsoft.com/office/powerpoint/2010/main" val="41581631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…segue</a:t>
            </a:r>
          </a:p>
        </p:txBody>
      </p:sp>
      <p:sp>
        <p:nvSpPr>
          <p:cNvPr id="3" name="Segnaposto contenuto 2"/>
          <p:cNvSpPr>
            <a:spLocks noGrp="1"/>
          </p:cNvSpPr>
          <p:nvPr>
            <p:ph idx="1"/>
          </p:nvPr>
        </p:nvSpPr>
        <p:spPr/>
        <p:txBody>
          <a:bodyPr/>
          <a:lstStyle/>
          <a:p>
            <a:pPr algn="just"/>
            <a:r>
              <a:rPr lang="it-IT" dirty="0"/>
              <a:t>la Direttiva non impone la giustificazione di ogni contratto a termine e, soprattutto, la conversione del rapporto quale unica sanzione possibile;</a:t>
            </a:r>
          </a:p>
          <a:p>
            <a:pPr algn="just"/>
            <a:r>
              <a:rPr lang="it-IT" dirty="0"/>
              <a:t>ma impone agli Stati membri di delineare un sistema sanzionatorio efficace e adeguato a sanzionare gli abusi e capace di prevenire l’utilizzo distorto della flessibilità;</a:t>
            </a:r>
          </a:p>
        </p:txBody>
      </p:sp>
    </p:spTree>
    <p:extLst>
      <p:ext uri="{BB962C8B-B14F-4D97-AF65-F5344CB8AC3E}">
        <p14:creationId xmlns:p14="http://schemas.microsoft.com/office/powerpoint/2010/main" val="4821614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Cassazione</a:t>
            </a:r>
          </a:p>
        </p:txBody>
      </p:sp>
      <p:sp>
        <p:nvSpPr>
          <p:cNvPr id="3" name="Segnaposto contenuto 2"/>
          <p:cNvSpPr>
            <a:spLocks noGrp="1"/>
          </p:cNvSpPr>
          <p:nvPr>
            <p:ph idx="1"/>
          </p:nvPr>
        </p:nvSpPr>
        <p:spPr/>
        <p:txBody>
          <a:bodyPr/>
          <a:lstStyle/>
          <a:p>
            <a:r>
              <a:rPr lang="it-IT" dirty="0" err="1"/>
              <a:t>Cass</a:t>
            </a:r>
            <a:r>
              <a:rPr lang="it-IT" dirty="0"/>
              <a:t>. </a:t>
            </a:r>
            <a:r>
              <a:rPr lang="it-IT" dirty="0">
                <a:highlight>
                  <a:srgbClr val="FFFF00"/>
                </a:highlight>
              </a:rPr>
              <a:t>15 giugno 2010, n. 14350</a:t>
            </a:r>
            <a:r>
              <a:rPr lang="it-IT" dirty="0"/>
              <a:t>:</a:t>
            </a:r>
          </a:p>
          <a:p>
            <a:pPr marL="0" indent="0">
              <a:buNone/>
            </a:pPr>
            <a:r>
              <a:rPr lang="it-IT" dirty="0"/>
              <a:t>«In materia di pubblico impiego, un rapporto di lavoro a tempo determinato non è suscettibile di conversione in uno a tempo indeterminato, stante il divieto posto dall'art. 36 del d.lgs. 165/2001, il cui disposto è stato ritenuto conforme all’ordinamento da Corte </a:t>
            </a:r>
            <a:r>
              <a:rPr lang="it-IT" dirty="0" err="1"/>
              <a:t>cost</a:t>
            </a:r>
            <a:r>
              <a:rPr lang="it-IT" dirty="0"/>
              <a:t>. n. 89/2003»</a:t>
            </a:r>
          </a:p>
          <a:p>
            <a:r>
              <a:rPr lang="it-IT" dirty="0"/>
              <a:t>Ne consegue che, </a:t>
            </a:r>
            <a:r>
              <a:rPr lang="it-IT" dirty="0">
                <a:highlight>
                  <a:srgbClr val="FFFF00"/>
                </a:highlight>
              </a:rPr>
              <a:t>in caso di violazione di norme poste a tutela del diritti del lavoratore, in capo a quest'ultimo residua soltanto la possibilità di ottenere il risarcimento dei danni </a:t>
            </a:r>
            <a:r>
              <a:rPr lang="it-IT" dirty="0"/>
              <a:t>subiti</a:t>
            </a:r>
          </a:p>
        </p:txBody>
      </p:sp>
    </p:spTree>
    <p:extLst>
      <p:ext uri="{BB962C8B-B14F-4D97-AF65-F5344CB8AC3E}">
        <p14:creationId xmlns:p14="http://schemas.microsoft.com/office/powerpoint/2010/main" val="2781233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682CCCE-534D-4FC6-BF2B-9BEA2F2BB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a:extLst>
              <a:ext uri="{FF2B5EF4-FFF2-40B4-BE49-F238E27FC236}">
                <a16:creationId xmlns:a16="http://schemas.microsoft.com/office/drawing/2014/main" id="{BC664B74-EEBB-416C-9D86-AE1FECC022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a:extLst>
              <a:ext uri="{FF2B5EF4-FFF2-40B4-BE49-F238E27FC236}">
                <a16:creationId xmlns:a16="http://schemas.microsoft.com/office/drawing/2014/main" id="{52000483-C30E-42A1-8569-E1DE1F55BC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Freeform 5">
            <a:extLst>
              <a:ext uri="{FF2B5EF4-FFF2-40B4-BE49-F238E27FC236}">
                <a16:creationId xmlns:a16="http://schemas.microsoft.com/office/drawing/2014/main" id="{A5ACD7E0-6D9A-4803-8B9B-D4602DC48C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Rectangle 16">
            <a:extLst>
              <a:ext uri="{FF2B5EF4-FFF2-40B4-BE49-F238E27FC236}">
                <a16:creationId xmlns:a16="http://schemas.microsoft.com/office/drawing/2014/main" id="{C238E92D-87E7-4B27-AD36-0E133005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9" name="Freeform 5">
            <a:extLst>
              <a:ext uri="{FF2B5EF4-FFF2-40B4-BE49-F238E27FC236}">
                <a16:creationId xmlns:a16="http://schemas.microsoft.com/office/drawing/2014/main" id="{6D0B958C-B82E-4F4B-945B-6B038D6556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1" name="Freeform 5">
            <a:extLst>
              <a:ext uri="{FF2B5EF4-FFF2-40B4-BE49-F238E27FC236}">
                <a16:creationId xmlns:a16="http://schemas.microsoft.com/office/drawing/2014/main" id="{E18F3B2A-BB9B-4FB6-B8A5-2A8E5DB93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olo 1">
            <a:extLst>
              <a:ext uri="{FF2B5EF4-FFF2-40B4-BE49-F238E27FC236}">
                <a16:creationId xmlns:a16="http://schemas.microsoft.com/office/drawing/2014/main" id="{0B4B690E-1BD2-4C4F-B551-B887588F7D90}"/>
              </a:ext>
            </a:extLst>
          </p:cNvPr>
          <p:cNvSpPr>
            <a:spLocks noGrp="1"/>
          </p:cNvSpPr>
          <p:nvPr>
            <p:ph type="title"/>
          </p:nvPr>
        </p:nvSpPr>
        <p:spPr>
          <a:xfrm>
            <a:off x="1154955" y="973667"/>
            <a:ext cx="2942210" cy="4833745"/>
          </a:xfrm>
        </p:spPr>
        <p:txBody>
          <a:bodyPr>
            <a:normAutofit/>
          </a:bodyPr>
          <a:lstStyle/>
          <a:p>
            <a:r>
              <a:rPr lang="it-IT">
                <a:solidFill>
                  <a:srgbClr val="EBEBEB"/>
                </a:solidFill>
              </a:rPr>
              <a:t>…</a:t>
            </a:r>
          </a:p>
        </p:txBody>
      </p:sp>
      <p:sp>
        <p:nvSpPr>
          <p:cNvPr id="23" name="Rectangle 22">
            <a:extLst>
              <a:ext uri="{FF2B5EF4-FFF2-40B4-BE49-F238E27FC236}">
                <a16:creationId xmlns:a16="http://schemas.microsoft.com/office/drawing/2014/main" id="{C4164AEF-861B-41D1-9ED5-B81051DA7D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5" name="Segnaposto contenuto 2">
            <a:extLst>
              <a:ext uri="{FF2B5EF4-FFF2-40B4-BE49-F238E27FC236}">
                <a16:creationId xmlns:a16="http://schemas.microsoft.com/office/drawing/2014/main" id="{6A2ECA56-915A-484E-70DE-1798FAF673E2}"/>
              </a:ext>
            </a:extLst>
          </p:cNvPr>
          <p:cNvGraphicFramePr>
            <a:graphicFrameLocks noGrp="1"/>
          </p:cNvGraphicFramePr>
          <p:nvPr>
            <p:ph idx="1"/>
            <p:extLst>
              <p:ext uri="{D42A27DB-BD31-4B8C-83A1-F6EECF244321}">
                <p14:modId xmlns:p14="http://schemas.microsoft.com/office/powerpoint/2010/main" val="1165598176"/>
              </p:ext>
            </p:extLst>
          </p:nvPr>
        </p:nvGraphicFramePr>
        <p:xfrm>
          <a:off x="5194300" y="808038"/>
          <a:ext cx="6391275" cy="52466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647730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Corte di Giustizia</a:t>
            </a:r>
          </a:p>
        </p:txBody>
      </p:sp>
      <p:sp>
        <p:nvSpPr>
          <p:cNvPr id="3" name="Segnaposto contenuto 2"/>
          <p:cNvSpPr>
            <a:spLocks noGrp="1"/>
          </p:cNvSpPr>
          <p:nvPr>
            <p:ph idx="1"/>
          </p:nvPr>
        </p:nvSpPr>
        <p:spPr/>
        <p:txBody>
          <a:bodyPr/>
          <a:lstStyle/>
          <a:p>
            <a:r>
              <a:rPr lang="it-IT" dirty="0"/>
              <a:t> </a:t>
            </a:r>
            <a:r>
              <a:rPr lang="it-IT" dirty="0" err="1"/>
              <a:t>C.d.G</a:t>
            </a:r>
            <a:r>
              <a:rPr lang="it-IT" dirty="0"/>
              <a:t>. 12 dicembre 2013, C-50/13, </a:t>
            </a:r>
            <a:r>
              <a:rPr lang="it-IT" i="1" dirty="0" err="1">
                <a:highlight>
                  <a:srgbClr val="FFFF00"/>
                </a:highlight>
              </a:rPr>
              <a:t>Papalia</a:t>
            </a:r>
            <a:r>
              <a:rPr lang="it-IT" dirty="0">
                <a:highlight>
                  <a:srgbClr val="FFFF00"/>
                </a:highlight>
              </a:rPr>
              <a:t>:</a:t>
            </a:r>
          </a:p>
          <a:p>
            <a:pPr marL="0" indent="0" algn="just">
              <a:buNone/>
            </a:pPr>
            <a:r>
              <a:rPr lang="it-IT" dirty="0"/>
              <a:t>la Direttiva 1999/70/CE non osta ad una normativa nazionale che, nell’ipotesi di utilizzo abusivo, da parte di un datore di lavoro pubblico, di una successione di contratti di lavoro a tempo determinato, preveda soltanto il diritto, per il lavoratore interessato, di ottenere il risarcimento del danno che egli reputi di aver sofferto a causa di ciò, restando esclusa qualsiasi trasformazione del rapporto di lavoro a tempo determinato in un rapporto di lavoro a tempo indeterminato…</a:t>
            </a:r>
          </a:p>
        </p:txBody>
      </p:sp>
    </p:spTree>
    <p:extLst>
      <p:ext uri="{BB962C8B-B14F-4D97-AF65-F5344CB8AC3E}">
        <p14:creationId xmlns:p14="http://schemas.microsoft.com/office/powerpoint/2010/main" val="8519308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…segue</a:t>
            </a:r>
          </a:p>
        </p:txBody>
      </p:sp>
      <p:sp>
        <p:nvSpPr>
          <p:cNvPr id="3" name="Segnaposto contenuto 2"/>
          <p:cNvSpPr>
            <a:spLocks noGrp="1"/>
          </p:cNvSpPr>
          <p:nvPr>
            <p:ph idx="1"/>
          </p:nvPr>
        </p:nvSpPr>
        <p:spPr>
          <a:xfrm>
            <a:off x="1456575" y="2871586"/>
            <a:ext cx="9235237" cy="4406618"/>
          </a:xfrm>
        </p:spPr>
        <p:txBody>
          <a:bodyPr>
            <a:normAutofit/>
          </a:bodyPr>
          <a:lstStyle/>
          <a:p>
            <a:pPr algn="just"/>
            <a:r>
              <a:rPr lang="it-IT" dirty="0"/>
              <a:t>Tuttavia, quando il diritto a detto risarcimento è subordinato all’obbligo, gravante sul suddetto lavoratore, </a:t>
            </a:r>
            <a:r>
              <a:rPr lang="it-IT" dirty="0">
                <a:highlight>
                  <a:srgbClr val="FFFF00"/>
                </a:highlight>
              </a:rPr>
              <a:t>di fornire la prova di aver dovuto rinunciare a migliori opportunità di impiego</a:t>
            </a:r>
            <a:r>
              <a:rPr lang="it-IT" dirty="0"/>
              <a:t>, deve ritenersi che detta disciplina nazionale contrasti con la disciplina comunitaria se detto obbligo ha come effetto di rendere praticamente impossibile o eccessivamente difficile l’esercizio dei diritti di rango europeo da parte del lavoratore</a:t>
            </a:r>
          </a:p>
        </p:txBody>
      </p:sp>
    </p:spTree>
    <p:extLst>
      <p:ext uri="{BB962C8B-B14F-4D97-AF65-F5344CB8AC3E}">
        <p14:creationId xmlns:p14="http://schemas.microsoft.com/office/powerpoint/2010/main" val="1292781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…segue</a:t>
            </a:r>
          </a:p>
        </p:txBody>
      </p:sp>
      <p:sp>
        <p:nvSpPr>
          <p:cNvPr id="3" name="Segnaposto contenuto 2"/>
          <p:cNvSpPr>
            <a:spLocks noGrp="1"/>
          </p:cNvSpPr>
          <p:nvPr>
            <p:ph idx="1"/>
          </p:nvPr>
        </p:nvSpPr>
        <p:spPr/>
        <p:txBody>
          <a:bodyPr>
            <a:normAutofit fontScale="92500" lnSpcReduction="10000"/>
          </a:bodyPr>
          <a:lstStyle/>
          <a:p>
            <a:r>
              <a:rPr lang="it-IT" dirty="0"/>
              <a:t>Il contrasto all’interno della Cassazione e la rimessione alle S.U (</a:t>
            </a:r>
            <a:r>
              <a:rPr lang="it-IT" dirty="0" err="1"/>
              <a:t>Cass</a:t>
            </a:r>
            <a:r>
              <a:rPr lang="it-IT" dirty="0"/>
              <a:t>., </a:t>
            </a:r>
            <a:r>
              <a:rPr lang="it-IT" dirty="0" err="1"/>
              <a:t>ord</a:t>
            </a:r>
            <a:r>
              <a:rPr lang="it-IT" dirty="0"/>
              <a:t>. 4 agosto 2015, n. 16363):</a:t>
            </a:r>
          </a:p>
          <a:p>
            <a:pPr marL="0" indent="0">
              <a:buNone/>
            </a:pPr>
            <a:r>
              <a:rPr lang="it-IT" dirty="0"/>
              <a:t>-  </a:t>
            </a:r>
            <a:r>
              <a:rPr lang="it-IT" dirty="0" err="1"/>
              <a:t>Cass</a:t>
            </a:r>
            <a:r>
              <a:rPr lang="it-IT" dirty="0"/>
              <a:t>. 21 agosto 2013, n. 19371: </a:t>
            </a:r>
            <a:r>
              <a:rPr lang="it-IT" dirty="0">
                <a:highlight>
                  <a:srgbClr val="FFFF00"/>
                </a:highlight>
              </a:rPr>
              <a:t>art. 32, commi 5 e 7 l. 183/2010 (indennità da di 2,5 ed un massimo di 12 mensilità)- oggi art. 28, d.lgs. n. 81/2015 – alleggerimento carico probatorio</a:t>
            </a:r>
          </a:p>
          <a:p>
            <a:pPr>
              <a:buFontTx/>
              <a:buChar char="-"/>
            </a:pPr>
            <a:r>
              <a:rPr lang="it-IT" dirty="0" err="1"/>
              <a:t>Cass</a:t>
            </a:r>
            <a:r>
              <a:rPr lang="it-IT" dirty="0"/>
              <a:t>. 30 dicembre 2014, n. 27481: </a:t>
            </a:r>
            <a:r>
              <a:rPr lang="it-IT" dirty="0">
                <a:highlight>
                  <a:srgbClr val="00FF00"/>
                </a:highlight>
              </a:rPr>
              <a:t>art. 8 l. 604/1966 (indennità da di 2,5 ed un massimo di 6, 10, 14 mensilità)</a:t>
            </a:r>
          </a:p>
          <a:p>
            <a:pPr algn="just">
              <a:buFontTx/>
              <a:buChar char="-"/>
            </a:pPr>
            <a:r>
              <a:rPr lang="it-IT" dirty="0" err="1"/>
              <a:t>Cass</a:t>
            </a:r>
            <a:r>
              <a:rPr lang="it-IT" dirty="0"/>
              <a:t>. 2 dicembre 2013, n. 26951: il risarcimento del danno cui il lavoratore ha diritto ai sensi dell’art. 36, comma 5 d.lgs. 165/2001 può essere ragionevolmente </a:t>
            </a:r>
            <a:r>
              <a:rPr lang="it-IT" dirty="0">
                <a:highlight>
                  <a:srgbClr val="00FFFF"/>
                </a:highlight>
              </a:rPr>
              <a:t>quantificato nel tempo verosimilmente necessario per trovare un nuovo lavoro (nel caso di specie, identificato dal giudice d’appello in 10 mensilità)</a:t>
            </a:r>
          </a:p>
        </p:txBody>
      </p:sp>
    </p:spTree>
    <p:extLst>
      <p:ext uri="{BB962C8B-B14F-4D97-AF65-F5344CB8AC3E}">
        <p14:creationId xmlns:p14="http://schemas.microsoft.com/office/powerpoint/2010/main" val="36726133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..segue</a:t>
            </a:r>
          </a:p>
        </p:txBody>
      </p:sp>
      <p:sp>
        <p:nvSpPr>
          <p:cNvPr id="3" name="Segnaposto contenuto 2"/>
          <p:cNvSpPr>
            <a:spLocks noGrp="1"/>
          </p:cNvSpPr>
          <p:nvPr>
            <p:ph idx="1"/>
          </p:nvPr>
        </p:nvSpPr>
        <p:spPr/>
        <p:txBody>
          <a:bodyPr>
            <a:normAutofit fontScale="92500" lnSpcReduction="10000"/>
          </a:bodyPr>
          <a:lstStyle/>
          <a:p>
            <a:pPr algn="just"/>
            <a:r>
              <a:rPr lang="it-IT" dirty="0" err="1"/>
              <a:t>Cass</a:t>
            </a:r>
            <a:r>
              <a:rPr lang="it-IT" dirty="0"/>
              <a:t>. Sez. Un. n. 5072/2016 </a:t>
            </a:r>
          </a:p>
          <a:p>
            <a:pPr algn="just"/>
            <a:endParaRPr lang="it-IT" dirty="0"/>
          </a:p>
          <a:p>
            <a:pPr algn="just"/>
            <a:r>
              <a:rPr lang="it-IT" dirty="0"/>
              <a:t>I due «aspetti fondamentali» dell’art. 36 d.lgs. 165/2001: </a:t>
            </a:r>
          </a:p>
          <a:p>
            <a:pPr algn="just">
              <a:buFontTx/>
              <a:buChar char="-"/>
            </a:pPr>
            <a:r>
              <a:rPr lang="it-IT" dirty="0"/>
              <a:t>la violazione di disposizioni imperative riguardanti l’assunzione o l’impiego di lavoratori ad opera della pubbliche amministrazioni non può comportare la costituzione di rapporti a tempo indeterminato con le medesime pubbliche amministrazioni</a:t>
            </a:r>
          </a:p>
          <a:p>
            <a:pPr algn="just">
              <a:buFontTx/>
              <a:buChar char="-"/>
            </a:pPr>
            <a:r>
              <a:rPr lang="it-IT" dirty="0"/>
              <a:t>il lavoratore ha diritto al risarcimento del danno derivante dalla prestazione in violazione di disposizioni imperative, presidiato da disposizioni di contorno tra cui, in particolare, la responsabilità, anche patrimoniale, del dirigente cui sia ascrivibile l’illegittimo ricorso al contratto a termine</a:t>
            </a:r>
          </a:p>
        </p:txBody>
      </p:sp>
    </p:spTree>
    <p:extLst>
      <p:ext uri="{BB962C8B-B14F-4D97-AF65-F5344CB8AC3E}">
        <p14:creationId xmlns:p14="http://schemas.microsoft.com/office/powerpoint/2010/main" val="5812658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…segue</a:t>
            </a:r>
          </a:p>
        </p:txBody>
      </p:sp>
      <p:sp>
        <p:nvSpPr>
          <p:cNvPr id="3" name="Segnaposto contenuto 2"/>
          <p:cNvSpPr>
            <a:spLocks noGrp="1"/>
          </p:cNvSpPr>
          <p:nvPr>
            <p:ph idx="1"/>
          </p:nvPr>
        </p:nvSpPr>
        <p:spPr/>
        <p:txBody>
          <a:bodyPr>
            <a:normAutofit/>
          </a:bodyPr>
          <a:lstStyle/>
          <a:p>
            <a:pPr algn="just"/>
            <a:r>
              <a:rPr lang="it-IT" dirty="0"/>
              <a:t>Sotto il «profilo comunitario», il punto essenziale concerne la clausola 5 in tema di prevenzione degli abusi nella successione dei contratti a termine, </a:t>
            </a:r>
            <a:r>
              <a:rPr lang="it-IT" dirty="0">
                <a:highlight>
                  <a:srgbClr val="FFFF00"/>
                </a:highlight>
              </a:rPr>
              <a:t>ove però non viene dettata una disciplina sulle conseguenze dell’eventuale abuso, ma la prevenzione dell’abuso implica una reazione con connotazioni sanzionatorie</a:t>
            </a:r>
          </a:p>
          <a:p>
            <a:pPr algn="just"/>
            <a:r>
              <a:rPr lang="it-IT" dirty="0"/>
              <a:t>Rimane però una fondamentale distinzione tra lavoro pubblico e lavoro privato nei rimedi in ipotesi di illegittima apposizione del termine al contratto di lavoro subordinato:</a:t>
            </a:r>
          </a:p>
          <a:p>
            <a:pPr marL="0" indent="0" algn="just">
              <a:buNone/>
            </a:pPr>
            <a:r>
              <a:rPr lang="it-IT" dirty="0"/>
              <a:t>• </a:t>
            </a:r>
            <a:r>
              <a:rPr lang="it-IT" dirty="0">
                <a:highlight>
                  <a:srgbClr val="FFFF00"/>
                </a:highlight>
              </a:rPr>
              <a:t>conversione e risarcimento (impiego privato)</a:t>
            </a:r>
          </a:p>
          <a:p>
            <a:pPr marL="0" indent="0" algn="just">
              <a:buNone/>
            </a:pPr>
            <a:r>
              <a:rPr lang="it-IT" dirty="0">
                <a:highlight>
                  <a:srgbClr val="FFFF00"/>
                </a:highlight>
              </a:rPr>
              <a:t>• risarcimento (pubblico impiego)</a:t>
            </a:r>
          </a:p>
        </p:txBody>
      </p:sp>
    </p:spTree>
    <p:extLst>
      <p:ext uri="{BB962C8B-B14F-4D97-AF65-F5344CB8AC3E}">
        <p14:creationId xmlns:p14="http://schemas.microsoft.com/office/powerpoint/2010/main" val="2562386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…segue</a:t>
            </a:r>
          </a:p>
        </p:txBody>
      </p:sp>
      <p:sp>
        <p:nvSpPr>
          <p:cNvPr id="3" name="Segnaposto contenuto 2"/>
          <p:cNvSpPr>
            <a:spLocks noGrp="1"/>
          </p:cNvSpPr>
          <p:nvPr>
            <p:ph idx="1"/>
          </p:nvPr>
        </p:nvSpPr>
        <p:spPr/>
        <p:txBody>
          <a:bodyPr/>
          <a:lstStyle/>
          <a:p>
            <a:r>
              <a:rPr lang="it-IT" dirty="0"/>
              <a:t>L’ammissibilità del trattamento differenziato:</a:t>
            </a:r>
          </a:p>
          <a:p>
            <a:pPr marL="0" indent="0">
              <a:buNone/>
            </a:pPr>
            <a:r>
              <a:rPr lang="it-IT" dirty="0"/>
              <a:t>• Corte Cost. 27 marzo 2003, n. 89: richiamo all’art. 97 Cost.</a:t>
            </a:r>
          </a:p>
          <a:p>
            <a:pPr marL="0" indent="0" algn="just">
              <a:buNone/>
            </a:pPr>
            <a:r>
              <a:rPr lang="it-IT" dirty="0"/>
              <a:t>• </a:t>
            </a:r>
            <a:r>
              <a:rPr lang="it-IT" dirty="0" err="1"/>
              <a:t>C.d.G</a:t>
            </a:r>
            <a:r>
              <a:rPr lang="it-IT" dirty="0"/>
              <a:t>. 7 settembre 2006, C-53/04, </a:t>
            </a:r>
            <a:r>
              <a:rPr lang="it-IT" dirty="0" err="1"/>
              <a:t>Marrosu</a:t>
            </a:r>
            <a:r>
              <a:rPr lang="it-IT" dirty="0"/>
              <a:t>; </a:t>
            </a:r>
            <a:r>
              <a:rPr lang="it-IT" dirty="0" err="1"/>
              <a:t>C.d.G</a:t>
            </a:r>
            <a:r>
              <a:rPr lang="it-IT" dirty="0"/>
              <a:t>. 12 dicembre 2013, C-50/13, </a:t>
            </a:r>
            <a:r>
              <a:rPr lang="it-IT" dirty="0" err="1"/>
              <a:t>Papalia</a:t>
            </a:r>
            <a:r>
              <a:rPr lang="it-IT" dirty="0"/>
              <a:t>: compatibilità della normativa italiano con la Direttiva, ma a patto di raggiungere l’obiettivo di un efficace contrasto all’abuso del datore di lavoro, pubblico e privato, nella successione di contratti a termine</a:t>
            </a:r>
          </a:p>
        </p:txBody>
      </p:sp>
    </p:spTree>
    <p:extLst>
      <p:ext uri="{BB962C8B-B14F-4D97-AF65-F5344CB8AC3E}">
        <p14:creationId xmlns:p14="http://schemas.microsoft.com/office/powerpoint/2010/main" val="22668519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…segue</a:t>
            </a:r>
          </a:p>
        </p:txBody>
      </p:sp>
      <p:sp>
        <p:nvSpPr>
          <p:cNvPr id="3" name="Segnaposto contenuto 2"/>
          <p:cNvSpPr>
            <a:spLocks noGrp="1"/>
          </p:cNvSpPr>
          <p:nvPr>
            <p:ph idx="1"/>
          </p:nvPr>
        </p:nvSpPr>
        <p:spPr/>
        <p:txBody>
          <a:bodyPr>
            <a:normAutofit/>
          </a:bodyPr>
          <a:lstStyle/>
          <a:p>
            <a:r>
              <a:rPr lang="it-IT" dirty="0"/>
              <a:t>Per misurare il grado di effettività della tutela del lavoratore, nel pubblico impiego occorre esaminare il profilo del risarcimento del danno;</a:t>
            </a:r>
          </a:p>
          <a:p>
            <a:pPr algn="just"/>
            <a:r>
              <a:rPr lang="it-IT" u="sng" dirty="0">
                <a:highlight>
                  <a:srgbClr val="FFFF00"/>
                </a:highlight>
              </a:rPr>
              <a:t>Il danno risarcibile non può consistere nella perdita del posto di lavoro a tempo indeterminato, dato che «una tale prospettiva non c’è mai stata…se l’Amministrazione avesse agito legittimamente non commettendo l’abuso, non avrebbe posto in essere la sequenza di contratti a termine in violazione di legge e il lavoratore non sarebbe stato affatto assunto».</a:t>
            </a:r>
          </a:p>
        </p:txBody>
      </p:sp>
    </p:spTree>
    <p:extLst>
      <p:ext uri="{BB962C8B-B14F-4D97-AF65-F5344CB8AC3E}">
        <p14:creationId xmlns:p14="http://schemas.microsoft.com/office/powerpoint/2010/main" val="26962237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…segue</a:t>
            </a:r>
          </a:p>
        </p:txBody>
      </p:sp>
      <p:sp>
        <p:nvSpPr>
          <p:cNvPr id="3" name="Segnaposto contenuto 2"/>
          <p:cNvSpPr>
            <a:spLocks noGrp="1"/>
          </p:cNvSpPr>
          <p:nvPr>
            <p:ph idx="1"/>
          </p:nvPr>
        </p:nvSpPr>
        <p:spPr/>
        <p:txBody>
          <a:bodyPr/>
          <a:lstStyle/>
          <a:p>
            <a:r>
              <a:rPr lang="it-IT" dirty="0"/>
              <a:t>«</a:t>
            </a:r>
            <a:r>
              <a:rPr lang="it-IT" dirty="0">
                <a:highlight>
                  <a:srgbClr val="FFFF00"/>
                </a:highlight>
              </a:rPr>
              <a:t>il danno è altro»: in primis, una perdita di chance</a:t>
            </a:r>
          </a:p>
          <a:p>
            <a:pPr algn="just"/>
            <a:r>
              <a:rPr lang="it-IT" dirty="0"/>
              <a:t> dato che «se la pubblica amministrazione avesse operato legittimamente…le energie lavorative del dipendente sarebbero state liberate verso altri impieghi possibili ed in ipotesi verso un impiego alternativo a tempo indeterminato»…</a:t>
            </a:r>
          </a:p>
          <a:p>
            <a:pPr algn="just"/>
            <a:r>
              <a:rPr lang="it-IT" dirty="0"/>
              <a:t>ma non può escludersi un pregiudizio ulteriore, la cui dimostrazione graverebbe di regola sul lavoratore (non senza difficoltà, come dice la Corte di Giustizia)</a:t>
            </a:r>
          </a:p>
        </p:txBody>
      </p:sp>
    </p:spTree>
    <p:extLst>
      <p:ext uri="{BB962C8B-B14F-4D97-AF65-F5344CB8AC3E}">
        <p14:creationId xmlns:p14="http://schemas.microsoft.com/office/powerpoint/2010/main" val="9107080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…segue</a:t>
            </a:r>
          </a:p>
        </p:txBody>
      </p:sp>
      <p:sp>
        <p:nvSpPr>
          <p:cNvPr id="3" name="Segnaposto contenuto 2"/>
          <p:cNvSpPr>
            <a:spLocks noGrp="1"/>
          </p:cNvSpPr>
          <p:nvPr>
            <p:ph idx="1"/>
          </p:nvPr>
        </p:nvSpPr>
        <p:spPr/>
        <p:txBody>
          <a:bodyPr>
            <a:normAutofit/>
          </a:bodyPr>
          <a:lstStyle/>
          <a:p>
            <a:pPr algn="just"/>
            <a:r>
              <a:rPr lang="it-IT" dirty="0">
                <a:highlight>
                  <a:srgbClr val="FFFF00"/>
                </a:highlight>
              </a:rPr>
              <a:t>L’onere – soprattutto ove particolarmente gravoso – della prova del danno in capo al lavoratore si pone però in contrasto con il monito contenuto nella pronuncia </a:t>
            </a:r>
            <a:r>
              <a:rPr lang="it-IT" dirty="0" err="1">
                <a:highlight>
                  <a:srgbClr val="FFFF00"/>
                </a:highlight>
              </a:rPr>
              <a:t>Papalia</a:t>
            </a:r>
            <a:endParaRPr lang="it-IT" dirty="0">
              <a:highlight>
                <a:srgbClr val="FFFF00"/>
              </a:highlight>
            </a:endParaRPr>
          </a:p>
          <a:p>
            <a:pPr algn="just"/>
            <a:r>
              <a:rPr lang="it-IT" dirty="0"/>
              <a:t>La soluzione va cercata nell’art. 32, comma 5 l. 183/2010, che contiene un’agevolazione nella prova, </a:t>
            </a:r>
            <a:r>
              <a:rPr lang="it-IT" dirty="0">
                <a:highlight>
                  <a:srgbClr val="FFFF00"/>
                </a:highlight>
              </a:rPr>
              <a:t>nella misura in cui la disposizione esprime altresì una portata sanzionatoria ed il danno è presunto, quest’ultimo può essere qualificato come «danno comunitario»</a:t>
            </a:r>
          </a:p>
          <a:p>
            <a:pPr marL="0" indent="0" algn="just">
              <a:buNone/>
            </a:pPr>
            <a:r>
              <a:rPr lang="it-IT" dirty="0">
                <a:highlight>
                  <a:srgbClr val="FFFF00"/>
                </a:highlight>
              </a:rPr>
              <a:t>Ossia ad un’indennità onnicomprensiva tra un minimo di 2,5 ed un massimo di 12 mensilità dell’ultima retribuzione globale di fatto, avuto riguardo ai criteri indicati nell’art. 8 legge 15 luglio 1966, n. 604, salva la possibilità di provare un danno maggiore</a:t>
            </a:r>
          </a:p>
        </p:txBody>
      </p:sp>
    </p:spTree>
    <p:extLst>
      <p:ext uri="{BB962C8B-B14F-4D97-AF65-F5344CB8AC3E}">
        <p14:creationId xmlns:p14="http://schemas.microsoft.com/office/powerpoint/2010/main" val="20012018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…segue</a:t>
            </a:r>
            <a:endParaRPr lang="it-IT" dirty="0"/>
          </a:p>
        </p:txBody>
      </p:sp>
      <p:sp>
        <p:nvSpPr>
          <p:cNvPr id="3" name="Segnaposto contenuto 2"/>
          <p:cNvSpPr>
            <a:spLocks noGrp="1"/>
          </p:cNvSpPr>
          <p:nvPr>
            <p:ph idx="1"/>
          </p:nvPr>
        </p:nvSpPr>
        <p:spPr/>
        <p:txBody>
          <a:bodyPr/>
          <a:lstStyle/>
          <a:p>
            <a:pPr algn="just"/>
            <a:r>
              <a:rPr lang="it-IT" dirty="0"/>
              <a:t>Ai principi affermati nella suddetta sentenza delle Sezioni Unite si è uniformata la successiva giurisprudenza di legittimità (vedi, fra le tante: </a:t>
            </a:r>
            <a:r>
              <a:rPr lang="it-IT" dirty="0" err="1"/>
              <a:t>Cass</a:t>
            </a:r>
            <a:r>
              <a:rPr lang="it-IT" dirty="0"/>
              <a:t>. </a:t>
            </a:r>
            <a:r>
              <a:rPr lang="it-IT" dirty="0" err="1"/>
              <a:t>nn</a:t>
            </a:r>
            <a:r>
              <a:rPr lang="it-IT" dirty="0"/>
              <a:t>. 4911, 4912, 4913, 16095, 23691 del 2016; </a:t>
            </a:r>
            <a:r>
              <a:rPr lang="it-IT" dirty="0" err="1"/>
              <a:t>Cass</a:t>
            </a:r>
            <a:r>
              <a:rPr lang="it-IT" dirty="0"/>
              <a:t>. </a:t>
            </a:r>
            <a:r>
              <a:rPr lang="it-IT" dirty="0" err="1"/>
              <a:t>nn</a:t>
            </a:r>
            <a:r>
              <a:rPr lang="it-IT" dirty="0"/>
              <a:t>. 8927 e 8885 del 2017; </a:t>
            </a:r>
            <a:r>
              <a:rPr lang="it-IT" dirty="0" err="1"/>
              <a:t>Cass</a:t>
            </a:r>
            <a:r>
              <a:rPr lang="it-IT" dirty="0"/>
              <a:t>. </a:t>
            </a:r>
            <a:r>
              <a:rPr lang="it-IT" dirty="0" err="1"/>
              <a:t>nn</a:t>
            </a:r>
            <a:r>
              <a:rPr lang="it-IT" dirty="0"/>
              <a:t>. 6901, 6902, 7059, 7982, 19454, 31174 del 2018; </a:t>
            </a:r>
            <a:r>
              <a:rPr lang="it-IT" dirty="0" err="1"/>
              <a:t>Cass</a:t>
            </a:r>
            <a:r>
              <a:rPr lang="it-IT" dirty="0"/>
              <a:t>. n. 992 del 2019, in materia di somministrazione di lavoro a termine) e anche la giurisprudenza di merito</a:t>
            </a:r>
          </a:p>
        </p:txBody>
      </p:sp>
    </p:spTree>
    <p:extLst>
      <p:ext uri="{BB962C8B-B14F-4D97-AF65-F5344CB8AC3E}">
        <p14:creationId xmlns:p14="http://schemas.microsoft.com/office/powerpoint/2010/main" val="543741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E98CD42C-2E98-437C-AF0D-ADB770381D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Freeform 5">
            <a:extLst>
              <a:ext uri="{FF2B5EF4-FFF2-40B4-BE49-F238E27FC236}">
                <a16:creationId xmlns:a16="http://schemas.microsoft.com/office/drawing/2014/main" id="{3AA7B5C7-7348-4EFC-BEE4-5AA469D57C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794"/>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sp>
        <p:nvSpPr>
          <p:cNvPr id="2" name="Titolo 1">
            <a:extLst>
              <a:ext uri="{FF2B5EF4-FFF2-40B4-BE49-F238E27FC236}">
                <a16:creationId xmlns:a16="http://schemas.microsoft.com/office/drawing/2014/main" id="{3BC65147-01AA-4064-9345-B76AB305DA48}"/>
              </a:ext>
            </a:extLst>
          </p:cNvPr>
          <p:cNvSpPr>
            <a:spLocks noGrp="1"/>
          </p:cNvSpPr>
          <p:nvPr>
            <p:ph type="title"/>
          </p:nvPr>
        </p:nvSpPr>
        <p:spPr>
          <a:xfrm>
            <a:off x="1154954" y="973669"/>
            <a:ext cx="8825659" cy="706964"/>
          </a:xfrm>
        </p:spPr>
        <p:txBody>
          <a:bodyPr>
            <a:normAutofit/>
          </a:bodyPr>
          <a:lstStyle/>
          <a:p>
            <a:r>
              <a:rPr lang="it-IT">
                <a:solidFill>
                  <a:srgbClr val="FFFFFF"/>
                </a:solidFill>
              </a:rPr>
              <a:t>…</a:t>
            </a:r>
          </a:p>
        </p:txBody>
      </p:sp>
      <p:sp>
        <p:nvSpPr>
          <p:cNvPr id="34" name="Rectangle 33">
            <a:extLst>
              <a:ext uri="{FF2B5EF4-FFF2-40B4-BE49-F238E27FC236}">
                <a16:creationId xmlns:a16="http://schemas.microsoft.com/office/drawing/2014/main" id="{A76BBD40-26F7-4779-A7E1-17EADF3488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26" name="Segnaposto contenuto 2">
            <a:extLst>
              <a:ext uri="{FF2B5EF4-FFF2-40B4-BE49-F238E27FC236}">
                <a16:creationId xmlns:a16="http://schemas.microsoft.com/office/drawing/2014/main" id="{3AF67637-5F8B-7382-E61A-D44B738F530F}"/>
              </a:ext>
            </a:extLst>
          </p:cNvPr>
          <p:cNvGraphicFramePr>
            <a:graphicFrameLocks noGrp="1"/>
          </p:cNvGraphicFramePr>
          <p:nvPr>
            <p:ph idx="1"/>
            <p:extLst>
              <p:ext uri="{D42A27DB-BD31-4B8C-83A1-F6EECF244321}">
                <p14:modId xmlns:p14="http://schemas.microsoft.com/office/powerpoint/2010/main" val="3925768478"/>
              </p:ext>
            </p:extLst>
          </p:nvPr>
        </p:nvGraphicFramePr>
        <p:xfrm>
          <a:off x="1286934" y="2324100"/>
          <a:ext cx="9625383" cy="34226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29164304"/>
      </p:ext>
    </p:extLst>
  </p:cSld>
  <p:clrMapOvr>
    <a:overrideClrMapping bg1="dk1" tx1="lt1" bg2="dk2" tx2="lt2" accent1="accent1" accent2="accent2" accent3="accent3" accent4="accent4" accent5="accent5" accent6="accent6" hlink="hlink" folHlink="folHlink"/>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…segue</a:t>
            </a:r>
          </a:p>
        </p:txBody>
      </p:sp>
      <p:sp>
        <p:nvSpPr>
          <p:cNvPr id="3" name="Segnaposto contenuto 2"/>
          <p:cNvSpPr>
            <a:spLocks noGrp="1"/>
          </p:cNvSpPr>
          <p:nvPr>
            <p:ph idx="1"/>
          </p:nvPr>
        </p:nvSpPr>
        <p:spPr>
          <a:xfrm>
            <a:off x="937899" y="2401454"/>
            <a:ext cx="9195521" cy="4642196"/>
          </a:xfrm>
        </p:spPr>
        <p:txBody>
          <a:bodyPr>
            <a:normAutofit fontScale="92500" lnSpcReduction="20000"/>
          </a:bodyPr>
          <a:lstStyle/>
          <a:p>
            <a:pPr algn="just"/>
            <a:r>
              <a:rPr lang="it-IT" dirty="0" err="1"/>
              <a:t>Trib</a:t>
            </a:r>
            <a:r>
              <a:rPr lang="it-IT" dirty="0"/>
              <a:t>. Trapani 5 settembre 2016: rimessione alla Corte di Giustizia della questione relativa alla conformità del criterio di quantificazione del danno ex art. 32, comma 5 l. 183/2010 con la normativa europea, nella parte in cui richiede che le misure sanzionatorie rispondano ai caratteri di adeguatezza, effettività e </a:t>
            </a:r>
            <a:r>
              <a:rPr lang="it-IT" dirty="0" err="1"/>
              <a:t>dissuasività</a:t>
            </a:r>
            <a:r>
              <a:rPr lang="it-IT" dirty="0"/>
              <a:t>;</a:t>
            </a:r>
          </a:p>
          <a:p>
            <a:pPr algn="just"/>
            <a:r>
              <a:rPr lang="it-IT" dirty="0" err="1">
                <a:highlight>
                  <a:srgbClr val="FF00FF"/>
                </a:highlight>
              </a:rPr>
              <a:t>C.d.G</a:t>
            </a:r>
            <a:r>
              <a:rPr lang="it-IT" dirty="0">
                <a:highlight>
                  <a:srgbClr val="FF00FF"/>
                </a:highlight>
              </a:rPr>
              <a:t>. 7 marzo 2018, C-494-16, Santoro:</a:t>
            </a:r>
          </a:p>
          <a:p>
            <a:pPr algn="just"/>
            <a:r>
              <a:rPr lang="it-IT" dirty="0"/>
              <a:t>In presenza di un ricorso abusivo a una successione di contratti a termine, dev’essere possibile applicare una misura dotata di garanzie effettive ed equivalenti di protezione dei lavoratori per punire debitamente detto abuso e cancellare le conseguenze della violazione del diritto dell’Unione</a:t>
            </a:r>
          </a:p>
          <a:p>
            <a:pPr algn="just"/>
            <a:r>
              <a:rPr lang="it-IT" dirty="0"/>
              <a:t>Ma, posto che gli Stati membri non sono tenuti a prevedere la trasformazione in contratti a tempo indeterminato dei contratti di lavoro a tempo determinato, non può nemmeno essere loro imposto di concedere, in assenza di ciò, un’indennità destinata a compensare la mancanza di una siffatta trasformazione del contratto</a:t>
            </a:r>
          </a:p>
          <a:p>
            <a:pPr algn="just"/>
            <a:r>
              <a:rPr lang="it-IT" dirty="0"/>
              <a:t>tenuto conto delle difficoltà inerenti alla dimostrazione dell’esistenza di una perdita di opportunità, il Giudice Europe </a:t>
            </a:r>
            <a:r>
              <a:rPr lang="it-IT" b="1" dirty="0">
                <a:solidFill>
                  <a:srgbClr val="FF0000"/>
                </a:solidFill>
                <a:effectLst>
                  <a:outerShdw blurRad="38100" dist="38100" dir="2700000" algn="tl">
                    <a:srgbClr val="000000">
                      <a:alpha val="43137"/>
                    </a:srgbClr>
                  </a:outerShdw>
                </a:effectLst>
              </a:rPr>
              <a:t>constata che il ricorso a presunzioni dirette a garantire a un lavoratore che abbia sofferto una perdita di opportunità di lavoro la possibilità di cancellare le conseguenze di una siffatta violazione del diritto dell’Unione soddisfa il principio di effettività</a:t>
            </a:r>
          </a:p>
          <a:p>
            <a:endParaRPr lang="it-IT" dirty="0"/>
          </a:p>
        </p:txBody>
      </p:sp>
    </p:spTree>
    <p:extLst>
      <p:ext uri="{BB962C8B-B14F-4D97-AF65-F5344CB8AC3E}">
        <p14:creationId xmlns:p14="http://schemas.microsoft.com/office/powerpoint/2010/main" val="16806937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Contratti di formazione e lavoro</a:t>
            </a:r>
          </a:p>
        </p:txBody>
      </p:sp>
      <p:sp>
        <p:nvSpPr>
          <p:cNvPr id="3" name="Segnaposto contenuto 2"/>
          <p:cNvSpPr>
            <a:spLocks noGrp="1"/>
          </p:cNvSpPr>
          <p:nvPr>
            <p:ph idx="1"/>
          </p:nvPr>
        </p:nvSpPr>
        <p:spPr/>
        <p:txBody>
          <a:bodyPr/>
          <a:lstStyle/>
          <a:p>
            <a:r>
              <a:rPr lang="it-IT" dirty="0"/>
              <a:t>Contratto di formazione lavoro sostituito nel privato dal contratto di inserimento nel 2003 e poi abrogato dalla legge Fornero n. 92/2012</a:t>
            </a:r>
          </a:p>
          <a:p>
            <a:r>
              <a:rPr lang="it-IT" dirty="0"/>
              <a:t>CFL (art. 3, l. n. 863/1984)  può essere ancora usato nel PI con rispetto delle procedure selettive:</a:t>
            </a:r>
          </a:p>
          <a:p>
            <a:pPr algn="just">
              <a:buAutoNum type="alphaLcParenR"/>
            </a:pPr>
            <a:r>
              <a:rPr lang="it-IT" dirty="0"/>
              <a:t>CFL per acquisire professionalità intermedie o elevate (</a:t>
            </a:r>
            <a:r>
              <a:rPr lang="it-IT" dirty="0" err="1"/>
              <a:t>max</a:t>
            </a:r>
            <a:r>
              <a:rPr lang="it-IT" dirty="0"/>
              <a:t> 24 mesi con formazione almeno di 80 o 130 ore (se fatta nei luoghi di lavoro)</a:t>
            </a:r>
          </a:p>
          <a:p>
            <a:pPr algn="just">
              <a:buAutoNum type="alphaLcParenR"/>
            </a:pPr>
            <a:r>
              <a:rPr lang="it-IT" dirty="0"/>
              <a:t>CFL mirante ad agevolare l’inserimento professionale (</a:t>
            </a:r>
            <a:r>
              <a:rPr lang="it-IT" dirty="0" err="1"/>
              <a:t>max</a:t>
            </a:r>
            <a:r>
              <a:rPr lang="it-IT" dirty="0"/>
              <a:t> 12 mesi e formazione minima 20 ore)</a:t>
            </a:r>
          </a:p>
          <a:p>
            <a:pPr marL="0" indent="0">
              <a:buNone/>
            </a:pPr>
            <a:r>
              <a:rPr lang="it-IT" dirty="0"/>
              <a:t>Non c’è sanzione della conversione</a:t>
            </a:r>
          </a:p>
          <a:p>
            <a:endParaRPr lang="it-IT" dirty="0"/>
          </a:p>
        </p:txBody>
      </p:sp>
    </p:spTree>
    <p:extLst>
      <p:ext uri="{BB962C8B-B14F-4D97-AF65-F5344CB8AC3E}">
        <p14:creationId xmlns:p14="http://schemas.microsoft.com/office/powerpoint/2010/main" val="32604181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Stabilizzazioni: procedure dirette</a:t>
            </a:r>
          </a:p>
        </p:txBody>
      </p:sp>
      <p:sp>
        <p:nvSpPr>
          <p:cNvPr id="3" name="Segnaposto contenuto 2"/>
          <p:cNvSpPr>
            <a:spLocks noGrp="1"/>
          </p:cNvSpPr>
          <p:nvPr>
            <p:ph idx="1"/>
          </p:nvPr>
        </p:nvSpPr>
        <p:spPr>
          <a:xfrm>
            <a:off x="1154954" y="2603500"/>
            <a:ext cx="10881715" cy="4148992"/>
          </a:xfrm>
        </p:spPr>
        <p:txBody>
          <a:bodyPr>
            <a:normAutofit fontScale="70000" lnSpcReduction="20000"/>
          </a:bodyPr>
          <a:lstStyle/>
          <a:p>
            <a:pPr algn="just"/>
            <a:r>
              <a:rPr lang="it-IT" dirty="0">
                <a:highlight>
                  <a:srgbClr val="FFFF00"/>
                </a:highlight>
              </a:rPr>
              <a:t>Per quanto riguarda il personale precario delle P.A. l'articolo 20 del </a:t>
            </a:r>
            <a:r>
              <a:rPr lang="it-IT" dirty="0" err="1">
                <a:highlight>
                  <a:srgbClr val="FFFF00"/>
                </a:highlight>
              </a:rPr>
              <a:t>D.Lgs.</a:t>
            </a:r>
            <a:r>
              <a:rPr lang="it-IT" dirty="0">
                <a:highlight>
                  <a:srgbClr val="FFFF00"/>
                </a:highlight>
              </a:rPr>
              <a:t> 75/2017 prevede in via transitoria sia una specifica procedura di stabilizzazione diretta, sia l'espletamento di specifiche procedure concorsuali riservate. </a:t>
            </a:r>
          </a:p>
          <a:p>
            <a:pPr algn="just"/>
            <a:r>
              <a:rPr lang="it-IT" dirty="0">
                <a:highlight>
                  <a:srgbClr val="FFFF00"/>
                </a:highlight>
              </a:rPr>
              <a:t>sono esclusi </a:t>
            </a:r>
            <a:r>
              <a:rPr lang="it-IT" dirty="0"/>
              <a:t>il personale dirigenziale (tale esclusione non concerne gli enti ed aziende del Servizio sanitario nazionale), il personale docente, educativo e amministrativo, tecnico e ausiliario (ATA) presso le istituzioni scolastiche ed educative statali e i comuni che per l'intero quinquennio 2012-2016 non abbiano rispettato i vincoli di finanza pubblica (art. 20, c. 4, 9 e 11, </a:t>
            </a:r>
            <a:r>
              <a:rPr lang="it-IT" dirty="0" err="1"/>
              <a:t>D.Lgs.</a:t>
            </a:r>
            <a:r>
              <a:rPr lang="it-IT" dirty="0"/>
              <a:t> 75/2017). </a:t>
            </a:r>
          </a:p>
          <a:p>
            <a:pPr algn="just"/>
            <a:r>
              <a:rPr lang="it-IT" b="1" u="sng" dirty="0"/>
              <a:t>Procedure dirette:</a:t>
            </a:r>
          </a:p>
          <a:p>
            <a:pPr algn="just"/>
            <a:r>
              <a:rPr lang="it-IT" dirty="0"/>
              <a:t>fino al 31 dicembre 2023 (31 dicembre 2026 per gli enti pubblici di ricerca), la facoltà di procedere alla stabilizzazione del personale non dirigenziale che possegga tutti i seguenti requisiti: 1. </a:t>
            </a:r>
            <a:r>
              <a:rPr lang="it-IT" dirty="0">
                <a:highlight>
                  <a:srgbClr val="FFFF00"/>
                </a:highlight>
              </a:rPr>
              <a:t>risulti in servizio, successivamente al 28 agosto 2015, con contratti a tempo determinato (ad eccezione del contratto di somministrazione) presso l'amministrazione che procede all'assunzione; </a:t>
            </a:r>
            <a:r>
              <a:rPr lang="it-IT" dirty="0">
                <a:highlight>
                  <a:srgbClr val="00FF00"/>
                </a:highlight>
              </a:rPr>
              <a:t>2. sia stato reclutato a tempo determinato, in relazione alle medesime attività svolte, con procedure concorsuali (anche se espletate presso amministrazioni pubbliche diverse da quella che procede all'assunzione</a:t>
            </a:r>
            <a:r>
              <a:rPr lang="it-IT" dirty="0">
                <a:highlight>
                  <a:srgbClr val="FFFF00"/>
                </a:highlight>
              </a:rPr>
              <a:t>); </a:t>
            </a:r>
            <a:r>
              <a:rPr lang="it-IT" dirty="0">
                <a:highlight>
                  <a:srgbClr val="FF00FF"/>
                </a:highlight>
              </a:rPr>
              <a:t>abbia maturato, al 31 dicembre 2022 (31 dicembre 2017 per gli enti pubblici di ricerca e 31 dicembre 2023 per gli assistenti sociali), alle dipendenze dell'amministrazione che procede all'assunzione, almeno tre anni di servizio, anche non continuativi, negli ultimi otto anni. </a:t>
            </a:r>
          </a:p>
          <a:p>
            <a:pPr algn="just"/>
            <a:r>
              <a:rPr lang="it-IT" dirty="0"/>
              <a:t>Per la stabilizzazione presso gli enti ed aziende del Servizio sanitario nazionale, ai fini di tale requisito, rilevano anche i periodi di servizio prestati presso altre amministrazioni del Servizio sanitario nazionale.</a:t>
            </a:r>
          </a:p>
          <a:p>
            <a:pPr algn="just"/>
            <a:r>
              <a:rPr lang="it-IT" dirty="0"/>
              <a:t>Per la stabilizzazione presso gli enti di ricerca finanziati dal fondo ordinario per gli enti e le istituzioni di ricerca (FOE), rilevano anche i periodi di servizio prestati presso altri enti e istituzioni di ricerca, mentre, al fine della stabilizzazione presso tutti gli enti pubblici di ricerca, si computano anche i periodi di attività relativi ad un rapporto di collaborazione coordinata e continuativa o ad un assegno di ricerca, svolti presso l'ente medesimo o presso altri enti pubblici di ricerca o università, nonché i periodi di attività inerenti a collaborazioni coordinate e continuative prestate presso fondazioni operanti con il sostegno finanziario del Ministero dell'università e della ricerca. </a:t>
            </a:r>
          </a:p>
        </p:txBody>
      </p:sp>
    </p:spTree>
    <p:extLst>
      <p:ext uri="{BB962C8B-B14F-4D97-AF65-F5344CB8AC3E}">
        <p14:creationId xmlns:p14="http://schemas.microsoft.com/office/powerpoint/2010/main" val="585750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…procedure riservate</a:t>
            </a:r>
          </a:p>
        </p:txBody>
      </p:sp>
      <p:sp>
        <p:nvSpPr>
          <p:cNvPr id="3" name="Segnaposto contenuto 2"/>
          <p:cNvSpPr>
            <a:spLocks noGrp="1"/>
          </p:cNvSpPr>
          <p:nvPr>
            <p:ph idx="1"/>
          </p:nvPr>
        </p:nvSpPr>
        <p:spPr>
          <a:xfrm>
            <a:off x="469784" y="2407639"/>
            <a:ext cx="11283192" cy="4219663"/>
          </a:xfrm>
        </p:spPr>
        <p:txBody>
          <a:bodyPr>
            <a:normAutofit fontScale="77500" lnSpcReduction="20000"/>
          </a:bodyPr>
          <a:lstStyle/>
          <a:p>
            <a:pPr algn="just"/>
            <a:r>
              <a:rPr lang="it-IT" b="1" dirty="0">
                <a:effectLst>
                  <a:outerShdw blurRad="38100" dist="38100" dir="2700000" algn="tl">
                    <a:srgbClr val="000000">
                      <a:alpha val="43137"/>
                    </a:srgbClr>
                  </a:outerShdw>
                </a:effectLst>
              </a:rPr>
              <a:t>fino al 31 dicembre 2024 (31 dicembre 2026 per gli enti pubblici di ricerca) le medesime amministrazioni possono bandire procedure concorsuali riservate, in misura non superiore al 50 per cento dei posti disponibili</a:t>
            </a:r>
            <a:r>
              <a:rPr lang="it-IT" dirty="0"/>
              <a:t>, al personale che possegga tutti i seguenti requisiti: </a:t>
            </a:r>
            <a:r>
              <a:rPr lang="it-IT" dirty="0">
                <a:highlight>
                  <a:srgbClr val="FF00FF"/>
                </a:highlight>
              </a:rPr>
              <a:t>risulti titolare, successivamente al 28 agosto 2015 , di un contratto di lavoro flessibile (ad eccezione del contratto di somministrazione) presso l'amministrazione che bandisce il concorso; </a:t>
            </a:r>
            <a:r>
              <a:rPr lang="it-IT" dirty="0">
                <a:highlight>
                  <a:srgbClr val="00FF00"/>
                </a:highlight>
              </a:rPr>
              <a:t>abbia maturato al 31 dicembre 2024 (31 dicembre 2021 per le procedure bandite da enti pubblici di ricerca) almeno tre anni di contratto, anche non continuativi, negli ultimi otto anni, presso l'amministrazione che bandisce il concorso (termine che riguarda anche il personale sanitario). </a:t>
            </a:r>
          </a:p>
          <a:p>
            <a:pPr algn="just"/>
            <a:r>
              <a:rPr lang="it-IT" dirty="0"/>
              <a:t>Per quanto concerne specificamente gli enti pubblici di ricerca, le procedure concorsuali riservate si applicano anche ai titolari di assegni di ricerca in possesso dei requisiti previsti. Tuttavia, i contratti di ricerca non possono essere computati ai fini delle procedure di stabilizzazione in oggetto (ex art. 22 della L. 240/2010, come modificato dal D.L. 36/2022).</a:t>
            </a:r>
          </a:p>
          <a:p>
            <a:pPr algn="just"/>
            <a:r>
              <a:rPr lang="it-IT" dirty="0">
                <a:highlight>
                  <a:srgbClr val="00FF00"/>
                </a:highlight>
              </a:rPr>
              <a:t>Limitazioni</a:t>
            </a:r>
            <a:r>
              <a:rPr lang="it-IT" dirty="0"/>
              <a:t>: ai fini delle suddette procedure, non rileva il servizio prestato negli </a:t>
            </a:r>
            <a:r>
              <a:rPr lang="it-IT" dirty="0">
                <a:highlight>
                  <a:srgbClr val="00FF00"/>
                </a:highlight>
              </a:rPr>
              <a:t>uffici di diretta collaborazione </a:t>
            </a:r>
            <a:r>
              <a:rPr lang="it-IT" dirty="0"/>
              <a:t>dei Ministri o degli organi politici delle regioni, né i servizi prestati presso gli uffici di supporto agli organi di direzione politica degli enti locali; le amministrazioni interessate dalla stabilizzazione e dai concorsi riservati non possono instaurare ulteriori rapporti di lavoro flessibile, per le professionalità interessate, fino al termine delle relative procedure, mentre hanno facoltà di prorogare i corrispondenti rapporti di lavoro flessibile con i partecipanti alle procedure richiamate fino alla loro conclusione, nei limiti delle risorse disponibili. Tale divieto non si applica agli enti pubblici di ricerca; le procedure richiamate non si applicano al personale dirigenziale (ad eccezione di quello degli enti ed aziende del Servizio sanitario nazionale), al personale docente, educativo e amministrativo, tecnico e ausiliario (ATA) presso le istituzioni scolastiche ed educative statali, ai comuni che per l'intero quinquennio 2012-2016 non abbiano rispettato i vincoli di finanza pubblica, ai contratti di somministrazione di lavoro presso le pubbliche amministrazioni.</a:t>
            </a:r>
          </a:p>
          <a:p>
            <a:endParaRPr lang="it-IT" dirty="0"/>
          </a:p>
        </p:txBody>
      </p:sp>
    </p:spTree>
    <p:extLst>
      <p:ext uri="{BB962C8B-B14F-4D97-AF65-F5344CB8AC3E}">
        <p14:creationId xmlns:p14="http://schemas.microsoft.com/office/powerpoint/2010/main" val="4033566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E34EB0-963F-49EC-8D31-1ACDF22E6F53}"/>
              </a:ext>
            </a:extLst>
          </p:cNvPr>
          <p:cNvSpPr>
            <a:spLocks noGrp="1"/>
          </p:cNvSpPr>
          <p:nvPr>
            <p:ph type="title"/>
          </p:nvPr>
        </p:nvSpPr>
        <p:spPr/>
        <p:txBody>
          <a:bodyPr/>
          <a:lstStyle/>
          <a:p>
            <a:r>
              <a:rPr lang="it-IT" dirty="0"/>
              <a:t>…</a:t>
            </a:r>
          </a:p>
        </p:txBody>
      </p:sp>
      <p:sp>
        <p:nvSpPr>
          <p:cNvPr id="3" name="Segnaposto contenuto 2">
            <a:extLst>
              <a:ext uri="{FF2B5EF4-FFF2-40B4-BE49-F238E27FC236}">
                <a16:creationId xmlns:a16="http://schemas.microsoft.com/office/drawing/2014/main" id="{EB83103D-6C26-428F-9161-1C2072E76EF0}"/>
              </a:ext>
            </a:extLst>
          </p:cNvPr>
          <p:cNvSpPr>
            <a:spLocks noGrp="1"/>
          </p:cNvSpPr>
          <p:nvPr>
            <p:ph idx="1"/>
          </p:nvPr>
        </p:nvSpPr>
        <p:spPr/>
        <p:txBody>
          <a:bodyPr/>
          <a:lstStyle/>
          <a:p>
            <a:pPr algn="just"/>
            <a:r>
              <a:rPr lang="it-IT" dirty="0"/>
              <a:t>Negli anni successivi si susseguono divieti generali ed eccezioni sempre più estese con una sanatoria disposta per i ‘sessenni’ (cioè per quei lavoratori che avessero raggiunto sei anni di servizio) nel 1948 pochi giorni prima delle elezioni politiche, attuata con la creazione di ruoli speciali transitori in cui sono collocati </a:t>
            </a:r>
            <a:r>
              <a:rPr lang="it-IT" dirty="0">
                <a:highlight>
                  <a:srgbClr val="FFFF00"/>
                </a:highlight>
              </a:rPr>
              <a:t>circa 200.000 precari </a:t>
            </a:r>
            <a:r>
              <a:rPr lang="it-IT" dirty="0"/>
              <a:t>(DLGS nr. 262/1948). Questi ruoli vengono poi trasformati in ruoli aggiunti e infine confluiscono nei ruoli organici. </a:t>
            </a:r>
          </a:p>
          <a:p>
            <a:pPr algn="just"/>
            <a:r>
              <a:rPr lang="it-IT" dirty="0"/>
              <a:t>Il meccanismo viene utilizzato nel 1955 per i precari di più recente annata (nr. 448/1955). Accanto a questi provvedimenti si ampliano anche gli organici, prima nei ministeri (1948) e via via (specie negli anni ’70 e ’80) nel parastato, negli enti locali, nella sanità.</a:t>
            </a:r>
          </a:p>
        </p:txBody>
      </p:sp>
    </p:spTree>
    <p:extLst>
      <p:ext uri="{BB962C8B-B14F-4D97-AF65-F5344CB8AC3E}">
        <p14:creationId xmlns:p14="http://schemas.microsoft.com/office/powerpoint/2010/main" val="803892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884720-F15B-4BB3-93AB-FD96A4D9E4FE}"/>
              </a:ext>
            </a:extLst>
          </p:cNvPr>
          <p:cNvSpPr>
            <a:spLocks noGrp="1"/>
          </p:cNvSpPr>
          <p:nvPr>
            <p:ph type="title"/>
          </p:nvPr>
        </p:nvSpPr>
        <p:spPr/>
        <p:txBody>
          <a:bodyPr/>
          <a:lstStyle/>
          <a:p>
            <a:r>
              <a:rPr lang="it-IT" dirty="0"/>
              <a:t>…</a:t>
            </a:r>
          </a:p>
        </p:txBody>
      </p:sp>
      <p:sp>
        <p:nvSpPr>
          <p:cNvPr id="3" name="Segnaposto contenuto 2">
            <a:extLst>
              <a:ext uri="{FF2B5EF4-FFF2-40B4-BE49-F238E27FC236}">
                <a16:creationId xmlns:a16="http://schemas.microsoft.com/office/drawing/2014/main" id="{81B50CA0-E101-4351-AE61-2D571E545C30}"/>
              </a:ext>
            </a:extLst>
          </p:cNvPr>
          <p:cNvSpPr>
            <a:spLocks noGrp="1"/>
          </p:cNvSpPr>
          <p:nvPr>
            <p:ph idx="1"/>
          </p:nvPr>
        </p:nvSpPr>
        <p:spPr/>
        <p:txBody>
          <a:bodyPr>
            <a:normAutofit fontScale="92500"/>
          </a:bodyPr>
          <a:lstStyle/>
          <a:p>
            <a:pPr algn="just"/>
            <a:r>
              <a:rPr lang="it-IT" dirty="0"/>
              <a:t>Anche nel contesto della fase della ibridazione normativa della Legge quadro nr. 93 del 1983, con la Legge nr. 554/1988, che aveva recepito un accordo interconfederale di pochi anni prima, si consentiva agli enti pubblici di dar vita a </a:t>
            </a:r>
            <a:r>
              <a:rPr lang="it-IT" dirty="0">
                <a:highlight>
                  <a:srgbClr val="FFFF00"/>
                </a:highlight>
              </a:rPr>
              <a:t>rapporti di lavoro a tempo determinato per particolari profili professionali, per un periodo non superiore all’anno e per l’attuazione di progetti definiti dall’accordo sindacale;</a:t>
            </a:r>
            <a:r>
              <a:rPr lang="it-IT" dirty="0"/>
              <a:t> una volta realizzati i progetti, le PA non potevano costituire ulteriori rapporti a tempo determinato con gli stessi soggetti se non era trascorso il doppio della durata dei precedenti rapporti.  </a:t>
            </a:r>
          </a:p>
          <a:p>
            <a:pPr algn="just"/>
            <a:r>
              <a:rPr lang="it-IT" dirty="0"/>
              <a:t>Di fatto, le lodevoli intenzioni sindacali recepite dal legislatore di ancorare il reclutamento a termine al miglioramento dei servizi si risolsero nell’ennesimo intervento assistenziale. Invero </a:t>
            </a:r>
            <a:r>
              <a:rPr lang="it-IT" dirty="0">
                <a:highlight>
                  <a:srgbClr val="FFFF00"/>
                </a:highlight>
              </a:rPr>
              <a:t>tutto il personale precario fu negli anni 1992 e 1993 immesso in ruolo senza alcun concorso regolare</a:t>
            </a:r>
            <a:r>
              <a:rPr lang="it-IT" dirty="0"/>
              <a:t>. </a:t>
            </a:r>
          </a:p>
          <a:p>
            <a:endParaRPr lang="it-IT" dirty="0"/>
          </a:p>
        </p:txBody>
      </p:sp>
    </p:spTree>
    <p:extLst>
      <p:ext uri="{BB962C8B-B14F-4D97-AF65-F5344CB8AC3E}">
        <p14:creationId xmlns:p14="http://schemas.microsoft.com/office/powerpoint/2010/main" val="553122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t>
            </a:r>
          </a:p>
        </p:txBody>
      </p:sp>
      <p:sp>
        <p:nvSpPr>
          <p:cNvPr id="3" name="Segnaposto contenuto 2"/>
          <p:cNvSpPr>
            <a:spLocks noGrp="1"/>
          </p:cNvSpPr>
          <p:nvPr>
            <p:ph idx="1"/>
          </p:nvPr>
        </p:nvSpPr>
        <p:spPr/>
        <p:txBody>
          <a:bodyPr/>
          <a:lstStyle/>
          <a:p>
            <a:r>
              <a:rPr lang="it-IT" dirty="0"/>
              <a:t>In occasione della prima privatizzazione, l’uso di forme flessibili era limitato solo al part time</a:t>
            </a:r>
          </a:p>
          <a:p>
            <a:pPr algn="just"/>
            <a:r>
              <a:rPr lang="it-IT" dirty="0"/>
              <a:t>Con la seconda privatizzazione la disciplina privatistica estesa a tutte le forme flessibili</a:t>
            </a:r>
          </a:p>
          <a:p>
            <a:pPr algn="just"/>
            <a:r>
              <a:rPr lang="it-IT" dirty="0"/>
              <a:t>Prima inversione di tendenza: riforma Biagi che non si applica al PI (no somministrazione a tempo indeterminato; no lavoro a chiamata…)</a:t>
            </a:r>
          </a:p>
          <a:p>
            <a:pPr algn="just"/>
            <a:r>
              <a:rPr lang="it-IT" dirty="0"/>
              <a:t> continui interventi sull’art. 36 TUPI (anche nel d.lgs. n. 75/2017)</a:t>
            </a:r>
          </a:p>
          <a:p>
            <a:endParaRPr lang="it-IT" dirty="0"/>
          </a:p>
          <a:p>
            <a:endParaRPr lang="it-IT" dirty="0"/>
          </a:p>
        </p:txBody>
      </p:sp>
    </p:spTree>
    <p:extLst>
      <p:ext uri="{BB962C8B-B14F-4D97-AF65-F5344CB8AC3E}">
        <p14:creationId xmlns:p14="http://schemas.microsoft.com/office/powerpoint/2010/main" val="1063385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Principio generale</a:t>
            </a:r>
          </a:p>
        </p:txBody>
      </p:sp>
      <p:sp>
        <p:nvSpPr>
          <p:cNvPr id="3" name="Segnaposto contenuto 2"/>
          <p:cNvSpPr>
            <a:spLocks noGrp="1"/>
          </p:cNvSpPr>
          <p:nvPr>
            <p:ph idx="1"/>
          </p:nvPr>
        </p:nvSpPr>
        <p:spPr>
          <a:xfrm>
            <a:off x="646545" y="2283229"/>
            <a:ext cx="10799878" cy="3777622"/>
          </a:xfrm>
        </p:spPr>
        <p:txBody>
          <a:bodyPr/>
          <a:lstStyle/>
          <a:p>
            <a:r>
              <a:rPr lang="it-IT" dirty="0"/>
              <a:t>Centralità del lavoro a tempo indeterminato, art. 36, co. 1</a:t>
            </a:r>
          </a:p>
          <a:p>
            <a:pPr marL="0" indent="0" algn="just">
              <a:buNone/>
            </a:pPr>
            <a:r>
              <a:rPr lang="it-IT" dirty="0">
                <a:highlight>
                  <a:srgbClr val="FFFF00"/>
                </a:highlight>
              </a:rPr>
              <a:t>«per le esigenze connesse con il proprio fabbisogno ordinario le pubbliche amministrazioni assumono esclusivamente con contratti di lavoro subordinato a tempo indeterminato seguendo le procedure di reclutamento previste dall’art. 35»</a:t>
            </a:r>
          </a:p>
          <a:p>
            <a:pPr algn="just"/>
            <a:r>
              <a:rPr lang="it-IT" dirty="0"/>
              <a:t>Anche per le forme flessibili obbligo di rispettare le procedure di reclutamento</a:t>
            </a:r>
          </a:p>
          <a:p>
            <a:pPr algn="just"/>
            <a:r>
              <a:rPr lang="it-IT" u="sng" dirty="0"/>
              <a:t>Le PPAA, entro il 31 dicembre di ogni anno, devono redigere un rapporto informativo sulle tipologie flessibili in essere e trasmettere entro il 31 gennaio alla Presidente del Consiglio (servizi di controllo interno)</a:t>
            </a:r>
          </a:p>
          <a:p>
            <a:endParaRPr lang="it-IT" u="sng" dirty="0"/>
          </a:p>
          <a:p>
            <a:endParaRPr lang="it-IT" dirty="0"/>
          </a:p>
        </p:txBody>
      </p:sp>
    </p:spTree>
    <p:extLst>
      <p:ext uri="{BB962C8B-B14F-4D97-AF65-F5344CB8AC3E}">
        <p14:creationId xmlns:p14="http://schemas.microsoft.com/office/powerpoint/2010/main" val="4148195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ln>
              <a:noFill/>
            </a:ln>
          </p:spPr>
          <p:style>
            <a:lnRef idx="0">
              <a:scrgbClr r="0" g="0" b="0"/>
            </a:lnRef>
            <a:fillRef idx="1002">
              <a:schemeClr val="dk2"/>
            </a:fillRef>
            <a:effectRef idx="0">
              <a:scrgbClr r="0" g="0" b="0"/>
            </a:effectRef>
            <a:fontRef idx="major"/>
          </p:style>
        </p:sp>
      </p:grpSp>
      <p:sp>
        <p:nvSpPr>
          <p:cNvPr id="2" name="Titolo 1"/>
          <p:cNvSpPr>
            <a:spLocks noGrp="1"/>
          </p:cNvSpPr>
          <p:nvPr>
            <p:ph type="title"/>
          </p:nvPr>
        </p:nvSpPr>
        <p:spPr>
          <a:xfrm>
            <a:off x="1000372" y="1209957"/>
            <a:ext cx="3034580" cy="4438087"/>
          </a:xfrm>
        </p:spPr>
        <p:txBody>
          <a:bodyPr anchor="ctr">
            <a:normAutofit/>
          </a:bodyPr>
          <a:lstStyle/>
          <a:p>
            <a:pPr algn="r"/>
            <a:r>
              <a:rPr lang="it-IT" sz="3200">
                <a:solidFill>
                  <a:schemeClr val="tx1"/>
                </a:solidFill>
              </a:rPr>
              <a:t>Forme di lavoro flessibili	</a:t>
            </a:r>
          </a:p>
        </p:txBody>
      </p:sp>
      <p:sp>
        <p:nvSpPr>
          <p:cNvPr id="3" name="Segnaposto contenuto 2"/>
          <p:cNvSpPr>
            <a:spLocks noGrp="1"/>
          </p:cNvSpPr>
          <p:nvPr>
            <p:ph idx="1"/>
          </p:nvPr>
        </p:nvSpPr>
        <p:spPr>
          <a:xfrm>
            <a:off x="4678424" y="1059025"/>
            <a:ext cx="5302189" cy="4739950"/>
          </a:xfrm>
        </p:spPr>
        <p:txBody>
          <a:bodyPr anchor="ctr">
            <a:normAutofit/>
          </a:bodyPr>
          <a:lstStyle/>
          <a:p>
            <a:pPr>
              <a:lnSpc>
                <a:spcPct val="90000"/>
              </a:lnSpc>
            </a:pPr>
            <a:r>
              <a:rPr lang="it-IT" sz="1500" dirty="0">
                <a:solidFill>
                  <a:schemeClr val="tx1"/>
                </a:solidFill>
              </a:rPr>
              <a:t>Contratti a termine</a:t>
            </a:r>
          </a:p>
          <a:p>
            <a:pPr>
              <a:lnSpc>
                <a:spcPct val="90000"/>
              </a:lnSpc>
            </a:pPr>
            <a:r>
              <a:rPr lang="it-IT" sz="1500" dirty="0">
                <a:solidFill>
                  <a:schemeClr val="tx1"/>
                </a:solidFill>
              </a:rPr>
              <a:t>Contratti di formazione e lavoro </a:t>
            </a:r>
          </a:p>
          <a:p>
            <a:pPr>
              <a:lnSpc>
                <a:spcPct val="90000"/>
              </a:lnSpc>
            </a:pPr>
            <a:r>
              <a:rPr lang="it-IT" sz="1500" dirty="0">
                <a:solidFill>
                  <a:schemeClr val="tx1"/>
                </a:solidFill>
              </a:rPr>
              <a:t>Contratti di somministrazione a termine (non per funzioni direttive e dirigenziali)</a:t>
            </a:r>
          </a:p>
          <a:p>
            <a:pPr>
              <a:lnSpc>
                <a:spcPct val="90000"/>
              </a:lnSpc>
            </a:pPr>
            <a:r>
              <a:rPr lang="it-IT" sz="1500" dirty="0">
                <a:solidFill>
                  <a:schemeClr val="tx1"/>
                </a:solidFill>
                <a:highlight>
                  <a:srgbClr val="FFFF00"/>
                </a:highlight>
              </a:rPr>
              <a:t>Altre forme disciplinate dal codice civile e leggi speciali se si prevede l’utilizzo nel PI</a:t>
            </a:r>
          </a:p>
          <a:p>
            <a:pPr>
              <a:lnSpc>
                <a:spcPct val="90000"/>
              </a:lnSpc>
            </a:pPr>
            <a:r>
              <a:rPr lang="it-IT" sz="1500" dirty="0">
                <a:solidFill>
                  <a:schemeClr val="tx1"/>
                </a:solidFill>
              </a:rPr>
              <a:t>Specialità si ricava sia dal TUPI sia dalle singole leggi dell’impiego privato</a:t>
            </a:r>
          </a:p>
          <a:p>
            <a:pPr>
              <a:lnSpc>
                <a:spcPct val="90000"/>
              </a:lnSpc>
            </a:pPr>
            <a:r>
              <a:rPr lang="it-IT" sz="1500" dirty="0">
                <a:solidFill>
                  <a:schemeClr val="tx1"/>
                </a:solidFill>
                <a:highlight>
                  <a:srgbClr val="FFFF00"/>
                </a:highlight>
              </a:rPr>
              <a:t>Es. nel decreto n. 81/2015 si ricava che nel PI non sono utilizzabili: il lavoro intermittente (art. 13, co. 5); somministrazione a tempo indeterminato (art. 31, co. 4)</a:t>
            </a:r>
          </a:p>
          <a:p>
            <a:pPr>
              <a:lnSpc>
                <a:spcPct val="90000"/>
              </a:lnSpc>
            </a:pPr>
            <a:r>
              <a:rPr lang="it-IT" sz="1500" dirty="0">
                <a:solidFill>
                  <a:schemeClr val="tx1"/>
                </a:solidFill>
                <a:highlight>
                  <a:srgbClr val="00FF00"/>
                </a:highlight>
              </a:rPr>
              <a:t>L’art. 36, co. 2, TUPI rinvia al decreto n. 81/2015 per la disciplina del contratto a termine (ad eccezione delle norme sul diritto di precedenza) e della somministrazione a termine</a:t>
            </a:r>
          </a:p>
        </p:txBody>
      </p:sp>
      <p:cxnSp>
        <p:nvCxnSpPr>
          <p:cNvPr id="16" name="Straight Connector 15">
            <a:extLst>
              <a:ext uri="{FF2B5EF4-FFF2-40B4-BE49-F238E27FC236}">
                <a16:creationId xmlns:a16="http://schemas.microsoft.com/office/drawing/2014/main" id="{AD23B2CD-009B-425A-9616-1E1AD1D5AB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56687" y="1930986"/>
            <a:ext cx="0" cy="3200400"/>
          </a:xfrm>
          <a:prstGeom prst="line">
            <a:avLst/>
          </a:prstGeom>
          <a:ln w="15875" cap="sq">
            <a:solidFill>
              <a:schemeClr val="accent1">
                <a:lumMod val="75000"/>
              </a:schemeClr>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82698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iunioni ione">
  <a:themeElements>
    <a:clrScheme name="Riunioni ione">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Riunioni ione">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iunioni 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ce2ceee5-4e98-448d-bd69-9759c291857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7CE008C23DB7DD4EAE85E55115C4A7EA" ma:contentTypeVersion="18" ma:contentTypeDescription="Creare un nuovo documento." ma:contentTypeScope="" ma:versionID="13000a6da8d68d04a87ba8ec766789ca">
  <xsd:schema xmlns:xsd="http://www.w3.org/2001/XMLSchema" xmlns:xs="http://www.w3.org/2001/XMLSchema" xmlns:p="http://schemas.microsoft.com/office/2006/metadata/properties" xmlns:ns3="ce2ceee5-4e98-448d-bd69-9759c2918574" xmlns:ns4="f3077446-a7b8-4994-9298-7551826f19f8" targetNamespace="http://schemas.microsoft.com/office/2006/metadata/properties" ma:root="true" ma:fieldsID="717746a48b0e14036a29e8d3f0b59af5" ns3:_="" ns4:_="">
    <xsd:import namespace="ce2ceee5-4e98-448d-bd69-9759c2918574"/>
    <xsd:import namespace="f3077446-a7b8-4994-9298-7551826f19f8"/>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2ceee5-4e98-448d-bd69-9759c29185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3077446-a7b8-4994-9298-7551826f19f8" elementFormDefault="qualified">
    <xsd:import namespace="http://schemas.microsoft.com/office/2006/documentManagement/types"/>
    <xsd:import namespace="http://schemas.microsoft.com/office/infopath/2007/PartnerControls"/>
    <xsd:element name="SharedWithUsers" ma:index="10"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Condiviso con dettagli" ma:internalName="SharedWithDetails" ma:readOnly="true">
      <xsd:simpleType>
        <xsd:restriction base="dms:Note">
          <xsd:maxLength value="255"/>
        </xsd:restriction>
      </xsd:simpleType>
    </xsd:element>
    <xsd:element name="SharingHintHash" ma:index="12" nillable="true" ma:displayName="Hash suggerimento condivisione"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A961E86-D3EB-4D6B-857F-8C9D65C918D4}">
  <ds:schemaRefs>
    <ds:schemaRef ds:uri="http://purl.org/dc/elements/1.1/"/>
    <ds:schemaRef ds:uri="http://schemas.microsoft.com/office/infopath/2007/PartnerControls"/>
    <ds:schemaRef ds:uri="ce2ceee5-4e98-448d-bd69-9759c2918574"/>
    <ds:schemaRef ds:uri="http://purl.org/dc/terms/"/>
    <ds:schemaRef ds:uri="http://schemas.microsoft.com/office/2006/documentManagement/types"/>
    <ds:schemaRef ds:uri="http://schemas.microsoft.com/office/2006/metadata/properties"/>
    <ds:schemaRef ds:uri="http://www.w3.org/XML/1998/namespace"/>
    <ds:schemaRef ds:uri="http://schemas.openxmlformats.org/package/2006/metadata/core-properties"/>
    <ds:schemaRef ds:uri="f3077446-a7b8-4994-9298-7551826f19f8"/>
    <ds:schemaRef ds:uri="http://purl.org/dc/dcmitype/"/>
  </ds:schemaRefs>
</ds:datastoreItem>
</file>

<file path=customXml/itemProps2.xml><?xml version="1.0" encoding="utf-8"?>
<ds:datastoreItem xmlns:ds="http://schemas.openxmlformats.org/officeDocument/2006/customXml" ds:itemID="{54E15DA8-FA47-4B1E-93BE-B43107957EEA}">
  <ds:schemaRefs>
    <ds:schemaRef ds:uri="http://schemas.microsoft.com/sharepoint/v3/contenttype/forms"/>
  </ds:schemaRefs>
</ds:datastoreItem>
</file>

<file path=customXml/itemProps3.xml><?xml version="1.0" encoding="utf-8"?>
<ds:datastoreItem xmlns:ds="http://schemas.openxmlformats.org/officeDocument/2006/customXml" ds:itemID="{1E7F13B6-784F-40C0-8531-52F125DB034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2ceee5-4e98-448d-bd69-9759c2918574"/>
    <ds:schemaRef ds:uri="f3077446-a7b8-4994-9298-7551826f19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16485</TotalTime>
  <Words>5734</Words>
  <Application>Microsoft Office PowerPoint</Application>
  <PresentationFormat>Widescreen</PresentationFormat>
  <Paragraphs>202</Paragraphs>
  <Slides>43</Slides>
  <Notes>2</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43</vt:i4>
      </vt:variant>
    </vt:vector>
  </HeadingPairs>
  <TitlesOfParts>
    <vt:vector size="49" baseType="lpstr">
      <vt:lpstr>Arial</vt:lpstr>
      <vt:lpstr>Calibri</vt:lpstr>
      <vt:lpstr>Century Gothic</vt:lpstr>
      <vt:lpstr>Wingdings</vt:lpstr>
      <vt:lpstr>Wingdings 3</vt:lpstr>
      <vt:lpstr>Riunioni ione</vt:lpstr>
      <vt:lpstr>Forme di lavoro flessibili</vt:lpstr>
      <vt:lpstr>In origine…</vt:lpstr>
      <vt:lpstr>…</vt:lpstr>
      <vt:lpstr>…</vt:lpstr>
      <vt:lpstr>…</vt:lpstr>
      <vt:lpstr>…</vt:lpstr>
      <vt:lpstr>…</vt:lpstr>
      <vt:lpstr>Principio generale</vt:lpstr>
      <vt:lpstr>Forme di lavoro flessibili </vt:lpstr>
      <vt:lpstr>Regime sanzionatorio speciale</vt:lpstr>
      <vt:lpstr>Il lavoro a termine: caratteri generali</vt:lpstr>
      <vt:lpstr>La acausalità</vt:lpstr>
      <vt:lpstr>Causalità nella PA</vt:lpstr>
      <vt:lpstr>Idonei graduatoria e contratti flessibili</vt:lpstr>
      <vt:lpstr>Divieti</vt:lpstr>
      <vt:lpstr>Proroghe</vt:lpstr>
      <vt:lpstr>Rinnovi </vt:lpstr>
      <vt:lpstr>…segue</vt:lpstr>
      <vt:lpstr>Prosecuzione oltre la scadenza</vt:lpstr>
      <vt:lpstr>Limiti quantitativi</vt:lpstr>
      <vt:lpstr>..segue </vt:lpstr>
      <vt:lpstr>Contratto a termine e PI</vt:lpstr>
      <vt:lpstr>Presentazione standard di PowerPoint</vt:lpstr>
      <vt:lpstr>Presentazione standard di PowerPoint</vt:lpstr>
      <vt:lpstr>Presentazione standard di PowerPoint</vt:lpstr>
      <vt:lpstr>Sanzioni</vt:lpstr>
      <vt:lpstr>Quadro europeo</vt:lpstr>
      <vt:lpstr>…segue</vt:lpstr>
      <vt:lpstr>…la Cassazione</vt:lpstr>
      <vt:lpstr>La Corte di Giustizia</vt:lpstr>
      <vt:lpstr>…segue</vt:lpstr>
      <vt:lpstr>…segue</vt:lpstr>
      <vt:lpstr>..segue</vt:lpstr>
      <vt:lpstr>…segue</vt:lpstr>
      <vt:lpstr>…segue</vt:lpstr>
      <vt:lpstr>…segue</vt:lpstr>
      <vt:lpstr>…segue</vt:lpstr>
      <vt:lpstr>…segue</vt:lpstr>
      <vt:lpstr>…segue</vt:lpstr>
      <vt:lpstr>…segue</vt:lpstr>
      <vt:lpstr>Contratti di formazione e lavoro</vt:lpstr>
      <vt:lpstr>Stabilizzazioni: procedure dirette</vt:lpstr>
      <vt:lpstr>…procedure riservate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Forme di lavoro flessibili</dc:title>
  <dc:creator>FERRARA MARIA DOLORES</dc:creator>
  <cp:lastModifiedBy>FERRARA MARIA DOLORES</cp:lastModifiedBy>
  <cp:revision>11</cp:revision>
  <dcterms:created xsi:type="dcterms:W3CDTF">2024-03-25T08:19:47Z</dcterms:created>
  <dcterms:modified xsi:type="dcterms:W3CDTF">2024-03-28T08:59:12Z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0x0101007CE008C23DB7DD4EAE85E55115C4A7EA</vt:lpwstr>
  </property>
</Properties>
</file>