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3"/>
  </p:notesMasterIdLst>
  <p:sldIdLst>
    <p:sldId id="319" r:id="rId2"/>
    <p:sldId id="289" r:id="rId3"/>
    <p:sldId id="305" r:id="rId4"/>
    <p:sldId id="306" r:id="rId5"/>
    <p:sldId id="307" r:id="rId6"/>
    <p:sldId id="258" r:id="rId7"/>
    <p:sldId id="308" r:id="rId8"/>
    <p:sldId id="311" r:id="rId9"/>
    <p:sldId id="309" r:id="rId10"/>
    <p:sldId id="259" r:id="rId11"/>
    <p:sldId id="325" r:id="rId12"/>
    <p:sldId id="260" r:id="rId13"/>
    <p:sldId id="326" r:id="rId14"/>
    <p:sldId id="324" r:id="rId15"/>
    <p:sldId id="290" r:id="rId16"/>
    <p:sldId id="298" r:id="rId17"/>
    <p:sldId id="291" r:id="rId18"/>
    <p:sldId id="292" r:id="rId19"/>
    <p:sldId id="299" r:id="rId20"/>
    <p:sldId id="327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8" autoAdjust="0"/>
    <p:restoredTop sz="94558"/>
  </p:normalViewPr>
  <p:slideViewPr>
    <p:cSldViewPr snapToGrid="0" snapToObjects="1">
      <p:cViewPr varScale="1">
        <p:scale>
          <a:sx n="111" d="100"/>
          <a:sy n="111" d="100"/>
        </p:scale>
        <p:origin x="216" y="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E7698-6407-BB40-B9E5-92E5854A1E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2BD2A9-0700-FB48-8AA2-1FA8FCC7920E}">
      <dgm:prSet phldrT="[Testo]"/>
      <dgm:spPr/>
      <dgm:t>
        <a:bodyPr/>
        <a:lstStyle/>
        <a:p>
          <a:r>
            <a:rPr lang="it-IT" dirty="0"/>
            <a:t>habitus</a:t>
          </a:r>
        </a:p>
      </dgm:t>
    </dgm:pt>
    <dgm:pt modelId="{97753EFE-370C-F649-8B1D-654569B78166}" type="parTrans" cxnId="{44275972-E31A-3A49-A173-F96F9B10B590}">
      <dgm:prSet/>
      <dgm:spPr/>
      <dgm:t>
        <a:bodyPr/>
        <a:lstStyle/>
        <a:p>
          <a:endParaRPr lang="it-IT"/>
        </a:p>
      </dgm:t>
    </dgm:pt>
    <dgm:pt modelId="{1CC1DC85-4B39-0F48-A5C7-4E27B57CB90E}" type="sibTrans" cxnId="{44275972-E31A-3A49-A173-F96F9B10B590}">
      <dgm:prSet/>
      <dgm:spPr/>
      <dgm:t>
        <a:bodyPr/>
        <a:lstStyle/>
        <a:p>
          <a:endParaRPr lang="it-IT"/>
        </a:p>
      </dgm:t>
    </dgm:pt>
    <dgm:pt modelId="{55B0A287-DCAC-1845-82CE-D8EB129BAFD4}">
      <dgm:prSet phldrT="[Testo]"/>
      <dgm:spPr/>
      <dgm:t>
        <a:bodyPr/>
        <a:lstStyle/>
        <a:p>
          <a:r>
            <a:rPr lang="it-IT" dirty="0"/>
            <a:t>Stile di vita</a:t>
          </a:r>
        </a:p>
      </dgm:t>
    </dgm:pt>
    <dgm:pt modelId="{F94A3B1A-F5AB-B946-88DE-564C3D9BB50D}" type="parTrans" cxnId="{741A1359-0C0F-3F4A-98F5-778A56B88DA1}">
      <dgm:prSet/>
      <dgm:spPr/>
      <dgm:t>
        <a:bodyPr/>
        <a:lstStyle/>
        <a:p>
          <a:endParaRPr lang="it-IT"/>
        </a:p>
      </dgm:t>
    </dgm:pt>
    <dgm:pt modelId="{9D769BF6-11D8-ED4A-BBF2-8B4408CD5725}" type="sibTrans" cxnId="{741A1359-0C0F-3F4A-98F5-778A56B88DA1}">
      <dgm:prSet/>
      <dgm:spPr/>
      <dgm:t>
        <a:bodyPr/>
        <a:lstStyle/>
        <a:p>
          <a:endParaRPr lang="it-IT"/>
        </a:p>
      </dgm:t>
    </dgm:pt>
    <dgm:pt modelId="{CFC70850-64E2-1D42-8F00-9AB9CA151CF6}">
      <dgm:prSet phldrT="[Testo]"/>
      <dgm:spPr/>
      <dgm:t>
        <a:bodyPr/>
        <a:lstStyle/>
        <a:p>
          <a:r>
            <a:rPr lang="it-IT" dirty="0"/>
            <a:t>gusto</a:t>
          </a:r>
        </a:p>
      </dgm:t>
    </dgm:pt>
    <dgm:pt modelId="{8C37AFE7-80C8-464E-AD46-D88F522D458D}" type="parTrans" cxnId="{E5F4EB61-A565-A648-8332-A5C0E6544482}">
      <dgm:prSet/>
      <dgm:spPr/>
      <dgm:t>
        <a:bodyPr/>
        <a:lstStyle/>
        <a:p>
          <a:endParaRPr lang="it-IT"/>
        </a:p>
      </dgm:t>
    </dgm:pt>
    <dgm:pt modelId="{EA72A2D6-1012-054F-8B3B-E73637D5E9F1}" type="sibTrans" cxnId="{E5F4EB61-A565-A648-8332-A5C0E6544482}">
      <dgm:prSet/>
      <dgm:spPr/>
      <dgm:t>
        <a:bodyPr/>
        <a:lstStyle/>
        <a:p>
          <a:endParaRPr lang="it-IT"/>
        </a:p>
      </dgm:t>
    </dgm:pt>
    <dgm:pt modelId="{A3985FD1-8CC8-184B-BDAC-9986BF273C3A}" type="pres">
      <dgm:prSet presAssocID="{217E7698-6407-BB40-B9E5-92E5854A1EAB}" presName="Name0" presStyleCnt="0">
        <dgm:presLayoutVars>
          <dgm:dir/>
          <dgm:resizeHandles val="exact"/>
        </dgm:presLayoutVars>
      </dgm:prSet>
      <dgm:spPr/>
    </dgm:pt>
    <dgm:pt modelId="{9FB9B753-14B6-6F47-A862-1CBABA965C41}" type="pres">
      <dgm:prSet presAssocID="{522BD2A9-0700-FB48-8AA2-1FA8FCC7920E}" presName="node" presStyleLbl="node1" presStyleIdx="0" presStyleCnt="3">
        <dgm:presLayoutVars>
          <dgm:bulletEnabled val="1"/>
        </dgm:presLayoutVars>
      </dgm:prSet>
      <dgm:spPr/>
    </dgm:pt>
    <dgm:pt modelId="{D5D74945-41A3-ED43-A1F8-2C762358ECD2}" type="pres">
      <dgm:prSet presAssocID="{1CC1DC85-4B39-0F48-A5C7-4E27B57CB90E}" presName="sibTrans" presStyleLbl="sibTrans2D1" presStyleIdx="0" presStyleCnt="2"/>
      <dgm:spPr/>
    </dgm:pt>
    <dgm:pt modelId="{78B0B9A6-E9E5-1B48-B315-FF0E83B386F3}" type="pres">
      <dgm:prSet presAssocID="{1CC1DC85-4B39-0F48-A5C7-4E27B57CB90E}" presName="connectorText" presStyleLbl="sibTrans2D1" presStyleIdx="0" presStyleCnt="2"/>
      <dgm:spPr/>
    </dgm:pt>
    <dgm:pt modelId="{FF402DE6-E09E-1C4F-ABEB-96F7E6F99259}" type="pres">
      <dgm:prSet presAssocID="{55B0A287-DCAC-1845-82CE-D8EB129BAFD4}" presName="node" presStyleLbl="node1" presStyleIdx="1" presStyleCnt="3">
        <dgm:presLayoutVars>
          <dgm:bulletEnabled val="1"/>
        </dgm:presLayoutVars>
      </dgm:prSet>
      <dgm:spPr/>
    </dgm:pt>
    <dgm:pt modelId="{54C33111-BAA7-6C43-A022-AB214727C84F}" type="pres">
      <dgm:prSet presAssocID="{9D769BF6-11D8-ED4A-BBF2-8B4408CD5725}" presName="sibTrans" presStyleLbl="sibTrans2D1" presStyleIdx="1" presStyleCnt="2"/>
      <dgm:spPr/>
    </dgm:pt>
    <dgm:pt modelId="{F8FB9A5A-7986-844D-AC1C-E993EDC63327}" type="pres">
      <dgm:prSet presAssocID="{9D769BF6-11D8-ED4A-BBF2-8B4408CD5725}" presName="connectorText" presStyleLbl="sibTrans2D1" presStyleIdx="1" presStyleCnt="2"/>
      <dgm:spPr/>
    </dgm:pt>
    <dgm:pt modelId="{24043A0A-190C-3C42-8496-BCEE7E245613}" type="pres">
      <dgm:prSet presAssocID="{CFC70850-64E2-1D42-8F00-9AB9CA151CF6}" presName="node" presStyleLbl="node1" presStyleIdx="2" presStyleCnt="3">
        <dgm:presLayoutVars>
          <dgm:bulletEnabled val="1"/>
        </dgm:presLayoutVars>
      </dgm:prSet>
      <dgm:spPr/>
    </dgm:pt>
  </dgm:ptLst>
  <dgm:cxnLst>
    <dgm:cxn modelId="{B069AC0B-2111-A143-9C91-16869ACE0BB8}" type="presOf" srcId="{522BD2A9-0700-FB48-8AA2-1FA8FCC7920E}" destId="{9FB9B753-14B6-6F47-A862-1CBABA965C41}" srcOrd="0" destOrd="0" presId="urn:microsoft.com/office/officeart/2005/8/layout/process1"/>
    <dgm:cxn modelId="{A9C75D3A-6848-E047-BD0E-AAC873A9A94A}" type="presOf" srcId="{9D769BF6-11D8-ED4A-BBF2-8B4408CD5725}" destId="{54C33111-BAA7-6C43-A022-AB214727C84F}" srcOrd="0" destOrd="0" presId="urn:microsoft.com/office/officeart/2005/8/layout/process1"/>
    <dgm:cxn modelId="{741A1359-0C0F-3F4A-98F5-778A56B88DA1}" srcId="{217E7698-6407-BB40-B9E5-92E5854A1EAB}" destId="{55B0A287-DCAC-1845-82CE-D8EB129BAFD4}" srcOrd="1" destOrd="0" parTransId="{F94A3B1A-F5AB-B946-88DE-564C3D9BB50D}" sibTransId="{9D769BF6-11D8-ED4A-BBF2-8B4408CD5725}"/>
    <dgm:cxn modelId="{E5F4EB61-A565-A648-8332-A5C0E6544482}" srcId="{217E7698-6407-BB40-B9E5-92E5854A1EAB}" destId="{CFC70850-64E2-1D42-8F00-9AB9CA151CF6}" srcOrd="2" destOrd="0" parTransId="{8C37AFE7-80C8-464E-AD46-D88F522D458D}" sibTransId="{EA72A2D6-1012-054F-8B3B-E73637D5E9F1}"/>
    <dgm:cxn modelId="{44275972-E31A-3A49-A173-F96F9B10B590}" srcId="{217E7698-6407-BB40-B9E5-92E5854A1EAB}" destId="{522BD2A9-0700-FB48-8AA2-1FA8FCC7920E}" srcOrd="0" destOrd="0" parTransId="{97753EFE-370C-F649-8B1D-654569B78166}" sibTransId="{1CC1DC85-4B39-0F48-A5C7-4E27B57CB90E}"/>
    <dgm:cxn modelId="{C7AAE47D-0F03-B34C-851E-3C86188221BD}" type="presOf" srcId="{217E7698-6407-BB40-B9E5-92E5854A1EAB}" destId="{A3985FD1-8CC8-184B-BDAC-9986BF273C3A}" srcOrd="0" destOrd="0" presId="urn:microsoft.com/office/officeart/2005/8/layout/process1"/>
    <dgm:cxn modelId="{04711196-491B-7549-A38D-066D84DE989A}" type="presOf" srcId="{9D769BF6-11D8-ED4A-BBF2-8B4408CD5725}" destId="{F8FB9A5A-7986-844D-AC1C-E993EDC63327}" srcOrd="1" destOrd="0" presId="urn:microsoft.com/office/officeart/2005/8/layout/process1"/>
    <dgm:cxn modelId="{C3B0DD9A-D8F2-3047-8072-31491516B603}" type="presOf" srcId="{1CC1DC85-4B39-0F48-A5C7-4E27B57CB90E}" destId="{D5D74945-41A3-ED43-A1F8-2C762358ECD2}" srcOrd="0" destOrd="0" presId="urn:microsoft.com/office/officeart/2005/8/layout/process1"/>
    <dgm:cxn modelId="{4B70E0B4-2FDC-4E41-B6A2-68B52E101B68}" type="presOf" srcId="{1CC1DC85-4B39-0F48-A5C7-4E27B57CB90E}" destId="{78B0B9A6-E9E5-1B48-B315-FF0E83B386F3}" srcOrd="1" destOrd="0" presId="urn:microsoft.com/office/officeart/2005/8/layout/process1"/>
    <dgm:cxn modelId="{5E9A94CF-4D72-A24A-A687-7D603ADAA405}" type="presOf" srcId="{55B0A287-DCAC-1845-82CE-D8EB129BAFD4}" destId="{FF402DE6-E09E-1C4F-ABEB-96F7E6F99259}" srcOrd="0" destOrd="0" presId="urn:microsoft.com/office/officeart/2005/8/layout/process1"/>
    <dgm:cxn modelId="{C7694BE1-8104-7A44-B038-6DA2AA132928}" type="presOf" srcId="{CFC70850-64E2-1D42-8F00-9AB9CA151CF6}" destId="{24043A0A-190C-3C42-8496-BCEE7E245613}" srcOrd="0" destOrd="0" presId="urn:microsoft.com/office/officeart/2005/8/layout/process1"/>
    <dgm:cxn modelId="{6CBBB8DB-1853-7748-8FDA-8B52F81EAB27}" type="presParOf" srcId="{A3985FD1-8CC8-184B-BDAC-9986BF273C3A}" destId="{9FB9B753-14B6-6F47-A862-1CBABA965C41}" srcOrd="0" destOrd="0" presId="urn:microsoft.com/office/officeart/2005/8/layout/process1"/>
    <dgm:cxn modelId="{300A69ED-1D9D-2141-920B-35725961EB82}" type="presParOf" srcId="{A3985FD1-8CC8-184B-BDAC-9986BF273C3A}" destId="{D5D74945-41A3-ED43-A1F8-2C762358ECD2}" srcOrd="1" destOrd="0" presId="urn:microsoft.com/office/officeart/2005/8/layout/process1"/>
    <dgm:cxn modelId="{ABBE770E-23CD-6E43-988E-D27410F37621}" type="presParOf" srcId="{D5D74945-41A3-ED43-A1F8-2C762358ECD2}" destId="{78B0B9A6-E9E5-1B48-B315-FF0E83B386F3}" srcOrd="0" destOrd="0" presId="urn:microsoft.com/office/officeart/2005/8/layout/process1"/>
    <dgm:cxn modelId="{F806AD20-8CBF-954E-B667-51B75A88966B}" type="presParOf" srcId="{A3985FD1-8CC8-184B-BDAC-9986BF273C3A}" destId="{FF402DE6-E09E-1C4F-ABEB-96F7E6F99259}" srcOrd="2" destOrd="0" presId="urn:microsoft.com/office/officeart/2005/8/layout/process1"/>
    <dgm:cxn modelId="{F5A3D988-BDA1-EF4F-9C03-106F6DDC7D45}" type="presParOf" srcId="{A3985FD1-8CC8-184B-BDAC-9986BF273C3A}" destId="{54C33111-BAA7-6C43-A022-AB214727C84F}" srcOrd="3" destOrd="0" presId="urn:microsoft.com/office/officeart/2005/8/layout/process1"/>
    <dgm:cxn modelId="{7F4D1539-6BCB-464B-8C53-1ADD1D695568}" type="presParOf" srcId="{54C33111-BAA7-6C43-A022-AB214727C84F}" destId="{F8FB9A5A-7986-844D-AC1C-E993EDC63327}" srcOrd="0" destOrd="0" presId="urn:microsoft.com/office/officeart/2005/8/layout/process1"/>
    <dgm:cxn modelId="{9D7467AF-BFAB-4B42-8C84-976E35A44253}" type="presParOf" srcId="{A3985FD1-8CC8-184B-BDAC-9986BF273C3A}" destId="{24043A0A-190C-3C42-8496-BCEE7E2456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B753-14B6-6F47-A862-1CBABA965C41}">
      <dsp:nvSpPr>
        <dsp:cNvPr id="0" name=""/>
        <dsp:cNvSpPr/>
      </dsp:nvSpPr>
      <dsp:spPr>
        <a:xfrm>
          <a:off x="5698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habitus</a:t>
          </a:r>
        </a:p>
      </dsp:txBody>
      <dsp:txXfrm>
        <a:off x="35631" y="1550940"/>
        <a:ext cx="1643442" cy="962119"/>
      </dsp:txXfrm>
    </dsp:sp>
    <dsp:sp modelId="{D5D74945-41A3-ED43-A1F8-2C762358ECD2}">
      <dsp:nvSpPr>
        <dsp:cNvPr id="0" name=""/>
        <dsp:cNvSpPr/>
      </dsp:nvSpPr>
      <dsp:spPr>
        <a:xfrm>
          <a:off x="1879338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1879338" y="1905273"/>
        <a:ext cx="252771" cy="253452"/>
      </dsp:txXfrm>
    </dsp:sp>
    <dsp:sp modelId="{FF402DE6-E09E-1C4F-ABEB-96F7E6F99259}">
      <dsp:nvSpPr>
        <dsp:cNvPr id="0" name=""/>
        <dsp:cNvSpPr/>
      </dsp:nvSpPr>
      <dsp:spPr>
        <a:xfrm>
          <a:off x="2390331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Stile di vita</a:t>
          </a:r>
        </a:p>
      </dsp:txBody>
      <dsp:txXfrm>
        <a:off x="2420264" y="1550940"/>
        <a:ext cx="1643442" cy="962119"/>
      </dsp:txXfrm>
    </dsp:sp>
    <dsp:sp modelId="{54C33111-BAA7-6C43-A022-AB214727C84F}">
      <dsp:nvSpPr>
        <dsp:cNvPr id="0" name=""/>
        <dsp:cNvSpPr/>
      </dsp:nvSpPr>
      <dsp:spPr>
        <a:xfrm>
          <a:off x="4263970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4263970" y="1905273"/>
        <a:ext cx="252771" cy="253452"/>
      </dsp:txXfrm>
    </dsp:sp>
    <dsp:sp modelId="{24043A0A-190C-3C42-8496-BCEE7E245613}">
      <dsp:nvSpPr>
        <dsp:cNvPr id="0" name=""/>
        <dsp:cNvSpPr/>
      </dsp:nvSpPr>
      <dsp:spPr>
        <a:xfrm>
          <a:off x="4774963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gusto</a:t>
          </a:r>
        </a:p>
      </dsp:txBody>
      <dsp:txXfrm>
        <a:off x="4804896" y="1550940"/>
        <a:ext cx="1643442" cy="962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C14-4FB3-1548-9145-DCA6229F7F20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5DD6-3F2B-C24C-9AC4-55AECC416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M. Aime, La scomparsa dei riti di passaggio: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=xfECIM0DUuA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95DD6-3F2B-C24C-9AC4-55AECC41623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6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1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44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4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8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58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6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5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9218DD-9728-694B-9B64-4081A4312876}" type="datetimeFigureOut">
              <a:rPr lang="it-IT" smtClean="0"/>
              <a:t>28/03/24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36k0hGxDM&amp;t=4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rmvqdDBSY0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phCr7jcpn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3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39F4648-2EF2-484C-A8F4-B6270B43E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100"/>
              <a:t>Culture inCORPOrate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24793669-D0B5-C84B-9EBF-A7448943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06" y="3849539"/>
            <a:ext cx="3378098" cy="2367405"/>
          </a:xfrm>
        </p:spPr>
        <p:txBody>
          <a:bodyPr vert="horz" lIns="45720" tIns="45720" rIns="45720" bIns="45720" rtlCol="0" anchor="t">
            <a:normAutofit/>
          </a:bodyPr>
          <a:lstStyle/>
          <a:p>
            <a:pPr indent="-182880"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/>
              <a:t>Educazione / Inculturazione</a:t>
            </a:r>
          </a:p>
          <a:p>
            <a:pPr indent="-182880"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/>
              <a:t>Tecniche del corpo</a:t>
            </a:r>
          </a:p>
          <a:p>
            <a:pPr indent="-182880"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/>
              <a:t>«Il corpo è il primo e il più naturale strumento dell’essere umano». Mauss1936 </a:t>
            </a:r>
          </a:p>
          <a:p>
            <a:pPr indent="-182880"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/>
              <a:t>NATURA / CULTURA </a:t>
            </a:r>
          </a:p>
          <a:p>
            <a:pPr indent="-182880" algn="r">
              <a:spcAft>
                <a:spcPts val="600"/>
              </a:spcAft>
              <a:buFont typeface="Arial" pitchFamily="34" charset="0"/>
              <a:buChar char="•"/>
            </a:pPr>
            <a:endParaRPr lang="en-US" sz="1600"/>
          </a:p>
        </p:txBody>
      </p:sp>
      <p:cxnSp>
        <p:nvCxnSpPr>
          <p:cNvPr id="27" name="Straight Connector 25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One in a crowd">
            <a:extLst>
              <a:ext uri="{FF2B5EF4-FFF2-40B4-BE49-F238E27FC236}">
                <a16:creationId xmlns:a16="http://schemas.microsoft.com/office/drawing/2014/main" id="{BB331296-655D-238B-36B5-7F44D23D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1" r="-1" b="12490"/>
          <a:stretch/>
        </p:blipFill>
        <p:spPr>
          <a:xfrm>
            <a:off x="4654984" y="1489253"/>
            <a:ext cx="6896936" cy="38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8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br>
              <a:rPr lang="it-IT" sz="2000">
                <a:solidFill>
                  <a:srgbClr val="FFFFFF"/>
                </a:solidFill>
              </a:rPr>
            </a:br>
            <a:r>
              <a:rPr lang="it-IT" sz="2000" b="1">
                <a:solidFill>
                  <a:srgbClr val="FFFFFF"/>
                </a:solidFill>
              </a:rPr>
              <a:t>Habitus</a:t>
            </a:r>
            <a:r>
              <a:rPr lang="it-IT" sz="2000">
                <a:solidFill>
                  <a:srgbClr val="FFFFFF"/>
                </a:solidFill>
              </a:rPr>
              <a:t>, P. Bourdieu </a:t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 i="1">
                <a:solidFill>
                  <a:srgbClr val="FFFFFF"/>
                </a:solidFill>
              </a:rPr>
              <a:t>Per una teoria della pratica</a:t>
            </a:r>
            <a:r>
              <a:rPr lang="it-IT" sz="2000">
                <a:solidFill>
                  <a:srgbClr val="FFFFFF"/>
                </a:solidFill>
              </a:rPr>
              <a:t> (1972)</a:t>
            </a:r>
            <a:br>
              <a:rPr lang="it-IT" sz="2000">
                <a:solidFill>
                  <a:srgbClr val="FFFFFF"/>
                </a:solidFill>
              </a:rPr>
            </a:b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t-IT" sz="2000">
                <a:solidFill>
                  <a:srgbClr val="FFFFFF"/>
                </a:solidFill>
              </a:rPr>
              <a:t>“Complesso di atteggiamenti PSICOFISICI mediante cui gli esseri umani </a:t>
            </a:r>
            <a:r>
              <a:rPr lang="it-IT" sz="2000" b="1" i="1">
                <a:solidFill>
                  <a:srgbClr val="FFFFFF"/>
                </a:solidFill>
              </a:rPr>
              <a:t>stanno nel mondo</a:t>
            </a:r>
            <a:r>
              <a:rPr lang="it-IT" sz="2000">
                <a:solidFill>
                  <a:srgbClr val="FFFFFF"/>
                </a:solidFill>
              </a:rPr>
              <a:t>”. </a:t>
            </a:r>
          </a:p>
          <a:p>
            <a:pPr marL="0" indent="0">
              <a:buNone/>
            </a:pPr>
            <a:r>
              <a:rPr lang="it-IT" sz="2000">
                <a:solidFill>
                  <a:srgbClr val="FFFFFF"/>
                </a:solidFill>
              </a:rPr>
              <a:t>Il soggetto ha una comprensione immediata del mondo </a:t>
            </a:r>
            <a:r>
              <a:rPr lang="it-IT" sz="2000" b="1">
                <a:solidFill>
                  <a:srgbClr val="FFFFFF"/>
                </a:solidFill>
              </a:rPr>
              <a:t>familiare</a:t>
            </a:r>
            <a:r>
              <a:rPr lang="it-IT" sz="2000">
                <a:solidFill>
                  <a:srgbClr val="FFFFFF"/>
                </a:solidFill>
              </a:rPr>
              <a:t> perché le strutture cognitive messe in opera da lui sono il prodotto dell</a:t>
            </a:r>
            <a:r>
              <a:rPr lang="it-IT" sz="2000" b="1">
                <a:solidFill>
                  <a:srgbClr val="FFFFFF"/>
                </a:solidFill>
              </a:rPr>
              <a:t>’</a:t>
            </a:r>
            <a:r>
              <a:rPr lang="it-IT" sz="2000" b="1" i="1">
                <a:solidFill>
                  <a:srgbClr val="FFFFFF"/>
                </a:solidFill>
              </a:rPr>
              <a:t>incorporazione</a:t>
            </a:r>
            <a:r>
              <a:rPr lang="it-IT" sz="2000">
                <a:solidFill>
                  <a:srgbClr val="FFFFFF"/>
                </a:solidFill>
              </a:rPr>
              <a:t> delle strutture del mondo in cui agisce. </a:t>
            </a:r>
          </a:p>
          <a:p>
            <a:pPr marL="0" indent="0">
              <a:buNone/>
            </a:pPr>
            <a:r>
              <a:rPr lang="it-IT" sz="2000">
                <a:solidFill>
                  <a:srgbClr val="FFFFFF"/>
                </a:solidFill>
              </a:rPr>
              <a:t>Tali sistemi di </a:t>
            </a:r>
            <a:r>
              <a:rPr lang="it-IT" sz="2000" b="1">
                <a:solidFill>
                  <a:srgbClr val="FFFFFF"/>
                </a:solidFill>
              </a:rPr>
              <a:t>pratiche e di disposizioni durature</a:t>
            </a:r>
            <a:r>
              <a:rPr lang="it-IT" sz="2000">
                <a:solidFill>
                  <a:srgbClr val="FFFFFF"/>
                </a:solidFill>
              </a:rPr>
              <a:t> sono strutture strutturate e strutturanti, in quanto generano prassi e rappresentazione.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44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6570663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Tw Cen MT" charset="0"/>
              </a:rPr>
              <a:t>Habitus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sp>
        <p:nvSpPr>
          <p:cNvPr id="4" name="Sottotitolo 1">
            <a:extLst>
              <a:ext uri="{FF2B5EF4-FFF2-40B4-BE49-F238E27FC236}">
                <a16:creationId xmlns:a16="http://schemas.microsoft.com/office/drawing/2014/main" id="{ED0782F0-A47B-1545-9E42-6FB9AB0E6ECF}"/>
              </a:ext>
            </a:extLst>
          </p:cNvPr>
          <p:cNvSpPr txBox="1">
            <a:spLocks/>
          </p:cNvSpPr>
          <p:nvPr/>
        </p:nvSpPr>
        <p:spPr>
          <a:xfrm>
            <a:off x="2534142" y="5144878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800">
                <a:latin typeface="Tw Cen MT" charset="0"/>
              </a:rPr>
              <a:t>Conoscenza incorporata che rende ‘naturale’ prassi abituali come mangiare, bere, dormire, sessualità ecc.</a:t>
            </a:r>
          </a:p>
          <a:p>
            <a:r>
              <a:rPr lang="it-IT" sz="3800">
                <a:latin typeface="Tw Cen MT" charset="0"/>
              </a:rPr>
              <a:t>Cultura come tessuto connettivo tra corpo/mente/società</a:t>
            </a:r>
          </a:p>
          <a:p>
            <a:br>
              <a:rPr lang="it-IT">
                <a:latin typeface="Tw Cen MT" charset="0"/>
              </a:rPr>
            </a:b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D346AF-3C8A-5A47-AB29-59AE7FBE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684" y="827618"/>
            <a:ext cx="5950257" cy="42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3916A10-294D-C04C-8953-3EC55844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P. </a:t>
            </a:r>
            <a:r>
              <a:rPr lang="it-IT" dirty="0" err="1"/>
              <a:t>Bourdieu</a:t>
            </a:r>
            <a:r>
              <a:rPr lang="it-IT" dirty="0"/>
              <a:t>, </a:t>
            </a:r>
            <a:r>
              <a:rPr lang="it-IT" sz="2800" i="1" dirty="0"/>
              <a:t>La distinzione  (</a:t>
            </a:r>
            <a:r>
              <a:rPr lang="it-IT" sz="2800" dirty="0"/>
              <a:t>1979)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E6B841F-981C-FB43-905B-EF7FD9C2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208" y="4781657"/>
            <a:ext cx="7877061" cy="3450614"/>
          </a:xfrm>
        </p:spPr>
        <p:txBody>
          <a:bodyPr/>
          <a:lstStyle/>
          <a:p>
            <a:r>
              <a:rPr lang="it-IT" dirty="0"/>
              <a:t>Percezione del mondo sociale come prodotto dell’incorporazione della divisione in classi sociali</a:t>
            </a:r>
          </a:p>
          <a:p>
            <a:r>
              <a:rPr lang="it-IT" dirty="0"/>
              <a:t>Sistema di differenze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A66744A-94EB-0841-9BC8-D32C45577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537820"/>
              </p:ext>
            </p:extLst>
          </p:nvPr>
        </p:nvGraphicFramePr>
        <p:xfrm>
          <a:off x="2652684" y="1257484"/>
          <a:ext cx="64839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9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98A8D3-7519-FB41-B1E1-31B70BCA5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5493"/>
            <a:ext cx="9144000" cy="63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INCULTURAZIONE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38912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M. Mead &amp; G. Bateson 1941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Childhood Rivalry in Bali and New Guinea</a:t>
            </a:r>
          </a:p>
        </p:txBody>
      </p:sp>
      <p:pic>
        <p:nvPicPr>
          <p:cNvPr id="8" name="Segnaposto immagine 7" descr="Bateson_Gregory_Mead_Margaret_Balinese_Character_A_Photographic_Analysis_11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46762" y="960120"/>
            <a:ext cx="3594469" cy="49408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1B0F1-3EF7-6E48-A893-376E16B0F1AD}"/>
              </a:ext>
            </a:extLst>
          </p:cNvPr>
          <p:cNvSpPr txBox="1"/>
          <p:nvPr/>
        </p:nvSpPr>
        <p:spPr>
          <a:xfrm>
            <a:off x="3238501" y="4645214"/>
            <a:ext cx="4094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350" dirty="0">
                <a:hlinkClick r:id="rId3"/>
              </a:rPr>
              <a:t>Babies 2010</a:t>
            </a:r>
            <a:endParaRPr lang="it-IT" sz="135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31726-CEBD-6C74-F034-0936DB7ECC31}"/>
              </a:ext>
            </a:extLst>
          </p:cNvPr>
          <p:cNvSpPr txBox="1"/>
          <p:nvPr/>
        </p:nvSpPr>
        <p:spPr>
          <a:xfrm>
            <a:off x="2906486" y="3673929"/>
            <a:ext cx="25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Mead &amp; Bateson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4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SPAZI – TEMPI 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CORPI AUTO-DISCIPLINATI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ENVIRONMENT 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TiM</a:t>
            </a: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Ingold) 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7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66FEB8A-ECA9-DF44-BF62-8C0956B4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972455"/>
            <a:ext cx="6896936" cy="49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429476-8903-4C44-91D4-7644631E4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2" r="23501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C52579-183C-B247-9C41-4EE9A3BA1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70" r="18268" b="-2"/>
          <a:stretch/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A3C3E0-0F19-B244-871A-7746C08A098E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Cultura come strumento adattivo attraverso il processo di INCORPORAZIONE=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Sviluppo dell’organismo nell’ambiente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>
                <a:solidFill>
                  <a:srgbClr val="FFFFFF"/>
                </a:solidFill>
              </a:rPr>
              <a:t>Enskillment, educazione all’attenzione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>
                <a:solidFill>
                  <a:srgbClr val="FFFFFF"/>
                </a:solidFill>
              </a:rPr>
              <a:t>Interagentività (Ingold)</a:t>
            </a:r>
          </a:p>
        </p:txBody>
      </p:sp>
    </p:spTree>
    <p:extLst>
      <p:ext uri="{BB962C8B-B14F-4D97-AF65-F5344CB8AC3E}">
        <p14:creationId xmlns:p14="http://schemas.microsoft.com/office/powerpoint/2010/main" val="399840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3333D26-B845-2147-B752-A0E94D3F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sz="half" idx="4294967295"/>
          </p:nvPr>
        </p:nvSpPr>
        <p:spPr>
          <a:xfrm>
            <a:off x="1730829" y="0"/>
            <a:ext cx="6500813" cy="2828925"/>
          </a:xfrm>
        </p:spPr>
        <p:txBody>
          <a:bodyPr>
            <a:noAutofit/>
          </a:bodyPr>
          <a:lstStyle/>
          <a:p>
            <a:r>
              <a:rPr lang="it-IT" sz="1800" dirty="0">
                <a:latin typeface="Arial"/>
                <a:cs typeface="Arial"/>
              </a:rPr>
              <a:t>COOPERATIVE LEARNING / APPRENDIMENTO INDIVIDUALE – COMPETIZIONE VS. COLLABORAZIONE</a:t>
            </a:r>
          </a:p>
          <a:p>
            <a:endParaRPr lang="it-IT" sz="1800" dirty="0">
              <a:latin typeface="Arial"/>
              <a:cs typeface="Arial"/>
            </a:endParaRPr>
          </a:p>
          <a:p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17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3048000" y="624840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it-IT" sz="1800" dirty="0"/>
              <a:t>Educazione primaria = incorporazione culturale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0FD0CF-C336-B446-9820-099B5FA5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85" y="3082880"/>
            <a:ext cx="4180886" cy="2984183"/>
          </a:xfrm>
          <a:prstGeom prst="rect">
            <a:avLst/>
          </a:prstGeom>
        </p:spPr>
      </p:pic>
      <p:pic>
        <p:nvPicPr>
          <p:cNvPr id="9" name="Segnaposto immagine 4" descr="school_lunch_in_japan__its_not_just_about_eating_onlinevideocuttercom_640_ori_crop_master__0x0_640x360.jpg">
            <a:extLst>
              <a:ext uri="{FF2B5EF4-FFF2-40B4-BE49-F238E27FC236}">
                <a16:creationId xmlns:a16="http://schemas.microsoft.com/office/drawing/2014/main" id="{CB6E6408-CF52-D24A-B782-C7F3F5E6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1" y="253389"/>
            <a:ext cx="4626149" cy="27801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FAA8B5-893A-9447-9DB5-92C65DCF3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96" y="2930488"/>
            <a:ext cx="4176417" cy="31365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F85CF5E-554B-DB46-86DF-5C96BE47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95" y="195095"/>
            <a:ext cx="4173768" cy="24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2DE7AF8-2310-AA44-9EF2-EE04CC42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" t="217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4B607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3C93E2B-BCF8-0E49-82FE-7A5322A4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Distanziamento sociale ?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2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it-IT" dirty="0"/>
              <a:t>Etnografia &amp; </a:t>
            </a:r>
            <a:r>
              <a:rPr lang="it-IT" dirty="0" err="1"/>
              <a:t>education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it-IT" dirty="0"/>
              <a:t>Apprendimento nei </a:t>
            </a:r>
            <a:r>
              <a:rPr lang="it-IT" b="1" dirty="0"/>
              <a:t>contesti</a:t>
            </a:r>
          </a:p>
          <a:p>
            <a:r>
              <a:rPr lang="it-IT" b="1" dirty="0"/>
              <a:t>Ciclo di vita</a:t>
            </a:r>
            <a:r>
              <a:rPr lang="it-IT" dirty="0"/>
              <a:t>, passaggio vita adulta </a:t>
            </a:r>
          </a:p>
          <a:p>
            <a:r>
              <a:rPr lang="it-IT" b="1" dirty="0"/>
              <a:t>Reti</a:t>
            </a:r>
            <a:r>
              <a:rPr lang="it-IT" dirty="0"/>
              <a:t> parentali e sociali (micro-culture)</a:t>
            </a:r>
          </a:p>
          <a:p>
            <a:r>
              <a:rPr lang="it-IT" dirty="0"/>
              <a:t>Apprendimento come attività (</a:t>
            </a:r>
            <a:r>
              <a:rPr lang="it-IT" b="1" dirty="0"/>
              <a:t>agency</a:t>
            </a:r>
            <a:r>
              <a:rPr lang="it-IT" dirty="0"/>
              <a:t> &amp; </a:t>
            </a:r>
            <a:r>
              <a:rPr lang="it-IT" dirty="0" err="1"/>
              <a:t>peer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)</a:t>
            </a:r>
          </a:p>
          <a:p>
            <a:r>
              <a:rPr lang="it-IT" dirty="0"/>
              <a:t>Spazi </a:t>
            </a:r>
            <a:r>
              <a:rPr lang="it-IT" b="1" dirty="0"/>
              <a:t>informali</a:t>
            </a:r>
            <a:r>
              <a:rPr lang="it-IT" dirty="0"/>
              <a:t> </a:t>
            </a:r>
          </a:p>
          <a:p>
            <a:r>
              <a:rPr lang="it-IT" b="1" dirty="0"/>
              <a:t>Tecnologie e modelli cognitivi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F7EBA-8F39-5A47-919E-28E796CA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77B9DA-F88E-5842-890D-CD81735143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7" y="0"/>
            <a:ext cx="1084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MODALITA’ DIDATTICA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613611" y="4684242"/>
            <a:ext cx="3566407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AUTO OSSERVAZIONE SUL CAMPO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 w="19050">
            <a:solidFill>
              <a:srgbClr val="F7F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egnaposto immagine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7" r="1" b="5382"/>
          <a:stretch/>
        </p:blipFill>
        <p:spPr>
          <a:xfrm>
            <a:off x="4658258" y="975"/>
            <a:ext cx="75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it-IT" err="1"/>
              <a:t>Leroi-Gourhan</a:t>
            </a:r>
            <a:r>
              <a:rPr lang="it-IT"/>
              <a:t>, </a:t>
            </a:r>
            <a:r>
              <a:rPr lang="it-IT">
                <a:hlinkClick r:id="rId2"/>
              </a:rPr>
              <a:t>Il gesto e la parola</a:t>
            </a:r>
            <a:r>
              <a:rPr lang="it-IT"/>
              <a:t> 1964-65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/>
              <a:t>Processo di esteriorizzazione o liberazione: “tutta l’evoluzione umana contribuisce a porre fuori dell’uomo ciò che, nel resto del mondo animale, corrisponde all’adattamento specifico”.</a:t>
            </a:r>
          </a:p>
          <a:p>
            <a:pPr>
              <a:buFontTx/>
              <a:buChar char="-"/>
            </a:pPr>
            <a:r>
              <a:rPr lang="it-IT" sz="1500"/>
              <a:t>Liberazione dell’utensile dalla mano</a:t>
            </a:r>
          </a:p>
          <a:p>
            <a:pPr>
              <a:buFontTx/>
              <a:buChar char="-"/>
            </a:pPr>
            <a:r>
              <a:rPr lang="it-IT" sz="1500"/>
              <a:t>Liberazione della parola rispetto all’oggetto e/o vissuto che rappresenta</a:t>
            </a:r>
          </a:p>
          <a:p>
            <a:endParaRPr lang="it-IT" sz="1500"/>
          </a:p>
          <a:p>
            <a:pPr marL="0" indent="0">
              <a:buNone/>
            </a:pPr>
            <a:r>
              <a:rPr lang="it-IT" sz="1500"/>
              <a:t>“L’azione manipolatrice dei Primati, in cui gesto e utensile si fondono, è seguita presso i primi </a:t>
            </a:r>
            <a:r>
              <a:rPr lang="it-IT" sz="1500" err="1"/>
              <a:t>Antropiani</a:t>
            </a:r>
            <a:r>
              <a:rPr lang="it-IT" sz="1500"/>
              <a:t> da quella della mano in motilità diretta in cui l’utensile manuale è divenuto separabile dal gesto motore. Nella tappa successiva, superata forse prima del Neolitico, le macchina manuali si annettono al gesto e la mano in motilità indiretta apporta soli il proprio impulso motore. In epoca storica la forza motrice abbandona a sua volta il braccio umano, la mano dà l’avvio al processo motore delle macchine animali o i macchine semi-moventi come i mulini. Infine, nell’ultimo stadio, la mano dà l’avvio a un processo programmato con le macchine automatiche che non solo esteriorizzano l’utensile, il gesto e la motilità, ma fanno presa anche sulla memoria e sul comportamento meccanico”.  </a:t>
            </a:r>
          </a:p>
          <a:p>
            <a:pPr marL="0" indent="0">
              <a:buNone/>
            </a:pPr>
            <a:r>
              <a:rPr lang="it-IT" sz="1500">
                <a:sym typeface="Wingdings"/>
              </a:rPr>
              <a:t>TECNICO e SIMBOLICO si sviluppano assieme </a:t>
            </a:r>
            <a:r>
              <a:rPr lang="it-IT" sz="150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500">
                <a:sym typeface="Wingdings"/>
              </a:rPr>
              <a:t>  Personalità etnica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oadimg.php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08" r="-4508"/>
          <a:stretch>
            <a:fillRect/>
          </a:stretch>
        </p:blipFill>
        <p:spPr>
          <a:xfrm>
            <a:off x="489858" y="0"/>
            <a:ext cx="11217728" cy="6858000"/>
          </a:xfrm>
        </p:spPr>
      </p:pic>
    </p:spTree>
    <p:extLst>
      <p:ext uri="{BB962C8B-B14F-4D97-AF65-F5344CB8AC3E}">
        <p14:creationId xmlns:p14="http://schemas.microsoft.com/office/powerpoint/2010/main" val="42233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C914C5-CEB3-49D7-9E9F-5414D37BD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3100" cy="215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hoved-paleoprimatolog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4" y="3233120"/>
            <a:ext cx="4153326" cy="1952063"/>
          </a:xfrm>
          <a:prstGeom prst="rect">
            <a:avLst/>
          </a:prstGeom>
        </p:spPr>
      </p:pic>
      <p:pic>
        <p:nvPicPr>
          <p:cNvPr id="5" name="Segnaposto contenuto 4" descr="evolution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25" b="-18925"/>
          <a:stretch>
            <a:fillRect/>
          </a:stretch>
        </p:blipFill>
        <p:spPr>
          <a:xfrm>
            <a:off x="4804833" y="405793"/>
            <a:ext cx="7065434" cy="38958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20D270-F27F-4BCB-B3C9-F023D6CD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2822" y="4724399"/>
            <a:ext cx="7414766" cy="2130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2663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4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sz="3100">
                <a:solidFill>
                  <a:srgbClr val="FFFFFF"/>
                </a:solidFill>
                <a:latin typeface="Tw Cen MT" charset="0"/>
                <a:ea typeface="ＭＳ Ｐゴシック" charset="0"/>
                <a:cs typeface="ＭＳ Ｐゴシック" charset="0"/>
              </a:rPr>
              <a:t>Incorporazione – Antropopoiesi</a:t>
            </a:r>
            <a:br>
              <a:rPr lang="it-IT" sz="3100">
                <a:solidFill>
                  <a:srgbClr val="FFFFFF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br>
              <a:rPr lang="it-IT" sz="3100">
                <a:solidFill>
                  <a:srgbClr val="FFFFFF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it-IT" sz="3100">
                <a:solidFill>
                  <a:srgbClr val="FFFFFF"/>
                </a:solidFill>
                <a:latin typeface="Tw Cen MT" charset="0"/>
                <a:ea typeface="ＭＳ Ｐゴシック" charset="0"/>
                <a:cs typeface="ＭＳ Ｐゴシック" charset="0"/>
              </a:rPr>
              <a:t>Educazione - imitazione</a:t>
            </a:r>
          </a:p>
        </p:txBody>
      </p:sp>
      <p:pic>
        <p:nvPicPr>
          <p:cNvPr id="26627" name="Segnaposto contenuto 5" descr="body-piercing-examp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10901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26626" name="Picture 3" descr="captureEtiop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2" r="-2" b="-2"/>
          <a:stretch/>
        </p:blipFill>
        <p:spPr bwMode="auto">
          <a:xfrm>
            <a:off x="3925067" y="321732"/>
            <a:ext cx="3448718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 descr="Identità e Ristorazione: Come Rendere Memorabile il tuo Brand › CnR">
            <a:extLst>
              <a:ext uri="{FF2B5EF4-FFF2-40B4-BE49-F238E27FC236}">
                <a16:creationId xmlns:a16="http://schemas.microsoft.com/office/drawing/2014/main" id="{0F1070DE-114D-0489-EB40-D8C0AB2DC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7" y="1936661"/>
            <a:ext cx="4122917" cy="31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1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E59668-3C21-4C75-9F1D-FC8FC2F32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57" name="Oval 5">
            <a:extLst>
              <a:ext uri="{FF2B5EF4-FFF2-40B4-BE49-F238E27FC236}">
                <a16:creationId xmlns:a16="http://schemas.microsoft.com/office/drawing/2014/main" id="{52A002CF-6EAF-497D-9B9B-EF9F4451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F631B04-CB79-4ABB-B631-511E05B2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A033D82A-34D5-4A1F-A25B-568EA668C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A8AA91C-C1E0-4606-86F0-7E56E6038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spc="200">
                <a:solidFill>
                  <a:srgbClr val="FFFFFF"/>
                </a:solidFill>
              </a:rPr>
              <a:t>CORPOREITA’ come </a:t>
            </a:r>
            <a:br>
              <a:rPr lang="en-US" sz="2400" spc="200">
                <a:solidFill>
                  <a:srgbClr val="FFFFFF"/>
                </a:solidFill>
              </a:rPr>
            </a:br>
            <a:br>
              <a:rPr lang="en-US" sz="2400" spc="200">
                <a:solidFill>
                  <a:srgbClr val="FFFFFF"/>
                </a:solidFill>
              </a:rPr>
            </a:br>
            <a:r>
              <a:rPr lang="en-US" sz="2400" spc="200">
                <a:solidFill>
                  <a:srgbClr val="FFFFFF"/>
                </a:solidFill>
              </a:rPr>
              <a:t>dimensione socio -culturale</a:t>
            </a:r>
            <a:br>
              <a:rPr lang="en-US" sz="2400" spc="200">
                <a:solidFill>
                  <a:srgbClr val="FFFFFF"/>
                </a:solidFill>
              </a:rPr>
            </a:br>
            <a:r>
              <a:rPr lang="en-US" sz="2400" spc="2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050" name="Picture 2" descr="La corporeità è un linguaggio? - Artedo Artiterapie">
            <a:extLst>
              <a:ext uri="{FF2B5EF4-FFF2-40B4-BE49-F238E27FC236}">
                <a16:creationId xmlns:a16="http://schemas.microsoft.com/office/drawing/2014/main" id="{411055B5-C53B-5105-73C7-07F140D1E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9" r="1738" b="-2"/>
          <a:stretch/>
        </p:blipFill>
        <p:spPr bwMode="auto">
          <a:xfrm>
            <a:off x="20" y="10"/>
            <a:ext cx="3952937" cy="43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posto contenuto 5" descr="Ghana-Krobo-12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09"/>
          <a:stretch/>
        </p:blipFill>
        <p:spPr>
          <a:xfrm>
            <a:off x="4117621" y="-11961"/>
            <a:ext cx="3954910" cy="4411061"/>
          </a:xfrm>
          <a:prstGeom prst="rect">
            <a:avLst/>
          </a:prstGeom>
        </p:spPr>
      </p:pic>
      <p:pic>
        <p:nvPicPr>
          <p:cNvPr id="8" name="Immagine 7" descr="samburu_raymorris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63"/>
          <a:stretch/>
        </p:blipFill>
        <p:spPr>
          <a:xfrm>
            <a:off x="8229600" y="10"/>
            <a:ext cx="3966198" cy="4399091"/>
          </a:xfrm>
          <a:prstGeom prst="rect">
            <a:avLst/>
          </a:prstGeom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A1BD66FD-B09F-4B77-9801-8F6CA8EDD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9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0242"/>
            <a:ext cx="7334200" cy="537712"/>
          </a:xfrm>
        </p:spPr>
        <p:txBody>
          <a:bodyPr vert="horz" wrap="square" lIns="90000" tIns="46800" rIns="90000" bIns="46800" rtlCol="0" anchor="t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Riti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passaggio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(Van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Gennep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279651" y="2184400"/>
            <a:ext cx="9324975" cy="2788008"/>
          </a:xfrm>
        </p:spPr>
        <p:txBody>
          <a:bodyPr vert="horz" lIns="90000" tIns="46800" rIns="90000" bIns="46800" rtlCol="0" anchor="t">
            <a:spAutoFit/>
          </a:bodyPr>
          <a:lstStyle/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1)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separazione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2)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margine</a:t>
            </a:r>
            <a:r>
              <a:rPr lang="en-GB" dirty="0"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liminalità</a:t>
            </a:r>
            <a:r>
              <a:rPr lang="en-GB" dirty="0">
                <a:ea typeface="ＭＳ Ｐゴシック" charset="0"/>
                <a:cs typeface="ＭＳ Ｐゴシック" charset="0"/>
              </a:rPr>
              <a:t>) 			   		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Communitas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3)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ri-aggregazione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rito</a:t>
            </a:r>
            <a:r>
              <a:rPr lang="en-GB" dirty="0">
                <a:ea typeface="ＭＳ Ｐゴシック" charset="0"/>
                <a:cs typeface="ＭＳ Ｐゴシック" charset="0"/>
              </a:rPr>
              <a:t> serve a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controllare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pericolo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insito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nel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cambiamento</a:t>
            </a:r>
            <a:r>
              <a:rPr lang="en-GB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dirty="0"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Antistruttura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486885" y="2649522"/>
            <a:ext cx="1176338" cy="420688"/>
          </a:xfrm>
          <a:prstGeom prst="rightArrow">
            <a:avLst>
              <a:gd name="adj1" fmla="val 50000"/>
              <a:gd name="adj2" fmla="val 69906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5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239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Riti di passaggio</a:t>
            </a:r>
            <a:br>
              <a:rPr lang="it-IT" dirty="0"/>
            </a:br>
            <a:r>
              <a:rPr lang="it-IT" dirty="0"/>
              <a:t>oggi? </a:t>
            </a:r>
          </a:p>
        </p:txBody>
      </p:sp>
      <p:pic>
        <p:nvPicPr>
          <p:cNvPr id="4" name="Immagine 3" descr="cresci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046" y="165949"/>
            <a:ext cx="4218669" cy="2316141"/>
          </a:xfrm>
          <a:prstGeom prst="rect">
            <a:avLst/>
          </a:prstGeom>
        </p:spPr>
      </p:pic>
      <p:pic>
        <p:nvPicPr>
          <p:cNvPr id="5" name="Immagine 4" descr="9788806219970_0_0_626_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380" y="2643682"/>
            <a:ext cx="2706319" cy="4214318"/>
          </a:xfrm>
          <a:prstGeom prst="rect">
            <a:avLst/>
          </a:prstGeom>
        </p:spPr>
      </p:pic>
      <p:pic>
        <p:nvPicPr>
          <p:cNvPr id="6" name="Immagine 5" descr="train-surfing-rio-de-janei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51" y="2781434"/>
            <a:ext cx="5544869" cy="36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552</TotalTime>
  <Words>574</Words>
  <Application>Microsoft Macintosh PowerPoint</Application>
  <PresentationFormat>Widescreen</PresentationFormat>
  <Paragraphs>61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Tw Cen MT</vt:lpstr>
      <vt:lpstr>Tw Cen MT Condensed</vt:lpstr>
      <vt:lpstr>Wingdings</vt:lpstr>
      <vt:lpstr>Wingdings 3</vt:lpstr>
      <vt:lpstr>Integrale</vt:lpstr>
      <vt:lpstr>Culture inCORPOrate</vt:lpstr>
      <vt:lpstr>Etnografia &amp; education</vt:lpstr>
      <vt:lpstr>Leroi-Gourhan, Il gesto e la parola 1964-65</vt:lpstr>
      <vt:lpstr>Presentazione standard di PowerPoint</vt:lpstr>
      <vt:lpstr>Presentazione standard di PowerPoint</vt:lpstr>
      <vt:lpstr>Incorporazione – Antropopoiesi  Educazione - imitazione</vt:lpstr>
      <vt:lpstr>CORPOREITA’ come   dimensione socio -culturale  </vt:lpstr>
      <vt:lpstr>Riti di passaggio (Van Gennep)</vt:lpstr>
      <vt:lpstr>Riti di passaggio oggi? </vt:lpstr>
      <vt:lpstr> Habitus, P. Bourdieu  Per una teoria della pratica (1972) </vt:lpstr>
      <vt:lpstr>Habitus </vt:lpstr>
      <vt:lpstr>P. Bourdieu, La distinzione  (1979)</vt:lpstr>
      <vt:lpstr>Presentazione standard di PowerPoint</vt:lpstr>
      <vt:lpstr>INCULTURAZIONE  </vt:lpstr>
      <vt:lpstr>SPAZI – TEMPI  CORPI AUTO-DISCIPLINATI ENVIRONMENT  (TiM Ingold)  </vt:lpstr>
      <vt:lpstr>Presentazione standard di PowerPoint</vt:lpstr>
      <vt:lpstr>Presentazione standard di PowerPoint</vt:lpstr>
      <vt:lpstr>Educazione primaria = incorporazione culturale</vt:lpstr>
      <vt:lpstr>Distanziamento sociale ? </vt:lpstr>
      <vt:lpstr>Presentazione standard di PowerPoint</vt:lpstr>
      <vt:lpstr>MODALITA’ DIDATTICA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Diversità e disuguaglianze nelle  Relazioni sociali, di parentela di genere, Generazione, classi sociali </dc:title>
  <dc:creator>roberta altin</dc:creator>
  <cp:lastModifiedBy>ALTIN ROBERTA</cp:lastModifiedBy>
  <cp:revision>81</cp:revision>
  <dcterms:created xsi:type="dcterms:W3CDTF">2020-03-30T07:07:14Z</dcterms:created>
  <dcterms:modified xsi:type="dcterms:W3CDTF">2024-03-28T16:05:15Z</dcterms:modified>
</cp:coreProperties>
</file>