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5" r:id="rId2"/>
    <p:sldId id="316" r:id="rId3"/>
    <p:sldId id="317" r:id="rId4"/>
    <p:sldId id="318" r:id="rId5"/>
    <p:sldId id="319" r:id="rId6"/>
    <p:sldId id="332" r:id="rId7"/>
    <p:sldId id="320" r:id="rId8"/>
    <p:sldId id="321" r:id="rId9"/>
    <p:sldId id="322" r:id="rId10"/>
    <p:sldId id="323" r:id="rId11"/>
    <p:sldId id="324" r:id="rId12"/>
    <p:sldId id="325" r:id="rId13"/>
    <p:sldId id="326" r:id="rId14"/>
    <p:sldId id="327" r:id="rId15"/>
    <p:sldId id="328" r:id="rId16"/>
    <p:sldId id="329" r:id="rId17"/>
    <p:sldId id="330" r:id="rId18"/>
    <p:sldId id="333" r:id="rId19"/>
    <p:sldId id="334" r:id="rId20"/>
    <p:sldId id="335" r:id="rId2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E8A37-AA94-9F22-836C-BCD09033B53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4106459-C737-958F-C9A6-8E0118FBE2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D175324-AB1F-08BF-E3E8-B260C7EAA2A8}"/>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5" name="Segnaposto piè di pagina 4">
            <a:extLst>
              <a:ext uri="{FF2B5EF4-FFF2-40B4-BE49-F238E27FC236}">
                <a16:creationId xmlns:a16="http://schemas.microsoft.com/office/drawing/2014/main" id="{EDD5E5DB-37E6-3FDB-5090-702F426ADB3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5810ABF-A59A-31BF-3565-4F53715A56B6}"/>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2535181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9ACEA1-9F85-1BF7-4A17-C6641BB6423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C5D2EC7-F7C6-C005-B77A-E4D69613B73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B343771-13FA-0681-C886-A44D4C02A347}"/>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5" name="Segnaposto piè di pagina 4">
            <a:extLst>
              <a:ext uri="{FF2B5EF4-FFF2-40B4-BE49-F238E27FC236}">
                <a16:creationId xmlns:a16="http://schemas.microsoft.com/office/drawing/2014/main" id="{78F89E04-3D72-A499-4D0E-B4DCE09E4AA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D1BAD09-2910-AFC5-87FC-9EED165E9278}"/>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1955472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AA214C6-BB9B-EF2B-1B4B-E8A36DD77601}"/>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A23F106-FA7B-6D96-515D-C5545B04523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86F68BC-3A7F-AFA3-DCFF-488157D3AE6C}"/>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5" name="Segnaposto piè di pagina 4">
            <a:extLst>
              <a:ext uri="{FF2B5EF4-FFF2-40B4-BE49-F238E27FC236}">
                <a16:creationId xmlns:a16="http://schemas.microsoft.com/office/drawing/2014/main" id="{B08633AE-2CC3-CACF-81D5-4A454DE515B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5AEDC58-44EC-0626-B4FD-651D09E5BA97}"/>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4253852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9C7607-91EB-7CD5-12BE-F88A02E6BB2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01AB476-3C66-B351-D958-9DBB0D4BE24E}"/>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E42E83F-8276-A19B-2D09-C587EBFDCEB2}"/>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5" name="Segnaposto piè di pagina 4">
            <a:extLst>
              <a:ext uri="{FF2B5EF4-FFF2-40B4-BE49-F238E27FC236}">
                <a16:creationId xmlns:a16="http://schemas.microsoft.com/office/drawing/2014/main" id="{F3DFDFF1-461F-4366-B9F3-0AF5F19EE73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483BFF1-BB5C-28FF-6AB1-2D2CF652A697}"/>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1691538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977C3C-3345-64B4-EBDF-C2753E99A1E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B384075-DB84-2D1F-131A-ADB6B001F0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0E1AFF5-9FC2-5EBF-3B0E-CF30E62B1020}"/>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5" name="Segnaposto piè di pagina 4">
            <a:extLst>
              <a:ext uri="{FF2B5EF4-FFF2-40B4-BE49-F238E27FC236}">
                <a16:creationId xmlns:a16="http://schemas.microsoft.com/office/drawing/2014/main" id="{4F59E7AC-62C2-E102-32DB-AA6D589A633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ABB8F8B-3576-A7EB-F55A-CF0ABF0E1721}"/>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1778742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7E61BA-BCB2-96CD-DB9D-7E37D1A740B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58B8F52-1A4C-5C0B-C880-84D26EC43B0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474B2BD-8613-E840-FBE0-D4D0F15D814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292D251-E6ED-EFFD-7A7C-5206BBE94904}"/>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6" name="Segnaposto piè di pagina 5">
            <a:extLst>
              <a:ext uri="{FF2B5EF4-FFF2-40B4-BE49-F238E27FC236}">
                <a16:creationId xmlns:a16="http://schemas.microsoft.com/office/drawing/2014/main" id="{94C6BE95-47BA-AE5E-F337-EC65A8AA58B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1AD7D98-BC53-7ED6-5F3E-F671272F4CDF}"/>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2665012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198C0E-3A21-A551-20C4-18D2ACFFEF3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15F12F1-0AC7-38E6-BB56-455ABD65EB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0AAFDF9-D3E0-0460-6B32-F178315FF47C}"/>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620ACB29-1C24-7D4F-5A2F-2D791A0C0D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B0C9973-AE73-C354-29E8-7FCFBB1453F6}"/>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FE3B40A-EA8E-AD8E-5257-72B3C10DE628}"/>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8" name="Segnaposto piè di pagina 7">
            <a:extLst>
              <a:ext uri="{FF2B5EF4-FFF2-40B4-BE49-F238E27FC236}">
                <a16:creationId xmlns:a16="http://schemas.microsoft.com/office/drawing/2014/main" id="{C0CCDAE6-4E44-84AF-6E53-FF426A5E577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A74FD801-1EAF-208E-9B89-F5FC3F243BB6}"/>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2821572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C3D454-8882-BD4E-4F86-F29555202DC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23FA6BF-F7CB-5FF3-B589-97817F2E70FB}"/>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4" name="Segnaposto piè di pagina 3">
            <a:extLst>
              <a:ext uri="{FF2B5EF4-FFF2-40B4-BE49-F238E27FC236}">
                <a16:creationId xmlns:a16="http://schemas.microsoft.com/office/drawing/2014/main" id="{45D7C358-567A-FA4C-6D75-896F17B2675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E2B4A4F-D271-130F-0D0E-8F36D86D1BDC}"/>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2840297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6657997-1961-7E41-6438-6264538200B1}"/>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3" name="Segnaposto piè di pagina 2">
            <a:extLst>
              <a:ext uri="{FF2B5EF4-FFF2-40B4-BE49-F238E27FC236}">
                <a16:creationId xmlns:a16="http://schemas.microsoft.com/office/drawing/2014/main" id="{58A09A68-CA24-AA72-B159-0FE1A271C080}"/>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BDF24D9-5BC0-8926-F8E5-C69704144485}"/>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737525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78961-EA4B-08FD-646B-4EA4F247269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4A45F70-F02F-D672-40C7-BD0B9DECEF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5D2130AD-51A3-4C5C-2CAD-7168E94F8F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CF7FCDE-7C2C-C86E-8FCA-C2186B878329}"/>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6" name="Segnaposto piè di pagina 5">
            <a:extLst>
              <a:ext uri="{FF2B5EF4-FFF2-40B4-BE49-F238E27FC236}">
                <a16:creationId xmlns:a16="http://schemas.microsoft.com/office/drawing/2014/main" id="{D5614E5A-2F17-CD78-C83D-F6D9E6B1BFC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12D2B88-F07D-D71E-B357-2F24D51B0D3C}"/>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3340959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640761-4B1A-E676-7739-9C57A9894C2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7713C47-716C-28D9-D3D5-F6BA86FA3F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F8318685-2DF8-C9FE-6CBB-AC130DC0DC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C6BE507-2AFB-CA7F-25EE-286E795E1F3C}"/>
              </a:ext>
            </a:extLst>
          </p:cNvPr>
          <p:cNvSpPr>
            <a:spLocks noGrp="1"/>
          </p:cNvSpPr>
          <p:nvPr>
            <p:ph type="dt" sz="half" idx="10"/>
          </p:nvPr>
        </p:nvSpPr>
        <p:spPr/>
        <p:txBody>
          <a:bodyPr/>
          <a:lstStyle/>
          <a:p>
            <a:fld id="{4C930CEE-9B3C-4F5B-A21A-ABDC7B077180}" type="datetimeFigureOut">
              <a:rPr lang="it-IT" smtClean="0"/>
              <a:t>05/04/2024</a:t>
            </a:fld>
            <a:endParaRPr lang="it-IT"/>
          </a:p>
        </p:txBody>
      </p:sp>
      <p:sp>
        <p:nvSpPr>
          <p:cNvPr id="6" name="Segnaposto piè di pagina 5">
            <a:extLst>
              <a:ext uri="{FF2B5EF4-FFF2-40B4-BE49-F238E27FC236}">
                <a16:creationId xmlns:a16="http://schemas.microsoft.com/office/drawing/2014/main" id="{8B776CF1-F923-37DA-C644-77F7B6BF411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B8DF169-EA10-3746-C593-34FF1BA2FC51}"/>
              </a:ext>
            </a:extLst>
          </p:cNvPr>
          <p:cNvSpPr>
            <a:spLocks noGrp="1"/>
          </p:cNvSpPr>
          <p:nvPr>
            <p:ph type="sldNum" sz="quarter" idx="12"/>
          </p:nvPr>
        </p:nvSpPr>
        <p:spPr/>
        <p:txBody>
          <a:bodyPr/>
          <a:lstStyle/>
          <a:p>
            <a:fld id="{A8E714CB-05D5-489B-AF07-C8533958248C}" type="slidenum">
              <a:rPr lang="it-IT" smtClean="0"/>
              <a:t>‹N›</a:t>
            </a:fld>
            <a:endParaRPr lang="it-IT"/>
          </a:p>
        </p:txBody>
      </p:sp>
    </p:spTree>
    <p:extLst>
      <p:ext uri="{BB962C8B-B14F-4D97-AF65-F5344CB8AC3E}">
        <p14:creationId xmlns:p14="http://schemas.microsoft.com/office/powerpoint/2010/main" val="2238280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C4B8358-CE44-8704-A6E9-59BC0F135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96805BB-5538-44CA-7644-2E9E96CBB2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E526442-06E6-AD5F-DC84-A4C4385AFB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30CEE-9B3C-4F5B-A21A-ABDC7B077180}" type="datetimeFigureOut">
              <a:rPr lang="it-IT" smtClean="0"/>
              <a:t>05/04/2024</a:t>
            </a:fld>
            <a:endParaRPr lang="it-IT"/>
          </a:p>
        </p:txBody>
      </p:sp>
      <p:sp>
        <p:nvSpPr>
          <p:cNvPr id="5" name="Segnaposto piè di pagina 4">
            <a:extLst>
              <a:ext uri="{FF2B5EF4-FFF2-40B4-BE49-F238E27FC236}">
                <a16:creationId xmlns:a16="http://schemas.microsoft.com/office/drawing/2014/main" id="{15F919AF-D8F2-AB37-50FD-FD1AE5E8F3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76CBAFED-7CE1-D482-558C-7642DDAF74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714CB-05D5-489B-AF07-C8533958248C}" type="slidenum">
              <a:rPr lang="it-IT" smtClean="0"/>
              <a:t>‹N›</a:t>
            </a:fld>
            <a:endParaRPr lang="it-IT"/>
          </a:p>
        </p:txBody>
      </p:sp>
    </p:spTree>
    <p:extLst>
      <p:ext uri="{BB962C8B-B14F-4D97-AF65-F5344CB8AC3E}">
        <p14:creationId xmlns:p14="http://schemas.microsoft.com/office/powerpoint/2010/main" val="566291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1FB8B1CC-EED5-3A9C-5A36-B27DF086B790}"/>
              </a:ext>
            </a:extLst>
          </p:cNvPr>
          <p:cNvSpPr>
            <a:spLocks noGrp="1"/>
          </p:cNvSpPr>
          <p:nvPr>
            <p:ph type="title"/>
          </p:nvPr>
        </p:nvSpPr>
        <p:spPr/>
        <p:txBody>
          <a:bodyPr>
            <a:normAutofit/>
          </a:bodyPr>
          <a:lstStyle/>
          <a:p>
            <a:r>
              <a:rPr lang="it-IT" sz="3600" dirty="0"/>
              <a:t>Il testo storico</a:t>
            </a:r>
          </a:p>
        </p:txBody>
      </p:sp>
      <p:sp>
        <p:nvSpPr>
          <p:cNvPr id="3" name="Segnaposto contenuto 2">
            <a:extLst>
              <a:ext uri="{FF2B5EF4-FFF2-40B4-BE49-F238E27FC236}">
                <a16:creationId xmlns:a16="http://schemas.microsoft.com/office/drawing/2014/main" id="{32159054-EFF6-057E-9311-3D4AE9C68454}"/>
              </a:ext>
            </a:extLst>
          </p:cNvPr>
          <p:cNvSpPr>
            <a:spLocks noGrp="1"/>
          </p:cNvSpPr>
          <p:nvPr>
            <p:ph idx="1"/>
          </p:nvPr>
        </p:nvSpPr>
        <p:spPr>
          <a:xfrm>
            <a:off x="838200" y="1825625"/>
            <a:ext cx="10515600" cy="4351338"/>
          </a:xfrm>
        </p:spPr>
        <p:txBody>
          <a:bodyPr>
            <a:normAutofit lnSpcReduction="10000"/>
          </a:bodyPr>
          <a:lstStyle/>
          <a:p>
            <a:r>
              <a:rPr lang="it-IT" dirty="0"/>
              <a:t>Il frutto di una ricerca storica porta generalmente alla produzione di un testo storico</a:t>
            </a:r>
          </a:p>
          <a:p>
            <a:r>
              <a:rPr lang="it-IT" dirty="0"/>
              <a:t>Lo storico quindi è anche uno scrittore, in quanto deve scegliere il modo in cui presentare il frutto delle sue ricerche, organizzandole in un determinato ordine, usando un certo linguaggio e anche delle tecniche di tipo stilistico e retorico</a:t>
            </a:r>
          </a:p>
          <a:p>
            <a:r>
              <a:rPr lang="it-IT" dirty="0"/>
              <a:t>Il testo storico ha una sua specificità, in quanto si tratta di una trasposizione di fenomeni del passato strettamente legata alle fonti utilizzate</a:t>
            </a:r>
          </a:p>
          <a:p>
            <a:r>
              <a:rPr lang="it-IT" dirty="0"/>
              <a:t>All’interno di un testo storico si possono individuare tre livelli diversi: informativo, persuasivo o retorico, teorico o ideologico</a:t>
            </a:r>
          </a:p>
        </p:txBody>
      </p:sp>
    </p:spTree>
    <p:extLst>
      <p:ext uri="{BB962C8B-B14F-4D97-AF65-F5344CB8AC3E}">
        <p14:creationId xmlns:p14="http://schemas.microsoft.com/office/powerpoint/2010/main" val="354082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17F283C-7DBE-1161-3B7B-7C54774BF3E3}"/>
              </a:ext>
            </a:extLst>
          </p:cNvPr>
          <p:cNvSpPr>
            <a:spLocks noGrp="1"/>
          </p:cNvSpPr>
          <p:nvPr>
            <p:ph idx="1"/>
          </p:nvPr>
        </p:nvSpPr>
        <p:spPr>
          <a:xfrm>
            <a:off x="838200" y="654341"/>
            <a:ext cx="10515600" cy="5522622"/>
          </a:xfrm>
        </p:spPr>
        <p:txBody>
          <a:bodyPr/>
          <a:lstStyle/>
          <a:p>
            <a:pPr marL="0" indent="0">
              <a:buNone/>
            </a:pPr>
            <a:r>
              <a:rPr lang="it-IT" dirty="0"/>
              <a:t>- Importanza data al rapporto fra uomo e natura: nascita della storia ambientale (</a:t>
            </a:r>
            <a:r>
              <a:rPr lang="it-IT" dirty="0" err="1"/>
              <a:t>environmental</a:t>
            </a:r>
            <a:r>
              <a:rPr lang="it-IT" dirty="0"/>
              <a:t> history)</a:t>
            </a:r>
          </a:p>
          <a:p>
            <a:pPr marL="0" indent="0">
              <a:buNone/>
            </a:pPr>
            <a:r>
              <a:rPr lang="it-IT" dirty="0"/>
              <a:t>- Difficoltà ad insegnare la world history a livello scolastico in quanto pochi docenti sono preparati in modo specifico, non essendo ancora questa disciplina largamente presente come insegnamento universitario</a:t>
            </a:r>
          </a:p>
          <a:p>
            <a:pPr marL="0" indent="0">
              <a:buNone/>
            </a:pPr>
            <a:r>
              <a:rPr lang="it-IT" dirty="0"/>
              <a:t>- Inoltre, spesso manuali centrati sul concetto di world history consistono semplicemente in una sintesi di giustapposizioni fra discipline diverse, dall’etnografia, alla geografia economica, all’antropologia</a:t>
            </a:r>
          </a:p>
          <a:p>
            <a:pPr marL="0" indent="0">
              <a:buNone/>
            </a:pPr>
            <a:r>
              <a:rPr lang="it-IT" dirty="0"/>
              <a:t>- Una difficoltà deriva poi dall’abbandono della tradizionale periodizzazione basata sulla storia nazionale ed europea </a:t>
            </a:r>
          </a:p>
        </p:txBody>
      </p:sp>
    </p:spTree>
    <p:extLst>
      <p:ext uri="{BB962C8B-B14F-4D97-AF65-F5344CB8AC3E}">
        <p14:creationId xmlns:p14="http://schemas.microsoft.com/office/powerpoint/2010/main" val="2036305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928AA93-0FDE-6D8E-666E-5FCE98D25D60}"/>
              </a:ext>
            </a:extLst>
          </p:cNvPr>
          <p:cNvSpPr>
            <a:spLocks noGrp="1"/>
          </p:cNvSpPr>
          <p:nvPr>
            <p:ph idx="1"/>
          </p:nvPr>
        </p:nvSpPr>
        <p:spPr>
          <a:xfrm>
            <a:off x="838200" y="780176"/>
            <a:ext cx="10515600" cy="5396787"/>
          </a:xfrm>
        </p:spPr>
        <p:txBody>
          <a:bodyPr/>
          <a:lstStyle/>
          <a:p>
            <a:pPr marL="0" indent="0">
              <a:buNone/>
            </a:pPr>
            <a:r>
              <a:rPr lang="it-IT" dirty="0"/>
              <a:t>- Nella proposta formulata dal Ministero della Pubblica Istruzione nel febbraio 2001 «Verso i nuovi curricoli», si valorizzava l’insegnamento della storia mondiale, auspicando un superamento della storia d’Europa e della storia nazionale e invitando ad una storia di tipo trasversale da un punto di vista geografico</a:t>
            </a:r>
          </a:p>
          <a:p>
            <a:pPr marL="0" indent="0">
              <a:buNone/>
            </a:pPr>
            <a:r>
              <a:rPr lang="it-IT" dirty="0"/>
              <a:t> - Si invitava inoltre ad usare una prospettiva che si concentrasse sulle interazioni di tipo politico-sociale, ambientale, culturale in chiave comparativa fra le diverse dimensioni storico-spaziali</a:t>
            </a:r>
          </a:p>
          <a:p>
            <a:pPr marL="0" indent="0">
              <a:buNone/>
            </a:pPr>
            <a:r>
              <a:rPr lang="it-IT" dirty="0"/>
              <a:t>- Questa opzione fu contrastata da un gruppo di storici «tradizionalisti» che mettevano in evidenza come in tal modo gli studenti sarebbero stati privati della conoscenza delle proprie radici storico-culturali </a:t>
            </a:r>
          </a:p>
          <a:p>
            <a:pPr marL="0" indent="0">
              <a:buNone/>
            </a:pPr>
            <a:r>
              <a:rPr lang="it-IT" dirty="0"/>
              <a:t> </a:t>
            </a:r>
          </a:p>
        </p:txBody>
      </p:sp>
    </p:spTree>
    <p:extLst>
      <p:ext uri="{BB962C8B-B14F-4D97-AF65-F5344CB8AC3E}">
        <p14:creationId xmlns:p14="http://schemas.microsoft.com/office/powerpoint/2010/main" val="2153910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694720D-6213-398F-362F-95CEC1293264}"/>
              </a:ext>
            </a:extLst>
          </p:cNvPr>
          <p:cNvSpPr>
            <a:spLocks noGrp="1"/>
          </p:cNvSpPr>
          <p:nvPr>
            <p:ph idx="1"/>
          </p:nvPr>
        </p:nvSpPr>
        <p:spPr>
          <a:xfrm>
            <a:off x="838200" y="721453"/>
            <a:ext cx="10515600" cy="5455510"/>
          </a:xfrm>
        </p:spPr>
        <p:txBody>
          <a:bodyPr/>
          <a:lstStyle/>
          <a:p>
            <a:r>
              <a:rPr lang="it-IT" dirty="0"/>
              <a:t>La storia nazionale</a:t>
            </a:r>
          </a:p>
          <a:p>
            <a:pPr marL="0" indent="0">
              <a:buNone/>
            </a:pPr>
            <a:r>
              <a:rPr lang="it-IT" dirty="0"/>
              <a:t>- La storia nazionale però mantiene una sua centralità anche perché è lo Stato nazionale stesso che continua ad essere un punto di riferimento imprescindibile nella società odierna, nonostante la globalizzazione</a:t>
            </a:r>
          </a:p>
          <a:p>
            <a:pPr marL="0" indent="0">
              <a:buNone/>
            </a:pPr>
            <a:r>
              <a:rPr lang="it-IT" dirty="0"/>
              <a:t>- La storia nazionale si concentra quindi sulle dinamiche storiche proprie di una nazione, sottolineando in modo più o meno forte elementi di carattere identitario che si sostiene essere distintivi di un determinato popolo</a:t>
            </a:r>
          </a:p>
          <a:p>
            <a:pPr marL="0" indent="0">
              <a:buNone/>
            </a:pPr>
            <a:r>
              <a:rPr lang="it-IT" dirty="0"/>
              <a:t>- La storia nazionale nasce e si sviluppa in particolare nel corso dell’Ottocento con fini politici di legittimazione delle rispettive nazioni</a:t>
            </a:r>
          </a:p>
          <a:p>
            <a:pPr marL="0" indent="0">
              <a:buNone/>
            </a:pPr>
            <a:endParaRPr lang="it-IT" dirty="0"/>
          </a:p>
        </p:txBody>
      </p:sp>
    </p:spTree>
    <p:extLst>
      <p:ext uri="{BB962C8B-B14F-4D97-AF65-F5344CB8AC3E}">
        <p14:creationId xmlns:p14="http://schemas.microsoft.com/office/powerpoint/2010/main" val="2356764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2D76300-4547-7AA3-FFB6-CE48CD8904A4}"/>
              </a:ext>
            </a:extLst>
          </p:cNvPr>
          <p:cNvSpPr>
            <a:spLocks noGrp="1"/>
          </p:cNvSpPr>
          <p:nvPr>
            <p:ph idx="1"/>
          </p:nvPr>
        </p:nvSpPr>
        <p:spPr>
          <a:xfrm>
            <a:off x="838200" y="671119"/>
            <a:ext cx="10515600" cy="5505844"/>
          </a:xfrm>
        </p:spPr>
        <p:txBody>
          <a:bodyPr>
            <a:normAutofit lnSpcReduction="10000"/>
          </a:bodyPr>
          <a:lstStyle/>
          <a:p>
            <a:pPr marL="0" indent="0">
              <a:buNone/>
            </a:pPr>
            <a:r>
              <a:rPr lang="it-IT" dirty="0"/>
              <a:t>- I rischi della storia nazionale sono dovuti soprattutto all’uso politico che di questa è possibile fare, enfatizzando o al contrario minimizzando alcuni fatti al posto di altri: ad esempio per l’Italia la questione del «confine orientale», dei drammi delle foibe e dell’esodo</a:t>
            </a:r>
          </a:p>
          <a:p>
            <a:pPr marL="0" indent="0">
              <a:buNone/>
            </a:pPr>
            <a:r>
              <a:rPr lang="it-IT" dirty="0"/>
              <a:t>- Rapporto complesso della «memoria» con la «storia»: la prima mutevole, la seconda che dovrebbe essere basata su una ricostruzione il più possibile oggettiva e rigorosa delle vicende storiche</a:t>
            </a:r>
          </a:p>
          <a:p>
            <a:r>
              <a:rPr lang="it-IT" dirty="0"/>
              <a:t>Le storie settoriali</a:t>
            </a:r>
          </a:p>
          <a:p>
            <a:pPr marL="0" indent="0">
              <a:buNone/>
            </a:pPr>
            <a:r>
              <a:rPr lang="it-IT" dirty="0"/>
              <a:t>- Per approfondire aspetti specifici della storia non è sufficiente la storia generale ma sono invece necessarie le storie settoriali o specialistiche</a:t>
            </a:r>
          </a:p>
          <a:p>
            <a:pPr marL="0" indent="0">
              <a:buNone/>
            </a:pPr>
            <a:r>
              <a:rPr lang="it-IT" dirty="0"/>
              <a:t>- Queste in genere derivano da un incontro interdisciplinare tra la storia e altre discipline: storia economica, demografia storica, storia della scienza, ecc.</a:t>
            </a:r>
          </a:p>
        </p:txBody>
      </p:sp>
    </p:spTree>
    <p:extLst>
      <p:ext uri="{BB962C8B-B14F-4D97-AF65-F5344CB8AC3E}">
        <p14:creationId xmlns:p14="http://schemas.microsoft.com/office/powerpoint/2010/main" val="3427236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14FADD6-7BF5-994A-06D5-F06A2E7108B3}"/>
              </a:ext>
            </a:extLst>
          </p:cNvPr>
          <p:cNvSpPr>
            <a:spLocks noGrp="1"/>
          </p:cNvSpPr>
          <p:nvPr>
            <p:ph idx="1"/>
          </p:nvPr>
        </p:nvSpPr>
        <p:spPr>
          <a:xfrm>
            <a:off x="838200" y="721453"/>
            <a:ext cx="10515600" cy="5455510"/>
          </a:xfrm>
        </p:spPr>
        <p:txBody>
          <a:bodyPr/>
          <a:lstStyle/>
          <a:p>
            <a:pPr marL="0" indent="0">
              <a:buNone/>
            </a:pPr>
            <a:r>
              <a:rPr lang="it-IT" dirty="0"/>
              <a:t>- La storia settoriale ha il vantaggio di permettere analisi di lungo periodo su un fenomeno, ad esempio le mentalità, la tecnologia, ecc., facilitando anche approcci di tipo comparativo</a:t>
            </a:r>
          </a:p>
          <a:p>
            <a:pPr marL="0" indent="0">
              <a:buNone/>
            </a:pPr>
            <a:r>
              <a:rPr lang="it-IT" dirty="0"/>
              <a:t>- Un altro ambito interessante della storia settoriale è la storia della cultura materiale, che si occupa degli oggetti di uso quotidiano e del loro utilizzo (utensili, cibo, vestiario, ecc.)</a:t>
            </a:r>
          </a:p>
          <a:p>
            <a:pPr marL="0" indent="0">
              <a:buNone/>
            </a:pPr>
            <a:r>
              <a:rPr lang="it-IT" dirty="0"/>
              <a:t>- La scuola delle «Annales» ha avuto il merito di stimolare le riflessioni sulla storia culturale intesa in senso lato (cultura materiale, mentalità), che ha a sua volta alimentato l’interesse verso temi come la storia della cultura materiale o dell’alimentazione in una prospettiva di «lunga durata»</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3884997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FE01B5E-F45A-E295-DDF9-6763AEEFC4B6}"/>
              </a:ext>
            </a:extLst>
          </p:cNvPr>
          <p:cNvSpPr>
            <a:spLocks noGrp="1"/>
          </p:cNvSpPr>
          <p:nvPr>
            <p:ph idx="1"/>
          </p:nvPr>
        </p:nvSpPr>
        <p:spPr>
          <a:xfrm>
            <a:off x="838200" y="687897"/>
            <a:ext cx="10515600" cy="5489066"/>
          </a:xfrm>
        </p:spPr>
        <p:txBody>
          <a:bodyPr/>
          <a:lstStyle/>
          <a:p>
            <a:r>
              <a:rPr lang="it-IT" dirty="0"/>
              <a:t>Storia delle donne e gender history</a:t>
            </a:r>
          </a:p>
          <a:p>
            <a:pPr marL="0" indent="0">
              <a:buNone/>
            </a:pPr>
            <a:r>
              <a:rPr lang="it-IT" dirty="0"/>
              <a:t>- La storia delle donne è nata nel contesto del movimento femminista negli anni Sessanta del Novecento</a:t>
            </a:r>
          </a:p>
          <a:p>
            <a:pPr marL="0" indent="0">
              <a:buNone/>
            </a:pPr>
            <a:r>
              <a:rPr lang="it-IT" dirty="0"/>
              <a:t>- Temi principali: corpo, sessualità, maternità, prostituzione, stregoneria, la stessa storia del femminismo</a:t>
            </a:r>
          </a:p>
          <a:p>
            <a:pPr marL="0" indent="0">
              <a:buNone/>
            </a:pPr>
            <a:r>
              <a:rPr lang="it-IT" dirty="0"/>
              <a:t>- Dagli anni Ottanta si è inoltre sviluppata la gender history (storia di genere), che è derivata da un’applicazione agli studi storici dei «gender studies» (studi di genere)</a:t>
            </a:r>
          </a:p>
          <a:p>
            <a:pPr marL="0" indent="0">
              <a:buNone/>
            </a:pPr>
            <a:r>
              <a:rPr lang="it-IT" dirty="0"/>
              <a:t>- Alla base degli studi di genere e della storia di genere vi è l’idea che l’identità sessuale non è data per natura ma è costruita attraverso un processo socio-culturale ed è quindi mutevole</a:t>
            </a:r>
          </a:p>
          <a:p>
            <a:pPr marL="0" indent="0">
              <a:buNone/>
            </a:pPr>
            <a:endParaRPr lang="it-IT" dirty="0"/>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910235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C22FF6B-9905-ED26-AF9D-9FA13E6EDA2D}"/>
              </a:ext>
            </a:extLst>
          </p:cNvPr>
          <p:cNvSpPr>
            <a:spLocks noGrp="1"/>
          </p:cNvSpPr>
          <p:nvPr>
            <p:ph idx="1"/>
          </p:nvPr>
        </p:nvSpPr>
        <p:spPr>
          <a:xfrm>
            <a:off x="838200" y="755009"/>
            <a:ext cx="10515600" cy="5421954"/>
          </a:xfrm>
        </p:spPr>
        <p:txBody>
          <a:bodyPr/>
          <a:lstStyle/>
          <a:p>
            <a:pPr marL="0" indent="0">
              <a:buNone/>
            </a:pPr>
            <a:r>
              <a:rPr lang="it-IT" dirty="0"/>
              <a:t>- Specialmente nel mondo accademico statunitense la gender history ha conosciuto una importante espansione: partendo dalla denuncia della subalternità politico-sociale delle donne nella storia, è stata poi invece sottolineata la centralità avuta dalle donne nell’evoluzione storica</a:t>
            </a:r>
          </a:p>
          <a:p>
            <a:pPr marL="0" indent="0">
              <a:buNone/>
            </a:pPr>
            <a:r>
              <a:rPr lang="it-IT" dirty="0"/>
              <a:t>- Inoltre, più recentemente, si sono sviluppati gli «LGBT studies», che analizzano le diversità degli orientamenti sessuali nella società in una dimensione storica</a:t>
            </a:r>
          </a:p>
          <a:p>
            <a:r>
              <a:rPr lang="it-IT" dirty="0"/>
              <a:t>La storia locale</a:t>
            </a:r>
          </a:p>
          <a:p>
            <a:pPr marL="0" indent="0">
              <a:buNone/>
            </a:pPr>
            <a:r>
              <a:rPr lang="it-IT" dirty="0"/>
              <a:t>- Problematicità della definizione di «storia locale», dal momento che la qualifica di «locale» è di per sé relativa alla scala dell’analisi effettuata</a:t>
            </a:r>
          </a:p>
        </p:txBody>
      </p:sp>
    </p:spTree>
    <p:extLst>
      <p:ext uri="{BB962C8B-B14F-4D97-AF65-F5344CB8AC3E}">
        <p14:creationId xmlns:p14="http://schemas.microsoft.com/office/powerpoint/2010/main" val="1077742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0913CE8-4D34-7014-E984-0E921A92922B}"/>
              </a:ext>
            </a:extLst>
          </p:cNvPr>
          <p:cNvSpPr>
            <a:spLocks noGrp="1"/>
          </p:cNvSpPr>
          <p:nvPr>
            <p:ph idx="1"/>
          </p:nvPr>
        </p:nvSpPr>
        <p:spPr>
          <a:xfrm>
            <a:off x="838200" y="671119"/>
            <a:ext cx="10515600" cy="5505844"/>
          </a:xfrm>
        </p:spPr>
        <p:txBody>
          <a:bodyPr>
            <a:normAutofit lnSpcReduction="10000"/>
          </a:bodyPr>
          <a:lstStyle/>
          <a:p>
            <a:pPr marL="0" indent="0">
              <a:buNone/>
            </a:pPr>
            <a:r>
              <a:rPr lang="it-IT" dirty="0"/>
              <a:t>- La storia locale è comunque sempre strettamente intrecciata alla storia di un’intera civiltà che la esprime</a:t>
            </a:r>
          </a:p>
          <a:p>
            <a:pPr marL="0" indent="0">
              <a:buNone/>
            </a:pPr>
            <a:r>
              <a:rPr lang="it-IT" dirty="0"/>
              <a:t>- Inoltre, per poterla studiare in modo approfondito è necessario avere una conoscenza delle diverse storie settoriali che la intersecano</a:t>
            </a:r>
          </a:p>
          <a:p>
            <a:pPr marL="0" indent="0">
              <a:buNone/>
            </a:pPr>
            <a:r>
              <a:rPr lang="it-IT" dirty="0"/>
              <a:t>- Dal punto di vista didattico la storia locale ha il vantaggio di poter mettere in contatto gli studenti con il territorio, rendendoli poi capaci di passare dal contesto locale a contesti più ampli, di tipo regionale, macroregionale, nazionale e globale</a:t>
            </a:r>
          </a:p>
          <a:p>
            <a:pPr marL="0" indent="0">
              <a:buNone/>
            </a:pPr>
            <a:r>
              <a:rPr lang="it-IT" dirty="0"/>
              <a:t>- Inoltre, permette agli studenti di entrare in contatto o di utilizzare strumenti importanti di lettura del territorio, come la cartografia</a:t>
            </a:r>
          </a:p>
          <a:p>
            <a:pPr marL="0" indent="0">
              <a:buNone/>
            </a:pPr>
            <a:r>
              <a:rPr lang="it-IT" dirty="0"/>
              <a:t>- La storia locale può poi permettere agli studenti di sperimentare metodologie di ricerca come la storia orale, allo scopo di approfondire vicende legate alla propria comunità</a:t>
            </a:r>
          </a:p>
        </p:txBody>
      </p:sp>
    </p:spTree>
    <p:extLst>
      <p:ext uri="{BB962C8B-B14F-4D97-AF65-F5344CB8AC3E}">
        <p14:creationId xmlns:p14="http://schemas.microsoft.com/office/powerpoint/2010/main" val="2202817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B70E47-0544-E48C-3950-AC2D1673066F}"/>
              </a:ext>
            </a:extLst>
          </p:cNvPr>
          <p:cNvSpPr>
            <a:spLocks noGrp="1"/>
          </p:cNvSpPr>
          <p:nvPr>
            <p:ph type="title"/>
          </p:nvPr>
        </p:nvSpPr>
        <p:spPr>
          <a:xfrm>
            <a:off x="838200" y="365125"/>
            <a:ext cx="10515600" cy="834501"/>
          </a:xfrm>
        </p:spPr>
        <p:txBody>
          <a:bodyPr>
            <a:normAutofit/>
          </a:bodyPr>
          <a:lstStyle/>
          <a:p>
            <a:r>
              <a:rPr lang="it-IT" sz="3600" dirty="0"/>
              <a:t>Revisionismo e negazionismo</a:t>
            </a:r>
          </a:p>
        </p:txBody>
      </p:sp>
      <p:sp>
        <p:nvSpPr>
          <p:cNvPr id="3" name="Segnaposto contenuto 2">
            <a:extLst>
              <a:ext uri="{FF2B5EF4-FFF2-40B4-BE49-F238E27FC236}">
                <a16:creationId xmlns:a16="http://schemas.microsoft.com/office/drawing/2014/main" id="{AD105544-2F73-27B2-4EA8-3C68B3C4FC0C}"/>
              </a:ext>
            </a:extLst>
          </p:cNvPr>
          <p:cNvSpPr>
            <a:spLocks noGrp="1"/>
          </p:cNvSpPr>
          <p:nvPr>
            <p:ph idx="1"/>
          </p:nvPr>
        </p:nvSpPr>
        <p:spPr>
          <a:xfrm>
            <a:off x="838200" y="1283516"/>
            <a:ext cx="10515600" cy="4893447"/>
          </a:xfrm>
        </p:spPr>
        <p:txBody>
          <a:bodyPr/>
          <a:lstStyle/>
          <a:p>
            <a:r>
              <a:rPr lang="it-IT" dirty="0"/>
              <a:t>Dagli ultimi decenni del Novecento, accanto allo studio della storia basato sulle fonti si è sviluppato un filone basato su un discorso storico essenzialmente sganciato da una base empirica</a:t>
            </a:r>
          </a:p>
          <a:p>
            <a:r>
              <a:rPr lang="it-IT" dirty="0"/>
              <a:t>Questo è anche dovuto all’«uso pubblico della storia», cioè l’uso della storia al di fuori dell’accademia per fini di carattere educativo/pedagogico</a:t>
            </a:r>
          </a:p>
          <a:p>
            <a:r>
              <a:rPr lang="it-IT" dirty="0"/>
              <a:t>Nel corso del Novecento, «uso pubblico della storia» è stato fatto anche dai sistemi dittatoriali e totalitari</a:t>
            </a:r>
          </a:p>
          <a:p>
            <a:r>
              <a:rPr lang="it-IT" dirty="0"/>
              <a:t>Negli ultimi anni, è aumentato sempre più il bisogno di narrazioni storiche, in quanto richieste da un pubblico curioso e anche da parti politiche che hanno interesse ad enfatizzare o meno determinati temi</a:t>
            </a:r>
          </a:p>
        </p:txBody>
      </p:sp>
    </p:spTree>
    <p:extLst>
      <p:ext uri="{BB962C8B-B14F-4D97-AF65-F5344CB8AC3E}">
        <p14:creationId xmlns:p14="http://schemas.microsoft.com/office/powerpoint/2010/main" val="2992625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3888792-3B1D-45F8-09D5-436BE26D9FD0}"/>
              </a:ext>
            </a:extLst>
          </p:cNvPr>
          <p:cNvSpPr>
            <a:spLocks noGrp="1"/>
          </p:cNvSpPr>
          <p:nvPr>
            <p:ph idx="1"/>
          </p:nvPr>
        </p:nvSpPr>
        <p:spPr>
          <a:xfrm>
            <a:off x="838200" y="671119"/>
            <a:ext cx="10515600" cy="5505844"/>
          </a:xfrm>
        </p:spPr>
        <p:txBody>
          <a:bodyPr/>
          <a:lstStyle/>
          <a:p>
            <a:r>
              <a:rPr lang="it-IT" dirty="0"/>
              <a:t>In questo panorama, spesso a parlare di storia sono altre figure rispetto al ricercatore storico, ad esempio giornalisti od opinionisti</a:t>
            </a:r>
          </a:p>
          <a:p>
            <a:r>
              <a:rPr lang="it-IT" dirty="0"/>
              <a:t>Per quanto riguarda l’uso pubblico della storia, ci si rivolge sempre più alla storia contemporanea, identificata sostanzialmente con la storia del Novecento</a:t>
            </a:r>
          </a:p>
          <a:p>
            <a:r>
              <a:rPr lang="it-IT" dirty="0"/>
              <a:t>Temi molto discussi sono il fascismo, la Seconda guerra mondiale e la Liberazione, anche se con la fine della cosiddetta «prima repubblica» e l’andata al potere di forze estranee al cosiddetto «arco costituzionale» del dopoguerra, nel discorso pubblico si sono rimesse in discussione questioni che parevano acclarate</a:t>
            </a:r>
          </a:p>
          <a:p>
            <a:r>
              <a:rPr lang="it-IT" dirty="0"/>
              <a:t>Sono state così messe in dubbio interpretazioni legate alla storia del fascismo, accusate di essere strumentali ad un paradigma antifascista</a:t>
            </a:r>
          </a:p>
        </p:txBody>
      </p:sp>
    </p:spTree>
    <p:extLst>
      <p:ext uri="{BB962C8B-B14F-4D97-AF65-F5344CB8AC3E}">
        <p14:creationId xmlns:p14="http://schemas.microsoft.com/office/powerpoint/2010/main" val="1803195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F51D100-0730-2A6E-13A1-237F340455BF}"/>
              </a:ext>
            </a:extLst>
          </p:cNvPr>
          <p:cNvSpPr>
            <a:spLocks noGrp="1"/>
          </p:cNvSpPr>
          <p:nvPr>
            <p:ph idx="1"/>
          </p:nvPr>
        </p:nvSpPr>
        <p:spPr>
          <a:xfrm>
            <a:off x="838200" y="738231"/>
            <a:ext cx="10515600" cy="5438732"/>
          </a:xfrm>
        </p:spPr>
        <p:txBody>
          <a:bodyPr/>
          <a:lstStyle/>
          <a:p>
            <a:r>
              <a:rPr lang="it-IT" dirty="0"/>
              <a:t>Livello informativo</a:t>
            </a:r>
          </a:p>
          <a:p>
            <a:pPr marL="0" indent="0">
              <a:buNone/>
            </a:pPr>
            <a:r>
              <a:rPr lang="it-IT" dirty="0"/>
              <a:t>- È il livello principale, per cui lo storico trasmette, attraverso un procedimento di tipo logico, una serie di conoscenze relative al passato ai lettori</a:t>
            </a:r>
          </a:p>
          <a:p>
            <a:pPr marL="0" indent="0">
              <a:buNone/>
            </a:pPr>
            <a:r>
              <a:rPr lang="it-IT" dirty="0"/>
              <a:t>- Dal punto di vista della forma del discorso, si tratta di un ibrido narrativo-argomentativo, basato su informazioni desunte dalle fonti utilizzate le quali forniscono precise coordinate spazio-temporali e che portano a formulare delle «proposizioni storiche»</a:t>
            </a:r>
          </a:p>
          <a:p>
            <a:pPr marL="0" indent="0">
              <a:buNone/>
            </a:pPr>
            <a:r>
              <a:rPr lang="it-IT" dirty="0"/>
              <a:t>- Utilizzando le stesse fonti è possibile costruire un numero potenzialmente infinito di testi storici e di «proposizioni storiche»</a:t>
            </a:r>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spTree>
    <p:extLst>
      <p:ext uri="{BB962C8B-B14F-4D97-AF65-F5344CB8AC3E}">
        <p14:creationId xmlns:p14="http://schemas.microsoft.com/office/powerpoint/2010/main" val="1859001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6511837-7C41-F12C-A9B8-67225C43F79E}"/>
              </a:ext>
            </a:extLst>
          </p:cNvPr>
          <p:cNvSpPr>
            <a:spLocks noGrp="1"/>
          </p:cNvSpPr>
          <p:nvPr>
            <p:ph idx="1"/>
          </p:nvPr>
        </p:nvSpPr>
        <p:spPr>
          <a:xfrm>
            <a:off x="838200" y="788565"/>
            <a:ext cx="10515600" cy="5388398"/>
          </a:xfrm>
        </p:spPr>
        <p:txBody>
          <a:bodyPr/>
          <a:lstStyle/>
          <a:p>
            <a:r>
              <a:rPr lang="it-IT" dirty="0"/>
              <a:t>Con l’avvento di Internet, la maggior parte delle persone accede alla conoscenza storica attraverso siti disponibili sul web, piuttosto che attraverso la mediazione della storiografia scientifica</a:t>
            </a:r>
          </a:p>
          <a:p>
            <a:r>
              <a:rPr lang="it-IT" dirty="0"/>
              <a:t>Da un lato questa possibilità di accedere direttamente alle informazioni si caratterizza in senso democratico, dall’altro però in tal modo la virtualmente infinita mole di informazioni viene fruita senza gli strumenti concettuali, critici e metodologici che soli possono permettere di distinguere fra informazioni attendibili o meno</a:t>
            </a:r>
          </a:p>
          <a:p>
            <a:r>
              <a:rPr lang="it-IT" dirty="0"/>
              <a:t>Inoltre, c’è il rischio che queste informazioni non vengano inserite in un quadro complesso di tipo storico, ma che vengano banalizzate e semplificate ad esempio a fini politici</a:t>
            </a:r>
          </a:p>
        </p:txBody>
      </p:sp>
    </p:spTree>
    <p:extLst>
      <p:ext uri="{BB962C8B-B14F-4D97-AF65-F5344CB8AC3E}">
        <p14:creationId xmlns:p14="http://schemas.microsoft.com/office/powerpoint/2010/main" val="3196833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2C1C6D6-3DF8-7D33-C28C-1C93BE375959}"/>
              </a:ext>
            </a:extLst>
          </p:cNvPr>
          <p:cNvSpPr>
            <a:spLocks noGrp="1"/>
          </p:cNvSpPr>
          <p:nvPr>
            <p:ph idx="1"/>
          </p:nvPr>
        </p:nvSpPr>
        <p:spPr>
          <a:xfrm>
            <a:off x="838200" y="813732"/>
            <a:ext cx="10515600" cy="5363231"/>
          </a:xfrm>
        </p:spPr>
        <p:txBody>
          <a:bodyPr/>
          <a:lstStyle/>
          <a:p>
            <a:r>
              <a:rPr lang="it-IT" dirty="0"/>
              <a:t>Livello persuasivo o retorico</a:t>
            </a:r>
          </a:p>
          <a:p>
            <a:pPr marL="0" indent="0">
              <a:buNone/>
            </a:pPr>
            <a:r>
              <a:rPr lang="it-IT" dirty="0"/>
              <a:t>- Il testo storiografico deve essere pensato, da un punto di vista stilistico e retorico, in funzione del pubblico cui si rivolge: specialistico, di appassionati, studenti, ecc.</a:t>
            </a:r>
          </a:p>
          <a:p>
            <a:pPr marL="0" indent="0">
              <a:buNone/>
            </a:pPr>
            <a:r>
              <a:rPr lang="it-IT" dirty="0"/>
              <a:t>- La narrazione deve quindi essere pensata allo scopo di risultare adatta al pubblico cui si rivolge: selezione delle informazioni, struttura, lessico usato</a:t>
            </a:r>
          </a:p>
          <a:p>
            <a:pPr marL="0" indent="0">
              <a:buNone/>
            </a:pPr>
            <a:r>
              <a:rPr lang="it-IT" dirty="0"/>
              <a:t>- Sulle modalità espressive e il linguaggio utilizzato pesano anche le «mode» storiografiche del momento e le convinzioni e sensibilità dell’autore: ad esempio, scelta fra termini come «rivolta» o «rivoluzione»</a:t>
            </a:r>
          </a:p>
          <a:p>
            <a:pPr marL="0" indent="0">
              <a:buNone/>
            </a:pPr>
            <a:endParaRPr lang="it-IT" dirty="0"/>
          </a:p>
          <a:p>
            <a:pPr marL="0" indent="0">
              <a:buNone/>
            </a:pPr>
            <a:endParaRPr lang="it-IT" dirty="0"/>
          </a:p>
        </p:txBody>
      </p:sp>
    </p:spTree>
    <p:extLst>
      <p:ext uri="{BB962C8B-B14F-4D97-AF65-F5344CB8AC3E}">
        <p14:creationId xmlns:p14="http://schemas.microsoft.com/office/powerpoint/2010/main" val="3953966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4FD11AD-0835-27B1-56A2-158A0070D742}"/>
              </a:ext>
            </a:extLst>
          </p:cNvPr>
          <p:cNvSpPr>
            <a:spLocks noGrp="1"/>
          </p:cNvSpPr>
          <p:nvPr>
            <p:ph idx="1"/>
          </p:nvPr>
        </p:nvSpPr>
        <p:spPr>
          <a:xfrm>
            <a:off x="838200" y="721453"/>
            <a:ext cx="10515600" cy="5455510"/>
          </a:xfrm>
        </p:spPr>
        <p:txBody>
          <a:bodyPr/>
          <a:lstStyle/>
          <a:p>
            <a:pPr marL="0" indent="0">
              <a:buNone/>
            </a:pPr>
            <a:r>
              <a:rPr lang="it-IT" dirty="0"/>
              <a:t>- La stessa periodizzazione scelta dall’autore costituisce un artificio retorico, cioè permette di evidenziare elementi di continuità e rottura funzionali al discorso sviluppato</a:t>
            </a:r>
          </a:p>
          <a:p>
            <a:pPr marL="0" indent="0">
              <a:buNone/>
            </a:pPr>
            <a:r>
              <a:rPr lang="it-IT" dirty="0"/>
              <a:t>- Anche il tono utilizzato dall’autore (partecipe, drammatico, distaccato, di disapprovazione) per narrare i fatti può far capire al lettore la sua posizione nei confronti della materia trattata</a:t>
            </a:r>
          </a:p>
          <a:p>
            <a:pPr marL="0" indent="0">
              <a:buNone/>
            </a:pPr>
            <a:r>
              <a:rPr lang="it-IT" dirty="0"/>
              <a:t>- Analoghi risultati produce la scelta lessicale: i termini usati possono evidenziare una differente sensibilità dell’autore</a:t>
            </a:r>
          </a:p>
          <a:p>
            <a:r>
              <a:rPr lang="it-IT" dirty="0"/>
              <a:t>Livello teorico o ideologico</a:t>
            </a:r>
          </a:p>
          <a:p>
            <a:pPr marL="0" indent="0">
              <a:buNone/>
            </a:pPr>
            <a:r>
              <a:rPr lang="it-IT" dirty="0"/>
              <a:t>- Determina a sua volta le scelte linguistiche e stilistiche e quindi influenza il livello persuasivo o retorico</a:t>
            </a:r>
          </a:p>
          <a:p>
            <a:pPr marL="0" indent="0">
              <a:buNone/>
            </a:pPr>
            <a:endParaRPr lang="it-IT" dirty="0"/>
          </a:p>
        </p:txBody>
      </p:sp>
    </p:spTree>
    <p:extLst>
      <p:ext uri="{BB962C8B-B14F-4D97-AF65-F5344CB8AC3E}">
        <p14:creationId xmlns:p14="http://schemas.microsoft.com/office/powerpoint/2010/main" val="2140835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AADF64F-EDBB-ED41-5DA4-ECF0B0BF0A39}"/>
              </a:ext>
            </a:extLst>
          </p:cNvPr>
          <p:cNvSpPr>
            <a:spLocks noGrp="1"/>
          </p:cNvSpPr>
          <p:nvPr>
            <p:ph idx="1"/>
          </p:nvPr>
        </p:nvSpPr>
        <p:spPr>
          <a:xfrm>
            <a:off x="838200" y="671119"/>
            <a:ext cx="10515600" cy="5505844"/>
          </a:xfrm>
        </p:spPr>
        <p:txBody>
          <a:bodyPr>
            <a:normAutofit/>
          </a:bodyPr>
          <a:lstStyle/>
          <a:p>
            <a:pPr marL="0" indent="0">
              <a:buNone/>
            </a:pPr>
            <a:r>
              <a:rPr lang="it-IT" dirty="0"/>
              <a:t>- Lo stesso storico aderisce spesso o è vicino a determinate teorie di carattere storiografico per cui è da queste influenzato</a:t>
            </a:r>
          </a:p>
          <a:p>
            <a:pPr marL="0" indent="0">
              <a:buNone/>
            </a:pPr>
            <a:r>
              <a:rPr lang="it-IT" dirty="0"/>
              <a:t>- In ogni caso, nell’economia di un serio lavoro storiografico, dovrebbero contare di più i fatti, cioè l’uso delle fonti, rispetto all’adesione a una corrente o una teoria storiografica</a:t>
            </a:r>
          </a:p>
          <a:p>
            <a:pPr marL="0" indent="0">
              <a:buNone/>
            </a:pPr>
            <a:r>
              <a:rPr lang="it-IT" dirty="0"/>
              <a:t>  </a:t>
            </a:r>
          </a:p>
        </p:txBody>
      </p:sp>
    </p:spTree>
    <p:extLst>
      <p:ext uri="{BB962C8B-B14F-4D97-AF65-F5344CB8AC3E}">
        <p14:creationId xmlns:p14="http://schemas.microsoft.com/office/powerpoint/2010/main" val="4179173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EFC99A-A034-32D8-7D12-D580A3EAEA1C}"/>
              </a:ext>
            </a:extLst>
          </p:cNvPr>
          <p:cNvSpPr>
            <a:spLocks noGrp="1"/>
          </p:cNvSpPr>
          <p:nvPr>
            <p:ph type="title"/>
          </p:nvPr>
        </p:nvSpPr>
        <p:spPr/>
        <p:txBody>
          <a:bodyPr>
            <a:normAutofit/>
          </a:bodyPr>
          <a:lstStyle/>
          <a:p>
            <a:r>
              <a:rPr lang="it-IT" sz="3600" dirty="0"/>
              <a:t>I generi storiografici</a:t>
            </a:r>
          </a:p>
        </p:txBody>
      </p:sp>
      <p:sp>
        <p:nvSpPr>
          <p:cNvPr id="3" name="Segnaposto contenuto 2">
            <a:extLst>
              <a:ext uri="{FF2B5EF4-FFF2-40B4-BE49-F238E27FC236}">
                <a16:creationId xmlns:a16="http://schemas.microsoft.com/office/drawing/2014/main" id="{5FE6C6F4-77D4-418D-E87C-91CAADEFD354}"/>
              </a:ext>
            </a:extLst>
          </p:cNvPr>
          <p:cNvSpPr>
            <a:spLocks noGrp="1"/>
          </p:cNvSpPr>
          <p:nvPr>
            <p:ph idx="1"/>
          </p:nvPr>
        </p:nvSpPr>
        <p:spPr>
          <a:xfrm>
            <a:off x="838200" y="2290193"/>
            <a:ext cx="10515600" cy="3886769"/>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Esistono poi diversi generi storiografici entro cui si collocano le opere di carattere storico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La storia generale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 Si occupa delle linee principali relative ai cambiamenti, studiati in modo sistematico e organizzato, evidenziati nel tempo a livello politico e sociale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 A tale scopo, la storia generale utilizza i risultati a cui è pervenuta la storia di carattere settoriale</a:t>
            </a:r>
          </a:p>
          <a:p>
            <a:endParaRPr lang="it-IT" dirty="0"/>
          </a:p>
        </p:txBody>
      </p:sp>
    </p:spTree>
    <p:extLst>
      <p:ext uri="{BB962C8B-B14F-4D97-AF65-F5344CB8AC3E}">
        <p14:creationId xmlns:p14="http://schemas.microsoft.com/office/powerpoint/2010/main" val="470623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C149323-D2E2-6668-71F6-7BA17C3B7FF7}"/>
              </a:ext>
            </a:extLst>
          </p:cNvPr>
          <p:cNvSpPr>
            <a:spLocks noGrp="1"/>
          </p:cNvSpPr>
          <p:nvPr>
            <p:ph idx="1"/>
          </p:nvPr>
        </p:nvSpPr>
        <p:spPr>
          <a:xfrm>
            <a:off x="838200" y="612396"/>
            <a:ext cx="10515600" cy="5564567"/>
          </a:xfrm>
        </p:spPr>
        <p:txBody>
          <a:bodyPr/>
          <a:lstStyle/>
          <a:p>
            <a:pPr marL="0" indent="0">
              <a:buNone/>
            </a:pPr>
            <a:r>
              <a:rPr lang="it-IT" dirty="0"/>
              <a:t>- In realtà la storia generale è trattata soprattutto nei testi di sintesi di carattere manualistico a livello scolastico e universitario</a:t>
            </a:r>
          </a:p>
          <a:p>
            <a:pPr marL="0" indent="0">
              <a:buNone/>
            </a:pPr>
            <a:r>
              <a:rPr lang="it-IT" dirty="0"/>
              <a:t>- A livello scientifico, tuttavia, la storia generale non è un genere particolarmente sviluppato dagli storici, tranne che appunto per fini di didattica rivolta a scuole e università</a:t>
            </a:r>
          </a:p>
          <a:p>
            <a:pPr marL="0" indent="0">
              <a:buNone/>
            </a:pPr>
            <a:r>
              <a:rPr lang="it-IT" dirty="0"/>
              <a:t>- Da diversi anni si è sviluppato un dibattito sull’utilità o meno della storia generale di tipo tradizionale come strumento e metodologia didattica: per alcuni resta indispensabile per offrire agli studenti una base di conoscenze storiche senza le quali non è possibile comprendere né il passato né il presente, per altri invece non fa che riprodurre e perpetuare negli studenti una serie di semplificazioni e stereotipi più dannosi che utili</a:t>
            </a:r>
          </a:p>
        </p:txBody>
      </p:sp>
    </p:spTree>
    <p:extLst>
      <p:ext uri="{BB962C8B-B14F-4D97-AF65-F5344CB8AC3E}">
        <p14:creationId xmlns:p14="http://schemas.microsoft.com/office/powerpoint/2010/main" val="3224179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4083D46-BADB-8517-D846-657277050B2F}"/>
              </a:ext>
            </a:extLst>
          </p:cNvPr>
          <p:cNvSpPr>
            <a:spLocks noGrp="1"/>
          </p:cNvSpPr>
          <p:nvPr>
            <p:ph idx="1"/>
          </p:nvPr>
        </p:nvSpPr>
        <p:spPr>
          <a:xfrm>
            <a:off x="838200" y="704675"/>
            <a:ext cx="10515600" cy="5472288"/>
          </a:xfrm>
        </p:spPr>
        <p:txBody>
          <a:bodyPr>
            <a:normAutofit/>
          </a:bodyPr>
          <a:lstStyle/>
          <a:p>
            <a:r>
              <a:rPr lang="it-IT" dirty="0"/>
              <a:t>La storia globale o world history</a:t>
            </a:r>
          </a:p>
          <a:p>
            <a:pPr marL="0" indent="0">
              <a:buNone/>
            </a:pPr>
            <a:r>
              <a:rPr lang="it-IT" dirty="0"/>
              <a:t>- La storia globale contesta alla storia generale principalmente il fatto di essere soprattutto centrata sulle vicende europee, a cui viene dedicata la gran parte della trattazione dei manuali scolastici</a:t>
            </a:r>
          </a:p>
          <a:p>
            <a:pPr marL="0" indent="0">
              <a:buNone/>
            </a:pPr>
            <a:r>
              <a:rPr lang="it-IT" dirty="0"/>
              <a:t>- Le stesse vicende delle popolazioni e dei territori extraeuropei entrano nel discorso della storia generale sostanzialmente quando l’Europa entra in contatto con questi: evidente l’esempio della scoperta dell’America, vista, anche soltanto attraverso l’uso del termine «scoperta», da una prospettiva eurocentrica</a:t>
            </a:r>
          </a:p>
          <a:p>
            <a:pPr marL="0" indent="0">
              <a:buNone/>
            </a:pPr>
            <a:r>
              <a:rPr lang="it-IT" dirty="0"/>
              <a:t>- Le radici della storia globale affondano nel clima culturale della globalizzazione e del multiculturalismo</a:t>
            </a:r>
          </a:p>
          <a:p>
            <a:pPr marL="0" indent="0">
              <a:buNone/>
            </a:pPr>
            <a:endParaRPr lang="it-IT" dirty="0"/>
          </a:p>
        </p:txBody>
      </p:sp>
    </p:spTree>
    <p:extLst>
      <p:ext uri="{BB962C8B-B14F-4D97-AF65-F5344CB8AC3E}">
        <p14:creationId xmlns:p14="http://schemas.microsoft.com/office/powerpoint/2010/main" val="123815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9BEB5D89-786C-0FB2-C7DF-71E88BA7834B}"/>
              </a:ext>
            </a:extLst>
          </p:cNvPr>
          <p:cNvSpPr>
            <a:spLocks noGrp="1"/>
          </p:cNvSpPr>
          <p:nvPr>
            <p:ph idx="1"/>
          </p:nvPr>
        </p:nvSpPr>
        <p:spPr>
          <a:xfrm>
            <a:off x="838200" y="730250"/>
            <a:ext cx="10515600" cy="5446713"/>
          </a:xfrm>
        </p:spPr>
        <p:txBody>
          <a:bodyPr/>
          <a:lstStyle/>
          <a:p>
            <a:pPr marL="0" indent="0">
              <a:buNone/>
            </a:pPr>
            <a:r>
              <a:rPr lang="it-IT" dirty="0"/>
              <a:t>- Punto di riferimento della storia globale è lo storico William McNeill, autore di </a:t>
            </a:r>
            <a:r>
              <a:rPr lang="it-IT" i="1" dirty="0"/>
              <a:t>The Rise of the West. A History of the Human Community</a:t>
            </a:r>
            <a:r>
              <a:rPr lang="it-IT" dirty="0"/>
              <a:t> (1963)</a:t>
            </a:r>
          </a:p>
          <a:p>
            <a:pPr marL="0" indent="0">
              <a:buNone/>
            </a:pPr>
            <a:r>
              <a:rPr lang="it-IT" dirty="0"/>
              <a:t>- Idea che lo studio della storia centrato sullo Stato-nazione debba essere superato per prendere in considerazione invece unità su scala regionale e macroregionale</a:t>
            </a:r>
          </a:p>
          <a:p>
            <a:pPr marL="0" indent="0">
              <a:buNone/>
            </a:pPr>
            <a:r>
              <a:rPr lang="it-IT" dirty="0"/>
              <a:t>- Metodo comparativo nello studio dell’evoluzione delle società a livello appunto globale</a:t>
            </a:r>
          </a:p>
          <a:p>
            <a:pPr marL="0" indent="0">
              <a:buNone/>
            </a:pPr>
            <a:r>
              <a:rPr lang="it-IT" dirty="0"/>
              <a:t>- La storia globale ha così portato a relativizzare risultati o dinamiche attribuite generalmente solo all’occidente europeo, in particolare per quanto riguarda i processi di modernizzazione</a:t>
            </a:r>
          </a:p>
          <a:p>
            <a:pPr marL="0" indent="0">
              <a:buNone/>
            </a:pPr>
            <a:r>
              <a:rPr lang="it-IT" dirty="0"/>
              <a:t>- Importanza data ai processi di ibridazione fra culture diverse</a:t>
            </a:r>
          </a:p>
        </p:txBody>
      </p:sp>
    </p:spTree>
    <p:extLst>
      <p:ext uri="{BB962C8B-B14F-4D97-AF65-F5344CB8AC3E}">
        <p14:creationId xmlns:p14="http://schemas.microsoft.com/office/powerpoint/2010/main" val="410199945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2068</Words>
  <Application>Microsoft Office PowerPoint</Application>
  <PresentationFormat>Widescreen</PresentationFormat>
  <Paragraphs>88</Paragraphs>
  <Slides>20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20</vt:i4>
      </vt:variant>
    </vt:vector>
  </HeadingPairs>
  <TitlesOfParts>
    <vt:vector size="24" baseType="lpstr">
      <vt:lpstr>Arial</vt:lpstr>
      <vt:lpstr>Calibri</vt:lpstr>
      <vt:lpstr>Calibri Light</vt:lpstr>
      <vt:lpstr>Tema di Office</vt:lpstr>
      <vt:lpstr>Il testo storico</vt:lpstr>
      <vt:lpstr>Presentazione standard di PowerPoint</vt:lpstr>
      <vt:lpstr>Presentazione standard di PowerPoint</vt:lpstr>
      <vt:lpstr>Presentazione standard di PowerPoint</vt:lpstr>
      <vt:lpstr>Presentazione standard di PowerPoint</vt:lpstr>
      <vt:lpstr>I generi storiografici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Revisionismo e negazionismo</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SANTORO STEFANO</dc:creator>
  <cp:lastModifiedBy>SANTORO STEFANO</cp:lastModifiedBy>
  <cp:revision>2</cp:revision>
  <dcterms:created xsi:type="dcterms:W3CDTF">2024-04-05T07:08:28Z</dcterms:created>
  <dcterms:modified xsi:type="dcterms:W3CDTF">2024-04-05T07:10:15Z</dcterms:modified>
</cp:coreProperties>
</file>