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326" r:id="rId4"/>
    <p:sldId id="327" r:id="rId5"/>
    <p:sldId id="328" r:id="rId6"/>
    <p:sldId id="329" r:id="rId7"/>
    <p:sldId id="330" r:id="rId8"/>
    <p:sldId id="331" r:id="rId9"/>
    <p:sldId id="332" r:id="rId10"/>
    <p:sldId id="358" r:id="rId11"/>
    <p:sldId id="359" r:id="rId12"/>
    <p:sldId id="360" r:id="rId13"/>
    <p:sldId id="361" r:id="rId14"/>
    <p:sldId id="376" r:id="rId15"/>
    <p:sldId id="365" r:id="rId16"/>
    <p:sldId id="366" r:id="rId17"/>
    <p:sldId id="367" r:id="rId18"/>
    <p:sldId id="363" r:id="rId19"/>
    <p:sldId id="333" r:id="rId20"/>
    <p:sldId id="334" r:id="rId21"/>
    <p:sldId id="335" r:id="rId22"/>
    <p:sldId id="336" r:id="rId23"/>
    <p:sldId id="337" r:id="rId24"/>
    <p:sldId id="338" r:id="rId25"/>
    <p:sldId id="339" r:id="rId26"/>
    <p:sldId id="340"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68" r:id="rId41"/>
    <p:sldId id="354" r:id="rId42"/>
    <p:sldId id="369" r:id="rId43"/>
    <p:sldId id="370" r:id="rId44"/>
    <p:sldId id="371" r:id="rId45"/>
    <p:sldId id="372" r:id="rId46"/>
    <p:sldId id="373" r:id="rId47"/>
    <p:sldId id="374" r:id="rId48"/>
    <p:sldId id="355" r:id="rId49"/>
    <p:sldId id="375" r:id="rId50"/>
    <p:sldId id="356" r:id="rId51"/>
    <p:sldId id="357" r:id="rId52"/>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55"/>
  </p:normalViewPr>
  <p:slideViewPr>
    <p:cSldViewPr snapToGrid="0">
      <p:cViewPr varScale="1">
        <p:scale>
          <a:sx n="93" d="100"/>
          <a:sy n="93" d="100"/>
        </p:scale>
        <p:origin x="216"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893EFB-AD94-0F4A-A306-9A6EDF2D5056}" type="doc">
      <dgm:prSet loTypeId="urn:microsoft.com/office/officeart/2005/8/layout/process4" loCatId="" qsTypeId="urn:microsoft.com/office/officeart/2005/8/quickstyle/simple1" qsCatId="simple" csTypeId="urn:microsoft.com/office/officeart/2005/8/colors/colorful3" csCatId="colorful"/>
      <dgm:spPr/>
      <dgm:t>
        <a:bodyPr/>
        <a:lstStyle/>
        <a:p>
          <a:endParaRPr lang="en-US"/>
        </a:p>
      </dgm:t>
    </dgm:pt>
    <dgm:pt modelId="{90EF285D-6116-6A47-ADA4-1014D6412E7F}">
      <dgm:prSet/>
      <dgm:spPr/>
      <dgm:t>
        <a:bodyPr/>
        <a:lstStyle/>
        <a:p>
          <a:r>
            <a:rPr lang="en-US" dirty="0">
              <a:latin typeface="Arial" panose="020B0604020202020204" pitchFamily="34" charset="0"/>
              <a:cs typeface="Arial" panose="020B0604020202020204" pitchFamily="34" charset="0"/>
            </a:rPr>
            <a:t>Identification of assets, threats, and vulnerabilities </a:t>
          </a:r>
        </a:p>
      </dgm:t>
    </dgm:pt>
    <dgm:pt modelId="{CE825235-347A-1340-B223-80D221B66E62}" type="parTrans" cxnId="{D0CFCB63-CC19-AB47-92A0-F415D3E617A9}">
      <dgm:prSet/>
      <dgm:spPr/>
      <dgm:t>
        <a:bodyPr/>
        <a:lstStyle/>
        <a:p>
          <a:endParaRPr lang="en-US"/>
        </a:p>
      </dgm:t>
    </dgm:pt>
    <dgm:pt modelId="{0C97C921-5165-354C-AB10-90442E0FADD2}" type="sibTrans" cxnId="{D0CFCB63-CC19-AB47-92A0-F415D3E617A9}">
      <dgm:prSet/>
      <dgm:spPr/>
      <dgm:t>
        <a:bodyPr/>
        <a:lstStyle/>
        <a:p>
          <a:endParaRPr lang="en-US"/>
        </a:p>
      </dgm:t>
    </dgm:pt>
    <dgm:pt modelId="{E722AAA0-13E8-304A-99FF-8BD0AF4FA8FB}">
      <dgm:prSet/>
      <dgm:spPr/>
      <dgm:t>
        <a:bodyPr/>
        <a:lstStyle/>
        <a:p>
          <a:r>
            <a:rPr lang="en-US"/>
            <a:t>Assessment of the impact of threats and vulnerabilities on device functionality and end users/patients;</a:t>
          </a:r>
        </a:p>
      </dgm:t>
    </dgm:pt>
    <dgm:pt modelId="{ED4AABB2-0F66-9A49-9AC4-F13554F18D67}" type="parTrans" cxnId="{F650FFE3-D498-5042-96A8-39DDB5A8E95B}">
      <dgm:prSet/>
      <dgm:spPr/>
      <dgm:t>
        <a:bodyPr/>
        <a:lstStyle/>
        <a:p>
          <a:endParaRPr lang="en-US"/>
        </a:p>
      </dgm:t>
    </dgm:pt>
    <dgm:pt modelId="{A7A85195-9129-7040-83C1-7C63D8DADBB9}" type="sibTrans" cxnId="{F650FFE3-D498-5042-96A8-39DDB5A8E95B}">
      <dgm:prSet/>
      <dgm:spPr/>
      <dgm:t>
        <a:bodyPr/>
        <a:lstStyle/>
        <a:p>
          <a:endParaRPr lang="en-US"/>
        </a:p>
      </dgm:t>
    </dgm:pt>
    <dgm:pt modelId="{36EDB6CA-6B78-6F46-9E5E-1564629B1D68}">
      <dgm:prSet/>
      <dgm:spPr/>
      <dgm:t>
        <a:bodyPr/>
        <a:lstStyle/>
        <a:p>
          <a:r>
            <a:rPr lang="en-US"/>
            <a:t>Assessment of the likelihood of a threat and of a vulnerability being exploited</a:t>
          </a:r>
        </a:p>
      </dgm:t>
    </dgm:pt>
    <dgm:pt modelId="{7A1AC673-9E34-1547-B88F-88902FA6223A}" type="parTrans" cxnId="{819F8E7F-4C37-CE4E-BCCE-9995DD73160F}">
      <dgm:prSet/>
      <dgm:spPr/>
      <dgm:t>
        <a:bodyPr/>
        <a:lstStyle/>
        <a:p>
          <a:endParaRPr lang="en-US"/>
        </a:p>
      </dgm:t>
    </dgm:pt>
    <dgm:pt modelId="{5F124B81-B358-DF49-94A3-C99CE4BDE0DD}" type="sibTrans" cxnId="{819F8E7F-4C37-CE4E-BCCE-9995DD73160F}">
      <dgm:prSet/>
      <dgm:spPr/>
      <dgm:t>
        <a:bodyPr/>
        <a:lstStyle/>
        <a:p>
          <a:endParaRPr lang="en-US"/>
        </a:p>
      </dgm:t>
    </dgm:pt>
    <dgm:pt modelId="{A1AF8E3C-E138-BD44-9422-A05518DC4935}">
      <dgm:prSet/>
      <dgm:spPr/>
      <dgm:t>
        <a:bodyPr/>
        <a:lstStyle/>
        <a:p>
          <a:r>
            <a:rPr lang="en-US"/>
            <a:t>Determination of risk levels and suitable mitigation strategies; </a:t>
          </a:r>
        </a:p>
      </dgm:t>
    </dgm:pt>
    <dgm:pt modelId="{8A2E80E8-5296-9D43-BDC7-4A42A51E4A56}" type="parTrans" cxnId="{F9E54D6F-C5AA-1F49-9697-523F76005EDF}">
      <dgm:prSet/>
      <dgm:spPr/>
      <dgm:t>
        <a:bodyPr/>
        <a:lstStyle/>
        <a:p>
          <a:endParaRPr lang="en-US"/>
        </a:p>
      </dgm:t>
    </dgm:pt>
    <dgm:pt modelId="{1FBDC9BA-8E55-E240-8816-3136EAA968F6}" type="sibTrans" cxnId="{F9E54D6F-C5AA-1F49-9697-523F76005EDF}">
      <dgm:prSet/>
      <dgm:spPr/>
      <dgm:t>
        <a:bodyPr/>
        <a:lstStyle/>
        <a:p>
          <a:endParaRPr lang="en-US"/>
        </a:p>
      </dgm:t>
    </dgm:pt>
    <dgm:pt modelId="{12D42479-F45F-A04A-8E20-7B99605A5532}">
      <dgm:prSet/>
      <dgm:spPr/>
      <dgm:t>
        <a:bodyPr/>
        <a:lstStyle/>
        <a:p>
          <a:r>
            <a:rPr lang="en-US"/>
            <a:t>Assessment of residual risk and risk acceptance criteria </a:t>
          </a:r>
        </a:p>
      </dgm:t>
    </dgm:pt>
    <dgm:pt modelId="{139582DE-4D4A-4846-A7C4-48721FEDB466}" type="parTrans" cxnId="{104DD825-45AA-A844-AB17-6AA916C8FEC4}">
      <dgm:prSet/>
      <dgm:spPr/>
      <dgm:t>
        <a:bodyPr/>
        <a:lstStyle/>
        <a:p>
          <a:endParaRPr lang="en-US"/>
        </a:p>
      </dgm:t>
    </dgm:pt>
    <dgm:pt modelId="{7A437710-9AC4-5D4B-8FE7-FB6B075927BF}" type="sibTrans" cxnId="{104DD825-45AA-A844-AB17-6AA916C8FEC4}">
      <dgm:prSet/>
      <dgm:spPr/>
      <dgm:t>
        <a:bodyPr/>
        <a:lstStyle/>
        <a:p>
          <a:endParaRPr lang="en-US"/>
        </a:p>
      </dgm:t>
    </dgm:pt>
    <dgm:pt modelId="{0AED388D-A25A-B645-B3F5-31C01223150D}" type="pres">
      <dgm:prSet presAssocID="{F9893EFB-AD94-0F4A-A306-9A6EDF2D5056}" presName="Name0" presStyleCnt="0">
        <dgm:presLayoutVars>
          <dgm:dir/>
          <dgm:animLvl val="lvl"/>
          <dgm:resizeHandles val="exact"/>
        </dgm:presLayoutVars>
      </dgm:prSet>
      <dgm:spPr/>
    </dgm:pt>
    <dgm:pt modelId="{9E7EA843-9B71-6746-9EB0-741453806425}" type="pres">
      <dgm:prSet presAssocID="{12D42479-F45F-A04A-8E20-7B99605A5532}" presName="boxAndChildren" presStyleCnt="0"/>
      <dgm:spPr/>
    </dgm:pt>
    <dgm:pt modelId="{E7F4F927-9B0A-0F46-8059-3C899C4DF794}" type="pres">
      <dgm:prSet presAssocID="{12D42479-F45F-A04A-8E20-7B99605A5532}" presName="parentTextBox" presStyleLbl="node1" presStyleIdx="0" presStyleCnt="5"/>
      <dgm:spPr/>
    </dgm:pt>
    <dgm:pt modelId="{2B6520DA-D0C5-954F-BB36-D5C5F72AF464}" type="pres">
      <dgm:prSet presAssocID="{1FBDC9BA-8E55-E240-8816-3136EAA968F6}" presName="sp" presStyleCnt="0"/>
      <dgm:spPr/>
    </dgm:pt>
    <dgm:pt modelId="{146DBD4F-B0D3-7448-9F21-14E0D6FEAFC3}" type="pres">
      <dgm:prSet presAssocID="{A1AF8E3C-E138-BD44-9422-A05518DC4935}" presName="arrowAndChildren" presStyleCnt="0"/>
      <dgm:spPr/>
    </dgm:pt>
    <dgm:pt modelId="{B662C1AF-EAE2-3247-810A-0BFCD9056385}" type="pres">
      <dgm:prSet presAssocID="{A1AF8E3C-E138-BD44-9422-A05518DC4935}" presName="parentTextArrow" presStyleLbl="node1" presStyleIdx="1" presStyleCnt="5"/>
      <dgm:spPr/>
    </dgm:pt>
    <dgm:pt modelId="{77C734D2-9C9D-AC4E-BDD8-11A8DB4BC80D}" type="pres">
      <dgm:prSet presAssocID="{5F124B81-B358-DF49-94A3-C99CE4BDE0DD}" presName="sp" presStyleCnt="0"/>
      <dgm:spPr/>
    </dgm:pt>
    <dgm:pt modelId="{18DD9906-AD8A-DF42-AFB3-05326F680606}" type="pres">
      <dgm:prSet presAssocID="{36EDB6CA-6B78-6F46-9E5E-1564629B1D68}" presName="arrowAndChildren" presStyleCnt="0"/>
      <dgm:spPr/>
    </dgm:pt>
    <dgm:pt modelId="{7C7D5711-913B-3C4B-899D-58BDB7A679BA}" type="pres">
      <dgm:prSet presAssocID="{36EDB6CA-6B78-6F46-9E5E-1564629B1D68}" presName="parentTextArrow" presStyleLbl="node1" presStyleIdx="2" presStyleCnt="5"/>
      <dgm:spPr/>
    </dgm:pt>
    <dgm:pt modelId="{548EC174-D638-1F46-AB43-E6AC225B5E4A}" type="pres">
      <dgm:prSet presAssocID="{A7A85195-9129-7040-83C1-7C63D8DADBB9}" presName="sp" presStyleCnt="0"/>
      <dgm:spPr/>
    </dgm:pt>
    <dgm:pt modelId="{DDB2F7A0-F8E7-0F48-AB90-8B6702AD7CAF}" type="pres">
      <dgm:prSet presAssocID="{E722AAA0-13E8-304A-99FF-8BD0AF4FA8FB}" presName="arrowAndChildren" presStyleCnt="0"/>
      <dgm:spPr/>
    </dgm:pt>
    <dgm:pt modelId="{1628C2CB-336B-8143-B553-9339F363A5D1}" type="pres">
      <dgm:prSet presAssocID="{E722AAA0-13E8-304A-99FF-8BD0AF4FA8FB}" presName="parentTextArrow" presStyleLbl="node1" presStyleIdx="3" presStyleCnt="5"/>
      <dgm:spPr/>
    </dgm:pt>
    <dgm:pt modelId="{19DE23F8-E6C5-9041-B2CC-26B6F46AFCEE}" type="pres">
      <dgm:prSet presAssocID="{0C97C921-5165-354C-AB10-90442E0FADD2}" presName="sp" presStyleCnt="0"/>
      <dgm:spPr/>
    </dgm:pt>
    <dgm:pt modelId="{F02C65F6-3027-0843-9EF5-5F8737130015}" type="pres">
      <dgm:prSet presAssocID="{90EF285D-6116-6A47-ADA4-1014D6412E7F}" presName="arrowAndChildren" presStyleCnt="0"/>
      <dgm:spPr/>
    </dgm:pt>
    <dgm:pt modelId="{50FA313A-EDD8-4045-80D9-042046177606}" type="pres">
      <dgm:prSet presAssocID="{90EF285D-6116-6A47-ADA4-1014D6412E7F}" presName="parentTextArrow" presStyleLbl="node1" presStyleIdx="4" presStyleCnt="5"/>
      <dgm:spPr/>
    </dgm:pt>
  </dgm:ptLst>
  <dgm:cxnLst>
    <dgm:cxn modelId="{104DD825-45AA-A844-AB17-6AA916C8FEC4}" srcId="{F9893EFB-AD94-0F4A-A306-9A6EDF2D5056}" destId="{12D42479-F45F-A04A-8E20-7B99605A5532}" srcOrd="4" destOrd="0" parTransId="{139582DE-4D4A-4846-A7C4-48721FEDB466}" sibTransId="{7A437710-9AC4-5D4B-8FE7-FB6B075927BF}"/>
    <dgm:cxn modelId="{78A97853-6D68-CD4F-A613-8AFF02729277}" type="presOf" srcId="{12D42479-F45F-A04A-8E20-7B99605A5532}" destId="{E7F4F927-9B0A-0F46-8059-3C899C4DF794}" srcOrd="0" destOrd="0" presId="urn:microsoft.com/office/officeart/2005/8/layout/process4"/>
    <dgm:cxn modelId="{D0CFCB63-CC19-AB47-92A0-F415D3E617A9}" srcId="{F9893EFB-AD94-0F4A-A306-9A6EDF2D5056}" destId="{90EF285D-6116-6A47-ADA4-1014D6412E7F}" srcOrd="0" destOrd="0" parTransId="{CE825235-347A-1340-B223-80D221B66E62}" sibTransId="{0C97C921-5165-354C-AB10-90442E0FADD2}"/>
    <dgm:cxn modelId="{04AF2669-2AE8-C44C-A9F1-2FBD4B34560F}" type="presOf" srcId="{36EDB6CA-6B78-6F46-9E5E-1564629B1D68}" destId="{7C7D5711-913B-3C4B-899D-58BDB7A679BA}" srcOrd="0" destOrd="0" presId="urn:microsoft.com/office/officeart/2005/8/layout/process4"/>
    <dgm:cxn modelId="{F9E54D6F-C5AA-1F49-9697-523F76005EDF}" srcId="{F9893EFB-AD94-0F4A-A306-9A6EDF2D5056}" destId="{A1AF8E3C-E138-BD44-9422-A05518DC4935}" srcOrd="3" destOrd="0" parTransId="{8A2E80E8-5296-9D43-BDC7-4A42A51E4A56}" sibTransId="{1FBDC9BA-8E55-E240-8816-3136EAA968F6}"/>
    <dgm:cxn modelId="{139C8C73-53F9-B14C-A2E9-D78B0420D1C7}" type="presOf" srcId="{90EF285D-6116-6A47-ADA4-1014D6412E7F}" destId="{50FA313A-EDD8-4045-80D9-042046177606}" srcOrd="0" destOrd="0" presId="urn:microsoft.com/office/officeart/2005/8/layout/process4"/>
    <dgm:cxn modelId="{819F8E7F-4C37-CE4E-BCCE-9995DD73160F}" srcId="{F9893EFB-AD94-0F4A-A306-9A6EDF2D5056}" destId="{36EDB6CA-6B78-6F46-9E5E-1564629B1D68}" srcOrd="2" destOrd="0" parTransId="{7A1AC673-9E34-1547-B88F-88902FA6223A}" sibTransId="{5F124B81-B358-DF49-94A3-C99CE4BDE0DD}"/>
    <dgm:cxn modelId="{602F8B81-F00C-A54E-88E6-D41969280071}" type="presOf" srcId="{F9893EFB-AD94-0F4A-A306-9A6EDF2D5056}" destId="{0AED388D-A25A-B645-B3F5-31C01223150D}" srcOrd="0" destOrd="0" presId="urn:microsoft.com/office/officeart/2005/8/layout/process4"/>
    <dgm:cxn modelId="{A17AB5B4-1BD8-814B-B3E2-8054181C4731}" type="presOf" srcId="{E722AAA0-13E8-304A-99FF-8BD0AF4FA8FB}" destId="{1628C2CB-336B-8143-B553-9339F363A5D1}" srcOrd="0" destOrd="0" presId="urn:microsoft.com/office/officeart/2005/8/layout/process4"/>
    <dgm:cxn modelId="{F2C6E4BE-E777-2041-A71A-E9A5F8C4B78C}" type="presOf" srcId="{A1AF8E3C-E138-BD44-9422-A05518DC4935}" destId="{B662C1AF-EAE2-3247-810A-0BFCD9056385}" srcOrd="0" destOrd="0" presId="urn:microsoft.com/office/officeart/2005/8/layout/process4"/>
    <dgm:cxn modelId="{F650FFE3-D498-5042-96A8-39DDB5A8E95B}" srcId="{F9893EFB-AD94-0F4A-A306-9A6EDF2D5056}" destId="{E722AAA0-13E8-304A-99FF-8BD0AF4FA8FB}" srcOrd="1" destOrd="0" parTransId="{ED4AABB2-0F66-9A49-9AC4-F13554F18D67}" sibTransId="{A7A85195-9129-7040-83C1-7C63D8DADBB9}"/>
    <dgm:cxn modelId="{ABB0F360-7422-5C4F-830C-184ABFD9BC27}" type="presParOf" srcId="{0AED388D-A25A-B645-B3F5-31C01223150D}" destId="{9E7EA843-9B71-6746-9EB0-741453806425}" srcOrd="0" destOrd="0" presId="urn:microsoft.com/office/officeart/2005/8/layout/process4"/>
    <dgm:cxn modelId="{31E52542-5775-0243-881E-30E7F8087DA0}" type="presParOf" srcId="{9E7EA843-9B71-6746-9EB0-741453806425}" destId="{E7F4F927-9B0A-0F46-8059-3C899C4DF794}" srcOrd="0" destOrd="0" presId="urn:microsoft.com/office/officeart/2005/8/layout/process4"/>
    <dgm:cxn modelId="{40F59D97-7FC2-8044-9F0E-4CFAE8D1139C}" type="presParOf" srcId="{0AED388D-A25A-B645-B3F5-31C01223150D}" destId="{2B6520DA-D0C5-954F-BB36-D5C5F72AF464}" srcOrd="1" destOrd="0" presId="urn:microsoft.com/office/officeart/2005/8/layout/process4"/>
    <dgm:cxn modelId="{F36DA526-DDE1-CF4A-A3D2-4DDB8251F3EF}" type="presParOf" srcId="{0AED388D-A25A-B645-B3F5-31C01223150D}" destId="{146DBD4F-B0D3-7448-9F21-14E0D6FEAFC3}" srcOrd="2" destOrd="0" presId="urn:microsoft.com/office/officeart/2005/8/layout/process4"/>
    <dgm:cxn modelId="{27B524B2-3B33-774D-9724-FF5A6A154130}" type="presParOf" srcId="{146DBD4F-B0D3-7448-9F21-14E0D6FEAFC3}" destId="{B662C1AF-EAE2-3247-810A-0BFCD9056385}" srcOrd="0" destOrd="0" presId="urn:microsoft.com/office/officeart/2005/8/layout/process4"/>
    <dgm:cxn modelId="{846C6E22-4874-A946-9C6E-3A2AF179081A}" type="presParOf" srcId="{0AED388D-A25A-B645-B3F5-31C01223150D}" destId="{77C734D2-9C9D-AC4E-BDD8-11A8DB4BC80D}" srcOrd="3" destOrd="0" presId="urn:microsoft.com/office/officeart/2005/8/layout/process4"/>
    <dgm:cxn modelId="{84F1505C-9732-7E46-B1BC-EE13C6DE1D9D}" type="presParOf" srcId="{0AED388D-A25A-B645-B3F5-31C01223150D}" destId="{18DD9906-AD8A-DF42-AFB3-05326F680606}" srcOrd="4" destOrd="0" presId="urn:microsoft.com/office/officeart/2005/8/layout/process4"/>
    <dgm:cxn modelId="{5B5C6884-F6AB-2244-A186-2BC919996FD6}" type="presParOf" srcId="{18DD9906-AD8A-DF42-AFB3-05326F680606}" destId="{7C7D5711-913B-3C4B-899D-58BDB7A679BA}" srcOrd="0" destOrd="0" presId="urn:microsoft.com/office/officeart/2005/8/layout/process4"/>
    <dgm:cxn modelId="{FC89C503-68C9-AC4C-B50C-328B90A1B04A}" type="presParOf" srcId="{0AED388D-A25A-B645-B3F5-31C01223150D}" destId="{548EC174-D638-1F46-AB43-E6AC225B5E4A}" srcOrd="5" destOrd="0" presId="urn:microsoft.com/office/officeart/2005/8/layout/process4"/>
    <dgm:cxn modelId="{B6EE7B3F-38B0-4D4A-8086-947FFC3134BB}" type="presParOf" srcId="{0AED388D-A25A-B645-B3F5-31C01223150D}" destId="{DDB2F7A0-F8E7-0F48-AB90-8B6702AD7CAF}" srcOrd="6" destOrd="0" presId="urn:microsoft.com/office/officeart/2005/8/layout/process4"/>
    <dgm:cxn modelId="{A3F8C0E8-F763-1944-A192-56254B486BA8}" type="presParOf" srcId="{DDB2F7A0-F8E7-0F48-AB90-8B6702AD7CAF}" destId="{1628C2CB-336B-8143-B553-9339F363A5D1}" srcOrd="0" destOrd="0" presId="urn:microsoft.com/office/officeart/2005/8/layout/process4"/>
    <dgm:cxn modelId="{38AED966-C049-A446-B4BE-D59BBA2A358A}" type="presParOf" srcId="{0AED388D-A25A-B645-B3F5-31C01223150D}" destId="{19DE23F8-E6C5-9041-B2CC-26B6F46AFCEE}" srcOrd="7" destOrd="0" presId="urn:microsoft.com/office/officeart/2005/8/layout/process4"/>
    <dgm:cxn modelId="{F446B521-4863-A84D-B30D-1D1F0BD5BAF8}" type="presParOf" srcId="{0AED388D-A25A-B645-B3F5-31C01223150D}" destId="{F02C65F6-3027-0843-9EF5-5F8737130015}" srcOrd="8" destOrd="0" presId="urn:microsoft.com/office/officeart/2005/8/layout/process4"/>
    <dgm:cxn modelId="{FB0FEECA-033A-A847-8884-90B098796B2E}" type="presParOf" srcId="{F02C65F6-3027-0843-9EF5-5F8737130015}" destId="{50FA313A-EDD8-4045-80D9-04204617760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4F927-9B0A-0F46-8059-3C899C4DF794}">
      <dsp:nvSpPr>
        <dsp:cNvPr id="0" name=""/>
        <dsp:cNvSpPr/>
      </dsp:nvSpPr>
      <dsp:spPr>
        <a:xfrm>
          <a:off x="0" y="3736288"/>
          <a:ext cx="10515600" cy="61296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Assessment of residual risk and risk acceptance criteria </a:t>
          </a:r>
        </a:p>
      </dsp:txBody>
      <dsp:txXfrm>
        <a:off x="0" y="3736288"/>
        <a:ext cx="10515600" cy="612969"/>
      </dsp:txXfrm>
    </dsp:sp>
    <dsp:sp modelId="{B662C1AF-EAE2-3247-810A-0BFCD9056385}">
      <dsp:nvSpPr>
        <dsp:cNvPr id="0" name=""/>
        <dsp:cNvSpPr/>
      </dsp:nvSpPr>
      <dsp:spPr>
        <a:xfrm rot="10800000">
          <a:off x="0" y="2802736"/>
          <a:ext cx="10515600" cy="942746"/>
        </a:xfrm>
        <a:prstGeom prst="upArrowCallout">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Determination of risk levels and suitable mitigation strategies; </a:t>
          </a:r>
        </a:p>
      </dsp:txBody>
      <dsp:txXfrm rot="10800000">
        <a:off x="0" y="2802736"/>
        <a:ext cx="10515600" cy="612568"/>
      </dsp:txXfrm>
    </dsp:sp>
    <dsp:sp modelId="{7C7D5711-913B-3C4B-899D-58BDB7A679BA}">
      <dsp:nvSpPr>
        <dsp:cNvPr id="0" name=""/>
        <dsp:cNvSpPr/>
      </dsp:nvSpPr>
      <dsp:spPr>
        <a:xfrm rot="10800000">
          <a:off x="0" y="1869184"/>
          <a:ext cx="10515600" cy="942746"/>
        </a:xfrm>
        <a:prstGeom prst="upArrowCallout">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Assessment of the likelihood of a threat and of a vulnerability being exploited</a:t>
          </a:r>
        </a:p>
      </dsp:txBody>
      <dsp:txXfrm rot="10800000">
        <a:off x="0" y="1869184"/>
        <a:ext cx="10515600" cy="612568"/>
      </dsp:txXfrm>
    </dsp:sp>
    <dsp:sp modelId="{1628C2CB-336B-8143-B553-9339F363A5D1}">
      <dsp:nvSpPr>
        <dsp:cNvPr id="0" name=""/>
        <dsp:cNvSpPr/>
      </dsp:nvSpPr>
      <dsp:spPr>
        <a:xfrm rot="10800000">
          <a:off x="0" y="935632"/>
          <a:ext cx="10515600" cy="942746"/>
        </a:xfrm>
        <a:prstGeom prst="upArrowCallout">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Assessment of the impact of threats and vulnerabilities on device functionality and end users/patients;</a:t>
          </a:r>
        </a:p>
      </dsp:txBody>
      <dsp:txXfrm rot="10800000">
        <a:off x="0" y="935632"/>
        <a:ext cx="10515600" cy="612568"/>
      </dsp:txXfrm>
    </dsp:sp>
    <dsp:sp modelId="{50FA313A-EDD8-4045-80D9-042046177606}">
      <dsp:nvSpPr>
        <dsp:cNvPr id="0" name=""/>
        <dsp:cNvSpPr/>
      </dsp:nvSpPr>
      <dsp:spPr>
        <a:xfrm rot="10800000">
          <a:off x="0" y="2080"/>
          <a:ext cx="10515600" cy="942746"/>
        </a:xfrm>
        <a:prstGeom prst="upArrowCallou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Identification of assets, threats, and vulnerabilities </a:t>
          </a:r>
        </a:p>
      </dsp:txBody>
      <dsp:txXfrm rot="10800000">
        <a:off x="0" y="2080"/>
        <a:ext cx="10515600" cy="6125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B92C-3AE5-2077-2651-2908EFD7F97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6E81BDC5-C44B-BCA2-D803-309DABBAAF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5FE01BBA-E6DF-688F-1EF1-F5C7B2ACC507}"/>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5" name="Footer Placeholder 4">
            <a:extLst>
              <a:ext uri="{FF2B5EF4-FFF2-40B4-BE49-F238E27FC236}">
                <a16:creationId xmlns:a16="http://schemas.microsoft.com/office/drawing/2014/main" id="{6FF1B04D-E27B-44B8-776A-0BD9CB1E262F}"/>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01361D7C-18BC-9BD2-F646-1CF224D540F5}"/>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39410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EA6D-D87B-8CB2-7AEB-52F1FD20D65C}"/>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305C09B4-90A4-3492-4B53-9485115FA8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CCEE235C-061B-0012-CE6B-8382956C839C}"/>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5" name="Footer Placeholder 4">
            <a:extLst>
              <a:ext uri="{FF2B5EF4-FFF2-40B4-BE49-F238E27FC236}">
                <a16:creationId xmlns:a16="http://schemas.microsoft.com/office/drawing/2014/main" id="{0CFA8A06-D3E5-7F09-98D4-1B299896D8F1}"/>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86395A8-76D9-FD39-9F87-F52F717981AC}"/>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89966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65CC57-204D-6026-0FD6-0457960880D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0F7308DD-C931-086A-79A4-DB098D1F55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241EB26-4821-A36D-5166-E632EA5B3C97}"/>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5" name="Footer Placeholder 4">
            <a:extLst>
              <a:ext uri="{FF2B5EF4-FFF2-40B4-BE49-F238E27FC236}">
                <a16:creationId xmlns:a16="http://schemas.microsoft.com/office/drawing/2014/main" id="{E36625FA-DCED-D721-0C32-987A56C1E31C}"/>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FB2EC15D-99C4-9DA7-96A3-367EA9643E68}"/>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99650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C04-38AB-BEF0-BDC6-BE7A6B961062}"/>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82C7EAF-F949-418C-8F3D-442BE1CFFB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25F1CF85-CE30-4AF7-91D5-DD581E73A000}"/>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5" name="Footer Placeholder 4">
            <a:extLst>
              <a:ext uri="{FF2B5EF4-FFF2-40B4-BE49-F238E27FC236}">
                <a16:creationId xmlns:a16="http://schemas.microsoft.com/office/drawing/2014/main" id="{253D72D6-3ED3-79B5-DEB8-773C4F91DAD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602264C8-0A78-0129-3903-57A7B3B0E044}"/>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24138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3084D-71D1-01A8-BF46-8158EEC56F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E14FED5E-FD28-3E1A-66EC-25B3E95757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EDCAB5-F006-1A4D-33CD-E1C0B636E758}"/>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5" name="Footer Placeholder 4">
            <a:extLst>
              <a:ext uri="{FF2B5EF4-FFF2-40B4-BE49-F238E27FC236}">
                <a16:creationId xmlns:a16="http://schemas.microsoft.com/office/drawing/2014/main" id="{AA71AAC2-50A6-C789-1C09-7617F743CA6A}"/>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D3B7B47C-500C-3CCA-7DE0-355DA94D7690}"/>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26516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00AA-483A-DA58-B646-C849043D54D8}"/>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E64399DD-E701-542B-0F34-B97D240F193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10D2DD5E-0AB9-869F-63DB-A292A92D09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68E742E5-1898-DF64-7B6A-714A23177112}"/>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6" name="Footer Placeholder 5">
            <a:extLst>
              <a:ext uri="{FF2B5EF4-FFF2-40B4-BE49-F238E27FC236}">
                <a16:creationId xmlns:a16="http://schemas.microsoft.com/office/drawing/2014/main" id="{993C8C10-0864-8C35-8FEF-5B6801C5BE1C}"/>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2BE17C0E-05F8-1365-A212-C196802DB4C7}"/>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379309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D15A-B8D5-5A91-530F-81FA4F0FE81E}"/>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953681D8-B11A-393C-D3E4-AEC7D07EC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0D138C-D387-74A2-6ADF-C920B39C53B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D2827DFE-2075-55FE-89ED-2FD755072F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A25851-2E90-B552-2AB8-521A4ED4A5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182D630E-1906-A04B-90AE-8555305EE810}"/>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8" name="Footer Placeholder 7">
            <a:extLst>
              <a:ext uri="{FF2B5EF4-FFF2-40B4-BE49-F238E27FC236}">
                <a16:creationId xmlns:a16="http://schemas.microsoft.com/office/drawing/2014/main" id="{00C6FC8C-BB44-483B-60D8-DAD4DC24A631}"/>
              </a:ext>
            </a:extLst>
          </p:cNvPr>
          <p:cNvSpPr>
            <a:spLocks noGrp="1"/>
          </p:cNvSpPr>
          <p:nvPr>
            <p:ph type="ftr" sz="quarter" idx="11"/>
          </p:nvPr>
        </p:nvSpPr>
        <p:spPr/>
        <p:txBody>
          <a:bodyPr/>
          <a:lstStyle/>
          <a:p>
            <a:endParaRPr lang="en-IT"/>
          </a:p>
        </p:txBody>
      </p:sp>
      <p:sp>
        <p:nvSpPr>
          <p:cNvPr id="9" name="Slide Number Placeholder 8">
            <a:extLst>
              <a:ext uri="{FF2B5EF4-FFF2-40B4-BE49-F238E27FC236}">
                <a16:creationId xmlns:a16="http://schemas.microsoft.com/office/drawing/2014/main" id="{30F7E15C-13C1-4D9A-7D71-14B3ED17B983}"/>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2072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8FB2-0DFE-BF16-F0B9-52838BB5D14B}"/>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B14748A0-7CF1-94CA-FDA1-372AFFEA77F8}"/>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4" name="Footer Placeholder 3">
            <a:extLst>
              <a:ext uri="{FF2B5EF4-FFF2-40B4-BE49-F238E27FC236}">
                <a16:creationId xmlns:a16="http://schemas.microsoft.com/office/drawing/2014/main" id="{BF85A460-295C-2F6E-72C9-F8BBCF063DE0}"/>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4C526404-2062-E3D8-C784-714156182F66}"/>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89782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23EFF-F57A-D83A-AF97-A8E3B950CF06}"/>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3" name="Footer Placeholder 2">
            <a:extLst>
              <a:ext uri="{FF2B5EF4-FFF2-40B4-BE49-F238E27FC236}">
                <a16:creationId xmlns:a16="http://schemas.microsoft.com/office/drawing/2014/main" id="{F76470AC-120D-E2E2-1346-F19B1906904E}"/>
              </a:ext>
            </a:extLst>
          </p:cNvPr>
          <p:cNvSpPr>
            <a:spLocks noGrp="1"/>
          </p:cNvSpPr>
          <p:nvPr>
            <p:ph type="ftr" sz="quarter" idx="11"/>
          </p:nvPr>
        </p:nvSpPr>
        <p:spPr/>
        <p:txBody>
          <a:bodyPr/>
          <a:lstStyle/>
          <a:p>
            <a:endParaRPr lang="en-IT"/>
          </a:p>
        </p:txBody>
      </p:sp>
      <p:sp>
        <p:nvSpPr>
          <p:cNvPr id="4" name="Slide Number Placeholder 3">
            <a:extLst>
              <a:ext uri="{FF2B5EF4-FFF2-40B4-BE49-F238E27FC236}">
                <a16:creationId xmlns:a16="http://schemas.microsoft.com/office/drawing/2014/main" id="{EE60817E-776A-1EFB-CE8F-068B70A60D7D}"/>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6612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555B-6D54-6C95-5C8A-CF031765BA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8DBABE06-F441-6A97-37FA-308B61F975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298BDBE1-159C-F134-9684-4546B4641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4DD714-4AC3-054C-8D6D-40AA071AA088}"/>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6" name="Footer Placeholder 5">
            <a:extLst>
              <a:ext uri="{FF2B5EF4-FFF2-40B4-BE49-F238E27FC236}">
                <a16:creationId xmlns:a16="http://schemas.microsoft.com/office/drawing/2014/main" id="{42E2CCBE-1DEB-FFD9-4B18-334F64E8E4F8}"/>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51B6350F-16C8-391D-37D2-4B72C469DE75}"/>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118150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E047A-DE9B-867C-37FF-A29776A958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96F88926-FAB8-AE99-ED4A-F71354ECB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AEBAACB3-4F50-AB9C-1288-46D408F50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EF661D-CB6D-95C5-E450-F66557C49E43}"/>
              </a:ext>
            </a:extLst>
          </p:cNvPr>
          <p:cNvSpPr>
            <a:spLocks noGrp="1"/>
          </p:cNvSpPr>
          <p:nvPr>
            <p:ph type="dt" sz="half" idx="10"/>
          </p:nvPr>
        </p:nvSpPr>
        <p:spPr/>
        <p:txBody>
          <a:bodyPr/>
          <a:lstStyle/>
          <a:p>
            <a:fld id="{8A9C70FE-93FB-F446-A55C-7FE685AB8A43}" type="datetimeFigureOut">
              <a:rPr lang="en-IT" smtClean="0"/>
              <a:t>05/04/24</a:t>
            </a:fld>
            <a:endParaRPr lang="en-IT"/>
          </a:p>
        </p:txBody>
      </p:sp>
      <p:sp>
        <p:nvSpPr>
          <p:cNvPr id="6" name="Footer Placeholder 5">
            <a:extLst>
              <a:ext uri="{FF2B5EF4-FFF2-40B4-BE49-F238E27FC236}">
                <a16:creationId xmlns:a16="http://schemas.microsoft.com/office/drawing/2014/main" id="{527EF271-692D-B090-5F7B-882CE7B73017}"/>
              </a:ext>
            </a:extLst>
          </p:cNvPr>
          <p:cNvSpPr>
            <a:spLocks noGrp="1"/>
          </p:cNvSpPr>
          <p:nvPr>
            <p:ph type="ftr" sz="quarter" idx="11"/>
          </p:nvPr>
        </p:nvSpPr>
        <p:spPr/>
        <p:txBody>
          <a:bodyPr/>
          <a:lstStyle/>
          <a:p>
            <a:endParaRPr lang="en-IT"/>
          </a:p>
        </p:txBody>
      </p:sp>
      <p:sp>
        <p:nvSpPr>
          <p:cNvPr id="7" name="Slide Number Placeholder 6">
            <a:extLst>
              <a:ext uri="{FF2B5EF4-FFF2-40B4-BE49-F238E27FC236}">
                <a16:creationId xmlns:a16="http://schemas.microsoft.com/office/drawing/2014/main" id="{B172660C-840F-3506-427F-CC867AECA9BF}"/>
              </a:ext>
            </a:extLst>
          </p:cNvPr>
          <p:cNvSpPr>
            <a:spLocks noGrp="1"/>
          </p:cNvSpPr>
          <p:nvPr>
            <p:ph type="sldNum" sz="quarter" idx="12"/>
          </p:nvPr>
        </p:nvSpPr>
        <p:spPr/>
        <p:txBody>
          <a:bodyPr/>
          <a:lstStyle/>
          <a:p>
            <a:fld id="{5EA09ABD-7FBE-BC4A-B857-0C523D27DA8A}" type="slidenum">
              <a:rPr lang="en-IT" smtClean="0"/>
              <a:t>‹#›</a:t>
            </a:fld>
            <a:endParaRPr lang="en-IT"/>
          </a:p>
        </p:txBody>
      </p:sp>
    </p:spTree>
    <p:extLst>
      <p:ext uri="{BB962C8B-B14F-4D97-AF65-F5344CB8AC3E}">
        <p14:creationId xmlns:p14="http://schemas.microsoft.com/office/powerpoint/2010/main" val="252253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9FB7A-EC5F-1806-8C84-03F023E4C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452AF3C5-AC59-76D5-86F1-A401CCD12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72C4EAE2-477B-66D4-1AA6-0A5BE53BBD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9C70FE-93FB-F446-A55C-7FE685AB8A43}" type="datetimeFigureOut">
              <a:rPr lang="en-IT" smtClean="0"/>
              <a:t>05/04/24</a:t>
            </a:fld>
            <a:endParaRPr lang="en-IT"/>
          </a:p>
        </p:txBody>
      </p:sp>
      <p:sp>
        <p:nvSpPr>
          <p:cNvPr id="5" name="Footer Placeholder 4">
            <a:extLst>
              <a:ext uri="{FF2B5EF4-FFF2-40B4-BE49-F238E27FC236}">
                <a16:creationId xmlns:a16="http://schemas.microsoft.com/office/drawing/2014/main" id="{3AE1441F-DDAB-5951-3FC2-7ED6ECF174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T"/>
          </a:p>
        </p:txBody>
      </p:sp>
      <p:sp>
        <p:nvSpPr>
          <p:cNvPr id="6" name="Slide Number Placeholder 5">
            <a:extLst>
              <a:ext uri="{FF2B5EF4-FFF2-40B4-BE49-F238E27FC236}">
                <a16:creationId xmlns:a16="http://schemas.microsoft.com/office/drawing/2014/main" id="{2A19D285-6667-F7AE-C857-E7086B6D4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A09ABD-7FBE-BC4A-B857-0C523D27DA8A}" type="slidenum">
              <a:rPr lang="en-IT" smtClean="0"/>
              <a:t>‹#›</a:t>
            </a:fld>
            <a:endParaRPr lang="en-IT"/>
          </a:p>
        </p:txBody>
      </p:sp>
    </p:spTree>
    <p:extLst>
      <p:ext uri="{BB962C8B-B14F-4D97-AF65-F5344CB8AC3E}">
        <p14:creationId xmlns:p14="http://schemas.microsoft.com/office/powerpoint/2010/main" val="2502472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C30932-BB03-0BB4-6495-7EEC739F2575}"/>
              </a:ext>
            </a:extLst>
          </p:cNvPr>
          <p:cNvSpPr/>
          <p:nvPr/>
        </p:nvSpPr>
        <p:spPr>
          <a:xfrm>
            <a:off x="0" y="0"/>
            <a:ext cx="12192000" cy="590092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C612A730-24F7-1D0C-59D4-768FCF85CE0E}"/>
              </a:ext>
            </a:extLst>
          </p:cNvPr>
          <p:cNvSpPr>
            <a:spLocks noGrp="1"/>
          </p:cNvSpPr>
          <p:nvPr>
            <p:ph type="ctrTitle"/>
          </p:nvPr>
        </p:nvSpPr>
        <p:spPr/>
        <p:txBody>
          <a:bodyPr>
            <a:normAutofit fontScale="90000"/>
          </a:bodyPr>
          <a:lstStyle/>
          <a:p>
            <a:r>
              <a:rPr lang="en-US" sz="6000" dirty="0">
                <a:solidFill>
                  <a:schemeClr val="bg1"/>
                </a:solidFill>
              </a:rPr>
              <a:t>DATA PROTECTION AND CYBERSECURITY IN </a:t>
            </a:r>
            <a:r>
              <a:rPr lang="en-US" sz="6000" dirty="0" err="1">
                <a:solidFill>
                  <a:schemeClr val="bg1"/>
                </a:solidFill>
              </a:rPr>
              <a:t>eHEALTH</a:t>
            </a:r>
            <a:r>
              <a:rPr lang="en-US" sz="6000" dirty="0">
                <a:solidFill>
                  <a:schemeClr val="bg1"/>
                </a:solidFill>
              </a:rPr>
              <a:t> SYSTEMS 2</a:t>
            </a:r>
          </a:p>
        </p:txBody>
      </p:sp>
      <p:pic>
        <p:nvPicPr>
          <p:cNvPr id="5" name="Picture 2" descr="logo centenario">
            <a:extLst>
              <a:ext uri="{FF2B5EF4-FFF2-40B4-BE49-F238E27FC236}">
                <a16:creationId xmlns:a16="http://schemas.microsoft.com/office/drawing/2014/main" id="{4107BCF0-34FF-CDC8-EF76-F81FFE6EC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40582"/>
            <a:ext cx="4112489" cy="7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DA92D-A265-0844-96AE-E59B12C1D17A}"/>
              </a:ext>
            </a:extLst>
          </p:cNvPr>
          <p:cNvSpPr>
            <a:spLocks noGrp="1"/>
          </p:cNvSpPr>
          <p:nvPr>
            <p:ph idx="1"/>
          </p:nvPr>
        </p:nvSpPr>
        <p:spPr>
          <a:xfrm>
            <a:off x="638908" y="2054224"/>
            <a:ext cx="10515600" cy="4351338"/>
          </a:xfrm>
        </p:spPr>
        <p:txBody>
          <a:bodyPr/>
          <a:lstStyle/>
          <a:p>
            <a:r>
              <a:rPr lang="en-US" dirty="0">
                <a:latin typeface="Aptos" panose="020B0004020202020204" pitchFamily="34" charset="0"/>
                <a:cs typeface="Arial" panose="020B0604020202020204" pitchFamily="34" charset="0"/>
              </a:rPr>
              <a:t>The HIPAA Security Rule contains the standards that must be applied in order to safeguard and protect electronically created, accessed, processed, or stored PHI (ePHI) when at rest and in transit.</a:t>
            </a:r>
          </a:p>
          <a:p>
            <a:r>
              <a:rPr lang="en-US" dirty="0">
                <a:latin typeface="Aptos" panose="020B0004020202020204" pitchFamily="34" charset="0"/>
                <a:cs typeface="Arial" panose="020B0604020202020204" pitchFamily="34" charset="0"/>
              </a:rPr>
              <a:t>It has three parts:</a:t>
            </a:r>
          </a:p>
          <a:p>
            <a:pPr lvl="1"/>
            <a:r>
              <a:rPr lang="en-US" dirty="0">
                <a:latin typeface="Aptos" panose="020B0004020202020204" pitchFamily="34" charset="0"/>
                <a:cs typeface="Arial" panose="020B0604020202020204" pitchFamily="34" charset="0"/>
              </a:rPr>
              <a:t>technical safeguards</a:t>
            </a:r>
          </a:p>
          <a:p>
            <a:pPr lvl="1"/>
            <a:r>
              <a:rPr lang="en-US" dirty="0">
                <a:latin typeface="Aptos" panose="020B0004020202020204" pitchFamily="34" charset="0"/>
                <a:cs typeface="Arial" panose="020B0604020202020204" pitchFamily="34" charset="0"/>
              </a:rPr>
              <a:t>physical safeguards</a:t>
            </a:r>
          </a:p>
          <a:p>
            <a:pPr lvl="1"/>
            <a:r>
              <a:rPr lang="en-US" dirty="0">
                <a:latin typeface="Aptos" panose="020B0004020202020204" pitchFamily="34" charset="0"/>
                <a:cs typeface="Arial" panose="020B0604020202020204" pitchFamily="34" charset="0"/>
              </a:rPr>
              <a:t>administrative safeguards</a:t>
            </a:r>
          </a:p>
        </p:txBody>
      </p:sp>
      <p:sp>
        <p:nvSpPr>
          <p:cNvPr id="4" name="Rectangle 3">
            <a:extLst>
              <a:ext uri="{FF2B5EF4-FFF2-40B4-BE49-F238E27FC236}">
                <a16:creationId xmlns:a16="http://schemas.microsoft.com/office/drawing/2014/main" id="{34197CE7-2D34-08DA-8E50-95804A8314B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60241349-55AD-470E-F885-4AA54AFCB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8BB856-EE4C-CAF4-84D3-357C091EB9F9}"/>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Security Rule</a:t>
            </a:r>
            <a:endParaRPr lang="en-GB" sz="2400" b="1" dirty="0">
              <a:solidFill>
                <a:schemeClr val="bg1"/>
              </a:solidFill>
              <a:latin typeface="+mj-lt"/>
            </a:endParaRPr>
          </a:p>
        </p:txBody>
      </p:sp>
      <p:pic>
        <p:nvPicPr>
          <p:cNvPr id="1026" name="Picture 2">
            <a:extLst>
              <a:ext uri="{FF2B5EF4-FFF2-40B4-BE49-F238E27FC236}">
                <a16:creationId xmlns:a16="http://schemas.microsoft.com/office/drawing/2014/main" id="{DD443731-7DCC-8821-4553-59350CC34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227" y="3999561"/>
            <a:ext cx="4044043" cy="25100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153FE5-2BAD-0035-3017-AE2D8088234D}"/>
              </a:ext>
            </a:extLst>
          </p:cNvPr>
          <p:cNvSpPr txBox="1"/>
          <p:nvPr/>
        </p:nvSpPr>
        <p:spPr>
          <a:xfrm>
            <a:off x="638908" y="1125720"/>
            <a:ext cx="8875206" cy="523220"/>
          </a:xfrm>
          <a:prstGeom prst="rect">
            <a:avLst/>
          </a:prstGeom>
          <a:noFill/>
        </p:spPr>
        <p:txBody>
          <a:bodyPr wrap="square">
            <a:spAutoFit/>
          </a:bodyPr>
          <a:lstStyle/>
          <a:p>
            <a:pPr algn="l"/>
            <a:r>
              <a:rPr lang="en-GB" sz="2800" b="0" i="0" dirty="0">
                <a:solidFill>
                  <a:srgbClr val="222222"/>
                </a:solidFill>
                <a:effectLst/>
                <a:highlight>
                  <a:srgbClr val="FFFFFF"/>
                </a:highlight>
                <a:latin typeface="Aptos" panose="020B0004020202020204" pitchFamily="34" charset="0"/>
              </a:rPr>
              <a:t>Health Insurance Portability and Accountability Act</a:t>
            </a:r>
          </a:p>
        </p:txBody>
      </p:sp>
    </p:spTree>
    <p:extLst>
      <p:ext uri="{BB962C8B-B14F-4D97-AF65-F5344CB8AC3E}">
        <p14:creationId xmlns:p14="http://schemas.microsoft.com/office/powerpoint/2010/main" val="205799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A9F2A6-6039-544A-9AC9-4FDB79D4AF23}"/>
              </a:ext>
            </a:extLst>
          </p:cNvPr>
          <p:cNvPicPr>
            <a:picLocks noChangeAspect="1"/>
          </p:cNvPicPr>
          <p:nvPr/>
        </p:nvPicPr>
        <p:blipFill>
          <a:blip r:embed="rId2"/>
          <a:stretch>
            <a:fillRect/>
          </a:stretch>
        </p:blipFill>
        <p:spPr>
          <a:xfrm>
            <a:off x="1871936" y="1226593"/>
            <a:ext cx="8448128" cy="5459110"/>
          </a:xfrm>
          <a:prstGeom prst="rect">
            <a:avLst/>
          </a:prstGeom>
        </p:spPr>
      </p:pic>
      <p:sp>
        <p:nvSpPr>
          <p:cNvPr id="2" name="Rectangle 1">
            <a:extLst>
              <a:ext uri="{FF2B5EF4-FFF2-40B4-BE49-F238E27FC236}">
                <a16:creationId xmlns:a16="http://schemas.microsoft.com/office/drawing/2014/main" id="{1B0EBCD9-088C-B2A0-8CAA-5787B40EFD9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5D3E988-4332-37E3-3DA2-E658E94B5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DB72EF-0068-C68F-E227-26FABBBC5445}"/>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a:t>
            </a:r>
            <a:r>
              <a:rPr lang="it-IT" sz="2400" b="1" dirty="0" err="1">
                <a:solidFill>
                  <a:schemeClr val="bg1"/>
                </a:solidFill>
                <a:latin typeface="+mj-lt"/>
              </a:rPr>
              <a:t>techincal</a:t>
            </a:r>
            <a:r>
              <a:rPr lang="it-IT" sz="2400" b="1" dirty="0">
                <a:solidFill>
                  <a:schemeClr val="bg1"/>
                </a:solidFill>
                <a:latin typeface="+mj-lt"/>
              </a:rPr>
              <a:t> </a:t>
            </a:r>
            <a:r>
              <a:rPr lang="it-IT" sz="2400" b="1" dirty="0" err="1">
                <a:solidFill>
                  <a:schemeClr val="bg1"/>
                </a:solidFill>
                <a:latin typeface="+mj-lt"/>
              </a:rPr>
              <a:t>safeguard</a:t>
            </a:r>
            <a:endParaRPr lang="en-GB" sz="2400" b="1" dirty="0">
              <a:solidFill>
                <a:schemeClr val="bg1"/>
              </a:solidFill>
              <a:latin typeface="+mj-lt"/>
            </a:endParaRPr>
          </a:p>
        </p:txBody>
      </p:sp>
    </p:spTree>
    <p:extLst>
      <p:ext uri="{BB962C8B-B14F-4D97-AF65-F5344CB8AC3E}">
        <p14:creationId xmlns:p14="http://schemas.microsoft.com/office/powerpoint/2010/main" val="205057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B6F580-5581-BE41-84FF-47A5FD490835}"/>
              </a:ext>
            </a:extLst>
          </p:cNvPr>
          <p:cNvPicPr>
            <a:picLocks noChangeAspect="1"/>
          </p:cNvPicPr>
          <p:nvPr/>
        </p:nvPicPr>
        <p:blipFill>
          <a:blip r:embed="rId2"/>
          <a:stretch>
            <a:fillRect/>
          </a:stretch>
        </p:blipFill>
        <p:spPr>
          <a:xfrm>
            <a:off x="927100" y="1195114"/>
            <a:ext cx="10337800" cy="5308600"/>
          </a:xfrm>
          <a:prstGeom prst="rect">
            <a:avLst/>
          </a:prstGeom>
        </p:spPr>
      </p:pic>
      <p:sp>
        <p:nvSpPr>
          <p:cNvPr id="4" name="Rectangle 3">
            <a:extLst>
              <a:ext uri="{FF2B5EF4-FFF2-40B4-BE49-F238E27FC236}">
                <a16:creationId xmlns:a16="http://schemas.microsoft.com/office/drawing/2014/main" id="{BD163D46-32B9-7460-06A6-EDF619EC7DC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7BA1BE2E-CC2E-1497-3F32-B9DACDC4C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E9DF85-A45F-E5F0-5E47-DAABB0B0B1EE}"/>
              </a:ext>
            </a:extLst>
          </p:cNvPr>
          <p:cNvSpPr txBox="1"/>
          <p:nvPr/>
        </p:nvSpPr>
        <p:spPr>
          <a:xfrm>
            <a:off x="4700796" y="129385"/>
            <a:ext cx="6453712" cy="461665"/>
          </a:xfrm>
          <a:prstGeom prst="rect">
            <a:avLst/>
          </a:prstGeom>
          <a:noFill/>
        </p:spPr>
        <p:txBody>
          <a:bodyPr wrap="square">
            <a:spAutoFit/>
          </a:bodyPr>
          <a:lstStyle/>
          <a:p>
            <a:r>
              <a:rPr lang="en-US" sz="2400" b="1" dirty="0">
                <a:solidFill>
                  <a:schemeClr val="bg1"/>
                </a:solidFill>
                <a:latin typeface="+mj-lt"/>
              </a:rPr>
              <a:t>HIPAA physical safeguard</a:t>
            </a:r>
          </a:p>
        </p:txBody>
      </p:sp>
    </p:spTree>
    <p:extLst>
      <p:ext uri="{BB962C8B-B14F-4D97-AF65-F5344CB8AC3E}">
        <p14:creationId xmlns:p14="http://schemas.microsoft.com/office/powerpoint/2010/main" val="967989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60DF1-36BC-CF4C-8FF2-4EFC4587A69C}"/>
              </a:ext>
            </a:extLst>
          </p:cNvPr>
          <p:cNvPicPr>
            <a:picLocks noChangeAspect="1"/>
          </p:cNvPicPr>
          <p:nvPr/>
        </p:nvPicPr>
        <p:blipFill>
          <a:blip r:embed="rId2"/>
          <a:stretch>
            <a:fillRect/>
          </a:stretch>
        </p:blipFill>
        <p:spPr>
          <a:xfrm>
            <a:off x="2194803" y="857634"/>
            <a:ext cx="7802393" cy="6000366"/>
          </a:xfrm>
          <a:prstGeom prst="rect">
            <a:avLst/>
          </a:prstGeom>
        </p:spPr>
      </p:pic>
      <p:sp>
        <p:nvSpPr>
          <p:cNvPr id="4" name="Rectangle 3">
            <a:extLst>
              <a:ext uri="{FF2B5EF4-FFF2-40B4-BE49-F238E27FC236}">
                <a16:creationId xmlns:a16="http://schemas.microsoft.com/office/drawing/2014/main" id="{4AD601CA-A52D-BAF3-B246-CA4575B3233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36415E7-D5EE-2DFF-B360-46412ECCC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28C63F-1749-2D0A-8EBF-ED6244C08351}"/>
              </a:ext>
            </a:extLst>
          </p:cNvPr>
          <p:cNvSpPr txBox="1"/>
          <p:nvPr/>
        </p:nvSpPr>
        <p:spPr>
          <a:xfrm>
            <a:off x="4700796" y="129385"/>
            <a:ext cx="6453712" cy="461665"/>
          </a:xfrm>
          <a:prstGeom prst="rect">
            <a:avLst/>
          </a:prstGeom>
          <a:noFill/>
        </p:spPr>
        <p:txBody>
          <a:bodyPr wrap="square">
            <a:spAutoFit/>
          </a:bodyPr>
          <a:lstStyle/>
          <a:p>
            <a:r>
              <a:rPr lang="en-US" sz="2400" b="1" dirty="0">
                <a:solidFill>
                  <a:schemeClr val="bg1"/>
                </a:solidFill>
                <a:latin typeface="+mj-lt"/>
              </a:rPr>
              <a:t>HIPAA administrative safeguard</a:t>
            </a:r>
          </a:p>
        </p:txBody>
      </p:sp>
    </p:spTree>
    <p:extLst>
      <p:ext uri="{BB962C8B-B14F-4D97-AF65-F5344CB8AC3E}">
        <p14:creationId xmlns:p14="http://schemas.microsoft.com/office/powerpoint/2010/main" val="808501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D601CA-A52D-BAF3-B246-CA4575B3233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36415E7-D5EE-2DFF-B360-46412ECCC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128C63F-1749-2D0A-8EBF-ED6244C08351}"/>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HIPAA </a:t>
            </a:r>
            <a:r>
              <a:rPr lang="en-US" sz="2400" b="1" dirty="0">
                <a:solidFill>
                  <a:schemeClr val="bg1"/>
                </a:solidFill>
                <a:latin typeface="+mj-lt"/>
              </a:rPr>
              <a:t>de-identification</a:t>
            </a:r>
          </a:p>
        </p:txBody>
      </p:sp>
      <p:sp>
        <p:nvSpPr>
          <p:cNvPr id="3" name="Content Placeholder 2">
            <a:extLst>
              <a:ext uri="{FF2B5EF4-FFF2-40B4-BE49-F238E27FC236}">
                <a16:creationId xmlns:a16="http://schemas.microsoft.com/office/drawing/2014/main" id="{22256809-B115-A216-80F8-896114F98904}"/>
              </a:ext>
            </a:extLst>
          </p:cNvPr>
          <p:cNvSpPr txBox="1">
            <a:spLocks/>
          </p:cNvSpPr>
          <p:nvPr/>
        </p:nvSpPr>
        <p:spPr>
          <a:xfrm>
            <a:off x="1189759" y="1308676"/>
            <a:ext cx="9812482" cy="5091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latin typeface="Aptos" panose="020B0004020202020204" pitchFamily="34" charset="0"/>
                <a:cs typeface="Arial" panose="020B0604020202020204" pitchFamily="34" charset="0"/>
              </a:rPr>
              <a:t>EXPERT DETERMINATION + SAFE HARBOR</a:t>
            </a:r>
          </a:p>
        </p:txBody>
      </p:sp>
      <p:pic>
        <p:nvPicPr>
          <p:cNvPr id="10242" name="Picture 2" descr="Image describes two methods under the HIPAA Privacy Rule to achieve de-identification: 1) Expert Determination method; 2) Safe Harbor.&quot;">
            <a:extLst>
              <a:ext uri="{FF2B5EF4-FFF2-40B4-BE49-F238E27FC236}">
                <a16:creationId xmlns:a16="http://schemas.microsoft.com/office/drawing/2014/main" id="{DA6A151C-E8DE-3813-6785-83D115086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4976" y="1928669"/>
            <a:ext cx="5602048" cy="453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48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69EE9-8A2C-BCCA-2300-063C296A1760}"/>
              </a:ext>
            </a:extLst>
          </p:cNvPr>
          <p:cNvPicPr>
            <a:picLocks noChangeAspect="1"/>
          </p:cNvPicPr>
          <p:nvPr/>
        </p:nvPicPr>
        <p:blipFill>
          <a:blip r:embed="rId2"/>
          <a:stretch>
            <a:fillRect/>
          </a:stretch>
        </p:blipFill>
        <p:spPr>
          <a:xfrm>
            <a:off x="601557" y="1227740"/>
            <a:ext cx="10988885" cy="5374126"/>
          </a:xfrm>
          <a:prstGeom prst="rect">
            <a:avLst/>
          </a:prstGeom>
        </p:spPr>
      </p:pic>
      <p:sp>
        <p:nvSpPr>
          <p:cNvPr id="2" name="Rectangle 1">
            <a:extLst>
              <a:ext uri="{FF2B5EF4-FFF2-40B4-BE49-F238E27FC236}">
                <a16:creationId xmlns:a16="http://schemas.microsoft.com/office/drawing/2014/main" id="{C5D9AC88-D78C-E125-DE18-81C709629F44}"/>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93C013E4-A5AE-E678-E57D-BA1568D5F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585369-C3AF-9B9F-2854-1170427B8D0B}"/>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Secure by design and secure by default</a:t>
            </a:r>
            <a:endParaRPr lang="en-GB" sz="2400" b="1" dirty="0">
              <a:solidFill>
                <a:schemeClr val="bg1"/>
              </a:solidFill>
              <a:latin typeface="+mj-lt"/>
            </a:endParaRPr>
          </a:p>
        </p:txBody>
      </p:sp>
    </p:spTree>
    <p:extLst>
      <p:ext uri="{BB962C8B-B14F-4D97-AF65-F5344CB8AC3E}">
        <p14:creationId xmlns:p14="http://schemas.microsoft.com/office/powerpoint/2010/main" val="215964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1713E-4E61-7102-6FA7-4BA541A512C3}"/>
              </a:ext>
            </a:extLst>
          </p:cNvPr>
          <p:cNvPicPr>
            <a:picLocks noChangeAspect="1"/>
          </p:cNvPicPr>
          <p:nvPr/>
        </p:nvPicPr>
        <p:blipFill>
          <a:blip r:embed="rId2"/>
          <a:stretch>
            <a:fillRect/>
          </a:stretch>
        </p:blipFill>
        <p:spPr>
          <a:xfrm>
            <a:off x="1158481" y="1305885"/>
            <a:ext cx="9593602" cy="5369553"/>
          </a:xfrm>
          <a:prstGeom prst="rect">
            <a:avLst/>
          </a:prstGeom>
        </p:spPr>
      </p:pic>
      <p:sp>
        <p:nvSpPr>
          <p:cNvPr id="2" name="Rectangle 1">
            <a:extLst>
              <a:ext uri="{FF2B5EF4-FFF2-40B4-BE49-F238E27FC236}">
                <a16:creationId xmlns:a16="http://schemas.microsoft.com/office/drawing/2014/main" id="{BF63871D-0E47-092C-B163-C07528B0584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0C84E6C8-1799-0E52-43DA-781C14E9E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0DBDD8-2E83-2901-FD8D-D76A13925387}"/>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Privacy by design and privacy by default</a:t>
            </a:r>
            <a:endParaRPr lang="en-GB" sz="2400" b="1" dirty="0">
              <a:solidFill>
                <a:schemeClr val="bg1"/>
              </a:solidFill>
              <a:latin typeface="+mj-lt"/>
            </a:endParaRPr>
          </a:p>
        </p:txBody>
      </p:sp>
    </p:spTree>
    <p:extLst>
      <p:ext uri="{BB962C8B-B14F-4D97-AF65-F5344CB8AC3E}">
        <p14:creationId xmlns:p14="http://schemas.microsoft.com/office/powerpoint/2010/main" val="3940719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BBD765-4F56-7C49-A860-0141A56CBF52}"/>
              </a:ext>
            </a:extLst>
          </p:cNvPr>
          <p:cNvSpPr>
            <a:spLocks noGrp="1"/>
          </p:cNvSpPr>
          <p:nvPr>
            <p:ph idx="1"/>
          </p:nvPr>
        </p:nvSpPr>
        <p:spPr>
          <a:xfrm>
            <a:off x="838200" y="1477283"/>
            <a:ext cx="10515600" cy="4351338"/>
          </a:xfrm>
        </p:spPr>
        <p:txBody>
          <a:bodyPr>
            <a:normAutofit fontScale="92500" lnSpcReduction="20000"/>
          </a:bodyPr>
          <a:lstStyle/>
          <a:p>
            <a:r>
              <a:rPr lang="en-US" dirty="0">
                <a:latin typeface="Aptos" panose="020B0004020202020204" pitchFamily="34" charset="0"/>
                <a:cs typeface="Arial" panose="020B0604020202020204" pitchFamily="34" charset="0"/>
              </a:rPr>
              <a:t>Appropriate design should anticipate the need to detect and respond to dynamic cybersecurity risks, including the need for deployment of cybersecurity routine updates and patches as well as emergency workarounds </a:t>
            </a:r>
          </a:p>
          <a:p>
            <a:r>
              <a:rPr lang="en-US" dirty="0">
                <a:latin typeface="Aptos" panose="020B0004020202020204" pitchFamily="34" charset="0"/>
                <a:cs typeface="Arial" panose="020B0604020202020204" pitchFamily="34" charset="0"/>
              </a:rPr>
              <a:t>Detect: </a:t>
            </a:r>
          </a:p>
          <a:p>
            <a:pPr lvl="1"/>
            <a:r>
              <a:rPr lang="en-US" dirty="0">
                <a:latin typeface="Aptos" panose="020B0004020202020204" pitchFamily="34" charset="0"/>
                <a:cs typeface="Arial" panose="020B0604020202020204" pitchFamily="34" charset="0"/>
              </a:rPr>
              <a:t>Routine security and antivirus scanning</a:t>
            </a:r>
          </a:p>
          <a:p>
            <a:pPr lvl="1"/>
            <a:r>
              <a:rPr lang="en-US" dirty="0">
                <a:latin typeface="Aptos" panose="020B0004020202020204" pitchFamily="34" charset="0"/>
                <a:cs typeface="Arial" panose="020B0604020202020204" pitchFamily="34" charset="0"/>
              </a:rPr>
              <a:t>Tracking and control of software updates</a:t>
            </a:r>
          </a:p>
          <a:p>
            <a:r>
              <a:rPr lang="en-US" dirty="0">
                <a:latin typeface="Aptos" panose="020B0004020202020204" pitchFamily="34" charset="0"/>
                <a:cs typeface="Arial" panose="020B0604020202020204" pitchFamily="34" charset="0"/>
              </a:rPr>
              <a:t>Respond:</a:t>
            </a:r>
          </a:p>
          <a:p>
            <a:pPr lvl="1"/>
            <a:r>
              <a:rPr lang="en-US" dirty="0">
                <a:latin typeface="Aptos" panose="020B0004020202020204" pitchFamily="34" charset="0"/>
                <a:cs typeface="Arial" panose="020B0604020202020204" pitchFamily="34" charset="0"/>
              </a:rPr>
              <a:t>User notification of cybersecurity risk detection</a:t>
            </a:r>
          </a:p>
          <a:p>
            <a:pPr lvl="1"/>
            <a:r>
              <a:rPr lang="en-US" dirty="0">
                <a:latin typeface="Aptos" panose="020B0004020202020204" pitchFamily="34" charset="0"/>
                <a:cs typeface="Arial" panose="020B0604020202020204" pitchFamily="34" charset="0"/>
              </a:rPr>
              <a:t>Architecture to rapid deploy of patches and updates</a:t>
            </a:r>
          </a:p>
          <a:p>
            <a:r>
              <a:rPr lang="en-US" dirty="0">
                <a:latin typeface="Aptos" panose="020B0004020202020204" pitchFamily="34" charset="0"/>
                <a:cs typeface="Arial" panose="020B0604020202020204" pitchFamily="34" charset="0"/>
              </a:rPr>
              <a:t>Recover:</a:t>
            </a:r>
          </a:p>
          <a:p>
            <a:pPr lvl="1"/>
            <a:r>
              <a:rPr lang="en-US" dirty="0">
                <a:latin typeface="Aptos" panose="020B0004020202020204" pitchFamily="34" charset="0"/>
                <a:cs typeface="Arial" panose="020B0604020202020204" pitchFamily="34" charset="0"/>
              </a:rPr>
              <a:t>Implement features to protect critical functionality</a:t>
            </a:r>
          </a:p>
          <a:p>
            <a:pPr lvl="1"/>
            <a:r>
              <a:rPr lang="en-US" dirty="0">
                <a:latin typeface="Aptos" panose="020B0004020202020204" pitchFamily="34" charset="0"/>
                <a:cs typeface="Arial" panose="020B0604020202020204" pitchFamily="34" charset="0"/>
              </a:rPr>
              <a:t>Recovery of device configuration by authorized user</a:t>
            </a:r>
          </a:p>
          <a:p>
            <a:endParaRPr lang="en-US" dirty="0">
              <a:latin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BD0322F-7A45-FCB2-80E6-531E824DF60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9BEB67D-6537-B390-89AB-48B8F6A37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12E169-D25D-1FAF-E8F2-35169630330A}"/>
              </a:ext>
            </a:extLst>
          </p:cNvPr>
          <p:cNvSpPr txBox="1"/>
          <p:nvPr/>
        </p:nvSpPr>
        <p:spPr>
          <a:xfrm>
            <a:off x="4700795" y="129385"/>
            <a:ext cx="7284375" cy="461665"/>
          </a:xfrm>
          <a:prstGeom prst="rect">
            <a:avLst/>
          </a:prstGeom>
          <a:noFill/>
        </p:spPr>
        <p:txBody>
          <a:bodyPr wrap="square">
            <a:spAutoFit/>
          </a:bodyPr>
          <a:lstStyle/>
          <a:p>
            <a:r>
              <a:rPr lang="it-IT" sz="2400" b="1" dirty="0">
                <a:solidFill>
                  <a:schemeClr val="bg1"/>
                </a:solidFill>
                <a:latin typeface="+mj-lt"/>
              </a:rPr>
              <a:t>Cybersecurity </a:t>
            </a:r>
            <a:r>
              <a:rPr lang="it-IT" sz="2400" b="1" dirty="0" err="1">
                <a:solidFill>
                  <a:schemeClr val="bg1"/>
                </a:solidFill>
                <a:latin typeface="+mj-lt"/>
              </a:rPr>
              <a:t>measures</a:t>
            </a:r>
            <a:r>
              <a:rPr lang="it-IT" sz="2400" b="1" dirty="0">
                <a:solidFill>
                  <a:schemeClr val="bg1"/>
                </a:solidFill>
                <a:latin typeface="+mj-lt"/>
              </a:rPr>
              <a:t>: </a:t>
            </a:r>
            <a:r>
              <a:rPr lang="it-IT" sz="2400" b="1" dirty="0" err="1">
                <a:solidFill>
                  <a:schemeClr val="bg1"/>
                </a:solidFill>
                <a:latin typeface="+mj-lt"/>
              </a:rPr>
              <a:t>detect</a:t>
            </a:r>
            <a:r>
              <a:rPr lang="it-IT" sz="2400" b="1" dirty="0">
                <a:solidFill>
                  <a:schemeClr val="bg1"/>
                </a:solidFill>
                <a:latin typeface="+mj-lt"/>
              </a:rPr>
              <a:t>, </a:t>
            </a:r>
            <a:r>
              <a:rPr lang="it-IT" sz="2400" b="1" dirty="0" err="1">
                <a:solidFill>
                  <a:schemeClr val="bg1"/>
                </a:solidFill>
                <a:latin typeface="+mj-lt"/>
              </a:rPr>
              <a:t>respond</a:t>
            </a:r>
            <a:r>
              <a:rPr lang="it-IT" sz="2400" b="1" dirty="0">
                <a:solidFill>
                  <a:schemeClr val="bg1"/>
                </a:solidFill>
                <a:latin typeface="+mj-lt"/>
              </a:rPr>
              <a:t>, and </a:t>
            </a:r>
            <a:r>
              <a:rPr lang="it-IT" sz="2400" b="1" dirty="0" err="1">
                <a:solidFill>
                  <a:schemeClr val="bg1"/>
                </a:solidFill>
                <a:latin typeface="+mj-lt"/>
              </a:rPr>
              <a:t>recover</a:t>
            </a:r>
            <a:endParaRPr lang="en-GB" sz="2400" b="1" dirty="0">
              <a:solidFill>
                <a:schemeClr val="bg1"/>
              </a:solidFill>
              <a:latin typeface="+mj-lt"/>
            </a:endParaRPr>
          </a:p>
        </p:txBody>
      </p:sp>
    </p:spTree>
    <p:extLst>
      <p:ext uri="{BB962C8B-B14F-4D97-AF65-F5344CB8AC3E}">
        <p14:creationId xmlns:p14="http://schemas.microsoft.com/office/powerpoint/2010/main" val="118660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2CA2A-1D51-3342-D80B-5D46E462D468}"/>
              </a:ext>
            </a:extLst>
          </p:cNvPr>
          <p:cNvPicPr>
            <a:picLocks noChangeAspect="1"/>
          </p:cNvPicPr>
          <p:nvPr/>
        </p:nvPicPr>
        <p:blipFill>
          <a:blip r:embed="rId2"/>
          <a:stretch>
            <a:fillRect/>
          </a:stretch>
        </p:blipFill>
        <p:spPr>
          <a:xfrm>
            <a:off x="931917" y="1390650"/>
            <a:ext cx="5283200" cy="4076700"/>
          </a:xfrm>
          <a:prstGeom prst="rect">
            <a:avLst/>
          </a:prstGeom>
        </p:spPr>
      </p:pic>
      <p:pic>
        <p:nvPicPr>
          <p:cNvPr id="5" name="Picture 4">
            <a:extLst>
              <a:ext uri="{FF2B5EF4-FFF2-40B4-BE49-F238E27FC236}">
                <a16:creationId xmlns:a16="http://schemas.microsoft.com/office/drawing/2014/main" id="{A9A519B7-CF74-C421-9CA4-7A5B829ECB7E}"/>
              </a:ext>
            </a:extLst>
          </p:cNvPr>
          <p:cNvPicPr>
            <a:picLocks noChangeAspect="1"/>
          </p:cNvPicPr>
          <p:nvPr/>
        </p:nvPicPr>
        <p:blipFill>
          <a:blip r:embed="rId3"/>
          <a:stretch>
            <a:fillRect/>
          </a:stretch>
        </p:blipFill>
        <p:spPr>
          <a:xfrm>
            <a:off x="6572682" y="1390650"/>
            <a:ext cx="5273122" cy="4076699"/>
          </a:xfrm>
          <a:prstGeom prst="rect">
            <a:avLst/>
          </a:prstGeom>
        </p:spPr>
      </p:pic>
      <p:sp>
        <p:nvSpPr>
          <p:cNvPr id="6" name="TextBox 5">
            <a:extLst>
              <a:ext uri="{FF2B5EF4-FFF2-40B4-BE49-F238E27FC236}">
                <a16:creationId xmlns:a16="http://schemas.microsoft.com/office/drawing/2014/main" id="{32E17969-D857-F6CF-15E9-9D1635E8CCAC}"/>
              </a:ext>
            </a:extLst>
          </p:cNvPr>
          <p:cNvSpPr txBox="1"/>
          <p:nvPr/>
        </p:nvSpPr>
        <p:spPr>
          <a:xfrm>
            <a:off x="2419560" y="5925645"/>
            <a:ext cx="6789683" cy="646331"/>
          </a:xfrm>
          <a:prstGeom prst="rect">
            <a:avLst/>
          </a:prstGeom>
          <a:noFill/>
        </p:spPr>
        <p:txBody>
          <a:bodyPr wrap="square" rtlCol="0">
            <a:spAutoFit/>
          </a:bodyPr>
          <a:lstStyle/>
          <a:p>
            <a:pPr algn="ctr"/>
            <a:r>
              <a:rPr lang="en-US" dirty="0"/>
              <a:t>Family of standards devoted to point-of-care/personal complex eHealth devices/systems requiring interoperability</a:t>
            </a:r>
          </a:p>
        </p:txBody>
      </p:sp>
      <p:sp>
        <p:nvSpPr>
          <p:cNvPr id="2" name="Rectangle 1">
            <a:extLst>
              <a:ext uri="{FF2B5EF4-FFF2-40B4-BE49-F238E27FC236}">
                <a16:creationId xmlns:a16="http://schemas.microsoft.com/office/drawing/2014/main" id="{76794904-7CA7-FB2D-2B9C-0EBF43FBF87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7" name="Picture 6" descr="logo centenario">
            <a:extLst>
              <a:ext uri="{FF2B5EF4-FFF2-40B4-BE49-F238E27FC236}">
                <a16:creationId xmlns:a16="http://schemas.microsoft.com/office/drawing/2014/main" id="{635A282E-D001-F767-C3EE-D43275E44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21EC3A-01A4-C2D2-1CDC-8A3E56531D2E}"/>
              </a:ext>
            </a:extLst>
          </p:cNvPr>
          <p:cNvSpPr txBox="1"/>
          <p:nvPr/>
        </p:nvSpPr>
        <p:spPr>
          <a:xfrm>
            <a:off x="4700795" y="129385"/>
            <a:ext cx="7284375" cy="461665"/>
          </a:xfrm>
          <a:prstGeom prst="rect">
            <a:avLst/>
          </a:prstGeom>
          <a:noFill/>
        </p:spPr>
        <p:txBody>
          <a:bodyPr wrap="square">
            <a:spAutoFit/>
          </a:bodyPr>
          <a:lstStyle/>
          <a:p>
            <a:r>
              <a:rPr lang="it-IT" sz="2400" b="1" dirty="0" err="1">
                <a:solidFill>
                  <a:schemeClr val="bg1"/>
                </a:solidFill>
                <a:latin typeface="+mj-lt"/>
              </a:rPr>
              <a:t>Approach</a:t>
            </a:r>
            <a:r>
              <a:rPr lang="it-IT" sz="2400" b="1" dirty="0">
                <a:solidFill>
                  <a:schemeClr val="bg1"/>
                </a:solidFill>
                <a:latin typeface="+mj-lt"/>
              </a:rPr>
              <a:t> to cybersecurity </a:t>
            </a:r>
            <a:r>
              <a:rPr lang="it-IT" sz="2400" b="1" dirty="0" err="1">
                <a:solidFill>
                  <a:schemeClr val="bg1"/>
                </a:solidFill>
                <a:latin typeface="+mj-lt"/>
              </a:rPr>
              <a:t>assessment</a:t>
            </a:r>
            <a:endParaRPr lang="en-GB" sz="2400" b="1" dirty="0">
              <a:solidFill>
                <a:schemeClr val="bg1"/>
              </a:solidFill>
              <a:latin typeface="+mj-lt"/>
            </a:endParaRPr>
          </a:p>
        </p:txBody>
      </p:sp>
    </p:spTree>
    <p:extLst>
      <p:ext uri="{BB962C8B-B14F-4D97-AF65-F5344CB8AC3E}">
        <p14:creationId xmlns:p14="http://schemas.microsoft.com/office/powerpoint/2010/main" val="4132673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6EDEA3F-0735-0342-BB4B-F085230C6796}"/>
              </a:ext>
            </a:extLst>
          </p:cNvPr>
          <p:cNvGraphicFramePr>
            <a:graphicFrameLocks noGrp="1"/>
          </p:cNvGraphicFramePr>
          <p:nvPr>
            <p:ph idx="1"/>
          </p:nvPr>
        </p:nvGraphicFramePr>
        <p:xfrm>
          <a:off x="838200" y="143020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D64912EC-8703-344A-882F-81069CD4C2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0C7C58B-10E4-A999-CE96-13219AD99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701496-368F-731F-C381-E502645528D5}"/>
              </a:ext>
            </a:extLst>
          </p:cNvPr>
          <p:cNvSpPr txBox="1"/>
          <p:nvPr/>
        </p:nvSpPr>
        <p:spPr>
          <a:xfrm>
            <a:off x="4700795" y="129385"/>
            <a:ext cx="7284375" cy="461665"/>
          </a:xfrm>
          <a:prstGeom prst="rect">
            <a:avLst/>
          </a:prstGeom>
          <a:noFill/>
        </p:spPr>
        <p:txBody>
          <a:bodyPr wrap="square">
            <a:spAutoFit/>
          </a:bodyPr>
          <a:lstStyle/>
          <a:p>
            <a:r>
              <a:rPr lang="it-IT" sz="2400" b="1" dirty="0">
                <a:solidFill>
                  <a:schemeClr val="bg1"/>
                </a:solidFill>
                <a:latin typeface="+mj-lt"/>
              </a:rPr>
              <a:t>Cybersecurity risk assesment</a:t>
            </a:r>
            <a:endParaRPr lang="en-GB" sz="2400" b="1" dirty="0">
              <a:solidFill>
                <a:schemeClr val="bg1"/>
              </a:solidFill>
              <a:latin typeface="+mj-lt"/>
            </a:endParaRPr>
          </a:p>
        </p:txBody>
      </p:sp>
    </p:spTree>
    <p:extLst>
      <p:ext uri="{BB962C8B-B14F-4D97-AF65-F5344CB8AC3E}">
        <p14:creationId xmlns:p14="http://schemas.microsoft.com/office/powerpoint/2010/main" val="2232384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egnaposto numero diapositiva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MS PGothic" charset="-128"/>
              </a:defRPr>
            </a:lvl1pPr>
            <a:lvl2pPr marL="742950" indent="-285750">
              <a:buClr>
                <a:srgbClr val="004C80"/>
              </a:buClr>
              <a:buSzPct val="85000"/>
              <a:buFont typeface="Wingdings" charset="2"/>
              <a:buChar char="§"/>
              <a:defRPr sz="2000">
                <a:solidFill>
                  <a:schemeClr val="tx1"/>
                </a:solidFill>
                <a:latin typeface="Arial" charset="0"/>
                <a:ea typeface="MS PGothic" charset="-128"/>
              </a:defRPr>
            </a:lvl2pPr>
            <a:lvl3pPr marL="1143000" indent="-228600">
              <a:buClr>
                <a:srgbClr val="004D82"/>
              </a:buClr>
              <a:buChar char="•"/>
              <a:defRPr>
                <a:solidFill>
                  <a:schemeClr val="tx1"/>
                </a:solidFill>
                <a:latin typeface="Arial" charset="0"/>
                <a:ea typeface="MS PGothic" charset="-128"/>
              </a:defRPr>
            </a:lvl3pPr>
            <a:lvl4pPr marL="1600200" indent="-228600">
              <a:buClr>
                <a:srgbClr val="004C80"/>
              </a:buClr>
              <a:buChar char="–"/>
              <a:defRPr>
                <a:solidFill>
                  <a:schemeClr val="tx1"/>
                </a:solidFill>
                <a:latin typeface="Arial" charset="0"/>
                <a:ea typeface="MS PGothic" charset="-128"/>
              </a:defRPr>
            </a:lvl4pPr>
            <a:lvl5pPr marL="2057400" indent="-228600">
              <a:buChar char="»"/>
              <a:defRPr>
                <a:solidFill>
                  <a:schemeClr val="tx1"/>
                </a:solidFill>
                <a:latin typeface="Minion Web" charset="0"/>
                <a:ea typeface="MS PGothic" charset="-128"/>
              </a:defRPr>
            </a:lvl5pPr>
            <a:lvl6pPr marL="2514600" indent="-228600" eaLnBrk="0" fontAlgn="base" hangingPunct="0">
              <a:spcBef>
                <a:spcPct val="20000"/>
              </a:spcBef>
              <a:spcAft>
                <a:spcPct val="0"/>
              </a:spcAft>
              <a:buChar char="»"/>
              <a:defRPr>
                <a:solidFill>
                  <a:schemeClr val="tx1"/>
                </a:solidFill>
                <a:latin typeface="Minion Web" charset="0"/>
                <a:ea typeface="MS PGothic" charset="-128"/>
              </a:defRPr>
            </a:lvl6pPr>
            <a:lvl7pPr marL="2971800" indent="-228600" eaLnBrk="0" fontAlgn="base" hangingPunct="0">
              <a:spcBef>
                <a:spcPct val="20000"/>
              </a:spcBef>
              <a:spcAft>
                <a:spcPct val="0"/>
              </a:spcAft>
              <a:buChar char="»"/>
              <a:defRPr>
                <a:solidFill>
                  <a:schemeClr val="tx1"/>
                </a:solidFill>
                <a:latin typeface="Minion Web" charset="0"/>
                <a:ea typeface="MS PGothic" charset="-128"/>
              </a:defRPr>
            </a:lvl7pPr>
            <a:lvl8pPr marL="3429000" indent="-228600" eaLnBrk="0" fontAlgn="base" hangingPunct="0">
              <a:spcBef>
                <a:spcPct val="20000"/>
              </a:spcBef>
              <a:spcAft>
                <a:spcPct val="0"/>
              </a:spcAft>
              <a:buChar char="»"/>
              <a:defRPr>
                <a:solidFill>
                  <a:schemeClr val="tx1"/>
                </a:solidFill>
                <a:latin typeface="Minion Web" charset="0"/>
                <a:ea typeface="MS PGothic" charset="-128"/>
              </a:defRPr>
            </a:lvl8pPr>
            <a:lvl9pPr marL="3886200" indent="-228600" eaLnBrk="0" fontAlgn="base" hangingPunct="0">
              <a:spcBef>
                <a:spcPct val="20000"/>
              </a:spcBef>
              <a:spcAft>
                <a:spcPct val="0"/>
              </a:spcAft>
              <a:buChar char="»"/>
              <a:defRPr>
                <a:solidFill>
                  <a:schemeClr val="tx1"/>
                </a:solidFill>
                <a:latin typeface="Minion Web" charset="0"/>
                <a:ea typeface="MS PGothic" charset="-128"/>
              </a:defRPr>
            </a:lvl9pPr>
          </a:lstStyle>
          <a:p>
            <a:fld id="{796F306E-7710-0640-910A-6352BE66F3B4}" type="slidenum">
              <a:rPr lang="it-IT" altLang="it-IT" sz="1600">
                <a:solidFill>
                  <a:srgbClr val="FF9900"/>
                </a:solidFill>
              </a:rPr>
              <a:pPr/>
              <a:t>2</a:t>
            </a:fld>
            <a:endParaRPr lang="it-IT" altLang="it-IT" sz="1600">
              <a:solidFill>
                <a:srgbClr val="FF9900"/>
              </a:solidFill>
            </a:endParaRPr>
          </a:p>
        </p:txBody>
      </p:sp>
      <p:sp>
        <p:nvSpPr>
          <p:cNvPr id="2" name="Rectangle 1">
            <a:extLst>
              <a:ext uri="{FF2B5EF4-FFF2-40B4-BE49-F238E27FC236}">
                <a16:creationId xmlns:a16="http://schemas.microsoft.com/office/drawing/2014/main" id="{17B3884D-B8EC-3A92-3AC1-5C82C333557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5512C1DB-B5D8-8869-87DE-7797FE371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5B898C6B-6271-3F73-9B22-075107E3B6E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PRIVACY AND CONFIDENTIALITY</a:t>
            </a:r>
            <a:endParaRPr lang="en-GB" sz="2400" b="1" dirty="0">
              <a:solidFill>
                <a:schemeClr val="bg1"/>
              </a:solidFill>
              <a:latin typeface="+mj-lt"/>
            </a:endParaRPr>
          </a:p>
        </p:txBody>
      </p:sp>
      <p:sp>
        <p:nvSpPr>
          <p:cNvPr id="23" name="CasellaDiTesto 22">
            <a:extLst>
              <a:ext uri="{FF2B5EF4-FFF2-40B4-BE49-F238E27FC236}">
                <a16:creationId xmlns:a16="http://schemas.microsoft.com/office/drawing/2014/main" id="{E6E58F4F-AABC-F342-C98E-E956644FAC84}"/>
              </a:ext>
            </a:extLst>
          </p:cNvPr>
          <p:cNvSpPr txBox="1"/>
          <p:nvPr/>
        </p:nvSpPr>
        <p:spPr>
          <a:xfrm>
            <a:off x="5111261" y="6359283"/>
            <a:ext cx="6096000" cy="369332"/>
          </a:xfrm>
          <a:prstGeom prst="rect">
            <a:avLst/>
          </a:prstGeom>
          <a:noFill/>
        </p:spPr>
        <p:txBody>
          <a:bodyPr wrap="square">
            <a:spAutoFit/>
          </a:bodyPr>
          <a:lstStyle/>
          <a:p>
            <a:r>
              <a:rPr lang="en-US" dirty="0"/>
              <a:t>Little excerpt from https://en.wikipedia.org/wiki/Cyberattack</a:t>
            </a:r>
          </a:p>
        </p:txBody>
      </p:sp>
      <p:sp>
        <p:nvSpPr>
          <p:cNvPr id="9" name="Content Placeholder 2">
            <a:extLst>
              <a:ext uri="{FF2B5EF4-FFF2-40B4-BE49-F238E27FC236}">
                <a16:creationId xmlns:a16="http://schemas.microsoft.com/office/drawing/2014/main" id="{487176B4-F7ED-A95C-3127-2AE9299DB042}"/>
              </a:ext>
            </a:extLst>
          </p:cNvPr>
          <p:cNvSpPr>
            <a:spLocks noGrp="1"/>
          </p:cNvSpPr>
          <p:nvPr>
            <p:ph idx="1"/>
          </p:nvPr>
        </p:nvSpPr>
        <p:spPr>
          <a:xfrm>
            <a:off x="838200" y="1455510"/>
            <a:ext cx="10515600" cy="4351338"/>
          </a:xfrm>
        </p:spPr>
        <p:txBody>
          <a:bodyPr>
            <a:normAutofit fontScale="77500" lnSpcReduction="20000"/>
          </a:bodyPr>
          <a:lstStyle/>
          <a:p>
            <a:r>
              <a:rPr lang="en-US" dirty="0"/>
              <a:t>Privacy is an important part of confidentiality, especially when it comes to protected health information(PHI). </a:t>
            </a:r>
          </a:p>
          <a:p>
            <a:r>
              <a:rPr lang="en-US" dirty="0"/>
              <a:t>PHI is defined as individually identifiable health information transmitted or maintained by a covered entity or its business associates in any form or medium (45CFR160.103 [B1]). </a:t>
            </a:r>
          </a:p>
          <a:p>
            <a:r>
              <a:rPr lang="en-US" dirty="0"/>
              <a:t>The U.S. Health Insurance Portability and Accountability Act (HIPAA) limits the circumstances in which an individual’s PHI may be used or disclosed by covered entities (HHS [B7]). </a:t>
            </a:r>
          </a:p>
          <a:p>
            <a:r>
              <a:rPr lang="en-US" dirty="0"/>
              <a:t>Similarly, the EU General Data Protection Regulation states that personal data shall be processed lawfully, fairly, and in a transparent manner; collected for specified, explicit, and legitimate purpose; and kept in a form that permits identification of data subjects for no longer than is necessary for the purposes for which the personal data is processed (Official Journal of the EU [B19]).</a:t>
            </a:r>
          </a:p>
          <a:p>
            <a:r>
              <a:rPr lang="en-US" dirty="0"/>
              <a:t>loss of confidential protected health information (PHI), are not considered “patient harms” but are regulated by national privacy rules (GDPR, HIPAA)</a:t>
            </a:r>
          </a:p>
          <a:p>
            <a:endParaRPr lang="en-US" dirty="0"/>
          </a:p>
          <a:p>
            <a:endParaRPr lang="en-US" dirty="0"/>
          </a:p>
        </p:txBody>
      </p:sp>
    </p:spTree>
    <p:extLst>
      <p:ext uri="{BB962C8B-B14F-4D97-AF65-F5344CB8AC3E}">
        <p14:creationId xmlns:p14="http://schemas.microsoft.com/office/powerpoint/2010/main" val="1216627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A606F5-32AC-7144-AB98-86AF291A421A}"/>
              </a:ext>
            </a:extLst>
          </p:cNvPr>
          <p:cNvSpPr>
            <a:spLocks noGrp="1"/>
          </p:cNvSpPr>
          <p:nvPr>
            <p:ph idx="1"/>
          </p:nvPr>
        </p:nvSpPr>
        <p:spPr/>
        <p:txBody>
          <a:bodyPr/>
          <a:lstStyle/>
          <a:p>
            <a:r>
              <a:rPr lang="en-US" dirty="0"/>
              <a:t>Formal process and system modeling helps identifying threats and vulnerabilities</a:t>
            </a:r>
          </a:p>
          <a:p>
            <a:r>
              <a:rPr lang="en-US" dirty="0"/>
              <a:t>Multiple techniques:</a:t>
            </a:r>
          </a:p>
          <a:p>
            <a:pPr lvl="1"/>
            <a:r>
              <a:rPr lang="en-US" dirty="0"/>
              <a:t>UML</a:t>
            </a:r>
          </a:p>
          <a:p>
            <a:pPr lvl="1"/>
            <a:r>
              <a:rPr lang="en-US" dirty="0"/>
              <a:t>Data flow diagrams (DFDs)</a:t>
            </a:r>
          </a:p>
        </p:txBody>
      </p:sp>
      <p:sp>
        <p:nvSpPr>
          <p:cNvPr id="4" name="Rectangle 3">
            <a:extLst>
              <a:ext uri="{FF2B5EF4-FFF2-40B4-BE49-F238E27FC236}">
                <a16:creationId xmlns:a16="http://schemas.microsoft.com/office/drawing/2014/main" id="{2467FA7E-A45E-F51E-6B73-8CFB9301A482}"/>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4400A7C-74CF-88DB-5A89-D287CD9FA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6D1057-2348-9837-F2E9-07CCA26BAEE9}"/>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Identification of threats step 1. System Modeling</a:t>
            </a:r>
          </a:p>
        </p:txBody>
      </p:sp>
    </p:spTree>
    <p:extLst>
      <p:ext uri="{BB962C8B-B14F-4D97-AF65-F5344CB8AC3E}">
        <p14:creationId xmlns:p14="http://schemas.microsoft.com/office/powerpoint/2010/main" val="1504261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2A304-6C54-5148-AF99-27ADB8640B02}"/>
              </a:ext>
            </a:extLst>
          </p:cNvPr>
          <p:cNvSpPr>
            <a:spLocks noGrp="1"/>
          </p:cNvSpPr>
          <p:nvPr>
            <p:ph idx="1"/>
          </p:nvPr>
        </p:nvSpPr>
        <p:spPr>
          <a:xfrm>
            <a:off x="838200" y="1132898"/>
            <a:ext cx="10515600" cy="4351338"/>
          </a:xfrm>
        </p:spPr>
        <p:txBody>
          <a:bodyPr/>
          <a:lstStyle/>
          <a:p>
            <a:pPr marL="0" indent="0">
              <a:buNone/>
            </a:pPr>
            <a:r>
              <a:rPr lang="en-US" sz="2100" dirty="0">
                <a:latin typeface="Arial" panose="020B0604020202020204" pitchFamily="34" charset="0"/>
                <a:cs typeface="Arial" panose="020B0604020202020204" pitchFamily="34" charset="0"/>
              </a:rPr>
              <a:t>DFDs are a way to represent the entities involved with the functioning of the medical device, how those entities are related, and the assumed trust boundaries between them. </a:t>
            </a:r>
          </a:p>
          <a:p>
            <a:endParaRPr lang="en-US" dirty="0"/>
          </a:p>
        </p:txBody>
      </p:sp>
      <p:pic>
        <p:nvPicPr>
          <p:cNvPr id="4" name="Picture 3">
            <a:extLst>
              <a:ext uri="{FF2B5EF4-FFF2-40B4-BE49-F238E27FC236}">
                <a16:creationId xmlns:a16="http://schemas.microsoft.com/office/drawing/2014/main" id="{05485D3B-81C0-E749-BA1C-4DA35D061B19}"/>
              </a:ext>
            </a:extLst>
          </p:cNvPr>
          <p:cNvPicPr>
            <a:picLocks noChangeAspect="1"/>
          </p:cNvPicPr>
          <p:nvPr/>
        </p:nvPicPr>
        <p:blipFill>
          <a:blip r:embed="rId2"/>
          <a:stretch>
            <a:fillRect/>
          </a:stretch>
        </p:blipFill>
        <p:spPr>
          <a:xfrm>
            <a:off x="2780205" y="2080555"/>
            <a:ext cx="6915024" cy="4351338"/>
          </a:xfrm>
          <a:prstGeom prst="rect">
            <a:avLst/>
          </a:prstGeom>
        </p:spPr>
      </p:pic>
      <p:sp>
        <p:nvSpPr>
          <p:cNvPr id="5" name="Rectangle 4">
            <a:extLst>
              <a:ext uri="{FF2B5EF4-FFF2-40B4-BE49-F238E27FC236}">
                <a16:creationId xmlns:a16="http://schemas.microsoft.com/office/drawing/2014/main" id="{F69098BF-50EB-191B-0101-799EB838180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15D70005-2A5B-3A55-9F19-60FB8C8D37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6FA71CE-146D-BECD-CFAE-03FD51B91D6B}"/>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Data flow diagram</a:t>
            </a:r>
          </a:p>
        </p:txBody>
      </p:sp>
    </p:spTree>
    <p:extLst>
      <p:ext uri="{BB962C8B-B14F-4D97-AF65-F5344CB8AC3E}">
        <p14:creationId xmlns:p14="http://schemas.microsoft.com/office/powerpoint/2010/main" val="2857429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6CCA9D-DCED-0A42-97CB-C36C53279780}"/>
              </a:ext>
            </a:extLst>
          </p:cNvPr>
          <p:cNvPicPr>
            <a:picLocks noChangeAspect="1"/>
          </p:cNvPicPr>
          <p:nvPr/>
        </p:nvPicPr>
        <p:blipFill>
          <a:blip r:embed="rId2"/>
          <a:stretch>
            <a:fillRect/>
          </a:stretch>
        </p:blipFill>
        <p:spPr>
          <a:xfrm>
            <a:off x="623176" y="1352549"/>
            <a:ext cx="10459482" cy="4774981"/>
          </a:xfrm>
          <a:prstGeom prst="rect">
            <a:avLst/>
          </a:prstGeom>
        </p:spPr>
      </p:pic>
      <p:sp>
        <p:nvSpPr>
          <p:cNvPr id="2" name="Rectangle 1">
            <a:extLst>
              <a:ext uri="{FF2B5EF4-FFF2-40B4-BE49-F238E27FC236}">
                <a16:creationId xmlns:a16="http://schemas.microsoft.com/office/drawing/2014/main" id="{D52A6C5F-FB2D-68A6-4CD1-EBD73EF246D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CA07CDF-34A8-2293-291C-BA2B31979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54A06E-6AAC-67A2-BD0F-153B390CC2B8}"/>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definition of the system and use cases</a:t>
            </a:r>
          </a:p>
        </p:txBody>
      </p:sp>
    </p:spTree>
    <p:extLst>
      <p:ext uri="{BB962C8B-B14F-4D97-AF65-F5344CB8AC3E}">
        <p14:creationId xmlns:p14="http://schemas.microsoft.com/office/powerpoint/2010/main" val="1465897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B0B9A4-CF10-724E-B98D-86C5C2C5FAC4}"/>
              </a:ext>
            </a:extLst>
          </p:cNvPr>
          <p:cNvPicPr>
            <a:picLocks noChangeAspect="1"/>
          </p:cNvPicPr>
          <p:nvPr/>
        </p:nvPicPr>
        <p:blipFill>
          <a:blip r:embed="rId2"/>
          <a:stretch>
            <a:fillRect/>
          </a:stretch>
        </p:blipFill>
        <p:spPr>
          <a:xfrm>
            <a:off x="92622" y="2054335"/>
            <a:ext cx="11419867" cy="2044700"/>
          </a:xfrm>
          <a:prstGeom prst="rect">
            <a:avLst/>
          </a:prstGeom>
        </p:spPr>
      </p:pic>
      <p:sp>
        <p:nvSpPr>
          <p:cNvPr id="4" name="Rectangle 3">
            <a:extLst>
              <a:ext uri="{FF2B5EF4-FFF2-40B4-BE49-F238E27FC236}">
                <a16:creationId xmlns:a16="http://schemas.microsoft.com/office/drawing/2014/main" id="{228A4366-FBDE-8C17-B67A-31B801B24F3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A8A4AAF2-CC4A-01E1-FE77-A6210762C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56C5D9-722E-4552-9E3A-5913F056E7B4}"/>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core technology</a:t>
            </a:r>
          </a:p>
        </p:txBody>
      </p:sp>
    </p:spTree>
    <p:extLst>
      <p:ext uri="{BB962C8B-B14F-4D97-AF65-F5344CB8AC3E}">
        <p14:creationId xmlns:p14="http://schemas.microsoft.com/office/powerpoint/2010/main" val="429455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A02D1-C5D5-ED49-B09C-FFBE3168FB34}"/>
              </a:ext>
            </a:extLst>
          </p:cNvPr>
          <p:cNvPicPr>
            <a:picLocks noChangeAspect="1"/>
          </p:cNvPicPr>
          <p:nvPr/>
        </p:nvPicPr>
        <p:blipFill>
          <a:blip r:embed="rId2"/>
          <a:stretch>
            <a:fillRect/>
          </a:stretch>
        </p:blipFill>
        <p:spPr>
          <a:xfrm>
            <a:off x="829558" y="1391087"/>
            <a:ext cx="10532884" cy="4431644"/>
          </a:xfrm>
          <a:prstGeom prst="rect">
            <a:avLst/>
          </a:prstGeom>
        </p:spPr>
      </p:pic>
      <p:sp>
        <p:nvSpPr>
          <p:cNvPr id="4" name="Rectangle 3">
            <a:extLst>
              <a:ext uri="{FF2B5EF4-FFF2-40B4-BE49-F238E27FC236}">
                <a16:creationId xmlns:a16="http://schemas.microsoft.com/office/drawing/2014/main" id="{D4D581CA-A693-3953-9429-6ABB830D3C5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912C67C-1C98-551D-2EBF-2F6D206FB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C3DA09-00CE-7651-E446-BD63E897A9A1}"/>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AMPS device</a:t>
            </a:r>
          </a:p>
        </p:txBody>
      </p:sp>
    </p:spTree>
    <p:extLst>
      <p:ext uri="{BB962C8B-B14F-4D97-AF65-F5344CB8AC3E}">
        <p14:creationId xmlns:p14="http://schemas.microsoft.com/office/powerpoint/2010/main" val="498606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A9A75-8D1E-4643-9A5B-26B9B71E6E89}"/>
              </a:ext>
            </a:extLst>
          </p:cNvPr>
          <p:cNvPicPr>
            <a:picLocks noChangeAspect="1"/>
          </p:cNvPicPr>
          <p:nvPr/>
        </p:nvPicPr>
        <p:blipFill>
          <a:blip r:embed="rId2"/>
          <a:stretch>
            <a:fillRect/>
          </a:stretch>
        </p:blipFill>
        <p:spPr>
          <a:xfrm>
            <a:off x="1262116" y="1168057"/>
            <a:ext cx="8995979" cy="5507381"/>
          </a:xfrm>
          <a:prstGeom prst="rect">
            <a:avLst/>
          </a:prstGeom>
        </p:spPr>
      </p:pic>
      <p:sp>
        <p:nvSpPr>
          <p:cNvPr id="4" name="Rectangle 3">
            <a:extLst>
              <a:ext uri="{FF2B5EF4-FFF2-40B4-BE49-F238E27FC236}">
                <a16:creationId xmlns:a16="http://schemas.microsoft.com/office/drawing/2014/main" id="{03DB0142-0A57-4EC9-9FE0-F912634200A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38D6C82D-BDD7-A72F-03C2-07FA1D830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014555-7A87-FC8E-04C1-B83C6DF586EC}"/>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patient app</a:t>
            </a:r>
          </a:p>
        </p:txBody>
      </p:sp>
    </p:spTree>
    <p:extLst>
      <p:ext uri="{BB962C8B-B14F-4D97-AF65-F5344CB8AC3E}">
        <p14:creationId xmlns:p14="http://schemas.microsoft.com/office/powerpoint/2010/main" val="621524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546B64-F543-0144-A24C-0183A3EB3AC3}"/>
              </a:ext>
            </a:extLst>
          </p:cNvPr>
          <p:cNvPicPr>
            <a:picLocks noChangeAspect="1"/>
          </p:cNvPicPr>
          <p:nvPr/>
        </p:nvPicPr>
        <p:blipFill>
          <a:blip r:embed="rId2"/>
          <a:stretch>
            <a:fillRect/>
          </a:stretch>
        </p:blipFill>
        <p:spPr>
          <a:xfrm>
            <a:off x="1548971" y="3066065"/>
            <a:ext cx="9094057" cy="2363733"/>
          </a:xfrm>
          <a:prstGeom prst="rect">
            <a:avLst/>
          </a:prstGeom>
        </p:spPr>
      </p:pic>
      <p:pic>
        <p:nvPicPr>
          <p:cNvPr id="3" name="Picture 2">
            <a:extLst>
              <a:ext uri="{FF2B5EF4-FFF2-40B4-BE49-F238E27FC236}">
                <a16:creationId xmlns:a16="http://schemas.microsoft.com/office/drawing/2014/main" id="{F2F1179D-4E0B-FE40-9042-62F00FD79C29}"/>
              </a:ext>
            </a:extLst>
          </p:cNvPr>
          <p:cNvPicPr>
            <a:picLocks noChangeAspect="1"/>
          </p:cNvPicPr>
          <p:nvPr/>
        </p:nvPicPr>
        <p:blipFill>
          <a:blip r:embed="rId3"/>
          <a:stretch>
            <a:fillRect/>
          </a:stretch>
        </p:blipFill>
        <p:spPr>
          <a:xfrm>
            <a:off x="1398533" y="1354520"/>
            <a:ext cx="9186588" cy="2471246"/>
          </a:xfrm>
          <a:prstGeom prst="rect">
            <a:avLst/>
          </a:prstGeom>
        </p:spPr>
      </p:pic>
      <p:sp>
        <p:nvSpPr>
          <p:cNvPr id="5" name="Rectangle 4">
            <a:extLst>
              <a:ext uri="{FF2B5EF4-FFF2-40B4-BE49-F238E27FC236}">
                <a16:creationId xmlns:a16="http://schemas.microsoft.com/office/drawing/2014/main" id="{8D18282E-9C8F-2116-7691-B2F922834B1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0C68776B-93AD-C968-8D9A-C3B72959D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6EA303-3C80-E00B-E5B4-FBD796B5246A}"/>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cloud service</a:t>
            </a:r>
          </a:p>
        </p:txBody>
      </p:sp>
    </p:spTree>
    <p:extLst>
      <p:ext uri="{BB962C8B-B14F-4D97-AF65-F5344CB8AC3E}">
        <p14:creationId xmlns:p14="http://schemas.microsoft.com/office/powerpoint/2010/main" val="161825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EB746-EC9B-EC43-A5F4-BC60B89454E1}"/>
              </a:ext>
            </a:extLst>
          </p:cNvPr>
          <p:cNvPicPr>
            <a:picLocks noChangeAspect="1"/>
          </p:cNvPicPr>
          <p:nvPr/>
        </p:nvPicPr>
        <p:blipFill>
          <a:blip r:embed="rId2"/>
          <a:stretch>
            <a:fillRect/>
          </a:stretch>
        </p:blipFill>
        <p:spPr>
          <a:xfrm>
            <a:off x="2031502" y="1462251"/>
            <a:ext cx="8128996" cy="4476093"/>
          </a:xfrm>
          <a:prstGeom prst="rect">
            <a:avLst/>
          </a:prstGeom>
        </p:spPr>
      </p:pic>
      <p:sp>
        <p:nvSpPr>
          <p:cNvPr id="4" name="Rectangle 3">
            <a:extLst>
              <a:ext uri="{FF2B5EF4-FFF2-40B4-BE49-F238E27FC236}">
                <a16:creationId xmlns:a16="http://schemas.microsoft.com/office/drawing/2014/main" id="{BD37DC7B-3FE2-F7B8-2717-7A7C01EB5C4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26AC21A-8143-6A24-F4EE-71B0E9967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E3C16D-E699-979A-7DED-98B4072FBB77}"/>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high-level diagram</a:t>
            </a:r>
          </a:p>
        </p:txBody>
      </p:sp>
    </p:spTree>
    <p:extLst>
      <p:ext uri="{BB962C8B-B14F-4D97-AF65-F5344CB8AC3E}">
        <p14:creationId xmlns:p14="http://schemas.microsoft.com/office/powerpoint/2010/main" val="298429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0D44F-02ED-B04C-8E59-C71048C7F9C6}"/>
              </a:ext>
            </a:extLst>
          </p:cNvPr>
          <p:cNvPicPr>
            <a:picLocks noChangeAspect="1"/>
          </p:cNvPicPr>
          <p:nvPr/>
        </p:nvPicPr>
        <p:blipFill>
          <a:blip r:embed="rId2"/>
          <a:stretch>
            <a:fillRect/>
          </a:stretch>
        </p:blipFill>
        <p:spPr>
          <a:xfrm>
            <a:off x="1092857" y="1273721"/>
            <a:ext cx="9995557" cy="5255396"/>
          </a:xfrm>
          <a:prstGeom prst="rect">
            <a:avLst/>
          </a:prstGeom>
        </p:spPr>
      </p:pic>
      <p:sp>
        <p:nvSpPr>
          <p:cNvPr id="4" name="Rectangle 3">
            <a:extLst>
              <a:ext uri="{FF2B5EF4-FFF2-40B4-BE49-F238E27FC236}">
                <a16:creationId xmlns:a16="http://schemas.microsoft.com/office/drawing/2014/main" id="{C11AD62F-2FE2-F24D-2924-4F7B8BCDF95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73C650E-7337-860C-8ED0-62CD85D76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33CD8-00D5-54FF-CD56-64EC3AFD2D9A}"/>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detailed DFD</a:t>
            </a:r>
          </a:p>
        </p:txBody>
      </p:sp>
    </p:spTree>
    <p:extLst>
      <p:ext uri="{BB962C8B-B14F-4D97-AF65-F5344CB8AC3E}">
        <p14:creationId xmlns:p14="http://schemas.microsoft.com/office/powerpoint/2010/main" val="3755884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EF1F0-C287-0246-A6A2-0BC5F36DBCA1}"/>
              </a:ext>
            </a:extLst>
          </p:cNvPr>
          <p:cNvSpPr>
            <a:spLocks noGrp="1"/>
          </p:cNvSpPr>
          <p:nvPr>
            <p:ph idx="1"/>
          </p:nvPr>
        </p:nvSpPr>
        <p:spPr/>
        <p:txBody>
          <a:bodyPr/>
          <a:lstStyle/>
          <a:p>
            <a:r>
              <a:rPr lang="en-US" dirty="0"/>
              <a:t>Trust boundaries do not physically reside in a given organization’s system, but instead represent ideas and assumptions being made by the threat modeling team about how different entities interact. </a:t>
            </a:r>
          </a:p>
          <a:p>
            <a:r>
              <a:rPr lang="en-US" dirty="0"/>
              <a:t>Trust boundaries help in later stages of the threat modeling process by identifying areas that require enhanced investigation. </a:t>
            </a:r>
          </a:p>
          <a:p>
            <a:r>
              <a:rPr lang="en-US" dirty="0"/>
              <a:t>Trust boundaries help capture the thought process of the threat modeling team and can be used to help convey that information to external reviewers. </a:t>
            </a:r>
          </a:p>
        </p:txBody>
      </p:sp>
      <p:sp>
        <p:nvSpPr>
          <p:cNvPr id="4" name="Rectangle 3">
            <a:extLst>
              <a:ext uri="{FF2B5EF4-FFF2-40B4-BE49-F238E27FC236}">
                <a16:creationId xmlns:a16="http://schemas.microsoft.com/office/drawing/2014/main" id="{14D11388-1657-B216-FBD5-052E3CEB9A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BE1CD2F2-D738-0910-AA89-CFF42B877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F0DE28-E2F4-4422-4355-7FCAE239F338}"/>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Trust boundaries</a:t>
            </a:r>
          </a:p>
        </p:txBody>
      </p:sp>
    </p:spTree>
    <p:extLst>
      <p:ext uri="{BB962C8B-B14F-4D97-AF65-F5344CB8AC3E}">
        <p14:creationId xmlns:p14="http://schemas.microsoft.com/office/powerpoint/2010/main" val="170973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numero diapositiva 7"/>
          <p:cNvSpPr>
            <a:spLocks noGrp="1"/>
          </p:cNvSpPr>
          <p:nvPr>
            <p:ph type="sldNum" sz="quarter" idx="10"/>
          </p:nvPr>
        </p:nvSpPr>
        <p:spPr/>
        <p:txBody>
          <a:bodyPr/>
          <a:lstStyle/>
          <a:p>
            <a:pPr>
              <a:defRPr/>
            </a:pPr>
            <a:fld id="{59528A38-FF14-41CE-B41B-A44710326791}" type="slidenum">
              <a:rPr lang="it-IT" smtClean="0"/>
              <a:pPr>
                <a:defRPr/>
              </a:pPr>
              <a:t>3</a:t>
            </a:fld>
            <a:endParaRPr lang="it-IT"/>
          </a:p>
        </p:txBody>
      </p:sp>
      <p:pic>
        <p:nvPicPr>
          <p:cNvPr id="9" name="Picture 8">
            <a:extLst>
              <a:ext uri="{FF2B5EF4-FFF2-40B4-BE49-F238E27FC236}">
                <a16:creationId xmlns:a16="http://schemas.microsoft.com/office/drawing/2014/main" id="{BDC6842D-5808-B040-9B3C-3A7F711D04A3}"/>
              </a:ext>
            </a:extLst>
          </p:cNvPr>
          <p:cNvPicPr>
            <a:picLocks noChangeAspect="1"/>
          </p:cNvPicPr>
          <p:nvPr/>
        </p:nvPicPr>
        <p:blipFill rotWithShape="1">
          <a:blip r:embed="rId2"/>
          <a:srcRect t="2222" b="51111"/>
          <a:stretch/>
        </p:blipFill>
        <p:spPr>
          <a:xfrm>
            <a:off x="0" y="1216573"/>
            <a:ext cx="6271285" cy="3376448"/>
          </a:xfrm>
          <a:prstGeom prst="rect">
            <a:avLst/>
          </a:prstGeom>
        </p:spPr>
      </p:pic>
      <p:pic>
        <p:nvPicPr>
          <p:cNvPr id="2050" name="Picture 2" descr="Come garantire che i dipendenti remoti siano conformi alla normativa HIPAA">
            <a:extLst>
              <a:ext uri="{FF2B5EF4-FFF2-40B4-BE49-F238E27FC236}">
                <a16:creationId xmlns:a16="http://schemas.microsoft.com/office/drawing/2014/main" id="{9CB0AF65-EF7C-AB48-8FC5-634FBEBFD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220" y="3237077"/>
            <a:ext cx="6461780" cy="33764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4BD94CC-FC74-AB44-87DE-C3B02DD8B0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86" y="4276554"/>
            <a:ext cx="2756338" cy="15435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ley Fly Breeze Bandiera Americana in Poliestere da 3 x 5 Piedi – Colori  Vivaci e Resistenti ai Raggi UV – Intestazione in Tela e Doppie Cuciture –  Bandiere USA con Occhielli">
            <a:extLst>
              <a:ext uri="{FF2B5EF4-FFF2-40B4-BE49-F238E27FC236}">
                <a16:creationId xmlns:a16="http://schemas.microsoft.com/office/drawing/2014/main" id="{6A1F2CF7-920A-AE45-BE66-569DB7506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0002" y="2393157"/>
            <a:ext cx="2679054" cy="16878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E91615-1B91-DEAD-4BDA-5E59FB53BA2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3" name="Picture 2" descr="logo centenario">
            <a:extLst>
              <a:ext uri="{FF2B5EF4-FFF2-40B4-BE49-F238E27FC236}">
                <a16:creationId xmlns:a16="http://schemas.microsoft.com/office/drawing/2014/main" id="{1529456E-99A2-818A-B665-2D2A2E2B90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FB00AD-3335-5561-DD9C-0D99778EB2F0}"/>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PROTECTION OF DATA</a:t>
            </a:r>
            <a:endParaRPr lang="en-GB" sz="2400" b="1" dirty="0">
              <a:solidFill>
                <a:schemeClr val="bg1"/>
              </a:solidFill>
              <a:latin typeface="+mj-lt"/>
            </a:endParaRPr>
          </a:p>
        </p:txBody>
      </p:sp>
    </p:spTree>
    <p:extLst>
      <p:ext uri="{BB962C8B-B14F-4D97-AF65-F5344CB8AC3E}">
        <p14:creationId xmlns:p14="http://schemas.microsoft.com/office/powerpoint/2010/main" val="14018721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26AADA-0430-2940-9150-BD9844CA63FC}"/>
              </a:ext>
            </a:extLst>
          </p:cNvPr>
          <p:cNvPicPr>
            <a:picLocks noChangeAspect="1"/>
          </p:cNvPicPr>
          <p:nvPr/>
        </p:nvPicPr>
        <p:blipFill>
          <a:blip r:embed="rId2"/>
          <a:stretch>
            <a:fillRect/>
          </a:stretch>
        </p:blipFill>
        <p:spPr>
          <a:xfrm>
            <a:off x="776670" y="1220951"/>
            <a:ext cx="10410562" cy="5359893"/>
          </a:xfrm>
          <a:prstGeom prst="rect">
            <a:avLst/>
          </a:prstGeom>
        </p:spPr>
      </p:pic>
      <p:sp>
        <p:nvSpPr>
          <p:cNvPr id="2" name="Rectangle 1">
            <a:extLst>
              <a:ext uri="{FF2B5EF4-FFF2-40B4-BE49-F238E27FC236}">
                <a16:creationId xmlns:a16="http://schemas.microsoft.com/office/drawing/2014/main" id="{19638165-7F8D-0EFA-E09E-4ED4A585D88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626D26FC-86B7-F458-9E5E-D0F5F22C6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0868FC-9E3C-770E-D658-7C04F9CB7EB2}"/>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Trust boundaries</a:t>
            </a:r>
          </a:p>
        </p:txBody>
      </p:sp>
    </p:spTree>
    <p:extLst>
      <p:ext uri="{BB962C8B-B14F-4D97-AF65-F5344CB8AC3E}">
        <p14:creationId xmlns:p14="http://schemas.microsoft.com/office/powerpoint/2010/main" val="1227218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113A3-A3A3-F741-856C-999A9EFB9B2E}"/>
              </a:ext>
            </a:extLst>
          </p:cNvPr>
          <p:cNvPicPr>
            <a:picLocks noChangeAspect="1"/>
          </p:cNvPicPr>
          <p:nvPr/>
        </p:nvPicPr>
        <p:blipFill>
          <a:blip r:embed="rId2"/>
          <a:stretch>
            <a:fillRect/>
          </a:stretch>
        </p:blipFill>
        <p:spPr>
          <a:xfrm>
            <a:off x="1656843" y="1347294"/>
            <a:ext cx="8878313" cy="4874830"/>
          </a:xfrm>
          <a:prstGeom prst="rect">
            <a:avLst/>
          </a:prstGeom>
        </p:spPr>
      </p:pic>
      <p:sp>
        <p:nvSpPr>
          <p:cNvPr id="4" name="Rectangle 3">
            <a:extLst>
              <a:ext uri="{FF2B5EF4-FFF2-40B4-BE49-F238E27FC236}">
                <a16:creationId xmlns:a16="http://schemas.microsoft.com/office/drawing/2014/main" id="{9C0C7CB2-7CBA-36CD-1F9D-9C5927B4449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6507F30-82BA-B406-59DB-CFCECD2DC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795689-3D7E-C3DE-B48F-B66F595FC12D}"/>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Trust boundaries within a device</a:t>
            </a:r>
          </a:p>
        </p:txBody>
      </p:sp>
    </p:spTree>
    <p:extLst>
      <p:ext uri="{BB962C8B-B14F-4D97-AF65-F5344CB8AC3E}">
        <p14:creationId xmlns:p14="http://schemas.microsoft.com/office/powerpoint/2010/main" val="289535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A606F5-32AC-7144-AB98-86AF291A421A}"/>
              </a:ext>
            </a:extLst>
          </p:cNvPr>
          <p:cNvSpPr>
            <a:spLocks noGrp="1"/>
          </p:cNvSpPr>
          <p:nvPr>
            <p:ph idx="1"/>
          </p:nvPr>
        </p:nvSpPr>
        <p:spPr/>
        <p:txBody>
          <a:bodyPr/>
          <a:lstStyle/>
          <a:p>
            <a:r>
              <a:rPr lang="en-US" dirty="0">
                <a:latin typeface="Aptos" panose="020B0004020202020204" pitchFamily="34" charset="0"/>
                <a:cs typeface="Arial" panose="020B0604020202020204" pitchFamily="34" charset="0"/>
              </a:rPr>
              <a:t>There are several techniques:</a:t>
            </a:r>
          </a:p>
          <a:p>
            <a:pPr lvl="1"/>
            <a:r>
              <a:rPr lang="en-US" dirty="0">
                <a:latin typeface="Aptos" panose="020B0004020202020204" pitchFamily="34" charset="0"/>
                <a:cs typeface="Arial" panose="020B0604020202020204" pitchFamily="34" charset="0"/>
              </a:rPr>
              <a:t>STRIDE (Spoofing, Tampering, Repudiation, Information disclosure, Denial of service, Elevation of privilege) </a:t>
            </a:r>
          </a:p>
          <a:p>
            <a:pPr lvl="1"/>
            <a:r>
              <a:rPr lang="en-US" dirty="0">
                <a:latin typeface="Aptos" panose="020B0004020202020204" pitchFamily="34" charset="0"/>
                <a:cs typeface="Arial" panose="020B0604020202020204" pitchFamily="34" charset="0"/>
              </a:rPr>
              <a:t>Attack trees</a:t>
            </a:r>
          </a:p>
          <a:p>
            <a:pPr lvl="1"/>
            <a:r>
              <a:rPr lang="en-US" dirty="0">
                <a:latin typeface="Aptos" panose="020B0004020202020204" pitchFamily="34" charset="0"/>
                <a:cs typeface="Arial" panose="020B0604020202020204" pitchFamily="34" charset="0"/>
              </a:rPr>
              <a:t>Kill Chains and Cyber Attack Lifecycles </a:t>
            </a:r>
          </a:p>
          <a:p>
            <a:pPr lvl="1"/>
            <a:r>
              <a:rPr lang="en-US" dirty="0">
                <a:latin typeface="Aptos" panose="020B0004020202020204" pitchFamily="34" charset="0"/>
                <a:cs typeface="Arial" panose="020B0604020202020204" pitchFamily="34" charset="0"/>
              </a:rPr>
              <a:t>ATT&amp;CK Framework </a:t>
            </a:r>
          </a:p>
          <a:p>
            <a:pPr marL="457200" lvl="1" indent="0">
              <a:buNone/>
            </a:pPr>
            <a:endParaRPr lang="en-US" dirty="0">
              <a:latin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FE8F75E-4500-9036-C457-A445F8744BD1}"/>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A9B97057-AA38-A8CC-6043-7573B0C54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14CC699-094F-568A-294C-6766BB6798B8}"/>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Identification of threats step 2. threat identification</a:t>
            </a:r>
          </a:p>
        </p:txBody>
      </p:sp>
    </p:spTree>
    <p:extLst>
      <p:ext uri="{BB962C8B-B14F-4D97-AF65-F5344CB8AC3E}">
        <p14:creationId xmlns:p14="http://schemas.microsoft.com/office/powerpoint/2010/main" val="2627610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62403E-5FC6-DA42-8994-4FDBD64F1C9E}"/>
              </a:ext>
            </a:extLst>
          </p:cNvPr>
          <p:cNvSpPr>
            <a:spLocks noGrp="1"/>
          </p:cNvSpPr>
          <p:nvPr>
            <p:ph idx="1"/>
          </p:nvPr>
        </p:nvSpPr>
        <p:spPr>
          <a:xfrm>
            <a:off x="449319" y="1230512"/>
            <a:ext cx="11353800" cy="4351338"/>
          </a:xfrm>
        </p:spPr>
        <p:txBody>
          <a:bodyPr>
            <a:normAutofit/>
          </a:bodyPr>
          <a:lstStyle/>
          <a:p>
            <a:pPr marL="0" indent="0">
              <a:buNone/>
            </a:pPr>
            <a:r>
              <a:rPr lang="en-US" sz="2300" dirty="0">
                <a:latin typeface="Arial" panose="020B0604020202020204" pitchFamily="34" charset="0"/>
                <a:cs typeface="Arial" panose="020B0604020202020204" pitchFamily="34" charset="0"/>
              </a:rPr>
              <a:t>STRIDE is a mnemonic that articulates six types of potential threats against a system. </a:t>
            </a:r>
          </a:p>
          <a:p>
            <a:endParaRPr lang="en-US" sz="23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6D9372D-13A4-B24E-9FEA-426798183D08}"/>
              </a:ext>
            </a:extLst>
          </p:cNvPr>
          <p:cNvPicPr>
            <a:picLocks noChangeAspect="1"/>
          </p:cNvPicPr>
          <p:nvPr/>
        </p:nvPicPr>
        <p:blipFill>
          <a:blip r:embed="rId2"/>
          <a:stretch>
            <a:fillRect/>
          </a:stretch>
        </p:blipFill>
        <p:spPr>
          <a:xfrm>
            <a:off x="1334812" y="1647053"/>
            <a:ext cx="9322676" cy="5076705"/>
          </a:xfrm>
          <a:prstGeom prst="rect">
            <a:avLst/>
          </a:prstGeom>
        </p:spPr>
      </p:pic>
      <p:sp>
        <p:nvSpPr>
          <p:cNvPr id="5" name="Rectangle 4">
            <a:extLst>
              <a:ext uri="{FF2B5EF4-FFF2-40B4-BE49-F238E27FC236}">
                <a16:creationId xmlns:a16="http://schemas.microsoft.com/office/drawing/2014/main" id="{4C29EB25-BFD8-12B9-456F-B7F10BC1A22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9566A8AF-2F34-B3F7-A960-0E51DC626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3A3E15-4215-7807-6F38-8EB1518694E3}"/>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STRIDE</a:t>
            </a:r>
          </a:p>
        </p:txBody>
      </p:sp>
    </p:spTree>
    <p:extLst>
      <p:ext uri="{BB962C8B-B14F-4D97-AF65-F5344CB8AC3E}">
        <p14:creationId xmlns:p14="http://schemas.microsoft.com/office/powerpoint/2010/main" val="2527660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9183D3-B6EC-2846-805A-6562968CC807}"/>
              </a:ext>
            </a:extLst>
          </p:cNvPr>
          <p:cNvSpPr>
            <a:spLocks noGrp="1"/>
          </p:cNvSpPr>
          <p:nvPr>
            <p:ph idx="1"/>
          </p:nvPr>
        </p:nvSpPr>
        <p:spPr>
          <a:xfrm>
            <a:off x="838200" y="1220000"/>
            <a:ext cx="10515600" cy="4351338"/>
          </a:xfrm>
        </p:spPr>
        <p:txBody>
          <a:bodyPr>
            <a:normAutofit/>
          </a:bodyPr>
          <a:lstStyle/>
          <a:p>
            <a:pPr marL="0" indent="0">
              <a:buNone/>
            </a:pPr>
            <a:r>
              <a:rPr lang="en-US" sz="2500" dirty="0">
                <a:latin typeface="Aptos" panose="020B0004020202020204" pitchFamily="34" charset="0"/>
                <a:cs typeface="Arial" panose="020B0604020202020204" pitchFamily="34" charset="0"/>
              </a:rPr>
              <a:t>STRIDE can be applied to the DFD elements or dataflow (“STRIDE per Element” approach). </a:t>
            </a:r>
          </a:p>
          <a:p>
            <a:pPr marL="0" indent="0">
              <a:buNone/>
            </a:pPr>
            <a:r>
              <a:rPr lang="en-US" sz="2500" dirty="0">
                <a:latin typeface="Aptos" panose="020B0004020202020204" pitchFamily="34" charset="0"/>
                <a:cs typeface="Arial" panose="020B0604020202020204" pitchFamily="34" charset="0"/>
              </a:rPr>
              <a:t>This method is developed by analyzing which STRIDE threats tend to appear for individual DFD element types. </a:t>
            </a:r>
          </a:p>
          <a:p>
            <a:pPr marL="0" indent="0">
              <a:buNone/>
            </a:pPr>
            <a:r>
              <a:rPr lang="en-US" sz="2500" dirty="0">
                <a:latin typeface="Aptos" panose="020B0004020202020204" pitchFamily="34" charset="0"/>
                <a:cs typeface="Arial" panose="020B0604020202020204" pitchFamily="34" charset="0"/>
              </a:rPr>
              <a:t>This approach creates a mapping where for a particular DFD element, there will be a list of STRIDE threats commonly associated with it. </a:t>
            </a:r>
          </a:p>
          <a:p>
            <a:pPr marL="0" indent="0">
              <a:buNone/>
            </a:pPr>
            <a:endParaRPr lang="en-US" sz="2500" dirty="0">
              <a:latin typeface="Aptos" panose="020B00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47C222F-5809-5A4E-9712-BC05224D66C8}"/>
              </a:ext>
            </a:extLst>
          </p:cNvPr>
          <p:cNvPicPr>
            <a:picLocks noChangeAspect="1"/>
          </p:cNvPicPr>
          <p:nvPr/>
        </p:nvPicPr>
        <p:blipFill>
          <a:blip r:embed="rId2"/>
          <a:stretch>
            <a:fillRect/>
          </a:stretch>
        </p:blipFill>
        <p:spPr>
          <a:xfrm>
            <a:off x="1132838" y="3945737"/>
            <a:ext cx="9926323" cy="2434041"/>
          </a:xfrm>
          <a:prstGeom prst="rect">
            <a:avLst/>
          </a:prstGeom>
        </p:spPr>
      </p:pic>
      <p:sp>
        <p:nvSpPr>
          <p:cNvPr id="5" name="Rectangle 4">
            <a:extLst>
              <a:ext uri="{FF2B5EF4-FFF2-40B4-BE49-F238E27FC236}">
                <a16:creationId xmlns:a16="http://schemas.microsoft.com/office/drawing/2014/main" id="{A33C0A0A-82E3-4F92-9AC6-E9D994B14FD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3EC31CD2-A7C3-742E-946E-700BDFCB2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EFE98D-9182-4439-59C3-AF7E68210615}"/>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STRIDE per ELEMENT</a:t>
            </a:r>
          </a:p>
        </p:txBody>
      </p:sp>
    </p:spTree>
    <p:extLst>
      <p:ext uri="{BB962C8B-B14F-4D97-AF65-F5344CB8AC3E}">
        <p14:creationId xmlns:p14="http://schemas.microsoft.com/office/powerpoint/2010/main" val="644859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0C18E-DC50-AB4F-AB9A-C4550CF4503E}"/>
              </a:ext>
            </a:extLst>
          </p:cNvPr>
          <p:cNvPicPr>
            <a:picLocks noChangeAspect="1"/>
          </p:cNvPicPr>
          <p:nvPr/>
        </p:nvPicPr>
        <p:blipFill>
          <a:blip r:embed="rId2"/>
          <a:stretch>
            <a:fillRect/>
          </a:stretch>
        </p:blipFill>
        <p:spPr>
          <a:xfrm>
            <a:off x="294880" y="1487711"/>
            <a:ext cx="11690290" cy="4264791"/>
          </a:xfrm>
          <a:prstGeom prst="rect">
            <a:avLst/>
          </a:prstGeom>
        </p:spPr>
      </p:pic>
      <p:sp>
        <p:nvSpPr>
          <p:cNvPr id="2" name="Rectangle 1">
            <a:extLst>
              <a:ext uri="{FF2B5EF4-FFF2-40B4-BE49-F238E27FC236}">
                <a16:creationId xmlns:a16="http://schemas.microsoft.com/office/drawing/2014/main" id="{129FCF49-CEFC-8E5D-FD75-514C318F754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B0D6467-807E-D3E4-C9A7-F760A6821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7E6B61-BF35-2D43-C7D0-4291B0E491EA}"/>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STRIDE per application</a:t>
            </a:r>
          </a:p>
        </p:txBody>
      </p:sp>
    </p:spTree>
    <p:extLst>
      <p:ext uri="{BB962C8B-B14F-4D97-AF65-F5344CB8AC3E}">
        <p14:creationId xmlns:p14="http://schemas.microsoft.com/office/powerpoint/2010/main" val="4209778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CA70E-BAA5-554D-AB81-C3C4E612B9DA}"/>
              </a:ext>
            </a:extLst>
          </p:cNvPr>
          <p:cNvPicPr>
            <a:picLocks noChangeAspect="1"/>
          </p:cNvPicPr>
          <p:nvPr/>
        </p:nvPicPr>
        <p:blipFill>
          <a:blip r:embed="rId2"/>
          <a:stretch>
            <a:fillRect/>
          </a:stretch>
        </p:blipFill>
        <p:spPr>
          <a:xfrm>
            <a:off x="337389" y="1670707"/>
            <a:ext cx="11517221" cy="2932824"/>
          </a:xfrm>
          <a:prstGeom prst="rect">
            <a:avLst/>
          </a:prstGeom>
        </p:spPr>
      </p:pic>
      <p:sp>
        <p:nvSpPr>
          <p:cNvPr id="4" name="Rectangle 3">
            <a:extLst>
              <a:ext uri="{FF2B5EF4-FFF2-40B4-BE49-F238E27FC236}">
                <a16:creationId xmlns:a16="http://schemas.microsoft.com/office/drawing/2014/main" id="{55703808-3467-5E29-A5FC-8A920DEA9D0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92CC3393-4974-D0FA-E00B-65BED3377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E4D327-67BF-0713-4F7E-0D65C69B608E}"/>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Example: STRIDE per application</a:t>
            </a:r>
          </a:p>
        </p:txBody>
      </p:sp>
    </p:spTree>
    <p:extLst>
      <p:ext uri="{BB962C8B-B14F-4D97-AF65-F5344CB8AC3E}">
        <p14:creationId xmlns:p14="http://schemas.microsoft.com/office/powerpoint/2010/main" val="1033341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15DEA-94AE-D249-BADF-6FE8B19F0257}"/>
              </a:ext>
            </a:extLst>
          </p:cNvPr>
          <p:cNvPicPr>
            <a:picLocks noChangeAspect="1"/>
          </p:cNvPicPr>
          <p:nvPr/>
        </p:nvPicPr>
        <p:blipFill>
          <a:blip r:embed="rId2"/>
          <a:stretch>
            <a:fillRect/>
          </a:stretch>
        </p:blipFill>
        <p:spPr>
          <a:xfrm>
            <a:off x="1178691" y="1353207"/>
            <a:ext cx="9484879" cy="5079124"/>
          </a:xfrm>
          <a:prstGeom prst="rect">
            <a:avLst/>
          </a:prstGeom>
        </p:spPr>
      </p:pic>
      <p:sp>
        <p:nvSpPr>
          <p:cNvPr id="4" name="TextBox 3">
            <a:extLst>
              <a:ext uri="{FF2B5EF4-FFF2-40B4-BE49-F238E27FC236}">
                <a16:creationId xmlns:a16="http://schemas.microsoft.com/office/drawing/2014/main" id="{0CDEBCB2-BE12-9643-8ED1-3BA99267D9A7}"/>
              </a:ext>
            </a:extLst>
          </p:cNvPr>
          <p:cNvSpPr txBox="1"/>
          <p:nvPr/>
        </p:nvSpPr>
        <p:spPr>
          <a:xfrm>
            <a:off x="7120758" y="1569863"/>
            <a:ext cx="3163613" cy="800219"/>
          </a:xfrm>
          <a:prstGeom prst="rect">
            <a:avLst/>
          </a:prstGeom>
          <a:noFill/>
        </p:spPr>
        <p:txBody>
          <a:bodyPr wrap="square" rtlCol="0">
            <a:spAutoFit/>
          </a:bodyPr>
          <a:lstStyle/>
          <a:p>
            <a:pPr algn="ctr"/>
            <a:r>
              <a:rPr lang="en-US" sz="2300" b="1" dirty="0">
                <a:latin typeface="Arial" panose="020B0604020202020204" pitchFamily="34" charset="0"/>
                <a:cs typeface="Arial" panose="020B0604020202020204" pitchFamily="34" charset="0"/>
              </a:rPr>
              <a:t>Top-down approach: starts from the threat</a:t>
            </a:r>
          </a:p>
        </p:txBody>
      </p:sp>
      <p:sp>
        <p:nvSpPr>
          <p:cNvPr id="5" name="Rectangle 4">
            <a:extLst>
              <a:ext uri="{FF2B5EF4-FFF2-40B4-BE49-F238E27FC236}">
                <a16:creationId xmlns:a16="http://schemas.microsoft.com/office/drawing/2014/main" id="{91198967-9215-FCF4-6C36-E0E66ED813E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BE046C84-50C4-8526-9E15-B3BC870B0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7C711A-FE5A-F155-D01A-33291B6ACC81}"/>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Attack trees</a:t>
            </a:r>
          </a:p>
        </p:txBody>
      </p:sp>
    </p:spTree>
    <p:extLst>
      <p:ext uri="{BB962C8B-B14F-4D97-AF65-F5344CB8AC3E}">
        <p14:creationId xmlns:p14="http://schemas.microsoft.com/office/powerpoint/2010/main" val="1722673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B724C3-D3F7-774E-ACB7-B108F8E98675}"/>
              </a:ext>
            </a:extLst>
          </p:cNvPr>
          <p:cNvPicPr>
            <a:picLocks noChangeAspect="1"/>
          </p:cNvPicPr>
          <p:nvPr/>
        </p:nvPicPr>
        <p:blipFill>
          <a:blip r:embed="rId2"/>
          <a:stretch>
            <a:fillRect/>
          </a:stretch>
        </p:blipFill>
        <p:spPr>
          <a:xfrm>
            <a:off x="1857951" y="1255911"/>
            <a:ext cx="8947151" cy="5472704"/>
          </a:xfrm>
          <a:prstGeom prst="rect">
            <a:avLst/>
          </a:prstGeom>
        </p:spPr>
      </p:pic>
      <p:sp>
        <p:nvSpPr>
          <p:cNvPr id="4" name="TextBox 3">
            <a:extLst>
              <a:ext uri="{FF2B5EF4-FFF2-40B4-BE49-F238E27FC236}">
                <a16:creationId xmlns:a16="http://schemas.microsoft.com/office/drawing/2014/main" id="{DF435271-EF10-CC4E-B5DC-2E46435DCC05}"/>
              </a:ext>
            </a:extLst>
          </p:cNvPr>
          <p:cNvSpPr txBox="1"/>
          <p:nvPr/>
        </p:nvSpPr>
        <p:spPr>
          <a:xfrm>
            <a:off x="7540217" y="1415635"/>
            <a:ext cx="2890344" cy="1154162"/>
          </a:xfrm>
          <a:prstGeom prst="rect">
            <a:avLst/>
          </a:prstGeom>
          <a:noFill/>
        </p:spPr>
        <p:txBody>
          <a:bodyPr wrap="square" rtlCol="0">
            <a:spAutoFit/>
          </a:bodyPr>
          <a:lstStyle/>
          <a:p>
            <a:pPr algn="ctr"/>
            <a:r>
              <a:rPr lang="en-US" sz="2300" b="1" dirty="0">
                <a:latin typeface="Arial" panose="020B0604020202020204" pitchFamily="34" charset="0"/>
                <a:cs typeface="Arial" panose="020B0604020202020204" pitchFamily="34" charset="0"/>
              </a:rPr>
              <a:t>Bottom-up approach: starts from the damage</a:t>
            </a:r>
          </a:p>
        </p:txBody>
      </p:sp>
      <p:sp>
        <p:nvSpPr>
          <p:cNvPr id="5" name="Rectangle 4">
            <a:extLst>
              <a:ext uri="{FF2B5EF4-FFF2-40B4-BE49-F238E27FC236}">
                <a16:creationId xmlns:a16="http://schemas.microsoft.com/office/drawing/2014/main" id="{01EC999F-BC80-7C2A-1DDA-6182961E744B}"/>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718DEE34-3D69-C893-7288-CB74BC337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4B39AD-EC8C-F5BC-534F-A7EFC62EEC5D}"/>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Attack trees</a:t>
            </a:r>
          </a:p>
        </p:txBody>
      </p:sp>
    </p:spTree>
    <p:extLst>
      <p:ext uri="{BB962C8B-B14F-4D97-AF65-F5344CB8AC3E}">
        <p14:creationId xmlns:p14="http://schemas.microsoft.com/office/powerpoint/2010/main" val="1064769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CDFE4D-A8F6-9945-A4AF-7C6FE3664141}"/>
              </a:ext>
            </a:extLst>
          </p:cNvPr>
          <p:cNvSpPr/>
          <p:nvPr/>
        </p:nvSpPr>
        <p:spPr>
          <a:xfrm>
            <a:off x="1274378" y="960000"/>
            <a:ext cx="10079422" cy="707886"/>
          </a:xfrm>
          <a:prstGeom prst="rect">
            <a:avLst/>
          </a:prstGeom>
        </p:spPr>
        <p:txBody>
          <a:bodyPr wrap="square">
            <a:spAutoFit/>
          </a:bodyPr>
          <a:lstStyle/>
          <a:p>
            <a:r>
              <a:rPr lang="en-US" sz="2000" dirty="0">
                <a:latin typeface="Aptos" panose="020B0004020202020204" pitchFamily="34" charset="0"/>
              </a:rPr>
              <a:t>ATT&amp;CK is a public repository and framework for capturing and describing what attackers have done based on real-world data (https://</a:t>
            </a:r>
            <a:r>
              <a:rPr lang="en-US" sz="2000" dirty="0" err="1">
                <a:latin typeface="Aptos" panose="020B0004020202020204" pitchFamily="34" charset="0"/>
              </a:rPr>
              <a:t>attack.mitre.org</a:t>
            </a:r>
            <a:r>
              <a:rPr lang="en-US" sz="2000" dirty="0">
                <a:latin typeface="Aptos" panose="020B0004020202020204" pitchFamily="34" charset="0"/>
              </a:rPr>
              <a:t>) </a:t>
            </a:r>
            <a:endParaRPr lang="en-US" sz="2000" dirty="0">
              <a:effectLst/>
              <a:latin typeface="Aptos" panose="020B0004020202020204" pitchFamily="34" charset="0"/>
            </a:endParaRPr>
          </a:p>
        </p:txBody>
      </p:sp>
      <p:pic>
        <p:nvPicPr>
          <p:cNvPr id="4" name="Picture 3">
            <a:extLst>
              <a:ext uri="{FF2B5EF4-FFF2-40B4-BE49-F238E27FC236}">
                <a16:creationId xmlns:a16="http://schemas.microsoft.com/office/drawing/2014/main" id="{6EAFDFEE-6213-6843-8E3C-4CBD0C96EF3A}"/>
              </a:ext>
            </a:extLst>
          </p:cNvPr>
          <p:cNvPicPr>
            <a:picLocks noChangeAspect="1"/>
          </p:cNvPicPr>
          <p:nvPr/>
        </p:nvPicPr>
        <p:blipFill>
          <a:blip r:embed="rId2"/>
          <a:stretch>
            <a:fillRect/>
          </a:stretch>
        </p:blipFill>
        <p:spPr>
          <a:xfrm>
            <a:off x="1517199" y="1667886"/>
            <a:ext cx="9593779" cy="5007552"/>
          </a:xfrm>
          <a:prstGeom prst="rect">
            <a:avLst/>
          </a:prstGeom>
        </p:spPr>
      </p:pic>
      <p:sp>
        <p:nvSpPr>
          <p:cNvPr id="5" name="Rectangle 4">
            <a:extLst>
              <a:ext uri="{FF2B5EF4-FFF2-40B4-BE49-F238E27FC236}">
                <a16:creationId xmlns:a16="http://schemas.microsoft.com/office/drawing/2014/main" id="{8D58CE52-5461-9CE5-779E-C22BB36BF37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E6B089D1-53D1-4186-A8CA-DDFF620DD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067869-B7DF-D883-FCB9-16BF58B2E81B}"/>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ATT&amp;CK framework</a:t>
            </a:r>
          </a:p>
        </p:txBody>
      </p:sp>
    </p:spTree>
    <p:extLst>
      <p:ext uri="{BB962C8B-B14F-4D97-AF65-F5344CB8AC3E}">
        <p14:creationId xmlns:p14="http://schemas.microsoft.com/office/powerpoint/2010/main" val="305219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664631-4DB6-3C46-9907-837CBFB82221}"/>
              </a:ext>
            </a:extLst>
          </p:cNvPr>
          <p:cNvPicPr>
            <a:picLocks noChangeAspect="1"/>
          </p:cNvPicPr>
          <p:nvPr/>
        </p:nvPicPr>
        <p:blipFill rotWithShape="1">
          <a:blip r:embed="rId2"/>
          <a:srcRect t="52222"/>
          <a:stretch/>
        </p:blipFill>
        <p:spPr>
          <a:xfrm>
            <a:off x="1600200" y="1676400"/>
            <a:ext cx="8847330" cy="4876800"/>
          </a:xfrm>
          <a:prstGeom prst="rect">
            <a:avLst/>
          </a:prstGeom>
        </p:spPr>
      </p:pic>
      <p:sp>
        <p:nvSpPr>
          <p:cNvPr id="4" name="Rectangle 3">
            <a:extLst>
              <a:ext uri="{FF2B5EF4-FFF2-40B4-BE49-F238E27FC236}">
                <a16:creationId xmlns:a16="http://schemas.microsoft.com/office/drawing/2014/main" id="{CD91D97C-ED18-03B8-B3A4-53D27B27F23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46D54C65-DEB6-A3E1-FB39-FE1F2EECE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63B9458-5341-0EB8-FBDF-12E3914B4ECC}"/>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GOALS</a:t>
            </a:r>
            <a:endParaRPr lang="en-GB" sz="2400" b="1" dirty="0">
              <a:solidFill>
                <a:schemeClr val="bg1"/>
              </a:solidFill>
              <a:latin typeface="+mj-lt"/>
            </a:endParaRPr>
          </a:p>
        </p:txBody>
      </p:sp>
    </p:spTree>
    <p:extLst>
      <p:ext uri="{BB962C8B-B14F-4D97-AF65-F5344CB8AC3E}">
        <p14:creationId xmlns:p14="http://schemas.microsoft.com/office/powerpoint/2010/main" val="3659232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CAF95-B73A-AE47-2999-553D155785A8}"/>
              </a:ext>
            </a:extLst>
          </p:cNvPr>
          <p:cNvPicPr>
            <a:picLocks noChangeAspect="1"/>
          </p:cNvPicPr>
          <p:nvPr/>
        </p:nvPicPr>
        <p:blipFill>
          <a:blip r:embed="rId2"/>
          <a:stretch>
            <a:fillRect/>
          </a:stretch>
        </p:blipFill>
        <p:spPr>
          <a:xfrm>
            <a:off x="2377579" y="963916"/>
            <a:ext cx="8028461" cy="5764699"/>
          </a:xfrm>
          <a:prstGeom prst="rect">
            <a:avLst/>
          </a:prstGeom>
        </p:spPr>
      </p:pic>
      <p:sp>
        <p:nvSpPr>
          <p:cNvPr id="4" name="Rectangle 3">
            <a:extLst>
              <a:ext uri="{FF2B5EF4-FFF2-40B4-BE49-F238E27FC236}">
                <a16:creationId xmlns:a16="http://schemas.microsoft.com/office/drawing/2014/main" id="{EE11A90F-A8E3-224C-B4FA-543A173AE20C}"/>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EE0B9396-558E-823F-F627-B70532733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B405A35-4194-8BDA-0686-186F1E185CC0}"/>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Scoring</a:t>
            </a:r>
          </a:p>
        </p:txBody>
      </p:sp>
    </p:spTree>
    <p:extLst>
      <p:ext uri="{BB962C8B-B14F-4D97-AF65-F5344CB8AC3E}">
        <p14:creationId xmlns:p14="http://schemas.microsoft.com/office/powerpoint/2010/main" val="2742037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ating a Medical Device Risk Management Plan and Doing Analysis">
            <a:extLst>
              <a:ext uri="{FF2B5EF4-FFF2-40B4-BE49-F238E27FC236}">
                <a16:creationId xmlns:a16="http://schemas.microsoft.com/office/drawing/2014/main" id="{0A88EA91-2D0E-7B41-A583-FE8895825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784" y="849821"/>
            <a:ext cx="7362431" cy="5959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C4B4023-60F0-60CD-D004-82D6719BB286}"/>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D216C15E-EA55-EA6C-456F-BE0BDCE12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EA4C57-D3B5-F527-2434-55C44E7D351C}"/>
              </a:ext>
            </a:extLst>
          </p:cNvPr>
          <p:cNvSpPr txBox="1"/>
          <p:nvPr/>
        </p:nvSpPr>
        <p:spPr>
          <a:xfrm>
            <a:off x="4700795" y="129385"/>
            <a:ext cx="7284375" cy="461665"/>
          </a:xfrm>
          <a:prstGeom prst="rect">
            <a:avLst/>
          </a:prstGeom>
          <a:noFill/>
        </p:spPr>
        <p:txBody>
          <a:bodyPr wrap="square">
            <a:spAutoFit/>
          </a:bodyPr>
          <a:lstStyle/>
          <a:p>
            <a:r>
              <a:rPr lang="en-US" sz="2400" b="1" dirty="0">
                <a:solidFill>
                  <a:schemeClr val="bg1"/>
                </a:solidFill>
                <a:latin typeface="+mj-lt"/>
              </a:rPr>
              <a:t>Assessment of impact and likelihood</a:t>
            </a:r>
          </a:p>
        </p:txBody>
      </p:sp>
    </p:spTree>
    <p:extLst>
      <p:ext uri="{BB962C8B-B14F-4D97-AF65-F5344CB8AC3E}">
        <p14:creationId xmlns:p14="http://schemas.microsoft.com/office/powerpoint/2010/main" val="1473395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E82B44-3825-4002-F53C-88F71285A2DF}"/>
              </a:ext>
            </a:extLst>
          </p:cNvPr>
          <p:cNvSpPr>
            <a:spLocks noGrp="1"/>
          </p:cNvSpPr>
          <p:nvPr>
            <p:ph idx="1"/>
          </p:nvPr>
        </p:nvSpPr>
        <p:spPr>
          <a:xfrm>
            <a:off x="838200" y="1451553"/>
            <a:ext cx="10515600" cy="4351338"/>
          </a:xfrm>
        </p:spPr>
        <p:txBody>
          <a:bodyPr>
            <a:normAutofit fontScale="92500" lnSpcReduction="10000"/>
          </a:bodyPr>
          <a:lstStyle/>
          <a:p>
            <a:pPr marL="285750" indent="-285750">
              <a:buFont typeface="Arial" panose="020B0604020202020204" pitchFamily="34" charset="0"/>
              <a:buChar char="•"/>
            </a:pPr>
            <a:r>
              <a:rPr lang="en-US" dirty="0">
                <a:latin typeface="Aptos" panose="020B0004020202020204" pitchFamily="34" charset="0"/>
              </a:rPr>
              <a:t>The assessment has to be done before and after mitigation measures are put in place</a:t>
            </a:r>
          </a:p>
          <a:p>
            <a:pPr marL="285750" indent="-285750">
              <a:buFont typeface="Arial" panose="020B0604020202020204" pitchFamily="34" charset="0"/>
              <a:buChar char="•"/>
            </a:pPr>
            <a:r>
              <a:rPr lang="en-US" dirty="0">
                <a:latin typeface="Aptos" panose="020B0004020202020204" pitchFamily="34" charset="0"/>
              </a:rPr>
              <a:t>Even in the case of security/privacy by design the mitigation measures are not considered in the first assessment</a:t>
            </a:r>
          </a:p>
          <a:p>
            <a:pPr marL="285750" indent="-285750">
              <a:buFont typeface="Arial" panose="020B0604020202020204" pitchFamily="34" charset="0"/>
              <a:buChar char="•"/>
            </a:pPr>
            <a:r>
              <a:rPr lang="en-US" dirty="0">
                <a:latin typeface="Aptos" panose="020B0004020202020204" pitchFamily="34" charset="0"/>
              </a:rPr>
              <a:t>Two-level assessment:</a:t>
            </a:r>
          </a:p>
          <a:p>
            <a:pPr marL="742950" lvl="1" indent="-285750"/>
            <a:r>
              <a:rPr lang="en-US" dirty="0">
                <a:latin typeface="Aptos" panose="020B0004020202020204" pitchFamily="34" charset="0"/>
              </a:rPr>
              <a:t>System-wide level (system-wide metric): Represents the system requirements for a confidentiality, integrity, and availability (CIA) triad that are set once for the product and then applied to all vulnerabilities</a:t>
            </a:r>
          </a:p>
          <a:p>
            <a:pPr marL="742950" lvl="1" indent="-285750"/>
            <a:r>
              <a:rPr lang="en-US" dirty="0">
                <a:latin typeface="Aptos" panose="020B0004020202020204" pitchFamily="34" charset="0"/>
              </a:rPr>
              <a:t>Vulnerability level</a:t>
            </a:r>
          </a:p>
          <a:p>
            <a:pPr marL="1200150" lvl="2" indent="-285750"/>
            <a:r>
              <a:rPr lang="en-US" dirty="0">
                <a:latin typeface="Aptos" panose="020B0004020202020204" pitchFamily="34" charset="0"/>
              </a:rPr>
              <a:t>base metric: intrinsic and fundamental characteristics of a vulnerability that are constant over time and user environments.</a:t>
            </a:r>
          </a:p>
          <a:p>
            <a:pPr marL="1200150" lvl="2" indent="-285750"/>
            <a:r>
              <a:rPr lang="en-US" dirty="0">
                <a:latin typeface="Aptos" panose="020B0004020202020204" pitchFamily="34" charset="0"/>
              </a:rPr>
              <a:t>environmental metric: the characteristics of a vulnerability that are relevant and unique to a particular user’s environment. </a:t>
            </a:r>
          </a:p>
          <a:p>
            <a:pPr marL="285750" indent="-285750">
              <a:buFont typeface="Arial" panose="020B0604020202020204" pitchFamily="34" charset="0"/>
              <a:buChar char="•"/>
            </a:pPr>
            <a:endParaRPr lang="en-US" dirty="0">
              <a:latin typeface="Aptos" panose="020B0004020202020204" pitchFamily="34" charset="0"/>
            </a:endParaRPr>
          </a:p>
          <a:p>
            <a:endParaRPr lang="en-US" dirty="0">
              <a:latin typeface="Aptos" panose="020B0004020202020204" pitchFamily="34" charset="0"/>
            </a:endParaRPr>
          </a:p>
        </p:txBody>
      </p:sp>
      <p:sp>
        <p:nvSpPr>
          <p:cNvPr id="3" name="Rectangle 2">
            <a:extLst>
              <a:ext uri="{FF2B5EF4-FFF2-40B4-BE49-F238E27FC236}">
                <a16:creationId xmlns:a16="http://schemas.microsoft.com/office/drawing/2014/main" id="{E00CF6B5-72A7-8E85-C7F5-6DD17C3CCEDC}"/>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4" name="Picture 3" descr="logo centenario">
            <a:extLst>
              <a:ext uri="{FF2B5EF4-FFF2-40B4-BE49-F238E27FC236}">
                <a16:creationId xmlns:a16="http://schemas.microsoft.com/office/drawing/2014/main" id="{66C4CB79-DA31-E1A9-83CA-E158FBFD1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340C78-6155-875B-5C26-78B3176C1249}"/>
              </a:ext>
            </a:extLst>
          </p:cNvPr>
          <p:cNvSpPr txBox="1"/>
          <p:nvPr/>
        </p:nvSpPr>
        <p:spPr>
          <a:xfrm>
            <a:off x="4558145" y="129385"/>
            <a:ext cx="7523019" cy="430887"/>
          </a:xfrm>
          <a:prstGeom prst="rect">
            <a:avLst/>
          </a:prstGeom>
          <a:noFill/>
        </p:spPr>
        <p:txBody>
          <a:bodyPr wrap="square">
            <a:spAutoFit/>
          </a:bodyPr>
          <a:lstStyle/>
          <a:p>
            <a:r>
              <a:rPr lang="en-US" sz="2200" b="1" dirty="0">
                <a:solidFill>
                  <a:schemeClr val="bg1"/>
                </a:solidFill>
                <a:latin typeface="+mj-lt"/>
              </a:rPr>
              <a:t>embedded Common vulnerability Scoring System –</a:t>
            </a:r>
            <a:r>
              <a:rPr lang="en-US" sz="2200" b="1" dirty="0" err="1">
                <a:solidFill>
                  <a:schemeClr val="bg1"/>
                </a:solidFill>
                <a:latin typeface="+mj-lt"/>
              </a:rPr>
              <a:t>eCVSS</a:t>
            </a:r>
            <a:endParaRPr lang="en-US" sz="2200" b="1" dirty="0">
              <a:solidFill>
                <a:schemeClr val="bg1"/>
              </a:solidFill>
              <a:latin typeface="+mj-lt"/>
            </a:endParaRPr>
          </a:p>
        </p:txBody>
      </p:sp>
    </p:spTree>
    <p:extLst>
      <p:ext uri="{BB962C8B-B14F-4D97-AF65-F5344CB8AC3E}">
        <p14:creationId xmlns:p14="http://schemas.microsoft.com/office/powerpoint/2010/main" val="3637954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D3BDFB-25A5-2812-50CC-73A27F5DD5F2}"/>
              </a:ext>
            </a:extLst>
          </p:cNvPr>
          <p:cNvPicPr>
            <a:picLocks noChangeAspect="1"/>
          </p:cNvPicPr>
          <p:nvPr/>
        </p:nvPicPr>
        <p:blipFill>
          <a:blip r:embed="rId2"/>
          <a:stretch>
            <a:fillRect/>
          </a:stretch>
        </p:blipFill>
        <p:spPr>
          <a:xfrm>
            <a:off x="212097" y="1221826"/>
            <a:ext cx="11902721" cy="4989787"/>
          </a:xfrm>
          <a:prstGeom prst="rect">
            <a:avLst/>
          </a:prstGeom>
        </p:spPr>
      </p:pic>
      <p:sp>
        <p:nvSpPr>
          <p:cNvPr id="2" name="Rectangle 1">
            <a:extLst>
              <a:ext uri="{FF2B5EF4-FFF2-40B4-BE49-F238E27FC236}">
                <a16:creationId xmlns:a16="http://schemas.microsoft.com/office/drawing/2014/main" id="{6A02ABE2-346F-90FF-3444-61E2422B768A}"/>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4078D93B-1538-3DB9-FDAD-92332AE5B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9E065E5-906B-C5F2-C6C1-C1D11FF65217}"/>
              </a:ext>
            </a:extLst>
          </p:cNvPr>
          <p:cNvSpPr txBox="1"/>
          <p:nvPr/>
        </p:nvSpPr>
        <p:spPr>
          <a:xfrm>
            <a:off x="4558145" y="129385"/>
            <a:ext cx="7523019" cy="430887"/>
          </a:xfrm>
          <a:prstGeom prst="rect">
            <a:avLst/>
          </a:prstGeom>
          <a:noFill/>
        </p:spPr>
        <p:txBody>
          <a:bodyPr wrap="square">
            <a:spAutoFit/>
          </a:bodyPr>
          <a:lstStyle/>
          <a:p>
            <a:r>
              <a:rPr lang="en-US" sz="2200" b="1" dirty="0" err="1">
                <a:solidFill>
                  <a:schemeClr val="bg1"/>
                </a:solidFill>
                <a:latin typeface="+mj-lt"/>
              </a:rPr>
              <a:t>eCVSS</a:t>
            </a:r>
            <a:r>
              <a:rPr lang="en-US" sz="2200" b="1" dirty="0">
                <a:solidFill>
                  <a:schemeClr val="bg1"/>
                </a:solidFill>
                <a:latin typeface="+mj-lt"/>
              </a:rPr>
              <a:t> system wide metric</a:t>
            </a:r>
          </a:p>
        </p:txBody>
      </p:sp>
    </p:spTree>
    <p:extLst>
      <p:ext uri="{BB962C8B-B14F-4D97-AF65-F5344CB8AC3E}">
        <p14:creationId xmlns:p14="http://schemas.microsoft.com/office/powerpoint/2010/main" val="2432534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50968-DAB4-D7B1-6344-1FFF44612931}"/>
              </a:ext>
            </a:extLst>
          </p:cNvPr>
          <p:cNvPicPr>
            <a:picLocks noChangeAspect="1"/>
          </p:cNvPicPr>
          <p:nvPr/>
        </p:nvPicPr>
        <p:blipFill>
          <a:blip r:embed="rId2"/>
          <a:stretch>
            <a:fillRect/>
          </a:stretch>
        </p:blipFill>
        <p:spPr>
          <a:xfrm>
            <a:off x="3055225" y="1111250"/>
            <a:ext cx="5715261" cy="5746750"/>
          </a:xfrm>
          <a:prstGeom prst="rect">
            <a:avLst/>
          </a:prstGeom>
        </p:spPr>
      </p:pic>
      <p:sp>
        <p:nvSpPr>
          <p:cNvPr id="2" name="Rectangle 1">
            <a:extLst>
              <a:ext uri="{FF2B5EF4-FFF2-40B4-BE49-F238E27FC236}">
                <a16:creationId xmlns:a16="http://schemas.microsoft.com/office/drawing/2014/main" id="{48D6CE0C-C7D3-3AF0-C4DC-04447744060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556D74E9-9698-4929-6E86-17CC16FF1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41092D-8028-0582-0FA7-A8C643E94BE7}"/>
              </a:ext>
            </a:extLst>
          </p:cNvPr>
          <p:cNvSpPr txBox="1"/>
          <p:nvPr/>
        </p:nvSpPr>
        <p:spPr>
          <a:xfrm>
            <a:off x="4558145" y="129385"/>
            <a:ext cx="7523019" cy="430887"/>
          </a:xfrm>
          <a:prstGeom prst="rect">
            <a:avLst/>
          </a:prstGeom>
          <a:noFill/>
        </p:spPr>
        <p:txBody>
          <a:bodyPr wrap="square">
            <a:spAutoFit/>
          </a:bodyPr>
          <a:lstStyle/>
          <a:p>
            <a:r>
              <a:rPr lang="en-US" sz="2200" b="1" dirty="0" err="1">
                <a:solidFill>
                  <a:schemeClr val="bg1"/>
                </a:solidFill>
                <a:latin typeface="+mj-lt"/>
              </a:rPr>
              <a:t>eCVSS</a:t>
            </a:r>
            <a:r>
              <a:rPr lang="en-US" sz="2200" b="1" dirty="0">
                <a:solidFill>
                  <a:schemeClr val="bg1"/>
                </a:solidFill>
                <a:latin typeface="+mj-lt"/>
              </a:rPr>
              <a:t> Base metric 1</a:t>
            </a:r>
          </a:p>
        </p:txBody>
      </p:sp>
    </p:spTree>
    <p:extLst>
      <p:ext uri="{BB962C8B-B14F-4D97-AF65-F5344CB8AC3E}">
        <p14:creationId xmlns:p14="http://schemas.microsoft.com/office/powerpoint/2010/main" val="29663242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8FF063-9B85-4D48-BBF0-F954A1D44623}"/>
              </a:ext>
            </a:extLst>
          </p:cNvPr>
          <p:cNvPicPr>
            <a:picLocks noChangeAspect="1"/>
          </p:cNvPicPr>
          <p:nvPr/>
        </p:nvPicPr>
        <p:blipFill>
          <a:blip r:embed="rId2"/>
          <a:stretch>
            <a:fillRect/>
          </a:stretch>
        </p:blipFill>
        <p:spPr>
          <a:xfrm>
            <a:off x="2994901" y="973113"/>
            <a:ext cx="6202198" cy="5755502"/>
          </a:xfrm>
          <a:prstGeom prst="rect">
            <a:avLst/>
          </a:prstGeom>
        </p:spPr>
      </p:pic>
      <p:sp>
        <p:nvSpPr>
          <p:cNvPr id="2" name="Rectangle 1">
            <a:extLst>
              <a:ext uri="{FF2B5EF4-FFF2-40B4-BE49-F238E27FC236}">
                <a16:creationId xmlns:a16="http://schemas.microsoft.com/office/drawing/2014/main" id="{A1A17BED-5787-4B84-C22B-0F6E02BE9F6E}"/>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00B2A3E-B200-1BB6-3204-DC60DA454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3A6232-0C71-4102-83DC-4278E23C8EB5}"/>
              </a:ext>
            </a:extLst>
          </p:cNvPr>
          <p:cNvSpPr txBox="1"/>
          <p:nvPr/>
        </p:nvSpPr>
        <p:spPr>
          <a:xfrm>
            <a:off x="4558145" y="129385"/>
            <a:ext cx="7523019" cy="430887"/>
          </a:xfrm>
          <a:prstGeom prst="rect">
            <a:avLst/>
          </a:prstGeom>
          <a:noFill/>
        </p:spPr>
        <p:txBody>
          <a:bodyPr wrap="square">
            <a:spAutoFit/>
          </a:bodyPr>
          <a:lstStyle/>
          <a:p>
            <a:r>
              <a:rPr lang="en-US" sz="2200" b="1" dirty="0" err="1">
                <a:solidFill>
                  <a:schemeClr val="bg1"/>
                </a:solidFill>
                <a:latin typeface="+mj-lt"/>
              </a:rPr>
              <a:t>eCVSS</a:t>
            </a:r>
            <a:r>
              <a:rPr lang="en-US" sz="2200" b="1" dirty="0">
                <a:solidFill>
                  <a:schemeClr val="bg1"/>
                </a:solidFill>
                <a:latin typeface="+mj-lt"/>
              </a:rPr>
              <a:t> Base metric 2</a:t>
            </a:r>
          </a:p>
        </p:txBody>
      </p:sp>
    </p:spTree>
    <p:extLst>
      <p:ext uri="{BB962C8B-B14F-4D97-AF65-F5344CB8AC3E}">
        <p14:creationId xmlns:p14="http://schemas.microsoft.com/office/powerpoint/2010/main" val="3885389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043BFA-ECBE-739E-FDF2-AE99ADB8FB07}"/>
              </a:ext>
            </a:extLst>
          </p:cNvPr>
          <p:cNvPicPr>
            <a:picLocks noChangeAspect="1"/>
          </p:cNvPicPr>
          <p:nvPr/>
        </p:nvPicPr>
        <p:blipFill>
          <a:blip r:embed="rId2"/>
          <a:stretch>
            <a:fillRect/>
          </a:stretch>
        </p:blipFill>
        <p:spPr>
          <a:xfrm>
            <a:off x="2934466" y="849821"/>
            <a:ext cx="6323068" cy="5920214"/>
          </a:xfrm>
          <a:prstGeom prst="rect">
            <a:avLst/>
          </a:prstGeom>
        </p:spPr>
      </p:pic>
      <p:sp>
        <p:nvSpPr>
          <p:cNvPr id="2" name="Rectangle 1">
            <a:extLst>
              <a:ext uri="{FF2B5EF4-FFF2-40B4-BE49-F238E27FC236}">
                <a16:creationId xmlns:a16="http://schemas.microsoft.com/office/drawing/2014/main" id="{C002B752-EAB0-D9BA-296B-4E57CF9A53D3}"/>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F586B6B-28D2-42BA-AF18-6E77ED3C6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4B871D-5E77-C95D-C1CB-8C75441A220A}"/>
              </a:ext>
            </a:extLst>
          </p:cNvPr>
          <p:cNvSpPr txBox="1"/>
          <p:nvPr/>
        </p:nvSpPr>
        <p:spPr>
          <a:xfrm>
            <a:off x="4533991" y="144774"/>
            <a:ext cx="7523019" cy="430887"/>
          </a:xfrm>
          <a:prstGeom prst="rect">
            <a:avLst/>
          </a:prstGeom>
          <a:noFill/>
        </p:spPr>
        <p:txBody>
          <a:bodyPr wrap="square">
            <a:spAutoFit/>
          </a:bodyPr>
          <a:lstStyle/>
          <a:p>
            <a:r>
              <a:rPr lang="en-US" sz="2200" b="1" dirty="0" err="1">
                <a:solidFill>
                  <a:schemeClr val="bg1"/>
                </a:solidFill>
                <a:latin typeface="+mj-lt"/>
              </a:rPr>
              <a:t>eCVSS</a:t>
            </a:r>
            <a:r>
              <a:rPr lang="en-US" sz="2200" b="1" dirty="0">
                <a:solidFill>
                  <a:schemeClr val="bg1"/>
                </a:solidFill>
                <a:latin typeface="+mj-lt"/>
              </a:rPr>
              <a:t> Environmental metric</a:t>
            </a:r>
          </a:p>
        </p:txBody>
      </p:sp>
    </p:spTree>
    <p:extLst>
      <p:ext uri="{BB962C8B-B14F-4D97-AF65-F5344CB8AC3E}">
        <p14:creationId xmlns:p14="http://schemas.microsoft.com/office/powerpoint/2010/main" val="2012888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30F82-CA80-283A-E137-5FA38E60323C}"/>
              </a:ext>
            </a:extLst>
          </p:cNvPr>
          <p:cNvPicPr>
            <a:picLocks noChangeAspect="1"/>
          </p:cNvPicPr>
          <p:nvPr/>
        </p:nvPicPr>
        <p:blipFill>
          <a:blip r:embed="rId2"/>
          <a:stretch>
            <a:fillRect/>
          </a:stretch>
        </p:blipFill>
        <p:spPr>
          <a:xfrm>
            <a:off x="1204957" y="737365"/>
            <a:ext cx="9782086" cy="6120635"/>
          </a:xfrm>
          <a:prstGeom prst="rect">
            <a:avLst/>
          </a:prstGeom>
        </p:spPr>
      </p:pic>
      <p:sp>
        <p:nvSpPr>
          <p:cNvPr id="2" name="Rectangle 1">
            <a:extLst>
              <a:ext uri="{FF2B5EF4-FFF2-40B4-BE49-F238E27FC236}">
                <a16:creationId xmlns:a16="http://schemas.microsoft.com/office/drawing/2014/main" id="{3FECC7FA-050D-7B4C-69BC-00A603A871B0}"/>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259A6FFF-F206-AC28-7328-95D2DDEBF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6556A-E221-0401-D2EE-97E50061671C}"/>
              </a:ext>
            </a:extLst>
          </p:cNvPr>
          <p:cNvSpPr txBox="1"/>
          <p:nvPr/>
        </p:nvSpPr>
        <p:spPr>
          <a:xfrm>
            <a:off x="4533991" y="144774"/>
            <a:ext cx="7523019" cy="430887"/>
          </a:xfrm>
          <a:prstGeom prst="rect">
            <a:avLst/>
          </a:prstGeom>
          <a:noFill/>
        </p:spPr>
        <p:txBody>
          <a:bodyPr wrap="square">
            <a:spAutoFit/>
          </a:bodyPr>
          <a:lstStyle/>
          <a:p>
            <a:r>
              <a:rPr lang="en-US" sz="2200" b="1" dirty="0" err="1">
                <a:solidFill>
                  <a:schemeClr val="bg1"/>
                </a:solidFill>
                <a:latin typeface="+mj-lt"/>
              </a:rPr>
              <a:t>eCVSS</a:t>
            </a:r>
            <a:r>
              <a:rPr lang="en-US" sz="2200" b="1" dirty="0">
                <a:solidFill>
                  <a:schemeClr val="bg1"/>
                </a:solidFill>
                <a:latin typeface="+mj-lt"/>
              </a:rPr>
              <a:t> example</a:t>
            </a:r>
          </a:p>
        </p:txBody>
      </p:sp>
    </p:spTree>
    <p:extLst>
      <p:ext uri="{BB962C8B-B14F-4D97-AF65-F5344CB8AC3E}">
        <p14:creationId xmlns:p14="http://schemas.microsoft.com/office/powerpoint/2010/main" val="3631635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C398F-26D6-B84D-9BA1-CFA67C2582AF}"/>
              </a:ext>
            </a:extLst>
          </p:cNvPr>
          <p:cNvSpPr>
            <a:spLocks noGrp="1"/>
          </p:cNvSpPr>
          <p:nvPr>
            <p:ph idx="1"/>
          </p:nvPr>
        </p:nvSpPr>
        <p:spPr>
          <a:xfrm>
            <a:off x="1742209" y="1724385"/>
            <a:ext cx="8707582" cy="4351338"/>
          </a:xfrm>
        </p:spPr>
        <p:txBody>
          <a:bodyPr/>
          <a:lstStyle/>
          <a:p>
            <a:r>
              <a:rPr lang="en-US" dirty="0"/>
              <a:t>There are four main strategies for addressing threats: </a:t>
            </a:r>
          </a:p>
          <a:p>
            <a:pPr lvl="1"/>
            <a:r>
              <a:rPr lang="en-US" dirty="0"/>
              <a:t>Eliminate </a:t>
            </a:r>
          </a:p>
          <a:p>
            <a:pPr lvl="1"/>
            <a:r>
              <a:rPr lang="en-US" b="1" dirty="0"/>
              <a:t>Mitigate </a:t>
            </a:r>
          </a:p>
          <a:p>
            <a:pPr lvl="1"/>
            <a:r>
              <a:rPr lang="en-US" dirty="0"/>
              <a:t>Accept </a:t>
            </a:r>
          </a:p>
          <a:p>
            <a:pPr lvl="1"/>
            <a:r>
              <a:rPr lang="en-US" dirty="0"/>
              <a:t>Transfer </a:t>
            </a:r>
          </a:p>
          <a:p>
            <a:r>
              <a:rPr lang="en-US" dirty="0"/>
              <a:t>Major mitigation measures:</a:t>
            </a:r>
          </a:p>
          <a:p>
            <a:pPr lvl="1"/>
            <a:r>
              <a:rPr lang="en-US" dirty="0"/>
              <a:t>Protect</a:t>
            </a:r>
          </a:p>
          <a:p>
            <a:pPr lvl="1"/>
            <a:r>
              <a:rPr lang="en-US" dirty="0"/>
              <a:t>Detect</a:t>
            </a:r>
          </a:p>
          <a:p>
            <a:pPr lvl="1"/>
            <a:r>
              <a:rPr lang="en-US" dirty="0"/>
              <a:t>Respond</a:t>
            </a:r>
          </a:p>
          <a:p>
            <a:pPr lvl="1"/>
            <a:r>
              <a:rPr lang="en-US" dirty="0"/>
              <a:t>Recover </a:t>
            </a:r>
          </a:p>
        </p:txBody>
      </p:sp>
      <p:sp>
        <p:nvSpPr>
          <p:cNvPr id="4" name="Rectangle 3">
            <a:extLst>
              <a:ext uri="{FF2B5EF4-FFF2-40B4-BE49-F238E27FC236}">
                <a16:creationId xmlns:a16="http://schemas.microsoft.com/office/drawing/2014/main" id="{EF818C9C-61D2-A6EE-DB71-9F7B71710D5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DF851437-C5E9-72F1-B305-A6956A900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4248FD-77EC-2166-D8E1-51A5BCA44062}"/>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Mitigation measures</a:t>
            </a:r>
          </a:p>
        </p:txBody>
      </p:sp>
    </p:spTree>
    <p:extLst>
      <p:ext uri="{BB962C8B-B14F-4D97-AF65-F5344CB8AC3E}">
        <p14:creationId xmlns:p14="http://schemas.microsoft.com/office/powerpoint/2010/main" val="1187795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33B55-03B6-03F9-80AE-6206E7D2C745}"/>
              </a:ext>
            </a:extLst>
          </p:cNvPr>
          <p:cNvPicPr>
            <a:picLocks noChangeAspect="1"/>
          </p:cNvPicPr>
          <p:nvPr/>
        </p:nvPicPr>
        <p:blipFill>
          <a:blip r:embed="rId2"/>
          <a:stretch>
            <a:fillRect/>
          </a:stretch>
        </p:blipFill>
        <p:spPr>
          <a:xfrm>
            <a:off x="1229105" y="985526"/>
            <a:ext cx="10287971" cy="5727700"/>
          </a:xfrm>
          <a:prstGeom prst="rect">
            <a:avLst/>
          </a:prstGeom>
        </p:spPr>
      </p:pic>
      <p:sp>
        <p:nvSpPr>
          <p:cNvPr id="5" name="TextBox 4">
            <a:extLst>
              <a:ext uri="{FF2B5EF4-FFF2-40B4-BE49-F238E27FC236}">
                <a16:creationId xmlns:a16="http://schemas.microsoft.com/office/drawing/2014/main" id="{1C6E7257-A80C-B61A-CEC4-25DCAC24CA5A}"/>
              </a:ext>
            </a:extLst>
          </p:cNvPr>
          <p:cNvSpPr txBox="1"/>
          <p:nvPr/>
        </p:nvSpPr>
        <p:spPr>
          <a:xfrm>
            <a:off x="144232" y="1130300"/>
            <a:ext cx="1884264" cy="646331"/>
          </a:xfrm>
          <a:prstGeom prst="rect">
            <a:avLst/>
          </a:prstGeom>
          <a:noFill/>
        </p:spPr>
        <p:txBody>
          <a:bodyPr wrap="square" rtlCol="0">
            <a:spAutoFit/>
          </a:bodyPr>
          <a:lstStyle/>
          <a:p>
            <a:r>
              <a:rPr lang="en-US" dirty="0"/>
              <a:t>IEEE 11073 - 40102</a:t>
            </a:r>
          </a:p>
        </p:txBody>
      </p:sp>
      <p:sp>
        <p:nvSpPr>
          <p:cNvPr id="2" name="Rectangle 1">
            <a:extLst>
              <a:ext uri="{FF2B5EF4-FFF2-40B4-BE49-F238E27FC236}">
                <a16:creationId xmlns:a16="http://schemas.microsoft.com/office/drawing/2014/main" id="{C55D7353-D362-1CFA-C4D6-FBF59FF0126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265EC3C7-933E-1D6A-0EA7-B38BC5709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822F65E-4EE8-AB1D-5B4C-7768ED350822}"/>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Mitigation measures</a:t>
            </a:r>
          </a:p>
        </p:txBody>
      </p:sp>
    </p:spTree>
    <p:extLst>
      <p:ext uri="{BB962C8B-B14F-4D97-AF65-F5344CB8AC3E}">
        <p14:creationId xmlns:p14="http://schemas.microsoft.com/office/powerpoint/2010/main" val="318990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D28B3-198A-D042-9648-316AB88307BB}"/>
              </a:ext>
            </a:extLst>
          </p:cNvPr>
          <p:cNvPicPr>
            <a:picLocks noChangeAspect="1"/>
          </p:cNvPicPr>
          <p:nvPr/>
        </p:nvPicPr>
        <p:blipFill rotWithShape="1">
          <a:blip r:embed="rId2"/>
          <a:srcRect l="12236" t="8889" r="13229" b="52222"/>
          <a:stretch/>
        </p:blipFill>
        <p:spPr>
          <a:xfrm>
            <a:off x="3124200" y="1371600"/>
            <a:ext cx="5418992" cy="3276600"/>
          </a:xfrm>
          <a:prstGeom prst="rect">
            <a:avLst/>
          </a:prstGeom>
        </p:spPr>
      </p:pic>
      <p:sp>
        <p:nvSpPr>
          <p:cNvPr id="4" name="Rectangle 3">
            <a:extLst>
              <a:ext uri="{FF2B5EF4-FFF2-40B4-BE49-F238E27FC236}">
                <a16:creationId xmlns:a16="http://schemas.microsoft.com/office/drawing/2014/main" id="{D20793F5-CC6C-2C4F-95AF-9562DF14DBD4}"/>
              </a:ext>
            </a:extLst>
          </p:cNvPr>
          <p:cNvSpPr/>
          <p:nvPr/>
        </p:nvSpPr>
        <p:spPr>
          <a:xfrm>
            <a:off x="1828801" y="4975225"/>
            <a:ext cx="8535987" cy="1754326"/>
          </a:xfrm>
          <a:prstGeom prst="rect">
            <a:avLst/>
          </a:prstGeom>
        </p:spPr>
        <p:txBody>
          <a:bodyPr wrap="square">
            <a:spAutoFit/>
          </a:bodyPr>
          <a:lstStyle/>
          <a:p>
            <a:r>
              <a:rPr lang="en-US" b="1" u="sng">
                <a:solidFill>
                  <a:srgbClr val="FF0000"/>
                </a:solidFill>
                <a:latin typeface="Arial" panose="020B0604020202020204" pitchFamily="34" charset="0"/>
              </a:rPr>
              <a:t>Processing</a:t>
            </a:r>
            <a:r>
              <a:rPr lang="en-US" b="1" u="sng">
                <a:solidFill>
                  <a:srgbClr val="404040"/>
                </a:solidFill>
                <a:latin typeface="Arial" panose="020B0604020202020204" pitchFamily="34" charset="0"/>
              </a:rPr>
              <a:t>: </a:t>
            </a:r>
            <a:r>
              <a:rPr lang="en-US">
                <a:solidFill>
                  <a:srgbClr val="404040"/>
                </a:solidFill>
                <a:latin typeface="Arial" panose="020B0604020202020204" pitchFamily="34" charset="0"/>
              </a:rPr>
              <a:t>operations </a:t>
            </a:r>
            <a:r>
              <a:rPr lang="en-US" dirty="0">
                <a:solidFill>
                  <a:srgbClr val="404040"/>
                </a:solidFill>
                <a:latin typeface="Arial" panose="020B0604020202020204" pitchFamily="34" charset="0"/>
              </a:rPr>
              <a:t>performed on personal data, including by manual or automated means. It includes the </a:t>
            </a:r>
            <a:r>
              <a:rPr lang="en-US" b="1" dirty="0">
                <a:solidFill>
                  <a:srgbClr val="404040"/>
                </a:solidFill>
                <a:latin typeface="Arial" panose="020B0604020202020204" pitchFamily="34" charset="0"/>
              </a:rPr>
              <a:t>collection, recording, </a:t>
            </a:r>
            <a:r>
              <a:rPr lang="en-US" b="1" dirty="0" err="1">
                <a:solidFill>
                  <a:srgbClr val="404040"/>
                </a:solidFill>
                <a:latin typeface="Arial" panose="020B0604020202020204" pitchFamily="34" charset="0"/>
              </a:rPr>
              <a:t>organisation</a:t>
            </a:r>
            <a:r>
              <a:rPr lang="en-US" b="1" dirty="0">
                <a:solidFill>
                  <a:srgbClr val="404040"/>
                </a:solidFill>
                <a:latin typeface="Arial" panose="020B0604020202020204" pitchFamily="34" charset="0"/>
              </a:rPr>
              <a:t>, structuring, storage, adaptation or alteration, retrieval, consultation, use, disclosure by transmission, dissemination</a:t>
            </a:r>
            <a:r>
              <a:rPr lang="en-US" dirty="0">
                <a:solidFill>
                  <a:srgbClr val="404040"/>
                </a:solidFill>
                <a:latin typeface="Arial" panose="020B0604020202020204" pitchFamily="34" charset="0"/>
              </a:rPr>
              <a:t> or otherwise making available, </a:t>
            </a:r>
            <a:r>
              <a:rPr lang="en-US" b="1" dirty="0">
                <a:solidFill>
                  <a:srgbClr val="404040"/>
                </a:solidFill>
                <a:latin typeface="Arial" panose="020B0604020202020204" pitchFamily="34" charset="0"/>
              </a:rPr>
              <a:t>alignment or combination, restriction, erasure or destruction </a:t>
            </a:r>
            <a:r>
              <a:rPr lang="en-US" dirty="0">
                <a:solidFill>
                  <a:srgbClr val="404040"/>
                </a:solidFill>
                <a:latin typeface="Arial" panose="020B0604020202020204" pitchFamily="34" charset="0"/>
              </a:rPr>
              <a:t>of personal data.</a:t>
            </a:r>
            <a:endParaRPr lang="en-US" dirty="0"/>
          </a:p>
        </p:txBody>
      </p:sp>
      <p:sp>
        <p:nvSpPr>
          <p:cNvPr id="5" name="Rectangle 4">
            <a:extLst>
              <a:ext uri="{FF2B5EF4-FFF2-40B4-BE49-F238E27FC236}">
                <a16:creationId xmlns:a16="http://schemas.microsoft.com/office/drawing/2014/main" id="{96579B21-190C-90FA-BF41-11854589AEC8}"/>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C7210D80-5FE8-721E-1969-BA2A828D8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433375-CF89-E03B-A77C-3B05EC0F3D43}"/>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PERSONAL DATA AND PROCESSING</a:t>
            </a:r>
            <a:endParaRPr lang="en-GB" sz="2400" b="1" dirty="0">
              <a:solidFill>
                <a:schemeClr val="bg1"/>
              </a:solidFill>
              <a:latin typeface="+mj-lt"/>
            </a:endParaRPr>
          </a:p>
        </p:txBody>
      </p:sp>
    </p:spTree>
    <p:extLst>
      <p:ext uri="{BB962C8B-B14F-4D97-AF65-F5344CB8AC3E}">
        <p14:creationId xmlns:p14="http://schemas.microsoft.com/office/powerpoint/2010/main" val="1374724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8E3F90-4939-6740-BDD5-9A0B424776DC}"/>
              </a:ext>
            </a:extLst>
          </p:cNvPr>
          <p:cNvPicPr>
            <a:picLocks noChangeAspect="1"/>
          </p:cNvPicPr>
          <p:nvPr/>
        </p:nvPicPr>
        <p:blipFill>
          <a:blip r:embed="rId2"/>
          <a:stretch>
            <a:fillRect/>
          </a:stretch>
        </p:blipFill>
        <p:spPr>
          <a:xfrm>
            <a:off x="296596" y="1226907"/>
            <a:ext cx="11598807" cy="4869092"/>
          </a:xfrm>
          <a:prstGeom prst="rect">
            <a:avLst/>
          </a:prstGeom>
        </p:spPr>
      </p:pic>
      <p:sp>
        <p:nvSpPr>
          <p:cNvPr id="2" name="Rectangle 1">
            <a:extLst>
              <a:ext uri="{FF2B5EF4-FFF2-40B4-BE49-F238E27FC236}">
                <a16:creationId xmlns:a16="http://schemas.microsoft.com/office/drawing/2014/main" id="{A334DD52-F5D8-C16D-856D-E757E98F3FF7}"/>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87803DEB-3059-9967-3A38-43E663BB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6585A8-4355-EB84-C36C-AE6F4426EAC5}"/>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Cybersecurity risk assessment matrix</a:t>
            </a:r>
          </a:p>
        </p:txBody>
      </p:sp>
    </p:spTree>
    <p:extLst>
      <p:ext uri="{BB962C8B-B14F-4D97-AF65-F5344CB8AC3E}">
        <p14:creationId xmlns:p14="http://schemas.microsoft.com/office/powerpoint/2010/main" val="21981338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02FD724-D922-714C-AC0D-9ACBF4D4BABB}"/>
              </a:ext>
            </a:extLst>
          </p:cNvPr>
          <p:cNvGraphicFramePr>
            <a:graphicFrameLocks noGrp="1"/>
          </p:cNvGraphicFramePr>
          <p:nvPr>
            <p:ph idx="1"/>
            <p:extLst>
              <p:ext uri="{D42A27DB-BD31-4B8C-83A1-F6EECF244321}">
                <p14:modId xmlns:p14="http://schemas.microsoft.com/office/powerpoint/2010/main" val="2319887171"/>
              </p:ext>
            </p:extLst>
          </p:nvPr>
        </p:nvGraphicFramePr>
        <p:xfrm>
          <a:off x="2259724" y="1311598"/>
          <a:ext cx="7252138" cy="1051560"/>
        </p:xfrm>
        <a:graphic>
          <a:graphicData uri="http://schemas.openxmlformats.org/drawingml/2006/table">
            <a:tbl>
              <a:tblPr/>
              <a:tblGrid>
                <a:gridCol w="7252138">
                  <a:extLst>
                    <a:ext uri="{9D8B030D-6E8A-4147-A177-3AD203B41FA5}">
                      <a16:colId xmlns:a16="http://schemas.microsoft.com/office/drawing/2014/main" val="2461294509"/>
                    </a:ext>
                  </a:extLst>
                </a:gridCol>
              </a:tblGrid>
              <a:tr h="0">
                <a:tc>
                  <a:txBody>
                    <a:bodyPr/>
                    <a:lstStyle/>
                    <a:p>
                      <a:r>
                        <a:rPr lang="en-US" sz="2300" dirty="0">
                          <a:effectLst/>
                          <a:latin typeface="Aptos" panose="020B0004020202020204" pitchFamily="34" charset="0"/>
                          <a:cs typeface="Arial" panose="020B0604020202020204" pitchFamily="34" charset="0"/>
                        </a:rPr>
                        <a:t>Traceability among requirements, specifications, identified hazards and mitigations, and Verification and Validation testing. </a:t>
                      </a:r>
                    </a:p>
                  </a:txBody>
                  <a:tcPr marL="47625" marR="47625" marT="0" marB="0" anchor="ctr">
                    <a:lnL w="14288" cap="flat" cmpd="sng" algn="ctr">
                      <a:solidFill>
                        <a:srgbClr val="BFBFBF"/>
                      </a:solidFill>
                      <a:prstDash val="solid"/>
                      <a:round/>
                      <a:headEnd type="none" w="med" len="med"/>
                      <a:tailEnd type="none" w="med" len="med"/>
                    </a:lnL>
                    <a:lnR w="43815" cap="flat" cmpd="sng" algn="ctr">
                      <a:solidFill>
                        <a:srgbClr val="BFBFBF"/>
                      </a:solidFill>
                      <a:prstDash val="solid"/>
                      <a:round/>
                      <a:headEnd type="none" w="med" len="med"/>
                      <a:tailEnd type="none" w="med" len="med"/>
                    </a:lnR>
                    <a:lnT w="15240" cap="flat" cmpd="sng" algn="ctr">
                      <a:solidFill>
                        <a:srgbClr val="BFBFBF"/>
                      </a:solidFill>
                      <a:prstDash val="solid"/>
                      <a:round/>
                      <a:headEnd type="none" w="med" len="med"/>
                      <a:tailEnd type="none" w="med" len="med"/>
                    </a:lnT>
                    <a:lnB w="17145"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4558442"/>
                  </a:ext>
                </a:extLst>
              </a:tr>
            </a:tbl>
          </a:graphicData>
        </a:graphic>
      </p:graphicFrame>
      <p:graphicFrame>
        <p:nvGraphicFramePr>
          <p:cNvPr id="5" name="Table 5">
            <a:extLst>
              <a:ext uri="{FF2B5EF4-FFF2-40B4-BE49-F238E27FC236}">
                <a16:creationId xmlns:a16="http://schemas.microsoft.com/office/drawing/2014/main" id="{F798A4B1-236B-F147-B26D-D6D3C33822E3}"/>
              </a:ext>
            </a:extLst>
          </p:cNvPr>
          <p:cNvGraphicFramePr>
            <a:graphicFrameLocks noGrp="1"/>
          </p:cNvGraphicFramePr>
          <p:nvPr/>
        </p:nvGraphicFramePr>
        <p:xfrm>
          <a:off x="354439" y="3315720"/>
          <a:ext cx="11592912" cy="792480"/>
        </p:xfrm>
        <a:graphic>
          <a:graphicData uri="http://schemas.openxmlformats.org/drawingml/2006/table">
            <a:tbl>
              <a:tblPr firstRow="1" bandRow="1">
                <a:tableStyleId>{21E4AEA4-8DFA-4A89-87EB-49C32662AFE0}</a:tableStyleId>
              </a:tblPr>
              <a:tblGrid>
                <a:gridCol w="1932152">
                  <a:extLst>
                    <a:ext uri="{9D8B030D-6E8A-4147-A177-3AD203B41FA5}">
                      <a16:colId xmlns:a16="http://schemas.microsoft.com/office/drawing/2014/main" val="2863706665"/>
                    </a:ext>
                  </a:extLst>
                </a:gridCol>
                <a:gridCol w="1932152">
                  <a:extLst>
                    <a:ext uri="{9D8B030D-6E8A-4147-A177-3AD203B41FA5}">
                      <a16:colId xmlns:a16="http://schemas.microsoft.com/office/drawing/2014/main" val="448423587"/>
                    </a:ext>
                  </a:extLst>
                </a:gridCol>
                <a:gridCol w="1932152">
                  <a:extLst>
                    <a:ext uri="{9D8B030D-6E8A-4147-A177-3AD203B41FA5}">
                      <a16:colId xmlns:a16="http://schemas.microsoft.com/office/drawing/2014/main" val="1800470320"/>
                    </a:ext>
                  </a:extLst>
                </a:gridCol>
                <a:gridCol w="1932152">
                  <a:extLst>
                    <a:ext uri="{9D8B030D-6E8A-4147-A177-3AD203B41FA5}">
                      <a16:colId xmlns:a16="http://schemas.microsoft.com/office/drawing/2014/main" val="2025009284"/>
                    </a:ext>
                  </a:extLst>
                </a:gridCol>
                <a:gridCol w="1932152">
                  <a:extLst>
                    <a:ext uri="{9D8B030D-6E8A-4147-A177-3AD203B41FA5}">
                      <a16:colId xmlns:a16="http://schemas.microsoft.com/office/drawing/2014/main" val="2938169561"/>
                    </a:ext>
                  </a:extLst>
                </a:gridCol>
                <a:gridCol w="1932152">
                  <a:extLst>
                    <a:ext uri="{9D8B030D-6E8A-4147-A177-3AD203B41FA5}">
                      <a16:colId xmlns:a16="http://schemas.microsoft.com/office/drawing/2014/main" val="82890566"/>
                    </a:ext>
                  </a:extLst>
                </a:gridCol>
              </a:tblGrid>
              <a:tr h="370840">
                <a:tc>
                  <a:txBody>
                    <a:bodyPr/>
                    <a:lstStyle/>
                    <a:p>
                      <a:pPr algn="ctr"/>
                      <a:r>
                        <a:rPr lang="en-US" sz="2300" dirty="0">
                          <a:latin typeface="Arial" panose="020B0604020202020204" pitchFamily="34" charset="0"/>
                          <a:cs typeface="Arial" panose="020B0604020202020204" pitchFamily="34" charset="0"/>
                        </a:rPr>
                        <a:t>Mitigation measure</a:t>
                      </a:r>
                    </a:p>
                  </a:txBody>
                  <a:tcPr/>
                </a:tc>
                <a:tc>
                  <a:txBody>
                    <a:bodyPr/>
                    <a:lstStyle/>
                    <a:p>
                      <a:pPr algn="ctr"/>
                      <a:r>
                        <a:rPr lang="en-US" sz="2300" dirty="0">
                          <a:latin typeface="Arial" panose="020B0604020202020204" pitchFamily="34" charset="0"/>
                          <a:cs typeface="Arial" panose="020B0604020202020204" pitchFamily="34" charset="0"/>
                        </a:rPr>
                        <a:t>System requirement</a:t>
                      </a:r>
                    </a:p>
                  </a:txBody>
                  <a:tcPr/>
                </a:tc>
                <a:tc>
                  <a:txBody>
                    <a:bodyPr/>
                    <a:lstStyle/>
                    <a:p>
                      <a:pPr algn="ctr"/>
                      <a:r>
                        <a:rPr lang="en-US" sz="2300" dirty="0">
                          <a:latin typeface="Arial" panose="020B0604020202020204" pitchFamily="34" charset="0"/>
                          <a:cs typeface="Arial" panose="020B0604020202020204" pitchFamily="34" charset="0"/>
                        </a:rPr>
                        <a:t>Test case</a:t>
                      </a:r>
                    </a:p>
                  </a:txBody>
                  <a:tcPr/>
                </a:tc>
                <a:tc>
                  <a:txBody>
                    <a:bodyPr/>
                    <a:lstStyle/>
                    <a:p>
                      <a:pPr algn="ctr"/>
                      <a:r>
                        <a:rPr lang="en-US" sz="2300" dirty="0">
                          <a:latin typeface="Arial" panose="020B0604020202020204" pitchFamily="34" charset="0"/>
                          <a:cs typeface="Arial" panose="020B0604020202020204" pitchFamily="34" charset="0"/>
                        </a:rPr>
                        <a:t>Test execution</a:t>
                      </a:r>
                    </a:p>
                  </a:txBody>
                  <a:tcPr/>
                </a:tc>
                <a:tc>
                  <a:txBody>
                    <a:bodyPr/>
                    <a:lstStyle/>
                    <a:p>
                      <a:pPr algn="ctr"/>
                      <a:r>
                        <a:rPr lang="en-US" sz="2300" dirty="0">
                          <a:latin typeface="Arial" panose="020B0604020202020204" pitchFamily="34" charset="0"/>
                          <a:cs typeface="Arial" panose="020B0604020202020204" pitchFamily="34" charset="0"/>
                        </a:rPr>
                        <a:t>Test result</a:t>
                      </a:r>
                    </a:p>
                  </a:txBody>
                  <a:tcPr/>
                </a:tc>
                <a:tc>
                  <a:txBody>
                    <a:bodyPr/>
                    <a:lstStyle/>
                    <a:p>
                      <a:pPr algn="ctr"/>
                      <a:r>
                        <a:rPr lang="en-US" sz="2300" dirty="0">
                          <a:latin typeface="Arial" panose="020B0604020202020204" pitchFamily="34" charset="0"/>
                          <a:cs typeface="Arial" panose="020B0604020202020204" pitchFamily="34" charset="0"/>
                        </a:rPr>
                        <a:t>Issues</a:t>
                      </a:r>
                    </a:p>
                  </a:txBody>
                  <a:tcPr/>
                </a:tc>
                <a:extLst>
                  <a:ext uri="{0D108BD9-81ED-4DB2-BD59-A6C34878D82A}">
                    <a16:rowId xmlns:a16="http://schemas.microsoft.com/office/drawing/2014/main" val="3699191449"/>
                  </a:ext>
                </a:extLst>
              </a:tr>
            </a:tbl>
          </a:graphicData>
        </a:graphic>
      </p:graphicFrame>
      <p:sp>
        <p:nvSpPr>
          <p:cNvPr id="2" name="Rectangle 1">
            <a:extLst>
              <a:ext uri="{FF2B5EF4-FFF2-40B4-BE49-F238E27FC236}">
                <a16:creationId xmlns:a16="http://schemas.microsoft.com/office/drawing/2014/main" id="{92259118-2843-961B-0235-FC1D45590AE5}"/>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Picture 5" descr="logo centenario">
            <a:extLst>
              <a:ext uri="{FF2B5EF4-FFF2-40B4-BE49-F238E27FC236}">
                <a16:creationId xmlns:a16="http://schemas.microsoft.com/office/drawing/2014/main" id="{7B6B94C8-AD70-F8F5-A317-4C98E9821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B691FE5-B137-CBA6-C906-510D2F25B049}"/>
              </a:ext>
            </a:extLst>
          </p:cNvPr>
          <p:cNvSpPr txBox="1"/>
          <p:nvPr/>
        </p:nvSpPr>
        <p:spPr>
          <a:xfrm>
            <a:off x="4533991" y="144774"/>
            <a:ext cx="7523019" cy="430887"/>
          </a:xfrm>
          <a:prstGeom prst="rect">
            <a:avLst/>
          </a:prstGeom>
          <a:noFill/>
        </p:spPr>
        <p:txBody>
          <a:bodyPr wrap="square">
            <a:spAutoFit/>
          </a:bodyPr>
          <a:lstStyle/>
          <a:p>
            <a:r>
              <a:rPr lang="en-US" sz="2200" b="1" dirty="0">
                <a:solidFill>
                  <a:schemeClr val="bg1"/>
                </a:solidFill>
                <a:latin typeface="+mj-lt"/>
              </a:rPr>
              <a:t>Traceability matrix</a:t>
            </a:r>
          </a:p>
        </p:txBody>
      </p:sp>
    </p:spTree>
    <p:extLst>
      <p:ext uri="{BB962C8B-B14F-4D97-AF65-F5344CB8AC3E}">
        <p14:creationId xmlns:p14="http://schemas.microsoft.com/office/powerpoint/2010/main" val="3508483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E6F9-5D82-C04A-A731-96716DD7504E}"/>
              </a:ext>
            </a:extLst>
          </p:cNvPr>
          <p:cNvPicPr>
            <a:picLocks noChangeAspect="1"/>
          </p:cNvPicPr>
          <p:nvPr/>
        </p:nvPicPr>
        <p:blipFill>
          <a:blip r:embed="rId2"/>
          <a:stretch>
            <a:fillRect/>
          </a:stretch>
        </p:blipFill>
        <p:spPr>
          <a:xfrm>
            <a:off x="1524001" y="1371600"/>
            <a:ext cx="8781143" cy="5029200"/>
          </a:xfrm>
          <a:prstGeom prst="rect">
            <a:avLst/>
          </a:prstGeom>
        </p:spPr>
      </p:pic>
      <p:sp>
        <p:nvSpPr>
          <p:cNvPr id="4" name="Rectangle 3">
            <a:extLst>
              <a:ext uri="{FF2B5EF4-FFF2-40B4-BE49-F238E27FC236}">
                <a16:creationId xmlns:a16="http://schemas.microsoft.com/office/drawing/2014/main" id="{000EADCB-C542-FA43-BF28-9FCDCC502DF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E9DDDE3-3F93-6BD6-586A-A615ED79F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3BD0C4-E078-BB02-6BB4-C65CA17275C5}"/>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FINES</a:t>
            </a:r>
            <a:endParaRPr lang="en-GB" sz="2400" b="1" dirty="0">
              <a:solidFill>
                <a:schemeClr val="bg1"/>
              </a:solidFill>
              <a:latin typeface="+mj-lt"/>
            </a:endParaRPr>
          </a:p>
        </p:txBody>
      </p:sp>
    </p:spTree>
    <p:extLst>
      <p:ext uri="{BB962C8B-B14F-4D97-AF65-F5344CB8AC3E}">
        <p14:creationId xmlns:p14="http://schemas.microsoft.com/office/powerpoint/2010/main" val="93784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1C09E-E544-9849-9767-21646B931FB0}"/>
              </a:ext>
            </a:extLst>
          </p:cNvPr>
          <p:cNvPicPr>
            <a:picLocks noChangeAspect="1"/>
          </p:cNvPicPr>
          <p:nvPr/>
        </p:nvPicPr>
        <p:blipFill rotWithShape="1">
          <a:blip r:embed="rId2"/>
          <a:srcRect l="5978" t="58889" r="7236" b="2222"/>
          <a:stretch/>
        </p:blipFill>
        <p:spPr>
          <a:xfrm>
            <a:off x="1089576" y="1012372"/>
            <a:ext cx="10064932" cy="5105400"/>
          </a:xfrm>
          <a:prstGeom prst="rect">
            <a:avLst/>
          </a:prstGeom>
        </p:spPr>
      </p:pic>
      <p:sp>
        <p:nvSpPr>
          <p:cNvPr id="4" name="Rectangle 3">
            <a:extLst>
              <a:ext uri="{FF2B5EF4-FFF2-40B4-BE49-F238E27FC236}">
                <a16:creationId xmlns:a16="http://schemas.microsoft.com/office/drawing/2014/main" id="{69186D7A-E9E7-29CC-838B-E588EDCF475D}"/>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054797E3-2077-80D1-3931-4940A5F6B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426E08-E355-85C6-65E8-E63F6AF8E689}"/>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INDIVIDUAL RIGHTS</a:t>
            </a:r>
            <a:endParaRPr lang="en-GB" sz="2400" b="1" dirty="0">
              <a:solidFill>
                <a:schemeClr val="bg1"/>
              </a:solidFill>
              <a:latin typeface="+mj-lt"/>
            </a:endParaRPr>
          </a:p>
        </p:txBody>
      </p:sp>
    </p:spTree>
    <p:extLst>
      <p:ext uri="{BB962C8B-B14F-4D97-AF65-F5344CB8AC3E}">
        <p14:creationId xmlns:p14="http://schemas.microsoft.com/office/powerpoint/2010/main" val="170819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9E633-1D3C-2442-9E77-D4386B9D5E9A}"/>
              </a:ext>
            </a:extLst>
          </p:cNvPr>
          <p:cNvPicPr>
            <a:picLocks noChangeAspect="1"/>
          </p:cNvPicPr>
          <p:nvPr/>
        </p:nvPicPr>
        <p:blipFill rotWithShape="1">
          <a:blip r:embed="rId2"/>
          <a:srcRect l="6346" t="8889" r="7342" b="51111"/>
          <a:stretch/>
        </p:blipFill>
        <p:spPr>
          <a:xfrm>
            <a:off x="1429766" y="720435"/>
            <a:ext cx="10009911" cy="5299365"/>
          </a:xfrm>
          <a:prstGeom prst="rect">
            <a:avLst/>
          </a:prstGeom>
        </p:spPr>
      </p:pic>
      <p:sp>
        <p:nvSpPr>
          <p:cNvPr id="4" name="Rectangle 3">
            <a:extLst>
              <a:ext uri="{FF2B5EF4-FFF2-40B4-BE49-F238E27FC236}">
                <a16:creationId xmlns:a16="http://schemas.microsoft.com/office/drawing/2014/main" id="{1779E6FC-D187-4115-3194-83A41478272F}"/>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C179B9A8-08D0-ACF3-E1A5-B1883BCE6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F878FA-E617-F58E-F902-07B070085B4F}"/>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SUBJECTS</a:t>
            </a:r>
            <a:endParaRPr lang="en-GB" sz="2400" b="1" dirty="0">
              <a:solidFill>
                <a:schemeClr val="bg1"/>
              </a:solidFill>
              <a:latin typeface="+mj-lt"/>
            </a:endParaRPr>
          </a:p>
        </p:txBody>
      </p:sp>
    </p:spTree>
    <p:extLst>
      <p:ext uri="{BB962C8B-B14F-4D97-AF65-F5344CB8AC3E}">
        <p14:creationId xmlns:p14="http://schemas.microsoft.com/office/powerpoint/2010/main" val="188966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E4D1B1-BF0C-AF4D-94FC-00B38D7B577F}"/>
              </a:ext>
            </a:extLst>
          </p:cNvPr>
          <p:cNvPicPr>
            <a:picLocks noChangeAspect="1"/>
          </p:cNvPicPr>
          <p:nvPr/>
        </p:nvPicPr>
        <p:blipFill rotWithShape="1">
          <a:blip r:embed="rId2"/>
          <a:srcRect l="9383" t="58890" r="9383" b="6666"/>
          <a:stretch/>
        </p:blipFill>
        <p:spPr>
          <a:xfrm>
            <a:off x="1712914" y="1752600"/>
            <a:ext cx="8652387" cy="4191000"/>
          </a:xfrm>
          <a:prstGeom prst="rect">
            <a:avLst/>
          </a:prstGeom>
        </p:spPr>
      </p:pic>
      <p:sp>
        <p:nvSpPr>
          <p:cNvPr id="4" name="Rectangle 3">
            <a:extLst>
              <a:ext uri="{FF2B5EF4-FFF2-40B4-BE49-F238E27FC236}">
                <a16:creationId xmlns:a16="http://schemas.microsoft.com/office/drawing/2014/main" id="{D8A6A95D-B00B-5258-4BF6-436A4C066579}"/>
              </a:ext>
            </a:extLst>
          </p:cNvPr>
          <p:cNvSpPr/>
          <p:nvPr/>
        </p:nvSpPr>
        <p:spPr>
          <a:xfrm>
            <a:off x="4399004" y="0"/>
            <a:ext cx="7792995" cy="72043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Picture 4" descr="logo centenario">
            <a:extLst>
              <a:ext uri="{FF2B5EF4-FFF2-40B4-BE49-F238E27FC236}">
                <a16:creationId xmlns:a16="http://schemas.microsoft.com/office/drawing/2014/main" id="{15EC0C86-F1B8-8E8C-FF20-9CF6E3FBB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2489" cy="720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B4F395-42A3-76D8-E91D-98019ABDFD5E}"/>
              </a:ext>
            </a:extLst>
          </p:cNvPr>
          <p:cNvSpPr txBox="1"/>
          <p:nvPr/>
        </p:nvSpPr>
        <p:spPr>
          <a:xfrm>
            <a:off x="4700796" y="129385"/>
            <a:ext cx="6453712" cy="461665"/>
          </a:xfrm>
          <a:prstGeom prst="rect">
            <a:avLst/>
          </a:prstGeom>
          <a:noFill/>
        </p:spPr>
        <p:txBody>
          <a:bodyPr wrap="square">
            <a:spAutoFit/>
          </a:bodyPr>
          <a:lstStyle/>
          <a:p>
            <a:r>
              <a:rPr lang="it-IT" sz="2400" b="1" dirty="0">
                <a:solidFill>
                  <a:schemeClr val="bg1"/>
                </a:solidFill>
                <a:latin typeface="+mj-lt"/>
              </a:rPr>
              <a:t>GDPR: SUBJECTS</a:t>
            </a:r>
            <a:endParaRPr lang="en-GB" sz="2400" b="1" dirty="0">
              <a:solidFill>
                <a:schemeClr val="bg1"/>
              </a:solidFill>
              <a:latin typeface="+mj-lt"/>
            </a:endParaRPr>
          </a:p>
        </p:txBody>
      </p:sp>
    </p:spTree>
    <p:extLst>
      <p:ext uri="{BB962C8B-B14F-4D97-AF65-F5344CB8AC3E}">
        <p14:creationId xmlns:p14="http://schemas.microsoft.com/office/powerpoint/2010/main" val="31961071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TotalTime>
  <Words>1113</Words>
  <Application>Microsoft Macintosh PowerPoint</Application>
  <PresentationFormat>Widescreen</PresentationFormat>
  <Paragraphs>128</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Aptos</vt:lpstr>
      <vt:lpstr>Aptos Display</vt:lpstr>
      <vt:lpstr>Arial</vt:lpstr>
      <vt:lpstr>Office Theme</vt:lpstr>
      <vt:lpstr>DATA PROTECTION AND CYBERSECURITY IN eHEALTH SYSTEMS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PROTECTION AND CYBERSECURITY IN eHEALTH SYSTEMS 2</dc:title>
  <dc:creator>PRENASSI MARCO</dc:creator>
  <cp:lastModifiedBy>PRENASSI MARCO</cp:lastModifiedBy>
  <cp:revision>1</cp:revision>
  <dcterms:created xsi:type="dcterms:W3CDTF">2024-04-05T07:27:33Z</dcterms:created>
  <dcterms:modified xsi:type="dcterms:W3CDTF">2024-04-05T08:17:09Z</dcterms:modified>
</cp:coreProperties>
</file>