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40"/>
  </p:notesMasterIdLst>
  <p:handoutMasterIdLst>
    <p:handoutMasterId r:id="rId41"/>
  </p:handoutMasterIdLst>
  <p:sldIdLst>
    <p:sldId id="267"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69" r:id="rId34"/>
    <p:sldId id="370" r:id="rId35"/>
    <p:sldId id="371" r:id="rId36"/>
    <p:sldId id="372" r:id="rId37"/>
    <p:sldId id="373" r:id="rId38"/>
    <p:sldId id="374" r:id="rId39"/>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77"/>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6" d="100"/>
          <a:sy n="86" d="100"/>
        </p:scale>
        <p:origin x="382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F903AF8-ACAB-4874-AAB1-CE787C978E8E}" type="datetime1">
              <a:rPr lang="it-IT" smtClean="0"/>
              <a:t>22/05/2022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6F79B2A-BF25-4862-8EEB-C1ACE5554C14}" type="slidenum">
              <a:rPr lang="it-IT" smtClean="0"/>
              <a:t>‹N›</a:t>
            </a:fld>
            <a:endParaRPr lang="it-IT"/>
          </a:p>
        </p:txBody>
      </p:sp>
    </p:spTree>
    <p:extLst>
      <p:ext uri="{BB962C8B-B14F-4D97-AF65-F5344CB8AC3E}">
        <p14:creationId xmlns:p14="http://schemas.microsoft.com/office/powerpoint/2010/main" val="20273556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C24B798-3B2A-43CB-8143-DBCACF8CFC60}" type="datetime1">
              <a:rPr lang="it-IT" noProof="0" smtClean="0"/>
              <a:t>22/05/2022</a:t>
            </a:fld>
            <a:endParaRPr lang="it-IT" noProof="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2B46F2B-1084-40BA-9F0A-B1F6847335C5}" type="slidenum">
              <a:rPr lang="it-IT" noProof="0" smtClean="0"/>
              <a:t>‹N›</a:t>
            </a:fld>
            <a:endParaRPr lang="it-IT" noProof="0"/>
          </a:p>
        </p:txBody>
      </p:sp>
    </p:spTree>
    <p:extLst>
      <p:ext uri="{BB962C8B-B14F-4D97-AF65-F5344CB8AC3E}">
        <p14:creationId xmlns:p14="http://schemas.microsoft.com/office/powerpoint/2010/main" val="38120763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62B46F2B-1084-40BA-9F0A-B1F6847335C5}" type="slidenum">
              <a:rPr lang="it-IT" smtClean="0"/>
              <a:t>1</a:t>
            </a:fld>
            <a:endParaRPr lang="it-IT"/>
          </a:p>
        </p:txBody>
      </p:sp>
    </p:spTree>
    <p:extLst>
      <p:ext uri="{BB962C8B-B14F-4D97-AF65-F5344CB8AC3E}">
        <p14:creationId xmlns:p14="http://schemas.microsoft.com/office/powerpoint/2010/main" val="337825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300" dirty="0">
                <a:latin typeface="Garamond" panose="02020404030301010803" pitchFamily="18" charset="0"/>
              </a:rPr>
              <a:t>L’art. 3, comma 10, del d.lgs. n. 81/2008, contiene la disciplina prevenzionistica applicabile ai «lavoratori subordinati che effettuano una prestazione continuativa di lavoro a distanza, mediante collegamento informatico e telematico», ivi compresi specificamente i telelavoratori tanto del settore privato quanto di quello pubblico. </a:t>
            </a:r>
          </a:p>
          <a:p>
            <a:r>
              <a:rPr lang="it-IT" sz="1300" dirty="0">
                <a:latin typeface="Garamond" panose="02020404030301010803" pitchFamily="18" charset="0"/>
              </a:rPr>
              <a:t>La norma non introduce un’estensione applicativa dell’intero corpo normativo in questione, bensì prevede un regime speciale incentrato essenzialmente sui rischi derivanti dall’utilizzo di videoterminali, i quali costituiscono senz’altro uno strumento – almeno ad oggi – indispensabile per rendere la prestazione a distanza. </a:t>
            </a:r>
          </a:p>
          <a:p>
            <a:r>
              <a:rPr lang="it-IT" sz="1300" b="1" dirty="0">
                <a:latin typeface="Garamond" panose="02020404030301010803" pitchFamily="18" charset="0"/>
              </a:rPr>
              <a:t>l’applicabilità dell’art. 3, comma 10, d.lgs. n. 81/2008 alla fattispecie del lavoro agile prescinde dall’inquadramento dogmatico che si voglia ad essa attribuire, rendendosi necessaria l’applicazione di tale disciplina sia che si propenda per la riconduzione del lavoro agile alla categoria del telelavoro, sia che lo si ritenga una modalità organizzativa del tutto indipendente dal telelavoro</a:t>
            </a:r>
            <a:r>
              <a:rPr lang="it-IT" sz="1300" dirty="0">
                <a:latin typeface="Garamond" panose="02020404030301010803" pitchFamily="18" charset="0"/>
              </a:rPr>
              <a:t>. In questo secondo caso, infatti, la prestazione di lavoro agile resa all’esterno dei locali aziendali ricadrebbe comunque nel campo di applicazione della disposizione suddetta in qualità di prestazione continuativa di lavoro a distanza, svolta da un lavoratore subordinato mediante collegamento informatico e telematico.</a:t>
            </a:r>
            <a:endParaRPr lang="it-IT" b="0" dirty="0">
              <a:latin typeface="Garamond" panose="02020404030301010803" pitchFamily="18" charset="0"/>
            </a:endParaRPr>
          </a:p>
        </p:txBody>
      </p:sp>
      <p:sp>
        <p:nvSpPr>
          <p:cNvPr id="4" name="Segnaposto numero diapositiva 3"/>
          <p:cNvSpPr>
            <a:spLocks noGrp="1"/>
          </p:cNvSpPr>
          <p:nvPr>
            <p:ph type="sldNum" sz="quarter" idx="10"/>
          </p:nvPr>
        </p:nvSpPr>
        <p:spPr/>
        <p:txBody>
          <a:bodyPr/>
          <a:lstStyle/>
          <a:p>
            <a:fld id="{01891986-F783-4420-9C85-683E103C4816}" type="slidenum">
              <a:rPr lang="it-IT" smtClean="0"/>
              <a:t>19</a:t>
            </a:fld>
            <a:endParaRPr lang="it-IT"/>
          </a:p>
        </p:txBody>
      </p:sp>
    </p:spTree>
    <p:extLst>
      <p:ext uri="{BB962C8B-B14F-4D97-AF65-F5344CB8AC3E}">
        <p14:creationId xmlns:p14="http://schemas.microsoft.com/office/powerpoint/2010/main" val="361803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igura a mano libera 6" title="cerchio ondulato"/>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olo 1"/>
          <p:cNvSpPr>
            <a:spLocks noGrp="1"/>
          </p:cNvSpPr>
          <p:nvPr>
            <p:ph type="ctrTitle"/>
          </p:nvPr>
        </p:nvSpPr>
        <p:spPr>
          <a:xfrm>
            <a:off x="1078523" y="1098388"/>
            <a:ext cx="10318418" cy="4394988"/>
          </a:xfrm>
        </p:spPr>
        <p:txBody>
          <a:bodyPr rtlCol="0" anchor="ctr">
            <a:noAutofit/>
          </a:bodyPr>
          <a:lstStyle>
            <a:lvl1pPr algn="ctr">
              <a:defRPr sz="10000" spc="800" baseline="0"/>
            </a:lvl1pPr>
          </a:lstStyle>
          <a:p>
            <a:pPr rtl="0"/>
            <a:r>
              <a:rPr lang="it-IT" noProof="0"/>
              <a:t>Fare clic per modificare lo stile del titolo</a:t>
            </a:r>
          </a:p>
        </p:txBody>
      </p:sp>
      <p:sp>
        <p:nvSpPr>
          <p:cNvPr id="3" name="Sottotitolo 2"/>
          <p:cNvSpPr>
            <a:spLocks noGrp="1"/>
          </p:cNvSpPr>
          <p:nvPr>
            <p:ph type="subTitle" idx="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D793DFA5-2786-4486-A67D-631326306C4F}" type="datetime1">
              <a:rPr lang="it-IT" noProof="0" smtClean="0"/>
              <a:t>22/05/2022</a:t>
            </a:fld>
            <a:endParaRPr lang="it-IT" noProof="0"/>
          </a:p>
        </p:txBody>
      </p:sp>
      <p:sp>
        <p:nvSpPr>
          <p:cNvPr id="5" name="Segnaposto piè di pagina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it-IT" noProof="0"/>
          </a:p>
        </p:txBody>
      </p:sp>
      <p:sp>
        <p:nvSpPr>
          <p:cNvPr id="6" name="Segnaposto numero diapositiva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71766878-3199-4EAB-94E7-2D6D11070E14}" type="slidenum">
              <a:rPr lang="it-IT" noProof="0" smtClean="0"/>
              <a:pPr rtl="0"/>
              <a:t>‹N›</a:t>
            </a:fld>
            <a:endParaRPr lang="it-IT" noProof="0"/>
          </a:p>
        </p:txBody>
      </p:sp>
      <p:sp>
        <p:nvSpPr>
          <p:cNvPr id="13" name="Rettangolo 12" title="bordo sinistro"/>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testo verticale 2"/>
          <p:cNvSpPr>
            <a:spLocks noGrp="1"/>
          </p:cNvSpPr>
          <p:nvPr>
            <p:ph type="body" orient="vert" idx="1"/>
          </p:nvPr>
        </p:nvSpPr>
        <p:spPr/>
        <p:txBody>
          <a:bodyPr vert="eaVert"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76D058DB-194C-40EA-A1CE-216073665735}" type="datetime1">
              <a:rPr lang="it-IT" noProof="0" smtClean="0"/>
              <a:t>22/05/2022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066321" y="382386"/>
            <a:ext cx="1492132" cy="5600404"/>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p:nvPr>
        </p:nvSpPr>
        <p:spPr>
          <a:xfrm>
            <a:off x="1257300" y="382385"/>
            <a:ext cx="8392585" cy="5600405"/>
          </a:xfrm>
        </p:spPr>
        <p:txBody>
          <a:bodyPr vert="eaVert"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87DEDD74-E9A1-4313-8A21-7D1EE364EA18}" type="datetime1">
              <a:rPr lang="it-IT" noProof="0" smtClean="0"/>
              <a:t>22/05/2022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p:nvPr>
        </p:nvSpPr>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86875976-83E4-4CEC-85D7-C83E7BB67318}" type="datetime1">
              <a:rPr lang="it-IT" noProof="0" smtClean="0"/>
              <a:t>22/05/2022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it-IT" noProof="0"/>
              <a:t>Fare clic per modificare lo stile del titolo</a:t>
            </a:r>
          </a:p>
        </p:txBody>
      </p:sp>
      <p:sp>
        <p:nvSpPr>
          <p:cNvPr id="3" name="Segnaposto testo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023C2F94-F940-4DD5-AE40-66C67C0AE0D8}" type="datetime1">
              <a:rPr lang="it-IT" noProof="0" smtClean="0"/>
              <a:t>22/05/2022</a:t>
            </a:fld>
            <a:endParaRPr lang="it-IT" noProof="0"/>
          </a:p>
        </p:txBody>
      </p:sp>
      <p:sp>
        <p:nvSpPr>
          <p:cNvPr id="5" name="Segnaposto piè di pagina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it-IT" noProof="0"/>
          </a:p>
        </p:txBody>
      </p:sp>
      <p:sp>
        <p:nvSpPr>
          <p:cNvPr id="6" name="Segnaposto numero diapositiva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it-IT" noProof="0" smtClean="0"/>
              <a:pPr rtl="0"/>
              <a:t>‹N›</a:t>
            </a:fld>
            <a:endParaRPr lang="it-IT" noProof="0"/>
          </a:p>
        </p:txBody>
      </p:sp>
      <p:grpSp>
        <p:nvGrpSpPr>
          <p:cNvPr id="7" name="Gruppo 6" title="forma ondulata a sinistra"/>
          <p:cNvGrpSpPr/>
          <p:nvPr/>
        </p:nvGrpSpPr>
        <p:grpSpPr>
          <a:xfrm>
            <a:off x="0" y="0"/>
            <a:ext cx="2814638" cy="6858000"/>
            <a:chOff x="0" y="0"/>
            <a:chExt cx="2814638" cy="6858000"/>
          </a:xfrm>
        </p:grpSpPr>
        <p:sp>
          <p:nvSpPr>
            <p:cNvPr id="11" name="Figura a mano libera 6" title="forma ondulata a sinistra"/>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igura a mano libera 11" title="in linea ondulato a sinistra"/>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p:nvPr>
        </p:nvSpPr>
        <p:spPr>
          <a:xfrm>
            <a:off x="1257300" y="2286000"/>
            <a:ext cx="4800600" cy="3619500"/>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p:nvPr>
        </p:nvSpPr>
        <p:spPr>
          <a:xfrm>
            <a:off x="6647796" y="2286000"/>
            <a:ext cx="4800600" cy="3619500"/>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04EDCBB4-C670-4C56-A403-058550FE7D5D}" type="datetime1">
              <a:rPr lang="it-IT" noProof="0" smtClean="0"/>
              <a:t>22/05/2022</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52728" y="381000"/>
            <a:ext cx="10172700" cy="1493517"/>
          </a:xfrm>
        </p:spPr>
        <p:txBody>
          <a:bodyPr rtlCol="0"/>
          <a:lstStyle/>
          <a:p>
            <a:pPr rtl="0"/>
            <a:r>
              <a:rPr lang="it-IT" noProof="0"/>
              <a:t>Fare clic per modificare lo stile del titolo</a:t>
            </a:r>
          </a:p>
        </p:txBody>
      </p:sp>
      <p:sp>
        <p:nvSpPr>
          <p:cNvPr id="3" name="Segnaposto testo 2"/>
          <p:cNvSpPr>
            <a:spLocks noGrp="1"/>
          </p:cNvSpPr>
          <p:nvPr>
            <p:ph type="body" idx="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4" name="Segnaposto contenuto 3"/>
          <p:cNvSpPr>
            <a:spLocks noGrp="1"/>
          </p:cNvSpPr>
          <p:nvPr>
            <p:ph sz="half" idx="2"/>
          </p:nvPr>
        </p:nvSpPr>
        <p:spPr>
          <a:xfrm>
            <a:off x="1257300" y="2909102"/>
            <a:ext cx="4800600" cy="2996398"/>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6" name="Segnaposto contenuto 5"/>
          <p:cNvSpPr>
            <a:spLocks noGrp="1"/>
          </p:cNvSpPr>
          <p:nvPr>
            <p:ph sz="quarter" idx="4"/>
          </p:nvPr>
        </p:nvSpPr>
        <p:spPr>
          <a:xfrm>
            <a:off x="6633864" y="2909102"/>
            <a:ext cx="4800600" cy="2996398"/>
          </a:xfrm>
        </p:spPr>
        <p:txBody>
          <a:bodyPr rtlCol="0"/>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2878597F-2864-4C4A-87E3-489517F456D8}" type="datetime1">
              <a:rPr lang="it-IT" noProof="0" smtClean="0"/>
              <a:t>22/05/2022</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157FC4CF-7F11-4C92-ABF2-AC3506B5F538}" type="datetime1">
              <a:rPr lang="it-IT" noProof="0" smtClean="0"/>
              <a:t>22/05/2022</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EC288CE5-A165-445C-8B39-3B2D9B86636E}" type="datetime1">
              <a:rPr lang="it-IT" noProof="0" smtClean="0"/>
              <a:t>22/05/2022</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igura a mano libera 11" title="forma di sfondo ondulata a destr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olo 1"/>
          <p:cNvSpPr>
            <a:spLocks noGrp="1"/>
          </p:cNvSpPr>
          <p:nvPr>
            <p:ph type="title"/>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it-IT" noProof="0"/>
              <a:t>Fare clic per modificare lo stile del titolo</a:t>
            </a:r>
          </a:p>
        </p:txBody>
      </p:sp>
      <p:sp>
        <p:nvSpPr>
          <p:cNvPr id="3" name="Segnaposto contenuto 2"/>
          <p:cNvSpPr>
            <a:spLocks noGrp="1"/>
          </p:cNvSpPr>
          <p:nvPr>
            <p:ph idx="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765051" y="6375679"/>
            <a:ext cx="1233355" cy="348462"/>
          </a:xfrm>
        </p:spPr>
        <p:txBody>
          <a:bodyPr rtlCol="0"/>
          <a:lstStyle/>
          <a:p>
            <a:pPr rtl="0"/>
            <a:fld id="{2A8A160C-2FFD-44FB-A0A6-D78447B1519E}" type="datetime1">
              <a:rPr lang="it-IT" noProof="0" smtClean="0"/>
              <a:t>22/05/2022</a:t>
            </a:fld>
            <a:endParaRPr lang="it-IT" noProof="0"/>
          </a:p>
        </p:txBody>
      </p:sp>
      <p:sp>
        <p:nvSpPr>
          <p:cNvPr id="6" name="Segnaposto piè di pagina 5"/>
          <p:cNvSpPr>
            <a:spLocks noGrp="1"/>
          </p:cNvSpPr>
          <p:nvPr>
            <p:ph type="ftr" sz="quarter" idx="11"/>
          </p:nvPr>
        </p:nvSpPr>
        <p:spPr>
          <a:xfrm>
            <a:off x="2103620" y="6375679"/>
            <a:ext cx="3482179" cy="345796"/>
          </a:xfrm>
        </p:spPr>
        <p:txBody>
          <a:bodyPr rtlCol="0"/>
          <a:lstStyle/>
          <a:p>
            <a:pPr rtl="0"/>
            <a:endParaRPr lang="it-IT" noProof="0"/>
          </a:p>
        </p:txBody>
      </p:sp>
      <p:sp>
        <p:nvSpPr>
          <p:cNvPr id="7" name="Segnaposto numero diapositiva 6"/>
          <p:cNvSpPr>
            <a:spLocks noGrp="1"/>
          </p:cNvSpPr>
          <p:nvPr>
            <p:ph type="sldNum" sz="quarter" idx="12"/>
          </p:nvPr>
        </p:nvSpPr>
        <p:spPr>
          <a:xfrm>
            <a:off x="5691014" y="6375679"/>
            <a:ext cx="1232456" cy="345796"/>
          </a:xfrm>
        </p:spPr>
        <p:txBody>
          <a:bodyPr rtlCol="0"/>
          <a:lstStyle/>
          <a:p>
            <a:pPr rtl="0"/>
            <a:fld id="{71766878-3199-4EAB-94E7-2D6D11070E14}" type="slidenum">
              <a:rPr lang="it-IT" noProof="0" smtClean="0"/>
              <a:t>‹N›</a:t>
            </a:fld>
            <a:endParaRPr lang="it-IT" noProof="0"/>
          </a:p>
        </p:txBody>
      </p:sp>
      <p:sp>
        <p:nvSpPr>
          <p:cNvPr id="8" name="Rettangolo 7" title="bordo sinistr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Segnaposto immagine 2"/>
          <p:cNvSpPr>
            <a:spLocks noGrp="1" noChangeAspect="1"/>
          </p:cNvSpPr>
          <p:nvPr>
            <p:ph type="pic" idx="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11" name="Figura a mano libera 11" title="forma di sfondo ondulata a destra"/>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ttangolo 11" title="bordo sinistr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it-IT" noProof="0"/>
              <a:t>Fare clic per modificare lo stile del titolo</a:t>
            </a:r>
          </a:p>
        </p:txBody>
      </p:sp>
      <p:sp>
        <p:nvSpPr>
          <p:cNvPr id="4" name="Segnaposto testo 3"/>
          <p:cNvSpPr>
            <a:spLocks noGrp="1"/>
          </p:cNvSpPr>
          <p:nvPr>
            <p:ph type="body" sz="half" idx="2"/>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Modifica gli stili del testo dello schema</a:t>
            </a:r>
          </a:p>
        </p:txBody>
      </p:sp>
      <p:sp>
        <p:nvSpPr>
          <p:cNvPr id="5" name="Segnaposto data 4"/>
          <p:cNvSpPr>
            <a:spLocks noGrp="1"/>
          </p:cNvSpPr>
          <p:nvPr>
            <p:ph type="dt" sz="half" idx="10"/>
          </p:nvPr>
        </p:nvSpPr>
        <p:spPr>
          <a:xfrm>
            <a:off x="765950" y="6375679"/>
            <a:ext cx="1232456" cy="348462"/>
          </a:xfrm>
        </p:spPr>
        <p:txBody>
          <a:bodyPr rtlCol="0"/>
          <a:lstStyle/>
          <a:p>
            <a:pPr rtl="0"/>
            <a:fld id="{BB759849-BB73-4AAA-A31C-569DCE260F82}" type="datetime1">
              <a:rPr lang="it-IT" noProof="0" smtClean="0"/>
              <a:t>22/05/2022</a:t>
            </a:fld>
            <a:endParaRPr lang="it-IT" noProof="0"/>
          </a:p>
        </p:txBody>
      </p:sp>
      <p:sp>
        <p:nvSpPr>
          <p:cNvPr id="6" name="Segnaposto piè di pagina 5"/>
          <p:cNvSpPr>
            <a:spLocks noGrp="1"/>
          </p:cNvSpPr>
          <p:nvPr>
            <p:ph type="ftr" sz="quarter" idx="11"/>
          </p:nvPr>
        </p:nvSpPr>
        <p:spPr>
          <a:xfrm>
            <a:off x="2103621" y="6375679"/>
            <a:ext cx="3482178" cy="345796"/>
          </a:xfrm>
        </p:spPr>
        <p:txBody>
          <a:bodyPr rtlCol="0"/>
          <a:lstStyle/>
          <a:p>
            <a:pPr rtl="0"/>
            <a:endParaRPr lang="it-IT" noProof="0"/>
          </a:p>
        </p:txBody>
      </p:sp>
      <p:sp>
        <p:nvSpPr>
          <p:cNvPr id="7" name="Segnaposto numero diapositiva 6"/>
          <p:cNvSpPr>
            <a:spLocks noGrp="1"/>
          </p:cNvSpPr>
          <p:nvPr>
            <p:ph type="sldNum" sz="quarter" idx="12"/>
          </p:nvPr>
        </p:nvSpPr>
        <p:spPr>
          <a:xfrm>
            <a:off x="5687568" y="6375679"/>
            <a:ext cx="1234440" cy="345796"/>
          </a:xfrm>
        </p:spPr>
        <p:txBody>
          <a:bodyPr rtlCol="0"/>
          <a:lstStyle/>
          <a:p>
            <a:pPr rtl="0"/>
            <a:fld id="{71766878-3199-4EAB-94E7-2D6D11070E14}" type="slidenum">
              <a:rPr lang="it-IT" noProof="0" smtClean="0"/>
              <a:t>‹N›</a:t>
            </a:fld>
            <a:endParaRPr lang="it-IT"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it-IT" noProof="0"/>
              <a:t>Fare clic per modificare lo stile del titolo dello schema</a:t>
            </a:r>
          </a:p>
        </p:txBody>
      </p:sp>
      <p:sp>
        <p:nvSpPr>
          <p:cNvPr id="3" name="Segnaposto testo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04199A30-8CAB-4F4E-89D2-41834E8DDBD5}" type="datetime1">
              <a:rPr lang="it-IT" noProof="0" smtClean="0"/>
              <a:t>22/05/2022</a:t>
            </a:fld>
            <a:endParaRPr lang="it-IT" noProof="0"/>
          </a:p>
        </p:txBody>
      </p:sp>
      <p:sp>
        <p:nvSpPr>
          <p:cNvPr id="5" name="Segnaposto piè di pagina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it-IT" noProof="0"/>
          </a:p>
        </p:txBody>
      </p:sp>
      <p:sp>
        <p:nvSpPr>
          <p:cNvPr id="6" name="Segnaposto numero diapositiva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766878-3199-4EAB-94E7-2D6D11070E14}" type="slidenum">
              <a:rPr lang="it-IT" noProof="0" smtClean="0"/>
              <a:pPr rtl="0"/>
              <a:t>‹N›</a:t>
            </a:fld>
            <a:endParaRPr lang="it-IT" noProof="0"/>
          </a:p>
        </p:txBody>
      </p:sp>
      <p:sp>
        <p:nvSpPr>
          <p:cNvPr id="11" name="Figura a mano libera 6" title="Bordo ondulato a sinistra"/>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ttangolo 11" title="bordo destro"/>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Rettangolo 16">
            <a:extLst>
              <a:ext uri="{FF2B5EF4-FFF2-40B4-BE49-F238E27FC236}">
                <a16:creationId xmlns:a16="http://schemas.microsoft.com/office/drawing/2014/main" id="{415DEDD7-7B31-4EF1-B7C7-5AEE3208C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a:p>
        </p:txBody>
      </p:sp>
      <p:sp>
        <p:nvSpPr>
          <p:cNvPr id="2" name="Titolo 1">
            <a:extLst>
              <a:ext uri="{FF2B5EF4-FFF2-40B4-BE49-F238E27FC236}">
                <a16:creationId xmlns:a16="http://schemas.microsoft.com/office/drawing/2014/main" id="{C36A1A43-B750-4259-AA02-68777493B108}"/>
              </a:ext>
            </a:extLst>
          </p:cNvPr>
          <p:cNvSpPr>
            <a:spLocks noGrp="1"/>
          </p:cNvSpPr>
          <p:nvPr>
            <p:ph type="ctrTitle"/>
          </p:nvPr>
        </p:nvSpPr>
        <p:spPr>
          <a:xfrm>
            <a:off x="-87922" y="954923"/>
            <a:ext cx="7965830" cy="4504620"/>
          </a:xfrm>
        </p:spPr>
        <p:txBody>
          <a:bodyPr rtlCol="0">
            <a:normAutofit/>
          </a:bodyPr>
          <a:lstStyle/>
          <a:p>
            <a:r>
              <a:rPr lang="it-IT" sz="2800" dirty="0" smtClean="0"/>
              <a:t>Corso di diritto del lavoro</a:t>
            </a:r>
            <a:br>
              <a:rPr lang="it-IT" sz="2800" dirty="0" smtClean="0"/>
            </a:br>
            <a:r>
              <a:rPr lang="it-IT" sz="2800" dirty="0"/>
              <a:t/>
            </a:r>
            <a:br>
              <a:rPr lang="it-IT" sz="2800" dirty="0"/>
            </a:br>
            <a:r>
              <a:rPr lang="it-IT" sz="2800" dirty="0" smtClean="0"/>
              <a:t>prof.ssa </a:t>
            </a:r>
            <a:br>
              <a:rPr lang="it-IT" sz="2800" dirty="0" smtClean="0"/>
            </a:br>
            <a:r>
              <a:rPr lang="it-IT" sz="2800" dirty="0" smtClean="0"/>
              <a:t>Maria </a:t>
            </a:r>
            <a:r>
              <a:rPr lang="it-IT" sz="2800" dirty="0" err="1" smtClean="0"/>
              <a:t>dolores</a:t>
            </a:r>
            <a:r>
              <a:rPr lang="it-IT" sz="2800" dirty="0" smtClean="0"/>
              <a:t> </a:t>
            </a:r>
            <a:br>
              <a:rPr lang="it-IT" sz="2800" dirty="0" smtClean="0"/>
            </a:br>
            <a:r>
              <a:rPr lang="it-IT" sz="2800" dirty="0" err="1" smtClean="0"/>
              <a:t>ferrara</a:t>
            </a:r>
            <a:r>
              <a:rPr lang="it-IT" sz="1600" dirty="0"/>
              <a:t/>
            </a:r>
            <a:br>
              <a:rPr lang="it-IT" sz="1600" dirty="0"/>
            </a:br>
            <a:r>
              <a:rPr lang="it-IT" sz="1600" dirty="0"/>
              <a:t/>
            </a:r>
            <a:br>
              <a:rPr lang="it-IT" sz="1600" dirty="0"/>
            </a:br>
            <a:r>
              <a:rPr lang="it-IT" sz="1600" dirty="0"/>
              <a:t/>
            </a:r>
            <a:br>
              <a:rPr lang="it-IT" sz="1600" dirty="0"/>
            </a:br>
            <a:endParaRPr lang="it-IT" sz="1600" dirty="0">
              <a:solidFill>
                <a:schemeClr val="bg1"/>
              </a:solidFill>
            </a:endParaRPr>
          </a:p>
        </p:txBody>
      </p:sp>
      <p:sp>
        <p:nvSpPr>
          <p:cNvPr id="19" name="Figura a mano libera: Forma 18">
            <a:extLst>
              <a:ext uri="{FF2B5EF4-FFF2-40B4-BE49-F238E27FC236}">
                <a16:creationId xmlns:a16="http://schemas.microsoft.com/office/drawing/2014/main" id="{3242CC7A-3D6E-47A4-B9D1-860978459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a:p>
        </p:txBody>
      </p:sp>
    </p:spTree>
    <p:extLst>
      <p:ext uri="{BB962C8B-B14F-4D97-AF65-F5344CB8AC3E}">
        <p14:creationId xmlns:p14="http://schemas.microsoft.com/office/powerpoint/2010/main" val="271827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A78E55-75EE-1249-B982-3CC4F0460F18}"/>
              </a:ext>
            </a:extLst>
          </p:cNvPr>
          <p:cNvSpPr>
            <a:spLocks noGrp="1"/>
          </p:cNvSpPr>
          <p:nvPr>
            <p:ph type="title"/>
          </p:nvPr>
        </p:nvSpPr>
        <p:spPr/>
        <p:txBody>
          <a:bodyPr>
            <a:normAutofit/>
          </a:bodyPr>
          <a:lstStyle/>
          <a:p>
            <a:r>
              <a:rPr lang="it-IT" dirty="0"/>
              <a:t>LA DISCIPLINA «ORDINARIA</a:t>
            </a:r>
            <a:r>
              <a:rPr lang="it-IT" dirty="0" smtClean="0"/>
              <a:t>»</a:t>
            </a:r>
            <a:endParaRPr lang="fr-FR" dirty="0"/>
          </a:p>
        </p:txBody>
      </p:sp>
      <p:sp>
        <p:nvSpPr>
          <p:cNvPr id="5" name="Segnaposto testo 4">
            <a:extLst>
              <a:ext uri="{FF2B5EF4-FFF2-40B4-BE49-F238E27FC236}">
                <a16:creationId xmlns:a16="http://schemas.microsoft.com/office/drawing/2014/main" id="{11755AB4-DB71-5F47-BDE0-110B9E8F6A69}"/>
              </a:ext>
            </a:extLst>
          </p:cNvPr>
          <p:cNvSpPr>
            <a:spLocks noGrp="1"/>
          </p:cNvSpPr>
          <p:nvPr>
            <p:ph idx="1"/>
          </p:nvPr>
        </p:nvSpPr>
        <p:spPr/>
        <p:txBody>
          <a:bodyPr>
            <a:normAutofit/>
          </a:bodyPr>
          <a:lstStyle/>
          <a:p>
            <a:pPr algn="just"/>
            <a:r>
              <a:rPr lang="it-IT" dirty="0"/>
              <a:t>Il lavoro agile viene promosso «allo scopo di incrementare la competitività e agevolare la conciliazione dei tempi di vita e di lavoro» (art. 18, comma 1)</a:t>
            </a:r>
          </a:p>
          <a:p>
            <a:pPr algn="just"/>
            <a:r>
              <a:rPr lang="fr-FR" dirty="0"/>
              <a:t>A </a:t>
            </a:r>
            <a:r>
              <a:rPr lang="fr-FR" dirty="0" err="1"/>
              <a:t>queste</a:t>
            </a:r>
            <a:r>
              <a:rPr lang="fr-FR" dirty="0"/>
              <a:t> </a:t>
            </a:r>
            <a:r>
              <a:rPr lang="fr-FR" dirty="0" err="1"/>
              <a:t>finalità</a:t>
            </a:r>
            <a:r>
              <a:rPr lang="fr-FR" dirty="0"/>
              <a:t> </a:t>
            </a:r>
            <a:r>
              <a:rPr lang="fr-FR" dirty="0" err="1"/>
              <a:t>nel</a:t>
            </a:r>
            <a:r>
              <a:rPr lang="fr-FR" dirty="0"/>
              <a:t> </a:t>
            </a:r>
            <a:r>
              <a:rPr lang="fr-FR" dirty="0" err="1"/>
              <a:t>periodo</a:t>
            </a:r>
            <a:r>
              <a:rPr lang="fr-FR" dirty="0"/>
              <a:t> </a:t>
            </a:r>
            <a:r>
              <a:rPr lang="fr-FR" dirty="0" err="1"/>
              <a:t>emergenziale</a:t>
            </a:r>
            <a:r>
              <a:rPr lang="fr-FR" dirty="0"/>
              <a:t> si </a:t>
            </a:r>
            <a:r>
              <a:rPr lang="fr-FR" dirty="0" err="1"/>
              <a:t>è</a:t>
            </a:r>
            <a:r>
              <a:rPr lang="fr-FR" dirty="0"/>
              <a:t> </a:t>
            </a:r>
            <a:r>
              <a:rPr lang="fr-FR" dirty="0" err="1"/>
              <a:t>aggiunta</a:t>
            </a:r>
            <a:r>
              <a:rPr lang="fr-FR" dirty="0"/>
              <a:t> </a:t>
            </a:r>
            <a:r>
              <a:rPr lang="fr-FR" dirty="0" err="1"/>
              <a:t>quella</a:t>
            </a:r>
            <a:r>
              <a:rPr lang="fr-FR" dirty="0"/>
              <a:t> di </a:t>
            </a:r>
            <a:r>
              <a:rPr lang="it-IT" dirty="0"/>
              <a:t>strumento di protezione della salute, sia individuale che collettiva </a:t>
            </a:r>
          </a:p>
          <a:p>
            <a:pPr algn="just"/>
            <a:r>
              <a:rPr lang="fr-FR" dirty="0"/>
              <a:t>In </a:t>
            </a:r>
            <a:r>
              <a:rPr lang="fr-FR" dirty="0" err="1"/>
              <a:t>altre</a:t>
            </a:r>
            <a:r>
              <a:rPr lang="fr-FR" dirty="0"/>
              <a:t> parole, il </a:t>
            </a:r>
            <a:r>
              <a:rPr lang="fr-FR" dirty="0" err="1"/>
              <a:t>lavoro</a:t>
            </a:r>
            <a:r>
              <a:rPr lang="fr-FR" dirty="0"/>
              <a:t> agile </a:t>
            </a:r>
            <a:r>
              <a:rPr lang="fr-FR" dirty="0" err="1"/>
              <a:t>è</a:t>
            </a:r>
            <a:r>
              <a:rPr lang="fr-FR" dirty="0"/>
              <a:t> </a:t>
            </a:r>
            <a:r>
              <a:rPr lang="fr-FR" dirty="0" err="1"/>
              <a:t>stato</a:t>
            </a:r>
            <a:r>
              <a:rPr lang="fr-FR" dirty="0"/>
              <a:t> </a:t>
            </a:r>
            <a:r>
              <a:rPr lang="fr-FR" dirty="0" err="1"/>
              <a:t>utilizzato</a:t>
            </a:r>
            <a:r>
              <a:rPr lang="fr-FR" dirty="0"/>
              <a:t> come </a:t>
            </a:r>
            <a:r>
              <a:rPr lang="fr-FR" dirty="0" err="1"/>
              <a:t>una</a:t>
            </a:r>
            <a:r>
              <a:rPr lang="fr-FR" dirty="0"/>
              <a:t> </a:t>
            </a:r>
            <a:r>
              <a:rPr lang="fr-FR" dirty="0" err="1"/>
              <a:t>sorta</a:t>
            </a:r>
            <a:r>
              <a:rPr lang="fr-FR" dirty="0"/>
              <a:t> di </a:t>
            </a:r>
            <a:r>
              <a:rPr lang="fr-FR" dirty="0" err="1"/>
              <a:t>dispositivo</a:t>
            </a:r>
            <a:r>
              <a:rPr lang="fr-FR" dirty="0"/>
              <a:t> di </a:t>
            </a:r>
            <a:r>
              <a:rPr lang="fr-FR" dirty="0" err="1"/>
              <a:t>protezione</a:t>
            </a:r>
            <a:endParaRPr lang="fr-FR" dirty="0"/>
          </a:p>
          <a:p>
            <a:pPr algn="just"/>
            <a:r>
              <a:rPr lang="fr-FR" dirty="0"/>
              <a:t>… il </a:t>
            </a:r>
            <a:r>
              <a:rPr lang="fr-FR" dirty="0" err="1"/>
              <a:t>che</a:t>
            </a:r>
            <a:r>
              <a:rPr lang="fr-FR" dirty="0"/>
              <a:t> </a:t>
            </a:r>
            <a:r>
              <a:rPr lang="fr-FR" dirty="0" err="1"/>
              <a:t>spiega</a:t>
            </a:r>
            <a:r>
              <a:rPr lang="fr-FR" dirty="0"/>
              <a:t> (</a:t>
            </a:r>
            <a:r>
              <a:rPr lang="fr-FR" dirty="0" err="1"/>
              <a:t>parzialmente</a:t>
            </a:r>
            <a:r>
              <a:rPr lang="fr-FR" dirty="0"/>
              <a:t>) l’</a:t>
            </a:r>
            <a:r>
              <a:rPr lang="fr-FR" dirty="0" err="1"/>
              <a:t>attribuzione</a:t>
            </a:r>
            <a:r>
              <a:rPr lang="fr-FR" dirty="0"/>
              <a:t> al </a:t>
            </a:r>
            <a:r>
              <a:rPr lang="fr-FR" dirty="0" err="1"/>
              <a:t>datore</a:t>
            </a:r>
            <a:r>
              <a:rPr lang="fr-FR" dirty="0"/>
              <a:t> di </a:t>
            </a:r>
            <a:r>
              <a:rPr lang="fr-FR" dirty="0" err="1"/>
              <a:t>lavoro</a:t>
            </a:r>
            <a:r>
              <a:rPr lang="fr-FR" dirty="0"/>
              <a:t> </a:t>
            </a:r>
            <a:r>
              <a:rPr lang="fr-FR" dirty="0" err="1"/>
              <a:t>del</a:t>
            </a:r>
            <a:r>
              <a:rPr lang="fr-FR" dirty="0"/>
              <a:t> </a:t>
            </a:r>
            <a:r>
              <a:rPr lang="fr-FR" dirty="0" err="1"/>
              <a:t>potere</a:t>
            </a:r>
            <a:r>
              <a:rPr lang="fr-FR" dirty="0"/>
              <a:t> di </a:t>
            </a:r>
            <a:r>
              <a:rPr lang="fr-FR" dirty="0" err="1"/>
              <a:t>adibizione</a:t>
            </a:r>
            <a:r>
              <a:rPr lang="fr-FR" dirty="0"/>
              <a:t> (</a:t>
            </a:r>
            <a:r>
              <a:rPr lang="fr-FR" dirty="0" err="1"/>
              <a:t>unilaterale</a:t>
            </a:r>
            <a:r>
              <a:rPr lang="fr-FR" dirty="0"/>
              <a:t>) al </a:t>
            </a:r>
            <a:r>
              <a:rPr lang="fr-FR" dirty="0" err="1"/>
              <a:t>lavoro</a:t>
            </a:r>
            <a:r>
              <a:rPr lang="fr-FR" dirty="0"/>
              <a:t> agile</a:t>
            </a:r>
          </a:p>
        </p:txBody>
      </p:sp>
    </p:spTree>
    <p:extLst>
      <p:ext uri="{BB962C8B-B14F-4D97-AF65-F5344CB8AC3E}">
        <p14:creationId xmlns:p14="http://schemas.microsoft.com/office/powerpoint/2010/main" val="330728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03E078-1277-064A-A31F-AFBA0AF26110}"/>
              </a:ext>
            </a:extLst>
          </p:cNvPr>
          <p:cNvSpPr>
            <a:spLocks noGrp="1"/>
          </p:cNvSpPr>
          <p:nvPr>
            <p:ph type="title"/>
          </p:nvPr>
        </p:nvSpPr>
        <p:spPr/>
        <p:txBody>
          <a:bodyPr/>
          <a:lstStyle/>
          <a:p>
            <a:r>
              <a:rPr lang="it-IT" dirty="0" smtClean="0"/>
              <a:t>DEFINIZIONE</a:t>
            </a:r>
            <a:endParaRPr lang="it-IT" dirty="0"/>
          </a:p>
        </p:txBody>
      </p:sp>
      <p:sp>
        <p:nvSpPr>
          <p:cNvPr id="3" name="Segnaposto testo 2">
            <a:extLst>
              <a:ext uri="{FF2B5EF4-FFF2-40B4-BE49-F238E27FC236}">
                <a16:creationId xmlns:a16="http://schemas.microsoft.com/office/drawing/2014/main" id="{C2884FDF-21E0-5946-994C-753E6659531D}"/>
              </a:ext>
            </a:extLst>
          </p:cNvPr>
          <p:cNvSpPr>
            <a:spLocks noGrp="1"/>
          </p:cNvSpPr>
          <p:nvPr>
            <p:ph idx="1"/>
          </p:nvPr>
        </p:nvSpPr>
        <p:spPr>
          <a:xfrm>
            <a:off x="1670137" y="2447489"/>
            <a:ext cx="7556500" cy="4525963"/>
          </a:xfrm>
        </p:spPr>
        <p:txBody>
          <a:bodyPr>
            <a:normAutofit/>
          </a:bodyPr>
          <a:lstStyle/>
          <a:p>
            <a:pPr algn="just"/>
            <a:r>
              <a:rPr lang="it-IT" dirty="0"/>
              <a:t>Il lavoro agile è definito come:</a:t>
            </a:r>
          </a:p>
          <a:p>
            <a:pPr algn="just"/>
            <a:r>
              <a:rPr lang="it-IT" dirty="0"/>
              <a:t>«modalità di esecuzione del rapporto di lavoro subordinato stabilita mediante </a:t>
            </a:r>
            <a:r>
              <a:rPr lang="it-IT" u="sng" dirty="0"/>
              <a:t>accordo tra le parti</a:t>
            </a:r>
            <a:r>
              <a:rPr lang="it-IT" dirty="0"/>
              <a:t>, anche con </a:t>
            </a:r>
            <a:r>
              <a:rPr lang="it-IT" u="sng" dirty="0"/>
              <a:t>forme di organizzazione per fasi, cicli e obiettivi</a:t>
            </a:r>
            <a:r>
              <a:rPr lang="it-IT" dirty="0"/>
              <a:t> e </a:t>
            </a:r>
            <a:r>
              <a:rPr lang="it-IT" u="sng" dirty="0"/>
              <a:t>senza precisi vincoli di orario o di luogo di lavoro</a:t>
            </a:r>
            <a:r>
              <a:rPr lang="it-IT" dirty="0"/>
              <a:t>, con il possibile utilizzo di strumenti tecnologici per lo svolgimento dell’attività lavorativa»</a:t>
            </a:r>
          </a:p>
          <a:p>
            <a:pPr algn="just"/>
            <a:r>
              <a:rPr lang="it-IT" dirty="0"/>
              <a:t>«La prestazione lavorativa viene eseguita, in parte all’interno dei locali aziendali e in parte all’esterno senza una postazione fissa, entro i soli limiti di durata massima dell’orario di lavoro giornaliero e settimanale, derivanti dalla legge e dalla contrattazione collettiva»</a:t>
            </a:r>
          </a:p>
        </p:txBody>
      </p:sp>
    </p:spTree>
    <p:extLst>
      <p:ext uri="{BB962C8B-B14F-4D97-AF65-F5344CB8AC3E}">
        <p14:creationId xmlns:p14="http://schemas.microsoft.com/office/powerpoint/2010/main" val="2882520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5441E0-E994-B542-A069-AFCF6B175D4F}"/>
              </a:ext>
            </a:extLst>
          </p:cNvPr>
          <p:cNvSpPr>
            <a:spLocks noGrp="1"/>
          </p:cNvSpPr>
          <p:nvPr>
            <p:ph type="title"/>
          </p:nvPr>
        </p:nvSpPr>
        <p:spPr>
          <a:xfrm>
            <a:off x="2022475" y="299834"/>
            <a:ext cx="7556500" cy="1116012"/>
          </a:xfrm>
        </p:spPr>
        <p:txBody>
          <a:bodyPr/>
          <a:lstStyle/>
          <a:p>
            <a:r>
              <a:rPr lang="fr-FR" dirty="0" smtClean="0"/>
              <a:t>ACCORDO</a:t>
            </a:r>
            <a:endParaRPr lang="fr-FR" dirty="0"/>
          </a:p>
        </p:txBody>
      </p:sp>
      <p:sp>
        <p:nvSpPr>
          <p:cNvPr id="5" name="Segnaposto testo 4">
            <a:extLst>
              <a:ext uri="{FF2B5EF4-FFF2-40B4-BE49-F238E27FC236}">
                <a16:creationId xmlns:a16="http://schemas.microsoft.com/office/drawing/2014/main" id="{7E1D7F1D-2DDF-ED4E-BDA7-012A2B437C46}"/>
              </a:ext>
            </a:extLst>
          </p:cNvPr>
          <p:cNvSpPr>
            <a:spLocks noGrp="1"/>
          </p:cNvSpPr>
          <p:nvPr>
            <p:ph idx="1"/>
          </p:nvPr>
        </p:nvSpPr>
        <p:spPr>
          <a:xfrm>
            <a:off x="1837917" y="2190881"/>
            <a:ext cx="10040894" cy="5368413"/>
          </a:xfrm>
        </p:spPr>
        <p:txBody>
          <a:bodyPr>
            <a:normAutofit/>
          </a:bodyPr>
          <a:lstStyle/>
          <a:p>
            <a:pPr algn="just"/>
            <a:r>
              <a:rPr lang="fr-FR" sz="2400" dirty="0" err="1"/>
              <a:t>Quali</a:t>
            </a:r>
            <a:r>
              <a:rPr lang="fr-FR" sz="2400" dirty="0"/>
              <a:t> </a:t>
            </a:r>
            <a:r>
              <a:rPr lang="fr-FR" sz="2400" dirty="0" err="1"/>
              <a:t>elementi</a:t>
            </a:r>
            <a:r>
              <a:rPr lang="fr-FR" sz="2400" dirty="0"/>
              <a:t> </a:t>
            </a:r>
            <a:r>
              <a:rPr lang="fr-FR" sz="2400" dirty="0" err="1"/>
              <a:t>devono</a:t>
            </a:r>
            <a:r>
              <a:rPr lang="fr-FR" sz="2400" dirty="0"/>
              <a:t> </a:t>
            </a:r>
            <a:r>
              <a:rPr lang="fr-FR" sz="2400" dirty="0" err="1"/>
              <a:t>essere</a:t>
            </a:r>
            <a:r>
              <a:rPr lang="fr-FR" sz="2400" dirty="0"/>
              <a:t> </a:t>
            </a:r>
            <a:r>
              <a:rPr lang="fr-FR" sz="2400" dirty="0" err="1"/>
              <a:t>indicati</a:t>
            </a:r>
            <a:r>
              <a:rPr lang="fr-FR" sz="2400" dirty="0"/>
              <a:t> </a:t>
            </a:r>
            <a:r>
              <a:rPr lang="fr-FR" sz="2400" dirty="0" err="1"/>
              <a:t>nell’accordo</a:t>
            </a:r>
            <a:r>
              <a:rPr lang="fr-FR" sz="2400" dirty="0"/>
              <a:t>?</a:t>
            </a:r>
          </a:p>
          <a:p>
            <a:pPr algn="just"/>
            <a:r>
              <a:rPr lang="fr-FR" sz="2400" dirty="0" err="1"/>
              <a:t>Modalità</a:t>
            </a:r>
            <a:r>
              <a:rPr lang="fr-FR" sz="2400" dirty="0"/>
              <a:t> di </a:t>
            </a:r>
            <a:r>
              <a:rPr lang="fr-FR" sz="2400" dirty="0" err="1"/>
              <a:t>esecuzione</a:t>
            </a:r>
            <a:r>
              <a:rPr lang="fr-FR" sz="2400" dirty="0"/>
              <a:t> </a:t>
            </a:r>
            <a:r>
              <a:rPr lang="fr-FR" sz="2400" dirty="0" err="1"/>
              <a:t>della</a:t>
            </a:r>
            <a:r>
              <a:rPr lang="fr-FR" sz="2400" dirty="0"/>
              <a:t> </a:t>
            </a:r>
            <a:r>
              <a:rPr lang="fr-FR" sz="2400" dirty="0" err="1"/>
              <a:t>prestazione</a:t>
            </a:r>
            <a:r>
              <a:rPr lang="fr-FR" sz="2400" dirty="0"/>
              <a:t> al di </a:t>
            </a:r>
            <a:r>
              <a:rPr lang="fr-FR" sz="2400" dirty="0" err="1"/>
              <a:t>fuori</a:t>
            </a:r>
            <a:r>
              <a:rPr lang="fr-FR" sz="2400" dirty="0"/>
              <a:t> </a:t>
            </a:r>
            <a:r>
              <a:rPr lang="fr-FR" sz="2400" dirty="0" err="1"/>
              <a:t>dell’azienda</a:t>
            </a:r>
            <a:r>
              <a:rPr lang="fr-FR" sz="2400" dirty="0"/>
              <a:t> (art. 19)</a:t>
            </a:r>
          </a:p>
          <a:p>
            <a:pPr algn="just"/>
            <a:r>
              <a:rPr lang="fr-FR" sz="2400" dirty="0" err="1"/>
              <a:t>Modalità</a:t>
            </a:r>
            <a:r>
              <a:rPr lang="fr-FR" sz="2400" dirty="0"/>
              <a:t> di </a:t>
            </a:r>
            <a:r>
              <a:rPr lang="fr-FR" sz="2400" dirty="0" err="1"/>
              <a:t>esercizio</a:t>
            </a:r>
            <a:r>
              <a:rPr lang="fr-FR" sz="2400" dirty="0"/>
              <a:t> </a:t>
            </a:r>
            <a:r>
              <a:rPr lang="fr-FR" sz="2400" dirty="0" err="1"/>
              <a:t>del</a:t>
            </a:r>
            <a:r>
              <a:rPr lang="fr-FR" sz="2400" dirty="0"/>
              <a:t> </a:t>
            </a:r>
            <a:r>
              <a:rPr lang="fr-FR" sz="2400" dirty="0" err="1"/>
              <a:t>potere</a:t>
            </a:r>
            <a:r>
              <a:rPr lang="fr-FR" sz="2400" dirty="0"/>
              <a:t> </a:t>
            </a:r>
            <a:r>
              <a:rPr lang="fr-FR" sz="2400" dirty="0" err="1"/>
              <a:t>direttivo</a:t>
            </a:r>
            <a:r>
              <a:rPr lang="fr-FR" sz="2400" dirty="0"/>
              <a:t> (e di </a:t>
            </a:r>
            <a:r>
              <a:rPr lang="fr-FR" sz="2400" dirty="0" err="1"/>
              <a:t>controllo</a:t>
            </a:r>
            <a:r>
              <a:rPr lang="fr-FR" sz="2400" dirty="0"/>
              <a:t> – art. 21)</a:t>
            </a:r>
          </a:p>
          <a:p>
            <a:pPr algn="just"/>
            <a:r>
              <a:rPr lang="fr-FR" sz="2400" dirty="0"/>
              <a:t>Tempi di </a:t>
            </a:r>
            <a:r>
              <a:rPr lang="fr-FR" sz="2400" dirty="0" err="1"/>
              <a:t>riposo</a:t>
            </a:r>
            <a:r>
              <a:rPr lang="fr-FR" sz="2400" dirty="0"/>
              <a:t> e </a:t>
            </a:r>
            <a:r>
              <a:rPr lang="fr-FR" sz="2400" dirty="0" err="1"/>
              <a:t>diritto</a:t>
            </a:r>
            <a:r>
              <a:rPr lang="fr-FR" sz="2400" dirty="0"/>
              <a:t> alla </a:t>
            </a:r>
            <a:r>
              <a:rPr lang="fr-FR" sz="2400" dirty="0" err="1"/>
              <a:t>disconnessione</a:t>
            </a:r>
            <a:endParaRPr lang="fr-FR" sz="2400" dirty="0"/>
          </a:p>
          <a:p>
            <a:pPr algn="just"/>
            <a:r>
              <a:rPr lang="fr-FR" sz="2400" dirty="0" err="1"/>
              <a:t>Durata</a:t>
            </a:r>
            <a:r>
              <a:rPr lang="fr-FR" sz="2400" dirty="0"/>
              <a:t> (</a:t>
            </a:r>
            <a:r>
              <a:rPr lang="fr-FR" sz="2400" dirty="0" err="1"/>
              <a:t>determinata</a:t>
            </a:r>
            <a:r>
              <a:rPr lang="fr-FR" sz="2400" dirty="0"/>
              <a:t> o </a:t>
            </a:r>
            <a:r>
              <a:rPr lang="fr-FR" sz="2400" dirty="0" err="1"/>
              <a:t>indeterminata</a:t>
            </a:r>
            <a:r>
              <a:rPr lang="fr-FR" sz="2400" dirty="0"/>
              <a:t>)</a:t>
            </a:r>
          </a:p>
          <a:p>
            <a:pPr algn="just"/>
            <a:r>
              <a:rPr lang="fr-FR" sz="2400" dirty="0"/>
              <a:t>Se </a:t>
            </a:r>
            <a:r>
              <a:rPr lang="fr-FR" sz="2400" dirty="0" err="1"/>
              <a:t>durata</a:t>
            </a:r>
            <a:r>
              <a:rPr lang="fr-FR" sz="2400" dirty="0"/>
              <a:t> </a:t>
            </a:r>
            <a:r>
              <a:rPr lang="fr-FR" sz="2400" dirty="0" err="1"/>
              <a:t>indeterminata</a:t>
            </a:r>
            <a:r>
              <a:rPr lang="fr-FR" sz="2400" dirty="0"/>
              <a:t>: </a:t>
            </a:r>
            <a:r>
              <a:rPr lang="fr-FR" sz="2400" dirty="0" err="1"/>
              <a:t>recesso</a:t>
            </a:r>
            <a:r>
              <a:rPr lang="fr-FR" sz="2400" dirty="0"/>
              <a:t> con </a:t>
            </a:r>
            <a:r>
              <a:rPr lang="fr-FR" sz="2400" dirty="0" err="1"/>
              <a:t>preavviso</a:t>
            </a:r>
            <a:r>
              <a:rPr lang="fr-FR" sz="2400" dirty="0"/>
              <a:t> di </a:t>
            </a:r>
            <a:r>
              <a:rPr lang="fr-FR" sz="2400" dirty="0" err="1"/>
              <a:t>almeno</a:t>
            </a:r>
            <a:r>
              <a:rPr lang="fr-FR" sz="2400" dirty="0"/>
              <a:t> 30 </a:t>
            </a:r>
            <a:r>
              <a:rPr lang="fr-FR" sz="2400" dirty="0" err="1"/>
              <a:t>gg</a:t>
            </a:r>
            <a:r>
              <a:rPr lang="fr-FR" sz="2400" dirty="0"/>
              <a:t>. (per </a:t>
            </a:r>
            <a:r>
              <a:rPr lang="fr-FR" sz="2400" dirty="0" err="1"/>
              <a:t>lavoratori</a:t>
            </a:r>
            <a:r>
              <a:rPr lang="fr-FR" sz="2400" dirty="0"/>
              <a:t> </a:t>
            </a:r>
            <a:r>
              <a:rPr lang="fr-FR" sz="2400" dirty="0" err="1"/>
              <a:t>disabili</a:t>
            </a:r>
            <a:r>
              <a:rPr lang="fr-FR" sz="2400" dirty="0"/>
              <a:t> 90 </a:t>
            </a:r>
            <a:r>
              <a:rPr lang="fr-FR" sz="2400" dirty="0" err="1"/>
              <a:t>gg</a:t>
            </a:r>
            <a:r>
              <a:rPr lang="fr-FR" sz="2400" dirty="0"/>
              <a:t>.)</a:t>
            </a:r>
          </a:p>
        </p:txBody>
      </p:sp>
    </p:spTree>
    <p:extLst>
      <p:ext uri="{BB962C8B-B14F-4D97-AF65-F5344CB8AC3E}">
        <p14:creationId xmlns:p14="http://schemas.microsoft.com/office/powerpoint/2010/main" val="148819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2CCDE6-4EDF-0B46-8899-32939B8FB059}"/>
              </a:ext>
            </a:extLst>
          </p:cNvPr>
          <p:cNvSpPr>
            <a:spLocks noGrp="1"/>
          </p:cNvSpPr>
          <p:nvPr>
            <p:ph type="title"/>
          </p:nvPr>
        </p:nvSpPr>
        <p:spPr/>
        <p:txBody>
          <a:bodyPr>
            <a:normAutofit/>
          </a:bodyPr>
          <a:lstStyle/>
          <a:p>
            <a:r>
              <a:rPr lang="it-IT" dirty="0"/>
              <a:t>LAVORO AGILE E TELELAVORO</a:t>
            </a:r>
          </a:p>
        </p:txBody>
      </p:sp>
      <p:sp>
        <p:nvSpPr>
          <p:cNvPr id="3" name="Segnaposto testo 2">
            <a:extLst>
              <a:ext uri="{FF2B5EF4-FFF2-40B4-BE49-F238E27FC236}">
                <a16:creationId xmlns:a16="http://schemas.microsoft.com/office/drawing/2014/main" id="{58CD690E-58CF-DC45-9372-16793876FAC6}"/>
              </a:ext>
            </a:extLst>
          </p:cNvPr>
          <p:cNvSpPr>
            <a:spLocks noGrp="1"/>
          </p:cNvSpPr>
          <p:nvPr>
            <p:ph idx="1"/>
          </p:nvPr>
        </p:nvSpPr>
        <p:spPr>
          <a:xfrm>
            <a:off x="1154954" y="2231472"/>
            <a:ext cx="9952070" cy="4464296"/>
          </a:xfrm>
        </p:spPr>
        <p:txBody>
          <a:bodyPr>
            <a:normAutofit/>
          </a:bodyPr>
          <a:lstStyle/>
          <a:p>
            <a:pPr algn="just"/>
            <a:r>
              <a:rPr lang="it-IT" sz="2400" dirty="0" smtClean="0"/>
              <a:t>Ma </a:t>
            </a:r>
            <a:r>
              <a:rPr lang="it-IT" sz="2400" dirty="0"/>
              <a:t>c’è distinzione?</a:t>
            </a:r>
          </a:p>
        </p:txBody>
      </p:sp>
    </p:spTree>
    <p:extLst>
      <p:ext uri="{BB962C8B-B14F-4D97-AF65-F5344CB8AC3E}">
        <p14:creationId xmlns:p14="http://schemas.microsoft.com/office/powerpoint/2010/main" val="187265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20E0D8-E172-824F-A720-7D74775F6FB1}"/>
              </a:ext>
            </a:extLst>
          </p:cNvPr>
          <p:cNvSpPr>
            <a:spLocks noGrp="1"/>
          </p:cNvSpPr>
          <p:nvPr>
            <p:ph type="title"/>
          </p:nvPr>
        </p:nvSpPr>
        <p:spPr/>
        <p:txBody>
          <a:bodyPr>
            <a:normAutofit/>
          </a:bodyPr>
          <a:lstStyle/>
          <a:p>
            <a:r>
              <a:rPr lang="it-IT" dirty="0"/>
              <a:t>LA DEFINIZIONE DI TELELAVORO</a:t>
            </a:r>
          </a:p>
        </p:txBody>
      </p:sp>
      <p:sp>
        <p:nvSpPr>
          <p:cNvPr id="3" name="Segnaposto testo 2">
            <a:extLst>
              <a:ext uri="{FF2B5EF4-FFF2-40B4-BE49-F238E27FC236}">
                <a16:creationId xmlns:a16="http://schemas.microsoft.com/office/drawing/2014/main" id="{D046235C-D6F8-B641-9284-17B79E9177A3}"/>
              </a:ext>
            </a:extLst>
          </p:cNvPr>
          <p:cNvSpPr>
            <a:spLocks noGrp="1"/>
          </p:cNvSpPr>
          <p:nvPr>
            <p:ph idx="1"/>
          </p:nvPr>
        </p:nvSpPr>
        <p:spPr>
          <a:xfrm>
            <a:off x="1359017" y="2306972"/>
            <a:ext cx="8219958" cy="3819192"/>
          </a:xfrm>
        </p:spPr>
        <p:txBody>
          <a:bodyPr>
            <a:normAutofit fontScale="92500" lnSpcReduction="20000"/>
          </a:bodyPr>
          <a:lstStyle/>
          <a:p>
            <a:pPr algn="just"/>
            <a:r>
              <a:rPr lang="it-IT" dirty="0"/>
              <a:t>Accordo-quadro europeo sul telelavoro (2002) e Accordo Interconfederale (2004)</a:t>
            </a:r>
          </a:p>
          <a:p>
            <a:pPr algn="just"/>
            <a:r>
              <a:rPr lang="it-IT" dirty="0"/>
              <a:t>«Forma di organizzazione e/o di svolgimento del lavoro che si avvale delle tecnologie dell’informazione nell’ambito d’un contratto o un rapporto di lavoro, in cui l’attività lavorativa, che potrebbe essere svolta nei locali dell’impresa, viene regolarmente svolta al di fuori» (art. 1)</a:t>
            </a:r>
          </a:p>
          <a:p>
            <a:pPr algn="just"/>
            <a:r>
              <a:rPr lang="it-IT" dirty="0"/>
              <a:t>D.P.R. 70/99, art. 2, </a:t>
            </a:r>
            <a:r>
              <a:rPr lang="it-IT" dirty="0" err="1"/>
              <a:t>lett</a:t>
            </a:r>
            <a:r>
              <a:rPr lang="it-IT" dirty="0"/>
              <a:t>. b)</a:t>
            </a:r>
          </a:p>
          <a:p>
            <a:pPr algn="just"/>
            <a:r>
              <a:rPr lang="it-IT" dirty="0"/>
              <a:t>Si intende per telelavoro «la prestazione di lavoro eseguita (…) in qualsiasi luogo ritenuto idoneo, collocato al di fuori della sede di lavoro, dove la prestazione sia tecnicamente possibile, con il prevalente supporto di tecnologie dell'informazione e della comunicazione, che consentano il collegamento con l'amministrazione cui la prestazione stessa inerisce</a:t>
            </a:r>
          </a:p>
        </p:txBody>
      </p:sp>
    </p:spTree>
    <p:extLst>
      <p:ext uri="{BB962C8B-B14F-4D97-AF65-F5344CB8AC3E}">
        <p14:creationId xmlns:p14="http://schemas.microsoft.com/office/powerpoint/2010/main" val="230060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DBC197-301E-8A47-AC24-325361549559}"/>
              </a:ext>
            </a:extLst>
          </p:cNvPr>
          <p:cNvSpPr>
            <a:spLocks noGrp="1"/>
          </p:cNvSpPr>
          <p:nvPr>
            <p:ph type="title"/>
          </p:nvPr>
        </p:nvSpPr>
        <p:spPr/>
        <p:txBody>
          <a:bodyPr>
            <a:normAutofit/>
          </a:bodyPr>
          <a:lstStyle/>
          <a:p>
            <a:r>
              <a:rPr lang="it-IT" dirty="0"/>
              <a:t>…segue</a:t>
            </a:r>
          </a:p>
        </p:txBody>
      </p:sp>
      <p:sp>
        <p:nvSpPr>
          <p:cNvPr id="3" name="Segnaposto testo 2">
            <a:extLst>
              <a:ext uri="{FF2B5EF4-FFF2-40B4-BE49-F238E27FC236}">
                <a16:creationId xmlns:a16="http://schemas.microsoft.com/office/drawing/2014/main" id="{5124BA9A-B337-A94B-BF97-C4863CDDA667}"/>
              </a:ext>
            </a:extLst>
          </p:cNvPr>
          <p:cNvSpPr>
            <a:spLocks noGrp="1"/>
          </p:cNvSpPr>
          <p:nvPr>
            <p:ph idx="1"/>
          </p:nvPr>
        </p:nvSpPr>
        <p:spPr>
          <a:xfrm>
            <a:off x="1846305" y="2204209"/>
            <a:ext cx="8967103" cy="4525963"/>
          </a:xfrm>
        </p:spPr>
        <p:txBody>
          <a:bodyPr>
            <a:normAutofit/>
          </a:bodyPr>
          <a:lstStyle/>
          <a:p>
            <a:pPr algn="just"/>
            <a:r>
              <a:rPr lang="it-IT" sz="2400" dirty="0" smtClean="0"/>
              <a:t>Differenza: esistenza </a:t>
            </a:r>
            <a:r>
              <a:rPr lang="it-IT" sz="2400" dirty="0"/>
              <a:t>o meno di una postazione fissa e allo svolgimento dell’attività regolarmente o meno fuori dai locali dell’amministrazione…</a:t>
            </a:r>
          </a:p>
          <a:p>
            <a:pPr algn="just"/>
            <a:r>
              <a:rPr lang="it-IT" sz="2400" dirty="0" smtClean="0"/>
              <a:t>In </a:t>
            </a:r>
            <a:r>
              <a:rPr lang="it-IT" sz="2400" dirty="0"/>
              <a:t>verità esistono forme di telelavoro mobile, regolate da accordi collettivi</a:t>
            </a:r>
            <a:r>
              <a:rPr lang="it-IT" sz="2400" dirty="0" smtClean="0"/>
              <a:t>…</a:t>
            </a:r>
            <a:endParaRPr lang="it-IT" sz="2400" dirty="0"/>
          </a:p>
        </p:txBody>
      </p:sp>
    </p:spTree>
    <p:extLst>
      <p:ext uri="{BB962C8B-B14F-4D97-AF65-F5344CB8AC3E}">
        <p14:creationId xmlns:p14="http://schemas.microsoft.com/office/powerpoint/2010/main" val="147237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5C787E-8F8F-CD45-BE9A-C203C2DE23D1}"/>
              </a:ext>
            </a:extLst>
          </p:cNvPr>
          <p:cNvSpPr>
            <a:spLocks noGrp="1"/>
          </p:cNvSpPr>
          <p:nvPr>
            <p:ph type="title"/>
          </p:nvPr>
        </p:nvSpPr>
        <p:spPr/>
        <p:txBody>
          <a:bodyPr/>
          <a:lstStyle/>
          <a:p>
            <a:r>
              <a:rPr lang="it-IT" dirty="0" smtClean="0"/>
              <a:t>…segue</a:t>
            </a:r>
            <a:endParaRPr lang="it-IT" dirty="0"/>
          </a:p>
        </p:txBody>
      </p:sp>
      <p:sp>
        <p:nvSpPr>
          <p:cNvPr id="3" name="Segnaposto testo 2">
            <a:extLst>
              <a:ext uri="{FF2B5EF4-FFF2-40B4-BE49-F238E27FC236}">
                <a16:creationId xmlns:a16="http://schemas.microsoft.com/office/drawing/2014/main" id="{982019AF-9D11-7348-942F-7F325173477D}"/>
              </a:ext>
            </a:extLst>
          </p:cNvPr>
          <p:cNvSpPr>
            <a:spLocks noGrp="1"/>
          </p:cNvSpPr>
          <p:nvPr>
            <p:ph idx="1"/>
          </p:nvPr>
        </p:nvSpPr>
        <p:spPr/>
        <p:txBody>
          <a:bodyPr/>
          <a:lstStyle/>
          <a:p>
            <a:pPr algn="just"/>
            <a:r>
              <a:rPr lang="it-IT" sz="2800" dirty="0"/>
              <a:t>Il lavoro agile «non costituisce una fattispecie  concettualmente autonoma e distinta dal telelavoro» ma è piuttosto inquadrabile come </a:t>
            </a:r>
            <a:r>
              <a:rPr lang="it-IT" sz="2800" dirty="0" smtClean="0"/>
              <a:t>un </a:t>
            </a:r>
            <a:r>
              <a:rPr lang="it-IT" sz="2800" dirty="0"/>
              <a:t>sottoinsieme di sue </a:t>
            </a:r>
            <a:r>
              <a:rPr lang="it-IT" sz="2800" i="1" dirty="0" err="1" smtClean="0"/>
              <a:t>species</a:t>
            </a:r>
            <a:endParaRPr lang="it-IT" sz="2800" dirty="0"/>
          </a:p>
          <a:p>
            <a:endParaRPr lang="it-IT" sz="2800" dirty="0"/>
          </a:p>
        </p:txBody>
      </p:sp>
    </p:spTree>
    <p:extLst>
      <p:ext uri="{BB962C8B-B14F-4D97-AF65-F5344CB8AC3E}">
        <p14:creationId xmlns:p14="http://schemas.microsoft.com/office/powerpoint/2010/main" val="112366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1756AB-D53E-164A-AFB4-86D363D31EF6}"/>
              </a:ext>
            </a:extLst>
          </p:cNvPr>
          <p:cNvSpPr>
            <a:spLocks noGrp="1"/>
          </p:cNvSpPr>
          <p:nvPr>
            <p:ph type="title"/>
          </p:nvPr>
        </p:nvSpPr>
        <p:spPr/>
        <p:txBody>
          <a:bodyPr/>
          <a:lstStyle/>
          <a:p>
            <a:r>
              <a:rPr lang="it-IT" dirty="0" smtClean="0"/>
              <a:t>…segue</a:t>
            </a:r>
            <a:endParaRPr lang="it-IT" dirty="0"/>
          </a:p>
        </p:txBody>
      </p:sp>
      <p:sp>
        <p:nvSpPr>
          <p:cNvPr id="3" name="Segnaposto testo 2">
            <a:extLst>
              <a:ext uri="{FF2B5EF4-FFF2-40B4-BE49-F238E27FC236}">
                <a16:creationId xmlns:a16="http://schemas.microsoft.com/office/drawing/2014/main" id="{D9670F47-6561-074A-A077-7C53026460A4}"/>
              </a:ext>
            </a:extLst>
          </p:cNvPr>
          <p:cNvSpPr>
            <a:spLocks noGrp="1"/>
          </p:cNvSpPr>
          <p:nvPr>
            <p:ph idx="1"/>
          </p:nvPr>
        </p:nvSpPr>
        <p:spPr>
          <a:xfrm>
            <a:off x="1757409" y="2332037"/>
            <a:ext cx="9123111" cy="4525963"/>
          </a:xfrm>
        </p:spPr>
        <p:txBody>
          <a:bodyPr>
            <a:normAutofit/>
          </a:bodyPr>
          <a:lstStyle/>
          <a:p>
            <a:pPr algn="just"/>
            <a:r>
              <a:rPr lang="it-IT" sz="2400" dirty="0"/>
              <a:t>Al lavoratore agile si applicano le norme (soprattutto in materia di sicurezza) previste per i lavoratori a distanza?</a:t>
            </a:r>
          </a:p>
          <a:p>
            <a:pPr algn="just"/>
            <a:r>
              <a:rPr lang="it-IT" sz="2400" dirty="0"/>
              <a:t>Sì, la previsione di una disciplina specifica non esclude l’applicazione della normativa generale del T.U. </a:t>
            </a:r>
            <a:r>
              <a:rPr lang="it-IT" sz="2400" dirty="0" smtClean="0"/>
              <a:t>81/2008</a:t>
            </a:r>
            <a:endParaRPr lang="it-IT" sz="2400" dirty="0"/>
          </a:p>
        </p:txBody>
      </p:sp>
    </p:spTree>
    <p:extLst>
      <p:ext uri="{BB962C8B-B14F-4D97-AF65-F5344CB8AC3E}">
        <p14:creationId xmlns:p14="http://schemas.microsoft.com/office/powerpoint/2010/main" val="3826116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D55496-07B4-4E40-85A4-9D08BB8F579A}"/>
              </a:ext>
            </a:extLst>
          </p:cNvPr>
          <p:cNvSpPr>
            <a:spLocks noGrp="1"/>
          </p:cNvSpPr>
          <p:nvPr>
            <p:ph type="title"/>
          </p:nvPr>
        </p:nvSpPr>
        <p:spPr/>
        <p:txBody>
          <a:bodyPr/>
          <a:lstStyle/>
          <a:p>
            <a:r>
              <a:rPr lang="it-IT" dirty="0" smtClean="0"/>
              <a:t>La sicurezza nella L</a:t>
            </a:r>
            <a:r>
              <a:rPr lang="it-IT" dirty="0"/>
              <a:t>. 81/2017</a:t>
            </a:r>
          </a:p>
        </p:txBody>
      </p:sp>
      <p:sp>
        <p:nvSpPr>
          <p:cNvPr id="4" name="Segnaposto contenuto 5"/>
          <p:cNvSpPr>
            <a:spLocks noGrp="1"/>
          </p:cNvSpPr>
          <p:nvPr>
            <p:ph idx="1"/>
          </p:nvPr>
        </p:nvSpPr>
        <p:spPr>
          <a:xfrm>
            <a:off x="889233" y="2271321"/>
            <a:ext cx="8597463" cy="4525963"/>
          </a:xfrm>
        </p:spPr>
        <p:txBody>
          <a:bodyPr>
            <a:normAutofit fontScale="92500" lnSpcReduction="20000"/>
          </a:bodyPr>
          <a:lstStyle/>
          <a:p>
            <a:pPr lvl="1" algn="just"/>
            <a:r>
              <a:rPr lang="it-IT" sz="2800" dirty="0">
                <a:latin typeface="Avenir Roman"/>
              </a:rPr>
              <a:t>Le norme dedicate alla sicurezza</a:t>
            </a:r>
          </a:p>
          <a:p>
            <a:pPr lvl="2" algn="just"/>
            <a:r>
              <a:rPr lang="it-IT" sz="2400" b="1" dirty="0">
                <a:latin typeface="Avenir Roman"/>
              </a:rPr>
              <a:t>Art. 18, c. 2</a:t>
            </a:r>
          </a:p>
          <a:p>
            <a:pPr lvl="3" algn="just"/>
            <a:r>
              <a:rPr lang="it-IT" sz="2000" dirty="0">
                <a:latin typeface="Avenir Roman"/>
              </a:rPr>
              <a:t>il datore di lavoro è responsabile della sicurezza e del buon funzionamento degli strumenti tecnologici forniti al lavoratore per lo svolgimento dell'attività lavorativa </a:t>
            </a:r>
          </a:p>
          <a:p>
            <a:pPr lvl="2" algn="just"/>
            <a:r>
              <a:rPr lang="it-IT" sz="2400" b="1" dirty="0">
                <a:latin typeface="Avenir Roman"/>
              </a:rPr>
              <a:t>Art. 19, c. 1</a:t>
            </a:r>
          </a:p>
          <a:p>
            <a:pPr lvl="3" algn="just"/>
            <a:r>
              <a:rPr lang="it-IT" sz="2000" dirty="0">
                <a:latin typeface="Avenir Roman"/>
              </a:rPr>
              <a:t>rinvio all’accordo individuale per definire i tempi di riposo del lavoratore e le misure tecniche e organizzative necessarie per assicurare la sua disconnessione dalle strumentazioni tecnologiche di lavoro </a:t>
            </a:r>
          </a:p>
          <a:p>
            <a:pPr lvl="2" algn="just"/>
            <a:r>
              <a:rPr lang="it-IT" sz="2400" b="1" dirty="0">
                <a:latin typeface="Avenir Roman"/>
              </a:rPr>
              <a:t>Art. 22</a:t>
            </a:r>
          </a:p>
          <a:p>
            <a:pPr lvl="3" algn="just"/>
            <a:r>
              <a:rPr lang="it-IT" sz="2000" dirty="0">
                <a:latin typeface="Avenir Roman"/>
              </a:rPr>
              <a:t>dedicato espressamente alla sicurezza</a:t>
            </a:r>
          </a:p>
          <a:p>
            <a:pPr lvl="2" algn="just"/>
            <a:r>
              <a:rPr lang="it-IT" sz="2400" b="1" dirty="0">
                <a:solidFill>
                  <a:srgbClr val="FF0000"/>
                </a:solidFill>
                <a:latin typeface="Avenir Roman"/>
              </a:rPr>
              <a:t>Il mancato rinvio all’art. 3, c. 10, d.lgs. n. 81/2008</a:t>
            </a:r>
            <a:endParaRPr lang="it-IT" sz="2400" dirty="0">
              <a:latin typeface="Avenir Roman"/>
            </a:endParaRPr>
          </a:p>
        </p:txBody>
      </p:sp>
    </p:spTree>
    <p:extLst>
      <p:ext uri="{BB962C8B-B14F-4D97-AF65-F5344CB8AC3E}">
        <p14:creationId xmlns:p14="http://schemas.microsoft.com/office/powerpoint/2010/main" val="104547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dirty="0" smtClean="0"/>
              <a:t>…art</a:t>
            </a:r>
            <a:r>
              <a:rPr lang="it-IT" dirty="0"/>
              <a:t>. 3, c. </a:t>
            </a:r>
            <a:r>
              <a:rPr lang="it-IT" dirty="0" smtClean="0"/>
              <a:t>10, TU 81/2008</a:t>
            </a:r>
            <a:endParaRPr lang="it-IT" dirty="0"/>
          </a:p>
        </p:txBody>
      </p:sp>
      <p:sp>
        <p:nvSpPr>
          <p:cNvPr id="6" name="Segnaposto contenuto 5"/>
          <p:cNvSpPr>
            <a:spLocks noGrp="1"/>
          </p:cNvSpPr>
          <p:nvPr>
            <p:ph idx="1"/>
          </p:nvPr>
        </p:nvSpPr>
        <p:spPr>
          <a:xfrm>
            <a:off x="1154954" y="2603500"/>
            <a:ext cx="9264173" cy="3416300"/>
          </a:xfrm>
        </p:spPr>
        <p:txBody>
          <a:bodyPr>
            <a:normAutofit/>
          </a:bodyPr>
          <a:lstStyle/>
          <a:p>
            <a:r>
              <a:rPr lang="it-IT" dirty="0"/>
              <a:t>«A tutti i lavoratori subordinati che effettuano una prestazione continuativa di lavoro a distanza», inclusi i telelavoratori (pubblici e privati), si applicano:</a:t>
            </a:r>
          </a:p>
          <a:p>
            <a:pPr lvl="1"/>
            <a:r>
              <a:rPr lang="it-IT" dirty="0"/>
              <a:t>Titolo VII (Attrezzature munite di videoterminali)</a:t>
            </a:r>
          </a:p>
          <a:p>
            <a:pPr lvl="1"/>
            <a:r>
              <a:rPr lang="it-IT" dirty="0"/>
              <a:t>Titolo III (Attrezzature di lavoro e DPI) per tecnologie assegnate anche tramite terzi;</a:t>
            </a:r>
          </a:p>
          <a:p>
            <a:pPr lvl="1"/>
            <a:r>
              <a:rPr lang="it-IT" dirty="0"/>
              <a:t>Diritto del lavoratore all’informazione e di chiedere ispezioni</a:t>
            </a:r>
          </a:p>
          <a:p>
            <a:pPr lvl="1"/>
            <a:r>
              <a:rPr lang="it-IT" dirty="0"/>
              <a:t>Accesso del DL, RLS e Autorità di vigilanza nel luogo della prestazione (previo assenso se trattasi del domicilio)</a:t>
            </a:r>
          </a:p>
          <a:p>
            <a:pPr lvl="1"/>
            <a:r>
              <a:rPr lang="it-IT" dirty="0"/>
              <a:t>Obbligo del DL di prevenire l’isolamento del lavoratore a distanza (accesso alle informazioni aziendali e incontri con i colleghi)</a:t>
            </a:r>
          </a:p>
          <a:p>
            <a:pPr algn="just"/>
            <a:endParaRPr lang="it-IT" dirty="0"/>
          </a:p>
        </p:txBody>
      </p:sp>
    </p:spTree>
    <p:extLst>
      <p:ext uri="{BB962C8B-B14F-4D97-AF65-F5344CB8AC3E}">
        <p14:creationId xmlns:p14="http://schemas.microsoft.com/office/powerpoint/2010/main" val="415652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LAVORO AGILE</a:t>
            </a:r>
          </a:p>
          <a:p>
            <a:r>
              <a:rPr lang="it-IT" smtClean="0"/>
              <a:t>PART TIME</a:t>
            </a:r>
            <a:endParaRPr lang="it-IT" dirty="0" smtClean="0"/>
          </a:p>
        </p:txBody>
      </p:sp>
    </p:spTree>
    <p:extLst>
      <p:ext uri="{BB962C8B-B14F-4D97-AF65-F5344CB8AC3E}">
        <p14:creationId xmlns:p14="http://schemas.microsoft.com/office/powerpoint/2010/main" val="2845212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A5572-62F5-8A43-8E95-2AE2D5033073}"/>
              </a:ext>
            </a:extLst>
          </p:cNvPr>
          <p:cNvSpPr>
            <a:spLocks noGrp="1"/>
          </p:cNvSpPr>
          <p:nvPr>
            <p:ph type="title"/>
          </p:nvPr>
        </p:nvSpPr>
        <p:spPr/>
        <p:txBody>
          <a:bodyPr/>
          <a:lstStyle/>
          <a:p>
            <a:r>
              <a:rPr lang="fr-FR" dirty="0"/>
              <a:t>SICUREZZA E LAVORO AGILE</a:t>
            </a:r>
          </a:p>
        </p:txBody>
      </p:sp>
      <p:sp>
        <p:nvSpPr>
          <p:cNvPr id="3" name="Segnaposto testo 2">
            <a:extLst>
              <a:ext uri="{FF2B5EF4-FFF2-40B4-BE49-F238E27FC236}">
                <a16:creationId xmlns:a16="http://schemas.microsoft.com/office/drawing/2014/main" id="{79EAF015-CFDA-F84D-94E8-9174AD21BD85}"/>
              </a:ext>
            </a:extLst>
          </p:cNvPr>
          <p:cNvSpPr>
            <a:spLocks noGrp="1"/>
          </p:cNvSpPr>
          <p:nvPr>
            <p:ph idx="1"/>
          </p:nvPr>
        </p:nvSpPr>
        <p:spPr>
          <a:xfrm>
            <a:off x="1015068" y="2332139"/>
            <a:ext cx="8563907" cy="3794025"/>
          </a:xfrm>
        </p:spPr>
        <p:txBody>
          <a:bodyPr>
            <a:normAutofit/>
          </a:bodyPr>
          <a:lstStyle/>
          <a:p>
            <a:r>
              <a:rPr lang="it-IT" sz="2800" u="sng" dirty="0"/>
              <a:t>Si applicano le disposizioni generali in materia di sicurezza</a:t>
            </a:r>
            <a:r>
              <a:rPr lang="it-IT" sz="2800" dirty="0"/>
              <a:t> previste dal d. </a:t>
            </a:r>
            <a:r>
              <a:rPr lang="it-IT" sz="2800" dirty="0" err="1"/>
              <a:t>lgs</a:t>
            </a:r>
            <a:r>
              <a:rPr lang="it-IT" sz="2800" dirty="0"/>
              <a:t>. n. 81/2008</a:t>
            </a:r>
          </a:p>
        </p:txBody>
      </p:sp>
    </p:spTree>
    <p:extLst>
      <p:ext uri="{BB962C8B-B14F-4D97-AF65-F5344CB8AC3E}">
        <p14:creationId xmlns:p14="http://schemas.microsoft.com/office/powerpoint/2010/main" val="314275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5A1628-755B-9E44-BF12-5C68A36AD6D3}"/>
              </a:ext>
            </a:extLst>
          </p:cNvPr>
          <p:cNvSpPr>
            <a:spLocks noGrp="1"/>
          </p:cNvSpPr>
          <p:nvPr>
            <p:ph type="title"/>
          </p:nvPr>
        </p:nvSpPr>
        <p:spPr/>
        <p:txBody>
          <a:bodyPr>
            <a:normAutofit/>
          </a:bodyPr>
          <a:lstStyle/>
          <a:p>
            <a:r>
              <a:rPr lang="it-IT" dirty="0" smtClean="0"/>
              <a:t> TUTELE</a:t>
            </a:r>
            <a:endParaRPr lang="it-IT" dirty="0"/>
          </a:p>
        </p:txBody>
      </p:sp>
      <p:sp>
        <p:nvSpPr>
          <p:cNvPr id="3" name="Segnaposto testo 2">
            <a:extLst>
              <a:ext uri="{FF2B5EF4-FFF2-40B4-BE49-F238E27FC236}">
                <a16:creationId xmlns:a16="http://schemas.microsoft.com/office/drawing/2014/main" id="{16FF60AC-E213-1842-8DA0-3FCDA0C7D17F}"/>
              </a:ext>
            </a:extLst>
          </p:cNvPr>
          <p:cNvSpPr>
            <a:spLocks noGrp="1"/>
          </p:cNvSpPr>
          <p:nvPr>
            <p:ph idx="1"/>
          </p:nvPr>
        </p:nvSpPr>
        <p:spPr>
          <a:xfrm>
            <a:off x="1359017" y="2399250"/>
            <a:ext cx="8219958" cy="3726913"/>
          </a:xfrm>
        </p:spPr>
        <p:txBody>
          <a:bodyPr>
            <a:normAutofit/>
          </a:bodyPr>
          <a:lstStyle/>
          <a:p>
            <a:pPr algn="just"/>
            <a:r>
              <a:rPr lang="it-IT" sz="2800" dirty="0"/>
              <a:t>Art. 20, l. 81/2017</a:t>
            </a:r>
          </a:p>
          <a:p>
            <a:pPr algn="just"/>
            <a:r>
              <a:rPr lang="it-IT" sz="2800" dirty="0"/>
              <a:t>«Il lavoratore che svolge la prestazione in modalità di lavoro agile ha diritto a un trattamento economico e normativo non inferiore a quello complessivamente applicato (…) nei confronti dei lavoratori che svolgono le medesime mansioni esclusivamente all’interno dell’azienda»</a:t>
            </a:r>
          </a:p>
        </p:txBody>
      </p:sp>
    </p:spTree>
    <p:extLst>
      <p:ext uri="{BB962C8B-B14F-4D97-AF65-F5344CB8AC3E}">
        <p14:creationId xmlns:p14="http://schemas.microsoft.com/office/powerpoint/2010/main" val="3652053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E5871-0AE1-8A4C-8FED-5C10E48D2426}"/>
              </a:ext>
            </a:extLst>
          </p:cNvPr>
          <p:cNvSpPr>
            <a:spLocks noGrp="1"/>
          </p:cNvSpPr>
          <p:nvPr>
            <p:ph type="title"/>
          </p:nvPr>
        </p:nvSpPr>
        <p:spPr/>
        <p:txBody>
          <a:bodyPr>
            <a:normAutofit/>
          </a:bodyPr>
          <a:lstStyle/>
          <a:p>
            <a:r>
              <a:rPr lang="it-IT" dirty="0" smtClean="0"/>
              <a:t>…segue</a:t>
            </a:r>
            <a:endParaRPr lang="it-IT" dirty="0"/>
          </a:p>
        </p:txBody>
      </p:sp>
      <p:sp>
        <p:nvSpPr>
          <p:cNvPr id="3" name="Segnaposto testo 2">
            <a:extLst>
              <a:ext uri="{FF2B5EF4-FFF2-40B4-BE49-F238E27FC236}">
                <a16:creationId xmlns:a16="http://schemas.microsoft.com/office/drawing/2014/main" id="{FA6D505A-0201-5442-8002-2F5E72A7D90E}"/>
              </a:ext>
            </a:extLst>
          </p:cNvPr>
          <p:cNvSpPr>
            <a:spLocks noGrp="1"/>
          </p:cNvSpPr>
          <p:nvPr>
            <p:ph idx="1"/>
          </p:nvPr>
        </p:nvSpPr>
        <p:spPr>
          <a:xfrm>
            <a:off x="1224793" y="2399251"/>
            <a:ext cx="8354182" cy="3726913"/>
          </a:xfrm>
        </p:spPr>
        <p:txBody>
          <a:bodyPr>
            <a:normAutofit lnSpcReduction="10000"/>
          </a:bodyPr>
          <a:lstStyle/>
          <a:p>
            <a:pPr algn="just"/>
            <a:r>
              <a:rPr lang="it-IT" sz="2400" dirty="0"/>
              <a:t>Si tratta della formulazione tipica del principio di parità di trattamento previsto generalmente per i lavoratori atipici (part-time, termine etc.)</a:t>
            </a:r>
          </a:p>
          <a:p>
            <a:pPr algn="just"/>
            <a:r>
              <a:rPr lang="it-IT" sz="2400" dirty="0"/>
              <a:t>Si tratta cioè di un divieto di discriminazione, funzionale ad escludere che il motivo di ricorso al lavoro agile risieda nel risparmio dei costi connessi alla prestazione «ordinaria» di lavoro subordinato </a:t>
            </a:r>
          </a:p>
          <a:p>
            <a:pPr algn="just"/>
            <a:r>
              <a:rPr lang="it-IT" sz="2400" dirty="0"/>
              <a:t>La questione dei buoni mensa, ad es., dovrebbe essere risolta alla luce di questa previsione</a:t>
            </a:r>
          </a:p>
        </p:txBody>
      </p:sp>
    </p:spTree>
    <p:extLst>
      <p:ext uri="{BB962C8B-B14F-4D97-AF65-F5344CB8AC3E}">
        <p14:creationId xmlns:p14="http://schemas.microsoft.com/office/powerpoint/2010/main" val="1761293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68877-C7B5-3843-9A50-66235BC95BD3}"/>
              </a:ext>
            </a:extLst>
          </p:cNvPr>
          <p:cNvSpPr>
            <a:spLocks noGrp="1"/>
          </p:cNvSpPr>
          <p:nvPr>
            <p:ph type="title"/>
          </p:nvPr>
        </p:nvSpPr>
        <p:spPr/>
        <p:txBody>
          <a:bodyPr>
            <a:normAutofit/>
          </a:bodyPr>
          <a:lstStyle/>
          <a:p>
            <a:r>
              <a:rPr lang="it-IT" dirty="0" smtClean="0"/>
              <a:t>FORMAZIONE</a:t>
            </a:r>
            <a:endParaRPr lang="it-IT" dirty="0"/>
          </a:p>
        </p:txBody>
      </p:sp>
      <p:sp>
        <p:nvSpPr>
          <p:cNvPr id="3" name="Segnaposto testo 2">
            <a:extLst>
              <a:ext uri="{FF2B5EF4-FFF2-40B4-BE49-F238E27FC236}">
                <a16:creationId xmlns:a16="http://schemas.microsoft.com/office/drawing/2014/main" id="{63D25E50-27F0-4B4D-BE83-A44F43B24E5E}"/>
              </a:ext>
            </a:extLst>
          </p:cNvPr>
          <p:cNvSpPr>
            <a:spLocks noGrp="1"/>
          </p:cNvSpPr>
          <p:nvPr>
            <p:ph idx="1"/>
          </p:nvPr>
        </p:nvSpPr>
        <p:spPr>
          <a:xfrm>
            <a:off x="817562" y="2332139"/>
            <a:ext cx="8761413" cy="3794025"/>
          </a:xfrm>
        </p:spPr>
        <p:txBody>
          <a:bodyPr>
            <a:normAutofit/>
          </a:bodyPr>
          <a:lstStyle/>
          <a:p>
            <a:r>
              <a:rPr lang="it-IT" sz="2800" dirty="0"/>
              <a:t>secondo comma dell’art. 20</a:t>
            </a:r>
          </a:p>
          <a:p>
            <a:r>
              <a:rPr lang="it-IT" sz="2800" dirty="0"/>
              <a:t>«Al lavoratore impiegato in forme di lavoro agile (…) può essere riconosciuto, nell’ambito dell’accordo di cui all’art. 19, il diritto all’apprendimento permanente, in modalità formali, non formali o informali, e alla periodica certificazione delle relative competenze»</a:t>
            </a:r>
          </a:p>
        </p:txBody>
      </p:sp>
    </p:spTree>
    <p:extLst>
      <p:ext uri="{BB962C8B-B14F-4D97-AF65-F5344CB8AC3E}">
        <p14:creationId xmlns:p14="http://schemas.microsoft.com/office/powerpoint/2010/main" val="543189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C66DD0-777B-634F-AF0B-1D9BD26EACBB}"/>
              </a:ext>
            </a:extLst>
          </p:cNvPr>
          <p:cNvSpPr>
            <a:spLocks noGrp="1"/>
          </p:cNvSpPr>
          <p:nvPr>
            <p:ph type="title"/>
          </p:nvPr>
        </p:nvSpPr>
        <p:spPr>
          <a:xfrm>
            <a:off x="1378041" y="759912"/>
            <a:ext cx="7556500" cy="1116012"/>
          </a:xfrm>
        </p:spPr>
        <p:txBody>
          <a:bodyPr/>
          <a:lstStyle/>
          <a:p>
            <a:r>
              <a:rPr lang="it-IT" dirty="0"/>
              <a:t>ORARIO DI LAVORO</a:t>
            </a:r>
          </a:p>
        </p:txBody>
      </p:sp>
      <p:sp>
        <p:nvSpPr>
          <p:cNvPr id="5" name="Segnaposto testo 4">
            <a:extLst>
              <a:ext uri="{FF2B5EF4-FFF2-40B4-BE49-F238E27FC236}">
                <a16:creationId xmlns:a16="http://schemas.microsoft.com/office/drawing/2014/main" id="{558D77E4-1CA2-5D4D-B807-F19F5FD2F8A5}"/>
              </a:ext>
            </a:extLst>
          </p:cNvPr>
          <p:cNvSpPr>
            <a:spLocks noGrp="1"/>
          </p:cNvSpPr>
          <p:nvPr>
            <p:ph idx="1"/>
          </p:nvPr>
        </p:nvSpPr>
        <p:spPr>
          <a:xfrm>
            <a:off x="1661020" y="2281806"/>
            <a:ext cx="7917955" cy="3844358"/>
          </a:xfrm>
        </p:spPr>
        <p:txBody>
          <a:bodyPr>
            <a:normAutofit fontScale="92500"/>
          </a:bodyPr>
          <a:lstStyle/>
          <a:p>
            <a:pPr algn="just"/>
            <a:r>
              <a:rPr lang="it-IT" sz="2400" b="1" dirty="0"/>
              <a:t>Il lavoratore agile </a:t>
            </a:r>
            <a:r>
              <a:rPr lang="it-IT" sz="2400" dirty="0"/>
              <a:t>non ha </a:t>
            </a:r>
            <a:r>
              <a:rPr lang="it-IT" sz="2400" b="1" dirty="0"/>
              <a:t>precisi </a:t>
            </a:r>
            <a:r>
              <a:rPr lang="it-IT" sz="2400" dirty="0"/>
              <a:t>vincoli d’orario ed è consentita un’organizzazione per fasi, cicli e </a:t>
            </a:r>
            <a:r>
              <a:rPr lang="it-IT" sz="2400" b="1" dirty="0"/>
              <a:t>obiettivi</a:t>
            </a:r>
            <a:r>
              <a:rPr lang="it-IT" sz="2400" dirty="0"/>
              <a:t>, purché nel </a:t>
            </a:r>
            <a:r>
              <a:rPr lang="it-IT" sz="2400" b="1" dirty="0"/>
              <a:t>rispetto dei limiti massimi d’orario </a:t>
            </a:r>
            <a:r>
              <a:rPr lang="it-IT" sz="2400" dirty="0"/>
              <a:t>giornaliero e settimanale secondo la legge e la contrattazione collettiva. In ogni caso, la prestazione si svolge </a:t>
            </a:r>
            <a:r>
              <a:rPr lang="it-IT" sz="2400" b="1" dirty="0"/>
              <a:t>in parte all’interno e in parte all’esterno </a:t>
            </a:r>
            <a:r>
              <a:rPr lang="it-IT" sz="2400" dirty="0"/>
              <a:t>(art. 18, c. 1)</a:t>
            </a:r>
          </a:p>
          <a:p>
            <a:pPr algn="just"/>
            <a:r>
              <a:rPr lang="it-IT" sz="2400" dirty="0" smtClean="0"/>
              <a:t>L’accordo </a:t>
            </a:r>
            <a:r>
              <a:rPr lang="it-IT" sz="2400" dirty="0"/>
              <a:t>dovrà inoltre individuare la correlazione temporale tra la prestazione agile rispetto all’orario di servizio dell’amministrazione, anche prevedendo fasce di reperibilità</a:t>
            </a:r>
          </a:p>
          <a:p>
            <a:endParaRPr lang="it-IT" sz="2400" dirty="0">
              <a:latin typeface="Avenir Roman" panose="02000503020000020003" pitchFamily="2" charset="0"/>
            </a:endParaRPr>
          </a:p>
        </p:txBody>
      </p:sp>
    </p:spTree>
    <p:extLst>
      <p:ext uri="{BB962C8B-B14F-4D97-AF65-F5344CB8AC3E}">
        <p14:creationId xmlns:p14="http://schemas.microsoft.com/office/powerpoint/2010/main" val="2428962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6D6D0-C90A-894D-92D5-D4B5D97FAD2B}"/>
              </a:ext>
            </a:extLst>
          </p:cNvPr>
          <p:cNvSpPr>
            <a:spLocks noGrp="1"/>
          </p:cNvSpPr>
          <p:nvPr>
            <p:ph type="title"/>
          </p:nvPr>
        </p:nvSpPr>
        <p:spPr/>
        <p:txBody>
          <a:bodyPr>
            <a:normAutofit/>
          </a:bodyPr>
          <a:lstStyle/>
          <a:p>
            <a:r>
              <a:rPr lang="it-IT" dirty="0" smtClean="0"/>
              <a:t>DIRITTO </a:t>
            </a:r>
            <a:r>
              <a:rPr lang="it-IT" dirty="0"/>
              <a:t>ALLA DISCONNESSIONE</a:t>
            </a:r>
          </a:p>
        </p:txBody>
      </p:sp>
      <p:sp>
        <p:nvSpPr>
          <p:cNvPr id="5" name="Segnaposto testo 4">
            <a:extLst>
              <a:ext uri="{FF2B5EF4-FFF2-40B4-BE49-F238E27FC236}">
                <a16:creationId xmlns:a16="http://schemas.microsoft.com/office/drawing/2014/main" id="{9A029776-C9CC-514E-8B30-BC7BF4DE2C41}"/>
              </a:ext>
            </a:extLst>
          </p:cNvPr>
          <p:cNvSpPr>
            <a:spLocks noGrp="1"/>
          </p:cNvSpPr>
          <p:nvPr>
            <p:ph idx="1"/>
          </p:nvPr>
        </p:nvSpPr>
        <p:spPr>
          <a:xfrm>
            <a:off x="1015068" y="2541864"/>
            <a:ext cx="8563907" cy="3584300"/>
          </a:xfrm>
        </p:spPr>
        <p:txBody>
          <a:bodyPr>
            <a:normAutofit/>
          </a:bodyPr>
          <a:lstStyle/>
          <a:p>
            <a:pPr algn="just"/>
            <a:r>
              <a:rPr lang="it-IT" sz="2800" b="1" dirty="0">
                <a:solidFill>
                  <a:srgbClr val="FF0000"/>
                </a:solidFill>
              </a:rPr>
              <a:t>L’accordo individuale </a:t>
            </a:r>
            <a:r>
              <a:rPr lang="it-IT" sz="2800" dirty="0"/>
              <a:t>stabilisce i «tempi di riposo» …. e le «misure tecniche e organizzative necessarie per la </a:t>
            </a:r>
            <a:r>
              <a:rPr lang="it-IT" sz="2800" b="1" dirty="0"/>
              <a:t>disconnessione </a:t>
            </a:r>
            <a:r>
              <a:rPr lang="it-IT" sz="2800" dirty="0"/>
              <a:t>dalle strumentazioni tecnologiche» (art. 19, c. 1).</a:t>
            </a:r>
          </a:p>
          <a:p>
            <a:pPr algn="just"/>
            <a:r>
              <a:rPr lang="it-IT" sz="2800" dirty="0"/>
              <a:t>Una riproposizione più debole dell’analogo diritto di matrice </a:t>
            </a:r>
            <a:r>
              <a:rPr lang="it-IT" sz="2800" dirty="0" smtClean="0"/>
              <a:t>francese</a:t>
            </a:r>
            <a:endParaRPr lang="it-IT" sz="2800" dirty="0"/>
          </a:p>
        </p:txBody>
      </p:sp>
    </p:spTree>
    <p:extLst>
      <p:ext uri="{BB962C8B-B14F-4D97-AF65-F5344CB8AC3E}">
        <p14:creationId xmlns:p14="http://schemas.microsoft.com/office/powerpoint/2010/main" val="1508920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F18146-A6F5-4840-965F-16427A8722DE}"/>
              </a:ext>
            </a:extLst>
          </p:cNvPr>
          <p:cNvSpPr>
            <a:spLocks noGrp="1"/>
          </p:cNvSpPr>
          <p:nvPr>
            <p:ph type="title"/>
          </p:nvPr>
        </p:nvSpPr>
        <p:spPr/>
        <p:txBody>
          <a:bodyPr>
            <a:normAutofit/>
          </a:bodyPr>
          <a:lstStyle/>
          <a:p>
            <a:r>
              <a:rPr lang="it-IT" dirty="0" smtClean="0"/>
              <a:t>DIRITTO </a:t>
            </a:r>
            <a:r>
              <a:rPr lang="it-IT" dirty="0"/>
              <a:t>ALLA DISCONNESSIONE</a:t>
            </a:r>
          </a:p>
        </p:txBody>
      </p:sp>
      <p:sp>
        <p:nvSpPr>
          <p:cNvPr id="5" name="Segnaposto testo 4">
            <a:extLst>
              <a:ext uri="{FF2B5EF4-FFF2-40B4-BE49-F238E27FC236}">
                <a16:creationId xmlns:a16="http://schemas.microsoft.com/office/drawing/2014/main" id="{3EBE64A3-412E-8E41-A8B5-10ECE67BF138}"/>
              </a:ext>
            </a:extLst>
          </p:cNvPr>
          <p:cNvSpPr>
            <a:spLocks noGrp="1"/>
          </p:cNvSpPr>
          <p:nvPr>
            <p:ph idx="1"/>
          </p:nvPr>
        </p:nvSpPr>
        <p:spPr>
          <a:xfrm>
            <a:off x="1359016" y="2818701"/>
            <a:ext cx="9001387" cy="3307463"/>
          </a:xfrm>
        </p:spPr>
        <p:txBody>
          <a:bodyPr>
            <a:normAutofit/>
          </a:bodyPr>
          <a:lstStyle/>
          <a:p>
            <a:r>
              <a:rPr lang="it-IT" sz="2400" dirty="0"/>
              <a:t>Il diritto alla disconnessione costituisce un argine rispetto all’invasione degli spazi di vita privata del </a:t>
            </a:r>
            <a:r>
              <a:rPr lang="it-IT" sz="2400" dirty="0" smtClean="0"/>
              <a:t>lavoratore</a:t>
            </a:r>
            <a:endParaRPr lang="it-IT" sz="2400" dirty="0"/>
          </a:p>
        </p:txBody>
      </p:sp>
    </p:spTree>
    <p:extLst>
      <p:ext uri="{BB962C8B-B14F-4D97-AF65-F5344CB8AC3E}">
        <p14:creationId xmlns:p14="http://schemas.microsoft.com/office/powerpoint/2010/main" val="2184305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71415" y="0"/>
            <a:ext cx="9601200" cy="1485900"/>
          </a:xfrm>
        </p:spPr>
        <p:txBody>
          <a:bodyPr/>
          <a:lstStyle/>
          <a:p>
            <a:r>
              <a:rPr lang="it-IT" dirty="0" smtClean="0"/>
              <a:t>Il lavoro agile agevolato</a:t>
            </a:r>
            <a:endParaRPr lang="it-IT" dirty="0"/>
          </a:p>
        </p:txBody>
      </p:sp>
      <p:sp>
        <p:nvSpPr>
          <p:cNvPr id="3" name="Segnaposto contenuto 2"/>
          <p:cNvSpPr>
            <a:spLocks noGrp="1"/>
          </p:cNvSpPr>
          <p:nvPr>
            <p:ph idx="1"/>
          </p:nvPr>
        </p:nvSpPr>
        <p:spPr>
          <a:xfrm>
            <a:off x="677334" y="1144989"/>
            <a:ext cx="9222040" cy="4896374"/>
          </a:xfrm>
        </p:spPr>
        <p:txBody>
          <a:bodyPr>
            <a:normAutofit fontScale="92500" lnSpcReduction="10000"/>
          </a:bodyPr>
          <a:lstStyle/>
          <a:p>
            <a:pPr algn="just"/>
            <a:r>
              <a:rPr lang="it-IT" dirty="0" smtClean="0"/>
              <a:t>nei primi decreti (DPCM 23.2.2020, DL 23.2.2020, n. 6) prevale la </a:t>
            </a:r>
            <a:r>
              <a:rPr lang="it-IT" b="1" dirty="0" smtClean="0">
                <a:solidFill>
                  <a:srgbClr val="FF0000"/>
                </a:solidFill>
                <a:effectLst>
                  <a:outerShdw blurRad="38100" dist="38100" dir="2700000" algn="tl">
                    <a:srgbClr val="000000">
                      <a:alpha val="43137"/>
                    </a:srgbClr>
                  </a:outerShdw>
                </a:effectLst>
              </a:rPr>
              <a:t>finalità di continuità del lavoro</a:t>
            </a:r>
            <a:r>
              <a:rPr lang="it-IT" dirty="0" smtClean="0"/>
              <a:t> per i lavoratori della zona rossa </a:t>
            </a:r>
          </a:p>
          <a:p>
            <a:pPr algn="just"/>
            <a:r>
              <a:rPr lang="it-IT" dirty="0" smtClean="0"/>
              <a:t>dal DPCM 25 </a:t>
            </a:r>
            <a:r>
              <a:rPr lang="it-IT" dirty="0"/>
              <a:t>febbraio </a:t>
            </a:r>
            <a:r>
              <a:rPr lang="it-IT" dirty="0" smtClean="0"/>
              <a:t>2020, oltre </a:t>
            </a:r>
            <a:r>
              <a:rPr lang="it-IT" dirty="0"/>
              <a:t>la finalità di cura a causa della chiusura delle </a:t>
            </a:r>
            <a:r>
              <a:rPr lang="it-IT" dirty="0" smtClean="0"/>
              <a:t>scuola, si aggiunge </a:t>
            </a:r>
            <a:r>
              <a:rPr lang="it-IT" b="1" dirty="0" smtClean="0"/>
              <a:t>la </a:t>
            </a:r>
            <a:r>
              <a:rPr lang="it-IT" b="1" dirty="0" smtClean="0">
                <a:solidFill>
                  <a:srgbClr val="FF0000"/>
                </a:solidFill>
                <a:effectLst>
                  <a:outerShdw blurRad="38100" dist="38100" dir="2700000" algn="tl">
                    <a:srgbClr val="000000">
                      <a:alpha val="43137"/>
                    </a:srgbClr>
                  </a:outerShdw>
                </a:effectLst>
              </a:rPr>
              <a:t>finalità di salute pubblica </a:t>
            </a:r>
            <a:r>
              <a:rPr lang="it-IT" dirty="0" smtClean="0"/>
              <a:t>di prevenzione del contagio e di distanziamento sociale dapprima in 6 Regioni del nord, poi in tutta Italia (DPCM 1 marzo 2020) per effetto del </a:t>
            </a:r>
            <a:r>
              <a:rPr lang="it-IT" dirty="0" err="1" smtClean="0"/>
              <a:t>lockdown</a:t>
            </a:r>
            <a:r>
              <a:rPr lang="it-IT" dirty="0" smtClean="0"/>
              <a:t> su tutto il territorio (DPCM 8, 9, 11 marzo 2020)</a:t>
            </a:r>
          </a:p>
          <a:p>
            <a:pPr algn="just"/>
            <a:r>
              <a:rPr lang="it-IT" b="1" dirty="0" smtClean="0"/>
              <a:t>«</a:t>
            </a:r>
            <a:r>
              <a:rPr lang="it-IT" b="1" u="sng" dirty="0" smtClean="0">
                <a:solidFill>
                  <a:srgbClr val="FF0000"/>
                </a:solidFill>
              </a:rPr>
              <a:t>massimo utilizzo» del lavoro agile</a:t>
            </a:r>
            <a:r>
              <a:rPr lang="it-IT" b="1" dirty="0" smtClean="0"/>
              <a:t>…</a:t>
            </a:r>
            <a:r>
              <a:rPr lang="it-IT" dirty="0" smtClean="0"/>
              <a:t>dal momento che lo spostamento per motivi di lavoro è legittimo se non è stato possibile il lavoro agile</a:t>
            </a:r>
          </a:p>
          <a:p>
            <a:pPr algn="just"/>
            <a:r>
              <a:rPr lang="it-IT" dirty="0" smtClean="0"/>
              <a:t>….ma gli spostamenti sono da evitare anche </a:t>
            </a:r>
            <a:r>
              <a:rPr lang="it-IT" b="1" dirty="0" smtClean="0"/>
              <a:t>«incentivando le ferie, i congedi retribuiti e gli altri strumenti della contrattazione»</a:t>
            </a:r>
            <a:r>
              <a:rPr lang="it-IT" dirty="0" smtClean="0"/>
              <a:t> (art. 1, n. 7, b) DPCM 11 marzo)</a:t>
            </a:r>
          </a:p>
          <a:p>
            <a:pPr algn="just"/>
            <a:r>
              <a:rPr lang="it-IT" dirty="0" smtClean="0"/>
              <a:t>il datore deve prima assicurare il lavoro agile e in via secondaria dovrebbero essere considerate le altre opzioni che però restano soggette alla richiesta del lavoratore</a:t>
            </a:r>
          </a:p>
          <a:p>
            <a:pPr marL="0" indent="0" algn="just">
              <a:buNone/>
            </a:pPr>
            <a:r>
              <a:rPr lang="it-IT" dirty="0" smtClean="0"/>
              <a:t> </a:t>
            </a:r>
          </a:p>
          <a:p>
            <a:pPr marL="0" indent="0">
              <a:buNone/>
            </a:pPr>
            <a:endParaRPr lang="it-IT" dirty="0"/>
          </a:p>
        </p:txBody>
      </p:sp>
    </p:spTree>
    <p:extLst>
      <p:ext uri="{BB962C8B-B14F-4D97-AF65-F5344CB8AC3E}">
        <p14:creationId xmlns:p14="http://schemas.microsoft.com/office/powerpoint/2010/main" val="2404186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419E7D-C4F6-E84C-AF3C-AF4A13EF8301}"/>
              </a:ext>
            </a:extLst>
          </p:cNvPr>
          <p:cNvSpPr>
            <a:spLocks noGrp="1"/>
          </p:cNvSpPr>
          <p:nvPr>
            <p:ph type="title"/>
          </p:nvPr>
        </p:nvSpPr>
        <p:spPr>
          <a:xfrm>
            <a:off x="1332197" y="1094599"/>
            <a:ext cx="8159478" cy="234079"/>
          </a:xfrm>
        </p:spPr>
        <p:txBody>
          <a:bodyPr>
            <a:normAutofit fontScale="90000"/>
          </a:bodyPr>
          <a:lstStyle/>
          <a:p>
            <a:r>
              <a:rPr lang="fr-FR" dirty="0" err="1" smtClean="0"/>
              <a:t>Lavoratori</a:t>
            </a:r>
            <a:r>
              <a:rPr lang="fr-FR" dirty="0" smtClean="0"/>
              <a:t> </a:t>
            </a:r>
            <a:r>
              <a:rPr lang="fr-FR" dirty="0" err="1" smtClean="0"/>
              <a:t>fragili</a:t>
            </a:r>
            <a:endParaRPr lang="fr-FR" dirty="0"/>
          </a:p>
        </p:txBody>
      </p:sp>
      <p:sp>
        <p:nvSpPr>
          <p:cNvPr id="3" name="Segnaposto testo 2">
            <a:extLst>
              <a:ext uri="{FF2B5EF4-FFF2-40B4-BE49-F238E27FC236}">
                <a16:creationId xmlns:a16="http://schemas.microsoft.com/office/drawing/2014/main" id="{0A9FD6A5-53D8-0642-8DE7-C539F0FBC8CD}"/>
              </a:ext>
            </a:extLst>
          </p:cNvPr>
          <p:cNvSpPr>
            <a:spLocks noGrp="1"/>
          </p:cNvSpPr>
          <p:nvPr>
            <p:ph idx="1"/>
          </p:nvPr>
        </p:nvSpPr>
        <p:spPr>
          <a:xfrm>
            <a:off x="922789" y="2667698"/>
            <a:ext cx="8978295" cy="3954327"/>
          </a:xfrm>
        </p:spPr>
        <p:txBody>
          <a:bodyPr>
            <a:normAutofit fontScale="92500" lnSpcReduction="20000"/>
          </a:bodyPr>
          <a:lstStyle/>
          <a:p>
            <a:pPr algn="just"/>
            <a:r>
              <a:rPr lang="fr-FR" sz="2400" dirty="0"/>
              <a:t>La </a:t>
            </a:r>
            <a:r>
              <a:rPr lang="fr-FR" sz="2400" dirty="0" err="1"/>
              <a:t>legge</a:t>
            </a:r>
            <a:r>
              <a:rPr lang="fr-FR" sz="2400" dirty="0"/>
              <a:t> </a:t>
            </a:r>
            <a:r>
              <a:rPr lang="fr-FR" sz="2400" dirty="0" err="1"/>
              <a:t>tuttavia</a:t>
            </a:r>
            <a:r>
              <a:rPr lang="fr-FR" sz="2400" dirty="0"/>
              <a:t> </a:t>
            </a:r>
            <a:r>
              <a:rPr lang="fr-FR" sz="2400" dirty="0" err="1"/>
              <a:t>prevede</a:t>
            </a:r>
            <a:r>
              <a:rPr lang="fr-FR" sz="2400" dirty="0"/>
              <a:t> anche </a:t>
            </a:r>
            <a:r>
              <a:rPr lang="fr-FR" sz="2400" dirty="0" err="1"/>
              <a:t>alcune</a:t>
            </a:r>
            <a:r>
              <a:rPr lang="fr-FR" sz="2400" dirty="0"/>
              <a:t> </a:t>
            </a:r>
            <a:r>
              <a:rPr lang="fr-FR" sz="2400" dirty="0" err="1"/>
              <a:t>ipotesi</a:t>
            </a:r>
            <a:r>
              <a:rPr lang="fr-FR" sz="2400" dirty="0"/>
              <a:t> di </a:t>
            </a:r>
            <a:r>
              <a:rPr lang="fr-FR" sz="2400" u="sng" dirty="0" err="1"/>
              <a:t>diritto</a:t>
            </a:r>
            <a:r>
              <a:rPr lang="fr-FR" sz="2400" u="sng" dirty="0"/>
              <a:t> </a:t>
            </a:r>
            <a:r>
              <a:rPr lang="fr-FR" sz="2400" u="sng" dirty="0" err="1"/>
              <a:t>all’adibizione</a:t>
            </a:r>
            <a:r>
              <a:rPr lang="fr-FR" sz="2400" u="sng" dirty="0"/>
              <a:t> al </a:t>
            </a:r>
            <a:r>
              <a:rPr lang="fr-FR" sz="2400" u="sng" dirty="0" err="1"/>
              <a:t>lavoro</a:t>
            </a:r>
            <a:r>
              <a:rPr lang="fr-FR" sz="2400" u="sng" dirty="0"/>
              <a:t> agile (a</a:t>
            </a:r>
            <a:r>
              <a:rPr lang="fr-FR" sz="2400" dirty="0"/>
              <a:t>rt. 39 </a:t>
            </a:r>
            <a:r>
              <a:rPr lang="fr-FR" sz="2400" dirty="0" err="1"/>
              <a:t>d.l</a:t>
            </a:r>
            <a:r>
              <a:rPr lang="fr-FR" sz="2400" dirty="0"/>
              <a:t>. 17.3.2020, n. 18 </a:t>
            </a:r>
            <a:r>
              <a:rPr lang="fr-FR" sz="2400" dirty="0" err="1"/>
              <a:t>conv</a:t>
            </a:r>
            <a:r>
              <a:rPr lang="fr-FR" sz="2400" dirty="0"/>
              <a:t>. L. 24.4.2020, n. 27)</a:t>
            </a:r>
            <a:endParaRPr lang="fr-FR" sz="2400" u="sng" dirty="0"/>
          </a:p>
          <a:p>
            <a:pPr algn="just"/>
            <a:r>
              <a:rPr lang="fr-FR" sz="2400" u="sng" dirty="0"/>
              <a:t>FINO ALLA CESSAZIONE DELLO STATO DI EMERGENZA EPIDEMIOLOGICA</a:t>
            </a:r>
          </a:p>
          <a:p>
            <a:pPr lvl="1" algn="just"/>
            <a:r>
              <a:rPr lang="fr-FR" sz="2000" dirty="0" err="1"/>
              <a:t>Lavoratori</a:t>
            </a:r>
            <a:r>
              <a:rPr lang="fr-FR" sz="2000" dirty="0"/>
              <a:t> </a:t>
            </a:r>
            <a:r>
              <a:rPr lang="fr-FR" sz="2000" dirty="0" err="1"/>
              <a:t>disabili</a:t>
            </a:r>
            <a:r>
              <a:rPr lang="fr-FR" sz="2000" dirty="0"/>
              <a:t> ex l. 104/1992 e </a:t>
            </a:r>
            <a:r>
              <a:rPr lang="fr-FR" sz="2000" dirty="0" err="1"/>
              <a:t>loro</a:t>
            </a:r>
            <a:r>
              <a:rPr lang="fr-FR" sz="2000" dirty="0"/>
              <a:t> </a:t>
            </a:r>
            <a:r>
              <a:rPr lang="fr-FR" sz="2000" dirty="0" err="1"/>
              <a:t>familiari</a:t>
            </a:r>
            <a:endParaRPr lang="fr-FR" sz="2000" dirty="0"/>
          </a:p>
          <a:p>
            <a:pPr lvl="1" algn="just"/>
            <a:r>
              <a:rPr lang="fr-FR" sz="2000" dirty="0" err="1"/>
              <a:t>Lavoratori</a:t>
            </a:r>
            <a:r>
              <a:rPr lang="fr-FR" sz="2000" dirty="0"/>
              <a:t> </a:t>
            </a:r>
            <a:r>
              <a:rPr lang="fr-FR" sz="2000" dirty="0" err="1"/>
              <a:t>immunodepressi</a:t>
            </a:r>
            <a:r>
              <a:rPr lang="fr-FR" sz="2000" dirty="0"/>
              <a:t> e </a:t>
            </a:r>
            <a:r>
              <a:rPr lang="fr-FR" sz="2000" dirty="0" err="1"/>
              <a:t>familiari</a:t>
            </a:r>
            <a:r>
              <a:rPr lang="fr-FR" sz="2000" dirty="0"/>
              <a:t> </a:t>
            </a:r>
            <a:r>
              <a:rPr lang="fr-FR" sz="2000" dirty="0" err="1"/>
              <a:t>conviventi</a:t>
            </a:r>
            <a:endParaRPr lang="fr-FR" sz="2000" dirty="0"/>
          </a:p>
          <a:p>
            <a:pPr algn="just"/>
            <a:r>
              <a:rPr lang="fr-FR" sz="2400" dirty="0"/>
              <a:t>E di </a:t>
            </a:r>
            <a:r>
              <a:rPr lang="fr-FR" sz="2400" u="sng" dirty="0" err="1"/>
              <a:t>priorità</a:t>
            </a:r>
            <a:r>
              <a:rPr lang="fr-FR" sz="2400" dirty="0"/>
              <a:t> </a:t>
            </a:r>
            <a:r>
              <a:rPr lang="fr-FR" sz="2400" dirty="0" err="1"/>
              <a:t>nell’accoglimento</a:t>
            </a:r>
            <a:r>
              <a:rPr lang="fr-FR" sz="2400" dirty="0"/>
              <a:t> </a:t>
            </a:r>
            <a:r>
              <a:rPr lang="fr-FR" sz="2400" dirty="0" err="1"/>
              <a:t>della</a:t>
            </a:r>
            <a:r>
              <a:rPr lang="fr-FR" sz="2400" dirty="0"/>
              <a:t> </a:t>
            </a:r>
            <a:r>
              <a:rPr lang="fr-FR" sz="2400" dirty="0" err="1"/>
              <a:t>richiesta</a:t>
            </a:r>
            <a:r>
              <a:rPr lang="fr-FR" sz="2400" dirty="0"/>
              <a:t> di </a:t>
            </a:r>
            <a:r>
              <a:rPr lang="fr-FR" sz="2400" dirty="0" err="1"/>
              <a:t>adibizione</a:t>
            </a:r>
            <a:r>
              <a:rPr lang="fr-FR" sz="2400" dirty="0"/>
              <a:t> al </a:t>
            </a:r>
            <a:r>
              <a:rPr lang="fr-FR" sz="2400" dirty="0" err="1"/>
              <a:t>lavoro</a:t>
            </a:r>
            <a:r>
              <a:rPr lang="fr-FR" sz="2400" dirty="0"/>
              <a:t> agile</a:t>
            </a:r>
          </a:p>
          <a:p>
            <a:pPr lvl="1" algn="just"/>
            <a:r>
              <a:rPr lang="fr-FR" sz="2000" dirty="0" err="1"/>
              <a:t>Lavoratori</a:t>
            </a:r>
            <a:r>
              <a:rPr lang="fr-FR" sz="2000" dirty="0"/>
              <a:t> </a:t>
            </a:r>
            <a:r>
              <a:rPr lang="fr-FR" sz="2000" dirty="0" err="1"/>
              <a:t>del</a:t>
            </a:r>
            <a:r>
              <a:rPr lang="fr-FR" sz="2000" dirty="0"/>
              <a:t> </a:t>
            </a:r>
            <a:r>
              <a:rPr lang="fr-FR" sz="2000" dirty="0" err="1"/>
              <a:t>settore</a:t>
            </a:r>
            <a:r>
              <a:rPr lang="fr-FR" sz="2000" dirty="0"/>
              <a:t> </a:t>
            </a:r>
            <a:r>
              <a:rPr lang="fr-FR" sz="2000" u="sng" dirty="0" err="1"/>
              <a:t>privato</a:t>
            </a:r>
            <a:r>
              <a:rPr lang="fr-FR" sz="2000" dirty="0"/>
              <a:t> affetti da gravi e </a:t>
            </a:r>
            <a:r>
              <a:rPr lang="fr-FR" sz="2000" dirty="0" err="1"/>
              <a:t>comprovate</a:t>
            </a:r>
            <a:r>
              <a:rPr lang="fr-FR" sz="2000" dirty="0"/>
              <a:t> </a:t>
            </a:r>
            <a:r>
              <a:rPr lang="fr-FR" sz="2000" dirty="0" err="1"/>
              <a:t>patologie</a:t>
            </a:r>
            <a:r>
              <a:rPr lang="fr-FR" sz="2000" dirty="0"/>
              <a:t> con </a:t>
            </a:r>
            <a:r>
              <a:rPr lang="fr-FR" sz="2000" dirty="0" err="1"/>
              <a:t>ridotta</a:t>
            </a:r>
            <a:r>
              <a:rPr lang="fr-FR" sz="2000" dirty="0"/>
              <a:t> </a:t>
            </a:r>
            <a:r>
              <a:rPr lang="fr-FR" sz="2000" dirty="0" err="1"/>
              <a:t>capacità</a:t>
            </a:r>
            <a:r>
              <a:rPr lang="fr-FR" sz="2000" dirty="0"/>
              <a:t> </a:t>
            </a:r>
            <a:r>
              <a:rPr lang="fr-FR" sz="2000" dirty="0" err="1"/>
              <a:t>lavorativa</a:t>
            </a:r>
            <a:r>
              <a:rPr lang="fr-FR" sz="2000" dirty="0"/>
              <a:t> </a:t>
            </a:r>
          </a:p>
          <a:p>
            <a:pPr algn="just"/>
            <a:r>
              <a:rPr lang="fr-FR" sz="2400" dirty="0"/>
              <a:t>a </a:t>
            </a:r>
            <a:r>
              <a:rPr lang="fr-FR" sz="2400" dirty="0" err="1"/>
              <a:t>condizione</a:t>
            </a:r>
            <a:r>
              <a:rPr lang="fr-FR" sz="2400" dirty="0"/>
              <a:t> </a:t>
            </a:r>
            <a:r>
              <a:rPr lang="fr-FR" sz="2400" dirty="0" err="1"/>
              <a:t>che</a:t>
            </a:r>
            <a:r>
              <a:rPr lang="fr-FR" sz="2400" dirty="0"/>
              <a:t> tale </a:t>
            </a:r>
            <a:r>
              <a:rPr lang="fr-FR" sz="2400" dirty="0" err="1"/>
              <a:t>modalità</a:t>
            </a:r>
            <a:r>
              <a:rPr lang="fr-FR" sz="2400" dirty="0"/>
              <a:t> </a:t>
            </a:r>
            <a:r>
              <a:rPr lang="fr-FR" sz="2400" dirty="0" err="1"/>
              <a:t>sia</a:t>
            </a:r>
            <a:r>
              <a:rPr lang="fr-FR" sz="2400" dirty="0"/>
              <a:t> </a:t>
            </a:r>
            <a:r>
              <a:rPr lang="fr-FR" sz="2400" dirty="0" err="1"/>
              <a:t>compatibile</a:t>
            </a:r>
            <a:r>
              <a:rPr lang="fr-FR" sz="2400" dirty="0"/>
              <a:t> con le </a:t>
            </a:r>
            <a:r>
              <a:rPr lang="fr-FR" sz="2400" dirty="0" err="1"/>
              <a:t>caratteristiche</a:t>
            </a:r>
            <a:r>
              <a:rPr lang="fr-FR" sz="2400" dirty="0"/>
              <a:t> </a:t>
            </a:r>
            <a:r>
              <a:rPr lang="fr-FR" sz="2400" dirty="0" err="1"/>
              <a:t>della</a:t>
            </a:r>
            <a:r>
              <a:rPr lang="fr-FR" sz="2400" dirty="0"/>
              <a:t> </a:t>
            </a:r>
            <a:r>
              <a:rPr lang="fr-FR" sz="2400" dirty="0" err="1"/>
              <a:t>prestazione</a:t>
            </a:r>
            <a:endParaRPr lang="fr-FR" sz="2400" dirty="0"/>
          </a:p>
          <a:p>
            <a:endParaRPr lang="fr-FR" sz="2400" dirty="0"/>
          </a:p>
        </p:txBody>
      </p:sp>
    </p:spTree>
    <p:extLst>
      <p:ext uri="{BB962C8B-B14F-4D97-AF65-F5344CB8AC3E}">
        <p14:creationId xmlns:p14="http://schemas.microsoft.com/office/powerpoint/2010/main" val="529902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2654EA-269C-6E4D-8573-D2C3B21C55CD}"/>
              </a:ext>
            </a:extLst>
          </p:cNvPr>
          <p:cNvSpPr>
            <a:spLocks noGrp="1"/>
          </p:cNvSpPr>
          <p:nvPr>
            <p:ph type="title"/>
          </p:nvPr>
        </p:nvSpPr>
        <p:spPr/>
        <p:txBody>
          <a:bodyPr/>
          <a:lstStyle/>
          <a:p>
            <a:r>
              <a:rPr lang="fr-FR" dirty="0" smtClean="0"/>
              <a:t>DIRITTI </a:t>
            </a:r>
            <a:r>
              <a:rPr lang="fr-FR" dirty="0"/>
              <a:t>ALL’ADIBIZIONE AL LAVORO AGILE</a:t>
            </a:r>
            <a:endParaRPr lang="it-IT" dirty="0"/>
          </a:p>
        </p:txBody>
      </p:sp>
      <p:sp>
        <p:nvSpPr>
          <p:cNvPr id="3" name="Segnaposto contenuto 2">
            <a:extLst>
              <a:ext uri="{FF2B5EF4-FFF2-40B4-BE49-F238E27FC236}">
                <a16:creationId xmlns:a16="http://schemas.microsoft.com/office/drawing/2014/main" id="{5C9B5BE6-DA1E-CC4B-B64D-3DEF9AC38EAD}"/>
              </a:ext>
            </a:extLst>
          </p:cNvPr>
          <p:cNvSpPr>
            <a:spLocks noGrp="1"/>
          </p:cNvSpPr>
          <p:nvPr>
            <p:ph idx="1"/>
          </p:nvPr>
        </p:nvSpPr>
        <p:spPr/>
        <p:txBody>
          <a:bodyPr/>
          <a:lstStyle/>
          <a:p>
            <a:pPr algn="just"/>
            <a:r>
              <a:rPr lang="it-IT" sz="2400" dirty="0"/>
              <a:t>A queste ipotesi si aggiunge quella prevista dall’art. 21-bis del D.L. 104/2020, </a:t>
            </a:r>
            <a:r>
              <a:rPr lang="it-IT" sz="2400" dirty="0" err="1"/>
              <a:t>conv</a:t>
            </a:r>
            <a:r>
              <a:rPr lang="it-IT" sz="2400" dirty="0"/>
              <a:t>. in l. 126/2020)</a:t>
            </a:r>
          </a:p>
          <a:p>
            <a:pPr algn="just"/>
            <a:r>
              <a:rPr lang="it-IT" sz="2400" dirty="0"/>
              <a:t>Genitore di un figlio convivente minore di 14 anni in quarantena (disposta dalla ASL) a seguito di contatto verificatosi nell’ambito del plesso scolastico o negli altri luoghi indicati dalla norma</a:t>
            </a:r>
          </a:p>
          <a:p>
            <a:pPr algn="just"/>
            <a:r>
              <a:rPr lang="it-IT" sz="2400" dirty="0"/>
              <a:t>Salvo che la prestazione NON possa essere svolta in modalità agile</a:t>
            </a:r>
          </a:p>
          <a:p>
            <a:endParaRPr lang="it-IT" sz="2400" dirty="0"/>
          </a:p>
        </p:txBody>
      </p:sp>
      <p:sp>
        <p:nvSpPr>
          <p:cNvPr id="4" name="Segnaposto numero diapositiva 3">
            <a:extLst>
              <a:ext uri="{FF2B5EF4-FFF2-40B4-BE49-F238E27FC236}">
                <a16:creationId xmlns:a16="http://schemas.microsoft.com/office/drawing/2014/main" id="{F804AE7C-E42A-7A4B-888C-B8D41B3D2D4C}"/>
              </a:ext>
            </a:extLst>
          </p:cNvPr>
          <p:cNvSpPr>
            <a:spLocks noGrp="1"/>
          </p:cNvSpPr>
          <p:nvPr>
            <p:ph type="sldNum" sz="quarter" idx="12"/>
          </p:nvPr>
        </p:nvSpPr>
        <p:spPr/>
        <p:txBody>
          <a:bodyPr/>
          <a:lstStyle/>
          <a:p>
            <a:pPr>
              <a:defRPr/>
            </a:pPr>
            <a:fld id="{1E337ED0-8F8B-4836-83E4-434362271E75}" type="slidenum">
              <a:rPr lang="en-US" smtClean="0"/>
              <a:pPr>
                <a:defRPr/>
              </a:pPr>
              <a:t>29</a:t>
            </a:fld>
            <a:endParaRPr lang="en-US" dirty="0"/>
          </a:p>
        </p:txBody>
      </p:sp>
    </p:spTree>
    <p:extLst>
      <p:ext uri="{BB962C8B-B14F-4D97-AF65-F5344CB8AC3E}">
        <p14:creationId xmlns:p14="http://schemas.microsoft.com/office/powerpoint/2010/main" val="343159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part-time: fonti</a:t>
            </a:r>
          </a:p>
        </p:txBody>
      </p:sp>
      <p:sp>
        <p:nvSpPr>
          <p:cNvPr id="3" name="Segnaposto contenuto 2"/>
          <p:cNvSpPr>
            <a:spLocks noGrp="1"/>
          </p:cNvSpPr>
          <p:nvPr>
            <p:ph idx="1"/>
          </p:nvPr>
        </p:nvSpPr>
        <p:spPr/>
        <p:txBody>
          <a:bodyPr/>
          <a:lstStyle/>
          <a:p>
            <a:r>
              <a:rPr lang="it-IT" dirty="0"/>
              <a:t>L. n. 863/1984</a:t>
            </a:r>
          </a:p>
          <a:p>
            <a:r>
              <a:rPr lang="it-IT" dirty="0"/>
              <a:t>DIRETTIVA 97/81/CE</a:t>
            </a:r>
          </a:p>
          <a:p>
            <a:r>
              <a:rPr lang="it-IT" dirty="0"/>
              <a:t>D.lgs. N. 61/2000</a:t>
            </a:r>
          </a:p>
          <a:p>
            <a:r>
              <a:rPr lang="it-IT" dirty="0"/>
              <a:t>D.lgs. N. 81 del 2015: art. 4-12</a:t>
            </a:r>
          </a:p>
          <a:p>
            <a:r>
              <a:rPr lang="it-IT" dirty="0"/>
              <a:t>Contrattazione collettiva</a:t>
            </a:r>
          </a:p>
        </p:txBody>
      </p:sp>
    </p:spTree>
    <p:extLst>
      <p:ext uri="{BB962C8B-B14F-4D97-AF65-F5344CB8AC3E}">
        <p14:creationId xmlns:p14="http://schemas.microsoft.com/office/powerpoint/2010/main" val="718777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085385" cy="924169"/>
          </a:xfrm>
        </p:spPr>
        <p:txBody>
          <a:bodyPr/>
          <a:lstStyle/>
          <a:p>
            <a:r>
              <a:rPr lang="it-IT" dirty="0" smtClean="0"/>
              <a:t>Ultime novità</a:t>
            </a:r>
            <a:endParaRPr lang="it-IT" dirty="0"/>
          </a:p>
        </p:txBody>
      </p:sp>
      <p:sp>
        <p:nvSpPr>
          <p:cNvPr id="3" name="Segnaposto contenuto 2"/>
          <p:cNvSpPr>
            <a:spLocks noGrp="1"/>
          </p:cNvSpPr>
          <p:nvPr>
            <p:ph idx="1"/>
          </p:nvPr>
        </p:nvSpPr>
        <p:spPr>
          <a:xfrm>
            <a:off x="1019908" y="1504462"/>
            <a:ext cx="9601200" cy="3581400"/>
          </a:xfrm>
        </p:spPr>
        <p:txBody>
          <a:bodyPr>
            <a:noAutofit/>
          </a:bodyPr>
          <a:lstStyle/>
          <a:p>
            <a:pPr algn="just"/>
            <a:r>
              <a:rPr lang="it-IT" sz="2400" dirty="0"/>
              <a:t>L</a:t>
            </a:r>
            <a:r>
              <a:rPr lang="it-IT" sz="2400" dirty="0" smtClean="0"/>
              <a:t>a </a:t>
            </a:r>
            <a:r>
              <a:rPr lang="it-IT" sz="2400" dirty="0"/>
              <a:t>legge di conversione del decreto Riaperture (D.L. n. 24/2022) ha previsto, tra le altre cose, alcune proroghe a normative emergenziali riguardanti i lavoratori fragili e l’utilizzo dello </a:t>
            </a:r>
            <a:r>
              <a:rPr lang="it-IT" sz="2400" dirty="0" err="1"/>
              <a:t>smart</a:t>
            </a:r>
            <a:r>
              <a:rPr lang="it-IT" sz="2400" dirty="0"/>
              <a:t> </a:t>
            </a:r>
            <a:r>
              <a:rPr lang="it-IT" sz="2400" dirty="0" err="1"/>
              <a:t>working</a:t>
            </a:r>
            <a:r>
              <a:rPr lang="it-IT" sz="2400" dirty="0"/>
              <a:t>.</a:t>
            </a:r>
          </a:p>
          <a:p>
            <a:pPr algn="just"/>
            <a:r>
              <a:rPr lang="it-IT" sz="2400" dirty="0"/>
              <a:t>In particolare, vengono previste le seguenti proroghe:</a:t>
            </a:r>
          </a:p>
          <a:p>
            <a:pPr marL="0" indent="0" algn="just">
              <a:buNone/>
            </a:pPr>
            <a:r>
              <a:rPr lang="it-IT" sz="2400" dirty="0"/>
              <a:t>- fino al 30 giugno 2022: il regime di tutela per i lavoratori fragili (diritto allo </a:t>
            </a:r>
            <a:r>
              <a:rPr lang="it-IT" sz="2400" dirty="0" err="1"/>
              <a:t>smart</a:t>
            </a:r>
            <a:r>
              <a:rPr lang="it-IT" sz="2400" dirty="0"/>
              <a:t> </a:t>
            </a:r>
            <a:r>
              <a:rPr lang="it-IT" sz="2400" dirty="0" err="1"/>
              <a:t>working</a:t>
            </a:r>
            <a:r>
              <a:rPr lang="it-IT" sz="2400" dirty="0"/>
              <a:t> ovvero, qualora non fosse possibile svolgere l’attività lavorativa in modalità agile, equiparazione dell’assenza del lavoratore al ricovero ospedaliero);</a:t>
            </a:r>
          </a:p>
          <a:p>
            <a:pPr marL="0" indent="0" algn="just">
              <a:buNone/>
            </a:pPr>
            <a:r>
              <a:rPr lang="it-IT" sz="2400" dirty="0"/>
              <a:t>- fino al 31 agosto 2022: la modalità semplificata di attivazione dello </a:t>
            </a:r>
            <a:r>
              <a:rPr lang="it-IT" sz="2400" dirty="0" err="1"/>
              <a:t>smart</a:t>
            </a:r>
            <a:r>
              <a:rPr lang="it-IT" sz="2400" dirty="0"/>
              <a:t> </a:t>
            </a:r>
            <a:r>
              <a:rPr lang="it-IT" sz="2400" dirty="0" err="1"/>
              <a:t>working</a:t>
            </a:r>
            <a:r>
              <a:rPr lang="it-IT" sz="2400" dirty="0"/>
              <a:t> per i lavoratori del settore privato;</a:t>
            </a:r>
          </a:p>
          <a:p>
            <a:pPr marL="0" indent="0" algn="just">
              <a:buNone/>
            </a:pPr>
            <a:r>
              <a:rPr lang="it-IT" sz="2400" dirty="0"/>
              <a:t>- fino al 30 giugno 2022: il diritto allo </a:t>
            </a:r>
            <a:r>
              <a:rPr lang="it-IT" sz="2400" dirty="0" err="1"/>
              <a:t>smart</a:t>
            </a:r>
            <a:r>
              <a:rPr lang="it-IT" sz="2400" dirty="0"/>
              <a:t> </a:t>
            </a:r>
            <a:r>
              <a:rPr lang="it-IT" sz="2400" dirty="0" err="1"/>
              <a:t>working</a:t>
            </a:r>
            <a:r>
              <a:rPr lang="it-IT" sz="2400" dirty="0"/>
              <a:t> per i genitori con figli disabili</a:t>
            </a:r>
            <a:r>
              <a:rPr lang="it-IT" sz="2400" dirty="0" smtClean="0"/>
              <a:t>.</a:t>
            </a:r>
            <a:endParaRPr lang="it-IT" sz="2400" dirty="0"/>
          </a:p>
        </p:txBody>
      </p:sp>
    </p:spTree>
    <p:extLst>
      <p:ext uri="{BB962C8B-B14F-4D97-AF65-F5344CB8AC3E}">
        <p14:creationId xmlns:p14="http://schemas.microsoft.com/office/powerpoint/2010/main" val="3273301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3015" y="209061"/>
            <a:ext cx="9601200" cy="791308"/>
          </a:xfrm>
        </p:spPr>
        <p:txBody>
          <a:bodyPr/>
          <a:lstStyle/>
          <a:p>
            <a:r>
              <a:rPr lang="it-IT" dirty="0" smtClean="0"/>
              <a:t>Lavoratori fragili</a:t>
            </a:r>
            <a:endParaRPr lang="it-IT" dirty="0"/>
          </a:p>
        </p:txBody>
      </p:sp>
      <p:sp>
        <p:nvSpPr>
          <p:cNvPr id="3" name="Segnaposto contenuto 2"/>
          <p:cNvSpPr>
            <a:spLocks noGrp="1"/>
          </p:cNvSpPr>
          <p:nvPr>
            <p:ph idx="1"/>
          </p:nvPr>
        </p:nvSpPr>
        <p:spPr>
          <a:xfrm>
            <a:off x="1199661" y="902676"/>
            <a:ext cx="9601200" cy="3581400"/>
          </a:xfrm>
        </p:spPr>
        <p:txBody>
          <a:bodyPr>
            <a:noAutofit/>
          </a:bodyPr>
          <a:lstStyle/>
          <a:p>
            <a:r>
              <a:rPr lang="it-IT" sz="1800" dirty="0" smtClean="0"/>
              <a:t>La </a:t>
            </a:r>
            <a:r>
              <a:rPr lang="it-IT" sz="1800" dirty="0"/>
              <a:t>condizione di lavoratori fragili, con diritto allo </a:t>
            </a:r>
            <a:r>
              <a:rPr lang="it-IT" sz="1800" dirty="0" err="1"/>
              <a:t>smart</a:t>
            </a:r>
            <a:r>
              <a:rPr lang="it-IT" sz="1800" dirty="0"/>
              <a:t> </a:t>
            </a:r>
            <a:r>
              <a:rPr lang="it-IT" sz="1800" dirty="0" err="1"/>
              <a:t>working</a:t>
            </a:r>
            <a:r>
              <a:rPr lang="it-IT" sz="1800" dirty="0"/>
              <a:t>, viene prorogata sino al 30 giugno 2022.</a:t>
            </a:r>
          </a:p>
          <a:p>
            <a:pPr algn="just"/>
            <a:r>
              <a:rPr lang="it-IT" sz="1800" dirty="0"/>
              <a:t>Esclusivamente per i lavoratori dipendenti pubblici e privati in possesso di una delle patologie e/o condizioni individuate dal decreto Interministeriale (Salute, Lavoro e Pubblica Amministrazione) del 4 febbraio </a:t>
            </a:r>
            <a:r>
              <a:rPr lang="it-IT" sz="1800" dirty="0" smtClean="0"/>
              <a:t>2022) </a:t>
            </a:r>
            <a:r>
              <a:rPr lang="it-IT" sz="1800" dirty="0"/>
              <a:t>viene prorogata fino al 30 giugno 2022 la possibilità di effettuare la prestazione lavorativa in modalità agile. Qualora ciò non fosse possibile, in quanto l’attività lavorativa è incompatibile con la prestazione da remoto, il periodo di assenza dal servizio dovrà essere equiparato al ricovero ospedaliero.</a:t>
            </a:r>
          </a:p>
          <a:p>
            <a:r>
              <a:rPr lang="it-IT" sz="1800" dirty="0"/>
              <a:t>La certificazione attestante la patologia è rimessa al medico di medicina generale del lavoratore.</a:t>
            </a:r>
          </a:p>
          <a:p>
            <a:r>
              <a:rPr lang="it-IT" sz="1800" dirty="0"/>
              <a:t>In particolare, il decreto Interministeriale presenta due casistiche specifiche:</a:t>
            </a:r>
          </a:p>
          <a:p>
            <a:r>
              <a:rPr lang="it-IT" sz="1800" dirty="0"/>
              <a:t>1. condizione di fragilità indipendente dallo stato </a:t>
            </a:r>
            <a:r>
              <a:rPr lang="it-IT" sz="1800" dirty="0" smtClean="0"/>
              <a:t>vaccinale:</a:t>
            </a:r>
            <a:endParaRPr lang="it-IT" sz="1800" dirty="0"/>
          </a:p>
          <a:p>
            <a:pPr marL="0" indent="0" algn="just">
              <a:buNone/>
            </a:pPr>
            <a:r>
              <a:rPr lang="it-IT" sz="1200" dirty="0"/>
              <a:t>a) pazienti con marcata compromissione della risposta immunitaria</a:t>
            </a:r>
            <a:r>
              <a:rPr lang="it-IT" sz="1200" dirty="0" smtClean="0"/>
              <a:t>:- </a:t>
            </a:r>
            <a:r>
              <a:rPr lang="it-IT" sz="1200" dirty="0"/>
              <a:t>trapianto di organo solido in terapia immunosoppressiva</a:t>
            </a:r>
            <a:r>
              <a:rPr lang="it-IT" sz="1200" dirty="0" smtClean="0"/>
              <a:t>; - </a:t>
            </a:r>
            <a:r>
              <a:rPr lang="it-IT" sz="1200" dirty="0"/>
              <a:t>trapianto di cellule staminali ematopoietiche (entro due anni dal trapianto o in terapia immunosoppressiva per malattia del trapianto contro l'ospite cronica</a:t>
            </a:r>
            <a:r>
              <a:rPr lang="it-IT" sz="1200" dirty="0" smtClean="0"/>
              <a:t>);- </a:t>
            </a:r>
            <a:r>
              <a:rPr lang="it-IT" sz="1200" dirty="0"/>
              <a:t>attesa di trapianto d'organo</a:t>
            </a:r>
            <a:r>
              <a:rPr lang="it-IT" sz="1200" dirty="0" smtClean="0"/>
              <a:t>;- </a:t>
            </a:r>
            <a:r>
              <a:rPr lang="it-IT" sz="1200" dirty="0"/>
              <a:t>terapie a base di cellule T esprimenti un Recettore Chimerico Antigenico (cellule CAR-T</a:t>
            </a:r>
            <a:r>
              <a:rPr lang="it-IT" sz="1200" dirty="0" smtClean="0"/>
              <a:t>);- </a:t>
            </a:r>
            <a:r>
              <a:rPr lang="it-IT" sz="1200" dirty="0"/>
              <a:t>patologia oncologica o onco-ematologica in trattamento con farmaci immunosoppressivi, </a:t>
            </a:r>
            <a:r>
              <a:rPr lang="it-IT" sz="1200" dirty="0" err="1"/>
              <a:t>mielosoppressivi</a:t>
            </a:r>
            <a:r>
              <a:rPr lang="it-IT" sz="1200" dirty="0"/>
              <a:t> o a meno di sei mesi dalla sospensione delle cure</a:t>
            </a:r>
            <a:r>
              <a:rPr lang="it-IT" sz="1200" dirty="0" smtClean="0"/>
              <a:t>;- </a:t>
            </a:r>
            <a:r>
              <a:rPr lang="it-IT" sz="1200" dirty="0"/>
              <a:t>immunodeficienze primitive (es. sindrome di </a:t>
            </a:r>
            <a:r>
              <a:rPr lang="it-IT" sz="1200" dirty="0" err="1"/>
              <a:t>DiGeorge</a:t>
            </a:r>
            <a:r>
              <a:rPr lang="it-IT" sz="1200" dirty="0"/>
              <a:t>, sindrome di </a:t>
            </a:r>
            <a:r>
              <a:rPr lang="it-IT" sz="1200" dirty="0" err="1"/>
              <a:t>Wiskott</a:t>
            </a:r>
            <a:r>
              <a:rPr lang="it-IT" sz="1200" dirty="0"/>
              <a:t>-Aldrich, immunodeficienza comune variabile etc</a:t>
            </a:r>
            <a:r>
              <a:rPr lang="it-IT" sz="1200" dirty="0" smtClean="0"/>
              <a:t>.);immunodeficienze </a:t>
            </a:r>
            <a:r>
              <a:rPr lang="it-IT" sz="1200" dirty="0"/>
              <a:t>secondarie a trattamento farmacologico (es: terapia corticosteroidea ad alto dosaggio protratta nel tempo, farmaci immunosoppressori, farmaci biologici con rilevante impatto sulla funzionalità del sistema immunitario etc</a:t>
            </a:r>
            <a:r>
              <a:rPr lang="it-IT" sz="1200" dirty="0" smtClean="0"/>
              <a:t>.);- </a:t>
            </a:r>
            <a:r>
              <a:rPr lang="it-IT" sz="1200" dirty="0"/>
              <a:t>dialisi e insufficienza renale cronica grave</a:t>
            </a:r>
            <a:r>
              <a:rPr lang="it-IT" sz="1200" dirty="0" smtClean="0"/>
              <a:t>;- </a:t>
            </a:r>
            <a:r>
              <a:rPr lang="it-IT" sz="1200" dirty="0"/>
              <a:t>pregressa splenectomia</a:t>
            </a:r>
            <a:r>
              <a:rPr lang="it-IT" sz="1200" dirty="0" smtClean="0"/>
              <a:t>;- </a:t>
            </a:r>
            <a:r>
              <a:rPr lang="it-IT" sz="1200" dirty="0"/>
              <a:t>sindrome da immunodeficienza acquisita (AIDS) con conta dei linfociti T CD4+ &lt; 200cellule/µl o sulla base di giudizio clinico</a:t>
            </a:r>
            <a:r>
              <a:rPr lang="it-IT" sz="1200" dirty="0" smtClean="0"/>
              <a:t>.</a:t>
            </a:r>
            <a:endParaRPr lang="it-IT" sz="1200" dirty="0"/>
          </a:p>
        </p:txBody>
      </p:sp>
    </p:spTree>
    <p:extLst>
      <p:ext uri="{BB962C8B-B14F-4D97-AF65-F5344CB8AC3E}">
        <p14:creationId xmlns:p14="http://schemas.microsoft.com/office/powerpoint/2010/main" val="2125333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r>
              <a:rPr lang="it-IT" dirty="0"/>
              <a:t>b) pazienti che presentino tre o più delle seguenti condizioni patologiche</a:t>
            </a:r>
          </a:p>
          <a:p>
            <a:pPr marL="0" indent="0">
              <a:buNone/>
            </a:pPr>
            <a:r>
              <a:rPr lang="it-IT" dirty="0" smtClean="0"/>
              <a:t>cardiopatia </a:t>
            </a:r>
            <a:r>
              <a:rPr lang="it-IT" dirty="0"/>
              <a:t>ischemica</a:t>
            </a:r>
            <a:r>
              <a:rPr lang="it-IT" dirty="0" smtClean="0"/>
              <a:t>; - </a:t>
            </a:r>
            <a:r>
              <a:rPr lang="it-IT" dirty="0"/>
              <a:t>fibrillazione atriale</a:t>
            </a:r>
            <a:r>
              <a:rPr lang="it-IT" dirty="0" smtClean="0"/>
              <a:t>; - </a:t>
            </a:r>
            <a:r>
              <a:rPr lang="it-IT" dirty="0"/>
              <a:t>scompenso cardiaco</a:t>
            </a:r>
            <a:r>
              <a:rPr lang="it-IT" dirty="0" smtClean="0"/>
              <a:t>; - </a:t>
            </a:r>
            <a:r>
              <a:rPr lang="it-IT" dirty="0"/>
              <a:t>ictus</a:t>
            </a:r>
            <a:r>
              <a:rPr lang="it-IT" dirty="0" smtClean="0"/>
              <a:t>; - </a:t>
            </a:r>
            <a:r>
              <a:rPr lang="it-IT" dirty="0"/>
              <a:t>diabete mellito</a:t>
            </a:r>
            <a:r>
              <a:rPr lang="it-IT" dirty="0" smtClean="0"/>
              <a:t>; </a:t>
            </a:r>
            <a:r>
              <a:rPr lang="it-IT" dirty="0"/>
              <a:t>bronco-pneumopatia ostruttiva cronica</a:t>
            </a:r>
            <a:r>
              <a:rPr lang="it-IT" dirty="0" smtClean="0"/>
              <a:t>;- </a:t>
            </a:r>
            <a:r>
              <a:rPr lang="it-IT" dirty="0"/>
              <a:t>epatite cronica</a:t>
            </a:r>
            <a:r>
              <a:rPr lang="it-IT" dirty="0" smtClean="0"/>
              <a:t>;- </a:t>
            </a:r>
            <a:r>
              <a:rPr lang="it-IT" dirty="0"/>
              <a:t>obesità.</a:t>
            </a:r>
          </a:p>
          <a:p>
            <a:pPr marL="0" indent="0">
              <a:buNone/>
            </a:pPr>
            <a:r>
              <a:rPr lang="it-IT" dirty="0"/>
              <a:t>2. condizione di fragilità in presenza di esenzione dalla vaccinazione per motivi sanitari e almeno una delle seguenti condizioni</a:t>
            </a:r>
          </a:p>
          <a:p>
            <a:r>
              <a:rPr lang="it-IT" dirty="0"/>
              <a:t>- età maggiore di 60 anni;</a:t>
            </a:r>
          </a:p>
          <a:p>
            <a:r>
              <a:rPr lang="it-IT" dirty="0"/>
              <a:t>- condizioni concomitanti/preesistenti di elevata fragilità, così come indicati nella tabella sottostante, presente nell’allegato 2 della circolare della Direzione generale della prevenzione sanitaria del Ministero della salute n. 45886 dell'8 ottobre 2021.</a:t>
            </a:r>
          </a:p>
          <a:p>
            <a:endParaRPr lang="it-IT" dirty="0"/>
          </a:p>
          <a:p>
            <a:endParaRPr lang="it-IT" dirty="0"/>
          </a:p>
        </p:txBody>
      </p:sp>
    </p:spTree>
    <p:extLst>
      <p:ext uri="{BB962C8B-B14F-4D97-AF65-F5344CB8AC3E}">
        <p14:creationId xmlns:p14="http://schemas.microsoft.com/office/powerpoint/2010/main" val="520250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a:t>Stessa soluzione (lavoro agile o assenza equiparata al ricovero ospedaliero) nel caso in cui il lavoratore sia in possesso del riconoscimento di disabilità con connotazione di gravità, ai sensi dell’articolo 3, comma 3, della legge 5 febbraio 1992, n. 104.</a:t>
            </a:r>
          </a:p>
          <a:p>
            <a:pPr algn="just"/>
            <a:r>
              <a:rPr lang="it-IT" dirty="0" smtClean="0"/>
              <a:t>Per </a:t>
            </a:r>
            <a:r>
              <a:rPr lang="it-IT" dirty="0"/>
              <a:t>i lavoratori fragili il diritto al lavoro agile - prorogato sino al 30 giugno 2022 - prevede la possibilità, qualora le mansioni espletate fossero incompatibili con l’attività da remoto, dell’adibizione a diversa mansione ricompresa nella medesima categoria o area di inquadramento, come definite dai contratti collettivi vigenti, o allo svolgimento di specifiche attività di formazione professionale anche da remoto.</a:t>
            </a:r>
          </a:p>
          <a:p>
            <a:endParaRPr lang="it-IT" dirty="0"/>
          </a:p>
        </p:txBody>
      </p:sp>
    </p:spTree>
    <p:extLst>
      <p:ext uri="{BB962C8B-B14F-4D97-AF65-F5344CB8AC3E}">
        <p14:creationId xmlns:p14="http://schemas.microsoft.com/office/powerpoint/2010/main" val="3629758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Lavoro agile per i lavoratori con figli disabili</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Prorogato </a:t>
            </a:r>
            <a:r>
              <a:rPr lang="it-IT" dirty="0"/>
              <a:t>fino al 30 giugno il diritto allo </a:t>
            </a:r>
            <a:r>
              <a:rPr lang="it-IT" dirty="0" err="1"/>
              <a:t>smart</a:t>
            </a:r>
            <a:r>
              <a:rPr lang="it-IT" dirty="0"/>
              <a:t> </a:t>
            </a:r>
            <a:r>
              <a:rPr lang="it-IT" dirty="0" err="1"/>
              <a:t>working</a:t>
            </a:r>
            <a:r>
              <a:rPr lang="it-IT" dirty="0"/>
              <a:t> anche per i genitori di figli con disabilità, previsto dall’art. 5-ter del D.L. 7 gennaio 2022, n. 1, convertito, con modificazioni, dalla legge 4 marzo 2022, n. 18.</a:t>
            </a:r>
          </a:p>
          <a:p>
            <a:pPr algn="just"/>
            <a:r>
              <a:rPr lang="it-IT" dirty="0"/>
              <a:t>In particolare, la disposizione prevede la possibilità per i genitori lavoratori dipendenti privati che hanno almeno un figlio in condizioni di disabilità grave, riconosciuta ai sensi della legge 5 febbraio 1992, n. 104, o almeno un figlio con bisogni educativi speciali, di svolgere la prestazione di lavoro in modalità agile anche in assenza degli accordi individuali.</a:t>
            </a:r>
          </a:p>
          <a:p>
            <a:pPr algn="just"/>
            <a:r>
              <a:rPr lang="it-IT" dirty="0"/>
              <a:t>Questo diritto è subordinato a due evidenze:</a:t>
            </a:r>
          </a:p>
          <a:p>
            <a:pPr marL="0" indent="0" algn="just">
              <a:buNone/>
            </a:pPr>
            <a:r>
              <a:rPr lang="it-IT" dirty="0"/>
              <a:t>- che nel nucleo familiare non vi sia altro genitore non lavoratore;</a:t>
            </a:r>
          </a:p>
          <a:p>
            <a:pPr marL="0" indent="0" algn="just">
              <a:buNone/>
            </a:pPr>
            <a:r>
              <a:rPr lang="it-IT" dirty="0"/>
              <a:t>- che l’attività lavorativa non richieda necessariamente la presenza fisica.</a:t>
            </a:r>
          </a:p>
          <a:p>
            <a:endParaRPr lang="it-IT" dirty="0"/>
          </a:p>
          <a:p>
            <a:endParaRPr lang="it-IT" dirty="0"/>
          </a:p>
        </p:txBody>
      </p:sp>
    </p:spTree>
    <p:extLst>
      <p:ext uri="{BB962C8B-B14F-4D97-AF65-F5344CB8AC3E}">
        <p14:creationId xmlns:p14="http://schemas.microsoft.com/office/powerpoint/2010/main" val="1878026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Smart </a:t>
            </a:r>
            <a:r>
              <a:rPr lang="it-IT" dirty="0" err="1" smtClean="0"/>
              <a:t>working</a:t>
            </a:r>
            <a:r>
              <a:rPr lang="it-IT" dirty="0" smtClean="0"/>
              <a:t> senza accordo</a:t>
            </a:r>
            <a:endParaRPr lang="it-IT" dirty="0"/>
          </a:p>
        </p:txBody>
      </p:sp>
      <p:sp>
        <p:nvSpPr>
          <p:cNvPr id="3" name="Segnaposto contenuto 2"/>
          <p:cNvSpPr>
            <a:spLocks noGrp="1"/>
          </p:cNvSpPr>
          <p:nvPr>
            <p:ph idx="1"/>
          </p:nvPr>
        </p:nvSpPr>
        <p:spPr/>
        <p:txBody>
          <a:bodyPr>
            <a:noAutofit/>
          </a:bodyPr>
          <a:lstStyle/>
          <a:p>
            <a:r>
              <a:rPr lang="it-IT" dirty="0" smtClean="0"/>
              <a:t>Viene </a:t>
            </a:r>
            <a:r>
              <a:rPr lang="it-IT" dirty="0"/>
              <a:t>prorogata al 31 agosto 2022 la possibilità di attivare il lavoro agile con una procedura semplificata, così come disciplinato dall’art. 90, commi 3 e 4, del decreto Rilancio (D.L. n. 34/2020).</a:t>
            </a:r>
          </a:p>
          <a:p>
            <a:r>
              <a:rPr lang="it-IT" dirty="0"/>
              <a:t>La disposizione, che riguarda esclusivamente i datori di lavoro del settore privato, prevede, tra le altre cose, l’avvio del lavoro da remoto senza un previo accordo individuale tra le parti.</a:t>
            </a:r>
          </a:p>
          <a:p>
            <a:r>
              <a:rPr lang="it-IT" dirty="0"/>
              <a:t>La modalità semplificata consiste nella possibilità di avviare il lavoro agile:</a:t>
            </a:r>
          </a:p>
          <a:p>
            <a:r>
              <a:rPr lang="it-IT" dirty="0"/>
              <a:t>- anche in assenza di un accordo individuale tra le parti;</a:t>
            </a:r>
          </a:p>
          <a:p>
            <a:r>
              <a:rPr lang="it-IT" dirty="0"/>
              <a:t>- con una comunicazione semplificata, attraverso la procedura telematica prevista sul sito www.cliclavoro.gov.it;</a:t>
            </a:r>
          </a:p>
          <a:p>
            <a:r>
              <a:rPr lang="it-IT" dirty="0"/>
              <a:t>- utilizzando il documento messo a disposizione dall’INAIL per assolvere agli obblighi di informativa sulla salute e sicurezza nel lavoro agile (articolo 22, comma 1, della Legge n. 81 del 22 maggio 2017</a:t>
            </a:r>
            <a:r>
              <a:rPr lang="it-IT" dirty="0" smtClean="0"/>
              <a:t>)</a:t>
            </a:r>
            <a:endParaRPr lang="it-IT" dirty="0"/>
          </a:p>
        </p:txBody>
      </p:sp>
    </p:spTree>
    <p:extLst>
      <p:ext uri="{BB962C8B-B14F-4D97-AF65-F5344CB8AC3E}">
        <p14:creationId xmlns:p14="http://schemas.microsoft.com/office/powerpoint/2010/main" val="150853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Tipologia </a:t>
            </a:r>
          </a:p>
        </p:txBody>
      </p:sp>
      <p:sp>
        <p:nvSpPr>
          <p:cNvPr id="3" name="Segnaposto contenuto 2"/>
          <p:cNvSpPr>
            <a:spLocks noGrp="1"/>
          </p:cNvSpPr>
          <p:nvPr>
            <p:ph idx="1"/>
          </p:nvPr>
        </p:nvSpPr>
        <p:spPr/>
        <p:txBody>
          <a:bodyPr/>
          <a:lstStyle/>
          <a:p>
            <a:pPr algn="just"/>
            <a:r>
              <a:rPr lang="it-IT" dirty="0"/>
              <a:t>Part-time orizzontale: il dipendente presta la sua attività per un tempo ridotto rispetto all’orario giornaliero (es. 4 ore per tutti i giorni)</a:t>
            </a:r>
          </a:p>
          <a:p>
            <a:pPr algn="just"/>
            <a:r>
              <a:rPr lang="it-IT" dirty="0"/>
              <a:t>Verticale: il dipendente presta la sua attività per un orario normale giornaliero ma in determinati giorni della settimana, del mese o dell’anno (es. 3 giorni la settimana, 3 volte al mese, nei week end, </a:t>
            </a:r>
            <a:r>
              <a:rPr lang="it-IT" dirty="0" err="1"/>
              <a:t>etc</a:t>
            </a:r>
            <a:r>
              <a:rPr lang="it-IT" dirty="0"/>
              <a:t>…)</a:t>
            </a:r>
          </a:p>
          <a:p>
            <a:pPr algn="just"/>
            <a:r>
              <a:rPr lang="it-IT" dirty="0"/>
              <a:t>Misto: combinazione tra le due forme</a:t>
            </a:r>
          </a:p>
        </p:txBody>
      </p:sp>
    </p:spTree>
    <p:extLst>
      <p:ext uri="{BB962C8B-B14F-4D97-AF65-F5344CB8AC3E}">
        <p14:creationId xmlns:p14="http://schemas.microsoft.com/office/powerpoint/2010/main" val="314949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 e contenuto</a:t>
            </a:r>
          </a:p>
        </p:txBody>
      </p:sp>
      <p:sp>
        <p:nvSpPr>
          <p:cNvPr id="3" name="Segnaposto contenuto 2"/>
          <p:cNvSpPr>
            <a:spLocks noGrp="1"/>
          </p:cNvSpPr>
          <p:nvPr>
            <p:ph idx="1"/>
          </p:nvPr>
        </p:nvSpPr>
        <p:spPr/>
        <p:txBody>
          <a:bodyPr>
            <a:normAutofit lnSpcReduction="10000"/>
          </a:bodyPr>
          <a:lstStyle/>
          <a:p>
            <a:pPr algn="just"/>
            <a:r>
              <a:rPr lang="it-IT" dirty="0"/>
              <a:t>Forma scritta ad </a:t>
            </a:r>
            <a:r>
              <a:rPr lang="it-IT" dirty="0" err="1"/>
              <a:t>probationem</a:t>
            </a:r>
            <a:r>
              <a:rPr lang="it-IT" dirty="0"/>
              <a:t> (art. 5, co. 1)</a:t>
            </a:r>
          </a:p>
          <a:p>
            <a:pPr algn="just"/>
            <a:r>
              <a:rPr lang="it-IT" dirty="0"/>
              <a:t>Se il datore non fornisce la prova che il contratto è part time, non c’è nullità ma il rapporto può essere dichiarato dal giudice a tempo pieno dal momento dell’accertamento giudiziale</a:t>
            </a:r>
          </a:p>
          <a:p>
            <a:pPr algn="just"/>
            <a:r>
              <a:rPr lang="it-IT" dirty="0"/>
              <a:t>Tale regime si applica anche nel caso di omessa indicazione della durata della prestazione nel part time</a:t>
            </a:r>
          </a:p>
          <a:p>
            <a:pPr algn="just"/>
            <a:r>
              <a:rPr lang="it-IT" dirty="0"/>
              <a:t>Il contratto deve predeterminare la collocazione della prestazione nel giorno, nella settimana, nel mese e nell’anno (art. 5, co. 2); anche indicando i turni se la prestazione è organizzata in turni.</a:t>
            </a:r>
          </a:p>
          <a:p>
            <a:pPr algn="just"/>
            <a:r>
              <a:rPr lang="it-IT" dirty="0"/>
              <a:t>La collocazione può mutare solo con il consenso del lavoratore</a:t>
            </a:r>
          </a:p>
          <a:p>
            <a:pPr algn="just"/>
            <a:r>
              <a:rPr lang="it-IT" dirty="0"/>
              <a:t>Se non c’è collocazione, il giudice  può determinarla</a:t>
            </a:r>
          </a:p>
        </p:txBody>
      </p:sp>
    </p:spTree>
    <p:extLst>
      <p:ext uri="{BB962C8B-B14F-4D97-AF65-F5344CB8AC3E}">
        <p14:creationId xmlns:p14="http://schemas.microsoft.com/office/powerpoint/2010/main" val="204649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Lavoro supplementare</a:t>
            </a:r>
          </a:p>
        </p:txBody>
      </p:sp>
      <p:sp>
        <p:nvSpPr>
          <p:cNvPr id="3" name="Segnaposto contenuto 2"/>
          <p:cNvSpPr>
            <a:spLocks noGrp="1"/>
          </p:cNvSpPr>
          <p:nvPr>
            <p:ph idx="1"/>
          </p:nvPr>
        </p:nvSpPr>
        <p:spPr/>
        <p:txBody>
          <a:bodyPr>
            <a:normAutofit/>
          </a:bodyPr>
          <a:lstStyle/>
          <a:p>
            <a:pPr algn="just"/>
            <a:r>
              <a:rPr lang="it-IT" dirty="0"/>
              <a:t>Lavoro supplementare (art. 6, co. 1): prestazioni svolte oltre l’orario concordato tra le parti ma entro l’orario normale settimanale </a:t>
            </a:r>
          </a:p>
          <a:p>
            <a:pPr algn="just"/>
            <a:r>
              <a:rPr lang="it-IT" dirty="0"/>
              <a:t>Il lavoro supplementare è dementato alla contrattazione collettiva anche rispetto ad una eventuale maggiore retribuzione, se non c’è contratto collettivo si applica una norma legale di default (art. 6, co. 2) per cui il datore può chiedere unilateralmente al lavoratore lo svolgimento di lavoro supplementare non superiore al 25% (in tal caso, la retribuzione è maggiorata al 15%)</a:t>
            </a:r>
          </a:p>
          <a:p>
            <a:pPr algn="just"/>
            <a:r>
              <a:rPr lang="it-IT" dirty="0"/>
              <a:t>Il lavoratore può rifiutarsi se ci sono comprovate esigenze familiari, di salute, lavorative, di formazione</a:t>
            </a:r>
          </a:p>
          <a:p>
            <a:pPr algn="just"/>
            <a:r>
              <a:rPr lang="it-IT" dirty="0"/>
              <a:t>Se si superano le 40 ore settimanali, si applicano le regole del lavoro straordinario </a:t>
            </a:r>
          </a:p>
          <a:p>
            <a:pPr marL="0" indent="0">
              <a:buNone/>
            </a:pPr>
            <a:endParaRPr lang="it-IT" dirty="0"/>
          </a:p>
        </p:txBody>
      </p:sp>
    </p:spTree>
    <p:extLst>
      <p:ext uri="{BB962C8B-B14F-4D97-AF65-F5344CB8AC3E}">
        <p14:creationId xmlns:p14="http://schemas.microsoft.com/office/powerpoint/2010/main" val="148517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Clausole elastiche</a:t>
            </a:r>
          </a:p>
        </p:txBody>
      </p:sp>
      <p:sp>
        <p:nvSpPr>
          <p:cNvPr id="3" name="Segnaposto contenuto 2"/>
          <p:cNvSpPr>
            <a:spLocks noGrp="1"/>
          </p:cNvSpPr>
          <p:nvPr>
            <p:ph idx="1"/>
          </p:nvPr>
        </p:nvSpPr>
        <p:spPr/>
        <p:txBody>
          <a:bodyPr>
            <a:normAutofit fontScale="85000" lnSpcReduction="20000"/>
          </a:bodyPr>
          <a:lstStyle/>
          <a:p>
            <a:pPr algn="just"/>
            <a:r>
              <a:rPr lang="it-IT" dirty="0"/>
              <a:t>Si possono inserire tali clausole nel contratto con cui il datore di lavoro può modificare unilateralmente la collocazione temporale della prestazione o di variarne l’estensione temporale (ossia si chiede lavoro supplementare non di volta in volta, ma con queste cause il datore è autorizzato a chiedere senza consenso del lavoratore di volta in volta) (art. 6, co. 4); in ogni caso ci vuole in preavviso di 2 gg e salvo eventuali compensazioni </a:t>
            </a:r>
          </a:p>
          <a:p>
            <a:pPr algn="just"/>
            <a:r>
              <a:rPr lang="it-IT" dirty="0"/>
              <a:t>La disciplina è demandata ai contratti collettivi</a:t>
            </a:r>
          </a:p>
          <a:p>
            <a:pPr algn="just"/>
            <a:r>
              <a:rPr lang="it-IT" dirty="0"/>
              <a:t>Oppure in assenza norma di default: art. 6, co. 6, ossia possono essere pattuite ma per iscritto e davanti alla commissione di certificazione: preavviso di 2 giorni, durata massima dell’aumento del 25%, compensazione del 15% </a:t>
            </a:r>
          </a:p>
          <a:p>
            <a:pPr algn="just"/>
            <a:r>
              <a:rPr lang="it-IT" dirty="0"/>
              <a:t>Revoca del consenso alla clausola elastica nel caso di condizioni che danno diritto al part time, priorità o in caso di studenti</a:t>
            </a:r>
          </a:p>
          <a:p>
            <a:pPr algn="just"/>
            <a:r>
              <a:rPr lang="it-IT" dirty="0"/>
              <a:t>Il rifiuto a prestare il consenso ad eventuali variazioni dell’orario non costituisce giustificato motivo di licenziamento</a:t>
            </a:r>
          </a:p>
          <a:p>
            <a:pPr algn="just"/>
            <a:endParaRPr lang="it-IT" dirty="0"/>
          </a:p>
          <a:p>
            <a:endParaRPr lang="it-IT" dirty="0"/>
          </a:p>
        </p:txBody>
      </p:sp>
    </p:spTree>
    <p:extLst>
      <p:ext uri="{BB962C8B-B14F-4D97-AF65-F5344CB8AC3E}">
        <p14:creationId xmlns:p14="http://schemas.microsoft.com/office/powerpoint/2010/main" val="219464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Diritti e part time per condizioni di fragilità </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a:t>Parità di trattamento pro rata </a:t>
            </a:r>
            <a:r>
              <a:rPr lang="it-IT" dirty="0" err="1"/>
              <a:t>temporis</a:t>
            </a:r>
            <a:r>
              <a:rPr lang="it-IT" dirty="0"/>
              <a:t> rispetto ai lavoratori full time</a:t>
            </a:r>
          </a:p>
          <a:p>
            <a:pPr algn="just"/>
            <a:r>
              <a:rPr lang="it-IT" dirty="0"/>
              <a:t>I contratti possono modulare alcuni trattamenti: durata della prova, comporto, preavviso</a:t>
            </a:r>
          </a:p>
          <a:p>
            <a:pPr marL="0" indent="0" algn="just">
              <a:buNone/>
            </a:pPr>
            <a:r>
              <a:rPr lang="it-IT" dirty="0"/>
              <a:t>Trasformazione del rapporto da pieno a part-time</a:t>
            </a:r>
          </a:p>
          <a:p>
            <a:pPr algn="just">
              <a:buAutoNum type="arabicPeriod"/>
            </a:pPr>
            <a:r>
              <a:rPr lang="it-IT" dirty="0"/>
              <a:t>Consenso del lavoratore, il rifiuto non costituisce giustificato motivo di licenziamento</a:t>
            </a:r>
          </a:p>
          <a:p>
            <a:pPr algn="just">
              <a:buAutoNum type="arabicPeriod"/>
            </a:pPr>
            <a:r>
              <a:rPr lang="it-IT" dirty="0"/>
              <a:t>Non c’è però un diritto alla trasformazione, ad eccezione:</a:t>
            </a:r>
          </a:p>
          <a:p>
            <a:pPr algn="just">
              <a:buAutoNum type="arabicPeriod"/>
            </a:pPr>
            <a:r>
              <a:rPr lang="it-IT" dirty="0"/>
              <a:t>Lavoratore affetto da patologie oncologiche o da gravi patologie cronico-degenerative, terapie salvavita con accertamento da parte di una commissione medica istituita presso l’ASL competente (art. 8 co. 3, primo periodo)</a:t>
            </a:r>
          </a:p>
          <a:p>
            <a:pPr algn="just">
              <a:buAutoNum type="arabicPeriod"/>
            </a:pPr>
            <a:r>
              <a:rPr lang="it-IT" dirty="0"/>
              <a:t>Lavoratore padre o lavoratrice madre: passaggio temporaneo, per una sola volta, in luogo del congedo parentale per un riduzione non superiore al 50%</a:t>
            </a:r>
          </a:p>
          <a:p>
            <a:pPr algn="just">
              <a:buAutoNum type="arabicPeriod"/>
            </a:pPr>
            <a:r>
              <a:rPr lang="it-IT" dirty="0"/>
              <a:t>In altri casi, ci possono essere solo priorità: es. care </a:t>
            </a:r>
            <a:r>
              <a:rPr lang="it-IT" dirty="0" err="1"/>
              <a:t>giver</a:t>
            </a:r>
            <a:r>
              <a:rPr lang="it-IT" dirty="0"/>
              <a:t> dei soggetti di cui sopra, di persone con disabilità e di figli entro 13 anni</a:t>
            </a:r>
          </a:p>
        </p:txBody>
      </p:sp>
    </p:spTree>
    <p:extLst>
      <p:ext uri="{BB962C8B-B14F-4D97-AF65-F5344CB8AC3E}">
        <p14:creationId xmlns:p14="http://schemas.microsoft.com/office/powerpoint/2010/main" val="251519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D37297-C01C-4E40-8722-2418C91260BA}"/>
              </a:ext>
            </a:extLst>
          </p:cNvPr>
          <p:cNvSpPr>
            <a:spLocks noGrp="1"/>
          </p:cNvSpPr>
          <p:nvPr>
            <p:ph type="title"/>
          </p:nvPr>
        </p:nvSpPr>
        <p:spPr/>
        <p:txBody>
          <a:bodyPr>
            <a:normAutofit/>
          </a:bodyPr>
          <a:lstStyle/>
          <a:p>
            <a:r>
              <a:rPr lang="it-IT" dirty="0"/>
              <a:t>LA DISCIPLINA DEL LAVORO AGILE</a:t>
            </a:r>
          </a:p>
        </p:txBody>
      </p:sp>
      <p:sp>
        <p:nvSpPr>
          <p:cNvPr id="3" name="Segnaposto testo 2">
            <a:extLst>
              <a:ext uri="{FF2B5EF4-FFF2-40B4-BE49-F238E27FC236}">
                <a16:creationId xmlns:a16="http://schemas.microsoft.com/office/drawing/2014/main" id="{F27DF4F6-C201-FA44-AC03-9793FE8733E1}"/>
              </a:ext>
            </a:extLst>
          </p:cNvPr>
          <p:cNvSpPr>
            <a:spLocks noGrp="1"/>
          </p:cNvSpPr>
          <p:nvPr>
            <p:ph idx="1"/>
          </p:nvPr>
        </p:nvSpPr>
        <p:spPr>
          <a:xfrm>
            <a:off x="1757410" y="2329570"/>
            <a:ext cx="7556500" cy="4400602"/>
          </a:xfrm>
        </p:spPr>
        <p:txBody>
          <a:bodyPr>
            <a:normAutofit/>
          </a:bodyPr>
          <a:lstStyle/>
          <a:p>
            <a:r>
              <a:rPr lang="it-IT" dirty="0"/>
              <a:t>La disciplina del lavoro agile è stata introdotta in Italia con la l. 22.05.2017, n. 81</a:t>
            </a:r>
          </a:p>
          <a:p>
            <a:r>
              <a:rPr lang="it-IT" dirty="0"/>
              <a:t>La legge si occupa del lavoro autonomo (artt. 1-17)</a:t>
            </a:r>
          </a:p>
          <a:p>
            <a:r>
              <a:rPr lang="it-IT" dirty="0"/>
              <a:t>E del lavoro agile (artt. 18-23)</a:t>
            </a:r>
          </a:p>
          <a:p>
            <a:pPr algn="just"/>
            <a:r>
              <a:rPr lang="it-IT" dirty="0"/>
              <a:t>Il d. </a:t>
            </a:r>
            <a:r>
              <a:rPr lang="it-IT" dirty="0" err="1"/>
              <a:t>lgs</a:t>
            </a:r>
            <a:r>
              <a:rPr lang="it-IT" dirty="0"/>
              <a:t>. 81/2017 si applica «anche nei rapporti di lavoro alle dipendenze delle amministrazioni pubbliche di cui all'articolo 1, comma 2, del d.lgs. 30 marzo 2001, n. 165, e successive modificazioni, secondo le direttive emanate anche ai sensi dell'articolo 14 della l. 7 agosto 2015, n. 124, e fatta salva l'applicazione delle diverse disposizioni specificamente adottate per tali rapporti»</a:t>
            </a:r>
          </a:p>
          <a:p>
            <a:endParaRPr lang="it-IT" dirty="0"/>
          </a:p>
          <a:p>
            <a:endParaRPr lang="it-IT" dirty="0"/>
          </a:p>
        </p:txBody>
      </p:sp>
    </p:spTree>
    <p:extLst>
      <p:ext uri="{BB962C8B-B14F-4D97-AF65-F5344CB8AC3E}">
        <p14:creationId xmlns:p14="http://schemas.microsoft.com/office/powerpoint/2010/main" val="30920706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805577_TF67530480.potx" id="{B23CAB55-D344-47E0-AEC3-E4D0A2E84ADE}" vid="{A041E282-F70F-4967-AFE1-6C305C42D4D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5D5C12-9048-448D-A69C-F00736C0732E}">
  <ds:schemaRefs>
    <ds:schemaRef ds:uri="http://purl.org/dc/elements/1.1/"/>
    <ds:schemaRef ds:uri="http://purl.org/dc/terms/"/>
    <ds:schemaRef ds:uri="16c05727-aa75-4e4a-9b5f-8a80a1165891"/>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71af3243-3dd4-4a8d-8c0d-dd76da1f02a5"/>
    <ds:schemaRef ds:uri="http://purl.org/dc/dcmitype/"/>
  </ds:schemaRefs>
</ds:datastoreItem>
</file>

<file path=customXml/itemProps2.xml><?xml version="1.0" encoding="utf-8"?>
<ds:datastoreItem xmlns:ds="http://schemas.openxmlformats.org/officeDocument/2006/customXml" ds:itemID="{DD0DBFED-7AB5-403D-9982-F81C20C3F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2C9D10-CA80-4BC9-9D59-B4B9486E93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Modello Badge</Template>
  <TotalTime>0</TotalTime>
  <Words>3424</Words>
  <Application>Microsoft Office PowerPoint</Application>
  <PresentationFormat>Widescreen</PresentationFormat>
  <Paragraphs>170</Paragraphs>
  <Slides>35</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Avenir Roman</vt:lpstr>
      <vt:lpstr>Calibri</vt:lpstr>
      <vt:lpstr>Garamond</vt:lpstr>
      <vt:lpstr>Gill Sans MT</vt:lpstr>
      <vt:lpstr>Impact</vt:lpstr>
      <vt:lpstr>Badge</vt:lpstr>
      <vt:lpstr>Corso di diritto del lavoro  prof.ssa  Maria dolores  ferrara   </vt:lpstr>
      <vt:lpstr>Presentazione standard di PowerPoint</vt:lpstr>
      <vt:lpstr>Lavoro part-time: fonti</vt:lpstr>
      <vt:lpstr>Tipologia </vt:lpstr>
      <vt:lpstr>Forma e contenuto</vt:lpstr>
      <vt:lpstr>Lavoro supplementare</vt:lpstr>
      <vt:lpstr>Clausole elastiche</vt:lpstr>
      <vt:lpstr>Diritti e part time per condizioni di fragilità </vt:lpstr>
      <vt:lpstr>LA DISCIPLINA DEL LAVORO AGILE</vt:lpstr>
      <vt:lpstr>LA DISCIPLINA «ORDINARIA»</vt:lpstr>
      <vt:lpstr>DEFINIZIONE</vt:lpstr>
      <vt:lpstr>ACCORDO</vt:lpstr>
      <vt:lpstr>LAVORO AGILE E TELELAVORO</vt:lpstr>
      <vt:lpstr>LA DEFINIZIONE DI TELELAVORO</vt:lpstr>
      <vt:lpstr>…segue</vt:lpstr>
      <vt:lpstr>…segue</vt:lpstr>
      <vt:lpstr>…segue</vt:lpstr>
      <vt:lpstr>La sicurezza nella L. 81/2017</vt:lpstr>
      <vt:lpstr>…art. 3, c. 10, TU 81/2008</vt:lpstr>
      <vt:lpstr>SICUREZZA E LAVORO AGILE</vt:lpstr>
      <vt:lpstr> TUTELE</vt:lpstr>
      <vt:lpstr>…segue</vt:lpstr>
      <vt:lpstr>FORMAZIONE</vt:lpstr>
      <vt:lpstr>ORARIO DI LAVORO</vt:lpstr>
      <vt:lpstr>DIRITTO ALLA DISCONNESSIONE</vt:lpstr>
      <vt:lpstr>DIRITTO ALLA DISCONNESSIONE</vt:lpstr>
      <vt:lpstr>Il lavoro agile agevolato</vt:lpstr>
      <vt:lpstr>Lavoratori fragili</vt:lpstr>
      <vt:lpstr>DIRITTI ALL’ADIBIZIONE AL LAVORO AGILE</vt:lpstr>
      <vt:lpstr>Ultime novità</vt:lpstr>
      <vt:lpstr>Lavoratori fragili</vt:lpstr>
      <vt:lpstr>Presentazione standard di PowerPoint</vt:lpstr>
      <vt:lpstr>Presentazione standard di PowerPoint</vt:lpstr>
      <vt:lpstr>Lavoro agile per i lavoratori con figli disabili </vt:lpstr>
      <vt:lpstr>Smart working senza accordo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2021-05-21T15:50:35Z</dcterms:created>
  <dcterms:modified xsi:type="dcterms:W3CDTF">2022-05-22T08:11:07Z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