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38"/>
  </p:notesMasterIdLst>
  <p:sldIdLst>
    <p:sldId id="256" r:id="rId2"/>
    <p:sldId id="257" r:id="rId3"/>
    <p:sldId id="258" r:id="rId4"/>
    <p:sldId id="284" r:id="rId5"/>
    <p:sldId id="285" r:id="rId6"/>
    <p:sldId id="287" r:id="rId7"/>
    <p:sldId id="288" r:id="rId8"/>
    <p:sldId id="289" r:id="rId9"/>
    <p:sldId id="290" r:id="rId10"/>
    <p:sldId id="291" r:id="rId11"/>
    <p:sldId id="292" r:id="rId12"/>
    <p:sldId id="293" r:id="rId13"/>
    <p:sldId id="259" r:id="rId14"/>
    <p:sldId id="260" r:id="rId15"/>
    <p:sldId id="261" r:id="rId16"/>
    <p:sldId id="262" r:id="rId17"/>
    <p:sldId id="263" r:id="rId18"/>
    <p:sldId id="264" r:id="rId19"/>
    <p:sldId id="283" r:id="rId20"/>
    <p:sldId id="286" r:id="rId21"/>
    <p:sldId id="266" r:id="rId22"/>
    <p:sldId id="267" r:id="rId23"/>
    <p:sldId id="268" r:id="rId24"/>
    <p:sldId id="269" r:id="rId25"/>
    <p:sldId id="294" r:id="rId26"/>
    <p:sldId id="295" r:id="rId27"/>
    <p:sldId id="296" r:id="rId28"/>
    <p:sldId id="297" r:id="rId29"/>
    <p:sldId id="300" r:id="rId30"/>
    <p:sldId id="301" r:id="rId31"/>
    <p:sldId id="302" r:id="rId32"/>
    <p:sldId id="303" r:id="rId33"/>
    <p:sldId id="304" r:id="rId34"/>
    <p:sldId id="305" r:id="rId35"/>
    <p:sldId id="306" r:id="rId36"/>
    <p:sldId id="307"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RARA MARIA DOLORES" userId="8cf4d27e-2c18-4b19-8957-b1e0dfc88b87" providerId="ADAL" clId="{902AACF1-3594-4926-BA99-5A7EC83D3974}"/>
  </pc:docChgLst>
  <pc:docChgLst>
    <pc:chgData name="FERRARA MARIA DOLORES" userId="8cf4d27e-2c18-4b19-8957-b1e0dfc88b87" providerId="ADAL" clId="{7DF7C172-0F08-4E33-BC4F-B35D6154093D}"/>
    <pc:docChg chg="custSel addSld delSld modSld">
      <pc:chgData name="FERRARA MARIA DOLORES" userId="8cf4d27e-2c18-4b19-8957-b1e0dfc88b87" providerId="ADAL" clId="{7DF7C172-0F08-4E33-BC4F-B35D6154093D}" dt="2024-04-03T07:39:06.025" v="194" actId="1076"/>
      <pc:docMkLst>
        <pc:docMk/>
      </pc:docMkLst>
      <pc:sldChg chg="modSp">
        <pc:chgData name="FERRARA MARIA DOLORES" userId="8cf4d27e-2c18-4b19-8957-b1e0dfc88b87" providerId="ADAL" clId="{7DF7C172-0F08-4E33-BC4F-B35D6154093D}" dt="2024-04-03T07:10:22.300" v="0" actId="27636"/>
        <pc:sldMkLst>
          <pc:docMk/>
          <pc:sldMk cId="2808616580" sldId="257"/>
        </pc:sldMkLst>
        <pc:spChg chg="mod">
          <ac:chgData name="FERRARA MARIA DOLORES" userId="8cf4d27e-2c18-4b19-8957-b1e0dfc88b87" providerId="ADAL" clId="{7DF7C172-0F08-4E33-BC4F-B35D6154093D}" dt="2024-04-03T07:10:22.300" v="0" actId="27636"/>
          <ac:spMkLst>
            <pc:docMk/>
            <pc:sldMk cId="2808616580" sldId="257"/>
            <ac:spMk id="3" creationId="{00000000-0000-0000-0000-000000000000}"/>
          </ac:spMkLst>
        </pc:spChg>
      </pc:sldChg>
      <pc:sldChg chg="modSp">
        <pc:chgData name="FERRARA MARIA DOLORES" userId="8cf4d27e-2c18-4b19-8957-b1e0dfc88b87" providerId="ADAL" clId="{7DF7C172-0F08-4E33-BC4F-B35D6154093D}" dt="2024-04-03T07:10:22.354" v="2" actId="27636"/>
        <pc:sldMkLst>
          <pc:docMk/>
          <pc:sldMk cId="3020971590" sldId="261"/>
        </pc:sldMkLst>
        <pc:spChg chg="mod">
          <ac:chgData name="FERRARA MARIA DOLORES" userId="8cf4d27e-2c18-4b19-8957-b1e0dfc88b87" providerId="ADAL" clId="{7DF7C172-0F08-4E33-BC4F-B35D6154093D}" dt="2024-04-03T07:10:22.354" v="2" actId="27636"/>
          <ac:spMkLst>
            <pc:docMk/>
            <pc:sldMk cId="3020971590" sldId="261"/>
            <ac:spMk id="3" creationId="{00000000-0000-0000-0000-000000000000}"/>
          </ac:spMkLst>
        </pc:spChg>
      </pc:sldChg>
      <pc:sldChg chg="modSp">
        <pc:chgData name="FERRARA MARIA DOLORES" userId="8cf4d27e-2c18-4b19-8957-b1e0dfc88b87" providerId="ADAL" clId="{7DF7C172-0F08-4E33-BC4F-B35D6154093D}" dt="2024-04-03T07:10:22.370" v="3" actId="27636"/>
        <pc:sldMkLst>
          <pc:docMk/>
          <pc:sldMk cId="2366851643" sldId="263"/>
        </pc:sldMkLst>
        <pc:spChg chg="mod">
          <ac:chgData name="FERRARA MARIA DOLORES" userId="8cf4d27e-2c18-4b19-8957-b1e0dfc88b87" providerId="ADAL" clId="{7DF7C172-0F08-4E33-BC4F-B35D6154093D}" dt="2024-04-03T07:10:22.370" v="3" actId="27636"/>
          <ac:spMkLst>
            <pc:docMk/>
            <pc:sldMk cId="2366851643" sldId="263"/>
            <ac:spMk id="3" creationId="{00000000-0000-0000-0000-000000000000}"/>
          </ac:spMkLst>
        </pc:spChg>
      </pc:sldChg>
      <pc:sldChg chg="modSp">
        <pc:chgData name="FERRARA MARIA DOLORES" userId="8cf4d27e-2c18-4b19-8957-b1e0dfc88b87" providerId="ADAL" clId="{7DF7C172-0F08-4E33-BC4F-B35D6154093D}" dt="2024-04-03T07:10:22.401" v="5" actId="27636"/>
        <pc:sldMkLst>
          <pc:docMk/>
          <pc:sldMk cId="301904437" sldId="269"/>
        </pc:sldMkLst>
        <pc:spChg chg="mod">
          <ac:chgData name="FERRARA MARIA DOLORES" userId="8cf4d27e-2c18-4b19-8957-b1e0dfc88b87" providerId="ADAL" clId="{7DF7C172-0F08-4E33-BC4F-B35D6154093D}" dt="2024-04-03T07:10:22.401" v="5" actId="27636"/>
          <ac:spMkLst>
            <pc:docMk/>
            <pc:sldMk cId="301904437" sldId="269"/>
            <ac:spMk id="3" creationId="{00000000-0000-0000-0000-000000000000}"/>
          </ac:spMkLst>
        </pc:spChg>
      </pc:sldChg>
      <pc:sldChg chg="del">
        <pc:chgData name="FERRARA MARIA DOLORES" userId="8cf4d27e-2c18-4b19-8957-b1e0dfc88b87" providerId="ADAL" clId="{7DF7C172-0F08-4E33-BC4F-B35D6154093D}" dt="2024-04-03T07:16:22.088" v="181" actId="2696"/>
        <pc:sldMkLst>
          <pc:docMk/>
          <pc:sldMk cId="305315854" sldId="271"/>
        </pc:sldMkLst>
      </pc:sldChg>
      <pc:sldChg chg="modSp del">
        <pc:chgData name="FERRARA MARIA DOLORES" userId="8cf4d27e-2c18-4b19-8957-b1e0dfc88b87" providerId="ADAL" clId="{7DF7C172-0F08-4E33-BC4F-B35D6154093D}" dt="2024-04-03T07:16:22.104" v="182" actId="2696"/>
        <pc:sldMkLst>
          <pc:docMk/>
          <pc:sldMk cId="2561849885" sldId="272"/>
        </pc:sldMkLst>
        <pc:graphicFrameChg chg="mod modGraphic">
          <ac:chgData name="FERRARA MARIA DOLORES" userId="8cf4d27e-2c18-4b19-8957-b1e0dfc88b87" providerId="ADAL" clId="{7DF7C172-0F08-4E33-BC4F-B35D6154093D}" dt="2024-04-03T07:10:45.304" v="9" actId="207"/>
          <ac:graphicFrameMkLst>
            <pc:docMk/>
            <pc:sldMk cId="2561849885" sldId="272"/>
            <ac:graphicFrameMk id="4" creationId="{00000000-0000-0000-0000-000000000000}"/>
          </ac:graphicFrameMkLst>
        </pc:graphicFrameChg>
      </pc:sldChg>
      <pc:sldChg chg="del">
        <pc:chgData name="FERRARA MARIA DOLORES" userId="8cf4d27e-2c18-4b19-8957-b1e0dfc88b87" providerId="ADAL" clId="{7DF7C172-0F08-4E33-BC4F-B35D6154093D}" dt="2024-04-03T07:16:22.104" v="183" actId="2696"/>
        <pc:sldMkLst>
          <pc:docMk/>
          <pc:sldMk cId="2811552332" sldId="273"/>
        </pc:sldMkLst>
      </pc:sldChg>
      <pc:sldChg chg="del">
        <pc:chgData name="FERRARA MARIA DOLORES" userId="8cf4d27e-2c18-4b19-8957-b1e0dfc88b87" providerId="ADAL" clId="{7DF7C172-0F08-4E33-BC4F-B35D6154093D}" dt="2024-04-03T07:16:22.119" v="184" actId="2696"/>
        <pc:sldMkLst>
          <pc:docMk/>
          <pc:sldMk cId="3712640733" sldId="274"/>
        </pc:sldMkLst>
      </pc:sldChg>
      <pc:sldChg chg="del">
        <pc:chgData name="FERRARA MARIA DOLORES" userId="8cf4d27e-2c18-4b19-8957-b1e0dfc88b87" providerId="ADAL" clId="{7DF7C172-0F08-4E33-BC4F-B35D6154093D}" dt="2024-04-03T07:16:22.135" v="185" actId="2696"/>
        <pc:sldMkLst>
          <pc:docMk/>
          <pc:sldMk cId="3481199891" sldId="275"/>
        </pc:sldMkLst>
      </pc:sldChg>
      <pc:sldChg chg="del">
        <pc:chgData name="FERRARA MARIA DOLORES" userId="8cf4d27e-2c18-4b19-8957-b1e0dfc88b87" providerId="ADAL" clId="{7DF7C172-0F08-4E33-BC4F-B35D6154093D}" dt="2024-04-03T07:16:22.135" v="186" actId="2696"/>
        <pc:sldMkLst>
          <pc:docMk/>
          <pc:sldMk cId="2760486951" sldId="276"/>
        </pc:sldMkLst>
      </pc:sldChg>
      <pc:sldChg chg="del">
        <pc:chgData name="FERRARA MARIA DOLORES" userId="8cf4d27e-2c18-4b19-8957-b1e0dfc88b87" providerId="ADAL" clId="{7DF7C172-0F08-4E33-BC4F-B35D6154093D}" dt="2024-04-03T07:16:22.150" v="187" actId="2696"/>
        <pc:sldMkLst>
          <pc:docMk/>
          <pc:sldMk cId="734345602" sldId="277"/>
        </pc:sldMkLst>
      </pc:sldChg>
      <pc:sldChg chg="modSp del">
        <pc:chgData name="FERRARA MARIA DOLORES" userId="8cf4d27e-2c18-4b19-8957-b1e0dfc88b87" providerId="ADAL" clId="{7DF7C172-0F08-4E33-BC4F-B35D6154093D}" dt="2024-04-03T07:16:22.165" v="188" actId="2696"/>
        <pc:sldMkLst>
          <pc:docMk/>
          <pc:sldMk cId="1327759401" sldId="278"/>
        </pc:sldMkLst>
        <pc:spChg chg="mod">
          <ac:chgData name="FERRARA MARIA DOLORES" userId="8cf4d27e-2c18-4b19-8957-b1e0dfc88b87" providerId="ADAL" clId="{7DF7C172-0F08-4E33-BC4F-B35D6154093D}" dt="2024-04-03T07:10:22.448" v="7" actId="27636"/>
          <ac:spMkLst>
            <pc:docMk/>
            <pc:sldMk cId="1327759401" sldId="278"/>
            <ac:spMk id="3" creationId="{00000000-0000-0000-0000-000000000000}"/>
          </ac:spMkLst>
        </pc:spChg>
      </pc:sldChg>
      <pc:sldChg chg="del">
        <pc:chgData name="FERRARA MARIA DOLORES" userId="8cf4d27e-2c18-4b19-8957-b1e0dfc88b87" providerId="ADAL" clId="{7DF7C172-0F08-4E33-BC4F-B35D6154093D}" dt="2024-04-03T07:16:22.181" v="189" actId="2696"/>
        <pc:sldMkLst>
          <pc:docMk/>
          <pc:sldMk cId="1356534270" sldId="279"/>
        </pc:sldMkLst>
      </pc:sldChg>
      <pc:sldChg chg="del">
        <pc:chgData name="FERRARA MARIA DOLORES" userId="8cf4d27e-2c18-4b19-8957-b1e0dfc88b87" providerId="ADAL" clId="{7DF7C172-0F08-4E33-BC4F-B35D6154093D}" dt="2024-04-03T07:16:22.181" v="190" actId="2696"/>
        <pc:sldMkLst>
          <pc:docMk/>
          <pc:sldMk cId="1649572483" sldId="280"/>
        </pc:sldMkLst>
      </pc:sldChg>
      <pc:sldChg chg="del">
        <pc:chgData name="FERRARA MARIA DOLORES" userId="8cf4d27e-2c18-4b19-8957-b1e0dfc88b87" providerId="ADAL" clId="{7DF7C172-0F08-4E33-BC4F-B35D6154093D}" dt="2024-04-03T07:16:22.181" v="191" actId="2696"/>
        <pc:sldMkLst>
          <pc:docMk/>
          <pc:sldMk cId="3559459792" sldId="281"/>
        </pc:sldMkLst>
      </pc:sldChg>
      <pc:sldChg chg="modSp">
        <pc:chgData name="FERRARA MARIA DOLORES" userId="8cf4d27e-2c18-4b19-8957-b1e0dfc88b87" providerId="ADAL" clId="{7DF7C172-0F08-4E33-BC4F-B35D6154093D}" dt="2024-04-03T07:39:06.025" v="194" actId="1076"/>
        <pc:sldMkLst>
          <pc:docMk/>
          <pc:sldMk cId="2771978462" sldId="283"/>
        </pc:sldMkLst>
        <pc:spChg chg="mod">
          <ac:chgData name="FERRARA MARIA DOLORES" userId="8cf4d27e-2c18-4b19-8957-b1e0dfc88b87" providerId="ADAL" clId="{7DF7C172-0F08-4E33-BC4F-B35D6154093D}" dt="2024-04-03T07:39:06.025" v="194" actId="1076"/>
          <ac:spMkLst>
            <pc:docMk/>
            <pc:sldMk cId="2771978462" sldId="283"/>
            <ac:spMk id="2" creationId="{00000000-0000-0000-0000-000000000000}"/>
          </ac:spMkLst>
        </pc:spChg>
        <pc:spChg chg="mod">
          <ac:chgData name="FERRARA MARIA DOLORES" userId="8cf4d27e-2c18-4b19-8957-b1e0dfc88b87" providerId="ADAL" clId="{7DF7C172-0F08-4E33-BC4F-B35D6154093D}" dt="2024-04-03T07:10:22.385" v="4" actId="27636"/>
          <ac:spMkLst>
            <pc:docMk/>
            <pc:sldMk cId="2771978462" sldId="283"/>
            <ac:spMk id="3" creationId="{00000000-0000-0000-0000-000000000000}"/>
          </ac:spMkLst>
        </pc:spChg>
      </pc:sldChg>
      <pc:sldChg chg="modSp">
        <pc:chgData name="FERRARA MARIA DOLORES" userId="8cf4d27e-2c18-4b19-8957-b1e0dfc88b87" providerId="ADAL" clId="{7DF7C172-0F08-4E33-BC4F-B35D6154093D}" dt="2024-04-03T07:10:22.338" v="1" actId="27636"/>
        <pc:sldMkLst>
          <pc:docMk/>
          <pc:sldMk cId="2935598912" sldId="289"/>
        </pc:sldMkLst>
        <pc:spChg chg="mod">
          <ac:chgData name="FERRARA MARIA DOLORES" userId="8cf4d27e-2c18-4b19-8957-b1e0dfc88b87" providerId="ADAL" clId="{7DF7C172-0F08-4E33-BC4F-B35D6154093D}" dt="2024-04-03T07:10:22.338" v="1" actId="27636"/>
          <ac:spMkLst>
            <pc:docMk/>
            <pc:sldMk cId="2935598912" sldId="289"/>
            <ac:spMk id="3" creationId="{00000000-0000-0000-0000-000000000000}"/>
          </ac:spMkLst>
        </pc:spChg>
      </pc:sldChg>
      <pc:sldChg chg="modSp">
        <pc:chgData name="FERRARA MARIA DOLORES" userId="8cf4d27e-2c18-4b19-8957-b1e0dfc88b87" providerId="ADAL" clId="{7DF7C172-0F08-4E33-BC4F-B35D6154093D}" dt="2024-04-03T07:11:34.919" v="58" actId="20577"/>
        <pc:sldMkLst>
          <pc:docMk/>
          <pc:sldMk cId="2180751988" sldId="295"/>
        </pc:sldMkLst>
        <pc:spChg chg="mod">
          <ac:chgData name="FERRARA MARIA DOLORES" userId="8cf4d27e-2c18-4b19-8957-b1e0dfc88b87" providerId="ADAL" clId="{7DF7C172-0F08-4E33-BC4F-B35D6154093D}" dt="2024-04-03T07:11:34.919" v="58" actId="20577"/>
          <ac:spMkLst>
            <pc:docMk/>
            <pc:sldMk cId="2180751988" sldId="295"/>
            <ac:spMk id="3" creationId="{00000000-0000-0000-0000-000000000000}"/>
          </ac:spMkLst>
        </pc:spChg>
      </pc:sldChg>
      <pc:sldChg chg="modSp">
        <pc:chgData name="FERRARA MARIA DOLORES" userId="8cf4d27e-2c18-4b19-8957-b1e0dfc88b87" providerId="ADAL" clId="{7DF7C172-0F08-4E33-BC4F-B35D6154093D}" dt="2024-04-03T07:11:46.131" v="59" actId="207"/>
        <pc:sldMkLst>
          <pc:docMk/>
          <pc:sldMk cId="4189752985" sldId="296"/>
        </pc:sldMkLst>
        <pc:spChg chg="mod">
          <ac:chgData name="FERRARA MARIA DOLORES" userId="8cf4d27e-2c18-4b19-8957-b1e0dfc88b87" providerId="ADAL" clId="{7DF7C172-0F08-4E33-BC4F-B35D6154093D}" dt="2024-04-03T07:11:46.131" v="59" actId="207"/>
          <ac:spMkLst>
            <pc:docMk/>
            <pc:sldMk cId="4189752985" sldId="296"/>
            <ac:spMk id="3" creationId="{00000000-0000-0000-0000-000000000000}"/>
          </ac:spMkLst>
        </pc:spChg>
      </pc:sldChg>
      <pc:sldChg chg="modSp">
        <pc:chgData name="FERRARA MARIA DOLORES" userId="8cf4d27e-2c18-4b19-8957-b1e0dfc88b87" providerId="ADAL" clId="{7DF7C172-0F08-4E33-BC4F-B35D6154093D}" dt="2024-04-03T07:11:52.868" v="60" actId="207"/>
        <pc:sldMkLst>
          <pc:docMk/>
          <pc:sldMk cId="2074417962" sldId="297"/>
        </pc:sldMkLst>
        <pc:spChg chg="mod">
          <ac:chgData name="FERRARA MARIA DOLORES" userId="8cf4d27e-2c18-4b19-8957-b1e0dfc88b87" providerId="ADAL" clId="{7DF7C172-0F08-4E33-BC4F-B35D6154093D}" dt="2024-04-03T07:11:52.868" v="60" actId="207"/>
          <ac:spMkLst>
            <pc:docMk/>
            <pc:sldMk cId="2074417962" sldId="297"/>
            <ac:spMk id="3" creationId="{00000000-0000-0000-0000-000000000000}"/>
          </ac:spMkLst>
        </pc:spChg>
      </pc:sldChg>
      <pc:sldChg chg="delSp modSp add del">
        <pc:chgData name="FERRARA MARIA DOLORES" userId="8cf4d27e-2c18-4b19-8957-b1e0dfc88b87" providerId="ADAL" clId="{7DF7C172-0F08-4E33-BC4F-B35D6154093D}" dt="2024-04-03T07:16:22.070" v="180" actId="2696"/>
        <pc:sldMkLst>
          <pc:docMk/>
          <pc:sldMk cId="568938640" sldId="298"/>
        </pc:sldMkLst>
        <pc:spChg chg="mod">
          <ac:chgData name="FERRARA MARIA DOLORES" userId="8cf4d27e-2c18-4b19-8957-b1e0dfc88b87" providerId="ADAL" clId="{7DF7C172-0F08-4E33-BC4F-B35D6154093D}" dt="2024-04-03T07:13:44.184" v="171" actId="20577"/>
          <ac:spMkLst>
            <pc:docMk/>
            <pc:sldMk cId="568938640" sldId="298"/>
            <ac:spMk id="2" creationId="{C8BA8AC5-2B8B-43CD-88A6-7F85FA3D196E}"/>
          </ac:spMkLst>
        </pc:spChg>
        <pc:spChg chg="del">
          <ac:chgData name="FERRARA MARIA DOLORES" userId="8cf4d27e-2c18-4b19-8957-b1e0dfc88b87" providerId="ADAL" clId="{7DF7C172-0F08-4E33-BC4F-B35D6154093D}" dt="2024-04-03T07:13:48.148" v="172" actId="478"/>
          <ac:spMkLst>
            <pc:docMk/>
            <pc:sldMk cId="568938640" sldId="298"/>
            <ac:spMk id="3" creationId="{C6674C9F-9241-4566-88E9-735EED1BEA83}"/>
          </ac:spMkLst>
        </pc:spChg>
      </pc:sldChg>
      <pc:sldChg chg="add del">
        <pc:chgData name="FERRARA MARIA DOLORES" userId="8cf4d27e-2c18-4b19-8957-b1e0dfc88b87" providerId="ADAL" clId="{7DF7C172-0F08-4E33-BC4F-B35D6154093D}" dt="2024-04-03T07:16:22.196" v="192" actId="2696"/>
        <pc:sldMkLst>
          <pc:docMk/>
          <pc:sldMk cId="2727771703" sldId="299"/>
        </pc:sldMkLst>
      </pc:sldChg>
      <pc:sldChg chg="add">
        <pc:chgData name="FERRARA MARIA DOLORES" userId="8cf4d27e-2c18-4b19-8957-b1e0dfc88b87" providerId="ADAL" clId="{7DF7C172-0F08-4E33-BC4F-B35D6154093D}" dt="2024-04-03T07:16:06.858" v="174"/>
        <pc:sldMkLst>
          <pc:docMk/>
          <pc:sldMk cId="1618117563" sldId="300"/>
        </pc:sldMkLst>
      </pc:sldChg>
      <pc:sldChg chg="add">
        <pc:chgData name="FERRARA MARIA DOLORES" userId="8cf4d27e-2c18-4b19-8957-b1e0dfc88b87" providerId="ADAL" clId="{7DF7C172-0F08-4E33-BC4F-B35D6154093D}" dt="2024-04-03T07:16:06.858" v="174"/>
        <pc:sldMkLst>
          <pc:docMk/>
          <pc:sldMk cId="512382650" sldId="301"/>
        </pc:sldMkLst>
      </pc:sldChg>
      <pc:sldChg chg="modSp add">
        <pc:chgData name="FERRARA MARIA DOLORES" userId="8cf4d27e-2c18-4b19-8957-b1e0dfc88b87" providerId="ADAL" clId="{7DF7C172-0F08-4E33-BC4F-B35D6154093D}" dt="2024-04-03T07:16:06.941" v="175" actId="27636"/>
        <pc:sldMkLst>
          <pc:docMk/>
          <pc:sldMk cId="469555826" sldId="302"/>
        </pc:sldMkLst>
        <pc:spChg chg="mod">
          <ac:chgData name="FERRARA MARIA DOLORES" userId="8cf4d27e-2c18-4b19-8957-b1e0dfc88b87" providerId="ADAL" clId="{7DF7C172-0F08-4E33-BC4F-B35D6154093D}" dt="2024-04-03T07:16:06.941" v="175" actId="27636"/>
          <ac:spMkLst>
            <pc:docMk/>
            <pc:sldMk cId="469555826" sldId="302"/>
            <ac:spMk id="3" creationId="{00000000-0000-0000-0000-000000000000}"/>
          </ac:spMkLst>
        </pc:spChg>
      </pc:sldChg>
      <pc:sldChg chg="modSp add">
        <pc:chgData name="FERRARA MARIA DOLORES" userId="8cf4d27e-2c18-4b19-8957-b1e0dfc88b87" providerId="ADAL" clId="{7DF7C172-0F08-4E33-BC4F-B35D6154093D}" dt="2024-04-03T07:16:06.956" v="176" actId="27636"/>
        <pc:sldMkLst>
          <pc:docMk/>
          <pc:sldMk cId="583723397" sldId="303"/>
        </pc:sldMkLst>
        <pc:spChg chg="mod">
          <ac:chgData name="FERRARA MARIA DOLORES" userId="8cf4d27e-2c18-4b19-8957-b1e0dfc88b87" providerId="ADAL" clId="{7DF7C172-0F08-4E33-BC4F-B35D6154093D}" dt="2024-04-03T07:16:06.956" v="176" actId="27636"/>
          <ac:spMkLst>
            <pc:docMk/>
            <pc:sldMk cId="583723397" sldId="303"/>
            <ac:spMk id="3" creationId="{00000000-0000-0000-0000-000000000000}"/>
          </ac:spMkLst>
        </pc:spChg>
      </pc:sldChg>
      <pc:sldChg chg="modSp add">
        <pc:chgData name="FERRARA MARIA DOLORES" userId="8cf4d27e-2c18-4b19-8957-b1e0dfc88b87" providerId="ADAL" clId="{7DF7C172-0F08-4E33-BC4F-B35D6154093D}" dt="2024-04-03T07:16:06.956" v="177" actId="27636"/>
        <pc:sldMkLst>
          <pc:docMk/>
          <pc:sldMk cId="3089097342" sldId="304"/>
        </pc:sldMkLst>
        <pc:spChg chg="mod">
          <ac:chgData name="FERRARA MARIA DOLORES" userId="8cf4d27e-2c18-4b19-8957-b1e0dfc88b87" providerId="ADAL" clId="{7DF7C172-0F08-4E33-BC4F-B35D6154093D}" dt="2024-04-03T07:16:06.956" v="177" actId="27636"/>
          <ac:spMkLst>
            <pc:docMk/>
            <pc:sldMk cId="3089097342" sldId="304"/>
            <ac:spMk id="3" creationId="{00000000-0000-0000-0000-000000000000}"/>
          </ac:spMkLst>
        </pc:spChg>
      </pc:sldChg>
      <pc:sldChg chg="modSp add">
        <pc:chgData name="FERRARA MARIA DOLORES" userId="8cf4d27e-2c18-4b19-8957-b1e0dfc88b87" providerId="ADAL" clId="{7DF7C172-0F08-4E33-BC4F-B35D6154093D}" dt="2024-04-03T07:16:06.972" v="178" actId="27636"/>
        <pc:sldMkLst>
          <pc:docMk/>
          <pc:sldMk cId="1609690333" sldId="305"/>
        </pc:sldMkLst>
        <pc:spChg chg="mod">
          <ac:chgData name="FERRARA MARIA DOLORES" userId="8cf4d27e-2c18-4b19-8957-b1e0dfc88b87" providerId="ADAL" clId="{7DF7C172-0F08-4E33-BC4F-B35D6154093D}" dt="2024-04-03T07:16:06.972" v="178" actId="27636"/>
          <ac:spMkLst>
            <pc:docMk/>
            <pc:sldMk cId="1609690333" sldId="305"/>
            <ac:spMk id="3" creationId="{00000000-0000-0000-0000-000000000000}"/>
          </ac:spMkLst>
        </pc:spChg>
      </pc:sldChg>
      <pc:sldChg chg="modSp add">
        <pc:chgData name="FERRARA MARIA DOLORES" userId="8cf4d27e-2c18-4b19-8957-b1e0dfc88b87" providerId="ADAL" clId="{7DF7C172-0F08-4E33-BC4F-B35D6154093D}" dt="2024-04-03T07:16:07.004" v="179" actId="27636"/>
        <pc:sldMkLst>
          <pc:docMk/>
          <pc:sldMk cId="352706907" sldId="306"/>
        </pc:sldMkLst>
        <pc:spChg chg="mod">
          <ac:chgData name="FERRARA MARIA DOLORES" userId="8cf4d27e-2c18-4b19-8957-b1e0dfc88b87" providerId="ADAL" clId="{7DF7C172-0F08-4E33-BC4F-B35D6154093D}" dt="2024-04-03T07:16:07.004" v="179" actId="27636"/>
          <ac:spMkLst>
            <pc:docMk/>
            <pc:sldMk cId="352706907" sldId="306"/>
            <ac:spMk id="3" creationId="{00000000-0000-0000-0000-000000000000}"/>
          </ac:spMkLst>
        </pc:spChg>
      </pc:sldChg>
      <pc:sldChg chg="add">
        <pc:chgData name="FERRARA MARIA DOLORES" userId="8cf4d27e-2c18-4b19-8957-b1e0dfc88b87" providerId="ADAL" clId="{7DF7C172-0F08-4E33-BC4F-B35D6154093D}" dt="2024-04-03T07:16:06.858" v="174"/>
        <pc:sldMkLst>
          <pc:docMk/>
          <pc:sldMk cId="1820142877" sldId="30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5332FF-49E5-42C4-93C2-92769642AA15}" type="datetimeFigureOut">
              <a:rPr lang="it-IT" smtClean="0"/>
              <a:t>09/04/2024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4F6911-3326-4F33-B0F8-F6532BD673D4}" type="slidenum">
              <a:rPr lang="it-IT" smtClean="0"/>
              <a:t>‹N›</a:t>
            </a:fld>
            <a:endParaRPr lang="it-IT"/>
          </a:p>
        </p:txBody>
      </p:sp>
    </p:spTree>
    <p:extLst>
      <p:ext uri="{BB962C8B-B14F-4D97-AF65-F5344CB8AC3E}">
        <p14:creationId xmlns:p14="http://schemas.microsoft.com/office/powerpoint/2010/main" val="2460667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D4F6911-3326-4F33-B0F8-F6532BD673D4}" type="slidenum">
              <a:rPr lang="it-IT" smtClean="0"/>
              <a:t>24</a:t>
            </a:fld>
            <a:endParaRPr lang="it-IT"/>
          </a:p>
        </p:txBody>
      </p:sp>
    </p:spTree>
    <p:extLst>
      <p:ext uri="{BB962C8B-B14F-4D97-AF65-F5344CB8AC3E}">
        <p14:creationId xmlns:p14="http://schemas.microsoft.com/office/powerpoint/2010/main" val="3531998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E7EEA0BB-47E1-4C65-8D0B-F2F9738648FA}" type="slidenum">
              <a:rPr lang="en-GB" smtClean="0"/>
              <a:t>29</a:t>
            </a:fld>
            <a:endParaRPr lang="en-GB"/>
          </a:p>
        </p:txBody>
      </p:sp>
    </p:spTree>
    <p:extLst>
      <p:ext uri="{BB962C8B-B14F-4D97-AF65-F5344CB8AC3E}">
        <p14:creationId xmlns:p14="http://schemas.microsoft.com/office/powerpoint/2010/main" val="2747704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E7EEA0BB-47E1-4C65-8D0B-F2F9738648FA}" type="slidenum">
              <a:rPr lang="en-GB" smtClean="0"/>
              <a:t>30</a:t>
            </a:fld>
            <a:endParaRPr lang="en-GB"/>
          </a:p>
        </p:txBody>
      </p:sp>
    </p:spTree>
    <p:extLst>
      <p:ext uri="{BB962C8B-B14F-4D97-AF65-F5344CB8AC3E}">
        <p14:creationId xmlns:p14="http://schemas.microsoft.com/office/powerpoint/2010/main" val="2067308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E7EEA0BB-47E1-4C65-8D0B-F2F9738648FA}" type="slidenum">
              <a:rPr lang="en-GB" smtClean="0"/>
              <a:t>31</a:t>
            </a:fld>
            <a:endParaRPr lang="en-GB"/>
          </a:p>
        </p:txBody>
      </p:sp>
    </p:spTree>
    <p:extLst>
      <p:ext uri="{BB962C8B-B14F-4D97-AF65-F5344CB8AC3E}">
        <p14:creationId xmlns:p14="http://schemas.microsoft.com/office/powerpoint/2010/main" val="2471126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E7EEA0BB-47E1-4C65-8D0B-F2F9738648FA}" type="slidenum">
              <a:rPr lang="en-GB" smtClean="0"/>
              <a:t>32</a:t>
            </a:fld>
            <a:endParaRPr lang="en-GB"/>
          </a:p>
        </p:txBody>
      </p:sp>
    </p:spTree>
    <p:extLst>
      <p:ext uri="{BB962C8B-B14F-4D97-AF65-F5344CB8AC3E}">
        <p14:creationId xmlns:p14="http://schemas.microsoft.com/office/powerpoint/2010/main" val="223472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E7EEA0BB-47E1-4C65-8D0B-F2F9738648FA}" type="slidenum">
              <a:rPr lang="en-GB" smtClean="0"/>
              <a:t>33</a:t>
            </a:fld>
            <a:endParaRPr lang="en-GB"/>
          </a:p>
        </p:txBody>
      </p:sp>
    </p:spTree>
    <p:extLst>
      <p:ext uri="{BB962C8B-B14F-4D97-AF65-F5344CB8AC3E}">
        <p14:creationId xmlns:p14="http://schemas.microsoft.com/office/powerpoint/2010/main" val="1556096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E7EEA0BB-47E1-4C65-8D0B-F2F9738648FA}" type="slidenum">
              <a:rPr lang="en-GB" smtClean="0"/>
              <a:t>34</a:t>
            </a:fld>
            <a:endParaRPr lang="en-GB"/>
          </a:p>
        </p:txBody>
      </p:sp>
    </p:spTree>
    <p:extLst>
      <p:ext uri="{BB962C8B-B14F-4D97-AF65-F5344CB8AC3E}">
        <p14:creationId xmlns:p14="http://schemas.microsoft.com/office/powerpoint/2010/main" val="2730849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E7EEA0BB-47E1-4C65-8D0B-F2F9738648FA}" type="slidenum">
              <a:rPr lang="en-GB" smtClean="0"/>
              <a:t>35</a:t>
            </a:fld>
            <a:endParaRPr lang="en-GB"/>
          </a:p>
        </p:txBody>
      </p:sp>
    </p:spTree>
    <p:extLst>
      <p:ext uri="{BB962C8B-B14F-4D97-AF65-F5344CB8AC3E}">
        <p14:creationId xmlns:p14="http://schemas.microsoft.com/office/powerpoint/2010/main" val="3048453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E7EEA0BB-47E1-4C65-8D0B-F2F9738648FA}" type="slidenum">
              <a:rPr lang="en-GB" smtClean="0"/>
              <a:t>36</a:t>
            </a:fld>
            <a:endParaRPr lang="en-GB"/>
          </a:p>
        </p:txBody>
      </p:sp>
    </p:spTree>
    <p:extLst>
      <p:ext uri="{BB962C8B-B14F-4D97-AF65-F5344CB8AC3E}">
        <p14:creationId xmlns:p14="http://schemas.microsoft.com/office/powerpoint/2010/main" val="1356973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161D07D-6EE9-45B6-9C8C-A6E78802E745}" type="datetimeFigureOut">
              <a:rPr lang="it-IT" smtClean="0"/>
              <a:t>09/04/2024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28250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161D07D-6EE9-45B6-9C8C-A6E78802E745}" type="datetimeFigureOut">
              <a:rPr lang="it-IT" smtClean="0"/>
              <a:t>09/04/2024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4251175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5161D07D-6EE9-45B6-9C8C-A6E78802E745}" type="datetimeFigureOut">
              <a:rPr lang="it-IT" smtClean="0"/>
              <a:t>09/04/2024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3461010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Modifica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5161D07D-6EE9-45B6-9C8C-A6E78802E745}" type="datetimeFigureOut">
              <a:rPr lang="it-IT" smtClean="0"/>
              <a:t>09/04/2024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A9E65-5031-4705-9C5C-091DE72A8FE9}" type="slidenum">
              <a:rPr lang="it-IT" smtClean="0"/>
              <a:t>‹N›</a:t>
            </a:fld>
            <a:endParaRPr lang="it-IT"/>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9470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5161D07D-6EE9-45B6-9C8C-A6E78802E745}" type="datetimeFigureOut">
              <a:rPr lang="it-IT" smtClean="0"/>
              <a:t>09/04/2024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624460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161D07D-6EE9-45B6-9C8C-A6E78802E745}" type="datetimeFigureOut">
              <a:rPr lang="it-IT" smtClean="0"/>
              <a:t>09/04/2024</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22001634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161D07D-6EE9-45B6-9C8C-A6E78802E745}" type="datetimeFigureOut">
              <a:rPr lang="it-IT" smtClean="0"/>
              <a:t>09/04/2024</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446690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161D07D-6EE9-45B6-9C8C-A6E78802E745}" type="datetimeFigureOut">
              <a:rPr lang="it-IT" smtClean="0"/>
              <a:t>09/04/2024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5145904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161D07D-6EE9-45B6-9C8C-A6E78802E745}" type="datetimeFigureOut">
              <a:rPr lang="it-IT" smtClean="0"/>
              <a:t>09/04/2024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2793773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5161D07D-6EE9-45B6-9C8C-A6E78802E745}" type="datetimeFigureOut">
              <a:rPr lang="it-IT" smtClean="0"/>
              <a:t>09/04/2024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2789802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5161D07D-6EE9-45B6-9C8C-A6E78802E745}" type="datetimeFigureOut">
              <a:rPr lang="it-IT" smtClean="0"/>
              <a:t>09/04/2024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3384049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161D07D-6EE9-45B6-9C8C-A6E78802E745}" type="datetimeFigureOut">
              <a:rPr lang="it-IT" smtClean="0"/>
              <a:t>09/04/2024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746240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161D07D-6EE9-45B6-9C8C-A6E78802E745}" type="datetimeFigureOut">
              <a:rPr lang="it-IT" smtClean="0"/>
              <a:t>09/04/2024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1778219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5161D07D-6EE9-45B6-9C8C-A6E78802E745}" type="datetimeFigureOut">
              <a:rPr lang="it-IT" smtClean="0"/>
              <a:t>09/04/2024</a:t>
            </a:fld>
            <a:endParaRPr lang="it-IT"/>
          </a:p>
        </p:txBody>
      </p:sp>
      <p:sp>
        <p:nvSpPr>
          <p:cNvPr id="5" name="Footer Placeholder 3"/>
          <p:cNvSpPr>
            <a:spLocks noGrp="1"/>
          </p:cNvSpPr>
          <p:nvPr>
            <p:ph type="ftr" sz="quarter" idx="11"/>
          </p:nvPr>
        </p:nvSpPr>
        <p:spPr/>
        <p:txBody>
          <a:bodyPr/>
          <a:lstStyle/>
          <a:p>
            <a:endParaRPr lang="it-IT"/>
          </a:p>
        </p:txBody>
      </p:sp>
      <p:sp>
        <p:nvSpPr>
          <p:cNvPr id="6" name="Slide Number Placeholder 4"/>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1452435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161D07D-6EE9-45B6-9C8C-A6E78802E745}" type="datetimeFigureOut">
              <a:rPr lang="it-IT" smtClean="0"/>
              <a:t>09/04/2024</a:t>
            </a:fld>
            <a:endParaRPr lang="it-IT"/>
          </a:p>
        </p:txBody>
      </p:sp>
      <p:sp>
        <p:nvSpPr>
          <p:cNvPr id="5" name="Footer Placeholder 2"/>
          <p:cNvSpPr>
            <a:spLocks noGrp="1"/>
          </p:cNvSpPr>
          <p:nvPr>
            <p:ph type="ftr" sz="quarter" idx="11"/>
          </p:nvPr>
        </p:nvSpPr>
        <p:spPr/>
        <p:txBody>
          <a:bodyPr/>
          <a:lstStyle/>
          <a:p>
            <a:endParaRPr lang="it-IT"/>
          </a:p>
        </p:txBody>
      </p:sp>
      <p:sp>
        <p:nvSpPr>
          <p:cNvPr id="6" name="Slide Number Placeholder 3"/>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1120313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7" name="Date Placeholder 4"/>
          <p:cNvSpPr>
            <a:spLocks noGrp="1"/>
          </p:cNvSpPr>
          <p:nvPr>
            <p:ph type="dt" sz="half" idx="10"/>
          </p:nvPr>
        </p:nvSpPr>
        <p:spPr/>
        <p:txBody>
          <a:bodyPr/>
          <a:lstStyle/>
          <a:p>
            <a:fld id="{5161D07D-6EE9-45B6-9C8C-A6E78802E745}" type="datetimeFigureOut">
              <a:rPr lang="it-IT" smtClean="0"/>
              <a:t>09/04/2024</a:t>
            </a:fld>
            <a:endParaRPr lang="it-IT"/>
          </a:p>
        </p:txBody>
      </p:sp>
      <p:sp>
        <p:nvSpPr>
          <p:cNvPr id="5" name="Footer Placeholder 5"/>
          <p:cNvSpPr>
            <a:spLocks noGrp="1"/>
          </p:cNvSpPr>
          <p:nvPr>
            <p:ph type="ftr" sz="quarter" idx="11"/>
          </p:nvPr>
        </p:nvSpPr>
        <p:spPr/>
        <p:txBody>
          <a:bodyPr/>
          <a:lstStyle/>
          <a:p>
            <a:endParaRPr lang="it-IT"/>
          </a:p>
        </p:txBody>
      </p:sp>
      <p:sp>
        <p:nvSpPr>
          <p:cNvPr id="6" name="Slide Number Placeholder 6"/>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1196628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161D07D-6EE9-45B6-9C8C-A6E78802E745}" type="datetimeFigureOut">
              <a:rPr lang="it-IT" smtClean="0"/>
              <a:t>09/04/2024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0BA9E65-5031-4705-9C5C-091DE72A8FE9}" type="slidenum">
              <a:rPr lang="it-IT" smtClean="0"/>
              <a:t>‹N›</a:t>
            </a:fld>
            <a:endParaRPr lang="it-IT"/>
          </a:p>
        </p:txBody>
      </p:sp>
    </p:spTree>
    <p:extLst>
      <p:ext uri="{BB962C8B-B14F-4D97-AF65-F5344CB8AC3E}">
        <p14:creationId xmlns:p14="http://schemas.microsoft.com/office/powerpoint/2010/main" val="1054294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161D07D-6EE9-45B6-9C8C-A6E78802E745}" type="datetimeFigureOut">
              <a:rPr lang="it-IT" smtClean="0"/>
              <a:t>09/04/2024</a:t>
            </a:fld>
            <a:endParaRPr lang="it-IT"/>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0BA9E65-5031-4705-9C5C-091DE72A8FE9}" type="slidenum">
              <a:rPr lang="it-IT" smtClean="0"/>
              <a:t>‹N›</a:t>
            </a:fld>
            <a:endParaRPr lang="it-IT"/>
          </a:p>
        </p:txBody>
      </p:sp>
    </p:spTree>
    <p:extLst>
      <p:ext uri="{BB962C8B-B14F-4D97-AF65-F5344CB8AC3E}">
        <p14:creationId xmlns:p14="http://schemas.microsoft.com/office/powerpoint/2010/main" val="442142535"/>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jure.it/#/ricerca/fonti_documento?idDatabank=7&amp;idDocMaster=9321999&amp;idUnitaDoc=67058821&amp;nVigUnitaDoc=1&amp;docIdx=1&amp;isCorrelazioniSearch=true&amp;correlatoA=Normativa" TargetMode="External"/><Relationship Id="rId2" Type="http://schemas.openxmlformats.org/officeDocument/2006/relationships/hyperlink" Target="https://dejure.it/#/ricerca/fonti_documento?idDatabank=7&amp;idDocMaster=9132544&amp;idUnitaDoc=63848362&amp;nVigUnitaDoc=1&amp;docIdx=1&amp;isCorrelazioniSearch=true&amp;correlatoA=Normativ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lstStyle/>
          <a:p>
            <a:r>
              <a:rPr lang="it-IT" dirty="0"/>
              <a:t>Inquadramento e mansioni</a:t>
            </a:r>
          </a:p>
        </p:txBody>
      </p:sp>
      <p:sp>
        <p:nvSpPr>
          <p:cNvPr id="5" name="Sottotitolo 4"/>
          <p:cNvSpPr>
            <a:spLocks noGrp="1"/>
          </p:cNvSpPr>
          <p:nvPr>
            <p:ph type="subTitle" idx="1"/>
          </p:nvPr>
        </p:nvSpPr>
        <p:spPr/>
        <p:txBody>
          <a:bodyPr/>
          <a:lstStyle/>
          <a:p>
            <a:r>
              <a:rPr lang="it-IT"/>
              <a:t>Lezione IX</a:t>
            </a:r>
            <a:endParaRPr lang="it-IT" dirty="0"/>
          </a:p>
        </p:txBody>
      </p:sp>
    </p:spTree>
    <p:extLst>
      <p:ext uri="{BB962C8B-B14F-4D97-AF65-F5344CB8AC3E}">
        <p14:creationId xmlns:p14="http://schemas.microsoft.com/office/powerpoint/2010/main" val="2855984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r>
              <a:rPr lang="it-IT" dirty="0"/>
              <a:t>Oltre a parametri oggettivi validi per ogni amministrazione quali la valutazione positiva conseguita dal dipendente negli ultimi tre anni di servizio e l’assenza di provvedimenti disciplinari</a:t>
            </a:r>
          </a:p>
          <a:p>
            <a:pPr algn="just"/>
            <a:r>
              <a:rPr lang="it-IT" dirty="0"/>
              <a:t>il legislatore ne ha previsti altri: </a:t>
            </a:r>
            <a:r>
              <a:rPr lang="it-IT" b="1" dirty="0">
                <a:solidFill>
                  <a:srgbClr val="FF0000"/>
                </a:solidFill>
                <a:effectLst>
                  <a:outerShdw blurRad="38100" dist="38100" dir="2700000" algn="tl">
                    <a:srgbClr val="000000">
                      <a:alpha val="43137"/>
                    </a:srgbClr>
                  </a:outerShdw>
                </a:effectLst>
              </a:rPr>
              <a:t>il numero e la tipologia degli incarichi rivestiti e il possesso di titoli o competenze professionali ovvero di studio ulteriori rispetto a quelli previsti per l’accesso dall’esterno </a:t>
            </a:r>
          </a:p>
        </p:txBody>
      </p:sp>
    </p:spTree>
    <p:extLst>
      <p:ext uri="{BB962C8B-B14F-4D97-AF65-F5344CB8AC3E}">
        <p14:creationId xmlns:p14="http://schemas.microsoft.com/office/powerpoint/2010/main" val="1865661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r>
              <a:rPr lang="it-IT" dirty="0"/>
              <a:t>l’obbligata previsione legislativa di “fattispecie aperte” comporta la necessità che, per l’applicazione in concreto del comma 1</a:t>
            </a:r>
            <a:r>
              <a:rPr lang="it-IT" i="1" dirty="0"/>
              <a:t>-bis</a:t>
            </a:r>
            <a:r>
              <a:rPr lang="it-IT" dirty="0"/>
              <a:t> dell’art. 52, non si possa prescindere dalla specifica realtà organizzativa dell’ente e dalle esigenze professionali individuate al suo interno, in stretta connessione con le attività svolte e sulla base della programmazione dei potenziali fabbisogni professionali.</a:t>
            </a:r>
          </a:p>
        </p:txBody>
      </p:sp>
    </p:spTree>
    <p:extLst>
      <p:ext uri="{BB962C8B-B14F-4D97-AF65-F5344CB8AC3E}">
        <p14:creationId xmlns:p14="http://schemas.microsoft.com/office/powerpoint/2010/main" val="566549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just"/>
            <a:r>
              <a:rPr lang="it-IT" dirty="0"/>
              <a:t>in sede applicativa, le stesse amministrazioni procedenti potranno programmare il ricorso alla procedura comparativa per la copertura di più elevati fabbisogni professionali adattandola alle proprie esigenze, </a:t>
            </a:r>
            <a:r>
              <a:rPr lang="it-IT" b="1" dirty="0">
                <a:solidFill>
                  <a:srgbClr val="FF0000"/>
                </a:solidFill>
              </a:rPr>
              <a:t>ossia declinando in autonomia con propri atti i titoli e le competenze professionali</a:t>
            </a:r>
          </a:p>
          <a:p>
            <a:pPr algn="just"/>
            <a:r>
              <a:rPr lang="it-IT" dirty="0"/>
              <a:t>a titolo esemplificativo il possesso di abilitazioni professionali non richieste ai fini dell’accesso</a:t>
            </a:r>
          </a:p>
          <a:p>
            <a:pPr algn="just"/>
            <a:r>
              <a:rPr lang="it-IT" dirty="0"/>
              <a:t>nonché i titoli di studio ulteriori rispetto a quelli validi per l’accesso all’area dall’esterno (lauree, master, specializzazioni, dottorati di ricerca, corsi con esame finale) ritenuti maggiormente utili </a:t>
            </a:r>
          </a:p>
        </p:txBody>
      </p:sp>
    </p:spTree>
    <p:extLst>
      <p:ext uri="{BB962C8B-B14F-4D97-AF65-F5344CB8AC3E}">
        <p14:creationId xmlns:p14="http://schemas.microsoft.com/office/powerpoint/2010/main" val="791569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MUTAMENTO DI MANSIONI (I)</a:t>
            </a:r>
          </a:p>
        </p:txBody>
      </p:sp>
      <p:sp>
        <p:nvSpPr>
          <p:cNvPr id="3" name="Segnaposto contenuto 2"/>
          <p:cNvSpPr>
            <a:spLocks noGrp="1"/>
          </p:cNvSpPr>
          <p:nvPr>
            <p:ph idx="1"/>
          </p:nvPr>
        </p:nvSpPr>
        <p:spPr/>
        <p:txBody>
          <a:bodyPr>
            <a:normAutofit/>
          </a:bodyPr>
          <a:lstStyle/>
          <a:p>
            <a:pPr marL="0" indent="0" algn="just">
              <a:buNone/>
            </a:pPr>
            <a:r>
              <a:rPr lang="it-IT" b="1" u="sng" dirty="0"/>
              <a:t>ART 52 TU: </a:t>
            </a:r>
          </a:p>
          <a:p>
            <a:pPr algn="just"/>
            <a:r>
              <a:rPr lang="it-IT" dirty="0"/>
              <a:t>Il prestatore di lavoro deve essere adibito alle mansioni per le quali è stato assunto o alle </a:t>
            </a:r>
            <a:r>
              <a:rPr lang="it-IT" b="1" u="sng" dirty="0"/>
              <a:t>mansioni equivalenti nell’ambito dell’area di inquadramento</a:t>
            </a:r>
            <a:r>
              <a:rPr lang="it-IT" dirty="0"/>
              <a:t> ovvero a quelle corrispondenti alla qualifica superiore che abbia successivamente acquisito per effetto delle procedure selettive.</a:t>
            </a:r>
          </a:p>
          <a:p>
            <a:pPr algn="just"/>
            <a:r>
              <a:rPr lang="it-IT" dirty="0"/>
              <a:t>L’esercizio di fatto di mansioni non corrispondenti alla qualifica di appartenenza non ha effetto ai fini dell’inquadramento </a:t>
            </a:r>
          </a:p>
        </p:txBody>
      </p:sp>
    </p:spTree>
    <p:extLst>
      <p:ext uri="{BB962C8B-B14F-4D97-AF65-F5344CB8AC3E}">
        <p14:creationId xmlns:p14="http://schemas.microsoft.com/office/powerpoint/2010/main" val="3235194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MUTAMENTO DI MANSIONI (II)</a:t>
            </a:r>
          </a:p>
        </p:txBody>
      </p:sp>
      <p:sp>
        <p:nvSpPr>
          <p:cNvPr id="3" name="Segnaposto contenuto 2"/>
          <p:cNvSpPr>
            <a:spLocks noGrp="1"/>
          </p:cNvSpPr>
          <p:nvPr>
            <p:ph idx="1"/>
          </p:nvPr>
        </p:nvSpPr>
        <p:spPr/>
        <p:txBody>
          <a:bodyPr>
            <a:normAutofit/>
          </a:bodyPr>
          <a:lstStyle/>
          <a:p>
            <a:pPr algn="just"/>
            <a:r>
              <a:rPr lang="it-IT" dirty="0"/>
              <a:t>Non vi sono ipotesi di avanzamento automatico come nell’impiego privato di cui all’art. 2103 c.c.</a:t>
            </a:r>
          </a:p>
          <a:p>
            <a:pPr algn="just"/>
            <a:r>
              <a:rPr lang="it-IT" dirty="0"/>
              <a:t>C’è solo diritto al trattamento retributivo corrispondente alle mansioni effettivamente rese (art. 52, co. 5 TU)</a:t>
            </a:r>
          </a:p>
          <a:p>
            <a:pPr algn="just"/>
            <a:r>
              <a:rPr lang="it-IT" dirty="0"/>
              <a:t>Il passaggio di qualifica superiore è configurabile come una forma di reclutamento e quindi soggetta alla regola del concorso di cui all’art. 97 COST (COST. n. 205/2004)</a:t>
            </a:r>
          </a:p>
          <a:p>
            <a:pPr algn="just"/>
            <a:r>
              <a:rPr lang="it-IT" dirty="0"/>
              <a:t>Deroghe possono essere previste solo: per garantire il buon andamento o attuare principi di rilievo costituzionale</a:t>
            </a:r>
          </a:p>
          <a:p>
            <a:pPr marL="0" indent="0" algn="just">
              <a:buNone/>
            </a:pPr>
            <a:endParaRPr lang="it-IT" dirty="0"/>
          </a:p>
        </p:txBody>
      </p:sp>
    </p:spTree>
    <p:extLst>
      <p:ext uri="{BB962C8B-B14F-4D97-AF65-F5344CB8AC3E}">
        <p14:creationId xmlns:p14="http://schemas.microsoft.com/office/powerpoint/2010/main" val="3522269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MUTAMENTO DI MANSIONI (III)</a:t>
            </a:r>
          </a:p>
        </p:txBody>
      </p:sp>
      <p:sp>
        <p:nvSpPr>
          <p:cNvPr id="3" name="Segnaposto contenuto 2"/>
          <p:cNvSpPr>
            <a:spLocks noGrp="1"/>
          </p:cNvSpPr>
          <p:nvPr>
            <p:ph idx="1"/>
          </p:nvPr>
        </p:nvSpPr>
        <p:spPr/>
        <p:txBody>
          <a:bodyPr>
            <a:normAutofit fontScale="92500" lnSpcReduction="10000"/>
          </a:bodyPr>
          <a:lstStyle/>
          <a:p>
            <a:pPr algn="just"/>
            <a:r>
              <a:rPr lang="it-IT" i="1" dirty="0" err="1"/>
              <a:t>Ius</a:t>
            </a:r>
            <a:r>
              <a:rPr lang="it-IT" i="1" dirty="0"/>
              <a:t> </a:t>
            </a:r>
            <a:r>
              <a:rPr lang="it-IT" i="1" dirty="0" err="1"/>
              <a:t>variandi</a:t>
            </a:r>
            <a:r>
              <a:rPr lang="it-IT" i="1" dirty="0"/>
              <a:t> </a:t>
            </a:r>
            <a:r>
              <a:rPr lang="it-IT" dirty="0"/>
              <a:t>verticale consentitolo solo (art. 52, co. 2 e 4, TU):</a:t>
            </a:r>
          </a:p>
          <a:p>
            <a:pPr marL="457200" indent="-457200" algn="just">
              <a:buAutoNum type="arabicPeriod"/>
            </a:pPr>
            <a:r>
              <a:rPr lang="it-IT" dirty="0"/>
              <a:t>Nel caso di vacanza di posti in organico per un periodo non superiore a sei mesi (+sei mesi di proroga), e previa indizione entro 90 gg di una procedura per coprire i posti vacanti</a:t>
            </a:r>
          </a:p>
          <a:p>
            <a:pPr marL="457200" indent="-457200" algn="just">
              <a:buAutoNum type="arabicPeriod"/>
            </a:pPr>
            <a:r>
              <a:rPr lang="it-IT" dirty="0"/>
              <a:t>Per sostituire i lavoratori assenti con diritto alla conservazione del posto (tranne ferie)</a:t>
            </a:r>
          </a:p>
          <a:p>
            <a:pPr algn="just"/>
            <a:r>
              <a:rPr lang="it-IT" dirty="0"/>
              <a:t>In tali casi il lavoratore ha diritto al trattamento economico corrispondente (se c’è stata attribuzione di mansioni sotto il profilo qualitativo, quantitativo e temporale) (art. 52, co. 3, TU)</a:t>
            </a:r>
          </a:p>
          <a:p>
            <a:pPr algn="just"/>
            <a:r>
              <a:rPr lang="it-IT" dirty="0"/>
              <a:t>Al di fuori di queste ipotesi l’assegnazione a mansioni superiori è nulla con diritto alle retribuzioni </a:t>
            </a:r>
          </a:p>
          <a:p>
            <a:pPr algn="just"/>
            <a:r>
              <a:rPr lang="it-IT" dirty="0"/>
              <a:t>Non si applica l’art. 2103 c.c. alla materie degli incarichi dirigenziali (art. 19, co. 1, TU)</a:t>
            </a:r>
          </a:p>
        </p:txBody>
      </p:sp>
    </p:spTree>
    <p:extLst>
      <p:ext uri="{BB962C8B-B14F-4D97-AF65-F5344CB8AC3E}">
        <p14:creationId xmlns:p14="http://schemas.microsoft.com/office/powerpoint/2010/main" val="3020971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Demansionamento</a:t>
            </a:r>
            <a:r>
              <a:rPr lang="it-IT" dirty="0"/>
              <a:t> (I)</a:t>
            </a:r>
          </a:p>
        </p:txBody>
      </p:sp>
      <p:sp>
        <p:nvSpPr>
          <p:cNvPr id="3" name="Segnaposto contenuto 2"/>
          <p:cNvSpPr>
            <a:spLocks noGrp="1"/>
          </p:cNvSpPr>
          <p:nvPr>
            <p:ph idx="1"/>
          </p:nvPr>
        </p:nvSpPr>
        <p:spPr/>
        <p:txBody>
          <a:bodyPr>
            <a:normAutofit/>
          </a:bodyPr>
          <a:lstStyle/>
          <a:p>
            <a:pPr algn="just"/>
            <a:r>
              <a:rPr lang="it-IT" dirty="0"/>
              <a:t>Sono consentiti solo spostamenti a mansioni equivalenti</a:t>
            </a:r>
          </a:p>
          <a:p>
            <a:pPr algn="just"/>
            <a:r>
              <a:rPr lang="it-IT" dirty="0"/>
              <a:t>Nell’area le mansioni sono sempre equivalenti?</a:t>
            </a:r>
          </a:p>
          <a:p>
            <a:pPr algn="just"/>
            <a:r>
              <a:rPr lang="it-IT" dirty="0"/>
              <a:t>Oppure i giudici o i contratti collettivi possono comunque stabilire l’equivalenza?</a:t>
            </a:r>
          </a:p>
          <a:p>
            <a:pPr algn="just"/>
            <a:r>
              <a:rPr lang="it-IT" dirty="0"/>
              <a:t>Secondo i giudici l’art. 52 è alternativo all’art. 2103 c.c., poiché l’equivalenza è presunta dalla legge all’interno dell’area o definita dai contratti</a:t>
            </a:r>
          </a:p>
          <a:p>
            <a:pPr algn="just"/>
            <a:r>
              <a:rPr lang="it-IT" dirty="0"/>
              <a:t>Il passaggio a mansioni inferiori non è consentito, non essendo menzionato dall’art. 52 ed essendo vietato dall’art. 2103 c.c.</a:t>
            </a:r>
          </a:p>
        </p:txBody>
      </p:sp>
    </p:spTree>
    <p:extLst>
      <p:ext uri="{BB962C8B-B14F-4D97-AF65-F5344CB8AC3E}">
        <p14:creationId xmlns:p14="http://schemas.microsoft.com/office/powerpoint/2010/main" val="1356770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Demansionamento</a:t>
            </a:r>
            <a:r>
              <a:rPr lang="it-IT" dirty="0"/>
              <a:t> (II)</a:t>
            </a:r>
          </a:p>
        </p:txBody>
      </p:sp>
      <p:sp>
        <p:nvSpPr>
          <p:cNvPr id="3" name="Segnaposto contenuto 2"/>
          <p:cNvSpPr>
            <a:spLocks noGrp="1"/>
          </p:cNvSpPr>
          <p:nvPr>
            <p:ph idx="1"/>
          </p:nvPr>
        </p:nvSpPr>
        <p:spPr/>
        <p:txBody>
          <a:bodyPr>
            <a:normAutofit lnSpcReduction="10000"/>
          </a:bodyPr>
          <a:lstStyle/>
          <a:p>
            <a:pPr algn="just"/>
            <a:r>
              <a:rPr lang="it-IT" dirty="0"/>
              <a:t>Conseguenza: risarcimento danni</a:t>
            </a:r>
          </a:p>
          <a:p>
            <a:pPr marL="457200" indent="-457200" algn="just">
              <a:buFont typeface="+mj-lt"/>
              <a:buAutoNum type="arabicPeriod"/>
            </a:pPr>
            <a:r>
              <a:rPr lang="it-IT" dirty="0"/>
              <a:t>Danno patrimoniale ex art. 2043 c.c.: impoverimento capacità professionale e mancata acquisizione di capacità (danno emergente) e perdita di ulteriori possibilità di guadagno (lucro cessante)</a:t>
            </a:r>
          </a:p>
          <a:p>
            <a:pPr marL="457200" indent="-457200" algn="just">
              <a:buFont typeface="+mj-lt"/>
              <a:buAutoNum type="arabicPeriod"/>
            </a:pPr>
            <a:r>
              <a:rPr lang="it-IT" dirty="0"/>
              <a:t>Danno non patrimoniale: risarcibile ex art. 2059 nei solo casi previsti dalla legge&gt;danno morale prodotto da reato, ma anche violazione diritti inviolabili della persona protetti dalla Costituzione (</a:t>
            </a:r>
            <a:r>
              <a:rPr lang="it-IT" dirty="0" err="1"/>
              <a:t>Cass</a:t>
            </a:r>
            <a:r>
              <a:rPr lang="it-IT" dirty="0"/>
              <a:t>. 2352/2010 – divieto duplicazione voci di danno </a:t>
            </a:r>
            <a:r>
              <a:rPr lang="it-IT" dirty="0" err="1"/>
              <a:t>Cass</a:t>
            </a:r>
            <a:r>
              <a:rPr lang="it-IT" dirty="0"/>
              <a:t>. 26972/2008)</a:t>
            </a:r>
          </a:p>
          <a:p>
            <a:pPr marL="457200" indent="-457200" algn="just">
              <a:buFont typeface="+mj-lt"/>
              <a:buAutoNum type="arabicPeriod"/>
            </a:pPr>
            <a:r>
              <a:rPr lang="it-IT" dirty="0"/>
              <a:t>Il danno deve essere allegato e provato, ma anche fatti notori, massime di comune esperienza o presunzioni (</a:t>
            </a:r>
            <a:r>
              <a:rPr lang="it-IT" dirty="0" err="1"/>
              <a:t>Cass</a:t>
            </a:r>
            <a:r>
              <a:rPr lang="it-IT" dirty="0"/>
              <a:t>. SU n. 6572/2006)</a:t>
            </a:r>
          </a:p>
        </p:txBody>
      </p:sp>
    </p:spTree>
    <p:extLst>
      <p:ext uri="{BB962C8B-B14F-4D97-AF65-F5344CB8AC3E}">
        <p14:creationId xmlns:p14="http://schemas.microsoft.com/office/powerpoint/2010/main" val="2366851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DEROGHE</a:t>
            </a:r>
          </a:p>
        </p:txBody>
      </p:sp>
      <p:sp>
        <p:nvSpPr>
          <p:cNvPr id="3" name="Segnaposto contenuto 2"/>
          <p:cNvSpPr>
            <a:spLocks noGrp="1"/>
          </p:cNvSpPr>
          <p:nvPr>
            <p:ph idx="1"/>
          </p:nvPr>
        </p:nvSpPr>
        <p:spPr/>
        <p:txBody>
          <a:bodyPr>
            <a:normAutofit/>
          </a:bodyPr>
          <a:lstStyle/>
          <a:p>
            <a:pPr algn="just"/>
            <a:r>
              <a:rPr lang="it-IT" dirty="0"/>
              <a:t>Deroghe parziali e temporanee: lavoratori inabili per malattia o infortunio durante il rapporto, gravidanza</a:t>
            </a:r>
          </a:p>
          <a:p>
            <a:pPr algn="just"/>
            <a:r>
              <a:rPr lang="it-IT" dirty="0"/>
              <a:t>Deroghe definitive: ipotesi di riduzione del personale e riassorbimento del personale i contratti collettivi possono prevedere il </a:t>
            </a:r>
            <a:r>
              <a:rPr lang="it-IT" dirty="0" err="1"/>
              <a:t>demansionamento</a:t>
            </a:r>
            <a:endParaRPr lang="it-IT" dirty="0"/>
          </a:p>
          <a:p>
            <a:pPr marL="0" indent="0" algn="just">
              <a:buNone/>
            </a:pPr>
            <a:endParaRPr lang="it-IT" dirty="0"/>
          </a:p>
          <a:p>
            <a:pPr marL="0" indent="0" algn="just">
              <a:buNone/>
            </a:pPr>
            <a:endParaRPr lang="it-IT" dirty="0"/>
          </a:p>
        </p:txBody>
      </p:sp>
    </p:spTree>
    <p:extLst>
      <p:ext uri="{BB962C8B-B14F-4D97-AF65-F5344CB8AC3E}">
        <p14:creationId xmlns:p14="http://schemas.microsoft.com/office/powerpoint/2010/main" val="3244215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3733" y="516045"/>
            <a:ext cx="8911687" cy="1280890"/>
          </a:xfrm>
        </p:spPr>
        <p:txBody>
          <a:bodyPr>
            <a:normAutofit fontScale="90000"/>
          </a:bodyPr>
          <a:lstStyle/>
          <a:p>
            <a:r>
              <a:rPr lang="it-IT" dirty="0"/>
              <a:t>Posizioni organizzative</a:t>
            </a:r>
            <a:br>
              <a:rPr lang="it-IT" dirty="0"/>
            </a:br>
            <a:br>
              <a:rPr lang="it-IT" dirty="0"/>
            </a:br>
            <a:br>
              <a:rPr lang="it-IT" dirty="0"/>
            </a:br>
            <a:br>
              <a:rPr lang="it-IT" dirty="0"/>
            </a:br>
            <a:br>
              <a:rPr lang="it-IT" dirty="0"/>
            </a:br>
            <a:br>
              <a:rPr lang="it-IT" dirty="0"/>
            </a:br>
            <a:endParaRPr lang="it-IT" dirty="0"/>
          </a:p>
        </p:txBody>
      </p:sp>
      <p:sp>
        <p:nvSpPr>
          <p:cNvPr id="3" name="Segnaposto contenuto 2"/>
          <p:cNvSpPr>
            <a:spLocks noGrp="1"/>
          </p:cNvSpPr>
          <p:nvPr>
            <p:ph idx="1"/>
          </p:nvPr>
        </p:nvSpPr>
        <p:spPr>
          <a:xfrm>
            <a:off x="1025237" y="2318326"/>
            <a:ext cx="10479376" cy="4433456"/>
          </a:xfrm>
        </p:spPr>
        <p:txBody>
          <a:bodyPr>
            <a:normAutofit fontScale="77500" lnSpcReduction="20000"/>
          </a:bodyPr>
          <a:lstStyle/>
          <a:p>
            <a:pPr algn="just"/>
            <a:r>
              <a:rPr lang="it-IT" dirty="0"/>
              <a:t>I contratti di comparto ha previsto le posizioni organizzative (PO)</a:t>
            </a:r>
          </a:p>
          <a:p>
            <a:pPr algn="just"/>
            <a:r>
              <a:rPr lang="it-IT" dirty="0"/>
              <a:t>Incarichi di natura non dirigenziale  con compiti di elevata professionalità</a:t>
            </a:r>
          </a:p>
          <a:p>
            <a:pPr marL="0" indent="0" algn="just">
              <a:buNone/>
            </a:pPr>
            <a:r>
              <a:rPr lang="it-IT" dirty="0"/>
              <a:t>Es. funzioni di direzione di unità organizzativa con elevato grado di autonomia gestionale e organizzativa; attività con alta professionalità e specializzazione richiedenti specializzazione universitaria; attività di studio e ricerca, ispettive, di controllo e vigilanza con elevata autonomia…</a:t>
            </a:r>
          </a:p>
          <a:p>
            <a:pPr algn="just"/>
            <a:r>
              <a:rPr lang="it-IT" dirty="0"/>
              <a:t>Istituite dai contratti di comparto ma escluse dalle piante organiche né collegate al sistema di inquadramento (non sono collegate alle qualifiche)</a:t>
            </a:r>
          </a:p>
          <a:p>
            <a:pPr algn="just"/>
            <a:r>
              <a:rPr lang="it-IT" dirty="0"/>
              <a:t>Nei CCNL 2016/2018: nuova regolamentazione e si chiamano, nella sanità, incarichi funzionali</a:t>
            </a:r>
          </a:p>
          <a:p>
            <a:pPr algn="just"/>
            <a:r>
              <a:rPr lang="it-IT" dirty="0"/>
              <a:t>Le PO possono essere assegnate solo al personale di categoria D con atto scritto e motivato, previa determinazione dei criteri di conferimento</a:t>
            </a:r>
          </a:p>
          <a:p>
            <a:pPr algn="just"/>
            <a:r>
              <a:rPr lang="it-IT" dirty="0"/>
              <a:t>Sono a termine secondo la durata fissate dai contratti e sono rinnovabili</a:t>
            </a:r>
          </a:p>
          <a:p>
            <a:pPr algn="just"/>
            <a:r>
              <a:rPr lang="it-IT" dirty="0"/>
              <a:t>Sono compensate con retribuzione di risultato e di posizione ad hoc</a:t>
            </a:r>
          </a:p>
          <a:p>
            <a:pPr algn="just"/>
            <a:r>
              <a:rPr lang="it-IT" dirty="0"/>
              <a:t>Sono revocabili in caso di mutamenti organizzativi o se sono accertati risultati negativi</a:t>
            </a:r>
          </a:p>
          <a:p>
            <a:pPr algn="just"/>
            <a:r>
              <a:rPr lang="it-IT" dirty="0"/>
              <a:t>Non esiste un diritto alla PO</a:t>
            </a:r>
          </a:p>
          <a:p>
            <a:pPr algn="just"/>
            <a:r>
              <a:rPr lang="it-IT" dirty="0"/>
              <a:t>Non esiste un </a:t>
            </a:r>
            <a:r>
              <a:rPr lang="it-IT" dirty="0" err="1"/>
              <a:t>demansionamento</a:t>
            </a:r>
            <a:r>
              <a:rPr lang="it-IT" dirty="0"/>
              <a:t> in caso di revoca o non riconferma </a:t>
            </a:r>
          </a:p>
          <a:p>
            <a:endParaRPr lang="it-IT" dirty="0"/>
          </a:p>
        </p:txBody>
      </p:sp>
    </p:spTree>
    <p:extLst>
      <p:ext uri="{BB962C8B-B14F-4D97-AF65-F5344CB8AC3E}">
        <p14:creationId xmlns:p14="http://schemas.microsoft.com/office/powerpoint/2010/main" val="2771978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Inquadramento</a:t>
            </a:r>
          </a:p>
        </p:txBody>
      </p:sp>
      <p:sp>
        <p:nvSpPr>
          <p:cNvPr id="3" name="Segnaposto contenuto 2"/>
          <p:cNvSpPr>
            <a:spLocks noGrp="1"/>
          </p:cNvSpPr>
          <p:nvPr>
            <p:ph idx="1"/>
          </p:nvPr>
        </p:nvSpPr>
        <p:spPr/>
        <p:txBody>
          <a:bodyPr>
            <a:normAutofit fontScale="92500" lnSpcReduction="20000"/>
          </a:bodyPr>
          <a:lstStyle/>
          <a:p>
            <a:pPr algn="just"/>
            <a:r>
              <a:rPr lang="it-IT" dirty="0"/>
              <a:t>Precedentemente alla privatizzazione: regime delle carriere (direttiva, di concetto, esecutiva, ausiliaria), comprendenti le qualifiche con rigida disciplina degli accessi e delle qualifiche</a:t>
            </a:r>
          </a:p>
          <a:p>
            <a:pPr algn="just"/>
            <a:r>
              <a:rPr lang="it-IT" dirty="0"/>
              <a:t>La contrattazione a partire dalla fine degli anni ‘90 ha elaborato un nuovo sistema di classificazione basato sulla divisione in categorie articolate in profili professionali diverse a seconda dei comparti</a:t>
            </a:r>
          </a:p>
          <a:p>
            <a:pPr algn="just"/>
            <a:r>
              <a:rPr lang="it-IT" dirty="0"/>
              <a:t>Le categorie sono descritte mediante declaratorie in cui vi sono i requisiti indispensabili per l’inquadramento in ciascuna di esse e corrispondono a livelli omogenei di competenze, conoscenze e capacità </a:t>
            </a:r>
          </a:p>
          <a:p>
            <a:pPr algn="just"/>
            <a:r>
              <a:rPr lang="it-IT" dirty="0"/>
              <a:t>I profili professionali descrivono i contenuti delle mansioni</a:t>
            </a:r>
          </a:p>
          <a:p>
            <a:pPr algn="just"/>
            <a:r>
              <a:rPr lang="it-IT" dirty="0"/>
              <a:t>All’interno di ciascuna categoria ci sono vari livelli economici </a:t>
            </a:r>
          </a:p>
          <a:p>
            <a:pPr algn="just"/>
            <a:r>
              <a:rPr lang="it-IT" dirty="0"/>
              <a:t>Nella successiva contrattazione dal 2007 alle categorie si è sostituito l’inquadramento per area</a:t>
            </a:r>
          </a:p>
          <a:p>
            <a:pPr algn="just"/>
            <a:endParaRPr lang="it-IT" dirty="0"/>
          </a:p>
        </p:txBody>
      </p:sp>
    </p:spTree>
    <p:extLst>
      <p:ext uri="{BB962C8B-B14F-4D97-AF65-F5344CB8AC3E}">
        <p14:creationId xmlns:p14="http://schemas.microsoft.com/office/powerpoint/2010/main" val="2808616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4ABE09-9B45-4B1E-9827-F30004DB6EB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41265EA-D35B-445C-9E93-128C1A5FE961}"/>
              </a:ext>
            </a:extLst>
          </p:cNvPr>
          <p:cNvSpPr>
            <a:spLocks noGrp="1"/>
          </p:cNvSpPr>
          <p:nvPr>
            <p:ph idx="1"/>
          </p:nvPr>
        </p:nvSpPr>
        <p:spPr/>
        <p:txBody>
          <a:bodyPr/>
          <a:lstStyle/>
          <a:p>
            <a:pPr algn="just"/>
            <a:r>
              <a:rPr lang="it-IT" dirty="0"/>
              <a:t>L'assegnazione di un incarico temporaneo di posizione organizzativa non determina una variazione del profilo professionale, ma soltanto un mutamento delle finzioni e delle mansioni attribuite al dipendente, implicanti l'attribuzione di una posizione di responsabilità con correlato beneficio economico. Tale 'avanzamento' cessa alla naturale scadenza dell'incarico; ne consegue che il datore di lavoro pubblico ha la facoltà (e non l'obbligo) di rinnovare l'incarico e dunque il mancato rinnovo - che non richiede alcuna determinazione, né motivazione - non può dar luogo a demansionamento.</a:t>
            </a:r>
          </a:p>
          <a:p>
            <a:pPr algn="just"/>
            <a:r>
              <a:rPr lang="it-IT" dirty="0"/>
              <a:t>Corte appello Ancona sez. lav., 27/12/2021, n.323</a:t>
            </a:r>
          </a:p>
        </p:txBody>
      </p:sp>
    </p:spTree>
    <p:extLst>
      <p:ext uri="{BB962C8B-B14F-4D97-AF65-F5344CB8AC3E}">
        <p14:creationId xmlns:p14="http://schemas.microsoft.com/office/powerpoint/2010/main" val="286193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Trattamento economico (I)</a:t>
            </a:r>
          </a:p>
        </p:txBody>
      </p:sp>
      <p:sp>
        <p:nvSpPr>
          <p:cNvPr id="3" name="Segnaposto contenuto 2"/>
          <p:cNvSpPr>
            <a:spLocks noGrp="1"/>
          </p:cNvSpPr>
          <p:nvPr>
            <p:ph idx="1"/>
          </p:nvPr>
        </p:nvSpPr>
        <p:spPr/>
        <p:txBody>
          <a:bodyPr>
            <a:normAutofit/>
          </a:bodyPr>
          <a:lstStyle/>
          <a:p>
            <a:pPr algn="just"/>
            <a:r>
              <a:rPr lang="it-IT" dirty="0"/>
              <a:t>Ai sensi dell’art. 2 co. 3, TU, la retribuzione del lavoratore è determinata:</a:t>
            </a:r>
          </a:p>
          <a:p>
            <a:pPr algn="just">
              <a:buFontTx/>
              <a:buChar char="-"/>
            </a:pPr>
            <a:r>
              <a:rPr lang="it-IT" dirty="0"/>
              <a:t>dalla contrattazione collettiva, salvo in caso di mancato accordo per cui provvede provvisoriamente la PA (art. 40, co. 3</a:t>
            </a:r>
            <a:r>
              <a:rPr lang="it-IT" i="1" dirty="0"/>
              <a:t>ter</a:t>
            </a:r>
            <a:r>
              <a:rPr lang="it-IT" dirty="0"/>
              <a:t>, TU), di ripartizione risorse per la contrattazione integrativa (art. 40. co. 3 </a:t>
            </a:r>
            <a:r>
              <a:rPr lang="it-IT" i="1" dirty="0"/>
              <a:t>quater</a:t>
            </a:r>
            <a:r>
              <a:rPr lang="it-IT" dirty="0"/>
              <a:t>, TU), tutela retributiva in attesa rinnovo contratto (art. 47</a:t>
            </a:r>
            <a:r>
              <a:rPr lang="it-IT" i="1" dirty="0"/>
              <a:t>bis</a:t>
            </a:r>
            <a:r>
              <a:rPr lang="it-IT" dirty="0"/>
              <a:t>, TU)</a:t>
            </a:r>
          </a:p>
          <a:p>
            <a:pPr algn="just">
              <a:buFontTx/>
              <a:buChar char="-"/>
            </a:pPr>
            <a:r>
              <a:rPr lang="it-IT" dirty="0"/>
              <a:t>dalla contrattazione individuale solo nelle ipotesi previste dalla legge (ad. ss. dirigenti, art. 19, co. 6, TU) </a:t>
            </a:r>
          </a:p>
          <a:p>
            <a:pPr marL="0" indent="0" algn="just">
              <a:buNone/>
            </a:pPr>
            <a:endParaRPr lang="it-IT" dirty="0"/>
          </a:p>
          <a:p>
            <a:pPr marL="0" indent="0" algn="just">
              <a:buNone/>
            </a:pPr>
            <a:endParaRPr lang="it-IT" dirty="0"/>
          </a:p>
        </p:txBody>
      </p:sp>
    </p:spTree>
    <p:extLst>
      <p:ext uri="{BB962C8B-B14F-4D97-AF65-F5344CB8AC3E}">
        <p14:creationId xmlns:p14="http://schemas.microsoft.com/office/powerpoint/2010/main" val="482941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Trattamento economico (II)</a:t>
            </a:r>
          </a:p>
        </p:txBody>
      </p:sp>
      <p:sp>
        <p:nvSpPr>
          <p:cNvPr id="3" name="Segnaposto contenuto 2"/>
          <p:cNvSpPr>
            <a:spLocks noGrp="1"/>
          </p:cNvSpPr>
          <p:nvPr>
            <p:ph idx="1"/>
          </p:nvPr>
        </p:nvSpPr>
        <p:spPr/>
        <p:txBody>
          <a:bodyPr>
            <a:normAutofit/>
          </a:bodyPr>
          <a:lstStyle/>
          <a:p>
            <a:pPr algn="just"/>
            <a:r>
              <a:rPr lang="it-IT" dirty="0"/>
              <a:t>I contratti collettivi devono:</a:t>
            </a:r>
          </a:p>
          <a:p>
            <a:pPr marL="457200" indent="-457200" algn="just">
              <a:buFont typeface="+mj-lt"/>
              <a:buAutoNum type="arabicPeriod"/>
            </a:pPr>
            <a:r>
              <a:rPr lang="it-IT" dirty="0"/>
              <a:t>rispettare i tetti di spesa fissati dal Ministero del tesoro (art. 48, TU), tetti che sono verificati ex post con procedure di controllo e procedure correttive degli spostamenti</a:t>
            </a:r>
          </a:p>
          <a:p>
            <a:pPr marL="457200" indent="-457200" algn="just">
              <a:buFont typeface="+mj-lt"/>
              <a:buAutoNum type="arabicPeriod"/>
            </a:pPr>
            <a:r>
              <a:rPr lang="it-IT" dirty="0"/>
              <a:t>parità di trattamento tra i dipendenti (art. 45, co. 2, TU): non operare arbitrarie discriminazioni fra lavoratori titolari di analoga posizione contrattuale</a:t>
            </a:r>
          </a:p>
          <a:p>
            <a:pPr marL="457200" indent="-457200" algn="just">
              <a:buFont typeface="+mj-lt"/>
              <a:buAutoNum type="arabicPeriod"/>
            </a:pPr>
            <a:r>
              <a:rPr lang="it-IT" dirty="0"/>
              <a:t>i trattamenti accessori devono essere collegati alle performance individuali e collettive o allo svolgimento di attività disagiate, pericolose o dannose per la salute (art. 45, co. 3 e 3 </a:t>
            </a:r>
            <a:r>
              <a:rPr lang="it-IT" i="1" dirty="0"/>
              <a:t>bis</a:t>
            </a:r>
            <a:r>
              <a:rPr lang="it-IT" dirty="0"/>
              <a:t>, TU)</a:t>
            </a:r>
          </a:p>
        </p:txBody>
      </p:sp>
    </p:spTree>
    <p:extLst>
      <p:ext uri="{BB962C8B-B14F-4D97-AF65-F5344CB8AC3E}">
        <p14:creationId xmlns:p14="http://schemas.microsoft.com/office/powerpoint/2010/main" val="181101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Struttura retributiva		</a:t>
            </a:r>
          </a:p>
        </p:txBody>
      </p:sp>
      <p:sp>
        <p:nvSpPr>
          <p:cNvPr id="3" name="Segnaposto contenuto 2"/>
          <p:cNvSpPr>
            <a:spLocks noGrp="1"/>
          </p:cNvSpPr>
          <p:nvPr>
            <p:ph idx="1"/>
          </p:nvPr>
        </p:nvSpPr>
        <p:spPr/>
        <p:txBody>
          <a:bodyPr>
            <a:normAutofit/>
          </a:bodyPr>
          <a:lstStyle/>
          <a:p>
            <a:pPr algn="just"/>
            <a:r>
              <a:rPr lang="it-IT" dirty="0"/>
              <a:t>stipendio tabellare: non più automatismi retributivi e non più scatti di anzianità automatici</a:t>
            </a:r>
          </a:p>
          <a:p>
            <a:pPr algn="just"/>
            <a:r>
              <a:rPr lang="it-IT" dirty="0"/>
              <a:t>tredicesima mensilità: equivale a 1/12 della retribuzione annuale; sono ricomprese, per il calcolo, tutte le voci retributive che hanno le caratteristiche della corrispettività, della obbligatorietà, della continuità e della determinatezza</a:t>
            </a:r>
          </a:p>
          <a:p>
            <a:pPr algn="just"/>
            <a:r>
              <a:rPr lang="it-IT" dirty="0"/>
              <a:t>assegno per il nucleo familiare: parametrato in base al numero dei componenti e al reddito familiare, ora assegno unico</a:t>
            </a:r>
          </a:p>
          <a:p>
            <a:pPr algn="just"/>
            <a:r>
              <a:rPr lang="it-IT" dirty="0"/>
              <a:t>trattamento di fine servizio</a:t>
            </a:r>
          </a:p>
          <a:p>
            <a:endParaRPr lang="it-IT" dirty="0"/>
          </a:p>
        </p:txBody>
      </p:sp>
    </p:spTree>
    <p:extLst>
      <p:ext uri="{BB962C8B-B14F-4D97-AF65-F5344CB8AC3E}">
        <p14:creationId xmlns:p14="http://schemas.microsoft.com/office/powerpoint/2010/main" val="2140283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Trattamento accessorio	</a:t>
            </a:r>
          </a:p>
        </p:txBody>
      </p:sp>
      <p:sp>
        <p:nvSpPr>
          <p:cNvPr id="3" name="Segnaposto contenuto 2"/>
          <p:cNvSpPr>
            <a:spLocks noGrp="1"/>
          </p:cNvSpPr>
          <p:nvPr>
            <p:ph idx="1"/>
          </p:nvPr>
        </p:nvSpPr>
        <p:spPr>
          <a:xfrm>
            <a:off x="729674" y="2346035"/>
            <a:ext cx="10612582" cy="4341091"/>
          </a:xfrm>
        </p:spPr>
        <p:txBody>
          <a:bodyPr>
            <a:normAutofit fontScale="77500" lnSpcReduction="20000"/>
          </a:bodyPr>
          <a:lstStyle/>
          <a:p>
            <a:pPr algn="just"/>
            <a:r>
              <a:rPr lang="it-IT" dirty="0"/>
              <a:t>Cause che legittimano l’erogazione:</a:t>
            </a:r>
          </a:p>
          <a:p>
            <a:pPr algn="just">
              <a:buFontTx/>
              <a:buChar char="-"/>
            </a:pPr>
            <a:r>
              <a:rPr lang="it-IT" dirty="0"/>
              <a:t>performance individuale</a:t>
            </a:r>
          </a:p>
          <a:p>
            <a:pPr algn="just">
              <a:buFontTx/>
              <a:buChar char="-"/>
            </a:pPr>
            <a:r>
              <a:rPr lang="it-IT" dirty="0"/>
              <a:t>performance organizzativa</a:t>
            </a:r>
          </a:p>
          <a:p>
            <a:pPr algn="just">
              <a:buFontTx/>
              <a:buChar char="-"/>
            </a:pPr>
            <a:r>
              <a:rPr lang="it-IT" dirty="0"/>
              <a:t>attività disagiate, pericolose o dannose</a:t>
            </a:r>
          </a:p>
          <a:p>
            <a:pPr marL="0" indent="0" algn="just">
              <a:buNone/>
            </a:pPr>
            <a:r>
              <a:rPr lang="it-IT" dirty="0"/>
              <a:t>Voci:</a:t>
            </a:r>
          </a:p>
          <a:p>
            <a:pPr marL="457200" indent="-457200" algn="just">
              <a:buAutoNum type="arabicPeriod"/>
            </a:pPr>
            <a:r>
              <a:rPr lang="it-IT" dirty="0"/>
              <a:t>indennità legate alla produttività individuale e collettiva</a:t>
            </a:r>
          </a:p>
          <a:p>
            <a:pPr marL="457200" indent="-457200" algn="just">
              <a:buAutoNum type="arabicPeriod"/>
            </a:pPr>
            <a:r>
              <a:rPr lang="it-IT" dirty="0"/>
              <a:t>maggiorazioni per lavoro straordinario </a:t>
            </a:r>
          </a:p>
          <a:p>
            <a:pPr marL="457200" indent="-457200" algn="just">
              <a:buAutoNum type="arabicPeriod"/>
            </a:pPr>
            <a:r>
              <a:rPr lang="it-IT" dirty="0"/>
              <a:t>maggiorazioni per lavoro notturno</a:t>
            </a:r>
          </a:p>
          <a:p>
            <a:pPr marL="457200" indent="-457200" algn="just">
              <a:buAutoNum type="arabicPeriod"/>
            </a:pPr>
            <a:r>
              <a:rPr lang="it-IT" dirty="0"/>
              <a:t>indennità vacanza contrattuale</a:t>
            </a:r>
          </a:p>
          <a:p>
            <a:pPr marL="457200" indent="-457200" algn="just">
              <a:buAutoNum type="arabicPeriod"/>
            </a:pPr>
            <a:r>
              <a:rPr lang="it-IT" dirty="0"/>
              <a:t>altre indennità prevista dai contratti</a:t>
            </a:r>
          </a:p>
          <a:p>
            <a:pPr marL="0" indent="0" algn="just">
              <a:buNone/>
            </a:pPr>
            <a:r>
              <a:rPr lang="it-IT" dirty="0"/>
              <a:t>Le Regioni e gli enti locali possono destinare risorse aggiuntive alla contrattazione collettiva ma solo rispettando quanto sancito dalla contratto nazionale e dai patti di stabilità degli enti</a:t>
            </a:r>
          </a:p>
          <a:p>
            <a:pPr marL="0" indent="0" algn="just">
              <a:buNone/>
            </a:pPr>
            <a:r>
              <a:rPr lang="it-IT" dirty="0"/>
              <a:t>Se si superano i vincoli finanziari si devono recuperare nella tornata negoziale successiva (art. 40, co. 3-quinquies, art. 40 bis, co. 1, TUPI)</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3019044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r>
              <a:rPr lang="it-IT" dirty="0"/>
              <a:t>Le risorse destinate alla contrattazione collettiva del pubblico impiego per il triennio 2019-2021 sono pari a 1.750 milioni di euro per il 2020 e a 3.375 milioni di euro annui dal 2021 e quelle per il triennio 2022-2024 sono pari a 310 milioni di euro per il 2022 e a 1,500 milioni a decorrere dal 2023 </a:t>
            </a:r>
          </a:p>
        </p:txBody>
      </p:sp>
    </p:spTree>
    <p:extLst>
      <p:ext uri="{BB962C8B-B14F-4D97-AF65-F5344CB8AC3E}">
        <p14:creationId xmlns:p14="http://schemas.microsoft.com/office/powerpoint/2010/main" val="42131122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sono stati sottoscritti il CCNL del comparto Funzioni centrali 2019-2021 (9 maggio 2022), il CCNL del comparto Sanità 2019-2021 (2 novembre 2022) e il CCNL del comparto funzioni locali 2019-2021 (16 novembre 2022) e il Contratto del comparto della Presidenza del Consiglio dei ministri 2016-18 (7 ottobre 2022)</a:t>
            </a:r>
          </a:p>
          <a:p>
            <a:pPr algn="just"/>
            <a:r>
              <a:rPr lang="it-IT" dirty="0"/>
              <a:t>È stato altresì sottoscritto il CCNL Comparto Università e ricerca nel gennaio 2024</a:t>
            </a:r>
          </a:p>
        </p:txBody>
      </p:sp>
    </p:spTree>
    <p:extLst>
      <p:ext uri="{BB962C8B-B14F-4D97-AF65-F5344CB8AC3E}">
        <p14:creationId xmlns:p14="http://schemas.microsoft.com/office/powerpoint/2010/main" val="2180751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r>
              <a:rPr lang="it-IT" dirty="0"/>
              <a:t>In materia di trattamento accessorio dei dipendenti pubblici (compresi i dirigenti), si segnala che la normativa vigente (art. 23, c. 2, </a:t>
            </a:r>
            <a:r>
              <a:rPr lang="it-IT" dirty="0" err="1"/>
              <a:t>D.Lgs.</a:t>
            </a:r>
            <a:r>
              <a:rPr lang="it-IT" dirty="0"/>
              <a:t> 75/2017) prevede che l'ammontare complessivo delle risorse destinate annualmente al trattamento accessorio del personale, anche di livello dirigenziale, di ciascuna delle amministrazioni pubbliche non può superare il corrispondente importo determinato per l'anno 2016</a:t>
            </a:r>
          </a:p>
          <a:p>
            <a:pPr algn="just"/>
            <a:r>
              <a:rPr lang="it-IT" dirty="0"/>
              <a:t>l'art. 3, c. 2, del D.L. 80/2021 prevede tale limite di spesa relativo al trattamento economico accessorio, compatibilmente con il raggiungimento degli obiettivi di finanza pubblica, può essere superato secondo criteri e modalità da definire nell'ambito dei CCNL e nei limiti delle risorse finanziarie destinate a tale finalità.</a:t>
            </a:r>
          </a:p>
        </p:txBody>
      </p:sp>
    </p:spTree>
    <p:extLst>
      <p:ext uri="{BB962C8B-B14F-4D97-AF65-F5344CB8AC3E}">
        <p14:creationId xmlns:p14="http://schemas.microsoft.com/office/powerpoint/2010/main" val="41897529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tetto</a:t>
            </a:r>
          </a:p>
        </p:txBody>
      </p:sp>
      <p:sp>
        <p:nvSpPr>
          <p:cNvPr id="3" name="Segnaposto contenuto 2"/>
          <p:cNvSpPr>
            <a:spLocks noGrp="1"/>
          </p:cNvSpPr>
          <p:nvPr>
            <p:ph idx="1"/>
          </p:nvPr>
        </p:nvSpPr>
        <p:spPr/>
        <p:txBody>
          <a:bodyPr>
            <a:normAutofit fontScale="92500" lnSpcReduction="10000"/>
          </a:bodyPr>
          <a:lstStyle/>
          <a:p>
            <a:r>
              <a:rPr lang="it-IT" dirty="0"/>
              <a:t>a decorrere dal 2014 è stato introdotto un limite massimo all'importo dei trattamenti economici dei dipendenti pubblici </a:t>
            </a:r>
          </a:p>
          <a:p>
            <a:pPr algn="just"/>
            <a:r>
              <a:rPr lang="it-IT" dirty="0"/>
              <a:t>dal 1° maggio 2014 il limite massimo retributivo annuo onnicomprensivo di chiunque riceva, a carico delle finanze pubbliche, emolumenti o retribuzioni nell'ambito di rapporti di lavoro dipendente o autonomo (inclusi i componenti degli organi di amministrazione, direzione e controllo), è pari a 240.000 euro, al lordo dei contributi previdenziali ed assistenziali e degli oneri fiscali a carico del dipendente. </a:t>
            </a:r>
          </a:p>
          <a:p>
            <a:pPr algn="just"/>
            <a:r>
              <a:rPr lang="it-IT" dirty="0"/>
              <a:t>Sul tema, la legge di bilancio 2022 ha stabilito che, a decorrere dal 2022, il suddetto limite retributivo sia rideterminato sulla base della percentuale stabilita per l'adeguamento retributivo per il personale non contrattualizzato, a sua volta rapportato agli incrementi medi conseguiti nell'anno precedente dalle categorie di pubblici dipendenti contrattualizzati, come calcolati dall'Istat</a:t>
            </a:r>
          </a:p>
        </p:txBody>
      </p:sp>
    </p:spTree>
    <p:extLst>
      <p:ext uri="{BB962C8B-B14F-4D97-AF65-F5344CB8AC3E}">
        <p14:creationId xmlns:p14="http://schemas.microsoft.com/office/powerpoint/2010/main" val="20744179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Mobilità del personale</a:t>
            </a:r>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1618117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Inquadramento nella riforma brunetta</a:t>
            </a:r>
          </a:p>
        </p:txBody>
      </p:sp>
      <p:sp>
        <p:nvSpPr>
          <p:cNvPr id="3" name="Segnaposto contenuto 2"/>
          <p:cNvSpPr>
            <a:spLocks noGrp="1"/>
          </p:cNvSpPr>
          <p:nvPr>
            <p:ph idx="1"/>
          </p:nvPr>
        </p:nvSpPr>
        <p:spPr/>
        <p:txBody>
          <a:bodyPr>
            <a:normAutofit/>
          </a:bodyPr>
          <a:lstStyle/>
          <a:p>
            <a:pPr algn="just"/>
            <a:r>
              <a:rPr lang="it-IT" dirty="0"/>
              <a:t>Art. 52, co. 1bis, d.lgs. n. 165/2001: i dipendenti pubblici ad eccezione di dirigenti e del personale scolastico sono inquadrati in almeno tre aree funzionali</a:t>
            </a:r>
          </a:p>
          <a:p>
            <a:pPr algn="just"/>
            <a:r>
              <a:rPr lang="it-IT" sz="2400" dirty="0"/>
              <a:t>Le progressioni all’interno delle aree (economiche orizzontali) </a:t>
            </a:r>
            <a:r>
              <a:rPr lang="it-IT" sz="2400" b="1" dirty="0">
                <a:solidFill>
                  <a:srgbClr val="FF0000"/>
                </a:solidFill>
              </a:rPr>
              <a:t>devono avvenire secondo principi di selettività, in funzione delle qualità culturali e professionali, dell’attività svolta e dei risultati conseguiti, attraverso l’attribuzione di fasce di merito: la mera anzianità non è titolo sufficiente</a:t>
            </a:r>
          </a:p>
        </p:txBody>
      </p:sp>
    </p:spTree>
    <p:extLst>
      <p:ext uri="{BB962C8B-B14F-4D97-AF65-F5344CB8AC3E}">
        <p14:creationId xmlns:p14="http://schemas.microsoft.com/office/powerpoint/2010/main" val="40344176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Mobilità interna</a:t>
            </a:r>
          </a:p>
        </p:txBody>
      </p:sp>
      <p:sp>
        <p:nvSpPr>
          <p:cNvPr id="3" name="Segnaposto contenuto 2"/>
          <p:cNvSpPr>
            <a:spLocks noGrp="1"/>
          </p:cNvSpPr>
          <p:nvPr>
            <p:ph idx="1"/>
          </p:nvPr>
        </p:nvSpPr>
        <p:spPr/>
        <p:txBody>
          <a:bodyPr/>
          <a:lstStyle/>
          <a:p>
            <a:pPr algn="just"/>
            <a:r>
              <a:rPr lang="it-IT" dirty="0"/>
              <a:t>Trasferimento/passaggio all’interno della stessa PA</a:t>
            </a:r>
          </a:p>
          <a:p>
            <a:pPr algn="just"/>
            <a:r>
              <a:rPr lang="it-IT" dirty="0"/>
              <a:t>Art. 30, co. 2, TUPI: trasferimento in sedi dello stesso comune o a distanza non superiore a 50 KM</a:t>
            </a:r>
          </a:p>
          <a:p>
            <a:pPr algn="just"/>
            <a:r>
              <a:rPr lang="it-IT" dirty="0"/>
              <a:t>non è richiesta una ragione oggettiva (tecnica, organizzativa, produttiva)</a:t>
            </a:r>
          </a:p>
        </p:txBody>
      </p:sp>
    </p:spTree>
    <p:extLst>
      <p:ext uri="{BB962C8B-B14F-4D97-AF65-F5344CB8AC3E}">
        <p14:creationId xmlns:p14="http://schemas.microsoft.com/office/powerpoint/2010/main" val="5123826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Mobilità esterna</a:t>
            </a:r>
          </a:p>
        </p:txBody>
      </p:sp>
      <p:sp>
        <p:nvSpPr>
          <p:cNvPr id="3" name="Segnaposto contenuto 2"/>
          <p:cNvSpPr>
            <a:spLocks noGrp="1"/>
          </p:cNvSpPr>
          <p:nvPr>
            <p:ph idx="1"/>
          </p:nvPr>
        </p:nvSpPr>
        <p:spPr>
          <a:xfrm>
            <a:off x="878889" y="1477145"/>
            <a:ext cx="10227076" cy="5003554"/>
          </a:xfrm>
        </p:spPr>
        <p:txBody>
          <a:bodyPr>
            <a:normAutofit fontScale="77500" lnSpcReduction="20000"/>
          </a:bodyPr>
          <a:lstStyle/>
          <a:p>
            <a:pPr algn="just"/>
            <a:r>
              <a:rPr lang="it-IT" dirty="0"/>
              <a:t>Passaggio diretto tra PA diverse, art. 30, co. 1 e 1bis, TU:</a:t>
            </a:r>
          </a:p>
          <a:p>
            <a:pPr algn="just">
              <a:buFontTx/>
              <a:buChar char="-"/>
            </a:pPr>
            <a:r>
              <a:rPr lang="it-IT" dirty="0"/>
              <a:t>corrispondenza di qualifica</a:t>
            </a:r>
          </a:p>
          <a:p>
            <a:pPr algn="just">
              <a:buFontTx/>
              <a:buChar char="-"/>
            </a:pPr>
            <a:r>
              <a:rPr lang="it-IT" dirty="0"/>
              <a:t>domanda di trasferimento</a:t>
            </a:r>
          </a:p>
          <a:p>
            <a:pPr algn="just">
              <a:buFontTx/>
              <a:buChar char="-"/>
            </a:pPr>
            <a:r>
              <a:rPr lang="it-IT" dirty="0"/>
              <a:t>assenso della PA di appartenenza</a:t>
            </a:r>
          </a:p>
          <a:p>
            <a:pPr algn="just">
              <a:buFontTx/>
              <a:buChar char="-"/>
            </a:pPr>
            <a:r>
              <a:rPr lang="it-IT" dirty="0"/>
              <a:t>carenza di organico</a:t>
            </a:r>
          </a:p>
          <a:p>
            <a:pPr algn="just">
              <a:buFontTx/>
              <a:buChar char="-"/>
            </a:pPr>
            <a:r>
              <a:rPr lang="it-IT" dirty="0"/>
              <a:t>pubblicazione del bando di mobilità per almeno 30 gg con indicazione dei requisiti da avere</a:t>
            </a:r>
          </a:p>
          <a:p>
            <a:pPr algn="just">
              <a:buFontTx/>
              <a:buChar char="-"/>
            </a:pPr>
            <a:r>
              <a:rPr lang="it-IT" dirty="0"/>
              <a:t>senza assenso per trasferimento tra sedi centrali tra differenti ministeri, agenzie ed enti pubblici non economici nazionali se la PA di destinazione a posti vacanti superiori alla PA di appartenenza</a:t>
            </a:r>
          </a:p>
          <a:p>
            <a:pPr algn="just">
              <a:buFontTx/>
              <a:buChar char="-"/>
            </a:pPr>
            <a:r>
              <a:rPr lang="it-IT" dirty="0"/>
              <a:t>portale per domande di mobilità presso DFP</a:t>
            </a:r>
          </a:p>
          <a:p>
            <a:pPr algn="just">
              <a:buFontTx/>
              <a:buChar char="-"/>
            </a:pPr>
            <a:r>
              <a:rPr lang="it-IT" dirty="0"/>
              <a:t>prima di effettuare, le PA devono attivare le procedure di mobilità (30, co. 2bis TU)</a:t>
            </a:r>
          </a:p>
          <a:p>
            <a:pPr algn="just">
              <a:buFontTx/>
              <a:buChar char="-"/>
            </a:pPr>
            <a:r>
              <a:rPr lang="it-IT" dirty="0"/>
              <a:t>A decorrere dal 1° luglio 2022, ai fini di cui al comma 1 e in ogni caso di avvio di procedure di mobilità, le amministrazioni provvedono a pubblicare il relativo avviso in una apposita sezione del Portale unico del reclutamento di cui all'articolo 35-ter. </a:t>
            </a:r>
          </a:p>
          <a:p>
            <a:pPr algn="just">
              <a:buFontTx/>
              <a:buChar char="-"/>
            </a:pPr>
            <a:r>
              <a:rPr lang="it-IT" dirty="0"/>
              <a:t>Il personale interessato a partecipare alle predette procedure invia la propria candidatura, per qualsiasi posizione disponibile, previa registrazione nel Portale corredata del proprio curriculum vitae esclusivamente in formato digitale (art. 30, co. 1 quater, introdotto dal </a:t>
            </a:r>
            <a:r>
              <a:rPr lang="it-IT" dirty="0" err="1"/>
              <a:t>d.l.</a:t>
            </a:r>
            <a:r>
              <a:rPr lang="it-IT" dirty="0"/>
              <a:t> 36/2022)</a:t>
            </a:r>
          </a:p>
        </p:txBody>
      </p:sp>
    </p:spTree>
    <p:extLst>
      <p:ext uri="{BB962C8B-B14F-4D97-AF65-F5344CB8AC3E}">
        <p14:creationId xmlns:p14="http://schemas.microsoft.com/office/powerpoint/2010/main" val="4695558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Trasferimento</a:t>
            </a:r>
          </a:p>
        </p:txBody>
      </p:sp>
      <p:sp>
        <p:nvSpPr>
          <p:cNvPr id="3" name="Segnaposto contenuto 2"/>
          <p:cNvSpPr>
            <a:spLocks noGrp="1"/>
          </p:cNvSpPr>
          <p:nvPr>
            <p:ph idx="1"/>
          </p:nvPr>
        </p:nvSpPr>
        <p:spPr/>
        <p:txBody>
          <a:bodyPr>
            <a:normAutofit/>
          </a:bodyPr>
          <a:lstStyle/>
          <a:p>
            <a:pPr algn="just"/>
            <a:r>
              <a:rPr lang="it-IT" dirty="0"/>
              <a:t>trasferimento (atto unilaterale, senza consenso del lavoratore come nel caso della mobilità): </a:t>
            </a:r>
          </a:p>
          <a:p>
            <a:pPr algn="just">
              <a:buFontTx/>
              <a:buChar char="-"/>
            </a:pPr>
            <a:r>
              <a:rPr lang="it-IT" dirty="0"/>
              <a:t>accordo tra PA</a:t>
            </a:r>
          </a:p>
          <a:p>
            <a:pPr algn="just">
              <a:buFontTx/>
              <a:buChar char="-"/>
            </a:pPr>
            <a:r>
              <a:rPr lang="it-IT" dirty="0"/>
              <a:t>stesso comune o entro 50 KM</a:t>
            </a:r>
          </a:p>
          <a:p>
            <a:pPr algn="just">
              <a:buFontTx/>
              <a:buChar char="-"/>
            </a:pPr>
            <a:r>
              <a:rPr lang="it-IT" dirty="0"/>
              <a:t>anche se ragioni giustificative</a:t>
            </a:r>
          </a:p>
          <a:p>
            <a:pPr algn="just">
              <a:buFontTx/>
              <a:buChar char="-"/>
            </a:pPr>
            <a:r>
              <a:rPr lang="it-IT" dirty="0"/>
              <a:t>differenza rispetto all’art. 2103 c.c.</a:t>
            </a:r>
          </a:p>
          <a:p>
            <a:pPr algn="just">
              <a:buFontTx/>
              <a:buChar char="-"/>
            </a:pPr>
            <a:r>
              <a:rPr lang="it-IT" dirty="0"/>
              <a:t>come per la mobilità interna, senza consenso, il trasferimento d’ufficio non si applica per dipendenti con figli di età inferiore a tre anni, che abbiano diritto al congedo parentale, ai soggetti che assistano portatori di handicap </a:t>
            </a:r>
          </a:p>
          <a:p>
            <a:pPr>
              <a:buFontTx/>
              <a:buChar char="-"/>
            </a:pPr>
            <a:endParaRPr lang="it-IT" dirty="0"/>
          </a:p>
          <a:p>
            <a:endParaRPr lang="it-IT" dirty="0"/>
          </a:p>
        </p:txBody>
      </p:sp>
    </p:spTree>
    <p:extLst>
      <p:ext uri="{BB962C8B-B14F-4D97-AF65-F5344CB8AC3E}">
        <p14:creationId xmlns:p14="http://schemas.microsoft.com/office/powerpoint/2010/main" val="5837233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Comando </a:t>
            </a:r>
          </a:p>
        </p:txBody>
      </p:sp>
      <p:sp>
        <p:nvSpPr>
          <p:cNvPr id="3" name="Segnaposto contenuto 2"/>
          <p:cNvSpPr>
            <a:spLocks noGrp="1"/>
          </p:cNvSpPr>
          <p:nvPr>
            <p:ph idx="1"/>
          </p:nvPr>
        </p:nvSpPr>
        <p:spPr>
          <a:xfrm>
            <a:off x="1103312" y="2052918"/>
            <a:ext cx="10091430" cy="4352364"/>
          </a:xfrm>
        </p:spPr>
        <p:txBody>
          <a:bodyPr>
            <a:normAutofit/>
          </a:bodyPr>
          <a:lstStyle/>
          <a:p>
            <a:pPr marL="0" indent="0" algn="just">
              <a:buNone/>
            </a:pPr>
            <a:r>
              <a:rPr lang="it-IT" dirty="0"/>
              <a:t>Art. 30, co, 2 </a:t>
            </a:r>
            <a:r>
              <a:rPr lang="it-IT" dirty="0" err="1"/>
              <a:t>sexies</a:t>
            </a:r>
            <a:r>
              <a:rPr lang="it-IT" dirty="0"/>
              <a:t>, TU: </a:t>
            </a:r>
          </a:p>
          <a:p>
            <a:pPr algn="just"/>
            <a:r>
              <a:rPr lang="it-IT" dirty="0"/>
              <a:t>motivate esigenze</a:t>
            </a:r>
          </a:p>
          <a:p>
            <a:pPr algn="just"/>
            <a:r>
              <a:rPr lang="it-IT" dirty="0"/>
              <a:t>assegnazione temporanea</a:t>
            </a:r>
          </a:p>
          <a:p>
            <a:pPr algn="just"/>
            <a:r>
              <a:rPr lang="it-IT" dirty="0"/>
              <a:t>assenso del lavoratore</a:t>
            </a:r>
          </a:p>
          <a:p>
            <a:pPr algn="just"/>
            <a:r>
              <a:rPr lang="it-IT" dirty="0"/>
              <a:t>massimo per tre anni</a:t>
            </a:r>
          </a:p>
          <a:p>
            <a:pPr algn="just"/>
            <a:r>
              <a:rPr lang="it-IT" dirty="0"/>
              <a:t>stesso rapporto originario</a:t>
            </a:r>
          </a:p>
          <a:p>
            <a:pPr marL="0" indent="0" algn="just">
              <a:buNone/>
            </a:pPr>
            <a:r>
              <a:rPr lang="it-IT" dirty="0"/>
              <a:t>servizio temporaneo presso istituzioni UE o organizzazioni internazionali:</a:t>
            </a:r>
          </a:p>
          <a:p>
            <a:pPr algn="just"/>
            <a:r>
              <a:rPr lang="it-IT" dirty="0"/>
              <a:t>accordo reciprocità</a:t>
            </a:r>
          </a:p>
          <a:p>
            <a:pPr algn="just"/>
            <a:r>
              <a:rPr lang="it-IT" dirty="0"/>
              <a:t>spostamento temporaneo</a:t>
            </a:r>
          </a:p>
        </p:txBody>
      </p:sp>
    </p:spTree>
    <p:extLst>
      <p:ext uri="{BB962C8B-B14F-4D97-AF65-F5344CB8AC3E}">
        <p14:creationId xmlns:p14="http://schemas.microsoft.com/office/powerpoint/2010/main" val="30890973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Passaggio per trasferimento di attività</a:t>
            </a:r>
          </a:p>
        </p:txBody>
      </p:sp>
      <p:sp>
        <p:nvSpPr>
          <p:cNvPr id="3" name="Segnaposto contenuto 2"/>
          <p:cNvSpPr>
            <a:spLocks noGrp="1"/>
          </p:cNvSpPr>
          <p:nvPr>
            <p:ph idx="1"/>
          </p:nvPr>
        </p:nvSpPr>
        <p:spPr/>
        <p:txBody>
          <a:bodyPr>
            <a:normAutofit fontScale="85000" lnSpcReduction="10000"/>
          </a:bodyPr>
          <a:lstStyle/>
          <a:p>
            <a:pPr algn="just"/>
            <a:r>
              <a:rPr lang="it-IT" dirty="0"/>
              <a:t>Art. 31:</a:t>
            </a:r>
          </a:p>
          <a:p>
            <a:pPr algn="just">
              <a:buFontTx/>
              <a:buChar char="-"/>
            </a:pPr>
            <a:r>
              <a:rPr lang="it-IT" dirty="0"/>
              <a:t>cessionario: pubblico o privato</a:t>
            </a:r>
          </a:p>
          <a:p>
            <a:pPr algn="just">
              <a:buFontTx/>
              <a:buChar char="-"/>
            </a:pPr>
            <a:r>
              <a:rPr lang="it-IT" dirty="0"/>
              <a:t>cedente: PA</a:t>
            </a:r>
          </a:p>
          <a:p>
            <a:pPr algn="just">
              <a:buFontTx/>
              <a:buChar char="-"/>
            </a:pPr>
            <a:r>
              <a:rPr lang="it-IT" dirty="0"/>
              <a:t>qualsiasi cessione anche solo attività economica o solo beni strumentali: differenze rispetto all’art. 2112 c.c. </a:t>
            </a:r>
          </a:p>
          <a:p>
            <a:pPr algn="just">
              <a:buFontTx/>
              <a:buChar char="-"/>
            </a:pPr>
            <a:r>
              <a:rPr lang="it-IT" dirty="0"/>
              <a:t>qualsiasi strumento traslativo, anche atti amministrativi come affidamenti per concessione amministrativa</a:t>
            </a:r>
          </a:p>
          <a:p>
            <a:pPr algn="just">
              <a:buFontTx/>
              <a:buChar char="-"/>
            </a:pPr>
            <a:r>
              <a:rPr lang="it-IT" dirty="0"/>
              <a:t>procedura sindacale: informazione OOSS, RSU e RSA; contenuto informazione; esame congiunto entro 7 gg dalla comunicazione; informazione almeno 25 gg prima del perfezionamento del trasferimento</a:t>
            </a:r>
          </a:p>
          <a:p>
            <a:pPr algn="just">
              <a:buFontTx/>
              <a:buChar char="-"/>
            </a:pPr>
            <a:r>
              <a:rPr lang="it-IT" dirty="0"/>
              <a:t>condotta antisindacale</a:t>
            </a:r>
          </a:p>
          <a:p>
            <a:pPr algn="just">
              <a:buFontTx/>
              <a:buChar char="-"/>
            </a:pPr>
            <a:r>
              <a:rPr lang="it-IT" dirty="0"/>
              <a:t>garanzie: continuità dei rapporti; successione contratti collettivi; mantenimento anzianità di servizio; responsabilità solidale per i crediti</a:t>
            </a:r>
          </a:p>
        </p:txBody>
      </p:sp>
    </p:spTree>
    <p:extLst>
      <p:ext uri="{BB962C8B-B14F-4D97-AF65-F5344CB8AC3E}">
        <p14:creationId xmlns:p14="http://schemas.microsoft.com/office/powerpoint/2010/main" val="16096903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Eccedenze di personale</a:t>
            </a:r>
            <a:endParaRPr lang="en-GB" dirty="0"/>
          </a:p>
        </p:txBody>
      </p:sp>
      <p:sp>
        <p:nvSpPr>
          <p:cNvPr id="3" name="Segnaposto contenuto 2"/>
          <p:cNvSpPr>
            <a:spLocks noGrp="1"/>
          </p:cNvSpPr>
          <p:nvPr>
            <p:ph idx="1"/>
          </p:nvPr>
        </p:nvSpPr>
        <p:spPr/>
        <p:txBody>
          <a:bodyPr>
            <a:normAutofit fontScale="85000" lnSpcReduction="10000"/>
          </a:bodyPr>
          <a:lstStyle/>
          <a:p>
            <a:pPr algn="just"/>
            <a:r>
              <a:rPr lang="it-IT" dirty="0"/>
              <a:t>Art. 33 TU:</a:t>
            </a:r>
          </a:p>
          <a:p>
            <a:pPr algn="just">
              <a:buFontTx/>
              <a:buChar char="-"/>
            </a:pPr>
            <a:r>
              <a:rPr lang="it-IT" dirty="0"/>
              <a:t>individuate nel piano triennale da adottarsi ogni anno</a:t>
            </a:r>
          </a:p>
          <a:p>
            <a:pPr algn="just">
              <a:buFontTx/>
              <a:buChar char="-"/>
            </a:pPr>
            <a:r>
              <a:rPr lang="it-IT" dirty="0"/>
              <a:t>immediata comunicazione al DFP</a:t>
            </a:r>
          </a:p>
          <a:p>
            <a:pPr algn="just">
              <a:buFontTx/>
              <a:buChar char="-"/>
            </a:pPr>
            <a:r>
              <a:rPr lang="it-IT" dirty="0"/>
              <a:t>informativa alle OOS</a:t>
            </a:r>
            <a:r>
              <a:rPr lang="en-GB" dirty="0"/>
              <a:t>S</a:t>
            </a:r>
          </a:p>
          <a:p>
            <a:pPr algn="just">
              <a:buFontTx/>
              <a:buChar char="-"/>
            </a:pPr>
            <a:r>
              <a:rPr lang="it-IT" dirty="0"/>
              <a:t>dopo 10 gg dall’informativa, con preavviso di 6 mesi, si risolve il rapporto del personale che ha maturato il diritto al trattamento pensionistico</a:t>
            </a:r>
          </a:p>
          <a:p>
            <a:pPr algn="just">
              <a:buFontTx/>
              <a:buChar char="-"/>
            </a:pPr>
            <a:r>
              <a:rPr lang="it-IT" dirty="0"/>
              <a:t>ricollocazione totale o parziale del personale mediante contratti di solidarietà, gestione flessibile orario, sia all’interno della PA sia all’esterno</a:t>
            </a:r>
          </a:p>
          <a:p>
            <a:pPr algn="just">
              <a:buFontTx/>
              <a:buChar char="-"/>
            </a:pPr>
            <a:r>
              <a:rPr lang="it-IT" dirty="0"/>
              <a:t>rinvio ai contratti collettivi  per procedure e criteri</a:t>
            </a:r>
          </a:p>
          <a:p>
            <a:pPr algn="just">
              <a:buFontTx/>
              <a:buChar char="-"/>
            </a:pPr>
            <a:r>
              <a:rPr lang="it-IT" dirty="0"/>
              <a:t>Dopo 90 gg dalla comunicazione alle OOSS: collocamento in disponibilità del personale se non è stata possibile la ricollocazione nella PA o in altra PA regionale o se non sono stati rispettati gli accordi di mobilità </a:t>
            </a:r>
          </a:p>
        </p:txBody>
      </p:sp>
    </p:spTree>
    <p:extLst>
      <p:ext uri="{BB962C8B-B14F-4D97-AF65-F5344CB8AC3E}">
        <p14:creationId xmlns:p14="http://schemas.microsoft.com/office/powerpoint/2010/main" val="352706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Lavoratori in disponibilità	</a:t>
            </a:r>
            <a:endParaRPr lang="en-GB" dirty="0"/>
          </a:p>
        </p:txBody>
      </p:sp>
      <p:sp>
        <p:nvSpPr>
          <p:cNvPr id="3" name="Segnaposto contenuto 2"/>
          <p:cNvSpPr>
            <a:spLocks noGrp="1"/>
          </p:cNvSpPr>
          <p:nvPr>
            <p:ph idx="1"/>
          </p:nvPr>
        </p:nvSpPr>
        <p:spPr/>
        <p:txBody>
          <a:bodyPr/>
          <a:lstStyle/>
          <a:p>
            <a:pPr algn="just"/>
            <a:r>
              <a:rPr lang="it-IT" dirty="0"/>
              <a:t>conservano il rapporto</a:t>
            </a:r>
            <a:r>
              <a:rPr lang="en-GB" dirty="0"/>
              <a:t>, ma </a:t>
            </a:r>
            <a:r>
              <a:rPr lang="en-GB" dirty="0" err="1"/>
              <a:t>stato</a:t>
            </a:r>
            <a:r>
              <a:rPr lang="en-GB" dirty="0"/>
              <a:t> di </a:t>
            </a:r>
            <a:r>
              <a:rPr lang="en-GB" dirty="0" err="1"/>
              <a:t>quiscenza</a:t>
            </a:r>
            <a:r>
              <a:rPr lang="en-GB" dirty="0"/>
              <a:t> con </a:t>
            </a:r>
            <a:r>
              <a:rPr lang="en-GB" dirty="0" err="1"/>
              <a:t>decorso</a:t>
            </a:r>
            <a:r>
              <a:rPr lang="en-GB" dirty="0"/>
              <a:t> </a:t>
            </a:r>
            <a:r>
              <a:rPr lang="en-GB" dirty="0" err="1"/>
              <a:t>anzianità</a:t>
            </a:r>
            <a:r>
              <a:rPr lang="en-GB" dirty="0"/>
              <a:t> </a:t>
            </a:r>
            <a:r>
              <a:rPr lang="en-GB" dirty="0" err="1"/>
              <a:t>fino</a:t>
            </a:r>
            <a:r>
              <a:rPr lang="en-GB" dirty="0"/>
              <a:t> a 24 </a:t>
            </a:r>
            <a:r>
              <a:rPr lang="en-GB" dirty="0" err="1"/>
              <a:t>mesi</a:t>
            </a:r>
            <a:endParaRPr lang="en-GB" dirty="0"/>
          </a:p>
          <a:p>
            <a:pPr algn="just"/>
            <a:r>
              <a:rPr lang="it-IT" dirty="0"/>
              <a:t>indennità pari a 80% della retribuzione</a:t>
            </a:r>
          </a:p>
          <a:p>
            <a:pPr algn="just"/>
            <a:r>
              <a:rPr lang="it-IT" dirty="0"/>
              <a:t>iscrizione in appositi elenchi</a:t>
            </a:r>
          </a:p>
          <a:p>
            <a:pPr algn="just"/>
            <a:r>
              <a:rPr lang="it-IT" dirty="0"/>
              <a:t>al termine dei 24 mesi, risoluzione del rapporto</a:t>
            </a:r>
          </a:p>
          <a:p>
            <a:pPr algn="just"/>
            <a:endParaRPr lang="it-IT" dirty="0"/>
          </a:p>
          <a:p>
            <a:pPr marL="0" indent="0" algn="just">
              <a:buNone/>
            </a:pPr>
            <a:r>
              <a:rPr lang="it-IT" b="1" i="1" u="sng" dirty="0"/>
              <a:t>Prima di procedere ad assunzioni nuovi, bisogna attingere alle liste dei lavoratori in disponibilità (art. 34, commi 6 e 34 bis TU)</a:t>
            </a:r>
          </a:p>
        </p:txBody>
      </p:sp>
    </p:spTree>
    <p:extLst>
      <p:ext uri="{BB962C8B-B14F-4D97-AF65-F5344CB8AC3E}">
        <p14:creationId xmlns:p14="http://schemas.microsoft.com/office/powerpoint/2010/main" val="1820142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normAutofit/>
          </a:bodyPr>
          <a:lstStyle/>
          <a:p>
            <a:pPr algn="just"/>
            <a:r>
              <a:rPr lang="it-IT" dirty="0"/>
              <a:t>Le progressioni fra le aree avvengono tramite concorso pubblico, ferma restando la possibilità per l'amministrazione di destinare al personale interno, in possesso dei titoli di studio richiesti per l'accesso dall'esterno, una riserva di posti comunque non superiore al 50 per cento di quelli messi a concorso. </a:t>
            </a:r>
          </a:p>
          <a:p>
            <a:pPr algn="just"/>
            <a:r>
              <a:rPr lang="it-IT" strike="sngStrike" dirty="0"/>
              <a:t>La contrattazione collettiva assicura che nella determinazione dei criteri per l'attribuzione delle progressioni economiche sia adeguatamente valorizzato il possesso del titolo di dottore di ricerca nonché degli altri titoli di studio e di abilitazione professionale di cui all'articolo 35, comma (introdotta dall'articolo 3-ter, comma 2, lettera c), del D.L. 9 gennaio 2020, n. 1, convertito, con modificazioni, dalla Legge 5 marzo 2020, n.12)</a:t>
            </a:r>
          </a:p>
        </p:txBody>
      </p:sp>
    </p:spTree>
    <p:extLst>
      <p:ext uri="{BB962C8B-B14F-4D97-AF65-F5344CB8AC3E}">
        <p14:creationId xmlns:p14="http://schemas.microsoft.com/office/powerpoint/2010/main" val="1676985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F88984-A7E6-4A46-B92A-BBC4D92E64F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97DF3F1-142F-481E-8130-8BA1413A286B}"/>
              </a:ext>
            </a:extLst>
          </p:cNvPr>
          <p:cNvSpPr>
            <a:spLocks noGrp="1"/>
          </p:cNvSpPr>
          <p:nvPr>
            <p:ph idx="1"/>
          </p:nvPr>
        </p:nvSpPr>
        <p:spPr/>
        <p:txBody>
          <a:bodyPr>
            <a:normAutofit fontScale="85000" lnSpcReduction="10000"/>
          </a:bodyPr>
          <a:lstStyle/>
          <a:p>
            <a:pPr algn="just"/>
            <a:r>
              <a:rPr lang="it-IT" dirty="0"/>
              <a:t>le progressioni fra le aree e, negli enti locali, anche fra qualifiche diverse, avvengono tramite </a:t>
            </a:r>
            <a:r>
              <a:rPr lang="it-IT" u="sng" dirty="0"/>
              <a:t>procedura comparativa basata sulla </a:t>
            </a:r>
            <a:r>
              <a:rPr lang="it-IT" b="1" u="sng" dirty="0">
                <a:solidFill>
                  <a:srgbClr val="FF0000"/>
                </a:solidFill>
              </a:rPr>
              <a:t>1. </a:t>
            </a:r>
            <a:r>
              <a:rPr lang="it-IT" u="sng" dirty="0"/>
              <a:t>valutazione positiva conseguita dal dipendente negli ultimi tre anni in servizio, </a:t>
            </a:r>
            <a:r>
              <a:rPr lang="it-IT" b="1" u="sng" dirty="0">
                <a:solidFill>
                  <a:srgbClr val="FF0000"/>
                </a:solidFill>
              </a:rPr>
              <a:t>2.</a:t>
            </a:r>
            <a:r>
              <a:rPr lang="it-IT" u="sng" dirty="0"/>
              <a:t> sull'assenza di provvedimenti disciplinari, </a:t>
            </a:r>
            <a:r>
              <a:rPr lang="it-IT" b="1" u="sng" dirty="0">
                <a:solidFill>
                  <a:srgbClr val="FF0000"/>
                </a:solidFill>
              </a:rPr>
              <a:t>3.</a:t>
            </a:r>
            <a:r>
              <a:rPr lang="it-IT" u="sng" dirty="0"/>
              <a:t> sul possesso di titoli o competenze professionali ovvero di studio ulteriori rispetto a quelli previsti per l'accesso all'area dall'esterno, nonché </a:t>
            </a:r>
            <a:r>
              <a:rPr lang="it-IT" b="1" u="sng" dirty="0">
                <a:solidFill>
                  <a:srgbClr val="FF0000"/>
                </a:solidFill>
              </a:rPr>
              <a:t>4</a:t>
            </a:r>
            <a:r>
              <a:rPr lang="it-IT" u="sng" dirty="0"/>
              <a:t>. sul numero e sulla tipologia de gli incarichi rivestiti</a:t>
            </a:r>
          </a:p>
          <a:p>
            <a:pPr algn="just"/>
            <a:r>
              <a:rPr lang="it-IT" dirty="0"/>
              <a:t>In sede di revisione degli ordinamenti professionali, i contratti collettivi nazionali di lavoro di comparto per il periodo 2019-2021 possono definire tabelle di corrispondenza tra vecchi e nuovi inquadramenti, ad esclusione dell'area di cui al secondo periodo, sulla base di requisiti di esperienza e professionalità maturate ed effettivamente utilizzate dall'amministrazione di appartenenza per almeno cinque anni, </a:t>
            </a:r>
            <a:r>
              <a:rPr lang="it-IT" u="sng" dirty="0"/>
              <a:t>anche in deroga al possesso del titolo di studio richiesto per l'accesso all'area dall'esterno</a:t>
            </a:r>
          </a:p>
          <a:p>
            <a:pPr marL="0" indent="0" algn="just">
              <a:buNone/>
            </a:pPr>
            <a:r>
              <a:rPr lang="it-IT" dirty="0"/>
              <a:t>Comma dall'</a:t>
            </a:r>
            <a:r>
              <a:rPr lang="it-IT" dirty="0">
                <a:hlinkClick r:id="rId2"/>
              </a:rPr>
              <a:t>articolo 3, comma 1, del D.L. 9 giugno 2021, n. 80</a:t>
            </a:r>
            <a:r>
              <a:rPr lang="it-IT" dirty="0"/>
              <a:t>, convertito, con modificazioni, dalla </a:t>
            </a:r>
            <a:r>
              <a:rPr lang="it-IT" dirty="0">
                <a:hlinkClick r:id="rId3"/>
              </a:rPr>
              <a:t>Legge 6 agosto 2021,  n. 113</a:t>
            </a:r>
            <a:endParaRPr lang="it-IT" dirty="0"/>
          </a:p>
        </p:txBody>
      </p:sp>
    </p:spTree>
    <p:extLst>
      <p:ext uri="{BB962C8B-B14F-4D97-AF65-F5344CB8AC3E}">
        <p14:creationId xmlns:p14="http://schemas.microsoft.com/office/powerpoint/2010/main" val="3175617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1154954" y="2603499"/>
            <a:ext cx="9696548" cy="3899937"/>
          </a:xfrm>
        </p:spPr>
        <p:txBody>
          <a:bodyPr>
            <a:normAutofit/>
          </a:bodyPr>
          <a:lstStyle/>
          <a:p>
            <a:pPr algn="just"/>
            <a:r>
              <a:rPr lang="it-IT" dirty="0"/>
              <a:t>Nel quadro degli interventi in materia di pubblico impiego definiti dal decreto, la norma in esame concorre con le altre misure ivi previste ad assicurare il rafforzamento della capacità funzionale delle pubbliche amministrazioni, non solo per l'attuazione del PNRR, ma in termini complessivi di sistema</a:t>
            </a:r>
          </a:p>
          <a:p>
            <a:pPr algn="just"/>
            <a:r>
              <a:rPr lang="it-IT" dirty="0"/>
              <a:t>Nel suo insieme, infatti, la previsione normativa è volta a delineare una disciplina idonea a valorizzare le professionalità interne alla pubblica amministrazione, senza rinunciare al rigore che necessariamente deve connotare uno sviluppo di carriera</a:t>
            </a:r>
          </a:p>
          <a:p>
            <a:pPr algn="just"/>
            <a:endParaRPr lang="it-IT" dirty="0"/>
          </a:p>
        </p:txBody>
      </p:sp>
    </p:spTree>
    <p:extLst>
      <p:ext uri="{BB962C8B-B14F-4D97-AF65-F5344CB8AC3E}">
        <p14:creationId xmlns:p14="http://schemas.microsoft.com/office/powerpoint/2010/main" val="121819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r>
              <a:rPr lang="it-IT" dirty="0"/>
              <a:t>Volontà del legislatore è, quindi, quella di ancorare il percorso di crescita per gli interni all’amministrazione ad una serie di parametri rappresentativi del possesso di un livello professionale la cui adeguatezza, in assenza del meccanismo concorsuale, viene assicurata attraverso </a:t>
            </a:r>
            <a:r>
              <a:rPr lang="it-IT" b="1" dirty="0">
                <a:solidFill>
                  <a:srgbClr val="FF0000"/>
                </a:solidFill>
              </a:rPr>
              <a:t>l’individuazione di una </a:t>
            </a:r>
            <a:r>
              <a:rPr lang="it-IT" b="1" u="sng" dirty="0">
                <a:solidFill>
                  <a:srgbClr val="FF0000"/>
                </a:solidFill>
              </a:rPr>
              <a:t>serie di requisiti, anche superiori a quelli richiesti per l’accesso dall’esterno, che rendono attivabile il percorso di sviluppo professionale delineato dalla norma</a:t>
            </a:r>
          </a:p>
        </p:txBody>
      </p:sp>
    </p:spTree>
    <p:extLst>
      <p:ext uri="{BB962C8B-B14F-4D97-AF65-F5344CB8AC3E}">
        <p14:creationId xmlns:p14="http://schemas.microsoft.com/office/powerpoint/2010/main" val="1352492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lgn="just"/>
            <a:r>
              <a:rPr lang="it-IT" dirty="0"/>
              <a:t>Laddove, infatti, nella formulazione precedente della norma, il passaggio tra le aree </a:t>
            </a:r>
            <a:r>
              <a:rPr lang="it-IT" dirty="0">
                <a:solidFill>
                  <a:srgbClr val="FF0000"/>
                </a:solidFill>
              </a:rPr>
              <a:t>poteva avvenire solo mediante concorso </a:t>
            </a:r>
            <a:r>
              <a:rPr lang="it-IT" dirty="0"/>
              <a:t>pubblico usufruendo di un’apposita riserva di posti per il personale interno in possesso dei titoli di studio richiesti per l’accesso dall’esterno, nel testo attuale viene prefigurata </a:t>
            </a:r>
            <a:r>
              <a:rPr lang="it-IT" dirty="0">
                <a:solidFill>
                  <a:srgbClr val="FF0000"/>
                </a:solidFill>
              </a:rPr>
              <a:t>una procedura comparativa basata sui parametri di seguito riportati</a:t>
            </a:r>
            <a:r>
              <a:rPr lang="it-IT" dirty="0"/>
              <a:t>:</a:t>
            </a:r>
          </a:p>
          <a:p>
            <a:pPr algn="just"/>
            <a:r>
              <a:rPr lang="it-IT" u="sng" dirty="0"/>
              <a:t>valutazione positiva conseguita dal dipendente negli ultimi tre anni in servizio;</a:t>
            </a:r>
          </a:p>
          <a:p>
            <a:pPr algn="just"/>
            <a:r>
              <a:rPr lang="it-IT" u="sng" dirty="0"/>
              <a:t>assenza di provvedimenti disciplinari</a:t>
            </a:r>
            <a:endParaRPr lang="it-IT" dirty="0"/>
          </a:p>
          <a:p>
            <a:pPr algn="just"/>
            <a:r>
              <a:rPr lang="it-IT" u="sng" dirty="0"/>
              <a:t>possesso di titoli o competenze professionali ovvero di studio ulteriori rispetto a quelli previsti per l'accesso all'area dall'esterno</a:t>
            </a:r>
          </a:p>
          <a:p>
            <a:pPr algn="just"/>
            <a:r>
              <a:rPr lang="it-IT" u="sng" dirty="0"/>
              <a:t>numero e tipologia degli incarichi rivestiti</a:t>
            </a:r>
          </a:p>
          <a:p>
            <a:endParaRPr lang="it-IT" dirty="0"/>
          </a:p>
        </p:txBody>
      </p:sp>
    </p:spTree>
    <p:extLst>
      <p:ext uri="{BB962C8B-B14F-4D97-AF65-F5344CB8AC3E}">
        <p14:creationId xmlns:p14="http://schemas.microsoft.com/office/powerpoint/2010/main" val="2935598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r>
              <a:rPr lang="it-IT" dirty="0"/>
              <a:t>Appare chiaro, alla luce del quadro delineato, l’intento del legislatore di valorizzare gli elementi maggiormente qualificanti che connotano </a:t>
            </a:r>
            <a:r>
              <a:rPr lang="it-IT" u="sng" dirty="0"/>
              <a:t>l’excursus professionale, formativo e comportamentale </a:t>
            </a:r>
            <a:r>
              <a:rPr lang="it-IT" dirty="0"/>
              <a:t>del dipendente, al fine di rendere esplicito che il ricorso alla procedura comparativa in luogo di quella concorsuale è idonea e parimenti efficace nell’assicurare che la progressione di area e/o categoria o qualifica avvenga a beneficio dei più capaci e meritevoli.</a:t>
            </a:r>
          </a:p>
        </p:txBody>
      </p:sp>
    </p:spTree>
    <p:extLst>
      <p:ext uri="{BB962C8B-B14F-4D97-AF65-F5344CB8AC3E}">
        <p14:creationId xmlns:p14="http://schemas.microsoft.com/office/powerpoint/2010/main" val="39799705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351</TotalTime>
  <Words>3354</Words>
  <Application>Microsoft Office PowerPoint</Application>
  <PresentationFormat>Widescreen</PresentationFormat>
  <Paragraphs>181</Paragraphs>
  <Slides>36</Slides>
  <Notes>9</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36</vt:i4>
      </vt:variant>
    </vt:vector>
  </HeadingPairs>
  <TitlesOfParts>
    <vt:vector size="41" baseType="lpstr">
      <vt:lpstr>Arial</vt:lpstr>
      <vt:lpstr>Calibri</vt:lpstr>
      <vt:lpstr>Century Gothic</vt:lpstr>
      <vt:lpstr>Wingdings 3</vt:lpstr>
      <vt:lpstr>Ione</vt:lpstr>
      <vt:lpstr>Inquadramento e mansioni</vt:lpstr>
      <vt:lpstr>Inquadramento</vt:lpstr>
      <vt:lpstr>Inquadramento nella riforma brunetta</vt:lpstr>
      <vt:lpstr>…segue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MUTAMENTO DI MANSIONI (I)</vt:lpstr>
      <vt:lpstr>MUTAMENTO DI MANSIONI (II)</vt:lpstr>
      <vt:lpstr>MUTAMENTO DI MANSIONI (III)</vt:lpstr>
      <vt:lpstr>Demansionamento (I)</vt:lpstr>
      <vt:lpstr>Demansionamento (II)</vt:lpstr>
      <vt:lpstr>DEROGHE</vt:lpstr>
      <vt:lpstr>Posizioni organizzative      </vt:lpstr>
      <vt:lpstr>Presentazione standard di PowerPoint</vt:lpstr>
      <vt:lpstr>Trattamento economico (I)</vt:lpstr>
      <vt:lpstr>Trattamento economico (II)</vt:lpstr>
      <vt:lpstr>Struttura retributiva  </vt:lpstr>
      <vt:lpstr>Trattamento accessorio </vt:lpstr>
      <vt:lpstr>Presentazione standard di PowerPoint</vt:lpstr>
      <vt:lpstr>Presentazione standard di PowerPoint</vt:lpstr>
      <vt:lpstr>Presentazione standard di PowerPoint</vt:lpstr>
      <vt:lpstr>tetto</vt:lpstr>
      <vt:lpstr>Mobilità del personale</vt:lpstr>
      <vt:lpstr>Mobilità interna</vt:lpstr>
      <vt:lpstr>Mobilità esterna</vt:lpstr>
      <vt:lpstr>Trasferimento</vt:lpstr>
      <vt:lpstr>Comando </vt:lpstr>
      <vt:lpstr>Passaggio per trasferimento di attività</vt:lpstr>
      <vt:lpstr>Eccedenze di personale</vt:lpstr>
      <vt:lpstr>Lavoratori in disponibilità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Inquadramento e mansioni</dc:title>
  <dc:creator>Dolores</dc:creator>
  <cp:lastModifiedBy>FERRARA MARIA DOLORES</cp:lastModifiedBy>
  <cp:revision>25</cp:revision>
  <dcterms:created xsi:type="dcterms:W3CDTF">2020-04-06T08:25:34Z</dcterms:created>
  <dcterms:modified xsi:type="dcterms:W3CDTF">2024-04-09T06:26:03Z</dcterms:modified>
</cp:coreProperties>
</file>