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96" r:id="rId2"/>
    <p:sldId id="264" r:id="rId3"/>
    <p:sldId id="266" r:id="rId4"/>
    <p:sldId id="267" r:id="rId5"/>
    <p:sldId id="280" r:id="rId6"/>
    <p:sldId id="297" r:id="rId7"/>
    <p:sldId id="284" r:id="rId8"/>
    <p:sldId id="303" r:id="rId9"/>
    <p:sldId id="274" r:id="rId10"/>
    <p:sldId id="272" r:id="rId11"/>
    <p:sldId id="298" r:id="rId12"/>
    <p:sldId id="300" r:id="rId13"/>
    <p:sldId id="305" r:id="rId14"/>
    <p:sldId id="299" r:id="rId15"/>
    <p:sldId id="273" r:id="rId16"/>
    <p:sldId id="268" r:id="rId17"/>
    <p:sldId id="269" r:id="rId18"/>
    <p:sldId id="270" r:id="rId19"/>
    <p:sldId id="259" r:id="rId20"/>
    <p:sldId id="265" r:id="rId21"/>
    <p:sldId id="308" r:id="rId22"/>
    <p:sldId id="307" r:id="rId23"/>
    <p:sldId id="282" r:id="rId24"/>
    <p:sldId id="283" r:id="rId25"/>
    <p:sldId id="301" r:id="rId26"/>
    <p:sldId id="302" r:id="rId27"/>
    <p:sldId id="271" r:id="rId28"/>
    <p:sldId id="279" r:id="rId29"/>
  </p:sldIdLst>
  <p:sldSz cx="9144000" cy="6858000" type="screen4x3"/>
  <p:notesSz cx="7099300" cy="10234613"/>
  <p:defaultTextStyle>
    <a:defPPr>
      <a:defRPr lang="it-IT"/>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3300"/>
    <a:srgbClr val="3333CC"/>
    <a:srgbClr val="FF5050"/>
    <a:srgbClr val="990099"/>
    <a:srgbClr val="FF3399"/>
    <a:srgbClr val="66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2" autoAdjust="0"/>
    <p:restoredTop sz="94689" autoAdjust="0"/>
  </p:normalViewPr>
  <p:slideViewPr>
    <p:cSldViewPr snapToGrid="0">
      <p:cViewPr varScale="1">
        <p:scale>
          <a:sx n="59" d="100"/>
          <a:sy n="59" d="100"/>
        </p:scale>
        <p:origin x="15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1752"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GB"/>
          </a:p>
        </p:txBody>
      </p:sp>
      <p:sp>
        <p:nvSpPr>
          <p:cNvPr id="3686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Fare clic per modificare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3687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GB"/>
          </a:p>
        </p:txBody>
      </p:sp>
      <p:sp>
        <p:nvSpPr>
          <p:cNvPr id="3687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7A3D743-8B05-4124-ADCD-21E8DBEB298A}" type="slidenum">
              <a:rPr lang="en-GB"/>
              <a:pPr>
                <a:defRPr/>
              </a:pPr>
              <a:t>‹N›</a:t>
            </a:fld>
            <a:endParaRPr lang="en-GB"/>
          </a:p>
        </p:txBody>
      </p:sp>
    </p:spTree>
    <p:extLst>
      <p:ext uri="{BB962C8B-B14F-4D97-AF65-F5344CB8AC3E}">
        <p14:creationId xmlns:p14="http://schemas.microsoft.com/office/powerpoint/2010/main" val="2638225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1369A0DC-4182-4823-823B-4E0F4A842DA9}" type="slidenum">
              <a:rPr lang="en-GB" sz="1300" smtClean="0"/>
              <a:pPr/>
              <a:t>5</a:t>
            </a:fld>
            <a:endParaRPr lang="en-GB" sz="1300"/>
          </a:p>
        </p:txBody>
      </p:sp>
      <p:sp>
        <p:nvSpPr>
          <p:cNvPr id="22531" name="Rectangle 2"/>
          <p:cNvSpPr>
            <a:spLocks noGrp="1" noRot="1" noChangeAspect="1" noChangeArrowheads="1" noTextEdit="1"/>
          </p:cNvSpPr>
          <p:nvPr>
            <p:ph type="sldImg"/>
          </p:nvPr>
        </p:nvSpPr>
        <p:spPr>
          <a:xfrm>
            <a:off x="992188" y="768350"/>
            <a:ext cx="5114925" cy="3836988"/>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8808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CB930ECF-BEAC-4F63-ADB0-E9071BE30754}" type="slidenum">
              <a:rPr lang="en-GB" sz="1300" smtClean="0"/>
              <a:pPr/>
              <a:t>9</a:t>
            </a:fld>
            <a:endParaRPr lang="en-GB" sz="1300"/>
          </a:p>
        </p:txBody>
      </p:sp>
      <p:sp>
        <p:nvSpPr>
          <p:cNvPr id="21507" name="Rectangle 2"/>
          <p:cNvSpPr>
            <a:spLocks noGrp="1" noRot="1" noChangeAspect="1" noChangeArrowheads="1" noTextEdit="1"/>
          </p:cNvSpPr>
          <p:nvPr>
            <p:ph type="sldImg"/>
          </p:nvPr>
        </p:nvSpPr>
        <p:spPr>
          <a:xfrm>
            <a:off x="992188" y="768350"/>
            <a:ext cx="5114925" cy="3836988"/>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5083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6C05FFEF-547C-44EC-9282-5DED1A678280}" type="slidenum">
              <a:rPr lang="en-GB" sz="1300" smtClean="0"/>
              <a:pPr/>
              <a:t>10</a:t>
            </a:fld>
            <a:endParaRPr lang="en-GB" sz="1300"/>
          </a:p>
        </p:txBody>
      </p:sp>
      <p:sp>
        <p:nvSpPr>
          <p:cNvPr id="20483" name="Rectangle 2"/>
          <p:cNvSpPr>
            <a:spLocks noGrp="1" noRot="1" noChangeAspect="1" noChangeArrowheads="1" noTextEdit="1"/>
          </p:cNvSpPr>
          <p:nvPr>
            <p:ph type="sldImg"/>
          </p:nvPr>
        </p:nvSpPr>
        <p:spPr>
          <a:xfrm>
            <a:off x="992188" y="768350"/>
            <a:ext cx="5114925" cy="3836988"/>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t>Quindi per il sodio la disidratazione necessaria per il passaggio attraverso il poro non può venire compensata, risultando in una situazione energeticamente favorevole.</a:t>
            </a:r>
          </a:p>
          <a:p>
            <a:r>
              <a:rPr lang="it-IT" dirty="0"/>
              <a:t>sensori di potenziale:  Le eliche cariche positivamente (una per ciascuna delle 4 subunità) fungono da sensore di potenziale. Si muovono attraverso il doppio strato di membrana quando cambia il potenziale di membrana causano l'apertura/chiusura del poro.</a:t>
            </a:r>
          </a:p>
          <a:p>
            <a:r>
              <a:rPr lang="it-IT" dirty="0"/>
              <a:t>disattivazione: I canali possono essere inattivati mediante l'occlusione del poro da parte di un apposito dominio citoplasmatico: modello palla e catena.</a:t>
            </a:r>
          </a:p>
          <a:p>
            <a:endParaRPr lang="en-GB" dirty="0"/>
          </a:p>
        </p:txBody>
      </p:sp>
    </p:spTree>
    <p:extLst>
      <p:ext uri="{BB962C8B-B14F-4D97-AF65-F5344CB8AC3E}">
        <p14:creationId xmlns:p14="http://schemas.microsoft.com/office/powerpoint/2010/main" val="201889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E987AD8-AD26-4C5F-BA84-FE3EDBBB51A4}" type="slidenum">
              <a:rPr lang="it-IT"/>
              <a:pPr>
                <a:defRPr/>
              </a:pPr>
              <a:t>‹N›</a:t>
            </a:fld>
            <a:endParaRPr lang="it-IT"/>
          </a:p>
        </p:txBody>
      </p:sp>
    </p:spTree>
    <p:extLst>
      <p:ext uri="{BB962C8B-B14F-4D97-AF65-F5344CB8AC3E}">
        <p14:creationId xmlns:p14="http://schemas.microsoft.com/office/powerpoint/2010/main" val="124740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4E0A35B-463B-4CE7-8209-25DBE8FB5339}" type="slidenum">
              <a:rPr lang="it-IT"/>
              <a:pPr>
                <a:defRPr/>
              </a:pPr>
              <a:t>‹N›</a:t>
            </a:fld>
            <a:endParaRPr lang="it-IT"/>
          </a:p>
        </p:txBody>
      </p:sp>
    </p:spTree>
    <p:extLst>
      <p:ext uri="{BB962C8B-B14F-4D97-AF65-F5344CB8AC3E}">
        <p14:creationId xmlns:p14="http://schemas.microsoft.com/office/powerpoint/2010/main" val="271738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11188"/>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11188"/>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1A821F1-C970-4682-A14F-C4116EB9FDCD}" type="slidenum">
              <a:rPr lang="it-IT"/>
              <a:pPr>
                <a:defRPr/>
              </a:pPr>
              <a:t>‹N›</a:t>
            </a:fld>
            <a:endParaRPr lang="it-IT"/>
          </a:p>
        </p:txBody>
      </p:sp>
    </p:spTree>
    <p:extLst>
      <p:ext uri="{BB962C8B-B14F-4D97-AF65-F5344CB8AC3E}">
        <p14:creationId xmlns:p14="http://schemas.microsoft.com/office/powerpoint/2010/main" val="268541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11188"/>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96DE099-178D-4BB4-9498-E2FFC8A37117}" type="slidenum">
              <a:rPr lang="it-IT"/>
              <a:pPr>
                <a:defRPr/>
              </a:pPr>
              <a:t>‹N›</a:t>
            </a:fld>
            <a:endParaRPr lang="it-IT"/>
          </a:p>
        </p:txBody>
      </p:sp>
    </p:spTree>
    <p:extLst>
      <p:ext uri="{BB962C8B-B14F-4D97-AF65-F5344CB8AC3E}">
        <p14:creationId xmlns:p14="http://schemas.microsoft.com/office/powerpoint/2010/main" val="321989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B184922-D220-4238-8FF8-2785BC34CC50}" type="slidenum">
              <a:rPr lang="it-IT"/>
              <a:pPr>
                <a:defRPr/>
              </a:pPr>
              <a:t>‹N›</a:t>
            </a:fld>
            <a:endParaRPr lang="it-IT"/>
          </a:p>
        </p:txBody>
      </p:sp>
    </p:spTree>
    <p:extLst>
      <p:ext uri="{BB962C8B-B14F-4D97-AF65-F5344CB8AC3E}">
        <p14:creationId xmlns:p14="http://schemas.microsoft.com/office/powerpoint/2010/main" val="127793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1FF87DD-9CD6-4A7B-95FA-BC7BBA6ECA8F}" type="slidenum">
              <a:rPr lang="it-IT"/>
              <a:pPr>
                <a:defRPr/>
              </a:pPr>
              <a:t>‹N›</a:t>
            </a:fld>
            <a:endParaRPr lang="it-IT"/>
          </a:p>
        </p:txBody>
      </p:sp>
    </p:spTree>
    <p:extLst>
      <p:ext uri="{BB962C8B-B14F-4D97-AF65-F5344CB8AC3E}">
        <p14:creationId xmlns:p14="http://schemas.microsoft.com/office/powerpoint/2010/main" val="307426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27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27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90B94C0-305E-498D-859F-A0D78862E3A7}" type="slidenum">
              <a:rPr lang="it-IT"/>
              <a:pPr>
                <a:defRPr/>
              </a:pPr>
              <a:t>‹N›</a:t>
            </a:fld>
            <a:endParaRPr lang="it-IT"/>
          </a:p>
        </p:txBody>
      </p:sp>
    </p:spTree>
    <p:extLst>
      <p:ext uri="{BB962C8B-B14F-4D97-AF65-F5344CB8AC3E}">
        <p14:creationId xmlns:p14="http://schemas.microsoft.com/office/powerpoint/2010/main" val="213675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21CC79F-7902-4068-A211-2DBD9597E923}" type="slidenum">
              <a:rPr lang="it-IT"/>
              <a:pPr>
                <a:defRPr/>
              </a:pPr>
              <a:t>‹N›</a:t>
            </a:fld>
            <a:endParaRPr lang="it-IT"/>
          </a:p>
        </p:txBody>
      </p:sp>
    </p:spTree>
    <p:extLst>
      <p:ext uri="{BB962C8B-B14F-4D97-AF65-F5344CB8AC3E}">
        <p14:creationId xmlns:p14="http://schemas.microsoft.com/office/powerpoint/2010/main" val="172509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7321C99-5389-4279-92B5-06F02AF46A52}" type="slidenum">
              <a:rPr lang="it-IT"/>
              <a:pPr>
                <a:defRPr/>
              </a:pPr>
              <a:t>‹N›</a:t>
            </a:fld>
            <a:endParaRPr lang="it-IT"/>
          </a:p>
        </p:txBody>
      </p:sp>
    </p:spTree>
    <p:extLst>
      <p:ext uri="{BB962C8B-B14F-4D97-AF65-F5344CB8AC3E}">
        <p14:creationId xmlns:p14="http://schemas.microsoft.com/office/powerpoint/2010/main" val="391342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E311F8F-6619-4488-B908-FF35576D6181}" type="slidenum">
              <a:rPr lang="it-IT"/>
              <a:pPr>
                <a:defRPr/>
              </a:pPr>
              <a:t>‹N›</a:t>
            </a:fld>
            <a:endParaRPr lang="it-IT"/>
          </a:p>
        </p:txBody>
      </p:sp>
    </p:spTree>
    <p:extLst>
      <p:ext uri="{BB962C8B-B14F-4D97-AF65-F5344CB8AC3E}">
        <p14:creationId xmlns:p14="http://schemas.microsoft.com/office/powerpoint/2010/main" val="304151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B1B96DA-4F70-437D-8685-D31D1C62D343}" type="slidenum">
              <a:rPr lang="it-IT"/>
              <a:pPr>
                <a:defRPr/>
              </a:pPr>
              <a:t>‹N›</a:t>
            </a:fld>
            <a:endParaRPr lang="it-IT"/>
          </a:p>
        </p:txBody>
      </p:sp>
    </p:spTree>
    <p:extLst>
      <p:ext uri="{BB962C8B-B14F-4D97-AF65-F5344CB8AC3E}">
        <p14:creationId xmlns:p14="http://schemas.microsoft.com/office/powerpoint/2010/main" val="655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C478364-22AE-42AB-99A8-94332DAE72E6}" type="slidenum">
              <a:rPr lang="it-IT"/>
              <a:pPr>
                <a:defRPr/>
              </a:pPr>
              <a:t>‹N›</a:t>
            </a:fld>
            <a:endParaRPr lang="it-IT"/>
          </a:p>
        </p:txBody>
      </p:sp>
    </p:spTree>
    <p:extLst>
      <p:ext uri="{BB962C8B-B14F-4D97-AF65-F5344CB8AC3E}">
        <p14:creationId xmlns:p14="http://schemas.microsoft.com/office/powerpoint/2010/main" val="239462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111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954" tIns="54478" rIns="108954" bIns="54478" numCol="1" anchor="ctr" anchorCtr="0" compatLnSpc="1">
            <a:prstTxWarp prst="textNoShape">
              <a:avLst/>
            </a:prstTxWarp>
          </a:bodyPr>
          <a:lstStyle/>
          <a:p>
            <a:pPr lvl="0"/>
            <a:r>
              <a:rPr lang="it-IT"/>
              <a:t>Fare clic per modificare lo stile del titolo dello schema</a:t>
            </a:r>
          </a:p>
        </p:txBody>
      </p:sp>
      <p:sp>
        <p:nvSpPr>
          <p:cNvPr id="2051" name="Rectangle 3"/>
          <p:cNvSpPr>
            <a:spLocks noGrp="1" noChangeArrowheads="1"/>
          </p:cNvSpPr>
          <p:nvPr>
            <p:ph type="body" idx="1"/>
          </p:nvPr>
        </p:nvSpPr>
        <p:spPr bwMode="auto">
          <a:xfrm>
            <a:off x="685800" y="19827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954" tIns="54478" rIns="108954" bIns="54478"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6813"/>
            <a:ext cx="19050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defRPr sz="1500"/>
            </a:lvl1pPr>
          </a:lstStyle>
          <a:p>
            <a:pPr>
              <a:defRPr/>
            </a:pPr>
            <a:endParaRPr lang="it-IT"/>
          </a:p>
        </p:txBody>
      </p:sp>
      <p:sp>
        <p:nvSpPr>
          <p:cNvPr id="1029" name="Rectangle 5"/>
          <p:cNvSpPr>
            <a:spLocks noGrp="1" noChangeArrowheads="1"/>
          </p:cNvSpPr>
          <p:nvPr>
            <p:ph type="ftr" sz="quarter" idx="3"/>
          </p:nvPr>
        </p:nvSpPr>
        <p:spPr bwMode="auto">
          <a:xfrm>
            <a:off x="3124200" y="6246813"/>
            <a:ext cx="28956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lgn="ctr">
              <a:defRPr sz="1500"/>
            </a:lvl1pPr>
          </a:lstStyle>
          <a:p>
            <a:pPr>
              <a:defRPr/>
            </a:pPr>
            <a:endParaRPr lang="it-IT"/>
          </a:p>
        </p:txBody>
      </p:sp>
      <p:sp>
        <p:nvSpPr>
          <p:cNvPr id="1030" name="Rectangle 6"/>
          <p:cNvSpPr>
            <a:spLocks noGrp="1" noChangeArrowheads="1"/>
          </p:cNvSpPr>
          <p:nvPr>
            <p:ph type="sldNum" sz="quarter" idx="4"/>
          </p:nvPr>
        </p:nvSpPr>
        <p:spPr bwMode="auto">
          <a:xfrm>
            <a:off x="6553200" y="6246813"/>
            <a:ext cx="19050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lgn="r">
              <a:defRPr sz="1500"/>
            </a:lvl1pPr>
          </a:lstStyle>
          <a:p>
            <a:pPr>
              <a:defRPr/>
            </a:pPr>
            <a:fld id="{B57401A7-D407-42CB-B41B-C2C769DAC91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087438" rtl="0" eaLnBrk="0" fontAlgn="base" hangingPunct="0">
        <a:spcBef>
          <a:spcPct val="0"/>
        </a:spcBef>
        <a:spcAft>
          <a:spcPct val="0"/>
        </a:spcAft>
        <a:defRPr sz="5500">
          <a:solidFill>
            <a:schemeClr val="tx2"/>
          </a:solidFill>
          <a:latin typeface="+mj-lt"/>
          <a:ea typeface="+mj-ea"/>
          <a:cs typeface="+mj-cs"/>
        </a:defRPr>
      </a:lvl1pPr>
      <a:lvl2pPr algn="ctr" defTabSz="1087438" rtl="0" eaLnBrk="0" fontAlgn="base" hangingPunct="0">
        <a:spcBef>
          <a:spcPct val="0"/>
        </a:spcBef>
        <a:spcAft>
          <a:spcPct val="0"/>
        </a:spcAft>
        <a:defRPr sz="5500">
          <a:solidFill>
            <a:schemeClr val="tx2"/>
          </a:solidFill>
          <a:latin typeface="Times New Roman" pitchFamily="18" charset="0"/>
        </a:defRPr>
      </a:lvl2pPr>
      <a:lvl3pPr algn="ctr" defTabSz="1087438" rtl="0" eaLnBrk="0" fontAlgn="base" hangingPunct="0">
        <a:spcBef>
          <a:spcPct val="0"/>
        </a:spcBef>
        <a:spcAft>
          <a:spcPct val="0"/>
        </a:spcAft>
        <a:defRPr sz="5500">
          <a:solidFill>
            <a:schemeClr val="tx2"/>
          </a:solidFill>
          <a:latin typeface="Times New Roman" pitchFamily="18" charset="0"/>
        </a:defRPr>
      </a:lvl3pPr>
      <a:lvl4pPr algn="ctr" defTabSz="1087438" rtl="0" eaLnBrk="0" fontAlgn="base" hangingPunct="0">
        <a:spcBef>
          <a:spcPct val="0"/>
        </a:spcBef>
        <a:spcAft>
          <a:spcPct val="0"/>
        </a:spcAft>
        <a:defRPr sz="5500">
          <a:solidFill>
            <a:schemeClr val="tx2"/>
          </a:solidFill>
          <a:latin typeface="Times New Roman" pitchFamily="18" charset="0"/>
        </a:defRPr>
      </a:lvl4pPr>
      <a:lvl5pPr algn="ctr" defTabSz="1087438" rtl="0" eaLnBrk="0" fontAlgn="base" hangingPunct="0">
        <a:spcBef>
          <a:spcPct val="0"/>
        </a:spcBef>
        <a:spcAft>
          <a:spcPct val="0"/>
        </a:spcAft>
        <a:defRPr sz="5500">
          <a:solidFill>
            <a:schemeClr val="tx2"/>
          </a:solidFill>
          <a:latin typeface="Times New Roman" pitchFamily="18" charset="0"/>
        </a:defRPr>
      </a:lvl5pPr>
      <a:lvl6pPr marL="457200" algn="ctr" defTabSz="1087438" rtl="0" eaLnBrk="0" fontAlgn="base" hangingPunct="0">
        <a:spcBef>
          <a:spcPct val="0"/>
        </a:spcBef>
        <a:spcAft>
          <a:spcPct val="0"/>
        </a:spcAft>
        <a:defRPr sz="5500">
          <a:solidFill>
            <a:schemeClr val="tx2"/>
          </a:solidFill>
          <a:latin typeface="Times New Roman" pitchFamily="18" charset="0"/>
        </a:defRPr>
      </a:lvl6pPr>
      <a:lvl7pPr marL="914400" algn="ctr" defTabSz="1087438" rtl="0" eaLnBrk="0" fontAlgn="base" hangingPunct="0">
        <a:spcBef>
          <a:spcPct val="0"/>
        </a:spcBef>
        <a:spcAft>
          <a:spcPct val="0"/>
        </a:spcAft>
        <a:defRPr sz="5500">
          <a:solidFill>
            <a:schemeClr val="tx2"/>
          </a:solidFill>
          <a:latin typeface="Times New Roman" pitchFamily="18" charset="0"/>
        </a:defRPr>
      </a:lvl7pPr>
      <a:lvl8pPr marL="1371600" algn="ctr" defTabSz="1087438" rtl="0" eaLnBrk="0" fontAlgn="base" hangingPunct="0">
        <a:spcBef>
          <a:spcPct val="0"/>
        </a:spcBef>
        <a:spcAft>
          <a:spcPct val="0"/>
        </a:spcAft>
        <a:defRPr sz="5500">
          <a:solidFill>
            <a:schemeClr val="tx2"/>
          </a:solidFill>
          <a:latin typeface="Times New Roman" pitchFamily="18" charset="0"/>
        </a:defRPr>
      </a:lvl8pPr>
      <a:lvl9pPr marL="1828800" algn="ctr" defTabSz="1087438" rtl="0" eaLnBrk="0" fontAlgn="base" hangingPunct="0">
        <a:spcBef>
          <a:spcPct val="0"/>
        </a:spcBef>
        <a:spcAft>
          <a:spcPct val="0"/>
        </a:spcAft>
        <a:defRPr sz="5500">
          <a:solidFill>
            <a:schemeClr val="tx2"/>
          </a:solidFill>
          <a:latin typeface="Times New Roman" pitchFamily="18" charset="0"/>
        </a:defRPr>
      </a:lvl9pPr>
    </p:titleStyle>
    <p:bodyStyle>
      <a:lvl1pPr marL="409575" indent="-409575" algn="l" defTabSz="1087438" rtl="0" eaLnBrk="0" fontAlgn="base" hangingPunct="0">
        <a:spcBef>
          <a:spcPct val="20000"/>
        </a:spcBef>
        <a:spcAft>
          <a:spcPct val="0"/>
        </a:spcAft>
        <a:buChar char="•"/>
        <a:defRPr sz="3800">
          <a:solidFill>
            <a:schemeClr val="tx1"/>
          </a:solidFill>
          <a:latin typeface="+mn-lt"/>
          <a:ea typeface="+mn-ea"/>
          <a:cs typeface="+mn-cs"/>
        </a:defRPr>
      </a:lvl1pPr>
      <a:lvl2pPr marL="887413" indent="-344488" algn="l" defTabSz="1087438" rtl="0" eaLnBrk="0" fontAlgn="base" hangingPunct="0">
        <a:spcBef>
          <a:spcPct val="20000"/>
        </a:spcBef>
        <a:spcAft>
          <a:spcPct val="0"/>
        </a:spcAft>
        <a:buChar char="–"/>
        <a:defRPr sz="3400">
          <a:solidFill>
            <a:schemeClr val="tx1"/>
          </a:solidFill>
          <a:latin typeface="+mn-lt"/>
        </a:defRPr>
      </a:lvl2pPr>
      <a:lvl3pPr marL="1363663" indent="-276225" algn="l" defTabSz="1087438" rtl="0" eaLnBrk="0" fontAlgn="base" hangingPunct="0">
        <a:spcBef>
          <a:spcPct val="20000"/>
        </a:spcBef>
        <a:spcAft>
          <a:spcPct val="0"/>
        </a:spcAft>
        <a:buChar char="•"/>
        <a:defRPr sz="2900">
          <a:solidFill>
            <a:schemeClr val="tx1"/>
          </a:solidFill>
          <a:latin typeface="+mn-lt"/>
        </a:defRPr>
      </a:lvl3pPr>
      <a:lvl4pPr marL="1906588" indent="-273050" algn="l" defTabSz="1087438" rtl="0" eaLnBrk="0" fontAlgn="base" hangingPunct="0">
        <a:spcBef>
          <a:spcPct val="20000"/>
        </a:spcBef>
        <a:spcAft>
          <a:spcPct val="0"/>
        </a:spcAft>
        <a:buChar char="–"/>
        <a:defRPr sz="2300">
          <a:solidFill>
            <a:schemeClr val="tx1"/>
          </a:solidFill>
          <a:latin typeface="+mn-lt"/>
        </a:defRPr>
      </a:lvl4pPr>
      <a:lvl5pPr marL="2451100" indent="-271463" algn="l" defTabSz="1087438" rtl="0" eaLnBrk="0" fontAlgn="base" hangingPunct="0">
        <a:spcBef>
          <a:spcPct val="20000"/>
        </a:spcBef>
        <a:spcAft>
          <a:spcPct val="0"/>
        </a:spcAft>
        <a:buChar char="»"/>
        <a:defRPr sz="2300">
          <a:solidFill>
            <a:schemeClr val="tx1"/>
          </a:solidFill>
          <a:latin typeface="+mn-lt"/>
        </a:defRPr>
      </a:lvl5pPr>
      <a:lvl6pPr marL="2908300" indent="-271463" algn="l" defTabSz="1087438" rtl="0" eaLnBrk="0" fontAlgn="base" hangingPunct="0">
        <a:spcBef>
          <a:spcPct val="20000"/>
        </a:spcBef>
        <a:spcAft>
          <a:spcPct val="0"/>
        </a:spcAft>
        <a:buChar char="»"/>
        <a:defRPr sz="2300">
          <a:solidFill>
            <a:schemeClr val="tx1"/>
          </a:solidFill>
          <a:latin typeface="+mn-lt"/>
        </a:defRPr>
      </a:lvl6pPr>
      <a:lvl7pPr marL="3365500" indent="-271463" algn="l" defTabSz="1087438" rtl="0" eaLnBrk="0" fontAlgn="base" hangingPunct="0">
        <a:spcBef>
          <a:spcPct val="20000"/>
        </a:spcBef>
        <a:spcAft>
          <a:spcPct val="0"/>
        </a:spcAft>
        <a:buChar char="»"/>
        <a:defRPr sz="2300">
          <a:solidFill>
            <a:schemeClr val="tx1"/>
          </a:solidFill>
          <a:latin typeface="+mn-lt"/>
        </a:defRPr>
      </a:lvl7pPr>
      <a:lvl8pPr marL="3822700" indent="-271463" algn="l" defTabSz="1087438" rtl="0" eaLnBrk="0" fontAlgn="base" hangingPunct="0">
        <a:spcBef>
          <a:spcPct val="20000"/>
        </a:spcBef>
        <a:spcAft>
          <a:spcPct val="0"/>
        </a:spcAft>
        <a:buChar char="»"/>
        <a:defRPr sz="2300">
          <a:solidFill>
            <a:schemeClr val="tx1"/>
          </a:solidFill>
          <a:latin typeface="+mn-lt"/>
        </a:defRPr>
      </a:lvl8pPr>
      <a:lvl9pPr marL="4279900" indent="-271463" algn="l" defTabSz="1087438" rtl="0" eaLnBrk="0" fontAlgn="base" hangingPunct="0">
        <a:spcBef>
          <a:spcPct val="20000"/>
        </a:spcBef>
        <a:spcAft>
          <a:spcPct val="0"/>
        </a:spcAft>
        <a:buChar char="»"/>
        <a:defRPr sz="2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04" name="Group 40"/>
          <p:cNvGraphicFramePr>
            <a:graphicFrameLocks noGrp="1"/>
          </p:cNvGraphicFramePr>
          <p:nvPr>
            <p:extLst>
              <p:ext uri="{D42A27DB-BD31-4B8C-83A1-F6EECF244321}">
                <p14:modId xmlns:p14="http://schemas.microsoft.com/office/powerpoint/2010/main" val="3827675956"/>
              </p:ext>
            </p:extLst>
          </p:nvPr>
        </p:nvGraphicFramePr>
        <p:xfrm>
          <a:off x="735013" y="2838450"/>
          <a:ext cx="7691437" cy="3227389"/>
        </p:xfrm>
        <a:graphic>
          <a:graphicData uri="http://schemas.openxmlformats.org/drawingml/2006/table">
            <a:tbl>
              <a:tblPr/>
              <a:tblGrid>
                <a:gridCol w="1924050">
                  <a:extLst>
                    <a:ext uri="{9D8B030D-6E8A-4147-A177-3AD203B41FA5}">
                      <a16:colId xmlns:a16="http://schemas.microsoft.com/office/drawing/2014/main" val="20000"/>
                    </a:ext>
                  </a:extLst>
                </a:gridCol>
                <a:gridCol w="2035175">
                  <a:extLst>
                    <a:ext uri="{9D8B030D-6E8A-4147-A177-3AD203B41FA5}">
                      <a16:colId xmlns:a16="http://schemas.microsoft.com/office/drawing/2014/main" val="20001"/>
                    </a:ext>
                  </a:extLst>
                </a:gridCol>
                <a:gridCol w="2006600">
                  <a:extLst>
                    <a:ext uri="{9D8B030D-6E8A-4147-A177-3AD203B41FA5}">
                      <a16:colId xmlns:a16="http://schemas.microsoft.com/office/drawing/2014/main" val="20002"/>
                    </a:ext>
                  </a:extLst>
                </a:gridCol>
                <a:gridCol w="1725612">
                  <a:extLst>
                    <a:ext uri="{9D8B030D-6E8A-4147-A177-3AD203B41FA5}">
                      <a16:colId xmlns:a16="http://schemas.microsoft.com/office/drawing/2014/main" val="20003"/>
                    </a:ext>
                  </a:extLst>
                </a:gridCol>
              </a:tblGrid>
              <a:tr h="893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Ione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Fluido extracellulare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Fluido intracellulare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rapporto</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82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Na</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K</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4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1/35</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582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Ca</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2.5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0.1 </a:t>
                      </a:r>
                      <a:r>
                        <a:rPr kumimoji="0" lang="it-IT" sz="1600" b="1" i="0" u="none" strike="noStrike" cap="none" normalizeH="0" baseline="0">
                          <a:ln>
                            <a:noFill/>
                          </a:ln>
                          <a:solidFill>
                            <a:schemeClr val="tx1"/>
                          </a:solidFill>
                          <a:effectLst/>
                          <a:latin typeface="Arial" charset="0"/>
                          <a:cs typeface="Times New Roman" pitchFamily="18" charset="0"/>
                          <a:sym typeface="Symbol" pitchFamily="18" charset="2"/>
                        </a:rPr>
                        <a:t></a:t>
                      </a:r>
                      <a:r>
                        <a:rPr kumimoji="0" lang="it-IT" sz="1600" b="1" i="0" u="none" strike="noStrike" cap="none" normalizeH="0" baseline="0">
                          <a:ln>
                            <a:noFill/>
                          </a:ln>
                          <a:solidFill>
                            <a:schemeClr val="tx1"/>
                          </a:solidFill>
                          <a:effectLst/>
                          <a:latin typeface="Arial" charset="0"/>
                          <a:cs typeface="Times New Roman" pitchFamily="18" charset="0"/>
                        </a:rPr>
                        <a:t>M</a:t>
                      </a:r>
                      <a:endParaRPr kumimoji="0" lang="it-IT" sz="1600" b="1" i="0" u="none" strike="noStrike" cap="none" normalizeH="0" baseline="0">
                        <a:ln>
                          <a:noFill/>
                        </a:ln>
                        <a:solidFill>
                          <a:schemeClr val="tx1"/>
                        </a:solidFill>
                        <a:effectLst/>
                        <a:latin typeface="Arial"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25000</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Cl</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100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4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a:ln>
                            <a:noFill/>
                          </a:ln>
                          <a:solidFill>
                            <a:schemeClr val="tx1"/>
                          </a:solidFill>
                          <a:effectLst/>
                          <a:latin typeface="Arial" charset="0"/>
                          <a:cs typeface="Times New Roman" pitchFamily="18" charset="0"/>
                        </a:rPr>
                        <a:t>25</a:t>
                      </a:r>
                      <a:endParaRPr kumimoji="0" lang="it-IT" sz="16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
        <p:nvSpPr>
          <p:cNvPr id="11298" name="Rectangle 135"/>
          <p:cNvSpPr>
            <a:spLocks noChangeArrowheads="1"/>
          </p:cNvSpPr>
          <p:nvPr/>
        </p:nvSpPr>
        <p:spPr bwMode="auto">
          <a:xfrm>
            <a:off x="258763" y="966788"/>
            <a:ext cx="9148762" cy="1465262"/>
          </a:xfrm>
          <a:prstGeom prst="rect">
            <a:avLst/>
          </a:prstGeom>
          <a:noFill/>
          <a:ln w="9525">
            <a:noFill/>
            <a:miter lim="800000"/>
            <a:headEnd/>
            <a:tailEnd/>
          </a:ln>
        </p:spPr>
        <p:txBody>
          <a:bodyPr anchor="ctr">
            <a:spAutoFit/>
          </a:bodyPr>
          <a:lstStyle/>
          <a:p>
            <a:pPr>
              <a:buFontTx/>
              <a:buChar char="-"/>
            </a:pPr>
            <a:r>
              <a:rPr lang="en-GB" sz="1800" dirty="0">
                <a:latin typeface="Arial" charset="0"/>
              </a:rPr>
              <a:t> Le </a:t>
            </a:r>
            <a:r>
              <a:rPr lang="en-GB" sz="1800" dirty="0" err="1">
                <a:latin typeface="Arial" charset="0"/>
              </a:rPr>
              <a:t>concentrazioni</a:t>
            </a:r>
            <a:r>
              <a:rPr lang="en-GB" sz="1800" dirty="0">
                <a:latin typeface="Arial" charset="0"/>
              </a:rPr>
              <a:t> di </a:t>
            </a:r>
            <a:r>
              <a:rPr lang="en-GB" sz="1800" dirty="0" err="1">
                <a:latin typeface="Arial" charset="0"/>
              </a:rPr>
              <a:t>ioni</a:t>
            </a:r>
            <a:r>
              <a:rPr lang="en-GB" sz="1800" dirty="0">
                <a:latin typeface="Arial" charset="0"/>
              </a:rPr>
              <a:t> e </a:t>
            </a:r>
            <a:r>
              <a:rPr lang="en-GB" sz="1800" dirty="0" err="1">
                <a:latin typeface="Arial" charset="0"/>
              </a:rPr>
              <a:t>molecole</a:t>
            </a:r>
            <a:r>
              <a:rPr lang="en-GB" sz="1800" dirty="0">
                <a:latin typeface="Arial" charset="0"/>
              </a:rPr>
              <a:t> </a:t>
            </a:r>
            <a:r>
              <a:rPr lang="en-GB" sz="1800" dirty="0" err="1">
                <a:latin typeface="Arial" charset="0"/>
              </a:rPr>
              <a:t>all’esterno</a:t>
            </a:r>
            <a:r>
              <a:rPr lang="en-GB" sz="1800" dirty="0">
                <a:latin typeface="Arial" charset="0"/>
              </a:rPr>
              <a:t> </a:t>
            </a:r>
            <a:r>
              <a:rPr lang="en-GB" sz="1800" dirty="0" err="1">
                <a:latin typeface="Arial" charset="0"/>
              </a:rPr>
              <a:t>delle</a:t>
            </a:r>
            <a:r>
              <a:rPr lang="en-GB" sz="1800" dirty="0">
                <a:latin typeface="Arial" charset="0"/>
              </a:rPr>
              <a:t> cellule  </a:t>
            </a:r>
            <a:r>
              <a:rPr lang="en-GB" sz="1800" dirty="0" err="1">
                <a:latin typeface="Arial" charset="0"/>
              </a:rPr>
              <a:t>sono</a:t>
            </a:r>
            <a:r>
              <a:rPr lang="en-GB" sz="1800" dirty="0">
                <a:latin typeface="Arial" charset="0"/>
              </a:rPr>
              <a:t> diverse da </a:t>
            </a:r>
          </a:p>
          <a:p>
            <a:r>
              <a:rPr lang="en-GB" sz="1800" dirty="0">
                <a:latin typeface="Arial" charset="0"/>
              </a:rPr>
              <a:t>  quelle </a:t>
            </a:r>
            <a:r>
              <a:rPr lang="en-GB" sz="1800" dirty="0" err="1">
                <a:latin typeface="Arial" charset="0"/>
              </a:rPr>
              <a:t>all’interno</a:t>
            </a:r>
            <a:r>
              <a:rPr lang="en-GB" sz="1800" dirty="0">
                <a:latin typeface="Arial" charset="0"/>
              </a:rPr>
              <a:t>. </a:t>
            </a:r>
          </a:p>
          <a:p>
            <a:endParaRPr lang="en-GB" sz="1800" dirty="0">
              <a:latin typeface="Arial" charset="0"/>
            </a:endParaRPr>
          </a:p>
          <a:p>
            <a:pPr>
              <a:buFontTx/>
              <a:buChar char="-"/>
            </a:pPr>
            <a:r>
              <a:rPr lang="en-GB" sz="1800" dirty="0">
                <a:latin typeface="Arial" charset="0"/>
              </a:rPr>
              <a:t> Si </a:t>
            </a:r>
            <a:r>
              <a:rPr lang="en-GB" sz="1800" dirty="0" err="1">
                <a:latin typeface="Arial" charset="0"/>
              </a:rPr>
              <a:t>formano</a:t>
            </a:r>
            <a:r>
              <a:rPr lang="en-GB" sz="1800" dirty="0">
                <a:latin typeface="Arial" charset="0"/>
              </a:rPr>
              <a:t> </a:t>
            </a:r>
            <a:r>
              <a:rPr lang="en-GB" sz="1800" dirty="0" err="1">
                <a:latin typeface="Arial" charset="0"/>
              </a:rPr>
              <a:t>gradienti</a:t>
            </a:r>
            <a:r>
              <a:rPr lang="en-GB" sz="1800" dirty="0">
                <a:latin typeface="Arial" charset="0"/>
              </a:rPr>
              <a:t> </a:t>
            </a:r>
            <a:r>
              <a:rPr lang="en-GB" sz="1800" dirty="0" err="1">
                <a:latin typeface="Arial" charset="0"/>
              </a:rPr>
              <a:t>chimici</a:t>
            </a:r>
            <a:r>
              <a:rPr lang="en-GB" sz="1800" dirty="0">
                <a:latin typeface="Arial" charset="0"/>
              </a:rPr>
              <a:t> e </a:t>
            </a:r>
            <a:r>
              <a:rPr lang="en-GB" sz="1800" dirty="0" err="1">
                <a:latin typeface="Arial" charset="0"/>
              </a:rPr>
              <a:t>potenziali</a:t>
            </a:r>
            <a:r>
              <a:rPr lang="en-GB" sz="1800" dirty="0">
                <a:latin typeface="Arial" charset="0"/>
              </a:rPr>
              <a:t> </a:t>
            </a:r>
            <a:r>
              <a:rPr lang="en-GB" sz="1800" dirty="0" err="1">
                <a:latin typeface="Arial" charset="0"/>
              </a:rPr>
              <a:t>elettrochimici</a:t>
            </a:r>
            <a:r>
              <a:rPr lang="en-GB" sz="1800" dirty="0">
                <a:latin typeface="Arial" charset="0"/>
              </a:rPr>
              <a:t> </a:t>
            </a:r>
            <a:r>
              <a:rPr lang="en-GB" sz="1800" dirty="0" err="1">
                <a:latin typeface="Arial" charset="0"/>
              </a:rPr>
              <a:t>che</a:t>
            </a:r>
            <a:r>
              <a:rPr lang="en-GB" sz="1800" dirty="0">
                <a:latin typeface="Arial" charset="0"/>
              </a:rPr>
              <a:t> </a:t>
            </a:r>
            <a:r>
              <a:rPr lang="en-GB" sz="1800" dirty="0" err="1">
                <a:latin typeface="Arial" charset="0"/>
              </a:rPr>
              <a:t>sono</a:t>
            </a:r>
            <a:r>
              <a:rPr lang="en-GB" sz="1800" dirty="0">
                <a:latin typeface="Arial" charset="0"/>
              </a:rPr>
              <a:t> </a:t>
            </a:r>
            <a:r>
              <a:rPr lang="en-GB" sz="1800" dirty="0" err="1">
                <a:latin typeface="Arial" charset="0"/>
              </a:rPr>
              <a:t>molto</a:t>
            </a:r>
            <a:r>
              <a:rPr lang="en-GB" sz="1800" dirty="0">
                <a:latin typeface="Arial" charset="0"/>
              </a:rPr>
              <a:t> </a:t>
            </a:r>
          </a:p>
          <a:p>
            <a:r>
              <a:rPr lang="en-GB" sz="1800" dirty="0">
                <a:latin typeface="Arial" charset="0"/>
              </a:rPr>
              <a:t>  </a:t>
            </a:r>
            <a:r>
              <a:rPr lang="en-GB" sz="1800" dirty="0" err="1">
                <a:latin typeface="Arial" charset="0"/>
              </a:rPr>
              <a:t>importanti</a:t>
            </a:r>
            <a:r>
              <a:rPr lang="en-GB" sz="1800" dirty="0">
                <a:latin typeface="Arial" charset="0"/>
              </a:rPr>
              <a:t> per diverse </a:t>
            </a:r>
            <a:r>
              <a:rPr lang="en-GB" sz="1800" dirty="0" err="1">
                <a:latin typeface="Arial" charset="0"/>
              </a:rPr>
              <a:t>funzioni</a:t>
            </a:r>
            <a:r>
              <a:rPr lang="en-GB" sz="1800" dirty="0">
                <a:latin typeface="Arial" charset="0"/>
              </a:rPr>
              <a:t> </a:t>
            </a:r>
            <a:r>
              <a:rPr lang="en-GB" sz="1800" dirty="0" err="1">
                <a:latin typeface="Arial" charset="0"/>
              </a:rPr>
              <a:t>cellulari</a:t>
            </a:r>
            <a:r>
              <a:rPr lang="it-IT" sz="1800" dirty="0"/>
              <a:t> </a:t>
            </a:r>
          </a:p>
        </p:txBody>
      </p:sp>
      <p:sp>
        <p:nvSpPr>
          <p:cNvPr id="39050" name="Text Box 138"/>
          <p:cNvSpPr txBox="1">
            <a:spLocks noChangeArrowheads="1"/>
          </p:cNvSpPr>
          <p:nvPr/>
        </p:nvSpPr>
        <p:spPr bwMode="auto">
          <a:xfrm>
            <a:off x="200025" y="125413"/>
            <a:ext cx="8791575" cy="406400"/>
          </a:xfrm>
          <a:prstGeom prst="rect">
            <a:avLst/>
          </a:prstGeom>
          <a:solidFill>
            <a:schemeClr val="bg1"/>
          </a:solidFill>
          <a:ln w="9525">
            <a:solidFill>
              <a:srgbClr val="FF3300"/>
            </a:solidFill>
            <a:miter lim="800000"/>
            <a:headEnd/>
            <a:tailEnd/>
          </a:ln>
          <a:effectLst/>
        </p:spPr>
        <p:txBody>
          <a:bodyPr>
            <a:spAutoFit/>
          </a:bodyPr>
          <a:lstStyle/>
          <a:p>
            <a:pPr algn="ctr">
              <a:defRPr/>
            </a:pPr>
            <a:r>
              <a:rPr lang="it-IT" sz="2000" b="1" dirty="0">
                <a:latin typeface="Arial" pitchFamily="34" charset="0"/>
              </a:rPr>
              <a:t>GRADIENTI E TRASPORTO TRANSMEMBRANA</a:t>
            </a:r>
            <a:endParaRPr lang="it-IT" sz="2000" dirty="0">
              <a:solidFill>
                <a:srgbClr val="FF3300"/>
              </a:solidFill>
              <a:effectLst>
                <a:outerShdw blurRad="38100" dist="38100" dir="2700000" algn="tl">
                  <a:srgbClr val="C0C0C0"/>
                </a:outerShdw>
              </a:effectLst>
              <a:latin typeface="Arial" charset="0"/>
            </a:endParaRP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80493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185738" y="2238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ionici attivati dal potenziale di membrana</a:t>
            </a:r>
          </a:p>
        </p:txBody>
      </p:sp>
      <p:sp>
        <p:nvSpPr>
          <p:cNvPr id="11267" name="Rectangle 8"/>
          <p:cNvSpPr>
            <a:spLocks noChangeArrowheads="1"/>
          </p:cNvSpPr>
          <p:nvPr/>
        </p:nvSpPr>
        <p:spPr bwMode="auto">
          <a:xfrm>
            <a:off x="200025" y="601663"/>
            <a:ext cx="86899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FontTx/>
              <a:buChar char="•"/>
            </a:pPr>
            <a:r>
              <a:rPr lang="it-IT" sz="1600" dirty="0">
                <a:latin typeface="Arial" pitchFamily="34" charset="0"/>
              </a:rPr>
              <a:t> </a:t>
            </a:r>
            <a:r>
              <a:rPr lang="it-IT" sz="1600" b="1" dirty="0">
                <a:solidFill>
                  <a:srgbClr val="FF0000"/>
                </a:solidFill>
                <a:latin typeface="Arial" pitchFamily="34" charset="0"/>
              </a:rPr>
              <a:t>Struttura</a:t>
            </a:r>
            <a:r>
              <a:rPr lang="it-IT" sz="1600" dirty="0">
                <a:solidFill>
                  <a:srgbClr val="FF0000"/>
                </a:solidFill>
                <a:latin typeface="Arial" pitchFamily="34" charset="0"/>
              </a:rPr>
              <a:t>:</a:t>
            </a:r>
            <a:r>
              <a:rPr lang="it-IT" sz="1600" dirty="0">
                <a:latin typeface="Arial" pitchFamily="34" charset="0"/>
              </a:rPr>
              <a:t> Es. i canali per il K</a:t>
            </a:r>
            <a:r>
              <a:rPr lang="it-IT" sz="1600" baseline="30000" dirty="0">
                <a:latin typeface="Arial" pitchFamily="34" charset="0"/>
              </a:rPr>
              <a:t>+</a:t>
            </a:r>
            <a:r>
              <a:rPr lang="it-IT" sz="1600" dirty="0">
                <a:latin typeface="Arial" pitchFamily="34" charset="0"/>
              </a:rPr>
              <a:t> attivati dal potenziale (</a:t>
            </a:r>
            <a:r>
              <a:rPr lang="it-IT" sz="1600" dirty="0" err="1">
                <a:latin typeface="Arial" pitchFamily="34" charset="0"/>
              </a:rPr>
              <a:t>voltage-gated</a:t>
            </a:r>
            <a:r>
              <a:rPr lang="it-IT" sz="1600" dirty="0">
                <a:latin typeface="Arial" pitchFamily="34" charset="0"/>
              </a:rPr>
              <a:t>) sono composti da 4 subunità (o da 4 domini) transmembrana. Ciascuna subunità/dominio è formata da 6 </a:t>
            </a:r>
            <a:r>
              <a:rPr lang="it-IT" sz="1600" dirty="0">
                <a:latin typeface="Arial" pitchFamily="34" charset="0"/>
                <a:sym typeface="Symbol" pitchFamily="18" charset="2"/>
              </a:rPr>
              <a:t>-</a:t>
            </a:r>
            <a:r>
              <a:rPr lang="it-IT" sz="1600" dirty="0">
                <a:latin typeface="Arial" pitchFamily="34" charset="0"/>
              </a:rPr>
              <a:t>eliche; 5 di queste sono costituite principalmente da residui idrofobici (situazione tipica per segmenti TM) mentre una (la S4) è ricca di residui carichi positivamente (una Lys o Arg ogni tre residui – situazione inusuale per segmenti TM).  Queste sequenze sono molto conservate nei canali presenti in diverse specie, indicando un’importanza funzionale.</a:t>
            </a:r>
          </a:p>
        </p:txBody>
      </p:sp>
      <p:pic>
        <p:nvPicPr>
          <p:cNvPr id="11313" name="Picture 302" descr="f1320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1713" y="2484438"/>
            <a:ext cx="72342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4" name="Oval 303"/>
          <p:cNvSpPr>
            <a:spLocks noChangeArrowheads="1"/>
          </p:cNvSpPr>
          <p:nvPr/>
        </p:nvSpPr>
        <p:spPr bwMode="auto">
          <a:xfrm>
            <a:off x="2222500" y="32226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5" name="Oval 304"/>
          <p:cNvSpPr>
            <a:spLocks noChangeArrowheads="1"/>
          </p:cNvSpPr>
          <p:nvPr/>
        </p:nvSpPr>
        <p:spPr bwMode="auto">
          <a:xfrm>
            <a:off x="5384800" y="32480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6" name="Oval 305"/>
          <p:cNvSpPr>
            <a:spLocks noChangeArrowheads="1"/>
          </p:cNvSpPr>
          <p:nvPr/>
        </p:nvSpPr>
        <p:spPr bwMode="auto">
          <a:xfrm>
            <a:off x="6959600" y="31972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7" name="Oval 306"/>
          <p:cNvSpPr>
            <a:spLocks noChangeArrowheads="1"/>
          </p:cNvSpPr>
          <p:nvPr/>
        </p:nvSpPr>
        <p:spPr bwMode="auto">
          <a:xfrm>
            <a:off x="3810000" y="32607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grpSp>
        <p:nvGrpSpPr>
          <p:cNvPr id="3" name="Gruppo 2"/>
          <p:cNvGrpSpPr/>
          <p:nvPr/>
        </p:nvGrpSpPr>
        <p:grpSpPr>
          <a:xfrm>
            <a:off x="3669755" y="4551363"/>
            <a:ext cx="5390108" cy="2082800"/>
            <a:chOff x="3669755" y="4551363"/>
            <a:chExt cx="5390108" cy="2082800"/>
          </a:xfrm>
        </p:grpSpPr>
        <p:sp>
          <p:nvSpPr>
            <p:cNvPr id="11268" name="Rectangle 232"/>
            <p:cNvSpPr>
              <a:spLocks noChangeArrowheads="1"/>
            </p:cNvSpPr>
            <p:nvPr/>
          </p:nvSpPr>
          <p:spPr bwMode="auto">
            <a:xfrm>
              <a:off x="7634288" y="5895975"/>
              <a:ext cx="1425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sz="1400" b="1">
                  <a:latin typeface="Arial" pitchFamily="34" charset="0"/>
                </a:rPr>
                <a:t>disattivazione:</a:t>
              </a:r>
            </a:p>
            <a:p>
              <a:pPr algn="ctr"/>
              <a:r>
                <a:rPr lang="it-IT" sz="1400" b="1">
                  <a:solidFill>
                    <a:srgbClr val="FF0000"/>
                  </a:solidFill>
                  <a:latin typeface="Arial" pitchFamily="34" charset="0"/>
                </a:rPr>
                <a:t>modello </a:t>
              </a:r>
            </a:p>
            <a:p>
              <a:pPr algn="ctr"/>
              <a:r>
                <a:rPr lang="it-IT" sz="1400" b="1">
                  <a:solidFill>
                    <a:srgbClr val="FF0000"/>
                  </a:solidFill>
                  <a:latin typeface="Arial" pitchFamily="34" charset="0"/>
                </a:rPr>
                <a:t>palla/catena</a:t>
              </a:r>
              <a:endParaRPr lang="en-GB" sz="1400" b="1">
                <a:solidFill>
                  <a:srgbClr val="FF0000"/>
                </a:solidFill>
                <a:latin typeface="Arial" pitchFamily="34" charset="0"/>
              </a:endParaRPr>
            </a:p>
          </p:txBody>
        </p:sp>
        <p:sp>
          <p:nvSpPr>
            <p:cNvPr id="11269" name="Oval 233"/>
            <p:cNvSpPr>
              <a:spLocks noChangeArrowheads="1"/>
            </p:cNvSpPr>
            <p:nvPr/>
          </p:nvSpPr>
          <p:spPr bwMode="auto">
            <a:xfrm>
              <a:off x="6319838" y="4584700"/>
              <a:ext cx="255587" cy="231775"/>
            </a:xfrm>
            <a:prstGeom prst="ellipse">
              <a:avLst/>
            </a:prstGeom>
            <a:solidFill>
              <a:srgbClr val="00A000"/>
            </a:solidFill>
            <a:ln w="0">
              <a:solidFill>
                <a:srgbClr val="FF4040"/>
              </a:solidFill>
              <a:round/>
              <a:headEnd/>
              <a:tailEnd/>
            </a:ln>
          </p:spPr>
          <p:txBody>
            <a:bodyPr/>
            <a:lstStyle/>
            <a:p>
              <a:endParaRPr lang="en-GB"/>
            </a:p>
          </p:txBody>
        </p:sp>
        <p:sp>
          <p:nvSpPr>
            <p:cNvPr id="11270" name="Rectangle 234"/>
            <p:cNvSpPr>
              <a:spLocks noChangeArrowheads="1"/>
            </p:cNvSpPr>
            <p:nvPr/>
          </p:nvSpPr>
          <p:spPr bwMode="auto">
            <a:xfrm>
              <a:off x="6394450" y="4637088"/>
              <a:ext cx="2111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100" b="1">
                  <a:solidFill>
                    <a:schemeClr val="bg1"/>
                  </a:solidFill>
                  <a:latin typeface="Arial" pitchFamily="34" charset="0"/>
                </a:rPr>
                <a:t>Na</a:t>
              </a:r>
              <a:endParaRPr lang="en-GB" sz="1100" b="1">
                <a:solidFill>
                  <a:schemeClr val="bg1"/>
                </a:solidFill>
              </a:endParaRPr>
            </a:p>
          </p:txBody>
        </p:sp>
        <p:sp>
          <p:nvSpPr>
            <p:cNvPr id="11271" name="Freeform 235"/>
            <p:cNvSpPr>
              <a:spLocks/>
            </p:cNvSpPr>
            <p:nvPr/>
          </p:nvSpPr>
          <p:spPr bwMode="auto">
            <a:xfrm>
              <a:off x="4994275" y="5289550"/>
              <a:ext cx="3025775" cy="387350"/>
            </a:xfrm>
            <a:custGeom>
              <a:avLst/>
              <a:gdLst>
                <a:gd name="T0" fmla="*/ 0 w 5772"/>
                <a:gd name="T1" fmla="*/ 2147483647 h 863"/>
                <a:gd name="T2" fmla="*/ 2147483647 w 5772"/>
                <a:gd name="T3" fmla="*/ 0 h 863"/>
                <a:gd name="T4" fmla="*/ 2147483647 w 5772"/>
                <a:gd name="T5" fmla="*/ 0 h 863"/>
                <a:gd name="T6" fmla="*/ 2147483647 w 5772"/>
                <a:gd name="T7" fmla="*/ 2147483647 h 863"/>
                <a:gd name="T8" fmla="*/ 0 w 5772"/>
                <a:gd name="T9" fmla="*/ 2147483647 h 863"/>
                <a:gd name="T10" fmla="*/ 0 60000 65536"/>
                <a:gd name="T11" fmla="*/ 0 60000 65536"/>
                <a:gd name="T12" fmla="*/ 0 60000 65536"/>
                <a:gd name="T13" fmla="*/ 0 60000 65536"/>
                <a:gd name="T14" fmla="*/ 0 60000 65536"/>
                <a:gd name="T15" fmla="*/ 0 w 5772"/>
                <a:gd name="T16" fmla="*/ 0 h 863"/>
                <a:gd name="T17" fmla="*/ 5772 w 5772"/>
                <a:gd name="T18" fmla="*/ 863 h 863"/>
              </a:gdLst>
              <a:ahLst/>
              <a:cxnLst>
                <a:cxn ang="T10">
                  <a:pos x="T0" y="T1"/>
                </a:cxn>
                <a:cxn ang="T11">
                  <a:pos x="T2" y="T3"/>
                </a:cxn>
                <a:cxn ang="T12">
                  <a:pos x="T4" y="T5"/>
                </a:cxn>
                <a:cxn ang="T13">
                  <a:pos x="T6" y="T7"/>
                </a:cxn>
                <a:cxn ang="T14">
                  <a:pos x="T8" y="T9"/>
                </a:cxn>
              </a:cxnLst>
              <a:rect l="T15" t="T16" r="T17" b="T18"/>
              <a:pathLst>
                <a:path w="5772" h="863">
                  <a:moveTo>
                    <a:pt x="0" y="863"/>
                  </a:moveTo>
                  <a:lnTo>
                    <a:pt x="1251" y="0"/>
                  </a:lnTo>
                  <a:lnTo>
                    <a:pt x="5772" y="0"/>
                  </a:lnTo>
                  <a:lnTo>
                    <a:pt x="4714" y="863"/>
                  </a:lnTo>
                  <a:lnTo>
                    <a:pt x="0" y="863"/>
                  </a:lnTo>
                  <a:close/>
                </a:path>
              </a:pathLst>
            </a:custGeom>
            <a:solidFill>
              <a:srgbClr val="FFFF00"/>
            </a:solidFill>
            <a:ln w="10160">
              <a:solidFill>
                <a:srgbClr val="000000"/>
              </a:solidFill>
              <a:prstDash val="solid"/>
              <a:round/>
              <a:headEnd/>
              <a:tailEnd/>
            </a:ln>
          </p:spPr>
          <p:txBody>
            <a:bodyPr/>
            <a:lstStyle/>
            <a:p>
              <a:endParaRPr lang="it-IT"/>
            </a:p>
          </p:txBody>
        </p:sp>
        <p:sp>
          <p:nvSpPr>
            <p:cNvPr id="11272" name="Freeform 236"/>
            <p:cNvSpPr>
              <a:spLocks/>
            </p:cNvSpPr>
            <p:nvPr/>
          </p:nvSpPr>
          <p:spPr bwMode="auto">
            <a:xfrm>
              <a:off x="7466013" y="5289550"/>
              <a:ext cx="554037" cy="601663"/>
            </a:xfrm>
            <a:custGeom>
              <a:avLst/>
              <a:gdLst>
                <a:gd name="T0" fmla="*/ 0 w 1058"/>
                <a:gd name="T1" fmla="*/ 2147483647 h 1342"/>
                <a:gd name="T2" fmla="*/ 0 w 1058"/>
                <a:gd name="T3" fmla="*/ 2147483647 h 1342"/>
                <a:gd name="T4" fmla="*/ 2147483647 w 1058"/>
                <a:gd name="T5" fmla="*/ 2147483647 h 1342"/>
                <a:gd name="T6" fmla="*/ 2147483647 w 1058"/>
                <a:gd name="T7" fmla="*/ 0 h 1342"/>
                <a:gd name="T8" fmla="*/ 0 w 1058"/>
                <a:gd name="T9" fmla="*/ 2147483647 h 1342"/>
                <a:gd name="T10" fmla="*/ 0 60000 65536"/>
                <a:gd name="T11" fmla="*/ 0 60000 65536"/>
                <a:gd name="T12" fmla="*/ 0 60000 65536"/>
                <a:gd name="T13" fmla="*/ 0 60000 65536"/>
                <a:gd name="T14" fmla="*/ 0 60000 65536"/>
                <a:gd name="T15" fmla="*/ 0 w 1058"/>
                <a:gd name="T16" fmla="*/ 0 h 1342"/>
                <a:gd name="T17" fmla="*/ 1058 w 1058"/>
                <a:gd name="T18" fmla="*/ 1342 h 1342"/>
              </a:gdLst>
              <a:ahLst/>
              <a:cxnLst>
                <a:cxn ang="T10">
                  <a:pos x="T0" y="T1"/>
                </a:cxn>
                <a:cxn ang="T11">
                  <a:pos x="T2" y="T3"/>
                </a:cxn>
                <a:cxn ang="T12">
                  <a:pos x="T4" y="T5"/>
                </a:cxn>
                <a:cxn ang="T13">
                  <a:pos x="T6" y="T7"/>
                </a:cxn>
                <a:cxn ang="T14">
                  <a:pos x="T8" y="T9"/>
                </a:cxn>
              </a:cxnLst>
              <a:rect l="T15" t="T16" r="T17" b="T18"/>
              <a:pathLst>
                <a:path w="1058" h="1342">
                  <a:moveTo>
                    <a:pt x="0" y="863"/>
                  </a:moveTo>
                  <a:lnTo>
                    <a:pt x="0" y="1342"/>
                  </a:lnTo>
                  <a:lnTo>
                    <a:pt x="1058" y="383"/>
                  </a:lnTo>
                  <a:lnTo>
                    <a:pt x="1058" y="0"/>
                  </a:lnTo>
                  <a:lnTo>
                    <a:pt x="0" y="863"/>
                  </a:lnTo>
                  <a:close/>
                </a:path>
              </a:pathLst>
            </a:custGeom>
            <a:solidFill>
              <a:srgbClr val="FFFF00"/>
            </a:solidFill>
            <a:ln w="10160">
              <a:solidFill>
                <a:srgbClr val="000000"/>
              </a:solidFill>
              <a:prstDash val="solid"/>
              <a:round/>
              <a:headEnd/>
              <a:tailEnd/>
            </a:ln>
          </p:spPr>
          <p:txBody>
            <a:bodyPr/>
            <a:lstStyle/>
            <a:p>
              <a:endParaRPr lang="it-IT"/>
            </a:p>
          </p:txBody>
        </p:sp>
        <p:sp>
          <p:nvSpPr>
            <p:cNvPr id="11273" name="Line 237"/>
            <p:cNvSpPr>
              <a:spLocks noChangeShapeType="1"/>
            </p:cNvSpPr>
            <p:nvPr/>
          </p:nvSpPr>
          <p:spPr bwMode="auto">
            <a:xfrm>
              <a:off x="6137275" y="5672138"/>
              <a:ext cx="25082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4" name="Line 238"/>
            <p:cNvSpPr>
              <a:spLocks noChangeShapeType="1"/>
            </p:cNvSpPr>
            <p:nvPr/>
          </p:nvSpPr>
          <p:spPr bwMode="auto">
            <a:xfrm>
              <a:off x="6129338" y="5891213"/>
              <a:ext cx="49212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5" name="Oval 239"/>
            <p:cNvSpPr>
              <a:spLocks noChangeArrowheads="1"/>
            </p:cNvSpPr>
            <p:nvPr/>
          </p:nvSpPr>
          <p:spPr bwMode="auto">
            <a:xfrm>
              <a:off x="6235700" y="4922838"/>
              <a:ext cx="403225" cy="1122362"/>
            </a:xfrm>
            <a:prstGeom prst="ellipse">
              <a:avLst/>
            </a:prstGeom>
            <a:solidFill>
              <a:srgbClr val="C0C0C0"/>
            </a:solidFill>
            <a:ln w="10160">
              <a:solidFill>
                <a:srgbClr val="000000"/>
              </a:solidFill>
              <a:round/>
              <a:headEnd/>
              <a:tailEnd/>
            </a:ln>
          </p:spPr>
          <p:txBody>
            <a:bodyPr/>
            <a:lstStyle/>
            <a:p>
              <a:endParaRPr lang="en-GB"/>
            </a:p>
          </p:txBody>
        </p:sp>
        <p:sp>
          <p:nvSpPr>
            <p:cNvPr id="11276" name="Rectangle 240"/>
            <p:cNvSpPr>
              <a:spLocks noChangeArrowheads="1"/>
            </p:cNvSpPr>
            <p:nvPr/>
          </p:nvSpPr>
          <p:spPr bwMode="auto">
            <a:xfrm>
              <a:off x="6235700" y="5432425"/>
              <a:ext cx="403225" cy="407988"/>
            </a:xfrm>
            <a:prstGeom prst="rect">
              <a:avLst/>
            </a:prstGeom>
            <a:solidFill>
              <a:srgbClr val="FFFF00"/>
            </a:solidFill>
            <a:ln w="10160">
              <a:solidFill>
                <a:srgbClr val="FFFF00"/>
              </a:solidFill>
              <a:miter lim="800000"/>
              <a:headEnd/>
              <a:tailEnd/>
            </a:ln>
          </p:spPr>
          <p:txBody>
            <a:bodyPr/>
            <a:lstStyle/>
            <a:p>
              <a:endParaRPr lang="en-GB"/>
            </a:p>
          </p:txBody>
        </p:sp>
        <p:sp>
          <p:nvSpPr>
            <p:cNvPr id="11277" name="Line 241"/>
            <p:cNvSpPr>
              <a:spLocks noChangeShapeType="1"/>
            </p:cNvSpPr>
            <p:nvPr/>
          </p:nvSpPr>
          <p:spPr bwMode="auto">
            <a:xfrm>
              <a:off x="6235700" y="5842000"/>
              <a:ext cx="404813"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8" name="Oval 242"/>
            <p:cNvSpPr>
              <a:spLocks noChangeArrowheads="1"/>
            </p:cNvSpPr>
            <p:nvPr/>
          </p:nvSpPr>
          <p:spPr bwMode="auto">
            <a:xfrm>
              <a:off x="6224588" y="5407025"/>
              <a:ext cx="427037" cy="50800"/>
            </a:xfrm>
            <a:prstGeom prst="ellipse">
              <a:avLst/>
            </a:prstGeom>
            <a:solidFill>
              <a:srgbClr val="808080"/>
            </a:solidFill>
            <a:ln w="10160">
              <a:solidFill>
                <a:srgbClr val="808080"/>
              </a:solidFill>
              <a:round/>
              <a:headEnd/>
              <a:tailEnd/>
            </a:ln>
          </p:spPr>
          <p:txBody>
            <a:bodyPr/>
            <a:lstStyle/>
            <a:p>
              <a:endParaRPr lang="en-GB"/>
            </a:p>
          </p:txBody>
        </p:sp>
        <p:sp>
          <p:nvSpPr>
            <p:cNvPr id="11279" name="Oval 243"/>
            <p:cNvSpPr>
              <a:spLocks noChangeArrowheads="1"/>
            </p:cNvSpPr>
            <p:nvPr/>
          </p:nvSpPr>
          <p:spPr bwMode="auto">
            <a:xfrm>
              <a:off x="5972175" y="4973638"/>
              <a:ext cx="401638" cy="1122362"/>
            </a:xfrm>
            <a:prstGeom prst="ellipse">
              <a:avLst/>
            </a:prstGeom>
            <a:solidFill>
              <a:srgbClr val="C0C0C0"/>
            </a:solidFill>
            <a:ln w="10160">
              <a:solidFill>
                <a:srgbClr val="000000"/>
              </a:solidFill>
              <a:round/>
              <a:headEnd/>
              <a:tailEnd/>
            </a:ln>
          </p:spPr>
          <p:txBody>
            <a:bodyPr/>
            <a:lstStyle/>
            <a:p>
              <a:endParaRPr lang="en-GB"/>
            </a:p>
          </p:txBody>
        </p:sp>
        <p:sp>
          <p:nvSpPr>
            <p:cNvPr id="11280" name="Rectangle 244"/>
            <p:cNvSpPr>
              <a:spLocks noChangeArrowheads="1"/>
            </p:cNvSpPr>
            <p:nvPr/>
          </p:nvSpPr>
          <p:spPr bwMode="auto">
            <a:xfrm>
              <a:off x="5972175" y="5483225"/>
              <a:ext cx="401638" cy="407988"/>
            </a:xfrm>
            <a:prstGeom prst="rect">
              <a:avLst/>
            </a:prstGeom>
            <a:solidFill>
              <a:srgbClr val="FFFF00"/>
            </a:solidFill>
            <a:ln w="10160">
              <a:solidFill>
                <a:srgbClr val="FFFF00"/>
              </a:solidFill>
              <a:miter lim="800000"/>
              <a:headEnd/>
              <a:tailEnd/>
            </a:ln>
          </p:spPr>
          <p:txBody>
            <a:bodyPr/>
            <a:lstStyle/>
            <a:p>
              <a:endParaRPr lang="en-GB"/>
            </a:p>
          </p:txBody>
        </p:sp>
        <p:sp>
          <p:nvSpPr>
            <p:cNvPr id="11281" name="Oval 245"/>
            <p:cNvSpPr>
              <a:spLocks noChangeArrowheads="1"/>
            </p:cNvSpPr>
            <p:nvPr/>
          </p:nvSpPr>
          <p:spPr bwMode="auto">
            <a:xfrm>
              <a:off x="5986463" y="5459413"/>
              <a:ext cx="400050" cy="47625"/>
            </a:xfrm>
            <a:prstGeom prst="ellipse">
              <a:avLst/>
            </a:prstGeom>
            <a:solidFill>
              <a:srgbClr val="808080"/>
            </a:solidFill>
            <a:ln w="10160">
              <a:solidFill>
                <a:srgbClr val="808080"/>
              </a:solidFill>
              <a:round/>
              <a:headEnd/>
              <a:tailEnd/>
            </a:ln>
          </p:spPr>
          <p:txBody>
            <a:bodyPr/>
            <a:lstStyle/>
            <a:p>
              <a:endParaRPr lang="en-GB"/>
            </a:p>
          </p:txBody>
        </p:sp>
        <p:sp>
          <p:nvSpPr>
            <p:cNvPr id="11282" name="Oval 246"/>
            <p:cNvSpPr>
              <a:spLocks noChangeArrowheads="1"/>
            </p:cNvSpPr>
            <p:nvPr/>
          </p:nvSpPr>
          <p:spPr bwMode="auto">
            <a:xfrm>
              <a:off x="6526213" y="4973638"/>
              <a:ext cx="401637" cy="1122362"/>
            </a:xfrm>
            <a:prstGeom prst="ellipse">
              <a:avLst/>
            </a:prstGeom>
            <a:solidFill>
              <a:srgbClr val="C0C0C0"/>
            </a:solidFill>
            <a:ln w="10160">
              <a:solidFill>
                <a:srgbClr val="000000"/>
              </a:solidFill>
              <a:round/>
              <a:headEnd/>
              <a:tailEnd/>
            </a:ln>
          </p:spPr>
          <p:txBody>
            <a:bodyPr/>
            <a:lstStyle/>
            <a:p>
              <a:endParaRPr lang="en-GB"/>
            </a:p>
          </p:txBody>
        </p:sp>
        <p:sp>
          <p:nvSpPr>
            <p:cNvPr id="11283" name="Rectangle 247"/>
            <p:cNvSpPr>
              <a:spLocks noChangeArrowheads="1"/>
            </p:cNvSpPr>
            <p:nvPr/>
          </p:nvSpPr>
          <p:spPr bwMode="auto">
            <a:xfrm>
              <a:off x="6526213" y="5483225"/>
              <a:ext cx="420687" cy="407988"/>
            </a:xfrm>
            <a:prstGeom prst="rect">
              <a:avLst/>
            </a:prstGeom>
            <a:solidFill>
              <a:srgbClr val="FFFF00"/>
            </a:solidFill>
            <a:ln w="10160">
              <a:solidFill>
                <a:srgbClr val="FFFF00"/>
              </a:solidFill>
              <a:miter lim="800000"/>
              <a:headEnd/>
              <a:tailEnd/>
            </a:ln>
          </p:spPr>
          <p:txBody>
            <a:bodyPr/>
            <a:lstStyle/>
            <a:p>
              <a:endParaRPr lang="en-GB"/>
            </a:p>
          </p:txBody>
        </p:sp>
        <p:sp>
          <p:nvSpPr>
            <p:cNvPr id="11284" name="Oval 248"/>
            <p:cNvSpPr>
              <a:spLocks noChangeArrowheads="1"/>
            </p:cNvSpPr>
            <p:nvPr/>
          </p:nvSpPr>
          <p:spPr bwMode="auto">
            <a:xfrm>
              <a:off x="6515100" y="5459413"/>
              <a:ext cx="400050" cy="49212"/>
            </a:xfrm>
            <a:prstGeom prst="ellipse">
              <a:avLst/>
            </a:prstGeom>
            <a:solidFill>
              <a:srgbClr val="808080"/>
            </a:solidFill>
            <a:ln w="10160">
              <a:solidFill>
                <a:srgbClr val="808080"/>
              </a:solidFill>
              <a:round/>
              <a:headEnd/>
              <a:tailEnd/>
            </a:ln>
          </p:spPr>
          <p:txBody>
            <a:bodyPr/>
            <a:lstStyle/>
            <a:p>
              <a:endParaRPr lang="en-GB"/>
            </a:p>
          </p:txBody>
        </p:sp>
        <p:sp>
          <p:nvSpPr>
            <p:cNvPr id="11285" name="Oval 249"/>
            <p:cNvSpPr>
              <a:spLocks noChangeArrowheads="1"/>
            </p:cNvSpPr>
            <p:nvPr/>
          </p:nvSpPr>
          <p:spPr bwMode="auto">
            <a:xfrm>
              <a:off x="6235700" y="5024438"/>
              <a:ext cx="403225" cy="1123950"/>
            </a:xfrm>
            <a:prstGeom prst="ellipse">
              <a:avLst/>
            </a:prstGeom>
            <a:solidFill>
              <a:srgbClr val="C0C0C0"/>
            </a:solidFill>
            <a:ln w="10160">
              <a:solidFill>
                <a:srgbClr val="000000"/>
              </a:solidFill>
              <a:round/>
              <a:headEnd/>
              <a:tailEnd/>
            </a:ln>
          </p:spPr>
          <p:txBody>
            <a:bodyPr/>
            <a:lstStyle/>
            <a:p>
              <a:endParaRPr lang="en-GB"/>
            </a:p>
          </p:txBody>
        </p:sp>
        <p:sp>
          <p:nvSpPr>
            <p:cNvPr id="11286" name="Rectangle 250"/>
            <p:cNvSpPr>
              <a:spLocks noChangeArrowheads="1"/>
            </p:cNvSpPr>
            <p:nvPr/>
          </p:nvSpPr>
          <p:spPr bwMode="auto">
            <a:xfrm>
              <a:off x="6210300" y="5541963"/>
              <a:ext cx="461963" cy="355600"/>
            </a:xfrm>
            <a:prstGeom prst="rect">
              <a:avLst/>
            </a:prstGeom>
            <a:solidFill>
              <a:srgbClr val="FFFF00"/>
            </a:solidFill>
            <a:ln w="10160">
              <a:solidFill>
                <a:srgbClr val="FFFF00"/>
              </a:solidFill>
              <a:miter lim="800000"/>
              <a:headEnd/>
              <a:tailEnd/>
            </a:ln>
          </p:spPr>
          <p:txBody>
            <a:bodyPr/>
            <a:lstStyle/>
            <a:p>
              <a:endParaRPr lang="en-GB"/>
            </a:p>
          </p:txBody>
        </p:sp>
        <p:sp>
          <p:nvSpPr>
            <p:cNvPr id="11287" name="Oval 251"/>
            <p:cNvSpPr>
              <a:spLocks noChangeArrowheads="1"/>
            </p:cNvSpPr>
            <p:nvPr/>
          </p:nvSpPr>
          <p:spPr bwMode="auto">
            <a:xfrm>
              <a:off x="6256338" y="5508625"/>
              <a:ext cx="368300" cy="50800"/>
            </a:xfrm>
            <a:prstGeom prst="ellipse">
              <a:avLst/>
            </a:prstGeom>
            <a:solidFill>
              <a:srgbClr val="808080"/>
            </a:solidFill>
            <a:ln w="10160">
              <a:solidFill>
                <a:srgbClr val="808080"/>
              </a:solidFill>
              <a:round/>
              <a:headEnd/>
              <a:tailEnd/>
            </a:ln>
          </p:spPr>
          <p:txBody>
            <a:bodyPr/>
            <a:lstStyle/>
            <a:p>
              <a:endParaRPr lang="en-GB"/>
            </a:p>
          </p:txBody>
        </p:sp>
        <p:sp>
          <p:nvSpPr>
            <p:cNvPr id="11288" name="Oval 252"/>
            <p:cNvSpPr>
              <a:spLocks noChangeArrowheads="1"/>
            </p:cNvSpPr>
            <p:nvPr/>
          </p:nvSpPr>
          <p:spPr bwMode="auto">
            <a:xfrm>
              <a:off x="6146800" y="5011738"/>
              <a:ext cx="128588" cy="68262"/>
            </a:xfrm>
            <a:prstGeom prst="ellipse">
              <a:avLst/>
            </a:prstGeom>
            <a:solidFill>
              <a:srgbClr val="FF0000"/>
            </a:solidFill>
            <a:ln w="10160">
              <a:solidFill>
                <a:srgbClr val="800000"/>
              </a:solidFill>
              <a:round/>
              <a:headEnd/>
              <a:tailEnd/>
            </a:ln>
          </p:spPr>
          <p:txBody>
            <a:bodyPr/>
            <a:lstStyle/>
            <a:p>
              <a:endParaRPr lang="en-GB"/>
            </a:p>
          </p:txBody>
        </p:sp>
        <p:sp>
          <p:nvSpPr>
            <p:cNvPr id="11289" name="Oval 253"/>
            <p:cNvSpPr>
              <a:spLocks noChangeArrowheads="1"/>
            </p:cNvSpPr>
            <p:nvPr/>
          </p:nvSpPr>
          <p:spPr bwMode="auto">
            <a:xfrm>
              <a:off x="6375400" y="4954588"/>
              <a:ext cx="123825" cy="68262"/>
            </a:xfrm>
            <a:prstGeom prst="ellipse">
              <a:avLst/>
            </a:prstGeom>
            <a:solidFill>
              <a:srgbClr val="FF0000"/>
            </a:solidFill>
            <a:ln w="10160">
              <a:solidFill>
                <a:srgbClr val="800000"/>
              </a:solidFill>
              <a:round/>
              <a:headEnd/>
              <a:tailEnd/>
            </a:ln>
          </p:spPr>
          <p:txBody>
            <a:bodyPr/>
            <a:lstStyle/>
            <a:p>
              <a:endParaRPr lang="en-GB"/>
            </a:p>
          </p:txBody>
        </p:sp>
        <p:sp>
          <p:nvSpPr>
            <p:cNvPr id="11290" name="Oval 254"/>
            <p:cNvSpPr>
              <a:spLocks noChangeArrowheads="1"/>
            </p:cNvSpPr>
            <p:nvPr/>
          </p:nvSpPr>
          <p:spPr bwMode="auto">
            <a:xfrm>
              <a:off x="6375400" y="5084763"/>
              <a:ext cx="123825" cy="68262"/>
            </a:xfrm>
            <a:prstGeom prst="ellipse">
              <a:avLst/>
            </a:prstGeom>
            <a:solidFill>
              <a:srgbClr val="FF8080"/>
            </a:solidFill>
            <a:ln w="10160">
              <a:solidFill>
                <a:srgbClr val="FF8080"/>
              </a:solidFill>
              <a:round/>
              <a:headEnd/>
              <a:tailEnd/>
            </a:ln>
          </p:spPr>
          <p:txBody>
            <a:bodyPr/>
            <a:lstStyle/>
            <a:p>
              <a:endParaRPr lang="en-GB"/>
            </a:p>
          </p:txBody>
        </p:sp>
        <p:sp>
          <p:nvSpPr>
            <p:cNvPr id="11291" name="Oval 255"/>
            <p:cNvSpPr>
              <a:spLocks noChangeArrowheads="1"/>
            </p:cNvSpPr>
            <p:nvPr/>
          </p:nvSpPr>
          <p:spPr bwMode="auto">
            <a:xfrm>
              <a:off x="6613525" y="5003800"/>
              <a:ext cx="127000" cy="69850"/>
            </a:xfrm>
            <a:prstGeom prst="ellipse">
              <a:avLst/>
            </a:prstGeom>
            <a:solidFill>
              <a:srgbClr val="FF0000"/>
            </a:solidFill>
            <a:ln w="10160">
              <a:solidFill>
                <a:srgbClr val="800000"/>
              </a:solidFill>
              <a:round/>
              <a:headEnd/>
              <a:tailEnd/>
            </a:ln>
          </p:spPr>
          <p:txBody>
            <a:bodyPr/>
            <a:lstStyle/>
            <a:p>
              <a:endParaRPr lang="en-GB"/>
            </a:p>
          </p:txBody>
        </p:sp>
        <p:sp>
          <p:nvSpPr>
            <p:cNvPr id="11292" name="Oval 256"/>
            <p:cNvSpPr>
              <a:spLocks noChangeArrowheads="1"/>
            </p:cNvSpPr>
            <p:nvPr/>
          </p:nvSpPr>
          <p:spPr bwMode="auto">
            <a:xfrm>
              <a:off x="6388100" y="6026150"/>
              <a:ext cx="125413" cy="69850"/>
            </a:xfrm>
            <a:prstGeom prst="ellipse">
              <a:avLst/>
            </a:prstGeom>
            <a:solidFill>
              <a:srgbClr val="FF8080"/>
            </a:solidFill>
            <a:ln w="10160">
              <a:solidFill>
                <a:srgbClr val="FF8080"/>
              </a:solidFill>
              <a:round/>
              <a:headEnd/>
              <a:tailEnd/>
            </a:ln>
          </p:spPr>
          <p:txBody>
            <a:bodyPr/>
            <a:lstStyle/>
            <a:p>
              <a:endParaRPr lang="en-GB"/>
            </a:p>
          </p:txBody>
        </p:sp>
        <p:sp>
          <p:nvSpPr>
            <p:cNvPr id="11293" name="Oval 257"/>
            <p:cNvSpPr>
              <a:spLocks noChangeArrowheads="1"/>
            </p:cNvSpPr>
            <p:nvPr/>
          </p:nvSpPr>
          <p:spPr bwMode="auto">
            <a:xfrm>
              <a:off x="6640513" y="5983288"/>
              <a:ext cx="125412" cy="68262"/>
            </a:xfrm>
            <a:prstGeom prst="ellipse">
              <a:avLst/>
            </a:prstGeom>
            <a:solidFill>
              <a:srgbClr val="FF0000"/>
            </a:solidFill>
            <a:ln w="10160">
              <a:solidFill>
                <a:srgbClr val="FF0000"/>
              </a:solidFill>
              <a:round/>
              <a:headEnd/>
              <a:tailEnd/>
            </a:ln>
          </p:spPr>
          <p:txBody>
            <a:bodyPr/>
            <a:lstStyle/>
            <a:p>
              <a:endParaRPr lang="en-GB"/>
            </a:p>
          </p:txBody>
        </p:sp>
        <p:sp>
          <p:nvSpPr>
            <p:cNvPr id="11294" name="Oval 258"/>
            <p:cNvSpPr>
              <a:spLocks noChangeArrowheads="1"/>
            </p:cNvSpPr>
            <p:nvPr/>
          </p:nvSpPr>
          <p:spPr bwMode="auto">
            <a:xfrm>
              <a:off x="6137275" y="5983288"/>
              <a:ext cx="123825" cy="68262"/>
            </a:xfrm>
            <a:prstGeom prst="ellipse">
              <a:avLst/>
            </a:prstGeom>
            <a:solidFill>
              <a:srgbClr val="FF0000"/>
            </a:solidFill>
            <a:ln w="10160">
              <a:solidFill>
                <a:srgbClr val="FF0000"/>
              </a:solidFill>
              <a:round/>
              <a:headEnd/>
              <a:tailEnd/>
            </a:ln>
          </p:spPr>
          <p:txBody>
            <a:bodyPr/>
            <a:lstStyle/>
            <a:p>
              <a:endParaRPr lang="en-GB"/>
            </a:p>
          </p:txBody>
        </p:sp>
        <p:sp>
          <p:nvSpPr>
            <p:cNvPr id="11295" name="Freeform 259"/>
            <p:cNvSpPr>
              <a:spLocks/>
            </p:cNvSpPr>
            <p:nvPr/>
          </p:nvSpPr>
          <p:spPr bwMode="auto">
            <a:xfrm>
              <a:off x="5934075" y="5995988"/>
              <a:ext cx="554038" cy="465137"/>
            </a:xfrm>
            <a:custGeom>
              <a:avLst/>
              <a:gdLst>
                <a:gd name="T0" fmla="*/ 2147483647 w 1058"/>
                <a:gd name="T1" fmla="*/ 0 h 1037"/>
                <a:gd name="T2" fmla="*/ 2147483647 w 1058"/>
                <a:gd name="T3" fmla="*/ 2147483647 h 1037"/>
                <a:gd name="T4" fmla="*/ 2147483647 w 1058"/>
                <a:gd name="T5" fmla="*/ 2147483647 h 1037"/>
                <a:gd name="T6" fmla="*/ 2147483647 w 1058"/>
                <a:gd name="T7" fmla="*/ 2147483647 h 1037"/>
                <a:gd name="T8" fmla="*/ 2147483647 w 1058"/>
                <a:gd name="T9" fmla="*/ 2147483647 h 1037"/>
                <a:gd name="T10" fmla="*/ 2147483647 w 1058"/>
                <a:gd name="T11" fmla="*/ 2147483647 h 1037"/>
                <a:gd name="T12" fmla="*/ 2147483647 w 1058"/>
                <a:gd name="T13" fmla="*/ 2147483647 h 1037"/>
                <a:gd name="T14" fmla="*/ 2147483647 w 1058"/>
                <a:gd name="T15" fmla="*/ 2147483647 h 1037"/>
                <a:gd name="T16" fmla="*/ 2147483647 w 1058"/>
                <a:gd name="T17" fmla="*/ 2147483647 h 1037"/>
                <a:gd name="T18" fmla="*/ 2147483647 w 1058"/>
                <a:gd name="T19" fmla="*/ 2147483647 h 1037"/>
                <a:gd name="T20" fmla="*/ 2147483647 w 1058"/>
                <a:gd name="T21" fmla="*/ 2147483647 h 1037"/>
                <a:gd name="T22" fmla="*/ 2147483647 w 1058"/>
                <a:gd name="T23" fmla="*/ 2147483647 h 1037"/>
                <a:gd name="T24" fmla="*/ 2147483647 w 1058"/>
                <a:gd name="T25" fmla="*/ 2147483647 h 1037"/>
                <a:gd name="T26" fmla="*/ 2147483647 w 1058"/>
                <a:gd name="T27" fmla="*/ 2147483647 h 1037"/>
                <a:gd name="T28" fmla="*/ 0 w 1058"/>
                <a:gd name="T29" fmla="*/ 2147483647 h 1037"/>
                <a:gd name="T30" fmla="*/ 0 w 1058"/>
                <a:gd name="T31" fmla="*/ 2147483647 h 1037"/>
                <a:gd name="T32" fmla="*/ 0 w 1058"/>
                <a:gd name="T33" fmla="*/ 2147483647 h 1037"/>
                <a:gd name="T34" fmla="*/ 2147483647 w 1058"/>
                <a:gd name="T35" fmla="*/ 2147483647 h 1037"/>
                <a:gd name="T36" fmla="*/ 2147483647 w 1058"/>
                <a:gd name="T37" fmla="*/ 2147483647 h 1037"/>
                <a:gd name="T38" fmla="*/ 2147483647 w 1058"/>
                <a:gd name="T39" fmla="*/ 2147483647 h 1037"/>
                <a:gd name="T40" fmla="*/ 2147483647 w 1058"/>
                <a:gd name="T41" fmla="*/ 2147483647 h 1037"/>
                <a:gd name="T42" fmla="*/ 2147483647 w 1058"/>
                <a:gd name="T43" fmla="*/ 2147483647 h 1037"/>
                <a:gd name="T44" fmla="*/ 2147483647 w 1058"/>
                <a:gd name="T45" fmla="*/ 2147483647 h 1037"/>
                <a:gd name="T46" fmla="*/ 2147483647 w 1058"/>
                <a:gd name="T47" fmla="*/ 2147483647 h 1037"/>
                <a:gd name="T48" fmla="*/ 2147483647 w 1058"/>
                <a:gd name="T49" fmla="*/ 2147483647 h 1037"/>
                <a:gd name="T50" fmla="*/ 2147483647 w 1058"/>
                <a:gd name="T51" fmla="*/ 2147483647 h 1037"/>
                <a:gd name="T52" fmla="*/ 2147483647 w 1058"/>
                <a:gd name="T53" fmla="*/ 2147483647 h 1037"/>
                <a:gd name="T54" fmla="*/ 2147483647 w 1058"/>
                <a:gd name="T55" fmla="*/ 2147483647 h 1037"/>
                <a:gd name="T56" fmla="*/ 2147483647 w 1058"/>
                <a:gd name="T57" fmla="*/ 2147483647 h 1037"/>
                <a:gd name="T58" fmla="*/ 2147483647 w 1058"/>
                <a:gd name="T59" fmla="*/ 2147483647 h 1037"/>
                <a:gd name="T60" fmla="*/ 2147483647 w 1058"/>
                <a:gd name="T61" fmla="*/ 2147483647 h 1037"/>
                <a:gd name="T62" fmla="*/ 2147483647 w 1058"/>
                <a:gd name="T63" fmla="*/ 2147483647 h 1037"/>
                <a:gd name="T64" fmla="*/ 2147483647 w 1058"/>
                <a:gd name="T65" fmla="*/ 2147483647 h 1037"/>
                <a:gd name="T66" fmla="*/ 2147483647 w 1058"/>
                <a:gd name="T67" fmla="*/ 2147483647 h 1037"/>
                <a:gd name="T68" fmla="*/ 2147483647 w 1058"/>
                <a:gd name="T69" fmla="*/ 2147483647 h 1037"/>
                <a:gd name="T70" fmla="*/ 2147483647 w 1058"/>
                <a:gd name="T71" fmla="*/ 2147483647 h 1037"/>
                <a:gd name="T72" fmla="*/ 2147483647 w 1058"/>
                <a:gd name="T73" fmla="*/ 2147483647 h 1037"/>
                <a:gd name="T74" fmla="*/ 2147483647 w 1058"/>
                <a:gd name="T75" fmla="*/ 2147483647 h 1037"/>
                <a:gd name="T76" fmla="*/ 2147483647 w 1058"/>
                <a:gd name="T77" fmla="*/ 2147483647 h 1037"/>
                <a:gd name="T78" fmla="*/ 2147483647 w 1058"/>
                <a:gd name="T79" fmla="*/ 2147483647 h 1037"/>
                <a:gd name="T80" fmla="*/ 2147483647 w 1058"/>
                <a:gd name="T81" fmla="*/ 2147483647 h 1037"/>
                <a:gd name="T82" fmla="*/ 2147483647 w 1058"/>
                <a:gd name="T83" fmla="*/ 2147483647 h 1037"/>
                <a:gd name="T84" fmla="*/ 2147483647 w 1058"/>
                <a:gd name="T85" fmla="*/ 2147483647 h 1037"/>
                <a:gd name="T86" fmla="*/ 2147483647 w 1058"/>
                <a:gd name="T87" fmla="*/ 2147483647 h 1037"/>
                <a:gd name="T88" fmla="*/ 2147483647 w 1058"/>
                <a:gd name="T89" fmla="*/ 2147483647 h 1037"/>
                <a:gd name="T90" fmla="*/ 2147483647 w 1058"/>
                <a:gd name="T91" fmla="*/ 2147483647 h 1037"/>
                <a:gd name="T92" fmla="*/ 2147483647 w 1058"/>
                <a:gd name="T93" fmla="*/ 2147483647 h 1037"/>
                <a:gd name="T94" fmla="*/ 2147483647 w 1058"/>
                <a:gd name="T95" fmla="*/ 2147483647 h 1037"/>
                <a:gd name="T96" fmla="*/ 2147483647 w 1058"/>
                <a:gd name="T97" fmla="*/ 2147483647 h 1037"/>
                <a:gd name="T98" fmla="*/ 2147483647 w 1058"/>
                <a:gd name="T99" fmla="*/ 2147483647 h 10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8"/>
                <a:gd name="T151" fmla="*/ 0 h 1037"/>
                <a:gd name="T152" fmla="*/ 1058 w 1058"/>
                <a:gd name="T153" fmla="*/ 1037 h 10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8" h="1037">
                  <a:moveTo>
                    <a:pt x="216" y="0"/>
                  </a:moveTo>
                  <a:lnTo>
                    <a:pt x="288" y="100"/>
                  </a:lnTo>
                  <a:lnTo>
                    <a:pt x="288" y="128"/>
                  </a:lnTo>
                  <a:lnTo>
                    <a:pt x="264" y="156"/>
                  </a:lnTo>
                  <a:lnTo>
                    <a:pt x="216" y="184"/>
                  </a:lnTo>
                  <a:lnTo>
                    <a:pt x="144" y="212"/>
                  </a:lnTo>
                  <a:lnTo>
                    <a:pt x="96" y="242"/>
                  </a:lnTo>
                  <a:lnTo>
                    <a:pt x="96" y="269"/>
                  </a:lnTo>
                  <a:lnTo>
                    <a:pt x="96" y="297"/>
                  </a:lnTo>
                  <a:lnTo>
                    <a:pt x="96" y="325"/>
                  </a:lnTo>
                  <a:lnTo>
                    <a:pt x="120" y="355"/>
                  </a:lnTo>
                  <a:lnTo>
                    <a:pt x="120" y="383"/>
                  </a:lnTo>
                  <a:lnTo>
                    <a:pt x="96" y="411"/>
                  </a:lnTo>
                  <a:lnTo>
                    <a:pt x="24" y="439"/>
                  </a:lnTo>
                  <a:lnTo>
                    <a:pt x="0" y="469"/>
                  </a:lnTo>
                  <a:lnTo>
                    <a:pt x="0" y="497"/>
                  </a:lnTo>
                  <a:lnTo>
                    <a:pt x="0" y="525"/>
                  </a:lnTo>
                  <a:lnTo>
                    <a:pt x="48" y="553"/>
                  </a:lnTo>
                  <a:lnTo>
                    <a:pt x="96" y="567"/>
                  </a:lnTo>
                  <a:lnTo>
                    <a:pt x="96" y="597"/>
                  </a:lnTo>
                  <a:lnTo>
                    <a:pt x="96" y="639"/>
                  </a:lnTo>
                  <a:lnTo>
                    <a:pt x="48" y="681"/>
                  </a:lnTo>
                  <a:lnTo>
                    <a:pt x="48" y="709"/>
                  </a:lnTo>
                  <a:lnTo>
                    <a:pt x="48" y="739"/>
                  </a:lnTo>
                  <a:lnTo>
                    <a:pt x="96" y="753"/>
                  </a:lnTo>
                  <a:lnTo>
                    <a:pt x="192" y="767"/>
                  </a:lnTo>
                  <a:lnTo>
                    <a:pt x="264" y="781"/>
                  </a:lnTo>
                  <a:lnTo>
                    <a:pt x="336" y="809"/>
                  </a:lnTo>
                  <a:lnTo>
                    <a:pt x="384" y="809"/>
                  </a:lnTo>
                  <a:lnTo>
                    <a:pt x="384" y="839"/>
                  </a:lnTo>
                  <a:lnTo>
                    <a:pt x="384" y="867"/>
                  </a:lnTo>
                  <a:lnTo>
                    <a:pt x="384" y="909"/>
                  </a:lnTo>
                  <a:lnTo>
                    <a:pt x="384" y="951"/>
                  </a:lnTo>
                  <a:lnTo>
                    <a:pt x="433" y="981"/>
                  </a:lnTo>
                  <a:lnTo>
                    <a:pt x="481" y="981"/>
                  </a:lnTo>
                  <a:lnTo>
                    <a:pt x="481" y="1009"/>
                  </a:lnTo>
                  <a:lnTo>
                    <a:pt x="529" y="1023"/>
                  </a:lnTo>
                  <a:lnTo>
                    <a:pt x="577" y="1037"/>
                  </a:lnTo>
                  <a:lnTo>
                    <a:pt x="553" y="1009"/>
                  </a:lnTo>
                  <a:lnTo>
                    <a:pt x="577" y="981"/>
                  </a:lnTo>
                  <a:lnTo>
                    <a:pt x="577" y="951"/>
                  </a:lnTo>
                  <a:lnTo>
                    <a:pt x="649" y="923"/>
                  </a:lnTo>
                  <a:lnTo>
                    <a:pt x="745" y="895"/>
                  </a:lnTo>
                  <a:lnTo>
                    <a:pt x="793" y="909"/>
                  </a:lnTo>
                  <a:lnTo>
                    <a:pt x="841" y="923"/>
                  </a:lnTo>
                  <a:lnTo>
                    <a:pt x="865" y="951"/>
                  </a:lnTo>
                  <a:lnTo>
                    <a:pt x="938" y="981"/>
                  </a:lnTo>
                  <a:lnTo>
                    <a:pt x="1010" y="981"/>
                  </a:lnTo>
                  <a:lnTo>
                    <a:pt x="1058" y="995"/>
                  </a:lnTo>
                  <a:lnTo>
                    <a:pt x="986" y="100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296" name="Line 260"/>
            <p:cNvSpPr>
              <a:spLocks noChangeShapeType="1"/>
            </p:cNvSpPr>
            <p:nvPr/>
          </p:nvSpPr>
          <p:spPr bwMode="auto">
            <a:xfrm>
              <a:off x="5530850" y="4638675"/>
              <a:ext cx="485775" cy="33337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297" name="Line 261"/>
            <p:cNvSpPr>
              <a:spLocks noChangeShapeType="1"/>
            </p:cNvSpPr>
            <p:nvPr/>
          </p:nvSpPr>
          <p:spPr bwMode="auto">
            <a:xfrm flipV="1">
              <a:off x="6832600" y="4638675"/>
              <a:ext cx="493713" cy="36512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298" name="Oval 262"/>
            <p:cNvSpPr>
              <a:spLocks noChangeArrowheads="1"/>
            </p:cNvSpPr>
            <p:nvPr/>
          </p:nvSpPr>
          <p:spPr bwMode="auto">
            <a:xfrm>
              <a:off x="5522913" y="4551363"/>
              <a:ext cx="1790700" cy="155575"/>
            </a:xfrm>
            <a:prstGeom prst="ellipse">
              <a:avLst/>
            </a:prstGeom>
            <a:noFill/>
            <a:ln w="2857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99" name="Line 263"/>
            <p:cNvSpPr>
              <a:spLocks noChangeShapeType="1"/>
            </p:cNvSpPr>
            <p:nvPr/>
          </p:nvSpPr>
          <p:spPr bwMode="auto">
            <a:xfrm>
              <a:off x="5783263" y="5897563"/>
              <a:ext cx="134778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0" name="Line 264"/>
            <p:cNvSpPr>
              <a:spLocks noChangeShapeType="1"/>
            </p:cNvSpPr>
            <p:nvPr/>
          </p:nvSpPr>
          <p:spPr bwMode="auto">
            <a:xfrm>
              <a:off x="5799138" y="5676900"/>
              <a:ext cx="13477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1" name="Oval 265"/>
            <p:cNvSpPr>
              <a:spLocks noChangeArrowheads="1"/>
            </p:cNvSpPr>
            <p:nvPr/>
          </p:nvSpPr>
          <p:spPr bwMode="auto">
            <a:xfrm>
              <a:off x="6462713" y="6334125"/>
              <a:ext cx="288925" cy="241300"/>
            </a:xfrm>
            <a:prstGeom prst="ellipse">
              <a:avLst/>
            </a:prstGeom>
            <a:solidFill>
              <a:srgbClr val="808080"/>
            </a:solidFill>
            <a:ln w="10160">
              <a:solidFill>
                <a:srgbClr val="808080"/>
              </a:solidFill>
              <a:round/>
              <a:headEnd/>
              <a:tailEnd/>
            </a:ln>
          </p:spPr>
          <p:txBody>
            <a:bodyPr/>
            <a:lstStyle/>
            <a:p>
              <a:endParaRPr lang="en-GB"/>
            </a:p>
          </p:txBody>
        </p:sp>
        <p:sp>
          <p:nvSpPr>
            <p:cNvPr id="11302" name="Rectangle 266"/>
            <p:cNvSpPr>
              <a:spLocks noChangeArrowheads="1"/>
            </p:cNvSpPr>
            <p:nvPr/>
          </p:nvSpPr>
          <p:spPr bwMode="auto">
            <a:xfrm>
              <a:off x="5000625" y="5681663"/>
              <a:ext cx="2470150" cy="214312"/>
            </a:xfrm>
            <a:prstGeom prst="rect">
              <a:avLst/>
            </a:prstGeom>
            <a:solidFill>
              <a:srgbClr val="FFFF00"/>
            </a:solidFill>
            <a:ln w="10160">
              <a:solidFill>
                <a:srgbClr val="000000"/>
              </a:solidFill>
              <a:miter lim="800000"/>
              <a:headEnd/>
              <a:tailEnd/>
            </a:ln>
          </p:spPr>
          <p:txBody>
            <a:bodyPr/>
            <a:lstStyle/>
            <a:p>
              <a:endParaRPr lang="en-GB"/>
            </a:p>
          </p:txBody>
        </p:sp>
        <p:sp>
          <p:nvSpPr>
            <p:cNvPr id="11319" name="Line 268"/>
            <p:cNvSpPr>
              <a:spLocks noChangeShapeType="1"/>
            </p:cNvSpPr>
            <p:nvPr/>
          </p:nvSpPr>
          <p:spPr bwMode="auto">
            <a:xfrm>
              <a:off x="3669755" y="5755640"/>
              <a:ext cx="1225550" cy="222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2" name="Gruppo 1"/>
          <p:cNvGrpSpPr/>
          <p:nvPr/>
        </p:nvGrpSpPr>
        <p:grpSpPr>
          <a:xfrm>
            <a:off x="403225" y="3644900"/>
            <a:ext cx="3225800" cy="2741613"/>
            <a:chOff x="403225" y="3644900"/>
            <a:chExt cx="3225800" cy="2741613"/>
          </a:xfrm>
        </p:grpSpPr>
        <p:sp>
          <p:nvSpPr>
            <p:cNvPr id="11303" name="Rectangle 267"/>
            <p:cNvSpPr>
              <a:spLocks noChangeArrowheads="1"/>
            </p:cNvSpPr>
            <p:nvPr/>
          </p:nvSpPr>
          <p:spPr bwMode="auto">
            <a:xfrm>
              <a:off x="403225" y="4300538"/>
              <a:ext cx="191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400" b="1" dirty="0">
                  <a:solidFill>
                    <a:srgbClr val="FF3300"/>
                  </a:solidFill>
                  <a:latin typeface="Arial" pitchFamily="34" charset="0"/>
                  <a:sym typeface="Symbol" pitchFamily="18" charset="2"/>
                </a:rPr>
                <a:t>-</a:t>
              </a:r>
              <a:r>
                <a:rPr lang="it-IT" sz="1400" b="1" dirty="0">
                  <a:solidFill>
                    <a:srgbClr val="FF3300"/>
                  </a:solidFill>
                  <a:latin typeface="Arial" pitchFamily="34" charset="0"/>
                </a:rPr>
                <a:t>eliche cationiche</a:t>
              </a:r>
            </a:p>
            <a:p>
              <a:r>
                <a:rPr lang="it-IT" sz="1400" dirty="0">
                  <a:solidFill>
                    <a:srgbClr val="FF3300"/>
                  </a:solidFill>
                  <a:latin typeface="Arial" pitchFamily="34" charset="0"/>
                </a:rPr>
                <a:t>(sensori di potenziale)</a:t>
              </a:r>
              <a:endParaRPr lang="en-GB" sz="1400" dirty="0">
                <a:solidFill>
                  <a:srgbClr val="FF3300"/>
                </a:solidFill>
                <a:latin typeface="Arial" pitchFamily="34" charset="0"/>
              </a:endParaRPr>
            </a:p>
          </p:txBody>
        </p:sp>
        <p:sp>
          <p:nvSpPr>
            <p:cNvPr id="11304" name="Line 268"/>
            <p:cNvSpPr>
              <a:spLocks noChangeShapeType="1"/>
            </p:cNvSpPr>
            <p:nvPr/>
          </p:nvSpPr>
          <p:spPr bwMode="auto">
            <a:xfrm>
              <a:off x="1927225" y="4749800"/>
              <a:ext cx="130175" cy="4953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305" name="Freeform 271"/>
            <p:cNvSpPr>
              <a:spLocks/>
            </p:cNvSpPr>
            <p:nvPr/>
          </p:nvSpPr>
          <p:spPr bwMode="auto">
            <a:xfrm>
              <a:off x="2133600" y="494823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6" name="Freeform 272"/>
            <p:cNvSpPr>
              <a:spLocks/>
            </p:cNvSpPr>
            <p:nvPr/>
          </p:nvSpPr>
          <p:spPr bwMode="auto">
            <a:xfrm>
              <a:off x="3214688" y="6070600"/>
              <a:ext cx="258762" cy="312738"/>
            </a:xfrm>
            <a:custGeom>
              <a:avLst/>
              <a:gdLst>
                <a:gd name="T0" fmla="*/ 2147483647 w 828"/>
                <a:gd name="T1" fmla="*/ 2147483647 h 491"/>
                <a:gd name="T2" fmla="*/ 2147483647 w 828"/>
                <a:gd name="T3" fmla="*/ 2147483647 h 491"/>
                <a:gd name="T4" fmla="*/ 2147483647 w 828"/>
                <a:gd name="T5" fmla="*/ 2147483647 h 491"/>
                <a:gd name="T6" fmla="*/ 2147483647 w 828"/>
                <a:gd name="T7" fmla="*/ 2147483647 h 491"/>
                <a:gd name="T8" fmla="*/ 2147483647 w 828"/>
                <a:gd name="T9" fmla="*/ 2147483647 h 491"/>
                <a:gd name="T10" fmla="*/ 2147483647 w 828"/>
                <a:gd name="T11" fmla="*/ 2147483647 h 491"/>
                <a:gd name="T12" fmla="*/ 2147483647 w 828"/>
                <a:gd name="T13" fmla="*/ 2147483647 h 491"/>
                <a:gd name="T14" fmla="*/ 2147483647 w 828"/>
                <a:gd name="T15" fmla="*/ 2147483647 h 491"/>
                <a:gd name="T16" fmla="*/ 2147483647 w 828"/>
                <a:gd name="T17" fmla="*/ 2147483647 h 491"/>
                <a:gd name="T18" fmla="*/ 2147483647 w 828"/>
                <a:gd name="T19" fmla="*/ 2147483647 h 491"/>
                <a:gd name="T20" fmla="*/ 2147483647 w 828"/>
                <a:gd name="T21" fmla="*/ 2147483647 h 491"/>
                <a:gd name="T22" fmla="*/ 2147483647 w 828"/>
                <a:gd name="T23" fmla="*/ 2147483647 h 491"/>
                <a:gd name="T24" fmla="*/ 2147483647 w 828"/>
                <a:gd name="T25" fmla="*/ 2147483647 h 491"/>
                <a:gd name="T26" fmla="*/ 2147483647 w 828"/>
                <a:gd name="T27" fmla="*/ 2147483647 h 491"/>
                <a:gd name="T28" fmla="*/ 2147483647 w 828"/>
                <a:gd name="T29" fmla="*/ 2147483647 h 491"/>
                <a:gd name="T30" fmla="*/ 2147483647 w 828"/>
                <a:gd name="T31" fmla="*/ 2147483647 h 491"/>
                <a:gd name="T32" fmla="*/ 2147483647 w 828"/>
                <a:gd name="T33" fmla="*/ 2147483647 h 491"/>
                <a:gd name="T34" fmla="*/ 2147483647 w 828"/>
                <a:gd name="T35" fmla="*/ 2147483647 h 491"/>
                <a:gd name="T36" fmla="*/ 2147483647 w 828"/>
                <a:gd name="T37" fmla="*/ 2147483647 h 491"/>
                <a:gd name="T38" fmla="*/ 2147483647 w 828"/>
                <a:gd name="T39" fmla="*/ 2147483647 h 491"/>
                <a:gd name="T40" fmla="*/ 2147483647 w 828"/>
                <a:gd name="T41" fmla="*/ 2147483647 h 491"/>
                <a:gd name="T42" fmla="*/ 2147483647 w 828"/>
                <a:gd name="T43" fmla="*/ 2147483647 h 491"/>
                <a:gd name="T44" fmla="*/ 2147483647 w 828"/>
                <a:gd name="T45" fmla="*/ 2147483647 h 491"/>
                <a:gd name="T46" fmla="*/ 2147483647 w 828"/>
                <a:gd name="T47" fmla="*/ 2147483647 h 491"/>
                <a:gd name="T48" fmla="*/ 2147483647 w 828"/>
                <a:gd name="T49" fmla="*/ 2147483647 h 491"/>
                <a:gd name="T50" fmla="*/ 2147483647 w 828"/>
                <a:gd name="T51" fmla="*/ 2147483647 h 491"/>
                <a:gd name="T52" fmla="*/ 2147483647 w 828"/>
                <a:gd name="T53" fmla="*/ 2147483647 h 491"/>
                <a:gd name="T54" fmla="*/ 2147483647 w 828"/>
                <a:gd name="T55" fmla="*/ 2147483647 h 491"/>
                <a:gd name="T56" fmla="*/ 2147483647 w 828"/>
                <a:gd name="T57" fmla="*/ 2147483647 h 491"/>
                <a:gd name="T58" fmla="*/ 2147483647 w 828"/>
                <a:gd name="T59" fmla="*/ 2147483647 h 491"/>
                <a:gd name="T60" fmla="*/ 2147483647 w 828"/>
                <a:gd name="T61" fmla="*/ 2147483647 h 491"/>
                <a:gd name="T62" fmla="*/ 2147483647 w 828"/>
                <a:gd name="T63" fmla="*/ 2147483647 h 491"/>
                <a:gd name="T64" fmla="*/ 2147483647 w 828"/>
                <a:gd name="T65" fmla="*/ 2147483647 h 491"/>
                <a:gd name="T66" fmla="*/ 2147483647 w 828"/>
                <a:gd name="T67" fmla="*/ 2147483647 h 491"/>
                <a:gd name="T68" fmla="*/ 2147483647 w 828"/>
                <a:gd name="T69" fmla="*/ 2147483647 h 491"/>
                <a:gd name="T70" fmla="*/ 2147483647 w 828"/>
                <a:gd name="T71" fmla="*/ 2147483647 h 491"/>
                <a:gd name="T72" fmla="*/ 2147483647 w 828"/>
                <a:gd name="T73" fmla="*/ 2147483647 h 491"/>
                <a:gd name="T74" fmla="*/ 2147483647 w 828"/>
                <a:gd name="T75" fmla="*/ 2147483647 h 491"/>
                <a:gd name="T76" fmla="*/ 2147483647 w 828"/>
                <a:gd name="T77" fmla="*/ 2147483647 h 491"/>
                <a:gd name="T78" fmla="*/ 2147483647 w 828"/>
                <a:gd name="T79" fmla="*/ 2147483647 h 491"/>
                <a:gd name="T80" fmla="*/ 2147483647 w 828"/>
                <a:gd name="T81" fmla="*/ 2147483647 h 491"/>
                <a:gd name="T82" fmla="*/ 2147483647 w 828"/>
                <a:gd name="T83" fmla="*/ 2147483647 h 491"/>
                <a:gd name="T84" fmla="*/ 2147483647 w 828"/>
                <a:gd name="T85" fmla="*/ 2147483647 h 491"/>
                <a:gd name="T86" fmla="*/ 2147483647 w 828"/>
                <a:gd name="T87" fmla="*/ 2147483647 h 491"/>
                <a:gd name="T88" fmla="*/ 2147483647 w 828"/>
                <a:gd name="T89" fmla="*/ 2147483647 h 491"/>
                <a:gd name="T90" fmla="*/ 2147483647 w 828"/>
                <a:gd name="T91" fmla="*/ 2147483647 h 491"/>
                <a:gd name="T92" fmla="*/ 2147483647 w 828"/>
                <a:gd name="T93" fmla="*/ 2147483647 h 491"/>
                <a:gd name="T94" fmla="*/ 2147483647 w 828"/>
                <a:gd name="T95" fmla="*/ 2147483647 h 491"/>
                <a:gd name="T96" fmla="*/ 2147483647 w 828"/>
                <a:gd name="T97" fmla="*/ 2147483647 h 491"/>
                <a:gd name="T98" fmla="*/ 2147483647 w 828"/>
                <a:gd name="T99" fmla="*/ 2147483647 h 491"/>
                <a:gd name="T100" fmla="*/ 2147483647 w 828"/>
                <a:gd name="T101" fmla="*/ 2147483647 h 491"/>
                <a:gd name="T102" fmla="*/ 2147483647 w 828"/>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91"/>
                <a:gd name="T158" fmla="*/ 828 w 828"/>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91">
                  <a:moveTo>
                    <a:pt x="24" y="0"/>
                  </a:moveTo>
                  <a:lnTo>
                    <a:pt x="98" y="116"/>
                  </a:lnTo>
                  <a:lnTo>
                    <a:pt x="80" y="139"/>
                  </a:lnTo>
                  <a:lnTo>
                    <a:pt x="56" y="128"/>
                  </a:lnTo>
                  <a:lnTo>
                    <a:pt x="40" y="116"/>
                  </a:lnTo>
                  <a:lnTo>
                    <a:pt x="16" y="94"/>
                  </a:lnTo>
                  <a:lnTo>
                    <a:pt x="0" y="82"/>
                  </a:lnTo>
                  <a:lnTo>
                    <a:pt x="32" y="82"/>
                  </a:lnTo>
                  <a:lnTo>
                    <a:pt x="56" y="82"/>
                  </a:lnTo>
                  <a:lnTo>
                    <a:pt x="80" y="128"/>
                  </a:lnTo>
                  <a:lnTo>
                    <a:pt x="98" y="163"/>
                  </a:lnTo>
                  <a:lnTo>
                    <a:pt x="98" y="185"/>
                  </a:lnTo>
                  <a:lnTo>
                    <a:pt x="98" y="233"/>
                  </a:lnTo>
                  <a:lnTo>
                    <a:pt x="98" y="279"/>
                  </a:lnTo>
                  <a:lnTo>
                    <a:pt x="115" y="327"/>
                  </a:lnTo>
                  <a:lnTo>
                    <a:pt x="131" y="361"/>
                  </a:lnTo>
                  <a:lnTo>
                    <a:pt x="221" y="373"/>
                  </a:lnTo>
                  <a:lnTo>
                    <a:pt x="303" y="373"/>
                  </a:lnTo>
                  <a:lnTo>
                    <a:pt x="311" y="349"/>
                  </a:lnTo>
                  <a:lnTo>
                    <a:pt x="303" y="315"/>
                  </a:lnTo>
                  <a:lnTo>
                    <a:pt x="279" y="267"/>
                  </a:lnTo>
                  <a:lnTo>
                    <a:pt x="279" y="245"/>
                  </a:lnTo>
                  <a:lnTo>
                    <a:pt x="261" y="233"/>
                  </a:lnTo>
                  <a:lnTo>
                    <a:pt x="245" y="257"/>
                  </a:lnTo>
                  <a:lnTo>
                    <a:pt x="229" y="303"/>
                  </a:lnTo>
                  <a:lnTo>
                    <a:pt x="221" y="327"/>
                  </a:lnTo>
                  <a:lnTo>
                    <a:pt x="205" y="373"/>
                  </a:lnTo>
                  <a:lnTo>
                    <a:pt x="189" y="409"/>
                  </a:lnTo>
                  <a:lnTo>
                    <a:pt x="181" y="443"/>
                  </a:lnTo>
                  <a:lnTo>
                    <a:pt x="163" y="455"/>
                  </a:lnTo>
                  <a:lnTo>
                    <a:pt x="147" y="455"/>
                  </a:lnTo>
                  <a:lnTo>
                    <a:pt x="123" y="443"/>
                  </a:lnTo>
                  <a:lnTo>
                    <a:pt x="107" y="409"/>
                  </a:lnTo>
                  <a:lnTo>
                    <a:pt x="90" y="409"/>
                  </a:lnTo>
                  <a:lnTo>
                    <a:pt x="80" y="373"/>
                  </a:lnTo>
                  <a:lnTo>
                    <a:pt x="80" y="349"/>
                  </a:lnTo>
                  <a:lnTo>
                    <a:pt x="98" y="315"/>
                  </a:lnTo>
                  <a:lnTo>
                    <a:pt x="181" y="303"/>
                  </a:lnTo>
                  <a:lnTo>
                    <a:pt x="213" y="303"/>
                  </a:lnTo>
                  <a:lnTo>
                    <a:pt x="229" y="315"/>
                  </a:lnTo>
                  <a:lnTo>
                    <a:pt x="253" y="361"/>
                  </a:lnTo>
                  <a:lnTo>
                    <a:pt x="253" y="385"/>
                  </a:lnTo>
                  <a:lnTo>
                    <a:pt x="287" y="431"/>
                  </a:lnTo>
                  <a:lnTo>
                    <a:pt x="319" y="455"/>
                  </a:lnTo>
                  <a:lnTo>
                    <a:pt x="335" y="491"/>
                  </a:lnTo>
                  <a:lnTo>
                    <a:pt x="361" y="491"/>
                  </a:lnTo>
                  <a:lnTo>
                    <a:pt x="377" y="467"/>
                  </a:lnTo>
                  <a:lnTo>
                    <a:pt x="385" y="421"/>
                  </a:lnTo>
                  <a:lnTo>
                    <a:pt x="385" y="385"/>
                  </a:lnTo>
                  <a:lnTo>
                    <a:pt x="385" y="339"/>
                  </a:lnTo>
                  <a:lnTo>
                    <a:pt x="369" y="303"/>
                  </a:lnTo>
                  <a:lnTo>
                    <a:pt x="351" y="279"/>
                  </a:lnTo>
                  <a:lnTo>
                    <a:pt x="335" y="267"/>
                  </a:lnTo>
                  <a:lnTo>
                    <a:pt x="319" y="267"/>
                  </a:lnTo>
                  <a:lnTo>
                    <a:pt x="303" y="267"/>
                  </a:lnTo>
                  <a:lnTo>
                    <a:pt x="279" y="257"/>
                  </a:lnTo>
                  <a:lnTo>
                    <a:pt x="253" y="233"/>
                  </a:lnTo>
                  <a:lnTo>
                    <a:pt x="237" y="221"/>
                  </a:lnTo>
                  <a:lnTo>
                    <a:pt x="237" y="197"/>
                  </a:lnTo>
                  <a:lnTo>
                    <a:pt x="229" y="163"/>
                  </a:lnTo>
                  <a:lnTo>
                    <a:pt x="237" y="139"/>
                  </a:lnTo>
                  <a:lnTo>
                    <a:pt x="253" y="139"/>
                  </a:lnTo>
                  <a:lnTo>
                    <a:pt x="287" y="139"/>
                  </a:lnTo>
                  <a:lnTo>
                    <a:pt x="319" y="163"/>
                  </a:lnTo>
                  <a:lnTo>
                    <a:pt x="343" y="175"/>
                  </a:lnTo>
                  <a:lnTo>
                    <a:pt x="351" y="209"/>
                  </a:lnTo>
                  <a:lnTo>
                    <a:pt x="369" y="245"/>
                  </a:lnTo>
                  <a:lnTo>
                    <a:pt x="377" y="279"/>
                  </a:lnTo>
                  <a:lnTo>
                    <a:pt x="393" y="327"/>
                  </a:lnTo>
                  <a:lnTo>
                    <a:pt x="417" y="361"/>
                  </a:lnTo>
                  <a:lnTo>
                    <a:pt x="451" y="373"/>
                  </a:lnTo>
                  <a:lnTo>
                    <a:pt x="533" y="373"/>
                  </a:lnTo>
                  <a:lnTo>
                    <a:pt x="557" y="361"/>
                  </a:lnTo>
                  <a:lnTo>
                    <a:pt x="557" y="327"/>
                  </a:lnTo>
                  <a:lnTo>
                    <a:pt x="541" y="279"/>
                  </a:lnTo>
                  <a:lnTo>
                    <a:pt x="523" y="245"/>
                  </a:lnTo>
                  <a:lnTo>
                    <a:pt x="491" y="233"/>
                  </a:lnTo>
                  <a:lnTo>
                    <a:pt x="475" y="257"/>
                  </a:lnTo>
                  <a:lnTo>
                    <a:pt x="467" y="291"/>
                  </a:lnTo>
                  <a:lnTo>
                    <a:pt x="459" y="339"/>
                  </a:lnTo>
                  <a:lnTo>
                    <a:pt x="459" y="373"/>
                  </a:lnTo>
                  <a:lnTo>
                    <a:pt x="433"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4" y="267"/>
                  </a:lnTo>
                  <a:lnTo>
                    <a:pt x="640" y="303"/>
                  </a:lnTo>
                  <a:lnTo>
                    <a:pt x="656" y="327"/>
                  </a:lnTo>
                  <a:lnTo>
                    <a:pt x="680" y="349"/>
                  </a:lnTo>
                  <a:lnTo>
                    <a:pt x="696" y="349"/>
                  </a:lnTo>
                  <a:lnTo>
                    <a:pt x="722" y="315"/>
                  </a:lnTo>
                  <a:lnTo>
                    <a:pt x="722" y="267"/>
                  </a:lnTo>
                  <a:lnTo>
                    <a:pt x="714" y="221"/>
                  </a:lnTo>
                  <a:lnTo>
                    <a:pt x="696" y="175"/>
                  </a:lnTo>
                  <a:lnTo>
                    <a:pt x="688" y="151"/>
                  </a:lnTo>
                  <a:lnTo>
                    <a:pt x="688" y="185"/>
                  </a:lnTo>
                  <a:lnTo>
                    <a:pt x="688" y="233"/>
                  </a:lnTo>
                  <a:lnTo>
                    <a:pt x="688" y="279"/>
                  </a:lnTo>
                  <a:lnTo>
                    <a:pt x="688" y="397"/>
                  </a:lnTo>
                  <a:lnTo>
                    <a:pt x="680" y="431"/>
                  </a:lnTo>
                  <a:lnTo>
                    <a:pt x="680" y="455"/>
                  </a:lnTo>
                  <a:lnTo>
                    <a:pt x="648" y="467"/>
                  </a:lnTo>
                  <a:lnTo>
                    <a:pt x="614" y="467"/>
                  </a:lnTo>
                  <a:lnTo>
                    <a:pt x="581" y="455"/>
                  </a:lnTo>
                  <a:lnTo>
                    <a:pt x="565" y="409"/>
                  </a:lnTo>
                  <a:lnTo>
                    <a:pt x="549" y="361"/>
                  </a:lnTo>
                  <a:lnTo>
                    <a:pt x="549" y="315"/>
                  </a:lnTo>
                  <a:lnTo>
                    <a:pt x="573" y="291"/>
                  </a:lnTo>
                  <a:lnTo>
                    <a:pt x="597" y="279"/>
                  </a:lnTo>
                  <a:lnTo>
                    <a:pt x="624" y="303"/>
                  </a:lnTo>
                  <a:lnTo>
                    <a:pt x="656" y="327"/>
                  </a:lnTo>
                  <a:lnTo>
                    <a:pt x="680" y="361"/>
                  </a:lnTo>
                  <a:lnTo>
                    <a:pt x="696" y="397"/>
                  </a:lnTo>
                  <a:lnTo>
                    <a:pt x="722" y="421"/>
                  </a:lnTo>
                  <a:lnTo>
                    <a:pt x="754" y="443"/>
                  </a:lnTo>
                  <a:lnTo>
                    <a:pt x="778" y="431"/>
                  </a:lnTo>
                  <a:lnTo>
                    <a:pt x="794" y="409"/>
                  </a:lnTo>
                  <a:lnTo>
                    <a:pt x="812" y="361"/>
                  </a:lnTo>
                  <a:lnTo>
                    <a:pt x="804" y="315"/>
                  </a:lnTo>
                  <a:lnTo>
                    <a:pt x="778" y="197"/>
                  </a:lnTo>
                  <a:lnTo>
                    <a:pt x="770" y="163"/>
                  </a:lnTo>
                  <a:lnTo>
                    <a:pt x="746" y="128"/>
                  </a:lnTo>
                  <a:lnTo>
                    <a:pt x="738" y="106"/>
                  </a:lnTo>
                  <a:lnTo>
                    <a:pt x="730" y="82"/>
                  </a:lnTo>
                  <a:lnTo>
                    <a:pt x="754" y="70"/>
                  </a:lnTo>
                  <a:lnTo>
                    <a:pt x="778" y="94"/>
                  </a:lnTo>
                  <a:lnTo>
                    <a:pt x="812" y="139"/>
                  </a:lnTo>
                  <a:lnTo>
                    <a:pt x="828" y="163"/>
                  </a:lnTo>
                  <a:lnTo>
                    <a:pt x="812" y="197"/>
                  </a:lnTo>
                  <a:lnTo>
                    <a:pt x="778" y="197"/>
                  </a:lnTo>
                  <a:lnTo>
                    <a:pt x="754" y="185"/>
                  </a:lnTo>
                  <a:lnTo>
                    <a:pt x="672" y="175"/>
                  </a:lnTo>
                  <a:lnTo>
                    <a:pt x="648" y="163"/>
                  </a:lnTo>
                  <a:lnTo>
                    <a:pt x="632" y="151"/>
                  </a:lnTo>
                  <a:lnTo>
                    <a:pt x="624" y="128"/>
                  </a:lnTo>
                  <a:lnTo>
                    <a:pt x="614" y="106"/>
                  </a:lnTo>
                  <a:lnTo>
                    <a:pt x="640" y="82"/>
                  </a:lnTo>
                  <a:lnTo>
                    <a:pt x="672" y="82"/>
                  </a:lnTo>
                  <a:lnTo>
                    <a:pt x="754" y="116"/>
                  </a:lnTo>
                  <a:lnTo>
                    <a:pt x="778" y="116"/>
                  </a:lnTo>
                  <a:lnTo>
                    <a:pt x="778" y="139"/>
                  </a:lnTo>
                  <a:lnTo>
                    <a:pt x="794" y="139"/>
                  </a:lnTo>
                  <a:lnTo>
                    <a:pt x="812" y="139"/>
                  </a:lnTo>
                  <a:lnTo>
                    <a:pt x="828" y="116"/>
                  </a:lnTo>
                  <a:lnTo>
                    <a:pt x="828" y="94"/>
                  </a:lnTo>
                  <a:lnTo>
                    <a:pt x="828" y="70"/>
                  </a:lnTo>
                  <a:lnTo>
                    <a:pt x="828" y="46"/>
                  </a:lnTo>
                  <a:lnTo>
                    <a:pt x="828" y="24"/>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7" name="Freeform 274"/>
            <p:cNvSpPr>
              <a:spLocks/>
            </p:cNvSpPr>
            <p:nvPr/>
          </p:nvSpPr>
          <p:spPr bwMode="auto">
            <a:xfrm>
              <a:off x="2463800" y="6011863"/>
              <a:ext cx="230188" cy="339725"/>
            </a:xfrm>
            <a:custGeom>
              <a:avLst/>
              <a:gdLst>
                <a:gd name="T0" fmla="*/ 2147483647 w 828"/>
                <a:gd name="T1" fmla="*/ 2147483647 h 489"/>
                <a:gd name="T2" fmla="*/ 2147483647 w 828"/>
                <a:gd name="T3" fmla="*/ 2147483647 h 489"/>
                <a:gd name="T4" fmla="*/ 2147483647 w 828"/>
                <a:gd name="T5" fmla="*/ 2147483647 h 489"/>
                <a:gd name="T6" fmla="*/ 2147483647 w 828"/>
                <a:gd name="T7" fmla="*/ 2147483647 h 489"/>
                <a:gd name="T8" fmla="*/ 2147483647 w 828"/>
                <a:gd name="T9" fmla="*/ 2147483647 h 489"/>
                <a:gd name="T10" fmla="*/ 2147483647 w 828"/>
                <a:gd name="T11" fmla="*/ 2147483647 h 489"/>
                <a:gd name="T12" fmla="*/ 2147483647 w 828"/>
                <a:gd name="T13" fmla="*/ 2147483647 h 489"/>
                <a:gd name="T14" fmla="*/ 2147483647 w 828"/>
                <a:gd name="T15" fmla="*/ 2147483647 h 489"/>
                <a:gd name="T16" fmla="*/ 2147483647 w 828"/>
                <a:gd name="T17" fmla="*/ 2147483647 h 489"/>
                <a:gd name="T18" fmla="*/ 2147483647 w 828"/>
                <a:gd name="T19" fmla="*/ 2147483647 h 489"/>
                <a:gd name="T20" fmla="*/ 2147483647 w 828"/>
                <a:gd name="T21" fmla="*/ 2147483647 h 489"/>
                <a:gd name="T22" fmla="*/ 2147483647 w 828"/>
                <a:gd name="T23" fmla="*/ 2147483647 h 489"/>
                <a:gd name="T24" fmla="*/ 2147483647 w 828"/>
                <a:gd name="T25" fmla="*/ 2147483647 h 489"/>
                <a:gd name="T26" fmla="*/ 2147483647 w 828"/>
                <a:gd name="T27" fmla="*/ 2147483647 h 489"/>
                <a:gd name="T28" fmla="*/ 2147483647 w 828"/>
                <a:gd name="T29" fmla="*/ 2147483647 h 489"/>
                <a:gd name="T30" fmla="*/ 2147483647 w 828"/>
                <a:gd name="T31" fmla="*/ 2147483647 h 489"/>
                <a:gd name="T32" fmla="*/ 2147483647 w 828"/>
                <a:gd name="T33" fmla="*/ 2147483647 h 489"/>
                <a:gd name="T34" fmla="*/ 2147483647 w 828"/>
                <a:gd name="T35" fmla="*/ 2147483647 h 489"/>
                <a:gd name="T36" fmla="*/ 2147483647 w 828"/>
                <a:gd name="T37" fmla="*/ 2147483647 h 489"/>
                <a:gd name="T38" fmla="*/ 2147483647 w 828"/>
                <a:gd name="T39" fmla="*/ 2147483647 h 489"/>
                <a:gd name="T40" fmla="*/ 2147483647 w 828"/>
                <a:gd name="T41" fmla="*/ 2147483647 h 489"/>
                <a:gd name="T42" fmla="*/ 2147483647 w 828"/>
                <a:gd name="T43" fmla="*/ 2147483647 h 489"/>
                <a:gd name="T44" fmla="*/ 2147483647 w 828"/>
                <a:gd name="T45" fmla="*/ 2147483647 h 489"/>
                <a:gd name="T46" fmla="*/ 2147483647 w 828"/>
                <a:gd name="T47" fmla="*/ 2147483647 h 489"/>
                <a:gd name="T48" fmla="*/ 2147483647 w 828"/>
                <a:gd name="T49" fmla="*/ 2147483647 h 489"/>
                <a:gd name="T50" fmla="*/ 2147483647 w 828"/>
                <a:gd name="T51" fmla="*/ 2147483647 h 489"/>
                <a:gd name="T52" fmla="*/ 2147483647 w 828"/>
                <a:gd name="T53" fmla="*/ 2147483647 h 489"/>
                <a:gd name="T54" fmla="*/ 2147483647 w 828"/>
                <a:gd name="T55" fmla="*/ 2147483647 h 489"/>
                <a:gd name="T56" fmla="*/ 2147483647 w 828"/>
                <a:gd name="T57" fmla="*/ 2147483647 h 489"/>
                <a:gd name="T58" fmla="*/ 2147483647 w 828"/>
                <a:gd name="T59" fmla="*/ 2147483647 h 489"/>
                <a:gd name="T60" fmla="*/ 2147483647 w 828"/>
                <a:gd name="T61" fmla="*/ 2147483647 h 489"/>
                <a:gd name="T62" fmla="*/ 2147483647 w 828"/>
                <a:gd name="T63" fmla="*/ 2147483647 h 489"/>
                <a:gd name="T64" fmla="*/ 2147483647 w 828"/>
                <a:gd name="T65" fmla="*/ 2147483647 h 489"/>
                <a:gd name="T66" fmla="*/ 2147483647 w 828"/>
                <a:gd name="T67" fmla="*/ 2147483647 h 489"/>
                <a:gd name="T68" fmla="*/ 2147483647 w 828"/>
                <a:gd name="T69" fmla="*/ 2147483647 h 489"/>
                <a:gd name="T70" fmla="*/ 2147483647 w 828"/>
                <a:gd name="T71" fmla="*/ 2147483647 h 489"/>
                <a:gd name="T72" fmla="*/ 2147483647 w 828"/>
                <a:gd name="T73" fmla="*/ 2147483647 h 489"/>
                <a:gd name="T74" fmla="*/ 2147483647 w 828"/>
                <a:gd name="T75" fmla="*/ 2147483647 h 489"/>
                <a:gd name="T76" fmla="*/ 2147483647 w 828"/>
                <a:gd name="T77" fmla="*/ 2147483647 h 489"/>
                <a:gd name="T78" fmla="*/ 2147483647 w 828"/>
                <a:gd name="T79" fmla="*/ 2147483647 h 489"/>
                <a:gd name="T80" fmla="*/ 2147483647 w 828"/>
                <a:gd name="T81" fmla="*/ 2147483647 h 489"/>
                <a:gd name="T82" fmla="*/ 2147483647 w 828"/>
                <a:gd name="T83" fmla="*/ 2147483647 h 489"/>
                <a:gd name="T84" fmla="*/ 2147483647 w 828"/>
                <a:gd name="T85" fmla="*/ 2147483647 h 489"/>
                <a:gd name="T86" fmla="*/ 2147483647 w 828"/>
                <a:gd name="T87" fmla="*/ 2147483647 h 489"/>
                <a:gd name="T88" fmla="*/ 2147483647 w 828"/>
                <a:gd name="T89" fmla="*/ 2147483647 h 489"/>
                <a:gd name="T90" fmla="*/ 2147483647 w 828"/>
                <a:gd name="T91" fmla="*/ 2147483647 h 489"/>
                <a:gd name="T92" fmla="*/ 2147483647 w 828"/>
                <a:gd name="T93" fmla="*/ 2147483647 h 489"/>
                <a:gd name="T94" fmla="*/ 2147483647 w 828"/>
                <a:gd name="T95" fmla="*/ 2147483647 h 489"/>
                <a:gd name="T96" fmla="*/ 2147483647 w 828"/>
                <a:gd name="T97" fmla="*/ 2147483647 h 489"/>
                <a:gd name="T98" fmla="*/ 2147483647 w 828"/>
                <a:gd name="T99" fmla="*/ 2147483647 h 489"/>
                <a:gd name="T100" fmla="*/ 2147483647 w 828"/>
                <a:gd name="T101" fmla="*/ 2147483647 h 489"/>
                <a:gd name="T102" fmla="*/ 2147483647 w 828"/>
                <a:gd name="T103" fmla="*/ 0 h 4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89"/>
                <a:gd name="T158" fmla="*/ 828 w 828"/>
                <a:gd name="T159" fmla="*/ 489 h 4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89">
                  <a:moveTo>
                    <a:pt x="24" y="0"/>
                  </a:moveTo>
                  <a:lnTo>
                    <a:pt x="98" y="116"/>
                  </a:lnTo>
                  <a:lnTo>
                    <a:pt x="82" y="139"/>
                  </a:lnTo>
                  <a:lnTo>
                    <a:pt x="56" y="127"/>
                  </a:lnTo>
                  <a:lnTo>
                    <a:pt x="40" y="116"/>
                  </a:lnTo>
                  <a:lnTo>
                    <a:pt x="16" y="94"/>
                  </a:lnTo>
                  <a:lnTo>
                    <a:pt x="0" y="82"/>
                  </a:lnTo>
                  <a:lnTo>
                    <a:pt x="32" y="82"/>
                  </a:lnTo>
                  <a:lnTo>
                    <a:pt x="56" y="82"/>
                  </a:lnTo>
                  <a:lnTo>
                    <a:pt x="82" y="127"/>
                  </a:lnTo>
                  <a:lnTo>
                    <a:pt x="98" y="163"/>
                  </a:lnTo>
                  <a:lnTo>
                    <a:pt x="98" y="185"/>
                  </a:lnTo>
                  <a:lnTo>
                    <a:pt x="98" y="233"/>
                  </a:lnTo>
                  <a:lnTo>
                    <a:pt x="98" y="279"/>
                  </a:lnTo>
                  <a:lnTo>
                    <a:pt x="114" y="327"/>
                  </a:lnTo>
                  <a:lnTo>
                    <a:pt x="130" y="361"/>
                  </a:lnTo>
                  <a:lnTo>
                    <a:pt x="221" y="373"/>
                  </a:lnTo>
                  <a:lnTo>
                    <a:pt x="303" y="373"/>
                  </a:lnTo>
                  <a:lnTo>
                    <a:pt x="311" y="349"/>
                  </a:lnTo>
                  <a:lnTo>
                    <a:pt x="303" y="315"/>
                  </a:lnTo>
                  <a:lnTo>
                    <a:pt x="279" y="267"/>
                  </a:lnTo>
                  <a:lnTo>
                    <a:pt x="279" y="245"/>
                  </a:lnTo>
                  <a:lnTo>
                    <a:pt x="263" y="233"/>
                  </a:lnTo>
                  <a:lnTo>
                    <a:pt x="245" y="255"/>
                  </a:lnTo>
                  <a:lnTo>
                    <a:pt x="229" y="303"/>
                  </a:lnTo>
                  <a:lnTo>
                    <a:pt x="221" y="327"/>
                  </a:lnTo>
                  <a:lnTo>
                    <a:pt x="205" y="373"/>
                  </a:lnTo>
                  <a:lnTo>
                    <a:pt x="188" y="409"/>
                  </a:lnTo>
                  <a:lnTo>
                    <a:pt x="180" y="443"/>
                  </a:lnTo>
                  <a:lnTo>
                    <a:pt x="164" y="455"/>
                  </a:lnTo>
                  <a:lnTo>
                    <a:pt x="146" y="455"/>
                  </a:lnTo>
                  <a:lnTo>
                    <a:pt x="122" y="443"/>
                  </a:lnTo>
                  <a:lnTo>
                    <a:pt x="106" y="409"/>
                  </a:lnTo>
                  <a:lnTo>
                    <a:pt x="90" y="409"/>
                  </a:lnTo>
                  <a:lnTo>
                    <a:pt x="82" y="373"/>
                  </a:lnTo>
                  <a:lnTo>
                    <a:pt x="82" y="349"/>
                  </a:lnTo>
                  <a:lnTo>
                    <a:pt x="98" y="315"/>
                  </a:lnTo>
                  <a:lnTo>
                    <a:pt x="180" y="303"/>
                  </a:lnTo>
                  <a:lnTo>
                    <a:pt x="213" y="303"/>
                  </a:lnTo>
                  <a:lnTo>
                    <a:pt x="229" y="315"/>
                  </a:lnTo>
                  <a:lnTo>
                    <a:pt x="255" y="361"/>
                  </a:lnTo>
                  <a:lnTo>
                    <a:pt x="255" y="385"/>
                  </a:lnTo>
                  <a:lnTo>
                    <a:pt x="287" y="431"/>
                  </a:lnTo>
                  <a:lnTo>
                    <a:pt x="319" y="455"/>
                  </a:lnTo>
                  <a:lnTo>
                    <a:pt x="337" y="489"/>
                  </a:lnTo>
                  <a:lnTo>
                    <a:pt x="361" y="489"/>
                  </a:lnTo>
                  <a:lnTo>
                    <a:pt x="377" y="467"/>
                  </a:lnTo>
                  <a:lnTo>
                    <a:pt x="385" y="419"/>
                  </a:lnTo>
                  <a:lnTo>
                    <a:pt x="385" y="385"/>
                  </a:lnTo>
                  <a:lnTo>
                    <a:pt x="385" y="337"/>
                  </a:lnTo>
                  <a:lnTo>
                    <a:pt x="369" y="303"/>
                  </a:lnTo>
                  <a:lnTo>
                    <a:pt x="353" y="279"/>
                  </a:lnTo>
                  <a:lnTo>
                    <a:pt x="337" y="267"/>
                  </a:lnTo>
                  <a:lnTo>
                    <a:pt x="319" y="267"/>
                  </a:lnTo>
                  <a:lnTo>
                    <a:pt x="303" y="267"/>
                  </a:lnTo>
                  <a:lnTo>
                    <a:pt x="279" y="255"/>
                  </a:lnTo>
                  <a:lnTo>
                    <a:pt x="255" y="233"/>
                  </a:lnTo>
                  <a:lnTo>
                    <a:pt x="237" y="221"/>
                  </a:lnTo>
                  <a:lnTo>
                    <a:pt x="237" y="197"/>
                  </a:lnTo>
                  <a:lnTo>
                    <a:pt x="229" y="163"/>
                  </a:lnTo>
                  <a:lnTo>
                    <a:pt x="237" y="139"/>
                  </a:lnTo>
                  <a:lnTo>
                    <a:pt x="255" y="139"/>
                  </a:lnTo>
                  <a:lnTo>
                    <a:pt x="287" y="139"/>
                  </a:lnTo>
                  <a:lnTo>
                    <a:pt x="319" y="163"/>
                  </a:lnTo>
                  <a:lnTo>
                    <a:pt x="345" y="173"/>
                  </a:lnTo>
                  <a:lnTo>
                    <a:pt x="353" y="209"/>
                  </a:lnTo>
                  <a:lnTo>
                    <a:pt x="369" y="245"/>
                  </a:lnTo>
                  <a:lnTo>
                    <a:pt x="377" y="279"/>
                  </a:lnTo>
                  <a:lnTo>
                    <a:pt x="393" y="327"/>
                  </a:lnTo>
                  <a:lnTo>
                    <a:pt x="417" y="361"/>
                  </a:lnTo>
                  <a:lnTo>
                    <a:pt x="451" y="373"/>
                  </a:lnTo>
                  <a:lnTo>
                    <a:pt x="533" y="373"/>
                  </a:lnTo>
                  <a:lnTo>
                    <a:pt x="557" y="361"/>
                  </a:lnTo>
                  <a:lnTo>
                    <a:pt x="557" y="327"/>
                  </a:lnTo>
                  <a:lnTo>
                    <a:pt x="541" y="279"/>
                  </a:lnTo>
                  <a:lnTo>
                    <a:pt x="525" y="245"/>
                  </a:lnTo>
                  <a:lnTo>
                    <a:pt x="491" y="233"/>
                  </a:lnTo>
                  <a:lnTo>
                    <a:pt x="475" y="255"/>
                  </a:lnTo>
                  <a:lnTo>
                    <a:pt x="467" y="291"/>
                  </a:lnTo>
                  <a:lnTo>
                    <a:pt x="459" y="337"/>
                  </a:lnTo>
                  <a:lnTo>
                    <a:pt x="459" y="373"/>
                  </a:lnTo>
                  <a:lnTo>
                    <a:pt x="435"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5" y="267"/>
                  </a:lnTo>
                  <a:lnTo>
                    <a:pt x="639" y="303"/>
                  </a:lnTo>
                  <a:lnTo>
                    <a:pt x="655" y="327"/>
                  </a:lnTo>
                  <a:lnTo>
                    <a:pt x="679" y="349"/>
                  </a:lnTo>
                  <a:lnTo>
                    <a:pt x="698" y="349"/>
                  </a:lnTo>
                  <a:lnTo>
                    <a:pt x="722" y="315"/>
                  </a:lnTo>
                  <a:lnTo>
                    <a:pt x="722" y="267"/>
                  </a:lnTo>
                  <a:lnTo>
                    <a:pt x="714" y="221"/>
                  </a:lnTo>
                  <a:lnTo>
                    <a:pt x="698" y="173"/>
                  </a:lnTo>
                  <a:lnTo>
                    <a:pt x="687" y="151"/>
                  </a:lnTo>
                  <a:lnTo>
                    <a:pt x="687" y="185"/>
                  </a:lnTo>
                  <a:lnTo>
                    <a:pt x="687" y="233"/>
                  </a:lnTo>
                  <a:lnTo>
                    <a:pt x="687" y="279"/>
                  </a:lnTo>
                  <a:lnTo>
                    <a:pt x="687" y="397"/>
                  </a:lnTo>
                  <a:lnTo>
                    <a:pt x="679" y="431"/>
                  </a:lnTo>
                  <a:lnTo>
                    <a:pt x="679" y="455"/>
                  </a:lnTo>
                  <a:lnTo>
                    <a:pt x="647" y="467"/>
                  </a:lnTo>
                  <a:lnTo>
                    <a:pt x="615" y="467"/>
                  </a:lnTo>
                  <a:lnTo>
                    <a:pt x="581" y="455"/>
                  </a:lnTo>
                  <a:lnTo>
                    <a:pt x="565" y="409"/>
                  </a:lnTo>
                  <a:lnTo>
                    <a:pt x="549" y="361"/>
                  </a:lnTo>
                  <a:lnTo>
                    <a:pt x="549" y="315"/>
                  </a:lnTo>
                  <a:lnTo>
                    <a:pt x="573" y="291"/>
                  </a:lnTo>
                  <a:lnTo>
                    <a:pt x="597" y="279"/>
                  </a:lnTo>
                  <a:lnTo>
                    <a:pt x="623" y="303"/>
                  </a:lnTo>
                  <a:lnTo>
                    <a:pt x="655" y="327"/>
                  </a:lnTo>
                  <a:lnTo>
                    <a:pt x="679" y="361"/>
                  </a:lnTo>
                  <a:lnTo>
                    <a:pt x="698" y="397"/>
                  </a:lnTo>
                  <a:lnTo>
                    <a:pt x="722" y="419"/>
                  </a:lnTo>
                  <a:lnTo>
                    <a:pt x="754" y="443"/>
                  </a:lnTo>
                  <a:lnTo>
                    <a:pt x="780" y="431"/>
                  </a:lnTo>
                  <a:lnTo>
                    <a:pt x="796" y="409"/>
                  </a:lnTo>
                  <a:lnTo>
                    <a:pt x="812" y="361"/>
                  </a:lnTo>
                  <a:lnTo>
                    <a:pt x="804" y="315"/>
                  </a:lnTo>
                  <a:lnTo>
                    <a:pt x="780" y="197"/>
                  </a:lnTo>
                  <a:lnTo>
                    <a:pt x="770" y="163"/>
                  </a:lnTo>
                  <a:lnTo>
                    <a:pt x="746" y="127"/>
                  </a:lnTo>
                  <a:lnTo>
                    <a:pt x="738" y="104"/>
                  </a:lnTo>
                  <a:lnTo>
                    <a:pt x="730" y="82"/>
                  </a:lnTo>
                  <a:lnTo>
                    <a:pt x="754" y="70"/>
                  </a:lnTo>
                  <a:lnTo>
                    <a:pt x="780" y="94"/>
                  </a:lnTo>
                  <a:lnTo>
                    <a:pt x="812" y="139"/>
                  </a:lnTo>
                  <a:lnTo>
                    <a:pt x="828" y="163"/>
                  </a:lnTo>
                  <a:lnTo>
                    <a:pt x="812" y="197"/>
                  </a:lnTo>
                  <a:lnTo>
                    <a:pt x="780" y="197"/>
                  </a:lnTo>
                  <a:lnTo>
                    <a:pt x="754" y="185"/>
                  </a:lnTo>
                  <a:lnTo>
                    <a:pt x="671" y="173"/>
                  </a:lnTo>
                  <a:lnTo>
                    <a:pt x="647" y="163"/>
                  </a:lnTo>
                  <a:lnTo>
                    <a:pt x="631" y="151"/>
                  </a:lnTo>
                  <a:lnTo>
                    <a:pt x="623" y="127"/>
                  </a:lnTo>
                  <a:lnTo>
                    <a:pt x="615" y="104"/>
                  </a:lnTo>
                  <a:lnTo>
                    <a:pt x="639" y="82"/>
                  </a:lnTo>
                  <a:lnTo>
                    <a:pt x="671" y="82"/>
                  </a:lnTo>
                  <a:lnTo>
                    <a:pt x="754" y="116"/>
                  </a:lnTo>
                  <a:lnTo>
                    <a:pt x="780" y="116"/>
                  </a:lnTo>
                  <a:lnTo>
                    <a:pt x="780" y="139"/>
                  </a:lnTo>
                  <a:lnTo>
                    <a:pt x="796" y="139"/>
                  </a:lnTo>
                  <a:lnTo>
                    <a:pt x="812" y="139"/>
                  </a:lnTo>
                  <a:lnTo>
                    <a:pt x="828" y="116"/>
                  </a:lnTo>
                  <a:lnTo>
                    <a:pt x="828" y="94"/>
                  </a:lnTo>
                  <a:lnTo>
                    <a:pt x="828" y="70"/>
                  </a:lnTo>
                  <a:lnTo>
                    <a:pt x="828" y="46"/>
                  </a:lnTo>
                  <a:lnTo>
                    <a:pt x="828" y="22"/>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8" name="Freeform 276"/>
            <p:cNvSpPr>
              <a:spLocks/>
            </p:cNvSpPr>
            <p:nvPr/>
          </p:nvSpPr>
          <p:spPr bwMode="auto">
            <a:xfrm>
              <a:off x="2827338" y="6051550"/>
              <a:ext cx="231775" cy="312738"/>
            </a:xfrm>
            <a:custGeom>
              <a:avLst/>
              <a:gdLst>
                <a:gd name="T0" fmla="*/ 2147483647 w 830"/>
                <a:gd name="T1" fmla="*/ 2147483647 h 491"/>
                <a:gd name="T2" fmla="*/ 2147483647 w 830"/>
                <a:gd name="T3" fmla="*/ 2147483647 h 491"/>
                <a:gd name="T4" fmla="*/ 2147483647 w 830"/>
                <a:gd name="T5" fmla="*/ 2147483647 h 491"/>
                <a:gd name="T6" fmla="*/ 2147483647 w 830"/>
                <a:gd name="T7" fmla="*/ 2147483647 h 491"/>
                <a:gd name="T8" fmla="*/ 2147483647 w 830"/>
                <a:gd name="T9" fmla="*/ 2147483647 h 491"/>
                <a:gd name="T10" fmla="*/ 2147483647 w 830"/>
                <a:gd name="T11" fmla="*/ 2147483647 h 491"/>
                <a:gd name="T12" fmla="*/ 2147483647 w 830"/>
                <a:gd name="T13" fmla="*/ 2147483647 h 491"/>
                <a:gd name="T14" fmla="*/ 2147483647 w 830"/>
                <a:gd name="T15" fmla="*/ 2147483647 h 491"/>
                <a:gd name="T16" fmla="*/ 2147483647 w 830"/>
                <a:gd name="T17" fmla="*/ 2147483647 h 491"/>
                <a:gd name="T18" fmla="*/ 2147483647 w 830"/>
                <a:gd name="T19" fmla="*/ 2147483647 h 491"/>
                <a:gd name="T20" fmla="*/ 2147483647 w 830"/>
                <a:gd name="T21" fmla="*/ 2147483647 h 491"/>
                <a:gd name="T22" fmla="*/ 2147483647 w 830"/>
                <a:gd name="T23" fmla="*/ 2147483647 h 491"/>
                <a:gd name="T24" fmla="*/ 2147483647 w 830"/>
                <a:gd name="T25" fmla="*/ 2147483647 h 491"/>
                <a:gd name="T26" fmla="*/ 2147483647 w 830"/>
                <a:gd name="T27" fmla="*/ 2147483647 h 491"/>
                <a:gd name="T28" fmla="*/ 2147483647 w 830"/>
                <a:gd name="T29" fmla="*/ 2147483647 h 491"/>
                <a:gd name="T30" fmla="*/ 2147483647 w 830"/>
                <a:gd name="T31" fmla="*/ 2147483647 h 491"/>
                <a:gd name="T32" fmla="*/ 2147483647 w 830"/>
                <a:gd name="T33" fmla="*/ 2147483647 h 491"/>
                <a:gd name="T34" fmla="*/ 2147483647 w 830"/>
                <a:gd name="T35" fmla="*/ 2147483647 h 491"/>
                <a:gd name="T36" fmla="*/ 2147483647 w 830"/>
                <a:gd name="T37" fmla="*/ 2147483647 h 491"/>
                <a:gd name="T38" fmla="*/ 2147483647 w 830"/>
                <a:gd name="T39" fmla="*/ 2147483647 h 491"/>
                <a:gd name="T40" fmla="*/ 2147483647 w 830"/>
                <a:gd name="T41" fmla="*/ 2147483647 h 491"/>
                <a:gd name="T42" fmla="*/ 2147483647 w 830"/>
                <a:gd name="T43" fmla="*/ 2147483647 h 491"/>
                <a:gd name="T44" fmla="*/ 2147483647 w 830"/>
                <a:gd name="T45" fmla="*/ 2147483647 h 491"/>
                <a:gd name="T46" fmla="*/ 2147483647 w 830"/>
                <a:gd name="T47" fmla="*/ 2147483647 h 491"/>
                <a:gd name="T48" fmla="*/ 2147483647 w 830"/>
                <a:gd name="T49" fmla="*/ 2147483647 h 491"/>
                <a:gd name="T50" fmla="*/ 2147483647 w 830"/>
                <a:gd name="T51" fmla="*/ 2147483647 h 491"/>
                <a:gd name="T52" fmla="*/ 2147483647 w 830"/>
                <a:gd name="T53" fmla="*/ 2147483647 h 491"/>
                <a:gd name="T54" fmla="*/ 2147483647 w 830"/>
                <a:gd name="T55" fmla="*/ 2147483647 h 491"/>
                <a:gd name="T56" fmla="*/ 2147483647 w 830"/>
                <a:gd name="T57" fmla="*/ 2147483647 h 491"/>
                <a:gd name="T58" fmla="*/ 2147483647 w 830"/>
                <a:gd name="T59" fmla="*/ 2147483647 h 491"/>
                <a:gd name="T60" fmla="*/ 2147483647 w 830"/>
                <a:gd name="T61" fmla="*/ 2147483647 h 491"/>
                <a:gd name="T62" fmla="*/ 2147483647 w 830"/>
                <a:gd name="T63" fmla="*/ 2147483647 h 491"/>
                <a:gd name="T64" fmla="*/ 2147483647 w 830"/>
                <a:gd name="T65" fmla="*/ 2147483647 h 491"/>
                <a:gd name="T66" fmla="*/ 2147483647 w 830"/>
                <a:gd name="T67" fmla="*/ 2147483647 h 491"/>
                <a:gd name="T68" fmla="*/ 2147483647 w 830"/>
                <a:gd name="T69" fmla="*/ 2147483647 h 491"/>
                <a:gd name="T70" fmla="*/ 2147483647 w 830"/>
                <a:gd name="T71" fmla="*/ 2147483647 h 491"/>
                <a:gd name="T72" fmla="*/ 2147483647 w 830"/>
                <a:gd name="T73" fmla="*/ 2147483647 h 491"/>
                <a:gd name="T74" fmla="*/ 2147483647 w 830"/>
                <a:gd name="T75" fmla="*/ 2147483647 h 491"/>
                <a:gd name="T76" fmla="*/ 2147483647 w 830"/>
                <a:gd name="T77" fmla="*/ 2147483647 h 491"/>
                <a:gd name="T78" fmla="*/ 2147483647 w 830"/>
                <a:gd name="T79" fmla="*/ 2147483647 h 491"/>
                <a:gd name="T80" fmla="*/ 2147483647 w 830"/>
                <a:gd name="T81" fmla="*/ 2147483647 h 491"/>
                <a:gd name="T82" fmla="*/ 2147483647 w 830"/>
                <a:gd name="T83" fmla="*/ 2147483647 h 491"/>
                <a:gd name="T84" fmla="*/ 2147483647 w 830"/>
                <a:gd name="T85" fmla="*/ 2147483647 h 491"/>
                <a:gd name="T86" fmla="*/ 2147483647 w 830"/>
                <a:gd name="T87" fmla="*/ 2147483647 h 491"/>
                <a:gd name="T88" fmla="*/ 2147483647 w 830"/>
                <a:gd name="T89" fmla="*/ 2147483647 h 491"/>
                <a:gd name="T90" fmla="*/ 2147483647 w 830"/>
                <a:gd name="T91" fmla="*/ 2147483647 h 491"/>
                <a:gd name="T92" fmla="*/ 2147483647 w 830"/>
                <a:gd name="T93" fmla="*/ 2147483647 h 491"/>
                <a:gd name="T94" fmla="*/ 2147483647 w 830"/>
                <a:gd name="T95" fmla="*/ 2147483647 h 491"/>
                <a:gd name="T96" fmla="*/ 2147483647 w 830"/>
                <a:gd name="T97" fmla="*/ 2147483647 h 491"/>
                <a:gd name="T98" fmla="*/ 2147483647 w 830"/>
                <a:gd name="T99" fmla="*/ 2147483647 h 491"/>
                <a:gd name="T100" fmla="*/ 2147483647 w 830"/>
                <a:gd name="T101" fmla="*/ 2147483647 h 491"/>
                <a:gd name="T102" fmla="*/ 2147483647 w 830"/>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0"/>
                <a:gd name="T157" fmla="*/ 0 h 491"/>
                <a:gd name="T158" fmla="*/ 830 w 830"/>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0" h="491">
                  <a:moveTo>
                    <a:pt x="26" y="0"/>
                  </a:moveTo>
                  <a:lnTo>
                    <a:pt x="98" y="116"/>
                  </a:lnTo>
                  <a:lnTo>
                    <a:pt x="82" y="139"/>
                  </a:lnTo>
                  <a:lnTo>
                    <a:pt x="58" y="128"/>
                  </a:lnTo>
                  <a:lnTo>
                    <a:pt x="42" y="116"/>
                  </a:lnTo>
                  <a:lnTo>
                    <a:pt x="18" y="94"/>
                  </a:lnTo>
                  <a:lnTo>
                    <a:pt x="0" y="82"/>
                  </a:lnTo>
                  <a:lnTo>
                    <a:pt x="34" y="82"/>
                  </a:lnTo>
                  <a:lnTo>
                    <a:pt x="58" y="82"/>
                  </a:lnTo>
                  <a:lnTo>
                    <a:pt x="82" y="128"/>
                  </a:lnTo>
                  <a:lnTo>
                    <a:pt x="98" y="163"/>
                  </a:lnTo>
                  <a:lnTo>
                    <a:pt x="98" y="185"/>
                  </a:lnTo>
                  <a:lnTo>
                    <a:pt x="98" y="233"/>
                  </a:lnTo>
                  <a:lnTo>
                    <a:pt x="98" y="279"/>
                  </a:lnTo>
                  <a:lnTo>
                    <a:pt x="116" y="327"/>
                  </a:lnTo>
                  <a:lnTo>
                    <a:pt x="132" y="361"/>
                  </a:lnTo>
                  <a:lnTo>
                    <a:pt x="222" y="373"/>
                  </a:lnTo>
                  <a:lnTo>
                    <a:pt x="305" y="373"/>
                  </a:lnTo>
                  <a:lnTo>
                    <a:pt x="313" y="349"/>
                  </a:lnTo>
                  <a:lnTo>
                    <a:pt x="305" y="315"/>
                  </a:lnTo>
                  <a:lnTo>
                    <a:pt x="281" y="267"/>
                  </a:lnTo>
                  <a:lnTo>
                    <a:pt x="281" y="245"/>
                  </a:lnTo>
                  <a:lnTo>
                    <a:pt x="263" y="233"/>
                  </a:lnTo>
                  <a:lnTo>
                    <a:pt x="246" y="257"/>
                  </a:lnTo>
                  <a:lnTo>
                    <a:pt x="230" y="303"/>
                  </a:lnTo>
                  <a:lnTo>
                    <a:pt x="222" y="327"/>
                  </a:lnTo>
                  <a:lnTo>
                    <a:pt x="206" y="373"/>
                  </a:lnTo>
                  <a:lnTo>
                    <a:pt x="190" y="409"/>
                  </a:lnTo>
                  <a:lnTo>
                    <a:pt x="180" y="443"/>
                  </a:lnTo>
                  <a:lnTo>
                    <a:pt x="164" y="455"/>
                  </a:lnTo>
                  <a:lnTo>
                    <a:pt x="148" y="455"/>
                  </a:lnTo>
                  <a:lnTo>
                    <a:pt x="124" y="443"/>
                  </a:lnTo>
                  <a:lnTo>
                    <a:pt x="108" y="409"/>
                  </a:lnTo>
                  <a:lnTo>
                    <a:pt x="90" y="409"/>
                  </a:lnTo>
                  <a:lnTo>
                    <a:pt x="82" y="373"/>
                  </a:lnTo>
                  <a:lnTo>
                    <a:pt x="82" y="349"/>
                  </a:lnTo>
                  <a:lnTo>
                    <a:pt x="98" y="315"/>
                  </a:lnTo>
                  <a:lnTo>
                    <a:pt x="180" y="303"/>
                  </a:lnTo>
                  <a:lnTo>
                    <a:pt x="214" y="303"/>
                  </a:lnTo>
                  <a:lnTo>
                    <a:pt x="230" y="315"/>
                  </a:lnTo>
                  <a:lnTo>
                    <a:pt x="255" y="361"/>
                  </a:lnTo>
                  <a:lnTo>
                    <a:pt x="255" y="385"/>
                  </a:lnTo>
                  <a:lnTo>
                    <a:pt x="289" y="431"/>
                  </a:lnTo>
                  <a:lnTo>
                    <a:pt x="321" y="455"/>
                  </a:lnTo>
                  <a:lnTo>
                    <a:pt x="337" y="491"/>
                  </a:lnTo>
                  <a:lnTo>
                    <a:pt x="361" y="491"/>
                  </a:lnTo>
                  <a:lnTo>
                    <a:pt x="379" y="467"/>
                  </a:lnTo>
                  <a:lnTo>
                    <a:pt x="387" y="421"/>
                  </a:lnTo>
                  <a:lnTo>
                    <a:pt x="387" y="385"/>
                  </a:lnTo>
                  <a:lnTo>
                    <a:pt x="387" y="339"/>
                  </a:lnTo>
                  <a:lnTo>
                    <a:pt x="371" y="303"/>
                  </a:lnTo>
                  <a:lnTo>
                    <a:pt x="353" y="279"/>
                  </a:lnTo>
                  <a:lnTo>
                    <a:pt x="337" y="267"/>
                  </a:lnTo>
                  <a:lnTo>
                    <a:pt x="321" y="267"/>
                  </a:lnTo>
                  <a:lnTo>
                    <a:pt x="305" y="267"/>
                  </a:lnTo>
                  <a:lnTo>
                    <a:pt x="281" y="257"/>
                  </a:lnTo>
                  <a:lnTo>
                    <a:pt x="255" y="233"/>
                  </a:lnTo>
                  <a:lnTo>
                    <a:pt x="238" y="221"/>
                  </a:lnTo>
                  <a:lnTo>
                    <a:pt x="238" y="197"/>
                  </a:lnTo>
                  <a:lnTo>
                    <a:pt x="230" y="163"/>
                  </a:lnTo>
                  <a:lnTo>
                    <a:pt x="238" y="139"/>
                  </a:lnTo>
                  <a:lnTo>
                    <a:pt x="255" y="139"/>
                  </a:lnTo>
                  <a:lnTo>
                    <a:pt x="289" y="139"/>
                  </a:lnTo>
                  <a:lnTo>
                    <a:pt x="321" y="163"/>
                  </a:lnTo>
                  <a:lnTo>
                    <a:pt x="345" y="175"/>
                  </a:lnTo>
                  <a:lnTo>
                    <a:pt x="353" y="209"/>
                  </a:lnTo>
                  <a:lnTo>
                    <a:pt x="371" y="245"/>
                  </a:lnTo>
                  <a:lnTo>
                    <a:pt x="379" y="279"/>
                  </a:lnTo>
                  <a:lnTo>
                    <a:pt x="395" y="327"/>
                  </a:lnTo>
                  <a:lnTo>
                    <a:pt x="419" y="361"/>
                  </a:lnTo>
                  <a:lnTo>
                    <a:pt x="451" y="373"/>
                  </a:lnTo>
                  <a:lnTo>
                    <a:pt x="533" y="373"/>
                  </a:lnTo>
                  <a:lnTo>
                    <a:pt x="559" y="361"/>
                  </a:lnTo>
                  <a:lnTo>
                    <a:pt x="559" y="327"/>
                  </a:lnTo>
                  <a:lnTo>
                    <a:pt x="541" y="279"/>
                  </a:lnTo>
                  <a:lnTo>
                    <a:pt x="525" y="245"/>
                  </a:lnTo>
                  <a:lnTo>
                    <a:pt x="493" y="233"/>
                  </a:lnTo>
                  <a:lnTo>
                    <a:pt x="477" y="257"/>
                  </a:lnTo>
                  <a:lnTo>
                    <a:pt x="469" y="291"/>
                  </a:lnTo>
                  <a:lnTo>
                    <a:pt x="461" y="339"/>
                  </a:lnTo>
                  <a:lnTo>
                    <a:pt x="461" y="373"/>
                  </a:lnTo>
                  <a:lnTo>
                    <a:pt x="435" y="385"/>
                  </a:lnTo>
                  <a:lnTo>
                    <a:pt x="403" y="373"/>
                  </a:lnTo>
                  <a:lnTo>
                    <a:pt x="379" y="349"/>
                  </a:lnTo>
                  <a:lnTo>
                    <a:pt x="361" y="315"/>
                  </a:lnTo>
                  <a:lnTo>
                    <a:pt x="361" y="267"/>
                  </a:lnTo>
                  <a:lnTo>
                    <a:pt x="361" y="233"/>
                  </a:lnTo>
                  <a:lnTo>
                    <a:pt x="379" y="209"/>
                  </a:lnTo>
                  <a:lnTo>
                    <a:pt x="461" y="197"/>
                  </a:lnTo>
                  <a:lnTo>
                    <a:pt x="559" y="197"/>
                  </a:lnTo>
                  <a:lnTo>
                    <a:pt x="583" y="221"/>
                  </a:lnTo>
                  <a:lnTo>
                    <a:pt x="599" y="233"/>
                  </a:lnTo>
                  <a:lnTo>
                    <a:pt x="615" y="267"/>
                  </a:lnTo>
                  <a:lnTo>
                    <a:pt x="641" y="303"/>
                  </a:lnTo>
                  <a:lnTo>
                    <a:pt x="657" y="327"/>
                  </a:lnTo>
                  <a:lnTo>
                    <a:pt x="681" y="349"/>
                  </a:lnTo>
                  <a:lnTo>
                    <a:pt x="697" y="349"/>
                  </a:lnTo>
                  <a:lnTo>
                    <a:pt x="723" y="315"/>
                  </a:lnTo>
                  <a:lnTo>
                    <a:pt x="723" y="267"/>
                  </a:lnTo>
                  <a:lnTo>
                    <a:pt x="713" y="221"/>
                  </a:lnTo>
                  <a:lnTo>
                    <a:pt x="697" y="175"/>
                  </a:lnTo>
                  <a:lnTo>
                    <a:pt x="689" y="151"/>
                  </a:lnTo>
                  <a:lnTo>
                    <a:pt x="689" y="185"/>
                  </a:lnTo>
                  <a:lnTo>
                    <a:pt x="689" y="233"/>
                  </a:lnTo>
                  <a:lnTo>
                    <a:pt x="689" y="279"/>
                  </a:lnTo>
                  <a:lnTo>
                    <a:pt x="689" y="397"/>
                  </a:lnTo>
                  <a:lnTo>
                    <a:pt x="681" y="431"/>
                  </a:lnTo>
                  <a:lnTo>
                    <a:pt x="681" y="455"/>
                  </a:lnTo>
                  <a:lnTo>
                    <a:pt x="649" y="467"/>
                  </a:lnTo>
                  <a:lnTo>
                    <a:pt x="615" y="467"/>
                  </a:lnTo>
                  <a:lnTo>
                    <a:pt x="583" y="455"/>
                  </a:lnTo>
                  <a:lnTo>
                    <a:pt x="567" y="409"/>
                  </a:lnTo>
                  <a:lnTo>
                    <a:pt x="551" y="361"/>
                  </a:lnTo>
                  <a:lnTo>
                    <a:pt x="551" y="315"/>
                  </a:lnTo>
                  <a:lnTo>
                    <a:pt x="575" y="291"/>
                  </a:lnTo>
                  <a:lnTo>
                    <a:pt x="599" y="279"/>
                  </a:lnTo>
                  <a:lnTo>
                    <a:pt x="623" y="303"/>
                  </a:lnTo>
                  <a:lnTo>
                    <a:pt x="657" y="327"/>
                  </a:lnTo>
                  <a:lnTo>
                    <a:pt x="681" y="361"/>
                  </a:lnTo>
                  <a:lnTo>
                    <a:pt x="697" y="397"/>
                  </a:lnTo>
                  <a:lnTo>
                    <a:pt x="723" y="421"/>
                  </a:lnTo>
                  <a:lnTo>
                    <a:pt x="756" y="443"/>
                  </a:lnTo>
                  <a:lnTo>
                    <a:pt x="780" y="431"/>
                  </a:lnTo>
                  <a:lnTo>
                    <a:pt x="796" y="409"/>
                  </a:lnTo>
                  <a:lnTo>
                    <a:pt x="814" y="361"/>
                  </a:lnTo>
                  <a:lnTo>
                    <a:pt x="804" y="315"/>
                  </a:lnTo>
                  <a:lnTo>
                    <a:pt x="780" y="197"/>
                  </a:lnTo>
                  <a:lnTo>
                    <a:pt x="772" y="163"/>
                  </a:lnTo>
                  <a:lnTo>
                    <a:pt x="747" y="128"/>
                  </a:lnTo>
                  <a:lnTo>
                    <a:pt x="739" y="106"/>
                  </a:lnTo>
                  <a:lnTo>
                    <a:pt x="731" y="82"/>
                  </a:lnTo>
                  <a:lnTo>
                    <a:pt x="756" y="70"/>
                  </a:lnTo>
                  <a:lnTo>
                    <a:pt x="780" y="94"/>
                  </a:lnTo>
                  <a:lnTo>
                    <a:pt x="814" y="139"/>
                  </a:lnTo>
                  <a:lnTo>
                    <a:pt x="830" y="163"/>
                  </a:lnTo>
                  <a:lnTo>
                    <a:pt x="814" y="197"/>
                  </a:lnTo>
                  <a:lnTo>
                    <a:pt x="780" y="197"/>
                  </a:lnTo>
                  <a:lnTo>
                    <a:pt x="756" y="185"/>
                  </a:lnTo>
                  <a:lnTo>
                    <a:pt x="673" y="175"/>
                  </a:lnTo>
                  <a:lnTo>
                    <a:pt x="649" y="163"/>
                  </a:lnTo>
                  <a:lnTo>
                    <a:pt x="633" y="151"/>
                  </a:lnTo>
                  <a:lnTo>
                    <a:pt x="623" y="128"/>
                  </a:lnTo>
                  <a:lnTo>
                    <a:pt x="615" y="106"/>
                  </a:lnTo>
                  <a:lnTo>
                    <a:pt x="641" y="82"/>
                  </a:lnTo>
                  <a:lnTo>
                    <a:pt x="673" y="82"/>
                  </a:lnTo>
                  <a:lnTo>
                    <a:pt x="756" y="116"/>
                  </a:lnTo>
                  <a:lnTo>
                    <a:pt x="780" y="116"/>
                  </a:lnTo>
                  <a:lnTo>
                    <a:pt x="780" y="139"/>
                  </a:lnTo>
                  <a:lnTo>
                    <a:pt x="796" y="139"/>
                  </a:lnTo>
                  <a:lnTo>
                    <a:pt x="814" y="139"/>
                  </a:lnTo>
                  <a:lnTo>
                    <a:pt x="830" y="116"/>
                  </a:lnTo>
                  <a:lnTo>
                    <a:pt x="830" y="94"/>
                  </a:lnTo>
                  <a:lnTo>
                    <a:pt x="830" y="70"/>
                  </a:lnTo>
                  <a:lnTo>
                    <a:pt x="830" y="46"/>
                  </a:lnTo>
                  <a:lnTo>
                    <a:pt x="830" y="24"/>
                  </a:lnTo>
                  <a:lnTo>
                    <a:pt x="814" y="0"/>
                  </a:lnTo>
                  <a:lnTo>
                    <a:pt x="822"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9" name="Freeform 292"/>
            <p:cNvSpPr>
              <a:spLocks/>
            </p:cNvSpPr>
            <p:nvPr/>
          </p:nvSpPr>
          <p:spPr bwMode="auto">
            <a:xfrm>
              <a:off x="2540000" y="497363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0" name="Freeform 293"/>
            <p:cNvSpPr>
              <a:spLocks/>
            </p:cNvSpPr>
            <p:nvPr/>
          </p:nvSpPr>
          <p:spPr bwMode="auto">
            <a:xfrm>
              <a:off x="2908300" y="4951413"/>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1" name="Freeform 294"/>
            <p:cNvSpPr>
              <a:spLocks/>
            </p:cNvSpPr>
            <p:nvPr/>
          </p:nvSpPr>
          <p:spPr bwMode="auto">
            <a:xfrm>
              <a:off x="3276600" y="496728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2" name="Freeform 296"/>
            <p:cNvSpPr>
              <a:spLocks/>
            </p:cNvSpPr>
            <p:nvPr/>
          </p:nvSpPr>
          <p:spPr bwMode="auto">
            <a:xfrm>
              <a:off x="2098675" y="6046788"/>
              <a:ext cx="230188" cy="339725"/>
            </a:xfrm>
            <a:custGeom>
              <a:avLst/>
              <a:gdLst>
                <a:gd name="T0" fmla="*/ 2147483647 w 828"/>
                <a:gd name="T1" fmla="*/ 2147483647 h 489"/>
                <a:gd name="T2" fmla="*/ 2147483647 w 828"/>
                <a:gd name="T3" fmla="*/ 2147483647 h 489"/>
                <a:gd name="T4" fmla="*/ 2147483647 w 828"/>
                <a:gd name="T5" fmla="*/ 2147483647 h 489"/>
                <a:gd name="T6" fmla="*/ 2147483647 w 828"/>
                <a:gd name="T7" fmla="*/ 2147483647 h 489"/>
                <a:gd name="T8" fmla="*/ 2147483647 w 828"/>
                <a:gd name="T9" fmla="*/ 2147483647 h 489"/>
                <a:gd name="T10" fmla="*/ 2147483647 w 828"/>
                <a:gd name="T11" fmla="*/ 2147483647 h 489"/>
                <a:gd name="T12" fmla="*/ 2147483647 w 828"/>
                <a:gd name="T13" fmla="*/ 2147483647 h 489"/>
                <a:gd name="T14" fmla="*/ 2147483647 w 828"/>
                <a:gd name="T15" fmla="*/ 2147483647 h 489"/>
                <a:gd name="T16" fmla="*/ 2147483647 w 828"/>
                <a:gd name="T17" fmla="*/ 2147483647 h 489"/>
                <a:gd name="T18" fmla="*/ 2147483647 w 828"/>
                <a:gd name="T19" fmla="*/ 2147483647 h 489"/>
                <a:gd name="T20" fmla="*/ 2147483647 w 828"/>
                <a:gd name="T21" fmla="*/ 2147483647 h 489"/>
                <a:gd name="T22" fmla="*/ 2147483647 w 828"/>
                <a:gd name="T23" fmla="*/ 2147483647 h 489"/>
                <a:gd name="T24" fmla="*/ 2147483647 w 828"/>
                <a:gd name="T25" fmla="*/ 2147483647 h 489"/>
                <a:gd name="T26" fmla="*/ 2147483647 w 828"/>
                <a:gd name="T27" fmla="*/ 2147483647 h 489"/>
                <a:gd name="T28" fmla="*/ 2147483647 w 828"/>
                <a:gd name="T29" fmla="*/ 2147483647 h 489"/>
                <a:gd name="T30" fmla="*/ 2147483647 w 828"/>
                <a:gd name="T31" fmla="*/ 2147483647 h 489"/>
                <a:gd name="T32" fmla="*/ 2147483647 w 828"/>
                <a:gd name="T33" fmla="*/ 2147483647 h 489"/>
                <a:gd name="T34" fmla="*/ 2147483647 w 828"/>
                <a:gd name="T35" fmla="*/ 2147483647 h 489"/>
                <a:gd name="T36" fmla="*/ 2147483647 w 828"/>
                <a:gd name="T37" fmla="*/ 2147483647 h 489"/>
                <a:gd name="T38" fmla="*/ 2147483647 w 828"/>
                <a:gd name="T39" fmla="*/ 2147483647 h 489"/>
                <a:gd name="T40" fmla="*/ 2147483647 w 828"/>
                <a:gd name="T41" fmla="*/ 2147483647 h 489"/>
                <a:gd name="T42" fmla="*/ 2147483647 w 828"/>
                <a:gd name="T43" fmla="*/ 2147483647 h 489"/>
                <a:gd name="T44" fmla="*/ 2147483647 w 828"/>
                <a:gd name="T45" fmla="*/ 2147483647 h 489"/>
                <a:gd name="T46" fmla="*/ 2147483647 w 828"/>
                <a:gd name="T47" fmla="*/ 2147483647 h 489"/>
                <a:gd name="T48" fmla="*/ 2147483647 w 828"/>
                <a:gd name="T49" fmla="*/ 2147483647 h 489"/>
                <a:gd name="T50" fmla="*/ 2147483647 w 828"/>
                <a:gd name="T51" fmla="*/ 2147483647 h 489"/>
                <a:gd name="T52" fmla="*/ 2147483647 w 828"/>
                <a:gd name="T53" fmla="*/ 2147483647 h 489"/>
                <a:gd name="T54" fmla="*/ 2147483647 w 828"/>
                <a:gd name="T55" fmla="*/ 2147483647 h 489"/>
                <a:gd name="T56" fmla="*/ 2147483647 w 828"/>
                <a:gd name="T57" fmla="*/ 2147483647 h 489"/>
                <a:gd name="T58" fmla="*/ 2147483647 w 828"/>
                <a:gd name="T59" fmla="*/ 2147483647 h 489"/>
                <a:gd name="T60" fmla="*/ 2147483647 w 828"/>
                <a:gd name="T61" fmla="*/ 2147483647 h 489"/>
                <a:gd name="T62" fmla="*/ 2147483647 w 828"/>
                <a:gd name="T63" fmla="*/ 2147483647 h 489"/>
                <a:gd name="T64" fmla="*/ 2147483647 w 828"/>
                <a:gd name="T65" fmla="*/ 2147483647 h 489"/>
                <a:gd name="T66" fmla="*/ 2147483647 w 828"/>
                <a:gd name="T67" fmla="*/ 2147483647 h 489"/>
                <a:gd name="T68" fmla="*/ 2147483647 w 828"/>
                <a:gd name="T69" fmla="*/ 2147483647 h 489"/>
                <a:gd name="T70" fmla="*/ 2147483647 w 828"/>
                <a:gd name="T71" fmla="*/ 2147483647 h 489"/>
                <a:gd name="T72" fmla="*/ 2147483647 w 828"/>
                <a:gd name="T73" fmla="*/ 2147483647 h 489"/>
                <a:gd name="T74" fmla="*/ 2147483647 w 828"/>
                <a:gd name="T75" fmla="*/ 2147483647 h 489"/>
                <a:gd name="T76" fmla="*/ 2147483647 w 828"/>
                <a:gd name="T77" fmla="*/ 2147483647 h 489"/>
                <a:gd name="T78" fmla="*/ 2147483647 w 828"/>
                <a:gd name="T79" fmla="*/ 2147483647 h 489"/>
                <a:gd name="T80" fmla="*/ 2147483647 w 828"/>
                <a:gd name="T81" fmla="*/ 2147483647 h 489"/>
                <a:gd name="T82" fmla="*/ 2147483647 w 828"/>
                <a:gd name="T83" fmla="*/ 2147483647 h 489"/>
                <a:gd name="T84" fmla="*/ 2147483647 w 828"/>
                <a:gd name="T85" fmla="*/ 2147483647 h 489"/>
                <a:gd name="T86" fmla="*/ 2147483647 w 828"/>
                <a:gd name="T87" fmla="*/ 2147483647 h 489"/>
                <a:gd name="T88" fmla="*/ 2147483647 w 828"/>
                <a:gd name="T89" fmla="*/ 2147483647 h 489"/>
                <a:gd name="T90" fmla="*/ 2147483647 w 828"/>
                <a:gd name="T91" fmla="*/ 2147483647 h 489"/>
                <a:gd name="T92" fmla="*/ 2147483647 w 828"/>
                <a:gd name="T93" fmla="*/ 2147483647 h 489"/>
                <a:gd name="T94" fmla="*/ 2147483647 w 828"/>
                <a:gd name="T95" fmla="*/ 2147483647 h 489"/>
                <a:gd name="T96" fmla="*/ 2147483647 w 828"/>
                <a:gd name="T97" fmla="*/ 2147483647 h 489"/>
                <a:gd name="T98" fmla="*/ 2147483647 w 828"/>
                <a:gd name="T99" fmla="*/ 2147483647 h 489"/>
                <a:gd name="T100" fmla="*/ 2147483647 w 828"/>
                <a:gd name="T101" fmla="*/ 2147483647 h 489"/>
                <a:gd name="T102" fmla="*/ 2147483647 w 828"/>
                <a:gd name="T103" fmla="*/ 0 h 4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89"/>
                <a:gd name="T158" fmla="*/ 828 w 828"/>
                <a:gd name="T159" fmla="*/ 489 h 4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89">
                  <a:moveTo>
                    <a:pt x="24" y="0"/>
                  </a:moveTo>
                  <a:lnTo>
                    <a:pt x="98" y="116"/>
                  </a:lnTo>
                  <a:lnTo>
                    <a:pt x="82" y="139"/>
                  </a:lnTo>
                  <a:lnTo>
                    <a:pt x="56" y="127"/>
                  </a:lnTo>
                  <a:lnTo>
                    <a:pt x="40" y="116"/>
                  </a:lnTo>
                  <a:lnTo>
                    <a:pt x="16" y="94"/>
                  </a:lnTo>
                  <a:lnTo>
                    <a:pt x="0" y="82"/>
                  </a:lnTo>
                  <a:lnTo>
                    <a:pt x="32" y="82"/>
                  </a:lnTo>
                  <a:lnTo>
                    <a:pt x="56" y="82"/>
                  </a:lnTo>
                  <a:lnTo>
                    <a:pt x="82" y="127"/>
                  </a:lnTo>
                  <a:lnTo>
                    <a:pt x="98" y="163"/>
                  </a:lnTo>
                  <a:lnTo>
                    <a:pt x="98" y="185"/>
                  </a:lnTo>
                  <a:lnTo>
                    <a:pt x="98" y="233"/>
                  </a:lnTo>
                  <a:lnTo>
                    <a:pt x="98" y="279"/>
                  </a:lnTo>
                  <a:lnTo>
                    <a:pt x="114" y="327"/>
                  </a:lnTo>
                  <a:lnTo>
                    <a:pt x="130" y="361"/>
                  </a:lnTo>
                  <a:lnTo>
                    <a:pt x="221" y="373"/>
                  </a:lnTo>
                  <a:lnTo>
                    <a:pt x="303" y="373"/>
                  </a:lnTo>
                  <a:lnTo>
                    <a:pt x="311" y="349"/>
                  </a:lnTo>
                  <a:lnTo>
                    <a:pt x="303" y="315"/>
                  </a:lnTo>
                  <a:lnTo>
                    <a:pt x="279" y="267"/>
                  </a:lnTo>
                  <a:lnTo>
                    <a:pt x="279" y="245"/>
                  </a:lnTo>
                  <a:lnTo>
                    <a:pt x="263" y="233"/>
                  </a:lnTo>
                  <a:lnTo>
                    <a:pt x="245" y="255"/>
                  </a:lnTo>
                  <a:lnTo>
                    <a:pt x="229" y="303"/>
                  </a:lnTo>
                  <a:lnTo>
                    <a:pt x="221" y="327"/>
                  </a:lnTo>
                  <a:lnTo>
                    <a:pt x="205" y="373"/>
                  </a:lnTo>
                  <a:lnTo>
                    <a:pt x="188" y="409"/>
                  </a:lnTo>
                  <a:lnTo>
                    <a:pt x="180" y="443"/>
                  </a:lnTo>
                  <a:lnTo>
                    <a:pt x="164" y="455"/>
                  </a:lnTo>
                  <a:lnTo>
                    <a:pt x="146" y="455"/>
                  </a:lnTo>
                  <a:lnTo>
                    <a:pt x="122" y="443"/>
                  </a:lnTo>
                  <a:lnTo>
                    <a:pt x="106" y="409"/>
                  </a:lnTo>
                  <a:lnTo>
                    <a:pt x="90" y="409"/>
                  </a:lnTo>
                  <a:lnTo>
                    <a:pt x="82" y="373"/>
                  </a:lnTo>
                  <a:lnTo>
                    <a:pt x="82" y="349"/>
                  </a:lnTo>
                  <a:lnTo>
                    <a:pt x="98" y="315"/>
                  </a:lnTo>
                  <a:lnTo>
                    <a:pt x="180" y="303"/>
                  </a:lnTo>
                  <a:lnTo>
                    <a:pt x="213" y="303"/>
                  </a:lnTo>
                  <a:lnTo>
                    <a:pt x="229" y="315"/>
                  </a:lnTo>
                  <a:lnTo>
                    <a:pt x="255" y="361"/>
                  </a:lnTo>
                  <a:lnTo>
                    <a:pt x="255" y="385"/>
                  </a:lnTo>
                  <a:lnTo>
                    <a:pt x="287" y="431"/>
                  </a:lnTo>
                  <a:lnTo>
                    <a:pt x="319" y="455"/>
                  </a:lnTo>
                  <a:lnTo>
                    <a:pt x="337" y="489"/>
                  </a:lnTo>
                  <a:lnTo>
                    <a:pt x="361" y="489"/>
                  </a:lnTo>
                  <a:lnTo>
                    <a:pt x="377" y="467"/>
                  </a:lnTo>
                  <a:lnTo>
                    <a:pt x="385" y="419"/>
                  </a:lnTo>
                  <a:lnTo>
                    <a:pt x="385" y="385"/>
                  </a:lnTo>
                  <a:lnTo>
                    <a:pt x="385" y="337"/>
                  </a:lnTo>
                  <a:lnTo>
                    <a:pt x="369" y="303"/>
                  </a:lnTo>
                  <a:lnTo>
                    <a:pt x="353" y="279"/>
                  </a:lnTo>
                  <a:lnTo>
                    <a:pt x="337" y="267"/>
                  </a:lnTo>
                  <a:lnTo>
                    <a:pt x="319" y="267"/>
                  </a:lnTo>
                  <a:lnTo>
                    <a:pt x="303" y="267"/>
                  </a:lnTo>
                  <a:lnTo>
                    <a:pt x="279" y="255"/>
                  </a:lnTo>
                  <a:lnTo>
                    <a:pt x="255" y="233"/>
                  </a:lnTo>
                  <a:lnTo>
                    <a:pt x="237" y="221"/>
                  </a:lnTo>
                  <a:lnTo>
                    <a:pt x="237" y="197"/>
                  </a:lnTo>
                  <a:lnTo>
                    <a:pt x="229" y="163"/>
                  </a:lnTo>
                  <a:lnTo>
                    <a:pt x="237" y="139"/>
                  </a:lnTo>
                  <a:lnTo>
                    <a:pt x="255" y="139"/>
                  </a:lnTo>
                  <a:lnTo>
                    <a:pt x="287" y="139"/>
                  </a:lnTo>
                  <a:lnTo>
                    <a:pt x="319" y="163"/>
                  </a:lnTo>
                  <a:lnTo>
                    <a:pt x="345" y="173"/>
                  </a:lnTo>
                  <a:lnTo>
                    <a:pt x="353" y="209"/>
                  </a:lnTo>
                  <a:lnTo>
                    <a:pt x="369" y="245"/>
                  </a:lnTo>
                  <a:lnTo>
                    <a:pt x="377" y="279"/>
                  </a:lnTo>
                  <a:lnTo>
                    <a:pt x="393" y="327"/>
                  </a:lnTo>
                  <a:lnTo>
                    <a:pt x="417" y="361"/>
                  </a:lnTo>
                  <a:lnTo>
                    <a:pt x="451" y="373"/>
                  </a:lnTo>
                  <a:lnTo>
                    <a:pt x="533" y="373"/>
                  </a:lnTo>
                  <a:lnTo>
                    <a:pt x="557" y="361"/>
                  </a:lnTo>
                  <a:lnTo>
                    <a:pt x="557" y="327"/>
                  </a:lnTo>
                  <a:lnTo>
                    <a:pt x="541" y="279"/>
                  </a:lnTo>
                  <a:lnTo>
                    <a:pt x="525" y="245"/>
                  </a:lnTo>
                  <a:lnTo>
                    <a:pt x="491" y="233"/>
                  </a:lnTo>
                  <a:lnTo>
                    <a:pt x="475" y="255"/>
                  </a:lnTo>
                  <a:lnTo>
                    <a:pt x="467" y="291"/>
                  </a:lnTo>
                  <a:lnTo>
                    <a:pt x="459" y="337"/>
                  </a:lnTo>
                  <a:lnTo>
                    <a:pt x="459" y="373"/>
                  </a:lnTo>
                  <a:lnTo>
                    <a:pt x="435"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5" y="267"/>
                  </a:lnTo>
                  <a:lnTo>
                    <a:pt x="639" y="303"/>
                  </a:lnTo>
                  <a:lnTo>
                    <a:pt x="655" y="327"/>
                  </a:lnTo>
                  <a:lnTo>
                    <a:pt x="679" y="349"/>
                  </a:lnTo>
                  <a:lnTo>
                    <a:pt x="698" y="349"/>
                  </a:lnTo>
                  <a:lnTo>
                    <a:pt x="722" y="315"/>
                  </a:lnTo>
                  <a:lnTo>
                    <a:pt x="722" y="267"/>
                  </a:lnTo>
                  <a:lnTo>
                    <a:pt x="714" y="221"/>
                  </a:lnTo>
                  <a:lnTo>
                    <a:pt x="698" y="173"/>
                  </a:lnTo>
                  <a:lnTo>
                    <a:pt x="687" y="151"/>
                  </a:lnTo>
                  <a:lnTo>
                    <a:pt x="687" y="185"/>
                  </a:lnTo>
                  <a:lnTo>
                    <a:pt x="687" y="233"/>
                  </a:lnTo>
                  <a:lnTo>
                    <a:pt x="687" y="279"/>
                  </a:lnTo>
                  <a:lnTo>
                    <a:pt x="687" y="397"/>
                  </a:lnTo>
                  <a:lnTo>
                    <a:pt x="679" y="431"/>
                  </a:lnTo>
                  <a:lnTo>
                    <a:pt x="679" y="455"/>
                  </a:lnTo>
                  <a:lnTo>
                    <a:pt x="647" y="467"/>
                  </a:lnTo>
                  <a:lnTo>
                    <a:pt x="615" y="467"/>
                  </a:lnTo>
                  <a:lnTo>
                    <a:pt x="581" y="455"/>
                  </a:lnTo>
                  <a:lnTo>
                    <a:pt x="565" y="409"/>
                  </a:lnTo>
                  <a:lnTo>
                    <a:pt x="549" y="361"/>
                  </a:lnTo>
                  <a:lnTo>
                    <a:pt x="549" y="315"/>
                  </a:lnTo>
                  <a:lnTo>
                    <a:pt x="573" y="291"/>
                  </a:lnTo>
                  <a:lnTo>
                    <a:pt x="597" y="279"/>
                  </a:lnTo>
                  <a:lnTo>
                    <a:pt x="623" y="303"/>
                  </a:lnTo>
                  <a:lnTo>
                    <a:pt x="655" y="327"/>
                  </a:lnTo>
                  <a:lnTo>
                    <a:pt x="679" y="361"/>
                  </a:lnTo>
                  <a:lnTo>
                    <a:pt x="698" y="397"/>
                  </a:lnTo>
                  <a:lnTo>
                    <a:pt x="722" y="419"/>
                  </a:lnTo>
                  <a:lnTo>
                    <a:pt x="754" y="443"/>
                  </a:lnTo>
                  <a:lnTo>
                    <a:pt x="780" y="431"/>
                  </a:lnTo>
                  <a:lnTo>
                    <a:pt x="796" y="409"/>
                  </a:lnTo>
                  <a:lnTo>
                    <a:pt x="812" y="361"/>
                  </a:lnTo>
                  <a:lnTo>
                    <a:pt x="804" y="315"/>
                  </a:lnTo>
                  <a:lnTo>
                    <a:pt x="780" y="197"/>
                  </a:lnTo>
                  <a:lnTo>
                    <a:pt x="770" y="163"/>
                  </a:lnTo>
                  <a:lnTo>
                    <a:pt x="746" y="127"/>
                  </a:lnTo>
                  <a:lnTo>
                    <a:pt x="738" y="104"/>
                  </a:lnTo>
                  <a:lnTo>
                    <a:pt x="730" y="82"/>
                  </a:lnTo>
                  <a:lnTo>
                    <a:pt x="754" y="70"/>
                  </a:lnTo>
                  <a:lnTo>
                    <a:pt x="780" y="94"/>
                  </a:lnTo>
                  <a:lnTo>
                    <a:pt x="812" y="139"/>
                  </a:lnTo>
                  <a:lnTo>
                    <a:pt x="828" y="163"/>
                  </a:lnTo>
                  <a:lnTo>
                    <a:pt x="812" y="197"/>
                  </a:lnTo>
                  <a:lnTo>
                    <a:pt x="780" y="197"/>
                  </a:lnTo>
                  <a:lnTo>
                    <a:pt x="754" y="185"/>
                  </a:lnTo>
                  <a:lnTo>
                    <a:pt x="671" y="173"/>
                  </a:lnTo>
                  <a:lnTo>
                    <a:pt x="647" y="163"/>
                  </a:lnTo>
                  <a:lnTo>
                    <a:pt x="631" y="151"/>
                  </a:lnTo>
                  <a:lnTo>
                    <a:pt x="623" y="127"/>
                  </a:lnTo>
                  <a:lnTo>
                    <a:pt x="615" y="104"/>
                  </a:lnTo>
                  <a:lnTo>
                    <a:pt x="639" y="82"/>
                  </a:lnTo>
                  <a:lnTo>
                    <a:pt x="671" y="82"/>
                  </a:lnTo>
                  <a:lnTo>
                    <a:pt x="754" y="116"/>
                  </a:lnTo>
                  <a:lnTo>
                    <a:pt x="780" y="116"/>
                  </a:lnTo>
                  <a:lnTo>
                    <a:pt x="780" y="139"/>
                  </a:lnTo>
                  <a:lnTo>
                    <a:pt x="796" y="139"/>
                  </a:lnTo>
                  <a:lnTo>
                    <a:pt x="812" y="139"/>
                  </a:lnTo>
                  <a:lnTo>
                    <a:pt x="828" y="116"/>
                  </a:lnTo>
                  <a:lnTo>
                    <a:pt x="828" y="94"/>
                  </a:lnTo>
                  <a:lnTo>
                    <a:pt x="828" y="70"/>
                  </a:lnTo>
                  <a:lnTo>
                    <a:pt x="828" y="46"/>
                  </a:lnTo>
                  <a:lnTo>
                    <a:pt x="828" y="22"/>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8" name="Line 307"/>
            <p:cNvSpPr>
              <a:spLocks noChangeShapeType="1"/>
            </p:cNvSpPr>
            <p:nvPr/>
          </p:nvSpPr>
          <p:spPr bwMode="auto">
            <a:xfrm flipV="1">
              <a:off x="2028825" y="3644900"/>
              <a:ext cx="180975" cy="6731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11320" name="Gruppo 103"/>
            <p:cNvGrpSpPr>
              <a:grpSpLocks/>
            </p:cNvGrpSpPr>
            <p:nvPr/>
          </p:nvGrpSpPr>
          <p:grpSpPr bwMode="auto">
            <a:xfrm>
              <a:off x="2005013" y="5311775"/>
              <a:ext cx="349250" cy="758825"/>
              <a:chOff x="2004219" y="5311777"/>
              <a:chExt cx="349250" cy="758824"/>
            </a:xfrm>
          </p:grpSpPr>
          <p:sp>
            <p:nvSpPr>
              <p:cNvPr id="90"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91"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81"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82"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83"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84"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85"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86"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87"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88"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97"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98"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99"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00" name="Rettangolo 99"/>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93"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94"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95"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96" name="Rettangolo 101"/>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1" name="Gruppo 104"/>
            <p:cNvGrpSpPr>
              <a:grpSpLocks/>
            </p:cNvGrpSpPr>
            <p:nvPr/>
          </p:nvGrpSpPr>
          <p:grpSpPr bwMode="auto">
            <a:xfrm>
              <a:off x="2386013" y="5349875"/>
              <a:ext cx="349250" cy="758825"/>
              <a:chOff x="2004219" y="5311777"/>
              <a:chExt cx="349250" cy="758824"/>
            </a:xfrm>
          </p:grpSpPr>
          <p:sp>
            <p:nvSpPr>
              <p:cNvPr id="106"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07"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63"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64"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65"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66"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67"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68"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69"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70"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116"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17"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18"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19" name="Rettangolo 118"/>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75"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76"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77"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78" name="Rettangolo 122"/>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2" name="Gruppo 123"/>
            <p:cNvGrpSpPr>
              <a:grpSpLocks/>
            </p:cNvGrpSpPr>
            <p:nvPr/>
          </p:nvGrpSpPr>
          <p:grpSpPr bwMode="auto">
            <a:xfrm>
              <a:off x="2786063" y="5330825"/>
              <a:ext cx="349250" cy="758825"/>
              <a:chOff x="2004219" y="5311777"/>
              <a:chExt cx="349250" cy="758824"/>
            </a:xfrm>
          </p:grpSpPr>
          <p:sp>
            <p:nvSpPr>
              <p:cNvPr id="125"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26"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45"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46"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47"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48"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49"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50"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51"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52"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135"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36"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37"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38" name="Rettangolo 137"/>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57"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58"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59"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60" name="Rettangolo 141"/>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3" name="Gruppo 161"/>
            <p:cNvGrpSpPr>
              <a:grpSpLocks/>
            </p:cNvGrpSpPr>
            <p:nvPr/>
          </p:nvGrpSpPr>
          <p:grpSpPr bwMode="auto">
            <a:xfrm>
              <a:off x="3176588" y="5330825"/>
              <a:ext cx="349250" cy="758825"/>
              <a:chOff x="2004219" y="5311777"/>
              <a:chExt cx="349250" cy="758824"/>
            </a:xfrm>
          </p:grpSpPr>
          <p:sp>
            <p:nvSpPr>
              <p:cNvPr id="163"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64"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27"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28"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29"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30"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31"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32"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33"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34"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73"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74"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75"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76" name="Rettangolo 175"/>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39"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40"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41"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42" name="Rettangolo 179"/>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sp>
        <p:nvSpPr>
          <p:cNvPr id="11324" name="Rectangle 232"/>
          <p:cNvSpPr>
            <a:spLocks noChangeArrowheads="1"/>
          </p:cNvSpPr>
          <p:nvPr/>
        </p:nvSpPr>
        <p:spPr bwMode="auto">
          <a:xfrm>
            <a:off x="7646988" y="4371975"/>
            <a:ext cx="1343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sz="1400" b="1">
                <a:latin typeface="Arial" pitchFamily="34" charset="0"/>
              </a:rPr>
              <a:t>attivazione:</a:t>
            </a:r>
          </a:p>
          <a:p>
            <a:pPr algn="ctr"/>
            <a:r>
              <a:rPr lang="it-IT" sz="1400" b="1">
                <a:solidFill>
                  <a:srgbClr val="FF0000"/>
                </a:solidFill>
                <a:latin typeface="Arial" pitchFamily="34" charset="0"/>
              </a:rPr>
              <a:t>voltage gated</a:t>
            </a:r>
            <a:endParaRPr lang="en-GB" sz="1400" b="1">
              <a:solidFill>
                <a:srgbClr val="FF0000"/>
              </a:solidFill>
              <a:latin typeface="Arial" pitchFamily="34" charset="0"/>
            </a:endParaRPr>
          </a:p>
        </p:txBody>
      </p:sp>
      <p:sp>
        <p:nvSpPr>
          <p:cNvPr id="139" name="Rectangle 301"/>
          <p:cNvSpPr>
            <a:spLocks noChangeArrowheads="1"/>
          </p:cNvSpPr>
          <p:nvPr/>
        </p:nvSpPr>
        <p:spPr bwMode="auto">
          <a:xfrm>
            <a:off x="6044150" y="5456689"/>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40" name="Rectangle 301"/>
          <p:cNvSpPr>
            <a:spLocks noChangeArrowheads="1"/>
          </p:cNvSpPr>
          <p:nvPr/>
        </p:nvSpPr>
        <p:spPr bwMode="auto">
          <a:xfrm>
            <a:off x="6385962" y="5481726"/>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41" name="Rectangle 301"/>
          <p:cNvSpPr>
            <a:spLocks noChangeArrowheads="1"/>
          </p:cNvSpPr>
          <p:nvPr/>
        </p:nvSpPr>
        <p:spPr bwMode="auto">
          <a:xfrm>
            <a:off x="6746823" y="5462676"/>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Tree>
    <p:extLst>
      <p:ext uri="{BB962C8B-B14F-4D97-AF65-F5344CB8AC3E}">
        <p14:creationId xmlns:p14="http://schemas.microsoft.com/office/powerpoint/2010/main" val="41715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lavagnabianca&#10;&#10;Descrizione generata automaticamente">
            <a:extLst>
              <a:ext uri="{FF2B5EF4-FFF2-40B4-BE49-F238E27FC236}">
                <a16:creationId xmlns:a16="http://schemas.microsoft.com/office/drawing/2014/main" id="{D7D21657-9581-43B4-8BA3-A43517AD53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604" t="9619" r="30846" b="7596"/>
          <a:stretch/>
        </p:blipFill>
        <p:spPr>
          <a:xfrm rot="5400000">
            <a:off x="866396" y="341927"/>
            <a:ext cx="4145494" cy="5007428"/>
          </a:xfrm>
          <a:prstGeom prst="rect">
            <a:avLst/>
          </a:prstGeom>
        </p:spPr>
      </p:pic>
      <p:sp>
        <p:nvSpPr>
          <p:cNvPr id="4" name="CasellaDiTesto 3">
            <a:extLst>
              <a:ext uri="{FF2B5EF4-FFF2-40B4-BE49-F238E27FC236}">
                <a16:creationId xmlns:a16="http://schemas.microsoft.com/office/drawing/2014/main" id="{0CDF1595-B7B4-42B4-B9A9-93AABEFCCEC0}"/>
              </a:ext>
            </a:extLst>
          </p:cNvPr>
          <p:cNvSpPr txBox="1"/>
          <p:nvPr/>
        </p:nvSpPr>
        <p:spPr>
          <a:xfrm>
            <a:off x="435429" y="152389"/>
            <a:ext cx="10580914" cy="523220"/>
          </a:xfrm>
          <a:prstGeom prst="rect">
            <a:avLst/>
          </a:prstGeom>
          <a:noFill/>
        </p:spPr>
        <p:txBody>
          <a:bodyPr wrap="square" rtlCol="0">
            <a:spAutoFit/>
          </a:bodyPr>
          <a:lstStyle/>
          <a:p>
            <a:r>
              <a:rPr lang="it-IT" sz="2800" b="1" dirty="0"/>
              <a:t>La struttura del canale per il K</a:t>
            </a:r>
            <a:r>
              <a:rPr lang="it-IT" sz="2800" b="1" baseline="30000" dirty="0"/>
              <a:t>+</a:t>
            </a:r>
            <a:r>
              <a:rPr lang="it-IT" sz="2800" b="1" dirty="0"/>
              <a:t> ne spiega la selettività</a:t>
            </a:r>
          </a:p>
        </p:txBody>
      </p:sp>
      <p:sp>
        <p:nvSpPr>
          <p:cNvPr id="6" name="CasellaDiTesto 5">
            <a:extLst>
              <a:ext uri="{FF2B5EF4-FFF2-40B4-BE49-F238E27FC236}">
                <a16:creationId xmlns:a16="http://schemas.microsoft.com/office/drawing/2014/main" id="{CCBB0713-59D8-4CAD-9AA4-B5DACA977D75}"/>
              </a:ext>
            </a:extLst>
          </p:cNvPr>
          <p:cNvSpPr txBox="1"/>
          <p:nvPr/>
        </p:nvSpPr>
        <p:spPr>
          <a:xfrm flipH="1">
            <a:off x="6139545" y="1621971"/>
            <a:ext cx="1981199" cy="830997"/>
          </a:xfrm>
          <a:prstGeom prst="rect">
            <a:avLst/>
          </a:prstGeom>
          <a:noFill/>
          <a:ln>
            <a:solidFill>
              <a:srgbClr val="FF3300"/>
            </a:solidFill>
          </a:ln>
        </p:spPr>
        <p:txBody>
          <a:bodyPr wrap="square" rtlCol="0">
            <a:spAutoFit/>
          </a:bodyPr>
          <a:lstStyle/>
          <a:p>
            <a:r>
              <a:rPr lang="it-IT" sz="2400" b="1" dirty="0"/>
              <a:t>Sbarramento </a:t>
            </a:r>
          </a:p>
          <a:p>
            <a:r>
              <a:rPr lang="it-IT" sz="2400" b="1" dirty="0"/>
              <a:t>a 1,5 Å  </a:t>
            </a:r>
          </a:p>
        </p:txBody>
      </p:sp>
      <p:cxnSp>
        <p:nvCxnSpPr>
          <p:cNvPr id="8" name="Connettore 2 7">
            <a:extLst>
              <a:ext uri="{FF2B5EF4-FFF2-40B4-BE49-F238E27FC236}">
                <a16:creationId xmlns:a16="http://schemas.microsoft.com/office/drawing/2014/main" id="{6777B570-D1B5-4CB4-8A78-D7546E8CD5FA}"/>
              </a:ext>
            </a:extLst>
          </p:cNvPr>
          <p:cNvCxnSpPr>
            <a:cxnSpLocks/>
          </p:cNvCxnSpPr>
          <p:nvPr/>
        </p:nvCxnSpPr>
        <p:spPr bwMode="auto">
          <a:xfrm flipH="1">
            <a:off x="3624943" y="2037470"/>
            <a:ext cx="2514602" cy="0"/>
          </a:xfrm>
          <a:prstGeom prst="straightConnector1">
            <a:avLst/>
          </a:prstGeom>
          <a:solidFill>
            <a:schemeClr val="accent1"/>
          </a:solidFill>
          <a:ln w="31750" cap="flat" cmpd="sng" algn="ctr">
            <a:solidFill>
              <a:srgbClr val="FF3300"/>
            </a:solidFill>
            <a:prstDash val="solid"/>
            <a:round/>
            <a:headEnd type="none" w="med" len="med"/>
            <a:tailEnd type="triangle"/>
          </a:ln>
          <a:effectLst/>
        </p:spPr>
      </p:cxnSp>
      <p:sp>
        <p:nvSpPr>
          <p:cNvPr id="13" name="Text Box 48">
            <a:extLst>
              <a:ext uri="{FF2B5EF4-FFF2-40B4-BE49-F238E27FC236}">
                <a16:creationId xmlns:a16="http://schemas.microsoft.com/office/drawing/2014/main" id="{C1511616-645E-4C29-82E2-0FBF78F3CD07}"/>
              </a:ext>
            </a:extLst>
          </p:cNvPr>
          <p:cNvSpPr txBox="1">
            <a:spLocks noChangeArrowheads="1"/>
          </p:cNvSpPr>
          <p:nvPr/>
        </p:nvSpPr>
        <p:spPr bwMode="auto">
          <a:xfrm>
            <a:off x="6372225" y="5180012"/>
            <a:ext cx="2298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dirty="0">
                <a:solidFill>
                  <a:srgbClr val="FF0000"/>
                </a:solidFill>
                <a:latin typeface="Arial" pitchFamily="34" charset="0"/>
              </a:rPr>
              <a:t>NB:</a:t>
            </a:r>
            <a:r>
              <a:rPr lang="it-IT" sz="1400" dirty="0">
                <a:latin typeface="Arial" pitchFamily="34" charset="0"/>
              </a:rPr>
              <a:t> le dimensioni di uno ione devono tener conto della sua </a:t>
            </a:r>
            <a:r>
              <a:rPr lang="it-IT" sz="1400" dirty="0">
                <a:solidFill>
                  <a:srgbClr val="FF0000"/>
                </a:solidFill>
                <a:latin typeface="Arial" pitchFamily="34" charset="0"/>
              </a:rPr>
              <a:t>idratazione</a:t>
            </a:r>
          </a:p>
        </p:txBody>
      </p:sp>
      <p:pic>
        <p:nvPicPr>
          <p:cNvPr id="14" name="Picture 70" descr="f1327_ISBN88-08-07893-0">
            <a:extLst>
              <a:ext uri="{FF2B5EF4-FFF2-40B4-BE49-F238E27FC236}">
                <a16:creationId xmlns:a16="http://schemas.microsoft.com/office/drawing/2014/main" id="{FD11A418-145E-42BD-ADC7-8C3AA65D967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5138" y="5060949"/>
            <a:ext cx="5556250" cy="1787525"/>
          </a:xfrm>
          <a:prstGeom prst="rect">
            <a:avLst/>
          </a:prstGeom>
          <a:noFill/>
        </p:spPr>
      </p:pic>
    </p:spTree>
    <p:extLst>
      <p:ext uri="{BB962C8B-B14F-4D97-AF65-F5344CB8AC3E}">
        <p14:creationId xmlns:p14="http://schemas.microsoft.com/office/powerpoint/2010/main" val="270726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21C007E-55A0-4CF0-A7B3-0CA1E7855E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326"/>
          <a:stretch/>
        </p:blipFill>
        <p:spPr bwMode="auto">
          <a:xfrm>
            <a:off x="1066800" y="1218970"/>
            <a:ext cx="6291944" cy="300468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271EB6A-10AB-4D97-95BE-AEBDBDDACBD4}"/>
              </a:ext>
            </a:extLst>
          </p:cNvPr>
          <p:cNvSpPr txBox="1"/>
          <p:nvPr/>
        </p:nvSpPr>
        <p:spPr>
          <a:xfrm flipH="1">
            <a:off x="1219198" y="185056"/>
            <a:ext cx="7739743" cy="584775"/>
          </a:xfrm>
          <a:prstGeom prst="rect">
            <a:avLst/>
          </a:prstGeom>
          <a:noFill/>
        </p:spPr>
        <p:txBody>
          <a:bodyPr wrap="square" rtlCol="0">
            <a:spAutoFit/>
          </a:bodyPr>
          <a:lstStyle/>
          <a:p>
            <a:r>
              <a:rPr lang="it-IT" dirty="0"/>
              <a:t>OK potassio… ma perché non sodio?</a:t>
            </a:r>
          </a:p>
        </p:txBody>
      </p:sp>
      <p:sp>
        <p:nvSpPr>
          <p:cNvPr id="3" name="CasellaDiTesto 2">
            <a:extLst>
              <a:ext uri="{FF2B5EF4-FFF2-40B4-BE49-F238E27FC236}">
                <a16:creationId xmlns:a16="http://schemas.microsoft.com/office/drawing/2014/main" id="{8586C873-A033-46BE-AE6B-55DCC9EBE22A}"/>
              </a:ext>
            </a:extLst>
          </p:cNvPr>
          <p:cNvSpPr txBox="1"/>
          <p:nvPr/>
        </p:nvSpPr>
        <p:spPr>
          <a:xfrm flipH="1">
            <a:off x="7108371" y="1534885"/>
            <a:ext cx="2599510" cy="1015663"/>
          </a:xfrm>
          <a:prstGeom prst="rect">
            <a:avLst/>
          </a:prstGeom>
          <a:noFill/>
        </p:spPr>
        <p:txBody>
          <a:bodyPr wrap="square" rtlCol="0">
            <a:spAutoFit/>
          </a:bodyPr>
          <a:lstStyle/>
          <a:p>
            <a:r>
              <a:rPr lang="it-IT" sz="2000" dirty="0"/>
              <a:t>Gruppi carbonilici </a:t>
            </a:r>
          </a:p>
          <a:p>
            <a:r>
              <a:rPr lang="it-IT" sz="2000" dirty="0"/>
              <a:t>di residui molti</a:t>
            </a:r>
          </a:p>
          <a:p>
            <a:r>
              <a:rPr lang="it-IT" sz="2000" dirty="0"/>
              <a:t>conservati </a:t>
            </a:r>
          </a:p>
        </p:txBody>
      </p:sp>
      <p:cxnSp>
        <p:nvCxnSpPr>
          <p:cNvPr id="5" name="Connettore 2 4">
            <a:extLst>
              <a:ext uri="{FF2B5EF4-FFF2-40B4-BE49-F238E27FC236}">
                <a16:creationId xmlns:a16="http://schemas.microsoft.com/office/drawing/2014/main" id="{06C6AB91-8FDE-416C-B93E-AC8EC5FA375F}"/>
              </a:ext>
            </a:extLst>
          </p:cNvPr>
          <p:cNvCxnSpPr>
            <a:cxnSpLocks/>
          </p:cNvCxnSpPr>
          <p:nvPr/>
        </p:nvCxnSpPr>
        <p:spPr bwMode="auto">
          <a:xfrm flipH="1">
            <a:off x="6411687" y="1915886"/>
            <a:ext cx="642258" cy="380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Connettore 2 6">
            <a:extLst>
              <a:ext uri="{FF2B5EF4-FFF2-40B4-BE49-F238E27FC236}">
                <a16:creationId xmlns:a16="http://schemas.microsoft.com/office/drawing/2014/main" id="{572C930F-8064-40BF-A64F-FDDE594E23D7}"/>
              </a:ext>
            </a:extLst>
          </p:cNvPr>
          <p:cNvCxnSpPr>
            <a:cxnSpLocks/>
          </p:cNvCxnSpPr>
          <p:nvPr/>
        </p:nvCxnSpPr>
        <p:spPr bwMode="auto">
          <a:xfrm flipH="1">
            <a:off x="6411687" y="2395088"/>
            <a:ext cx="642258" cy="816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4159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21C007E-55A0-4CF0-A7B3-0CA1E7855E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75427"/>
            <a:ext cx="6291944" cy="570434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271EB6A-10AB-4D97-95BE-AEBDBDDACBD4}"/>
              </a:ext>
            </a:extLst>
          </p:cNvPr>
          <p:cNvSpPr txBox="1"/>
          <p:nvPr/>
        </p:nvSpPr>
        <p:spPr>
          <a:xfrm flipH="1">
            <a:off x="1219198" y="185056"/>
            <a:ext cx="7739743" cy="584775"/>
          </a:xfrm>
          <a:prstGeom prst="rect">
            <a:avLst/>
          </a:prstGeom>
          <a:noFill/>
        </p:spPr>
        <p:txBody>
          <a:bodyPr wrap="square" rtlCol="0">
            <a:spAutoFit/>
          </a:bodyPr>
          <a:lstStyle/>
          <a:p>
            <a:r>
              <a:rPr lang="it-IT" dirty="0"/>
              <a:t>OK potassio… ma perché non sodio?</a:t>
            </a:r>
          </a:p>
        </p:txBody>
      </p:sp>
      <p:sp>
        <p:nvSpPr>
          <p:cNvPr id="3" name="CasellaDiTesto 2">
            <a:extLst>
              <a:ext uri="{FF2B5EF4-FFF2-40B4-BE49-F238E27FC236}">
                <a16:creationId xmlns:a16="http://schemas.microsoft.com/office/drawing/2014/main" id="{8586C873-A033-46BE-AE6B-55DCC9EBE22A}"/>
              </a:ext>
            </a:extLst>
          </p:cNvPr>
          <p:cNvSpPr txBox="1"/>
          <p:nvPr/>
        </p:nvSpPr>
        <p:spPr>
          <a:xfrm flipH="1">
            <a:off x="7108371" y="1534885"/>
            <a:ext cx="2599510" cy="1015663"/>
          </a:xfrm>
          <a:prstGeom prst="rect">
            <a:avLst/>
          </a:prstGeom>
          <a:noFill/>
        </p:spPr>
        <p:txBody>
          <a:bodyPr wrap="square" rtlCol="0">
            <a:spAutoFit/>
          </a:bodyPr>
          <a:lstStyle/>
          <a:p>
            <a:r>
              <a:rPr lang="it-IT" sz="2000" dirty="0"/>
              <a:t>Gruppi carbonilici </a:t>
            </a:r>
          </a:p>
          <a:p>
            <a:r>
              <a:rPr lang="it-IT" sz="2000" dirty="0"/>
              <a:t>di residui molti</a:t>
            </a:r>
          </a:p>
          <a:p>
            <a:r>
              <a:rPr lang="it-IT" sz="2000" dirty="0"/>
              <a:t>conservati </a:t>
            </a:r>
          </a:p>
        </p:txBody>
      </p:sp>
      <p:cxnSp>
        <p:nvCxnSpPr>
          <p:cNvPr id="5" name="Connettore 2 4">
            <a:extLst>
              <a:ext uri="{FF2B5EF4-FFF2-40B4-BE49-F238E27FC236}">
                <a16:creationId xmlns:a16="http://schemas.microsoft.com/office/drawing/2014/main" id="{06C6AB91-8FDE-416C-B93E-AC8EC5FA375F}"/>
              </a:ext>
            </a:extLst>
          </p:cNvPr>
          <p:cNvCxnSpPr>
            <a:cxnSpLocks/>
          </p:cNvCxnSpPr>
          <p:nvPr/>
        </p:nvCxnSpPr>
        <p:spPr bwMode="auto">
          <a:xfrm flipH="1">
            <a:off x="6411687" y="1915886"/>
            <a:ext cx="642258" cy="380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Connettore 2 6">
            <a:extLst>
              <a:ext uri="{FF2B5EF4-FFF2-40B4-BE49-F238E27FC236}">
                <a16:creationId xmlns:a16="http://schemas.microsoft.com/office/drawing/2014/main" id="{572C930F-8064-40BF-A64F-FDDE594E23D7}"/>
              </a:ext>
            </a:extLst>
          </p:cNvPr>
          <p:cNvCxnSpPr>
            <a:cxnSpLocks/>
          </p:cNvCxnSpPr>
          <p:nvPr/>
        </p:nvCxnSpPr>
        <p:spPr bwMode="auto">
          <a:xfrm flipH="1">
            <a:off x="6411687" y="2395088"/>
            <a:ext cx="642258" cy="816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0624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53BAF8B-BE7A-40D5-ACE9-B4ECECA0AA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25" r="9524" b="6543"/>
          <a:stretch/>
        </p:blipFill>
        <p:spPr>
          <a:xfrm rot="10800000">
            <a:off x="229522" y="1320340"/>
            <a:ext cx="8684955" cy="4677688"/>
          </a:xfrm>
          <a:prstGeom prst="rect">
            <a:avLst/>
          </a:prstGeom>
        </p:spPr>
      </p:pic>
    </p:spTree>
    <p:extLst>
      <p:ext uri="{BB962C8B-B14F-4D97-AF65-F5344CB8AC3E}">
        <p14:creationId xmlns:p14="http://schemas.microsoft.com/office/powerpoint/2010/main" val="409904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
          <p:cNvSpPr>
            <a:spLocks noChangeArrowheads="1"/>
          </p:cNvSpPr>
          <p:nvPr/>
        </p:nvSpPr>
        <p:spPr bwMode="auto">
          <a:xfrm>
            <a:off x="177800" y="134938"/>
            <a:ext cx="8794750" cy="319087"/>
          </a:xfrm>
          <a:prstGeom prst="rect">
            <a:avLst/>
          </a:prstGeom>
          <a:solidFill>
            <a:schemeClr val="bg1"/>
          </a:solidFill>
          <a:ln w="9525">
            <a:solidFill>
              <a:srgbClr val="FF0000"/>
            </a:solidFill>
            <a:miter lim="800000"/>
            <a:headEnd/>
            <a:tailEnd/>
          </a:ln>
        </p:spPr>
        <p:txBody>
          <a:bodyPr tIns="18000" bIns="18000">
            <a:spAutoFit/>
          </a:bodyPr>
          <a:lstStyle/>
          <a:p>
            <a:r>
              <a:rPr lang="it-IT" sz="1800">
                <a:solidFill>
                  <a:srgbClr val="FF0000"/>
                </a:solidFill>
                <a:latin typeface="Arial" pitchFamily="34" charset="0"/>
              </a:rPr>
              <a:t>Selettività e disattivazione nei canali per ioni - modello palla e catena</a:t>
            </a:r>
          </a:p>
        </p:txBody>
      </p:sp>
      <p:pic>
        <p:nvPicPr>
          <p:cNvPr id="13315" name="Picture 31" descr="404881a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812" y="550863"/>
            <a:ext cx="4110037"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
          <p:cNvGrpSpPr/>
          <p:nvPr/>
        </p:nvGrpSpPr>
        <p:grpSpPr>
          <a:xfrm>
            <a:off x="2092870" y="4519204"/>
            <a:ext cx="4589463" cy="1776413"/>
            <a:chOff x="15875" y="4819650"/>
            <a:chExt cx="4589463" cy="1776413"/>
          </a:xfrm>
        </p:grpSpPr>
        <p:pic>
          <p:nvPicPr>
            <p:cNvPr id="13323" name="Picture 40" descr="f1329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5" y="4819650"/>
              <a:ext cx="4589463"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CasellaDiTesto 14"/>
            <p:cNvSpPr txBox="1">
              <a:spLocks noChangeArrowheads="1"/>
            </p:cNvSpPr>
            <p:nvPr/>
          </p:nvSpPr>
          <p:spPr bwMode="auto">
            <a:xfrm>
              <a:off x="838200" y="5238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5" name="CasellaDiTesto 15"/>
            <p:cNvSpPr txBox="1">
              <a:spLocks noChangeArrowheads="1"/>
            </p:cNvSpPr>
            <p:nvPr/>
          </p:nvSpPr>
          <p:spPr bwMode="auto">
            <a:xfrm>
              <a:off x="2057400" y="507682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6" name="CasellaDiTesto 16"/>
            <p:cNvSpPr txBox="1">
              <a:spLocks noChangeArrowheads="1"/>
            </p:cNvSpPr>
            <p:nvPr/>
          </p:nvSpPr>
          <p:spPr bwMode="auto">
            <a:xfrm>
              <a:off x="1181100" y="6000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7" name="CasellaDiTesto 17"/>
            <p:cNvSpPr txBox="1">
              <a:spLocks noChangeArrowheads="1"/>
            </p:cNvSpPr>
            <p:nvPr/>
          </p:nvSpPr>
          <p:spPr bwMode="auto">
            <a:xfrm>
              <a:off x="3695700" y="507682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8" name="CasellaDiTesto 20"/>
            <p:cNvSpPr txBox="1">
              <a:spLocks noChangeArrowheads="1"/>
            </p:cNvSpPr>
            <p:nvPr/>
          </p:nvSpPr>
          <p:spPr bwMode="auto">
            <a:xfrm>
              <a:off x="352425" y="57054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29" name="CasellaDiTesto 21"/>
            <p:cNvSpPr txBox="1">
              <a:spLocks noChangeArrowheads="1"/>
            </p:cNvSpPr>
            <p:nvPr/>
          </p:nvSpPr>
          <p:spPr bwMode="auto">
            <a:xfrm>
              <a:off x="2524125" y="5715000"/>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30" name="CasellaDiTesto 22"/>
            <p:cNvSpPr txBox="1">
              <a:spLocks noChangeArrowheads="1"/>
            </p:cNvSpPr>
            <p:nvPr/>
          </p:nvSpPr>
          <p:spPr bwMode="auto">
            <a:xfrm>
              <a:off x="4171950" y="57054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31" name="Ovale 23"/>
            <p:cNvSpPr>
              <a:spLocks noChangeArrowheads="1"/>
            </p:cNvSpPr>
            <p:nvPr/>
          </p:nvSpPr>
          <p:spPr bwMode="auto">
            <a:xfrm>
              <a:off x="4343400" y="5619750"/>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2" name="CasellaDiTesto 19"/>
            <p:cNvSpPr txBox="1">
              <a:spLocks noChangeArrowheads="1"/>
            </p:cNvSpPr>
            <p:nvPr/>
          </p:nvSpPr>
          <p:spPr bwMode="auto">
            <a:xfrm>
              <a:off x="4257675" y="5553075"/>
              <a:ext cx="180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33" name="Ovale 24"/>
            <p:cNvSpPr>
              <a:spLocks noChangeArrowheads="1"/>
            </p:cNvSpPr>
            <p:nvPr/>
          </p:nvSpPr>
          <p:spPr bwMode="auto">
            <a:xfrm>
              <a:off x="2895600" y="5924550"/>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4" name="CasellaDiTesto 18"/>
            <p:cNvSpPr txBox="1">
              <a:spLocks noChangeArrowheads="1"/>
            </p:cNvSpPr>
            <p:nvPr/>
          </p:nvSpPr>
          <p:spPr bwMode="auto">
            <a:xfrm>
              <a:off x="2828925" y="585787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35" name="Ovale 25"/>
            <p:cNvSpPr>
              <a:spLocks noChangeArrowheads="1"/>
            </p:cNvSpPr>
            <p:nvPr/>
          </p:nvSpPr>
          <p:spPr bwMode="auto">
            <a:xfrm>
              <a:off x="1266825" y="6067425"/>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6" name="CasellaDiTesto 26"/>
            <p:cNvSpPr txBox="1">
              <a:spLocks noChangeArrowheads="1"/>
            </p:cNvSpPr>
            <p:nvPr/>
          </p:nvSpPr>
          <p:spPr bwMode="auto">
            <a:xfrm>
              <a:off x="1200150" y="6000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grpSp>
    </p:spTree>
    <p:extLst>
      <p:ext uri="{BB962C8B-B14F-4D97-AF65-F5344CB8AC3E}">
        <p14:creationId xmlns:p14="http://schemas.microsoft.com/office/powerpoint/2010/main" val="152755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1087438"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per ioni</a:t>
            </a:r>
          </a:p>
        </p:txBody>
      </p:sp>
      <p:sp>
        <p:nvSpPr>
          <p:cNvPr id="6150" name="Text Box 4"/>
          <p:cNvSpPr txBox="1">
            <a:spLocks noChangeArrowheads="1"/>
          </p:cNvSpPr>
          <p:nvPr/>
        </p:nvSpPr>
        <p:spPr bwMode="auto">
          <a:xfrm>
            <a:off x="147638" y="515938"/>
            <a:ext cx="8843962" cy="4524375"/>
          </a:xfrm>
          <a:prstGeom prst="rect">
            <a:avLst/>
          </a:prstGeom>
          <a:noFill/>
          <a:ln w="9525">
            <a:noFill/>
            <a:miter lim="800000"/>
            <a:headEnd/>
            <a:tailEnd/>
          </a:ln>
        </p:spPr>
        <p:txBody>
          <a:bodyPr>
            <a:spAutoFit/>
          </a:bodyPr>
          <a:lstStyle/>
          <a:p>
            <a:pPr marL="180975" indent="-180975" algn="just">
              <a:buFontTx/>
              <a:buChar char="•"/>
              <a:defRPr/>
            </a:pPr>
            <a:r>
              <a:rPr lang="it-IT" sz="1600" b="1" dirty="0">
                <a:solidFill>
                  <a:srgbClr val="FF3300"/>
                </a:solidFill>
                <a:latin typeface="Arial" pitchFamily="34" charset="0"/>
              </a:rPr>
              <a:t>proteine integrali di membrana </a:t>
            </a:r>
            <a:r>
              <a:rPr lang="it-IT" sz="1600" dirty="0">
                <a:latin typeface="Arial" pitchFamily="34" charset="0"/>
              </a:rPr>
              <a:t>strutturate in modo da formare </a:t>
            </a:r>
            <a:r>
              <a:rPr lang="it-IT" sz="1600" b="1" dirty="0">
                <a:solidFill>
                  <a:srgbClr val="FF0000"/>
                </a:solidFill>
                <a:latin typeface="Arial" pitchFamily="34" charset="0"/>
              </a:rPr>
              <a:t>pori</a:t>
            </a:r>
            <a:r>
              <a:rPr lang="it-IT" sz="1600" dirty="0">
                <a:latin typeface="Arial" pitchFamily="34" charset="0"/>
              </a:rPr>
              <a:t> che permettono il flusso di ioni in direzione del loro gradiente chimico</a:t>
            </a:r>
            <a:r>
              <a:rPr lang="it-IT" sz="1600" b="1" dirty="0">
                <a:latin typeface="Arial" pitchFamily="34" charset="0"/>
              </a:rPr>
              <a:t>:</a:t>
            </a:r>
          </a:p>
          <a:p>
            <a:pPr algn="just">
              <a:buFontTx/>
              <a:buChar char="•"/>
              <a:defRPr/>
            </a:pPr>
            <a:endParaRPr lang="it-IT" sz="1600" b="1" dirty="0">
              <a:latin typeface="Arial" pitchFamily="34" charset="0"/>
            </a:endParaRPr>
          </a:p>
          <a:p>
            <a:pPr marL="714375" algn="just">
              <a:defRPr/>
            </a:pPr>
            <a:r>
              <a:rPr lang="it-IT" sz="1600" b="1" dirty="0" err="1">
                <a:latin typeface="Arial" pitchFamily="34" charset="0"/>
                <a:cs typeface="Times New Roman" pitchFamily="18" charset="0"/>
              </a:rPr>
              <a:t>Na</a:t>
            </a:r>
            <a:r>
              <a:rPr lang="it-IT" sz="1600" b="1" baseline="30000" dirty="0" err="1">
                <a:latin typeface="Arial" pitchFamily="34" charset="0"/>
                <a:cs typeface="Times New Roman" pitchFamily="18" charset="0"/>
              </a:rPr>
              <a:t>+</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  extracellulare </a:t>
            </a:r>
            <a:r>
              <a:rPr lang="it-IT" sz="1600" b="1" dirty="0">
                <a:latin typeface="Arial" pitchFamily="34" charset="0"/>
                <a:cs typeface="Times New Roman" pitchFamily="18" charset="0"/>
                <a:sym typeface="Wingdings" pitchFamily="2" charset="2"/>
              </a:rPr>
              <a:t>  intracellulare</a:t>
            </a:r>
            <a:endParaRPr lang="it-IT" sz="1600" b="1" dirty="0">
              <a:latin typeface="Arial" pitchFamily="34" charset="0"/>
            </a:endParaRPr>
          </a:p>
          <a:p>
            <a:pPr algn="just">
              <a:spcBef>
                <a:spcPts val="600"/>
              </a:spcBef>
              <a:defRPr/>
            </a:pPr>
            <a:r>
              <a:rPr lang="it-IT" sz="1600" b="1" dirty="0">
                <a:latin typeface="Arial" pitchFamily="34" charset="0"/>
                <a:cs typeface="Times New Roman" pitchFamily="18" charset="0"/>
              </a:rPr>
              <a:t>             </a:t>
            </a:r>
            <a:r>
              <a:rPr lang="it-IT" sz="1600" b="1" dirty="0" err="1">
                <a:latin typeface="Arial" pitchFamily="34" charset="0"/>
                <a:cs typeface="Times New Roman" pitchFamily="18" charset="0"/>
              </a:rPr>
              <a:t>K</a:t>
            </a:r>
            <a:r>
              <a:rPr lang="it-IT" sz="1600" b="1" baseline="30000" dirty="0" err="1">
                <a:latin typeface="Arial" pitchFamily="34" charset="0"/>
                <a:cs typeface="Times New Roman" pitchFamily="18" charset="0"/>
              </a:rPr>
              <a:t>+</a:t>
            </a:r>
            <a:r>
              <a:rPr lang="it-IT" sz="1600" b="1" dirty="0">
                <a:latin typeface="Arial" pitchFamily="34" charset="0"/>
              </a:rPr>
              <a:t>     </a:t>
            </a:r>
            <a:r>
              <a:rPr lang="it-IT" sz="1600" b="1" dirty="0">
                <a:latin typeface="Arial" pitchFamily="34" charset="0"/>
                <a:cs typeface="Times New Roman" pitchFamily="18" charset="0"/>
                <a:sym typeface="Wingdings" pitchFamily="2" charset="2"/>
              </a:rPr>
              <a:t>intracellulare  </a:t>
            </a:r>
            <a:r>
              <a:rPr lang="it-IT" sz="1600" b="1" dirty="0">
                <a:latin typeface="Arial" pitchFamily="34" charset="0"/>
                <a:cs typeface="Times New Roman" pitchFamily="18" charset="0"/>
              </a:rPr>
              <a:t> extracellulare </a:t>
            </a:r>
            <a:endParaRPr lang="it-IT" sz="1600" b="1" dirty="0">
              <a:latin typeface="Arial" pitchFamily="34" charset="0"/>
            </a:endParaRPr>
          </a:p>
          <a:p>
            <a:pPr algn="just">
              <a:defRPr/>
            </a:pPr>
            <a:r>
              <a:rPr lang="it-IT" sz="1600" b="1" dirty="0">
                <a:latin typeface="Arial" pitchFamily="34" charset="0"/>
                <a:cs typeface="Times New Roman" pitchFamily="18" charset="0"/>
              </a:rPr>
              <a:t>            Ca</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extracellulare </a:t>
            </a:r>
            <a:r>
              <a:rPr lang="it-IT" sz="1600" b="1" dirty="0">
                <a:latin typeface="Arial" pitchFamily="34" charset="0"/>
                <a:cs typeface="Times New Roman" pitchFamily="18" charset="0"/>
                <a:sym typeface="Wingdings" pitchFamily="2" charset="2"/>
              </a:rPr>
              <a:t>  intracellulare  reticolo endoplasmatico</a:t>
            </a:r>
          </a:p>
          <a:p>
            <a:pPr algn="just">
              <a:defRPr/>
            </a:pPr>
            <a:endParaRPr lang="it-IT" sz="1600" b="1" dirty="0">
              <a:latin typeface="Arial" pitchFamily="34" charset="0"/>
            </a:endParaRPr>
          </a:p>
          <a:p>
            <a:pPr algn="just">
              <a:buFontTx/>
              <a:buChar char="•"/>
              <a:defRPr/>
            </a:pPr>
            <a:r>
              <a:rPr lang="it-IT" sz="1600" b="1" dirty="0">
                <a:solidFill>
                  <a:srgbClr val="FF3300"/>
                </a:solidFill>
                <a:latin typeface="Arial" pitchFamily="34" charset="0"/>
              </a:rPr>
              <a:t> </a:t>
            </a:r>
            <a:r>
              <a:rPr lang="it-IT" sz="1600" dirty="0">
                <a:latin typeface="Arial" pitchFamily="34" charset="0"/>
              </a:rPr>
              <a:t>I canali ionici si aprono in maniera controllata</a:t>
            </a:r>
            <a:r>
              <a:rPr lang="it-IT" sz="1600" dirty="0">
                <a:solidFill>
                  <a:srgbClr val="FF3300"/>
                </a:solidFill>
                <a:latin typeface="Arial" pitchFamily="34" charset="0"/>
              </a:rPr>
              <a:t> </a:t>
            </a:r>
            <a:r>
              <a:rPr lang="it-IT" sz="1600" dirty="0">
                <a:solidFill>
                  <a:srgbClr val="FF0000"/>
                </a:solidFill>
                <a:latin typeface="Arial" pitchFamily="34" charset="0"/>
              </a:rPr>
              <a:t>(</a:t>
            </a:r>
            <a:r>
              <a:rPr lang="it-IT" sz="1600" i="1" dirty="0" err="1">
                <a:solidFill>
                  <a:srgbClr val="FF0000"/>
                </a:solidFill>
                <a:latin typeface="Arial" pitchFamily="34" charset="0"/>
              </a:rPr>
              <a:t>gated</a:t>
            </a:r>
            <a:r>
              <a:rPr lang="it-IT" sz="1600" i="1" dirty="0">
                <a:solidFill>
                  <a:srgbClr val="FF0000"/>
                </a:solidFill>
                <a:latin typeface="Arial" pitchFamily="34" charset="0"/>
              </a:rPr>
              <a:t> </a:t>
            </a:r>
            <a:r>
              <a:rPr lang="it-IT" sz="1600" i="1" dirty="0" err="1">
                <a:solidFill>
                  <a:srgbClr val="FF0000"/>
                </a:solidFill>
                <a:latin typeface="Arial" pitchFamily="34" charset="0"/>
              </a:rPr>
              <a:t>pores</a:t>
            </a:r>
            <a:r>
              <a:rPr lang="it-IT" sz="1600" i="1" dirty="0">
                <a:solidFill>
                  <a:srgbClr val="FF0000"/>
                </a:solidFill>
                <a:latin typeface="Arial" pitchFamily="34" charset="0"/>
              </a:rPr>
              <a:t> / pori con sbarramento</a:t>
            </a:r>
            <a:r>
              <a:rPr lang="it-IT" sz="1600" dirty="0">
                <a:solidFill>
                  <a:srgbClr val="FF0000"/>
                </a:solidFill>
                <a:latin typeface="Arial" pitchFamily="34" charset="0"/>
              </a:rPr>
              <a:t>). </a:t>
            </a:r>
          </a:p>
          <a:p>
            <a:pPr algn="just">
              <a:spcBef>
                <a:spcPts val="1200"/>
              </a:spcBef>
              <a:defRPr/>
            </a:pPr>
            <a:r>
              <a:rPr lang="it-IT" sz="1600" b="1" dirty="0">
                <a:solidFill>
                  <a:srgbClr val="FF3300"/>
                </a:solidFill>
                <a:latin typeface="Arial" pitchFamily="34" charset="0"/>
              </a:rPr>
              <a:t> </a:t>
            </a:r>
            <a:r>
              <a:rPr lang="it-IT" sz="1600" b="1" i="1" dirty="0">
                <a:solidFill>
                  <a:srgbClr val="FF0000"/>
                </a:solidFill>
                <a:latin typeface="Arial" pitchFamily="34" charset="0"/>
              </a:rPr>
              <a:t>Due tipi di controllo</a:t>
            </a:r>
            <a:r>
              <a:rPr lang="it-IT" sz="1600" b="1" i="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 parte di una molecola che si lega ad un sito recettoriale       </a:t>
            </a:r>
            <a:r>
              <a:rPr lang="it-IT" sz="1600" b="1" dirty="0">
                <a:latin typeface="Arial" pitchFamily="34" charset="0"/>
              </a:rPr>
              <a:t>(</a:t>
            </a:r>
            <a:r>
              <a:rPr lang="it-IT" sz="1600" b="1" dirty="0">
                <a:solidFill>
                  <a:srgbClr val="FF3300"/>
                </a:solidFill>
                <a:latin typeface="Arial" pitchFamily="34" charset="0"/>
              </a:rPr>
              <a:t>canale attivato da </a:t>
            </a:r>
            <a:r>
              <a:rPr lang="it-IT" sz="1600" b="1" dirty="0" err="1">
                <a:solidFill>
                  <a:srgbClr val="FF3300"/>
                </a:solidFill>
                <a:latin typeface="Arial" pitchFamily="34" charset="0"/>
              </a:rPr>
              <a:t>ligando</a:t>
            </a:r>
            <a:r>
              <a:rPr lang="it-IT" sz="1600" b="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dalla variazione del potenziale elettrico di membrana             </a:t>
            </a:r>
            <a:r>
              <a:rPr lang="it-IT" sz="1600" b="1" dirty="0">
                <a:latin typeface="Arial" pitchFamily="34" charset="0"/>
              </a:rPr>
              <a:t>(</a:t>
            </a:r>
            <a:r>
              <a:rPr lang="it-IT" sz="1600" b="1" dirty="0">
                <a:solidFill>
                  <a:srgbClr val="FF3300"/>
                </a:solidFill>
                <a:latin typeface="Arial" pitchFamily="34" charset="0"/>
              </a:rPr>
              <a:t>canale attivato dal potenziale</a:t>
            </a:r>
            <a:r>
              <a:rPr lang="it-IT" sz="1600" b="1" dirty="0">
                <a:latin typeface="Arial" pitchFamily="34" charset="0"/>
              </a:rPr>
              <a:t>)</a:t>
            </a:r>
          </a:p>
          <a:p>
            <a:pPr algn="just">
              <a:spcBef>
                <a:spcPts val="1200"/>
              </a:spcBef>
              <a:defRPr/>
            </a:pPr>
            <a:r>
              <a:rPr lang="it-IT" sz="1600" dirty="0">
                <a:latin typeface="Arial" pitchFamily="34" charset="0"/>
              </a:rPr>
              <a:t>Esempio</a:t>
            </a:r>
            <a:r>
              <a:rPr lang="it-IT" sz="1600" b="1" dirty="0">
                <a:latin typeface="Arial" pitchFamily="34" charset="0"/>
              </a:rPr>
              <a:t>: </a:t>
            </a:r>
            <a:r>
              <a:rPr lang="it-IT" sz="1600" dirty="0">
                <a:latin typeface="Arial" pitchFamily="34" charset="0"/>
              </a:rPr>
              <a:t>canali necessari alla propagazione degli impulsi nervosi nei neuroni.</a:t>
            </a:r>
          </a:p>
          <a:p>
            <a:pPr marL="180975" indent="-180975" algn="just">
              <a:spcBef>
                <a:spcPts val="300"/>
              </a:spcBef>
              <a:defRPr/>
            </a:pPr>
            <a:r>
              <a:rPr lang="it-IT" sz="1600" b="1" dirty="0">
                <a:latin typeface="Arial" pitchFamily="34" charset="0"/>
              </a:rPr>
              <a:t>- </a:t>
            </a:r>
            <a:r>
              <a:rPr lang="it-IT" sz="1600" dirty="0">
                <a:latin typeface="Arial" pitchFamily="34" charset="0"/>
              </a:rPr>
              <a:t>Il potenziale d’azione dipende dalla variazione transitoria del potenziale di membrana che si propaga rapidamente lungo le cellule nervose.  </a:t>
            </a:r>
          </a:p>
          <a:p>
            <a:pPr marL="180975" indent="-180975" algn="just">
              <a:spcBef>
                <a:spcPts val="300"/>
              </a:spcBef>
              <a:defRPr/>
            </a:pPr>
            <a:r>
              <a:rPr lang="it-IT" sz="1600" dirty="0">
                <a:latin typeface="Arial" pitchFamily="34" charset="0"/>
              </a:rPr>
              <a:t>- Questa variazione è generata dalla depolarizzazione/</a:t>
            </a:r>
            <a:r>
              <a:rPr lang="it-IT" sz="1600" dirty="0" err="1">
                <a:latin typeface="Arial" pitchFamily="34" charset="0"/>
              </a:rPr>
              <a:t>ripolarizzazione</a:t>
            </a:r>
            <a:r>
              <a:rPr lang="it-IT" sz="1600" dirty="0">
                <a:latin typeface="Arial" pitchFamily="34" charset="0"/>
              </a:rPr>
              <a:t> locale mediante l’apertura e la chiusura di canali per il sodio(controllo </a:t>
            </a:r>
            <a:r>
              <a:rPr lang="it-IT" sz="1600" dirty="0" err="1">
                <a:latin typeface="Arial" pitchFamily="34" charset="0"/>
              </a:rPr>
              <a:t>ligando</a:t>
            </a:r>
            <a:r>
              <a:rPr lang="it-IT" sz="1600" dirty="0">
                <a:latin typeface="Arial" pitchFamily="34" charset="0"/>
              </a:rPr>
              <a:t>) e per il potassio (voltaico).</a:t>
            </a:r>
            <a:endParaRPr lang="it-IT" sz="1600" dirty="0">
              <a:solidFill>
                <a:srgbClr val="FF3300"/>
              </a:solidFill>
              <a:latin typeface="Arial" pitchFamily="34" charset="0"/>
            </a:endParaRPr>
          </a:p>
        </p:txBody>
      </p:sp>
      <p:grpSp>
        <p:nvGrpSpPr>
          <p:cNvPr id="3" name="Gruppo 2"/>
          <p:cNvGrpSpPr/>
          <p:nvPr/>
        </p:nvGrpSpPr>
        <p:grpSpPr>
          <a:xfrm>
            <a:off x="346075" y="5378450"/>
            <a:ext cx="8610600" cy="1352550"/>
            <a:chOff x="346075" y="5378450"/>
            <a:chExt cx="8610600" cy="1352550"/>
          </a:xfrm>
        </p:grpSpPr>
        <p:pic>
          <p:nvPicPr>
            <p:cNvPr id="614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5" y="5378450"/>
              <a:ext cx="8610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39"/>
            <p:cNvSpPr>
              <a:spLocks noChangeArrowheads="1"/>
            </p:cNvSpPr>
            <p:nvPr/>
          </p:nvSpPr>
          <p:spPr bwMode="auto">
            <a:xfrm>
              <a:off x="7513638" y="5899150"/>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latin typeface="Arial" pitchFamily="34" charset="0"/>
                </a:rPr>
                <a:t>membrana</a:t>
              </a:r>
              <a:endParaRPr lang="it-IT" sz="1600"/>
            </a:p>
          </p:txBody>
        </p:sp>
        <p:sp>
          <p:nvSpPr>
            <p:cNvPr id="2" name="Rettangolo 40"/>
            <p:cNvSpPr>
              <a:spLocks noChangeArrowheads="1"/>
            </p:cNvSpPr>
            <p:nvPr/>
          </p:nvSpPr>
          <p:spPr bwMode="auto">
            <a:xfrm>
              <a:off x="2079625" y="6356350"/>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1" name="Rettangolo 41"/>
            <p:cNvSpPr>
              <a:spLocks noChangeArrowheads="1"/>
            </p:cNvSpPr>
            <p:nvPr/>
          </p:nvSpPr>
          <p:spPr bwMode="auto">
            <a:xfrm>
              <a:off x="3394075" y="634682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2" name="Rettangolo 42"/>
            <p:cNvSpPr>
              <a:spLocks noChangeArrowheads="1"/>
            </p:cNvSpPr>
            <p:nvPr/>
          </p:nvSpPr>
          <p:spPr bwMode="auto">
            <a:xfrm>
              <a:off x="5146675" y="636587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gr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94" y="3175"/>
            <a:ext cx="9028306" cy="685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0788" y="2525713"/>
            <a:ext cx="520223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8"/>
          <p:cNvSpPr>
            <a:spLocks noChangeArrowheads="1"/>
          </p:cNvSpPr>
          <p:nvPr/>
        </p:nvSpPr>
        <p:spPr bwMode="auto">
          <a:xfrm>
            <a:off x="185738" y="1476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58775" lvl="2" defTabSz="1087438">
              <a:spcBef>
                <a:spcPts val="575"/>
              </a:spcBef>
              <a:spcAft>
                <a:spcPts val="575"/>
              </a:spcAft>
              <a:defRPr/>
            </a:pPr>
            <a:r>
              <a:rPr lang="it-IT" sz="1800" b="1">
                <a:solidFill>
                  <a:srgbClr val="FF3300"/>
                </a:solidFill>
                <a:latin typeface="Arial" pitchFamily="34" charset="0"/>
              </a:rPr>
              <a:t>   </a:t>
            </a:r>
            <a:r>
              <a:rPr lang="it-IT" sz="2000" b="1">
                <a:solidFill>
                  <a:srgbClr val="FF3300"/>
                </a:solidFill>
                <a:effectLst>
                  <a:outerShdw blurRad="38100" dist="38100" dir="2700000" algn="tl">
                    <a:srgbClr val="C0C0C0"/>
                  </a:outerShdw>
                </a:effectLst>
                <a:latin typeface="Arial" pitchFamily="34" charset="0"/>
              </a:rPr>
              <a:t>canale attivato da ligando - il recettore nicotinico per l’acetilcolina</a:t>
            </a:r>
          </a:p>
        </p:txBody>
      </p:sp>
      <p:sp>
        <p:nvSpPr>
          <p:cNvPr id="7171" name="Rectangle 12"/>
          <p:cNvSpPr>
            <a:spLocks noChangeArrowheads="1"/>
          </p:cNvSpPr>
          <p:nvPr/>
        </p:nvSpPr>
        <p:spPr bwMode="auto">
          <a:xfrm>
            <a:off x="177800" y="555625"/>
            <a:ext cx="87757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lgn="just">
              <a:spcBef>
                <a:spcPts val="1200"/>
              </a:spcBef>
              <a:buFontTx/>
              <a:buChar char="•"/>
            </a:pPr>
            <a:r>
              <a:rPr lang="it-IT" sz="1400" dirty="0">
                <a:latin typeface="Arial" pitchFamily="34" charset="0"/>
              </a:rPr>
              <a:t>L'acetilcolina (AC) è un neurotrasmettitore. Quando il potenziale d’azione giunge alla membrana </a:t>
            </a:r>
            <a:r>
              <a:rPr lang="it-IT" sz="1400" dirty="0" err="1">
                <a:latin typeface="Arial" pitchFamily="34" charset="0"/>
              </a:rPr>
              <a:t>pre</a:t>
            </a:r>
            <a:r>
              <a:rPr lang="it-IT" sz="1400" dirty="0">
                <a:latin typeface="Arial" pitchFamily="34" charset="0"/>
              </a:rPr>
              <a:t>-sinaptica di un neurone, causa l’apertura di canali per il Ca</a:t>
            </a:r>
            <a:r>
              <a:rPr lang="it-IT" sz="1400" baseline="30000" dirty="0">
                <a:latin typeface="Arial" pitchFamily="34" charset="0"/>
              </a:rPr>
              <a:t>++</a:t>
            </a:r>
            <a:r>
              <a:rPr lang="it-IT" sz="1400" dirty="0">
                <a:latin typeface="Arial" pitchFamily="34" charset="0"/>
              </a:rPr>
              <a:t>. L’aumento della [Ca</a:t>
            </a:r>
            <a:r>
              <a:rPr lang="it-IT" sz="1400" baseline="30000" dirty="0">
                <a:latin typeface="Arial" pitchFamily="34" charset="0"/>
              </a:rPr>
              <a:t>++</a:t>
            </a:r>
            <a:r>
              <a:rPr lang="it-IT" sz="1400" dirty="0">
                <a:latin typeface="Arial" pitchFamily="34" charset="0"/>
              </a:rPr>
              <a:t>] causa la fusione di vescicole contenenti AC con la membrana plasmatica e rilascio di AC nella fessura sinaptica.</a:t>
            </a:r>
          </a:p>
          <a:p>
            <a:pPr marL="180975" indent="-180975" algn="just">
              <a:spcBef>
                <a:spcPts val="1200"/>
              </a:spcBef>
              <a:buFontTx/>
              <a:buChar char="•"/>
            </a:pPr>
            <a:r>
              <a:rPr lang="it-IT" sz="1400" dirty="0">
                <a:latin typeface="Arial" pitchFamily="34" charset="0"/>
              </a:rPr>
              <a:t>Ogni impulso causa la fusione di </a:t>
            </a:r>
            <a:r>
              <a:rPr lang="it-IT" sz="1400" i="1" dirty="0">
                <a:latin typeface="Arial" pitchFamily="34" charset="0"/>
              </a:rPr>
              <a:t>ca</a:t>
            </a:r>
            <a:r>
              <a:rPr lang="it-IT" sz="1400" dirty="0">
                <a:latin typeface="Arial" pitchFamily="34" charset="0"/>
              </a:rPr>
              <a:t>. 300/400 vescicole, la [AC] nella fessura sinaptica aumenta velocemente da 10 </a:t>
            </a:r>
            <a:r>
              <a:rPr lang="it-IT" sz="1400" dirty="0" err="1">
                <a:latin typeface="Arial" pitchFamily="34" charset="0"/>
              </a:rPr>
              <a:t>nM</a:t>
            </a:r>
            <a:r>
              <a:rPr lang="it-IT" sz="1400" dirty="0">
                <a:latin typeface="Arial" pitchFamily="34" charset="0"/>
              </a:rPr>
              <a:t> ad oltre 500 </a:t>
            </a:r>
            <a:r>
              <a:rPr lang="it-IT" sz="1400" dirty="0">
                <a:latin typeface="Arial" pitchFamily="34" charset="0"/>
                <a:sym typeface="Symbol" pitchFamily="18" charset="2"/>
              </a:rPr>
              <a:t></a:t>
            </a:r>
            <a:r>
              <a:rPr lang="it-IT" sz="1400" dirty="0">
                <a:latin typeface="Arial" pitchFamily="34" charset="0"/>
              </a:rPr>
              <a:t>M. </a:t>
            </a:r>
          </a:p>
          <a:p>
            <a:pPr marL="180975" indent="-180975" algn="just">
              <a:spcBef>
                <a:spcPts val="1200"/>
              </a:spcBef>
              <a:buFontTx/>
              <a:buChar char="•"/>
            </a:pPr>
            <a:r>
              <a:rPr lang="it-IT" sz="1400" dirty="0">
                <a:latin typeface="Arial" pitchFamily="34" charset="0"/>
              </a:rPr>
              <a:t> AC attraversa rapidamente la fessura raggiungendo la membrana post-sinaptica di un secondo neurone, dove attiva  specifici recettori che sono canali per Na</a:t>
            </a:r>
            <a:r>
              <a:rPr lang="it-IT" sz="1400" baseline="30000" dirty="0">
                <a:latin typeface="Arial" pitchFamily="34" charset="0"/>
              </a:rPr>
              <a:t>+  </a:t>
            </a:r>
            <a:r>
              <a:rPr lang="it-IT" sz="1400" dirty="0">
                <a:latin typeface="Arial" pitchFamily="34" charset="0"/>
              </a:rPr>
              <a:t>(attivati da ligando). </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300" y="3089275"/>
            <a:ext cx="521335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3086100"/>
            <a:ext cx="55800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150" y="2955925"/>
            <a:ext cx="54356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CasellaDiTesto 11"/>
          <p:cNvSpPr txBox="1">
            <a:spLocks noChangeArrowheads="1"/>
          </p:cNvSpPr>
          <p:nvPr/>
        </p:nvSpPr>
        <p:spPr bwMode="auto">
          <a:xfrm>
            <a:off x="211138" y="2495550"/>
            <a:ext cx="33797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spcBef>
                <a:spcPts val="1200"/>
              </a:spcBef>
              <a:buFontTx/>
              <a:buChar char="•"/>
            </a:pPr>
            <a:r>
              <a:rPr lang="it-IT" sz="1400" dirty="0">
                <a:latin typeface="Arial" pitchFamily="34" charset="0"/>
              </a:rPr>
              <a:t>La depolarizzazione locale della membrana a sua volta causa  l’apertura di canali per Na</a:t>
            </a:r>
            <a:r>
              <a:rPr lang="it-IT" sz="1400" baseline="30000" dirty="0">
                <a:latin typeface="Arial" pitchFamily="34" charset="0"/>
              </a:rPr>
              <a:t>+  </a:t>
            </a:r>
            <a:r>
              <a:rPr lang="it-IT" sz="1400" dirty="0">
                <a:latin typeface="Arial" pitchFamily="34" charset="0"/>
              </a:rPr>
              <a:t>attivati dal potenziale, e permettono la propagazione del segnale. </a:t>
            </a:r>
          </a:p>
          <a:p>
            <a:pPr algn="just">
              <a:spcBef>
                <a:spcPts val="1200"/>
              </a:spcBef>
              <a:buFontTx/>
              <a:buChar char="•"/>
            </a:pPr>
            <a:r>
              <a:rPr lang="it-IT" sz="1400" dirty="0">
                <a:latin typeface="Arial" pitchFamily="34" charset="0"/>
              </a:rPr>
              <a:t> Ad un certo livello di depolarizzazione si attivano i canali per il K</a:t>
            </a:r>
            <a:r>
              <a:rPr lang="it-IT" sz="1400" baseline="30000" dirty="0">
                <a:latin typeface="Arial" pitchFamily="34" charset="0"/>
              </a:rPr>
              <a:t>+</a:t>
            </a:r>
            <a:r>
              <a:rPr lang="it-IT" sz="1400" dirty="0">
                <a:latin typeface="Arial" pitchFamily="34" charset="0"/>
              </a:rPr>
              <a:t> attivati dal potenziale che permettono il ripristino del potenziale di membrana</a:t>
            </a:r>
          </a:p>
          <a:p>
            <a:pPr algn="just">
              <a:spcBef>
                <a:spcPts val="1200"/>
              </a:spcBef>
              <a:buFontTx/>
              <a:buChar char="•"/>
            </a:pPr>
            <a:r>
              <a:rPr lang="it-IT" sz="1400" dirty="0">
                <a:latin typeface="Arial" pitchFamily="34" charset="0"/>
              </a:rPr>
              <a:t>  Il gradiente chimico è ripristinato dalla Na/K ATPasi (trasporto attivo)</a:t>
            </a:r>
          </a:p>
          <a:p>
            <a:pPr algn="just"/>
            <a:endParaRPr lang="it-IT" sz="1400" b="1" dirty="0">
              <a:latin typeface="Arial" pitchFamily="34" charset="0"/>
            </a:endParaRPr>
          </a:p>
          <a:p>
            <a:pPr algn="just"/>
            <a:endParaRPr lang="it-IT" sz="1400" b="1" dirty="0">
              <a:latin typeface="Arial" pitchFamily="34" charset="0"/>
            </a:endParaRPr>
          </a:p>
          <a:p>
            <a:pPr algn="just"/>
            <a:endParaRPr lang="it-IT"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2"/>
                                        </p:tgtEl>
                                      </p:cBhvr>
                                    </p:animEffect>
                                    <p:set>
                                      <p:cBhvr>
                                        <p:cTn id="7" dur="1" fill="hold">
                                          <p:stCondLst>
                                            <p:cond delay="499"/>
                                          </p:stCondLst>
                                        </p:cTn>
                                        <p:tgtEl>
                                          <p:spTgt spid="717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500"/>
                                        <p:tgtEl>
                                          <p:spTgt spid="32770"/>
                                        </p:tgtEl>
                                      </p:cBhvr>
                                    </p:animEffect>
                                    <p:set>
                                      <p:cBhvr>
                                        <p:cTn id="14" dur="1" fill="hold">
                                          <p:stCondLst>
                                            <p:cond delay="499"/>
                                          </p:stCondLst>
                                        </p:cTn>
                                        <p:tgtEl>
                                          <p:spTgt spid="327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2771"/>
                                        </p:tgtEl>
                                      </p:cBhvr>
                                    </p:animEffect>
                                    <p:set>
                                      <p:cBhvr>
                                        <p:cTn id="21" dur="1" fill="hold">
                                          <p:stCondLst>
                                            <p:cond delay="499"/>
                                          </p:stCondLst>
                                        </p:cTn>
                                        <p:tgtEl>
                                          <p:spTgt spid="3277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1650"/>
            <a:ext cx="95853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1800" b="1">
                <a:solidFill>
                  <a:srgbClr val="FF3300"/>
                </a:solidFill>
                <a:latin typeface="Arial" pitchFamily="34" charset="0"/>
              </a:rPr>
              <a:t>struttura del recettore nicotinico dell’acetilcolina</a:t>
            </a:r>
          </a:p>
        </p:txBody>
      </p:sp>
      <p:sp>
        <p:nvSpPr>
          <p:cNvPr id="10244" name="Rectangle 8"/>
          <p:cNvSpPr>
            <a:spLocks noChangeArrowheads="1"/>
          </p:cNvSpPr>
          <p:nvPr/>
        </p:nvSpPr>
        <p:spPr bwMode="auto">
          <a:xfrm>
            <a:off x="112713" y="992415"/>
            <a:ext cx="8877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it-IT" sz="1600" b="1" dirty="0">
                <a:latin typeface="Arial" pitchFamily="34" charset="0"/>
              </a:rPr>
              <a:t> </a:t>
            </a:r>
            <a:r>
              <a:rPr lang="it-IT" sz="1600" dirty="0">
                <a:latin typeface="Arial" pitchFamily="34" charset="0"/>
              </a:rPr>
              <a:t>Il recettore per l’acetilcolina (</a:t>
            </a:r>
            <a:r>
              <a:rPr lang="it-IT" sz="1600" dirty="0" err="1">
                <a:latin typeface="Arial" pitchFamily="34" charset="0"/>
              </a:rPr>
              <a:t>AcR</a:t>
            </a:r>
            <a:r>
              <a:rPr lang="it-IT" sz="1600" dirty="0">
                <a:latin typeface="Arial" pitchFamily="34" charset="0"/>
              </a:rPr>
              <a:t>) è un pentamero di subunità </a:t>
            </a:r>
            <a:r>
              <a:rPr lang="it-IT" sz="1600" dirty="0">
                <a:latin typeface="Symbol" pitchFamily="18" charset="2"/>
              </a:rPr>
              <a:t>a</a:t>
            </a:r>
            <a:r>
              <a:rPr lang="it-IT" sz="1800" baseline="-25000" dirty="0">
                <a:latin typeface="Symbol" pitchFamily="18" charset="2"/>
              </a:rPr>
              <a:t>2</a:t>
            </a:r>
            <a:r>
              <a:rPr lang="it-IT" sz="1600" dirty="0">
                <a:latin typeface="Symbol" pitchFamily="18" charset="2"/>
              </a:rPr>
              <a:t>bgd </a:t>
            </a:r>
            <a:r>
              <a:rPr lang="it-IT" sz="1600" dirty="0">
                <a:latin typeface="Arial" pitchFamily="34" charset="0"/>
                <a:cs typeface="Arial" pitchFamily="34" charset="0"/>
              </a:rPr>
              <a:t>con </a:t>
            </a:r>
            <a:r>
              <a:rPr lang="it-IT" sz="1600" dirty="0">
                <a:latin typeface="Arial" pitchFamily="34" charset="0"/>
              </a:rPr>
              <a:t>sequenze omologhe.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826000" y="3386138"/>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464050" y="3386138"/>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7921625" y="339566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7559675" y="339566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Figura a mano libera 248"/>
          <p:cNvSpPr/>
          <p:nvPr/>
        </p:nvSpPr>
        <p:spPr bwMode="auto">
          <a:xfrm>
            <a:off x="46037" y="3365500"/>
            <a:ext cx="2917826" cy="3098800"/>
          </a:xfrm>
          <a:custGeom>
            <a:avLst/>
            <a:gdLst>
              <a:gd name="connsiteX0" fmla="*/ 896937 w 3074987"/>
              <a:gd name="connsiteY0" fmla="*/ 1076325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763587 w 3074987"/>
              <a:gd name="connsiteY23" fmla="*/ 1247775 h 3135312"/>
              <a:gd name="connsiteX24" fmla="*/ 896937 w 3074987"/>
              <a:gd name="connsiteY24" fmla="*/ 1076325 h 3135312"/>
              <a:gd name="connsiteX0" fmla="*/ 896937 w 3074987"/>
              <a:gd name="connsiteY0" fmla="*/ 1076325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858837 w 3074987"/>
              <a:gd name="connsiteY23" fmla="*/ 1171575 h 3135312"/>
              <a:gd name="connsiteX24" fmla="*/ 896937 w 3074987"/>
              <a:gd name="connsiteY24" fmla="*/ 1076325 h 3135312"/>
              <a:gd name="connsiteX0" fmla="*/ 839787 w 3074987"/>
              <a:gd name="connsiteY0" fmla="*/ 838200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858837 w 3074987"/>
              <a:gd name="connsiteY23" fmla="*/ 1171575 h 3135312"/>
              <a:gd name="connsiteX24" fmla="*/ 839787 w 3074987"/>
              <a:gd name="connsiteY24" fmla="*/ 838200 h 3135312"/>
              <a:gd name="connsiteX0" fmla="*/ 839787 w 3074987"/>
              <a:gd name="connsiteY0" fmla="*/ 838200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763587 w 3074987"/>
              <a:gd name="connsiteY23" fmla="*/ 904875 h 3135312"/>
              <a:gd name="connsiteX24" fmla="*/ 839787 w 3074987"/>
              <a:gd name="connsiteY24" fmla="*/ 838200 h 3135312"/>
              <a:gd name="connsiteX0" fmla="*/ 839787 w 3074987"/>
              <a:gd name="connsiteY0" fmla="*/ 846137 h 3143249"/>
              <a:gd name="connsiteX1" fmla="*/ 620712 w 3074987"/>
              <a:gd name="connsiteY1" fmla="*/ 608012 h 3143249"/>
              <a:gd name="connsiteX2" fmla="*/ 858837 w 3074987"/>
              <a:gd name="connsiteY2" fmla="*/ 93662 h 3143249"/>
              <a:gd name="connsiteX3" fmla="*/ 1487487 w 3074987"/>
              <a:gd name="connsiteY3" fmla="*/ 93662 h 3143249"/>
              <a:gd name="connsiteX4" fmla="*/ 1830387 w 3074987"/>
              <a:gd name="connsiteY4" fmla="*/ 655637 h 3143249"/>
              <a:gd name="connsiteX5" fmla="*/ 2249487 w 3074987"/>
              <a:gd name="connsiteY5" fmla="*/ 608012 h 3143249"/>
              <a:gd name="connsiteX6" fmla="*/ 2592387 w 3074987"/>
              <a:gd name="connsiteY6" fmla="*/ 750887 h 3143249"/>
              <a:gd name="connsiteX7" fmla="*/ 2754312 w 3074987"/>
              <a:gd name="connsiteY7" fmla="*/ 1141412 h 3143249"/>
              <a:gd name="connsiteX8" fmla="*/ 2763837 w 3074987"/>
              <a:gd name="connsiteY8" fmla="*/ 1751012 h 3143249"/>
              <a:gd name="connsiteX9" fmla="*/ 2468562 w 3074987"/>
              <a:gd name="connsiteY9" fmla="*/ 1979612 h 3143249"/>
              <a:gd name="connsiteX10" fmla="*/ 2925762 w 3074987"/>
              <a:gd name="connsiteY10" fmla="*/ 2408237 h 3143249"/>
              <a:gd name="connsiteX11" fmla="*/ 3030537 w 3074987"/>
              <a:gd name="connsiteY11" fmla="*/ 2770187 h 3143249"/>
              <a:gd name="connsiteX12" fmla="*/ 2659062 w 3074987"/>
              <a:gd name="connsiteY12" fmla="*/ 3046412 h 3143249"/>
              <a:gd name="connsiteX13" fmla="*/ 1868487 w 3074987"/>
              <a:gd name="connsiteY13" fmla="*/ 3122612 h 3143249"/>
              <a:gd name="connsiteX14" fmla="*/ 1477962 w 3074987"/>
              <a:gd name="connsiteY14" fmla="*/ 2922587 h 3143249"/>
              <a:gd name="connsiteX15" fmla="*/ 1030287 w 3074987"/>
              <a:gd name="connsiteY15" fmla="*/ 3103562 h 3143249"/>
              <a:gd name="connsiteX16" fmla="*/ 373062 w 3074987"/>
              <a:gd name="connsiteY16" fmla="*/ 3084512 h 3143249"/>
              <a:gd name="connsiteX17" fmla="*/ 163512 w 3074987"/>
              <a:gd name="connsiteY17" fmla="*/ 2760662 h 3143249"/>
              <a:gd name="connsiteX18" fmla="*/ 306387 w 3074987"/>
              <a:gd name="connsiteY18" fmla="*/ 2303462 h 3143249"/>
              <a:gd name="connsiteX19" fmla="*/ 277812 w 3074987"/>
              <a:gd name="connsiteY19" fmla="*/ 2017712 h 3143249"/>
              <a:gd name="connsiteX20" fmla="*/ 20637 w 3074987"/>
              <a:gd name="connsiteY20" fmla="*/ 1712912 h 3143249"/>
              <a:gd name="connsiteX21" fmla="*/ 153987 w 3074987"/>
              <a:gd name="connsiteY21" fmla="*/ 903287 h 3143249"/>
              <a:gd name="connsiteX22" fmla="*/ 592137 w 3074987"/>
              <a:gd name="connsiteY22" fmla="*/ 979487 h 3143249"/>
              <a:gd name="connsiteX23" fmla="*/ 763587 w 3074987"/>
              <a:gd name="connsiteY23" fmla="*/ 912812 h 3143249"/>
              <a:gd name="connsiteX24" fmla="*/ 839787 w 3074987"/>
              <a:gd name="connsiteY24" fmla="*/ 846137 h 3143249"/>
              <a:gd name="connsiteX0" fmla="*/ 839787 w 3074987"/>
              <a:gd name="connsiteY0" fmla="*/ 865187 h 3162299"/>
              <a:gd name="connsiteX1" fmla="*/ 620712 w 3074987"/>
              <a:gd name="connsiteY1" fmla="*/ 627062 h 3162299"/>
              <a:gd name="connsiteX2" fmla="*/ 858837 w 3074987"/>
              <a:gd name="connsiteY2" fmla="*/ 112712 h 3162299"/>
              <a:gd name="connsiteX3" fmla="*/ 1687512 w 3074987"/>
              <a:gd name="connsiteY3" fmla="*/ 93662 h 3162299"/>
              <a:gd name="connsiteX4" fmla="*/ 1830387 w 3074987"/>
              <a:gd name="connsiteY4" fmla="*/ 674687 h 3162299"/>
              <a:gd name="connsiteX5" fmla="*/ 2249487 w 3074987"/>
              <a:gd name="connsiteY5" fmla="*/ 627062 h 3162299"/>
              <a:gd name="connsiteX6" fmla="*/ 2592387 w 3074987"/>
              <a:gd name="connsiteY6" fmla="*/ 769937 h 3162299"/>
              <a:gd name="connsiteX7" fmla="*/ 2754312 w 3074987"/>
              <a:gd name="connsiteY7" fmla="*/ 1160462 h 3162299"/>
              <a:gd name="connsiteX8" fmla="*/ 2763837 w 3074987"/>
              <a:gd name="connsiteY8" fmla="*/ 1770062 h 3162299"/>
              <a:gd name="connsiteX9" fmla="*/ 2468562 w 3074987"/>
              <a:gd name="connsiteY9" fmla="*/ 1998662 h 3162299"/>
              <a:gd name="connsiteX10" fmla="*/ 2925762 w 3074987"/>
              <a:gd name="connsiteY10" fmla="*/ 2427287 h 3162299"/>
              <a:gd name="connsiteX11" fmla="*/ 3030537 w 3074987"/>
              <a:gd name="connsiteY11" fmla="*/ 2789237 h 3162299"/>
              <a:gd name="connsiteX12" fmla="*/ 2659062 w 3074987"/>
              <a:gd name="connsiteY12" fmla="*/ 3065462 h 3162299"/>
              <a:gd name="connsiteX13" fmla="*/ 1868487 w 3074987"/>
              <a:gd name="connsiteY13" fmla="*/ 3141662 h 3162299"/>
              <a:gd name="connsiteX14" fmla="*/ 1477962 w 3074987"/>
              <a:gd name="connsiteY14" fmla="*/ 2941637 h 3162299"/>
              <a:gd name="connsiteX15" fmla="*/ 1030287 w 3074987"/>
              <a:gd name="connsiteY15" fmla="*/ 3122612 h 3162299"/>
              <a:gd name="connsiteX16" fmla="*/ 373062 w 3074987"/>
              <a:gd name="connsiteY16" fmla="*/ 3103562 h 3162299"/>
              <a:gd name="connsiteX17" fmla="*/ 163512 w 3074987"/>
              <a:gd name="connsiteY17" fmla="*/ 2779712 h 3162299"/>
              <a:gd name="connsiteX18" fmla="*/ 306387 w 3074987"/>
              <a:gd name="connsiteY18" fmla="*/ 2322512 h 3162299"/>
              <a:gd name="connsiteX19" fmla="*/ 277812 w 3074987"/>
              <a:gd name="connsiteY19" fmla="*/ 2036762 h 3162299"/>
              <a:gd name="connsiteX20" fmla="*/ 20637 w 3074987"/>
              <a:gd name="connsiteY20" fmla="*/ 1731962 h 3162299"/>
              <a:gd name="connsiteX21" fmla="*/ 153987 w 3074987"/>
              <a:gd name="connsiteY21" fmla="*/ 922337 h 3162299"/>
              <a:gd name="connsiteX22" fmla="*/ 592137 w 3074987"/>
              <a:gd name="connsiteY22" fmla="*/ 998537 h 3162299"/>
              <a:gd name="connsiteX23" fmla="*/ 763587 w 3074987"/>
              <a:gd name="connsiteY23" fmla="*/ 931862 h 3162299"/>
              <a:gd name="connsiteX24" fmla="*/ 839787 w 3074987"/>
              <a:gd name="connsiteY24" fmla="*/ 865187 h 3162299"/>
              <a:gd name="connsiteX0" fmla="*/ 839787 w 3074987"/>
              <a:gd name="connsiteY0" fmla="*/ 863600 h 3160712"/>
              <a:gd name="connsiteX1" fmla="*/ 620712 w 3074987"/>
              <a:gd name="connsiteY1" fmla="*/ 625475 h 3160712"/>
              <a:gd name="connsiteX2" fmla="*/ 1020762 w 3074987"/>
              <a:gd name="connsiteY2" fmla="*/ 120650 h 3160712"/>
              <a:gd name="connsiteX3" fmla="*/ 1687512 w 3074987"/>
              <a:gd name="connsiteY3" fmla="*/ 92075 h 3160712"/>
              <a:gd name="connsiteX4" fmla="*/ 1830387 w 3074987"/>
              <a:gd name="connsiteY4" fmla="*/ 673100 h 3160712"/>
              <a:gd name="connsiteX5" fmla="*/ 2249487 w 3074987"/>
              <a:gd name="connsiteY5" fmla="*/ 625475 h 3160712"/>
              <a:gd name="connsiteX6" fmla="*/ 2592387 w 3074987"/>
              <a:gd name="connsiteY6" fmla="*/ 768350 h 3160712"/>
              <a:gd name="connsiteX7" fmla="*/ 2754312 w 3074987"/>
              <a:gd name="connsiteY7" fmla="*/ 1158875 h 3160712"/>
              <a:gd name="connsiteX8" fmla="*/ 2763837 w 3074987"/>
              <a:gd name="connsiteY8" fmla="*/ 1768475 h 3160712"/>
              <a:gd name="connsiteX9" fmla="*/ 2468562 w 3074987"/>
              <a:gd name="connsiteY9" fmla="*/ 1997075 h 3160712"/>
              <a:gd name="connsiteX10" fmla="*/ 2925762 w 3074987"/>
              <a:gd name="connsiteY10" fmla="*/ 2425700 h 3160712"/>
              <a:gd name="connsiteX11" fmla="*/ 3030537 w 3074987"/>
              <a:gd name="connsiteY11" fmla="*/ 2787650 h 3160712"/>
              <a:gd name="connsiteX12" fmla="*/ 2659062 w 3074987"/>
              <a:gd name="connsiteY12" fmla="*/ 3063875 h 3160712"/>
              <a:gd name="connsiteX13" fmla="*/ 1868487 w 3074987"/>
              <a:gd name="connsiteY13" fmla="*/ 3140075 h 3160712"/>
              <a:gd name="connsiteX14" fmla="*/ 1477962 w 3074987"/>
              <a:gd name="connsiteY14" fmla="*/ 2940050 h 3160712"/>
              <a:gd name="connsiteX15" fmla="*/ 1030287 w 3074987"/>
              <a:gd name="connsiteY15" fmla="*/ 3121025 h 3160712"/>
              <a:gd name="connsiteX16" fmla="*/ 373062 w 3074987"/>
              <a:gd name="connsiteY16" fmla="*/ 3101975 h 3160712"/>
              <a:gd name="connsiteX17" fmla="*/ 163512 w 3074987"/>
              <a:gd name="connsiteY17" fmla="*/ 2778125 h 3160712"/>
              <a:gd name="connsiteX18" fmla="*/ 306387 w 3074987"/>
              <a:gd name="connsiteY18" fmla="*/ 2320925 h 3160712"/>
              <a:gd name="connsiteX19" fmla="*/ 277812 w 3074987"/>
              <a:gd name="connsiteY19" fmla="*/ 2035175 h 3160712"/>
              <a:gd name="connsiteX20" fmla="*/ 20637 w 3074987"/>
              <a:gd name="connsiteY20" fmla="*/ 1730375 h 3160712"/>
              <a:gd name="connsiteX21" fmla="*/ 153987 w 3074987"/>
              <a:gd name="connsiteY21" fmla="*/ 920750 h 3160712"/>
              <a:gd name="connsiteX22" fmla="*/ 592137 w 3074987"/>
              <a:gd name="connsiteY22" fmla="*/ 996950 h 3160712"/>
              <a:gd name="connsiteX23" fmla="*/ 763587 w 3074987"/>
              <a:gd name="connsiteY23" fmla="*/ 930275 h 3160712"/>
              <a:gd name="connsiteX24" fmla="*/ 839787 w 3074987"/>
              <a:gd name="connsiteY24" fmla="*/ 863600 h 3160712"/>
              <a:gd name="connsiteX0" fmla="*/ 839787 w 3048000"/>
              <a:gd name="connsiteY0" fmla="*/ 863600 h 3160712"/>
              <a:gd name="connsiteX1" fmla="*/ 620712 w 3048000"/>
              <a:gd name="connsiteY1" fmla="*/ 625475 h 3160712"/>
              <a:gd name="connsiteX2" fmla="*/ 1020762 w 3048000"/>
              <a:gd name="connsiteY2" fmla="*/ 120650 h 3160712"/>
              <a:gd name="connsiteX3" fmla="*/ 1687512 w 3048000"/>
              <a:gd name="connsiteY3" fmla="*/ 92075 h 3160712"/>
              <a:gd name="connsiteX4" fmla="*/ 1830387 w 3048000"/>
              <a:gd name="connsiteY4" fmla="*/ 673100 h 3160712"/>
              <a:gd name="connsiteX5" fmla="*/ 2249487 w 3048000"/>
              <a:gd name="connsiteY5" fmla="*/ 625475 h 3160712"/>
              <a:gd name="connsiteX6" fmla="*/ 2592387 w 3048000"/>
              <a:gd name="connsiteY6" fmla="*/ 768350 h 3160712"/>
              <a:gd name="connsiteX7" fmla="*/ 2754312 w 3048000"/>
              <a:gd name="connsiteY7" fmla="*/ 1158875 h 3160712"/>
              <a:gd name="connsiteX8" fmla="*/ 2763837 w 3048000"/>
              <a:gd name="connsiteY8" fmla="*/ 1768475 h 3160712"/>
              <a:gd name="connsiteX9" fmla="*/ 2468562 w 3048000"/>
              <a:gd name="connsiteY9" fmla="*/ 1997075 h 3160712"/>
              <a:gd name="connsiteX10" fmla="*/ 2763837 w 3048000"/>
              <a:gd name="connsiteY10" fmla="*/ 2339975 h 3160712"/>
              <a:gd name="connsiteX11" fmla="*/ 3030537 w 3048000"/>
              <a:gd name="connsiteY11" fmla="*/ 2787650 h 3160712"/>
              <a:gd name="connsiteX12" fmla="*/ 2659062 w 3048000"/>
              <a:gd name="connsiteY12" fmla="*/ 3063875 h 3160712"/>
              <a:gd name="connsiteX13" fmla="*/ 1868487 w 3048000"/>
              <a:gd name="connsiteY13" fmla="*/ 3140075 h 3160712"/>
              <a:gd name="connsiteX14" fmla="*/ 1477962 w 3048000"/>
              <a:gd name="connsiteY14" fmla="*/ 2940050 h 3160712"/>
              <a:gd name="connsiteX15" fmla="*/ 1030287 w 3048000"/>
              <a:gd name="connsiteY15" fmla="*/ 3121025 h 3160712"/>
              <a:gd name="connsiteX16" fmla="*/ 373062 w 3048000"/>
              <a:gd name="connsiteY16" fmla="*/ 3101975 h 3160712"/>
              <a:gd name="connsiteX17" fmla="*/ 163512 w 3048000"/>
              <a:gd name="connsiteY17" fmla="*/ 2778125 h 3160712"/>
              <a:gd name="connsiteX18" fmla="*/ 306387 w 3048000"/>
              <a:gd name="connsiteY18" fmla="*/ 2320925 h 3160712"/>
              <a:gd name="connsiteX19" fmla="*/ 277812 w 3048000"/>
              <a:gd name="connsiteY19" fmla="*/ 2035175 h 3160712"/>
              <a:gd name="connsiteX20" fmla="*/ 20637 w 3048000"/>
              <a:gd name="connsiteY20" fmla="*/ 1730375 h 3160712"/>
              <a:gd name="connsiteX21" fmla="*/ 153987 w 3048000"/>
              <a:gd name="connsiteY21" fmla="*/ 920750 h 3160712"/>
              <a:gd name="connsiteX22" fmla="*/ 592137 w 3048000"/>
              <a:gd name="connsiteY22" fmla="*/ 996950 h 3160712"/>
              <a:gd name="connsiteX23" fmla="*/ 763587 w 3048000"/>
              <a:gd name="connsiteY23" fmla="*/ 930275 h 3160712"/>
              <a:gd name="connsiteX24" fmla="*/ 839787 w 3048000"/>
              <a:gd name="connsiteY24" fmla="*/ 863600 h 3160712"/>
              <a:gd name="connsiteX0" fmla="*/ 839787 w 2811462"/>
              <a:gd name="connsiteY0" fmla="*/ 863600 h 3160712"/>
              <a:gd name="connsiteX1" fmla="*/ 620712 w 2811462"/>
              <a:gd name="connsiteY1" fmla="*/ 625475 h 3160712"/>
              <a:gd name="connsiteX2" fmla="*/ 1020762 w 2811462"/>
              <a:gd name="connsiteY2" fmla="*/ 120650 h 3160712"/>
              <a:gd name="connsiteX3" fmla="*/ 1687512 w 2811462"/>
              <a:gd name="connsiteY3" fmla="*/ 92075 h 3160712"/>
              <a:gd name="connsiteX4" fmla="*/ 1830387 w 2811462"/>
              <a:gd name="connsiteY4" fmla="*/ 673100 h 3160712"/>
              <a:gd name="connsiteX5" fmla="*/ 2249487 w 2811462"/>
              <a:gd name="connsiteY5" fmla="*/ 625475 h 3160712"/>
              <a:gd name="connsiteX6" fmla="*/ 2592387 w 2811462"/>
              <a:gd name="connsiteY6" fmla="*/ 768350 h 3160712"/>
              <a:gd name="connsiteX7" fmla="*/ 2754312 w 2811462"/>
              <a:gd name="connsiteY7" fmla="*/ 1158875 h 3160712"/>
              <a:gd name="connsiteX8" fmla="*/ 2763837 w 2811462"/>
              <a:gd name="connsiteY8" fmla="*/ 1768475 h 3160712"/>
              <a:gd name="connsiteX9" fmla="*/ 2468562 w 2811462"/>
              <a:gd name="connsiteY9" fmla="*/ 1997075 h 3160712"/>
              <a:gd name="connsiteX10" fmla="*/ 2763837 w 2811462"/>
              <a:gd name="connsiteY10" fmla="*/ 2339975 h 3160712"/>
              <a:gd name="connsiteX11" fmla="*/ 2659062 w 2811462"/>
              <a:gd name="connsiteY11" fmla="*/ 2778125 h 3160712"/>
              <a:gd name="connsiteX12" fmla="*/ 2659062 w 2811462"/>
              <a:gd name="connsiteY12" fmla="*/ 3063875 h 3160712"/>
              <a:gd name="connsiteX13" fmla="*/ 1868487 w 2811462"/>
              <a:gd name="connsiteY13" fmla="*/ 3140075 h 3160712"/>
              <a:gd name="connsiteX14" fmla="*/ 1477962 w 2811462"/>
              <a:gd name="connsiteY14" fmla="*/ 2940050 h 3160712"/>
              <a:gd name="connsiteX15" fmla="*/ 1030287 w 2811462"/>
              <a:gd name="connsiteY15" fmla="*/ 3121025 h 3160712"/>
              <a:gd name="connsiteX16" fmla="*/ 373062 w 2811462"/>
              <a:gd name="connsiteY16" fmla="*/ 3101975 h 3160712"/>
              <a:gd name="connsiteX17" fmla="*/ 163512 w 2811462"/>
              <a:gd name="connsiteY17" fmla="*/ 2778125 h 3160712"/>
              <a:gd name="connsiteX18" fmla="*/ 306387 w 2811462"/>
              <a:gd name="connsiteY18" fmla="*/ 2320925 h 3160712"/>
              <a:gd name="connsiteX19" fmla="*/ 277812 w 2811462"/>
              <a:gd name="connsiteY19" fmla="*/ 2035175 h 3160712"/>
              <a:gd name="connsiteX20" fmla="*/ 20637 w 2811462"/>
              <a:gd name="connsiteY20" fmla="*/ 1730375 h 3160712"/>
              <a:gd name="connsiteX21" fmla="*/ 153987 w 2811462"/>
              <a:gd name="connsiteY21" fmla="*/ 920750 h 3160712"/>
              <a:gd name="connsiteX22" fmla="*/ 592137 w 2811462"/>
              <a:gd name="connsiteY22" fmla="*/ 996950 h 3160712"/>
              <a:gd name="connsiteX23" fmla="*/ 763587 w 2811462"/>
              <a:gd name="connsiteY23" fmla="*/ 930275 h 3160712"/>
              <a:gd name="connsiteX24" fmla="*/ 839787 w 2811462"/>
              <a:gd name="connsiteY24" fmla="*/ 863600 h 3160712"/>
              <a:gd name="connsiteX0" fmla="*/ 839787 w 2811462"/>
              <a:gd name="connsiteY0" fmla="*/ 863600 h 3159125"/>
              <a:gd name="connsiteX1" fmla="*/ 620712 w 2811462"/>
              <a:gd name="connsiteY1" fmla="*/ 625475 h 3159125"/>
              <a:gd name="connsiteX2" fmla="*/ 1020762 w 2811462"/>
              <a:gd name="connsiteY2" fmla="*/ 120650 h 3159125"/>
              <a:gd name="connsiteX3" fmla="*/ 1687512 w 2811462"/>
              <a:gd name="connsiteY3" fmla="*/ 92075 h 3159125"/>
              <a:gd name="connsiteX4" fmla="*/ 1830387 w 2811462"/>
              <a:gd name="connsiteY4" fmla="*/ 673100 h 3159125"/>
              <a:gd name="connsiteX5" fmla="*/ 2249487 w 2811462"/>
              <a:gd name="connsiteY5" fmla="*/ 625475 h 3159125"/>
              <a:gd name="connsiteX6" fmla="*/ 2592387 w 2811462"/>
              <a:gd name="connsiteY6" fmla="*/ 768350 h 3159125"/>
              <a:gd name="connsiteX7" fmla="*/ 2754312 w 2811462"/>
              <a:gd name="connsiteY7" fmla="*/ 1158875 h 3159125"/>
              <a:gd name="connsiteX8" fmla="*/ 2763837 w 2811462"/>
              <a:gd name="connsiteY8" fmla="*/ 1768475 h 3159125"/>
              <a:gd name="connsiteX9" fmla="*/ 2468562 w 2811462"/>
              <a:gd name="connsiteY9" fmla="*/ 1997075 h 3159125"/>
              <a:gd name="connsiteX10" fmla="*/ 2763837 w 2811462"/>
              <a:gd name="connsiteY10" fmla="*/ 2339975 h 3159125"/>
              <a:gd name="connsiteX11" fmla="*/ 2659062 w 2811462"/>
              <a:gd name="connsiteY11" fmla="*/ 2778125 h 3159125"/>
              <a:gd name="connsiteX12" fmla="*/ 2306637 w 2811462"/>
              <a:gd name="connsiteY12" fmla="*/ 3035300 h 3159125"/>
              <a:gd name="connsiteX13" fmla="*/ 1868487 w 2811462"/>
              <a:gd name="connsiteY13" fmla="*/ 3140075 h 3159125"/>
              <a:gd name="connsiteX14" fmla="*/ 1477962 w 2811462"/>
              <a:gd name="connsiteY14" fmla="*/ 2940050 h 3159125"/>
              <a:gd name="connsiteX15" fmla="*/ 1030287 w 2811462"/>
              <a:gd name="connsiteY15" fmla="*/ 3121025 h 3159125"/>
              <a:gd name="connsiteX16" fmla="*/ 373062 w 2811462"/>
              <a:gd name="connsiteY16" fmla="*/ 3101975 h 3159125"/>
              <a:gd name="connsiteX17" fmla="*/ 163512 w 2811462"/>
              <a:gd name="connsiteY17" fmla="*/ 2778125 h 3159125"/>
              <a:gd name="connsiteX18" fmla="*/ 306387 w 2811462"/>
              <a:gd name="connsiteY18" fmla="*/ 2320925 h 3159125"/>
              <a:gd name="connsiteX19" fmla="*/ 277812 w 2811462"/>
              <a:gd name="connsiteY19" fmla="*/ 2035175 h 3159125"/>
              <a:gd name="connsiteX20" fmla="*/ 20637 w 2811462"/>
              <a:gd name="connsiteY20" fmla="*/ 1730375 h 3159125"/>
              <a:gd name="connsiteX21" fmla="*/ 153987 w 2811462"/>
              <a:gd name="connsiteY21" fmla="*/ 920750 h 3159125"/>
              <a:gd name="connsiteX22" fmla="*/ 592137 w 2811462"/>
              <a:gd name="connsiteY22" fmla="*/ 996950 h 3159125"/>
              <a:gd name="connsiteX23" fmla="*/ 763587 w 2811462"/>
              <a:gd name="connsiteY23" fmla="*/ 930275 h 3159125"/>
              <a:gd name="connsiteX24" fmla="*/ 839787 w 2811462"/>
              <a:gd name="connsiteY24" fmla="*/ 863600 h 3159125"/>
              <a:gd name="connsiteX0" fmla="*/ 839787 w 2811462"/>
              <a:gd name="connsiteY0" fmla="*/ 863600 h 3159125"/>
              <a:gd name="connsiteX1" fmla="*/ 620712 w 2811462"/>
              <a:gd name="connsiteY1" fmla="*/ 625475 h 3159125"/>
              <a:gd name="connsiteX2" fmla="*/ 1020762 w 2811462"/>
              <a:gd name="connsiteY2" fmla="*/ 120650 h 3159125"/>
              <a:gd name="connsiteX3" fmla="*/ 1687512 w 2811462"/>
              <a:gd name="connsiteY3" fmla="*/ 92075 h 3159125"/>
              <a:gd name="connsiteX4" fmla="*/ 1830387 w 2811462"/>
              <a:gd name="connsiteY4" fmla="*/ 673100 h 3159125"/>
              <a:gd name="connsiteX5" fmla="*/ 2249487 w 2811462"/>
              <a:gd name="connsiteY5" fmla="*/ 625475 h 3159125"/>
              <a:gd name="connsiteX6" fmla="*/ 2592387 w 2811462"/>
              <a:gd name="connsiteY6" fmla="*/ 768350 h 3159125"/>
              <a:gd name="connsiteX7" fmla="*/ 2754312 w 2811462"/>
              <a:gd name="connsiteY7" fmla="*/ 1158875 h 3159125"/>
              <a:gd name="connsiteX8" fmla="*/ 2763837 w 2811462"/>
              <a:gd name="connsiteY8" fmla="*/ 1768475 h 3159125"/>
              <a:gd name="connsiteX9" fmla="*/ 2468562 w 2811462"/>
              <a:gd name="connsiteY9" fmla="*/ 1997075 h 3159125"/>
              <a:gd name="connsiteX10" fmla="*/ 2763837 w 2811462"/>
              <a:gd name="connsiteY10" fmla="*/ 2339975 h 3159125"/>
              <a:gd name="connsiteX11" fmla="*/ 2659062 w 2811462"/>
              <a:gd name="connsiteY11" fmla="*/ 2778125 h 3159125"/>
              <a:gd name="connsiteX12" fmla="*/ 2306637 w 2811462"/>
              <a:gd name="connsiteY12" fmla="*/ 3035300 h 3159125"/>
              <a:gd name="connsiteX13" fmla="*/ 1878012 w 2811462"/>
              <a:gd name="connsiteY13" fmla="*/ 3035301 h 3159125"/>
              <a:gd name="connsiteX14" fmla="*/ 1477962 w 2811462"/>
              <a:gd name="connsiteY14" fmla="*/ 2940050 h 3159125"/>
              <a:gd name="connsiteX15" fmla="*/ 1030287 w 2811462"/>
              <a:gd name="connsiteY15" fmla="*/ 3121025 h 3159125"/>
              <a:gd name="connsiteX16" fmla="*/ 373062 w 2811462"/>
              <a:gd name="connsiteY16" fmla="*/ 3101975 h 3159125"/>
              <a:gd name="connsiteX17" fmla="*/ 163512 w 2811462"/>
              <a:gd name="connsiteY17" fmla="*/ 2778125 h 3159125"/>
              <a:gd name="connsiteX18" fmla="*/ 306387 w 2811462"/>
              <a:gd name="connsiteY18" fmla="*/ 2320925 h 3159125"/>
              <a:gd name="connsiteX19" fmla="*/ 277812 w 2811462"/>
              <a:gd name="connsiteY19" fmla="*/ 2035175 h 3159125"/>
              <a:gd name="connsiteX20" fmla="*/ 20637 w 2811462"/>
              <a:gd name="connsiteY20" fmla="*/ 1730375 h 3159125"/>
              <a:gd name="connsiteX21" fmla="*/ 153987 w 2811462"/>
              <a:gd name="connsiteY21" fmla="*/ 920750 h 3159125"/>
              <a:gd name="connsiteX22" fmla="*/ 592137 w 2811462"/>
              <a:gd name="connsiteY22" fmla="*/ 996950 h 3159125"/>
              <a:gd name="connsiteX23" fmla="*/ 763587 w 2811462"/>
              <a:gd name="connsiteY23" fmla="*/ 930275 h 3159125"/>
              <a:gd name="connsiteX24" fmla="*/ 839787 w 2811462"/>
              <a:gd name="connsiteY24" fmla="*/ 863600 h 3159125"/>
              <a:gd name="connsiteX0" fmla="*/ 839787 w 2811462"/>
              <a:gd name="connsiteY0" fmla="*/ 863600 h 3165475"/>
              <a:gd name="connsiteX1" fmla="*/ 620712 w 2811462"/>
              <a:gd name="connsiteY1" fmla="*/ 625475 h 3165475"/>
              <a:gd name="connsiteX2" fmla="*/ 1020762 w 2811462"/>
              <a:gd name="connsiteY2" fmla="*/ 120650 h 3165475"/>
              <a:gd name="connsiteX3" fmla="*/ 1687512 w 2811462"/>
              <a:gd name="connsiteY3" fmla="*/ 92075 h 3165475"/>
              <a:gd name="connsiteX4" fmla="*/ 1830387 w 2811462"/>
              <a:gd name="connsiteY4" fmla="*/ 673100 h 3165475"/>
              <a:gd name="connsiteX5" fmla="*/ 2249487 w 2811462"/>
              <a:gd name="connsiteY5" fmla="*/ 625475 h 3165475"/>
              <a:gd name="connsiteX6" fmla="*/ 2592387 w 2811462"/>
              <a:gd name="connsiteY6" fmla="*/ 768350 h 3165475"/>
              <a:gd name="connsiteX7" fmla="*/ 2754312 w 2811462"/>
              <a:gd name="connsiteY7" fmla="*/ 1158875 h 3165475"/>
              <a:gd name="connsiteX8" fmla="*/ 2763837 w 2811462"/>
              <a:gd name="connsiteY8" fmla="*/ 1768475 h 3165475"/>
              <a:gd name="connsiteX9" fmla="*/ 2468562 w 2811462"/>
              <a:gd name="connsiteY9" fmla="*/ 1997075 h 3165475"/>
              <a:gd name="connsiteX10" fmla="*/ 2763837 w 2811462"/>
              <a:gd name="connsiteY10" fmla="*/ 2339975 h 3165475"/>
              <a:gd name="connsiteX11" fmla="*/ 2659062 w 2811462"/>
              <a:gd name="connsiteY11" fmla="*/ 2778125 h 3165475"/>
              <a:gd name="connsiteX12" fmla="*/ 2306637 w 2811462"/>
              <a:gd name="connsiteY12" fmla="*/ 3035300 h 3165475"/>
              <a:gd name="connsiteX13" fmla="*/ 1878012 w 2811462"/>
              <a:gd name="connsiteY13" fmla="*/ 3035301 h 3165475"/>
              <a:gd name="connsiteX14" fmla="*/ 1458912 w 2811462"/>
              <a:gd name="connsiteY14" fmla="*/ 2835275 h 3165475"/>
              <a:gd name="connsiteX15" fmla="*/ 1030287 w 2811462"/>
              <a:gd name="connsiteY15" fmla="*/ 3121025 h 3165475"/>
              <a:gd name="connsiteX16" fmla="*/ 373062 w 2811462"/>
              <a:gd name="connsiteY16" fmla="*/ 3101975 h 3165475"/>
              <a:gd name="connsiteX17" fmla="*/ 163512 w 2811462"/>
              <a:gd name="connsiteY17" fmla="*/ 2778125 h 3165475"/>
              <a:gd name="connsiteX18" fmla="*/ 306387 w 2811462"/>
              <a:gd name="connsiteY18" fmla="*/ 2320925 h 3165475"/>
              <a:gd name="connsiteX19" fmla="*/ 277812 w 2811462"/>
              <a:gd name="connsiteY19" fmla="*/ 2035175 h 3165475"/>
              <a:gd name="connsiteX20" fmla="*/ 20637 w 2811462"/>
              <a:gd name="connsiteY20" fmla="*/ 1730375 h 3165475"/>
              <a:gd name="connsiteX21" fmla="*/ 153987 w 2811462"/>
              <a:gd name="connsiteY21" fmla="*/ 920750 h 3165475"/>
              <a:gd name="connsiteX22" fmla="*/ 592137 w 2811462"/>
              <a:gd name="connsiteY22" fmla="*/ 996950 h 3165475"/>
              <a:gd name="connsiteX23" fmla="*/ 763587 w 2811462"/>
              <a:gd name="connsiteY23" fmla="*/ 930275 h 3165475"/>
              <a:gd name="connsiteX24" fmla="*/ 839787 w 2811462"/>
              <a:gd name="connsiteY24" fmla="*/ 863600 h 3165475"/>
              <a:gd name="connsiteX0" fmla="*/ 839787 w 2811462"/>
              <a:gd name="connsiteY0" fmla="*/ 863600 h 3144838"/>
              <a:gd name="connsiteX1" fmla="*/ 620712 w 2811462"/>
              <a:gd name="connsiteY1" fmla="*/ 625475 h 3144838"/>
              <a:gd name="connsiteX2" fmla="*/ 1020762 w 2811462"/>
              <a:gd name="connsiteY2" fmla="*/ 120650 h 3144838"/>
              <a:gd name="connsiteX3" fmla="*/ 1687512 w 2811462"/>
              <a:gd name="connsiteY3" fmla="*/ 92075 h 3144838"/>
              <a:gd name="connsiteX4" fmla="*/ 1830387 w 2811462"/>
              <a:gd name="connsiteY4" fmla="*/ 673100 h 3144838"/>
              <a:gd name="connsiteX5" fmla="*/ 2249487 w 2811462"/>
              <a:gd name="connsiteY5" fmla="*/ 625475 h 3144838"/>
              <a:gd name="connsiteX6" fmla="*/ 2592387 w 2811462"/>
              <a:gd name="connsiteY6" fmla="*/ 768350 h 3144838"/>
              <a:gd name="connsiteX7" fmla="*/ 2754312 w 2811462"/>
              <a:gd name="connsiteY7" fmla="*/ 1158875 h 3144838"/>
              <a:gd name="connsiteX8" fmla="*/ 2763837 w 2811462"/>
              <a:gd name="connsiteY8" fmla="*/ 1768475 h 3144838"/>
              <a:gd name="connsiteX9" fmla="*/ 2468562 w 2811462"/>
              <a:gd name="connsiteY9" fmla="*/ 1997075 h 3144838"/>
              <a:gd name="connsiteX10" fmla="*/ 2763837 w 2811462"/>
              <a:gd name="connsiteY10" fmla="*/ 2339975 h 3144838"/>
              <a:gd name="connsiteX11" fmla="*/ 2659062 w 2811462"/>
              <a:gd name="connsiteY11" fmla="*/ 2778125 h 3144838"/>
              <a:gd name="connsiteX12" fmla="*/ 2306637 w 2811462"/>
              <a:gd name="connsiteY12" fmla="*/ 3035300 h 3144838"/>
              <a:gd name="connsiteX13" fmla="*/ 1878012 w 2811462"/>
              <a:gd name="connsiteY13" fmla="*/ 3035301 h 3144838"/>
              <a:gd name="connsiteX14" fmla="*/ 1458912 w 2811462"/>
              <a:gd name="connsiteY14" fmla="*/ 2835275 h 3144838"/>
              <a:gd name="connsiteX15" fmla="*/ 992187 w 2811462"/>
              <a:gd name="connsiteY15" fmla="*/ 3035301 h 3144838"/>
              <a:gd name="connsiteX16" fmla="*/ 373062 w 2811462"/>
              <a:gd name="connsiteY16" fmla="*/ 3101975 h 3144838"/>
              <a:gd name="connsiteX17" fmla="*/ 163512 w 2811462"/>
              <a:gd name="connsiteY17" fmla="*/ 2778125 h 3144838"/>
              <a:gd name="connsiteX18" fmla="*/ 306387 w 2811462"/>
              <a:gd name="connsiteY18" fmla="*/ 2320925 h 3144838"/>
              <a:gd name="connsiteX19" fmla="*/ 277812 w 2811462"/>
              <a:gd name="connsiteY19" fmla="*/ 2035175 h 3144838"/>
              <a:gd name="connsiteX20" fmla="*/ 20637 w 2811462"/>
              <a:gd name="connsiteY20" fmla="*/ 1730375 h 3144838"/>
              <a:gd name="connsiteX21" fmla="*/ 153987 w 2811462"/>
              <a:gd name="connsiteY21" fmla="*/ 920750 h 3144838"/>
              <a:gd name="connsiteX22" fmla="*/ 592137 w 2811462"/>
              <a:gd name="connsiteY22" fmla="*/ 996950 h 3144838"/>
              <a:gd name="connsiteX23" fmla="*/ 763587 w 2811462"/>
              <a:gd name="connsiteY23" fmla="*/ 930275 h 3144838"/>
              <a:gd name="connsiteX24" fmla="*/ 839787 w 2811462"/>
              <a:gd name="connsiteY24" fmla="*/ 863600 h 3144838"/>
              <a:gd name="connsiteX0" fmla="*/ 839787 w 2811462"/>
              <a:gd name="connsiteY0" fmla="*/ 863600 h 3078164"/>
              <a:gd name="connsiteX1" fmla="*/ 620712 w 2811462"/>
              <a:gd name="connsiteY1" fmla="*/ 625475 h 3078164"/>
              <a:gd name="connsiteX2" fmla="*/ 1020762 w 2811462"/>
              <a:gd name="connsiteY2" fmla="*/ 120650 h 3078164"/>
              <a:gd name="connsiteX3" fmla="*/ 1687512 w 2811462"/>
              <a:gd name="connsiteY3" fmla="*/ 92075 h 3078164"/>
              <a:gd name="connsiteX4" fmla="*/ 1830387 w 2811462"/>
              <a:gd name="connsiteY4" fmla="*/ 673100 h 3078164"/>
              <a:gd name="connsiteX5" fmla="*/ 2249487 w 2811462"/>
              <a:gd name="connsiteY5" fmla="*/ 625475 h 3078164"/>
              <a:gd name="connsiteX6" fmla="*/ 2592387 w 2811462"/>
              <a:gd name="connsiteY6" fmla="*/ 768350 h 3078164"/>
              <a:gd name="connsiteX7" fmla="*/ 2754312 w 2811462"/>
              <a:gd name="connsiteY7" fmla="*/ 1158875 h 3078164"/>
              <a:gd name="connsiteX8" fmla="*/ 2763837 w 2811462"/>
              <a:gd name="connsiteY8" fmla="*/ 1768475 h 3078164"/>
              <a:gd name="connsiteX9" fmla="*/ 2468562 w 2811462"/>
              <a:gd name="connsiteY9" fmla="*/ 1997075 h 3078164"/>
              <a:gd name="connsiteX10" fmla="*/ 2763837 w 2811462"/>
              <a:gd name="connsiteY10" fmla="*/ 2339975 h 3078164"/>
              <a:gd name="connsiteX11" fmla="*/ 2659062 w 2811462"/>
              <a:gd name="connsiteY11" fmla="*/ 2778125 h 3078164"/>
              <a:gd name="connsiteX12" fmla="*/ 2306637 w 2811462"/>
              <a:gd name="connsiteY12" fmla="*/ 3035300 h 3078164"/>
              <a:gd name="connsiteX13" fmla="*/ 1878012 w 2811462"/>
              <a:gd name="connsiteY13" fmla="*/ 3035301 h 3078164"/>
              <a:gd name="connsiteX14" fmla="*/ 1458912 w 2811462"/>
              <a:gd name="connsiteY14" fmla="*/ 2835275 h 3078164"/>
              <a:gd name="connsiteX15" fmla="*/ 992187 w 2811462"/>
              <a:gd name="connsiteY15" fmla="*/ 3035301 h 3078164"/>
              <a:gd name="connsiteX16" fmla="*/ 344487 w 2811462"/>
              <a:gd name="connsiteY16" fmla="*/ 3035301 h 3078164"/>
              <a:gd name="connsiteX17" fmla="*/ 163512 w 2811462"/>
              <a:gd name="connsiteY17" fmla="*/ 2778125 h 3078164"/>
              <a:gd name="connsiteX18" fmla="*/ 306387 w 2811462"/>
              <a:gd name="connsiteY18" fmla="*/ 2320925 h 3078164"/>
              <a:gd name="connsiteX19" fmla="*/ 277812 w 2811462"/>
              <a:gd name="connsiteY19" fmla="*/ 2035175 h 3078164"/>
              <a:gd name="connsiteX20" fmla="*/ 20637 w 2811462"/>
              <a:gd name="connsiteY20" fmla="*/ 1730375 h 3078164"/>
              <a:gd name="connsiteX21" fmla="*/ 153987 w 2811462"/>
              <a:gd name="connsiteY21" fmla="*/ 920750 h 3078164"/>
              <a:gd name="connsiteX22" fmla="*/ 592137 w 2811462"/>
              <a:gd name="connsiteY22" fmla="*/ 996950 h 3078164"/>
              <a:gd name="connsiteX23" fmla="*/ 763587 w 2811462"/>
              <a:gd name="connsiteY23" fmla="*/ 930275 h 3078164"/>
              <a:gd name="connsiteX24" fmla="*/ 839787 w 2811462"/>
              <a:gd name="connsiteY24" fmla="*/ 863600 h 3078164"/>
              <a:gd name="connsiteX0" fmla="*/ 839787 w 2811462"/>
              <a:gd name="connsiteY0" fmla="*/ 863600 h 3098801"/>
              <a:gd name="connsiteX1" fmla="*/ 620712 w 2811462"/>
              <a:gd name="connsiteY1" fmla="*/ 625475 h 3098801"/>
              <a:gd name="connsiteX2" fmla="*/ 1020762 w 2811462"/>
              <a:gd name="connsiteY2" fmla="*/ 120650 h 3098801"/>
              <a:gd name="connsiteX3" fmla="*/ 1687512 w 2811462"/>
              <a:gd name="connsiteY3" fmla="*/ 92075 h 3098801"/>
              <a:gd name="connsiteX4" fmla="*/ 1830387 w 2811462"/>
              <a:gd name="connsiteY4" fmla="*/ 673100 h 3098801"/>
              <a:gd name="connsiteX5" fmla="*/ 2249487 w 2811462"/>
              <a:gd name="connsiteY5" fmla="*/ 625475 h 3098801"/>
              <a:gd name="connsiteX6" fmla="*/ 2592387 w 2811462"/>
              <a:gd name="connsiteY6" fmla="*/ 768350 h 3098801"/>
              <a:gd name="connsiteX7" fmla="*/ 2754312 w 2811462"/>
              <a:gd name="connsiteY7" fmla="*/ 1158875 h 3098801"/>
              <a:gd name="connsiteX8" fmla="*/ 2763837 w 2811462"/>
              <a:gd name="connsiteY8" fmla="*/ 1768475 h 3098801"/>
              <a:gd name="connsiteX9" fmla="*/ 2468562 w 2811462"/>
              <a:gd name="connsiteY9" fmla="*/ 1997075 h 3098801"/>
              <a:gd name="connsiteX10" fmla="*/ 2763837 w 2811462"/>
              <a:gd name="connsiteY10" fmla="*/ 2339975 h 3098801"/>
              <a:gd name="connsiteX11" fmla="*/ 2659062 w 2811462"/>
              <a:gd name="connsiteY11" fmla="*/ 2778125 h 3098801"/>
              <a:gd name="connsiteX12" fmla="*/ 2306637 w 2811462"/>
              <a:gd name="connsiteY12" fmla="*/ 3035300 h 3098801"/>
              <a:gd name="connsiteX13" fmla="*/ 1878012 w 2811462"/>
              <a:gd name="connsiteY13" fmla="*/ 3035301 h 3098801"/>
              <a:gd name="connsiteX14" fmla="*/ 1458912 w 2811462"/>
              <a:gd name="connsiteY14" fmla="*/ 2835275 h 3098801"/>
              <a:gd name="connsiteX15" fmla="*/ 992187 w 2811462"/>
              <a:gd name="connsiteY15" fmla="*/ 3035301 h 3098801"/>
              <a:gd name="connsiteX16" fmla="*/ 344487 w 2811462"/>
              <a:gd name="connsiteY16" fmla="*/ 3035301 h 3098801"/>
              <a:gd name="connsiteX17" fmla="*/ 125412 w 2811462"/>
              <a:gd name="connsiteY17" fmla="*/ 2654300 h 3098801"/>
              <a:gd name="connsiteX18" fmla="*/ 306387 w 2811462"/>
              <a:gd name="connsiteY18" fmla="*/ 2320925 h 3098801"/>
              <a:gd name="connsiteX19" fmla="*/ 277812 w 2811462"/>
              <a:gd name="connsiteY19" fmla="*/ 2035175 h 3098801"/>
              <a:gd name="connsiteX20" fmla="*/ 20637 w 2811462"/>
              <a:gd name="connsiteY20" fmla="*/ 1730375 h 3098801"/>
              <a:gd name="connsiteX21" fmla="*/ 153987 w 2811462"/>
              <a:gd name="connsiteY21" fmla="*/ 920750 h 3098801"/>
              <a:gd name="connsiteX22" fmla="*/ 592137 w 2811462"/>
              <a:gd name="connsiteY22" fmla="*/ 996950 h 3098801"/>
              <a:gd name="connsiteX23" fmla="*/ 763587 w 2811462"/>
              <a:gd name="connsiteY23" fmla="*/ 930275 h 3098801"/>
              <a:gd name="connsiteX24" fmla="*/ 839787 w 2811462"/>
              <a:gd name="connsiteY24" fmla="*/ 863600 h 3098801"/>
              <a:gd name="connsiteX0" fmla="*/ 935037 w 2906712"/>
              <a:gd name="connsiteY0" fmla="*/ 86360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858837 w 2906712"/>
              <a:gd name="connsiteY23" fmla="*/ 930275 h 3098801"/>
              <a:gd name="connsiteX24" fmla="*/ 935037 w 2906712"/>
              <a:gd name="connsiteY24" fmla="*/ 863600 h 3098801"/>
              <a:gd name="connsiteX0" fmla="*/ 935037 w 2906712"/>
              <a:gd name="connsiteY0" fmla="*/ 86360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935037 w 2906712"/>
              <a:gd name="connsiteY23" fmla="*/ 863600 h 3098801"/>
              <a:gd name="connsiteX0" fmla="*/ 820737 w 2906712"/>
              <a:gd name="connsiteY0" fmla="*/ 930275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820737 w 2906712"/>
              <a:gd name="connsiteY23" fmla="*/ 930275 h 3098801"/>
              <a:gd name="connsiteX0" fmla="*/ 687387 w 2906712"/>
              <a:gd name="connsiteY0" fmla="*/ 99695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0" fmla="*/ 765175 w 2917825"/>
              <a:gd name="connsiteY0" fmla="*/ 958850 h 3098801"/>
              <a:gd name="connsiteX1" fmla="*/ 727075 w 2917825"/>
              <a:gd name="connsiteY1" fmla="*/ 625475 h 3098801"/>
              <a:gd name="connsiteX2" fmla="*/ 1127125 w 2917825"/>
              <a:gd name="connsiteY2" fmla="*/ 120650 h 3098801"/>
              <a:gd name="connsiteX3" fmla="*/ 1793875 w 2917825"/>
              <a:gd name="connsiteY3" fmla="*/ 92075 h 3098801"/>
              <a:gd name="connsiteX4" fmla="*/ 1936750 w 2917825"/>
              <a:gd name="connsiteY4" fmla="*/ 673100 h 3098801"/>
              <a:gd name="connsiteX5" fmla="*/ 2355850 w 2917825"/>
              <a:gd name="connsiteY5" fmla="*/ 625475 h 3098801"/>
              <a:gd name="connsiteX6" fmla="*/ 2698750 w 2917825"/>
              <a:gd name="connsiteY6" fmla="*/ 768350 h 3098801"/>
              <a:gd name="connsiteX7" fmla="*/ 2860675 w 2917825"/>
              <a:gd name="connsiteY7" fmla="*/ 1158875 h 3098801"/>
              <a:gd name="connsiteX8" fmla="*/ 2870200 w 2917825"/>
              <a:gd name="connsiteY8" fmla="*/ 1768475 h 3098801"/>
              <a:gd name="connsiteX9" fmla="*/ 2574925 w 2917825"/>
              <a:gd name="connsiteY9" fmla="*/ 1997075 h 3098801"/>
              <a:gd name="connsiteX10" fmla="*/ 2870200 w 2917825"/>
              <a:gd name="connsiteY10" fmla="*/ 2339975 h 3098801"/>
              <a:gd name="connsiteX11" fmla="*/ 2765425 w 2917825"/>
              <a:gd name="connsiteY11" fmla="*/ 2778125 h 3098801"/>
              <a:gd name="connsiteX12" fmla="*/ 2413000 w 2917825"/>
              <a:gd name="connsiteY12" fmla="*/ 3035300 h 3098801"/>
              <a:gd name="connsiteX13" fmla="*/ 1984375 w 2917825"/>
              <a:gd name="connsiteY13" fmla="*/ 3035301 h 3098801"/>
              <a:gd name="connsiteX14" fmla="*/ 1565275 w 2917825"/>
              <a:gd name="connsiteY14" fmla="*/ 2835275 h 3098801"/>
              <a:gd name="connsiteX15" fmla="*/ 1098550 w 2917825"/>
              <a:gd name="connsiteY15" fmla="*/ 3035301 h 3098801"/>
              <a:gd name="connsiteX16" fmla="*/ 450850 w 2917825"/>
              <a:gd name="connsiteY16" fmla="*/ 3035301 h 3098801"/>
              <a:gd name="connsiteX17" fmla="*/ 231775 w 2917825"/>
              <a:gd name="connsiteY17" fmla="*/ 2654300 h 3098801"/>
              <a:gd name="connsiteX18" fmla="*/ 412750 w 2917825"/>
              <a:gd name="connsiteY18" fmla="*/ 2320925 h 3098801"/>
              <a:gd name="connsiteX19" fmla="*/ 384175 w 2917825"/>
              <a:gd name="connsiteY19" fmla="*/ 2035175 h 3098801"/>
              <a:gd name="connsiteX20" fmla="*/ 127000 w 2917825"/>
              <a:gd name="connsiteY20" fmla="*/ 1730375 h 3098801"/>
              <a:gd name="connsiteX21" fmla="*/ 106363 w 2917825"/>
              <a:gd name="connsiteY21" fmla="*/ 1044575 h 3098801"/>
              <a:gd name="connsiteX22" fmla="*/ 765175 w 2917825"/>
              <a:gd name="connsiteY22" fmla="*/ 958850 h 3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7825" h="3098801">
                <a:moveTo>
                  <a:pt x="765175" y="958850"/>
                </a:moveTo>
                <a:cubicBezTo>
                  <a:pt x="868627" y="889000"/>
                  <a:pt x="666750" y="765175"/>
                  <a:pt x="727075" y="625475"/>
                </a:cubicBezTo>
                <a:cubicBezTo>
                  <a:pt x="787400" y="485775"/>
                  <a:pt x="949325" y="209550"/>
                  <a:pt x="1127125" y="120650"/>
                </a:cubicBezTo>
                <a:cubicBezTo>
                  <a:pt x="1304925" y="31750"/>
                  <a:pt x="1658938" y="0"/>
                  <a:pt x="1793875" y="92075"/>
                </a:cubicBezTo>
                <a:cubicBezTo>
                  <a:pt x="1928813" y="184150"/>
                  <a:pt x="1843088" y="584200"/>
                  <a:pt x="1936750" y="673100"/>
                </a:cubicBezTo>
                <a:cubicBezTo>
                  <a:pt x="2030412" y="762000"/>
                  <a:pt x="2228850" y="609600"/>
                  <a:pt x="2355850" y="625475"/>
                </a:cubicBezTo>
                <a:cubicBezTo>
                  <a:pt x="2482850" y="641350"/>
                  <a:pt x="2614613" y="679450"/>
                  <a:pt x="2698750" y="768350"/>
                </a:cubicBezTo>
                <a:cubicBezTo>
                  <a:pt x="2782887" y="857250"/>
                  <a:pt x="2832100" y="992188"/>
                  <a:pt x="2860675" y="1158875"/>
                </a:cubicBezTo>
                <a:cubicBezTo>
                  <a:pt x="2889250" y="1325563"/>
                  <a:pt x="2917825" y="1628775"/>
                  <a:pt x="2870200" y="1768475"/>
                </a:cubicBezTo>
                <a:cubicBezTo>
                  <a:pt x="2822575" y="1908175"/>
                  <a:pt x="2574925" y="1901825"/>
                  <a:pt x="2574925" y="1997075"/>
                </a:cubicBezTo>
                <a:cubicBezTo>
                  <a:pt x="2574925" y="2092325"/>
                  <a:pt x="2838450" y="2209800"/>
                  <a:pt x="2870200" y="2339975"/>
                </a:cubicBezTo>
                <a:cubicBezTo>
                  <a:pt x="2901950" y="2470150"/>
                  <a:pt x="2841625" y="2662238"/>
                  <a:pt x="2765425" y="2778125"/>
                </a:cubicBezTo>
                <a:cubicBezTo>
                  <a:pt x="2689225" y="2894013"/>
                  <a:pt x="2543175" y="2992437"/>
                  <a:pt x="2413000" y="3035300"/>
                </a:cubicBezTo>
                <a:cubicBezTo>
                  <a:pt x="2282825" y="3078163"/>
                  <a:pt x="2125663" y="3068639"/>
                  <a:pt x="1984375" y="3035301"/>
                </a:cubicBezTo>
                <a:cubicBezTo>
                  <a:pt x="1843088" y="3001964"/>
                  <a:pt x="1712912" y="2835275"/>
                  <a:pt x="1565275" y="2835275"/>
                </a:cubicBezTo>
                <a:cubicBezTo>
                  <a:pt x="1417638" y="2835275"/>
                  <a:pt x="1284287" y="3001963"/>
                  <a:pt x="1098550" y="3035301"/>
                </a:cubicBezTo>
                <a:cubicBezTo>
                  <a:pt x="912813" y="3068639"/>
                  <a:pt x="595313" y="3098801"/>
                  <a:pt x="450850" y="3035301"/>
                </a:cubicBezTo>
                <a:cubicBezTo>
                  <a:pt x="306387" y="2971801"/>
                  <a:pt x="238125" y="2773363"/>
                  <a:pt x="231775" y="2654300"/>
                </a:cubicBezTo>
                <a:cubicBezTo>
                  <a:pt x="225425" y="2535237"/>
                  <a:pt x="387350" y="2424112"/>
                  <a:pt x="412750" y="2320925"/>
                </a:cubicBezTo>
                <a:cubicBezTo>
                  <a:pt x="438150" y="2217738"/>
                  <a:pt x="431800" y="2133600"/>
                  <a:pt x="384175" y="2035175"/>
                </a:cubicBezTo>
                <a:cubicBezTo>
                  <a:pt x="336550" y="1936750"/>
                  <a:pt x="173302" y="1895475"/>
                  <a:pt x="127000" y="1730375"/>
                </a:cubicBezTo>
                <a:cubicBezTo>
                  <a:pt x="80698" y="1565275"/>
                  <a:pt x="0" y="1173163"/>
                  <a:pt x="106363" y="1044575"/>
                </a:cubicBezTo>
                <a:cubicBezTo>
                  <a:pt x="212726" y="915987"/>
                  <a:pt x="661723" y="1028700"/>
                  <a:pt x="765175" y="958850"/>
                </a:cubicBezTo>
                <a:close/>
              </a:path>
            </a:pathLst>
          </a:custGeom>
          <a:gradFill>
            <a:gsLst>
              <a:gs pos="0">
                <a:schemeClr val="bg1"/>
              </a:gs>
              <a:gs pos="50000">
                <a:schemeClr val="bg1">
                  <a:shade val="67500"/>
                  <a:satMod val="115000"/>
                </a:schemeClr>
              </a:gs>
              <a:gs pos="100000">
                <a:schemeClr val="bg1">
                  <a:shade val="100000"/>
                  <a:satMod val="115000"/>
                </a:schemeClr>
              </a:gs>
            </a:gsLst>
            <a:path path="shape">
              <a:fillToRect l="50000" t="50000" r="50000" b="50000"/>
            </a:path>
          </a:gra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6147" name="Rectangle 3"/>
          <p:cNvSpPr>
            <a:spLocks noChangeArrowheads="1"/>
          </p:cNvSpPr>
          <p:nvPr/>
        </p:nvSpPr>
        <p:spPr bwMode="auto">
          <a:xfrm>
            <a:off x="185738" y="1984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rgbClr val="FF3300"/>
                </a:solidFill>
                <a:effectLst>
                  <a:outerShdw blurRad="38100" dist="38100" dir="2700000" algn="tl">
                    <a:srgbClr val="C0C0C0"/>
                  </a:outerShdw>
                </a:effectLst>
                <a:latin typeface="Arial" pitchFamily="34" charset="0"/>
              </a:rPr>
              <a:t>Recettore nicotinico dell’acetilcolina: meccanismo</a:t>
            </a:r>
          </a:p>
        </p:txBody>
      </p:sp>
      <p:sp>
        <p:nvSpPr>
          <p:cNvPr id="8196" name="Rectangle 467"/>
          <p:cNvSpPr>
            <a:spLocks noChangeArrowheads="1"/>
          </p:cNvSpPr>
          <p:nvPr/>
        </p:nvSpPr>
        <p:spPr bwMode="auto">
          <a:xfrm>
            <a:off x="2851150" y="2390775"/>
            <a:ext cx="1735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dirty="0" err="1">
                <a:solidFill>
                  <a:srgbClr val="FF0000"/>
                </a:solidFill>
                <a:latin typeface="Arial" pitchFamily="34" charset="0"/>
              </a:rPr>
              <a:t>acetilcolinesterasi</a:t>
            </a:r>
            <a:endParaRPr lang="it-IT" sz="1400" b="1" dirty="0">
              <a:solidFill>
                <a:srgbClr val="FF0000"/>
              </a:solidFill>
            </a:endParaRPr>
          </a:p>
        </p:txBody>
      </p:sp>
      <p:sp>
        <p:nvSpPr>
          <p:cNvPr id="8197" name="Rectangle 520"/>
          <p:cNvSpPr>
            <a:spLocks noChangeArrowheads="1"/>
          </p:cNvSpPr>
          <p:nvPr/>
        </p:nvSpPr>
        <p:spPr bwMode="auto">
          <a:xfrm>
            <a:off x="5170488" y="1592263"/>
            <a:ext cx="211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dirty="0">
                <a:solidFill>
                  <a:srgbClr val="000000"/>
                </a:solidFill>
                <a:latin typeface="Arial" pitchFamily="34" charset="0"/>
              </a:rPr>
              <a:t>2 x</a:t>
            </a:r>
            <a:endParaRPr lang="it-IT" dirty="0"/>
          </a:p>
        </p:txBody>
      </p:sp>
      <p:sp>
        <p:nvSpPr>
          <p:cNvPr id="8198" name="AutoShape 521"/>
          <p:cNvSpPr>
            <a:spLocks noChangeArrowheads="1"/>
          </p:cNvSpPr>
          <p:nvPr/>
        </p:nvSpPr>
        <p:spPr bwMode="auto">
          <a:xfrm>
            <a:off x="8356600" y="2963863"/>
            <a:ext cx="238125" cy="1792287"/>
          </a:xfrm>
          <a:prstGeom prst="triangle">
            <a:avLst>
              <a:gd name="adj" fmla="val 50000"/>
            </a:avLst>
          </a:prstGeom>
          <a:gradFill rotWithShape="0">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8199" name="AutoShape 522"/>
          <p:cNvSpPr>
            <a:spLocks noChangeArrowheads="1"/>
          </p:cNvSpPr>
          <p:nvPr/>
        </p:nvSpPr>
        <p:spPr bwMode="auto">
          <a:xfrm flipV="1">
            <a:off x="8607425" y="2901950"/>
            <a:ext cx="354013" cy="1892300"/>
          </a:xfrm>
          <a:prstGeom prst="triangle">
            <a:avLst>
              <a:gd name="adj" fmla="val 50000"/>
            </a:avLst>
          </a:prstGeom>
          <a:gradFill rotWithShape="0">
            <a:gsLst>
              <a:gs pos="0">
                <a:srgbClr val="FFFFFF"/>
              </a:gs>
              <a:gs pos="100000">
                <a:srgbClr val="AA0000"/>
              </a:gs>
            </a:gsLst>
            <a:lin ang="5400000" scaled="1"/>
          </a:gradFill>
          <a:ln w="9525">
            <a:solidFill>
              <a:srgbClr val="800000"/>
            </a:solidFill>
            <a:miter lim="800000"/>
            <a:headEnd/>
            <a:tailEnd/>
          </a:ln>
        </p:spPr>
        <p:txBody>
          <a:bodyPr/>
          <a:lstStyle/>
          <a:p>
            <a:endParaRPr lang="en-GB"/>
          </a:p>
        </p:txBody>
      </p:sp>
      <p:sp>
        <p:nvSpPr>
          <p:cNvPr id="8200" name="Rectangle 523"/>
          <p:cNvSpPr>
            <a:spLocks noChangeArrowheads="1"/>
          </p:cNvSpPr>
          <p:nvPr/>
        </p:nvSpPr>
        <p:spPr bwMode="auto">
          <a:xfrm>
            <a:off x="8315325" y="484663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K</a:t>
            </a:r>
            <a:endParaRPr lang="it-IT" sz="1600" b="1"/>
          </a:p>
        </p:txBody>
      </p:sp>
      <p:sp>
        <p:nvSpPr>
          <p:cNvPr id="8201" name="Rectangle 524"/>
          <p:cNvSpPr>
            <a:spLocks noChangeArrowheads="1"/>
          </p:cNvSpPr>
          <p:nvPr/>
        </p:nvSpPr>
        <p:spPr bwMode="auto">
          <a:xfrm>
            <a:off x="8448675" y="4811713"/>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nvGrpSpPr>
          <p:cNvPr id="8202" name="Group 525"/>
          <p:cNvGrpSpPr>
            <a:grpSpLocks/>
          </p:cNvGrpSpPr>
          <p:nvPr/>
        </p:nvGrpSpPr>
        <p:grpSpPr bwMode="auto">
          <a:xfrm>
            <a:off x="8607425" y="2563813"/>
            <a:ext cx="366713" cy="292100"/>
            <a:chOff x="3338" y="1051"/>
            <a:chExt cx="231" cy="184"/>
          </a:xfrm>
        </p:grpSpPr>
        <p:sp>
          <p:nvSpPr>
            <p:cNvPr id="2" name="Rectangle 526"/>
            <p:cNvSpPr>
              <a:spLocks noChangeArrowheads="1"/>
            </p:cNvSpPr>
            <p:nvPr/>
          </p:nvSpPr>
          <p:spPr bwMode="auto">
            <a:xfrm>
              <a:off x="3338" y="1081"/>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Na</a:t>
              </a:r>
              <a:endParaRPr lang="it-IT" sz="1600" b="1"/>
            </a:p>
          </p:txBody>
        </p:sp>
        <p:sp>
          <p:nvSpPr>
            <p:cNvPr id="3" name="Rectangle 527"/>
            <p:cNvSpPr>
              <a:spLocks noChangeArrowheads="1"/>
            </p:cNvSpPr>
            <p:nvPr/>
          </p:nvSpPr>
          <p:spPr bwMode="auto">
            <a:xfrm>
              <a:off x="3494" y="1051"/>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pic>
        <p:nvPicPr>
          <p:cNvPr id="8203" name="Picture 528" descr="f1317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0950" y="2038350"/>
            <a:ext cx="25288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529"/>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1179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530"/>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7623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531"/>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4194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0638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Rectangle 544"/>
          <p:cNvSpPr>
            <a:spLocks noChangeArrowheads="1"/>
          </p:cNvSpPr>
          <p:nvPr/>
        </p:nvSpPr>
        <p:spPr bwMode="auto">
          <a:xfrm>
            <a:off x="6302375" y="646113"/>
            <a:ext cx="963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i="1">
                <a:solidFill>
                  <a:srgbClr val="000000"/>
                </a:solidFill>
                <a:latin typeface="Arial" pitchFamily="34" charset="0"/>
              </a:rPr>
              <a:t>acetilcolina</a:t>
            </a:r>
            <a:endParaRPr lang="it-IT" i="1"/>
          </a:p>
        </p:txBody>
      </p:sp>
      <p:grpSp>
        <p:nvGrpSpPr>
          <p:cNvPr id="8218" name="Group 545"/>
          <p:cNvGrpSpPr>
            <a:grpSpLocks/>
          </p:cNvGrpSpPr>
          <p:nvPr/>
        </p:nvGrpSpPr>
        <p:grpSpPr bwMode="auto">
          <a:xfrm>
            <a:off x="4205288" y="863600"/>
            <a:ext cx="2360612" cy="669925"/>
            <a:chOff x="2969" y="648"/>
            <a:chExt cx="1487" cy="422"/>
          </a:xfrm>
        </p:grpSpPr>
        <p:grpSp>
          <p:nvGrpSpPr>
            <p:cNvPr id="8370" name="Group 546"/>
            <p:cNvGrpSpPr>
              <a:grpSpLocks/>
            </p:cNvGrpSpPr>
            <p:nvPr/>
          </p:nvGrpSpPr>
          <p:grpSpPr bwMode="auto">
            <a:xfrm>
              <a:off x="3152" y="648"/>
              <a:ext cx="1304" cy="422"/>
              <a:chOff x="3152" y="648"/>
              <a:chExt cx="1304" cy="422"/>
            </a:xfrm>
          </p:grpSpPr>
          <p:sp>
            <p:nvSpPr>
              <p:cNvPr id="8372" name="Rectangle 547"/>
              <p:cNvSpPr>
                <a:spLocks noChangeArrowheads="1"/>
              </p:cNvSpPr>
              <p:nvPr/>
            </p:nvSpPr>
            <p:spPr bwMode="auto">
              <a:xfrm>
                <a:off x="3152"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3" name="Rectangle 548"/>
              <p:cNvSpPr>
                <a:spLocks noChangeArrowheads="1"/>
              </p:cNvSpPr>
              <p:nvPr/>
            </p:nvSpPr>
            <p:spPr bwMode="auto">
              <a:xfrm>
                <a:off x="3224"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74" name="Rectangle 549"/>
              <p:cNvSpPr>
                <a:spLocks noChangeArrowheads="1"/>
              </p:cNvSpPr>
              <p:nvPr/>
            </p:nvSpPr>
            <p:spPr bwMode="auto">
              <a:xfrm>
                <a:off x="3290"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75" name="Rectangle 550"/>
              <p:cNvSpPr>
                <a:spLocks noChangeArrowheads="1"/>
              </p:cNvSpPr>
              <p:nvPr/>
            </p:nvSpPr>
            <p:spPr bwMode="auto">
              <a:xfrm>
                <a:off x="3365"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6" name="Rectangle 551"/>
              <p:cNvSpPr>
                <a:spLocks noChangeArrowheads="1"/>
              </p:cNvSpPr>
              <p:nvPr/>
            </p:nvSpPr>
            <p:spPr bwMode="auto">
              <a:xfrm>
                <a:off x="3365" y="64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77" name="Rectangle 552"/>
              <p:cNvSpPr>
                <a:spLocks noChangeArrowheads="1"/>
              </p:cNvSpPr>
              <p:nvPr/>
            </p:nvSpPr>
            <p:spPr bwMode="auto">
              <a:xfrm>
                <a:off x="3527" y="792"/>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78" name="Rectangle 553"/>
              <p:cNvSpPr>
                <a:spLocks noChangeArrowheads="1"/>
              </p:cNvSpPr>
              <p:nvPr/>
            </p:nvSpPr>
            <p:spPr bwMode="auto">
              <a:xfrm>
                <a:off x="4169" y="6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9" name="Rectangle 554"/>
              <p:cNvSpPr>
                <a:spLocks noChangeArrowheads="1"/>
              </p:cNvSpPr>
              <p:nvPr/>
            </p:nvSpPr>
            <p:spPr bwMode="auto">
              <a:xfrm>
                <a:off x="4241" y="6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0" name="Rectangle 555"/>
              <p:cNvSpPr>
                <a:spLocks noChangeArrowheads="1"/>
              </p:cNvSpPr>
              <p:nvPr/>
            </p:nvSpPr>
            <p:spPr bwMode="auto">
              <a:xfrm>
                <a:off x="4307" y="7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81" name="Rectangle 556"/>
              <p:cNvSpPr>
                <a:spLocks noChangeArrowheads="1"/>
              </p:cNvSpPr>
              <p:nvPr/>
            </p:nvSpPr>
            <p:spPr bwMode="auto">
              <a:xfrm>
                <a:off x="4169" y="91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82" name="Rectangle 557"/>
              <p:cNvSpPr>
                <a:spLocks noChangeArrowheads="1"/>
              </p:cNvSpPr>
              <p:nvPr/>
            </p:nvSpPr>
            <p:spPr bwMode="auto">
              <a:xfrm>
                <a:off x="4241" y="91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3" name="Rectangle 558"/>
              <p:cNvSpPr>
                <a:spLocks noChangeArrowheads="1"/>
              </p:cNvSpPr>
              <p:nvPr/>
            </p:nvSpPr>
            <p:spPr bwMode="auto">
              <a:xfrm>
                <a:off x="4307" y="95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84" name="Rectangle 559"/>
              <p:cNvSpPr>
                <a:spLocks noChangeArrowheads="1"/>
              </p:cNvSpPr>
              <p:nvPr/>
            </p:nvSpPr>
            <p:spPr bwMode="auto">
              <a:xfrm>
                <a:off x="4265"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85" name="Rectangle 560"/>
              <p:cNvSpPr>
                <a:spLocks noChangeArrowheads="1"/>
              </p:cNvSpPr>
              <p:nvPr/>
            </p:nvSpPr>
            <p:spPr bwMode="auto">
              <a:xfrm>
                <a:off x="4337"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6" name="Rectangle 561"/>
              <p:cNvSpPr>
                <a:spLocks noChangeArrowheads="1"/>
              </p:cNvSpPr>
              <p:nvPr/>
            </p:nvSpPr>
            <p:spPr bwMode="auto">
              <a:xfrm>
                <a:off x="4403"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6" name="Rectangle 562"/>
              <p:cNvSpPr>
                <a:spLocks noChangeArrowheads="1"/>
              </p:cNvSpPr>
              <p:nvPr/>
            </p:nvSpPr>
            <p:spPr bwMode="auto">
              <a:xfrm>
                <a:off x="4100"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N</a:t>
                </a:r>
                <a:endParaRPr lang="it-IT" sz="1200" b="1"/>
              </a:p>
            </p:txBody>
          </p:sp>
          <p:sp>
            <p:nvSpPr>
              <p:cNvPr id="7" name="Rectangle 563"/>
              <p:cNvSpPr>
                <a:spLocks noChangeArrowheads="1"/>
              </p:cNvSpPr>
              <p:nvPr/>
            </p:nvSpPr>
            <p:spPr bwMode="auto">
              <a:xfrm>
                <a:off x="4166" y="79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 </a:t>
                </a:r>
                <a:endParaRPr lang="it-IT" sz="1200" b="1"/>
              </a:p>
            </p:txBody>
          </p:sp>
          <p:sp>
            <p:nvSpPr>
              <p:cNvPr id="8" name="Rectangle 564"/>
              <p:cNvSpPr>
                <a:spLocks noChangeArrowheads="1"/>
              </p:cNvSpPr>
              <p:nvPr/>
            </p:nvSpPr>
            <p:spPr bwMode="auto">
              <a:xfrm>
                <a:off x="4054" y="711"/>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a:solidFill>
                      <a:srgbClr val="000000"/>
                    </a:solidFill>
                    <a:latin typeface="Arial" pitchFamily="34" charset="0"/>
                  </a:rPr>
                  <a:t>+</a:t>
                </a:r>
                <a:endParaRPr lang="it-IT" sz="1400" b="1"/>
              </a:p>
            </p:txBody>
          </p:sp>
          <p:sp>
            <p:nvSpPr>
              <p:cNvPr id="9" name="Rectangle 565"/>
              <p:cNvSpPr>
                <a:spLocks noChangeArrowheads="1"/>
              </p:cNvSpPr>
              <p:nvPr/>
            </p:nvSpPr>
            <p:spPr bwMode="auto">
              <a:xfrm>
                <a:off x="3884"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10" name="Rectangle 566"/>
              <p:cNvSpPr>
                <a:spLocks noChangeArrowheads="1"/>
              </p:cNvSpPr>
              <p:nvPr/>
            </p:nvSpPr>
            <p:spPr bwMode="auto">
              <a:xfrm>
                <a:off x="3956"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11" name="Rectangle 567"/>
              <p:cNvSpPr>
                <a:spLocks noChangeArrowheads="1"/>
              </p:cNvSpPr>
              <p:nvPr/>
            </p:nvSpPr>
            <p:spPr bwMode="auto">
              <a:xfrm>
                <a:off x="4022"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12" name="Rectangle 568"/>
              <p:cNvSpPr>
                <a:spLocks noChangeArrowheads="1"/>
              </p:cNvSpPr>
              <p:nvPr/>
            </p:nvSpPr>
            <p:spPr bwMode="auto">
              <a:xfrm>
                <a:off x="3671"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13" name="Rectangle 569"/>
              <p:cNvSpPr>
                <a:spLocks noChangeArrowheads="1"/>
              </p:cNvSpPr>
              <p:nvPr/>
            </p:nvSpPr>
            <p:spPr bwMode="auto">
              <a:xfrm>
                <a:off x="3743"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14" name="Rectangle 570"/>
              <p:cNvSpPr>
                <a:spLocks noChangeArrowheads="1"/>
              </p:cNvSpPr>
              <p:nvPr/>
            </p:nvSpPr>
            <p:spPr bwMode="auto">
              <a:xfrm>
                <a:off x="3809"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15" name="Line 571"/>
              <p:cNvSpPr>
                <a:spLocks noChangeShapeType="1"/>
              </p:cNvSpPr>
              <p:nvPr/>
            </p:nvSpPr>
            <p:spPr bwMode="auto">
              <a:xfrm>
                <a:off x="3338" y="84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 name="Line 572"/>
              <p:cNvSpPr>
                <a:spLocks noChangeShapeType="1"/>
              </p:cNvSpPr>
              <p:nvPr/>
            </p:nvSpPr>
            <p:spPr bwMode="auto">
              <a:xfrm flipV="1">
                <a:off x="3413" y="74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 name="Line 573"/>
              <p:cNvSpPr>
                <a:spLocks noChangeShapeType="1"/>
              </p:cNvSpPr>
              <p:nvPr/>
            </p:nvSpPr>
            <p:spPr bwMode="auto">
              <a:xfrm flipV="1">
                <a:off x="3389" y="74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Line 574"/>
              <p:cNvSpPr>
                <a:spLocks noChangeShapeType="1"/>
              </p:cNvSpPr>
              <p:nvPr/>
            </p:nvSpPr>
            <p:spPr bwMode="auto">
              <a:xfrm flipH="1">
                <a:off x="3605" y="842"/>
                <a:ext cx="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 name="Line 575"/>
              <p:cNvSpPr>
                <a:spLocks noChangeShapeType="1"/>
              </p:cNvSpPr>
              <p:nvPr/>
            </p:nvSpPr>
            <p:spPr bwMode="auto">
              <a:xfrm flipV="1">
                <a:off x="4160" y="765"/>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 name="Line 576"/>
              <p:cNvSpPr>
                <a:spLocks noChangeShapeType="1"/>
              </p:cNvSpPr>
              <p:nvPr/>
            </p:nvSpPr>
            <p:spPr bwMode="auto">
              <a:xfrm>
                <a:off x="4160" y="890"/>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 name="Line 577"/>
              <p:cNvSpPr>
                <a:spLocks noChangeShapeType="1"/>
              </p:cNvSpPr>
              <p:nvPr/>
            </p:nvSpPr>
            <p:spPr bwMode="auto">
              <a:xfrm>
                <a:off x="4196" y="842"/>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 name="Line 578"/>
              <p:cNvSpPr>
                <a:spLocks noChangeShapeType="1"/>
              </p:cNvSpPr>
              <p:nvPr/>
            </p:nvSpPr>
            <p:spPr bwMode="auto">
              <a:xfrm>
                <a:off x="4070" y="842"/>
                <a:ext cx="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579"/>
              <p:cNvSpPr>
                <a:spLocks noChangeShapeType="1"/>
              </p:cNvSpPr>
              <p:nvPr/>
            </p:nvSpPr>
            <p:spPr bwMode="auto">
              <a:xfrm>
                <a:off x="3857" y="84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 name="Line 580"/>
              <p:cNvSpPr>
                <a:spLocks noChangeShapeType="1"/>
              </p:cNvSpPr>
              <p:nvPr/>
            </p:nvSpPr>
            <p:spPr bwMode="auto">
              <a:xfrm>
                <a:off x="3443" y="842"/>
                <a:ext cx="7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8371" name="Rectangle 581"/>
            <p:cNvSpPr>
              <a:spLocks noChangeArrowheads="1"/>
            </p:cNvSpPr>
            <p:nvPr/>
          </p:nvSpPr>
          <p:spPr bwMode="auto">
            <a:xfrm>
              <a:off x="2969" y="779"/>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a:solidFill>
                    <a:srgbClr val="000000"/>
                  </a:solidFill>
                  <a:latin typeface="Arial" pitchFamily="34" charset="0"/>
                </a:rPr>
                <a:t>2 x</a:t>
              </a:r>
              <a:endParaRPr lang="it-IT" sz="1400" b="1"/>
            </a:p>
          </p:txBody>
        </p:sp>
      </p:grpSp>
      <p:sp>
        <p:nvSpPr>
          <p:cNvPr id="8222" name="Line 623"/>
          <p:cNvSpPr>
            <a:spLocks noChangeShapeType="1"/>
          </p:cNvSpPr>
          <p:nvPr/>
        </p:nvSpPr>
        <p:spPr bwMode="auto">
          <a:xfrm>
            <a:off x="5070475" y="1504950"/>
            <a:ext cx="0"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8223" name="Group 624"/>
          <p:cNvGrpSpPr>
            <a:grpSpLocks/>
          </p:cNvGrpSpPr>
          <p:nvPr/>
        </p:nvGrpSpPr>
        <p:grpSpPr bwMode="auto">
          <a:xfrm>
            <a:off x="6242050" y="1646238"/>
            <a:ext cx="366713" cy="292100"/>
            <a:chOff x="3338" y="1051"/>
            <a:chExt cx="231" cy="184"/>
          </a:xfrm>
        </p:grpSpPr>
        <p:sp>
          <p:nvSpPr>
            <p:cNvPr id="8330" name="Rectangle 625"/>
            <p:cNvSpPr>
              <a:spLocks noChangeArrowheads="1"/>
            </p:cNvSpPr>
            <p:nvPr/>
          </p:nvSpPr>
          <p:spPr bwMode="auto">
            <a:xfrm>
              <a:off x="3338" y="1081"/>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dirty="0">
                  <a:solidFill>
                    <a:srgbClr val="000000"/>
                  </a:solidFill>
                  <a:latin typeface="Arial" pitchFamily="34" charset="0"/>
                </a:rPr>
                <a:t>Na</a:t>
              </a:r>
              <a:endParaRPr lang="it-IT" sz="1600" b="1" dirty="0"/>
            </a:p>
          </p:txBody>
        </p:sp>
        <p:sp>
          <p:nvSpPr>
            <p:cNvPr id="8331" name="Rectangle 626"/>
            <p:cNvSpPr>
              <a:spLocks noChangeArrowheads="1"/>
            </p:cNvSpPr>
            <p:nvPr/>
          </p:nvSpPr>
          <p:spPr bwMode="auto">
            <a:xfrm>
              <a:off x="3494" y="1051"/>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sp>
        <p:nvSpPr>
          <p:cNvPr id="8224" name="Oval 627"/>
          <p:cNvSpPr>
            <a:spLocks noChangeArrowheads="1"/>
          </p:cNvSpPr>
          <p:nvPr/>
        </p:nvSpPr>
        <p:spPr bwMode="auto">
          <a:xfrm>
            <a:off x="5735638" y="2616200"/>
            <a:ext cx="131762"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5" name="Oval 628"/>
          <p:cNvSpPr>
            <a:spLocks noChangeArrowheads="1"/>
          </p:cNvSpPr>
          <p:nvPr/>
        </p:nvSpPr>
        <p:spPr bwMode="auto">
          <a:xfrm>
            <a:off x="6030913" y="2500313"/>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6" name="Oval 629"/>
          <p:cNvSpPr>
            <a:spLocks noChangeArrowheads="1"/>
          </p:cNvSpPr>
          <p:nvPr/>
        </p:nvSpPr>
        <p:spPr bwMode="auto">
          <a:xfrm>
            <a:off x="6432550" y="2511425"/>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7" name="Oval 630"/>
          <p:cNvSpPr>
            <a:spLocks noChangeArrowheads="1"/>
          </p:cNvSpPr>
          <p:nvPr/>
        </p:nvSpPr>
        <p:spPr bwMode="auto">
          <a:xfrm>
            <a:off x="6823075" y="2605088"/>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8" name="Oval 631"/>
          <p:cNvSpPr>
            <a:spLocks noChangeArrowheads="1"/>
          </p:cNvSpPr>
          <p:nvPr/>
        </p:nvSpPr>
        <p:spPr bwMode="auto">
          <a:xfrm>
            <a:off x="6030913" y="2697163"/>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9" name="Oval 632"/>
          <p:cNvSpPr>
            <a:spLocks noChangeArrowheads="1"/>
          </p:cNvSpPr>
          <p:nvPr/>
        </p:nvSpPr>
        <p:spPr bwMode="auto">
          <a:xfrm>
            <a:off x="6464300" y="2732088"/>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30" name="Oval 633"/>
          <p:cNvSpPr>
            <a:spLocks noChangeArrowheads="1"/>
          </p:cNvSpPr>
          <p:nvPr/>
        </p:nvSpPr>
        <p:spPr bwMode="auto">
          <a:xfrm>
            <a:off x="5802313" y="2546350"/>
            <a:ext cx="1062037" cy="230188"/>
          </a:xfrm>
          <a:prstGeom prst="ellipse">
            <a:avLst/>
          </a:prstGeom>
          <a:noFill/>
          <a:ln w="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31" name="Group 634"/>
          <p:cNvGrpSpPr>
            <a:grpSpLocks/>
          </p:cNvGrpSpPr>
          <p:nvPr/>
        </p:nvGrpSpPr>
        <p:grpSpPr bwMode="auto">
          <a:xfrm>
            <a:off x="5757863" y="2436813"/>
            <a:ext cx="1177925" cy="454025"/>
            <a:chOff x="2700" y="1238"/>
            <a:chExt cx="862" cy="286"/>
          </a:xfrm>
        </p:grpSpPr>
        <p:sp>
          <p:nvSpPr>
            <p:cNvPr id="8324" name="Rectangle 635"/>
            <p:cNvSpPr>
              <a:spLocks noChangeArrowheads="1"/>
            </p:cNvSpPr>
            <p:nvPr/>
          </p:nvSpPr>
          <p:spPr bwMode="auto">
            <a:xfrm>
              <a:off x="2700" y="1332"/>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5" name="Rectangle 636"/>
            <p:cNvSpPr>
              <a:spLocks noChangeArrowheads="1"/>
            </p:cNvSpPr>
            <p:nvPr/>
          </p:nvSpPr>
          <p:spPr bwMode="auto">
            <a:xfrm>
              <a:off x="2925" y="1238"/>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6" name="Rectangle 637"/>
            <p:cNvSpPr>
              <a:spLocks noChangeArrowheads="1"/>
            </p:cNvSpPr>
            <p:nvPr/>
          </p:nvSpPr>
          <p:spPr bwMode="auto">
            <a:xfrm>
              <a:off x="3234" y="1247"/>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7" name="Rectangle 638"/>
            <p:cNvSpPr>
              <a:spLocks noChangeArrowheads="1"/>
            </p:cNvSpPr>
            <p:nvPr/>
          </p:nvSpPr>
          <p:spPr bwMode="auto">
            <a:xfrm>
              <a:off x="3525" y="1315"/>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28" name="Rectangle 639"/>
            <p:cNvSpPr>
              <a:spLocks noChangeArrowheads="1"/>
            </p:cNvSpPr>
            <p:nvPr/>
          </p:nvSpPr>
          <p:spPr bwMode="auto">
            <a:xfrm>
              <a:off x="2916" y="1392"/>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9" name="Rectangle 640"/>
            <p:cNvSpPr>
              <a:spLocks noChangeArrowheads="1"/>
            </p:cNvSpPr>
            <p:nvPr/>
          </p:nvSpPr>
          <p:spPr bwMode="auto">
            <a:xfrm>
              <a:off x="3259" y="1409"/>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sp>
        <p:nvSpPr>
          <p:cNvPr id="8232" name="Line 641"/>
          <p:cNvSpPr>
            <a:spLocks noChangeShapeType="1"/>
          </p:cNvSpPr>
          <p:nvPr/>
        </p:nvSpPr>
        <p:spPr bwMode="auto">
          <a:xfrm>
            <a:off x="6340475" y="1920875"/>
            <a:ext cx="0" cy="406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226" name="Gruppo 225"/>
          <p:cNvGrpSpPr/>
          <p:nvPr/>
        </p:nvGrpSpPr>
        <p:grpSpPr>
          <a:xfrm>
            <a:off x="5751513" y="4430713"/>
            <a:ext cx="1190625" cy="531020"/>
            <a:chOff x="6970713" y="5849938"/>
            <a:chExt cx="1190625" cy="531020"/>
          </a:xfrm>
        </p:grpSpPr>
        <p:sp>
          <p:nvSpPr>
            <p:cNvPr id="8240" name="Oval 649"/>
            <p:cNvSpPr>
              <a:spLocks noChangeArrowheads="1"/>
            </p:cNvSpPr>
            <p:nvPr/>
          </p:nvSpPr>
          <p:spPr bwMode="auto">
            <a:xfrm>
              <a:off x="6970713" y="6127750"/>
              <a:ext cx="125412" cy="13335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1" name="Oval 650"/>
            <p:cNvSpPr>
              <a:spLocks noChangeArrowheads="1"/>
            </p:cNvSpPr>
            <p:nvPr/>
          </p:nvSpPr>
          <p:spPr bwMode="auto">
            <a:xfrm>
              <a:off x="7258050" y="6018213"/>
              <a:ext cx="127000" cy="13335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2" name="Oval 651"/>
            <p:cNvSpPr>
              <a:spLocks noChangeArrowheads="1"/>
            </p:cNvSpPr>
            <p:nvPr/>
          </p:nvSpPr>
          <p:spPr bwMode="auto">
            <a:xfrm>
              <a:off x="7651750" y="6029325"/>
              <a:ext cx="128588" cy="131763"/>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3" name="Oval 652"/>
            <p:cNvSpPr>
              <a:spLocks noChangeArrowheads="1"/>
            </p:cNvSpPr>
            <p:nvPr/>
          </p:nvSpPr>
          <p:spPr bwMode="auto">
            <a:xfrm>
              <a:off x="8032750" y="6118225"/>
              <a:ext cx="128588" cy="130175"/>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4" name="Oval 653"/>
            <p:cNvSpPr>
              <a:spLocks noChangeArrowheads="1"/>
            </p:cNvSpPr>
            <p:nvPr/>
          </p:nvSpPr>
          <p:spPr bwMode="auto">
            <a:xfrm>
              <a:off x="7258050" y="6205538"/>
              <a:ext cx="127000" cy="131762"/>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5" name="Oval 654"/>
            <p:cNvSpPr>
              <a:spLocks noChangeArrowheads="1"/>
            </p:cNvSpPr>
            <p:nvPr/>
          </p:nvSpPr>
          <p:spPr bwMode="auto">
            <a:xfrm>
              <a:off x="7683500" y="6237288"/>
              <a:ext cx="127000" cy="131762"/>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6" name="Oval 655"/>
            <p:cNvSpPr>
              <a:spLocks noChangeArrowheads="1"/>
            </p:cNvSpPr>
            <p:nvPr/>
          </p:nvSpPr>
          <p:spPr bwMode="auto">
            <a:xfrm>
              <a:off x="7032625" y="6062663"/>
              <a:ext cx="1042988" cy="217487"/>
            </a:xfrm>
            <a:prstGeom prst="ellipse">
              <a:avLst/>
            </a:prstGeom>
            <a:noFill/>
            <a:ln w="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47" name="Group 656"/>
            <p:cNvGrpSpPr>
              <a:grpSpLocks/>
            </p:cNvGrpSpPr>
            <p:nvPr/>
          </p:nvGrpSpPr>
          <p:grpSpPr bwMode="auto">
            <a:xfrm>
              <a:off x="7010400" y="5957888"/>
              <a:ext cx="63500" cy="311150"/>
              <a:chOff x="2968" y="2112"/>
              <a:chExt cx="29" cy="159"/>
            </a:xfrm>
          </p:grpSpPr>
          <p:sp>
            <p:nvSpPr>
              <p:cNvPr id="8322" name="Rectangle 657"/>
              <p:cNvSpPr>
                <a:spLocks noChangeArrowheads="1"/>
              </p:cNvSpPr>
              <p:nvPr/>
            </p:nvSpPr>
            <p:spPr bwMode="auto">
              <a:xfrm>
                <a:off x="2968" y="2112"/>
                <a:ext cx="2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23" name="Rectangle 658"/>
              <p:cNvSpPr>
                <a:spLocks noChangeArrowheads="1"/>
              </p:cNvSpPr>
              <p:nvPr/>
            </p:nvSpPr>
            <p:spPr bwMode="auto">
              <a:xfrm>
                <a:off x="2974" y="2178"/>
                <a:ext cx="2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sp>
          <p:nvSpPr>
            <p:cNvPr id="8248" name="Rectangle 659"/>
            <p:cNvSpPr>
              <a:spLocks noChangeArrowheads="1"/>
            </p:cNvSpPr>
            <p:nvPr/>
          </p:nvSpPr>
          <p:spPr bwMode="auto">
            <a:xfrm>
              <a:off x="7300913" y="5849938"/>
              <a:ext cx="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p>
          </p:txBody>
        </p:sp>
        <p:grpSp>
          <p:nvGrpSpPr>
            <p:cNvPr id="8249" name="Group 660"/>
            <p:cNvGrpSpPr>
              <a:grpSpLocks/>
            </p:cNvGrpSpPr>
            <p:nvPr/>
          </p:nvGrpSpPr>
          <p:grpSpPr bwMode="auto">
            <a:xfrm>
              <a:off x="8054975" y="5935663"/>
              <a:ext cx="63500" cy="309562"/>
              <a:chOff x="3442" y="2100"/>
              <a:chExt cx="28" cy="159"/>
            </a:xfrm>
          </p:grpSpPr>
          <p:sp>
            <p:nvSpPr>
              <p:cNvPr id="8320" name="Rectangle 661"/>
              <p:cNvSpPr>
                <a:spLocks noChangeArrowheads="1"/>
              </p:cNvSpPr>
              <p:nvPr/>
            </p:nvSpPr>
            <p:spPr bwMode="auto">
              <a:xfrm>
                <a:off x="3442" y="2100"/>
                <a:ext cx="2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1" name="Rectangle 662"/>
              <p:cNvSpPr>
                <a:spLocks noChangeArrowheads="1"/>
              </p:cNvSpPr>
              <p:nvPr/>
            </p:nvSpPr>
            <p:spPr bwMode="auto">
              <a:xfrm>
                <a:off x="3448" y="2166"/>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grpSp>
          <p:nvGrpSpPr>
            <p:cNvPr id="8250" name="Group 663"/>
            <p:cNvGrpSpPr>
              <a:grpSpLocks/>
            </p:cNvGrpSpPr>
            <p:nvPr/>
          </p:nvGrpSpPr>
          <p:grpSpPr bwMode="auto">
            <a:xfrm>
              <a:off x="7288651" y="5990411"/>
              <a:ext cx="63500" cy="350042"/>
              <a:chOff x="3094" y="2128"/>
              <a:chExt cx="29" cy="180"/>
            </a:xfrm>
          </p:grpSpPr>
          <p:sp>
            <p:nvSpPr>
              <p:cNvPr id="8318" name="Rectangle 664"/>
              <p:cNvSpPr>
                <a:spLocks noChangeArrowheads="1"/>
              </p:cNvSpPr>
              <p:nvPr/>
            </p:nvSpPr>
            <p:spPr bwMode="auto">
              <a:xfrm>
                <a:off x="3100" y="2128"/>
                <a:ext cx="2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19" name="Rectangle 665"/>
              <p:cNvSpPr>
                <a:spLocks noChangeArrowheads="1"/>
              </p:cNvSpPr>
              <p:nvPr/>
            </p:nvSpPr>
            <p:spPr bwMode="auto">
              <a:xfrm>
                <a:off x="3094" y="2214"/>
                <a:ext cx="2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grpSp>
          <p:nvGrpSpPr>
            <p:cNvPr id="8251" name="Group 666"/>
            <p:cNvGrpSpPr>
              <a:grpSpLocks/>
            </p:cNvGrpSpPr>
            <p:nvPr/>
          </p:nvGrpSpPr>
          <p:grpSpPr bwMode="auto">
            <a:xfrm>
              <a:off x="7712075" y="6040453"/>
              <a:ext cx="61913" cy="340505"/>
              <a:chOff x="3286" y="2154"/>
              <a:chExt cx="29" cy="174"/>
            </a:xfrm>
          </p:grpSpPr>
          <p:sp>
            <p:nvSpPr>
              <p:cNvPr id="8316" name="Rectangle 667"/>
              <p:cNvSpPr>
                <a:spLocks noChangeArrowheads="1"/>
              </p:cNvSpPr>
              <p:nvPr/>
            </p:nvSpPr>
            <p:spPr bwMode="auto">
              <a:xfrm>
                <a:off x="3286" y="2154"/>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17" name="Rectangle 668"/>
              <p:cNvSpPr>
                <a:spLocks noChangeArrowheads="1"/>
              </p:cNvSpPr>
              <p:nvPr/>
            </p:nvSpPr>
            <p:spPr bwMode="auto">
              <a:xfrm>
                <a:off x="3291" y="2235"/>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grpSp>
          <p:nvGrpSpPr>
            <p:cNvPr id="8252" name="Group 669"/>
            <p:cNvGrpSpPr>
              <a:grpSpLocks/>
            </p:cNvGrpSpPr>
            <p:nvPr/>
          </p:nvGrpSpPr>
          <p:grpSpPr bwMode="auto">
            <a:xfrm>
              <a:off x="7672388" y="5862638"/>
              <a:ext cx="61912" cy="312737"/>
              <a:chOff x="3268" y="2063"/>
              <a:chExt cx="29" cy="160"/>
            </a:xfrm>
          </p:grpSpPr>
          <p:sp>
            <p:nvSpPr>
              <p:cNvPr id="8314" name="Rectangle 670"/>
              <p:cNvSpPr>
                <a:spLocks noChangeArrowheads="1"/>
              </p:cNvSpPr>
              <p:nvPr/>
            </p:nvSpPr>
            <p:spPr bwMode="auto">
              <a:xfrm>
                <a:off x="3268" y="2063"/>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15" name="Rectangle 671"/>
              <p:cNvSpPr>
                <a:spLocks noChangeArrowheads="1"/>
              </p:cNvSpPr>
              <p:nvPr/>
            </p:nvSpPr>
            <p:spPr bwMode="auto">
              <a:xfrm>
                <a:off x="3273" y="2130"/>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grpSp>
      <p:grpSp>
        <p:nvGrpSpPr>
          <p:cNvPr id="8253" name="Group 672"/>
          <p:cNvGrpSpPr>
            <a:grpSpLocks/>
          </p:cNvGrpSpPr>
          <p:nvPr/>
        </p:nvGrpSpPr>
        <p:grpSpPr bwMode="auto">
          <a:xfrm>
            <a:off x="6378575" y="5438775"/>
            <a:ext cx="344488" cy="419100"/>
            <a:chOff x="3352" y="2886"/>
            <a:chExt cx="217" cy="264"/>
          </a:xfrm>
        </p:grpSpPr>
        <p:sp>
          <p:nvSpPr>
            <p:cNvPr id="8311" name="Rectangle 673"/>
            <p:cNvSpPr>
              <a:spLocks noChangeArrowheads="1"/>
            </p:cNvSpPr>
            <p:nvPr/>
          </p:nvSpPr>
          <p:spPr bwMode="auto">
            <a:xfrm>
              <a:off x="3418" y="2942"/>
              <a:ext cx="9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K</a:t>
              </a:r>
              <a:endParaRPr lang="it-IT" sz="1600" b="1"/>
            </a:p>
          </p:txBody>
        </p:sp>
        <p:sp>
          <p:nvSpPr>
            <p:cNvPr id="8312" name="Rectangle 674"/>
            <p:cNvSpPr>
              <a:spLocks noChangeArrowheads="1"/>
            </p:cNvSpPr>
            <p:nvPr/>
          </p:nvSpPr>
          <p:spPr bwMode="auto">
            <a:xfrm>
              <a:off x="3494" y="2909"/>
              <a:ext cx="7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sp>
          <p:nvSpPr>
            <p:cNvPr id="8313" name="Line 675"/>
            <p:cNvSpPr>
              <a:spLocks noChangeShapeType="1"/>
            </p:cNvSpPr>
            <p:nvPr/>
          </p:nvSpPr>
          <p:spPr bwMode="auto">
            <a:xfrm flipV="1">
              <a:off x="3352" y="2886"/>
              <a:ext cx="0" cy="264"/>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8310" name="Gruppo 8309"/>
          <p:cNvGrpSpPr/>
          <p:nvPr/>
        </p:nvGrpSpPr>
        <p:grpSpPr>
          <a:xfrm>
            <a:off x="1000125" y="671513"/>
            <a:ext cx="3394075" cy="1566861"/>
            <a:chOff x="1000125" y="671513"/>
            <a:chExt cx="3394075" cy="1566861"/>
          </a:xfrm>
        </p:grpSpPr>
        <p:grpSp>
          <p:nvGrpSpPr>
            <p:cNvPr id="8219" name="Group 582"/>
            <p:cNvGrpSpPr>
              <a:grpSpLocks/>
            </p:cNvGrpSpPr>
            <p:nvPr/>
          </p:nvGrpSpPr>
          <p:grpSpPr bwMode="auto">
            <a:xfrm>
              <a:off x="1684338" y="728663"/>
              <a:ext cx="1579562" cy="639762"/>
              <a:chOff x="1037" y="731"/>
              <a:chExt cx="995" cy="403"/>
            </a:xfrm>
          </p:grpSpPr>
          <p:sp>
            <p:nvSpPr>
              <p:cNvPr id="8343" name="Rectangle 583"/>
              <p:cNvSpPr>
                <a:spLocks noChangeArrowheads="1"/>
              </p:cNvSpPr>
              <p:nvPr/>
            </p:nvSpPr>
            <p:spPr bwMode="auto">
              <a:xfrm>
                <a:off x="1979" y="90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grpSp>
            <p:nvGrpSpPr>
              <p:cNvPr id="8344" name="Group 584"/>
              <p:cNvGrpSpPr>
                <a:grpSpLocks/>
              </p:cNvGrpSpPr>
              <p:nvPr/>
            </p:nvGrpSpPr>
            <p:grpSpPr bwMode="auto">
              <a:xfrm>
                <a:off x="1037" y="731"/>
                <a:ext cx="945" cy="403"/>
                <a:chOff x="1037" y="731"/>
                <a:chExt cx="945" cy="403"/>
              </a:xfrm>
            </p:grpSpPr>
            <p:sp>
              <p:nvSpPr>
                <p:cNvPr id="8345" name="Rectangle 585"/>
                <p:cNvSpPr>
                  <a:spLocks noChangeArrowheads="1"/>
                </p:cNvSpPr>
                <p:nvPr/>
              </p:nvSpPr>
              <p:spPr bwMode="auto">
                <a:xfrm>
                  <a:off x="1103" y="856"/>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46" name="Rectangle 586"/>
                <p:cNvSpPr>
                  <a:spLocks noChangeArrowheads="1"/>
                </p:cNvSpPr>
                <p:nvPr/>
              </p:nvSpPr>
              <p:spPr bwMode="auto">
                <a:xfrm>
                  <a:off x="1745" y="731"/>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47" name="Rectangle 587"/>
                <p:cNvSpPr>
                  <a:spLocks noChangeArrowheads="1"/>
                </p:cNvSpPr>
                <p:nvPr/>
              </p:nvSpPr>
              <p:spPr bwMode="auto">
                <a:xfrm>
                  <a:off x="1817" y="731"/>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48" name="Rectangle 588"/>
                <p:cNvSpPr>
                  <a:spLocks noChangeArrowheads="1"/>
                </p:cNvSpPr>
                <p:nvPr/>
              </p:nvSpPr>
              <p:spPr bwMode="auto">
                <a:xfrm>
                  <a:off x="1883" y="77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49" name="Rectangle 589"/>
                <p:cNvSpPr>
                  <a:spLocks noChangeArrowheads="1"/>
                </p:cNvSpPr>
                <p:nvPr/>
              </p:nvSpPr>
              <p:spPr bwMode="auto">
                <a:xfrm>
                  <a:off x="1745" y="98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0" name="Rectangle 590"/>
                <p:cNvSpPr>
                  <a:spLocks noChangeArrowheads="1"/>
                </p:cNvSpPr>
                <p:nvPr/>
              </p:nvSpPr>
              <p:spPr bwMode="auto">
                <a:xfrm>
                  <a:off x="1817" y="98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1" name="Rectangle 591"/>
                <p:cNvSpPr>
                  <a:spLocks noChangeArrowheads="1"/>
                </p:cNvSpPr>
                <p:nvPr/>
              </p:nvSpPr>
              <p:spPr bwMode="auto">
                <a:xfrm>
                  <a:off x="1883" y="101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52" name="Rectangle 592"/>
                <p:cNvSpPr>
                  <a:spLocks noChangeArrowheads="1"/>
                </p:cNvSpPr>
                <p:nvPr/>
              </p:nvSpPr>
              <p:spPr bwMode="auto">
                <a:xfrm>
                  <a:off x="1841"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3" name="Rectangle 593"/>
                <p:cNvSpPr>
                  <a:spLocks noChangeArrowheads="1"/>
                </p:cNvSpPr>
                <p:nvPr/>
              </p:nvSpPr>
              <p:spPr bwMode="auto">
                <a:xfrm>
                  <a:off x="1913"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4" name="Rectangle 594"/>
                <p:cNvSpPr>
                  <a:spLocks noChangeArrowheads="1"/>
                </p:cNvSpPr>
                <p:nvPr/>
              </p:nvSpPr>
              <p:spPr bwMode="auto">
                <a:xfrm>
                  <a:off x="1676"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N</a:t>
                  </a:r>
                  <a:endParaRPr lang="it-IT" sz="1200" b="1"/>
                </a:p>
              </p:txBody>
            </p:sp>
            <p:sp>
              <p:nvSpPr>
                <p:cNvPr id="8355" name="Rectangle 595"/>
                <p:cNvSpPr>
                  <a:spLocks noChangeArrowheads="1"/>
                </p:cNvSpPr>
                <p:nvPr/>
              </p:nvSpPr>
              <p:spPr bwMode="auto">
                <a:xfrm>
                  <a:off x="1742" y="85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 </a:t>
                  </a:r>
                  <a:endParaRPr lang="it-IT" sz="1200" b="1"/>
                </a:p>
              </p:txBody>
            </p:sp>
            <p:sp>
              <p:nvSpPr>
                <p:cNvPr id="8356" name="Rectangle 596"/>
                <p:cNvSpPr>
                  <a:spLocks noChangeArrowheads="1"/>
                </p:cNvSpPr>
                <p:nvPr/>
              </p:nvSpPr>
              <p:spPr bwMode="auto">
                <a:xfrm>
                  <a:off x="1766" y="823"/>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a:t>
                  </a:r>
                  <a:endParaRPr lang="it-IT" sz="1200" b="1"/>
                </a:p>
              </p:txBody>
            </p:sp>
            <p:sp>
              <p:nvSpPr>
                <p:cNvPr id="8357" name="Rectangle 597"/>
                <p:cNvSpPr>
                  <a:spLocks noChangeArrowheads="1"/>
                </p:cNvSpPr>
                <p:nvPr/>
              </p:nvSpPr>
              <p:spPr bwMode="auto">
                <a:xfrm>
                  <a:off x="1460"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8" name="Rectangle 598"/>
                <p:cNvSpPr>
                  <a:spLocks noChangeArrowheads="1"/>
                </p:cNvSpPr>
                <p:nvPr/>
              </p:nvSpPr>
              <p:spPr bwMode="auto">
                <a:xfrm>
                  <a:off x="1532"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9" name="Rectangle 599"/>
                <p:cNvSpPr>
                  <a:spLocks noChangeArrowheads="1"/>
                </p:cNvSpPr>
                <p:nvPr/>
              </p:nvSpPr>
              <p:spPr bwMode="auto">
                <a:xfrm>
                  <a:off x="1598" y="89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8360" name="Rectangle 600"/>
                <p:cNvSpPr>
                  <a:spLocks noChangeArrowheads="1"/>
                </p:cNvSpPr>
                <p:nvPr/>
              </p:nvSpPr>
              <p:spPr bwMode="auto">
                <a:xfrm>
                  <a:off x="1247"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61" name="Rectangle 601"/>
                <p:cNvSpPr>
                  <a:spLocks noChangeArrowheads="1"/>
                </p:cNvSpPr>
                <p:nvPr/>
              </p:nvSpPr>
              <p:spPr bwMode="auto">
                <a:xfrm>
                  <a:off x="1319"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25" name="Rectangle 602"/>
                <p:cNvSpPr>
                  <a:spLocks noChangeArrowheads="1"/>
                </p:cNvSpPr>
                <p:nvPr/>
              </p:nvSpPr>
              <p:spPr bwMode="auto">
                <a:xfrm>
                  <a:off x="1385" y="89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26" name="Line 603"/>
                <p:cNvSpPr>
                  <a:spLocks noChangeShapeType="1"/>
                </p:cNvSpPr>
                <p:nvPr/>
              </p:nvSpPr>
              <p:spPr bwMode="auto">
                <a:xfrm flipH="1">
                  <a:off x="1181" y="906"/>
                  <a:ext cx="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 name="Line 604"/>
                <p:cNvSpPr>
                  <a:spLocks noChangeShapeType="1"/>
                </p:cNvSpPr>
                <p:nvPr/>
              </p:nvSpPr>
              <p:spPr bwMode="auto">
                <a:xfrm flipV="1">
                  <a:off x="1736" y="829"/>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 name="Line 605"/>
                <p:cNvSpPr>
                  <a:spLocks noChangeShapeType="1"/>
                </p:cNvSpPr>
                <p:nvPr/>
              </p:nvSpPr>
              <p:spPr bwMode="auto">
                <a:xfrm>
                  <a:off x="1736" y="954"/>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 name="Line 606"/>
                <p:cNvSpPr>
                  <a:spLocks noChangeShapeType="1"/>
                </p:cNvSpPr>
                <p:nvPr/>
              </p:nvSpPr>
              <p:spPr bwMode="auto">
                <a:xfrm>
                  <a:off x="1772" y="906"/>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7" name="Line 607"/>
                <p:cNvSpPr>
                  <a:spLocks noChangeShapeType="1"/>
                </p:cNvSpPr>
                <p:nvPr/>
              </p:nvSpPr>
              <p:spPr bwMode="auto">
                <a:xfrm>
                  <a:off x="1646" y="906"/>
                  <a:ext cx="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8" name="Line 608"/>
                <p:cNvSpPr>
                  <a:spLocks noChangeShapeType="1"/>
                </p:cNvSpPr>
                <p:nvPr/>
              </p:nvSpPr>
              <p:spPr bwMode="auto">
                <a:xfrm>
                  <a:off x="1433" y="906"/>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9" name="Rectangle 609"/>
                <p:cNvSpPr>
                  <a:spLocks noChangeArrowheads="1"/>
                </p:cNvSpPr>
                <p:nvPr/>
              </p:nvSpPr>
              <p:spPr bwMode="auto">
                <a:xfrm>
                  <a:off x="1037"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grpSp>
        </p:grpSp>
        <p:grpSp>
          <p:nvGrpSpPr>
            <p:cNvPr id="8220" name="Group 610"/>
            <p:cNvGrpSpPr>
              <a:grpSpLocks/>
            </p:cNvGrpSpPr>
            <p:nvPr/>
          </p:nvGrpSpPr>
          <p:grpSpPr bwMode="auto">
            <a:xfrm>
              <a:off x="1590675" y="1406525"/>
              <a:ext cx="765175" cy="473075"/>
              <a:chOff x="1082" y="1078"/>
              <a:chExt cx="482" cy="298"/>
            </a:xfrm>
          </p:grpSpPr>
          <p:sp>
            <p:nvSpPr>
              <p:cNvPr id="8332" name="Rectangle 611"/>
              <p:cNvSpPr>
                <a:spLocks noChangeArrowheads="1"/>
              </p:cNvSpPr>
              <p:nvPr/>
            </p:nvSpPr>
            <p:spPr bwMode="auto">
              <a:xfrm>
                <a:off x="1082"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33" name="Rectangle 612"/>
              <p:cNvSpPr>
                <a:spLocks noChangeArrowheads="1"/>
              </p:cNvSpPr>
              <p:nvPr/>
            </p:nvSpPr>
            <p:spPr bwMode="auto">
              <a:xfrm>
                <a:off x="1154"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34" name="Rectangle 613"/>
              <p:cNvSpPr>
                <a:spLocks noChangeArrowheads="1"/>
              </p:cNvSpPr>
              <p:nvPr/>
            </p:nvSpPr>
            <p:spPr bwMode="auto">
              <a:xfrm>
                <a:off x="1220" y="126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35" name="Rectangle 614"/>
              <p:cNvSpPr>
                <a:spLocks noChangeArrowheads="1"/>
              </p:cNvSpPr>
              <p:nvPr/>
            </p:nvSpPr>
            <p:spPr bwMode="auto">
              <a:xfrm>
                <a:off x="1295"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36" name="Rectangle 615"/>
              <p:cNvSpPr>
                <a:spLocks noChangeArrowheads="1"/>
              </p:cNvSpPr>
              <p:nvPr/>
            </p:nvSpPr>
            <p:spPr bwMode="auto">
              <a:xfrm>
                <a:off x="1295" y="107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37" name="Line 616"/>
              <p:cNvSpPr>
                <a:spLocks noChangeShapeType="1"/>
              </p:cNvSpPr>
              <p:nvPr/>
            </p:nvSpPr>
            <p:spPr bwMode="auto">
              <a:xfrm>
                <a:off x="1268" y="127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38" name="Line 617"/>
              <p:cNvSpPr>
                <a:spLocks noChangeShapeType="1"/>
              </p:cNvSpPr>
              <p:nvPr/>
            </p:nvSpPr>
            <p:spPr bwMode="auto">
              <a:xfrm flipV="1">
                <a:off x="1343" y="117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39" name="Line 618"/>
              <p:cNvSpPr>
                <a:spLocks noChangeShapeType="1"/>
              </p:cNvSpPr>
              <p:nvPr/>
            </p:nvSpPr>
            <p:spPr bwMode="auto">
              <a:xfrm flipV="1">
                <a:off x="1319" y="117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40" name="Line 619"/>
              <p:cNvSpPr>
                <a:spLocks noChangeShapeType="1"/>
              </p:cNvSpPr>
              <p:nvPr/>
            </p:nvSpPr>
            <p:spPr bwMode="auto">
              <a:xfrm>
                <a:off x="1373" y="1272"/>
                <a:ext cx="7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41" name="Rectangle 620"/>
              <p:cNvSpPr>
                <a:spLocks noChangeArrowheads="1"/>
              </p:cNvSpPr>
              <p:nvPr/>
            </p:nvSpPr>
            <p:spPr bwMode="auto">
              <a:xfrm>
                <a:off x="1451" y="122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42" name="Rectangle 621"/>
              <p:cNvSpPr>
                <a:spLocks noChangeArrowheads="1"/>
              </p:cNvSpPr>
              <p:nvPr/>
            </p:nvSpPr>
            <p:spPr bwMode="auto">
              <a:xfrm>
                <a:off x="1521" y="1169"/>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200" b="1"/>
              </a:p>
            </p:txBody>
          </p:sp>
        </p:grpSp>
        <p:sp>
          <p:nvSpPr>
            <p:cNvPr id="8221" name="Rectangle 622"/>
            <p:cNvSpPr>
              <a:spLocks noChangeArrowheads="1"/>
            </p:cNvSpPr>
            <p:nvPr/>
          </p:nvSpPr>
          <p:spPr bwMode="auto">
            <a:xfrm>
              <a:off x="2493963" y="1293813"/>
              <a:ext cx="119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sp>
          <p:nvSpPr>
            <p:cNvPr id="8255" name="AutoShape 677"/>
            <p:cNvSpPr>
              <a:spLocks noChangeArrowheads="1"/>
            </p:cNvSpPr>
            <p:nvPr/>
          </p:nvSpPr>
          <p:spPr bwMode="auto">
            <a:xfrm flipH="1" flipV="1">
              <a:off x="2870200" y="1454149"/>
              <a:ext cx="1524000" cy="784225"/>
            </a:xfrm>
            <a:prstGeom prst="curvedDownArrow">
              <a:avLst>
                <a:gd name="adj1" fmla="val 46794"/>
                <a:gd name="adj2" fmla="val 115365"/>
                <a:gd name="adj3" fmla="val 66431"/>
              </a:avLst>
            </a:prstGeom>
            <a:solidFill>
              <a:schemeClr val="accent1"/>
            </a:solidFill>
            <a:ln w="9525">
              <a:solidFill>
                <a:schemeClr val="tx1"/>
              </a:solidFill>
              <a:miter lim="800000"/>
              <a:headEnd/>
              <a:tailEnd/>
            </a:ln>
          </p:spPr>
          <p:txBody>
            <a:bodyPr wrap="none" anchor="ctr"/>
            <a:lstStyle/>
            <a:p>
              <a:endParaRPr lang="en-GB"/>
            </a:p>
          </p:txBody>
        </p:sp>
        <p:sp>
          <p:nvSpPr>
            <p:cNvPr id="8256" name="Rectangle 678"/>
            <p:cNvSpPr>
              <a:spLocks noChangeArrowheads="1"/>
            </p:cNvSpPr>
            <p:nvPr/>
          </p:nvSpPr>
          <p:spPr bwMode="auto">
            <a:xfrm>
              <a:off x="1193800" y="671513"/>
              <a:ext cx="615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i="1">
                  <a:solidFill>
                    <a:srgbClr val="000000"/>
                  </a:solidFill>
                  <a:latin typeface="Arial" pitchFamily="34" charset="0"/>
                </a:rPr>
                <a:t>colina</a:t>
              </a:r>
              <a:endParaRPr lang="it-IT" i="1"/>
            </a:p>
          </p:txBody>
        </p:sp>
        <p:sp>
          <p:nvSpPr>
            <p:cNvPr id="8257" name="Rectangle 679"/>
            <p:cNvSpPr>
              <a:spLocks noChangeArrowheads="1"/>
            </p:cNvSpPr>
            <p:nvPr/>
          </p:nvSpPr>
          <p:spPr bwMode="auto">
            <a:xfrm>
              <a:off x="1000125" y="1316038"/>
              <a:ext cx="615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i="1">
                  <a:solidFill>
                    <a:srgbClr val="000000"/>
                  </a:solidFill>
                  <a:latin typeface="Arial" pitchFamily="34" charset="0"/>
                </a:rPr>
                <a:t>acetile</a:t>
              </a:r>
              <a:endParaRPr lang="it-IT" i="1"/>
            </a:p>
          </p:txBody>
        </p:sp>
      </p:grpSp>
      <p:sp>
        <p:nvSpPr>
          <p:cNvPr id="8258" name="Rectangle 680"/>
          <p:cNvSpPr>
            <a:spLocks noChangeArrowheads="1"/>
          </p:cNvSpPr>
          <p:nvPr/>
        </p:nvSpPr>
        <p:spPr bwMode="auto">
          <a:xfrm>
            <a:off x="6743700" y="1863725"/>
            <a:ext cx="8572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sz="1400" b="1" dirty="0">
                <a:solidFill>
                  <a:srgbClr val="FF0000"/>
                </a:solidFill>
                <a:latin typeface="Arial" pitchFamily="34" charset="0"/>
              </a:rPr>
              <a:t>recettore</a:t>
            </a:r>
            <a:endParaRPr lang="it-IT" sz="1400" b="1" dirty="0">
              <a:solidFill>
                <a:srgbClr val="FF0000"/>
              </a:solidFill>
            </a:endParaRPr>
          </a:p>
        </p:txBody>
      </p:sp>
      <p:cxnSp>
        <p:nvCxnSpPr>
          <p:cNvPr id="228" name="Connettore 2 227"/>
          <p:cNvCxnSpPr/>
          <p:nvPr/>
        </p:nvCxnSpPr>
        <p:spPr bwMode="auto">
          <a:xfrm flipH="1">
            <a:off x="6981825" y="2085975"/>
            <a:ext cx="1114426" cy="5524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9" name="CasellaDiTesto 228"/>
          <p:cNvSpPr txBox="1"/>
          <p:nvPr/>
        </p:nvSpPr>
        <p:spPr>
          <a:xfrm>
            <a:off x="7924800" y="1771650"/>
            <a:ext cx="1038225" cy="523220"/>
          </a:xfrm>
          <a:prstGeom prst="rect">
            <a:avLst/>
          </a:prstGeom>
          <a:noFill/>
        </p:spPr>
        <p:txBody>
          <a:bodyPr wrap="square" rtlCol="0">
            <a:spAutoFit/>
          </a:bodyPr>
          <a:lstStyle/>
          <a:p>
            <a:r>
              <a:rPr lang="it-IT" sz="1400" dirty="0">
                <a:latin typeface="Calibri" pitchFamily="34" charset="0"/>
                <a:cs typeface="Calibri" pitchFamily="34" charset="0"/>
              </a:rPr>
              <a:t>Filtro per  </a:t>
            </a:r>
          </a:p>
          <a:p>
            <a:r>
              <a:rPr lang="it-IT" sz="1400" dirty="0">
                <a:latin typeface="Calibri" pitchFamily="34" charset="0"/>
                <a:cs typeface="Calibri" pitchFamily="34" charset="0"/>
              </a:rPr>
              <a:t>     cationi</a:t>
            </a:r>
          </a:p>
        </p:txBody>
      </p:sp>
      <p:grpSp>
        <p:nvGrpSpPr>
          <p:cNvPr id="247" name="Gruppo 246"/>
          <p:cNvGrpSpPr/>
          <p:nvPr/>
        </p:nvGrpSpPr>
        <p:grpSpPr>
          <a:xfrm>
            <a:off x="3100388" y="2746375"/>
            <a:ext cx="931862" cy="1487488"/>
            <a:chOff x="3252788" y="2784475"/>
            <a:chExt cx="931862" cy="1487488"/>
          </a:xfrm>
        </p:grpSpPr>
        <p:sp>
          <p:nvSpPr>
            <p:cNvPr id="248" name="Oval 533"/>
            <p:cNvSpPr>
              <a:spLocks noChangeArrowheads="1"/>
            </p:cNvSpPr>
            <p:nvPr/>
          </p:nvSpPr>
          <p:spPr bwMode="auto">
            <a:xfrm>
              <a:off x="3648075" y="3662363"/>
              <a:ext cx="146050" cy="134937"/>
            </a:xfrm>
            <a:prstGeom prst="ellipse">
              <a:avLst/>
            </a:prstGeom>
            <a:solidFill>
              <a:srgbClr val="FF0000"/>
            </a:solidFill>
            <a:ln w="28575">
              <a:solidFill>
                <a:schemeClr val="accent2"/>
              </a:solidFill>
              <a:round/>
              <a:headEnd/>
              <a:tailEnd/>
            </a:ln>
          </p:spPr>
          <p:txBody>
            <a:bodyPr/>
            <a:lstStyle/>
            <a:p>
              <a:endParaRPr lang="en-GB"/>
            </a:p>
          </p:txBody>
        </p:sp>
        <p:grpSp>
          <p:nvGrpSpPr>
            <p:cNvPr id="251" name="Group 534"/>
            <p:cNvGrpSpPr>
              <a:grpSpLocks/>
            </p:cNvGrpSpPr>
            <p:nvPr/>
          </p:nvGrpSpPr>
          <p:grpSpPr bwMode="auto">
            <a:xfrm>
              <a:off x="3660775" y="3975100"/>
              <a:ext cx="146050" cy="296863"/>
              <a:chOff x="1832" y="2132"/>
              <a:chExt cx="92" cy="307"/>
            </a:xfrm>
          </p:grpSpPr>
          <p:sp>
            <p:nvSpPr>
              <p:cNvPr id="259" name="Freeform 535"/>
              <p:cNvSpPr>
                <a:spLocks/>
              </p:cNvSpPr>
              <p:nvPr/>
            </p:nvSpPr>
            <p:spPr bwMode="auto">
              <a:xfrm>
                <a:off x="1832" y="2132"/>
                <a:ext cx="17" cy="281"/>
              </a:xfrm>
              <a:custGeom>
                <a:avLst/>
                <a:gdLst>
                  <a:gd name="T0" fmla="*/ 26 w 12"/>
                  <a:gd name="T1" fmla="*/ 0 h 198"/>
                  <a:gd name="T2" fmla="*/ 0 w 12"/>
                  <a:gd name="T3" fmla="*/ 75 h 198"/>
                  <a:gd name="T4" fmla="*/ 26 w 12"/>
                  <a:gd name="T5" fmla="*/ 145 h 198"/>
                  <a:gd name="T6" fmla="*/ 48 w 12"/>
                  <a:gd name="T7" fmla="*/ 196 h 198"/>
                  <a:gd name="T8" fmla="*/ 26 w 12"/>
                  <a:gd name="T9" fmla="*/ 244 h 198"/>
                  <a:gd name="T10" fmla="*/ 0 w 12"/>
                  <a:gd name="T11" fmla="*/ 292 h 198"/>
                  <a:gd name="T12" fmla="*/ 26 w 12"/>
                  <a:gd name="T13" fmla="*/ 341 h 198"/>
                  <a:gd name="T14" fmla="*/ 48 w 12"/>
                  <a:gd name="T15" fmla="*/ 389 h 198"/>
                  <a:gd name="T16" fmla="*/ 48 w 12"/>
                  <a:gd name="T17" fmla="*/ 463 h 198"/>
                  <a:gd name="T18" fmla="*/ 26 w 12"/>
                  <a:gd name="T19" fmla="*/ 534 h 198"/>
                  <a:gd name="T20" fmla="*/ 26 w 12"/>
                  <a:gd name="T21" fmla="*/ 585 h 198"/>
                  <a:gd name="T22" fmla="*/ 48 w 12"/>
                  <a:gd name="T23" fmla="*/ 633 h 198"/>
                  <a:gd name="T24" fmla="*/ 48 w 12"/>
                  <a:gd name="T25" fmla="*/ 681 h 198"/>
                  <a:gd name="T26" fmla="*/ 48 w 12"/>
                  <a:gd name="T27" fmla="*/ 729 h 198"/>
                  <a:gd name="T28" fmla="*/ 48 w 12"/>
                  <a:gd name="T29" fmla="*/ 778 h 198"/>
                  <a:gd name="T30" fmla="*/ 0 w 12"/>
                  <a:gd name="T31" fmla="*/ 778 h 198"/>
                  <a:gd name="T32" fmla="*/ 48 w 12"/>
                  <a:gd name="T33" fmla="*/ 803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98"/>
                  <a:gd name="T53" fmla="*/ 12 w 12"/>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98">
                    <a:moveTo>
                      <a:pt x="6" y="0"/>
                    </a:moveTo>
                    <a:lnTo>
                      <a:pt x="0" y="18"/>
                    </a:lnTo>
                    <a:lnTo>
                      <a:pt x="6" y="36"/>
                    </a:lnTo>
                    <a:lnTo>
                      <a:pt x="12" y="48"/>
                    </a:lnTo>
                    <a:lnTo>
                      <a:pt x="6" y="60"/>
                    </a:lnTo>
                    <a:lnTo>
                      <a:pt x="0" y="72"/>
                    </a:lnTo>
                    <a:lnTo>
                      <a:pt x="6" y="84"/>
                    </a:lnTo>
                    <a:lnTo>
                      <a:pt x="12" y="96"/>
                    </a:lnTo>
                    <a:lnTo>
                      <a:pt x="12" y="114"/>
                    </a:lnTo>
                    <a:lnTo>
                      <a:pt x="6" y="132"/>
                    </a:lnTo>
                    <a:lnTo>
                      <a:pt x="6" y="144"/>
                    </a:lnTo>
                    <a:lnTo>
                      <a:pt x="12" y="156"/>
                    </a:lnTo>
                    <a:lnTo>
                      <a:pt x="12" y="168"/>
                    </a:lnTo>
                    <a:lnTo>
                      <a:pt x="12" y="180"/>
                    </a:lnTo>
                    <a:lnTo>
                      <a:pt x="12" y="192"/>
                    </a:lnTo>
                    <a:lnTo>
                      <a:pt x="0" y="192"/>
                    </a:lnTo>
                    <a:lnTo>
                      <a:pt x="12" y="198"/>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0" name="Freeform 536"/>
              <p:cNvSpPr>
                <a:spLocks/>
              </p:cNvSpPr>
              <p:nvPr/>
            </p:nvSpPr>
            <p:spPr bwMode="auto">
              <a:xfrm>
                <a:off x="1891" y="2140"/>
                <a:ext cx="33" cy="299"/>
              </a:xfrm>
              <a:custGeom>
                <a:avLst/>
                <a:gdLst>
                  <a:gd name="T0" fmla="*/ 0 w 24"/>
                  <a:gd name="T1" fmla="*/ 0 h 210"/>
                  <a:gd name="T2" fmla="*/ 0 w 24"/>
                  <a:gd name="T3" fmla="*/ 124 h 210"/>
                  <a:gd name="T4" fmla="*/ 0 w 24"/>
                  <a:gd name="T5" fmla="*/ 172 h 210"/>
                  <a:gd name="T6" fmla="*/ 44 w 24"/>
                  <a:gd name="T7" fmla="*/ 196 h 210"/>
                  <a:gd name="T8" fmla="*/ 65 w 24"/>
                  <a:gd name="T9" fmla="*/ 245 h 210"/>
                  <a:gd name="T10" fmla="*/ 44 w 24"/>
                  <a:gd name="T11" fmla="*/ 320 h 210"/>
                  <a:gd name="T12" fmla="*/ 44 w 24"/>
                  <a:gd name="T13" fmla="*/ 369 h 210"/>
                  <a:gd name="T14" fmla="*/ 65 w 24"/>
                  <a:gd name="T15" fmla="*/ 417 h 210"/>
                  <a:gd name="T16" fmla="*/ 65 w 24"/>
                  <a:gd name="T17" fmla="*/ 468 h 210"/>
                  <a:gd name="T18" fmla="*/ 65 w 24"/>
                  <a:gd name="T19" fmla="*/ 517 h 210"/>
                  <a:gd name="T20" fmla="*/ 65 w 24"/>
                  <a:gd name="T21" fmla="*/ 565 h 210"/>
                  <a:gd name="T22" fmla="*/ 65 w 24"/>
                  <a:gd name="T23" fmla="*/ 641 h 210"/>
                  <a:gd name="T24" fmla="*/ 85 w 24"/>
                  <a:gd name="T25" fmla="*/ 689 h 210"/>
                  <a:gd name="T26" fmla="*/ 85 w 24"/>
                  <a:gd name="T27" fmla="*/ 738 h 210"/>
                  <a:gd name="T28" fmla="*/ 65 w 24"/>
                  <a:gd name="T29" fmla="*/ 789 h 210"/>
                  <a:gd name="T30" fmla="*/ 65 w 24"/>
                  <a:gd name="T31" fmla="*/ 837 h 210"/>
                  <a:gd name="T32" fmla="*/ 65 w 24"/>
                  <a:gd name="T33" fmla="*/ 864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10"/>
                  <a:gd name="T53" fmla="*/ 24 w 24"/>
                  <a:gd name="T54" fmla="*/ 210 h 2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10">
                    <a:moveTo>
                      <a:pt x="0" y="0"/>
                    </a:moveTo>
                    <a:lnTo>
                      <a:pt x="0" y="30"/>
                    </a:lnTo>
                    <a:lnTo>
                      <a:pt x="0" y="42"/>
                    </a:lnTo>
                    <a:lnTo>
                      <a:pt x="12" y="48"/>
                    </a:lnTo>
                    <a:lnTo>
                      <a:pt x="18" y="60"/>
                    </a:lnTo>
                    <a:lnTo>
                      <a:pt x="12" y="78"/>
                    </a:lnTo>
                    <a:lnTo>
                      <a:pt x="12" y="90"/>
                    </a:lnTo>
                    <a:lnTo>
                      <a:pt x="18" y="102"/>
                    </a:lnTo>
                    <a:lnTo>
                      <a:pt x="18" y="114"/>
                    </a:lnTo>
                    <a:lnTo>
                      <a:pt x="18" y="126"/>
                    </a:lnTo>
                    <a:lnTo>
                      <a:pt x="18" y="138"/>
                    </a:lnTo>
                    <a:lnTo>
                      <a:pt x="18" y="156"/>
                    </a:lnTo>
                    <a:lnTo>
                      <a:pt x="24" y="168"/>
                    </a:lnTo>
                    <a:lnTo>
                      <a:pt x="24" y="180"/>
                    </a:lnTo>
                    <a:lnTo>
                      <a:pt x="18" y="192"/>
                    </a:lnTo>
                    <a:lnTo>
                      <a:pt x="18" y="204"/>
                    </a:lnTo>
                    <a:lnTo>
                      <a:pt x="18" y="210"/>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52" name="Freeform 537"/>
            <p:cNvSpPr>
              <a:spLocks/>
            </p:cNvSpPr>
            <p:nvPr/>
          </p:nvSpPr>
          <p:spPr bwMode="auto">
            <a:xfrm>
              <a:off x="3633788" y="3430588"/>
              <a:ext cx="157162"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3" name="Freeform 538"/>
            <p:cNvSpPr>
              <a:spLocks/>
            </p:cNvSpPr>
            <p:nvPr/>
          </p:nvSpPr>
          <p:spPr bwMode="auto">
            <a:xfrm>
              <a:off x="3502025" y="3281363"/>
              <a:ext cx="155575"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4" name="Freeform 539"/>
            <p:cNvSpPr>
              <a:spLocks/>
            </p:cNvSpPr>
            <p:nvPr/>
          </p:nvSpPr>
          <p:spPr bwMode="auto">
            <a:xfrm>
              <a:off x="3752850" y="3267075"/>
              <a:ext cx="157163"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5" name="Line 540"/>
            <p:cNvSpPr>
              <a:spLocks noChangeShapeType="1"/>
            </p:cNvSpPr>
            <p:nvPr/>
          </p:nvSpPr>
          <p:spPr bwMode="auto">
            <a:xfrm>
              <a:off x="3606800" y="3362325"/>
              <a:ext cx="133350" cy="1635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 name="Line 541"/>
            <p:cNvSpPr>
              <a:spLocks noChangeShapeType="1"/>
            </p:cNvSpPr>
            <p:nvPr/>
          </p:nvSpPr>
          <p:spPr bwMode="auto">
            <a:xfrm flipH="1">
              <a:off x="3725863" y="3362325"/>
              <a:ext cx="93662" cy="136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 name="Line 542"/>
            <p:cNvSpPr>
              <a:spLocks noChangeShapeType="1"/>
            </p:cNvSpPr>
            <p:nvPr/>
          </p:nvSpPr>
          <p:spPr bwMode="auto">
            <a:xfrm>
              <a:off x="3713163" y="3511550"/>
              <a:ext cx="3175" cy="190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8" name="Oval 543"/>
            <p:cNvSpPr>
              <a:spLocks noChangeArrowheads="1"/>
            </p:cNvSpPr>
            <p:nvPr/>
          </p:nvSpPr>
          <p:spPr bwMode="auto">
            <a:xfrm>
              <a:off x="3252788" y="2784475"/>
              <a:ext cx="931862" cy="531813"/>
            </a:xfrm>
            <a:prstGeom prst="ellipse">
              <a:avLst/>
            </a:prstGeom>
            <a:gradFill rotWithShape="1">
              <a:gsLst>
                <a:gs pos="0">
                  <a:srgbClr val="CCECFF"/>
                </a:gs>
                <a:gs pos="100000">
                  <a:srgbClr val="FF3399"/>
                </a:gs>
              </a:gsLst>
              <a:path path="shape">
                <a:fillToRect l="50000" t="50000" r="50000" b="50000"/>
              </a:path>
            </a:gradFill>
            <a:ln w="12700">
              <a:solidFill>
                <a:srgbClr val="808080"/>
              </a:solidFill>
              <a:round/>
              <a:headEnd/>
              <a:tailEnd/>
            </a:ln>
          </p:spPr>
          <p:txBody>
            <a:bodyPr/>
            <a:lstStyle/>
            <a:p>
              <a:endParaRPr lang="en-GB"/>
            </a:p>
          </p:txBody>
        </p:sp>
      </p:grpSp>
      <p:sp>
        <p:nvSpPr>
          <p:cNvPr id="240" name="Ovale 239"/>
          <p:cNvSpPr/>
          <p:nvPr/>
        </p:nvSpPr>
        <p:spPr bwMode="auto">
          <a:xfrm>
            <a:off x="5791200" y="2867025"/>
            <a:ext cx="276225" cy="2667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266" name="Ovale 265"/>
          <p:cNvSpPr/>
          <p:nvPr/>
        </p:nvSpPr>
        <p:spPr bwMode="auto">
          <a:xfrm>
            <a:off x="6619875" y="2857500"/>
            <a:ext cx="276225" cy="2667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grpSp>
        <p:nvGrpSpPr>
          <p:cNvPr id="287" name="Gruppo 222"/>
          <p:cNvGrpSpPr>
            <a:grpSpLocks/>
          </p:cNvGrpSpPr>
          <p:nvPr/>
        </p:nvGrpSpPr>
        <p:grpSpPr bwMode="auto">
          <a:xfrm>
            <a:off x="1126658" y="4525110"/>
            <a:ext cx="957439" cy="1278402"/>
            <a:chOff x="800102" y="3189290"/>
            <a:chExt cx="952500" cy="1154113"/>
          </a:xfrm>
        </p:grpSpPr>
        <p:grpSp>
          <p:nvGrpSpPr>
            <p:cNvPr id="288" name="Group 494"/>
            <p:cNvGrpSpPr>
              <a:grpSpLocks/>
            </p:cNvGrpSpPr>
            <p:nvPr/>
          </p:nvGrpSpPr>
          <p:grpSpPr bwMode="auto">
            <a:xfrm>
              <a:off x="800102" y="3189290"/>
              <a:ext cx="952500" cy="1154113"/>
              <a:chOff x="2722" y="3247"/>
              <a:chExt cx="600" cy="727"/>
            </a:xfrm>
          </p:grpSpPr>
          <p:sp>
            <p:nvSpPr>
              <p:cNvPr id="290" name="Rectangle 501"/>
              <p:cNvSpPr>
                <a:spLocks noChangeArrowheads="1"/>
              </p:cNvSpPr>
              <p:nvPr/>
            </p:nvSpPr>
            <p:spPr bwMode="auto">
              <a:xfrm>
                <a:off x="2728" y="3565"/>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1" name="Rectangle 502"/>
              <p:cNvSpPr>
                <a:spLocks noChangeArrowheads="1"/>
              </p:cNvSpPr>
              <p:nvPr/>
            </p:nvSpPr>
            <p:spPr bwMode="auto">
              <a:xfrm>
                <a:off x="3322" y="3568"/>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2" name="Rectangle 503"/>
              <p:cNvSpPr>
                <a:spLocks noChangeArrowheads="1"/>
              </p:cNvSpPr>
              <p:nvPr/>
            </p:nvSpPr>
            <p:spPr bwMode="auto">
              <a:xfrm>
                <a:off x="2989" y="3694"/>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3" name="Rectangle 504"/>
              <p:cNvSpPr>
                <a:spLocks noChangeArrowheads="1"/>
              </p:cNvSpPr>
              <p:nvPr/>
            </p:nvSpPr>
            <p:spPr bwMode="auto">
              <a:xfrm>
                <a:off x="2722" y="3247"/>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4" name="Rectangle 515"/>
              <p:cNvSpPr>
                <a:spLocks noChangeArrowheads="1"/>
              </p:cNvSpPr>
              <p:nvPr/>
            </p:nvSpPr>
            <p:spPr bwMode="auto">
              <a:xfrm>
                <a:off x="2899" y="3319"/>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rgbClr val="FF0000"/>
                  </a:solidFill>
                </a:endParaRPr>
              </a:p>
            </p:txBody>
          </p:sp>
          <p:sp>
            <p:nvSpPr>
              <p:cNvPr id="295" name="Rectangle 516"/>
              <p:cNvSpPr>
                <a:spLocks noChangeArrowheads="1"/>
              </p:cNvSpPr>
              <p:nvPr/>
            </p:nvSpPr>
            <p:spPr bwMode="auto">
              <a:xfrm>
                <a:off x="2782" y="3460"/>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rgbClr val="FF0000"/>
                  </a:solidFill>
                </a:endParaRPr>
              </a:p>
            </p:txBody>
          </p:sp>
        </p:grpSp>
        <p:sp>
          <p:nvSpPr>
            <p:cNvPr id="289" name="Anello 288"/>
            <p:cNvSpPr/>
            <p:nvPr/>
          </p:nvSpPr>
          <p:spPr bwMode="auto">
            <a:xfrm>
              <a:off x="980605" y="3387836"/>
              <a:ext cx="495903" cy="481542"/>
            </a:xfrm>
            <a:prstGeom prst="donut">
              <a:avLst>
                <a:gd name="adj" fmla="val 9127"/>
              </a:avLst>
            </a:prstGeom>
            <a:solidFill>
              <a:srgbClr val="FF0000">
                <a:alpha val="32941"/>
              </a:srgbClr>
            </a:solidFill>
            <a:ln w="9525" cap="flat" cmpd="sng" algn="ctr">
              <a:noFill/>
              <a:prstDash val="solid"/>
              <a:round/>
              <a:headEnd type="none" w="med" len="med"/>
              <a:tailEnd type="none" w="med" len="med"/>
            </a:ln>
            <a:effectLst/>
          </p:spPr>
          <p:txBody>
            <a:bodyPr/>
            <a:lstStyle/>
            <a:p>
              <a:pPr>
                <a:defRPr/>
              </a:pPr>
              <a:endParaRPr lang="it-IT"/>
            </a:p>
          </p:txBody>
        </p:sp>
      </p:grpSp>
      <p:grpSp>
        <p:nvGrpSpPr>
          <p:cNvPr id="296" name="Gruppo 295"/>
          <p:cNvGrpSpPr/>
          <p:nvPr/>
        </p:nvGrpSpPr>
        <p:grpSpPr>
          <a:xfrm>
            <a:off x="1588443" y="4563984"/>
            <a:ext cx="802470" cy="596993"/>
            <a:chOff x="1741884" y="4508545"/>
            <a:chExt cx="802470" cy="596993"/>
          </a:xfrm>
        </p:grpSpPr>
        <p:grpSp>
          <p:nvGrpSpPr>
            <p:cNvPr id="297" name="Gruppo 296"/>
            <p:cNvGrpSpPr/>
            <p:nvPr/>
          </p:nvGrpSpPr>
          <p:grpSpPr>
            <a:xfrm rot="3953321">
              <a:off x="1812811" y="4437618"/>
              <a:ext cx="596993" cy="738847"/>
              <a:chOff x="3441607" y="5338103"/>
              <a:chExt cx="596993" cy="738847"/>
            </a:xfrm>
          </p:grpSpPr>
          <p:sp>
            <p:nvSpPr>
              <p:cNvPr id="300"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01"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02"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298" name="CasellaDiTesto 297"/>
            <p:cNvSpPr txBox="1"/>
            <p:nvPr/>
          </p:nvSpPr>
          <p:spPr>
            <a:xfrm>
              <a:off x="1972508" y="4510124"/>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299" name="CasellaDiTesto 298"/>
            <p:cNvSpPr txBox="1"/>
            <p:nvPr/>
          </p:nvSpPr>
          <p:spPr>
            <a:xfrm>
              <a:off x="1901086" y="4680199"/>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03" name="Gruppo 302"/>
          <p:cNvGrpSpPr/>
          <p:nvPr/>
        </p:nvGrpSpPr>
        <p:grpSpPr>
          <a:xfrm rot="16700785">
            <a:off x="1096362" y="4239642"/>
            <a:ext cx="738847" cy="706673"/>
            <a:chOff x="1741884" y="4453782"/>
            <a:chExt cx="738847" cy="706673"/>
          </a:xfrm>
        </p:grpSpPr>
        <p:grpSp>
          <p:nvGrpSpPr>
            <p:cNvPr id="304" name="Gruppo 303"/>
            <p:cNvGrpSpPr/>
            <p:nvPr/>
          </p:nvGrpSpPr>
          <p:grpSpPr>
            <a:xfrm rot="3953321">
              <a:off x="1812811" y="4437618"/>
              <a:ext cx="596993" cy="738847"/>
              <a:chOff x="3441607" y="5338103"/>
              <a:chExt cx="596993" cy="738847"/>
            </a:xfrm>
          </p:grpSpPr>
          <p:sp>
            <p:nvSpPr>
              <p:cNvPr id="307"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08"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09"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05" name="CasellaDiTesto 304"/>
            <p:cNvSpPr txBox="1"/>
            <p:nvPr/>
          </p:nvSpPr>
          <p:spPr>
            <a:xfrm rot="4676915">
              <a:off x="1944563" y="4585816"/>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06" name="CasellaDiTesto 305"/>
            <p:cNvSpPr txBox="1"/>
            <p:nvPr/>
          </p:nvSpPr>
          <p:spPr>
            <a:xfrm rot="4606262">
              <a:off x="1802886" y="4720643"/>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10" name="Gruppo 309"/>
          <p:cNvGrpSpPr/>
          <p:nvPr/>
        </p:nvGrpSpPr>
        <p:grpSpPr>
          <a:xfrm rot="12179097">
            <a:off x="750388" y="4653213"/>
            <a:ext cx="738848" cy="596993"/>
            <a:chOff x="1741884" y="4508544"/>
            <a:chExt cx="738848" cy="596993"/>
          </a:xfrm>
        </p:grpSpPr>
        <p:grpSp>
          <p:nvGrpSpPr>
            <p:cNvPr id="311" name="Gruppo 310"/>
            <p:cNvGrpSpPr/>
            <p:nvPr/>
          </p:nvGrpSpPr>
          <p:grpSpPr>
            <a:xfrm rot="3953321">
              <a:off x="1812811" y="4437617"/>
              <a:ext cx="596993" cy="738848"/>
              <a:chOff x="3441607" y="5338102"/>
              <a:chExt cx="596993" cy="738848"/>
            </a:xfrm>
          </p:grpSpPr>
          <p:sp>
            <p:nvSpPr>
              <p:cNvPr id="314" name="Oval 499"/>
              <p:cNvSpPr>
                <a:spLocks noChangeArrowheads="1"/>
              </p:cNvSpPr>
              <p:nvPr/>
            </p:nvSpPr>
            <p:spPr bwMode="auto">
              <a:xfrm>
                <a:off x="3504030" y="5338102"/>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15"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16"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12" name="CasellaDiTesto 311"/>
            <p:cNvSpPr txBox="1"/>
            <p:nvPr/>
          </p:nvSpPr>
          <p:spPr>
            <a:xfrm rot="9259178">
              <a:off x="1801038" y="4518805"/>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13" name="CasellaDiTesto 312"/>
            <p:cNvSpPr txBox="1"/>
            <p:nvPr/>
          </p:nvSpPr>
          <p:spPr>
            <a:xfrm rot="9581296">
              <a:off x="1776611" y="4719000"/>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17" name="Gruppo 316"/>
          <p:cNvGrpSpPr/>
          <p:nvPr/>
        </p:nvGrpSpPr>
        <p:grpSpPr>
          <a:xfrm rot="8286237">
            <a:off x="977352" y="5123491"/>
            <a:ext cx="738848" cy="596993"/>
            <a:chOff x="1741884" y="4508544"/>
            <a:chExt cx="738848" cy="596993"/>
          </a:xfrm>
        </p:grpSpPr>
        <p:grpSp>
          <p:nvGrpSpPr>
            <p:cNvPr id="318" name="Gruppo 317"/>
            <p:cNvGrpSpPr/>
            <p:nvPr/>
          </p:nvGrpSpPr>
          <p:grpSpPr>
            <a:xfrm rot="3953321">
              <a:off x="1812811" y="4437617"/>
              <a:ext cx="596993" cy="738848"/>
              <a:chOff x="3441607" y="5338102"/>
              <a:chExt cx="596993" cy="738848"/>
            </a:xfrm>
          </p:grpSpPr>
          <p:sp>
            <p:nvSpPr>
              <p:cNvPr id="321" name="Oval 499"/>
              <p:cNvSpPr>
                <a:spLocks noChangeArrowheads="1"/>
              </p:cNvSpPr>
              <p:nvPr/>
            </p:nvSpPr>
            <p:spPr bwMode="auto">
              <a:xfrm>
                <a:off x="3504030" y="5338102"/>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22"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23"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19" name="CasellaDiTesto 318"/>
            <p:cNvSpPr txBox="1"/>
            <p:nvPr/>
          </p:nvSpPr>
          <p:spPr>
            <a:xfrm rot="9259178">
              <a:off x="1801038" y="4518805"/>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20" name="CasellaDiTesto 319"/>
            <p:cNvSpPr txBox="1"/>
            <p:nvPr/>
          </p:nvSpPr>
          <p:spPr>
            <a:xfrm rot="9581296">
              <a:off x="1776611" y="4719000"/>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24" name="Gruppo 323"/>
          <p:cNvGrpSpPr/>
          <p:nvPr/>
        </p:nvGrpSpPr>
        <p:grpSpPr>
          <a:xfrm rot="3966110">
            <a:off x="1480839" y="5006478"/>
            <a:ext cx="771723" cy="651964"/>
            <a:chOff x="1741884" y="4453574"/>
            <a:chExt cx="771723" cy="651964"/>
          </a:xfrm>
        </p:grpSpPr>
        <p:grpSp>
          <p:nvGrpSpPr>
            <p:cNvPr id="325" name="Gruppo 324"/>
            <p:cNvGrpSpPr/>
            <p:nvPr/>
          </p:nvGrpSpPr>
          <p:grpSpPr>
            <a:xfrm rot="3953321">
              <a:off x="1812811" y="4437618"/>
              <a:ext cx="596993" cy="738847"/>
              <a:chOff x="3441607" y="5338103"/>
              <a:chExt cx="596993" cy="738847"/>
            </a:xfrm>
          </p:grpSpPr>
          <p:sp>
            <p:nvSpPr>
              <p:cNvPr id="328"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29"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30"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26" name="CasellaDiTesto 325"/>
            <p:cNvSpPr txBox="1"/>
            <p:nvPr/>
          </p:nvSpPr>
          <p:spPr>
            <a:xfrm rot="20335016">
              <a:off x="1941761" y="4453574"/>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27" name="CasellaDiTesto 326"/>
            <p:cNvSpPr txBox="1"/>
            <p:nvPr/>
          </p:nvSpPr>
          <p:spPr>
            <a:xfrm rot="20040671">
              <a:off x="1883102" y="4633598"/>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sp>
        <p:nvSpPr>
          <p:cNvPr id="331" name="Goccia 330"/>
          <p:cNvSpPr/>
          <p:nvPr/>
        </p:nvSpPr>
        <p:spPr bwMode="auto">
          <a:xfrm rot="10108749">
            <a:off x="1916399" y="4128055"/>
            <a:ext cx="147638" cy="147638"/>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332" name="Goccia 331"/>
          <p:cNvSpPr/>
          <p:nvPr/>
        </p:nvSpPr>
        <p:spPr bwMode="auto">
          <a:xfrm rot="18735880">
            <a:off x="1602708" y="5931671"/>
            <a:ext cx="147638" cy="147638"/>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333" name="Ovale 332"/>
          <p:cNvSpPr/>
          <p:nvPr/>
        </p:nvSpPr>
        <p:spPr bwMode="auto">
          <a:xfrm>
            <a:off x="1485901" y="4914900"/>
            <a:ext cx="200024" cy="190499"/>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224" name="Rettangolo arrotondato 223"/>
          <p:cNvSpPr/>
          <p:nvPr/>
        </p:nvSpPr>
        <p:spPr bwMode="auto">
          <a:xfrm>
            <a:off x="0" y="3074669"/>
            <a:ext cx="3086100" cy="35718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267" name="Rettangolo arrotondato 266"/>
          <p:cNvSpPr/>
          <p:nvPr/>
        </p:nvSpPr>
        <p:spPr bwMode="auto">
          <a:xfrm>
            <a:off x="0" y="3116308"/>
            <a:ext cx="3086100" cy="35718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4" name="Freccia in su 3"/>
          <p:cNvSpPr/>
          <p:nvPr/>
        </p:nvSpPr>
        <p:spPr bwMode="auto">
          <a:xfrm rot="3857282">
            <a:off x="5408023" y="3866606"/>
            <a:ext cx="483325" cy="79683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24"/>
                                        </p:tgtEl>
                                      </p:cBhvr>
                                    </p:animEffect>
                                    <p:set>
                                      <p:cBhvr>
                                        <p:cTn id="9" dur="1" fill="hold">
                                          <p:stCondLst>
                                            <p:cond delay="499"/>
                                          </p:stCondLst>
                                        </p:cTn>
                                        <p:tgtEl>
                                          <p:spTgt spid="22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33"/>
                                        </p:tgtEl>
                                        <p:attrNameLst>
                                          <p:attrName>style.visibility</p:attrName>
                                        </p:attrNameLst>
                                      </p:cBhvr>
                                      <p:to>
                                        <p:strVal val="visible"/>
                                      </p:to>
                                    </p:set>
                                    <p:anim calcmode="lin" valueType="num">
                                      <p:cBhvr additive="base">
                                        <p:cTn id="14" dur="500" fill="hold"/>
                                        <p:tgtEl>
                                          <p:spTgt spid="333"/>
                                        </p:tgtEl>
                                        <p:attrNameLst>
                                          <p:attrName>ppt_x</p:attrName>
                                        </p:attrNameLst>
                                      </p:cBhvr>
                                      <p:tavLst>
                                        <p:tav tm="0">
                                          <p:val>
                                            <p:strVal val="#ppt_x"/>
                                          </p:val>
                                        </p:tav>
                                        <p:tav tm="100000">
                                          <p:val>
                                            <p:strVal val="#ppt_x"/>
                                          </p:val>
                                        </p:tav>
                                      </p:tavLst>
                                    </p:anim>
                                    <p:anim calcmode="lin" valueType="num">
                                      <p:cBhvr additive="base">
                                        <p:cTn id="15" dur="500" fill="hold"/>
                                        <p:tgtEl>
                                          <p:spTgt spid="33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xit" presetSubtype="12" fill="hold" nodeType="afterEffect">
                                  <p:stCondLst>
                                    <p:cond delay="0"/>
                                  </p:stCondLst>
                                  <p:childTnLst>
                                    <p:anim calcmode="lin" valueType="num">
                                      <p:cBhvr additive="base">
                                        <p:cTn id="18" dur="2000"/>
                                        <p:tgtEl>
                                          <p:spTgt spid="333"/>
                                        </p:tgtEl>
                                        <p:attrNameLst>
                                          <p:attrName>ppt_x</p:attrName>
                                        </p:attrNameLst>
                                      </p:cBhvr>
                                      <p:tavLst>
                                        <p:tav tm="0">
                                          <p:val>
                                            <p:strVal val="ppt_x"/>
                                          </p:val>
                                        </p:tav>
                                        <p:tav tm="100000">
                                          <p:val>
                                            <p:strVal val="0-ppt_w/2"/>
                                          </p:val>
                                        </p:tav>
                                      </p:tavLst>
                                    </p:anim>
                                    <p:anim calcmode="lin" valueType="num">
                                      <p:cBhvr additive="base">
                                        <p:cTn id="19" dur="2000"/>
                                        <p:tgtEl>
                                          <p:spTgt spid="333"/>
                                        </p:tgtEl>
                                        <p:attrNameLst>
                                          <p:attrName>ppt_y</p:attrName>
                                        </p:attrNameLst>
                                      </p:cBhvr>
                                      <p:tavLst>
                                        <p:tav tm="0">
                                          <p:val>
                                            <p:strVal val="ppt_y"/>
                                          </p:val>
                                        </p:tav>
                                        <p:tav tm="100000">
                                          <p:val>
                                            <p:strVal val="1+ppt_h/2"/>
                                          </p:val>
                                        </p:tav>
                                      </p:tavLst>
                                    </p:anim>
                                    <p:set>
                                      <p:cBhvr>
                                        <p:cTn id="20" dur="1" fill="hold">
                                          <p:stCondLst>
                                            <p:cond delay="1999"/>
                                          </p:stCondLst>
                                        </p:cTn>
                                        <p:tgtEl>
                                          <p:spTgt spid="333"/>
                                        </p:tgtEl>
                                        <p:attrNameLst>
                                          <p:attrName>style.visibility</p:attrName>
                                        </p:attrNameLst>
                                      </p:cBhvr>
                                      <p:to>
                                        <p:strVal val="hidden"/>
                                      </p:to>
                                    </p:set>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33"/>
                                        </p:tgtEl>
                                        <p:attrNameLst>
                                          <p:attrName>style.visibility</p:attrName>
                                        </p:attrNameLst>
                                      </p:cBhvr>
                                      <p:to>
                                        <p:strVal val="visible"/>
                                      </p:to>
                                    </p:set>
                                    <p:anim calcmode="lin" valueType="num">
                                      <p:cBhvr additive="base">
                                        <p:cTn id="24" dur="500" fill="hold"/>
                                        <p:tgtEl>
                                          <p:spTgt spid="333"/>
                                        </p:tgtEl>
                                        <p:attrNameLst>
                                          <p:attrName>ppt_x</p:attrName>
                                        </p:attrNameLst>
                                      </p:cBhvr>
                                      <p:tavLst>
                                        <p:tav tm="0">
                                          <p:val>
                                            <p:strVal val="#ppt_x"/>
                                          </p:val>
                                        </p:tav>
                                        <p:tav tm="100000">
                                          <p:val>
                                            <p:strVal val="#ppt_x"/>
                                          </p:val>
                                        </p:tav>
                                      </p:tavLst>
                                    </p:anim>
                                    <p:anim calcmode="lin" valueType="num">
                                      <p:cBhvr additive="base">
                                        <p:cTn id="25" dur="500" fill="hold"/>
                                        <p:tgtEl>
                                          <p:spTgt spid="333"/>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xit" presetSubtype="12" fill="hold" nodeType="afterEffect">
                                  <p:stCondLst>
                                    <p:cond delay="0"/>
                                  </p:stCondLst>
                                  <p:childTnLst>
                                    <p:anim calcmode="lin" valueType="num">
                                      <p:cBhvr additive="base">
                                        <p:cTn id="28" dur="2000"/>
                                        <p:tgtEl>
                                          <p:spTgt spid="333"/>
                                        </p:tgtEl>
                                        <p:attrNameLst>
                                          <p:attrName>ppt_x</p:attrName>
                                        </p:attrNameLst>
                                      </p:cBhvr>
                                      <p:tavLst>
                                        <p:tav tm="0">
                                          <p:val>
                                            <p:strVal val="ppt_x"/>
                                          </p:val>
                                        </p:tav>
                                        <p:tav tm="100000">
                                          <p:val>
                                            <p:strVal val="0-ppt_w/2"/>
                                          </p:val>
                                        </p:tav>
                                      </p:tavLst>
                                    </p:anim>
                                    <p:anim calcmode="lin" valueType="num">
                                      <p:cBhvr additive="base">
                                        <p:cTn id="29" dur="2000"/>
                                        <p:tgtEl>
                                          <p:spTgt spid="333"/>
                                        </p:tgtEl>
                                        <p:attrNameLst>
                                          <p:attrName>ppt_y</p:attrName>
                                        </p:attrNameLst>
                                      </p:cBhvr>
                                      <p:tavLst>
                                        <p:tav tm="0">
                                          <p:val>
                                            <p:strVal val="ppt_y"/>
                                          </p:val>
                                        </p:tav>
                                        <p:tav tm="100000">
                                          <p:val>
                                            <p:strVal val="1+ppt_h/2"/>
                                          </p:val>
                                        </p:tav>
                                      </p:tavLst>
                                    </p:anim>
                                    <p:set>
                                      <p:cBhvr>
                                        <p:cTn id="30" dur="1" fill="hold">
                                          <p:stCondLst>
                                            <p:cond delay="1999"/>
                                          </p:stCondLst>
                                        </p:cTn>
                                        <p:tgtEl>
                                          <p:spTgt spid="3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332"/>
                                        </p:tgtEl>
                                        <p:attrNameLst>
                                          <p:attrName>style.visibility</p:attrName>
                                        </p:attrNameLst>
                                      </p:cBhvr>
                                      <p:to>
                                        <p:strVal val="visible"/>
                                      </p:to>
                                    </p:set>
                                    <p:anim calcmode="lin" valueType="num">
                                      <p:cBhvr additive="base">
                                        <p:cTn id="35" dur="500" fill="hold"/>
                                        <p:tgtEl>
                                          <p:spTgt spid="332"/>
                                        </p:tgtEl>
                                        <p:attrNameLst>
                                          <p:attrName>ppt_x</p:attrName>
                                        </p:attrNameLst>
                                      </p:cBhvr>
                                      <p:tavLst>
                                        <p:tav tm="0">
                                          <p:val>
                                            <p:strVal val="1+#ppt_w/2"/>
                                          </p:val>
                                        </p:tav>
                                        <p:tav tm="100000">
                                          <p:val>
                                            <p:strVal val="#ppt_x"/>
                                          </p:val>
                                        </p:tav>
                                      </p:tavLst>
                                    </p:anim>
                                    <p:anim calcmode="lin" valueType="num">
                                      <p:cBhvr additive="base">
                                        <p:cTn id="36" dur="500" fill="hold"/>
                                        <p:tgtEl>
                                          <p:spTgt spid="332"/>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331"/>
                                        </p:tgtEl>
                                        <p:attrNameLst>
                                          <p:attrName>style.visibility</p:attrName>
                                        </p:attrNameLst>
                                      </p:cBhvr>
                                      <p:to>
                                        <p:strVal val="visible"/>
                                      </p:to>
                                    </p:set>
                                    <p:anim calcmode="lin" valueType="num">
                                      <p:cBhvr additive="base">
                                        <p:cTn id="39" dur="500" fill="hold"/>
                                        <p:tgtEl>
                                          <p:spTgt spid="331"/>
                                        </p:tgtEl>
                                        <p:attrNameLst>
                                          <p:attrName>ppt_x</p:attrName>
                                        </p:attrNameLst>
                                      </p:cBhvr>
                                      <p:tavLst>
                                        <p:tav tm="0">
                                          <p:val>
                                            <p:strVal val="1+#ppt_w/2"/>
                                          </p:val>
                                        </p:tav>
                                        <p:tav tm="100000">
                                          <p:val>
                                            <p:strVal val="#ppt_x"/>
                                          </p:val>
                                        </p:tav>
                                      </p:tavLst>
                                    </p:anim>
                                    <p:anim calcmode="lin" valueType="num">
                                      <p:cBhvr additive="base">
                                        <p:cTn id="40" dur="500" fill="hold"/>
                                        <p:tgtEl>
                                          <p:spTgt spid="331"/>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8" presetClass="emph" presetSubtype="0" fill="hold" nodeType="afterEffect">
                                  <p:stCondLst>
                                    <p:cond delay="0"/>
                                  </p:stCondLst>
                                  <p:childTnLst>
                                    <p:animRot by="-5400000">
                                      <p:cBhvr>
                                        <p:cTn id="43" dur="2000" fill="hold"/>
                                        <p:tgtEl>
                                          <p:spTgt spid="296"/>
                                        </p:tgtEl>
                                        <p:attrNameLst>
                                          <p:attrName>r</p:attrName>
                                        </p:attrNameLst>
                                      </p:cBhvr>
                                    </p:animRot>
                                  </p:childTnLst>
                                </p:cTn>
                              </p:par>
                              <p:par>
                                <p:cTn id="44" presetID="8" presetClass="emph" presetSubtype="0" fill="hold" nodeType="withEffect">
                                  <p:stCondLst>
                                    <p:cond delay="0"/>
                                  </p:stCondLst>
                                  <p:childTnLst>
                                    <p:animRot by="-5400000">
                                      <p:cBhvr>
                                        <p:cTn id="45" dur="2000" fill="hold"/>
                                        <p:tgtEl>
                                          <p:spTgt spid="303"/>
                                        </p:tgtEl>
                                        <p:attrNameLst>
                                          <p:attrName>r</p:attrName>
                                        </p:attrNameLst>
                                      </p:cBhvr>
                                    </p:animRot>
                                  </p:childTnLst>
                                </p:cTn>
                              </p:par>
                              <p:par>
                                <p:cTn id="46" presetID="8" presetClass="emph" presetSubtype="0" fill="hold" nodeType="withEffect">
                                  <p:stCondLst>
                                    <p:cond delay="0"/>
                                  </p:stCondLst>
                                  <p:childTnLst>
                                    <p:animRot by="-5400000">
                                      <p:cBhvr>
                                        <p:cTn id="47" dur="2000" fill="hold"/>
                                        <p:tgtEl>
                                          <p:spTgt spid="310"/>
                                        </p:tgtEl>
                                        <p:attrNameLst>
                                          <p:attrName>r</p:attrName>
                                        </p:attrNameLst>
                                      </p:cBhvr>
                                    </p:animRot>
                                  </p:childTnLst>
                                </p:cTn>
                              </p:par>
                              <p:par>
                                <p:cTn id="48" presetID="8" presetClass="emph" presetSubtype="0" fill="hold" nodeType="withEffect">
                                  <p:stCondLst>
                                    <p:cond delay="0"/>
                                  </p:stCondLst>
                                  <p:childTnLst>
                                    <p:animRot by="-5400000">
                                      <p:cBhvr>
                                        <p:cTn id="49" dur="2000" fill="hold"/>
                                        <p:tgtEl>
                                          <p:spTgt spid="317"/>
                                        </p:tgtEl>
                                        <p:attrNameLst>
                                          <p:attrName>r</p:attrName>
                                        </p:attrNameLst>
                                      </p:cBhvr>
                                    </p:animRot>
                                  </p:childTnLst>
                                </p:cTn>
                              </p:par>
                              <p:par>
                                <p:cTn id="50" presetID="8" presetClass="emph" presetSubtype="0" fill="hold" nodeType="withEffect">
                                  <p:stCondLst>
                                    <p:cond delay="0"/>
                                  </p:stCondLst>
                                  <p:childTnLst>
                                    <p:animRot by="-5400000">
                                      <p:cBhvr>
                                        <p:cTn id="51" dur="2000" fill="hold"/>
                                        <p:tgtEl>
                                          <p:spTgt spid="324"/>
                                        </p:tgtEl>
                                        <p:attrNameLst>
                                          <p:attrName>r</p:attrName>
                                        </p:attrNameLst>
                                      </p:cBhvr>
                                    </p:animRot>
                                  </p:childTnLst>
                                </p:cTn>
                              </p:par>
                            </p:childTnLst>
                          </p:cTn>
                        </p:par>
                        <p:par>
                          <p:cTn id="52" fill="hold">
                            <p:stCondLst>
                              <p:cond delay="2500"/>
                            </p:stCondLst>
                            <p:childTnLst>
                              <p:par>
                                <p:cTn id="53" presetID="2" presetClass="entr" presetSubtype="4" fill="hold" nodeType="afterEffect">
                                  <p:stCondLst>
                                    <p:cond delay="0"/>
                                  </p:stCondLst>
                                  <p:childTnLst>
                                    <p:set>
                                      <p:cBhvr>
                                        <p:cTn id="54" dur="1" fill="hold">
                                          <p:stCondLst>
                                            <p:cond delay="0"/>
                                          </p:stCondLst>
                                        </p:cTn>
                                        <p:tgtEl>
                                          <p:spTgt spid="333"/>
                                        </p:tgtEl>
                                        <p:attrNameLst>
                                          <p:attrName>style.visibility</p:attrName>
                                        </p:attrNameLst>
                                      </p:cBhvr>
                                      <p:to>
                                        <p:strVal val="visible"/>
                                      </p:to>
                                    </p:set>
                                    <p:anim calcmode="lin" valueType="num">
                                      <p:cBhvr additive="base">
                                        <p:cTn id="55" dur="500" fill="hold"/>
                                        <p:tgtEl>
                                          <p:spTgt spid="333"/>
                                        </p:tgtEl>
                                        <p:attrNameLst>
                                          <p:attrName>ppt_x</p:attrName>
                                        </p:attrNameLst>
                                      </p:cBhvr>
                                      <p:tavLst>
                                        <p:tav tm="0">
                                          <p:val>
                                            <p:strVal val="#ppt_x"/>
                                          </p:val>
                                        </p:tav>
                                        <p:tav tm="100000">
                                          <p:val>
                                            <p:strVal val="#ppt_x"/>
                                          </p:val>
                                        </p:tav>
                                      </p:tavLst>
                                    </p:anim>
                                    <p:anim calcmode="lin" valueType="num">
                                      <p:cBhvr additive="base">
                                        <p:cTn id="56" dur="500" fill="hold"/>
                                        <p:tgtEl>
                                          <p:spTgt spid="333"/>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10" presetClass="exit" presetSubtype="0" fill="hold" nodeType="afterEffect">
                                  <p:stCondLst>
                                    <p:cond delay="0"/>
                                  </p:stCondLst>
                                  <p:childTnLst>
                                    <p:animEffect transition="out" filter="fade">
                                      <p:cBhvr>
                                        <p:cTn id="59" dur="2000"/>
                                        <p:tgtEl>
                                          <p:spTgt spid="333"/>
                                        </p:tgtEl>
                                      </p:cBhvr>
                                    </p:animEffect>
                                    <p:set>
                                      <p:cBhvr>
                                        <p:cTn id="60" dur="1" fill="hold">
                                          <p:stCondLst>
                                            <p:cond delay="1999"/>
                                          </p:stCondLst>
                                        </p:cTn>
                                        <p:tgtEl>
                                          <p:spTgt spid="333"/>
                                        </p:tgtEl>
                                        <p:attrNameLst>
                                          <p:attrName>style.visibility</p:attrName>
                                        </p:attrNameLst>
                                      </p:cBhvr>
                                      <p:to>
                                        <p:strVal val="hidden"/>
                                      </p:to>
                                    </p:set>
                                  </p:childTnLst>
                                </p:cTn>
                              </p:par>
                            </p:childTnLst>
                          </p:cTn>
                        </p:par>
                        <p:par>
                          <p:cTn id="61" fill="hold">
                            <p:stCondLst>
                              <p:cond delay="5000"/>
                            </p:stCondLst>
                            <p:childTnLst>
                              <p:par>
                                <p:cTn id="62" presetID="2" presetClass="entr" presetSubtype="4" fill="hold" nodeType="afterEffect">
                                  <p:stCondLst>
                                    <p:cond delay="0"/>
                                  </p:stCondLst>
                                  <p:childTnLst>
                                    <p:set>
                                      <p:cBhvr>
                                        <p:cTn id="63" dur="1" fill="hold">
                                          <p:stCondLst>
                                            <p:cond delay="0"/>
                                          </p:stCondLst>
                                        </p:cTn>
                                        <p:tgtEl>
                                          <p:spTgt spid="333"/>
                                        </p:tgtEl>
                                        <p:attrNameLst>
                                          <p:attrName>style.visibility</p:attrName>
                                        </p:attrNameLst>
                                      </p:cBhvr>
                                      <p:to>
                                        <p:strVal val="visible"/>
                                      </p:to>
                                    </p:set>
                                    <p:anim calcmode="lin" valueType="num">
                                      <p:cBhvr additive="base">
                                        <p:cTn id="64" dur="500" fill="hold"/>
                                        <p:tgtEl>
                                          <p:spTgt spid="333"/>
                                        </p:tgtEl>
                                        <p:attrNameLst>
                                          <p:attrName>ppt_x</p:attrName>
                                        </p:attrNameLst>
                                      </p:cBhvr>
                                      <p:tavLst>
                                        <p:tav tm="0">
                                          <p:val>
                                            <p:strVal val="#ppt_x"/>
                                          </p:val>
                                        </p:tav>
                                        <p:tav tm="100000">
                                          <p:val>
                                            <p:strVal val="#ppt_x"/>
                                          </p:val>
                                        </p:tav>
                                      </p:tavLst>
                                    </p:anim>
                                    <p:anim calcmode="lin" valueType="num">
                                      <p:cBhvr additive="base">
                                        <p:cTn id="65" dur="500" fill="hold"/>
                                        <p:tgtEl>
                                          <p:spTgt spid="333"/>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10" presetClass="exit" presetSubtype="0" fill="hold" nodeType="afterEffect">
                                  <p:stCondLst>
                                    <p:cond delay="0"/>
                                  </p:stCondLst>
                                  <p:childTnLst>
                                    <p:animEffect transition="out" filter="fade">
                                      <p:cBhvr>
                                        <p:cTn id="68" dur="2000"/>
                                        <p:tgtEl>
                                          <p:spTgt spid="333"/>
                                        </p:tgtEl>
                                      </p:cBhvr>
                                    </p:animEffect>
                                    <p:set>
                                      <p:cBhvr>
                                        <p:cTn id="69" dur="1" fill="hold">
                                          <p:stCondLst>
                                            <p:cond delay="1999"/>
                                          </p:stCondLst>
                                        </p:cTn>
                                        <p:tgtEl>
                                          <p:spTgt spid="3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47"/>
                                        </p:tgtEl>
                                        <p:attrNameLst>
                                          <p:attrName>style.visibility</p:attrName>
                                        </p:attrNameLst>
                                      </p:cBhvr>
                                      <p:to>
                                        <p:strVal val="visible"/>
                                      </p:to>
                                    </p:set>
                                  </p:childTnLst>
                                </p:cTn>
                              </p:par>
                              <p:par>
                                <p:cTn id="78" presetID="42" presetClass="path" presetSubtype="0" accel="50000" decel="50000" fill="hold" nodeType="withEffect">
                                  <p:stCondLst>
                                    <p:cond delay="0"/>
                                  </p:stCondLst>
                                  <p:childTnLst>
                                    <p:animMotion origin="layout" path="M -5.55556E-7 3.7037E-6 L 0.19688 0.0125 " pathEditMode="relative" rAng="0" ptsTypes="AA">
                                      <p:cBhvr>
                                        <p:cTn id="79" dur="2000" fill="hold"/>
                                        <p:tgtEl>
                                          <p:spTgt spid="247"/>
                                        </p:tgtEl>
                                        <p:attrNameLst>
                                          <p:attrName>ppt_x</p:attrName>
                                          <p:attrName>ppt_y</p:attrName>
                                        </p:attrNameLst>
                                      </p:cBhvr>
                                      <p:rCtr x="9844" y="625"/>
                                    </p:animMotion>
                                  </p:childTnLst>
                                </p:cTn>
                              </p:par>
                              <p:par>
                                <p:cTn id="80" presetID="1" presetClass="entr" presetSubtype="0" fill="hold" grpId="0" nodeType="withEffect">
                                  <p:stCondLst>
                                    <p:cond delay="0"/>
                                  </p:stCondLst>
                                  <p:childTnLst>
                                    <p:set>
                                      <p:cBhvr>
                                        <p:cTn id="81" dur="1" fill="hold">
                                          <p:stCondLst>
                                            <p:cond delay="0"/>
                                          </p:stCondLst>
                                        </p:cTn>
                                        <p:tgtEl>
                                          <p:spTgt spid="8196"/>
                                        </p:tgtEl>
                                        <p:attrNameLst>
                                          <p:attrName>style.visibility</p:attrName>
                                        </p:attrNameLst>
                                      </p:cBhvr>
                                      <p:to>
                                        <p:strVal val="visible"/>
                                      </p:to>
                                    </p:set>
                                  </p:childTnLst>
                                </p:cTn>
                              </p:par>
                            </p:childTnLst>
                          </p:cTn>
                        </p:par>
                        <p:par>
                          <p:cTn id="82" fill="hold">
                            <p:stCondLst>
                              <p:cond delay="2000"/>
                            </p:stCondLst>
                            <p:childTnLst>
                              <p:par>
                                <p:cTn id="83" presetID="10" presetClass="exit" presetSubtype="0" fill="hold" grpId="0" nodeType="afterEffect">
                                  <p:stCondLst>
                                    <p:cond delay="0"/>
                                  </p:stCondLst>
                                  <p:childTnLst>
                                    <p:animEffect transition="out" filter="fade">
                                      <p:cBhvr>
                                        <p:cTn id="84" dur="500"/>
                                        <p:tgtEl>
                                          <p:spTgt spid="240"/>
                                        </p:tgtEl>
                                      </p:cBhvr>
                                    </p:animEffect>
                                    <p:set>
                                      <p:cBhvr>
                                        <p:cTn id="85" dur="1" fill="hold">
                                          <p:stCondLst>
                                            <p:cond delay="499"/>
                                          </p:stCondLst>
                                        </p:cTn>
                                        <p:tgtEl>
                                          <p:spTgt spid="240"/>
                                        </p:tgtEl>
                                        <p:attrNameLst>
                                          <p:attrName>style.visibility</p:attrName>
                                        </p:attrNameLst>
                                      </p:cBhvr>
                                      <p:to>
                                        <p:strVal val="hidden"/>
                                      </p:to>
                                    </p:set>
                                  </p:childTnLst>
                                </p:cTn>
                              </p:par>
                            </p:childTnLst>
                          </p:cTn>
                        </p:par>
                        <p:par>
                          <p:cTn id="86" fill="hold">
                            <p:stCondLst>
                              <p:cond delay="2500"/>
                            </p:stCondLst>
                            <p:childTnLst>
                              <p:par>
                                <p:cTn id="87" presetID="10" presetClass="exit" presetSubtype="0" fill="hold" grpId="0" nodeType="afterEffect">
                                  <p:stCondLst>
                                    <p:cond delay="0"/>
                                  </p:stCondLst>
                                  <p:childTnLst>
                                    <p:animEffect transition="out" filter="fade">
                                      <p:cBhvr>
                                        <p:cTn id="88" dur="500"/>
                                        <p:tgtEl>
                                          <p:spTgt spid="266"/>
                                        </p:tgtEl>
                                      </p:cBhvr>
                                    </p:animEffect>
                                    <p:set>
                                      <p:cBhvr>
                                        <p:cTn id="89" dur="1" fill="hold">
                                          <p:stCondLst>
                                            <p:cond delay="499"/>
                                          </p:stCondLst>
                                        </p:cTn>
                                        <p:tgtEl>
                                          <p:spTgt spid="266"/>
                                        </p:tgtEl>
                                        <p:attrNameLst>
                                          <p:attrName>style.visibility</p:attrName>
                                        </p:attrNameLst>
                                      </p:cBhvr>
                                      <p:to>
                                        <p:strVal val="hidden"/>
                                      </p:to>
                                    </p:set>
                                  </p:childTnLst>
                                </p:cTn>
                              </p:par>
                            </p:childTnLst>
                          </p:cTn>
                        </p:par>
                        <p:par>
                          <p:cTn id="90" fill="hold">
                            <p:stCondLst>
                              <p:cond delay="3000"/>
                            </p:stCondLst>
                            <p:childTnLst>
                              <p:par>
                                <p:cTn id="91" presetID="1" presetClass="entr" presetSubtype="0" fill="hold" nodeType="afterEffect">
                                  <p:stCondLst>
                                    <p:cond delay="0"/>
                                  </p:stCondLst>
                                  <p:childTnLst>
                                    <p:set>
                                      <p:cBhvr>
                                        <p:cTn id="92" dur="1" fill="hold">
                                          <p:stCondLst>
                                            <p:cond delay="0"/>
                                          </p:stCondLst>
                                        </p:cTn>
                                        <p:tgtEl>
                                          <p:spTgt spid="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40" grpId="0" animBg="1"/>
      <p:bldP spid="266" grpId="0" animBg="1"/>
      <p:bldP spid="224" grpId="0" animBg="1"/>
      <p:bldP spid="26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16"/>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dirty="0">
                <a:latin typeface="Arial" pitchFamily="34" charset="0"/>
              </a:rPr>
              <a:t>                 TRASPORTO TRANSMEMBRANA</a:t>
            </a:r>
          </a:p>
        </p:txBody>
      </p:sp>
      <p:sp>
        <p:nvSpPr>
          <p:cNvPr id="3077" name="Text Box 318"/>
          <p:cNvSpPr txBox="1">
            <a:spLocks noChangeArrowheads="1"/>
          </p:cNvSpPr>
          <p:nvPr/>
        </p:nvSpPr>
        <p:spPr bwMode="auto">
          <a:xfrm>
            <a:off x="261938" y="512763"/>
            <a:ext cx="872966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buFontTx/>
              <a:buChar char="•"/>
            </a:pPr>
            <a:r>
              <a:rPr lang="it-IT" sz="2000" b="1" dirty="0">
                <a:solidFill>
                  <a:schemeClr val="accent2"/>
                </a:solidFill>
                <a:latin typeface="Arial" pitchFamily="34" charset="0"/>
              </a:rPr>
              <a:t> Trasporto passivo: diffusione semplice e canali per ioni</a:t>
            </a:r>
          </a:p>
          <a:p>
            <a:pPr algn="just">
              <a:spcBef>
                <a:spcPct val="50000"/>
              </a:spcBef>
              <a:buFont typeface="Wingdings" pitchFamily="2" charset="2"/>
              <a:buChar char="§"/>
            </a:pPr>
            <a:r>
              <a:rPr lang="it-IT" sz="1600" b="1" dirty="0">
                <a:solidFill>
                  <a:srgbClr val="FF3300"/>
                </a:solidFill>
                <a:latin typeface="Arial" pitchFamily="34" charset="0"/>
              </a:rPr>
              <a:t>   Diffusione semplice</a:t>
            </a:r>
            <a:r>
              <a:rPr lang="it-IT" sz="1600" b="1" dirty="0">
                <a:latin typeface="Arial" pitchFamily="34" charset="0"/>
              </a:rPr>
              <a:t>: </a:t>
            </a:r>
            <a:r>
              <a:rPr lang="it-IT" sz="1600" dirty="0">
                <a:latin typeface="Arial" pitchFamily="34" charset="0"/>
              </a:rPr>
              <a:t>molecole lipofile attraversano la membrana </a:t>
            </a:r>
            <a:r>
              <a:rPr lang="it-IT" sz="1600" u="sng" dirty="0">
                <a:latin typeface="Arial" pitchFamily="34" charset="0"/>
              </a:rPr>
              <a:t>spontaneamente </a:t>
            </a:r>
          </a:p>
          <a:p>
            <a:pPr algn="just">
              <a:spcBef>
                <a:spcPct val="50000"/>
              </a:spcBef>
              <a:buFont typeface="Wingdings" pitchFamily="2" charset="2"/>
              <a:buChar char="§"/>
            </a:pPr>
            <a:r>
              <a:rPr lang="it-IT" sz="1600" b="1" dirty="0">
                <a:solidFill>
                  <a:srgbClr val="FF0000"/>
                </a:solidFill>
                <a:latin typeface="Arial" pitchFamily="34" charset="0"/>
              </a:rPr>
              <a:t>   Diffusione facilitata</a:t>
            </a:r>
            <a:r>
              <a:rPr lang="it-IT" sz="1600" dirty="0">
                <a:solidFill>
                  <a:srgbClr val="FF0000"/>
                </a:solidFill>
                <a:latin typeface="Arial" pitchFamily="34" charset="0"/>
              </a:rPr>
              <a:t>: </a:t>
            </a:r>
            <a:r>
              <a:rPr lang="it-IT" sz="1600" dirty="0">
                <a:latin typeface="Arial" pitchFamily="34" charset="0"/>
              </a:rPr>
              <a:t>i</a:t>
            </a:r>
            <a:r>
              <a:rPr lang="it-IT" sz="1600" b="1" dirty="0">
                <a:latin typeface="Arial" pitchFamily="34" charset="0"/>
              </a:rPr>
              <a:t> </a:t>
            </a:r>
            <a:r>
              <a:rPr lang="it-IT" sz="1600" b="1" dirty="0">
                <a:solidFill>
                  <a:srgbClr val="FF3300"/>
                </a:solidFill>
                <a:latin typeface="Arial" pitchFamily="34" charset="0"/>
              </a:rPr>
              <a:t>canali per ioni</a:t>
            </a:r>
            <a:r>
              <a:rPr lang="it-IT" sz="1600" b="1" dirty="0">
                <a:latin typeface="Arial" pitchFamily="34" charset="0"/>
              </a:rPr>
              <a:t> </a:t>
            </a:r>
            <a:r>
              <a:rPr lang="it-IT" sz="1600" dirty="0">
                <a:latin typeface="Arial" pitchFamily="34" charset="0"/>
              </a:rPr>
              <a:t>permettono il transito selettivo di ioni nella direzione del gradiente di concentrazione attraverso un poro che funge da canale acquoso. Sono spesso dotati di </a:t>
            </a:r>
            <a:r>
              <a:rPr lang="it-IT" sz="1600" b="1" i="1" dirty="0">
                <a:solidFill>
                  <a:srgbClr val="FF0000"/>
                </a:solidFill>
                <a:latin typeface="Arial" pitchFamily="34" charset="0"/>
              </a:rPr>
              <a:t>sbarramenti (</a:t>
            </a:r>
            <a:r>
              <a:rPr lang="it-IT" sz="1600" b="1" i="1" dirty="0" err="1">
                <a:solidFill>
                  <a:srgbClr val="FF0000"/>
                </a:solidFill>
                <a:latin typeface="Arial" pitchFamily="34" charset="0"/>
              </a:rPr>
              <a:t>gated</a:t>
            </a:r>
            <a:r>
              <a:rPr lang="it-IT" sz="1600" b="1" i="1" dirty="0">
                <a:solidFill>
                  <a:srgbClr val="FF0000"/>
                </a:solidFill>
                <a:latin typeface="Arial" pitchFamily="34" charset="0"/>
              </a:rPr>
              <a:t>)</a:t>
            </a:r>
            <a:r>
              <a:rPr lang="it-IT" sz="1600" b="1" i="1" dirty="0">
                <a:latin typeface="Arial" pitchFamily="34" charset="0"/>
              </a:rPr>
              <a:t> </a:t>
            </a:r>
            <a:r>
              <a:rPr lang="it-IT" sz="1600" dirty="0">
                <a:latin typeface="Arial" pitchFamily="34" charset="0"/>
              </a:rPr>
              <a:t>per un controllo preciso del flusso e di </a:t>
            </a:r>
            <a:r>
              <a:rPr lang="it-IT" sz="1600" b="1" i="1" dirty="0">
                <a:solidFill>
                  <a:srgbClr val="FF0000"/>
                </a:solidFill>
                <a:latin typeface="Arial" pitchFamily="34" charset="0"/>
              </a:rPr>
              <a:t>filtri</a:t>
            </a:r>
            <a:r>
              <a:rPr lang="it-IT" sz="1600" b="1" dirty="0">
                <a:latin typeface="Arial" pitchFamily="34" charset="0"/>
              </a:rPr>
              <a:t> </a:t>
            </a:r>
            <a:r>
              <a:rPr lang="it-IT" sz="1600" dirty="0">
                <a:latin typeface="Arial" pitchFamily="34" charset="0"/>
              </a:rPr>
              <a:t>molecolari per un controllo della selettività. </a:t>
            </a:r>
          </a:p>
        </p:txBody>
      </p:sp>
      <p:grpSp>
        <p:nvGrpSpPr>
          <p:cNvPr id="3" name="Gruppo 2"/>
          <p:cNvGrpSpPr/>
          <p:nvPr/>
        </p:nvGrpSpPr>
        <p:grpSpPr>
          <a:xfrm>
            <a:off x="239713" y="2487613"/>
            <a:ext cx="4518025" cy="3860800"/>
            <a:chOff x="239713" y="2487613"/>
            <a:chExt cx="4518025" cy="3860800"/>
          </a:xfrm>
        </p:grpSpPr>
        <p:sp>
          <p:nvSpPr>
            <p:cNvPr id="3079" name="Text Box 321"/>
            <p:cNvSpPr txBox="1">
              <a:spLocks noChangeArrowheads="1"/>
            </p:cNvSpPr>
            <p:nvPr/>
          </p:nvSpPr>
          <p:spPr bwMode="auto">
            <a:xfrm>
              <a:off x="239713" y="3294063"/>
              <a:ext cx="199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lato extracellulare</a:t>
              </a:r>
            </a:p>
          </p:txBody>
        </p:sp>
        <p:sp>
          <p:nvSpPr>
            <p:cNvPr id="3080" name="Text Box 322"/>
            <p:cNvSpPr txBox="1">
              <a:spLocks noChangeArrowheads="1"/>
            </p:cNvSpPr>
            <p:nvPr/>
          </p:nvSpPr>
          <p:spPr bwMode="auto">
            <a:xfrm>
              <a:off x="328613" y="4433888"/>
              <a:ext cx="781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citosol</a:t>
              </a:r>
              <a:endParaRPr lang="it-IT" sz="1400">
                <a:latin typeface="Arial" pitchFamily="34" charset="0"/>
              </a:endParaRPr>
            </a:p>
          </p:txBody>
        </p:sp>
        <p:sp>
          <p:nvSpPr>
            <p:cNvPr id="3081" name="Text Box 323"/>
            <p:cNvSpPr txBox="1">
              <a:spLocks noChangeArrowheads="1"/>
            </p:cNvSpPr>
            <p:nvPr/>
          </p:nvSpPr>
          <p:spPr bwMode="auto">
            <a:xfrm>
              <a:off x="1543050" y="2487613"/>
              <a:ext cx="3214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dirty="0">
                  <a:solidFill>
                    <a:srgbClr val="000000"/>
                  </a:solidFill>
                  <a:latin typeface="Arial" pitchFamily="34" charset="0"/>
                </a:rPr>
                <a:t>molecole           molecole</a:t>
              </a:r>
            </a:p>
            <a:p>
              <a:r>
                <a:rPr lang="it-IT" sz="1400" b="1" dirty="0">
                  <a:solidFill>
                    <a:srgbClr val="000000"/>
                  </a:solidFill>
                  <a:latin typeface="Arial" pitchFamily="34" charset="0"/>
                </a:rPr>
                <a:t>idrofobiche       polari          ioni</a:t>
              </a:r>
            </a:p>
          </p:txBody>
        </p:sp>
        <p:sp>
          <p:nvSpPr>
            <p:cNvPr id="3082" name="Rectangle 324" descr="Linee verticali scure"/>
            <p:cNvSpPr>
              <a:spLocks noChangeArrowheads="1"/>
            </p:cNvSpPr>
            <p:nvPr/>
          </p:nvSpPr>
          <p:spPr bwMode="auto">
            <a:xfrm>
              <a:off x="1835150" y="3643313"/>
              <a:ext cx="2795588" cy="1058862"/>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3083" name="Oval 325"/>
            <p:cNvSpPr>
              <a:spLocks noChangeArrowheads="1"/>
            </p:cNvSpPr>
            <p:nvPr/>
          </p:nvSpPr>
          <p:spPr bwMode="auto">
            <a:xfrm>
              <a:off x="1893888" y="3606800"/>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4" name="Oval 326"/>
            <p:cNvSpPr>
              <a:spLocks noChangeArrowheads="1"/>
            </p:cNvSpPr>
            <p:nvPr/>
          </p:nvSpPr>
          <p:spPr bwMode="auto">
            <a:xfrm>
              <a:off x="2032000" y="3606800"/>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5" name="Oval 327"/>
            <p:cNvSpPr>
              <a:spLocks noChangeArrowheads="1"/>
            </p:cNvSpPr>
            <p:nvPr/>
          </p:nvSpPr>
          <p:spPr bwMode="auto">
            <a:xfrm>
              <a:off x="2182813" y="3606800"/>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6" name="Oval 328"/>
            <p:cNvSpPr>
              <a:spLocks noChangeArrowheads="1"/>
            </p:cNvSpPr>
            <p:nvPr/>
          </p:nvSpPr>
          <p:spPr bwMode="auto">
            <a:xfrm>
              <a:off x="1881188" y="4606925"/>
              <a:ext cx="163512"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7" name="Oval 329"/>
            <p:cNvSpPr>
              <a:spLocks noChangeArrowheads="1"/>
            </p:cNvSpPr>
            <p:nvPr/>
          </p:nvSpPr>
          <p:spPr bwMode="auto">
            <a:xfrm>
              <a:off x="2020888"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8" name="Oval 330"/>
            <p:cNvSpPr>
              <a:spLocks noChangeArrowheads="1"/>
            </p:cNvSpPr>
            <p:nvPr/>
          </p:nvSpPr>
          <p:spPr bwMode="auto">
            <a:xfrm>
              <a:off x="2171700"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9" name="Oval 331"/>
            <p:cNvSpPr>
              <a:spLocks noChangeArrowheads="1"/>
            </p:cNvSpPr>
            <p:nvPr/>
          </p:nvSpPr>
          <p:spPr bwMode="auto">
            <a:xfrm>
              <a:off x="234632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0" name="Oval 332"/>
            <p:cNvSpPr>
              <a:spLocks noChangeArrowheads="1"/>
            </p:cNvSpPr>
            <p:nvPr/>
          </p:nvSpPr>
          <p:spPr bwMode="auto">
            <a:xfrm>
              <a:off x="2484438"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1" name="Oval 333"/>
            <p:cNvSpPr>
              <a:spLocks noChangeArrowheads="1"/>
            </p:cNvSpPr>
            <p:nvPr/>
          </p:nvSpPr>
          <p:spPr bwMode="auto">
            <a:xfrm>
              <a:off x="2635250"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2" name="Oval 334"/>
            <p:cNvSpPr>
              <a:spLocks noChangeArrowheads="1"/>
            </p:cNvSpPr>
            <p:nvPr/>
          </p:nvSpPr>
          <p:spPr bwMode="auto">
            <a:xfrm>
              <a:off x="280987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3" name="Oval 335"/>
            <p:cNvSpPr>
              <a:spLocks noChangeArrowheads="1"/>
            </p:cNvSpPr>
            <p:nvPr/>
          </p:nvSpPr>
          <p:spPr bwMode="auto">
            <a:xfrm>
              <a:off x="2947988" y="3619500"/>
              <a:ext cx="163512"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4" name="Oval 336"/>
            <p:cNvSpPr>
              <a:spLocks noChangeArrowheads="1"/>
            </p:cNvSpPr>
            <p:nvPr/>
          </p:nvSpPr>
          <p:spPr bwMode="auto">
            <a:xfrm>
              <a:off x="3098800" y="3619500"/>
              <a:ext cx="163513"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5" name="Oval 337"/>
            <p:cNvSpPr>
              <a:spLocks noChangeArrowheads="1"/>
            </p:cNvSpPr>
            <p:nvPr/>
          </p:nvSpPr>
          <p:spPr bwMode="auto">
            <a:xfrm>
              <a:off x="3262313"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6" name="Oval 338"/>
            <p:cNvSpPr>
              <a:spLocks noChangeArrowheads="1"/>
            </p:cNvSpPr>
            <p:nvPr/>
          </p:nvSpPr>
          <p:spPr bwMode="auto">
            <a:xfrm>
              <a:off x="3400425" y="3630613"/>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7" name="Oval 339"/>
            <p:cNvSpPr>
              <a:spLocks noChangeArrowheads="1"/>
            </p:cNvSpPr>
            <p:nvPr/>
          </p:nvSpPr>
          <p:spPr bwMode="auto">
            <a:xfrm>
              <a:off x="3551238" y="3630613"/>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8" name="Oval 340"/>
            <p:cNvSpPr>
              <a:spLocks noChangeArrowheads="1"/>
            </p:cNvSpPr>
            <p:nvPr/>
          </p:nvSpPr>
          <p:spPr bwMode="auto">
            <a:xfrm>
              <a:off x="2322513"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9" name="Oval 341"/>
            <p:cNvSpPr>
              <a:spLocks noChangeArrowheads="1"/>
            </p:cNvSpPr>
            <p:nvPr/>
          </p:nvSpPr>
          <p:spPr bwMode="auto">
            <a:xfrm>
              <a:off x="2462213"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0" name="Oval 342"/>
            <p:cNvSpPr>
              <a:spLocks noChangeArrowheads="1"/>
            </p:cNvSpPr>
            <p:nvPr/>
          </p:nvSpPr>
          <p:spPr bwMode="auto">
            <a:xfrm>
              <a:off x="2613025"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1" name="Oval 343"/>
            <p:cNvSpPr>
              <a:spLocks noChangeArrowheads="1"/>
            </p:cNvSpPr>
            <p:nvPr/>
          </p:nvSpPr>
          <p:spPr bwMode="auto">
            <a:xfrm>
              <a:off x="2879725"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2" name="Oval 344"/>
            <p:cNvSpPr>
              <a:spLocks noChangeArrowheads="1"/>
            </p:cNvSpPr>
            <p:nvPr/>
          </p:nvSpPr>
          <p:spPr bwMode="auto">
            <a:xfrm>
              <a:off x="2705100"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3" name="Oval 345"/>
            <p:cNvSpPr>
              <a:spLocks noChangeArrowheads="1"/>
            </p:cNvSpPr>
            <p:nvPr/>
          </p:nvSpPr>
          <p:spPr bwMode="auto">
            <a:xfrm>
              <a:off x="3065463"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4" name="Oval 346"/>
            <p:cNvSpPr>
              <a:spLocks noChangeArrowheads="1"/>
            </p:cNvSpPr>
            <p:nvPr/>
          </p:nvSpPr>
          <p:spPr bwMode="auto">
            <a:xfrm>
              <a:off x="3227388"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5" name="Oval 347"/>
            <p:cNvSpPr>
              <a:spLocks noChangeArrowheads="1"/>
            </p:cNvSpPr>
            <p:nvPr/>
          </p:nvSpPr>
          <p:spPr bwMode="auto">
            <a:xfrm>
              <a:off x="3367088"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6" name="Oval 348"/>
            <p:cNvSpPr>
              <a:spLocks noChangeArrowheads="1"/>
            </p:cNvSpPr>
            <p:nvPr/>
          </p:nvSpPr>
          <p:spPr bwMode="auto">
            <a:xfrm>
              <a:off x="3517900"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7" name="Oval 349"/>
            <p:cNvSpPr>
              <a:spLocks noChangeArrowheads="1"/>
            </p:cNvSpPr>
            <p:nvPr/>
          </p:nvSpPr>
          <p:spPr bwMode="auto">
            <a:xfrm>
              <a:off x="367982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8" name="Oval 350"/>
            <p:cNvSpPr>
              <a:spLocks noChangeArrowheads="1"/>
            </p:cNvSpPr>
            <p:nvPr/>
          </p:nvSpPr>
          <p:spPr bwMode="auto">
            <a:xfrm>
              <a:off x="381952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9" name="Oval 351"/>
            <p:cNvSpPr>
              <a:spLocks noChangeArrowheads="1"/>
            </p:cNvSpPr>
            <p:nvPr/>
          </p:nvSpPr>
          <p:spPr bwMode="auto">
            <a:xfrm>
              <a:off x="3968750" y="4630738"/>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0" name="Oval 352"/>
            <p:cNvSpPr>
              <a:spLocks noChangeArrowheads="1"/>
            </p:cNvSpPr>
            <p:nvPr/>
          </p:nvSpPr>
          <p:spPr bwMode="auto">
            <a:xfrm>
              <a:off x="4119563" y="4630738"/>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1" name="Oval 353"/>
            <p:cNvSpPr>
              <a:spLocks noChangeArrowheads="1"/>
            </p:cNvSpPr>
            <p:nvPr/>
          </p:nvSpPr>
          <p:spPr bwMode="auto">
            <a:xfrm>
              <a:off x="4259263"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2" name="Oval 354"/>
            <p:cNvSpPr>
              <a:spLocks noChangeArrowheads="1"/>
            </p:cNvSpPr>
            <p:nvPr/>
          </p:nvSpPr>
          <p:spPr bwMode="auto">
            <a:xfrm>
              <a:off x="441007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3" name="Oval 355"/>
            <p:cNvSpPr>
              <a:spLocks noChangeArrowheads="1"/>
            </p:cNvSpPr>
            <p:nvPr/>
          </p:nvSpPr>
          <p:spPr bwMode="auto">
            <a:xfrm>
              <a:off x="3725863"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4" name="Oval 356"/>
            <p:cNvSpPr>
              <a:spLocks noChangeArrowheads="1"/>
            </p:cNvSpPr>
            <p:nvPr/>
          </p:nvSpPr>
          <p:spPr bwMode="auto">
            <a:xfrm>
              <a:off x="3865563"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5" name="Oval 357"/>
            <p:cNvSpPr>
              <a:spLocks noChangeArrowheads="1"/>
            </p:cNvSpPr>
            <p:nvPr/>
          </p:nvSpPr>
          <p:spPr bwMode="auto">
            <a:xfrm>
              <a:off x="401637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6" name="Oval 358"/>
            <p:cNvSpPr>
              <a:spLocks noChangeArrowheads="1"/>
            </p:cNvSpPr>
            <p:nvPr/>
          </p:nvSpPr>
          <p:spPr bwMode="auto">
            <a:xfrm>
              <a:off x="4178300"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7" name="Oval 359"/>
            <p:cNvSpPr>
              <a:spLocks noChangeArrowheads="1"/>
            </p:cNvSpPr>
            <p:nvPr/>
          </p:nvSpPr>
          <p:spPr bwMode="auto">
            <a:xfrm>
              <a:off x="4318000"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8" name="Oval 360"/>
            <p:cNvSpPr>
              <a:spLocks noChangeArrowheads="1"/>
            </p:cNvSpPr>
            <p:nvPr/>
          </p:nvSpPr>
          <p:spPr bwMode="auto">
            <a:xfrm>
              <a:off x="4468813"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119" name="Group 361"/>
            <p:cNvGrpSpPr>
              <a:grpSpLocks/>
            </p:cNvGrpSpPr>
            <p:nvPr/>
          </p:nvGrpSpPr>
          <p:grpSpPr bwMode="auto">
            <a:xfrm>
              <a:off x="2078038" y="2963863"/>
              <a:ext cx="220662" cy="296862"/>
              <a:chOff x="4890" y="1215"/>
              <a:chExt cx="405" cy="510"/>
            </a:xfrm>
          </p:grpSpPr>
          <p:sp>
            <p:nvSpPr>
              <p:cNvPr id="3232" name="Oval 362"/>
              <p:cNvSpPr>
                <a:spLocks noChangeArrowheads="1"/>
              </p:cNvSpPr>
              <p:nvPr/>
            </p:nvSpPr>
            <p:spPr bwMode="auto">
              <a:xfrm>
                <a:off x="4890" y="1215"/>
                <a:ext cx="240" cy="195"/>
              </a:xfrm>
              <a:prstGeom prst="ellipse">
                <a:avLst/>
              </a:prstGeom>
              <a:solidFill>
                <a:srgbClr val="FF00FF"/>
              </a:solidFill>
              <a:ln w="9525">
                <a:solidFill>
                  <a:srgbClr val="FF00FF"/>
                </a:solidFill>
                <a:round/>
                <a:headEnd/>
                <a:tailEnd/>
              </a:ln>
            </p:spPr>
            <p:txBody>
              <a:bodyPr/>
              <a:lstStyle/>
              <a:p>
                <a:endParaRPr lang="en-GB"/>
              </a:p>
            </p:txBody>
          </p:sp>
          <p:sp>
            <p:nvSpPr>
              <p:cNvPr id="3233" name="Oval 363"/>
              <p:cNvSpPr>
                <a:spLocks noChangeArrowheads="1"/>
              </p:cNvSpPr>
              <p:nvPr/>
            </p:nvSpPr>
            <p:spPr bwMode="auto">
              <a:xfrm>
                <a:off x="5010" y="1305"/>
                <a:ext cx="240" cy="195"/>
              </a:xfrm>
              <a:prstGeom prst="ellipse">
                <a:avLst/>
              </a:prstGeom>
              <a:solidFill>
                <a:srgbClr val="FF00FF"/>
              </a:solidFill>
              <a:ln w="9525">
                <a:solidFill>
                  <a:srgbClr val="FF00FF"/>
                </a:solidFill>
                <a:round/>
                <a:headEnd/>
                <a:tailEnd/>
              </a:ln>
            </p:spPr>
            <p:txBody>
              <a:bodyPr/>
              <a:lstStyle/>
              <a:p>
                <a:endParaRPr lang="en-GB"/>
              </a:p>
            </p:txBody>
          </p:sp>
          <p:sp>
            <p:nvSpPr>
              <p:cNvPr id="3234" name="Oval 364"/>
              <p:cNvSpPr>
                <a:spLocks noChangeArrowheads="1"/>
              </p:cNvSpPr>
              <p:nvPr/>
            </p:nvSpPr>
            <p:spPr bwMode="auto">
              <a:xfrm>
                <a:off x="4890" y="1440"/>
                <a:ext cx="240" cy="195"/>
              </a:xfrm>
              <a:prstGeom prst="ellipse">
                <a:avLst/>
              </a:prstGeom>
              <a:solidFill>
                <a:srgbClr val="FF00FF"/>
              </a:solidFill>
              <a:ln w="9525">
                <a:solidFill>
                  <a:srgbClr val="FF00FF"/>
                </a:solidFill>
                <a:round/>
                <a:headEnd/>
                <a:tailEnd/>
              </a:ln>
            </p:spPr>
            <p:txBody>
              <a:bodyPr/>
              <a:lstStyle/>
              <a:p>
                <a:endParaRPr lang="en-GB"/>
              </a:p>
            </p:txBody>
          </p:sp>
          <p:sp>
            <p:nvSpPr>
              <p:cNvPr id="3235" name="Oval 365"/>
              <p:cNvSpPr>
                <a:spLocks noChangeArrowheads="1"/>
              </p:cNvSpPr>
              <p:nvPr/>
            </p:nvSpPr>
            <p:spPr bwMode="auto">
              <a:xfrm>
                <a:off x="5055" y="1530"/>
                <a:ext cx="240" cy="195"/>
              </a:xfrm>
              <a:prstGeom prst="ellipse">
                <a:avLst/>
              </a:prstGeom>
              <a:solidFill>
                <a:srgbClr val="FF00FF"/>
              </a:solidFill>
              <a:ln w="9525">
                <a:solidFill>
                  <a:srgbClr val="FF00FF"/>
                </a:solidFill>
                <a:round/>
                <a:headEnd/>
                <a:tailEnd/>
              </a:ln>
            </p:spPr>
            <p:txBody>
              <a:bodyPr/>
              <a:lstStyle/>
              <a:p>
                <a:endParaRPr lang="en-GB"/>
              </a:p>
            </p:txBody>
          </p:sp>
        </p:grpSp>
        <p:sp>
          <p:nvSpPr>
            <p:cNvPr id="3120" name="Line 366"/>
            <p:cNvSpPr>
              <a:spLocks noChangeShapeType="1"/>
            </p:cNvSpPr>
            <p:nvPr/>
          </p:nvSpPr>
          <p:spPr bwMode="auto">
            <a:xfrm>
              <a:off x="2182813" y="3392488"/>
              <a:ext cx="0" cy="161925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dirty="0"/>
            </a:p>
          </p:txBody>
        </p:sp>
        <p:grpSp>
          <p:nvGrpSpPr>
            <p:cNvPr id="3121" name="Group 367"/>
            <p:cNvGrpSpPr>
              <a:grpSpLocks/>
            </p:cNvGrpSpPr>
            <p:nvPr/>
          </p:nvGrpSpPr>
          <p:grpSpPr bwMode="auto">
            <a:xfrm>
              <a:off x="3065463" y="2976563"/>
              <a:ext cx="219075" cy="296862"/>
              <a:chOff x="4890" y="1215"/>
              <a:chExt cx="405" cy="510"/>
            </a:xfrm>
          </p:grpSpPr>
          <p:sp>
            <p:nvSpPr>
              <p:cNvPr id="3228" name="Oval 368"/>
              <p:cNvSpPr>
                <a:spLocks noChangeArrowheads="1"/>
              </p:cNvSpPr>
              <p:nvPr/>
            </p:nvSpPr>
            <p:spPr bwMode="auto">
              <a:xfrm>
                <a:off x="4890" y="1215"/>
                <a:ext cx="240" cy="195"/>
              </a:xfrm>
              <a:prstGeom prst="ellipse">
                <a:avLst/>
              </a:prstGeom>
              <a:solidFill>
                <a:srgbClr val="FF0000"/>
              </a:solidFill>
              <a:ln w="9525">
                <a:solidFill>
                  <a:srgbClr val="FF0000"/>
                </a:solidFill>
                <a:round/>
                <a:headEnd/>
                <a:tailEnd/>
              </a:ln>
            </p:spPr>
            <p:txBody>
              <a:bodyPr/>
              <a:lstStyle/>
              <a:p>
                <a:endParaRPr lang="en-GB"/>
              </a:p>
            </p:txBody>
          </p:sp>
          <p:sp>
            <p:nvSpPr>
              <p:cNvPr id="3229" name="Oval 369"/>
              <p:cNvSpPr>
                <a:spLocks noChangeArrowheads="1"/>
              </p:cNvSpPr>
              <p:nvPr/>
            </p:nvSpPr>
            <p:spPr bwMode="auto">
              <a:xfrm>
                <a:off x="5010" y="1305"/>
                <a:ext cx="240" cy="195"/>
              </a:xfrm>
              <a:prstGeom prst="ellipse">
                <a:avLst/>
              </a:prstGeom>
              <a:solidFill>
                <a:srgbClr val="FF0000"/>
              </a:solidFill>
              <a:ln w="9525">
                <a:solidFill>
                  <a:srgbClr val="FF0000"/>
                </a:solidFill>
                <a:round/>
                <a:headEnd/>
                <a:tailEnd/>
              </a:ln>
            </p:spPr>
            <p:txBody>
              <a:bodyPr/>
              <a:lstStyle/>
              <a:p>
                <a:endParaRPr lang="en-GB"/>
              </a:p>
            </p:txBody>
          </p:sp>
          <p:sp>
            <p:nvSpPr>
              <p:cNvPr id="3230" name="Oval 370"/>
              <p:cNvSpPr>
                <a:spLocks noChangeArrowheads="1"/>
              </p:cNvSpPr>
              <p:nvPr/>
            </p:nvSpPr>
            <p:spPr bwMode="auto">
              <a:xfrm>
                <a:off x="4890" y="1440"/>
                <a:ext cx="240" cy="195"/>
              </a:xfrm>
              <a:prstGeom prst="ellipse">
                <a:avLst/>
              </a:prstGeom>
              <a:solidFill>
                <a:srgbClr val="FF0000"/>
              </a:solidFill>
              <a:ln w="9525">
                <a:solidFill>
                  <a:srgbClr val="FF0000"/>
                </a:solidFill>
                <a:round/>
                <a:headEnd/>
                <a:tailEnd/>
              </a:ln>
            </p:spPr>
            <p:txBody>
              <a:bodyPr/>
              <a:lstStyle/>
              <a:p>
                <a:endParaRPr lang="en-GB"/>
              </a:p>
            </p:txBody>
          </p:sp>
          <p:sp>
            <p:nvSpPr>
              <p:cNvPr id="3231" name="Oval 371"/>
              <p:cNvSpPr>
                <a:spLocks noChangeArrowheads="1"/>
              </p:cNvSpPr>
              <p:nvPr/>
            </p:nvSpPr>
            <p:spPr bwMode="auto">
              <a:xfrm>
                <a:off x="5055" y="1530"/>
                <a:ext cx="240" cy="195"/>
              </a:xfrm>
              <a:prstGeom prst="ellipse">
                <a:avLst/>
              </a:prstGeom>
              <a:solidFill>
                <a:srgbClr val="FF0000"/>
              </a:solidFill>
              <a:ln w="9525">
                <a:solidFill>
                  <a:srgbClr val="FF0000"/>
                </a:solidFill>
                <a:round/>
                <a:headEnd/>
                <a:tailEnd/>
              </a:ln>
            </p:spPr>
            <p:txBody>
              <a:bodyPr/>
              <a:lstStyle/>
              <a:p>
                <a:endParaRPr lang="en-GB"/>
              </a:p>
            </p:txBody>
          </p:sp>
        </p:grpSp>
        <p:grpSp>
          <p:nvGrpSpPr>
            <p:cNvPr id="3122" name="Group 372"/>
            <p:cNvGrpSpPr>
              <a:grpSpLocks/>
            </p:cNvGrpSpPr>
            <p:nvPr/>
          </p:nvGrpSpPr>
          <p:grpSpPr bwMode="auto">
            <a:xfrm>
              <a:off x="3822700" y="2965450"/>
              <a:ext cx="395288" cy="369888"/>
              <a:chOff x="2408" y="1497"/>
              <a:chExt cx="249" cy="237"/>
            </a:xfrm>
          </p:grpSpPr>
          <p:sp>
            <p:nvSpPr>
              <p:cNvPr id="3226" name="Oval 373"/>
              <p:cNvSpPr>
                <a:spLocks noChangeArrowheads="1"/>
              </p:cNvSpPr>
              <p:nvPr/>
            </p:nvSpPr>
            <p:spPr bwMode="auto">
              <a:xfrm>
                <a:off x="2427" y="1542"/>
                <a:ext cx="139" cy="13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7" name="Text Box 374"/>
              <p:cNvSpPr txBox="1">
                <a:spLocks noChangeArrowheads="1"/>
              </p:cNvSpPr>
              <p:nvPr/>
            </p:nvSpPr>
            <p:spPr bwMode="auto">
              <a:xfrm>
                <a:off x="2408" y="1497"/>
                <a:ext cx="24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FFFF"/>
                    </a:solidFill>
                    <a:latin typeface="Arial" pitchFamily="34" charset="0"/>
                  </a:rPr>
                  <a:t>+</a:t>
                </a:r>
              </a:p>
            </p:txBody>
          </p:sp>
        </p:grpSp>
        <p:sp>
          <p:nvSpPr>
            <p:cNvPr id="3123" name="Freeform 375"/>
            <p:cNvSpPr>
              <a:spLocks/>
            </p:cNvSpPr>
            <p:nvPr/>
          </p:nvSpPr>
          <p:spPr bwMode="auto">
            <a:xfrm>
              <a:off x="3935413" y="3260725"/>
              <a:ext cx="382587" cy="498475"/>
            </a:xfrm>
            <a:custGeom>
              <a:avLst/>
              <a:gdLst>
                <a:gd name="T0" fmla="*/ 0 w 495"/>
                <a:gd name="T1" fmla="*/ 0 h 627"/>
                <a:gd name="T2" fmla="*/ 2147483647 w 495"/>
                <a:gd name="T3" fmla="*/ 2147483647 h 627"/>
                <a:gd name="T4" fmla="*/ 2147483647 w 495"/>
                <a:gd name="T5" fmla="*/ 2147483647 h 627"/>
                <a:gd name="T6" fmla="*/ 2147483647 w 495"/>
                <a:gd name="T7" fmla="*/ 2147483647 h 627"/>
                <a:gd name="T8" fmla="*/ 2147483647 w 495"/>
                <a:gd name="T9" fmla="*/ 2147483647 h 627"/>
                <a:gd name="T10" fmla="*/ 0 60000 65536"/>
                <a:gd name="T11" fmla="*/ 0 60000 65536"/>
                <a:gd name="T12" fmla="*/ 0 60000 65536"/>
                <a:gd name="T13" fmla="*/ 0 60000 65536"/>
                <a:gd name="T14" fmla="*/ 0 60000 65536"/>
                <a:gd name="T15" fmla="*/ 0 w 495"/>
                <a:gd name="T16" fmla="*/ 0 h 627"/>
                <a:gd name="T17" fmla="*/ 495 w 495"/>
                <a:gd name="T18" fmla="*/ 627 h 627"/>
              </a:gdLst>
              <a:ahLst/>
              <a:cxnLst>
                <a:cxn ang="T10">
                  <a:pos x="T0" y="T1"/>
                </a:cxn>
                <a:cxn ang="T11">
                  <a:pos x="T2" y="T3"/>
                </a:cxn>
                <a:cxn ang="T12">
                  <a:pos x="T4" y="T5"/>
                </a:cxn>
                <a:cxn ang="T13">
                  <a:pos x="T6" y="T7"/>
                </a:cxn>
                <a:cxn ang="T14">
                  <a:pos x="T8" y="T9"/>
                </a:cxn>
              </a:cxnLst>
              <a:rect l="T15" t="T16" r="T17" b="T18"/>
              <a:pathLst>
                <a:path w="495" h="627">
                  <a:moveTo>
                    <a:pt x="0" y="0"/>
                  </a:moveTo>
                  <a:cubicBezTo>
                    <a:pt x="0" y="166"/>
                    <a:pt x="0" y="333"/>
                    <a:pt x="30" y="435"/>
                  </a:cubicBezTo>
                  <a:cubicBezTo>
                    <a:pt x="60" y="537"/>
                    <a:pt x="123" y="603"/>
                    <a:pt x="180" y="615"/>
                  </a:cubicBezTo>
                  <a:cubicBezTo>
                    <a:pt x="237" y="627"/>
                    <a:pt x="323" y="557"/>
                    <a:pt x="375" y="510"/>
                  </a:cubicBezTo>
                  <a:cubicBezTo>
                    <a:pt x="427" y="463"/>
                    <a:pt x="461" y="396"/>
                    <a:pt x="495" y="330"/>
                  </a:cubicBezTo>
                </a:path>
              </a:pathLst>
            </a:custGeom>
            <a:noFill/>
            <a:ln w="2857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24" name="Freeform 376"/>
            <p:cNvSpPr>
              <a:spLocks/>
            </p:cNvSpPr>
            <p:nvPr/>
          </p:nvSpPr>
          <p:spPr bwMode="auto">
            <a:xfrm>
              <a:off x="3146425" y="3355975"/>
              <a:ext cx="452438" cy="344488"/>
            </a:xfrm>
            <a:custGeom>
              <a:avLst/>
              <a:gdLst>
                <a:gd name="T0" fmla="*/ 0 w 495"/>
                <a:gd name="T1" fmla="*/ 0 h 627"/>
                <a:gd name="T2" fmla="*/ 2147483647 w 495"/>
                <a:gd name="T3" fmla="*/ 2147483647 h 627"/>
                <a:gd name="T4" fmla="*/ 2147483647 w 495"/>
                <a:gd name="T5" fmla="*/ 2147483647 h 627"/>
                <a:gd name="T6" fmla="*/ 2147483647 w 495"/>
                <a:gd name="T7" fmla="*/ 2147483647 h 627"/>
                <a:gd name="T8" fmla="*/ 2147483647 w 495"/>
                <a:gd name="T9" fmla="*/ 2147483647 h 627"/>
                <a:gd name="T10" fmla="*/ 0 60000 65536"/>
                <a:gd name="T11" fmla="*/ 0 60000 65536"/>
                <a:gd name="T12" fmla="*/ 0 60000 65536"/>
                <a:gd name="T13" fmla="*/ 0 60000 65536"/>
                <a:gd name="T14" fmla="*/ 0 60000 65536"/>
                <a:gd name="T15" fmla="*/ 0 w 495"/>
                <a:gd name="T16" fmla="*/ 0 h 627"/>
                <a:gd name="T17" fmla="*/ 495 w 495"/>
                <a:gd name="T18" fmla="*/ 627 h 627"/>
              </a:gdLst>
              <a:ahLst/>
              <a:cxnLst>
                <a:cxn ang="T10">
                  <a:pos x="T0" y="T1"/>
                </a:cxn>
                <a:cxn ang="T11">
                  <a:pos x="T2" y="T3"/>
                </a:cxn>
                <a:cxn ang="T12">
                  <a:pos x="T4" y="T5"/>
                </a:cxn>
                <a:cxn ang="T13">
                  <a:pos x="T6" y="T7"/>
                </a:cxn>
                <a:cxn ang="T14">
                  <a:pos x="T8" y="T9"/>
                </a:cxn>
              </a:cxnLst>
              <a:rect l="T15" t="T16" r="T17" b="T18"/>
              <a:pathLst>
                <a:path w="495" h="627">
                  <a:moveTo>
                    <a:pt x="0" y="0"/>
                  </a:moveTo>
                  <a:cubicBezTo>
                    <a:pt x="0" y="166"/>
                    <a:pt x="0" y="333"/>
                    <a:pt x="30" y="435"/>
                  </a:cubicBezTo>
                  <a:cubicBezTo>
                    <a:pt x="60" y="537"/>
                    <a:pt x="123" y="603"/>
                    <a:pt x="180" y="615"/>
                  </a:cubicBezTo>
                  <a:cubicBezTo>
                    <a:pt x="237" y="627"/>
                    <a:pt x="323" y="557"/>
                    <a:pt x="375" y="510"/>
                  </a:cubicBezTo>
                  <a:cubicBezTo>
                    <a:pt x="427" y="463"/>
                    <a:pt x="461" y="396"/>
                    <a:pt x="495" y="330"/>
                  </a:cubicBezTo>
                </a:path>
              </a:pathLst>
            </a:custGeom>
            <a:noFill/>
            <a:ln w="2857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25" name="Text Box 377"/>
            <p:cNvSpPr txBox="1">
              <a:spLocks noChangeArrowheads="1"/>
            </p:cNvSpPr>
            <p:nvPr/>
          </p:nvSpPr>
          <p:spPr bwMode="auto">
            <a:xfrm>
              <a:off x="1973263" y="5237163"/>
              <a:ext cx="22574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solidFill>
                    <a:srgbClr val="FF0000"/>
                  </a:solidFill>
                  <a:latin typeface="Arial" pitchFamily="34" charset="0"/>
                </a:rPr>
                <a:t>diffusione semplice</a:t>
              </a:r>
            </a:p>
          </p:txBody>
        </p:sp>
        <p:sp>
          <p:nvSpPr>
            <p:cNvPr id="3132" name="Rectangle 469"/>
            <p:cNvSpPr>
              <a:spLocks noChangeArrowheads="1"/>
            </p:cNvSpPr>
            <p:nvPr/>
          </p:nvSpPr>
          <p:spPr bwMode="auto">
            <a:xfrm>
              <a:off x="1468438" y="5910263"/>
              <a:ext cx="12001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Arial" pitchFamily="34" charset="0"/>
                </a:rPr>
                <a:t>                            </a:t>
              </a:r>
              <a:endParaRPr lang="it-IT"/>
            </a:p>
          </p:txBody>
        </p:sp>
        <p:sp>
          <p:nvSpPr>
            <p:cNvPr id="3135" name="Rectangle 472"/>
            <p:cNvSpPr>
              <a:spLocks noChangeArrowheads="1"/>
            </p:cNvSpPr>
            <p:nvPr/>
          </p:nvSpPr>
          <p:spPr bwMode="auto">
            <a:xfrm>
              <a:off x="3649663" y="6159500"/>
              <a:ext cx="42862"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Arial" pitchFamily="34" charset="0"/>
                </a:rPr>
                <a:t> </a:t>
              </a:r>
              <a:endParaRPr lang="it-IT"/>
            </a:p>
          </p:txBody>
        </p:sp>
      </p:grpSp>
      <p:grpSp>
        <p:nvGrpSpPr>
          <p:cNvPr id="2" name="Gruppo 1"/>
          <p:cNvGrpSpPr/>
          <p:nvPr/>
        </p:nvGrpSpPr>
        <p:grpSpPr>
          <a:xfrm>
            <a:off x="4383088" y="2674058"/>
            <a:ext cx="4760912" cy="3944938"/>
            <a:chOff x="4281488" y="2647950"/>
            <a:chExt cx="4760912" cy="3944938"/>
          </a:xfrm>
        </p:grpSpPr>
        <p:sp>
          <p:nvSpPr>
            <p:cNvPr id="3078" name="Rectangle 320" descr="Linee verticali scure"/>
            <p:cNvSpPr>
              <a:spLocks noChangeArrowheads="1"/>
            </p:cNvSpPr>
            <p:nvPr/>
          </p:nvSpPr>
          <p:spPr bwMode="auto">
            <a:xfrm>
              <a:off x="5284788" y="3684588"/>
              <a:ext cx="2795587" cy="1058862"/>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3126" name="Group 378"/>
            <p:cNvGrpSpPr>
              <a:grpSpLocks/>
            </p:cNvGrpSpPr>
            <p:nvPr/>
          </p:nvGrpSpPr>
          <p:grpSpPr bwMode="auto">
            <a:xfrm>
              <a:off x="5256213" y="2838450"/>
              <a:ext cx="3365500" cy="3084513"/>
              <a:chOff x="3280" y="1234"/>
              <a:chExt cx="2120" cy="1983"/>
            </a:xfrm>
          </p:grpSpPr>
          <p:sp>
            <p:nvSpPr>
              <p:cNvPr id="3141" name="Oval 379"/>
              <p:cNvSpPr>
                <a:spLocks noChangeArrowheads="1"/>
              </p:cNvSpPr>
              <p:nvPr/>
            </p:nvSpPr>
            <p:spPr bwMode="auto">
              <a:xfrm>
                <a:off x="3296" y="1737"/>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2" name="Oval 380"/>
              <p:cNvSpPr>
                <a:spLocks noChangeArrowheads="1"/>
              </p:cNvSpPr>
              <p:nvPr/>
            </p:nvSpPr>
            <p:spPr bwMode="auto">
              <a:xfrm>
                <a:off x="3398" y="1737"/>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3" name="Oval 381"/>
              <p:cNvSpPr>
                <a:spLocks noChangeArrowheads="1"/>
              </p:cNvSpPr>
              <p:nvPr/>
            </p:nvSpPr>
            <p:spPr bwMode="auto">
              <a:xfrm>
                <a:off x="3515"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4" name="Oval 382"/>
              <p:cNvSpPr>
                <a:spLocks noChangeArrowheads="1"/>
              </p:cNvSpPr>
              <p:nvPr/>
            </p:nvSpPr>
            <p:spPr bwMode="auto">
              <a:xfrm>
                <a:off x="3609"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5" name="Oval 383"/>
              <p:cNvSpPr>
                <a:spLocks noChangeArrowheads="1"/>
              </p:cNvSpPr>
              <p:nvPr/>
            </p:nvSpPr>
            <p:spPr bwMode="auto">
              <a:xfrm>
                <a:off x="3711"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6" name="Oval 384"/>
              <p:cNvSpPr>
                <a:spLocks noChangeArrowheads="1"/>
              </p:cNvSpPr>
              <p:nvPr/>
            </p:nvSpPr>
            <p:spPr bwMode="auto">
              <a:xfrm>
                <a:off x="3821"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7" name="Oval 385"/>
              <p:cNvSpPr>
                <a:spLocks noChangeArrowheads="1"/>
              </p:cNvSpPr>
              <p:nvPr/>
            </p:nvSpPr>
            <p:spPr bwMode="auto">
              <a:xfrm>
                <a:off x="3915"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8" name="Oval 386"/>
              <p:cNvSpPr>
                <a:spLocks noChangeArrowheads="1"/>
              </p:cNvSpPr>
              <p:nvPr/>
            </p:nvSpPr>
            <p:spPr bwMode="auto">
              <a:xfrm>
                <a:off x="4017"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9" name="Oval 387"/>
              <p:cNvSpPr>
                <a:spLocks noChangeArrowheads="1"/>
              </p:cNvSpPr>
              <p:nvPr/>
            </p:nvSpPr>
            <p:spPr bwMode="auto">
              <a:xfrm>
                <a:off x="3280"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0" name="Oval 388"/>
              <p:cNvSpPr>
                <a:spLocks noChangeArrowheads="1"/>
              </p:cNvSpPr>
              <p:nvPr/>
            </p:nvSpPr>
            <p:spPr bwMode="auto">
              <a:xfrm>
                <a:off x="3382"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1" name="Oval 389"/>
              <p:cNvSpPr>
                <a:spLocks noChangeArrowheads="1"/>
              </p:cNvSpPr>
              <p:nvPr/>
            </p:nvSpPr>
            <p:spPr bwMode="auto">
              <a:xfrm>
                <a:off x="3492" y="2378"/>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2" name="Oval 390"/>
              <p:cNvSpPr>
                <a:spLocks noChangeArrowheads="1"/>
              </p:cNvSpPr>
              <p:nvPr/>
            </p:nvSpPr>
            <p:spPr bwMode="auto">
              <a:xfrm>
                <a:off x="3429"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3" name="Oval 391"/>
              <p:cNvSpPr>
                <a:spLocks noChangeArrowheads="1"/>
              </p:cNvSpPr>
              <p:nvPr/>
            </p:nvSpPr>
            <p:spPr bwMode="auto">
              <a:xfrm>
                <a:off x="3687"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4" name="Oval 392"/>
              <p:cNvSpPr>
                <a:spLocks noChangeArrowheads="1"/>
              </p:cNvSpPr>
              <p:nvPr/>
            </p:nvSpPr>
            <p:spPr bwMode="auto">
              <a:xfrm>
                <a:off x="3797"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5" name="Oval 393"/>
              <p:cNvSpPr>
                <a:spLocks noChangeArrowheads="1"/>
              </p:cNvSpPr>
              <p:nvPr/>
            </p:nvSpPr>
            <p:spPr bwMode="auto">
              <a:xfrm>
                <a:off x="3891"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6" name="Oval 394"/>
              <p:cNvSpPr>
                <a:spLocks noChangeArrowheads="1"/>
              </p:cNvSpPr>
              <p:nvPr/>
            </p:nvSpPr>
            <p:spPr bwMode="auto">
              <a:xfrm>
                <a:off x="3993"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7" name="Oval 395"/>
              <p:cNvSpPr>
                <a:spLocks noChangeArrowheads="1"/>
              </p:cNvSpPr>
              <p:nvPr/>
            </p:nvSpPr>
            <p:spPr bwMode="auto">
              <a:xfrm>
                <a:off x="4103"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8" name="Oval 396"/>
              <p:cNvSpPr>
                <a:spLocks noChangeArrowheads="1"/>
              </p:cNvSpPr>
              <p:nvPr/>
            </p:nvSpPr>
            <p:spPr bwMode="auto">
              <a:xfrm>
                <a:off x="4197"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9" name="Oval 397"/>
              <p:cNvSpPr>
                <a:spLocks noChangeArrowheads="1"/>
              </p:cNvSpPr>
              <p:nvPr/>
            </p:nvSpPr>
            <p:spPr bwMode="auto">
              <a:xfrm>
                <a:off x="4299"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0" name="Oval 398"/>
              <p:cNvSpPr>
                <a:spLocks noChangeArrowheads="1"/>
              </p:cNvSpPr>
              <p:nvPr/>
            </p:nvSpPr>
            <p:spPr bwMode="auto">
              <a:xfrm>
                <a:off x="4401"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1" name="Oval 399"/>
              <p:cNvSpPr>
                <a:spLocks noChangeArrowheads="1"/>
              </p:cNvSpPr>
              <p:nvPr/>
            </p:nvSpPr>
            <p:spPr bwMode="auto">
              <a:xfrm>
                <a:off x="4495"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2" name="Oval 400"/>
              <p:cNvSpPr>
                <a:spLocks noChangeArrowheads="1"/>
              </p:cNvSpPr>
              <p:nvPr/>
            </p:nvSpPr>
            <p:spPr bwMode="auto">
              <a:xfrm>
                <a:off x="4596"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3" name="Oval 401"/>
              <p:cNvSpPr>
                <a:spLocks noChangeArrowheads="1"/>
              </p:cNvSpPr>
              <p:nvPr/>
            </p:nvSpPr>
            <p:spPr bwMode="auto">
              <a:xfrm>
                <a:off x="4706"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4" name="Oval 402"/>
              <p:cNvSpPr>
                <a:spLocks noChangeArrowheads="1"/>
              </p:cNvSpPr>
              <p:nvPr/>
            </p:nvSpPr>
            <p:spPr bwMode="auto">
              <a:xfrm>
                <a:off x="4800"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5" name="Oval 403"/>
              <p:cNvSpPr>
                <a:spLocks noChangeArrowheads="1"/>
              </p:cNvSpPr>
              <p:nvPr/>
            </p:nvSpPr>
            <p:spPr bwMode="auto">
              <a:xfrm>
                <a:off x="4902"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6" name="Oval 404"/>
              <p:cNvSpPr>
                <a:spLocks noChangeArrowheads="1"/>
              </p:cNvSpPr>
              <p:nvPr/>
            </p:nvSpPr>
            <p:spPr bwMode="auto">
              <a:xfrm>
                <a:off x="4134"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7" name="Oval 405"/>
              <p:cNvSpPr>
                <a:spLocks noChangeArrowheads="1"/>
              </p:cNvSpPr>
              <p:nvPr/>
            </p:nvSpPr>
            <p:spPr bwMode="auto">
              <a:xfrm>
                <a:off x="4228"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8" name="Oval 406"/>
              <p:cNvSpPr>
                <a:spLocks noChangeArrowheads="1"/>
              </p:cNvSpPr>
              <p:nvPr/>
            </p:nvSpPr>
            <p:spPr bwMode="auto">
              <a:xfrm>
                <a:off x="4330"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9" name="Oval 407"/>
              <p:cNvSpPr>
                <a:spLocks noChangeArrowheads="1"/>
              </p:cNvSpPr>
              <p:nvPr/>
            </p:nvSpPr>
            <p:spPr bwMode="auto">
              <a:xfrm>
                <a:off x="4440"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0" name="Oval 408"/>
              <p:cNvSpPr>
                <a:spLocks noChangeArrowheads="1"/>
              </p:cNvSpPr>
              <p:nvPr/>
            </p:nvSpPr>
            <p:spPr bwMode="auto">
              <a:xfrm>
                <a:off x="4534"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1" name="Oval 409"/>
              <p:cNvSpPr>
                <a:spLocks noChangeArrowheads="1"/>
              </p:cNvSpPr>
              <p:nvPr/>
            </p:nvSpPr>
            <p:spPr bwMode="auto">
              <a:xfrm>
                <a:off x="4636"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2" name="Oval 410"/>
              <p:cNvSpPr>
                <a:spLocks noChangeArrowheads="1"/>
              </p:cNvSpPr>
              <p:nvPr/>
            </p:nvSpPr>
            <p:spPr bwMode="auto">
              <a:xfrm>
                <a:off x="4745"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3" name="Oval 411"/>
              <p:cNvSpPr>
                <a:spLocks noChangeArrowheads="1"/>
              </p:cNvSpPr>
              <p:nvPr/>
            </p:nvSpPr>
            <p:spPr bwMode="auto">
              <a:xfrm>
                <a:off x="4839"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4" name="Oval 412"/>
              <p:cNvSpPr>
                <a:spLocks noChangeArrowheads="1"/>
              </p:cNvSpPr>
              <p:nvPr/>
            </p:nvSpPr>
            <p:spPr bwMode="auto">
              <a:xfrm>
                <a:off x="4941"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5" name="AutoShape 413"/>
              <p:cNvSpPr>
                <a:spLocks noChangeArrowheads="1"/>
              </p:cNvSpPr>
              <p:nvPr/>
            </p:nvSpPr>
            <p:spPr bwMode="auto">
              <a:xfrm>
                <a:off x="3586" y="1638"/>
                <a:ext cx="101"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6" name="AutoShape 414"/>
              <p:cNvSpPr>
                <a:spLocks noChangeArrowheads="1"/>
              </p:cNvSpPr>
              <p:nvPr/>
            </p:nvSpPr>
            <p:spPr bwMode="auto">
              <a:xfrm>
                <a:off x="3852" y="1646"/>
                <a:ext cx="102"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7" name="AutoShape 415"/>
              <p:cNvSpPr>
                <a:spLocks noChangeArrowheads="1"/>
              </p:cNvSpPr>
              <p:nvPr/>
            </p:nvSpPr>
            <p:spPr bwMode="auto">
              <a:xfrm>
                <a:off x="3680" y="1646"/>
                <a:ext cx="180" cy="91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8" name="AutoShape 416"/>
              <p:cNvSpPr>
                <a:spLocks noChangeArrowheads="1"/>
              </p:cNvSpPr>
              <p:nvPr/>
            </p:nvSpPr>
            <p:spPr bwMode="auto">
              <a:xfrm>
                <a:off x="3601" y="2546"/>
                <a:ext cx="337" cy="76"/>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3179" name="Picture 4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2" y="1962"/>
                <a:ext cx="3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 name="AutoShape 418"/>
              <p:cNvSpPr>
                <a:spLocks noChangeArrowheads="1"/>
              </p:cNvSpPr>
              <p:nvPr/>
            </p:nvSpPr>
            <p:spPr bwMode="auto">
              <a:xfrm>
                <a:off x="4330" y="1608"/>
                <a:ext cx="102"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1" name="AutoShape 419"/>
              <p:cNvSpPr>
                <a:spLocks noChangeArrowheads="1"/>
              </p:cNvSpPr>
              <p:nvPr/>
            </p:nvSpPr>
            <p:spPr bwMode="auto">
              <a:xfrm>
                <a:off x="4596" y="1615"/>
                <a:ext cx="102" cy="916"/>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2" name="AutoShape 420"/>
              <p:cNvSpPr>
                <a:spLocks noChangeArrowheads="1"/>
              </p:cNvSpPr>
              <p:nvPr/>
            </p:nvSpPr>
            <p:spPr bwMode="auto">
              <a:xfrm rot="3586378">
                <a:off x="4272" y="2591"/>
                <a:ext cx="328" cy="78"/>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3" name="AutoShape 421"/>
              <p:cNvSpPr>
                <a:spLocks noChangeArrowheads="1"/>
              </p:cNvSpPr>
              <p:nvPr/>
            </p:nvSpPr>
            <p:spPr bwMode="auto">
              <a:xfrm>
                <a:off x="4424" y="1608"/>
                <a:ext cx="180" cy="91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4" name="Oval 422"/>
              <p:cNvSpPr>
                <a:spLocks noChangeArrowheads="1"/>
              </p:cNvSpPr>
              <p:nvPr/>
            </p:nvSpPr>
            <p:spPr bwMode="auto">
              <a:xfrm>
                <a:off x="3766" y="2706"/>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5" name="Oval 423"/>
              <p:cNvSpPr>
                <a:spLocks noChangeArrowheads="1"/>
              </p:cNvSpPr>
              <p:nvPr/>
            </p:nvSpPr>
            <p:spPr bwMode="auto">
              <a:xfrm>
                <a:off x="3640" y="2843"/>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6" name="Oval 424"/>
              <p:cNvSpPr>
                <a:spLocks noChangeArrowheads="1"/>
              </p:cNvSpPr>
              <p:nvPr/>
            </p:nvSpPr>
            <p:spPr bwMode="auto">
              <a:xfrm>
                <a:off x="3852" y="285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7" name="Oval 425"/>
              <p:cNvSpPr>
                <a:spLocks noChangeArrowheads="1"/>
              </p:cNvSpPr>
              <p:nvPr/>
            </p:nvSpPr>
            <p:spPr bwMode="auto">
              <a:xfrm>
                <a:off x="3970" y="2721"/>
                <a:ext cx="62"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8" name="Oval 426"/>
              <p:cNvSpPr>
                <a:spLocks noChangeArrowheads="1"/>
              </p:cNvSpPr>
              <p:nvPr/>
            </p:nvSpPr>
            <p:spPr bwMode="auto">
              <a:xfrm>
                <a:off x="3617" y="272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9" name="Oval 427"/>
              <p:cNvSpPr>
                <a:spLocks noChangeArrowheads="1"/>
              </p:cNvSpPr>
              <p:nvPr/>
            </p:nvSpPr>
            <p:spPr bwMode="auto">
              <a:xfrm>
                <a:off x="3484" y="2828"/>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0" name="Oval 428"/>
              <p:cNvSpPr>
                <a:spLocks noChangeArrowheads="1"/>
              </p:cNvSpPr>
              <p:nvPr/>
            </p:nvSpPr>
            <p:spPr bwMode="auto">
              <a:xfrm>
                <a:off x="4526" y="1387"/>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1" name="Oval 429"/>
              <p:cNvSpPr>
                <a:spLocks noChangeArrowheads="1"/>
              </p:cNvSpPr>
              <p:nvPr/>
            </p:nvSpPr>
            <p:spPr bwMode="auto">
              <a:xfrm>
                <a:off x="3766" y="2950"/>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2" name="Oval 430"/>
              <p:cNvSpPr>
                <a:spLocks noChangeArrowheads="1"/>
              </p:cNvSpPr>
              <p:nvPr/>
            </p:nvSpPr>
            <p:spPr bwMode="auto">
              <a:xfrm>
                <a:off x="3977" y="2942"/>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3" name="Oval 431"/>
              <p:cNvSpPr>
                <a:spLocks noChangeArrowheads="1"/>
              </p:cNvSpPr>
              <p:nvPr/>
            </p:nvSpPr>
            <p:spPr bwMode="auto">
              <a:xfrm>
                <a:off x="4095" y="2805"/>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4" name="Oval 432"/>
              <p:cNvSpPr>
                <a:spLocks noChangeArrowheads="1"/>
              </p:cNvSpPr>
              <p:nvPr/>
            </p:nvSpPr>
            <p:spPr bwMode="auto">
              <a:xfrm>
                <a:off x="4722" y="124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5" name="Oval 433"/>
              <p:cNvSpPr>
                <a:spLocks noChangeArrowheads="1"/>
              </p:cNvSpPr>
              <p:nvPr/>
            </p:nvSpPr>
            <p:spPr bwMode="auto">
              <a:xfrm>
                <a:off x="3609" y="291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6" name="Oval 434"/>
              <p:cNvSpPr>
                <a:spLocks noChangeArrowheads="1"/>
              </p:cNvSpPr>
              <p:nvPr/>
            </p:nvSpPr>
            <p:spPr bwMode="auto">
              <a:xfrm>
                <a:off x="4228" y="130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7" name="Oval 435"/>
              <p:cNvSpPr>
                <a:spLocks noChangeArrowheads="1"/>
              </p:cNvSpPr>
              <p:nvPr/>
            </p:nvSpPr>
            <p:spPr bwMode="auto">
              <a:xfrm>
                <a:off x="3907" y="1387"/>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8" name="Oval 436"/>
              <p:cNvSpPr>
                <a:spLocks noChangeArrowheads="1"/>
              </p:cNvSpPr>
              <p:nvPr/>
            </p:nvSpPr>
            <p:spPr bwMode="auto">
              <a:xfrm>
                <a:off x="4479" y="1676"/>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9" name="Oval 437"/>
              <p:cNvSpPr>
                <a:spLocks noChangeArrowheads="1"/>
              </p:cNvSpPr>
              <p:nvPr/>
            </p:nvSpPr>
            <p:spPr bwMode="auto">
              <a:xfrm>
                <a:off x="3782" y="1234"/>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0" name="Oval 438"/>
              <p:cNvSpPr>
                <a:spLocks noChangeArrowheads="1"/>
              </p:cNvSpPr>
              <p:nvPr/>
            </p:nvSpPr>
            <p:spPr bwMode="auto">
              <a:xfrm>
                <a:off x="3578" y="1356"/>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1" name="Oval 439"/>
              <p:cNvSpPr>
                <a:spLocks noChangeArrowheads="1"/>
              </p:cNvSpPr>
              <p:nvPr/>
            </p:nvSpPr>
            <p:spPr bwMode="auto">
              <a:xfrm>
                <a:off x="3930" y="281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2" name="Oval 440"/>
              <p:cNvSpPr>
                <a:spLocks noChangeArrowheads="1"/>
              </p:cNvSpPr>
              <p:nvPr/>
            </p:nvSpPr>
            <p:spPr bwMode="auto">
              <a:xfrm>
                <a:off x="3695"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3" name="Oval 441"/>
              <p:cNvSpPr>
                <a:spLocks noChangeArrowheads="1"/>
              </p:cNvSpPr>
              <p:nvPr/>
            </p:nvSpPr>
            <p:spPr bwMode="auto">
              <a:xfrm>
                <a:off x="3923" y="3034"/>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4" name="Oval 442"/>
              <p:cNvSpPr>
                <a:spLocks noChangeArrowheads="1"/>
              </p:cNvSpPr>
              <p:nvPr/>
            </p:nvSpPr>
            <p:spPr bwMode="auto">
              <a:xfrm>
                <a:off x="4166" y="2912"/>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5" name="Oval 443"/>
              <p:cNvSpPr>
                <a:spLocks noChangeArrowheads="1"/>
              </p:cNvSpPr>
              <p:nvPr/>
            </p:nvSpPr>
            <p:spPr bwMode="auto">
              <a:xfrm>
                <a:off x="3742" y="2851"/>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6" name="Oval 444"/>
              <p:cNvSpPr>
                <a:spLocks noChangeArrowheads="1"/>
              </p:cNvSpPr>
              <p:nvPr/>
            </p:nvSpPr>
            <p:spPr bwMode="auto">
              <a:xfrm>
                <a:off x="3554" y="297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7" name="Oval 445"/>
              <p:cNvSpPr>
                <a:spLocks noChangeArrowheads="1"/>
              </p:cNvSpPr>
              <p:nvPr/>
            </p:nvSpPr>
            <p:spPr bwMode="auto">
              <a:xfrm>
                <a:off x="4495" y="2897"/>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8" name="Oval 446"/>
              <p:cNvSpPr>
                <a:spLocks noChangeArrowheads="1"/>
              </p:cNvSpPr>
              <p:nvPr/>
            </p:nvSpPr>
            <p:spPr bwMode="auto">
              <a:xfrm>
                <a:off x="4369" y="3034"/>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9" name="Oval 447"/>
              <p:cNvSpPr>
                <a:spLocks noChangeArrowheads="1"/>
              </p:cNvSpPr>
              <p:nvPr/>
            </p:nvSpPr>
            <p:spPr bwMode="auto">
              <a:xfrm>
                <a:off x="4581"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0" name="Oval 448"/>
              <p:cNvSpPr>
                <a:spLocks noChangeArrowheads="1"/>
              </p:cNvSpPr>
              <p:nvPr/>
            </p:nvSpPr>
            <p:spPr bwMode="auto">
              <a:xfrm>
                <a:off x="4698" y="291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1" name="Oval 449"/>
              <p:cNvSpPr>
                <a:spLocks noChangeArrowheads="1"/>
              </p:cNvSpPr>
              <p:nvPr/>
            </p:nvSpPr>
            <p:spPr bwMode="auto">
              <a:xfrm>
                <a:off x="4346" y="2920"/>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2" name="Oval 450"/>
              <p:cNvSpPr>
                <a:spLocks noChangeArrowheads="1"/>
              </p:cNvSpPr>
              <p:nvPr/>
            </p:nvSpPr>
            <p:spPr bwMode="auto">
              <a:xfrm>
                <a:off x="4213" y="3019"/>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3" name="Oval 451"/>
              <p:cNvSpPr>
                <a:spLocks noChangeArrowheads="1"/>
              </p:cNvSpPr>
              <p:nvPr/>
            </p:nvSpPr>
            <p:spPr bwMode="auto">
              <a:xfrm>
                <a:off x="4495" y="3141"/>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4" name="Oval 452"/>
              <p:cNvSpPr>
                <a:spLocks noChangeArrowheads="1"/>
              </p:cNvSpPr>
              <p:nvPr/>
            </p:nvSpPr>
            <p:spPr bwMode="auto">
              <a:xfrm>
                <a:off x="4706" y="313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5" name="Oval 453"/>
              <p:cNvSpPr>
                <a:spLocks noChangeArrowheads="1"/>
              </p:cNvSpPr>
              <p:nvPr/>
            </p:nvSpPr>
            <p:spPr bwMode="auto">
              <a:xfrm>
                <a:off x="4824" y="2996"/>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6" name="Oval 454"/>
              <p:cNvSpPr>
                <a:spLocks noChangeArrowheads="1"/>
              </p:cNvSpPr>
              <p:nvPr/>
            </p:nvSpPr>
            <p:spPr bwMode="auto">
              <a:xfrm>
                <a:off x="4620" y="2706"/>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7" name="Oval 455"/>
              <p:cNvSpPr>
                <a:spLocks noChangeArrowheads="1"/>
              </p:cNvSpPr>
              <p:nvPr/>
            </p:nvSpPr>
            <p:spPr bwMode="auto">
              <a:xfrm>
                <a:off x="4659" y="3003"/>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8" name="Oval 456"/>
              <p:cNvSpPr>
                <a:spLocks noChangeArrowheads="1"/>
              </p:cNvSpPr>
              <p:nvPr/>
            </p:nvSpPr>
            <p:spPr bwMode="auto">
              <a:xfrm>
                <a:off x="4267" y="2790"/>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9" name="Oval 457"/>
              <p:cNvSpPr>
                <a:spLocks noChangeArrowheads="1"/>
              </p:cNvSpPr>
              <p:nvPr/>
            </p:nvSpPr>
            <p:spPr bwMode="auto">
              <a:xfrm>
                <a:off x="4495" y="2508"/>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0" name="Oval 458"/>
              <p:cNvSpPr>
                <a:spLocks noChangeArrowheads="1"/>
              </p:cNvSpPr>
              <p:nvPr/>
            </p:nvSpPr>
            <p:spPr bwMode="auto">
              <a:xfrm>
                <a:off x="4471" y="2218"/>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1" name="Oval 459"/>
              <p:cNvSpPr>
                <a:spLocks noChangeArrowheads="1"/>
              </p:cNvSpPr>
              <p:nvPr/>
            </p:nvSpPr>
            <p:spPr bwMode="auto">
              <a:xfrm>
                <a:off x="4471" y="304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2" name="Oval 460"/>
              <p:cNvSpPr>
                <a:spLocks noChangeArrowheads="1"/>
              </p:cNvSpPr>
              <p:nvPr/>
            </p:nvSpPr>
            <p:spPr bwMode="auto">
              <a:xfrm>
                <a:off x="4095"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3" name="AutoShape 461"/>
              <p:cNvSpPr>
                <a:spLocks noChangeArrowheads="1"/>
              </p:cNvSpPr>
              <p:nvPr/>
            </p:nvSpPr>
            <p:spPr bwMode="auto">
              <a:xfrm>
                <a:off x="4455" y="1821"/>
                <a:ext cx="94" cy="267"/>
              </a:xfrm>
              <a:prstGeom prst="upArrow">
                <a:avLst>
                  <a:gd name="adj1" fmla="val 50000"/>
                  <a:gd name="adj2" fmla="val 71011"/>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24" name="Oval 462"/>
              <p:cNvSpPr>
                <a:spLocks noChangeArrowheads="1"/>
              </p:cNvSpPr>
              <p:nvPr/>
            </p:nvSpPr>
            <p:spPr bwMode="auto">
              <a:xfrm>
                <a:off x="4471" y="1920"/>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5" name="AutoShape 463"/>
              <p:cNvSpPr>
                <a:spLocks noChangeArrowheads="1"/>
              </p:cNvSpPr>
              <p:nvPr/>
            </p:nvSpPr>
            <p:spPr bwMode="auto">
              <a:xfrm>
                <a:off x="5072" y="1529"/>
                <a:ext cx="328" cy="1171"/>
              </a:xfrm>
              <a:prstGeom prst="triangle">
                <a:avLst>
                  <a:gd name="adj" fmla="val 50000"/>
                </a:avLst>
              </a:prstGeom>
              <a:gradFill rotWithShape="0">
                <a:gsLst>
                  <a:gs pos="0">
                    <a:srgbClr val="FFFFFF"/>
                  </a:gs>
                  <a:gs pos="100000">
                    <a:srgbClr val="FF0000"/>
                  </a:gs>
                </a:gsLst>
                <a:lin ang="5400000" scaled="1"/>
              </a:gradFill>
              <a:ln w="9525">
                <a:solidFill>
                  <a:srgbClr val="FF3300"/>
                </a:solidFill>
                <a:miter lim="800000"/>
                <a:headEnd/>
                <a:tailEnd/>
              </a:ln>
            </p:spPr>
            <p:txBody>
              <a:bodyPr/>
              <a:lstStyle/>
              <a:p>
                <a:endParaRPr lang="en-GB"/>
              </a:p>
            </p:txBody>
          </p:sp>
        </p:grpSp>
        <p:sp>
          <p:nvSpPr>
            <p:cNvPr id="3127" name="Text Box 464"/>
            <p:cNvSpPr txBox="1">
              <a:spLocks noChangeArrowheads="1"/>
            </p:cNvSpPr>
            <p:nvPr/>
          </p:nvSpPr>
          <p:spPr bwMode="auto">
            <a:xfrm>
              <a:off x="8139113" y="5159375"/>
              <a:ext cx="9032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 </a:t>
              </a:r>
            </a:p>
            <a:p>
              <a:r>
                <a:rPr lang="it-IT" sz="1400" b="1">
                  <a:latin typeface="Arial" pitchFamily="34" charset="0"/>
                </a:rPr>
                <a:t>alta</a:t>
              </a:r>
              <a:endParaRPr lang="it-IT" sz="1400">
                <a:latin typeface="Arial" pitchFamily="34" charset="0"/>
              </a:endParaRPr>
            </a:p>
          </p:txBody>
        </p:sp>
        <p:sp>
          <p:nvSpPr>
            <p:cNvPr id="3128" name="Oval 465"/>
            <p:cNvSpPr>
              <a:spLocks noChangeArrowheads="1"/>
            </p:cNvSpPr>
            <p:nvPr/>
          </p:nvSpPr>
          <p:spPr bwMode="auto">
            <a:xfrm>
              <a:off x="8318500" y="5270500"/>
              <a:ext cx="100013" cy="1190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29" name="Text Box 466"/>
            <p:cNvSpPr txBox="1">
              <a:spLocks noChangeArrowheads="1"/>
            </p:cNvSpPr>
            <p:nvPr/>
          </p:nvSpPr>
          <p:spPr bwMode="auto">
            <a:xfrm>
              <a:off x="8169275" y="2867025"/>
              <a:ext cx="7874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 </a:t>
              </a:r>
            </a:p>
          </p:txBody>
        </p:sp>
        <p:sp>
          <p:nvSpPr>
            <p:cNvPr id="3130" name="Oval 467"/>
            <p:cNvSpPr>
              <a:spLocks noChangeArrowheads="1"/>
            </p:cNvSpPr>
            <p:nvPr/>
          </p:nvSpPr>
          <p:spPr bwMode="auto">
            <a:xfrm>
              <a:off x="8340725" y="2967038"/>
              <a:ext cx="100013" cy="1190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31" name="Line 468"/>
            <p:cNvSpPr>
              <a:spLocks noChangeShapeType="1"/>
            </p:cNvSpPr>
            <p:nvPr/>
          </p:nvSpPr>
          <p:spPr bwMode="auto">
            <a:xfrm flipV="1">
              <a:off x="5286375" y="4981575"/>
              <a:ext cx="3048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133" name="Rectangle 470"/>
            <p:cNvSpPr>
              <a:spLocks noChangeArrowheads="1"/>
            </p:cNvSpPr>
            <p:nvPr/>
          </p:nvSpPr>
          <p:spPr bwMode="auto">
            <a:xfrm>
              <a:off x="5519738" y="6096000"/>
              <a:ext cx="1331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a:solidFill>
                    <a:srgbClr val="000000"/>
                  </a:solidFill>
                  <a:latin typeface="Arial" pitchFamily="34" charset="0"/>
                </a:rPr>
                <a:t>canale per </a:t>
              </a:r>
              <a:r>
                <a:rPr lang="it-IT" sz="1600">
                  <a:latin typeface="Arial" pitchFamily="34" charset="0"/>
                </a:rPr>
                <a:t>ioni</a:t>
              </a:r>
            </a:p>
          </p:txBody>
        </p:sp>
        <p:sp>
          <p:nvSpPr>
            <p:cNvPr id="3134" name="Rectangle 471"/>
            <p:cNvSpPr>
              <a:spLocks noChangeArrowheads="1"/>
            </p:cNvSpPr>
            <p:nvPr/>
          </p:nvSpPr>
          <p:spPr bwMode="auto">
            <a:xfrm>
              <a:off x="5486400" y="6338888"/>
              <a:ext cx="143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600">
                  <a:solidFill>
                    <a:srgbClr val="000000"/>
                  </a:solidFill>
                  <a:latin typeface="Arial" pitchFamily="34" charset="0"/>
                </a:rPr>
                <a:t>10</a:t>
              </a:r>
              <a:r>
                <a:rPr lang="it-IT" sz="1600" baseline="30000">
                  <a:solidFill>
                    <a:srgbClr val="000000"/>
                  </a:solidFill>
                  <a:latin typeface="Arial" pitchFamily="34" charset="0"/>
                </a:rPr>
                <a:t> 7</a:t>
              </a:r>
              <a:r>
                <a:rPr lang="it-IT" sz="1600">
                  <a:solidFill>
                    <a:srgbClr val="000000"/>
                  </a:solidFill>
                  <a:latin typeface="Arial" pitchFamily="34" charset="0"/>
                </a:rPr>
                <a:t>- 10</a:t>
              </a:r>
              <a:r>
                <a:rPr lang="it-IT" sz="1600" baseline="30000">
                  <a:solidFill>
                    <a:srgbClr val="000000"/>
                  </a:solidFill>
                  <a:latin typeface="Arial" pitchFamily="34" charset="0"/>
                </a:rPr>
                <a:t> 8 </a:t>
              </a:r>
              <a:r>
                <a:rPr lang="it-IT" sz="1600">
                  <a:solidFill>
                    <a:srgbClr val="000000"/>
                  </a:solidFill>
                  <a:latin typeface="Arial" pitchFamily="34" charset="0"/>
                </a:rPr>
                <a:t>ioni/s </a:t>
              </a:r>
            </a:p>
          </p:txBody>
        </p:sp>
        <p:sp>
          <p:nvSpPr>
            <p:cNvPr id="3136" name="Rectangle 473"/>
            <p:cNvSpPr>
              <a:spLocks noChangeArrowheads="1"/>
            </p:cNvSpPr>
            <p:nvPr/>
          </p:nvSpPr>
          <p:spPr bwMode="auto">
            <a:xfrm>
              <a:off x="5208588" y="5818188"/>
              <a:ext cx="20399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b="1">
                  <a:solidFill>
                    <a:srgbClr val="FF0000"/>
                  </a:solidFill>
                  <a:latin typeface="Arial" pitchFamily="34" charset="0"/>
                </a:rPr>
                <a:t>diffusione facilitata</a:t>
              </a:r>
              <a:endParaRPr lang="it-IT" sz="1200" b="1">
                <a:solidFill>
                  <a:srgbClr val="FF0000"/>
                </a:solidFill>
                <a:latin typeface="Arial" pitchFamily="34" charset="0"/>
              </a:endParaRPr>
            </a:p>
          </p:txBody>
        </p:sp>
        <p:sp>
          <p:nvSpPr>
            <p:cNvPr id="3137" name="Text Box 474"/>
            <p:cNvSpPr txBox="1">
              <a:spLocks noChangeArrowheads="1"/>
            </p:cNvSpPr>
            <p:nvPr/>
          </p:nvSpPr>
          <p:spPr bwMode="auto">
            <a:xfrm>
              <a:off x="7881938" y="5788025"/>
              <a:ext cx="10223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a:latin typeface="Arial" pitchFamily="34" charset="0"/>
                </a:rPr>
                <a:t>gradiente</a:t>
              </a:r>
            </a:p>
          </p:txBody>
        </p:sp>
        <p:sp>
          <p:nvSpPr>
            <p:cNvPr id="3138" name="Line 475"/>
            <p:cNvSpPr>
              <a:spLocks noChangeShapeType="1"/>
            </p:cNvSpPr>
            <p:nvPr/>
          </p:nvSpPr>
          <p:spPr bwMode="auto">
            <a:xfrm flipV="1">
              <a:off x="8639175" y="54308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139" name="Rettangolo 163"/>
            <p:cNvSpPr>
              <a:spLocks noChangeArrowheads="1"/>
            </p:cNvSpPr>
            <p:nvPr/>
          </p:nvSpPr>
          <p:spPr bwMode="auto">
            <a:xfrm>
              <a:off x="8074025" y="2647950"/>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400" b="1">
                  <a:solidFill>
                    <a:srgbClr val="000000"/>
                  </a:solidFill>
                  <a:latin typeface="Arial" pitchFamily="34" charset="0"/>
                </a:rPr>
                <a:t>bassa</a:t>
              </a:r>
              <a:endParaRPr lang="it-IT" sz="1400">
                <a:solidFill>
                  <a:srgbClr val="000000"/>
                </a:solidFill>
                <a:latin typeface="Arial" pitchFamily="34" charset="0"/>
              </a:endParaRPr>
            </a:p>
          </p:txBody>
        </p:sp>
        <p:sp>
          <p:nvSpPr>
            <p:cNvPr id="3140" name="Text Box 322"/>
            <p:cNvSpPr txBox="1">
              <a:spLocks noChangeArrowheads="1"/>
            </p:cNvSpPr>
            <p:nvPr/>
          </p:nvSpPr>
          <p:spPr bwMode="auto">
            <a:xfrm>
              <a:off x="4281488" y="4833938"/>
              <a:ext cx="138588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i="1">
                  <a:latin typeface="Arial" pitchFamily="34" charset="0"/>
                </a:rPr>
                <a:t>sbarramento molecolare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ChangeArrowheads="1"/>
          </p:cNvSpPr>
          <p:nvPr/>
        </p:nvSpPr>
        <p:spPr bwMode="auto">
          <a:xfrm>
            <a:off x="185738" y="2238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a:solidFill>
                  <a:srgbClr val="FF3300"/>
                </a:solidFill>
                <a:latin typeface="Arial" pitchFamily="34" charset="0"/>
              </a:rPr>
              <a:t>meccanismo d’azione dell’acetilcolinesterasi</a:t>
            </a:r>
          </a:p>
        </p:txBody>
      </p:sp>
      <p:sp>
        <p:nvSpPr>
          <p:cNvPr id="9220" name="Rectangle 9"/>
          <p:cNvSpPr>
            <a:spLocks noChangeArrowheads="1"/>
          </p:cNvSpPr>
          <p:nvPr/>
        </p:nvSpPr>
        <p:spPr bwMode="auto">
          <a:xfrm>
            <a:off x="328613" y="1133475"/>
            <a:ext cx="479583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it-IT" sz="1600" b="1" dirty="0">
                <a:latin typeface="Arial" pitchFamily="34" charset="0"/>
              </a:rPr>
              <a:t> </a:t>
            </a:r>
            <a:r>
              <a:rPr lang="it-IT" sz="1400" dirty="0">
                <a:latin typeface="Arial" pitchFamily="34" charset="0"/>
              </a:rPr>
              <a:t>La scissione dell’acetilcolina è catalizzata da una </a:t>
            </a:r>
            <a:r>
              <a:rPr lang="it-IT" sz="1400" dirty="0" err="1">
                <a:latin typeface="Arial" pitchFamily="34" charset="0"/>
              </a:rPr>
              <a:t>serin</a:t>
            </a:r>
            <a:r>
              <a:rPr lang="it-IT" sz="1400" dirty="0">
                <a:latin typeface="Arial" pitchFamily="34" charset="0"/>
              </a:rPr>
              <a:t>-esterasi (E.C. 3.1.1.7) con un meccanismo di catalisi simile a quello delle serina proteasi. </a:t>
            </a:r>
          </a:p>
          <a:p>
            <a:pPr algn="just"/>
            <a:endParaRPr lang="it-IT" sz="1400" dirty="0">
              <a:latin typeface="Arial" pitchFamily="34" charset="0"/>
            </a:endParaRPr>
          </a:p>
          <a:p>
            <a:pPr algn="just">
              <a:buFontTx/>
              <a:buChar char="•"/>
            </a:pPr>
            <a:r>
              <a:rPr lang="it-IT" sz="1400" dirty="0">
                <a:latin typeface="Arial" pitchFamily="34" charset="0"/>
              </a:rPr>
              <a:t> Una fase di trans-esterificazione (passaggio del gruppo acetile dal substrato ad un residuo di Ser dell'enzima) e seguita da una fase di </a:t>
            </a:r>
            <a:r>
              <a:rPr lang="it-IT" sz="1400" dirty="0" err="1">
                <a:latin typeface="Arial" pitchFamily="34" charset="0"/>
              </a:rPr>
              <a:t>deacetilazione</a:t>
            </a:r>
            <a:r>
              <a:rPr lang="it-IT" sz="1400" dirty="0">
                <a:latin typeface="Arial" pitchFamily="34" charset="0"/>
              </a:rPr>
              <a:t>. </a:t>
            </a:r>
          </a:p>
          <a:p>
            <a:pPr algn="just"/>
            <a:endParaRPr lang="it-IT" sz="1400" dirty="0">
              <a:latin typeface="Arial" pitchFamily="34" charset="0"/>
            </a:endParaRPr>
          </a:p>
          <a:p>
            <a:pPr algn="just">
              <a:buFontTx/>
              <a:buChar char="•"/>
            </a:pPr>
            <a:r>
              <a:rPr lang="it-IT" sz="1400" dirty="0">
                <a:latin typeface="Arial" pitchFamily="34" charset="0"/>
              </a:rPr>
              <a:t> Lo schema di reazione è analogo a quello per le serina proteasi, con passaggio di protoni da SER a HIS a GLU (triade catalitica).  </a:t>
            </a:r>
          </a:p>
          <a:p>
            <a:pPr algn="just">
              <a:buFontTx/>
              <a:buChar char="•"/>
            </a:pPr>
            <a:endParaRPr lang="it-IT" sz="1400" dirty="0">
              <a:latin typeface="Arial" pitchFamily="34" charset="0"/>
            </a:endParaRPr>
          </a:p>
          <a:p>
            <a:pPr algn="just">
              <a:buFontTx/>
              <a:buChar char="•"/>
            </a:pPr>
            <a:r>
              <a:rPr lang="it-IT" sz="1400" dirty="0">
                <a:latin typeface="Arial" pitchFamily="34" charset="0"/>
              </a:rPr>
              <a:t> Dopo che l'ossigeno della serina attacca il carbonile dell'acetilcolina, la reazione procede con la scissione del complesso tetraedrico (His "restituisce" il protone fornendo la necessaria catalisi acida). Si libera colina, e l'enzima rimane acetilato. Segue poi la fase di </a:t>
            </a:r>
            <a:r>
              <a:rPr lang="it-IT" sz="1400" dirty="0" err="1">
                <a:latin typeface="Arial" pitchFamily="34" charset="0"/>
              </a:rPr>
              <a:t>deacetilazione</a:t>
            </a:r>
            <a:r>
              <a:rPr lang="it-IT" sz="1400" dirty="0">
                <a:latin typeface="Arial" pitchFamily="34" charset="0"/>
              </a:rPr>
              <a:t> mediante idrolisi.</a:t>
            </a:r>
          </a:p>
          <a:p>
            <a:pPr algn="just">
              <a:buFontTx/>
              <a:buChar char="•"/>
            </a:pPr>
            <a:endParaRPr lang="it-IT" sz="1400" dirty="0">
              <a:latin typeface="Arial" pitchFamily="34" charset="0"/>
            </a:endParaRPr>
          </a:p>
          <a:p>
            <a:pPr algn="just">
              <a:buFontTx/>
              <a:buChar char="•"/>
            </a:pPr>
            <a:r>
              <a:rPr lang="it-IT" sz="1400" dirty="0">
                <a:latin typeface="Arial" pitchFamily="34" charset="0"/>
              </a:rPr>
              <a:t> I gas nervini </a:t>
            </a:r>
          </a:p>
          <a:p>
            <a:pPr algn="just"/>
            <a:r>
              <a:rPr lang="it-IT" sz="1400" dirty="0">
                <a:latin typeface="Arial" pitchFamily="34" charset="0"/>
              </a:rPr>
              <a:t>  agiscono bloccando</a:t>
            </a:r>
          </a:p>
          <a:p>
            <a:pPr algn="just"/>
            <a:r>
              <a:rPr lang="it-IT" sz="1400" dirty="0">
                <a:latin typeface="Arial" pitchFamily="34" charset="0"/>
              </a:rPr>
              <a:t>  il residuo di serina nell’</a:t>
            </a:r>
          </a:p>
          <a:p>
            <a:pPr algn="just"/>
            <a:r>
              <a:rPr lang="it-IT" sz="1400" dirty="0">
                <a:latin typeface="Arial" pitchFamily="34" charset="0"/>
              </a:rPr>
              <a:t>  </a:t>
            </a:r>
            <a:r>
              <a:rPr lang="it-IT" sz="1400" dirty="0" err="1">
                <a:latin typeface="Arial" pitchFamily="34" charset="0"/>
              </a:rPr>
              <a:t>acetilcolinesterasi</a:t>
            </a:r>
            <a:r>
              <a:rPr lang="it-IT" sz="1400" dirty="0">
                <a:latin typeface="Arial" pitchFamily="34" charset="0"/>
              </a:rPr>
              <a:t> in</a:t>
            </a:r>
          </a:p>
          <a:p>
            <a:pPr algn="just"/>
            <a:r>
              <a:rPr lang="it-IT" sz="1400" dirty="0">
                <a:latin typeface="Arial" pitchFamily="34" charset="0"/>
              </a:rPr>
              <a:t>  maniera permanente                             </a:t>
            </a:r>
            <a:r>
              <a:rPr lang="it-IT" sz="1400" b="1" i="1" dirty="0">
                <a:solidFill>
                  <a:srgbClr val="FF3300"/>
                </a:solidFill>
                <a:latin typeface="Arial" pitchFamily="34" charset="0"/>
              </a:rPr>
              <a:t>sarin</a:t>
            </a:r>
          </a:p>
          <a:p>
            <a:pPr algn="just">
              <a:lnSpc>
                <a:spcPct val="80000"/>
              </a:lnSpc>
              <a:spcBef>
                <a:spcPct val="20000"/>
              </a:spcBef>
            </a:pPr>
            <a:endParaRPr lang="it-IT" sz="1400" b="1" i="1" dirty="0">
              <a:latin typeface="Arial" pitchFamily="34" charset="0"/>
            </a:endParaRPr>
          </a:p>
        </p:txBody>
      </p:sp>
      <p:pic>
        <p:nvPicPr>
          <p:cNvPr id="922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3525" y="820738"/>
            <a:ext cx="377983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6"/>
          <p:cNvSpPr>
            <a:spLocks noChangeArrowheads="1"/>
          </p:cNvSpPr>
          <p:nvPr/>
        </p:nvSpPr>
        <p:spPr bwMode="auto">
          <a:xfrm>
            <a:off x="236538" y="644525"/>
            <a:ext cx="268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800" b="1">
                <a:solidFill>
                  <a:srgbClr val="FF3300"/>
                </a:solidFill>
                <a:latin typeface="Arial" pitchFamily="34" charset="0"/>
              </a:rPr>
              <a:t> meccanismo catalitico</a:t>
            </a:r>
            <a:endParaRPr lang="it-IT" sz="1800" b="1">
              <a:latin typeface="Arial" pitchFamily="34" charset="0"/>
            </a:endParaRPr>
          </a:p>
        </p:txBody>
      </p:sp>
      <p:grpSp>
        <p:nvGrpSpPr>
          <p:cNvPr id="2" name="Gruppo 1"/>
          <p:cNvGrpSpPr/>
          <p:nvPr/>
        </p:nvGrpSpPr>
        <p:grpSpPr>
          <a:xfrm>
            <a:off x="1862138" y="4645025"/>
            <a:ext cx="3778250" cy="1781175"/>
            <a:chOff x="1862138" y="4645025"/>
            <a:chExt cx="3778250" cy="1781175"/>
          </a:xfrm>
        </p:grpSpPr>
        <p:pic>
          <p:nvPicPr>
            <p:cNvPr id="9218" name="Picture 17" descr="Sarin is also attacked by acetylcholine esterase, but it forms a hydrolysis-resistant intermediat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2138" y="4645025"/>
              <a:ext cx="3778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3" name="Connettore 2 10"/>
            <p:cNvCxnSpPr>
              <a:cxnSpLocks noChangeShapeType="1"/>
            </p:cNvCxnSpPr>
            <p:nvPr/>
          </p:nvCxnSpPr>
          <p:spPr bwMode="auto">
            <a:xfrm>
              <a:off x="3381375" y="5638800"/>
              <a:ext cx="704850" cy="95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 name="Rettangolo 2"/>
          <p:cNvSpPr/>
          <p:nvPr/>
        </p:nvSpPr>
        <p:spPr bwMode="auto">
          <a:xfrm>
            <a:off x="5305425" y="2305050"/>
            <a:ext cx="3838575" cy="2019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10" name="Rettangolo 9"/>
          <p:cNvSpPr/>
          <p:nvPr/>
        </p:nvSpPr>
        <p:spPr bwMode="auto">
          <a:xfrm>
            <a:off x="5305425" y="4276725"/>
            <a:ext cx="3838575" cy="2019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20">
                                            <p:txEl>
                                              <p:pRg st="6" end="6"/>
                                            </p:txEl>
                                          </p:spTgt>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8F4B2B-D882-EA06-DC4C-755B38AF6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832"/>
            <a:ext cx="9119712" cy="625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75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obra Naja">
            <a:extLst>
              <a:ext uri="{FF2B5EF4-FFF2-40B4-BE49-F238E27FC236}">
                <a16:creationId xmlns:a16="http://schemas.microsoft.com/office/drawing/2014/main" id="{D10F733C-F613-A563-A0A0-B98EC77F9B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6" r="7373" b="-1"/>
          <a:stretch/>
        </p:blipFill>
        <p:spPr bwMode="auto">
          <a:xfrm>
            <a:off x="20" y="10"/>
            <a:ext cx="9143980" cy="6857990"/>
          </a:xfrm>
          <a:prstGeom prst="rect">
            <a:avLst/>
          </a:prstGeom>
          <a:solidFill>
            <a:srgbClr val="FFFFFF"/>
          </a:solidFill>
        </p:spPr>
      </p:pic>
    </p:spTree>
    <p:extLst>
      <p:ext uri="{BB962C8B-B14F-4D97-AF65-F5344CB8AC3E}">
        <p14:creationId xmlns:p14="http://schemas.microsoft.com/office/powerpoint/2010/main" val="3144114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p:cNvGrpSpPr>
            <a:grpSpLocks/>
          </p:cNvGrpSpPr>
          <p:nvPr/>
        </p:nvGrpSpPr>
        <p:grpSpPr bwMode="auto">
          <a:xfrm>
            <a:off x="5575300" y="2074863"/>
            <a:ext cx="1447800" cy="935037"/>
            <a:chOff x="3512" y="1315"/>
            <a:chExt cx="912" cy="589"/>
          </a:xfrm>
        </p:grpSpPr>
        <p:sp>
          <p:nvSpPr>
            <p:cNvPr id="16415" name="AutoShape 4"/>
            <p:cNvSpPr>
              <a:spLocks noChangeArrowheads="1"/>
            </p:cNvSpPr>
            <p:nvPr/>
          </p:nvSpPr>
          <p:spPr bwMode="auto">
            <a:xfrm>
              <a:off x="3570" y="1315"/>
              <a:ext cx="816" cy="56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416" name="Rectangle 5"/>
            <p:cNvSpPr>
              <a:spLocks noChangeArrowheads="1"/>
            </p:cNvSpPr>
            <p:nvPr/>
          </p:nvSpPr>
          <p:spPr bwMode="auto">
            <a:xfrm>
              <a:off x="3512" y="1552"/>
              <a:ext cx="912" cy="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16387" name="Rectangle 6"/>
          <p:cNvSpPr>
            <a:spLocks noChangeArrowheads="1"/>
          </p:cNvSpPr>
          <p:nvPr/>
        </p:nvSpPr>
        <p:spPr bwMode="auto">
          <a:xfrm>
            <a:off x="668338" y="147638"/>
            <a:ext cx="78501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954" tIns="54478" rIns="108954" bIns="54478">
            <a:spAutoFit/>
          </a:bodyPr>
          <a:lstStyle/>
          <a:p>
            <a:pPr marL="1087438" lvl="2" defTabSz="1087438">
              <a:spcBef>
                <a:spcPts val="575"/>
              </a:spcBef>
              <a:spcAft>
                <a:spcPts val="575"/>
              </a:spcAft>
            </a:pPr>
            <a:r>
              <a:rPr lang="it-IT" sz="2000" b="1">
                <a:solidFill>
                  <a:srgbClr val="FF3300"/>
                </a:solidFill>
                <a:latin typeface="Arial" pitchFamily="34" charset="0"/>
              </a:rPr>
              <a:t> </a:t>
            </a:r>
            <a:endParaRPr lang="it-IT" sz="2000">
              <a:solidFill>
                <a:srgbClr val="FF3300"/>
              </a:solidFill>
              <a:latin typeface="Arial" pitchFamily="34" charset="0"/>
            </a:endParaRPr>
          </a:p>
        </p:txBody>
      </p:sp>
      <p:sp>
        <p:nvSpPr>
          <p:cNvPr id="16388" name="Rectangle 7"/>
          <p:cNvSpPr>
            <a:spLocks noChangeArrowheads="1"/>
          </p:cNvSpPr>
          <p:nvPr/>
        </p:nvSpPr>
        <p:spPr bwMode="auto">
          <a:xfrm>
            <a:off x="200025" y="561975"/>
            <a:ext cx="86391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dirty="0">
                <a:latin typeface="Arial" pitchFamily="34" charset="0"/>
              </a:rPr>
              <a:t>(1) riconoscimento specifico. </a:t>
            </a:r>
          </a:p>
          <a:p>
            <a:pPr algn="just"/>
            <a:r>
              <a:rPr lang="it-IT" sz="1600" dirty="0">
                <a:latin typeface="Arial" pitchFamily="34" charset="0"/>
              </a:rPr>
              <a:t>(2) traslocazione</a:t>
            </a:r>
          </a:p>
          <a:p>
            <a:pPr algn="just"/>
            <a:r>
              <a:rPr lang="it-IT" sz="1600" dirty="0">
                <a:latin typeface="Arial" pitchFamily="34" charset="0"/>
              </a:rPr>
              <a:t>(3) rilascio</a:t>
            </a:r>
          </a:p>
          <a:p>
            <a:pPr algn="just"/>
            <a:r>
              <a:rPr lang="it-IT" sz="1600" dirty="0">
                <a:latin typeface="Arial" pitchFamily="34" charset="0"/>
              </a:rPr>
              <a:t>(4) ritorno alla condizione iniziale</a:t>
            </a: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r>
              <a:rPr lang="it-IT" sz="1600" dirty="0">
                <a:latin typeface="Arial" pitchFamily="34" charset="0"/>
              </a:rPr>
              <a:t>I trasportatori GLUT sono una famiglia di </a:t>
            </a:r>
            <a:r>
              <a:rPr lang="it-IT" sz="1600" b="1" u="sng" dirty="0">
                <a:latin typeface="Arial" pitchFamily="34" charset="0"/>
              </a:rPr>
              <a:t>trasportatori</a:t>
            </a:r>
            <a:r>
              <a:rPr lang="it-IT" sz="1600" dirty="0">
                <a:latin typeface="Arial" pitchFamily="34" charset="0"/>
              </a:rPr>
              <a:t>  a 12 eliche transmembrana che permettono l' introduzione di glucosio nelle cellule mediante un meccanismo a eversione (Sito di legame, eversione, rilascio dall'altra parte). </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1 e 3 </a:t>
            </a:r>
            <a:r>
              <a:rPr lang="it-IT" sz="1600" dirty="0">
                <a:latin typeface="Arial" pitchFamily="34" charset="0"/>
              </a:rPr>
              <a:t>: presenti in tutte le cellule, sono responsabili per la captazione basale del </a:t>
            </a:r>
          </a:p>
          <a:p>
            <a:pPr algn="just"/>
            <a:r>
              <a:rPr lang="it-IT" sz="1600" dirty="0">
                <a:latin typeface="Arial" pitchFamily="34" charset="0"/>
              </a:rPr>
              <a:t>                        glucosio. K</a:t>
            </a:r>
            <a:r>
              <a:rPr lang="it-IT" sz="1600" baseline="-25000" dirty="0">
                <a:latin typeface="Arial" pitchFamily="34" charset="0"/>
              </a:rPr>
              <a:t>M</a:t>
            </a:r>
            <a:r>
              <a:rPr lang="it-IT" sz="1600" dirty="0">
                <a:latin typeface="Arial" pitchFamily="34" charset="0"/>
              </a:rPr>
              <a:t> = 1 mM contro circa 5 </a:t>
            </a:r>
            <a:r>
              <a:rPr lang="it-IT" sz="1600" dirty="0" err="1">
                <a:latin typeface="Arial" pitchFamily="34" charset="0"/>
              </a:rPr>
              <a:t>mM</a:t>
            </a:r>
            <a:r>
              <a:rPr lang="it-IT" sz="1600" dirty="0">
                <a:latin typeface="Arial" pitchFamily="34" charset="0"/>
              </a:rPr>
              <a:t> di glucosio nel sangue.</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2       </a:t>
            </a:r>
            <a:r>
              <a:rPr lang="it-IT" sz="1600" dirty="0">
                <a:latin typeface="Arial" pitchFamily="34" charset="0"/>
              </a:rPr>
              <a:t>: fegato e pancreas. K</a:t>
            </a:r>
            <a:r>
              <a:rPr lang="it-IT" sz="1600" baseline="-25000" dirty="0">
                <a:latin typeface="Arial" pitchFamily="34" charset="0"/>
              </a:rPr>
              <a:t>M</a:t>
            </a:r>
            <a:r>
              <a:rPr lang="it-IT" sz="1600" dirty="0">
                <a:latin typeface="Arial" pitchFamily="34" charset="0"/>
              </a:rPr>
              <a:t> = 20 mM. Rispondono solo ad abbondanza di </a:t>
            </a:r>
          </a:p>
          <a:p>
            <a:pPr algn="just"/>
            <a:r>
              <a:rPr lang="it-IT" sz="1600" dirty="0">
                <a:latin typeface="Arial" pitchFamily="34" charset="0"/>
              </a:rPr>
              <a:t>                        glucosio.</a:t>
            </a:r>
          </a:p>
          <a:p>
            <a:pPr algn="just"/>
            <a:endParaRPr lang="it-IT" sz="1600" dirty="0">
              <a:latin typeface="Arial" pitchFamily="34" charset="0"/>
            </a:endParaRPr>
          </a:p>
          <a:p>
            <a:pPr algn="just"/>
            <a:r>
              <a:rPr lang="it-IT" sz="1600" dirty="0">
                <a:solidFill>
                  <a:srgbClr val="FF3300"/>
                </a:solidFill>
                <a:latin typeface="Arial" pitchFamily="34" charset="0"/>
              </a:rPr>
              <a:t>- GLUT 4       </a:t>
            </a:r>
            <a:r>
              <a:rPr lang="it-IT" sz="1600" dirty="0">
                <a:latin typeface="Arial" pitchFamily="34" charset="0"/>
              </a:rPr>
              <a:t>: captazione glucosio in cellule del muscolo ed adipose. K</a:t>
            </a:r>
            <a:r>
              <a:rPr lang="it-IT" sz="1600" baseline="-25000" dirty="0">
                <a:latin typeface="Arial" pitchFamily="34" charset="0"/>
              </a:rPr>
              <a:t>M</a:t>
            </a:r>
            <a:r>
              <a:rPr lang="it-IT" sz="1600" dirty="0">
                <a:latin typeface="Arial" pitchFamily="34" charset="0"/>
              </a:rPr>
              <a:t> 5 mM. </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5        </a:t>
            </a:r>
            <a:r>
              <a:rPr lang="it-IT" sz="1600" dirty="0">
                <a:latin typeface="Arial" pitchFamily="34" charset="0"/>
              </a:rPr>
              <a:t>: cellule intestinali - lavora in tandem con il </a:t>
            </a:r>
            <a:r>
              <a:rPr lang="it-IT" sz="1600" dirty="0" err="1">
                <a:latin typeface="Arial" pitchFamily="34" charset="0"/>
              </a:rPr>
              <a:t>simporto</a:t>
            </a:r>
            <a:r>
              <a:rPr lang="it-IT" sz="1600" dirty="0">
                <a:latin typeface="Arial" pitchFamily="34" charset="0"/>
              </a:rPr>
              <a:t> Na/glucosio per  </a:t>
            </a:r>
          </a:p>
          <a:p>
            <a:pPr algn="just"/>
            <a:r>
              <a:rPr lang="it-IT" sz="1600" dirty="0">
                <a:latin typeface="Arial" pitchFamily="34" charset="0"/>
              </a:rPr>
              <a:t>                        trasferire glucosio al sangue.</a:t>
            </a:r>
          </a:p>
        </p:txBody>
      </p:sp>
      <p:sp>
        <p:nvSpPr>
          <p:cNvPr id="1638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6390" name="AutoShape 9"/>
          <p:cNvSpPr>
            <a:spLocks noChangeArrowheads="1"/>
          </p:cNvSpPr>
          <p:nvPr/>
        </p:nvSpPr>
        <p:spPr bwMode="auto">
          <a:xfrm>
            <a:off x="5678488" y="942975"/>
            <a:ext cx="1295400" cy="113030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391" name="Rectangle 10"/>
          <p:cNvSpPr>
            <a:spLocks noChangeArrowheads="1"/>
          </p:cNvSpPr>
          <p:nvPr/>
        </p:nvSpPr>
        <p:spPr bwMode="auto">
          <a:xfrm>
            <a:off x="5448300" y="1412875"/>
            <a:ext cx="458788" cy="355600"/>
          </a:xfrm>
          <a:prstGeom prst="rect">
            <a:avLst/>
          </a:prstGeom>
          <a:solidFill>
            <a:srgbClr val="FFFFFF"/>
          </a:solidFill>
          <a:ln w="28575">
            <a:solidFill>
              <a:srgbClr val="000000"/>
            </a:solidFill>
            <a:miter lim="800000"/>
            <a:headEnd/>
            <a:tailEnd/>
          </a:ln>
        </p:spPr>
        <p:txBody>
          <a:bodyPr/>
          <a:lstStyle/>
          <a:p>
            <a:endParaRPr lang="en-GB"/>
          </a:p>
        </p:txBody>
      </p:sp>
      <p:sp>
        <p:nvSpPr>
          <p:cNvPr id="16392" name="Rectangle 11"/>
          <p:cNvSpPr>
            <a:spLocks noChangeArrowheads="1"/>
          </p:cNvSpPr>
          <p:nvPr/>
        </p:nvSpPr>
        <p:spPr bwMode="auto">
          <a:xfrm>
            <a:off x="6757988" y="1654175"/>
            <a:ext cx="457200" cy="228600"/>
          </a:xfrm>
          <a:prstGeom prst="rect">
            <a:avLst/>
          </a:prstGeom>
          <a:solidFill>
            <a:srgbClr val="FFFFFF"/>
          </a:solidFill>
          <a:ln w="28575">
            <a:solidFill>
              <a:srgbClr val="000000"/>
            </a:solidFill>
            <a:miter lim="800000"/>
            <a:headEnd/>
            <a:tailEnd/>
          </a:ln>
        </p:spPr>
        <p:txBody>
          <a:bodyPr/>
          <a:lstStyle/>
          <a:p>
            <a:endParaRPr lang="en-GB"/>
          </a:p>
        </p:txBody>
      </p:sp>
      <p:sp>
        <p:nvSpPr>
          <p:cNvPr id="16393" name="Rectangle 12"/>
          <p:cNvSpPr>
            <a:spLocks noChangeArrowheads="1"/>
          </p:cNvSpPr>
          <p:nvPr/>
        </p:nvSpPr>
        <p:spPr bwMode="auto">
          <a:xfrm>
            <a:off x="7004050" y="2298700"/>
            <a:ext cx="619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sangue</a:t>
            </a:r>
            <a:endParaRPr lang="en-GB" sz="1400" b="1"/>
          </a:p>
        </p:txBody>
      </p:sp>
      <p:sp>
        <p:nvSpPr>
          <p:cNvPr id="16394" name="Rectangle 13"/>
          <p:cNvSpPr>
            <a:spLocks noChangeArrowheads="1"/>
          </p:cNvSpPr>
          <p:nvPr/>
        </p:nvSpPr>
        <p:spPr bwMode="auto">
          <a:xfrm>
            <a:off x="4441825" y="1365250"/>
            <a:ext cx="727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glucosio</a:t>
            </a:r>
            <a:endParaRPr lang="en-GB" sz="1400" b="1">
              <a:solidFill>
                <a:srgbClr val="FF0000"/>
              </a:solidFill>
            </a:endParaRPr>
          </a:p>
        </p:txBody>
      </p:sp>
      <p:sp>
        <p:nvSpPr>
          <p:cNvPr id="16395" name="Rectangle 14"/>
          <p:cNvSpPr>
            <a:spLocks noChangeArrowheads="1"/>
          </p:cNvSpPr>
          <p:nvPr/>
        </p:nvSpPr>
        <p:spPr bwMode="auto">
          <a:xfrm>
            <a:off x="4641850" y="1546225"/>
            <a:ext cx="293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Na</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396" name="Rectangle 15"/>
          <p:cNvSpPr>
            <a:spLocks noChangeArrowheads="1"/>
          </p:cNvSpPr>
          <p:nvPr/>
        </p:nvSpPr>
        <p:spPr bwMode="auto">
          <a:xfrm>
            <a:off x="7475538" y="1536700"/>
            <a:ext cx="727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glucosio</a:t>
            </a:r>
            <a:endParaRPr lang="en-GB" sz="1400" b="1">
              <a:solidFill>
                <a:srgbClr val="FF0000"/>
              </a:solidFill>
            </a:endParaRPr>
          </a:p>
        </p:txBody>
      </p:sp>
      <p:sp>
        <p:nvSpPr>
          <p:cNvPr id="16397" name="Rectangle 16"/>
          <p:cNvSpPr>
            <a:spLocks noChangeArrowheads="1"/>
          </p:cNvSpPr>
          <p:nvPr/>
        </p:nvSpPr>
        <p:spPr bwMode="auto">
          <a:xfrm>
            <a:off x="4427538" y="1138238"/>
            <a:ext cx="758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simporto</a:t>
            </a:r>
            <a:endParaRPr lang="en-GB" sz="1400" b="1"/>
          </a:p>
        </p:txBody>
      </p:sp>
      <p:sp>
        <p:nvSpPr>
          <p:cNvPr id="16398" name="Rectangle 17"/>
          <p:cNvSpPr>
            <a:spLocks noChangeArrowheads="1"/>
          </p:cNvSpPr>
          <p:nvPr/>
        </p:nvSpPr>
        <p:spPr bwMode="auto">
          <a:xfrm>
            <a:off x="7434263" y="1816100"/>
            <a:ext cx="11525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Trasportatore</a:t>
            </a:r>
          </a:p>
          <a:p>
            <a:r>
              <a:rPr lang="en-GB" sz="1400" b="1">
                <a:solidFill>
                  <a:srgbClr val="000000"/>
                </a:solidFill>
                <a:latin typeface="Arial" pitchFamily="34" charset="0"/>
              </a:rPr>
              <a:t>GLUT5</a:t>
            </a:r>
            <a:endParaRPr lang="en-GB" sz="1400" b="1"/>
          </a:p>
        </p:txBody>
      </p:sp>
      <p:sp>
        <p:nvSpPr>
          <p:cNvPr id="16399" name="Rectangle 18"/>
          <p:cNvSpPr>
            <a:spLocks noChangeArrowheads="1"/>
          </p:cNvSpPr>
          <p:nvPr/>
        </p:nvSpPr>
        <p:spPr bwMode="auto">
          <a:xfrm>
            <a:off x="4584700" y="2174875"/>
            <a:ext cx="668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epitelio </a:t>
            </a:r>
            <a:endParaRPr lang="en-GB" sz="1400" b="1"/>
          </a:p>
        </p:txBody>
      </p:sp>
      <p:sp>
        <p:nvSpPr>
          <p:cNvPr id="16400" name="Rectangle 19"/>
          <p:cNvSpPr>
            <a:spLocks noChangeArrowheads="1"/>
          </p:cNvSpPr>
          <p:nvPr/>
        </p:nvSpPr>
        <p:spPr bwMode="auto">
          <a:xfrm>
            <a:off x="4498975" y="2336800"/>
            <a:ext cx="874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intestinale</a:t>
            </a:r>
            <a:endParaRPr lang="en-GB" sz="1400" b="1"/>
          </a:p>
        </p:txBody>
      </p:sp>
      <p:sp>
        <p:nvSpPr>
          <p:cNvPr id="16401" name="Rectangle 20"/>
          <p:cNvSpPr>
            <a:spLocks noChangeArrowheads="1"/>
          </p:cNvSpPr>
          <p:nvPr/>
        </p:nvSpPr>
        <p:spPr bwMode="auto">
          <a:xfrm>
            <a:off x="7164388" y="831850"/>
            <a:ext cx="1055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Na/K ATPasi</a:t>
            </a:r>
            <a:endParaRPr lang="en-GB" sz="1400" b="1"/>
          </a:p>
        </p:txBody>
      </p:sp>
      <p:sp>
        <p:nvSpPr>
          <p:cNvPr id="16402" name="Line 21"/>
          <p:cNvSpPr>
            <a:spLocks noChangeShapeType="1"/>
          </p:cNvSpPr>
          <p:nvPr/>
        </p:nvSpPr>
        <p:spPr bwMode="auto">
          <a:xfrm>
            <a:off x="5292725" y="1531938"/>
            <a:ext cx="792163"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3" name="Line 22"/>
          <p:cNvSpPr>
            <a:spLocks noChangeShapeType="1"/>
          </p:cNvSpPr>
          <p:nvPr/>
        </p:nvSpPr>
        <p:spPr bwMode="auto">
          <a:xfrm>
            <a:off x="5292725" y="1654175"/>
            <a:ext cx="792163"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4" name="Line 23"/>
          <p:cNvSpPr>
            <a:spLocks noChangeShapeType="1"/>
          </p:cNvSpPr>
          <p:nvPr/>
        </p:nvSpPr>
        <p:spPr bwMode="auto">
          <a:xfrm>
            <a:off x="6653213" y="1757363"/>
            <a:ext cx="79216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grpSp>
        <p:nvGrpSpPr>
          <p:cNvPr id="16405" name="Group 24"/>
          <p:cNvGrpSpPr>
            <a:grpSpLocks/>
          </p:cNvGrpSpPr>
          <p:nvPr/>
        </p:nvGrpSpPr>
        <p:grpSpPr bwMode="auto">
          <a:xfrm>
            <a:off x="6711950" y="1119188"/>
            <a:ext cx="582613" cy="349250"/>
            <a:chOff x="4204" y="665"/>
            <a:chExt cx="431" cy="276"/>
          </a:xfrm>
        </p:grpSpPr>
        <p:sp>
          <p:nvSpPr>
            <p:cNvPr id="16413" name="Freeform 25"/>
            <p:cNvSpPr>
              <a:spLocks/>
            </p:cNvSpPr>
            <p:nvPr/>
          </p:nvSpPr>
          <p:spPr bwMode="auto">
            <a:xfrm flipV="1">
              <a:off x="4211" y="800"/>
              <a:ext cx="424" cy="141"/>
            </a:xfrm>
            <a:custGeom>
              <a:avLst/>
              <a:gdLst>
                <a:gd name="T0" fmla="*/ 6 w 584"/>
                <a:gd name="T1" fmla="*/ 20 h 205"/>
                <a:gd name="T2" fmla="*/ 55 w 584"/>
                <a:gd name="T3" fmla="*/ 20 h 205"/>
                <a:gd name="T4" fmla="*/ 68 w 584"/>
                <a:gd name="T5" fmla="*/ 14 h 205"/>
                <a:gd name="T6" fmla="*/ 93 w 584"/>
                <a:gd name="T7" fmla="*/ 2 h 205"/>
                <a:gd name="T8" fmla="*/ 146 w 584"/>
                <a:gd name="T9" fmla="*/ 4 h 205"/>
                <a:gd name="T10" fmla="*/ 159 w 584"/>
                <a:gd name="T11" fmla="*/ 18 h 205"/>
                <a:gd name="T12" fmla="*/ 128 w 584"/>
                <a:gd name="T13" fmla="*/ 20 h 205"/>
                <a:gd name="T14" fmla="*/ 97 w 584"/>
                <a:gd name="T15" fmla="*/ 25 h 205"/>
                <a:gd name="T16" fmla="*/ 82 w 584"/>
                <a:gd name="T17" fmla="*/ 43 h 205"/>
                <a:gd name="T18" fmla="*/ 50 w 584"/>
                <a:gd name="T19" fmla="*/ 43 h 205"/>
                <a:gd name="T20" fmla="*/ 19 w 584"/>
                <a:gd name="T21" fmla="*/ 43 h 205"/>
                <a:gd name="T22" fmla="*/ 6 w 584"/>
                <a:gd name="T23" fmla="*/ 2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205"/>
                <a:gd name="T38" fmla="*/ 584 w 584"/>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205">
                  <a:moveTo>
                    <a:pt x="21" y="88"/>
                  </a:moveTo>
                  <a:cubicBezTo>
                    <a:pt x="42" y="71"/>
                    <a:pt x="160" y="92"/>
                    <a:pt x="197" y="88"/>
                  </a:cubicBezTo>
                  <a:cubicBezTo>
                    <a:pt x="234" y="84"/>
                    <a:pt x="222" y="77"/>
                    <a:pt x="245" y="64"/>
                  </a:cubicBezTo>
                  <a:cubicBezTo>
                    <a:pt x="268" y="51"/>
                    <a:pt x="286" y="16"/>
                    <a:pt x="333" y="8"/>
                  </a:cubicBezTo>
                  <a:cubicBezTo>
                    <a:pt x="380" y="0"/>
                    <a:pt x="485" y="4"/>
                    <a:pt x="525" y="16"/>
                  </a:cubicBezTo>
                  <a:cubicBezTo>
                    <a:pt x="565" y="28"/>
                    <a:pt x="584" y="68"/>
                    <a:pt x="573" y="80"/>
                  </a:cubicBezTo>
                  <a:cubicBezTo>
                    <a:pt x="562" y="92"/>
                    <a:pt x="498" y="83"/>
                    <a:pt x="461" y="88"/>
                  </a:cubicBezTo>
                  <a:cubicBezTo>
                    <a:pt x="424" y="93"/>
                    <a:pt x="377" y="95"/>
                    <a:pt x="349" y="112"/>
                  </a:cubicBezTo>
                  <a:cubicBezTo>
                    <a:pt x="321" y="129"/>
                    <a:pt x="321" y="179"/>
                    <a:pt x="293" y="192"/>
                  </a:cubicBezTo>
                  <a:cubicBezTo>
                    <a:pt x="265" y="205"/>
                    <a:pt x="218" y="192"/>
                    <a:pt x="181" y="192"/>
                  </a:cubicBezTo>
                  <a:cubicBezTo>
                    <a:pt x="144" y="192"/>
                    <a:pt x="98" y="204"/>
                    <a:pt x="69" y="192"/>
                  </a:cubicBezTo>
                  <a:cubicBezTo>
                    <a:pt x="40" y="180"/>
                    <a:pt x="0" y="105"/>
                    <a:pt x="21" y="88"/>
                  </a:cubicBezTo>
                  <a:close/>
                </a:path>
              </a:pathLst>
            </a:custGeom>
            <a:solidFill>
              <a:schemeClr val="accent1"/>
            </a:solidFill>
            <a:ln w="9525">
              <a:solidFill>
                <a:schemeClr val="tx1"/>
              </a:solidFill>
              <a:round/>
              <a:headEnd/>
              <a:tailEnd/>
            </a:ln>
          </p:spPr>
          <p:txBody>
            <a:bodyPr/>
            <a:lstStyle/>
            <a:p>
              <a:endParaRPr lang="it-IT"/>
            </a:p>
          </p:txBody>
        </p:sp>
        <p:sp>
          <p:nvSpPr>
            <p:cNvPr id="16414" name="Freeform 26"/>
            <p:cNvSpPr>
              <a:spLocks/>
            </p:cNvSpPr>
            <p:nvPr/>
          </p:nvSpPr>
          <p:spPr bwMode="auto">
            <a:xfrm>
              <a:off x="4204" y="665"/>
              <a:ext cx="424" cy="141"/>
            </a:xfrm>
            <a:custGeom>
              <a:avLst/>
              <a:gdLst>
                <a:gd name="T0" fmla="*/ 6 w 584"/>
                <a:gd name="T1" fmla="*/ 20 h 205"/>
                <a:gd name="T2" fmla="*/ 55 w 584"/>
                <a:gd name="T3" fmla="*/ 20 h 205"/>
                <a:gd name="T4" fmla="*/ 68 w 584"/>
                <a:gd name="T5" fmla="*/ 14 h 205"/>
                <a:gd name="T6" fmla="*/ 93 w 584"/>
                <a:gd name="T7" fmla="*/ 2 h 205"/>
                <a:gd name="T8" fmla="*/ 146 w 584"/>
                <a:gd name="T9" fmla="*/ 4 h 205"/>
                <a:gd name="T10" fmla="*/ 159 w 584"/>
                <a:gd name="T11" fmla="*/ 18 h 205"/>
                <a:gd name="T12" fmla="*/ 128 w 584"/>
                <a:gd name="T13" fmla="*/ 20 h 205"/>
                <a:gd name="T14" fmla="*/ 97 w 584"/>
                <a:gd name="T15" fmla="*/ 25 h 205"/>
                <a:gd name="T16" fmla="*/ 82 w 584"/>
                <a:gd name="T17" fmla="*/ 43 h 205"/>
                <a:gd name="T18" fmla="*/ 50 w 584"/>
                <a:gd name="T19" fmla="*/ 43 h 205"/>
                <a:gd name="T20" fmla="*/ 19 w 584"/>
                <a:gd name="T21" fmla="*/ 43 h 205"/>
                <a:gd name="T22" fmla="*/ 6 w 584"/>
                <a:gd name="T23" fmla="*/ 2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205"/>
                <a:gd name="T38" fmla="*/ 584 w 584"/>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205">
                  <a:moveTo>
                    <a:pt x="21" y="88"/>
                  </a:moveTo>
                  <a:cubicBezTo>
                    <a:pt x="42" y="71"/>
                    <a:pt x="160" y="92"/>
                    <a:pt x="197" y="88"/>
                  </a:cubicBezTo>
                  <a:cubicBezTo>
                    <a:pt x="234" y="84"/>
                    <a:pt x="222" y="77"/>
                    <a:pt x="245" y="64"/>
                  </a:cubicBezTo>
                  <a:cubicBezTo>
                    <a:pt x="268" y="51"/>
                    <a:pt x="286" y="16"/>
                    <a:pt x="333" y="8"/>
                  </a:cubicBezTo>
                  <a:cubicBezTo>
                    <a:pt x="380" y="0"/>
                    <a:pt x="485" y="4"/>
                    <a:pt x="525" y="16"/>
                  </a:cubicBezTo>
                  <a:cubicBezTo>
                    <a:pt x="565" y="28"/>
                    <a:pt x="584" y="68"/>
                    <a:pt x="573" y="80"/>
                  </a:cubicBezTo>
                  <a:cubicBezTo>
                    <a:pt x="562" y="92"/>
                    <a:pt x="498" y="83"/>
                    <a:pt x="461" y="88"/>
                  </a:cubicBezTo>
                  <a:cubicBezTo>
                    <a:pt x="424" y="93"/>
                    <a:pt x="377" y="95"/>
                    <a:pt x="349" y="112"/>
                  </a:cubicBezTo>
                  <a:cubicBezTo>
                    <a:pt x="321" y="129"/>
                    <a:pt x="321" y="179"/>
                    <a:pt x="293" y="192"/>
                  </a:cubicBezTo>
                  <a:cubicBezTo>
                    <a:pt x="265" y="205"/>
                    <a:pt x="218" y="192"/>
                    <a:pt x="181" y="192"/>
                  </a:cubicBezTo>
                  <a:cubicBezTo>
                    <a:pt x="144" y="192"/>
                    <a:pt x="98" y="204"/>
                    <a:pt x="69" y="192"/>
                  </a:cubicBezTo>
                  <a:cubicBezTo>
                    <a:pt x="40" y="180"/>
                    <a:pt x="0" y="105"/>
                    <a:pt x="21" y="88"/>
                  </a:cubicBezTo>
                  <a:close/>
                </a:path>
              </a:pathLst>
            </a:custGeom>
            <a:solidFill>
              <a:schemeClr val="accent1"/>
            </a:solidFill>
            <a:ln w="9525">
              <a:solidFill>
                <a:schemeClr val="tx1"/>
              </a:solidFill>
              <a:round/>
              <a:headEnd/>
              <a:tailEnd/>
            </a:ln>
          </p:spPr>
          <p:txBody>
            <a:bodyPr/>
            <a:lstStyle/>
            <a:p>
              <a:endParaRPr lang="it-IT"/>
            </a:p>
          </p:txBody>
        </p:sp>
      </p:grpSp>
      <p:sp>
        <p:nvSpPr>
          <p:cNvPr id="16406" name="Line 27"/>
          <p:cNvSpPr>
            <a:spLocks noChangeShapeType="1"/>
          </p:cNvSpPr>
          <p:nvPr/>
        </p:nvSpPr>
        <p:spPr bwMode="auto">
          <a:xfrm>
            <a:off x="6640513" y="1338263"/>
            <a:ext cx="79216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7" name="Rectangle 28"/>
          <p:cNvSpPr>
            <a:spLocks noChangeArrowheads="1"/>
          </p:cNvSpPr>
          <p:nvPr/>
        </p:nvSpPr>
        <p:spPr bwMode="auto">
          <a:xfrm>
            <a:off x="7462838" y="1230313"/>
            <a:ext cx="293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Na</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408" name="Line 29"/>
          <p:cNvSpPr>
            <a:spLocks noChangeShapeType="1"/>
          </p:cNvSpPr>
          <p:nvPr/>
        </p:nvSpPr>
        <p:spPr bwMode="auto">
          <a:xfrm flipH="1" flipV="1">
            <a:off x="6532563" y="1238250"/>
            <a:ext cx="642937"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9" name="Rectangle 30"/>
          <p:cNvSpPr>
            <a:spLocks noChangeArrowheads="1"/>
          </p:cNvSpPr>
          <p:nvPr/>
        </p:nvSpPr>
        <p:spPr bwMode="auto">
          <a:xfrm>
            <a:off x="6283325" y="1041400"/>
            <a:ext cx="195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K</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410" name="AutoShape 31"/>
          <p:cNvSpPr>
            <a:spLocks noChangeArrowheads="1"/>
          </p:cNvSpPr>
          <p:nvPr/>
        </p:nvSpPr>
        <p:spPr bwMode="auto">
          <a:xfrm rot="10800000">
            <a:off x="5688013" y="447675"/>
            <a:ext cx="1295400" cy="48260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411" name="Rectangle 32"/>
          <p:cNvSpPr>
            <a:spLocks noChangeArrowheads="1"/>
          </p:cNvSpPr>
          <p:nvPr/>
        </p:nvSpPr>
        <p:spPr bwMode="auto">
          <a:xfrm>
            <a:off x="185738" y="714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dirty="0">
                <a:solidFill>
                  <a:schemeClr val="accent2"/>
                </a:solidFill>
                <a:latin typeface="Arial" pitchFamily="34" charset="0"/>
              </a:rPr>
              <a:t>Trasporto di metaboliti</a:t>
            </a:r>
          </a:p>
        </p:txBody>
      </p:sp>
      <p:sp>
        <p:nvSpPr>
          <p:cNvPr id="16412" name="Line 33"/>
          <p:cNvSpPr>
            <a:spLocks noChangeShapeType="1"/>
          </p:cNvSpPr>
          <p:nvPr/>
        </p:nvSpPr>
        <p:spPr bwMode="auto">
          <a:xfrm>
            <a:off x="5575300" y="444500"/>
            <a:ext cx="1600200" cy="12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8">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17" end="1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xEl>
                                              <p:pRg st="19" end="1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8">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1800" b="1">
                <a:solidFill>
                  <a:srgbClr val="FF3300"/>
                </a:solidFill>
                <a:latin typeface="Arial" pitchFamily="34" charset="0"/>
              </a:rPr>
              <a:t>Sistemi di trasporto mitocondriale</a:t>
            </a:r>
            <a:endParaRPr lang="it-IT" sz="1600" b="1">
              <a:solidFill>
                <a:srgbClr val="FF3300"/>
              </a:solidFill>
              <a:latin typeface="Arial" pitchFamily="34" charset="0"/>
            </a:endParaRPr>
          </a:p>
        </p:txBody>
      </p:sp>
      <p:sp>
        <p:nvSpPr>
          <p:cNvPr id="17411" name="Rectangle 4"/>
          <p:cNvSpPr>
            <a:spLocks noChangeArrowheads="1"/>
          </p:cNvSpPr>
          <p:nvPr/>
        </p:nvSpPr>
        <p:spPr bwMode="auto">
          <a:xfrm>
            <a:off x="196850" y="606425"/>
            <a:ext cx="8778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a:latin typeface="Arial" pitchFamily="34" charset="0"/>
              </a:rPr>
              <a:t>Molte importanti reazioni metaboliche che avvengono nella matrice mitocondiale, richiedono sistemi di trasporto per metaboliti da e per il citosol.</a:t>
            </a:r>
          </a:p>
        </p:txBody>
      </p:sp>
      <p:sp>
        <p:nvSpPr>
          <p:cNvPr id="17412" name="AutoShape 5"/>
          <p:cNvSpPr>
            <a:spLocks noChangeArrowheads="1"/>
          </p:cNvSpPr>
          <p:nvPr/>
        </p:nvSpPr>
        <p:spPr bwMode="auto">
          <a:xfrm rot="5400000" flipV="1">
            <a:off x="3989387" y="5492751"/>
            <a:ext cx="276225" cy="692150"/>
          </a:xfrm>
          <a:prstGeom prst="can">
            <a:avLst>
              <a:gd name="adj" fmla="val 21624"/>
            </a:avLst>
          </a:prstGeom>
          <a:gradFill rotWithShape="0">
            <a:gsLst>
              <a:gs pos="0">
                <a:srgbClr val="767600"/>
              </a:gs>
              <a:gs pos="50000">
                <a:srgbClr val="FFFF00"/>
              </a:gs>
              <a:gs pos="100000">
                <a:srgbClr val="767600"/>
              </a:gs>
            </a:gsLst>
            <a:lin ang="5400000" scaled="1"/>
          </a:gradFill>
          <a:ln w="9525">
            <a:solidFill>
              <a:srgbClr val="000000"/>
            </a:solidFill>
            <a:round/>
            <a:headEnd/>
            <a:tailEnd/>
          </a:ln>
        </p:spPr>
        <p:txBody>
          <a:bodyPr/>
          <a:lstStyle/>
          <a:p>
            <a:endParaRPr lang="en-GB"/>
          </a:p>
        </p:txBody>
      </p:sp>
      <p:sp>
        <p:nvSpPr>
          <p:cNvPr id="17413" name="AutoShape 6"/>
          <p:cNvSpPr>
            <a:spLocks noChangeArrowheads="1"/>
          </p:cNvSpPr>
          <p:nvPr/>
        </p:nvSpPr>
        <p:spPr bwMode="auto">
          <a:xfrm rot="-5400000">
            <a:off x="4024312" y="3644901"/>
            <a:ext cx="276225" cy="692150"/>
          </a:xfrm>
          <a:prstGeom prst="can">
            <a:avLst>
              <a:gd name="adj" fmla="val 21624"/>
            </a:avLst>
          </a:prstGeom>
          <a:gradFill rotWithShape="0">
            <a:gsLst>
              <a:gs pos="0">
                <a:srgbClr val="005E76"/>
              </a:gs>
              <a:gs pos="50000">
                <a:srgbClr val="00CCFF"/>
              </a:gs>
              <a:gs pos="100000">
                <a:srgbClr val="005E76"/>
              </a:gs>
            </a:gsLst>
            <a:lin ang="5400000" scaled="1"/>
          </a:gradFill>
          <a:ln w="9525">
            <a:solidFill>
              <a:srgbClr val="000000"/>
            </a:solidFill>
            <a:round/>
            <a:headEnd/>
            <a:tailEnd/>
          </a:ln>
        </p:spPr>
        <p:txBody>
          <a:bodyPr/>
          <a:lstStyle/>
          <a:p>
            <a:endParaRPr lang="en-GB"/>
          </a:p>
        </p:txBody>
      </p:sp>
      <p:sp>
        <p:nvSpPr>
          <p:cNvPr id="17414" name="AutoShape 7"/>
          <p:cNvSpPr>
            <a:spLocks noChangeArrowheads="1"/>
          </p:cNvSpPr>
          <p:nvPr/>
        </p:nvSpPr>
        <p:spPr bwMode="auto">
          <a:xfrm rot="-5400000">
            <a:off x="4013200" y="4284663"/>
            <a:ext cx="276225" cy="692150"/>
          </a:xfrm>
          <a:prstGeom prst="can">
            <a:avLst>
              <a:gd name="adj" fmla="val 21624"/>
            </a:avLst>
          </a:prstGeom>
          <a:gradFill rotWithShape="0">
            <a:gsLst>
              <a:gs pos="0">
                <a:srgbClr val="007600"/>
              </a:gs>
              <a:gs pos="50000">
                <a:srgbClr val="00FF00"/>
              </a:gs>
              <a:gs pos="100000">
                <a:srgbClr val="007600"/>
              </a:gs>
            </a:gsLst>
            <a:lin ang="5400000" scaled="1"/>
          </a:gradFill>
          <a:ln w="9525">
            <a:solidFill>
              <a:srgbClr val="000000"/>
            </a:solidFill>
            <a:round/>
            <a:headEnd/>
            <a:tailEnd/>
          </a:ln>
        </p:spPr>
        <p:txBody>
          <a:bodyPr/>
          <a:lstStyle/>
          <a:p>
            <a:endParaRPr lang="en-GB"/>
          </a:p>
        </p:txBody>
      </p:sp>
      <p:sp>
        <p:nvSpPr>
          <p:cNvPr id="17415" name="Oval 8"/>
          <p:cNvSpPr>
            <a:spLocks noChangeArrowheads="1"/>
          </p:cNvSpPr>
          <p:nvPr/>
        </p:nvSpPr>
        <p:spPr bwMode="auto">
          <a:xfrm rot="-5400000">
            <a:off x="3890962" y="1558926"/>
            <a:ext cx="85725" cy="88900"/>
          </a:xfrm>
          <a:prstGeom prst="ellipse">
            <a:avLst/>
          </a:prstGeom>
          <a:solidFill>
            <a:srgbClr val="FF0000"/>
          </a:solidFill>
          <a:ln w="1270">
            <a:solidFill>
              <a:srgbClr val="FF0000"/>
            </a:solidFill>
            <a:round/>
            <a:headEnd/>
            <a:tailEnd/>
          </a:ln>
        </p:spPr>
        <p:txBody>
          <a:bodyPr/>
          <a:lstStyle/>
          <a:p>
            <a:endParaRPr lang="en-GB"/>
          </a:p>
        </p:txBody>
      </p:sp>
      <p:sp>
        <p:nvSpPr>
          <p:cNvPr id="17416" name="Freeform 9"/>
          <p:cNvSpPr>
            <a:spLocks/>
          </p:cNvSpPr>
          <p:nvPr/>
        </p:nvSpPr>
        <p:spPr bwMode="auto">
          <a:xfrm rot="-5400000">
            <a:off x="4110038" y="1484313"/>
            <a:ext cx="17462" cy="296862"/>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17" name="Oval 10"/>
          <p:cNvSpPr>
            <a:spLocks noChangeArrowheads="1"/>
          </p:cNvSpPr>
          <p:nvPr/>
        </p:nvSpPr>
        <p:spPr bwMode="auto">
          <a:xfrm rot="-5400000">
            <a:off x="3890962" y="1662113"/>
            <a:ext cx="85725" cy="88900"/>
          </a:xfrm>
          <a:prstGeom prst="ellipse">
            <a:avLst/>
          </a:prstGeom>
          <a:solidFill>
            <a:srgbClr val="FF0000"/>
          </a:solidFill>
          <a:ln w="1270">
            <a:solidFill>
              <a:srgbClr val="FF0000"/>
            </a:solidFill>
            <a:round/>
            <a:headEnd/>
            <a:tailEnd/>
          </a:ln>
        </p:spPr>
        <p:txBody>
          <a:bodyPr/>
          <a:lstStyle/>
          <a:p>
            <a:endParaRPr lang="en-GB"/>
          </a:p>
        </p:txBody>
      </p:sp>
      <p:sp>
        <p:nvSpPr>
          <p:cNvPr id="17418" name="Freeform 11"/>
          <p:cNvSpPr>
            <a:spLocks/>
          </p:cNvSpPr>
          <p:nvPr/>
        </p:nvSpPr>
        <p:spPr bwMode="auto">
          <a:xfrm rot="-5400000">
            <a:off x="4110038" y="1585913"/>
            <a:ext cx="17462" cy="296862"/>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19" name="Freeform 12"/>
          <p:cNvSpPr>
            <a:spLocks/>
          </p:cNvSpPr>
          <p:nvPr/>
        </p:nvSpPr>
        <p:spPr bwMode="auto">
          <a:xfrm rot="-5400000">
            <a:off x="4121151" y="1512887"/>
            <a:ext cx="30162" cy="315913"/>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0" name="Oval 13"/>
          <p:cNvSpPr>
            <a:spLocks noChangeArrowheads="1"/>
          </p:cNvSpPr>
          <p:nvPr/>
        </p:nvSpPr>
        <p:spPr bwMode="auto">
          <a:xfrm rot="-5400000">
            <a:off x="3898900" y="1770063"/>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21" name="Freeform 14"/>
          <p:cNvSpPr>
            <a:spLocks/>
          </p:cNvSpPr>
          <p:nvPr/>
        </p:nvSpPr>
        <p:spPr bwMode="auto">
          <a:xfrm rot="-5400000">
            <a:off x="4118769" y="1694656"/>
            <a:ext cx="15875" cy="296863"/>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2" name="Freeform 15"/>
          <p:cNvSpPr>
            <a:spLocks/>
          </p:cNvSpPr>
          <p:nvPr/>
        </p:nvSpPr>
        <p:spPr bwMode="auto">
          <a:xfrm rot="-5400000">
            <a:off x="4130675" y="1622425"/>
            <a:ext cx="30163" cy="315913"/>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3" name="Oval 16"/>
          <p:cNvSpPr>
            <a:spLocks noChangeArrowheads="1"/>
          </p:cNvSpPr>
          <p:nvPr/>
        </p:nvSpPr>
        <p:spPr bwMode="auto">
          <a:xfrm rot="-5400000">
            <a:off x="3898901" y="1873250"/>
            <a:ext cx="87312" cy="90487"/>
          </a:xfrm>
          <a:prstGeom prst="ellipse">
            <a:avLst/>
          </a:prstGeom>
          <a:solidFill>
            <a:srgbClr val="FF0000"/>
          </a:solidFill>
          <a:ln w="1270">
            <a:solidFill>
              <a:srgbClr val="FF0000"/>
            </a:solidFill>
            <a:round/>
            <a:headEnd/>
            <a:tailEnd/>
          </a:ln>
        </p:spPr>
        <p:txBody>
          <a:bodyPr/>
          <a:lstStyle/>
          <a:p>
            <a:endParaRPr lang="en-GB"/>
          </a:p>
        </p:txBody>
      </p:sp>
      <p:sp>
        <p:nvSpPr>
          <p:cNvPr id="17424" name="Freeform 17"/>
          <p:cNvSpPr>
            <a:spLocks/>
          </p:cNvSpPr>
          <p:nvPr/>
        </p:nvSpPr>
        <p:spPr bwMode="auto">
          <a:xfrm rot="-5400000">
            <a:off x="4129088" y="1724025"/>
            <a:ext cx="33337" cy="315913"/>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5" name="Oval 18"/>
          <p:cNvSpPr>
            <a:spLocks noChangeArrowheads="1"/>
          </p:cNvSpPr>
          <p:nvPr/>
        </p:nvSpPr>
        <p:spPr bwMode="auto">
          <a:xfrm rot="-5400000">
            <a:off x="4433094" y="1558132"/>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26" name="Freeform 19"/>
          <p:cNvSpPr>
            <a:spLocks/>
          </p:cNvSpPr>
          <p:nvPr/>
        </p:nvSpPr>
        <p:spPr bwMode="auto">
          <a:xfrm rot="-5400000">
            <a:off x="4279901" y="1484312"/>
            <a:ext cx="17462" cy="296863"/>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7" name="Oval 20"/>
          <p:cNvSpPr>
            <a:spLocks noChangeArrowheads="1"/>
          </p:cNvSpPr>
          <p:nvPr/>
        </p:nvSpPr>
        <p:spPr bwMode="auto">
          <a:xfrm rot="-5400000">
            <a:off x="4433094" y="1661319"/>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28" name="Freeform 21"/>
          <p:cNvSpPr>
            <a:spLocks/>
          </p:cNvSpPr>
          <p:nvPr/>
        </p:nvSpPr>
        <p:spPr bwMode="auto">
          <a:xfrm rot="-5400000">
            <a:off x="4279901" y="1585912"/>
            <a:ext cx="17462" cy="296863"/>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9" name="Freeform 22"/>
          <p:cNvSpPr>
            <a:spLocks/>
          </p:cNvSpPr>
          <p:nvPr/>
        </p:nvSpPr>
        <p:spPr bwMode="auto">
          <a:xfrm rot="-5400000">
            <a:off x="4256088" y="1512888"/>
            <a:ext cx="30162"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0" name="Oval 23"/>
          <p:cNvSpPr>
            <a:spLocks noChangeArrowheads="1"/>
          </p:cNvSpPr>
          <p:nvPr/>
        </p:nvSpPr>
        <p:spPr bwMode="auto">
          <a:xfrm rot="-5400000">
            <a:off x="4422775" y="1770063"/>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31" name="Freeform 24"/>
          <p:cNvSpPr>
            <a:spLocks/>
          </p:cNvSpPr>
          <p:nvPr/>
        </p:nvSpPr>
        <p:spPr bwMode="auto">
          <a:xfrm rot="-5400000">
            <a:off x="4272756" y="1694657"/>
            <a:ext cx="15875" cy="296862"/>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2" name="Freeform 25"/>
          <p:cNvSpPr>
            <a:spLocks/>
          </p:cNvSpPr>
          <p:nvPr/>
        </p:nvSpPr>
        <p:spPr bwMode="auto">
          <a:xfrm rot="-5400000">
            <a:off x="4246562" y="1622426"/>
            <a:ext cx="30163"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3" name="Oval 26"/>
          <p:cNvSpPr>
            <a:spLocks noChangeArrowheads="1"/>
          </p:cNvSpPr>
          <p:nvPr/>
        </p:nvSpPr>
        <p:spPr bwMode="auto">
          <a:xfrm rot="-5400000">
            <a:off x="4422776" y="1873250"/>
            <a:ext cx="87312" cy="90487"/>
          </a:xfrm>
          <a:prstGeom prst="ellipse">
            <a:avLst/>
          </a:prstGeom>
          <a:solidFill>
            <a:srgbClr val="FF0000"/>
          </a:solidFill>
          <a:ln w="1270">
            <a:solidFill>
              <a:srgbClr val="FF0000"/>
            </a:solidFill>
            <a:round/>
            <a:headEnd/>
            <a:tailEnd/>
          </a:ln>
        </p:spPr>
        <p:txBody>
          <a:bodyPr/>
          <a:lstStyle/>
          <a:p>
            <a:endParaRPr lang="en-GB"/>
          </a:p>
        </p:txBody>
      </p:sp>
      <p:sp>
        <p:nvSpPr>
          <p:cNvPr id="17434" name="Freeform 27"/>
          <p:cNvSpPr>
            <a:spLocks/>
          </p:cNvSpPr>
          <p:nvPr/>
        </p:nvSpPr>
        <p:spPr bwMode="auto">
          <a:xfrm rot="-5400000">
            <a:off x="4244975" y="1724026"/>
            <a:ext cx="33337" cy="315912"/>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35" name="Group 28"/>
          <p:cNvGrpSpPr>
            <a:grpSpLocks/>
          </p:cNvGrpSpPr>
          <p:nvPr/>
        </p:nvGrpSpPr>
        <p:grpSpPr bwMode="auto">
          <a:xfrm>
            <a:off x="3871913" y="2174875"/>
            <a:ext cx="614362" cy="400050"/>
            <a:chOff x="2498" y="3620"/>
            <a:chExt cx="811" cy="545"/>
          </a:xfrm>
        </p:grpSpPr>
        <p:sp>
          <p:nvSpPr>
            <p:cNvPr id="17645" name="Oval 29"/>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46" name="Freeform 30"/>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7" name="Freeform 31"/>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8" name="Oval 32"/>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49" name="Freeform 33"/>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0" name="Freeform 34"/>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1" name="Oval 35"/>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52" name="Freeform 36"/>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3" name="Freeform 37"/>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4" name="Oval 38"/>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55" name="Freeform 39"/>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6" name="Oval 40"/>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57" name="Freeform 41"/>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8" name="Freeform 42"/>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9" name="Oval 43"/>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0" name="Freeform 44"/>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1" name="Freeform 45"/>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2" name="Oval 46"/>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3" name="Freeform 47"/>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4" name="Freeform 48"/>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5" name="Oval 49"/>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6" name="Freeform 50"/>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36" name="Freeform 51"/>
          <p:cNvSpPr>
            <a:spLocks/>
          </p:cNvSpPr>
          <p:nvPr/>
        </p:nvSpPr>
        <p:spPr bwMode="auto">
          <a:xfrm rot="5400000" flipV="1">
            <a:off x="4052094" y="4925219"/>
            <a:ext cx="31750" cy="315912"/>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7" name="Freeform 52"/>
          <p:cNvSpPr>
            <a:spLocks/>
          </p:cNvSpPr>
          <p:nvPr/>
        </p:nvSpPr>
        <p:spPr bwMode="auto">
          <a:xfrm rot="5400000" flipV="1">
            <a:off x="4187032" y="4925218"/>
            <a:ext cx="31750" cy="315913"/>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8" name="AutoShape 53"/>
          <p:cNvSpPr>
            <a:spLocks noChangeArrowheads="1"/>
          </p:cNvSpPr>
          <p:nvPr/>
        </p:nvSpPr>
        <p:spPr bwMode="auto">
          <a:xfrm rot="5400000" flipV="1">
            <a:off x="4001294" y="4874419"/>
            <a:ext cx="276225" cy="693737"/>
          </a:xfrm>
          <a:prstGeom prst="can">
            <a:avLst>
              <a:gd name="adj" fmla="val 21673"/>
            </a:avLst>
          </a:prstGeom>
          <a:gradFill rotWithShape="0">
            <a:gsLst>
              <a:gs pos="0">
                <a:srgbClr val="5E4776"/>
              </a:gs>
              <a:gs pos="50000">
                <a:srgbClr val="CC99FF"/>
              </a:gs>
              <a:gs pos="100000">
                <a:srgbClr val="5E4776"/>
              </a:gs>
            </a:gsLst>
            <a:lin ang="5400000" scaled="1"/>
          </a:gradFill>
          <a:ln w="9525">
            <a:solidFill>
              <a:srgbClr val="000000"/>
            </a:solidFill>
            <a:round/>
            <a:headEnd/>
            <a:tailEnd/>
          </a:ln>
        </p:spPr>
        <p:txBody>
          <a:bodyPr/>
          <a:lstStyle/>
          <a:p>
            <a:endParaRPr lang="en-GB"/>
          </a:p>
        </p:txBody>
      </p:sp>
      <p:sp>
        <p:nvSpPr>
          <p:cNvPr id="17439" name="AutoShape 54"/>
          <p:cNvSpPr>
            <a:spLocks noChangeArrowheads="1"/>
          </p:cNvSpPr>
          <p:nvPr/>
        </p:nvSpPr>
        <p:spPr bwMode="auto">
          <a:xfrm rot="-5400000">
            <a:off x="4057650" y="1736726"/>
            <a:ext cx="276225" cy="692150"/>
          </a:xfrm>
          <a:prstGeom prst="can">
            <a:avLst>
              <a:gd name="adj" fmla="val 21624"/>
            </a:avLst>
          </a:prstGeom>
          <a:gradFill rotWithShape="0">
            <a:gsLst>
              <a:gs pos="0">
                <a:srgbClr val="762F00"/>
              </a:gs>
              <a:gs pos="50000">
                <a:srgbClr val="FF6600"/>
              </a:gs>
              <a:gs pos="100000">
                <a:srgbClr val="762F00"/>
              </a:gs>
            </a:gsLst>
            <a:lin ang="5400000" scaled="1"/>
          </a:gradFill>
          <a:ln w="9525">
            <a:solidFill>
              <a:srgbClr val="000000"/>
            </a:solidFill>
            <a:round/>
            <a:headEnd/>
            <a:tailEnd/>
          </a:ln>
        </p:spPr>
        <p:txBody>
          <a:bodyPr/>
          <a:lstStyle/>
          <a:p>
            <a:endParaRPr lang="en-GB"/>
          </a:p>
        </p:txBody>
      </p:sp>
      <p:sp>
        <p:nvSpPr>
          <p:cNvPr id="17440" name="Oval 55"/>
          <p:cNvSpPr>
            <a:spLocks noChangeArrowheads="1"/>
          </p:cNvSpPr>
          <p:nvPr/>
        </p:nvSpPr>
        <p:spPr bwMode="auto">
          <a:xfrm rot="-5400000">
            <a:off x="3878262" y="2849563"/>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41" name="Freeform 56"/>
          <p:cNvSpPr>
            <a:spLocks/>
          </p:cNvSpPr>
          <p:nvPr/>
        </p:nvSpPr>
        <p:spPr bwMode="auto">
          <a:xfrm rot="-5400000">
            <a:off x="4098925" y="2774951"/>
            <a:ext cx="15875" cy="298450"/>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2" name="Freeform 57"/>
          <p:cNvSpPr>
            <a:spLocks/>
          </p:cNvSpPr>
          <p:nvPr/>
        </p:nvSpPr>
        <p:spPr bwMode="auto">
          <a:xfrm rot="-5400000">
            <a:off x="4110037" y="2701926"/>
            <a:ext cx="30163" cy="315912"/>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3" name="Oval 58"/>
          <p:cNvSpPr>
            <a:spLocks noChangeArrowheads="1"/>
          </p:cNvSpPr>
          <p:nvPr/>
        </p:nvSpPr>
        <p:spPr bwMode="auto">
          <a:xfrm rot="-5400000">
            <a:off x="3878262" y="2951163"/>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44" name="Freeform 59"/>
          <p:cNvSpPr>
            <a:spLocks/>
          </p:cNvSpPr>
          <p:nvPr/>
        </p:nvSpPr>
        <p:spPr bwMode="auto">
          <a:xfrm rot="-5400000">
            <a:off x="4098131" y="2875757"/>
            <a:ext cx="17463" cy="298450"/>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5" name="Freeform 60"/>
          <p:cNvSpPr>
            <a:spLocks/>
          </p:cNvSpPr>
          <p:nvPr/>
        </p:nvSpPr>
        <p:spPr bwMode="auto">
          <a:xfrm rot="-5400000">
            <a:off x="4110037" y="2803526"/>
            <a:ext cx="30163" cy="315912"/>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6" name="Oval 61"/>
          <p:cNvSpPr>
            <a:spLocks noChangeArrowheads="1"/>
          </p:cNvSpPr>
          <p:nvPr/>
        </p:nvSpPr>
        <p:spPr bwMode="auto">
          <a:xfrm rot="-5400000">
            <a:off x="3888581" y="3061494"/>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47" name="Freeform 62"/>
          <p:cNvSpPr>
            <a:spLocks/>
          </p:cNvSpPr>
          <p:nvPr/>
        </p:nvSpPr>
        <p:spPr bwMode="auto">
          <a:xfrm rot="-5400000">
            <a:off x="4108450" y="2986088"/>
            <a:ext cx="14288" cy="296862"/>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8" name="Freeform 63"/>
          <p:cNvSpPr>
            <a:spLocks/>
          </p:cNvSpPr>
          <p:nvPr/>
        </p:nvSpPr>
        <p:spPr bwMode="auto">
          <a:xfrm rot="-5400000">
            <a:off x="4118770" y="2913856"/>
            <a:ext cx="30162"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9" name="Oval 64"/>
          <p:cNvSpPr>
            <a:spLocks noChangeArrowheads="1"/>
          </p:cNvSpPr>
          <p:nvPr/>
        </p:nvSpPr>
        <p:spPr bwMode="auto">
          <a:xfrm rot="-5400000">
            <a:off x="3887787" y="3163888"/>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50" name="Freeform 65"/>
          <p:cNvSpPr>
            <a:spLocks/>
          </p:cNvSpPr>
          <p:nvPr/>
        </p:nvSpPr>
        <p:spPr bwMode="auto">
          <a:xfrm rot="-5400000">
            <a:off x="4117976" y="3016250"/>
            <a:ext cx="31750" cy="314325"/>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1" name="Oval 66"/>
          <p:cNvSpPr>
            <a:spLocks noChangeArrowheads="1"/>
          </p:cNvSpPr>
          <p:nvPr/>
        </p:nvSpPr>
        <p:spPr bwMode="auto">
          <a:xfrm rot="-5400000">
            <a:off x="4420393" y="2850357"/>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52" name="Freeform 67"/>
          <p:cNvSpPr>
            <a:spLocks/>
          </p:cNvSpPr>
          <p:nvPr/>
        </p:nvSpPr>
        <p:spPr bwMode="auto">
          <a:xfrm rot="-5400000">
            <a:off x="4269581" y="2775745"/>
            <a:ext cx="15875" cy="296862"/>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3" name="Freeform 68"/>
          <p:cNvSpPr>
            <a:spLocks/>
          </p:cNvSpPr>
          <p:nvPr/>
        </p:nvSpPr>
        <p:spPr bwMode="auto">
          <a:xfrm rot="-5400000">
            <a:off x="4244181" y="2702719"/>
            <a:ext cx="30163" cy="314325"/>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4" name="Oval 69"/>
          <p:cNvSpPr>
            <a:spLocks noChangeArrowheads="1"/>
          </p:cNvSpPr>
          <p:nvPr/>
        </p:nvSpPr>
        <p:spPr bwMode="auto">
          <a:xfrm rot="-5400000">
            <a:off x="4420393" y="2951957"/>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55" name="Freeform 70"/>
          <p:cNvSpPr>
            <a:spLocks/>
          </p:cNvSpPr>
          <p:nvPr/>
        </p:nvSpPr>
        <p:spPr bwMode="auto">
          <a:xfrm rot="-5400000">
            <a:off x="4268787" y="2876551"/>
            <a:ext cx="17463" cy="296862"/>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6" name="Freeform 71"/>
          <p:cNvSpPr>
            <a:spLocks/>
          </p:cNvSpPr>
          <p:nvPr/>
        </p:nvSpPr>
        <p:spPr bwMode="auto">
          <a:xfrm rot="-5400000">
            <a:off x="4244181" y="2804319"/>
            <a:ext cx="30163" cy="314325"/>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7" name="Oval 72"/>
          <p:cNvSpPr>
            <a:spLocks noChangeArrowheads="1"/>
          </p:cNvSpPr>
          <p:nvPr/>
        </p:nvSpPr>
        <p:spPr bwMode="auto">
          <a:xfrm rot="-5400000">
            <a:off x="4412456" y="3061494"/>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58" name="Freeform 73"/>
          <p:cNvSpPr>
            <a:spLocks/>
          </p:cNvSpPr>
          <p:nvPr/>
        </p:nvSpPr>
        <p:spPr bwMode="auto">
          <a:xfrm rot="-5400000">
            <a:off x="4261644" y="2986881"/>
            <a:ext cx="14288" cy="295275"/>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9" name="Freeform 74"/>
          <p:cNvSpPr>
            <a:spLocks/>
          </p:cNvSpPr>
          <p:nvPr/>
        </p:nvSpPr>
        <p:spPr bwMode="auto">
          <a:xfrm rot="-5400000">
            <a:off x="4235451" y="2913062"/>
            <a:ext cx="30162" cy="315913"/>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0" name="Oval 75"/>
          <p:cNvSpPr>
            <a:spLocks noChangeArrowheads="1"/>
          </p:cNvSpPr>
          <p:nvPr/>
        </p:nvSpPr>
        <p:spPr bwMode="auto">
          <a:xfrm rot="-5400000">
            <a:off x="4411662" y="3163888"/>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61" name="Freeform 76"/>
          <p:cNvSpPr>
            <a:spLocks/>
          </p:cNvSpPr>
          <p:nvPr/>
        </p:nvSpPr>
        <p:spPr bwMode="auto">
          <a:xfrm rot="-5400000">
            <a:off x="4234657" y="3015456"/>
            <a:ext cx="31750" cy="315913"/>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62" name="Group 77"/>
          <p:cNvGrpSpPr>
            <a:grpSpLocks/>
          </p:cNvGrpSpPr>
          <p:nvPr/>
        </p:nvGrpSpPr>
        <p:grpSpPr bwMode="auto">
          <a:xfrm>
            <a:off x="3860800" y="3465513"/>
            <a:ext cx="614363" cy="401637"/>
            <a:chOff x="2498" y="3620"/>
            <a:chExt cx="811" cy="545"/>
          </a:xfrm>
        </p:grpSpPr>
        <p:sp>
          <p:nvSpPr>
            <p:cNvPr id="17623" name="Oval 78"/>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24" name="Freeform 79"/>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5" name="Freeform 80"/>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6" name="Oval 81"/>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27" name="Freeform 82"/>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8" name="Freeform 83"/>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9" name="Oval 84"/>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30" name="Freeform 85"/>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1" name="Freeform 86"/>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2" name="Oval 87"/>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33" name="Freeform 88"/>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4" name="Oval 89"/>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35" name="Freeform 90"/>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6" name="Freeform 91"/>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7" name="Oval 92"/>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38" name="Freeform 93"/>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9" name="Freeform 94"/>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0" name="Oval 95"/>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41" name="Freeform 96"/>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2" name="Freeform 97"/>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3" name="Oval 98"/>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44" name="Freeform 99"/>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63" name="Freeform 100"/>
          <p:cNvSpPr>
            <a:spLocks/>
          </p:cNvSpPr>
          <p:nvPr/>
        </p:nvSpPr>
        <p:spPr bwMode="auto">
          <a:xfrm rot="-5400000">
            <a:off x="4102100" y="2422526"/>
            <a:ext cx="14287" cy="296862"/>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4" name="Freeform 101"/>
          <p:cNvSpPr>
            <a:spLocks/>
          </p:cNvSpPr>
          <p:nvPr/>
        </p:nvSpPr>
        <p:spPr bwMode="auto">
          <a:xfrm rot="-5400000">
            <a:off x="4256088" y="2420938"/>
            <a:ext cx="14287" cy="300037"/>
          </a:xfrm>
          <a:custGeom>
            <a:avLst/>
            <a:gdLst>
              <a:gd name="T0" fmla="*/ 2147483647 w 21"/>
              <a:gd name="T1" fmla="*/ 2147483647 h 395"/>
              <a:gd name="T2" fmla="*/ 0 w 21"/>
              <a:gd name="T3" fmla="*/ 2147483647 h 395"/>
              <a:gd name="T4" fmla="*/ 2147483647 w 21"/>
              <a:gd name="T5" fmla="*/ 2147483647 h 395"/>
              <a:gd name="T6" fmla="*/ 2147483647 w 21"/>
              <a:gd name="T7" fmla="*/ 2147483647 h 395"/>
              <a:gd name="T8" fmla="*/ 2147483647 w 21"/>
              <a:gd name="T9" fmla="*/ 2147483647 h 395"/>
              <a:gd name="T10" fmla="*/ 0 w 21"/>
              <a:gd name="T11" fmla="*/ 2147483647 h 395"/>
              <a:gd name="T12" fmla="*/ 2147483647 w 21"/>
              <a:gd name="T13" fmla="*/ 2147483647 h 395"/>
              <a:gd name="T14" fmla="*/ 2147483647 w 21"/>
              <a:gd name="T15" fmla="*/ 2147483647 h 395"/>
              <a:gd name="T16" fmla="*/ 2147483647 w 21"/>
              <a:gd name="T17" fmla="*/ 2147483647 h 395"/>
              <a:gd name="T18" fmla="*/ 2147483647 w 21"/>
              <a:gd name="T19" fmla="*/ 2147483647 h 395"/>
              <a:gd name="T20" fmla="*/ 2147483647 w 21"/>
              <a:gd name="T21" fmla="*/ 2147483647 h 395"/>
              <a:gd name="T22" fmla="*/ 2147483647 w 21"/>
              <a:gd name="T23" fmla="*/ 2147483647 h 395"/>
              <a:gd name="T24" fmla="*/ 2147483647 w 21"/>
              <a:gd name="T25" fmla="*/ 2147483647 h 395"/>
              <a:gd name="T26" fmla="*/ 2147483647 w 21"/>
              <a:gd name="T27" fmla="*/ 2147483647 h 395"/>
              <a:gd name="T28" fmla="*/ 2147483647 w 21"/>
              <a:gd name="T29" fmla="*/ 2147483647 h 395"/>
              <a:gd name="T30" fmla="*/ 0 w 21"/>
              <a:gd name="T31" fmla="*/ 2147483647 h 395"/>
              <a:gd name="T32" fmla="*/ 2147483647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5" name="AutoShape 102"/>
          <p:cNvSpPr>
            <a:spLocks noChangeArrowheads="1"/>
          </p:cNvSpPr>
          <p:nvPr/>
        </p:nvSpPr>
        <p:spPr bwMode="auto">
          <a:xfrm rot="-5400000">
            <a:off x="4057650" y="2376488"/>
            <a:ext cx="276225" cy="692150"/>
          </a:xfrm>
          <a:prstGeom prst="can">
            <a:avLst>
              <a:gd name="adj" fmla="val 21624"/>
            </a:avLst>
          </a:prstGeom>
          <a:gradFill rotWithShape="0">
            <a:gsLst>
              <a:gs pos="0">
                <a:srgbClr val="760076"/>
              </a:gs>
              <a:gs pos="50000">
                <a:srgbClr val="FF00FF"/>
              </a:gs>
              <a:gs pos="100000">
                <a:srgbClr val="760076"/>
              </a:gs>
            </a:gsLst>
            <a:lin ang="5400000" scaled="1"/>
          </a:gradFill>
          <a:ln w="9525">
            <a:solidFill>
              <a:srgbClr val="000000"/>
            </a:solidFill>
            <a:round/>
            <a:headEnd/>
            <a:tailEnd/>
          </a:ln>
        </p:spPr>
        <p:txBody>
          <a:bodyPr/>
          <a:lstStyle/>
          <a:p>
            <a:endParaRPr lang="en-GB"/>
          </a:p>
        </p:txBody>
      </p:sp>
      <p:sp>
        <p:nvSpPr>
          <p:cNvPr id="17466" name="AutoShape 103"/>
          <p:cNvSpPr>
            <a:spLocks noChangeArrowheads="1"/>
          </p:cNvSpPr>
          <p:nvPr/>
        </p:nvSpPr>
        <p:spPr bwMode="auto">
          <a:xfrm rot="-5400000">
            <a:off x="4046537" y="3027363"/>
            <a:ext cx="276225" cy="692150"/>
          </a:xfrm>
          <a:prstGeom prst="can">
            <a:avLst>
              <a:gd name="adj" fmla="val 21624"/>
            </a:avLst>
          </a:prstGeom>
          <a:gradFill rotWithShape="0">
            <a:gsLst>
              <a:gs pos="0">
                <a:srgbClr val="808080"/>
              </a:gs>
              <a:gs pos="50000">
                <a:srgbClr val="C0C0C0"/>
              </a:gs>
              <a:gs pos="100000">
                <a:srgbClr val="808080"/>
              </a:gs>
            </a:gsLst>
            <a:lin ang="5400000" scaled="1"/>
          </a:gradFill>
          <a:ln w="9525">
            <a:solidFill>
              <a:srgbClr val="000000"/>
            </a:solidFill>
            <a:round/>
            <a:headEnd/>
            <a:tailEnd/>
          </a:ln>
        </p:spPr>
        <p:txBody>
          <a:bodyPr/>
          <a:lstStyle/>
          <a:p>
            <a:endParaRPr lang="en-GB"/>
          </a:p>
        </p:txBody>
      </p:sp>
      <p:sp>
        <p:nvSpPr>
          <p:cNvPr id="17467" name="Oval 104"/>
          <p:cNvSpPr>
            <a:spLocks noChangeArrowheads="1"/>
          </p:cNvSpPr>
          <p:nvPr/>
        </p:nvSpPr>
        <p:spPr bwMode="auto">
          <a:xfrm rot="-5400000">
            <a:off x="3845719" y="4107657"/>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68" name="Freeform 105"/>
          <p:cNvSpPr>
            <a:spLocks/>
          </p:cNvSpPr>
          <p:nvPr/>
        </p:nvSpPr>
        <p:spPr bwMode="auto">
          <a:xfrm rot="-5400000">
            <a:off x="4064794" y="4033044"/>
            <a:ext cx="15875" cy="296863"/>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9" name="Freeform 106"/>
          <p:cNvSpPr>
            <a:spLocks/>
          </p:cNvSpPr>
          <p:nvPr/>
        </p:nvSpPr>
        <p:spPr bwMode="auto">
          <a:xfrm rot="-5400000">
            <a:off x="4075113" y="3960812"/>
            <a:ext cx="31750" cy="314325"/>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0" name="Oval 107"/>
          <p:cNvSpPr>
            <a:spLocks noChangeArrowheads="1"/>
          </p:cNvSpPr>
          <p:nvPr/>
        </p:nvSpPr>
        <p:spPr bwMode="auto">
          <a:xfrm rot="-5400000">
            <a:off x="3845719" y="4209257"/>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71" name="Freeform 108"/>
          <p:cNvSpPr>
            <a:spLocks/>
          </p:cNvSpPr>
          <p:nvPr/>
        </p:nvSpPr>
        <p:spPr bwMode="auto">
          <a:xfrm rot="-5400000">
            <a:off x="4063207" y="4134643"/>
            <a:ext cx="19050" cy="296863"/>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2" name="Freeform 109"/>
          <p:cNvSpPr>
            <a:spLocks/>
          </p:cNvSpPr>
          <p:nvPr/>
        </p:nvSpPr>
        <p:spPr bwMode="auto">
          <a:xfrm rot="-5400000">
            <a:off x="4075113" y="4062412"/>
            <a:ext cx="31750"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3" name="Oval 110"/>
          <p:cNvSpPr>
            <a:spLocks noChangeArrowheads="1"/>
          </p:cNvSpPr>
          <p:nvPr/>
        </p:nvSpPr>
        <p:spPr bwMode="auto">
          <a:xfrm rot="-5400000">
            <a:off x="3854450" y="4319588"/>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74" name="Freeform 111"/>
          <p:cNvSpPr>
            <a:spLocks/>
          </p:cNvSpPr>
          <p:nvPr/>
        </p:nvSpPr>
        <p:spPr bwMode="auto">
          <a:xfrm rot="-5400000">
            <a:off x="4075113" y="4243387"/>
            <a:ext cx="14288" cy="296863"/>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5" name="Freeform 112"/>
          <p:cNvSpPr>
            <a:spLocks/>
          </p:cNvSpPr>
          <p:nvPr/>
        </p:nvSpPr>
        <p:spPr bwMode="auto">
          <a:xfrm rot="-5400000">
            <a:off x="4085432" y="4171156"/>
            <a:ext cx="30162"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6" name="Oval 113"/>
          <p:cNvSpPr>
            <a:spLocks noChangeArrowheads="1"/>
          </p:cNvSpPr>
          <p:nvPr/>
        </p:nvSpPr>
        <p:spPr bwMode="auto">
          <a:xfrm rot="-5400000">
            <a:off x="3854450" y="4421188"/>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77" name="Freeform 114"/>
          <p:cNvSpPr>
            <a:spLocks/>
          </p:cNvSpPr>
          <p:nvPr/>
        </p:nvSpPr>
        <p:spPr bwMode="auto">
          <a:xfrm rot="-5400000">
            <a:off x="4084638" y="4273550"/>
            <a:ext cx="31750" cy="314325"/>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8" name="Oval 115"/>
          <p:cNvSpPr>
            <a:spLocks noChangeArrowheads="1"/>
          </p:cNvSpPr>
          <p:nvPr/>
        </p:nvSpPr>
        <p:spPr bwMode="auto">
          <a:xfrm rot="-5400000">
            <a:off x="4387056" y="4107657"/>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79" name="Freeform 116"/>
          <p:cNvSpPr>
            <a:spLocks/>
          </p:cNvSpPr>
          <p:nvPr/>
        </p:nvSpPr>
        <p:spPr bwMode="auto">
          <a:xfrm rot="-5400000">
            <a:off x="4236244" y="4033044"/>
            <a:ext cx="15875" cy="296863"/>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0" name="Freeform 117"/>
          <p:cNvSpPr>
            <a:spLocks/>
          </p:cNvSpPr>
          <p:nvPr/>
        </p:nvSpPr>
        <p:spPr bwMode="auto">
          <a:xfrm rot="-5400000">
            <a:off x="4210051" y="3960812"/>
            <a:ext cx="31750" cy="314325"/>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1" name="Oval 118"/>
          <p:cNvSpPr>
            <a:spLocks noChangeArrowheads="1"/>
          </p:cNvSpPr>
          <p:nvPr/>
        </p:nvSpPr>
        <p:spPr bwMode="auto">
          <a:xfrm rot="-5400000">
            <a:off x="4387056" y="4209257"/>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82" name="Freeform 119"/>
          <p:cNvSpPr>
            <a:spLocks/>
          </p:cNvSpPr>
          <p:nvPr/>
        </p:nvSpPr>
        <p:spPr bwMode="auto">
          <a:xfrm rot="-5400000">
            <a:off x="4234657" y="4134643"/>
            <a:ext cx="19050" cy="296863"/>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3" name="Freeform 120"/>
          <p:cNvSpPr>
            <a:spLocks/>
          </p:cNvSpPr>
          <p:nvPr/>
        </p:nvSpPr>
        <p:spPr bwMode="auto">
          <a:xfrm rot="-5400000">
            <a:off x="4210051" y="4062412"/>
            <a:ext cx="31750" cy="314325"/>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4" name="Oval 121"/>
          <p:cNvSpPr>
            <a:spLocks noChangeArrowheads="1"/>
          </p:cNvSpPr>
          <p:nvPr/>
        </p:nvSpPr>
        <p:spPr bwMode="auto">
          <a:xfrm rot="-5400000">
            <a:off x="4377531" y="4320382"/>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85" name="Freeform 122"/>
          <p:cNvSpPr>
            <a:spLocks/>
          </p:cNvSpPr>
          <p:nvPr/>
        </p:nvSpPr>
        <p:spPr bwMode="auto">
          <a:xfrm rot="-5400000">
            <a:off x="4227513" y="4243387"/>
            <a:ext cx="14288" cy="296863"/>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6" name="Freeform 123"/>
          <p:cNvSpPr>
            <a:spLocks/>
          </p:cNvSpPr>
          <p:nvPr/>
        </p:nvSpPr>
        <p:spPr bwMode="auto">
          <a:xfrm rot="-5400000">
            <a:off x="4202113" y="4170363"/>
            <a:ext cx="30162"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7" name="Oval 124"/>
          <p:cNvSpPr>
            <a:spLocks noChangeArrowheads="1"/>
          </p:cNvSpPr>
          <p:nvPr/>
        </p:nvSpPr>
        <p:spPr bwMode="auto">
          <a:xfrm rot="-5400000">
            <a:off x="4377531" y="4421982"/>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88" name="Freeform 125"/>
          <p:cNvSpPr>
            <a:spLocks/>
          </p:cNvSpPr>
          <p:nvPr/>
        </p:nvSpPr>
        <p:spPr bwMode="auto">
          <a:xfrm rot="-5400000">
            <a:off x="4201319" y="4272757"/>
            <a:ext cx="31750" cy="315912"/>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89" name="Group 126"/>
          <p:cNvGrpSpPr>
            <a:grpSpLocks/>
          </p:cNvGrpSpPr>
          <p:nvPr/>
        </p:nvGrpSpPr>
        <p:grpSpPr bwMode="auto">
          <a:xfrm>
            <a:off x="3825875" y="4724400"/>
            <a:ext cx="614363" cy="400050"/>
            <a:chOff x="2498" y="3620"/>
            <a:chExt cx="811" cy="545"/>
          </a:xfrm>
        </p:grpSpPr>
        <p:sp>
          <p:nvSpPr>
            <p:cNvPr id="17601" name="Oval 127"/>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02" name="Freeform 128"/>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3" name="Freeform 129"/>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4" name="Oval 130"/>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05" name="Freeform 131"/>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6" name="Freeform 132"/>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7" name="Oval 133"/>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08" name="Freeform 134"/>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9" name="Freeform 135"/>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0" name="Oval 136"/>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11" name="Freeform 137"/>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2" name="Oval 138"/>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13" name="Freeform 139"/>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4" name="Freeform 140"/>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5" name="Oval 141"/>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16" name="Freeform 142"/>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7" name="Freeform 143"/>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8" name="Oval 144"/>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19" name="Freeform 145"/>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0" name="Freeform 146"/>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1" name="Oval 147"/>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22" name="Freeform 148"/>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90" name="Freeform 149"/>
          <p:cNvSpPr>
            <a:spLocks/>
          </p:cNvSpPr>
          <p:nvPr/>
        </p:nvSpPr>
        <p:spPr bwMode="auto">
          <a:xfrm rot="-5400000">
            <a:off x="4067175" y="3681413"/>
            <a:ext cx="15875" cy="295275"/>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91" name="Freeform 150"/>
          <p:cNvSpPr>
            <a:spLocks/>
          </p:cNvSpPr>
          <p:nvPr/>
        </p:nvSpPr>
        <p:spPr bwMode="auto">
          <a:xfrm rot="-5400000">
            <a:off x="4221162" y="3679826"/>
            <a:ext cx="15875" cy="298450"/>
          </a:xfrm>
          <a:custGeom>
            <a:avLst/>
            <a:gdLst>
              <a:gd name="T0" fmla="*/ 2147483647 w 21"/>
              <a:gd name="T1" fmla="*/ 2147483647 h 395"/>
              <a:gd name="T2" fmla="*/ 0 w 21"/>
              <a:gd name="T3" fmla="*/ 2147483647 h 395"/>
              <a:gd name="T4" fmla="*/ 2147483647 w 21"/>
              <a:gd name="T5" fmla="*/ 2147483647 h 395"/>
              <a:gd name="T6" fmla="*/ 2147483647 w 21"/>
              <a:gd name="T7" fmla="*/ 2147483647 h 395"/>
              <a:gd name="T8" fmla="*/ 2147483647 w 21"/>
              <a:gd name="T9" fmla="*/ 2147483647 h 395"/>
              <a:gd name="T10" fmla="*/ 0 w 21"/>
              <a:gd name="T11" fmla="*/ 2147483647 h 395"/>
              <a:gd name="T12" fmla="*/ 2147483647 w 21"/>
              <a:gd name="T13" fmla="*/ 2147483647 h 395"/>
              <a:gd name="T14" fmla="*/ 2147483647 w 21"/>
              <a:gd name="T15" fmla="*/ 2147483647 h 395"/>
              <a:gd name="T16" fmla="*/ 2147483647 w 21"/>
              <a:gd name="T17" fmla="*/ 2147483647 h 395"/>
              <a:gd name="T18" fmla="*/ 2147483647 w 21"/>
              <a:gd name="T19" fmla="*/ 2147483647 h 395"/>
              <a:gd name="T20" fmla="*/ 2147483647 w 21"/>
              <a:gd name="T21" fmla="*/ 2147483647 h 395"/>
              <a:gd name="T22" fmla="*/ 2147483647 w 21"/>
              <a:gd name="T23" fmla="*/ 2147483647 h 395"/>
              <a:gd name="T24" fmla="*/ 2147483647 w 21"/>
              <a:gd name="T25" fmla="*/ 2147483647 h 395"/>
              <a:gd name="T26" fmla="*/ 2147483647 w 21"/>
              <a:gd name="T27" fmla="*/ 2147483647 h 395"/>
              <a:gd name="T28" fmla="*/ 2147483647 w 21"/>
              <a:gd name="T29" fmla="*/ 2147483647 h 395"/>
              <a:gd name="T30" fmla="*/ 0 w 21"/>
              <a:gd name="T31" fmla="*/ 2147483647 h 395"/>
              <a:gd name="T32" fmla="*/ 2147483647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92" name="Group 151"/>
          <p:cNvGrpSpPr>
            <a:grpSpLocks/>
          </p:cNvGrpSpPr>
          <p:nvPr/>
        </p:nvGrpSpPr>
        <p:grpSpPr bwMode="auto">
          <a:xfrm>
            <a:off x="3833813" y="5324475"/>
            <a:ext cx="615950" cy="398463"/>
            <a:chOff x="2417" y="7346"/>
            <a:chExt cx="813" cy="542"/>
          </a:xfrm>
        </p:grpSpPr>
        <p:sp>
          <p:nvSpPr>
            <p:cNvPr id="17577" name="Oval 152"/>
            <p:cNvSpPr>
              <a:spLocks noChangeArrowheads="1"/>
            </p:cNvSpPr>
            <p:nvPr/>
          </p:nvSpPr>
          <p:spPr bwMode="auto">
            <a:xfrm rot="5400000" flipV="1">
              <a:off x="2419"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78" name="Freeform 153"/>
            <p:cNvSpPr>
              <a:spLocks/>
            </p:cNvSpPr>
            <p:nvPr/>
          </p:nvSpPr>
          <p:spPr bwMode="auto">
            <a:xfrm rot="5400000" flipV="1">
              <a:off x="2710" y="7584"/>
              <a:ext cx="22" cy="392"/>
            </a:xfrm>
            <a:custGeom>
              <a:avLst/>
              <a:gdLst>
                <a:gd name="T0" fmla="*/ 10 w 22"/>
                <a:gd name="T1" fmla="*/ 0 h 392"/>
                <a:gd name="T2" fmla="*/ 0 w 22"/>
                <a:gd name="T3" fmla="*/ 36 h 392"/>
                <a:gd name="T4" fmla="*/ 10 w 22"/>
                <a:gd name="T5" fmla="*/ 72 h 392"/>
                <a:gd name="T6" fmla="*/ 22 w 22"/>
                <a:gd name="T7" fmla="*/ 96 h 392"/>
                <a:gd name="T8" fmla="*/ 10 w 22"/>
                <a:gd name="T9" fmla="*/ 120 h 392"/>
                <a:gd name="T10" fmla="*/ 0 w 22"/>
                <a:gd name="T11" fmla="*/ 145 h 392"/>
                <a:gd name="T12" fmla="*/ 10 w 22"/>
                <a:gd name="T13" fmla="*/ 169 h 392"/>
                <a:gd name="T14" fmla="*/ 22 w 22"/>
                <a:gd name="T15" fmla="*/ 190 h 392"/>
                <a:gd name="T16" fmla="*/ 22 w 22"/>
                <a:gd name="T17" fmla="*/ 226 h 392"/>
                <a:gd name="T18" fmla="*/ 10 w 22"/>
                <a:gd name="T19" fmla="*/ 262 h 392"/>
                <a:gd name="T20" fmla="*/ 10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0"/>
                  </a:lnTo>
                  <a:lnTo>
                    <a:pt x="0" y="145"/>
                  </a:lnTo>
                  <a:lnTo>
                    <a:pt x="10" y="169"/>
                  </a:lnTo>
                  <a:lnTo>
                    <a:pt x="22" y="190"/>
                  </a:lnTo>
                  <a:lnTo>
                    <a:pt x="22" y="226"/>
                  </a:lnTo>
                  <a:lnTo>
                    <a:pt x="10" y="262"/>
                  </a:lnTo>
                  <a:lnTo>
                    <a:pt x="10"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79" name="Freeform 154"/>
            <p:cNvSpPr>
              <a:spLocks/>
            </p:cNvSpPr>
            <p:nvPr/>
          </p:nvSpPr>
          <p:spPr bwMode="auto">
            <a:xfrm rot="5400000" flipV="1">
              <a:off x="2723" y="7659"/>
              <a:ext cx="43" cy="416"/>
            </a:xfrm>
            <a:custGeom>
              <a:avLst/>
              <a:gdLst>
                <a:gd name="T0" fmla="*/ 0 w 43"/>
                <a:gd name="T1" fmla="*/ 0 h 416"/>
                <a:gd name="T2" fmla="*/ 0 w 43"/>
                <a:gd name="T3" fmla="*/ 60 h 416"/>
                <a:gd name="T4" fmla="*/ 0 w 43"/>
                <a:gd name="T5" fmla="*/ 84 h 416"/>
                <a:gd name="T6" fmla="*/ 21 w 43"/>
                <a:gd name="T7" fmla="*/ 96 h 416"/>
                <a:gd name="T8" fmla="*/ 31 w 43"/>
                <a:gd name="T9" fmla="*/ 121 h 416"/>
                <a:gd name="T10" fmla="*/ 21 w 43"/>
                <a:gd name="T11" fmla="*/ 157 h 416"/>
                <a:gd name="T12" fmla="*/ 21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0" name="Oval 155"/>
            <p:cNvSpPr>
              <a:spLocks noChangeArrowheads="1"/>
            </p:cNvSpPr>
            <p:nvPr/>
          </p:nvSpPr>
          <p:spPr bwMode="auto">
            <a:xfrm rot="5400000" flipV="1">
              <a:off x="2418"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81" name="Freeform 156"/>
            <p:cNvSpPr>
              <a:spLocks/>
            </p:cNvSpPr>
            <p:nvPr/>
          </p:nvSpPr>
          <p:spPr bwMode="auto">
            <a:xfrm rot="5400000" flipV="1">
              <a:off x="2710" y="7445"/>
              <a:ext cx="22" cy="392"/>
            </a:xfrm>
            <a:custGeom>
              <a:avLst/>
              <a:gdLst>
                <a:gd name="T0" fmla="*/ 12 w 22"/>
                <a:gd name="T1" fmla="*/ 0 h 392"/>
                <a:gd name="T2" fmla="*/ 0 w 22"/>
                <a:gd name="T3" fmla="*/ 36 h 392"/>
                <a:gd name="T4" fmla="*/ 12 w 22"/>
                <a:gd name="T5" fmla="*/ 72 h 392"/>
                <a:gd name="T6" fmla="*/ 22 w 22"/>
                <a:gd name="T7" fmla="*/ 96 h 392"/>
                <a:gd name="T8" fmla="*/ 12 w 22"/>
                <a:gd name="T9" fmla="*/ 120 h 392"/>
                <a:gd name="T10" fmla="*/ 0 w 22"/>
                <a:gd name="T11" fmla="*/ 145 h 392"/>
                <a:gd name="T12" fmla="*/ 12 w 22"/>
                <a:gd name="T13" fmla="*/ 169 h 392"/>
                <a:gd name="T14" fmla="*/ 22 w 22"/>
                <a:gd name="T15" fmla="*/ 190 h 392"/>
                <a:gd name="T16" fmla="*/ 22 w 22"/>
                <a:gd name="T17" fmla="*/ 226 h 392"/>
                <a:gd name="T18" fmla="*/ 12 w 22"/>
                <a:gd name="T19" fmla="*/ 262 h 392"/>
                <a:gd name="T20" fmla="*/ 12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2" y="0"/>
                  </a:moveTo>
                  <a:lnTo>
                    <a:pt x="0" y="36"/>
                  </a:lnTo>
                  <a:lnTo>
                    <a:pt x="12" y="72"/>
                  </a:lnTo>
                  <a:lnTo>
                    <a:pt x="22" y="96"/>
                  </a:lnTo>
                  <a:lnTo>
                    <a:pt x="12" y="120"/>
                  </a:lnTo>
                  <a:lnTo>
                    <a:pt x="0" y="145"/>
                  </a:lnTo>
                  <a:lnTo>
                    <a:pt x="12" y="169"/>
                  </a:lnTo>
                  <a:lnTo>
                    <a:pt x="22" y="190"/>
                  </a:lnTo>
                  <a:lnTo>
                    <a:pt x="22" y="226"/>
                  </a:lnTo>
                  <a:lnTo>
                    <a:pt x="12" y="262"/>
                  </a:lnTo>
                  <a:lnTo>
                    <a:pt x="12"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2" name="Freeform 157"/>
            <p:cNvSpPr>
              <a:spLocks/>
            </p:cNvSpPr>
            <p:nvPr/>
          </p:nvSpPr>
          <p:spPr bwMode="auto">
            <a:xfrm rot="5400000" flipV="1">
              <a:off x="2723" y="7520"/>
              <a:ext cx="43" cy="416"/>
            </a:xfrm>
            <a:custGeom>
              <a:avLst/>
              <a:gdLst>
                <a:gd name="T0" fmla="*/ 0 w 43"/>
                <a:gd name="T1" fmla="*/ 0 h 416"/>
                <a:gd name="T2" fmla="*/ 0 w 43"/>
                <a:gd name="T3" fmla="*/ 60 h 416"/>
                <a:gd name="T4" fmla="*/ 0 w 43"/>
                <a:gd name="T5" fmla="*/ 84 h 416"/>
                <a:gd name="T6" fmla="*/ 21 w 43"/>
                <a:gd name="T7" fmla="*/ 96 h 416"/>
                <a:gd name="T8" fmla="*/ 33 w 43"/>
                <a:gd name="T9" fmla="*/ 121 h 416"/>
                <a:gd name="T10" fmla="*/ 21 w 43"/>
                <a:gd name="T11" fmla="*/ 157 h 416"/>
                <a:gd name="T12" fmla="*/ 21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3" y="121"/>
                  </a:lnTo>
                  <a:lnTo>
                    <a:pt x="21" y="157"/>
                  </a:lnTo>
                  <a:lnTo>
                    <a:pt x="21"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3" name="Oval 158"/>
            <p:cNvSpPr>
              <a:spLocks noChangeArrowheads="1"/>
            </p:cNvSpPr>
            <p:nvPr/>
          </p:nvSpPr>
          <p:spPr bwMode="auto">
            <a:xfrm rot="5400000" flipV="1">
              <a:off x="2418"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84" name="Freeform 159"/>
            <p:cNvSpPr>
              <a:spLocks/>
            </p:cNvSpPr>
            <p:nvPr/>
          </p:nvSpPr>
          <p:spPr bwMode="auto">
            <a:xfrm rot="5400000" flipV="1">
              <a:off x="2711" y="7309"/>
              <a:ext cx="19" cy="392"/>
            </a:xfrm>
            <a:custGeom>
              <a:avLst/>
              <a:gdLst>
                <a:gd name="T0" fmla="*/ 9 w 19"/>
                <a:gd name="T1" fmla="*/ 0 h 392"/>
                <a:gd name="T2" fmla="*/ 0 w 19"/>
                <a:gd name="T3" fmla="*/ 36 h 392"/>
                <a:gd name="T4" fmla="*/ 9 w 19"/>
                <a:gd name="T5" fmla="*/ 72 h 392"/>
                <a:gd name="T6" fmla="*/ 19 w 19"/>
                <a:gd name="T7" fmla="*/ 96 h 392"/>
                <a:gd name="T8" fmla="*/ 9 w 19"/>
                <a:gd name="T9" fmla="*/ 120 h 392"/>
                <a:gd name="T10" fmla="*/ 0 w 19"/>
                <a:gd name="T11" fmla="*/ 145 h 392"/>
                <a:gd name="T12" fmla="*/ 9 w 19"/>
                <a:gd name="T13" fmla="*/ 169 h 392"/>
                <a:gd name="T14" fmla="*/ 19 w 19"/>
                <a:gd name="T15" fmla="*/ 190 h 392"/>
                <a:gd name="T16" fmla="*/ 19 w 19"/>
                <a:gd name="T17" fmla="*/ 226 h 392"/>
                <a:gd name="T18" fmla="*/ 9 w 19"/>
                <a:gd name="T19" fmla="*/ 262 h 392"/>
                <a:gd name="T20" fmla="*/ 9 w 19"/>
                <a:gd name="T21" fmla="*/ 286 h 392"/>
                <a:gd name="T22" fmla="*/ 19 w 19"/>
                <a:gd name="T23" fmla="*/ 310 h 392"/>
                <a:gd name="T24" fmla="*/ 19 w 19"/>
                <a:gd name="T25" fmla="*/ 335 h 392"/>
                <a:gd name="T26" fmla="*/ 19 w 19"/>
                <a:gd name="T27" fmla="*/ 359 h 392"/>
                <a:gd name="T28" fmla="*/ 19 w 19"/>
                <a:gd name="T29" fmla="*/ 383 h 392"/>
                <a:gd name="T30" fmla="*/ 0 w 19"/>
                <a:gd name="T31" fmla="*/ 383 h 392"/>
                <a:gd name="T32" fmla="*/ 19 w 19"/>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2"/>
                <a:gd name="T53" fmla="*/ 19 w 1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2">
                  <a:moveTo>
                    <a:pt x="9" y="0"/>
                  </a:moveTo>
                  <a:lnTo>
                    <a:pt x="0" y="36"/>
                  </a:lnTo>
                  <a:lnTo>
                    <a:pt x="9" y="72"/>
                  </a:lnTo>
                  <a:lnTo>
                    <a:pt x="19" y="96"/>
                  </a:lnTo>
                  <a:lnTo>
                    <a:pt x="9" y="120"/>
                  </a:lnTo>
                  <a:lnTo>
                    <a:pt x="0" y="145"/>
                  </a:lnTo>
                  <a:lnTo>
                    <a:pt x="9" y="169"/>
                  </a:lnTo>
                  <a:lnTo>
                    <a:pt x="19" y="190"/>
                  </a:lnTo>
                  <a:lnTo>
                    <a:pt x="19" y="226"/>
                  </a:lnTo>
                  <a:lnTo>
                    <a:pt x="9" y="262"/>
                  </a:lnTo>
                  <a:lnTo>
                    <a:pt x="9" y="286"/>
                  </a:lnTo>
                  <a:lnTo>
                    <a:pt x="19" y="310"/>
                  </a:lnTo>
                  <a:lnTo>
                    <a:pt x="19" y="335"/>
                  </a:lnTo>
                  <a:lnTo>
                    <a:pt x="19" y="359"/>
                  </a:lnTo>
                  <a:lnTo>
                    <a:pt x="19" y="383"/>
                  </a:lnTo>
                  <a:lnTo>
                    <a:pt x="0" y="383"/>
                  </a:lnTo>
                  <a:lnTo>
                    <a:pt x="19"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5" name="Freeform 160"/>
            <p:cNvSpPr>
              <a:spLocks/>
            </p:cNvSpPr>
            <p:nvPr/>
          </p:nvSpPr>
          <p:spPr bwMode="auto">
            <a:xfrm rot="5400000" flipV="1">
              <a:off x="2723" y="7381"/>
              <a:ext cx="43" cy="416"/>
            </a:xfrm>
            <a:custGeom>
              <a:avLst/>
              <a:gdLst>
                <a:gd name="T0" fmla="*/ 0 w 43"/>
                <a:gd name="T1" fmla="*/ 0 h 416"/>
                <a:gd name="T2" fmla="*/ 0 w 43"/>
                <a:gd name="T3" fmla="*/ 60 h 416"/>
                <a:gd name="T4" fmla="*/ 0 w 43"/>
                <a:gd name="T5" fmla="*/ 84 h 416"/>
                <a:gd name="T6" fmla="*/ 24 w 43"/>
                <a:gd name="T7" fmla="*/ 96 h 416"/>
                <a:gd name="T8" fmla="*/ 33 w 43"/>
                <a:gd name="T9" fmla="*/ 121 h 416"/>
                <a:gd name="T10" fmla="*/ 24 w 43"/>
                <a:gd name="T11" fmla="*/ 157 h 416"/>
                <a:gd name="T12" fmla="*/ 24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4" y="96"/>
                  </a:lnTo>
                  <a:lnTo>
                    <a:pt x="33" y="121"/>
                  </a:lnTo>
                  <a:lnTo>
                    <a:pt x="24" y="157"/>
                  </a:lnTo>
                  <a:lnTo>
                    <a:pt x="24"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6" name="Oval 161"/>
            <p:cNvSpPr>
              <a:spLocks noChangeArrowheads="1"/>
            </p:cNvSpPr>
            <p:nvPr/>
          </p:nvSpPr>
          <p:spPr bwMode="auto">
            <a:xfrm rot="5400000" flipV="1">
              <a:off x="2419"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87" name="Freeform 162"/>
            <p:cNvSpPr>
              <a:spLocks/>
            </p:cNvSpPr>
            <p:nvPr/>
          </p:nvSpPr>
          <p:spPr bwMode="auto">
            <a:xfrm rot="5400000" flipV="1">
              <a:off x="2723" y="7244"/>
              <a:ext cx="43" cy="416"/>
            </a:xfrm>
            <a:custGeom>
              <a:avLst/>
              <a:gdLst>
                <a:gd name="T0" fmla="*/ 0 w 43"/>
                <a:gd name="T1" fmla="*/ 0 h 416"/>
                <a:gd name="T2" fmla="*/ 0 w 43"/>
                <a:gd name="T3" fmla="*/ 60 h 416"/>
                <a:gd name="T4" fmla="*/ 0 w 43"/>
                <a:gd name="T5" fmla="*/ 84 h 416"/>
                <a:gd name="T6" fmla="*/ 22 w 43"/>
                <a:gd name="T7" fmla="*/ 96 h 416"/>
                <a:gd name="T8" fmla="*/ 31 w 43"/>
                <a:gd name="T9" fmla="*/ 121 h 416"/>
                <a:gd name="T10" fmla="*/ 22 w 43"/>
                <a:gd name="T11" fmla="*/ 157 h 416"/>
                <a:gd name="T12" fmla="*/ 22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2" y="96"/>
                  </a:lnTo>
                  <a:lnTo>
                    <a:pt x="31" y="121"/>
                  </a:lnTo>
                  <a:lnTo>
                    <a:pt x="22" y="157"/>
                  </a:lnTo>
                  <a:lnTo>
                    <a:pt x="22"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8" name="Oval 163"/>
            <p:cNvSpPr>
              <a:spLocks noChangeArrowheads="1"/>
            </p:cNvSpPr>
            <p:nvPr/>
          </p:nvSpPr>
          <p:spPr bwMode="auto">
            <a:xfrm rot="5400000" flipV="1">
              <a:off x="3112"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89" name="Freeform 164"/>
            <p:cNvSpPr>
              <a:spLocks/>
            </p:cNvSpPr>
            <p:nvPr/>
          </p:nvSpPr>
          <p:spPr bwMode="auto">
            <a:xfrm rot="5400000" flipV="1">
              <a:off x="2914" y="7582"/>
              <a:ext cx="22" cy="395"/>
            </a:xfrm>
            <a:custGeom>
              <a:avLst/>
              <a:gdLst>
                <a:gd name="T0" fmla="*/ 10 w 22"/>
                <a:gd name="T1" fmla="*/ 395 h 395"/>
                <a:gd name="T2" fmla="*/ 0 w 22"/>
                <a:gd name="T3" fmla="*/ 359 h 395"/>
                <a:gd name="T4" fmla="*/ 10 w 22"/>
                <a:gd name="T5" fmla="*/ 323 h 395"/>
                <a:gd name="T6" fmla="*/ 22 w 22"/>
                <a:gd name="T7" fmla="*/ 298 h 395"/>
                <a:gd name="T8" fmla="*/ 10 w 22"/>
                <a:gd name="T9" fmla="*/ 274 h 395"/>
                <a:gd name="T10" fmla="*/ 0 w 22"/>
                <a:gd name="T11" fmla="*/ 250 h 395"/>
                <a:gd name="T12" fmla="*/ 10 w 22"/>
                <a:gd name="T13" fmla="*/ 226 h 395"/>
                <a:gd name="T14" fmla="*/ 22 w 22"/>
                <a:gd name="T15" fmla="*/ 202 h 395"/>
                <a:gd name="T16" fmla="*/ 22 w 22"/>
                <a:gd name="T17" fmla="*/ 169 h 395"/>
                <a:gd name="T18" fmla="*/ 10 w 22"/>
                <a:gd name="T19" fmla="*/ 133 h 395"/>
                <a:gd name="T20" fmla="*/ 10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0" y="395"/>
                  </a:moveTo>
                  <a:lnTo>
                    <a:pt x="0" y="359"/>
                  </a:lnTo>
                  <a:lnTo>
                    <a:pt x="10" y="323"/>
                  </a:lnTo>
                  <a:lnTo>
                    <a:pt x="22" y="298"/>
                  </a:lnTo>
                  <a:lnTo>
                    <a:pt x="10" y="274"/>
                  </a:lnTo>
                  <a:lnTo>
                    <a:pt x="0" y="250"/>
                  </a:lnTo>
                  <a:lnTo>
                    <a:pt x="10" y="226"/>
                  </a:lnTo>
                  <a:lnTo>
                    <a:pt x="22" y="202"/>
                  </a:lnTo>
                  <a:lnTo>
                    <a:pt x="22" y="169"/>
                  </a:lnTo>
                  <a:lnTo>
                    <a:pt x="10" y="133"/>
                  </a:lnTo>
                  <a:lnTo>
                    <a:pt x="10"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0" name="Freeform 165"/>
            <p:cNvSpPr>
              <a:spLocks/>
            </p:cNvSpPr>
            <p:nvPr/>
          </p:nvSpPr>
          <p:spPr bwMode="auto">
            <a:xfrm rot="5400000" flipV="1">
              <a:off x="2880" y="7659"/>
              <a:ext cx="43" cy="416"/>
            </a:xfrm>
            <a:custGeom>
              <a:avLst/>
              <a:gdLst>
                <a:gd name="T0" fmla="*/ 0 w 43"/>
                <a:gd name="T1" fmla="*/ 416 h 416"/>
                <a:gd name="T2" fmla="*/ 0 w 43"/>
                <a:gd name="T3" fmla="*/ 356 h 416"/>
                <a:gd name="T4" fmla="*/ 0 w 43"/>
                <a:gd name="T5" fmla="*/ 331 h 416"/>
                <a:gd name="T6" fmla="*/ 21 w 43"/>
                <a:gd name="T7" fmla="*/ 319 h 416"/>
                <a:gd name="T8" fmla="*/ 31 w 43"/>
                <a:gd name="T9" fmla="*/ 295 h 416"/>
                <a:gd name="T10" fmla="*/ 21 w 43"/>
                <a:gd name="T11" fmla="*/ 259 h 416"/>
                <a:gd name="T12" fmla="*/ 21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1" y="295"/>
                  </a:lnTo>
                  <a:lnTo>
                    <a:pt x="21" y="259"/>
                  </a:lnTo>
                  <a:lnTo>
                    <a:pt x="21"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1" name="Oval 166"/>
            <p:cNvSpPr>
              <a:spLocks noChangeArrowheads="1"/>
            </p:cNvSpPr>
            <p:nvPr/>
          </p:nvSpPr>
          <p:spPr bwMode="auto">
            <a:xfrm rot="5400000" flipV="1">
              <a:off x="3111"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92" name="Freeform 167"/>
            <p:cNvSpPr>
              <a:spLocks/>
            </p:cNvSpPr>
            <p:nvPr/>
          </p:nvSpPr>
          <p:spPr bwMode="auto">
            <a:xfrm rot="5400000" flipV="1">
              <a:off x="2914" y="7443"/>
              <a:ext cx="22" cy="395"/>
            </a:xfrm>
            <a:custGeom>
              <a:avLst/>
              <a:gdLst>
                <a:gd name="T0" fmla="*/ 12 w 22"/>
                <a:gd name="T1" fmla="*/ 395 h 395"/>
                <a:gd name="T2" fmla="*/ 0 w 22"/>
                <a:gd name="T3" fmla="*/ 359 h 395"/>
                <a:gd name="T4" fmla="*/ 12 w 22"/>
                <a:gd name="T5" fmla="*/ 323 h 395"/>
                <a:gd name="T6" fmla="*/ 22 w 22"/>
                <a:gd name="T7" fmla="*/ 298 h 395"/>
                <a:gd name="T8" fmla="*/ 12 w 22"/>
                <a:gd name="T9" fmla="*/ 274 h 395"/>
                <a:gd name="T10" fmla="*/ 0 w 22"/>
                <a:gd name="T11" fmla="*/ 250 h 395"/>
                <a:gd name="T12" fmla="*/ 12 w 22"/>
                <a:gd name="T13" fmla="*/ 226 h 395"/>
                <a:gd name="T14" fmla="*/ 22 w 22"/>
                <a:gd name="T15" fmla="*/ 202 h 395"/>
                <a:gd name="T16" fmla="*/ 22 w 22"/>
                <a:gd name="T17" fmla="*/ 169 h 395"/>
                <a:gd name="T18" fmla="*/ 12 w 22"/>
                <a:gd name="T19" fmla="*/ 133 h 395"/>
                <a:gd name="T20" fmla="*/ 12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2" y="395"/>
                  </a:moveTo>
                  <a:lnTo>
                    <a:pt x="0" y="359"/>
                  </a:lnTo>
                  <a:lnTo>
                    <a:pt x="12" y="323"/>
                  </a:lnTo>
                  <a:lnTo>
                    <a:pt x="22" y="298"/>
                  </a:lnTo>
                  <a:lnTo>
                    <a:pt x="12" y="274"/>
                  </a:lnTo>
                  <a:lnTo>
                    <a:pt x="0" y="250"/>
                  </a:lnTo>
                  <a:lnTo>
                    <a:pt x="12" y="226"/>
                  </a:lnTo>
                  <a:lnTo>
                    <a:pt x="22" y="202"/>
                  </a:lnTo>
                  <a:lnTo>
                    <a:pt x="22" y="169"/>
                  </a:lnTo>
                  <a:lnTo>
                    <a:pt x="12" y="133"/>
                  </a:lnTo>
                  <a:lnTo>
                    <a:pt x="12"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3" name="Freeform 168"/>
            <p:cNvSpPr>
              <a:spLocks/>
            </p:cNvSpPr>
            <p:nvPr/>
          </p:nvSpPr>
          <p:spPr bwMode="auto">
            <a:xfrm rot="5400000" flipV="1">
              <a:off x="2880" y="7520"/>
              <a:ext cx="43" cy="416"/>
            </a:xfrm>
            <a:custGeom>
              <a:avLst/>
              <a:gdLst>
                <a:gd name="T0" fmla="*/ 0 w 43"/>
                <a:gd name="T1" fmla="*/ 416 h 416"/>
                <a:gd name="T2" fmla="*/ 0 w 43"/>
                <a:gd name="T3" fmla="*/ 356 h 416"/>
                <a:gd name="T4" fmla="*/ 0 w 43"/>
                <a:gd name="T5" fmla="*/ 331 h 416"/>
                <a:gd name="T6" fmla="*/ 21 w 43"/>
                <a:gd name="T7" fmla="*/ 319 h 416"/>
                <a:gd name="T8" fmla="*/ 33 w 43"/>
                <a:gd name="T9" fmla="*/ 295 h 416"/>
                <a:gd name="T10" fmla="*/ 21 w 43"/>
                <a:gd name="T11" fmla="*/ 259 h 416"/>
                <a:gd name="T12" fmla="*/ 21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3" y="295"/>
                  </a:lnTo>
                  <a:lnTo>
                    <a:pt x="21" y="259"/>
                  </a:lnTo>
                  <a:lnTo>
                    <a:pt x="21"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4" name="Oval 169"/>
            <p:cNvSpPr>
              <a:spLocks noChangeArrowheads="1"/>
            </p:cNvSpPr>
            <p:nvPr/>
          </p:nvSpPr>
          <p:spPr bwMode="auto">
            <a:xfrm rot="5400000" flipV="1">
              <a:off x="3111"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95" name="Freeform 170"/>
            <p:cNvSpPr>
              <a:spLocks/>
            </p:cNvSpPr>
            <p:nvPr/>
          </p:nvSpPr>
          <p:spPr bwMode="auto">
            <a:xfrm rot="5400000" flipV="1">
              <a:off x="2915" y="7307"/>
              <a:ext cx="19" cy="395"/>
            </a:xfrm>
            <a:custGeom>
              <a:avLst/>
              <a:gdLst>
                <a:gd name="T0" fmla="*/ 9 w 19"/>
                <a:gd name="T1" fmla="*/ 395 h 395"/>
                <a:gd name="T2" fmla="*/ 0 w 19"/>
                <a:gd name="T3" fmla="*/ 359 h 395"/>
                <a:gd name="T4" fmla="*/ 9 w 19"/>
                <a:gd name="T5" fmla="*/ 323 h 395"/>
                <a:gd name="T6" fmla="*/ 19 w 19"/>
                <a:gd name="T7" fmla="*/ 298 h 395"/>
                <a:gd name="T8" fmla="*/ 9 w 19"/>
                <a:gd name="T9" fmla="*/ 274 h 395"/>
                <a:gd name="T10" fmla="*/ 0 w 19"/>
                <a:gd name="T11" fmla="*/ 250 h 395"/>
                <a:gd name="T12" fmla="*/ 9 w 19"/>
                <a:gd name="T13" fmla="*/ 226 h 395"/>
                <a:gd name="T14" fmla="*/ 19 w 19"/>
                <a:gd name="T15" fmla="*/ 202 h 395"/>
                <a:gd name="T16" fmla="*/ 19 w 19"/>
                <a:gd name="T17" fmla="*/ 169 h 395"/>
                <a:gd name="T18" fmla="*/ 9 w 19"/>
                <a:gd name="T19" fmla="*/ 133 h 395"/>
                <a:gd name="T20" fmla="*/ 9 w 19"/>
                <a:gd name="T21" fmla="*/ 108 h 395"/>
                <a:gd name="T22" fmla="*/ 19 w 19"/>
                <a:gd name="T23" fmla="*/ 84 h 395"/>
                <a:gd name="T24" fmla="*/ 19 w 19"/>
                <a:gd name="T25" fmla="*/ 60 h 395"/>
                <a:gd name="T26" fmla="*/ 19 w 19"/>
                <a:gd name="T27" fmla="*/ 36 h 395"/>
                <a:gd name="T28" fmla="*/ 19 w 19"/>
                <a:gd name="T29" fmla="*/ 12 h 395"/>
                <a:gd name="T30" fmla="*/ 0 w 19"/>
                <a:gd name="T31" fmla="*/ 12 h 395"/>
                <a:gd name="T32" fmla="*/ 19 w 19"/>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5"/>
                <a:gd name="T53" fmla="*/ 19 w 19"/>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5">
                  <a:moveTo>
                    <a:pt x="9" y="395"/>
                  </a:moveTo>
                  <a:lnTo>
                    <a:pt x="0" y="359"/>
                  </a:lnTo>
                  <a:lnTo>
                    <a:pt x="9" y="323"/>
                  </a:lnTo>
                  <a:lnTo>
                    <a:pt x="19" y="298"/>
                  </a:lnTo>
                  <a:lnTo>
                    <a:pt x="9" y="274"/>
                  </a:lnTo>
                  <a:lnTo>
                    <a:pt x="0" y="250"/>
                  </a:lnTo>
                  <a:lnTo>
                    <a:pt x="9" y="226"/>
                  </a:lnTo>
                  <a:lnTo>
                    <a:pt x="19" y="202"/>
                  </a:lnTo>
                  <a:lnTo>
                    <a:pt x="19" y="169"/>
                  </a:lnTo>
                  <a:lnTo>
                    <a:pt x="9" y="133"/>
                  </a:lnTo>
                  <a:lnTo>
                    <a:pt x="9" y="108"/>
                  </a:lnTo>
                  <a:lnTo>
                    <a:pt x="19" y="84"/>
                  </a:lnTo>
                  <a:lnTo>
                    <a:pt x="19" y="60"/>
                  </a:lnTo>
                  <a:lnTo>
                    <a:pt x="19" y="36"/>
                  </a:lnTo>
                  <a:lnTo>
                    <a:pt x="19" y="12"/>
                  </a:lnTo>
                  <a:lnTo>
                    <a:pt x="0" y="12"/>
                  </a:lnTo>
                  <a:lnTo>
                    <a:pt x="19"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6" name="Freeform 171"/>
            <p:cNvSpPr>
              <a:spLocks/>
            </p:cNvSpPr>
            <p:nvPr/>
          </p:nvSpPr>
          <p:spPr bwMode="auto">
            <a:xfrm rot="5400000" flipV="1">
              <a:off x="2880" y="7381"/>
              <a:ext cx="43" cy="416"/>
            </a:xfrm>
            <a:custGeom>
              <a:avLst/>
              <a:gdLst>
                <a:gd name="T0" fmla="*/ 0 w 43"/>
                <a:gd name="T1" fmla="*/ 416 h 416"/>
                <a:gd name="T2" fmla="*/ 0 w 43"/>
                <a:gd name="T3" fmla="*/ 356 h 416"/>
                <a:gd name="T4" fmla="*/ 0 w 43"/>
                <a:gd name="T5" fmla="*/ 331 h 416"/>
                <a:gd name="T6" fmla="*/ 24 w 43"/>
                <a:gd name="T7" fmla="*/ 319 h 416"/>
                <a:gd name="T8" fmla="*/ 33 w 43"/>
                <a:gd name="T9" fmla="*/ 295 h 416"/>
                <a:gd name="T10" fmla="*/ 24 w 43"/>
                <a:gd name="T11" fmla="*/ 259 h 416"/>
                <a:gd name="T12" fmla="*/ 24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4" y="319"/>
                  </a:lnTo>
                  <a:lnTo>
                    <a:pt x="33" y="295"/>
                  </a:lnTo>
                  <a:lnTo>
                    <a:pt x="24" y="259"/>
                  </a:lnTo>
                  <a:lnTo>
                    <a:pt x="24"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7" name="Oval 172"/>
            <p:cNvSpPr>
              <a:spLocks noChangeArrowheads="1"/>
            </p:cNvSpPr>
            <p:nvPr/>
          </p:nvSpPr>
          <p:spPr bwMode="auto">
            <a:xfrm rot="5400000" flipV="1">
              <a:off x="3112"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98" name="Freeform 173"/>
            <p:cNvSpPr>
              <a:spLocks/>
            </p:cNvSpPr>
            <p:nvPr/>
          </p:nvSpPr>
          <p:spPr bwMode="auto">
            <a:xfrm rot="5400000" flipV="1">
              <a:off x="2880" y="7244"/>
              <a:ext cx="43" cy="416"/>
            </a:xfrm>
            <a:custGeom>
              <a:avLst/>
              <a:gdLst>
                <a:gd name="T0" fmla="*/ 0 w 43"/>
                <a:gd name="T1" fmla="*/ 416 h 416"/>
                <a:gd name="T2" fmla="*/ 0 w 43"/>
                <a:gd name="T3" fmla="*/ 356 h 416"/>
                <a:gd name="T4" fmla="*/ 0 w 43"/>
                <a:gd name="T5" fmla="*/ 331 h 416"/>
                <a:gd name="T6" fmla="*/ 22 w 43"/>
                <a:gd name="T7" fmla="*/ 319 h 416"/>
                <a:gd name="T8" fmla="*/ 31 w 43"/>
                <a:gd name="T9" fmla="*/ 295 h 416"/>
                <a:gd name="T10" fmla="*/ 22 w 43"/>
                <a:gd name="T11" fmla="*/ 259 h 416"/>
                <a:gd name="T12" fmla="*/ 22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2" y="319"/>
                  </a:lnTo>
                  <a:lnTo>
                    <a:pt x="31" y="295"/>
                  </a:lnTo>
                  <a:lnTo>
                    <a:pt x="22" y="259"/>
                  </a:lnTo>
                  <a:lnTo>
                    <a:pt x="22"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9" name="Freeform 174"/>
            <p:cNvSpPr>
              <a:spLocks/>
            </p:cNvSpPr>
            <p:nvPr/>
          </p:nvSpPr>
          <p:spPr bwMode="auto">
            <a:xfrm rot="5400000" flipV="1">
              <a:off x="2710" y="7171"/>
              <a:ext cx="21" cy="392"/>
            </a:xfrm>
            <a:custGeom>
              <a:avLst/>
              <a:gdLst>
                <a:gd name="T0" fmla="*/ 9 w 21"/>
                <a:gd name="T1" fmla="*/ 0 h 392"/>
                <a:gd name="T2" fmla="*/ 0 w 21"/>
                <a:gd name="T3" fmla="*/ 36 h 392"/>
                <a:gd name="T4" fmla="*/ 9 w 21"/>
                <a:gd name="T5" fmla="*/ 72 h 392"/>
                <a:gd name="T6" fmla="*/ 21 w 21"/>
                <a:gd name="T7" fmla="*/ 96 h 392"/>
                <a:gd name="T8" fmla="*/ 9 w 21"/>
                <a:gd name="T9" fmla="*/ 120 h 392"/>
                <a:gd name="T10" fmla="*/ 0 w 21"/>
                <a:gd name="T11" fmla="*/ 145 h 392"/>
                <a:gd name="T12" fmla="*/ 9 w 21"/>
                <a:gd name="T13" fmla="*/ 169 h 392"/>
                <a:gd name="T14" fmla="*/ 21 w 21"/>
                <a:gd name="T15" fmla="*/ 190 h 392"/>
                <a:gd name="T16" fmla="*/ 21 w 21"/>
                <a:gd name="T17" fmla="*/ 226 h 392"/>
                <a:gd name="T18" fmla="*/ 9 w 21"/>
                <a:gd name="T19" fmla="*/ 262 h 392"/>
                <a:gd name="T20" fmla="*/ 9 w 21"/>
                <a:gd name="T21" fmla="*/ 286 h 392"/>
                <a:gd name="T22" fmla="*/ 21 w 21"/>
                <a:gd name="T23" fmla="*/ 310 h 392"/>
                <a:gd name="T24" fmla="*/ 21 w 21"/>
                <a:gd name="T25" fmla="*/ 335 h 392"/>
                <a:gd name="T26" fmla="*/ 21 w 21"/>
                <a:gd name="T27" fmla="*/ 359 h 392"/>
                <a:gd name="T28" fmla="*/ 21 w 21"/>
                <a:gd name="T29" fmla="*/ 383 h 392"/>
                <a:gd name="T30" fmla="*/ 0 w 21"/>
                <a:gd name="T31" fmla="*/ 383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0" name="Freeform 175"/>
            <p:cNvSpPr>
              <a:spLocks/>
            </p:cNvSpPr>
            <p:nvPr/>
          </p:nvSpPr>
          <p:spPr bwMode="auto">
            <a:xfrm rot="5400000" flipV="1">
              <a:off x="2914" y="7169"/>
              <a:ext cx="21" cy="395"/>
            </a:xfrm>
            <a:custGeom>
              <a:avLst/>
              <a:gdLst>
                <a:gd name="T0" fmla="*/ 9 w 21"/>
                <a:gd name="T1" fmla="*/ 395 h 395"/>
                <a:gd name="T2" fmla="*/ 0 w 21"/>
                <a:gd name="T3" fmla="*/ 359 h 395"/>
                <a:gd name="T4" fmla="*/ 9 w 21"/>
                <a:gd name="T5" fmla="*/ 323 h 395"/>
                <a:gd name="T6" fmla="*/ 21 w 21"/>
                <a:gd name="T7" fmla="*/ 298 h 395"/>
                <a:gd name="T8" fmla="*/ 9 w 21"/>
                <a:gd name="T9" fmla="*/ 274 h 395"/>
                <a:gd name="T10" fmla="*/ 0 w 21"/>
                <a:gd name="T11" fmla="*/ 250 h 395"/>
                <a:gd name="T12" fmla="*/ 9 w 21"/>
                <a:gd name="T13" fmla="*/ 226 h 395"/>
                <a:gd name="T14" fmla="*/ 21 w 21"/>
                <a:gd name="T15" fmla="*/ 202 h 395"/>
                <a:gd name="T16" fmla="*/ 21 w 21"/>
                <a:gd name="T17" fmla="*/ 169 h 395"/>
                <a:gd name="T18" fmla="*/ 9 w 21"/>
                <a:gd name="T19" fmla="*/ 133 h 395"/>
                <a:gd name="T20" fmla="*/ 9 w 21"/>
                <a:gd name="T21" fmla="*/ 108 h 395"/>
                <a:gd name="T22" fmla="*/ 21 w 21"/>
                <a:gd name="T23" fmla="*/ 84 h 395"/>
                <a:gd name="T24" fmla="*/ 21 w 21"/>
                <a:gd name="T25" fmla="*/ 60 h 395"/>
                <a:gd name="T26" fmla="*/ 21 w 21"/>
                <a:gd name="T27" fmla="*/ 36 h 395"/>
                <a:gd name="T28" fmla="*/ 21 w 21"/>
                <a:gd name="T29" fmla="*/ 12 h 395"/>
                <a:gd name="T30" fmla="*/ 0 w 21"/>
                <a:gd name="T31" fmla="*/ 12 h 395"/>
                <a:gd name="T32" fmla="*/ 21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7493" name="Group 176"/>
          <p:cNvGrpSpPr>
            <a:grpSpLocks/>
          </p:cNvGrpSpPr>
          <p:nvPr/>
        </p:nvGrpSpPr>
        <p:grpSpPr bwMode="auto">
          <a:xfrm>
            <a:off x="3527425" y="1949450"/>
            <a:ext cx="1346200" cy="227013"/>
            <a:chOff x="5777" y="4559"/>
            <a:chExt cx="1778" cy="309"/>
          </a:xfrm>
        </p:grpSpPr>
        <p:sp>
          <p:nvSpPr>
            <p:cNvPr id="17573" name="Line 17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4" name="Line 17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5" name="Freeform 17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76" name="Freeform 18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4" name="Group 181"/>
          <p:cNvGrpSpPr>
            <a:grpSpLocks/>
          </p:cNvGrpSpPr>
          <p:nvPr/>
        </p:nvGrpSpPr>
        <p:grpSpPr bwMode="auto">
          <a:xfrm>
            <a:off x="3505200" y="2600325"/>
            <a:ext cx="1344613" cy="227013"/>
            <a:chOff x="5777" y="4559"/>
            <a:chExt cx="1778" cy="309"/>
          </a:xfrm>
        </p:grpSpPr>
        <p:sp>
          <p:nvSpPr>
            <p:cNvPr id="17569" name="Line 18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0" name="Line 18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1" name="Freeform 18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72" name="Freeform 18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5" name="Group 186"/>
          <p:cNvGrpSpPr>
            <a:grpSpLocks/>
          </p:cNvGrpSpPr>
          <p:nvPr/>
        </p:nvGrpSpPr>
        <p:grpSpPr bwMode="auto">
          <a:xfrm>
            <a:off x="3481388" y="3252788"/>
            <a:ext cx="1346200" cy="227012"/>
            <a:chOff x="5777" y="4559"/>
            <a:chExt cx="1778" cy="309"/>
          </a:xfrm>
        </p:grpSpPr>
        <p:sp>
          <p:nvSpPr>
            <p:cNvPr id="17565" name="Line 18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6" name="Line 18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7" name="Freeform 18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8" name="Freeform 19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6" name="Group 191"/>
          <p:cNvGrpSpPr>
            <a:grpSpLocks/>
          </p:cNvGrpSpPr>
          <p:nvPr/>
        </p:nvGrpSpPr>
        <p:grpSpPr bwMode="auto">
          <a:xfrm>
            <a:off x="3481388" y="3870325"/>
            <a:ext cx="1346200" cy="227013"/>
            <a:chOff x="5777" y="4559"/>
            <a:chExt cx="1778" cy="309"/>
          </a:xfrm>
        </p:grpSpPr>
        <p:sp>
          <p:nvSpPr>
            <p:cNvPr id="17561" name="Line 19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2" name="Line 19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3" name="Freeform 19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4" name="Freeform 19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7" name="Group 196"/>
          <p:cNvGrpSpPr>
            <a:grpSpLocks/>
          </p:cNvGrpSpPr>
          <p:nvPr/>
        </p:nvGrpSpPr>
        <p:grpSpPr bwMode="auto">
          <a:xfrm>
            <a:off x="3459163" y="4521200"/>
            <a:ext cx="1346200" cy="227013"/>
            <a:chOff x="5777" y="4559"/>
            <a:chExt cx="1778" cy="309"/>
          </a:xfrm>
        </p:grpSpPr>
        <p:sp>
          <p:nvSpPr>
            <p:cNvPr id="17557" name="Line 19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8" name="Line 19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9" name="Freeform 19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0" name="Freeform 20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8" name="Group 201"/>
          <p:cNvGrpSpPr>
            <a:grpSpLocks/>
          </p:cNvGrpSpPr>
          <p:nvPr/>
        </p:nvGrpSpPr>
        <p:grpSpPr bwMode="auto">
          <a:xfrm>
            <a:off x="3459163" y="5105400"/>
            <a:ext cx="1346200" cy="227013"/>
            <a:chOff x="5777" y="4559"/>
            <a:chExt cx="1778" cy="309"/>
          </a:xfrm>
        </p:grpSpPr>
        <p:sp>
          <p:nvSpPr>
            <p:cNvPr id="17553" name="Line 20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4" name="Line 20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5" name="Freeform 20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56" name="Freeform 20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sp>
        <p:nvSpPr>
          <p:cNvPr id="17499" name="Text Box 206"/>
          <p:cNvSpPr txBox="1">
            <a:spLocks noChangeArrowheads="1"/>
          </p:cNvSpPr>
          <p:nvPr/>
        </p:nvSpPr>
        <p:spPr bwMode="auto">
          <a:xfrm>
            <a:off x="561975" y="1454150"/>
            <a:ext cx="54975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solidFill>
                  <a:srgbClr val="FF0000"/>
                </a:solidFill>
                <a:latin typeface="Arial" pitchFamily="34" charset="0"/>
              </a:rPr>
              <a:t>TRASPORTATORE</a:t>
            </a:r>
            <a:r>
              <a:rPr lang="it-IT" sz="1200" b="1">
                <a:latin typeface="Arial" pitchFamily="34" charset="0"/>
              </a:rPr>
              <a:t>                  </a:t>
            </a:r>
            <a:r>
              <a:rPr lang="it-IT" sz="1200" b="1">
                <a:solidFill>
                  <a:schemeClr val="accent2"/>
                </a:solidFill>
                <a:latin typeface="Arial" pitchFamily="34" charset="0"/>
              </a:rPr>
              <a:t>citosol</a:t>
            </a:r>
            <a:r>
              <a:rPr lang="it-IT" sz="1200" b="1">
                <a:latin typeface="Arial" pitchFamily="34" charset="0"/>
              </a:rPr>
              <a:t>                                  </a:t>
            </a:r>
            <a:r>
              <a:rPr lang="it-IT" sz="1200" b="1">
                <a:solidFill>
                  <a:schemeClr val="accent2"/>
                </a:solidFill>
                <a:latin typeface="Arial" pitchFamily="34" charset="0"/>
              </a:rPr>
              <a:t>matrice</a:t>
            </a:r>
            <a:endParaRPr lang="it-IT">
              <a:solidFill>
                <a:schemeClr val="accent2"/>
              </a:solidFill>
            </a:endParaRPr>
          </a:p>
        </p:txBody>
      </p:sp>
      <p:sp>
        <p:nvSpPr>
          <p:cNvPr id="17500" name="Text Box 207"/>
          <p:cNvSpPr txBox="1">
            <a:spLocks noChangeArrowheads="1"/>
          </p:cNvSpPr>
          <p:nvPr/>
        </p:nvSpPr>
        <p:spPr bwMode="auto">
          <a:xfrm>
            <a:off x="381000" y="1862138"/>
            <a:ext cx="22828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monocarbossilici</a:t>
            </a:r>
            <a:endParaRPr lang="it-IT" sz="1200" b="1"/>
          </a:p>
        </p:txBody>
      </p:sp>
      <p:sp>
        <p:nvSpPr>
          <p:cNvPr id="17501" name="Text Box 208"/>
          <p:cNvSpPr txBox="1">
            <a:spLocks noChangeArrowheads="1"/>
          </p:cNvSpPr>
          <p:nvPr/>
        </p:nvSpPr>
        <p:spPr bwMode="auto">
          <a:xfrm>
            <a:off x="3048000" y="1741488"/>
            <a:ext cx="8747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Piruvato</a:t>
            </a:r>
            <a:endParaRPr lang="it-IT" sz="1200" b="1"/>
          </a:p>
        </p:txBody>
      </p:sp>
      <p:sp>
        <p:nvSpPr>
          <p:cNvPr id="17502" name="Text Box 209"/>
          <p:cNvSpPr txBox="1">
            <a:spLocks noChangeArrowheads="1"/>
          </p:cNvSpPr>
          <p:nvPr/>
        </p:nvSpPr>
        <p:spPr bwMode="auto">
          <a:xfrm>
            <a:off x="4648200" y="2070100"/>
            <a:ext cx="873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OH </a:t>
            </a:r>
            <a:r>
              <a:rPr lang="it-IT" sz="1200" b="1" baseline="30000">
                <a:latin typeface="Arial" pitchFamily="34" charset="0"/>
              </a:rPr>
              <a:t>-</a:t>
            </a:r>
            <a:endParaRPr lang="it-IT" sz="1200" b="1"/>
          </a:p>
        </p:txBody>
      </p:sp>
      <p:sp>
        <p:nvSpPr>
          <p:cNvPr id="17503" name="Text Box 210"/>
          <p:cNvSpPr txBox="1">
            <a:spLocks noChangeArrowheads="1"/>
          </p:cNvSpPr>
          <p:nvPr/>
        </p:nvSpPr>
        <p:spPr bwMode="auto">
          <a:xfrm>
            <a:off x="358775" y="2425700"/>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dicarbossilici</a:t>
            </a:r>
            <a:endParaRPr lang="it-IT" sz="1200" b="1"/>
          </a:p>
        </p:txBody>
      </p:sp>
      <p:sp>
        <p:nvSpPr>
          <p:cNvPr id="17504" name="Text Box 211"/>
          <p:cNvSpPr txBox="1">
            <a:spLocks noChangeArrowheads="1"/>
          </p:cNvSpPr>
          <p:nvPr/>
        </p:nvSpPr>
        <p:spPr bwMode="auto">
          <a:xfrm>
            <a:off x="3389313" y="2425700"/>
            <a:ext cx="8747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a:t>
            </a:r>
            <a:r>
              <a:rPr lang="it-IT" sz="1200" b="1" baseline="-25000">
                <a:latin typeface="Arial" pitchFamily="34" charset="0"/>
              </a:rPr>
              <a:t>i</a:t>
            </a:r>
            <a:r>
              <a:rPr lang="it-IT" sz="1200" b="1">
                <a:latin typeface="Arial" pitchFamily="34" charset="0"/>
              </a:rPr>
              <a:t> </a:t>
            </a:r>
            <a:endParaRPr lang="it-IT" sz="1200" b="1"/>
          </a:p>
        </p:txBody>
      </p:sp>
      <p:sp>
        <p:nvSpPr>
          <p:cNvPr id="17505" name="Text Box 212"/>
          <p:cNvSpPr txBox="1">
            <a:spLocks noChangeArrowheads="1"/>
          </p:cNvSpPr>
          <p:nvPr/>
        </p:nvSpPr>
        <p:spPr bwMode="auto">
          <a:xfrm>
            <a:off x="4548188" y="2733675"/>
            <a:ext cx="873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06" name="Text Box 213"/>
          <p:cNvSpPr txBox="1">
            <a:spLocks noChangeArrowheads="1"/>
          </p:cNvSpPr>
          <p:nvPr/>
        </p:nvSpPr>
        <p:spPr bwMode="auto">
          <a:xfrm>
            <a:off x="3060700" y="3054350"/>
            <a:ext cx="873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07" name="Text Box 214"/>
          <p:cNvSpPr txBox="1">
            <a:spLocks noChangeArrowheads="1"/>
          </p:cNvSpPr>
          <p:nvPr/>
        </p:nvSpPr>
        <p:spPr bwMode="auto">
          <a:xfrm>
            <a:off x="4548188" y="3373438"/>
            <a:ext cx="873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Citrato</a:t>
            </a:r>
            <a:endParaRPr lang="it-IT" sz="1200" b="1"/>
          </a:p>
        </p:txBody>
      </p:sp>
      <p:sp>
        <p:nvSpPr>
          <p:cNvPr id="17508" name="Text Box 215"/>
          <p:cNvSpPr txBox="1">
            <a:spLocks noChangeArrowheads="1"/>
          </p:cNvSpPr>
          <p:nvPr/>
        </p:nvSpPr>
        <p:spPr bwMode="auto">
          <a:xfrm>
            <a:off x="358775" y="3087688"/>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tricarbossilici</a:t>
            </a:r>
            <a:endParaRPr lang="it-IT" sz="1200" b="1"/>
          </a:p>
        </p:txBody>
      </p:sp>
      <p:sp>
        <p:nvSpPr>
          <p:cNvPr id="17509" name="Text Box 216"/>
          <p:cNvSpPr txBox="1">
            <a:spLocks noChangeArrowheads="1"/>
          </p:cNvSpPr>
          <p:nvPr/>
        </p:nvSpPr>
        <p:spPr bwMode="auto">
          <a:xfrm>
            <a:off x="404813" y="3803650"/>
            <a:ext cx="22812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a:latin typeface="Arial" pitchFamily="34" charset="0"/>
              </a:rPr>
              <a:t>fosfato</a:t>
            </a:r>
            <a:endParaRPr lang="it-IT" sz="1200" b="1" dirty="0"/>
          </a:p>
        </p:txBody>
      </p:sp>
      <p:sp>
        <p:nvSpPr>
          <p:cNvPr id="17510" name="Text Box 217"/>
          <p:cNvSpPr txBox="1">
            <a:spLocks noChangeArrowheads="1"/>
          </p:cNvSpPr>
          <p:nvPr/>
        </p:nvSpPr>
        <p:spPr bwMode="auto">
          <a:xfrm>
            <a:off x="393700" y="4433888"/>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err="1">
                <a:latin typeface="Arial" pitchFamily="34" charset="0"/>
              </a:rPr>
              <a:t>adenin</a:t>
            </a:r>
            <a:r>
              <a:rPr lang="it-IT" sz="1200" b="1" dirty="0">
                <a:latin typeface="Arial" pitchFamily="34" charset="0"/>
              </a:rPr>
              <a:t>-nucleotidi</a:t>
            </a:r>
            <a:endParaRPr lang="it-IT" sz="3600" b="1" dirty="0"/>
          </a:p>
        </p:txBody>
      </p:sp>
      <p:sp>
        <p:nvSpPr>
          <p:cNvPr id="17511" name="Text Box 218"/>
          <p:cNvSpPr txBox="1">
            <a:spLocks noChangeArrowheads="1"/>
          </p:cNvSpPr>
          <p:nvPr/>
        </p:nvSpPr>
        <p:spPr bwMode="auto">
          <a:xfrm>
            <a:off x="366713" y="5054602"/>
            <a:ext cx="22812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err="1">
                <a:latin typeface="Arial" pitchFamily="34" charset="0"/>
              </a:rPr>
              <a:t>asp</a:t>
            </a:r>
            <a:r>
              <a:rPr lang="it-IT" sz="1200" b="1" dirty="0">
                <a:latin typeface="Arial" pitchFamily="34" charset="0"/>
              </a:rPr>
              <a:t>/</a:t>
            </a:r>
            <a:r>
              <a:rPr lang="it-IT" sz="1200" b="1" dirty="0" err="1">
                <a:latin typeface="Arial" pitchFamily="34" charset="0"/>
              </a:rPr>
              <a:t>glu</a:t>
            </a:r>
            <a:endParaRPr lang="it-IT" sz="1200" b="1" dirty="0"/>
          </a:p>
        </p:txBody>
      </p:sp>
      <p:sp>
        <p:nvSpPr>
          <p:cNvPr id="17512" name="Text Box 219"/>
          <p:cNvSpPr txBox="1">
            <a:spLocks noChangeArrowheads="1"/>
          </p:cNvSpPr>
          <p:nvPr/>
        </p:nvSpPr>
        <p:spPr bwMode="auto">
          <a:xfrm>
            <a:off x="377825" y="5740400"/>
            <a:ext cx="22812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sym typeface="Symbol" pitchFamily="18" charset="2"/>
              </a:rPr>
              <a:t></a:t>
            </a:r>
            <a:r>
              <a:rPr lang="it-IT" sz="1200" b="1">
                <a:latin typeface="Arial" pitchFamily="34" charset="0"/>
              </a:rPr>
              <a:t>-chetoglutarato/malato</a:t>
            </a:r>
            <a:endParaRPr lang="it-IT" sz="1200" b="1"/>
          </a:p>
        </p:txBody>
      </p:sp>
      <p:grpSp>
        <p:nvGrpSpPr>
          <p:cNvPr id="17513" name="Group 220"/>
          <p:cNvGrpSpPr>
            <a:grpSpLocks/>
          </p:cNvGrpSpPr>
          <p:nvPr/>
        </p:nvGrpSpPr>
        <p:grpSpPr bwMode="auto">
          <a:xfrm>
            <a:off x="3822700" y="5953125"/>
            <a:ext cx="614363" cy="398463"/>
            <a:chOff x="2417" y="7346"/>
            <a:chExt cx="813" cy="542"/>
          </a:xfrm>
        </p:grpSpPr>
        <p:sp>
          <p:nvSpPr>
            <p:cNvPr id="17529" name="Oval 221"/>
            <p:cNvSpPr>
              <a:spLocks noChangeArrowheads="1"/>
            </p:cNvSpPr>
            <p:nvPr/>
          </p:nvSpPr>
          <p:spPr bwMode="auto">
            <a:xfrm rot="5400000" flipV="1">
              <a:off x="2419"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30" name="Freeform 222"/>
            <p:cNvSpPr>
              <a:spLocks/>
            </p:cNvSpPr>
            <p:nvPr/>
          </p:nvSpPr>
          <p:spPr bwMode="auto">
            <a:xfrm rot="5400000" flipV="1">
              <a:off x="2710" y="7584"/>
              <a:ext cx="22" cy="392"/>
            </a:xfrm>
            <a:custGeom>
              <a:avLst/>
              <a:gdLst>
                <a:gd name="T0" fmla="*/ 10 w 22"/>
                <a:gd name="T1" fmla="*/ 0 h 392"/>
                <a:gd name="T2" fmla="*/ 0 w 22"/>
                <a:gd name="T3" fmla="*/ 36 h 392"/>
                <a:gd name="T4" fmla="*/ 10 w 22"/>
                <a:gd name="T5" fmla="*/ 72 h 392"/>
                <a:gd name="T6" fmla="*/ 22 w 22"/>
                <a:gd name="T7" fmla="*/ 96 h 392"/>
                <a:gd name="T8" fmla="*/ 10 w 22"/>
                <a:gd name="T9" fmla="*/ 120 h 392"/>
                <a:gd name="T10" fmla="*/ 0 w 22"/>
                <a:gd name="T11" fmla="*/ 145 h 392"/>
                <a:gd name="T12" fmla="*/ 10 w 22"/>
                <a:gd name="T13" fmla="*/ 169 h 392"/>
                <a:gd name="T14" fmla="*/ 22 w 22"/>
                <a:gd name="T15" fmla="*/ 190 h 392"/>
                <a:gd name="T16" fmla="*/ 22 w 22"/>
                <a:gd name="T17" fmla="*/ 226 h 392"/>
                <a:gd name="T18" fmla="*/ 10 w 22"/>
                <a:gd name="T19" fmla="*/ 262 h 392"/>
                <a:gd name="T20" fmla="*/ 10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0"/>
                  </a:lnTo>
                  <a:lnTo>
                    <a:pt x="0" y="145"/>
                  </a:lnTo>
                  <a:lnTo>
                    <a:pt x="10" y="169"/>
                  </a:lnTo>
                  <a:lnTo>
                    <a:pt x="22" y="190"/>
                  </a:lnTo>
                  <a:lnTo>
                    <a:pt x="22" y="226"/>
                  </a:lnTo>
                  <a:lnTo>
                    <a:pt x="10" y="262"/>
                  </a:lnTo>
                  <a:lnTo>
                    <a:pt x="10"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1" name="Freeform 223"/>
            <p:cNvSpPr>
              <a:spLocks/>
            </p:cNvSpPr>
            <p:nvPr/>
          </p:nvSpPr>
          <p:spPr bwMode="auto">
            <a:xfrm rot="5400000" flipV="1">
              <a:off x="2723" y="7659"/>
              <a:ext cx="43" cy="416"/>
            </a:xfrm>
            <a:custGeom>
              <a:avLst/>
              <a:gdLst>
                <a:gd name="T0" fmla="*/ 0 w 43"/>
                <a:gd name="T1" fmla="*/ 0 h 416"/>
                <a:gd name="T2" fmla="*/ 0 w 43"/>
                <a:gd name="T3" fmla="*/ 60 h 416"/>
                <a:gd name="T4" fmla="*/ 0 w 43"/>
                <a:gd name="T5" fmla="*/ 84 h 416"/>
                <a:gd name="T6" fmla="*/ 21 w 43"/>
                <a:gd name="T7" fmla="*/ 96 h 416"/>
                <a:gd name="T8" fmla="*/ 31 w 43"/>
                <a:gd name="T9" fmla="*/ 121 h 416"/>
                <a:gd name="T10" fmla="*/ 21 w 43"/>
                <a:gd name="T11" fmla="*/ 157 h 416"/>
                <a:gd name="T12" fmla="*/ 21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2" name="Oval 224"/>
            <p:cNvSpPr>
              <a:spLocks noChangeArrowheads="1"/>
            </p:cNvSpPr>
            <p:nvPr/>
          </p:nvSpPr>
          <p:spPr bwMode="auto">
            <a:xfrm rot="5400000" flipV="1">
              <a:off x="2418"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33" name="Freeform 225"/>
            <p:cNvSpPr>
              <a:spLocks/>
            </p:cNvSpPr>
            <p:nvPr/>
          </p:nvSpPr>
          <p:spPr bwMode="auto">
            <a:xfrm rot="5400000" flipV="1">
              <a:off x="2710" y="7445"/>
              <a:ext cx="22" cy="392"/>
            </a:xfrm>
            <a:custGeom>
              <a:avLst/>
              <a:gdLst>
                <a:gd name="T0" fmla="*/ 12 w 22"/>
                <a:gd name="T1" fmla="*/ 0 h 392"/>
                <a:gd name="T2" fmla="*/ 0 w 22"/>
                <a:gd name="T3" fmla="*/ 36 h 392"/>
                <a:gd name="T4" fmla="*/ 12 w 22"/>
                <a:gd name="T5" fmla="*/ 72 h 392"/>
                <a:gd name="T6" fmla="*/ 22 w 22"/>
                <a:gd name="T7" fmla="*/ 96 h 392"/>
                <a:gd name="T8" fmla="*/ 12 w 22"/>
                <a:gd name="T9" fmla="*/ 120 h 392"/>
                <a:gd name="T10" fmla="*/ 0 w 22"/>
                <a:gd name="T11" fmla="*/ 145 h 392"/>
                <a:gd name="T12" fmla="*/ 12 w 22"/>
                <a:gd name="T13" fmla="*/ 169 h 392"/>
                <a:gd name="T14" fmla="*/ 22 w 22"/>
                <a:gd name="T15" fmla="*/ 190 h 392"/>
                <a:gd name="T16" fmla="*/ 22 w 22"/>
                <a:gd name="T17" fmla="*/ 226 h 392"/>
                <a:gd name="T18" fmla="*/ 12 w 22"/>
                <a:gd name="T19" fmla="*/ 262 h 392"/>
                <a:gd name="T20" fmla="*/ 12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2" y="0"/>
                  </a:moveTo>
                  <a:lnTo>
                    <a:pt x="0" y="36"/>
                  </a:lnTo>
                  <a:lnTo>
                    <a:pt x="12" y="72"/>
                  </a:lnTo>
                  <a:lnTo>
                    <a:pt x="22" y="96"/>
                  </a:lnTo>
                  <a:lnTo>
                    <a:pt x="12" y="120"/>
                  </a:lnTo>
                  <a:lnTo>
                    <a:pt x="0" y="145"/>
                  </a:lnTo>
                  <a:lnTo>
                    <a:pt x="12" y="169"/>
                  </a:lnTo>
                  <a:lnTo>
                    <a:pt x="22" y="190"/>
                  </a:lnTo>
                  <a:lnTo>
                    <a:pt x="22" y="226"/>
                  </a:lnTo>
                  <a:lnTo>
                    <a:pt x="12" y="262"/>
                  </a:lnTo>
                  <a:lnTo>
                    <a:pt x="12"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4" name="Freeform 226"/>
            <p:cNvSpPr>
              <a:spLocks/>
            </p:cNvSpPr>
            <p:nvPr/>
          </p:nvSpPr>
          <p:spPr bwMode="auto">
            <a:xfrm rot="5400000" flipV="1">
              <a:off x="2723" y="7520"/>
              <a:ext cx="43" cy="416"/>
            </a:xfrm>
            <a:custGeom>
              <a:avLst/>
              <a:gdLst>
                <a:gd name="T0" fmla="*/ 0 w 43"/>
                <a:gd name="T1" fmla="*/ 0 h 416"/>
                <a:gd name="T2" fmla="*/ 0 w 43"/>
                <a:gd name="T3" fmla="*/ 60 h 416"/>
                <a:gd name="T4" fmla="*/ 0 w 43"/>
                <a:gd name="T5" fmla="*/ 84 h 416"/>
                <a:gd name="T6" fmla="*/ 21 w 43"/>
                <a:gd name="T7" fmla="*/ 96 h 416"/>
                <a:gd name="T8" fmla="*/ 33 w 43"/>
                <a:gd name="T9" fmla="*/ 121 h 416"/>
                <a:gd name="T10" fmla="*/ 21 w 43"/>
                <a:gd name="T11" fmla="*/ 157 h 416"/>
                <a:gd name="T12" fmla="*/ 21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3" y="121"/>
                  </a:lnTo>
                  <a:lnTo>
                    <a:pt x="21" y="157"/>
                  </a:lnTo>
                  <a:lnTo>
                    <a:pt x="21"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5" name="Oval 227"/>
            <p:cNvSpPr>
              <a:spLocks noChangeArrowheads="1"/>
            </p:cNvSpPr>
            <p:nvPr/>
          </p:nvSpPr>
          <p:spPr bwMode="auto">
            <a:xfrm rot="5400000" flipV="1">
              <a:off x="2418"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36" name="Freeform 228"/>
            <p:cNvSpPr>
              <a:spLocks/>
            </p:cNvSpPr>
            <p:nvPr/>
          </p:nvSpPr>
          <p:spPr bwMode="auto">
            <a:xfrm rot="5400000" flipV="1">
              <a:off x="2711" y="7309"/>
              <a:ext cx="19" cy="392"/>
            </a:xfrm>
            <a:custGeom>
              <a:avLst/>
              <a:gdLst>
                <a:gd name="T0" fmla="*/ 9 w 19"/>
                <a:gd name="T1" fmla="*/ 0 h 392"/>
                <a:gd name="T2" fmla="*/ 0 w 19"/>
                <a:gd name="T3" fmla="*/ 36 h 392"/>
                <a:gd name="T4" fmla="*/ 9 w 19"/>
                <a:gd name="T5" fmla="*/ 72 h 392"/>
                <a:gd name="T6" fmla="*/ 19 w 19"/>
                <a:gd name="T7" fmla="*/ 96 h 392"/>
                <a:gd name="T8" fmla="*/ 9 w 19"/>
                <a:gd name="T9" fmla="*/ 120 h 392"/>
                <a:gd name="T10" fmla="*/ 0 w 19"/>
                <a:gd name="T11" fmla="*/ 145 h 392"/>
                <a:gd name="T12" fmla="*/ 9 w 19"/>
                <a:gd name="T13" fmla="*/ 169 h 392"/>
                <a:gd name="T14" fmla="*/ 19 w 19"/>
                <a:gd name="T15" fmla="*/ 190 h 392"/>
                <a:gd name="T16" fmla="*/ 19 w 19"/>
                <a:gd name="T17" fmla="*/ 226 h 392"/>
                <a:gd name="T18" fmla="*/ 9 w 19"/>
                <a:gd name="T19" fmla="*/ 262 h 392"/>
                <a:gd name="T20" fmla="*/ 9 w 19"/>
                <a:gd name="T21" fmla="*/ 286 h 392"/>
                <a:gd name="T22" fmla="*/ 19 w 19"/>
                <a:gd name="T23" fmla="*/ 310 h 392"/>
                <a:gd name="T24" fmla="*/ 19 w 19"/>
                <a:gd name="T25" fmla="*/ 335 h 392"/>
                <a:gd name="T26" fmla="*/ 19 w 19"/>
                <a:gd name="T27" fmla="*/ 359 h 392"/>
                <a:gd name="T28" fmla="*/ 19 w 19"/>
                <a:gd name="T29" fmla="*/ 383 h 392"/>
                <a:gd name="T30" fmla="*/ 0 w 19"/>
                <a:gd name="T31" fmla="*/ 383 h 392"/>
                <a:gd name="T32" fmla="*/ 19 w 19"/>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2"/>
                <a:gd name="T53" fmla="*/ 19 w 1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2">
                  <a:moveTo>
                    <a:pt x="9" y="0"/>
                  </a:moveTo>
                  <a:lnTo>
                    <a:pt x="0" y="36"/>
                  </a:lnTo>
                  <a:lnTo>
                    <a:pt x="9" y="72"/>
                  </a:lnTo>
                  <a:lnTo>
                    <a:pt x="19" y="96"/>
                  </a:lnTo>
                  <a:lnTo>
                    <a:pt x="9" y="120"/>
                  </a:lnTo>
                  <a:lnTo>
                    <a:pt x="0" y="145"/>
                  </a:lnTo>
                  <a:lnTo>
                    <a:pt x="9" y="169"/>
                  </a:lnTo>
                  <a:lnTo>
                    <a:pt x="19" y="190"/>
                  </a:lnTo>
                  <a:lnTo>
                    <a:pt x="19" y="226"/>
                  </a:lnTo>
                  <a:lnTo>
                    <a:pt x="9" y="262"/>
                  </a:lnTo>
                  <a:lnTo>
                    <a:pt x="9" y="286"/>
                  </a:lnTo>
                  <a:lnTo>
                    <a:pt x="19" y="310"/>
                  </a:lnTo>
                  <a:lnTo>
                    <a:pt x="19" y="335"/>
                  </a:lnTo>
                  <a:lnTo>
                    <a:pt x="19" y="359"/>
                  </a:lnTo>
                  <a:lnTo>
                    <a:pt x="19" y="383"/>
                  </a:lnTo>
                  <a:lnTo>
                    <a:pt x="0" y="383"/>
                  </a:lnTo>
                  <a:lnTo>
                    <a:pt x="19"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7" name="Freeform 229"/>
            <p:cNvSpPr>
              <a:spLocks/>
            </p:cNvSpPr>
            <p:nvPr/>
          </p:nvSpPr>
          <p:spPr bwMode="auto">
            <a:xfrm rot="5400000" flipV="1">
              <a:off x="2723" y="7381"/>
              <a:ext cx="43" cy="416"/>
            </a:xfrm>
            <a:custGeom>
              <a:avLst/>
              <a:gdLst>
                <a:gd name="T0" fmla="*/ 0 w 43"/>
                <a:gd name="T1" fmla="*/ 0 h 416"/>
                <a:gd name="T2" fmla="*/ 0 w 43"/>
                <a:gd name="T3" fmla="*/ 60 h 416"/>
                <a:gd name="T4" fmla="*/ 0 w 43"/>
                <a:gd name="T5" fmla="*/ 84 h 416"/>
                <a:gd name="T6" fmla="*/ 24 w 43"/>
                <a:gd name="T7" fmla="*/ 96 h 416"/>
                <a:gd name="T8" fmla="*/ 33 w 43"/>
                <a:gd name="T9" fmla="*/ 121 h 416"/>
                <a:gd name="T10" fmla="*/ 24 w 43"/>
                <a:gd name="T11" fmla="*/ 157 h 416"/>
                <a:gd name="T12" fmla="*/ 24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4" y="96"/>
                  </a:lnTo>
                  <a:lnTo>
                    <a:pt x="33" y="121"/>
                  </a:lnTo>
                  <a:lnTo>
                    <a:pt x="24" y="157"/>
                  </a:lnTo>
                  <a:lnTo>
                    <a:pt x="24"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8" name="Oval 230"/>
            <p:cNvSpPr>
              <a:spLocks noChangeArrowheads="1"/>
            </p:cNvSpPr>
            <p:nvPr/>
          </p:nvSpPr>
          <p:spPr bwMode="auto">
            <a:xfrm rot="5400000" flipV="1">
              <a:off x="2419"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39" name="Freeform 231"/>
            <p:cNvSpPr>
              <a:spLocks/>
            </p:cNvSpPr>
            <p:nvPr/>
          </p:nvSpPr>
          <p:spPr bwMode="auto">
            <a:xfrm rot="5400000" flipV="1">
              <a:off x="2723" y="7244"/>
              <a:ext cx="43" cy="416"/>
            </a:xfrm>
            <a:custGeom>
              <a:avLst/>
              <a:gdLst>
                <a:gd name="T0" fmla="*/ 0 w 43"/>
                <a:gd name="T1" fmla="*/ 0 h 416"/>
                <a:gd name="T2" fmla="*/ 0 w 43"/>
                <a:gd name="T3" fmla="*/ 60 h 416"/>
                <a:gd name="T4" fmla="*/ 0 w 43"/>
                <a:gd name="T5" fmla="*/ 84 h 416"/>
                <a:gd name="T6" fmla="*/ 22 w 43"/>
                <a:gd name="T7" fmla="*/ 96 h 416"/>
                <a:gd name="T8" fmla="*/ 31 w 43"/>
                <a:gd name="T9" fmla="*/ 121 h 416"/>
                <a:gd name="T10" fmla="*/ 22 w 43"/>
                <a:gd name="T11" fmla="*/ 157 h 416"/>
                <a:gd name="T12" fmla="*/ 22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2" y="96"/>
                  </a:lnTo>
                  <a:lnTo>
                    <a:pt x="31" y="121"/>
                  </a:lnTo>
                  <a:lnTo>
                    <a:pt x="22" y="157"/>
                  </a:lnTo>
                  <a:lnTo>
                    <a:pt x="22"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0" name="Oval 232"/>
            <p:cNvSpPr>
              <a:spLocks noChangeArrowheads="1"/>
            </p:cNvSpPr>
            <p:nvPr/>
          </p:nvSpPr>
          <p:spPr bwMode="auto">
            <a:xfrm rot="5400000" flipV="1">
              <a:off x="3112"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41" name="Freeform 233"/>
            <p:cNvSpPr>
              <a:spLocks/>
            </p:cNvSpPr>
            <p:nvPr/>
          </p:nvSpPr>
          <p:spPr bwMode="auto">
            <a:xfrm rot="5400000" flipV="1">
              <a:off x="2914" y="7582"/>
              <a:ext cx="22" cy="395"/>
            </a:xfrm>
            <a:custGeom>
              <a:avLst/>
              <a:gdLst>
                <a:gd name="T0" fmla="*/ 10 w 22"/>
                <a:gd name="T1" fmla="*/ 395 h 395"/>
                <a:gd name="T2" fmla="*/ 0 w 22"/>
                <a:gd name="T3" fmla="*/ 359 h 395"/>
                <a:gd name="T4" fmla="*/ 10 w 22"/>
                <a:gd name="T5" fmla="*/ 323 h 395"/>
                <a:gd name="T6" fmla="*/ 22 w 22"/>
                <a:gd name="T7" fmla="*/ 298 h 395"/>
                <a:gd name="T8" fmla="*/ 10 w 22"/>
                <a:gd name="T9" fmla="*/ 274 h 395"/>
                <a:gd name="T10" fmla="*/ 0 w 22"/>
                <a:gd name="T11" fmla="*/ 250 h 395"/>
                <a:gd name="T12" fmla="*/ 10 w 22"/>
                <a:gd name="T13" fmla="*/ 226 h 395"/>
                <a:gd name="T14" fmla="*/ 22 w 22"/>
                <a:gd name="T15" fmla="*/ 202 h 395"/>
                <a:gd name="T16" fmla="*/ 22 w 22"/>
                <a:gd name="T17" fmla="*/ 169 h 395"/>
                <a:gd name="T18" fmla="*/ 10 w 22"/>
                <a:gd name="T19" fmla="*/ 133 h 395"/>
                <a:gd name="T20" fmla="*/ 10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0" y="395"/>
                  </a:moveTo>
                  <a:lnTo>
                    <a:pt x="0" y="359"/>
                  </a:lnTo>
                  <a:lnTo>
                    <a:pt x="10" y="323"/>
                  </a:lnTo>
                  <a:lnTo>
                    <a:pt x="22" y="298"/>
                  </a:lnTo>
                  <a:lnTo>
                    <a:pt x="10" y="274"/>
                  </a:lnTo>
                  <a:lnTo>
                    <a:pt x="0" y="250"/>
                  </a:lnTo>
                  <a:lnTo>
                    <a:pt x="10" y="226"/>
                  </a:lnTo>
                  <a:lnTo>
                    <a:pt x="22" y="202"/>
                  </a:lnTo>
                  <a:lnTo>
                    <a:pt x="22" y="169"/>
                  </a:lnTo>
                  <a:lnTo>
                    <a:pt x="10" y="133"/>
                  </a:lnTo>
                  <a:lnTo>
                    <a:pt x="10"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2" name="Freeform 234"/>
            <p:cNvSpPr>
              <a:spLocks/>
            </p:cNvSpPr>
            <p:nvPr/>
          </p:nvSpPr>
          <p:spPr bwMode="auto">
            <a:xfrm rot="5400000" flipV="1">
              <a:off x="2880" y="7659"/>
              <a:ext cx="43" cy="416"/>
            </a:xfrm>
            <a:custGeom>
              <a:avLst/>
              <a:gdLst>
                <a:gd name="T0" fmla="*/ 0 w 43"/>
                <a:gd name="T1" fmla="*/ 416 h 416"/>
                <a:gd name="T2" fmla="*/ 0 w 43"/>
                <a:gd name="T3" fmla="*/ 356 h 416"/>
                <a:gd name="T4" fmla="*/ 0 w 43"/>
                <a:gd name="T5" fmla="*/ 331 h 416"/>
                <a:gd name="T6" fmla="*/ 21 w 43"/>
                <a:gd name="T7" fmla="*/ 319 h 416"/>
                <a:gd name="T8" fmla="*/ 31 w 43"/>
                <a:gd name="T9" fmla="*/ 295 h 416"/>
                <a:gd name="T10" fmla="*/ 21 w 43"/>
                <a:gd name="T11" fmla="*/ 259 h 416"/>
                <a:gd name="T12" fmla="*/ 21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1" y="295"/>
                  </a:lnTo>
                  <a:lnTo>
                    <a:pt x="21" y="259"/>
                  </a:lnTo>
                  <a:lnTo>
                    <a:pt x="21"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3" name="Oval 235"/>
            <p:cNvSpPr>
              <a:spLocks noChangeArrowheads="1"/>
            </p:cNvSpPr>
            <p:nvPr/>
          </p:nvSpPr>
          <p:spPr bwMode="auto">
            <a:xfrm rot="5400000" flipV="1">
              <a:off x="3111"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44" name="Freeform 236"/>
            <p:cNvSpPr>
              <a:spLocks/>
            </p:cNvSpPr>
            <p:nvPr/>
          </p:nvSpPr>
          <p:spPr bwMode="auto">
            <a:xfrm rot="5400000" flipV="1">
              <a:off x="2914" y="7443"/>
              <a:ext cx="22" cy="395"/>
            </a:xfrm>
            <a:custGeom>
              <a:avLst/>
              <a:gdLst>
                <a:gd name="T0" fmla="*/ 12 w 22"/>
                <a:gd name="T1" fmla="*/ 395 h 395"/>
                <a:gd name="T2" fmla="*/ 0 w 22"/>
                <a:gd name="T3" fmla="*/ 359 h 395"/>
                <a:gd name="T4" fmla="*/ 12 w 22"/>
                <a:gd name="T5" fmla="*/ 323 h 395"/>
                <a:gd name="T6" fmla="*/ 22 w 22"/>
                <a:gd name="T7" fmla="*/ 298 h 395"/>
                <a:gd name="T8" fmla="*/ 12 w 22"/>
                <a:gd name="T9" fmla="*/ 274 h 395"/>
                <a:gd name="T10" fmla="*/ 0 w 22"/>
                <a:gd name="T11" fmla="*/ 250 h 395"/>
                <a:gd name="T12" fmla="*/ 12 w 22"/>
                <a:gd name="T13" fmla="*/ 226 h 395"/>
                <a:gd name="T14" fmla="*/ 22 w 22"/>
                <a:gd name="T15" fmla="*/ 202 h 395"/>
                <a:gd name="T16" fmla="*/ 22 w 22"/>
                <a:gd name="T17" fmla="*/ 169 h 395"/>
                <a:gd name="T18" fmla="*/ 12 w 22"/>
                <a:gd name="T19" fmla="*/ 133 h 395"/>
                <a:gd name="T20" fmla="*/ 12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2" y="395"/>
                  </a:moveTo>
                  <a:lnTo>
                    <a:pt x="0" y="359"/>
                  </a:lnTo>
                  <a:lnTo>
                    <a:pt x="12" y="323"/>
                  </a:lnTo>
                  <a:lnTo>
                    <a:pt x="22" y="298"/>
                  </a:lnTo>
                  <a:lnTo>
                    <a:pt x="12" y="274"/>
                  </a:lnTo>
                  <a:lnTo>
                    <a:pt x="0" y="250"/>
                  </a:lnTo>
                  <a:lnTo>
                    <a:pt x="12" y="226"/>
                  </a:lnTo>
                  <a:lnTo>
                    <a:pt x="22" y="202"/>
                  </a:lnTo>
                  <a:lnTo>
                    <a:pt x="22" y="169"/>
                  </a:lnTo>
                  <a:lnTo>
                    <a:pt x="12" y="133"/>
                  </a:lnTo>
                  <a:lnTo>
                    <a:pt x="12"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5" name="Freeform 237"/>
            <p:cNvSpPr>
              <a:spLocks/>
            </p:cNvSpPr>
            <p:nvPr/>
          </p:nvSpPr>
          <p:spPr bwMode="auto">
            <a:xfrm rot="5400000" flipV="1">
              <a:off x="2880" y="7520"/>
              <a:ext cx="43" cy="416"/>
            </a:xfrm>
            <a:custGeom>
              <a:avLst/>
              <a:gdLst>
                <a:gd name="T0" fmla="*/ 0 w 43"/>
                <a:gd name="T1" fmla="*/ 416 h 416"/>
                <a:gd name="T2" fmla="*/ 0 w 43"/>
                <a:gd name="T3" fmla="*/ 356 h 416"/>
                <a:gd name="T4" fmla="*/ 0 w 43"/>
                <a:gd name="T5" fmla="*/ 331 h 416"/>
                <a:gd name="T6" fmla="*/ 21 w 43"/>
                <a:gd name="T7" fmla="*/ 319 h 416"/>
                <a:gd name="T8" fmla="*/ 33 w 43"/>
                <a:gd name="T9" fmla="*/ 295 h 416"/>
                <a:gd name="T10" fmla="*/ 21 w 43"/>
                <a:gd name="T11" fmla="*/ 259 h 416"/>
                <a:gd name="T12" fmla="*/ 21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3" y="295"/>
                  </a:lnTo>
                  <a:lnTo>
                    <a:pt x="21" y="259"/>
                  </a:lnTo>
                  <a:lnTo>
                    <a:pt x="21"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6" name="Oval 238"/>
            <p:cNvSpPr>
              <a:spLocks noChangeArrowheads="1"/>
            </p:cNvSpPr>
            <p:nvPr/>
          </p:nvSpPr>
          <p:spPr bwMode="auto">
            <a:xfrm rot="5400000" flipV="1">
              <a:off x="3111"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47" name="Freeform 239"/>
            <p:cNvSpPr>
              <a:spLocks/>
            </p:cNvSpPr>
            <p:nvPr/>
          </p:nvSpPr>
          <p:spPr bwMode="auto">
            <a:xfrm rot="5400000" flipV="1">
              <a:off x="2915" y="7307"/>
              <a:ext cx="19" cy="395"/>
            </a:xfrm>
            <a:custGeom>
              <a:avLst/>
              <a:gdLst>
                <a:gd name="T0" fmla="*/ 9 w 19"/>
                <a:gd name="T1" fmla="*/ 395 h 395"/>
                <a:gd name="T2" fmla="*/ 0 w 19"/>
                <a:gd name="T3" fmla="*/ 359 h 395"/>
                <a:gd name="T4" fmla="*/ 9 w 19"/>
                <a:gd name="T5" fmla="*/ 323 h 395"/>
                <a:gd name="T6" fmla="*/ 19 w 19"/>
                <a:gd name="T7" fmla="*/ 298 h 395"/>
                <a:gd name="T8" fmla="*/ 9 w 19"/>
                <a:gd name="T9" fmla="*/ 274 h 395"/>
                <a:gd name="T10" fmla="*/ 0 w 19"/>
                <a:gd name="T11" fmla="*/ 250 h 395"/>
                <a:gd name="T12" fmla="*/ 9 w 19"/>
                <a:gd name="T13" fmla="*/ 226 h 395"/>
                <a:gd name="T14" fmla="*/ 19 w 19"/>
                <a:gd name="T15" fmla="*/ 202 h 395"/>
                <a:gd name="T16" fmla="*/ 19 w 19"/>
                <a:gd name="T17" fmla="*/ 169 h 395"/>
                <a:gd name="T18" fmla="*/ 9 w 19"/>
                <a:gd name="T19" fmla="*/ 133 h 395"/>
                <a:gd name="T20" fmla="*/ 9 w 19"/>
                <a:gd name="T21" fmla="*/ 108 h 395"/>
                <a:gd name="T22" fmla="*/ 19 w 19"/>
                <a:gd name="T23" fmla="*/ 84 h 395"/>
                <a:gd name="T24" fmla="*/ 19 w 19"/>
                <a:gd name="T25" fmla="*/ 60 h 395"/>
                <a:gd name="T26" fmla="*/ 19 w 19"/>
                <a:gd name="T27" fmla="*/ 36 h 395"/>
                <a:gd name="T28" fmla="*/ 19 w 19"/>
                <a:gd name="T29" fmla="*/ 12 h 395"/>
                <a:gd name="T30" fmla="*/ 0 w 19"/>
                <a:gd name="T31" fmla="*/ 12 h 395"/>
                <a:gd name="T32" fmla="*/ 19 w 19"/>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5"/>
                <a:gd name="T53" fmla="*/ 19 w 19"/>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5">
                  <a:moveTo>
                    <a:pt x="9" y="395"/>
                  </a:moveTo>
                  <a:lnTo>
                    <a:pt x="0" y="359"/>
                  </a:lnTo>
                  <a:lnTo>
                    <a:pt x="9" y="323"/>
                  </a:lnTo>
                  <a:lnTo>
                    <a:pt x="19" y="298"/>
                  </a:lnTo>
                  <a:lnTo>
                    <a:pt x="9" y="274"/>
                  </a:lnTo>
                  <a:lnTo>
                    <a:pt x="0" y="250"/>
                  </a:lnTo>
                  <a:lnTo>
                    <a:pt x="9" y="226"/>
                  </a:lnTo>
                  <a:lnTo>
                    <a:pt x="19" y="202"/>
                  </a:lnTo>
                  <a:lnTo>
                    <a:pt x="19" y="169"/>
                  </a:lnTo>
                  <a:lnTo>
                    <a:pt x="9" y="133"/>
                  </a:lnTo>
                  <a:lnTo>
                    <a:pt x="9" y="108"/>
                  </a:lnTo>
                  <a:lnTo>
                    <a:pt x="19" y="84"/>
                  </a:lnTo>
                  <a:lnTo>
                    <a:pt x="19" y="60"/>
                  </a:lnTo>
                  <a:lnTo>
                    <a:pt x="19" y="36"/>
                  </a:lnTo>
                  <a:lnTo>
                    <a:pt x="19" y="12"/>
                  </a:lnTo>
                  <a:lnTo>
                    <a:pt x="0" y="12"/>
                  </a:lnTo>
                  <a:lnTo>
                    <a:pt x="19"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8" name="Freeform 240"/>
            <p:cNvSpPr>
              <a:spLocks/>
            </p:cNvSpPr>
            <p:nvPr/>
          </p:nvSpPr>
          <p:spPr bwMode="auto">
            <a:xfrm rot="5400000" flipV="1">
              <a:off x="2880" y="7381"/>
              <a:ext cx="43" cy="416"/>
            </a:xfrm>
            <a:custGeom>
              <a:avLst/>
              <a:gdLst>
                <a:gd name="T0" fmla="*/ 0 w 43"/>
                <a:gd name="T1" fmla="*/ 416 h 416"/>
                <a:gd name="T2" fmla="*/ 0 w 43"/>
                <a:gd name="T3" fmla="*/ 356 h 416"/>
                <a:gd name="T4" fmla="*/ 0 w 43"/>
                <a:gd name="T5" fmla="*/ 331 h 416"/>
                <a:gd name="T6" fmla="*/ 24 w 43"/>
                <a:gd name="T7" fmla="*/ 319 h 416"/>
                <a:gd name="T8" fmla="*/ 33 w 43"/>
                <a:gd name="T9" fmla="*/ 295 h 416"/>
                <a:gd name="T10" fmla="*/ 24 w 43"/>
                <a:gd name="T11" fmla="*/ 259 h 416"/>
                <a:gd name="T12" fmla="*/ 24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4" y="319"/>
                  </a:lnTo>
                  <a:lnTo>
                    <a:pt x="33" y="295"/>
                  </a:lnTo>
                  <a:lnTo>
                    <a:pt x="24" y="259"/>
                  </a:lnTo>
                  <a:lnTo>
                    <a:pt x="24"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9" name="Oval 241"/>
            <p:cNvSpPr>
              <a:spLocks noChangeArrowheads="1"/>
            </p:cNvSpPr>
            <p:nvPr/>
          </p:nvSpPr>
          <p:spPr bwMode="auto">
            <a:xfrm rot="5400000" flipV="1">
              <a:off x="3112"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50" name="Freeform 242"/>
            <p:cNvSpPr>
              <a:spLocks/>
            </p:cNvSpPr>
            <p:nvPr/>
          </p:nvSpPr>
          <p:spPr bwMode="auto">
            <a:xfrm rot="5400000" flipV="1">
              <a:off x="2880" y="7244"/>
              <a:ext cx="43" cy="416"/>
            </a:xfrm>
            <a:custGeom>
              <a:avLst/>
              <a:gdLst>
                <a:gd name="T0" fmla="*/ 0 w 43"/>
                <a:gd name="T1" fmla="*/ 416 h 416"/>
                <a:gd name="T2" fmla="*/ 0 w 43"/>
                <a:gd name="T3" fmla="*/ 356 h 416"/>
                <a:gd name="T4" fmla="*/ 0 w 43"/>
                <a:gd name="T5" fmla="*/ 331 h 416"/>
                <a:gd name="T6" fmla="*/ 22 w 43"/>
                <a:gd name="T7" fmla="*/ 319 h 416"/>
                <a:gd name="T8" fmla="*/ 31 w 43"/>
                <a:gd name="T9" fmla="*/ 295 h 416"/>
                <a:gd name="T10" fmla="*/ 22 w 43"/>
                <a:gd name="T11" fmla="*/ 259 h 416"/>
                <a:gd name="T12" fmla="*/ 22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2" y="319"/>
                  </a:lnTo>
                  <a:lnTo>
                    <a:pt x="31" y="295"/>
                  </a:lnTo>
                  <a:lnTo>
                    <a:pt x="22" y="259"/>
                  </a:lnTo>
                  <a:lnTo>
                    <a:pt x="22"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51" name="Freeform 243"/>
            <p:cNvSpPr>
              <a:spLocks/>
            </p:cNvSpPr>
            <p:nvPr/>
          </p:nvSpPr>
          <p:spPr bwMode="auto">
            <a:xfrm rot="5400000" flipV="1">
              <a:off x="2710" y="7171"/>
              <a:ext cx="21" cy="392"/>
            </a:xfrm>
            <a:custGeom>
              <a:avLst/>
              <a:gdLst>
                <a:gd name="T0" fmla="*/ 9 w 21"/>
                <a:gd name="T1" fmla="*/ 0 h 392"/>
                <a:gd name="T2" fmla="*/ 0 w 21"/>
                <a:gd name="T3" fmla="*/ 36 h 392"/>
                <a:gd name="T4" fmla="*/ 9 w 21"/>
                <a:gd name="T5" fmla="*/ 72 h 392"/>
                <a:gd name="T6" fmla="*/ 21 w 21"/>
                <a:gd name="T7" fmla="*/ 96 h 392"/>
                <a:gd name="T8" fmla="*/ 9 w 21"/>
                <a:gd name="T9" fmla="*/ 120 h 392"/>
                <a:gd name="T10" fmla="*/ 0 w 21"/>
                <a:gd name="T11" fmla="*/ 145 h 392"/>
                <a:gd name="T12" fmla="*/ 9 w 21"/>
                <a:gd name="T13" fmla="*/ 169 h 392"/>
                <a:gd name="T14" fmla="*/ 21 w 21"/>
                <a:gd name="T15" fmla="*/ 190 h 392"/>
                <a:gd name="T16" fmla="*/ 21 w 21"/>
                <a:gd name="T17" fmla="*/ 226 h 392"/>
                <a:gd name="T18" fmla="*/ 9 w 21"/>
                <a:gd name="T19" fmla="*/ 262 h 392"/>
                <a:gd name="T20" fmla="*/ 9 w 21"/>
                <a:gd name="T21" fmla="*/ 286 h 392"/>
                <a:gd name="T22" fmla="*/ 21 w 21"/>
                <a:gd name="T23" fmla="*/ 310 h 392"/>
                <a:gd name="T24" fmla="*/ 21 w 21"/>
                <a:gd name="T25" fmla="*/ 335 h 392"/>
                <a:gd name="T26" fmla="*/ 21 w 21"/>
                <a:gd name="T27" fmla="*/ 359 h 392"/>
                <a:gd name="T28" fmla="*/ 21 w 21"/>
                <a:gd name="T29" fmla="*/ 383 h 392"/>
                <a:gd name="T30" fmla="*/ 0 w 21"/>
                <a:gd name="T31" fmla="*/ 383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52" name="Freeform 244"/>
            <p:cNvSpPr>
              <a:spLocks/>
            </p:cNvSpPr>
            <p:nvPr/>
          </p:nvSpPr>
          <p:spPr bwMode="auto">
            <a:xfrm rot="5400000" flipV="1">
              <a:off x="2914" y="7169"/>
              <a:ext cx="21" cy="395"/>
            </a:xfrm>
            <a:custGeom>
              <a:avLst/>
              <a:gdLst>
                <a:gd name="T0" fmla="*/ 9 w 21"/>
                <a:gd name="T1" fmla="*/ 395 h 395"/>
                <a:gd name="T2" fmla="*/ 0 w 21"/>
                <a:gd name="T3" fmla="*/ 359 h 395"/>
                <a:gd name="T4" fmla="*/ 9 w 21"/>
                <a:gd name="T5" fmla="*/ 323 h 395"/>
                <a:gd name="T6" fmla="*/ 21 w 21"/>
                <a:gd name="T7" fmla="*/ 298 h 395"/>
                <a:gd name="T8" fmla="*/ 9 w 21"/>
                <a:gd name="T9" fmla="*/ 274 h 395"/>
                <a:gd name="T10" fmla="*/ 0 w 21"/>
                <a:gd name="T11" fmla="*/ 250 h 395"/>
                <a:gd name="T12" fmla="*/ 9 w 21"/>
                <a:gd name="T13" fmla="*/ 226 h 395"/>
                <a:gd name="T14" fmla="*/ 21 w 21"/>
                <a:gd name="T15" fmla="*/ 202 h 395"/>
                <a:gd name="T16" fmla="*/ 21 w 21"/>
                <a:gd name="T17" fmla="*/ 169 h 395"/>
                <a:gd name="T18" fmla="*/ 9 w 21"/>
                <a:gd name="T19" fmla="*/ 133 h 395"/>
                <a:gd name="T20" fmla="*/ 9 w 21"/>
                <a:gd name="T21" fmla="*/ 108 h 395"/>
                <a:gd name="T22" fmla="*/ 21 w 21"/>
                <a:gd name="T23" fmla="*/ 84 h 395"/>
                <a:gd name="T24" fmla="*/ 21 w 21"/>
                <a:gd name="T25" fmla="*/ 60 h 395"/>
                <a:gd name="T26" fmla="*/ 21 w 21"/>
                <a:gd name="T27" fmla="*/ 36 h 395"/>
                <a:gd name="T28" fmla="*/ 21 w 21"/>
                <a:gd name="T29" fmla="*/ 12 h 395"/>
                <a:gd name="T30" fmla="*/ 0 w 21"/>
                <a:gd name="T31" fmla="*/ 12 h 395"/>
                <a:gd name="T32" fmla="*/ 21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7514" name="Group 245"/>
          <p:cNvGrpSpPr>
            <a:grpSpLocks/>
          </p:cNvGrpSpPr>
          <p:nvPr/>
        </p:nvGrpSpPr>
        <p:grpSpPr bwMode="auto">
          <a:xfrm>
            <a:off x="3448050" y="5734050"/>
            <a:ext cx="1344613" cy="227013"/>
            <a:chOff x="5777" y="4559"/>
            <a:chExt cx="1778" cy="309"/>
          </a:xfrm>
        </p:grpSpPr>
        <p:sp>
          <p:nvSpPr>
            <p:cNvPr id="17525" name="Line 246"/>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26" name="Line 247"/>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27" name="Freeform 248"/>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28" name="Freeform 249"/>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sp>
        <p:nvSpPr>
          <p:cNvPr id="17515" name="Text Box 250"/>
          <p:cNvSpPr txBox="1">
            <a:spLocks noChangeArrowheads="1"/>
          </p:cNvSpPr>
          <p:nvPr/>
        </p:nvSpPr>
        <p:spPr bwMode="auto">
          <a:xfrm>
            <a:off x="3355975" y="3694113"/>
            <a:ext cx="873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a:t>
            </a:r>
            <a:r>
              <a:rPr lang="it-IT" sz="1200" b="1" baseline="-25000">
                <a:latin typeface="Arial" pitchFamily="34" charset="0"/>
              </a:rPr>
              <a:t>i</a:t>
            </a:r>
            <a:r>
              <a:rPr lang="it-IT" sz="1200" b="1">
                <a:latin typeface="Arial" pitchFamily="34" charset="0"/>
              </a:rPr>
              <a:t> </a:t>
            </a:r>
            <a:endParaRPr lang="it-IT" sz="1200" b="1"/>
          </a:p>
        </p:txBody>
      </p:sp>
      <p:sp>
        <p:nvSpPr>
          <p:cNvPr id="17516" name="Text Box 251"/>
          <p:cNvSpPr txBox="1">
            <a:spLocks noChangeArrowheads="1"/>
          </p:cNvSpPr>
          <p:nvPr/>
        </p:nvSpPr>
        <p:spPr bwMode="auto">
          <a:xfrm>
            <a:off x="4524375" y="4014788"/>
            <a:ext cx="8747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a:latin typeface="Arial" pitchFamily="34" charset="0"/>
              </a:rPr>
              <a:t>OH </a:t>
            </a:r>
            <a:r>
              <a:rPr lang="it-IT" sz="1200" b="1" baseline="30000" dirty="0">
                <a:latin typeface="Arial" pitchFamily="34" charset="0"/>
              </a:rPr>
              <a:t>-</a:t>
            </a:r>
            <a:endParaRPr lang="it-IT" sz="1200" b="1" dirty="0"/>
          </a:p>
        </p:txBody>
      </p:sp>
      <p:sp>
        <p:nvSpPr>
          <p:cNvPr id="17517" name="Text Box 252"/>
          <p:cNvSpPr txBox="1">
            <a:spLocks noChangeArrowheads="1"/>
          </p:cNvSpPr>
          <p:nvPr/>
        </p:nvSpPr>
        <p:spPr bwMode="auto">
          <a:xfrm>
            <a:off x="3252788" y="4311650"/>
            <a:ext cx="8747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ADP</a:t>
            </a:r>
            <a:endParaRPr lang="it-IT" sz="1200" b="1"/>
          </a:p>
        </p:txBody>
      </p:sp>
      <p:sp>
        <p:nvSpPr>
          <p:cNvPr id="17518" name="Text Box 253"/>
          <p:cNvSpPr txBox="1">
            <a:spLocks noChangeArrowheads="1"/>
          </p:cNvSpPr>
          <p:nvPr/>
        </p:nvSpPr>
        <p:spPr bwMode="auto">
          <a:xfrm>
            <a:off x="4524375" y="4632325"/>
            <a:ext cx="8747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ATP</a:t>
            </a:r>
            <a:endParaRPr lang="it-IT" sz="1200" b="1"/>
          </a:p>
        </p:txBody>
      </p:sp>
      <p:sp>
        <p:nvSpPr>
          <p:cNvPr id="17519" name="Text Box 254"/>
          <p:cNvSpPr txBox="1">
            <a:spLocks noChangeArrowheads="1"/>
          </p:cNvSpPr>
          <p:nvPr/>
        </p:nvSpPr>
        <p:spPr bwMode="auto">
          <a:xfrm>
            <a:off x="3230563" y="4919663"/>
            <a:ext cx="873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Glu</a:t>
            </a:r>
            <a:endParaRPr lang="it-IT" sz="1200" b="1"/>
          </a:p>
        </p:txBody>
      </p:sp>
      <p:sp>
        <p:nvSpPr>
          <p:cNvPr id="17520" name="Text Box 255"/>
          <p:cNvSpPr txBox="1">
            <a:spLocks noChangeArrowheads="1"/>
          </p:cNvSpPr>
          <p:nvPr/>
        </p:nvSpPr>
        <p:spPr bwMode="auto">
          <a:xfrm>
            <a:off x="4513263" y="5249863"/>
            <a:ext cx="874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Asp</a:t>
            </a:r>
            <a:endParaRPr lang="it-IT" sz="1200" b="1"/>
          </a:p>
        </p:txBody>
      </p:sp>
      <p:sp>
        <p:nvSpPr>
          <p:cNvPr id="17521" name="Text Box 256"/>
          <p:cNvSpPr txBox="1">
            <a:spLocks noChangeArrowheads="1"/>
          </p:cNvSpPr>
          <p:nvPr/>
        </p:nvSpPr>
        <p:spPr bwMode="auto">
          <a:xfrm>
            <a:off x="3082925" y="5537200"/>
            <a:ext cx="8747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22" name="Text Box 257"/>
          <p:cNvSpPr txBox="1">
            <a:spLocks noChangeArrowheads="1"/>
          </p:cNvSpPr>
          <p:nvPr/>
        </p:nvSpPr>
        <p:spPr bwMode="auto">
          <a:xfrm>
            <a:off x="4502150" y="5922963"/>
            <a:ext cx="15890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sym typeface="Symbol" pitchFamily="18" charset="2"/>
              </a:rPr>
              <a:t></a:t>
            </a:r>
            <a:r>
              <a:rPr lang="it-IT" sz="1200" b="1">
                <a:latin typeface="Arial" pitchFamily="34" charset="0"/>
              </a:rPr>
              <a:t>-chetoglutarato</a:t>
            </a:r>
            <a:endParaRPr lang="it-IT" sz="1200" b="1"/>
          </a:p>
        </p:txBody>
      </p:sp>
      <p:pic>
        <p:nvPicPr>
          <p:cNvPr id="17523" name="Picture 258" descr="f1803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50" y="2011363"/>
            <a:ext cx="35115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4" name="Line 260"/>
          <p:cNvSpPr>
            <a:spLocks noChangeShapeType="1"/>
          </p:cNvSpPr>
          <p:nvPr/>
        </p:nvSpPr>
        <p:spPr bwMode="auto">
          <a:xfrm flipH="1" flipV="1">
            <a:off x="4524375" y="3705225"/>
            <a:ext cx="1285875"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5F3FBA67-EF4B-4415-B61B-01D6118D4D4E}"/>
              </a:ext>
            </a:extLst>
          </p:cNvPr>
          <p:cNvSpPr>
            <a:spLocks noGrp="1"/>
          </p:cNvSpPr>
          <p:nvPr>
            <p:ph/>
          </p:nvPr>
        </p:nvSpPr>
        <p:spPr/>
        <p:txBody>
          <a:bodyPr/>
          <a:lstStyle/>
          <a:p>
            <a:endParaRPr lang="it-IT"/>
          </a:p>
        </p:txBody>
      </p:sp>
      <p:sp>
        <p:nvSpPr>
          <p:cNvPr id="3" name="CasellaDiTesto 2">
            <a:extLst>
              <a:ext uri="{FF2B5EF4-FFF2-40B4-BE49-F238E27FC236}">
                <a16:creationId xmlns:a16="http://schemas.microsoft.com/office/drawing/2014/main" id="{AA0B1D6F-A520-E91D-A490-818A43B32A89}"/>
              </a:ext>
            </a:extLst>
          </p:cNvPr>
          <p:cNvSpPr txBox="1"/>
          <p:nvPr/>
        </p:nvSpPr>
        <p:spPr>
          <a:xfrm>
            <a:off x="2536371" y="3000445"/>
            <a:ext cx="4071257" cy="707886"/>
          </a:xfrm>
          <a:prstGeom prst="rect">
            <a:avLst/>
          </a:prstGeom>
          <a:noFill/>
        </p:spPr>
        <p:txBody>
          <a:bodyPr wrap="square" rtlCol="0">
            <a:spAutoFit/>
          </a:bodyPr>
          <a:lstStyle/>
          <a:p>
            <a:r>
              <a:rPr lang="it-IT" sz="4000" b="1" dirty="0"/>
              <a:t>Fine 17/04/2023</a:t>
            </a:r>
          </a:p>
        </p:txBody>
      </p:sp>
    </p:spTree>
    <p:extLst>
      <p:ext uri="{BB962C8B-B14F-4D97-AF65-F5344CB8AC3E}">
        <p14:creationId xmlns:p14="http://schemas.microsoft.com/office/powerpoint/2010/main" val="236114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740B1D0F-2834-4957-B3B2-E2EC02D06B26}"/>
              </a:ext>
            </a:extLst>
          </p:cNvPr>
          <p:cNvSpPr>
            <a:spLocks noGrp="1"/>
          </p:cNvSpPr>
          <p:nvPr>
            <p:ph/>
          </p:nvPr>
        </p:nvSpPr>
        <p:spPr/>
        <p:txBody>
          <a:bodyPr/>
          <a:lstStyle/>
          <a:p>
            <a:endParaRPr lang="it-IT"/>
          </a:p>
        </p:txBody>
      </p:sp>
    </p:spTree>
    <p:extLst>
      <p:ext uri="{BB962C8B-B14F-4D97-AF65-F5344CB8AC3E}">
        <p14:creationId xmlns:p14="http://schemas.microsoft.com/office/powerpoint/2010/main" val="106951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292100"/>
            <a:ext cx="87249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4"/>
          <p:cNvSpPr>
            <a:spLocks noChangeArrowheads="1"/>
          </p:cNvSpPr>
          <p:nvPr/>
        </p:nvSpPr>
        <p:spPr bwMode="auto">
          <a:xfrm>
            <a:off x="158750" y="576263"/>
            <a:ext cx="88106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it-IT" sz="1600" dirty="0">
                <a:latin typeface="Arial" pitchFamily="34" charset="0"/>
              </a:rPr>
              <a:t>I pori dei canali per ioni sono altamente selettivi. La presenza di anelli di residui conservati al bordo del poro determinano la selettività per il transito di cationi, mentre fattori sterici (le dimensioni del poro) determinano la selettività per il tipo di catione. </a:t>
            </a: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marL="103188" indent="-103188" algn="just">
              <a:spcBef>
                <a:spcPct val="50000"/>
              </a:spcBef>
              <a:buFont typeface="Arial" panose="020B0604020202020204" pitchFamily="34" charset="0"/>
              <a:buChar char="•"/>
            </a:pPr>
            <a:r>
              <a:rPr lang="it-IT" sz="1600" dirty="0">
                <a:latin typeface="Arial" pitchFamily="34" charset="0"/>
              </a:rPr>
              <a:t> Nel canale per il Na</a:t>
            </a:r>
            <a:r>
              <a:rPr lang="it-IT" sz="1600" baseline="30000" dirty="0">
                <a:latin typeface="Arial" pitchFamily="34" charset="0"/>
              </a:rPr>
              <a:t>+</a:t>
            </a:r>
            <a:r>
              <a:rPr lang="it-IT" sz="1600" dirty="0">
                <a:latin typeface="Arial" pitchFamily="34" charset="0"/>
              </a:rPr>
              <a:t>, il poro è delle corrette dimensione per permettere il passaggio di uno ione Na idratato ma non per uno ione di K idratato (preferenza Na/K = 11). </a:t>
            </a:r>
          </a:p>
          <a:p>
            <a:pPr marL="103188" indent="-103188" algn="just">
              <a:spcBef>
                <a:spcPct val="50000"/>
              </a:spcBef>
              <a:buFont typeface="Arial" panose="020B0604020202020204" pitchFamily="34" charset="0"/>
              <a:buChar char="•"/>
            </a:pPr>
            <a:r>
              <a:rPr lang="it-IT" sz="1600" dirty="0">
                <a:latin typeface="Arial" pitchFamily="34" charset="0"/>
              </a:rPr>
              <a:t> Nel canale per K</a:t>
            </a:r>
            <a:r>
              <a:rPr lang="it-IT" sz="1600" baseline="30000" dirty="0">
                <a:latin typeface="Arial" pitchFamily="34" charset="0"/>
              </a:rPr>
              <a:t>+</a:t>
            </a:r>
            <a:r>
              <a:rPr lang="it-IT" sz="1600" dirty="0">
                <a:latin typeface="Arial" pitchFamily="34" charset="0"/>
              </a:rPr>
              <a:t> , il poro è </a:t>
            </a:r>
            <a:r>
              <a:rPr lang="it-IT" sz="1600" b="1" dirty="0">
                <a:latin typeface="Arial" pitchFamily="34" charset="0"/>
              </a:rPr>
              <a:t>più stretto</a:t>
            </a:r>
            <a:r>
              <a:rPr lang="it-IT" sz="1600" dirty="0">
                <a:latin typeface="Arial" pitchFamily="34" charset="0"/>
              </a:rPr>
              <a:t> </a:t>
            </a:r>
            <a:r>
              <a:rPr lang="it-IT" sz="1600" dirty="0" err="1">
                <a:latin typeface="Arial" pitchFamily="34" charset="0"/>
              </a:rPr>
              <a:t>mafoderato</a:t>
            </a:r>
            <a:r>
              <a:rPr lang="it-IT" sz="1600" dirty="0">
                <a:latin typeface="Arial" pitchFamily="34" charset="0"/>
              </a:rPr>
              <a:t> da residui con catene laterali ricche in atomi di ossigeno. Questi sono posizionati in maniera da poter </a:t>
            </a:r>
            <a:r>
              <a:rPr lang="it-IT" sz="1600" i="1" dirty="0">
                <a:latin typeface="Arial" pitchFamily="34" charset="0"/>
              </a:rPr>
              <a:t>momentaneamente</a:t>
            </a:r>
            <a:r>
              <a:rPr lang="it-IT" sz="1600" dirty="0">
                <a:latin typeface="Arial" pitchFamily="34" charset="0"/>
              </a:rPr>
              <a:t> sostituire le molecole d’acqua d’idratazione per K</a:t>
            </a:r>
            <a:r>
              <a:rPr lang="it-IT" sz="1600" baseline="30000" dirty="0">
                <a:latin typeface="Arial" pitchFamily="34" charset="0"/>
              </a:rPr>
              <a:t>+</a:t>
            </a:r>
            <a:r>
              <a:rPr lang="it-IT" sz="1600" dirty="0">
                <a:latin typeface="Arial" pitchFamily="34" charset="0"/>
              </a:rPr>
              <a:t> , ma non per Na</a:t>
            </a:r>
            <a:r>
              <a:rPr lang="it-IT" sz="1600" baseline="30000" dirty="0">
                <a:latin typeface="Arial" pitchFamily="34" charset="0"/>
              </a:rPr>
              <a:t>+</a:t>
            </a:r>
            <a:r>
              <a:rPr lang="it-IT" sz="1600" dirty="0">
                <a:latin typeface="Arial" pitchFamily="34" charset="0"/>
              </a:rPr>
              <a:t>, per ragioni steriche (distanze di legame). </a:t>
            </a:r>
          </a:p>
        </p:txBody>
      </p:sp>
      <p:sp>
        <p:nvSpPr>
          <p:cNvPr id="52269" name="Rectangle 45"/>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1800" b="1">
                <a:solidFill>
                  <a:srgbClr val="FF3300"/>
                </a:solidFill>
                <a:latin typeface="Arial" pitchFamily="34" charset="0"/>
              </a:rPr>
              <a:t>  </a:t>
            </a:r>
            <a:r>
              <a:rPr lang="it-IT" sz="1800" b="1">
                <a:solidFill>
                  <a:srgbClr val="FF3300"/>
                </a:solidFill>
                <a:effectLst>
                  <a:outerShdw blurRad="38100" dist="38100" dir="2700000" algn="tl">
                    <a:srgbClr val="C0C0C0"/>
                  </a:outerShdw>
                </a:effectLst>
                <a:latin typeface="Arial" pitchFamily="34" charset="0"/>
              </a:rPr>
              <a:t>selettività dei canali ionici</a:t>
            </a:r>
          </a:p>
        </p:txBody>
      </p:sp>
      <p:sp>
        <p:nvSpPr>
          <p:cNvPr id="12292" name="Text Box 48"/>
          <p:cNvSpPr txBox="1">
            <a:spLocks noChangeArrowheads="1"/>
          </p:cNvSpPr>
          <p:nvPr/>
        </p:nvSpPr>
        <p:spPr bwMode="auto">
          <a:xfrm>
            <a:off x="6372225" y="1598613"/>
            <a:ext cx="2298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dirty="0">
                <a:solidFill>
                  <a:srgbClr val="FF0000"/>
                </a:solidFill>
                <a:latin typeface="Arial" pitchFamily="34" charset="0"/>
              </a:rPr>
              <a:t>NB:</a:t>
            </a:r>
            <a:r>
              <a:rPr lang="it-IT" sz="1400" dirty="0">
                <a:latin typeface="Arial" pitchFamily="34" charset="0"/>
              </a:rPr>
              <a:t> le dimensioni dello ione devono tener conto della sua </a:t>
            </a:r>
            <a:r>
              <a:rPr lang="it-IT" sz="1400" dirty="0">
                <a:solidFill>
                  <a:srgbClr val="FF0000"/>
                </a:solidFill>
                <a:latin typeface="Arial" pitchFamily="34" charset="0"/>
              </a:rPr>
              <a:t>idratazione</a:t>
            </a:r>
          </a:p>
        </p:txBody>
      </p:sp>
      <p:pic>
        <p:nvPicPr>
          <p:cNvPr id="12297" name="Picture 70" descr="f1327_ISBN88-08-07893-0"/>
          <p:cNvPicPr>
            <a:picLocks noGrp="1" noChangeAspect="1" noChangeArrowheads="1"/>
          </p:cNvPicPr>
          <p:nvPr>
            <p:ph/>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5138" y="1479550"/>
            <a:ext cx="5556250" cy="1787525"/>
          </a:xfrm>
          <a:noFill/>
        </p:spPr>
      </p:pic>
      <p:grpSp>
        <p:nvGrpSpPr>
          <p:cNvPr id="2" name="Gruppo 1"/>
          <p:cNvGrpSpPr/>
          <p:nvPr/>
        </p:nvGrpSpPr>
        <p:grpSpPr>
          <a:xfrm>
            <a:off x="1446485" y="4973638"/>
            <a:ext cx="6503987" cy="1681162"/>
            <a:chOff x="636588" y="4973638"/>
            <a:chExt cx="6503987" cy="1681162"/>
          </a:xfrm>
        </p:grpSpPr>
        <p:pic>
          <p:nvPicPr>
            <p:cNvPr id="12298" name="Picture 8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4488" y="4973638"/>
              <a:ext cx="20907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8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8413" y="5187950"/>
              <a:ext cx="20621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8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588" y="5245100"/>
              <a:ext cx="203517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65"/>
          <p:cNvSpPr txBox="1">
            <a:spLocks noChangeArrowheads="1"/>
          </p:cNvSpPr>
          <p:nvPr/>
        </p:nvSpPr>
        <p:spPr bwMode="auto">
          <a:xfrm>
            <a:off x="4156801" y="4829039"/>
            <a:ext cx="3027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b="1" dirty="0">
                <a:latin typeface="Arial" pitchFamily="34" charset="0"/>
              </a:rPr>
              <a:t>K  </a:t>
            </a:r>
            <a:r>
              <a:rPr lang="it-IT" sz="1400" b="1" dirty="0">
                <a:solidFill>
                  <a:schemeClr val="accent5">
                    <a:lumMod val="50000"/>
                  </a:schemeClr>
                </a:solidFill>
                <a:latin typeface="Arial" pitchFamily="34" charset="0"/>
                <a:sym typeface="Wingdings"/>
              </a:rPr>
              <a:t> </a:t>
            </a:r>
            <a:r>
              <a:rPr lang="it-IT" sz="1400" b="1" dirty="0">
                <a:latin typeface="Arial" pitchFamily="34" charset="0"/>
                <a:sym typeface="Wingdings"/>
              </a:rPr>
              <a:t>                                   Na </a:t>
            </a:r>
            <a:r>
              <a:rPr lang="it-IT" sz="1400" b="1" dirty="0">
                <a:solidFill>
                  <a:srgbClr val="FF0000"/>
                </a:solidFill>
                <a:latin typeface="Arial" pitchFamily="34" charset="0"/>
                <a:sym typeface="Wingdings"/>
              </a:rPr>
              <a:t></a:t>
            </a:r>
            <a:r>
              <a:rPr lang="it-IT" sz="1400" b="1" dirty="0">
                <a:latin typeface="Arial" pitchFamily="34" charset="0"/>
                <a:sym typeface="Wingdings"/>
              </a:rPr>
              <a:t>      </a:t>
            </a:r>
            <a:endParaRPr lang="it-IT" sz="1400" b="1" dirty="0">
              <a:latin typeface="Arial" pitchFamily="34" charset="0"/>
            </a:endParaRPr>
          </a:p>
        </p:txBody>
      </p:sp>
    </p:spTree>
    <p:extLst>
      <p:ext uri="{BB962C8B-B14F-4D97-AF65-F5344CB8AC3E}">
        <p14:creationId xmlns:p14="http://schemas.microsoft.com/office/powerpoint/2010/main" val="3015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09" descr="Linee verticali scure"/>
          <p:cNvSpPr>
            <a:spLocks noChangeArrowheads="1"/>
          </p:cNvSpPr>
          <p:nvPr/>
        </p:nvSpPr>
        <p:spPr bwMode="auto">
          <a:xfrm>
            <a:off x="6423025" y="1530350"/>
            <a:ext cx="2351088"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99" name="Text Box 611"/>
          <p:cNvSpPr txBox="1">
            <a:spLocks noChangeArrowheads="1"/>
          </p:cNvSpPr>
          <p:nvPr/>
        </p:nvSpPr>
        <p:spPr bwMode="auto">
          <a:xfrm>
            <a:off x="261938" y="614363"/>
            <a:ext cx="56626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600" b="1" dirty="0">
                <a:solidFill>
                  <a:srgbClr val="FF0000"/>
                </a:solidFill>
                <a:latin typeface="Arial" pitchFamily="34" charset="0"/>
              </a:rPr>
              <a:t>trasportatori passivi: </a:t>
            </a:r>
            <a:r>
              <a:rPr lang="it-IT" sz="1600" dirty="0">
                <a:latin typeface="Arial" pitchFamily="34" charset="0"/>
              </a:rPr>
              <a:t>effettuano il trasporto di molecole in direzione del gradiente chimico</a:t>
            </a:r>
          </a:p>
          <a:p>
            <a:pPr algn="just">
              <a:spcBef>
                <a:spcPts val="1200"/>
              </a:spcBef>
            </a:pPr>
            <a:r>
              <a:rPr lang="it-IT" sz="1600" b="1" dirty="0">
                <a:solidFill>
                  <a:srgbClr val="FF0000"/>
                </a:solidFill>
                <a:latin typeface="Arial" pitchFamily="34" charset="0"/>
              </a:rPr>
              <a:t>trasportatori attivi: </a:t>
            </a:r>
            <a:r>
              <a:rPr lang="it-IT" sz="1600" dirty="0">
                <a:latin typeface="Arial" pitchFamily="34" charset="0"/>
              </a:rPr>
              <a:t>effettuano il trasporto di molecole in direzione opposta al gradiente chimico se questo è accoppiato con il  trasporto di ioni o altre molecole in direzione del loro gradiente di concentrazione (che fornisce l’energia necessaria al trasporto contro gradiente)</a:t>
            </a:r>
          </a:p>
        </p:txBody>
      </p:sp>
      <p:sp>
        <p:nvSpPr>
          <p:cNvPr id="4100" name="Oval 612"/>
          <p:cNvSpPr>
            <a:spLocks noChangeArrowheads="1"/>
          </p:cNvSpPr>
          <p:nvPr/>
        </p:nvSpPr>
        <p:spPr bwMode="auto">
          <a:xfrm>
            <a:off x="8147050"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1" name="Oval 613"/>
          <p:cNvSpPr>
            <a:spLocks noChangeArrowheads="1"/>
          </p:cNvSpPr>
          <p:nvPr/>
        </p:nvSpPr>
        <p:spPr bwMode="auto">
          <a:xfrm>
            <a:off x="8580438"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2" name="Oval 615"/>
          <p:cNvSpPr>
            <a:spLocks noChangeArrowheads="1"/>
          </p:cNvSpPr>
          <p:nvPr/>
        </p:nvSpPr>
        <p:spPr bwMode="auto">
          <a:xfrm>
            <a:off x="6283325"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3" name="Oval 616"/>
          <p:cNvSpPr>
            <a:spLocks noChangeArrowheads="1"/>
          </p:cNvSpPr>
          <p:nvPr/>
        </p:nvSpPr>
        <p:spPr bwMode="auto">
          <a:xfrm>
            <a:off x="6415088" y="2417763"/>
            <a:ext cx="182562"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Oval 617"/>
          <p:cNvSpPr>
            <a:spLocks noChangeArrowheads="1"/>
          </p:cNvSpPr>
          <p:nvPr/>
        </p:nvSpPr>
        <p:spPr bwMode="auto">
          <a:xfrm>
            <a:off x="6611938" y="2406650"/>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5" name="Oval 618"/>
          <p:cNvSpPr>
            <a:spLocks noChangeArrowheads="1"/>
          </p:cNvSpPr>
          <p:nvPr/>
        </p:nvSpPr>
        <p:spPr bwMode="auto">
          <a:xfrm>
            <a:off x="6794500"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Oval 619"/>
          <p:cNvSpPr>
            <a:spLocks noChangeArrowheads="1"/>
          </p:cNvSpPr>
          <p:nvPr/>
        </p:nvSpPr>
        <p:spPr bwMode="auto">
          <a:xfrm>
            <a:off x="6953250" y="2406650"/>
            <a:ext cx="182563"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Oval 620"/>
          <p:cNvSpPr>
            <a:spLocks noChangeArrowheads="1"/>
          </p:cNvSpPr>
          <p:nvPr/>
        </p:nvSpPr>
        <p:spPr bwMode="auto">
          <a:xfrm>
            <a:off x="7123113"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Oval 621"/>
          <p:cNvSpPr>
            <a:spLocks noChangeArrowheads="1"/>
          </p:cNvSpPr>
          <p:nvPr/>
        </p:nvSpPr>
        <p:spPr bwMode="auto">
          <a:xfrm>
            <a:off x="7307263"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Oval 622"/>
          <p:cNvSpPr>
            <a:spLocks noChangeArrowheads="1"/>
          </p:cNvSpPr>
          <p:nvPr/>
        </p:nvSpPr>
        <p:spPr bwMode="auto">
          <a:xfrm>
            <a:off x="7464425"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Oval 623"/>
          <p:cNvSpPr>
            <a:spLocks noChangeArrowheads="1"/>
          </p:cNvSpPr>
          <p:nvPr/>
        </p:nvSpPr>
        <p:spPr bwMode="auto">
          <a:xfrm>
            <a:off x="7635875" y="2395538"/>
            <a:ext cx="182563"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Oval 624"/>
          <p:cNvSpPr>
            <a:spLocks noChangeArrowheads="1"/>
          </p:cNvSpPr>
          <p:nvPr/>
        </p:nvSpPr>
        <p:spPr bwMode="auto">
          <a:xfrm>
            <a:off x="7818438"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Oval 625"/>
          <p:cNvSpPr>
            <a:spLocks noChangeArrowheads="1"/>
          </p:cNvSpPr>
          <p:nvPr/>
        </p:nvSpPr>
        <p:spPr bwMode="auto">
          <a:xfrm>
            <a:off x="7977188" y="2406650"/>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Oval 626"/>
          <p:cNvSpPr>
            <a:spLocks noChangeArrowheads="1"/>
          </p:cNvSpPr>
          <p:nvPr/>
        </p:nvSpPr>
        <p:spPr bwMode="auto">
          <a:xfrm>
            <a:off x="637540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Oval 627"/>
          <p:cNvSpPr>
            <a:spLocks noChangeArrowheads="1"/>
          </p:cNvSpPr>
          <p:nvPr/>
        </p:nvSpPr>
        <p:spPr bwMode="auto">
          <a:xfrm>
            <a:off x="6532563"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Oval 628"/>
          <p:cNvSpPr>
            <a:spLocks noChangeArrowheads="1"/>
          </p:cNvSpPr>
          <p:nvPr/>
        </p:nvSpPr>
        <p:spPr bwMode="auto">
          <a:xfrm>
            <a:off x="6704013" y="1462088"/>
            <a:ext cx="182562"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Oval 629"/>
          <p:cNvSpPr>
            <a:spLocks noChangeArrowheads="1"/>
          </p:cNvSpPr>
          <p:nvPr/>
        </p:nvSpPr>
        <p:spPr bwMode="auto">
          <a:xfrm>
            <a:off x="6861175"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Oval 630"/>
          <p:cNvSpPr>
            <a:spLocks noChangeArrowheads="1"/>
          </p:cNvSpPr>
          <p:nvPr/>
        </p:nvSpPr>
        <p:spPr bwMode="auto">
          <a:xfrm>
            <a:off x="7018338"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Oval 631"/>
          <p:cNvSpPr>
            <a:spLocks noChangeArrowheads="1"/>
          </p:cNvSpPr>
          <p:nvPr/>
        </p:nvSpPr>
        <p:spPr bwMode="auto">
          <a:xfrm>
            <a:off x="7189788" y="1450975"/>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Oval 632"/>
          <p:cNvSpPr>
            <a:spLocks noChangeArrowheads="1"/>
          </p:cNvSpPr>
          <p:nvPr/>
        </p:nvSpPr>
        <p:spPr bwMode="auto">
          <a:xfrm>
            <a:off x="737235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Oval 633"/>
          <p:cNvSpPr>
            <a:spLocks noChangeArrowheads="1"/>
          </p:cNvSpPr>
          <p:nvPr/>
        </p:nvSpPr>
        <p:spPr bwMode="auto">
          <a:xfrm>
            <a:off x="7531100" y="1462088"/>
            <a:ext cx="182563"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Oval 634"/>
          <p:cNvSpPr>
            <a:spLocks noChangeArrowheads="1"/>
          </p:cNvSpPr>
          <p:nvPr/>
        </p:nvSpPr>
        <p:spPr bwMode="auto">
          <a:xfrm>
            <a:off x="7700963"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Oval 635"/>
          <p:cNvSpPr>
            <a:spLocks noChangeArrowheads="1"/>
          </p:cNvSpPr>
          <p:nvPr/>
        </p:nvSpPr>
        <p:spPr bwMode="auto">
          <a:xfrm>
            <a:off x="7885113"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Oval 636"/>
          <p:cNvSpPr>
            <a:spLocks noChangeArrowheads="1"/>
          </p:cNvSpPr>
          <p:nvPr/>
        </p:nvSpPr>
        <p:spPr bwMode="auto">
          <a:xfrm>
            <a:off x="8042275"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Oval 637"/>
          <p:cNvSpPr>
            <a:spLocks noChangeArrowheads="1"/>
          </p:cNvSpPr>
          <p:nvPr/>
        </p:nvSpPr>
        <p:spPr bwMode="auto">
          <a:xfrm>
            <a:off x="8212138"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5" name="Oval 638"/>
          <p:cNvSpPr>
            <a:spLocks noChangeArrowheads="1"/>
          </p:cNvSpPr>
          <p:nvPr/>
        </p:nvSpPr>
        <p:spPr bwMode="auto">
          <a:xfrm>
            <a:off x="8396288"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6" name="Oval 639"/>
          <p:cNvSpPr>
            <a:spLocks noChangeArrowheads="1"/>
          </p:cNvSpPr>
          <p:nvPr/>
        </p:nvSpPr>
        <p:spPr bwMode="auto">
          <a:xfrm>
            <a:off x="855345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7" name="Oval 640"/>
          <p:cNvSpPr>
            <a:spLocks noChangeArrowheads="1"/>
          </p:cNvSpPr>
          <p:nvPr/>
        </p:nvSpPr>
        <p:spPr bwMode="auto">
          <a:xfrm>
            <a:off x="8291513"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8" name="Oval 641"/>
          <p:cNvSpPr>
            <a:spLocks noChangeArrowheads="1"/>
          </p:cNvSpPr>
          <p:nvPr/>
        </p:nvSpPr>
        <p:spPr bwMode="auto">
          <a:xfrm>
            <a:off x="8423275"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9" name="Oval 642"/>
          <p:cNvSpPr>
            <a:spLocks noChangeArrowheads="1"/>
          </p:cNvSpPr>
          <p:nvPr/>
        </p:nvSpPr>
        <p:spPr bwMode="auto">
          <a:xfrm>
            <a:off x="6781800" y="2001838"/>
            <a:ext cx="695325" cy="561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0" name="AutoShape 643"/>
          <p:cNvSpPr>
            <a:spLocks noChangeArrowheads="1"/>
          </p:cNvSpPr>
          <p:nvPr/>
        </p:nvSpPr>
        <p:spPr bwMode="auto">
          <a:xfrm>
            <a:off x="6781800" y="1450975"/>
            <a:ext cx="695325" cy="944563"/>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1" name="Oval 644"/>
          <p:cNvSpPr>
            <a:spLocks noChangeArrowheads="1"/>
          </p:cNvSpPr>
          <p:nvPr/>
        </p:nvSpPr>
        <p:spPr bwMode="auto">
          <a:xfrm>
            <a:off x="6953250" y="1731963"/>
            <a:ext cx="366713" cy="314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2" name="Oval 645"/>
          <p:cNvSpPr>
            <a:spLocks noChangeArrowheads="1"/>
          </p:cNvSpPr>
          <p:nvPr/>
        </p:nvSpPr>
        <p:spPr bwMode="auto">
          <a:xfrm>
            <a:off x="8147050" y="263525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3" name="Oval 647"/>
          <p:cNvSpPr>
            <a:spLocks noChangeArrowheads="1"/>
          </p:cNvSpPr>
          <p:nvPr/>
        </p:nvSpPr>
        <p:spPr bwMode="auto">
          <a:xfrm>
            <a:off x="8540750" y="273367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4" name="Oval 648"/>
          <p:cNvSpPr>
            <a:spLocks noChangeArrowheads="1"/>
          </p:cNvSpPr>
          <p:nvPr/>
        </p:nvSpPr>
        <p:spPr bwMode="auto">
          <a:xfrm>
            <a:off x="8002588" y="26765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5" name="Oval 653"/>
          <p:cNvSpPr>
            <a:spLocks noChangeArrowheads="1"/>
          </p:cNvSpPr>
          <p:nvPr/>
        </p:nvSpPr>
        <p:spPr bwMode="auto">
          <a:xfrm>
            <a:off x="8212138" y="2800350"/>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6" name="Oval 654"/>
          <p:cNvSpPr>
            <a:spLocks noChangeArrowheads="1"/>
          </p:cNvSpPr>
          <p:nvPr/>
        </p:nvSpPr>
        <p:spPr bwMode="auto">
          <a:xfrm>
            <a:off x="8442325" y="2840038"/>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7" name="Oval 659"/>
          <p:cNvSpPr>
            <a:spLocks noChangeArrowheads="1"/>
          </p:cNvSpPr>
          <p:nvPr/>
        </p:nvSpPr>
        <p:spPr bwMode="auto">
          <a:xfrm>
            <a:off x="6827838" y="13081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8" name="Oval 660"/>
          <p:cNvSpPr>
            <a:spLocks noChangeArrowheads="1"/>
          </p:cNvSpPr>
          <p:nvPr/>
        </p:nvSpPr>
        <p:spPr bwMode="auto">
          <a:xfrm>
            <a:off x="7450138" y="121761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9" name="Oval 661"/>
          <p:cNvSpPr>
            <a:spLocks noChangeArrowheads="1"/>
          </p:cNvSpPr>
          <p:nvPr/>
        </p:nvSpPr>
        <p:spPr bwMode="auto">
          <a:xfrm>
            <a:off x="7204075" y="128905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0" name="Oval 662"/>
          <p:cNvSpPr>
            <a:spLocks noChangeArrowheads="1"/>
          </p:cNvSpPr>
          <p:nvPr/>
        </p:nvSpPr>
        <p:spPr bwMode="auto">
          <a:xfrm>
            <a:off x="7038975" y="12541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1" name="Oval 663"/>
          <p:cNvSpPr>
            <a:spLocks noChangeArrowheads="1"/>
          </p:cNvSpPr>
          <p:nvPr/>
        </p:nvSpPr>
        <p:spPr bwMode="auto">
          <a:xfrm>
            <a:off x="7189788" y="11017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4142" name="Picture 6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075" y="1760538"/>
            <a:ext cx="6556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3" name="AutoShape 665"/>
          <p:cNvSpPr>
            <a:spLocks noChangeArrowheads="1"/>
          </p:cNvSpPr>
          <p:nvPr/>
        </p:nvSpPr>
        <p:spPr bwMode="auto">
          <a:xfrm>
            <a:off x="6953250" y="1427163"/>
            <a:ext cx="366713" cy="47307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4" name="Oval 666"/>
          <p:cNvSpPr>
            <a:spLocks noChangeArrowheads="1"/>
          </p:cNvSpPr>
          <p:nvPr/>
        </p:nvSpPr>
        <p:spPr bwMode="auto">
          <a:xfrm>
            <a:off x="7058025" y="14732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5" name="AutoShape 667"/>
          <p:cNvSpPr>
            <a:spLocks noChangeArrowheads="1"/>
          </p:cNvSpPr>
          <p:nvPr/>
        </p:nvSpPr>
        <p:spPr bwMode="auto">
          <a:xfrm>
            <a:off x="8094663" y="1550988"/>
            <a:ext cx="669925" cy="97948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6" name="AutoShape 668"/>
          <p:cNvSpPr>
            <a:spLocks noChangeArrowheads="1"/>
          </p:cNvSpPr>
          <p:nvPr/>
        </p:nvSpPr>
        <p:spPr bwMode="auto">
          <a:xfrm>
            <a:off x="8239125" y="2081213"/>
            <a:ext cx="368300" cy="471487"/>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 name="Oval 669"/>
          <p:cNvSpPr>
            <a:spLocks noChangeArrowheads="1"/>
          </p:cNvSpPr>
          <p:nvPr/>
        </p:nvSpPr>
        <p:spPr bwMode="auto">
          <a:xfrm>
            <a:off x="8081963" y="1427163"/>
            <a:ext cx="695325" cy="563562"/>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8" name="Oval 670"/>
          <p:cNvSpPr>
            <a:spLocks noChangeArrowheads="1"/>
          </p:cNvSpPr>
          <p:nvPr/>
        </p:nvSpPr>
        <p:spPr bwMode="auto">
          <a:xfrm>
            <a:off x="8239125" y="1922463"/>
            <a:ext cx="368300" cy="3159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9" name="Oval 671"/>
          <p:cNvSpPr>
            <a:spLocks noChangeArrowheads="1"/>
          </p:cNvSpPr>
          <p:nvPr/>
        </p:nvSpPr>
        <p:spPr bwMode="auto">
          <a:xfrm>
            <a:off x="8370888" y="20240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0" name="AutoShape 672"/>
          <p:cNvSpPr>
            <a:spLocks noChangeArrowheads="1"/>
          </p:cNvSpPr>
          <p:nvPr/>
        </p:nvSpPr>
        <p:spPr bwMode="auto">
          <a:xfrm flipV="1">
            <a:off x="8331200" y="2238375"/>
            <a:ext cx="174625" cy="265113"/>
          </a:xfrm>
          <a:prstGeom prst="upArrow">
            <a:avLst>
              <a:gd name="adj1" fmla="val 50000"/>
              <a:gd name="adj2" fmla="val 6262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51" name="Oval 673"/>
          <p:cNvSpPr>
            <a:spLocks noChangeArrowheads="1"/>
          </p:cNvSpPr>
          <p:nvPr/>
        </p:nvSpPr>
        <p:spPr bwMode="auto">
          <a:xfrm>
            <a:off x="8366125" y="2714625"/>
            <a:ext cx="106363"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2" name="Oval 675"/>
          <p:cNvSpPr>
            <a:spLocks noChangeArrowheads="1"/>
          </p:cNvSpPr>
          <p:nvPr/>
        </p:nvSpPr>
        <p:spPr bwMode="auto">
          <a:xfrm>
            <a:off x="8734425" y="27051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3" name="Rectangle 801"/>
          <p:cNvSpPr>
            <a:spLocks noChangeArrowheads="1"/>
          </p:cNvSpPr>
          <p:nvPr/>
        </p:nvSpPr>
        <p:spPr bwMode="auto">
          <a:xfrm>
            <a:off x="6759575" y="587375"/>
            <a:ext cx="1265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FF3300"/>
                </a:solidFill>
                <a:latin typeface="Arial" pitchFamily="34" charset="0"/>
              </a:rPr>
              <a:t>trasportatore</a:t>
            </a:r>
          </a:p>
        </p:txBody>
      </p:sp>
      <p:sp>
        <p:nvSpPr>
          <p:cNvPr id="4274" name="Rectangle 802"/>
          <p:cNvSpPr>
            <a:spLocks noChangeArrowheads="1"/>
          </p:cNvSpPr>
          <p:nvPr/>
        </p:nvSpPr>
        <p:spPr bwMode="auto">
          <a:xfrm>
            <a:off x="6518275" y="830263"/>
            <a:ext cx="2216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600" b="1">
                <a:solidFill>
                  <a:srgbClr val="000000"/>
                </a:solidFill>
                <a:latin typeface="Arial" pitchFamily="34" charset="0"/>
              </a:rPr>
              <a:t>10</a:t>
            </a:r>
            <a:r>
              <a:rPr lang="it-IT" sz="1600" b="1" baseline="30000">
                <a:solidFill>
                  <a:srgbClr val="000000"/>
                </a:solidFill>
                <a:latin typeface="Arial" pitchFamily="34" charset="0"/>
              </a:rPr>
              <a:t> 2</a:t>
            </a:r>
            <a:r>
              <a:rPr lang="it-IT" sz="1600" b="1">
                <a:solidFill>
                  <a:srgbClr val="000000"/>
                </a:solidFill>
                <a:latin typeface="Arial" pitchFamily="34" charset="0"/>
              </a:rPr>
              <a:t>- 10</a:t>
            </a:r>
            <a:r>
              <a:rPr lang="it-IT" sz="1600" b="1" baseline="30000">
                <a:solidFill>
                  <a:srgbClr val="000000"/>
                </a:solidFill>
                <a:latin typeface="Arial" pitchFamily="34" charset="0"/>
              </a:rPr>
              <a:t> 4  </a:t>
            </a:r>
            <a:r>
              <a:rPr lang="it-IT" sz="1600" b="1">
                <a:solidFill>
                  <a:srgbClr val="000000"/>
                </a:solidFill>
                <a:latin typeface="Arial" pitchFamily="34" charset="0"/>
              </a:rPr>
              <a:t>molecole/s </a:t>
            </a:r>
          </a:p>
        </p:txBody>
      </p:sp>
      <p:sp>
        <p:nvSpPr>
          <p:cNvPr id="4275" name="Text Box 803"/>
          <p:cNvSpPr txBox="1">
            <a:spLocks noChangeArrowheads="1"/>
          </p:cNvSpPr>
          <p:nvPr/>
        </p:nvSpPr>
        <p:spPr bwMode="auto">
          <a:xfrm>
            <a:off x="876300" y="5786438"/>
            <a:ext cx="711676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dirty="0">
                <a:latin typeface="Arial" pitchFamily="34" charset="0"/>
              </a:rPr>
              <a:t>           </a:t>
            </a:r>
            <a:r>
              <a:rPr lang="it-IT" sz="1600" b="1" dirty="0" err="1">
                <a:latin typeface="Arial" pitchFamily="34" charset="0"/>
              </a:rPr>
              <a:t>uniporto</a:t>
            </a:r>
            <a:r>
              <a:rPr lang="it-IT" sz="1600" b="1" dirty="0">
                <a:latin typeface="Arial" pitchFamily="34" charset="0"/>
              </a:rPr>
              <a:t>                          </a:t>
            </a:r>
            <a:r>
              <a:rPr lang="it-IT" sz="1600" b="1" dirty="0" err="1">
                <a:latin typeface="Arial" pitchFamily="34" charset="0"/>
              </a:rPr>
              <a:t>simporto</a:t>
            </a:r>
            <a:r>
              <a:rPr lang="it-IT" sz="1600" b="1" dirty="0">
                <a:latin typeface="Arial" pitchFamily="34" charset="0"/>
              </a:rPr>
              <a:t>                            antiporto</a:t>
            </a:r>
          </a:p>
          <a:p>
            <a:r>
              <a:rPr lang="it-IT" sz="1600" b="1" dirty="0">
                <a:solidFill>
                  <a:srgbClr val="FF0000"/>
                </a:solidFill>
                <a:latin typeface="Arial" pitchFamily="34" charset="0"/>
              </a:rPr>
              <a:t>   diffusione facilitata                  |---------trasporto attivo---------|</a:t>
            </a:r>
          </a:p>
          <a:p>
            <a:r>
              <a:rPr lang="it-IT" sz="1600" dirty="0">
                <a:solidFill>
                  <a:srgbClr val="FF0000"/>
                </a:solidFill>
                <a:latin typeface="Arial" pitchFamily="34" charset="0"/>
              </a:rPr>
              <a:t>(direzione del gradiente)                           (contro gradiente)</a:t>
            </a:r>
            <a:endParaRPr lang="it-IT" sz="1600" dirty="0">
              <a:latin typeface="Arial" pitchFamily="34" charset="0"/>
            </a:endParaRPr>
          </a:p>
        </p:txBody>
      </p:sp>
      <p:sp>
        <p:nvSpPr>
          <p:cNvPr id="4278" name="Rectangle 807"/>
          <p:cNvSpPr>
            <a:spLocks noChangeArrowheads="1"/>
          </p:cNvSpPr>
          <p:nvPr/>
        </p:nvSpPr>
        <p:spPr bwMode="auto">
          <a:xfrm>
            <a:off x="196850" y="134938"/>
            <a:ext cx="8778875" cy="376237"/>
          </a:xfrm>
          <a:prstGeom prst="rect">
            <a:avLst/>
          </a:prstGeom>
          <a:solidFill>
            <a:schemeClr val="bg1"/>
          </a:solidFill>
          <a:ln w="9525">
            <a:solidFill>
              <a:srgbClr val="FF3300"/>
            </a:solidFill>
            <a:miter lim="800000"/>
            <a:headEnd/>
            <a:tailEnd/>
          </a:ln>
        </p:spPr>
        <p:txBody>
          <a:bodyPr>
            <a:spAutoFit/>
          </a:bodyPr>
          <a:lstStyle/>
          <a:p>
            <a:r>
              <a:rPr lang="it-IT" sz="1800" b="1">
                <a:solidFill>
                  <a:schemeClr val="accent2"/>
                </a:solidFill>
                <a:latin typeface="Arial" pitchFamily="34" charset="0"/>
              </a:rPr>
              <a:t>Cotrasportatori / scambiatori</a:t>
            </a:r>
          </a:p>
        </p:txBody>
      </p:sp>
      <p:sp>
        <p:nvSpPr>
          <p:cNvPr id="4279" name="AutoShape 614"/>
          <p:cNvSpPr>
            <a:spLocks noChangeArrowheads="1"/>
          </p:cNvSpPr>
          <p:nvPr/>
        </p:nvSpPr>
        <p:spPr bwMode="auto">
          <a:xfrm flipV="1">
            <a:off x="7035800" y="1666875"/>
            <a:ext cx="165100" cy="266700"/>
          </a:xfrm>
          <a:prstGeom prst="upArrow">
            <a:avLst>
              <a:gd name="adj1" fmla="val 50000"/>
              <a:gd name="adj2" fmla="val 61998"/>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1" name="Gruppo 10"/>
          <p:cNvGrpSpPr/>
          <p:nvPr/>
        </p:nvGrpSpPr>
        <p:grpSpPr>
          <a:xfrm>
            <a:off x="500063" y="3303588"/>
            <a:ext cx="8315325" cy="2544762"/>
            <a:chOff x="500063" y="3303588"/>
            <a:chExt cx="8315325" cy="2544762"/>
          </a:xfrm>
        </p:grpSpPr>
        <p:sp>
          <p:nvSpPr>
            <p:cNvPr id="4153" name="Oval 676"/>
            <p:cNvSpPr>
              <a:spLocks noChangeArrowheads="1"/>
            </p:cNvSpPr>
            <p:nvPr/>
          </p:nvSpPr>
          <p:spPr bwMode="auto">
            <a:xfrm>
              <a:off x="979488" y="3430588"/>
              <a:ext cx="106362" cy="11112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4" name="Text Box 678"/>
            <p:cNvSpPr txBox="1">
              <a:spLocks noChangeArrowheads="1"/>
            </p:cNvSpPr>
            <p:nvPr/>
          </p:nvSpPr>
          <p:spPr bwMode="auto">
            <a:xfrm>
              <a:off x="825500" y="3303588"/>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 alta</a:t>
              </a:r>
              <a:endParaRPr lang="it-IT" sz="1400">
                <a:latin typeface="Arial" pitchFamily="34" charset="0"/>
              </a:endParaRPr>
            </a:p>
          </p:txBody>
        </p:sp>
        <p:sp>
          <p:nvSpPr>
            <p:cNvPr id="4155" name="Text Box 679"/>
            <p:cNvSpPr txBox="1">
              <a:spLocks noChangeArrowheads="1"/>
            </p:cNvSpPr>
            <p:nvPr/>
          </p:nvSpPr>
          <p:spPr bwMode="auto">
            <a:xfrm>
              <a:off x="855663" y="5241925"/>
              <a:ext cx="787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bassa</a:t>
              </a:r>
              <a:endParaRPr lang="it-IT" sz="1400">
                <a:latin typeface="Arial" pitchFamily="34" charset="0"/>
              </a:endParaRPr>
            </a:p>
            <a:p>
              <a:r>
                <a:rPr lang="it-IT" sz="1400" b="1">
                  <a:latin typeface="Arial" pitchFamily="34" charset="0"/>
                </a:rPr>
                <a:t>[   ] </a:t>
              </a:r>
            </a:p>
          </p:txBody>
        </p:sp>
        <p:sp>
          <p:nvSpPr>
            <p:cNvPr id="4156" name="Oval 680"/>
            <p:cNvSpPr>
              <a:spLocks noChangeArrowheads="1"/>
            </p:cNvSpPr>
            <p:nvPr/>
          </p:nvSpPr>
          <p:spPr bwMode="auto">
            <a:xfrm>
              <a:off x="1016000" y="55848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1" name="Rectangle 686" descr="Linee verticali scure"/>
            <p:cNvSpPr>
              <a:spLocks noChangeArrowheads="1"/>
            </p:cNvSpPr>
            <p:nvPr/>
          </p:nvSpPr>
          <p:spPr bwMode="auto">
            <a:xfrm>
              <a:off x="1231900" y="4076700"/>
              <a:ext cx="6570663"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62" name="Oval 687"/>
            <p:cNvSpPr>
              <a:spLocks noChangeArrowheads="1"/>
            </p:cNvSpPr>
            <p:nvPr/>
          </p:nvSpPr>
          <p:spPr bwMode="auto">
            <a:xfrm>
              <a:off x="72977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3" name="Oval 688"/>
            <p:cNvSpPr>
              <a:spLocks noChangeArrowheads="1"/>
            </p:cNvSpPr>
            <p:nvPr/>
          </p:nvSpPr>
          <p:spPr bwMode="auto">
            <a:xfrm>
              <a:off x="765968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4" name="Oval 689"/>
            <p:cNvSpPr>
              <a:spLocks noChangeArrowheads="1"/>
            </p:cNvSpPr>
            <p:nvPr/>
          </p:nvSpPr>
          <p:spPr bwMode="auto">
            <a:xfrm>
              <a:off x="1198563" y="404336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5" name="Oval 690"/>
            <p:cNvSpPr>
              <a:spLocks noChangeArrowheads="1"/>
            </p:cNvSpPr>
            <p:nvPr/>
          </p:nvSpPr>
          <p:spPr bwMode="auto">
            <a:xfrm>
              <a:off x="1330325"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6" name="Oval 691"/>
            <p:cNvSpPr>
              <a:spLocks noChangeArrowheads="1"/>
            </p:cNvSpPr>
            <p:nvPr/>
          </p:nvSpPr>
          <p:spPr bwMode="auto">
            <a:xfrm>
              <a:off x="1473200"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7" name="Oval 692"/>
            <p:cNvSpPr>
              <a:spLocks noChangeArrowheads="1"/>
            </p:cNvSpPr>
            <p:nvPr/>
          </p:nvSpPr>
          <p:spPr bwMode="auto">
            <a:xfrm>
              <a:off x="181292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8" name="Oval 693"/>
            <p:cNvSpPr>
              <a:spLocks noChangeArrowheads="1"/>
            </p:cNvSpPr>
            <p:nvPr/>
          </p:nvSpPr>
          <p:spPr bwMode="auto">
            <a:xfrm>
              <a:off x="1944688"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9" name="Oval 694"/>
            <p:cNvSpPr>
              <a:spLocks noChangeArrowheads="1"/>
            </p:cNvSpPr>
            <p:nvPr/>
          </p:nvSpPr>
          <p:spPr bwMode="auto">
            <a:xfrm>
              <a:off x="2087563"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0" name="Oval 695"/>
            <p:cNvSpPr>
              <a:spLocks noChangeArrowheads="1"/>
            </p:cNvSpPr>
            <p:nvPr/>
          </p:nvSpPr>
          <p:spPr bwMode="auto">
            <a:xfrm>
              <a:off x="2800350" y="404336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1" name="Oval 696"/>
            <p:cNvSpPr>
              <a:spLocks noChangeArrowheads="1"/>
            </p:cNvSpPr>
            <p:nvPr/>
          </p:nvSpPr>
          <p:spPr bwMode="auto">
            <a:xfrm>
              <a:off x="2932113"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2" name="Oval 697"/>
            <p:cNvSpPr>
              <a:spLocks noChangeArrowheads="1"/>
            </p:cNvSpPr>
            <p:nvPr/>
          </p:nvSpPr>
          <p:spPr bwMode="auto">
            <a:xfrm>
              <a:off x="3074988"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3" name="Oval 698"/>
            <p:cNvSpPr>
              <a:spLocks noChangeArrowheads="1"/>
            </p:cNvSpPr>
            <p:nvPr/>
          </p:nvSpPr>
          <p:spPr bwMode="auto">
            <a:xfrm>
              <a:off x="118745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4" name="Oval 699"/>
            <p:cNvSpPr>
              <a:spLocks noChangeArrowheads="1"/>
            </p:cNvSpPr>
            <p:nvPr/>
          </p:nvSpPr>
          <p:spPr bwMode="auto">
            <a:xfrm>
              <a:off x="131921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5" name="Oval 700"/>
            <p:cNvSpPr>
              <a:spLocks noChangeArrowheads="1"/>
            </p:cNvSpPr>
            <p:nvPr/>
          </p:nvSpPr>
          <p:spPr bwMode="auto">
            <a:xfrm>
              <a:off x="1462088"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6" name="Oval 701"/>
            <p:cNvSpPr>
              <a:spLocks noChangeArrowheads="1"/>
            </p:cNvSpPr>
            <p:nvPr/>
          </p:nvSpPr>
          <p:spPr bwMode="auto">
            <a:xfrm>
              <a:off x="1801813"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7" name="Oval 702"/>
            <p:cNvSpPr>
              <a:spLocks noChangeArrowheads="1"/>
            </p:cNvSpPr>
            <p:nvPr/>
          </p:nvSpPr>
          <p:spPr bwMode="auto">
            <a:xfrm>
              <a:off x="1933575" y="497522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8" name="Oval 703"/>
            <p:cNvSpPr>
              <a:spLocks noChangeArrowheads="1"/>
            </p:cNvSpPr>
            <p:nvPr/>
          </p:nvSpPr>
          <p:spPr bwMode="auto">
            <a:xfrm>
              <a:off x="2076450" y="497522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9" name="Oval 704"/>
            <p:cNvSpPr>
              <a:spLocks noChangeArrowheads="1"/>
            </p:cNvSpPr>
            <p:nvPr/>
          </p:nvSpPr>
          <p:spPr bwMode="auto">
            <a:xfrm>
              <a:off x="2789238"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0" name="Oval 705"/>
            <p:cNvSpPr>
              <a:spLocks noChangeArrowheads="1"/>
            </p:cNvSpPr>
            <p:nvPr/>
          </p:nvSpPr>
          <p:spPr bwMode="auto">
            <a:xfrm>
              <a:off x="292100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1" name="Oval 706"/>
            <p:cNvSpPr>
              <a:spLocks noChangeArrowheads="1"/>
            </p:cNvSpPr>
            <p:nvPr/>
          </p:nvSpPr>
          <p:spPr bwMode="auto">
            <a:xfrm>
              <a:off x="3063875"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2" name="Oval 707"/>
            <p:cNvSpPr>
              <a:spLocks noChangeArrowheads="1"/>
            </p:cNvSpPr>
            <p:nvPr/>
          </p:nvSpPr>
          <p:spPr bwMode="auto">
            <a:xfrm>
              <a:off x="1647825"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3" name="Oval 708"/>
            <p:cNvSpPr>
              <a:spLocks noChangeArrowheads="1"/>
            </p:cNvSpPr>
            <p:nvPr/>
          </p:nvSpPr>
          <p:spPr bwMode="auto">
            <a:xfrm>
              <a:off x="3227388" y="405447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4" name="Oval 709"/>
            <p:cNvSpPr>
              <a:spLocks noChangeArrowheads="1"/>
            </p:cNvSpPr>
            <p:nvPr/>
          </p:nvSpPr>
          <p:spPr bwMode="auto">
            <a:xfrm>
              <a:off x="3359150"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5" name="Oval 710"/>
            <p:cNvSpPr>
              <a:spLocks noChangeArrowheads="1"/>
            </p:cNvSpPr>
            <p:nvPr/>
          </p:nvSpPr>
          <p:spPr bwMode="auto">
            <a:xfrm>
              <a:off x="350202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6" name="Oval 711"/>
            <p:cNvSpPr>
              <a:spLocks noChangeArrowheads="1"/>
            </p:cNvSpPr>
            <p:nvPr/>
          </p:nvSpPr>
          <p:spPr bwMode="auto">
            <a:xfrm>
              <a:off x="3667125"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7" name="Oval 712"/>
            <p:cNvSpPr>
              <a:spLocks noChangeArrowheads="1"/>
            </p:cNvSpPr>
            <p:nvPr/>
          </p:nvSpPr>
          <p:spPr bwMode="auto">
            <a:xfrm>
              <a:off x="3798888"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8" name="Oval 713"/>
            <p:cNvSpPr>
              <a:spLocks noChangeArrowheads="1"/>
            </p:cNvSpPr>
            <p:nvPr/>
          </p:nvSpPr>
          <p:spPr bwMode="auto">
            <a:xfrm>
              <a:off x="394017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9" name="Oval 714"/>
            <p:cNvSpPr>
              <a:spLocks noChangeArrowheads="1"/>
            </p:cNvSpPr>
            <p:nvPr/>
          </p:nvSpPr>
          <p:spPr bwMode="auto">
            <a:xfrm>
              <a:off x="40941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0" name="Oval 715"/>
            <p:cNvSpPr>
              <a:spLocks noChangeArrowheads="1"/>
            </p:cNvSpPr>
            <p:nvPr/>
          </p:nvSpPr>
          <p:spPr bwMode="auto">
            <a:xfrm>
              <a:off x="422592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1" name="Oval 716"/>
            <p:cNvSpPr>
              <a:spLocks noChangeArrowheads="1"/>
            </p:cNvSpPr>
            <p:nvPr/>
          </p:nvSpPr>
          <p:spPr bwMode="auto">
            <a:xfrm>
              <a:off x="43688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2" name="Oval 717"/>
            <p:cNvSpPr>
              <a:spLocks noChangeArrowheads="1"/>
            </p:cNvSpPr>
            <p:nvPr/>
          </p:nvSpPr>
          <p:spPr bwMode="auto">
            <a:xfrm>
              <a:off x="320516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3" name="Oval 718"/>
            <p:cNvSpPr>
              <a:spLocks noChangeArrowheads="1"/>
            </p:cNvSpPr>
            <p:nvPr/>
          </p:nvSpPr>
          <p:spPr bwMode="auto">
            <a:xfrm>
              <a:off x="3336925"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4" name="Oval 719"/>
            <p:cNvSpPr>
              <a:spLocks noChangeArrowheads="1"/>
            </p:cNvSpPr>
            <p:nvPr/>
          </p:nvSpPr>
          <p:spPr bwMode="auto">
            <a:xfrm>
              <a:off x="347980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5" name="Oval 720"/>
            <p:cNvSpPr>
              <a:spLocks noChangeArrowheads="1"/>
            </p:cNvSpPr>
            <p:nvPr/>
          </p:nvSpPr>
          <p:spPr bwMode="auto">
            <a:xfrm>
              <a:off x="373221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6" name="Oval 721"/>
            <p:cNvSpPr>
              <a:spLocks noChangeArrowheads="1"/>
            </p:cNvSpPr>
            <p:nvPr/>
          </p:nvSpPr>
          <p:spPr bwMode="auto">
            <a:xfrm>
              <a:off x="3568700"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7" name="Oval 722"/>
            <p:cNvSpPr>
              <a:spLocks noChangeArrowheads="1"/>
            </p:cNvSpPr>
            <p:nvPr/>
          </p:nvSpPr>
          <p:spPr bwMode="auto">
            <a:xfrm>
              <a:off x="3908425" y="497522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8" name="Oval 723"/>
            <p:cNvSpPr>
              <a:spLocks noChangeArrowheads="1"/>
            </p:cNvSpPr>
            <p:nvPr/>
          </p:nvSpPr>
          <p:spPr bwMode="auto">
            <a:xfrm>
              <a:off x="4062413" y="497522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9" name="Oval 724"/>
            <p:cNvSpPr>
              <a:spLocks noChangeArrowheads="1"/>
            </p:cNvSpPr>
            <p:nvPr/>
          </p:nvSpPr>
          <p:spPr bwMode="auto">
            <a:xfrm>
              <a:off x="4192588"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0" name="Oval 725"/>
            <p:cNvSpPr>
              <a:spLocks noChangeArrowheads="1"/>
            </p:cNvSpPr>
            <p:nvPr/>
          </p:nvSpPr>
          <p:spPr bwMode="auto">
            <a:xfrm>
              <a:off x="4335463"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1" name="Oval 726"/>
            <p:cNvSpPr>
              <a:spLocks noChangeArrowheads="1"/>
            </p:cNvSpPr>
            <p:nvPr/>
          </p:nvSpPr>
          <p:spPr bwMode="auto">
            <a:xfrm>
              <a:off x="4489450" y="498633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2" name="Oval 727"/>
            <p:cNvSpPr>
              <a:spLocks noChangeArrowheads="1"/>
            </p:cNvSpPr>
            <p:nvPr/>
          </p:nvSpPr>
          <p:spPr bwMode="auto">
            <a:xfrm>
              <a:off x="462121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3" name="Oval 728"/>
            <p:cNvSpPr>
              <a:spLocks noChangeArrowheads="1"/>
            </p:cNvSpPr>
            <p:nvPr/>
          </p:nvSpPr>
          <p:spPr bwMode="auto">
            <a:xfrm>
              <a:off x="4764088"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4" name="Oval 729"/>
            <p:cNvSpPr>
              <a:spLocks noChangeArrowheads="1"/>
            </p:cNvSpPr>
            <p:nvPr/>
          </p:nvSpPr>
          <p:spPr bwMode="auto">
            <a:xfrm>
              <a:off x="4906963"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5" name="Oval 730"/>
            <p:cNvSpPr>
              <a:spLocks noChangeArrowheads="1"/>
            </p:cNvSpPr>
            <p:nvPr/>
          </p:nvSpPr>
          <p:spPr bwMode="auto">
            <a:xfrm>
              <a:off x="5038725"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6" name="Oval 731"/>
            <p:cNvSpPr>
              <a:spLocks noChangeArrowheads="1"/>
            </p:cNvSpPr>
            <p:nvPr/>
          </p:nvSpPr>
          <p:spPr bwMode="auto">
            <a:xfrm>
              <a:off x="518001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7" name="Oval 732"/>
            <p:cNvSpPr>
              <a:spLocks noChangeArrowheads="1"/>
            </p:cNvSpPr>
            <p:nvPr/>
          </p:nvSpPr>
          <p:spPr bwMode="auto">
            <a:xfrm>
              <a:off x="53340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8" name="Oval 733"/>
            <p:cNvSpPr>
              <a:spLocks noChangeArrowheads="1"/>
            </p:cNvSpPr>
            <p:nvPr/>
          </p:nvSpPr>
          <p:spPr bwMode="auto">
            <a:xfrm>
              <a:off x="5465763"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9" name="Oval 734"/>
            <p:cNvSpPr>
              <a:spLocks noChangeArrowheads="1"/>
            </p:cNvSpPr>
            <p:nvPr/>
          </p:nvSpPr>
          <p:spPr bwMode="auto">
            <a:xfrm>
              <a:off x="56086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0" name="Oval 735"/>
            <p:cNvSpPr>
              <a:spLocks noChangeArrowheads="1"/>
            </p:cNvSpPr>
            <p:nvPr/>
          </p:nvSpPr>
          <p:spPr bwMode="auto">
            <a:xfrm>
              <a:off x="57404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1" name="Oval 736"/>
            <p:cNvSpPr>
              <a:spLocks noChangeArrowheads="1"/>
            </p:cNvSpPr>
            <p:nvPr/>
          </p:nvSpPr>
          <p:spPr bwMode="auto">
            <a:xfrm>
              <a:off x="5849938" y="500856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2" name="Oval 737"/>
            <p:cNvSpPr>
              <a:spLocks noChangeArrowheads="1"/>
            </p:cNvSpPr>
            <p:nvPr/>
          </p:nvSpPr>
          <p:spPr bwMode="auto">
            <a:xfrm>
              <a:off x="6015038" y="4997450"/>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3" name="Oval 738"/>
            <p:cNvSpPr>
              <a:spLocks noChangeArrowheads="1"/>
            </p:cNvSpPr>
            <p:nvPr/>
          </p:nvSpPr>
          <p:spPr bwMode="auto">
            <a:xfrm>
              <a:off x="61674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4" name="Oval 739"/>
            <p:cNvSpPr>
              <a:spLocks noChangeArrowheads="1"/>
            </p:cNvSpPr>
            <p:nvPr/>
          </p:nvSpPr>
          <p:spPr bwMode="auto">
            <a:xfrm>
              <a:off x="62992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5" name="Oval 740"/>
            <p:cNvSpPr>
              <a:spLocks noChangeArrowheads="1"/>
            </p:cNvSpPr>
            <p:nvPr/>
          </p:nvSpPr>
          <p:spPr bwMode="auto">
            <a:xfrm>
              <a:off x="6442075"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6" name="Oval 741"/>
            <p:cNvSpPr>
              <a:spLocks noChangeArrowheads="1"/>
            </p:cNvSpPr>
            <p:nvPr/>
          </p:nvSpPr>
          <p:spPr bwMode="auto">
            <a:xfrm>
              <a:off x="659606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7" name="Oval 742"/>
            <p:cNvSpPr>
              <a:spLocks noChangeArrowheads="1"/>
            </p:cNvSpPr>
            <p:nvPr/>
          </p:nvSpPr>
          <p:spPr bwMode="auto">
            <a:xfrm>
              <a:off x="6727825" y="498633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8" name="Oval 743"/>
            <p:cNvSpPr>
              <a:spLocks noChangeArrowheads="1"/>
            </p:cNvSpPr>
            <p:nvPr/>
          </p:nvSpPr>
          <p:spPr bwMode="auto">
            <a:xfrm>
              <a:off x="6870700"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9" name="Oval 744"/>
            <p:cNvSpPr>
              <a:spLocks noChangeArrowheads="1"/>
            </p:cNvSpPr>
            <p:nvPr/>
          </p:nvSpPr>
          <p:spPr bwMode="auto">
            <a:xfrm>
              <a:off x="70231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0" name="Oval 745"/>
            <p:cNvSpPr>
              <a:spLocks noChangeArrowheads="1"/>
            </p:cNvSpPr>
            <p:nvPr/>
          </p:nvSpPr>
          <p:spPr bwMode="auto">
            <a:xfrm>
              <a:off x="7154863"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1" name="Oval 746"/>
            <p:cNvSpPr>
              <a:spLocks noChangeArrowheads="1"/>
            </p:cNvSpPr>
            <p:nvPr/>
          </p:nvSpPr>
          <p:spPr bwMode="auto">
            <a:xfrm>
              <a:off x="4533900"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2" name="Oval 747"/>
            <p:cNvSpPr>
              <a:spLocks noChangeArrowheads="1"/>
            </p:cNvSpPr>
            <p:nvPr/>
          </p:nvSpPr>
          <p:spPr bwMode="auto">
            <a:xfrm>
              <a:off x="4665663"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3" name="Oval 748"/>
            <p:cNvSpPr>
              <a:spLocks noChangeArrowheads="1"/>
            </p:cNvSpPr>
            <p:nvPr/>
          </p:nvSpPr>
          <p:spPr bwMode="auto">
            <a:xfrm>
              <a:off x="4806950"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4" name="Oval 749"/>
            <p:cNvSpPr>
              <a:spLocks noChangeArrowheads="1"/>
            </p:cNvSpPr>
            <p:nvPr/>
          </p:nvSpPr>
          <p:spPr bwMode="auto">
            <a:xfrm>
              <a:off x="4960938"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5" name="Oval 750"/>
            <p:cNvSpPr>
              <a:spLocks noChangeArrowheads="1"/>
            </p:cNvSpPr>
            <p:nvPr/>
          </p:nvSpPr>
          <p:spPr bwMode="auto">
            <a:xfrm>
              <a:off x="50927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6" name="Oval 751"/>
            <p:cNvSpPr>
              <a:spLocks noChangeArrowheads="1"/>
            </p:cNvSpPr>
            <p:nvPr/>
          </p:nvSpPr>
          <p:spPr bwMode="auto">
            <a:xfrm>
              <a:off x="523557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7" name="Oval 752"/>
            <p:cNvSpPr>
              <a:spLocks noChangeArrowheads="1"/>
            </p:cNvSpPr>
            <p:nvPr/>
          </p:nvSpPr>
          <p:spPr bwMode="auto">
            <a:xfrm>
              <a:off x="5389563"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8" name="Oval 753"/>
            <p:cNvSpPr>
              <a:spLocks noChangeArrowheads="1"/>
            </p:cNvSpPr>
            <p:nvPr/>
          </p:nvSpPr>
          <p:spPr bwMode="auto">
            <a:xfrm>
              <a:off x="5521325"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9" name="Oval 754"/>
            <p:cNvSpPr>
              <a:spLocks noChangeArrowheads="1"/>
            </p:cNvSpPr>
            <p:nvPr/>
          </p:nvSpPr>
          <p:spPr bwMode="auto">
            <a:xfrm>
              <a:off x="566261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0" name="Oval 755"/>
            <p:cNvSpPr>
              <a:spLocks noChangeArrowheads="1"/>
            </p:cNvSpPr>
            <p:nvPr/>
          </p:nvSpPr>
          <p:spPr bwMode="auto">
            <a:xfrm>
              <a:off x="58166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1" name="Oval 756"/>
            <p:cNvSpPr>
              <a:spLocks noChangeArrowheads="1"/>
            </p:cNvSpPr>
            <p:nvPr/>
          </p:nvSpPr>
          <p:spPr bwMode="auto">
            <a:xfrm>
              <a:off x="5948363"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2" name="Oval 757"/>
            <p:cNvSpPr>
              <a:spLocks noChangeArrowheads="1"/>
            </p:cNvSpPr>
            <p:nvPr/>
          </p:nvSpPr>
          <p:spPr bwMode="auto">
            <a:xfrm>
              <a:off x="6091238"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3" name="Oval 758"/>
            <p:cNvSpPr>
              <a:spLocks noChangeArrowheads="1"/>
            </p:cNvSpPr>
            <p:nvPr/>
          </p:nvSpPr>
          <p:spPr bwMode="auto">
            <a:xfrm>
              <a:off x="62230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4" name="Oval 759"/>
            <p:cNvSpPr>
              <a:spLocks noChangeArrowheads="1"/>
            </p:cNvSpPr>
            <p:nvPr/>
          </p:nvSpPr>
          <p:spPr bwMode="auto">
            <a:xfrm>
              <a:off x="63547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5" name="Oval 760"/>
            <p:cNvSpPr>
              <a:spLocks noChangeArrowheads="1"/>
            </p:cNvSpPr>
            <p:nvPr/>
          </p:nvSpPr>
          <p:spPr bwMode="auto">
            <a:xfrm>
              <a:off x="6497638"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6" name="Oval 761"/>
            <p:cNvSpPr>
              <a:spLocks noChangeArrowheads="1"/>
            </p:cNvSpPr>
            <p:nvPr/>
          </p:nvSpPr>
          <p:spPr bwMode="auto">
            <a:xfrm>
              <a:off x="6650038"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7" name="Oval 762"/>
            <p:cNvSpPr>
              <a:spLocks noChangeArrowheads="1"/>
            </p:cNvSpPr>
            <p:nvPr/>
          </p:nvSpPr>
          <p:spPr bwMode="auto">
            <a:xfrm>
              <a:off x="67818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8" name="Oval 763"/>
            <p:cNvSpPr>
              <a:spLocks noChangeArrowheads="1"/>
            </p:cNvSpPr>
            <p:nvPr/>
          </p:nvSpPr>
          <p:spPr bwMode="auto">
            <a:xfrm>
              <a:off x="6924675"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9" name="Oval 764"/>
            <p:cNvSpPr>
              <a:spLocks noChangeArrowheads="1"/>
            </p:cNvSpPr>
            <p:nvPr/>
          </p:nvSpPr>
          <p:spPr bwMode="auto">
            <a:xfrm>
              <a:off x="70786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0" name="Oval 765"/>
            <p:cNvSpPr>
              <a:spLocks noChangeArrowheads="1"/>
            </p:cNvSpPr>
            <p:nvPr/>
          </p:nvSpPr>
          <p:spPr bwMode="auto">
            <a:xfrm>
              <a:off x="721042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1" name="Oval 766"/>
            <p:cNvSpPr>
              <a:spLocks noChangeArrowheads="1"/>
            </p:cNvSpPr>
            <p:nvPr/>
          </p:nvSpPr>
          <p:spPr bwMode="auto">
            <a:xfrm>
              <a:off x="7353300"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2" name="Oval 767"/>
            <p:cNvSpPr>
              <a:spLocks noChangeArrowheads="1"/>
            </p:cNvSpPr>
            <p:nvPr/>
          </p:nvSpPr>
          <p:spPr bwMode="auto">
            <a:xfrm>
              <a:off x="75057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3" name="Oval 768"/>
            <p:cNvSpPr>
              <a:spLocks noChangeArrowheads="1"/>
            </p:cNvSpPr>
            <p:nvPr/>
          </p:nvSpPr>
          <p:spPr bwMode="auto">
            <a:xfrm>
              <a:off x="7637463"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4" name="Oval 769"/>
            <p:cNvSpPr>
              <a:spLocks noChangeArrowheads="1"/>
            </p:cNvSpPr>
            <p:nvPr/>
          </p:nvSpPr>
          <p:spPr bwMode="auto">
            <a:xfrm>
              <a:off x="7418388"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5" name="Oval 770"/>
            <p:cNvSpPr>
              <a:spLocks noChangeArrowheads="1"/>
            </p:cNvSpPr>
            <p:nvPr/>
          </p:nvSpPr>
          <p:spPr bwMode="auto">
            <a:xfrm>
              <a:off x="7527925"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6" name="Text Box 771"/>
            <p:cNvSpPr txBox="1">
              <a:spLocks noChangeArrowheads="1"/>
            </p:cNvSpPr>
            <p:nvPr/>
          </p:nvSpPr>
          <p:spPr bwMode="auto">
            <a:xfrm>
              <a:off x="500063" y="4279900"/>
              <a:ext cx="13827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gradiente </a:t>
              </a:r>
              <a:r>
                <a:rPr lang="it-IT" sz="1400" noProof="1">
                  <a:latin typeface="Arial" pitchFamily="34" charset="0"/>
                  <a:sym typeface="Wingdings" pitchFamily="2" charset="2"/>
                </a:rPr>
                <a:t></a:t>
              </a:r>
              <a:endParaRPr lang="it-IT" sz="1400">
                <a:latin typeface="Arial" pitchFamily="34" charset="0"/>
              </a:endParaRPr>
            </a:p>
          </p:txBody>
        </p:sp>
        <p:sp>
          <p:nvSpPr>
            <p:cNvPr id="4247" name="AutoShape 772"/>
            <p:cNvSpPr>
              <a:spLocks noChangeArrowheads="1"/>
            </p:cNvSpPr>
            <p:nvPr/>
          </p:nvSpPr>
          <p:spPr bwMode="auto">
            <a:xfrm>
              <a:off x="2262188" y="4043363"/>
              <a:ext cx="504825" cy="107473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8" name="AutoShape 773"/>
            <p:cNvSpPr>
              <a:spLocks noChangeArrowheads="1"/>
            </p:cNvSpPr>
            <p:nvPr/>
          </p:nvSpPr>
          <p:spPr bwMode="auto">
            <a:xfrm rot="13760523">
              <a:off x="2164556" y="5233194"/>
              <a:ext cx="249238" cy="203200"/>
            </a:xfrm>
            <a:prstGeom prst="upArrow">
              <a:avLst>
                <a:gd name="adj1" fmla="val 25120"/>
                <a:gd name="adj2" fmla="val 60773"/>
              </a:avLst>
            </a:prstGeom>
            <a:solidFill>
              <a:schemeClr val="bg2"/>
            </a:solidFill>
            <a:ln w="9525">
              <a:solidFill>
                <a:schemeClr val="tx1"/>
              </a:solidFill>
              <a:miter lim="800000"/>
              <a:headEnd/>
              <a:tailEnd/>
            </a:ln>
          </p:spPr>
          <p:txBody>
            <a:bodyPr/>
            <a:lstStyle/>
            <a:p>
              <a:endParaRPr lang="en-GB"/>
            </a:p>
          </p:txBody>
        </p:sp>
        <p:sp>
          <p:nvSpPr>
            <p:cNvPr id="4249" name="AutoShape 774"/>
            <p:cNvSpPr>
              <a:spLocks noChangeArrowheads="1"/>
            </p:cNvSpPr>
            <p:nvPr/>
          </p:nvSpPr>
          <p:spPr bwMode="auto">
            <a:xfrm rot="5400000">
              <a:off x="576263" y="3538538"/>
              <a:ext cx="2049462"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5 w 21600"/>
                <a:gd name="T13" fmla="*/ 0 h 21600"/>
                <a:gd name="T14" fmla="*/ 19615 w 21600"/>
                <a:gd name="T15" fmla="*/ 4917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0" name="Oval 775"/>
            <p:cNvSpPr>
              <a:spLocks noChangeArrowheads="1"/>
            </p:cNvSpPr>
            <p:nvPr/>
          </p:nvSpPr>
          <p:spPr bwMode="auto">
            <a:xfrm>
              <a:off x="2228850" y="3779838"/>
              <a:ext cx="88900"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1" name="Oval 776"/>
            <p:cNvSpPr>
              <a:spLocks noChangeArrowheads="1"/>
            </p:cNvSpPr>
            <p:nvPr/>
          </p:nvSpPr>
          <p:spPr bwMode="auto">
            <a:xfrm>
              <a:off x="1966913" y="5457825"/>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2" name="AutoShape 777"/>
            <p:cNvSpPr>
              <a:spLocks noChangeArrowheads="1"/>
            </p:cNvSpPr>
            <p:nvPr/>
          </p:nvSpPr>
          <p:spPr bwMode="auto">
            <a:xfrm flipV="1">
              <a:off x="1549400" y="3797300"/>
              <a:ext cx="438150" cy="1555750"/>
            </a:xfrm>
            <a:prstGeom prst="triangle">
              <a:avLst>
                <a:gd name="adj" fmla="val 52532"/>
              </a:avLst>
            </a:prstGeom>
            <a:gradFill rotWithShape="0">
              <a:gsLst>
                <a:gs pos="0">
                  <a:srgbClr val="000000"/>
                </a:gs>
                <a:gs pos="100000">
                  <a:srgbClr val="FFFFFF"/>
                </a:gs>
              </a:gsLst>
              <a:lin ang="5400000" scaled="1"/>
            </a:gradFill>
            <a:ln w="9525">
              <a:solidFill>
                <a:schemeClr val="bg2"/>
              </a:solidFill>
              <a:miter lim="800000"/>
              <a:headEnd/>
              <a:tailEnd/>
            </a:ln>
          </p:spPr>
          <p:txBody>
            <a:bodyPr/>
            <a:lstStyle/>
            <a:p>
              <a:endParaRPr lang="en-GB"/>
            </a:p>
          </p:txBody>
        </p:sp>
        <p:sp>
          <p:nvSpPr>
            <p:cNvPr id="4260" name="Oval 787"/>
            <p:cNvSpPr>
              <a:spLocks noChangeArrowheads="1"/>
            </p:cNvSpPr>
            <p:nvPr/>
          </p:nvSpPr>
          <p:spPr bwMode="auto">
            <a:xfrm>
              <a:off x="2155825" y="35337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4" name="Oval 787"/>
            <p:cNvSpPr>
              <a:spLocks noChangeArrowheads="1"/>
            </p:cNvSpPr>
            <p:nvPr/>
          </p:nvSpPr>
          <p:spPr bwMode="auto">
            <a:xfrm>
              <a:off x="2032000" y="34575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5" name="Oval 787"/>
            <p:cNvSpPr>
              <a:spLocks noChangeArrowheads="1"/>
            </p:cNvSpPr>
            <p:nvPr/>
          </p:nvSpPr>
          <p:spPr bwMode="auto">
            <a:xfrm>
              <a:off x="2022475" y="362902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6" name="Oval 787"/>
            <p:cNvSpPr>
              <a:spLocks noChangeArrowheads="1"/>
            </p:cNvSpPr>
            <p:nvPr/>
          </p:nvSpPr>
          <p:spPr bwMode="auto">
            <a:xfrm>
              <a:off x="4298950" y="41052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7" name="Oval 787"/>
            <p:cNvSpPr>
              <a:spLocks noChangeArrowheads="1"/>
            </p:cNvSpPr>
            <p:nvPr/>
          </p:nvSpPr>
          <p:spPr bwMode="auto">
            <a:xfrm>
              <a:off x="2251075" y="34194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4" name="Text Box 678"/>
            <p:cNvSpPr txBox="1">
              <a:spLocks noChangeArrowheads="1"/>
            </p:cNvSpPr>
            <p:nvPr/>
          </p:nvSpPr>
          <p:spPr bwMode="auto">
            <a:xfrm>
              <a:off x="7912100" y="3351213"/>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bassa</a:t>
              </a:r>
              <a:endParaRPr lang="it-IT" sz="1400">
                <a:latin typeface="Arial" pitchFamily="34" charset="0"/>
              </a:endParaRPr>
            </a:p>
          </p:txBody>
        </p:sp>
        <p:sp>
          <p:nvSpPr>
            <p:cNvPr id="4305" name="Text Box 679"/>
            <p:cNvSpPr txBox="1">
              <a:spLocks noChangeArrowheads="1"/>
            </p:cNvSpPr>
            <p:nvPr/>
          </p:nvSpPr>
          <p:spPr bwMode="auto">
            <a:xfrm>
              <a:off x="7942263" y="5289550"/>
              <a:ext cx="787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alta</a:t>
              </a:r>
              <a:endParaRPr lang="it-IT" sz="1400">
                <a:latin typeface="Arial" pitchFamily="34" charset="0"/>
              </a:endParaRPr>
            </a:p>
            <a:p>
              <a:r>
                <a:rPr lang="it-IT" sz="1400" b="1">
                  <a:latin typeface="Arial" pitchFamily="34" charset="0"/>
                </a:rPr>
                <a:t>[   ] </a:t>
              </a:r>
            </a:p>
          </p:txBody>
        </p:sp>
        <p:sp>
          <p:nvSpPr>
            <p:cNvPr id="4306" name="Oval 680"/>
            <p:cNvSpPr>
              <a:spLocks noChangeArrowheads="1"/>
            </p:cNvSpPr>
            <p:nvPr/>
          </p:nvSpPr>
          <p:spPr bwMode="auto">
            <a:xfrm>
              <a:off x="8102600" y="5632450"/>
              <a:ext cx="104775" cy="112713"/>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7" name="Oval 789"/>
            <p:cNvSpPr>
              <a:spLocks noChangeArrowheads="1"/>
            </p:cNvSpPr>
            <p:nvPr/>
          </p:nvSpPr>
          <p:spPr bwMode="auto">
            <a:xfrm>
              <a:off x="8089900" y="34591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6" name="Gruppo 5"/>
          <p:cNvGrpSpPr/>
          <p:nvPr/>
        </p:nvGrpSpPr>
        <p:grpSpPr>
          <a:xfrm>
            <a:off x="2100263" y="3441700"/>
            <a:ext cx="4279900" cy="2165350"/>
            <a:chOff x="2100263" y="3441700"/>
            <a:chExt cx="4279900" cy="2165350"/>
          </a:xfrm>
        </p:grpSpPr>
        <p:grpSp>
          <p:nvGrpSpPr>
            <p:cNvPr id="4" name="Gruppo 3"/>
            <p:cNvGrpSpPr/>
            <p:nvPr/>
          </p:nvGrpSpPr>
          <p:grpSpPr>
            <a:xfrm>
              <a:off x="3282950" y="3751263"/>
              <a:ext cx="1868488" cy="1555750"/>
              <a:chOff x="3282950" y="3751263"/>
              <a:chExt cx="1868488" cy="1555750"/>
            </a:xfrm>
          </p:grpSpPr>
          <p:sp>
            <p:nvSpPr>
              <p:cNvPr id="4253" name="AutoShape 778"/>
              <p:cNvSpPr>
                <a:spLocks noChangeArrowheads="1"/>
              </p:cNvSpPr>
              <p:nvPr/>
            </p:nvSpPr>
            <p:spPr bwMode="auto">
              <a:xfrm>
                <a:off x="3897313" y="4043363"/>
                <a:ext cx="701675" cy="107473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8" name="AutoShape 785"/>
              <p:cNvSpPr>
                <a:spLocks noChangeArrowheads="1"/>
              </p:cNvSpPr>
              <p:nvPr/>
            </p:nvSpPr>
            <p:spPr bwMode="auto">
              <a:xfrm rot="10800000">
                <a:off x="3282950" y="3751263"/>
                <a:ext cx="401638" cy="1460500"/>
              </a:xfrm>
              <a:prstGeom prst="triangle">
                <a:avLst>
                  <a:gd name="adj" fmla="val 50000"/>
                </a:avLst>
              </a:prstGeom>
              <a:gradFill rotWithShape="1">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4259" name="AutoShape 786"/>
              <p:cNvSpPr>
                <a:spLocks noChangeArrowheads="1"/>
              </p:cNvSpPr>
              <p:nvPr/>
            </p:nvSpPr>
            <p:spPr bwMode="auto">
              <a:xfrm rot="10800000" flipV="1">
                <a:off x="4821238" y="3817938"/>
                <a:ext cx="330200" cy="1489075"/>
              </a:xfrm>
              <a:prstGeom prst="triangle">
                <a:avLst>
                  <a:gd name="adj" fmla="val 50000"/>
                </a:avLst>
              </a:prstGeom>
              <a:gradFill rotWithShape="1">
                <a:gsLst>
                  <a:gs pos="0">
                    <a:srgbClr val="AA0000"/>
                  </a:gs>
                  <a:gs pos="100000">
                    <a:srgbClr val="FFFFFF"/>
                  </a:gs>
                </a:gsLst>
                <a:lin ang="16200000" scaled="1"/>
              </a:gradFill>
              <a:ln w="9525">
                <a:solidFill>
                  <a:srgbClr val="800000"/>
                </a:solidFill>
                <a:miter lim="800000"/>
                <a:headEnd/>
                <a:tailEnd/>
              </a:ln>
            </p:spPr>
            <p:txBody>
              <a:bodyPr/>
              <a:lstStyle/>
              <a:p>
                <a:endParaRPr lang="en-GB"/>
              </a:p>
            </p:txBody>
          </p:sp>
        </p:grpSp>
        <p:grpSp>
          <p:nvGrpSpPr>
            <p:cNvPr id="5" name="Gruppo 4"/>
            <p:cNvGrpSpPr/>
            <p:nvPr/>
          </p:nvGrpSpPr>
          <p:grpSpPr>
            <a:xfrm>
              <a:off x="3698875" y="5345113"/>
              <a:ext cx="1020763" cy="261937"/>
              <a:chOff x="3698875" y="5345113"/>
              <a:chExt cx="1020763" cy="261937"/>
            </a:xfrm>
          </p:grpSpPr>
          <p:sp>
            <p:nvSpPr>
              <p:cNvPr id="4261" name="Oval 788"/>
              <p:cNvSpPr>
                <a:spLocks noChangeArrowheads="1"/>
              </p:cNvSpPr>
              <p:nvPr/>
            </p:nvSpPr>
            <p:spPr bwMode="auto">
              <a:xfrm>
                <a:off x="3698875" y="5370513"/>
                <a:ext cx="88900"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2" name="Oval 789"/>
              <p:cNvSpPr>
                <a:spLocks noChangeArrowheads="1"/>
              </p:cNvSpPr>
              <p:nvPr/>
            </p:nvSpPr>
            <p:spPr bwMode="auto">
              <a:xfrm>
                <a:off x="4356100" y="54975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3" name="Oval 790"/>
              <p:cNvSpPr>
                <a:spLocks noChangeArrowheads="1"/>
              </p:cNvSpPr>
              <p:nvPr/>
            </p:nvSpPr>
            <p:spPr bwMode="auto">
              <a:xfrm>
                <a:off x="4632325" y="5359400"/>
                <a:ext cx="87313"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0" name="Oval 789"/>
              <p:cNvSpPr>
                <a:spLocks noChangeArrowheads="1"/>
              </p:cNvSpPr>
              <p:nvPr/>
            </p:nvSpPr>
            <p:spPr bwMode="auto">
              <a:xfrm>
                <a:off x="4289425" y="53641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1" name="Oval 789"/>
              <p:cNvSpPr>
                <a:spLocks noChangeArrowheads="1"/>
              </p:cNvSpPr>
              <p:nvPr/>
            </p:nvSpPr>
            <p:spPr bwMode="auto">
              <a:xfrm>
                <a:off x="4432300" y="53451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3" name="Oval 789"/>
              <p:cNvSpPr>
                <a:spLocks noChangeArrowheads="1"/>
              </p:cNvSpPr>
              <p:nvPr/>
            </p:nvSpPr>
            <p:spPr bwMode="auto">
              <a:xfrm>
                <a:off x="4498975" y="54403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 name="Gruppo 1"/>
            <p:cNvGrpSpPr/>
            <p:nvPr/>
          </p:nvGrpSpPr>
          <p:grpSpPr>
            <a:xfrm>
              <a:off x="3643313" y="3506788"/>
              <a:ext cx="1323975" cy="271462"/>
              <a:chOff x="3643313" y="3506788"/>
              <a:chExt cx="1323975" cy="271462"/>
            </a:xfrm>
          </p:grpSpPr>
          <p:sp>
            <p:nvSpPr>
              <p:cNvPr id="4282" name="Oval 789"/>
              <p:cNvSpPr>
                <a:spLocks noChangeArrowheads="1"/>
              </p:cNvSpPr>
              <p:nvPr/>
            </p:nvSpPr>
            <p:spPr bwMode="auto">
              <a:xfrm>
                <a:off x="4879975" y="3506788"/>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8" name="Oval 793"/>
              <p:cNvSpPr>
                <a:spLocks noChangeArrowheads="1"/>
              </p:cNvSpPr>
              <p:nvPr/>
            </p:nvSpPr>
            <p:spPr bwMode="auto">
              <a:xfrm>
                <a:off x="3875088" y="3663950"/>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9" name="Oval 651"/>
              <p:cNvSpPr>
                <a:spLocks noChangeArrowheads="1"/>
              </p:cNvSpPr>
              <p:nvPr/>
            </p:nvSpPr>
            <p:spPr bwMode="auto">
              <a:xfrm>
                <a:off x="3751263" y="3506788"/>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0" name="Oval 652"/>
              <p:cNvSpPr>
                <a:spLocks noChangeArrowheads="1"/>
              </p:cNvSpPr>
              <p:nvPr/>
            </p:nvSpPr>
            <p:spPr bwMode="auto">
              <a:xfrm>
                <a:off x="3643313" y="3565525"/>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1" name="Oval 654"/>
              <p:cNvSpPr>
                <a:spLocks noChangeArrowheads="1"/>
              </p:cNvSpPr>
              <p:nvPr/>
            </p:nvSpPr>
            <p:spPr bwMode="auto">
              <a:xfrm>
                <a:off x="3898900" y="3544888"/>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2" name="Oval 656"/>
              <p:cNvSpPr>
                <a:spLocks noChangeArrowheads="1"/>
              </p:cNvSpPr>
              <p:nvPr/>
            </p:nvSpPr>
            <p:spPr bwMode="auto">
              <a:xfrm>
                <a:off x="3697288" y="3665538"/>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3" name="Oval 675"/>
              <p:cNvSpPr>
                <a:spLocks noChangeArrowheads="1"/>
              </p:cNvSpPr>
              <p:nvPr/>
            </p:nvSpPr>
            <p:spPr bwMode="auto">
              <a:xfrm>
                <a:off x="4038600" y="35528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 name="Gruppo 2"/>
            <p:cNvGrpSpPr/>
            <p:nvPr/>
          </p:nvGrpSpPr>
          <p:grpSpPr>
            <a:xfrm>
              <a:off x="2100263" y="3441700"/>
              <a:ext cx="4279900" cy="2116138"/>
              <a:chOff x="2100263" y="3441700"/>
              <a:chExt cx="4279900" cy="2116138"/>
            </a:xfrm>
          </p:grpSpPr>
          <p:sp>
            <p:nvSpPr>
              <p:cNvPr id="4254" name="AutoShape 780"/>
              <p:cNvSpPr>
                <a:spLocks noChangeArrowheads="1"/>
              </p:cNvSpPr>
              <p:nvPr/>
            </p:nvSpPr>
            <p:spPr bwMode="auto">
              <a:xfrm rot="5443818">
                <a:off x="2135187" y="3406776"/>
                <a:ext cx="2049463"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5" name="AutoShape 781"/>
              <p:cNvSpPr>
                <a:spLocks noChangeArrowheads="1"/>
              </p:cNvSpPr>
              <p:nvPr/>
            </p:nvSpPr>
            <p:spPr bwMode="auto">
              <a:xfrm rot="12997328">
                <a:off x="3787775" y="5045075"/>
                <a:ext cx="225425" cy="257175"/>
              </a:xfrm>
              <a:prstGeom prst="upArrow">
                <a:avLst>
                  <a:gd name="adj1" fmla="val 25120"/>
                  <a:gd name="adj2" fmla="val 60850"/>
                </a:avLst>
              </a:prstGeom>
              <a:solidFill>
                <a:schemeClr val="bg2"/>
              </a:solidFill>
              <a:ln w="9525">
                <a:solidFill>
                  <a:schemeClr val="tx1"/>
                </a:solidFill>
                <a:miter lim="800000"/>
                <a:headEnd/>
                <a:tailEnd/>
              </a:ln>
            </p:spPr>
            <p:txBody>
              <a:bodyPr/>
              <a:lstStyle/>
              <a:p>
                <a:endParaRPr lang="en-GB"/>
              </a:p>
            </p:txBody>
          </p:sp>
          <p:sp>
            <p:nvSpPr>
              <p:cNvPr id="4256" name="AutoShape 783"/>
              <p:cNvSpPr>
                <a:spLocks noChangeArrowheads="1"/>
              </p:cNvSpPr>
              <p:nvPr/>
            </p:nvSpPr>
            <p:spPr bwMode="auto">
              <a:xfrm rot="5632754" flipV="1">
                <a:off x="4295775" y="3473450"/>
                <a:ext cx="2049463" cy="21193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7" name="AutoShape 784"/>
              <p:cNvSpPr>
                <a:spLocks noChangeArrowheads="1"/>
              </p:cNvSpPr>
              <p:nvPr/>
            </p:nvSpPr>
            <p:spPr bwMode="auto">
              <a:xfrm rot="19679244" flipV="1">
                <a:off x="4429125" y="5097463"/>
                <a:ext cx="223838" cy="209550"/>
              </a:xfrm>
              <a:prstGeom prst="upArrow">
                <a:avLst>
                  <a:gd name="adj1" fmla="val 25120"/>
                  <a:gd name="adj2" fmla="val 60759"/>
                </a:avLst>
              </a:prstGeom>
              <a:solidFill>
                <a:schemeClr val="bg2"/>
              </a:solidFill>
              <a:ln w="9525">
                <a:solidFill>
                  <a:schemeClr val="tx1"/>
                </a:solidFill>
                <a:miter lim="800000"/>
                <a:headEnd/>
                <a:tailEnd/>
              </a:ln>
            </p:spPr>
            <p:txBody>
              <a:bodyPr/>
              <a:lstStyle/>
              <a:p>
                <a:endParaRPr lang="en-GB"/>
              </a:p>
            </p:txBody>
          </p:sp>
        </p:grpSp>
      </p:grpSp>
      <p:grpSp>
        <p:nvGrpSpPr>
          <p:cNvPr id="10" name="Gruppo 9"/>
          <p:cNvGrpSpPr/>
          <p:nvPr/>
        </p:nvGrpSpPr>
        <p:grpSpPr>
          <a:xfrm>
            <a:off x="4513263" y="3481388"/>
            <a:ext cx="4010025" cy="2201862"/>
            <a:chOff x="4513263" y="3481388"/>
            <a:chExt cx="4010025" cy="2201862"/>
          </a:xfrm>
        </p:grpSpPr>
        <p:grpSp>
          <p:nvGrpSpPr>
            <p:cNvPr id="7" name="Gruppo 6"/>
            <p:cNvGrpSpPr/>
            <p:nvPr/>
          </p:nvGrpSpPr>
          <p:grpSpPr>
            <a:xfrm>
              <a:off x="4513263" y="3481388"/>
              <a:ext cx="4010025" cy="2054225"/>
              <a:chOff x="4513263" y="3481388"/>
              <a:chExt cx="4010025" cy="2054225"/>
            </a:xfrm>
          </p:grpSpPr>
          <p:sp>
            <p:nvSpPr>
              <p:cNvPr id="4264" name="AutoShape 791"/>
              <p:cNvSpPr>
                <a:spLocks noChangeArrowheads="1"/>
              </p:cNvSpPr>
              <p:nvPr/>
            </p:nvSpPr>
            <p:spPr bwMode="auto">
              <a:xfrm rot="10800000">
                <a:off x="5734050" y="3789363"/>
                <a:ext cx="390525" cy="1519237"/>
              </a:xfrm>
              <a:prstGeom prst="triangle">
                <a:avLst>
                  <a:gd name="adj" fmla="val 50000"/>
                </a:avLst>
              </a:prstGeom>
              <a:gradFill rotWithShape="1">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4265" name="AutoShape 792"/>
              <p:cNvSpPr>
                <a:spLocks noChangeArrowheads="1"/>
              </p:cNvSpPr>
              <p:nvPr/>
            </p:nvSpPr>
            <p:spPr bwMode="auto">
              <a:xfrm rot="10800000">
                <a:off x="7197725" y="3790950"/>
                <a:ext cx="422275" cy="1600200"/>
              </a:xfrm>
              <a:prstGeom prst="triangle">
                <a:avLst>
                  <a:gd name="adj" fmla="val 50000"/>
                </a:avLst>
              </a:prstGeom>
              <a:gradFill rotWithShape="1">
                <a:gsLst>
                  <a:gs pos="0">
                    <a:srgbClr val="FFFFFF"/>
                  </a:gs>
                  <a:gs pos="100000">
                    <a:srgbClr val="AA0000"/>
                  </a:gs>
                </a:gsLst>
                <a:lin ang="5400000" scaled="1"/>
              </a:gradFill>
              <a:ln w="9525">
                <a:solidFill>
                  <a:srgbClr val="800000"/>
                </a:solidFill>
                <a:miter lim="800000"/>
                <a:headEnd/>
                <a:tailEnd/>
              </a:ln>
            </p:spPr>
            <p:txBody>
              <a:bodyPr/>
              <a:lstStyle/>
              <a:p>
                <a:endParaRPr lang="en-GB"/>
              </a:p>
            </p:txBody>
          </p:sp>
          <p:sp>
            <p:nvSpPr>
              <p:cNvPr id="4270" name="AutoShape 797"/>
              <p:cNvSpPr>
                <a:spLocks noChangeArrowheads="1"/>
              </p:cNvSpPr>
              <p:nvPr/>
            </p:nvSpPr>
            <p:spPr bwMode="auto">
              <a:xfrm>
                <a:off x="6276975" y="4032250"/>
                <a:ext cx="703263" cy="1074738"/>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1" name="AutoShape 799"/>
              <p:cNvSpPr>
                <a:spLocks noChangeArrowheads="1"/>
              </p:cNvSpPr>
              <p:nvPr/>
            </p:nvSpPr>
            <p:spPr bwMode="auto">
              <a:xfrm rot="5443818">
                <a:off x="4548187" y="3451226"/>
                <a:ext cx="2049463"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72" name="AutoShape 800"/>
              <p:cNvSpPr>
                <a:spLocks noChangeArrowheads="1"/>
              </p:cNvSpPr>
              <p:nvPr/>
            </p:nvSpPr>
            <p:spPr bwMode="auto">
              <a:xfrm rot="12997328">
                <a:off x="6194425" y="5103813"/>
                <a:ext cx="241300" cy="250825"/>
              </a:xfrm>
              <a:prstGeom prst="upArrow">
                <a:avLst>
                  <a:gd name="adj1" fmla="val 25120"/>
                  <a:gd name="adj2" fmla="val 60968"/>
                </a:avLst>
              </a:prstGeom>
              <a:solidFill>
                <a:schemeClr val="bg2"/>
              </a:solidFill>
              <a:ln w="9525">
                <a:solidFill>
                  <a:schemeClr val="tx1"/>
                </a:solidFill>
                <a:miter lim="800000"/>
                <a:headEnd/>
                <a:tailEnd/>
              </a:ln>
            </p:spPr>
            <p:txBody>
              <a:bodyPr/>
              <a:lstStyle/>
              <a:p>
                <a:endParaRPr lang="en-GB"/>
              </a:p>
            </p:txBody>
          </p:sp>
          <p:sp>
            <p:nvSpPr>
              <p:cNvPr id="4276" name="AutoShape 805"/>
              <p:cNvSpPr>
                <a:spLocks noChangeArrowheads="1"/>
              </p:cNvSpPr>
              <p:nvPr/>
            </p:nvSpPr>
            <p:spPr bwMode="auto">
              <a:xfrm rot="15956603">
                <a:off x="6611145" y="3555206"/>
                <a:ext cx="1985962" cy="1838325"/>
              </a:xfrm>
              <a:custGeom>
                <a:avLst/>
                <a:gdLst>
                  <a:gd name="T0" fmla="*/ 2147483647 w 21600"/>
                  <a:gd name="T1" fmla="*/ 0 h 21600"/>
                  <a:gd name="T2" fmla="*/ 2147483647 w 21600"/>
                  <a:gd name="T3" fmla="*/ 2147483647 h 21600"/>
                  <a:gd name="T4" fmla="*/ 2147483647 w 21600"/>
                  <a:gd name="T5" fmla="*/ 1731635480 h 21600"/>
                  <a:gd name="T6" fmla="*/ 2147483647 w 21600"/>
                  <a:gd name="T7" fmla="*/ 2147483647 h 21600"/>
                  <a:gd name="T8" fmla="*/ 0 60000 65536"/>
                  <a:gd name="T9" fmla="*/ 0 60000 65536"/>
                  <a:gd name="T10" fmla="*/ 0 60000 65536"/>
                  <a:gd name="T11" fmla="*/ 0 60000 65536"/>
                  <a:gd name="T12" fmla="*/ 1985 w 21600"/>
                  <a:gd name="T13" fmla="*/ 0 h 21600"/>
                  <a:gd name="T14" fmla="*/ 19615 w 21600"/>
                  <a:gd name="T15" fmla="*/ 4924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77" name="AutoShape 806"/>
              <p:cNvSpPr>
                <a:spLocks noChangeArrowheads="1"/>
              </p:cNvSpPr>
              <p:nvPr/>
            </p:nvSpPr>
            <p:spPr bwMode="auto">
              <a:xfrm rot="1910112">
                <a:off x="6848475" y="3713163"/>
                <a:ext cx="203200" cy="169862"/>
              </a:xfrm>
              <a:prstGeom prst="upArrow">
                <a:avLst>
                  <a:gd name="adj1" fmla="val 25120"/>
                  <a:gd name="adj2" fmla="val 60329"/>
                </a:avLst>
              </a:prstGeom>
              <a:solidFill>
                <a:schemeClr val="bg2"/>
              </a:solidFill>
              <a:ln w="9525">
                <a:solidFill>
                  <a:schemeClr val="tx1"/>
                </a:solidFill>
                <a:miter lim="800000"/>
                <a:headEnd/>
                <a:tailEnd/>
              </a:ln>
            </p:spPr>
            <p:txBody>
              <a:bodyPr/>
              <a:lstStyle/>
              <a:p>
                <a:endParaRPr lang="en-GB"/>
              </a:p>
            </p:txBody>
          </p:sp>
        </p:grpSp>
        <p:grpSp>
          <p:nvGrpSpPr>
            <p:cNvPr id="9" name="Gruppo 8"/>
            <p:cNvGrpSpPr/>
            <p:nvPr/>
          </p:nvGrpSpPr>
          <p:grpSpPr>
            <a:xfrm>
              <a:off x="6005513" y="3535363"/>
              <a:ext cx="1128712" cy="277812"/>
              <a:chOff x="6005513" y="3535363"/>
              <a:chExt cx="1128712" cy="277812"/>
            </a:xfrm>
          </p:grpSpPr>
          <p:sp>
            <p:nvSpPr>
              <p:cNvPr id="4266" name="Oval 793"/>
              <p:cNvSpPr>
                <a:spLocks noChangeArrowheads="1"/>
              </p:cNvSpPr>
              <p:nvPr/>
            </p:nvSpPr>
            <p:spPr bwMode="auto">
              <a:xfrm>
                <a:off x="6256338" y="3692525"/>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8" name="Oval 795"/>
              <p:cNvSpPr>
                <a:spLocks noChangeArrowheads="1"/>
              </p:cNvSpPr>
              <p:nvPr/>
            </p:nvSpPr>
            <p:spPr bwMode="auto">
              <a:xfrm>
                <a:off x="7045325" y="3703638"/>
                <a:ext cx="88900"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8" name="Oval 651"/>
              <p:cNvSpPr>
                <a:spLocks noChangeArrowheads="1"/>
              </p:cNvSpPr>
              <p:nvPr/>
            </p:nvSpPr>
            <p:spPr bwMode="auto">
              <a:xfrm>
                <a:off x="6132513" y="35353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9" name="Oval 652"/>
              <p:cNvSpPr>
                <a:spLocks noChangeArrowheads="1"/>
              </p:cNvSpPr>
              <p:nvPr/>
            </p:nvSpPr>
            <p:spPr bwMode="auto">
              <a:xfrm>
                <a:off x="6005513" y="3584575"/>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0" name="Oval 654"/>
              <p:cNvSpPr>
                <a:spLocks noChangeArrowheads="1"/>
              </p:cNvSpPr>
              <p:nvPr/>
            </p:nvSpPr>
            <p:spPr bwMode="auto">
              <a:xfrm>
                <a:off x="6261100" y="3535363"/>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1" name="Oval 656"/>
              <p:cNvSpPr>
                <a:spLocks noChangeArrowheads="1"/>
              </p:cNvSpPr>
              <p:nvPr/>
            </p:nvSpPr>
            <p:spPr bwMode="auto">
              <a:xfrm>
                <a:off x="6154738" y="36750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2" name="Oval 675"/>
              <p:cNvSpPr>
                <a:spLocks noChangeArrowheads="1"/>
              </p:cNvSpPr>
              <p:nvPr/>
            </p:nvSpPr>
            <p:spPr bwMode="auto">
              <a:xfrm>
                <a:off x="6419850" y="35814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ruppo 7"/>
            <p:cNvGrpSpPr/>
            <p:nvPr/>
          </p:nvGrpSpPr>
          <p:grpSpPr>
            <a:xfrm>
              <a:off x="6113463" y="3540241"/>
              <a:ext cx="1260654" cy="2143009"/>
              <a:chOff x="6113463" y="3540241"/>
              <a:chExt cx="1260654" cy="2143009"/>
            </a:xfrm>
          </p:grpSpPr>
          <p:sp>
            <p:nvSpPr>
              <p:cNvPr id="4267" name="Oval 794"/>
              <p:cNvSpPr>
                <a:spLocks noChangeArrowheads="1"/>
              </p:cNvSpPr>
              <p:nvPr/>
            </p:nvSpPr>
            <p:spPr bwMode="auto">
              <a:xfrm>
                <a:off x="6113463" y="5414963"/>
                <a:ext cx="87312"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9" name="Oval 796"/>
              <p:cNvSpPr>
                <a:spLocks noChangeArrowheads="1"/>
              </p:cNvSpPr>
              <p:nvPr/>
            </p:nvSpPr>
            <p:spPr bwMode="auto">
              <a:xfrm>
                <a:off x="7045325" y="5403850"/>
                <a:ext cx="88900"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3" name="Oval 789"/>
              <p:cNvSpPr>
                <a:spLocks noChangeArrowheads="1"/>
              </p:cNvSpPr>
              <p:nvPr/>
            </p:nvSpPr>
            <p:spPr bwMode="auto">
              <a:xfrm>
                <a:off x="7232650" y="55737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4" name="Oval 790"/>
              <p:cNvSpPr>
                <a:spLocks noChangeArrowheads="1"/>
              </p:cNvSpPr>
              <p:nvPr/>
            </p:nvSpPr>
            <p:spPr bwMode="auto">
              <a:xfrm>
                <a:off x="7286804" y="3554528"/>
                <a:ext cx="87313"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5" name="Oval 789"/>
              <p:cNvSpPr>
                <a:spLocks noChangeArrowheads="1"/>
              </p:cNvSpPr>
              <p:nvPr/>
            </p:nvSpPr>
            <p:spPr bwMode="auto">
              <a:xfrm>
                <a:off x="6943904" y="355929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6" name="Oval 789"/>
              <p:cNvSpPr>
                <a:spLocks noChangeArrowheads="1"/>
              </p:cNvSpPr>
              <p:nvPr/>
            </p:nvSpPr>
            <p:spPr bwMode="auto">
              <a:xfrm>
                <a:off x="7086779" y="354024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7" name="Oval 789"/>
              <p:cNvSpPr>
                <a:spLocks noChangeArrowheads="1"/>
              </p:cNvSpPr>
              <p:nvPr/>
            </p:nvSpPr>
            <p:spPr bwMode="auto">
              <a:xfrm>
                <a:off x="7153454" y="363549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2" name="CasellaDiTesto 11">
            <a:extLst>
              <a:ext uri="{FF2B5EF4-FFF2-40B4-BE49-F238E27FC236}">
                <a16:creationId xmlns:a16="http://schemas.microsoft.com/office/drawing/2014/main" id="{47596D02-B98B-426F-BD68-5DA3EF8BC742}"/>
              </a:ext>
            </a:extLst>
          </p:cNvPr>
          <p:cNvSpPr txBox="1"/>
          <p:nvPr/>
        </p:nvSpPr>
        <p:spPr>
          <a:xfrm>
            <a:off x="6715355" y="2567443"/>
            <a:ext cx="1307870" cy="307777"/>
          </a:xfrm>
          <a:prstGeom prst="rect">
            <a:avLst/>
          </a:prstGeom>
          <a:noFill/>
        </p:spPr>
        <p:txBody>
          <a:bodyPr wrap="square" rtlCol="0">
            <a:spAutoFit/>
          </a:bodyPr>
          <a:lstStyle/>
          <a:p>
            <a:r>
              <a:rPr lang="it-IT" sz="1400" b="1" dirty="0">
                <a:latin typeface="Arial" panose="020B0604020202020204" pitchFamily="34" charset="0"/>
                <a:cs typeface="Arial" panose="020B0604020202020204" pitchFamily="34" charset="0"/>
              </a:rPr>
              <a:t>Doppio gate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42875" y="614363"/>
            <a:ext cx="900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ts val="300"/>
              </a:spcBef>
              <a:buFontTx/>
              <a:buChar char="•"/>
            </a:pPr>
            <a:r>
              <a:rPr lang="it-IT" sz="1600" b="1">
                <a:latin typeface="Arial" pitchFamily="34" charset="0"/>
              </a:rPr>
              <a:t> </a:t>
            </a:r>
            <a:r>
              <a:rPr lang="it-IT" sz="1600">
                <a:latin typeface="Arial" pitchFamily="34" charset="0"/>
              </a:rPr>
              <a:t>trasportano ioni </a:t>
            </a:r>
            <a:r>
              <a:rPr lang="it-IT" sz="1600" b="1" i="1">
                <a:solidFill>
                  <a:srgbClr val="FF3300"/>
                </a:solidFill>
                <a:latin typeface="Arial" pitchFamily="34" charset="0"/>
              </a:rPr>
              <a:t>contro il  gradiente</a:t>
            </a:r>
            <a:r>
              <a:rPr lang="it-IT" sz="1600" b="1">
                <a:latin typeface="Arial" pitchFamily="34" charset="0"/>
              </a:rPr>
              <a:t> </a:t>
            </a:r>
            <a:r>
              <a:rPr lang="it-IT" sz="1600">
                <a:latin typeface="Arial" pitchFamily="34" charset="0"/>
              </a:rPr>
              <a:t>di concentrazione, un processo</a:t>
            </a:r>
            <a:r>
              <a:rPr lang="it-IT" sz="1600" i="1">
                <a:solidFill>
                  <a:srgbClr val="FF3300"/>
                </a:solidFill>
                <a:latin typeface="Arial" pitchFamily="34" charset="0"/>
              </a:rPr>
              <a:t> </a:t>
            </a:r>
            <a:r>
              <a:rPr lang="it-IT" sz="1600" b="1" i="1">
                <a:solidFill>
                  <a:srgbClr val="FF3300"/>
                </a:solidFill>
                <a:latin typeface="Arial" pitchFamily="34" charset="0"/>
              </a:rPr>
              <a:t>termodinamicamente sfavorevole</a:t>
            </a:r>
            <a:r>
              <a:rPr lang="it-IT" sz="1600" b="1">
                <a:latin typeface="Arial" pitchFamily="34" charset="0"/>
              </a:rPr>
              <a:t> </a:t>
            </a:r>
            <a:r>
              <a:rPr lang="it-IT" sz="1600">
                <a:latin typeface="Arial" pitchFamily="34" charset="0"/>
              </a:rPr>
              <a:t>che richiede input di energia </a:t>
            </a:r>
            <a:r>
              <a:rPr lang="it-IT" sz="1600" b="1">
                <a:latin typeface="Arial" pitchFamily="34" charset="0"/>
              </a:rPr>
              <a:t>(</a:t>
            </a:r>
            <a:r>
              <a:rPr lang="it-IT" sz="1600" b="1" i="1">
                <a:solidFill>
                  <a:srgbClr val="FF3300"/>
                </a:solidFill>
                <a:latin typeface="Arial" pitchFamily="34" charset="0"/>
              </a:rPr>
              <a:t>idrolisi di ATP, energia elettromagnetica/fotoni, potenziale di membrana)</a:t>
            </a:r>
            <a:endParaRPr lang="it-IT" sz="1800" b="1" i="1">
              <a:solidFill>
                <a:srgbClr val="FF3300"/>
              </a:solidFill>
              <a:latin typeface="Arial" pitchFamily="34" charset="0"/>
            </a:endParaRPr>
          </a:p>
        </p:txBody>
      </p:sp>
      <p:sp>
        <p:nvSpPr>
          <p:cNvPr id="30804" name="Rectangle 84"/>
          <p:cNvSpPr>
            <a:spLocks noChangeArrowheads="1"/>
          </p:cNvSpPr>
          <p:nvPr/>
        </p:nvSpPr>
        <p:spPr bwMode="auto">
          <a:xfrm>
            <a:off x="174625" y="119063"/>
            <a:ext cx="8812213" cy="406400"/>
          </a:xfrm>
          <a:prstGeom prst="rect">
            <a:avLst/>
          </a:prstGeom>
          <a:solidFill>
            <a:schemeClr val="bg1"/>
          </a:solidFill>
          <a:ln w="9525">
            <a:solidFill>
              <a:srgbClr val="FF3300"/>
            </a:solidFill>
            <a:miter lim="800000"/>
            <a:headEnd/>
            <a:tailEnd/>
          </a:ln>
          <a:effectLst/>
        </p:spPr>
        <p:txBody>
          <a:bodyPr>
            <a:spAutoFit/>
          </a:bodyPr>
          <a:lstStyle/>
          <a:p>
            <a:pPr>
              <a:defRPr/>
            </a:pPr>
            <a:r>
              <a:rPr lang="it-IT" sz="2000" b="1">
                <a:solidFill>
                  <a:schemeClr val="accent2"/>
                </a:solidFill>
                <a:effectLst>
                  <a:outerShdw blurRad="38100" dist="38100" dir="2700000" algn="tl">
                    <a:srgbClr val="C0C0C0"/>
                  </a:outerShdw>
                </a:effectLst>
                <a:latin typeface="Arial" pitchFamily="34" charset="0"/>
              </a:rPr>
              <a:t>Trasporto attivo -  Pompe per ioni</a:t>
            </a:r>
          </a:p>
        </p:txBody>
      </p:sp>
      <p:sp>
        <p:nvSpPr>
          <p:cNvPr id="5124" name="Rectangle 86" descr="Linee verticali scure"/>
          <p:cNvSpPr>
            <a:spLocks noChangeArrowheads="1"/>
          </p:cNvSpPr>
          <p:nvPr/>
        </p:nvSpPr>
        <p:spPr bwMode="auto">
          <a:xfrm>
            <a:off x="2908300" y="3892550"/>
            <a:ext cx="3236913"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5" name="Oval 87"/>
          <p:cNvSpPr>
            <a:spLocks noChangeArrowheads="1"/>
          </p:cNvSpPr>
          <p:nvPr/>
        </p:nvSpPr>
        <p:spPr bwMode="auto">
          <a:xfrm>
            <a:off x="2855913"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 name="Oval 88"/>
          <p:cNvSpPr>
            <a:spLocks noChangeArrowheads="1"/>
          </p:cNvSpPr>
          <p:nvPr/>
        </p:nvSpPr>
        <p:spPr bwMode="auto">
          <a:xfrm>
            <a:off x="3060700"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7" name="Oval 89"/>
          <p:cNvSpPr>
            <a:spLocks noChangeArrowheads="1"/>
          </p:cNvSpPr>
          <p:nvPr/>
        </p:nvSpPr>
        <p:spPr bwMode="auto">
          <a:xfrm>
            <a:off x="3281363" y="3789363"/>
            <a:ext cx="239712"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8" name="Oval 90"/>
          <p:cNvSpPr>
            <a:spLocks noChangeArrowheads="1"/>
          </p:cNvSpPr>
          <p:nvPr/>
        </p:nvSpPr>
        <p:spPr bwMode="auto">
          <a:xfrm>
            <a:off x="3810000"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9" name="Oval 91"/>
          <p:cNvSpPr>
            <a:spLocks noChangeArrowheads="1"/>
          </p:cNvSpPr>
          <p:nvPr/>
        </p:nvSpPr>
        <p:spPr bwMode="auto">
          <a:xfrm>
            <a:off x="4014788"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 name="Oval 92"/>
          <p:cNvSpPr>
            <a:spLocks noChangeArrowheads="1"/>
          </p:cNvSpPr>
          <p:nvPr/>
        </p:nvSpPr>
        <p:spPr bwMode="auto">
          <a:xfrm>
            <a:off x="4235450" y="3802063"/>
            <a:ext cx="239713"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1" name="Oval 93"/>
          <p:cNvSpPr>
            <a:spLocks noChangeArrowheads="1"/>
          </p:cNvSpPr>
          <p:nvPr/>
        </p:nvSpPr>
        <p:spPr bwMode="auto">
          <a:xfrm>
            <a:off x="5343525"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2" name="Oval 94"/>
          <p:cNvSpPr>
            <a:spLocks noChangeArrowheads="1"/>
          </p:cNvSpPr>
          <p:nvPr/>
        </p:nvSpPr>
        <p:spPr bwMode="auto">
          <a:xfrm>
            <a:off x="5548313"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3" name="Oval 95"/>
          <p:cNvSpPr>
            <a:spLocks noChangeArrowheads="1"/>
          </p:cNvSpPr>
          <p:nvPr/>
        </p:nvSpPr>
        <p:spPr bwMode="auto">
          <a:xfrm>
            <a:off x="5768975" y="3789363"/>
            <a:ext cx="239713"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 name="Oval 96"/>
          <p:cNvSpPr>
            <a:spLocks noChangeArrowheads="1"/>
          </p:cNvSpPr>
          <p:nvPr/>
        </p:nvSpPr>
        <p:spPr bwMode="auto">
          <a:xfrm>
            <a:off x="2838450" y="4845050"/>
            <a:ext cx="239713"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5" name="Oval 97"/>
          <p:cNvSpPr>
            <a:spLocks noChangeArrowheads="1"/>
          </p:cNvSpPr>
          <p:nvPr/>
        </p:nvSpPr>
        <p:spPr bwMode="auto">
          <a:xfrm>
            <a:off x="3043238"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6" name="Oval 98"/>
          <p:cNvSpPr>
            <a:spLocks noChangeArrowheads="1"/>
          </p:cNvSpPr>
          <p:nvPr/>
        </p:nvSpPr>
        <p:spPr bwMode="auto">
          <a:xfrm>
            <a:off x="3265488"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7" name="Oval 99"/>
          <p:cNvSpPr>
            <a:spLocks noChangeArrowheads="1"/>
          </p:cNvSpPr>
          <p:nvPr/>
        </p:nvSpPr>
        <p:spPr bwMode="auto">
          <a:xfrm>
            <a:off x="3792538" y="4857750"/>
            <a:ext cx="239712"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8" name="Oval 100"/>
          <p:cNvSpPr>
            <a:spLocks noChangeArrowheads="1"/>
          </p:cNvSpPr>
          <p:nvPr/>
        </p:nvSpPr>
        <p:spPr bwMode="auto">
          <a:xfrm>
            <a:off x="3997325" y="4857750"/>
            <a:ext cx="238125"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 name="Oval 101"/>
          <p:cNvSpPr>
            <a:spLocks noChangeArrowheads="1"/>
          </p:cNvSpPr>
          <p:nvPr/>
        </p:nvSpPr>
        <p:spPr bwMode="auto">
          <a:xfrm>
            <a:off x="4219575" y="4857750"/>
            <a:ext cx="238125"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0" name="Oval 102"/>
          <p:cNvSpPr>
            <a:spLocks noChangeArrowheads="1"/>
          </p:cNvSpPr>
          <p:nvPr/>
        </p:nvSpPr>
        <p:spPr bwMode="auto">
          <a:xfrm>
            <a:off x="5326063" y="4845050"/>
            <a:ext cx="239712"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1" name="Oval 103"/>
          <p:cNvSpPr>
            <a:spLocks noChangeArrowheads="1"/>
          </p:cNvSpPr>
          <p:nvPr/>
        </p:nvSpPr>
        <p:spPr bwMode="auto">
          <a:xfrm>
            <a:off x="5530850"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2" name="Oval 104"/>
          <p:cNvSpPr>
            <a:spLocks noChangeArrowheads="1"/>
          </p:cNvSpPr>
          <p:nvPr/>
        </p:nvSpPr>
        <p:spPr bwMode="auto">
          <a:xfrm>
            <a:off x="5753100"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3" name="Oval 105"/>
          <p:cNvSpPr>
            <a:spLocks noChangeArrowheads="1"/>
          </p:cNvSpPr>
          <p:nvPr/>
        </p:nvSpPr>
        <p:spPr bwMode="auto">
          <a:xfrm>
            <a:off x="3521075"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 name="AutoShape 106"/>
          <p:cNvSpPr>
            <a:spLocks noChangeArrowheads="1"/>
          </p:cNvSpPr>
          <p:nvPr/>
        </p:nvSpPr>
        <p:spPr bwMode="auto">
          <a:xfrm>
            <a:off x="4371975" y="3625850"/>
            <a:ext cx="989013" cy="150971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5" name="Text Box 107"/>
          <p:cNvSpPr txBox="1">
            <a:spLocks noChangeArrowheads="1"/>
          </p:cNvSpPr>
          <p:nvPr/>
        </p:nvSpPr>
        <p:spPr bwMode="auto">
          <a:xfrm>
            <a:off x="2338388" y="4214813"/>
            <a:ext cx="2146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gradiente</a:t>
            </a:r>
            <a:r>
              <a:rPr lang="it-IT" sz="1400">
                <a:latin typeface="Arial" pitchFamily="34" charset="0"/>
              </a:rPr>
              <a:t> </a:t>
            </a:r>
            <a:r>
              <a:rPr lang="it-IT" sz="1400" noProof="1">
                <a:latin typeface="Arial" pitchFamily="34" charset="0"/>
                <a:sym typeface="Wingdings" pitchFamily="2" charset="2"/>
              </a:rPr>
              <a:t></a:t>
            </a:r>
            <a:endParaRPr lang="it-IT" sz="1400">
              <a:latin typeface="Arial" pitchFamily="34" charset="0"/>
            </a:endParaRPr>
          </a:p>
        </p:txBody>
      </p:sp>
      <p:sp>
        <p:nvSpPr>
          <p:cNvPr id="5146" name="Oval 108"/>
          <p:cNvSpPr>
            <a:spLocks noChangeArrowheads="1"/>
          </p:cNvSpPr>
          <p:nvPr/>
        </p:nvSpPr>
        <p:spPr bwMode="auto">
          <a:xfrm>
            <a:off x="6008688"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7" name="Oval 109"/>
          <p:cNvSpPr>
            <a:spLocks noChangeArrowheads="1"/>
          </p:cNvSpPr>
          <p:nvPr/>
        </p:nvSpPr>
        <p:spPr bwMode="auto">
          <a:xfrm>
            <a:off x="5973763" y="4845050"/>
            <a:ext cx="239712"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8" name="AutoShape 110"/>
          <p:cNvSpPr>
            <a:spLocks noChangeArrowheads="1"/>
          </p:cNvSpPr>
          <p:nvPr/>
        </p:nvSpPr>
        <p:spPr bwMode="auto">
          <a:xfrm>
            <a:off x="4475163" y="5122863"/>
            <a:ext cx="1055687" cy="792162"/>
          </a:xfrm>
          <a:custGeom>
            <a:avLst/>
            <a:gdLst>
              <a:gd name="T0" fmla="*/ 2147483647 w 21600"/>
              <a:gd name="T1" fmla="*/ 862918478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112" y="10562"/>
                </a:moveTo>
                <a:cubicBezTo>
                  <a:pt x="20982" y="4959"/>
                  <a:pt x="16404" y="485"/>
                  <a:pt x="10800" y="485"/>
                </a:cubicBezTo>
                <a:cubicBezTo>
                  <a:pt x="5103" y="485"/>
                  <a:pt x="485" y="5103"/>
                  <a:pt x="485" y="10800"/>
                </a:cubicBezTo>
                <a:cubicBezTo>
                  <a:pt x="484" y="11066"/>
                  <a:pt x="495" y="11333"/>
                  <a:pt x="515" y="11598"/>
                </a:cubicBezTo>
                <a:lnTo>
                  <a:pt x="32" y="11636"/>
                </a:lnTo>
                <a:cubicBezTo>
                  <a:pt x="10" y="11358"/>
                  <a:pt x="0" y="11079"/>
                  <a:pt x="0" y="10800"/>
                </a:cubicBezTo>
                <a:cubicBezTo>
                  <a:pt x="0" y="4835"/>
                  <a:pt x="4835" y="0"/>
                  <a:pt x="10800" y="0"/>
                </a:cubicBezTo>
                <a:cubicBezTo>
                  <a:pt x="16667" y="-1"/>
                  <a:pt x="21461" y="4684"/>
                  <a:pt x="21597" y="10550"/>
                </a:cubicBezTo>
                <a:lnTo>
                  <a:pt x="24296" y="10488"/>
                </a:lnTo>
                <a:lnTo>
                  <a:pt x="21423" y="13499"/>
                </a:lnTo>
                <a:lnTo>
                  <a:pt x="18412" y="10624"/>
                </a:lnTo>
                <a:lnTo>
                  <a:pt x="21112" y="10562"/>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149" name="Text Box 111"/>
          <p:cNvSpPr txBox="1">
            <a:spLocks noChangeArrowheads="1"/>
          </p:cNvSpPr>
          <p:nvPr/>
        </p:nvSpPr>
        <p:spPr bwMode="auto">
          <a:xfrm>
            <a:off x="4090988" y="5559425"/>
            <a:ext cx="9540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latin typeface="Arial" pitchFamily="34" charset="0"/>
              </a:rPr>
              <a:t>ATP</a:t>
            </a:r>
          </a:p>
        </p:txBody>
      </p:sp>
      <p:sp>
        <p:nvSpPr>
          <p:cNvPr id="5150" name="AutoShape 112"/>
          <p:cNvSpPr>
            <a:spLocks noChangeArrowheads="1"/>
          </p:cNvSpPr>
          <p:nvPr/>
        </p:nvSpPr>
        <p:spPr bwMode="auto">
          <a:xfrm rot="6281869">
            <a:off x="1817688" y="2411413"/>
            <a:ext cx="3017837" cy="33797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293 w 21600"/>
              <a:gd name="T13" fmla="*/ 0 h 21600"/>
              <a:gd name="T14" fmla="*/ 19307 w 21600"/>
              <a:gd name="T15" fmla="*/ 4456 h 21600"/>
            </a:gdLst>
            <a:ahLst/>
            <a:cxnLst>
              <a:cxn ang="T8">
                <a:pos x="T0" y="T1"/>
              </a:cxn>
              <a:cxn ang="T9">
                <a:pos x="T2" y="T3"/>
              </a:cxn>
              <a:cxn ang="T10">
                <a:pos x="T4" y="T5"/>
              </a:cxn>
              <a:cxn ang="T11">
                <a:pos x="T6" y="T7"/>
              </a:cxn>
            </a:cxnLst>
            <a:rect l="T12" t="T13" r="T14" b="T15"/>
            <a:pathLst>
              <a:path w="21600" h="21600">
                <a:moveTo>
                  <a:pt x="4183" y="2908"/>
                </a:moveTo>
                <a:cubicBezTo>
                  <a:pt x="6037" y="1354"/>
                  <a:pt x="8380" y="501"/>
                  <a:pt x="10800" y="502"/>
                </a:cubicBezTo>
                <a:cubicBezTo>
                  <a:pt x="13219" y="502"/>
                  <a:pt x="15562" y="1354"/>
                  <a:pt x="17416" y="2908"/>
                </a:cubicBezTo>
                <a:lnTo>
                  <a:pt x="17738" y="2524"/>
                </a:lnTo>
                <a:cubicBezTo>
                  <a:pt x="15794" y="893"/>
                  <a:pt x="13337" y="-1"/>
                  <a:pt x="10799" y="0"/>
                </a:cubicBezTo>
                <a:cubicBezTo>
                  <a:pt x="8262" y="0"/>
                  <a:pt x="5805" y="893"/>
                  <a:pt x="3861" y="2524"/>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151" name="Oval 113"/>
          <p:cNvSpPr>
            <a:spLocks noChangeArrowheads="1"/>
          </p:cNvSpPr>
          <p:nvPr/>
        </p:nvSpPr>
        <p:spPr bwMode="auto">
          <a:xfrm>
            <a:off x="3776663" y="3109913"/>
            <a:ext cx="134937"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2" name="Oval 114"/>
          <p:cNvSpPr>
            <a:spLocks noChangeArrowheads="1"/>
          </p:cNvSpPr>
          <p:nvPr/>
        </p:nvSpPr>
        <p:spPr bwMode="auto">
          <a:xfrm>
            <a:off x="3571875" y="55372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3" name="Oval 115"/>
          <p:cNvSpPr>
            <a:spLocks noChangeArrowheads="1"/>
          </p:cNvSpPr>
          <p:nvPr/>
        </p:nvSpPr>
        <p:spPr bwMode="auto">
          <a:xfrm>
            <a:off x="4006850" y="526415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4" name="Oval 116"/>
          <p:cNvSpPr>
            <a:spLocks noChangeArrowheads="1"/>
          </p:cNvSpPr>
          <p:nvPr/>
        </p:nvSpPr>
        <p:spPr bwMode="auto">
          <a:xfrm>
            <a:off x="3946525" y="5511800"/>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5" name="Oval 117"/>
          <p:cNvSpPr>
            <a:spLocks noChangeArrowheads="1"/>
          </p:cNvSpPr>
          <p:nvPr/>
        </p:nvSpPr>
        <p:spPr bwMode="auto">
          <a:xfrm>
            <a:off x="3459163" y="5302250"/>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 name="Oval 118"/>
          <p:cNvSpPr>
            <a:spLocks noChangeArrowheads="1"/>
          </p:cNvSpPr>
          <p:nvPr/>
        </p:nvSpPr>
        <p:spPr bwMode="auto">
          <a:xfrm>
            <a:off x="3810000" y="53594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7" name="Oval 119"/>
          <p:cNvSpPr>
            <a:spLocks noChangeArrowheads="1"/>
          </p:cNvSpPr>
          <p:nvPr/>
        </p:nvSpPr>
        <p:spPr bwMode="auto">
          <a:xfrm>
            <a:off x="3589338" y="2846388"/>
            <a:ext cx="134937"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8" name="Oval 120"/>
          <p:cNvSpPr>
            <a:spLocks noChangeArrowheads="1"/>
          </p:cNvSpPr>
          <p:nvPr/>
        </p:nvSpPr>
        <p:spPr bwMode="auto">
          <a:xfrm>
            <a:off x="4116388" y="2757488"/>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9" name="Oval 121"/>
          <p:cNvSpPr>
            <a:spLocks noChangeArrowheads="1"/>
          </p:cNvSpPr>
          <p:nvPr/>
        </p:nvSpPr>
        <p:spPr bwMode="auto">
          <a:xfrm>
            <a:off x="3248025" y="31607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0" name="Oval 122"/>
          <p:cNvSpPr>
            <a:spLocks noChangeArrowheads="1"/>
          </p:cNvSpPr>
          <p:nvPr/>
        </p:nvSpPr>
        <p:spPr bwMode="auto">
          <a:xfrm>
            <a:off x="4491038" y="2732088"/>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1" name="Oval 123"/>
          <p:cNvSpPr>
            <a:spLocks noChangeArrowheads="1"/>
          </p:cNvSpPr>
          <p:nvPr/>
        </p:nvSpPr>
        <p:spPr bwMode="auto">
          <a:xfrm>
            <a:off x="4933950" y="31480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2" name="Oval 124"/>
          <p:cNvSpPr>
            <a:spLocks noChangeArrowheads="1"/>
          </p:cNvSpPr>
          <p:nvPr/>
        </p:nvSpPr>
        <p:spPr bwMode="auto">
          <a:xfrm>
            <a:off x="4116388" y="31607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3" name="Oval 125"/>
          <p:cNvSpPr>
            <a:spLocks noChangeArrowheads="1"/>
          </p:cNvSpPr>
          <p:nvPr/>
        </p:nvSpPr>
        <p:spPr bwMode="auto">
          <a:xfrm>
            <a:off x="3860800" y="28844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4" name="Oval 126"/>
          <p:cNvSpPr>
            <a:spLocks noChangeArrowheads="1"/>
          </p:cNvSpPr>
          <p:nvPr/>
        </p:nvSpPr>
        <p:spPr bwMode="auto">
          <a:xfrm>
            <a:off x="4389438" y="27955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5" name="Oval 127"/>
          <p:cNvSpPr>
            <a:spLocks noChangeArrowheads="1"/>
          </p:cNvSpPr>
          <p:nvPr/>
        </p:nvSpPr>
        <p:spPr bwMode="auto">
          <a:xfrm>
            <a:off x="3521075" y="3198813"/>
            <a:ext cx="134938"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6" name="Oval 128"/>
          <p:cNvSpPr>
            <a:spLocks noChangeArrowheads="1"/>
          </p:cNvSpPr>
          <p:nvPr/>
        </p:nvSpPr>
        <p:spPr bwMode="auto">
          <a:xfrm>
            <a:off x="4764088" y="27701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7" name="Oval 129"/>
          <p:cNvSpPr>
            <a:spLocks noChangeArrowheads="1"/>
          </p:cNvSpPr>
          <p:nvPr/>
        </p:nvSpPr>
        <p:spPr bwMode="auto">
          <a:xfrm>
            <a:off x="5207000" y="31861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8" name="Oval 130"/>
          <p:cNvSpPr>
            <a:spLocks noChangeArrowheads="1"/>
          </p:cNvSpPr>
          <p:nvPr/>
        </p:nvSpPr>
        <p:spPr bwMode="auto">
          <a:xfrm>
            <a:off x="4389438" y="31988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9" name="Oval 131"/>
          <p:cNvSpPr>
            <a:spLocks noChangeArrowheads="1"/>
          </p:cNvSpPr>
          <p:nvPr/>
        </p:nvSpPr>
        <p:spPr bwMode="auto">
          <a:xfrm>
            <a:off x="3868738" y="32591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0" name="Oval 132"/>
          <p:cNvSpPr>
            <a:spLocks noChangeArrowheads="1"/>
          </p:cNvSpPr>
          <p:nvPr/>
        </p:nvSpPr>
        <p:spPr bwMode="auto">
          <a:xfrm>
            <a:off x="4321175" y="30480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1" name="Oval 133"/>
          <p:cNvSpPr>
            <a:spLocks noChangeArrowheads="1"/>
          </p:cNvSpPr>
          <p:nvPr/>
        </p:nvSpPr>
        <p:spPr bwMode="auto">
          <a:xfrm>
            <a:off x="3529013" y="338296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2" name="Oval 134"/>
          <p:cNvSpPr>
            <a:spLocks noChangeArrowheads="1"/>
          </p:cNvSpPr>
          <p:nvPr/>
        </p:nvSpPr>
        <p:spPr bwMode="auto">
          <a:xfrm>
            <a:off x="4695825" y="30226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3" name="Oval 135"/>
          <p:cNvSpPr>
            <a:spLocks noChangeArrowheads="1"/>
          </p:cNvSpPr>
          <p:nvPr/>
        </p:nvSpPr>
        <p:spPr bwMode="auto">
          <a:xfrm>
            <a:off x="5138738" y="34369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4" name="Oval 136"/>
          <p:cNvSpPr>
            <a:spLocks noChangeArrowheads="1"/>
          </p:cNvSpPr>
          <p:nvPr/>
        </p:nvSpPr>
        <p:spPr bwMode="auto">
          <a:xfrm>
            <a:off x="4321175" y="34496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5" name="AutoShape 137"/>
          <p:cNvSpPr>
            <a:spLocks noChangeArrowheads="1"/>
          </p:cNvSpPr>
          <p:nvPr/>
        </p:nvSpPr>
        <p:spPr bwMode="auto">
          <a:xfrm rot="-1454270">
            <a:off x="4637088" y="3281363"/>
            <a:ext cx="311150" cy="495300"/>
          </a:xfrm>
          <a:prstGeom prst="upArrow">
            <a:avLst>
              <a:gd name="adj1" fmla="val 25120"/>
              <a:gd name="adj2" fmla="val 45168"/>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76" name="Oval 138"/>
          <p:cNvSpPr>
            <a:spLocks noChangeArrowheads="1"/>
          </p:cNvSpPr>
          <p:nvPr/>
        </p:nvSpPr>
        <p:spPr bwMode="auto">
          <a:xfrm>
            <a:off x="4921250" y="4318000"/>
            <a:ext cx="149225" cy="125413"/>
          </a:xfrm>
          <a:prstGeom prst="ellipse">
            <a:avLst/>
          </a:prstGeom>
          <a:solidFill>
            <a:srgbClr val="0000FF"/>
          </a:solidFill>
          <a:ln w="12700">
            <a:solidFill>
              <a:schemeClr val="bg1"/>
            </a:solidFill>
            <a:round/>
            <a:headEnd/>
            <a:tailEnd/>
          </a:ln>
        </p:spPr>
        <p:txBody>
          <a:bodyPr/>
          <a:lstStyle/>
          <a:p>
            <a:endParaRPr lang="en-GB"/>
          </a:p>
        </p:txBody>
      </p:sp>
      <p:sp>
        <p:nvSpPr>
          <p:cNvPr id="5177" name="Text Box 139"/>
          <p:cNvSpPr txBox="1">
            <a:spLocks noChangeArrowheads="1"/>
          </p:cNvSpPr>
          <p:nvPr/>
        </p:nvSpPr>
        <p:spPr bwMode="auto">
          <a:xfrm>
            <a:off x="5119688" y="5559425"/>
            <a:ext cx="15351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latin typeface="Arial" pitchFamily="34" charset="0"/>
              </a:rPr>
              <a:t>ADP + Pi</a:t>
            </a:r>
            <a:endParaRPr lang="it-IT" sz="2400" b="1">
              <a:latin typeface="Arial" pitchFamily="34" charset="0"/>
            </a:endParaRPr>
          </a:p>
        </p:txBody>
      </p:sp>
      <p:sp>
        <p:nvSpPr>
          <p:cNvPr id="5178" name="AutoShape 140"/>
          <p:cNvSpPr>
            <a:spLocks noChangeArrowheads="1"/>
          </p:cNvSpPr>
          <p:nvPr/>
        </p:nvSpPr>
        <p:spPr bwMode="auto">
          <a:xfrm flipV="1">
            <a:off x="3486150" y="3551238"/>
            <a:ext cx="511175" cy="1785937"/>
          </a:xfrm>
          <a:prstGeom prst="triangle">
            <a:avLst>
              <a:gd name="adj" fmla="val 49685"/>
            </a:avLst>
          </a:prstGeom>
          <a:gradFill rotWithShape="0">
            <a:gsLst>
              <a:gs pos="0">
                <a:srgbClr val="0000FF"/>
              </a:gs>
              <a:gs pos="100000">
                <a:srgbClr val="FFFFFF"/>
              </a:gs>
            </a:gsLst>
            <a:lin ang="5400000" scaled="1"/>
          </a:gradFill>
          <a:ln w="9525">
            <a:solidFill>
              <a:schemeClr val="accent2"/>
            </a:solidFill>
            <a:miter lim="800000"/>
            <a:headEnd/>
            <a:tailEnd/>
          </a:ln>
        </p:spPr>
        <p:txBody>
          <a:bodyPr/>
          <a:lstStyle/>
          <a:p>
            <a:endParaRPr lang="en-GB"/>
          </a:p>
        </p:txBody>
      </p:sp>
      <p:sp>
        <p:nvSpPr>
          <p:cNvPr id="5179" name="Rectangle 141"/>
          <p:cNvSpPr>
            <a:spLocks noChangeArrowheads="1"/>
          </p:cNvSpPr>
          <p:nvPr/>
        </p:nvSpPr>
        <p:spPr bwMode="auto">
          <a:xfrm>
            <a:off x="5105400" y="1606550"/>
            <a:ext cx="3898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b="1">
                <a:solidFill>
                  <a:srgbClr val="FF0000"/>
                </a:solidFill>
                <a:latin typeface="Arial" pitchFamily="34" charset="0"/>
              </a:rPr>
              <a:t>pompa ionica / </a:t>
            </a:r>
            <a:r>
              <a:rPr lang="it-IT" sz="1600" b="1">
                <a:solidFill>
                  <a:srgbClr val="FF3300"/>
                </a:solidFill>
                <a:latin typeface="Arial" pitchFamily="34" charset="0"/>
              </a:rPr>
              <a:t>ATPasi</a:t>
            </a:r>
            <a:r>
              <a:rPr lang="it-IT" sz="1600">
                <a:solidFill>
                  <a:srgbClr val="FF3300"/>
                </a:solidFill>
                <a:latin typeface="Arial" pitchFamily="34" charset="0"/>
              </a:rPr>
              <a:t> </a:t>
            </a:r>
            <a:r>
              <a:rPr lang="it-IT" sz="1600" b="1">
                <a:solidFill>
                  <a:srgbClr val="FF3300"/>
                </a:solidFill>
                <a:latin typeface="Arial" pitchFamily="34" charset="0"/>
              </a:rPr>
              <a:t>di tipo P</a:t>
            </a:r>
            <a:r>
              <a:rPr lang="it-IT" sz="1600">
                <a:latin typeface="Arial" pitchFamily="34" charset="0"/>
              </a:rPr>
              <a:t>           </a:t>
            </a:r>
            <a:r>
              <a:rPr lang="it-IT" sz="1600" b="1">
                <a:latin typeface="Arial" pitchFamily="34" charset="0"/>
              </a:rPr>
              <a:t> </a:t>
            </a:r>
            <a:endParaRPr lang="it-IT" sz="1600">
              <a:latin typeface="Arial" pitchFamily="34" charset="0"/>
            </a:endParaRPr>
          </a:p>
          <a:p>
            <a:pPr>
              <a:spcBef>
                <a:spcPts val="600"/>
              </a:spcBef>
            </a:pPr>
            <a:r>
              <a:rPr lang="it-IT" sz="1600" b="1">
                <a:latin typeface="Arial" pitchFamily="34" charset="0"/>
              </a:rPr>
              <a:t>       1 – 10</a:t>
            </a:r>
            <a:r>
              <a:rPr lang="it-IT" sz="1600" b="1" baseline="30000">
                <a:latin typeface="Arial" pitchFamily="34" charset="0"/>
              </a:rPr>
              <a:t>3</a:t>
            </a:r>
            <a:r>
              <a:rPr lang="it-IT" sz="1600" b="1">
                <a:latin typeface="Arial" pitchFamily="34" charset="0"/>
              </a:rPr>
              <a:t> ioni/s</a:t>
            </a:r>
            <a:r>
              <a:rPr lang="it-IT" sz="1600">
                <a:latin typeface="Arial" pitchFamily="34" charset="0"/>
              </a:rPr>
              <a:t>                           </a:t>
            </a:r>
          </a:p>
          <a:p>
            <a:r>
              <a:rPr lang="it-IT" sz="1600">
                <a:solidFill>
                  <a:srgbClr val="FF0000"/>
                </a:solidFill>
                <a:latin typeface="Arial" pitchFamily="34" charset="0"/>
              </a:rPr>
              <a:t>    </a:t>
            </a:r>
            <a:endParaRPr lang="it-IT" sz="1600" b="1">
              <a:solidFill>
                <a:srgbClr val="FF0000"/>
              </a:solidFill>
              <a:latin typeface="Arial" pitchFamily="34" charset="0"/>
            </a:endParaRPr>
          </a:p>
        </p:txBody>
      </p:sp>
      <p:sp>
        <p:nvSpPr>
          <p:cNvPr id="5180" name="Text Box 678"/>
          <p:cNvSpPr txBox="1">
            <a:spLocks noChangeArrowheads="1"/>
          </p:cNvSpPr>
          <p:nvPr/>
        </p:nvSpPr>
        <p:spPr bwMode="auto">
          <a:xfrm>
            <a:off x="1968500" y="5227638"/>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bassa</a:t>
            </a:r>
            <a:endParaRPr lang="it-IT" sz="1400">
              <a:latin typeface="Arial" pitchFamily="34" charset="0"/>
            </a:endParaRPr>
          </a:p>
        </p:txBody>
      </p:sp>
      <p:sp>
        <p:nvSpPr>
          <p:cNvPr id="5181" name="Text Box 679"/>
          <p:cNvSpPr txBox="1">
            <a:spLocks noChangeArrowheads="1"/>
          </p:cNvSpPr>
          <p:nvPr/>
        </p:nvSpPr>
        <p:spPr bwMode="auto">
          <a:xfrm>
            <a:off x="1912938" y="2641600"/>
            <a:ext cx="787400" cy="55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alta</a:t>
            </a:r>
            <a:endParaRPr lang="it-IT" sz="1400">
              <a:latin typeface="Arial" pitchFamily="34" charset="0"/>
            </a:endParaRPr>
          </a:p>
          <a:p>
            <a:r>
              <a:rPr lang="it-IT" sz="1400" b="1">
                <a:latin typeface="Arial" pitchFamily="34" charset="0"/>
              </a:rPr>
              <a:t>[   ] </a:t>
            </a:r>
          </a:p>
        </p:txBody>
      </p:sp>
      <p:sp>
        <p:nvSpPr>
          <p:cNvPr id="65" name="Oval 680"/>
          <p:cNvSpPr>
            <a:spLocks noChangeArrowheads="1"/>
          </p:cNvSpPr>
          <p:nvPr/>
        </p:nvSpPr>
        <p:spPr bwMode="auto">
          <a:xfrm>
            <a:off x="2073275" y="2984500"/>
            <a:ext cx="104775" cy="112713"/>
          </a:xfrm>
          <a:prstGeom prst="ellipse">
            <a:avLst/>
          </a:prstGeom>
          <a:solidFill>
            <a:schemeClr val="accent6"/>
          </a:solidFill>
          <a:ln w="9525">
            <a:noFill/>
            <a:round/>
            <a:headEnd/>
            <a:tailEnd/>
          </a:ln>
        </p:spPr>
        <p:txBody>
          <a:bodyPr/>
          <a:lstStyle/>
          <a:p>
            <a:pPr>
              <a:defRPr/>
            </a:pPr>
            <a:endParaRPr lang="en-GB"/>
          </a:p>
        </p:txBody>
      </p:sp>
      <p:sp>
        <p:nvSpPr>
          <p:cNvPr id="66" name="Oval 789"/>
          <p:cNvSpPr>
            <a:spLocks noChangeArrowheads="1"/>
          </p:cNvSpPr>
          <p:nvPr/>
        </p:nvSpPr>
        <p:spPr bwMode="auto">
          <a:xfrm>
            <a:off x="2146300" y="5335588"/>
            <a:ext cx="87313" cy="109537"/>
          </a:xfrm>
          <a:prstGeom prst="ellipse">
            <a:avLst/>
          </a:prstGeom>
          <a:solidFill>
            <a:schemeClr val="accent6"/>
          </a:solidFill>
          <a:ln w="9525">
            <a:noFill/>
            <a:round/>
            <a:headEnd/>
            <a:tailEnd/>
          </a:ln>
        </p:spPr>
        <p:txBody>
          <a:bodyPr/>
          <a:lstStyle/>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ChangeArrowheads="1"/>
          </p:cNvSpPr>
          <p:nvPr/>
        </p:nvSpPr>
        <p:spPr bwMode="auto">
          <a:xfrm>
            <a:off x="107950" y="625477"/>
            <a:ext cx="8753475" cy="4047262"/>
          </a:xfrm>
          <a:prstGeom prst="rect">
            <a:avLst/>
          </a:prstGeom>
          <a:noFill/>
          <a:ln w="9525">
            <a:noFill/>
            <a:miter lim="800000"/>
            <a:headEnd/>
            <a:tailEnd/>
          </a:ln>
        </p:spPr>
        <p:txBody>
          <a:bodyPr>
            <a:spAutoFit/>
          </a:bodyPr>
          <a:lstStyle/>
          <a:p>
            <a:pPr marL="180975" indent="-180975" algn="just">
              <a:spcBef>
                <a:spcPct val="50000"/>
              </a:spcBef>
              <a:buFontTx/>
              <a:buChar char="•"/>
              <a:defRPr/>
            </a:pPr>
            <a:r>
              <a:rPr lang="it-IT" sz="1600" dirty="0">
                <a:latin typeface="Arial" pitchFamily="34" charset="0"/>
              </a:rPr>
              <a:t> Pompe ioniche e trasportatori trasportano ioni o composti contro il loro gradiente chimico (es. la pompa Na/K </a:t>
            </a:r>
            <a:r>
              <a:rPr lang="it-IT" sz="1600" dirty="0" err="1">
                <a:latin typeface="Arial" pitchFamily="34" charset="0"/>
              </a:rPr>
              <a:t>ATPasi</a:t>
            </a:r>
            <a:r>
              <a:rPr lang="it-IT" sz="1600" dirty="0">
                <a:latin typeface="Arial" pitchFamily="34" charset="0"/>
              </a:rPr>
              <a:t> concentra ioni potassio all'interno delle cellule ed espelle ioni di sodio)</a:t>
            </a:r>
          </a:p>
          <a:p>
            <a:pPr marL="180975" indent="-180975" algn="just">
              <a:spcBef>
                <a:spcPct val="50000"/>
              </a:spcBef>
              <a:defRPr/>
            </a:pPr>
            <a:r>
              <a:rPr lang="it-IT" sz="1600" dirty="0">
                <a:solidFill>
                  <a:srgbClr val="FF3300"/>
                </a:solidFill>
                <a:latin typeface="Arial" pitchFamily="34" charset="0"/>
              </a:rPr>
              <a:t>•  </a:t>
            </a:r>
            <a:r>
              <a:rPr lang="it-IT" sz="1600" dirty="0">
                <a:latin typeface="Arial" pitchFamily="34" charset="0"/>
              </a:rPr>
              <a:t>Questo processo richiede da un sistema di trasporto attivo, con input di energia.</a:t>
            </a:r>
          </a:p>
          <a:p>
            <a:pPr marL="180975" indent="-180975" algn="just">
              <a:spcBef>
                <a:spcPct val="50000"/>
              </a:spcBef>
              <a:defRPr/>
            </a:pPr>
            <a:r>
              <a:rPr lang="it-IT" sz="1600" dirty="0">
                <a:solidFill>
                  <a:srgbClr val="FF3300"/>
                </a:solidFill>
                <a:latin typeface="Arial" pitchFamily="34" charset="0"/>
              </a:rPr>
              <a:t>• </a:t>
            </a:r>
            <a:r>
              <a:rPr lang="it-IT" sz="1600" dirty="0">
                <a:latin typeface="Arial" pitchFamily="34" charset="0"/>
              </a:rPr>
              <a:t> Se gli ioni sono trasportati anche contro il potenziale elettrico, l’energia libera è data   </a:t>
            </a:r>
          </a:p>
          <a:p>
            <a:pPr marL="180975" indent="-180975" algn="just">
              <a:defRPr/>
            </a:pPr>
            <a:r>
              <a:rPr lang="it-IT" sz="1600" dirty="0">
                <a:latin typeface="Arial" pitchFamily="34" charset="0"/>
              </a:rPr>
              <a:t>   da:             </a:t>
            </a:r>
          </a:p>
          <a:p>
            <a:pPr algn="just">
              <a:lnSpc>
                <a:spcPct val="75000"/>
              </a:lnSpc>
              <a:defRPr/>
            </a:pPr>
            <a:r>
              <a:rPr lang="it-IT" sz="1600" dirty="0">
                <a:latin typeface="Arial" pitchFamily="34" charset="0"/>
              </a:rPr>
              <a:t>                                                       [ione]a</a:t>
            </a:r>
            <a:endParaRPr lang="it-IT" sz="1600" b="1" baseline="30000" dirty="0">
              <a:latin typeface="Arial" pitchFamily="34" charset="0"/>
            </a:endParaRPr>
          </a:p>
          <a:p>
            <a:pPr algn="just">
              <a:lnSpc>
                <a:spcPct val="75000"/>
              </a:lnSpc>
              <a:defRPr/>
            </a:pPr>
            <a:r>
              <a:rPr lang="it-IT" sz="1600" b="1" dirty="0">
                <a:latin typeface="Arial" pitchFamily="34" charset="0"/>
              </a:rPr>
              <a:t>                                  </a:t>
            </a:r>
            <a:r>
              <a:rPr lang="it-IT" sz="1600" b="1" dirty="0">
                <a:latin typeface="Arial" pitchFamily="34" charset="0"/>
                <a:sym typeface="Symbol" pitchFamily="18" charset="2"/>
              </a:rPr>
              <a:t></a:t>
            </a:r>
            <a:r>
              <a:rPr lang="it-IT" sz="1600" b="1" dirty="0">
                <a:latin typeface="Arial" pitchFamily="34" charset="0"/>
              </a:rPr>
              <a:t>G = RT ln                   +  z</a:t>
            </a:r>
            <a:r>
              <a:rPr lang="it-IT" sz="1600" b="1" dirty="0">
                <a:latin typeface="Arial" pitchFamily="34" charset="0"/>
                <a:sym typeface="Symbol" pitchFamily="18" charset="2"/>
              </a:rPr>
              <a:t></a:t>
            </a:r>
            <a:r>
              <a:rPr lang="it-IT" sz="1600" b="1" dirty="0">
                <a:latin typeface="Arial" pitchFamily="34" charset="0"/>
              </a:rPr>
              <a:t>VF</a:t>
            </a:r>
          </a:p>
          <a:p>
            <a:pPr algn="just">
              <a:lnSpc>
                <a:spcPct val="75000"/>
              </a:lnSpc>
              <a:defRPr/>
            </a:pPr>
            <a:r>
              <a:rPr lang="it-IT" sz="1600" b="1" dirty="0">
                <a:latin typeface="Arial" pitchFamily="34" charset="0"/>
              </a:rPr>
              <a:t>		</a:t>
            </a:r>
            <a:r>
              <a:rPr lang="it-IT" sz="1600" dirty="0">
                <a:latin typeface="Arial" pitchFamily="34" charset="0"/>
              </a:rPr>
              <a:t>	       [ione]</a:t>
            </a:r>
            <a:r>
              <a:rPr lang="it-IT" sz="1600" b="1" baseline="30000" dirty="0">
                <a:latin typeface="Arial" pitchFamily="34" charset="0"/>
              </a:rPr>
              <a:t>b</a:t>
            </a:r>
          </a:p>
          <a:p>
            <a:pPr algn="just">
              <a:spcBef>
                <a:spcPct val="50000"/>
              </a:spcBef>
              <a:defRPr/>
            </a:pPr>
            <a:r>
              <a:rPr lang="it-IT" sz="1400" dirty="0">
                <a:latin typeface="Arial" pitchFamily="34" charset="0"/>
              </a:rPr>
              <a:t>         </a:t>
            </a:r>
            <a:r>
              <a:rPr lang="it-IT" sz="1200" b="1" dirty="0">
                <a:latin typeface="Arial" pitchFamily="34" charset="0"/>
              </a:rPr>
              <a:t>dove F  = cost. di Faraday (23 kcal/mol/V),  </a:t>
            </a:r>
            <a:r>
              <a:rPr lang="it-IT" sz="1200" b="1" dirty="0">
                <a:latin typeface="Arial" pitchFamily="34" charset="0"/>
                <a:sym typeface="Symbol" pitchFamily="18" charset="2"/>
              </a:rPr>
              <a:t></a:t>
            </a:r>
            <a:r>
              <a:rPr lang="it-IT" sz="1200" b="1" dirty="0">
                <a:latin typeface="Arial" pitchFamily="34" charset="0"/>
              </a:rPr>
              <a:t>V = potenziale transmembrana,   z  = carica</a:t>
            </a:r>
          </a:p>
          <a:p>
            <a:pPr marL="180975" indent="-180975" algn="just">
              <a:spcBef>
                <a:spcPct val="50000"/>
              </a:spcBef>
              <a:buFontTx/>
              <a:buChar char="•"/>
              <a:defRPr/>
            </a:pPr>
            <a:r>
              <a:rPr lang="it-IT" sz="1600" dirty="0">
                <a:latin typeface="Arial" pitchFamily="34" charset="0"/>
              </a:rPr>
              <a:t>Il trasporto è passivo se </a:t>
            </a:r>
            <a:r>
              <a:rPr lang="it-IT" sz="1600" dirty="0">
                <a:latin typeface="Arial" pitchFamily="34" charset="0"/>
                <a:sym typeface="Symbol" pitchFamily="18" charset="2"/>
              </a:rPr>
              <a:t></a:t>
            </a:r>
            <a:r>
              <a:rPr lang="it-IT" sz="1600" dirty="0">
                <a:latin typeface="Arial" pitchFamily="34" charset="0"/>
              </a:rPr>
              <a:t>G è negativo. Se positivo, il trasporto è attivo (non spontaneo), ed il pompaggio di ioni avviene solo se accoppiato all’idrolisi di ATP (che fornisce energia)</a:t>
            </a:r>
          </a:p>
          <a:p>
            <a:pPr algn="just">
              <a:spcBef>
                <a:spcPct val="50000"/>
              </a:spcBef>
              <a:buFontTx/>
              <a:buChar char="•"/>
              <a:defRPr/>
            </a:pPr>
            <a:endParaRPr lang="it-IT" sz="1600" b="1" dirty="0">
              <a:latin typeface="Arial" pitchFamily="34" charset="0"/>
            </a:endParaRPr>
          </a:p>
          <a:p>
            <a:pPr algn="just">
              <a:spcBef>
                <a:spcPct val="50000"/>
              </a:spcBef>
              <a:defRPr/>
            </a:pPr>
            <a:endParaRPr lang="it-IT" sz="1600" b="1" dirty="0">
              <a:latin typeface="Arial" pitchFamily="34" charset="0"/>
            </a:endParaRPr>
          </a:p>
        </p:txBody>
      </p:sp>
      <p:grpSp>
        <p:nvGrpSpPr>
          <p:cNvPr id="2" name="Gruppo 1"/>
          <p:cNvGrpSpPr/>
          <p:nvPr/>
        </p:nvGrpSpPr>
        <p:grpSpPr>
          <a:xfrm>
            <a:off x="2874962" y="2304395"/>
            <a:ext cx="1380506" cy="584775"/>
            <a:chOff x="2874963" y="2066925"/>
            <a:chExt cx="1380506" cy="584775"/>
          </a:xfrm>
        </p:grpSpPr>
        <p:sp>
          <p:nvSpPr>
            <p:cNvPr id="14339" name="Text Box 5"/>
            <p:cNvSpPr txBox="1">
              <a:spLocks noChangeArrowheads="1"/>
            </p:cNvSpPr>
            <p:nvPr/>
          </p:nvSpPr>
          <p:spPr bwMode="auto">
            <a:xfrm>
              <a:off x="2874963" y="2066925"/>
              <a:ext cx="13805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GB" dirty="0"/>
                <a:t>  (       )</a:t>
              </a:r>
            </a:p>
          </p:txBody>
        </p:sp>
        <p:sp>
          <p:nvSpPr>
            <p:cNvPr id="14340" name="Line 6"/>
            <p:cNvSpPr>
              <a:spLocks noChangeShapeType="1"/>
            </p:cNvSpPr>
            <p:nvPr/>
          </p:nvSpPr>
          <p:spPr bwMode="auto">
            <a:xfrm>
              <a:off x="3348038" y="2381250"/>
              <a:ext cx="6381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341" name="Rectangle 7"/>
          <p:cNvSpPr>
            <a:spLocks noChangeArrowheads="1"/>
          </p:cNvSpPr>
          <p:nvPr/>
        </p:nvSpPr>
        <p:spPr bwMode="auto">
          <a:xfrm>
            <a:off x="179388" y="161925"/>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Trasporto transmembrana</a:t>
            </a:r>
          </a:p>
        </p:txBody>
      </p:sp>
      <p:pic>
        <p:nvPicPr>
          <p:cNvPr id="14342"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3" y="3917949"/>
            <a:ext cx="38131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758522"/>
            <a:ext cx="38957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4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0DBF268-9606-475F-BE21-6D643A593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82" r="10053" b="4655"/>
          <a:stretch/>
        </p:blipFill>
        <p:spPr>
          <a:xfrm>
            <a:off x="239484" y="897719"/>
            <a:ext cx="8665030" cy="5796998"/>
          </a:xfrm>
          <a:prstGeom prst="rect">
            <a:avLst/>
          </a:prstGeom>
        </p:spPr>
      </p:pic>
      <p:sp>
        <p:nvSpPr>
          <p:cNvPr id="3" name="Rectangle 4">
            <a:extLst>
              <a:ext uri="{FF2B5EF4-FFF2-40B4-BE49-F238E27FC236}">
                <a16:creationId xmlns:a16="http://schemas.microsoft.com/office/drawing/2014/main" id="{2D066786-4F52-4E1D-A703-73C42BDA8F4B}"/>
              </a:ext>
            </a:extLst>
          </p:cNvPr>
          <p:cNvSpPr>
            <a:spLocks noChangeArrowheads="1"/>
          </p:cNvSpPr>
          <p:nvPr/>
        </p:nvSpPr>
        <p:spPr bwMode="auto">
          <a:xfrm>
            <a:off x="718457" y="206824"/>
            <a:ext cx="8055428" cy="307777"/>
          </a:xfrm>
          <a:prstGeom prst="rect">
            <a:avLst/>
          </a:prstGeom>
          <a:solidFill>
            <a:schemeClr val="bg1"/>
          </a:solidFill>
          <a:ln w="9525">
            <a:solidFill>
              <a:srgbClr val="FF3300"/>
            </a:solidFill>
            <a:miter lim="800000"/>
            <a:headEnd/>
            <a:tailEnd/>
          </a:ln>
        </p:spPr>
        <p:txBody>
          <a:bodyPr wrap="square"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Pompa Ca</a:t>
            </a:r>
            <a:r>
              <a:rPr lang="it-IT" sz="2000" b="1" baseline="30000" dirty="0">
                <a:solidFill>
                  <a:srgbClr val="FF3300"/>
                </a:solidFill>
                <a:latin typeface="Arial" pitchFamily="34" charset="0"/>
              </a:rPr>
              <a:t>2+</a:t>
            </a:r>
            <a:r>
              <a:rPr lang="it-IT" sz="2000" b="1" dirty="0">
                <a:solidFill>
                  <a:srgbClr val="FF3300"/>
                </a:solidFill>
                <a:latin typeface="Arial" pitchFamily="34" charset="0"/>
              </a:rPr>
              <a:t>- </a:t>
            </a:r>
            <a:r>
              <a:rPr lang="it-IT" sz="2000" b="1" dirty="0" err="1">
                <a:solidFill>
                  <a:srgbClr val="FF3300"/>
                </a:solidFill>
                <a:latin typeface="Arial" pitchFamily="34" charset="0"/>
              </a:rPr>
              <a:t>ATPasi</a:t>
            </a:r>
            <a:r>
              <a:rPr lang="it-IT" sz="2000" b="1" dirty="0">
                <a:solidFill>
                  <a:srgbClr val="FF3300"/>
                </a:solidFill>
                <a:latin typeface="Arial" pitchFamily="34" charset="0"/>
              </a:rPr>
              <a:t> del reticolo sarcoplasmatico (SERCA)</a:t>
            </a:r>
          </a:p>
        </p:txBody>
      </p:sp>
      <p:sp>
        <p:nvSpPr>
          <p:cNvPr id="5" name="CasellaDiTesto 4">
            <a:extLst>
              <a:ext uri="{FF2B5EF4-FFF2-40B4-BE49-F238E27FC236}">
                <a16:creationId xmlns:a16="http://schemas.microsoft.com/office/drawing/2014/main" id="{F135DAE0-78D1-4F4B-83D8-24C057ADA6B5}"/>
              </a:ext>
            </a:extLst>
          </p:cNvPr>
          <p:cNvSpPr txBox="1"/>
          <p:nvPr/>
        </p:nvSpPr>
        <p:spPr>
          <a:xfrm flipH="1">
            <a:off x="415831" y="2166256"/>
            <a:ext cx="781597" cy="338554"/>
          </a:xfrm>
          <a:prstGeom prst="rect">
            <a:avLst/>
          </a:prstGeom>
          <a:noFill/>
        </p:spPr>
        <p:txBody>
          <a:bodyPr wrap="square" rtlCol="0">
            <a:spAutoFit/>
          </a:bodyPr>
          <a:lstStyle/>
          <a:p>
            <a:r>
              <a:rPr lang="it-IT" sz="1600" dirty="0"/>
              <a:t>Citosol</a:t>
            </a:r>
          </a:p>
        </p:txBody>
      </p:sp>
      <p:sp>
        <p:nvSpPr>
          <p:cNvPr id="6" name="CasellaDiTesto 5">
            <a:extLst>
              <a:ext uri="{FF2B5EF4-FFF2-40B4-BE49-F238E27FC236}">
                <a16:creationId xmlns:a16="http://schemas.microsoft.com/office/drawing/2014/main" id="{2F602B0F-BF78-4542-8965-CA1144163F9F}"/>
              </a:ext>
            </a:extLst>
          </p:cNvPr>
          <p:cNvSpPr txBox="1"/>
          <p:nvPr/>
        </p:nvSpPr>
        <p:spPr>
          <a:xfrm flipH="1">
            <a:off x="416917" y="1030147"/>
            <a:ext cx="781597" cy="338554"/>
          </a:xfrm>
          <a:prstGeom prst="rect">
            <a:avLst/>
          </a:prstGeom>
          <a:noFill/>
        </p:spPr>
        <p:txBody>
          <a:bodyPr wrap="square" rtlCol="0">
            <a:spAutoFit/>
          </a:bodyPr>
          <a:lstStyle/>
          <a:p>
            <a:r>
              <a:rPr lang="it-IT" sz="1600" dirty="0"/>
              <a:t>Lumen</a:t>
            </a:r>
          </a:p>
        </p:txBody>
      </p:sp>
    </p:spTree>
    <p:extLst>
      <p:ext uri="{BB962C8B-B14F-4D97-AF65-F5344CB8AC3E}">
        <p14:creationId xmlns:p14="http://schemas.microsoft.com/office/powerpoint/2010/main" val="421904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438" y="1295400"/>
            <a:ext cx="4344987"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300" y="1847850"/>
            <a:ext cx="3781425"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450" y="2241550"/>
            <a:ext cx="40259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1638" y="2533650"/>
            <a:ext cx="390048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p:cNvSpPr>
            <a:spLocks noChangeArrowheads="1"/>
          </p:cNvSpPr>
          <p:nvPr/>
        </p:nvSpPr>
        <p:spPr bwMode="auto">
          <a:xfrm>
            <a:off x="179388" y="549275"/>
            <a:ext cx="87852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FontTx/>
              <a:buChar char="•"/>
            </a:pPr>
            <a:r>
              <a:rPr lang="it-IT" sz="1600" b="1" dirty="0">
                <a:latin typeface="Arial" pitchFamily="34" charset="0"/>
              </a:rPr>
              <a:t> </a:t>
            </a:r>
            <a:r>
              <a:rPr lang="it-IT" sz="1600" dirty="0">
                <a:latin typeface="Arial" pitchFamily="34" charset="0"/>
              </a:rPr>
              <a:t>Nella pompa Na/K </a:t>
            </a:r>
            <a:r>
              <a:rPr lang="it-IT" sz="1600" dirty="0" err="1">
                <a:latin typeface="Arial" pitchFamily="34" charset="0"/>
              </a:rPr>
              <a:t>ATPasi</a:t>
            </a:r>
            <a:r>
              <a:rPr lang="it-IT" sz="1600" dirty="0">
                <a:solidFill>
                  <a:srgbClr val="FF3300"/>
                </a:solidFill>
                <a:latin typeface="Arial" pitchFamily="34" charset="0"/>
              </a:rPr>
              <a:t> </a:t>
            </a:r>
            <a:r>
              <a:rPr lang="it-IT" sz="1600" dirty="0">
                <a:latin typeface="Arial" pitchFamily="34" charset="0"/>
              </a:rPr>
              <a:t>l’idrolisi di ATP avviene solo quando ci sono ioni da trasportare, ed i due ioni di tipo diverso (</a:t>
            </a:r>
            <a:r>
              <a:rPr lang="it-IT" sz="1600" dirty="0">
                <a:solidFill>
                  <a:srgbClr val="FF3300"/>
                </a:solidFill>
                <a:latin typeface="Arial" pitchFamily="34" charset="0"/>
              </a:rPr>
              <a:t>tre Na</a:t>
            </a:r>
            <a:r>
              <a:rPr lang="it-IT" sz="1600" baseline="30000" dirty="0">
                <a:solidFill>
                  <a:srgbClr val="FF3300"/>
                </a:solidFill>
                <a:latin typeface="Arial" pitchFamily="34" charset="0"/>
              </a:rPr>
              <a:t>+</a:t>
            </a:r>
            <a:r>
              <a:rPr lang="it-IT" sz="1600" dirty="0">
                <a:latin typeface="Arial" pitchFamily="34" charset="0"/>
              </a:rPr>
              <a:t> escono per </a:t>
            </a:r>
            <a:r>
              <a:rPr lang="it-IT" sz="1600" dirty="0">
                <a:solidFill>
                  <a:srgbClr val="FF3300"/>
                </a:solidFill>
                <a:latin typeface="Arial" pitchFamily="34" charset="0"/>
              </a:rPr>
              <a:t>due K</a:t>
            </a:r>
            <a:r>
              <a:rPr lang="it-IT" sz="1600" baseline="30000" dirty="0">
                <a:solidFill>
                  <a:srgbClr val="FF3300"/>
                </a:solidFill>
                <a:latin typeface="Arial" pitchFamily="34" charset="0"/>
              </a:rPr>
              <a:t>+</a:t>
            </a:r>
            <a:r>
              <a:rPr lang="it-IT" sz="1600" dirty="0">
                <a:latin typeface="Arial" pitchFamily="34" charset="0"/>
              </a:rPr>
              <a:t> che entrano) sono trasportati in direzioni opposte (quindi niente spreco ed alta efficienza). La pompa utilizza un meccanismo di INVERSIONE. </a:t>
            </a:r>
          </a:p>
        </p:txBody>
      </p:sp>
      <p:sp>
        <p:nvSpPr>
          <p:cNvPr id="15367" name="Rectangle 4"/>
          <p:cNvSpPr>
            <a:spLocks noChangeArrowheads="1"/>
          </p:cNvSpPr>
          <p:nvPr/>
        </p:nvSpPr>
        <p:spPr bwMode="auto">
          <a:xfrm>
            <a:off x="198438" y="85952"/>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Pompa Na/K </a:t>
            </a:r>
            <a:r>
              <a:rPr lang="it-IT" sz="2000" b="1" dirty="0" err="1">
                <a:solidFill>
                  <a:srgbClr val="FF3300"/>
                </a:solidFill>
                <a:latin typeface="Arial" pitchFamily="34" charset="0"/>
              </a:rPr>
              <a:t>ATPasi</a:t>
            </a:r>
            <a:r>
              <a:rPr lang="it-IT" sz="2000" b="1" dirty="0">
                <a:solidFill>
                  <a:srgbClr val="FF3300"/>
                </a:solidFill>
                <a:latin typeface="Arial" pitchFamily="34" charset="0"/>
              </a:rPr>
              <a:t> (</a:t>
            </a:r>
            <a:r>
              <a:rPr lang="it-IT" sz="2000" b="1" dirty="0" err="1">
                <a:solidFill>
                  <a:srgbClr val="FF3300"/>
                </a:solidFill>
                <a:latin typeface="Arial" pitchFamily="34" charset="0"/>
              </a:rPr>
              <a:t>ATPasi</a:t>
            </a:r>
            <a:r>
              <a:rPr lang="it-IT" sz="2000" b="1" dirty="0">
                <a:solidFill>
                  <a:srgbClr val="FF3300"/>
                </a:solidFill>
                <a:latin typeface="Arial" pitchFamily="34" charset="0"/>
              </a:rPr>
              <a:t> di tipo P) - COTRASPORTATORI</a:t>
            </a:r>
          </a:p>
        </p:txBody>
      </p:sp>
      <p:sp>
        <p:nvSpPr>
          <p:cNvPr id="15368" name="Rectangle 5"/>
          <p:cNvSpPr>
            <a:spLocks noChangeArrowheads="1"/>
          </p:cNvSpPr>
          <p:nvPr/>
        </p:nvSpPr>
        <p:spPr bwMode="auto">
          <a:xfrm>
            <a:off x="179388" y="1628775"/>
            <a:ext cx="52197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it-IT" sz="1600" b="1" dirty="0">
                <a:solidFill>
                  <a:srgbClr val="FF3300"/>
                </a:solidFill>
                <a:latin typeface="Arial" pitchFamily="34" charset="0"/>
              </a:rPr>
              <a:t>1) </a:t>
            </a:r>
            <a:r>
              <a:rPr lang="it-IT" sz="1600" dirty="0">
                <a:latin typeface="Arial" pitchFamily="34" charset="0"/>
              </a:rPr>
              <a:t>ioni Na</a:t>
            </a:r>
            <a:r>
              <a:rPr lang="it-IT" sz="1600" baseline="30000" dirty="0">
                <a:latin typeface="Arial" pitchFamily="34" charset="0"/>
              </a:rPr>
              <a:t>+</a:t>
            </a:r>
            <a:r>
              <a:rPr lang="it-IT" sz="1600" dirty="0">
                <a:latin typeface="Arial" pitchFamily="34" charset="0"/>
              </a:rPr>
              <a:t> si legano sul lato interno con alta affinità, favorendo il legame di ATP intracellulare. </a:t>
            </a:r>
          </a:p>
          <a:p>
            <a:pPr algn="just">
              <a:spcBef>
                <a:spcPct val="50000"/>
              </a:spcBef>
            </a:pPr>
            <a:r>
              <a:rPr lang="it-IT" sz="1600" dirty="0">
                <a:solidFill>
                  <a:srgbClr val="FF3300"/>
                </a:solidFill>
                <a:latin typeface="Arial" pitchFamily="34" charset="0"/>
              </a:rPr>
              <a:t>2)</a:t>
            </a:r>
            <a:r>
              <a:rPr lang="it-IT" sz="1600" dirty="0">
                <a:latin typeface="Arial" pitchFamily="34" charset="0"/>
              </a:rPr>
              <a:t> La pompa ha una attività intrinseca di ATPasi; idrolizza ATP trasferendo un fosfato su un residuo di Asp nella proteina (stimolato dal legame di Na</a:t>
            </a:r>
            <a:r>
              <a:rPr lang="it-IT" sz="1600" baseline="30000" dirty="0">
                <a:latin typeface="Arial" pitchFamily="34" charset="0"/>
              </a:rPr>
              <a:t>+</a:t>
            </a:r>
            <a:r>
              <a:rPr lang="it-IT" sz="1600" dirty="0">
                <a:latin typeface="Arial" pitchFamily="34" charset="0"/>
              </a:rPr>
              <a:t>).  </a:t>
            </a:r>
          </a:p>
          <a:p>
            <a:pPr algn="just">
              <a:spcBef>
                <a:spcPct val="50000"/>
              </a:spcBef>
            </a:pPr>
            <a:r>
              <a:rPr lang="it-IT" sz="1600" dirty="0">
                <a:solidFill>
                  <a:srgbClr val="FF3300"/>
                </a:solidFill>
                <a:latin typeface="Arial" pitchFamily="34" charset="0"/>
              </a:rPr>
              <a:t>3)</a:t>
            </a:r>
            <a:r>
              <a:rPr lang="it-IT" sz="1600" dirty="0">
                <a:latin typeface="Arial" pitchFamily="34" charset="0"/>
              </a:rPr>
              <a:t> Questo causa  una transizione conformazionale e l'eversione della proteina, che presenta Na</a:t>
            </a:r>
            <a:r>
              <a:rPr lang="it-IT" sz="1600" baseline="30000" dirty="0">
                <a:latin typeface="Arial" pitchFamily="34" charset="0"/>
              </a:rPr>
              <a:t>+</a:t>
            </a:r>
            <a:r>
              <a:rPr lang="it-IT" sz="1600" dirty="0">
                <a:latin typeface="Arial" pitchFamily="34" charset="0"/>
              </a:rPr>
              <a:t> all’esterno. La nuova conformazione ha una bassa  affinità per Na</a:t>
            </a:r>
            <a:r>
              <a:rPr lang="it-IT" sz="1600" baseline="30000" dirty="0">
                <a:latin typeface="Arial" pitchFamily="34" charset="0"/>
              </a:rPr>
              <a:t>+</a:t>
            </a:r>
            <a:r>
              <a:rPr lang="it-IT" sz="1600" dirty="0">
                <a:latin typeface="Arial" pitchFamily="34" charset="0"/>
              </a:rPr>
              <a:t> (lo rilascia all'esterno della cellula). </a:t>
            </a:r>
          </a:p>
          <a:p>
            <a:pPr algn="just">
              <a:spcBef>
                <a:spcPct val="50000"/>
              </a:spcBef>
            </a:pPr>
            <a:r>
              <a:rPr lang="it-IT" sz="1600" dirty="0">
                <a:solidFill>
                  <a:srgbClr val="FF3300"/>
                </a:solidFill>
                <a:latin typeface="Arial" pitchFamily="34" charset="0"/>
              </a:rPr>
              <a:t>4)</a:t>
            </a:r>
            <a:r>
              <a:rPr lang="it-IT" sz="1600" dirty="0">
                <a:latin typeface="Arial" pitchFamily="34" charset="0"/>
              </a:rPr>
              <a:t> La nuova conformazione ha un’elevata affinità per  K</a:t>
            </a:r>
            <a:r>
              <a:rPr lang="it-IT" sz="1600" baseline="30000" dirty="0">
                <a:latin typeface="Arial" pitchFamily="34" charset="0"/>
              </a:rPr>
              <a:t>+</a:t>
            </a:r>
            <a:r>
              <a:rPr lang="it-IT" sz="1600" dirty="0">
                <a:latin typeface="Arial" pitchFamily="34" charset="0"/>
              </a:rPr>
              <a:t> nell’ambiente esterno. </a:t>
            </a:r>
          </a:p>
          <a:p>
            <a:pPr algn="just">
              <a:spcBef>
                <a:spcPct val="50000"/>
              </a:spcBef>
            </a:pPr>
            <a:r>
              <a:rPr lang="it-IT" sz="1600" dirty="0">
                <a:solidFill>
                  <a:srgbClr val="FF0000"/>
                </a:solidFill>
                <a:latin typeface="Arial" pitchFamily="34" charset="0"/>
              </a:rPr>
              <a:t>5) </a:t>
            </a:r>
            <a:r>
              <a:rPr lang="it-IT" sz="1600" dirty="0">
                <a:latin typeface="Arial" pitchFamily="34" charset="0"/>
              </a:rPr>
              <a:t>Il legame favorisce la defosforilazione di Asp e l’inversione alla conformazione iniziale, che ha una bassa affinità per K</a:t>
            </a:r>
            <a:r>
              <a:rPr lang="it-IT" sz="1600" baseline="30000" dirty="0">
                <a:latin typeface="Arial" pitchFamily="34" charset="0"/>
              </a:rPr>
              <a:t>+</a:t>
            </a:r>
            <a:r>
              <a:rPr lang="it-IT" sz="1600" dirty="0">
                <a:latin typeface="Arial" pitchFamily="34" charset="0"/>
              </a:rPr>
              <a:t> e li rilascia nell’ambiente interno. </a:t>
            </a:r>
          </a:p>
          <a:p>
            <a:pPr marL="342900" indent="-342900" algn="just">
              <a:spcBef>
                <a:spcPct val="50000"/>
              </a:spcBef>
              <a:buAutoNum type="arabicParenR" startAt="6"/>
            </a:pPr>
            <a:r>
              <a:rPr lang="it-IT" sz="1600" dirty="0">
                <a:latin typeface="Arial" pitchFamily="34" charset="0"/>
              </a:rPr>
              <a:t>La pompa lega Na</a:t>
            </a:r>
            <a:r>
              <a:rPr lang="it-IT" sz="1600" baseline="30000" dirty="0">
                <a:latin typeface="Arial" pitchFamily="34" charset="0"/>
              </a:rPr>
              <a:t>+</a:t>
            </a:r>
            <a:r>
              <a:rPr lang="it-IT" sz="1600" dirty="0">
                <a:latin typeface="Arial" pitchFamily="34" charset="0"/>
              </a:rPr>
              <a:t> ed ATP di nuovo e </a:t>
            </a:r>
            <a:r>
              <a:rPr lang="it-IT" sz="1600" dirty="0" err="1">
                <a:latin typeface="Arial" pitchFamily="34" charset="0"/>
              </a:rPr>
              <a:t>ri</a:t>
            </a:r>
            <a:r>
              <a:rPr lang="it-IT" sz="1600" dirty="0">
                <a:latin typeface="Arial" pitchFamily="34" charset="0"/>
              </a:rPr>
              <a:t>-inizia il ciclo.</a:t>
            </a:r>
          </a:p>
          <a:p>
            <a:pPr algn="just">
              <a:spcBef>
                <a:spcPct val="50000"/>
              </a:spcBef>
            </a:pPr>
            <a:r>
              <a:rPr lang="it-IT" sz="1600" dirty="0">
                <a:latin typeface="Arial" pitchFamily="34" charset="0"/>
              </a:rPr>
              <a:t>Costosissima!!! 30% circa di ATP cellulare (o fino a 70% nei nervi)</a:t>
            </a:r>
          </a:p>
        </p:txBody>
      </p:sp>
      <p:pic>
        <p:nvPicPr>
          <p:cNvPr id="593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4638" y="2811463"/>
            <a:ext cx="3932237"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8475" y="2660650"/>
            <a:ext cx="37179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60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940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8">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939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94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8">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940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94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8">
                                            <p:txEl>
                                              <p:pRg st="4" end="4"/>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59401"/>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5940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368">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368">
                                            <p:txEl>
                                              <p:pRg st="6" end="6"/>
                                            </p:txEl>
                                          </p:spTgt>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59402"/>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59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1087438"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per ioni</a:t>
            </a:r>
          </a:p>
        </p:txBody>
      </p:sp>
      <p:sp>
        <p:nvSpPr>
          <p:cNvPr id="6150" name="Text Box 4"/>
          <p:cNvSpPr txBox="1">
            <a:spLocks noChangeArrowheads="1"/>
          </p:cNvSpPr>
          <p:nvPr/>
        </p:nvSpPr>
        <p:spPr bwMode="auto">
          <a:xfrm>
            <a:off x="147638" y="515938"/>
            <a:ext cx="8843962" cy="4524375"/>
          </a:xfrm>
          <a:prstGeom prst="rect">
            <a:avLst/>
          </a:prstGeom>
          <a:noFill/>
          <a:ln w="9525">
            <a:noFill/>
            <a:miter lim="800000"/>
            <a:headEnd/>
            <a:tailEnd/>
          </a:ln>
        </p:spPr>
        <p:txBody>
          <a:bodyPr>
            <a:spAutoFit/>
          </a:bodyPr>
          <a:lstStyle/>
          <a:p>
            <a:pPr marL="180975" indent="-180975" algn="just">
              <a:buFontTx/>
              <a:buChar char="•"/>
              <a:defRPr/>
            </a:pPr>
            <a:r>
              <a:rPr lang="it-IT" sz="1600" b="1" dirty="0">
                <a:solidFill>
                  <a:srgbClr val="FF3300"/>
                </a:solidFill>
                <a:latin typeface="Arial" pitchFamily="34" charset="0"/>
              </a:rPr>
              <a:t>proteine integrali di membrana </a:t>
            </a:r>
            <a:r>
              <a:rPr lang="it-IT" sz="1600" dirty="0">
                <a:latin typeface="Arial" pitchFamily="34" charset="0"/>
              </a:rPr>
              <a:t>strutturate in modo da formare </a:t>
            </a:r>
            <a:r>
              <a:rPr lang="it-IT" sz="1600" b="1" dirty="0">
                <a:solidFill>
                  <a:srgbClr val="FF0000"/>
                </a:solidFill>
                <a:latin typeface="Arial" pitchFamily="34" charset="0"/>
              </a:rPr>
              <a:t>pori</a:t>
            </a:r>
            <a:r>
              <a:rPr lang="it-IT" sz="1600" dirty="0">
                <a:latin typeface="Arial" pitchFamily="34" charset="0"/>
              </a:rPr>
              <a:t> che permettono il flusso di ioni in direzione del loro gradiente chimico</a:t>
            </a:r>
            <a:r>
              <a:rPr lang="it-IT" sz="1600" b="1" dirty="0">
                <a:latin typeface="Arial" pitchFamily="34" charset="0"/>
              </a:rPr>
              <a:t>:</a:t>
            </a:r>
          </a:p>
          <a:p>
            <a:pPr algn="just">
              <a:buFontTx/>
              <a:buChar char="•"/>
              <a:defRPr/>
            </a:pPr>
            <a:endParaRPr lang="it-IT" sz="1600" b="1" dirty="0">
              <a:latin typeface="Arial" pitchFamily="34" charset="0"/>
            </a:endParaRPr>
          </a:p>
          <a:p>
            <a:pPr marL="714375" algn="just">
              <a:defRPr/>
            </a:pPr>
            <a:r>
              <a:rPr lang="it-IT" sz="1600" b="1" dirty="0" err="1">
                <a:latin typeface="Arial" pitchFamily="34" charset="0"/>
                <a:cs typeface="Times New Roman" pitchFamily="18" charset="0"/>
              </a:rPr>
              <a:t>Na</a:t>
            </a:r>
            <a:r>
              <a:rPr lang="it-IT" sz="1600" b="1" baseline="30000" dirty="0" err="1">
                <a:latin typeface="Arial" pitchFamily="34" charset="0"/>
                <a:cs typeface="Times New Roman" pitchFamily="18" charset="0"/>
              </a:rPr>
              <a:t>+</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  extracellulare </a:t>
            </a:r>
            <a:r>
              <a:rPr lang="it-IT" sz="1600" b="1" dirty="0">
                <a:latin typeface="Arial" pitchFamily="34" charset="0"/>
                <a:cs typeface="Times New Roman" pitchFamily="18" charset="0"/>
                <a:sym typeface="Wingdings" pitchFamily="2" charset="2"/>
              </a:rPr>
              <a:t>  intracellulare</a:t>
            </a:r>
            <a:endParaRPr lang="it-IT" sz="1600" b="1" dirty="0">
              <a:latin typeface="Arial" pitchFamily="34" charset="0"/>
            </a:endParaRPr>
          </a:p>
          <a:p>
            <a:pPr algn="just">
              <a:spcBef>
                <a:spcPts val="600"/>
              </a:spcBef>
              <a:defRPr/>
            </a:pPr>
            <a:r>
              <a:rPr lang="it-IT" sz="1600" b="1" dirty="0">
                <a:latin typeface="Arial" pitchFamily="34" charset="0"/>
                <a:cs typeface="Times New Roman" pitchFamily="18" charset="0"/>
              </a:rPr>
              <a:t>             </a:t>
            </a:r>
            <a:r>
              <a:rPr lang="it-IT" sz="1600" b="1" dirty="0" err="1">
                <a:latin typeface="Arial" pitchFamily="34" charset="0"/>
                <a:cs typeface="Times New Roman" pitchFamily="18" charset="0"/>
              </a:rPr>
              <a:t>K</a:t>
            </a:r>
            <a:r>
              <a:rPr lang="it-IT" sz="1600" b="1" baseline="30000" dirty="0" err="1">
                <a:latin typeface="Arial" pitchFamily="34" charset="0"/>
                <a:cs typeface="Times New Roman" pitchFamily="18" charset="0"/>
              </a:rPr>
              <a:t>+</a:t>
            </a:r>
            <a:r>
              <a:rPr lang="it-IT" sz="1600" b="1" dirty="0">
                <a:latin typeface="Arial" pitchFamily="34" charset="0"/>
              </a:rPr>
              <a:t>     </a:t>
            </a:r>
            <a:r>
              <a:rPr lang="it-IT" sz="1600" b="1" dirty="0">
                <a:latin typeface="Arial" pitchFamily="34" charset="0"/>
                <a:cs typeface="Times New Roman" pitchFamily="18" charset="0"/>
                <a:sym typeface="Wingdings" pitchFamily="2" charset="2"/>
              </a:rPr>
              <a:t>intracellulare  </a:t>
            </a:r>
            <a:r>
              <a:rPr lang="it-IT" sz="1600" b="1" dirty="0">
                <a:latin typeface="Arial" pitchFamily="34" charset="0"/>
                <a:cs typeface="Times New Roman" pitchFamily="18" charset="0"/>
              </a:rPr>
              <a:t> extracellulare </a:t>
            </a:r>
            <a:endParaRPr lang="it-IT" sz="1600" b="1" dirty="0">
              <a:latin typeface="Arial" pitchFamily="34" charset="0"/>
            </a:endParaRPr>
          </a:p>
          <a:p>
            <a:pPr algn="just">
              <a:defRPr/>
            </a:pPr>
            <a:r>
              <a:rPr lang="it-IT" sz="1600" b="1" dirty="0">
                <a:latin typeface="Arial" pitchFamily="34" charset="0"/>
                <a:cs typeface="Times New Roman" pitchFamily="18" charset="0"/>
              </a:rPr>
              <a:t>            Ca</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extracellulare </a:t>
            </a:r>
            <a:r>
              <a:rPr lang="it-IT" sz="1600" b="1" dirty="0">
                <a:latin typeface="Arial" pitchFamily="34" charset="0"/>
                <a:cs typeface="Times New Roman" pitchFamily="18" charset="0"/>
                <a:sym typeface="Wingdings" pitchFamily="2" charset="2"/>
              </a:rPr>
              <a:t>  intracellulare  reticolo endoplasmatico</a:t>
            </a:r>
          </a:p>
          <a:p>
            <a:pPr algn="just">
              <a:defRPr/>
            </a:pPr>
            <a:endParaRPr lang="it-IT" sz="1600" b="1" dirty="0">
              <a:latin typeface="Arial" pitchFamily="34" charset="0"/>
            </a:endParaRPr>
          </a:p>
          <a:p>
            <a:pPr algn="just">
              <a:buFontTx/>
              <a:buChar char="•"/>
              <a:defRPr/>
            </a:pPr>
            <a:r>
              <a:rPr lang="it-IT" sz="1600" b="1" dirty="0">
                <a:solidFill>
                  <a:srgbClr val="FF3300"/>
                </a:solidFill>
                <a:latin typeface="Arial" pitchFamily="34" charset="0"/>
              </a:rPr>
              <a:t> </a:t>
            </a:r>
            <a:r>
              <a:rPr lang="it-IT" sz="1600" dirty="0">
                <a:latin typeface="Arial" pitchFamily="34" charset="0"/>
              </a:rPr>
              <a:t>I canali ionici si aprono in maniera controllata</a:t>
            </a:r>
            <a:r>
              <a:rPr lang="it-IT" sz="1600" dirty="0">
                <a:solidFill>
                  <a:srgbClr val="FF3300"/>
                </a:solidFill>
                <a:latin typeface="Arial" pitchFamily="34" charset="0"/>
              </a:rPr>
              <a:t> </a:t>
            </a:r>
            <a:r>
              <a:rPr lang="it-IT" sz="1600" dirty="0">
                <a:solidFill>
                  <a:srgbClr val="FF0000"/>
                </a:solidFill>
                <a:latin typeface="Arial" pitchFamily="34" charset="0"/>
              </a:rPr>
              <a:t>(</a:t>
            </a:r>
            <a:r>
              <a:rPr lang="it-IT" sz="1600" i="1" dirty="0" err="1">
                <a:solidFill>
                  <a:srgbClr val="FF0000"/>
                </a:solidFill>
                <a:latin typeface="Arial" pitchFamily="34" charset="0"/>
              </a:rPr>
              <a:t>gated</a:t>
            </a:r>
            <a:r>
              <a:rPr lang="it-IT" sz="1600" i="1" dirty="0">
                <a:solidFill>
                  <a:srgbClr val="FF0000"/>
                </a:solidFill>
                <a:latin typeface="Arial" pitchFamily="34" charset="0"/>
              </a:rPr>
              <a:t> </a:t>
            </a:r>
            <a:r>
              <a:rPr lang="it-IT" sz="1600" i="1" dirty="0" err="1">
                <a:solidFill>
                  <a:srgbClr val="FF0000"/>
                </a:solidFill>
                <a:latin typeface="Arial" pitchFamily="34" charset="0"/>
              </a:rPr>
              <a:t>pores</a:t>
            </a:r>
            <a:r>
              <a:rPr lang="it-IT" sz="1600" i="1" dirty="0">
                <a:solidFill>
                  <a:srgbClr val="FF0000"/>
                </a:solidFill>
                <a:latin typeface="Arial" pitchFamily="34" charset="0"/>
              </a:rPr>
              <a:t> / pori con sbarramento</a:t>
            </a:r>
            <a:r>
              <a:rPr lang="it-IT" sz="1600" dirty="0">
                <a:solidFill>
                  <a:srgbClr val="FF0000"/>
                </a:solidFill>
                <a:latin typeface="Arial" pitchFamily="34" charset="0"/>
              </a:rPr>
              <a:t>). </a:t>
            </a:r>
          </a:p>
          <a:p>
            <a:pPr algn="just">
              <a:spcBef>
                <a:spcPts val="1200"/>
              </a:spcBef>
              <a:defRPr/>
            </a:pPr>
            <a:r>
              <a:rPr lang="it-IT" sz="1600" b="1" dirty="0">
                <a:solidFill>
                  <a:srgbClr val="FF3300"/>
                </a:solidFill>
                <a:latin typeface="Arial" pitchFamily="34" charset="0"/>
              </a:rPr>
              <a:t> </a:t>
            </a:r>
            <a:r>
              <a:rPr lang="it-IT" sz="1600" b="1" i="1" dirty="0">
                <a:solidFill>
                  <a:srgbClr val="FF0000"/>
                </a:solidFill>
                <a:latin typeface="Arial" pitchFamily="34" charset="0"/>
              </a:rPr>
              <a:t>Due tipi di controllo</a:t>
            </a:r>
            <a:r>
              <a:rPr lang="it-IT" sz="1600" b="1" i="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 parte di una molecola che si lega ad un sito recettoriale       </a:t>
            </a:r>
            <a:r>
              <a:rPr lang="it-IT" sz="1600" b="1" dirty="0">
                <a:latin typeface="Arial" pitchFamily="34" charset="0"/>
              </a:rPr>
              <a:t>(</a:t>
            </a:r>
            <a:r>
              <a:rPr lang="it-IT" sz="1600" b="1" dirty="0">
                <a:solidFill>
                  <a:srgbClr val="FF3300"/>
                </a:solidFill>
                <a:latin typeface="Arial" pitchFamily="34" charset="0"/>
              </a:rPr>
              <a:t>canale attivato da </a:t>
            </a:r>
            <a:r>
              <a:rPr lang="it-IT" sz="1600" b="1" dirty="0" err="1">
                <a:solidFill>
                  <a:srgbClr val="FF3300"/>
                </a:solidFill>
                <a:latin typeface="Arial" pitchFamily="34" charset="0"/>
              </a:rPr>
              <a:t>ligando</a:t>
            </a:r>
            <a:r>
              <a:rPr lang="it-IT" sz="1600" b="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dalla variazione del potenziale elettrico di membrana             </a:t>
            </a:r>
            <a:r>
              <a:rPr lang="it-IT" sz="1600" b="1" dirty="0">
                <a:latin typeface="Arial" pitchFamily="34" charset="0"/>
              </a:rPr>
              <a:t>(</a:t>
            </a:r>
            <a:r>
              <a:rPr lang="it-IT" sz="1600" b="1" dirty="0">
                <a:solidFill>
                  <a:srgbClr val="FF3300"/>
                </a:solidFill>
                <a:latin typeface="Arial" pitchFamily="34" charset="0"/>
              </a:rPr>
              <a:t>canale attivato dal potenziale</a:t>
            </a:r>
            <a:r>
              <a:rPr lang="it-IT" sz="1600" b="1" dirty="0">
                <a:latin typeface="Arial" pitchFamily="34" charset="0"/>
              </a:rPr>
              <a:t>)</a:t>
            </a:r>
          </a:p>
          <a:p>
            <a:pPr algn="just">
              <a:spcBef>
                <a:spcPts val="1200"/>
              </a:spcBef>
              <a:defRPr/>
            </a:pPr>
            <a:r>
              <a:rPr lang="it-IT" sz="1600" dirty="0">
                <a:latin typeface="Arial" pitchFamily="34" charset="0"/>
              </a:rPr>
              <a:t>Esempio</a:t>
            </a:r>
            <a:r>
              <a:rPr lang="it-IT" sz="1600" b="1" dirty="0">
                <a:latin typeface="Arial" pitchFamily="34" charset="0"/>
              </a:rPr>
              <a:t>: </a:t>
            </a:r>
            <a:r>
              <a:rPr lang="it-IT" sz="1600" dirty="0">
                <a:latin typeface="Arial" pitchFamily="34" charset="0"/>
              </a:rPr>
              <a:t>canali necessari alla propagazione degli impulsi nervosi nei neuroni.</a:t>
            </a:r>
          </a:p>
          <a:p>
            <a:pPr marL="180975" indent="-180975" algn="just">
              <a:spcBef>
                <a:spcPts val="300"/>
              </a:spcBef>
              <a:defRPr/>
            </a:pPr>
            <a:r>
              <a:rPr lang="it-IT" sz="1600" b="1" dirty="0">
                <a:latin typeface="Arial" pitchFamily="34" charset="0"/>
              </a:rPr>
              <a:t>- </a:t>
            </a:r>
            <a:r>
              <a:rPr lang="it-IT" sz="1600" dirty="0">
                <a:latin typeface="Arial" pitchFamily="34" charset="0"/>
              </a:rPr>
              <a:t>Il potenziale d’azione dipende dalla variazione transitoria del potenziale di membrana che si propaga rapidamente lungo le cellule nervose.  </a:t>
            </a:r>
          </a:p>
          <a:p>
            <a:pPr marL="180975" indent="-180975" algn="just">
              <a:spcBef>
                <a:spcPts val="300"/>
              </a:spcBef>
              <a:defRPr/>
            </a:pPr>
            <a:r>
              <a:rPr lang="it-IT" sz="1600" dirty="0">
                <a:latin typeface="Arial" pitchFamily="34" charset="0"/>
              </a:rPr>
              <a:t>- Questa variazione è generata dalla depolarizzazione/</a:t>
            </a:r>
            <a:r>
              <a:rPr lang="it-IT" sz="1600" dirty="0" err="1">
                <a:latin typeface="Arial" pitchFamily="34" charset="0"/>
              </a:rPr>
              <a:t>ripolarizzazione</a:t>
            </a:r>
            <a:r>
              <a:rPr lang="it-IT" sz="1600" dirty="0">
                <a:latin typeface="Arial" pitchFamily="34" charset="0"/>
              </a:rPr>
              <a:t> locale mediante l’apertura e la chiusura di canali per il sodio(controllo </a:t>
            </a:r>
            <a:r>
              <a:rPr lang="it-IT" sz="1600" dirty="0" err="1">
                <a:latin typeface="Arial" pitchFamily="34" charset="0"/>
              </a:rPr>
              <a:t>ligando</a:t>
            </a:r>
            <a:r>
              <a:rPr lang="it-IT" sz="1600" dirty="0">
                <a:latin typeface="Arial" pitchFamily="34" charset="0"/>
              </a:rPr>
              <a:t>) e per il potassio (voltaico).</a:t>
            </a:r>
            <a:endParaRPr lang="it-IT" sz="1600" dirty="0">
              <a:solidFill>
                <a:srgbClr val="FF3300"/>
              </a:solidFill>
              <a:latin typeface="Arial" pitchFamily="34" charset="0"/>
            </a:endParaRPr>
          </a:p>
        </p:txBody>
      </p:sp>
      <p:grpSp>
        <p:nvGrpSpPr>
          <p:cNvPr id="3" name="Gruppo 2"/>
          <p:cNvGrpSpPr/>
          <p:nvPr/>
        </p:nvGrpSpPr>
        <p:grpSpPr>
          <a:xfrm>
            <a:off x="346075" y="5378450"/>
            <a:ext cx="8610600" cy="1352550"/>
            <a:chOff x="346075" y="5378450"/>
            <a:chExt cx="8610600" cy="1352550"/>
          </a:xfrm>
        </p:grpSpPr>
        <p:pic>
          <p:nvPicPr>
            <p:cNvPr id="614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5" y="5378450"/>
              <a:ext cx="8610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39"/>
            <p:cNvSpPr>
              <a:spLocks noChangeArrowheads="1"/>
            </p:cNvSpPr>
            <p:nvPr/>
          </p:nvSpPr>
          <p:spPr bwMode="auto">
            <a:xfrm>
              <a:off x="7513638" y="5899150"/>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latin typeface="Arial" pitchFamily="34" charset="0"/>
                </a:rPr>
                <a:t>membrana</a:t>
              </a:r>
              <a:endParaRPr lang="it-IT" sz="1600"/>
            </a:p>
          </p:txBody>
        </p:sp>
        <p:sp>
          <p:nvSpPr>
            <p:cNvPr id="2" name="Rettangolo 40"/>
            <p:cNvSpPr>
              <a:spLocks noChangeArrowheads="1"/>
            </p:cNvSpPr>
            <p:nvPr/>
          </p:nvSpPr>
          <p:spPr bwMode="auto">
            <a:xfrm>
              <a:off x="2079625" y="6356350"/>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1" name="Rettangolo 41"/>
            <p:cNvSpPr>
              <a:spLocks noChangeArrowheads="1"/>
            </p:cNvSpPr>
            <p:nvPr/>
          </p:nvSpPr>
          <p:spPr bwMode="auto">
            <a:xfrm>
              <a:off x="3394075" y="634682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2" name="Rettangolo 42"/>
            <p:cNvSpPr>
              <a:spLocks noChangeArrowheads="1"/>
            </p:cNvSpPr>
            <p:nvPr/>
          </p:nvSpPr>
          <p:spPr bwMode="auto">
            <a:xfrm>
              <a:off x="5146675" y="636587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grpSp>
    </p:spTree>
    <p:extLst>
      <p:ext uri="{BB962C8B-B14F-4D97-AF65-F5344CB8AC3E}">
        <p14:creationId xmlns:p14="http://schemas.microsoft.com/office/powerpoint/2010/main" val="3466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7" name="Rectangle 101"/>
          <p:cNvSpPr>
            <a:spLocks noChangeArrowheads="1"/>
          </p:cNvSpPr>
          <p:nvPr/>
        </p:nvSpPr>
        <p:spPr bwMode="auto">
          <a:xfrm>
            <a:off x="198438" y="1730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rgbClr val="FF3300"/>
                </a:solidFill>
                <a:effectLst>
                  <a:outerShdw blurRad="38100" dist="38100" dir="2700000" algn="tl">
                    <a:srgbClr val="C0C0C0"/>
                  </a:outerShdw>
                </a:effectLst>
                <a:latin typeface="Arial" pitchFamily="34" charset="0"/>
              </a:rPr>
              <a:t>Canali </a:t>
            </a:r>
            <a:r>
              <a:rPr lang="it-IT" sz="2000" b="1" dirty="0">
                <a:solidFill>
                  <a:srgbClr val="FF3300"/>
                </a:solidFill>
                <a:effectLst>
                  <a:outerShdw blurRad="38100" dist="38100" dir="2700000" algn="tl">
                    <a:srgbClr val="C0C0C0"/>
                  </a:outerShdw>
                </a:effectLst>
                <a:latin typeface="Arial" pitchFamily="34" charset="0"/>
              </a:rPr>
              <a:t>ionici: struttura modulare</a:t>
            </a:r>
          </a:p>
        </p:txBody>
      </p:sp>
      <p:grpSp>
        <p:nvGrpSpPr>
          <p:cNvPr id="2" name="Gruppo 1"/>
          <p:cNvGrpSpPr/>
          <p:nvPr/>
        </p:nvGrpSpPr>
        <p:grpSpPr>
          <a:xfrm>
            <a:off x="177800" y="585788"/>
            <a:ext cx="5156200" cy="5743575"/>
            <a:chOff x="177800" y="585788"/>
            <a:chExt cx="5156200" cy="5743575"/>
          </a:xfrm>
        </p:grpSpPr>
        <p:graphicFrame>
          <p:nvGraphicFramePr>
            <p:cNvPr id="1026" name="Object 110"/>
            <p:cNvGraphicFramePr>
              <a:graphicFrameLocks noChangeAspect="1"/>
            </p:cNvGraphicFramePr>
            <p:nvPr/>
          </p:nvGraphicFramePr>
          <p:xfrm>
            <a:off x="212725" y="585788"/>
            <a:ext cx="5121275" cy="3798887"/>
          </p:xfrm>
          <a:graphic>
            <a:graphicData uri="http://schemas.openxmlformats.org/presentationml/2006/ole">
              <mc:AlternateContent xmlns:mc="http://schemas.openxmlformats.org/markup-compatibility/2006">
                <mc:Choice xmlns:v="urn:schemas-microsoft-com:vml" Requires="v">
                  <p:oleObj name="Immagine bitmap" r:id="rId3" imgW="5238095" imgH="3381847" progId="PBrush">
                    <p:embed/>
                  </p:oleObj>
                </mc:Choice>
                <mc:Fallback>
                  <p:oleObj name="Immagine bitmap" r:id="rId3" imgW="5238095" imgH="3381847" progId="PBrush">
                    <p:embed/>
                    <p:pic>
                      <p:nvPicPr>
                        <p:cNvPr id="1026" name="Object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585788"/>
                          <a:ext cx="51212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112"/>
            <p:cNvSpPr>
              <a:spLocks noChangeArrowheads="1"/>
            </p:cNvSpPr>
            <p:nvPr/>
          </p:nvSpPr>
          <p:spPr bwMode="auto">
            <a:xfrm>
              <a:off x="177800" y="4403725"/>
              <a:ext cx="47244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it-IT" sz="1600" b="1">
                  <a:latin typeface="Arial" pitchFamily="34" charset="0"/>
                </a:rPr>
                <a:t>• </a:t>
              </a:r>
              <a:r>
                <a:rPr lang="it-IT" sz="1600">
                  <a:latin typeface="Arial" pitchFamily="34" charset="0"/>
                </a:rPr>
                <a:t>La selettività dipende anche dal diametro del  </a:t>
              </a:r>
            </a:p>
            <a:p>
              <a:r>
                <a:rPr lang="it-IT" sz="1600">
                  <a:latin typeface="Arial" pitchFamily="34" charset="0"/>
                </a:rPr>
                <a:t>  poro.  Più subunità formano il canale, meno </a:t>
              </a:r>
            </a:p>
            <a:p>
              <a:r>
                <a:rPr lang="it-IT" sz="1600">
                  <a:latin typeface="Arial" pitchFamily="34" charset="0"/>
                </a:rPr>
                <a:t>  selettivo è. </a:t>
              </a:r>
            </a:p>
            <a:p>
              <a:pPr>
                <a:spcBef>
                  <a:spcPct val="50000"/>
                </a:spcBef>
              </a:pPr>
              <a:r>
                <a:rPr lang="it-IT" sz="1600">
                  <a:latin typeface="Arial" pitchFamily="34" charset="0"/>
                </a:rPr>
                <a:t>• Molti canali sono proteine allosteriche. </a:t>
              </a:r>
            </a:p>
            <a:p>
              <a:r>
                <a:rPr lang="it-IT" sz="1600">
                  <a:latin typeface="Arial" pitchFamily="34" charset="0"/>
                </a:rPr>
                <a:t>  Sono sotto controllo da fattori esterni quali </a:t>
              </a:r>
            </a:p>
            <a:p>
              <a:r>
                <a:rPr lang="it-IT" sz="1600">
                  <a:latin typeface="Arial" pitchFamily="34" charset="0"/>
                </a:rPr>
                <a:t>  il potenziale di membrana, legame di effettori </a:t>
              </a:r>
            </a:p>
            <a:p>
              <a:r>
                <a:rPr lang="it-IT" sz="1600">
                  <a:latin typeface="Arial" pitchFamily="34" charset="0"/>
                </a:rPr>
                <a:t>  allosterici, oppure fosforilazione. </a:t>
              </a:r>
            </a:p>
          </p:txBody>
        </p:sp>
      </p:grpSp>
      <p:grpSp>
        <p:nvGrpSpPr>
          <p:cNvPr id="3" name="Gruppo 2"/>
          <p:cNvGrpSpPr/>
          <p:nvPr/>
        </p:nvGrpSpPr>
        <p:grpSpPr>
          <a:xfrm>
            <a:off x="4913313" y="550863"/>
            <a:ext cx="4230687" cy="6084887"/>
            <a:chOff x="4913313" y="550863"/>
            <a:chExt cx="4230687" cy="6084887"/>
          </a:xfrm>
        </p:grpSpPr>
        <p:sp>
          <p:nvSpPr>
            <p:cNvPr id="1028" name="Rectangle 111"/>
            <p:cNvSpPr>
              <a:spLocks noChangeArrowheads="1"/>
            </p:cNvSpPr>
            <p:nvPr/>
          </p:nvSpPr>
          <p:spPr bwMode="auto">
            <a:xfrm>
              <a:off x="5410200" y="550863"/>
              <a:ext cx="3733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it-IT" sz="1600" b="1">
                  <a:latin typeface="Arial" pitchFamily="34" charset="0"/>
                </a:rPr>
                <a:t>      </a:t>
              </a:r>
              <a:r>
                <a:rPr lang="it-IT" sz="1600" b="1">
                  <a:solidFill>
                    <a:srgbClr val="FF3300"/>
                  </a:solidFill>
                  <a:latin typeface="Arial" pitchFamily="34" charset="0"/>
                </a:rPr>
                <a:t>MOTIVI STRUTTURALI </a:t>
              </a:r>
            </a:p>
            <a:p>
              <a:r>
                <a:rPr lang="it-IT" sz="1600" b="1">
                  <a:solidFill>
                    <a:srgbClr val="FF3300"/>
                  </a:solidFill>
                  <a:latin typeface="Arial" pitchFamily="34" charset="0"/>
                </a:rPr>
                <a:t>              RICORRENTI</a:t>
              </a:r>
            </a:p>
            <a:p>
              <a:pPr>
                <a:spcBef>
                  <a:spcPct val="50000"/>
                </a:spcBef>
              </a:pPr>
              <a:r>
                <a:rPr lang="it-IT" sz="1600">
                  <a:latin typeface="Arial" pitchFamily="34" charset="0"/>
                </a:rPr>
                <a:t>• I canali per ioni sono costituiti da</a:t>
              </a:r>
            </a:p>
            <a:p>
              <a:r>
                <a:rPr lang="it-IT" sz="1600">
                  <a:latin typeface="Arial" pitchFamily="34" charset="0"/>
                </a:rPr>
                <a:t>  </a:t>
              </a:r>
              <a:r>
                <a:rPr lang="it-IT" sz="1600" i="1">
                  <a:latin typeface="Arial" pitchFamily="34" charset="0"/>
                </a:rPr>
                <a:t>subunità</a:t>
              </a:r>
              <a:r>
                <a:rPr lang="it-IT" sz="1600">
                  <a:latin typeface="Arial" pitchFamily="34" charset="0"/>
                </a:rPr>
                <a:t> multiple o da </a:t>
              </a:r>
              <a:r>
                <a:rPr lang="it-IT" sz="1600" i="1">
                  <a:latin typeface="Arial" pitchFamily="34" charset="0"/>
                </a:rPr>
                <a:t>domini </a:t>
              </a:r>
            </a:p>
            <a:p>
              <a:r>
                <a:rPr lang="it-IT" sz="1600" i="1">
                  <a:latin typeface="Arial" pitchFamily="34" charset="0"/>
                </a:rPr>
                <a:t>  omologhi</a:t>
              </a:r>
              <a:r>
                <a:rPr lang="it-IT" sz="1600">
                  <a:latin typeface="Arial" pitchFamily="34" charset="0"/>
                </a:rPr>
                <a:t> multipli. In genere sono</a:t>
              </a:r>
            </a:p>
            <a:p>
              <a:r>
                <a:rPr lang="it-IT" sz="1600">
                  <a:latin typeface="Arial" pitchFamily="34" charset="0"/>
                </a:rPr>
                <a:t>  formati da 4, 5 o 6 subunità. </a:t>
              </a:r>
            </a:p>
            <a:p>
              <a:pPr>
                <a:spcBef>
                  <a:spcPct val="50000"/>
                </a:spcBef>
              </a:pPr>
              <a:r>
                <a:rPr lang="it-IT" sz="1600">
                  <a:latin typeface="Arial" pitchFamily="34" charset="0"/>
                </a:rPr>
                <a:t>• Il poro si trova lungo l'asse di </a:t>
              </a:r>
            </a:p>
            <a:p>
              <a:r>
                <a:rPr lang="it-IT" sz="1600">
                  <a:latin typeface="Arial" pitchFamily="34" charset="0"/>
                </a:rPr>
                <a:t>  simmetria del canale. È foderato </a:t>
              </a:r>
            </a:p>
            <a:p>
              <a:r>
                <a:rPr lang="it-IT" sz="1600">
                  <a:latin typeface="Arial" pitchFamily="34" charset="0"/>
                </a:rPr>
                <a:t>  da residui provenienti da tutte le </a:t>
              </a:r>
            </a:p>
            <a:p>
              <a:r>
                <a:rPr lang="it-IT" sz="1600">
                  <a:latin typeface="Arial" pitchFamily="34" charset="0"/>
                </a:rPr>
                <a:t>  subunità.   </a:t>
              </a:r>
            </a:p>
            <a:p>
              <a:pPr>
                <a:spcBef>
                  <a:spcPct val="50000"/>
                </a:spcBef>
              </a:pPr>
              <a:r>
                <a:rPr lang="it-IT" sz="1600">
                  <a:latin typeface="Arial" pitchFamily="34" charset="0"/>
                </a:rPr>
                <a:t>• La selettività è determinata da </a:t>
              </a:r>
            </a:p>
            <a:p>
              <a:r>
                <a:rPr lang="it-IT" sz="1600">
                  <a:latin typeface="Arial" pitchFamily="34" charset="0"/>
                </a:rPr>
                <a:t>   anelli di residui carichi attorno all’accesso.</a:t>
              </a:r>
            </a:p>
            <a:p>
              <a:pPr>
                <a:spcBef>
                  <a:spcPct val="50000"/>
                </a:spcBef>
              </a:pPr>
              <a:endParaRPr lang="it-IT" sz="1600" b="1">
                <a:latin typeface="Arial" pitchFamily="34" charset="0"/>
              </a:endParaRPr>
            </a:p>
          </p:txBody>
        </p:sp>
        <p:grpSp>
          <p:nvGrpSpPr>
            <p:cNvPr id="1030" name="Group 113"/>
            <p:cNvGrpSpPr>
              <a:grpSpLocks/>
            </p:cNvGrpSpPr>
            <p:nvPr/>
          </p:nvGrpSpPr>
          <p:grpSpPr bwMode="auto">
            <a:xfrm>
              <a:off x="4913313" y="4392613"/>
              <a:ext cx="4230687" cy="2098675"/>
              <a:chOff x="2967" y="2749"/>
              <a:chExt cx="2665" cy="1322"/>
            </a:xfrm>
          </p:grpSpPr>
          <p:sp>
            <p:nvSpPr>
              <p:cNvPr id="1032" name="Oval 114"/>
              <p:cNvSpPr>
                <a:spLocks noChangeArrowheads="1"/>
              </p:cNvSpPr>
              <p:nvPr/>
            </p:nvSpPr>
            <p:spPr bwMode="auto">
              <a:xfrm>
                <a:off x="3434"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33" name="Rectangle 115"/>
              <p:cNvSpPr>
                <a:spLocks noChangeArrowheads="1"/>
              </p:cNvSpPr>
              <p:nvPr/>
            </p:nvSpPr>
            <p:spPr bwMode="auto">
              <a:xfrm>
                <a:off x="3434" y="3183"/>
                <a:ext cx="156" cy="342"/>
              </a:xfrm>
              <a:prstGeom prst="rect">
                <a:avLst/>
              </a:prstGeom>
              <a:solidFill>
                <a:srgbClr val="FFFF00"/>
              </a:solidFill>
              <a:ln w="15240">
                <a:solidFill>
                  <a:srgbClr val="FFFF00"/>
                </a:solidFill>
                <a:miter lim="800000"/>
                <a:headEnd/>
                <a:tailEnd/>
              </a:ln>
            </p:spPr>
            <p:txBody>
              <a:bodyPr/>
              <a:lstStyle/>
              <a:p>
                <a:endParaRPr lang="en-GB"/>
              </a:p>
            </p:txBody>
          </p:sp>
          <p:sp>
            <p:nvSpPr>
              <p:cNvPr id="1034" name="Line 116"/>
              <p:cNvSpPr>
                <a:spLocks noChangeShapeType="1"/>
              </p:cNvSpPr>
              <p:nvPr/>
            </p:nvSpPr>
            <p:spPr bwMode="auto">
              <a:xfrm>
                <a:off x="3434"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5" name="Oval 117"/>
              <p:cNvSpPr>
                <a:spLocks noChangeArrowheads="1"/>
              </p:cNvSpPr>
              <p:nvPr/>
            </p:nvSpPr>
            <p:spPr bwMode="auto">
              <a:xfrm>
                <a:off x="3421" y="3073"/>
                <a:ext cx="166" cy="42"/>
              </a:xfrm>
              <a:prstGeom prst="ellipse">
                <a:avLst/>
              </a:prstGeom>
              <a:solidFill>
                <a:srgbClr val="808080"/>
              </a:solidFill>
              <a:ln w="15240">
                <a:solidFill>
                  <a:srgbClr val="808080"/>
                </a:solidFill>
                <a:round/>
                <a:headEnd/>
                <a:tailEnd/>
              </a:ln>
            </p:spPr>
            <p:txBody>
              <a:bodyPr/>
              <a:lstStyle/>
              <a:p>
                <a:endParaRPr lang="en-GB"/>
              </a:p>
            </p:txBody>
          </p:sp>
          <p:sp>
            <p:nvSpPr>
              <p:cNvPr id="1036" name="Freeform 118"/>
              <p:cNvSpPr>
                <a:spLocks/>
              </p:cNvSpPr>
              <p:nvPr/>
            </p:nvSpPr>
            <p:spPr bwMode="auto">
              <a:xfrm>
                <a:off x="2967" y="2881"/>
                <a:ext cx="2657" cy="385"/>
              </a:xfrm>
              <a:custGeom>
                <a:avLst/>
                <a:gdLst>
                  <a:gd name="T0" fmla="*/ 0 w 10072"/>
                  <a:gd name="T1" fmla="*/ 9 h 1334"/>
                  <a:gd name="T2" fmla="*/ 11 w 10072"/>
                  <a:gd name="T3" fmla="*/ 0 h 1334"/>
                  <a:gd name="T4" fmla="*/ 49 w 10072"/>
                  <a:gd name="T5" fmla="*/ 0 h 1334"/>
                  <a:gd name="T6" fmla="*/ 40 w 10072"/>
                  <a:gd name="T7" fmla="*/ 9 h 1334"/>
                  <a:gd name="T8" fmla="*/ 0 w 10072"/>
                  <a:gd name="T9" fmla="*/ 9 h 1334"/>
                  <a:gd name="T10" fmla="*/ 0 60000 65536"/>
                  <a:gd name="T11" fmla="*/ 0 60000 65536"/>
                  <a:gd name="T12" fmla="*/ 0 60000 65536"/>
                  <a:gd name="T13" fmla="*/ 0 60000 65536"/>
                  <a:gd name="T14" fmla="*/ 0 60000 65536"/>
                  <a:gd name="T15" fmla="*/ 0 w 10072"/>
                  <a:gd name="T16" fmla="*/ 0 h 1334"/>
                  <a:gd name="T17" fmla="*/ 10072 w 10072"/>
                  <a:gd name="T18" fmla="*/ 1334 h 1334"/>
                </a:gdLst>
                <a:ahLst/>
                <a:cxnLst>
                  <a:cxn ang="T10">
                    <a:pos x="T0" y="T1"/>
                  </a:cxn>
                  <a:cxn ang="T11">
                    <a:pos x="T2" y="T3"/>
                  </a:cxn>
                  <a:cxn ang="T12">
                    <a:pos x="T4" y="T5"/>
                  </a:cxn>
                  <a:cxn ang="T13">
                    <a:pos x="T6" y="T7"/>
                  </a:cxn>
                  <a:cxn ang="T14">
                    <a:pos x="T8" y="T9"/>
                  </a:cxn>
                </a:cxnLst>
                <a:rect l="T15" t="T16" r="T17" b="T18"/>
                <a:pathLst>
                  <a:path w="10072" h="1334">
                    <a:moveTo>
                      <a:pt x="0" y="1334"/>
                    </a:moveTo>
                    <a:lnTo>
                      <a:pt x="2182" y="0"/>
                    </a:lnTo>
                    <a:lnTo>
                      <a:pt x="10072" y="0"/>
                    </a:lnTo>
                    <a:lnTo>
                      <a:pt x="8226" y="1334"/>
                    </a:lnTo>
                    <a:lnTo>
                      <a:pt x="0" y="1334"/>
                    </a:lnTo>
                    <a:close/>
                  </a:path>
                </a:pathLst>
              </a:custGeom>
              <a:solidFill>
                <a:srgbClr val="FFFF00"/>
              </a:solidFill>
              <a:ln w="15240">
                <a:solidFill>
                  <a:srgbClr val="000000"/>
                </a:solidFill>
                <a:prstDash val="solid"/>
                <a:round/>
                <a:headEnd/>
                <a:tailEnd/>
              </a:ln>
            </p:spPr>
            <p:txBody>
              <a:bodyPr/>
              <a:lstStyle/>
              <a:p>
                <a:endParaRPr lang="it-IT"/>
              </a:p>
            </p:txBody>
          </p:sp>
          <p:sp>
            <p:nvSpPr>
              <p:cNvPr id="1037" name="Freeform 119"/>
              <p:cNvSpPr>
                <a:spLocks/>
              </p:cNvSpPr>
              <p:nvPr/>
            </p:nvSpPr>
            <p:spPr bwMode="auto">
              <a:xfrm>
                <a:off x="5144" y="2888"/>
                <a:ext cx="488" cy="688"/>
              </a:xfrm>
              <a:custGeom>
                <a:avLst/>
                <a:gdLst>
                  <a:gd name="T0" fmla="*/ 0 w 488"/>
                  <a:gd name="T1" fmla="*/ 360 h 688"/>
                  <a:gd name="T2" fmla="*/ 0 w 488"/>
                  <a:gd name="T3" fmla="*/ 688 h 688"/>
                  <a:gd name="T4" fmla="*/ 488 w 488"/>
                  <a:gd name="T5" fmla="*/ 232 h 688"/>
                  <a:gd name="T6" fmla="*/ 480 w 488"/>
                  <a:gd name="T7" fmla="*/ 0 h 688"/>
                  <a:gd name="T8" fmla="*/ 0 w 488"/>
                  <a:gd name="T9" fmla="*/ 360 h 688"/>
                  <a:gd name="T10" fmla="*/ 0 60000 65536"/>
                  <a:gd name="T11" fmla="*/ 0 60000 65536"/>
                  <a:gd name="T12" fmla="*/ 0 60000 65536"/>
                  <a:gd name="T13" fmla="*/ 0 60000 65536"/>
                  <a:gd name="T14" fmla="*/ 0 60000 65536"/>
                  <a:gd name="T15" fmla="*/ 0 w 488"/>
                  <a:gd name="T16" fmla="*/ 0 h 688"/>
                  <a:gd name="T17" fmla="*/ 488 w 488"/>
                  <a:gd name="T18" fmla="*/ 688 h 688"/>
                </a:gdLst>
                <a:ahLst/>
                <a:cxnLst>
                  <a:cxn ang="T10">
                    <a:pos x="T0" y="T1"/>
                  </a:cxn>
                  <a:cxn ang="T11">
                    <a:pos x="T2" y="T3"/>
                  </a:cxn>
                  <a:cxn ang="T12">
                    <a:pos x="T4" y="T5"/>
                  </a:cxn>
                  <a:cxn ang="T13">
                    <a:pos x="T6" y="T7"/>
                  </a:cxn>
                  <a:cxn ang="T14">
                    <a:pos x="T8" y="T9"/>
                  </a:cxn>
                </a:cxnLst>
                <a:rect l="T15" t="T16" r="T17" b="T18"/>
                <a:pathLst>
                  <a:path w="488" h="688">
                    <a:moveTo>
                      <a:pt x="0" y="360"/>
                    </a:moveTo>
                    <a:lnTo>
                      <a:pt x="0" y="688"/>
                    </a:lnTo>
                    <a:lnTo>
                      <a:pt x="488" y="232"/>
                    </a:lnTo>
                    <a:lnTo>
                      <a:pt x="480" y="0"/>
                    </a:lnTo>
                    <a:lnTo>
                      <a:pt x="0" y="360"/>
                    </a:lnTo>
                    <a:close/>
                  </a:path>
                </a:pathLst>
              </a:custGeom>
              <a:solidFill>
                <a:srgbClr val="FFFF00"/>
              </a:solidFill>
              <a:ln w="28575" cmpd="sng">
                <a:solidFill>
                  <a:srgbClr val="000000"/>
                </a:solidFill>
                <a:prstDash val="solid"/>
                <a:round/>
                <a:headEnd/>
                <a:tailEnd/>
              </a:ln>
            </p:spPr>
            <p:txBody>
              <a:bodyPr/>
              <a:lstStyle/>
              <a:p>
                <a:endParaRPr lang="it-IT"/>
              </a:p>
            </p:txBody>
          </p:sp>
          <p:sp>
            <p:nvSpPr>
              <p:cNvPr id="1038" name="Oval 120"/>
              <p:cNvSpPr>
                <a:spLocks noChangeArrowheads="1"/>
              </p:cNvSpPr>
              <p:nvPr/>
            </p:nvSpPr>
            <p:spPr bwMode="auto">
              <a:xfrm>
                <a:off x="3371" y="2797"/>
                <a:ext cx="155" cy="942"/>
              </a:xfrm>
              <a:prstGeom prst="ellipse">
                <a:avLst/>
              </a:prstGeom>
              <a:solidFill>
                <a:srgbClr val="C0C0C0"/>
              </a:solidFill>
              <a:ln w="15240">
                <a:solidFill>
                  <a:srgbClr val="000000"/>
                </a:solidFill>
                <a:round/>
                <a:headEnd/>
                <a:tailEnd/>
              </a:ln>
            </p:spPr>
            <p:txBody>
              <a:bodyPr/>
              <a:lstStyle/>
              <a:p>
                <a:endParaRPr lang="en-GB"/>
              </a:p>
            </p:txBody>
          </p:sp>
          <p:sp>
            <p:nvSpPr>
              <p:cNvPr id="1039" name="Rectangle 121"/>
              <p:cNvSpPr>
                <a:spLocks noChangeArrowheads="1"/>
              </p:cNvSpPr>
              <p:nvPr/>
            </p:nvSpPr>
            <p:spPr bwMode="auto">
              <a:xfrm>
                <a:off x="3331" y="3170"/>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40" name="Line 122"/>
              <p:cNvSpPr>
                <a:spLocks noChangeShapeType="1"/>
              </p:cNvSpPr>
              <p:nvPr/>
            </p:nvSpPr>
            <p:spPr bwMode="auto">
              <a:xfrm>
                <a:off x="3318"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1" name="Oval 123"/>
              <p:cNvSpPr>
                <a:spLocks noChangeArrowheads="1"/>
              </p:cNvSpPr>
              <p:nvPr/>
            </p:nvSpPr>
            <p:spPr bwMode="auto">
              <a:xfrm>
                <a:off x="3375" y="3134"/>
                <a:ext cx="148" cy="43"/>
              </a:xfrm>
              <a:prstGeom prst="ellipse">
                <a:avLst/>
              </a:prstGeom>
              <a:solidFill>
                <a:srgbClr val="808080"/>
              </a:solidFill>
              <a:ln w="15240">
                <a:solidFill>
                  <a:srgbClr val="808080"/>
                </a:solidFill>
                <a:round/>
                <a:headEnd/>
                <a:tailEnd/>
              </a:ln>
            </p:spPr>
            <p:txBody>
              <a:bodyPr/>
              <a:lstStyle/>
              <a:p>
                <a:endParaRPr lang="en-GB"/>
              </a:p>
            </p:txBody>
          </p:sp>
          <p:sp>
            <p:nvSpPr>
              <p:cNvPr id="1042" name="Oval 124"/>
              <p:cNvSpPr>
                <a:spLocks noChangeArrowheads="1"/>
              </p:cNvSpPr>
              <p:nvPr/>
            </p:nvSpPr>
            <p:spPr bwMode="auto">
              <a:xfrm>
                <a:off x="3507"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43" name="Rectangle 125"/>
              <p:cNvSpPr>
                <a:spLocks noChangeArrowheads="1"/>
              </p:cNvSpPr>
              <p:nvPr/>
            </p:nvSpPr>
            <p:spPr bwMode="auto">
              <a:xfrm>
                <a:off x="3546" y="3146"/>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44" name="Line 126"/>
              <p:cNvSpPr>
                <a:spLocks noChangeShapeType="1"/>
              </p:cNvSpPr>
              <p:nvPr/>
            </p:nvSpPr>
            <p:spPr bwMode="auto">
              <a:xfrm>
                <a:off x="3533"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5" name="Line 127"/>
              <p:cNvSpPr>
                <a:spLocks noChangeShapeType="1"/>
              </p:cNvSpPr>
              <p:nvPr/>
            </p:nvSpPr>
            <p:spPr bwMode="auto">
              <a:xfrm>
                <a:off x="3322" y="3568"/>
                <a:ext cx="38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6" name="Oval 128"/>
              <p:cNvSpPr>
                <a:spLocks noChangeArrowheads="1"/>
              </p:cNvSpPr>
              <p:nvPr/>
            </p:nvSpPr>
            <p:spPr bwMode="auto">
              <a:xfrm>
                <a:off x="3495" y="3116"/>
                <a:ext cx="159" cy="43"/>
              </a:xfrm>
              <a:prstGeom prst="ellipse">
                <a:avLst/>
              </a:prstGeom>
              <a:solidFill>
                <a:srgbClr val="808080"/>
              </a:solidFill>
              <a:ln w="15240">
                <a:solidFill>
                  <a:srgbClr val="808080"/>
                </a:solidFill>
                <a:round/>
                <a:headEnd/>
                <a:tailEnd/>
              </a:ln>
            </p:spPr>
            <p:txBody>
              <a:bodyPr/>
              <a:lstStyle/>
              <a:p>
                <a:endParaRPr lang="en-GB"/>
              </a:p>
            </p:txBody>
          </p:sp>
          <p:sp>
            <p:nvSpPr>
              <p:cNvPr id="1047" name="Oval 129"/>
              <p:cNvSpPr>
                <a:spLocks noChangeArrowheads="1"/>
              </p:cNvSpPr>
              <p:nvPr/>
            </p:nvSpPr>
            <p:spPr bwMode="auto">
              <a:xfrm>
                <a:off x="3434" y="2840"/>
                <a:ext cx="156" cy="941"/>
              </a:xfrm>
              <a:prstGeom prst="ellipse">
                <a:avLst/>
              </a:prstGeom>
              <a:solidFill>
                <a:srgbClr val="C0C0C0"/>
              </a:solidFill>
              <a:ln w="15240">
                <a:solidFill>
                  <a:srgbClr val="000000"/>
                </a:solidFill>
                <a:round/>
                <a:headEnd/>
                <a:tailEnd/>
              </a:ln>
            </p:spPr>
            <p:txBody>
              <a:bodyPr/>
              <a:lstStyle/>
              <a:p>
                <a:endParaRPr lang="en-GB"/>
              </a:p>
            </p:txBody>
          </p:sp>
          <p:sp>
            <p:nvSpPr>
              <p:cNvPr id="1048" name="Rectangle 130"/>
              <p:cNvSpPr>
                <a:spLocks noChangeArrowheads="1"/>
              </p:cNvSpPr>
              <p:nvPr/>
            </p:nvSpPr>
            <p:spPr bwMode="auto">
              <a:xfrm>
                <a:off x="3421" y="3196"/>
                <a:ext cx="187" cy="299"/>
              </a:xfrm>
              <a:prstGeom prst="rect">
                <a:avLst/>
              </a:prstGeom>
              <a:solidFill>
                <a:srgbClr val="FFFF00"/>
              </a:solidFill>
              <a:ln w="15240">
                <a:solidFill>
                  <a:srgbClr val="FFFF00"/>
                </a:solidFill>
                <a:miter lim="800000"/>
                <a:headEnd/>
                <a:tailEnd/>
              </a:ln>
            </p:spPr>
            <p:txBody>
              <a:bodyPr/>
              <a:lstStyle/>
              <a:p>
                <a:endParaRPr lang="en-GB"/>
              </a:p>
            </p:txBody>
          </p:sp>
          <p:sp>
            <p:nvSpPr>
              <p:cNvPr id="1049" name="Line 131"/>
              <p:cNvSpPr>
                <a:spLocks noChangeShapeType="1"/>
              </p:cNvSpPr>
              <p:nvPr/>
            </p:nvSpPr>
            <p:spPr bwMode="auto">
              <a:xfrm>
                <a:off x="3411"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0" name="Line 132"/>
              <p:cNvSpPr>
                <a:spLocks noChangeShapeType="1"/>
              </p:cNvSpPr>
              <p:nvPr/>
            </p:nvSpPr>
            <p:spPr bwMode="auto">
              <a:xfrm>
                <a:off x="3444" y="3568"/>
                <a:ext cx="156"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1" name="Oval 133"/>
              <p:cNvSpPr>
                <a:spLocks noChangeArrowheads="1"/>
              </p:cNvSpPr>
              <p:nvPr/>
            </p:nvSpPr>
            <p:spPr bwMode="auto">
              <a:xfrm>
                <a:off x="3436" y="3172"/>
                <a:ext cx="149" cy="42"/>
              </a:xfrm>
              <a:prstGeom prst="ellipse">
                <a:avLst/>
              </a:prstGeom>
              <a:solidFill>
                <a:srgbClr val="808080"/>
              </a:solidFill>
              <a:ln w="15240">
                <a:solidFill>
                  <a:srgbClr val="808080"/>
                </a:solidFill>
                <a:round/>
                <a:headEnd/>
                <a:tailEnd/>
              </a:ln>
            </p:spPr>
            <p:txBody>
              <a:bodyPr/>
              <a:lstStyle/>
              <a:p>
                <a:endParaRPr lang="en-GB"/>
              </a:p>
            </p:txBody>
          </p:sp>
          <p:sp>
            <p:nvSpPr>
              <p:cNvPr id="1052" name="Oval 134"/>
              <p:cNvSpPr>
                <a:spLocks noChangeArrowheads="1"/>
              </p:cNvSpPr>
              <p:nvPr/>
            </p:nvSpPr>
            <p:spPr bwMode="auto">
              <a:xfrm>
                <a:off x="4123"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53" name="Rectangle 135"/>
              <p:cNvSpPr>
                <a:spLocks noChangeArrowheads="1"/>
              </p:cNvSpPr>
              <p:nvPr/>
            </p:nvSpPr>
            <p:spPr bwMode="auto">
              <a:xfrm>
                <a:off x="4123" y="3183"/>
                <a:ext cx="156" cy="342"/>
              </a:xfrm>
              <a:prstGeom prst="rect">
                <a:avLst/>
              </a:prstGeom>
              <a:solidFill>
                <a:srgbClr val="FFFF00"/>
              </a:solidFill>
              <a:ln w="15240">
                <a:solidFill>
                  <a:srgbClr val="FFFF00"/>
                </a:solidFill>
                <a:miter lim="800000"/>
                <a:headEnd/>
                <a:tailEnd/>
              </a:ln>
            </p:spPr>
            <p:txBody>
              <a:bodyPr/>
              <a:lstStyle/>
              <a:p>
                <a:endParaRPr lang="en-GB"/>
              </a:p>
            </p:txBody>
          </p:sp>
          <p:sp>
            <p:nvSpPr>
              <p:cNvPr id="1054" name="Line 136"/>
              <p:cNvSpPr>
                <a:spLocks noChangeShapeType="1"/>
              </p:cNvSpPr>
              <p:nvPr/>
            </p:nvSpPr>
            <p:spPr bwMode="auto">
              <a:xfrm>
                <a:off x="4123"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5" name="Oval 137"/>
              <p:cNvSpPr>
                <a:spLocks noChangeArrowheads="1"/>
              </p:cNvSpPr>
              <p:nvPr/>
            </p:nvSpPr>
            <p:spPr bwMode="auto">
              <a:xfrm>
                <a:off x="4110" y="3073"/>
                <a:ext cx="165" cy="42"/>
              </a:xfrm>
              <a:prstGeom prst="ellipse">
                <a:avLst/>
              </a:prstGeom>
              <a:solidFill>
                <a:srgbClr val="808080"/>
              </a:solidFill>
              <a:ln w="15240">
                <a:solidFill>
                  <a:srgbClr val="808080"/>
                </a:solidFill>
                <a:round/>
                <a:headEnd/>
                <a:tailEnd/>
              </a:ln>
            </p:spPr>
            <p:txBody>
              <a:bodyPr/>
              <a:lstStyle/>
              <a:p>
                <a:endParaRPr lang="en-GB"/>
              </a:p>
            </p:txBody>
          </p:sp>
          <p:sp>
            <p:nvSpPr>
              <p:cNvPr id="1056" name="Oval 138"/>
              <p:cNvSpPr>
                <a:spLocks noChangeArrowheads="1"/>
              </p:cNvSpPr>
              <p:nvPr/>
            </p:nvSpPr>
            <p:spPr bwMode="auto">
              <a:xfrm>
                <a:off x="4020"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57" name="Rectangle 139"/>
              <p:cNvSpPr>
                <a:spLocks noChangeArrowheads="1"/>
              </p:cNvSpPr>
              <p:nvPr/>
            </p:nvSpPr>
            <p:spPr bwMode="auto">
              <a:xfrm>
                <a:off x="4004" y="3162"/>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58" name="Line 140"/>
              <p:cNvSpPr>
                <a:spLocks noChangeShapeType="1"/>
              </p:cNvSpPr>
              <p:nvPr/>
            </p:nvSpPr>
            <p:spPr bwMode="auto">
              <a:xfrm>
                <a:off x="4008" y="3261"/>
                <a:ext cx="195"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9" name="Oval 141"/>
              <p:cNvSpPr>
                <a:spLocks noChangeArrowheads="1"/>
              </p:cNvSpPr>
              <p:nvPr/>
            </p:nvSpPr>
            <p:spPr bwMode="auto">
              <a:xfrm>
                <a:off x="4015" y="3133"/>
                <a:ext cx="165" cy="43"/>
              </a:xfrm>
              <a:prstGeom prst="ellipse">
                <a:avLst/>
              </a:prstGeom>
              <a:solidFill>
                <a:srgbClr val="808080"/>
              </a:solidFill>
              <a:ln w="15240">
                <a:solidFill>
                  <a:srgbClr val="808080"/>
                </a:solidFill>
                <a:round/>
                <a:headEnd/>
                <a:tailEnd/>
              </a:ln>
            </p:spPr>
            <p:txBody>
              <a:bodyPr/>
              <a:lstStyle/>
              <a:p>
                <a:endParaRPr lang="en-GB"/>
              </a:p>
            </p:txBody>
          </p:sp>
          <p:sp>
            <p:nvSpPr>
              <p:cNvPr id="1060" name="Oval 142"/>
              <p:cNvSpPr>
                <a:spLocks noChangeArrowheads="1"/>
              </p:cNvSpPr>
              <p:nvPr/>
            </p:nvSpPr>
            <p:spPr bwMode="auto">
              <a:xfrm>
                <a:off x="4235"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61" name="Rectangle 143"/>
              <p:cNvSpPr>
                <a:spLocks noChangeArrowheads="1"/>
              </p:cNvSpPr>
              <p:nvPr/>
            </p:nvSpPr>
            <p:spPr bwMode="auto">
              <a:xfrm>
                <a:off x="4243" y="3162"/>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62" name="Line 144"/>
              <p:cNvSpPr>
                <a:spLocks noChangeShapeType="1"/>
              </p:cNvSpPr>
              <p:nvPr/>
            </p:nvSpPr>
            <p:spPr bwMode="auto">
              <a:xfrm>
                <a:off x="4010" y="3568"/>
                <a:ext cx="382"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63" name="Oval 145"/>
              <p:cNvSpPr>
                <a:spLocks noChangeArrowheads="1"/>
              </p:cNvSpPr>
              <p:nvPr/>
            </p:nvSpPr>
            <p:spPr bwMode="auto">
              <a:xfrm>
                <a:off x="4228" y="3128"/>
                <a:ext cx="155" cy="43"/>
              </a:xfrm>
              <a:prstGeom prst="ellipse">
                <a:avLst/>
              </a:prstGeom>
              <a:solidFill>
                <a:srgbClr val="808080"/>
              </a:solidFill>
              <a:ln w="15240">
                <a:solidFill>
                  <a:srgbClr val="808080"/>
                </a:solidFill>
                <a:round/>
                <a:headEnd/>
                <a:tailEnd/>
              </a:ln>
            </p:spPr>
            <p:txBody>
              <a:bodyPr/>
              <a:lstStyle/>
              <a:p>
                <a:endParaRPr lang="en-GB"/>
              </a:p>
            </p:txBody>
          </p:sp>
          <p:sp>
            <p:nvSpPr>
              <p:cNvPr id="1064" name="Oval 146"/>
              <p:cNvSpPr>
                <a:spLocks noChangeArrowheads="1"/>
              </p:cNvSpPr>
              <p:nvPr/>
            </p:nvSpPr>
            <p:spPr bwMode="auto">
              <a:xfrm>
                <a:off x="4064" y="2846"/>
                <a:ext cx="156" cy="941"/>
              </a:xfrm>
              <a:prstGeom prst="ellipse">
                <a:avLst/>
              </a:prstGeom>
              <a:solidFill>
                <a:srgbClr val="C0C0C0"/>
              </a:solidFill>
              <a:ln w="15240">
                <a:solidFill>
                  <a:srgbClr val="000000"/>
                </a:solidFill>
                <a:round/>
                <a:headEnd/>
                <a:tailEnd/>
              </a:ln>
            </p:spPr>
            <p:txBody>
              <a:bodyPr/>
              <a:lstStyle/>
              <a:p>
                <a:endParaRPr lang="en-GB"/>
              </a:p>
            </p:txBody>
          </p:sp>
          <p:sp>
            <p:nvSpPr>
              <p:cNvPr id="1065" name="Rectangle 147"/>
              <p:cNvSpPr>
                <a:spLocks noChangeArrowheads="1"/>
              </p:cNvSpPr>
              <p:nvPr/>
            </p:nvSpPr>
            <p:spPr bwMode="auto">
              <a:xfrm>
                <a:off x="4048" y="3194"/>
                <a:ext cx="167" cy="288"/>
              </a:xfrm>
              <a:prstGeom prst="rect">
                <a:avLst/>
              </a:prstGeom>
              <a:solidFill>
                <a:srgbClr val="FFFF00"/>
              </a:solidFill>
              <a:ln w="15240">
                <a:solidFill>
                  <a:srgbClr val="FFFF00"/>
                </a:solidFill>
                <a:miter lim="800000"/>
                <a:headEnd/>
                <a:tailEnd/>
              </a:ln>
            </p:spPr>
            <p:txBody>
              <a:bodyPr/>
              <a:lstStyle/>
              <a:p>
                <a:endParaRPr lang="en-GB"/>
              </a:p>
            </p:txBody>
          </p:sp>
          <p:sp>
            <p:nvSpPr>
              <p:cNvPr id="1066" name="Oval 148"/>
              <p:cNvSpPr>
                <a:spLocks noChangeArrowheads="1"/>
              </p:cNvSpPr>
              <p:nvPr/>
            </p:nvSpPr>
            <p:spPr bwMode="auto">
              <a:xfrm>
                <a:off x="4072" y="3163"/>
                <a:ext cx="166" cy="42"/>
              </a:xfrm>
              <a:prstGeom prst="ellipse">
                <a:avLst/>
              </a:prstGeom>
              <a:solidFill>
                <a:srgbClr val="808080"/>
              </a:solidFill>
              <a:ln w="15240">
                <a:solidFill>
                  <a:srgbClr val="808080"/>
                </a:solidFill>
                <a:round/>
                <a:headEnd/>
                <a:tailEnd/>
              </a:ln>
            </p:spPr>
            <p:txBody>
              <a:bodyPr/>
              <a:lstStyle/>
              <a:p>
                <a:endParaRPr lang="en-GB"/>
              </a:p>
            </p:txBody>
          </p:sp>
          <p:sp>
            <p:nvSpPr>
              <p:cNvPr id="1067" name="Oval 149"/>
              <p:cNvSpPr>
                <a:spLocks noChangeArrowheads="1"/>
              </p:cNvSpPr>
              <p:nvPr/>
            </p:nvSpPr>
            <p:spPr bwMode="auto">
              <a:xfrm>
                <a:off x="4182" y="2840"/>
                <a:ext cx="155" cy="941"/>
              </a:xfrm>
              <a:prstGeom prst="ellipse">
                <a:avLst/>
              </a:prstGeom>
              <a:solidFill>
                <a:srgbClr val="C0C0C0"/>
              </a:solidFill>
              <a:ln w="15240">
                <a:solidFill>
                  <a:srgbClr val="000000"/>
                </a:solidFill>
                <a:round/>
                <a:headEnd/>
                <a:tailEnd/>
              </a:ln>
            </p:spPr>
            <p:txBody>
              <a:bodyPr/>
              <a:lstStyle/>
              <a:p>
                <a:endParaRPr lang="en-GB"/>
              </a:p>
            </p:txBody>
          </p:sp>
          <p:sp>
            <p:nvSpPr>
              <p:cNvPr id="1068" name="Rectangle 150"/>
              <p:cNvSpPr>
                <a:spLocks noChangeArrowheads="1"/>
              </p:cNvSpPr>
              <p:nvPr/>
            </p:nvSpPr>
            <p:spPr bwMode="auto">
              <a:xfrm>
                <a:off x="4183" y="3196"/>
                <a:ext cx="165" cy="299"/>
              </a:xfrm>
              <a:prstGeom prst="rect">
                <a:avLst/>
              </a:prstGeom>
              <a:solidFill>
                <a:srgbClr val="FFFF00"/>
              </a:solidFill>
              <a:ln w="15240">
                <a:solidFill>
                  <a:srgbClr val="FFFF00"/>
                </a:solidFill>
                <a:miter lim="800000"/>
                <a:headEnd/>
                <a:tailEnd/>
              </a:ln>
            </p:spPr>
            <p:txBody>
              <a:bodyPr/>
              <a:lstStyle/>
              <a:p>
                <a:endParaRPr lang="en-GB"/>
              </a:p>
            </p:txBody>
          </p:sp>
          <p:sp>
            <p:nvSpPr>
              <p:cNvPr id="1069" name="Oval 151"/>
              <p:cNvSpPr>
                <a:spLocks noChangeArrowheads="1"/>
              </p:cNvSpPr>
              <p:nvPr/>
            </p:nvSpPr>
            <p:spPr bwMode="auto">
              <a:xfrm>
                <a:off x="4187" y="3173"/>
                <a:ext cx="142" cy="42"/>
              </a:xfrm>
              <a:prstGeom prst="ellipse">
                <a:avLst/>
              </a:prstGeom>
              <a:solidFill>
                <a:srgbClr val="808080"/>
              </a:solidFill>
              <a:ln w="15240">
                <a:solidFill>
                  <a:srgbClr val="808080"/>
                </a:solidFill>
                <a:round/>
                <a:headEnd/>
                <a:tailEnd/>
              </a:ln>
            </p:spPr>
            <p:txBody>
              <a:bodyPr/>
              <a:lstStyle/>
              <a:p>
                <a:endParaRPr lang="en-GB"/>
              </a:p>
            </p:txBody>
          </p:sp>
          <p:sp>
            <p:nvSpPr>
              <p:cNvPr id="1070" name="Line 152"/>
              <p:cNvSpPr>
                <a:spLocks noChangeShapeType="1"/>
              </p:cNvSpPr>
              <p:nvPr/>
            </p:nvSpPr>
            <p:spPr bwMode="auto">
              <a:xfrm>
                <a:off x="4064" y="3568"/>
                <a:ext cx="293"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1" name="Line 153"/>
              <p:cNvSpPr>
                <a:spLocks noChangeShapeType="1"/>
              </p:cNvSpPr>
              <p:nvPr/>
            </p:nvSpPr>
            <p:spPr bwMode="auto">
              <a:xfrm>
                <a:off x="4056" y="3261"/>
                <a:ext cx="240"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2" name="Line 154"/>
              <p:cNvSpPr>
                <a:spLocks noChangeShapeType="1"/>
              </p:cNvSpPr>
              <p:nvPr/>
            </p:nvSpPr>
            <p:spPr bwMode="auto">
              <a:xfrm>
                <a:off x="4223" y="3261"/>
                <a:ext cx="195"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3" name="Oval 155"/>
              <p:cNvSpPr>
                <a:spLocks noChangeArrowheads="1"/>
              </p:cNvSpPr>
              <p:nvPr/>
            </p:nvSpPr>
            <p:spPr bwMode="auto">
              <a:xfrm>
                <a:off x="3439" y="2829"/>
                <a:ext cx="48" cy="59"/>
              </a:xfrm>
              <a:prstGeom prst="ellipse">
                <a:avLst/>
              </a:prstGeom>
              <a:solidFill>
                <a:srgbClr val="FF0000"/>
              </a:solidFill>
              <a:ln w="15240">
                <a:solidFill>
                  <a:srgbClr val="800000"/>
                </a:solidFill>
                <a:round/>
                <a:headEnd/>
                <a:tailEnd/>
              </a:ln>
            </p:spPr>
            <p:txBody>
              <a:bodyPr/>
              <a:lstStyle/>
              <a:p>
                <a:endParaRPr lang="en-GB"/>
              </a:p>
            </p:txBody>
          </p:sp>
          <p:sp>
            <p:nvSpPr>
              <p:cNvPr id="1074" name="Oval 156"/>
              <p:cNvSpPr>
                <a:spLocks noChangeArrowheads="1"/>
              </p:cNvSpPr>
              <p:nvPr/>
            </p:nvSpPr>
            <p:spPr bwMode="auto">
              <a:xfrm>
                <a:off x="3488" y="2782"/>
                <a:ext cx="48" cy="57"/>
              </a:xfrm>
              <a:prstGeom prst="ellipse">
                <a:avLst/>
              </a:prstGeom>
              <a:solidFill>
                <a:srgbClr val="FF0000"/>
              </a:solidFill>
              <a:ln w="15240">
                <a:solidFill>
                  <a:srgbClr val="800000"/>
                </a:solidFill>
                <a:round/>
                <a:headEnd/>
                <a:tailEnd/>
              </a:ln>
            </p:spPr>
            <p:txBody>
              <a:bodyPr/>
              <a:lstStyle/>
              <a:p>
                <a:endParaRPr lang="en-GB"/>
              </a:p>
            </p:txBody>
          </p:sp>
          <p:sp>
            <p:nvSpPr>
              <p:cNvPr id="1075" name="Oval 157"/>
              <p:cNvSpPr>
                <a:spLocks noChangeArrowheads="1"/>
              </p:cNvSpPr>
              <p:nvPr/>
            </p:nvSpPr>
            <p:spPr bwMode="auto">
              <a:xfrm>
                <a:off x="3488" y="2873"/>
                <a:ext cx="48" cy="57"/>
              </a:xfrm>
              <a:prstGeom prst="ellipse">
                <a:avLst/>
              </a:prstGeom>
              <a:solidFill>
                <a:srgbClr val="FF8080"/>
              </a:solidFill>
              <a:ln w="15240">
                <a:solidFill>
                  <a:srgbClr val="FF8080"/>
                </a:solidFill>
                <a:round/>
                <a:headEnd/>
                <a:tailEnd/>
              </a:ln>
            </p:spPr>
            <p:txBody>
              <a:bodyPr/>
              <a:lstStyle/>
              <a:p>
                <a:endParaRPr lang="en-GB"/>
              </a:p>
            </p:txBody>
          </p:sp>
          <p:sp>
            <p:nvSpPr>
              <p:cNvPr id="1076" name="Oval 158"/>
              <p:cNvSpPr>
                <a:spLocks noChangeArrowheads="1"/>
              </p:cNvSpPr>
              <p:nvPr/>
            </p:nvSpPr>
            <p:spPr bwMode="auto">
              <a:xfrm>
                <a:off x="3541" y="2824"/>
                <a:ext cx="49" cy="59"/>
              </a:xfrm>
              <a:prstGeom prst="ellipse">
                <a:avLst/>
              </a:prstGeom>
              <a:solidFill>
                <a:srgbClr val="FF0000"/>
              </a:solidFill>
              <a:ln w="15240">
                <a:solidFill>
                  <a:srgbClr val="800000"/>
                </a:solidFill>
                <a:round/>
                <a:headEnd/>
                <a:tailEnd/>
              </a:ln>
            </p:spPr>
            <p:txBody>
              <a:bodyPr/>
              <a:lstStyle/>
              <a:p>
                <a:endParaRPr lang="en-GB"/>
              </a:p>
            </p:txBody>
          </p:sp>
          <p:sp>
            <p:nvSpPr>
              <p:cNvPr id="1077" name="Oval 159"/>
              <p:cNvSpPr>
                <a:spLocks noChangeArrowheads="1"/>
              </p:cNvSpPr>
              <p:nvPr/>
            </p:nvSpPr>
            <p:spPr bwMode="auto">
              <a:xfrm>
                <a:off x="4128" y="2888"/>
                <a:ext cx="48" cy="58"/>
              </a:xfrm>
              <a:prstGeom prst="ellipse">
                <a:avLst/>
              </a:prstGeom>
              <a:solidFill>
                <a:srgbClr val="FF8080"/>
              </a:solidFill>
              <a:ln w="15240">
                <a:solidFill>
                  <a:srgbClr val="FF8080"/>
                </a:solidFill>
                <a:round/>
                <a:headEnd/>
                <a:tailEnd/>
              </a:ln>
            </p:spPr>
            <p:txBody>
              <a:bodyPr/>
              <a:lstStyle/>
              <a:p>
                <a:endParaRPr lang="en-GB"/>
              </a:p>
            </p:txBody>
          </p:sp>
          <p:sp>
            <p:nvSpPr>
              <p:cNvPr id="1078" name="Oval 160"/>
              <p:cNvSpPr>
                <a:spLocks noChangeArrowheads="1"/>
              </p:cNvSpPr>
              <p:nvPr/>
            </p:nvSpPr>
            <p:spPr bwMode="auto">
              <a:xfrm>
                <a:off x="4279" y="2813"/>
                <a:ext cx="49" cy="59"/>
              </a:xfrm>
              <a:prstGeom prst="ellipse">
                <a:avLst/>
              </a:prstGeom>
              <a:solidFill>
                <a:srgbClr val="FF0000"/>
              </a:solidFill>
              <a:ln w="15240">
                <a:solidFill>
                  <a:srgbClr val="800000"/>
                </a:solidFill>
                <a:round/>
                <a:headEnd/>
                <a:tailEnd/>
              </a:ln>
            </p:spPr>
            <p:txBody>
              <a:bodyPr/>
              <a:lstStyle/>
              <a:p>
                <a:endParaRPr lang="en-GB"/>
              </a:p>
            </p:txBody>
          </p:sp>
          <p:sp>
            <p:nvSpPr>
              <p:cNvPr id="1079" name="Oval 161"/>
              <p:cNvSpPr>
                <a:spLocks noChangeArrowheads="1"/>
              </p:cNvSpPr>
              <p:nvPr/>
            </p:nvSpPr>
            <p:spPr bwMode="auto">
              <a:xfrm>
                <a:off x="4231" y="2883"/>
                <a:ext cx="48" cy="58"/>
              </a:xfrm>
              <a:prstGeom prst="ellipse">
                <a:avLst/>
              </a:prstGeom>
              <a:solidFill>
                <a:srgbClr val="FF8080"/>
              </a:solidFill>
              <a:ln w="15240">
                <a:solidFill>
                  <a:srgbClr val="FF8080"/>
                </a:solidFill>
                <a:round/>
                <a:headEnd/>
                <a:tailEnd/>
              </a:ln>
            </p:spPr>
            <p:txBody>
              <a:bodyPr/>
              <a:lstStyle/>
              <a:p>
                <a:endParaRPr lang="en-GB"/>
              </a:p>
            </p:txBody>
          </p:sp>
          <p:sp>
            <p:nvSpPr>
              <p:cNvPr id="1080" name="Oval 162"/>
              <p:cNvSpPr>
                <a:spLocks noChangeArrowheads="1"/>
              </p:cNvSpPr>
              <p:nvPr/>
            </p:nvSpPr>
            <p:spPr bwMode="auto">
              <a:xfrm>
                <a:off x="4084" y="2813"/>
                <a:ext cx="48" cy="59"/>
              </a:xfrm>
              <a:prstGeom prst="ellipse">
                <a:avLst/>
              </a:prstGeom>
              <a:solidFill>
                <a:srgbClr val="FF0000"/>
              </a:solidFill>
              <a:ln w="15240">
                <a:solidFill>
                  <a:srgbClr val="800000"/>
                </a:solidFill>
                <a:round/>
                <a:headEnd/>
                <a:tailEnd/>
              </a:ln>
            </p:spPr>
            <p:txBody>
              <a:bodyPr/>
              <a:lstStyle/>
              <a:p>
                <a:endParaRPr lang="en-GB"/>
              </a:p>
            </p:txBody>
          </p:sp>
          <p:sp>
            <p:nvSpPr>
              <p:cNvPr id="1081" name="Oval 163"/>
              <p:cNvSpPr>
                <a:spLocks noChangeArrowheads="1"/>
              </p:cNvSpPr>
              <p:nvPr/>
            </p:nvSpPr>
            <p:spPr bwMode="auto">
              <a:xfrm>
                <a:off x="4177" y="2797"/>
                <a:ext cx="48" cy="58"/>
              </a:xfrm>
              <a:prstGeom prst="ellipse">
                <a:avLst/>
              </a:prstGeom>
              <a:solidFill>
                <a:srgbClr val="FF0000"/>
              </a:solidFill>
              <a:ln w="15240">
                <a:solidFill>
                  <a:srgbClr val="800000"/>
                </a:solidFill>
                <a:round/>
                <a:headEnd/>
                <a:tailEnd/>
              </a:ln>
            </p:spPr>
            <p:txBody>
              <a:bodyPr/>
              <a:lstStyle/>
              <a:p>
                <a:endParaRPr lang="en-GB"/>
              </a:p>
            </p:txBody>
          </p:sp>
          <p:sp>
            <p:nvSpPr>
              <p:cNvPr id="1082" name="Oval 164"/>
              <p:cNvSpPr>
                <a:spLocks noChangeArrowheads="1"/>
              </p:cNvSpPr>
              <p:nvPr/>
            </p:nvSpPr>
            <p:spPr bwMode="auto">
              <a:xfrm>
                <a:off x="3493"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083" name="Oval 165"/>
              <p:cNvSpPr>
                <a:spLocks noChangeArrowheads="1"/>
              </p:cNvSpPr>
              <p:nvPr/>
            </p:nvSpPr>
            <p:spPr bwMode="auto">
              <a:xfrm>
                <a:off x="4118"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084" name="Oval 166"/>
              <p:cNvSpPr>
                <a:spLocks noChangeArrowheads="1"/>
              </p:cNvSpPr>
              <p:nvPr/>
            </p:nvSpPr>
            <p:spPr bwMode="auto">
              <a:xfrm>
                <a:off x="4231" y="3675"/>
                <a:ext cx="48" cy="59"/>
              </a:xfrm>
              <a:prstGeom prst="ellipse">
                <a:avLst/>
              </a:prstGeom>
              <a:solidFill>
                <a:srgbClr val="FF8080"/>
              </a:solidFill>
              <a:ln w="15240">
                <a:solidFill>
                  <a:srgbClr val="FF8080"/>
                </a:solidFill>
                <a:round/>
                <a:headEnd/>
                <a:tailEnd/>
              </a:ln>
            </p:spPr>
            <p:txBody>
              <a:bodyPr/>
              <a:lstStyle/>
              <a:p>
                <a:endParaRPr lang="en-GB"/>
              </a:p>
            </p:txBody>
          </p:sp>
          <p:sp>
            <p:nvSpPr>
              <p:cNvPr id="1085" name="Oval 167"/>
              <p:cNvSpPr>
                <a:spLocks noChangeArrowheads="1"/>
              </p:cNvSpPr>
              <p:nvPr/>
            </p:nvSpPr>
            <p:spPr bwMode="auto">
              <a:xfrm>
                <a:off x="4812" y="2749"/>
                <a:ext cx="155" cy="941"/>
              </a:xfrm>
              <a:prstGeom prst="ellipse">
                <a:avLst/>
              </a:prstGeom>
              <a:solidFill>
                <a:srgbClr val="C0C0C0"/>
              </a:solidFill>
              <a:ln w="15240">
                <a:solidFill>
                  <a:srgbClr val="000000"/>
                </a:solidFill>
                <a:round/>
                <a:headEnd/>
                <a:tailEnd/>
              </a:ln>
            </p:spPr>
            <p:txBody>
              <a:bodyPr/>
              <a:lstStyle/>
              <a:p>
                <a:endParaRPr lang="en-GB"/>
              </a:p>
            </p:txBody>
          </p:sp>
          <p:sp>
            <p:nvSpPr>
              <p:cNvPr id="1086" name="Oval 168"/>
              <p:cNvSpPr>
                <a:spLocks noChangeArrowheads="1"/>
              </p:cNvSpPr>
              <p:nvPr/>
            </p:nvSpPr>
            <p:spPr bwMode="auto">
              <a:xfrm>
                <a:off x="4724"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87" name="Rectangle 169"/>
              <p:cNvSpPr>
                <a:spLocks noChangeArrowheads="1"/>
              </p:cNvSpPr>
              <p:nvPr/>
            </p:nvSpPr>
            <p:spPr bwMode="auto">
              <a:xfrm>
                <a:off x="4773" y="3183"/>
                <a:ext cx="155" cy="342"/>
              </a:xfrm>
              <a:prstGeom prst="rect">
                <a:avLst/>
              </a:prstGeom>
              <a:solidFill>
                <a:srgbClr val="FFFF00"/>
              </a:solidFill>
              <a:ln w="15240">
                <a:solidFill>
                  <a:srgbClr val="FFFF00"/>
                </a:solidFill>
                <a:miter lim="800000"/>
                <a:headEnd/>
                <a:tailEnd/>
              </a:ln>
            </p:spPr>
            <p:txBody>
              <a:bodyPr/>
              <a:lstStyle/>
              <a:p>
                <a:endParaRPr lang="en-GB"/>
              </a:p>
            </p:txBody>
          </p:sp>
          <p:sp>
            <p:nvSpPr>
              <p:cNvPr id="1088" name="Line 170"/>
              <p:cNvSpPr>
                <a:spLocks noChangeShapeType="1"/>
              </p:cNvSpPr>
              <p:nvPr/>
            </p:nvSpPr>
            <p:spPr bwMode="auto">
              <a:xfrm>
                <a:off x="4773"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89" name="Oval 171"/>
              <p:cNvSpPr>
                <a:spLocks noChangeArrowheads="1"/>
              </p:cNvSpPr>
              <p:nvPr/>
            </p:nvSpPr>
            <p:spPr bwMode="auto">
              <a:xfrm>
                <a:off x="4760" y="3073"/>
                <a:ext cx="166" cy="42"/>
              </a:xfrm>
              <a:prstGeom prst="ellipse">
                <a:avLst/>
              </a:prstGeom>
              <a:solidFill>
                <a:srgbClr val="808080"/>
              </a:solidFill>
              <a:ln w="15240">
                <a:solidFill>
                  <a:srgbClr val="808080"/>
                </a:solidFill>
                <a:round/>
                <a:headEnd/>
                <a:tailEnd/>
              </a:ln>
            </p:spPr>
            <p:txBody>
              <a:bodyPr/>
              <a:lstStyle/>
              <a:p>
                <a:endParaRPr lang="en-GB"/>
              </a:p>
            </p:txBody>
          </p:sp>
          <p:sp>
            <p:nvSpPr>
              <p:cNvPr id="1090" name="Oval 172"/>
              <p:cNvSpPr>
                <a:spLocks noChangeArrowheads="1"/>
              </p:cNvSpPr>
              <p:nvPr/>
            </p:nvSpPr>
            <p:spPr bwMode="auto">
              <a:xfrm>
                <a:off x="4631" y="2797"/>
                <a:ext cx="156" cy="942"/>
              </a:xfrm>
              <a:prstGeom prst="ellipse">
                <a:avLst/>
              </a:prstGeom>
              <a:solidFill>
                <a:srgbClr val="C0C0C0"/>
              </a:solidFill>
              <a:ln w="15240">
                <a:solidFill>
                  <a:schemeClr val="tx1"/>
                </a:solidFill>
                <a:round/>
                <a:headEnd/>
                <a:tailEnd/>
              </a:ln>
            </p:spPr>
            <p:txBody>
              <a:bodyPr/>
              <a:lstStyle/>
              <a:p>
                <a:endParaRPr lang="en-GB"/>
              </a:p>
            </p:txBody>
          </p:sp>
          <p:sp>
            <p:nvSpPr>
              <p:cNvPr id="1091" name="Rectangle 173"/>
              <p:cNvSpPr>
                <a:spLocks noChangeArrowheads="1"/>
              </p:cNvSpPr>
              <p:nvPr/>
            </p:nvSpPr>
            <p:spPr bwMode="auto">
              <a:xfrm>
                <a:off x="4624" y="3146"/>
                <a:ext cx="209" cy="347"/>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092" name="Line 174"/>
              <p:cNvSpPr>
                <a:spLocks noChangeShapeType="1"/>
              </p:cNvSpPr>
              <p:nvPr/>
            </p:nvSpPr>
            <p:spPr bwMode="auto">
              <a:xfrm>
                <a:off x="4657"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93" name="Oval 175"/>
              <p:cNvSpPr>
                <a:spLocks noChangeArrowheads="1"/>
              </p:cNvSpPr>
              <p:nvPr/>
            </p:nvSpPr>
            <p:spPr bwMode="auto">
              <a:xfrm>
                <a:off x="4636" y="3116"/>
                <a:ext cx="148" cy="43"/>
              </a:xfrm>
              <a:prstGeom prst="ellipse">
                <a:avLst/>
              </a:prstGeom>
              <a:solidFill>
                <a:srgbClr val="808080"/>
              </a:solidFill>
              <a:ln w="15240">
                <a:solidFill>
                  <a:srgbClr val="808080"/>
                </a:solidFill>
                <a:round/>
                <a:headEnd/>
                <a:tailEnd/>
              </a:ln>
            </p:spPr>
            <p:txBody>
              <a:bodyPr/>
              <a:lstStyle/>
              <a:p>
                <a:endParaRPr lang="en-GB"/>
              </a:p>
            </p:txBody>
          </p:sp>
          <p:sp>
            <p:nvSpPr>
              <p:cNvPr id="1094" name="Oval 176"/>
              <p:cNvSpPr>
                <a:spLocks noChangeArrowheads="1"/>
              </p:cNvSpPr>
              <p:nvPr/>
            </p:nvSpPr>
            <p:spPr bwMode="auto">
              <a:xfrm>
                <a:off x="4924"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95" name="Rectangle 177"/>
              <p:cNvSpPr>
                <a:spLocks noChangeArrowheads="1"/>
              </p:cNvSpPr>
              <p:nvPr/>
            </p:nvSpPr>
            <p:spPr bwMode="auto">
              <a:xfrm>
                <a:off x="4893" y="3146"/>
                <a:ext cx="199" cy="341"/>
              </a:xfrm>
              <a:prstGeom prst="rect">
                <a:avLst/>
              </a:prstGeom>
              <a:solidFill>
                <a:srgbClr val="FFFF00"/>
              </a:solidFill>
              <a:ln w="15240">
                <a:solidFill>
                  <a:srgbClr val="FFFF00"/>
                </a:solidFill>
                <a:miter lim="800000"/>
                <a:headEnd/>
                <a:tailEnd/>
              </a:ln>
            </p:spPr>
            <p:txBody>
              <a:bodyPr/>
              <a:lstStyle/>
              <a:p>
                <a:endParaRPr lang="en-GB"/>
              </a:p>
            </p:txBody>
          </p:sp>
          <p:sp>
            <p:nvSpPr>
              <p:cNvPr id="1096" name="Line 178"/>
              <p:cNvSpPr>
                <a:spLocks noChangeShapeType="1"/>
              </p:cNvSpPr>
              <p:nvPr/>
            </p:nvSpPr>
            <p:spPr bwMode="auto">
              <a:xfrm>
                <a:off x="4661" y="3568"/>
                <a:ext cx="38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97" name="Oval 179"/>
              <p:cNvSpPr>
                <a:spLocks noChangeArrowheads="1"/>
              </p:cNvSpPr>
              <p:nvPr/>
            </p:nvSpPr>
            <p:spPr bwMode="auto">
              <a:xfrm>
                <a:off x="4906" y="3116"/>
                <a:ext cx="166" cy="43"/>
              </a:xfrm>
              <a:prstGeom prst="ellipse">
                <a:avLst/>
              </a:prstGeom>
              <a:solidFill>
                <a:srgbClr val="808080"/>
              </a:solidFill>
              <a:ln w="15240">
                <a:solidFill>
                  <a:srgbClr val="808080"/>
                </a:solidFill>
                <a:round/>
                <a:headEnd/>
                <a:tailEnd/>
              </a:ln>
            </p:spPr>
            <p:txBody>
              <a:bodyPr/>
              <a:lstStyle/>
              <a:p>
                <a:endParaRPr lang="en-GB"/>
              </a:p>
            </p:txBody>
          </p:sp>
          <p:sp>
            <p:nvSpPr>
              <p:cNvPr id="1098" name="Oval 180"/>
              <p:cNvSpPr>
                <a:spLocks noChangeArrowheads="1"/>
              </p:cNvSpPr>
              <p:nvPr/>
            </p:nvSpPr>
            <p:spPr bwMode="auto">
              <a:xfrm>
                <a:off x="4690" y="2846"/>
                <a:ext cx="155" cy="941"/>
              </a:xfrm>
              <a:prstGeom prst="ellipse">
                <a:avLst/>
              </a:prstGeom>
              <a:solidFill>
                <a:srgbClr val="C0C0C0"/>
              </a:solidFill>
              <a:ln w="15240">
                <a:solidFill>
                  <a:srgbClr val="000000"/>
                </a:solidFill>
                <a:round/>
                <a:headEnd/>
                <a:tailEnd/>
              </a:ln>
            </p:spPr>
            <p:txBody>
              <a:bodyPr/>
              <a:lstStyle/>
              <a:p>
                <a:endParaRPr lang="en-GB"/>
              </a:p>
            </p:txBody>
          </p:sp>
          <p:sp>
            <p:nvSpPr>
              <p:cNvPr id="1099" name="Rectangle 181"/>
              <p:cNvSpPr>
                <a:spLocks noChangeArrowheads="1"/>
              </p:cNvSpPr>
              <p:nvPr/>
            </p:nvSpPr>
            <p:spPr bwMode="auto">
              <a:xfrm>
                <a:off x="4675" y="3178"/>
                <a:ext cx="205" cy="288"/>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100" name="Oval 182"/>
              <p:cNvSpPr>
                <a:spLocks noChangeArrowheads="1"/>
              </p:cNvSpPr>
              <p:nvPr/>
            </p:nvSpPr>
            <p:spPr bwMode="auto">
              <a:xfrm>
                <a:off x="4701" y="3143"/>
                <a:ext cx="151" cy="42"/>
              </a:xfrm>
              <a:prstGeom prst="ellipse">
                <a:avLst/>
              </a:prstGeom>
              <a:solidFill>
                <a:srgbClr val="808080"/>
              </a:solidFill>
              <a:ln w="15240">
                <a:solidFill>
                  <a:srgbClr val="808080"/>
                </a:solidFill>
                <a:round/>
                <a:headEnd/>
                <a:tailEnd/>
              </a:ln>
            </p:spPr>
            <p:txBody>
              <a:bodyPr/>
              <a:lstStyle/>
              <a:p>
                <a:endParaRPr lang="en-GB"/>
              </a:p>
            </p:txBody>
          </p:sp>
          <p:sp>
            <p:nvSpPr>
              <p:cNvPr id="1101" name="Oval 183"/>
              <p:cNvSpPr>
                <a:spLocks noChangeArrowheads="1"/>
              </p:cNvSpPr>
              <p:nvPr/>
            </p:nvSpPr>
            <p:spPr bwMode="auto">
              <a:xfrm>
                <a:off x="4831" y="2840"/>
                <a:ext cx="156" cy="941"/>
              </a:xfrm>
              <a:prstGeom prst="ellipse">
                <a:avLst/>
              </a:prstGeom>
              <a:solidFill>
                <a:srgbClr val="C0C0C0"/>
              </a:solidFill>
              <a:ln w="15240">
                <a:solidFill>
                  <a:srgbClr val="000000"/>
                </a:solidFill>
                <a:round/>
                <a:headEnd/>
                <a:tailEnd/>
              </a:ln>
            </p:spPr>
            <p:txBody>
              <a:bodyPr/>
              <a:lstStyle/>
              <a:p>
                <a:endParaRPr lang="en-GB"/>
              </a:p>
            </p:txBody>
          </p:sp>
          <p:sp>
            <p:nvSpPr>
              <p:cNvPr id="1102" name="Rectangle 184"/>
              <p:cNvSpPr>
                <a:spLocks noChangeArrowheads="1"/>
              </p:cNvSpPr>
              <p:nvPr/>
            </p:nvSpPr>
            <p:spPr bwMode="auto">
              <a:xfrm>
                <a:off x="4826" y="3188"/>
                <a:ext cx="180" cy="299"/>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103" name="Oval 185"/>
              <p:cNvSpPr>
                <a:spLocks noChangeArrowheads="1"/>
              </p:cNvSpPr>
              <p:nvPr/>
            </p:nvSpPr>
            <p:spPr bwMode="auto">
              <a:xfrm>
                <a:off x="4835" y="3159"/>
                <a:ext cx="144" cy="42"/>
              </a:xfrm>
              <a:prstGeom prst="ellipse">
                <a:avLst/>
              </a:prstGeom>
              <a:solidFill>
                <a:srgbClr val="808080"/>
              </a:solidFill>
              <a:ln w="15240">
                <a:solidFill>
                  <a:srgbClr val="808080"/>
                </a:solidFill>
                <a:round/>
                <a:headEnd/>
                <a:tailEnd/>
              </a:ln>
            </p:spPr>
            <p:txBody>
              <a:bodyPr/>
              <a:lstStyle/>
              <a:p>
                <a:endParaRPr lang="en-GB"/>
              </a:p>
            </p:txBody>
          </p:sp>
          <p:sp>
            <p:nvSpPr>
              <p:cNvPr id="1104" name="Line 186"/>
              <p:cNvSpPr>
                <a:spLocks noChangeShapeType="1"/>
              </p:cNvSpPr>
              <p:nvPr/>
            </p:nvSpPr>
            <p:spPr bwMode="auto">
              <a:xfrm>
                <a:off x="4616" y="3568"/>
                <a:ext cx="39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5" name="Line 187"/>
              <p:cNvSpPr>
                <a:spLocks noChangeShapeType="1"/>
              </p:cNvSpPr>
              <p:nvPr/>
            </p:nvSpPr>
            <p:spPr bwMode="auto">
              <a:xfrm>
                <a:off x="4618" y="3261"/>
                <a:ext cx="327"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6" name="Line 188"/>
              <p:cNvSpPr>
                <a:spLocks noChangeShapeType="1"/>
              </p:cNvSpPr>
              <p:nvPr/>
            </p:nvSpPr>
            <p:spPr bwMode="auto">
              <a:xfrm>
                <a:off x="4872"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7" name="Oval 189"/>
              <p:cNvSpPr>
                <a:spLocks noChangeArrowheads="1"/>
              </p:cNvSpPr>
              <p:nvPr/>
            </p:nvSpPr>
            <p:spPr bwMode="auto">
              <a:xfrm>
                <a:off x="4885" y="2861"/>
                <a:ext cx="49" cy="57"/>
              </a:xfrm>
              <a:prstGeom prst="ellipse">
                <a:avLst/>
              </a:prstGeom>
              <a:solidFill>
                <a:srgbClr val="FF8080"/>
              </a:solidFill>
              <a:ln w="15240">
                <a:solidFill>
                  <a:srgbClr val="FF8080"/>
                </a:solidFill>
                <a:round/>
                <a:headEnd/>
                <a:tailEnd/>
              </a:ln>
            </p:spPr>
            <p:txBody>
              <a:bodyPr/>
              <a:lstStyle/>
              <a:p>
                <a:endParaRPr lang="en-GB"/>
              </a:p>
            </p:txBody>
          </p:sp>
          <p:sp>
            <p:nvSpPr>
              <p:cNvPr id="1108" name="Oval 190"/>
              <p:cNvSpPr>
                <a:spLocks noChangeArrowheads="1"/>
              </p:cNvSpPr>
              <p:nvPr/>
            </p:nvSpPr>
            <p:spPr bwMode="auto">
              <a:xfrm>
                <a:off x="4695" y="2819"/>
                <a:ext cx="48" cy="58"/>
              </a:xfrm>
              <a:prstGeom prst="ellipse">
                <a:avLst/>
              </a:prstGeom>
              <a:solidFill>
                <a:srgbClr val="FF0000"/>
              </a:solidFill>
              <a:ln w="15240">
                <a:solidFill>
                  <a:srgbClr val="800000"/>
                </a:solidFill>
                <a:round/>
                <a:headEnd/>
                <a:tailEnd/>
              </a:ln>
            </p:spPr>
            <p:txBody>
              <a:bodyPr/>
              <a:lstStyle/>
              <a:p>
                <a:endParaRPr lang="en-GB"/>
              </a:p>
            </p:txBody>
          </p:sp>
          <p:sp>
            <p:nvSpPr>
              <p:cNvPr id="1109" name="Oval 191"/>
              <p:cNvSpPr>
                <a:spLocks noChangeArrowheads="1"/>
              </p:cNvSpPr>
              <p:nvPr/>
            </p:nvSpPr>
            <p:spPr bwMode="auto">
              <a:xfrm>
                <a:off x="4929" y="2819"/>
                <a:ext cx="48" cy="58"/>
              </a:xfrm>
              <a:prstGeom prst="ellipse">
                <a:avLst/>
              </a:prstGeom>
              <a:solidFill>
                <a:srgbClr val="FF0000"/>
              </a:solidFill>
              <a:ln w="15240">
                <a:solidFill>
                  <a:srgbClr val="800000"/>
                </a:solidFill>
                <a:round/>
                <a:headEnd/>
                <a:tailEnd/>
              </a:ln>
            </p:spPr>
            <p:txBody>
              <a:bodyPr/>
              <a:lstStyle/>
              <a:p>
                <a:endParaRPr lang="en-GB"/>
              </a:p>
            </p:txBody>
          </p:sp>
          <p:sp>
            <p:nvSpPr>
              <p:cNvPr id="1110" name="Oval 192"/>
              <p:cNvSpPr>
                <a:spLocks noChangeArrowheads="1"/>
              </p:cNvSpPr>
              <p:nvPr/>
            </p:nvSpPr>
            <p:spPr bwMode="auto">
              <a:xfrm>
                <a:off x="4742" y="2867"/>
                <a:ext cx="47" cy="57"/>
              </a:xfrm>
              <a:prstGeom prst="ellipse">
                <a:avLst/>
              </a:prstGeom>
              <a:solidFill>
                <a:srgbClr val="FF8080"/>
              </a:solidFill>
              <a:ln w="15240">
                <a:solidFill>
                  <a:srgbClr val="FF8080"/>
                </a:solidFill>
                <a:round/>
                <a:headEnd/>
                <a:tailEnd/>
              </a:ln>
            </p:spPr>
            <p:txBody>
              <a:bodyPr/>
              <a:lstStyle/>
              <a:p>
                <a:endParaRPr lang="en-GB"/>
              </a:p>
            </p:txBody>
          </p:sp>
          <p:sp>
            <p:nvSpPr>
              <p:cNvPr id="1111" name="Oval 193"/>
              <p:cNvSpPr>
                <a:spLocks noChangeArrowheads="1"/>
              </p:cNvSpPr>
              <p:nvPr/>
            </p:nvSpPr>
            <p:spPr bwMode="auto">
              <a:xfrm>
                <a:off x="4866" y="2782"/>
                <a:ext cx="48" cy="57"/>
              </a:xfrm>
              <a:prstGeom prst="ellipse">
                <a:avLst/>
              </a:prstGeom>
              <a:solidFill>
                <a:srgbClr val="FF0000"/>
              </a:solidFill>
              <a:ln w="15240">
                <a:solidFill>
                  <a:srgbClr val="800000"/>
                </a:solidFill>
                <a:round/>
                <a:headEnd/>
                <a:tailEnd/>
              </a:ln>
            </p:spPr>
            <p:txBody>
              <a:bodyPr/>
              <a:lstStyle/>
              <a:p>
                <a:endParaRPr lang="en-GB"/>
              </a:p>
            </p:txBody>
          </p:sp>
          <p:sp>
            <p:nvSpPr>
              <p:cNvPr id="1112" name="Oval 194"/>
              <p:cNvSpPr>
                <a:spLocks noChangeArrowheads="1"/>
              </p:cNvSpPr>
              <p:nvPr/>
            </p:nvSpPr>
            <p:spPr bwMode="auto">
              <a:xfrm>
                <a:off x="4778" y="2776"/>
                <a:ext cx="47" cy="58"/>
              </a:xfrm>
              <a:prstGeom prst="ellipse">
                <a:avLst/>
              </a:prstGeom>
              <a:solidFill>
                <a:srgbClr val="FF0000"/>
              </a:solidFill>
              <a:ln w="15240">
                <a:solidFill>
                  <a:srgbClr val="800000"/>
                </a:solidFill>
                <a:round/>
                <a:headEnd/>
                <a:tailEnd/>
              </a:ln>
            </p:spPr>
            <p:txBody>
              <a:bodyPr/>
              <a:lstStyle/>
              <a:p>
                <a:endParaRPr lang="en-GB"/>
              </a:p>
            </p:txBody>
          </p:sp>
          <p:sp>
            <p:nvSpPr>
              <p:cNvPr id="1113" name="Oval 195"/>
              <p:cNvSpPr>
                <a:spLocks noChangeArrowheads="1"/>
              </p:cNvSpPr>
              <p:nvPr/>
            </p:nvSpPr>
            <p:spPr bwMode="auto">
              <a:xfrm>
                <a:off x="4744"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114" name="Oval 196"/>
              <p:cNvSpPr>
                <a:spLocks noChangeArrowheads="1"/>
              </p:cNvSpPr>
              <p:nvPr/>
            </p:nvSpPr>
            <p:spPr bwMode="auto">
              <a:xfrm>
                <a:off x="4885" y="3681"/>
                <a:ext cx="49" cy="58"/>
              </a:xfrm>
              <a:prstGeom prst="ellipse">
                <a:avLst/>
              </a:prstGeom>
              <a:solidFill>
                <a:srgbClr val="FF8080"/>
              </a:solidFill>
              <a:ln w="15240">
                <a:solidFill>
                  <a:srgbClr val="FF8080"/>
                </a:solidFill>
                <a:round/>
                <a:headEnd/>
                <a:tailEnd/>
              </a:ln>
            </p:spPr>
            <p:txBody>
              <a:bodyPr/>
              <a:lstStyle/>
              <a:p>
                <a:endParaRPr lang="en-GB"/>
              </a:p>
            </p:txBody>
          </p:sp>
          <p:sp>
            <p:nvSpPr>
              <p:cNvPr id="1115" name="Freeform 197"/>
              <p:cNvSpPr>
                <a:spLocks/>
              </p:cNvSpPr>
              <p:nvPr/>
            </p:nvSpPr>
            <p:spPr bwMode="auto">
              <a:xfrm>
                <a:off x="3361" y="3713"/>
                <a:ext cx="225" cy="203"/>
              </a:xfrm>
              <a:custGeom>
                <a:avLst/>
                <a:gdLst>
                  <a:gd name="T0" fmla="*/ 1 w 855"/>
                  <a:gd name="T1" fmla="*/ 0 h 704"/>
                  <a:gd name="T2" fmla="*/ 1 w 855"/>
                  <a:gd name="T3" fmla="*/ 0 h 704"/>
                  <a:gd name="T4" fmla="*/ 1 w 855"/>
                  <a:gd name="T5" fmla="*/ 1 h 704"/>
                  <a:gd name="T6" fmla="*/ 1 w 855"/>
                  <a:gd name="T7" fmla="*/ 1 h 704"/>
                  <a:gd name="T8" fmla="*/ 1 w 855"/>
                  <a:gd name="T9" fmla="*/ 1 h 704"/>
                  <a:gd name="T10" fmla="*/ 1 w 855"/>
                  <a:gd name="T11" fmla="*/ 1 h 704"/>
                  <a:gd name="T12" fmla="*/ 0 w 855"/>
                  <a:gd name="T13" fmla="*/ 1 h 704"/>
                  <a:gd name="T14" fmla="*/ 0 w 855"/>
                  <a:gd name="T15" fmla="*/ 1 h 704"/>
                  <a:gd name="T16" fmla="*/ 0 w 855"/>
                  <a:gd name="T17" fmla="*/ 1 h 704"/>
                  <a:gd name="T18" fmla="*/ 0 w 855"/>
                  <a:gd name="T19" fmla="*/ 1 h 704"/>
                  <a:gd name="T20" fmla="*/ 1 w 855"/>
                  <a:gd name="T21" fmla="*/ 2 h 704"/>
                  <a:gd name="T22" fmla="*/ 1 w 855"/>
                  <a:gd name="T23" fmla="*/ 2 h 704"/>
                  <a:gd name="T24" fmla="*/ 0 w 855"/>
                  <a:gd name="T25" fmla="*/ 2 h 704"/>
                  <a:gd name="T26" fmla="*/ 0 w 855"/>
                  <a:gd name="T27" fmla="*/ 2 h 704"/>
                  <a:gd name="T28" fmla="*/ 0 w 855"/>
                  <a:gd name="T29" fmla="*/ 2 h 704"/>
                  <a:gd name="T30" fmla="*/ 0 w 855"/>
                  <a:gd name="T31" fmla="*/ 2 h 704"/>
                  <a:gd name="T32" fmla="*/ 0 w 855"/>
                  <a:gd name="T33" fmla="*/ 2 h 704"/>
                  <a:gd name="T34" fmla="*/ 0 w 855"/>
                  <a:gd name="T35" fmla="*/ 3 h 704"/>
                  <a:gd name="T36" fmla="*/ 0 w 855"/>
                  <a:gd name="T37" fmla="*/ 3 h 704"/>
                  <a:gd name="T38" fmla="*/ 0 w 855"/>
                  <a:gd name="T39" fmla="*/ 3 h 704"/>
                  <a:gd name="T40" fmla="*/ 0 w 855"/>
                  <a:gd name="T41" fmla="*/ 3 h 704"/>
                  <a:gd name="T42" fmla="*/ 0 w 855"/>
                  <a:gd name="T43" fmla="*/ 3 h 704"/>
                  <a:gd name="T44" fmla="*/ 0 w 855"/>
                  <a:gd name="T45" fmla="*/ 3 h 704"/>
                  <a:gd name="T46" fmla="*/ 0 w 855"/>
                  <a:gd name="T47" fmla="*/ 3 h 704"/>
                  <a:gd name="T48" fmla="*/ 0 w 855"/>
                  <a:gd name="T49" fmla="*/ 3 h 704"/>
                  <a:gd name="T50" fmla="*/ 1 w 855"/>
                  <a:gd name="T51" fmla="*/ 4 h 704"/>
                  <a:gd name="T52" fmla="*/ 1 w 855"/>
                  <a:gd name="T53" fmla="*/ 4 h 704"/>
                  <a:gd name="T54" fmla="*/ 1 w 855"/>
                  <a:gd name="T55" fmla="*/ 4 h 704"/>
                  <a:gd name="T56" fmla="*/ 2 w 855"/>
                  <a:gd name="T57" fmla="*/ 4 h 704"/>
                  <a:gd name="T58" fmla="*/ 2 w 855"/>
                  <a:gd name="T59" fmla="*/ 4 h 704"/>
                  <a:gd name="T60" fmla="*/ 2 w 855"/>
                  <a:gd name="T61" fmla="*/ 4 h 704"/>
                  <a:gd name="T62" fmla="*/ 2 w 855"/>
                  <a:gd name="T63" fmla="*/ 4 h 704"/>
                  <a:gd name="T64" fmla="*/ 2 w 855"/>
                  <a:gd name="T65" fmla="*/ 5 h 704"/>
                  <a:gd name="T66" fmla="*/ 2 w 855"/>
                  <a:gd name="T67" fmla="*/ 5 h 704"/>
                  <a:gd name="T68" fmla="*/ 2 w 855"/>
                  <a:gd name="T69" fmla="*/ 5 h 704"/>
                  <a:gd name="T70" fmla="*/ 2 w 855"/>
                  <a:gd name="T71" fmla="*/ 5 h 704"/>
                  <a:gd name="T72" fmla="*/ 2 w 855"/>
                  <a:gd name="T73" fmla="*/ 5 h 704"/>
                  <a:gd name="T74" fmla="*/ 2 w 855"/>
                  <a:gd name="T75" fmla="*/ 5 h 704"/>
                  <a:gd name="T76" fmla="*/ 2 w 855"/>
                  <a:gd name="T77" fmla="*/ 5 h 704"/>
                  <a:gd name="T78" fmla="*/ 2 w 855"/>
                  <a:gd name="T79" fmla="*/ 5 h 704"/>
                  <a:gd name="T80" fmla="*/ 2 w 855"/>
                  <a:gd name="T81" fmla="*/ 5 h 704"/>
                  <a:gd name="T82" fmla="*/ 2 w 855"/>
                  <a:gd name="T83" fmla="*/ 4 h 704"/>
                  <a:gd name="T84" fmla="*/ 3 w 855"/>
                  <a:gd name="T85" fmla="*/ 4 h 704"/>
                  <a:gd name="T86" fmla="*/ 3 w 855"/>
                  <a:gd name="T87" fmla="*/ 4 h 704"/>
                  <a:gd name="T88" fmla="*/ 3 w 855"/>
                  <a:gd name="T89" fmla="*/ 4 h 704"/>
                  <a:gd name="T90" fmla="*/ 3 w 855"/>
                  <a:gd name="T91" fmla="*/ 5 h 704"/>
                  <a:gd name="T92" fmla="*/ 4 w 855"/>
                  <a:gd name="T93" fmla="*/ 5 h 704"/>
                  <a:gd name="T94" fmla="*/ 4 w 855"/>
                  <a:gd name="T95" fmla="*/ 5 h 704"/>
                  <a:gd name="T96" fmla="*/ 4 w 855"/>
                  <a:gd name="T97" fmla="*/ 5 h 704"/>
                  <a:gd name="T98" fmla="*/ 4 w 855"/>
                  <a:gd name="T99" fmla="*/ 5 h 7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5"/>
                  <a:gd name="T151" fmla="*/ 0 h 704"/>
                  <a:gd name="T152" fmla="*/ 855 w 855"/>
                  <a:gd name="T153" fmla="*/ 704 h 7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5" h="704">
                    <a:moveTo>
                      <a:pt x="173" y="0"/>
                    </a:moveTo>
                    <a:lnTo>
                      <a:pt x="231" y="65"/>
                    </a:lnTo>
                    <a:lnTo>
                      <a:pt x="231" y="87"/>
                    </a:lnTo>
                    <a:lnTo>
                      <a:pt x="213" y="105"/>
                    </a:lnTo>
                    <a:lnTo>
                      <a:pt x="173" y="124"/>
                    </a:lnTo>
                    <a:lnTo>
                      <a:pt x="114" y="142"/>
                    </a:lnTo>
                    <a:lnTo>
                      <a:pt x="77" y="164"/>
                    </a:lnTo>
                    <a:lnTo>
                      <a:pt x="77" y="183"/>
                    </a:lnTo>
                    <a:lnTo>
                      <a:pt x="77" y="201"/>
                    </a:lnTo>
                    <a:lnTo>
                      <a:pt x="77" y="223"/>
                    </a:lnTo>
                    <a:lnTo>
                      <a:pt x="96" y="241"/>
                    </a:lnTo>
                    <a:lnTo>
                      <a:pt x="96" y="260"/>
                    </a:lnTo>
                    <a:lnTo>
                      <a:pt x="77" y="278"/>
                    </a:lnTo>
                    <a:lnTo>
                      <a:pt x="18" y="300"/>
                    </a:lnTo>
                    <a:lnTo>
                      <a:pt x="0" y="318"/>
                    </a:lnTo>
                    <a:lnTo>
                      <a:pt x="0" y="337"/>
                    </a:lnTo>
                    <a:lnTo>
                      <a:pt x="0" y="355"/>
                    </a:lnTo>
                    <a:lnTo>
                      <a:pt x="37" y="377"/>
                    </a:lnTo>
                    <a:lnTo>
                      <a:pt x="77" y="386"/>
                    </a:lnTo>
                    <a:lnTo>
                      <a:pt x="77" y="405"/>
                    </a:lnTo>
                    <a:lnTo>
                      <a:pt x="77" y="433"/>
                    </a:lnTo>
                    <a:lnTo>
                      <a:pt x="37" y="464"/>
                    </a:lnTo>
                    <a:lnTo>
                      <a:pt x="37" y="482"/>
                    </a:lnTo>
                    <a:lnTo>
                      <a:pt x="37" y="501"/>
                    </a:lnTo>
                    <a:lnTo>
                      <a:pt x="77" y="510"/>
                    </a:lnTo>
                    <a:lnTo>
                      <a:pt x="154" y="522"/>
                    </a:lnTo>
                    <a:lnTo>
                      <a:pt x="213" y="531"/>
                    </a:lnTo>
                    <a:lnTo>
                      <a:pt x="271" y="550"/>
                    </a:lnTo>
                    <a:lnTo>
                      <a:pt x="309" y="550"/>
                    </a:lnTo>
                    <a:lnTo>
                      <a:pt x="309" y="569"/>
                    </a:lnTo>
                    <a:lnTo>
                      <a:pt x="309" y="590"/>
                    </a:lnTo>
                    <a:lnTo>
                      <a:pt x="309" y="618"/>
                    </a:lnTo>
                    <a:lnTo>
                      <a:pt x="309" y="646"/>
                    </a:lnTo>
                    <a:lnTo>
                      <a:pt x="349" y="667"/>
                    </a:lnTo>
                    <a:lnTo>
                      <a:pt x="386" y="667"/>
                    </a:lnTo>
                    <a:lnTo>
                      <a:pt x="386" y="686"/>
                    </a:lnTo>
                    <a:lnTo>
                      <a:pt x="426" y="695"/>
                    </a:lnTo>
                    <a:lnTo>
                      <a:pt x="466" y="704"/>
                    </a:lnTo>
                    <a:lnTo>
                      <a:pt x="444" y="686"/>
                    </a:lnTo>
                    <a:lnTo>
                      <a:pt x="466" y="667"/>
                    </a:lnTo>
                    <a:lnTo>
                      <a:pt x="466" y="646"/>
                    </a:lnTo>
                    <a:lnTo>
                      <a:pt x="521" y="627"/>
                    </a:lnTo>
                    <a:lnTo>
                      <a:pt x="602" y="609"/>
                    </a:lnTo>
                    <a:lnTo>
                      <a:pt x="639" y="618"/>
                    </a:lnTo>
                    <a:lnTo>
                      <a:pt x="679" y="627"/>
                    </a:lnTo>
                    <a:lnTo>
                      <a:pt x="697" y="646"/>
                    </a:lnTo>
                    <a:lnTo>
                      <a:pt x="756" y="667"/>
                    </a:lnTo>
                    <a:lnTo>
                      <a:pt x="815" y="667"/>
                    </a:lnTo>
                    <a:lnTo>
                      <a:pt x="855" y="677"/>
                    </a:lnTo>
                    <a:lnTo>
                      <a:pt x="796" y="686"/>
                    </a:lnTo>
                  </a:path>
                </a:pathLst>
              </a:custGeom>
              <a:noFill/>
              <a:ln w="1524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16" name="Oval 198"/>
              <p:cNvSpPr>
                <a:spLocks noChangeArrowheads="1"/>
              </p:cNvSpPr>
              <p:nvPr/>
            </p:nvSpPr>
            <p:spPr bwMode="auto">
              <a:xfrm>
                <a:off x="3468" y="3900"/>
                <a:ext cx="170" cy="171"/>
              </a:xfrm>
              <a:prstGeom prst="ellipse">
                <a:avLst/>
              </a:prstGeom>
              <a:solidFill>
                <a:srgbClr val="808080"/>
              </a:solidFill>
              <a:ln w="15240">
                <a:solidFill>
                  <a:srgbClr val="808080"/>
                </a:solidFill>
                <a:round/>
                <a:headEnd/>
                <a:tailEnd/>
              </a:ln>
            </p:spPr>
            <p:txBody>
              <a:bodyPr/>
              <a:lstStyle/>
              <a:p>
                <a:endParaRPr lang="en-GB"/>
              </a:p>
            </p:txBody>
          </p:sp>
          <p:sp>
            <p:nvSpPr>
              <p:cNvPr id="1117" name="Freeform 199"/>
              <p:cNvSpPr>
                <a:spLocks/>
              </p:cNvSpPr>
              <p:nvPr/>
            </p:nvSpPr>
            <p:spPr bwMode="auto">
              <a:xfrm>
                <a:off x="3421" y="3669"/>
                <a:ext cx="37" cy="40"/>
              </a:xfrm>
              <a:custGeom>
                <a:avLst/>
                <a:gdLst>
                  <a:gd name="T0" fmla="*/ 0 w 46"/>
                  <a:gd name="T1" fmla="*/ 1 h 45"/>
                  <a:gd name="T2" fmla="*/ 19 w 46"/>
                  <a:gd name="T3" fmla="*/ 28 h 45"/>
                  <a:gd name="T4" fmla="*/ 19 w 46"/>
                  <a:gd name="T5" fmla="*/ 28 h 45"/>
                  <a:gd name="T6" fmla="*/ 19 w 46"/>
                  <a:gd name="T7" fmla="*/ 0 h 45"/>
                  <a:gd name="T8" fmla="*/ 0 w 46"/>
                  <a:gd name="T9" fmla="*/ 1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0" y="1"/>
                    </a:moveTo>
                    <a:cubicBezTo>
                      <a:pt x="0" y="25"/>
                      <a:pt x="20" y="45"/>
                      <a:pt x="45" y="45"/>
                    </a:cubicBezTo>
                    <a:cubicBezTo>
                      <a:pt x="45" y="45"/>
                      <a:pt x="45" y="45"/>
                      <a:pt x="46" y="45"/>
                    </a:cubicBezTo>
                    <a:lnTo>
                      <a:pt x="45" y="0"/>
                    </a:lnTo>
                    <a:lnTo>
                      <a:pt x="0" y="1"/>
                    </a:lnTo>
                    <a:close/>
                  </a:path>
                </a:pathLst>
              </a:custGeom>
              <a:solidFill>
                <a:srgbClr val="FF0000"/>
              </a:solidFill>
              <a:ln w="15240">
                <a:solidFill>
                  <a:srgbClr val="FF0000"/>
                </a:solidFill>
                <a:prstDash val="solid"/>
                <a:round/>
                <a:headEnd/>
                <a:tailEnd/>
              </a:ln>
            </p:spPr>
            <p:txBody>
              <a:bodyPr/>
              <a:lstStyle/>
              <a:p>
                <a:endParaRPr lang="it-IT"/>
              </a:p>
            </p:txBody>
          </p:sp>
          <p:sp>
            <p:nvSpPr>
              <p:cNvPr id="1118" name="Freeform 200"/>
              <p:cNvSpPr>
                <a:spLocks/>
              </p:cNvSpPr>
              <p:nvPr/>
            </p:nvSpPr>
            <p:spPr bwMode="auto">
              <a:xfrm>
                <a:off x="3420" y="3629"/>
                <a:ext cx="38" cy="41"/>
              </a:xfrm>
              <a:custGeom>
                <a:avLst/>
                <a:gdLst>
                  <a:gd name="T0" fmla="*/ 20 w 47"/>
                  <a:gd name="T1" fmla="*/ 0 h 46"/>
                  <a:gd name="T2" fmla="*/ 19 w 47"/>
                  <a:gd name="T3" fmla="*/ 0 h 46"/>
                  <a:gd name="T4" fmla="*/ 1 w 47"/>
                  <a:gd name="T5" fmla="*/ 29 h 46"/>
                  <a:gd name="T6" fmla="*/ 1 w 47"/>
                  <a:gd name="T7" fmla="*/ 29 h 46"/>
                  <a:gd name="T8" fmla="*/ 19 w 47"/>
                  <a:gd name="T9" fmla="*/ 29 h 46"/>
                  <a:gd name="T10" fmla="*/ 20 w 47"/>
                  <a:gd name="T11" fmla="*/ 0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47" y="0"/>
                    </a:moveTo>
                    <a:cubicBezTo>
                      <a:pt x="46" y="0"/>
                      <a:pt x="46" y="0"/>
                      <a:pt x="46" y="0"/>
                    </a:cubicBezTo>
                    <a:cubicBezTo>
                      <a:pt x="21" y="0"/>
                      <a:pt x="1" y="20"/>
                      <a:pt x="1" y="45"/>
                    </a:cubicBezTo>
                    <a:cubicBezTo>
                      <a:pt x="0" y="45"/>
                      <a:pt x="1" y="45"/>
                      <a:pt x="1" y="46"/>
                    </a:cubicBezTo>
                    <a:lnTo>
                      <a:pt x="46" y="45"/>
                    </a:lnTo>
                    <a:lnTo>
                      <a:pt x="47" y="0"/>
                    </a:lnTo>
                    <a:close/>
                  </a:path>
                </a:pathLst>
              </a:custGeom>
              <a:solidFill>
                <a:srgbClr val="FF0000"/>
              </a:solidFill>
              <a:ln w="15240">
                <a:solidFill>
                  <a:srgbClr val="FF0000"/>
                </a:solidFill>
                <a:prstDash val="solid"/>
                <a:round/>
                <a:headEnd/>
                <a:tailEnd/>
              </a:ln>
            </p:spPr>
            <p:txBody>
              <a:bodyPr/>
              <a:lstStyle/>
              <a:p>
                <a:endParaRPr lang="it-IT"/>
              </a:p>
            </p:txBody>
          </p:sp>
          <p:sp>
            <p:nvSpPr>
              <p:cNvPr id="1119" name="Freeform 201"/>
              <p:cNvSpPr>
                <a:spLocks/>
              </p:cNvSpPr>
              <p:nvPr/>
            </p:nvSpPr>
            <p:spPr bwMode="auto">
              <a:xfrm>
                <a:off x="3565" y="3669"/>
                <a:ext cx="37" cy="40"/>
              </a:xfrm>
              <a:custGeom>
                <a:avLst/>
                <a:gdLst>
                  <a:gd name="T0" fmla="*/ 1 w 45"/>
                  <a:gd name="T1" fmla="*/ 28 h 45"/>
                  <a:gd name="T2" fmla="*/ 21 w 45"/>
                  <a:gd name="T3" fmla="*/ 1 h 45"/>
                  <a:gd name="T4" fmla="*/ 0 w 45"/>
                  <a:gd name="T5" fmla="*/ 0 h 45"/>
                  <a:gd name="T6" fmla="*/ 1 w 45"/>
                  <a:gd name="T7" fmla="*/ 28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1" y="45"/>
                    </a:moveTo>
                    <a:cubicBezTo>
                      <a:pt x="25" y="45"/>
                      <a:pt x="45" y="25"/>
                      <a:pt x="45" y="1"/>
                    </a:cubicBezTo>
                    <a:lnTo>
                      <a:pt x="0" y="0"/>
                    </a:lnTo>
                    <a:lnTo>
                      <a:pt x="1" y="45"/>
                    </a:lnTo>
                    <a:close/>
                  </a:path>
                </a:pathLst>
              </a:custGeom>
              <a:solidFill>
                <a:srgbClr val="FF0000"/>
              </a:solidFill>
              <a:ln w="15240">
                <a:solidFill>
                  <a:srgbClr val="FF0000"/>
                </a:solidFill>
                <a:prstDash val="solid"/>
                <a:round/>
                <a:headEnd/>
                <a:tailEnd/>
              </a:ln>
            </p:spPr>
            <p:txBody>
              <a:bodyPr/>
              <a:lstStyle/>
              <a:p>
                <a:endParaRPr lang="it-IT"/>
              </a:p>
            </p:txBody>
          </p:sp>
          <p:sp>
            <p:nvSpPr>
              <p:cNvPr id="1120" name="Freeform 202"/>
              <p:cNvSpPr>
                <a:spLocks/>
              </p:cNvSpPr>
              <p:nvPr/>
            </p:nvSpPr>
            <p:spPr bwMode="auto">
              <a:xfrm>
                <a:off x="3565" y="3629"/>
                <a:ext cx="38" cy="41"/>
              </a:xfrm>
              <a:custGeom>
                <a:avLst/>
                <a:gdLst>
                  <a:gd name="T0" fmla="*/ 21 w 46"/>
                  <a:gd name="T1" fmla="*/ 29 h 46"/>
                  <a:gd name="T2" fmla="*/ 21 w 46"/>
                  <a:gd name="T3" fmla="*/ 29 h 46"/>
                  <a:gd name="T4" fmla="*/ 1 w 46"/>
                  <a:gd name="T5" fmla="*/ 0 h 46"/>
                  <a:gd name="T6" fmla="*/ 0 w 46"/>
                  <a:gd name="T7" fmla="*/ 29 h 46"/>
                  <a:gd name="T8" fmla="*/ 21 w 46"/>
                  <a:gd name="T9" fmla="*/ 29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5" y="46"/>
                    </a:moveTo>
                    <a:cubicBezTo>
                      <a:pt x="45" y="45"/>
                      <a:pt x="46" y="45"/>
                      <a:pt x="46" y="45"/>
                    </a:cubicBezTo>
                    <a:cubicBezTo>
                      <a:pt x="46" y="20"/>
                      <a:pt x="25" y="0"/>
                      <a:pt x="1" y="0"/>
                    </a:cubicBezTo>
                    <a:lnTo>
                      <a:pt x="0" y="45"/>
                    </a:lnTo>
                    <a:lnTo>
                      <a:pt x="45" y="46"/>
                    </a:lnTo>
                    <a:close/>
                  </a:path>
                </a:pathLst>
              </a:custGeom>
              <a:solidFill>
                <a:srgbClr val="FF0000"/>
              </a:solidFill>
              <a:ln w="15240">
                <a:solidFill>
                  <a:srgbClr val="FF0000"/>
                </a:solidFill>
                <a:prstDash val="solid"/>
                <a:round/>
                <a:headEnd/>
                <a:tailEnd/>
              </a:ln>
            </p:spPr>
            <p:txBody>
              <a:bodyPr/>
              <a:lstStyle/>
              <a:p>
                <a:endParaRPr lang="it-IT"/>
              </a:p>
            </p:txBody>
          </p:sp>
          <p:sp>
            <p:nvSpPr>
              <p:cNvPr id="1121" name="Freeform 203"/>
              <p:cNvSpPr>
                <a:spLocks/>
              </p:cNvSpPr>
              <p:nvPr/>
            </p:nvSpPr>
            <p:spPr bwMode="auto">
              <a:xfrm>
                <a:off x="4678" y="3680"/>
                <a:ext cx="38" cy="40"/>
              </a:xfrm>
              <a:custGeom>
                <a:avLst/>
                <a:gdLst>
                  <a:gd name="T0" fmla="*/ 0 w 46"/>
                  <a:gd name="T1" fmla="*/ 1 h 45"/>
                  <a:gd name="T2" fmla="*/ 21 w 46"/>
                  <a:gd name="T3" fmla="*/ 28 h 45"/>
                  <a:gd name="T4" fmla="*/ 21 w 46"/>
                  <a:gd name="T5" fmla="*/ 28 h 45"/>
                  <a:gd name="T6" fmla="*/ 21 w 46"/>
                  <a:gd name="T7" fmla="*/ 0 h 45"/>
                  <a:gd name="T8" fmla="*/ 0 w 46"/>
                  <a:gd name="T9" fmla="*/ 1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0" y="1"/>
                    </a:moveTo>
                    <a:cubicBezTo>
                      <a:pt x="0" y="25"/>
                      <a:pt x="20" y="45"/>
                      <a:pt x="45" y="45"/>
                    </a:cubicBezTo>
                    <a:cubicBezTo>
                      <a:pt x="45" y="45"/>
                      <a:pt x="45" y="45"/>
                      <a:pt x="46" y="45"/>
                    </a:cubicBezTo>
                    <a:lnTo>
                      <a:pt x="45" y="0"/>
                    </a:lnTo>
                    <a:lnTo>
                      <a:pt x="0" y="1"/>
                    </a:lnTo>
                    <a:close/>
                  </a:path>
                </a:pathLst>
              </a:custGeom>
              <a:solidFill>
                <a:srgbClr val="FF0000"/>
              </a:solidFill>
              <a:ln w="15240">
                <a:solidFill>
                  <a:srgbClr val="FF0000"/>
                </a:solidFill>
                <a:prstDash val="solid"/>
                <a:round/>
                <a:headEnd/>
                <a:tailEnd/>
              </a:ln>
            </p:spPr>
            <p:txBody>
              <a:bodyPr/>
              <a:lstStyle/>
              <a:p>
                <a:endParaRPr lang="it-IT"/>
              </a:p>
            </p:txBody>
          </p:sp>
          <p:sp>
            <p:nvSpPr>
              <p:cNvPr id="1122" name="Freeform 204"/>
              <p:cNvSpPr>
                <a:spLocks/>
              </p:cNvSpPr>
              <p:nvPr/>
            </p:nvSpPr>
            <p:spPr bwMode="auto">
              <a:xfrm>
                <a:off x="4678" y="3640"/>
                <a:ext cx="38" cy="41"/>
              </a:xfrm>
              <a:custGeom>
                <a:avLst/>
                <a:gdLst>
                  <a:gd name="T0" fmla="*/ 20 w 47"/>
                  <a:gd name="T1" fmla="*/ 0 h 46"/>
                  <a:gd name="T2" fmla="*/ 19 w 47"/>
                  <a:gd name="T3" fmla="*/ 0 h 46"/>
                  <a:gd name="T4" fmla="*/ 1 w 47"/>
                  <a:gd name="T5" fmla="*/ 29 h 46"/>
                  <a:gd name="T6" fmla="*/ 1 w 47"/>
                  <a:gd name="T7" fmla="*/ 29 h 46"/>
                  <a:gd name="T8" fmla="*/ 19 w 47"/>
                  <a:gd name="T9" fmla="*/ 29 h 46"/>
                  <a:gd name="T10" fmla="*/ 20 w 47"/>
                  <a:gd name="T11" fmla="*/ 0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47" y="0"/>
                    </a:moveTo>
                    <a:cubicBezTo>
                      <a:pt x="46" y="0"/>
                      <a:pt x="46" y="0"/>
                      <a:pt x="46" y="0"/>
                    </a:cubicBezTo>
                    <a:cubicBezTo>
                      <a:pt x="21" y="0"/>
                      <a:pt x="1" y="20"/>
                      <a:pt x="1" y="45"/>
                    </a:cubicBezTo>
                    <a:cubicBezTo>
                      <a:pt x="0" y="45"/>
                      <a:pt x="1" y="45"/>
                      <a:pt x="1" y="46"/>
                    </a:cubicBezTo>
                    <a:lnTo>
                      <a:pt x="46" y="45"/>
                    </a:lnTo>
                    <a:lnTo>
                      <a:pt x="47" y="0"/>
                    </a:lnTo>
                    <a:close/>
                  </a:path>
                </a:pathLst>
              </a:custGeom>
              <a:solidFill>
                <a:srgbClr val="FF0000"/>
              </a:solidFill>
              <a:ln w="15240">
                <a:solidFill>
                  <a:srgbClr val="FF0000"/>
                </a:solidFill>
                <a:prstDash val="solid"/>
                <a:round/>
                <a:headEnd/>
                <a:tailEnd/>
              </a:ln>
            </p:spPr>
            <p:txBody>
              <a:bodyPr/>
              <a:lstStyle/>
              <a:p>
                <a:endParaRPr lang="it-IT"/>
              </a:p>
            </p:txBody>
          </p:sp>
          <p:sp>
            <p:nvSpPr>
              <p:cNvPr id="1123" name="Freeform 205"/>
              <p:cNvSpPr>
                <a:spLocks/>
              </p:cNvSpPr>
              <p:nvPr/>
            </p:nvSpPr>
            <p:spPr bwMode="auto">
              <a:xfrm>
                <a:off x="4987" y="3674"/>
                <a:ext cx="37" cy="41"/>
              </a:xfrm>
              <a:custGeom>
                <a:avLst/>
                <a:gdLst>
                  <a:gd name="T0" fmla="*/ 1 w 45"/>
                  <a:gd name="T1" fmla="*/ 31 h 45"/>
                  <a:gd name="T2" fmla="*/ 21 w 45"/>
                  <a:gd name="T3" fmla="*/ 1 h 45"/>
                  <a:gd name="T4" fmla="*/ 0 w 45"/>
                  <a:gd name="T5" fmla="*/ 0 h 45"/>
                  <a:gd name="T6" fmla="*/ 1 w 45"/>
                  <a:gd name="T7" fmla="*/ 31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1" y="45"/>
                    </a:moveTo>
                    <a:cubicBezTo>
                      <a:pt x="25" y="45"/>
                      <a:pt x="45" y="25"/>
                      <a:pt x="45" y="1"/>
                    </a:cubicBezTo>
                    <a:lnTo>
                      <a:pt x="0" y="0"/>
                    </a:lnTo>
                    <a:lnTo>
                      <a:pt x="1" y="45"/>
                    </a:lnTo>
                    <a:close/>
                  </a:path>
                </a:pathLst>
              </a:custGeom>
              <a:solidFill>
                <a:srgbClr val="FF0000"/>
              </a:solidFill>
              <a:ln w="15240">
                <a:solidFill>
                  <a:srgbClr val="FF0000"/>
                </a:solidFill>
                <a:prstDash val="solid"/>
                <a:round/>
                <a:headEnd/>
                <a:tailEnd/>
              </a:ln>
            </p:spPr>
            <p:txBody>
              <a:bodyPr/>
              <a:lstStyle/>
              <a:p>
                <a:endParaRPr lang="it-IT"/>
              </a:p>
            </p:txBody>
          </p:sp>
          <p:sp>
            <p:nvSpPr>
              <p:cNvPr id="1124" name="Freeform 206"/>
              <p:cNvSpPr>
                <a:spLocks/>
              </p:cNvSpPr>
              <p:nvPr/>
            </p:nvSpPr>
            <p:spPr bwMode="auto">
              <a:xfrm>
                <a:off x="4987" y="3635"/>
                <a:ext cx="38" cy="41"/>
              </a:xfrm>
              <a:custGeom>
                <a:avLst/>
                <a:gdLst>
                  <a:gd name="T0" fmla="*/ 21 w 46"/>
                  <a:gd name="T1" fmla="*/ 29 h 46"/>
                  <a:gd name="T2" fmla="*/ 21 w 46"/>
                  <a:gd name="T3" fmla="*/ 29 h 46"/>
                  <a:gd name="T4" fmla="*/ 1 w 46"/>
                  <a:gd name="T5" fmla="*/ 0 h 46"/>
                  <a:gd name="T6" fmla="*/ 0 w 46"/>
                  <a:gd name="T7" fmla="*/ 29 h 46"/>
                  <a:gd name="T8" fmla="*/ 21 w 46"/>
                  <a:gd name="T9" fmla="*/ 29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5" y="46"/>
                    </a:moveTo>
                    <a:cubicBezTo>
                      <a:pt x="45" y="45"/>
                      <a:pt x="46" y="45"/>
                      <a:pt x="46" y="45"/>
                    </a:cubicBezTo>
                    <a:cubicBezTo>
                      <a:pt x="46" y="20"/>
                      <a:pt x="25" y="0"/>
                      <a:pt x="1" y="0"/>
                    </a:cubicBezTo>
                    <a:lnTo>
                      <a:pt x="0" y="45"/>
                    </a:lnTo>
                    <a:lnTo>
                      <a:pt x="45" y="46"/>
                    </a:lnTo>
                    <a:close/>
                  </a:path>
                </a:pathLst>
              </a:custGeom>
              <a:solidFill>
                <a:srgbClr val="FF0000"/>
              </a:solidFill>
              <a:ln w="15240">
                <a:solidFill>
                  <a:srgbClr val="FF0000"/>
                </a:solidFill>
                <a:prstDash val="solid"/>
                <a:round/>
                <a:headEnd/>
                <a:tailEnd/>
              </a:ln>
            </p:spPr>
            <p:txBody>
              <a:bodyPr/>
              <a:lstStyle/>
              <a:p>
                <a:endParaRPr lang="it-IT"/>
              </a:p>
            </p:txBody>
          </p:sp>
          <p:sp>
            <p:nvSpPr>
              <p:cNvPr id="1125" name="Rectangle 207"/>
              <p:cNvSpPr>
                <a:spLocks noChangeArrowheads="1"/>
              </p:cNvSpPr>
              <p:nvPr/>
            </p:nvSpPr>
            <p:spPr bwMode="auto">
              <a:xfrm>
                <a:off x="2967" y="3266"/>
                <a:ext cx="2177" cy="301"/>
              </a:xfrm>
              <a:prstGeom prst="rect">
                <a:avLst/>
              </a:prstGeom>
              <a:solidFill>
                <a:srgbClr val="FFFF00"/>
              </a:solidFill>
              <a:ln w="28575">
                <a:solidFill>
                  <a:srgbClr val="000000"/>
                </a:solidFill>
                <a:miter lim="800000"/>
                <a:headEnd/>
                <a:tailEnd/>
              </a:ln>
            </p:spPr>
            <p:txBody>
              <a:bodyPr/>
              <a:lstStyle/>
              <a:p>
                <a:endParaRPr lang="en-GB"/>
              </a:p>
            </p:txBody>
          </p:sp>
          <p:sp>
            <p:nvSpPr>
              <p:cNvPr id="1126" name="Rectangle 208"/>
              <p:cNvSpPr>
                <a:spLocks noChangeArrowheads="1"/>
              </p:cNvSpPr>
              <p:nvPr/>
            </p:nvSpPr>
            <p:spPr bwMode="auto">
              <a:xfrm>
                <a:off x="3003" y="3250"/>
                <a:ext cx="222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400" b="1" dirty="0">
                    <a:latin typeface="Arial" pitchFamily="34" charset="0"/>
                  </a:rPr>
                  <a:t>Canale Na</a:t>
                </a:r>
                <a:r>
                  <a:rPr lang="it-IT" sz="1400" b="1" baseline="30000" dirty="0">
                    <a:latin typeface="Arial" pitchFamily="34" charset="0"/>
                  </a:rPr>
                  <a:t>+</a:t>
                </a:r>
                <a:r>
                  <a:rPr lang="it-IT" sz="1400" b="1" dirty="0">
                    <a:latin typeface="Arial" pitchFamily="34" charset="0"/>
                  </a:rPr>
                  <a:t>/K</a:t>
                </a:r>
                <a:r>
                  <a:rPr lang="it-IT" sz="1400" b="1" baseline="30000" dirty="0">
                    <a:latin typeface="Arial" pitchFamily="34" charset="0"/>
                  </a:rPr>
                  <a:t>+                </a:t>
                </a:r>
                <a:r>
                  <a:rPr lang="it-IT" sz="1400" b="1" dirty="0">
                    <a:latin typeface="Arial" pitchFamily="34" charset="0"/>
                  </a:rPr>
                  <a:t>AC                gap </a:t>
                </a:r>
              </a:p>
              <a:p>
                <a:pPr>
                  <a:lnSpc>
                    <a:spcPct val="75000"/>
                  </a:lnSpc>
                </a:pPr>
                <a:r>
                  <a:rPr lang="it-IT" sz="1400" b="1" dirty="0">
                    <a:latin typeface="Arial" pitchFamily="34" charset="0"/>
                  </a:rPr>
                  <a:t>                                                   </a:t>
                </a:r>
                <a:r>
                  <a:rPr lang="it-IT" sz="1400" b="1" dirty="0" err="1">
                    <a:latin typeface="Arial" pitchFamily="34" charset="0"/>
                  </a:rPr>
                  <a:t>junction</a:t>
                </a:r>
                <a:endParaRPr lang="en-GB" sz="1400" b="1" dirty="0">
                  <a:latin typeface="Arial" pitchFamily="34" charset="0"/>
                </a:endParaRPr>
              </a:p>
            </p:txBody>
          </p:sp>
        </p:grpSp>
        <p:sp>
          <p:nvSpPr>
            <p:cNvPr id="1031" name="Rectangle 209"/>
            <p:cNvSpPr>
              <a:spLocks noChangeArrowheads="1"/>
            </p:cNvSpPr>
            <p:nvPr/>
          </p:nvSpPr>
          <p:spPr bwMode="auto">
            <a:xfrm>
              <a:off x="7375525" y="6118225"/>
              <a:ext cx="1438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1400" b="1" i="1">
                  <a:latin typeface="Arial" pitchFamily="34" charset="0"/>
                </a:rPr>
                <a:t>   giunzioni </a:t>
              </a:r>
            </a:p>
            <a:p>
              <a:r>
                <a:rPr lang="en-GB" sz="1400" b="1" i="1">
                  <a:latin typeface="Arial" pitchFamily="34" charset="0"/>
                </a:rPr>
                <a:t>comunicanti</a:t>
              </a:r>
            </a:p>
          </p:txBody>
        </p:sp>
      </p:grpSp>
    </p:spTree>
    <p:extLst>
      <p:ext uri="{BB962C8B-B14F-4D97-AF65-F5344CB8AC3E}">
        <p14:creationId xmlns:p14="http://schemas.microsoft.com/office/powerpoint/2010/main" val="21753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15264</TotalTime>
  <Words>2432</Words>
  <Application>Microsoft Office PowerPoint</Application>
  <PresentationFormat>Presentazione su schermo (4:3)</PresentationFormat>
  <Paragraphs>402</Paragraphs>
  <Slides>28</Slides>
  <Notes>3</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7" baseType="lpstr">
      <vt:lpstr>Arial</vt:lpstr>
      <vt:lpstr>Arial Black</vt:lpstr>
      <vt:lpstr>Calibri</vt:lpstr>
      <vt:lpstr>Symbol</vt:lpstr>
      <vt:lpstr>System</vt:lpstr>
      <vt:lpstr>Times New Roman</vt:lpstr>
      <vt:lpstr>Wingdings</vt:lpstr>
      <vt:lpstr>Struttura predefinita</vt:lpstr>
      <vt:lpstr>Immagine bitmap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SANDRI</dc:creator>
  <cp:lastModifiedBy>Mario Mardirossian</cp:lastModifiedBy>
  <cp:revision>153</cp:revision>
  <dcterms:created xsi:type="dcterms:W3CDTF">2001-03-28T15:27:57Z</dcterms:created>
  <dcterms:modified xsi:type="dcterms:W3CDTF">2024-04-08T22:04:34Z</dcterms:modified>
</cp:coreProperties>
</file>