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41"/>
  </p:notesMasterIdLst>
  <p:sldIdLst>
    <p:sldId id="307" r:id="rId2"/>
    <p:sldId id="297" r:id="rId3"/>
    <p:sldId id="298" r:id="rId4"/>
    <p:sldId id="299" r:id="rId5"/>
    <p:sldId id="300" r:id="rId6"/>
    <p:sldId id="301" r:id="rId7"/>
    <p:sldId id="302" r:id="rId8"/>
    <p:sldId id="277" r:id="rId9"/>
    <p:sldId id="303" r:id="rId10"/>
    <p:sldId id="304" r:id="rId11"/>
    <p:sldId id="305" r:id="rId12"/>
    <p:sldId id="306" r:id="rId13"/>
    <p:sldId id="308" r:id="rId14"/>
    <p:sldId id="309" r:id="rId15"/>
    <p:sldId id="310" r:id="rId16"/>
    <p:sldId id="311" r:id="rId17"/>
    <p:sldId id="257" r:id="rId18"/>
    <p:sldId id="258" r:id="rId19"/>
    <p:sldId id="287" r:id="rId20"/>
    <p:sldId id="288" r:id="rId21"/>
    <p:sldId id="259" r:id="rId22"/>
    <p:sldId id="260" r:id="rId23"/>
    <p:sldId id="261" r:id="rId24"/>
    <p:sldId id="262" r:id="rId25"/>
    <p:sldId id="289" r:id="rId26"/>
    <p:sldId id="295" r:id="rId27"/>
    <p:sldId id="293" r:id="rId28"/>
    <p:sldId id="290" r:id="rId29"/>
    <p:sldId id="292" r:id="rId30"/>
    <p:sldId id="296" r:id="rId31"/>
    <p:sldId id="264" r:id="rId32"/>
    <p:sldId id="265" r:id="rId33"/>
    <p:sldId id="266" r:id="rId34"/>
    <p:sldId id="275" r:id="rId35"/>
    <p:sldId id="276" r:id="rId36"/>
    <p:sldId id="279" r:id="rId37"/>
    <p:sldId id="280" r:id="rId38"/>
    <p:sldId id="281" r:id="rId39"/>
    <p:sldId id="278"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6B2F03-D745-4072-A97B-CD780C2A64B3}" type="datetimeFigureOut">
              <a:rPr lang="en-GB" smtClean="0"/>
              <a:t>10/04/2024</a:t>
            </a:fld>
            <a:endParaRPr lang="en-GB"/>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3433B2-A3F9-4155-BCEB-B0D9F8D65D7D}" type="slidenum">
              <a:rPr lang="en-GB" smtClean="0"/>
              <a:t>‹N›</a:t>
            </a:fld>
            <a:endParaRPr lang="en-GB"/>
          </a:p>
        </p:txBody>
      </p:sp>
    </p:spTree>
    <p:extLst>
      <p:ext uri="{BB962C8B-B14F-4D97-AF65-F5344CB8AC3E}">
        <p14:creationId xmlns:p14="http://schemas.microsoft.com/office/powerpoint/2010/main" val="3048833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967E5F81-75E6-4FEF-8D96-AF47A115A97C}" type="slidenum">
              <a:rPr lang="it-IT">
                <a:solidFill>
                  <a:prstClr val="black"/>
                </a:solidFill>
              </a:rPr>
              <a:pPr/>
              <a:t>3</a:t>
            </a:fld>
            <a:endParaRPr lang="it-IT">
              <a:solidFill>
                <a:prstClr val="black"/>
              </a:solidFill>
            </a:endParaRPr>
          </a:p>
        </p:txBody>
      </p:sp>
    </p:spTree>
    <p:extLst>
      <p:ext uri="{BB962C8B-B14F-4D97-AF65-F5344CB8AC3E}">
        <p14:creationId xmlns:p14="http://schemas.microsoft.com/office/powerpoint/2010/main" val="2503576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itchFamily="34" charset="-128"/>
            </a:endParaRPr>
          </a:p>
        </p:txBody>
      </p:sp>
    </p:spTree>
    <p:extLst>
      <p:ext uri="{BB962C8B-B14F-4D97-AF65-F5344CB8AC3E}">
        <p14:creationId xmlns:p14="http://schemas.microsoft.com/office/powerpoint/2010/main" val="62368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68CFF2C-6487-4B0F-AD67-095F1242D944}" type="datetimeFigureOut">
              <a:rPr lang="en-GB" smtClean="0"/>
              <a:t>10/04/2024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9DE35F-83DD-4830-9D78-DC6AA7BCA3BD}" type="slidenum">
              <a:rPr lang="en-GB" smtClean="0"/>
              <a:t>‹N›</a:t>
            </a:fld>
            <a:endParaRPr lang="en-GB"/>
          </a:p>
        </p:txBody>
      </p:sp>
    </p:spTree>
    <p:extLst>
      <p:ext uri="{BB962C8B-B14F-4D97-AF65-F5344CB8AC3E}">
        <p14:creationId xmlns:p14="http://schemas.microsoft.com/office/powerpoint/2010/main" val="68060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368CFF2C-6487-4B0F-AD67-095F1242D944}" type="datetimeFigureOut">
              <a:rPr lang="en-GB" smtClean="0"/>
              <a:t>10/04/2024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9DE35F-83DD-4830-9D78-DC6AA7BCA3BD}" type="slidenum">
              <a:rPr lang="en-GB" smtClean="0"/>
              <a:t>‹N›</a:t>
            </a:fld>
            <a:endParaRPr lang="en-GB"/>
          </a:p>
        </p:txBody>
      </p:sp>
    </p:spTree>
    <p:extLst>
      <p:ext uri="{BB962C8B-B14F-4D97-AF65-F5344CB8AC3E}">
        <p14:creationId xmlns:p14="http://schemas.microsoft.com/office/powerpoint/2010/main" val="1844625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368CFF2C-6487-4B0F-AD67-095F1242D944}" type="datetimeFigureOut">
              <a:rPr lang="en-GB" smtClean="0"/>
              <a:t>10/04/2024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9DE35F-83DD-4830-9D78-DC6AA7BCA3BD}" type="slidenum">
              <a:rPr lang="en-GB" smtClean="0"/>
              <a:t>‹N›</a:t>
            </a:fld>
            <a:endParaRPr lang="en-GB"/>
          </a:p>
        </p:txBody>
      </p:sp>
    </p:spTree>
    <p:extLst>
      <p:ext uri="{BB962C8B-B14F-4D97-AF65-F5344CB8AC3E}">
        <p14:creationId xmlns:p14="http://schemas.microsoft.com/office/powerpoint/2010/main" val="11667565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Modifica gli stili del testo dello schema</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368CFF2C-6487-4B0F-AD67-095F1242D944}" type="datetimeFigureOut">
              <a:rPr lang="en-GB" smtClean="0"/>
              <a:t>10/04/2024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9DE35F-83DD-4830-9D78-DC6AA7BCA3BD}" type="slidenum">
              <a:rPr lang="en-GB" smtClean="0"/>
              <a:t>‹N›</a:t>
            </a:fld>
            <a:endParaRPr lang="en-GB"/>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5013166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368CFF2C-6487-4B0F-AD67-095F1242D944}" type="datetimeFigureOut">
              <a:rPr lang="en-GB" smtClean="0"/>
              <a:t>10/04/2024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9DE35F-83DD-4830-9D78-DC6AA7BCA3BD}" type="slidenum">
              <a:rPr lang="en-GB" smtClean="0"/>
              <a:t>‹N›</a:t>
            </a:fld>
            <a:endParaRPr lang="en-GB"/>
          </a:p>
        </p:txBody>
      </p:sp>
    </p:spTree>
    <p:extLst>
      <p:ext uri="{BB962C8B-B14F-4D97-AF65-F5344CB8AC3E}">
        <p14:creationId xmlns:p14="http://schemas.microsoft.com/office/powerpoint/2010/main" val="2026753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8CFF2C-6487-4B0F-AD67-095F1242D944}" type="datetimeFigureOut">
              <a:rPr lang="en-GB" smtClean="0"/>
              <a:t>10/04/2024</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9DE35F-83DD-4830-9D78-DC6AA7BCA3BD}" type="slidenum">
              <a:rPr lang="en-GB" smtClean="0"/>
              <a:t>‹N›</a:t>
            </a:fld>
            <a:endParaRPr lang="en-GB"/>
          </a:p>
        </p:txBody>
      </p:sp>
    </p:spTree>
    <p:extLst>
      <p:ext uri="{BB962C8B-B14F-4D97-AF65-F5344CB8AC3E}">
        <p14:creationId xmlns:p14="http://schemas.microsoft.com/office/powerpoint/2010/main" val="10172737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8CFF2C-6487-4B0F-AD67-095F1242D944}" type="datetimeFigureOut">
              <a:rPr lang="en-GB" smtClean="0"/>
              <a:t>10/04/2024</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9DE35F-83DD-4830-9D78-DC6AA7BCA3BD}" type="slidenum">
              <a:rPr lang="en-GB" smtClean="0"/>
              <a:t>‹N›</a:t>
            </a:fld>
            <a:endParaRPr lang="en-GB"/>
          </a:p>
        </p:txBody>
      </p:sp>
    </p:spTree>
    <p:extLst>
      <p:ext uri="{BB962C8B-B14F-4D97-AF65-F5344CB8AC3E}">
        <p14:creationId xmlns:p14="http://schemas.microsoft.com/office/powerpoint/2010/main" val="6318791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68CFF2C-6487-4B0F-AD67-095F1242D944}" type="datetimeFigureOut">
              <a:rPr lang="en-GB" smtClean="0"/>
              <a:t>10/04/2024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9DE35F-83DD-4830-9D78-DC6AA7BCA3BD}" type="slidenum">
              <a:rPr lang="en-GB" smtClean="0"/>
              <a:t>‹N›</a:t>
            </a:fld>
            <a:endParaRPr lang="en-GB"/>
          </a:p>
        </p:txBody>
      </p:sp>
    </p:spTree>
    <p:extLst>
      <p:ext uri="{BB962C8B-B14F-4D97-AF65-F5344CB8AC3E}">
        <p14:creationId xmlns:p14="http://schemas.microsoft.com/office/powerpoint/2010/main" val="31537470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68CFF2C-6487-4B0F-AD67-095F1242D944}" type="datetimeFigureOut">
              <a:rPr lang="en-GB" smtClean="0"/>
              <a:t>10/04/2024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9DE35F-83DD-4830-9D78-DC6AA7BCA3BD}" type="slidenum">
              <a:rPr lang="en-GB" smtClean="0"/>
              <a:t>‹N›</a:t>
            </a:fld>
            <a:endParaRPr lang="en-GB"/>
          </a:p>
        </p:txBody>
      </p:sp>
    </p:spTree>
    <p:extLst>
      <p:ext uri="{BB962C8B-B14F-4D97-AF65-F5344CB8AC3E}">
        <p14:creationId xmlns:p14="http://schemas.microsoft.com/office/powerpoint/2010/main" val="3687077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368CFF2C-6487-4B0F-AD67-095F1242D944}" type="datetimeFigureOut">
              <a:rPr lang="en-GB" smtClean="0"/>
              <a:t>10/04/2024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9DE35F-83DD-4830-9D78-DC6AA7BCA3BD}" type="slidenum">
              <a:rPr lang="en-GB" smtClean="0"/>
              <a:t>‹N›</a:t>
            </a:fld>
            <a:endParaRPr lang="en-GB"/>
          </a:p>
        </p:txBody>
      </p:sp>
    </p:spTree>
    <p:extLst>
      <p:ext uri="{BB962C8B-B14F-4D97-AF65-F5344CB8AC3E}">
        <p14:creationId xmlns:p14="http://schemas.microsoft.com/office/powerpoint/2010/main" val="1313304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368CFF2C-6487-4B0F-AD67-095F1242D944}" type="datetimeFigureOut">
              <a:rPr lang="en-GB" smtClean="0"/>
              <a:t>10/04/2024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9DE35F-83DD-4830-9D78-DC6AA7BCA3BD}" type="slidenum">
              <a:rPr lang="en-GB" smtClean="0"/>
              <a:t>‹N›</a:t>
            </a:fld>
            <a:endParaRPr lang="en-GB"/>
          </a:p>
        </p:txBody>
      </p:sp>
    </p:spTree>
    <p:extLst>
      <p:ext uri="{BB962C8B-B14F-4D97-AF65-F5344CB8AC3E}">
        <p14:creationId xmlns:p14="http://schemas.microsoft.com/office/powerpoint/2010/main" val="3116552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68CFF2C-6487-4B0F-AD67-095F1242D944}" type="datetimeFigureOut">
              <a:rPr lang="en-GB" smtClean="0"/>
              <a:t>10/04/2024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9DE35F-83DD-4830-9D78-DC6AA7BCA3BD}" type="slidenum">
              <a:rPr lang="en-GB" smtClean="0"/>
              <a:t>‹N›</a:t>
            </a:fld>
            <a:endParaRPr lang="en-GB"/>
          </a:p>
        </p:txBody>
      </p:sp>
    </p:spTree>
    <p:extLst>
      <p:ext uri="{BB962C8B-B14F-4D97-AF65-F5344CB8AC3E}">
        <p14:creationId xmlns:p14="http://schemas.microsoft.com/office/powerpoint/2010/main" val="1577540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68CFF2C-6487-4B0F-AD67-095F1242D944}" type="datetimeFigureOut">
              <a:rPr lang="en-GB" smtClean="0"/>
              <a:t>10/04/2024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9DE35F-83DD-4830-9D78-DC6AA7BCA3BD}" type="slidenum">
              <a:rPr lang="en-GB" smtClean="0"/>
              <a:t>‹N›</a:t>
            </a:fld>
            <a:endParaRPr lang="en-GB"/>
          </a:p>
        </p:txBody>
      </p:sp>
    </p:spTree>
    <p:extLst>
      <p:ext uri="{BB962C8B-B14F-4D97-AF65-F5344CB8AC3E}">
        <p14:creationId xmlns:p14="http://schemas.microsoft.com/office/powerpoint/2010/main" val="2430664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368CFF2C-6487-4B0F-AD67-095F1242D944}" type="datetimeFigureOut">
              <a:rPr lang="en-GB" smtClean="0"/>
              <a:t>10/04/2024</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AB9DE35F-83DD-4830-9D78-DC6AA7BCA3BD}" type="slidenum">
              <a:rPr lang="en-GB" smtClean="0"/>
              <a:t>‹N›</a:t>
            </a:fld>
            <a:endParaRPr lang="en-GB"/>
          </a:p>
        </p:txBody>
      </p:sp>
    </p:spTree>
    <p:extLst>
      <p:ext uri="{BB962C8B-B14F-4D97-AF65-F5344CB8AC3E}">
        <p14:creationId xmlns:p14="http://schemas.microsoft.com/office/powerpoint/2010/main" val="1624477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8CFF2C-6487-4B0F-AD67-095F1242D944}" type="datetimeFigureOut">
              <a:rPr lang="en-GB" smtClean="0"/>
              <a:t>10/04/2024</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AB9DE35F-83DD-4830-9D78-DC6AA7BCA3BD}" type="slidenum">
              <a:rPr lang="en-GB" smtClean="0"/>
              <a:t>‹N›</a:t>
            </a:fld>
            <a:endParaRPr lang="en-GB"/>
          </a:p>
        </p:txBody>
      </p:sp>
    </p:spTree>
    <p:extLst>
      <p:ext uri="{BB962C8B-B14F-4D97-AF65-F5344CB8AC3E}">
        <p14:creationId xmlns:p14="http://schemas.microsoft.com/office/powerpoint/2010/main" val="2813587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7" name="Date Placeholder 4"/>
          <p:cNvSpPr>
            <a:spLocks noGrp="1"/>
          </p:cNvSpPr>
          <p:nvPr>
            <p:ph type="dt" sz="half" idx="10"/>
          </p:nvPr>
        </p:nvSpPr>
        <p:spPr/>
        <p:txBody>
          <a:bodyPr/>
          <a:lstStyle/>
          <a:p>
            <a:fld id="{368CFF2C-6487-4B0F-AD67-095F1242D944}" type="datetimeFigureOut">
              <a:rPr lang="en-GB" smtClean="0"/>
              <a:t>10/04/2024</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AB9DE35F-83DD-4830-9D78-DC6AA7BCA3BD}" type="slidenum">
              <a:rPr lang="en-GB" smtClean="0"/>
              <a:t>‹N›</a:t>
            </a:fld>
            <a:endParaRPr lang="en-GB"/>
          </a:p>
        </p:txBody>
      </p:sp>
    </p:spTree>
    <p:extLst>
      <p:ext uri="{BB962C8B-B14F-4D97-AF65-F5344CB8AC3E}">
        <p14:creationId xmlns:p14="http://schemas.microsoft.com/office/powerpoint/2010/main" val="1742036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368CFF2C-6487-4B0F-AD67-095F1242D944}" type="datetimeFigureOut">
              <a:rPr lang="en-GB" smtClean="0"/>
              <a:t>10/04/2024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9DE35F-83DD-4830-9D78-DC6AA7BCA3BD}" type="slidenum">
              <a:rPr lang="en-GB" smtClean="0"/>
              <a:t>‹N›</a:t>
            </a:fld>
            <a:endParaRPr lang="en-GB"/>
          </a:p>
        </p:txBody>
      </p:sp>
    </p:spTree>
    <p:extLst>
      <p:ext uri="{BB962C8B-B14F-4D97-AF65-F5344CB8AC3E}">
        <p14:creationId xmlns:p14="http://schemas.microsoft.com/office/powerpoint/2010/main" val="1429379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8CFF2C-6487-4B0F-AD67-095F1242D944}" type="datetimeFigureOut">
              <a:rPr lang="en-GB" smtClean="0"/>
              <a:t>10/04/2024</a:t>
            </a:fld>
            <a:endParaRPr lang="en-GB"/>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AB9DE35F-83DD-4830-9D78-DC6AA7BCA3BD}" type="slidenum">
              <a:rPr lang="en-GB" smtClean="0"/>
              <a:t>‹N›</a:t>
            </a:fld>
            <a:endParaRPr lang="en-GB"/>
          </a:p>
        </p:txBody>
      </p:sp>
    </p:spTree>
    <p:extLst>
      <p:ext uri="{BB962C8B-B14F-4D97-AF65-F5344CB8AC3E}">
        <p14:creationId xmlns:p14="http://schemas.microsoft.com/office/powerpoint/2010/main" val="1103100272"/>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121A62-99F0-43B2-AAA0-AB561CDAF1E7}"/>
              </a:ext>
            </a:extLst>
          </p:cNvPr>
          <p:cNvSpPr>
            <a:spLocks noGrp="1"/>
          </p:cNvSpPr>
          <p:nvPr>
            <p:ph type="ctrTitle"/>
          </p:nvPr>
        </p:nvSpPr>
        <p:spPr>
          <a:xfrm>
            <a:off x="611560" y="1628801"/>
            <a:ext cx="8532440" cy="3148580"/>
          </a:xfrm>
        </p:spPr>
        <p:txBody>
          <a:bodyPr/>
          <a:lstStyle/>
          <a:p>
            <a:r>
              <a:rPr lang="it-IT" sz="4000" dirty="0"/>
              <a:t>Sistema di valutazione performance e i documenti di programmazione</a:t>
            </a:r>
            <a:br>
              <a:rPr lang="it-IT" sz="4000" dirty="0"/>
            </a:br>
            <a:br>
              <a:rPr lang="it-IT" sz="4000" dirty="0"/>
            </a:br>
            <a:r>
              <a:rPr lang="it-IT" sz="2800" dirty="0"/>
              <a:t>lezione X</a:t>
            </a:r>
            <a:endParaRPr lang="it-IT" sz="4000" dirty="0"/>
          </a:p>
        </p:txBody>
      </p:sp>
    </p:spTree>
    <p:extLst>
      <p:ext uri="{BB962C8B-B14F-4D97-AF65-F5344CB8AC3E}">
        <p14:creationId xmlns:p14="http://schemas.microsoft.com/office/powerpoint/2010/main" val="1225472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Soggetti valutatori (III)</a:t>
            </a:r>
          </a:p>
        </p:txBody>
      </p:sp>
      <p:sp>
        <p:nvSpPr>
          <p:cNvPr id="3" name="Segnaposto contenuto 2"/>
          <p:cNvSpPr>
            <a:spLocks noGrp="1"/>
          </p:cNvSpPr>
          <p:nvPr>
            <p:ph idx="1"/>
          </p:nvPr>
        </p:nvSpPr>
        <p:spPr/>
        <p:txBody>
          <a:bodyPr>
            <a:normAutofit/>
          </a:bodyPr>
          <a:lstStyle/>
          <a:p>
            <a:pPr algn="just">
              <a:buFont typeface="+mj-lt"/>
              <a:buAutoNum type="arabicPeriod" startAt="3"/>
            </a:pPr>
            <a:r>
              <a:rPr lang="it-IT" dirty="0"/>
              <a:t>Organo di indirizzo politico amministrativo di ciascuna amministrazione (art. 15, d.lgs. n. 150/2009) che esercita le seguenti funzioni di indirizzo politico-amministrativo: delinea gli indirizzi strategici, definisce con i vertici della PA il piano delle performance, verifica il conseguimento degli obiettivi</a:t>
            </a:r>
          </a:p>
          <a:p>
            <a:pPr algn="just">
              <a:buFont typeface="+mj-lt"/>
              <a:buAutoNum type="arabicPeriod" startAt="3"/>
            </a:pPr>
            <a:r>
              <a:rPr lang="it-IT" dirty="0"/>
              <a:t>Dirigenti di ciascuna PA (art. 17, d.lgs. n. 150/2009): effettuano la valutazione del personale assegnato ai propri uffici nel rispetto del principio del merito ai fini della corresponsione di indennità e premi </a:t>
            </a:r>
          </a:p>
        </p:txBody>
      </p:sp>
    </p:spTree>
    <p:extLst>
      <p:ext uri="{BB962C8B-B14F-4D97-AF65-F5344CB8AC3E}">
        <p14:creationId xmlns:p14="http://schemas.microsoft.com/office/powerpoint/2010/main" val="1356534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Partecipazione dei cittadini		</a:t>
            </a:r>
            <a:endParaRPr lang="en-GB" dirty="0"/>
          </a:p>
        </p:txBody>
      </p:sp>
      <p:sp>
        <p:nvSpPr>
          <p:cNvPr id="3" name="Segnaposto contenuto 2"/>
          <p:cNvSpPr>
            <a:spLocks noGrp="1"/>
          </p:cNvSpPr>
          <p:nvPr>
            <p:ph idx="1"/>
          </p:nvPr>
        </p:nvSpPr>
        <p:spPr>
          <a:xfrm>
            <a:off x="1271985" y="2923978"/>
            <a:ext cx="5600700" cy="3655314"/>
          </a:xfrm>
        </p:spPr>
        <p:txBody>
          <a:bodyPr/>
          <a:lstStyle/>
          <a:p>
            <a:r>
              <a:rPr lang="it-IT" dirty="0"/>
              <a:t>Nuovo art. 19bis 150/2009 introdotto dalla l. Madia</a:t>
            </a:r>
          </a:p>
          <a:p>
            <a:r>
              <a:rPr lang="it-IT" dirty="0"/>
              <a:t>Le PA devono prevedere sistemi di rilevazione del grado di soddisfazione degli utenti, favorendo forme di collaborazione e partecipazione con pubblicazione dei risultati </a:t>
            </a:r>
          </a:p>
          <a:p>
            <a:r>
              <a:rPr lang="it-IT" dirty="0"/>
              <a:t>Tali risultati devono essere tenuti in conto nel sistema di valutazione</a:t>
            </a:r>
            <a:endParaRPr lang="en-GB" dirty="0"/>
          </a:p>
        </p:txBody>
      </p:sp>
    </p:spTree>
    <p:extLst>
      <p:ext uri="{BB962C8B-B14F-4D97-AF65-F5344CB8AC3E}">
        <p14:creationId xmlns:p14="http://schemas.microsoft.com/office/powerpoint/2010/main" val="1649572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Merito e premi	</a:t>
            </a:r>
            <a:endParaRPr lang="en-GB" dirty="0"/>
          </a:p>
        </p:txBody>
      </p:sp>
      <p:sp>
        <p:nvSpPr>
          <p:cNvPr id="3" name="Segnaposto contenuto 2"/>
          <p:cNvSpPr>
            <a:spLocks noGrp="1"/>
          </p:cNvSpPr>
          <p:nvPr>
            <p:ph idx="1"/>
          </p:nvPr>
        </p:nvSpPr>
        <p:spPr/>
        <p:txBody>
          <a:bodyPr/>
          <a:lstStyle/>
          <a:p>
            <a:pPr algn="just"/>
            <a:r>
              <a:rPr lang="it-IT" dirty="0"/>
              <a:t>È vietata la distribuzione in maniera indifferenziata o sulla base di automatismi (art. 18, co. 2, d.lgs. n. 150/2009)</a:t>
            </a:r>
          </a:p>
          <a:p>
            <a:pPr algn="just"/>
            <a:r>
              <a:rPr lang="it-IT" dirty="0"/>
              <a:t>La valutazione deve essere effettuata; se è positiva consente le progressione orizzontali e verticali</a:t>
            </a:r>
          </a:p>
          <a:p>
            <a:pPr algn="just"/>
            <a:r>
              <a:rPr lang="it-IT" dirty="0"/>
              <a:t>La contrattazione nazionale definisce la quota per remunerare la performance organizzativa e individuale</a:t>
            </a:r>
            <a:r>
              <a:rPr lang="en-GB" dirty="0"/>
              <a:t> e </a:t>
            </a:r>
            <a:r>
              <a:rPr lang="en-GB" dirty="0" err="1"/>
              <a:t>detta</a:t>
            </a:r>
            <a:r>
              <a:rPr lang="en-GB" dirty="0"/>
              <a:t> </a:t>
            </a:r>
            <a:r>
              <a:rPr lang="en-GB" dirty="0" err="1"/>
              <a:t>i</a:t>
            </a:r>
            <a:r>
              <a:rPr lang="en-GB" dirty="0"/>
              <a:t> </a:t>
            </a:r>
            <a:r>
              <a:rPr lang="en-GB" dirty="0" err="1"/>
              <a:t>criteri</a:t>
            </a:r>
            <a:r>
              <a:rPr lang="en-GB" dirty="0"/>
              <a:t> per </a:t>
            </a:r>
            <a:r>
              <a:rPr lang="en-GB" dirty="0" err="1"/>
              <a:t>differenziare</a:t>
            </a:r>
            <a:r>
              <a:rPr lang="en-GB" dirty="0"/>
              <a:t> I </a:t>
            </a:r>
            <a:r>
              <a:rPr lang="en-GB" dirty="0" err="1"/>
              <a:t>giudizi</a:t>
            </a:r>
            <a:r>
              <a:rPr lang="en-GB" dirty="0"/>
              <a:t> </a:t>
            </a:r>
            <a:r>
              <a:rPr lang="en-GB" dirty="0" err="1"/>
              <a:t>sulla</a:t>
            </a:r>
            <a:r>
              <a:rPr lang="en-GB" dirty="0"/>
              <a:t> performance </a:t>
            </a:r>
            <a:r>
              <a:rPr lang="en-GB" dirty="0" err="1"/>
              <a:t>individuale</a:t>
            </a:r>
            <a:r>
              <a:rPr lang="en-GB" dirty="0"/>
              <a:t> </a:t>
            </a:r>
            <a:r>
              <a:rPr lang="en-GB" dirty="0" err="1"/>
              <a:t>affinchè</a:t>
            </a:r>
            <a:r>
              <a:rPr lang="en-GB" dirty="0"/>
              <a:t> </a:t>
            </a:r>
            <a:r>
              <a:rPr lang="en-GB" dirty="0" err="1"/>
              <a:t>corrisponsa</a:t>
            </a:r>
            <a:r>
              <a:rPr lang="en-GB" dirty="0"/>
              <a:t> </a:t>
            </a:r>
            <a:r>
              <a:rPr lang="en-GB" dirty="0" err="1"/>
              <a:t>un’effettiva</a:t>
            </a:r>
            <a:r>
              <a:rPr lang="en-GB" dirty="0"/>
              <a:t> </a:t>
            </a:r>
            <a:r>
              <a:rPr lang="en-GB" dirty="0" err="1"/>
              <a:t>diversificazione</a:t>
            </a:r>
            <a:r>
              <a:rPr lang="en-GB" dirty="0"/>
              <a:t> </a:t>
            </a:r>
            <a:r>
              <a:rPr lang="en-GB" dirty="0" err="1"/>
              <a:t>dei</a:t>
            </a:r>
            <a:r>
              <a:rPr lang="en-GB" dirty="0"/>
              <a:t> </a:t>
            </a:r>
            <a:r>
              <a:rPr lang="en-GB" dirty="0" err="1"/>
              <a:t>trattamenti</a:t>
            </a:r>
            <a:r>
              <a:rPr lang="en-GB" dirty="0"/>
              <a:t> </a:t>
            </a:r>
            <a:endParaRPr lang="it-IT" dirty="0"/>
          </a:p>
        </p:txBody>
      </p:sp>
    </p:spTree>
    <p:extLst>
      <p:ext uri="{BB962C8B-B14F-4D97-AF65-F5344CB8AC3E}">
        <p14:creationId xmlns:p14="http://schemas.microsoft.com/office/powerpoint/2010/main" val="3559459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7AA072-FB8E-4BB9-84D2-E3E889606751}"/>
              </a:ext>
            </a:extLst>
          </p:cNvPr>
          <p:cNvSpPr>
            <a:spLocks noGrp="1"/>
          </p:cNvSpPr>
          <p:nvPr>
            <p:ph type="title"/>
          </p:nvPr>
        </p:nvSpPr>
        <p:spPr/>
        <p:txBody>
          <a:bodyPr/>
          <a:lstStyle/>
          <a:p>
            <a:r>
              <a:rPr lang="it-IT" dirty="0"/>
              <a:t>PIAO</a:t>
            </a:r>
          </a:p>
        </p:txBody>
      </p:sp>
      <p:sp>
        <p:nvSpPr>
          <p:cNvPr id="3" name="Segnaposto contenuto 2">
            <a:extLst>
              <a:ext uri="{FF2B5EF4-FFF2-40B4-BE49-F238E27FC236}">
                <a16:creationId xmlns:a16="http://schemas.microsoft.com/office/drawing/2014/main" id="{9C13FCA9-CB63-4F57-A840-D885600DF771}"/>
              </a:ext>
            </a:extLst>
          </p:cNvPr>
          <p:cNvSpPr>
            <a:spLocks noGrp="1"/>
          </p:cNvSpPr>
          <p:nvPr>
            <p:ph idx="1"/>
          </p:nvPr>
        </p:nvSpPr>
        <p:spPr>
          <a:xfrm>
            <a:off x="827700" y="1484785"/>
            <a:ext cx="7920764" cy="4763622"/>
          </a:xfrm>
        </p:spPr>
        <p:txBody>
          <a:bodyPr>
            <a:normAutofit lnSpcReduction="10000"/>
          </a:bodyPr>
          <a:lstStyle/>
          <a:p>
            <a:pPr algn="just"/>
            <a:r>
              <a:rPr lang="it-IT" dirty="0"/>
              <a:t>introduzione del Piano Integrato di Attività e Organizzazione (PIAO)</a:t>
            </a:r>
          </a:p>
          <a:p>
            <a:pPr marL="0" indent="0" algn="just">
              <a:buNone/>
            </a:pPr>
            <a:r>
              <a:rPr lang="it-IT" dirty="0"/>
              <a:t>(art. 6, co. 1, </a:t>
            </a:r>
            <a:r>
              <a:rPr lang="it-IT" dirty="0" err="1"/>
              <a:t>d.l.</a:t>
            </a:r>
            <a:r>
              <a:rPr lang="it-IT" dirty="0"/>
              <a:t> 9 giugno 2021, n. 80, convertito in legge 6 agosto 2021, n. 113)</a:t>
            </a:r>
          </a:p>
          <a:p>
            <a:pPr algn="just"/>
            <a:r>
              <a:rPr lang="it-IT" dirty="0"/>
              <a:t>destinato ad assorbire e integrare alcuni dei principali strumenti di programmazione alla cui redazione sono tenute le pubbliche amministrazioni</a:t>
            </a:r>
          </a:p>
          <a:p>
            <a:r>
              <a:rPr lang="it-IT" dirty="0"/>
              <a:t>è obbligatoria per le pubbliche amministrazioni di cui all’art. 1 comma 2 del d.lgs. n. 165 del 2001 con più di cinquanta dipendenti, con esclusione delle scuole e delle istituzioni educative</a:t>
            </a:r>
          </a:p>
          <a:p>
            <a:pPr algn="just"/>
            <a:r>
              <a:rPr lang="it-IT" dirty="0"/>
              <a:t>ha durata triennale e viene aggiornato annualmente, viene adottato entro il 31 gennaio e dev’essere redatto esclusivamente in formato digitale</a:t>
            </a:r>
          </a:p>
          <a:p>
            <a:pPr algn="just"/>
            <a:endParaRPr lang="it-IT" dirty="0"/>
          </a:p>
        </p:txBody>
      </p:sp>
    </p:spTree>
    <p:extLst>
      <p:ext uri="{BB962C8B-B14F-4D97-AF65-F5344CB8AC3E}">
        <p14:creationId xmlns:p14="http://schemas.microsoft.com/office/powerpoint/2010/main" val="3271059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A28C81-B466-41D9-9F08-322103170FD3}"/>
              </a:ext>
            </a:extLst>
          </p:cNvPr>
          <p:cNvSpPr>
            <a:spLocks noGrp="1"/>
          </p:cNvSpPr>
          <p:nvPr>
            <p:ph type="title"/>
          </p:nvPr>
        </p:nvSpPr>
        <p:spPr/>
        <p:txBody>
          <a:bodyPr/>
          <a:lstStyle/>
          <a:p>
            <a:r>
              <a:rPr lang="it-IT" dirty="0"/>
              <a:t>…</a:t>
            </a:r>
          </a:p>
        </p:txBody>
      </p:sp>
      <p:sp>
        <p:nvSpPr>
          <p:cNvPr id="3" name="Segnaposto contenuto 2">
            <a:extLst>
              <a:ext uri="{FF2B5EF4-FFF2-40B4-BE49-F238E27FC236}">
                <a16:creationId xmlns:a16="http://schemas.microsoft.com/office/drawing/2014/main" id="{E4EC6B88-C7FF-4519-A354-8B8A3FC1A482}"/>
              </a:ext>
            </a:extLst>
          </p:cNvPr>
          <p:cNvSpPr>
            <a:spLocks noGrp="1"/>
          </p:cNvSpPr>
          <p:nvPr>
            <p:ph idx="1"/>
          </p:nvPr>
        </p:nvSpPr>
        <p:spPr/>
        <p:txBody>
          <a:bodyPr/>
          <a:lstStyle/>
          <a:p>
            <a:pPr algn="just"/>
            <a:r>
              <a:rPr lang="it-IT" dirty="0"/>
              <a:t>le pubbliche amministrazioni devono pubblicare il Piano ed i suoi aggiornamenti sul proprio sito istituzionale e comunicarne l’adozione al Dipartimento della funzione pubblica esclusivamente tramite caricamento del Piano sul Portale PIAO, attivato il 1° luglio 2022</a:t>
            </a:r>
          </a:p>
          <a:p>
            <a:pPr algn="just"/>
            <a:r>
              <a:rPr lang="it-IT" dirty="0"/>
              <a:t>Il Portale PIAO è raggiungibile al link: https://piao.dfp.gov.it/</a:t>
            </a:r>
          </a:p>
          <a:p>
            <a:pPr algn="just"/>
            <a:endParaRPr lang="it-IT" dirty="0"/>
          </a:p>
        </p:txBody>
      </p:sp>
    </p:spTree>
    <p:extLst>
      <p:ext uri="{BB962C8B-B14F-4D97-AF65-F5344CB8AC3E}">
        <p14:creationId xmlns:p14="http://schemas.microsoft.com/office/powerpoint/2010/main" val="81528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1DBF72-9982-429E-9AE0-17A68A91F0CC}"/>
              </a:ext>
            </a:extLst>
          </p:cNvPr>
          <p:cNvSpPr>
            <a:spLocks noGrp="1"/>
          </p:cNvSpPr>
          <p:nvPr>
            <p:ph type="title"/>
          </p:nvPr>
        </p:nvSpPr>
        <p:spPr>
          <a:xfrm>
            <a:off x="484710" y="452718"/>
            <a:ext cx="7471666" cy="456002"/>
          </a:xfrm>
        </p:spPr>
        <p:txBody>
          <a:bodyPr/>
          <a:lstStyle/>
          <a:p>
            <a:r>
              <a:rPr lang="it-IT" dirty="0"/>
              <a:t>…</a:t>
            </a:r>
          </a:p>
        </p:txBody>
      </p:sp>
      <p:sp>
        <p:nvSpPr>
          <p:cNvPr id="3" name="Segnaposto contenuto 2">
            <a:extLst>
              <a:ext uri="{FF2B5EF4-FFF2-40B4-BE49-F238E27FC236}">
                <a16:creationId xmlns:a16="http://schemas.microsoft.com/office/drawing/2014/main" id="{AF10F7B9-32D7-48F4-B771-07D700AF5A72}"/>
              </a:ext>
            </a:extLst>
          </p:cNvPr>
          <p:cNvSpPr>
            <a:spLocks noGrp="1"/>
          </p:cNvSpPr>
          <p:nvPr>
            <p:ph idx="1"/>
          </p:nvPr>
        </p:nvSpPr>
        <p:spPr>
          <a:xfrm>
            <a:off x="827700" y="1628801"/>
            <a:ext cx="7272692" cy="4619606"/>
          </a:xfrm>
        </p:spPr>
        <p:txBody>
          <a:bodyPr>
            <a:normAutofit lnSpcReduction="10000"/>
          </a:bodyPr>
          <a:lstStyle/>
          <a:p>
            <a:r>
              <a:rPr lang="it-IT" dirty="0"/>
              <a:t>Gli adempimenti resi inefficaci in quanto assorbiti dal Piano integrato riguardano i seguenti piani:</a:t>
            </a:r>
          </a:p>
          <a:p>
            <a:r>
              <a:rPr lang="it-IT" dirty="0"/>
              <a:t>a.	Piano dei fabbisogni del personale</a:t>
            </a:r>
          </a:p>
          <a:p>
            <a:r>
              <a:rPr lang="it-IT" dirty="0"/>
              <a:t>b.	Piano delle azioni concrete</a:t>
            </a:r>
          </a:p>
          <a:p>
            <a:r>
              <a:rPr lang="it-IT" dirty="0"/>
              <a:t>c.	Piano per razionalizzare l’utilizzo delle dotazioni strumentali, anche informatiche, che corredano le stazioni di lavoro nell’automazione d’ufficio</a:t>
            </a:r>
          </a:p>
          <a:p>
            <a:r>
              <a:rPr lang="it-IT" dirty="0"/>
              <a:t>d.	Piano della performance</a:t>
            </a:r>
          </a:p>
          <a:p>
            <a:r>
              <a:rPr lang="it-IT" dirty="0"/>
              <a:t>e.	Piano di prevenzione della corruzione e della trasparenza</a:t>
            </a:r>
          </a:p>
          <a:p>
            <a:r>
              <a:rPr lang="it-IT" dirty="0"/>
              <a:t>f.	Piano organizzativo del lavoro agile</a:t>
            </a:r>
          </a:p>
          <a:p>
            <a:r>
              <a:rPr lang="it-IT" dirty="0"/>
              <a:t>g.	Piano di azioni positive</a:t>
            </a:r>
          </a:p>
          <a:p>
            <a:endParaRPr lang="it-IT" dirty="0"/>
          </a:p>
        </p:txBody>
      </p:sp>
    </p:spTree>
    <p:extLst>
      <p:ext uri="{BB962C8B-B14F-4D97-AF65-F5344CB8AC3E}">
        <p14:creationId xmlns:p14="http://schemas.microsoft.com/office/powerpoint/2010/main" val="377243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924A50-EED0-4EDD-9088-5F2CB893E176}"/>
              </a:ext>
            </a:extLst>
          </p:cNvPr>
          <p:cNvSpPr>
            <a:spLocks noGrp="1"/>
          </p:cNvSpPr>
          <p:nvPr>
            <p:ph type="title"/>
          </p:nvPr>
        </p:nvSpPr>
        <p:spPr/>
        <p:txBody>
          <a:bodyPr/>
          <a:lstStyle/>
          <a:p>
            <a:r>
              <a:rPr lang="it-IT" dirty="0"/>
              <a:t>….</a:t>
            </a:r>
          </a:p>
        </p:txBody>
      </p:sp>
      <p:sp>
        <p:nvSpPr>
          <p:cNvPr id="3" name="Segnaposto contenuto 2">
            <a:extLst>
              <a:ext uri="{FF2B5EF4-FFF2-40B4-BE49-F238E27FC236}">
                <a16:creationId xmlns:a16="http://schemas.microsoft.com/office/drawing/2014/main" id="{9F446E33-174C-492E-89AA-BFEB58F0C38B}"/>
              </a:ext>
            </a:extLst>
          </p:cNvPr>
          <p:cNvSpPr>
            <a:spLocks noGrp="1"/>
          </p:cNvSpPr>
          <p:nvPr>
            <p:ph idx="1"/>
          </p:nvPr>
        </p:nvSpPr>
        <p:spPr>
          <a:xfrm>
            <a:off x="484710" y="1340768"/>
            <a:ext cx="8174580" cy="5400599"/>
          </a:xfrm>
        </p:spPr>
        <p:txBody>
          <a:bodyPr>
            <a:normAutofit fontScale="85000" lnSpcReduction="20000"/>
          </a:bodyPr>
          <a:lstStyle/>
          <a:p>
            <a:pPr algn="just"/>
            <a:r>
              <a:rPr lang="it-IT" dirty="0"/>
              <a:t>il Ministro della Pubblica Amministrazione, di concerto con il Ministro dell’Economia e delle Finanze, ha adottato il decreto 30 giugno 2022, n. 132 che definisce il contenuto del PIAO, allegato vi si trova il piano–tipo che gli enti possono seguire nella redazione del proprio Piano</a:t>
            </a:r>
          </a:p>
          <a:p>
            <a:pPr algn="just"/>
            <a:r>
              <a:rPr lang="it-IT" dirty="0"/>
              <a:t>il PIAO è composto dalla scheda anagrafica dell’amministrazione, contenente i dati identificativi del singolo ente, e tre sezioni a loro volta suddivise in sottosezioni</a:t>
            </a:r>
          </a:p>
          <a:p>
            <a:pPr algn="just"/>
            <a:r>
              <a:rPr lang="it-IT" dirty="0"/>
              <a:t>vengono programmate le azioni da intraprendere al fine di raggiungere gli obiettivi operativi, assieme ai target ed agli indicatori per la misurazione</a:t>
            </a:r>
          </a:p>
          <a:p>
            <a:endParaRPr lang="it-IT" dirty="0"/>
          </a:p>
          <a:p>
            <a:pPr marL="0" indent="0">
              <a:buNone/>
            </a:pPr>
            <a:r>
              <a:rPr lang="it-IT" i="1" dirty="0"/>
              <a:t> Le sezioni del PIAO</a:t>
            </a:r>
            <a:endParaRPr lang="it-IT" dirty="0"/>
          </a:p>
          <a:p>
            <a:r>
              <a:rPr lang="it-IT" dirty="0"/>
              <a:t>Ciascuna sezione descrive brevemente le azioni programmate per il raggiungimento degli obiettivi strategici stabiliti dall’ente</a:t>
            </a:r>
          </a:p>
          <a:p>
            <a:r>
              <a:rPr lang="it-IT" dirty="0"/>
              <a:t>La prima sezione è denominata «Valore pubblico, Performance e Anticorruzione»</a:t>
            </a:r>
          </a:p>
          <a:p>
            <a:r>
              <a:rPr lang="it-IT" dirty="0"/>
              <a:t>La seconda sezione è denominata “Organizzazione e Capitale umano” </a:t>
            </a:r>
          </a:p>
          <a:p>
            <a:r>
              <a:rPr lang="it-IT" dirty="0"/>
              <a:t>La terza sezione è relativa al monitoraggio delle due sezioni precedenti e ne indica modalità, strumenti e soggetti responsabili</a:t>
            </a:r>
          </a:p>
          <a:p>
            <a:endParaRPr lang="it-IT" dirty="0"/>
          </a:p>
          <a:p>
            <a:endParaRPr lang="it-IT" dirty="0"/>
          </a:p>
          <a:p>
            <a:endParaRPr lang="it-IT" dirty="0"/>
          </a:p>
        </p:txBody>
      </p:sp>
    </p:spTree>
    <p:extLst>
      <p:ext uri="{BB962C8B-B14F-4D97-AF65-F5344CB8AC3E}">
        <p14:creationId xmlns:p14="http://schemas.microsoft.com/office/powerpoint/2010/main" val="3569980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a:xfrm>
            <a:off x="179512" y="1447801"/>
            <a:ext cx="8784976" cy="3329579"/>
          </a:xfrm>
        </p:spPr>
        <p:txBody>
          <a:bodyPr/>
          <a:lstStyle/>
          <a:p>
            <a:r>
              <a:rPr lang="it-IT" dirty="0"/>
              <a:t>Incompatibilità e obblighi</a:t>
            </a:r>
          </a:p>
        </p:txBody>
      </p:sp>
      <p:sp>
        <p:nvSpPr>
          <p:cNvPr id="5" name="Sottotitolo 4"/>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2030485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Incompatibilità </a:t>
            </a:r>
          </a:p>
        </p:txBody>
      </p:sp>
      <p:sp>
        <p:nvSpPr>
          <p:cNvPr id="3" name="Segnaposto contenuto 2"/>
          <p:cNvSpPr>
            <a:spLocks noGrp="1"/>
          </p:cNvSpPr>
          <p:nvPr>
            <p:ph idx="1"/>
          </p:nvPr>
        </p:nvSpPr>
        <p:spPr/>
        <p:txBody>
          <a:bodyPr>
            <a:normAutofit fontScale="85000" lnSpcReduction="20000"/>
          </a:bodyPr>
          <a:lstStyle/>
          <a:p>
            <a:pPr algn="just"/>
            <a:r>
              <a:rPr lang="it-IT" dirty="0"/>
              <a:t>Esclusività della prestazione</a:t>
            </a:r>
          </a:p>
          <a:p>
            <a:pPr algn="just"/>
            <a:r>
              <a:rPr lang="it-IT" dirty="0"/>
              <a:t>Nel lavoro privato, al di fuori del proprio orario, il lavoratore può svolgere altri lavori purché non in concorrenza e salvo espliciti divieti</a:t>
            </a:r>
          </a:p>
          <a:p>
            <a:pPr algn="just"/>
            <a:r>
              <a:rPr lang="it-IT" dirty="0"/>
              <a:t>Regime di tempo pieno: art. 53, co. 1, TUPI:</a:t>
            </a:r>
          </a:p>
          <a:p>
            <a:pPr marL="0" indent="0" algn="just">
              <a:buNone/>
            </a:pPr>
            <a:r>
              <a:rPr lang="it-IT" dirty="0"/>
              <a:t>Incompatibilità di cui art. 60 DPR n. 3 del 1957, ossia divieti di svolgere:</a:t>
            </a:r>
          </a:p>
          <a:p>
            <a:pPr algn="just">
              <a:buFontTx/>
              <a:buChar char="-"/>
            </a:pPr>
            <a:r>
              <a:rPr lang="it-IT" dirty="0"/>
              <a:t>commercio, industria e alcuna professione</a:t>
            </a:r>
          </a:p>
          <a:p>
            <a:pPr algn="just">
              <a:buFontTx/>
              <a:buChar char="-"/>
            </a:pPr>
            <a:r>
              <a:rPr lang="it-IT" dirty="0"/>
              <a:t>assumere altri impieghi alle dipendenze di privati</a:t>
            </a:r>
          </a:p>
          <a:p>
            <a:pPr algn="just">
              <a:buFontTx/>
              <a:buChar char="-"/>
            </a:pPr>
            <a:r>
              <a:rPr lang="it-IT" dirty="0"/>
              <a:t>accettare cariche in società a fine di lucro, salvo se la nomina non è riservata allo Stato e previa autorizzazione del Ministro competente</a:t>
            </a:r>
          </a:p>
          <a:p>
            <a:pPr marL="0" indent="0" algn="just">
              <a:buNone/>
            </a:pPr>
            <a:r>
              <a:rPr lang="it-IT" dirty="0"/>
              <a:t>Dubbio su cariche in cooperative, che hanno finalità mutualistiche</a:t>
            </a:r>
          </a:p>
          <a:p>
            <a:pPr marL="0" indent="0">
              <a:buNone/>
            </a:pPr>
            <a:endParaRPr lang="it-IT" dirty="0"/>
          </a:p>
        </p:txBody>
      </p:sp>
    </p:spTree>
    <p:extLst>
      <p:ext uri="{BB962C8B-B14F-4D97-AF65-F5344CB8AC3E}">
        <p14:creationId xmlns:p14="http://schemas.microsoft.com/office/powerpoint/2010/main" val="3981890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p>
        </p:txBody>
      </p:sp>
      <p:sp>
        <p:nvSpPr>
          <p:cNvPr id="3" name="Segnaposto contenuto 2"/>
          <p:cNvSpPr>
            <a:spLocks noGrp="1"/>
          </p:cNvSpPr>
          <p:nvPr>
            <p:ph idx="1"/>
          </p:nvPr>
        </p:nvSpPr>
        <p:spPr/>
        <p:txBody>
          <a:bodyPr/>
          <a:lstStyle/>
          <a:p>
            <a:r>
              <a:rPr lang="it-IT" dirty="0"/>
              <a:t>Art. 98 Cost.: &lt;&lt;esclusivo esercizio&gt;&gt;</a:t>
            </a:r>
          </a:p>
          <a:p>
            <a:endParaRPr lang="it-IT" dirty="0"/>
          </a:p>
          <a:p>
            <a:pPr marL="0" indent="0">
              <a:buNone/>
            </a:pPr>
            <a:r>
              <a:rPr lang="it-IT" dirty="0"/>
              <a:t>Tuttavia, ci sono casi di compatibilità</a:t>
            </a:r>
          </a:p>
          <a:p>
            <a:endParaRPr lang="it-IT" dirty="0"/>
          </a:p>
        </p:txBody>
      </p:sp>
    </p:spTree>
    <p:extLst>
      <p:ext uri="{BB962C8B-B14F-4D97-AF65-F5344CB8AC3E}">
        <p14:creationId xmlns:p14="http://schemas.microsoft.com/office/powerpoint/2010/main" val="519598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SISTEMA DI VALUTAZIONE (I)</a:t>
            </a:r>
          </a:p>
        </p:txBody>
      </p:sp>
      <p:sp>
        <p:nvSpPr>
          <p:cNvPr id="3" name="Segnaposto contenuto 2"/>
          <p:cNvSpPr>
            <a:spLocks noGrp="1"/>
          </p:cNvSpPr>
          <p:nvPr>
            <p:ph idx="1"/>
          </p:nvPr>
        </p:nvSpPr>
        <p:spPr>
          <a:xfrm>
            <a:off x="588818" y="2689862"/>
            <a:ext cx="7384473" cy="3655314"/>
          </a:xfrm>
        </p:spPr>
        <p:txBody>
          <a:bodyPr>
            <a:normAutofit fontScale="92500" lnSpcReduction="20000"/>
          </a:bodyPr>
          <a:lstStyle/>
          <a:p>
            <a:pPr algn="just"/>
            <a:r>
              <a:rPr lang="it-IT" dirty="0"/>
              <a:t>Cuore riforma Brunetta, ritoccato dalla riforma Madia</a:t>
            </a:r>
          </a:p>
          <a:p>
            <a:pPr algn="just"/>
            <a:r>
              <a:rPr lang="it-IT" dirty="0"/>
              <a:t>Sistema di misurazione, valutazione e trasparenza delle performance al fine di  migliorare qualità servizi offerti e crescita competenza professionali con la valorizzazione del merito </a:t>
            </a:r>
          </a:p>
          <a:p>
            <a:pPr algn="just"/>
            <a:r>
              <a:rPr lang="it-IT" dirty="0"/>
              <a:t>In precedenza, la valutazione delle performance serviva a collocate le PPAA in tre livelli di merito in funzione dei risultati perseguiti e la conseguente ripartizione diversificata delle risorse per la contrattazione integrativa </a:t>
            </a:r>
          </a:p>
          <a:p>
            <a:pPr algn="just"/>
            <a:r>
              <a:rPr lang="it-IT" dirty="0"/>
              <a:t>La valutazione individuale comportava che il personale veniva diviso in tre face di merito (alta, media e bassa) e gli incentivi venivano erogati solo ai più capaci e meritevoli</a:t>
            </a:r>
          </a:p>
        </p:txBody>
      </p:sp>
    </p:spTree>
    <p:extLst>
      <p:ext uri="{BB962C8B-B14F-4D97-AF65-F5344CB8AC3E}">
        <p14:creationId xmlns:p14="http://schemas.microsoft.com/office/powerpoint/2010/main" val="3053158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p>
        </p:txBody>
      </p:sp>
      <p:sp>
        <p:nvSpPr>
          <p:cNvPr id="3" name="Segnaposto contenuto 2"/>
          <p:cNvSpPr>
            <a:spLocks noGrp="1"/>
          </p:cNvSpPr>
          <p:nvPr>
            <p:ph idx="1"/>
          </p:nvPr>
        </p:nvSpPr>
        <p:spPr/>
        <p:txBody>
          <a:bodyPr/>
          <a:lstStyle/>
          <a:p>
            <a:r>
              <a:rPr lang="it-IT" dirty="0"/>
              <a:t>ATTIVITA’ VIETATE</a:t>
            </a:r>
          </a:p>
          <a:p>
            <a:r>
              <a:rPr lang="it-IT" dirty="0"/>
              <a:t>ATTIVITA’ COMPATIBILI PREVIA AUTORIZZAZIONE</a:t>
            </a:r>
          </a:p>
          <a:p>
            <a:r>
              <a:rPr lang="it-IT" dirty="0"/>
              <a:t>ATTIVITA’ COMPATIBILI SENZA AUTORIZZAZIONE</a:t>
            </a:r>
          </a:p>
          <a:p>
            <a:pPr marL="0" indent="0">
              <a:buNone/>
            </a:pPr>
            <a:endParaRPr lang="it-IT" dirty="0"/>
          </a:p>
        </p:txBody>
      </p:sp>
    </p:spTree>
    <p:extLst>
      <p:ext uri="{BB962C8B-B14F-4D97-AF65-F5344CB8AC3E}">
        <p14:creationId xmlns:p14="http://schemas.microsoft.com/office/powerpoint/2010/main" val="37079336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…libera professione previa autorizzazione</a:t>
            </a:r>
            <a:endParaRPr lang="en-GB" dirty="0"/>
          </a:p>
        </p:txBody>
      </p:sp>
      <p:sp>
        <p:nvSpPr>
          <p:cNvPr id="3" name="Segnaposto contenuto 2"/>
          <p:cNvSpPr>
            <a:spLocks noGrp="1"/>
          </p:cNvSpPr>
          <p:nvPr>
            <p:ph idx="1"/>
          </p:nvPr>
        </p:nvSpPr>
        <p:spPr/>
        <p:txBody>
          <a:bodyPr>
            <a:normAutofit fontScale="92500" lnSpcReduction="20000"/>
          </a:bodyPr>
          <a:lstStyle/>
          <a:p>
            <a:pPr algn="just"/>
            <a:r>
              <a:rPr lang="it-IT" dirty="0"/>
              <a:t>Personale docente della scuola (T.U. n. 297/1994): autorizzazione del direttore didattico o dal preside alla libera professione purché non vi sia pregiudizio alla funzione docente e sia compatibile con orario di insegnamento e di servizio;</a:t>
            </a:r>
          </a:p>
          <a:p>
            <a:pPr algn="just"/>
            <a:r>
              <a:rPr lang="it-IT" dirty="0"/>
              <a:t>Personale amministrativo, artistico, tecnico degli enti lirici, previa autorizzazione del sovraintendente e sentito il direttore artistico si può svolgere lavoro autonomo professionale a carattere saltuario per prestazione di alto valore artistico (art. 9, l. n. 498 del 1992)</a:t>
            </a:r>
          </a:p>
          <a:p>
            <a:pPr algn="just"/>
            <a:r>
              <a:rPr lang="it-IT" dirty="0"/>
              <a:t>Personale sanitario: attività libero professionale, fuori orario di lavoro all’interno delle strutture sanitarie o all’esterno ad esclusione di strutture private convenzionate (art. 4, co. 7, l. n. 412/1991)</a:t>
            </a:r>
          </a:p>
        </p:txBody>
      </p:sp>
    </p:spTree>
    <p:extLst>
      <p:ext uri="{BB962C8B-B14F-4D97-AF65-F5344CB8AC3E}">
        <p14:creationId xmlns:p14="http://schemas.microsoft.com/office/powerpoint/2010/main" val="2005876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endParaRPr lang="en-GB" dirty="0"/>
          </a:p>
        </p:txBody>
      </p:sp>
      <p:sp>
        <p:nvSpPr>
          <p:cNvPr id="3" name="Segnaposto contenuto 2"/>
          <p:cNvSpPr>
            <a:spLocks noGrp="1"/>
          </p:cNvSpPr>
          <p:nvPr>
            <p:ph idx="1"/>
          </p:nvPr>
        </p:nvSpPr>
        <p:spPr/>
        <p:txBody>
          <a:bodyPr>
            <a:normAutofit/>
          </a:bodyPr>
          <a:lstStyle/>
          <a:p>
            <a:pPr algn="just"/>
            <a:r>
              <a:rPr lang="it-IT" dirty="0"/>
              <a:t>In ogni caso, il lavoro subordinato o autonomo deve essere autorizzato (art. 1, co. 60, l. n. 662/1996); in assenza, licenziamento per giusta causa o decadenza dall’impiego (art. 1, co. 61, l. n. 662/1996) = verifiche dell’Ispettorato per la funzione pubblica</a:t>
            </a:r>
          </a:p>
          <a:p>
            <a:pPr algn="just"/>
            <a:r>
              <a:rPr lang="it-IT" dirty="0"/>
              <a:t>Eccezioni: no regime di incompatibilità per pubblici dipendenti collocati in aspettativa non retribuita e senza decorrenza anzianità di servizio per massimo 12 mesi anche per avviare un’attività imprenditoriale (art. 18, l. n. 183/2010)</a:t>
            </a:r>
          </a:p>
          <a:p>
            <a:endParaRPr lang="en-GB" dirty="0"/>
          </a:p>
        </p:txBody>
      </p:sp>
    </p:spTree>
    <p:extLst>
      <p:ext uri="{BB962C8B-B14F-4D97-AF65-F5344CB8AC3E}">
        <p14:creationId xmlns:p14="http://schemas.microsoft.com/office/powerpoint/2010/main" val="10489499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Lavoratori part-time </a:t>
            </a:r>
            <a:r>
              <a:rPr lang="it-IT"/>
              <a:t>senza autorizzazione</a:t>
            </a:r>
            <a:endParaRPr lang="en-GB" dirty="0"/>
          </a:p>
        </p:txBody>
      </p:sp>
      <p:sp>
        <p:nvSpPr>
          <p:cNvPr id="3" name="Segnaposto contenuto 2"/>
          <p:cNvSpPr>
            <a:spLocks noGrp="1"/>
          </p:cNvSpPr>
          <p:nvPr>
            <p:ph idx="1"/>
          </p:nvPr>
        </p:nvSpPr>
        <p:spPr/>
        <p:txBody>
          <a:bodyPr>
            <a:normAutofit fontScale="85000" lnSpcReduction="10000"/>
          </a:bodyPr>
          <a:lstStyle/>
          <a:p>
            <a:pPr algn="just"/>
            <a:r>
              <a:rPr lang="it-IT" dirty="0"/>
              <a:t>Art. 1, co. 57 e ss., l . n. 662/1996:</a:t>
            </a:r>
          </a:p>
          <a:p>
            <a:pPr marL="0" indent="0" algn="just">
              <a:buNone/>
            </a:pPr>
            <a:r>
              <a:rPr lang="it-IT" dirty="0"/>
              <a:t>I regimi di incompatibilità o cumuli di impiego non si applicano ai lavoratori con rapporto part-time con prestazione non superiore al 50% di quella a tempo pieno. </a:t>
            </a:r>
          </a:p>
          <a:p>
            <a:pPr algn="just"/>
            <a:r>
              <a:rPr lang="it-IT" dirty="0"/>
              <a:t>Permane il divieto di svolgere la professione di avvocato (l. n. 339/2003, più volte giudicato legittimo </a:t>
            </a:r>
            <a:r>
              <a:rPr lang="it-IT" dirty="0" err="1"/>
              <a:t>Cost</a:t>
            </a:r>
            <a:r>
              <a:rPr lang="it-IT" dirty="0"/>
              <a:t>. 3/2014).</a:t>
            </a:r>
          </a:p>
          <a:p>
            <a:pPr marL="0" indent="0" algn="just">
              <a:buNone/>
            </a:pPr>
            <a:r>
              <a:rPr lang="it-IT" dirty="0"/>
              <a:t>Ad eccezione di: Professori universitari; Professori di scuola secondaria; Avvocature di enti</a:t>
            </a:r>
          </a:p>
          <a:p>
            <a:pPr marL="0" indent="0" algn="just">
              <a:buNone/>
            </a:pPr>
            <a:endParaRPr lang="it-IT" dirty="0"/>
          </a:p>
          <a:p>
            <a:pPr algn="just"/>
            <a:r>
              <a:rPr lang="it-IT" dirty="0"/>
              <a:t> Per tutti i dipendenti che hanno svolto poteri negoziali o autoritativi c’è il divieto di stipulare nei tre anni successivi lavoro autonomo o subordinato con privati destinatari delle attività delle PA svolte attraverso tali poteri (art. 53, co. 16ter, TUPI). </a:t>
            </a:r>
            <a:endParaRPr lang="en-GB" dirty="0"/>
          </a:p>
        </p:txBody>
      </p:sp>
    </p:spTree>
    <p:extLst>
      <p:ext uri="{BB962C8B-B14F-4D97-AF65-F5344CB8AC3E}">
        <p14:creationId xmlns:p14="http://schemas.microsoft.com/office/powerpoint/2010/main" val="32480532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Incarichi 		</a:t>
            </a:r>
            <a:endParaRPr lang="en-GB" dirty="0"/>
          </a:p>
        </p:txBody>
      </p:sp>
      <p:sp>
        <p:nvSpPr>
          <p:cNvPr id="3" name="Segnaposto contenuto 2"/>
          <p:cNvSpPr>
            <a:spLocks noGrp="1"/>
          </p:cNvSpPr>
          <p:nvPr>
            <p:ph idx="1"/>
          </p:nvPr>
        </p:nvSpPr>
        <p:spPr/>
        <p:txBody>
          <a:bodyPr>
            <a:normAutofit lnSpcReduction="10000"/>
          </a:bodyPr>
          <a:lstStyle/>
          <a:p>
            <a:pPr algn="just"/>
            <a:r>
              <a:rPr lang="it-IT" sz="2400" dirty="0"/>
              <a:t>Divieto per incarichi non compresi nei compiti e doveri di ufficio, salvo che siano previsti da leggi e altre fonti o autorizzati (art. 53, co. 2, TUPI)</a:t>
            </a:r>
          </a:p>
          <a:p>
            <a:pPr algn="just"/>
            <a:r>
              <a:rPr lang="it-IT" dirty="0"/>
              <a:t>Per magistrati e avvocati dello Stato, appositi regolamenti disciplinano incarichi consentiti e vietati</a:t>
            </a:r>
          </a:p>
          <a:p>
            <a:pPr algn="just"/>
            <a:r>
              <a:rPr lang="it-IT" dirty="0"/>
              <a:t>Divieto di incarichi di direzione di strutture che gestiscono personale a soggetti che abbiano rivestito negli ultimi due anni cariche in partiti o sindacati  o che abbiano avuto collaborazioni (art. 53, co. 1bis, TUPI)</a:t>
            </a:r>
            <a:endParaRPr lang="en-GB" dirty="0"/>
          </a:p>
        </p:txBody>
      </p:sp>
    </p:spTree>
    <p:extLst>
      <p:ext uri="{BB962C8B-B14F-4D97-AF65-F5344CB8AC3E}">
        <p14:creationId xmlns:p14="http://schemas.microsoft.com/office/powerpoint/2010/main" val="3128014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p>
        </p:txBody>
      </p:sp>
      <p:sp>
        <p:nvSpPr>
          <p:cNvPr id="3" name="Segnaposto contenuto 2"/>
          <p:cNvSpPr>
            <a:spLocks noGrp="1"/>
          </p:cNvSpPr>
          <p:nvPr>
            <p:ph idx="1"/>
          </p:nvPr>
        </p:nvSpPr>
        <p:spPr/>
        <p:txBody>
          <a:bodyPr>
            <a:normAutofit/>
          </a:bodyPr>
          <a:lstStyle/>
          <a:p>
            <a:pPr marL="0" indent="0">
              <a:buNone/>
            </a:pPr>
            <a:r>
              <a:rPr lang="it-IT" dirty="0"/>
              <a:t>CON RIFERIMENTO ALL’AUTORIZZAZIONE</a:t>
            </a:r>
          </a:p>
          <a:p>
            <a:r>
              <a:rPr lang="it-IT" dirty="0">
                <a:solidFill>
                  <a:schemeClr val="tx1"/>
                </a:solidFill>
              </a:rPr>
              <a:t>ATTIVITA’ GRATUITE, SENZA AUTORIZZAZIONE MA CON COMUNICAZIONE</a:t>
            </a:r>
          </a:p>
          <a:p>
            <a:r>
              <a:rPr lang="it-IT" dirty="0">
                <a:solidFill>
                  <a:schemeClr val="tx1"/>
                </a:solidFill>
              </a:rPr>
              <a:t>ATTIVITA’ ONEROSE, SENZA AUTORIZZAZIONE E SENZA COMUNICAZIONE </a:t>
            </a:r>
          </a:p>
          <a:p>
            <a:r>
              <a:rPr lang="it-IT" dirty="0">
                <a:solidFill>
                  <a:schemeClr val="tx1"/>
                </a:solidFill>
              </a:rPr>
              <a:t>ATTIVITA’ ONEROSE PREVIA AUTORIZZAZIONE </a:t>
            </a:r>
          </a:p>
          <a:p>
            <a:pPr marL="0" indent="0">
              <a:buNone/>
            </a:pPr>
            <a:endParaRPr lang="it-IT" dirty="0"/>
          </a:p>
          <a:p>
            <a:pPr marL="0" indent="0">
              <a:buNone/>
            </a:pPr>
            <a:r>
              <a:rPr lang="it-IT" dirty="0"/>
              <a:t>Soggetti conferenti: P.A. DATRICE DI LAVORO, ALTRE PA, TERZI ANCHE SU DESIGNAZIONE DELLA P.A.</a:t>
            </a:r>
          </a:p>
          <a:p>
            <a:pPr marL="0" indent="0">
              <a:buNone/>
            </a:pPr>
            <a:endParaRPr lang="it-IT" dirty="0"/>
          </a:p>
        </p:txBody>
      </p:sp>
    </p:spTree>
    <p:extLst>
      <p:ext uri="{BB962C8B-B14F-4D97-AF65-F5344CB8AC3E}">
        <p14:creationId xmlns:p14="http://schemas.microsoft.com/office/powerpoint/2010/main" val="1840638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br>
              <a:rPr lang="it-IT" dirty="0"/>
            </a:br>
            <a:r>
              <a:rPr lang="it-IT" dirty="0"/>
              <a:t>…segue</a:t>
            </a:r>
          </a:p>
        </p:txBody>
      </p:sp>
      <p:sp>
        <p:nvSpPr>
          <p:cNvPr id="3" name="Segnaposto contenuto 2"/>
          <p:cNvSpPr>
            <a:spLocks noGrp="1"/>
          </p:cNvSpPr>
          <p:nvPr>
            <p:ph idx="1"/>
          </p:nvPr>
        </p:nvSpPr>
        <p:spPr>
          <a:xfrm>
            <a:off x="683568" y="2996952"/>
            <a:ext cx="7560840" cy="2986273"/>
          </a:xfrm>
        </p:spPr>
        <p:txBody>
          <a:bodyPr>
            <a:normAutofit fontScale="92500" lnSpcReduction="10000"/>
          </a:bodyPr>
          <a:lstStyle/>
          <a:p>
            <a:pPr marL="0" indent="0">
              <a:buNone/>
            </a:pPr>
            <a:r>
              <a:rPr lang="it-IT" dirty="0">
                <a:solidFill>
                  <a:schemeClr val="tx1"/>
                </a:solidFill>
              </a:rPr>
              <a:t>c. 7</a:t>
            </a:r>
          </a:p>
          <a:p>
            <a:pPr marL="0" indent="0" algn="just">
              <a:buNone/>
            </a:pPr>
            <a:r>
              <a:rPr lang="it-IT" dirty="0">
                <a:solidFill>
                  <a:schemeClr val="tx1"/>
                </a:solidFill>
              </a:rPr>
              <a:t> I dipendenti pubblici non possono svolgere incarichi retribuiti che non siano stati conferiti o previamente autorizzati dall'amministrazione di appartenenza. Ai fini dell'autorizzazione, l'amministrazione verifica l'insussistenza di situazioni, anche potenziali, di conflitto di interessi. </a:t>
            </a:r>
          </a:p>
          <a:p>
            <a:pPr marL="0" indent="0" algn="just">
              <a:buNone/>
            </a:pPr>
            <a:r>
              <a:rPr lang="it-IT" dirty="0">
                <a:solidFill>
                  <a:schemeClr val="tx1"/>
                </a:solidFill>
              </a:rPr>
              <a:t>Con riferimento ai professori universitari a tempo pieno, gli statuti o i regolamenti degli atenei disciplinano i criteri e le procedure per il rilascio dell'autorizzazione nei casi previsti dal presente decreto.</a:t>
            </a:r>
          </a:p>
        </p:txBody>
      </p:sp>
      <p:sp>
        <p:nvSpPr>
          <p:cNvPr id="4" name="Rettangolo 3"/>
          <p:cNvSpPr/>
          <p:nvPr/>
        </p:nvSpPr>
        <p:spPr>
          <a:xfrm>
            <a:off x="1403648" y="2207744"/>
            <a:ext cx="6336704" cy="369332"/>
          </a:xfrm>
          <a:prstGeom prst="rect">
            <a:avLst/>
          </a:prstGeom>
        </p:spPr>
        <p:txBody>
          <a:bodyPr wrap="square">
            <a:spAutoFit/>
          </a:bodyPr>
          <a:lstStyle/>
          <a:p>
            <a:r>
              <a:rPr lang="it-IT" dirty="0"/>
              <a:t>ATTIVITA’ ONEROSE PREVIA AUTORIZZAZIONE </a:t>
            </a:r>
          </a:p>
        </p:txBody>
      </p:sp>
    </p:spTree>
    <p:extLst>
      <p:ext uri="{BB962C8B-B14F-4D97-AF65-F5344CB8AC3E}">
        <p14:creationId xmlns:p14="http://schemas.microsoft.com/office/powerpoint/2010/main" val="2686325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p>
        </p:txBody>
      </p:sp>
      <p:sp>
        <p:nvSpPr>
          <p:cNvPr id="3" name="Segnaposto contenuto 2"/>
          <p:cNvSpPr>
            <a:spLocks noGrp="1"/>
          </p:cNvSpPr>
          <p:nvPr>
            <p:ph idx="1"/>
          </p:nvPr>
        </p:nvSpPr>
        <p:spPr>
          <a:xfrm>
            <a:off x="864382" y="2489200"/>
            <a:ext cx="7380026" cy="3530600"/>
          </a:xfrm>
        </p:spPr>
        <p:txBody>
          <a:bodyPr>
            <a:normAutofit lnSpcReduction="10000"/>
          </a:bodyPr>
          <a:lstStyle/>
          <a:p>
            <a:pPr marL="0" indent="0" algn="just">
              <a:buNone/>
            </a:pPr>
            <a:endParaRPr lang="it-IT" dirty="0"/>
          </a:p>
          <a:p>
            <a:pPr marL="0" indent="0">
              <a:buNone/>
            </a:pPr>
            <a:r>
              <a:rPr lang="it-IT" dirty="0"/>
              <a:t>Conflitto di interessi: art. 6 DPR 62/2013</a:t>
            </a:r>
          </a:p>
          <a:p>
            <a:pPr marL="0" indent="0" algn="just">
              <a:buNone/>
            </a:pPr>
            <a:endParaRPr lang="it-IT" dirty="0"/>
          </a:p>
          <a:p>
            <a:pPr marL="0" indent="0" algn="just">
              <a:buNone/>
            </a:pPr>
            <a:r>
              <a:rPr lang="it-IT" dirty="0"/>
              <a:t>Il </a:t>
            </a:r>
            <a:r>
              <a:rPr lang="it-IT" dirty="0">
                <a:solidFill>
                  <a:schemeClr val="tx1"/>
                </a:solidFill>
              </a:rPr>
              <a:t>dipendente si astiene dal prendere decisioni o svolgere attività inerenti alle sue mansioni in situazioni di conflitto, anche potenziale, di interessi con interessi personali, del coniuge, di conviventi, di parenti, di affini entro il secondo grado. Il conflitto può riguardare interessi di qualsiasi natura, anche non patrimoniali, come quelli derivanti dall'intento di voler assecondare pressioni politiche, sindacali o dei superiori gerarchici. </a:t>
            </a:r>
          </a:p>
        </p:txBody>
      </p:sp>
    </p:spTree>
    <p:extLst>
      <p:ext uri="{BB962C8B-B14F-4D97-AF65-F5344CB8AC3E}">
        <p14:creationId xmlns:p14="http://schemas.microsoft.com/office/powerpoint/2010/main" val="19223741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p>
        </p:txBody>
      </p:sp>
      <p:sp>
        <p:nvSpPr>
          <p:cNvPr id="3" name="Segnaposto contenuto 2"/>
          <p:cNvSpPr>
            <a:spLocks noGrp="1"/>
          </p:cNvSpPr>
          <p:nvPr>
            <p:ph idx="1"/>
          </p:nvPr>
        </p:nvSpPr>
        <p:spPr/>
        <p:txBody>
          <a:bodyPr>
            <a:normAutofit/>
          </a:bodyPr>
          <a:lstStyle/>
          <a:p>
            <a:r>
              <a:rPr lang="it-IT" dirty="0"/>
              <a:t>ATTIVITA’ GRATUITE SENZA AUTORIZZAZIONE MA CON COMUNICAZIONE</a:t>
            </a:r>
          </a:p>
          <a:p>
            <a:pPr marL="0" indent="0">
              <a:buNone/>
            </a:pPr>
            <a:r>
              <a:rPr lang="it-IT" dirty="0"/>
              <a:t>c. 12. </a:t>
            </a:r>
          </a:p>
          <a:p>
            <a:pPr marL="0" indent="0" algn="just">
              <a:buNone/>
            </a:pPr>
            <a:r>
              <a:rPr lang="it-IT" dirty="0"/>
              <a:t>Le amministrazioni pubbliche che conferiscono o autorizzano incarichi, anche a titolo gratuito, ai propri dipendenti comunicano in via telematica, nel termine di quindici giorni, al Dipartimento della funzione pubblica gli incarichi conferiti o autorizzati ai dipendenti stessi, con l'indicazione dell'oggetto dell'incarico e del compenso lordo, ove previsto</a:t>
            </a:r>
          </a:p>
          <a:p>
            <a:pPr marL="0" indent="0">
              <a:buNone/>
            </a:pPr>
            <a:br>
              <a:rPr lang="it-IT" dirty="0"/>
            </a:br>
            <a:endParaRPr lang="it-IT" dirty="0"/>
          </a:p>
        </p:txBody>
      </p:sp>
    </p:spTree>
    <p:extLst>
      <p:ext uri="{BB962C8B-B14F-4D97-AF65-F5344CB8AC3E}">
        <p14:creationId xmlns:p14="http://schemas.microsoft.com/office/powerpoint/2010/main" val="7338148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p>
        </p:txBody>
      </p:sp>
      <p:sp>
        <p:nvSpPr>
          <p:cNvPr id="3" name="Segnaposto contenuto 2"/>
          <p:cNvSpPr>
            <a:spLocks noGrp="1"/>
          </p:cNvSpPr>
          <p:nvPr>
            <p:ph idx="1"/>
          </p:nvPr>
        </p:nvSpPr>
        <p:spPr/>
        <p:txBody>
          <a:bodyPr>
            <a:normAutofit fontScale="85000" lnSpcReduction="20000"/>
          </a:bodyPr>
          <a:lstStyle/>
          <a:p>
            <a:pPr marL="0" indent="0" algn="just">
              <a:buNone/>
            </a:pPr>
            <a:r>
              <a:rPr lang="it-IT" dirty="0"/>
              <a:t>ATTIVITA’ ONEROSE SENZA AUTORIZZAZIONE E SENZA COMUNICAZIONE </a:t>
            </a:r>
          </a:p>
          <a:p>
            <a:pPr marL="0" indent="0" algn="just" fontAlgn="base">
              <a:buNone/>
            </a:pPr>
            <a:r>
              <a:rPr lang="it-IT" dirty="0"/>
              <a:t>a) collaborazione a giornali, riviste, enciclopedie e simili; </a:t>
            </a:r>
          </a:p>
          <a:p>
            <a:pPr marL="0" indent="0" algn="just" fontAlgn="base">
              <a:buNone/>
            </a:pPr>
            <a:r>
              <a:rPr lang="it-IT" dirty="0"/>
              <a:t>b) utilizzazione economica da parte dell'autore o inventore di opere dell'ingegno e di invenzioni industriali; </a:t>
            </a:r>
          </a:p>
          <a:p>
            <a:pPr marL="0" indent="0" algn="just" fontAlgn="base">
              <a:buNone/>
            </a:pPr>
            <a:r>
              <a:rPr lang="it-IT" dirty="0"/>
              <a:t>c) partecipazione a convegni e seminari; </a:t>
            </a:r>
          </a:p>
          <a:p>
            <a:pPr marL="0" indent="0" algn="just" fontAlgn="base">
              <a:buNone/>
            </a:pPr>
            <a:r>
              <a:rPr lang="it-IT" dirty="0"/>
              <a:t>d) incarichi per i quali è corrisposto solo il rimborso delle spese documentate; </a:t>
            </a:r>
          </a:p>
          <a:p>
            <a:pPr marL="0" indent="0" algn="just" fontAlgn="base">
              <a:buNone/>
            </a:pPr>
            <a:r>
              <a:rPr lang="it-IT" dirty="0"/>
              <a:t>e) incarichi per lo svolgimento dei quali il dipendente è posto in posizione di aspettativa, di comando o di fuori ruolo; </a:t>
            </a:r>
          </a:p>
          <a:p>
            <a:pPr marL="0" indent="0" algn="just" fontAlgn="base">
              <a:buNone/>
            </a:pPr>
            <a:r>
              <a:rPr lang="it-IT" dirty="0"/>
              <a:t>f) incarichi conferiti dalle organizzazioni sindacali a dipendenti presso le stesse distaccati o in aspettativa non retribuita. </a:t>
            </a:r>
          </a:p>
          <a:p>
            <a:pPr marL="0" indent="0" algn="just" fontAlgn="base">
              <a:buNone/>
            </a:pPr>
            <a:r>
              <a:rPr lang="it-IT" dirty="0"/>
              <a:t>f-bis) attività di formazione diretta ai dipendenti della pubblica amministrazione </a:t>
            </a:r>
            <a:r>
              <a:rPr lang="it-IT" dirty="0" err="1"/>
              <a:t>nonche</a:t>
            </a:r>
            <a:r>
              <a:rPr lang="it-IT" dirty="0"/>
              <a:t>' di docenza e di ricerca scientifica.</a:t>
            </a:r>
          </a:p>
          <a:p>
            <a:pPr marL="0" indent="0" algn="just">
              <a:buNone/>
            </a:pPr>
            <a:endParaRPr lang="it-IT" dirty="0"/>
          </a:p>
        </p:txBody>
      </p:sp>
    </p:spTree>
    <p:extLst>
      <p:ext uri="{BB962C8B-B14F-4D97-AF65-F5344CB8AC3E}">
        <p14:creationId xmlns:p14="http://schemas.microsoft.com/office/powerpoint/2010/main" val="3751876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SISTEMA DI VALUTAZIONE (II)</a:t>
            </a:r>
            <a:endParaRPr lang="en-GB"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303798482"/>
              </p:ext>
            </p:extLst>
          </p:nvPr>
        </p:nvGraphicFramePr>
        <p:xfrm>
          <a:off x="511962" y="2115108"/>
          <a:ext cx="8181998" cy="4122204"/>
        </p:xfrm>
        <a:graphic>
          <a:graphicData uri="http://schemas.openxmlformats.org/drawingml/2006/table">
            <a:tbl>
              <a:tblPr/>
              <a:tblGrid>
                <a:gridCol w="8181998">
                  <a:extLst>
                    <a:ext uri="{9D8B030D-6E8A-4147-A177-3AD203B41FA5}">
                      <a16:colId xmlns:a16="http://schemas.microsoft.com/office/drawing/2014/main" val="20000"/>
                    </a:ext>
                  </a:extLst>
                </a:gridCol>
              </a:tblGrid>
              <a:tr h="4122204">
                <a:tc>
                  <a:txBody>
                    <a:bodyPr/>
                    <a:lstStyle/>
                    <a:p>
                      <a:pPr algn="just"/>
                      <a:r>
                        <a:rPr lang="it-IT" sz="1500" dirty="0">
                          <a:solidFill>
                            <a:schemeClr val="bg1"/>
                          </a:solidFill>
                          <a:effectLst/>
                        </a:rPr>
                        <a:t>Articolo 19 del d.lgs. 150/2009 dopo la</a:t>
                      </a:r>
                      <a:r>
                        <a:rPr lang="it-IT" sz="1500" baseline="0" dirty="0">
                          <a:solidFill>
                            <a:schemeClr val="bg1"/>
                          </a:solidFill>
                          <a:effectLst/>
                        </a:rPr>
                        <a:t> riforma Madia</a:t>
                      </a:r>
                      <a:endParaRPr lang="it-IT" sz="1500" dirty="0">
                        <a:solidFill>
                          <a:schemeClr val="bg1"/>
                        </a:solidFill>
                        <a:effectLst/>
                      </a:endParaRPr>
                    </a:p>
                    <a:p>
                      <a:pPr algn="just"/>
                      <a:r>
                        <a:rPr lang="it-IT" sz="1500" dirty="0">
                          <a:solidFill>
                            <a:schemeClr val="bg1"/>
                          </a:solidFill>
                          <a:effectLst/>
                        </a:rPr>
                        <a:t>1. Il contratto collettivo nazionale stabilisce la quota delle risorse destinate a remunerare, rispettivamente, la performance organizzativa e quella individuale e fissa criteri idonei a garantire che alla significativa differenziazione dei giudizi ……corrisponda un'effettiva diversificazione dei trattamenti economici correlati.</a:t>
                      </a:r>
                    </a:p>
                    <a:p>
                      <a:pPr algn="just"/>
                      <a:r>
                        <a:rPr lang="it-IT" sz="1500" dirty="0">
                          <a:solidFill>
                            <a:schemeClr val="bg1"/>
                          </a:solidFill>
                          <a:effectLst/>
                        </a:rPr>
                        <a:t>2. Per i dirigenti, il criterio di attribuzione dei premi di cui al comma 1 è applicato con riferimento alla retribuzione di risultato.</a:t>
                      </a:r>
                    </a:p>
                    <a:p>
                      <a:pPr marL="342900" indent="-342900" algn="just">
                        <a:buFont typeface="Wingdings" panose="05000000000000000000" pitchFamily="2" charset="2"/>
                        <a:buChar char="Ø"/>
                      </a:pPr>
                      <a:r>
                        <a:rPr lang="it-IT" sz="1500" dirty="0">
                          <a:solidFill>
                            <a:schemeClr val="bg1"/>
                          </a:solidFill>
                          <a:effectLst/>
                        </a:rPr>
                        <a:t>Si supera il modello</a:t>
                      </a:r>
                      <a:r>
                        <a:rPr lang="it-IT" sz="1500" baseline="0" dirty="0">
                          <a:solidFill>
                            <a:schemeClr val="bg1"/>
                          </a:solidFill>
                          <a:effectLst/>
                        </a:rPr>
                        <a:t> delle fasce </a:t>
                      </a:r>
                    </a:p>
                    <a:p>
                      <a:pPr marL="342900" indent="-342900" algn="just">
                        <a:buFont typeface="Wingdings" panose="05000000000000000000" pitchFamily="2" charset="2"/>
                        <a:buChar char="Ø"/>
                      </a:pPr>
                      <a:r>
                        <a:rPr lang="it-IT" sz="1500" baseline="0" dirty="0">
                          <a:solidFill>
                            <a:schemeClr val="bg1"/>
                          </a:solidFill>
                          <a:effectLst/>
                        </a:rPr>
                        <a:t>Si tenta di valorizzare la partecipazione dei cittadini e degli utenti che possono comunicare direttamente all’organismo di valutazione il grado di soddisfacimento</a:t>
                      </a:r>
                      <a:endParaRPr lang="it-IT" sz="1500" dirty="0">
                        <a:solidFill>
                          <a:schemeClr val="bg1"/>
                        </a:solidFill>
                        <a:effectLst/>
                      </a:endParaRPr>
                    </a:p>
                    <a:p>
                      <a:pPr algn="just"/>
                      <a:endParaRPr lang="it-IT" sz="1500" dirty="0">
                        <a:solidFill>
                          <a:schemeClr val="bg1"/>
                        </a:solidFill>
                        <a:effectLst/>
                      </a:endParaRPr>
                    </a:p>
                    <a:p>
                      <a:pPr algn="just"/>
                      <a:endParaRPr lang="it-IT" sz="1500" dirty="0">
                        <a:effectLst/>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0000"/>
                  </a:ext>
                </a:extLst>
              </a:tr>
            </a:tbl>
          </a:graphicData>
        </a:graphic>
      </p:graphicFrame>
      <p:sp>
        <p:nvSpPr>
          <p:cNvPr id="5" name="Rectangle 1"/>
          <p:cNvSpPr>
            <a:spLocks noChangeArrowheads="1"/>
          </p:cNvSpPr>
          <p:nvPr/>
        </p:nvSpPr>
        <p:spPr bwMode="auto">
          <a:xfrm>
            <a:off x="2995613" y="1999692"/>
            <a:ext cx="27252" cy="11541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fontAlgn="base">
              <a:spcBef>
                <a:spcPct val="0"/>
              </a:spcBef>
              <a:spcAft>
                <a:spcPct val="0"/>
              </a:spcAft>
            </a:pPr>
            <a:r>
              <a:rPr lang="en-US" altLang="en-US" sz="750">
                <a:solidFill>
                  <a:srgbClr val="7F7F81"/>
                </a:solidFill>
                <a:latin typeface="Arial" pitchFamily="34" charset="0"/>
                <a:cs typeface="Arial" pitchFamily="34" charset="0"/>
              </a:rPr>
              <a:t> </a:t>
            </a:r>
            <a:endParaRPr lang="en-US" altLang="en-US" sz="135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5618498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Caratteristiche dell’incarico</a:t>
            </a:r>
          </a:p>
        </p:txBody>
      </p:sp>
      <p:sp>
        <p:nvSpPr>
          <p:cNvPr id="3" name="Segnaposto contenuto 2"/>
          <p:cNvSpPr>
            <a:spLocks noGrp="1"/>
          </p:cNvSpPr>
          <p:nvPr>
            <p:ph idx="1"/>
          </p:nvPr>
        </p:nvSpPr>
        <p:spPr/>
        <p:txBody>
          <a:bodyPr/>
          <a:lstStyle/>
          <a:p>
            <a:pPr marL="0" indent="0">
              <a:buNone/>
            </a:pPr>
            <a:r>
              <a:rPr lang="it-IT" dirty="0"/>
              <a:t>SALTUARIETA’</a:t>
            </a:r>
          </a:p>
          <a:p>
            <a:pPr marL="0" indent="0">
              <a:buNone/>
            </a:pPr>
            <a:endParaRPr lang="it-IT" dirty="0"/>
          </a:p>
          <a:p>
            <a:pPr marL="0" indent="0">
              <a:buNone/>
            </a:pPr>
            <a:r>
              <a:rPr lang="it-IT" dirty="0"/>
              <a:t>OCCASIONALITA’</a:t>
            </a:r>
          </a:p>
          <a:p>
            <a:pPr marL="0" indent="0">
              <a:buNone/>
            </a:pPr>
            <a:endParaRPr lang="it-IT" dirty="0"/>
          </a:p>
          <a:p>
            <a:pPr marL="0" indent="0">
              <a:buNone/>
            </a:pPr>
            <a:r>
              <a:rPr lang="it-IT" dirty="0"/>
              <a:t>NON PREVALENZA DELL’IMPEGNO</a:t>
            </a:r>
          </a:p>
        </p:txBody>
      </p:sp>
    </p:spTree>
    <p:extLst>
      <p:ext uri="{BB962C8B-B14F-4D97-AF65-F5344CB8AC3E}">
        <p14:creationId xmlns:p14="http://schemas.microsoft.com/office/powerpoint/2010/main" val="2523726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Sanzioni (art. 53, TUPI)</a:t>
            </a:r>
            <a:endParaRPr lang="en-GB" dirty="0"/>
          </a:p>
        </p:txBody>
      </p:sp>
      <p:sp>
        <p:nvSpPr>
          <p:cNvPr id="3" name="Segnaposto contenuto 2"/>
          <p:cNvSpPr>
            <a:spLocks noGrp="1"/>
          </p:cNvSpPr>
          <p:nvPr>
            <p:ph idx="1"/>
          </p:nvPr>
        </p:nvSpPr>
        <p:spPr/>
        <p:txBody>
          <a:bodyPr>
            <a:normAutofit/>
          </a:bodyPr>
          <a:lstStyle/>
          <a:p>
            <a:pPr algn="just"/>
            <a:r>
              <a:rPr lang="it-IT" dirty="0"/>
              <a:t>A chi conferisce incarichi senza autorizzazione:</a:t>
            </a:r>
          </a:p>
          <a:p>
            <a:pPr marL="0" indent="0" algn="just">
              <a:buNone/>
            </a:pPr>
            <a:r>
              <a:rPr lang="it-IT" dirty="0"/>
              <a:t>- Somma pari al doppio degli emolumenti </a:t>
            </a:r>
          </a:p>
          <a:p>
            <a:pPr algn="just">
              <a:buFontTx/>
              <a:buChar char="-"/>
            </a:pPr>
            <a:r>
              <a:rPr lang="it-IT" dirty="0"/>
              <a:t>Responsabilità disciplinare se a conferire è una PA</a:t>
            </a:r>
          </a:p>
          <a:p>
            <a:pPr algn="just"/>
            <a:r>
              <a:rPr lang="it-IT" dirty="0"/>
              <a:t>Al dipendente:</a:t>
            </a:r>
          </a:p>
          <a:p>
            <a:pPr algn="just">
              <a:buFontTx/>
              <a:buChar char="-"/>
            </a:pPr>
            <a:r>
              <a:rPr lang="it-IT" dirty="0"/>
              <a:t>la responsabilità disciplinare;</a:t>
            </a:r>
          </a:p>
          <a:p>
            <a:pPr algn="just">
              <a:buFontTx/>
              <a:buChar char="-"/>
            </a:pPr>
            <a:r>
              <a:rPr lang="it-IT" dirty="0"/>
              <a:t>versamento delle somme percepite dall’incarico non autorizzato o non consentito al bilancio dell’ente di appartenenza </a:t>
            </a:r>
          </a:p>
        </p:txBody>
      </p:sp>
    </p:spTree>
    <p:extLst>
      <p:ext uri="{BB962C8B-B14F-4D97-AF65-F5344CB8AC3E}">
        <p14:creationId xmlns:p14="http://schemas.microsoft.com/office/powerpoint/2010/main" val="31469564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Obblighi e codice </a:t>
            </a:r>
            <a:endParaRPr lang="en-GB" dirty="0"/>
          </a:p>
        </p:txBody>
      </p:sp>
      <p:sp>
        <p:nvSpPr>
          <p:cNvPr id="3" name="Segnaposto contenuto 2"/>
          <p:cNvSpPr>
            <a:spLocks noGrp="1"/>
          </p:cNvSpPr>
          <p:nvPr>
            <p:ph idx="1"/>
          </p:nvPr>
        </p:nvSpPr>
        <p:spPr/>
        <p:txBody>
          <a:bodyPr>
            <a:normAutofit lnSpcReduction="10000"/>
          </a:bodyPr>
          <a:lstStyle/>
          <a:p>
            <a:pPr algn="just"/>
            <a:r>
              <a:rPr lang="it-IT" dirty="0"/>
              <a:t>DILIGENZA, OBBEDIENZA, FEDELTA’: ART. 2104 c.c.; 2105</a:t>
            </a:r>
          </a:p>
          <a:p>
            <a:pPr algn="just"/>
            <a:r>
              <a:rPr lang="it-IT" dirty="0"/>
              <a:t>Art. 54 TUPI: codice di comportamento per qualità dei servizi, prevenire corruzione, diligenza, lealtà, imparzialità, interesse pubblico</a:t>
            </a:r>
          </a:p>
          <a:p>
            <a:pPr algn="just"/>
            <a:r>
              <a:rPr lang="it-IT" dirty="0"/>
              <a:t>Codice attuale: DPR 16 aprile 2013, n. 62, consegnato al dipendente al momento dell’assunzione</a:t>
            </a:r>
          </a:p>
          <a:p>
            <a:pPr algn="just"/>
            <a:r>
              <a:rPr lang="it-IT" dirty="0"/>
              <a:t>La sua violazione è fonte di responsabilità disciplinare</a:t>
            </a:r>
          </a:p>
          <a:p>
            <a:pPr algn="just"/>
            <a:r>
              <a:rPr lang="it-IT" dirty="0"/>
              <a:t>Le sue regole sono doveri minimi e integrati dai diversi codici di comportamento delle singole PA</a:t>
            </a:r>
          </a:p>
          <a:p>
            <a:endParaRPr lang="en-GB" dirty="0"/>
          </a:p>
        </p:txBody>
      </p:sp>
    </p:spTree>
    <p:extLst>
      <p:ext uri="{BB962C8B-B14F-4D97-AF65-F5344CB8AC3E}">
        <p14:creationId xmlns:p14="http://schemas.microsoft.com/office/powerpoint/2010/main" val="14232366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a:t>OBBLIGHI DEL LAVORATORE	</a:t>
            </a:r>
            <a:endParaRPr lang="it-IT" dirty="0"/>
          </a:p>
        </p:txBody>
      </p:sp>
      <p:sp>
        <p:nvSpPr>
          <p:cNvPr id="11267" name="Segnaposto contenuto 2"/>
          <p:cNvSpPr>
            <a:spLocks noGrp="1"/>
          </p:cNvSpPr>
          <p:nvPr>
            <p:ph idx="1"/>
          </p:nvPr>
        </p:nvSpPr>
        <p:spPr/>
        <p:txBody>
          <a:bodyPr/>
          <a:lstStyle/>
          <a:p>
            <a:pPr algn="just"/>
            <a:r>
              <a:rPr lang="it-IT" altLang="en-US" dirty="0">
                <a:ea typeface="ＭＳ Ｐゴシック" pitchFamily="34" charset="-128"/>
              </a:rPr>
              <a:t>Il lavoratore è tenuto ad adempiere all’</a:t>
            </a:r>
            <a:r>
              <a:rPr lang="it-IT" altLang="ja-JP" dirty="0">
                <a:ea typeface="ＭＳ Ｐゴシック" pitchFamily="34" charset="-128"/>
              </a:rPr>
              <a:t>obbligazione principale: svolgimento delle mansioni assegnate in base alle direttive ricevute, secondo l</a:t>
            </a:r>
            <a:r>
              <a:rPr lang="ja-JP" altLang="it-IT" dirty="0">
                <a:ea typeface="ＭＳ Ｐゴシック" pitchFamily="34" charset="-128"/>
              </a:rPr>
              <a:t>’</a:t>
            </a:r>
            <a:r>
              <a:rPr lang="it-IT" altLang="ja-JP" dirty="0">
                <a:ea typeface="ＭＳ Ｐゴシック" pitchFamily="34" charset="-128"/>
              </a:rPr>
              <a:t>orario assegnato e nel luogo indicato dal datore</a:t>
            </a:r>
          </a:p>
          <a:p>
            <a:pPr algn="just"/>
            <a:r>
              <a:rPr lang="it-IT" altLang="en-US" dirty="0">
                <a:ea typeface="ＭＳ Ｐゴシック" pitchFamily="34" charset="-128"/>
              </a:rPr>
              <a:t>Sussistono obblighi accessori: </a:t>
            </a:r>
          </a:p>
          <a:p>
            <a:pPr algn="just"/>
            <a:r>
              <a:rPr lang="it-IT" altLang="en-US" dirty="0">
                <a:ea typeface="ＭＳ Ｐゴシック" pitchFamily="34" charset="-128"/>
              </a:rPr>
              <a:t>Diligenza ed obbedienza</a:t>
            </a:r>
          </a:p>
          <a:p>
            <a:pPr algn="just"/>
            <a:r>
              <a:rPr lang="it-IT" altLang="en-US" dirty="0">
                <a:ea typeface="ＭＳ Ｐゴシック" pitchFamily="34" charset="-128"/>
              </a:rPr>
              <a:t>Fedeltà </a:t>
            </a:r>
          </a:p>
        </p:txBody>
      </p:sp>
    </p:spTree>
    <p:extLst>
      <p:ext uri="{BB962C8B-B14F-4D97-AF65-F5344CB8AC3E}">
        <p14:creationId xmlns:p14="http://schemas.microsoft.com/office/powerpoint/2010/main" val="36409410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Potere disciplinare</a:t>
            </a:r>
            <a:endParaRPr lang="en-GB" dirty="0"/>
          </a:p>
        </p:txBody>
      </p:sp>
      <p:sp>
        <p:nvSpPr>
          <p:cNvPr id="3" name="Segnaposto contenuto 2"/>
          <p:cNvSpPr>
            <a:spLocks noGrp="1"/>
          </p:cNvSpPr>
          <p:nvPr>
            <p:ph idx="1"/>
          </p:nvPr>
        </p:nvSpPr>
        <p:spPr/>
        <p:txBody>
          <a:bodyPr/>
          <a:lstStyle/>
          <a:p>
            <a:r>
              <a:rPr lang="it-IT" dirty="0"/>
              <a:t>continui interventi: sottratti spazi al contratto collettivo</a:t>
            </a:r>
          </a:p>
          <a:p>
            <a:r>
              <a:rPr lang="it-IT" dirty="0"/>
              <a:t>art. 55, da bis a </a:t>
            </a:r>
            <a:r>
              <a:rPr lang="it-IT" dirty="0" err="1"/>
              <a:t>nonies</a:t>
            </a:r>
            <a:r>
              <a:rPr lang="it-IT" dirty="0"/>
              <a:t>, TU</a:t>
            </a:r>
          </a:p>
          <a:p>
            <a:r>
              <a:rPr lang="it-IT" dirty="0"/>
              <a:t>tipizzazione delle sanzioni</a:t>
            </a:r>
            <a:r>
              <a:rPr lang="en-GB" dirty="0"/>
              <a:t>: </a:t>
            </a:r>
            <a:r>
              <a:rPr lang="en-GB" dirty="0" err="1"/>
              <a:t>rimprovero</a:t>
            </a:r>
            <a:r>
              <a:rPr lang="en-GB" dirty="0"/>
              <a:t>, </a:t>
            </a:r>
            <a:r>
              <a:rPr lang="en-GB" dirty="0" err="1"/>
              <a:t>multa</a:t>
            </a:r>
            <a:r>
              <a:rPr lang="en-GB" dirty="0"/>
              <a:t>, </a:t>
            </a:r>
            <a:r>
              <a:rPr lang="en-GB" dirty="0" err="1"/>
              <a:t>sospensione</a:t>
            </a:r>
            <a:r>
              <a:rPr lang="en-GB" dirty="0"/>
              <a:t> (10 gg), </a:t>
            </a:r>
            <a:r>
              <a:rPr lang="en-GB" dirty="0" err="1"/>
              <a:t>sospenzione</a:t>
            </a:r>
            <a:r>
              <a:rPr lang="en-GB" dirty="0"/>
              <a:t> da 11 gg a 6 </a:t>
            </a:r>
            <a:r>
              <a:rPr lang="en-GB" dirty="0" err="1"/>
              <a:t>mesi</a:t>
            </a:r>
            <a:r>
              <a:rPr lang="en-GB" dirty="0"/>
              <a:t>, </a:t>
            </a:r>
            <a:r>
              <a:rPr lang="en-GB" dirty="0" err="1"/>
              <a:t>licenziamento</a:t>
            </a:r>
            <a:r>
              <a:rPr lang="en-GB" dirty="0"/>
              <a:t> con o </a:t>
            </a:r>
            <a:r>
              <a:rPr lang="en-GB" dirty="0" err="1"/>
              <a:t>senza</a:t>
            </a:r>
            <a:r>
              <a:rPr lang="en-GB" dirty="0"/>
              <a:t> </a:t>
            </a:r>
            <a:r>
              <a:rPr lang="en-GB" dirty="0" err="1"/>
              <a:t>preavviso</a:t>
            </a:r>
            <a:endParaRPr lang="en-GB" dirty="0"/>
          </a:p>
          <a:p>
            <a:r>
              <a:rPr lang="it-IT" dirty="0"/>
              <a:t>applicazione art. 2106 c.c.</a:t>
            </a:r>
          </a:p>
          <a:p>
            <a:endParaRPr lang="it-IT" dirty="0"/>
          </a:p>
        </p:txBody>
      </p:sp>
    </p:spTree>
    <p:extLst>
      <p:ext uri="{BB962C8B-B14F-4D97-AF65-F5344CB8AC3E}">
        <p14:creationId xmlns:p14="http://schemas.microsoft.com/office/powerpoint/2010/main" val="1059449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…segue…</a:t>
            </a:r>
            <a:endParaRPr lang="en-GB" dirty="0"/>
          </a:p>
        </p:txBody>
      </p:sp>
      <p:sp>
        <p:nvSpPr>
          <p:cNvPr id="5" name="Segnaposto contenuto 4"/>
          <p:cNvSpPr>
            <a:spLocks noGrp="1"/>
          </p:cNvSpPr>
          <p:nvPr>
            <p:ph idx="1"/>
          </p:nvPr>
        </p:nvSpPr>
        <p:spPr/>
        <p:txBody>
          <a:bodyPr>
            <a:normAutofit/>
          </a:bodyPr>
          <a:lstStyle/>
          <a:p>
            <a:pPr algn="just"/>
            <a:r>
              <a:rPr lang="it-IT" dirty="0"/>
              <a:t>Sospensione (da tre gg a tre mesi): violazione di obblighi che abbia comportato condanna della PA a risarcimento del danno (55, </a:t>
            </a:r>
            <a:r>
              <a:rPr lang="it-IT" dirty="0" err="1"/>
              <a:t>sexies</a:t>
            </a:r>
            <a:r>
              <a:rPr lang="it-IT" dirty="0"/>
              <a:t>, co. 1)</a:t>
            </a:r>
          </a:p>
          <a:p>
            <a:pPr algn="just"/>
            <a:r>
              <a:rPr lang="it-IT" dirty="0"/>
              <a:t>Sospensione </a:t>
            </a:r>
            <a:r>
              <a:rPr lang="it-IT" dirty="0" err="1"/>
              <a:t>max</a:t>
            </a:r>
            <a:r>
              <a:rPr lang="it-IT" dirty="0"/>
              <a:t> tre mesi: - mancato esercizio o decadenza azione disciplinare, valutazioni irragionevoli dell’illecito, dolo o colpa grave nel procedimento per misura cautelare in caso di falsa attestazione della presenza </a:t>
            </a:r>
          </a:p>
          <a:p>
            <a:pPr algn="just"/>
            <a:r>
              <a:rPr lang="it-IT" dirty="0"/>
              <a:t>Sospensione di 15 gg: dichiarazione falsa o mancata collaborazione di altri dipendenti</a:t>
            </a:r>
          </a:p>
          <a:p>
            <a:pPr algn="just"/>
            <a:r>
              <a:rPr lang="it-IT" dirty="0"/>
              <a:t>Collocamento in disponibilità: danno grave al funzionamento della PA</a:t>
            </a:r>
          </a:p>
        </p:txBody>
      </p:sp>
    </p:spTree>
    <p:extLst>
      <p:ext uri="{BB962C8B-B14F-4D97-AF65-F5344CB8AC3E}">
        <p14:creationId xmlns:p14="http://schemas.microsoft.com/office/powerpoint/2010/main" val="18238746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Procedimento disciplinare		</a:t>
            </a:r>
            <a:endParaRPr lang="en-GB" dirty="0"/>
          </a:p>
        </p:txBody>
      </p:sp>
      <p:sp>
        <p:nvSpPr>
          <p:cNvPr id="3" name="Segnaposto contenuto 2"/>
          <p:cNvSpPr>
            <a:spLocks noGrp="1"/>
          </p:cNvSpPr>
          <p:nvPr>
            <p:ph idx="1"/>
          </p:nvPr>
        </p:nvSpPr>
        <p:spPr>
          <a:xfrm>
            <a:off x="683568" y="2204864"/>
            <a:ext cx="7920879" cy="3528392"/>
          </a:xfrm>
        </p:spPr>
        <p:txBody>
          <a:bodyPr>
            <a:noAutofit/>
          </a:bodyPr>
          <a:lstStyle/>
          <a:p>
            <a:pPr algn="just"/>
            <a:r>
              <a:rPr lang="it-IT" sz="1600" dirty="0"/>
              <a:t>pubblicità del codice (anche on line)</a:t>
            </a:r>
          </a:p>
          <a:p>
            <a:pPr algn="just"/>
            <a:r>
              <a:rPr lang="it-IT" sz="1600" dirty="0"/>
              <a:t>dopo la riforma Madia: procedimento unitario</a:t>
            </a:r>
          </a:p>
          <a:p>
            <a:pPr algn="just"/>
            <a:r>
              <a:rPr lang="it-IT" sz="1600" dirty="0"/>
              <a:t>infrazioni punibili con rimprovero verbale: responsabile struttura</a:t>
            </a:r>
          </a:p>
          <a:p>
            <a:pPr algn="just"/>
            <a:r>
              <a:rPr lang="it-IT" sz="1600" dirty="0"/>
              <a:t>individuazione di un Ufficio per i procedimenti disciplinari (</a:t>
            </a:r>
            <a:r>
              <a:rPr lang="it-IT" sz="1600" dirty="0" err="1"/>
              <a:t>Upd</a:t>
            </a:r>
            <a:r>
              <a:rPr lang="it-IT" sz="1600" dirty="0"/>
              <a:t>), art. 55 bis</a:t>
            </a:r>
          </a:p>
          <a:p>
            <a:pPr algn="just"/>
            <a:r>
              <a:rPr lang="it-IT" sz="1600" dirty="0"/>
              <a:t> segnalazione all’</a:t>
            </a:r>
            <a:r>
              <a:rPr lang="it-IT" sz="1600" dirty="0" err="1"/>
              <a:t>Upd</a:t>
            </a:r>
            <a:r>
              <a:rPr lang="it-IT" sz="1600" dirty="0"/>
              <a:t> (entro 10 gg) dell’infrazione da parte del responsabile della struttura (ma anche  per conoscenza diretta o per terzi)</a:t>
            </a:r>
          </a:p>
          <a:p>
            <a:pPr algn="just"/>
            <a:r>
              <a:rPr lang="it-IT" sz="1600" dirty="0" err="1"/>
              <a:t>Upd</a:t>
            </a:r>
            <a:r>
              <a:rPr lang="it-IT" sz="1600" dirty="0"/>
              <a:t> contesta per iscritto entro 30 gg dalla segnalazione o dalla conoscenza del fatto</a:t>
            </a:r>
          </a:p>
          <a:p>
            <a:pPr algn="just"/>
            <a:r>
              <a:rPr lang="it-IT" sz="1600" dirty="0"/>
              <a:t>nella stessa lettera si convoca il lavoratore con preavviso di almeno 20 gg per la difesa in contraddittorio</a:t>
            </a:r>
          </a:p>
          <a:p>
            <a:pPr algn="just"/>
            <a:r>
              <a:rPr lang="it-IT" sz="1600" dirty="0"/>
              <a:t>esistenza da un procuratore o dal sindacato o difesa scritta</a:t>
            </a:r>
          </a:p>
          <a:p>
            <a:pPr algn="just"/>
            <a:r>
              <a:rPr lang="it-IT" sz="1600" dirty="0"/>
              <a:t>all’esito dell’istruttoria, irrogazione sanzione o sanzione (entro 120 gg deve concludersi) </a:t>
            </a:r>
            <a:endParaRPr lang="en-GB" sz="1600" dirty="0"/>
          </a:p>
        </p:txBody>
      </p:sp>
    </p:spTree>
    <p:extLst>
      <p:ext uri="{BB962C8B-B14F-4D97-AF65-F5344CB8AC3E}">
        <p14:creationId xmlns:p14="http://schemas.microsoft.com/office/powerpoint/2010/main" val="37735123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Responsabilità penale: cenni</a:t>
            </a:r>
            <a:endParaRPr lang="en-GB" dirty="0"/>
          </a:p>
        </p:txBody>
      </p:sp>
      <p:sp>
        <p:nvSpPr>
          <p:cNvPr id="3" name="Segnaposto contenuto 2"/>
          <p:cNvSpPr>
            <a:spLocks noGrp="1"/>
          </p:cNvSpPr>
          <p:nvPr>
            <p:ph idx="1"/>
          </p:nvPr>
        </p:nvSpPr>
        <p:spPr/>
        <p:txBody>
          <a:bodyPr>
            <a:normAutofit/>
          </a:bodyPr>
          <a:lstStyle/>
          <a:p>
            <a:pPr algn="just"/>
            <a:r>
              <a:rPr lang="it-IT" dirty="0"/>
              <a:t>La </a:t>
            </a:r>
            <a:r>
              <a:rPr lang="it-IT" b="1" dirty="0"/>
              <a:t>responsabilità penale </a:t>
            </a:r>
            <a:r>
              <a:rPr lang="it-IT" dirty="0"/>
              <a:t>si configura quando la trasgressione dei doveri d’ufficio assume il carattere della </a:t>
            </a:r>
            <a:r>
              <a:rPr lang="it-IT" i="1" dirty="0"/>
              <a:t>violazione dell’ordine giuridico generale</a:t>
            </a:r>
            <a:r>
              <a:rPr lang="it-IT" dirty="0"/>
              <a:t> e si concreta nella figura del </a:t>
            </a:r>
            <a:r>
              <a:rPr lang="it-IT" i="1" dirty="0"/>
              <a:t>reato</a:t>
            </a:r>
            <a:r>
              <a:rPr lang="it-IT" dirty="0"/>
              <a:t>.</a:t>
            </a:r>
          </a:p>
          <a:p>
            <a:pPr algn="just"/>
            <a:r>
              <a:rPr lang="it-IT" dirty="0"/>
              <a:t>Il titolo II del libro II del codice penale è dedicato all’esame dei </a:t>
            </a:r>
            <a:r>
              <a:rPr lang="it-IT" b="1" dirty="0"/>
              <a:t>delitti contro la pubblica amministrazione</a:t>
            </a:r>
            <a:r>
              <a:rPr lang="it-IT" dirty="0"/>
              <a:t>. </a:t>
            </a:r>
          </a:p>
          <a:p>
            <a:endParaRPr lang="en-GB" dirty="0"/>
          </a:p>
        </p:txBody>
      </p:sp>
    </p:spTree>
    <p:extLst>
      <p:ext uri="{BB962C8B-B14F-4D97-AF65-F5344CB8AC3E}">
        <p14:creationId xmlns:p14="http://schemas.microsoft.com/office/powerpoint/2010/main" val="3716189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endParaRPr lang="en-GB" dirty="0"/>
          </a:p>
        </p:txBody>
      </p:sp>
      <p:sp>
        <p:nvSpPr>
          <p:cNvPr id="3" name="Segnaposto contenuto 2"/>
          <p:cNvSpPr>
            <a:spLocks noGrp="1"/>
          </p:cNvSpPr>
          <p:nvPr>
            <p:ph idx="1"/>
          </p:nvPr>
        </p:nvSpPr>
        <p:spPr/>
        <p:txBody>
          <a:bodyPr>
            <a:normAutofit/>
          </a:bodyPr>
          <a:lstStyle/>
          <a:p>
            <a:pPr algn="just"/>
            <a:r>
              <a:rPr lang="it-IT" dirty="0"/>
              <a:t>Oggetto giuridico di tali reati è il regolare svolgimento ed il prestigio degli enti pubblici e dei soggetti che ad essi appartengono. </a:t>
            </a:r>
          </a:p>
          <a:p>
            <a:pPr algn="just"/>
            <a:r>
              <a:rPr lang="it-IT" dirty="0"/>
              <a:t>Questo «gruppo» di reati è stato sensibilmente inciso dalla </a:t>
            </a:r>
            <a:r>
              <a:rPr lang="it-IT" b="1" dirty="0"/>
              <a:t>L. 6-11-2012, n. 190</a:t>
            </a:r>
            <a:r>
              <a:rPr lang="it-IT" dirty="0"/>
              <a:t>, cd. </a:t>
            </a:r>
            <a:r>
              <a:rPr lang="it-IT" i="1" dirty="0"/>
              <a:t>legge anticorruzione</a:t>
            </a:r>
            <a:r>
              <a:rPr lang="it-IT" dirty="0"/>
              <a:t>, con cui il legislatore ha inteso potenziare la risposta punitiva dello Stato a fronte di condotte illecite poste in essere dai soggetti rivestite di funzioni pubbliche nell’esercizio di tali funzioni.</a:t>
            </a:r>
          </a:p>
          <a:p>
            <a:endParaRPr lang="en-GB" dirty="0"/>
          </a:p>
        </p:txBody>
      </p:sp>
    </p:spTree>
    <p:extLst>
      <p:ext uri="{BB962C8B-B14F-4D97-AF65-F5344CB8AC3E}">
        <p14:creationId xmlns:p14="http://schemas.microsoft.com/office/powerpoint/2010/main" val="32794900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Rapporti procedimenti penale/disciplinare</a:t>
            </a:r>
            <a:endParaRPr lang="en-GB" dirty="0"/>
          </a:p>
        </p:txBody>
      </p:sp>
      <p:sp>
        <p:nvSpPr>
          <p:cNvPr id="3" name="Segnaposto contenuto 2"/>
          <p:cNvSpPr>
            <a:spLocks noGrp="1"/>
          </p:cNvSpPr>
          <p:nvPr>
            <p:ph idx="1"/>
          </p:nvPr>
        </p:nvSpPr>
        <p:spPr>
          <a:xfrm>
            <a:off x="864382" y="2489200"/>
            <a:ext cx="7164002" cy="3820120"/>
          </a:xfrm>
        </p:spPr>
        <p:txBody>
          <a:bodyPr>
            <a:normAutofit fontScale="85000" lnSpcReduction="10000"/>
          </a:bodyPr>
          <a:lstStyle/>
          <a:p>
            <a:pPr algn="just"/>
            <a:r>
              <a:rPr lang="it-IT" dirty="0"/>
              <a:t>Separazione e autonomia </a:t>
            </a:r>
          </a:p>
          <a:p>
            <a:pPr algn="just"/>
            <a:r>
              <a:rPr lang="it-IT" dirty="0"/>
              <a:t>Sospensione: infrazione superiore alla sospensione di 10 gg</a:t>
            </a:r>
          </a:p>
          <a:p>
            <a:pPr algn="just"/>
            <a:r>
              <a:rPr lang="it-IT" dirty="0"/>
              <a:t>Accertamento del fatto complesso</a:t>
            </a:r>
          </a:p>
          <a:p>
            <a:pPr marL="0" indent="0" algn="just">
              <a:buNone/>
            </a:pPr>
            <a:r>
              <a:rPr lang="it-IT" dirty="0"/>
              <a:t>Intrecci:</a:t>
            </a:r>
          </a:p>
          <a:p>
            <a:pPr algn="just">
              <a:buFontTx/>
              <a:buChar char="-"/>
            </a:pPr>
            <a:r>
              <a:rPr lang="it-IT" dirty="0"/>
              <a:t>il procedimento disciplinare si conclude con sanzione e quello penale che il fatto non sussiste: riapertura procedimento disciplinare</a:t>
            </a:r>
          </a:p>
          <a:p>
            <a:pPr algn="just">
              <a:buFontTx/>
              <a:buChar char="-"/>
            </a:pPr>
            <a:r>
              <a:rPr lang="it-IT" dirty="0"/>
              <a:t>procedimento disciplinare si conclude con archiviazione e quello penale con condanna: riapertura per adeguare le determinazioni</a:t>
            </a:r>
          </a:p>
          <a:p>
            <a:pPr algn="just">
              <a:buFontTx/>
              <a:buChar char="-"/>
            </a:pPr>
            <a:r>
              <a:rPr lang="it-IT" dirty="0"/>
              <a:t>la sentenza penale fa stato nel procedimento disciplinare</a:t>
            </a:r>
            <a:endParaRPr lang="en-GB" dirty="0"/>
          </a:p>
        </p:txBody>
      </p:sp>
    </p:spTree>
    <p:extLst>
      <p:ext uri="{BB962C8B-B14F-4D97-AF65-F5344CB8AC3E}">
        <p14:creationId xmlns:p14="http://schemas.microsoft.com/office/powerpoint/2010/main" val="2437679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CICLO DI GESTIONE DELLE PERFORMANCE (I)</a:t>
            </a:r>
          </a:p>
        </p:txBody>
      </p:sp>
      <p:sp>
        <p:nvSpPr>
          <p:cNvPr id="3" name="Segnaposto contenuto 2"/>
          <p:cNvSpPr>
            <a:spLocks noGrp="1"/>
          </p:cNvSpPr>
          <p:nvPr>
            <p:ph idx="1"/>
          </p:nvPr>
        </p:nvSpPr>
        <p:spPr/>
        <p:txBody>
          <a:bodyPr>
            <a:normAutofit/>
          </a:bodyPr>
          <a:lstStyle/>
          <a:p>
            <a:pPr algn="just"/>
            <a:r>
              <a:rPr lang="it-IT" dirty="0"/>
              <a:t>Si articola in fasi (art. 4, co. 2, d.lgs. n. 150/2009):</a:t>
            </a:r>
          </a:p>
          <a:p>
            <a:pPr marL="385763" indent="-385763" algn="just">
              <a:buFont typeface="+mj-lt"/>
              <a:buAutoNum type="romanUcPeriod"/>
            </a:pPr>
            <a:r>
              <a:rPr lang="it-IT" dirty="0"/>
              <a:t>Definizione degli obiettivi, dei valori attesi e degli indicatori con cui misurare le prestazioni. Tali obiettivi sono programmati su base triennale dagli organi politico-amministrativi, sentiti i vertici amministrativi e in coerenza con gli obiettivi di bilancio (art. 5, co. 1). Gli obiettivi devono essere rilevanti e pertinenti, specifici e misurabili e tali da migliorare il servizio, commisurati a standard nazionali e internazionali. Il loro conseguimento è condizione per erogare gli incentivi della contrattazione integrativa</a:t>
            </a:r>
          </a:p>
        </p:txBody>
      </p:sp>
    </p:spTree>
    <p:extLst>
      <p:ext uri="{BB962C8B-B14F-4D97-AF65-F5344CB8AC3E}">
        <p14:creationId xmlns:p14="http://schemas.microsoft.com/office/powerpoint/2010/main" val="2811552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CICLO DI GESTIONE DELLE PERFORMANCE (II)</a:t>
            </a:r>
          </a:p>
        </p:txBody>
      </p:sp>
      <p:sp>
        <p:nvSpPr>
          <p:cNvPr id="3" name="Segnaposto contenuto 2"/>
          <p:cNvSpPr>
            <a:spLocks noGrp="1"/>
          </p:cNvSpPr>
          <p:nvPr>
            <p:ph idx="1"/>
          </p:nvPr>
        </p:nvSpPr>
        <p:spPr/>
        <p:txBody>
          <a:bodyPr>
            <a:normAutofit lnSpcReduction="10000"/>
          </a:bodyPr>
          <a:lstStyle/>
          <a:p>
            <a:pPr marL="385763" indent="-385763" algn="just">
              <a:buFont typeface="+mj-lt"/>
              <a:buAutoNum type="romanUcPeriod" startAt="2"/>
            </a:pPr>
            <a:r>
              <a:rPr lang="it-IT" dirty="0"/>
              <a:t>Collegamento tra obiettivi e allocazione delle risorse</a:t>
            </a:r>
          </a:p>
          <a:p>
            <a:pPr marL="385763" indent="-385763" algn="just">
              <a:buFont typeface="+mj-lt"/>
              <a:buAutoNum type="romanUcPeriod" startAt="2"/>
            </a:pPr>
            <a:r>
              <a:rPr lang="it-IT" dirty="0"/>
              <a:t>Monitoraggio in corso di esercizio e attivazione di correttivi</a:t>
            </a:r>
          </a:p>
          <a:p>
            <a:pPr marL="385763" indent="-385763" algn="just">
              <a:buFont typeface="+mj-lt"/>
              <a:buAutoNum type="romanUcPeriod" startAt="2"/>
            </a:pPr>
            <a:r>
              <a:rPr lang="it-IT" dirty="0"/>
              <a:t>Misurazione e valutazione della performance organizzativa e individuale, effettuata annualmente e deve rilevare la corrispondenza tra servizi resi e standard oggettivi di qualità determinati dal presidente del Consiglio aggiornabili annualmente</a:t>
            </a:r>
          </a:p>
          <a:p>
            <a:pPr marL="385763" indent="-385763" algn="just">
              <a:buFont typeface="+mj-lt"/>
              <a:buAutoNum type="romanUcPeriod" startAt="2"/>
            </a:pPr>
            <a:r>
              <a:rPr lang="it-IT" dirty="0"/>
              <a:t>Utilizzo sistemi premianti</a:t>
            </a:r>
          </a:p>
          <a:p>
            <a:pPr marL="385763" indent="-385763" algn="just">
              <a:buFont typeface="+mj-lt"/>
              <a:buAutoNum type="romanUcPeriod" startAt="2"/>
            </a:pPr>
            <a:r>
              <a:rPr lang="it-IT" dirty="0"/>
              <a:t>Rendicontazione dei risultati agli organi di indirizzo politico</a:t>
            </a:r>
          </a:p>
        </p:txBody>
      </p:sp>
    </p:spTree>
    <p:extLst>
      <p:ext uri="{BB962C8B-B14F-4D97-AF65-F5344CB8AC3E}">
        <p14:creationId xmlns:p14="http://schemas.microsoft.com/office/powerpoint/2010/main" val="3712640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Fase valutazione (I)</a:t>
            </a:r>
          </a:p>
        </p:txBody>
      </p:sp>
      <p:sp>
        <p:nvSpPr>
          <p:cNvPr id="3" name="Segnaposto contenuto 2"/>
          <p:cNvSpPr>
            <a:spLocks noGrp="1"/>
          </p:cNvSpPr>
          <p:nvPr>
            <p:ph idx="1"/>
          </p:nvPr>
        </p:nvSpPr>
        <p:spPr/>
        <p:txBody>
          <a:bodyPr>
            <a:normAutofit fontScale="92500" lnSpcReduction="20000"/>
          </a:bodyPr>
          <a:lstStyle/>
          <a:p>
            <a:pPr marL="0" indent="0" algn="just">
              <a:buNone/>
            </a:pPr>
            <a:r>
              <a:rPr lang="it-IT" dirty="0"/>
              <a:t>Per adempiere alla IV fase le PA devono:</a:t>
            </a:r>
          </a:p>
          <a:p>
            <a:pPr marL="385763" indent="-385763" algn="just">
              <a:buFont typeface="+mj-lt"/>
              <a:buAutoNum type="romanUcPeriod"/>
            </a:pPr>
            <a:r>
              <a:rPr lang="it-IT" dirty="0"/>
              <a:t>adottare un «Sistema di misurazione e valutazione della performance» che individua le fasi, i tempi, le modalità, i soggetti e le responsabilità del processo di valutazione, le misure di coordinamento con la programmazione di bilancio (art. 7, commi 1 e 3, l. n. 150/2009).</a:t>
            </a:r>
          </a:p>
          <a:p>
            <a:pPr algn="just">
              <a:buFont typeface="Wingdings" charset="2"/>
              <a:buChar char="ü"/>
            </a:pPr>
            <a:r>
              <a:rPr lang="it-IT" dirty="0"/>
              <a:t>La valutazione riguarda: l’organizzazione, i singoli, i dirigenti</a:t>
            </a:r>
          </a:p>
          <a:p>
            <a:pPr algn="just">
              <a:buFont typeface="Wingdings" charset="2"/>
              <a:buChar char="ü"/>
            </a:pPr>
            <a:r>
              <a:rPr lang="it-IT" dirty="0"/>
              <a:t>Ambiti di valutazione:</a:t>
            </a:r>
          </a:p>
          <a:p>
            <a:pPr algn="just">
              <a:buFont typeface="+mj-lt"/>
              <a:buAutoNum type="alphaLcPeriod"/>
            </a:pPr>
            <a:r>
              <a:rPr lang="it-IT" dirty="0"/>
              <a:t>Per le PA: impatto su soddisfazione bisogni della collettività; grado di soddisfazione utenti, impiego efficiente risorse, partecipazione cittadini, qualità e quantità servizi</a:t>
            </a:r>
          </a:p>
        </p:txBody>
      </p:sp>
    </p:spTree>
    <p:extLst>
      <p:ext uri="{BB962C8B-B14F-4D97-AF65-F5344CB8AC3E}">
        <p14:creationId xmlns:p14="http://schemas.microsoft.com/office/powerpoint/2010/main" val="3481199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Fase valutazione (II)</a:t>
            </a:r>
          </a:p>
        </p:txBody>
      </p:sp>
      <p:sp>
        <p:nvSpPr>
          <p:cNvPr id="3" name="Segnaposto contenuto 2"/>
          <p:cNvSpPr>
            <a:spLocks noGrp="1"/>
          </p:cNvSpPr>
          <p:nvPr>
            <p:ph idx="1"/>
          </p:nvPr>
        </p:nvSpPr>
        <p:spPr/>
        <p:txBody>
          <a:bodyPr>
            <a:normAutofit/>
          </a:bodyPr>
          <a:lstStyle/>
          <a:p>
            <a:pPr algn="just">
              <a:buFont typeface="Wingdings" charset="2"/>
              <a:buChar char="ü"/>
            </a:pPr>
            <a:r>
              <a:rPr lang="it-IT" dirty="0"/>
              <a:t>Ambiti di valutazione:</a:t>
            </a:r>
          </a:p>
          <a:p>
            <a:pPr algn="just">
              <a:buFont typeface="+mj-lt"/>
              <a:buAutoNum type="alphaLcPeriod" startAt="2"/>
            </a:pPr>
            <a:r>
              <a:rPr lang="it-IT" dirty="0"/>
              <a:t>Per i dirigenti: indicatori di performance dei rispettivi ambiti, specifici obiettivi individuali, competenze manageriali, valutazione dei propri collaboratori</a:t>
            </a:r>
          </a:p>
          <a:p>
            <a:pPr algn="just">
              <a:buFont typeface="+mj-lt"/>
              <a:buAutoNum type="alphaLcPeriod" startAt="2"/>
            </a:pPr>
            <a:r>
              <a:rPr lang="it-IT" dirty="0"/>
              <a:t>Per i singoli: raggiungimento di specifici obiettivi di gruppo o individuali, competenze dimostrate, qualità del contributo, comportamenti professionali e organizzativi</a:t>
            </a:r>
          </a:p>
        </p:txBody>
      </p:sp>
    </p:spTree>
    <p:extLst>
      <p:ext uri="{BB962C8B-B14F-4D97-AF65-F5344CB8AC3E}">
        <p14:creationId xmlns:p14="http://schemas.microsoft.com/office/powerpoint/2010/main" val="2760486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Fase valutazione (III)</a:t>
            </a:r>
          </a:p>
        </p:txBody>
      </p:sp>
      <p:sp>
        <p:nvSpPr>
          <p:cNvPr id="3" name="Segnaposto contenuto 2"/>
          <p:cNvSpPr>
            <a:spLocks noGrp="1"/>
          </p:cNvSpPr>
          <p:nvPr>
            <p:ph idx="1"/>
          </p:nvPr>
        </p:nvSpPr>
        <p:spPr>
          <a:xfrm>
            <a:off x="866216" y="2809875"/>
            <a:ext cx="7475352" cy="3057914"/>
          </a:xfrm>
        </p:spPr>
        <p:txBody>
          <a:bodyPr>
            <a:normAutofit fontScale="55000" lnSpcReduction="20000"/>
          </a:bodyPr>
          <a:lstStyle/>
          <a:p>
            <a:pPr marL="385763" indent="-385763" algn="just">
              <a:buFont typeface="+mj-lt"/>
              <a:buAutoNum type="romanUcPeriod" startAt="2"/>
            </a:pPr>
            <a:r>
              <a:rPr lang="it-IT" dirty="0"/>
              <a:t>Il «Piano delle performance»: entro il 31 gennaio di ogni deve essere adottato il documento programmatico triennale che individua gli obiettivi e i relativi indicatori. In mancanza, i dirigenti non percepiscono la retribuzione di risultato e le PA non possono fare assunzioni o consulenze esterne (art. 10, co. 1, </a:t>
            </a:r>
            <a:r>
              <a:rPr lang="it-IT" dirty="0" err="1"/>
              <a:t>lett</a:t>
            </a:r>
            <a:r>
              <a:rPr lang="it-IT" dirty="0"/>
              <a:t> a, d.lgs. n. 150/2009)</a:t>
            </a:r>
          </a:p>
          <a:p>
            <a:pPr marL="385763" indent="-385763" algn="just">
              <a:buFont typeface="+mj-lt"/>
              <a:buAutoNum type="romanUcPeriod" startAt="2"/>
            </a:pPr>
            <a:r>
              <a:rPr lang="it-IT" dirty="0"/>
              <a:t>La «Relazione sulla performance»: entro il 30 giugno di ogni anno per evidenziare a consuntivo con riferimento all’anno precedente i risultati raggiunti con gli scostamenti rispetto agli obiettivi prefissati </a:t>
            </a:r>
          </a:p>
          <a:p>
            <a:pPr algn="just"/>
            <a:r>
              <a:rPr lang="it-IT" dirty="0"/>
              <a:t>Oggi tutti i documenti di programmazione sono confluiti nel PIAO - </a:t>
            </a:r>
            <a:r>
              <a:rPr lang="it-IT" b="1" dirty="0"/>
              <a:t>Piano Integrato di Attività e Organizzazione</a:t>
            </a:r>
          </a:p>
          <a:p>
            <a:pPr algn="just"/>
            <a:r>
              <a:rPr lang="it-IT" dirty="0"/>
              <a:t>Previsto dall'articolo 6 del decreto legge n. 80 del 9 giugno 2021, il Piano integrato di attività e organizzazione è il documento unico di programmazione e </a:t>
            </a:r>
            <a:r>
              <a:rPr lang="it-IT" i="1" dirty="0" err="1"/>
              <a:t>governance</a:t>
            </a:r>
            <a:r>
              <a:rPr lang="it-IT" i="1" dirty="0"/>
              <a:t> </a:t>
            </a:r>
            <a:r>
              <a:rPr lang="it-IT" dirty="0"/>
              <a:t>che dal 30 giugno 2022 assorbe molti dei Piani che finora le amministrazioni pubbliche erano tenute a predisporre annualmente: performance, fabbisogni del personale, parità di genere, lavoro agile, anticorruzione.</a:t>
            </a:r>
          </a:p>
          <a:p>
            <a:pPr algn="just"/>
            <a:r>
              <a:rPr lang="it-IT" dirty="0"/>
              <a:t>Il PIAO dovrebbe comportare una concreta semplificazione della burocrazia a tutto vantaggio delle amministrazioni, che permette all'Italia di compiere un altro passo decisivo verso una dimensione di maggiore efficienza, efficacia, produttività e misurazione della performance</a:t>
            </a:r>
          </a:p>
          <a:p>
            <a:pPr marL="385763" indent="-385763" algn="just">
              <a:buFont typeface="+mj-lt"/>
              <a:buAutoNum type="romanUcPeriod" startAt="2"/>
            </a:pPr>
            <a:endParaRPr lang="it-IT" dirty="0"/>
          </a:p>
          <a:p>
            <a:pPr marL="385763" indent="-385763" algn="just">
              <a:buFont typeface="+mj-lt"/>
              <a:buAutoNum type="romanUcPeriod" startAt="2"/>
            </a:pPr>
            <a:endParaRPr lang="it-IT" dirty="0"/>
          </a:p>
        </p:txBody>
      </p:sp>
    </p:spTree>
    <p:extLst>
      <p:ext uri="{BB962C8B-B14F-4D97-AF65-F5344CB8AC3E}">
        <p14:creationId xmlns:p14="http://schemas.microsoft.com/office/powerpoint/2010/main" val="734345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Soggetti valutatori (I)</a:t>
            </a:r>
          </a:p>
        </p:txBody>
      </p:sp>
      <p:sp>
        <p:nvSpPr>
          <p:cNvPr id="3" name="Segnaposto contenuto 2"/>
          <p:cNvSpPr>
            <a:spLocks noGrp="1"/>
          </p:cNvSpPr>
          <p:nvPr>
            <p:ph idx="1"/>
          </p:nvPr>
        </p:nvSpPr>
        <p:spPr>
          <a:xfrm>
            <a:off x="866215" y="2540577"/>
            <a:ext cx="7522712" cy="3460173"/>
          </a:xfrm>
        </p:spPr>
        <p:txBody>
          <a:bodyPr>
            <a:normAutofit fontScale="62500" lnSpcReduction="20000"/>
          </a:bodyPr>
          <a:lstStyle/>
          <a:p>
            <a:pPr algn="just">
              <a:buFont typeface="+mj-lt"/>
              <a:buAutoNum type="arabicPeriod"/>
            </a:pPr>
            <a:r>
              <a:rPr lang="it-IT" dirty="0"/>
              <a:t>Dipartimento della funzione pubblica che coordina e promuove;</a:t>
            </a:r>
          </a:p>
          <a:p>
            <a:pPr algn="just">
              <a:buFont typeface="+mj-lt"/>
              <a:buAutoNum type="arabicPeriod"/>
            </a:pPr>
            <a:r>
              <a:rPr lang="it-IT" dirty="0"/>
              <a:t>Gli Organismi indipendenti di valutazione della performance (art. 14): si costituisce in ogni PA:</a:t>
            </a:r>
          </a:p>
          <a:p>
            <a:pPr marL="0" indent="0" algn="just">
              <a:buNone/>
            </a:pPr>
            <a:r>
              <a:rPr lang="it-IT" dirty="0"/>
              <a:t>Organi di norma collegiali di tre membri (eccezionalmente monocratici)</a:t>
            </a:r>
          </a:p>
          <a:p>
            <a:pPr algn="just"/>
            <a:r>
              <a:rPr lang="it-IT" dirty="0"/>
              <a:t>Il dipartimento della funzione pubblica assicura la corretta istituzione e composizione e fissa i criteri le PA devono rispettare per la costituzione</a:t>
            </a:r>
          </a:p>
          <a:p>
            <a:pPr algn="just"/>
            <a:r>
              <a:rPr lang="it-IT" dirty="0"/>
              <a:t>La riforma Madia ha istituito l’Albo dei componenti degli OIV (art. 14bis TU)</a:t>
            </a:r>
          </a:p>
          <a:p>
            <a:pPr algn="just">
              <a:buFont typeface="Wingdings" panose="05000000000000000000" pitchFamily="2" charset="2"/>
              <a:buChar char="ü"/>
            </a:pPr>
            <a:r>
              <a:rPr lang="it-IT" dirty="0"/>
              <a:t>L’organo di indirizzo politico nomina tra i membri dell’elenco previa procedura selettiva</a:t>
            </a:r>
          </a:p>
          <a:p>
            <a:pPr algn="just">
              <a:buFont typeface="Wingdings" panose="05000000000000000000" pitchFamily="2" charset="2"/>
              <a:buChar char="ü"/>
            </a:pPr>
            <a:r>
              <a:rPr lang="it-IT" dirty="0"/>
              <a:t>Persone di elevata professionalità nel campo del management e della valutazione del personale che non abbiano avuto cariche elettive, politiche e sindacali</a:t>
            </a:r>
          </a:p>
          <a:p>
            <a:pPr algn="just">
              <a:buFont typeface="Wingdings" panose="05000000000000000000" pitchFamily="2" charset="2"/>
              <a:buChar char="ü"/>
            </a:pPr>
            <a:r>
              <a:rPr lang="it-IT" dirty="0"/>
              <a:t>Dura in carica tre anni e può essere rinnovato una sola volta, previa selezione pubblica</a:t>
            </a:r>
          </a:p>
          <a:p>
            <a:pPr algn="just">
              <a:buFont typeface="Wingdings" panose="05000000000000000000" pitchFamily="2" charset="2"/>
              <a:buChar char="ü"/>
            </a:pPr>
            <a:r>
              <a:rPr lang="it-IT" dirty="0"/>
              <a:t>Compiti: misurare e valutare le performance dell’amministrazione, migliorare il funzionamento della valutazione, valutare i dirigenti di vertice, validare la Relazione delle performance (condizione necessaria per l’accesso agli strumenti premiali)</a:t>
            </a:r>
          </a:p>
        </p:txBody>
      </p:sp>
    </p:spTree>
    <p:extLst>
      <p:ext uri="{BB962C8B-B14F-4D97-AF65-F5344CB8AC3E}">
        <p14:creationId xmlns:p14="http://schemas.microsoft.com/office/powerpoint/2010/main" val="13277594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273</TotalTime>
  <Words>3308</Words>
  <Application>Microsoft Office PowerPoint</Application>
  <PresentationFormat>Presentazione su schermo (4:3)</PresentationFormat>
  <Paragraphs>214</Paragraphs>
  <Slides>39</Slides>
  <Notes>2</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39</vt:i4>
      </vt:variant>
    </vt:vector>
  </HeadingPairs>
  <TitlesOfParts>
    <vt:vector size="46" baseType="lpstr">
      <vt:lpstr>ＭＳ Ｐゴシック</vt:lpstr>
      <vt:lpstr>Arial</vt:lpstr>
      <vt:lpstr>Calibri</vt:lpstr>
      <vt:lpstr>Century Gothic</vt:lpstr>
      <vt:lpstr>Wingdings</vt:lpstr>
      <vt:lpstr>Wingdings 3</vt:lpstr>
      <vt:lpstr>Ione</vt:lpstr>
      <vt:lpstr>Sistema di valutazione performance e i documenti di programmazione  lezione X</vt:lpstr>
      <vt:lpstr>SISTEMA DI VALUTAZIONE (I)</vt:lpstr>
      <vt:lpstr>SISTEMA DI VALUTAZIONE (II)</vt:lpstr>
      <vt:lpstr>CICLO DI GESTIONE DELLE PERFORMANCE (I)</vt:lpstr>
      <vt:lpstr>CICLO DI GESTIONE DELLE PERFORMANCE (II)</vt:lpstr>
      <vt:lpstr>Fase valutazione (I)</vt:lpstr>
      <vt:lpstr>Fase valutazione (II)</vt:lpstr>
      <vt:lpstr>Fase valutazione (III)</vt:lpstr>
      <vt:lpstr>Soggetti valutatori (I)</vt:lpstr>
      <vt:lpstr>Soggetti valutatori (III)</vt:lpstr>
      <vt:lpstr>Partecipazione dei cittadini  </vt:lpstr>
      <vt:lpstr>Merito e premi </vt:lpstr>
      <vt:lpstr>PIAO</vt:lpstr>
      <vt:lpstr>…</vt:lpstr>
      <vt:lpstr>…</vt:lpstr>
      <vt:lpstr>….</vt:lpstr>
      <vt:lpstr>Incompatibilità e obblighi</vt:lpstr>
      <vt:lpstr>Incompatibilità </vt:lpstr>
      <vt:lpstr>…segue</vt:lpstr>
      <vt:lpstr>…segue</vt:lpstr>
      <vt:lpstr>…libera professione previa autorizzazione</vt:lpstr>
      <vt:lpstr>…segue</vt:lpstr>
      <vt:lpstr>Lavoratori part-time senza autorizzazione</vt:lpstr>
      <vt:lpstr>Incarichi   </vt:lpstr>
      <vt:lpstr>…segue</vt:lpstr>
      <vt:lpstr> …segue</vt:lpstr>
      <vt:lpstr>…segue</vt:lpstr>
      <vt:lpstr>…segue</vt:lpstr>
      <vt:lpstr>…segue</vt:lpstr>
      <vt:lpstr>Caratteristiche dell’incarico</vt:lpstr>
      <vt:lpstr>Sanzioni (art. 53, TUPI)</vt:lpstr>
      <vt:lpstr>Obblighi e codice </vt:lpstr>
      <vt:lpstr>OBBLIGHI DEL LAVORATORE </vt:lpstr>
      <vt:lpstr>Potere disciplinare</vt:lpstr>
      <vt:lpstr>…segue…</vt:lpstr>
      <vt:lpstr>Procedimento disciplinare  </vt:lpstr>
      <vt:lpstr>Responsabilità penale: cenni</vt:lpstr>
      <vt:lpstr>…segue</vt:lpstr>
      <vt:lpstr>Rapporti procedimenti penale/disciplinare</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Incompatibilità e obblighi</dc:title>
  <dc:creator>HP</dc:creator>
  <cp:lastModifiedBy>FERRARA MARIA DOLORES</cp:lastModifiedBy>
  <cp:revision>20</cp:revision>
  <dcterms:created xsi:type="dcterms:W3CDTF">2019-04-10T07:06:15Z</dcterms:created>
  <dcterms:modified xsi:type="dcterms:W3CDTF">2024-04-10T08:44:32Z</dcterms:modified>
</cp:coreProperties>
</file>