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44"/>
  </p:notesMasterIdLst>
  <p:sldIdLst>
    <p:sldId id="256"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99" r:id="rId29"/>
    <p:sldId id="300" r:id="rId30"/>
    <p:sldId id="325" r:id="rId31"/>
    <p:sldId id="326" r:id="rId32"/>
    <p:sldId id="327" r:id="rId33"/>
    <p:sldId id="328" r:id="rId34"/>
    <p:sldId id="329" r:id="rId35"/>
    <p:sldId id="330" r:id="rId36"/>
    <p:sldId id="331" r:id="rId37"/>
    <p:sldId id="332" r:id="rId38"/>
    <p:sldId id="333" r:id="rId39"/>
    <p:sldId id="334" r:id="rId40"/>
    <p:sldId id="335" r:id="rId41"/>
    <p:sldId id="336" r:id="rId42"/>
    <p:sldId id="337"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10D73A-891C-46BA-AC5C-356B2715E0AD}" v="303" dt="2023-12-18T11:52:06.7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RARA MARIA DOLORES" userId="8cf4d27e-2c18-4b19-8957-b1e0dfc88b87" providerId="ADAL" clId="{5E10D73A-891C-46BA-AC5C-356B2715E0AD}"/>
    <pc:docChg chg="custSel modSld">
      <pc:chgData name="FERRARA MARIA DOLORES" userId="8cf4d27e-2c18-4b19-8957-b1e0dfc88b87" providerId="ADAL" clId="{5E10D73A-891C-46BA-AC5C-356B2715E0AD}" dt="2023-12-18T11:52:06.732" v="302" actId="13926"/>
      <pc:docMkLst>
        <pc:docMk/>
      </pc:docMkLst>
      <pc:sldChg chg="modSp">
        <pc:chgData name="FERRARA MARIA DOLORES" userId="8cf4d27e-2c18-4b19-8957-b1e0dfc88b87" providerId="ADAL" clId="{5E10D73A-891C-46BA-AC5C-356B2715E0AD}" dt="2023-12-18T11:36:46.639" v="298" actId="207"/>
        <pc:sldMkLst>
          <pc:docMk/>
          <pc:sldMk cId="3559827599" sldId="289"/>
        </pc:sldMkLst>
        <pc:spChg chg="mod">
          <ac:chgData name="FERRARA MARIA DOLORES" userId="8cf4d27e-2c18-4b19-8957-b1e0dfc88b87" providerId="ADAL" clId="{5E10D73A-891C-46BA-AC5C-356B2715E0AD}" dt="2023-12-18T11:36:46.639" v="298" actId="207"/>
          <ac:spMkLst>
            <pc:docMk/>
            <pc:sldMk cId="3559827599" sldId="289"/>
            <ac:spMk id="3" creationId="{00000000-0000-0000-0000-000000000000}"/>
          </ac:spMkLst>
        </pc:spChg>
      </pc:sldChg>
      <pc:sldChg chg="modSp">
        <pc:chgData name="FERRARA MARIA DOLORES" userId="8cf4d27e-2c18-4b19-8957-b1e0dfc88b87" providerId="ADAL" clId="{5E10D73A-891C-46BA-AC5C-356B2715E0AD}" dt="2023-12-18T11:38:42.716" v="300" actId="207"/>
        <pc:sldMkLst>
          <pc:docMk/>
          <pc:sldMk cId="1209008770" sldId="290"/>
        </pc:sldMkLst>
        <pc:spChg chg="mod">
          <ac:chgData name="FERRARA MARIA DOLORES" userId="8cf4d27e-2c18-4b19-8957-b1e0dfc88b87" providerId="ADAL" clId="{5E10D73A-891C-46BA-AC5C-356B2715E0AD}" dt="2023-12-18T11:38:42.716" v="300" actId="207"/>
          <ac:spMkLst>
            <pc:docMk/>
            <pc:sldMk cId="1209008770" sldId="290"/>
            <ac:spMk id="3" creationId="{00000000-0000-0000-0000-000000000000}"/>
          </ac:spMkLst>
        </pc:spChg>
      </pc:sldChg>
      <pc:sldChg chg="modSp">
        <pc:chgData name="FERRARA MARIA DOLORES" userId="8cf4d27e-2c18-4b19-8957-b1e0dfc88b87" providerId="ADAL" clId="{5E10D73A-891C-46BA-AC5C-356B2715E0AD}" dt="2023-12-14T08:07:02.687" v="56" actId="113"/>
        <pc:sldMkLst>
          <pc:docMk/>
          <pc:sldMk cId="3649728524" sldId="291"/>
        </pc:sldMkLst>
        <pc:spChg chg="mod">
          <ac:chgData name="FERRARA MARIA DOLORES" userId="8cf4d27e-2c18-4b19-8957-b1e0dfc88b87" providerId="ADAL" clId="{5E10D73A-891C-46BA-AC5C-356B2715E0AD}" dt="2023-12-14T08:07:02.687" v="56" actId="113"/>
          <ac:spMkLst>
            <pc:docMk/>
            <pc:sldMk cId="3649728524" sldId="291"/>
            <ac:spMk id="3" creationId="{00000000-0000-0000-0000-000000000000}"/>
          </ac:spMkLst>
        </pc:spChg>
      </pc:sldChg>
      <pc:sldChg chg="modSp">
        <pc:chgData name="FERRARA MARIA DOLORES" userId="8cf4d27e-2c18-4b19-8957-b1e0dfc88b87" providerId="ADAL" clId="{5E10D73A-891C-46BA-AC5C-356B2715E0AD}" dt="2023-12-14T08:06:58.213" v="55" actId="113"/>
        <pc:sldMkLst>
          <pc:docMk/>
          <pc:sldMk cId="2184171337" sldId="292"/>
        </pc:sldMkLst>
        <pc:spChg chg="mod">
          <ac:chgData name="FERRARA MARIA DOLORES" userId="8cf4d27e-2c18-4b19-8957-b1e0dfc88b87" providerId="ADAL" clId="{5E10D73A-891C-46BA-AC5C-356B2715E0AD}" dt="2023-12-14T08:06:58.213" v="55" actId="113"/>
          <ac:spMkLst>
            <pc:docMk/>
            <pc:sldMk cId="2184171337" sldId="292"/>
            <ac:spMk id="3" creationId="{00000000-0000-0000-0000-000000000000}"/>
          </ac:spMkLst>
        </pc:spChg>
      </pc:sldChg>
      <pc:sldChg chg="modSp">
        <pc:chgData name="FERRARA MARIA DOLORES" userId="8cf4d27e-2c18-4b19-8957-b1e0dfc88b87" providerId="ADAL" clId="{5E10D73A-891C-46BA-AC5C-356B2715E0AD}" dt="2023-12-14T08:07:56.743" v="57" actId="207"/>
        <pc:sldMkLst>
          <pc:docMk/>
          <pc:sldMk cId="2568454778" sldId="293"/>
        </pc:sldMkLst>
        <pc:spChg chg="mod">
          <ac:chgData name="FERRARA MARIA DOLORES" userId="8cf4d27e-2c18-4b19-8957-b1e0dfc88b87" providerId="ADAL" clId="{5E10D73A-891C-46BA-AC5C-356B2715E0AD}" dt="2023-12-14T08:07:56.743" v="57" actId="207"/>
          <ac:spMkLst>
            <pc:docMk/>
            <pc:sldMk cId="2568454778" sldId="293"/>
            <ac:spMk id="3" creationId="{00000000-0000-0000-0000-000000000000}"/>
          </ac:spMkLst>
        </pc:spChg>
      </pc:sldChg>
      <pc:sldChg chg="modSp">
        <pc:chgData name="FERRARA MARIA DOLORES" userId="8cf4d27e-2c18-4b19-8957-b1e0dfc88b87" providerId="ADAL" clId="{5E10D73A-891C-46BA-AC5C-356B2715E0AD}" dt="2023-12-14T08:08:55.714" v="65" actId="12"/>
        <pc:sldMkLst>
          <pc:docMk/>
          <pc:sldMk cId="1901195124" sldId="294"/>
        </pc:sldMkLst>
        <pc:spChg chg="mod">
          <ac:chgData name="FERRARA MARIA DOLORES" userId="8cf4d27e-2c18-4b19-8957-b1e0dfc88b87" providerId="ADAL" clId="{5E10D73A-891C-46BA-AC5C-356B2715E0AD}" dt="2023-12-14T08:08:55.714" v="65" actId="12"/>
          <ac:spMkLst>
            <pc:docMk/>
            <pc:sldMk cId="1901195124" sldId="294"/>
            <ac:spMk id="3" creationId="{00000000-0000-0000-0000-000000000000}"/>
          </ac:spMkLst>
        </pc:spChg>
      </pc:sldChg>
      <pc:sldChg chg="modSp">
        <pc:chgData name="FERRARA MARIA DOLORES" userId="8cf4d27e-2c18-4b19-8957-b1e0dfc88b87" providerId="ADAL" clId="{5E10D73A-891C-46BA-AC5C-356B2715E0AD}" dt="2023-12-18T11:46:56.201" v="301" actId="13926"/>
        <pc:sldMkLst>
          <pc:docMk/>
          <pc:sldMk cId="1531226695" sldId="295"/>
        </pc:sldMkLst>
        <pc:spChg chg="mod">
          <ac:chgData name="FERRARA MARIA DOLORES" userId="8cf4d27e-2c18-4b19-8957-b1e0dfc88b87" providerId="ADAL" clId="{5E10D73A-891C-46BA-AC5C-356B2715E0AD}" dt="2023-12-18T11:46:56.201" v="301" actId="13926"/>
          <ac:spMkLst>
            <pc:docMk/>
            <pc:sldMk cId="1531226695" sldId="295"/>
            <ac:spMk id="3" creationId="{00000000-0000-0000-0000-000000000000}"/>
          </ac:spMkLst>
        </pc:spChg>
      </pc:sldChg>
      <pc:sldChg chg="modSp">
        <pc:chgData name="FERRARA MARIA DOLORES" userId="8cf4d27e-2c18-4b19-8957-b1e0dfc88b87" providerId="ADAL" clId="{5E10D73A-891C-46BA-AC5C-356B2715E0AD}" dt="2023-12-14T08:09:47.377" v="73" actId="207"/>
        <pc:sldMkLst>
          <pc:docMk/>
          <pc:sldMk cId="2860500482" sldId="296"/>
        </pc:sldMkLst>
        <pc:spChg chg="mod">
          <ac:chgData name="FERRARA MARIA DOLORES" userId="8cf4d27e-2c18-4b19-8957-b1e0dfc88b87" providerId="ADAL" clId="{5E10D73A-891C-46BA-AC5C-356B2715E0AD}" dt="2023-12-14T08:09:47.377" v="73" actId="207"/>
          <ac:spMkLst>
            <pc:docMk/>
            <pc:sldMk cId="2860500482" sldId="296"/>
            <ac:spMk id="3" creationId="{00000000-0000-0000-0000-000000000000}"/>
          </ac:spMkLst>
        </pc:spChg>
      </pc:sldChg>
      <pc:sldChg chg="modSp">
        <pc:chgData name="FERRARA MARIA DOLORES" userId="8cf4d27e-2c18-4b19-8957-b1e0dfc88b87" providerId="ADAL" clId="{5E10D73A-891C-46BA-AC5C-356B2715E0AD}" dt="2023-12-14T08:10:21.090" v="98" actId="27636"/>
        <pc:sldMkLst>
          <pc:docMk/>
          <pc:sldMk cId="2511260155" sldId="297"/>
        </pc:sldMkLst>
        <pc:spChg chg="mod">
          <ac:chgData name="FERRARA MARIA DOLORES" userId="8cf4d27e-2c18-4b19-8957-b1e0dfc88b87" providerId="ADAL" clId="{5E10D73A-891C-46BA-AC5C-356B2715E0AD}" dt="2023-12-14T08:10:21.090" v="98" actId="27636"/>
          <ac:spMkLst>
            <pc:docMk/>
            <pc:sldMk cId="2511260155" sldId="297"/>
            <ac:spMk id="3" creationId="{00000000-0000-0000-0000-000000000000}"/>
          </ac:spMkLst>
        </pc:spChg>
      </pc:sldChg>
      <pc:sldChg chg="modSp">
        <pc:chgData name="FERRARA MARIA DOLORES" userId="8cf4d27e-2c18-4b19-8957-b1e0dfc88b87" providerId="ADAL" clId="{5E10D73A-891C-46BA-AC5C-356B2715E0AD}" dt="2023-12-18T11:52:06.732" v="302" actId="13926"/>
        <pc:sldMkLst>
          <pc:docMk/>
          <pc:sldMk cId="3884127395" sldId="298"/>
        </pc:sldMkLst>
        <pc:spChg chg="mod">
          <ac:chgData name="FERRARA MARIA DOLORES" userId="8cf4d27e-2c18-4b19-8957-b1e0dfc88b87" providerId="ADAL" clId="{5E10D73A-891C-46BA-AC5C-356B2715E0AD}" dt="2023-12-18T11:52:06.732" v="302" actId="13926"/>
          <ac:spMkLst>
            <pc:docMk/>
            <pc:sldMk cId="3884127395" sldId="298"/>
            <ac:spMk id="3" creationId="{00000000-0000-0000-0000-000000000000}"/>
          </ac:spMkLst>
        </pc:spChg>
      </pc:sldChg>
      <pc:sldChg chg="modSp">
        <pc:chgData name="FERRARA MARIA DOLORES" userId="8cf4d27e-2c18-4b19-8957-b1e0dfc88b87" providerId="ADAL" clId="{5E10D73A-891C-46BA-AC5C-356B2715E0AD}" dt="2023-12-14T08:12:41.353" v="250" actId="20577"/>
        <pc:sldMkLst>
          <pc:docMk/>
          <pc:sldMk cId="1930415199" sldId="299"/>
        </pc:sldMkLst>
        <pc:spChg chg="mod">
          <ac:chgData name="FERRARA MARIA DOLORES" userId="8cf4d27e-2c18-4b19-8957-b1e0dfc88b87" providerId="ADAL" clId="{5E10D73A-891C-46BA-AC5C-356B2715E0AD}" dt="2023-12-14T08:12:41.353" v="250" actId="20577"/>
          <ac:spMkLst>
            <pc:docMk/>
            <pc:sldMk cId="1930415199" sldId="299"/>
            <ac:spMk id="3" creationId="{00000000-0000-0000-0000-000000000000}"/>
          </ac:spMkLst>
        </pc:spChg>
      </pc:sldChg>
      <pc:sldChg chg="modSp">
        <pc:chgData name="FERRARA MARIA DOLORES" userId="8cf4d27e-2c18-4b19-8957-b1e0dfc88b87" providerId="ADAL" clId="{5E10D73A-891C-46BA-AC5C-356B2715E0AD}" dt="2023-12-14T08:13:32.878" v="297" actId="20577"/>
        <pc:sldMkLst>
          <pc:docMk/>
          <pc:sldMk cId="3583053874" sldId="300"/>
        </pc:sldMkLst>
        <pc:spChg chg="mod">
          <ac:chgData name="FERRARA MARIA DOLORES" userId="8cf4d27e-2c18-4b19-8957-b1e0dfc88b87" providerId="ADAL" clId="{5E10D73A-891C-46BA-AC5C-356B2715E0AD}" dt="2023-12-14T08:13:32.878" v="297" actId="20577"/>
          <ac:spMkLst>
            <pc:docMk/>
            <pc:sldMk cId="3583053874" sldId="300"/>
            <ac:spMk id="3" creationId="{00000000-0000-0000-0000-000000000000}"/>
          </ac:spMkLst>
        </pc:spChg>
      </pc:sldChg>
      <pc:sldChg chg="modSp">
        <pc:chgData name="FERRARA MARIA DOLORES" userId="8cf4d27e-2c18-4b19-8957-b1e0dfc88b87" providerId="ADAL" clId="{5E10D73A-891C-46BA-AC5C-356B2715E0AD}" dt="2023-12-14T07:52:25.263" v="2" actId="20577"/>
        <pc:sldMkLst>
          <pc:docMk/>
          <pc:sldMk cId="2164727565" sldId="334"/>
        </pc:sldMkLst>
        <pc:spChg chg="mod">
          <ac:chgData name="FERRARA MARIA DOLORES" userId="8cf4d27e-2c18-4b19-8957-b1e0dfc88b87" providerId="ADAL" clId="{5E10D73A-891C-46BA-AC5C-356B2715E0AD}" dt="2023-12-14T07:52:25.263" v="2" actId="20577"/>
          <ac:spMkLst>
            <pc:docMk/>
            <pc:sldMk cId="2164727565" sldId="334"/>
            <ac:spMk id="3" creationId="{00000000-0000-0000-0000-000000000000}"/>
          </ac:spMkLst>
        </pc:spChg>
      </pc:sldChg>
      <pc:sldChg chg="modSp">
        <pc:chgData name="FERRARA MARIA DOLORES" userId="8cf4d27e-2c18-4b19-8957-b1e0dfc88b87" providerId="ADAL" clId="{5E10D73A-891C-46BA-AC5C-356B2715E0AD}" dt="2023-12-14T07:56:03.566" v="30" actId="20577"/>
        <pc:sldMkLst>
          <pc:docMk/>
          <pc:sldMk cId="1994055433" sldId="336"/>
        </pc:sldMkLst>
        <pc:spChg chg="mod">
          <ac:chgData name="FERRARA MARIA DOLORES" userId="8cf4d27e-2c18-4b19-8957-b1e0dfc88b87" providerId="ADAL" clId="{5E10D73A-891C-46BA-AC5C-356B2715E0AD}" dt="2023-12-14T07:56:03.566" v="30" actId="20577"/>
          <ac:spMkLst>
            <pc:docMk/>
            <pc:sldMk cId="1994055433" sldId="336"/>
            <ac:spMk id="3" creationId="{00000000-0000-0000-0000-000000000000}"/>
          </ac:spMkLst>
        </pc:spChg>
      </pc:sldChg>
      <pc:sldChg chg="modSp">
        <pc:chgData name="FERRARA MARIA DOLORES" userId="8cf4d27e-2c18-4b19-8957-b1e0dfc88b87" providerId="ADAL" clId="{5E10D73A-891C-46BA-AC5C-356B2715E0AD}" dt="2023-12-14T07:56:24.231" v="31" actId="123"/>
        <pc:sldMkLst>
          <pc:docMk/>
          <pc:sldMk cId="889506057" sldId="337"/>
        </pc:sldMkLst>
        <pc:spChg chg="mod">
          <ac:chgData name="FERRARA MARIA DOLORES" userId="8cf4d27e-2c18-4b19-8957-b1e0dfc88b87" providerId="ADAL" clId="{5E10D73A-891C-46BA-AC5C-356B2715E0AD}" dt="2023-12-14T07:56:24.231" v="31" actId="123"/>
          <ac:spMkLst>
            <pc:docMk/>
            <pc:sldMk cId="889506057" sldId="337"/>
            <ac:spMk id="3" creationId="{00000000-0000-0000-0000-000000000000}"/>
          </ac:spMkLst>
        </pc:spChg>
      </pc:sldChg>
    </pc:docChg>
  </pc:docChgLst>
  <pc:docChgLst>
    <pc:chgData name="FERRARA MARIA DOLORES" userId="8cf4d27e-2c18-4b19-8957-b1e0dfc88b87" providerId="ADAL" clId="{35EADE0B-7E4B-47E2-B73E-48FF3D08BCF0}"/>
    <pc:docChg chg="modSld">
      <pc:chgData name="FERRARA MARIA DOLORES" userId="8cf4d27e-2c18-4b19-8957-b1e0dfc88b87" providerId="ADAL" clId="{35EADE0B-7E4B-47E2-B73E-48FF3D08BCF0}" dt="2023-12-12T08:24:16.538" v="0" actId="6549"/>
      <pc:docMkLst>
        <pc:docMk/>
      </pc:docMkLst>
      <pc:sldChg chg="modSp">
        <pc:chgData name="FERRARA MARIA DOLORES" userId="8cf4d27e-2c18-4b19-8957-b1e0dfc88b87" providerId="ADAL" clId="{35EADE0B-7E4B-47E2-B73E-48FF3D08BCF0}" dt="2023-12-12T08:24:16.538" v="0" actId="6549"/>
        <pc:sldMkLst>
          <pc:docMk/>
          <pc:sldMk cId="2008688631" sldId="256"/>
        </pc:sldMkLst>
        <pc:spChg chg="mod">
          <ac:chgData name="FERRARA MARIA DOLORES" userId="8cf4d27e-2c18-4b19-8957-b1e0dfc88b87" providerId="ADAL" clId="{35EADE0B-7E4B-47E2-B73E-48FF3D08BCF0}" dt="2023-12-12T08:24:16.538" v="0" actId="6549"/>
          <ac:spMkLst>
            <pc:docMk/>
            <pc:sldMk cId="2008688631" sldId="256"/>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98E508-E77D-459C-97E8-3847259D2FA4}" type="datetimeFigureOut">
              <a:rPr lang="it-IT" smtClean="0"/>
              <a:t>18/12/2023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BA662D-7463-42CE-BDBC-9B42A3138719}" type="slidenum">
              <a:rPr lang="it-IT" smtClean="0"/>
              <a:t>‹N›</a:t>
            </a:fld>
            <a:endParaRPr lang="it-IT"/>
          </a:p>
        </p:txBody>
      </p:sp>
    </p:spTree>
    <p:extLst>
      <p:ext uri="{BB962C8B-B14F-4D97-AF65-F5344CB8AC3E}">
        <p14:creationId xmlns:p14="http://schemas.microsoft.com/office/powerpoint/2010/main" val="2532827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a:p>
        </p:txBody>
      </p:sp>
      <p:sp>
        <p:nvSpPr>
          <p:cNvPr id="4" name="Segnaposto numero diapositiva 3"/>
          <p:cNvSpPr>
            <a:spLocks noGrp="1"/>
          </p:cNvSpPr>
          <p:nvPr>
            <p:ph type="sldNum" sz="quarter" idx="10"/>
          </p:nvPr>
        </p:nvSpPr>
        <p:spPr/>
        <p:txBody>
          <a:bodyPr/>
          <a:lstStyle/>
          <a:p>
            <a:fld id="{E7EEA0BB-47E1-4C65-8D0B-F2F9738648FA}" type="slidenum">
              <a:rPr lang="en-GB" smtClean="0"/>
              <a:t>15</a:t>
            </a:fld>
            <a:endParaRPr lang="en-GB"/>
          </a:p>
        </p:txBody>
      </p:sp>
    </p:spTree>
    <p:extLst>
      <p:ext uri="{BB962C8B-B14F-4D97-AF65-F5344CB8AC3E}">
        <p14:creationId xmlns:p14="http://schemas.microsoft.com/office/powerpoint/2010/main" val="1977893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a:p>
        </p:txBody>
      </p:sp>
      <p:sp>
        <p:nvSpPr>
          <p:cNvPr id="4" name="Segnaposto numero diapositiva 3"/>
          <p:cNvSpPr>
            <a:spLocks noGrp="1"/>
          </p:cNvSpPr>
          <p:nvPr>
            <p:ph type="sldNum" sz="quarter" idx="10"/>
          </p:nvPr>
        </p:nvSpPr>
        <p:spPr/>
        <p:txBody>
          <a:bodyPr/>
          <a:lstStyle/>
          <a:p>
            <a:fld id="{E7EEA0BB-47E1-4C65-8D0B-F2F9738648FA}" type="slidenum">
              <a:rPr lang="en-GB" smtClean="0"/>
              <a:t>16</a:t>
            </a:fld>
            <a:endParaRPr lang="en-GB"/>
          </a:p>
        </p:txBody>
      </p:sp>
    </p:spTree>
    <p:extLst>
      <p:ext uri="{BB962C8B-B14F-4D97-AF65-F5344CB8AC3E}">
        <p14:creationId xmlns:p14="http://schemas.microsoft.com/office/powerpoint/2010/main" val="2775604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a:p>
        </p:txBody>
      </p:sp>
      <p:sp>
        <p:nvSpPr>
          <p:cNvPr id="4" name="Segnaposto numero diapositiva 3"/>
          <p:cNvSpPr>
            <a:spLocks noGrp="1"/>
          </p:cNvSpPr>
          <p:nvPr>
            <p:ph type="sldNum" sz="quarter" idx="10"/>
          </p:nvPr>
        </p:nvSpPr>
        <p:spPr/>
        <p:txBody>
          <a:bodyPr/>
          <a:lstStyle/>
          <a:p>
            <a:fld id="{E7EEA0BB-47E1-4C65-8D0B-F2F9738648FA}" type="slidenum">
              <a:rPr lang="en-GB" smtClean="0"/>
              <a:t>17</a:t>
            </a:fld>
            <a:endParaRPr lang="en-GB"/>
          </a:p>
        </p:txBody>
      </p:sp>
    </p:spTree>
    <p:extLst>
      <p:ext uri="{BB962C8B-B14F-4D97-AF65-F5344CB8AC3E}">
        <p14:creationId xmlns:p14="http://schemas.microsoft.com/office/powerpoint/2010/main" val="1079390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a:p>
        </p:txBody>
      </p:sp>
      <p:sp>
        <p:nvSpPr>
          <p:cNvPr id="4" name="Segnaposto numero diapositiva 3"/>
          <p:cNvSpPr>
            <a:spLocks noGrp="1"/>
          </p:cNvSpPr>
          <p:nvPr>
            <p:ph type="sldNum" sz="quarter" idx="10"/>
          </p:nvPr>
        </p:nvSpPr>
        <p:spPr/>
        <p:txBody>
          <a:bodyPr/>
          <a:lstStyle/>
          <a:p>
            <a:fld id="{E7EEA0BB-47E1-4C65-8D0B-F2F9738648FA}" type="slidenum">
              <a:rPr lang="en-GB" smtClean="0"/>
              <a:t>18</a:t>
            </a:fld>
            <a:endParaRPr lang="en-GB"/>
          </a:p>
        </p:txBody>
      </p:sp>
    </p:spTree>
    <p:extLst>
      <p:ext uri="{BB962C8B-B14F-4D97-AF65-F5344CB8AC3E}">
        <p14:creationId xmlns:p14="http://schemas.microsoft.com/office/powerpoint/2010/main" val="343103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it-IT"/>
              <a:t>Fare clic per modificare lo stile del titolo</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12/18/2023</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it-IT"/>
              <a:t>Fare clic per modificare lo stile del titolo</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12/18/2023</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12/18/2023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257300" y="2909102"/>
            <a:ext cx="4800600" cy="299639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633864" y="2909102"/>
            <a:ext cx="4800600" cy="299639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12/18/2023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12/18/2023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12/18/2023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it-IT"/>
              <a:t>Fare clic per modificare lo stile del titolo</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12/18/2023</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it-IT"/>
              <a:t>Fare clic per modificare lo stile del titolo</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12/18/2023</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12/18/2023</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gazzettaufficiale.it/eli/id/2021/10/23/21A06353/sg" TargetMode="External"/><Relationship Id="rId2" Type="http://schemas.openxmlformats.org/officeDocument/2006/relationships/hyperlink" Target="https://www.ticonsiglio.com/legge-bilancio-2022/"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ticonsiglio.com/ticket-licenziamento/" TargetMode="External"/><Relationship Id="rId2" Type="http://schemas.openxmlformats.org/officeDocument/2006/relationships/hyperlink" Target="https://www.gazzettaufficiale.it/eli/id/2012/07/03/012G0115/s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3200" dirty="0"/>
              <a:t>Corso di diritto del lavoro</a:t>
            </a:r>
            <a:br>
              <a:rPr lang="it-IT" sz="3200" dirty="0"/>
            </a:br>
            <a:endParaRPr lang="it-IT" sz="3200" dirty="0"/>
          </a:p>
        </p:txBody>
      </p:sp>
      <p:sp>
        <p:nvSpPr>
          <p:cNvPr id="3" name="Sottotitolo 2"/>
          <p:cNvSpPr>
            <a:spLocks noGrp="1"/>
          </p:cNvSpPr>
          <p:nvPr>
            <p:ph type="subTitle" idx="1"/>
          </p:nvPr>
        </p:nvSpPr>
        <p:spPr/>
        <p:txBody>
          <a:bodyPr/>
          <a:lstStyle/>
          <a:p>
            <a:r>
              <a:rPr lang="it-IT" dirty="0"/>
              <a:t>prof.ssa </a:t>
            </a:r>
            <a:r>
              <a:rPr lang="it-IT" dirty="0" err="1"/>
              <a:t>maria</a:t>
            </a:r>
            <a:r>
              <a:rPr lang="it-IT" dirty="0"/>
              <a:t> </a:t>
            </a:r>
            <a:r>
              <a:rPr lang="it-IT" dirty="0" err="1"/>
              <a:t>dolores</a:t>
            </a:r>
            <a:r>
              <a:rPr lang="it-IT" dirty="0"/>
              <a:t> ferrara</a:t>
            </a:r>
          </a:p>
          <a:p>
            <a:endParaRPr lang="it-IT" dirty="0"/>
          </a:p>
        </p:txBody>
      </p:sp>
    </p:spTree>
    <p:extLst>
      <p:ext uri="{BB962C8B-B14F-4D97-AF65-F5344CB8AC3E}">
        <p14:creationId xmlns:p14="http://schemas.microsoft.com/office/powerpoint/2010/main" val="2008688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it-IT"/>
              <a:t>Forma richiesta</a:t>
            </a:r>
          </a:p>
        </p:txBody>
      </p:sp>
      <p:sp>
        <p:nvSpPr>
          <p:cNvPr id="5123" name="Rectangle 3"/>
          <p:cNvSpPr>
            <a:spLocks noGrp="1" noChangeArrowheads="1"/>
          </p:cNvSpPr>
          <p:nvPr>
            <p:ph idx="1"/>
          </p:nvPr>
        </p:nvSpPr>
        <p:spPr>
          <a:xfrm>
            <a:off x="2389970" y="2420888"/>
            <a:ext cx="6514342" cy="3048744"/>
          </a:xfrm>
        </p:spPr>
        <p:txBody>
          <a:bodyPr>
            <a:normAutofit fontScale="92500" lnSpcReduction="20000"/>
          </a:bodyPr>
          <a:lstStyle/>
          <a:p>
            <a:pPr algn="just"/>
            <a:r>
              <a:rPr lang="it-IT" sz="2400" dirty="0"/>
              <a:t>Forma </a:t>
            </a:r>
            <a:r>
              <a:rPr lang="it-IT" sz="2400" dirty="0">
                <a:solidFill>
                  <a:srgbClr val="FF0000"/>
                </a:solidFill>
              </a:rPr>
              <a:t>scritta</a:t>
            </a:r>
            <a:r>
              <a:rPr lang="it-IT" sz="2400" dirty="0"/>
              <a:t> </a:t>
            </a:r>
          </a:p>
          <a:p>
            <a:pPr algn="just"/>
            <a:r>
              <a:rPr lang="it-IT" sz="2400" dirty="0"/>
              <a:t>La mancanza di forma rende il licenziamento </a:t>
            </a:r>
            <a:r>
              <a:rPr lang="it-IT" sz="2400" dirty="0">
                <a:solidFill>
                  <a:srgbClr val="FF0000"/>
                </a:solidFill>
              </a:rPr>
              <a:t>INEFFICACE = equiparato a quello NULLO</a:t>
            </a:r>
            <a:r>
              <a:rPr lang="it-IT" sz="2400" dirty="0"/>
              <a:t>; il licenziamento privo di forma è rinnovabile ma con efficacia </a:t>
            </a:r>
            <a:r>
              <a:rPr lang="it-IT" sz="2400" i="1" dirty="0"/>
              <a:t>ex </a:t>
            </a:r>
            <a:r>
              <a:rPr lang="it-IT" sz="2400" i="1" dirty="0" err="1"/>
              <a:t>nunc</a:t>
            </a:r>
            <a:endParaRPr lang="it-IT" sz="2400" i="1" dirty="0"/>
          </a:p>
          <a:p>
            <a:pPr algn="just"/>
            <a:r>
              <a:rPr lang="it-IT" sz="2400" dirty="0"/>
              <a:t>Motivi devono essere indicati contestualmente alla comunicazione del licenziamento (cristallizzazione della motivazione del licenziamento al momento della comunicazione).</a:t>
            </a:r>
          </a:p>
        </p:txBody>
      </p:sp>
    </p:spTree>
    <p:extLst>
      <p:ext uri="{BB962C8B-B14F-4D97-AF65-F5344CB8AC3E}">
        <p14:creationId xmlns:p14="http://schemas.microsoft.com/office/powerpoint/2010/main" val="9801992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98371" y="315017"/>
            <a:ext cx="6297295" cy="629018"/>
          </a:xfrm>
          <a:prstGeom prst="rect">
            <a:avLst/>
          </a:prstGeom>
        </p:spPr>
        <p:txBody>
          <a:bodyPr vert="horz" wrap="square" lIns="0" tIns="13335" rIns="0" bIns="0" rtlCol="0">
            <a:spAutoFit/>
          </a:bodyPr>
          <a:lstStyle/>
          <a:p>
            <a:pPr marL="12700">
              <a:spcBef>
                <a:spcPts val="105"/>
              </a:spcBef>
            </a:pPr>
            <a:r>
              <a:rPr spc="-50" dirty="0"/>
              <a:t>Licenziamento</a:t>
            </a:r>
            <a:r>
              <a:rPr spc="-90" dirty="0"/>
              <a:t> </a:t>
            </a:r>
            <a:r>
              <a:rPr spc="-25" dirty="0"/>
              <a:t>disciplinare</a:t>
            </a:r>
          </a:p>
        </p:txBody>
      </p:sp>
      <p:sp>
        <p:nvSpPr>
          <p:cNvPr id="3" name="object 3"/>
          <p:cNvSpPr txBox="1"/>
          <p:nvPr/>
        </p:nvSpPr>
        <p:spPr>
          <a:xfrm>
            <a:off x="1998371" y="1760601"/>
            <a:ext cx="6900545" cy="3001010"/>
          </a:xfrm>
          <a:prstGeom prst="rect">
            <a:avLst/>
          </a:prstGeom>
        </p:spPr>
        <p:txBody>
          <a:bodyPr vert="horz" wrap="square" lIns="0" tIns="53975" rIns="0" bIns="0" rtlCol="0">
            <a:spAutoFit/>
          </a:bodyPr>
          <a:lstStyle/>
          <a:p>
            <a:pPr marL="396240" marR="5080" indent="-384175" algn="just">
              <a:lnSpc>
                <a:spcPts val="2590"/>
              </a:lnSpc>
              <a:spcBef>
                <a:spcPts val="425"/>
              </a:spcBef>
              <a:buChar char="■"/>
              <a:tabLst>
                <a:tab pos="396875" algn="l"/>
              </a:tabLst>
            </a:pPr>
            <a:r>
              <a:rPr sz="2400" spc="-25" dirty="0">
                <a:solidFill>
                  <a:srgbClr val="181B0D"/>
                </a:solidFill>
                <a:latin typeface="Franklin Gothic Medium"/>
                <a:cs typeface="Franklin Gothic Medium"/>
              </a:rPr>
              <a:t>Si</a:t>
            </a:r>
            <a:r>
              <a:rPr sz="2400" spc="-20" dirty="0">
                <a:solidFill>
                  <a:srgbClr val="181B0D"/>
                </a:solidFill>
                <a:latin typeface="Franklin Gothic Medium"/>
                <a:cs typeface="Franklin Gothic Medium"/>
              </a:rPr>
              <a:t> applicano</a:t>
            </a:r>
            <a:r>
              <a:rPr sz="2400" spc="-15" dirty="0">
                <a:solidFill>
                  <a:srgbClr val="181B0D"/>
                </a:solidFill>
                <a:latin typeface="Franklin Gothic Medium"/>
                <a:cs typeface="Franklin Gothic Medium"/>
              </a:rPr>
              <a:t> </a:t>
            </a:r>
            <a:r>
              <a:rPr sz="2400" spc="-25" dirty="0">
                <a:solidFill>
                  <a:srgbClr val="181B0D"/>
                </a:solidFill>
                <a:latin typeface="Franklin Gothic Medium"/>
                <a:cs typeface="Franklin Gothic Medium"/>
              </a:rPr>
              <a:t>le</a:t>
            </a:r>
            <a:r>
              <a:rPr sz="2400" spc="-20" dirty="0">
                <a:solidFill>
                  <a:srgbClr val="181B0D"/>
                </a:solidFill>
                <a:latin typeface="Franklin Gothic Medium"/>
                <a:cs typeface="Franklin Gothic Medium"/>
              </a:rPr>
              <a:t> </a:t>
            </a:r>
            <a:r>
              <a:rPr sz="2400" spc="-30" dirty="0">
                <a:solidFill>
                  <a:srgbClr val="181B0D"/>
                </a:solidFill>
                <a:latin typeface="Franklin Gothic Medium"/>
                <a:cs typeface="Franklin Gothic Medium"/>
              </a:rPr>
              <a:t>garanzie</a:t>
            </a:r>
            <a:r>
              <a:rPr sz="2400" spc="-25" dirty="0">
                <a:solidFill>
                  <a:srgbClr val="181B0D"/>
                </a:solidFill>
                <a:latin typeface="Franklin Gothic Medium"/>
                <a:cs typeface="Franklin Gothic Medium"/>
              </a:rPr>
              <a:t> </a:t>
            </a:r>
            <a:r>
              <a:rPr sz="2400" spc="-5" dirty="0">
                <a:solidFill>
                  <a:srgbClr val="181B0D"/>
                </a:solidFill>
                <a:latin typeface="Franklin Gothic Medium"/>
                <a:cs typeface="Franklin Gothic Medium"/>
              </a:rPr>
              <a:t>dell’art. </a:t>
            </a:r>
            <a:r>
              <a:rPr sz="2400" dirty="0">
                <a:solidFill>
                  <a:srgbClr val="181B0D"/>
                </a:solidFill>
                <a:latin typeface="Franklin Gothic Medium"/>
                <a:cs typeface="Franklin Gothic Medium"/>
              </a:rPr>
              <a:t>7 S.L. </a:t>
            </a:r>
            <a:r>
              <a:rPr sz="2400" spc="-30" dirty="0">
                <a:solidFill>
                  <a:srgbClr val="181B0D"/>
                </a:solidFill>
                <a:latin typeface="Franklin Gothic Medium"/>
                <a:cs typeface="Franklin Gothic Medium"/>
              </a:rPr>
              <a:t>a</a:t>
            </a:r>
            <a:r>
              <a:rPr sz="2400" spc="-25" dirty="0">
                <a:solidFill>
                  <a:srgbClr val="181B0D"/>
                </a:solidFill>
                <a:latin typeface="Franklin Gothic Medium"/>
                <a:cs typeface="Franklin Gothic Medium"/>
              </a:rPr>
              <a:t> </a:t>
            </a:r>
            <a:r>
              <a:rPr sz="2400" spc="-30" dirty="0">
                <a:solidFill>
                  <a:srgbClr val="181B0D"/>
                </a:solidFill>
                <a:latin typeface="Franklin Gothic Medium"/>
                <a:cs typeface="Franklin Gothic Medium"/>
              </a:rPr>
              <a:t>tutti</a:t>
            </a:r>
            <a:r>
              <a:rPr sz="2400" spc="-25" dirty="0">
                <a:solidFill>
                  <a:srgbClr val="181B0D"/>
                </a:solidFill>
                <a:latin typeface="Franklin Gothic Medium"/>
                <a:cs typeface="Franklin Gothic Medium"/>
              </a:rPr>
              <a:t> </a:t>
            </a:r>
            <a:r>
              <a:rPr sz="2400" spc="-40" dirty="0">
                <a:solidFill>
                  <a:srgbClr val="181B0D"/>
                </a:solidFill>
                <a:latin typeface="Franklin Gothic Medium"/>
                <a:cs typeface="Franklin Gothic Medium"/>
              </a:rPr>
              <a:t>i </a:t>
            </a:r>
            <a:r>
              <a:rPr sz="2400" spc="-35" dirty="0">
                <a:solidFill>
                  <a:srgbClr val="181B0D"/>
                </a:solidFill>
                <a:latin typeface="Franklin Gothic Medium"/>
                <a:cs typeface="Franklin Gothic Medium"/>
              </a:rPr>
              <a:t> </a:t>
            </a:r>
            <a:r>
              <a:rPr sz="2400" spc="-30" dirty="0">
                <a:solidFill>
                  <a:srgbClr val="181B0D"/>
                </a:solidFill>
                <a:latin typeface="Franklin Gothic Medium"/>
                <a:cs typeface="Franklin Gothic Medium"/>
              </a:rPr>
              <a:t>licenziamenti</a:t>
            </a:r>
            <a:r>
              <a:rPr sz="2400" spc="-25" dirty="0">
                <a:solidFill>
                  <a:srgbClr val="181B0D"/>
                </a:solidFill>
                <a:latin typeface="Franklin Gothic Medium"/>
                <a:cs typeface="Franklin Gothic Medium"/>
              </a:rPr>
              <a:t> </a:t>
            </a:r>
            <a:r>
              <a:rPr sz="2400" spc="-15" dirty="0">
                <a:solidFill>
                  <a:srgbClr val="181B0D"/>
                </a:solidFill>
                <a:latin typeface="Franklin Gothic Medium"/>
                <a:cs typeface="Franklin Gothic Medium"/>
              </a:rPr>
              <a:t>disciplinari,</a:t>
            </a:r>
            <a:r>
              <a:rPr sz="2400" spc="-10" dirty="0">
                <a:solidFill>
                  <a:srgbClr val="181B0D"/>
                </a:solidFill>
                <a:latin typeface="Franklin Gothic Medium"/>
                <a:cs typeface="Franklin Gothic Medium"/>
              </a:rPr>
              <a:t> </a:t>
            </a:r>
            <a:r>
              <a:rPr sz="2400" spc="-30" dirty="0">
                <a:solidFill>
                  <a:srgbClr val="181B0D"/>
                </a:solidFill>
                <a:latin typeface="Franklin Gothic Medium"/>
                <a:cs typeface="Franklin Gothic Medium"/>
              </a:rPr>
              <a:t>ovvero</a:t>
            </a:r>
            <a:r>
              <a:rPr sz="2400" spc="-25" dirty="0">
                <a:solidFill>
                  <a:srgbClr val="181B0D"/>
                </a:solidFill>
                <a:latin typeface="Franklin Gothic Medium"/>
                <a:cs typeface="Franklin Gothic Medium"/>
              </a:rPr>
              <a:t> </a:t>
            </a:r>
            <a:r>
              <a:rPr sz="2400" spc="-45" dirty="0">
                <a:solidFill>
                  <a:srgbClr val="181B0D"/>
                </a:solidFill>
                <a:latin typeface="Franklin Gothic Medium"/>
                <a:cs typeface="Franklin Gothic Medium"/>
              </a:rPr>
              <a:t>motivati</a:t>
            </a:r>
            <a:r>
              <a:rPr sz="2400" spc="-40" dirty="0">
                <a:solidFill>
                  <a:srgbClr val="181B0D"/>
                </a:solidFill>
                <a:latin typeface="Franklin Gothic Medium"/>
                <a:cs typeface="Franklin Gothic Medium"/>
              </a:rPr>
              <a:t> </a:t>
            </a:r>
            <a:r>
              <a:rPr sz="2400" spc="-15" dirty="0">
                <a:solidFill>
                  <a:srgbClr val="181B0D"/>
                </a:solidFill>
                <a:latin typeface="Franklin Gothic Medium"/>
                <a:cs typeface="Franklin Gothic Medium"/>
              </a:rPr>
              <a:t>da</a:t>
            </a:r>
            <a:r>
              <a:rPr sz="2400" spc="-10" dirty="0">
                <a:solidFill>
                  <a:srgbClr val="181B0D"/>
                </a:solidFill>
                <a:latin typeface="Franklin Gothic Medium"/>
                <a:cs typeface="Franklin Gothic Medium"/>
              </a:rPr>
              <a:t> </a:t>
            </a:r>
            <a:r>
              <a:rPr sz="2400" spc="-5" dirty="0">
                <a:solidFill>
                  <a:srgbClr val="FF0000"/>
                </a:solidFill>
                <a:latin typeface="Franklin Gothic Medium"/>
                <a:cs typeface="Franklin Gothic Medium"/>
              </a:rPr>
              <a:t>un </a:t>
            </a:r>
            <a:r>
              <a:rPr sz="2400" dirty="0">
                <a:solidFill>
                  <a:srgbClr val="FF0000"/>
                </a:solidFill>
                <a:latin typeface="Franklin Gothic Medium"/>
                <a:cs typeface="Franklin Gothic Medium"/>
              </a:rPr>
              <a:t> </a:t>
            </a:r>
            <a:r>
              <a:rPr sz="2400" spc="-35" dirty="0">
                <a:solidFill>
                  <a:srgbClr val="FF0000"/>
                </a:solidFill>
                <a:latin typeface="Franklin Gothic Medium"/>
                <a:cs typeface="Franklin Gothic Medium"/>
              </a:rPr>
              <a:t>comportamento</a:t>
            </a:r>
            <a:r>
              <a:rPr sz="2400" spc="-15" dirty="0">
                <a:solidFill>
                  <a:srgbClr val="FF0000"/>
                </a:solidFill>
                <a:latin typeface="Franklin Gothic Medium"/>
                <a:cs typeface="Franklin Gothic Medium"/>
              </a:rPr>
              <a:t> </a:t>
            </a:r>
            <a:r>
              <a:rPr sz="2400" spc="-35" dirty="0">
                <a:solidFill>
                  <a:srgbClr val="FF0000"/>
                </a:solidFill>
                <a:latin typeface="Franklin Gothic Medium"/>
                <a:cs typeface="Franklin Gothic Medium"/>
              </a:rPr>
              <a:t>inadempiente</a:t>
            </a:r>
            <a:r>
              <a:rPr sz="2400" spc="-5" dirty="0">
                <a:solidFill>
                  <a:srgbClr val="FF0000"/>
                </a:solidFill>
                <a:latin typeface="Franklin Gothic Medium"/>
                <a:cs typeface="Franklin Gothic Medium"/>
              </a:rPr>
              <a:t> </a:t>
            </a:r>
            <a:r>
              <a:rPr sz="2400" spc="-15" dirty="0">
                <a:solidFill>
                  <a:srgbClr val="FF0000"/>
                </a:solidFill>
                <a:latin typeface="Franklin Gothic Medium"/>
                <a:cs typeface="Franklin Gothic Medium"/>
              </a:rPr>
              <a:t>del </a:t>
            </a:r>
            <a:r>
              <a:rPr sz="2400" spc="-35" dirty="0">
                <a:solidFill>
                  <a:srgbClr val="FF0000"/>
                </a:solidFill>
                <a:latin typeface="Franklin Gothic Medium"/>
                <a:cs typeface="Franklin Gothic Medium"/>
              </a:rPr>
              <a:t>lavoratore</a:t>
            </a:r>
            <a:endParaRPr sz="2400" dirty="0">
              <a:latin typeface="Franklin Gothic Medium"/>
              <a:cs typeface="Franklin Gothic Medium"/>
            </a:endParaRPr>
          </a:p>
          <a:p>
            <a:pPr marL="396240" marR="5080" indent="-384175" algn="just">
              <a:lnSpc>
                <a:spcPts val="2590"/>
              </a:lnSpc>
              <a:spcBef>
                <a:spcPts val="1210"/>
              </a:spcBef>
              <a:buChar char="■"/>
              <a:tabLst>
                <a:tab pos="396875" algn="l"/>
              </a:tabLst>
            </a:pPr>
            <a:r>
              <a:rPr sz="2400" spc="-20" dirty="0">
                <a:solidFill>
                  <a:srgbClr val="181B0D"/>
                </a:solidFill>
                <a:latin typeface="Franklin Gothic Medium"/>
                <a:cs typeface="Franklin Gothic Medium"/>
              </a:rPr>
              <a:t>Gli</a:t>
            </a:r>
            <a:r>
              <a:rPr sz="2400" spc="50" dirty="0">
                <a:solidFill>
                  <a:srgbClr val="181B0D"/>
                </a:solidFill>
                <a:latin typeface="Franklin Gothic Medium"/>
                <a:cs typeface="Franklin Gothic Medium"/>
              </a:rPr>
              <a:t> </a:t>
            </a:r>
            <a:r>
              <a:rPr sz="2400" spc="-30" dirty="0">
                <a:solidFill>
                  <a:srgbClr val="181B0D"/>
                </a:solidFill>
                <a:latin typeface="Franklin Gothic Medium"/>
                <a:cs typeface="Franklin Gothic Medium"/>
              </a:rPr>
              <a:t>obblighi</a:t>
            </a:r>
            <a:r>
              <a:rPr sz="2400" spc="50" dirty="0">
                <a:solidFill>
                  <a:srgbClr val="181B0D"/>
                </a:solidFill>
                <a:latin typeface="Franklin Gothic Medium"/>
                <a:cs typeface="Franklin Gothic Medium"/>
              </a:rPr>
              <a:t> </a:t>
            </a:r>
            <a:r>
              <a:rPr sz="2400" spc="-20" dirty="0">
                <a:solidFill>
                  <a:srgbClr val="181B0D"/>
                </a:solidFill>
                <a:latin typeface="Franklin Gothic Medium"/>
                <a:cs typeface="Franklin Gothic Medium"/>
              </a:rPr>
              <a:t>procedurali</a:t>
            </a:r>
            <a:r>
              <a:rPr sz="2400" spc="50" dirty="0">
                <a:solidFill>
                  <a:srgbClr val="181B0D"/>
                </a:solidFill>
                <a:latin typeface="Franklin Gothic Medium"/>
                <a:cs typeface="Franklin Gothic Medium"/>
              </a:rPr>
              <a:t> </a:t>
            </a:r>
            <a:r>
              <a:rPr sz="2400" spc="-5" dirty="0">
                <a:solidFill>
                  <a:srgbClr val="181B0D"/>
                </a:solidFill>
                <a:latin typeface="Franklin Gothic Medium"/>
                <a:cs typeface="Franklin Gothic Medium"/>
              </a:rPr>
              <a:t>dell’art.</a:t>
            </a:r>
            <a:r>
              <a:rPr sz="2400" spc="55" dirty="0">
                <a:solidFill>
                  <a:srgbClr val="181B0D"/>
                </a:solidFill>
                <a:latin typeface="Franklin Gothic Medium"/>
                <a:cs typeface="Franklin Gothic Medium"/>
              </a:rPr>
              <a:t> </a:t>
            </a:r>
            <a:r>
              <a:rPr sz="2400" dirty="0">
                <a:solidFill>
                  <a:srgbClr val="181B0D"/>
                </a:solidFill>
                <a:latin typeface="Franklin Gothic Medium"/>
                <a:cs typeface="Franklin Gothic Medium"/>
              </a:rPr>
              <a:t>7</a:t>
            </a:r>
            <a:r>
              <a:rPr sz="2400" spc="55" dirty="0">
                <a:solidFill>
                  <a:srgbClr val="181B0D"/>
                </a:solidFill>
                <a:latin typeface="Franklin Gothic Medium"/>
                <a:cs typeface="Franklin Gothic Medium"/>
              </a:rPr>
              <a:t> </a:t>
            </a:r>
            <a:r>
              <a:rPr sz="2400" spc="-10" dirty="0">
                <a:solidFill>
                  <a:srgbClr val="181B0D"/>
                </a:solidFill>
                <a:latin typeface="Franklin Gothic Medium"/>
                <a:cs typeface="Franklin Gothic Medium"/>
              </a:rPr>
              <a:t>si</a:t>
            </a:r>
            <a:r>
              <a:rPr sz="2400" spc="40" dirty="0">
                <a:solidFill>
                  <a:srgbClr val="181B0D"/>
                </a:solidFill>
                <a:latin typeface="Franklin Gothic Medium"/>
                <a:cs typeface="Franklin Gothic Medium"/>
              </a:rPr>
              <a:t> </a:t>
            </a:r>
            <a:r>
              <a:rPr sz="2400" spc="-30" dirty="0">
                <a:solidFill>
                  <a:srgbClr val="181B0D"/>
                </a:solidFill>
                <a:latin typeface="Franklin Gothic Medium"/>
                <a:cs typeface="Franklin Gothic Medium"/>
              </a:rPr>
              <a:t>cumulano</a:t>
            </a:r>
            <a:r>
              <a:rPr sz="2400" spc="55" dirty="0">
                <a:solidFill>
                  <a:srgbClr val="181B0D"/>
                </a:solidFill>
                <a:latin typeface="Franklin Gothic Medium"/>
                <a:cs typeface="Franklin Gothic Medium"/>
              </a:rPr>
              <a:t> </a:t>
            </a:r>
            <a:r>
              <a:rPr sz="2400" spc="-10" dirty="0">
                <a:solidFill>
                  <a:srgbClr val="181B0D"/>
                </a:solidFill>
                <a:latin typeface="Franklin Gothic Medium"/>
                <a:cs typeface="Franklin Gothic Medium"/>
              </a:rPr>
              <a:t>con </a:t>
            </a:r>
            <a:r>
              <a:rPr sz="2400" spc="-590" dirty="0">
                <a:solidFill>
                  <a:srgbClr val="181B0D"/>
                </a:solidFill>
                <a:latin typeface="Franklin Gothic Medium"/>
                <a:cs typeface="Franklin Gothic Medium"/>
              </a:rPr>
              <a:t> </a:t>
            </a:r>
            <a:r>
              <a:rPr sz="2400" dirty="0">
                <a:solidFill>
                  <a:srgbClr val="181B0D"/>
                </a:solidFill>
                <a:latin typeface="Franklin Gothic Medium"/>
                <a:cs typeface="Franklin Gothic Medium"/>
              </a:rPr>
              <a:t> </a:t>
            </a:r>
            <a:r>
              <a:rPr sz="2400" spc="-40" dirty="0">
                <a:solidFill>
                  <a:srgbClr val="181B0D"/>
                </a:solidFill>
                <a:latin typeface="Franklin Gothic Medium"/>
                <a:cs typeface="Franklin Gothic Medium"/>
              </a:rPr>
              <a:t>i </a:t>
            </a:r>
            <a:r>
              <a:rPr sz="2400" spc="-20" dirty="0">
                <a:solidFill>
                  <a:srgbClr val="181B0D"/>
                </a:solidFill>
                <a:latin typeface="Franklin Gothic Medium"/>
                <a:cs typeface="Franklin Gothic Medium"/>
              </a:rPr>
              <a:t>requisiti </a:t>
            </a:r>
            <a:r>
              <a:rPr sz="2400" spc="-55" dirty="0">
                <a:solidFill>
                  <a:srgbClr val="181B0D"/>
                </a:solidFill>
                <a:latin typeface="Franklin Gothic Medium"/>
                <a:cs typeface="Franklin Gothic Medium"/>
              </a:rPr>
              <a:t>formali </a:t>
            </a:r>
            <a:r>
              <a:rPr sz="2400" spc="-40" dirty="0">
                <a:solidFill>
                  <a:srgbClr val="181B0D"/>
                </a:solidFill>
                <a:latin typeface="Franklin Gothic Medium"/>
                <a:cs typeface="Franklin Gothic Medium"/>
              </a:rPr>
              <a:t>normalmente </a:t>
            </a:r>
            <a:r>
              <a:rPr sz="2400" spc="-25" dirty="0">
                <a:solidFill>
                  <a:srgbClr val="181B0D"/>
                </a:solidFill>
                <a:latin typeface="Franklin Gothic Medium"/>
                <a:cs typeface="Franklin Gothic Medium"/>
              </a:rPr>
              <a:t>richiesti </a:t>
            </a:r>
            <a:r>
              <a:rPr sz="2400" spc="-30" dirty="0">
                <a:solidFill>
                  <a:srgbClr val="181B0D"/>
                </a:solidFill>
                <a:latin typeface="Franklin Gothic Medium"/>
                <a:cs typeface="Franklin Gothic Medium"/>
              </a:rPr>
              <a:t>dalla </a:t>
            </a:r>
            <a:r>
              <a:rPr sz="2400" dirty="0">
                <a:solidFill>
                  <a:srgbClr val="181B0D"/>
                </a:solidFill>
                <a:latin typeface="Franklin Gothic Medium"/>
                <a:cs typeface="Franklin Gothic Medium"/>
              </a:rPr>
              <a:t>l.n. </a:t>
            </a:r>
            <a:r>
              <a:rPr sz="2400" spc="5" dirty="0">
                <a:solidFill>
                  <a:srgbClr val="181B0D"/>
                </a:solidFill>
                <a:latin typeface="Franklin Gothic Medium"/>
                <a:cs typeface="Franklin Gothic Medium"/>
              </a:rPr>
              <a:t> </a:t>
            </a:r>
            <a:r>
              <a:rPr sz="2400" spc="-20" dirty="0">
                <a:solidFill>
                  <a:srgbClr val="181B0D"/>
                </a:solidFill>
                <a:latin typeface="Franklin Gothic Medium"/>
                <a:cs typeface="Franklin Gothic Medium"/>
              </a:rPr>
              <a:t>604/1966</a:t>
            </a:r>
            <a:endParaRPr sz="2400" dirty="0">
              <a:latin typeface="Franklin Gothic Medium"/>
              <a:cs typeface="Franklin Gothic Medium"/>
            </a:endParaRPr>
          </a:p>
          <a:p>
            <a:pPr marL="396240" marR="6350" indent="-384175" algn="just">
              <a:lnSpc>
                <a:spcPts val="2590"/>
              </a:lnSpc>
              <a:spcBef>
                <a:spcPts val="1210"/>
              </a:spcBef>
              <a:buChar char="■"/>
              <a:tabLst>
                <a:tab pos="396875" algn="l"/>
              </a:tabLst>
            </a:pPr>
            <a:r>
              <a:rPr sz="2400" spc="-10" dirty="0">
                <a:solidFill>
                  <a:srgbClr val="181B0D"/>
                </a:solidFill>
                <a:latin typeface="Franklin Gothic Medium"/>
                <a:cs typeface="Franklin Gothic Medium"/>
              </a:rPr>
              <a:t>Conseguenze</a:t>
            </a:r>
            <a:r>
              <a:rPr sz="2400" spc="-5" dirty="0">
                <a:solidFill>
                  <a:srgbClr val="181B0D"/>
                </a:solidFill>
                <a:latin typeface="Franklin Gothic Medium"/>
                <a:cs typeface="Franklin Gothic Medium"/>
              </a:rPr>
              <a:t> </a:t>
            </a:r>
            <a:r>
              <a:rPr sz="2400" spc="-40" dirty="0">
                <a:solidFill>
                  <a:srgbClr val="FF0000"/>
                </a:solidFill>
                <a:latin typeface="Franklin Gothic Medium"/>
                <a:cs typeface="Franklin Gothic Medium"/>
              </a:rPr>
              <a:t>mancata</a:t>
            </a:r>
            <a:r>
              <a:rPr sz="2400" spc="-35" dirty="0">
                <a:solidFill>
                  <a:srgbClr val="FF0000"/>
                </a:solidFill>
                <a:latin typeface="Franklin Gothic Medium"/>
                <a:cs typeface="Franklin Gothic Medium"/>
              </a:rPr>
              <a:t> </a:t>
            </a:r>
            <a:r>
              <a:rPr sz="2400" spc="-20" dirty="0">
                <a:solidFill>
                  <a:srgbClr val="FF0000"/>
                </a:solidFill>
                <a:latin typeface="Franklin Gothic Medium"/>
                <a:cs typeface="Franklin Gothic Medium"/>
              </a:rPr>
              <a:t>applicazione</a:t>
            </a:r>
            <a:r>
              <a:rPr sz="2400" spc="-15" dirty="0">
                <a:solidFill>
                  <a:srgbClr val="FF0000"/>
                </a:solidFill>
                <a:latin typeface="Franklin Gothic Medium"/>
                <a:cs typeface="Franklin Gothic Medium"/>
              </a:rPr>
              <a:t> </a:t>
            </a:r>
            <a:r>
              <a:rPr sz="2400" spc="5" dirty="0">
                <a:solidFill>
                  <a:srgbClr val="FF0000"/>
                </a:solidFill>
                <a:latin typeface="Franklin Gothic Medium"/>
                <a:cs typeface="Franklin Gothic Medium"/>
              </a:rPr>
              <a:t>art.</a:t>
            </a:r>
            <a:r>
              <a:rPr sz="2400" spc="10" dirty="0">
                <a:solidFill>
                  <a:srgbClr val="FF0000"/>
                </a:solidFill>
                <a:latin typeface="Franklin Gothic Medium"/>
                <a:cs typeface="Franklin Gothic Medium"/>
              </a:rPr>
              <a:t> </a:t>
            </a:r>
            <a:r>
              <a:rPr sz="2400" dirty="0">
                <a:solidFill>
                  <a:srgbClr val="FF0000"/>
                </a:solidFill>
                <a:latin typeface="Franklin Gothic Medium"/>
                <a:cs typeface="Franklin Gothic Medium"/>
              </a:rPr>
              <a:t>7</a:t>
            </a:r>
            <a:r>
              <a:rPr sz="2400" spc="5" dirty="0">
                <a:solidFill>
                  <a:srgbClr val="FF0000"/>
                </a:solidFill>
                <a:latin typeface="Franklin Gothic Medium"/>
                <a:cs typeface="Franklin Gothic Medium"/>
              </a:rPr>
              <a:t> </a:t>
            </a:r>
            <a:r>
              <a:rPr sz="2400" dirty="0">
                <a:solidFill>
                  <a:srgbClr val="FF0000"/>
                </a:solidFill>
                <a:latin typeface="Franklin Gothic Medium"/>
                <a:cs typeface="Franklin Gothic Medium"/>
              </a:rPr>
              <a:t>= </a:t>
            </a:r>
            <a:r>
              <a:rPr sz="2400" spc="5" dirty="0">
                <a:solidFill>
                  <a:srgbClr val="FF0000"/>
                </a:solidFill>
                <a:latin typeface="Franklin Gothic Medium"/>
                <a:cs typeface="Franklin Gothic Medium"/>
              </a:rPr>
              <a:t> </a:t>
            </a:r>
            <a:r>
              <a:rPr sz="2400" spc="-30" dirty="0">
                <a:solidFill>
                  <a:srgbClr val="FF0000"/>
                </a:solidFill>
                <a:latin typeface="Franklin Gothic Medium"/>
                <a:cs typeface="Franklin Gothic Medium"/>
              </a:rPr>
              <a:t>licenziamento</a:t>
            </a:r>
            <a:r>
              <a:rPr sz="2400" spc="-10" dirty="0">
                <a:solidFill>
                  <a:srgbClr val="FF0000"/>
                </a:solidFill>
                <a:latin typeface="Franklin Gothic Medium"/>
                <a:cs typeface="Franklin Gothic Medium"/>
              </a:rPr>
              <a:t> </a:t>
            </a:r>
            <a:r>
              <a:rPr sz="2400" spc="-20" dirty="0" err="1">
                <a:solidFill>
                  <a:srgbClr val="FF0000"/>
                </a:solidFill>
                <a:latin typeface="Franklin Gothic Medium"/>
                <a:cs typeface="Franklin Gothic Medium"/>
              </a:rPr>
              <a:t>inefficace</a:t>
            </a:r>
            <a:r>
              <a:rPr sz="2400" spc="25" dirty="0">
                <a:solidFill>
                  <a:srgbClr val="FF0000"/>
                </a:solidFill>
                <a:latin typeface="Franklin Gothic Medium"/>
                <a:cs typeface="Franklin Gothic Medium"/>
              </a:rPr>
              <a:t> </a:t>
            </a:r>
            <a:r>
              <a:rPr sz="2400" spc="5" dirty="0">
                <a:solidFill>
                  <a:srgbClr val="181B0D"/>
                </a:solidFill>
                <a:latin typeface="Franklin Gothic Medium"/>
                <a:cs typeface="Franklin Gothic Medium"/>
              </a:rPr>
              <a:t>(</a:t>
            </a:r>
            <a:r>
              <a:rPr lang="it-IT" sz="2400" spc="5" dirty="0">
                <a:solidFill>
                  <a:srgbClr val="181B0D"/>
                </a:solidFill>
                <a:latin typeface="Franklin Gothic Medium"/>
                <a:cs typeface="Franklin Gothic Medium"/>
              </a:rPr>
              <a:t>infra</a:t>
            </a:r>
            <a:r>
              <a:rPr sz="2400" spc="-20" dirty="0">
                <a:solidFill>
                  <a:srgbClr val="181B0D"/>
                </a:solidFill>
                <a:latin typeface="Franklin Gothic Medium"/>
                <a:cs typeface="Franklin Gothic Medium"/>
              </a:rPr>
              <a:t>)</a:t>
            </a:r>
            <a:endParaRPr sz="2400" dirty="0">
              <a:latin typeface="Franklin Gothic Medium"/>
              <a:cs typeface="Franklin Gothic Medium"/>
            </a:endParaRPr>
          </a:p>
        </p:txBody>
      </p:sp>
    </p:spTree>
    <p:extLst>
      <p:ext uri="{BB962C8B-B14F-4D97-AF65-F5344CB8AC3E}">
        <p14:creationId xmlns:p14="http://schemas.microsoft.com/office/powerpoint/2010/main" val="2795386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it-IT" dirty="0"/>
              <a:t>impugnazione</a:t>
            </a:r>
          </a:p>
        </p:txBody>
      </p:sp>
      <p:sp>
        <p:nvSpPr>
          <p:cNvPr id="26627" name="Rectangle 3"/>
          <p:cNvSpPr>
            <a:spLocks noGrp="1" noChangeArrowheads="1"/>
          </p:cNvSpPr>
          <p:nvPr>
            <p:ph idx="1"/>
          </p:nvPr>
        </p:nvSpPr>
        <p:spPr>
          <a:xfrm>
            <a:off x="1251678" y="2301632"/>
            <a:ext cx="10178322" cy="3593591"/>
          </a:xfrm>
        </p:spPr>
        <p:txBody>
          <a:bodyPr>
            <a:normAutofit/>
          </a:bodyPr>
          <a:lstStyle/>
          <a:p>
            <a:pPr algn="just">
              <a:lnSpc>
                <a:spcPct val="90000"/>
              </a:lnSpc>
            </a:pPr>
            <a:r>
              <a:rPr lang="it-IT" sz="2400" dirty="0"/>
              <a:t>La normativa si applica a tutti i casi di invalidità del licenziamento, anche alle ipotesi di nullità </a:t>
            </a:r>
          </a:p>
          <a:p>
            <a:pPr algn="just">
              <a:lnSpc>
                <a:spcPct val="90000"/>
              </a:lnSpc>
            </a:pPr>
            <a:r>
              <a:rPr lang="it-IT" sz="2400" dirty="0"/>
              <a:t>Termine di decadenza di </a:t>
            </a:r>
            <a:r>
              <a:rPr lang="it-IT" sz="2400" b="1" dirty="0">
                <a:solidFill>
                  <a:srgbClr val="FF0000"/>
                </a:solidFill>
              </a:rPr>
              <a:t>60 </a:t>
            </a:r>
            <a:r>
              <a:rPr lang="it-IT" sz="2400" b="1" dirty="0" err="1">
                <a:solidFill>
                  <a:srgbClr val="FF0000"/>
                </a:solidFill>
              </a:rPr>
              <a:t>gg.</a:t>
            </a:r>
            <a:r>
              <a:rPr lang="it-IT" sz="2400" dirty="0" err="1"/>
              <a:t>dalla</a:t>
            </a:r>
            <a:r>
              <a:rPr lang="it-IT" sz="2400" dirty="0"/>
              <a:t> comunicazione del licenziamento</a:t>
            </a:r>
          </a:p>
          <a:p>
            <a:pPr algn="just">
              <a:lnSpc>
                <a:spcPct val="90000"/>
              </a:lnSpc>
            </a:pPr>
            <a:r>
              <a:rPr lang="it-IT" sz="2400" dirty="0"/>
              <a:t>Impugnazione anche stragiudiziale, anche da parte del sindacato</a:t>
            </a:r>
          </a:p>
          <a:p>
            <a:pPr algn="just">
              <a:lnSpc>
                <a:spcPct val="90000"/>
              </a:lnSpc>
            </a:pPr>
            <a:r>
              <a:rPr lang="it-IT" sz="2400" dirty="0"/>
              <a:t>Il termine si applica ai licenziamenti annullabili e nulli; ma non ai licenziamenti orali (inefficaci)</a:t>
            </a:r>
          </a:p>
          <a:p>
            <a:pPr algn="just">
              <a:lnSpc>
                <a:spcPct val="90000"/>
              </a:lnSpc>
            </a:pPr>
            <a:r>
              <a:rPr lang="it-IT" sz="2400" dirty="0"/>
              <a:t>Al </a:t>
            </a:r>
            <a:r>
              <a:rPr lang="it-IT" sz="2400" dirty="0" err="1"/>
              <a:t>d.l.</a:t>
            </a:r>
            <a:r>
              <a:rPr lang="it-IT" sz="2400" dirty="0"/>
              <a:t> spetta l’onere della prova del </a:t>
            </a:r>
            <a:r>
              <a:rPr lang="it-IT" sz="2400" dirty="0" err="1"/>
              <a:t>g.m.</a:t>
            </a:r>
            <a:r>
              <a:rPr lang="it-IT" sz="2400" dirty="0"/>
              <a:t> o della </a:t>
            </a:r>
            <a:r>
              <a:rPr lang="it-IT" sz="2400" dirty="0" err="1"/>
              <a:t>g.c.</a:t>
            </a:r>
            <a:r>
              <a:rPr lang="it-IT" sz="2400" dirty="0"/>
              <a:t>; onere prova discriminazione o del motivo illecito sono a carico del lavoratore</a:t>
            </a:r>
          </a:p>
          <a:p>
            <a:pPr>
              <a:lnSpc>
                <a:spcPct val="90000"/>
              </a:lnSpc>
            </a:pPr>
            <a:endParaRPr lang="it-IT" sz="2400" dirty="0"/>
          </a:p>
        </p:txBody>
      </p:sp>
    </p:spTree>
    <p:extLst>
      <p:ext uri="{BB962C8B-B14F-4D97-AF65-F5344CB8AC3E}">
        <p14:creationId xmlns:p14="http://schemas.microsoft.com/office/powerpoint/2010/main" val="251425717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0800" y="304800"/>
            <a:ext cx="7772400" cy="747936"/>
          </a:xfrm>
        </p:spPr>
        <p:txBody>
          <a:bodyPr>
            <a:normAutofit fontScale="90000"/>
          </a:bodyPr>
          <a:lstStyle/>
          <a:p>
            <a:r>
              <a:rPr lang="it-IT" dirty="0"/>
              <a:t>…</a:t>
            </a:r>
          </a:p>
        </p:txBody>
      </p:sp>
      <p:sp>
        <p:nvSpPr>
          <p:cNvPr id="3" name="Segnaposto contenuto 2"/>
          <p:cNvSpPr>
            <a:spLocks noGrp="1"/>
          </p:cNvSpPr>
          <p:nvPr>
            <p:ph idx="1"/>
          </p:nvPr>
        </p:nvSpPr>
        <p:spPr>
          <a:xfrm>
            <a:off x="1991544" y="2276872"/>
            <a:ext cx="7128792" cy="4176464"/>
          </a:xfrm>
        </p:spPr>
        <p:txBody>
          <a:bodyPr>
            <a:normAutofit fontScale="92500"/>
          </a:bodyPr>
          <a:lstStyle/>
          <a:p>
            <a:pPr algn="just"/>
            <a:r>
              <a:rPr lang="it-IT" sz="2400" dirty="0"/>
              <a:t>L’impugnazione è inefficace se non è seguita, entro il successivo termine di </a:t>
            </a:r>
            <a:r>
              <a:rPr lang="it-IT" sz="2400" b="1" dirty="0">
                <a:solidFill>
                  <a:srgbClr val="FF0000"/>
                </a:solidFill>
              </a:rPr>
              <a:t>centottanta giorni</a:t>
            </a:r>
            <a:r>
              <a:rPr lang="it-IT" sz="2400" dirty="0"/>
              <a:t>, dal deposito del ricorso nella cancelleria del tribunale in funzione di giudice del lavoro, o dalla comunicazione alla controparte della richiesta di tentativo di conciliazione o arbitrato. </a:t>
            </a:r>
          </a:p>
          <a:p>
            <a:pPr algn="just"/>
            <a:r>
              <a:rPr lang="it-IT" sz="2400" dirty="0"/>
              <a:t>Qualora la conciliazione o l’arbitrato richiesti siano rifiutati o non sia raggiunto l’accordo necessario al relativo espletamento, il ricorso al giudice deve essere depositato a pena di decadenza entro </a:t>
            </a:r>
            <a:r>
              <a:rPr lang="it-IT" sz="2400" b="1" dirty="0">
                <a:solidFill>
                  <a:srgbClr val="FF0000"/>
                </a:solidFill>
              </a:rPr>
              <a:t>sessanta giorni</a:t>
            </a:r>
            <a:r>
              <a:rPr lang="it-IT" sz="2400" dirty="0"/>
              <a:t> dal rifiuto o dal mancato accordo</a:t>
            </a:r>
            <a:endParaRPr lang="it-IT" dirty="0"/>
          </a:p>
        </p:txBody>
      </p:sp>
    </p:spTree>
    <p:extLst>
      <p:ext uri="{BB962C8B-B14F-4D97-AF65-F5344CB8AC3E}">
        <p14:creationId xmlns:p14="http://schemas.microsoft.com/office/powerpoint/2010/main" val="261239801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92D050"/>
                </a:solidFill>
              </a:rPr>
              <a:t>Apparato Sanzionatorio</a:t>
            </a:r>
          </a:p>
        </p:txBody>
      </p:sp>
      <p:sp>
        <p:nvSpPr>
          <p:cNvPr id="3" name="Segnaposto contenuto 2"/>
          <p:cNvSpPr>
            <a:spLocks noGrp="1"/>
          </p:cNvSpPr>
          <p:nvPr>
            <p:ph idx="1"/>
          </p:nvPr>
        </p:nvSpPr>
        <p:spPr>
          <a:xfrm>
            <a:off x="2371513" y="2492896"/>
            <a:ext cx="6345260" cy="3530600"/>
          </a:xfrm>
        </p:spPr>
        <p:txBody>
          <a:bodyPr/>
          <a:lstStyle/>
          <a:p>
            <a:pPr marL="0" indent="0">
              <a:buNone/>
            </a:pPr>
            <a:r>
              <a:rPr lang="it-IT" b="1" dirty="0">
                <a:solidFill>
                  <a:srgbClr val="0000FF"/>
                </a:solidFill>
              </a:rPr>
              <a:t>Nel privato…</a:t>
            </a:r>
          </a:p>
          <a:p>
            <a:pPr>
              <a:buFont typeface="Courier New"/>
              <a:buChar char="o"/>
            </a:pPr>
            <a:r>
              <a:rPr lang="it-IT" b="1" dirty="0">
                <a:solidFill>
                  <a:srgbClr val="0000FF"/>
                </a:solidFill>
              </a:rPr>
              <a:t>Disciplina Fornero attualmente vigente per gli assunti prima del 7 Marzo 2015.</a:t>
            </a:r>
          </a:p>
          <a:p>
            <a:pPr algn="just">
              <a:buFont typeface="Courier New"/>
              <a:buChar char="o"/>
            </a:pPr>
            <a:r>
              <a:rPr lang="it-IT" b="1" dirty="0">
                <a:solidFill>
                  <a:srgbClr val="FF0000"/>
                </a:solidFill>
              </a:rPr>
              <a:t>Disciplina Jobs </a:t>
            </a:r>
            <a:r>
              <a:rPr lang="it-IT" b="1" dirty="0" err="1">
                <a:solidFill>
                  <a:srgbClr val="FF0000"/>
                </a:solidFill>
              </a:rPr>
              <a:t>Act</a:t>
            </a:r>
            <a:r>
              <a:rPr lang="it-IT" b="1" dirty="0">
                <a:solidFill>
                  <a:srgbClr val="FF0000"/>
                </a:solidFill>
              </a:rPr>
              <a:t> attualmente vigente per gli assunti a partire dal 7 marzo 2015 o che hanno cambiato contratto dopo quella data.</a:t>
            </a:r>
          </a:p>
          <a:p>
            <a:pPr marL="0" indent="0" algn="just">
              <a:buNone/>
            </a:pPr>
            <a:r>
              <a:rPr lang="it-IT" b="1" dirty="0">
                <a:solidFill>
                  <a:srgbClr val="FF0000"/>
                </a:solidFill>
              </a:rPr>
              <a:t>Nel pubblico…tutta un’altra storia</a:t>
            </a:r>
          </a:p>
        </p:txBody>
      </p:sp>
    </p:spTree>
    <p:extLst>
      <p:ext uri="{BB962C8B-B14F-4D97-AF65-F5344CB8AC3E}">
        <p14:creationId xmlns:p14="http://schemas.microsoft.com/office/powerpoint/2010/main" val="3206646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79576" y="274638"/>
            <a:ext cx="7169224" cy="850106"/>
          </a:xfrm>
        </p:spPr>
        <p:txBody>
          <a:bodyPr>
            <a:normAutofit fontScale="90000"/>
          </a:bodyPr>
          <a:lstStyle/>
          <a:p>
            <a:br>
              <a:rPr lang="it-IT" dirty="0"/>
            </a:br>
            <a:br>
              <a:rPr lang="it-IT" dirty="0"/>
            </a:br>
            <a:r>
              <a:rPr lang="it-IT" dirty="0"/>
              <a:t>ART. 18 SL</a:t>
            </a:r>
            <a:br>
              <a:rPr lang="it-IT" dirty="0"/>
            </a:br>
            <a:endParaRPr lang="en-GB" dirty="0"/>
          </a:p>
        </p:txBody>
      </p:sp>
      <p:sp>
        <p:nvSpPr>
          <p:cNvPr id="3" name="Segnaposto contenuto 2"/>
          <p:cNvSpPr>
            <a:spLocks noGrp="1"/>
          </p:cNvSpPr>
          <p:nvPr>
            <p:ph idx="1"/>
          </p:nvPr>
        </p:nvSpPr>
        <p:spPr>
          <a:xfrm>
            <a:off x="2135560" y="2386282"/>
            <a:ext cx="7313240" cy="4197080"/>
          </a:xfrm>
        </p:spPr>
        <p:txBody>
          <a:bodyPr>
            <a:normAutofit fontScale="55000" lnSpcReduction="20000"/>
          </a:bodyPr>
          <a:lstStyle/>
          <a:p>
            <a:pPr algn="just"/>
            <a:r>
              <a:rPr lang="it-IT" dirty="0"/>
              <a:t>quattro differenti regimi di tutela che si applicano gradatamente a seconda della gravità dei vizi che inficiano il licenziamento</a:t>
            </a:r>
          </a:p>
          <a:p>
            <a:pPr marL="0" indent="0" algn="just">
              <a:buNone/>
            </a:pPr>
            <a:r>
              <a:rPr lang="it-IT" sz="8000" dirty="0"/>
              <a:t>A. Tutela reintegratoria “piena”</a:t>
            </a:r>
          </a:p>
          <a:p>
            <a:pPr marL="0" indent="0" algn="just">
              <a:buNone/>
            </a:pPr>
            <a:r>
              <a:rPr lang="it-IT" dirty="0"/>
              <a:t>Tale tutela si applica:</a:t>
            </a:r>
          </a:p>
          <a:p>
            <a:pPr marL="0" indent="0" algn="just">
              <a:buNone/>
            </a:pPr>
            <a:r>
              <a:rPr lang="it-IT" dirty="0">
                <a:highlight>
                  <a:srgbClr val="FFFF00"/>
                </a:highlight>
              </a:rPr>
              <a:t>in tutti i casi di nullità del licenziamento, perché discriminatorio oppure comminato in costanza di matrimonio o in violazione delle tutele previste in materia di maternità o paternità oppure negli altri casi previsti dalla legge; nei casi in cui il licenziamento sia inefficace perché intimato in forma orale. </a:t>
            </a:r>
          </a:p>
          <a:p>
            <a:pPr marL="0" indent="0" algn="just">
              <a:buNone/>
            </a:pPr>
            <a:r>
              <a:rPr lang="it-IT" dirty="0">
                <a:solidFill>
                  <a:srgbClr val="FF0000"/>
                </a:solidFill>
              </a:rPr>
              <a:t>Nullità del licenziamento</a:t>
            </a:r>
            <a:r>
              <a:rPr lang="it-IT" dirty="0"/>
              <a:t>, il giudice ordina al datore di lavoro la </a:t>
            </a:r>
            <a:r>
              <a:rPr lang="it-IT" dirty="0">
                <a:solidFill>
                  <a:srgbClr val="FF0000"/>
                </a:solidFill>
              </a:rPr>
              <a:t>reintegrazione del lavoratore nel posto di lavoro e condanna il datore al risarcimento del danno subito per il periodo successivo al licenziamento e fino alla reintegrazione e al versamento dei contributi previdenziali e assistenziali per tutto il periodo intercorrente fra il licenziamento e la reintegrazione.</a:t>
            </a:r>
          </a:p>
          <a:p>
            <a:pPr marL="0" indent="0" algn="just">
              <a:buNone/>
            </a:pPr>
            <a:r>
              <a:rPr lang="it-IT" dirty="0"/>
              <a:t>Il risarcimento del danno è rappresentato da un’indennità commisurata all’ultima retribuzione globale di fatto maturata dal giorno del licenziamento al giorno dell’effettiva reintegrazione e non può in ogni caso essere inferiore alle cinque mensilità (non è invece previsto un limite massimo). Dall’importo deve essere dedotto quanto eventualmente percepito, nel periodo di estromissione, per lo svolgimento di altre attività lavorative.</a:t>
            </a:r>
          </a:p>
          <a:p>
            <a:pPr marL="0" indent="0" algn="just">
              <a:buNone/>
            </a:pPr>
            <a:endParaRPr lang="it-IT" dirty="0"/>
          </a:p>
          <a:p>
            <a:pPr marL="0" indent="0" algn="just">
              <a:buNone/>
            </a:pPr>
            <a:r>
              <a:rPr lang="it-IT" dirty="0"/>
              <a:t>Fermo restando tale risarcimento, il lavoratore ha, comunque, la possibilità - entro trenta giorni dalla comunicazione del deposito della sentenza - di chiedere al datore di lavoro, in sostituzione della reintegrazione nel posto di lavoro, un’indennità pari </a:t>
            </a:r>
            <a:r>
              <a:rPr lang="it-IT" dirty="0">
                <a:solidFill>
                  <a:srgbClr val="00B050"/>
                </a:solidFill>
              </a:rPr>
              <a:t>a 15 mensilità </a:t>
            </a:r>
            <a:r>
              <a:rPr lang="it-IT" dirty="0"/>
              <a:t>dell’ultima retribuzione globale di fatto, la cui richiesta determina la risoluzione del rapporto di lavoro.</a:t>
            </a:r>
          </a:p>
        </p:txBody>
      </p:sp>
    </p:spTree>
    <p:extLst>
      <p:ext uri="{BB962C8B-B14F-4D97-AF65-F5344CB8AC3E}">
        <p14:creationId xmlns:p14="http://schemas.microsoft.com/office/powerpoint/2010/main" val="3559827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…segue</a:t>
            </a:r>
            <a:endParaRPr lang="en-GB" dirty="0"/>
          </a:p>
        </p:txBody>
      </p:sp>
      <p:sp>
        <p:nvSpPr>
          <p:cNvPr id="3" name="Segnaposto contenuto 2"/>
          <p:cNvSpPr>
            <a:spLocks noGrp="1"/>
          </p:cNvSpPr>
          <p:nvPr>
            <p:ph idx="1"/>
          </p:nvPr>
        </p:nvSpPr>
        <p:spPr/>
        <p:txBody>
          <a:bodyPr>
            <a:normAutofit fontScale="85000" lnSpcReduction="20000"/>
          </a:bodyPr>
          <a:lstStyle/>
          <a:p>
            <a:pPr marL="0" indent="0" algn="just">
              <a:buNone/>
            </a:pPr>
            <a:r>
              <a:rPr lang="it-IT" sz="3800" dirty="0"/>
              <a:t>B. Tutela reintegratoria “attenuata”</a:t>
            </a:r>
          </a:p>
          <a:p>
            <a:pPr marL="0" indent="0" algn="just">
              <a:buNone/>
            </a:pPr>
            <a:r>
              <a:rPr lang="it-IT" dirty="0"/>
              <a:t>Tale tutela si applica in caso licenziamento per </a:t>
            </a:r>
            <a:r>
              <a:rPr lang="it-IT" dirty="0">
                <a:highlight>
                  <a:srgbClr val="FFFF00"/>
                </a:highlight>
              </a:rPr>
              <a:t>giusta causa o giustificato motivo soggettivo illegittimo per insussistenza del fatto contestato o perché il fatto rientra in una delle condotte punibili con sanzione conservativa sulla base del CCNL applicabile; in caso di licenziamento per giustificato motivo oggettivo, se il fatto è manifestamente infondato.</a:t>
            </a:r>
          </a:p>
          <a:p>
            <a:pPr marL="0" indent="0" algn="just">
              <a:buNone/>
            </a:pPr>
            <a:endParaRPr lang="it-IT" dirty="0"/>
          </a:p>
          <a:p>
            <a:pPr marL="0" indent="0" algn="just">
              <a:buNone/>
            </a:pPr>
            <a:r>
              <a:rPr lang="it-IT" dirty="0">
                <a:solidFill>
                  <a:srgbClr val="FF0000"/>
                </a:solidFill>
              </a:rPr>
              <a:t>Il giudice, annullando il licenziamento, ordina la reintegrazione del lavoratore nel posto di lavoro e condanna il datore di lavoro al pagamento del risarcimento del danno oltreché al versamento dei contributi previdenziali per tutto il periodo fino alla reintegrazione effettiva</a:t>
            </a:r>
            <a:r>
              <a:rPr lang="it-IT" dirty="0"/>
              <a:t>.</a:t>
            </a:r>
          </a:p>
          <a:p>
            <a:pPr marL="0" indent="0" algn="just">
              <a:buNone/>
            </a:pPr>
            <a:r>
              <a:rPr lang="it-IT" dirty="0"/>
              <a:t>Il legislatore fissa un limite massimo per il risarcimento, che non può in ogni caso superare un importo pari a </a:t>
            </a:r>
            <a:r>
              <a:rPr lang="it-IT" dirty="0">
                <a:solidFill>
                  <a:srgbClr val="FF0000"/>
                </a:solidFill>
              </a:rPr>
              <a:t>dodici mensilità </a:t>
            </a:r>
            <a:r>
              <a:rPr lang="it-IT" dirty="0"/>
              <a:t>della retribuzione globale di fatto.</a:t>
            </a:r>
          </a:p>
          <a:p>
            <a:pPr marL="0" indent="0" algn="just">
              <a:buNone/>
            </a:pPr>
            <a:r>
              <a:rPr lang="it-IT" dirty="0"/>
              <a:t>Anche in tal caso, il lavoratore può optare per l’indennità sostitutiva della reintegra.</a:t>
            </a:r>
          </a:p>
          <a:p>
            <a:endParaRPr lang="en-GB" dirty="0"/>
          </a:p>
        </p:txBody>
      </p:sp>
    </p:spTree>
    <p:extLst>
      <p:ext uri="{BB962C8B-B14F-4D97-AF65-F5344CB8AC3E}">
        <p14:creationId xmlns:p14="http://schemas.microsoft.com/office/powerpoint/2010/main" val="1209008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…segue</a:t>
            </a:r>
            <a:endParaRPr lang="en-GB" dirty="0"/>
          </a:p>
        </p:txBody>
      </p:sp>
      <p:sp>
        <p:nvSpPr>
          <p:cNvPr id="3" name="Segnaposto contenuto 2"/>
          <p:cNvSpPr>
            <a:spLocks noGrp="1"/>
          </p:cNvSpPr>
          <p:nvPr>
            <p:ph idx="1"/>
          </p:nvPr>
        </p:nvSpPr>
        <p:spPr/>
        <p:txBody>
          <a:bodyPr>
            <a:normAutofit fontScale="85000" lnSpcReduction="10000"/>
          </a:bodyPr>
          <a:lstStyle/>
          <a:p>
            <a:pPr marL="0" indent="0" algn="just">
              <a:buNone/>
            </a:pPr>
            <a:endParaRPr lang="it-IT" sz="3500" dirty="0"/>
          </a:p>
          <a:p>
            <a:pPr marL="0" indent="0" algn="just">
              <a:buNone/>
            </a:pPr>
            <a:r>
              <a:rPr lang="it-IT" sz="3500" dirty="0"/>
              <a:t>C. Tutela meramente obbligatoria</a:t>
            </a:r>
          </a:p>
          <a:p>
            <a:pPr marL="0" indent="0" algn="just">
              <a:buNone/>
            </a:pPr>
            <a:r>
              <a:rPr lang="it-IT" dirty="0">
                <a:highlight>
                  <a:srgbClr val="FFFF00"/>
                </a:highlight>
              </a:rPr>
              <a:t>Tale tutela si applica in tutte le ipotesi non contemplate dalle altre tutele, qualora il giudice accerti che non ricorrono gli estremi del giustificato motivo soggettivo o della giusta causa addotti dal datore di lavoro.</a:t>
            </a:r>
          </a:p>
          <a:p>
            <a:pPr marL="0" indent="0" algn="just">
              <a:buNone/>
            </a:pPr>
            <a:endParaRPr lang="it-IT" dirty="0"/>
          </a:p>
          <a:p>
            <a:pPr marL="0" indent="0" algn="just">
              <a:buNone/>
            </a:pPr>
            <a:r>
              <a:rPr lang="it-IT" dirty="0"/>
              <a:t>In tal caso il giudice, dichiarando </a:t>
            </a:r>
            <a:r>
              <a:rPr lang="it-IT" b="1" dirty="0">
                <a:solidFill>
                  <a:srgbClr val="FF0000"/>
                </a:solidFill>
              </a:rPr>
              <a:t>risolto il rapporto di lavoro </a:t>
            </a:r>
            <a:r>
              <a:rPr lang="it-IT" dirty="0"/>
              <a:t>con effetto dalla data del licenziamento, condanna il datore i lavoro al pagamento di </a:t>
            </a:r>
            <a:r>
              <a:rPr lang="it-IT" dirty="0">
                <a:solidFill>
                  <a:srgbClr val="FF0000"/>
                </a:solidFill>
              </a:rPr>
              <a:t>un’indennità risarcitoria onnicomprensiva determinata tra un minimo di dodici e un massimo di ventiquattro mensilità dell’ultima retribuzione globale </a:t>
            </a:r>
            <a:r>
              <a:rPr lang="it-IT" dirty="0"/>
              <a:t>di fatto, in relazione all’anzianità del lavoratore e tenuto conto del numero dei dipendenti occupati, delle dimensioni dell’attività economica, del comportamento e delle condizioni delle parti.</a:t>
            </a:r>
          </a:p>
          <a:p>
            <a:endParaRPr lang="en-GB" dirty="0"/>
          </a:p>
        </p:txBody>
      </p:sp>
    </p:spTree>
    <p:extLst>
      <p:ext uri="{BB962C8B-B14F-4D97-AF65-F5344CB8AC3E}">
        <p14:creationId xmlns:p14="http://schemas.microsoft.com/office/powerpoint/2010/main" val="3649728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…segue</a:t>
            </a:r>
            <a:endParaRPr lang="en-GB" dirty="0"/>
          </a:p>
        </p:txBody>
      </p:sp>
      <p:sp>
        <p:nvSpPr>
          <p:cNvPr id="3" name="Segnaposto contenuto 2"/>
          <p:cNvSpPr>
            <a:spLocks noGrp="1"/>
          </p:cNvSpPr>
          <p:nvPr>
            <p:ph idx="1"/>
          </p:nvPr>
        </p:nvSpPr>
        <p:spPr/>
        <p:txBody>
          <a:bodyPr>
            <a:normAutofit/>
          </a:bodyPr>
          <a:lstStyle/>
          <a:p>
            <a:pPr marL="0" indent="0" algn="just">
              <a:buNone/>
            </a:pPr>
            <a:r>
              <a:rPr lang="it-IT" sz="3600" dirty="0"/>
              <a:t>D. Tutela obbligatoria “ridotta”</a:t>
            </a:r>
          </a:p>
          <a:p>
            <a:pPr marL="0" indent="0" algn="just">
              <a:buNone/>
            </a:pPr>
            <a:r>
              <a:rPr lang="it-IT" dirty="0"/>
              <a:t>Tale tutela si applica alle ipotesi in cui il </a:t>
            </a:r>
            <a:r>
              <a:rPr lang="it-IT" dirty="0">
                <a:highlight>
                  <a:srgbClr val="FFFF00"/>
                </a:highlight>
              </a:rPr>
              <a:t>licenziamento risulti illegittimo per carenza di motivazione o per inosservanza degli obblighi procedurali previsti per il licenziamento disciplinare o per il giustificato motivo oggettivo. </a:t>
            </a:r>
          </a:p>
          <a:p>
            <a:pPr marL="0" indent="0" algn="just">
              <a:buNone/>
            </a:pPr>
            <a:r>
              <a:rPr lang="it-IT" dirty="0"/>
              <a:t>In tali casi il giudice, dichiarando </a:t>
            </a:r>
            <a:r>
              <a:rPr lang="it-IT" b="1" dirty="0">
                <a:solidFill>
                  <a:srgbClr val="FF0000"/>
                </a:solidFill>
              </a:rPr>
              <a:t>l’inefficacia del licenziamento</a:t>
            </a:r>
            <a:r>
              <a:rPr lang="it-IT" dirty="0"/>
              <a:t>, condanna il datore di lavoro al pagamento di un indennità variabile tra </a:t>
            </a:r>
            <a:r>
              <a:rPr lang="it-IT" b="1" dirty="0">
                <a:solidFill>
                  <a:srgbClr val="FF0000"/>
                </a:solidFill>
              </a:rPr>
              <a:t>sei e dodici mensilità </a:t>
            </a:r>
            <a:r>
              <a:rPr lang="it-IT" dirty="0"/>
              <a:t>della retribuzione globale di fatto, da valutarsi da arte del giudice in relazione alla gravità della violazione formale o procedurale commessa dal datore di lavoro.</a:t>
            </a:r>
            <a:endParaRPr lang="en-GB" dirty="0"/>
          </a:p>
          <a:p>
            <a:endParaRPr lang="en-GB" dirty="0"/>
          </a:p>
        </p:txBody>
      </p:sp>
    </p:spTree>
    <p:extLst>
      <p:ext uri="{BB962C8B-B14F-4D97-AF65-F5344CB8AC3E}">
        <p14:creationId xmlns:p14="http://schemas.microsoft.com/office/powerpoint/2010/main" val="2184171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Contratto a tutele crescenti (d.lgs. 23/2015) </a:t>
            </a:r>
          </a:p>
        </p:txBody>
      </p:sp>
      <p:sp>
        <p:nvSpPr>
          <p:cNvPr id="3" name="Segnaposto contenuto 2"/>
          <p:cNvSpPr>
            <a:spLocks noGrp="1"/>
          </p:cNvSpPr>
          <p:nvPr>
            <p:ph idx="1"/>
          </p:nvPr>
        </p:nvSpPr>
        <p:spPr/>
        <p:txBody>
          <a:bodyPr/>
          <a:lstStyle/>
          <a:p>
            <a:r>
              <a:rPr lang="it-IT" dirty="0"/>
              <a:t>Si applica ai lavoratori assunti con contratto a tempo indeterminato dopo l’entrata in vigore del decreto (</a:t>
            </a:r>
            <a:r>
              <a:rPr lang="it-IT" dirty="0">
                <a:solidFill>
                  <a:srgbClr val="FF0000"/>
                </a:solidFill>
              </a:rPr>
              <a:t>7/3/2015</a:t>
            </a:r>
            <a:r>
              <a:rPr lang="it-IT" dirty="0"/>
              <a:t>), per i quali stabilisce una nuova disciplina dei licenziamenti individuali e collettivi (per i lavoratori assunti prima dell’entrata in vigore del decreto restano valide le norme precedenti)</a:t>
            </a:r>
          </a:p>
        </p:txBody>
      </p:sp>
    </p:spTree>
    <p:extLst>
      <p:ext uri="{BB962C8B-B14F-4D97-AF65-F5344CB8AC3E}">
        <p14:creationId xmlns:p14="http://schemas.microsoft.com/office/powerpoint/2010/main" val="2568454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1370947" y="2333709"/>
            <a:ext cx="10178322" cy="3593591"/>
          </a:xfrm>
        </p:spPr>
        <p:txBody>
          <a:bodyPr/>
          <a:lstStyle/>
          <a:p>
            <a:r>
              <a:rPr lang="it-IT" dirty="0"/>
              <a:t>licenziamenti individuali</a:t>
            </a:r>
          </a:p>
          <a:p>
            <a:r>
              <a:rPr lang="it-IT" dirty="0"/>
              <a:t>Licenziamenti collettivi</a:t>
            </a:r>
          </a:p>
        </p:txBody>
      </p:sp>
    </p:spTree>
    <p:extLst>
      <p:ext uri="{BB962C8B-B14F-4D97-AF65-F5344CB8AC3E}">
        <p14:creationId xmlns:p14="http://schemas.microsoft.com/office/powerpoint/2010/main" val="719436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CAMPO APPLICATIVO</a:t>
            </a:r>
          </a:p>
        </p:txBody>
      </p:sp>
      <p:sp>
        <p:nvSpPr>
          <p:cNvPr id="3" name="Segnaposto contenuto 2"/>
          <p:cNvSpPr>
            <a:spLocks noGrp="1"/>
          </p:cNvSpPr>
          <p:nvPr>
            <p:ph idx="1"/>
          </p:nvPr>
        </p:nvSpPr>
        <p:spPr/>
        <p:txBody>
          <a:bodyPr/>
          <a:lstStyle/>
          <a:p>
            <a:pPr marL="0" indent="0">
              <a:buNone/>
            </a:pPr>
            <a:r>
              <a:rPr lang="it-IT" dirty="0"/>
              <a:t>■ pertanto: all’interno della stessa impresa ci saranno due regimi, Fornero e </a:t>
            </a:r>
            <a:r>
              <a:rPr lang="it-IT" dirty="0" err="1"/>
              <a:t>jobs</a:t>
            </a:r>
            <a:r>
              <a:rPr lang="it-IT" dirty="0"/>
              <a:t> act a seconda della data di assunzione</a:t>
            </a:r>
          </a:p>
          <a:p>
            <a:r>
              <a:rPr lang="it-IT" dirty="0"/>
              <a:t> la nuova disciplina si applica a tutte le imprese </a:t>
            </a:r>
          </a:p>
        </p:txBody>
      </p:sp>
    </p:spTree>
    <p:extLst>
      <p:ext uri="{BB962C8B-B14F-4D97-AF65-F5344CB8AC3E}">
        <p14:creationId xmlns:p14="http://schemas.microsoft.com/office/powerpoint/2010/main" val="1901195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Tutela reale forte </a:t>
            </a:r>
          </a:p>
        </p:txBody>
      </p:sp>
      <p:sp>
        <p:nvSpPr>
          <p:cNvPr id="3" name="Segnaposto contenuto 2"/>
          <p:cNvSpPr>
            <a:spLocks noGrp="1"/>
          </p:cNvSpPr>
          <p:nvPr>
            <p:ph idx="1"/>
          </p:nvPr>
        </p:nvSpPr>
        <p:spPr/>
        <p:txBody>
          <a:bodyPr/>
          <a:lstStyle/>
          <a:p>
            <a:pPr algn="just"/>
            <a:r>
              <a:rPr lang="it-IT" dirty="0"/>
              <a:t>■ Per i </a:t>
            </a:r>
            <a:r>
              <a:rPr lang="it-IT" dirty="0">
                <a:highlight>
                  <a:srgbClr val="FFFF00"/>
                </a:highlight>
              </a:rPr>
              <a:t>licenziamenti discriminatori, nulli, inefficaci perché intimati in forma orale </a:t>
            </a:r>
            <a:r>
              <a:rPr lang="it-IT" dirty="0"/>
              <a:t>resta la </a:t>
            </a:r>
            <a:r>
              <a:rPr lang="it-IT" dirty="0">
                <a:solidFill>
                  <a:srgbClr val="FF0000"/>
                </a:solidFill>
              </a:rPr>
              <a:t>reintegrazione nel posto di lavoro così come già previsto</a:t>
            </a:r>
            <a:r>
              <a:rPr lang="it-IT" dirty="0"/>
              <a:t>, per tutti i lavoratori</a:t>
            </a:r>
          </a:p>
          <a:p>
            <a:pPr algn="just"/>
            <a:r>
              <a:rPr lang="it-IT" dirty="0"/>
              <a:t>■ Tale disciplina trova applicazione anche nelle ipotesi in cui il giudice accerta il </a:t>
            </a:r>
            <a:r>
              <a:rPr lang="it-IT" dirty="0">
                <a:solidFill>
                  <a:srgbClr val="FF0000"/>
                </a:solidFill>
              </a:rPr>
              <a:t>difetto di giustificazione per motivo consistente nella disabilità fisica o psichica del lavoratore </a:t>
            </a:r>
          </a:p>
        </p:txBody>
      </p:sp>
    </p:spTree>
    <p:extLst>
      <p:ext uri="{BB962C8B-B14F-4D97-AF65-F5344CB8AC3E}">
        <p14:creationId xmlns:p14="http://schemas.microsoft.com/office/powerpoint/2010/main" val="1531226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 Licenziamenti disciplinari </a:t>
            </a:r>
          </a:p>
        </p:txBody>
      </p:sp>
      <p:sp>
        <p:nvSpPr>
          <p:cNvPr id="3" name="Segnaposto contenuto 2"/>
          <p:cNvSpPr>
            <a:spLocks noGrp="1"/>
          </p:cNvSpPr>
          <p:nvPr>
            <p:ph idx="1"/>
          </p:nvPr>
        </p:nvSpPr>
        <p:spPr/>
        <p:txBody>
          <a:bodyPr/>
          <a:lstStyle/>
          <a:p>
            <a:pPr algn="just"/>
            <a:r>
              <a:rPr lang="it-IT" dirty="0"/>
              <a:t>Per i </a:t>
            </a:r>
            <a:r>
              <a:rPr lang="it-IT" dirty="0">
                <a:highlight>
                  <a:srgbClr val="FFFF00"/>
                </a:highlight>
              </a:rPr>
              <a:t>licenziamenti disciplinari - </a:t>
            </a:r>
            <a:r>
              <a:rPr lang="it-IT" dirty="0" err="1">
                <a:highlight>
                  <a:srgbClr val="FFFF00"/>
                </a:highlight>
              </a:rPr>
              <a:t>g.c.</a:t>
            </a:r>
            <a:r>
              <a:rPr lang="it-IT" dirty="0">
                <a:highlight>
                  <a:srgbClr val="FFFF00"/>
                </a:highlight>
              </a:rPr>
              <a:t> e </a:t>
            </a:r>
            <a:r>
              <a:rPr lang="it-IT" dirty="0" err="1">
                <a:highlight>
                  <a:srgbClr val="FFFF00"/>
                </a:highlight>
              </a:rPr>
              <a:t>g.m.sogg</a:t>
            </a:r>
            <a:r>
              <a:rPr lang="it-IT" dirty="0">
                <a:highlight>
                  <a:srgbClr val="FFFF00"/>
                </a:highlight>
              </a:rPr>
              <a:t>. - la reintegrazione resta solo nei casi in cui sia accertata l’insussistenza del fatto materiale contestato. </a:t>
            </a:r>
          </a:p>
          <a:p>
            <a:pPr algn="just"/>
            <a:r>
              <a:rPr lang="it-IT" dirty="0"/>
              <a:t>In caso di “l'insussistenza del fatto materiale contestato al lavoratore, rispetto alla quale resta estranea ogni valutazione circa la sproporzione del licenziamento, il giudice </a:t>
            </a:r>
            <a:r>
              <a:rPr lang="it-IT" dirty="0">
                <a:solidFill>
                  <a:srgbClr val="FF0000"/>
                </a:solidFill>
              </a:rPr>
              <a:t>annulla il licenziamento e condanna il datore di lavoro alla reintegrazione del lavoratore nel posto di lavoro e al pagamento di un'indennità risarcitoria</a:t>
            </a:r>
            <a:r>
              <a:rPr lang="it-IT" dirty="0"/>
              <a:t>” </a:t>
            </a:r>
          </a:p>
        </p:txBody>
      </p:sp>
    </p:spTree>
    <p:extLst>
      <p:ext uri="{BB962C8B-B14F-4D97-AF65-F5344CB8AC3E}">
        <p14:creationId xmlns:p14="http://schemas.microsoft.com/office/powerpoint/2010/main" val="28605004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marL="0" indent="0">
              <a:buNone/>
            </a:pPr>
            <a:r>
              <a:rPr lang="it-IT" dirty="0"/>
              <a:t>= </a:t>
            </a:r>
          </a:p>
          <a:p>
            <a:pPr algn="just"/>
            <a:r>
              <a:rPr lang="it-IT" dirty="0"/>
              <a:t>Il giudice annulla il licenziamento e condanna il datore di lavoro alla reintegrazione del lavoratore nel posto di lavoro e al pagamento di un'indennità risarcitoria commisurata all'ultima retribuzione di riferimento per il calcolo del trattamento di fine rapporto, corrispondente al periodo dal giorno del licenziamento fino a quello dell'effettiva reintegrazione, dedotto quanto il lavoratore abbia percepito per lo svolgimento di altre attività lavorative, nonché quanto avrebbe potuto percepire accettando una congrua offerta di lavoro. In ogni caso la misura dell'indennità risarcitoria relativa al periodo antecedente alla pronuncia di reintegrazione non può essere superiore a dodici mensilità dell'ultima retribuzione di riferimento per il calcolo del trattamento di fine rapporto</a:t>
            </a:r>
          </a:p>
          <a:p>
            <a:pPr algn="just"/>
            <a:endParaRPr lang="it-IT" dirty="0"/>
          </a:p>
          <a:p>
            <a:pPr algn="just"/>
            <a:r>
              <a:rPr lang="it-IT" sz="6500" dirty="0"/>
              <a:t>MAX 12 MENSILITA’</a:t>
            </a:r>
          </a:p>
        </p:txBody>
      </p:sp>
    </p:spTree>
    <p:extLst>
      <p:ext uri="{BB962C8B-B14F-4D97-AF65-F5344CB8AC3E}">
        <p14:creationId xmlns:p14="http://schemas.microsoft.com/office/powerpoint/2010/main" val="2511260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 Tutela risarcitoria</a:t>
            </a:r>
          </a:p>
        </p:txBody>
      </p:sp>
      <p:sp>
        <p:nvSpPr>
          <p:cNvPr id="3" name="Segnaposto contenuto 2"/>
          <p:cNvSpPr>
            <a:spLocks noGrp="1"/>
          </p:cNvSpPr>
          <p:nvPr>
            <p:ph idx="1"/>
          </p:nvPr>
        </p:nvSpPr>
        <p:spPr/>
        <p:txBody>
          <a:bodyPr>
            <a:normAutofit lnSpcReduction="10000"/>
          </a:bodyPr>
          <a:lstStyle/>
          <a:p>
            <a:pPr marL="0" indent="0" algn="just">
              <a:buNone/>
            </a:pPr>
            <a:r>
              <a:rPr lang="it-IT" dirty="0"/>
              <a:t>■ </a:t>
            </a:r>
            <a:r>
              <a:rPr lang="it-IT" dirty="0">
                <a:highlight>
                  <a:srgbClr val="FFFF00"/>
                </a:highlight>
              </a:rPr>
              <a:t>Negli altri casi in cui si accerti che non ricorrano gli estremi del licenziamento per giusta causa o giustificato motivo, ovvero i licenziamenti ingiustificati</a:t>
            </a:r>
            <a:r>
              <a:rPr lang="it-IT" dirty="0"/>
              <a:t>, viene introdotta una tutela risarcitoria certa, commisurata all'anzianità di servizio e, quindi, sottratta alla discrezionalità del giudice (anche se la C. Cost. ha dichiarato l’illegittimità del comma 1, dell’art. 3 nella parte dell’automaticità del risarcimento, sen. n. 194/2018)</a:t>
            </a:r>
          </a:p>
          <a:p>
            <a:pPr marL="0" indent="0" algn="just">
              <a:buNone/>
            </a:pPr>
            <a:r>
              <a:rPr lang="it-IT" dirty="0"/>
              <a:t> ■ La regola applicabile ai nuovi licenziamenti è quella del risarcimento (non assoggettabile a </a:t>
            </a:r>
            <a:r>
              <a:rPr lang="it-IT" dirty="0" err="1"/>
              <a:t>contrib</a:t>
            </a:r>
            <a:r>
              <a:rPr lang="it-IT" dirty="0"/>
              <a:t>. </a:t>
            </a:r>
            <a:r>
              <a:rPr lang="it-IT" dirty="0" err="1"/>
              <a:t>prev</a:t>
            </a:r>
            <a:r>
              <a:rPr lang="it-IT" dirty="0"/>
              <a:t>.) in misura pari a </a:t>
            </a:r>
            <a:r>
              <a:rPr lang="it-IT" dirty="0">
                <a:solidFill>
                  <a:srgbClr val="FF0000"/>
                </a:solidFill>
              </a:rPr>
              <a:t>due mensilità dell’ultima retribuzione (base calcolo TFR) X ogni anno di anzianità di servizio, con un minimo di 6 ed un massimo di 36 mesi </a:t>
            </a:r>
            <a:r>
              <a:rPr lang="it-IT" dirty="0"/>
              <a:t>(dopo il decreto dignità n. 87/2018)</a:t>
            </a:r>
          </a:p>
          <a:p>
            <a:pPr marL="0" indent="0" algn="just">
              <a:buNone/>
            </a:pPr>
            <a:r>
              <a:rPr lang="it-IT" dirty="0">
                <a:highlight>
                  <a:srgbClr val="00FF00"/>
                </a:highlight>
              </a:rPr>
              <a:t>2 MENSILITA’ X ANNI DI SERVIZI DA 6 MAX 36 MESI</a:t>
            </a:r>
          </a:p>
        </p:txBody>
      </p:sp>
    </p:spTree>
    <p:extLst>
      <p:ext uri="{BB962C8B-B14F-4D97-AF65-F5344CB8AC3E}">
        <p14:creationId xmlns:p14="http://schemas.microsoft.com/office/powerpoint/2010/main" val="38841273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5400" dirty="0">
                <a:solidFill>
                  <a:prstClr val="black">
                    <a:lumMod val="65000"/>
                    <a:lumOff val="35000"/>
                  </a:prstClr>
                </a:solidFill>
              </a:rPr>
              <a:t>4. Altre ipotesi </a:t>
            </a:r>
            <a:r>
              <a:rPr lang="it-IT" sz="5400" dirty="0" err="1">
                <a:solidFill>
                  <a:prstClr val="black">
                    <a:lumMod val="65000"/>
                    <a:lumOff val="35000"/>
                  </a:prstClr>
                </a:solidFill>
              </a:rPr>
              <a:t>lic</a:t>
            </a:r>
            <a:r>
              <a:rPr lang="it-IT" sz="5400" dirty="0">
                <a:solidFill>
                  <a:prstClr val="black">
                    <a:lumMod val="65000"/>
                    <a:lumOff val="35000"/>
                  </a:prstClr>
                </a:solidFill>
              </a:rPr>
              <a:t>. Inefficace</a:t>
            </a:r>
            <a:endParaRPr lang="it-IT" dirty="0"/>
          </a:p>
        </p:txBody>
      </p:sp>
      <p:sp>
        <p:nvSpPr>
          <p:cNvPr id="3" name="Segnaposto contenuto 2"/>
          <p:cNvSpPr>
            <a:spLocks noGrp="1"/>
          </p:cNvSpPr>
          <p:nvPr>
            <p:ph idx="1"/>
          </p:nvPr>
        </p:nvSpPr>
        <p:spPr/>
        <p:txBody>
          <a:bodyPr>
            <a:normAutofit lnSpcReduction="10000"/>
          </a:bodyPr>
          <a:lstStyle/>
          <a:p>
            <a:pPr marL="0" lvl="0" indent="0" algn="just">
              <a:buClr>
                <a:srgbClr val="2A1A00"/>
              </a:buClr>
              <a:buNone/>
            </a:pPr>
            <a:r>
              <a:rPr lang="it-IT" sz="1800" dirty="0">
                <a:solidFill>
                  <a:prstClr val="black">
                    <a:lumMod val="65000"/>
                    <a:lumOff val="35000"/>
                  </a:prstClr>
                </a:solidFill>
              </a:rPr>
              <a:t>■ Nell'ipotesi in cui il licenziamento sia intimato con violazione </a:t>
            </a:r>
            <a:r>
              <a:rPr lang="it-IT" sz="1800" dirty="0">
                <a:solidFill>
                  <a:prstClr val="black">
                    <a:lumMod val="65000"/>
                    <a:lumOff val="35000"/>
                  </a:prstClr>
                </a:solidFill>
                <a:highlight>
                  <a:srgbClr val="FFFF00"/>
                </a:highlight>
              </a:rPr>
              <a:t>del requisito di motivazione (non sono stati scritti i motivi nella lettera di licenziamento) o della procedura di cui all'articolo 7 della legge n. 300 del 1970, </a:t>
            </a:r>
            <a:r>
              <a:rPr lang="it-IT" sz="1800" dirty="0">
                <a:solidFill>
                  <a:prstClr val="black">
                    <a:lumMod val="65000"/>
                    <a:lumOff val="35000"/>
                  </a:prstClr>
                </a:solidFill>
              </a:rPr>
              <a:t>il giudice dichiara estinto il rapporto di lavoro alla data del licenziamento </a:t>
            </a:r>
          </a:p>
          <a:p>
            <a:pPr marL="0" lvl="0" indent="0" algn="just">
              <a:buClr>
                <a:srgbClr val="2A1A00"/>
              </a:buClr>
              <a:buNone/>
            </a:pPr>
            <a:r>
              <a:rPr lang="it-IT" sz="1800" dirty="0">
                <a:solidFill>
                  <a:prstClr val="black">
                    <a:lumMod val="65000"/>
                    <a:lumOff val="35000"/>
                  </a:prstClr>
                </a:solidFill>
              </a:rPr>
              <a:t>■ e condanna il datore di lavoro al pagamento di un'indennità non assoggettata a contribuzione previdenziale di importo pari a </a:t>
            </a:r>
            <a:r>
              <a:rPr lang="it-IT" sz="1800" dirty="0">
                <a:solidFill>
                  <a:srgbClr val="FF0000"/>
                </a:solidFill>
              </a:rPr>
              <a:t>una mensilità dell'ultima retribuzione di riferimento per il calcolo del trattamento di fine rapporto per ogni anno di servizio</a:t>
            </a:r>
            <a:r>
              <a:rPr lang="it-IT" sz="1800" dirty="0">
                <a:solidFill>
                  <a:prstClr val="black">
                    <a:lumMod val="65000"/>
                    <a:lumOff val="35000"/>
                  </a:prstClr>
                </a:solidFill>
              </a:rPr>
              <a:t>, in misura comunque non inferiore a </a:t>
            </a:r>
            <a:r>
              <a:rPr lang="it-IT" sz="1800" dirty="0">
                <a:solidFill>
                  <a:srgbClr val="FF0000"/>
                </a:solidFill>
              </a:rPr>
              <a:t>due e non superiore a dodici mensilità</a:t>
            </a:r>
            <a:r>
              <a:rPr lang="it-IT" sz="1800" dirty="0">
                <a:solidFill>
                  <a:prstClr val="black">
                    <a:lumMod val="65000"/>
                    <a:lumOff val="35000"/>
                  </a:prstClr>
                </a:solidFill>
              </a:rPr>
              <a:t>, a meno che il giudice, sulla base della domanda del lavoratore, accerti la sussistenza dei presupposti per l'applicazione delle altre tutele</a:t>
            </a:r>
          </a:p>
          <a:p>
            <a:pPr marL="0" lvl="0" indent="0" algn="just">
              <a:buClr>
                <a:srgbClr val="2A1A00"/>
              </a:buClr>
              <a:buNone/>
            </a:pPr>
            <a:r>
              <a:rPr lang="it-IT" sz="1800" dirty="0">
                <a:solidFill>
                  <a:prstClr val="black">
                    <a:lumMod val="65000"/>
                    <a:lumOff val="35000"/>
                  </a:prstClr>
                </a:solidFill>
              </a:rPr>
              <a:t>(incostituzionalità dell’automatismo ai sensi della sentenza della Corte costituzionale n. 150/2020)</a:t>
            </a:r>
          </a:p>
          <a:p>
            <a:pPr marL="0" lvl="0" indent="0" algn="just">
              <a:buClr>
                <a:srgbClr val="2A1A00"/>
              </a:buClr>
              <a:buNone/>
            </a:pPr>
            <a:endParaRPr lang="it-IT" sz="1800" dirty="0">
              <a:solidFill>
                <a:prstClr val="black">
                  <a:lumMod val="65000"/>
                  <a:lumOff val="35000"/>
                </a:prstClr>
              </a:solidFill>
            </a:endParaRPr>
          </a:p>
          <a:p>
            <a:pPr marL="0" lvl="0" indent="0" algn="just">
              <a:buClr>
                <a:srgbClr val="2A1A00"/>
              </a:buClr>
              <a:buNone/>
            </a:pPr>
            <a:r>
              <a:rPr lang="it-IT" sz="1800" dirty="0">
                <a:solidFill>
                  <a:prstClr val="black">
                    <a:lumMod val="65000"/>
                    <a:lumOff val="35000"/>
                  </a:prstClr>
                </a:solidFill>
              </a:rPr>
              <a:t>1 MENSILITA’ X ANNI SERVIZI DA 2 A 12 MESI</a:t>
            </a:r>
          </a:p>
        </p:txBody>
      </p:sp>
    </p:spTree>
    <p:extLst>
      <p:ext uri="{BB962C8B-B14F-4D97-AF65-F5344CB8AC3E}">
        <p14:creationId xmlns:p14="http://schemas.microsoft.com/office/powerpoint/2010/main" val="19304151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solidFill>
                  <a:prstClr val="black">
                    <a:lumMod val="65000"/>
                    <a:lumOff val="35000"/>
                  </a:prstClr>
                </a:solidFill>
              </a:rPr>
              <a:t>5. Piccole imprese prima destinatarie della tutela obbligatoria </a:t>
            </a:r>
            <a:endParaRPr lang="it-IT" dirty="0"/>
          </a:p>
        </p:txBody>
      </p:sp>
      <p:sp>
        <p:nvSpPr>
          <p:cNvPr id="3" name="Segnaposto contenuto 2"/>
          <p:cNvSpPr>
            <a:spLocks noGrp="1"/>
          </p:cNvSpPr>
          <p:nvPr>
            <p:ph idx="1"/>
          </p:nvPr>
        </p:nvSpPr>
        <p:spPr/>
        <p:txBody>
          <a:bodyPr/>
          <a:lstStyle/>
          <a:p>
            <a:r>
              <a:rPr lang="it-IT" dirty="0">
                <a:solidFill>
                  <a:prstClr val="black">
                    <a:lumMod val="65000"/>
                    <a:lumOff val="35000"/>
                  </a:prstClr>
                </a:solidFill>
              </a:rPr>
              <a:t>Per le </a:t>
            </a:r>
            <a:r>
              <a:rPr lang="it-IT" dirty="0">
                <a:solidFill>
                  <a:srgbClr val="00B050"/>
                </a:solidFill>
              </a:rPr>
              <a:t>piccole imprese </a:t>
            </a:r>
            <a:r>
              <a:rPr lang="it-IT" dirty="0">
                <a:solidFill>
                  <a:prstClr val="black">
                    <a:lumMod val="65000"/>
                    <a:lumOff val="35000"/>
                  </a:prstClr>
                </a:solidFill>
              </a:rPr>
              <a:t>la reintegra resta solo per i casi di licenziamenti nulli e discriminatori e intimati in forma orale. </a:t>
            </a:r>
          </a:p>
          <a:p>
            <a:r>
              <a:rPr lang="it-IT" dirty="0">
                <a:solidFill>
                  <a:prstClr val="black">
                    <a:lumMod val="65000"/>
                    <a:lumOff val="35000"/>
                  </a:prstClr>
                </a:solidFill>
              </a:rPr>
              <a:t>Negli altri casi di licenziamenti ingiustificati è prevista un’indennità crescente </a:t>
            </a:r>
            <a:r>
              <a:rPr lang="it-IT" dirty="0">
                <a:solidFill>
                  <a:srgbClr val="FF0000"/>
                </a:solidFill>
              </a:rPr>
              <a:t>di una mensilità per anno di servizio con un minimo di 2 e un massimo di 6 mensilità</a:t>
            </a:r>
          </a:p>
          <a:p>
            <a:r>
              <a:rPr lang="it-IT" dirty="0">
                <a:solidFill>
                  <a:srgbClr val="FF0000"/>
                </a:solidFill>
              </a:rPr>
              <a:t>1 X ANNO DI SERVIZIO DA 2  6 MESI</a:t>
            </a:r>
          </a:p>
          <a:p>
            <a:r>
              <a:rPr lang="it-IT" dirty="0">
                <a:solidFill>
                  <a:prstClr val="black">
                    <a:lumMod val="65000"/>
                    <a:lumOff val="35000"/>
                  </a:prstClr>
                </a:solidFill>
              </a:rPr>
              <a:t>Anche qui ci saranno dunque lavoratori protetti dalla vecchia tutela obbligatoria e lavoratori con il nuovo regime di tutela indennitaria in misura dimezzata e con il tetto delle 6 mensilità </a:t>
            </a:r>
          </a:p>
          <a:p>
            <a:endParaRPr lang="it-IT" dirty="0"/>
          </a:p>
        </p:txBody>
      </p:sp>
    </p:spTree>
    <p:extLst>
      <p:ext uri="{BB962C8B-B14F-4D97-AF65-F5344CB8AC3E}">
        <p14:creationId xmlns:p14="http://schemas.microsoft.com/office/powerpoint/2010/main" val="3583053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Riduzioni di personale: genesi</a:t>
            </a:r>
            <a:endParaRPr lang="en-GB" dirty="0"/>
          </a:p>
        </p:txBody>
      </p:sp>
      <p:sp>
        <p:nvSpPr>
          <p:cNvPr id="3" name="Segnaposto contenuto 2"/>
          <p:cNvSpPr>
            <a:spLocks noGrp="1"/>
          </p:cNvSpPr>
          <p:nvPr>
            <p:ph idx="1"/>
          </p:nvPr>
        </p:nvSpPr>
        <p:spPr/>
        <p:txBody>
          <a:bodyPr>
            <a:noAutofit/>
          </a:bodyPr>
          <a:lstStyle/>
          <a:p>
            <a:pPr algn="just"/>
            <a:r>
              <a:rPr lang="it-IT" sz="2300" dirty="0"/>
              <a:t>Il licenziamento collettivo è il provvedimento con </a:t>
            </a:r>
            <a:r>
              <a:rPr lang="it-IT" sz="2300"/>
              <a:t>cui un’impresa </a:t>
            </a:r>
            <a:r>
              <a:rPr lang="it-IT" sz="2300" dirty="0"/>
              <a:t>può ridurre stabilmente l’organico</a:t>
            </a:r>
          </a:p>
          <a:p>
            <a:pPr algn="just"/>
            <a:r>
              <a:rPr lang="it-IT" sz="2300" dirty="0"/>
              <a:t>Direttiva 75/129/CEE, modificata da Direttiva 98/59/Ce: modello procedurale, dumping, concorrenza</a:t>
            </a:r>
          </a:p>
          <a:p>
            <a:pPr algn="just"/>
            <a:r>
              <a:rPr lang="it-IT" sz="2300" dirty="0" err="1"/>
              <a:t>Inattuazione</a:t>
            </a:r>
            <a:r>
              <a:rPr lang="it-IT" sz="2300" dirty="0"/>
              <a:t> prolungata, perché vi erano Accordi Interconfederali</a:t>
            </a:r>
          </a:p>
          <a:p>
            <a:pPr algn="just"/>
            <a:r>
              <a:rPr lang="it-IT" sz="2300" dirty="0"/>
              <a:t>L. n. 223/1991</a:t>
            </a:r>
          </a:p>
          <a:p>
            <a:pPr algn="just"/>
            <a:r>
              <a:rPr lang="it-IT" sz="2300" dirty="0"/>
              <a:t>Art. 41 </a:t>
            </a:r>
            <a:r>
              <a:rPr lang="it-IT" sz="2300" dirty="0" err="1"/>
              <a:t>Cost</a:t>
            </a:r>
            <a:r>
              <a:rPr lang="it-IT" sz="2300" dirty="0"/>
              <a:t>.</a:t>
            </a:r>
            <a:endParaRPr lang="en-GB" sz="2300" dirty="0"/>
          </a:p>
        </p:txBody>
      </p:sp>
    </p:spTree>
    <p:extLst>
      <p:ext uri="{BB962C8B-B14F-4D97-AF65-F5344CB8AC3E}">
        <p14:creationId xmlns:p14="http://schemas.microsoft.com/office/powerpoint/2010/main" val="838709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Nozione </a:t>
            </a:r>
            <a:endParaRPr lang="en-GB" dirty="0"/>
          </a:p>
        </p:txBody>
      </p:sp>
      <p:sp>
        <p:nvSpPr>
          <p:cNvPr id="3" name="Segnaposto contenuto 2"/>
          <p:cNvSpPr>
            <a:spLocks noGrp="1"/>
          </p:cNvSpPr>
          <p:nvPr>
            <p:ph idx="1"/>
          </p:nvPr>
        </p:nvSpPr>
        <p:spPr/>
        <p:txBody>
          <a:bodyPr>
            <a:normAutofit/>
          </a:bodyPr>
          <a:lstStyle/>
          <a:p>
            <a:pPr algn="just"/>
            <a:r>
              <a:rPr lang="it-IT" sz="2400" b="1" dirty="0"/>
              <a:t>Art. 24: </a:t>
            </a:r>
            <a:r>
              <a:rPr lang="it-IT" sz="2400" dirty="0"/>
              <a:t>più di 15 dipendenti, 5 licenziamenti nell’arco di 120 gg per ragioni attinenti all’impresa (cessazione, trasformazione, riduzione di attività, anche se si tratta di dirigenti (dopo la condanna della CGUE)</a:t>
            </a:r>
          </a:p>
          <a:p>
            <a:pPr algn="just"/>
            <a:r>
              <a:rPr lang="it-IT" sz="2400" b="1" dirty="0"/>
              <a:t>Art. 4</a:t>
            </a:r>
            <a:r>
              <a:rPr lang="it-IT" sz="2400" dirty="0"/>
              <a:t>: a prescindere dal numero di lavoratori da licenziare, se si viene da una CIGS scatta la procedura di mobilità (anche per un solo licenziamento)</a:t>
            </a:r>
          </a:p>
          <a:p>
            <a:endParaRPr lang="en-GB" dirty="0"/>
          </a:p>
        </p:txBody>
      </p:sp>
    </p:spTree>
    <p:extLst>
      <p:ext uri="{BB962C8B-B14F-4D97-AF65-F5344CB8AC3E}">
        <p14:creationId xmlns:p14="http://schemas.microsoft.com/office/powerpoint/2010/main" val="1760232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Campo oggettivo</a:t>
            </a:r>
            <a:endParaRPr lang="en-GB" dirty="0"/>
          </a:p>
        </p:txBody>
      </p:sp>
      <p:sp>
        <p:nvSpPr>
          <p:cNvPr id="3" name="Segnaposto contenuto 2"/>
          <p:cNvSpPr>
            <a:spLocks noGrp="1"/>
          </p:cNvSpPr>
          <p:nvPr>
            <p:ph idx="1"/>
          </p:nvPr>
        </p:nvSpPr>
        <p:spPr/>
        <p:txBody>
          <a:bodyPr/>
          <a:lstStyle/>
          <a:p>
            <a:pPr algn="just"/>
            <a:r>
              <a:rPr lang="it-IT" sz="2400" dirty="0"/>
              <a:t>Tutti i datori di lavoro, anche per le imprese senza scopo di lucro, non per il PI</a:t>
            </a:r>
          </a:p>
          <a:p>
            <a:pPr algn="just"/>
            <a:r>
              <a:rPr lang="it-IT" sz="2400" dirty="0"/>
              <a:t>Anche imprese soggette a procedure concorsuali, l’organo che gestisce (curatore, liquidatore </a:t>
            </a:r>
            <a:r>
              <a:rPr lang="it-IT" sz="2400" dirty="0" err="1"/>
              <a:t>ecc</a:t>
            </a:r>
            <a:r>
              <a:rPr lang="it-IT" sz="2400" dirty="0"/>
              <a:t>…) ha facoltà di collocare in mobilità</a:t>
            </a:r>
          </a:p>
          <a:p>
            <a:endParaRPr lang="en-GB" dirty="0"/>
          </a:p>
        </p:txBody>
      </p:sp>
    </p:spTree>
    <p:extLst>
      <p:ext uri="{BB962C8B-B14F-4D97-AF65-F5344CB8AC3E}">
        <p14:creationId xmlns:p14="http://schemas.microsoft.com/office/powerpoint/2010/main" val="2854371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it-IT"/>
              <a:t>Licenziamento o recesso</a:t>
            </a:r>
          </a:p>
        </p:txBody>
      </p:sp>
      <p:sp>
        <p:nvSpPr>
          <p:cNvPr id="15363" name="Rectangle 3"/>
          <p:cNvSpPr>
            <a:spLocks noGrp="1" noChangeArrowheads="1"/>
          </p:cNvSpPr>
          <p:nvPr>
            <p:ph idx="1"/>
          </p:nvPr>
        </p:nvSpPr>
        <p:spPr>
          <a:xfrm>
            <a:off x="1991544" y="2132856"/>
            <a:ext cx="8371656" cy="4320480"/>
          </a:xfrm>
        </p:spPr>
        <p:txBody>
          <a:bodyPr>
            <a:normAutofit/>
          </a:bodyPr>
          <a:lstStyle/>
          <a:p>
            <a:r>
              <a:rPr lang="it-IT" sz="2800" dirty="0"/>
              <a:t>Il codice civile 1942</a:t>
            </a:r>
          </a:p>
          <a:p>
            <a:pPr lvl="1"/>
            <a:r>
              <a:rPr lang="it-IT" sz="2400" dirty="0"/>
              <a:t>Recesso con preavviso – art. 2118 c.c.</a:t>
            </a:r>
          </a:p>
          <a:p>
            <a:pPr lvl="1"/>
            <a:r>
              <a:rPr lang="it-IT" sz="2400" dirty="0"/>
              <a:t>Recesso per giusta causa – art. 2119 c.c.</a:t>
            </a:r>
          </a:p>
          <a:p>
            <a:r>
              <a:rPr lang="it-IT" sz="2800" dirty="0"/>
              <a:t>La disciplina post costituzionale:</a:t>
            </a:r>
          </a:p>
          <a:p>
            <a:pPr lvl="1"/>
            <a:r>
              <a:rPr lang="it-IT" sz="2400" dirty="0"/>
              <a:t>Licenziamento - </a:t>
            </a:r>
            <a:r>
              <a:rPr lang="it-IT" sz="2400" dirty="0" err="1"/>
              <a:t>L.n</a:t>
            </a:r>
            <a:r>
              <a:rPr lang="it-IT" sz="2400" dirty="0"/>
              <a:t>. 604/1966; art. 18 </a:t>
            </a:r>
            <a:r>
              <a:rPr lang="it-IT" sz="2400" dirty="0" err="1"/>
              <a:t>l.n</a:t>
            </a:r>
            <a:r>
              <a:rPr lang="it-IT" sz="2400" dirty="0"/>
              <a:t>. 300/1970; </a:t>
            </a:r>
            <a:r>
              <a:rPr lang="it-IT" sz="2400" dirty="0" err="1"/>
              <a:t>l.n</a:t>
            </a:r>
            <a:r>
              <a:rPr lang="it-IT" sz="2400" dirty="0"/>
              <a:t>. 108/1990; </a:t>
            </a:r>
            <a:r>
              <a:rPr lang="it-IT" sz="2400" dirty="0" err="1"/>
              <a:t>l.n</a:t>
            </a:r>
            <a:r>
              <a:rPr lang="it-IT" sz="2400" dirty="0"/>
              <a:t>. 92/2012; </a:t>
            </a:r>
            <a:r>
              <a:rPr lang="it-IT" sz="2400" dirty="0" err="1"/>
              <a:t>d.lg.vo</a:t>
            </a:r>
            <a:r>
              <a:rPr lang="it-IT" sz="2400" dirty="0"/>
              <a:t> n. 23/2015, </a:t>
            </a:r>
            <a:r>
              <a:rPr lang="it-IT" sz="2400" dirty="0" err="1"/>
              <a:t>d.l.</a:t>
            </a:r>
            <a:r>
              <a:rPr lang="it-IT" sz="2400" dirty="0"/>
              <a:t> n. 87/2018</a:t>
            </a:r>
          </a:p>
          <a:p>
            <a:pPr>
              <a:buFont typeface="Wingdings" pitchFamily="2" charset="2"/>
              <a:buNone/>
            </a:pPr>
            <a:endParaRPr lang="it-IT" sz="2800" dirty="0"/>
          </a:p>
        </p:txBody>
      </p:sp>
    </p:spTree>
    <p:extLst>
      <p:ext uri="{BB962C8B-B14F-4D97-AF65-F5344CB8AC3E}">
        <p14:creationId xmlns:p14="http://schemas.microsoft.com/office/powerpoint/2010/main" val="26207039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Procedura (I)</a:t>
            </a:r>
            <a:endParaRPr lang="en-GB" dirty="0"/>
          </a:p>
        </p:txBody>
      </p:sp>
      <p:sp>
        <p:nvSpPr>
          <p:cNvPr id="3" name="Segnaposto contenuto 2"/>
          <p:cNvSpPr>
            <a:spLocks noGrp="1"/>
          </p:cNvSpPr>
          <p:nvPr>
            <p:ph idx="1"/>
          </p:nvPr>
        </p:nvSpPr>
        <p:spPr>
          <a:xfrm>
            <a:off x="3435814" y="1468752"/>
            <a:ext cx="6591985" cy="4473069"/>
          </a:xfrm>
        </p:spPr>
        <p:txBody>
          <a:bodyPr>
            <a:noAutofit/>
          </a:bodyPr>
          <a:lstStyle/>
          <a:p>
            <a:pPr algn="just"/>
            <a:r>
              <a:rPr lang="it-IT" sz="2400" dirty="0"/>
              <a:t>Fase sindacale: comunicazione a RSA RSU e OS territoriali:</a:t>
            </a:r>
          </a:p>
          <a:p>
            <a:pPr marL="0" indent="0" algn="just">
              <a:buNone/>
            </a:pPr>
            <a:r>
              <a:rPr lang="it-IT" sz="2400" b="1" dirty="0"/>
              <a:t>motivi, numero, collocazione, profili professionali del personale in eccedenza, personale impiegato, tempi di attuazione, eventuali misure</a:t>
            </a:r>
          </a:p>
          <a:p>
            <a:pPr algn="just"/>
            <a:r>
              <a:rPr lang="it-IT" sz="2400" dirty="0"/>
              <a:t>Consultazione sindacale: entro 7 gg esame congiunto a richiesta per esaminare le cause e trovare soluzioni, da concludersi entro 45 gg </a:t>
            </a:r>
          </a:p>
        </p:txBody>
      </p:sp>
    </p:spTree>
    <p:extLst>
      <p:ext uri="{BB962C8B-B14F-4D97-AF65-F5344CB8AC3E}">
        <p14:creationId xmlns:p14="http://schemas.microsoft.com/office/powerpoint/2010/main" val="8035038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Procedura (II)</a:t>
            </a:r>
            <a:endParaRPr lang="en-GB" dirty="0"/>
          </a:p>
        </p:txBody>
      </p:sp>
      <p:sp>
        <p:nvSpPr>
          <p:cNvPr id="3" name="Segnaposto contenuto 2"/>
          <p:cNvSpPr>
            <a:spLocks noGrp="1"/>
          </p:cNvSpPr>
          <p:nvPr>
            <p:ph idx="1"/>
          </p:nvPr>
        </p:nvSpPr>
        <p:spPr>
          <a:xfrm>
            <a:off x="3114493" y="1315762"/>
            <a:ext cx="6591985" cy="4473069"/>
          </a:xfrm>
        </p:spPr>
        <p:txBody>
          <a:bodyPr>
            <a:noAutofit/>
          </a:bodyPr>
          <a:lstStyle/>
          <a:p>
            <a:pPr algn="just"/>
            <a:endParaRPr lang="it-IT" sz="2400" dirty="0"/>
          </a:p>
          <a:p>
            <a:pPr marL="0" indent="0" algn="just">
              <a:buNone/>
            </a:pPr>
            <a:endParaRPr lang="it-IT" sz="2400" dirty="0"/>
          </a:p>
          <a:p>
            <a:pPr algn="just"/>
            <a:r>
              <a:rPr lang="it-IT" sz="2400" dirty="0"/>
              <a:t>Eventuale accordo gestionale (criteri di scelta, </a:t>
            </a:r>
            <a:r>
              <a:rPr lang="it-IT" sz="2400" dirty="0" err="1"/>
              <a:t>demansionamento</a:t>
            </a:r>
            <a:r>
              <a:rPr lang="it-IT" sz="2400" dirty="0"/>
              <a:t>, pensionamento anticipato ecc..)</a:t>
            </a:r>
          </a:p>
          <a:p>
            <a:pPr algn="just"/>
            <a:r>
              <a:rPr lang="it-IT" sz="2400" dirty="0"/>
              <a:t>Se non vi è accordo, </a:t>
            </a:r>
            <a:r>
              <a:rPr lang="it-IT" sz="2400" b="1" dirty="0"/>
              <a:t>fase amministrativa  </a:t>
            </a:r>
            <a:r>
              <a:rPr lang="it-IT" sz="2400" dirty="0"/>
              <a:t>davanti all’Ispettorato competente, Regioni o Ministero del Lavoro, da concludersi entro 30 gg</a:t>
            </a:r>
            <a:endParaRPr lang="en-GB" sz="2400" dirty="0"/>
          </a:p>
        </p:txBody>
      </p:sp>
    </p:spTree>
    <p:extLst>
      <p:ext uri="{BB962C8B-B14F-4D97-AF65-F5344CB8AC3E}">
        <p14:creationId xmlns:p14="http://schemas.microsoft.com/office/powerpoint/2010/main" val="18709128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Contributo</a:t>
            </a:r>
            <a:endParaRPr lang="en-GB" dirty="0"/>
          </a:p>
        </p:txBody>
      </p:sp>
      <p:sp>
        <p:nvSpPr>
          <p:cNvPr id="3" name="Segnaposto contenuto 2"/>
          <p:cNvSpPr>
            <a:spLocks noGrp="1"/>
          </p:cNvSpPr>
          <p:nvPr>
            <p:ph idx="1"/>
          </p:nvPr>
        </p:nvSpPr>
        <p:spPr>
          <a:xfrm>
            <a:off x="2778647" y="1368650"/>
            <a:ext cx="7279754" cy="3777622"/>
          </a:xfrm>
        </p:spPr>
        <p:txBody>
          <a:bodyPr>
            <a:noAutofit/>
          </a:bodyPr>
          <a:lstStyle/>
          <a:p>
            <a:pPr algn="just"/>
            <a:r>
              <a:rPr lang="it-IT" sz="2300" dirty="0"/>
              <a:t>6 o 9 mensilità da corrispondere all’INPS per ciascun lavoratore licenziato che serve a finanziare la mobilità</a:t>
            </a:r>
          </a:p>
          <a:p>
            <a:pPr algn="just"/>
            <a:r>
              <a:rPr lang="it-IT" sz="2300" dirty="0"/>
              <a:t>Se c’è accordo sindacale il contributo si riduce a 3 mensilità </a:t>
            </a:r>
          </a:p>
          <a:p>
            <a:pPr algn="just"/>
            <a:r>
              <a:rPr lang="it-IT" sz="2300" dirty="0"/>
              <a:t>Esaurito la doppia fase (sindacale e amministrativa) e a prescindere da un accordo (che non è obbligatorio) il datore può procedere ai licenziamenti entro 120 gg dalla conclusione della procedura, facendo i licenziamenti con atti scritti a ciascun lavoratore prescelto</a:t>
            </a:r>
            <a:endParaRPr lang="en-GB" sz="2300" dirty="0"/>
          </a:p>
        </p:txBody>
      </p:sp>
    </p:spTree>
    <p:extLst>
      <p:ext uri="{BB962C8B-B14F-4D97-AF65-F5344CB8AC3E}">
        <p14:creationId xmlns:p14="http://schemas.microsoft.com/office/powerpoint/2010/main" val="13166127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469202" y="256934"/>
            <a:ext cx="6589199" cy="1280890"/>
          </a:xfrm>
        </p:spPr>
        <p:txBody>
          <a:bodyPr>
            <a:normAutofit fontScale="90000"/>
          </a:bodyPr>
          <a:lstStyle/>
          <a:p>
            <a:r>
              <a:rPr lang="it-IT" dirty="0"/>
              <a:t>Come si scelgono i lavoratori?</a:t>
            </a:r>
            <a:endParaRPr lang="en-GB" dirty="0"/>
          </a:p>
        </p:txBody>
      </p:sp>
      <p:sp>
        <p:nvSpPr>
          <p:cNvPr id="3" name="Segnaposto contenuto 2"/>
          <p:cNvSpPr>
            <a:spLocks noGrp="1"/>
          </p:cNvSpPr>
          <p:nvPr>
            <p:ph idx="1"/>
          </p:nvPr>
        </p:nvSpPr>
        <p:spPr>
          <a:xfrm>
            <a:off x="3178630" y="1774742"/>
            <a:ext cx="6531429" cy="4390956"/>
          </a:xfrm>
        </p:spPr>
        <p:txBody>
          <a:bodyPr>
            <a:normAutofit fontScale="92500"/>
          </a:bodyPr>
          <a:lstStyle/>
          <a:p>
            <a:pPr algn="just"/>
            <a:r>
              <a:rPr lang="it-IT" sz="2200" b="1" dirty="0"/>
              <a:t>Criteri legali (art. 5, l. n. 223/1991)</a:t>
            </a:r>
          </a:p>
          <a:p>
            <a:pPr algn="just">
              <a:buAutoNum type="arabicPeriod"/>
            </a:pPr>
            <a:r>
              <a:rPr lang="it-IT" sz="2200" dirty="0"/>
              <a:t>Carichi di famiglia</a:t>
            </a:r>
          </a:p>
          <a:p>
            <a:pPr algn="just">
              <a:buAutoNum type="arabicPeriod"/>
            </a:pPr>
            <a:r>
              <a:rPr lang="it-IT" sz="2200" dirty="0"/>
              <a:t>Anzianità di servizio</a:t>
            </a:r>
          </a:p>
          <a:p>
            <a:pPr algn="just">
              <a:buAutoNum type="arabicPeriod"/>
            </a:pPr>
            <a:r>
              <a:rPr lang="it-IT" sz="2200" dirty="0"/>
              <a:t>Esigenze tecnico-organizzative</a:t>
            </a:r>
          </a:p>
          <a:p>
            <a:pPr algn="just"/>
            <a:r>
              <a:rPr lang="it-IT" sz="2200" b="1" dirty="0"/>
              <a:t>Ma più spesso si raggiunge un accordo sindacale:</a:t>
            </a:r>
          </a:p>
          <a:p>
            <a:pPr marL="0" indent="0" algn="just">
              <a:buNone/>
            </a:pPr>
            <a:r>
              <a:rPr lang="it-IT" sz="2200" dirty="0"/>
              <a:t>Es. Maggiore anzianità di servizio</a:t>
            </a:r>
          </a:p>
          <a:p>
            <a:pPr algn="just"/>
            <a:r>
              <a:rPr lang="it-IT" sz="2200" dirty="0"/>
              <a:t>In ogni caso:</a:t>
            </a:r>
          </a:p>
          <a:p>
            <a:pPr algn="just">
              <a:buAutoNum type="arabicPeriod"/>
            </a:pPr>
            <a:r>
              <a:rPr lang="it-IT" sz="2200" dirty="0"/>
              <a:t>l’impresa non può collocare in mobilità una % di lavoratrici superiore a quella maschile</a:t>
            </a:r>
          </a:p>
          <a:p>
            <a:pPr algn="just">
              <a:buAutoNum type="arabicPeriod"/>
            </a:pPr>
            <a:r>
              <a:rPr lang="it-IT" sz="2200" dirty="0"/>
              <a:t>Rispetto quota riserva in caso di lavoratori disabili</a:t>
            </a:r>
          </a:p>
          <a:p>
            <a:pPr marL="0" indent="0">
              <a:buNone/>
            </a:pPr>
            <a:endParaRPr lang="it-IT" dirty="0"/>
          </a:p>
        </p:txBody>
      </p:sp>
    </p:spTree>
    <p:extLst>
      <p:ext uri="{BB962C8B-B14F-4D97-AF65-F5344CB8AC3E}">
        <p14:creationId xmlns:p14="http://schemas.microsoft.com/office/powerpoint/2010/main" val="39436694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Sanzioni</a:t>
            </a:r>
          </a:p>
        </p:txBody>
      </p:sp>
      <p:sp>
        <p:nvSpPr>
          <p:cNvPr id="3" name="Segnaposto contenuto 2"/>
          <p:cNvSpPr>
            <a:spLocks noGrp="1"/>
          </p:cNvSpPr>
          <p:nvPr>
            <p:ph idx="1"/>
          </p:nvPr>
        </p:nvSpPr>
        <p:spPr>
          <a:xfrm>
            <a:off x="2442035" y="1331056"/>
            <a:ext cx="7616366" cy="4696946"/>
          </a:xfrm>
        </p:spPr>
        <p:txBody>
          <a:bodyPr>
            <a:noAutofit/>
          </a:bodyPr>
          <a:lstStyle/>
          <a:p>
            <a:r>
              <a:rPr lang="it-IT" dirty="0"/>
              <a:t>L’inosservanza delle disposizioni della l. 223/1991 (vizio di forma, mancata procedura, violazione criteri di scelta ecc.):</a:t>
            </a:r>
          </a:p>
          <a:p>
            <a:pPr marL="0" indent="0">
              <a:buNone/>
            </a:pPr>
            <a:r>
              <a:rPr lang="it-IT" b="1" dirty="0"/>
              <a:t>Assunti prima del 6 marzo 2015:</a:t>
            </a:r>
          </a:p>
          <a:p>
            <a:pPr>
              <a:buFontTx/>
              <a:buChar char="-"/>
            </a:pPr>
            <a:r>
              <a:rPr lang="it-IT" dirty="0"/>
              <a:t>art. 18: vizi procedurali&gt; tutela economica tra 12 e 24 mesi e non reintegra; difetto forma scritta&gt;tutela reale piena; violazione criteri di scelta&gt;tutela reale debole, con indennità fino  a 12 mesi</a:t>
            </a:r>
          </a:p>
          <a:p>
            <a:pPr marL="0" indent="0">
              <a:buNone/>
            </a:pPr>
            <a:r>
              <a:rPr lang="it-IT" b="1" dirty="0"/>
              <a:t>Assunti a decorrere dal 7 marzo 2015:</a:t>
            </a:r>
          </a:p>
          <a:p>
            <a:pPr marL="0" indent="0">
              <a:buNone/>
            </a:pPr>
            <a:r>
              <a:rPr lang="it-IT" dirty="0"/>
              <a:t>per vizi procedurali e violazione criteri di scelta tutela economica crescente (2 mensilità per anno di servizio, tra 4 e 24 mensilità); solo per il licenziamento orale, tutela reale piena</a:t>
            </a:r>
          </a:p>
        </p:txBody>
      </p:sp>
    </p:spTree>
    <p:extLst>
      <p:ext uri="{BB962C8B-B14F-4D97-AF65-F5344CB8AC3E}">
        <p14:creationId xmlns:p14="http://schemas.microsoft.com/office/powerpoint/2010/main" val="32345131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Nuova procedura di </a:t>
            </a:r>
            <a:r>
              <a:rPr lang="it-IT" dirty="0" err="1"/>
              <a:t>pre-licenziamenti</a:t>
            </a:r>
            <a:endParaRPr lang="it-IT" dirty="0"/>
          </a:p>
        </p:txBody>
      </p:sp>
      <p:sp>
        <p:nvSpPr>
          <p:cNvPr id="3" name="Segnaposto contenuto 2"/>
          <p:cNvSpPr>
            <a:spLocks noGrp="1"/>
          </p:cNvSpPr>
          <p:nvPr>
            <p:ph idx="1"/>
          </p:nvPr>
        </p:nvSpPr>
        <p:spPr/>
        <p:txBody>
          <a:bodyPr>
            <a:normAutofit fontScale="85000" lnSpcReduction="20000"/>
          </a:bodyPr>
          <a:lstStyle/>
          <a:p>
            <a:pPr algn="just" fontAlgn="base"/>
            <a:r>
              <a:rPr lang="it-IT" dirty="0"/>
              <a:t>Il nuovo meccanismo introdotto dalla </a:t>
            </a:r>
            <a:r>
              <a:rPr lang="it-IT" b="1" u="sng" dirty="0">
                <a:hlinkClick r:id="rId2"/>
              </a:rPr>
              <a:t>Legge di Bilancio 2022</a:t>
            </a:r>
            <a:r>
              <a:rPr lang="it-IT" dirty="0"/>
              <a:t> (commi 224-238) riguarda soltanto le aziende di </a:t>
            </a:r>
            <a:r>
              <a:rPr lang="it-IT" b="1" dirty="0"/>
              <a:t>grandi dimensioni</a:t>
            </a:r>
            <a:r>
              <a:rPr lang="it-IT" dirty="0"/>
              <a:t>. </a:t>
            </a:r>
          </a:p>
          <a:p>
            <a:pPr algn="just" fontAlgn="base"/>
            <a:r>
              <a:rPr lang="it-IT" dirty="0"/>
              <a:t>Obbligate ad avviare la procedura secondo le nuove regole sono soltanto le aziende che nell’anno precedente abbiano impiegato medialmente </a:t>
            </a:r>
            <a:r>
              <a:rPr lang="it-IT" b="1" dirty="0"/>
              <a:t>almeno 250 dipendenti</a:t>
            </a:r>
            <a:r>
              <a:rPr lang="it-IT" dirty="0"/>
              <a:t> con contratto di lavoro a tempo subordinato, compresi gli apprendisti e i dirigenti. La nuova disciplina si riferisce a licenziamenti collettivi </a:t>
            </a:r>
            <a:r>
              <a:rPr lang="it-IT" b="1" dirty="0"/>
              <a:t>per motivi economici</a:t>
            </a:r>
            <a:r>
              <a:rPr lang="it-IT" dirty="0"/>
              <a:t>, quindi ai soli casi in cui le cessazioni dei rapporti seguono la </a:t>
            </a:r>
            <a:r>
              <a:rPr lang="it-IT" b="1" dirty="0"/>
              <a:t>chiusura di una sede</a:t>
            </a:r>
            <a:r>
              <a:rPr lang="it-IT" dirty="0"/>
              <a:t>, </a:t>
            </a:r>
            <a:r>
              <a:rPr lang="it-IT" b="1" dirty="0"/>
              <a:t>stabilimento</a:t>
            </a:r>
            <a:r>
              <a:rPr lang="it-IT" dirty="0"/>
              <a:t>, </a:t>
            </a:r>
            <a:r>
              <a:rPr lang="it-IT" b="1" dirty="0"/>
              <a:t>filiale</a:t>
            </a:r>
            <a:r>
              <a:rPr lang="it-IT" dirty="0"/>
              <a:t>, </a:t>
            </a:r>
            <a:r>
              <a:rPr lang="it-IT" b="1" dirty="0"/>
              <a:t>ufficio o reparto autonomo</a:t>
            </a:r>
            <a:r>
              <a:rPr lang="it-IT" dirty="0"/>
              <a:t>. </a:t>
            </a:r>
          </a:p>
          <a:p>
            <a:pPr algn="just" fontAlgn="base"/>
            <a:r>
              <a:rPr lang="it-IT" dirty="0"/>
              <a:t>Il numero lavoratori coinvolti dal licenziamento, trattandosi di procedura collettiva, non deve poi essere </a:t>
            </a:r>
            <a:r>
              <a:rPr lang="it-IT" b="1" dirty="0"/>
              <a:t>inferiore alle 50 unità</a:t>
            </a:r>
            <a:r>
              <a:rPr lang="it-IT" dirty="0"/>
              <a:t>.</a:t>
            </a:r>
          </a:p>
          <a:p>
            <a:pPr algn="just" fontAlgn="base"/>
            <a:r>
              <a:rPr lang="it-IT" dirty="0"/>
              <a:t>Non sono tenuti a rispettare questi vincoli per i licenziamenti i datori di lavoro che si trovano in condizioni di squilibrio patrimoniale o economico-finanziario che potrebbero condurli a una crisi o l’insolvenza e che possono accedere alla </a:t>
            </a:r>
            <a:r>
              <a:rPr lang="it-IT" b="1" dirty="0"/>
              <a:t>procedura di composizione negoziata</a:t>
            </a:r>
            <a:r>
              <a:rPr lang="it-IT" dirty="0"/>
              <a:t> per la soluzione della </a:t>
            </a:r>
            <a:r>
              <a:rPr lang="it-IT" b="1" dirty="0"/>
              <a:t>crisi d’impresa</a:t>
            </a:r>
            <a:r>
              <a:rPr lang="it-IT" dirty="0"/>
              <a:t> (</a:t>
            </a:r>
            <a:r>
              <a:rPr lang="it-IT" b="1" u="sng" dirty="0">
                <a:hlinkClick r:id="rId3"/>
              </a:rPr>
              <a:t>D.L. 118/2021, convertito con modificazioni dalla L. 147/2021</a:t>
            </a:r>
            <a:r>
              <a:rPr lang="it-IT" dirty="0"/>
              <a:t>).</a:t>
            </a:r>
          </a:p>
          <a:p>
            <a:endParaRPr lang="it-IT" dirty="0"/>
          </a:p>
        </p:txBody>
      </p:sp>
    </p:spTree>
    <p:extLst>
      <p:ext uri="{BB962C8B-B14F-4D97-AF65-F5344CB8AC3E}">
        <p14:creationId xmlns:p14="http://schemas.microsoft.com/office/powerpoint/2010/main" val="8779415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51678" y="958362"/>
            <a:ext cx="10178322" cy="5512775"/>
          </a:xfrm>
        </p:spPr>
        <p:txBody>
          <a:bodyPr>
            <a:normAutofit/>
          </a:bodyPr>
          <a:lstStyle/>
          <a:p>
            <a:pPr algn="just"/>
            <a:r>
              <a:rPr lang="it-IT" dirty="0"/>
              <a:t>Il datore di lavoro che intenda licenziare un numero di lavoratori non inferiore a 50 è tenuto a dare comunicazione per iscritto almeno 180 giorni prima dell’avvio della formale procedura di licenziamento collettivo ad una serie di soggetti, e così in particolare:</a:t>
            </a:r>
          </a:p>
          <a:p>
            <a:pPr marL="457200" indent="-457200" algn="just">
              <a:buFont typeface="+mj-lt"/>
              <a:buAutoNum type="arabicPeriod"/>
            </a:pPr>
            <a:endParaRPr lang="it-IT" dirty="0"/>
          </a:p>
          <a:p>
            <a:pPr marL="457200" indent="-457200" algn="just">
              <a:buFont typeface="+mj-lt"/>
              <a:buAutoNum type="arabicPeriod"/>
            </a:pPr>
            <a:r>
              <a:rPr lang="it-IT" dirty="0"/>
              <a:t>alle rappresentanze sindacali aziendale o alla rappresentanza sindacale unitaria;</a:t>
            </a:r>
          </a:p>
          <a:p>
            <a:pPr marL="457200" indent="-457200" algn="just">
              <a:buFont typeface="+mj-lt"/>
              <a:buAutoNum type="arabicPeriod"/>
            </a:pPr>
            <a:r>
              <a:rPr lang="it-IT" dirty="0"/>
              <a:t>alle sedi territoriali delle associazioni sindacali di categoria più rappresentative a livello nazionale;</a:t>
            </a:r>
          </a:p>
          <a:p>
            <a:pPr marL="457200" indent="-457200" algn="just">
              <a:buFont typeface="+mj-lt"/>
              <a:buAutoNum type="arabicPeriod"/>
            </a:pPr>
            <a:r>
              <a:rPr lang="it-IT" dirty="0"/>
              <a:t>alle “regioni interessate” (con ciò intendendosi le relative agenzie regionali per il lavoro);</a:t>
            </a:r>
          </a:p>
          <a:p>
            <a:pPr marL="457200" indent="-457200" algn="just">
              <a:buFont typeface="+mj-lt"/>
              <a:buAutoNum type="arabicPeriod"/>
            </a:pPr>
            <a:r>
              <a:rPr lang="it-IT" dirty="0"/>
              <a:t>al Ministero del Lavoro e delle Politiche Sociali;</a:t>
            </a:r>
          </a:p>
          <a:p>
            <a:pPr marL="457200" indent="-457200" algn="just">
              <a:buFont typeface="+mj-lt"/>
              <a:buAutoNum type="arabicPeriod"/>
            </a:pPr>
            <a:r>
              <a:rPr lang="it-IT" dirty="0"/>
              <a:t>al Ministero dello Sviluppo Economico;</a:t>
            </a:r>
          </a:p>
          <a:p>
            <a:pPr marL="457200" indent="-457200" algn="just">
              <a:buFont typeface="+mj-lt"/>
              <a:buAutoNum type="arabicPeriod"/>
            </a:pPr>
            <a:r>
              <a:rPr lang="it-IT" dirty="0"/>
              <a:t>all’Agenzia Nazionale per le Politiche Attive del Lavoro (ANPAL).</a:t>
            </a:r>
          </a:p>
          <a:p>
            <a:pPr algn="just"/>
            <a:r>
              <a:rPr lang="it-IT" dirty="0"/>
              <a:t>La comunicazione può essere effettuata anche tramite l’associazione dei datori di lavoro alla quale l’impresa aderisce, come di prassi.</a:t>
            </a:r>
          </a:p>
          <a:p>
            <a:pPr algn="just"/>
            <a:endParaRPr lang="it-IT" dirty="0"/>
          </a:p>
        </p:txBody>
      </p:sp>
    </p:spTree>
    <p:extLst>
      <p:ext uri="{BB962C8B-B14F-4D97-AF65-F5344CB8AC3E}">
        <p14:creationId xmlns:p14="http://schemas.microsoft.com/office/powerpoint/2010/main" val="21647275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322016" y="290147"/>
            <a:ext cx="10178322" cy="3593591"/>
          </a:xfrm>
        </p:spPr>
        <p:txBody>
          <a:bodyPr>
            <a:normAutofit fontScale="25000" lnSpcReduction="20000"/>
          </a:bodyPr>
          <a:lstStyle/>
          <a:p>
            <a:r>
              <a:rPr lang="it-IT" sz="6400" dirty="0"/>
              <a:t>Tale comunicazione deve indicare:</a:t>
            </a:r>
          </a:p>
          <a:p>
            <a:endParaRPr lang="it-IT" sz="6400" dirty="0"/>
          </a:p>
          <a:p>
            <a:pPr marL="1143000" indent="-1143000">
              <a:buFont typeface="+mj-lt"/>
              <a:buAutoNum type="arabicPeriod"/>
            </a:pPr>
            <a:r>
              <a:rPr lang="it-IT" sz="6400" dirty="0">
                <a:solidFill>
                  <a:srgbClr val="FF0000"/>
                </a:solidFill>
              </a:rPr>
              <a:t>le ragioni della chiusura;</a:t>
            </a:r>
          </a:p>
          <a:p>
            <a:pPr marL="1143000" indent="-1143000">
              <a:buFont typeface="+mj-lt"/>
              <a:buAutoNum type="arabicPeriod"/>
            </a:pPr>
            <a:r>
              <a:rPr lang="it-IT" sz="6400" dirty="0">
                <a:solidFill>
                  <a:srgbClr val="FF0000"/>
                </a:solidFill>
              </a:rPr>
              <a:t>il numero e i profili professionali del personale occupato;</a:t>
            </a:r>
          </a:p>
          <a:p>
            <a:pPr marL="1143000" indent="-1143000">
              <a:buFont typeface="+mj-lt"/>
              <a:buAutoNum type="arabicPeriod"/>
            </a:pPr>
            <a:r>
              <a:rPr lang="it-IT" sz="6400" dirty="0">
                <a:solidFill>
                  <a:srgbClr val="FF0000"/>
                </a:solidFill>
              </a:rPr>
              <a:t>il termine entro cui è prevista la chiusura</a:t>
            </a:r>
          </a:p>
          <a:p>
            <a:pPr marL="0" indent="0">
              <a:buNone/>
            </a:pPr>
            <a:endParaRPr lang="it-IT" sz="6400" dirty="0"/>
          </a:p>
          <a:p>
            <a:r>
              <a:rPr lang="it-IT" sz="6400" dirty="0"/>
              <a:t>Entro 60 giorni dalla predetta comunicazione il datore di lavoro deve elaborare un piano per contenere le ricadute occupazionali ed economiche derivanti dalla chiusura, da presentare alle rappresentanze sindacali, alle regioni interessate ai Ministeri del Lavoro e dello Sviluppo Economico nonché all’ANPAL, il quale deve contenere:</a:t>
            </a:r>
          </a:p>
          <a:p>
            <a:endParaRPr lang="it-IT" sz="6400" dirty="0"/>
          </a:p>
          <a:p>
            <a:pPr marL="1143000" indent="-1143000">
              <a:buFont typeface="+mj-lt"/>
              <a:buAutoNum type="arabicPeriod"/>
            </a:pPr>
            <a:r>
              <a:rPr lang="it-IT" sz="6400" dirty="0"/>
              <a:t>le azioni programmate per la salvaguardia dei livelli occupazionali e gli interventi per la gestione non traumatica dei possibili esuberi, quali il ricorso ad ammortizzatori sociali, la ricollocazione presso altro datore di lavoro e le misure di incentivo all'esodo;</a:t>
            </a:r>
          </a:p>
          <a:p>
            <a:pPr marL="1143000" indent="-1143000">
              <a:buFont typeface="+mj-lt"/>
              <a:buAutoNum type="arabicPeriod"/>
            </a:pPr>
            <a:r>
              <a:rPr lang="it-IT" sz="6400" dirty="0"/>
              <a:t>le azioni finalizzate alla rioccupazione o all'autoimpiego, quali formazione e riqualificazione professionale anche ricorrendo ai fondi interprofessionali;</a:t>
            </a:r>
          </a:p>
          <a:p>
            <a:pPr marL="1143000" indent="-1143000">
              <a:buFont typeface="+mj-lt"/>
              <a:buAutoNum type="arabicPeriod"/>
            </a:pPr>
            <a:r>
              <a:rPr lang="it-IT" sz="6400" dirty="0"/>
              <a:t>le prospettive di cessione dell'azienda o di rami d'azienda con finalità di continuazione dell'attività, anche mediante cessione dell'azienda, o di suoi rami, ai lavoratori o a cooperative da essi costituite;</a:t>
            </a:r>
          </a:p>
          <a:p>
            <a:pPr marL="1143000" indent="-1143000">
              <a:buFont typeface="+mj-lt"/>
              <a:buAutoNum type="arabicPeriod"/>
            </a:pPr>
            <a:r>
              <a:rPr lang="it-IT" sz="6400" dirty="0"/>
              <a:t>gli eventuali progetti di riconversione del sito produttivo, anche per finalità socio-culturali a favore del territorio interessato;</a:t>
            </a:r>
          </a:p>
          <a:p>
            <a:pPr marL="1143000" indent="-1143000">
              <a:buFont typeface="+mj-lt"/>
              <a:buAutoNum type="arabicPeriod"/>
            </a:pPr>
            <a:r>
              <a:rPr lang="it-IT" sz="6400" dirty="0"/>
              <a:t>i tempi e le modalità di attuazione delle azioni previste.</a:t>
            </a:r>
          </a:p>
          <a:p>
            <a:pPr marL="1143000" indent="-1143000">
              <a:buFont typeface="+mj-lt"/>
              <a:buAutoNum type="arabicPeriod"/>
            </a:pPr>
            <a:r>
              <a:rPr lang="it-IT" sz="6400" dirty="0"/>
              <a:t>Il predetto piano deve anche avere una durata predefinita, ossia non deve superare un orizzonte temporale di 12 mesi.</a:t>
            </a:r>
          </a:p>
          <a:p>
            <a:r>
              <a:rPr lang="it-IT" sz="6400" dirty="0"/>
              <a:t>Dopo aver presentato tale piano, è prevista l’apertura delle discussioni con i sindacati e le istituzioni.</a:t>
            </a:r>
          </a:p>
          <a:p>
            <a:endParaRPr lang="it-IT" sz="6400" dirty="0"/>
          </a:p>
          <a:p>
            <a:r>
              <a:rPr lang="it-IT" sz="6400" dirty="0"/>
              <a:t>3. Il «nodo» dei tempi della procedura</a:t>
            </a:r>
          </a:p>
          <a:p>
            <a:r>
              <a:rPr lang="it-IT" sz="6400" dirty="0"/>
              <a:t>L’elemento di novità introdotto dal Decreto Aiuti Ter risiede nell’estensione dei tempi della procedura scaturenti dalla comunicazione del predetto piano e dunque dell’esame congiunto con le organizzazioni sindacali che viene infatti spostata da 30 a 120 giorni, con il fine di incrementare le possibilità di raggiungimento di un accordo</a:t>
            </a:r>
            <a:r>
              <a:rPr lang="it-IT" dirty="0"/>
              <a:t>.</a:t>
            </a:r>
          </a:p>
          <a:p>
            <a:endParaRPr lang="it-IT" dirty="0"/>
          </a:p>
        </p:txBody>
      </p:sp>
    </p:spTree>
    <p:extLst>
      <p:ext uri="{BB962C8B-B14F-4D97-AF65-F5344CB8AC3E}">
        <p14:creationId xmlns:p14="http://schemas.microsoft.com/office/powerpoint/2010/main" val="16271779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algn="just"/>
            <a:r>
              <a:rPr lang="it-IT" dirty="0"/>
              <a:t>Entro 120 dalla presentazione, il piano è discusso con le rappresentanze sindacali, alla presenza dei rappresentanti delle regioni interessate, del Ministero del lavoro e delle politiche sociali, del Ministero dello sviluppo economico e dell'ANPAL. In caso di accordo sindacale, si procede alla sottoscrizione del piano, a seguito del quale il datore di lavoro assume l'impegno di realizzare le azioni in esso contenute nei tempi e con le modalità programmate.</a:t>
            </a:r>
          </a:p>
          <a:p>
            <a:pPr algn="just"/>
            <a:r>
              <a:rPr lang="it-IT" dirty="0"/>
              <a:t>in questo modo i tempi complessivi per il completamento della procedura di licenziamento collettivo (includendo anche i tempi canonici di procedura vera e propria, stabiliti da tempo dalla Legge n. 223/1991) possono arrivare fino a 315 giorni (ossia 180 gg. + 60 gg. + 75 gg.), durante i quali il datore di lavoro è comunque tenuto a corrispondere le retribuzioni ed a versare gli oneri contributivi.</a:t>
            </a:r>
          </a:p>
          <a:p>
            <a:pPr algn="just"/>
            <a:endParaRPr lang="it-IT" dirty="0"/>
          </a:p>
          <a:p>
            <a:pPr algn="just"/>
            <a:endParaRPr lang="it-IT" dirty="0"/>
          </a:p>
          <a:p>
            <a:pPr algn="just"/>
            <a:r>
              <a:rPr lang="it-IT" dirty="0"/>
              <a:t>Fino all’eventuale raggiungimento dell’accordo e la relativa sottoscrizione del piano, invece, il datore di lavoro non potrà procedere né con licenziamenti collettivi né individuali per giustificato motivo oggettivo.</a:t>
            </a:r>
          </a:p>
        </p:txBody>
      </p:sp>
    </p:spTree>
    <p:extLst>
      <p:ext uri="{BB962C8B-B14F-4D97-AF65-F5344CB8AC3E}">
        <p14:creationId xmlns:p14="http://schemas.microsoft.com/office/powerpoint/2010/main" val="19940554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0000" lnSpcReduction="20000"/>
          </a:bodyPr>
          <a:lstStyle/>
          <a:p>
            <a:pPr algn="just"/>
            <a:r>
              <a:rPr lang="it-IT" dirty="0"/>
              <a:t>Al fine di scoraggiare le procedure che si concludano senza un accordo tra le parti, il contributo previsto per i licenziamenti collettivi viene incrementato in caso di mancato accordo sindacale del 500% (contrariamente alla precedente maggiorazione, pari al 50%).</a:t>
            </a:r>
          </a:p>
          <a:p>
            <a:pPr algn="just"/>
            <a:endParaRPr lang="it-IT" dirty="0"/>
          </a:p>
          <a:p>
            <a:pPr algn="just"/>
            <a:r>
              <a:rPr lang="it-IT" dirty="0"/>
              <a:t>il più grave caso di mancata presentazione del piano: Il datore di lavoro inadempiente è, secondo la norma, tenuto a pagare il contributo di cui all’</a:t>
            </a:r>
            <a:r>
              <a:rPr lang="it-IT" b="1" u="sng" dirty="0">
                <a:hlinkClick r:id="rId2"/>
              </a:rPr>
              <a:t>articolo 2, comma 35, L. 92/2012</a:t>
            </a:r>
            <a:r>
              <a:rPr lang="it-IT" dirty="0"/>
              <a:t> – </a:t>
            </a:r>
            <a:r>
              <a:rPr lang="it-IT" b="1" u="sng" dirty="0">
                <a:hlinkClick r:id="rId3"/>
              </a:rPr>
              <a:t>ticket licenziamento</a:t>
            </a:r>
            <a:r>
              <a:rPr lang="it-IT" dirty="0"/>
              <a:t> triplicato nei licenziamenti collettivi senza accordo sindacale – in misura pari al doppio. In altre parole si tratterebbe di </a:t>
            </a:r>
            <a:r>
              <a:rPr lang="it-IT" b="1" dirty="0"/>
              <a:t>una maggiorazione del 600%</a:t>
            </a:r>
            <a:r>
              <a:rPr lang="it-IT" dirty="0"/>
              <a:t>, giacché il </a:t>
            </a:r>
            <a:r>
              <a:rPr lang="it-IT" b="1" dirty="0"/>
              <a:t>doppio è riferito alla misura triplicata </a:t>
            </a:r>
            <a:r>
              <a:rPr lang="it-IT" dirty="0"/>
              <a:t>e a prescindere dal fatto che, successivamente, i licenziamenti vengano dichiarati nulli.</a:t>
            </a:r>
          </a:p>
          <a:p>
            <a:pPr algn="just"/>
            <a:endParaRPr lang="it-IT" dirty="0"/>
          </a:p>
          <a:p>
            <a:pPr algn="just"/>
            <a:r>
              <a:rPr lang="it-IT" dirty="0"/>
              <a:t>Infine, è imposto un obbligo di restituzione di qualsiasi tipo di sussidio pubblico, nel caso in cui la cessazione di attività comporti una riduzione di personale superiore al 40%: la restituzione avverrà in maniera proporzionale alla percentuale di riduzione del personale.</a:t>
            </a:r>
          </a:p>
          <a:p>
            <a:pPr algn="just"/>
            <a:endParaRPr lang="it-IT" dirty="0"/>
          </a:p>
          <a:p>
            <a:pPr marL="0" indent="0" algn="just">
              <a:buNone/>
            </a:pPr>
            <a:r>
              <a:rPr lang="it-IT" dirty="0"/>
              <a:t>Previsioni più favorevoli al lavoratore</a:t>
            </a:r>
          </a:p>
          <a:p>
            <a:pPr algn="just"/>
            <a:r>
              <a:rPr lang="it-IT" dirty="0"/>
              <a:t>Il Decreto Aiuti Ter introduce altresì un nuovo comma alla Legge di Bilancio per il 2022 (comma 237 bis) con cui è previsto che sono comunque fatte salve le eventuali previsioni di maggior favore per i lavoratori sancite dai contratti collettivi.</a:t>
            </a:r>
          </a:p>
        </p:txBody>
      </p:sp>
    </p:spTree>
    <p:extLst>
      <p:ext uri="{BB962C8B-B14F-4D97-AF65-F5344CB8AC3E}">
        <p14:creationId xmlns:p14="http://schemas.microsoft.com/office/powerpoint/2010/main" val="889506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2179712" y="1008087"/>
            <a:ext cx="3124200" cy="2862322"/>
          </a:xfrm>
          <a:prstGeom prst="rect">
            <a:avLst/>
          </a:prstGeom>
          <a:solidFill>
            <a:schemeClr val="accent2"/>
          </a:solidFill>
          <a:ln w="2540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it-IT" dirty="0">
                <a:solidFill>
                  <a:prstClr val="white"/>
                </a:solidFill>
                <a:latin typeface="Times New Roman" pitchFamily="18" charset="0"/>
              </a:rPr>
              <a:t>2118. </a:t>
            </a:r>
            <a:r>
              <a:rPr lang="it-IT" i="1" dirty="0">
                <a:solidFill>
                  <a:prstClr val="white"/>
                </a:solidFill>
                <a:latin typeface="Times New Roman" pitchFamily="18" charset="0"/>
              </a:rPr>
              <a:t>Recesso dal contratto a tempo indeterminato</a:t>
            </a:r>
          </a:p>
          <a:p>
            <a:pPr>
              <a:spcBef>
                <a:spcPct val="50000"/>
              </a:spcBef>
              <a:defRPr/>
            </a:pPr>
            <a:r>
              <a:rPr lang="it-IT" dirty="0">
                <a:solidFill>
                  <a:prstClr val="white"/>
                </a:solidFill>
                <a:latin typeface="Times New Roman" pitchFamily="18" charset="0"/>
              </a:rPr>
              <a:t>Ciascuno dei contraenti può recedere dal contratto di lavoro a tempo indeterminato, dando preavviso nel termine e nei modi stabiliti dagli usi o secondo equità.</a:t>
            </a:r>
          </a:p>
          <a:p>
            <a:pPr>
              <a:spcBef>
                <a:spcPct val="50000"/>
              </a:spcBef>
              <a:defRPr/>
            </a:pPr>
            <a:r>
              <a:rPr lang="it-IT" dirty="0">
                <a:solidFill>
                  <a:prstClr val="white"/>
                </a:solidFill>
                <a:latin typeface="Times New Roman" pitchFamily="18" charset="0"/>
              </a:rPr>
              <a:t>[… indennità sostitutiva…]</a:t>
            </a:r>
          </a:p>
        </p:txBody>
      </p:sp>
      <p:sp>
        <p:nvSpPr>
          <p:cNvPr id="16388" name="Text Box 4"/>
          <p:cNvSpPr txBox="1">
            <a:spLocks noChangeArrowheads="1"/>
          </p:cNvSpPr>
          <p:nvPr/>
        </p:nvSpPr>
        <p:spPr bwMode="auto">
          <a:xfrm>
            <a:off x="5943600" y="254000"/>
            <a:ext cx="4495800" cy="3970318"/>
          </a:xfrm>
          <a:prstGeom prst="rect">
            <a:avLst/>
          </a:prstGeom>
          <a:solidFill>
            <a:schemeClr val="bg1"/>
          </a:solidFill>
          <a:ln w="25400">
            <a:solidFill>
              <a:srgbClr val="92D05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it-IT" dirty="0">
                <a:solidFill>
                  <a:prstClr val="black"/>
                </a:solidFill>
                <a:latin typeface="Times New Roman" pitchFamily="18" charset="0"/>
              </a:rPr>
              <a:t>2119. </a:t>
            </a:r>
            <a:r>
              <a:rPr lang="it-IT" i="1" dirty="0">
                <a:solidFill>
                  <a:prstClr val="black"/>
                </a:solidFill>
                <a:latin typeface="Times New Roman" pitchFamily="18" charset="0"/>
              </a:rPr>
              <a:t>Recesso per giusta causa</a:t>
            </a:r>
          </a:p>
          <a:p>
            <a:pPr>
              <a:spcBef>
                <a:spcPct val="50000"/>
              </a:spcBef>
              <a:defRPr/>
            </a:pPr>
            <a:r>
              <a:rPr lang="it-IT" dirty="0">
                <a:solidFill>
                  <a:prstClr val="black"/>
                </a:solidFill>
                <a:latin typeface="Times New Roman" pitchFamily="18" charset="0"/>
              </a:rPr>
              <a:t> Ciascuno dei contraenti può recedere dal contratto prima della scadenza del termine, se il contratto è a tempo determinato, o senza preavviso, se il contratto è a tempo indeterminato, qualora si verifichi una causa che non consenta la prosecuzione, anche provvisoria, del rapporto. Se il contratto è a tempo indeterminato, al prestatore di lavoro che recede per giusta causa compete l’indennità indicata nel secondo comma dell’articolo precedente.</a:t>
            </a:r>
          </a:p>
          <a:p>
            <a:pPr>
              <a:spcBef>
                <a:spcPct val="50000"/>
              </a:spcBef>
              <a:defRPr/>
            </a:pPr>
            <a:r>
              <a:rPr lang="it-IT" dirty="0">
                <a:solidFill>
                  <a:srgbClr val="FF0000"/>
                </a:solidFill>
                <a:latin typeface="Times New Roman" pitchFamily="18" charset="0"/>
              </a:rPr>
              <a:t>[…]</a:t>
            </a:r>
          </a:p>
        </p:txBody>
      </p:sp>
    </p:spTree>
    <p:extLst>
      <p:ext uri="{BB962C8B-B14F-4D97-AF65-F5344CB8AC3E}">
        <p14:creationId xmlns:p14="http://schemas.microsoft.com/office/powerpoint/2010/main" val="3273382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it-IT"/>
              <a:t>Motivi di licenziamento</a:t>
            </a:r>
          </a:p>
        </p:txBody>
      </p:sp>
      <p:sp>
        <p:nvSpPr>
          <p:cNvPr id="4099" name="Rectangle 3"/>
          <p:cNvSpPr>
            <a:spLocks noGrp="1" noChangeArrowheads="1"/>
          </p:cNvSpPr>
          <p:nvPr>
            <p:ph idx="1"/>
          </p:nvPr>
        </p:nvSpPr>
        <p:spPr>
          <a:xfrm>
            <a:off x="2927649" y="2276872"/>
            <a:ext cx="6314983" cy="1800200"/>
          </a:xfrm>
        </p:spPr>
        <p:txBody>
          <a:bodyPr>
            <a:noAutofit/>
          </a:bodyPr>
          <a:lstStyle/>
          <a:p>
            <a:r>
              <a:rPr lang="it-IT" sz="2400" dirty="0"/>
              <a:t>Giustificato motivo soggettivo (l.604/1966)</a:t>
            </a:r>
          </a:p>
          <a:p>
            <a:r>
              <a:rPr lang="it-IT" sz="2400" dirty="0"/>
              <a:t>Giustificato motivo oggettivo (l.604/1966)</a:t>
            </a:r>
          </a:p>
          <a:p>
            <a:r>
              <a:rPr lang="it-IT" sz="2400" dirty="0"/>
              <a:t>Giusta causa (art. 2119 c.c.)</a:t>
            </a:r>
          </a:p>
        </p:txBody>
      </p:sp>
    </p:spTree>
    <p:extLst>
      <p:ext uri="{BB962C8B-B14F-4D97-AF65-F5344CB8AC3E}">
        <p14:creationId xmlns:p14="http://schemas.microsoft.com/office/powerpoint/2010/main" val="18485099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09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09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animEffect transition="in" filter="fade">
                                      <p:cBhvr>
                                        <p:cTn id="15" dur="1000"/>
                                        <p:tgtEl>
                                          <p:spTgt spid="4099">
                                            <p:txEl>
                                              <p:pRg st="1" end="1"/>
                                            </p:txEl>
                                          </p:spTgt>
                                        </p:tgtEl>
                                      </p:cBhvr>
                                    </p:animEffect>
                                    <p:anim calcmode="lin" valueType="num">
                                      <p:cBhvr>
                                        <p:cTn id="16"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099">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09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099">
                                            <p:txEl>
                                              <p:pRg st="2" end="2"/>
                                            </p:txEl>
                                          </p:spTgt>
                                        </p:tgtEl>
                                        <p:attrNameLst>
                                          <p:attrName>style.visibility</p:attrName>
                                        </p:attrNameLst>
                                      </p:cBhvr>
                                      <p:to>
                                        <p:strVal val="visible"/>
                                      </p:to>
                                    </p:set>
                                    <p:animEffect transition="in" filter="fade">
                                      <p:cBhvr>
                                        <p:cTn id="23" dur="1000"/>
                                        <p:tgtEl>
                                          <p:spTgt spid="4099">
                                            <p:txEl>
                                              <p:pRg st="2" end="2"/>
                                            </p:txEl>
                                          </p:spTgt>
                                        </p:tgtEl>
                                      </p:cBhvr>
                                    </p:animEffect>
                                    <p:anim calcmode="lin" valueType="num">
                                      <p:cBhvr>
                                        <p:cTn id="24"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099">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099">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142064" y="476673"/>
            <a:ext cx="6673174" cy="1276479"/>
          </a:xfrm>
        </p:spPr>
        <p:txBody>
          <a:bodyPr>
            <a:normAutofit fontScale="90000"/>
          </a:bodyPr>
          <a:lstStyle/>
          <a:p>
            <a:r>
              <a:rPr lang="it-IT" dirty="0"/>
              <a:t>Applicabilità del 2118 – Recesso </a:t>
            </a:r>
            <a:r>
              <a:rPr lang="it-IT" i="1" dirty="0"/>
              <a:t>ad </a:t>
            </a:r>
            <a:r>
              <a:rPr lang="it-IT" i="1" dirty="0" err="1"/>
              <a:t>nutum</a:t>
            </a:r>
            <a:endParaRPr lang="it-IT" i="1" dirty="0"/>
          </a:p>
        </p:txBody>
      </p:sp>
      <p:sp>
        <p:nvSpPr>
          <p:cNvPr id="22531" name="Rectangle 3"/>
          <p:cNvSpPr>
            <a:spLocks noGrp="1" noChangeArrowheads="1"/>
          </p:cNvSpPr>
          <p:nvPr>
            <p:ph idx="1"/>
          </p:nvPr>
        </p:nvSpPr>
        <p:spPr>
          <a:xfrm>
            <a:off x="2135560" y="2276872"/>
            <a:ext cx="8166644" cy="4343400"/>
          </a:xfrm>
        </p:spPr>
        <p:txBody>
          <a:bodyPr>
            <a:normAutofit/>
          </a:bodyPr>
          <a:lstStyle/>
          <a:p>
            <a:pPr>
              <a:lnSpc>
                <a:spcPct val="90000"/>
              </a:lnSpc>
            </a:pPr>
            <a:r>
              <a:rPr lang="it-IT" sz="2800" dirty="0"/>
              <a:t>Dirigenti (art.10 l.604/66+art.1 23/2015)</a:t>
            </a:r>
          </a:p>
          <a:p>
            <a:pPr>
              <a:lnSpc>
                <a:spcPct val="90000"/>
              </a:lnSpc>
            </a:pPr>
            <a:r>
              <a:rPr lang="it-IT" sz="2800" dirty="0"/>
              <a:t>Lavoratori in prova (art.10 l.604/66+art.1 23/2015)</a:t>
            </a:r>
          </a:p>
          <a:p>
            <a:pPr>
              <a:lnSpc>
                <a:spcPct val="90000"/>
              </a:lnSpc>
            </a:pPr>
            <a:r>
              <a:rPr lang="it-IT" sz="2800" dirty="0"/>
              <a:t>Lavoratori domestici (art.4 l.108/90)</a:t>
            </a:r>
          </a:p>
          <a:p>
            <a:pPr>
              <a:lnSpc>
                <a:spcPct val="90000"/>
              </a:lnSpc>
            </a:pPr>
            <a:r>
              <a:rPr lang="it-IT" sz="2800" dirty="0"/>
              <a:t>Lavoratori ultrasessantenni in possesso dei requisiti pensionistici (art. 4 l.108/90)</a:t>
            </a:r>
          </a:p>
          <a:p>
            <a:pPr>
              <a:lnSpc>
                <a:spcPct val="90000"/>
              </a:lnSpc>
            </a:pPr>
            <a:r>
              <a:rPr lang="it-IT" sz="2800" dirty="0"/>
              <a:t>Sportivi professionisti</a:t>
            </a:r>
          </a:p>
          <a:p>
            <a:pPr>
              <a:lnSpc>
                <a:spcPct val="90000"/>
              </a:lnSpc>
              <a:buFont typeface="Wingdings" pitchFamily="2" charset="2"/>
              <a:buNone/>
            </a:pPr>
            <a:r>
              <a:rPr lang="it-IT" sz="2800" b="1" i="1" u="sng" dirty="0">
                <a:solidFill>
                  <a:srgbClr val="FF0000"/>
                </a:solidFill>
              </a:rPr>
              <a:t>Per tutti gli altri lavoratori a tempo indeterminato occorre un </a:t>
            </a:r>
            <a:r>
              <a:rPr lang="it-IT" sz="2800" b="1" i="1" u="sng" dirty="0" err="1">
                <a:solidFill>
                  <a:srgbClr val="FF0000"/>
                </a:solidFill>
              </a:rPr>
              <a:t>g.m.</a:t>
            </a:r>
            <a:r>
              <a:rPr lang="it-IT" sz="2800" b="1" i="1" u="sng" dirty="0">
                <a:solidFill>
                  <a:srgbClr val="FF0000"/>
                </a:solidFill>
              </a:rPr>
              <a:t> o una </a:t>
            </a:r>
            <a:r>
              <a:rPr lang="it-IT" sz="2800" b="1" i="1" u="sng" dirty="0" err="1">
                <a:solidFill>
                  <a:srgbClr val="FF0000"/>
                </a:solidFill>
              </a:rPr>
              <a:t>g.c.</a:t>
            </a:r>
            <a:endParaRPr lang="it-IT" sz="2800" b="1" i="1" u="sng" dirty="0">
              <a:solidFill>
                <a:srgbClr val="FF0000"/>
              </a:solidFill>
            </a:endParaRPr>
          </a:p>
          <a:p>
            <a:pPr>
              <a:lnSpc>
                <a:spcPct val="90000"/>
              </a:lnSpc>
              <a:buFont typeface="Wingdings" pitchFamily="2" charset="2"/>
              <a:buNone/>
            </a:pPr>
            <a:r>
              <a:rPr lang="it-IT" sz="2800" b="1" i="1" u="sng" dirty="0">
                <a:solidFill>
                  <a:srgbClr val="FF0000"/>
                </a:solidFill>
              </a:rPr>
              <a:t>In mancanza il licenziamento è annullabile</a:t>
            </a:r>
            <a:r>
              <a:rPr lang="it-IT" sz="2800" b="1" u="sng" dirty="0">
                <a:solidFill>
                  <a:srgbClr val="FF0000"/>
                </a:solidFill>
              </a:rPr>
              <a:t>.</a:t>
            </a:r>
          </a:p>
        </p:txBody>
      </p:sp>
    </p:spTree>
    <p:extLst>
      <p:ext uri="{BB962C8B-B14F-4D97-AF65-F5344CB8AC3E}">
        <p14:creationId xmlns:p14="http://schemas.microsoft.com/office/powerpoint/2010/main" val="390741237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it-IT" dirty="0"/>
              <a:t>Giustificato motivo </a:t>
            </a:r>
            <a:br>
              <a:rPr lang="it-IT" dirty="0"/>
            </a:br>
            <a:r>
              <a:rPr lang="it-IT" dirty="0"/>
              <a:t>(art. 3 </a:t>
            </a:r>
            <a:r>
              <a:rPr lang="it-IT" dirty="0" err="1"/>
              <a:t>l.n</a:t>
            </a:r>
            <a:r>
              <a:rPr lang="it-IT" dirty="0"/>
              <a:t>. 604/1966)</a:t>
            </a:r>
          </a:p>
        </p:txBody>
      </p:sp>
      <p:sp>
        <p:nvSpPr>
          <p:cNvPr id="23555" name="Rectangle 3"/>
          <p:cNvSpPr>
            <a:spLocks noGrp="1" noChangeArrowheads="1"/>
          </p:cNvSpPr>
          <p:nvPr>
            <p:ph idx="1"/>
          </p:nvPr>
        </p:nvSpPr>
        <p:spPr/>
        <p:txBody>
          <a:bodyPr/>
          <a:lstStyle/>
          <a:p>
            <a:pPr algn="just"/>
            <a:r>
              <a:rPr lang="it-IT" dirty="0">
                <a:solidFill>
                  <a:srgbClr val="FF0000"/>
                </a:solidFill>
              </a:rPr>
              <a:t>Soggettivo</a:t>
            </a:r>
            <a:r>
              <a:rPr lang="it-IT" dirty="0"/>
              <a:t> = notevole inadempimento degli obblighi contrattuali</a:t>
            </a:r>
          </a:p>
          <a:p>
            <a:pPr algn="just"/>
            <a:endParaRPr lang="it-IT" dirty="0"/>
          </a:p>
          <a:p>
            <a:pPr algn="just"/>
            <a:r>
              <a:rPr lang="it-IT" dirty="0">
                <a:solidFill>
                  <a:srgbClr val="FF0000"/>
                </a:solidFill>
              </a:rPr>
              <a:t>Oggettivo</a:t>
            </a:r>
            <a:r>
              <a:rPr lang="it-IT" dirty="0"/>
              <a:t> = ragioni inerenti all’attività produttiva, all’organizzazione del lavoro e al regolare funzionamento di essa = </a:t>
            </a:r>
            <a:r>
              <a:rPr lang="it-IT" i="1" dirty="0" err="1"/>
              <a:t>extrema</a:t>
            </a:r>
            <a:r>
              <a:rPr lang="it-IT" i="1" dirty="0"/>
              <a:t> ratio</a:t>
            </a:r>
          </a:p>
        </p:txBody>
      </p:sp>
    </p:spTree>
    <p:extLst>
      <p:ext uri="{BB962C8B-B14F-4D97-AF65-F5344CB8AC3E}">
        <p14:creationId xmlns:p14="http://schemas.microsoft.com/office/powerpoint/2010/main" val="56480957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it-IT"/>
              <a:t>Giusta causa  </a:t>
            </a:r>
            <a:br>
              <a:rPr lang="it-IT"/>
            </a:br>
            <a:r>
              <a:rPr lang="it-IT"/>
              <a:t>(art. 2119 c.c.)</a:t>
            </a:r>
          </a:p>
        </p:txBody>
      </p:sp>
      <p:sp>
        <p:nvSpPr>
          <p:cNvPr id="24579" name="Rectangle 3"/>
          <p:cNvSpPr>
            <a:spLocks noGrp="1" noChangeArrowheads="1"/>
          </p:cNvSpPr>
          <p:nvPr>
            <p:ph idx="1"/>
          </p:nvPr>
        </p:nvSpPr>
        <p:spPr/>
        <p:txBody>
          <a:bodyPr/>
          <a:lstStyle/>
          <a:p>
            <a:pPr algn="just"/>
            <a:r>
              <a:rPr lang="it-IT" dirty="0"/>
              <a:t> non consente la prosecuzione anche provvisoria del rapporto, non c’è diritto al preavviso</a:t>
            </a:r>
          </a:p>
          <a:p>
            <a:pPr algn="just"/>
            <a:r>
              <a:rPr lang="it-IT" dirty="0"/>
              <a:t>gravissimo inadempimento, più grave di quello connesso al </a:t>
            </a:r>
            <a:r>
              <a:rPr lang="it-IT" dirty="0" err="1"/>
              <a:t>g.m.sogg</a:t>
            </a:r>
            <a:r>
              <a:rPr lang="it-IT" dirty="0"/>
              <a:t>.</a:t>
            </a:r>
          </a:p>
          <a:p>
            <a:pPr algn="just"/>
            <a:r>
              <a:rPr lang="it-IT" dirty="0"/>
              <a:t>Ma anche: perdita dell’affidamento del creditore nell’esattezza dei successivi adempimenti, anche in assenza di inadempimenti contrattuali in senso stretto</a:t>
            </a:r>
          </a:p>
          <a:p>
            <a:pPr algn="just"/>
            <a:endParaRPr lang="it-IT" dirty="0"/>
          </a:p>
        </p:txBody>
      </p:sp>
    </p:spTree>
    <p:extLst>
      <p:ext uri="{BB962C8B-B14F-4D97-AF65-F5344CB8AC3E}">
        <p14:creationId xmlns:p14="http://schemas.microsoft.com/office/powerpoint/2010/main" val="625274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321844" y="352322"/>
            <a:ext cx="8094636" cy="700415"/>
          </a:xfrm>
        </p:spPr>
        <p:txBody>
          <a:bodyPr>
            <a:normAutofit fontScale="90000"/>
          </a:bodyPr>
          <a:lstStyle/>
          <a:p>
            <a:r>
              <a:rPr lang="it-IT"/>
              <a:t>Licenziamento discriminatorio</a:t>
            </a:r>
            <a:endParaRPr lang="it-IT" dirty="0"/>
          </a:p>
        </p:txBody>
      </p:sp>
      <p:sp>
        <p:nvSpPr>
          <p:cNvPr id="28675" name="Rectangle 3"/>
          <p:cNvSpPr>
            <a:spLocks noGrp="1" noChangeArrowheads="1"/>
          </p:cNvSpPr>
          <p:nvPr>
            <p:ph idx="1"/>
          </p:nvPr>
        </p:nvSpPr>
        <p:spPr>
          <a:xfrm>
            <a:off x="1919536" y="2636912"/>
            <a:ext cx="7700392" cy="2952328"/>
          </a:xfrm>
        </p:spPr>
        <p:txBody>
          <a:bodyPr>
            <a:normAutofit fontScale="92500" lnSpcReduction="20000"/>
          </a:bodyPr>
          <a:lstStyle/>
          <a:p>
            <a:pPr algn="just"/>
            <a:r>
              <a:rPr lang="it-IT" sz="2400" dirty="0"/>
              <a:t>Ogni volta che il licenziamento è discriminatorio, esso è </a:t>
            </a:r>
            <a:r>
              <a:rPr lang="it-IT" sz="2400" b="1" dirty="0">
                <a:solidFill>
                  <a:srgbClr val="FF0000"/>
                </a:solidFill>
              </a:rPr>
              <a:t>NULLO</a:t>
            </a:r>
            <a:r>
              <a:rPr lang="it-IT" sz="2400" b="1" dirty="0"/>
              <a:t>:</a:t>
            </a:r>
            <a:r>
              <a:rPr lang="it-IT" sz="2400" dirty="0"/>
              <a:t> la conseguenza è che, in ogni caso, si provvede alla </a:t>
            </a:r>
            <a:r>
              <a:rPr lang="it-IT" sz="2400" b="1" dirty="0">
                <a:solidFill>
                  <a:srgbClr val="FF0000"/>
                </a:solidFill>
              </a:rPr>
              <a:t>reintegrazione</a:t>
            </a:r>
            <a:r>
              <a:rPr lang="it-IT" sz="2400" dirty="0">
                <a:solidFill>
                  <a:srgbClr val="FF0000"/>
                </a:solidFill>
              </a:rPr>
              <a:t> </a:t>
            </a:r>
            <a:r>
              <a:rPr lang="it-IT" sz="2400" dirty="0"/>
              <a:t>nel posto di lavoro</a:t>
            </a:r>
            <a:r>
              <a:rPr lang="it-IT" sz="1800" dirty="0"/>
              <a:t>.</a:t>
            </a:r>
          </a:p>
          <a:p>
            <a:pPr algn="just"/>
            <a:r>
              <a:rPr lang="it-IT" sz="2400" dirty="0"/>
              <a:t>E’ discriminatorio il licenziamento determinato da ragioni di credo politico o fede religiosa, affiliazione o attività sindacale, partecipazione a scioperi, o per la razza, il colore, la nazionalità, la lingua o il sesso, handicap, età, orientamento sessuale, ritorsione verso azione in giudizio (articoli 15 e 16 S.L.; d.lgs. N. 215 e 216 del 2003)</a:t>
            </a:r>
          </a:p>
        </p:txBody>
      </p:sp>
    </p:spTree>
    <p:extLst>
      <p:ext uri="{BB962C8B-B14F-4D97-AF65-F5344CB8AC3E}">
        <p14:creationId xmlns:p14="http://schemas.microsoft.com/office/powerpoint/2010/main" val="287810772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7CE008C23DB7DD4EAE85E55115C4A7EA" ma:contentTypeVersion="14" ma:contentTypeDescription="Creare un nuovo documento." ma:contentTypeScope="" ma:versionID="8b55841c3ea688a558130cf4f1176216">
  <xsd:schema xmlns:xsd="http://www.w3.org/2001/XMLSchema" xmlns:xs="http://www.w3.org/2001/XMLSchema" xmlns:p="http://schemas.microsoft.com/office/2006/metadata/properties" xmlns:ns3="ce2ceee5-4e98-448d-bd69-9759c2918574" xmlns:ns4="f3077446-a7b8-4994-9298-7551826f19f8" targetNamespace="http://schemas.microsoft.com/office/2006/metadata/properties" ma:root="true" ma:fieldsID="e8505ebf8569cd7512c09e7edf72b8ac" ns3:_="" ns4:_="">
    <xsd:import namespace="ce2ceee5-4e98-448d-bd69-9759c2918574"/>
    <xsd:import namespace="f3077446-a7b8-4994-9298-7551826f19f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2ceee5-4e98-448d-bd69-9759c29185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3077446-a7b8-4994-9298-7551826f19f8" elementFormDefault="qualified">
    <xsd:import namespace="http://schemas.microsoft.com/office/2006/documentManagement/types"/>
    <xsd:import namespace="http://schemas.microsoft.com/office/infopath/2007/PartnerControls"/>
    <xsd:element name="SharedWithUsers" ma:index="10"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Condiviso con dettagli" ma:internalName="SharedWithDetails" ma:readOnly="true">
      <xsd:simpleType>
        <xsd:restriction base="dms:Note">
          <xsd:maxLength value="255"/>
        </xsd:restriction>
      </xsd:simpleType>
    </xsd:element>
    <xsd:element name="SharingHintHash" ma:index="12"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726546-5FFF-4B1C-979B-894099166814}">
  <ds:schemaRefs>
    <ds:schemaRef ds:uri="http://schemas.microsoft.com/office/infopath/2007/PartnerControls"/>
    <ds:schemaRef ds:uri="ce2ceee5-4e98-448d-bd69-9759c2918574"/>
    <ds:schemaRef ds:uri="http://schemas.microsoft.com/office/2006/metadata/properties"/>
    <ds:schemaRef ds:uri="http://schemas.microsoft.com/office/2006/documentManagement/types"/>
    <ds:schemaRef ds:uri="http://purl.org/dc/elements/1.1/"/>
    <ds:schemaRef ds:uri="http://purl.org/dc/terms/"/>
    <ds:schemaRef ds:uri="http://www.w3.org/XML/1998/namespace"/>
    <ds:schemaRef ds:uri="http://purl.org/dc/dcmitype/"/>
    <ds:schemaRef ds:uri="http://schemas.openxmlformats.org/package/2006/metadata/core-properties"/>
    <ds:schemaRef ds:uri="f3077446-a7b8-4994-9298-7551826f19f8"/>
  </ds:schemaRefs>
</ds:datastoreItem>
</file>

<file path=customXml/itemProps2.xml><?xml version="1.0" encoding="utf-8"?>
<ds:datastoreItem xmlns:ds="http://schemas.openxmlformats.org/officeDocument/2006/customXml" ds:itemID="{7EF379AC-08CD-47B6-9D36-D08972DDB8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2ceee5-4e98-448d-bd69-9759c2918574"/>
    <ds:schemaRef ds:uri="f3077446-a7b8-4994-9298-7551826f19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793E2FD-F941-4F31-9E93-EE61CA5D754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Badge</Template>
  <TotalTime>195</TotalTime>
  <Words>3868</Words>
  <Application>Microsoft Office PowerPoint</Application>
  <PresentationFormat>Widescreen</PresentationFormat>
  <Paragraphs>207</Paragraphs>
  <Slides>39</Slides>
  <Notes>4</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39</vt:i4>
      </vt:variant>
    </vt:vector>
  </HeadingPairs>
  <TitlesOfParts>
    <vt:vector size="48" baseType="lpstr">
      <vt:lpstr>Arial</vt:lpstr>
      <vt:lpstr>Calibri</vt:lpstr>
      <vt:lpstr>Courier New</vt:lpstr>
      <vt:lpstr>Franklin Gothic Medium</vt:lpstr>
      <vt:lpstr>Gill Sans MT</vt:lpstr>
      <vt:lpstr>Impact</vt:lpstr>
      <vt:lpstr>Times New Roman</vt:lpstr>
      <vt:lpstr>Wingdings</vt:lpstr>
      <vt:lpstr>Badge</vt:lpstr>
      <vt:lpstr>Corso di diritto del lavoro </vt:lpstr>
      <vt:lpstr>Presentazione standard di PowerPoint</vt:lpstr>
      <vt:lpstr>Licenziamento o recesso</vt:lpstr>
      <vt:lpstr>Presentazione standard di PowerPoint</vt:lpstr>
      <vt:lpstr>Motivi di licenziamento</vt:lpstr>
      <vt:lpstr>Applicabilità del 2118 – Recesso ad nutum</vt:lpstr>
      <vt:lpstr>Giustificato motivo  (art. 3 l.n. 604/1966)</vt:lpstr>
      <vt:lpstr>Giusta causa   (art. 2119 c.c.)</vt:lpstr>
      <vt:lpstr>Licenziamento discriminatorio</vt:lpstr>
      <vt:lpstr>Forma richiesta</vt:lpstr>
      <vt:lpstr>Licenziamento disciplinare</vt:lpstr>
      <vt:lpstr>impugnazione</vt:lpstr>
      <vt:lpstr>…</vt:lpstr>
      <vt:lpstr>Apparato Sanzionatorio</vt:lpstr>
      <vt:lpstr>  ART. 18 SL </vt:lpstr>
      <vt:lpstr>…segue</vt:lpstr>
      <vt:lpstr>…segue</vt:lpstr>
      <vt:lpstr>…segue</vt:lpstr>
      <vt:lpstr>Contratto a tutele crescenti (d.lgs. 23/2015) </vt:lpstr>
      <vt:lpstr>CAMPO APPLICATIVO</vt:lpstr>
      <vt:lpstr>1. Tutela reale forte </vt:lpstr>
      <vt:lpstr>2. Licenziamenti disciplinari </vt:lpstr>
      <vt:lpstr>Presentazione standard di PowerPoint</vt:lpstr>
      <vt:lpstr>3. Tutela risarcitoria</vt:lpstr>
      <vt:lpstr>4. Altre ipotesi lic. Inefficace</vt:lpstr>
      <vt:lpstr>5. Piccole imprese prima destinatarie della tutela obbligatoria </vt:lpstr>
      <vt:lpstr>Riduzioni di personale: genesi</vt:lpstr>
      <vt:lpstr>Nozione </vt:lpstr>
      <vt:lpstr>Campo oggettivo</vt:lpstr>
      <vt:lpstr>Procedura (I)</vt:lpstr>
      <vt:lpstr>Procedura (II)</vt:lpstr>
      <vt:lpstr>Contributo</vt:lpstr>
      <vt:lpstr>Come si scelgono i lavoratori?</vt:lpstr>
      <vt:lpstr>Sanzioni</vt:lpstr>
      <vt:lpstr>Nuova procedura di pre-licenziamenti</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diritto del lavoro  lezione Viii</dc:title>
  <dc:creator>FERRARA MARIA DOLORES</dc:creator>
  <cp:lastModifiedBy>FERRARA MARIA DOLORES</cp:lastModifiedBy>
  <cp:revision>17</cp:revision>
  <dcterms:created xsi:type="dcterms:W3CDTF">2022-11-06T13:41:44Z</dcterms:created>
  <dcterms:modified xsi:type="dcterms:W3CDTF">2023-12-18T11:52:15Z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0x0101007CE008C23DB7DD4EAE85E55115C4A7EA</vt:lpwstr>
  </property>
</Properties>
</file>