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8" r:id="rId2"/>
    <p:sldId id="280" r:id="rId3"/>
    <p:sldId id="265" r:id="rId4"/>
    <p:sldId id="273" r:id="rId5"/>
    <p:sldId id="257" r:id="rId6"/>
    <p:sldId id="263" r:id="rId7"/>
    <p:sldId id="258" r:id="rId8"/>
    <p:sldId id="262" r:id="rId9"/>
    <p:sldId id="276" r:id="rId10"/>
    <p:sldId id="274" r:id="rId11"/>
    <p:sldId id="275" r:id="rId12"/>
    <p:sldId id="270" r:id="rId13"/>
  </p:sldIdLst>
  <p:sldSz cx="9144000" cy="6858000" type="screen4x3"/>
  <p:notesSz cx="6858000" cy="9144000"/>
  <p:defaultTextStyle>
    <a:defPPr>
      <a:defRPr lang="it-IT"/>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0000"/>
    <a:srgbClr val="FF6161"/>
    <a:srgbClr val="FF6D6D"/>
    <a:srgbClr val="86001A"/>
    <a:srgbClr val="00269E"/>
    <a:srgbClr val="FF4B4B"/>
    <a:srgbClr val="FF2D2D"/>
    <a:srgbClr val="85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16" autoAdjust="0"/>
    <p:restoredTop sz="77494" autoAdjust="0"/>
  </p:normalViewPr>
  <p:slideViewPr>
    <p:cSldViewPr snapToGrid="0">
      <p:cViewPr varScale="1">
        <p:scale>
          <a:sx n="54" d="100"/>
          <a:sy n="54" d="100"/>
        </p:scale>
        <p:origin x="1968"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7733E57-378F-4BFB-9ECF-DF22DF7F3F8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17411" name="Rectangle 3">
            <a:extLst>
              <a:ext uri="{FF2B5EF4-FFF2-40B4-BE49-F238E27FC236}">
                <a16:creationId xmlns:a16="http://schemas.microsoft.com/office/drawing/2014/main" id="{F80A9AF4-A71E-4E86-BB6E-00EE1736B2CA}"/>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14340" name="Rectangle 4">
            <a:extLst>
              <a:ext uri="{FF2B5EF4-FFF2-40B4-BE49-F238E27FC236}">
                <a16:creationId xmlns:a16="http://schemas.microsoft.com/office/drawing/2014/main" id="{6A3348EE-7908-43DB-9E59-27B2AB57531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a:extLst>
              <a:ext uri="{FF2B5EF4-FFF2-40B4-BE49-F238E27FC236}">
                <a16:creationId xmlns:a16="http://schemas.microsoft.com/office/drawing/2014/main" id="{2B47152A-CD17-450A-9EA6-C00BF18441A4}"/>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17414" name="Rectangle 6">
            <a:extLst>
              <a:ext uri="{FF2B5EF4-FFF2-40B4-BE49-F238E27FC236}">
                <a16:creationId xmlns:a16="http://schemas.microsoft.com/office/drawing/2014/main" id="{DF9331D2-1962-4702-A214-225369D98A49}"/>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17415" name="Rectangle 7">
            <a:extLst>
              <a:ext uri="{FF2B5EF4-FFF2-40B4-BE49-F238E27FC236}">
                <a16:creationId xmlns:a16="http://schemas.microsoft.com/office/drawing/2014/main" id="{D718B55D-F8AC-495F-9254-B9CB6396B5E8}"/>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5DF560B-3814-4BE7-9967-75D25E716FC7}"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59C47F2B-58CB-416A-861A-DB7A3C0535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2AF401-84FC-49C2-99D1-FF333F3AE402}" type="slidenum">
              <a:rPr lang="it-IT" altLang="it-IT"/>
              <a:pPr eaLnBrk="1" hangingPunct="1"/>
              <a:t>1</a:t>
            </a:fld>
            <a:endParaRPr lang="it-IT" altLang="it-IT"/>
          </a:p>
        </p:txBody>
      </p:sp>
      <p:sp>
        <p:nvSpPr>
          <p:cNvPr id="29699" name="Rectangle 2">
            <a:extLst>
              <a:ext uri="{FF2B5EF4-FFF2-40B4-BE49-F238E27FC236}">
                <a16:creationId xmlns:a16="http://schemas.microsoft.com/office/drawing/2014/main" id="{DA83894E-299C-4882-8E38-D6430032D1CD}"/>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C893BA0D-44A0-42FD-A968-E273C2D37C1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dirty="0"/>
              <a:t>Onda di Ca++: attiva enzima </a:t>
            </a:r>
            <a:r>
              <a:rPr lang="it-IT" altLang="it-IT" dirty="0" err="1"/>
              <a:t>calmodulin-dependent</a:t>
            </a:r>
            <a:r>
              <a:rPr lang="it-IT" altLang="it-IT" dirty="0"/>
              <a:t> </a:t>
            </a:r>
            <a:r>
              <a:rPr lang="it-IT" altLang="it-IT" dirty="0" err="1"/>
              <a:t>protein</a:t>
            </a:r>
            <a:r>
              <a:rPr lang="it-IT" altLang="it-IT" dirty="0"/>
              <a:t> </a:t>
            </a:r>
            <a:r>
              <a:rPr lang="it-IT" altLang="it-IT" dirty="0" err="1"/>
              <a:t>kinase</a:t>
            </a:r>
            <a:r>
              <a:rPr lang="it-IT" altLang="it-IT" dirty="0"/>
              <a:t> </a:t>
            </a:r>
            <a:r>
              <a:rPr lang="it-IT" altLang="it-IT" dirty="0" err="1"/>
              <a:t>II</a:t>
            </a:r>
            <a:r>
              <a:rPr lang="it-IT" altLang="it-IT" dirty="0" err="1">
                <a:sym typeface="Symbol" panose="05050102010706020507" pitchFamily="18" charset="2"/>
              </a:rPr>
              <a:t>degradazione</a:t>
            </a:r>
            <a:r>
              <a:rPr lang="it-IT" altLang="it-IT" dirty="0">
                <a:sym typeface="Symbol" panose="05050102010706020507" pitchFamily="18" charset="2"/>
              </a:rPr>
              <a:t> della </a:t>
            </a:r>
            <a:r>
              <a:rPr lang="it-IT" altLang="it-IT" dirty="0" err="1">
                <a:sym typeface="Symbol" panose="05050102010706020507" pitchFamily="18" charset="2"/>
              </a:rPr>
              <a:t>ciclinacomplesso</a:t>
            </a:r>
            <a:r>
              <a:rPr lang="it-IT" altLang="it-IT" dirty="0">
                <a:sym typeface="Symbol" panose="05050102010706020507" pitchFamily="18" charset="2"/>
              </a:rPr>
              <a:t> MPF completamento meiosi.</a:t>
            </a:r>
          </a:p>
          <a:p>
            <a:pPr eaLnBrk="1" hangingPunct="1"/>
            <a:r>
              <a:rPr lang="en-US" altLang="it-IT" dirty="0"/>
              <a:t>MPF= M PHASE PROMOTING FACTOR = </a:t>
            </a:r>
            <a:r>
              <a:rPr lang="it-IT" altLang="it-IT" dirty="0"/>
              <a:t>CHINASI CICLINA-DIPENDENTE (</a:t>
            </a:r>
            <a:r>
              <a:rPr lang="it-IT" altLang="it-IT" dirty="0" err="1"/>
              <a:t>CdK</a:t>
            </a:r>
            <a:r>
              <a:rPr lang="it-IT" altLang="it-IT" dirty="0"/>
              <a:t>)+CICLINA = a </a:t>
            </a:r>
            <a:r>
              <a:rPr lang="it-IT" altLang="it-IT" dirty="0" err="1"/>
              <a:t>catalytic</a:t>
            </a:r>
            <a:r>
              <a:rPr lang="it-IT" altLang="it-IT" dirty="0"/>
              <a:t> </a:t>
            </a:r>
            <a:r>
              <a:rPr lang="it-IT" altLang="it-IT" dirty="0" err="1"/>
              <a:t>subunit</a:t>
            </a:r>
            <a:r>
              <a:rPr lang="it-IT" altLang="it-IT" dirty="0"/>
              <a:t>, CDC2, and a </a:t>
            </a:r>
            <a:r>
              <a:rPr lang="it-IT" altLang="it-IT" dirty="0" err="1"/>
              <a:t>regulatory</a:t>
            </a:r>
            <a:r>
              <a:rPr lang="it-IT" altLang="it-IT" dirty="0"/>
              <a:t> </a:t>
            </a:r>
            <a:r>
              <a:rPr lang="it-IT" altLang="it-IT" dirty="0" err="1"/>
              <a:t>subunit</a:t>
            </a:r>
            <a:r>
              <a:rPr lang="it-IT" altLang="it-IT" dirty="0"/>
              <a:t>,</a:t>
            </a:r>
          </a:p>
          <a:p>
            <a:pPr eaLnBrk="1" hangingPunct="1"/>
            <a:r>
              <a:rPr lang="it-IT" altLang="it-IT" dirty="0"/>
              <a:t>CCNB (</a:t>
            </a:r>
            <a:r>
              <a:rPr lang="it-IT" altLang="it-IT" dirty="0" err="1"/>
              <a:t>also</a:t>
            </a:r>
            <a:r>
              <a:rPr lang="it-IT" altLang="it-IT" dirty="0"/>
              <a:t> </a:t>
            </a:r>
            <a:r>
              <a:rPr lang="it-IT" altLang="it-IT" dirty="0" err="1"/>
              <a:t>known</a:t>
            </a:r>
            <a:r>
              <a:rPr lang="it-IT" altLang="it-IT" dirty="0"/>
              <a:t> </a:t>
            </a:r>
            <a:r>
              <a:rPr lang="it-IT" altLang="it-IT" dirty="0" err="1"/>
              <a:t>as</a:t>
            </a:r>
            <a:r>
              <a:rPr lang="it-IT" altLang="it-IT" dirty="0"/>
              <a:t> </a:t>
            </a:r>
            <a:r>
              <a:rPr lang="it-IT" altLang="it-IT" dirty="0" err="1"/>
              <a:t>cyclin</a:t>
            </a:r>
            <a:r>
              <a:rPr lang="it-IT" altLang="it-IT" dirty="0"/>
              <a:t> B). CDC2 (Cell </a:t>
            </a:r>
            <a:r>
              <a:rPr lang="it-IT" altLang="it-IT" dirty="0" err="1"/>
              <a:t>Division</a:t>
            </a:r>
            <a:r>
              <a:rPr lang="it-IT" altLang="it-IT" dirty="0"/>
              <a:t> </a:t>
            </a:r>
            <a:r>
              <a:rPr lang="it-IT" altLang="it-IT" dirty="0" err="1"/>
              <a:t>Cycle</a:t>
            </a:r>
            <a:r>
              <a:rPr lang="it-IT" altLang="it-IT" dirty="0"/>
              <a:t> 2), </a:t>
            </a:r>
            <a:r>
              <a:rPr lang="it-IT" altLang="it-IT" dirty="0" err="1"/>
              <a:t>also</a:t>
            </a:r>
            <a:r>
              <a:rPr lang="it-IT" altLang="it-IT" dirty="0"/>
              <a:t> </a:t>
            </a:r>
            <a:r>
              <a:rPr lang="it-IT" altLang="it-IT" dirty="0" err="1"/>
              <a:t>known</a:t>
            </a:r>
            <a:r>
              <a:rPr lang="it-IT" altLang="it-IT" dirty="0"/>
              <a:t> </a:t>
            </a:r>
            <a:r>
              <a:rPr lang="it-IT" altLang="it-IT" dirty="0" err="1"/>
              <a:t>as</a:t>
            </a:r>
            <a:r>
              <a:rPr lang="it-IT" altLang="it-IT" dirty="0"/>
              <a:t> CDK1 (</a:t>
            </a:r>
            <a:r>
              <a:rPr lang="it-IT" altLang="it-IT" dirty="0" err="1"/>
              <a:t>Cyclin</a:t>
            </a:r>
            <a:r>
              <a:rPr lang="it-IT" altLang="it-IT" dirty="0"/>
              <a:t> </a:t>
            </a:r>
            <a:r>
              <a:rPr lang="it-IT" altLang="it-IT" dirty="0" err="1"/>
              <a:t>Dependent</a:t>
            </a:r>
            <a:r>
              <a:rPr lang="it-IT" altLang="it-IT" dirty="0"/>
              <a:t> </a:t>
            </a:r>
            <a:r>
              <a:rPr lang="it-IT" altLang="it-IT" dirty="0" err="1"/>
              <a:t>Kinase</a:t>
            </a:r>
            <a:r>
              <a:rPr lang="it-IT" altLang="it-IT" dirty="0"/>
              <a:t> 1), </a:t>
            </a:r>
            <a:r>
              <a:rPr lang="it-IT" altLang="it-IT" dirty="0" err="1"/>
              <a:t>is</a:t>
            </a:r>
            <a:r>
              <a:rPr lang="it-IT" altLang="it-IT" dirty="0"/>
              <a:t> a </a:t>
            </a:r>
            <a:r>
              <a:rPr lang="it-IT" altLang="it-IT" dirty="0" err="1"/>
              <a:t>member</a:t>
            </a:r>
            <a:r>
              <a:rPr lang="it-IT" altLang="it-IT" dirty="0"/>
              <a:t> of the CDK family of serine/</a:t>
            </a:r>
            <a:r>
              <a:rPr lang="it-IT" altLang="it-IT" dirty="0" err="1"/>
              <a:t>threonine</a:t>
            </a:r>
            <a:r>
              <a:rPr lang="it-IT" altLang="it-IT" dirty="0"/>
              <a:t> </a:t>
            </a:r>
            <a:r>
              <a:rPr lang="it-IT" altLang="it-IT" dirty="0" err="1"/>
              <a:t>kinases</a:t>
            </a:r>
            <a:r>
              <a:rPr lang="it-IT" altLang="it-IT" dirty="0"/>
              <a:t>. </a:t>
            </a:r>
          </a:p>
          <a:p>
            <a:pPr eaLnBrk="1" hangingPunct="1"/>
            <a:endParaRPr lang="it-IT" altLang="it-IT" dirty="0"/>
          </a:p>
          <a:p>
            <a:pPr eaLnBrk="1" hangingPunct="1"/>
            <a:r>
              <a:rPr lang="it-IT" altLang="it-IT" dirty="0"/>
              <a:t>GVBD=the breakdown of the GV membrane</a:t>
            </a:r>
          </a:p>
          <a:p>
            <a:pPr eaLnBrk="1" hangingPunct="1"/>
            <a:endParaRPr lang="it-IT" altLang="it-IT" dirty="0"/>
          </a:p>
          <a:p>
            <a:pPr eaLnBrk="1" hangingPunct="1"/>
            <a:r>
              <a:rPr lang="it-IT" altLang="it-IT" dirty="0"/>
              <a:t>c-mos: Proto-oncogene serine/</a:t>
            </a:r>
            <a:r>
              <a:rPr lang="it-IT" altLang="it-IT" dirty="0" err="1"/>
              <a:t>threonine-protein</a:t>
            </a:r>
            <a:r>
              <a:rPr lang="it-IT" altLang="it-IT" dirty="0"/>
              <a:t> </a:t>
            </a:r>
            <a:r>
              <a:rPr lang="it-IT" altLang="it-IT" dirty="0" err="1"/>
              <a:t>kinase</a:t>
            </a:r>
            <a:r>
              <a:rPr lang="it-IT" altLang="it-IT" dirty="0"/>
              <a:t> mos </a:t>
            </a:r>
          </a:p>
          <a:p>
            <a:pPr eaLnBrk="1" hangingPunct="1"/>
            <a:endParaRPr lang="it-IT" alt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CA28CB17-A776-4F44-A2B5-A3CC9E5CD6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66A86D3-E584-4833-AA01-69F2AA54FBD7}" type="slidenum">
              <a:rPr lang="it-IT" altLang="it-IT" sz="1200"/>
              <a:pPr eaLnBrk="1" hangingPunct="1"/>
              <a:t>3</a:t>
            </a:fld>
            <a:endParaRPr lang="it-IT" altLang="it-IT" sz="1200"/>
          </a:p>
        </p:txBody>
      </p:sp>
      <p:sp>
        <p:nvSpPr>
          <p:cNvPr id="15363" name="Rectangle 2">
            <a:extLst>
              <a:ext uri="{FF2B5EF4-FFF2-40B4-BE49-F238E27FC236}">
                <a16:creationId xmlns:a16="http://schemas.microsoft.com/office/drawing/2014/main" id="{ABAC2F5C-D1AD-460E-B5DE-0A7B62888E0D}"/>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0AA546BB-7D47-4813-BD1F-C64D0FC0B8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Il NADPH è anche usato per i pathways anabolici, come la sintesi di lipidi, di colesterolo e per l‘allungamento delle catene degli acidi grassi. </a:t>
            </a:r>
          </a:p>
          <a:p>
            <a:pPr eaLnBrk="1" hangingPunct="1"/>
            <a:endParaRPr lang="it-IT" altLang="it-IT"/>
          </a:p>
          <a:p>
            <a:pPr eaLnBrk="1" hangingPunct="1"/>
            <a:r>
              <a:rPr lang="en-US" altLang="it-IT"/>
              <a:t>Biochem and Biophysical Research Communications 450 (2014) 1159–1165</a:t>
            </a:r>
            <a:endParaRPr lang="it-IT" altLang="it-IT"/>
          </a:p>
          <a:p>
            <a:pPr eaLnBrk="1" hangingPunct="1"/>
            <a:r>
              <a:rPr lang="en-US" altLang="it-IT"/>
              <a:t>The idea of a fast partial block, forwarded in the 1950’s, that would reduce the receptivity of the egg surface by 1/20</a:t>
            </a:r>
            <a:r>
              <a:rPr lang="en-US" altLang="it-IT" baseline="30000"/>
              <a:t>th</a:t>
            </a:r>
            <a:r>
              <a:rPr lang="en-US" altLang="it-IT"/>
              <a:t> following its interaction with the fertilizing spermatozoon, was based on experiments that treated fertilization as a ﬁrst order chemical reaction. Here, I outline the criticisms of the Rothschild theory and demonstrate that the hypothesis of a fast partial block to polyspermy is unfounded. Notwithstanding, it was suggested in the 1970’s that the membrane depolarization, induced by the fertilizing spermatozoon, prevented the interaction of supernumerary spermatozoa, the fast electrical block to polyspermy. While trans-membrane voltage recording has permitted a better understanding of the sequence of events occurring at fertilization, there is no evidence that depolarization prevents the interaction of supernumerary spermatozoa. Sperm entry is prevented at positive and negative potentials, in the voltage clamp conﬁguration, however this is an artifact caused by the currents injected into the egg employed to hold the voltage constant in a non-physiological range. At permissive voltages, around 20 mV, where the current required to hold the voltage is minimal, only one spermatozoon normally enters the egg. Thus, irrespective of the egg voltage, the fertilizing spermatozoon is, in any case, attached to a privileged interaction site that permits entry and distinguishes it from supernumerary spermatozoa. Competence for monospermy is acquired during oocyte maturation and data on cortical organization in echinoderm  eggs points to the actin ﬁlament system for regulating sperm entry.</a:t>
            </a:r>
          </a:p>
          <a:p>
            <a:pPr eaLnBrk="1" hangingPunct="1"/>
            <a:r>
              <a:rPr lang="en-US" altLang="it-IT"/>
              <a:t> </a:t>
            </a:r>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C1AF8AB8-DDBC-4D3A-8C70-4A38D078D3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710B96A-E702-4598-AA00-84917F2EB71D}" type="slidenum">
              <a:rPr lang="it-IT" altLang="it-IT" sz="1200"/>
              <a:pPr eaLnBrk="1" hangingPunct="1"/>
              <a:t>5</a:t>
            </a:fld>
            <a:endParaRPr lang="it-IT" altLang="it-IT" sz="1200"/>
          </a:p>
        </p:txBody>
      </p:sp>
      <p:sp>
        <p:nvSpPr>
          <p:cNvPr id="16387" name="Rectangle 2">
            <a:extLst>
              <a:ext uri="{FF2B5EF4-FFF2-40B4-BE49-F238E27FC236}">
                <a16:creationId xmlns:a16="http://schemas.microsoft.com/office/drawing/2014/main" id="{97CF6E5C-829A-435A-84EF-BE2A00FBE4DE}"/>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A5E6C5A6-F8C0-411A-AE09-05E00CDB5D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dirty="0" err="1"/>
              <a:t>Zygote</a:t>
            </a:r>
            <a:r>
              <a:rPr lang="it-IT" altLang="it-IT" dirty="0"/>
              <a:t> 2003; 11(1): 35-42</a:t>
            </a:r>
          </a:p>
          <a:p>
            <a:pPr eaLnBrk="1" hangingPunct="1"/>
            <a:r>
              <a:rPr lang="it-IT" altLang="it-IT" dirty="0"/>
              <a:t>Negli uccelli numerosi spermatozoi entrano nell’uovo (polispermia), al contrario della situazione </a:t>
            </a:r>
            <a:r>
              <a:rPr lang="it-IT" altLang="it-IT" dirty="0" err="1"/>
              <a:t>monospermica</a:t>
            </a:r>
            <a:r>
              <a:rPr lang="it-IT" altLang="it-IT" dirty="0"/>
              <a:t> dei mammiferi.</a:t>
            </a:r>
          </a:p>
          <a:p>
            <a:pPr eaLnBrk="1" hangingPunct="1"/>
            <a:r>
              <a:rPr lang="it-IT" altLang="it-IT" dirty="0"/>
              <a:t>Tuttavia, negli uccelli, un solo spermatozoo partecipa alla formazione del nucleo dello zigote, mentre quelli </a:t>
            </a:r>
            <a:r>
              <a:rPr lang="it-IT" altLang="it-IT" dirty="0" err="1"/>
              <a:t>sopranumerari</a:t>
            </a:r>
            <a:r>
              <a:rPr lang="it-IT" altLang="it-IT" dirty="0"/>
              <a:t> degenerano nelle prime fasi dell’embriogenesi. Negli oociti di quaglia sono state trovate </a:t>
            </a:r>
            <a:r>
              <a:rPr lang="it-IT" altLang="it-IT" dirty="0" err="1"/>
              <a:t>DNasi</a:t>
            </a:r>
            <a:r>
              <a:rPr lang="it-IT" altLang="it-IT" dirty="0"/>
              <a:t> I e II, presenti nel disco germinale e nel sottile strato di citoplasma superficiale che circonda il tuorlo. L’attività di questi enzimi aumenta durante l’oogenesi ed è massima negli oociti maturi. La </a:t>
            </a:r>
            <a:r>
              <a:rPr lang="it-IT" altLang="it-IT" dirty="0" err="1"/>
              <a:t>DNasi</a:t>
            </a:r>
            <a:r>
              <a:rPr lang="it-IT" altLang="it-IT" dirty="0"/>
              <a:t> II è più attiva della 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a:extLst>
              <a:ext uri="{FF2B5EF4-FFF2-40B4-BE49-F238E27FC236}">
                <a16:creationId xmlns:a16="http://schemas.microsoft.com/office/drawing/2014/main" id="{7DFF06B5-46ED-4DC4-8CCC-04E478A412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0E84EEC-14BC-4B7A-A1BB-00F4B33408A4}" type="slidenum">
              <a:rPr lang="en-US" altLang="it-IT" sz="1200">
                <a:latin typeface="Arial" panose="020B0604020202020204" pitchFamily="34" charset="0"/>
              </a:rPr>
              <a:pPr eaLnBrk="1" hangingPunct="1"/>
              <a:t>10</a:t>
            </a:fld>
            <a:endParaRPr lang="en-US" altLang="it-IT" sz="1200">
              <a:latin typeface="Arial" panose="020B0604020202020204" pitchFamily="34" charset="0"/>
            </a:endParaRPr>
          </a:p>
        </p:txBody>
      </p:sp>
      <p:sp>
        <p:nvSpPr>
          <p:cNvPr id="17411" name="Rectangle 1">
            <a:extLst>
              <a:ext uri="{FF2B5EF4-FFF2-40B4-BE49-F238E27FC236}">
                <a16:creationId xmlns:a16="http://schemas.microsoft.com/office/drawing/2014/main" id="{BBAABE8D-5E18-4F45-A5E7-FD68DCDA7410}"/>
              </a:ext>
            </a:extLst>
          </p:cNvPr>
          <p:cNvSpPr>
            <a:spLocks noGrp="1" noRot="1" noChangeAspect="1" noChangeArrowheads="1" noTextEdit="1"/>
          </p:cNvSpPr>
          <p:nvPr>
            <p:ph type="sldImg"/>
          </p:nvPr>
        </p:nvSpPr>
        <p:spPr>
          <a:xfrm>
            <a:off x="1557338" y="860425"/>
            <a:ext cx="3933825" cy="2949575"/>
          </a:xfrm>
          <a:solidFill>
            <a:srgbClr val="FFFFFF"/>
          </a:solidFill>
          <a:ln/>
        </p:spPr>
      </p:sp>
      <p:sp>
        <p:nvSpPr>
          <p:cNvPr id="17412" name="Text Box 2">
            <a:extLst>
              <a:ext uri="{FF2B5EF4-FFF2-40B4-BE49-F238E27FC236}">
                <a16:creationId xmlns:a16="http://schemas.microsoft.com/office/drawing/2014/main" id="{1A386648-E60A-4F54-9DD8-D7634142C911}"/>
              </a:ext>
            </a:extLst>
          </p:cNvPr>
          <p:cNvSpPr>
            <a:spLocks noGrp="1" noChangeArrowheads="1"/>
          </p:cNvSpPr>
          <p:nvPr>
            <p:ph type="body" idx="1"/>
          </p:nvPr>
        </p:nvSpPr>
        <p:spPr>
          <a:xfrm>
            <a:off x="1076325" y="4094163"/>
            <a:ext cx="4905375" cy="8239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5465"/>
          <a:lstStyle/>
          <a:p>
            <a:pPr marL="188913" indent="-187325" eaLnBrk="1">
              <a:lnSpc>
                <a:spcPct val="93000"/>
              </a:lnSpc>
              <a:spcBef>
                <a:spcPct val="0"/>
              </a:spcBef>
              <a:tabLst>
                <a:tab pos="633413" algn="l"/>
                <a:tab pos="1268413" algn="l"/>
                <a:tab pos="1903413" algn="l"/>
                <a:tab pos="2538413" algn="l"/>
                <a:tab pos="3171825" algn="l"/>
                <a:tab pos="3806825" algn="l"/>
                <a:tab pos="4441825" algn="l"/>
              </a:tabLst>
            </a:pPr>
            <a:r>
              <a:rPr lang="en-US" altLang="it-IT" sz="1800">
                <a:latin typeface="Arial" panose="020B0604020202020204" pitchFamily="34" charset="0"/>
                <a:cs typeface="Baekmuk Gulim"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5D612EDC-1D83-448B-B284-AC2E077CEDA4}"/>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522963AF-EC7B-4FCF-8487-3BD6D4075B5A}"/>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99DDE767-AD23-4976-8A88-60C4ED975632}"/>
              </a:ext>
            </a:extLst>
          </p:cNvPr>
          <p:cNvSpPr>
            <a:spLocks noGrp="1" noChangeArrowheads="1"/>
          </p:cNvSpPr>
          <p:nvPr>
            <p:ph type="sldNum" sz="quarter" idx="12"/>
          </p:nvPr>
        </p:nvSpPr>
        <p:spPr>
          <a:ln/>
        </p:spPr>
        <p:txBody>
          <a:bodyPr/>
          <a:lstStyle>
            <a:lvl1pPr>
              <a:defRPr/>
            </a:lvl1pPr>
          </a:lstStyle>
          <a:p>
            <a:fld id="{AC9A27B9-9FF3-49C2-8B07-30EAC2089BBA}" type="slidenum">
              <a:rPr lang="it-IT" altLang="it-IT"/>
              <a:pPr/>
              <a:t>‹N›</a:t>
            </a:fld>
            <a:endParaRPr lang="it-IT" altLang="it-IT"/>
          </a:p>
        </p:txBody>
      </p:sp>
    </p:spTree>
    <p:extLst>
      <p:ext uri="{BB962C8B-B14F-4D97-AF65-F5344CB8AC3E}">
        <p14:creationId xmlns:p14="http://schemas.microsoft.com/office/powerpoint/2010/main" val="1237839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3B129251-0F08-4F2B-B420-DE99DB22B885}"/>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812AC0F8-3791-42B8-8712-BA995A17703A}"/>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F3F04615-5EFF-4BCA-8115-8702F0D95C80}"/>
              </a:ext>
            </a:extLst>
          </p:cNvPr>
          <p:cNvSpPr>
            <a:spLocks noGrp="1" noChangeArrowheads="1"/>
          </p:cNvSpPr>
          <p:nvPr>
            <p:ph type="sldNum" sz="quarter" idx="12"/>
          </p:nvPr>
        </p:nvSpPr>
        <p:spPr>
          <a:ln/>
        </p:spPr>
        <p:txBody>
          <a:bodyPr/>
          <a:lstStyle>
            <a:lvl1pPr>
              <a:defRPr/>
            </a:lvl1pPr>
          </a:lstStyle>
          <a:p>
            <a:fld id="{263789BF-CD59-4348-B034-C37A6CD982BA}" type="slidenum">
              <a:rPr lang="it-IT" altLang="it-IT"/>
              <a:pPr/>
              <a:t>‹N›</a:t>
            </a:fld>
            <a:endParaRPr lang="it-IT" altLang="it-IT"/>
          </a:p>
        </p:txBody>
      </p:sp>
    </p:spTree>
    <p:extLst>
      <p:ext uri="{BB962C8B-B14F-4D97-AF65-F5344CB8AC3E}">
        <p14:creationId xmlns:p14="http://schemas.microsoft.com/office/powerpoint/2010/main" val="664286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3A1BBFA9-B0F0-4AB7-A0F2-212252E51107}"/>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DF844013-4093-4990-986D-0427B3D1B58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06D2A3FB-F8F3-418D-98CA-B4E937CDF64A}"/>
              </a:ext>
            </a:extLst>
          </p:cNvPr>
          <p:cNvSpPr>
            <a:spLocks noGrp="1" noChangeArrowheads="1"/>
          </p:cNvSpPr>
          <p:nvPr>
            <p:ph type="sldNum" sz="quarter" idx="12"/>
          </p:nvPr>
        </p:nvSpPr>
        <p:spPr>
          <a:ln/>
        </p:spPr>
        <p:txBody>
          <a:bodyPr/>
          <a:lstStyle>
            <a:lvl1pPr>
              <a:defRPr/>
            </a:lvl1pPr>
          </a:lstStyle>
          <a:p>
            <a:fld id="{3308A525-E5A1-4E21-95D2-081C70214358}" type="slidenum">
              <a:rPr lang="it-IT" altLang="it-IT"/>
              <a:pPr/>
              <a:t>‹N›</a:t>
            </a:fld>
            <a:endParaRPr lang="it-IT" altLang="it-IT"/>
          </a:p>
        </p:txBody>
      </p:sp>
    </p:spTree>
    <p:extLst>
      <p:ext uri="{BB962C8B-B14F-4D97-AF65-F5344CB8AC3E}">
        <p14:creationId xmlns:p14="http://schemas.microsoft.com/office/powerpoint/2010/main" val="597204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Tree>
    <p:extLst>
      <p:ext uri="{BB962C8B-B14F-4D97-AF65-F5344CB8AC3E}">
        <p14:creationId xmlns:p14="http://schemas.microsoft.com/office/powerpoint/2010/main" val="2362872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F2FAFC1F-CA08-4EA4-A15C-E04535F20821}"/>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D0BFD38A-B67A-48CD-8FAA-1FA463BB61D1}"/>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53809379-A0CE-42DA-A34F-957FAD8EBE2E}"/>
              </a:ext>
            </a:extLst>
          </p:cNvPr>
          <p:cNvSpPr>
            <a:spLocks noGrp="1" noChangeArrowheads="1"/>
          </p:cNvSpPr>
          <p:nvPr>
            <p:ph type="sldNum" sz="quarter" idx="12"/>
          </p:nvPr>
        </p:nvSpPr>
        <p:spPr>
          <a:ln/>
        </p:spPr>
        <p:txBody>
          <a:bodyPr/>
          <a:lstStyle>
            <a:lvl1pPr>
              <a:defRPr/>
            </a:lvl1pPr>
          </a:lstStyle>
          <a:p>
            <a:fld id="{2ED9F470-598D-46C4-8E84-73696A1A99EB}" type="slidenum">
              <a:rPr lang="it-IT" altLang="it-IT"/>
              <a:pPr/>
              <a:t>‹N›</a:t>
            </a:fld>
            <a:endParaRPr lang="it-IT" altLang="it-IT"/>
          </a:p>
        </p:txBody>
      </p:sp>
    </p:spTree>
    <p:extLst>
      <p:ext uri="{BB962C8B-B14F-4D97-AF65-F5344CB8AC3E}">
        <p14:creationId xmlns:p14="http://schemas.microsoft.com/office/powerpoint/2010/main" val="186455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BDED33CD-FAEC-4A03-B907-58DC462A9D0C}"/>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444DBE54-E7DB-4E59-9D97-F61C9708872F}"/>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84B7DF33-D367-4547-BAED-111A3F749110}"/>
              </a:ext>
            </a:extLst>
          </p:cNvPr>
          <p:cNvSpPr>
            <a:spLocks noGrp="1" noChangeArrowheads="1"/>
          </p:cNvSpPr>
          <p:nvPr>
            <p:ph type="sldNum" sz="quarter" idx="12"/>
          </p:nvPr>
        </p:nvSpPr>
        <p:spPr>
          <a:ln/>
        </p:spPr>
        <p:txBody>
          <a:bodyPr/>
          <a:lstStyle>
            <a:lvl1pPr>
              <a:defRPr/>
            </a:lvl1pPr>
          </a:lstStyle>
          <a:p>
            <a:fld id="{13EB3264-6C06-4C9B-8993-18139FC52616}" type="slidenum">
              <a:rPr lang="it-IT" altLang="it-IT"/>
              <a:pPr/>
              <a:t>‹N›</a:t>
            </a:fld>
            <a:endParaRPr lang="it-IT" altLang="it-IT"/>
          </a:p>
        </p:txBody>
      </p:sp>
    </p:spTree>
    <p:extLst>
      <p:ext uri="{BB962C8B-B14F-4D97-AF65-F5344CB8AC3E}">
        <p14:creationId xmlns:p14="http://schemas.microsoft.com/office/powerpoint/2010/main" val="3316093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71AECE22-D3FA-46E9-B22D-38C332BCC4BE}"/>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F4AB73C1-442A-4795-8EB6-14EAB7CB418F}"/>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EC7F2ACD-BBDD-4964-9ECF-28F6E4360BAD}"/>
              </a:ext>
            </a:extLst>
          </p:cNvPr>
          <p:cNvSpPr>
            <a:spLocks noGrp="1" noChangeArrowheads="1"/>
          </p:cNvSpPr>
          <p:nvPr>
            <p:ph type="sldNum" sz="quarter" idx="12"/>
          </p:nvPr>
        </p:nvSpPr>
        <p:spPr>
          <a:ln/>
        </p:spPr>
        <p:txBody>
          <a:bodyPr/>
          <a:lstStyle>
            <a:lvl1pPr>
              <a:defRPr/>
            </a:lvl1pPr>
          </a:lstStyle>
          <a:p>
            <a:fld id="{B23E5916-472D-40F6-84B4-19937C1DC5ED}" type="slidenum">
              <a:rPr lang="it-IT" altLang="it-IT"/>
              <a:pPr/>
              <a:t>‹N›</a:t>
            </a:fld>
            <a:endParaRPr lang="it-IT" altLang="it-IT"/>
          </a:p>
        </p:txBody>
      </p:sp>
    </p:spTree>
    <p:extLst>
      <p:ext uri="{BB962C8B-B14F-4D97-AF65-F5344CB8AC3E}">
        <p14:creationId xmlns:p14="http://schemas.microsoft.com/office/powerpoint/2010/main" val="835945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C3501DFE-A7B0-4649-B4DD-AFD56E63B975}"/>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5">
            <a:extLst>
              <a:ext uri="{FF2B5EF4-FFF2-40B4-BE49-F238E27FC236}">
                <a16:creationId xmlns:a16="http://schemas.microsoft.com/office/drawing/2014/main" id="{1B943B02-0374-4873-8252-4B65B0C676C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6">
            <a:extLst>
              <a:ext uri="{FF2B5EF4-FFF2-40B4-BE49-F238E27FC236}">
                <a16:creationId xmlns:a16="http://schemas.microsoft.com/office/drawing/2014/main" id="{19B6F57A-14D3-48D2-B7BF-BC05F3BBDAC1}"/>
              </a:ext>
            </a:extLst>
          </p:cNvPr>
          <p:cNvSpPr>
            <a:spLocks noGrp="1" noChangeArrowheads="1"/>
          </p:cNvSpPr>
          <p:nvPr>
            <p:ph type="sldNum" sz="quarter" idx="12"/>
          </p:nvPr>
        </p:nvSpPr>
        <p:spPr>
          <a:ln/>
        </p:spPr>
        <p:txBody>
          <a:bodyPr/>
          <a:lstStyle>
            <a:lvl1pPr>
              <a:defRPr/>
            </a:lvl1pPr>
          </a:lstStyle>
          <a:p>
            <a:fld id="{3A682138-41E7-4208-92AA-215636117035}" type="slidenum">
              <a:rPr lang="it-IT" altLang="it-IT"/>
              <a:pPr/>
              <a:t>‹N›</a:t>
            </a:fld>
            <a:endParaRPr lang="it-IT" altLang="it-IT"/>
          </a:p>
        </p:txBody>
      </p:sp>
    </p:spTree>
    <p:extLst>
      <p:ext uri="{BB962C8B-B14F-4D97-AF65-F5344CB8AC3E}">
        <p14:creationId xmlns:p14="http://schemas.microsoft.com/office/powerpoint/2010/main" val="3823148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id="{6C3FBB55-B50D-4A35-83FC-430A0F7752CF}"/>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078F75AE-D651-410D-87FE-96153ACABE84}"/>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A97F894D-9640-4629-ABA6-6BCA7077A10A}"/>
              </a:ext>
            </a:extLst>
          </p:cNvPr>
          <p:cNvSpPr>
            <a:spLocks noGrp="1" noChangeArrowheads="1"/>
          </p:cNvSpPr>
          <p:nvPr>
            <p:ph type="sldNum" sz="quarter" idx="12"/>
          </p:nvPr>
        </p:nvSpPr>
        <p:spPr>
          <a:ln/>
        </p:spPr>
        <p:txBody>
          <a:bodyPr/>
          <a:lstStyle>
            <a:lvl1pPr>
              <a:defRPr/>
            </a:lvl1pPr>
          </a:lstStyle>
          <a:p>
            <a:fld id="{46F13961-C4FB-451A-B824-CC84C5228230}" type="slidenum">
              <a:rPr lang="it-IT" altLang="it-IT"/>
              <a:pPr/>
              <a:t>‹N›</a:t>
            </a:fld>
            <a:endParaRPr lang="it-IT" altLang="it-IT"/>
          </a:p>
        </p:txBody>
      </p:sp>
    </p:spTree>
    <p:extLst>
      <p:ext uri="{BB962C8B-B14F-4D97-AF65-F5344CB8AC3E}">
        <p14:creationId xmlns:p14="http://schemas.microsoft.com/office/powerpoint/2010/main" val="2380220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B796176-B48D-4AE2-A64F-0526CFEC9B86}"/>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id="{369AF435-2C0F-471D-9700-409532EAD1B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id="{270E1F8C-644F-468C-B5D5-1102D4933DE4}"/>
              </a:ext>
            </a:extLst>
          </p:cNvPr>
          <p:cNvSpPr>
            <a:spLocks noGrp="1" noChangeArrowheads="1"/>
          </p:cNvSpPr>
          <p:nvPr>
            <p:ph type="sldNum" sz="quarter" idx="12"/>
          </p:nvPr>
        </p:nvSpPr>
        <p:spPr>
          <a:ln/>
        </p:spPr>
        <p:txBody>
          <a:bodyPr/>
          <a:lstStyle>
            <a:lvl1pPr>
              <a:defRPr/>
            </a:lvl1pPr>
          </a:lstStyle>
          <a:p>
            <a:fld id="{3DBEDF6A-CB78-433D-8E6B-9BFFEC591EAD}" type="slidenum">
              <a:rPr lang="it-IT" altLang="it-IT"/>
              <a:pPr/>
              <a:t>‹N›</a:t>
            </a:fld>
            <a:endParaRPr lang="it-IT" altLang="it-IT"/>
          </a:p>
        </p:txBody>
      </p:sp>
    </p:spTree>
    <p:extLst>
      <p:ext uri="{BB962C8B-B14F-4D97-AF65-F5344CB8AC3E}">
        <p14:creationId xmlns:p14="http://schemas.microsoft.com/office/powerpoint/2010/main" val="3028826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838A4647-E8C7-4928-9E89-61B7DECF5EEC}"/>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1233BA06-39F3-445E-8DDA-F2280E1B6661}"/>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45924F41-963C-4CE7-92C9-BCA60FFEE7DA}"/>
              </a:ext>
            </a:extLst>
          </p:cNvPr>
          <p:cNvSpPr>
            <a:spLocks noGrp="1" noChangeArrowheads="1"/>
          </p:cNvSpPr>
          <p:nvPr>
            <p:ph type="sldNum" sz="quarter" idx="12"/>
          </p:nvPr>
        </p:nvSpPr>
        <p:spPr>
          <a:ln/>
        </p:spPr>
        <p:txBody>
          <a:bodyPr/>
          <a:lstStyle>
            <a:lvl1pPr>
              <a:defRPr/>
            </a:lvl1pPr>
          </a:lstStyle>
          <a:p>
            <a:fld id="{2F172C5F-E9AB-40C1-BA60-76BA563A868C}" type="slidenum">
              <a:rPr lang="it-IT" altLang="it-IT"/>
              <a:pPr/>
              <a:t>‹N›</a:t>
            </a:fld>
            <a:endParaRPr lang="it-IT" altLang="it-IT"/>
          </a:p>
        </p:txBody>
      </p:sp>
    </p:spTree>
    <p:extLst>
      <p:ext uri="{BB962C8B-B14F-4D97-AF65-F5344CB8AC3E}">
        <p14:creationId xmlns:p14="http://schemas.microsoft.com/office/powerpoint/2010/main" val="2681219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462336A8-7AF1-4758-9890-C9C52DC1363C}"/>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2133E1B4-A75A-414E-ADB8-EAAD9AA2C66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33AAA35A-0412-4214-ACAC-7A5B77E55B67}"/>
              </a:ext>
            </a:extLst>
          </p:cNvPr>
          <p:cNvSpPr>
            <a:spLocks noGrp="1" noChangeArrowheads="1"/>
          </p:cNvSpPr>
          <p:nvPr>
            <p:ph type="sldNum" sz="quarter" idx="12"/>
          </p:nvPr>
        </p:nvSpPr>
        <p:spPr>
          <a:ln/>
        </p:spPr>
        <p:txBody>
          <a:bodyPr/>
          <a:lstStyle>
            <a:lvl1pPr>
              <a:defRPr/>
            </a:lvl1pPr>
          </a:lstStyle>
          <a:p>
            <a:fld id="{E5E39EC4-2BB9-48CD-B2D7-A27639E5E0E7}" type="slidenum">
              <a:rPr lang="it-IT" altLang="it-IT"/>
              <a:pPr/>
              <a:t>‹N›</a:t>
            </a:fld>
            <a:endParaRPr lang="it-IT" altLang="it-IT"/>
          </a:p>
        </p:txBody>
      </p:sp>
    </p:spTree>
    <p:extLst>
      <p:ext uri="{BB962C8B-B14F-4D97-AF65-F5344CB8AC3E}">
        <p14:creationId xmlns:p14="http://schemas.microsoft.com/office/powerpoint/2010/main" val="1691743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4EC9EB0-99A6-442F-A9BC-56A4FD00F0A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p>
        </p:txBody>
      </p:sp>
      <p:sp>
        <p:nvSpPr>
          <p:cNvPr id="1027" name="Rectangle 3">
            <a:extLst>
              <a:ext uri="{FF2B5EF4-FFF2-40B4-BE49-F238E27FC236}">
                <a16:creationId xmlns:a16="http://schemas.microsoft.com/office/drawing/2014/main" id="{FE79FD7F-A5C4-4A2B-8F29-8EAF6887139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0B43598C-EC5D-4560-B36C-EBDE353532BD}"/>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a:extLst>
              <a:ext uri="{FF2B5EF4-FFF2-40B4-BE49-F238E27FC236}">
                <a16:creationId xmlns:a16="http://schemas.microsoft.com/office/drawing/2014/main" id="{745A42A2-FB2D-4954-A9DB-E42AAD72255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a:extLst>
              <a:ext uri="{FF2B5EF4-FFF2-40B4-BE49-F238E27FC236}">
                <a16:creationId xmlns:a16="http://schemas.microsoft.com/office/drawing/2014/main" id="{6A5AED9C-1AC7-4896-A08C-50091890D493}"/>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E42C5F5-BBD2-47AE-BA5F-3595753E25EC}"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D9D7B19B-1DAD-40BA-BB72-0958AD1556B7}"/>
              </a:ext>
            </a:extLst>
          </p:cNvPr>
          <p:cNvSpPr txBox="1">
            <a:spLocks noChangeArrowheads="1"/>
          </p:cNvSpPr>
          <p:nvPr/>
        </p:nvSpPr>
        <p:spPr bwMode="auto">
          <a:xfrm>
            <a:off x="176213" y="5259388"/>
            <a:ext cx="8758237" cy="1547812"/>
          </a:xfrm>
          <a:prstGeom prst="rect">
            <a:avLst/>
          </a:prstGeom>
          <a:noFill/>
          <a:ln w="9525">
            <a:noFill/>
            <a:miter lim="800000"/>
            <a:headEnd/>
            <a:tailEnd/>
          </a:ln>
        </p:spPr>
        <p:txBody>
          <a:bodyPr>
            <a:spAutoFit/>
          </a:bodyPr>
          <a:lstStyle/>
          <a:p>
            <a:pPr>
              <a:defRPr/>
            </a:pPr>
            <a:r>
              <a:rPr lang="it-IT" sz="1050" dirty="0">
                <a:latin typeface="Arial" charset="0"/>
                <a:cs typeface="Arial" charset="0"/>
              </a:rPr>
              <a:t>L’OOCITA IMMATURO E’ BLOCCATO IN DIPLOTENE.</a:t>
            </a:r>
          </a:p>
          <a:p>
            <a:pPr>
              <a:defRPr/>
            </a:pPr>
            <a:r>
              <a:rPr lang="it-IT" sz="1050" dirty="0">
                <a:latin typeface="Arial" charset="0"/>
                <a:cs typeface="Arial" charset="0"/>
              </a:rPr>
              <a:t>LA PRODUZIONE </a:t>
            </a:r>
            <a:r>
              <a:rPr lang="it-IT" sz="1050" dirty="0" err="1">
                <a:latin typeface="Arial" charset="0"/>
                <a:cs typeface="Arial" charset="0"/>
              </a:rPr>
              <a:t>DI</a:t>
            </a:r>
            <a:r>
              <a:rPr lang="it-IT" sz="1050" dirty="0">
                <a:latin typeface="Arial" charset="0"/>
                <a:cs typeface="Arial" charset="0"/>
              </a:rPr>
              <a:t> PROGESTERONE PRE-OVULATORIA FA COMPLETARE LA Iª DIVISIONE MEIOTICA, CON LA FORMAZIONE DEL </a:t>
            </a:r>
            <a:r>
              <a:rPr lang="it-IT" sz="1050" dirty="0" err="1">
                <a:latin typeface="Arial" charset="0"/>
                <a:cs typeface="Arial" charset="0"/>
              </a:rPr>
              <a:t>I°</a:t>
            </a:r>
            <a:r>
              <a:rPr lang="it-IT" sz="1050" dirty="0">
                <a:latin typeface="Arial" charset="0"/>
                <a:cs typeface="Arial" charset="0"/>
              </a:rPr>
              <a:t> GLOBULO POLARE. </a:t>
            </a:r>
          </a:p>
          <a:p>
            <a:pPr>
              <a:defRPr/>
            </a:pPr>
            <a:r>
              <a:rPr lang="it-IT" sz="1050" dirty="0">
                <a:latin typeface="Arial" charset="0"/>
                <a:cs typeface="Arial" charset="0"/>
              </a:rPr>
              <a:t>L’UOVO NON FECONDATO E’ MANTENUTO NELLA METAFASE DELLA II ª DIVISIONE MEIOTICA DA  UN ALTO LIVELLO DEL COMPLESSO MPF.</a:t>
            </a:r>
          </a:p>
          <a:p>
            <a:pPr>
              <a:defRPr/>
            </a:pPr>
            <a:r>
              <a:rPr lang="it-IT" sz="1050" dirty="0">
                <a:latin typeface="Arial" charset="0"/>
                <a:cs typeface="Arial" charset="0"/>
              </a:rPr>
              <a:t>L’ONDA </a:t>
            </a:r>
            <a:r>
              <a:rPr lang="it-IT" sz="1050" dirty="0" err="1">
                <a:latin typeface="Arial" charset="0"/>
                <a:cs typeface="Arial" charset="0"/>
              </a:rPr>
              <a:t>DI</a:t>
            </a:r>
            <a:r>
              <a:rPr lang="it-IT" sz="1050" dirty="0">
                <a:latin typeface="Arial" charset="0"/>
                <a:cs typeface="Arial" charset="0"/>
              </a:rPr>
              <a:t> CALCIO POST-FECONDAZIONE ATTIVA L’ENZIMA PROTEIN CHINASI II CALMODULINA-DIPENDENTE CHE DEGRADA LA CICLINA DELL’MPF.</a:t>
            </a:r>
          </a:p>
          <a:p>
            <a:pPr>
              <a:defRPr/>
            </a:pPr>
            <a:r>
              <a:rPr lang="it-IT" sz="1050" dirty="0">
                <a:latin typeface="Arial" charset="0"/>
                <a:cs typeface="Arial" charset="0"/>
              </a:rPr>
              <a:t>L’UOVO COMPLETA LA MEIOSI ED INIZIA A DIVIDERSI MITOTICAMENTE SOLO SE IL LIVELLO </a:t>
            </a:r>
            <a:r>
              <a:rPr lang="it-IT" sz="1050" dirty="0" err="1">
                <a:latin typeface="Arial" charset="0"/>
                <a:cs typeface="Arial" charset="0"/>
              </a:rPr>
              <a:t>DI</a:t>
            </a:r>
            <a:r>
              <a:rPr lang="it-IT" sz="1050" dirty="0">
                <a:latin typeface="Arial" charset="0"/>
                <a:cs typeface="Arial" charset="0"/>
              </a:rPr>
              <a:t> MPF DIMINUISCE.</a:t>
            </a:r>
          </a:p>
          <a:p>
            <a:pPr>
              <a:defRPr/>
            </a:pPr>
            <a:r>
              <a:rPr lang="it-IT" sz="1050" b="1" dirty="0">
                <a:solidFill>
                  <a:srgbClr val="0066FF"/>
                </a:solidFill>
                <a:latin typeface="Arial" charset="0"/>
                <a:cs typeface="Arial" charset="0"/>
              </a:rPr>
              <a:t>MOS: PRODOTTO DEL GENE </a:t>
            </a:r>
            <a:r>
              <a:rPr lang="it-IT" sz="1050" b="1" dirty="0" err="1">
                <a:solidFill>
                  <a:srgbClr val="0066FF"/>
                </a:solidFill>
                <a:latin typeface="Arial" charset="0"/>
                <a:cs typeface="Arial" charset="0"/>
              </a:rPr>
              <a:t>c-mos</a:t>
            </a:r>
            <a:r>
              <a:rPr lang="it-IT" sz="1050" b="1" dirty="0">
                <a:solidFill>
                  <a:srgbClr val="0066FF"/>
                </a:solidFill>
                <a:latin typeface="Arial" charset="0"/>
                <a:cs typeface="Arial" charset="0"/>
              </a:rPr>
              <a:t> + MAPK: MITOGEN-ACTIVATED PROTEIN KINASE = CSF (FATTORE CITOSTATICO)</a:t>
            </a:r>
          </a:p>
        </p:txBody>
      </p:sp>
      <p:sp>
        <p:nvSpPr>
          <p:cNvPr id="36870" name="Text Box 6">
            <a:extLst>
              <a:ext uri="{FF2B5EF4-FFF2-40B4-BE49-F238E27FC236}">
                <a16:creationId xmlns:a16="http://schemas.microsoft.com/office/drawing/2014/main" id="{CE01E462-C235-44E9-B1AA-577EB69ACB52}"/>
              </a:ext>
            </a:extLst>
          </p:cNvPr>
          <p:cNvSpPr txBox="1">
            <a:spLocks noChangeArrowheads="1"/>
          </p:cNvSpPr>
          <p:nvPr/>
        </p:nvSpPr>
        <p:spPr bwMode="auto">
          <a:xfrm>
            <a:off x="296863" y="231775"/>
            <a:ext cx="1951037" cy="1016000"/>
          </a:xfrm>
          <a:prstGeom prst="rect">
            <a:avLst/>
          </a:prstGeom>
          <a:noFill/>
          <a:ln w="9525">
            <a:noFill/>
            <a:miter lim="800000"/>
            <a:headEnd/>
            <a:tailEnd/>
          </a:ln>
          <a:effectLst/>
        </p:spPr>
        <p:txBody>
          <a:bodyPr>
            <a:spAutoFit/>
          </a:bodyPr>
          <a:lstStyle/>
          <a:p>
            <a:pPr>
              <a:defRPr/>
            </a:pPr>
            <a:r>
              <a:rPr lang="it-IT" sz="2000" b="1" dirty="0">
                <a:solidFill>
                  <a:srgbClr val="0066FF"/>
                </a:solidFill>
                <a:effectLst>
                  <a:outerShdw blurRad="38100" dist="38100" dir="2700000" algn="tl">
                    <a:srgbClr val="C0C0C0"/>
                  </a:outerShdw>
                </a:effectLst>
                <a:latin typeface="Comic Sans MS" pitchFamily="66" charset="0"/>
              </a:rPr>
              <a:t>ATTIVITA’ DELL’MPF IN </a:t>
            </a:r>
            <a:r>
              <a:rPr lang="it-IT" sz="2000" b="1" i="1" dirty="0">
                <a:solidFill>
                  <a:srgbClr val="0066FF"/>
                </a:solidFill>
                <a:effectLst>
                  <a:outerShdw blurRad="38100" dist="38100" dir="2700000" algn="tl">
                    <a:srgbClr val="C0C0C0"/>
                  </a:outerShdw>
                </a:effectLst>
                <a:latin typeface="Comic Sans MS" pitchFamily="66" charset="0"/>
              </a:rPr>
              <a:t>XENOPUS</a:t>
            </a:r>
          </a:p>
        </p:txBody>
      </p:sp>
      <p:grpSp>
        <p:nvGrpSpPr>
          <p:cNvPr id="16388" name="Gruppo 23">
            <a:extLst>
              <a:ext uri="{FF2B5EF4-FFF2-40B4-BE49-F238E27FC236}">
                <a16:creationId xmlns:a16="http://schemas.microsoft.com/office/drawing/2014/main" id="{0F29F845-684C-412A-B2D5-AEB4A6CE95AE}"/>
              </a:ext>
            </a:extLst>
          </p:cNvPr>
          <p:cNvGrpSpPr>
            <a:grpSpLocks/>
          </p:cNvGrpSpPr>
          <p:nvPr/>
        </p:nvGrpSpPr>
        <p:grpSpPr bwMode="auto">
          <a:xfrm>
            <a:off x="241300" y="1489075"/>
            <a:ext cx="8524875" cy="3798888"/>
            <a:chOff x="361951" y="717550"/>
            <a:chExt cx="8524874" cy="3747145"/>
          </a:xfrm>
        </p:grpSpPr>
        <p:sp>
          <p:nvSpPr>
            <p:cNvPr id="16395" name="Rectangle 3">
              <a:extLst>
                <a:ext uri="{FF2B5EF4-FFF2-40B4-BE49-F238E27FC236}">
                  <a16:creationId xmlns:a16="http://schemas.microsoft.com/office/drawing/2014/main" id="{9CA9711A-3D5C-49C7-9A79-FE8CB4F216A3}"/>
                </a:ext>
              </a:extLst>
            </p:cNvPr>
            <p:cNvSpPr>
              <a:spLocks noChangeArrowheads="1"/>
            </p:cNvSpPr>
            <p:nvPr/>
          </p:nvSpPr>
          <p:spPr bwMode="auto">
            <a:xfrm>
              <a:off x="5318125" y="1784350"/>
              <a:ext cx="1160463" cy="87313"/>
            </a:xfrm>
            <a:prstGeom prst="rect">
              <a:avLst/>
            </a:prstGeom>
            <a:solidFill>
              <a:srgbClr val="C0C0C0"/>
            </a:solidFill>
            <a:ln w="9525">
              <a:solidFill>
                <a:srgbClr val="C0C0C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sp>
          <p:nvSpPr>
            <p:cNvPr id="16396" name="Text Box 4">
              <a:extLst>
                <a:ext uri="{FF2B5EF4-FFF2-40B4-BE49-F238E27FC236}">
                  <a16:creationId xmlns:a16="http://schemas.microsoft.com/office/drawing/2014/main" id="{2EC25522-BF66-4E86-A08A-0346F81A6236}"/>
                </a:ext>
              </a:extLst>
            </p:cNvPr>
            <p:cNvSpPr txBox="1">
              <a:spLocks noChangeArrowheads="1"/>
            </p:cNvSpPr>
            <p:nvPr/>
          </p:nvSpPr>
          <p:spPr bwMode="auto">
            <a:xfrm>
              <a:off x="5448300" y="1150938"/>
              <a:ext cx="9128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800" b="1">
                  <a:solidFill>
                    <a:srgbClr val="000070"/>
                  </a:solidFill>
                </a:rPr>
                <a:t>PRIMA FASE-S</a:t>
              </a:r>
            </a:p>
          </p:txBody>
        </p:sp>
        <p:pic>
          <p:nvPicPr>
            <p:cNvPr id="16397" name="Picture 7" descr="12">
              <a:extLst>
                <a:ext uri="{FF2B5EF4-FFF2-40B4-BE49-F238E27FC236}">
                  <a16:creationId xmlns:a16="http://schemas.microsoft.com/office/drawing/2014/main" id="{7C2A77BC-B82E-4AF1-98FB-ED5DE2AED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88" y="717550"/>
              <a:ext cx="83915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Text Box 8">
              <a:extLst>
                <a:ext uri="{FF2B5EF4-FFF2-40B4-BE49-F238E27FC236}">
                  <a16:creationId xmlns:a16="http://schemas.microsoft.com/office/drawing/2014/main" id="{071CE30A-8117-47E2-B9C0-63438ED7BDCD}"/>
                </a:ext>
              </a:extLst>
            </p:cNvPr>
            <p:cNvSpPr txBox="1">
              <a:spLocks noChangeArrowheads="1"/>
            </p:cNvSpPr>
            <p:nvPr/>
          </p:nvSpPr>
          <p:spPr bwMode="auto">
            <a:xfrm>
              <a:off x="3956050" y="4233863"/>
              <a:ext cx="4930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900"/>
                <a:t>BIOLOGIA DELLO SVILUPPO, WOLPERT L. </a:t>
              </a:r>
              <a:r>
                <a:rPr lang="it-IT" altLang="it-IT" sz="900" i="1"/>
                <a:t>et al</a:t>
              </a:r>
              <a:r>
                <a:rPr lang="it-IT" altLang="it-IT" sz="900"/>
                <a:t>., 2000, ZANICHELLI (modificato) </a:t>
              </a:r>
            </a:p>
          </p:txBody>
        </p:sp>
        <p:sp>
          <p:nvSpPr>
            <p:cNvPr id="16399" name="Line 10">
              <a:extLst>
                <a:ext uri="{FF2B5EF4-FFF2-40B4-BE49-F238E27FC236}">
                  <a16:creationId xmlns:a16="http://schemas.microsoft.com/office/drawing/2014/main" id="{CE7C5BDB-5F60-4EF7-98E6-E18EC99A1E8A}"/>
                </a:ext>
              </a:extLst>
            </p:cNvPr>
            <p:cNvSpPr>
              <a:spLocks noChangeShapeType="1"/>
            </p:cNvSpPr>
            <p:nvPr/>
          </p:nvSpPr>
          <p:spPr bwMode="auto">
            <a:xfrm>
              <a:off x="5861050" y="1355725"/>
              <a:ext cx="0" cy="342900"/>
            </a:xfrm>
            <a:prstGeom prst="line">
              <a:avLst/>
            </a:prstGeom>
            <a:noFill/>
            <a:ln w="9525">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endParaRPr lang="it-IT"/>
            </a:p>
          </p:txBody>
        </p:sp>
        <p:grpSp>
          <p:nvGrpSpPr>
            <p:cNvPr id="16400" name="Group 11">
              <a:extLst>
                <a:ext uri="{FF2B5EF4-FFF2-40B4-BE49-F238E27FC236}">
                  <a16:creationId xmlns:a16="http://schemas.microsoft.com/office/drawing/2014/main" id="{7EF647C1-6AD4-405E-96A7-1FB8C45FC0F5}"/>
                </a:ext>
              </a:extLst>
            </p:cNvPr>
            <p:cNvGrpSpPr>
              <a:grpSpLocks/>
            </p:cNvGrpSpPr>
            <p:nvPr/>
          </p:nvGrpSpPr>
          <p:grpSpPr bwMode="auto">
            <a:xfrm>
              <a:off x="1717675" y="2049463"/>
              <a:ext cx="4732338" cy="392112"/>
              <a:chOff x="1100" y="1291"/>
              <a:chExt cx="2981" cy="247"/>
            </a:xfrm>
          </p:grpSpPr>
          <p:sp>
            <p:nvSpPr>
              <p:cNvPr id="16408" name="Rectangle 12">
                <a:extLst>
                  <a:ext uri="{FF2B5EF4-FFF2-40B4-BE49-F238E27FC236}">
                    <a16:creationId xmlns:a16="http://schemas.microsoft.com/office/drawing/2014/main" id="{D644F3D0-23EB-4D63-A037-5E37C99B0EC7}"/>
                  </a:ext>
                </a:extLst>
              </p:cNvPr>
              <p:cNvSpPr>
                <a:spLocks noChangeArrowheads="1"/>
              </p:cNvSpPr>
              <p:nvPr/>
            </p:nvSpPr>
            <p:spPr bwMode="auto">
              <a:xfrm>
                <a:off x="1156" y="1296"/>
                <a:ext cx="231" cy="60"/>
              </a:xfrm>
              <a:prstGeom prst="rect">
                <a:avLst/>
              </a:prstGeom>
              <a:solidFill>
                <a:srgbClr val="FF0000"/>
              </a:solidFill>
              <a:ln w="9525">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sp>
            <p:nvSpPr>
              <p:cNvPr id="16409" name="Rectangle 13">
                <a:extLst>
                  <a:ext uri="{FF2B5EF4-FFF2-40B4-BE49-F238E27FC236}">
                    <a16:creationId xmlns:a16="http://schemas.microsoft.com/office/drawing/2014/main" id="{56D9BD18-E46D-4796-B443-EC0462271DE5}"/>
                  </a:ext>
                </a:extLst>
              </p:cNvPr>
              <p:cNvSpPr>
                <a:spLocks noChangeArrowheads="1"/>
              </p:cNvSpPr>
              <p:nvPr/>
            </p:nvSpPr>
            <p:spPr bwMode="auto">
              <a:xfrm>
                <a:off x="1684" y="1291"/>
                <a:ext cx="293" cy="65"/>
              </a:xfrm>
              <a:prstGeom prst="rect">
                <a:avLst/>
              </a:prstGeom>
              <a:solidFill>
                <a:srgbClr val="FF0000"/>
              </a:solidFill>
              <a:ln w="9525">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sp>
            <p:nvSpPr>
              <p:cNvPr id="16410" name="Rectangle 14">
                <a:extLst>
                  <a:ext uri="{FF2B5EF4-FFF2-40B4-BE49-F238E27FC236}">
                    <a16:creationId xmlns:a16="http://schemas.microsoft.com/office/drawing/2014/main" id="{2A776D8B-DD60-4CC8-8011-180CACD61853}"/>
                  </a:ext>
                </a:extLst>
              </p:cNvPr>
              <p:cNvSpPr>
                <a:spLocks noChangeArrowheads="1"/>
              </p:cNvSpPr>
              <p:nvPr/>
            </p:nvSpPr>
            <p:spPr bwMode="auto">
              <a:xfrm>
                <a:off x="3590" y="1296"/>
                <a:ext cx="231" cy="60"/>
              </a:xfrm>
              <a:prstGeom prst="rect">
                <a:avLst/>
              </a:prstGeom>
              <a:solidFill>
                <a:srgbClr val="FF0000"/>
              </a:solidFill>
              <a:ln w="9525">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sp>
            <p:nvSpPr>
              <p:cNvPr id="16411" name="Text Box 15">
                <a:extLst>
                  <a:ext uri="{FF2B5EF4-FFF2-40B4-BE49-F238E27FC236}">
                    <a16:creationId xmlns:a16="http://schemas.microsoft.com/office/drawing/2014/main" id="{4B9D6F42-454F-4DE9-9C21-1142BDD7CCB7}"/>
                  </a:ext>
                </a:extLst>
              </p:cNvPr>
              <p:cNvSpPr txBox="1">
                <a:spLocks noChangeArrowheads="1"/>
              </p:cNvSpPr>
              <p:nvPr/>
            </p:nvSpPr>
            <p:spPr bwMode="auto">
              <a:xfrm>
                <a:off x="1100" y="1346"/>
                <a:ext cx="3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400">
                    <a:solidFill>
                      <a:srgbClr val="0066FF"/>
                    </a:solidFill>
                  </a:rPr>
                  <a:t>MOS</a:t>
                </a:r>
                <a:endParaRPr lang="it-IT" altLang="it-IT" sz="1400" i="1">
                  <a:solidFill>
                    <a:srgbClr val="0066FF"/>
                  </a:solidFill>
                </a:endParaRPr>
              </a:p>
            </p:txBody>
          </p:sp>
          <p:sp>
            <p:nvSpPr>
              <p:cNvPr id="16412" name="Text Box 16">
                <a:extLst>
                  <a:ext uri="{FF2B5EF4-FFF2-40B4-BE49-F238E27FC236}">
                    <a16:creationId xmlns:a16="http://schemas.microsoft.com/office/drawing/2014/main" id="{252192E5-E392-400C-A13E-651BB5D5A464}"/>
                  </a:ext>
                </a:extLst>
              </p:cNvPr>
              <p:cNvSpPr txBox="1">
                <a:spLocks noChangeArrowheads="1"/>
              </p:cNvSpPr>
              <p:nvPr/>
            </p:nvSpPr>
            <p:spPr bwMode="auto">
              <a:xfrm>
                <a:off x="1622" y="1337"/>
                <a:ext cx="8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400">
                    <a:solidFill>
                      <a:srgbClr val="0066FF"/>
                    </a:solidFill>
                  </a:rPr>
                  <a:t>MOS</a:t>
                </a:r>
                <a:r>
                  <a:rPr lang="it-IT" altLang="it-IT" sz="1400" i="1">
                    <a:solidFill>
                      <a:srgbClr val="0066FF"/>
                    </a:solidFill>
                  </a:rPr>
                  <a:t> </a:t>
                </a:r>
                <a:r>
                  <a:rPr lang="it-IT" altLang="it-IT" sz="1400">
                    <a:solidFill>
                      <a:srgbClr val="0066FF"/>
                    </a:solidFill>
                  </a:rPr>
                  <a:t>+ MAPK</a:t>
                </a:r>
              </a:p>
            </p:txBody>
          </p:sp>
          <p:sp>
            <p:nvSpPr>
              <p:cNvPr id="16413" name="Text Box 17">
                <a:extLst>
                  <a:ext uri="{FF2B5EF4-FFF2-40B4-BE49-F238E27FC236}">
                    <a16:creationId xmlns:a16="http://schemas.microsoft.com/office/drawing/2014/main" id="{76F900DF-6B2D-4B89-94E2-669C9035F994}"/>
                  </a:ext>
                </a:extLst>
              </p:cNvPr>
              <p:cNvSpPr txBox="1">
                <a:spLocks noChangeArrowheads="1"/>
              </p:cNvSpPr>
              <p:nvPr/>
            </p:nvSpPr>
            <p:spPr bwMode="auto">
              <a:xfrm>
                <a:off x="3417" y="1346"/>
                <a:ext cx="6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400">
                    <a:solidFill>
                      <a:srgbClr val="0066FF"/>
                    </a:solidFill>
                  </a:rPr>
                  <a:t>CICLINA B</a:t>
                </a:r>
              </a:p>
            </p:txBody>
          </p:sp>
        </p:grpSp>
        <p:sp>
          <p:nvSpPr>
            <p:cNvPr id="16401" name="Line 19">
              <a:extLst>
                <a:ext uri="{FF2B5EF4-FFF2-40B4-BE49-F238E27FC236}">
                  <a16:creationId xmlns:a16="http://schemas.microsoft.com/office/drawing/2014/main" id="{1A59F628-972B-4BE9-92AC-15BC8CB5D051}"/>
                </a:ext>
              </a:extLst>
            </p:cNvPr>
            <p:cNvSpPr>
              <a:spLocks noChangeShapeType="1"/>
            </p:cNvSpPr>
            <p:nvPr/>
          </p:nvSpPr>
          <p:spPr bwMode="auto">
            <a:xfrm flipV="1">
              <a:off x="2411413" y="4067175"/>
              <a:ext cx="0" cy="1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nvGrpSpPr>
            <p:cNvPr id="16402" name="Gruppo 22">
              <a:extLst>
                <a:ext uri="{FF2B5EF4-FFF2-40B4-BE49-F238E27FC236}">
                  <a16:creationId xmlns:a16="http://schemas.microsoft.com/office/drawing/2014/main" id="{ACE6DEB3-7ABC-49F5-9FC6-C5A661DA7E97}"/>
                </a:ext>
              </a:extLst>
            </p:cNvPr>
            <p:cNvGrpSpPr>
              <a:grpSpLocks/>
            </p:cNvGrpSpPr>
            <p:nvPr/>
          </p:nvGrpSpPr>
          <p:grpSpPr bwMode="auto">
            <a:xfrm>
              <a:off x="361951" y="2515123"/>
              <a:ext cx="8154090" cy="1810816"/>
              <a:chOff x="361951" y="2515100"/>
              <a:chExt cx="8154090" cy="1810113"/>
            </a:xfrm>
          </p:grpSpPr>
          <p:pic>
            <p:nvPicPr>
              <p:cNvPr id="16404" name="Picture 9" descr="12">
                <a:extLst>
                  <a:ext uri="{FF2B5EF4-FFF2-40B4-BE49-F238E27FC236}">
                    <a16:creationId xmlns:a16="http://schemas.microsoft.com/office/drawing/2014/main" id="{5D49367B-C29F-4676-AA83-54F13ADDB7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1" y="2515100"/>
                <a:ext cx="8154090" cy="170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05" name="Gruppo 21">
                <a:extLst>
                  <a:ext uri="{FF2B5EF4-FFF2-40B4-BE49-F238E27FC236}">
                    <a16:creationId xmlns:a16="http://schemas.microsoft.com/office/drawing/2014/main" id="{A94900FD-060C-4D35-9E21-B87966BCFAC2}"/>
                  </a:ext>
                </a:extLst>
              </p:cNvPr>
              <p:cNvGrpSpPr>
                <a:grpSpLocks/>
              </p:cNvGrpSpPr>
              <p:nvPr/>
            </p:nvGrpSpPr>
            <p:grpSpPr bwMode="auto">
              <a:xfrm>
                <a:off x="3882413" y="4050575"/>
                <a:ext cx="942975" cy="274638"/>
                <a:chOff x="2714625" y="4149725"/>
                <a:chExt cx="942975" cy="274638"/>
              </a:xfrm>
            </p:grpSpPr>
            <p:sp>
              <p:nvSpPr>
                <p:cNvPr id="16406" name="Line 20">
                  <a:extLst>
                    <a:ext uri="{FF2B5EF4-FFF2-40B4-BE49-F238E27FC236}">
                      <a16:creationId xmlns:a16="http://schemas.microsoft.com/office/drawing/2014/main" id="{C670D672-5C7E-4E15-BA8E-77EC66CA8606}"/>
                    </a:ext>
                  </a:extLst>
                </p:cNvPr>
                <p:cNvSpPr>
                  <a:spLocks noChangeShapeType="1"/>
                </p:cNvSpPr>
                <p:nvPr/>
              </p:nvSpPr>
              <p:spPr bwMode="auto">
                <a:xfrm flipV="1">
                  <a:off x="2933700" y="4159250"/>
                  <a:ext cx="469900" cy="0"/>
                </a:xfrm>
                <a:prstGeom prst="line">
                  <a:avLst/>
                </a:prstGeom>
                <a:noFill/>
                <a:ln w="50800">
                  <a:solidFill>
                    <a:srgbClr val="0066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885" name="Text Box 21">
                  <a:extLst>
                    <a:ext uri="{FF2B5EF4-FFF2-40B4-BE49-F238E27FC236}">
                      <a16:creationId xmlns:a16="http://schemas.microsoft.com/office/drawing/2014/main" id="{0CB58646-43BF-4253-9886-70BCED4AEDE6}"/>
                    </a:ext>
                  </a:extLst>
                </p:cNvPr>
                <p:cNvSpPr txBox="1">
                  <a:spLocks noChangeArrowheads="1"/>
                </p:cNvSpPr>
                <p:nvPr/>
              </p:nvSpPr>
              <p:spPr bwMode="auto">
                <a:xfrm>
                  <a:off x="2712063" y="4149834"/>
                  <a:ext cx="942975" cy="273921"/>
                </a:xfrm>
                <a:prstGeom prst="rect">
                  <a:avLst/>
                </a:prstGeom>
                <a:noFill/>
                <a:ln w="9525">
                  <a:noFill/>
                  <a:miter lim="800000"/>
                  <a:headEnd/>
                  <a:tailEnd/>
                </a:ln>
                <a:effectLst/>
              </p:spPr>
              <p:txBody>
                <a:bodyPr wrap="none">
                  <a:spAutoFit/>
                </a:bodyPr>
                <a:lstStyle/>
                <a:p>
                  <a:pPr>
                    <a:defRPr/>
                  </a:pPr>
                  <a:r>
                    <a:rPr lang="it-IT" sz="1200">
                      <a:solidFill>
                        <a:srgbClr val="0066FF"/>
                      </a:solidFill>
                      <a:effectLst>
                        <a:outerShdw blurRad="38100" dist="38100" dir="2700000" algn="tl">
                          <a:srgbClr val="C0C0C0"/>
                        </a:outerShdw>
                      </a:effectLst>
                    </a:rPr>
                    <a:t>Ovulazione</a:t>
                  </a:r>
                </a:p>
              </p:txBody>
            </p:sp>
          </p:grpSp>
        </p:grpSp>
        <p:sp>
          <p:nvSpPr>
            <p:cNvPr id="16403" name="Text Box 22">
              <a:extLst>
                <a:ext uri="{FF2B5EF4-FFF2-40B4-BE49-F238E27FC236}">
                  <a16:creationId xmlns:a16="http://schemas.microsoft.com/office/drawing/2014/main" id="{04EFB8AE-5533-4FB5-AE4E-FF0B306BED46}"/>
                </a:ext>
              </a:extLst>
            </p:cNvPr>
            <p:cNvSpPr txBox="1">
              <a:spLocks noChangeArrowheads="1"/>
            </p:cNvSpPr>
            <p:nvPr/>
          </p:nvSpPr>
          <p:spPr bwMode="auto">
            <a:xfrm>
              <a:off x="1752600" y="1162050"/>
              <a:ext cx="688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400"/>
                <a:t>GVBD</a:t>
              </a:r>
            </a:p>
          </p:txBody>
        </p:sp>
      </p:grpSp>
      <p:cxnSp>
        <p:nvCxnSpPr>
          <p:cNvPr id="27" name="Connettore 2 26">
            <a:extLst>
              <a:ext uri="{FF2B5EF4-FFF2-40B4-BE49-F238E27FC236}">
                <a16:creationId xmlns:a16="http://schemas.microsoft.com/office/drawing/2014/main" id="{293E853D-2616-447D-8A03-EE10BF3BA11F}"/>
              </a:ext>
            </a:extLst>
          </p:cNvPr>
          <p:cNvCxnSpPr/>
          <p:nvPr/>
        </p:nvCxnSpPr>
        <p:spPr>
          <a:xfrm flipH="1">
            <a:off x="2181225" y="1376363"/>
            <a:ext cx="276225" cy="5302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5A6BC9AB-5F5A-4A5B-8075-669F19A0B97A}"/>
              </a:ext>
            </a:extLst>
          </p:cNvPr>
          <p:cNvCxnSpPr/>
          <p:nvPr/>
        </p:nvCxnSpPr>
        <p:spPr>
          <a:xfrm>
            <a:off x="2765425" y="1443038"/>
            <a:ext cx="263525" cy="4841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91" name="Gruppo 30">
            <a:extLst>
              <a:ext uri="{FF2B5EF4-FFF2-40B4-BE49-F238E27FC236}">
                <a16:creationId xmlns:a16="http://schemas.microsoft.com/office/drawing/2014/main" id="{13BECD76-ED1A-4F76-B7AD-549E9ACC3D6F}"/>
              </a:ext>
            </a:extLst>
          </p:cNvPr>
          <p:cNvGrpSpPr>
            <a:grpSpLocks/>
          </p:cNvGrpSpPr>
          <p:nvPr/>
        </p:nvGrpSpPr>
        <p:grpSpPr bwMode="auto">
          <a:xfrm>
            <a:off x="2424113" y="44450"/>
            <a:ext cx="4808537" cy="1425575"/>
            <a:chOff x="2424113" y="44450"/>
            <a:chExt cx="4808537" cy="1425575"/>
          </a:xfrm>
        </p:grpSpPr>
        <p:pic>
          <p:nvPicPr>
            <p:cNvPr id="16392" name="Picture 5">
              <a:extLst>
                <a:ext uri="{FF2B5EF4-FFF2-40B4-BE49-F238E27FC236}">
                  <a16:creationId xmlns:a16="http://schemas.microsoft.com/office/drawing/2014/main" id="{9585F62E-39FA-4C8A-858E-9D2279E331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7081" t="4842" r="42918" b="44534"/>
            <a:stretch>
              <a:fillRect/>
            </a:stretch>
          </p:blipFill>
          <p:spPr bwMode="auto">
            <a:xfrm>
              <a:off x="2424113" y="44450"/>
              <a:ext cx="2136775"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5">
              <a:extLst>
                <a:ext uri="{FF2B5EF4-FFF2-40B4-BE49-F238E27FC236}">
                  <a16:creationId xmlns:a16="http://schemas.microsoft.com/office/drawing/2014/main" id="{B2B3AE9B-CC95-452F-8340-45D7829F03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3992" t="258" b="50870"/>
            <a:stretch>
              <a:fillRect/>
            </a:stretch>
          </p:blipFill>
          <p:spPr bwMode="auto">
            <a:xfrm>
              <a:off x="4560888" y="44450"/>
              <a:ext cx="2671762"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CasellaDiTesto 29">
              <a:extLst>
                <a:ext uri="{FF2B5EF4-FFF2-40B4-BE49-F238E27FC236}">
                  <a16:creationId xmlns:a16="http://schemas.microsoft.com/office/drawing/2014/main" id="{C0EFF925-B0B4-43FE-BA1D-2FA881E0264C}"/>
                </a:ext>
              </a:extLst>
            </p:cNvPr>
            <p:cNvSpPr txBox="1">
              <a:spLocks noChangeArrowheads="1"/>
            </p:cNvSpPr>
            <p:nvPr/>
          </p:nvSpPr>
          <p:spPr bwMode="auto">
            <a:xfrm>
              <a:off x="3910988" y="627961"/>
              <a:ext cx="6527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400"/>
                <a:t>(CdK)</a:t>
              </a:r>
            </a:p>
          </p:txBody>
        </p:sp>
      </p:grpSp>
      <p:sp>
        <p:nvSpPr>
          <p:cNvPr id="30" name="CasellaDiTesto 14">
            <a:extLst>
              <a:ext uri="{FF2B5EF4-FFF2-40B4-BE49-F238E27FC236}">
                <a16:creationId xmlns:a16="http://schemas.microsoft.com/office/drawing/2014/main" id="{23DDB469-4847-4629-9F00-2020C0BFD2F2}"/>
              </a:ext>
            </a:extLst>
          </p:cNvPr>
          <p:cNvSpPr txBox="1">
            <a:spLocks noChangeArrowheads="1"/>
          </p:cNvSpPr>
          <p:nvPr/>
        </p:nvSpPr>
        <p:spPr bwMode="auto">
          <a:xfrm rot="16200000">
            <a:off x="8103133" y="3929148"/>
            <a:ext cx="1662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31" name="Rectangle 2">
            <a:extLst>
              <a:ext uri="{FF2B5EF4-FFF2-40B4-BE49-F238E27FC236}">
                <a16:creationId xmlns:a16="http://schemas.microsoft.com/office/drawing/2014/main" id="{6073EA16-5A57-4CE6-A359-6F62AD7A2FA8}"/>
              </a:ext>
            </a:extLst>
          </p:cNvPr>
          <p:cNvSpPr>
            <a:spLocks noChangeArrowheads="1"/>
          </p:cNvSpPr>
          <p:nvPr/>
        </p:nvSpPr>
        <p:spPr bwMode="auto">
          <a:xfrm>
            <a:off x="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a:extLst>
              <a:ext uri="{FF2B5EF4-FFF2-40B4-BE49-F238E27FC236}">
                <a16:creationId xmlns:a16="http://schemas.microsoft.com/office/drawing/2014/main" id="{0CFD69C1-6789-404D-B8AB-3ADD8B164097}"/>
              </a:ext>
            </a:extLst>
          </p:cNvPr>
          <p:cNvSpPr txBox="1">
            <a:spLocks noChangeArrowheads="1"/>
          </p:cNvSpPr>
          <p:nvPr/>
        </p:nvSpPr>
        <p:spPr bwMode="auto">
          <a:xfrm>
            <a:off x="704850" y="238125"/>
            <a:ext cx="77231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Times New Roman" panose="02020603050405020304" pitchFamily="18"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Times New Roman" panose="02020603050405020304" pitchFamily="18"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Times New Roman" panose="02020603050405020304" pitchFamily="18"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Times New Roman" panose="02020603050405020304" pitchFamily="18"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Times New Roman" panose="02020603050405020304" pitchFamily="18" charset="0"/>
              </a:defRPr>
            </a:lvl9pPr>
          </a:lstStyle>
          <a:p>
            <a:pPr eaLnBrk="1" hangingPunct="1"/>
            <a:r>
              <a:rPr lang="en-US" altLang="it-IT" sz="2000">
                <a:solidFill>
                  <a:srgbClr val="0070C0"/>
                </a:solidFill>
                <a:latin typeface="Comic Sans MS" panose="030F0702030302020204" pitchFamily="66" charset="0"/>
              </a:rPr>
              <a:t>Mammalian egg coat modifications and the block to polyspermy</a:t>
            </a:r>
          </a:p>
        </p:txBody>
      </p:sp>
      <p:sp>
        <p:nvSpPr>
          <p:cNvPr id="11267" name="AutoShape 2">
            <a:extLst>
              <a:ext uri="{FF2B5EF4-FFF2-40B4-BE49-F238E27FC236}">
                <a16:creationId xmlns:a16="http://schemas.microsoft.com/office/drawing/2014/main" id="{0CA737EB-E309-4C4F-823D-80C9BF0CFC1D}"/>
              </a:ext>
            </a:extLst>
          </p:cNvPr>
          <p:cNvSpPr>
            <a:spLocks noChangeAspect="1" noChangeArrowheads="1"/>
          </p:cNvSpPr>
          <p:nvPr/>
        </p:nvSpPr>
        <p:spPr bwMode="auto">
          <a:xfrm>
            <a:off x="4926013" y="152400"/>
            <a:ext cx="3670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11268" name="Text Box 3">
            <a:extLst>
              <a:ext uri="{FF2B5EF4-FFF2-40B4-BE49-F238E27FC236}">
                <a16:creationId xmlns:a16="http://schemas.microsoft.com/office/drawing/2014/main" id="{06D88C60-7CF6-444D-894F-E789515F4133}"/>
              </a:ext>
            </a:extLst>
          </p:cNvPr>
          <p:cNvSpPr txBox="1">
            <a:spLocks noChangeArrowheads="1"/>
          </p:cNvSpPr>
          <p:nvPr/>
        </p:nvSpPr>
        <p:spPr bwMode="auto">
          <a:xfrm>
            <a:off x="179388" y="6524625"/>
            <a:ext cx="86407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defRPr>
            </a:lvl9pPr>
          </a:lstStyle>
          <a:p>
            <a:pPr eaLnBrk="1" hangingPunct="1"/>
            <a:r>
              <a:rPr lang="en-US" altLang="it-IT" sz="800" b="1">
                <a:solidFill>
                  <a:srgbClr val="0054A6"/>
                </a:solidFill>
              </a:rPr>
              <a:t>Molecular Reproduction and Development, Volume: 87, Issue: 3, Pages: 326-340, First published: 31 January 2020, DOI: (10.1002/mrd.23320) </a:t>
            </a:r>
          </a:p>
        </p:txBody>
      </p:sp>
      <p:pic>
        <p:nvPicPr>
          <p:cNvPr id="11269" name="Picture 4">
            <a:extLst>
              <a:ext uri="{FF2B5EF4-FFF2-40B4-BE49-F238E27FC236}">
                <a16:creationId xmlns:a16="http://schemas.microsoft.com/office/drawing/2014/main" id="{2665F740-A3BA-461E-899A-539E3FC687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895350"/>
            <a:ext cx="6350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270" name="CasellaDiTesto 5">
            <a:extLst>
              <a:ext uri="{FF2B5EF4-FFF2-40B4-BE49-F238E27FC236}">
                <a16:creationId xmlns:a16="http://schemas.microsoft.com/office/drawing/2014/main" id="{C3EF3C9F-5A0D-47C3-964B-9C987B2683B3}"/>
              </a:ext>
            </a:extLst>
          </p:cNvPr>
          <p:cNvSpPr txBox="1">
            <a:spLocks noChangeArrowheads="1"/>
          </p:cNvSpPr>
          <p:nvPr/>
        </p:nvSpPr>
        <p:spPr bwMode="auto">
          <a:xfrm>
            <a:off x="250825" y="4581525"/>
            <a:ext cx="88217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200"/>
              <a:t>FIGURE 2 Scheme of the pathway regulating the cleavage of mammalian ZP2. Activation of pro-ovastacin by a serine protease triggers site-specific cleavage of ZP2, yielding two protein fragments that remain covalently attached via the predicted C </a:t>
            </a:r>
            <a:r>
              <a:rPr lang="it-IT" altLang="it-IT" sz="1200"/>
              <a:t>disulfide bond </a:t>
            </a:r>
            <a:r>
              <a:rPr lang="en-US" altLang="it-IT" sz="1200"/>
              <a:t>of ZP2 ZP-N2 (indicated by a black bracket). ZP2 cleavage inactivates the sperm-binding activity of the ZP as well as increases its resistance to </a:t>
            </a:r>
            <a:r>
              <a:rPr lang="it-IT" altLang="it-IT" sz="1200"/>
              <a:t>a-chymotrypsin digestion. Premature processing of ZP2 is counteracted by serum glycoprotein fetuin-B, which inhibits ovastacin and thus, ZP2 cleavage. Structural information is available for ZP2 ZP-N1 (PDB ID 5II6), ZP2 ZP-C (PDB ID 5BUP), and fetuin-B (PDB ID 6HPV). Note that </a:t>
            </a:r>
            <a:r>
              <a:rPr lang="en-US" altLang="it-IT" sz="1200"/>
              <a:t>this figure, as well as in Figure 3, the ZP module is represented by a single rounded rectangle</a:t>
            </a: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a:extLst>
              <a:ext uri="{FF2B5EF4-FFF2-40B4-BE49-F238E27FC236}">
                <a16:creationId xmlns:a16="http://schemas.microsoft.com/office/drawing/2014/main" id="{27F6A961-F727-406A-9A41-1EAAAEE7B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549275"/>
            <a:ext cx="48672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CasellaDiTesto 5">
            <a:extLst>
              <a:ext uri="{FF2B5EF4-FFF2-40B4-BE49-F238E27FC236}">
                <a16:creationId xmlns:a16="http://schemas.microsoft.com/office/drawing/2014/main" id="{12E76FF4-BB27-4FA4-A9E8-EC3FF060D2F8}"/>
              </a:ext>
            </a:extLst>
          </p:cNvPr>
          <p:cNvSpPr txBox="1">
            <a:spLocks noChangeArrowheads="1"/>
          </p:cNvSpPr>
          <p:nvPr/>
        </p:nvSpPr>
        <p:spPr bwMode="auto">
          <a:xfrm>
            <a:off x="323850" y="4581525"/>
            <a:ext cx="88201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400"/>
              <a:t>FIGURE 3 Possible mechanism of mammalian zona pellucida (ZP) hardening. Whereas ovastacin-dependent cleavage of the ZP-N2 domain could induce a conformational change of the ZP2 N-terminus that leads to new protein–protein interactions, binding of zinc ions to ZP1 ZP-N1 (based on PDB ID 6GF7) may alter the conformation of ZP filament cross-links. Together with other ZP modifications discussed in the text, these molecular events could cause tighter interaction between adjacent ZP filaments, resulting in compaction of the supramolecular structure of the egg coat. Modified from (Monné &amp; Jovine, 2011). Activated ovastacin is indicated by a blue Pac-Man-like symbol.</a:t>
            </a:r>
            <a:endParaRPr lang="it-IT" altLang="it-IT" sz="1400"/>
          </a:p>
        </p:txBody>
      </p:sp>
      <p:sp>
        <p:nvSpPr>
          <p:cNvPr id="12292" name="Text Box 3">
            <a:extLst>
              <a:ext uri="{FF2B5EF4-FFF2-40B4-BE49-F238E27FC236}">
                <a16:creationId xmlns:a16="http://schemas.microsoft.com/office/drawing/2014/main" id="{FD59CCEB-4DE7-4D42-BEB7-33CB5F0F2D3E}"/>
              </a:ext>
            </a:extLst>
          </p:cNvPr>
          <p:cNvSpPr txBox="1">
            <a:spLocks noChangeArrowheads="1"/>
          </p:cNvSpPr>
          <p:nvPr/>
        </p:nvSpPr>
        <p:spPr bwMode="auto">
          <a:xfrm>
            <a:off x="360363" y="6597650"/>
            <a:ext cx="86407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Times New Roman" panose="02020603050405020304" pitchFamily="18" charset="0"/>
              </a:defRPr>
            </a:lvl9pPr>
          </a:lstStyle>
          <a:p>
            <a:pPr eaLnBrk="1" hangingPunct="1"/>
            <a:r>
              <a:rPr lang="en-US" altLang="it-IT" sz="800" b="1">
                <a:solidFill>
                  <a:srgbClr val="0054A6"/>
                </a:solidFill>
              </a:rPr>
              <a:t>Molecular Reproduction and Development, Volume: 87, Issue: 3, Pages: 326-340, First published: 31 January 2020, DOI: (10.1002/mrd.23320) </a:t>
            </a:r>
          </a:p>
        </p:txBody>
      </p:sp>
      <p:sp>
        <p:nvSpPr>
          <p:cNvPr id="12293" name="Text Box 1">
            <a:extLst>
              <a:ext uri="{FF2B5EF4-FFF2-40B4-BE49-F238E27FC236}">
                <a16:creationId xmlns:a16="http://schemas.microsoft.com/office/drawing/2014/main" id="{0D5C62D2-7848-492F-8D5B-76F0AF8E8508}"/>
              </a:ext>
            </a:extLst>
          </p:cNvPr>
          <p:cNvSpPr txBox="1">
            <a:spLocks noChangeArrowheads="1"/>
          </p:cNvSpPr>
          <p:nvPr/>
        </p:nvSpPr>
        <p:spPr bwMode="auto">
          <a:xfrm>
            <a:off x="1260475" y="152400"/>
            <a:ext cx="7199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Times New Roman" panose="02020603050405020304" pitchFamily="18"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Times New Roman" panose="02020603050405020304" pitchFamily="18"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Times New Roman" panose="02020603050405020304" pitchFamily="18"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Times New Roman" panose="02020603050405020304" pitchFamily="18"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Times New Roman" panose="02020603050405020304" pitchFamily="18" charset="0"/>
              </a:defRPr>
            </a:lvl9pPr>
          </a:lstStyle>
          <a:p>
            <a:pPr eaLnBrk="1" hangingPunct="1"/>
            <a:r>
              <a:rPr lang="en-US" altLang="it-IT" sz="1100">
                <a:solidFill>
                  <a:srgbClr val="000000"/>
                </a:solidFill>
              </a:rPr>
              <a:t>Mammalian egg coat modifications and the block to polyspermy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Wolpert fig">
            <a:extLst>
              <a:ext uri="{FF2B5EF4-FFF2-40B4-BE49-F238E27FC236}">
                <a16:creationId xmlns:a16="http://schemas.microsoft.com/office/drawing/2014/main" id="{FD20EC19-201A-46F6-9DFC-139DBCDBC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17700"/>
            <a:ext cx="22860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Alberts fig">
            <a:extLst>
              <a:ext uri="{FF2B5EF4-FFF2-40B4-BE49-F238E27FC236}">
                <a16:creationId xmlns:a16="http://schemas.microsoft.com/office/drawing/2014/main" id="{274DDC57-11CF-4DC2-AE7F-3D446230A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05000"/>
            <a:ext cx="59436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
            <a:extLst>
              <a:ext uri="{FF2B5EF4-FFF2-40B4-BE49-F238E27FC236}">
                <a16:creationId xmlns:a16="http://schemas.microsoft.com/office/drawing/2014/main" id="{E6757C8D-6529-470D-8CF5-00C70102BAC7}"/>
              </a:ext>
            </a:extLst>
          </p:cNvPr>
          <p:cNvSpPr txBox="1">
            <a:spLocks noChangeArrowheads="1"/>
          </p:cNvSpPr>
          <p:nvPr/>
        </p:nvSpPr>
        <p:spPr bwMode="auto">
          <a:xfrm>
            <a:off x="212725" y="4278313"/>
            <a:ext cx="303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400">
                <a:latin typeface="Arial" panose="020B0604020202020204" pitchFamily="34" charset="0"/>
              </a:rPr>
              <a:t>A</a:t>
            </a:r>
          </a:p>
        </p:txBody>
      </p:sp>
      <p:sp>
        <p:nvSpPr>
          <p:cNvPr id="13317" name="Text Box 5">
            <a:extLst>
              <a:ext uri="{FF2B5EF4-FFF2-40B4-BE49-F238E27FC236}">
                <a16:creationId xmlns:a16="http://schemas.microsoft.com/office/drawing/2014/main" id="{4372B47D-5D22-4A40-8518-A8B9683CADA8}"/>
              </a:ext>
            </a:extLst>
          </p:cNvPr>
          <p:cNvSpPr txBox="1">
            <a:spLocks noChangeArrowheads="1"/>
          </p:cNvSpPr>
          <p:nvPr/>
        </p:nvSpPr>
        <p:spPr bwMode="auto">
          <a:xfrm>
            <a:off x="2955925" y="4278313"/>
            <a:ext cx="303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400">
                <a:latin typeface="Arial" panose="020B0604020202020204" pitchFamily="34" charset="0"/>
              </a:rPr>
              <a:t>B</a:t>
            </a:r>
          </a:p>
        </p:txBody>
      </p:sp>
      <p:sp>
        <p:nvSpPr>
          <p:cNvPr id="16390" name="Text Box 6">
            <a:extLst>
              <a:ext uri="{FF2B5EF4-FFF2-40B4-BE49-F238E27FC236}">
                <a16:creationId xmlns:a16="http://schemas.microsoft.com/office/drawing/2014/main" id="{F833B2DE-B1A6-429B-8655-7A9D0F91D969}"/>
              </a:ext>
            </a:extLst>
          </p:cNvPr>
          <p:cNvSpPr txBox="1">
            <a:spLocks noChangeArrowheads="1"/>
          </p:cNvSpPr>
          <p:nvPr/>
        </p:nvSpPr>
        <p:spPr bwMode="auto">
          <a:xfrm>
            <a:off x="2057400" y="311150"/>
            <a:ext cx="5395913" cy="457200"/>
          </a:xfrm>
          <a:prstGeom prst="rect">
            <a:avLst/>
          </a:prstGeom>
          <a:noFill/>
          <a:ln w="9525">
            <a:noFill/>
            <a:miter lim="800000"/>
            <a:headEnd/>
            <a:tailEnd/>
          </a:ln>
          <a:effectLst/>
        </p:spPr>
        <p:txBody>
          <a:bodyPr wrap="none">
            <a:spAutoFit/>
          </a:bodyPr>
          <a:lstStyle/>
          <a:p>
            <a:pPr>
              <a:defRPr/>
            </a:pPr>
            <a:r>
              <a:rPr lang="it-IT" b="1">
                <a:solidFill>
                  <a:srgbClr val="86001A"/>
                </a:solidFill>
                <a:effectLst>
                  <a:outerShdw blurRad="38100" dist="38100" dir="2700000" algn="tl">
                    <a:srgbClr val="C0C0C0"/>
                  </a:outerShdw>
                </a:effectLst>
                <a:latin typeface="Comic Sans MS" pitchFamily="66" charset="0"/>
              </a:rPr>
              <a:t>RIORGANIZZAZIONE DELL’UOVO</a:t>
            </a:r>
          </a:p>
        </p:txBody>
      </p:sp>
      <p:sp>
        <p:nvSpPr>
          <p:cNvPr id="13319" name="Text Box 7">
            <a:extLst>
              <a:ext uri="{FF2B5EF4-FFF2-40B4-BE49-F238E27FC236}">
                <a16:creationId xmlns:a16="http://schemas.microsoft.com/office/drawing/2014/main" id="{0CC3BD3D-DC27-4778-B498-DE3E7F94A363}"/>
              </a:ext>
            </a:extLst>
          </p:cNvPr>
          <p:cNvSpPr txBox="1">
            <a:spLocks noChangeArrowheads="1"/>
          </p:cNvSpPr>
          <p:nvPr/>
        </p:nvSpPr>
        <p:spPr bwMode="auto">
          <a:xfrm>
            <a:off x="212725" y="4811713"/>
            <a:ext cx="90297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AutoNum type="alphaUcParenR"/>
            </a:pPr>
            <a:r>
              <a:rPr lang="it-IT" altLang="it-IT" sz="1400">
                <a:latin typeface="Arial" panose="020B0604020202020204" pitchFamily="34" charset="0"/>
              </a:rPr>
              <a:t>UOVO NON FECONDATO DI Xenopus. LA PARTE SUPERIORE E’ PIGMENTATA, MENTRE LA PARTE </a:t>
            </a:r>
          </a:p>
          <a:p>
            <a:pPr eaLnBrk="1" hangingPunct="1"/>
            <a:r>
              <a:rPr lang="it-IT" altLang="it-IT" sz="1400">
                <a:latin typeface="Arial" panose="020B0604020202020204" pitchFamily="34" charset="0"/>
              </a:rPr>
              <a:t>	INFERIORE E’ PALLIDA E CONTENENTE UNA QUANTITA’ MAGGIORE DI TUORLO.</a:t>
            </a:r>
          </a:p>
          <a:p>
            <a:pPr eaLnBrk="1" hangingPunct="1">
              <a:buFontTx/>
              <a:buAutoNum type="alphaUcParenR" startAt="2"/>
            </a:pPr>
            <a:r>
              <a:rPr lang="it-IT" altLang="it-IT" sz="1400">
                <a:latin typeface="Arial" panose="020B0604020202020204" pitchFamily="34" charset="0"/>
              </a:rPr>
              <a:t>PRIMO MOVIMENTO MORFOGENETICO DOPO LA FECONDAZIONE: IL CORTEX DELL’UOVO RUO-</a:t>
            </a:r>
          </a:p>
          <a:p>
            <a:pPr eaLnBrk="1" hangingPunct="1"/>
            <a:r>
              <a:rPr lang="it-IT" altLang="it-IT" sz="1400">
                <a:latin typeface="Arial" panose="020B0604020202020204" pitchFamily="34" charset="0"/>
              </a:rPr>
              <a:t>	TA DI CIRCA 30° RISPETTO AL CITOPLASMA CENTRALE, IN UNA DIREZIONE DETERMINATA </a:t>
            </a:r>
          </a:p>
          <a:p>
            <a:pPr eaLnBrk="1" hangingPunct="1"/>
            <a:r>
              <a:rPr lang="it-IT" altLang="it-IT" sz="1400">
                <a:latin typeface="Arial" panose="020B0604020202020204" pitchFamily="34" charset="0"/>
              </a:rPr>
              <a:t>	DAL PUNTO DI ENTRATA DELLO SPERMATOZOO. NELLE SPECIE DOVE IL CITOPLASMA ANIMALE</a:t>
            </a:r>
          </a:p>
          <a:p>
            <a:pPr eaLnBrk="1" hangingPunct="1"/>
            <a:r>
              <a:rPr lang="it-IT" altLang="it-IT" sz="1400">
                <a:latin typeface="Arial" panose="020B0604020202020204" pitchFamily="34" charset="0"/>
              </a:rPr>
              <a:t>	E’ PIGMENTATO, LA ROTAZIONE CREA UNA SEMILUNA GRIGIA VISIBILE IN POSIZIONE OPPOSTA </a:t>
            </a:r>
          </a:p>
          <a:p>
            <a:pPr eaLnBrk="1" hangingPunct="1"/>
            <a:r>
              <a:rPr lang="it-IT" altLang="it-IT" sz="1400">
                <a:latin typeface="Arial" panose="020B0604020202020204" pitchFamily="34" charset="0"/>
              </a:rPr>
              <a:t>	RISPETTO ALL’ENTRATA DELLO SPERMATOZOO.</a:t>
            </a:r>
          </a:p>
        </p:txBody>
      </p:sp>
      <p:sp>
        <p:nvSpPr>
          <p:cNvPr id="13320" name="Rectangle 8">
            <a:extLst>
              <a:ext uri="{FF2B5EF4-FFF2-40B4-BE49-F238E27FC236}">
                <a16:creationId xmlns:a16="http://schemas.microsoft.com/office/drawing/2014/main" id="{13383A14-3971-4AEF-8247-4457C81249D5}"/>
              </a:ext>
            </a:extLst>
          </p:cNvPr>
          <p:cNvSpPr>
            <a:spLocks noChangeArrowheads="1"/>
          </p:cNvSpPr>
          <p:nvPr/>
        </p:nvSpPr>
        <p:spPr bwMode="auto">
          <a:xfrm>
            <a:off x="0" y="0"/>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4000">
                <a:solidFill>
                  <a:srgbClr val="86001A"/>
                </a:solidFill>
                <a:sym typeface="Webdings" panose="05030102010509060703" pitchFamily="18" charset="2"/>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lberts fig">
            <a:extLst>
              <a:ext uri="{FF2B5EF4-FFF2-40B4-BE49-F238E27FC236}">
                <a16:creationId xmlns:a16="http://schemas.microsoft.com/office/drawing/2014/main" id="{20E1D806-EA45-4849-92D4-1C5287CCD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800100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a:extLst>
              <a:ext uri="{FF2B5EF4-FFF2-40B4-BE49-F238E27FC236}">
                <a16:creationId xmlns:a16="http://schemas.microsoft.com/office/drawing/2014/main" id="{428D09D2-C09F-4300-BD70-A4B42D220FC1}"/>
              </a:ext>
            </a:extLst>
          </p:cNvPr>
          <p:cNvSpPr txBox="1">
            <a:spLocks noChangeArrowheads="1"/>
          </p:cNvSpPr>
          <p:nvPr/>
        </p:nvSpPr>
        <p:spPr bwMode="auto">
          <a:xfrm>
            <a:off x="1139825" y="358775"/>
            <a:ext cx="6873875" cy="396875"/>
          </a:xfrm>
          <a:prstGeom prst="rect">
            <a:avLst/>
          </a:prstGeom>
          <a:noFill/>
          <a:ln w="9525">
            <a:noFill/>
            <a:miter lim="800000"/>
            <a:headEnd/>
            <a:tailEnd/>
          </a:ln>
          <a:effectLst/>
        </p:spPr>
        <p:txBody>
          <a:bodyPr wrap="none">
            <a:spAutoFit/>
          </a:bodyPr>
          <a:lstStyle/>
          <a:p>
            <a:pPr>
              <a:defRPr/>
            </a:pPr>
            <a:r>
              <a:rPr lang="it-IT" sz="2000" b="1">
                <a:solidFill>
                  <a:srgbClr val="FF3300"/>
                </a:solidFill>
                <a:effectLst>
                  <a:outerShdw blurRad="38100" dist="38100" dir="2700000" algn="tl">
                    <a:srgbClr val="C0C0C0"/>
                  </a:outerShdw>
                </a:effectLst>
                <a:latin typeface="Comic Sans MS" pitchFamily="66" charset="0"/>
              </a:rPr>
              <a:t>UNIONE DEI PRONUCLEI MASCHILE E FEMMINILE</a:t>
            </a:r>
          </a:p>
        </p:txBody>
      </p:sp>
      <p:sp>
        <p:nvSpPr>
          <p:cNvPr id="17412" name="Text Box 4">
            <a:extLst>
              <a:ext uri="{FF2B5EF4-FFF2-40B4-BE49-F238E27FC236}">
                <a16:creationId xmlns:a16="http://schemas.microsoft.com/office/drawing/2014/main" id="{021A1C73-DD5F-4405-9CCE-4187B3C84A9F}"/>
              </a:ext>
            </a:extLst>
          </p:cNvPr>
          <p:cNvSpPr txBox="1">
            <a:spLocks noChangeArrowheads="1"/>
          </p:cNvSpPr>
          <p:nvPr/>
        </p:nvSpPr>
        <p:spPr bwMode="auto">
          <a:xfrm>
            <a:off x="228600" y="5257800"/>
            <a:ext cx="864076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400"/>
              <a:t>I PRONUCLEI MIGRANO VERSO IL CENTRO DELL’UOVO. QUANDO SONO VICINI I LORO INVOLUCRI</a:t>
            </a:r>
          </a:p>
          <a:p>
            <a:pPr eaLnBrk="1" hangingPunct="1"/>
            <a:r>
              <a:rPr lang="it-IT" altLang="it-IT" sz="1400"/>
              <a:t>NUCLEARI SI INTERDIGITANO. I CENTRIOLI SI REPLICANO, LA MEMBRANA NUCLEARE SI ROMPE,</a:t>
            </a:r>
          </a:p>
          <a:p>
            <a:pPr eaLnBrk="1" hangingPunct="1"/>
            <a:r>
              <a:rPr lang="it-IT" altLang="it-IT" sz="1400"/>
              <a:t>E I CROMOSOMI DI ENTRAMBI I GAMETI SI MESCOLANO NELLO STESSO FUSO MITOTICO, CHE </a:t>
            </a:r>
          </a:p>
          <a:p>
            <a:pPr eaLnBrk="1" hangingPunct="1"/>
            <a:r>
              <a:rPr lang="it-IT" altLang="it-IT" sz="1400"/>
              <a:t>MEDIA LA PRIMA DIVISIONE DELLO ZIGOTE.</a:t>
            </a:r>
          </a:p>
        </p:txBody>
      </p:sp>
      <p:sp>
        <p:nvSpPr>
          <p:cNvPr id="17413" name="Text Box 5">
            <a:extLst>
              <a:ext uri="{FF2B5EF4-FFF2-40B4-BE49-F238E27FC236}">
                <a16:creationId xmlns:a16="http://schemas.microsoft.com/office/drawing/2014/main" id="{A566AC90-EDF1-4AB4-903C-16EB8ECAD5C4}"/>
              </a:ext>
            </a:extLst>
          </p:cNvPr>
          <p:cNvSpPr txBox="1">
            <a:spLocks noChangeArrowheads="1"/>
          </p:cNvSpPr>
          <p:nvPr/>
        </p:nvSpPr>
        <p:spPr bwMode="auto">
          <a:xfrm>
            <a:off x="4860925" y="4919663"/>
            <a:ext cx="3700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000"/>
              <a:t>Molecular Biology of the Cell, Alberts </a:t>
            </a:r>
            <a:r>
              <a:rPr lang="it-IT" altLang="it-IT" sz="1000" i="1"/>
              <a:t>et al.</a:t>
            </a:r>
            <a:r>
              <a:rPr lang="it-IT" altLang="it-IT" sz="1000"/>
              <a:t> Third Ed., fig. 20-28</a:t>
            </a:r>
          </a:p>
        </p:txBody>
      </p:sp>
      <p:sp>
        <p:nvSpPr>
          <p:cNvPr id="6" name="CasellaDiTesto 14">
            <a:extLst>
              <a:ext uri="{FF2B5EF4-FFF2-40B4-BE49-F238E27FC236}">
                <a16:creationId xmlns:a16="http://schemas.microsoft.com/office/drawing/2014/main" id="{8E7BD246-E920-4D46-99AB-48378F7E7819}"/>
              </a:ext>
            </a:extLst>
          </p:cNvPr>
          <p:cNvSpPr txBox="1">
            <a:spLocks noChangeArrowheads="1"/>
          </p:cNvSpPr>
          <p:nvPr/>
        </p:nvSpPr>
        <p:spPr bwMode="auto">
          <a:xfrm>
            <a:off x="7110413" y="6486525"/>
            <a:ext cx="1662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7" name="Rectangle 2">
            <a:extLst>
              <a:ext uri="{FF2B5EF4-FFF2-40B4-BE49-F238E27FC236}">
                <a16:creationId xmlns:a16="http://schemas.microsoft.com/office/drawing/2014/main" id="{DD9CF38D-7650-49B1-B4BF-A880D7043F70}"/>
              </a:ext>
            </a:extLst>
          </p:cNvPr>
          <p:cNvSpPr>
            <a:spLocks noChangeArrowheads="1"/>
          </p:cNvSpPr>
          <p:nvPr/>
        </p:nvSpPr>
        <p:spPr bwMode="auto">
          <a:xfrm>
            <a:off x="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40">
            <a:extLst>
              <a:ext uri="{FF2B5EF4-FFF2-40B4-BE49-F238E27FC236}">
                <a16:creationId xmlns:a16="http://schemas.microsoft.com/office/drawing/2014/main" id="{D8283316-E2DA-4BDE-B098-3AE8263D1BA5}"/>
              </a:ext>
            </a:extLst>
          </p:cNvPr>
          <p:cNvGrpSpPr>
            <a:grpSpLocks/>
          </p:cNvGrpSpPr>
          <p:nvPr/>
        </p:nvGrpSpPr>
        <p:grpSpPr bwMode="auto">
          <a:xfrm>
            <a:off x="179388" y="95250"/>
            <a:ext cx="8939212" cy="6446838"/>
            <a:chOff x="72" y="60"/>
            <a:chExt cx="5631" cy="4061"/>
          </a:xfrm>
        </p:grpSpPr>
        <p:sp>
          <p:nvSpPr>
            <p:cNvPr id="11284" name="Text Box 20">
              <a:extLst>
                <a:ext uri="{FF2B5EF4-FFF2-40B4-BE49-F238E27FC236}">
                  <a16:creationId xmlns:a16="http://schemas.microsoft.com/office/drawing/2014/main" id="{FB2A1321-19AE-4CA3-BA9D-48CC7E15E53D}"/>
                </a:ext>
              </a:extLst>
            </p:cNvPr>
            <p:cNvSpPr txBox="1">
              <a:spLocks noChangeArrowheads="1"/>
            </p:cNvSpPr>
            <p:nvPr/>
          </p:nvSpPr>
          <p:spPr bwMode="auto">
            <a:xfrm>
              <a:off x="725" y="60"/>
              <a:ext cx="4310" cy="422"/>
            </a:xfrm>
            <a:prstGeom prst="rect">
              <a:avLst/>
            </a:prstGeom>
            <a:noFill/>
            <a:ln w="9525">
              <a:noFill/>
              <a:miter lim="800000"/>
              <a:headEnd/>
              <a:tailEnd/>
            </a:ln>
            <a:effectLst/>
          </p:spPr>
          <p:txBody>
            <a:bodyPr wrap="none">
              <a:spAutoFit/>
            </a:bodyPr>
            <a:lstStyle/>
            <a:p>
              <a:pPr algn="ctr">
                <a:defRPr/>
              </a:pPr>
              <a:r>
                <a:rPr lang="it-IT" sz="1900" b="1" dirty="0">
                  <a:solidFill>
                    <a:schemeClr val="accent2"/>
                  </a:solidFill>
                  <a:effectLst>
                    <a:outerShdw blurRad="38100" dist="38100" dir="2700000" algn="tl">
                      <a:srgbClr val="C0C0C0"/>
                    </a:outerShdw>
                  </a:effectLst>
                  <a:latin typeface="Comic Sans MS" pitchFamily="66" charset="0"/>
                </a:rPr>
                <a:t>MODELLO INTERRELAZIONI NELLA FECONDAZIONE </a:t>
              </a:r>
            </a:p>
            <a:p>
              <a:pPr algn="ctr">
                <a:defRPr/>
              </a:pPr>
              <a:r>
                <a:rPr lang="it-IT" sz="1900" b="1" dirty="0">
                  <a:solidFill>
                    <a:schemeClr val="accent2"/>
                  </a:solidFill>
                  <a:effectLst>
                    <a:outerShdw blurRad="38100" dist="38100" dir="2700000" algn="tl">
                      <a:srgbClr val="C0C0C0"/>
                    </a:outerShdw>
                  </a:effectLst>
                  <a:latin typeface="Comic Sans MS" pitchFamily="66" charset="0"/>
                </a:rPr>
                <a:t>DEL RICCIO </a:t>
              </a:r>
              <a:r>
                <a:rPr lang="it-IT" sz="1900" b="1" dirty="0" err="1">
                  <a:solidFill>
                    <a:schemeClr val="accent2"/>
                  </a:solidFill>
                  <a:effectLst>
                    <a:outerShdw blurRad="38100" dist="38100" dir="2700000" algn="tl">
                      <a:srgbClr val="C0C0C0"/>
                    </a:outerShdw>
                  </a:effectLst>
                  <a:latin typeface="Comic Sans MS" pitchFamily="66" charset="0"/>
                </a:rPr>
                <a:t>DI</a:t>
              </a:r>
              <a:r>
                <a:rPr lang="it-IT" sz="1900" b="1" dirty="0">
                  <a:solidFill>
                    <a:schemeClr val="accent2"/>
                  </a:solidFill>
                  <a:effectLst>
                    <a:outerShdw blurRad="38100" dist="38100" dir="2700000" algn="tl">
                      <a:srgbClr val="C0C0C0"/>
                    </a:outerShdw>
                  </a:effectLst>
                  <a:latin typeface="Comic Sans MS" pitchFamily="66" charset="0"/>
                </a:rPr>
                <a:t> MARE</a:t>
              </a:r>
            </a:p>
          </p:txBody>
        </p:sp>
        <p:grpSp>
          <p:nvGrpSpPr>
            <p:cNvPr id="3082" name="Group 39">
              <a:extLst>
                <a:ext uri="{FF2B5EF4-FFF2-40B4-BE49-F238E27FC236}">
                  <a16:creationId xmlns:a16="http://schemas.microsoft.com/office/drawing/2014/main" id="{E960A813-187F-4FB6-8B44-BBE506B9816A}"/>
                </a:ext>
              </a:extLst>
            </p:cNvPr>
            <p:cNvGrpSpPr>
              <a:grpSpLocks/>
            </p:cNvGrpSpPr>
            <p:nvPr/>
          </p:nvGrpSpPr>
          <p:grpSpPr bwMode="auto">
            <a:xfrm>
              <a:off x="72" y="799"/>
              <a:ext cx="5631" cy="3322"/>
              <a:chOff x="144" y="624"/>
              <a:chExt cx="5631" cy="3322"/>
            </a:xfrm>
          </p:grpSpPr>
          <p:sp>
            <p:nvSpPr>
              <p:cNvPr id="3083" name="Text Box 2">
                <a:extLst>
                  <a:ext uri="{FF2B5EF4-FFF2-40B4-BE49-F238E27FC236}">
                    <a16:creationId xmlns:a16="http://schemas.microsoft.com/office/drawing/2014/main" id="{53BAD93F-7247-4E9F-97C1-8369661A5E97}"/>
                  </a:ext>
                </a:extLst>
              </p:cNvPr>
              <p:cNvSpPr txBox="1">
                <a:spLocks noChangeArrowheads="1"/>
              </p:cNvSpPr>
              <p:nvPr/>
            </p:nvSpPr>
            <p:spPr bwMode="auto">
              <a:xfrm>
                <a:off x="144" y="1680"/>
                <a:ext cx="1117" cy="346"/>
              </a:xfrm>
              <a:prstGeom prst="rect">
                <a:avLst/>
              </a:prstGeom>
              <a:solidFill>
                <a:srgbClr val="8585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000">
                    <a:latin typeface="Arial" panose="020B0604020202020204" pitchFamily="34" charset="0"/>
                  </a:rPr>
                  <a:t>LEGAME DELLO SPERMA-</a:t>
                </a:r>
              </a:p>
              <a:p>
                <a:pPr eaLnBrk="1" hangingPunct="1"/>
                <a:r>
                  <a:rPr lang="it-IT" altLang="it-IT" sz="1000">
                    <a:latin typeface="Arial" panose="020B0604020202020204" pitchFamily="34" charset="0"/>
                  </a:rPr>
                  <a:t>TOZOO ALLA MEMBRANA</a:t>
                </a:r>
              </a:p>
              <a:p>
                <a:pPr eaLnBrk="1" hangingPunct="1"/>
                <a:r>
                  <a:rPr lang="it-IT" altLang="it-IT" sz="1000">
                    <a:latin typeface="Arial" panose="020B0604020202020204" pitchFamily="34" charset="0"/>
                  </a:rPr>
                  <a:t> CELLULARE DELL’UOVO</a:t>
                </a:r>
              </a:p>
            </p:txBody>
          </p:sp>
          <p:sp>
            <p:nvSpPr>
              <p:cNvPr id="3084" name="Text Box 3">
                <a:extLst>
                  <a:ext uri="{FF2B5EF4-FFF2-40B4-BE49-F238E27FC236}">
                    <a16:creationId xmlns:a16="http://schemas.microsoft.com/office/drawing/2014/main" id="{09C50169-0820-4458-BADF-DE453FBAE54F}"/>
                  </a:ext>
                </a:extLst>
              </p:cNvPr>
              <p:cNvSpPr txBox="1">
                <a:spLocks noChangeArrowheads="1"/>
              </p:cNvSpPr>
              <p:nvPr/>
            </p:nvSpPr>
            <p:spPr bwMode="auto">
              <a:xfrm>
                <a:off x="576" y="624"/>
                <a:ext cx="6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000">
                    <a:latin typeface="Arial" panose="020B0604020202020204" pitchFamily="34" charset="0"/>
                  </a:rPr>
                  <a:t>AFFLUSSO DI </a:t>
                </a:r>
              </a:p>
              <a:p>
                <a:pPr eaLnBrk="1" hangingPunct="1"/>
                <a:r>
                  <a:rPr lang="it-IT" altLang="it-IT" sz="1000">
                    <a:latin typeface="Arial" panose="020B0604020202020204" pitchFamily="34" charset="0"/>
                  </a:rPr>
                  <a:t>Na</a:t>
                </a:r>
                <a:r>
                  <a:rPr lang="it-IT" altLang="it-IT" sz="1000" baseline="30000">
                    <a:latin typeface="Arial" panose="020B0604020202020204" pitchFamily="34" charset="0"/>
                  </a:rPr>
                  <a:t>+</a:t>
                </a:r>
              </a:p>
            </p:txBody>
          </p:sp>
          <p:sp>
            <p:nvSpPr>
              <p:cNvPr id="3085" name="Text Box 4">
                <a:extLst>
                  <a:ext uri="{FF2B5EF4-FFF2-40B4-BE49-F238E27FC236}">
                    <a16:creationId xmlns:a16="http://schemas.microsoft.com/office/drawing/2014/main" id="{76FAB7F2-05D9-4D70-A593-77A1F49B0EC5}"/>
                  </a:ext>
                </a:extLst>
              </p:cNvPr>
              <p:cNvSpPr txBox="1">
                <a:spLocks noChangeArrowheads="1"/>
              </p:cNvSpPr>
              <p:nvPr/>
            </p:nvSpPr>
            <p:spPr bwMode="auto">
              <a:xfrm>
                <a:off x="1632" y="624"/>
                <a:ext cx="77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000">
                    <a:latin typeface="Arial" panose="020B0604020202020204" pitchFamily="34" charset="0"/>
                  </a:rPr>
                  <a:t>VARIAZIONE DEL</a:t>
                </a:r>
              </a:p>
              <a:p>
                <a:pPr eaLnBrk="1" hangingPunct="1"/>
                <a:r>
                  <a:rPr lang="it-IT" altLang="it-IT" sz="1000">
                    <a:latin typeface="Arial" panose="020B0604020202020204" pitchFamily="34" charset="0"/>
                  </a:rPr>
                  <a:t>POTENZIALE DI</a:t>
                </a:r>
              </a:p>
              <a:p>
                <a:pPr eaLnBrk="1" hangingPunct="1"/>
                <a:r>
                  <a:rPr lang="it-IT" altLang="it-IT" sz="1000">
                    <a:latin typeface="Arial" panose="020B0604020202020204" pitchFamily="34" charset="0"/>
                  </a:rPr>
                  <a:t>MEMBRANA</a:t>
                </a:r>
              </a:p>
            </p:txBody>
          </p:sp>
          <p:sp>
            <p:nvSpPr>
              <p:cNvPr id="3086" name="Text Box 5">
                <a:extLst>
                  <a:ext uri="{FF2B5EF4-FFF2-40B4-BE49-F238E27FC236}">
                    <a16:creationId xmlns:a16="http://schemas.microsoft.com/office/drawing/2014/main" id="{469E75A7-C0F5-49A1-BB95-E028E3D618E6}"/>
                  </a:ext>
                </a:extLst>
              </p:cNvPr>
              <p:cNvSpPr txBox="1">
                <a:spLocks noChangeArrowheads="1"/>
              </p:cNvSpPr>
              <p:nvPr/>
            </p:nvSpPr>
            <p:spPr bwMode="auto">
              <a:xfrm>
                <a:off x="2880" y="624"/>
                <a:ext cx="835" cy="346"/>
              </a:xfrm>
              <a:prstGeom prst="rect">
                <a:avLst/>
              </a:prstGeom>
              <a:solidFill>
                <a:srgbClr val="FF4B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000" b="1">
                    <a:latin typeface="Arial" panose="020B0604020202020204" pitchFamily="34" charset="0"/>
                  </a:rPr>
                  <a:t>BLOCCO VELOCE </a:t>
                </a:r>
              </a:p>
              <a:p>
                <a:pPr eaLnBrk="1" hangingPunct="1"/>
                <a:r>
                  <a:rPr lang="it-IT" altLang="it-IT" sz="1000" b="1">
                    <a:latin typeface="Arial" panose="020B0604020202020204" pitchFamily="34" charset="0"/>
                  </a:rPr>
                  <a:t>DELLA </a:t>
                </a:r>
              </a:p>
              <a:p>
                <a:pPr eaLnBrk="1" hangingPunct="1"/>
                <a:r>
                  <a:rPr lang="it-IT" altLang="it-IT" sz="1000" b="1">
                    <a:latin typeface="Arial" panose="020B0604020202020204" pitchFamily="34" charset="0"/>
                  </a:rPr>
                  <a:t>POLISPERMIA</a:t>
                </a:r>
              </a:p>
            </p:txBody>
          </p:sp>
          <p:sp>
            <p:nvSpPr>
              <p:cNvPr id="3087" name="Text Box 6">
                <a:extLst>
                  <a:ext uri="{FF2B5EF4-FFF2-40B4-BE49-F238E27FC236}">
                    <a16:creationId xmlns:a16="http://schemas.microsoft.com/office/drawing/2014/main" id="{101A21DE-F4AD-4FC2-9D35-A06151B3239D}"/>
                  </a:ext>
                </a:extLst>
              </p:cNvPr>
              <p:cNvSpPr txBox="1">
                <a:spLocks noChangeArrowheads="1"/>
              </p:cNvSpPr>
              <p:nvPr/>
            </p:nvSpPr>
            <p:spPr bwMode="auto">
              <a:xfrm>
                <a:off x="481" y="2736"/>
                <a:ext cx="71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000">
                    <a:latin typeface="Arial" panose="020B0604020202020204" pitchFamily="34" charset="0"/>
                  </a:rPr>
                  <a:t>STIMOLAZIONE</a:t>
                </a:r>
              </a:p>
              <a:p>
                <a:pPr eaLnBrk="1" hangingPunct="1"/>
                <a:r>
                  <a:rPr lang="it-IT" altLang="it-IT" sz="1000">
                    <a:latin typeface="Arial" panose="020B0604020202020204" pitchFamily="34" charset="0"/>
                  </a:rPr>
                  <a:t>DELLA</a:t>
                </a:r>
              </a:p>
              <a:p>
                <a:pPr eaLnBrk="1" hangingPunct="1"/>
                <a:r>
                  <a:rPr lang="it-IT" altLang="it-IT" sz="1000">
                    <a:latin typeface="Arial" panose="020B0604020202020204" pitchFamily="34" charset="0"/>
                  </a:rPr>
                  <a:t>PROTEINA G?</a:t>
                </a:r>
              </a:p>
            </p:txBody>
          </p:sp>
          <p:sp>
            <p:nvSpPr>
              <p:cNvPr id="3088" name="Text Box 7">
                <a:extLst>
                  <a:ext uri="{FF2B5EF4-FFF2-40B4-BE49-F238E27FC236}">
                    <a16:creationId xmlns:a16="http://schemas.microsoft.com/office/drawing/2014/main" id="{69226EFC-06E1-4B82-AD44-9918F8B4C5BE}"/>
                  </a:ext>
                </a:extLst>
              </p:cNvPr>
              <p:cNvSpPr txBox="1">
                <a:spLocks noChangeArrowheads="1"/>
              </p:cNvSpPr>
              <p:nvPr/>
            </p:nvSpPr>
            <p:spPr bwMode="auto">
              <a:xfrm>
                <a:off x="1393" y="2736"/>
                <a:ext cx="91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000">
                    <a:latin typeface="Arial" panose="020B0604020202020204" pitchFamily="34" charset="0"/>
                  </a:rPr>
                  <a:t>ATTIVAZIONE DELLA</a:t>
                </a:r>
              </a:p>
              <a:p>
                <a:pPr eaLnBrk="1" hangingPunct="1"/>
                <a:r>
                  <a:rPr lang="it-IT" altLang="it-IT" sz="1000">
                    <a:latin typeface="Arial" panose="020B0604020202020204" pitchFamily="34" charset="0"/>
                  </a:rPr>
                  <a:t>FOSFOLIPASI C</a:t>
                </a:r>
              </a:p>
            </p:txBody>
          </p:sp>
          <p:sp>
            <p:nvSpPr>
              <p:cNvPr id="3089" name="Text Box 8">
                <a:extLst>
                  <a:ext uri="{FF2B5EF4-FFF2-40B4-BE49-F238E27FC236}">
                    <a16:creationId xmlns:a16="http://schemas.microsoft.com/office/drawing/2014/main" id="{06B5B37F-09FD-43F5-82E2-B59188EBAFD8}"/>
                  </a:ext>
                </a:extLst>
              </p:cNvPr>
              <p:cNvSpPr txBox="1">
                <a:spLocks noChangeArrowheads="1"/>
              </p:cNvSpPr>
              <p:nvPr/>
            </p:nvSpPr>
            <p:spPr bwMode="auto">
              <a:xfrm>
                <a:off x="2161" y="3120"/>
                <a:ext cx="83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000">
                    <a:latin typeface="Arial" panose="020B0604020202020204" pitchFamily="34" charset="0"/>
                  </a:rPr>
                  <a:t>FORMAZIONE </a:t>
                </a:r>
              </a:p>
              <a:p>
                <a:pPr eaLnBrk="1" hangingPunct="1"/>
                <a:r>
                  <a:rPr lang="it-IT" altLang="it-IT" sz="1000">
                    <a:latin typeface="Arial" panose="020B0604020202020204" pitchFamily="34" charset="0"/>
                  </a:rPr>
                  <a:t>DI</a:t>
                </a:r>
              </a:p>
              <a:p>
                <a:pPr eaLnBrk="1" hangingPunct="1"/>
                <a:r>
                  <a:rPr lang="it-IT" altLang="it-IT" sz="1000">
                    <a:latin typeface="Arial" panose="020B0604020202020204" pitchFamily="34" charset="0"/>
                  </a:rPr>
                  <a:t>DIACILGLICEROLO</a:t>
                </a:r>
              </a:p>
            </p:txBody>
          </p:sp>
          <p:sp>
            <p:nvSpPr>
              <p:cNvPr id="3090" name="Text Box 9">
                <a:extLst>
                  <a:ext uri="{FF2B5EF4-FFF2-40B4-BE49-F238E27FC236}">
                    <a16:creationId xmlns:a16="http://schemas.microsoft.com/office/drawing/2014/main" id="{188A214D-D038-4A61-97D7-21CDD8AE3D5E}"/>
                  </a:ext>
                </a:extLst>
              </p:cNvPr>
              <p:cNvSpPr txBox="1">
                <a:spLocks noChangeArrowheads="1"/>
              </p:cNvSpPr>
              <p:nvPr/>
            </p:nvSpPr>
            <p:spPr bwMode="auto">
              <a:xfrm>
                <a:off x="2161" y="2304"/>
                <a:ext cx="67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000">
                    <a:latin typeface="Arial" panose="020B0604020202020204" pitchFamily="34" charset="0"/>
                  </a:rPr>
                  <a:t>PRODUZIONE </a:t>
                </a:r>
              </a:p>
              <a:p>
                <a:pPr eaLnBrk="1" hangingPunct="1"/>
                <a:r>
                  <a:rPr lang="it-IT" altLang="it-IT" sz="1000">
                    <a:latin typeface="Arial" panose="020B0604020202020204" pitchFamily="34" charset="0"/>
                  </a:rPr>
                  <a:t>DI IP</a:t>
                </a:r>
                <a:r>
                  <a:rPr lang="it-IT" altLang="it-IT" sz="1000" baseline="-25000">
                    <a:latin typeface="Arial" panose="020B0604020202020204" pitchFamily="34" charset="0"/>
                  </a:rPr>
                  <a:t>3</a:t>
                </a:r>
              </a:p>
            </p:txBody>
          </p:sp>
          <p:sp>
            <p:nvSpPr>
              <p:cNvPr id="3091" name="Text Box 10">
                <a:extLst>
                  <a:ext uri="{FF2B5EF4-FFF2-40B4-BE49-F238E27FC236}">
                    <a16:creationId xmlns:a16="http://schemas.microsoft.com/office/drawing/2014/main" id="{A97E082F-23A3-41F8-96DF-7EC7B8330AE7}"/>
                  </a:ext>
                </a:extLst>
              </p:cNvPr>
              <p:cNvSpPr txBox="1">
                <a:spLocks noChangeArrowheads="1"/>
              </p:cNvSpPr>
              <p:nvPr/>
            </p:nvSpPr>
            <p:spPr bwMode="auto">
              <a:xfrm>
                <a:off x="3025" y="2304"/>
                <a:ext cx="643" cy="250"/>
              </a:xfrm>
              <a:prstGeom prst="rect">
                <a:avLst/>
              </a:prstGeom>
              <a:solidFill>
                <a:srgbClr val="8585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000">
                    <a:latin typeface="Arial" panose="020B0604020202020204" pitchFamily="34" charset="0"/>
                  </a:rPr>
                  <a:t>LIBERAZIONE</a:t>
                </a:r>
              </a:p>
              <a:p>
                <a:pPr eaLnBrk="1" hangingPunct="1"/>
                <a:r>
                  <a:rPr lang="it-IT" altLang="it-IT" sz="1000">
                    <a:latin typeface="Arial" panose="020B0604020202020204" pitchFamily="34" charset="0"/>
                  </a:rPr>
                  <a:t>DI Ca</a:t>
                </a:r>
                <a:r>
                  <a:rPr lang="it-IT" altLang="it-IT" sz="1000" baseline="30000">
                    <a:latin typeface="Arial" panose="020B0604020202020204" pitchFamily="34" charset="0"/>
                  </a:rPr>
                  <a:t>++</a:t>
                </a:r>
              </a:p>
            </p:txBody>
          </p:sp>
          <p:sp>
            <p:nvSpPr>
              <p:cNvPr id="3092" name="Text Box 11">
                <a:extLst>
                  <a:ext uri="{FF2B5EF4-FFF2-40B4-BE49-F238E27FC236}">
                    <a16:creationId xmlns:a16="http://schemas.microsoft.com/office/drawing/2014/main" id="{6D2B1A0F-235B-4BB1-BE41-ECFC3A1581B7}"/>
                  </a:ext>
                </a:extLst>
              </p:cNvPr>
              <p:cNvSpPr txBox="1">
                <a:spLocks noChangeArrowheads="1"/>
              </p:cNvSpPr>
              <p:nvPr/>
            </p:nvSpPr>
            <p:spPr bwMode="auto">
              <a:xfrm>
                <a:off x="3409" y="1728"/>
                <a:ext cx="938"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000">
                    <a:latin typeface="Arial" panose="020B0604020202020204" pitchFamily="34" charset="0"/>
                  </a:rPr>
                  <a:t>ATTIVAZIONE</a:t>
                </a:r>
              </a:p>
              <a:p>
                <a:pPr eaLnBrk="1" hangingPunct="1"/>
                <a:r>
                  <a:rPr lang="it-IT" altLang="it-IT" sz="1000">
                    <a:latin typeface="Arial" panose="020B0604020202020204" pitchFamily="34" charset="0"/>
                  </a:rPr>
                  <a:t>DELLA NAD</a:t>
                </a:r>
                <a:r>
                  <a:rPr lang="it-IT" altLang="it-IT" sz="1000" baseline="30000">
                    <a:latin typeface="Arial" panose="020B0604020202020204" pitchFamily="34" charset="0"/>
                  </a:rPr>
                  <a:t>+</a:t>
                </a:r>
              </a:p>
              <a:p>
                <a:pPr eaLnBrk="1" hangingPunct="1"/>
                <a:r>
                  <a:rPr lang="it-IT" altLang="it-IT" sz="1000">
                    <a:latin typeface="Arial" panose="020B0604020202020204" pitchFamily="34" charset="0"/>
                  </a:rPr>
                  <a:t>CHINASI</a:t>
                </a:r>
              </a:p>
              <a:p>
                <a:pPr eaLnBrk="1" hangingPunct="1"/>
                <a:endParaRPr lang="it-IT" altLang="it-IT" sz="1000" baseline="30000">
                  <a:latin typeface="Arial" panose="020B0604020202020204" pitchFamily="34" charset="0"/>
                </a:endParaRPr>
              </a:p>
            </p:txBody>
          </p:sp>
          <p:sp>
            <p:nvSpPr>
              <p:cNvPr id="3093" name="Text Box 12">
                <a:extLst>
                  <a:ext uri="{FF2B5EF4-FFF2-40B4-BE49-F238E27FC236}">
                    <a16:creationId xmlns:a16="http://schemas.microsoft.com/office/drawing/2014/main" id="{5A21EA11-2CBC-4883-BE30-6E454A89898E}"/>
                  </a:ext>
                </a:extLst>
              </p:cNvPr>
              <p:cNvSpPr txBox="1">
                <a:spLocks noChangeArrowheads="1"/>
              </p:cNvSpPr>
              <p:nvPr/>
            </p:nvSpPr>
            <p:spPr bwMode="auto">
              <a:xfrm>
                <a:off x="3073" y="3120"/>
                <a:ext cx="95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000">
                    <a:latin typeface="Arial" panose="020B0604020202020204" pitchFamily="34" charset="0"/>
                  </a:rPr>
                  <a:t>ATTIVAZIONE DELLA</a:t>
                </a:r>
              </a:p>
              <a:p>
                <a:pPr eaLnBrk="1" hangingPunct="1"/>
                <a:r>
                  <a:rPr lang="it-IT" altLang="it-IT" sz="1000">
                    <a:latin typeface="Arial" panose="020B0604020202020204" pitchFamily="34" charset="0"/>
                  </a:rPr>
                  <a:t>PROTEINA CHINASI C</a:t>
                </a:r>
              </a:p>
            </p:txBody>
          </p:sp>
          <p:sp>
            <p:nvSpPr>
              <p:cNvPr id="3094" name="Text Box 13">
                <a:extLst>
                  <a:ext uri="{FF2B5EF4-FFF2-40B4-BE49-F238E27FC236}">
                    <a16:creationId xmlns:a16="http://schemas.microsoft.com/office/drawing/2014/main" id="{4985935E-43CF-4324-B0C0-C6E54D5C1C87}"/>
                  </a:ext>
                </a:extLst>
              </p:cNvPr>
              <p:cNvSpPr txBox="1">
                <a:spLocks noChangeArrowheads="1"/>
              </p:cNvSpPr>
              <p:nvPr/>
            </p:nvSpPr>
            <p:spPr bwMode="auto">
              <a:xfrm>
                <a:off x="3889" y="2304"/>
                <a:ext cx="62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000">
                    <a:latin typeface="Arial" panose="020B0604020202020204" pitchFamily="34" charset="0"/>
                  </a:rPr>
                  <a:t>ESOCITOSI </a:t>
                </a:r>
              </a:p>
              <a:p>
                <a:pPr eaLnBrk="1" hangingPunct="1"/>
                <a:r>
                  <a:rPr lang="it-IT" altLang="it-IT" sz="1000">
                    <a:latin typeface="Arial" panose="020B0604020202020204" pitchFamily="34" charset="0"/>
                  </a:rPr>
                  <a:t>DEI GRANULI</a:t>
                </a:r>
              </a:p>
              <a:p>
                <a:pPr eaLnBrk="1" hangingPunct="1"/>
                <a:r>
                  <a:rPr lang="it-IT" altLang="it-IT" sz="1000">
                    <a:latin typeface="Arial" panose="020B0604020202020204" pitchFamily="34" charset="0"/>
                  </a:rPr>
                  <a:t>CORTICALI</a:t>
                </a:r>
              </a:p>
            </p:txBody>
          </p:sp>
          <p:sp>
            <p:nvSpPr>
              <p:cNvPr id="3095" name="Text Box 14">
                <a:extLst>
                  <a:ext uri="{FF2B5EF4-FFF2-40B4-BE49-F238E27FC236}">
                    <a16:creationId xmlns:a16="http://schemas.microsoft.com/office/drawing/2014/main" id="{7546A605-CEDF-4132-9D43-94C6D36E964C}"/>
                  </a:ext>
                </a:extLst>
              </p:cNvPr>
              <p:cNvSpPr txBox="1">
                <a:spLocks noChangeArrowheads="1"/>
              </p:cNvSpPr>
              <p:nvPr/>
            </p:nvSpPr>
            <p:spPr bwMode="auto">
              <a:xfrm>
                <a:off x="3169" y="3696"/>
                <a:ext cx="4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000">
                    <a:latin typeface="Arial" panose="020B0604020202020204" pitchFamily="34" charset="0"/>
                  </a:rPr>
                  <a:t>SCAMBIO</a:t>
                </a:r>
              </a:p>
              <a:p>
                <a:pPr eaLnBrk="1" hangingPunct="1"/>
                <a:r>
                  <a:rPr lang="it-IT" altLang="it-IT" sz="1000">
                    <a:latin typeface="Arial" panose="020B0604020202020204" pitchFamily="34" charset="0"/>
                  </a:rPr>
                  <a:t>Na</a:t>
                </a:r>
                <a:r>
                  <a:rPr lang="it-IT" altLang="it-IT" sz="1000" baseline="30000">
                    <a:latin typeface="Arial" panose="020B0604020202020204" pitchFamily="34" charset="0"/>
                  </a:rPr>
                  <a:t>+</a:t>
                </a:r>
                <a:r>
                  <a:rPr lang="it-IT" altLang="it-IT" sz="1000">
                    <a:latin typeface="Arial" panose="020B0604020202020204" pitchFamily="34" charset="0"/>
                  </a:rPr>
                  <a:t>/H</a:t>
                </a:r>
                <a:r>
                  <a:rPr lang="it-IT" altLang="it-IT" sz="1000" baseline="30000">
                    <a:latin typeface="Arial" panose="020B0604020202020204" pitchFamily="34" charset="0"/>
                  </a:rPr>
                  <a:t>+</a:t>
                </a:r>
              </a:p>
            </p:txBody>
          </p:sp>
          <p:sp>
            <p:nvSpPr>
              <p:cNvPr id="3096" name="Text Box 15">
                <a:extLst>
                  <a:ext uri="{FF2B5EF4-FFF2-40B4-BE49-F238E27FC236}">
                    <a16:creationId xmlns:a16="http://schemas.microsoft.com/office/drawing/2014/main" id="{E06C2E44-3788-4909-BA93-6078C217DBA8}"/>
                  </a:ext>
                </a:extLst>
              </p:cNvPr>
              <p:cNvSpPr txBox="1">
                <a:spLocks noChangeArrowheads="1"/>
              </p:cNvSpPr>
              <p:nvPr/>
            </p:nvSpPr>
            <p:spPr bwMode="auto">
              <a:xfrm>
                <a:off x="4417" y="1728"/>
                <a:ext cx="8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000">
                    <a:latin typeface="Arial" panose="020B0604020202020204" pitchFamily="34" charset="0"/>
                  </a:rPr>
                  <a:t>CONVERSIONE DI</a:t>
                </a:r>
              </a:p>
              <a:p>
                <a:pPr eaLnBrk="1" hangingPunct="1"/>
                <a:r>
                  <a:rPr lang="it-IT" altLang="it-IT" sz="1000">
                    <a:latin typeface="Arial" panose="020B0604020202020204" pitchFamily="34" charset="0"/>
                  </a:rPr>
                  <a:t>NAD</a:t>
                </a:r>
                <a:r>
                  <a:rPr lang="it-IT" altLang="it-IT" sz="1000" baseline="30000">
                    <a:latin typeface="Arial" panose="020B0604020202020204" pitchFamily="34" charset="0"/>
                  </a:rPr>
                  <a:t>+</a:t>
                </a:r>
                <a:r>
                  <a:rPr lang="it-IT" altLang="it-IT" sz="1000">
                    <a:latin typeface="Arial" panose="020B0604020202020204" pitchFamily="34" charset="0"/>
                  </a:rPr>
                  <a:t> A NADP</a:t>
                </a:r>
                <a:r>
                  <a:rPr lang="it-IT" altLang="it-IT" sz="1000" baseline="30000">
                    <a:latin typeface="Arial" panose="020B0604020202020204" pitchFamily="34" charset="0"/>
                  </a:rPr>
                  <a:t>+</a:t>
                </a:r>
              </a:p>
            </p:txBody>
          </p:sp>
          <p:sp>
            <p:nvSpPr>
              <p:cNvPr id="3097" name="Text Box 16">
                <a:extLst>
                  <a:ext uri="{FF2B5EF4-FFF2-40B4-BE49-F238E27FC236}">
                    <a16:creationId xmlns:a16="http://schemas.microsoft.com/office/drawing/2014/main" id="{DED04AEC-ED88-4367-954D-952B141EA34C}"/>
                  </a:ext>
                </a:extLst>
              </p:cNvPr>
              <p:cNvSpPr txBox="1">
                <a:spLocks noChangeArrowheads="1"/>
              </p:cNvSpPr>
              <p:nvPr/>
            </p:nvSpPr>
            <p:spPr bwMode="auto">
              <a:xfrm>
                <a:off x="4563" y="2112"/>
                <a:ext cx="778" cy="346"/>
              </a:xfrm>
              <a:prstGeom prst="rect">
                <a:avLst/>
              </a:prstGeom>
              <a:solidFill>
                <a:srgbClr val="FF4B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000" b="1">
                    <a:latin typeface="Arial" panose="020B0604020202020204" pitchFamily="34" charset="0"/>
                  </a:rPr>
                  <a:t>BLOCCO LENTO </a:t>
                </a:r>
              </a:p>
              <a:p>
                <a:pPr eaLnBrk="1" hangingPunct="1"/>
                <a:r>
                  <a:rPr lang="it-IT" altLang="it-IT" sz="1000" b="1">
                    <a:latin typeface="Arial" panose="020B0604020202020204" pitchFamily="34" charset="0"/>
                  </a:rPr>
                  <a:t>DELLA </a:t>
                </a:r>
              </a:p>
              <a:p>
                <a:pPr eaLnBrk="1" hangingPunct="1"/>
                <a:r>
                  <a:rPr lang="it-IT" altLang="it-IT" sz="1000" b="1">
                    <a:latin typeface="Arial" panose="020B0604020202020204" pitchFamily="34" charset="0"/>
                  </a:rPr>
                  <a:t>POLISPERMIA</a:t>
                </a:r>
              </a:p>
            </p:txBody>
          </p:sp>
          <p:sp>
            <p:nvSpPr>
              <p:cNvPr id="3098" name="Text Box 17">
                <a:extLst>
                  <a:ext uri="{FF2B5EF4-FFF2-40B4-BE49-F238E27FC236}">
                    <a16:creationId xmlns:a16="http://schemas.microsoft.com/office/drawing/2014/main" id="{986549EA-F918-44C0-9C43-648B3922DEBA}"/>
                  </a:ext>
                </a:extLst>
              </p:cNvPr>
              <p:cNvSpPr txBox="1">
                <a:spLocks noChangeArrowheads="1"/>
              </p:cNvSpPr>
              <p:nvPr/>
            </p:nvSpPr>
            <p:spPr bwMode="auto">
              <a:xfrm>
                <a:off x="4583" y="2544"/>
                <a:ext cx="738" cy="346"/>
              </a:xfrm>
              <a:prstGeom prst="rect">
                <a:avLst/>
              </a:prstGeom>
              <a:solidFill>
                <a:srgbClr val="FF4B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000" b="1">
                    <a:latin typeface="Arial" panose="020B0604020202020204" pitchFamily="34" charset="0"/>
                  </a:rPr>
                  <a:t>FORMAZIONE</a:t>
                </a:r>
              </a:p>
              <a:p>
                <a:pPr eaLnBrk="1" hangingPunct="1"/>
                <a:r>
                  <a:rPr lang="it-IT" altLang="it-IT" sz="1000" b="1">
                    <a:latin typeface="Arial" panose="020B0604020202020204" pitchFamily="34" charset="0"/>
                  </a:rPr>
                  <a:t>DELLO STRATO</a:t>
                </a:r>
              </a:p>
              <a:p>
                <a:pPr eaLnBrk="1" hangingPunct="1"/>
                <a:r>
                  <a:rPr lang="it-IT" altLang="it-IT" sz="1000" b="1">
                    <a:latin typeface="Arial" panose="020B0604020202020204" pitchFamily="34" charset="0"/>
                  </a:rPr>
                  <a:t>IALINO</a:t>
                </a:r>
              </a:p>
            </p:txBody>
          </p:sp>
          <p:sp>
            <p:nvSpPr>
              <p:cNvPr id="3099" name="Text Box 18">
                <a:extLst>
                  <a:ext uri="{FF2B5EF4-FFF2-40B4-BE49-F238E27FC236}">
                    <a16:creationId xmlns:a16="http://schemas.microsoft.com/office/drawing/2014/main" id="{0AFFB9D4-1C59-405F-A914-98343DCDD783}"/>
                  </a:ext>
                </a:extLst>
              </p:cNvPr>
              <p:cNvSpPr txBox="1">
                <a:spLocks noChangeArrowheads="1"/>
              </p:cNvSpPr>
              <p:nvPr/>
            </p:nvSpPr>
            <p:spPr bwMode="auto">
              <a:xfrm>
                <a:off x="4455" y="2976"/>
                <a:ext cx="1320" cy="634"/>
              </a:xfrm>
              <a:prstGeom prst="rect">
                <a:avLst/>
              </a:prstGeom>
              <a:solidFill>
                <a:srgbClr val="FF4B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000" b="1">
                    <a:latin typeface="Arial" panose="020B0604020202020204" pitchFamily="34" charset="0"/>
                  </a:rPr>
                  <a:t>STIMOLAZIONE DELLA</a:t>
                </a:r>
              </a:p>
              <a:p>
                <a:pPr eaLnBrk="1" hangingPunct="1"/>
                <a:r>
                  <a:rPr lang="it-IT" altLang="it-IT" sz="1000" b="1">
                    <a:latin typeface="Arial" panose="020B0604020202020204" pitchFamily="34" charset="0"/>
                  </a:rPr>
                  <a:t>SINTESI PROTEICA,</a:t>
                </a:r>
              </a:p>
              <a:p>
                <a:pPr eaLnBrk="1" hangingPunct="1"/>
                <a:r>
                  <a:rPr lang="it-IT" altLang="it-IT" sz="1000" b="1">
                    <a:latin typeface="Arial" panose="020B0604020202020204" pitchFamily="34" charset="0"/>
                  </a:rPr>
                  <a:t>DELLA REPLICAZIONE DEL</a:t>
                </a:r>
              </a:p>
              <a:p>
                <a:pPr eaLnBrk="1" hangingPunct="1"/>
                <a:r>
                  <a:rPr lang="it-IT" altLang="it-IT" sz="1000" b="1">
                    <a:latin typeface="Arial" panose="020B0604020202020204" pitchFamily="34" charset="0"/>
                  </a:rPr>
                  <a:t>DNA, E DEI MOVIMENTI </a:t>
                </a:r>
              </a:p>
              <a:p>
                <a:pPr eaLnBrk="1" hangingPunct="1"/>
                <a:r>
                  <a:rPr lang="it-IT" altLang="it-IT" sz="1000" b="1">
                    <a:latin typeface="Arial" panose="020B0604020202020204" pitchFamily="34" charset="0"/>
                  </a:rPr>
                  <a:t>CITOPLASMATICI DEL </a:t>
                </a:r>
              </a:p>
              <a:p>
                <a:pPr eaLnBrk="1" hangingPunct="1"/>
                <a:r>
                  <a:rPr lang="it-IT" altLang="it-IT" sz="1000" b="1">
                    <a:latin typeface="Arial" panose="020B0604020202020204" pitchFamily="34" charset="0"/>
                  </a:rPr>
                  <a:t>MATERIALE MORFOGENETICO</a:t>
                </a:r>
              </a:p>
            </p:txBody>
          </p:sp>
          <p:sp>
            <p:nvSpPr>
              <p:cNvPr id="3100" name="Text Box 19">
                <a:extLst>
                  <a:ext uri="{FF2B5EF4-FFF2-40B4-BE49-F238E27FC236}">
                    <a16:creationId xmlns:a16="http://schemas.microsoft.com/office/drawing/2014/main" id="{FA68CA9D-8749-47D6-8AD3-B0695C62DE7A}"/>
                  </a:ext>
                </a:extLst>
              </p:cNvPr>
              <p:cNvSpPr txBox="1">
                <a:spLocks noChangeArrowheads="1"/>
              </p:cNvSpPr>
              <p:nvPr/>
            </p:nvSpPr>
            <p:spPr bwMode="auto">
              <a:xfrm>
                <a:off x="3889" y="3696"/>
                <a:ext cx="945" cy="250"/>
              </a:xfrm>
              <a:prstGeom prst="rect">
                <a:avLst/>
              </a:prstGeom>
              <a:solidFill>
                <a:srgbClr val="8585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000">
                    <a:latin typeface="Arial" panose="020B0604020202020204" pitchFamily="34" charset="0"/>
                  </a:rPr>
                  <a:t>INCREMENTO DEL</a:t>
                </a:r>
              </a:p>
              <a:p>
                <a:pPr eaLnBrk="1" hangingPunct="1"/>
                <a:r>
                  <a:rPr lang="it-IT" altLang="it-IT" sz="1000">
                    <a:latin typeface="Arial" panose="020B0604020202020204" pitchFamily="34" charset="0"/>
                  </a:rPr>
                  <a:t>pH INTRACELLULARE</a:t>
                </a:r>
              </a:p>
            </p:txBody>
          </p:sp>
          <p:sp>
            <p:nvSpPr>
              <p:cNvPr id="3101" name="AutoShape 21">
                <a:extLst>
                  <a:ext uri="{FF2B5EF4-FFF2-40B4-BE49-F238E27FC236}">
                    <a16:creationId xmlns:a16="http://schemas.microsoft.com/office/drawing/2014/main" id="{DBE20D0C-0BA5-412B-8DC0-D2C9FD050FAF}"/>
                  </a:ext>
                </a:extLst>
              </p:cNvPr>
              <p:cNvSpPr>
                <a:spLocks noChangeArrowheads="1"/>
              </p:cNvSpPr>
              <p:nvPr/>
            </p:nvSpPr>
            <p:spPr bwMode="auto">
              <a:xfrm>
                <a:off x="1248" y="672"/>
                <a:ext cx="336" cy="96"/>
              </a:xfrm>
              <a:prstGeom prst="rightArrow">
                <a:avLst>
                  <a:gd name="adj1" fmla="val 50000"/>
                  <a:gd name="adj2" fmla="val 87500"/>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3102" name="AutoShape 22">
                <a:extLst>
                  <a:ext uri="{FF2B5EF4-FFF2-40B4-BE49-F238E27FC236}">
                    <a16:creationId xmlns:a16="http://schemas.microsoft.com/office/drawing/2014/main" id="{606C4F75-90DD-4F38-A22B-A6B24E4C1D05}"/>
                  </a:ext>
                </a:extLst>
              </p:cNvPr>
              <p:cNvSpPr>
                <a:spLocks noChangeArrowheads="1"/>
              </p:cNvSpPr>
              <p:nvPr/>
            </p:nvSpPr>
            <p:spPr bwMode="auto">
              <a:xfrm>
                <a:off x="2496" y="672"/>
                <a:ext cx="336" cy="96"/>
              </a:xfrm>
              <a:prstGeom prst="rightArrow">
                <a:avLst>
                  <a:gd name="adj1" fmla="val 50000"/>
                  <a:gd name="adj2" fmla="val 87500"/>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3103" name="AutoShape 23">
                <a:extLst>
                  <a:ext uri="{FF2B5EF4-FFF2-40B4-BE49-F238E27FC236}">
                    <a16:creationId xmlns:a16="http://schemas.microsoft.com/office/drawing/2014/main" id="{5061D53D-CE2A-4694-8A94-A1A1B044681C}"/>
                  </a:ext>
                </a:extLst>
              </p:cNvPr>
              <p:cNvSpPr>
                <a:spLocks noChangeArrowheads="1"/>
              </p:cNvSpPr>
              <p:nvPr/>
            </p:nvSpPr>
            <p:spPr bwMode="auto">
              <a:xfrm>
                <a:off x="1152" y="2784"/>
                <a:ext cx="240" cy="96"/>
              </a:xfrm>
              <a:prstGeom prst="rightArrow">
                <a:avLst>
                  <a:gd name="adj1" fmla="val 50000"/>
                  <a:gd name="adj2" fmla="val 62500"/>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3104" name="AutoShape 24">
                <a:extLst>
                  <a:ext uri="{FF2B5EF4-FFF2-40B4-BE49-F238E27FC236}">
                    <a16:creationId xmlns:a16="http://schemas.microsoft.com/office/drawing/2014/main" id="{87D9E18E-5C1A-442D-91E5-D97B0B6A0433}"/>
                  </a:ext>
                </a:extLst>
              </p:cNvPr>
              <p:cNvSpPr>
                <a:spLocks noChangeArrowheads="1"/>
              </p:cNvSpPr>
              <p:nvPr/>
            </p:nvSpPr>
            <p:spPr bwMode="auto">
              <a:xfrm>
                <a:off x="2784" y="2352"/>
                <a:ext cx="240" cy="96"/>
              </a:xfrm>
              <a:prstGeom prst="rightArrow">
                <a:avLst>
                  <a:gd name="adj1" fmla="val 50000"/>
                  <a:gd name="adj2" fmla="val 62500"/>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3105" name="AutoShape 25">
                <a:extLst>
                  <a:ext uri="{FF2B5EF4-FFF2-40B4-BE49-F238E27FC236}">
                    <a16:creationId xmlns:a16="http://schemas.microsoft.com/office/drawing/2014/main" id="{AC7F8876-6F80-4236-A809-5E68035E04D3}"/>
                  </a:ext>
                </a:extLst>
              </p:cNvPr>
              <p:cNvSpPr>
                <a:spLocks noChangeArrowheads="1"/>
              </p:cNvSpPr>
              <p:nvPr/>
            </p:nvSpPr>
            <p:spPr bwMode="auto">
              <a:xfrm>
                <a:off x="3696" y="2352"/>
                <a:ext cx="240" cy="96"/>
              </a:xfrm>
              <a:prstGeom prst="rightArrow">
                <a:avLst>
                  <a:gd name="adj1" fmla="val 50000"/>
                  <a:gd name="adj2" fmla="val 62500"/>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3106" name="AutoShape 26">
                <a:extLst>
                  <a:ext uri="{FF2B5EF4-FFF2-40B4-BE49-F238E27FC236}">
                    <a16:creationId xmlns:a16="http://schemas.microsoft.com/office/drawing/2014/main" id="{3790AA81-0791-440B-980A-FDB76B94894B}"/>
                  </a:ext>
                </a:extLst>
              </p:cNvPr>
              <p:cNvSpPr>
                <a:spLocks noChangeArrowheads="1"/>
              </p:cNvSpPr>
              <p:nvPr/>
            </p:nvSpPr>
            <p:spPr bwMode="auto">
              <a:xfrm>
                <a:off x="4128" y="1776"/>
                <a:ext cx="240" cy="96"/>
              </a:xfrm>
              <a:prstGeom prst="rightArrow">
                <a:avLst>
                  <a:gd name="adj1" fmla="val 50000"/>
                  <a:gd name="adj2" fmla="val 62500"/>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3107" name="AutoShape 27">
                <a:extLst>
                  <a:ext uri="{FF2B5EF4-FFF2-40B4-BE49-F238E27FC236}">
                    <a16:creationId xmlns:a16="http://schemas.microsoft.com/office/drawing/2014/main" id="{78818C69-8528-41C2-8B20-BD47FCEE226C}"/>
                  </a:ext>
                </a:extLst>
              </p:cNvPr>
              <p:cNvSpPr>
                <a:spLocks noChangeArrowheads="1"/>
              </p:cNvSpPr>
              <p:nvPr/>
            </p:nvSpPr>
            <p:spPr bwMode="auto">
              <a:xfrm>
                <a:off x="2832" y="3168"/>
                <a:ext cx="240" cy="96"/>
              </a:xfrm>
              <a:prstGeom prst="rightArrow">
                <a:avLst>
                  <a:gd name="adj1" fmla="val 50000"/>
                  <a:gd name="adj2" fmla="val 62500"/>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3108" name="AutoShape 28">
                <a:extLst>
                  <a:ext uri="{FF2B5EF4-FFF2-40B4-BE49-F238E27FC236}">
                    <a16:creationId xmlns:a16="http://schemas.microsoft.com/office/drawing/2014/main" id="{55B35181-BD00-4B07-BC60-A944767D5A99}"/>
                  </a:ext>
                </a:extLst>
              </p:cNvPr>
              <p:cNvSpPr>
                <a:spLocks noChangeArrowheads="1"/>
              </p:cNvSpPr>
              <p:nvPr/>
            </p:nvSpPr>
            <p:spPr bwMode="auto">
              <a:xfrm rot="5405127">
                <a:off x="3240" y="3480"/>
                <a:ext cx="336" cy="96"/>
              </a:xfrm>
              <a:prstGeom prst="rightArrow">
                <a:avLst>
                  <a:gd name="adj1" fmla="val 50000"/>
                  <a:gd name="adj2" fmla="val 87500"/>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cxnSp>
            <p:nvCxnSpPr>
              <p:cNvPr id="3109" name="AutoShape 29">
                <a:extLst>
                  <a:ext uri="{FF2B5EF4-FFF2-40B4-BE49-F238E27FC236}">
                    <a16:creationId xmlns:a16="http://schemas.microsoft.com/office/drawing/2014/main" id="{F9FEE919-DC7E-4EB0-8343-86CB973416FC}"/>
                  </a:ext>
                </a:extLst>
              </p:cNvPr>
              <p:cNvCxnSpPr>
                <a:cxnSpLocks noChangeShapeType="1"/>
                <a:stCxn id="3083" idx="1"/>
                <a:endCxn id="3084" idx="1"/>
              </p:cNvCxnSpPr>
              <p:nvPr/>
            </p:nvCxnSpPr>
            <p:spPr bwMode="auto">
              <a:xfrm rot="10800000" flipH="1">
                <a:off x="144" y="749"/>
                <a:ext cx="432" cy="1104"/>
              </a:xfrm>
              <a:prstGeom prst="bentConnector3">
                <a:avLst>
                  <a:gd name="adj1" fmla="val -18292"/>
                </a:avLst>
              </a:prstGeom>
              <a:noFill/>
              <a:ln w="50800">
                <a:solidFill>
                  <a:srgbClr val="0000FF"/>
                </a:solidFill>
                <a:miter lim="800000"/>
                <a:headEnd/>
                <a:tailEnd type="triangle" w="sm" len="sm"/>
              </a:ln>
              <a:extLst>
                <a:ext uri="{909E8E84-426E-40DD-AFC4-6F175D3DCCD1}">
                  <a14:hiddenFill xmlns:a14="http://schemas.microsoft.com/office/drawing/2010/main">
                    <a:noFill/>
                  </a14:hiddenFill>
                </a:ext>
              </a:extLst>
            </p:spPr>
          </p:cxnSp>
          <p:cxnSp>
            <p:nvCxnSpPr>
              <p:cNvPr id="3110" name="AutoShape 30">
                <a:extLst>
                  <a:ext uri="{FF2B5EF4-FFF2-40B4-BE49-F238E27FC236}">
                    <a16:creationId xmlns:a16="http://schemas.microsoft.com/office/drawing/2014/main" id="{0EDF3AE0-2F77-4475-9495-DF458B8D8D25}"/>
                  </a:ext>
                </a:extLst>
              </p:cNvPr>
              <p:cNvCxnSpPr>
                <a:cxnSpLocks noChangeShapeType="1"/>
                <a:stCxn id="3083" idx="1"/>
                <a:endCxn id="3087" idx="1"/>
              </p:cNvCxnSpPr>
              <p:nvPr/>
            </p:nvCxnSpPr>
            <p:spPr bwMode="auto">
              <a:xfrm rot="10800000" flipH="1" flipV="1">
                <a:off x="144" y="1853"/>
                <a:ext cx="337" cy="1056"/>
              </a:xfrm>
              <a:prstGeom prst="bentConnector3">
                <a:avLst>
                  <a:gd name="adj1" fmla="val -21963"/>
                </a:avLst>
              </a:prstGeom>
              <a:noFill/>
              <a:ln w="50800">
                <a:solidFill>
                  <a:srgbClr val="0000FF"/>
                </a:solidFill>
                <a:miter lim="800000"/>
                <a:headEnd/>
                <a:tailEnd type="triangle" w="sm" len="sm"/>
              </a:ln>
              <a:extLst>
                <a:ext uri="{909E8E84-426E-40DD-AFC4-6F175D3DCCD1}">
                  <a14:hiddenFill xmlns:a14="http://schemas.microsoft.com/office/drawing/2010/main">
                    <a:noFill/>
                  </a14:hiddenFill>
                </a:ext>
              </a:extLst>
            </p:spPr>
          </p:cxnSp>
          <p:cxnSp>
            <p:nvCxnSpPr>
              <p:cNvPr id="3111" name="AutoShape 31">
                <a:extLst>
                  <a:ext uri="{FF2B5EF4-FFF2-40B4-BE49-F238E27FC236}">
                    <a16:creationId xmlns:a16="http://schemas.microsoft.com/office/drawing/2014/main" id="{7831C151-4E54-4E22-8F62-DDAA60957DAC}"/>
                  </a:ext>
                </a:extLst>
              </p:cNvPr>
              <p:cNvCxnSpPr>
                <a:cxnSpLocks noChangeShapeType="1"/>
                <a:stCxn id="3088" idx="0"/>
                <a:endCxn id="3090" idx="1"/>
              </p:cNvCxnSpPr>
              <p:nvPr/>
            </p:nvCxnSpPr>
            <p:spPr bwMode="auto">
              <a:xfrm rot="-5400000">
                <a:off x="1852" y="2427"/>
                <a:ext cx="307" cy="311"/>
              </a:xfrm>
              <a:prstGeom prst="bentConnector2">
                <a:avLst/>
              </a:prstGeom>
              <a:noFill/>
              <a:ln w="50800">
                <a:solidFill>
                  <a:srgbClr val="0000FF"/>
                </a:solidFill>
                <a:miter lim="800000"/>
                <a:headEnd/>
                <a:tailEnd type="triangle" w="sm" len="sm"/>
              </a:ln>
              <a:extLst>
                <a:ext uri="{909E8E84-426E-40DD-AFC4-6F175D3DCCD1}">
                  <a14:hiddenFill xmlns:a14="http://schemas.microsoft.com/office/drawing/2010/main">
                    <a:noFill/>
                  </a14:hiddenFill>
                </a:ext>
              </a:extLst>
            </p:spPr>
          </p:cxnSp>
          <p:cxnSp>
            <p:nvCxnSpPr>
              <p:cNvPr id="3112" name="AutoShape 32">
                <a:extLst>
                  <a:ext uri="{FF2B5EF4-FFF2-40B4-BE49-F238E27FC236}">
                    <a16:creationId xmlns:a16="http://schemas.microsoft.com/office/drawing/2014/main" id="{3F8028AF-ACCE-46F7-B07E-C20ACEB27E60}"/>
                  </a:ext>
                </a:extLst>
              </p:cNvPr>
              <p:cNvCxnSpPr>
                <a:cxnSpLocks noChangeShapeType="1"/>
                <a:endCxn id="3092" idx="1"/>
              </p:cNvCxnSpPr>
              <p:nvPr/>
            </p:nvCxnSpPr>
            <p:spPr bwMode="auto">
              <a:xfrm rot="-5400000">
                <a:off x="3174" y="2025"/>
                <a:ext cx="326" cy="145"/>
              </a:xfrm>
              <a:prstGeom prst="bentConnector2">
                <a:avLst/>
              </a:prstGeom>
              <a:noFill/>
              <a:ln w="50800">
                <a:solidFill>
                  <a:srgbClr val="0000FF"/>
                </a:solidFill>
                <a:miter lim="800000"/>
                <a:headEnd/>
                <a:tailEnd type="triangle" w="sm" len="sm"/>
              </a:ln>
              <a:extLst>
                <a:ext uri="{909E8E84-426E-40DD-AFC4-6F175D3DCCD1}">
                  <a14:hiddenFill xmlns:a14="http://schemas.microsoft.com/office/drawing/2010/main">
                    <a:noFill/>
                  </a14:hiddenFill>
                </a:ext>
              </a:extLst>
            </p:spPr>
          </p:cxnSp>
          <p:cxnSp>
            <p:nvCxnSpPr>
              <p:cNvPr id="3113" name="AutoShape 33">
                <a:extLst>
                  <a:ext uri="{FF2B5EF4-FFF2-40B4-BE49-F238E27FC236}">
                    <a16:creationId xmlns:a16="http://schemas.microsoft.com/office/drawing/2014/main" id="{BC04464E-FDC3-4DF9-969A-BA029D522880}"/>
                  </a:ext>
                </a:extLst>
              </p:cNvPr>
              <p:cNvCxnSpPr>
                <a:cxnSpLocks noChangeShapeType="1"/>
              </p:cNvCxnSpPr>
              <p:nvPr/>
            </p:nvCxnSpPr>
            <p:spPr bwMode="auto">
              <a:xfrm rot="-5400000">
                <a:off x="4184" y="3448"/>
                <a:ext cx="271" cy="192"/>
              </a:xfrm>
              <a:prstGeom prst="bentConnector3">
                <a:avLst>
                  <a:gd name="adj1" fmla="val 98523"/>
                </a:avLst>
              </a:prstGeom>
              <a:noFill/>
              <a:ln w="50800">
                <a:solidFill>
                  <a:srgbClr val="0000FF"/>
                </a:solidFill>
                <a:miter lim="800000"/>
                <a:headEnd/>
                <a:tailEnd type="triangle" w="sm" len="sm"/>
              </a:ln>
              <a:extLst>
                <a:ext uri="{909E8E84-426E-40DD-AFC4-6F175D3DCCD1}">
                  <a14:hiddenFill xmlns:a14="http://schemas.microsoft.com/office/drawing/2010/main">
                    <a:noFill/>
                  </a14:hiddenFill>
                </a:ext>
              </a:extLst>
            </p:spPr>
          </p:cxnSp>
          <p:cxnSp>
            <p:nvCxnSpPr>
              <p:cNvPr id="3114" name="AutoShape 34">
                <a:extLst>
                  <a:ext uri="{FF2B5EF4-FFF2-40B4-BE49-F238E27FC236}">
                    <a16:creationId xmlns:a16="http://schemas.microsoft.com/office/drawing/2014/main" id="{392F478B-92E3-45FA-A7CB-75416CD12097}"/>
                  </a:ext>
                </a:extLst>
              </p:cNvPr>
              <p:cNvCxnSpPr>
                <a:cxnSpLocks noChangeShapeType="1"/>
                <a:stCxn id="3094" idx="0"/>
              </p:cNvCxnSpPr>
              <p:nvPr/>
            </p:nvCxnSpPr>
            <p:spPr bwMode="auto">
              <a:xfrm rot="-5400000">
                <a:off x="4309" y="2101"/>
                <a:ext cx="96" cy="310"/>
              </a:xfrm>
              <a:prstGeom prst="bentConnector2">
                <a:avLst/>
              </a:prstGeom>
              <a:noFill/>
              <a:ln w="50800">
                <a:solidFill>
                  <a:srgbClr val="0000FF"/>
                </a:solidFill>
                <a:miter lim="800000"/>
                <a:headEnd/>
                <a:tailEnd type="triangle" w="sm" len="sm"/>
              </a:ln>
              <a:extLst>
                <a:ext uri="{909E8E84-426E-40DD-AFC4-6F175D3DCCD1}">
                  <a14:hiddenFill xmlns:a14="http://schemas.microsoft.com/office/drawing/2010/main">
                    <a:noFill/>
                  </a14:hiddenFill>
                </a:ext>
              </a:extLst>
            </p:spPr>
          </p:cxnSp>
          <p:cxnSp>
            <p:nvCxnSpPr>
              <p:cNvPr id="3115" name="AutoShape 35">
                <a:extLst>
                  <a:ext uri="{FF2B5EF4-FFF2-40B4-BE49-F238E27FC236}">
                    <a16:creationId xmlns:a16="http://schemas.microsoft.com/office/drawing/2014/main" id="{0EC19A97-937F-4DEA-977F-A90CE9C02BF9}"/>
                  </a:ext>
                </a:extLst>
              </p:cNvPr>
              <p:cNvCxnSpPr>
                <a:cxnSpLocks noChangeShapeType="1"/>
                <a:stCxn id="3088" idx="2"/>
                <a:endCxn id="3089" idx="1"/>
              </p:cNvCxnSpPr>
              <p:nvPr/>
            </p:nvCxnSpPr>
            <p:spPr bwMode="auto">
              <a:xfrm rot="16200000" flipH="1">
                <a:off x="1852" y="2984"/>
                <a:ext cx="307" cy="311"/>
              </a:xfrm>
              <a:prstGeom prst="bentConnector2">
                <a:avLst/>
              </a:prstGeom>
              <a:noFill/>
              <a:ln w="50800">
                <a:solidFill>
                  <a:srgbClr val="0000FF"/>
                </a:solidFill>
                <a:miter lim="800000"/>
                <a:headEnd/>
                <a:tailEnd type="triangle" w="sm" len="sm"/>
              </a:ln>
              <a:extLst>
                <a:ext uri="{909E8E84-426E-40DD-AFC4-6F175D3DCCD1}">
                  <a14:hiddenFill xmlns:a14="http://schemas.microsoft.com/office/drawing/2010/main">
                    <a:noFill/>
                  </a14:hiddenFill>
                </a:ext>
              </a:extLst>
            </p:spPr>
          </p:cxnSp>
          <p:cxnSp>
            <p:nvCxnSpPr>
              <p:cNvPr id="3116" name="AutoShape 36">
                <a:extLst>
                  <a:ext uri="{FF2B5EF4-FFF2-40B4-BE49-F238E27FC236}">
                    <a16:creationId xmlns:a16="http://schemas.microsoft.com/office/drawing/2014/main" id="{244E5930-339A-47F2-95AB-66F52FAF3C17}"/>
                  </a:ext>
                </a:extLst>
              </p:cNvPr>
              <p:cNvCxnSpPr>
                <a:cxnSpLocks noChangeShapeType="1"/>
                <a:stCxn id="3094" idx="2"/>
              </p:cNvCxnSpPr>
              <p:nvPr/>
            </p:nvCxnSpPr>
            <p:spPr bwMode="auto">
              <a:xfrm rot="16200000" flipH="1">
                <a:off x="4314" y="2538"/>
                <a:ext cx="86" cy="310"/>
              </a:xfrm>
              <a:prstGeom prst="bentConnector2">
                <a:avLst/>
              </a:prstGeom>
              <a:noFill/>
              <a:ln w="50800">
                <a:solidFill>
                  <a:srgbClr val="0000FF"/>
                </a:solidFill>
                <a:miter lim="800000"/>
                <a:headEnd/>
                <a:tailEnd type="triangle" w="sm" len="sm"/>
              </a:ln>
              <a:extLst>
                <a:ext uri="{909E8E84-426E-40DD-AFC4-6F175D3DCCD1}">
                  <a14:hiddenFill xmlns:a14="http://schemas.microsoft.com/office/drawing/2010/main">
                    <a:noFill/>
                  </a14:hiddenFill>
                </a:ext>
              </a:extLst>
            </p:spPr>
          </p:cxnSp>
          <p:cxnSp>
            <p:nvCxnSpPr>
              <p:cNvPr id="3117" name="AutoShape 37">
                <a:extLst>
                  <a:ext uri="{FF2B5EF4-FFF2-40B4-BE49-F238E27FC236}">
                    <a16:creationId xmlns:a16="http://schemas.microsoft.com/office/drawing/2014/main" id="{6237F1A6-A815-4BE0-AF43-AC2F96F36B22}"/>
                  </a:ext>
                </a:extLst>
              </p:cNvPr>
              <p:cNvCxnSpPr>
                <a:cxnSpLocks noChangeShapeType="1"/>
              </p:cNvCxnSpPr>
              <p:nvPr/>
            </p:nvCxnSpPr>
            <p:spPr bwMode="auto">
              <a:xfrm>
                <a:off x="3264" y="2592"/>
                <a:ext cx="1104" cy="432"/>
              </a:xfrm>
              <a:prstGeom prst="bentConnector3">
                <a:avLst>
                  <a:gd name="adj1" fmla="val 1269"/>
                </a:avLst>
              </a:prstGeom>
              <a:noFill/>
              <a:ln w="50800">
                <a:solidFill>
                  <a:srgbClr val="0000FF"/>
                </a:solidFill>
                <a:miter lim="800000"/>
                <a:headEnd/>
                <a:tailEnd type="triangle" w="sm" len="sm"/>
              </a:ln>
              <a:extLst>
                <a:ext uri="{909E8E84-426E-40DD-AFC4-6F175D3DCCD1}">
                  <a14:hiddenFill xmlns:a14="http://schemas.microsoft.com/office/drawing/2010/main">
                    <a:noFill/>
                  </a14:hiddenFill>
                </a:ext>
              </a:extLst>
            </p:spPr>
          </p:cxnSp>
          <p:sp>
            <p:nvSpPr>
              <p:cNvPr id="3118" name="AutoShape 38">
                <a:extLst>
                  <a:ext uri="{FF2B5EF4-FFF2-40B4-BE49-F238E27FC236}">
                    <a16:creationId xmlns:a16="http://schemas.microsoft.com/office/drawing/2014/main" id="{9A318274-1C6F-4980-9E36-84830F5749DA}"/>
                  </a:ext>
                </a:extLst>
              </p:cNvPr>
              <p:cNvSpPr>
                <a:spLocks noChangeArrowheads="1"/>
              </p:cNvSpPr>
              <p:nvPr/>
            </p:nvSpPr>
            <p:spPr bwMode="auto">
              <a:xfrm>
                <a:off x="3606" y="3793"/>
                <a:ext cx="240" cy="96"/>
              </a:xfrm>
              <a:prstGeom prst="rightArrow">
                <a:avLst>
                  <a:gd name="adj1" fmla="val 50000"/>
                  <a:gd name="adj2" fmla="val 62500"/>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pic>
        <p:nvPicPr>
          <p:cNvPr id="3076" name="Picture 42">
            <a:extLst>
              <a:ext uri="{FF2B5EF4-FFF2-40B4-BE49-F238E27FC236}">
                <a16:creationId xmlns:a16="http://schemas.microsoft.com/office/drawing/2014/main" id="{42CDEF15-B622-4DE0-8FB8-6C8068475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25538"/>
            <a:ext cx="3271838"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ttangolo 44">
            <a:extLst>
              <a:ext uri="{FF2B5EF4-FFF2-40B4-BE49-F238E27FC236}">
                <a16:creationId xmlns:a16="http://schemas.microsoft.com/office/drawing/2014/main" id="{FC041D4B-D00F-4B65-A7FC-AE67ABA52C26}"/>
              </a:ext>
            </a:extLst>
          </p:cNvPr>
          <p:cNvSpPr/>
          <p:nvPr/>
        </p:nvSpPr>
        <p:spPr>
          <a:xfrm>
            <a:off x="827088" y="1125538"/>
            <a:ext cx="5040312" cy="863600"/>
          </a:xfrm>
          <a:prstGeom prst="rect">
            <a:avLst/>
          </a:prstGeom>
          <a:solidFill>
            <a:schemeClr val="bg1">
              <a:lumMod val="85000"/>
              <a:alpha val="46000"/>
            </a:schemeClr>
          </a:solidFill>
          <a:ln>
            <a:solidFill>
              <a:schemeClr val="bg1">
                <a:lumMod val="85000"/>
                <a:alpha val="4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9" name="Rettangolo 48">
            <a:extLst>
              <a:ext uri="{FF2B5EF4-FFF2-40B4-BE49-F238E27FC236}">
                <a16:creationId xmlns:a16="http://schemas.microsoft.com/office/drawing/2014/main" id="{8AAA44E3-4955-402A-B651-CF9945AE8085}"/>
              </a:ext>
            </a:extLst>
          </p:cNvPr>
          <p:cNvSpPr/>
          <p:nvPr/>
        </p:nvSpPr>
        <p:spPr>
          <a:xfrm rot="3100504" flipV="1">
            <a:off x="2614613" y="1524000"/>
            <a:ext cx="1592262" cy="46038"/>
          </a:xfrm>
          <a:prstGeom prst="rect">
            <a:avLst/>
          </a:prstGeom>
          <a:solidFill>
            <a:srgbClr val="FE0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0" name="Rettangolo 49">
            <a:extLst>
              <a:ext uri="{FF2B5EF4-FFF2-40B4-BE49-F238E27FC236}">
                <a16:creationId xmlns:a16="http://schemas.microsoft.com/office/drawing/2014/main" id="{B6A99B2C-DA41-4E56-8041-EC4253382F6B}"/>
              </a:ext>
            </a:extLst>
          </p:cNvPr>
          <p:cNvSpPr/>
          <p:nvPr/>
        </p:nvSpPr>
        <p:spPr>
          <a:xfrm rot="7943593" flipV="1">
            <a:off x="2585244" y="1505744"/>
            <a:ext cx="1590675" cy="46037"/>
          </a:xfrm>
          <a:prstGeom prst="rect">
            <a:avLst/>
          </a:prstGeom>
          <a:solidFill>
            <a:srgbClr val="FE0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080" name="CasellaDiTesto 50">
            <a:extLst>
              <a:ext uri="{FF2B5EF4-FFF2-40B4-BE49-F238E27FC236}">
                <a16:creationId xmlns:a16="http://schemas.microsoft.com/office/drawing/2014/main" id="{B829BEA0-A5A8-49A2-B952-A80F611390C9}"/>
              </a:ext>
            </a:extLst>
          </p:cNvPr>
          <p:cNvSpPr txBox="1">
            <a:spLocks noChangeArrowheads="1"/>
          </p:cNvSpPr>
          <p:nvPr/>
        </p:nvSpPr>
        <p:spPr bwMode="auto">
          <a:xfrm>
            <a:off x="3216275" y="673100"/>
            <a:ext cx="400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3200">
                <a:solidFill>
                  <a:srgbClr val="FF6161"/>
                </a:solidFill>
                <a:latin typeface="Comic Sans MS" panose="030F0702030302020204" pitchFamily="66"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6">
            <a:extLst>
              <a:ext uri="{FF2B5EF4-FFF2-40B4-BE49-F238E27FC236}">
                <a16:creationId xmlns:a16="http://schemas.microsoft.com/office/drawing/2014/main" id="{34AA4840-C3BE-4931-B798-44D7B27DCA9B}"/>
              </a:ext>
            </a:extLst>
          </p:cNvPr>
          <p:cNvSpPr txBox="1">
            <a:spLocks noChangeArrowheads="1"/>
          </p:cNvSpPr>
          <p:nvPr/>
        </p:nvSpPr>
        <p:spPr bwMode="auto">
          <a:xfrm>
            <a:off x="2319338" y="4578350"/>
            <a:ext cx="1655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000">
                <a:latin typeface="Arial" panose="020B0604020202020204" pitchFamily="34" charset="0"/>
              </a:rPr>
              <a:t>Reprod Biol 2008 </a:t>
            </a:r>
            <a:r>
              <a:rPr lang="it-IT" altLang="it-IT" sz="1000" b="1">
                <a:latin typeface="Arial" panose="020B0604020202020204" pitchFamily="34" charset="0"/>
              </a:rPr>
              <a:t>8 </a:t>
            </a:r>
            <a:r>
              <a:rPr lang="it-IT" altLang="it-IT" sz="1000">
                <a:latin typeface="Arial" panose="020B0604020202020204" pitchFamily="34" charset="0"/>
              </a:rPr>
              <a:t>1:3-22</a:t>
            </a:r>
          </a:p>
        </p:txBody>
      </p:sp>
      <p:grpSp>
        <p:nvGrpSpPr>
          <p:cNvPr id="4099" name="Group 9">
            <a:extLst>
              <a:ext uri="{FF2B5EF4-FFF2-40B4-BE49-F238E27FC236}">
                <a16:creationId xmlns:a16="http://schemas.microsoft.com/office/drawing/2014/main" id="{6C342C85-62F2-4933-91F9-841AF5FC8ED5}"/>
              </a:ext>
            </a:extLst>
          </p:cNvPr>
          <p:cNvGrpSpPr>
            <a:grpSpLocks/>
          </p:cNvGrpSpPr>
          <p:nvPr/>
        </p:nvGrpSpPr>
        <p:grpSpPr bwMode="auto">
          <a:xfrm>
            <a:off x="179388" y="312738"/>
            <a:ext cx="8840787" cy="6211887"/>
            <a:chOff x="113" y="197"/>
            <a:chExt cx="5569" cy="3913"/>
          </a:xfrm>
        </p:grpSpPr>
        <p:sp>
          <p:nvSpPr>
            <p:cNvPr id="4101" name="Text Box 5">
              <a:extLst>
                <a:ext uri="{FF2B5EF4-FFF2-40B4-BE49-F238E27FC236}">
                  <a16:creationId xmlns:a16="http://schemas.microsoft.com/office/drawing/2014/main" id="{004846C6-7FB1-4C86-AF2D-090F714C1C67}"/>
                </a:ext>
              </a:extLst>
            </p:cNvPr>
            <p:cNvSpPr txBox="1">
              <a:spLocks noChangeArrowheads="1"/>
            </p:cNvSpPr>
            <p:nvPr/>
          </p:nvSpPr>
          <p:spPr bwMode="auto">
            <a:xfrm>
              <a:off x="113" y="3382"/>
              <a:ext cx="5569"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400">
                  <a:latin typeface="Arial" panose="020B0604020202020204" pitchFamily="34" charset="0"/>
                </a:rPr>
                <a:t>Sperm derived oocyte-activating factor leads to IP3R1-mediated Ca2+ release. Increase in [Ca2+]i triggers several processes, e.g.: resumption of meiosis, establishment of a block to polyspermy or recruitment of maternal mRNAs. It also influences further stages of the embryo development. PLC zeta – phospholipase C zeta, PIP2 – phosphatidylinositol 4,5-bisphosphate, IP3 – 1,4,5-inositol triphosphate, DAG – diacylglycerol, IP3R – 1,4,5-inositol triphosphate receptor, ER – endoplasmic reticulum</a:t>
              </a:r>
            </a:p>
          </p:txBody>
        </p:sp>
        <p:pic>
          <p:nvPicPr>
            <p:cNvPr id="4102" name="Picture 4">
              <a:extLst>
                <a:ext uri="{FF2B5EF4-FFF2-40B4-BE49-F238E27FC236}">
                  <a16:creationId xmlns:a16="http://schemas.microsoft.com/office/drawing/2014/main" id="{BBEEC5C3-24B9-423C-9F4A-C2E75DC02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 y="654"/>
              <a:ext cx="5193" cy="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8">
              <a:extLst>
                <a:ext uri="{FF2B5EF4-FFF2-40B4-BE49-F238E27FC236}">
                  <a16:creationId xmlns:a16="http://schemas.microsoft.com/office/drawing/2014/main" id="{B9ADE1F9-64B1-4A11-B699-5D035EC952CA}"/>
                </a:ext>
              </a:extLst>
            </p:cNvPr>
            <p:cNvSpPr txBox="1">
              <a:spLocks noChangeArrowheads="1"/>
            </p:cNvSpPr>
            <p:nvPr/>
          </p:nvSpPr>
          <p:spPr bwMode="auto">
            <a:xfrm>
              <a:off x="521" y="197"/>
              <a:ext cx="50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b="1">
                  <a:latin typeface="Comic Sans MS" panose="030F0702030302020204" pitchFamily="66" charset="0"/>
                </a:rPr>
                <a:t>ACTIVATION OF THE EMBRYONIC DEVELOPMENT</a:t>
              </a:r>
            </a:p>
          </p:txBody>
        </p:sp>
      </p:grpSp>
      <p:sp>
        <p:nvSpPr>
          <p:cNvPr id="4100" name="Rectangle 10">
            <a:extLst>
              <a:ext uri="{FF2B5EF4-FFF2-40B4-BE49-F238E27FC236}">
                <a16:creationId xmlns:a16="http://schemas.microsoft.com/office/drawing/2014/main" id="{FBC5CBA0-A82B-46E4-954F-E1AC24E842FD}"/>
              </a:ext>
            </a:extLst>
          </p:cNvPr>
          <p:cNvSpPr>
            <a:spLocks noChangeArrowheads="1"/>
          </p:cNvSpPr>
          <p:nvPr/>
        </p:nvSpPr>
        <p:spPr bwMode="auto">
          <a:xfrm>
            <a:off x="0" y="44450"/>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4000">
                <a:sym typeface="Webdings" panose="05030102010509060703" pitchFamily="18" charset="2"/>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olpert fig">
            <a:extLst>
              <a:ext uri="{FF2B5EF4-FFF2-40B4-BE49-F238E27FC236}">
                <a16:creationId xmlns:a16="http://schemas.microsoft.com/office/drawing/2014/main" id="{CFD3244E-3696-45C7-B5AB-60E75E140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83058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a:extLst>
              <a:ext uri="{FF2B5EF4-FFF2-40B4-BE49-F238E27FC236}">
                <a16:creationId xmlns:a16="http://schemas.microsoft.com/office/drawing/2014/main" id="{78BBCF54-03D7-4270-90AA-113D2D643B1C}"/>
              </a:ext>
            </a:extLst>
          </p:cNvPr>
          <p:cNvSpPr txBox="1">
            <a:spLocks noChangeArrowheads="1"/>
          </p:cNvSpPr>
          <p:nvPr/>
        </p:nvSpPr>
        <p:spPr bwMode="auto">
          <a:xfrm>
            <a:off x="1476375" y="457200"/>
            <a:ext cx="6135688" cy="457200"/>
          </a:xfrm>
          <a:prstGeom prst="rect">
            <a:avLst/>
          </a:prstGeom>
          <a:noFill/>
          <a:ln w="9525">
            <a:noFill/>
            <a:miter lim="800000"/>
            <a:headEnd/>
            <a:tailEnd/>
          </a:ln>
          <a:effectLst/>
        </p:spPr>
        <p:txBody>
          <a:bodyPr>
            <a:spAutoFit/>
          </a:bodyPr>
          <a:lstStyle/>
          <a:p>
            <a:pPr>
              <a:defRPr/>
            </a:pPr>
            <a:r>
              <a:rPr lang="it-IT" b="1">
                <a:solidFill>
                  <a:srgbClr val="0033CC"/>
                </a:solidFill>
                <a:effectLst>
                  <a:outerShdw blurRad="38100" dist="38100" dir="2700000" algn="tl">
                    <a:srgbClr val="C0C0C0"/>
                  </a:outerShdw>
                </a:effectLst>
                <a:latin typeface="Comic Sans MS" pitchFamily="66" charset="0"/>
              </a:rPr>
              <a:t>BLOCCO LENTO DELLA POLISPERMIA</a:t>
            </a:r>
          </a:p>
        </p:txBody>
      </p:sp>
      <p:sp>
        <p:nvSpPr>
          <p:cNvPr id="6148" name="Text Box 4">
            <a:extLst>
              <a:ext uri="{FF2B5EF4-FFF2-40B4-BE49-F238E27FC236}">
                <a16:creationId xmlns:a16="http://schemas.microsoft.com/office/drawing/2014/main" id="{56A949F0-B047-434A-B19B-2AFE855FDDF6}"/>
              </a:ext>
            </a:extLst>
          </p:cNvPr>
          <p:cNvSpPr txBox="1">
            <a:spLocks noChangeArrowheads="1"/>
          </p:cNvSpPr>
          <p:nvPr/>
        </p:nvSpPr>
        <p:spPr bwMode="auto">
          <a:xfrm>
            <a:off x="441325" y="3919538"/>
            <a:ext cx="42513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200">
                <a:latin typeface="Arial" panose="020B0604020202020204" pitchFamily="34" charset="0"/>
              </a:rPr>
              <a:t>WOLPERT L. “BIOLOGIA DELLO SVILUPPO” ZANICHELLI</a:t>
            </a:r>
          </a:p>
        </p:txBody>
      </p:sp>
      <p:sp>
        <p:nvSpPr>
          <p:cNvPr id="6149" name="Text Box 5">
            <a:extLst>
              <a:ext uri="{FF2B5EF4-FFF2-40B4-BE49-F238E27FC236}">
                <a16:creationId xmlns:a16="http://schemas.microsoft.com/office/drawing/2014/main" id="{D9D888F2-6B4C-4F7C-AB03-29B3FD99DC18}"/>
              </a:ext>
            </a:extLst>
          </p:cNvPr>
          <p:cNvSpPr txBox="1">
            <a:spLocks noChangeArrowheads="1"/>
          </p:cNvSpPr>
          <p:nvPr/>
        </p:nvSpPr>
        <p:spPr bwMode="auto">
          <a:xfrm>
            <a:off x="457201" y="4766680"/>
            <a:ext cx="842722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600" dirty="0" err="1">
                <a:solidFill>
                  <a:srgbClr val="FF0000"/>
                </a:solidFill>
              </a:rPr>
              <a:t>physiological</a:t>
            </a:r>
            <a:r>
              <a:rPr lang="it-IT" altLang="it-IT" sz="1600" dirty="0">
                <a:solidFill>
                  <a:srgbClr val="FF0000"/>
                </a:solidFill>
              </a:rPr>
              <a:t> </a:t>
            </a:r>
            <a:r>
              <a:rPr lang="it-IT" altLang="it-IT" sz="1600" dirty="0" err="1">
                <a:solidFill>
                  <a:srgbClr val="FF0000"/>
                </a:solidFill>
              </a:rPr>
              <a:t>polyspermy</a:t>
            </a:r>
            <a:r>
              <a:rPr lang="it-IT" altLang="it-IT" sz="1600" dirty="0">
                <a:solidFill>
                  <a:srgbClr val="FF0000"/>
                </a:solidFill>
              </a:rPr>
              <a:t> </a:t>
            </a:r>
            <a:r>
              <a:rPr lang="it-IT" altLang="it-IT" sz="1600" dirty="0" err="1">
                <a:solidFill>
                  <a:srgbClr val="FF0000"/>
                </a:solidFill>
              </a:rPr>
              <a:t>observed</a:t>
            </a:r>
            <a:r>
              <a:rPr lang="it-IT" altLang="it-IT" sz="1600" dirty="0">
                <a:solidFill>
                  <a:srgbClr val="FF0000"/>
                </a:solidFill>
              </a:rPr>
              <a:t> in </a:t>
            </a:r>
            <a:r>
              <a:rPr lang="it-IT" altLang="it-IT" sz="1600" dirty="0" err="1">
                <a:solidFill>
                  <a:srgbClr val="FF0000"/>
                </a:solidFill>
              </a:rPr>
              <a:t>urodeles</a:t>
            </a:r>
            <a:r>
              <a:rPr lang="it-IT" altLang="it-IT" sz="1600" dirty="0">
                <a:solidFill>
                  <a:srgbClr val="FF0000"/>
                </a:solidFill>
              </a:rPr>
              <a:t>, </a:t>
            </a:r>
            <a:r>
              <a:rPr lang="it-IT" altLang="it-IT" sz="1600" dirty="0" err="1">
                <a:solidFill>
                  <a:srgbClr val="FF0000"/>
                </a:solidFill>
              </a:rPr>
              <a:t>elasmobranchs</a:t>
            </a:r>
            <a:r>
              <a:rPr lang="it-IT" altLang="it-IT" sz="1600" dirty="0">
                <a:solidFill>
                  <a:srgbClr val="FF0000"/>
                </a:solidFill>
              </a:rPr>
              <a:t>, </a:t>
            </a:r>
            <a:r>
              <a:rPr lang="it-IT" altLang="it-IT" sz="1600" dirty="0" err="1">
                <a:solidFill>
                  <a:srgbClr val="FF0000"/>
                </a:solidFill>
              </a:rPr>
              <a:t>reptiles</a:t>
            </a:r>
            <a:r>
              <a:rPr lang="it-IT" altLang="it-IT" sz="1600" dirty="0">
                <a:solidFill>
                  <a:srgbClr val="FF0000"/>
                </a:solidFill>
              </a:rPr>
              <a:t> and </a:t>
            </a:r>
            <a:r>
              <a:rPr lang="it-IT" altLang="it-IT" sz="1600" dirty="0" err="1">
                <a:solidFill>
                  <a:srgbClr val="FF0000"/>
                </a:solidFill>
              </a:rPr>
              <a:t>birds</a:t>
            </a:r>
            <a:r>
              <a:rPr lang="it-IT" altLang="it-IT" sz="1600" dirty="0">
                <a:solidFill>
                  <a:srgbClr val="FF0000"/>
                </a:solidFill>
              </a:rPr>
              <a:t> (le uova di elasmobranchi, uccelli e molti rettili non contengono granuli corticali </a:t>
            </a:r>
          </a:p>
          <a:p>
            <a:pPr eaLnBrk="1" hangingPunct="1"/>
            <a:endParaRPr lang="it-IT" altLang="it-IT" sz="1600" dirty="0">
              <a:latin typeface="Arial" panose="020B0604020202020204" pitchFamily="34" charset="0"/>
            </a:endParaRPr>
          </a:p>
          <a:p>
            <a:pPr eaLnBrk="1" hangingPunct="1"/>
            <a:r>
              <a:rPr lang="it-IT" altLang="it-IT" sz="1600" dirty="0">
                <a:latin typeface="Arial" panose="020B0604020202020204" pitchFamily="34" charset="0"/>
              </a:rPr>
              <a:t>POLISPERMIA NEGLI UCCELLI</a:t>
            </a:r>
            <a:r>
              <a:rPr lang="it-IT" altLang="it-IT" sz="1600" dirty="0">
                <a:latin typeface="Arial" panose="020B0604020202020204" pitchFamily="34" charset="0"/>
                <a:sym typeface="Symbol" panose="05050102010706020507" pitchFamily="18" charset="2"/>
              </a:rPr>
              <a:t> </a:t>
            </a:r>
            <a:r>
              <a:rPr lang="it-IT" altLang="it-IT" sz="1600" dirty="0" err="1">
                <a:latin typeface="Arial" panose="020B0604020202020204" pitchFamily="34" charset="0"/>
              </a:rPr>
              <a:t>DNasi</a:t>
            </a:r>
            <a:r>
              <a:rPr lang="it-IT" altLang="it-IT" sz="1600" dirty="0">
                <a:latin typeface="Arial" panose="020B0604020202020204" pitchFamily="34" charset="0"/>
              </a:rPr>
              <a:t> I e II PRESENTI NEL DISCO GERMINALE</a:t>
            </a:r>
            <a:r>
              <a:rPr lang="it-IT" altLang="it-IT" sz="1200"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ilbert fig">
            <a:extLst>
              <a:ext uri="{FF2B5EF4-FFF2-40B4-BE49-F238E27FC236}">
                <a16:creationId xmlns:a16="http://schemas.microsoft.com/office/drawing/2014/main" id="{E97E49FE-DE64-4BA7-80DA-5FA8513DE0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4273550"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a:extLst>
              <a:ext uri="{FF2B5EF4-FFF2-40B4-BE49-F238E27FC236}">
                <a16:creationId xmlns:a16="http://schemas.microsoft.com/office/drawing/2014/main" id="{7D2D9845-D58D-4606-B83C-6336B9BEE880}"/>
              </a:ext>
            </a:extLst>
          </p:cNvPr>
          <p:cNvSpPr txBox="1">
            <a:spLocks noChangeArrowheads="1"/>
          </p:cNvSpPr>
          <p:nvPr/>
        </p:nvSpPr>
        <p:spPr bwMode="auto">
          <a:xfrm>
            <a:off x="3048000" y="234950"/>
            <a:ext cx="3160713" cy="396875"/>
          </a:xfrm>
          <a:prstGeom prst="rect">
            <a:avLst/>
          </a:prstGeom>
          <a:noFill/>
          <a:ln w="9525">
            <a:noFill/>
            <a:miter lim="800000"/>
            <a:headEnd/>
            <a:tailEnd/>
          </a:ln>
          <a:effectLst/>
        </p:spPr>
        <p:txBody>
          <a:bodyPr wrap="none">
            <a:spAutoFit/>
          </a:bodyPr>
          <a:lstStyle/>
          <a:p>
            <a:pPr>
              <a:defRPr/>
            </a:pPr>
            <a:r>
              <a:rPr lang="it-IT" sz="2000" b="1">
                <a:solidFill>
                  <a:srgbClr val="86001A"/>
                </a:solidFill>
                <a:effectLst>
                  <a:outerShdw blurRad="38100" dist="38100" dir="2700000" algn="tl">
                    <a:srgbClr val="C0C0C0"/>
                  </a:outerShdw>
                </a:effectLst>
                <a:latin typeface="Comic Sans MS" pitchFamily="66" charset="0"/>
              </a:rPr>
              <a:t>REAZIONE CORTICALE</a:t>
            </a:r>
          </a:p>
        </p:txBody>
      </p:sp>
      <p:sp>
        <p:nvSpPr>
          <p:cNvPr id="7172" name="Text Box 4">
            <a:extLst>
              <a:ext uri="{FF2B5EF4-FFF2-40B4-BE49-F238E27FC236}">
                <a16:creationId xmlns:a16="http://schemas.microsoft.com/office/drawing/2014/main" id="{7E23DF26-BEBC-407B-81A7-670DDC9BE633}"/>
              </a:ext>
            </a:extLst>
          </p:cNvPr>
          <p:cNvSpPr txBox="1">
            <a:spLocks noChangeArrowheads="1"/>
          </p:cNvSpPr>
          <p:nvPr/>
        </p:nvSpPr>
        <p:spPr bwMode="auto">
          <a:xfrm>
            <a:off x="5148263" y="1844675"/>
            <a:ext cx="38417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93675" indent="-193675"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200">
                <a:latin typeface="Arial" panose="020B0604020202020204" pitchFamily="34" charset="0"/>
              </a:rPr>
              <a:t>1- </a:t>
            </a:r>
            <a:r>
              <a:rPr lang="it-IT" altLang="it-IT" sz="1200">
                <a:solidFill>
                  <a:srgbClr val="FF3300"/>
                </a:solidFill>
                <a:latin typeface="Arial" panose="020B0604020202020204" pitchFamily="34" charset="0"/>
              </a:rPr>
              <a:t>PROTEASI (serinproteasi simile alla tripsina)</a:t>
            </a:r>
            <a:r>
              <a:rPr lang="it-IT" altLang="it-IT" sz="1200">
                <a:latin typeface="Arial" panose="020B0604020202020204" pitchFamily="34" charset="0"/>
              </a:rPr>
              <a:t>, </a:t>
            </a:r>
          </a:p>
          <a:p>
            <a:pPr eaLnBrk="1" hangingPunct="1"/>
            <a:r>
              <a:rPr lang="it-IT" altLang="it-IT" sz="1200">
                <a:latin typeface="Arial" panose="020B0604020202020204" pitchFamily="34" charset="0"/>
              </a:rPr>
              <a:t>	DEGRADANO I PILASTRI VITELLINI</a:t>
            </a:r>
          </a:p>
          <a:p>
            <a:pPr eaLnBrk="1" hangingPunct="1"/>
            <a:r>
              <a:rPr lang="it-IT" altLang="it-IT" sz="1200">
                <a:latin typeface="Arial" panose="020B0604020202020204" pitchFamily="34" charset="0"/>
              </a:rPr>
              <a:t>	CHE ANCORANO LE PROTEINE DELLA MEM-</a:t>
            </a:r>
          </a:p>
          <a:p>
            <a:pPr eaLnBrk="1" hangingPunct="1"/>
            <a:r>
              <a:rPr lang="it-IT" altLang="it-IT" sz="1200">
                <a:latin typeface="Arial" panose="020B0604020202020204" pitchFamily="34" charset="0"/>
              </a:rPr>
              <a:t>	BRANA VITELLINA A QUELLA CELLULARE E </a:t>
            </a:r>
          </a:p>
          <a:p>
            <a:pPr eaLnBrk="1" hangingPunct="1"/>
            <a:r>
              <a:rPr lang="it-IT" altLang="it-IT" sz="1200">
                <a:latin typeface="Arial" panose="020B0604020202020204" pitchFamily="34" charset="0"/>
              </a:rPr>
              <a:t>	RIMUOVONO I RECETTORI PER GLI SPERMA-</a:t>
            </a:r>
          </a:p>
          <a:p>
            <a:pPr eaLnBrk="1" hangingPunct="1">
              <a:spcAft>
                <a:spcPts val="1000"/>
              </a:spcAft>
            </a:pPr>
            <a:r>
              <a:rPr lang="it-IT" altLang="it-IT" sz="1200">
                <a:latin typeface="Arial" panose="020B0604020202020204" pitchFamily="34" charset="0"/>
              </a:rPr>
              <a:t>	TOZOI E TUTTI GLI SPERMATOZOI LEGATI.</a:t>
            </a:r>
          </a:p>
          <a:p>
            <a:pPr eaLnBrk="1" hangingPunct="1"/>
            <a:r>
              <a:rPr lang="it-IT" altLang="it-IT" sz="1200">
                <a:latin typeface="Arial" panose="020B0604020202020204" pitchFamily="34" charset="0"/>
              </a:rPr>
              <a:t>2-	</a:t>
            </a:r>
            <a:r>
              <a:rPr lang="it-IT" altLang="it-IT" sz="1200">
                <a:solidFill>
                  <a:srgbClr val="FF3300"/>
                </a:solidFill>
                <a:latin typeface="Arial" panose="020B0604020202020204" pitchFamily="34" charset="0"/>
              </a:rPr>
              <a:t>MUCOPOLISACCARIDI</a:t>
            </a:r>
            <a:r>
              <a:rPr lang="it-IT" altLang="it-IT" sz="1200">
                <a:latin typeface="Arial" panose="020B0604020202020204" pitchFamily="34" charset="0"/>
              </a:rPr>
              <a:t>, GENERANO UN GRA-</a:t>
            </a:r>
          </a:p>
          <a:p>
            <a:pPr eaLnBrk="1" hangingPunct="1"/>
            <a:r>
              <a:rPr lang="it-IT" altLang="it-IT" sz="1200">
                <a:latin typeface="Arial" panose="020B0604020202020204" pitchFamily="34" charset="0"/>
              </a:rPr>
              <a:t>	DIENTE OSMOTICO CHE RICHIAMA ACQUA</a:t>
            </a:r>
          </a:p>
          <a:p>
            <a:pPr eaLnBrk="1" hangingPunct="1"/>
            <a:r>
              <a:rPr lang="it-IT" altLang="it-IT" sz="1200">
                <a:latin typeface="Arial" panose="020B0604020202020204" pitchFamily="34" charset="0"/>
              </a:rPr>
              <a:t>	VERSO LO SPAZIO TRA LA MEMBRANA CELLU-</a:t>
            </a:r>
          </a:p>
          <a:p>
            <a:pPr eaLnBrk="1" hangingPunct="1"/>
            <a:r>
              <a:rPr lang="it-IT" altLang="it-IT" sz="1200">
                <a:latin typeface="Arial" panose="020B0604020202020204" pitchFamily="34" charset="0"/>
              </a:rPr>
              <a:t>	LARE E QUELLA VITELLINA, SOLLEVANDOLA </a:t>
            </a:r>
          </a:p>
          <a:p>
            <a:pPr eaLnBrk="1" hangingPunct="1"/>
            <a:r>
              <a:rPr lang="it-IT" altLang="it-IT" sz="1200">
                <a:latin typeface="Arial" panose="020B0604020202020204" pitchFamily="34" charset="0"/>
              </a:rPr>
              <a:t>	E FACENDOLA DIVENTARE </a:t>
            </a:r>
            <a:r>
              <a:rPr lang="it-IT" altLang="it-IT" sz="1200" b="1">
                <a:solidFill>
                  <a:schemeClr val="accent2"/>
                </a:solidFill>
                <a:latin typeface="Arial" panose="020B0604020202020204" pitchFamily="34" charset="0"/>
              </a:rPr>
              <a:t>MEMBRANA DI </a:t>
            </a:r>
          </a:p>
          <a:p>
            <a:pPr eaLnBrk="1" hangingPunct="1">
              <a:spcAft>
                <a:spcPts val="1000"/>
              </a:spcAft>
            </a:pPr>
            <a:r>
              <a:rPr lang="it-IT" altLang="it-IT" sz="1200" b="1">
                <a:solidFill>
                  <a:schemeClr val="accent2"/>
                </a:solidFill>
                <a:latin typeface="Arial" panose="020B0604020202020204" pitchFamily="34" charset="0"/>
              </a:rPr>
              <a:t>	FECONDAZIONE</a:t>
            </a:r>
            <a:r>
              <a:rPr lang="it-IT" altLang="it-IT" sz="1200" b="1">
                <a:latin typeface="Arial" panose="020B0604020202020204" pitchFamily="34" charset="0"/>
              </a:rPr>
              <a:t>.</a:t>
            </a:r>
          </a:p>
          <a:p>
            <a:pPr eaLnBrk="1" hangingPunct="1"/>
            <a:r>
              <a:rPr lang="it-IT" altLang="it-IT" sz="1200">
                <a:latin typeface="Arial" panose="020B0604020202020204" pitchFamily="34" charset="0"/>
              </a:rPr>
              <a:t>3-	</a:t>
            </a:r>
            <a:r>
              <a:rPr lang="it-IT" altLang="it-IT" sz="1200">
                <a:solidFill>
                  <a:srgbClr val="FF3300"/>
                </a:solidFill>
                <a:latin typeface="Arial" panose="020B0604020202020204" pitchFamily="34" charset="0"/>
              </a:rPr>
              <a:t>PEROSSIDASI</a:t>
            </a:r>
            <a:r>
              <a:rPr lang="it-IT" altLang="it-IT" sz="1200">
                <a:latin typeface="Arial" panose="020B0604020202020204" pitchFamily="34" charset="0"/>
              </a:rPr>
              <a:t>, INDURISCE LA MEMBRANA DI </a:t>
            </a:r>
          </a:p>
          <a:p>
            <a:pPr eaLnBrk="1" hangingPunct="1"/>
            <a:r>
              <a:rPr lang="it-IT" altLang="it-IT" sz="1200">
                <a:latin typeface="Arial" panose="020B0604020202020204" pitchFamily="34" charset="0"/>
              </a:rPr>
              <a:t>	FECONDAZIONE LEGANDO RESIDUI DI TIRO-</a:t>
            </a:r>
          </a:p>
          <a:p>
            <a:pPr eaLnBrk="1" hangingPunct="1">
              <a:spcAft>
                <a:spcPts val="1000"/>
              </a:spcAft>
            </a:pPr>
            <a:r>
              <a:rPr lang="it-IT" altLang="it-IT" sz="1200">
                <a:latin typeface="Arial" panose="020B0604020202020204" pitchFamily="34" charset="0"/>
              </a:rPr>
              <a:t>	SINA DI PROTEINE ADIACENTI.</a:t>
            </a:r>
          </a:p>
          <a:p>
            <a:pPr eaLnBrk="1" hangingPunct="1"/>
            <a:r>
              <a:rPr lang="it-IT" altLang="it-IT" sz="1200">
                <a:latin typeface="Arial" panose="020B0604020202020204" pitchFamily="34" charset="0"/>
              </a:rPr>
              <a:t>4-	</a:t>
            </a:r>
            <a:r>
              <a:rPr lang="it-IT" altLang="it-IT" sz="1200">
                <a:solidFill>
                  <a:srgbClr val="FF3300"/>
                </a:solidFill>
                <a:latin typeface="Arial" panose="020B0604020202020204" pitchFamily="34" charset="0"/>
              </a:rPr>
              <a:t>PROTEINA IALINA</a:t>
            </a:r>
            <a:r>
              <a:rPr lang="it-IT" altLang="it-IT" sz="1200">
                <a:latin typeface="Arial" panose="020B0604020202020204" pitchFamily="34" charset="0"/>
              </a:rPr>
              <a:t>, FORMA UN INVOLUCRO </a:t>
            </a:r>
          </a:p>
          <a:p>
            <a:pPr eaLnBrk="1" hangingPunct="1"/>
            <a:r>
              <a:rPr lang="it-IT" altLang="it-IT" sz="1200">
                <a:latin typeface="Arial" panose="020B0604020202020204" pitchFamily="34" charset="0"/>
              </a:rPr>
              <a:t>	ATTORNO ALL’UOVO. LUNGHI MICROVILLI SI </a:t>
            </a:r>
          </a:p>
          <a:p>
            <a:pPr eaLnBrk="1" hangingPunct="1"/>
            <a:r>
              <a:rPr lang="it-IT" altLang="it-IT" sz="1200">
                <a:latin typeface="Arial" panose="020B0604020202020204" pitchFamily="34" charset="0"/>
              </a:rPr>
              <a:t>	ATTACCANO ALLO STRATO DI IALINA, CHE </a:t>
            </a:r>
          </a:p>
          <a:p>
            <a:pPr eaLnBrk="1" hangingPunct="1"/>
            <a:r>
              <a:rPr lang="it-IT" altLang="it-IT" sz="1200">
                <a:latin typeface="Arial" panose="020B0604020202020204" pitchFamily="34" charset="0"/>
              </a:rPr>
              <a:t>	FORNIR</a:t>
            </a:r>
            <a:r>
              <a:rPr lang="it-IT" altLang="it-IT" sz="1200">
                <a:latin typeface="Arial" panose="020B0604020202020204" pitchFamily="34" charset="0"/>
                <a:cs typeface="Arial" panose="020B0604020202020204" pitchFamily="34" charset="0"/>
              </a:rPr>
              <a:t>À</a:t>
            </a:r>
            <a:r>
              <a:rPr lang="it-IT" altLang="it-IT" sz="1200">
                <a:latin typeface="Arial" panose="020B0604020202020204" pitchFamily="34" charset="0"/>
              </a:rPr>
              <a:t> SOSTEGNO AI BLASTOMERI DURAN-</a:t>
            </a:r>
          </a:p>
          <a:p>
            <a:pPr eaLnBrk="1" hangingPunct="1"/>
            <a:r>
              <a:rPr lang="it-IT" altLang="it-IT" sz="1200">
                <a:latin typeface="Arial" panose="020B0604020202020204" pitchFamily="34" charset="0"/>
              </a:rPr>
              <a:t>	TE LA SEGMENTAZIONE.</a:t>
            </a:r>
          </a:p>
        </p:txBody>
      </p:sp>
      <p:sp>
        <p:nvSpPr>
          <p:cNvPr id="7174" name="Text Box 6">
            <a:extLst>
              <a:ext uri="{FF2B5EF4-FFF2-40B4-BE49-F238E27FC236}">
                <a16:creationId xmlns:a16="http://schemas.microsoft.com/office/drawing/2014/main" id="{8C89BF5E-0A79-45F7-934F-6273ED40B993}"/>
              </a:ext>
            </a:extLst>
          </p:cNvPr>
          <p:cNvSpPr txBox="1">
            <a:spLocks noChangeArrowheads="1"/>
          </p:cNvSpPr>
          <p:nvPr/>
        </p:nvSpPr>
        <p:spPr bwMode="auto">
          <a:xfrm>
            <a:off x="1239838" y="6424613"/>
            <a:ext cx="557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000">
                <a:latin typeface="Arial" panose="020B0604020202020204" pitchFamily="34" charset="0"/>
              </a:rPr>
              <a:t>Gilbert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rowder fig">
            <a:extLst>
              <a:ext uri="{FF2B5EF4-FFF2-40B4-BE49-F238E27FC236}">
                <a16:creationId xmlns:a16="http://schemas.microsoft.com/office/drawing/2014/main" id="{D4AD27CF-FEDA-4582-86D8-77077DD1A3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352800"/>
            <a:ext cx="39624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Browder fig">
            <a:extLst>
              <a:ext uri="{FF2B5EF4-FFF2-40B4-BE49-F238E27FC236}">
                <a16:creationId xmlns:a16="http://schemas.microsoft.com/office/drawing/2014/main" id="{E201C904-5DA2-499C-B7DB-8407190F9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836613"/>
            <a:ext cx="5334000"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a:extLst>
              <a:ext uri="{FF2B5EF4-FFF2-40B4-BE49-F238E27FC236}">
                <a16:creationId xmlns:a16="http://schemas.microsoft.com/office/drawing/2014/main" id="{29409FEA-C38E-44F0-8B97-BC8B511D5362}"/>
              </a:ext>
            </a:extLst>
          </p:cNvPr>
          <p:cNvSpPr txBox="1">
            <a:spLocks noChangeArrowheads="1"/>
          </p:cNvSpPr>
          <p:nvPr/>
        </p:nvSpPr>
        <p:spPr bwMode="auto">
          <a:xfrm>
            <a:off x="2819400" y="234950"/>
            <a:ext cx="3759200" cy="457200"/>
          </a:xfrm>
          <a:prstGeom prst="rect">
            <a:avLst/>
          </a:prstGeom>
          <a:noFill/>
          <a:ln w="9525">
            <a:noFill/>
            <a:miter lim="800000"/>
            <a:headEnd/>
            <a:tailEnd/>
          </a:ln>
          <a:effectLst/>
        </p:spPr>
        <p:txBody>
          <a:bodyPr wrap="none">
            <a:spAutoFit/>
          </a:bodyPr>
          <a:lstStyle/>
          <a:p>
            <a:pPr>
              <a:defRPr/>
            </a:pPr>
            <a:r>
              <a:rPr lang="it-IT" b="1">
                <a:effectLst>
                  <a:outerShdw blurRad="38100" dist="38100" dir="2700000" algn="tl">
                    <a:srgbClr val="C0C0C0"/>
                  </a:outerShdw>
                </a:effectLst>
                <a:latin typeface="Comic Sans MS" pitchFamily="66" charset="0"/>
              </a:rPr>
              <a:t>REAZIONE CORTICALE</a:t>
            </a:r>
          </a:p>
        </p:txBody>
      </p:sp>
      <p:sp>
        <p:nvSpPr>
          <p:cNvPr id="8197" name="Text Box 5">
            <a:extLst>
              <a:ext uri="{FF2B5EF4-FFF2-40B4-BE49-F238E27FC236}">
                <a16:creationId xmlns:a16="http://schemas.microsoft.com/office/drawing/2014/main" id="{3EDDF215-EF27-428E-BA54-2D169A917B5A}"/>
              </a:ext>
            </a:extLst>
          </p:cNvPr>
          <p:cNvSpPr txBox="1">
            <a:spLocks noChangeArrowheads="1"/>
          </p:cNvSpPr>
          <p:nvPr/>
        </p:nvSpPr>
        <p:spPr bwMode="auto">
          <a:xfrm>
            <a:off x="365125" y="285591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800">
                <a:latin typeface="Arial" panose="020B0604020202020204" pitchFamily="34" charset="0"/>
              </a:rPr>
              <a:t>A</a:t>
            </a:r>
          </a:p>
        </p:txBody>
      </p:sp>
      <p:sp>
        <p:nvSpPr>
          <p:cNvPr id="8198" name="Text Box 6">
            <a:extLst>
              <a:ext uri="{FF2B5EF4-FFF2-40B4-BE49-F238E27FC236}">
                <a16:creationId xmlns:a16="http://schemas.microsoft.com/office/drawing/2014/main" id="{0239BDA8-1B83-4AEE-B86F-3161DF5F58E9}"/>
              </a:ext>
            </a:extLst>
          </p:cNvPr>
          <p:cNvSpPr txBox="1">
            <a:spLocks noChangeArrowheads="1"/>
          </p:cNvSpPr>
          <p:nvPr/>
        </p:nvSpPr>
        <p:spPr bwMode="auto">
          <a:xfrm>
            <a:off x="365125" y="613251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800">
                <a:latin typeface="Arial" panose="020B0604020202020204" pitchFamily="34" charset="0"/>
              </a:rPr>
              <a:t>B</a:t>
            </a:r>
          </a:p>
        </p:txBody>
      </p:sp>
      <p:sp>
        <p:nvSpPr>
          <p:cNvPr id="2" name="CasellaDiTesto 1">
            <a:extLst>
              <a:ext uri="{FF2B5EF4-FFF2-40B4-BE49-F238E27FC236}">
                <a16:creationId xmlns:a16="http://schemas.microsoft.com/office/drawing/2014/main" id="{2B415274-2F63-C314-D256-1C19CB5FC96A}"/>
              </a:ext>
            </a:extLst>
          </p:cNvPr>
          <p:cNvSpPr txBox="1"/>
          <p:nvPr/>
        </p:nvSpPr>
        <p:spPr>
          <a:xfrm>
            <a:off x="4981073" y="3497393"/>
            <a:ext cx="3657601" cy="1477328"/>
          </a:xfrm>
          <a:prstGeom prst="rect">
            <a:avLst/>
          </a:prstGeom>
          <a:noFill/>
        </p:spPr>
        <p:txBody>
          <a:bodyPr wrap="square" rtlCol="0">
            <a:spAutoFit/>
          </a:bodyPr>
          <a:lstStyle/>
          <a:p>
            <a:r>
              <a:rPr lang="it-IT" sz="1800" dirty="0">
                <a:latin typeface="Verdana" panose="020B0604030504040204" pitchFamily="34" charset="0"/>
                <a:ea typeface="Verdana" panose="020B0604030504040204" pitchFamily="34" charset="0"/>
              </a:rPr>
              <a:t>CG: granuli corticali</a:t>
            </a:r>
          </a:p>
          <a:p>
            <a:r>
              <a:rPr lang="it-IT" sz="1800" dirty="0">
                <a:latin typeface="Verdana" panose="020B0604030504040204" pitchFamily="34" charset="0"/>
                <a:ea typeface="Verdana" panose="020B0604030504040204" pitchFamily="34" charset="0"/>
              </a:rPr>
              <a:t>PVS: spazio perivitellino</a:t>
            </a:r>
          </a:p>
          <a:p>
            <a:r>
              <a:rPr lang="it-IT" sz="1800" dirty="0">
                <a:latin typeface="Verdana" panose="020B0604030504040204" pitchFamily="34" charset="0"/>
                <a:ea typeface="Verdana" panose="020B0604030504040204" pitchFamily="34" charset="0"/>
              </a:rPr>
              <a:t>VE: membrana vitellina</a:t>
            </a:r>
          </a:p>
          <a:p>
            <a:r>
              <a:rPr lang="it-IT" sz="1800" dirty="0">
                <a:latin typeface="Verdana" panose="020B0604030504040204" pitchFamily="34" charset="0"/>
                <a:ea typeface="Verdana" panose="020B0604030504040204" pitchFamily="34" charset="0"/>
              </a:rPr>
              <a:t>J1: strato gelatinoso 1</a:t>
            </a:r>
          </a:p>
          <a:p>
            <a:r>
              <a:rPr lang="it-IT" sz="1800" dirty="0">
                <a:latin typeface="Verdana" panose="020B0604030504040204" pitchFamily="34" charset="0"/>
                <a:ea typeface="Verdana" panose="020B0604030504040204" pitchFamily="34" charset="0"/>
              </a:rPr>
              <a:t>F: membrana di fecondazione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26" descr="Browder fig">
            <a:extLst>
              <a:ext uri="{FF2B5EF4-FFF2-40B4-BE49-F238E27FC236}">
                <a16:creationId xmlns:a16="http://schemas.microsoft.com/office/drawing/2014/main" id="{8A2AA0E1-9C81-4050-BACE-7A0AD81BA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3843338"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1027">
            <a:extLst>
              <a:ext uri="{FF2B5EF4-FFF2-40B4-BE49-F238E27FC236}">
                <a16:creationId xmlns:a16="http://schemas.microsoft.com/office/drawing/2014/main" id="{CEC8AE0B-CB39-4F94-8902-D2DC94463B5F}"/>
              </a:ext>
            </a:extLst>
          </p:cNvPr>
          <p:cNvSpPr txBox="1">
            <a:spLocks noChangeArrowheads="1"/>
          </p:cNvSpPr>
          <p:nvPr/>
        </p:nvSpPr>
        <p:spPr bwMode="auto">
          <a:xfrm>
            <a:off x="4724400" y="5181600"/>
            <a:ext cx="41243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400">
                <a:latin typeface="Arial" panose="020B0604020202020204" pitchFamily="34" charset="0"/>
              </a:rPr>
              <a:t>MICROFOTOGRAFIE ELETTRONICHE A SCAN-</a:t>
            </a:r>
          </a:p>
          <a:p>
            <a:pPr eaLnBrk="1" hangingPunct="1"/>
            <a:r>
              <a:rPr lang="it-IT" altLang="it-IT" sz="1400">
                <a:latin typeface="Arial" panose="020B0604020202020204" pitchFamily="34" charset="0"/>
              </a:rPr>
              <a:t>SIONE DEI GRANULI CORTICALI LEGATI ALLA</a:t>
            </a:r>
          </a:p>
          <a:p>
            <a:pPr eaLnBrk="1" hangingPunct="1"/>
            <a:r>
              <a:rPr lang="it-IT" altLang="it-IT" sz="1400">
                <a:latin typeface="Arial" panose="020B0604020202020204" pitchFamily="34" charset="0"/>
              </a:rPr>
              <a:t>SUPERICIE INTERNA DELLA MEMBRANA </a:t>
            </a:r>
          </a:p>
          <a:p>
            <a:pPr eaLnBrk="1" hangingPunct="1"/>
            <a:r>
              <a:rPr lang="it-IT" altLang="it-IT" sz="1400">
                <a:latin typeface="Arial" panose="020B0604020202020204" pitchFamily="34" charset="0"/>
              </a:rPr>
              <a:t>PLASMATICA, INTATTI E DOPO LO SCOPPIO.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a:extLst>
              <a:ext uri="{FF2B5EF4-FFF2-40B4-BE49-F238E27FC236}">
                <a16:creationId xmlns:a16="http://schemas.microsoft.com/office/drawing/2014/main" id="{8E2C127C-F4AD-4E90-B61F-455738F79F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5" y="138113"/>
            <a:ext cx="4745038"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a:extLst>
              <a:ext uri="{FF2B5EF4-FFF2-40B4-BE49-F238E27FC236}">
                <a16:creationId xmlns:a16="http://schemas.microsoft.com/office/drawing/2014/main" id="{9FACA626-DC1F-483F-A9B2-FDDE0824D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1475" y="3897313"/>
            <a:ext cx="49625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1585</Words>
  <Application>Microsoft Office PowerPoint</Application>
  <PresentationFormat>Presentazione su schermo (4:3)</PresentationFormat>
  <Paragraphs>155</Paragraphs>
  <Slides>12</Slides>
  <Notes>4</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12</vt:i4>
      </vt:variant>
    </vt:vector>
  </HeadingPairs>
  <TitlesOfParts>
    <vt:vector size="20" baseType="lpstr">
      <vt:lpstr>Arial</vt:lpstr>
      <vt:lpstr>Comic Sans MS</vt:lpstr>
      <vt:lpstr>Symbol</vt:lpstr>
      <vt:lpstr>Times New Roman</vt:lpstr>
      <vt:lpstr>Verdana</vt:lpstr>
      <vt:lpstr>Vijaya</vt:lpstr>
      <vt:lpstr>Webdings</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degli Studi di Trieste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Fiorella Florian</dc:creator>
  <cp:lastModifiedBy>Fiorella Florian</cp:lastModifiedBy>
  <cp:revision>61</cp:revision>
  <dcterms:created xsi:type="dcterms:W3CDTF">2000-10-31T07:13:23Z</dcterms:created>
  <dcterms:modified xsi:type="dcterms:W3CDTF">2024-03-20T13:11:47Z</dcterms:modified>
</cp:coreProperties>
</file>