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6" r:id="rId2"/>
    <p:sldId id="284" r:id="rId3"/>
    <p:sldId id="303" r:id="rId4"/>
    <p:sldId id="304" r:id="rId5"/>
    <p:sldId id="257" r:id="rId6"/>
    <p:sldId id="305" r:id="rId7"/>
    <p:sldId id="285" r:id="rId8"/>
    <p:sldId id="298" r:id="rId9"/>
    <p:sldId id="291" r:id="rId10"/>
    <p:sldId id="289" r:id="rId11"/>
    <p:sldId id="292" r:id="rId12"/>
    <p:sldId id="293" r:id="rId13"/>
    <p:sldId id="295" r:id="rId14"/>
    <p:sldId id="296" r:id="rId15"/>
    <p:sldId id="272" r:id="rId16"/>
    <p:sldId id="273" r:id="rId17"/>
    <p:sldId id="274" r:id="rId18"/>
    <p:sldId id="277" r:id="rId19"/>
    <p:sldId id="278" r:id="rId20"/>
    <p:sldId id="28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8242" autoAdjust="0"/>
  </p:normalViewPr>
  <p:slideViewPr>
    <p:cSldViewPr snapToGrid="0">
      <p:cViewPr varScale="1">
        <p:scale>
          <a:sx n="54" d="100"/>
          <a:sy n="54" d="100"/>
        </p:scale>
        <p:origin x="1600" y="34"/>
      </p:cViewPr>
      <p:guideLst/>
    </p:cSldViewPr>
  </p:slideViewPr>
  <p:notesTextViewPr>
    <p:cViewPr>
      <p:scale>
        <a:sx n="1" d="1"/>
        <a:sy n="1" d="1"/>
      </p:scale>
      <p:origin x="0" y="-28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FECD1-10EF-408F-9D15-6F39EFFAC0F5}" type="datetimeFigureOut">
              <a:rPr lang="it-IT" smtClean="0"/>
              <a:t>18/03/2024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AD1D2-F18D-4412-9708-1ACE3EE289F2}" type="slidenum">
              <a:rPr lang="it-IT" smtClean="0"/>
              <a:t>‹N›</a:t>
            </a:fld>
            <a:endParaRPr lang="it-IT"/>
          </a:p>
        </p:txBody>
      </p:sp>
    </p:spTree>
    <p:extLst>
      <p:ext uri="{BB962C8B-B14F-4D97-AF65-F5344CB8AC3E}">
        <p14:creationId xmlns:p14="http://schemas.microsoft.com/office/powerpoint/2010/main" val="426954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C65667C-2F45-416A-84D5-A03903D998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BEC03D5-C689-496E-95ED-943E92312A7F}" type="slidenum">
              <a:rPr lang="it-IT" altLang="it-IT" sz="1200"/>
              <a:pPr eaLnBrk="1" hangingPunct="1"/>
              <a:t>1</a:t>
            </a:fld>
            <a:endParaRPr lang="it-IT" altLang="it-IT" sz="1200"/>
          </a:p>
        </p:txBody>
      </p:sp>
      <p:sp>
        <p:nvSpPr>
          <p:cNvPr id="16387" name="Rectangle 2">
            <a:extLst>
              <a:ext uri="{FF2B5EF4-FFF2-40B4-BE49-F238E27FC236}">
                <a16:creationId xmlns:a16="http://schemas.microsoft.com/office/drawing/2014/main" id="{0BB79AF7-7B25-4A7E-8CEB-0DE1AE41402D}"/>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E0108F0B-6FFE-44C5-BED4-9F94964EC6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it-IT" altLang="it-IT" dirty="0">
                <a:cs typeface="Times New Roman" panose="02020603050405020304" pitchFamily="18" charset="0"/>
              </a:rPr>
              <a:t>Dopo il distacco dalle cellule nutrici del Sertoli, gli spermatozoi immessi nel lume dei </a:t>
            </a:r>
            <a:r>
              <a:rPr lang="it-IT" altLang="it-IT" i="1" dirty="0">
                <a:cs typeface="Times New Roman" panose="02020603050405020304" pitchFamily="18" charset="0"/>
              </a:rPr>
              <a:t>tubuli seminiferi, </a:t>
            </a:r>
            <a:r>
              <a:rPr lang="it-IT" altLang="it-IT" dirty="0">
                <a:cs typeface="Times New Roman" panose="02020603050405020304" pitchFamily="18" charset="0"/>
              </a:rPr>
              <a:t>all'interno dei quali non hanno né la proprietà di muoversi né quella di fecondare, sono contenuti nel liquido secreto dagli elementi </a:t>
            </a:r>
            <a:r>
              <a:rPr lang="it-IT" altLang="it-IT" dirty="0" err="1">
                <a:cs typeface="Times New Roman" panose="02020603050405020304" pitchFamily="18" charset="0"/>
              </a:rPr>
              <a:t>sertoliani</a:t>
            </a:r>
            <a:r>
              <a:rPr lang="it-IT" altLang="it-IT" dirty="0">
                <a:cs typeface="Times New Roman" panose="02020603050405020304" pitchFamily="18" charset="0"/>
              </a:rPr>
              <a:t>.  Sempre immersi in questo primo contingente di </a:t>
            </a:r>
            <a:r>
              <a:rPr lang="it-IT" altLang="it-IT" i="1" dirty="0">
                <a:cs typeface="Times New Roman" panose="02020603050405020304" pitchFamily="18" charset="0"/>
              </a:rPr>
              <a:t>liquido seminale </a:t>
            </a:r>
            <a:r>
              <a:rPr lang="it-IT" altLang="it-IT" dirty="0">
                <a:cs typeface="Times New Roman" panose="02020603050405020304" pitchFamily="18" charset="0"/>
              </a:rPr>
              <a:t>essi vengono poi spinti nei </a:t>
            </a:r>
            <a:r>
              <a:rPr lang="it-IT" altLang="it-IT" i="1" dirty="0">
                <a:cs typeface="Times New Roman" panose="02020603050405020304" pitchFamily="18" charset="0"/>
              </a:rPr>
              <a:t>tubuli retti.  </a:t>
            </a:r>
            <a:r>
              <a:rPr lang="it-IT" altLang="it-IT" dirty="0">
                <a:cs typeface="Times New Roman" panose="02020603050405020304" pitchFamily="18" charset="0"/>
              </a:rPr>
              <a:t>Questi ultimi rappresentano l'inizio delle vie escretrici maschili: ogni tubulo retto raccoglie gli spermatozoi dai tubuli seminiferi contenuti in una loggia testicolare. I tubuli retti sono rivestiti da un epitelio costituito dalle sole cellule del Sertoli che, con la loro funzione secretoria, incrementano il quantitativo di liquido che circonda gli spermatozoi, con l'aggiunta di nuovi componenti molecolari e di potassio, necessari perché possa iniziare quel </a:t>
            </a:r>
            <a:r>
              <a:rPr lang="it-IT" altLang="it-IT" i="1" dirty="0">
                <a:cs typeface="Times New Roman" panose="02020603050405020304" pitchFamily="18" charset="0"/>
              </a:rPr>
              <a:t>processo di maturazione </a:t>
            </a:r>
            <a:r>
              <a:rPr lang="it-IT" altLang="it-IT" dirty="0">
                <a:cs typeface="Times New Roman" panose="02020603050405020304" pitchFamily="18" charset="0"/>
              </a:rPr>
              <a:t>che proseguirà e si completerà poi lungo le vie genitali maschili.</a:t>
            </a:r>
            <a:endParaRPr lang="en-US" altLang="it-IT" dirty="0">
              <a:latin typeface="Tms Rmn" charset="0"/>
              <a:cs typeface="Times New Roman" panose="02020603050405020304" pitchFamily="18" charset="0"/>
            </a:endParaRPr>
          </a:p>
          <a:p>
            <a:pPr algn="just" eaLnBrk="1" hangingPunct="1"/>
            <a:r>
              <a:rPr lang="it-IT" altLang="it-IT" dirty="0">
                <a:cs typeface="Times New Roman" panose="02020603050405020304" pitchFamily="18" charset="0"/>
              </a:rPr>
              <a:t>I tubuli retti confluiscono in un sistema di canalicoli dal lume più o meno ampio, riccamente anastomizzati tra loro, che costituiscono la </a:t>
            </a:r>
            <a:r>
              <a:rPr lang="it-IT" altLang="it-IT" i="1" dirty="0">
                <a:cs typeface="Times New Roman" panose="02020603050405020304" pitchFamily="18" charset="0"/>
              </a:rPr>
              <a:t>rete </a:t>
            </a:r>
            <a:r>
              <a:rPr lang="it-IT" altLang="it-IT" i="1" dirty="0" err="1">
                <a:cs typeface="Times New Roman" panose="02020603050405020304" pitchFamily="18" charset="0"/>
              </a:rPr>
              <a:t>testis</a:t>
            </a:r>
            <a:r>
              <a:rPr lang="it-IT" altLang="it-IT" i="1" dirty="0">
                <a:cs typeface="Times New Roman" panose="02020603050405020304" pitchFamily="18" charset="0"/>
              </a:rPr>
              <a:t>.  </a:t>
            </a:r>
            <a:r>
              <a:rPr lang="it-IT" altLang="it-IT" dirty="0">
                <a:cs typeface="Times New Roman" panose="02020603050405020304" pitchFamily="18" charset="0"/>
              </a:rPr>
              <a:t>Questa è situata nell'ilo del testicolo ed è circondata e sostenuta da un'abbondante matrice connettivale, formatasi per ispessimento della capsula che avvolge la gonade.  La </a:t>
            </a:r>
            <a:r>
              <a:rPr lang="it-IT" altLang="it-IT" i="1" dirty="0">
                <a:cs typeface="Times New Roman" panose="02020603050405020304" pitchFamily="18" charset="0"/>
              </a:rPr>
              <a:t>rete </a:t>
            </a:r>
            <a:r>
              <a:rPr lang="it-IT" altLang="it-IT" i="1" dirty="0" err="1">
                <a:cs typeface="Times New Roman" panose="02020603050405020304" pitchFamily="18" charset="0"/>
              </a:rPr>
              <a:t>testis</a:t>
            </a:r>
            <a:r>
              <a:rPr lang="it-IT" altLang="it-IT" dirty="0">
                <a:cs typeface="Times New Roman" panose="02020603050405020304" pitchFamily="18" charset="0"/>
              </a:rPr>
              <a:t> è rivestita da un epitelio semplice pavimentoso o cubico ed in qualche tratto anche cilindrico e che poggia su di una sottile lamina basale.  Questo sistema lacunare rappresenta una stazione di raccolta, di sosta e di smistamento degli spermatozoi verso i condotti efferenti che li trasportano poi nel condotto dell'epididimo.</a:t>
            </a:r>
            <a:endParaRPr lang="en-US" altLang="it-IT" dirty="0">
              <a:latin typeface="Tms Rmn" charset="0"/>
              <a:cs typeface="Times New Roman" panose="02020603050405020304" pitchFamily="18" charset="0"/>
            </a:endParaRPr>
          </a:p>
          <a:p>
            <a:pPr algn="just" eaLnBrk="1" hangingPunct="1"/>
            <a:r>
              <a:rPr lang="it-IT" altLang="it-IT" dirty="0">
                <a:cs typeface="Times New Roman" panose="02020603050405020304" pitchFamily="18" charset="0"/>
              </a:rPr>
              <a:t>La pressione esistente nei tubuli seminiferi, in quelli retti e nella </a:t>
            </a:r>
            <a:r>
              <a:rPr lang="it-IT" altLang="it-IT" i="1" dirty="0">
                <a:cs typeface="Times New Roman" panose="02020603050405020304" pitchFamily="18" charset="0"/>
              </a:rPr>
              <a:t>rete </a:t>
            </a:r>
            <a:r>
              <a:rPr lang="it-IT" altLang="it-IT" i="1" dirty="0" err="1">
                <a:cs typeface="Times New Roman" panose="02020603050405020304" pitchFamily="18" charset="0"/>
              </a:rPr>
              <a:t>testis</a:t>
            </a:r>
            <a:r>
              <a:rPr lang="it-IT" altLang="it-IT" dirty="0">
                <a:cs typeface="Times New Roman" panose="02020603050405020304" pitchFamily="18" charset="0"/>
              </a:rPr>
              <a:t> spinge gli spermatozoi nell'epididimo, dove essi permangono per un periodo più o meno lungo, variabile nelle diverse specie animali, e comunque per alcuni giorni (10-20).</a:t>
            </a:r>
            <a:endParaRPr lang="en-US" altLang="it-IT" dirty="0">
              <a:latin typeface="Tms Rmn" charset="0"/>
              <a:cs typeface="Times New Roman" panose="02020603050405020304" pitchFamily="18" charset="0"/>
            </a:endParaRPr>
          </a:p>
          <a:p>
            <a:pPr algn="just" eaLnBrk="1" hangingPunct="1"/>
            <a:r>
              <a:rPr lang="it-IT" altLang="it-IT" dirty="0">
                <a:cs typeface="Times New Roman" panose="02020603050405020304" pitchFamily="18" charset="0"/>
              </a:rPr>
              <a:t>La testa dell'epididimo raccoglie i condotti efferenti che, con decorso serpiginoso, convergono verso il canale dell'epididimo.  La mucosa che riveste i condotti efferenti è tappezzata da un epitelio </a:t>
            </a:r>
            <a:r>
              <a:rPr lang="it-IT" altLang="it-IT" dirty="0" err="1">
                <a:cs typeface="Times New Roman" panose="02020603050405020304" pitchFamily="18" charset="0"/>
              </a:rPr>
              <a:t>pseudostratificato</a:t>
            </a:r>
            <a:r>
              <a:rPr lang="it-IT" altLang="it-IT" dirty="0">
                <a:cs typeface="Times New Roman" panose="02020603050405020304" pitchFamily="18" charset="0"/>
              </a:rPr>
              <a:t> formato da cellule ciliate, secernenti e basali. L'epitelio che riveste la mucosa dell'epididimo è </a:t>
            </a:r>
            <a:r>
              <a:rPr lang="it-IT" altLang="it-IT" dirty="0" err="1">
                <a:cs typeface="Times New Roman" panose="02020603050405020304" pitchFamily="18" charset="0"/>
              </a:rPr>
              <a:t>pseudostratificato</a:t>
            </a:r>
            <a:r>
              <a:rPr lang="it-IT" altLang="it-IT" dirty="0">
                <a:cs typeface="Times New Roman" panose="02020603050405020304" pitchFamily="18" charset="0"/>
              </a:rPr>
              <a:t>, con cellule cilindriche provviste di </a:t>
            </a:r>
            <a:r>
              <a:rPr lang="it-IT" altLang="it-IT" dirty="0" err="1">
                <a:cs typeface="Times New Roman" panose="02020603050405020304" pitchFamily="18" charset="0"/>
              </a:rPr>
              <a:t>stereociglia</a:t>
            </a:r>
            <a:r>
              <a:rPr lang="it-IT" altLang="it-IT" dirty="0">
                <a:cs typeface="Times New Roman" panose="02020603050405020304" pitchFamily="18" charset="0"/>
              </a:rPr>
              <a:t> in superficie, cellule secretrici fornite di microvilli sulla loro porzione apicale e cellule basali.   E’ soprattutto per l'attività secretiva delle cellule epiteliali dell'epididimo che gli spermatozoi completano la loro maturazione, raggiungendo nel contempo un alto grado di motilità che viene però momentaneamente inibita per un processo di </a:t>
            </a:r>
            <a:r>
              <a:rPr lang="it-IT" altLang="it-IT" dirty="0" err="1">
                <a:cs typeface="Times New Roman" panose="02020603050405020304" pitchFamily="18" charset="0"/>
              </a:rPr>
              <a:t>decapacitazione</a:t>
            </a:r>
            <a:r>
              <a:rPr lang="it-IT" altLang="it-IT" dirty="0">
                <a:cs typeface="Times New Roman" panose="02020603050405020304" pitchFamily="18" charset="0"/>
              </a:rPr>
              <a:t>.</a:t>
            </a:r>
          </a:p>
          <a:p>
            <a:pPr algn="just" eaLnBrk="1" hangingPunct="1"/>
            <a:endParaRPr lang="it-IT" altLang="it-IT" dirty="0">
              <a:cs typeface="Times New Roman" panose="02020603050405020304" pitchFamily="18" charset="0"/>
            </a:endParaRPr>
          </a:p>
          <a:p>
            <a:pPr algn="just" eaLnBrk="1" hangingPunct="1"/>
            <a:r>
              <a:rPr lang="it-IT" altLang="it-IT" dirty="0" err="1"/>
              <a:t>Theriogenology</a:t>
            </a:r>
            <a:r>
              <a:rPr lang="it-IT" altLang="it-IT" dirty="0"/>
              <a:t> 63 (2005) 300–318</a:t>
            </a:r>
            <a:endParaRPr lang="it-IT" altLang="it-IT" dirty="0">
              <a:cs typeface="Times New Roman" panose="02020603050405020304" pitchFamily="18" charset="0"/>
            </a:endParaRPr>
          </a:p>
          <a:p>
            <a:pPr eaLnBrk="1" hangingPunct="1"/>
            <a:r>
              <a:rPr lang="it-IT" altLang="it-IT" dirty="0"/>
              <a:t>The </a:t>
            </a:r>
            <a:r>
              <a:rPr lang="it-IT" altLang="it-IT" dirty="0" err="1"/>
              <a:t>epididymal</a:t>
            </a:r>
            <a:r>
              <a:rPr lang="it-IT" altLang="it-IT" dirty="0"/>
              <a:t> </a:t>
            </a:r>
            <a:r>
              <a:rPr lang="it-IT" altLang="it-IT" dirty="0" err="1"/>
              <a:t>duct</a:t>
            </a:r>
            <a:r>
              <a:rPr lang="it-IT" altLang="it-IT" dirty="0"/>
              <a:t>, </a:t>
            </a:r>
            <a:r>
              <a:rPr lang="it-IT" altLang="it-IT" dirty="0" err="1"/>
              <a:t>which</a:t>
            </a:r>
            <a:r>
              <a:rPr lang="it-IT" altLang="it-IT" dirty="0"/>
              <a:t> </a:t>
            </a:r>
            <a:r>
              <a:rPr lang="it-IT" altLang="it-IT" dirty="0" err="1"/>
              <a:t>is</a:t>
            </a:r>
            <a:r>
              <a:rPr lang="it-IT" altLang="it-IT" dirty="0"/>
              <a:t> </a:t>
            </a:r>
            <a:r>
              <a:rPr lang="it-IT" altLang="it-IT" dirty="0" err="1"/>
              <a:t>derived</a:t>
            </a:r>
            <a:r>
              <a:rPr lang="it-IT" altLang="it-IT" dirty="0"/>
              <a:t> from the </a:t>
            </a:r>
            <a:r>
              <a:rPr lang="it-IT" altLang="it-IT" dirty="0" err="1"/>
              <a:t>mesonephric</a:t>
            </a:r>
            <a:r>
              <a:rPr lang="it-IT" altLang="it-IT" dirty="0"/>
              <a:t> </a:t>
            </a:r>
            <a:r>
              <a:rPr lang="it-IT" altLang="it-IT" dirty="0" err="1"/>
              <a:t>duct</a:t>
            </a:r>
            <a:r>
              <a:rPr lang="it-IT" altLang="it-IT" dirty="0"/>
              <a:t>, </a:t>
            </a:r>
            <a:r>
              <a:rPr lang="it-IT" altLang="it-IT" dirty="0" err="1"/>
              <a:t>is</a:t>
            </a:r>
            <a:r>
              <a:rPr lang="it-IT" altLang="it-IT" dirty="0"/>
              <a:t> a long, </a:t>
            </a:r>
            <a:r>
              <a:rPr lang="it-IT" altLang="it-IT" dirty="0" err="1"/>
              <a:t>highly</a:t>
            </a:r>
            <a:r>
              <a:rPr lang="it-IT" altLang="it-IT" dirty="0"/>
              <a:t> </a:t>
            </a:r>
            <a:r>
              <a:rPr lang="it-IT" altLang="it-IT" dirty="0" err="1"/>
              <a:t>coiled</a:t>
            </a:r>
            <a:r>
              <a:rPr lang="it-IT" altLang="it-IT" dirty="0"/>
              <a:t> </a:t>
            </a:r>
            <a:r>
              <a:rPr lang="it-IT" altLang="it-IT" dirty="0" err="1"/>
              <a:t>duct</a:t>
            </a:r>
            <a:r>
              <a:rPr lang="it-IT" altLang="it-IT" dirty="0"/>
              <a:t>. </a:t>
            </a:r>
            <a:r>
              <a:rPr lang="it-IT" altLang="it-IT" dirty="0" err="1"/>
              <a:t>Its</a:t>
            </a:r>
            <a:r>
              <a:rPr lang="it-IT" altLang="it-IT" dirty="0"/>
              <a:t> </a:t>
            </a:r>
            <a:r>
              <a:rPr lang="it-IT" altLang="it-IT" dirty="0" err="1"/>
              <a:t>total</a:t>
            </a:r>
            <a:r>
              <a:rPr lang="it-IT" altLang="it-IT" dirty="0"/>
              <a:t> </a:t>
            </a:r>
            <a:r>
              <a:rPr lang="it-IT" altLang="it-IT" dirty="0" err="1"/>
              <a:t>length</a:t>
            </a:r>
            <a:r>
              <a:rPr lang="it-IT" altLang="it-IT" dirty="0"/>
              <a:t> in </a:t>
            </a:r>
            <a:r>
              <a:rPr lang="it-IT" altLang="it-IT" dirty="0" err="1"/>
              <a:t>rats</a:t>
            </a:r>
            <a:r>
              <a:rPr lang="it-IT" altLang="it-IT" dirty="0"/>
              <a:t> and </a:t>
            </a:r>
            <a:r>
              <a:rPr lang="it-IT" altLang="it-IT" dirty="0" err="1"/>
              <a:t>rams</a:t>
            </a:r>
            <a:r>
              <a:rPr lang="it-IT" altLang="it-IT" dirty="0"/>
              <a:t> and </a:t>
            </a:r>
            <a:r>
              <a:rPr lang="it-IT" altLang="it-IT" dirty="0" err="1"/>
              <a:t>boars</a:t>
            </a:r>
            <a:r>
              <a:rPr lang="it-IT" altLang="it-IT" dirty="0"/>
              <a:t> </a:t>
            </a:r>
            <a:r>
              <a:rPr lang="it-IT" altLang="it-IT" dirty="0" err="1"/>
              <a:t>is</a:t>
            </a:r>
            <a:r>
              <a:rPr lang="it-IT" altLang="it-IT" dirty="0"/>
              <a:t> </a:t>
            </a:r>
            <a:r>
              <a:rPr lang="it-IT" altLang="it-IT" dirty="0" err="1"/>
              <a:t>approximately</a:t>
            </a:r>
            <a:r>
              <a:rPr lang="it-IT" altLang="it-IT" dirty="0"/>
              <a:t> 3.4, 50, and 50–100 m, </a:t>
            </a:r>
            <a:r>
              <a:rPr lang="it-IT" altLang="it-IT" dirty="0" err="1"/>
              <a:t>respectively</a:t>
            </a:r>
            <a:r>
              <a:rPr lang="it-IT" altLang="it-IT" dirty="0"/>
              <a:t>. </a:t>
            </a:r>
            <a:r>
              <a:rPr lang="it-IT" altLang="it-IT" dirty="0" err="1"/>
              <a:t>This</a:t>
            </a:r>
            <a:r>
              <a:rPr lang="it-IT" altLang="it-IT" dirty="0"/>
              <a:t> </a:t>
            </a:r>
            <a:r>
              <a:rPr lang="it-IT" altLang="it-IT" dirty="0" err="1"/>
              <a:t>organ</a:t>
            </a:r>
            <a:r>
              <a:rPr lang="it-IT" altLang="it-IT" dirty="0"/>
              <a:t> </a:t>
            </a:r>
            <a:r>
              <a:rPr lang="it-IT" altLang="it-IT" dirty="0" err="1"/>
              <a:t>is</a:t>
            </a:r>
            <a:r>
              <a:rPr lang="it-IT" altLang="it-IT" dirty="0"/>
              <a:t> </a:t>
            </a:r>
            <a:r>
              <a:rPr lang="it-IT" altLang="it-IT" dirty="0" err="1"/>
              <a:t>morphologically</a:t>
            </a:r>
            <a:r>
              <a:rPr lang="it-IT" altLang="it-IT" dirty="0"/>
              <a:t> </a:t>
            </a:r>
            <a:r>
              <a:rPr lang="it-IT" altLang="it-IT" dirty="0" err="1"/>
              <a:t>divided</a:t>
            </a:r>
            <a:r>
              <a:rPr lang="it-IT" altLang="it-IT" dirty="0"/>
              <a:t> </a:t>
            </a:r>
            <a:r>
              <a:rPr lang="it-IT" altLang="it-IT" dirty="0" err="1"/>
              <a:t>into</a:t>
            </a:r>
            <a:r>
              <a:rPr lang="it-IT" altLang="it-IT" dirty="0"/>
              <a:t> an </a:t>
            </a:r>
            <a:r>
              <a:rPr lang="it-IT" altLang="it-IT" dirty="0" err="1"/>
              <a:t>initial</a:t>
            </a:r>
            <a:r>
              <a:rPr lang="it-IT" altLang="it-IT" dirty="0"/>
              <a:t> </a:t>
            </a:r>
            <a:r>
              <a:rPr lang="it-IT" altLang="it-IT" dirty="0" err="1"/>
              <a:t>segment</a:t>
            </a:r>
            <a:r>
              <a:rPr lang="it-IT" altLang="it-IT" dirty="0"/>
              <a:t>, caput, corpus and </a:t>
            </a:r>
            <a:r>
              <a:rPr lang="it-IT" altLang="it-IT" dirty="0" err="1"/>
              <a:t>cauda</a:t>
            </a:r>
            <a:r>
              <a:rPr lang="it-IT" altLang="it-IT" dirty="0"/>
              <a:t>. </a:t>
            </a:r>
            <a:r>
              <a:rPr lang="it-IT" altLang="it-IT" dirty="0" err="1"/>
              <a:t>However</a:t>
            </a:r>
            <a:r>
              <a:rPr lang="it-IT" altLang="it-IT" dirty="0"/>
              <a:t>, </a:t>
            </a:r>
            <a:r>
              <a:rPr lang="it-IT" altLang="it-IT" dirty="0" err="1"/>
              <a:t>functionally</a:t>
            </a:r>
            <a:r>
              <a:rPr lang="it-IT" altLang="it-IT" dirty="0"/>
              <a:t> and </a:t>
            </a:r>
            <a:r>
              <a:rPr lang="it-IT" altLang="it-IT" dirty="0" err="1"/>
              <a:t>probably</a:t>
            </a:r>
            <a:r>
              <a:rPr lang="it-IT" altLang="it-IT" dirty="0"/>
              <a:t> </a:t>
            </a:r>
            <a:r>
              <a:rPr lang="it-IT" altLang="it-IT" dirty="0" err="1"/>
              <a:t>depending</a:t>
            </a:r>
            <a:r>
              <a:rPr lang="it-IT" altLang="it-IT" dirty="0"/>
              <a:t> on the </a:t>
            </a:r>
            <a:r>
              <a:rPr lang="it-IT" altLang="it-IT" dirty="0" err="1"/>
              <a:t>species</a:t>
            </a:r>
            <a:r>
              <a:rPr lang="it-IT" altLang="it-IT" dirty="0"/>
              <a:t>, </a:t>
            </a:r>
            <a:r>
              <a:rPr lang="it-IT" altLang="it-IT" dirty="0" err="1"/>
              <a:t>these</a:t>
            </a:r>
            <a:r>
              <a:rPr lang="it-IT" altLang="it-IT" dirty="0"/>
              <a:t> </a:t>
            </a:r>
            <a:r>
              <a:rPr lang="it-IT" altLang="it-IT" dirty="0" err="1"/>
              <a:t>regions</a:t>
            </a:r>
            <a:r>
              <a:rPr lang="it-IT" altLang="it-IT" dirty="0"/>
              <a:t> can be </a:t>
            </a:r>
            <a:r>
              <a:rPr lang="it-IT" altLang="it-IT" dirty="0" err="1"/>
              <a:t>subdivided</a:t>
            </a:r>
            <a:r>
              <a:rPr lang="it-IT" altLang="it-IT" dirty="0"/>
              <a:t> </a:t>
            </a:r>
            <a:r>
              <a:rPr lang="it-IT" altLang="it-IT" dirty="0" err="1"/>
              <a:t>into</a:t>
            </a:r>
            <a:r>
              <a:rPr lang="it-IT" altLang="it-IT" dirty="0"/>
              <a:t> </a:t>
            </a:r>
            <a:r>
              <a:rPr lang="it-IT" altLang="it-IT" dirty="0" err="1"/>
              <a:t>several</a:t>
            </a:r>
            <a:r>
              <a:rPr lang="it-IT" altLang="it-IT" dirty="0"/>
              <a:t> </a:t>
            </a:r>
            <a:r>
              <a:rPr lang="it-IT" altLang="it-IT" dirty="0" err="1"/>
              <a:t>segments</a:t>
            </a:r>
            <a:r>
              <a:rPr lang="it-IT" altLang="it-IT" dirty="0"/>
              <a:t>. For </a:t>
            </a:r>
            <a:r>
              <a:rPr lang="it-IT" altLang="it-IT" dirty="0" err="1"/>
              <a:t>instance</a:t>
            </a:r>
            <a:r>
              <a:rPr lang="it-IT" altLang="it-IT" dirty="0"/>
              <a:t>, in </a:t>
            </a:r>
            <a:r>
              <a:rPr lang="it-IT" altLang="it-IT" dirty="0" err="1"/>
              <a:t>pigs</a:t>
            </a:r>
            <a:r>
              <a:rPr lang="it-IT" altLang="it-IT" dirty="0"/>
              <a:t>, the </a:t>
            </a:r>
            <a:r>
              <a:rPr lang="it-IT" altLang="it-IT" dirty="0" err="1"/>
              <a:t>epididymal</a:t>
            </a:r>
            <a:r>
              <a:rPr lang="it-IT" altLang="it-IT" dirty="0"/>
              <a:t> caput, corpus and </a:t>
            </a:r>
            <a:r>
              <a:rPr lang="it-IT" altLang="it-IT" dirty="0" err="1"/>
              <a:t>cauda</a:t>
            </a:r>
            <a:r>
              <a:rPr lang="it-IT" altLang="it-IT" dirty="0"/>
              <a:t> can be </a:t>
            </a:r>
            <a:r>
              <a:rPr lang="it-IT" altLang="it-IT" dirty="0" err="1"/>
              <a:t>subdivivided</a:t>
            </a:r>
            <a:r>
              <a:rPr lang="it-IT" altLang="it-IT" dirty="0"/>
              <a:t> </a:t>
            </a:r>
            <a:r>
              <a:rPr lang="it-IT" altLang="it-IT" dirty="0" err="1"/>
              <a:t>into</a:t>
            </a:r>
            <a:r>
              <a:rPr lang="it-IT" altLang="it-IT" dirty="0"/>
              <a:t> </a:t>
            </a:r>
            <a:r>
              <a:rPr lang="it-IT" altLang="it-IT" dirty="0" err="1"/>
              <a:t>four</a:t>
            </a:r>
            <a:r>
              <a:rPr lang="it-IT" altLang="it-IT" dirty="0"/>
              <a:t>, </a:t>
            </a:r>
            <a:r>
              <a:rPr lang="it-IT" altLang="it-IT" dirty="0" err="1"/>
              <a:t>three</a:t>
            </a:r>
            <a:r>
              <a:rPr lang="it-IT" altLang="it-IT" dirty="0"/>
              <a:t> and </a:t>
            </a:r>
            <a:r>
              <a:rPr lang="it-IT" altLang="it-IT" dirty="0" err="1"/>
              <a:t>two</a:t>
            </a:r>
            <a:r>
              <a:rPr lang="it-IT" altLang="it-IT" dirty="0"/>
              <a:t> </a:t>
            </a:r>
            <a:r>
              <a:rPr lang="it-IT" altLang="it-IT" dirty="0" err="1"/>
              <a:t>segments</a:t>
            </a:r>
            <a:r>
              <a:rPr lang="it-IT" altLang="it-IT" dirty="0"/>
              <a:t>, </a:t>
            </a:r>
            <a:r>
              <a:rPr lang="it-IT" altLang="it-IT" dirty="0" err="1"/>
              <a:t>respectively</a:t>
            </a:r>
            <a:r>
              <a:rPr lang="it-IT" altLang="it-IT" dirty="0"/>
              <a:t> [85]. In </a:t>
            </a:r>
            <a:r>
              <a:rPr lang="it-IT" altLang="it-IT" dirty="0" err="1"/>
              <a:t>all</a:t>
            </a:r>
            <a:r>
              <a:rPr lang="it-IT" altLang="it-IT" dirty="0"/>
              <a:t> of </a:t>
            </a:r>
            <a:r>
              <a:rPr lang="it-IT" altLang="it-IT" dirty="0" err="1"/>
              <a:t>these</a:t>
            </a:r>
            <a:r>
              <a:rPr lang="it-IT" altLang="it-IT" dirty="0"/>
              <a:t> </a:t>
            </a:r>
            <a:r>
              <a:rPr lang="it-IT" altLang="it-IT" dirty="0" err="1"/>
              <a:t>segments</a:t>
            </a:r>
            <a:r>
              <a:rPr lang="it-IT" altLang="it-IT" dirty="0"/>
              <a:t>, the </a:t>
            </a:r>
            <a:r>
              <a:rPr lang="it-IT" altLang="it-IT" dirty="0" err="1"/>
              <a:t>epididymal</a:t>
            </a:r>
            <a:r>
              <a:rPr lang="it-IT" altLang="it-IT" dirty="0"/>
              <a:t> </a:t>
            </a:r>
            <a:r>
              <a:rPr lang="it-IT" altLang="it-IT" dirty="0" err="1"/>
              <a:t>duct</a:t>
            </a:r>
            <a:r>
              <a:rPr lang="it-IT" altLang="it-IT" dirty="0"/>
              <a:t> </a:t>
            </a:r>
            <a:r>
              <a:rPr lang="it-IT" altLang="it-IT" dirty="0" err="1"/>
              <a:t>is</a:t>
            </a:r>
            <a:r>
              <a:rPr lang="it-IT" altLang="it-IT" dirty="0"/>
              <a:t> </a:t>
            </a:r>
            <a:r>
              <a:rPr lang="it-IT" altLang="it-IT" dirty="0" err="1"/>
              <a:t>lined</a:t>
            </a:r>
            <a:r>
              <a:rPr lang="it-IT" altLang="it-IT" dirty="0"/>
              <a:t> by an </a:t>
            </a:r>
            <a:r>
              <a:rPr lang="it-IT" altLang="it-IT" dirty="0" err="1"/>
              <a:t>epithelium</a:t>
            </a:r>
            <a:r>
              <a:rPr lang="it-IT" altLang="it-IT" dirty="0"/>
              <a:t> </a:t>
            </a:r>
            <a:r>
              <a:rPr lang="it-IT" altLang="it-IT" dirty="0" err="1"/>
              <a:t>composed</a:t>
            </a:r>
            <a:r>
              <a:rPr lang="it-IT" altLang="it-IT" dirty="0"/>
              <a:t> of </a:t>
            </a:r>
            <a:r>
              <a:rPr lang="it-IT" altLang="it-IT" dirty="0" err="1"/>
              <a:t>principal</a:t>
            </a:r>
            <a:r>
              <a:rPr lang="it-IT" altLang="it-IT" dirty="0"/>
              <a:t> and </a:t>
            </a:r>
            <a:r>
              <a:rPr lang="it-IT" altLang="it-IT" dirty="0" err="1"/>
              <a:t>basal</a:t>
            </a:r>
            <a:r>
              <a:rPr lang="it-IT" altLang="it-IT" dirty="0"/>
              <a:t> </a:t>
            </a:r>
            <a:r>
              <a:rPr lang="it-IT" altLang="it-IT" dirty="0" err="1"/>
              <a:t>cells</a:t>
            </a:r>
            <a:r>
              <a:rPr lang="it-IT" altLang="it-IT" dirty="0"/>
              <a:t>, </a:t>
            </a:r>
            <a:r>
              <a:rPr lang="it-IT" altLang="it-IT" dirty="0" err="1"/>
              <a:t>while</a:t>
            </a:r>
            <a:r>
              <a:rPr lang="it-IT" altLang="it-IT" dirty="0"/>
              <a:t> </a:t>
            </a:r>
            <a:r>
              <a:rPr lang="it-IT" altLang="it-IT" dirty="0" err="1"/>
              <a:t>other</a:t>
            </a:r>
            <a:r>
              <a:rPr lang="it-IT" altLang="it-IT" dirty="0"/>
              <a:t> </a:t>
            </a:r>
            <a:r>
              <a:rPr lang="it-IT" altLang="it-IT" dirty="0" err="1"/>
              <a:t>cells</a:t>
            </a:r>
            <a:r>
              <a:rPr lang="it-IT" altLang="it-IT" dirty="0"/>
              <a:t> </a:t>
            </a:r>
            <a:r>
              <a:rPr lang="it-IT" altLang="it-IT" dirty="0" err="1"/>
              <a:t>such</a:t>
            </a:r>
            <a:r>
              <a:rPr lang="it-IT" altLang="it-IT" dirty="0"/>
              <a:t> </a:t>
            </a:r>
            <a:r>
              <a:rPr lang="it-IT" altLang="it-IT" dirty="0" err="1"/>
              <a:t>as</a:t>
            </a:r>
            <a:r>
              <a:rPr lang="it-IT" altLang="it-IT" dirty="0"/>
              <a:t> </a:t>
            </a:r>
            <a:r>
              <a:rPr lang="it-IT" altLang="it-IT" dirty="0" err="1"/>
              <a:t>apical</a:t>
            </a:r>
            <a:r>
              <a:rPr lang="it-IT" altLang="it-IT" dirty="0"/>
              <a:t>, </a:t>
            </a:r>
            <a:r>
              <a:rPr lang="it-IT" altLang="it-IT" dirty="0" err="1"/>
              <a:t>narrow</a:t>
            </a:r>
            <a:r>
              <a:rPr lang="it-IT" altLang="it-IT" dirty="0"/>
              <a:t>, clear and </a:t>
            </a:r>
            <a:r>
              <a:rPr lang="it-IT" altLang="it-IT" dirty="0" err="1"/>
              <a:t>halo</a:t>
            </a:r>
            <a:r>
              <a:rPr lang="it-IT" altLang="it-IT" dirty="0"/>
              <a:t> </a:t>
            </a:r>
            <a:r>
              <a:rPr lang="it-IT" altLang="it-IT" dirty="0" err="1"/>
              <a:t>cells</a:t>
            </a:r>
            <a:r>
              <a:rPr lang="it-IT" altLang="it-IT" dirty="0"/>
              <a:t> (</a:t>
            </a:r>
            <a:r>
              <a:rPr lang="it-IT" altLang="it-IT" dirty="0" err="1"/>
              <a:t>intraepithelial</a:t>
            </a:r>
            <a:r>
              <a:rPr lang="it-IT" altLang="it-IT" dirty="0"/>
              <a:t> </a:t>
            </a:r>
            <a:r>
              <a:rPr lang="it-IT" altLang="it-IT" dirty="0" err="1"/>
              <a:t>lymphocytes</a:t>
            </a:r>
            <a:r>
              <a:rPr lang="it-IT" altLang="it-IT" dirty="0"/>
              <a:t>) are </a:t>
            </a:r>
            <a:r>
              <a:rPr lang="it-IT" altLang="it-IT" dirty="0" err="1"/>
              <a:t>also</a:t>
            </a:r>
            <a:r>
              <a:rPr lang="it-IT" altLang="it-IT" dirty="0"/>
              <a:t> </a:t>
            </a:r>
            <a:r>
              <a:rPr lang="it-IT" altLang="it-IT" dirty="0" err="1"/>
              <a:t>present</a:t>
            </a:r>
            <a:r>
              <a:rPr lang="it-IT" altLang="it-IT" dirty="0"/>
              <a:t> in </a:t>
            </a:r>
            <a:r>
              <a:rPr lang="it-IT" altLang="it-IT" dirty="0" err="1"/>
              <a:t>this</a:t>
            </a:r>
            <a:r>
              <a:rPr lang="it-IT" altLang="it-IT" dirty="0"/>
              <a:t> </a:t>
            </a:r>
            <a:r>
              <a:rPr lang="it-IT" altLang="it-IT" dirty="0" err="1"/>
              <a:t>duct</a:t>
            </a:r>
            <a:r>
              <a:rPr lang="it-IT" altLang="it-IT" dirty="0"/>
              <a:t> in a </a:t>
            </a:r>
            <a:r>
              <a:rPr lang="it-IT" altLang="it-IT" dirty="0" err="1"/>
              <a:t>segment-specific</a:t>
            </a:r>
            <a:r>
              <a:rPr lang="it-IT" altLang="it-IT" dirty="0"/>
              <a:t> </a:t>
            </a:r>
            <a:r>
              <a:rPr lang="it-IT" altLang="it-IT" dirty="0" err="1"/>
              <a:t>manner</a:t>
            </a:r>
            <a:r>
              <a:rPr lang="it-IT" altLang="it-IT" dirty="0"/>
              <a:t> [86]. </a:t>
            </a:r>
            <a:r>
              <a:rPr lang="it-IT" altLang="it-IT" dirty="0" err="1"/>
              <a:t>Together</a:t>
            </a:r>
            <a:r>
              <a:rPr lang="it-IT" altLang="it-IT" dirty="0"/>
              <a:t>, </a:t>
            </a:r>
            <a:r>
              <a:rPr lang="it-IT" altLang="it-IT" dirty="0" err="1"/>
              <a:t>these</a:t>
            </a:r>
            <a:r>
              <a:rPr lang="it-IT" altLang="it-IT" dirty="0"/>
              <a:t> </a:t>
            </a:r>
            <a:r>
              <a:rPr lang="it-IT" altLang="it-IT" dirty="0" err="1"/>
              <a:t>cells</a:t>
            </a:r>
            <a:r>
              <a:rPr lang="it-IT" altLang="it-IT" dirty="0"/>
              <a:t> </a:t>
            </a:r>
            <a:r>
              <a:rPr lang="it-IT" altLang="it-IT" dirty="0" err="1"/>
              <a:t>exert</a:t>
            </a:r>
            <a:r>
              <a:rPr lang="it-IT" altLang="it-IT" dirty="0"/>
              <a:t> </a:t>
            </a:r>
            <a:r>
              <a:rPr lang="it-IT" altLang="it-IT" dirty="0" err="1"/>
              <a:t>several</a:t>
            </a:r>
            <a:r>
              <a:rPr lang="it-IT" altLang="it-IT" dirty="0"/>
              <a:t> </a:t>
            </a:r>
            <a:r>
              <a:rPr lang="it-IT" altLang="it-IT" dirty="0" err="1"/>
              <a:t>important</a:t>
            </a:r>
            <a:r>
              <a:rPr lang="it-IT" altLang="it-IT" dirty="0"/>
              <a:t> </a:t>
            </a:r>
            <a:r>
              <a:rPr lang="it-IT" altLang="it-IT" dirty="0" err="1"/>
              <a:t>functions</a:t>
            </a:r>
            <a:r>
              <a:rPr lang="it-IT" altLang="it-IT" dirty="0"/>
              <a:t> </a:t>
            </a:r>
            <a:r>
              <a:rPr lang="it-IT" altLang="it-IT" dirty="0" err="1"/>
              <a:t>that</a:t>
            </a:r>
            <a:r>
              <a:rPr lang="it-IT" altLang="it-IT" dirty="0"/>
              <a:t> are </a:t>
            </a:r>
            <a:r>
              <a:rPr lang="it-IT" altLang="it-IT" dirty="0" err="1"/>
              <a:t>necessary</a:t>
            </a:r>
            <a:r>
              <a:rPr lang="it-IT" altLang="it-IT" dirty="0"/>
              <a:t> for </a:t>
            </a:r>
            <a:r>
              <a:rPr lang="it-IT" altLang="it-IT" dirty="0" err="1"/>
              <a:t>epididymal</a:t>
            </a:r>
            <a:r>
              <a:rPr lang="it-IT" altLang="it-IT" dirty="0"/>
              <a:t> </a:t>
            </a:r>
            <a:r>
              <a:rPr lang="it-IT" altLang="it-IT" dirty="0" err="1"/>
              <a:t>function</a:t>
            </a:r>
            <a:r>
              <a:rPr lang="it-IT" altLang="it-IT" dirty="0"/>
              <a:t> [86–88]: </a:t>
            </a:r>
            <a:r>
              <a:rPr lang="it-IT" altLang="it-IT" dirty="0" err="1"/>
              <a:t>protein</a:t>
            </a:r>
            <a:r>
              <a:rPr lang="it-IT" altLang="it-IT" dirty="0"/>
              <a:t> </a:t>
            </a:r>
            <a:r>
              <a:rPr lang="it-IT" altLang="it-IT" dirty="0" err="1"/>
              <a:t>secretion</a:t>
            </a:r>
            <a:r>
              <a:rPr lang="it-IT" altLang="it-IT" dirty="0"/>
              <a:t> and </a:t>
            </a:r>
            <a:r>
              <a:rPr lang="it-IT" altLang="it-IT" dirty="0" err="1"/>
              <a:t>absorption</a:t>
            </a:r>
            <a:r>
              <a:rPr lang="it-IT" altLang="it-IT" dirty="0"/>
              <a:t> (</a:t>
            </a:r>
            <a:r>
              <a:rPr lang="it-IT" altLang="it-IT" dirty="0" err="1"/>
              <a:t>principal</a:t>
            </a:r>
            <a:r>
              <a:rPr lang="it-IT" altLang="it-IT" dirty="0"/>
              <a:t> </a:t>
            </a:r>
            <a:r>
              <a:rPr lang="it-IT" altLang="it-IT" dirty="0" err="1"/>
              <a:t>cells</a:t>
            </a:r>
            <a:r>
              <a:rPr lang="it-IT" altLang="it-IT" dirty="0"/>
              <a:t>); </a:t>
            </a:r>
            <a:r>
              <a:rPr lang="it-IT" altLang="it-IT" dirty="0" err="1"/>
              <a:t>endocytosis</a:t>
            </a:r>
            <a:r>
              <a:rPr lang="it-IT" altLang="it-IT" dirty="0"/>
              <a:t> (clear </a:t>
            </a:r>
            <a:r>
              <a:rPr lang="it-IT" altLang="it-IT" dirty="0" err="1"/>
              <a:t>cells</a:t>
            </a:r>
            <a:r>
              <a:rPr lang="it-IT" altLang="it-IT" dirty="0"/>
              <a:t>); </a:t>
            </a:r>
            <a:r>
              <a:rPr lang="it-IT" altLang="it-IT" dirty="0" err="1"/>
              <a:t>secretory</a:t>
            </a:r>
            <a:r>
              <a:rPr lang="it-IT" altLang="it-IT" dirty="0"/>
              <a:t> activities </a:t>
            </a:r>
            <a:r>
              <a:rPr lang="it-IT" altLang="it-IT" dirty="0" err="1"/>
              <a:t>responsible</a:t>
            </a:r>
            <a:r>
              <a:rPr lang="it-IT" altLang="it-IT" dirty="0"/>
              <a:t> for </a:t>
            </a:r>
            <a:r>
              <a:rPr lang="it-IT" altLang="it-IT" dirty="0" err="1"/>
              <a:t>acidification</a:t>
            </a:r>
            <a:r>
              <a:rPr lang="it-IT" altLang="it-IT" dirty="0"/>
              <a:t> of the luminal </a:t>
            </a:r>
            <a:r>
              <a:rPr lang="it-IT" altLang="it-IT" dirty="0" err="1"/>
              <a:t>fluid</a:t>
            </a:r>
            <a:r>
              <a:rPr lang="it-IT" altLang="it-IT" dirty="0"/>
              <a:t> (clear </a:t>
            </a:r>
            <a:r>
              <a:rPr lang="it-IT" altLang="it-IT" dirty="0" err="1"/>
              <a:t>cells</a:t>
            </a:r>
            <a:r>
              <a:rPr lang="it-IT" altLang="it-IT" dirty="0"/>
              <a:t> and </a:t>
            </a:r>
            <a:r>
              <a:rPr lang="it-IT" altLang="it-IT" dirty="0" err="1"/>
              <a:t>narrow</a:t>
            </a:r>
            <a:r>
              <a:rPr lang="it-IT" altLang="it-IT" dirty="0"/>
              <a:t> </a:t>
            </a:r>
            <a:r>
              <a:rPr lang="it-IT" altLang="it-IT" dirty="0" err="1"/>
              <a:t>cells</a:t>
            </a:r>
            <a:r>
              <a:rPr lang="it-IT" altLang="it-IT" dirty="0"/>
              <a:t>); immune </a:t>
            </a:r>
            <a:r>
              <a:rPr lang="it-IT" altLang="it-IT" dirty="0" err="1"/>
              <a:t>defence</a:t>
            </a:r>
            <a:r>
              <a:rPr lang="it-IT" altLang="it-IT" dirty="0"/>
              <a:t>, and </a:t>
            </a:r>
            <a:r>
              <a:rPr lang="it-IT" altLang="it-IT" dirty="0" err="1"/>
              <a:t>phagocytosis</a:t>
            </a:r>
            <a:r>
              <a:rPr lang="it-IT" altLang="it-IT" dirty="0"/>
              <a:t> and production of </a:t>
            </a:r>
            <a:r>
              <a:rPr lang="it-IT" altLang="it-IT" dirty="0" err="1"/>
              <a:t>antioxidants</a:t>
            </a:r>
            <a:r>
              <a:rPr lang="it-IT" altLang="it-IT" dirty="0"/>
              <a:t> (</a:t>
            </a:r>
            <a:r>
              <a:rPr lang="it-IT" altLang="it-IT" dirty="0" err="1"/>
              <a:t>basal</a:t>
            </a:r>
            <a:r>
              <a:rPr lang="it-IT" altLang="it-IT" dirty="0"/>
              <a:t> </a:t>
            </a:r>
            <a:r>
              <a:rPr lang="it-IT" altLang="it-IT" dirty="0" err="1"/>
              <a:t>cells</a:t>
            </a:r>
            <a:r>
              <a:rPr lang="it-IT" altLang="it-IT" dirty="0"/>
              <a:t>). </a:t>
            </a:r>
            <a:r>
              <a:rPr lang="it-IT" altLang="it-IT" dirty="0" err="1"/>
              <a:t>Principal</a:t>
            </a:r>
            <a:r>
              <a:rPr lang="it-IT" altLang="it-IT" dirty="0"/>
              <a:t> </a:t>
            </a:r>
            <a:r>
              <a:rPr lang="it-IT" altLang="it-IT" dirty="0" err="1"/>
              <a:t>cells</a:t>
            </a:r>
            <a:r>
              <a:rPr lang="it-IT" altLang="it-IT" dirty="0"/>
              <a:t> show </a:t>
            </a:r>
            <a:r>
              <a:rPr lang="it-IT" altLang="it-IT" dirty="0" err="1"/>
              <a:t>conspicuous</a:t>
            </a:r>
            <a:r>
              <a:rPr lang="it-IT" altLang="it-IT" dirty="0"/>
              <a:t> </a:t>
            </a:r>
            <a:r>
              <a:rPr lang="it-IT" altLang="it-IT" dirty="0" err="1"/>
              <a:t>morphofunctional</a:t>
            </a:r>
            <a:r>
              <a:rPr lang="it-IT" altLang="it-IT" dirty="0"/>
              <a:t> </a:t>
            </a:r>
            <a:r>
              <a:rPr lang="it-IT" altLang="it-IT" dirty="0" err="1"/>
              <a:t>differences</a:t>
            </a:r>
            <a:r>
              <a:rPr lang="it-IT" altLang="it-IT" dirty="0"/>
              <a:t> in </a:t>
            </a:r>
            <a:r>
              <a:rPr lang="it-IT" altLang="it-IT" dirty="0" err="1"/>
              <a:t>different</a:t>
            </a:r>
            <a:r>
              <a:rPr lang="it-IT" altLang="it-IT" dirty="0"/>
              <a:t> </a:t>
            </a:r>
            <a:r>
              <a:rPr lang="it-IT" altLang="it-IT" dirty="0" err="1"/>
              <a:t>regions</a:t>
            </a:r>
            <a:r>
              <a:rPr lang="it-IT" altLang="it-IT" dirty="0"/>
              <a:t> of the </a:t>
            </a:r>
            <a:r>
              <a:rPr lang="it-IT" altLang="it-IT" dirty="0" err="1"/>
              <a:t>epididymis</a:t>
            </a:r>
            <a:r>
              <a:rPr lang="it-IT" altLang="it-IT" dirty="0"/>
              <a:t>; </a:t>
            </a:r>
            <a:r>
              <a:rPr lang="it-IT" altLang="it-IT" dirty="0" err="1"/>
              <a:t>however</a:t>
            </a:r>
            <a:r>
              <a:rPr lang="it-IT" altLang="it-IT" dirty="0"/>
              <a:t>, </a:t>
            </a:r>
            <a:r>
              <a:rPr lang="it-IT" altLang="it-IT" dirty="0" err="1"/>
              <a:t>independently</a:t>
            </a:r>
            <a:r>
              <a:rPr lang="it-IT" altLang="it-IT" dirty="0"/>
              <a:t> of the </a:t>
            </a:r>
            <a:r>
              <a:rPr lang="it-IT" altLang="it-IT" dirty="0" err="1"/>
              <a:t>epididymal</a:t>
            </a:r>
            <a:r>
              <a:rPr lang="it-IT" altLang="it-IT" dirty="0"/>
              <a:t> </a:t>
            </a:r>
            <a:r>
              <a:rPr lang="it-IT" altLang="it-IT" dirty="0" err="1"/>
              <a:t>segment</a:t>
            </a:r>
            <a:r>
              <a:rPr lang="it-IT" altLang="it-IT" dirty="0"/>
              <a:t> </a:t>
            </a:r>
            <a:r>
              <a:rPr lang="it-IT" altLang="it-IT" dirty="0" err="1"/>
              <a:t>considered</a:t>
            </a:r>
            <a:r>
              <a:rPr lang="it-IT" altLang="it-IT" dirty="0"/>
              <a:t>, in </a:t>
            </a:r>
            <a:r>
              <a:rPr lang="it-IT" altLang="it-IT" dirty="0" err="1"/>
              <a:t>their</a:t>
            </a:r>
            <a:r>
              <a:rPr lang="it-IT" altLang="it-IT" dirty="0"/>
              <a:t> </a:t>
            </a:r>
            <a:r>
              <a:rPr lang="it-IT" altLang="it-IT" dirty="0" err="1"/>
              <a:t>apical</a:t>
            </a:r>
            <a:r>
              <a:rPr lang="it-IT" altLang="it-IT" dirty="0"/>
              <a:t> </a:t>
            </a:r>
            <a:r>
              <a:rPr lang="it-IT" altLang="it-IT" dirty="0" err="1"/>
              <a:t>region</a:t>
            </a:r>
            <a:r>
              <a:rPr lang="it-IT" altLang="it-IT" dirty="0"/>
              <a:t> </a:t>
            </a:r>
            <a:r>
              <a:rPr lang="it-IT" altLang="it-IT" dirty="0" err="1"/>
              <a:t>these</a:t>
            </a:r>
            <a:r>
              <a:rPr lang="it-IT" altLang="it-IT" dirty="0"/>
              <a:t> </a:t>
            </a:r>
            <a:r>
              <a:rPr lang="it-IT" altLang="it-IT" dirty="0" err="1"/>
              <a:t>cells</a:t>
            </a:r>
            <a:r>
              <a:rPr lang="it-IT" altLang="it-IT" dirty="0"/>
              <a:t> </a:t>
            </a:r>
            <a:r>
              <a:rPr lang="it-IT" altLang="it-IT" dirty="0" err="1"/>
              <a:t>present</a:t>
            </a:r>
            <a:r>
              <a:rPr lang="it-IT" altLang="it-IT" dirty="0"/>
              <a:t> tight </a:t>
            </a:r>
            <a:r>
              <a:rPr lang="it-IT" altLang="it-IT" dirty="0" err="1"/>
              <a:t>junctions</a:t>
            </a:r>
            <a:r>
              <a:rPr lang="it-IT" altLang="it-IT" dirty="0"/>
              <a:t> </a:t>
            </a:r>
            <a:r>
              <a:rPr lang="it-IT" altLang="it-IT" dirty="0" err="1"/>
              <a:t>that</a:t>
            </a:r>
            <a:r>
              <a:rPr lang="it-IT" altLang="it-IT" dirty="0"/>
              <a:t> are </a:t>
            </a:r>
            <a:r>
              <a:rPr lang="it-IT" altLang="it-IT" dirty="0" err="1"/>
              <a:t>largely</a:t>
            </a:r>
            <a:r>
              <a:rPr lang="it-IT" altLang="it-IT" dirty="0"/>
              <a:t> </a:t>
            </a:r>
            <a:r>
              <a:rPr lang="it-IT" altLang="it-IT" dirty="0" err="1"/>
              <a:t>responsible</a:t>
            </a:r>
            <a:r>
              <a:rPr lang="it-IT" altLang="it-IT" dirty="0"/>
              <a:t> for the </a:t>
            </a:r>
            <a:r>
              <a:rPr lang="it-IT" altLang="it-IT" dirty="0" err="1"/>
              <a:t>epididymal</a:t>
            </a:r>
            <a:r>
              <a:rPr lang="it-IT" altLang="it-IT" dirty="0"/>
              <a:t> </a:t>
            </a:r>
            <a:r>
              <a:rPr lang="it-IT" altLang="it-IT" dirty="0" err="1"/>
              <a:t>duct</a:t>
            </a:r>
            <a:r>
              <a:rPr lang="it-IT" altLang="it-IT" dirty="0"/>
              <a:t> </a:t>
            </a:r>
            <a:r>
              <a:rPr lang="it-IT" altLang="it-IT" dirty="0" err="1"/>
              <a:t>barrier</a:t>
            </a:r>
            <a:r>
              <a:rPr lang="it-IT" altLang="it-IT" dirty="0"/>
              <a:t>. In </a:t>
            </a:r>
            <a:r>
              <a:rPr lang="it-IT" altLang="it-IT" dirty="0" err="1"/>
              <a:t>this</a:t>
            </a:r>
            <a:r>
              <a:rPr lang="it-IT" altLang="it-IT" dirty="0"/>
              <a:t> </a:t>
            </a:r>
            <a:r>
              <a:rPr lang="it-IT" altLang="it-IT" dirty="0" err="1"/>
              <a:t>regard</a:t>
            </a:r>
            <a:r>
              <a:rPr lang="it-IT" altLang="it-IT" dirty="0"/>
              <a:t>, </a:t>
            </a:r>
            <a:r>
              <a:rPr lang="it-IT" altLang="it-IT" dirty="0" err="1"/>
              <a:t>considering</a:t>
            </a:r>
            <a:r>
              <a:rPr lang="it-IT" altLang="it-IT" dirty="0"/>
              <a:t> </a:t>
            </a:r>
            <a:r>
              <a:rPr lang="it-IT" altLang="it-IT" dirty="0" err="1"/>
              <a:t>its</a:t>
            </a:r>
            <a:r>
              <a:rPr lang="it-IT" altLang="it-IT" dirty="0"/>
              <a:t> </a:t>
            </a:r>
            <a:r>
              <a:rPr lang="it-IT" altLang="it-IT" dirty="0" err="1"/>
              <a:t>several</a:t>
            </a:r>
            <a:r>
              <a:rPr lang="it-IT" altLang="it-IT" dirty="0"/>
              <a:t> </a:t>
            </a:r>
            <a:r>
              <a:rPr lang="it-IT" altLang="it-IT" dirty="0" err="1"/>
              <a:t>segments</a:t>
            </a:r>
            <a:r>
              <a:rPr lang="it-IT" altLang="it-IT" dirty="0"/>
              <a:t> and the multiple </a:t>
            </a:r>
            <a:r>
              <a:rPr lang="it-IT" altLang="it-IT" dirty="0" err="1"/>
              <a:t>functions</a:t>
            </a:r>
            <a:r>
              <a:rPr lang="it-IT" altLang="it-IT" dirty="0"/>
              <a:t> </a:t>
            </a:r>
            <a:r>
              <a:rPr lang="it-IT" altLang="it-IT" dirty="0" err="1"/>
              <a:t>exerted</a:t>
            </a:r>
            <a:r>
              <a:rPr lang="it-IT" altLang="it-IT" dirty="0"/>
              <a:t> by the </a:t>
            </a:r>
            <a:r>
              <a:rPr lang="it-IT" altLang="it-IT" dirty="0" err="1"/>
              <a:t>cells</a:t>
            </a:r>
            <a:r>
              <a:rPr lang="it-IT" altLang="it-IT" dirty="0"/>
              <a:t> </a:t>
            </a:r>
            <a:r>
              <a:rPr lang="it-IT" altLang="it-IT" dirty="0" err="1"/>
              <a:t>lining</a:t>
            </a:r>
            <a:r>
              <a:rPr lang="it-IT" altLang="it-IT" dirty="0"/>
              <a:t> the </a:t>
            </a:r>
            <a:r>
              <a:rPr lang="it-IT" altLang="it-IT" dirty="0" err="1"/>
              <a:t>duct</a:t>
            </a:r>
            <a:r>
              <a:rPr lang="it-IT" altLang="it-IT" dirty="0"/>
              <a:t> </a:t>
            </a:r>
            <a:r>
              <a:rPr lang="it-IT" altLang="it-IT" dirty="0" err="1"/>
              <a:t>epithelium</a:t>
            </a:r>
            <a:r>
              <a:rPr lang="it-IT" altLang="it-IT" dirty="0"/>
              <a:t>, the </a:t>
            </a:r>
            <a:r>
              <a:rPr lang="it-IT" altLang="it-IT" dirty="0" err="1"/>
              <a:t>epididymis</a:t>
            </a:r>
            <a:r>
              <a:rPr lang="it-IT" altLang="it-IT" dirty="0"/>
              <a:t> </a:t>
            </a:r>
            <a:r>
              <a:rPr lang="it-IT" altLang="it-IT" dirty="0" err="1"/>
              <a:t>provides</a:t>
            </a:r>
            <a:r>
              <a:rPr lang="it-IT" altLang="it-IT" dirty="0"/>
              <a:t> a </a:t>
            </a:r>
            <a:r>
              <a:rPr lang="it-IT" altLang="it-IT" dirty="0" err="1"/>
              <a:t>highly</a:t>
            </a:r>
            <a:r>
              <a:rPr lang="it-IT" altLang="it-IT" dirty="0"/>
              <a:t> </a:t>
            </a:r>
            <a:r>
              <a:rPr lang="it-IT" altLang="it-IT" dirty="0" err="1"/>
              <a:t>specialized</a:t>
            </a:r>
            <a:r>
              <a:rPr lang="it-IT" altLang="it-IT" dirty="0"/>
              <a:t> </a:t>
            </a:r>
            <a:r>
              <a:rPr lang="it-IT" altLang="it-IT" dirty="0" err="1"/>
              <a:t>microenvironment</a:t>
            </a:r>
            <a:r>
              <a:rPr lang="it-IT" altLang="it-IT" dirty="0"/>
              <a:t> </a:t>
            </a:r>
            <a:r>
              <a:rPr lang="it-IT" altLang="it-IT" dirty="0" err="1"/>
              <a:t>responsible</a:t>
            </a:r>
            <a:r>
              <a:rPr lang="it-IT" altLang="it-IT" dirty="0"/>
              <a:t> for </a:t>
            </a:r>
            <a:r>
              <a:rPr lang="it-IT" altLang="it-IT" dirty="0" err="1"/>
              <a:t>spermatozoon</a:t>
            </a:r>
            <a:r>
              <a:rPr lang="it-IT" altLang="it-IT" dirty="0"/>
              <a:t> </a:t>
            </a:r>
            <a:r>
              <a:rPr lang="it-IT" altLang="it-IT" dirty="0" err="1"/>
              <a:t>transport</a:t>
            </a:r>
            <a:r>
              <a:rPr lang="it-IT" altLang="it-IT" dirty="0"/>
              <a:t>, </a:t>
            </a:r>
            <a:r>
              <a:rPr lang="it-IT" altLang="it-IT" dirty="0" err="1"/>
              <a:t>maturation</a:t>
            </a:r>
            <a:r>
              <a:rPr lang="it-IT" altLang="it-IT" dirty="0"/>
              <a:t> and storage. </a:t>
            </a:r>
            <a:r>
              <a:rPr lang="it-IT" altLang="it-IT" dirty="0" err="1"/>
              <a:t>Several</a:t>
            </a:r>
            <a:r>
              <a:rPr lang="it-IT" altLang="it-IT" dirty="0"/>
              <a:t> of </a:t>
            </a:r>
            <a:r>
              <a:rPr lang="it-IT" altLang="it-IT" dirty="0" err="1"/>
              <a:t>these</a:t>
            </a:r>
            <a:r>
              <a:rPr lang="it-IT" altLang="it-IT" dirty="0"/>
              <a:t> </a:t>
            </a:r>
            <a:r>
              <a:rPr lang="it-IT" altLang="it-IT" dirty="0" err="1"/>
              <a:t>afore</a:t>
            </a:r>
            <a:r>
              <a:rPr lang="it-IT" altLang="it-IT" dirty="0"/>
              <a:t> </a:t>
            </a:r>
            <a:r>
              <a:rPr lang="it-IT" altLang="it-IT" dirty="0" err="1"/>
              <a:t>mentioned</a:t>
            </a:r>
            <a:r>
              <a:rPr lang="it-IT" altLang="it-IT" dirty="0"/>
              <a:t> </a:t>
            </a:r>
            <a:r>
              <a:rPr lang="it-IT" altLang="it-IT" dirty="0" err="1"/>
              <a:t>functions</a:t>
            </a:r>
            <a:r>
              <a:rPr lang="it-IT" altLang="it-IT" dirty="0"/>
              <a:t> are </a:t>
            </a:r>
            <a:r>
              <a:rPr lang="it-IT" altLang="it-IT" dirty="0" err="1"/>
              <a:t>regulated</a:t>
            </a:r>
            <a:r>
              <a:rPr lang="it-IT" altLang="it-IT" dirty="0"/>
              <a:t> by </a:t>
            </a:r>
            <a:r>
              <a:rPr lang="it-IT" altLang="it-IT" dirty="0" err="1"/>
              <a:t>dihydrotestosterone</a:t>
            </a:r>
            <a:r>
              <a:rPr lang="it-IT" altLang="it-IT" dirty="0"/>
              <a:t>, </a:t>
            </a:r>
            <a:r>
              <a:rPr lang="it-IT" altLang="it-IT" dirty="0" err="1"/>
              <a:t>which</a:t>
            </a:r>
            <a:r>
              <a:rPr lang="it-IT" altLang="it-IT" dirty="0"/>
              <a:t> can be </a:t>
            </a:r>
            <a:r>
              <a:rPr lang="it-IT" altLang="it-IT" dirty="0" err="1"/>
              <a:t>produced</a:t>
            </a:r>
            <a:r>
              <a:rPr lang="it-IT" altLang="it-IT" dirty="0"/>
              <a:t> </a:t>
            </a:r>
            <a:r>
              <a:rPr lang="it-IT" altLang="it-IT" dirty="0" err="1"/>
              <a:t>locally</a:t>
            </a:r>
            <a:r>
              <a:rPr lang="it-IT" altLang="it-IT" dirty="0"/>
              <a:t> </a:t>
            </a:r>
            <a:r>
              <a:rPr lang="it-IT" altLang="it-IT" dirty="0" err="1"/>
              <a:t>since</a:t>
            </a:r>
            <a:r>
              <a:rPr lang="it-IT" altLang="it-IT" dirty="0"/>
              <a:t> the </a:t>
            </a:r>
            <a:r>
              <a:rPr lang="it-IT" altLang="it-IT" dirty="0" err="1"/>
              <a:t>principal</a:t>
            </a:r>
            <a:r>
              <a:rPr lang="it-IT" altLang="it-IT" dirty="0"/>
              <a:t> </a:t>
            </a:r>
            <a:r>
              <a:rPr lang="it-IT" altLang="it-IT" dirty="0" err="1"/>
              <a:t>cells</a:t>
            </a:r>
            <a:r>
              <a:rPr lang="it-IT" altLang="it-IT" dirty="0"/>
              <a:t> </a:t>
            </a:r>
            <a:r>
              <a:rPr lang="it-IT" altLang="it-IT" dirty="0" err="1"/>
              <a:t>contain</a:t>
            </a:r>
            <a:r>
              <a:rPr lang="it-IT" altLang="it-IT" dirty="0"/>
              <a:t> 5 a </a:t>
            </a:r>
            <a:r>
              <a:rPr lang="it-IT" altLang="it-IT" dirty="0" err="1"/>
              <a:t>reductase</a:t>
            </a:r>
            <a:r>
              <a:rPr lang="it-IT" altLang="it-IT" dirty="0"/>
              <a:t>, </a:t>
            </a:r>
            <a:r>
              <a:rPr lang="it-IT" altLang="it-IT" dirty="0" err="1"/>
              <a:t>mainly</a:t>
            </a:r>
            <a:r>
              <a:rPr lang="it-IT" altLang="it-IT" dirty="0"/>
              <a:t> in the </a:t>
            </a:r>
            <a:r>
              <a:rPr lang="it-IT" altLang="it-IT" dirty="0" err="1"/>
              <a:t>initial</a:t>
            </a:r>
            <a:r>
              <a:rPr lang="it-IT" altLang="it-IT" dirty="0"/>
              <a:t> </a:t>
            </a:r>
            <a:r>
              <a:rPr lang="it-IT" altLang="it-IT" dirty="0" err="1"/>
              <a:t>segment</a:t>
            </a:r>
            <a:r>
              <a:rPr lang="it-IT" altLang="it-IT" dirty="0"/>
              <a:t> of the </a:t>
            </a:r>
            <a:r>
              <a:rPr lang="it-IT" altLang="it-IT" dirty="0" err="1"/>
              <a:t>epididymis</a:t>
            </a:r>
            <a:r>
              <a:rPr lang="it-IT" altLang="it-IT" dirty="0"/>
              <a:t> [86,89]. More </a:t>
            </a:r>
            <a:r>
              <a:rPr lang="it-IT" altLang="it-IT" dirty="0" err="1"/>
              <a:t>recently</a:t>
            </a:r>
            <a:r>
              <a:rPr lang="it-IT" altLang="it-IT" dirty="0"/>
              <a:t>, </a:t>
            </a:r>
            <a:r>
              <a:rPr lang="it-IT" altLang="it-IT" dirty="0" err="1"/>
              <a:t>it</a:t>
            </a:r>
            <a:r>
              <a:rPr lang="it-IT" altLang="it-IT" dirty="0"/>
              <a:t> </a:t>
            </a:r>
            <a:r>
              <a:rPr lang="it-IT" altLang="it-IT" dirty="0" err="1"/>
              <a:t>has</a:t>
            </a:r>
            <a:r>
              <a:rPr lang="it-IT" altLang="it-IT" dirty="0"/>
              <a:t> </a:t>
            </a:r>
            <a:r>
              <a:rPr lang="it-IT" altLang="it-IT" dirty="0" err="1"/>
              <a:t>also</a:t>
            </a:r>
            <a:r>
              <a:rPr lang="it-IT" altLang="it-IT" dirty="0"/>
              <a:t> </a:t>
            </a:r>
            <a:r>
              <a:rPr lang="it-IT" altLang="it-IT" dirty="0" err="1"/>
              <a:t>been</a:t>
            </a:r>
            <a:r>
              <a:rPr lang="it-IT" altLang="it-IT" dirty="0"/>
              <a:t> </a:t>
            </a:r>
            <a:r>
              <a:rPr lang="it-IT" altLang="it-IT" dirty="0" err="1"/>
              <a:t>demonstrated</a:t>
            </a:r>
            <a:r>
              <a:rPr lang="it-IT" altLang="it-IT" dirty="0"/>
              <a:t> </a:t>
            </a:r>
            <a:r>
              <a:rPr lang="it-IT" altLang="it-IT" dirty="0" err="1"/>
              <a:t>that</a:t>
            </a:r>
            <a:r>
              <a:rPr lang="it-IT" altLang="it-IT" dirty="0"/>
              <a:t> the luminal </a:t>
            </a:r>
            <a:r>
              <a:rPr lang="it-IT" altLang="it-IT" dirty="0" err="1"/>
              <a:t>fluid</a:t>
            </a:r>
            <a:r>
              <a:rPr lang="it-IT" altLang="it-IT" dirty="0"/>
              <a:t> </a:t>
            </a:r>
            <a:r>
              <a:rPr lang="it-IT" altLang="it-IT" dirty="0" err="1"/>
              <a:t>reabsorption</a:t>
            </a:r>
            <a:r>
              <a:rPr lang="it-IT" altLang="it-IT" dirty="0"/>
              <a:t> </a:t>
            </a:r>
            <a:r>
              <a:rPr lang="it-IT" altLang="it-IT" dirty="0" err="1"/>
              <a:t>that</a:t>
            </a:r>
            <a:r>
              <a:rPr lang="it-IT" altLang="it-IT" dirty="0"/>
              <a:t> </a:t>
            </a:r>
            <a:r>
              <a:rPr lang="it-IT" altLang="it-IT" dirty="0" err="1"/>
              <a:t>occurs</a:t>
            </a:r>
            <a:r>
              <a:rPr lang="it-IT" altLang="it-IT" dirty="0"/>
              <a:t> in the </a:t>
            </a:r>
            <a:r>
              <a:rPr lang="it-IT" altLang="it-IT" dirty="0" err="1"/>
              <a:t>efferent</a:t>
            </a:r>
            <a:r>
              <a:rPr lang="it-IT" altLang="it-IT" dirty="0"/>
              <a:t> </a:t>
            </a:r>
            <a:r>
              <a:rPr lang="it-IT" altLang="it-IT" dirty="0" err="1"/>
              <a:t>ductules</a:t>
            </a:r>
            <a:r>
              <a:rPr lang="it-IT" altLang="it-IT" dirty="0"/>
              <a:t> and in the </a:t>
            </a:r>
            <a:r>
              <a:rPr lang="it-IT" altLang="it-IT" dirty="0" err="1"/>
              <a:t>initial</a:t>
            </a:r>
            <a:r>
              <a:rPr lang="it-IT" altLang="it-IT" dirty="0"/>
              <a:t> </a:t>
            </a:r>
            <a:r>
              <a:rPr lang="it-IT" altLang="it-IT" dirty="0" err="1"/>
              <a:t>segment</a:t>
            </a:r>
            <a:r>
              <a:rPr lang="it-IT" altLang="it-IT" dirty="0"/>
              <a:t> of the </a:t>
            </a:r>
            <a:r>
              <a:rPr lang="it-IT" altLang="it-IT" dirty="0" err="1"/>
              <a:t>epididymis</a:t>
            </a:r>
            <a:r>
              <a:rPr lang="it-IT" altLang="it-IT" dirty="0"/>
              <a:t> </a:t>
            </a:r>
            <a:r>
              <a:rPr lang="it-IT" altLang="it-IT" dirty="0" err="1"/>
              <a:t>is</a:t>
            </a:r>
            <a:r>
              <a:rPr lang="it-IT" altLang="it-IT" dirty="0"/>
              <a:t> </a:t>
            </a:r>
            <a:r>
              <a:rPr lang="it-IT" altLang="it-IT" dirty="0" err="1"/>
              <a:t>regulated</a:t>
            </a:r>
            <a:r>
              <a:rPr lang="it-IT" altLang="it-IT" dirty="0"/>
              <a:t> by </a:t>
            </a:r>
            <a:r>
              <a:rPr lang="it-IT" altLang="it-IT" dirty="0" err="1"/>
              <a:t>estrogens</a:t>
            </a:r>
            <a:r>
              <a:rPr lang="it-IT" altLang="it-IT" dirty="0"/>
              <a:t> [90,91]. </a:t>
            </a:r>
            <a:r>
              <a:rPr lang="it-IT" altLang="it-IT" dirty="0" err="1"/>
              <a:t>This</a:t>
            </a:r>
            <a:r>
              <a:rPr lang="it-IT" altLang="it-IT" dirty="0"/>
              <a:t> </a:t>
            </a:r>
            <a:r>
              <a:rPr lang="it-IT" altLang="it-IT" dirty="0" err="1"/>
              <a:t>reabsorption</a:t>
            </a:r>
            <a:r>
              <a:rPr lang="it-IT" altLang="it-IT" dirty="0"/>
              <a:t> </a:t>
            </a:r>
            <a:r>
              <a:rPr lang="it-IT" altLang="it-IT" dirty="0" err="1"/>
              <a:t>is</a:t>
            </a:r>
            <a:r>
              <a:rPr lang="it-IT" altLang="it-IT" dirty="0"/>
              <a:t> </a:t>
            </a:r>
            <a:r>
              <a:rPr lang="it-IT" altLang="it-IT" dirty="0" err="1"/>
              <a:t>very</a:t>
            </a:r>
            <a:r>
              <a:rPr lang="it-IT" altLang="it-IT" dirty="0"/>
              <a:t> </a:t>
            </a:r>
            <a:r>
              <a:rPr lang="it-IT" altLang="it-IT" dirty="0" err="1"/>
              <a:t>important</a:t>
            </a:r>
            <a:r>
              <a:rPr lang="it-IT" altLang="it-IT" dirty="0"/>
              <a:t> for </a:t>
            </a:r>
            <a:r>
              <a:rPr lang="it-IT" altLang="it-IT" dirty="0" err="1"/>
              <a:t>sperm</a:t>
            </a:r>
            <a:r>
              <a:rPr lang="it-IT" altLang="it-IT" dirty="0"/>
              <a:t> </a:t>
            </a:r>
            <a:r>
              <a:rPr lang="it-IT" altLang="it-IT" dirty="0" err="1"/>
              <a:t>function</a:t>
            </a:r>
            <a:r>
              <a:rPr lang="it-IT" altLang="it-IT" dirty="0"/>
              <a:t> </a:t>
            </a:r>
            <a:r>
              <a:rPr lang="it-IT" altLang="it-IT" dirty="0" err="1"/>
              <a:t>because</a:t>
            </a:r>
            <a:r>
              <a:rPr lang="it-IT" altLang="it-IT" dirty="0"/>
              <a:t>, in </a:t>
            </a:r>
            <a:r>
              <a:rPr lang="it-IT" altLang="it-IT" dirty="0" err="1"/>
              <a:t>order</a:t>
            </a:r>
            <a:r>
              <a:rPr lang="it-IT" altLang="it-IT" dirty="0"/>
              <a:t> to </a:t>
            </a:r>
            <a:r>
              <a:rPr lang="it-IT" altLang="it-IT" dirty="0" err="1"/>
              <a:t>become</a:t>
            </a:r>
            <a:r>
              <a:rPr lang="it-IT" altLang="it-IT" dirty="0"/>
              <a:t> </a:t>
            </a:r>
            <a:r>
              <a:rPr lang="it-IT" altLang="it-IT" dirty="0" err="1"/>
              <a:t>fully</a:t>
            </a:r>
            <a:r>
              <a:rPr lang="it-IT" altLang="it-IT" dirty="0"/>
              <a:t> mature, </a:t>
            </a:r>
            <a:r>
              <a:rPr lang="it-IT" altLang="it-IT" dirty="0" err="1"/>
              <a:t>spermatozoa</a:t>
            </a:r>
            <a:r>
              <a:rPr lang="it-IT" altLang="it-IT" dirty="0"/>
              <a:t> must </a:t>
            </a:r>
            <a:r>
              <a:rPr lang="it-IT" altLang="it-IT" dirty="0" err="1"/>
              <a:t>become</a:t>
            </a:r>
            <a:r>
              <a:rPr lang="it-IT" altLang="it-IT" dirty="0"/>
              <a:t> more </a:t>
            </a:r>
            <a:r>
              <a:rPr lang="it-IT" altLang="it-IT" dirty="0" err="1"/>
              <a:t>concentrated</a:t>
            </a:r>
            <a:r>
              <a:rPr lang="it-IT" altLang="it-IT" dirty="0"/>
              <a:t> </a:t>
            </a:r>
            <a:r>
              <a:rPr lang="it-IT" altLang="it-IT" dirty="0" err="1"/>
              <a:t>as</a:t>
            </a:r>
            <a:r>
              <a:rPr lang="it-IT" altLang="it-IT" dirty="0"/>
              <a:t> </a:t>
            </a:r>
            <a:r>
              <a:rPr lang="it-IT" altLang="it-IT" dirty="0" err="1"/>
              <a:t>they</a:t>
            </a:r>
            <a:r>
              <a:rPr lang="it-IT" altLang="it-IT" dirty="0"/>
              <a:t> </a:t>
            </a:r>
            <a:r>
              <a:rPr lang="it-IT" altLang="it-IT" dirty="0" err="1"/>
              <a:t>enter</a:t>
            </a:r>
            <a:r>
              <a:rPr lang="it-IT" altLang="it-IT" dirty="0"/>
              <a:t> the </a:t>
            </a:r>
            <a:r>
              <a:rPr lang="it-IT" altLang="it-IT" dirty="0" err="1"/>
              <a:t>epididymis</a:t>
            </a:r>
            <a:r>
              <a:rPr lang="it-IT" altLang="it-IT" dirty="0"/>
              <a:t> [90]. Still more </a:t>
            </a:r>
            <a:r>
              <a:rPr lang="it-IT" altLang="it-IT" dirty="0" err="1"/>
              <a:t>recent</a:t>
            </a:r>
            <a:r>
              <a:rPr lang="it-IT" altLang="it-IT" dirty="0"/>
              <a:t> </a:t>
            </a:r>
            <a:r>
              <a:rPr lang="it-IT" altLang="it-IT" dirty="0" err="1"/>
              <a:t>findings</a:t>
            </a:r>
            <a:r>
              <a:rPr lang="it-IT" altLang="it-IT" dirty="0"/>
              <a:t> </a:t>
            </a:r>
            <a:r>
              <a:rPr lang="it-IT" altLang="it-IT" dirty="0" err="1"/>
              <a:t>suggest</a:t>
            </a:r>
            <a:r>
              <a:rPr lang="it-IT" altLang="it-IT" dirty="0"/>
              <a:t> </a:t>
            </a:r>
            <a:r>
              <a:rPr lang="it-IT" altLang="it-IT" dirty="0" err="1"/>
              <a:t>that</a:t>
            </a:r>
            <a:r>
              <a:rPr lang="it-IT" altLang="it-IT" dirty="0"/>
              <a:t> </a:t>
            </a:r>
            <a:r>
              <a:rPr lang="it-IT" altLang="it-IT" dirty="0" err="1"/>
              <a:t>oxytocin</a:t>
            </a:r>
            <a:r>
              <a:rPr lang="it-IT" altLang="it-IT" dirty="0"/>
              <a:t> receptors are </a:t>
            </a:r>
            <a:r>
              <a:rPr lang="it-IT" altLang="it-IT" dirty="0" err="1"/>
              <a:t>present</a:t>
            </a:r>
            <a:r>
              <a:rPr lang="it-IT" altLang="it-IT" dirty="0"/>
              <a:t> in the </a:t>
            </a:r>
            <a:r>
              <a:rPr lang="it-IT" altLang="it-IT" dirty="0" err="1"/>
              <a:t>rabbit</a:t>
            </a:r>
            <a:r>
              <a:rPr lang="it-IT" altLang="it-IT" dirty="0"/>
              <a:t> and human </a:t>
            </a:r>
            <a:r>
              <a:rPr lang="it-IT" altLang="it-IT" dirty="0" err="1"/>
              <a:t>epididymal</a:t>
            </a:r>
            <a:r>
              <a:rPr lang="it-IT" altLang="it-IT" dirty="0"/>
              <a:t> </a:t>
            </a:r>
            <a:r>
              <a:rPr lang="it-IT" altLang="it-IT" dirty="0" err="1"/>
              <a:t>duct</a:t>
            </a:r>
            <a:r>
              <a:rPr lang="it-IT" altLang="it-IT" dirty="0"/>
              <a:t>, </a:t>
            </a:r>
            <a:r>
              <a:rPr lang="it-IT" altLang="it-IT" dirty="0" err="1"/>
              <a:t>mediating</a:t>
            </a:r>
            <a:r>
              <a:rPr lang="it-IT" altLang="it-IT" dirty="0"/>
              <a:t> the </a:t>
            </a:r>
            <a:r>
              <a:rPr lang="it-IT" altLang="it-IT" dirty="0" err="1"/>
              <a:t>contractility</a:t>
            </a:r>
            <a:r>
              <a:rPr lang="it-IT" altLang="it-IT" dirty="0"/>
              <a:t> of the </a:t>
            </a:r>
            <a:r>
              <a:rPr lang="it-IT" altLang="it-IT" dirty="0" err="1"/>
              <a:t>smooth</a:t>
            </a:r>
            <a:r>
              <a:rPr lang="it-IT" altLang="it-IT" dirty="0"/>
              <a:t> muscle </a:t>
            </a:r>
            <a:r>
              <a:rPr lang="it-IT" altLang="it-IT" dirty="0" err="1"/>
              <a:t>cells</a:t>
            </a:r>
            <a:r>
              <a:rPr lang="it-IT" altLang="it-IT" dirty="0"/>
              <a:t> in </a:t>
            </a:r>
            <a:r>
              <a:rPr lang="it-IT" altLang="it-IT" dirty="0" err="1"/>
              <a:t>this</a:t>
            </a:r>
            <a:r>
              <a:rPr lang="it-IT" altLang="it-IT" dirty="0"/>
              <a:t> </a:t>
            </a:r>
            <a:r>
              <a:rPr lang="it-IT" altLang="it-IT" dirty="0" err="1"/>
              <a:t>organ</a:t>
            </a:r>
            <a:r>
              <a:rPr lang="it-IT" altLang="it-IT" dirty="0"/>
              <a:t> </a:t>
            </a:r>
            <a:r>
              <a:rPr lang="it-IT" altLang="it-IT" dirty="0" err="1"/>
              <a:t>through</a:t>
            </a:r>
            <a:r>
              <a:rPr lang="it-IT" altLang="it-IT" dirty="0"/>
              <a:t> the </a:t>
            </a:r>
            <a:r>
              <a:rPr lang="it-IT" altLang="it-IT" dirty="0" err="1"/>
              <a:t>potent</a:t>
            </a:r>
            <a:r>
              <a:rPr lang="it-IT" altLang="it-IT" dirty="0"/>
              <a:t> </a:t>
            </a:r>
            <a:r>
              <a:rPr lang="it-IT" altLang="it-IT" dirty="0" err="1"/>
              <a:t>contractility</a:t>
            </a:r>
            <a:r>
              <a:rPr lang="it-IT" altLang="it-IT" dirty="0"/>
              <a:t> </a:t>
            </a:r>
            <a:r>
              <a:rPr lang="it-IT" altLang="it-IT" dirty="0" err="1"/>
              <a:t>stimulator</a:t>
            </a:r>
            <a:r>
              <a:rPr lang="it-IT" altLang="it-IT" dirty="0"/>
              <a:t> endothelin-1 [92]. </a:t>
            </a:r>
            <a:r>
              <a:rPr lang="it-IT" altLang="it-IT" dirty="0" err="1"/>
              <a:t>Oxytocin</a:t>
            </a:r>
            <a:r>
              <a:rPr lang="it-IT" altLang="it-IT" dirty="0"/>
              <a:t> receptor gene and </a:t>
            </a:r>
            <a:r>
              <a:rPr lang="it-IT" altLang="it-IT" dirty="0" err="1"/>
              <a:t>protein</a:t>
            </a:r>
            <a:r>
              <a:rPr lang="it-IT" altLang="it-IT" dirty="0"/>
              <a:t> </a:t>
            </a:r>
            <a:r>
              <a:rPr lang="it-IT" altLang="it-IT" dirty="0" err="1"/>
              <a:t>expression</a:t>
            </a:r>
            <a:r>
              <a:rPr lang="it-IT" altLang="it-IT" dirty="0"/>
              <a:t> are </a:t>
            </a:r>
            <a:r>
              <a:rPr lang="it-IT" altLang="it-IT" dirty="0" err="1"/>
              <a:t>probably</a:t>
            </a:r>
            <a:r>
              <a:rPr lang="it-IT" altLang="it-IT" dirty="0"/>
              <a:t> </a:t>
            </a:r>
            <a:r>
              <a:rPr lang="it-IT" altLang="it-IT" dirty="0" err="1"/>
              <a:t>regulated</a:t>
            </a:r>
            <a:r>
              <a:rPr lang="it-IT" altLang="it-IT" dirty="0"/>
              <a:t> by </a:t>
            </a:r>
            <a:r>
              <a:rPr lang="it-IT" altLang="it-IT" dirty="0" err="1"/>
              <a:t>estrogens</a:t>
            </a:r>
            <a:r>
              <a:rPr lang="it-IT" altLang="it-IT" dirty="0"/>
              <a:t> [92], and </a:t>
            </a:r>
            <a:r>
              <a:rPr lang="it-IT" altLang="it-IT" dirty="0" err="1"/>
              <a:t>this</a:t>
            </a:r>
            <a:r>
              <a:rPr lang="it-IT" altLang="it-IT" dirty="0"/>
              <a:t> </a:t>
            </a:r>
            <a:r>
              <a:rPr lang="it-IT" altLang="it-IT" dirty="0" err="1"/>
              <a:t>may</a:t>
            </a:r>
            <a:r>
              <a:rPr lang="it-IT" altLang="it-IT" dirty="0"/>
              <a:t> </a:t>
            </a:r>
            <a:r>
              <a:rPr lang="it-IT" altLang="it-IT" dirty="0" err="1"/>
              <a:t>explain</a:t>
            </a:r>
            <a:r>
              <a:rPr lang="it-IT" altLang="it-IT" dirty="0"/>
              <a:t> </a:t>
            </a:r>
            <a:r>
              <a:rPr lang="it-IT" altLang="it-IT" dirty="0" err="1"/>
              <a:t>why</a:t>
            </a:r>
            <a:r>
              <a:rPr lang="it-IT" altLang="it-IT" dirty="0"/>
              <a:t> </a:t>
            </a:r>
            <a:r>
              <a:rPr lang="it-IT" altLang="it-IT" dirty="0" err="1"/>
              <a:t>epididymal</a:t>
            </a:r>
            <a:r>
              <a:rPr lang="it-IT" altLang="it-IT" dirty="0"/>
              <a:t> </a:t>
            </a:r>
            <a:r>
              <a:rPr lang="it-IT" altLang="it-IT" dirty="0" err="1"/>
              <a:t>sperm</a:t>
            </a:r>
            <a:r>
              <a:rPr lang="it-IT" altLang="it-IT" dirty="0"/>
              <a:t> </a:t>
            </a:r>
            <a:r>
              <a:rPr lang="it-IT" altLang="it-IT" dirty="0" err="1"/>
              <a:t>transport</a:t>
            </a:r>
            <a:r>
              <a:rPr lang="it-IT" altLang="it-IT" dirty="0"/>
              <a:t> and </a:t>
            </a:r>
            <a:r>
              <a:rPr lang="it-IT" altLang="it-IT" dirty="0" err="1"/>
              <a:t>maturation</a:t>
            </a:r>
            <a:r>
              <a:rPr lang="it-IT" altLang="it-IT" dirty="0"/>
              <a:t> are </a:t>
            </a:r>
            <a:r>
              <a:rPr lang="it-IT" altLang="it-IT" dirty="0" err="1"/>
              <a:t>altered</a:t>
            </a:r>
            <a:r>
              <a:rPr lang="it-IT" altLang="it-IT" dirty="0"/>
              <a:t> by </a:t>
            </a:r>
            <a:r>
              <a:rPr lang="it-IT" altLang="it-IT" dirty="0" err="1"/>
              <a:t>steroids</a:t>
            </a:r>
            <a:r>
              <a:rPr lang="it-IT" altLang="it-IT" dirty="0"/>
              <a:t> in mice [93]. </a:t>
            </a:r>
            <a:r>
              <a:rPr lang="it-IT" altLang="it-IT" dirty="0" err="1"/>
              <a:t>Another</a:t>
            </a:r>
            <a:r>
              <a:rPr lang="it-IT" altLang="it-IT" dirty="0"/>
              <a:t> </a:t>
            </a:r>
            <a:r>
              <a:rPr lang="it-IT" altLang="it-IT" dirty="0" err="1"/>
              <a:t>regulator</a:t>
            </a:r>
            <a:r>
              <a:rPr lang="it-IT" altLang="it-IT" dirty="0"/>
              <a:t> of </a:t>
            </a:r>
            <a:r>
              <a:rPr lang="it-IT" altLang="it-IT" dirty="0" err="1"/>
              <a:t>epididymal</a:t>
            </a:r>
            <a:r>
              <a:rPr lang="it-IT" altLang="it-IT" dirty="0"/>
              <a:t> </a:t>
            </a:r>
            <a:r>
              <a:rPr lang="it-IT" altLang="it-IT" dirty="0" err="1"/>
              <a:t>function</a:t>
            </a:r>
            <a:r>
              <a:rPr lang="it-IT" altLang="it-IT" dirty="0"/>
              <a:t> </a:t>
            </a:r>
            <a:r>
              <a:rPr lang="it-IT" altLang="it-IT" dirty="0" err="1"/>
              <a:t>is</a:t>
            </a:r>
            <a:r>
              <a:rPr lang="it-IT" altLang="it-IT" dirty="0"/>
              <a:t> </a:t>
            </a:r>
            <a:r>
              <a:rPr lang="it-IT" altLang="it-IT" dirty="0" err="1"/>
              <a:t>Vitamin</a:t>
            </a:r>
            <a:r>
              <a:rPr lang="it-IT" altLang="it-IT" dirty="0"/>
              <a:t> E, </a:t>
            </a:r>
            <a:r>
              <a:rPr lang="it-IT" altLang="it-IT" dirty="0" err="1"/>
              <a:t>which</a:t>
            </a:r>
            <a:r>
              <a:rPr lang="it-IT" altLang="it-IT" dirty="0"/>
              <a:t> plays </a:t>
            </a:r>
            <a:r>
              <a:rPr lang="it-IT" altLang="it-IT" dirty="0" err="1"/>
              <a:t>important</a:t>
            </a:r>
            <a:r>
              <a:rPr lang="it-IT" altLang="it-IT" dirty="0"/>
              <a:t> </a:t>
            </a:r>
            <a:r>
              <a:rPr lang="it-IT" altLang="it-IT" dirty="0" err="1"/>
              <a:t>roles</a:t>
            </a:r>
            <a:r>
              <a:rPr lang="it-IT" altLang="it-IT" dirty="0"/>
              <a:t> in </a:t>
            </a:r>
            <a:r>
              <a:rPr lang="it-IT" altLang="it-IT" dirty="0" err="1"/>
              <a:t>maintaining</a:t>
            </a:r>
            <a:r>
              <a:rPr lang="it-IT" altLang="it-IT" dirty="0"/>
              <a:t> the </a:t>
            </a:r>
            <a:r>
              <a:rPr lang="it-IT" altLang="it-IT" dirty="0" err="1"/>
              <a:t>viability</a:t>
            </a:r>
            <a:r>
              <a:rPr lang="it-IT" altLang="it-IT" dirty="0"/>
              <a:t> of </a:t>
            </a:r>
            <a:r>
              <a:rPr lang="it-IT" altLang="it-IT" dirty="0" err="1"/>
              <a:t>spermatids</a:t>
            </a:r>
            <a:r>
              <a:rPr lang="it-IT" altLang="it-IT" dirty="0"/>
              <a:t> and in the </a:t>
            </a:r>
            <a:r>
              <a:rPr lang="it-IT" altLang="it-IT" dirty="0" err="1"/>
              <a:t>functional</a:t>
            </a:r>
            <a:r>
              <a:rPr lang="it-IT" altLang="it-IT" dirty="0"/>
              <a:t> and </a:t>
            </a:r>
            <a:r>
              <a:rPr lang="it-IT" altLang="it-IT" dirty="0" err="1"/>
              <a:t>structural</a:t>
            </a:r>
            <a:r>
              <a:rPr lang="it-IT" altLang="it-IT" dirty="0"/>
              <a:t> </a:t>
            </a:r>
            <a:r>
              <a:rPr lang="it-IT" altLang="it-IT" dirty="0" err="1"/>
              <a:t>appearance</a:t>
            </a:r>
            <a:r>
              <a:rPr lang="it-IT" altLang="it-IT" dirty="0"/>
              <a:t> of </a:t>
            </a:r>
            <a:r>
              <a:rPr lang="it-IT" altLang="it-IT" dirty="0" err="1"/>
              <a:t>epididymal</a:t>
            </a:r>
            <a:r>
              <a:rPr lang="it-IT" altLang="it-IT" dirty="0"/>
              <a:t> </a:t>
            </a:r>
            <a:r>
              <a:rPr lang="it-IT" altLang="it-IT" dirty="0" err="1"/>
              <a:t>duct</a:t>
            </a:r>
            <a:r>
              <a:rPr lang="it-IT" altLang="it-IT" dirty="0"/>
              <a:t> </a:t>
            </a:r>
            <a:r>
              <a:rPr lang="it-IT" altLang="it-IT" dirty="0" err="1"/>
              <a:t>epithelial</a:t>
            </a:r>
            <a:r>
              <a:rPr lang="it-IT" altLang="it-IT" dirty="0"/>
              <a:t> </a:t>
            </a:r>
            <a:r>
              <a:rPr lang="it-IT" altLang="it-IT" dirty="0" err="1"/>
              <a:t>cells</a:t>
            </a:r>
            <a:r>
              <a:rPr lang="it-IT" altLang="it-IT" dirty="0"/>
              <a:t> </a:t>
            </a:r>
          </a:p>
          <a:p>
            <a:pPr eaLnBrk="1" hangingPunct="1"/>
            <a:endParaRPr lang="it-IT" altLang="it-IT" dirty="0"/>
          </a:p>
          <a:p>
            <a:pPr eaLnBrk="1" hangingPunct="1"/>
            <a:r>
              <a:rPr lang="it-IT" altLang="it-IT" dirty="0" err="1"/>
              <a:t>Theriogenology</a:t>
            </a:r>
            <a:r>
              <a:rPr lang="it-IT" altLang="it-IT" dirty="0"/>
              <a:t> 63 (2005) 319–341</a:t>
            </a:r>
            <a:endParaRPr lang="it-IT" altLang="it-IT" dirty="0">
              <a:cs typeface="Times New Roman" panose="02020603050405020304" pitchFamily="18" charset="0"/>
            </a:endParaRPr>
          </a:p>
          <a:p>
            <a:pPr eaLnBrk="1" hangingPunct="1"/>
            <a:r>
              <a:rPr lang="it-IT" altLang="it-IT" dirty="0"/>
              <a:t>From the </a:t>
            </a:r>
            <a:r>
              <a:rPr lang="it-IT" altLang="it-IT" dirty="0" err="1"/>
              <a:t>testis</a:t>
            </a:r>
            <a:r>
              <a:rPr lang="it-IT" altLang="it-IT" dirty="0"/>
              <a:t>, the </a:t>
            </a:r>
            <a:r>
              <a:rPr lang="it-IT" altLang="it-IT" dirty="0" err="1"/>
              <a:t>spermatozoa</a:t>
            </a:r>
            <a:r>
              <a:rPr lang="it-IT" altLang="it-IT" dirty="0"/>
              <a:t> are </a:t>
            </a:r>
            <a:r>
              <a:rPr lang="it-IT" altLang="it-IT" dirty="0" err="1"/>
              <a:t>transported</a:t>
            </a:r>
            <a:r>
              <a:rPr lang="it-IT" altLang="it-IT" dirty="0"/>
              <a:t> </a:t>
            </a:r>
            <a:r>
              <a:rPr lang="it-IT" altLang="it-IT" dirty="0" err="1"/>
              <a:t>into</a:t>
            </a:r>
            <a:r>
              <a:rPr lang="it-IT" altLang="it-IT" dirty="0"/>
              <a:t> an </a:t>
            </a:r>
            <a:r>
              <a:rPr lang="it-IT" altLang="it-IT" dirty="0" err="1"/>
              <a:t>epididymal</a:t>
            </a:r>
            <a:r>
              <a:rPr lang="it-IT" altLang="it-IT" dirty="0"/>
              <a:t> tube </a:t>
            </a:r>
            <a:r>
              <a:rPr lang="it-IT" altLang="it-IT" dirty="0" err="1"/>
              <a:t>that</a:t>
            </a:r>
            <a:r>
              <a:rPr lang="it-IT" altLang="it-IT" dirty="0"/>
              <a:t> </a:t>
            </a:r>
            <a:r>
              <a:rPr lang="it-IT" altLang="it-IT" dirty="0" err="1"/>
              <a:t>forms</a:t>
            </a:r>
            <a:r>
              <a:rPr lang="it-IT" altLang="it-IT" dirty="0"/>
              <a:t> an </a:t>
            </a:r>
            <a:r>
              <a:rPr lang="it-IT" altLang="it-IT" dirty="0" err="1"/>
              <a:t>organ</a:t>
            </a:r>
            <a:r>
              <a:rPr lang="it-IT" altLang="it-IT" dirty="0"/>
              <a:t> </a:t>
            </a:r>
            <a:r>
              <a:rPr lang="it-IT" altLang="it-IT" dirty="0" err="1"/>
              <a:t>composed</a:t>
            </a:r>
            <a:r>
              <a:rPr lang="it-IT" altLang="it-IT" dirty="0"/>
              <a:t> of </a:t>
            </a:r>
            <a:r>
              <a:rPr lang="it-IT" altLang="it-IT" dirty="0" err="1"/>
              <a:t>several</a:t>
            </a:r>
            <a:r>
              <a:rPr lang="it-IT" altLang="it-IT" dirty="0"/>
              <a:t> </a:t>
            </a:r>
            <a:r>
              <a:rPr lang="it-IT" altLang="it-IT" dirty="0" err="1"/>
              <a:t>regions</a:t>
            </a:r>
            <a:r>
              <a:rPr lang="it-IT" altLang="it-IT" dirty="0"/>
              <a:t>, </a:t>
            </a:r>
            <a:r>
              <a:rPr lang="it-IT" altLang="it-IT" dirty="0" err="1"/>
              <a:t>such</a:t>
            </a:r>
            <a:r>
              <a:rPr lang="it-IT" altLang="it-IT" dirty="0"/>
              <a:t> </a:t>
            </a:r>
            <a:r>
              <a:rPr lang="it-IT" altLang="it-IT" dirty="0" err="1"/>
              <a:t>as</a:t>
            </a:r>
            <a:r>
              <a:rPr lang="it-IT" altLang="it-IT" dirty="0"/>
              <a:t> the caput, corpus and </a:t>
            </a:r>
            <a:r>
              <a:rPr lang="it-IT" altLang="it-IT" dirty="0" err="1"/>
              <a:t>cauda</a:t>
            </a:r>
            <a:r>
              <a:rPr lang="it-IT" altLang="it-IT" dirty="0"/>
              <a:t>. The </a:t>
            </a:r>
            <a:r>
              <a:rPr lang="it-IT" altLang="it-IT" dirty="0" err="1"/>
              <a:t>epididymis</a:t>
            </a:r>
            <a:r>
              <a:rPr lang="it-IT" altLang="it-IT" dirty="0"/>
              <a:t> </a:t>
            </a:r>
            <a:r>
              <a:rPr lang="it-IT" altLang="it-IT" dirty="0" err="1"/>
              <a:t>is</a:t>
            </a:r>
            <a:r>
              <a:rPr lang="it-IT" altLang="it-IT" dirty="0"/>
              <a:t> </a:t>
            </a:r>
            <a:r>
              <a:rPr lang="it-IT" altLang="it-IT" dirty="0" err="1"/>
              <a:t>formed</a:t>
            </a:r>
            <a:r>
              <a:rPr lang="it-IT" altLang="it-IT" dirty="0"/>
              <a:t> by a </a:t>
            </a:r>
            <a:r>
              <a:rPr lang="it-IT" altLang="it-IT" dirty="0" err="1"/>
              <a:t>polarized</a:t>
            </a:r>
            <a:r>
              <a:rPr lang="it-IT" altLang="it-IT" dirty="0"/>
              <a:t> </a:t>
            </a:r>
            <a:r>
              <a:rPr lang="it-IT" altLang="it-IT" dirty="0" err="1"/>
              <a:t>epithelium</a:t>
            </a:r>
            <a:r>
              <a:rPr lang="it-IT" altLang="it-IT" dirty="0"/>
              <a:t> </a:t>
            </a:r>
            <a:r>
              <a:rPr lang="it-IT" altLang="it-IT" dirty="0" err="1"/>
              <a:t>composed</a:t>
            </a:r>
            <a:r>
              <a:rPr lang="it-IT" altLang="it-IT" dirty="0"/>
              <a:t> </a:t>
            </a:r>
            <a:r>
              <a:rPr lang="it-IT" altLang="it-IT" dirty="0" err="1"/>
              <a:t>mostly</a:t>
            </a:r>
            <a:r>
              <a:rPr lang="it-IT" altLang="it-IT" dirty="0"/>
              <a:t> of </a:t>
            </a:r>
            <a:r>
              <a:rPr lang="it-IT" altLang="it-IT" dirty="0" err="1"/>
              <a:t>principal</a:t>
            </a:r>
            <a:r>
              <a:rPr lang="it-IT" altLang="it-IT" dirty="0"/>
              <a:t> and </a:t>
            </a:r>
            <a:r>
              <a:rPr lang="it-IT" altLang="it-IT" dirty="0" err="1"/>
              <a:t>basal</a:t>
            </a:r>
            <a:r>
              <a:rPr lang="it-IT" altLang="it-IT" dirty="0"/>
              <a:t> </a:t>
            </a:r>
            <a:r>
              <a:rPr lang="it-IT" altLang="it-IT" dirty="0" err="1"/>
              <a:t>cells</a:t>
            </a:r>
            <a:r>
              <a:rPr lang="it-IT" altLang="it-IT" dirty="0"/>
              <a:t> and </a:t>
            </a:r>
            <a:r>
              <a:rPr lang="it-IT" altLang="it-IT" dirty="0" err="1"/>
              <a:t>creating</a:t>
            </a:r>
            <a:r>
              <a:rPr lang="it-IT" altLang="it-IT" dirty="0"/>
              <a:t> an </a:t>
            </a:r>
            <a:r>
              <a:rPr lang="it-IT" altLang="it-IT" dirty="0" err="1"/>
              <a:t>environment</a:t>
            </a:r>
            <a:r>
              <a:rPr lang="it-IT" altLang="it-IT" dirty="0"/>
              <a:t> </a:t>
            </a:r>
            <a:r>
              <a:rPr lang="it-IT" altLang="it-IT" dirty="0" err="1"/>
              <a:t>around</a:t>
            </a:r>
            <a:r>
              <a:rPr lang="it-IT" altLang="it-IT" dirty="0"/>
              <a:t> the </a:t>
            </a:r>
            <a:r>
              <a:rPr lang="it-IT" altLang="it-IT" dirty="0" err="1"/>
              <a:t>spermatozoa</a:t>
            </a:r>
            <a:r>
              <a:rPr lang="it-IT" altLang="it-IT" dirty="0"/>
              <a:t> </a:t>
            </a:r>
            <a:r>
              <a:rPr lang="it-IT" altLang="it-IT" dirty="0" err="1"/>
              <a:t>that</a:t>
            </a:r>
            <a:r>
              <a:rPr lang="it-IT" altLang="it-IT" dirty="0"/>
              <a:t> </a:t>
            </a:r>
            <a:r>
              <a:rPr lang="it-IT" altLang="it-IT" dirty="0" err="1"/>
              <a:t>is</a:t>
            </a:r>
            <a:r>
              <a:rPr lang="it-IT" altLang="it-IT" dirty="0"/>
              <a:t> </a:t>
            </a:r>
            <a:r>
              <a:rPr lang="it-IT" altLang="it-IT" dirty="0" err="1"/>
              <a:t>certainly</a:t>
            </a:r>
            <a:r>
              <a:rPr lang="it-IT" altLang="it-IT" dirty="0"/>
              <a:t> the </a:t>
            </a:r>
            <a:r>
              <a:rPr lang="it-IT" altLang="it-IT" dirty="0" err="1"/>
              <a:t>most</a:t>
            </a:r>
            <a:r>
              <a:rPr lang="it-IT" altLang="it-IT" dirty="0"/>
              <a:t> </a:t>
            </a:r>
            <a:r>
              <a:rPr lang="it-IT" altLang="it-IT" dirty="0" err="1"/>
              <a:t>complex</a:t>
            </a:r>
            <a:r>
              <a:rPr lang="it-IT" altLang="it-IT" dirty="0"/>
              <a:t> </a:t>
            </a:r>
            <a:r>
              <a:rPr lang="it-IT" altLang="it-IT" dirty="0" err="1"/>
              <a:t>found</a:t>
            </a:r>
            <a:r>
              <a:rPr lang="it-IT" altLang="it-IT" dirty="0"/>
              <a:t> in </a:t>
            </a:r>
            <a:r>
              <a:rPr lang="it-IT" altLang="it-IT" dirty="0" err="1"/>
              <a:t>any</a:t>
            </a:r>
            <a:r>
              <a:rPr lang="it-IT" altLang="it-IT" dirty="0"/>
              <a:t> </a:t>
            </a:r>
            <a:r>
              <a:rPr lang="it-IT" altLang="it-IT" dirty="0" err="1"/>
              <a:t>exocrine</a:t>
            </a:r>
            <a:r>
              <a:rPr lang="it-IT" altLang="it-IT" dirty="0"/>
              <a:t> </a:t>
            </a:r>
            <a:r>
              <a:rPr lang="it-IT" altLang="it-IT" dirty="0" err="1"/>
              <a:t>gland</a:t>
            </a:r>
            <a:r>
              <a:rPr lang="it-IT" altLang="it-IT" dirty="0"/>
              <a:t>. </a:t>
            </a:r>
            <a:r>
              <a:rPr lang="it-IT" altLang="it-IT" dirty="0" err="1"/>
              <a:t>This</a:t>
            </a:r>
            <a:r>
              <a:rPr lang="it-IT" altLang="it-IT" dirty="0"/>
              <a:t> </a:t>
            </a:r>
            <a:r>
              <a:rPr lang="it-IT" altLang="it-IT" dirty="0" err="1"/>
              <a:t>complexity</a:t>
            </a:r>
            <a:r>
              <a:rPr lang="it-IT" altLang="it-IT" dirty="0"/>
              <a:t> </a:t>
            </a:r>
            <a:r>
              <a:rPr lang="it-IT" altLang="it-IT" dirty="0" err="1"/>
              <a:t>results</a:t>
            </a:r>
            <a:r>
              <a:rPr lang="it-IT" altLang="it-IT" dirty="0"/>
              <a:t> from </a:t>
            </a:r>
            <a:r>
              <a:rPr lang="it-IT" altLang="it-IT" dirty="0" err="1"/>
              <a:t>two</a:t>
            </a:r>
            <a:r>
              <a:rPr lang="it-IT" altLang="it-IT" dirty="0"/>
              <a:t> </a:t>
            </a:r>
            <a:r>
              <a:rPr lang="it-IT" altLang="it-IT" dirty="0" err="1"/>
              <a:t>peculiarities</a:t>
            </a:r>
            <a:r>
              <a:rPr lang="it-IT" altLang="it-IT" dirty="0"/>
              <a:t>: (1) </a:t>
            </a:r>
            <a:r>
              <a:rPr lang="it-IT" altLang="it-IT" dirty="0" err="1"/>
              <a:t>continuous</a:t>
            </a:r>
            <a:r>
              <a:rPr lang="it-IT" altLang="it-IT" dirty="0"/>
              <a:t> and progressive </a:t>
            </a:r>
            <a:r>
              <a:rPr lang="it-IT" altLang="it-IT" dirty="0" err="1"/>
              <a:t>changes</a:t>
            </a:r>
            <a:r>
              <a:rPr lang="it-IT" altLang="it-IT" dirty="0"/>
              <a:t> in </a:t>
            </a:r>
            <a:r>
              <a:rPr lang="it-IT" altLang="it-IT" dirty="0" err="1"/>
              <a:t>its</a:t>
            </a:r>
            <a:r>
              <a:rPr lang="it-IT" altLang="it-IT" dirty="0"/>
              <a:t> </a:t>
            </a:r>
            <a:r>
              <a:rPr lang="it-IT" altLang="it-IT" dirty="0" err="1"/>
              <a:t>composition</a:t>
            </a:r>
            <a:r>
              <a:rPr lang="it-IT" altLang="it-IT" dirty="0"/>
              <a:t> </a:t>
            </a:r>
            <a:r>
              <a:rPr lang="it-IT" altLang="it-IT" dirty="0" err="1"/>
              <a:t>throughout</a:t>
            </a:r>
            <a:r>
              <a:rPr lang="it-IT" altLang="it-IT" dirty="0"/>
              <a:t> the </a:t>
            </a:r>
            <a:r>
              <a:rPr lang="it-IT" altLang="it-IT" dirty="0" err="1"/>
              <a:t>excurrent</a:t>
            </a:r>
            <a:r>
              <a:rPr lang="it-IT" altLang="it-IT" dirty="0"/>
              <a:t> male </a:t>
            </a:r>
            <a:r>
              <a:rPr lang="it-IT" altLang="it-IT" dirty="0" err="1"/>
              <a:t>duct</a:t>
            </a:r>
            <a:r>
              <a:rPr lang="it-IT" altLang="it-IT" dirty="0"/>
              <a:t> and (2) the </a:t>
            </a:r>
            <a:r>
              <a:rPr lang="it-IT" altLang="it-IT" dirty="0" err="1"/>
              <a:t>presence</a:t>
            </a:r>
            <a:r>
              <a:rPr lang="it-IT" altLang="it-IT" dirty="0"/>
              <a:t> of </a:t>
            </a:r>
            <a:r>
              <a:rPr lang="it-IT" altLang="it-IT" dirty="0" err="1"/>
              <a:t>components</a:t>
            </a:r>
            <a:r>
              <a:rPr lang="it-IT" altLang="it-IT" dirty="0"/>
              <a:t> in </a:t>
            </a:r>
            <a:r>
              <a:rPr lang="it-IT" altLang="it-IT" dirty="0" err="1"/>
              <a:t>unusual</a:t>
            </a:r>
            <a:r>
              <a:rPr lang="it-IT" altLang="it-IT" dirty="0"/>
              <a:t> </a:t>
            </a:r>
            <a:r>
              <a:rPr lang="it-IT" altLang="it-IT" dirty="0" err="1"/>
              <a:t>concentrations</a:t>
            </a:r>
            <a:r>
              <a:rPr lang="it-IT" altLang="it-IT" dirty="0"/>
              <a:t>, some of </a:t>
            </a:r>
            <a:r>
              <a:rPr lang="it-IT" altLang="it-IT" dirty="0" err="1"/>
              <a:t>them</a:t>
            </a:r>
            <a:r>
              <a:rPr lang="it-IT" altLang="it-IT" dirty="0"/>
              <a:t> </a:t>
            </a:r>
            <a:r>
              <a:rPr lang="it-IT" altLang="it-IT" dirty="0" err="1"/>
              <a:t>not</a:t>
            </a:r>
            <a:r>
              <a:rPr lang="it-IT" altLang="it-IT" dirty="0"/>
              <a:t> </a:t>
            </a:r>
            <a:r>
              <a:rPr lang="it-IT" altLang="it-IT" dirty="0" err="1"/>
              <a:t>found</a:t>
            </a:r>
            <a:r>
              <a:rPr lang="it-IT" altLang="it-IT" dirty="0"/>
              <a:t> in </a:t>
            </a:r>
            <a:r>
              <a:rPr lang="it-IT" altLang="it-IT" dirty="0" err="1"/>
              <a:t>other</a:t>
            </a:r>
            <a:r>
              <a:rPr lang="it-IT" altLang="it-IT" dirty="0"/>
              <a:t> body </a:t>
            </a:r>
            <a:r>
              <a:rPr lang="it-IT" altLang="it-IT" dirty="0" err="1"/>
              <a:t>fluids</a:t>
            </a:r>
            <a:r>
              <a:rPr lang="it-IT" altLang="it-IT" dirty="0"/>
              <a:t>. The </a:t>
            </a:r>
            <a:r>
              <a:rPr lang="it-IT" altLang="it-IT" dirty="0" err="1"/>
              <a:t>specificity</a:t>
            </a:r>
            <a:r>
              <a:rPr lang="it-IT" altLang="it-IT" dirty="0"/>
              <a:t> </a:t>
            </a:r>
            <a:r>
              <a:rPr lang="it-IT" altLang="it-IT" dirty="0" err="1"/>
              <a:t>is</a:t>
            </a:r>
            <a:r>
              <a:rPr lang="it-IT" altLang="it-IT" dirty="0"/>
              <a:t> </a:t>
            </a:r>
            <a:r>
              <a:rPr lang="it-IT" altLang="it-IT" dirty="0" err="1"/>
              <a:t>maintained</a:t>
            </a:r>
            <a:r>
              <a:rPr lang="it-IT" altLang="it-IT" dirty="0"/>
              <a:t> </a:t>
            </a:r>
            <a:r>
              <a:rPr lang="it-IT" altLang="it-IT" dirty="0" err="1"/>
              <a:t>not</a:t>
            </a:r>
            <a:r>
              <a:rPr lang="it-IT" altLang="it-IT" dirty="0"/>
              <a:t> </a:t>
            </a:r>
            <a:r>
              <a:rPr lang="it-IT" altLang="it-IT" dirty="0" err="1"/>
              <a:t>only</a:t>
            </a:r>
            <a:r>
              <a:rPr lang="it-IT" altLang="it-IT" dirty="0"/>
              <a:t> by </a:t>
            </a:r>
            <a:r>
              <a:rPr lang="it-IT" altLang="it-IT" dirty="0" err="1"/>
              <a:t>active</a:t>
            </a:r>
            <a:r>
              <a:rPr lang="it-IT" altLang="it-IT" dirty="0"/>
              <a:t> </a:t>
            </a:r>
            <a:r>
              <a:rPr lang="it-IT" altLang="it-IT" dirty="0" err="1"/>
              <a:t>secretion</a:t>
            </a:r>
            <a:r>
              <a:rPr lang="it-IT" altLang="it-IT" dirty="0"/>
              <a:t> and </a:t>
            </a:r>
            <a:r>
              <a:rPr lang="it-IT" altLang="it-IT" dirty="0" err="1"/>
              <a:t>reabsorption</a:t>
            </a:r>
            <a:r>
              <a:rPr lang="it-IT" altLang="it-IT" dirty="0"/>
              <a:t> </a:t>
            </a:r>
            <a:r>
              <a:rPr lang="it-IT" altLang="it-IT" dirty="0" err="1"/>
              <a:t>throughout</a:t>
            </a:r>
            <a:r>
              <a:rPr lang="it-IT" altLang="it-IT" dirty="0"/>
              <a:t> the </a:t>
            </a:r>
            <a:r>
              <a:rPr lang="it-IT" altLang="it-IT" dirty="0" err="1"/>
              <a:t>tract</a:t>
            </a:r>
            <a:r>
              <a:rPr lang="it-IT" altLang="it-IT" dirty="0"/>
              <a:t> </a:t>
            </a:r>
            <a:r>
              <a:rPr lang="it-IT" altLang="it-IT" dirty="0" err="1"/>
              <a:t>but</a:t>
            </a:r>
            <a:r>
              <a:rPr lang="it-IT" altLang="it-IT" dirty="0"/>
              <a:t> </a:t>
            </a:r>
            <a:r>
              <a:rPr lang="it-IT" altLang="it-IT" dirty="0" err="1"/>
              <a:t>also</a:t>
            </a:r>
            <a:r>
              <a:rPr lang="it-IT" altLang="it-IT" dirty="0"/>
              <a:t> by the </a:t>
            </a:r>
            <a:r>
              <a:rPr lang="it-IT" altLang="it-IT" dirty="0" err="1"/>
              <a:t>presence</a:t>
            </a:r>
            <a:r>
              <a:rPr lang="it-IT" altLang="it-IT" dirty="0"/>
              <a:t> of </a:t>
            </a:r>
            <a:r>
              <a:rPr lang="it-IT" altLang="it-IT" dirty="0" err="1"/>
              <a:t>significant</a:t>
            </a:r>
            <a:r>
              <a:rPr lang="it-IT" altLang="it-IT" dirty="0"/>
              <a:t> </a:t>
            </a:r>
            <a:r>
              <a:rPr lang="it-IT" altLang="it-IT" dirty="0" err="1"/>
              <a:t>restrictions</a:t>
            </a:r>
            <a:r>
              <a:rPr lang="it-IT" altLang="it-IT" dirty="0"/>
              <a:t> in the </a:t>
            </a:r>
            <a:r>
              <a:rPr lang="it-IT" altLang="it-IT" dirty="0" err="1"/>
              <a:t>exchanges</a:t>
            </a:r>
            <a:r>
              <a:rPr lang="it-IT" altLang="it-IT" dirty="0"/>
              <a:t> </a:t>
            </a:r>
            <a:r>
              <a:rPr lang="it-IT" altLang="it-IT" dirty="0" err="1"/>
              <a:t>between</a:t>
            </a:r>
            <a:r>
              <a:rPr lang="it-IT" altLang="it-IT" dirty="0"/>
              <a:t> the luminal </a:t>
            </a:r>
            <a:r>
              <a:rPr lang="it-IT" altLang="it-IT" dirty="0" err="1"/>
              <a:t>compartment</a:t>
            </a:r>
            <a:r>
              <a:rPr lang="it-IT" altLang="it-IT" dirty="0"/>
              <a:t> and </a:t>
            </a:r>
            <a:r>
              <a:rPr lang="it-IT" altLang="it-IT" dirty="0" err="1"/>
              <a:t>blood</a:t>
            </a:r>
            <a:r>
              <a:rPr lang="it-IT" altLang="it-IT" dirty="0"/>
              <a:t> plasma.</a:t>
            </a:r>
            <a:endParaRPr lang="it-IT" altLang="it-IT" dirty="0">
              <a:cs typeface="Times New Roman" panose="02020603050405020304" pitchFamily="18" charset="0"/>
            </a:endParaRPr>
          </a:p>
          <a:p>
            <a:pPr eaLnBrk="1" hangingPunct="1"/>
            <a:r>
              <a:rPr lang="it-IT" altLang="it-IT" dirty="0" err="1"/>
              <a:t>Several</a:t>
            </a:r>
            <a:r>
              <a:rPr lang="it-IT" altLang="it-IT" dirty="0"/>
              <a:t> </a:t>
            </a:r>
            <a:r>
              <a:rPr lang="it-IT" altLang="it-IT" dirty="0" err="1"/>
              <a:t>hundred</a:t>
            </a:r>
            <a:r>
              <a:rPr lang="it-IT" altLang="it-IT" dirty="0"/>
              <a:t> </a:t>
            </a:r>
            <a:r>
              <a:rPr lang="it-IT" altLang="it-IT" dirty="0" err="1"/>
              <a:t>proteins</a:t>
            </a:r>
            <a:r>
              <a:rPr lang="it-IT" altLang="it-IT" dirty="0"/>
              <a:t> </a:t>
            </a:r>
            <a:r>
              <a:rPr lang="it-IT" altLang="it-IT" dirty="0" err="1"/>
              <a:t>have</a:t>
            </a:r>
            <a:r>
              <a:rPr lang="it-IT" altLang="it-IT" dirty="0"/>
              <a:t> </a:t>
            </a:r>
            <a:r>
              <a:rPr lang="it-IT" altLang="it-IT" dirty="0" err="1"/>
              <a:t>been</a:t>
            </a:r>
            <a:r>
              <a:rPr lang="it-IT" altLang="it-IT" dirty="0"/>
              <a:t> </a:t>
            </a:r>
            <a:r>
              <a:rPr lang="it-IT" altLang="it-IT" dirty="0" err="1"/>
              <a:t>characterized</a:t>
            </a:r>
            <a:r>
              <a:rPr lang="it-IT" altLang="it-IT" dirty="0"/>
              <a:t> in the </a:t>
            </a:r>
            <a:r>
              <a:rPr lang="it-IT" altLang="it-IT" dirty="0" err="1"/>
              <a:t>epididymal</a:t>
            </a:r>
            <a:r>
              <a:rPr lang="it-IT" altLang="it-IT" dirty="0"/>
              <a:t> </a:t>
            </a:r>
            <a:r>
              <a:rPr lang="it-IT" altLang="it-IT" dirty="0" err="1"/>
              <a:t>fluid</a:t>
            </a:r>
            <a:r>
              <a:rPr lang="it-IT" altLang="it-IT" dirty="0"/>
              <a:t> from </a:t>
            </a:r>
            <a:r>
              <a:rPr lang="it-IT" altLang="it-IT" dirty="0" err="1"/>
              <a:t>various</a:t>
            </a:r>
            <a:r>
              <a:rPr lang="it-IT" altLang="it-IT" dirty="0"/>
              <a:t> </a:t>
            </a:r>
            <a:r>
              <a:rPr lang="it-IT" altLang="it-IT" dirty="0" err="1"/>
              <a:t>regions</a:t>
            </a:r>
            <a:r>
              <a:rPr lang="it-IT" altLang="it-IT" dirty="0"/>
              <a:t> of the </a:t>
            </a:r>
            <a:r>
              <a:rPr lang="it-IT" altLang="it-IT" dirty="0" err="1"/>
              <a:t>epididymis</a:t>
            </a:r>
            <a:r>
              <a:rPr lang="it-IT" altLang="it-IT" dirty="0"/>
              <a:t> [7]. The </a:t>
            </a:r>
            <a:r>
              <a:rPr lang="it-IT" altLang="it-IT" dirty="0" err="1"/>
              <a:t>proteins</a:t>
            </a:r>
            <a:r>
              <a:rPr lang="it-IT" altLang="it-IT" dirty="0"/>
              <a:t> </a:t>
            </a:r>
            <a:r>
              <a:rPr lang="it-IT" altLang="it-IT" dirty="0" err="1"/>
              <a:t>present</a:t>
            </a:r>
            <a:r>
              <a:rPr lang="it-IT" altLang="it-IT" dirty="0"/>
              <a:t> in the </a:t>
            </a:r>
            <a:r>
              <a:rPr lang="it-IT" altLang="it-IT" dirty="0" err="1"/>
              <a:t>epididymal</a:t>
            </a:r>
            <a:r>
              <a:rPr lang="it-IT" altLang="it-IT" dirty="0"/>
              <a:t> </a:t>
            </a:r>
            <a:r>
              <a:rPr lang="it-IT" altLang="it-IT" dirty="0" err="1"/>
              <a:t>fluid</a:t>
            </a:r>
            <a:r>
              <a:rPr lang="it-IT" altLang="it-IT" dirty="0"/>
              <a:t> are the </a:t>
            </a:r>
            <a:r>
              <a:rPr lang="it-IT" altLang="it-IT" dirty="0" err="1"/>
              <a:t>resultant</a:t>
            </a:r>
            <a:r>
              <a:rPr lang="it-IT" altLang="it-IT" dirty="0"/>
              <a:t> of (1) rete </a:t>
            </a:r>
            <a:r>
              <a:rPr lang="it-IT" altLang="it-IT" dirty="0" err="1"/>
              <a:t>testis</a:t>
            </a:r>
            <a:r>
              <a:rPr lang="it-IT" altLang="it-IT" dirty="0"/>
              <a:t> </a:t>
            </a:r>
            <a:r>
              <a:rPr lang="it-IT" altLang="it-IT" dirty="0" err="1"/>
              <a:t>compounds</a:t>
            </a:r>
            <a:r>
              <a:rPr lang="it-IT" altLang="it-IT" dirty="0"/>
              <a:t> </a:t>
            </a:r>
            <a:r>
              <a:rPr lang="it-IT" altLang="it-IT" dirty="0" err="1"/>
              <a:t>that</a:t>
            </a:r>
            <a:r>
              <a:rPr lang="it-IT" altLang="it-IT" dirty="0"/>
              <a:t> </a:t>
            </a:r>
            <a:r>
              <a:rPr lang="it-IT" altLang="it-IT" dirty="0" err="1"/>
              <a:t>enter</a:t>
            </a:r>
            <a:r>
              <a:rPr lang="it-IT" altLang="it-IT" dirty="0"/>
              <a:t> </a:t>
            </a:r>
            <a:r>
              <a:rPr lang="it-IT" altLang="it-IT" dirty="0" err="1"/>
              <a:t>through</a:t>
            </a:r>
            <a:r>
              <a:rPr lang="it-IT" altLang="it-IT" dirty="0"/>
              <a:t> </a:t>
            </a:r>
            <a:r>
              <a:rPr lang="it-IT" altLang="it-IT" dirty="0" err="1"/>
              <a:t>efferent</a:t>
            </a:r>
            <a:r>
              <a:rPr lang="it-IT" altLang="it-IT" dirty="0"/>
              <a:t> </a:t>
            </a:r>
            <a:r>
              <a:rPr lang="it-IT" altLang="it-IT" dirty="0" err="1"/>
              <a:t>ducts</a:t>
            </a:r>
            <a:r>
              <a:rPr lang="it-IT" altLang="it-IT" dirty="0"/>
              <a:t> in the </a:t>
            </a:r>
            <a:r>
              <a:rPr lang="it-IT" altLang="it-IT" dirty="0" err="1"/>
              <a:t>proximal</a:t>
            </a:r>
            <a:r>
              <a:rPr lang="it-IT" altLang="it-IT" dirty="0"/>
              <a:t> part of the </a:t>
            </a:r>
            <a:r>
              <a:rPr lang="it-IT" altLang="it-IT" dirty="0" err="1"/>
              <a:t>epididymis</a:t>
            </a:r>
            <a:r>
              <a:rPr lang="it-IT" altLang="it-IT" dirty="0"/>
              <a:t>, (2) </a:t>
            </a:r>
            <a:r>
              <a:rPr lang="it-IT" altLang="it-IT" dirty="0" err="1"/>
              <a:t>epididymal</a:t>
            </a:r>
            <a:r>
              <a:rPr lang="it-IT" altLang="it-IT" dirty="0"/>
              <a:t> </a:t>
            </a:r>
            <a:r>
              <a:rPr lang="it-IT" altLang="it-IT" dirty="0" err="1"/>
              <a:t>secretion</a:t>
            </a:r>
            <a:r>
              <a:rPr lang="it-IT" altLang="it-IT" dirty="0"/>
              <a:t> and </a:t>
            </a:r>
            <a:r>
              <a:rPr lang="it-IT" altLang="it-IT" dirty="0" err="1"/>
              <a:t>absorption</a:t>
            </a:r>
            <a:r>
              <a:rPr lang="it-IT" altLang="it-IT" dirty="0"/>
              <a:t>, (3) </a:t>
            </a:r>
            <a:r>
              <a:rPr lang="it-IT" altLang="it-IT" dirty="0" err="1"/>
              <a:t>proteolysis</a:t>
            </a:r>
            <a:r>
              <a:rPr lang="it-IT" altLang="it-IT" dirty="0"/>
              <a:t> of </a:t>
            </a:r>
            <a:r>
              <a:rPr lang="it-IT" altLang="it-IT" dirty="0" err="1"/>
              <a:t>pre-existing</a:t>
            </a:r>
            <a:r>
              <a:rPr lang="it-IT" altLang="it-IT" dirty="0"/>
              <a:t> </a:t>
            </a:r>
            <a:r>
              <a:rPr lang="it-IT" altLang="it-IT" dirty="0" err="1"/>
              <a:t>proteins</a:t>
            </a:r>
            <a:r>
              <a:rPr lang="it-IT" altLang="it-IT" dirty="0"/>
              <a:t> </a:t>
            </a:r>
            <a:r>
              <a:rPr lang="it-IT" altLang="it-IT" dirty="0" err="1"/>
              <a:t>within</a:t>
            </a:r>
            <a:r>
              <a:rPr lang="it-IT" altLang="it-IT" dirty="0"/>
              <a:t> the </a:t>
            </a:r>
            <a:r>
              <a:rPr lang="it-IT" altLang="it-IT" dirty="0" err="1"/>
              <a:t>fluid</a:t>
            </a:r>
            <a:r>
              <a:rPr lang="it-IT" altLang="it-IT" dirty="0"/>
              <a:t> and (4) to some </a:t>
            </a:r>
            <a:r>
              <a:rPr lang="it-IT" altLang="it-IT" dirty="0" err="1"/>
              <a:t>extent</a:t>
            </a:r>
            <a:r>
              <a:rPr lang="it-IT" altLang="it-IT" dirty="0"/>
              <a:t>, </a:t>
            </a:r>
            <a:r>
              <a:rPr lang="it-IT" altLang="it-IT" dirty="0" err="1"/>
              <a:t>metabolic</a:t>
            </a:r>
            <a:r>
              <a:rPr lang="it-IT" altLang="it-IT" dirty="0"/>
              <a:t> activity of the </a:t>
            </a:r>
            <a:r>
              <a:rPr lang="it-IT" altLang="it-IT" dirty="0" err="1"/>
              <a:t>spermatozoa</a:t>
            </a:r>
            <a:r>
              <a:rPr lang="it-IT" altLang="it-IT" dirty="0"/>
              <a:t>.</a:t>
            </a:r>
          </a:p>
          <a:p>
            <a:pPr eaLnBrk="1" hangingPunct="1"/>
            <a:r>
              <a:rPr lang="en-US" altLang="it-IT" dirty="0">
                <a:latin typeface="Tms Rmn" charset="0"/>
                <a:cs typeface="Times New Roman" panose="02020603050405020304" pitchFamily="18" charset="0"/>
              </a:rPr>
              <a:t>…</a:t>
            </a:r>
          </a:p>
          <a:p>
            <a:pPr eaLnBrk="1" hangingPunct="1"/>
            <a:r>
              <a:rPr lang="en-US" altLang="it-IT" dirty="0"/>
              <a:t>External epididymal proteins may be integrated into the sperm membrane due to their hydrophobic properties. Some secreted epididymal proteins appear to be so hydrophobic that they can be purified by solvent extraction. In the boar, 17–30 </a:t>
            </a:r>
            <a:r>
              <a:rPr lang="en-US" altLang="it-IT" dirty="0" err="1"/>
              <a:t>kDa</a:t>
            </a:r>
            <a:r>
              <a:rPr lang="en-US" altLang="it-IT" dirty="0"/>
              <a:t> epididymal antigens integrate into the sperm membrane when the gametes reach the last part of the epididymis.</a:t>
            </a:r>
          </a:p>
          <a:p>
            <a:pPr eaLnBrk="1" hangingPunct="1"/>
            <a:r>
              <a:rPr lang="en-US" altLang="it-IT" dirty="0"/>
              <a:t>…</a:t>
            </a:r>
          </a:p>
          <a:p>
            <a:pPr eaLnBrk="1" hangingPunct="1"/>
            <a:r>
              <a:rPr lang="en-US" altLang="it-IT" dirty="0"/>
              <a:t>Several proteins, such as </a:t>
            </a:r>
            <a:r>
              <a:rPr lang="en-US" altLang="it-IT" dirty="0" err="1"/>
              <a:t>clusterin</a:t>
            </a:r>
            <a:r>
              <a:rPr lang="en-US" altLang="it-IT" dirty="0"/>
              <a:t> or cholesterol binding protein, that have been identified in humans and other species as HE1 are involved in hydrophobic binding activities. </a:t>
            </a:r>
            <a:r>
              <a:rPr lang="en-US" altLang="it-IT" dirty="0" err="1"/>
              <a:t>Clusterin</a:t>
            </a:r>
            <a:r>
              <a:rPr lang="en-US" altLang="it-IT" dirty="0"/>
              <a:t> is the most intensively secreted protein in the epididymis and can represent 25–30% of the total secretion in the boar [5]. Different lipocalins, such as Prostaglandin D2 synthase (PGDS), are also present in the environment of the sperm as soon as they are formed in the gonads.</a:t>
            </a:r>
            <a:endParaRPr lang="en-US" altLang="it-IT" dirty="0">
              <a:latin typeface="Tms Rmn" charset="0"/>
              <a:cs typeface="Times New Roman" panose="02020603050405020304" pitchFamily="18" charset="0"/>
            </a:endParaRPr>
          </a:p>
          <a:p>
            <a:pPr algn="just" eaLnBrk="1" hangingPunct="1"/>
            <a:r>
              <a:rPr lang="it-IT" altLang="it-IT" dirty="0">
                <a:cs typeface="Times New Roman" panose="02020603050405020304" pitchFamily="18" charset="0"/>
              </a:rPr>
              <a:t> ….</a:t>
            </a:r>
          </a:p>
          <a:p>
            <a:pPr eaLnBrk="1" hangingPunct="1"/>
            <a:r>
              <a:rPr lang="en-US" altLang="it-IT" dirty="0"/>
              <a:t>The sperm membrane surface can also be changed by the enzymatic activity of several major proteins in the epididymal fluid, which is the source of unusually high concentrations of several secretory enzymes such as glycosidases, phosphatases and proteases. The most frequent glycosidases secreted are mannosidase, hexosaminidase, galactosidase, glucosidase and glucuronidase [1]. The concentration of these enzymes in the epididymis is one of the highest of all body fluids. The pH and ionic concentration present in the epididymal fluid are compatible with in vivo activity of most of these enzymes.</a:t>
            </a:r>
            <a:endParaRPr lang="en-US" altLang="it-IT" dirty="0">
              <a:latin typeface="Tms Rmn" charset="0"/>
              <a:cs typeface="Times New Roman" panose="02020603050405020304" pitchFamily="18" charset="0"/>
            </a:endParaRPr>
          </a:p>
          <a:p>
            <a:pPr eaLnBrk="1" hangingPunct="1"/>
            <a:r>
              <a:rPr lang="it-IT" altLang="it-IT" dirty="0">
                <a:cs typeface="Times New Roman" panose="02020603050405020304" pitchFamily="18" charset="0"/>
              </a:rPr>
              <a:t> ….</a:t>
            </a:r>
          </a:p>
          <a:p>
            <a:pPr eaLnBrk="1" hangingPunct="1"/>
            <a:r>
              <a:rPr lang="en-US" altLang="it-IT" dirty="0"/>
              <a:t>Epididymal sperm maturation involves considerable changes in specific membrane domains, mainly due to modifications in their protein composition. Some of these modifications result from very specific proteolytic processing leading to the disappearance or redistribution of proteins among the different domains [48]. Examples of these proteolytically transformed compounds are the different members of the ADAMs family [49], hyaluronidase (pH20/2B1) [50], boar 135 </a:t>
            </a:r>
            <a:r>
              <a:rPr lang="en-US" altLang="it-IT" dirty="0" err="1"/>
              <a:t>kDa</a:t>
            </a:r>
            <a:r>
              <a:rPr lang="en-US" altLang="it-IT" dirty="0"/>
              <a:t> mannosidase [30] and the germinal form of angiotensin-converting enzyme in several domestic mammals.</a:t>
            </a:r>
          </a:p>
          <a:p>
            <a:pPr eaLnBrk="1" hangingPunct="1"/>
            <a:r>
              <a:rPr lang="en-US" altLang="it-IT" b="1" dirty="0"/>
              <a:t>Immunological protection and antimicrobial activity</a:t>
            </a:r>
            <a:r>
              <a:rPr lang="en-US" altLang="it-IT" dirty="0"/>
              <a:t> </a:t>
            </a:r>
          </a:p>
          <a:p>
            <a:pPr eaLnBrk="1" hangingPunct="1"/>
            <a:r>
              <a:rPr lang="en-US" altLang="it-IT" dirty="0"/>
              <a:t>Lactoferrin (</a:t>
            </a:r>
            <a:r>
              <a:rPr lang="en-US" altLang="it-IT" dirty="0" err="1"/>
              <a:t>Lf</a:t>
            </a:r>
            <a:r>
              <a:rPr lang="en-US" altLang="it-IT" dirty="0"/>
              <a:t>) is secreted by the epididymis in most of the species studied. In some, the concentration can reach several mg/ml in the caudal fluid [4,6]. This compound is secreted mainly in the last part of the organ. One of the functions of </a:t>
            </a:r>
            <a:r>
              <a:rPr lang="en-US" altLang="it-IT" dirty="0" err="1"/>
              <a:t>Lf</a:t>
            </a:r>
            <a:r>
              <a:rPr lang="en-US" altLang="it-IT" dirty="0"/>
              <a:t> is to transport metals, but </a:t>
            </a:r>
            <a:r>
              <a:rPr lang="en-US" altLang="it-IT" dirty="0" err="1"/>
              <a:t>Lf</a:t>
            </a:r>
            <a:r>
              <a:rPr lang="en-US" altLang="it-IT" dirty="0"/>
              <a:t> is also an important component of the non-specific immune system since </a:t>
            </a:r>
            <a:r>
              <a:rPr lang="en-US" altLang="it-IT" dirty="0" err="1"/>
              <a:t>Lf</a:t>
            </a:r>
            <a:r>
              <a:rPr lang="en-US" altLang="it-IT" dirty="0"/>
              <a:t> has been found to possess antibacterial, antimycotic, antiviral, antineoplastic and </a:t>
            </a:r>
            <a:r>
              <a:rPr lang="en-US" altLang="it-IT" dirty="0" err="1"/>
              <a:t>antiinflammatory</a:t>
            </a:r>
            <a:r>
              <a:rPr lang="en-US" altLang="it-IT" dirty="0"/>
              <a:t> activities.</a:t>
            </a:r>
          </a:p>
          <a:p>
            <a:pPr eaLnBrk="1" hangingPunct="1"/>
            <a:r>
              <a:rPr lang="en-US" altLang="it-IT" b="1" dirty="0"/>
              <a:t>PHYSIOLOGY 20: 417–428, 2005</a:t>
            </a:r>
          </a:p>
          <a:p>
            <a:pPr eaLnBrk="1" hangingPunct="1"/>
            <a:r>
              <a:rPr lang="en-US" altLang="it-IT" dirty="0"/>
              <a:t>The generation of competent sperm is a complex process that includes the production of a large number of spermatozoa by the testis, followed by several maturation steps that occur in the excurrent duct. The excurrent duct of the male reproductive tract is composed of highly heterogeneous tissues, including the efferent ducts, epididymis, and vas deferens. Spermatozoa acquire their ability to become motile and to fertilize an egg in the lumen of the tubules that form the epididymis. Therefore, failure of the epididymis to provide an adequate environment for sperm maturation may have profound effects on male fertility. One critical feature of the epididymal luminal fluid is that it is maintained acidic. Low pH and HCO3 – concentration help to keep spermatozoa in a quiescent, immotile state while they mature and are stored in the epididymis.</a:t>
            </a:r>
          </a:p>
          <a:p>
            <a:pPr eaLnBrk="1" hangingPunct="1"/>
            <a:r>
              <a:rPr lang="en-US" altLang="it-IT" dirty="0"/>
              <a:t>At least three epithelial cell types exist in the epididymis: principal cells are located along the entire length of the epididymal tubule, the so called narrow and clear cells are intercalated between principal cells, and basal cells are located at the base of the epithelium and are not in contact with the luminal side. Narrow cells are relatively low in number and are located in the initial segments. Clear cells, which are more numerous than narrow cells, are located in the caput, corpus, and cauda </a:t>
            </a:r>
            <a:r>
              <a:rPr lang="en-US" altLang="it-IT" dirty="0" err="1"/>
              <a:t>epididymidis</a:t>
            </a:r>
            <a:r>
              <a:rPr lang="en-US" altLang="it-IT" dirty="0"/>
              <a:t>. Narrow, clear, and principal cells play a vital role in establishing the optimal environment for the maturation and storage of Spermatozoa.</a:t>
            </a:r>
            <a:endParaRPr lang="en-US" altLang="it-IT" dirty="0">
              <a:latin typeface="Tms Rmn" charset="0"/>
              <a:cs typeface="Times New Roman" panose="02020603050405020304" pitchFamily="18" charset="0"/>
            </a:endParaRPr>
          </a:p>
          <a:p>
            <a:pPr eaLnBrk="1" hangingPunct="1"/>
            <a:r>
              <a:rPr lang="it-IT" altLang="it-IT" dirty="0" err="1"/>
              <a:t>significant</a:t>
            </a:r>
            <a:r>
              <a:rPr lang="it-IT" altLang="it-IT" dirty="0"/>
              <a:t> water </a:t>
            </a:r>
            <a:r>
              <a:rPr lang="it-IT" altLang="it-IT" dirty="0" err="1"/>
              <a:t>reabsorption</a:t>
            </a:r>
            <a:r>
              <a:rPr lang="it-IT" altLang="it-IT" dirty="0"/>
              <a:t>, </a:t>
            </a:r>
            <a:r>
              <a:rPr lang="it-IT" altLang="it-IT" dirty="0" err="1"/>
              <a:t>coupled</a:t>
            </a:r>
            <a:r>
              <a:rPr lang="it-IT" altLang="it-IT" dirty="0"/>
              <a:t> to Na+ and HCO3– </a:t>
            </a:r>
            <a:r>
              <a:rPr lang="it-IT" altLang="it-IT" dirty="0" err="1"/>
              <a:t>reabsorption</a:t>
            </a:r>
            <a:r>
              <a:rPr lang="it-IT" altLang="it-IT" dirty="0"/>
              <a:t>, in the </a:t>
            </a:r>
            <a:r>
              <a:rPr lang="it-IT" altLang="it-IT" dirty="0" err="1"/>
              <a:t>efferent</a:t>
            </a:r>
            <a:r>
              <a:rPr lang="it-IT" altLang="it-IT" dirty="0"/>
              <a:t> </a:t>
            </a:r>
            <a:r>
              <a:rPr lang="it-IT" altLang="it-IT" dirty="0" err="1"/>
              <a:t>ducts</a:t>
            </a:r>
            <a:r>
              <a:rPr lang="it-IT" altLang="it-IT" dirty="0"/>
              <a:t> and in the </a:t>
            </a:r>
            <a:r>
              <a:rPr lang="it-IT" altLang="it-IT" dirty="0" err="1"/>
              <a:t>initial</a:t>
            </a:r>
            <a:r>
              <a:rPr lang="it-IT" altLang="it-IT" dirty="0"/>
              <a:t> </a:t>
            </a:r>
            <a:r>
              <a:rPr lang="it-IT" altLang="it-IT" dirty="0" err="1"/>
              <a:t>segments</a:t>
            </a:r>
            <a:r>
              <a:rPr lang="it-IT" altLang="it-IT" dirty="0"/>
              <a:t>. </a:t>
            </a:r>
            <a:r>
              <a:rPr lang="it-IT" altLang="it-IT" dirty="0" err="1"/>
              <a:t>These</a:t>
            </a:r>
            <a:r>
              <a:rPr lang="it-IT" altLang="it-IT" dirty="0"/>
              <a:t> </a:t>
            </a:r>
            <a:r>
              <a:rPr lang="it-IT" altLang="it-IT" dirty="0" err="1"/>
              <a:t>tissues</a:t>
            </a:r>
            <a:r>
              <a:rPr lang="it-IT" altLang="it-IT" dirty="0"/>
              <a:t> are </a:t>
            </a:r>
            <a:r>
              <a:rPr lang="it-IT" altLang="it-IT" dirty="0" err="1"/>
              <a:t>related</a:t>
            </a:r>
            <a:r>
              <a:rPr lang="it-IT" altLang="it-IT" dirty="0"/>
              <a:t> </a:t>
            </a:r>
            <a:r>
              <a:rPr lang="it-IT" altLang="it-IT" dirty="0" err="1"/>
              <a:t>embryologically</a:t>
            </a:r>
            <a:r>
              <a:rPr lang="it-IT" altLang="it-IT" dirty="0"/>
              <a:t> to the </a:t>
            </a:r>
            <a:r>
              <a:rPr lang="it-IT" altLang="it-IT" dirty="0" err="1"/>
              <a:t>kidney</a:t>
            </a:r>
            <a:r>
              <a:rPr lang="it-IT" altLang="it-IT" dirty="0"/>
              <a:t>, and </a:t>
            </a:r>
            <a:r>
              <a:rPr lang="it-IT" altLang="it-IT" dirty="0" err="1"/>
              <a:t>they</a:t>
            </a:r>
            <a:r>
              <a:rPr lang="it-IT" altLang="it-IT" dirty="0"/>
              <a:t> share </a:t>
            </a:r>
            <a:r>
              <a:rPr lang="it-IT" altLang="it-IT" dirty="0" err="1"/>
              <a:t>similar</a:t>
            </a:r>
            <a:r>
              <a:rPr lang="it-IT" altLang="it-IT" dirty="0"/>
              <a:t> </a:t>
            </a:r>
            <a:r>
              <a:rPr lang="it-IT" altLang="it-IT" dirty="0" err="1"/>
              <a:t>transport</a:t>
            </a:r>
            <a:r>
              <a:rPr lang="it-IT" altLang="it-IT" dirty="0"/>
              <a:t> </a:t>
            </a:r>
            <a:r>
              <a:rPr lang="it-IT" altLang="it-IT" dirty="0" err="1"/>
              <a:t>mechanisms</a:t>
            </a:r>
            <a:r>
              <a:rPr lang="it-IT" altLang="it-IT" dirty="0"/>
              <a:t>.</a:t>
            </a:r>
          </a:p>
          <a:p>
            <a:pPr eaLnBrk="1" hangingPunct="1"/>
            <a:r>
              <a:rPr lang="it-IT" altLang="it-IT" dirty="0"/>
              <a:t>The luminal </a:t>
            </a:r>
            <a:r>
              <a:rPr lang="it-IT" altLang="it-IT" dirty="0" err="1"/>
              <a:t>fluid</a:t>
            </a:r>
            <a:r>
              <a:rPr lang="it-IT" altLang="it-IT" dirty="0"/>
              <a:t> of the </a:t>
            </a:r>
            <a:r>
              <a:rPr lang="it-IT" altLang="it-IT" dirty="0" err="1"/>
              <a:t>distal</a:t>
            </a:r>
            <a:r>
              <a:rPr lang="it-IT" altLang="it-IT" dirty="0"/>
              <a:t> </a:t>
            </a:r>
            <a:r>
              <a:rPr lang="it-IT" altLang="it-IT" dirty="0" err="1"/>
              <a:t>epididymis</a:t>
            </a:r>
            <a:r>
              <a:rPr lang="it-IT" altLang="it-IT" dirty="0"/>
              <a:t> </a:t>
            </a:r>
            <a:r>
              <a:rPr lang="it-IT" altLang="it-IT" dirty="0" err="1"/>
              <a:t>is</a:t>
            </a:r>
            <a:r>
              <a:rPr lang="it-IT" altLang="it-IT" dirty="0"/>
              <a:t> </a:t>
            </a:r>
            <a:r>
              <a:rPr lang="it-IT" altLang="it-IT" dirty="0" err="1"/>
              <a:t>maintained</a:t>
            </a:r>
            <a:r>
              <a:rPr lang="it-IT" altLang="it-IT" dirty="0"/>
              <a:t> </a:t>
            </a:r>
            <a:r>
              <a:rPr lang="it-IT" altLang="it-IT" dirty="0" err="1"/>
              <a:t>at</a:t>
            </a:r>
            <a:r>
              <a:rPr lang="it-IT" altLang="it-IT" dirty="0"/>
              <a:t> the </a:t>
            </a:r>
            <a:r>
              <a:rPr lang="it-IT" altLang="it-IT" dirty="0" err="1"/>
              <a:t>acidic</a:t>
            </a:r>
            <a:r>
              <a:rPr lang="it-IT" altLang="it-IT" dirty="0"/>
              <a:t> pH of 6.8, </a:t>
            </a:r>
            <a:r>
              <a:rPr lang="it-IT" altLang="it-IT" dirty="0" err="1"/>
              <a:t>indicating</a:t>
            </a:r>
            <a:r>
              <a:rPr lang="it-IT" altLang="it-IT" dirty="0"/>
              <a:t> </a:t>
            </a:r>
            <a:r>
              <a:rPr lang="it-IT" altLang="it-IT" dirty="0" err="1"/>
              <a:t>that</a:t>
            </a:r>
            <a:r>
              <a:rPr lang="it-IT" altLang="it-IT" dirty="0"/>
              <a:t> </a:t>
            </a:r>
            <a:r>
              <a:rPr lang="it-IT" altLang="it-IT" dirty="0" err="1"/>
              <a:t>active</a:t>
            </a:r>
            <a:r>
              <a:rPr lang="it-IT" altLang="it-IT" dirty="0"/>
              <a:t> </a:t>
            </a:r>
            <a:r>
              <a:rPr lang="it-IT" altLang="it-IT" dirty="0" err="1"/>
              <a:t>proton</a:t>
            </a:r>
            <a:r>
              <a:rPr lang="it-IT" altLang="it-IT" dirty="0"/>
              <a:t> </a:t>
            </a:r>
            <a:r>
              <a:rPr lang="it-IT" altLang="it-IT" dirty="0" err="1"/>
              <a:t>secretion</a:t>
            </a:r>
            <a:r>
              <a:rPr lang="it-IT" altLang="it-IT" dirty="0"/>
              <a:t> takes place in </a:t>
            </a:r>
            <a:r>
              <a:rPr lang="it-IT" altLang="it-IT" dirty="0" err="1"/>
              <a:t>this</a:t>
            </a:r>
            <a:r>
              <a:rPr lang="it-IT" altLang="it-IT" dirty="0"/>
              <a:t> </a:t>
            </a:r>
            <a:r>
              <a:rPr lang="it-IT" altLang="it-IT" dirty="0" err="1"/>
              <a:t>segment</a:t>
            </a:r>
            <a:r>
              <a:rPr lang="it-IT" altLang="it-IT" dirty="0"/>
              <a:t>.</a:t>
            </a:r>
          </a:p>
          <a:p>
            <a:pPr eaLnBrk="1" hangingPunct="1"/>
            <a:endParaRPr lang="it-IT" alt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75A0932-DD3A-4597-B170-96AE055CF7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11BE30-442B-4A4A-ACAF-AE256EEC78B0}" type="slidenum">
              <a:rPr lang="it-IT" altLang="it-IT"/>
              <a:pPr eaLnBrk="1" hangingPunct="1"/>
              <a:t>11</a:t>
            </a:fld>
            <a:endParaRPr lang="it-IT" altLang="it-IT"/>
          </a:p>
        </p:txBody>
      </p:sp>
      <p:sp>
        <p:nvSpPr>
          <p:cNvPr id="22531" name="Rectangle 2">
            <a:extLst>
              <a:ext uri="{FF2B5EF4-FFF2-40B4-BE49-F238E27FC236}">
                <a16:creationId xmlns:a16="http://schemas.microsoft.com/office/drawing/2014/main" id="{AA173396-A26A-4D49-A0FA-D6E86DBD6CE5}"/>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2DBC969D-2645-405C-87A4-3EB18E3DA0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dirty="0"/>
              <a:t>Morfologicamente la reazione </a:t>
            </a:r>
            <a:r>
              <a:rPr lang="it-IT" altLang="it-IT" dirty="0" err="1"/>
              <a:t>acrosomiale</a:t>
            </a:r>
            <a:r>
              <a:rPr lang="it-IT" altLang="it-IT" dirty="0"/>
              <a:t> è descritta come la multipla fusione tra la membrana </a:t>
            </a:r>
            <a:r>
              <a:rPr lang="it-IT" altLang="it-IT" dirty="0" err="1"/>
              <a:t>acrosomiale</a:t>
            </a:r>
            <a:r>
              <a:rPr lang="it-IT" altLang="it-IT" dirty="0"/>
              <a:t> esterna e la membrana plasmatica nella regione anteriore della testa dello spermatozoo, estesa formazione di vescicole ibride ed esposizione della membrana </a:t>
            </a:r>
            <a:r>
              <a:rPr lang="it-IT" altLang="it-IT" dirty="0" err="1"/>
              <a:t>acrosomiale</a:t>
            </a:r>
            <a:r>
              <a:rPr lang="it-IT" altLang="it-IT" dirty="0"/>
              <a:t> interna  e del contenuto </a:t>
            </a:r>
            <a:r>
              <a:rPr lang="it-IT" altLang="it-IT" dirty="0" err="1"/>
              <a:t>acrosomiale</a:t>
            </a:r>
            <a:r>
              <a:rPr lang="it-IT" altLang="it-IT" dirty="0"/>
              <a:t>.</a:t>
            </a:r>
          </a:p>
          <a:p>
            <a:pPr eaLnBrk="1" hangingPunct="1"/>
            <a:r>
              <a:rPr lang="it-IT" altLang="it-IT" dirty="0"/>
              <a:t>Lo spermatozoo deve penetrare diverse barriere fisiche per entrare nell’uovo. Nelle uova di mammifero, la prima barriera è lo strato di cellule del cumulo ooforo, inserite in una matrice appiccicosa di acido ialuronico. L’attività </a:t>
            </a:r>
            <a:r>
              <a:rPr lang="it-IT" altLang="it-IT" dirty="0" err="1"/>
              <a:t>ialuronidasica</a:t>
            </a:r>
            <a:r>
              <a:rPr lang="it-IT" altLang="it-IT" dirty="0"/>
              <a:t> sulla superficie della testa dello spermatozoo favorisce la penetrazione di questo strato. </a:t>
            </a:r>
          </a:p>
          <a:p>
            <a:pPr eaLnBrk="1" hangingPunct="1"/>
            <a:r>
              <a:rPr lang="it-IT" altLang="it-IT" dirty="0"/>
              <a:t>Enzimi della vescicola </a:t>
            </a:r>
            <a:r>
              <a:rPr lang="it-IT" altLang="it-IT" dirty="0" err="1"/>
              <a:t>acrosomiale</a:t>
            </a:r>
            <a:r>
              <a:rPr lang="it-IT" altLang="it-IT" dirty="0"/>
              <a:t>: fosfatasi acida, ialuronidasi, </a:t>
            </a:r>
            <a:r>
              <a:rPr lang="it-IT" altLang="it-IT" dirty="0">
                <a:sym typeface="Symbol" panose="05050102010706020507" pitchFamily="18" charset="2"/>
              </a:rPr>
              <a:t>-</a:t>
            </a:r>
            <a:r>
              <a:rPr lang="it-IT" altLang="it-IT" dirty="0" err="1">
                <a:sym typeface="Symbol" panose="05050102010706020507" pitchFamily="18" charset="2"/>
              </a:rPr>
              <a:t>glucuronidasi</a:t>
            </a:r>
            <a:r>
              <a:rPr lang="it-IT" altLang="it-IT" dirty="0">
                <a:sym typeface="Symbol" panose="05050102010706020507" pitchFamily="18" charset="2"/>
              </a:rPr>
              <a:t>, </a:t>
            </a:r>
            <a:r>
              <a:rPr lang="it-IT" altLang="it-IT" dirty="0" err="1">
                <a:sym typeface="Symbol" panose="05050102010706020507" pitchFamily="18" charset="2"/>
              </a:rPr>
              <a:t>acetilglucosaminidasi</a:t>
            </a:r>
            <a:r>
              <a:rPr lang="it-IT" altLang="it-IT" dirty="0">
                <a:sym typeface="Symbol" panose="05050102010706020507" pitchFamily="18" charset="2"/>
              </a:rPr>
              <a:t>, </a:t>
            </a:r>
            <a:r>
              <a:rPr lang="it-IT" altLang="it-IT" dirty="0" err="1">
                <a:sym typeface="Symbol" panose="05050102010706020507" pitchFamily="18" charset="2"/>
              </a:rPr>
              <a:t>acrosina</a:t>
            </a:r>
            <a:r>
              <a:rPr lang="it-IT" altLang="it-IT" dirty="0">
                <a:sym typeface="Symbol" panose="05050102010706020507" pitchFamily="18" charset="2"/>
              </a:rPr>
              <a:t>, ecc.</a:t>
            </a:r>
          </a:p>
          <a:p>
            <a:pPr eaLnBrk="1" hangingPunct="1"/>
            <a:r>
              <a:rPr lang="it-IT" altLang="it-IT" dirty="0">
                <a:sym typeface="Symbol" panose="05050102010706020507" pitchFamily="18" charset="2"/>
              </a:rPr>
              <a:t>Carboidrati </a:t>
            </a:r>
            <a:r>
              <a:rPr lang="it-IT" altLang="it-IT" dirty="0"/>
              <a:t>della vescicola </a:t>
            </a:r>
            <a:r>
              <a:rPr lang="it-IT" altLang="it-IT" dirty="0" err="1"/>
              <a:t>acrosomiale</a:t>
            </a:r>
            <a:r>
              <a:rPr lang="it-IT" altLang="it-IT" dirty="0"/>
              <a:t>: galattosio, mannosio, </a:t>
            </a:r>
            <a:r>
              <a:rPr lang="it-IT" altLang="it-IT" dirty="0" err="1"/>
              <a:t>fucosio</a:t>
            </a:r>
            <a:r>
              <a:rPr lang="it-IT" altLang="it-IT" dirty="0"/>
              <a:t>, </a:t>
            </a:r>
            <a:r>
              <a:rPr lang="it-IT" altLang="it-IT" dirty="0" err="1"/>
              <a:t>galattosamina</a:t>
            </a:r>
            <a:r>
              <a:rPr lang="it-IT" altLang="it-IT" dirty="0"/>
              <a:t>, </a:t>
            </a:r>
            <a:r>
              <a:rPr lang="it-IT" altLang="it-IT" dirty="0" err="1"/>
              <a:t>glucosamina</a:t>
            </a:r>
            <a:r>
              <a:rPr lang="it-IT" altLang="it-IT" dirty="0"/>
              <a:t>, acido sialico.</a:t>
            </a:r>
          </a:p>
          <a:p>
            <a:pPr eaLnBrk="1" hangingPunct="1"/>
            <a:endParaRPr lang="it-IT" altLang="it-IT" dirty="0"/>
          </a:p>
          <a:p>
            <a:pPr eaLnBrk="1" hangingPunct="1"/>
            <a:r>
              <a:rPr lang="it-IT" altLang="it-IT" dirty="0">
                <a:cs typeface="Times New Roman" panose="02020603050405020304" pitchFamily="18" charset="0"/>
              </a:rPr>
              <a:t>L'</a:t>
            </a:r>
            <a:r>
              <a:rPr lang="it-IT" altLang="it-IT" dirty="0" err="1">
                <a:cs typeface="Times New Roman" panose="02020603050405020304" pitchFamily="18" charset="0"/>
              </a:rPr>
              <a:t>acrosina</a:t>
            </a:r>
            <a:r>
              <a:rPr lang="it-IT" altLang="it-IT" dirty="0">
                <a:cs typeface="Times New Roman" panose="02020603050405020304" pitchFamily="18" charset="0"/>
              </a:rPr>
              <a:t> sarebbe associata alla membrana interna </a:t>
            </a:r>
            <a:r>
              <a:rPr lang="it-IT" altLang="it-IT" dirty="0" err="1">
                <a:cs typeface="Times New Roman" panose="02020603050405020304" pitchFamily="18" charset="0"/>
              </a:rPr>
              <a:t>acrosomiale</a:t>
            </a:r>
            <a:r>
              <a:rPr lang="it-IT" altLang="it-IT" dirty="0">
                <a:cs typeface="Times New Roman" panose="02020603050405020304" pitchFamily="18" charset="0"/>
              </a:rPr>
              <a:t> e svolgerebbe la sua azione durante il passaggio dello spermatozoo attraverso la zona pellucida.  Prima della reazione </a:t>
            </a:r>
            <a:r>
              <a:rPr lang="it-IT" altLang="it-IT" dirty="0" err="1">
                <a:cs typeface="Times New Roman" panose="02020603050405020304" pitchFamily="18" charset="0"/>
              </a:rPr>
              <a:t>acrosomiale</a:t>
            </a:r>
            <a:r>
              <a:rPr lang="it-IT" altLang="it-IT" dirty="0">
                <a:cs typeface="Times New Roman" panose="02020603050405020304" pitchFamily="18" charset="0"/>
              </a:rPr>
              <a:t> l'enzima si trova in una forma inattiva, detta </a:t>
            </a:r>
            <a:r>
              <a:rPr lang="it-IT" altLang="it-IT" i="1" dirty="0" err="1">
                <a:cs typeface="Times New Roman" panose="02020603050405020304" pitchFamily="18" charset="0"/>
              </a:rPr>
              <a:t>proacrosina</a:t>
            </a:r>
            <a:r>
              <a:rPr lang="it-IT" altLang="it-IT" i="1" dirty="0">
                <a:cs typeface="Times New Roman" panose="02020603050405020304" pitchFamily="18" charset="0"/>
              </a:rPr>
              <a:t>.  </a:t>
            </a:r>
            <a:r>
              <a:rPr lang="it-IT" altLang="it-IT" dirty="0">
                <a:cs typeface="Times New Roman" panose="02020603050405020304" pitchFamily="18" charset="0"/>
              </a:rPr>
              <a:t>Non</a:t>
            </a:r>
            <a:r>
              <a:rPr lang="it-IT" altLang="it-IT" i="1" dirty="0">
                <a:cs typeface="Times New Roman" panose="02020603050405020304" pitchFamily="18" charset="0"/>
              </a:rPr>
              <a:t> </a:t>
            </a:r>
            <a:r>
              <a:rPr lang="it-IT" altLang="it-IT" dirty="0">
                <a:cs typeface="Times New Roman" panose="02020603050405020304" pitchFamily="18" charset="0"/>
              </a:rPr>
              <a:t>è ancora ben conosciuto il processo mediante il quale avviene l'attivazione della </a:t>
            </a:r>
            <a:r>
              <a:rPr lang="it-IT" altLang="it-IT" dirty="0" err="1">
                <a:cs typeface="Times New Roman" panose="02020603050405020304" pitchFamily="18" charset="0"/>
              </a:rPr>
              <a:t>proacrosina</a:t>
            </a:r>
            <a:r>
              <a:rPr lang="it-IT" altLang="it-IT" dirty="0">
                <a:cs typeface="Times New Roman" panose="02020603050405020304" pitchFamily="18" charset="0"/>
              </a:rPr>
              <a:t>.</a:t>
            </a:r>
          </a:p>
          <a:p>
            <a:pPr eaLnBrk="1" hangingPunct="1"/>
            <a:endParaRPr lang="it-IT" altLang="it-IT" dirty="0"/>
          </a:p>
          <a:p>
            <a:pPr eaLnBrk="1" hangingPunct="1"/>
            <a:r>
              <a:rPr lang="it-IT" altLang="it-IT" dirty="0"/>
              <a:t>Fin di recente, la </a:t>
            </a:r>
            <a:r>
              <a:rPr lang="it-IT" altLang="it-IT" dirty="0" err="1"/>
              <a:t>serin-protease</a:t>
            </a:r>
            <a:r>
              <a:rPr lang="it-IT" altLang="it-IT" dirty="0"/>
              <a:t> </a:t>
            </a:r>
            <a:r>
              <a:rPr lang="it-IT" altLang="it-IT" dirty="0" err="1"/>
              <a:t>acrosomiale</a:t>
            </a:r>
            <a:r>
              <a:rPr lang="it-IT" altLang="it-IT" dirty="0"/>
              <a:t> ACROSINA, era considerata essenziale per la penetrazione della ZP. </a:t>
            </a:r>
          </a:p>
          <a:p>
            <a:pPr eaLnBrk="1" hangingPunct="1"/>
            <a:r>
              <a:rPr lang="it-IT" altLang="it-IT" dirty="0"/>
              <a:t>Topi </a:t>
            </a:r>
            <a:r>
              <a:rPr lang="it-IT" altLang="it-IT" i="1" dirty="0" err="1"/>
              <a:t>Acr</a:t>
            </a:r>
            <a:r>
              <a:rPr lang="it-IT" altLang="it-IT" i="1" baseline="30000" dirty="0"/>
              <a:t>-/-</a:t>
            </a:r>
            <a:r>
              <a:rPr lang="it-IT" altLang="it-IT" dirty="0"/>
              <a:t> possono però penetrare la ZP e fecondare l’uovo, anche se più lentamente.</a:t>
            </a:r>
          </a:p>
          <a:p>
            <a:pPr eaLnBrk="1" hangingPunct="1"/>
            <a:r>
              <a:rPr lang="it-IT" altLang="it-IT" dirty="0"/>
              <a:t>Ci può essere una reazione </a:t>
            </a:r>
            <a:r>
              <a:rPr lang="it-IT" altLang="it-IT" dirty="0" err="1"/>
              <a:t>acrosomiale</a:t>
            </a:r>
            <a:r>
              <a:rPr lang="it-IT" altLang="it-IT" dirty="0"/>
              <a:t> “spontanea” e quella indotta dalla ZP3 (sensibile alla tossina della pertosse).</a:t>
            </a:r>
          </a:p>
          <a:p>
            <a:pPr eaLnBrk="1" hangingPunct="1"/>
            <a:r>
              <a:rPr lang="it-IT" altLang="it-IT" dirty="0"/>
              <a:t>Il progesterone può rappresentare un induttore della reazione </a:t>
            </a:r>
            <a:r>
              <a:rPr lang="it-IT" altLang="it-IT" dirty="0" err="1"/>
              <a:t>acrosomiale</a:t>
            </a:r>
            <a:r>
              <a:rPr lang="it-IT" altLang="it-IT" dirty="0"/>
              <a:t>.</a:t>
            </a:r>
          </a:p>
          <a:p>
            <a:pPr eaLnBrk="1" hangingPunct="1"/>
            <a:endParaRPr lang="it-IT" altLang="it-IT" dirty="0"/>
          </a:p>
          <a:p>
            <a:pPr eaLnBrk="1" hangingPunct="1"/>
            <a:r>
              <a:rPr lang="it-IT" altLang="it-IT" dirty="0" err="1"/>
              <a:t>Acrosin</a:t>
            </a:r>
            <a:r>
              <a:rPr lang="it-IT" altLang="it-IT" dirty="0"/>
              <a:t> </a:t>
            </a:r>
            <a:r>
              <a:rPr lang="it-IT" altLang="it-IT" dirty="0" err="1"/>
              <a:t>is</a:t>
            </a:r>
            <a:r>
              <a:rPr lang="it-IT" altLang="it-IT" dirty="0"/>
              <a:t> the major </a:t>
            </a:r>
            <a:r>
              <a:rPr lang="it-IT" altLang="it-IT" dirty="0" err="1"/>
              <a:t>proteinase</a:t>
            </a:r>
            <a:r>
              <a:rPr lang="it-IT" altLang="it-IT" dirty="0"/>
              <a:t> </a:t>
            </a:r>
            <a:r>
              <a:rPr lang="it-IT" altLang="it-IT" dirty="0" err="1"/>
              <a:t>present</a:t>
            </a:r>
            <a:r>
              <a:rPr lang="it-IT" altLang="it-IT" dirty="0"/>
              <a:t> in the </a:t>
            </a:r>
            <a:r>
              <a:rPr lang="it-IT" altLang="it-IT" dirty="0" err="1"/>
              <a:t>acrosome</a:t>
            </a:r>
            <a:r>
              <a:rPr lang="it-IT" altLang="it-IT" dirty="0"/>
              <a:t> of mature </a:t>
            </a:r>
            <a:r>
              <a:rPr lang="it-IT" altLang="it-IT" dirty="0" err="1"/>
              <a:t>spermatozoa</a:t>
            </a:r>
            <a:r>
              <a:rPr lang="it-IT" altLang="it-IT" dirty="0"/>
              <a:t>. </a:t>
            </a:r>
            <a:r>
              <a:rPr lang="it-IT" altLang="it-IT" dirty="0" err="1"/>
              <a:t>It</a:t>
            </a:r>
            <a:r>
              <a:rPr lang="it-IT" altLang="it-IT" dirty="0"/>
              <a:t> </a:t>
            </a:r>
            <a:r>
              <a:rPr lang="it-IT" altLang="it-IT" dirty="0" err="1"/>
              <a:t>is</a:t>
            </a:r>
            <a:r>
              <a:rPr lang="it-IT" altLang="it-IT" dirty="0"/>
              <a:t> a </a:t>
            </a:r>
            <a:r>
              <a:rPr lang="it-IT" altLang="it-IT" dirty="0" err="1"/>
              <a:t>typical</a:t>
            </a:r>
            <a:r>
              <a:rPr lang="it-IT" altLang="it-IT" dirty="0"/>
              <a:t> serine </a:t>
            </a:r>
            <a:r>
              <a:rPr lang="it-IT" altLang="it-IT" dirty="0" err="1"/>
              <a:t>proteinase</a:t>
            </a:r>
            <a:r>
              <a:rPr lang="it-IT" altLang="it-IT" dirty="0"/>
              <a:t> with </a:t>
            </a:r>
            <a:r>
              <a:rPr lang="it-IT" altLang="it-IT" dirty="0" err="1"/>
              <a:t>trypsin</a:t>
            </a:r>
            <a:r>
              <a:rPr lang="it-IT" altLang="it-IT" dirty="0"/>
              <a:t>-like </a:t>
            </a:r>
            <a:r>
              <a:rPr lang="it-IT" altLang="it-IT" dirty="0" err="1"/>
              <a:t>specificity</a:t>
            </a:r>
            <a:r>
              <a:rPr lang="it-IT" altLang="it-IT" dirty="0"/>
              <a:t>. </a:t>
            </a:r>
            <a:r>
              <a:rPr lang="it-IT" altLang="it-IT" dirty="0" err="1"/>
              <a:t>It</a:t>
            </a:r>
            <a:r>
              <a:rPr lang="it-IT" altLang="it-IT" dirty="0"/>
              <a:t> </a:t>
            </a:r>
            <a:r>
              <a:rPr lang="it-IT" altLang="it-IT" dirty="0" err="1"/>
              <a:t>is</a:t>
            </a:r>
            <a:r>
              <a:rPr lang="it-IT" altLang="it-IT" dirty="0"/>
              <a:t> </a:t>
            </a:r>
            <a:r>
              <a:rPr lang="it-IT" altLang="it-IT" dirty="0" err="1"/>
              <a:t>stored</a:t>
            </a:r>
            <a:r>
              <a:rPr lang="it-IT" altLang="it-IT" dirty="0"/>
              <a:t> in the </a:t>
            </a:r>
            <a:r>
              <a:rPr lang="it-IT" altLang="it-IT" dirty="0" err="1"/>
              <a:t>acrosome</a:t>
            </a:r>
            <a:r>
              <a:rPr lang="it-IT" altLang="it-IT" dirty="0"/>
              <a:t> in </a:t>
            </a:r>
            <a:r>
              <a:rPr lang="it-IT" altLang="it-IT" dirty="0" err="1"/>
              <a:t>its</a:t>
            </a:r>
            <a:r>
              <a:rPr lang="it-IT" altLang="it-IT" dirty="0"/>
              <a:t> precursor </a:t>
            </a:r>
            <a:r>
              <a:rPr lang="it-IT" altLang="it-IT" dirty="0" err="1"/>
              <a:t>form</a:t>
            </a:r>
            <a:r>
              <a:rPr lang="it-IT" altLang="it-IT" dirty="0"/>
              <a:t>, </a:t>
            </a:r>
            <a:r>
              <a:rPr lang="it-IT" altLang="it-IT" dirty="0" err="1"/>
              <a:t>proacrosin</a:t>
            </a:r>
            <a:r>
              <a:rPr lang="it-IT" altLang="it-IT" dirty="0"/>
              <a:t>. The </a:t>
            </a:r>
            <a:r>
              <a:rPr lang="it-IT" altLang="it-IT" dirty="0" err="1"/>
              <a:t>active</a:t>
            </a:r>
            <a:r>
              <a:rPr lang="it-IT" altLang="it-IT" dirty="0"/>
              <a:t> </a:t>
            </a:r>
            <a:r>
              <a:rPr lang="it-IT" altLang="it-IT" dirty="0" err="1"/>
              <a:t>enzyme</a:t>
            </a:r>
            <a:r>
              <a:rPr lang="it-IT" altLang="it-IT" dirty="0"/>
              <a:t> </a:t>
            </a:r>
            <a:r>
              <a:rPr lang="it-IT" altLang="it-IT" dirty="0" err="1"/>
              <a:t>functions</a:t>
            </a:r>
            <a:r>
              <a:rPr lang="it-IT" altLang="it-IT" dirty="0"/>
              <a:t> in the </a:t>
            </a:r>
            <a:r>
              <a:rPr lang="it-IT" altLang="it-IT" dirty="0" err="1"/>
              <a:t>lysis</a:t>
            </a:r>
            <a:r>
              <a:rPr lang="it-IT" altLang="it-IT" dirty="0"/>
              <a:t> of the zona pellucida, </a:t>
            </a:r>
            <a:r>
              <a:rPr lang="it-IT" altLang="it-IT" dirty="0" err="1"/>
              <a:t>thus</a:t>
            </a:r>
            <a:r>
              <a:rPr lang="it-IT" altLang="it-IT" dirty="0"/>
              <a:t> </a:t>
            </a:r>
            <a:r>
              <a:rPr lang="it-IT" altLang="it-IT" dirty="0" err="1"/>
              <a:t>facilitating</a:t>
            </a:r>
            <a:r>
              <a:rPr lang="it-IT" altLang="it-IT" dirty="0"/>
              <a:t> </a:t>
            </a:r>
            <a:r>
              <a:rPr lang="it-IT" altLang="it-IT" dirty="0" err="1"/>
              <a:t>penetration</a:t>
            </a:r>
            <a:r>
              <a:rPr lang="it-IT" altLang="it-IT" dirty="0"/>
              <a:t> of the </a:t>
            </a:r>
            <a:r>
              <a:rPr lang="it-IT" altLang="it-IT" dirty="0" err="1"/>
              <a:t>sperm</a:t>
            </a:r>
            <a:r>
              <a:rPr lang="it-IT" altLang="it-IT" dirty="0"/>
              <a:t> </a:t>
            </a:r>
            <a:r>
              <a:rPr lang="it-IT" altLang="it-IT" dirty="0" err="1"/>
              <a:t>through</a:t>
            </a:r>
            <a:r>
              <a:rPr lang="it-IT" altLang="it-IT" dirty="0"/>
              <a:t> the </a:t>
            </a:r>
            <a:r>
              <a:rPr lang="it-IT" altLang="it-IT" dirty="0" err="1"/>
              <a:t>innermost</a:t>
            </a:r>
            <a:r>
              <a:rPr lang="it-IT" altLang="it-IT" dirty="0"/>
              <a:t> </a:t>
            </a:r>
            <a:r>
              <a:rPr lang="it-IT" altLang="it-IT" dirty="0" err="1"/>
              <a:t>glycoprotein</a:t>
            </a:r>
            <a:r>
              <a:rPr lang="it-IT" altLang="it-IT" dirty="0"/>
              <a:t> </a:t>
            </a:r>
            <a:r>
              <a:rPr lang="it-IT" altLang="it-IT" dirty="0" err="1"/>
              <a:t>layers</a:t>
            </a:r>
            <a:r>
              <a:rPr lang="it-IT" altLang="it-IT" dirty="0"/>
              <a:t> of the </a:t>
            </a:r>
            <a:r>
              <a:rPr lang="it-IT" altLang="it-IT" dirty="0" err="1"/>
              <a:t>ovum</a:t>
            </a:r>
            <a:r>
              <a:rPr lang="it-IT" altLang="it-IT" dirty="0"/>
              <a:t>. The mRNA for </a:t>
            </a:r>
            <a:r>
              <a:rPr lang="it-IT" altLang="it-IT" dirty="0" err="1"/>
              <a:t>proacrosin</a:t>
            </a:r>
            <a:r>
              <a:rPr lang="it-IT" altLang="it-IT" dirty="0"/>
              <a:t> </a:t>
            </a:r>
            <a:r>
              <a:rPr lang="it-IT" altLang="it-IT" dirty="0" err="1"/>
              <a:t>is</a:t>
            </a:r>
            <a:r>
              <a:rPr lang="it-IT" altLang="it-IT" dirty="0"/>
              <a:t> </a:t>
            </a:r>
            <a:r>
              <a:rPr lang="it-IT" altLang="it-IT" dirty="0" err="1"/>
              <a:t>synthesized</a:t>
            </a:r>
            <a:r>
              <a:rPr lang="it-IT" altLang="it-IT" dirty="0"/>
              <a:t> </a:t>
            </a:r>
            <a:r>
              <a:rPr lang="it-IT" altLang="it-IT" dirty="0" err="1"/>
              <a:t>only</a:t>
            </a:r>
            <a:r>
              <a:rPr lang="it-IT" altLang="it-IT" dirty="0"/>
              <a:t> in the </a:t>
            </a:r>
            <a:r>
              <a:rPr lang="it-IT" altLang="it-IT" dirty="0" err="1"/>
              <a:t>postmeiotic</a:t>
            </a:r>
            <a:r>
              <a:rPr lang="it-IT" altLang="it-IT" dirty="0"/>
              <a:t> stages of </a:t>
            </a:r>
            <a:r>
              <a:rPr lang="it-IT" altLang="it-IT" dirty="0" err="1"/>
              <a:t>spermatogenesis</a:t>
            </a:r>
            <a:r>
              <a:rPr lang="it-IT" altLang="it-IT" dirty="0"/>
              <a:t>. In </a:t>
            </a:r>
            <a:r>
              <a:rPr lang="it-IT" altLang="it-IT" dirty="0" err="1"/>
              <a:t>humans</a:t>
            </a:r>
            <a:r>
              <a:rPr lang="it-IT" altLang="it-IT" dirty="0"/>
              <a:t> </a:t>
            </a:r>
            <a:r>
              <a:rPr lang="it-IT" altLang="it-IT" dirty="0" err="1"/>
              <a:t>proacrosin</a:t>
            </a:r>
            <a:r>
              <a:rPr lang="it-IT" altLang="it-IT" dirty="0"/>
              <a:t> first </a:t>
            </a:r>
            <a:r>
              <a:rPr lang="it-IT" altLang="it-IT" dirty="0" err="1"/>
              <a:t>appears</a:t>
            </a:r>
            <a:r>
              <a:rPr lang="it-IT" altLang="it-IT" dirty="0"/>
              <a:t> in the </a:t>
            </a:r>
            <a:r>
              <a:rPr lang="it-IT" altLang="it-IT" dirty="0" err="1"/>
              <a:t>haploid</a:t>
            </a:r>
            <a:r>
              <a:rPr lang="it-IT" altLang="it-IT" dirty="0"/>
              <a:t> </a:t>
            </a:r>
            <a:r>
              <a:rPr lang="it-IT" altLang="it-IT" dirty="0" err="1"/>
              <a:t>spermatids</a:t>
            </a:r>
            <a:r>
              <a:rPr lang="it-IT" altLang="it-IT" dirty="0"/>
              <a:t>.</a:t>
            </a:r>
          </a:p>
          <a:p>
            <a:pPr eaLnBrk="1" hangingPunct="1"/>
            <a:endParaRPr lang="it-IT" alt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05563BD-C0B3-4D5C-B431-FA556E41B7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444AB1-26AE-456F-A6F8-735F8AEC2D24}" type="slidenum">
              <a:rPr lang="it-IT" altLang="it-IT"/>
              <a:pPr eaLnBrk="1" hangingPunct="1"/>
              <a:t>12</a:t>
            </a:fld>
            <a:endParaRPr lang="it-IT" altLang="it-IT"/>
          </a:p>
        </p:txBody>
      </p:sp>
      <p:sp>
        <p:nvSpPr>
          <p:cNvPr id="23555" name="Rectangle 2">
            <a:extLst>
              <a:ext uri="{FF2B5EF4-FFF2-40B4-BE49-F238E27FC236}">
                <a16:creationId xmlns:a16="http://schemas.microsoft.com/office/drawing/2014/main" id="{E68A06A0-EF9C-44E7-A7AE-EDBDD18A1F1C}"/>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271EF33E-637D-481E-9CC7-E24AAED802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dirty="0"/>
              <a:t>SNAREs, soluble N-ethylmaleimide-sensitive factor attachment protein receptors (soluble NSF attachment receptor; NSF, N-ethylmaleimide sensitive factor); </a:t>
            </a:r>
            <a:r>
              <a:rPr lang="en-US" altLang="it-IT" dirty="0" err="1"/>
              <a:t>PTx</a:t>
            </a:r>
            <a:r>
              <a:rPr lang="en-US" altLang="it-IT" dirty="0"/>
              <a:t>, pertussis toxin; EPAC, exchange protein directly activated by; </a:t>
            </a:r>
            <a:r>
              <a:rPr lang="en-US" altLang="it-IT" dirty="0" err="1"/>
              <a:t>Cyt</a:t>
            </a:r>
            <a:r>
              <a:rPr lang="en-US" altLang="it-IT" dirty="0"/>
              <a:t>, </a:t>
            </a:r>
            <a:r>
              <a:rPr lang="en-US" altLang="it-IT" dirty="0" err="1"/>
              <a:t>Synaptotagmin</a:t>
            </a:r>
            <a:r>
              <a:rPr lang="en-US" altLang="it-IT" dirty="0"/>
              <a:t>.</a:t>
            </a:r>
          </a:p>
          <a:p>
            <a:pPr eaLnBrk="1" hangingPunct="1"/>
            <a:r>
              <a:rPr lang="en-US" altLang="it-IT" dirty="0"/>
              <a:t>store-operated Ca2+ (SOC) channels</a:t>
            </a:r>
          </a:p>
          <a:p>
            <a:pPr eaLnBrk="1" hangingPunct="1"/>
            <a:endParaRPr lang="en-US" altLang="it-IT" dirty="0"/>
          </a:p>
          <a:p>
            <a:pPr eaLnBrk="1" hangingPunct="1"/>
            <a:r>
              <a:rPr lang="en-US" altLang="it-IT" dirty="0"/>
              <a:t>The source for the Ca2+ appears to be the redundant nuclear envelope (RNE), a reticular structure at the flagellum neck.</a:t>
            </a:r>
          </a:p>
          <a:p>
            <a:pPr eaLnBrk="1" hangingPunct="1"/>
            <a:endParaRPr lang="en-US" altLang="it-IT" dirty="0"/>
          </a:p>
          <a:p>
            <a:pPr eaLnBrk="1" hangingPunct="1"/>
            <a:r>
              <a:rPr lang="en-US" altLang="it-IT" dirty="0"/>
              <a:t>The current model proposes that ZP3 binding generates a biphasic Ca2+ response involving at least three separate yet sequentially-linked Ca2+ channels. In mouse sperm, initially [Ca2+]</a:t>
            </a:r>
            <a:r>
              <a:rPr lang="en-US" altLang="it-IT" dirty="0" err="1"/>
              <a:t>i</a:t>
            </a:r>
            <a:r>
              <a:rPr lang="en-US" altLang="it-IT" dirty="0"/>
              <a:t> elevates to micromolar levels within 50 </a:t>
            </a:r>
            <a:r>
              <a:rPr lang="en-US" altLang="it-IT" dirty="0" err="1"/>
              <a:t>ms</a:t>
            </a:r>
            <a:r>
              <a:rPr lang="en-US" altLang="it-IT" dirty="0"/>
              <a:t> and relaxes back to resting values within 200 </a:t>
            </a:r>
            <a:r>
              <a:rPr lang="en-US" altLang="it-IT" dirty="0" err="1"/>
              <a:t>ms</a:t>
            </a:r>
            <a:r>
              <a:rPr lang="en-US" altLang="it-IT" dirty="0"/>
              <a:t> (this excursion are consistent with opening of T-type Ca</a:t>
            </a:r>
            <a:r>
              <a:rPr lang="en-US" altLang="it-IT" baseline="-25000" dirty="0"/>
              <a:t>v</a:t>
            </a:r>
            <a:r>
              <a:rPr lang="en-US" altLang="it-IT" dirty="0"/>
              <a:t> channels).</a:t>
            </a:r>
          </a:p>
          <a:p>
            <a:pPr eaLnBrk="1" hangingPunct="1"/>
            <a:r>
              <a:rPr lang="en-US" altLang="it-IT" dirty="0"/>
              <a:t>The second [Ca2+]</a:t>
            </a:r>
            <a:r>
              <a:rPr lang="en-US" altLang="it-IT" dirty="0" err="1"/>
              <a:t>i</a:t>
            </a:r>
            <a:r>
              <a:rPr lang="en-US" altLang="it-IT" dirty="0"/>
              <a:t> rise is slower and sustained, lasting several minutes and is necessary for AR completion. ZP3 binding causes an IP3 increase which in turn releases Ca2+ from the acrosome – the sperm Ca2+ store.</a:t>
            </a:r>
          </a:p>
          <a:p>
            <a:pPr eaLnBrk="1" hangingPunct="1"/>
            <a:r>
              <a:rPr lang="en-US" altLang="it-IT" dirty="0"/>
              <a:t>This generation of IP3 and emptying of intracellular Ca2+ stores, as in somatic cells, leads to a further [Ca2+]</a:t>
            </a:r>
            <a:r>
              <a:rPr lang="en-US" altLang="it-IT" dirty="0" err="1"/>
              <a:t>i</a:t>
            </a:r>
            <a:r>
              <a:rPr lang="en-US" altLang="it-IT" dirty="0"/>
              <a:t> increase due to opening of SOCs at the plasma membrane. It is likely that the SOC is a member of the TRP family.</a:t>
            </a:r>
          </a:p>
          <a:p>
            <a:pPr eaLnBrk="1" hangingPunct="1"/>
            <a:endParaRPr lang="en-US" alt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80AD1D2-F18D-4412-9708-1ACE3EE289F2}" type="slidenum">
              <a:rPr lang="it-IT" smtClean="0"/>
              <a:t>13</a:t>
            </a:fld>
            <a:endParaRPr lang="it-IT"/>
          </a:p>
        </p:txBody>
      </p:sp>
    </p:spTree>
    <p:extLst>
      <p:ext uri="{BB962C8B-B14F-4D97-AF65-F5344CB8AC3E}">
        <p14:creationId xmlns:p14="http://schemas.microsoft.com/office/powerpoint/2010/main" val="366712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0053E013-43FF-4192-A065-AB7E51D038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1E9EF8-F1E8-458B-B99A-535D57BAF740}" type="slidenum">
              <a:rPr lang="it-IT" altLang="it-IT"/>
              <a:pPr eaLnBrk="1" hangingPunct="1"/>
              <a:t>14</a:t>
            </a:fld>
            <a:endParaRPr lang="it-IT" altLang="it-IT"/>
          </a:p>
        </p:txBody>
      </p:sp>
      <p:sp>
        <p:nvSpPr>
          <p:cNvPr id="24579" name="Rectangle 2">
            <a:extLst>
              <a:ext uri="{FF2B5EF4-FFF2-40B4-BE49-F238E27FC236}">
                <a16:creationId xmlns:a16="http://schemas.microsoft.com/office/drawing/2014/main" id="{4DEE8148-3104-421B-B800-A2FEBC7CB04C}"/>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9937883A-DED8-4095-BCB0-B7A7BBDABA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a:t>Dopo aver raggiunto lo spazio perivitellino (tra la membrana plasmatica dell’uovo e la ZP), lo spermatozoo che ha avuto la reazione acrosomiale può legarsi e quindi fondersi alla membrana plasmatica dell’uovo. La fusione dello spermatozoo e dell’uovo avviene tra i microvilli superficiali della superficie dell’uovo ovulato, che comprende tutta la superficie tranne quella dove sono posizionati la seconda piastra metafasica ed il primo corpuscolo polare, alla superficie postacrosomiale dello spermatozoo. Apparentemente, questa regione diventa capace di fondersi con le uova solo dopo che è avvenuta la reazione acrosomiale.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33E532F-EE45-496B-A3F9-6262A745C4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40C432-DD1A-4727-94BD-9B7CCF12711B}" type="slidenum">
              <a:rPr lang="it-IT" altLang="it-IT"/>
              <a:pPr eaLnBrk="1" hangingPunct="1"/>
              <a:t>15</a:t>
            </a:fld>
            <a:endParaRPr lang="it-IT" altLang="it-IT"/>
          </a:p>
        </p:txBody>
      </p:sp>
      <p:sp>
        <p:nvSpPr>
          <p:cNvPr id="25603" name="Rectangle 2">
            <a:extLst>
              <a:ext uri="{FF2B5EF4-FFF2-40B4-BE49-F238E27FC236}">
                <a16:creationId xmlns:a16="http://schemas.microsoft.com/office/drawing/2014/main" id="{BD2D38EE-9681-4C86-B58B-FF1330585A18}"/>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FFE71FE9-1F02-40DD-9DDC-700CCF06BF2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dirty="0">
                <a:solidFill>
                  <a:srgbClr val="FFFF00"/>
                </a:solidFill>
              </a:rPr>
              <a:t>La </a:t>
            </a:r>
            <a:r>
              <a:rPr lang="it-IT" altLang="it-IT" dirty="0" err="1">
                <a:solidFill>
                  <a:srgbClr val="FFFF00"/>
                </a:solidFill>
              </a:rPr>
              <a:t>fertilina</a:t>
            </a:r>
            <a:r>
              <a:rPr lang="it-IT" altLang="it-IT" dirty="0">
                <a:solidFill>
                  <a:srgbClr val="FFFF00"/>
                </a:solidFill>
              </a:rPr>
              <a:t> è un </a:t>
            </a:r>
            <a:r>
              <a:rPr lang="it-IT" altLang="it-IT" dirty="0" err="1">
                <a:solidFill>
                  <a:srgbClr val="FFFF00"/>
                </a:solidFill>
              </a:rPr>
              <a:t>eterodimero</a:t>
            </a:r>
            <a:r>
              <a:rPr lang="it-IT" altLang="it-IT" dirty="0">
                <a:solidFill>
                  <a:srgbClr val="FFFF00"/>
                </a:solidFill>
              </a:rPr>
              <a:t> di due subunità N-</a:t>
            </a:r>
            <a:r>
              <a:rPr lang="it-IT" altLang="it-IT" dirty="0" err="1">
                <a:solidFill>
                  <a:srgbClr val="FFFF00"/>
                </a:solidFill>
              </a:rPr>
              <a:t>glicosilate</a:t>
            </a:r>
            <a:r>
              <a:rPr lang="it-IT" altLang="it-IT" dirty="0">
                <a:solidFill>
                  <a:srgbClr val="FFFF00"/>
                </a:solidFill>
              </a:rPr>
              <a:t> </a:t>
            </a:r>
            <a:r>
              <a:rPr lang="it-IT" altLang="it-IT" dirty="0">
                <a:solidFill>
                  <a:srgbClr val="FFFF00"/>
                </a:solidFill>
                <a:sym typeface="Symbol" panose="05050102010706020507" pitchFamily="18" charset="2"/>
              </a:rPr>
              <a:t></a:t>
            </a:r>
            <a:r>
              <a:rPr lang="it-IT" altLang="it-IT" sz="1400" dirty="0">
                <a:solidFill>
                  <a:srgbClr val="FFFF00"/>
                </a:solidFill>
              </a:rPr>
              <a:t>- e </a:t>
            </a:r>
            <a:r>
              <a:rPr lang="it-IT" altLang="it-IT" dirty="0">
                <a:solidFill>
                  <a:srgbClr val="FFFF00"/>
                </a:solidFill>
                <a:sym typeface="Symbol" panose="05050102010706020507" pitchFamily="18" charset="2"/>
              </a:rPr>
              <a:t>-</a:t>
            </a:r>
            <a:r>
              <a:rPr lang="it-IT" altLang="it-IT" dirty="0">
                <a:solidFill>
                  <a:srgbClr val="FFFF00"/>
                </a:solidFill>
              </a:rPr>
              <a:t>, entrambe membri della famiglia ADAM delle proteine di transmembrana (</a:t>
            </a:r>
            <a:r>
              <a:rPr lang="it-IT" altLang="it-IT" b="1" i="1" dirty="0">
                <a:solidFill>
                  <a:srgbClr val="FFFF00"/>
                </a:solidFill>
              </a:rPr>
              <a:t>a </a:t>
            </a:r>
            <a:r>
              <a:rPr lang="it-IT" altLang="it-IT" b="1" i="1" dirty="0" err="1">
                <a:solidFill>
                  <a:srgbClr val="FFFF00"/>
                </a:solidFill>
              </a:rPr>
              <a:t>d</a:t>
            </a:r>
            <a:r>
              <a:rPr lang="it-IT" altLang="it-IT" dirty="0" err="1">
                <a:solidFill>
                  <a:srgbClr val="FFFF00"/>
                </a:solidFill>
              </a:rPr>
              <a:t>isintegrin</a:t>
            </a:r>
            <a:r>
              <a:rPr lang="it-IT" altLang="it-IT" dirty="0">
                <a:solidFill>
                  <a:srgbClr val="FFFF00"/>
                </a:solidFill>
              </a:rPr>
              <a:t> and </a:t>
            </a:r>
            <a:r>
              <a:rPr lang="it-IT" altLang="it-IT" b="1" i="1" dirty="0">
                <a:solidFill>
                  <a:srgbClr val="FFFF00"/>
                </a:solidFill>
              </a:rPr>
              <a:t>a </a:t>
            </a:r>
            <a:r>
              <a:rPr lang="it-IT" altLang="it-IT" b="1" i="1" dirty="0" err="1">
                <a:solidFill>
                  <a:srgbClr val="FFFF00"/>
                </a:solidFill>
              </a:rPr>
              <a:t>m</a:t>
            </a:r>
            <a:r>
              <a:rPr lang="it-IT" altLang="it-IT" dirty="0" err="1">
                <a:solidFill>
                  <a:srgbClr val="FFFF00"/>
                </a:solidFill>
              </a:rPr>
              <a:t>etalloprotease</a:t>
            </a:r>
            <a:r>
              <a:rPr lang="it-IT" altLang="it-IT" dirty="0">
                <a:solidFill>
                  <a:srgbClr val="FFFF00"/>
                </a:solidFill>
              </a:rPr>
              <a:t> domain). </a:t>
            </a:r>
          </a:p>
          <a:p>
            <a:pPr eaLnBrk="1" hangingPunct="1"/>
            <a:r>
              <a:rPr lang="it-IT" altLang="it-IT" dirty="0">
                <a:solidFill>
                  <a:srgbClr val="FFFF00"/>
                </a:solidFill>
              </a:rPr>
              <a:t>Entrambe le subunità sono sintetizzate come precursori dalle cellule </a:t>
            </a:r>
            <a:r>
              <a:rPr lang="it-IT" altLang="it-IT" dirty="0" err="1">
                <a:solidFill>
                  <a:srgbClr val="FFFF00"/>
                </a:solidFill>
              </a:rPr>
              <a:t>spermatogeniche</a:t>
            </a:r>
            <a:r>
              <a:rPr lang="it-IT" altLang="it-IT" dirty="0">
                <a:solidFill>
                  <a:srgbClr val="FFFF00"/>
                </a:solidFill>
              </a:rPr>
              <a:t> e sono proteoliticamente processate (rimozione dei domini pro- e </a:t>
            </a:r>
            <a:r>
              <a:rPr lang="it-IT" altLang="it-IT" dirty="0" err="1">
                <a:solidFill>
                  <a:srgbClr val="FFFF00"/>
                </a:solidFill>
              </a:rPr>
              <a:t>metalloproteasici</a:t>
            </a:r>
            <a:r>
              <a:rPr lang="it-IT" altLang="it-IT" dirty="0">
                <a:solidFill>
                  <a:srgbClr val="FFFF00"/>
                </a:solidFill>
              </a:rPr>
              <a:t>) nella forma dello spermatozoo maturo.</a:t>
            </a:r>
          </a:p>
          <a:p>
            <a:pPr eaLnBrk="1" hangingPunct="1"/>
            <a:r>
              <a:rPr lang="it-IT" altLang="it-IT" dirty="0">
                <a:solidFill>
                  <a:srgbClr val="FFFF00"/>
                </a:solidFill>
              </a:rPr>
              <a:t>E’ stato proposto che il legame dello spermatozoo che ha subito la reazione </a:t>
            </a:r>
            <a:r>
              <a:rPr lang="it-IT" altLang="it-IT" dirty="0" err="1">
                <a:solidFill>
                  <a:srgbClr val="FFFF00"/>
                </a:solidFill>
              </a:rPr>
              <a:t>acrosomiale</a:t>
            </a:r>
            <a:r>
              <a:rPr lang="it-IT" altLang="it-IT" dirty="0">
                <a:solidFill>
                  <a:srgbClr val="FFFF00"/>
                </a:solidFill>
              </a:rPr>
              <a:t> alla membrana plasmatica dell’uovo dipenda dall’interazione tra il dominio </a:t>
            </a:r>
            <a:r>
              <a:rPr lang="it-IT" altLang="it-IT" dirty="0" err="1">
                <a:solidFill>
                  <a:srgbClr val="FFFF00"/>
                </a:solidFill>
              </a:rPr>
              <a:t>disintegrinico</a:t>
            </a:r>
            <a:r>
              <a:rPr lang="it-IT" altLang="it-IT" dirty="0">
                <a:solidFill>
                  <a:srgbClr val="FFFF00"/>
                </a:solidFill>
              </a:rPr>
              <a:t>  della </a:t>
            </a:r>
            <a:r>
              <a:rPr lang="it-IT" altLang="it-IT" dirty="0">
                <a:solidFill>
                  <a:srgbClr val="FFFF00"/>
                </a:solidFill>
                <a:sym typeface="Symbol" panose="05050102010706020507" pitchFamily="18" charset="2"/>
              </a:rPr>
              <a:t></a:t>
            </a:r>
            <a:r>
              <a:rPr lang="it-IT" altLang="it-IT" dirty="0">
                <a:solidFill>
                  <a:srgbClr val="FFFF00"/>
                </a:solidFill>
              </a:rPr>
              <a:t>-</a:t>
            </a:r>
            <a:r>
              <a:rPr lang="it-IT" altLang="it-IT" dirty="0" err="1">
                <a:solidFill>
                  <a:srgbClr val="FFFF00"/>
                </a:solidFill>
              </a:rPr>
              <a:t>fertilina</a:t>
            </a:r>
            <a:r>
              <a:rPr lang="it-IT" altLang="it-IT" dirty="0">
                <a:solidFill>
                  <a:srgbClr val="FFFF00"/>
                </a:solidFill>
              </a:rPr>
              <a:t> e recettori per le </a:t>
            </a:r>
            <a:r>
              <a:rPr lang="it-IT" altLang="it-IT" dirty="0" err="1">
                <a:solidFill>
                  <a:srgbClr val="FFFF00"/>
                </a:solidFill>
              </a:rPr>
              <a:t>integrine</a:t>
            </a:r>
            <a:r>
              <a:rPr lang="it-IT" altLang="it-IT" dirty="0">
                <a:solidFill>
                  <a:srgbClr val="FFFF00"/>
                </a:solidFill>
              </a:rPr>
              <a:t> delle uova non fecondate.</a:t>
            </a:r>
          </a:p>
          <a:p>
            <a:pPr eaLnBrk="1" hangingPunct="1"/>
            <a:endParaRPr lang="it-IT" altLang="it-IT" dirty="0">
              <a:solidFill>
                <a:srgbClr val="FFFF00"/>
              </a:solidFill>
            </a:endParaRPr>
          </a:p>
          <a:p>
            <a:pPr eaLnBrk="1" hangingPunct="1"/>
            <a:r>
              <a:rPr lang="it-IT" altLang="it-IT" dirty="0">
                <a:solidFill>
                  <a:srgbClr val="FFFF00"/>
                </a:solidFill>
              </a:rPr>
              <a:t>L’</a:t>
            </a:r>
            <a:r>
              <a:rPr lang="it-IT" altLang="it-IT" dirty="0">
                <a:solidFill>
                  <a:srgbClr val="FFFF00"/>
                </a:solidFill>
                <a:sym typeface="Symbol" panose="05050102010706020507" pitchFamily="18" charset="2"/>
              </a:rPr>
              <a:t></a:t>
            </a:r>
            <a:r>
              <a:rPr lang="it-IT" altLang="it-IT" dirty="0">
                <a:solidFill>
                  <a:srgbClr val="FFFF00"/>
                </a:solidFill>
              </a:rPr>
              <a:t>-</a:t>
            </a:r>
            <a:r>
              <a:rPr lang="it-IT" altLang="it-IT" dirty="0" err="1">
                <a:solidFill>
                  <a:srgbClr val="FFFF00"/>
                </a:solidFill>
              </a:rPr>
              <a:t>fertilina</a:t>
            </a:r>
            <a:r>
              <a:rPr lang="it-IT" altLang="it-IT" dirty="0">
                <a:solidFill>
                  <a:srgbClr val="FFFF00"/>
                </a:solidFill>
              </a:rPr>
              <a:t> possiede una sequenza moderatamente idrofobica di </a:t>
            </a:r>
            <a:r>
              <a:rPr lang="it-IT" altLang="it-IT" dirty="0">
                <a:cs typeface="Times New Roman" panose="02020603050405020304" pitchFamily="18" charset="0"/>
                <a:sym typeface="Symbol" panose="05050102010706020507" pitchFamily="18" charset="2"/>
              </a:rPr>
              <a:t>~17-25 aminoacidi nel dominio ricco in cisteine, che può funzionare come peptide di fusione.</a:t>
            </a:r>
            <a:endParaRPr lang="it-IT" altLang="it-IT" dirty="0"/>
          </a:p>
          <a:p>
            <a:pPr eaLnBrk="1" hangingPunct="1"/>
            <a:r>
              <a:rPr lang="en-US" altLang="it-IT" i="1" dirty="0">
                <a:sym typeface="Symbol" panose="05050102010706020507" pitchFamily="18" charset="2"/>
              </a:rPr>
              <a:t>Reviews of Reproduction </a:t>
            </a:r>
            <a:r>
              <a:rPr lang="en-US" altLang="it-IT" dirty="0">
                <a:sym typeface="Symbol" panose="05050102010706020507" pitchFamily="18" charset="2"/>
              </a:rPr>
              <a:t>(2000) </a:t>
            </a:r>
            <a:r>
              <a:rPr lang="en-US" altLang="it-IT" b="1" dirty="0">
                <a:sym typeface="Symbol" panose="05050102010706020507" pitchFamily="18" charset="2"/>
              </a:rPr>
              <a:t>5</a:t>
            </a:r>
            <a:r>
              <a:rPr lang="en-US" altLang="it-IT" dirty="0">
                <a:sym typeface="Symbol" panose="05050102010706020507" pitchFamily="18" charset="2"/>
              </a:rPr>
              <a:t>, 75–83</a:t>
            </a:r>
          </a:p>
          <a:p>
            <a:pPr eaLnBrk="1" hangingPunct="1"/>
            <a:r>
              <a:rPr lang="en-US" altLang="it-IT" dirty="0" err="1">
                <a:sym typeface="Symbol" panose="05050102010706020507" pitchFamily="18" charset="2"/>
              </a:rPr>
              <a:t>Fertilin</a:t>
            </a:r>
            <a:r>
              <a:rPr lang="en-US" altLang="it-IT" dirty="0">
                <a:sym typeface="Symbol" panose="05050102010706020507" pitchFamily="18" charset="2"/>
              </a:rPr>
              <a:t> is a sperm surface protein with an essential role in fertilization. It is required for the migration of spermatozoa through the oviduct, for binding to the zona pellucida, and for efficient binding to the egg plasma membrane. </a:t>
            </a:r>
            <a:r>
              <a:rPr lang="en-US" altLang="it-IT" dirty="0" err="1">
                <a:sym typeface="Symbol" panose="05050102010706020507" pitchFamily="18" charset="2"/>
              </a:rPr>
              <a:t>Fertilin</a:t>
            </a:r>
            <a:r>
              <a:rPr lang="en-US" altLang="it-IT" dirty="0">
                <a:sym typeface="Symbol" panose="05050102010706020507" pitchFamily="18" charset="2"/>
              </a:rPr>
              <a:t> consists of two subunits, </a:t>
            </a:r>
            <a:r>
              <a:rPr lang="en-US" altLang="it-IT" dirty="0" err="1">
                <a:sym typeface="Symbol" panose="05050102010706020507" pitchFamily="18" charset="2"/>
              </a:rPr>
              <a:t>fertilin</a:t>
            </a:r>
            <a:r>
              <a:rPr lang="en-US" altLang="it-IT" dirty="0">
                <a:sym typeface="Symbol" panose="05050102010706020507" pitchFamily="18" charset="2"/>
              </a:rPr>
              <a:t> </a:t>
            </a:r>
            <a:r>
              <a:rPr lang="el-GR" altLang="it-IT" dirty="0">
                <a:cs typeface="Times New Roman" panose="02020603050405020304" pitchFamily="18" charset="0"/>
                <a:sym typeface="Symbol" panose="05050102010706020507" pitchFamily="18" charset="2"/>
              </a:rPr>
              <a:t>α</a:t>
            </a:r>
            <a:r>
              <a:rPr lang="en-US" altLang="it-IT" dirty="0">
                <a:sym typeface="Symbol" panose="05050102010706020507" pitchFamily="18" charset="2"/>
              </a:rPr>
              <a:t> and </a:t>
            </a:r>
            <a:r>
              <a:rPr lang="el-GR" altLang="it-IT" dirty="0">
                <a:cs typeface="Times New Roman" panose="02020603050405020304" pitchFamily="18" charset="0"/>
                <a:sym typeface="Symbol" panose="05050102010706020507" pitchFamily="18" charset="2"/>
              </a:rPr>
              <a:t>β</a:t>
            </a:r>
            <a:r>
              <a:rPr lang="en-US" altLang="it-IT" dirty="0">
                <a:sym typeface="Symbol" panose="05050102010706020507" pitchFamily="18" charset="2"/>
              </a:rPr>
              <a:t>, both of which belong to the metalloprotease–</a:t>
            </a:r>
            <a:r>
              <a:rPr lang="en-US" altLang="it-IT" dirty="0" err="1">
                <a:sym typeface="Symbol" panose="05050102010706020507" pitchFamily="18" charset="2"/>
              </a:rPr>
              <a:t>disintegrin</a:t>
            </a:r>
            <a:r>
              <a:rPr lang="en-US" altLang="it-IT" dirty="0">
                <a:sym typeface="Symbol" panose="05050102010706020507" pitchFamily="18" charset="2"/>
              </a:rPr>
              <a:t> protein family (ADAMs). </a:t>
            </a:r>
            <a:r>
              <a:rPr lang="en-US" altLang="it-IT" dirty="0" err="1">
                <a:sym typeface="Symbol" panose="05050102010706020507" pitchFamily="18" charset="2"/>
              </a:rPr>
              <a:t>Fertilin</a:t>
            </a:r>
            <a:r>
              <a:rPr lang="en-US" altLang="it-IT" dirty="0">
                <a:sym typeface="Symbol" panose="05050102010706020507" pitchFamily="18" charset="2"/>
              </a:rPr>
              <a:t> </a:t>
            </a:r>
            <a:r>
              <a:rPr lang="el-GR" altLang="it-IT" dirty="0">
                <a:cs typeface="Times New Roman" panose="02020603050405020304" pitchFamily="18" charset="0"/>
                <a:sym typeface="Symbol" panose="05050102010706020507" pitchFamily="18" charset="2"/>
              </a:rPr>
              <a:t>α</a:t>
            </a:r>
            <a:r>
              <a:rPr lang="en-US" altLang="it-IT" dirty="0">
                <a:sym typeface="Symbol" panose="05050102010706020507" pitchFamily="18" charset="2"/>
              </a:rPr>
              <a:t> and </a:t>
            </a:r>
            <a:r>
              <a:rPr lang="el-GR" altLang="it-IT" dirty="0">
                <a:cs typeface="Times New Roman" panose="02020603050405020304" pitchFamily="18" charset="0"/>
                <a:sym typeface="Symbol" panose="05050102010706020507" pitchFamily="18" charset="2"/>
              </a:rPr>
              <a:t>β</a:t>
            </a:r>
            <a:r>
              <a:rPr lang="en-US" altLang="it-IT" dirty="0">
                <a:sym typeface="Symbol" panose="05050102010706020507" pitchFamily="18" charset="2"/>
              </a:rPr>
              <a:t> are made as larger precursors that are processed proteolytically at different stages of sperm maturation in the testis and epididymis. </a:t>
            </a:r>
            <a:r>
              <a:rPr lang="en-US" altLang="it-IT" dirty="0" err="1">
                <a:sym typeface="Symbol" panose="05050102010706020507" pitchFamily="18" charset="2"/>
              </a:rPr>
              <a:t>Fertilin</a:t>
            </a:r>
            <a:r>
              <a:rPr lang="en-US" altLang="it-IT" dirty="0">
                <a:sym typeface="Symbol" panose="05050102010706020507" pitchFamily="18" charset="2"/>
              </a:rPr>
              <a:t> </a:t>
            </a:r>
            <a:r>
              <a:rPr lang="el-GR" altLang="it-IT" dirty="0">
                <a:cs typeface="Times New Roman" panose="02020603050405020304" pitchFamily="18" charset="0"/>
                <a:sym typeface="Symbol" panose="05050102010706020507" pitchFamily="18" charset="2"/>
              </a:rPr>
              <a:t>α</a:t>
            </a:r>
            <a:r>
              <a:rPr lang="en-US" altLang="it-IT" dirty="0">
                <a:sym typeface="Symbol" panose="05050102010706020507" pitchFamily="18" charset="2"/>
              </a:rPr>
              <a:t> is processed first, most likely by a pro-protein convertase in the secretory pathway of testicular cells. </a:t>
            </a:r>
            <a:r>
              <a:rPr lang="en-US" altLang="it-IT" dirty="0" err="1">
                <a:sym typeface="Symbol" panose="05050102010706020507" pitchFamily="18" charset="2"/>
              </a:rPr>
              <a:t>Fertilin</a:t>
            </a:r>
            <a:r>
              <a:rPr lang="en-US" altLang="it-IT" dirty="0">
                <a:sym typeface="Symbol" panose="05050102010706020507" pitchFamily="18" charset="2"/>
              </a:rPr>
              <a:t> </a:t>
            </a:r>
            <a:r>
              <a:rPr lang="el-GR" altLang="it-IT" dirty="0">
                <a:cs typeface="Times New Roman" panose="02020603050405020304" pitchFamily="18" charset="0"/>
                <a:sym typeface="Symbol" panose="05050102010706020507" pitchFamily="18" charset="2"/>
              </a:rPr>
              <a:t>β</a:t>
            </a:r>
            <a:r>
              <a:rPr lang="en-US" altLang="it-IT" dirty="0">
                <a:sym typeface="Symbol" panose="05050102010706020507" pitchFamily="18" charset="2"/>
              </a:rPr>
              <a:t> is processed later, while spermatozoa are in transit through the epididymis. The processing of </a:t>
            </a:r>
            <a:r>
              <a:rPr lang="en-US" altLang="it-IT" dirty="0" err="1">
                <a:sym typeface="Symbol" panose="05050102010706020507" pitchFamily="18" charset="2"/>
              </a:rPr>
              <a:t>fertilin</a:t>
            </a:r>
            <a:r>
              <a:rPr lang="en-US" altLang="it-IT" dirty="0">
                <a:sym typeface="Symbol" panose="05050102010706020507" pitchFamily="18" charset="2"/>
              </a:rPr>
              <a:t> </a:t>
            </a:r>
            <a:r>
              <a:rPr lang="el-GR" altLang="it-IT" dirty="0">
                <a:cs typeface="Times New Roman" panose="02020603050405020304" pitchFamily="18" charset="0"/>
                <a:sym typeface="Symbol" panose="05050102010706020507" pitchFamily="18" charset="2"/>
              </a:rPr>
              <a:t>β</a:t>
            </a:r>
            <a:r>
              <a:rPr lang="en-US" altLang="it-IT" dirty="0">
                <a:sym typeface="Symbol" panose="05050102010706020507" pitchFamily="18" charset="2"/>
              </a:rPr>
              <a:t> in the epididymis correlates with the acquisition of fertilization competence in spermatozoa, exposes an epitope that has a role in sperm–egg interactions, and triggers the </a:t>
            </a:r>
            <a:r>
              <a:rPr lang="en-US" altLang="it-IT" dirty="0" err="1">
                <a:sym typeface="Symbol" panose="05050102010706020507" pitchFamily="18" charset="2"/>
              </a:rPr>
              <a:t>relocalization</a:t>
            </a:r>
            <a:r>
              <a:rPr lang="en-US" altLang="it-IT" dirty="0">
                <a:sym typeface="Symbol" panose="05050102010706020507" pitchFamily="18" charset="2"/>
              </a:rPr>
              <a:t> of </a:t>
            </a:r>
            <a:r>
              <a:rPr lang="en-US" altLang="it-IT" dirty="0" err="1">
                <a:sym typeface="Symbol" panose="05050102010706020507" pitchFamily="18" charset="2"/>
              </a:rPr>
              <a:t>fertilin</a:t>
            </a:r>
            <a:r>
              <a:rPr lang="en-US" altLang="it-IT" dirty="0">
                <a:sym typeface="Symbol" panose="05050102010706020507" pitchFamily="18" charset="2"/>
              </a:rPr>
              <a:t> from the whole sperm head to the posterior head. These findings indicate that the proteolytic processing of </a:t>
            </a:r>
            <a:r>
              <a:rPr lang="en-US" altLang="it-IT" dirty="0" err="1">
                <a:sym typeface="Symbol" panose="05050102010706020507" pitchFamily="18" charset="2"/>
              </a:rPr>
              <a:t>fertilin</a:t>
            </a:r>
            <a:r>
              <a:rPr lang="en-US" altLang="it-IT" dirty="0">
                <a:sym typeface="Symbol" panose="05050102010706020507" pitchFamily="18" charset="2"/>
              </a:rPr>
              <a:t> and perhaps also other sperm proteins plays an important role in sperm maturation and activation in the epididymis.</a:t>
            </a:r>
          </a:p>
          <a:p>
            <a:pPr eaLnBrk="1" hangingPunct="1"/>
            <a:endParaRPr lang="en-US" altLang="it-IT" dirty="0">
              <a:sym typeface="Symbol" panose="05050102010706020507" pitchFamily="18" charset="2"/>
            </a:endParaRPr>
          </a:p>
          <a:p>
            <a:r>
              <a:rPr lang="en-US" altLang="it-IT" dirty="0"/>
              <a:t>The presence of a putative integrin binding site within </a:t>
            </a:r>
            <a:r>
              <a:rPr lang="en-US" altLang="it-IT" dirty="0" err="1"/>
              <a:t>Fertilin</a:t>
            </a:r>
            <a:r>
              <a:rPr lang="en-US" altLang="it-IT" dirty="0"/>
              <a:t> ß/Adam2 led to the hypothesis that they bound integrins displayed on the oolemma.</a:t>
            </a:r>
            <a:endParaRPr lang="en-US" altLang="it-IT" dirty="0">
              <a:sym typeface="Symbol" panose="05050102010706020507" pitchFamily="18" charset="2"/>
            </a:endParaRPr>
          </a:p>
          <a:p>
            <a:pPr eaLnBrk="1" hangingPunct="1"/>
            <a:endParaRPr lang="it-IT" altLang="it-IT" dirty="0">
              <a:sym typeface="Symbol" panose="05050102010706020507" pitchFamily="18" charset="2"/>
            </a:endParaRPr>
          </a:p>
          <a:p>
            <a:pPr eaLnBrk="1" hangingPunct="1"/>
            <a:r>
              <a:rPr lang="it-IT" altLang="it-IT" dirty="0"/>
              <a:t>Model of the </a:t>
            </a:r>
            <a:r>
              <a:rPr lang="it-IT" altLang="it-IT" dirty="0" err="1"/>
              <a:t>fertilin</a:t>
            </a:r>
            <a:r>
              <a:rPr lang="it-IT" altLang="it-IT" dirty="0"/>
              <a:t> </a:t>
            </a:r>
            <a:r>
              <a:rPr lang="it-IT" altLang="it-IT" dirty="0" err="1"/>
              <a:t>heterodimer</a:t>
            </a:r>
            <a:r>
              <a:rPr lang="it-IT" altLang="it-IT" dirty="0"/>
              <a:t>. </a:t>
            </a:r>
            <a:r>
              <a:rPr lang="it-IT" altLang="it-IT" dirty="0" err="1"/>
              <a:t>Fertilin</a:t>
            </a:r>
            <a:r>
              <a:rPr lang="it-IT" altLang="it-IT" dirty="0"/>
              <a:t> </a:t>
            </a:r>
            <a:r>
              <a:rPr lang="it-IT" altLang="it-IT" dirty="0" err="1"/>
              <a:t>consists</a:t>
            </a:r>
            <a:r>
              <a:rPr lang="it-IT" altLang="it-IT" dirty="0"/>
              <a:t> of an a and b </a:t>
            </a:r>
            <a:r>
              <a:rPr lang="it-IT" altLang="it-IT" dirty="0" err="1"/>
              <a:t>subunit</a:t>
            </a:r>
            <a:r>
              <a:rPr lang="it-IT" altLang="it-IT" dirty="0"/>
              <a:t>, </a:t>
            </a:r>
            <a:r>
              <a:rPr lang="it-IT" altLang="it-IT" dirty="0" err="1"/>
              <a:t>both</a:t>
            </a:r>
            <a:r>
              <a:rPr lang="it-IT" altLang="it-IT" dirty="0"/>
              <a:t> of </a:t>
            </a:r>
            <a:r>
              <a:rPr lang="it-IT" altLang="it-IT" dirty="0" err="1"/>
              <a:t>which</a:t>
            </a:r>
            <a:r>
              <a:rPr lang="it-IT" altLang="it-IT" dirty="0"/>
              <a:t> are </a:t>
            </a:r>
            <a:r>
              <a:rPr lang="it-IT" altLang="it-IT" dirty="0" err="1"/>
              <a:t>founding</a:t>
            </a:r>
            <a:r>
              <a:rPr lang="it-IT" altLang="it-IT" dirty="0"/>
              <a:t> </a:t>
            </a:r>
            <a:r>
              <a:rPr lang="it-IT" altLang="it-IT" dirty="0" err="1"/>
              <a:t>members</a:t>
            </a:r>
            <a:r>
              <a:rPr lang="it-IT" altLang="it-IT" dirty="0"/>
              <a:t> of the </a:t>
            </a:r>
            <a:r>
              <a:rPr lang="it-IT" altLang="it-IT" dirty="0" err="1"/>
              <a:t>metalloprotease-disintegrin</a:t>
            </a:r>
            <a:r>
              <a:rPr lang="it-IT" altLang="it-IT" dirty="0"/>
              <a:t> (ADAM) </a:t>
            </a:r>
            <a:r>
              <a:rPr lang="it-IT" altLang="it-IT" dirty="0" err="1"/>
              <a:t>protein</a:t>
            </a:r>
            <a:r>
              <a:rPr lang="it-IT" altLang="it-IT" dirty="0"/>
              <a:t> family (</a:t>
            </a:r>
            <a:r>
              <a:rPr lang="it-IT" altLang="it-IT" dirty="0" err="1"/>
              <a:t>Wolfsberg</a:t>
            </a:r>
            <a:r>
              <a:rPr lang="it-IT" altLang="it-IT" dirty="0"/>
              <a:t> and White, 1996; </a:t>
            </a:r>
            <a:r>
              <a:rPr lang="it-IT" altLang="it-IT" dirty="0" err="1"/>
              <a:t>Blobel</a:t>
            </a:r>
            <a:r>
              <a:rPr lang="it-IT" altLang="it-IT" dirty="0"/>
              <a:t>, 1997; Black and White, 1998; </a:t>
            </a:r>
            <a:r>
              <a:rPr lang="it-IT" altLang="it-IT" dirty="0" err="1"/>
              <a:t>Schlöndorff</a:t>
            </a:r>
            <a:r>
              <a:rPr lang="it-IT" altLang="it-IT" dirty="0"/>
              <a:t> and </a:t>
            </a:r>
            <a:r>
              <a:rPr lang="it-IT" altLang="it-IT" dirty="0" err="1"/>
              <a:t>Blobel</a:t>
            </a:r>
            <a:r>
              <a:rPr lang="it-IT" altLang="it-IT" dirty="0"/>
              <a:t>, 1999). </a:t>
            </a:r>
            <a:r>
              <a:rPr lang="it-IT" altLang="it-IT" dirty="0" err="1"/>
              <a:t>ADAMs</a:t>
            </a:r>
            <a:r>
              <a:rPr lang="it-IT" altLang="it-IT" dirty="0"/>
              <a:t> are modular </a:t>
            </a:r>
            <a:r>
              <a:rPr lang="it-IT" altLang="it-IT" dirty="0" err="1"/>
              <a:t>proteins</a:t>
            </a:r>
            <a:r>
              <a:rPr lang="it-IT" altLang="it-IT" dirty="0"/>
              <a:t> </a:t>
            </a:r>
            <a:r>
              <a:rPr lang="it-IT" altLang="it-IT" dirty="0" err="1"/>
              <a:t>consisting</a:t>
            </a:r>
            <a:r>
              <a:rPr lang="it-IT" altLang="it-IT" dirty="0"/>
              <a:t> of an N-terminal pro-domain, </a:t>
            </a:r>
            <a:r>
              <a:rPr lang="it-IT" altLang="it-IT" dirty="0" err="1"/>
              <a:t>followed</a:t>
            </a:r>
            <a:r>
              <a:rPr lang="it-IT" altLang="it-IT" dirty="0"/>
              <a:t> by a </a:t>
            </a:r>
            <a:r>
              <a:rPr lang="it-IT" altLang="it-IT" dirty="0" err="1"/>
              <a:t>metalloprotease</a:t>
            </a:r>
            <a:r>
              <a:rPr lang="it-IT" altLang="it-IT" dirty="0"/>
              <a:t> domain, a </a:t>
            </a:r>
            <a:r>
              <a:rPr lang="it-IT" altLang="it-IT" dirty="0" err="1"/>
              <a:t>disintegrin</a:t>
            </a:r>
            <a:r>
              <a:rPr lang="it-IT" altLang="it-IT" dirty="0"/>
              <a:t> domain and a </a:t>
            </a:r>
            <a:r>
              <a:rPr lang="it-IT" altLang="it-IT" dirty="0" err="1"/>
              <a:t>cysteine</a:t>
            </a:r>
            <a:r>
              <a:rPr lang="it-IT" altLang="it-IT" dirty="0"/>
              <a:t> </a:t>
            </a:r>
            <a:r>
              <a:rPr lang="it-IT" altLang="it-IT" dirty="0" err="1"/>
              <a:t>rich</a:t>
            </a:r>
            <a:r>
              <a:rPr lang="it-IT" altLang="it-IT" dirty="0"/>
              <a:t> </a:t>
            </a:r>
            <a:r>
              <a:rPr lang="it-IT" altLang="it-IT" dirty="0" err="1"/>
              <a:t>region</a:t>
            </a:r>
            <a:r>
              <a:rPr lang="it-IT" altLang="it-IT" dirty="0"/>
              <a:t>, an EGF </a:t>
            </a:r>
            <a:r>
              <a:rPr lang="it-IT" altLang="it-IT" dirty="0" err="1"/>
              <a:t>repeat</a:t>
            </a:r>
            <a:r>
              <a:rPr lang="it-IT" altLang="it-IT" dirty="0"/>
              <a:t>, transmembrane domain and </a:t>
            </a:r>
            <a:r>
              <a:rPr lang="it-IT" altLang="it-IT" dirty="0" err="1"/>
              <a:t>cytoplasmic</a:t>
            </a:r>
            <a:r>
              <a:rPr lang="it-IT" altLang="it-IT" dirty="0"/>
              <a:t> </a:t>
            </a:r>
            <a:r>
              <a:rPr lang="it-IT" altLang="it-IT" dirty="0" err="1"/>
              <a:t>tail</a:t>
            </a:r>
            <a:r>
              <a:rPr lang="it-IT" altLang="it-IT" dirty="0"/>
              <a:t>. The </a:t>
            </a:r>
            <a:r>
              <a:rPr lang="it-IT" altLang="it-IT" dirty="0" err="1"/>
              <a:t>metalloprotease</a:t>
            </a:r>
            <a:r>
              <a:rPr lang="it-IT" altLang="it-IT" dirty="0"/>
              <a:t> domain of </a:t>
            </a:r>
            <a:r>
              <a:rPr lang="it-IT" altLang="it-IT" dirty="0" err="1"/>
              <a:t>fertilin</a:t>
            </a:r>
            <a:r>
              <a:rPr lang="it-IT" altLang="it-IT" dirty="0"/>
              <a:t> a </a:t>
            </a:r>
            <a:r>
              <a:rPr lang="it-IT" altLang="it-IT" dirty="0" err="1"/>
              <a:t>contains</a:t>
            </a:r>
            <a:r>
              <a:rPr lang="it-IT" altLang="it-IT" dirty="0"/>
              <a:t> the </a:t>
            </a:r>
            <a:r>
              <a:rPr lang="it-IT" altLang="it-IT" dirty="0" err="1"/>
              <a:t>catalytic</a:t>
            </a:r>
            <a:r>
              <a:rPr lang="it-IT" altLang="it-IT" dirty="0"/>
              <a:t> site consensus </a:t>
            </a:r>
            <a:r>
              <a:rPr lang="it-IT" altLang="it-IT" dirty="0" err="1"/>
              <a:t>sequence</a:t>
            </a:r>
            <a:r>
              <a:rPr lang="it-IT" altLang="it-IT" dirty="0"/>
              <a:t> HEXXH, </a:t>
            </a:r>
            <a:r>
              <a:rPr lang="it-IT" altLang="it-IT" dirty="0" err="1"/>
              <a:t>indicating</a:t>
            </a:r>
            <a:r>
              <a:rPr lang="it-IT" altLang="it-IT" dirty="0"/>
              <a:t> </a:t>
            </a:r>
            <a:r>
              <a:rPr lang="it-IT" altLang="it-IT" dirty="0" err="1"/>
              <a:t>that</a:t>
            </a:r>
            <a:r>
              <a:rPr lang="it-IT" altLang="it-IT" dirty="0"/>
              <a:t> </a:t>
            </a:r>
            <a:r>
              <a:rPr lang="it-IT" altLang="it-IT" dirty="0" err="1"/>
              <a:t>it</a:t>
            </a:r>
            <a:r>
              <a:rPr lang="it-IT" altLang="it-IT" dirty="0"/>
              <a:t> </a:t>
            </a:r>
            <a:r>
              <a:rPr lang="it-IT" altLang="it-IT" dirty="0" err="1"/>
              <a:t>has</a:t>
            </a:r>
            <a:r>
              <a:rPr lang="it-IT" altLang="it-IT" dirty="0"/>
              <a:t> </a:t>
            </a:r>
            <a:r>
              <a:rPr lang="it-IT" altLang="it-IT" dirty="0" err="1"/>
              <a:t>catalytic</a:t>
            </a:r>
            <a:r>
              <a:rPr lang="it-IT" altLang="it-IT" dirty="0"/>
              <a:t> activity. The b </a:t>
            </a:r>
            <a:r>
              <a:rPr lang="it-IT" altLang="it-IT" dirty="0" err="1"/>
              <a:t>subunit</a:t>
            </a:r>
            <a:r>
              <a:rPr lang="it-IT" altLang="it-IT" dirty="0"/>
              <a:t> </a:t>
            </a:r>
            <a:r>
              <a:rPr lang="it-IT" altLang="it-IT" dirty="0" err="1"/>
              <a:t>contains</a:t>
            </a:r>
            <a:r>
              <a:rPr lang="it-IT" altLang="it-IT" dirty="0"/>
              <a:t> a </a:t>
            </a:r>
            <a:r>
              <a:rPr lang="it-IT" altLang="it-IT" dirty="0" err="1"/>
              <a:t>metalloprotease</a:t>
            </a:r>
            <a:r>
              <a:rPr lang="it-IT" altLang="it-IT" dirty="0"/>
              <a:t> domain </a:t>
            </a:r>
            <a:r>
              <a:rPr lang="it-IT" altLang="it-IT" dirty="0" err="1"/>
              <a:t>without</a:t>
            </a:r>
            <a:r>
              <a:rPr lang="it-IT" altLang="it-IT" dirty="0"/>
              <a:t> a </a:t>
            </a:r>
            <a:r>
              <a:rPr lang="it-IT" altLang="it-IT" dirty="0" err="1"/>
              <a:t>catalytic</a:t>
            </a:r>
            <a:r>
              <a:rPr lang="it-IT" altLang="it-IT" dirty="0"/>
              <a:t> site. The </a:t>
            </a:r>
            <a:r>
              <a:rPr lang="it-IT" altLang="it-IT" dirty="0" err="1"/>
              <a:t>metalloprotease</a:t>
            </a:r>
            <a:r>
              <a:rPr lang="it-IT" altLang="it-IT" dirty="0"/>
              <a:t> domain </a:t>
            </a:r>
            <a:r>
              <a:rPr lang="it-IT" altLang="it-IT" dirty="0" err="1"/>
              <a:t>is</a:t>
            </a:r>
            <a:r>
              <a:rPr lang="it-IT" altLang="it-IT" dirty="0"/>
              <a:t> </a:t>
            </a:r>
            <a:r>
              <a:rPr lang="it-IT" altLang="it-IT" dirty="0" err="1"/>
              <a:t>otherwise</a:t>
            </a:r>
            <a:r>
              <a:rPr lang="it-IT" altLang="it-IT" dirty="0"/>
              <a:t> </a:t>
            </a:r>
            <a:r>
              <a:rPr lang="it-IT" altLang="it-IT" dirty="0" err="1"/>
              <a:t>remarkably</a:t>
            </a:r>
            <a:r>
              <a:rPr lang="it-IT" altLang="it-IT" dirty="0"/>
              <a:t> </a:t>
            </a:r>
            <a:r>
              <a:rPr lang="it-IT" altLang="it-IT" dirty="0" err="1"/>
              <a:t>conserved</a:t>
            </a:r>
            <a:r>
              <a:rPr lang="it-IT" altLang="it-IT" dirty="0"/>
              <a:t> </a:t>
            </a:r>
            <a:r>
              <a:rPr lang="it-IT" altLang="it-IT" dirty="0" err="1"/>
              <a:t>compared</a:t>
            </a:r>
            <a:r>
              <a:rPr lang="it-IT" altLang="it-IT" dirty="0"/>
              <a:t> with the </a:t>
            </a:r>
            <a:r>
              <a:rPr lang="it-IT" altLang="it-IT" dirty="0" err="1"/>
              <a:t>metalloprotease</a:t>
            </a:r>
            <a:r>
              <a:rPr lang="it-IT" altLang="it-IT" dirty="0"/>
              <a:t> domain of </a:t>
            </a:r>
            <a:r>
              <a:rPr lang="it-IT" altLang="it-IT" dirty="0" err="1"/>
              <a:t>fertilin</a:t>
            </a:r>
            <a:r>
              <a:rPr lang="it-IT" altLang="it-IT" dirty="0"/>
              <a:t> a. To date, </a:t>
            </a:r>
            <a:r>
              <a:rPr lang="it-IT" altLang="it-IT" dirty="0" err="1"/>
              <a:t>approximately</a:t>
            </a:r>
            <a:r>
              <a:rPr lang="it-IT" altLang="it-IT" dirty="0"/>
              <a:t> 30 </a:t>
            </a:r>
            <a:r>
              <a:rPr lang="it-IT" altLang="it-IT" dirty="0" err="1"/>
              <a:t>ADAMs</a:t>
            </a:r>
            <a:r>
              <a:rPr lang="it-IT" altLang="it-IT" dirty="0"/>
              <a:t> </a:t>
            </a:r>
            <a:r>
              <a:rPr lang="it-IT" altLang="it-IT" dirty="0" err="1"/>
              <a:t>have</a:t>
            </a:r>
            <a:r>
              <a:rPr lang="it-IT" altLang="it-IT" dirty="0"/>
              <a:t> </a:t>
            </a:r>
            <a:r>
              <a:rPr lang="it-IT" altLang="it-IT" dirty="0" err="1"/>
              <a:t>been</a:t>
            </a:r>
            <a:r>
              <a:rPr lang="it-IT" altLang="it-IT" dirty="0"/>
              <a:t> </a:t>
            </a:r>
            <a:r>
              <a:rPr lang="it-IT" altLang="it-IT" dirty="0" err="1"/>
              <a:t>identified</a:t>
            </a:r>
            <a:r>
              <a:rPr lang="it-IT" altLang="it-IT" dirty="0"/>
              <a:t> in </a:t>
            </a:r>
            <a:r>
              <a:rPr lang="it-IT" altLang="it-IT" dirty="0" err="1"/>
              <a:t>different</a:t>
            </a:r>
            <a:r>
              <a:rPr lang="it-IT" altLang="it-IT" dirty="0"/>
              <a:t> </a:t>
            </a:r>
            <a:r>
              <a:rPr lang="it-IT" altLang="it-IT" dirty="0" err="1"/>
              <a:t>cells</a:t>
            </a:r>
            <a:r>
              <a:rPr lang="it-IT" altLang="it-IT" dirty="0"/>
              <a:t> and </a:t>
            </a:r>
            <a:r>
              <a:rPr lang="it-IT" altLang="it-IT" dirty="0" err="1"/>
              <a:t>tissues</a:t>
            </a:r>
            <a:r>
              <a:rPr lang="it-IT" altLang="it-IT" dirty="0"/>
              <a:t>, and </a:t>
            </a:r>
            <a:r>
              <a:rPr lang="it-IT" altLang="it-IT" dirty="0" err="1"/>
              <a:t>about</a:t>
            </a:r>
            <a:r>
              <a:rPr lang="it-IT" altLang="it-IT" dirty="0"/>
              <a:t> </a:t>
            </a:r>
            <a:r>
              <a:rPr lang="it-IT" altLang="it-IT" dirty="0" err="1"/>
              <a:t>half</a:t>
            </a:r>
            <a:r>
              <a:rPr lang="it-IT" altLang="it-IT" dirty="0"/>
              <a:t> of </a:t>
            </a:r>
            <a:r>
              <a:rPr lang="it-IT" altLang="it-IT" dirty="0" err="1"/>
              <a:t>these</a:t>
            </a:r>
            <a:r>
              <a:rPr lang="it-IT" altLang="it-IT" dirty="0"/>
              <a:t> </a:t>
            </a:r>
            <a:r>
              <a:rPr lang="it-IT" altLang="it-IT" dirty="0" err="1"/>
              <a:t>have</a:t>
            </a:r>
            <a:r>
              <a:rPr lang="it-IT" altLang="it-IT" dirty="0"/>
              <a:t> a </a:t>
            </a:r>
            <a:r>
              <a:rPr lang="it-IT" altLang="it-IT" dirty="0" err="1"/>
              <a:t>catalytic</a:t>
            </a:r>
            <a:r>
              <a:rPr lang="it-IT" altLang="it-IT" dirty="0"/>
              <a:t> site (like </a:t>
            </a:r>
            <a:r>
              <a:rPr lang="it-IT" altLang="it-IT" dirty="0" err="1"/>
              <a:t>fertilin</a:t>
            </a:r>
            <a:r>
              <a:rPr lang="it-IT" altLang="it-IT" dirty="0"/>
              <a:t> a), </a:t>
            </a:r>
            <a:r>
              <a:rPr lang="it-IT" altLang="it-IT" dirty="0" err="1"/>
              <a:t>while</a:t>
            </a:r>
            <a:r>
              <a:rPr lang="it-IT" altLang="it-IT" dirty="0"/>
              <a:t> the </a:t>
            </a:r>
            <a:r>
              <a:rPr lang="it-IT" altLang="it-IT" dirty="0" err="1"/>
              <a:t>other</a:t>
            </a:r>
            <a:r>
              <a:rPr lang="it-IT" altLang="it-IT" dirty="0"/>
              <a:t> </a:t>
            </a:r>
            <a:r>
              <a:rPr lang="it-IT" altLang="it-IT" dirty="0" err="1"/>
              <a:t>half</a:t>
            </a:r>
            <a:r>
              <a:rPr lang="it-IT" altLang="it-IT" dirty="0"/>
              <a:t> (like </a:t>
            </a:r>
            <a:r>
              <a:rPr lang="it-IT" altLang="it-IT" dirty="0" err="1"/>
              <a:t>fertilin</a:t>
            </a:r>
            <a:r>
              <a:rPr lang="it-IT" altLang="it-IT" dirty="0"/>
              <a:t> b) do </a:t>
            </a:r>
            <a:r>
              <a:rPr lang="it-IT" altLang="it-IT" dirty="0" err="1"/>
              <a:t>not</a:t>
            </a:r>
            <a:r>
              <a:rPr lang="it-IT" altLang="it-IT" dirty="0"/>
              <a:t>. In </a:t>
            </a:r>
            <a:r>
              <a:rPr lang="it-IT" altLang="it-IT" dirty="0" err="1"/>
              <a:t>ADAMs</a:t>
            </a:r>
            <a:r>
              <a:rPr lang="it-IT" altLang="it-IT" dirty="0"/>
              <a:t> with a </a:t>
            </a:r>
            <a:r>
              <a:rPr lang="it-IT" altLang="it-IT" dirty="0" err="1"/>
              <a:t>catalytically</a:t>
            </a:r>
            <a:r>
              <a:rPr lang="it-IT" altLang="it-IT" dirty="0"/>
              <a:t> </a:t>
            </a:r>
            <a:r>
              <a:rPr lang="it-IT" altLang="it-IT" dirty="0" err="1"/>
              <a:t>active</a:t>
            </a:r>
            <a:r>
              <a:rPr lang="it-IT" altLang="it-IT" dirty="0"/>
              <a:t> </a:t>
            </a:r>
            <a:r>
              <a:rPr lang="it-IT" altLang="it-IT" dirty="0" err="1"/>
              <a:t>metalloprotease</a:t>
            </a:r>
            <a:r>
              <a:rPr lang="it-IT" altLang="it-IT" dirty="0"/>
              <a:t> domain, the pro-domain </a:t>
            </a:r>
            <a:r>
              <a:rPr lang="it-IT" altLang="it-IT" dirty="0" err="1"/>
              <a:t>is</a:t>
            </a:r>
            <a:r>
              <a:rPr lang="it-IT" altLang="it-IT" dirty="0"/>
              <a:t> </a:t>
            </a:r>
            <a:r>
              <a:rPr lang="it-IT" altLang="it-IT" dirty="0" err="1"/>
              <a:t>thought</a:t>
            </a:r>
            <a:r>
              <a:rPr lang="it-IT" altLang="it-IT" dirty="0"/>
              <a:t> to </a:t>
            </a:r>
            <a:r>
              <a:rPr lang="it-IT" altLang="it-IT" dirty="0" err="1"/>
              <a:t>function</a:t>
            </a:r>
            <a:r>
              <a:rPr lang="it-IT" altLang="it-IT" dirty="0"/>
              <a:t> </a:t>
            </a:r>
            <a:r>
              <a:rPr lang="it-IT" altLang="it-IT" dirty="0" err="1"/>
              <a:t>as</a:t>
            </a:r>
            <a:r>
              <a:rPr lang="it-IT" altLang="it-IT" dirty="0"/>
              <a:t> an </a:t>
            </a:r>
            <a:r>
              <a:rPr lang="it-IT" altLang="it-IT" dirty="0" err="1"/>
              <a:t>inhibitor</a:t>
            </a:r>
            <a:r>
              <a:rPr lang="it-IT" altLang="it-IT" dirty="0"/>
              <a:t> </a:t>
            </a:r>
            <a:r>
              <a:rPr lang="it-IT" altLang="it-IT" dirty="0" err="1"/>
              <a:t>which</a:t>
            </a:r>
            <a:r>
              <a:rPr lang="it-IT" altLang="it-IT" dirty="0"/>
              <a:t> must be </a:t>
            </a:r>
            <a:r>
              <a:rPr lang="it-IT" altLang="it-IT" dirty="0" err="1"/>
              <a:t>released</a:t>
            </a:r>
            <a:r>
              <a:rPr lang="it-IT" altLang="it-IT" dirty="0"/>
              <a:t> for the </a:t>
            </a:r>
            <a:r>
              <a:rPr lang="it-IT" altLang="it-IT" dirty="0" err="1"/>
              <a:t>protease</a:t>
            </a:r>
            <a:r>
              <a:rPr lang="it-IT" altLang="it-IT" dirty="0"/>
              <a:t> to </a:t>
            </a:r>
            <a:r>
              <a:rPr lang="it-IT" altLang="it-IT" dirty="0" err="1"/>
              <a:t>become</a:t>
            </a:r>
            <a:r>
              <a:rPr lang="it-IT" altLang="it-IT" dirty="0"/>
              <a:t> </a:t>
            </a:r>
            <a:r>
              <a:rPr lang="it-IT" altLang="it-IT" dirty="0" err="1"/>
              <a:t>active</a:t>
            </a:r>
            <a:r>
              <a:rPr lang="it-IT" altLang="it-IT" dirty="0"/>
              <a:t> (</a:t>
            </a:r>
            <a:r>
              <a:rPr lang="it-IT" altLang="it-IT" dirty="0" err="1"/>
              <a:t>Roghani</a:t>
            </a:r>
            <a:r>
              <a:rPr lang="it-IT" altLang="it-IT" dirty="0"/>
              <a:t> </a:t>
            </a:r>
            <a:r>
              <a:rPr lang="it-IT" altLang="it-IT" i="1" dirty="0"/>
              <a:t>et al</a:t>
            </a:r>
            <a:r>
              <a:rPr lang="it-IT" altLang="it-IT" dirty="0"/>
              <a:t>., 1999). </a:t>
            </a:r>
            <a:r>
              <a:rPr lang="it-IT" altLang="it-IT" dirty="0" err="1"/>
              <a:t>Therefore</a:t>
            </a:r>
            <a:r>
              <a:rPr lang="it-IT" altLang="it-IT" dirty="0"/>
              <a:t>, the pro-domain of </a:t>
            </a:r>
            <a:r>
              <a:rPr lang="it-IT" altLang="it-IT" dirty="0" err="1"/>
              <a:t>fertilin</a:t>
            </a:r>
            <a:r>
              <a:rPr lang="it-IT" altLang="it-IT" dirty="0"/>
              <a:t> a </a:t>
            </a:r>
            <a:r>
              <a:rPr lang="it-IT" altLang="it-IT" dirty="0" err="1"/>
              <a:t>is</a:t>
            </a:r>
            <a:r>
              <a:rPr lang="it-IT" altLang="it-IT" dirty="0"/>
              <a:t> </a:t>
            </a:r>
            <a:r>
              <a:rPr lang="it-IT" altLang="it-IT" dirty="0" err="1"/>
              <a:t>depicted</a:t>
            </a:r>
            <a:r>
              <a:rPr lang="it-IT" altLang="it-IT" dirty="0"/>
              <a:t> </a:t>
            </a:r>
            <a:r>
              <a:rPr lang="it-IT" altLang="it-IT" dirty="0" err="1"/>
              <a:t>as</a:t>
            </a:r>
            <a:r>
              <a:rPr lang="it-IT" altLang="it-IT" dirty="0"/>
              <a:t> an </a:t>
            </a:r>
            <a:r>
              <a:rPr lang="it-IT" altLang="it-IT" dirty="0" err="1"/>
              <a:t>inhibitory</a:t>
            </a:r>
            <a:r>
              <a:rPr lang="it-IT" altLang="it-IT" dirty="0"/>
              <a:t> wedge in the </a:t>
            </a:r>
            <a:r>
              <a:rPr lang="it-IT" altLang="it-IT" dirty="0" err="1"/>
              <a:t>catalytic</a:t>
            </a:r>
            <a:r>
              <a:rPr lang="it-IT" altLang="it-IT" dirty="0"/>
              <a:t> site of the </a:t>
            </a:r>
            <a:r>
              <a:rPr lang="it-IT" altLang="it-IT" dirty="0" err="1"/>
              <a:t>metalloprotease</a:t>
            </a:r>
            <a:r>
              <a:rPr lang="it-IT" altLang="it-IT" dirty="0"/>
              <a:t> domain, </a:t>
            </a:r>
            <a:r>
              <a:rPr lang="it-IT" altLang="it-IT" dirty="0" err="1"/>
              <a:t>whereas</a:t>
            </a:r>
            <a:r>
              <a:rPr lang="it-IT" altLang="it-IT" dirty="0"/>
              <a:t> the pro-domain of </a:t>
            </a:r>
            <a:r>
              <a:rPr lang="it-IT" altLang="it-IT" dirty="0" err="1"/>
              <a:t>fertilin</a:t>
            </a:r>
            <a:r>
              <a:rPr lang="it-IT" altLang="it-IT" dirty="0"/>
              <a:t> b </a:t>
            </a:r>
            <a:r>
              <a:rPr lang="it-IT" altLang="it-IT" dirty="0" err="1"/>
              <a:t>is</a:t>
            </a:r>
            <a:r>
              <a:rPr lang="it-IT" altLang="it-IT" dirty="0"/>
              <a:t> </a:t>
            </a:r>
            <a:r>
              <a:rPr lang="it-IT" altLang="it-IT" dirty="0" err="1"/>
              <a:t>shown</a:t>
            </a:r>
            <a:r>
              <a:rPr lang="it-IT" altLang="it-IT" dirty="0"/>
              <a:t> </a:t>
            </a:r>
            <a:r>
              <a:rPr lang="it-IT" altLang="it-IT" dirty="0" err="1"/>
              <a:t>above</a:t>
            </a:r>
            <a:r>
              <a:rPr lang="it-IT" altLang="it-IT" dirty="0"/>
              <a:t> the </a:t>
            </a:r>
            <a:r>
              <a:rPr lang="it-IT" altLang="it-IT" dirty="0" err="1"/>
              <a:t>metalloprotease</a:t>
            </a:r>
            <a:r>
              <a:rPr lang="it-IT" altLang="it-IT" dirty="0"/>
              <a:t> domain.   </a:t>
            </a:r>
          </a:p>
          <a:p>
            <a:pPr eaLnBrk="1" hangingPunct="1"/>
            <a:endParaRPr lang="it-IT" altLang="it-IT" dirty="0"/>
          </a:p>
          <a:p>
            <a:pPr eaLnBrk="1" hangingPunct="1"/>
            <a:r>
              <a:rPr lang="it-IT" altLang="it-IT" dirty="0"/>
              <a:t>H: His</a:t>
            </a:r>
          </a:p>
          <a:p>
            <a:pPr eaLnBrk="1" hangingPunct="1"/>
            <a:r>
              <a:rPr lang="it-IT" altLang="it-IT" dirty="0"/>
              <a:t>E: Glu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84A6873-4E8A-4415-95F8-A7240BA70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8A98E6-DCCB-4A9F-85B4-13EAC32D44A9}" type="slidenum">
              <a:rPr lang="it-IT" altLang="it-IT"/>
              <a:pPr eaLnBrk="1" hangingPunct="1"/>
              <a:t>16</a:t>
            </a:fld>
            <a:endParaRPr lang="it-IT" altLang="it-IT"/>
          </a:p>
        </p:txBody>
      </p:sp>
      <p:sp>
        <p:nvSpPr>
          <p:cNvPr id="26627" name="Rectangle 2">
            <a:extLst>
              <a:ext uri="{FF2B5EF4-FFF2-40B4-BE49-F238E27FC236}">
                <a16:creationId xmlns:a16="http://schemas.microsoft.com/office/drawing/2014/main" id="{42CB0E6F-F0E7-4356-96C1-83A55B57FBCC}"/>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C4E2354-FA6D-43D6-9DB7-C616B36EFEC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it-IT" altLang="it-IT" sz="1000" dirty="0" err="1"/>
              <a:t>Proteolytic</a:t>
            </a:r>
            <a:r>
              <a:rPr lang="it-IT" altLang="it-IT" sz="1000" dirty="0"/>
              <a:t> processing of </a:t>
            </a:r>
            <a:r>
              <a:rPr lang="it-IT" altLang="it-IT" sz="1000" dirty="0" err="1"/>
              <a:t>fertilin</a:t>
            </a:r>
            <a:r>
              <a:rPr lang="it-IT" altLang="it-IT" sz="1000" dirty="0"/>
              <a:t> </a:t>
            </a:r>
            <a:r>
              <a:rPr lang="it-IT" altLang="it-IT" sz="1000" dirty="0" err="1"/>
              <a:t>during</a:t>
            </a:r>
            <a:r>
              <a:rPr lang="it-IT" altLang="it-IT" sz="1000" dirty="0"/>
              <a:t> </a:t>
            </a:r>
            <a:r>
              <a:rPr lang="it-IT" altLang="it-IT" sz="1000" dirty="0" err="1"/>
              <a:t>sperm</a:t>
            </a:r>
            <a:r>
              <a:rPr lang="it-IT" altLang="it-IT" sz="1000" dirty="0"/>
              <a:t> </a:t>
            </a:r>
            <a:r>
              <a:rPr lang="it-IT" altLang="it-IT" sz="1000" dirty="0" err="1"/>
              <a:t>maturation</a:t>
            </a:r>
            <a:r>
              <a:rPr lang="it-IT" altLang="it-IT" sz="1000" dirty="0"/>
              <a:t> in the </a:t>
            </a:r>
            <a:r>
              <a:rPr lang="it-IT" altLang="it-IT" sz="1000" dirty="0" err="1"/>
              <a:t>testis</a:t>
            </a:r>
            <a:r>
              <a:rPr lang="it-IT" altLang="it-IT" sz="1000" dirty="0"/>
              <a:t> and </a:t>
            </a:r>
            <a:r>
              <a:rPr lang="it-IT" altLang="it-IT" sz="1000" dirty="0" err="1"/>
              <a:t>epididymis</a:t>
            </a:r>
            <a:r>
              <a:rPr lang="it-IT" altLang="it-IT" sz="1000" dirty="0"/>
              <a:t>. (a) In </a:t>
            </a:r>
            <a:r>
              <a:rPr lang="it-IT" altLang="it-IT" sz="1000" dirty="0" err="1"/>
              <a:t>testicular</a:t>
            </a:r>
            <a:r>
              <a:rPr lang="it-IT" altLang="it-IT" sz="1000" dirty="0"/>
              <a:t> </a:t>
            </a:r>
            <a:r>
              <a:rPr lang="it-IT" altLang="it-IT" sz="1000" dirty="0" err="1"/>
              <a:t>spermatogenic</a:t>
            </a:r>
            <a:r>
              <a:rPr lang="it-IT" altLang="it-IT" sz="1000" dirty="0"/>
              <a:t> </a:t>
            </a:r>
            <a:r>
              <a:rPr lang="it-IT" altLang="it-IT" sz="1000" dirty="0" err="1"/>
              <a:t>cells</a:t>
            </a:r>
            <a:r>
              <a:rPr lang="it-IT" altLang="it-IT" sz="1000" dirty="0"/>
              <a:t> (</a:t>
            </a:r>
            <a:r>
              <a:rPr lang="it-IT" altLang="it-IT" sz="1000" dirty="0" err="1"/>
              <a:t>most</a:t>
            </a:r>
            <a:r>
              <a:rPr lang="it-IT" altLang="it-IT" sz="1000" dirty="0"/>
              <a:t> </a:t>
            </a:r>
            <a:r>
              <a:rPr lang="it-IT" altLang="it-IT" sz="1000" dirty="0" err="1"/>
              <a:t>likely</a:t>
            </a:r>
            <a:r>
              <a:rPr lang="it-IT" altLang="it-IT" sz="1000" dirty="0"/>
              <a:t> </a:t>
            </a:r>
            <a:r>
              <a:rPr lang="it-IT" altLang="it-IT" sz="1000" dirty="0" err="1"/>
              <a:t>spermatids</a:t>
            </a:r>
            <a:r>
              <a:rPr lang="it-IT" altLang="it-IT" sz="1000" dirty="0"/>
              <a:t>; Carroll </a:t>
            </a:r>
            <a:r>
              <a:rPr lang="it-IT" altLang="it-IT" sz="1000" i="1" dirty="0"/>
              <a:t>et al</a:t>
            </a:r>
            <a:r>
              <a:rPr lang="it-IT" altLang="it-IT" sz="1000" dirty="0"/>
              <a:t>., 1995), </a:t>
            </a:r>
            <a:r>
              <a:rPr lang="it-IT" altLang="it-IT" sz="1000" dirty="0" err="1"/>
              <a:t>fertilin</a:t>
            </a:r>
            <a:r>
              <a:rPr lang="it-IT" altLang="it-IT" sz="1000" dirty="0"/>
              <a:t> </a:t>
            </a:r>
            <a:r>
              <a:rPr lang="it-IT" altLang="it-IT" sz="1000" dirty="0" err="1"/>
              <a:t>is</a:t>
            </a:r>
            <a:r>
              <a:rPr lang="it-IT" altLang="it-IT" sz="1000" dirty="0"/>
              <a:t> </a:t>
            </a:r>
            <a:r>
              <a:rPr lang="it-IT" altLang="it-IT" sz="1000" dirty="0" err="1"/>
              <a:t>assembled</a:t>
            </a:r>
            <a:r>
              <a:rPr lang="it-IT" altLang="it-IT" sz="1000" dirty="0"/>
              <a:t> </a:t>
            </a:r>
            <a:r>
              <a:rPr lang="it-IT" altLang="it-IT" sz="1000" dirty="0" err="1"/>
              <a:t>into</a:t>
            </a:r>
            <a:r>
              <a:rPr lang="it-IT" altLang="it-IT" sz="1000" dirty="0"/>
              <a:t> a </a:t>
            </a:r>
            <a:r>
              <a:rPr lang="it-IT" altLang="it-IT" sz="1000" dirty="0" err="1"/>
              <a:t>heterodimeric</a:t>
            </a:r>
            <a:r>
              <a:rPr lang="it-IT" altLang="it-IT" sz="1000" dirty="0"/>
              <a:t> </a:t>
            </a:r>
            <a:r>
              <a:rPr lang="it-IT" altLang="it-IT" sz="1000" dirty="0" err="1"/>
              <a:t>complex</a:t>
            </a:r>
            <a:r>
              <a:rPr lang="it-IT" altLang="it-IT" sz="1000" dirty="0"/>
              <a:t> </a:t>
            </a:r>
            <a:r>
              <a:rPr lang="it-IT" altLang="it-IT" sz="1000" dirty="0" err="1"/>
              <a:t>consisting</a:t>
            </a:r>
            <a:r>
              <a:rPr lang="it-IT" altLang="it-IT" sz="1000" dirty="0"/>
              <a:t> of the a and b </a:t>
            </a:r>
            <a:r>
              <a:rPr lang="it-IT" altLang="it-IT" sz="1000" dirty="0" err="1"/>
              <a:t>subunits</a:t>
            </a:r>
            <a:r>
              <a:rPr lang="it-IT" altLang="it-IT" sz="1000" dirty="0"/>
              <a:t> (</a:t>
            </a:r>
            <a:r>
              <a:rPr lang="it-IT" altLang="it-IT" sz="1000" dirty="0" err="1"/>
              <a:t>Blobel</a:t>
            </a:r>
            <a:r>
              <a:rPr lang="it-IT" altLang="it-IT" sz="1000" dirty="0"/>
              <a:t> </a:t>
            </a:r>
            <a:r>
              <a:rPr lang="it-IT" altLang="it-IT" sz="1000" i="1" dirty="0"/>
              <a:t>et al</a:t>
            </a:r>
            <a:r>
              <a:rPr lang="it-IT" altLang="it-IT" sz="1000" dirty="0"/>
              <a:t>., 1990).</a:t>
            </a:r>
          </a:p>
          <a:p>
            <a:pPr eaLnBrk="1" hangingPunct="1">
              <a:lnSpc>
                <a:spcPct val="90000"/>
              </a:lnSpc>
            </a:pPr>
            <a:r>
              <a:rPr lang="it-IT" altLang="it-IT" sz="1000" dirty="0" err="1"/>
              <a:t>Fertilin</a:t>
            </a:r>
            <a:r>
              <a:rPr lang="it-IT" altLang="it-IT" sz="1000" dirty="0"/>
              <a:t> a </a:t>
            </a:r>
            <a:r>
              <a:rPr lang="it-IT" altLang="it-IT" sz="1000" dirty="0" err="1"/>
              <a:t>is</a:t>
            </a:r>
            <a:r>
              <a:rPr lang="it-IT" altLang="it-IT" sz="1000" dirty="0"/>
              <a:t> </a:t>
            </a:r>
            <a:r>
              <a:rPr lang="it-IT" altLang="it-IT" sz="1000" dirty="0" err="1"/>
              <a:t>processed</a:t>
            </a:r>
            <a:r>
              <a:rPr lang="it-IT" altLang="it-IT" sz="1000" dirty="0"/>
              <a:t> in the </a:t>
            </a:r>
            <a:r>
              <a:rPr lang="it-IT" altLang="it-IT" sz="1000" dirty="0" err="1"/>
              <a:t>secretory</a:t>
            </a:r>
            <a:r>
              <a:rPr lang="it-IT" altLang="it-IT" sz="1000" dirty="0"/>
              <a:t> pathway of </a:t>
            </a:r>
            <a:r>
              <a:rPr lang="it-IT" altLang="it-IT" sz="1000" dirty="0" err="1"/>
              <a:t>testicular</a:t>
            </a:r>
            <a:r>
              <a:rPr lang="it-IT" altLang="it-IT" sz="1000" dirty="0"/>
              <a:t> </a:t>
            </a:r>
            <a:r>
              <a:rPr lang="it-IT" altLang="it-IT" sz="1000" dirty="0" err="1"/>
              <a:t>cells</a:t>
            </a:r>
            <a:r>
              <a:rPr lang="it-IT" altLang="it-IT" sz="1000" dirty="0"/>
              <a:t> </a:t>
            </a:r>
            <a:r>
              <a:rPr lang="it-IT" altLang="it-IT" sz="1000" dirty="0" err="1"/>
              <a:t>before</a:t>
            </a:r>
            <a:r>
              <a:rPr lang="it-IT" altLang="it-IT" sz="1000" dirty="0"/>
              <a:t> </a:t>
            </a:r>
            <a:r>
              <a:rPr lang="it-IT" altLang="it-IT" sz="1000" dirty="0" err="1"/>
              <a:t>emerging</a:t>
            </a:r>
            <a:r>
              <a:rPr lang="it-IT" altLang="it-IT" sz="1000" dirty="0"/>
              <a:t> on the </a:t>
            </a:r>
            <a:r>
              <a:rPr lang="it-IT" altLang="it-IT" sz="1000" dirty="0" err="1"/>
              <a:t>cell</a:t>
            </a:r>
            <a:r>
              <a:rPr lang="it-IT" altLang="it-IT" sz="1000" dirty="0"/>
              <a:t> </a:t>
            </a:r>
            <a:r>
              <a:rPr lang="it-IT" altLang="it-IT" sz="1000" dirty="0" err="1"/>
              <a:t>surface</a:t>
            </a:r>
            <a:r>
              <a:rPr lang="it-IT" altLang="it-IT" sz="1000" dirty="0"/>
              <a:t> (</a:t>
            </a:r>
            <a:r>
              <a:rPr lang="it-IT" altLang="it-IT" sz="1000" dirty="0" err="1"/>
              <a:t>Lum</a:t>
            </a:r>
            <a:r>
              <a:rPr lang="it-IT" altLang="it-IT" sz="1000" dirty="0"/>
              <a:t> and </a:t>
            </a:r>
            <a:r>
              <a:rPr lang="it-IT" altLang="it-IT" sz="1000" dirty="0" err="1"/>
              <a:t>Blobel</a:t>
            </a:r>
            <a:r>
              <a:rPr lang="it-IT" altLang="it-IT" sz="1000" dirty="0"/>
              <a:t>, 1997). The </a:t>
            </a:r>
            <a:r>
              <a:rPr lang="it-IT" altLang="it-IT" sz="1000" dirty="0" err="1"/>
              <a:t>fertilin</a:t>
            </a:r>
            <a:r>
              <a:rPr lang="it-IT" altLang="it-IT" sz="1000" dirty="0"/>
              <a:t> a </a:t>
            </a:r>
            <a:r>
              <a:rPr lang="it-IT" altLang="it-IT" sz="1000" dirty="0" err="1"/>
              <a:t>metalloprotease</a:t>
            </a:r>
            <a:r>
              <a:rPr lang="it-IT" altLang="it-IT" sz="1000" dirty="0"/>
              <a:t> </a:t>
            </a:r>
            <a:r>
              <a:rPr lang="it-IT" altLang="it-IT" sz="1000" dirty="0" err="1"/>
              <a:t>is</a:t>
            </a:r>
            <a:r>
              <a:rPr lang="it-IT" altLang="it-IT" sz="1000" dirty="0"/>
              <a:t> </a:t>
            </a:r>
            <a:r>
              <a:rPr lang="it-IT" altLang="it-IT" sz="1000" dirty="0" err="1"/>
              <a:t>cleaved</a:t>
            </a:r>
            <a:r>
              <a:rPr lang="it-IT" altLang="it-IT" sz="1000" dirty="0"/>
              <a:t> after </a:t>
            </a:r>
            <a:r>
              <a:rPr lang="it-IT" altLang="it-IT" sz="1000" dirty="0" err="1"/>
              <a:t>four</a:t>
            </a:r>
            <a:r>
              <a:rPr lang="it-IT" altLang="it-IT" sz="1000" dirty="0"/>
              <a:t> arginine </a:t>
            </a:r>
            <a:r>
              <a:rPr lang="it-IT" altLang="it-IT" sz="1000" dirty="0" err="1"/>
              <a:t>residues</a:t>
            </a:r>
            <a:r>
              <a:rPr lang="it-IT" altLang="it-IT" sz="1000" dirty="0"/>
              <a:t> (RRRR), a consensus </a:t>
            </a:r>
            <a:r>
              <a:rPr lang="it-IT" altLang="it-IT" sz="1000" dirty="0" err="1"/>
              <a:t>sequence</a:t>
            </a:r>
            <a:r>
              <a:rPr lang="it-IT" altLang="it-IT" sz="1000" dirty="0"/>
              <a:t> for a pro-</a:t>
            </a:r>
            <a:r>
              <a:rPr lang="it-IT" altLang="it-IT" sz="1000" dirty="0" err="1"/>
              <a:t>protein</a:t>
            </a:r>
            <a:r>
              <a:rPr lang="it-IT" altLang="it-IT" sz="1000" dirty="0"/>
              <a:t> </a:t>
            </a:r>
            <a:r>
              <a:rPr lang="it-IT" altLang="it-IT" sz="1000" dirty="0" err="1"/>
              <a:t>convertase</a:t>
            </a:r>
            <a:r>
              <a:rPr lang="it-IT" altLang="it-IT" sz="1000" dirty="0"/>
              <a:t> </a:t>
            </a:r>
            <a:r>
              <a:rPr lang="it-IT" altLang="it-IT" sz="1000" dirty="0" err="1"/>
              <a:t>such</a:t>
            </a:r>
            <a:r>
              <a:rPr lang="it-IT" altLang="it-IT" sz="1000" dirty="0"/>
              <a:t> </a:t>
            </a:r>
            <a:r>
              <a:rPr lang="it-IT" altLang="it-IT" sz="1000" dirty="0" err="1"/>
              <a:t>as</a:t>
            </a:r>
            <a:r>
              <a:rPr lang="it-IT" altLang="it-IT" sz="1000" dirty="0"/>
              <a:t> </a:t>
            </a:r>
            <a:r>
              <a:rPr lang="it-IT" altLang="it-IT" sz="1000" dirty="0" err="1"/>
              <a:t>furin</a:t>
            </a:r>
            <a:r>
              <a:rPr lang="it-IT" altLang="it-IT" sz="1000" dirty="0"/>
              <a:t> (</a:t>
            </a:r>
            <a:r>
              <a:rPr lang="it-IT" altLang="it-IT" sz="1000" dirty="0" err="1"/>
              <a:t>Lum</a:t>
            </a:r>
            <a:r>
              <a:rPr lang="it-IT" altLang="it-IT" sz="1000" dirty="0"/>
              <a:t> and </a:t>
            </a:r>
            <a:r>
              <a:rPr lang="it-IT" altLang="it-IT" sz="1000" dirty="0" err="1"/>
              <a:t>Blobel</a:t>
            </a:r>
            <a:r>
              <a:rPr lang="it-IT" altLang="it-IT" sz="1000" dirty="0"/>
              <a:t>, 1997). </a:t>
            </a:r>
            <a:r>
              <a:rPr lang="it-IT" altLang="it-IT" sz="1000" dirty="0" err="1"/>
              <a:t>It</a:t>
            </a:r>
            <a:r>
              <a:rPr lang="it-IT" altLang="it-IT" sz="1000" dirty="0"/>
              <a:t> </a:t>
            </a:r>
            <a:r>
              <a:rPr lang="it-IT" altLang="it-IT" sz="1000" dirty="0" err="1"/>
              <a:t>is</a:t>
            </a:r>
            <a:r>
              <a:rPr lang="it-IT" altLang="it-IT" sz="1000" dirty="0"/>
              <a:t> </a:t>
            </a:r>
            <a:r>
              <a:rPr lang="it-IT" altLang="it-IT" sz="1000" dirty="0" err="1"/>
              <a:t>possible</a:t>
            </a:r>
            <a:r>
              <a:rPr lang="it-IT" altLang="it-IT" sz="1000" dirty="0"/>
              <a:t> </a:t>
            </a:r>
            <a:r>
              <a:rPr lang="it-IT" altLang="it-IT" sz="1000" dirty="0" err="1"/>
              <a:t>that</a:t>
            </a:r>
            <a:r>
              <a:rPr lang="it-IT" altLang="it-IT" sz="1000" dirty="0"/>
              <a:t> the </a:t>
            </a:r>
            <a:r>
              <a:rPr lang="it-IT" altLang="it-IT" sz="1000" dirty="0" err="1"/>
              <a:t>fertilin</a:t>
            </a:r>
            <a:r>
              <a:rPr lang="it-IT" altLang="it-IT" sz="1000" dirty="0"/>
              <a:t> a </a:t>
            </a:r>
            <a:r>
              <a:rPr lang="it-IT" altLang="it-IT" sz="1000" dirty="0" err="1"/>
              <a:t>metalloprotease</a:t>
            </a:r>
            <a:r>
              <a:rPr lang="it-IT" altLang="it-IT" sz="1000" dirty="0"/>
              <a:t> domain </a:t>
            </a:r>
            <a:r>
              <a:rPr lang="it-IT" altLang="it-IT" sz="1000" dirty="0" err="1"/>
              <a:t>is</a:t>
            </a:r>
            <a:r>
              <a:rPr lang="it-IT" altLang="it-IT" sz="1000" dirty="0"/>
              <a:t> </a:t>
            </a:r>
            <a:r>
              <a:rPr lang="it-IT" altLang="it-IT" sz="1000" dirty="0" err="1"/>
              <a:t>released</a:t>
            </a:r>
            <a:r>
              <a:rPr lang="it-IT" altLang="it-IT" sz="1000" dirty="0"/>
              <a:t> by the pro-</a:t>
            </a:r>
            <a:r>
              <a:rPr lang="it-IT" altLang="it-IT" sz="1000" dirty="0" err="1"/>
              <a:t>protein</a:t>
            </a:r>
            <a:r>
              <a:rPr lang="it-IT" altLang="it-IT" sz="1000" dirty="0"/>
              <a:t> </a:t>
            </a:r>
            <a:r>
              <a:rPr lang="it-IT" altLang="it-IT" sz="1000" dirty="0" err="1"/>
              <a:t>convertase</a:t>
            </a:r>
            <a:r>
              <a:rPr lang="it-IT" altLang="it-IT" sz="1000" dirty="0"/>
              <a:t> PC4, </a:t>
            </a:r>
            <a:r>
              <a:rPr lang="it-IT" altLang="it-IT" sz="1000" dirty="0" err="1"/>
              <a:t>which</a:t>
            </a:r>
            <a:r>
              <a:rPr lang="it-IT" altLang="it-IT" sz="1000" dirty="0"/>
              <a:t> </a:t>
            </a:r>
            <a:r>
              <a:rPr lang="it-IT" altLang="it-IT" sz="1000" dirty="0" err="1"/>
              <a:t>is</a:t>
            </a:r>
            <a:r>
              <a:rPr lang="it-IT" altLang="it-IT" sz="1000" dirty="0"/>
              <a:t> </a:t>
            </a:r>
            <a:r>
              <a:rPr lang="it-IT" altLang="it-IT" sz="1000" dirty="0" err="1"/>
              <a:t>mainly</a:t>
            </a:r>
            <a:r>
              <a:rPr lang="it-IT" altLang="it-IT" sz="1000" dirty="0"/>
              <a:t> </a:t>
            </a:r>
            <a:r>
              <a:rPr lang="it-IT" altLang="it-IT" sz="1000" dirty="0" err="1"/>
              <a:t>expressed</a:t>
            </a:r>
            <a:r>
              <a:rPr lang="it-IT" altLang="it-IT" sz="1000" dirty="0"/>
              <a:t> in the </a:t>
            </a:r>
            <a:r>
              <a:rPr lang="it-IT" altLang="it-IT" sz="1000" dirty="0" err="1"/>
              <a:t>testis</a:t>
            </a:r>
            <a:r>
              <a:rPr lang="it-IT" altLang="it-IT" sz="1000" dirty="0"/>
              <a:t> (</a:t>
            </a:r>
            <a:r>
              <a:rPr lang="it-IT" altLang="it-IT" sz="1000" dirty="0" err="1"/>
              <a:t>Mbikay</a:t>
            </a:r>
            <a:r>
              <a:rPr lang="it-IT" altLang="it-IT" sz="1000" dirty="0"/>
              <a:t> </a:t>
            </a:r>
            <a:r>
              <a:rPr lang="it-IT" altLang="it-IT" sz="1000" i="1" dirty="0"/>
              <a:t>et al</a:t>
            </a:r>
            <a:r>
              <a:rPr lang="it-IT" altLang="it-IT" sz="1000" dirty="0"/>
              <a:t>., 1997). The fate of the </a:t>
            </a:r>
            <a:r>
              <a:rPr lang="it-IT" altLang="it-IT" sz="1000" dirty="0" err="1"/>
              <a:t>metalloprotease</a:t>
            </a:r>
            <a:r>
              <a:rPr lang="it-IT" altLang="it-IT" sz="1000" dirty="0"/>
              <a:t> domain after cleavage </a:t>
            </a:r>
            <a:r>
              <a:rPr lang="it-IT" altLang="it-IT" sz="1000" dirty="0" err="1"/>
              <a:t>remains</a:t>
            </a:r>
            <a:r>
              <a:rPr lang="it-IT" altLang="it-IT" sz="1000" dirty="0"/>
              <a:t> to be </a:t>
            </a:r>
            <a:r>
              <a:rPr lang="it-IT" altLang="it-IT" sz="1000" dirty="0" err="1"/>
              <a:t>determined</a:t>
            </a:r>
            <a:r>
              <a:rPr lang="it-IT" altLang="it-IT" sz="1000" dirty="0"/>
              <a:t>. </a:t>
            </a:r>
            <a:r>
              <a:rPr lang="it-IT" altLang="it-IT" sz="1000" dirty="0" err="1"/>
              <a:t>Fertilin</a:t>
            </a:r>
            <a:r>
              <a:rPr lang="it-IT" altLang="it-IT" sz="1000" dirty="0"/>
              <a:t> b </a:t>
            </a:r>
            <a:r>
              <a:rPr lang="it-IT" altLang="it-IT" sz="1000" dirty="0" err="1"/>
              <a:t>is</a:t>
            </a:r>
            <a:r>
              <a:rPr lang="it-IT" altLang="it-IT" sz="1000" dirty="0"/>
              <a:t> </a:t>
            </a:r>
            <a:r>
              <a:rPr lang="it-IT" altLang="it-IT" sz="1000" dirty="0" err="1"/>
              <a:t>then</a:t>
            </a:r>
            <a:r>
              <a:rPr lang="it-IT" altLang="it-IT" sz="1000" dirty="0"/>
              <a:t> </a:t>
            </a:r>
            <a:r>
              <a:rPr lang="it-IT" altLang="it-IT" sz="1000" dirty="0" err="1"/>
              <a:t>processed</a:t>
            </a:r>
            <a:r>
              <a:rPr lang="it-IT" altLang="it-IT" sz="1000" dirty="0"/>
              <a:t> in </a:t>
            </a:r>
            <a:r>
              <a:rPr lang="it-IT" altLang="it-IT" sz="1000" dirty="0" err="1"/>
              <a:t>two</a:t>
            </a:r>
            <a:r>
              <a:rPr lang="it-IT" altLang="it-IT" sz="1000" dirty="0"/>
              <a:t> steps </a:t>
            </a:r>
            <a:r>
              <a:rPr lang="it-IT" altLang="it-IT" sz="1000" dirty="0" err="1"/>
              <a:t>during</a:t>
            </a:r>
            <a:r>
              <a:rPr lang="it-IT" altLang="it-IT" sz="1000" dirty="0"/>
              <a:t> </a:t>
            </a:r>
            <a:r>
              <a:rPr lang="it-IT" altLang="it-IT" sz="1000" dirty="0" err="1"/>
              <a:t>sperm</a:t>
            </a:r>
            <a:r>
              <a:rPr lang="it-IT" altLang="it-IT" sz="1000" dirty="0"/>
              <a:t> </a:t>
            </a:r>
            <a:r>
              <a:rPr lang="it-IT" altLang="it-IT" sz="1000" dirty="0" err="1"/>
              <a:t>maturation</a:t>
            </a:r>
            <a:r>
              <a:rPr lang="it-IT" altLang="it-IT" sz="1000" dirty="0"/>
              <a:t> in the </a:t>
            </a:r>
            <a:r>
              <a:rPr lang="it-IT" altLang="it-IT" sz="1000" dirty="0" err="1"/>
              <a:t>epididymis</a:t>
            </a:r>
            <a:r>
              <a:rPr lang="it-IT" altLang="it-IT" sz="1000" dirty="0"/>
              <a:t>, first to a </a:t>
            </a:r>
            <a:r>
              <a:rPr lang="it-IT" altLang="it-IT" sz="1000" dirty="0" err="1"/>
              <a:t>form</a:t>
            </a:r>
            <a:r>
              <a:rPr lang="it-IT" altLang="it-IT" sz="1000" dirty="0"/>
              <a:t> </a:t>
            </a:r>
            <a:r>
              <a:rPr lang="it-IT" altLang="it-IT" sz="1000" dirty="0" err="1"/>
              <a:t>lacking</a:t>
            </a:r>
            <a:r>
              <a:rPr lang="it-IT" altLang="it-IT" sz="1000" dirty="0"/>
              <a:t> a pro-domain (</a:t>
            </a:r>
            <a:r>
              <a:rPr lang="it-IT" altLang="it-IT" sz="1000" dirty="0" err="1"/>
              <a:t>fertilin</a:t>
            </a:r>
            <a:r>
              <a:rPr lang="it-IT" altLang="it-IT" sz="1000" dirty="0"/>
              <a:t> pro-b*), and </a:t>
            </a:r>
            <a:r>
              <a:rPr lang="it-IT" altLang="it-IT" sz="1000" dirty="0" err="1"/>
              <a:t>then</a:t>
            </a:r>
            <a:r>
              <a:rPr lang="it-IT" altLang="it-IT" sz="1000" dirty="0"/>
              <a:t> to a </a:t>
            </a:r>
            <a:r>
              <a:rPr lang="it-IT" altLang="it-IT" sz="1000" dirty="0" err="1"/>
              <a:t>form</a:t>
            </a:r>
            <a:r>
              <a:rPr lang="it-IT" altLang="it-IT" sz="1000" dirty="0"/>
              <a:t> </a:t>
            </a:r>
            <a:r>
              <a:rPr lang="it-IT" altLang="it-IT" sz="1000" dirty="0" err="1"/>
              <a:t>that</a:t>
            </a:r>
            <a:r>
              <a:rPr lang="it-IT" altLang="it-IT" sz="1000" dirty="0"/>
              <a:t> </a:t>
            </a:r>
            <a:r>
              <a:rPr lang="it-IT" altLang="it-IT" sz="1000" dirty="0" err="1"/>
              <a:t>comigrates</a:t>
            </a:r>
            <a:r>
              <a:rPr lang="it-IT" altLang="it-IT" sz="1000" dirty="0"/>
              <a:t> with mature </a:t>
            </a:r>
            <a:r>
              <a:rPr lang="it-IT" altLang="it-IT" sz="1000" dirty="0" err="1"/>
              <a:t>fertilin</a:t>
            </a:r>
            <a:r>
              <a:rPr lang="it-IT" altLang="it-IT" sz="1000" dirty="0"/>
              <a:t> and </a:t>
            </a:r>
            <a:r>
              <a:rPr lang="it-IT" altLang="it-IT" sz="1000" dirty="0" err="1"/>
              <a:t>lacks</a:t>
            </a:r>
            <a:r>
              <a:rPr lang="it-IT" altLang="it-IT" sz="1000" dirty="0"/>
              <a:t> the pro- and </a:t>
            </a:r>
            <a:r>
              <a:rPr lang="it-IT" altLang="it-IT" sz="1000" dirty="0" err="1"/>
              <a:t>metalloprotease</a:t>
            </a:r>
            <a:r>
              <a:rPr lang="it-IT" altLang="it-IT" sz="1000" dirty="0"/>
              <a:t> domain (</a:t>
            </a:r>
            <a:r>
              <a:rPr lang="it-IT" altLang="it-IT" sz="1000" dirty="0" err="1"/>
              <a:t>Blobel</a:t>
            </a:r>
            <a:r>
              <a:rPr lang="it-IT" altLang="it-IT" sz="1000" dirty="0"/>
              <a:t> </a:t>
            </a:r>
            <a:r>
              <a:rPr lang="it-IT" altLang="it-IT" sz="1000" i="1" dirty="0"/>
              <a:t>et al</a:t>
            </a:r>
            <a:r>
              <a:rPr lang="it-IT" altLang="it-IT" sz="1000" dirty="0"/>
              <a:t>., 1990; </a:t>
            </a:r>
            <a:r>
              <a:rPr lang="it-IT" altLang="it-IT" sz="1000" dirty="0" err="1"/>
              <a:t>Hunnicutt</a:t>
            </a:r>
            <a:r>
              <a:rPr lang="it-IT" altLang="it-IT" sz="1000" dirty="0"/>
              <a:t> </a:t>
            </a:r>
            <a:r>
              <a:rPr lang="it-IT" altLang="it-IT" sz="1000" i="1" dirty="0"/>
              <a:t>et al</a:t>
            </a:r>
            <a:r>
              <a:rPr lang="it-IT" altLang="it-IT" sz="1000" dirty="0"/>
              <a:t>., 1997). The </a:t>
            </a:r>
            <a:r>
              <a:rPr lang="it-IT" altLang="it-IT" sz="1000" dirty="0" err="1"/>
              <a:t>appearance</a:t>
            </a:r>
            <a:r>
              <a:rPr lang="it-IT" altLang="it-IT" sz="1000" dirty="0"/>
              <a:t> of mature </a:t>
            </a:r>
            <a:r>
              <a:rPr lang="it-IT" altLang="it-IT" sz="1000" dirty="0" err="1"/>
              <a:t>fertilin</a:t>
            </a:r>
            <a:r>
              <a:rPr lang="it-IT" altLang="it-IT" sz="1000" dirty="0"/>
              <a:t> b </a:t>
            </a:r>
            <a:r>
              <a:rPr lang="it-IT" altLang="it-IT" sz="1000" dirty="0" err="1"/>
              <a:t>correlates</a:t>
            </a:r>
            <a:r>
              <a:rPr lang="it-IT" altLang="it-IT" sz="1000" dirty="0"/>
              <a:t> with the </a:t>
            </a:r>
            <a:r>
              <a:rPr lang="it-IT" altLang="it-IT" sz="1000" dirty="0" err="1"/>
              <a:t>acquisition</a:t>
            </a:r>
            <a:r>
              <a:rPr lang="it-IT" altLang="it-IT" sz="1000" dirty="0"/>
              <a:t> of </a:t>
            </a:r>
            <a:r>
              <a:rPr lang="it-IT" altLang="it-IT" sz="1000" dirty="0" err="1"/>
              <a:t>fertilization</a:t>
            </a:r>
            <a:r>
              <a:rPr lang="it-IT" altLang="it-IT" sz="1000" dirty="0"/>
              <a:t> competence in the </a:t>
            </a:r>
            <a:r>
              <a:rPr lang="it-IT" altLang="it-IT" sz="1000" dirty="0" err="1"/>
              <a:t>distal</a:t>
            </a:r>
            <a:r>
              <a:rPr lang="it-IT" altLang="it-IT" sz="1000" dirty="0"/>
              <a:t> corpus </a:t>
            </a:r>
            <a:r>
              <a:rPr lang="it-IT" altLang="it-IT" sz="1000" dirty="0" err="1"/>
              <a:t>epididymidis</a:t>
            </a:r>
            <a:r>
              <a:rPr lang="it-IT" altLang="it-IT" sz="1000" dirty="0"/>
              <a:t> (</a:t>
            </a:r>
            <a:r>
              <a:rPr lang="it-IT" altLang="it-IT" sz="1000" dirty="0" err="1"/>
              <a:t>Blobel</a:t>
            </a:r>
            <a:r>
              <a:rPr lang="it-IT" altLang="it-IT" sz="1000" dirty="0"/>
              <a:t> </a:t>
            </a:r>
            <a:r>
              <a:rPr lang="it-IT" altLang="it-IT" sz="1000" i="1" dirty="0"/>
              <a:t>et al</a:t>
            </a:r>
            <a:r>
              <a:rPr lang="it-IT" altLang="it-IT" sz="1000" dirty="0"/>
              <a:t>., 1990). </a:t>
            </a:r>
            <a:r>
              <a:rPr lang="it-IT" altLang="it-IT" sz="1000" dirty="0" err="1"/>
              <a:t>Finally</a:t>
            </a:r>
            <a:r>
              <a:rPr lang="it-IT" altLang="it-IT" sz="1000" dirty="0"/>
              <a:t>, processing of </a:t>
            </a:r>
            <a:r>
              <a:rPr lang="it-IT" altLang="it-IT" sz="1000" dirty="0" err="1"/>
              <a:t>fertilin</a:t>
            </a:r>
            <a:r>
              <a:rPr lang="it-IT" altLang="it-IT" sz="1000" dirty="0"/>
              <a:t> b </a:t>
            </a:r>
            <a:r>
              <a:rPr lang="it-IT" altLang="it-IT" sz="1000" dirty="0" err="1"/>
              <a:t>exposes</a:t>
            </a:r>
            <a:r>
              <a:rPr lang="it-IT" altLang="it-IT" sz="1000" dirty="0"/>
              <a:t> an </a:t>
            </a:r>
            <a:r>
              <a:rPr lang="it-IT" altLang="it-IT" sz="1000" dirty="0" err="1"/>
              <a:t>epitope</a:t>
            </a:r>
            <a:r>
              <a:rPr lang="it-IT" altLang="it-IT" sz="1000" dirty="0"/>
              <a:t> </a:t>
            </a:r>
            <a:r>
              <a:rPr lang="it-IT" altLang="it-IT" sz="1000" dirty="0" err="1"/>
              <a:t>that</a:t>
            </a:r>
            <a:r>
              <a:rPr lang="it-IT" altLang="it-IT" sz="1000" dirty="0"/>
              <a:t> </a:t>
            </a:r>
            <a:r>
              <a:rPr lang="it-IT" altLang="it-IT" sz="1000" dirty="0" err="1"/>
              <a:t>is</a:t>
            </a:r>
            <a:r>
              <a:rPr lang="it-IT" altLang="it-IT" sz="1000" dirty="0"/>
              <a:t> </a:t>
            </a:r>
            <a:r>
              <a:rPr lang="it-IT" altLang="it-IT" sz="1000" dirty="0" err="1"/>
              <a:t>recognized</a:t>
            </a:r>
            <a:r>
              <a:rPr lang="it-IT" altLang="it-IT" sz="1000" dirty="0"/>
              <a:t> by the </a:t>
            </a:r>
            <a:r>
              <a:rPr lang="it-IT" altLang="it-IT" sz="1000" dirty="0" err="1"/>
              <a:t>function-blocking</a:t>
            </a:r>
            <a:r>
              <a:rPr lang="it-IT" altLang="it-IT" sz="1000" dirty="0"/>
              <a:t> </a:t>
            </a:r>
            <a:r>
              <a:rPr lang="it-IT" altLang="it-IT" sz="1000" dirty="0" err="1"/>
              <a:t>monoclonal</a:t>
            </a:r>
            <a:r>
              <a:rPr lang="it-IT" altLang="it-IT" sz="1000" dirty="0"/>
              <a:t> </a:t>
            </a:r>
            <a:r>
              <a:rPr lang="it-IT" altLang="it-IT" sz="1000" dirty="0" err="1"/>
              <a:t>antibody</a:t>
            </a:r>
            <a:r>
              <a:rPr lang="it-IT" altLang="it-IT" sz="1000" dirty="0"/>
              <a:t> PH-30 (</a:t>
            </a:r>
            <a:r>
              <a:rPr lang="it-IT" altLang="it-IT" sz="1000" dirty="0" err="1"/>
              <a:t>see</a:t>
            </a:r>
            <a:r>
              <a:rPr lang="it-IT" altLang="it-IT" sz="1000" dirty="0"/>
              <a:t> Fig. 3), </a:t>
            </a:r>
            <a:r>
              <a:rPr lang="it-IT" altLang="it-IT" sz="1000" dirty="0" err="1"/>
              <a:t>indicating</a:t>
            </a:r>
            <a:r>
              <a:rPr lang="it-IT" altLang="it-IT" sz="1000" dirty="0"/>
              <a:t> a link </a:t>
            </a:r>
            <a:r>
              <a:rPr lang="it-IT" altLang="it-IT" sz="1000" dirty="0" err="1"/>
              <a:t>between</a:t>
            </a:r>
            <a:r>
              <a:rPr lang="it-IT" altLang="it-IT" sz="1000" dirty="0"/>
              <a:t> the processing and </a:t>
            </a:r>
            <a:r>
              <a:rPr lang="it-IT" altLang="it-IT" sz="1000" dirty="0" err="1"/>
              <a:t>functional</a:t>
            </a:r>
            <a:r>
              <a:rPr lang="it-IT" altLang="it-IT" sz="1000" dirty="0"/>
              <a:t> </a:t>
            </a:r>
            <a:r>
              <a:rPr lang="it-IT" altLang="it-IT" sz="1000" dirty="0" err="1"/>
              <a:t>activation</a:t>
            </a:r>
            <a:r>
              <a:rPr lang="it-IT" altLang="it-IT" sz="1000" dirty="0"/>
              <a:t> of </a:t>
            </a:r>
            <a:r>
              <a:rPr lang="it-IT" altLang="it-IT" sz="1000" dirty="0" err="1"/>
              <a:t>fertilin</a:t>
            </a:r>
            <a:r>
              <a:rPr lang="it-IT" altLang="it-IT" sz="1000" dirty="0"/>
              <a:t>. (b) Western </a:t>
            </a:r>
            <a:r>
              <a:rPr lang="it-IT" altLang="it-IT" sz="1000" dirty="0" err="1"/>
              <a:t>blot</a:t>
            </a:r>
            <a:r>
              <a:rPr lang="it-IT" altLang="it-IT" sz="1000" dirty="0"/>
              <a:t> </a:t>
            </a:r>
            <a:r>
              <a:rPr lang="it-IT" altLang="it-IT" sz="1000" dirty="0" err="1"/>
              <a:t>analysis</a:t>
            </a:r>
            <a:r>
              <a:rPr lang="it-IT" altLang="it-IT" sz="1000" dirty="0"/>
              <a:t> of the </a:t>
            </a:r>
            <a:r>
              <a:rPr lang="it-IT" altLang="it-IT" sz="1000" dirty="0" err="1"/>
              <a:t>different</a:t>
            </a:r>
            <a:r>
              <a:rPr lang="it-IT" altLang="it-IT" sz="1000" dirty="0"/>
              <a:t> </a:t>
            </a:r>
            <a:r>
              <a:rPr lang="it-IT" altLang="it-IT" sz="1000" dirty="0" err="1"/>
              <a:t>forms</a:t>
            </a:r>
            <a:r>
              <a:rPr lang="it-IT" altLang="it-IT" sz="1000" dirty="0"/>
              <a:t> of </a:t>
            </a:r>
            <a:r>
              <a:rPr lang="it-IT" altLang="it-IT" sz="1000" dirty="0" err="1"/>
              <a:t>fertilin</a:t>
            </a:r>
            <a:r>
              <a:rPr lang="it-IT" altLang="it-IT" sz="1000" dirty="0"/>
              <a:t> a and b </a:t>
            </a:r>
            <a:r>
              <a:rPr lang="it-IT" altLang="it-IT" sz="1000" dirty="0" err="1"/>
              <a:t>found</a:t>
            </a:r>
            <a:r>
              <a:rPr lang="it-IT" altLang="it-IT" sz="1000" dirty="0"/>
              <a:t> </a:t>
            </a:r>
            <a:r>
              <a:rPr lang="it-IT" altLang="it-IT" sz="1000" dirty="0" err="1"/>
              <a:t>at</a:t>
            </a:r>
            <a:r>
              <a:rPr lang="it-IT" altLang="it-IT" sz="1000" dirty="0"/>
              <a:t> </a:t>
            </a:r>
            <a:r>
              <a:rPr lang="it-IT" altLang="it-IT" sz="1000" dirty="0" err="1"/>
              <a:t>different</a:t>
            </a:r>
            <a:r>
              <a:rPr lang="it-IT" altLang="it-IT" sz="1000" dirty="0"/>
              <a:t> stages of </a:t>
            </a:r>
            <a:r>
              <a:rPr lang="it-IT" altLang="it-IT" sz="1000" dirty="0" err="1"/>
              <a:t>sperm</a:t>
            </a:r>
            <a:r>
              <a:rPr lang="it-IT" altLang="it-IT" sz="1000" dirty="0"/>
              <a:t> </a:t>
            </a:r>
            <a:r>
              <a:rPr lang="it-IT" altLang="it-IT" sz="1000" dirty="0" err="1"/>
              <a:t>maturation</a:t>
            </a:r>
            <a:r>
              <a:rPr lang="it-IT" altLang="it-IT" sz="1000" dirty="0"/>
              <a:t> (Fig. 3a,b from </a:t>
            </a:r>
            <a:r>
              <a:rPr lang="it-IT" altLang="it-IT" sz="1000" dirty="0" err="1"/>
              <a:t>Blobel</a:t>
            </a:r>
            <a:r>
              <a:rPr lang="it-IT" altLang="it-IT" sz="1000" dirty="0"/>
              <a:t> </a:t>
            </a:r>
            <a:r>
              <a:rPr lang="it-IT" altLang="it-IT" sz="1000" i="1" dirty="0"/>
              <a:t>et al</a:t>
            </a:r>
            <a:r>
              <a:rPr lang="it-IT" altLang="it-IT" sz="1000" dirty="0"/>
              <a:t>. (1990), </a:t>
            </a:r>
            <a:r>
              <a:rPr lang="it-IT" altLang="it-IT" sz="1000" dirty="0" err="1"/>
              <a:t>reproduced</a:t>
            </a:r>
            <a:r>
              <a:rPr lang="it-IT" altLang="it-IT" sz="1000" dirty="0"/>
              <a:t> with </a:t>
            </a:r>
            <a:r>
              <a:rPr lang="it-IT" altLang="it-IT" sz="1000" dirty="0" err="1"/>
              <a:t>kind</a:t>
            </a:r>
            <a:r>
              <a:rPr lang="it-IT" altLang="it-IT" sz="1000" dirty="0"/>
              <a:t> </a:t>
            </a:r>
            <a:r>
              <a:rPr lang="it-IT" altLang="it-IT" sz="1000" dirty="0" err="1"/>
              <a:t>permission</a:t>
            </a:r>
            <a:r>
              <a:rPr lang="it-IT" altLang="it-IT" sz="1000" dirty="0"/>
              <a:t> of Rockefeller University Press). Panel A </a:t>
            </a:r>
            <a:r>
              <a:rPr lang="it-IT" altLang="it-IT" sz="1000" dirty="0" err="1"/>
              <a:t>was</a:t>
            </a:r>
            <a:r>
              <a:rPr lang="it-IT" altLang="it-IT" sz="1000" dirty="0"/>
              <a:t> </a:t>
            </a:r>
            <a:r>
              <a:rPr lang="it-IT" altLang="it-IT" sz="1000" dirty="0" err="1"/>
              <a:t>probed</a:t>
            </a:r>
            <a:r>
              <a:rPr lang="it-IT" altLang="it-IT" sz="1000" dirty="0"/>
              <a:t> with </a:t>
            </a:r>
            <a:r>
              <a:rPr lang="it-IT" altLang="it-IT" sz="1000" dirty="0" err="1"/>
              <a:t>antibodies</a:t>
            </a:r>
            <a:r>
              <a:rPr lang="it-IT" altLang="it-IT" sz="1000" dirty="0"/>
              <a:t> </a:t>
            </a:r>
            <a:r>
              <a:rPr lang="it-IT" altLang="it-IT" sz="1000" dirty="0" err="1"/>
              <a:t>against</a:t>
            </a:r>
            <a:r>
              <a:rPr lang="it-IT" altLang="it-IT" sz="1000" dirty="0"/>
              <a:t> </a:t>
            </a:r>
            <a:r>
              <a:rPr lang="it-IT" altLang="it-IT" sz="1000" dirty="0" err="1"/>
              <a:t>fertilin</a:t>
            </a:r>
            <a:r>
              <a:rPr lang="it-IT" altLang="it-IT" sz="1000" dirty="0"/>
              <a:t> a, </a:t>
            </a:r>
            <a:r>
              <a:rPr lang="it-IT" altLang="it-IT" sz="1000" dirty="0" err="1"/>
              <a:t>whereas</a:t>
            </a:r>
            <a:r>
              <a:rPr lang="it-IT" altLang="it-IT" sz="1000" dirty="0"/>
              <a:t> panel B </a:t>
            </a:r>
            <a:r>
              <a:rPr lang="it-IT" altLang="it-IT" sz="1000" dirty="0" err="1"/>
              <a:t>was</a:t>
            </a:r>
            <a:r>
              <a:rPr lang="it-IT" altLang="it-IT" sz="1000" dirty="0"/>
              <a:t> </a:t>
            </a:r>
            <a:r>
              <a:rPr lang="it-IT" altLang="it-IT" sz="1000" dirty="0" err="1"/>
              <a:t>probed</a:t>
            </a:r>
            <a:r>
              <a:rPr lang="it-IT" altLang="it-IT" sz="1000" dirty="0"/>
              <a:t> with </a:t>
            </a:r>
            <a:r>
              <a:rPr lang="it-IT" altLang="it-IT" sz="1000" dirty="0" err="1"/>
              <a:t>antibodies</a:t>
            </a:r>
            <a:r>
              <a:rPr lang="it-IT" altLang="it-IT" sz="1000" dirty="0"/>
              <a:t> </a:t>
            </a:r>
            <a:r>
              <a:rPr lang="it-IT" altLang="it-IT" sz="1000" dirty="0" err="1"/>
              <a:t>against</a:t>
            </a:r>
            <a:r>
              <a:rPr lang="it-IT" altLang="it-IT" sz="1000" dirty="0"/>
              <a:t> </a:t>
            </a:r>
            <a:r>
              <a:rPr lang="it-IT" altLang="it-IT" sz="1000" dirty="0" err="1"/>
              <a:t>fertilin</a:t>
            </a:r>
            <a:r>
              <a:rPr lang="it-IT" altLang="it-IT" sz="1000" dirty="0"/>
              <a:t> b. Lane 1, </a:t>
            </a:r>
            <a:r>
              <a:rPr lang="it-IT" altLang="it-IT" sz="1000" dirty="0" err="1"/>
              <a:t>testicular</a:t>
            </a:r>
            <a:r>
              <a:rPr lang="it-IT" altLang="it-IT" sz="1000" dirty="0"/>
              <a:t> </a:t>
            </a:r>
            <a:r>
              <a:rPr lang="it-IT" altLang="it-IT" sz="1000" dirty="0" err="1"/>
              <a:t>cells</a:t>
            </a:r>
            <a:r>
              <a:rPr lang="it-IT" altLang="it-IT" sz="1000" dirty="0"/>
              <a:t>; lane 2, </a:t>
            </a:r>
            <a:r>
              <a:rPr lang="it-IT" altLang="it-IT" sz="1000" dirty="0" err="1"/>
              <a:t>testicular</a:t>
            </a:r>
            <a:r>
              <a:rPr lang="it-IT" altLang="it-IT" sz="1000" dirty="0"/>
              <a:t> </a:t>
            </a:r>
            <a:r>
              <a:rPr lang="it-IT" altLang="it-IT" sz="1000" dirty="0" err="1"/>
              <a:t>spermatozoa</a:t>
            </a:r>
            <a:r>
              <a:rPr lang="it-IT" altLang="it-IT" sz="1000" dirty="0"/>
              <a:t>; lane 3, </a:t>
            </a:r>
            <a:r>
              <a:rPr lang="it-IT" altLang="it-IT" sz="1000" dirty="0" err="1"/>
              <a:t>distal</a:t>
            </a:r>
            <a:r>
              <a:rPr lang="it-IT" altLang="it-IT" sz="1000" dirty="0"/>
              <a:t> corpus </a:t>
            </a:r>
            <a:r>
              <a:rPr lang="it-IT" altLang="it-IT" sz="1000" dirty="0" err="1"/>
              <a:t>epididymidal</a:t>
            </a:r>
            <a:r>
              <a:rPr lang="it-IT" altLang="it-IT" sz="1000" dirty="0"/>
              <a:t> </a:t>
            </a:r>
            <a:r>
              <a:rPr lang="it-IT" altLang="it-IT" sz="1000" dirty="0" err="1"/>
              <a:t>spermatozoa</a:t>
            </a:r>
            <a:r>
              <a:rPr lang="it-IT" altLang="it-IT" sz="1000" dirty="0"/>
              <a:t>; lane 4, </a:t>
            </a:r>
            <a:r>
              <a:rPr lang="it-IT" altLang="it-IT" sz="1000" dirty="0" err="1"/>
              <a:t>proximal</a:t>
            </a:r>
            <a:r>
              <a:rPr lang="it-IT" altLang="it-IT" sz="1000" dirty="0"/>
              <a:t> </a:t>
            </a:r>
            <a:r>
              <a:rPr lang="it-IT" altLang="it-IT" sz="1000" dirty="0" err="1"/>
              <a:t>cauda</a:t>
            </a:r>
            <a:r>
              <a:rPr lang="it-IT" altLang="it-IT" sz="1000" dirty="0"/>
              <a:t> </a:t>
            </a:r>
            <a:r>
              <a:rPr lang="it-IT" altLang="it-IT" sz="1000" dirty="0" err="1"/>
              <a:t>epididymidal</a:t>
            </a:r>
            <a:r>
              <a:rPr lang="it-IT" altLang="it-IT" sz="1000" dirty="0"/>
              <a:t> </a:t>
            </a:r>
            <a:r>
              <a:rPr lang="it-IT" altLang="it-IT" sz="1000" dirty="0" err="1"/>
              <a:t>spermatozoa</a:t>
            </a:r>
            <a:r>
              <a:rPr lang="it-IT" altLang="it-IT" sz="1000" dirty="0"/>
              <a:t>; lane 5, </a:t>
            </a:r>
            <a:r>
              <a:rPr lang="it-IT" altLang="it-IT" sz="1000" dirty="0" err="1"/>
              <a:t>distal</a:t>
            </a:r>
            <a:r>
              <a:rPr lang="it-IT" altLang="it-IT" sz="1000" dirty="0"/>
              <a:t> </a:t>
            </a:r>
            <a:r>
              <a:rPr lang="it-IT" altLang="it-IT" sz="1000" dirty="0" err="1"/>
              <a:t>cauda</a:t>
            </a:r>
            <a:r>
              <a:rPr lang="it-IT" altLang="it-IT" sz="1000" dirty="0"/>
              <a:t> </a:t>
            </a:r>
            <a:r>
              <a:rPr lang="it-IT" altLang="it-IT" sz="1000" dirty="0" err="1"/>
              <a:t>epididymidal</a:t>
            </a:r>
            <a:r>
              <a:rPr lang="it-IT" altLang="it-IT" sz="1000" dirty="0"/>
              <a:t> </a:t>
            </a:r>
            <a:r>
              <a:rPr lang="it-IT" altLang="it-IT" sz="1000" dirty="0" err="1"/>
              <a:t>spermatozoa</a:t>
            </a:r>
            <a:r>
              <a:rPr lang="it-IT" altLang="it-IT" sz="1000" dirty="0"/>
              <a:t>. The </a:t>
            </a:r>
            <a:r>
              <a:rPr lang="it-IT" altLang="it-IT" sz="1000" dirty="0" err="1"/>
              <a:t>reason</a:t>
            </a:r>
            <a:r>
              <a:rPr lang="it-IT" altLang="it-IT" sz="1000" dirty="0"/>
              <a:t> for the </a:t>
            </a:r>
            <a:r>
              <a:rPr lang="it-IT" altLang="it-IT" sz="1000" dirty="0" err="1"/>
              <a:t>different</a:t>
            </a:r>
            <a:r>
              <a:rPr lang="it-IT" altLang="it-IT" sz="1000" dirty="0"/>
              <a:t> </a:t>
            </a:r>
            <a:r>
              <a:rPr lang="it-IT" altLang="it-IT" sz="1000" dirty="0" err="1"/>
              <a:t>migration</a:t>
            </a:r>
            <a:r>
              <a:rPr lang="it-IT" altLang="it-IT" sz="1000" dirty="0"/>
              <a:t> of </a:t>
            </a:r>
            <a:r>
              <a:rPr lang="it-IT" altLang="it-IT" sz="1000" dirty="0" err="1"/>
              <a:t>fertilin</a:t>
            </a:r>
            <a:r>
              <a:rPr lang="it-IT" altLang="it-IT" sz="1000" dirty="0"/>
              <a:t> b1,2 and b3 </a:t>
            </a:r>
            <a:r>
              <a:rPr lang="it-IT" altLang="it-IT" sz="1000" dirty="0" err="1"/>
              <a:t>is</a:t>
            </a:r>
            <a:r>
              <a:rPr lang="it-IT" altLang="it-IT" sz="1000" dirty="0"/>
              <a:t> </a:t>
            </a:r>
            <a:r>
              <a:rPr lang="it-IT" altLang="it-IT" sz="1000" dirty="0" err="1"/>
              <a:t>not</a:t>
            </a:r>
            <a:r>
              <a:rPr lang="it-IT" altLang="it-IT" sz="1000" dirty="0"/>
              <a:t> </a:t>
            </a:r>
            <a:r>
              <a:rPr lang="it-IT" altLang="it-IT" sz="1000" dirty="0" err="1"/>
              <a:t>understood</a:t>
            </a:r>
            <a:r>
              <a:rPr lang="it-IT" altLang="it-IT" sz="1000" dirty="0"/>
              <a:t> </a:t>
            </a:r>
            <a:r>
              <a:rPr lang="it-IT" altLang="it-IT" sz="1000" dirty="0" err="1"/>
              <a:t>at</a:t>
            </a:r>
            <a:r>
              <a:rPr lang="it-IT" altLang="it-IT" sz="1000" dirty="0"/>
              <a:t> </a:t>
            </a:r>
            <a:r>
              <a:rPr lang="it-IT" altLang="it-IT" sz="1000" dirty="0" err="1"/>
              <a:t>present</a:t>
            </a:r>
            <a:r>
              <a:rPr lang="it-IT" altLang="it-IT" sz="1000" dirty="0"/>
              <a:t>. No </a:t>
            </a:r>
            <a:r>
              <a:rPr lang="it-IT" altLang="it-IT" sz="1000" dirty="0" err="1"/>
              <a:t>heterogeneity</a:t>
            </a:r>
            <a:r>
              <a:rPr lang="it-IT" altLang="it-IT" sz="1000" dirty="0"/>
              <a:t> </a:t>
            </a:r>
            <a:r>
              <a:rPr lang="it-IT" altLang="it-IT" sz="1000" dirty="0" err="1"/>
              <a:t>was</a:t>
            </a:r>
            <a:endParaRPr lang="it-IT" altLang="it-IT" sz="1000" dirty="0"/>
          </a:p>
          <a:p>
            <a:pPr eaLnBrk="1" hangingPunct="1">
              <a:lnSpc>
                <a:spcPct val="90000"/>
              </a:lnSpc>
            </a:pPr>
            <a:r>
              <a:rPr lang="it-IT" altLang="it-IT" sz="1000" dirty="0" err="1"/>
              <a:t>observed</a:t>
            </a:r>
            <a:r>
              <a:rPr lang="it-IT" altLang="it-IT" sz="1000" dirty="0"/>
              <a:t> in the N-terminal </a:t>
            </a:r>
            <a:r>
              <a:rPr lang="it-IT" altLang="it-IT" sz="1000" dirty="0" err="1"/>
              <a:t>sequence</a:t>
            </a:r>
            <a:r>
              <a:rPr lang="it-IT" altLang="it-IT" sz="1000" dirty="0"/>
              <a:t> of </a:t>
            </a:r>
            <a:r>
              <a:rPr lang="it-IT" altLang="it-IT" sz="1000" dirty="0" err="1"/>
              <a:t>fertilin</a:t>
            </a:r>
            <a:r>
              <a:rPr lang="it-IT" altLang="it-IT" sz="1000" dirty="0"/>
              <a:t> b </a:t>
            </a:r>
            <a:r>
              <a:rPr lang="it-IT" altLang="it-IT" sz="1000" dirty="0" err="1"/>
              <a:t>that</a:t>
            </a:r>
            <a:r>
              <a:rPr lang="it-IT" altLang="it-IT" sz="1000" dirty="0"/>
              <a:t> </a:t>
            </a:r>
            <a:r>
              <a:rPr lang="it-IT" altLang="it-IT" sz="1000" dirty="0" err="1"/>
              <a:t>was</a:t>
            </a:r>
            <a:r>
              <a:rPr lang="it-IT" altLang="it-IT" sz="1000" dirty="0"/>
              <a:t> </a:t>
            </a:r>
            <a:r>
              <a:rPr lang="it-IT" altLang="it-IT" sz="1000" dirty="0" err="1"/>
              <a:t>purified</a:t>
            </a:r>
            <a:r>
              <a:rPr lang="it-IT" altLang="it-IT" sz="1000" dirty="0"/>
              <a:t> from </a:t>
            </a:r>
            <a:r>
              <a:rPr lang="it-IT" altLang="it-IT" sz="1000" dirty="0" err="1"/>
              <a:t>distal</a:t>
            </a:r>
            <a:r>
              <a:rPr lang="it-IT" altLang="it-IT" sz="1000" dirty="0"/>
              <a:t> </a:t>
            </a:r>
            <a:r>
              <a:rPr lang="it-IT" altLang="it-IT" sz="1000" dirty="0" err="1"/>
              <a:t>cauda</a:t>
            </a:r>
            <a:r>
              <a:rPr lang="it-IT" altLang="it-IT" sz="1000" dirty="0"/>
              <a:t> </a:t>
            </a:r>
            <a:r>
              <a:rPr lang="it-IT" altLang="it-IT" sz="1000" dirty="0" err="1"/>
              <a:t>epididymidal</a:t>
            </a:r>
            <a:r>
              <a:rPr lang="it-IT" altLang="it-IT" sz="1000" dirty="0"/>
              <a:t> </a:t>
            </a:r>
            <a:r>
              <a:rPr lang="it-IT" altLang="it-IT" sz="1000" dirty="0" err="1"/>
              <a:t>spermatozoa</a:t>
            </a:r>
            <a:r>
              <a:rPr lang="it-IT" altLang="it-IT" sz="1000" dirty="0"/>
              <a:t> and, </a:t>
            </a:r>
            <a:r>
              <a:rPr lang="it-IT" altLang="it-IT" sz="1000" dirty="0" err="1"/>
              <a:t>therefore</a:t>
            </a:r>
            <a:r>
              <a:rPr lang="it-IT" altLang="it-IT" sz="1000" dirty="0"/>
              <a:t>, </a:t>
            </a:r>
            <a:r>
              <a:rPr lang="it-IT" altLang="it-IT" sz="1000" dirty="0" err="1"/>
              <a:t>included</a:t>
            </a:r>
            <a:r>
              <a:rPr lang="it-IT" altLang="it-IT" sz="1000" dirty="0"/>
              <a:t> </a:t>
            </a:r>
            <a:r>
              <a:rPr lang="it-IT" altLang="it-IT" sz="1000" dirty="0" err="1"/>
              <a:t>fertilin</a:t>
            </a:r>
            <a:r>
              <a:rPr lang="it-IT" altLang="it-IT" sz="1000" dirty="0"/>
              <a:t> b1,2 and b3 (</a:t>
            </a:r>
            <a:r>
              <a:rPr lang="it-IT" altLang="it-IT" sz="1000" dirty="0" err="1"/>
              <a:t>Blobel</a:t>
            </a:r>
            <a:r>
              <a:rPr lang="it-IT" altLang="it-IT" sz="1000" dirty="0"/>
              <a:t> </a:t>
            </a:r>
            <a:r>
              <a:rPr lang="it-IT" altLang="it-IT" sz="1000" i="1" dirty="0"/>
              <a:t>et al</a:t>
            </a:r>
            <a:r>
              <a:rPr lang="it-IT" altLang="it-IT" sz="1000" dirty="0"/>
              <a:t>., 1992). </a:t>
            </a:r>
            <a:r>
              <a:rPr lang="it-IT" altLang="it-IT" sz="1000" dirty="0" err="1"/>
              <a:t>It</a:t>
            </a:r>
            <a:r>
              <a:rPr lang="it-IT" altLang="it-IT" sz="1000" dirty="0"/>
              <a:t> </a:t>
            </a:r>
            <a:r>
              <a:rPr lang="it-IT" altLang="it-IT" sz="1000" dirty="0" err="1"/>
              <a:t>is</a:t>
            </a:r>
            <a:r>
              <a:rPr lang="it-IT" altLang="it-IT" sz="1000" dirty="0"/>
              <a:t> </a:t>
            </a:r>
            <a:r>
              <a:rPr lang="it-IT" altLang="it-IT" sz="1000" dirty="0" err="1"/>
              <a:t>possible</a:t>
            </a:r>
            <a:r>
              <a:rPr lang="it-IT" altLang="it-IT" sz="1000" dirty="0"/>
              <a:t> </a:t>
            </a:r>
            <a:r>
              <a:rPr lang="it-IT" altLang="it-IT" sz="1000" dirty="0" err="1"/>
              <a:t>that</a:t>
            </a:r>
            <a:r>
              <a:rPr lang="it-IT" altLang="it-IT" sz="1000" dirty="0"/>
              <a:t> </a:t>
            </a:r>
            <a:r>
              <a:rPr lang="it-IT" altLang="it-IT" sz="1000" dirty="0" err="1"/>
              <a:t>fertilin</a:t>
            </a:r>
            <a:r>
              <a:rPr lang="it-IT" altLang="it-IT" sz="1000" dirty="0"/>
              <a:t> </a:t>
            </a:r>
            <a:r>
              <a:rPr lang="it-IT" altLang="it-IT" sz="1000" dirty="0" err="1"/>
              <a:t>is</a:t>
            </a:r>
            <a:r>
              <a:rPr lang="it-IT" altLang="it-IT" sz="1000" dirty="0"/>
              <a:t> </a:t>
            </a:r>
            <a:r>
              <a:rPr lang="it-IT" altLang="it-IT" sz="1000" dirty="0" err="1"/>
              <a:t>subjected</a:t>
            </a:r>
            <a:r>
              <a:rPr lang="it-IT" altLang="it-IT" sz="1000" dirty="0"/>
              <a:t> to </a:t>
            </a:r>
            <a:r>
              <a:rPr lang="it-IT" altLang="it-IT" sz="1000" dirty="0" err="1"/>
              <a:t>additional</a:t>
            </a:r>
            <a:r>
              <a:rPr lang="it-IT" altLang="it-IT" sz="1000" dirty="0"/>
              <a:t> processing </a:t>
            </a:r>
            <a:r>
              <a:rPr lang="it-IT" altLang="it-IT" sz="1000" dirty="0" err="1"/>
              <a:t>at</a:t>
            </a:r>
            <a:r>
              <a:rPr lang="it-IT" altLang="it-IT" sz="1000" dirty="0"/>
              <a:t> </a:t>
            </a:r>
            <a:r>
              <a:rPr lang="it-IT" altLang="it-IT" sz="1000" dirty="0" err="1"/>
              <a:t>its</a:t>
            </a:r>
            <a:r>
              <a:rPr lang="it-IT" altLang="it-IT" sz="1000" dirty="0"/>
              <a:t> C-terminus in the </a:t>
            </a:r>
            <a:r>
              <a:rPr lang="it-IT" altLang="it-IT" sz="1000" dirty="0" err="1"/>
              <a:t>cauda</a:t>
            </a:r>
            <a:r>
              <a:rPr lang="it-IT" altLang="it-IT" sz="1000" dirty="0"/>
              <a:t> </a:t>
            </a:r>
            <a:r>
              <a:rPr lang="it-IT" altLang="it-IT" sz="1000" dirty="0" err="1"/>
              <a:t>epididymidis</a:t>
            </a:r>
            <a:r>
              <a:rPr lang="it-IT" altLang="it-IT" sz="1000" dirty="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1EE61658-B107-4F6F-AAD9-2414B115BB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6FE6B8-37F2-4D9A-9CBE-D7818E74A91B}" type="slidenum">
              <a:rPr lang="it-IT" altLang="it-IT"/>
              <a:pPr eaLnBrk="1" hangingPunct="1"/>
              <a:t>17</a:t>
            </a:fld>
            <a:endParaRPr lang="it-IT" altLang="it-IT"/>
          </a:p>
        </p:txBody>
      </p:sp>
      <p:sp>
        <p:nvSpPr>
          <p:cNvPr id="27651" name="Rectangle 2">
            <a:extLst>
              <a:ext uri="{FF2B5EF4-FFF2-40B4-BE49-F238E27FC236}">
                <a16:creationId xmlns:a16="http://schemas.microsoft.com/office/drawing/2014/main" id="{FFF43E44-EDAC-431F-BFBC-F6947E49DCF8}"/>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F51B7B9-6022-4148-B86F-DB687465A27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it-IT" altLang="it-IT" sz="1000"/>
              <a:t>Changes in the localization of fertilin on the sperm head correlate with the proteolytic exposure and removal of epitopes. The immunofluorescent staining pattern of different monoclonal antibodies against fertilin b on guinea-pig spermatozoa is shown. The epididymal stages are defined by Hunnicutt </a:t>
            </a:r>
            <a:r>
              <a:rPr lang="it-IT" altLang="it-IT" sz="1000" i="1"/>
              <a:t>et al</a:t>
            </a:r>
            <a:r>
              <a:rPr lang="it-IT" altLang="it-IT" sz="1000"/>
              <a:t>. (1997). Stage I corresponds approximately to the caput epididymidis, although the guinea-pig epididymis does not readily follow the classical subdivisions into caput, corpus and cauda epididymidis (Hunnicutt </a:t>
            </a:r>
            <a:r>
              <a:rPr lang="it-IT" altLang="it-IT" sz="1000" i="1"/>
              <a:t>et al</a:t>
            </a:r>
            <a:r>
              <a:rPr lang="it-IT" altLang="it-IT" sz="1000"/>
              <a:t>., 1997). With respect to fertilin processing, spermatozoa taken from stage I of the epididymis resemble testicular spermatozoa, in that fertilin b exists mainly in its pro-form, which includes the pro and metalloprotease domain (see bottom panel). Fertilin b processing begins in sections II and III (corresponding approximately to what is termed the distal corpus epididymidis by Blobel </a:t>
            </a:r>
            <a:r>
              <a:rPr lang="it-IT" altLang="it-IT" sz="1000" i="1"/>
              <a:t>et al</a:t>
            </a:r>
            <a:r>
              <a:rPr lang="it-IT" altLang="it-IT" sz="1000"/>
              <a:t>. (1990), and is complete by section IV (corresponding approximately to the proximal cauda epididymidis described by Blobel </a:t>
            </a:r>
            <a:r>
              <a:rPr lang="it-IT" altLang="it-IT" sz="1000" i="1"/>
              <a:t>et al</a:t>
            </a:r>
            <a:r>
              <a:rPr lang="it-IT" altLang="it-IT" sz="1000"/>
              <a:t>. (1990) and Hunnicutt </a:t>
            </a:r>
            <a:r>
              <a:rPr lang="it-IT" altLang="it-IT" sz="1000" i="1"/>
              <a:t>et al</a:t>
            </a:r>
            <a:r>
              <a:rPr lang="it-IT" altLang="it-IT" sz="1000"/>
              <a:t>. (1997). Immunofluorescence analysis shows that the epitope recognized by mAb PH-30 on fertilin b is first exposed in section II (Hunnicutt </a:t>
            </a:r>
            <a:r>
              <a:rPr lang="it-IT" altLang="it-IT" sz="1000" i="1"/>
              <a:t>et al</a:t>
            </a:r>
            <a:r>
              <a:rPr lang="it-IT" altLang="it-IT" sz="1000"/>
              <a:t>., 1997), which is the time of the appearance of processed forms of fertilin lacking either the pro-domain or the pro- and metalloprotease domains. The PH-30 mAb binds only to the posterior head, even though processing most likely begins in the whole sperm head. Hunnicutt and colleagues proposed that the first step of fertilin pro-b processing to pro-b* induces relocalization from the whole head to the posterior head, but does not expose the PH-30 epitope.</a:t>
            </a:r>
          </a:p>
          <a:p>
            <a:pPr eaLnBrk="1" hangingPunct="1">
              <a:lnSpc>
                <a:spcPct val="90000"/>
              </a:lnSpc>
            </a:pPr>
            <a:r>
              <a:rPr lang="it-IT" altLang="it-IT" sz="1000"/>
              <a:t>The final processing of fertilin pro-b* to mature fertilin b would then only occur once a given fertilin heterodimer enters the posterior head domain. The PH-31 mAb allows visualization of fertilin at all stages of sperm maturation in the epididymis. The PH-32 mAb does not bind to stage IV epididymal spermatozoa, indicating that it recognizes the metalloprotease or pro-domain of fertilin b, which has been removed by stage IV. The bottom panel shows the forms of fertilin b that can be detected by western blot with mAb PH-31 at the various epididymal stages. Note that several other proteins also change their localization on the sperm head during epididymal maturation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a:extLst>
              <a:ext uri="{FF2B5EF4-FFF2-40B4-BE49-F238E27FC236}">
                <a16:creationId xmlns:a16="http://schemas.microsoft.com/office/drawing/2014/main" id="{FAB6426A-6EC9-4DD9-B899-946BDE8FE212}"/>
              </a:ext>
            </a:extLst>
          </p:cNvPr>
          <p:cNvSpPr>
            <a:spLocks noGrp="1" noRot="1" noChangeAspect="1" noTextEdit="1"/>
          </p:cNvSpPr>
          <p:nvPr>
            <p:ph type="sldImg"/>
          </p:nvPr>
        </p:nvSpPr>
        <p:spPr>
          <a:ln/>
        </p:spPr>
      </p:sp>
      <p:sp>
        <p:nvSpPr>
          <p:cNvPr id="28675" name="Segnaposto note 2">
            <a:extLst>
              <a:ext uri="{FF2B5EF4-FFF2-40B4-BE49-F238E27FC236}">
                <a16:creationId xmlns:a16="http://schemas.microsoft.com/office/drawing/2014/main" id="{03BF9D34-733C-4362-9275-669B844449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Ovocito fecondato di topo al microscopio elettronico a scansione.</a:t>
            </a:r>
          </a:p>
          <a:p>
            <a:r>
              <a:rPr lang="it-IT" altLang="it-IT"/>
              <a:t>Si vede la coda dello spermatozoo penetrato (sp) e la superficie pieghettata in corrispondenza della zona di espulsione del secondo globulo polare (freccia)</a:t>
            </a:r>
          </a:p>
          <a:p>
            <a:endParaRPr lang="it-IT" altLang="it-IT"/>
          </a:p>
        </p:txBody>
      </p:sp>
      <p:sp>
        <p:nvSpPr>
          <p:cNvPr id="28676" name="Segnaposto numero diapositiva 3">
            <a:extLst>
              <a:ext uri="{FF2B5EF4-FFF2-40B4-BE49-F238E27FC236}">
                <a16:creationId xmlns:a16="http://schemas.microsoft.com/office/drawing/2014/main" id="{0DC2BA88-F4FF-4587-A73D-9F00B68621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7B2230-FEEB-4719-A3E5-D1AE147C5DAA}" type="slidenum">
              <a:rPr lang="it-IT" altLang="it-IT"/>
              <a:pPr eaLnBrk="1" hangingPunct="1"/>
              <a:t>18</a:t>
            </a:fld>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59C47F2B-58CB-416A-861A-DB7A3C0535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2AF401-84FC-49C2-99D1-FF333F3AE402}" type="slidenum">
              <a:rPr lang="it-IT" altLang="it-IT"/>
              <a:pPr eaLnBrk="1" hangingPunct="1"/>
              <a:t>19</a:t>
            </a:fld>
            <a:endParaRPr lang="it-IT" altLang="it-IT"/>
          </a:p>
        </p:txBody>
      </p:sp>
      <p:sp>
        <p:nvSpPr>
          <p:cNvPr id="29699" name="Rectangle 2">
            <a:extLst>
              <a:ext uri="{FF2B5EF4-FFF2-40B4-BE49-F238E27FC236}">
                <a16:creationId xmlns:a16="http://schemas.microsoft.com/office/drawing/2014/main" id="{DA83894E-299C-4882-8E38-D6430032D1CD}"/>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893BA0D-44A0-42FD-A968-E273C2D37C1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dirty="0"/>
              <a:t>Onda di Ca++: attiva enzima </a:t>
            </a:r>
            <a:r>
              <a:rPr lang="it-IT" altLang="it-IT" dirty="0" err="1"/>
              <a:t>calmodulin-dependent</a:t>
            </a:r>
            <a:r>
              <a:rPr lang="it-IT" altLang="it-IT" dirty="0"/>
              <a:t> </a:t>
            </a:r>
            <a:r>
              <a:rPr lang="it-IT" altLang="it-IT" dirty="0" err="1"/>
              <a:t>protein</a:t>
            </a:r>
            <a:r>
              <a:rPr lang="it-IT" altLang="it-IT" dirty="0"/>
              <a:t> </a:t>
            </a:r>
            <a:r>
              <a:rPr lang="it-IT" altLang="it-IT" dirty="0" err="1"/>
              <a:t>kinase</a:t>
            </a:r>
            <a:r>
              <a:rPr lang="it-IT" altLang="it-IT" dirty="0"/>
              <a:t> </a:t>
            </a:r>
            <a:r>
              <a:rPr lang="it-IT" altLang="it-IT" dirty="0" err="1"/>
              <a:t>II</a:t>
            </a:r>
            <a:r>
              <a:rPr lang="it-IT" altLang="it-IT" dirty="0" err="1">
                <a:sym typeface="Symbol" panose="05050102010706020507" pitchFamily="18" charset="2"/>
              </a:rPr>
              <a:t>degradazione</a:t>
            </a:r>
            <a:r>
              <a:rPr lang="it-IT" altLang="it-IT" dirty="0">
                <a:sym typeface="Symbol" panose="05050102010706020507" pitchFamily="18" charset="2"/>
              </a:rPr>
              <a:t> della </a:t>
            </a:r>
            <a:r>
              <a:rPr lang="it-IT" altLang="it-IT" dirty="0" err="1">
                <a:sym typeface="Symbol" panose="05050102010706020507" pitchFamily="18" charset="2"/>
              </a:rPr>
              <a:t>ciclinacomplesso</a:t>
            </a:r>
            <a:r>
              <a:rPr lang="it-IT" altLang="it-IT" dirty="0">
                <a:sym typeface="Symbol" panose="05050102010706020507" pitchFamily="18" charset="2"/>
              </a:rPr>
              <a:t> MPF completamento meiosi.</a:t>
            </a:r>
          </a:p>
          <a:p>
            <a:pPr eaLnBrk="1" hangingPunct="1"/>
            <a:r>
              <a:rPr lang="en-US" altLang="it-IT" dirty="0"/>
              <a:t>MPF= M PHASE PROMOTING FACTOR = </a:t>
            </a:r>
            <a:r>
              <a:rPr lang="it-IT" altLang="it-IT" dirty="0"/>
              <a:t>CHINASI CICLINA-DIPENDENTE (</a:t>
            </a:r>
            <a:r>
              <a:rPr lang="it-IT" altLang="it-IT" dirty="0" err="1"/>
              <a:t>CdK</a:t>
            </a:r>
            <a:r>
              <a:rPr lang="it-IT" altLang="it-IT" dirty="0"/>
              <a:t>)+CICLINA = a </a:t>
            </a:r>
            <a:r>
              <a:rPr lang="it-IT" altLang="it-IT" dirty="0" err="1"/>
              <a:t>catalytic</a:t>
            </a:r>
            <a:r>
              <a:rPr lang="it-IT" altLang="it-IT" dirty="0"/>
              <a:t> </a:t>
            </a:r>
            <a:r>
              <a:rPr lang="it-IT" altLang="it-IT" dirty="0" err="1"/>
              <a:t>subunit</a:t>
            </a:r>
            <a:r>
              <a:rPr lang="it-IT" altLang="it-IT" dirty="0"/>
              <a:t>, CDC2, and a </a:t>
            </a:r>
            <a:r>
              <a:rPr lang="it-IT" altLang="it-IT" dirty="0" err="1"/>
              <a:t>regulatory</a:t>
            </a:r>
            <a:r>
              <a:rPr lang="it-IT" altLang="it-IT" dirty="0"/>
              <a:t> </a:t>
            </a:r>
            <a:r>
              <a:rPr lang="it-IT" altLang="it-IT" dirty="0" err="1"/>
              <a:t>subunit</a:t>
            </a:r>
            <a:r>
              <a:rPr lang="it-IT" altLang="it-IT" dirty="0"/>
              <a:t>,</a:t>
            </a:r>
          </a:p>
          <a:p>
            <a:pPr eaLnBrk="1" hangingPunct="1"/>
            <a:r>
              <a:rPr lang="it-IT" altLang="it-IT" dirty="0"/>
              <a:t>CCNB (</a:t>
            </a:r>
            <a:r>
              <a:rPr lang="it-IT" altLang="it-IT" dirty="0" err="1"/>
              <a:t>also</a:t>
            </a:r>
            <a:r>
              <a:rPr lang="it-IT" altLang="it-IT" dirty="0"/>
              <a:t> </a:t>
            </a:r>
            <a:r>
              <a:rPr lang="it-IT" altLang="it-IT" dirty="0" err="1"/>
              <a:t>known</a:t>
            </a:r>
            <a:r>
              <a:rPr lang="it-IT" altLang="it-IT" dirty="0"/>
              <a:t> </a:t>
            </a:r>
            <a:r>
              <a:rPr lang="it-IT" altLang="it-IT" dirty="0" err="1"/>
              <a:t>as</a:t>
            </a:r>
            <a:r>
              <a:rPr lang="it-IT" altLang="it-IT" dirty="0"/>
              <a:t> </a:t>
            </a:r>
            <a:r>
              <a:rPr lang="it-IT" altLang="it-IT" dirty="0" err="1"/>
              <a:t>cyclin</a:t>
            </a:r>
            <a:r>
              <a:rPr lang="it-IT" altLang="it-IT" dirty="0"/>
              <a:t> B). CDC2 (Cell </a:t>
            </a:r>
            <a:r>
              <a:rPr lang="it-IT" altLang="it-IT" dirty="0" err="1"/>
              <a:t>Division</a:t>
            </a:r>
            <a:r>
              <a:rPr lang="it-IT" altLang="it-IT" dirty="0"/>
              <a:t> </a:t>
            </a:r>
            <a:r>
              <a:rPr lang="it-IT" altLang="it-IT" dirty="0" err="1"/>
              <a:t>Cycle</a:t>
            </a:r>
            <a:r>
              <a:rPr lang="it-IT" altLang="it-IT" dirty="0"/>
              <a:t> 2), </a:t>
            </a:r>
            <a:r>
              <a:rPr lang="it-IT" altLang="it-IT" dirty="0" err="1"/>
              <a:t>also</a:t>
            </a:r>
            <a:r>
              <a:rPr lang="it-IT" altLang="it-IT" dirty="0"/>
              <a:t> </a:t>
            </a:r>
            <a:r>
              <a:rPr lang="it-IT" altLang="it-IT" dirty="0" err="1"/>
              <a:t>known</a:t>
            </a:r>
            <a:r>
              <a:rPr lang="it-IT" altLang="it-IT" dirty="0"/>
              <a:t> </a:t>
            </a:r>
            <a:r>
              <a:rPr lang="it-IT" altLang="it-IT" dirty="0" err="1"/>
              <a:t>as</a:t>
            </a:r>
            <a:r>
              <a:rPr lang="it-IT" altLang="it-IT" dirty="0"/>
              <a:t> CDK1 (</a:t>
            </a:r>
            <a:r>
              <a:rPr lang="it-IT" altLang="it-IT" dirty="0" err="1"/>
              <a:t>Cyclin</a:t>
            </a:r>
            <a:r>
              <a:rPr lang="it-IT" altLang="it-IT" dirty="0"/>
              <a:t> </a:t>
            </a:r>
            <a:r>
              <a:rPr lang="it-IT" altLang="it-IT" dirty="0" err="1"/>
              <a:t>Dependent</a:t>
            </a:r>
            <a:r>
              <a:rPr lang="it-IT" altLang="it-IT" dirty="0"/>
              <a:t> </a:t>
            </a:r>
            <a:r>
              <a:rPr lang="it-IT" altLang="it-IT" dirty="0" err="1"/>
              <a:t>Kinase</a:t>
            </a:r>
            <a:r>
              <a:rPr lang="it-IT" altLang="it-IT" dirty="0"/>
              <a:t> 1), </a:t>
            </a:r>
            <a:r>
              <a:rPr lang="it-IT" altLang="it-IT" dirty="0" err="1"/>
              <a:t>is</a:t>
            </a:r>
            <a:r>
              <a:rPr lang="it-IT" altLang="it-IT" dirty="0"/>
              <a:t> a </a:t>
            </a:r>
            <a:r>
              <a:rPr lang="it-IT" altLang="it-IT" dirty="0" err="1"/>
              <a:t>member</a:t>
            </a:r>
            <a:r>
              <a:rPr lang="it-IT" altLang="it-IT" dirty="0"/>
              <a:t> of the CDK family of serine/</a:t>
            </a:r>
            <a:r>
              <a:rPr lang="it-IT" altLang="it-IT" dirty="0" err="1"/>
              <a:t>threonine</a:t>
            </a:r>
            <a:r>
              <a:rPr lang="it-IT" altLang="it-IT" dirty="0"/>
              <a:t> </a:t>
            </a:r>
            <a:r>
              <a:rPr lang="it-IT" altLang="it-IT" dirty="0" err="1"/>
              <a:t>kinases</a:t>
            </a:r>
            <a:r>
              <a:rPr lang="it-IT" altLang="it-IT" dirty="0"/>
              <a:t>. </a:t>
            </a:r>
          </a:p>
          <a:p>
            <a:pPr eaLnBrk="1" hangingPunct="1"/>
            <a:endParaRPr lang="it-IT" altLang="it-IT" dirty="0"/>
          </a:p>
          <a:p>
            <a:pPr eaLnBrk="1" hangingPunct="1"/>
            <a:r>
              <a:rPr lang="it-IT" altLang="it-IT" dirty="0"/>
              <a:t>GVBD=the breakdown of the GV membrane</a:t>
            </a:r>
          </a:p>
          <a:p>
            <a:pPr eaLnBrk="1" hangingPunct="1"/>
            <a:endParaRPr lang="it-IT" altLang="it-IT" dirty="0"/>
          </a:p>
          <a:p>
            <a:pPr eaLnBrk="1" hangingPunct="1"/>
            <a:r>
              <a:rPr lang="it-IT" altLang="it-IT" dirty="0"/>
              <a:t>c-mos: Proto-oncogene serine/</a:t>
            </a:r>
            <a:r>
              <a:rPr lang="it-IT" altLang="it-IT" dirty="0" err="1"/>
              <a:t>threonine-protein</a:t>
            </a:r>
            <a:r>
              <a:rPr lang="it-IT" altLang="it-IT" dirty="0"/>
              <a:t> </a:t>
            </a:r>
            <a:r>
              <a:rPr lang="it-IT" altLang="it-IT" dirty="0" err="1"/>
              <a:t>kinase</a:t>
            </a:r>
            <a:r>
              <a:rPr lang="it-IT" altLang="it-IT" dirty="0"/>
              <a:t> mos </a:t>
            </a:r>
          </a:p>
          <a:p>
            <a:pPr eaLnBrk="1" hangingPunct="1"/>
            <a:endParaRPr lang="it-IT" alt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F768305-F26D-4430-BB92-7C3FCA86F6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E8349A4-DA65-4DA8-93EE-3CE64A8D83BA}" type="slidenum">
              <a:rPr lang="it-IT" altLang="it-IT" sz="1200"/>
              <a:pPr eaLnBrk="1" hangingPunct="1"/>
              <a:t>2</a:t>
            </a:fld>
            <a:endParaRPr lang="it-IT" altLang="it-IT" sz="1200"/>
          </a:p>
        </p:txBody>
      </p:sp>
      <p:sp>
        <p:nvSpPr>
          <p:cNvPr id="18435" name="Rectangle 2">
            <a:extLst>
              <a:ext uri="{FF2B5EF4-FFF2-40B4-BE49-F238E27FC236}">
                <a16:creationId xmlns:a16="http://schemas.microsoft.com/office/drawing/2014/main" id="{A05C67E0-6044-413C-BF6E-B93BBA751171}"/>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730A7C9-DE69-4B69-9275-C98CF0D81F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it-IT" altLang="it-IT">
                <a:cs typeface="Times New Roman" panose="02020603050405020304" pitchFamily="18" charset="0"/>
              </a:rPr>
              <a:t>LA MATURAZIONE E LA MOTILITA’ DEGLI SPERMATOZOI</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 </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Mentre negli Invertebrati la motilità degli spermatozoi viene stimolata da componenti a basso peso molecolare, situati nello strato gelatinoso che circonda la cellula uovo, nell'Uomo e in molti Vertebrati il processo di maturazione avviene nelle vie genitali maschili. Anche vertebrati con fecondazione esterna hanno spermatozoi presi dai testicoli in grado di fecondare, i mammiferi no.</a:t>
            </a:r>
          </a:p>
          <a:p>
            <a:pPr algn="just" eaLnBrk="1" hangingPunct="1"/>
            <a:r>
              <a:rPr lang="it-IT" altLang="it-IT">
                <a:cs typeface="Times New Roman" panose="02020603050405020304" pitchFamily="18" charset="0"/>
              </a:rPr>
              <a:t>Nei Mammiferi i cambiamenti ai quali sottostanno gli spermatozoi nel lume dell'epididimo sono dovuti all'attività delle cellule dell'epitelio, stimolate dagli </a:t>
            </a:r>
            <a:r>
              <a:rPr lang="it-IT" altLang="it-IT" i="1">
                <a:cs typeface="Times New Roman" panose="02020603050405020304" pitchFamily="18" charset="0"/>
              </a:rPr>
              <a:t>ormoni androgeni.  </a:t>
            </a:r>
            <a:r>
              <a:rPr lang="it-IT" altLang="it-IT">
                <a:cs typeface="Times New Roman" panose="02020603050405020304" pitchFamily="18" charset="0"/>
              </a:rPr>
              <a:t>A tale scopo, le cellule del Sertoli producono ABP </a:t>
            </a:r>
            <a:r>
              <a:rPr lang="it-IT" altLang="it-IT" i="1">
                <a:cs typeface="Times New Roman" panose="02020603050405020304" pitchFamily="18" charset="0"/>
              </a:rPr>
              <a:t>(Androgen-Binding Proteins), </a:t>
            </a:r>
            <a:r>
              <a:rPr lang="it-IT" altLang="it-IT">
                <a:cs typeface="Times New Roman" panose="02020603050405020304" pitchFamily="18" charset="0"/>
              </a:rPr>
              <a:t>cioè particolari proteine destinate al trasporto degli androgeni, che successivamente passano nel citoplasma delle cellule epiteliali dell'epididimo.  Una volta che l'ormone androgeno è penetrato nella cellula epiteliale esso si unisce alla proteina </a:t>
            </a:r>
            <a:r>
              <a:rPr lang="it-IT" altLang="it-IT" i="1">
                <a:cs typeface="Times New Roman" panose="02020603050405020304" pitchFamily="18" charset="0"/>
              </a:rPr>
              <a:t>carrier </a:t>
            </a:r>
            <a:r>
              <a:rPr lang="it-IT" altLang="it-IT">
                <a:cs typeface="Times New Roman" panose="02020603050405020304" pitchFamily="18" charset="0"/>
              </a:rPr>
              <a:t>che lo trasporta all'interno del nucleo.  Il genoma viene così modificato e vengono trascritte le informazioni per specifiche sintesi proteiche.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In definitiva, nel passaggio attraverso l'epididimo, gli spermatozoi modificano il loro profilo metabolico, le caratteristiche molecolari di superficie e la struttura della testa e della coda, mentre perdono progressivamente la goccia citoplasmatica, digestione enzimatica dovuta a liberazione di enzimi litici lisosomiali da parte delle cellule epiteliali dell'epididimo.</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In molti Mammiferi gli spermatozoi perdono la goccia citoplasmatica durante l'attraversamento del corpo dell'epididimo.  Nell'uomo, date le dimensioni di tale goccia, essa non viene perduta del tutto durante il tragitto attraverso il condotto dell'epididimo.</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I cambiamenti strutturali inerenti alla maturazione che gli spermatozoi subiscono nell'epididimo riguardano anche il completamento della morfogenesi dei mitocondri che costituiscono la guaina mitocondriale e una più completa organizzazione delle fibre dense della porzione intermedia e di quella principale.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Più specificamente, per quanto concerne la motilità, è stato dimostrato che nell'epididimo dei bovini la capacità di movimento viene acquisita dagli spermatozoi mediante un aumento del cAMP indotto da una glicoproteina (FMP, </a:t>
            </a:r>
            <a:r>
              <a:rPr lang="it-IT" altLang="it-IT" i="1">
                <a:cs typeface="Times New Roman" panose="02020603050405020304" pitchFamily="18" charset="0"/>
              </a:rPr>
              <a:t>Factor Motility Protein) </a:t>
            </a:r>
            <a:r>
              <a:rPr lang="it-IT" altLang="it-IT">
                <a:cs typeface="Times New Roman" panose="02020603050405020304" pitchFamily="18" charset="0"/>
              </a:rPr>
              <a:t>prodotta dalle cellule dell'epididimo e assunta dagli spermatozoi.  È stato anche dimostrato che durante il passaggio dalla testa alla coda dell'epididimo avviene un processo di fosforilazione delle tubuline.  Anche gli ioni Ca</a:t>
            </a:r>
            <a:r>
              <a:rPr lang="it-IT" altLang="it-IT" baseline="30000">
                <a:cs typeface="Times New Roman" panose="02020603050405020304" pitchFamily="18" charset="0"/>
              </a:rPr>
              <a:t>++</a:t>
            </a:r>
            <a:r>
              <a:rPr lang="it-IT" altLang="it-IT">
                <a:cs typeface="Times New Roman" panose="02020603050405020304" pitchFamily="18" charset="0"/>
              </a:rPr>
              <a:t> stimolano la motilità degli spermatozoi nei Mammiferi.  Infatti, incubando spermi di bovino prelevati dall'epididimo con un medium contenente sostanze ionofore, capaci cioè di liberare ioni Ca</a:t>
            </a:r>
            <a:r>
              <a:rPr lang="it-IT" altLang="it-IT" baseline="30000">
                <a:cs typeface="Times New Roman" panose="02020603050405020304" pitchFamily="18" charset="0"/>
              </a:rPr>
              <a:t>++</a:t>
            </a:r>
            <a:r>
              <a:rPr lang="it-IT" altLang="it-IT">
                <a:cs typeface="Times New Roman" panose="02020603050405020304" pitchFamily="18" charset="0"/>
              </a:rPr>
              <a:t>, si ha un notevole aumento della motilità degli spermatozoi.</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Il concetto di maturazione degli spermatozoi nell'epididimo non deve però essere confuso con quello di decapacitazione a cui essi vanno incontro nelle vie genitali maschili.  Infatti le caratteristiche funzionali che hanno raggiunto la loro massima espressione con il processo di maturazione vengono temporaneamente inibite con la decapacitazione.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Durante la sua progressione attraverso l'epididimo lo spermatozoo, oltre ad acquistare la motilità, ottiene anche la capacità di fecondare a causa della particolare composizione chimica di tale ambiente.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Attualmente non è ancora noto in quale regione dell'epididimo tutto ciò avvenga.  Nella testa dell'epididimo gli spermatozoi mostrano di orientarsi in una direzione e sono spesso disposti parallelamente tra loro. Ciò dimostra che in questa zona essi sono ancora privi di motilità e che il loro orientamento dipende solo dalle correnti del liquido.  Nel corpo dell'epididimo si nota un rudimentale grado di motilità, in quanto gli spermatozoi sono capaci di piccoli movimenti rotatori, mentre le goccioline citoplasmatiche vanno incontro ad involuzione.  Tuttavia è solo nel tratto terminale dell'epididimo, la coda, che gli spermatozoi mostrano di acquistare una certa motilità. La capacità fecondante è correlata con la motilità, ma il meccanismo con cui tale capacità è acquisita rimane ancora oggi sconosciuto.</a:t>
            </a:r>
          </a:p>
          <a:p>
            <a:pPr algn="just" eaLnBrk="1" hangingPunct="1"/>
            <a:endParaRPr lang="it-IT" altLang="it-IT">
              <a:cs typeface="Times New Roman" panose="02020603050405020304" pitchFamily="18" charset="0"/>
            </a:endParaRPr>
          </a:p>
          <a:p>
            <a:pPr algn="just" eaLnBrk="1" hangingPunct="1"/>
            <a:r>
              <a:rPr lang="it-IT" altLang="it-IT">
                <a:cs typeface="Times New Roman" panose="02020603050405020304" pitchFamily="18" charset="0"/>
              </a:rPr>
              <a:t>L'EMISSIONE DEGLI SPERMATOZOI</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 </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Gli spermatozoi contenuti nel liquido seminale secreto dall'epididimo imboccano successivamente il </a:t>
            </a:r>
            <a:r>
              <a:rPr lang="it-IT" altLang="it-IT" i="1">
                <a:cs typeface="Times New Roman" panose="02020603050405020304" pitchFamily="18" charset="0"/>
              </a:rPr>
              <a:t>canale deferente.  </a:t>
            </a:r>
            <a:r>
              <a:rPr lang="it-IT" altLang="it-IT">
                <a:cs typeface="Times New Roman" panose="02020603050405020304" pitchFamily="18" charset="0"/>
              </a:rPr>
              <a:t>Si tratta di un lungo condotto, provvisto di una spessa tonaca muscolare, che trasporta gli spermatozoi dalla regione scrotale alla cavità pelvica, passando attraverso il canale inguinale. Il deferente termina con una porzione slargata, detta </a:t>
            </a:r>
            <a:r>
              <a:rPr lang="it-IT" altLang="it-IT" i="1">
                <a:cs typeface="Times New Roman" panose="02020603050405020304" pitchFamily="18" charset="0"/>
              </a:rPr>
              <a:t>ampolla deferenziale, </a:t>
            </a:r>
            <a:r>
              <a:rPr lang="it-IT" altLang="it-IT">
                <a:cs typeface="Times New Roman" panose="02020603050405020304" pitchFamily="18" charset="0"/>
              </a:rPr>
              <a:t>alla base della vescica.  Alla estremità terminale del deferente è annesso un diverticolo laterale, la </a:t>
            </a:r>
            <a:r>
              <a:rPr lang="it-IT" altLang="it-IT" i="1">
                <a:cs typeface="Times New Roman" panose="02020603050405020304" pitchFamily="18" charset="0"/>
              </a:rPr>
              <a:t>vescichetta seminale.  </a:t>
            </a:r>
            <a:r>
              <a:rPr lang="it-IT" altLang="it-IT">
                <a:cs typeface="Times New Roman" panose="02020603050405020304" pitchFamily="18" charset="0"/>
              </a:rPr>
              <a:t>Deferente e vescichetta seminale si continuano con il </a:t>
            </a:r>
            <a:r>
              <a:rPr lang="it-IT" altLang="it-IT" i="1">
                <a:cs typeface="Times New Roman" panose="02020603050405020304" pitchFamily="18" charset="0"/>
              </a:rPr>
              <a:t>dotto eiaculato</a:t>
            </a:r>
            <a:r>
              <a:rPr lang="it-IT" altLang="it-IT">
                <a:cs typeface="Times New Roman" panose="02020603050405020304" pitchFamily="18" charset="0"/>
              </a:rPr>
              <a:t>re. Quest'ultimo, dopo avere attraversato il parenchima della prostata, una grossa ghiandola tubuloalveolare composta, sbocca nell'uretra prostatica.</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Il meccanismo mediante il quale gli spermatozoi contenuti nel liquido seminale vengono immessi nelle vie genitali femminili è </a:t>
            </a:r>
            <a:r>
              <a:rPr lang="it-IT" altLang="it-IT" i="1">
                <a:cs typeface="Times New Roman" panose="02020603050405020304" pitchFamily="18" charset="0"/>
              </a:rPr>
              <a:t>detto eiaculazione.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Tra una eiaculazione e l'altra il liquido seminale sosta nella vescichetta seminale.  La mucosa che riveste internamente la vescichetta seminale è oltremodo irregolare, formata da numerose cellette comunicanti tra di</a:t>
            </a:r>
            <a:r>
              <a:rPr lang="it-IT" altLang="it-IT" b="1">
                <a:cs typeface="Times New Roman" panose="02020603050405020304" pitchFamily="18" charset="0"/>
              </a:rPr>
              <a:t> </a:t>
            </a:r>
            <a:r>
              <a:rPr lang="it-IT" altLang="it-IT">
                <a:cs typeface="Times New Roman" panose="02020603050405020304" pitchFamily="18" charset="0"/>
              </a:rPr>
              <a:t>loro, irregolari per forma, dimensione e orientamento.  Essa è tappezzata da un epitelio formato da cellule cubico-cilindriche e da cellule basali.  Le cellule cilindriche presentano l'organizzazione ultrastrutturale tipica degli elementi secernenti.  Il liquido secreto da queste cellule contiene sostanze energetiche (per esempio fruttosio) ed altre che hanno il compito di influire sulle caratteristiche morfofunzionali dello spermatozoo, oltre a conferire al microambiente un pH</a:t>
            </a:r>
            <a:r>
              <a:rPr lang="it-IT" altLang="it-IT" b="1">
                <a:cs typeface="Times New Roman" panose="02020603050405020304" pitchFamily="18" charset="0"/>
              </a:rPr>
              <a:t> </a:t>
            </a:r>
            <a:r>
              <a:rPr lang="it-IT" altLang="it-IT">
                <a:cs typeface="Times New Roman" panose="02020603050405020304" pitchFamily="18" charset="0"/>
              </a:rPr>
              <a:t>ottimale per la loro vitalità.  Nel secreto delle vescichette seminali sono inoltre presenti prostaglandine. Le vescichette seminali, oltre a possedere una funzione di deposito per il liquido seminale, devono essere considerate come veri e propri organi ghiandolari.</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Infine il liquido seminale si arricchisce, al momento della eiaculazione, del secreto elaborato da due ghiandole annesse all'apparato genitale maschile: la </a:t>
            </a:r>
            <a:r>
              <a:rPr lang="it-IT" altLang="it-IT" i="1">
                <a:cs typeface="Times New Roman" panose="02020603050405020304" pitchFamily="18" charset="0"/>
              </a:rPr>
              <a:t>prostata </a:t>
            </a:r>
            <a:r>
              <a:rPr lang="it-IT" altLang="it-IT">
                <a:cs typeface="Times New Roman" panose="02020603050405020304" pitchFamily="18" charset="0"/>
              </a:rPr>
              <a:t>e le </a:t>
            </a:r>
            <a:r>
              <a:rPr lang="it-IT" altLang="it-IT" i="1">
                <a:cs typeface="Times New Roman" panose="02020603050405020304" pitchFamily="18" charset="0"/>
              </a:rPr>
              <a:t>ghiandole bulbo-uretrali.  </a:t>
            </a:r>
            <a:r>
              <a:rPr lang="it-IT" altLang="it-IT">
                <a:cs typeface="Times New Roman" panose="02020603050405020304" pitchFamily="18" charset="0"/>
              </a:rPr>
              <a:t>La prima produce un liquido di aspetto lattescente, mentre le seconde secernono un liquido chiaro e filante (simile a muco) che riversano nel canale uretrale e che ha il compito di esercitare un'azione lubrificante durante la copulazione.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Le vie spermatiche iniziano dunque nel testicolo con i tubuli retti e la </a:t>
            </a:r>
            <a:r>
              <a:rPr lang="it-IT" altLang="it-IT" i="1">
                <a:cs typeface="Times New Roman" panose="02020603050405020304" pitchFamily="18" charset="0"/>
              </a:rPr>
              <a:t>rete testis</a:t>
            </a:r>
            <a:r>
              <a:rPr lang="it-IT" altLang="it-IT">
                <a:cs typeface="Times New Roman" panose="02020603050405020304" pitchFamily="18" charset="0"/>
              </a:rPr>
              <a:t> e poi continuano con l'epididimo, il condotto deferente e il condotto eiaculatore.  Fino a questo punto il condotto che trasporta lo sperma è duplice, cioè pari, ciascuno per ogni testicolo.</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I due condotti eiaculatori terminano aprendosi </a:t>
            </a:r>
            <a:r>
              <a:rPr lang="it-IT" altLang="it-IT" i="1">
                <a:cs typeface="Times New Roman" panose="02020603050405020304" pitchFamily="18" charset="0"/>
              </a:rPr>
              <a:t>nell'uretra prostatica.  </a:t>
            </a:r>
            <a:r>
              <a:rPr lang="it-IT" altLang="it-IT">
                <a:cs typeface="Times New Roman" panose="02020603050405020304" pitchFamily="18" charset="0"/>
              </a:rPr>
              <a:t>L'uretra è un lungo canale impari che fa seguito alla vescica urinaria e che trasporta l'urina: essa rappresenta quindi un organo comune per l'apparato urinario e per quello genitale.  Nel suo ultimo tratto l'uretra percorre il </a:t>
            </a:r>
            <a:r>
              <a:rPr lang="it-IT" altLang="it-IT" i="1">
                <a:cs typeface="Times New Roman" panose="02020603050405020304" pitchFamily="18" charset="0"/>
              </a:rPr>
              <a:t>pene </a:t>
            </a:r>
            <a:r>
              <a:rPr lang="it-IT" altLang="it-IT">
                <a:cs typeface="Times New Roman" panose="02020603050405020304" pitchFamily="18" charset="0"/>
              </a:rPr>
              <a:t>per tutta la sua estensione, aprendosi all'estremità del </a:t>
            </a:r>
            <a:r>
              <a:rPr lang="it-IT" altLang="it-IT" i="1">
                <a:cs typeface="Times New Roman" panose="02020603050405020304" pitchFamily="18" charset="0"/>
              </a:rPr>
              <a:t>glande.  </a:t>
            </a:r>
            <a:r>
              <a:rPr lang="it-IT" altLang="it-IT">
                <a:cs typeface="Times New Roman" panose="02020603050405020304" pitchFamily="18" charset="0"/>
              </a:rPr>
              <a:t>L'uretra è circondata da tessuti erettili, che al momento dell'accoppiamento divengono rigidi per consentire la penetrazione del pene (organo copulatore del maschio) nella vagina della femmina, dove viene depositato lo</a:t>
            </a:r>
            <a:r>
              <a:rPr lang="it-IT" altLang="it-IT" i="1">
                <a:cs typeface="Times New Roman" panose="02020603050405020304" pitchFamily="18" charset="0"/>
              </a:rPr>
              <a:t> sperma.</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Gli spermatozoi non progrediscono soltanto grazie alla motilità che hanno acquistato, ma soprattutto vengono spinti dal </a:t>
            </a:r>
            <a:r>
              <a:rPr lang="it-IT" altLang="it-IT" i="1">
                <a:cs typeface="Times New Roman" panose="02020603050405020304" pitchFamily="18" charset="0"/>
              </a:rPr>
              <a:t>liquido spermatico, dal battito delle ciglia </a:t>
            </a:r>
            <a:r>
              <a:rPr lang="it-IT" altLang="it-IT">
                <a:cs typeface="Times New Roman" panose="02020603050405020304" pitchFamily="18" charset="0"/>
              </a:rPr>
              <a:t>delle cellule cigliate e, nel tratto terminale dell'apparato genitale maschile, dalle contrazioni dello spesso </a:t>
            </a:r>
            <a:r>
              <a:rPr lang="it-IT" altLang="it-IT" i="1">
                <a:cs typeface="Times New Roman" panose="02020603050405020304" pitchFamily="18" charset="0"/>
              </a:rPr>
              <a:t>strato muscolare liscio del condotto deferente.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 </a:t>
            </a:r>
            <a:endParaRPr lang="en-US" altLang="it-IT">
              <a:latin typeface="Tms Rmn" charset="0"/>
              <a:cs typeface="Times New Roman" panose="02020603050405020304" pitchFamily="18" charset="0"/>
            </a:endParaRPr>
          </a:p>
          <a:p>
            <a:pPr algn="ctr" eaLnBrk="1" hangingPunct="1"/>
            <a:r>
              <a:rPr lang="it-IT" altLang="it-IT">
                <a:cs typeface="Times New Roman" panose="02020603050405020304" pitchFamily="18" charset="0"/>
              </a:rPr>
              <a:t>LO SPERMA 0 SEME</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 </a:t>
            </a:r>
            <a:endParaRPr lang="en-US" altLang="it-IT">
              <a:latin typeface="Tms Rmn" charset="0"/>
              <a:cs typeface="Times New Roman" panose="02020603050405020304" pitchFamily="18" charset="0"/>
            </a:endParaRPr>
          </a:p>
          <a:p>
            <a:pPr algn="just" eaLnBrk="1" hangingPunct="1"/>
            <a:r>
              <a:rPr lang="it-IT" altLang="it-IT" i="1">
                <a:cs typeface="Times New Roman" panose="02020603050405020304" pitchFamily="18" charset="0"/>
              </a:rPr>
              <a:t>Lo sperma o seme è </a:t>
            </a:r>
            <a:r>
              <a:rPr lang="it-IT" altLang="it-IT">
                <a:cs typeface="Times New Roman" panose="02020603050405020304" pitchFamily="18" charset="0"/>
              </a:rPr>
              <a:t>un liquido vischioso, bianco giallastro, a reazione debolmente alcalina: esso viene emesso attraverso il meato urinario esterno nel corso dell'eiaculazione.  Lo sperma è costituito da </a:t>
            </a:r>
            <a:r>
              <a:rPr lang="it-IT" altLang="it-IT" i="1">
                <a:cs typeface="Times New Roman" panose="02020603050405020304" pitchFamily="18" charset="0"/>
              </a:rPr>
              <a:t>spermatozoi </a:t>
            </a:r>
            <a:r>
              <a:rPr lang="it-IT" altLang="it-IT">
                <a:cs typeface="Times New Roman" panose="02020603050405020304" pitchFamily="18" charset="0"/>
              </a:rPr>
              <a:t>e dal </a:t>
            </a:r>
            <a:r>
              <a:rPr lang="it-IT" altLang="it-IT" i="1">
                <a:cs typeface="Times New Roman" panose="02020603050405020304" pitchFamily="18" charset="0"/>
              </a:rPr>
              <a:t>liquido seminale.  </a:t>
            </a:r>
            <a:r>
              <a:rPr lang="it-IT" altLang="it-IT">
                <a:cs typeface="Times New Roman" panose="02020603050405020304" pitchFamily="18" charset="0"/>
              </a:rPr>
              <a:t>Quest'ultimo è secreto dalle cellule secernenti dell'epididimo, delle ampolle dei canali deferenti, delle vescichette seminali e inoltre dalla prostata e dalle ghiandole bulbo-uretrali.  Nell'Uomo il liquido seminale emesso in una eiaculazione è di circa </a:t>
            </a:r>
            <a:r>
              <a:rPr lang="it-IT" altLang="it-IT" i="1">
                <a:cs typeface="Times New Roman" panose="02020603050405020304" pitchFamily="18" charset="0"/>
              </a:rPr>
              <a:t>3 ml e </a:t>
            </a:r>
            <a:r>
              <a:rPr lang="it-IT" altLang="it-IT">
                <a:cs typeface="Times New Roman" panose="02020603050405020304" pitchFamily="18" charset="0"/>
              </a:rPr>
              <a:t>contiene da </a:t>
            </a:r>
            <a:r>
              <a:rPr lang="it-IT" altLang="it-IT" i="1">
                <a:cs typeface="Times New Roman" panose="02020603050405020304" pitchFamily="18" charset="0"/>
              </a:rPr>
              <a:t>200 a 400 milioni di spermatozoi.</a:t>
            </a:r>
            <a:endParaRPr lang="en-US" altLang="it-IT">
              <a:latin typeface="Tms Rmn" charset="0"/>
              <a:cs typeface="Times New Roman" panose="02020603050405020304" pitchFamily="18" charset="0"/>
            </a:endParaRPr>
          </a:p>
          <a:p>
            <a:pPr algn="just" eaLnBrk="1" hangingPunct="1"/>
            <a:r>
              <a:rPr lang="it-IT" altLang="it-IT" i="1">
                <a:cs typeface="Times New Roman" panose="02020603050405020304" pitchFamily="18" charset="0"/>
              </a:rPr>
              <a:t>Con l'eiaculazione </a:t>
            </a:r>
            <a:r>
              <a:rPr lang="it-IT" altLang="it-IT">
                <a:cs typeface="Times New Roman" panose="02020603050405020304" pitchFamily="18" charset="0"/>
              </a:rPr>
              <a:t>si ha l'immissione di un certo quantitativo di sperma o seme nelle vie genitali femminili.  Essa avviene per una serie di contrazioni ritmiche dei muscoli del perineo maschile, le quali agiscono sullo sfintere uretrale permettendo il defluire dello sperma dai dotti eiaculatori nell'uretra.</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Lo sperma eiaculato non contiene però una quantità di spermatozoi distribuiti uniformemente in esso.  Infatti lo sperma viene eiaculato in </a:t>
            </a:r>
            <a:r>
              <a:rPr lang="it-IT" altLang="it-IT" i="1">
                <a:cs typeface="Times New Roman" panose="02020603050405020304" pitchFamily="18" charset="0"/>
              </a:rPr>
              <a:t>tre frazioni.</a:t>
            </a:r>
            <a:endParaRPr lang="en-US" altLang="it-IT">
              <a:latin typeface="Tms Rmn" charset="0"/>
              <a:cs typeface="Times New Roman" panose="02020603050405020304" pitchFamily="18" charset="0"/>
            </a:endParaRPr>
          </a:p>
          <a:p>
            <a:pPr algn="just" eaLnBrk="1" hangingPunct="1"/>
            <a:r>
              <a:rPr lang="it-IT" altLang="it-IT">
                <a:cs typeface="Times New Roman" panose="02020603050405020304" pitchFamily="18" charset="0"/>
              </a:rPr>
              <a:t>Le prime contrazioni ritmiche emettono circa 1 </a:t>
            </a:r>
            <a:r>
              <a:rPr lang="it-IT" altLang="it-IT" i="1">
                <a:cs typeface="Times New Roman" panose="02020603050405020304" pitchFamily="18" charset="0"/>
              </a:rPr>
              <a:t>ml </a:t>
            </a:r>
            <a:r>
              <a:rPr lang="it-IT" altLang="it-IT">
                <a:cs typeface="Times New Roman" panose="02020603050405020304" pitchFamily="18" charset="0"/>
              </a:rPr>
              <a:t>di una </a:t>
            </a:r>
            <a:r>
              <a:rPr lang="it-IT" altLang="it-IT" i="1">
                <a:cs typeface="Times New Roman" panose="02020603050405020304" pitchFamily="18" charset="0"/>
              </a:rPr>
              <a:t>frazione detta prespermatica, </a:t>
            </a:r>
            <a:r>
              <a:rPr lang="it-IT" altLang="it-IT">
                <a:cs typeface="Times New Roman" panose="02020603050405020304" pitchFamily="18" charset="0"/>
              </a:rPr>
              <a:t>povera di spermatozoi e costituita prevalentemente dal liquido secreto dalle ghiandole bulbo-uretrali.  Successivamente viene emessa </a:t>
            </a:r>
            <a:r>
              <a:rPr lang="it-IT" altLang="it-IT" i="1">
                <a:cs typeface="Times New Roman" panose="02020603050405020304" pitchFamily="18" charset="0"/>
              </a:rPr>
              <a:t>una seconda frazione, </a:t>
            </a:r>
            <a:r>
              <a:rPr lang="it-IT" altLang="it-IT">
                <a:cs typeface="Times New Roman" panose="02020603050405020304" pitchFamily="18" charset="0"/>
              </a:rPr>
              <a:t>ricca di spermatozoi e del secreto proveniente dalla prostata, seguita da una </a:t>
            </a:r>
            <a:r>
              <a:rPr lang="it-IT" altLang="it-IT" i="1">
                <a:cs typeface="Times New Roman" panose="02020603050405020304" pitchFamily="18" charset="0"/>
              </a:rPr>
              <a:t>terza frazione </a:t>
            </a:r>
            <a:r>
              <a:rPr lang="it-IT" altLang="it-IT">
                <a:cs typeface="Times New Roman" panose="02020603050405020304" pitchFamily="18" charset="0"/>
              </a:rPr>
              <a:t>costituita soprattutto dal liquido proveniente dalle vescicole seminali e contenente spermatozoi in minor numero, ma notevolmente più mobili e vitali.</a:t>
            </a:r>
          </a:p>
          <a:p>
            <a:pPr algn="just" eaLnBrk="1" hangingPunct="1"/>
            <a:r>
              <a:rPr lang="it-IT" altLang="it-IT"/>
              <a:t>MICROSCOPY RESEARCH AND TECHNIQUE 61:1–6 (2003)</a:t>
            </a:r>
            <a:endParaRPr lang="it-IT" altLang="it-IT">
              <a:cs typeface="Times New Roman" panose="02020603050405020304" pitchFamily="18" charset="0"/>
            </a:endParaRPr>
          </a:p>
          <a:p>
            <a:pPr eaLnBrk="1" hangingPunct="1"/>
            <a:r>
              <a:rPr lang="it-IT" altLang="it-IT" b="1"/>
              <a:t>Acrosome</a:t>
            </a:r>
          </a:p>
          <a:p>
            <a:pPr eaLnBrk="1" hangingPunct="1"/>
            <a:r>
              <a:rPr lang="it-IT" altLang="it-IT"/>
              <a:t>It was recently reported that acrosomal proteins are present freely or associated with acrosomal matrix proteins in mature spermatozoa (NagDas et al., 1996; Olson et al., 1997; Tanii et al., 2001). It has also been clarified that the acrosome contains not only hydrolytic enzymes but varieties of functional molecules required for the complex steps of sperm–egg interaction as well, including binding to the zona pellucida, induction of the acrosome reaction, and penetration through the zona (Saxena et al., 1999, 2000; Kim et al., 2001). To execute these modifications that culminate in the acrosome reaction, these acrosomal proteins are initially compartmentalized into the nascent acrosome in developing spermatids and then undergo maturation, structure remodeling, and the redistribution of the proteins to the most appropriate site in the maturing spermatozoa (Toshimori et al., 1995; Tulsiani et al., 1998a; Yoshinaga et al., 2000). Accompanying these events, some of the acrosomal proteins show biochemical changes and appear to undergo further modification during the acrosome reaction.</a:t>
            </a:r>
            <a:endParaRPr lang="it-IT" altLang="it-IT">
              <a:cs typeface="Times New Roman" panose="02020603050405020304" pitchFamily="18" charset="0"/>
            </a:endParaRPr>
          </a:p>
          <a:p>
            <a:pPr algn="just" eaLnBrk="1" hangingPunct="1"/>
            <a:endParaRPr lang="en-US" altLang="it-IT">
              <a:latin typeface="Tms Rmn" charset="0"/>
              <a:cs typeface="Times New Roman" panose="02020603050405020304" pitchFamily="18" charset="0"/>
            </a:endParaRPr>
          </a:p>
          <a:p>
            <a:pPr algn="just" eaLnBrk="1" hangingPunct="1"/>
            <a:endParaRPr lang="en-US" altLang="it-IT">
              <a:latin typeface="Tms Rmn" charset="0"/>
              <a:cs typeface="Times New Roman" panose="02020603050405020304" pitchFamily="18" charset="0"/>
            </a:endParaRPr>
          </a:p>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FA246A2-D87A-4132-8568-00A2D6C917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0F1CE4F-62A8-4FCA-808D-BD83E9CCC71E}" type="slidenum">
              <a:rPr lang="it-IT" altLang="it-IT" sz="1200"/>
              <a:pPr eaLnBrk="1" hangingPunct="1"/>
              <a:t>3</a:t>
            </a:fld>
            <a:endParaRPr lang="it-IT" altLang="it-IT" sz="1200"/>
          </a:p>
        </p:txBody>
      </p:sp>
      <p:sp>
        <p:nvSpPr>
          <p:cNvPr id="19459" name="Rectangle 2">
            <a:extLst>
              <a:ext uri="{FF2B5EF4-FFF2-40B4-BE49-F238E27FC236}">
                <a16:creationId xmlns:a16="http://schemas.microsoft.com/office/drawing/2014/main" id="{7D9C0E2A-F6A4-41B6-85E7-50D30D06B9A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E1798F1-EDF6-4B21-A089-A7188EACC0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dirty="0"/>
              <a:t>CELENTERATI: </a:t>
            </a:r>
            <a:r>
              <a:rPr lang="it-IT" altLang="it-IT" dirty="0" err="1"/>
              <a:t>gonangio</a:t>
            </a:r>
            <a:r>
              <a:rPr lang="it-IT" altLang="it-IT" dirty="0"/>
              <a:t> (conservazione uova) secerne una sostanza che determina il nuoto degli spermatozoi verso di lei. </a:t>
            </a:r>
          </a:p>
          <a:p>
            <a:pPr eaLnBrk="1" hangingPunct="1"/>
            <a:r>
              <a:rPr lang="it-IT" altLang="it-IT" dirty="0"/>
              <a:t>Uova con proprietà chemiotattiche: ARINGHE, TUNICATI.</a:t>
            </a:r>
          </a:p>
          <a:p>
            <a:pPr eaLnBrk="1" hangingPunct="1"/>
            <a:r>
              <a:rPr lang="it-IT" altLang="it-IT" dirty="0"/>
              <a:t>CHEMIOTASSI: aggregazione spermi attorno micropilo. </a:t>
            </a:r>
            <a:r>
              <a:rPr lang="it-IT" altLang="it-IT" dirty="0" err="1"/>
              <a:t>Chorion</a:t>
            </a:r>
            <a:r>
              <a:rPr lang="it-IT" altLang="it-IT" dirty="0"/>
              <a:t> secerne sostanze che aumentano la mobilità dello spermatozoo nelle immediate vicinanze del micropilo.</a:t>
            </a:r>
          </a:p>
          <a:p>
            <a:pPr eaLnBrk="1" hangingPunct="1"/>
            <a:r>
              <a:rPr lang="it-IT" altLang="it-IT" dirty="0"/>
              <a:t>MAMMIFERI: spermatozoi diventano “iperattivi” (nuotano più velocemente) quando passano dall’utero alla tuba. Questo cambiamento sarebbe da attribuire a sostanze (fattori chemiotattici) liberati dall’uovo (o cellule del cumulo, o il follicolo rotto) quando è pronto per essere fecondato.</a:t>
            </a:r>
          </a:p>
          <a:p>
            <a:pPr eaLnBrk="1" hangingPunct="1"/>
            <a:endParaRPr lang="it-IT" altLang="it-IT" dirty="0"/>
          </a:p>
          <a:p>
            <a:pPr eaLnBrk="1" hangingPunct="1"/>
            <a:r>
              <a:rPr lang="it-IT" altLang="it-IT" b="1" dirty="0"/>
              <a:t>Int. J. Dev. </a:t>
            </a:r>
            <a:r>
              <a:rPr lang="it-IT" altLang="it-IT" b="1" dirty="0" err="1"/>
              <a:t>Biol</a:t>
            </a:r>
            <a:r>
              <a:rPr lang="it-IT" altLang="it-IT" b="1" dirty="0"/>
              <a:t>. 52</a:t>
            </a:r>
            <a:r>
              <a:rPr lang="it-IT" altLang="it-IT" dirty="0"/>
              <a:t>: 753-757 (2008)</a:t>
            </a:r>
          </a:p>
          <a:p>
            <a:pPr eaLnBrk="1" hangingPunct="1"/>
            <a:r>
              <a:rPr lang="it-IT" altLang="it-IT" dirty="0"/>
              <a:t>The </a:t>
            </a:r>
            <a:r>
              <a:rPr lang="it-IT" altLang="it-IT" dirty="0" err="1"/>
              <a:t>fish</a:t>
            </a:r>
            <a:r>
              <a:rPr lang="it-IT" altLang="it-IT" dirty="0"/>
              <a:t> (</a:t>
            </a:r>
            <a:r>
              <a:rPr lang="it-IT" altLang="it-IT" dirty="0" err="1"/>
              <a:t>teleost</a:t>
            </a:r>
            <a:r>
              <a:rPr lang="it-IT" altLang="it-IT" dirty="0"/>
              <a:t>) </a:t>
            </a:r>
            <a:r>
              <a:rPr lang="it-IT" altLang="it-IT" dirty="0" err="1"/>
              <a:t>egg</a:t>
            </a:r>
            <a:r>
              <a:rPr lang="it-IT" altLang="it-IT" dirty="0"/>
              <a:t> </a:t>
            </a:r>
            <a:r>
              <a:rPr lang="it-IT" altLang="it-IT" dirty="0" err="1"/>
              <a:t>is</a:t>
            </a:r>
            <a:r>
              <a:rPr lang="it-IT" altLang="it-IT" dirty="0"/>
              <a:t> </a:t>
            </a:r>
            <a:r>
              <a:rPr lang="it-IT" altLang="it-IT" dirty="0" err="1"/>
              <a:t>covered</a:t>
            </a:r>
            <a:r>
              <a:rPr lang="it-IT" altLang="it-IT" dirty="0"/>
              <a:t> by a </a:t>
            </a:r>
            <a:r>
              <a:rPr lang="it-IT" altLang="it-IT" dirty="0" err="1"/>
              <a:t>thick</a:t>
            </a:r>
            <a:r>
              <a:rPr lang="it-IT" altLang="it-IT" dirty="0"/>
              <a:t> </a:t>
            </a:r>
            <a:r>
              <a:rPr lang="it-IT" altLang="it-IT" dirty="0" err="1"/>
              <a:t>glycoprotein</a:t>
            </a:r>
            <a:r>
              <a:rPr lang="it-IT" altLang="it-IT" dirty="0"/>
              <a:t> </a:t>
            </a:r>
            <a:r>
              <a:rPr lang="it-IT" altLang="it-IT" dirty="0" err="1"/>
              <a:t>coat</a:t>
            </a:r>
            <a:r>
              <a:rPr lang="it-IT" altLang="it-IT" dirty="0"/>
              <a:t> </a:t>
            </a:r>
            <a:r>
              <a:rPr lang="it-IT" altLang="it-IT" dirty="0" err="1"/>
              <a:t>known</a:t>
            </a:r>
            <a:r>
              <a:rPr lang="it-IT" altLang="it-IT" dirty="0"/>
              <a:t> </a:t>
            </a:r>
            <a:r>
              <a:rPr lang="it-IT" altLang="it-IT" dirty="0" err="1"/>
              <a:t>as</a:t>
            </a:r>
            <a:r>
              <a:rPr lang="it-IT" altLang="it-IT" dirty="0"/>
              <a:t> the </a:t>
            </a:r>
            <a:r>
              <a:rPr lang="it-IT" altLang="it-IT" dirty="0" err="1"/>
              <a:t>chorion</a:t>
            </a:r>
            <a:r>
              <a:rPr lang="it-IT" altLang="it-IT" dirty="0"/>
              <a:t>. </a:t>
            </a:r>
            <a:r>
              <a:rPr lang="it-IT" altLang="it-IT" dirty="0" err="1"/>
              <a:t>Spermatozoa</a:t>
            </a:r>
            <a:r>
              <a:rPr lang="it-IT" altLang="it-IT" dirty="0"/>
              <a:t> are </a:t>
            </a:r>
            <a:r>
              <a:rPr lang="it-IT" altLang="it-IT" dirty="0" err="1"/>
              <a:t>able</a:t>
            </a:r>
            <a:r>
              <a:rPr lang="it-IT" altLang="it-IT" dirty="0"/>
              <a:t> to </a:t>
            </a:r>
            <a:r>
              <a:rPr lang="it-IT" altLang="it-IT" dirty="0" err="1"/>
              <a:t>enter</a:t>
            </a:r>
            <a:r>
              <a:rPr lang="it-IT" altLang="it-IT" dirty="0"/>
              <a:t> the </a:t>
            </a:r>
            <a:r>
              <a:rPr lang="it-IT" altLang="it-IT" dirty="0" err="1"/>
              <a:t>egg</a:t>
            </a:r>
            <a:r>
              <a:rPr lang="it-IT" altLang="it-IT" dirty="0"/>
              <a:t> </a:t>
            </a:r>
            <a:r>
              <a:rPr lang="it-IT" altLang="it-IT" dirty="0" err="1"/>
              <a:t>only</a:t>
            </a:r>
            <a:r>
              <a:rPr lang="it-IT" altLang="it-IT" dirty="0"/>
              <a:t> </a:t>
            </a:r>
            <a:r>
              <a:rPr lang="it-IT" altLang="it-IT" dirty="0" err="1"/>
              <a:t>through</a:t>
            </a:r>
            <a:r>
              <a:rPr lang="it-IT" altLang="it-IT" dirty="0"/>
              <a:t> a canal-like </a:t>
            </a:r>
            <a:r>
              <a:rPr lang="it-IT" altLang="it-IT" dirty="0" err="1"/>
              <a:t>structure</a:t>
            </a:r>
            <a:r>
              <a:rPr lang="it-IT" altLang="it-IT" dirty="0"/>
              <a:t> in the </a:t>
            </a:r>
            <a:r>
              <a:rPr lang="it-IT" altLang="it-IT" dirty="0" err="1"/>
              <a:t>chorion</a:t>
            </a:r>
            <a:r>
              <a:rPr lang="it-IT" altLang="it-IT" dirty="0"/>
              <a:t>, the </a:t>
            </a:r>
            <a:r>
              <a:rPr lang="it-IT" altLang="it-IT" dirty="0" err="1"/>
              <a:t>micropyle</a:t>
            </a:r>
            <a:r>
              <a:rPr lang="it-IT" altLang="it-IT" dirty="0"/>
              <a:t> (Hart, 1990; </a:t>
            </a:r>
            <a:r>
              <a:rPr lang="it-IT" altLang="it-IT" dirty="0" err="1"/>
              <a:t>Iwamatsu</a:t>
            </a:r>
            <a:r>
              <a:rPr lang="it-IT" altLang="it-IT" dirty="0"/>
              <a:t>, 2000). </a:t>
            </a:r>
            <a:r>
              <a:rPr lang="it-IT" altLang="it-IT" dirty="0" err="1"/>
              <a:t>Since</a:t>
            </a:r>
            <a:r>
              <a:rPr lang="it-IT" altLang="it-IT" dirty="0"/>
              <a:t> </a:t>
            </a:r>
            <a:r>
              <a:rPr lang="it-IT" altLang="it-IT" dirty="0" err="1"/>
              <a:t>spermatozoa</a:t>
            </a:r>
            <a:r>
              <a:rPr lang="it-IT" altLang="it-IT" dirty="0"/>
              <a:t> of </a:t>
            </a:r>
            <a:r>
              <a:rPr lang="it-IT" altLang="it-IT" dirty="0" err="1"/>
              <a:t>most</a:t>
            </a:r>
            <a:r>
              <a:rPr lang="it-IT" altLang="it-IT" dirty="0"/>
              <a:t> </a:t>
            </a:r>
            <a:r>
              <a:rPr lang="it-IT" altLang="it-IT" dirty="0" err="1"/>
              <a:t>fish</a:t>
            </a:r>
            <a:r>
              <a:rPr lang="it-IT" altLang="it-IT" dirty="0"/>
              <a:t> </a:t>
            </a:r>
            <a:r>
              <a:rPr lang="it-IT" altLang="it-IT" dirty="0" err="1"/>
              <a:t>swim</a:t>
            </a:r>
            <a:r>
              <a:rPr lang="it-IT" altLang="it-IT" dirty="0"/>
              <a:t> </a:t>
            </a:r>
            <a:r>
              <a:rPr lang="it-IT" altLang="it-IT" dirty="0" err="1"/>
              <a:t>very</a:t>
            </a:r>
            <a:r>
              <a:rPr lang="it-IT" altLang="it-IT" dirty="0"/>
              <a:t> </a:t>
            </a:r>
            <a:r>
              <a:rPr lang="it-IT" altLang="it-IT" dirty="0" err="1"/>
              <a:t>vigorously</a:t>
            </a:r>
            <a:r>
              <a:rPr lang="it-IT" altLang="it-IT" dirty="0"/>
              <a:t> in water, </a:t>
            </a:r>
            <a:r>
              <a:rPr lang="it-IT" altLang="it-IT" dirty="0" err="1"/>
              <a:t>it</a:t>
            </a:r>
            <a:r>
              <a:rPr lang="it-IT" altLang="it-IT" dirty="0"/>
              <a:t> </a:t>
            </a:r>
            <a:r>
              <a:rPr lang="it-IT" altLang="it-IT" dirty="0" err="1"/>
              <a:t>is</a:t>
            </a:r>
            <a:r>
              <a:rPr lang="it-IT" altLang="it-IT" dirty="0"/>
              <a:t> </a:t>
            </a:r>
            <a:r>
              <a:rPr lang="it-IT" altLang="it-IT" dirty="0" err="1"/>
              <a:t>generally</a:t>
            </a:r>
            <a:r>
              <a:rPr lang="it-IT" altLang="it-IT" dirty="0"/>
              <a:t> </a:t>
            </a:r>
            <a:r>
              <a:rPr lang="it-IT" altLang="it-IT" dirty="0" err="1"/>
              <a:t>assumed</a:t>
            </a:r>
            <a:r>
              <a:rPr lang="it-IT" altLang="it-IT" dirty="0"/>
              <a:t> </a:t>
            </a:r>
            <a:r>
              <a:rPr lang="it-IT" altLang="it-IT" dirty="0" err="1"/>
              <a:t>that</a:t>
            </a:r>
            <a:r>
              <a:rPr lang="it-IT" altLang="it-IT" dirty="0"/>
              <a:t> the </a:t>
            </a:r>
            <a:r>
              <a:rPr lang="it-IT" altLang="it-IT" dirty="0" err="1"/>
              <a:t>spermatozoa</a:t>
            </a:r>
            <a:r>
              <a:rPr lang="it-IT" altLang="it-IT" dirty="0"/>
              <a:t> </a:t>
            </a:r>
            <a:r>
              <a:rPr lang="it-IT" altLang="it-IT" dirty="0" err="1"/>
              <a:t>enter</a:t>
            </a:r>
            <a:r>
              <a:rPr lang="it-IT" altLang="it-IT" dirty="0"/>
              <a:t> the </a:t>
            </a:r>
            <a:r>
              <a:rPr lang="it-IT" altLang="it-IT" dirty="0" err="1"/>
              <a:t>micropyle</a:t>
            </a:r>
            <a:r>
              <a:rPr lang="it-IT" altLang="it-IT" dirty="0"/>
              <a:t> by </a:t>
            </a:r>
            <a:r>
              <a:rPr lang="it-IT" altLang="it-IT" dirty="0" err="1"/>
              <a:t>their</a:t>
            </a:r>
            <a:r>
              <a:rPr lang="it-IT" altLang="it-IT" dirty="0"/>
              <a:t> random </a:t>
            </a:r>
            <a:r>
              <a:rPr lang="it-IT" altLang="it-IT" dirty="0" err="1"/>
              <a:t>movement</a:t>
            </a:r>
            <a:r>
              <a:rPr lang="it-IT" altLang="it-IT" dirty="0"/>
              <a:t>. In 1953 </a:t>
            </a:r>
            <a:r>
              <a:rPr lang="it-IT" altLang="it-IT" dirty="0" err="1"/>
              <a:t>Yanagimachi</a:t>
            </a:r>
            <a:r>
              <a:rPr lang="it-IT" altLang="it-IT" dirty="0"/>
              <a:t> and </a:t>
            </a:r>
            <a:r>
              <a:rPr lang="it-IT" altLang="it-IT" dirty="0" err="1"/>
              <a:t>Kanoh</a:t>
            </a:r>
            <a:r>
              <a:rPr lang="it-IT" altLang="it-IT" dirty="0"/>
              <a:t> </a:t>
            </a:r>
            <a:r>
              <a:rPr lang="it-IT" altLang="it-IT" dirty="0" err="1"/>
              <a:t>reported</a:t>
            </a:r>
            <a:r>
              <a:rPr lang="it-IT" altLang="it-IT" dirty="0"/>
              <a:t> </a:t>
            </a:r>
            <a:r>
              <a:rPr lang="it-IT" altLang="it-IT" dirty="0" err="1"/>
              <a:t>that</a:t>
            </a:r>
            <a:r>
              <a:rPr lang="it-IT" altLang="it-IT" dirty="0"/>
              <a:t> </a:t>
            </a:r>
            <a:r>
              <a:rPr lang="it-IT" altLang="it-IT" dirty="0" err="1"/>
              <a:t>herring</a:t>
            </a:r>
            <a:r>
              <a:rPr lang="it-IT" altLang="it-IT" dirty="0"/>
              <a:t> </a:t>
            </a:r>
            <a:r>
              <a:rPr lang="it-IT" altLang="it-IT" dirty="0" err="1"/>
              <a:t>spermatozoa</a:t>
            </a:r>
            <a:r>
              <a:rPr lang="it-IT" altLang="it-IT" dirty="0"/>
              <a:t>, </a:t>
            </a:r>
            <a:r>
              <a:rPr lang="it-IT" altLang="it-IT" dirty="0" err="1"/>
              <a:t>which</a:t>
            </a:r>
            <a:r>
              <a:rPr lang="it-IT" altLang="it-IT" dirty="0"/>
              <a:t> </a:t>
            </a:r>
            <a:r>
              <a:rPr lang="it-IT" altLang="it-IT" dirty="0" err="1"/>
              <a:t>were</a:t>
            </a:r>
            <a:r>
              <a:rPr lang="it-IT" altLang="it-IT" dirty="0"/>
              <a:t> </a:t>
            </a:r>
            <a:r>
              <a:rPr lang="it-IT" altLang="it-IT" dirty="0" err="1"/>
              <a:t>hardly</a:t>
            </a:r>
            <a:r>
              <a:rPr lang="it-IT" altLang="it-IT" dirty="0"/>
              <a:t> </a:t>
            </a:r>
            <a:r>
              <a:rPr lang="it-IT" altLang="it-IT" dirty="0" err="1"/>
              <a:t>motile</a:t>
            </a:r>
            <a:r>
              <a:rPr lang="it-IT" altLang="it-IT" dirty="0"/>
              <a:t> in </a:t>
            </a:r>
            <a:r>
              <a:rPr lang="it-IT" altLang="it-IT" dirty="0" err="1"/>
              <a:t>seawater</a:t>
            </a:r>
            <a:r>
              <a:rPr lang="it-IT" altLang="it-IT" dirty="0"/>
              <a:t>, </a:t>
            </a:r>
            <a:r>
              <a:rPr lang="it-IT" altLang="it-IT" dirty="0" err="1"/>
              <a:t>became</a:t>
            </a:r>
            <a:r>
              <a:rPr lang="it-IT" altLang="it-IT" dirty="0"/>
              <a:t> </a:t>
            </a:r>
            <a:r>
              <a:rPr lang="it-IT" altLang="it-IT" dirty="0" err="1"/>
              <a:t>very</a:t>
            </a:r>
            <a:r>
              <a:rPr lang="it-IT" altLang="it-IT" dirty="0"/>
              <a:t> </a:t>
            </a:r>
            <a:r>
              <a:rPr lang="it-IT" altLang="it-IT" dirty="0" err="1"/>
              <a:t>active</a:t>
            </a:r>
            <a:r>
              <a:rPr lang="it-IT" altLang="it-IT" dirty="0"/>
              <a:t> </a:t>
            </a:r>
            <a:r>
              <a:rPr lang="it-IT" altLang="it-IT" dirty="0" err="1"/>
              <a:t>upon</a:t>
            </a:r>
            <a:r>
              <a:rPr lang="it-IT" altLang="it-IT" dirty="0"/>
              <a:t> contact with </a:t>
            </a:r>
            <a:r>
              <a:rPr lang="it-IT" altLang="it-IT" dirty="0" err="1"/>
              <a:t>chorion</a:t>
            </a:r>
            <a:r>
              <a:rPr lang="it-IT" altLang="it-IT" dirty="0"/>
              <a:t> in the </a:t>
            </a:r>
            <a:r>
              <a:rPr lang="it-IT" altLang="it-IT" dirty="0" err="1"/>
              <a:t>micropyle</a:t>
            </a:r>
            <a:r>
              <a:rPr lang="it-IT" altLang="it-IT" dirty="0"/>
              <a:t> </a:t>
            </a:r>
            <a:r>
              <a:rPr lang="it-IT" altLang="it-IT" dirty="0" err="1"/>
              <a:t>region</a:t>
            </a:r>
            <a:r>
              <a:rPr lang="it-IT" altLang="it-IT" dirty="0"/>
              <a:t> and </a:t>
            </a:r>
            <a:r>
              <a:rPr lang="it-IT" altLang="it-IT" dirty="0" err="1"/>
              <a:t>enter</a:t>
            </a:r>
            <a:r>
              <a:rPr lang="it-IT" altLang="it-IT" dirty="0"/>
              <a:t> the </a:t>
            </a:r>
            <a:r>
              <a:rPr lang="it-IT" altLang="it-IT" dirty="0" err="1"/>
              <a:t>micropyle</a:t>
            </a:r>
            <a:r>
              <a:rPr lang="it-IT" altLang="it-IT" dirty="0"/>
              <a:t> one by one in a </a:t>
            </a:r>
            <a:r>
              <a:rPr lang="it-IT" altLang="it-IT" dirty="0" err="1"/>
              <a:t>chemotactic</a:t>
            </a:r>
            <a:r>
              <a:rPr lang="it-IT" altLang="it-IT" dirty="0"/>
              <a:t> fashion, </a:t>
            </a:r>
            <a:r>
              <a:rPr lang="it-IT" altLang="it-IT" dirty="0" err="1"/>
              <a:t>which</a:t>
            </a:r>
            <a:r>
              <a:rPr lang="it-IT" altLang="it-IT" dirty="0"/>
              <a:t> </a:t>
            </a:r>
            <a:r>
              <a:rPr lang="it-IT" altLang="it-IT" dirty="0" err="1"/>
              <a:t>is</a:t>
            </a:r>
            <a:r>
              <a:rPr lang="it-IT" altLang="it-IT" dirty="0"/>
              <a:t> Ca2+ </a:t>
            </a:r>
            <a:r>
              <a:rPr lang="it-IT" altLang="it-IT" dirty="0" err="1"/>
              <a:t>dependent</a:t>
            </a:r>
            <a:r>
              <a:rPr lang="it-IT" altLang="it-IT" dirty="0"/>
              <a:t>. Suzuki (1958) </a:t>
            </a:r>
            <a:r>
              <a:rPr lang="it-IT" altLang="it-IT" dirty="0" err="1"/>
              <a:t>noted</a:t>
            </a:r>
            <a:r>
              <a:rPr lang="it-IT" altLang="it-IT" dirty="0"/>
              <a:t> </a:t>
            </a:r>
            <a:r>
              <a:rPr lang="it-IT" altLang="it-IT" dirty="0" err="1"/>
              <a:t>that</a:t>
            </a:r>
            <a:r>
              <a:rPr lang="it-IT" altLang="it-IT" dirty="0"/>
              <a:t> </a:t>
            </a:r>
            <a:r>
              <a:rPr lang="it-IT" altLang="it-IT" dirty="0" err="1"/>
              <a:t>spermatozoa</a:t>
            </a:r>
            <a:r>
              <a:rPr lang="it-IT" altLang="it-IT" dirty="0"/>
              <a:t> of </a:t>
            </a:r>
            <a:r>
              <a:rPr lang="it-IT" altLang="it-IT" dirty="0" err="1"/>
              <a:t>bitterings</a:t>
            </a:r>
            <a:r>
              <a:rPr lang="it-IT" altLang="it-IT" dirty="0"/>
              <a:t> (</a:t>
            </a:r>
            <a:r>
              <a:rPr lang="it-IT" altLang="it-IT" i="1" dirty="0" err="1"/>
              <a:t>Acheilognathus</a:t>
            </a:r>
            <a:r>
              <a:rPr lang="it-IT" altLang="it-IT" i="1" dirty="0"/>
              <a:t> </a:t>
            </a:r>
            <a:r>
              <a:rPr lang="it-IT" altLang="it-IT" dirty="0"/>
              <a:t>and </a:t>
            </a:r>
            <a:r>
              <a:rPr lang="it-IT" altLang="it-IT" i="1" dirty="0" err="1"/>
              <a:t>Rhodeus</a:t>
            </a:r>
            <a:r>
              <a:rPr lang="it-IT" altLang="it-IT" dirty="0"/>
              <a:t>) </a:t>
            </a:r>
            <a:r>
              <a:rPr lang="it-IT" altLang="it-IT" dirty="0" err="1"/>
              <a:t>were</a:t>
            </a:r>
            <a:r>
              <a:rPr lang="it-IT" altLang="it-IT" dirty="0"/>
              <a:t> </a:t>
            </a:r>
            <a:r>
              <a:rPr lang="it-IT" altLang="it-IT" dirty="0" err="1"/>
              <a:t>activated</a:t>
            </a:r>
            <a:r>
              <a:rPr lang="it-IT" altLang="it-IT" dirty="0"/>
              <a:t> and </a:t>
            </a:r>
            <a:r>
              <a:rPr lang="it-IT" altLang="it-IT" dirty="0" err="1"/>
              <a:t>aggregated</a:t>
            </a:r>
            <a:r>
              <a:rPr lang="it-IT" altLang="it-IT" dirty="0"/>
              <a:t> </a:t>
            </a:r>
            <a:r>
              <a:rPr lang="it-IT" altLang="it-IT" dirty="0" err="1"/>
              <a:t>near</a:t>
            </a:r>
            <a:r>
              <a:rPr lang="it-IT" altLang="it-IT" dirty="0"/>
              <a:t> the </a:t>
            </a:r>
            <a:r>
              <a:rPr lang="it-IT" altLang="it-IT" dirty="0" err="1"/>
              <a:t>micropyle</a:t>
            </a:r>
            <a:r>
              <a:rPr lang="it-IT" altLang="it-IT" dirty="0"/>
              <a:t> of </a:t>
            </a:r>
            <a:r>
              <a:rPr lang="it-IT" altLang="it-IT" dirty="0" err="1"/>
              <a:t>inseminated</a:t>
            </a:r>
            <a:r>
              <a:rPr lang="it-IT" altLang="it-IT" dirty="0"/>
              <a:t> </a:t>
            </a:r>
            <a:r>
              <a:rPr lang="it-IT" altLang="it-IT" dirty="0" err="1"/>
              <a:t>eggs</a:t>
            </a:r>
            <a:r>
              <a:rPr lang="it-IT" altLang="it-IT" dirty="0"/>
              <a:t>. </a:t>
            </a:r>
            <a:r>
              <a:rPr lang="it-IT" altLang="it-IT" dirty="0" err="1"/>
              <a:t>These</a:t>
            </a:r>
            <a:r>
              <a:rPr lang="it-IT" altLang="it-IT" dirty="0"/>
              <a:t> studies </a:t>
            </a:r>
            <a:r>
              <a:rPr lang="it-IT" altLang="it-IT" dirty="0" err="1"/>
              <a:t>suggest</a:t>
            </a:r>
            <a:r>
              <a:rPr lang="it-IT" altLang="it-IT" dirty="0"/>
              <a:t> </a:t>
            </a:r>
            <a:r>
              <a:rPr lang="it-IT" altLang="it-IT" dirty="0" err="1"/>
              <a:t>that</a:t>
            </a:r>
            <a:r>
              <a:rPr lang="it-IT" altLang="it-IT" dirty="0"/>
              <a:t> </a:t>
            </a:r>
            <a:r>
              <a:rPr lang="it-IT" altLang="it-IT" dirty="0" err="1"/>
              <a:t>sperm</a:t>
            </a:r>
            <a:r>
              <a:rPr lang="it-IT" altLang="it-IT" dirty="0"/>
              <a:t> entry </a:t>
            </a:r>
            <a:r>
              <a:rPr lang="it-IT" altLang="it-IT" dirty="0" err="1"/>
              <a:t>into</a:t>
            </a:r>
            <a:r>
              <a:rPr lang="it-IT" altLang="it-IT" dirty="0"/>
              <a:t> the </a:t>
            </a:r>
            <a:r>
              <a:rPr lang="it-IT" altLang="it-IT" dirty="0" err="1"/>
              <a:t>micropyle</a:t>
            </a:r>
            <a:r>
              <a:rPr lang="it-IT" altLang="it-IT" dirty="0"/>
              <a:t> </a:t>
            </a:r>
            <a:r>
              <a:rPr lang="it-IT" altLang="it-IT" dirty="0" err="1"/>
              <a:t>is</a:t>
            </a:r>
            <a:r>
              <a:rPr lang="it-IT" altLang="it-IT" dirty="0"/>
              <a:t> </a:t>
            </a:r>
            <a:r>
              <a:rPr lang="it-IT" altLang="it-IT" dirty="0" err="1"/>
              <a:t>not</a:t>
            </a:r>
            <a:r>
              <a:rPr lang="it-IT" altLang="it-IT" dirty="0"/>
              <a:t> random, </a:t>
            </a:r>
            <a:r>
              <a:rPr lang="it-IT" altLang="it-IT" dirty="0" err="1"/>
              <a:t>at</a:t>
            </a:r>
            <a:r>
              <a:rPr lang="it-IT" altLang="it-IT" dirty="0"/>
              <a:t> </a:t>
            </a:r>
            <a:r>
              <a:rPr lang="it-IT" altLang="it-IT" dirty="0" err="1"/>
              <a:t>least</a:t>
            </a:r>
            <a:r>
              <a:rPr lang="it-IT" altLang="it-IT" dirty="0"/>
              <a:t> in </a:t>
            </a:r>
            <a:r>
              <a:rPr lang="it-IT" altLang="it-IT" dirty="0" err="1"/>
              <a:t>these</a:t>
            </a:r>
            <a:r>
              <a:rPr lang="it-IT" altLang="it-IT" dirty="0"/>
              <a:t> </a:t>
            </a:r>
            <a:r>
              <a:rPr lang="it-IT" altLang="it-IT" dirty="0" err="1"/>
              <a:t>fish</a:t>
            </a:r>
            <a:r>
              <a:rPr lang="it-IT" altLang="it-IT" dirty="0"/>
              <a:t>. and the </a:t>
            </a:r>
            <a:r>
              <a:rPr lang="it-IT" altLang="it-IT" dirty="0" err="1"/>
              <a:t>lower</a:t>
            </a:r>
            <a:r>
              <a:rPr lang="it-IT" altLang="it-IT" dirty="0"/>
              <a:t> </a:t>
            </a:r>
            <a:r>
              <a:rPr lang="it-IT" altLang="it-IT" dirty="0" err="1"/>
              <a:t>portion</a:t>
            </a:r>
            <a:r>
              <a:rPr lang="it-IT" altLang="it-IT" dirty="0"/>
              <a:t> of </a:t>
            </a:r>
            <a:r>
              <a:rPr lang="it-IT" altLang="it-IT" dirty="0" err="1"/>
              <a:t>micropylar</a:t>
            </a:r>
            <a:r>
              <a:rPr lang="it-IT" altLang="it-IT" dirty="0"/>
              <a:t> canal </a:t>
            </a:r>
            <a:r>
              <a:rPr lang="it-IT" altLang="it-IT" dirty="0" err="1"/>
              <a:t>closes</a:t>
            </a:r>
            <a:r>
              <a:rPr lang="it-IT" altLang="it-IT" dirty="0"/>
              <a:t>, </a:t>
            </a:r>
            <a:r>
              <a:rPr lang="it-IT" altLang="it-IT" dirty="0" err="1"/>
              <a:t>perhaps</a:t>
            </a:r>
            <a:r>
              <a:rPr lang="it-IT" altLang="it-IT" dirty="0"/>
              <a:t> by </a:t>
            </a:r>
            <a:r>
              <a:rPr lang="it-IT" altLang="it-IT" dirty="0" err="1"/>
              <a:t>proteolytic</a:t>
            </a:r>
            <a:r>
              <a:rPr lang="it-IT" altLang="it-IT" dirty="0"/>
              <a:t> action of </a:t>
            </a:r>
            <a:r>
              <a:rPr lang="it-IT" altLang="it-IT" dirty="0" err="1"/>
              <a:t>cortical</a:t>
            </a:r>
            <a:r>
              <a:rPr lang="it-IT" altLang="it-IT" dirty="0"/>
              <a:t> </a:t>
            </a:r>
            <a:r>
              <a:rPr lang="it-IT" altLang="it-IT" dirty="0" err="1"/>
              <a:t>granule</a:t>
            </a:r>
            <a:r>
              <a:rPr lang="it-IT" altLang="it-IT" dirty="0"/>
              <a:t> </a:t>
            </a:r>
            <a:r>
              <a:rPr lang="it-IT" altLang="it-IT" dirty="0" err="1"/>
              <a:t>materials</a:t>
            </a:r>
            <a:r>
              <a:rPr lang="it-IT" altLang="it-IT" dirty="0"/>
              <a:t>. </a:t>
            </a:r>
          </a:p>
          <a:p>
            <a:pPr eaLnBrk="1" hangingPunct="1"/>
            <a:r>
              <a:rPr lang="it-IT" altLang="it-IT" dirty="0" err="1"/>
              <a:t>There</a:t>
            </a:r>
            <a:r>
              <a:rPr lang="it-IT" altLang="it-IT" dirty="0"/>
              <a:t> </a:t>
            </a:r>
            <a:r>
              <a:rPr lang="it-IT" altLang="it-IT" dirty="0" err="1"/>
              <a:t>is</a:t>
            </a:r>
            <a:r>
              <a:rPr lang="it-IT" altLang="it-IT" dirty="0"/>
              <a:t> no concrete </a:t>
            </a:r>
            <a:r>
              <a:rPr lang="it-IT" altLang="it-IT" dirty="0" err="1"/>
              <a:t>evidence</a:t>
            </a:r>
            <a:r>
              <a:rPr lang="it-IT" altLang="it-IT" dirty="0"/>
              <a:t> </a:t>
            </a:r>
            <a:r>
              <a:rPr lang="it-IT" altLang="it-IT" dirty="0" err="1"/>
              <a:t>that</a:t>
            </a:r>
            <a:r>
              <a:rPr lang="it-IT" altLang="it-IT" dirty="0"/>
              <a:t> </a:t>
            </a:r>
            <a:r>
              <a:rPr lang="it-IT" altLang="it-IT" dirty="0" err="1"/>
              <a:t>fish</a:t>
            </a:r>
            <a:r>
              <a:rPr lang="it-IT" altLang="it-IT" dirty="0"/>
              <a:t> </a:t>
            </a:r>
            <a:r>
              <a:rPr lang="it-IT" altLang="it-IT" dirty="0" err="1"/>
              <a:t>eggs</a:t>
            </a:r>
            <a:r>
              <a:rPr lang="it-IT" altLang="it-IT" dirty="0"/>
              <a:t> or </a:t>
            </a:r>
            <a:r>
              <a:rPr lang="it-IT" altLang="it-IT" dirty="0" err="1"/>
              <a:t>micropyles</a:t>
            </a:r>
            <a:r>
              <a:rPr lang="it-IT" altLang="it-IT" dirty="0"/>
              <a:t> </a:t>
            </a:r>
            <a:r>
              <a:rPr lang="it-IT" altLang="it-IT" dirty="0" err="1"/>
              <a:t>themselves</a:t>
            </a:r>
            <a:r>
              <a:rPr lang="it-IT" altLang="it-IT" dirty="0"/>
              <a:t> “</a:t>
            </a:r>
            <a:r>
              <a:rPr lang="it-IT" altLang="it-IT" dirty="0" err="1"/>
              <a:t>attract</a:t>
            </a:r>
            <a:r>
              <a:rPr lang="it-IT" altLang="it-IT" dirty="0"/>
              <a:t>” </a:t>
            </a:r>
            <a:r>
              <a:rPr lang="it-IT" altLang="it-IT" dirty="0" err="1"/>
              <a:t>spermatozoa</a:t>
            </a:r>
            <a:r>
              <a:rPr lang="it-IT" altLang="it-IT" dirty="0"/>
              <a:t> from a </a:t>
            </a:r>
            <a:r>
              <a:rPr lang="it-IT" altLang="it-IT" dirty="0" err="1"/>
              <a:t>distance</a:t>
            </a:r>
            <a:r>
              <a:rPr lang="it-IT" altLang="it-IT" dirty="0"/>
              <a:t>. </a:t>
            </a:r>
            <a:r>
              <a:rPr lang="it-IT" altLang="it-IT" dirty="0" err="1"/>
              <a:t>Rather</a:t>
            </a:r>
            <a:r>
              <a:rPr lang="it-IT" altLang="it-IT" dirty="0"/>
              <a:t>, </a:t>
            </a:r>
            <a:r>
              <a:rPr lang="it-IT" altLang="it-IT" dirty="0" err="1"/>
              <a:t>sperm-egg</a:t>
            </a:r>
            <a:r>
              <a:rPr lang="it-IT" altLang="it-IT" dirty="0"/>
              <a:t> </a:t>
            </a:r>
            <a:r>
              <a:rPr lang="it-IT" altLang="it-IT" dirty="0" err="1"/>
              <a:t>encounters</a:t>
            </a:r>
            <a:r>
              <a:rPr lang="it-IT" altLang="it-IT" dirty="0"/>
              <a:t> </a:t>
            </a:r>
            <a:r>
              <a:rPr lang="it-IT" altLang="it-IT" dirty="0" err="1"/>
              <a:t>seems</a:t>
            </a:r>
            <a:r>
              <a:rPr lang="it-IT" altLang="it-IT" dirty="0"/>
              <a:t> to be a random event. </a:t>
            </a:r>
            <a:r>
              <a:rPr lang="it-IT" altLang="it-IT" dirty="0" err="1"/>
              <a:t>Yanagimachi</a:t>
            </a:r>
            <a:r>
              <a:rPr lang="it-IT" altLang="it-IT" dirty="0"/>
              <a:t> </a:t>
            </a:r>
            <a:r>
              <a:rPr lang="it-IT" altLang="it-IT" i="1" dirty="0"/>
              <a:t>et al. </a:t>
            </a:r>
            <a:r>
              <a:rPr lang="it-IT" altLang="it-IT" dirty="0"/>
              <a:t>(1992) </a:t>
            </a:r>
            <a:r>
              <a:rPr lang="it-IT" altLang="it-IT" dirty="0" err="1"/>
              <a:t>witnessed</a:t>
            </a:r>
            <a:r>
              <a:rPr lang="it-IT" altLang="it-IT" dirty="0"/>
              <a:t> </a:t>
            </a:r>
            <a:r>
              <a:rPr lang="it-IT" altLang="it-IT" dirty="0" err="1"/>
              <a:t>that</a:t>
            </a:r>
            <a:r>
              <a:rPr lang="it-IT" altLang="it-IT" dirty="0"/>
              <a:t> </a:t>
            </a:r>
            <a:r>
              <a:rPr lang="it-IT" altLang="it-IT" dirty="0" err="1"/>
              <a:t>salmon</a:t>
            </a:r>
            <a:r>
              <a:rPr lang="it-IT" altLang="it-IT" dirty="0"/>
              <a:t> and </a:t>
            </a:r>
            <a:r>
              <a:rPr lang="it-IT" altLang="it-IT" dirty="0" err="1"/>
              <a:t>trout</a:t>
            </a:r>
            <a:r>
              <a:rPr lang="it-IT" altLang="it-IT" dirty="0"/>
              <a:t> </a:t>
            </a:r>
            <a:r>
              <a:rPr lang="it-IT" altLang="it-IT" dirty="0" err="1"/>
              <a:t>spermatozoa</a:t>
            </a:r>
            <a:r>
              <a:rPr lang="it-IT" altLang="it-IT" dirty="0"/>
              <a:t> </a:t>
            </a:r>
            <a:r>
              <a:rPr lang="it-IT" altLang="it-IT" dirty="0" err="1"/>
              <a:t>swam</a:t>
            </a:r>
            <a:r>
              <a:rPr lang="it-IT" altLang="it-IT" dirty="0"/>
              <a:t> </a:t>
            </a:r>
            <a:r>
              <a:rPr lang="it-IT" altLang="it-IT" dirty="0" err="1"/>
              <a:t>actively</a:t>
            </a:r>
            <a:r>
              <a:rPr lang="it-IT" altLang="it-IT" dirty="0"/>
              <a:t> in water and come </a:t>
            </a:r>
            <a:r>
              <a:rPr lang="it-IT" altLang="it-IT" dirty="0" err="1"/>
              <a:t>into</a:t>
            </a:r>
            <a:r>
              <a:rPr lang="it-IT" altLang="it-IT" dirty="0"/>
              <a:t> contact with </a:t>
            </a:r>
            <a:r>
              <a:rPr lang="it-IT" altLang="it-IT" dirty="0" err="1"/>
              <a:t>chorion</a:t>
            </a:r>
            <a:r>
              <a:rPr lang="it-IT" altLang="it-IT" dirty="0"/>
              <a:t> </a:t>
            </a:r>
            <a:r>
              <a:rPr lang="it-IT" altLang="it-IT" dirty="0" err="1"/>
              <a:t>surface</a:t>
            </a:r>
            <a:r>
              <a:rPr lang="it-IT" altLang="it-IT" dirty="0"/>
              <a:t> </a:t>
            </a:r>
            <a:r>
              <a:rPr lang="it-IT" altLang="it-IT" dirty="0" err="1"/>
              <a:t>apparently</a:t>
            </a:r>
            <a:r>
              <a:rPr lang="it-IT" altLang="it-IT" dirty="0"/>
              <a:t> by random </a:t>
            </a:r>
            <a:r>
              <a:rPr lang="it-IT" altLang="it-IT" dirty="0" err="1"/>
              <a:t>movement</a:t>
            </a:r>
            <a:r>
              <a:rPr lang="it-IT" altLang="it-IT" dirty="0"/>
              <a:t>. </a:t>
            </a:r>
            <a:r>
              <a:rPr lang="it-IT" altLang="it-IT" dirty="0" err="1"/>
              <a:t>Those</a:t>
            </a:r>
            <a:r>
              <a:rPr lang="it-IT" altLang="it-IT" dirty="0"/>
              <a:t> </a:t>
            </a:r>
            <a:r>
              <a:rPr lang="it-IT" altLang="it-IT" dirty="0" err="1"/>
              <a:t>sperm</a:t>
            </a:r>
            <a:r>
              <a:rPr lang="it-IT" altLang="it-IT" dirty="0"/>
              <a:t> </a:t>
            </a:r>
            <a:r>
              <a:rPr lang="it-IT" altLang="it-IT" dirty="0" err="1"/>
              <a:t>that</a:t>
            </a:r>
            <a:r>
              <a:rPr lang="it-IT" altLang="it-IT" dirty="0"/>
              <a:t> </a:t>
            </a:r>
            <a:r>
              <a:rPr lang="it-IT" altLang="it-IT" dirty="0" err="1"/>
              <a:t>collided</a:t>
            </a:r>
            <a:r>
              <a:rPr lang="it-IT" altLang="it-IT" dirty="0"/>
              <a:t> with </a:t>
            </a:r>
            <a:r>
              <a:rPr lang="it-IT" altLang="it-IT" dirty="0" err="1"/>
              <a:t>chorion</a:t>
            </a:r>
            <a:r>
              <a:rPr lang="it-IT" altLang="it-IT" dirty="0"/>
              <a:t> </a:t>
            </a:r>
            <a:r>
              <a:rPr lang="it-IT" altLang="it-IT" dirty="0" err="1"/>
              <a:t>moved</a:t>
            </a:r>
            <a:r>
              <a:rPr lang="it-IT" altLang="it-IT" dirty="0"/>
              <a:t> </a:t>
            </a:r>
            <a:r>
              <a:rPr lang="it-IT" altLang="it-IT" dirty="0" err="1"/>
              <a:t>along</a:t>
            </a:r>
            <a:r>
              <a:rPr lang="it-IT" altLang="it-IT" dirty="0"/>
              <a:t> </a:t>
            </a:r>
            <a:r>
              <a:rPr lang="it-IT" altLang="it-IT" dirty="0" err="1"/>
              <a:t>chorion</a:t>
            </a:r>
            <a:r>
              <a:rPr lang="it-IT" altLang="it-IT" dirty="0"/>
              <a:t> </a:t>
            </a:r>
            <a:r>
              <a:rPr lang="it-IT" altLang="it-IT" dirty="0" err="1"/>
              <a:t>surface</a:t>
            </a:r>
            <a:r>
              <a:rPr lang="it-IT" altLang="it-IT" dirty="0"/>
              <a:t> in a </a:t>
            </a:r>
            <a:r>
              <a:rPr lang="it-IT" altLang="it-IT" dirty="0" err="1"/>
              <a:t>thigmotactic</a:t>
            </a:r>
            <a:r>
              <a:rPr lang="it-IT" altLang="it-IT" dirty="0"/>
              <a:t> fashion. </a:t>
            </a:r>
            <a:r>
              <a:rPr lang="it-IT" altLang="it-IT" dirty="0" err="1"/>
              <a:t>They</a:t>
            </a:r>
            <a:r>
              <a:rPr lang="it-IT" altLang="it-IT" dirty="0"/>
              <a:t> </a:t>
            </a:r>
            <a:r>
              <a:rPr lang="it-IT" altLang="it-IT" dirty="0" err="1"/>
              <a:t>were</a:t>
            </a:r>
            <a:r>
              <a:rPr lang="it-IT" altLang="it-IT" dirty="0"/>
              <a:t> </a:t>
            </a:r>
            <a:r>
              <a:rPr lang="it-IT" altLang="it-IT" dirty="0" err="1"/>
              <a:t>not</a:t>
            </a:r>
            <a:r>
              <a:rPr lang="it-IT" altLang="it-IT" dirty="0"/>
              <a:t> </a:t>
            </a:r>
            <a:r>
              <a:rPr lang="it-IT" altLang="it-IT" dirty="0" err="1"/>
              <a:t>directed</a:t>
            </a:r>
            <a:r>
              <a:rPr lang="it-IT" altLang="it-IT" dirty="0"/>
              <a:t> to the </a:t>
            </a:r>
            <a:r>
              <a:rPr lang="it-IT" altLang="it-IT" dirty="0" err="1"/>
              <a:t>micropyle</a:t>
            </a:r>
            <a:r>
              <a:rPr lang="it-IT" altLang="it-IT" dirty="0"/>
              <a:t>, </a:t>
            </a:r>
            <a:r>
              <a:rPr lang="it-IT" altLang="it-IT" dirty="0" err="1"/>
              <a:t>but</a:t>
            </a:r>
            <a:r>
              <a:rPr lang="it-IT" altLang="it-IT" dirty="0"/>
              <a:t> once </a:t>
            </a:r>
            <a:r>
              <a:rPr lang="it-IT" altLang="it-IT" dirty="0" err="1"/>
              <a:t>they</a:t>
            </a:r>
            <a:r>
              <a:rPr lang="it-IT" altLang="it-IT" dirty="0"/>
              <a:t> </a:t>
            </a:r>
            <a:r>
              <a:rPr lang="it-IT" altLang="it-IT" dirty="0" err="1"/>
              <a:t>came</a:t>
            </a:r>
            <a:r>
              <a:rPr lang="it-IT" altLang="it-IT" dirty="0"/>
              <a:t> </a:t>
            </a:r>
            <a:r>
              <a:rPr lang="it-IT" altLang="it-IT" dirty="0" err="1"/>
              <a:t>into</a:t>
            </a:r>
            <a:r>
              <a:rPr lang="it-IT" altLang="it-IT" dirty="0"/>
              <a:t> contact with the opening (“</a:t>
            </a:r>
            <a:r>
              <a:rPr lang="it-IT" altLang="it-IT" dirty="0" err="1"/>
              <a:t>vestibule</a:t>
            </a:r>
            <a:r>
              <a:rPr lang="it-IT" altLang="it-IT" dirty="0"/>
              <a:t>”) of the </a:t>
            </a:r>
            <a:r>
              <a:rPr lang="it-IT" altLang="it-IT" dirty="0" err="1"/>
              <a:t>micropyle</a:t>
            </a:r>
            <a:r>
              <a:rPr lang="it-IT" altLang="it-IT" dirty="0"/>
              <a:t>, </a:t>
            </a:r>
            <a:r>
              <a:rPr lang="it-IT" altLang="it-IT" dirty="0" err="1"/>
              <a:t>they</a:t>
            </a:r>
            <a:r>
              <a:rPr lang="it-IT" altLang="it-IT" dirty="0"/>
              <a:t> </a:t>
            </a:r>
            <a:r>
              <a:rPr lang="it-IT" altLang="it-IT" dirty="0" err="1"/>
              <a:t>entered</a:t>
            </a:r>
            <a:r>
              <a:rPr lang="it-IT" altLang="it-IT" dirty="0"/>
              <a:t> the </a:t>
            </a:r>
            <a:r>
              <a:rPr lang="it-IT" altLang="it-IT" dirty="0" err="1"/>
              <a:t>micropyle</a:t>
            </a:r>
            <a:r>
              <a:rPr lang="it-IT" altLang="it-IT" dirty="0"/>
              <a:t> </a:t>
            </a:r>
            <a:r>
              <a:rPr lang="it-IT" altLang="it-IT" dirty="0" err="1"/>
              <a:t>immediately</a:t>
            </a:r>
            <a:r>
              <a:rPr lang="it-IT" altLang="it-IT" dirty="0"/>
              <a:t> or after </a:t>
            </a:r>
            <a:r>
              <a:rPr lang="it-IT" altLang="it-IT" dirty="0" err="1"/>
              <a:t>abrupt</a:t>
            </a:r>
            <a:r>
              <a:rPr lang="it-IT" altLang="it-IT" dirty="0"/>
              <a:t> </a:t>
            </a:r>
            <a:r>
              <a:rPr lang="it-IT" altLang="it-IT" dirty="0" err="1"/>
              <a:t>change</a:t>
            </a:r>
            <a:r>
              <a:rPr lang="it-IT" altLang="it-IT" dirty="0"/>
              <a:t> in </a:t>
            </a:r>
            <a:r>
              <a:rPr lang="it-IT" altLang="it-IT" dirty="0" err="1"/>
              <a:t>their</a:t>
            </a:r>
            <a:r>
              <a:rPr lang="it-IT" altLang="it-IT" dirty="0"/>
              <a:t> </a:t>
            </a:r>
            <a:r>
              <a:rPr lang="it-IT" altLang="it-IT" dirty="0" err="1"/>
              <a:t>path</a:t>
            </a:r>
            <a:r>
              <a:rPr lang="it-IT" altLang="it-IT" dirty="0"/>
              <a:t>. </a:t>
            </a:r>
            <a:r>
              <a:rPr lang="it-IT" altLang="it-IT" dirty="0" err="1"/>
              <a:t>This</a:t>
            </a:r>
            <a:r>
              <a:rPr lang="it-IT" altLang="it-IT" dirty="0"/>
              <a:t> </a:t>
            </a:r>
            <a:r>
              <a:rPr lang="it-IT" altLang="it-IT" dirty="0" err="1"/>
              <a:t>occurred</a:t>
            </a:r>
            <a:r>
              <a:rPr lang="it-IT" altLang="it-IT" dirty="0"/>
              <a:t> </a:t>
            </a:r>
            <a:r>
              <a:rPr lang="it-IT" altLang="it-IT" dirty="0" err="1"/>
              <a:t>only</a:t>
            </a:r>
            <a:r>
              <a:rPr lang="it-IT" altLang="it-IT" dirty="0"/>
              <a:t> </a:t>
            </a:r>
            <a:r>
              <a:rPr lang="it-IT" altLang="it-IT" dirty="0" err="1"/>
              <a:t>when</a:t>
            </a:r>
            <a:r>
              <a:rPr lang="it-IT" altLang="it-IT" dirty="0"/>
              <a:t> the medium </a:t>
            </a:r>
            <a:r>
              <a:rPr lang="it-IT" altLang="it-IT" dirty="0" err="1"/>
              <a:t>contained</a:t>
            </a:r>
            <a:r>
              <a:rPr lang="it-IT" altLang="it-IT" dirty="0"/>
              <a:t> a </a:t>
            </a:r>
            <a:r>
              <a:rPr lang="it-IT" altLang="it-IT" dirty="0" err="1"/>
              <a:t>sufficient</a:t>
            </a:r>
            <a:r>
              <a:rPr lang="it-IT" altLang="it-IT" dirty="0"/>
              <a:t> </a:t>
            </a:r>
            <a:r>
              <a:rPr lang="it-IT" altLang="it-IT" dirty="0" err="1"/>
              <a:t>amount</a:t>
            </a:r>
            <a:r>
              <a:rPr lang="it-IT" altLang="it-IT" dirty="0"/>
              <a:t> of Ca 2+ (</a:t>
            </a:r>
            <a:r>
              <a:rPr lang="it-IT" altLang="it-IT" dirty="0" err="1"/>
              <a:t>Yanagimachi</a:t>
            </a:r>
            <a:r>
              <a:rPr lang="it-IT" altLang="it-IT" dirty="0"/>
              <a:t> </a:t>
            </a:r>
            <a:r>
              <a:rPr lang="it-IT" altLang="it-IT" i="1" dirty="0"/>
              <a:t>et al., </a:t>
            </a:r>
            <a:r>
              <a:rPr lang="it-IT" altLang="it-IT" dirty="0"/>
              <a:t>1992). The </a:t>
            </a:r>
            <a:r>
              <a:rPr lang="it-IT" altLang="it-IT" dirty="0" err="1"/>
              <a:t>suggestion</a:t>
            </a:r>
            <a:r>
              <a:rPr lang="it-IT" altLang="it-IT" dirty="0"/>
              <a:t> from </a:t>
            </a:r>
            <a:r>
              <a:rPr lang="it-IT" altLang="it-IT" dirty="0" err="1"/>
              <a:t>these</a:t>
            </a:r>
            <a:r>
              <a:rPr lang="it-IT" altLang="it-IT" dirty="0"/>
              <a:t> </a:t>
            </a:r>
            <a:r>
              <a:rPr lang="it-IT" altLang="it-IT" dirty="0" err="1"/>
              <a:t>observations</a:t>
            </a:r>
            <a:r>
              <a:rPr lang="it-IT" altLang="it-IT" dirty="0"/>
              <a:t> </a:t>
            </a:r>
            <a:r>
              <a:rPr lang="it-IT" altLang="it-IT" dirty="0" err="1"/>
              <a:t>was</a:t>
            </a:r>
            <a:r>
              <a:rPr lang="it-IT" altLang="it-IT" dirty="0"/>
              <a:t> </a:t>
            </a:r>
            <a:r>
              <a:rPr lang="it-IT" altLang="it-IT" dirty="0" err="1"/>
              <a:t>that</a:t>
            </a:r>
            <a:r>
              <a:rPr lang="it-IT" altLang="it-IT" dirty="0"/>
              <a:t> </a:t>
            </a:r>
            <a:r>
              <a:rPr lang="it-IT" altLang="it-IT" dirty="0" err="1"/>
              <a:t>spermatozoa</a:t>
            </a:r>
            <a:r>
              <a:rPr lang="it-IT" altLang="it-IT" dirty="0"/>
              <a:t> </a:t>
            </a:r>
            <a:r>
              <a:rPr lang="it-IT" altLang="it-IT" dirty="0" err="1"/>
              <a:t>were</a:t>
            </a:r>
            <a:r>
              <a:rPr lang="it-IT" altLang="it-IT" dirty="0"/>
              <a:t> </a:t>
            </a:r>
            <a:r>
              <a:rPr lang="it-IT" altLang="it-IT" dirty="0" err="1"/>
              <a:t>guided</a:t>
            </a:r>
            <a:r>
              <a:rPr lang="it-IT" altLang="it-IT" dirty="0"/>
              <a:t> </a:t>
            </a:r>
            <a:r>
              <a:rPr lang="it-IT" altLang="it-IT" dirty="0" err="1"/>
              <a:t>into</a:t>
            </a:r>
            <a:r>
              <a:rPr lang="it-IT" altLang="it-IT" dirty="0"/>
              <a:t> the </a:t>
            </a:r>
            <a:r>
              <a:rPr lang="it-IT" altLang="it-IT" dirty="0" err="1"/>
              <a:t>micropyle</a:t>
            </a:r>
            <a:r>
              <a:rPr lang="it-IT" altLang="it-IT" dirty="0"/>
              <a:t> by a </a:t>
            </a:r>
            <a:r>
              <a:rPr lang="it-IT" altLang="it-IT" dirty="0" err="1"/>
              <a:t>factor</a:t>
            </a:r>
            <a:r>
              <a:rPr lang="it-IT" altLang="it-IT" dirty="0"/>
              <a:t> (or </a:t>
            </a:r>
            <a:r>
              <a:rPr lang="it-IT" altLang="it-IT" dirty="0" err="1"/>
              <a:t>substance</a:t>
            </a:r>
            <a:r>
              <a:rPr lang="it-IT" altLang="it-IT" dirty="0"/>
              <a:t>) </a:t>
            </a:r>
            <a:r>
              <a:rPr lang="it-IT" altLang="it-IT" dirty="0" err="1"/>
              <a:t>bound</a:t>
            </a:r>
            <a:r>
              <a:rPr lang="it-IT" altLang="it-IT" dirty="0"/>
              <a:t> to the </a:t>
            </a:r>
            <a:r>
              <a:rPr lang="it-IT" altLang="it-IT" dirty="0" err="1"/>
              <a:t>chorion</a:t>
            </a:r>
            <a:r>
              <a:rPr lang="it-IT" altLang="it-IT" dirty="0"/>
              <a:t> </a:t>
            </a:r>
            <a:r>
              <a:rPr lang="it-IT" altLang="it-IT" dirty="0" err="1"/>
              <a:t>immediately</a:t>
            </a:r>
            <a:r>
              <a:rPr lang="it-IT" altLang="it-IT" dirty="0"/>
              <a:t> </a:t>
            </a:r>
            <a:r>
              <a:rPr lang="it-IT" altLang="it-IT" dirty="0" err="1"/>
              <a:t>surrounding</a:t>
            </a:r>
            <a:r>
              <a:rPr lang="it-IT" altLang="it-IT" dirty="0"/>
              <a:t> the opening of </a:t>
            </a:r>
            <a:r>
              <a:rPr lang="it-IT" altLang="it-IT" dirty="0" err="1"/>
              <a:t>micropyle</a:t>
            </a:r>
            <a:r>
              <a:rPr lang="it-IT" altLang="it-IT" dirty="0"/>
              <a:t>, </a:t>
            </a:r>
            <a:r>
              <a:rPr lang="it-IT" altLang="it-IT" dirty="0" err="1"/>
              <a:t>as</a:t>
            </a:r>
            <a:r>
              <a:rPr lang="it-IT" altLang="it-IT" dirty="0"/>
              <a:t> </a:t>
            </a:r>
            <a:r>
              <a:rPr lang="it-IT" altLang="it-IT" dirty="0" err="1"/>
              <a:t>well</a:t>
            </a:r>
            <a:r>
              <a:rPr lang="it-IT" altLang="it-IT" dirty="0"/>
              <a:t> </a:t>
            </a:r>
            <a:r>
              <a:rPr lang="it-IT" altLang="it-IT" dirty="0" err="1"/>
              <a:t>as</a:t>
            </a:r>
            <a:r>
              <a:rPr lang="it-IT" altLang="it-IT" dirty="0"/>
              <a:t> </a:t>
            </a:r>
            <a:r>
              <a:rPr lang="it-IT" altLang="it-IT" dirty="0" err="1"/>
              <a:t>along</a:t>
            </a:r>
            <a:r>
              <a:rPr lang="it-IT" altLang="it-IT" dirty="0"/>
              <a:t> the </a:t>
            </a:r>
            <a:r>
              <a:rPr lang="it-IT" altLang="it-IT" dirty="0" err="1"/>
              <a:t>micropylar</a:t>
            </a:r>
            <a:r>
              <a:rPr lang="it-IT" altLang="it-IT" dirty="0"/>
              <a:t> canal. </a:t>
            </a:r>
            <a:r>
              <a:rPr lang="it-IT" altLang="it-IT" dirty="0" err="1"/>
              <a:t>This</a:t>
            </a:r>
            <a:r>
              <a:rPr lang="it-IT" altLang="it-IT" dirty="0"/>
              <a:t> </a:t>
            </a:r>
            <a:r>
              <a:rPr lang="it-IT" altLang="it-IT" dirty="0" err="1"/>
              <a:t>hypothetical</a:t>
            </a:r>
            <a:r>
              <a:rPr lang="it-IT" altLang="it-IT" dirty="0"/>
              <a:t> </a:t>
            </a:r>
            <a:r>
              <a:rPr lang="it-IT" altLang="it-IT" dirty="0" err="1"/>
              <a:t>factor</a:t>
            </a:r>
            <a:r>
              <a:rPr lang="it-IT" altLang="it-IT" dirty="0"/>
              <a:t>, </a:t>
            </a:r>
            <a:r>
              <a:rPr lang="it-IT" altLang="it-IT" dirty="0" err="1"/>
              <a:t>called</a:t>
            </a:r>
            <a:r>
              <a:rPr lang="it-IT" altLang="it-IT" dirty="0"/>
              <a:t> “</a:t>
            </a:r>
            <a:r>
              <a:rPr lang="it-IT" altLang="it-IT" dirty="0" err="1"/>
              <a:t>sperm-guidance</a:t>
            </a:r>
            <a:r>
              <a:rPr lang="it-IT" altLang="it-IT" dirty="0"/>
              <a:t> </a:t>
            </a:r>
            <a:r>
              <a:rPr lang="it-IT" altLang="it-IT" dirty="0" err="1"/>
              <a:t>factor</a:t>
            </a:r>
            <a:r>
              <a:rPr lang="it-IT" altLang="it-IT" dirty="0"/>
              <a:t>” (</a:t>
            </a:r>
            <a:r>
              <a:rPr lang="it-IT" altLang="it-IT" dirty="0" err="1"/>
              <a:t>Yanagimachi</a:t>
            </a:r>
            <a:r>
              <a:rPr lang="it-IT" altLang="it-IT" dirty="0"/>
              <a:t> </a:t>
            </a:r>
            <a:r>
              <a:rPr lang="it-IT" altLang="it-IT" i="1" dirty="0"/>
              <a:t>et al</a:t>
            </a:r>
            <a:r>
              <a:rPr lang="it-IT" altLang="it-IT" dirty="0"/>
              <a:t>., 1992) or “</a:t>
            </a:r>
            <a:r>
              <a:rPr lang="it-IT" altLang="it-IT" dirty="0" err="1"/>
              <a:t>micropylar</a:t>
            </a:r>
            <a:r>
              <a:rPr lang="it-IT" altLang="it-IT" dirty="0"/>
              <a:t> </a:t>
            </a:r>
            <a:r>
              <a:rPr lang="it-IT" altLang="it-IT" dirty="0" err="1"/>
              <a:t>sperm</a:t>
            </a:r>
            <a:r>
              <a:rPr lang="it-IT" altLang="it-IT" dirty="0"/>
              <a:t> </a:t>
            </a:r>
            <a:r>
              <a:rPr lang="it-IT" altLang="it-IT" dirty="0" err="1"/>
              <a:t>guidance</a:t>
            </a:r>
            <a:r>
              <a:rPr lang="it-IT" altLang="it-IT" dirty="0"/>
              <a:t> </a:t>
            </a:r>
            <a:r>
              <a:rPr lang="it-IT" altLang="it-IT" dirty="0" err="1"/>
              <a:t>factor</a:t>
            </a:r>
            <a:r>
              <a:rPr lang="it-IT" altLang="it-IT" dirty="0"/>
              <a:t>” (MSGF), </a:t>
            </a:r>
            <a:r>
              <a:rPr lang="it-IT" altLang="it-IT" dirty="0" err="1"/>
              <a:t>probably</a:t>
            </a:r>
            <a:r>
              <a:rPr lang="it-IT" altLang="it-IT" dirty="0"/>
              <a:t> </a:t>
            </a:r>
            <a:r>
              <a:rPr lang="it-IT" altLang="it-IT" dirty="0" err="1"/>
              <a:t>exists</a:t>
            </a:r>
            <a:r>
              <a:rPr lang="it-IT" altLang="it-IT" dirty="0"/>
              <a:t> in </a:t>
            </a:r>
            <a:r>
              <a:rPr lang="it-IT" altLang="it-IT" dirty="0" err="1"/>
              <a:t>all</a:t>
            </a:r>
            <a:r>
              <a:rPr lang="it-IT" altLang="it-IT" dirty="0"/>
              <a:t> </a:t>
            </a:r>
            <a:r>
              <a:rPr lang="it-IT" altLang="it-IT" dirty="0" err="1"/>
              <a:t>fish</a:t>
            </a:r>
            <a:r>
              <a:rPr lang="it-IT" altLang="it-IT" dirty="0"/>
              <a:t> </a:t>
            </a:r>
            <a:r>
              <a:rPr lang="it-IT" altLang="it-IT" dirty="0" err="1"/>
              <a:t>species</a:t>
            </a:r>
            <a:r>
              <a:rPr lang="it-IT" altLang="it-IT" dirty="0"/>
              <a:t>. </a:t>
            </a:r>
            <a:r>
              <a:rPr lang="it-IT" altLang="it-IT" dirty="0" err="1"/>
              <a:t>Herring</a:t>
            </a:r>
            <a:r>
              <a:rPr lang="it-IT" altLang="it-IT" dirty="0"/>
              <a:t> </a:t>
            </a:r>
            <a:r>
              <a:rPr lang="it-IT" altLang="it-IT" dirty="0" err="1"/>
              <a:t>eggs</a:t>
            </a:r>
            <a:r>
              <a:rPr lang="it-IT" altLang="it-IT" dirty="0"/>
              <a:t> </a:t>
            </a:r>
            <a:r>
              <a:rPr lang="it-IT" altLang="it-IT" dirty="0" err="1"/>
              <a:t>possess</a:t>
            </a:r>
            <a:r>
              <a:rPr lang="it-IT" altLang="it-IT" dirty="0"/>
              <a:t> a </a:t>
            </a:r>
            <a:r>
              <a:rPr lang="it-IT" altLang="it-IT" dirty="0" err="1"/>
              <a:t>sperm</a:t>
            </a:r>
            <a:r>
              <a:rPr lang="it-IT" altLang="it-IT" dirty="0"/>
              <a:t> </a:t>
            </a:r>
            <a:r>
              <a:rPr lang="it-IT" altLang="it-IT" dirty="0" err="1"/>
              <a:t>motility</a:t>
            </a:r>
            <a:r>
              <a:rPr lang="it-IT" altLang="it-IT" dirty="0"/>
              <a:t> </a:t>
            </a:r>
            <a:r>
              <a:rPr lang="it-IT" altLang="it-IT" dirty="0" err="1"/>
              <a:t>initiation</a:t>
            </a:r>
            <a:r>
              <a:rPr lang="it-IT" altLang="it-IT" dirty="0"/>
              <a:t> </a:t>
            </a:r>
            <a:r>
              <a:rPr lang="it-IT" altLang="it-IT" dirty="0" err="1"/>
              <a:t>factor</a:t>
            </a:r>
            <a:r>
              <a:rPr lang="it-IT" altLang="it-IT" dirty="0"/>
              <a:t> (SMIF) </a:t>
            </a:r>
            <a:r>
              <a:rPr lang="it-IT" altLang="it-IT" dirty="0" err="1"/>
              <a:t>around</a:t>
            </a:r>
            <a:r>
              <a:rPr lang="it-IT" altLang="it-IT" dirty="0"/>
              <a:t> the </a:t>
            </a:r>
            <a:r>
              <a:rPr lang="it-IT" altLang="it-IT" dirty="0" err="1"/>
              <a:t>micropyle</a:t>
            </a:r>
            <a:r>
              <a:rPr lang="it-IT" altLang="it-IT" dirty="0"/>
              <a:t>, </a:t>
            </a:r>
            <a:r>
              <a:rPr lang="it-IT" altLang="it-IT" dirty="0" err="1"/>
              <a:t>which</a:t>
            </a:r>
            <a:r>
              <a:rPr lang="it-IT" altLang="it-IT" dirty="0"/>
              <a:t> </a:t>
            </a:r>
            <a:r>
              <a:rPr lang="it-IT" altLang="it-IT" dirty="0" err="1"/>
              <a:t>brings</a:t>
            </a:r>
            <a:r>
              <a:rPr lang="it-IT" altLang="it-IT" dirty="0"/>
              <a:t> </a:t>
            </a:r>
            <a:r>
              <a:rPr lang="it-IT" altLang="it-IT" dirty="0" err="1"/>
              <a:t>motionless</a:t>
            </a:r>
            <a:r>
              <a:rPr lang="it-IT" altLang="it-IT" dirty="0"/>
              <a:t> </a:t>
            </a:r>
            <a:r>
              <a:rPr lang="it-IT" altLang="it-IT" dirty="0" err="1"/>
              <a:t>spermatozoa</a:t>
            </a:r>
            <a:r>
              <a:rPr lang="it-IT" altLang="it-IT" dirty="0"/>
              <a:t> to a </a:t>
            </a:r>
            <a:r>
              <a:rPr lang="it-IT" altLang="it-IT" dirty="0" err="1"/>
              <a:t>motile</a:t>
            </a:r>
            <a:r>
              <a:rPr lang="it-IT" altLang="it-IT" dirty="0"/>
              <a:t> state (Griffin </a:t>
            </a:r>
            <a:r>
              <a:rPr lang="it-IT" altLang="it-IT" i="1" dirty="0"/>
              <a:t>et al</a:t>
            </a:r>
            <a:r>
              <a:rPr lang="it-IT" altLang="it-IT" dirty="0"/>
              <a:t>., 1996). In </a:t>
            </a:r>
            <a:r>
              <a:rPr lang="it-IT" altLang="it-IT" dirty="0" err="1"/>
              <a:t>herring</a:t>
            </a:r>
            <a:r>
              <a:rPr lang="it-IT" altLang="it-IT" dirty="0"/>
              <a:t>, SMIF </a:t>
            </a:r>
            <a:r>
              <a:rPr lang="it-IT" altLang="it-IT" dirty="0" err="1"/>
              <a:t>activates</a:t>
            </a:r>
            <a:r>
              <a:rPr lang="it-IT" altLang="it-IT" dirty="0"/>
              <a:t> </a:t>
            </a:r>
            <a:r>
              <a:rPr lang="it-IT" altLang="it-IT" dirty="0" err="1"/>
              <a:t>spermatozoa</a:t>
            </a:r>
            <a:r>
              <a:rPr lang="it-IT" altLang="it-IT" dirty="0"/>
              <a:t> first, </a:t>
            </a:r>
            <a:r>
              <a:rPr lang="it-IT" altLang="it-IT" dirty="0" err="1"/>
              <a:t>then</a:t>
            </a:r>
            <a:r>
              <a:rPr lang="it-IT" altLang="it-IT" dirty="0"/>
              <a:t> MSGF </a:t>
            </a:r>
            <a:r>
              <a:rPr lang="it-IT" altLang="it-IT" dirty="0" err="1"/>
              <a:t>may</a:t>
            </a:r>
            <a:r>
              <a:rPr lang="it-IT" altLang="it-IT" dirty="0"/>
              <a:t> </a:t>
            </a:r>
            <a:r>
              <a:rPr lang="it-IT" altLang="it-IT" dirty="0" err="1"/>
              <a:t>direct</a:t>
            </a:r>
            <a:r>
              <a:rPr lang="it-IT" altLang="it-IT" dirty="0"/>
              <a:t> </a:t>
            </a:r>
            <a:r>
              <a:rPr lang="it-IT" altLang="it-IT" dirty="0" err="1"/>
              <a:t>motile</a:t>
            </a:r>
            <a:r>
              <a:rPr lang="it-IT" altLang="it-IT" dirty="0"/>
              <a:t> </a:t>
            </a:r>
            <a:r>
              <a:rPr lang="it-IT" altLang="it-IT" dirty="0" err="1"/>
              <a:t>spermatozoa</a:t>
            </a:r>
            <a:r>
              <a:rPr lang="it-IT" altLang="it-IT" dirty="0"/>
              <a:t> </a:t>
            </a:r>
            <a:r>
              <a:rPr lang="it-IT" altLang="it-IT" dirty="0" err="1"/>
              <a:t>into</a:t>
            </a:r>
            <a:r>
              <a:rPr lang="it-IT" altLang="it-IT" dirty="0"/>
              <a:t> the </a:t>
            </a:r>
            <a:r>
              <a:rPr lang="it-IT" altLang="it-IT" dirty="0" err="1"/>
              <a:t>micropyle</a:t>
            </a:r>
            <a:r>
              <a:rPr lang="it-IT" altLang="it-IT" dirty="0"/>
              <a:t>. </a:t>
            </a:r>
            <a:r>
              <a:rPr lang="it-IT" altLang="it-IT" dirty="0" err="1"/>
              <a:t>It</a:t>
            </a:r>
            <a:r>
              <a:rPr lang="it-IT" altLang="it-IT" dirty="0"/>
              <a:t> </a:t>
            </a:r>
            <a:r>
              <a:rPr lang="it-IT" altLang="it-IT" dirty="0" err="1"/>
              <a:t>is</a:t>
            </a:r>
            <a:r>
              <a:rPr lang="it-IT" altLang="it-IT" dirty="0"/>
              <a:t> </a:t>
            </a:r>
            <a:r>
              <a:rPr lang="it-IT" altLang="it-IT" dirty="0" err="1"/>
              <a:t>possible</a:t>
            </a:r>
            <a:r>
              <a:rPr lang="it-IT" altLang="it-IT" dirty="0"/>
              <a:t> </a:t>
            </a:r>
            <a:r>
              <a:rPr lang="it-IT" altLang="it-IT" dirty="0" err="1"/>
              <a:t>however</a:t>
            </a:r>
            <a:r>
              <a:rPr lang="it-IT" altLang="it-IT" dirty="0"/>
              <a:t> </a:t>
            </a:r>
            <a:r>
              <a:rPr lang="it-IT" altLang="it-IT" dirty="0" err="1"/>
              <a:t>that</a:t>
            </a:r>
            <a:r>
              <a:rPr lang="it-IT" altLang="it-IT" dirty="0"/>
              <a:t> or SMIF plays </a:t>
            </a:r>
            <a:r>
              <a:rPr lang="it-IT" altLang="it-IT" dirty="0" err="1"/>
              <a:t>two</a:t>
            </a:r>
            <a:r>
              <a:rPr lang="it-IT" altLang="it-IT" dirty="0"/>
              <a:t> </a:t>
            </a:r>
            <a:r>
              <a:rPr lang="it-IT" altLang="it-IT" dirty="0" err="1"/>
              <a:t>distinct</a:t>
            </a:r>
            <a:r>
              <a:rPr lang="it-IT" altLang="it-IT" dirty="0"/>
              <a:t> </a:t>
            </a:r>
            <a:r>
              <a:rPr lang="it-IT" altLang="it-IT" dirty="0" err="1"/>
              <a:t>roles</a:t>
            </a:r>
            <a:r>
              <a:rPr lang="it-IT" altLang="it-IT" dirty="0"/>
              <a:t>: </a:t>
            </a:r>
            <a:r>
              <a:rPr lang="it-IT" altLang="it-IT" dirty="0" err="1"/>
              <a:t>motility</a:t>
            </a:r>
            <a:r>
              <a:rPr lang="it-IT" altLang="it-IT" dirty="0"/>
              <a:t> </a:t>
            </a:r>
            <a:r>
              <a:rPr lang="it-IT" altLang="it-IT" dirty="0" err="1"/>
              <a:t>initiation</a:t>
            </a:r>
            <a:r>
              <a:rPr lang="it-IT" altLang="it-IT" dirty="0"/>
              <a:t> and </a:t>
            </a:r>
            <a:r>
              <a:rPr lang="it-IT" altLang="it-IT" dirty="0" err="1"/>
              <a:t>micropylar</a:t>
            </a:r>
            <a:r>
              <a:rPr lang="it-IT" altLang="it-IT" dirty="0"/>
              <a:t> </a:t>
            </a:r>
            <a:r>
              <a:rPr lang="it-IT" altLang="it-IT" dirty="0" err="1"/>
              <a:t>guidance</a:t>
            </a:r>
            <a:r>
              <a:rPr lang="it-IT" altLang="it-IT" dirty="0"/>
              <a:t>. In </a:t>
            </a:r>
            <a:r>
              <a:rPr lang="it-IT" altLang="it-IT" dirty="0" err="1"/>
              <a:t>other</a:t>
            </a:r>
            <a:r>
              <a:rPr lang="it-IT" altLang="it-IT" dirty="0"/>
              <a:t> </a:t>
            </a:r>
            <a:r>
              <a:rPr lang="it-IT" altLang="it-IT" dirty="0" err="1"/>
              <a:t>fish</a:t>
            </a:r>
            <a:r>
              <a:rPr lang="it-IT" altLang="it-IT" dirty="0"/>
              <a:t>, </a:t>
            </a:r>
            <a:r>
              <a:rPr lang="it-IT" altLang="it-IT" dirty="0" err="1"/>
              <a:t>only</a:t>
            </a:r>
            <a:r>
              <a:rPr lang="it-IT" altLang="it-IT" dirty="0"/>
              <a:t> MSGF </a:t>
            </a:r>
            <a:r>
              <a:rPr lang="it-IT" altLang="it-IT" dirty="0" err="1"/>
              <a:t>is</a:t>
            </a:r>
            <a:r>
              <a:rPr lang="it-IT" altLang="it-IT" dirty="0"/>
              <a:t> </a:t>
            </a:r>
            <a:r>
              <a:rPr lang="it-IT" altLang="it-IT" dirty="0" err="1"/>
              <a:t>needed</a:t>
            </a:r>
            <a:r>
              <a:rPr lang="it-IT" altLang="it-IT" dirty="0"/>
              <a:t> </a:t>
            </a:r>
            <a:r>
              <a:rPr lang="it-IT" altLang="it-IT" dirty="0" err="1"/>
              <a:t>as</a:t>
            </a:r>
            <a:r>
              <a:rPr lang="it-IT" altLang="it-IT" dirty="0"/>
              <a:t> </a:t>
            </a:r>
            <a:r>
              <a:rPr lang="it-IT" altLang="it-IT" dirty="0" err="1"/>
              <a:t>their</a:t>
            </a:r>
            <a:r>
              <a:rPr lang="it-IT" altLang="it-IT" dirty="0"/>
              <a:t> </a:t>
            </a:r>
            <a:r>
              <a:rPr lang="it-IT" altLang="it-IT" dirty="0" err="1"/>
              <a:t>spermatozoa</a:t>
            </a:r>
            <a:r>
              <a:rPr lang="it-IT" altLang="it-IT" dirty="0"/>
              <a:t> are </a:t>
            </a:r>
            <a:r>
              <a:rPr lang="it-IT" altLang="it-IT" dirty="0" err="1"/>
              <a:t>already</a:t>
            </a:r>
            <a:r>
              <a:rPr lang="it-IT" altLang="it-IT" dirty="0"/>
              <a:t> </a:t>
            </a:r>
            <a:r>
              <a:rPr lang="it-IT" altLang="it-IT" dirty="0" err="1"/>
              <a:t>active</a:t>
            </a:r>
            <a:r>
              <a:rPr lang="it-IT" altLang="it-IT" dirty="0"/>
              <a:t> in water. The </a:t>
            </a:r>
            <a:r>
              <a:rPr lang="it-IT" altLang="it-IT" dirty="0" err="1"/>
              <a:t>origin</a:t>
            </a:r>
            <a:r>
              <a:rPr lang="it-IT" altLang="it-IT" dirty="0"/>
              <a:t> of SMIF and MSGF </a:t>
            </a:r>
            <a:r>
              <a:rPr lang="it-IT" altLang="it-IT" dirty="0" err="1"/>
              <a:t>is</a:t>
            </a:r>
            <a:r>
              <a:rPr lang="it-IT" altLang="it-IT" dirty="0"/>
              <a:t> </a:t>
            </a:r>
            <a:r>
              <a:rPr lang="it-IT" altLang="it-IT" dirty="0" err="1"/>
              <a:t>not</a:t>
            </a:r>
            <a:r>
              <a:rPr lang="it-IT" altLang="it-IT" dirty="0"/>
              <a:t> clear, </a:t>
            </a:r>
            <a:r>
              <a:rPr lang="it-IT" altLang="it-IT" dirty="0" err="1"/>
              <a:t>but</a:t>
            </a:r>
            <a:r>
              <a:rPr lang="it-IT" altLang="it-IT" dirty="0"/>
              <a:t> </a:t>
            </a:r>
            <a:r>
              <a:rPr lang="it-IT" altLang="it-IT" dirty="0" err="1"/>
              <a:t>they</a:t>
            </a:r>
            <a:r>
              <a:rPr lang="it-IT" altLang="it-IT" dirty="0"/>
              <a:t> are </a:t>
            </a:r>
            <a:r>
              <a:rPr lang="it-IT" altLang="it-IT" dirty="0" err="1"/>
              <a:t>most</a:t>
            </a:r>
            <a:r>
              <a:rPr lang="it-IT" altLang="it-IT" dirty="0"/>
              <a:t> </a:t>
            </a:r>
            <a:r>
              <a:rPr lang="it-IT" altLang="it-IT" dirty="0" err="1"/>
              <a:t>likely</a:t>
            </a:r>
            <a:r>
              <a:rPr lang="it-IT" altLang="it-IT" dirty="0"/>
              <a:t> the products of a </a:t>
            </a:r>
            <a:r>
              <a:rPr lang="it-IT" altLang="it-IT" dirty="0" err="1"/>
              <a:t>giant</a:t>
            </a:r>
            <a:r>
              <a:rPr lang="it-IT" altLang="it-IT" dirty="0"/>
              <a:t> </a:t>
            </a:r>
            <a:r>
              <a:rPr lang="it-IT" altLang="it-IT" dirty="0" err="1"/>
              <a:t>micropylar</a:t>
            </a:r>
            <a:r>
              <a:rPr lang="it-IT" altLang="it-IT" dirty="0"/>
              <a:t> </a:t>
            </a:r>
            <a:r>
              <a:rPr lang="it-IT" altLang="it-IT" dirty="0" err="1"/>
              <a:t>cell</a:t>
            </a:r>
            <a:r>
              <a:rPr lang="it-IT" altLang="it-IT" dirty="0"/>
              <a:t> </a:t>
            </a:r>
            <a:r>
              <a:rPr lang="it-IT" altLang="it-IT" dirty="0" err="1"/>
              <a:t>which</a:t>
            </a:r>
            <a:r>
              <a:rPr lang="it-IT" altLang="it-IT" dirty="0"/>
              <a:t> </a:t>
            </a:r>
            <a:r>
              <a:rPr lang="it-IT" altLang="it-IT" dirty="0" err="1"/>
              <a:t>contributes</a:t>
            </a:r>
            <a:r>
              <a:rPr lang="it-IT" altLang="it-IT" dirty="0"/>
              <a:t> to the </a:t>
            </a:r>
            <a:r>
              <a:rPr lang="it-IT" altLang="it-IT" dirty="0" err="1"/>
              <a:t>formation</a:t>
            </a:r>
            <a:r>
              <a:rPr lang="it-IT" altLang="it-IT" dirty="0"/>
              <a:t> of </a:t>
            </a:r>
            <a:r>
              <a:rPr lang="it-IT" altLang="it-IT" dirty="0" err="1"/>
              <a:t>micropylar</a:t>
            </a:r>
            <a:r>
              <a:rPr lang="it-IT" altLang="it-IT" dirty="0"/>
              <a:t> canal. The </a:t>
            </a:r>
            <a:r>
              <a:rPr lang="it-IT" altLang="it-IT" dirty="0" err="1"/>
              <a:t>structural</a:t>
            </a:r>
            <a:r>
              <a:rPr lang="it-IT" altLang="it-IT" dirty="0"/>
              <a:t> </a:t>
            </a:r>
            <a:r>
              <a:rPr lang="it-IT" altLang="it-IT" dirty="0" err="1"/>
              <a:t>relationship</a:t>
            </a:r>
            <a:r>
              <a:rPr lang="it-IT" altLang="it-IT" dirty="0"/>
              <a:t> </a:t>
            </a:r>
            <a:r>
              <a:rPr lang="it-IT" altLang="it-IT" dirty="0" err="1"/>
              <a:t>between</a:t>
            </a:r>
            <a:r>
              <a:rPr lang="it-IT" altLang="it-IT" dirty="0"/>
              <a:t> the </a:t>
            </a:r>
            <a:r>
              <a:rPr lang="it-IT" altLang="it-IT" dirty="0" err="1"/>
              <a:t>micropylar</a:t>
            </a:r>
            <a:r>
              <a:rPr lang="it-IT" altLang="it-IT" dirty="0"/>
              <a:t> </a:t>
            </a:r>
            <a:r>
              <a:rPr lang="it-IT" altLang="it-IT" dirty="0" err="1"/>
              <a:t>cells</a:t>
            </a:r>
            <a:r>
              <a:rPr lang="it-IT" altLang="it-IT" dirty="0"/>
              <a:t> and the </a:t>
            </a:r>
            <a:r>
              <a:rPr lang="it-IT" altLang="it-IT" dirty="0" err="1"/>
              <a:t>micropylar</a:t>
            </a:r>
            <a:r>
              <a:rPr lang="it-IT" altLang="it-IT" dirty="0"/>
              <a:t> canal </a:t>
            </a:r>
            <a:r>
              <a:rPr lang="it-IT" altLang="it-IT" dirty="0" err="1"/>
              <a:t>has</a:t>
            </a:r>
            <a:r>
              <a:rPr lang="it-IT" altLang="it-IT" dirty="0"/>
              <a:t> </a:t>
            </a:r>
            <a:r>
              <a:rPr lang="it-IT" altLang="it-IT" dirty="0" err="1"/>
              <a:t>been</a:t>
            </a:r>
            <a:r>
              <a:rPr lang="it-IT" altLang="it-IT" dirty="0"/>
              <a:t> </a:t>
            </a:r>
            <a:r>
              <a:rPr lang="it-IT" altLang="it-IT" dirty="0" err="1"/>
              <a:t>described</a:t>
            </a:r>
            <a:r>
              <a:rPr lang="it-IT" altLang="it-IT" dirty="0"/>
              <a:t> in </a:t>
            </a:r>
            <a:r>
              <a:rPr lang="it-IT" altLang="it-IT" dirty="0" err="1"/>
              <a:t>details</a:t>
            </a:r>
            <a:r>
              <a:rPr lang="it-IT" altLang="it-IT" dirty="0"/>
              <a:t> in the </a:t>
            </a:r>
            <a:r>
              <a:rPr lang="it-IT" altLang="it-IT" dirty="0" err="1"/>
              <a:t>herring</a:t>
            </a:r>
            <a:r>
              <a:rPr lang="it-IT" altLang="it-IT" dirty="0"/>
              <a:t>, </a:t>
            </a:r>
            <a:r>
              <a:rPr lang="it-IT" altLang="it-IT" dirty="0" err="1"/>
              <a:t>salmon</a:t>
            </a:r>
            <a:r>
              <a:rPr lang="it-IT" altLang="it-IT" dirty="0"/>
              <a:t> and </a:t>
            </a:r>
            <a:r>
              <a:rPr lang="it-IT" altLang="it-IT" dirty="0" err="1"/>
              <a:t>medaka</a:t>
            </a:r>
            <a:r>
              <a:rPr lang="it-IT" altLang="it-IT" dirty="0"/>
              <a:t> (</a:t>
            </a:r>
            <a:r>
              <a:rPr lang="it-IT" altLang="it-IT" dirty="0" err="1"/>
              <a:t>Ohta</a:t>
            </a:r>
            <a:r>
              <a:rPr lang="it-IT" altLang="it-IT" dirty="0"/>
              <a:t> and </a:t>
            </a:r>
            <a:r>
              <a:rPr lang="it-IT" altLang="it-IT" dirty="0" err="1"/>
              <a:t>Takano</a:t>
            </a:r>
            <a:r>
              <a:rPr lang="it-IT" altLang="it-IT" dirty="0"/>
              <a:t>, 1982; Kobayashi and Yamamoto, 1985; </a:t>
            </a:r>
            <a:r>
              <a:rPr lang="it-IT" altLang="it-IT" dirty="0" err="1"/>
              <a:t>Kawashima</a:t>
            </a:r>
            <a:r>
              <a:rPr lang="it-IT" altLang="it-IT" dirty="0"/>
              <a:t> and </a:t>
            </a:r>
            <a:r>
              <a:rPr lang="it-IT" altLang="it-IT" dirty="0" err="1"/>
              <a:t>Iwamatsu</a:t>
            </a:r>
            <a:r>
              <a:rPr lang="it-IT" altLang="it-IT" dirty="0"/>
              <a:t>, 1994). </a:t>
            </a:r>
            <a:r>
              <a:rPr lang="it-IT" altLang="it-IT" dirty="0" err="1"/>
              <a:t>Follicular</a:t>
            </a:r>
            <a:r>
              <a:rPr lang="it-IT" altLang="it-IT" dirty="0"/>
              <a:t> </a:t>
            </a:r>
            <a:r>
              <a:rPr lang="it-IT" altLang="it-IT" dirty="0" err="1"/>
              <a:t>cells</a:t>
            </a:r>
            <a:r>
              <a:rPr lang="it-IT" altLang="it-IT" dirty="0"/>
              <a:t> </a:t>
            </a:r>
            <a:r>
              <a:rPr lang="it-IT" altLang="it-IT" dirty="0" err="1"/>
              <a:t>around</a:t>
            </a:r>
            <a:r>
              <a:rPr lang="it-IT" altLang="it-IT" dirty="0"/>
              <a:t> the </a:t>
            </a:r>
            <a:r>
              <a:rPr lang="it-IT" altLang="it-IT" dirty="0" err="1"/>
              <a:t>micropylar</a:t>
            </a:r>
            <a:r>
              <a:rPr lang="it-IT" altLang="it-IT" dirty="0"/>
              <a:t> </a:t>
            </a:r>
            <a:r>
              <a:rPr lang="it-IT" altLang="it-IT" dirty="0" err="1"/>
              <a:t>cells</a:t>
            </a:r>
            <a:r>
              <a:rPr lang="it-IT" altLang="it-IT" dirty="0"/>
              <a:t> </a:t>
            </a:r>
            <a:r>
              <a:rPr lang="it-IT" altLang="it-IT" dirty="0" err="1"/>
              <a:t>may</a:t>
            </a:r>
            <a:r>
              <a:rPr lang="it-IT" altLang="it-IT" dirty="0"/>
              <a:t> </a:t>
            </a:r>
            <a:r>
              <a:rPr lang="it-IT" altLang="it-IT" dirty="0" err="1"/>
              <a:t>also</a:t>
            </a:r>
            <a:r>
              <a:rPr lang="it-IT" altLang="it-IT" dirty="0"/>
              <a:t> </a:t>
            </a:r>
            <a:r>
              <a:rPr lang="it-IT" altLang="it-IT" dirty="0" err="1"/>
              <a:t>contribute</a:t>
            </a:r>
            <a:r>
              <a:rPr lang="it-IT" altLang="it-IT" dirty="0"/>
              <a:t> to the production of SMIF </a:t>
            </a:r>
            <a:r>
              <a:rPr lang="it-IT" altLang="it-IT" dirty="0" err="1"/>
              <a:t>which</a:t>
            </a:r>
            <a:r>
              <a:rPr lang="it-IT" altLang="it-IT" dirty="0"/>
              <a:t> </a:t>
            </a:r>
            <a:r>
              <a:rPr lang="it-IT" altLang="it-IT" dirty="0" err="1"/>
              <a:t>is</a:t>
            </a:r>
            <a:r>
              <a:rPr lang="it-IT" altLang="it-IT" dirty="0"/>
              <a:t> </a:t>
            </a:r>
            <a:r>
              <a:rPr lang="it-IT" altLang="it-IT" dirty="0" err="1"/>
              <a:t>located</a:t>
            </a:r>
            <a:r>
              <a:rPr lang="it-IT" altLang="it-IT" dirty="0"/>
              <a:t> </a:t>
            </a:r>
            <a:r>
              <a:rPr lang="it-IT" altLang="it-IT" dirty="0" err="1"/>
              <a:t>around</a:t>
            </a:r>
            <a:r>
              <a:rPr lang="it-IT" altLang="it-IT" dirty="0"/>
              <a:t> the </a:t>
            </a:r>
            <a:r>
              <a:rPr lang="it-IT" altLang="it-IT" dirty="0" err="1"/>
              <a:t>outer</a:t>
            </a:r>
            <a:r>
              <a:rPr lang="it-IT" altLang="it-IT" dirty="0"/>
              <a:t> opening of the </a:t>
            </a:r>
            <a:r>
              <a:rPr lang="it-IT" altLang="it-IT" dirty="0" err="1"/>
              <a:t>herring</a:t>
            </a:r>
            <a:r>
              <a:rPr lang="it-IT" altLang="it-IT" dirty="0"/>
              <a:t> </a:t>
            </a:r>
            <a:r>
              <a:rPr lang="it-IT" altLang="it-IT" dirty="0" err="1"/>
              <a:t>egg</a:t>
            </a:r>
            <a:r>
              <a:rPr lang="it-IT" altLang="it-IT" dirty="0"/>
              <a:t> </a:t>
            </a:r>
            <a:r>
              <a:rPr lang="it-IT" altLang="it-IT" dirty="0" err="1"/>
              <a:t>micropyle</a:t>
            </a:r>
            <a:r>
              <a:rPr lang="it-IT" altLang="it-IT" dirty="0"/>
              <a:t> (Griffin </a:t>
            </a:r>
            <a:r>
              <a:rPr lang="it-IT" altLang="it-IT" i="1" dirty="0"/>
              <a:t>et al., </a:t>
            </a:r>
            <a:r>
              <a:rPr lang="it-IT" altLang="it-IT" dirty="0"/>
              <a:t>1996). </a:t>
            </a:r>
            <a:r>
              <a:rPr lang="it-IT" altLang="it-IT" dirty="0" err="1"/>
              <a:t>Herring</a:t>
            </a:r>
            <a:r>
              <a:rPr lang="it-IT" altLang="it-IT" dirty="0"/>
              <a:t> SMIF </a:t>
            </a:r>
            <a:r>
              <a:rPr lang="it-IT" altLang="it-IT" dirty="0" err="1"/>
              <a:t>was</a:t>
            </a:r>
            <a:r>
              <a:rPr lang="it-IT" altLang="it-IT" dirty="0"/>
              <a:t> </a:t>
            </a:r>
            <a:r>
              <a:rPr lang="it-IT" altLang="it-IT" dirty="0" err="1"/>
              <a:t>previously</a:t>
            </a:r>
            <a:r>
              <a:rPr lang="it-IT" altLang="it-IT" dirty="0"/>
              <a:t> </a:t>
            </a:r>
            <a:r>
              <a:rPr lang="it-IT" altLang="it-IT" dirty="0" err="1"/>
              <a:t>isolated</a:t>
            </a:r>
            <a:r>
              <a:rPr lang="it-IT" altLang="it-IT" dirty="0"/>
              <a:t> and </a:t>
            </a:r>
            <a:r>
              <a:rPr lang="it-IT" altLang="it-IT" dirty="0" err="1"/>
              <a:t>identified</a:t>
            </a:r>
            <a:r>
              <a:rPr lang="it-IT" altLang="it-IT" dirty="0"/>
              <a:t> </a:t>
            </a:r>
            <a:r>
              <a:rPr lang="it-IT" altLang="it-IT" dirty="0" err="1"/>
              <a:t>as</a:t>
            </a:r>
            <a:r>
              <a:rPr lang="it-IT" altLang="it-IT" dirty="0"/>
              <a:t> a 105 </a:t>
            </a:r>
            <a:r>
              <a:rPr lang="it-IT" altLang="it-IT" dirty="0" err="1"/>
              <a:t>kD</a:t>
            </a:r>
            <a:r>
              <a:rPr lang="it-IT" altLang="it-IT" dirty="0"/>
              <a:t> </a:t>
            </a:r>
            <a:r>
              <a:rPr lang="it-IT" altLang="it-IT" dirty="0" err="1"/>
              <a:t>glycoprotein</a:t>
            </a:r>
            <a:r>
              <a:rPr lang="it-IT" altLang="it-IT" dirty="0"/>
              <a:t> (Pillai </a:t>
            </a:r>
            <a:r>
              <a:rPr lang="it-IT" altLang="it-IT" i="1" dirty="0"/>
              <a:t>et al</a:t>
            </a:r>
            <a:r>
              <a:rPr lang="it-IT" altLang="it-IT" dirty="0"/>
              <a:t>., 1993). </a:t>
            </a:r>
            <a:r>
              <a:rPr lang="it-IT" altLang="it-IT" dirty="0" err="1"/>
              <a:t>Its</a:t>
            </a:r>
            <a:r>
              <a:rPr lang="it-IT" altLang="it-IT" dirty="0"/>
              <a:t> receptor(s) </a:t>
            </a:r>
            <a:r>
              <a:rPr lang="it-IT" altLang="it-IT" dirty="0" err="1"/>
              <a:t>is</a:t>
            </a:r>
            <a:r>
              <a:rPr lang="it-IT" altLang="it-IT" dirty="0"/>
              <a:t> in the </a:t>
            </a:r>
            <a:r>
              <a:rPr lang="it-IT" altLang="it-IT" dirty="0" err="1"/>
              <a:t>midpiece</a:t>
            </a:r>
            <a:r>
              <a:rPr lang="it-IT" altLang="it-IT" dirty="0"/>
              <a:t> </a:t>
            </a:r>
            <a:r>
              <a:rPr lang="it-IT" altLang="it-IT" dirty="0" err="1"/>
              <a:t>region</a:t>
            </a:r>
            <a:r>
              <a:rPr lang="it-IT" altLang="it-IT" dirty="0"/>
              <a:t> of the </a:t>
            </a:r>
            <a:r>
              <a:rPr lang="it-IT" altLang="it-IT" dirty="0" err="1"/>
              <a:t>spermatozoon</a:t>
            </a:r>
            <a:r>
              <a:rPr lang="it-IT" altLang="it-IT" dirty="0"/>
              <a:t> (Griffin </a:t>
            </a:r>
            <a:r>
              <a:rPr lang="it-IT" altLang="it-IT" i="1" dirty="0"/>
              <a:t>et al</a:t>
            </a:r>
            <a:r>
              <a:rPr lang="it-IT" altLang="it-IT" dirty="0"/>
              <a:t>., 1996). At </a:t>
            </a:r>
            <a:r>
              <a:rPr lang="it-IT" altLang="it-IT" dirty="0" err="1"/>
              <a:t>present</a:t>
            </a:r>
            <a:r>
              <a:rPr lang="it-IT" altLang="it-IT" dirty="0"/>
              <a:t>, </a:t>
            </a:r>
            <a:r>
              <a:rPr lang="it-IT" altLang="it-IT" dirty="0" err="1"/>
              <a:t>nothing</a:t>
            </a:r>
            <a:r>
              <a:rPr lang="it-IT" altLang="it-IT" dirty="0"/>
              <a:t> </a:t>
            </a:r>
            <a:r>
              <a:rPr lang="it-IT" altLang="it-IT" dirty="0" err="1"/>
              <a:t>is</a:t>
            </a:r>
            <a:r>
              <a:rPr lang="it-IT" altLang="it-IT" dirty="0"/>
              <a:t> </a:t>
            </a:r>
            <a:r>
              <a:rPr lang="it-IT" altLang="it-IT" dirty="0" err="1"/>
              <a:t>known</a:t>
            </a:r>
            <a:r>
              <a:rPr lang="it-IT" altLang="it-IT" dirty="0"/>
              <a:t> </a:t>
            </a:r>
            <a:r>
              <a:rPr lang="it-IT" altLang="it-IT" dirty="0" err="1"/>
              <a:t>about</a:t>
            </a:r>
            <a:r>
              <a:rPr lang="it-IT" altLang="it-IT" dirty="0"/>
              <a:t> the </a:t>
            </a:r>
            <a:r>
              <a:rPr lang="it-IT" altLang="it-IT" dirty="0" err="1"/>
              <a:t>chemical</a:t>
            </a:r>
            <a:r>
              <a:rPr lang="it-IT" altLang="it-IT" dirty="0"/>
              <a:t> nature of the MSGF.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hangingPunct="1"/>
            <a:r>
              <a:rPr lang="it-IT" altLang="it-IT" dirty="0"/>
              <a:t>Cell, 96, 175-183, 1999</a:t>
            </a:r>
          </a:p>
          <a:p>
            <a:pPr eaLnBrk="1" hangingPunct="1"/>
            <a:r>
              <a:rPr lang="it-IT" altLang="it-IT" dirty="0"/>
              <a:t>Tipicamente, negli ovidotti di una femmina si trovano poche uova ovulate (uomo </a:t>
            </a:r>
            <a:r>
              <a:rPr lang="it-IT" altLang="it-IT" dirty="0">
                <a:cs typeface="Times New Roman" panose="02020603050405020304" pitchFamily="18" charset="0"/>
              </a:rPr>
              <a:t>~</a:t>
            </a:r>
            <a:r>
              <a:rPr lang="it-IT" altLang="it-IT" dirty="0">
                <a:sym typeface="Symbol" panose="05050102010706020507" pitchFamily="18" charset="2"/>
              </a:rPr>
              <a:t> 1, topo </a:t>
            </a:r>
            <a:r>
              <a:rPr lang="it-IT" altLang="it-IT" dirty="0">
                <a:cs typeface="Times New Roman" panose="02020603050405020304" pitchFamily="18" charset="0"/>
              </a:rPr>
              <a:t>~</a:t>
            </a:r>
            <a:r>
              <a:rPr lang="it-IT" altLang="it-IT" dirty="0">
                <a:sym typeface="Symbol" panose="05050102010706020507" pitchFamily="18" charset="2"/>
              </a:rPr>
              <a:t> 10). Ugualmente nel luogo della fecondazione si trovano pochi spermatozoi (</a:t>
            </a:r>
            <a:r>
              <a:rPr lang="it-IT" altLang="it-IT" dirty="0">
                <a:cs typeface="Times New Roman" panose="02020603050405020304" pitchFamily="18" charset="0"/>
              </a:rPr>
              <a:t>~ 100-150) rispetto al numero depositato nel tratto riproduttivo femminile (~10</a:t>
            </a:r>
            <a:r>
              <a:rPr lang="it-IT" altLang="it-IT" baseline="30000" dirty="0">
                <a:cs typeface="Times New Roman" panose="02020603050405020304" pitchFamily="18" charset="0"/>
              </a:rPr>
              <a:t>7</a:t>
            </a:r>
            <a:r>
              <a:rPr lang="it-IT" altLang="it-IT" dirty="0">
                <a:cs typeface="Times New Roman" panose="02020603050405020304" pitchFamily="18" charset="0"/>
              </a:rPr>
              <a:t>), quindi ~ 0.002%. </a:t>
            </a:r>
          </a:p>
          <a:p>
            <a:pPr eaLnBrk="1" hangingPunct="1"/>
            <a:r>
              <a:rPr lang="it-IT" altLang="it-IT" dirty="0">
                <a:cs typeface="Times New Roman" panose="02020603050405020304" pitchFamily="18" charset="0"/>
              </a:rPr>
              <a:t>Non è ancora certo se l’incontro tra spermatozoo e uovo sia casuale o se sia favorito da un gradiente chimico (chemiotassi), come si verifica per molte specie non-mammifero. Al momento ci sono buone prove per una chemiotassi dello spermatozoo umano mediata da un fattore follicolare dell’uovo.</a:t>
            </a:r>
          </a:p>
          <a:p>
            <a:endParaRPr lang="it-IT" dirty="0"/>
          </a:p>
        </p:txBody>
      </p:sp>
      <p:sp>
        <p:nvSpPr>
          <p:cNvPr id="4" name="Segnaposto numero diapositiva 3"/>
          <p:cNvSpPr>
            <a:spLocks noGrp="1"/>
          </p:cNvSpPr>
          <p:nvPr>
            <p:ph type="sldNum" sz="quarter" idx="5"/>
          </p:nvPr>
        </p:nvSpPr>
        <p:spPr/>
        <p:txBody>
          <a:bodyPr/>
          <a:lstStyle/>
          <a:p>
            <a:fld id="{A7488DE9-AE02-41D2-A7D5-56D113B38342}" type="slidenum">
              <a:rPr lang="it-IT" altLang="it-IT" smtClean="0"/>
              <a:pPr/>
              <a:t>4</a:t>
            </a:fld>
            <a:endParaRPr lang="it-IT" altLang="it-IT"/>
          </a:p>
        </p:txBody>
      </p:sp>
    </p:spTree>
    <p:extLst>
      <p:ext uri="{BB962C8B-B14F-4D97-AF65-F5344CB8AC3E}">
        <p14:creationId xmlns:p14="http://schemas.microsoft.com/office/powerpoint/2010/main" val="208444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8891C6C-A2EA-420E-B0DA-286F79E935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0740FF0-29A1-45EF-8142-FBDC77218264}" type="slidenum">
              <a:rPr lang="it-IT" altLang="it-IT" sz="1200"/>
              <a:pPr eaLnBrk="1" hangingPunct="1"/>
              <a:t>5</a:t>
            </a:fld>
            <a:endParaRPr lang="it-IT" altLang="it-IT" sz="1200"/>
          </a:p>
        </p:txBody>
      </p:sp>
      <p:sp>
        <p:nvSpPr>
          <p:cNvPr id="22531" name="Rectangle 2">
            <a:extLst>
              <a:ext uri="{FF2B5EF4-FFF2-40B4-BE49-F238E27FC236}">
                <a16:creationId xmlns:a16="http://schemas.microsoft.com/office/drawing/2014/main" id="{E1192C1B-DA65-4DC8-B928-16C8306E7EF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CF01B4C-8B8D-4BF5-A9A7-CB985839AD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dirty="0"/>
              <a:t> Development 127, 2407-2420 (2000) e </a:t>
            </a:r>
            <a:r>
              <a:rPr lang="it-IT" altLang="it-IT" dirty="0" err="1"/>
              <a:t>Developmental</a:t>
            </a:r>
            <a:r>
              <a:rPr lang="it-IT" altLang="it-IT" dirty="0"/>
              <a:t> </a:t>
            </a:r>
            <a:r>
              <a:rPr lang="it-IT" altLang="it-IT" dirty="0" err="1"/>
              <a:t>Biology</a:t>
            </a:r>
            <a:r>
              <a:rPr lang="it-IT" altLang="it-IT" dirty="0"/>
              <a:t> 214, 429-443 (1999)</a:t>
            </a:r>
          </a:p>
          <a:p>
            <a:pPr eaLnBrk="1" hangingPunct="1"/>
            <a:endParaRPr lang="it-IT" altLang="it-IT" dirty="0"/>
          </a:p>
          <a:p>
            <a:pPr eaLnBrk="1" hangingPunct="1"/>
            <a:r>
              <a:rPr lang="it-IT" altLang="it-IT" dirty="0"/>
              <a:t>La </a:t>
            </a:r>
            <a:r>
              <a:rPr lang="it-IT" altLang="it-IT" dirty="0" err="1"/>
              <a:t>capacitazione</a:t>
            </a:r>
            <a:r>
              <a:rPr lang="it-IT" altLang="it-IT" dirty="0"/>
              <a:t> in vitro (necessaria per la fecondazione in vitro) richiede HCO</a:t>
            </a:r>
            <a:r>
              <a:rPr lang="it-IT" altLang="it-IT" baseline="-25000" dirty="0"/>
              <a:t>3</a:t>
            </a:r>
            <a:r>
              <a:rPr lang="it-IT" altLang="it-IT" baseline="30000" dirty="0"/>
              <a:t>-</a:t>
            </a:r>
            <a:r>
              <a:rPr lang="it-IT" altLang="it-IT" dirty="0"/>
              <a:t>/CO</a:t>
            </a:r>
            <a:r>
              <a:rPr lang="it-IT" altLang="it-IT" baseline="-25000" dirty="0"/>
              <a:t>2</a:t>
            </a:r>
            <a:r>
              <a:rPr lang="it-IT" altLang="it-IT" dirty="0"/>
              <a:t>, Ca</a:t>
            </a:r>
            <a:r>
              <a:rPr lang="it-IT" altLang="it-IT" baseline="30000" dirty="0"/>
              <a:t>++</a:t>
            </a:r>
            <a:r>
              <a:rPr lang="it-IT" altLang="it-IT" dirty="0"/>
              <a:t>, e una fonte proteica (BSA).</a:t>
            </a:r>
          </a:p>
          <a:p>
            <a:pPr eaLnBrk="1" hangingPunct="1"/>
            <a:r>
              <a:rPr lang="it-IT" altLang="it-IT" dirty="0"/>
              <a:t>La </a:t>
            </a:r>
            <a:r>
              <a:rPr lang="it-IT" altLang="it-IT" dirty="0" err="1"/>
              <a:t>capacitazione</a:t>
            </a:r>
            <a:r>
              <a:rPr lang="it-IT" altLang="it-IT" dirty="0"/>
              <a:t> è un processo che rende la membrana plasmatica dello spermatozoo meno stabile e, quindi, fusibile.</a:t>
            </a:r>
          </a:p>
          <a:p>
            <a:pPr eaLnBrk="1" hangingPunct="1"/>
            <a:r>
              <a:rPr lang="it-IT" altLang="it-IT" dirty="0"/>
              <a:t>Generalmente si crede che questo riguardi le proteine e glicoproteine che costituiscono la membrana. Ora l’attenzione si è spostata anche sui lipidi.</a:t>
            </a:r>
          </a:p>
          <a:p>
            <a:pPr eaLnBrk="1" hangingPunct="1"/>
            <a:r>
              <a:rPr lang="it-IT" altLang="it-IT" dirty="0"/>
              <a:t>In tutte le cellule dei mammiferi, anche spermatozoi, gli </a:t>
            </a:r>
            <a:r>
              <a:rPr lang="it-IT" altLang="it-IT" dirty="0" err="1"/>
              <a:t>aminofosfolipidi</a:t>
            </a:r>
            <a:r>
              <a:rPr lang="it-IT" altLang="it-IT" dirty="0"/>
              <a:t> </a:t>
            </a:r>
            <a:r>
              <a:rPr lang="it-IT" altLang="it-IT" dirty="0" err="1"/>
              <a:t>fosfatidilserina</a:t>
            </a:r>
            <a:r>
              <a:rPr lang="it-IT" altLang="it-IT" dirty="0"/>
              <a:t> (PS) e </a:t>
            </a:r>
            <a:r>
              <a:rPr lang="it-IT" altLang="it-IT" dirty="0" err="1"/>
              <a:t>fosfatidiletanolamina</a:t>
            </a:r>
            <a:r>
              <a:rPr lang="it-IT" altLang="it-IT" dirty="0"/>
              <a:t> (PE) sono concentrati nello strato interno del </a:t>
            </a:r>
            <a:r>
              <a:rPr lang="it-IT" altLang="it-IT" dirty="0" err="1"/>
              <a:t>bilayer</a:t>
            </a:r>
            <a:r>
              <a:rPr lang="it-IT" altLang="it-IT" dirty="0"/>
              <a:t>, mentre i </a:t>
            </a:r>
            <a:r>
              <a:rPr lang="it-IT" altLang="it-IT" dirty="0" err="1"/>
              <a:t>colin</a:t>
            </a:r>
            <a:r>
              <a:rPr lang="it-IT" altLang="it-IT" dirty="0"/>
              <a:t> fosfolipidi sfingomielina (SM) e fosfatidilcolina (PC) in quello esterno. </a:t>
            </a:r>
          </a:p>
          <a:p>
            <a:pPr eaLnBrk="1" hangingPunct="1"/>
            <a:r>
              <a:rPr lang="it-IT" altLang="it-IT" dirty="0"/>
              <a:t>L’</a:t>
            </a:r>
            <a:r>
              <a:rPr lang="it-IT" altLang="it-IT" dirty="0" err="1"/>
              <a:t>aminofosfolipide</a:t>
            </a:r>
            <a:r>
              <a:rPr lang="it-IT" altLang="it-IT" dirty="0"/>
              <a:t> </a:t>
            </a:r>
            <a:r>
              <a:rPr lang="it-IT" altLang="it-IT" dirty="0" err="1"/>
              <a:t>translocasi</a:t>
            </a:r>
            <a:r>
              <a:rPr lang="it-IT" altLang="it-IT" dirty="0"/>
              <a:t> (“</a:t>
            </a:r>
            <a:r>
              <a:rPr lang="it-IT" altLang="it-IT" dirty="0" err="1"/>
              <a:t>flippasi</a:t>
            </a:r>
            <a:r>
              <a:rPr lang="it-IT" altLang="it-IT" dirty="0"/>
              <a:t>”) è responsabile per il trasferimento di PS e PE dall’esterno verso l’interno, un secondo enzima “</a:t>
            </a:r>
            <a:r>
              <a:rPr lang="it-IT" altLang="it-IT" dirty="0" err="1"/>
              <a:t>floppasi</a:t>
            </a:r>
            <a:r>
              <a:rPr lang="it-IT" altLang="it-IT" dirty="0"/>
              <a:t>” trasferisce i fosfolipidi dall’interno verso l’esterno, un terzo “</a:t>
            </a:r>
            <a:r>
              <a:rPr lang="it-IT" altLang="it-IT" dirty="0" err="1"/>
              <a:t>scramblase</a:t>
            </a:r>
            <a:r>
              <a:rPr lang="it-IT" altLang="it-IT" dirty="0"/>
              <a:t>” muove tutte e quattro le specie fosfolipidiche in entrambe le direzioni, diminuendo l’asimmetria. La riduzione di asimmetria “scrambling” sembra essere importante nell’adesione cellulare e processi di fusione delle membrane, compresa l’esocitosi.</a:t>
            </a:r>
          </a:p>
          <a:p>
            <a:pPr eaLnBrk="1" hangingPunct="1"/>
            <a:r>
              <a:rPr lang="it-IT" altLang="it-IT" dirty="0"/>
              <a:t>Il bicarbonato induce cambiamenti nella simmetria dei fosfolipidi.</a:t>
            </a:r>
          </a:p>
          <a:p>
            <a:pPr eaLnBrk="1" hangingPunct="1"/>
            <a:r>
              <a:rPr lang="it-IT" altLang="it-IT" dirty="0"/>
              <a:t>Diminuisce i movimenti verso l’interno di PE e PS e aumenta i loro movimenti verso l’esterno. Al contrario il bicarbonato aumenta la proporzione di PC e SM nella parte interna della membrana.  Attiva una non-specifica bidirezionale fosfolipidi </a:t>
            </a:r>
            <a:r>
              <a:rPr lang="it-IT" altLang="it-IT" dirty="0" err="1"/>
              <a:t>translocasi</a:t>
            </a:r>
            <a:r>
              <a:rPr lang="it-IT" altLang="it-IT" dirty="0"/>
              <a:t> (ovvero “</a:t>
            </a:r>
            <a:r>
              <a:rPr lang="it-IT" altLang="it-IT" dirty="0" err="1"/>
              <a:t>scramblase</a:t>
            </a:r>
            <a:r>
              <a:rPr lang="it-IT" altLang="it-IT" dirty="0"/>
              <a:t>”). Alcuni ricercatori hanno riportato che la “</a:t>
            </a:r>
            <a:r>
              <a:rPr lang="it-IT" altLang="it-IT" dirty="0" err="1"/>
              <a:t>scramblase</a:t>
            </a:r>
            <a:r>
              <a:rPr lang="it-IT" altLang="it-IT" dirty="0"/>
              <a:t>” è Ca</a:t>
            </a:r>
            <a:r>
              <a:rPr lang="it-IT" altLang="it-IT" baseline="30000" dirty="0"/>
              <a:t>++</a:t>
            </a:r>
            <a:r>
              <a:rPr lang="it-IT" altLang="it-IT" dirty="0"/>
              <a:t> dipendente.  </a:t>
            </a:r>
          </a:p>
          <a:p>
            <a:pPr eaLnBrk="1" hangingPunct="1"/>
            <a:r>
              <a:rPr lang="it-IT" altLang="it-IT" dirty="0"/>
              <a:t>Il bicarbonato agisce stimolando una </a:t>
            </a:r>
            <a:r>
              <a:rPr lang="it-IT" altLang="it-IT" dirty="0" err="1"/>
              <a:t>adenil</a:t>
            </a:r>
            <a:r>
              <a:rPr lang="it-IT" altLang="it-IT" dirty="0"/>
              <a:t> </a:t>
            </a:r>
            <a:r>
              <a:rPr lang="it-IT" altLang="it-IT" dirty="0" err="1"/>
              <a:t>ciclasi</a:t>
            </a:r>
            <a:r>
              <a:rPr lang="it-IT" altLang="it-IT" dirty="0"/>
              <a:t> spermio-specifica. Ciò aumenta l’</a:t>
            </a:r>
            <a:r>
              <a:rPr lang="it-IT" altLang="it-IT" dirty="0" err="1"/>
              <a:t>cAMP</a:t>
            </a:r>
            <a:r>
              <a:rPr lang="it-IT" altLang="it-IT" dirty="0"/>
              <a:t> intracellulare che attiva PKA (</a:t>
            </a:r>
            <a:r>
              <a:rPr lang="it-IT" altLang="it-IT" dirty="0" err="1"/>
              <a:t>protein</a:t>
            </a:r>
            <a:r>
              <a:rPr lang="it-IT" altLang="it-IT" dirty="0"/>
              <a:t> </a:t>
            </a:r>
            <a:r>
              <a:rPr lang="it-IT" altLang="it-IT" dirty="0" err="1"/>
              <a:t>kinasi</a:t>
            </a:r>
            <a:r>
              <a:rPr lang="it-IT" altLang="it-IT" dirty="0"/>
              <a:t> A) ad iniziare la fosforilazione delle proteine. </a:t>
            </a:r>
          </a:p>
          <a:p>
            <a:pPr eaLnBrk="1" hangingPunct="1"/>
            <a:r>
              <a:rPr lang="it-IT" altLang="it-IT" dirty="0"/>
              <a:t>Il bicarbonato, quindi, porterebbe a: riduzione della asimmetria dei fosfolipidi, già associata ad eventi di esocitosi delle cellule secretorie e può aumentare la fusibilità della membrana plasmatica dello spermio (esocitosi dell’acrosoma, fusione con l’uovo); aumentata adesione cellulare (aiuta il legame dello spermio alle cellule epiteliali dell’ovidotto o alla ZP prima della reazione </a:t>
            </a:r>
            <a:r>
              <a:rPr lang="it-IT" altLang="it-IT" dirty="0" err="1"/>
              <a:t>acrosomiale</a:t>
            </a:r>
            <a:r>
              <a:rPr lang="it-IT" altLang="it-IT" dirty="0"/>
              <a:t>); aumenta anche l’attività </a:t>
            </a:r>
            <a:r>
              <a:rPr lang="it-IT" altLang="it-IT" dirty="0" err="1"/>
              <a:t>fosfolipasica</a:t>
            </a:r>
            <a:r>
              <a:rPr lang="it-IT" altLang="it-IT" dirty="0"/>
              <a:t> che determinerebbe la formazione di cataboliti fosfolipidici </a:t>
            </a:r>
            <a:r>
              <a:rPr lang="it-IT" altLang="it-IT" dirty="0" err="1"/>
              <a:t>fusogenici</a:t>
            </a:r>
            <a:r>
              <a:rPr lang="it-IT" altLang="it-IT" dirty="0"/>
              <a:t> sulla membrana plasmatica dello spermio, rendendo lo spermio più sensibile agli induttori fisiologici dell’esocitosi acrosomica. </a:t>
            </a:r>
          </a:p>
          <a:p>
            <a:pPr eaLnBrk="1" hangingPunct="1"/>
            <a:endParaRPr lang="it-IT" altLang="it-IT" dirty="0"/>
          </a:p>
          <a:p>
            <a:pPr eaLnBrk="1" hangingPunct="1"/>
            <a:r>
              <a:rPr lang="it-IT" altLang="it-IT" dirty="0"/>
              <a:t>Diversi studi hanno indicato la rimozione del colesterolo dalla membrana plasmatica come un importante fattore nella </a:t>
            </a:r>
            <a:r>
              <a:rPr lang="it-IT" altLang="it-IT" dirty="0" err="1"/>
              <a:t>capacitazione</a:t>
            </a:r>
            <a:r>
              <a:rPr lang="it-IT" altLang="it-IT" dirty="0"/>
              <a:t>: il ruolo della BSA sarebbe quello di agire in vitro come accettore del colesterolo. Si potrebbe pertanto speculare che i cambiamenti indotti dal bicarbonato determinerebbero un ambiente lipidico nel </a:t>
            </a:r>
            <a:r>
              <a:rPr lang="it-IT" altLang="it-IT" dirty="0" err="1"/>
              <a:t>bilayer</a:t>
            </a:r>
            <a:r>
              <a:rPr lang="it-IT" altLang="it-IT" dirty="0"/>
              <a:t> permissivo all’efflusso del colesterolo mediato dall’albumina. (secondo Development, prima azione della BSA </a:t>
            </a:r>
            <a:r>
              <a:rPr lang="it-IT" altLang="it-IT" dirty="0">
                <a:sym typeface="Symbol" panose="05050102010706020507" pitchFamily="18" charset="2"/>
              </a:rPr>
              <a:t></a:t>
            </a:r>
            <a:r>
              <a:rPr lang="it-IT" altLang="it-IT" dirty="0"/>
              <a:t> efflusso di colesterolo </a:t>
            </a:r>
            <a:r>
              <a:rPr lang="it-IT" altLang="it-IT" dirty="0">
                <a:sym typeface="Symbol" panose="05050102010706020507" pitchFamily="18" charset="2"/>
              </a:rPr>
              <a:t></a:t>
            </a:r>
            <a:r>
              <a:rPr lang="it-IT" altLang="it-IT" dirty="0"/>
              <a:t> aumento fluidità </a:t>
            </a:r>
            <a:r>
              <a:rPr lang="it-IT" altLang="it-IT" dirty="0">
                <a:sym typeface="Symbol" panose="05050102010706020507" pitchFamily="18" charset="2"/>
              </a:rPr>
              <a:t></a:t>
            </a:r>
            <a:r>
              <a:rPr lang="it-IT" altLang="it-IT" dirty="0"/>
              <a:t>  aumento permeabilità al Ca</a:t>
            </a:r>
            <a:r>
              <a:rPr lang="it-IT" altLang="it-IT" baseline="30000" dirty="0"/>
              <a:t>++</a:t>
            </a:r>
            <a:r>
              <a:rPr lang="it-IT" altLang="it-IT" dirty="0"/>
              <a:t> e HCO3</a:t>
            </a:r>
            <a:r>
              <a:rPr lang="it-IT" altLang="it-IT" baseline="30000" dirty="0"/>
              <a:t>-</a:t>
            </a:r>
            <a:r>
              <a:rPr lang="it-IT" altLang="it-IT" dirty="0"/>
              <a:t>). L’efflusso di colesterolo porterebbe ad ulteriori modificazioni quali la ridistribuzione laterale dei glicolipidi e di proteine integrali di membrana e lo smascheramento di epitopi di superficie leganti lectine.</a:t>
            </a:r>
          </a:p>
          <a:p>
            <a:pPr eaLnBrk="1" hangingPunct="1"/>
            <a:endParaRPr lang="it-IT" altLang="it-IT" dirty="0"/>
          </a:p>
          <a:p>
            <a:pPr eaLnBrk="1" hangingPunct="1"/>
            <a:r>
              <a:rPr lang="it-IT" altLang="it-IT" dirty="0"/>
              <a:t>Cell, 96, 175-183, 1999</a:t>
            </a:r>
          </a:p>
          <a:p>
            <a:pPr eaLnBrk="1" hangingPunct="1"/>
            <a:r>
              <a:rPr lang="it-IT" altLang="it-IT" dirty="0"/>
              <a:t>La </a:t>
            </a:r>
            <a:r>
              <a:rPr lang="it-IT" altLang="it-IT" dirty="0" err="1"/>
              <a:t>capacitazione</a:t>
            </a:r>
            <a:r>
              <a:rPr lang="it-IT" altLang="it-IT" dirty="0"/>
              <a:t> probabilmente implica la rimozione di fattori inibitori dallo spermatozoo accompagnati da riarrangiamenti delle proteine e lipidi di membrana e/o modificazioni. Apparentemente alcune alterazioni sono mediate, almeno in parte, dalla fosforilazione, </a:t>
            </a:r>
            <a:r>
              <a:rPr lang="it-IT" altLang="it-IT" dirty="0" err="1"/>
              <a:t>cAMP</a:t>
            </a:r>
            <a:r>
              <a:rPr lang="it-IT" altLang="it-IT" dirty="0"/>
              <a:t>-dipendente, di tirosine proteiche e da cambiamenti del pH e della concentrazione del Ca</a:t>
            </a:r>
            <a:r>
              <a:rPr lang="it-IT" altLang="it-IT" baseline="30000" dirty="0"/>
              <a:t>++</a:t>
            </a:r>
            <a:r>
              <a:rPr lang="it-IT" altLang="it-IT" dirty="0"/>
              <a:t>.</a:t>
            </a:r>
          </a:p>
          <a:p>
            <a:pPr eaLnBrk="1" hangingPunct="1"/>
            <a:endParaRPr lang="it-IT" altLang="it-IT" dirty="0"/>
          </a:p>
          <a:p>
            <a:pPr eaLnBrk="1" hangingPunct="1"/>
            <a:r>
              <a:rPr lang="en-US" altLang="it-IT" dirty="0"/>
              <a:t>Theriogenology 63 (2005) 342–351</a:t>
            </a:r>
            <a:r>
              <a:rPr lang="it-IT" altLang="it-IT" dirty="0"/>
              <a:t> </a:t>
            </a:r>
          </a:p>
          <a:p>
            <a:pPr eaLnBrk="1" hangingPunct="1"/>
            <a:r>
              <a:rPr lang="it-IT" altLang="it-IT" dirty="0" err="1"/>
              <a:t>During</a:t>
            </a:r>
            <a:r>
              <a:rPr lang="it-IT" altLang="it-IT" dirty="0"/>
              <a:t> </a:t>
            </a:r>
            <a:r>
              <a:rPr lang="it-IT" altLang="it-IT" dirty="0" err="1"/>
              <a:t>capacitation</a:t>
            </a:r>
            <a:r>
              <a:rPr lang="it-IT" altLang="it-IT" dirty="0"/>
              <a:t>, major </a:t>
            </a:r>
            <a:r>
              <a:rPr lang="it-IT" altLang="it-IT" dirty="0" err="1"/>
              <a:t>changes</a:t>
            </a:r>
            <a:r>
              <a:rPr lang="it-IT" altLang="it-IT" dirty="0"/>
              <a:t> take place in the </a:t>
            </a:r>
            <a:r>
              <a:rPr lang="it-IT" altLang="it-IT" dirty="0" err="1"/>
              <a:t>sperm</a:t>
            </a:r>
            <a:r>
              <a:rPr lang="it-IT" altLang="it-IT" dirty="0"/>
              <a:t> plasma membrane so </a:t>
            </a:r>
            <a:r>
              <a:rPr lang="it-IT" altLang="it-IT" dirty="0" err="1"/>
              <a:t>as</a:t>
            </a:r>
            <a:r>
              <a:rPr lang="it-IT" altLang="it-IT" dirty="0"/>
              <a:t> to render </a:t>
            </a:r>
            <a:r>
              <a:rPr lang="it-IT" altLang="it-IT" dirty="0" err="1"/>
              <a:t>it</a:t>
            </a:r>
            <a:r>
              <a:rPr lang="it-IT" altLang="it-IT" dirty="0"/>
              <a:t> </a:t>
            </a:r>
            <a:r>
              <a:rPr lang="it-IT" altLang="it-IT" dirty="0" err="1"/>
              <a:t>fusogenic</a:t>
            </a:r>
            <a:r>
              <a:rPr lang="it-IT" altLang="it-IT" dirty="0"/>
              <a:t> and responsive to zona pellucida </a:t>
            </a:r>
            <a:r>
              <a:rPr lang="it-IT" altLang="it-IT" dirty="0" err="1"/>
              <a:t>glycoproteins</a:t>
            </a:r>
            <a:r>
              <a:rPr lang="it-IT" altLang="it-IT" dirty="0"/>
              <a:t>. </a:t>
            </a:r>
            <a:r>
              <a:rPr lang="it-IT" altLang="it-IT" dirty="0" err="1"/>
              <a:t>bicarbonate</a:t>
            </a:r>
            <a:r>
              <a:rPr lang="it-IT" altLang="it-IT" dirty="0"/>
              <a:t> </a:t>
            </a:r>
            <a:r>
              <a:rPr lang="it-IT" altLang="it-IT" dirty="0" err="1"/>
              <a:t>induces</a:t>
            </a:r>
            <a:r>
              <a:rPr lang="it-IT" altLang="it-IT" dirty="0"/>
              <a:t> a </a:t>
            </a:r>
            <a:r>
              <a:rPr lang="it-IT" altLang="it-IT" dirty="0" err="1"/>
              <a:t>rapid</a:t>
            </a:r>
            <a:r>
              <a:rPr lang="it-IT" altLang="it-IT" dirty="0"/>
              <a:t> </a:t>
            </a:r>
            <a:r>
              <a:rPr lang="it-IT" altLang="it-IT" dirty="0" err="1"/>
              <a:t>collapse</a:t>
            </a:r>
            <a:r>
              <a:rPr lang="it-IT" altLang="it-IT" dirty="0"/>
              <a:t> of </a:t>
            </a:r>
            <a:r>
              <a:rPr lang="it-IT" altLang="it-IT" dirty="0" err="1"/>
              <a:t>phospholipid</a:t>
            </a:r>
            <a:r>
              <a:rPr lang="it-IT" altLang="it-IT" dirty="0"/>
              <a:t> </a:t>
            </a:r>
            <a:r>
              <a:rPr lang="it-IT" altLang="it-IT" dirty="0" err="1"/>
              <a:t>transverse</a:t>
            </a:r>
            <a:r>
              <a:rPr lang="it-IT" altLang="it-IT" dirty="0"/>
              <a:t> </a:t>
            </a:r>
            <a:r>
              <a:rPr lang="it-IT" altLang="it-IT" dirty="0" err="1"/>
              <a:t>asymmetry</a:t>
            </a:r>
            <a:r>
              <a:rPr lang="it-IT" altLang="it-IT" dirty="0"/>
              <a:t>, </a:t>
            </a:r>
            <a:r>
              <a:rPr lang="it-IT" altLang="it-IT" dirty="0" err="1"/>
              <a:t>exposing</a:t>
            </a:r>
            <a:r>
              <a:rPr lang="it-IT" altLang="it-IT" dirty="0"/>
              <a:t> </a:t>
            </a:r>
            <a:r>
              <a:rPr lang="it-IT" altLang="it-IT" dirty="0" err="1"/>
              <a:t>phosphatidylethanolamine</a:t>
            </a:r>
            <a:r>
              <a:rPr lang="it-IT" altLang="it-IT" dirty="0"/>
              <a:t> and </a:t>
            </a:r>
            <a:r>
              <a:rPr lang="it-IT" altLang="it-IT" dirty="0" err="1"/>
              <a:t>phosphatidylserine</a:t>
            </a:r>
            <a:r>
              <a:rPr lang="it-IT" altLang="it-IT" dirty="0"/>
              <a:t> </a:t>
            </a:r>
            <a:r>
              <a:rPr lang="it-IT" altLang="it-IT" dirty="0" err="1"/>
              <a:t>at</a:t>
            </a:r>
            <a:r>
              <a:rPr lang="it-IT" altLang="it-IT" dirty="0"/>
              <a:t> the </a:t>
            </a:r>
            <a:r>
              <a:rPr lang="it-IT" altLang="it-IT" dirty="0" err="1"/>
              <a:t>outer</a:t>
            </a:r>
            <a:r>
              <a:rPr lang="it-IT" altLang="it-IT" dirty="0"/>
              <a:t> </a:t>
            </a:r>
            <a:r>
              <a:rPr lang="it-IT" altLang="it-IT" dirty="0" err="1"/>
              <a:t>surface</a:t>
            </a:r>
            <a:r>
              <a:rPr lang="it-IT" altLang="it-IT" dirty="0"/>
              <a:t> of the </a:t>
            </a:r>
            <a:r>
              <a:rPr lang="it-IT" altLang="it-IT" dirty="0" err="1"/>
              <a:t>lipid</a:t>
            </a:r>
            <a:r>
              <a:rPr lang="it-IT" altLang="it-IT" dirty="0"/>
              <a:t> </a:t>
            </a:r>
            <a:r>
              <a:rPr lang="it-IT" altLang="it-IT" dirty="0" err="1"/>
              <a:t>bilayer</a:t>
            </a:r>
            <a:r>
              <a:rPr lang="it-IT" altLang="it-IT" dirty="0"/>
              <a:t>. The </a:t>
            </a:r>
            <a:r>
              <a:rPr lang="it-IT" altLang="it-IT" dirty="0" err="1"/>
              <a:t>collapse</a:t>
            </a:r>
            <a:r>
              <a:rPr lang="it-IT" altLang="it-IT" dirty="0"/>
              <a:t>, </a:t>
            </a:r>
            <a:r>
              <a:rPr lang="it-IT" altLang="it-IT" dirty="0" err="1"/>
              <a:t>which</a:t>
            </a:r>
            <a:r>
              <a:rPr lang="it-IT" altLang="it-IT" dirty="0"/>
              <a:t> </a:t>
            </a:r>
            <a:r>
              <a:rPr lang="it-IT" altLang="it-IT" dirty="0" err="1"/>
              <a:t>is</a:t>
            </a:r>
            <a:r>
              <a:rPr lang="it-IT" altLang="it-IT" dirty="0"/>
              <a:t> </a:t>
            </a:r>
            <a:r>
              <a:rPr lang="it-IT" altLang="it-IT" dirty="0" err="1"/>
              <a:t>reversible</a:t>
            </a:r>
            <a:r>
              <a:rPr lang="it-IT" altLang="it-IT" dirty="0"/>
              <a:t>, </a:t>
            </a:r>
            <a:r>
              <a:rPr lang="it-IT" altLang="it-IT" dirty="0" err="1"/>
              <a:t>is</a:t>
            </a:r>
            <a:r>
              <a:rPr lang="it-IT" altLang="it-IT" dirty="0"/>
              <a:t> </a:t>
            </a:r>
            <a:r>
              <a:rPr lang="it-IT" altLang="it-IT" dirty="0" err="1"/>
              <a:t>brought</a:t>
            </a:r>
            <a:r>
              <a:rPr lang="it-IT" altLang="it-IT" dirty="0"/>
              <a:t> </a:t>
            </a:r>
            <a:r>
              <a:rPr lang="it-IT" altLang="it-IT" dirty="0" err="1"/>
              <a:t>about</a:t>
            </a:r>
            <a:r>
              <a:rPr lang="it-IT" altLang="it-IT" dirty="0"/>
              <a:t> </a:t>
            </a:r>
            <a:r>
              <a:rPr lang="it-IT" altLang="it-IT" dirty="0" err="1"/>
              <a:t>as</a:t>
            </a:r>
            <a:r>
              <a:rPr lang="it-IT" altLang="it-IT" dirty="0"/>
              <a:t> a </a:t>
            </a:r>
            <a:r>
              <a:rPr lang="it-IT" altLang="it-IT" dirty="0" err="1"/>
              <a:t>result</a:t>
            </a:r>
            <a:r>
              <a:rPr lang="it-IT" altLang="it-IT" dirty="0"/>
              <a:t> of activation of the </a:t>
            </a:r>
            <a:r>
              <a:rPr lang="it-IT" altLang="it-IT" dirty="0" err="1"/>
              <a:t>phospholipid</a:t>
            </a:r>
            <a:r>
              <a:rPr lang="it-IT" altLang="it-IT" dirty="0"/>
              <a:t> </a:t>
            </a:r>
            <a:r>
              <a:rPr lang="it-IT" altLang="it-IT" dirty="0" err="1"/>
              <a:t>scramblase</a:t>
            </a:r>
            <a:r>
              <a:rPr lang="it-IT" altLang="it-IT" dirty="0"/>
              <a:t> </a:t>
            </a:r>
            <a:r>
              <a:rPr lang="it-IT" altLang="it-IT" dirty="0" err="1"/>
              <a:t>that</a:t>
            </a:r>
            <a:r>
              <a:rPr lang="it-IT" altLang="it-IT" dirty="0"/>
              <a:t> </a:t>
            </a:r>
            <a:r>
              <a:rPr lang="it-IT" altLang="it-IT" dirty="0" err="1"/>
              <a:t>exchanges</a:t>
            </a:r>
            <a:r>
              <a:rPr lang="it-IT" altLang="it-IT" dirty="0"/>
              <a:t> </a:t>
            </a:r>
            <a:r>
              <a:rPr lang="it-IT" altLang="it-IT" dirty="0" err="1"/>
              <a:t>phospholipids</a:t>
            </a:r>
            <a:r>
              <a:rPr lang="it-IT" altLang="it-IT" dirty="0"/>
              <a:t> in a non-</a:t>
            </a:r>
            <a:r>
              <a:rPr lang="it-IT" altLang="it-IT" dirty="0" err="1"/>
              <a:t>specific</a:t>
            </a:r>
            <a:r>
              <a:rPr lang="it-IT" altLang="it-IT" dirty="0"/>
              <a:t> fashion </a:t>
            </a:r>
            <a:r>
              <a:rPr lang="it-IT" altLang="it-IT" dirty="0" err="1"/>
              <a:t>between</a:t>
            </a:r>
            <a:r>
              <a:rPr lang="it-IT" altLang="it-IT" dirty="0"/>
              <a:t> the </a:t>
            </a:r>
            <a:r>
              <a:rPr lang="it-IT" altLang="it-IT" dirty="0" err="1"/>
              <a:t>two</a:t>
            </a:r>
            <a:r>
              <a:rPr lang="it-IT" altLang="it-IT" dirty="0"/>
              <a:t> </a:t>
            </a:r>
            <a:r>
              <a:rPr lang="it-IT" altLang="it-IT" dirty="0" err="1"/>
              <a:t>leaflets</a:t>
            </a:r>
            <a:r>
              <a:rPr lang="it-IT" altLang="it-IT" dirty="0"/>
              <a:t> of the </a:t>
            </a:r>
            <a:r>
              <a:rPr lang="it-IT" altLang="it-IT" dirty="0" err="1"/>
              <a:t>lipid</a:t>
            </a:r>
            <a:r>
              <a:rPr lang="it-IT" altLang="it-IT" dirty="0"/>
              <a:t> </a:t>
            </a:r>
            <a:r>
              <a:rPr lang="it-IT" altLang="it-IT" dirty="0" err="1"/>
              <a:t>bilayer</a:t>
            </a:r>
            <a:r>
              <a:rPr lang="it-IT" altLang="it-IT" dirty="0"/>
              <a:t>. The activation takes place via a </a:t>
            </a:r>
            <a:r>
              <a:rPr lang="it-IT" altLang="it-IT" dirty="0" err="1"/>
              <a:t>cyclic</a:t>
            </a:r>
            <a:r>
              <a:rPr lang="it-IT" altLang="it-IT" dirty="0"/>
              <a:t> AMP–</a:t>
            </a:r>
            <a:r>
              <a:rPr lang="it-IT" altLang="it-IT" dirty="0" err="1"/>
              <a:t>protein</a:t>
            </a:r>
            <a:r>
              <a:rPr lang="it-IT" altLang="it-IT" dirty="0"/>
              <a:t> </a:t>
            </a:r>
            <a:r>
              <a:rPr lang="it-IT" altLang="it-IT" dirty="0" err="1"/>
              <a:t>kinase</a:t>
            </a:r>
            <a:r>
              <a:rPr lang="it-IT" altLang="it-IT" dirty="0"/>
              <a:t> A-</a:t>
            </a:r>
            <a:r>
              <a:rPr lang="it-IT" altLang="it-IT" dirty="0" err="1"/>
              <a:t>dependent</a:t>
            </a:r>
            <a:r>
              <a:rPr lang="it-IT" altLang="it-IT" dirty="0"/>
              <a:t> pathway and </a:t>
            </a:r>
            <a:r>
              <a:rPr lang="it-IT" altLang="it-IT" dirty="0" err="1"/>
              <a:t>is</a:t>
            </a:r>
            <a:r>
              <a:rPr lang="it-IT" altLang="it-IT" dirty="0"/>
              <a:t> </a:t>
            </a:r>
            <a:r>
              <a:rPr lang="it-IT" altLang="it-IT" dirty="0" err="1"/>
              <a:t>initiated</a:t>
            </a:r>
            <a:r>
              <a:rPr lang="it-IT" altLang="it-IT" dirty="0"/>
              <a:t> via </a:t>
            </a:r>
            <a:r>
              <a:rPr lang="it-IT" altLang="it-IT" dirty="0" err="1"/>
              <a:t>stimulation</a:t>
            </a:r>
            <a:r>
              <a:rPr lang="it-IT" altLang="it-IT" dirty="0"/>
              <a:t> of the so-</a:t>
            </a:r>
            <a:r>
              <a:rPr lang="it-IT" altLang="it-IT" dirty="0" err="1"/>
              <a:t>called</a:t>
            </a:r>
            <a:r>
              <a:rPr lang="it-IT" altLang="it-IT" dirty="0"/>
              <a:t> ‘</a:t>
            </a:r>
            <a:r>
              <a:rPr lang="it-IT" altLang="it-IT" dirty="0" err="1"/>
              <a:t>soluble</a:t>
            </a:r>
            <a:r>
              <a:rPr lang="it-IT" altLang="it-IT" dirty="0"/>
              <a:t>’ </a:t>
            </a:r>
            <a:r>
              <a:rPr lang="it-IT" altLang="it-IT" dirty="0" err="1"/>
              <a:t>adenylyl</a:t>
            </a:r>
            <a:r>
              <a:rPr lang="it-IT" altLang="it-IT" dirty="0"/>
              <a:t> </a:t>
            </a:r>
            <a:r>
              <a:rPr lang="it-IT" altLang="it-IT" dirty="0" err="1"/>
              <a:t>cyclase</a:t>
            </a:r>
            <a:r>
              <a:rPr lang="it-IT" altLang="it-IT" dirty="0"/>
              <a:t> in the </a:t>
            </a:r>
            <a:r>
              <a:rPr lang="it-IT" altLang="it-IT" dirty="0" err="1"/>
              <a:t>sperm</a:t>
            </a:r>
            <a:r>
              <a:rPr lang="it-IT" altLang="it-IT" dirty="0"/>
              <a:t> </a:t>
            </a:r>
            <a:r>
              <a:rPr lang="it-IT" altLang="it-IT" dirty="0" err="1"/>
              <a:t>cell</a:t>
            </a:r>
            <a:r>
              <a:rPr lang="it-IT" altLang="it-IT" dirty="0"/>
              <a:t> by </a:t>
            </a:r>
            <a:r>
              <a:rPr lang="it-IT" altLang="it-IT" dirty="0" err="1"/>
              <a:t>bicarbonate</a:t>
            </a:r>
            <a:r>
              <a:rPr lang="it-IT" altLang="it-IT" dirty="0"/>
              <a:t>. </a:t>
            </a:r>
            <a:r>
              <a:rPr lang="it-IT" altLang="it-IT" dirty="0" err="1"/>
              <a:t>As</a:t>
            </a:r>
            <a:r>
              <a:rPr lang="it-IT" altLang="it-IT" dirty="0"/>
              <a:t> a </a:t>
            </a:r>
            <a:r>
              <a:rPr lang="it-IT" altLang="it-IT" dirty="0" err="1"/>
              <a:t>result</a:t>
            </a:r>
            <a:r>
              <a:rPr lang="it-IT" altLang="it-IT" dirty="0"/>
              <a:t> of the </a:t>
            </a:r>
            <a:r>
              <a:rPr lang="it-IT" altLang="it-IT" dirty="0" err="1"/>
              <a:t>collapse</a:t>
            </a:r>
            <a:r>
              <a:rPr lang="it-IT" altLang="it-IT" dirty="0"/>
              <a:t> and the </a:t>
            </a:r>
            <a:r>
              <a:rPr lang="it-IT" altLang="it-IT" dirty="0" err="1"/>
              <a:t>concurrent</a:t>
            </a:r>
            <a:r>
              <a:rPr lang="it-IT" altLang="it-IT" dirty="0"/>
              <a:t> </a:t>
            </a:r>
            <a:r>
              <a:rPr lang="it-IT" altLang="it-IT" dirty="0" err="1"/>
              <a:t>increase</a:t>
            </a:r>
            <a:r>
              <a:rPr lang="it-IT" altLang="it-IT" dirty="0"/>
              <a:t> in </a:t>
            </a:r>
            <a:r>
              <a:rPr lang="it-IT" altLang="it-IT" dirty="0" err="1"/>
              <a:t>phospholipid</a:t>
            </a:r>
            <a:r>
              <a:rPr lang="it-IT" altLang="it-IT" dirty="0"/>
              <a:t> </a:t>
            </a:r>
            <a:r>
              <a:rPr lang="it-IT" altLang="it-IT" dirty="0" err="1"/>
              <a:t>exchange</a:t>
            </a:r>
            <a:r>
              <a:rPr lang="it-IT" altLang="it-IT" dirty="0"/>
              <a:t>, </a:t>
            </a:r>
            <a:r>
              <a:rPr lang="it-IT" altLang="it-IT" dirty="0" err="1"/>
              <a:t>removal</a:t>
            </a:r>
            <a:r>
              <a:rPr lang="it-IT" altLang="it-IT" dirty="0"/>
              <a:t> of </a:t>
            </a:r>
            <a:r>
              <a:rPr lang="it-IT" altLang="it-IT" dirty="0" err="1"/>
              <a:t>cholesterol</a:t>
            </a:r>
            <a:r>
              <a:rPr lang="it-IT" altLang="it-IT" dirty="0"/>
              <a:t> by </a:t>
            </a:r>
            <a:r>
              <a:rPr lang="it-IT" altLang="it-IT" dirty="0" err="1"/>
              <a:t>albumin</a:t>
            </a:r>
            <a:r>
              <a:rPr lang="it-IT" altLang="it-IT" dirty="0"/>
              <a:t> </a:t>
            </a:r>
            <a:r>
              <a:rPr lang="it-IT" altLang="it-IT" dirty="0" err="1"/>
              <a:t>is</a:t>
            </a:r>
            <a:r>
              <a:rPr lang="it-IT" altLang="it-IT" dirty="0"/>
              <a:t> </a:t>
            </a:r>
            <a:r>
              <a:rPr lang="it-IT" altLang="it-IT" dirty="0" err="1"/>
              <a:t>facilitated</a:t>
            </a:r>
            <a:r>
              <a:rPr lang="it-IT" altLang="it-IT" dirty="0"/>
              <a:t> (</a:t>
            </a:r>
            <a:r>
              <a:rPr lang="it-IT" altLang="it-IT" dirty="0" err="1"/>
              <a:t>perhaps</a:t>
            </a:r>
            <a:r>
              <a:rPr lang="it-IT" altLang="it-IT" dirty="0"/>
              <a:t> due to </a:t>
            </a:r>
            <a:r>
              <a:rPr lang="it-IT" altLang="it-IT" dirty="0" err="1"/>
              <a:t>increased</a:t>
            </a:r>
            <a:r>
              <a:rPr lang="it-IT" altLang="it-IT" dirty="0"/>
              <a:t> </a:t>
            </a:r>
            <a:r>
              <a:rPr lang="it-IT" altLang="it-IT" dirty="0" err="1"/>
              <a:t>lipid</a:t>
            </a:r>
            <a:r>
              <a:rPr lang="it-IT" altLang="it-IT" dirty="0"/>
              <a:t> </a:t>
            </a:r>
            <a:r>
              <a:rPr lang="it-IT" altLang="it-IT" dirty="0" err="1"/>
              <a:t>packing</a:t>
            </a:r>
            <a:r>
              <a:rPr lang="it-IT" altLang="it-IT" dirty="0"/>
              <a:t> disorder).</a:t>
            </a:r>
          </a:p>
          <a:p>
            <a:pPr eaLnBrk="1" hangingPunct="1"/>
            <a:endParaRPr lang="it-IT" altLang="it-IT" dirty="0"/>
          </a:p>
          <a:p>
            <a:pPr eaLnBrk="1" hangingPunct="1"/>
            <a:r>
              <a:rPr lang="it-IT" altLang="it-IT" dirty="0" err="1"/>
              <a:t>Bicarbonate</a:t>
            </a:r>
            <a:r>
              <a:rPr lang="it-IT" altLang="it-IT" dirty="0"/>
              <a:t> </a:t>
            </a:r>
            <a:r>
              <a:rPr lang="it-IT" altLang="it-IT" dirty="0" err="1"/>
              <a:t>is</a:t>
            </a:r>
            <a:r>
              <a:rPr lang="it-IT" altLang="it-IT" dirty="0"/>
              <a:t> </a:t>
            </a:r>
            <a:r>
              <a:rPr lang="it-IT" altLang="it-IT" dirty="0" err="1"/>
              <a:t>generally</a:t>
            </a:r>
            <a:r>
              <a:rPr lang="it-IT" altLang="it-IT" dirty="0"/>
              <a:t> </a:t>
            </a:r>
            <a:r>
              <a:rPr lang="it-IT" altLang="it-IT" dirty="0" err="1"/>
              <a:t>considered</a:t>
            </a:r>
            <a:r>
              <a:rPr lang="it-IT" altLang="it-IT" dirty="0"/>
              <a:t> an </a:t>
            </a:r>
            <a:r>
              <a:rPr lang="it-IT" altLang="it-IT" dirty="0" err="1"/>
              <a:t>ubiquitous</a:t>
            </a:r>
            <a:r>
              <a:rPr lang="it-IT" altLang="it-IT" dirty="0"/>
              <a:t> </a:t>
            </a:r>
            <a:r>
              <a:rPr lang="it-IT" altLang="it-IT" dirty="0" err="1"/>
              <a:t>ion</a:t>
            </a:r>
            <a:r>
              <a:rPr lang="it-IT" altLang="it-IT" dirty="0"/>
              <a:t>. </a:t>
            </a:r>
            <a:r>
              <a:rPr lang="it-IT" altLang="it-IT" dirty="0" err="1"/>
              <a:t>However</a:t>
            </a:r>
            <a:r>
              <a:rPr lang="it-IT" altLang="it-IT" dirty="0"/>
              <a:t>, in the </a:t>
            </a:r>
            <a:r>
              <a:rPr lang="it-IT" altLang="it-IT" dirty="0" err="1"/>
              <a:t>region</a:t>
            </a:r>
            <a:r>
              <a:rPr lang="it-IT" altLang="it-IT" dirty="0"/>
              <a:t> of the </a:t>
            </a:r>
            <a:r>
              <a:rPr lang="it-IT" altLang="it-IT" dirty="0" err="1"/>
              <a:t>epididymis</a:t>
            </a:r>
            <a:r>
              <a:rPr lang="it-IT" altLang="it-IT" dirty="0"/>
              <a:t> </a:t>
            </a:r>
            <a:r>
              <a:rPr lang="it-IT" altLang="it-IT" dirty="0" err="1"/>
              <a:t>where</a:t>
            </a:r>
            <a:r>
              <a:rPr lang="it-IT" altLang="it-IT" dirty="0"/>
              <a:t> mature </a:t>
            </a:r>
            <a:r>
              <a:rPr lang="it-IT" altLang="it-IT" dirty="0" err="1"/>
              <a:t>spermatozoa</a:t>
            </a:r>
            <a:r>
              <a:rPr lang="it-IT" altLang="it-IT" dirty="0"/>
              <a:t> are </a:t>
            </a:r>
            <a:r>
              <a:rPr lang="it-IT" altLang="it-IT" dirty="0" err="1"/>
              <a:t>stored</a:t>
            </a:r>
            <a:r>
              <a:rPr lang="it-IT" altLang="it-IT" dirty="0"/>
              <a:t>, </a:t>
            </a:r>
            <a:r>
              <a:rPr lang="it-IT" altLang="it-IT" dirty="0" err="1"/>
              <a:t>its</a:t>
            </a:r>
            <a:r>
              <a:rPr lang="it-IT" altLang="it-IT" dirty="0"/>
              <a:t> </a:t>
            </a:r>
            <a:r>
              <a:rPr lang="it-IT" altLang="it-IT" dirty="0" err="1"/>
              <a:t>levels</a:t>
            </a:r>
            <a:r>
              <a:rPr lang="it-IT" altLang="it-IT" dirty="0"/>
              <a:t> are </a:t>
            </a:r>
            <a:r>
              <a:rPr lang="it-IT" altLang="it-IT" dirty="0" err="1"/>
              <a:t>maintained</a:t>
            </a:r>
            <a:r>
              <a:rPr lang="it-IT" altLang="it-IT" dirty="0"/>
              <a:t> </a:t>
            </a:r>
            <a:r>
              <a:rPr lang="it-IT" altLang="it-IT" dirty="0" err="1"/>
              <a:t>considerably</a:t>
            </a:r>
            <a:r>
              <a:rPr lang="it-IT" altLang="it-IT" dirty="0"/>
              <a:t> </a:t>
            </a:r>
            <a:r>
              <a:rPr lang="it-IT" altLang="it-IT" dirty="0" err="1"/>
              <a:t>below</a:t>
            </a:r>
            <a:r>
              <a:rPr lang="it-IT" altLang="it-IT" dirty="0"/>
              <a:t> </a:t>
            </a:r>
            <a:r>
              <a:rPr lang="it-IT" altLang="it-IT" dirty="0" err="1"/>
              <a:t>those</a:t>
            </a:r>
            <a:r>
              <a:rPr lang="it-IT" altLang="it-IT" dirty="0"/>
              <a:t> in the </a:t>
            </a:r>
            <a:r>
              <a:rPr lang="it-IT" altLang="it-IT" dirty="0" err="1"/>
              <a:t>circulation</a:t>
            </a:r>
            <a:r>
              <a:rPr lang="it-IT" altLang="it-IT" dirty="0"/>
              <a:t>; </a:t>
            </a:r>
            <a:r>
              <a:rPr lang="it-IT" altLang="it-IT" dirty="0" err="1"/>
              <a:t>thus</a:t>
            </a:r>
            <a:r>
              <a:rPr lang="it-IT" altLang="it-IT" dirty="0"/>
              <a:t>, the </a:t>
            </a:r>
            <a:r>
              <a:rPr lang="it-IT" altLang="it-IT" dirty="0" err="1"/>
              <a:t>spermatozoa</a:t>
            </a:r>
            <a:r>
              <a:rPr lang="it-IT" altLang="it-IT" dirty="0"/>
              <a:t> </a:t>
            </a:r>
            <a:r>
              <a:rPr lang="it-IT" altLang="it-IT" dirty="0" err="1"/>
              <a:t>encounter</a:t>
            </a:r>
            <a:r>
              <a:rPr lang="it-IT" altLang="it-IT" dirty="0"/>
              <a:t> a </a:t>
            </a:r>
            <a:r>
              <a:rPr lang="it-IT" altLang="it-IT" dirty="0" err="1"/>
              <a:t>sudden</a:t>
            </a:r>
            <a:r>
              <a:rPr lang="it-IT" altLang="it-IT" dirty="0"/>
              <a:t> rise in </a:t>
            </a:r>
            <a:r>
              <a:rPr lang="it-IT" altLang="it-IT" dirty="0" err="1"/>
              <a:t>bicarbonate</a:t>
            </a:r>
            <a:r>
              <a:rPr lang="it-IT" altLang="it-IT" dirty="0"/>
              <a:t>/CO2 </a:t>
            </a:r>
            <a:r>
              <a:rPr lang="it-IT" altLang="it-IT" dirty="0" err="1"/>
              <a:t>concentration</a:t>
            </a:r>
            <a:r>
              <a:rPr lang="it-IT" altLang="it-IT" dirty="0"/>
              <a:t> on </a:t>
            </a:r>
            <a:r>
              <a:rPr lang="it-IT" altLang="it-IT" dirty="0" err="1"/>
              <a:t>deposition</a:t>
            </a:r>
            <a:r>
              <a:rPr lang="it-IT" altLang="it-IT" dirty="0"/>
              <a:t> in the </a:t>
            </a:r>
            <a:r>
              <a:rPr lang="it-IT" altLang="it-IT" dirty="0" err="1"/>
              <a:t>female</a:t>
            </a:r>
            <a:r>
              <a:rPr lang="it-IT" altLang="it-IT" dirty="0"/>
              <a:t> </a:t>
            </a:r>
            <a:r>
              <a:rPr lang="it-IT" altLang="it-IT" dirty="0" err="1"/>
              <a:t>tract</a:t>
            </a:r>
            <a:r>
              <a:rPr lang="it-IT" altLang="it-IT" dirty="0"/>
              <a:t> </a:t>
            </a:r>
          </a:p>
          <a:p>
            <a:pPr eaLnBrk="1" hangingPunct="1"/>
            <a:endParaRPr lang="it-IT" altLang="it-IT" dirty="0"/>
          </a:p>
          <a:p>
            <a:pPr eaLnBrk="1" hangingPunct="1"/>
            <a:r>
              <a:rPr lang="it-IT" altLang="it-IT" dirty="0"/>
              <a:t>The </a:t>
            </a:r>
            <a:r>
              <a:rPr lang="it-IT" altLang="it-IT" dirty="0" err="1"/>
              <a:t>rapid</a:t>
            </a:r>
            <a:r>
              <a:rPr lang="it-IT" altLang="it-IT" dirty="0"/>
              <a:t> </a:t>
            </a:r>
            <a:r>
              <a:rPr lang="it-IT" altLang="it-IT" dirty="0" err="1"/>
              <a:t>effects</a:t>
            </a:r>
            <a:r>
              <a:rPr lang="it-IT" altLang="it-IT" dirty="0"/>
              <a:t> of </a:t>
            </a:r>
            <a:r>
              <a:rPr lang="it-IT" altLang="it-IT" dirty="0" err="1"/>
              <a:t>bicarbonate</a:t>
            </a:r>
            <a:r>
              <a:rPr lang="it-IT" altLang="it-IT" dirty="0"/>
              <a:t> </a:t>
            </a:r>
            <a:r>
              <a:rPr lang="it-IT" altLang="it-IT" dirty="0" err="1"/>
              <a:t>noted</a:t>
            </a:r>
            <a:r>
              <a:rPr lang="it-IT" altLang="it-IT" dirty="0"/>
              <a:t> up to </a:t>
            </a:r>
            <a:r>
              <a:rPr lang="it-IT" altLang="it-IT" dirty="0" err="1"/>
              <a:t>now</a:t>
            </a:r>
            <a:r>
              <a:rPr lang="it-IT" altLang="it-IT" dirty="0"/>
              <a:t> in </a:t>
            </a:r>
            <a:r>
              <a:rPr lang="it-IT" altLang="it-IT" dirty="0" err="1"/>
              <a:t>boar</a:t>
            </a:r>
            <a:r>
              <a:rPr lang="it-IT" altLang="it-IT" dirty="0"/>
              <a:t> </a:t>
            </a:r>
            <a:r>
              <a:rPr lang="it-IT" altLang="it-IT" dirty="0" err="1"/>
              <a:t>spermatozoa</a:t>
            </a:r>
            <a:r>
              <a:rPr lang="it-IT" altLang="it-IT" dirty="0"/>
              <a:t> (</a:t>
            </a:r>
            <a:r>
              <a:rPr lang="it-IT" altLang="it-IT" dirty="0" err="1"/>
              <a:t>alteration</a:t>
            </a:r>
            <a:r>
              <a:rPr lang="it-IT" altLang="it-IT" dirty="0"/>
              <a:t> of plasma membrane </a:t>
            </a:r>
            <a:r>
              <a:rPr lang="it-IT" altLang="it-IT" dirty="0" err="1"/>
              <a:t>architecture</a:t>
            </a:r>
            <a:r>
              <a:rPr lang="it-IT" altLang="it-IT" dirty="0"/>
              <a:t>; </a:t>
            </a:r>
            <a:r>
              <a:rPr lang="it-IT" altLang="it-IT" dirty="0" err="1"/>
              <a:t>increase</a:t>
            </a:r>
            <a:r>
              <a:rPr lang="it-IT" altLang="it-IT" dirty="0"/>
              <a:t> in progressive </a:t>
            </a:r>
            <a:r>
              <a:rPr lang="it-IT" altLang="it-IT" dirty="0" err="1"/>
              <a:t>motility</a:t>
            </a:r>
            <a:r>
              <a:rPr lang="it-IT" altLang="it-IT" dirty="0"/>
              <a:t>) are </a:t>
            </a:r>
            <a:r>
              <a:rPr lang="it-IT" altLang="it-IT" dirty="0" err="1"/>
              <a:t>both</a:t>
            </a:r>
            <a:r>
              <a:rPr lang="it-IT" altLang="it-IT" dirty="0"/>
              <a:t> </a:t>
            </a:r>
            <a:r>
              <a:rPr lang="it-IT" altLang="it-IT" dirty="0" err="1"/>
              <a:t>mediated</a:t>
            </a:r>
            <a:r>
              <a:rPr lang="it-IT" altLang="it-IT" dirty="0"/>
              <a:t> </a:t>
            </a:r>
            <a:r>
              <a:rPr lang="it-IT" altLang="it-IT" dirty="0" err="1"/>
              <a:t>through</a:t>
            </a:r>
            <a:r>
              <a:rPr lang="it-IT" altLang="it-IT" dirty="0"/>
              <a:t> </a:t>
            </a:r>
            <a:r>
              <a:rPr lang="it-IT" altLang="it-IT" dirty="0" err="1"/>
              <a:t>bicarbonate-induced</a:t>
            </a:r>
            <a:r>
              <a:rPr lang="it-IT" altLang="it-IT" dirty="0"/>
              <a:t> </a:t>
            </a:r>
            <a:r>
              <a:rPr lang="it-IT" altLang="it-IT" dirty="0" err="1"/>
              <a:t>stimulation</a:t>
            </a:r>
            <a:r>
              <a:rPr lang="it-IT" altLang="it-IT" dirty="0"/>
              <a:t> of the activity of </a:t>
            </a:r>
            <a:r>
              <a:rPr lang="it-IT" altLang="it-IT" dirty="0" err="1"/>
              <a:t>sAC</a:t>
            </a:r>
            <a:r>
              <a:rPr lang="it-IT" altLang="it-IT" dirty="0"/>
              <a:t>, the major </a:t>
            </a:r>
            <a:r>
              <a:rPr lang="it-IT" altLang="it-IT" u="sng" dirty="0" err="1"/>
              <a:t>a</a:t>
            </a:r>
            <a:r>
              <a:rPr lang="it-IT" altLang="it-IT" dirty="0" err="1"/>
              <a:t>denylyl</a:t>
            </a:r>
            <a:r>
              <a:rPr lang="it-IT" altLang="it-IT" dirty="0"/>
              <a:t> </a:t>
            </a:r>
            <a:r>
              <a:rPr lang="it-IT" altLang="it-IT" u="sng" dirty="0" err="1"/>
              <a:t>c</a:t>
            </a:r>
            <a:r>
              <a:rPr lang="it-IT" altLang="it-IT" dirty="0" err="1"/>
              <a:t>yclase</a:t>
            </a:r>
            <a:r>
              <a:rPr lang="it-IT" altLang="it-IT" dirty="0"/>
              <a:t> </a:t>
            </a:r>
            <a:r>
              <a:rPr lang="it-IT" altLang="it-IT" dirty="0" err="1"/>
              <a:t>isoform</a:t>
            </a:r>
            <a:r>
              <a:rPr lang="it-IT" altLang="it-IT" dirty="0"/>
              <a:t> in </a:t>
            </a:r>
            <a:r>
              <a:rPr lang="it-IT" altLang="it-IT" u="sng" dirty="0" err="1"/>
              <a:t>s</a:t>
            </a:r>
            <a:r>
              <a:rPr lang="it-IT" altLang="it-IT" dirty="0" err="1"/>
              <a:t>permatozoa</a:t>
            </a:r>
            <a:r>
              <a:rPr lang="it-IT" altLang="it-IT" dirty="0"/>
              <a:t>. The </a:t>
            </a:r>
            <a:r>
              <a:rPr lang="it-IT" altLang="it-IT" dirty="0" err="1"/>
              <a:t>resultant</a:t>
            </a:r>
            <a:r>
              <a:rPr lang="it-IT" altLang="it-IT" dirty="0"/>
              <a:t> </a:t>
            </a:r>
            <a:r>
              <a:rPr lang="it-IT" altLang="it-IT" dirty="0" err="1"/>
              <a:t>increased</a:t>
            </a:r>
            <a:r>
              <a:rPr lang="it-IT" altLang="it-IT" dirty="0"/>
              <a:t> </a:t>
            </a:r>
            <a:r>
              <a:rPr lang="it-IT" altLang="it-IT" dirty="0" err="1"/>
              <a:t>levels</a:t>
            </a:r>
            <a:r>
              <a:rPr lang="it-IT" altLang="it-IT" dirty="0"/>
              <a:t> of </a:t>
            </a:r>
            <a:r>
              <a:rPr lang="it-IT" altLang="it-IT" dirty="0" err="1"/>
              <a:t>cyclic</a:t>
            </a:r>
            <a:r>
              <a:rPr lang="it-IT" altLang="it-IT" dirty="0"/>
              <a:t> AMP in the </a:t>
            </a:r>
            <a:r>
              <a:rPr lang="it-IT" altLang="it-IT" dirty="0" err="1"/>
              <a:t>cell</a:t>
            </a:r>
            <a:r>
              <a:rPr lang="it-IT" altLang="it-IT" dirty="0"/>
              <a:t> </a:t>
            </a:r>
            <a:r>
              <a:rPr lang="it-IT" altLang="it-IT" dirty="0" err="1"/>
              <a:t>then</a:t>
            </a:r>
            <a:r>
              <a:rPr lang="it-IT" altLang="it-IT" dirty="0"/>
              <a:t> </a:t>
            </a:r>
            <a:r>
              <a:rPr lang="it-IT" altLang="it-IT" dirty="0" err="1"/>
              <a:t>activate</a:t>
            </a:r>
            <a:r>
              <a:rPr lang="it-IT" altLang="it-IT" dirty="0"/>
              <a:t> a </a:t>
            </a:r>
            <a:r>
              <a:rPr lang="it-IT" altLang="it-IT" dirty="0" err="1"/>
              <a:t>cyclic</a:t>
            </a:r>
            <a:r>
              <a:rPr lang="it-IT" altLang="it-IT" dirty="0"/>
              <a:t> AMP-</a:t>
            </a:r>
            <a:r>
              <a:rPr lang="it-IT" altLang="it-IT" dirty="0" err="1"/>
              <a:t>dependent</a:t>
            </a:r>
            <a:r>
              <a:rPr lang="it-IT" altLang="it-IT" dirty="0"/>
              <a:t> </a:t>
            </a:r>
            <a:r>
              <a:rPr lang="it-IT" altLang="it-IT" dirty="0" err="1"/>
              <a:t>protein</a:t>
            </a:r>
            <a:r>
              <a:rPr lang="it-IT" altLang="it-IT" dirty="0"/>
              <a:t> </a:t>
            </a:r>
            <a:r>
              <a:rPr lang="it-IT" altLang="it-IT" dirty="0" err="1"/>
              <a:t>kinase</a:t>
            </a:r>
            <a:r>
              <a:rPr lang="it-IT" altLang="it-IT" dirty="0"/>
              <a:t> (PKA) to </a:t>
            </a:r>
            <a:r>
              <a:rPr lang="it-IT" altLang="it-IT" dirty="0" err="1"/>
              <a:t>phosphorylate</a:t>
            </a:r>
            <a:r>
              <a:rPr lang="it-IT" altLang="it-IT" dirty="0"/>
              <a:t> </a:t>
            </a:r>
            <a:r>
              <a:rPr lang="it-IT" altLang="it-IT" dirty="0" err="1"/>
              <a:t>various</a:t>
            </a:r>
            <a:r>
              <a:rPr lang="it-IT" altLang="it-IT" dirty="0"/>
              <a:t> target </a:t>
            </a:r>
            <a:r>
              <a:rPr lang="it-IT" altLang="it-IT" dirty="0" err="1"/>
              <a:t>proteins</a:t>
            </a:r>
            <a:r>
              <a:rPr lang="it-IT" altLang="it-IT" dirty="0"/>
              <a:t> </a:t>
            </a:r>
            <a:r>
              <a:rPr lang="it-IT" altLang="it-IT" dirty="0" err="1"/>
              <a:t>which</a:t>
            </a:r>
            <a:r>
              <a:rPr lang="it-IT" altLang="it-IT" dirty="0"/>
              <a:t>, </a:t>
            </a:r>
            <a:r>
              <a:rPr lang="it-IT" altLang="it-IT" dirty="0" err="1"/>
              <a:t>although</a:t>
            </a:r>
            <a:r>
              <a:rPr lang="it-IT" altLang="it-IT" dirty="0"/>
              <a:t> </a:t>
            </a:r>
            <a:r>
              <a:rPr lang="it-IT" altLang="it-IT" dirty="0" err="1"/>
              <a:t>as</a:t>
            </a:r>
            <a:r>
              <a:rPr lang="it-IT" altLang="it-IT" dirty="0"/>
              <a:t> </a:t>
            </a:r>
            <a:r>
              <a:rPr lang="it-IT" altLang="it-IT" dirty="0" err="1"/>
              <a:t>yet</a:t>
            </a:r>
            <a:r>
              <a:rPr lang="it-IT" altLang="it-IT" dirty="0"/>
              <a:t> </a:t>
            </a:r>
            <a:r>
              <a:rPr lang="it-IT" altLang="it-IT" dirty="0" err="1"/>
              <a:t>unidentified</a:t>
            </a:r>
            <a:r>
              <a:rPr lang="it-IT" altLang="it-IT" dirty="0"/>
              <a:t>, </a:t>
            </a:r>
            <a:r>
              <a:rPr lang="it-IT" altLang="it-IT" dirty="0" err="1"/>
              <a:t>may</a:t>
            </a:r>
            <a:r>
              <a:rPr lang="it-IT" altLang="it-IT" dirty="0"/>
              <a:t> be </a:t>
            </a:r>
            <a:r>
              <a:rPr lang="it-IT" altLang="it-IT" dirty="0" err="1"/>
              <a:t>presumed</a:t>
            </a:r>
            <a:r>
              <a:rPr lang="it-IT" altLang="it-IT" dirty="0"/>
              <a:t> to </a:t>
            </a:r>
            <a:r>
              <a:rPr lang="it-IT" altLang="it-IT" dirty="0" err="1"/>
              <a:t>initiate</a:t>
            </a:r>
            <a:r>
              <a:rPr lang="it-IT" altLang="it-IT" dirty="0"/>
              <a:t> </a:t>
            </a:r>
            <a:r>
              <a:rPr lang="it-IT" altLang="it-IT" dirty="0" err="1"/>
              <a:t>several</a:t>
            </a:r>
            <a:r>
              <a:rPr lang="it-IT" altLang="it-IT" dirty="0"/>
              <a:t> </a:t>
            </a:r>
            <a:r>
              <a:rPr lang="it-IT" altLang="it-IT" dirty="0" err="1"/>
              <a:t>signalling</a:t>
            </a:r>
            <a:r>
              <a:rPr lang="it-IT" altLang="it-IT" dirty="0"/>
              <a:t> pathways</a:t>
            </a:r>
          </a:p>
          <a:p>
            <a:pPr eaLnBrk="1" hangingPunct="1"/>
            <a:endParaRPr lang="it-IT" altLang="it-IT" dirty="0"/>
          </a:p>
          <a:p>
            <a:pPr eaLnBrk="1" hangingPunct="1"/>
            <a:r>
              <a:rPr lang="it-IT" altLang="it-IT" dirty="0" err="1"/>
              <a:t>Calcium</a:t>
            </a:r>
            <a:r>
              <a:rPr lang="it-IT" altLang="it-IT" dirty="0"/>
              <a:t> </a:t>
            </a:r>
            <a:r>
              <a:rPr lang="it-IT" altLang="it-IT" dirty="0" err="1"/>
              <a:t>has</a:t>
            </a:r>
            <a:r>
              <a:rPr lang="it-IT" altLang="it-IT" dirty="0"/>
              <a:t> long </a:t>
            </a:r>
            <a:r>
              <a:rPr lang="it-IT" altLang="it-IT" dirty="0" err="1"/>
              <a:t>been</a:t>
            </a:r>
            <a:r>
              <a:rPr lang="it-IT" altLang="it-IT" dirty="0"/>
              <a:t> </a:t>
            </a:r>
            <a:r>
              <a:rPr lang="it-IT" altLang="it-IT" dirty="0" err="1"/>
              <a:t>regarded</a:t>
            </a:r>
            <a:r>
              <a:rPr lang="it-IT" altLang="it-IT" dirty="0"/>
              <a:t> </a:t>
            </a:r>
            <a:r>
              <a:rPr lang="it-IT" altLang="it-IT" dirty="0" err="1"/>
              <a:t>as</a:t>
            </a:r>
            <a:r>
              <a:rPr lang="it-IT" altLang="it-IT" dirty="0"/>
              <a:t> </a:t>
            </a:r>
            <a:r>
              <a:rPr lang="it-IT" altLang="it-IT" dirty="0" err="1"/>
              <a:t>essential</a:t>
            </a:r>
            <a:r>
              <a:rPr lang="it-IT" altLang="it-IT" dirty="0"/>
              <a:t> to </a:t>
            </a:r>
            <a:r>
              <a:rPr lang="it-IT" altLang="it-IT" dirty="0" err="1"/>
              <a:t>sperm</a:t>
            </a:r>
            <a:r>
              <a:rPr lang="it-IT" altLang="it-IT" dirty="0"/>
              <a:t> </a:t>
            </a:r>
            <a:r>
              <a:rPr lang="it-IT" altLang="it-IT" dirty="0" err="1"/>
              <a:t>function</a:t>
            </a:r>
            <a:r>
              <a:rPr lang="it-IT" altLang="it-IT" dirty="0"/>
              <a:t>, and the </a:t>
            </a:r>
            <a:r>
              <a:rPr lang="it-IT" altLang="it-IT" dirty="0" err="1"/>
              <a:t>possibility</a:t>
            </a:r>
            <a:r>
              <a:rPr lang="it-IT" altLang="it-IT" dirty="0"/>
              <a:t> </a:t>
            </a:r>
            <a:r>
              <a:rPr lang="it-IT" altLang="it-IT" dirty="0" err="1"/>
              <a:t>that</a:t>
            </a:r>
            <a:r>
              <a:rPr lang="it-IT" altLang="it-IT" dirty="0"/>
              <a:t> Ca2+ </a:t>
            </a:r>
            <a:r>
              <a:rPr lang="it-IT" altLang="it-IT" dirty="0" err="1"/>
              <a:t>might</a:t>
            </a:r>
            <a:r>
              <a:rPr lang="it-IT" altLang="it-IT" dirty="0"/>
              <a:t> act in </a:t>
            </a:r>
            <a:r>
              <a:rPr lang="it-IT" altLang="it-IT" dirty="0" err="1"/>
              <a:t>parallel</a:t>
            </a:r>
            <a:r>
              <a:rPr lang="it-IT" altLang="it-IT" dirty="0"/>
              <a:t> with </a:t>
            </a:r>
            <a:r>
              <a:rPr lang="it-IT" altLang="it-IT" dirty="0" err="1"/>
              <a:t>bicarbonate</a:t>
            </a:r>
            <a:r>
              <a:rPr lang="it-IT" altLang="it-IT" dirty="0"/>
              <a:t> </a:t>
            </a:r>
            <a:r>
              <a:rPr lang="it-IT" altLang="it-IT" dirty="0" err="1"/>
              <a:t>through</a:t>
            </a:r>
            <a:r>
              <a:rPr lang="it-IT" altLang="it-IT" dirty="0"/>
              <a:t> </a:t>
            </a:r>
            <a:r>
              <a:rPr lang="it-IT" altLang="it-IT" dirty="0" err="1"/>
              <a:t>stimulation</a:t>
            </a:r>
            <a:r>
              <a:rPr lang="it-IT" altLang="it-IT" dirty="0"/>
              <a:t> of </a:t>
            </a:r>
            <a:r>
              <a:rPr lang="it-IT" altLang="it-IT" dirty="0" err="1"/>
              <a:t>adenylyl</a:t>
            </a:r>
            <a:r>
              <a:rPr lang="it-IT" altLang="it-IT" dirty="0"/>
              <a:t> </a:t>
            </a:r>
            <a:r>
              <a:rPr lang="it-IT" altLang="it-IT" dirty="0" err="1"/>
              <a:t>cyclase</a:t>
            </a:r>
            <a:r>
              <a:rPr lang="it-IT" altLang="it-IT" dirty="0"/>
              <a:t>(s) </a:t>
            </a:r>
            <a:r>
              <a:rPr lang="it-IT" altLang="it-IT" dirty="0" err="1"/>
              <a:t>has</a:t>
            </a:r>
            <a:r>
              <a:rPr lang="it-IT" altLang="it-IT" dirty="0"/>
              <a:t> </a:t>
            </a:r>
            <a:r>
              <a:rPr lang="it-IT" altLang="it-IT" dirty="0" err="1"/>
              <a:t>been</a:t>
            </a:r>
            <a:r>
              <a:rPr lang="it-IT" altLang="it-IT" dirty="0"/>
              <a:t> </a:t>
            </a:r>
            <a:r>
              <a:rPr lang="it-IT" altLang="it-IT" dirty="0" err="1"/>
              <a:t>demonstrated</a:t>
            </a:r>
            <a:endParaRPr lang="it-IT" altLang="it-IT" dirty="0"/>
          </a:p>
          <a:p>
            <a:pPr eaLnBrk="1" hangingPunct="1"/>
            <a:endParaRPr lang="it-IT" altLang="it-IT" dirty="0"/>
          </a:p>
          <a:p>
            <a:pPr eaLnBrk="1" hangingPunct="1"/>
            <a:r>
              <a:rPr lang="it-IT" altLang="it-IT" dirty="0" err="1"/>
              <a:t>What</a:t>
            </a:r>
            <a:r>
              <a:rPr lang="it-IT" altLang="it-IT" dirty="0"/>
              <a:t> </a:t>
            </a:r>
            <a:r>
              <a:rPr lang="it-IT" altLang="it-IT" dirty="0" err="1"/>
              <a:t>is</a:t>
            </a:r>
            <a:r>
              <a:rPr lang="it-IT" altLang="it-IT" dirty="0"/>
              <a:t> the </a:t>
            </a:r>
            <a:r>
              <a:rPr lang="it-IT" altLang="it-IT" dirty="0" err="1"/>
              <a:t>effect</a:t>
            </a:r>
            <a:r>
              <a:rPr lang="it-IT" altLang="it-IT" dirty="0"/>
              <a:t> of membrane </a:t>
            </a:r>
            <a:r>
              <a:rPr lang="it-IT" altLang="it-IT" dirty="0" err="1"/>
              <a:t>phospholipid</a:t>
            </a:r>
            <a:r>
              <a:rPr lang="it-IT" altLang="it-IT" dirty="0"/>
              <a:t> scrambling? Studies on model </a:t>
            </a:r>
            <a:r>
              <a:rPr lang="it-IT" altLang="it-IT" dirty="0" err="1"/>
              <a:t>membranes</a:t>
            </a:r>
            <a:r>
              <a:rPr lang="it-IT" altLang="it-IT" dirty="0"/>
              <a:t> </a:t>
            </a:r>
            <a:r>
              <a:rPr lang="it-IT" altLang="it-IT" dirty="0" err="1"/>
              <a:t>have</a:t>
            </a:r>
            <a:r>
              <a:rPr lang="it-IT" altLang="it-IT" dirty="0"/>
              <a:t> </a:t>
            </a:r>
            <a:r>
              <a:rPr lang="it-IT" altLang="it-IT" dirty="0" err="1"/>
              <a:t>shown</a:t>
            </a:r>
            <a:r>
              <a:rPr lang="it-IT" altLang="it-IT" dirty="0"/>
              <a:t> </a:t>
            </a:r>
            <a:r>
              <a:rPr lang="it-IT" altLang="it-IT" dirty="0" err="1"/>
              <a:t>that</a:t>
            </a:r>
            <a:r>
              <a:rPr lang="it-IT" altLang="it-IT" dirty="0"/>
              <a:t> the </a:t>
            </a:r>
            <a:r>
              <a:rPr lang="it-IT" altLang="it-IT" dirty="0" err="1"/>
              <a:t>introduction</a:t>
            </a:r>
            <a:r>
              <a:rPr lang="it-IT" altLang="it-IT" dirty="0"/>
              <a:t> of PE </a:t>
            </a:r>
            <a:r>
              <a:rPr lang="it-IT" altLang="it-IT" dirty="0" err="1"/>
              <a:t>into</a:t>
            </a:r>
            <a:r>
              <a:rPr lang="it-IT" altLang="it-IT" dirty="0"/>
              <a:t> a </a:t>
            </a:r>
            <a:r>
              <a:rPr lang="it-IT" altLang="it-IT" dirty="0" err="1"/>
              <a:t>lipid</a:t>
            </a:r>
            <a:r>
              <a:rPr lang="it-IT" altLang="it-IT" dirty="0"/>
              <a:t> membrane </a:t>
            </a:r>
            <a:r>
              <a:rPr lang="it-IT" altLang="it-IT" dirty="0" err="1"/>
              <a:t>leaflet</a:t>
            </a:r>
            <a:r>
              <a:rPr lang="it-IT" altLang="it-IT" dirty="0"/>
              <a:t> </a:t>
            </a:r>
            <a:r>
              <a:rPr lang="it-IT" altLang="it-IT" dirty="0" err="1"/>
              <a:t>disrupts</a:t>
            </a:r>
            <a:r>
              <a:rPr lang="it-IT" altLang="it-IT" dirty="0"/>
              <a:t> </a:t>
            </a:r>
            <a:r>
              <a:rPr lang="it-IT" altLang="it-IT" dirty="0" err="1"/>
              <a:t>lipid</a:t>
            </a:r>
            <a:r>
              <a:rPr lang="it-IT" altLang="it-IT" dirty="0"/>
              <a:t> </a:t>
            </a:r>
            <a:r>
              <a:rPr lang="it-IT" altLang="it-IT" dirty="0" err="1"/>
              <a:t>packing</a:t>
            </a:r>
            <a:r>
              <a:rPr lang="it-IT" altLang="it-IT" dirty="0"/>
              <a:t>. </a:t>
            </a:r>
            <a:r>
              <a:rPr lang="it-IT" altLang="it-IT" dirty="0" err="1"/>
              <a:t>This</a:t>
            </a:r>
            <a:r>
              <a:rPr lang="it-IT" altLang="it-IT" dirty="0"/>
              <a:t> </a:t>
            </a:r>
            <a:r>
              <a:rPr lang="it-IT" altLang="it-IT" dirty="0" err="1"/>
              <a:t>increased</a:t>
            </a:r>
            <a:r>
              <a:rPr lang="it-IT" altLang="it-IT" dirty="0"/>
              <a:t> disorder can be </a:t>
            </a:r>
            <a:r>
              <a:rPr lang="it-IT" altLang="it-IT" dirty="0" err="1"/>
              <a:t>equated</a:t>
            </a:r>
            <a:r>
              <a:rPr lang="it-IT" altLang="it-IT" dirty="0"/>
              <a:t> with </a:t>
            </a:r>
            <a:r>
              <a:rPr lang="it-IT" altLang="it-IT" dirty="0" err="1"/>
              <a:t>lower</a:t>
            </a:r>
            <a:r>
              <a:rPr lang="it-IT" altLang="it-IT" dirty="0"/>
              <a:t> membrane </a:t>
            </a:r>
            <a:r>
              <a:rPr lang="it-IT" altLang="it-IT" dirty="0" err="1"/>
              <a:t>stability</a:t>
            </a:r>
            <a:r>
              <a:rPr lang="it-IT" altLang="it-IT" dirty="0"/>
              <a:t> (i.e., with </a:t>
            </a:r>
            <a:r>
              <a:rPr lang="it-IT" altLang="it-IT" dirty="0" err="1"/>
              <a:t>destabilization</a:t>
            </a:r>
            <a:r>
              <a:rPr lang="it-IT" altLang="it-IT" dirty="0"/>
              <a:t>). In the case of the </a:t>
            </a:r>
            <a:r>
              <a:rPr lang="it-IT" altLang="it-IT" dirty="0" err="1"/>
              <a:t>spermatozoon</a:t>
            </a:r>
            <a:r>
              <a:rPr lang="it-IT" altLang="it-IT" dirty="0"/>
              <a:t>, the ‘scrambling’ </a:t>
            </a:r>
            <a:r>
              <a:rPr lang="it-IT" altLang="it-IT" dirty="0" err="1"/>
              <a:t>change</a:t>
            </a:r>
            <a:r>
              <a:rPr lang="it-IT" altLang="it-IT" dirty="0"/>
              <a:t> </a:t>
            </a:r>
            <a:r>
              <a:rPr lang="it-IT" altLang="it-IT" dirty="0" err="1"/>
              <a:t>appears</a:t>
            </a:r>
            <a:r>
              <a:rPr lang="it-IT" altLang="it-IT" dirty="0"/>
              <a:t> to be </a:t>
            </a:r>
            <a:r>
              <a:rPr lang="it-IT" altLang="it-IT" dirty="0" err="1"/>
              <a:t>maximal</a:t>
            </a:r>
            <a:r>
              <a:rPr lang="it-IT" altLang="it-IT" dirty="0"/>
              <a:t> over the </a:t>
            </a:r>
            <a:r>
              <a:rPr lang="it-IT" altLang="it-IT" dirty="0" err="1"/>
              <a:t>region</a:t>
            </a:r>
            <a:r>
              <a:rPr lang="it-IT" altLang="it-IT" dirty="0"/>
              <a:t> of the </a:t>
            </a:r>
            <a:r>
              <a:rPr lang="it-IT" altLang="it-IT" dirty="0" err="1"/>
              <a:t>apical</a:t>
            </a:r>
            <a:r>
              <a:rPr lang="it-IT" altLang="it-IT" dirty="0"/>
              <a:t> head plasma membrane (the </a:t>
            </a:r>
            <a:r>
              <a:rPr lang="it-IT" altLang="it-IT" dirty="0" err="1"/>
              <a:t>anterior</a:t>
            </a:r>
            <a:r>
              <a:rPr lang="it-IT" altLang="it-IT" dirty="0"/>
              <a:t> </a:t>
            </a:r>
            <a:r>
              <a:rPr lang="it-IT" altLang="it-IT" dirty="0" err="1"/>
              <a:t>acrosomal</a:t>
            </a:r>
            <a:r>
              <a:rPr lang="it-IT" altLang="it-IT" dirty="0"/>
              <a:t> </a:t>
            </a:r>
            <a:r>
              <a:rPr lang="it-IT" altLang="it-IT" dirty="0" err="1"/>
              <a:t>region</a:t>
            </a:r>
            <a:r>
              <a:rPr lang="it-IT" altLang="it-IT" dirty="0"/>
              <a:t>).</a:t>
            </a:r>
          </a:p>
          <a:p>
            <a:pPr eaLnBrk="1" hangingPunct="1"/>
            <a:endParaRPr lang="it-IT" altLang="it-IT" dirty="0"/>
          </a:p>
          <a:p>
            <a:pPr eaLnBrk="1" hangingPunct="1"/>
            <a:r>
              <a:rPr lang="it-IT" altLang="it-IT" b="1" dirty="0" err="1"/>
              <a:t>Molecular</a:t>
            </a:r>
            <a:r>
              <a:rPr lang="it-IT" altLang="it-IT" b="1" dirty="0"/>
              <a:t> and Cellular </a:t>
            </a:r>
            <a:r>
              <a:rPr lang="it-IT" altLang="it-IT" b="1" dirty="0" err="1"/>
              <a:t>Endocrinology</a:t>
            </a:r>
            <a:r>
              <a:rPr lang="it-IT" altLang="it-IT" b="1" dirty="0"/>
              <a:t> 250 (2006) 58–65</a:t>
            </a:r>
          </a:p>
          <a:p>
            <a:pPr eaLnBrk="1" hangingPunct="1"/>
            <a:r>
              <a:rPr lang="it-IT" altLang="it-IT" dirty="0" err="1"/>
              <a:t>Mammalian</a:t>
            </a:r>
            <a:r>
              <a:rPr lang="it-IT" altLang="it-IT" dirty="0"/>
              <a:t> </a:t>
            </a:r>
            <a:r>
              <a:rPr lang="it-IT" altLang="it-IT" dirty="0" err="1"/>
              <a:t>spermatozoa</a:t>
            </a:r>
            <a:r>
              <a:rPr lang="it-IT" altLang="it-IT" dirty="0"/>
              <a:t> </a:t>
            </a:r>
            <a:r>
              <a:rPr lang="it-IT" altLang="it-IT" dirty="0" err="1"/>
              <a:t>undergo</a:t>
            </a:r>
            <a:r>
              <a:rPr lang="it-IT" altLang="it-IT" dirty="0"/>
              <a:t> </a:t>
            </a:r>
            <a:r>
              <a:rPr lang="it-IT" altLang="it-IT" dirty="0" err="1"/>
              <a:t>biochemical</a:t>
            </a:r>
            <a:r>
              <a:rPr lang="it-IT" altLang="it-IT" dirty="0"/>
              <a:t> and </a:t>
            </a:r>
            <a:r>
              <a:rPr lang="it-IT" altLang="it-IT" dirty="0" err="1"/>
              <a:t>physiological</a:t>
            </a:r>
            <a:r>
              <a:rPr lang="it-IT" altLang="it-IT" dirty="0"/>
              <a:t> </a:t>
            </a:r>
            <a:r>
              <a:rPr lang="it-IT" altLang="it-IT" dirty="0" err="1"/>
              <a:t>changes</a:t>
            </a:r>
            <a:r>
              <a:rPr lang="it-IT" altLang="it-IT" dirty="0"/>
              <a:t> </a:t>
            </a:r>
            <a:r>
              <a:rPr lang="it-IT" altLang="it-IT" dirty="0" err="1"/>
              <a:t>during</a:t>
            </a:r>
            <a:r>
              <a:rPr lang="it-IT" altLang="it-IT" dirty="0"/>
              <a:t> </a:t>
            </a:r>
            <a:r>
              <a:rPr lang="it-IT" altLang="it-IT" dirty="0" err="1"/>
              <a:t>epididymal</a:t>
            </a:r>
            <a:r>
              <a:rPr lang="it-IT" altLang="it-IT" dirty="0"/>
              <a:t> </a:t>
            </a:r>
            <a:r>
              <a:rPr lang="it-IT" altLang="it-IT" dirty="0" err="1"/>
              <a:t>transit</a:t>
            </a:r>
            <a:r>
              <a:rPr lang="it-IT" altLang="it-IT" dirty="0"/>
              <a:t> </a:t>
            </a:r>
            <a:r>
              <a:rPr lang="it-IT" altLang="it-IT" dirty="0" err="1"/>
              <a:t>that</a:t>
            </a:r>
            <a:r>
              <a:rPr lang="it-IT" altLang="it-IT" dirty="0"/>
              <a:t> are </a:t>
            </a:r>
            <a:r>
              <a:rPr lang="it-IT" altLang="it-IT" dirty="0" err="1"/>
              <a:t>collectively</a:t>
            </a:r>
            <a:r>
              <a:rPr lang="it-IT" altLang="it-IT" dirty="0"/>
              <a:t> </a:t>
            </a:r>
            <a:r>
              <a:rPr lang="it-IT" altLang="it-IT" dirty="0" err="1"/>
              <a:t>termed</a:t>
            </a:r>
            <a:r>
              <a:rPr lang="it-IT" altLang="it-IT" dirty="0"/>
              <a:t> </a:t>
            </a:r>
            <a:r>
              <a:rPr lang="it-IT" altLang="it-IT" dirty="0" err="1"/>
              <a:t>epididymal</a:t>
            </a:r>
            <a:r>
              <a:rPr lang="it-IT" altLang="it-IT" dirty="0"/>
              <a:t> </a:t>
            </a:r>
            <a:r>
              <a:rPr lang="it-IT" altLang="it-IT" dirty="0" err="1"/>
              <a:t>maturation</a:t>
            </a:r>
            <a:r>
              <a:rPr lang="it-IT" altLang="it-IT" dirty="0"/>
              <a:t>. The </a:t>
            </a:r>
            <a:r>
              <a:rPr lang="it-IT" altLang="it-IT" dirty="0" err="1"/>
              <a:t>process</a:t>
            </a:r>
            <a:r>
              <a:rPr lang="it-IT" altLang="it-IT" dirty="0"/>
              <a:t> </a:t>
            </a:r>
            <a:r>
              <a:rPr lang="it-IT" altLang="it-IT" dirty="0" err="1"/>
              <a:t>involves</a:t>
            </a:r>
            <a:r>
              <a:rPr lang="it-IT" altLang="it-IT" dirty="0"/>
              <a:t> </a:t>
            </a:r>
            <a:r>
              <a:rPr lang="it-IT" altLang="it-IT" dirty="0" err="1"/>
              <a:t>several</a:t>
            </a:r>
            <a:r>
              <a:rPr lang="it-IT" altLang="it-IT" dirty="0"/>
              <a:t> </a:t>
            </a:r>
            <a:r>
              <a:rPr lang="it-IT" altLang="it-IT" dirty="0" err="1"/>
              <a:t>intracellular</a:t>
            </a:r>
            <a:r>
              <a:rPr lang="it-IT" altLang="it-IT" dirty="0"/>
              <a:t> and </a:t>
            </a:r>
            <a:r>
              <a:rPr lang="it-IT" altLang="it-IT" dirty="0" err="1"/>
              <a:t>extracellular</a:t>
            </a:r>
            <a:r>
              <a:rPr lang="it-IT" altLang="it-IT" dirty="0"/>
              <a:t> </a:t>
            </a:r>
            <a:r>
              <a:rPr lang="it-IT" altLang="it-IT" dirty="0" err="1"/>
              <a:t>changes</a:t>
            </a:r>
            <a:r>
              <a:rPr lang="it-IT" altLang="it-IT" dirty="0"/>
              <a:t> in the </a:t>
            </a:r>
            <a:r>
              <a:rPr lang="it-IT" altLang="it-IT" dirty="0" err="1"/>
              <a:t>spermatozoon</a:t>
            </a:r>
            <a:r>
              <a:rPr lang="it-IT" altLang="it-IT" dirty="0"/>
              <a:t>, </a:t>
            </a:r>
            <a:r>
              <a:rPr lang="it-IT" altLang="it-IT" dirty="0" err="1"/>
              <a:t>including</a:t>
            </a:r>
            <a:r>
              <a:rPr lang="it-IT" altLang="it-IT" dirty="0"/>
              <a:t> </a:t>
            </a:r>
            <a:r>
              <a:rPr lang="it-IT" altLang="it-IT" dirty="0" err="1"/>
              <a:t>remodeling</a:t>
            </a:r>
            <a:r>
              <a:rPr lang="it-IT" altLang="it-IT" dirty="0"/>
              <a:t> of the </a:t>
            </a:r>
            <a:r>
              <a:rPr lang="it-IT" altLang="it-IT" dirty="0" err="1"/>
              <a:t>sperm</a:t>
            </a:r>
            <a:r>
              <a:rPr lang="it-IT" altLang="it-IT" dirty="0"/>
              <a:t> plasma membrane and </a:t>
            </a:r>
            <a:r>
              <a:rPr lang="it-IT" altLang="it-IT" dirty="0" err="1"/>
              <a:t>modifications</a:t>
            </a:r>
            <a:r>
              <a:rPr lang="it-IT" altLang="it-IT" dirty="0"/>
              <a:t> of </a:t>
            </a:r>
            <a:r>
              <a:rPr lang="it-IT" altLang="it-IT" dirty="0" err="1"/>
              <a:t>glycan</a:t>
            </a:r>
            <a:r>
              <a:rPr lang="it-IT" altLang="it-IT" dirty="0"/>
              <a:t> </a:t>
            </a:r>
            <a:r>
              <a:rPr lang="it-IT" altLang="it-IT" dirty="0" err="1"/>
              <a:t>moieties</a:t>
            </a:r>
            <a:r>
              <a:rPr lang="it-IT" altLang="it-IT" dirty="0"/>
              <a:t> of the </a:t>
            </a:r>
            <a:r>
              <a:rPr lang="it-IT" altLang="it-IT" dirty="0" err="1"/>
              <a:t>sperm</a:t>
            </a:r>
            <a:r>
              <a:rPr lang="it-IT" altLang="it-IT" dirty="0"/>
              <a:t> </a:t>
            </a:r>
            <a:r>
              <a:rPr lang="it-IT" altLang="it-IT" dirty="0" err="1"/>
              <a:t>surface</a:t>
            </a:r>
            <a:r>
              <a:rPr lang="it-IT" altLang="it-IT" dirty="0"/>
              <a:t> </a:t>
            </a:r>
            <a:r>
              <a:rPr lang="it-IT" altLang="it-IT" dirty="0" err="1"/>
              <a:t>glycoconjugates</a:t>
            </a:r>
            <a:r>
              <a:rPr lang="it-IT" altLang="it-IT" dirty="0"/>
              <a:t>. Two sets of </a:t>
            </a:r>
            <a:r>
              <a:rPr lang="it-IT" altLang="it-IT" dirty="0" err="1"/>
              <a:t>glycan-modifying</a:t>
            </a:r>
            <a:r>
              <a:rPr lang="it-IT" altLang="it-IT" dirty="0"/>
              <a:t> </a:t>
            </a:r>
            <a:r>
              <a:rPr lang="it-IT" altLang="it-IT" dirty="0" err="1"/>
              <a:t>enzymes</a:t>
            </a:r>
            <a:r>
              <a:rPr lang="it-IT" altLang="it-IT" dirty="0"/>
              <a:t>, </a:t>
            </a:r>
            <a:r>
              <a:rPr lang="it-IT" altLang="it-IT" dirty="0" err="1"/>
              <a:t>namely</a:t>
            </a:r>
            <a:r>
              <a:rPr lang="it-IT" altLang="it-IT" dirty="0"/>
              <a:t> </a:t>
            </a:r>
            <a:r>
              <a:rPr lang="it-IT" altLang="it-IT" dirty="0" err="1"/>
              <a:t>glycohydrolases</a:t>
            </a:r>
            <a:r>
              <a:rPr lang="it-IT" altLang="it-IT" dirty="0"/>
              <a:t> </a:t>
            </a:r>
            <a:r>
              <a:rPr lang="it-IT" altLang="it-IT" dirty="0" err="1"/>
              <a:t>that</a:t>
            </a:r>
            <a:r>
              <a:rPr lang="it-IT" altLang="it-IT" dirty="0"/>
              <a:t> </a:t>
            </a:r>
            <a:r>
              <a:rPr lang="it-IT" altLang="it-IT" dirty="0" err="1"/>
              <a:t>cleave</a:t>
            </a:r>
            <a:r>
              <a:rPr lang="it-IT" altLang="it-IT" dirty="0"/>
              <a:t> sugar </a:t>
            </a:r>
            <a:r>
              <a:rPr lang="it-IT" altLang="it-IT" dirty="0" err="1"/>
              <a:t>residues</a:t>
            </a:r>
            <a:r>
              <a:rPr lang="it-IT" altLang="it-IT" dirty="0"/>
              <a:t> and </a:t>
            </a:r>
            <a:r>
              <a:rPr lang="it-IT" altLang="it-IT" dirty="0" err="1"/>
              <a:t>glycosyltransferases</a:t>
            </a:r>
            <a:r>
              <a:rPr lang="it-IT" altLang="it-IT" dirty="0"/>
              <a:t> </a:t>
            </a:r>
            <a:r>
              <a:rPr lang="it-IT" altLang="it-IT" dirty="0" err="1"/>
              <a:t>that</a:t>
            </a:r>
            <a:r>
              <a:rPr lang="it-IT" altLang="it-IT" dirty="0"/>
              <a:t> </a:t>
            </a:r>
            <a:r>
              <a:rPr lang="it-IT" altLang="it-IT" dirty="0" err="1"/>
              <a:t>add</a:t>
            </a:r>
            <a:r>
              <a:rPr lang="it-IT" altLang="it-IT" dirty="0"/>
              <a:t> sugar </a:t>
            </a:r>
            <a:r>
              <a:rPr lang="it-IT" altLang="it-IT" dirty="0" err="1"/>
              <a:t>residues</a:t>
            </a:r>
            <a:r>
              <a:rPr lang="it-IT" altLang="it-IT" dirty="0"/>
              <a:t> to the </a:t>
            </a:r>
            <a:r>
              <a:rPr lang="it-IT" altLang="it-IT" dirty="0" err="1"/>
              <a:t>existing</a:t>
            </a:r>
            <a:r>
              <a:rPr lang="it-IT" altLang="it-IT" dirty="0"/>
              <a:t> </a:t>
            </a:r>
            <a:r>
              <a:rPr lang="it-IT" altLang="it-IT" dirty="0" err="1"/>
              <a:t>glycoconjugates</a:t>
            </a:r>
            <a:r>
              <a:rPr lang="it-IT" altLang="it-IT" dirty="0"/>
              <a:t>, are </a:t>
            </a:r>
            <a:r>
              <a:rPr lang="it-IT" altLang="it-IT" dirty="0" err="1"/>
              <a:t>present</a:t>
            </a:r>
            <a:r>
              <a:rPr lang="it-IT" altLang="it-IT" dirty="0"/>
              <a:t>  in the </a:t>
            </a:r>
            <a:r>
              <a:rPr lang="it-IT" altLang="it-IT" dirty="0" err="1"/>
              <a:t>epididymal</a:t>
            </a:r>
            <a:r>
              <a:rPr lang="it-IT" altLang="it-IT" dirty="0"/>
              <a:t> luminal </a:t>
            </a:r>
            <a:r>
              <a:rPr lang="it-IT" altLang="it-IT" dirty="0" err="1"/>
              <a:t>fluid</a:t>
            </a:r>
            <a:r>
              <a:rPr lang="it-IT" altLang="it-IT" dirty="0"/>
              <a:t> </a:t>
            </a:r>
            <a:r>
              <a:rPr lang="it-IT" altLang="it-IT" dirty="0" err="1"/>
              <a:t>that</a:t>
            </a:r>
            <a:r>
              <a:rPr lang="it-IT" altLang="it-IT" dirty="0"/>
              <a:t> surrounds </a:t>
            </a:r>
            <a:r>
              <a:rPr lang="it-IT" altLang="it-IT" dirty="0" err="1"/>
              <a:t>spermatozoa</a:t>
            </a:r>
            <a:r>
              <a:rPr lang="it-IT" altLang="it-IT" dirty="0"/>
              <a:t>. </a:t>
            </a:r>
            <a:r>
              <a:rPr lang="it-IT" altLang="it-IT" dirty="0" err="1"/>
              <a:t>Thus</a:t>
            </a:r>
            <a:r>
              <a:rPr lang="it-IT" altLang="it-IT" dirty="0"/>
              <a:t>, </a:t>
            </a:r>
            <a:r>
              <a:rPr lang="it-IT" altLang="it-IT" dirty="0" err="1"/>
              <a:t>it</a:t>
            </a:r>
            <a:r>
              <a:rPr lang="it-IT" altLang="it-IT" dirty="0"/>
              <a:t> </a:t>
            </a:r>
            <a:r>
              <a:rPr lang="it-IT" altLang="it-IT" dirty="0" err="1"/>
              <a:t>is</a:t>
            </a:r>
            <a:r>
              <a:rPr lang="it-IT" altLang="it-IT" dirty="0"/>
              <a:t> </a:t>
            </a:r>
            <a:r>
              <a:rPr lang="it-IT" altLang="it-IT" dirty="0" err="1"/>
              <a:t>reasonable</a:t>
            </a:r>
            <a:r>
              <a:rPr lang="it-IT" altLang="it-IT" dirty="0"/>
              <a:t> to </a:t>
            </a:r>
            <a:r>
              <a:rPr lang="it-IT" altLang="it-IT" dirty="0" err="1"/>
              <a:t>expect</a:t>
            </a:r>
            <a:r>
              <a:rPr lang="it-IT" altLang="it-IT" dirty="0"/>
              <a:t> </a:t>
            </a:r>
            <a:r>
              <a:rPr lang="it-IT" altLang="it-IT" dirty="0" err="1"/>
              <a:t>that</a:t>
            </a:r>
            <a:r>
              <a:rPr lang="it-IT" altLang="it-IT" dirty="0"/>
              <a:t> </a:t>
            </a:r>
            <a:r>
              <a:rPr lang="it-IT" altLang="it-IT" dirty="0" err="1"/>
              <a:t>glycan</a:t>
            </a:r>
            <a:r>
              <a:rPr lang="it-IT" altLang="it-IT" dirty="0"/>
              <a:t> chains </a:t>
            </a:r>
            <a:r>
              <a:rPr lang="it-IT" altLang="it-IT" dirty="0" err="1"/>
              <a:t>present</a:t>
            </a:r>
            <a:r>
              <a:rPr lang="it-IT" altLang="it-IT" dirty="0"/>
              <a:t> on the </a:t>
            </a:r>
            <a:r>
              <a:rPr lang="it-IT" altLang="it-IT" dirty="0" err="1"/>
              <a:t>sperm</a:t>
            </a:r>
            <a:r>
              <a:rPr lang="it-IT" altLang="it-IT" dirty="0"/>
              <a:t> </a:t>
            </a:r>
            <a:r>
              <a:rPr lang="it-IT" altLang="it-IT" dirty="0" err="1"/>
              <a:t>surface</a:t>
            </a:r>
            <a:r>
              <a:rPr lang="it-IT" altLang="it-IT" dirty="0"/>
              <a:t> </a:t>
            </a:r>
            <a:r>
              <a:rPr lang="it-IT" altLang="it-IT" dirty="0" err="1"/>
              <a:t>will</a:t>
            </a:r>
            <a:r>
              <a:rPr lang="it-IT" altLang="it-IT" dirty="0"/>
              <a:t> </a:t>
            </a:r>
            <a:r>
              <a:rPr lang="it-IT" altLang="it-IT" dirty="0" err="1"/>
              <a:t>interact</a:t>
            </a:r>
            <a:r>
              <a:rPr lang="it-IT" altLang="it-IT" dirty="0"/>
              <a:t> with </a:t>
            </a:r>
            <a:r>
              <a:rPr lang="it-IT" altLang="it-IT" dirty="0" err="1"/>
              <a:t>these</a:t>
            </a:r>
            <a:r>
              <a:rPr lang="it-IT" altLang="it-IT" dirty="0"/>
              <a:t> </a:t>
            </a:r>
            <a:r>
              <a:rPr lang="it-IT" altLang="it-IT" dirty="0" err="1"/>
              <a:t>glycan-modifying</a:t>
            </a:r>
            <a:r>
              <a:rPr lang="it-IT" altLang="it-IT" dirty="0"/>
              <a:t> </a:t>
            </a:r>
            <a:r>
              <a:rPr lang="it-IT" altLang="it-IT" dirty="0" err="1"/>
              <a:t>enzymes</a:t>
            </a:r>
            <a:r>
              <a:rPr lang="it-IT" altLang="it-IT" dirty="0"/>
              <a:t> in the </a:t>
            </a:r>
            <a:r>
              <a:rPr lang="it-IT" altLang="it-IT" dirty="0" err="1"/>
              <a:t>epididymal</a:t>
            </a:r>
            <a:r>
              <a:rPr lang="it-IT" altLang="it-IT" dirty="0"/>
              <a:t> </a:t>
            </a:r>
            <a:r>
              <a:rPr lang="it-IT" altLang="it-IT" dirty="0" err="1"/>
              <a:t>fluid</a:t>
            </a:r>
            <a:r>
              <a:rPr lang="it-IT" altLang="it-IT" dirty="0"/>
              <a:t>. </a:t>
            </a:r>
          </a:p>
          <a:p>
            <a:pPr eaLnBrk="1" hangingPunct="1"/>
            <a:r>
              <a:rPr lang="it-IT" altLang="it-IT" dirty="0"/>
              <a:t>The major </a:t>
            </a:r>
            <a:r>
              <a:rPr lang="it-IT" altLang="it-IT" dirty="0" err="1"/>
              <a:t>direct</a:t>
            </a:r>
            <a:r>
              <a:rPr lang="it-IT" altLang="it-IT" dirty="0"/>
              <a:t> </a:t>
            </a:r>
            <a:r>
              <a:rPr lang="it-IT" altLang="it-IT" dirty="0" err="1"/>
              <a:t>effect</a:t>
            </a:r>
            <a:r>
              <a:rPr lang="it-IT" altLang="it-IT" dirty="0"/>
              <a:t> of scrambling </a:t>
            </a:r>
            <a:r>
              <a:rPr lang="it-IT" altLang="it-IT" dirty="0" err="1"/>
              <a:t>that</a:t>
            </a:r>
            <a:r>
              <a:rPr lang="it-IT" altLang="it-IT" dirty="0"/>
              <a:t> </a:t>
            </a:r>
            <a:r>
              <a:rPr lang="it-IT" altLang="it-IT" dirty="0" err="1"/>
              <a:t>we</a:t>
            </a:r>
            <a:r>
              <a:rPr lang="it-IT" altLang="it-IT" dirty="0"/>
              <a:t> </a:t>
            </a:r>
            <a:r>
              <a:rPr lang="it-IT" altLang="it-IT" dirty="0" err="1"/>
              <a:t>have</a:t>
            </a:r>
            <a:r>
              <a:rPr lang="it-IT" altLang="it-IT" dirty="0"/>
              <a:t> </a:t>
            </a:r>
            <a:r>
              <a:rPr lang="it-IT" altLang="it-IT" dirty="0" err="1"/>
              <a:t>observed</a:t>
            </a:r>
            <a:r>
              <a:rPr lang="it-IT" altLang="it-IT" dirty="0"/>
              <a:t> so far </a:t>
            </a:r>
            <a:r>
              <a:rPr lang="it-IT" altLang="it-IT" dirty="0" err="1"/>
              <a:t>is</a:t>
            </a:r>
            <a:r>
              <a:rPr lang="it-IT" altLang="it-IT" dirty="0"/>
              <a:t> the </a:t>
            </a:r>
            <a:r>
              <a:rPr lang="it-IT" altLang="it-IT" dirty="0" err="1"/>
              <a:t>facilitation</a:t>
            </a:r>
            <a:r>
              <a:rPr lang="it-IT" altLang="it-IT" dirty="0"/>
              <a:t> of </a:t>
            </a:r>
            <a:r>
              <a:rPr lang="it-IT" altLang="it-IT" dirty="0" err="1"/>
              <a:t>cholesterol</a:t>
            </a:r>
            <a:r>
              <a:rPr lang="it-IT" altLang="it-IT" dirty="0"/>
              <a:t> </a:t>
            </a:r>
            <a:r>
              <a:rPr lang="it-IT" altLang="it-IT" dirty="0" err="1"/>
              <a:t>extraction</a:t>
            </a:r>
            <a:r>
              <a:rPr lang="it-IT" altLang="it-IT" dirty="0"/>
              <a:t>. </a:t>
            </a:r>
            <a:r>
              <a:rPr lang="it-IT" altLang="it-IT" dirty="0" err="1"/>
              <a:t>Removal</a:t>
            </a:r>
            <a:r>
              <a:rPr lang="it-IT" altLang="it-IT" dirty="0"/>
              <a:t> of </a:t>
            </a:r>
            <a:r>
              <a:rPr lang="it-IT" altLang="it-IT" dirty="0" err="1"/>
              <a:t>cholesterol</a:t>
            </a:r>
            <a:r>
              <a:rPr lang="it-IT" altLang="it-IT" dirty="0"/>
              <a:t> from the </a:t>
            </a:r>
            <a:r>
              <a:rPr lang="it-IT" altLang="it-IT" dirty="0" err="1"/>
              <a:t>sperm</a:t>
            </a:r>
            <a:r>
              <a:rPr lang="it-IT" altLang="it-IT" dirty="0"/>
              <a:t> membrane </a:t>
            </a:r>
            <a:r>
              <a:rPr lang="it-IT" altLang="it-IT" dirty="0" err="1"/>
              <a:t>has</a:t>
            </a:r>
            <a:r>
              <a:rPr lang="it-IT" altLang="it-IT" dirty="0"/>
              <a:t> long </a:t>
            </a:r>
            <a:r>
              <a:rPr lang="it-IT" altLang="it-IT" dirty="0" err="1"/>
              <a:t>been</a:t>
            </a:r>
            <a:r>
              <a:rPr lang="it-IT" altLang="it-IT" dirty="0"/>
              <a:t> </a:t>
            </a:r>
            <a:r>
              <a:rPr lang="it-IT" altLang="it-IT" dirty="0" err="1"/>
              <a:t>implicated</a:t>
            </a:r>
            <a:r>
              <a:rPr lang="it-IT" altLang="it-IT" dirty="0"/>
              <a:t> in </a:t>
            </a:r>
            <a:r>
              <a:rPr lang="it-IT" altLang="it-IT" dirty="0" err="1"/>
              <a:t>capacitation</a:t>
            </a:r>
            <a:r>
              <a:rPr lang="it-IT" altLang="it-IT" dirty="0"/>
              <a:t>. </a:t>
            </a:r>
            <a:r>
              <a:rPr lang="it-IT" altLang="it-IT" dirty="0" err="1"/>
              <a:t>Albumin</a:t>
            </a:r>
            <a:r>
              <a:rPr lang="it-IT" altLang="it-IT" dirty="0"/>
              <a:t> </a:t>
            </a:r>
            <a:r>
              <a:rPr lang="it-IT" altLang="it-IT" dirty="0" err="1"/>
              <a:t>is</a:t>
            </a:r>
            <a:r>
              <a:rPr lang="it-IT" altLang="it-IT" dirty="0"/>
              <a:t> one of the </a:t>
            </a:r>
            <a:r>
              <a:rPr lang="it-IT" altLang="it-IT" dirty="0" err="1"/>
              <a:t>physiological</a:t>
            </a:r>
            <a:r>
              <a:rPr lang="it-IT" altLang="it-IT" dirty="0"/>
              <a:t> </a:t>
            </a:r>
            <a:r>
              <a:rPr lang="it-IT" altLang="it-IT" dirty="0" err="1"/>
              <a:t>molecules</a:t>
            </a:r>
            <a:r>
              <a:rPr lang="it-IT" altLang="it-IT" dirty="0"/>
              <a:t> </a:t>
            </a:r>
            <a:r>
              <a:rPr lang="it-IT" altLang="it-IT" dirty="0" err="1"/>
              <a:t>deemed</a:t>
            </a:r>
            <a:r>
              <a:rPr lang="it-IT" altLang="it-IT" dirty="0"/>
              <a:t> to act in </a:t>
            </a:r>
            <a:r>
              <a:rPr lang="it-IT" altLang="it-IT" dirty="0" err="1"/>
              <a:t>cholesterol</a:t>
            </a:r>
            <a:r>
              <a:rPr lang="it-IT" altLang="it-IT" dirty="0"/>
              <a:t> </a:t>
            </a:r>
            <a:r>
              <a:rPr lang="it-IT" altLang="it-IT" dirty="0" err="1"/>
              <a:t>removal</a:t>
            </a:r>
            <a:r>
              <a:rPr lang="it-IT" altLang="it-IT" dirty="0"/>
              <a:t> </a:t>
            </a:r>
            <a:r>
              <a:rPr lang="it-IT" altLang="it-IT" dirty="0" err="1"/>
              <a:t>during</a:t>
            </a:r>
            <a:r>
              <a:rPr lang="it-IT" altLang="it-IT" dirty="0"/>
              <a:t> </a:t>
            </a:r>
            <a:r>
              <a:rPr lang="it-IT" altLang="it-IT" dirty="0" err="1"/>
              <a:t>capacitation</a:t>
            </a:r>
            <a:r>
              <a:rPr lang="it-IT" altLang="it-IT" dirty="0"/>
              <a:t>. </a:t>
            </a:r>
            <a:r>
              <a:rPr lang="it-IT" altLang="it-IT" dirty="0" err="1"/>
              <a:t>However</a:t>
            </a:r>
            <a:r>
              <a:rPr lang="it-IT" altLang="it-IT" dirty="0"/>
              <a:t>, </a:t>
            </a:r>
            <a:r>
              <a:rPr lang="it-IT" altLang="it-IT" dirty="0" err="1"/>
              <a:t>albumin-mediated</a:t>
            </a:r>
            <a:r>
              <a:rPr lang="it-IT" altLang="it-IT" dirty="0"/>
              <a:t> </a:t>
            </a:r>
            <a:r>
              <a:rPr lang="it-IT" altLang="it-IT" dirty="0" err="1"/>
              <a:t>cholesterol</a:t>
            </a:r>
            <a:r>
              <a:rPr lang="it-IT" altLang="it-IT" dirty="0"/>
              <a:t> </a:t>
            </a:r>
            <a:r>
              <a:rPr lang="it-IT" altLang="it-IT" dirty="0" err="1"/>
              <a:t>depletion</a:t>
            </a:r>
            <a:r>
              <a:rPr lang="it-IT" altLang="it-IT" dirty="0"/>
              <a:t> </a:t>
            </a:r>
            <a:r>
              <a:rPr lang="it-IT" altLang="it-IT" dirty="0" err="1"/>
              <a:t>only</a:t>
            </a:r>
            <a:r>
              <a:rPr lang="it-IT" altLang="it-IT" dirty="0"/>
              <a:t> </a:t>
            </a:r>
            <a:r>
              <a:rPr lang="it-IT" altLang="it-IT" dirty="0" err="1"/>
              <a:t>occurs</a:t>
            </a:r>
            <a:r>
              <a:rPr lang="it-IT" altLang="it-IT" dirty="0"/>
              <a:t> </a:t>
            </a:r>
            <a:r>
              <a:rPr lang="it-IT" altLang="it-IT" dirty="0" err="1"/>
              <a:t>if</a:t>
            </a:r>
            <a:r>
              <a:rPr lang="it-IT" altLang="it-IT" dirty="0"/>
              <a:t> membrane </a:t>
            </a:r>
            <a:r>
              <a:rPr lang="it-IT" altLang="it-IT" dirty="0" err="1"/>
              <a:t>lipid</a:t>
            </a:r>
            <a:r>
              <a:rPr lang="it-IT" altLang="it-IT" dirty="0"/>
              <a:t> scrambling </a:t>
            </a:r>
            <a:r>
              <a:rPr lang="it-IT" altLang="it-IT" dirty="0" err="1"/>
              <a:t>has</a:t>
            </a:r>
            <a:r>
              <a:rPr lang="it-IT" altLang="it-IT" dirty="0"/>
              <a:t> </a:t>
            </a:r>
            <a:r>
              <a:rPr lang="it-IT" altLang="it-IT" dirty="0" err="1"/>
              <a:t>been</a:t>
            </a:r>
            <a:r>
              <a:rPr lang="it-IT" altLang="it-IT" dirty="0"/>
              <a:t> </a:t>
            </a:r>
            <a:r>
              <a:rPr lang="it-IT" altLang="it-IT" dirty="0" err="1"/>
              <a:t>induced</a:t>
            </a:r>
            <a:r>
              <a:rPr lang="it-IT" altLang="it-IT" dirty="0"/>
              <a:t> (by </a:t>
            </a:r>
            <a:r>
              <a:rPr lang="it-IT" altLang="it-IT" dirty="0" err="1"/>
              <a:t>bicarbonate</a:t>
            </a:r>
            <a:r>
              <a:rPr lang="it-IT" altLang="it-IT" dirty="0"/>
              <a:t>).</a:t>
            </a:r>
          </a:p>
          <a:p>
            <a:pPr eaLnBrk="1" hangingPunct="1"/>
            <a:endParaRPr lang="it-IT" altLang="it-IT" dirty="0"/>
          </a:p>
          <a:p>
            <a:pPr eaLnBrk="1" hangingPunct="1"/>
            <a:endParaRPr lang="it-IT" alt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762389D4-7B2F-498C-8CB4-6DB7F28163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28557FC-A695-46D3-BE5E-8571617C520E}" type="slidenum">
              <a:rPr lang="it-IT" altLang="it-IT" sz="1200"/>
              <a:pPr eaLnBrk="1" hangingPunct="1"/>
              <a:t>6</a:t>
            </a:fld>
            <a:endParaRPr lang="it-IT" altLang="it-IT" sz="1200"/>
          </a:p>
        </p:txBody>
      </p:sp>
      <p:sp>
        <p:nvSpPr>
          <p:cNvPr id="23555" name="Rectangle 2">
            <a:extLst>
              <a:ext uri="{FF2B5EF4-FFF2-40B4-BE49-F238E27FC236}">
                <a16:creationId xmlns:a16="http://schemas.microsoft.com/office/drawing/2014/main" id="{5E009AE5-B59A-453E-A53D-716806346AD1}"/>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55989159-A430-4095-9CB2-0F99B871B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it-IT" dirty="0" err="1">
                <a:solidFill>
                  <a:srgbClr val="FFFF00"/>
                </a:solidFill>
              </a:rPr>
              <a:t>sAC</a:t>
            </a:r>
            <a:r>
              <a:rPr lang="en-US" altLang="it-IT" dirty="0">
                <a:solidFill>
                  <a:srgbClr val="FFFF00"/>
                </a:solidFill>
              </a:rPr>
              <a:t>: </a:t>
            </a:r>
            <a:r>
              <a:rPr lang="it-IT" altLang="it-IT" dirty="0" err="1"/>
              <a:t>soluble</a:t>
            </a:r>
            <a:r>
              <a:rPr lang="it-IT" altLang="it-IT" dirty="0"/>
              <a:t>’ </a:t>
            </a:r>
            <a:r>
              <a:rPr lang="it-IT" altLang="it-IT" dirty="0" err="1"/>
              <a:t>adenylyl</a:t>
            </a:r>
            <a:r>
              <a:rPr lang="it-IT" altLang="it-IT" dirty="0"/>
              <a:t> </a:t>
            </a:r>
            <a:r>
              <a:rPr lang="it-IT" altLang="it-IT" dirty="0" err="1"/>
              <a:t>cyclase</a:t>
            </a:r>
            <a:r>
              <a:rPr lang="it-IT" altLang="it-IT" dirty="0"/>
              <a:t> </a:t>
            </a:r>
            <a:endParaRPr lang="en-US" altLang="it-IT" dirty="0">
              <a:solidFill>
                <a:srgbClr val="FFFF00"/>
              </a:solidFill>
            </a:endParaRPr>
          </a:p>
          <a:p>
            <a:pPr eaLnBrk="1" hangingPunct="1">
              <a:spcBef>
                <a:spcPct val="0"/>
              </a:spcBef>
            </a:pPr>
            <a:r>
              <a:rPr lang="en-US" altLang="it-IT" dirty="0">
                <a:solidFill>
                  <a:srgbClr val="FFFF00"/>
                </a:solidFill>
              </a:rPr>
              <a:t>PTK; protein tyrosine kinase.</a:t>
            </a:r>
          </a:p>
          <a:p>
            <a:pPr eaLnBrk="1" hangingPunct="1">
              <a:spcBef>
                <a:spcPct val="0"/>
              </a:spcBef>
            </a:pPr>
            <a:r>
              <a:rPr lang="en-US" altLang="it-IT" dirty="0">
                <a:solidFill>
                  <a:srgbClr val="FFFF00"/>
                </a:solidFill>
              </a:rPr>
              <a:t>PKA: </a:t>
            </a:r>
            <a:r>
              <a:rPr lang="en-US" altLang="it-IT" dirty="0"/>
              <a:t>protein kinase A</a:t>
            </a:r>
            <a:endParaRPr lang="en-US" altLang="it-IT" dirty="0">
              <a:solidFill>
                <a:srgbClr val="FFFF00"/>
              </a:solidFill>
            </a:endParaRPr>
          </a:p>
          <a:p>
            <a:pPr eaLnBrk="1" hangingPunct="1"/>
            <a:r>
              <a:rPr lang="en-US" altLang="it-IT" dirty="0"/>
              <a:t>CNG: cyclic nucleotide-gated channel family (CNG).</a:t>
            </a:r>
          </a:p>
          <a:p>
            <a:pPr eaLnBrk="1" hangingPunct="1"/>
            <a:r>
              <a:rPr lang="en-US" altLang="it-IT" dirty="0"/>
              <a:t>Novel class of Ca2+ channels, named </a:t>
            </a:r>
            <a:r>
              <a:rPr lang="en-US" altLang="it-IT" dirty="0" err="1"/>
              <a:t>CatSpers</a:t>
            </a:r>
            <a:r>
              <a:rPr lang="en-US" altLang="it-IT" dirty="0"/>
              <a:t>, whose expression is confined to the testes.</a:t>
            </a:r>
          </a:p>
          <a:p>
            <a:pPr eaLnBrk="1" hangingPunct="1"/>
            <a:r>
              <a:rPr lang="en-US" altLang="it-IT" dirty="0"/>
              <a:t>voltage-gated Ca2+ (Cav)</a:t>
            </a:r>
          </a:p>
          <a:p>
            <a:pPr eaLnBrk="1" hangingPunct="1"/>
            <a:r>
              <a:rPr lang="en-US" altLang="it-IT" dirty="0"/>
              <a:t>inwardly rectifying K+ (</a:t>
            </a:r>
            <a:r>
              <a:rPr lang="en-US" altLang="it-IT" dirty="0" err="1"/>
              <a:t>Kir</a:t>
            </a:r>
            <a:r>
              <a:rPr lang="en-US" altLang="it-IT" dirty="0"/>
              <a:t>) channels</a:t>
            </a:r>
          </a:p>
          <a:p>
            <a:pPr eaLnBrk="1" hangingPunct="1"/>
            <a:r>
              <a:rPr lang="en-US" altLang="it-IT" dirty="0" err="1"/>
              <a:t>ENac</a:t>
            </a:r>
            <a:r>
              <a:rPr lang="en-US" altLang="it-IT" dirty="0"/>
              <a:t>: Epithelial Na+ channels (</a:t>
            </a:r>
            <a:r>
              <a:rPr lang="en-US" altLang="it-IT" dirty="0" err="1"/>
              <a:t>ENaCs</a:t>
            </a:r>
            <a:r>
              <a:rPr lang="en-US" altLang="it-IT" dirty="0"/>
              <a:t>) are amiloride sensitive channels that contribute to the resting </a:t>
            </a:r>
            <a:r>
              <a:rPr lang="en-US" altLang="it-IT" dirty="0" err="1"/>
              <a:t>Em</a:t>
            </a:r>
            <a:r>
              <a:rPr lang="en-US" altLang="it-IT" dirty="0"/>
              <a:t> by displacing it towards the Na+ equilibrium potential</a:t>
            </a:r>
          </a:p>
          <a:p>
            <a:pPr eaLnBrk="1" hangingPunct="1"/>
            <a:r>
              <a:rPr lang="en-US" altLang="it-IT" dirty="0" err="1"/>
              <a:t>Em</a:t>
            </a:r>
            <a:r>
              <a:rPr lang="en-US" altLang="it-IT" dirty="0"/>
              <a:t>: membrane potential </a:t>
            </a:r>
          </a:p>
          <a:p>
            <a:pPr eaLnBrk="1" hangingPunct="1"/>
            <a:r>
              <a:rPr lang="en-US" altLang="it-IT" dirty="0"/>
              <a:t>Ryanodine receptor (</a:t>
            </a:r>
            <a:r>
              <a:rPr lang="en-US" altLang="it-IT" dirty="0" err="1"/>
              <a:t>RyR</a:t>
            </a:r>
            <a:r>
              <a:rPr lang="en-US" altLang="it-IT" dirty="0"/>
              <a:t>)</a:t>
            </a:r>
          </a:p>
          <a:p>
            <a:pPr eaLnBrk="1" hangingPunct="1"/>
            <a:endParaRPr lang="en-US" alt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a:extLst>
              <a:ext uri="{FF2B5EF4-FFF2-40B4-BE49-F238E27FC236}">
                <a16:creationId xmlns:a16="http://schemas.microsoft.com/office/drawing/2014/main" id="{CEB5CCBA-4A98-4DB4-98BC-0CCD7900B013}"/>
              </a:ext>
            </a:extLst>
          </p:cNvPr>
          <p:cNvSpPr>
            <a:spLocks noGrp="1" noRot="1" noChangeAspect="1" noTextEdit="1"/>
          </p:cNvSpPr>
          <p:nvPr>
            <p:ph type="sldImg"/>
          </p:nvPr>
        </p:nvSpPr>
        <p:spPr>
          <a:ln/>
        </p:spPr>
      </p:sp>
      <p:sp>
        <p:nvSpPr>
          <p:cNvPr id="19459" name="Segnaposto note 2">
            <a:extLst>
              <a:ext uri="{FF2B5EF4-FFF2-40B4-BE49-F238E27FC236}">
                <a16:creationId xmlns:a16="http://schemas.microsoft.com/office/drawing/2014/main" id="{24F602E7-44CF-4218-8EAE-E920CDA5A0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b="1" dirty="0" err="1">
                <a:latin typeface="Times New Roman" panose="02020603050405020304" pitchFamily="18" charset="0"/>
              </a:rPr>
              <a:t>Adv</a:t>
            </a:r>
            <a:r>
              <a:rPr lang="it-IT" altLang="it-IT" b="1" dirty="0">
                <a:latin typeface="Times New Roman" panose="02020603050405020304" pitchFamily="18" charset="0"/>
              </a:rPr>
              <a:t> </a:t>
            </a:r>
            <a:r>
              <a:rPr lang="it-IT" altLang="it-IT" b="1" dirty="0" err="1">
                <a:latin typeface="Times New Roman" panose="02020603050405020304" pitchFamily="18" charset="0"/>
              </a:rPr>
              <a:t>Anat</a:t>
            </a:r>
            <a:r>
              <a:rPr lang="it-IT" altLang="it-IT" b="1" dirty="0">
                <a:latin typeface="Times New Roman" panose="02020603050405020304" pitchFamily="18" charset="0"/>
              </a:rPr>
              <a:t> </a:t>
            </a:r>
            <a:r>
              <a:rPr lang="it-IT" altLang="it-IT" b="1" dirty="0" err="1">
                <a:latin typeface="Times New Roman" panose="02020603050405020304" pitchFamily="18" charset="0"/>
              </a:rPr>
              <a:t>Embryol</a:t>
            </a:r>
            <a:r>
              <a:rPr lang="it-IT" altLang="it-IT" b="1" dirty="0">
                <a:latin typeface="Times New Roman" panose="02020603050405020304" pitchFamily="18" charset="0"/>
              </a:rPr>
              <a:t> Cell </a:t>
            </a:r>
            <a:r>
              <a:rPr lang="it-IT" altLang="it-IT" b="1" dirty="0" err="1">
                <a:latin typeface="Times New Roman" panose="02020603050405020304" pitchFamily="18" charset="0"/>
              </a:rPr>
              <a:t>Biol</a:t>
            </a:r>
            <a:r>
              <a:rPr lang="it-IT" altLang="it-IT" b="1" dirty="0">
                <a:latin typeface="Times New Roman" panose="02020603050405020304" pitchFamily="18" charset="0"/>
              </a:rPr>
              <a:t>. 2016 ; 220: 15–33. doi:10.1007/978-3-319-30567-7_2.</a:t>
            </a:r>
            <a:endParaRPr lang="en-US" altLang="it-IT" dirty="0"/>
          </a:p>
          <a:p>
            <a:r>
              <a:rPr lang="en-US" altLang="it-IT" dirty="0"/>
              <a:t>Does acrosomal exocytosis need to occur in a specific region of the female reproductive tract or peri-oocyte environment for fertilization to take place? Current evidence suggests that most sperm have initiated </a:t>
            </a:r>
            <a:r>
              <a:rPr lang="it-IT" altLang="it-IT" dirty="0" err="1"/>
              <a:t>acrosomal</a:t>
            </a:r>
            <a:r>
              <a:rPr lang="it-IT" altLang="it-IT" dirty="0"/>
              <a:t> </a:t>
            </a:r>
            <a:r>
              <a:rPr lang="it-IT" altLang="it-IT" dirty="0" err="1"/>
              <a:t>exocytosis</a:t>
            </a:r>
            <a:r>
              <a:rPr lang="it-IT" altLang="it-IT" dirty="0"/>
              <a:t> </a:t>
            </a:r>
            <a:r>
              <a:rPr lang="it-IT" altLang="it-IT" dirty="0" err="1"/>
              <a:t>prior</a:t>
            </a:r>
            <a:r>
              <a:rPr lang="it-IT" altLang="it-IT" dirty="0"/>
              <a:t> to </a:t>
            </a:r>
            <a:r>
              <a:rPr lang="it-IT" altLang="it-IT" dirty="0" err="1"/>
              <a:t>penetrating</a:t>
            </a:r>
            <a:r>
              <a:rPr lang="it-IT" altLang="it-IT" dirty="0"/>
              <a:t> the zona pellucida of </a:t>
            </a:r>
            <a:r>
              <a:rPr lang="it-IT" altLang="it-IT" dirty="0" err="1"/>
              <a:t>cumulus-enclosed</a:t>
            </a:r>
            <a:r>
              <a:rPr lang="it-IT" altLang="it-IT" dirty="0"/>
              <a:t> </a:t>
            </a:r>
            <a:r>
              <a:rPr lang="it-IT" altLang="it-IT" dirty="0" err="1"/>
              <a:t>oocytes</a:t>
            </a:r>
            <a:r>
              <a:rPr lang="it-IT" altLang="it-IT" dirty="0"/>
              <a:t>.</a:t>
            </a:r>
            <a:endParaRPr lang="en-US" altLang="it-IT" dirty="0"/>
          </a:p>
          <a:p>
            <a:endParaRPr lang="en-US" altLang="it-IT" dirty="0"/>
          </a:p>
          <a:p>
            <a:r>
              <a:rPr lang="en-US" altLang="it-IT" dirty="0"/>
              <a:t>a cell surface protein belonging to the immunoglobulin superfamily and was named Izumo1, after a Japanese marriage shrine. Izumo1 is displayed on the surface of acrosome-reacted sperm and was eventually shown to be essential for fertilization (Inoue et al. 2005).</a:t>
            </a:r>
          </a:p>
          <a:p>
            <a:r>
              <a:rPr lang="it-IT" altLang="it-IT" dirty="0"/>
              <a:t>The </a:t>
            </a:r>
            <a:r>
              <a:rPr lang="it-IT" altLang="it-IT" dirty="0" err="1"/>
              <a:t>egg</a:t>
            </a:r>
            <a:r>
              <a:rPr lang="it-IT" altLang="it-IT" dirty="0"/>
              <a:t> receptor for Izumo1 </a:t>
            </a:r>
            <a:r>
              <a:rPr lang="it-IT" altLang="it-IT" dirty="0" err="1"/>
              <a:t>is</a:t>
            </a:r>
            <a:r>
              <a:rPr lang="it-IT" altLang="it-IT" dirty="0"/>
              <a:t> the </a:t>
            </a:r>
            <a:r>
              <a:rPr lang="it-IT" altLang="it-IT" dirty="0" err="1"/>
              <a:t>protein</a:t>
            </a:r>
            <a:r>
              <a:rPr lang="it-IT" altLang="it-IT" dirty="0"/>
              <a:t> </a:t>
            </a:r>
            <a:r>
              <a:rPr lang="it-IT" altLang="it-IT" dirty="0" err="1"/>
              <a:t>Juno</a:t>
            </a:r>
            <a:r>
              <a:rPr lang="it-IT" altLang="it-IT" dirty="0"/>
              <a:t> (</a:t>
            </a:r>
            <a:r>
              <a:rPr lang="en-US" altLang="it-IT" dirty="0"/>
              <a:t>after the Roman goddess of marriage and fertility). As expected, the interaction affinity between Juno and Izumo1 is very weak, with a monomeric half-life of approximately just half a second. Juno was demonstrated to be tethered to the egg surface by a GPI anchor. </a:t>
            </a:r>
          </a:p>
          <a:p>
            <a:endParaRPr lang="en-US" altLang="it-IT" dirty="0"/>
          </a:p>
          <a:p>
            <a:r>
              <a:rPr lang="en-US" altLang="it-IT" dirty="0"/>
              <a:t>The sperm surface and acrosome contain several proteases that are purported to have a role in at least some limited digestion of the </a:t>
            </a:r>
            <a:r>
              <a:rPr lang="it-IT" altLang="it-IT" dirty="0" err="1"/>
              <a:t>oocyte</a:t>
            </a:r>
            <a:r>
              <a:rPr lang="it-IT" altLang="it-IT" dirty="0"/>
              <a:t> </a:t>
            </a:r>
            <a:r>
              <a:rPr lang="it-IT" altLang="it-IT" dirty="0" err="1"/>
              <a:t>cumulus</a:t>
            </a:r>
            <a:r>
              <a:rPr lang="it-IT" altLang="it-IT" dirty="0"/>
              <a:t> </a:t>
            </a:r>
            <a:r>
              <a:rPr lang="it-IT" altLang="it-IT" dirty="0" err="1"/>
              <a:t>complex</a:t>
            </a:r>
            <a:r>
              <a:rPr lang="it-IT" altLang="it-IT" dirty="0"/>
              <a:t> (</a:t>
            </a:r>
            <a:r>
              <a:rPr lang="en-US" altLang="it-IT" dirty="0"/>
              <a:t>OCC) extracellular matrix and ZP, but it remains unclear whether these proteases are essential for sperm to transit these barriers or whether mechanical forces produced by the </a:t>
            </a:r>
            <a:r>
              <a:rPr lang="it-IT" altLang="it-IT" dirty="0" err="1"/>
              <a:t>sperm</a:t>
            </a:r>
            <a:r>
              <a:rPr lang="it-IT" altLang="it-IT" dirty="0"/>
              <a:t> </a:t>
            </a:r>
            <a:r>
              <a:rPr lang="it-IT" altLang="it-IT" dirty="0" err="1"/>
              <a:t>tail</a:t>
            </a:r>
            <a:r>
              <a:rPr lang="it-IT" altLang="it-IT" dirty="0"/>
              <a:t> are </a:t>
            </a:r>
            <a:r>
              <a:rPr lang="it-IT" altLang="it-IT" dirty="0" err="1"/>
              <a:t>sufficient</a:t>
            </a:r>
            <a:r>
              <a:rPr lang="it-IT" altLang="it-IT" dirty="0"/>
              <a:t>.</a:t>
            </a:r>
          </a:p>
          <a:p>
            <a:r>
              <a:rPr lang="en-US" altLang="it-IT" dirty="0"/>
              <a:t>For many years, </a:t>
            </a:r>
            <a:r>
              <a:rPr lang="en-US" altLang="it-IT" dirty="0" err="1"/>
              <a:t>proacrosin</a:t>
            </a:r>
            <a:r>
              <a:rPr lang="en-US" altLang="it-IT" dirty="0"/>
              <a:t> was purported to be the main sperm protease for ZP penetration, but gene knockout experiments showed that </a:t>
            </a:r>
            <a:r>
              <a:rPr lang="en-US" altLang="it-IT" dirty="0" err="1"/>
              <a:t>proacrosin</a:t>
            </a:r>
            <a:r>
              <a:rPr lang="en-US" altLang="it-IT" dirty="0"/>
              <a:t> was not essential for zona penetration as mice were fertile and </a:t>
            </a:r>
            <a:r>
              <a:rPr lang="en-US" altLang="it-IT" dirty="0" err="1"/>
              <a:t>proacrosin</a:t>
            </a:r>
            <a:r>
              <a:rPr lang="en-US" altLang="it-IT" dirty="0"/>
              <a:t>-null sperm were able to transit the ZP. Further study showed that </a:t>
            </a:r>
            <a:r>
              <a:rPr lang="en-US" altLang="it-IT" dirty="0" err="1"/>
              <a:t>proacrosin</a:t>
            </a:r>
            <a:r>
              <a:rPr lang="en-US" altLang="it-IT" dirty="0"/>
              <a:t>-null sperm dispersed acrosomal contents more slowly than wild-type sperm, indicating that </a:t>
            </a:r>
            <a:r>
              <a:rPr lang="en-US" altLang="it-IT" dirty="0">
                <a:highlight>
                  <a:srgbClr val="FFFF00"/>
                </a:highlight>
              </a:rPr>
              <a:t>the </a:t>
            </a:r>
            <a:r>
              <a:rPr lang="en-US" altLang="it-IT" dirty="0">
                <a:solidFill>
                  <a:srgbClr val="FF0000"/>
                </a:solidFill>
                <a:highlight>
                  <a:srgbClr val="FFFF00"/>
                </a:highlight>
              </a:rPr>
              <a:t>role of acrosin was to disperse the acrosomal matrix</a:t>
            </a:r>
            <a:r>
              <a:rPr lang="en-US" altLang="it-IT" dirty="0"/>
              <a:t>. This also inspired research to identify novel acrosomal proteases involved in OCC </a:t>
            </a:r>
            <a:r>
              <a:rPr lang="it-IT" altLang="it-IT" dirty="0"/>
              <a:t>and ZP </a:t>
            </a:r>
            <a:r>
              <a:rPr lang="it-IT" altLang="it-IT" dirty="0" err="1"/>
              <a:t>transit</a:t>
            </a:r>
            <a:r>
              <a:rPr lang="it-IT" altLang="it-IT" dirty="0"/>
              <a:t>.</a:t>
            </a:r>
          </a:p>
          <a:p>
            <a:r>
              <a:rPr lang="en-US" altLang="it-IT" dirty="0"/>
              <a:t>PRSS21 (TESP5, </a:t>
            </a:r>
            <a:r>
              <a:rPr lang="en-US" altLang="it-IT" dirty="0" err="1"/>
              <a:t>testisin</a:t>
            </a:r>
            <a:r>
              <a:rPr lang="en-US" altLang="it-IT" dirty="0"/>
              <a:t>) is a candidate serine protease to complement acrosin; it is a </a:t>
            </a:r>
            <a:r>
              <a:rPr lang="en-US" altLang="it-IT" dirty="0" err="1"/>
              <a:t>GPIl</a:t>
            </a:r>
            <a:r>
              <a:rPr lang="en-US" altLang="it-IT" dirty="0"/>
              <a:t> inked </a:t>
            </a:r>
            <a:r>
              <a:rPr lang="it-IT" altLang="it-IT" dirty="0" err="1"/>
              <a:t>protein</a:t>
            </a:r>
            <a:r>
              <a:rPr lang="it-IT" altLang="it-IT" dirty="0"/>
              <a:t> on the </a:t>
            </a:r>
            <a:r>
              <a:rPr lang="it-IT" altLang="it-IT" dirty="0" err="1"/>
              <a:t>surface</a:t>
            </a:r>
            <a:r>
              <a:rPr lang="it-IT" altLang="it-IT" dirty="0"/>
              <a:t> </a:t>
            </a:r>
            <a:r>
              <a:rPr lang="en-US" altLang="it-IT" dirty="0"/>
              <a:t>of the sperm head, cytoplasmic droplet, and midpiece of the tail. </a:t>
            </a:r>
            <a:r>
              <a:rPr lang="it-IT" altLang="it-IT" dirty="0"/>
              <a:t>PRSS21 knockout </a:t>
            </a:r>
            <a:r>
              <a:rPr lang="en-US" altLang="it-IT" dirty="0"/>
              <a:t>mice were fertile in long-term mating trials over </a:t>
            </a:r>
            <a:r>
              <a:rPr lang="it-IT" altLang="it-IT" dirty="0" err="1"/>
              <a:t>several</a:t>
            </a:r>
            <a:r>
              <a:rPr lang="it-IT" altLang="it-IT" dirty="0"/>
              <a:t> weeks, </a:t>
            </a:r>
            <a:r>
              <a:rPr lang="it-IT" altLang="it-IT" dirty="0" err="1"/>
              <a:t>but</a:t>
            </a:r>
            <a:r>
              <a:rPr lang="it-IT" altLang="it-IT" dirty="0"/>
              <a:t>  in vitro </a:t>
            </a:r>
            <a:r>
              <a:rPr lang="it-IT" altLang="it-IT" dirty="0" err="1"/>
              <a:t>analysis</a:t>
            </a:r>
            <a:r>
              <a:rPr lang="it-IT" altLang="it-IT" dirty="0"/>
              <a:t> </a:t>
            </a:r>
            <a:r>
              <a:rPr lang="it-IT" altLang="it-IT" dirty="0" err="1"/>
              <a:t>showed</a:t>
            </a:r>
            <a:r>
              <a:rPr lang="it-IT" altLang="it-IT" dirty="0"/>
              <a:t> </a:t>
            </a:r>
            <a:r>
              <a:rPr lang="en-US" altLang="it-IT" dirty="0"/>
              <a:t>that the PRSS21-null sperm had decreased </a:t>
            </a:r>
            <a:r>
              <a:rPr lang="it-IT" altLang="it-IT" dirty="0" err="1"/>
              <a:t>motility</a:t>
            </a:r>
            <a:r>
              <a:rPr lang="it-IT" altLang="it-IT" dirty="0"/>
              <a:t>, </a:t>
            </a:r>
            <a:r>
              <a:rPr lang="it-IT" altLang="it-IT" dirty="0" err="1"/>
              <a:t>abnormal</a:t>
            </a:r>
            <a:r>
              <a:rPr lang="it-IT" altLang="it-IT" dirty="0"/>
              <a:t> </a:t>
            </a:r>
            <a:r>
              <a:rPr lang="it-IT" altLang="it-IT" dirty="0" err="1"/>
              <a:t>morphology</a:t>
            </a:r>
            <a:r>
              <a:rPr lang="it-IT" altLang="it-IT" dirty="0"/>
              <a:t>, </a:t>
            </a:r>
            <a:r>
              <a:rPr lang="en-US" altLang="it-IT" dirty="0"/>
              <a:t>and poor performance in fertilization assays.</a:t>
            </a:r>
          </a:p>
          <a:p>
            <a:r>
              <a:rPr lang="en-US" altLang="it-IT" dirty="0"/>
              <a:t>Double knockout ACR/PRSS21 male mice were able to produce offspring in vivo. In vitro, ACR/PRSS21-null sperm failed to fertilize both cumulus-free and cumulus-intact oocytes, which suggests a role for these proteases in both cumulus penetration and ZP transit. Sperm penetration through the OCC was slower for ACR/PRSS21 sperm than wild-type sperm, and OCCs incubated with extracts of these sperm showed slower dispersal times than wild-type sperm extracts. Analysis of in vitro fertilization experiments showed numerous effects: the acrosomal contents of ACR/PRSS21 knockout sperm failed to disperse, the number of sperm bound to the ZP and the percentage of oocytes with fused sperm were very low, and the ratio of sperm bound to the ZP, percentage of ZP penetrated by sperm, number of sperm in the perivitelline space, and percent fertilized oocytes were zero or negligible. </a:t>
            </a:r>
            <a:r>
              <a:rPr lang="it-IT" altLang="it-IT" dirty="0"/>
              <a:t>Scanning electron </a:t>
            </a:r>
            <a:r>
              <a:rPr lang="it-IT" altLang="it-IT" dirty="0" err="1"/>
              <a:t>microscopy</a:t>
            </a:r>
            <a:r>
              <a:rPr lang="it-IT" altLang="it-IT" dirty="0"/>
              <a:t> </a:t>
            </a:r>
            <a:r>
              <a:rPr lang="it-IT" altLang="it-IT" dirty="0" err="1"/>
              <a:t>showed</a:t>
            </a:r>
            <a:r>
              <a:rPr lang="it-IT" altLang="it-IT" dirty="0"/>
              <a:t> </a:t>
            </a:r>
            <a:r>
              <a:rPr lang="it-IT" altLang="it-IT" dirty="0" err="1"/>
              <a:t>that</a:t>
            </a:r>
            <a:r>
              <a:rPr lang="it-IT" altLang="it-IT" dirty="0"/>
              <a:t> </a:t>
            </a:r>
            <a:r>
              <a:rPr lang="en-US" altLang="it-IT" dirty="0"/>
              <a:t>sperm appear to remain acrosome intact in these images, or perhaps they are acrosome reacted but retain a significant portion of undispersed acrosomal matrix material. The authors hypothesize that this may be due to the lack of PRSS21 activity rather than dispersal of the acrosomal matrix since ACR is known to activate the PRSS21 protease. They propose that ACR-null mice may have compensatory PRSS21 enzymatic activity for penetrating the ZP while PRSS21-null mice may have compensatory acrosomal matrix dispersal activity. ACR/PRSS21 double knockout mice lack both mechanisms and are </a:t>
            </a:r>
            <a:r>
              <a:rPr lang="en-US" altLang="it-IT" dirty="0" err="1"/>
              <a:t>subfertile</a:t>
            </a:r>
            <a:r>
              <a:rPr lang="en-US" altLang="it-IT" dirty="0"/>
              <a:t> due to the failure to fertilize all ovulated oocytes. The authors suggest a role in cumulus dispersal and penetration, which is interesting since sperm lacking known hyaluronidases SPAM1 and HYAL5 were able to fertilize oocytes. Together with double knockout experiments of SPAM1 and ACR or SPAM1 and PRSS21, these results suggest that ACR and PRSS21 may work in concert with hyaluronidases for cumulus penetration. These results are also consistent with the notion that acrosomal exocytosis occurs before or during interaction with the cumulus.</a:t>
            </a:r>
          </a:p>
          <a:p>
            <a:r>
              <a:rPr lang="en-US" altLang="it-IT" dirty="0"/>
              <a:t>A likely substrate of acrosin in the guinea pig acrosomal matrix is AM50, the orthologue of NPTX2 (neuronal pentraxin 2 or </a:t>
            </a:r>
            <a:r>
              <a:rPr lang="en-US" altLang="it-IT" dirty="0" err="1"/>
              <a:t>Narp</a:t>
            </a:r>
            <a:r>
              <a:rPr lang="en-US" altLang="it-IT" dirty="0"/>
              <a:t>) in mice. AM50, like other pentraxins, forms large disulfide-bonded pentameric or </a:t>
            </a:r>
            <a:r>
              <a:rPr lang="en-US" altLang="it-IT" dirty="0" err="1"/>
              <a:t>decameric</a:t>
            </a:r>
            <a:r>
              <a:rPr lang="en-US" altLang="it-IT" dirty="0"/>
              <a:t> complexes and is a major structural component of the acrosomal matrix in guinea pigs . When acrosin is activated during acrosomal exocytosis in guinea pig sperm or in isolated acrosomal matrices, AM50 is processed at acrosin-specific sites coincident with acrosomal matrix disassembly. NPTX2 is present in the mouse and knockout of this protein yields fertile males, although analysis of sperm performance has not been done. Curiously, pentraxin 3 (PTX3) is produced by mouse cumulus cells during cumulus expansion and localizes in the matrix; in </a:t>
            </a:r>
            <a:r>
              <a:rPr lang="it-IT" altLang="it-IT" dirty="0"/>
              <a:t>vivo, Ptx3 -/- </a:t>
            </a:r>
            <a:r>
              <a:rPr lang="en-US" altLang="it-IT" dirty="0"/>
              <a:t> female mice have been reported to be infertile or </a:t>
            </a:r>
            <a:r>
              <a:rPr lang="en-US" altLang="it-IT" dirty="0" err="1"/>
              <a:t>subfertile</a:t>
            </a:r>
            <a:r>
              <a:rPr lang="en-US" altLang="it-IT" dirty="0"/>
              <a:t> due to severe abnormalities of the cumulus </a:t>
            </a:r>
            <a:r>
              <a:rPr lang="en-US" altLang="it-IT" dirty="0" err="1"/>
              <a:t>oophorus</a:t>
            </a:r>
            <a:r>
              <a:rPr lang="en-US" altLang="it-IT" dirty="0"/>
              <a:t>.</a:t>
            </a:r>
          </a:p>
          <a:p>
            <a:r>
              <a:rPr lang="en-US" altLang="it-IT" dirty="0"/>
              <a:t>The pro-protein convertase PCSK4 is reported to be localized in the developing acrosome during spermatogenesis and, in mature sperm, it is present on the plasma membrane over the </a:t>
            </a:r>
            <a:r>
              <a:rPr lang="it-IT" altLang="it-IT" dirty="0" err="1"/>
              <a:t>Acrosome</a:t>
            </a:r>
            <a:r>
              <a:rPr lang="it-IT" altLang="it-IT" dirty="0"/>
              <a:t>. </a:t>
            </a:r>
            <a:r>
              <a:rPr lang="en-US" altLang="it-IT" dirty="0"/>
              <a:t>The pro-protein convertase PCSK4 is reported to be localized in the developing acrosome during spermatogenesis and, in mature sperm, it is present on the plasma membrane over the </a:t>
            </a:r>
            <a:r>
              <a:rPr lang="it-IT" altLang="it-IT" dirty="0" err="1"/>
              <a:t>acrosome</a:t>
            </a:r>
            <a:r>
              <a:rPr lang="it-IT" altLang="it-IT" dirty="0"/>
              <a:t>.</a:t>
            </a:r>
          </a:p>
          <a:p>
            <a:endParaRPr lang="it-IT" altLang="it-IT" dirty="0"/>
          </a:p>
          <a:p>
            <a:r>
              <a:rPr lang="en-US" altLang="it-IT" dirty="0"/>
              <a:t>Sperm equatorial segment protein 1 (SPESP1) is another ES-limited protein that is important for fertility. </a:t>
            </a:r>
            <a:r>
              <a:rPr lang="it-IT" altLang="it-IT" dirty="0"/>
              <a:t>SPESP1 </a:t>
            </a:r>
            <a:r>
              <a:rPr lang="it-IT" altLang="it-IT" dirty="0" err="1"/>
              <a:t>is</a:t>
            </a:r>
            <a:r>
              <a:rPr lang="it-IT" altLang="it-IT" dirty="0"/>
              <a:t> </a:t>
            </a:r>
            <a:r>
              <a:rPr lang="it-IT" altLang="it-IT" dirty="0" err="1"/>
              <a:t>important</a:t>
            </a:r>
            <a:r>
              <a:rPr lang="it-IT" altLang="it-IT" dirty="0"/>
              <a:t> in </a:t>
            </a:r>
            <a:r>
              <a:rPr lang="en-US" altLang="it-IT" dirty="0"/>
              <a:t>maintaining the stability of the ES which has an impact on fusibility with the egg plasma mem</a:t>
            </a:r>
            <a:r>
              <a:rPr lang="it-IT" altLang="it-IT" dirty="0" err="1"/>
              <a:t>brane</a:t>
            </a:r>
            <a:r>
              <a:rPr lang="it-IT" altLang="it-IT" dirty="0"/>
              <a:t>.</a:t>
            </a:r>
          </a:p>
          <a:p>
            <a:endParaRPr lang="en-US" altLang="it-IT" dirty="0"/>
          </a:p>
          <a:p>
            <a:r>
              <a:rPr lang="it-IT" altLang="it-IT" b="1" dirty="0"/>
              <a:t>Zona </a:t>
            </a:r>
            <a:r>
              <a:rPr lang="it-IT" altLang="it-IT" b="1" dirty="0" err="1"/>
              <a:t>Interacting</a:t>
            </a:r>
            <a:r>
              <a:rPr lang="it-IT" altLang="it-IT" b="1" dirty="0"/>
              <a:t> </a:t>
            </a:r>
            <a:r>
              <a:rPr lang="it-IT" altLang="it-IT" b="1" dirty="0" err="1"/>
              <a:t>Proteins</a:t>
            </a:r>
            <a:endParaRPr lang="it-IT" altLang="it-IT" b="1" dirty="0"/>
          </a:p>
          <a:p>
            <a:r>
              <a:rPr lang="en-US" altLang="it-IT" dirty="0"/>
              <a:t>For many years, the prevailing notion was that sperm bound to the zona pellucida of unfertilized eggs through cell surface receptors or binding proteins present on the exterior of acrosome-intact sperm. Biochemical studies in the mouse led to the identification of ZP3R as the putative ZP3 receptor protein. Subsequent experiments established that ZP3R and its guinea pig homologue are actually components of the acrosomal matrix. ZP3R monomers are assembled into a multimeric complex in the particulate acrosomal matrix. During the course of spontaneous acrosomal exocytosis and coincident with release of ZP3R from the acrosome under capacitating conditions, the monomer is proteolytically processed from 67,000 M </a:t>
            </a:r>
            <a:r>
              <a:rPr lang="it-IT" altLang="it-IT" dirty="0"/>
              <a:t> to 43,000 M. </a:t>
            </a:r>
            <a:r>
              <a:rPr lang="en-US" altLang="it-IT" dirty="0"/>
              <a:t>However, although ZP3R binds the zona pellucida, the elimination of ZP3R in the mouse by homologous recombination did not affect fertility in the </a:t>
            </a:r>
            <a:r>
              <a:rPr lang="en-US" altLang="it-IT" dirty="0" err="1"/>
              <a:t>nullizygous</a:t>
            </a:r>
            <a:r>
              <a:rPr lang="en-US" altLang="it-IT" dirty="0"/>
              <a:t> mice. Other candidates proposed as proteins responsible for zona pellucida binding also turned out to be components of the acrosomal matrix. Zona-binding proteins include the homologues</a:t>
            </a:r>
          </a:p>
          <a:p>
            <a:r>
              <a:rPr lang="en-US" altLang="it-IT" dirty="0"/>
              <a:t>known as sp38 [boar], IAM38 [bull], ZPBP and ZPBP2 [</a:t>
            </a:r>
            <a:r>
              <a:rPr lang="it-IT" altLang="it-IT" dirty="0"/>
              <a:t>mouse]. </a:t>
            </a:r>
            <a:r>
              <a:rPr lang="en-US" altLang="it-IT" dirty="0"/>
              <a:t>The serine zymogen </a:t>
            </a:r>
            <a:r>
              <a:rPr lang="en-US" altLang="it-IT" dirty="0" err="1"/>
              <a:t>proacrosin</a:t>
            </a:r>
            <a:r>
              <a:rPr lang="en-US" altLang="it-IT" dirty="0"/>
              <a:t> is another zona-binding protein, but, elimination of the </a:t>
            </a:r>
            <a:r>
              <a:rPr lang="en-US" altLang="it-IT" dirty="0" err="1"/>
              <a:t>Acr</a:t>
            </a:r>
            <a:r>
              <a:rPr lang="en-US" altLang="it-IT" dirty="0"/>
              <a:t> gene by homologous recombination does not cause infertility in mice</a:t>
            </a:r>
            <a:r>
              <a:rPr lang="it-IT" altLang="it-IT" dirty="0"/>
              <a:t>. </a:t>
            </a:r>
            <a:r>
              <a:rPr lang="nl-NL" altLang="it-IT" dirty="0"/>
              <a:t>Zonadhesin (ZAN) was originally identified </a:t>
            </a:r>
            <a:r>
              <a:rPr lang="en-US" altLang="it-IT" dirty="0"/>
              <a:t>biochemically as a binding protein of the porcine zona pellucida and then demonstrated to be associated with the acrosomal matrix and membranes. there are several zona pellucida-binding proteins present</a:t>
            </a:r>
          </a:p>
          <a:p>
            <a:r>
              <a:rPr lang="en-US" altLang="it-IT" dirty="0"/>
              <a:t>within the acrosomal matrix of sperm. Some of these are involved in essential steps of acrosome biogenesis such as ZPBP and ZPBP2. However, the elimination of other </a:t>
            </a:r>
            <a:r>
              <a:rPr lang="en-US" altLang="it-IT" dirty="0" err="1"/>
              <a:t>zonabinding</a:t>
            </a:r>
            <a:r>
              <a:rPr lang="en-US" altLang="it-IT" dirty="0"/>
              <a:t> proteins by homologous recombination does not affect </a:t>
            </a:r>
            <a:r>
              <a:rPr lang="it-IT" altLang="it-IT" dirty="0" err="1"/>
              <a:t>fertility</a:t>
            </a:r>
            <a:r>
              <a:rPr lang="it-IT" altLang="it-IT" dirty="0"/>
              <a:t> per se </a:t>
            </a:r>
            <a:r>
              <a:rPr lang="it-IT" altLang="it-IT" dirty="0" err="1"/>
              <a:t>but</a:t>
            </a:r>
            <a:r>
              <a:rPr lang="it-IT" altLang="it-IT" dirty="0"/>
              <a:t> </a:t>
            </a:r>
            <a:r>
              <a:rPr lang="it-IT" altLang="it-IT" dirty="0" err="1"/>
              <a:t>may</a:t>
            </a:r>
            <a:r>
              <a:rPr lang="it-IT" altLang="it-IT" dirty="0"/>
              <a:t> yield a </a:t>
            </a:r>
            <a:r>
              <a:rPr lang="en-US" altLang="it-IT" dirty="0"/>
              <a:t>subtler phenotype such as a loss of species-specific sperm–zona binding or the slower d</a:t>
            </a:r>
            <a:r>
              <a:rPr lang="it-IT" altLang="it-IT" dirty="0" err="1"/>
              <a:t>issipation</a:t>
            </a:r>
            <a:r>
              <a:rPr lang="it-IT" altLang="it-IT" dirty="0"/>
              <a:t> </a:t>
            </a:r>
            <a:r>
              <a:rPr lang="en-US" altLang="it-IT" dirty="0"/>
              <a:t>of the acrosomal matrix when exocytosis is initiated, leading to a delayed rate of </a:t>
            </a:r>
            <a:r>
              <a:rPr lang="it-IT" altLang="it-IT" dirty="0" err="1"/>
              <a:t>fertilization</a:t>
            </a:r>
            <a:r>
              <a:rPr lang="it-IT" altLang="it-IT" dirty="0"/>
              <a:t>. </a:t>
            </a:r>
            <a:r>
              <a:rPr lang="en-US" altLang="it-IT" dirty="0"/>
              <a:t>These traits appear to be redundant, yet they l</a:t>
            </a:r>
            <a:r>
              <a:rPr lang="it-IT" altLang="it-IT" dirty="0" err="1"/>
              <a:t>ikely</a:t>
            </a:r>
            <a:r>
              <a:rPr lang="it-IT" altLang="it-IT" dirty="0"/>
              <a:t> </a:t>
            </a:r>
            <a:r>
              <a:rPr lang="it-IT" altLang="it-IT" dirty="0" err="1"/>
              <a:t>impart</a:t>
            </a:r>
            <a:r>
              <a:rPr lang="it-IT" altLang="it-IT" dirty="0"/>
              <a:t> a competitive </a:t>
            </a:r>
            <a:r>
              <a:rPr lang="it-IT" altLang="it-IT" dirty="0" err="1"/>
              <a:t>advantage</a:t>
            </a:r>
            <a:r>
              <a:rPr lang="it-IT" altLang="it-IT" dirty="0"/>
              <a:t> </a:t>
            </a:r>
            <a:r>
              <a:rPr lang="en-US" altLang="it-IT" dirty="0"/>
              <a:t>to sperm from wild-type mice when one or more males mate with the same </a:t>
            </a:r>
            <a:r>
              <a:rPr lang="it-IT" altLang="it-IT" dirty="0" err="1"/>
              <a:t>Female</a:t>
            </a:r>
            <a:r>
              <a:rPr lang="it-IT" altLang="it-IT" dirty="0"/>
              <a:t>.</a:t>
            </a:r>
            <a:endParaRPr lang="en-US" altLang="it-IT" dirty="0"/>
          </a:p>
          <a:p>
            <a:endParaRPr lang="en-US" altLang="it-IT" dirty="0"/>
          </a:p>
          <a:p>
            <a:endParaRPr lang="en-US" altLang="it-IT" dirty="0"/>
          </a:p>
          <a:p>
            <a:r>
              <a:rPr lang="en-US" altLang="it-IT" dirty="0"/>
              <a:t>Int. J. Mol. Sci. </a:t>
            </a:r>
            <a:r>
              <a:rPr lang="en-US" altLang="it-IT" b="1" dirty="0"/>
              <a:t>2018, 19, 1236 </a:t>
            </a:r>
            <a:endParaRPr lang="en-US" altLang="it-IT" dirty="0"/>
          </a:p>
          <a:p>
            <a:r>
              <a:rPr lang="en-US" altLang="it-IT" dirty="0"/>
              <a:t>Proteins CD9 and CD81 are members of the </a:t>
            </a:r>
            <a:r>
              <a:rPr lang="en-US" altLang="it-IT" dirty="0" err="1"/>
              <a:t>tetraspanin</a:t>
            </a:r>
            <a:r>
              <a:rPr lang="en-US" altLang="it-IT" dirty="0"/>
              <a:t> superfamily and were detected in mammalian sperm and egg, where they are suspected to form an active </a:t>
            </a:r>
            <a:r>
              <a:rPr lang="en-US" altLang="it-IT" dirty="0" err="1"/>
              <a:t>tetraspanin</a:t>
            </a:r>
            <a:r>
              <a:rPr lang="en-US" altLang="it-IT" dirty="0"/>
              <a:t> web and to participate </a:t>
            </a:r>
            <a:r>
              <a:rPr lang="it-IT" altLang="it-IT" dirty="0"/>
              <a:t>in </a:t>
            </a:r>
            <a:r>
              <a:rPr lang="it-IT" altLang="it-IT" dirty="0" err="1"/>
              <a:t>sperm</a:t>
            </a:r>
            <a:r>
              <a:rPr lang="it-IT" altLang="it-IT" dirty="0"/>
              <a:t>–</a:t>
            </a:r>
            <a:r>
              <a:rPr lang="it-IT" altLang="it-IT" dirty="0" err="1"/>
              <a:t>egg</a:t>
            </a:r>
            <a:r>
              <a:rPr lang="it-IT" altLang="it-IT" dirty="0"/>
              <a:t> membrane fusion. </a:t>
            </a:r>
            <a:r>
              <a:rPr lang="en-US" altLang="it-IT" dirty="0"/>
              <a:t>In a </a:t>
            </a:r>
            <a:r>
              <a:rPr lang="en-US" altLang="it-IT" dirty="0" err="1"/>
              <a:t>tetraspanin</a:t>
            </a:r>
            <a:r>
              <a:rPr lang="en-US" altLang="it-IT" dirty="0"/>
              <a:t> web, very relevant partners of CD9 and CD81 are integrins, mainly 1 integrins. These molecules together create integrin-</a:t>
            </a:r>
            <a:r>
              <a:rPr lang="en-US" altLang="it-IT" dirty="0" err="1"/>
              <a:t>tetraspanin</a:t>
            </a:r>
            <a:r>
              <a:rPr lang="en-US" altLang="it-IT" dirty="0"/>
              <a:t> adhesion complexes and </a:t>
            </a:r>
            <a:r>
              <a:rPr lang="en-US" altLang="it-IT" dirty="0" err="1"/>
              <a:t>tetraspanins</a:t>
            </a:r>
            <a:r>
              <a:rPr lang="en-US" altLang="it-IT" dirty="0"/>
              <a:t> play important role in integrin </a:t>
            </a:r>
            <a:r>
              <a:rPr lang="en-US" altLang="it-IT" dirty="0" err="1"/>
              <a:t>signalling</a:t>
            </a:r>
            <a:r>
              <a:rPr lang="en-US" altLang="it-IT" dirty="0"/>
              <a:t>. </a:t>
            </a:r>
          </a:p>
          <a:p>
            <a:r>
              <a:rPr lang="en-US" altLang="it-IT" dirty="0"/>
              <a:t>The proposed arrangement of the CD81/CD9 </a:t>
            </a:r>
            <a:r>
              <a:rPr lang="en-US" altLang="it-IT" dirty="0" err="1"/>
              <a:t>tetraspanin</a:t>
            </a:r>
            <a:r>
              <a:rPr lang="en-US" altLang="it-IT" dirty="0"/>
              <a:t> network. A complex CD9 and CD81 network can be formed combining the extended CD81 oligomer formed by alternating non-covalent and </a:t>
            </a:r>
            <a:r>
              <a:rPr lang="en-US" altLang="it-IT" dirty="0" err="1"/>
              <a:t>disulphide</a:t>
            </a:r>
            <a:r>
              <a:rPr lang="en-US" altLang="it-IT" dirty="0"/>
              <a:t> bridge stabilized dimers. A CD9 non-covalent dimer can then interact with two such oligomers. assumed that cholesterol efﬂux during the sperm capacitation make sperm membrane more ﬂuid and able to undergo greater positive curvature to adapt a more ordered oocyte membrane at the moment of fusion. Speciﬁcally, under low cholesterol conditions, the dissociation of CD81 bound cholesterol might lead to more compact transmembrane region within CD81 stretches changing its conical to cylindrical conformation (lower area of the “upper” leaf of the bilayer). This feature would consequently result in bending of the bilayer membrane. </a:t>
            </a:r>
          </a:p>
          <a:p>
            <a:endParaRPr lang="it-IT" altLang="it-IT" dirty="0"/>
          </a:p>
          <a:p>
            <a:endParaRPr lang="it-IT" altLang="it-IT" dirty="0"/>
          </a:p>
        </p:txBody>
      </p:sp>
      <p:sp>
        <p:nvSpPr>
          <p:cNvPr id="19460" name="Segnaposto numero diapositiva 3">
            <a:extLst>
              <a:ext uri="{FF2B5EF4-FFF2-40B4-BE49-F238E27FC236}">
                <a16:creationId xmlns:a16="http://schemas.microsoft.com/office/drawing/2014/main" id="{9C60358A-4A32-44DC-93BF-5AADC836A6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B13C96-6C22-44B7-8D7F-90AA2C9E4079}" type="slidenum">
              <a:rPr lang="it-IT" altLang="it-IT"/>
              <a:pPr eaLnBrk="1" hangingPunct="1"/>
              <a:t>7</a:t>
            </a:fld>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a:extLst>
              <a:ext uri="{FF2B5EF4-FFF2-40B4-BE49-F238E27FC236}">
                <a16:creationId xmlns:a16="http://schemas.microsoft.com/office/drawing/2014/main" id="{B36C7A21-0974-4198-9A21-8CBD523A13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9A64E3-4777-4969-B823-D9F9AEBE8404}" type="slidenum">
              <a:rPr lang="en-US" altLang="it-IT"/>
              <a:pPr eaLnBrk="1" hangingPunct="1"/>
              <a:t>8</a:t>
            </a:fld>
            <a:endParaRPr lang="en-US" altLang="it-IT"/>
          </a:p>
        </p:txBody>
      </p:sp>
      <p:sp>
        <p:nvSpPr>
          <p:cNvPr id="20483" name="Rectangle 1">
            <a:extLst>
              <a:ext uri="{FF2B5EF4-FFF2-40B4-BE49-F238E27FC236}">
                <a16:creationId xmlns:a16="http://schemas.microsoft.com/office/drawing/2014/main" id="{CE185224-57BF-470B-9652-CF8A0BB9770F}"/>
              </a:ext>
            </a:extLst>
          </p:cNvPr>
          <p:cNvSpPr>
            <a:spLocks noGrp="1" noRot="1" noChangeAspect="1" noChangeArrowheads="1" noTextEdit="1"/>
          </p:cNvSpPr>
          <p:nvPr>
            <p:ph type="sldImg"/>
          </p:nvPr>
        </p:nvSpPr>
        <p:spPr>
          <a:xfrm>
            <a:off x="1557338" y="860425"/>
            <a:ext cx="3933825" cy="2949575"/>
          </a:xfrm>
          <a:solidFill>
            <a:srgbClr val="FFFFFF"/>
          </a:solidFill>
          <a:ln/>
        </p:spPr>
      </p:sp>
      <p:sp>
        <p:nvSpPr>
          <p:cNvPr id="20484" name="Text Box 2">
            <a:extLst>
              <a:ext uri="{FF2B5EF4-FFF2-40B4-BE49-F238E27FC236}">
                <a16:creationId xmlns:a16="http://schemas.microsoft.com/office/drawing/2014/main" id="{1753395D-3EA4-4BAD-BFE3-BC67DCCA9C19}"/>
              </a:ext>
            </a:extLst>
          </p:cNvPr>
          <p:cNvSpPr>
            <a:spLocks noGrp="1" noChangeArrowheads="1"/>
          </p:cNvSpPr>
          <p:nvPr>
            <p:ph type="body" idx="1"/>
          </p:nvPr>
        </p:nvSpPr>
        <p:spPr>
          <a:xfrm>
            <a:off x="1076325" y="4094163"/>
            <a:ext cx="4905375" cy="9934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465"/>
          <a:lstStyle/>
          <a:p>
            <a:pPr marL="188913" indent="-187325" eaLnBrk="1">
              <a:lnSpc>
                <a:spcPct val="93000"/>
              </a:lnSpc>
              <a:spcBef>
                <a:spcPct val="0"/>
              </a:spcBef>
              <a:tabLst>
                <a:tab pos="633413" algn="l"/>
                <a:tab pos="1268413" algn="l"/>
                <a:tab pos="1903413" algn="l"/>
                <a:tab pos="2538413" algn="l"/>
                <a:tab pos="3171825" algn="l"/>
                <a:tab pos="3806825" algn="l"/>
                <a:tab pos="4441825" algn="l"/>
              </a:tabLst>
            </a:pPr>
            <a:r>
              <a:rPr lang="en-US" altLang="it-IT" sz="1800" dirty="0"/>
              <a:t>Scheme of the domain architecture of human and mouse ZP components. The positions of the conserved ZP1‐specific </a:t>
            </a:r>
            <a:r>
              <a:rPr lang="en-US" altLang="it-IT" sz="1800" dirty="0" err="1"/>
              <a:t>Cys</a:t>
            </a:r>
            <a:r>
              <a:rPr lang="en-US" altLang="it-IT" sz="1800" dirty="0"/>
              <a:t> essential for filament cross‐linking (Nishimura et al., 2019) and the post‐fertilization cleavage site of ZP2 important for ZP hardening (</a:t>
            </a:r>
            <a:r>
              <a:rPr lang="en-US" altLang="it-IT" sz="1800" dirty="0" err="1"/>
              <a:t>Gahlay</a:t>
            </a:r>
            <a:r>
              <a:rPr lang="en-US" altLang="it-IT" sz="1800" dirty="0"/>
              <a:t>, Gauthier, </a:t>
            </a:r>
            <a:r>
              <a:rPr lang="en-US" altLang="it-IT" sz="1800" dirty="0" err="1"/>
              <a:t>Baibakov</a:t>
            </a:r>
            <a:r>
              <a:rPr lang="en-US" altLang="it-IT" sz="1800" dirty="0"/>
              <a:t>, </a:t>
            </a:r>
            <a:r>
              <a:rPr lang="en-US" altLang="it-IT" sz="1800" dirty="0" err="1"/>
              <a:t>Epifano</a:t>
            </a:r>
            <a:r>
              <a:rPr lang="en-US" altLang="it-IT" sz="1800" dirty="0"/>
              <a:t>, &amp; Dean, 2010) are marked by magenta arrowheads and black arrows, respectively. Dark gray rectangle, SP; light yellow diamond, trefoil/P domain; red rectangle, CFCS; dark yellow rectangle, EHP; brown rectangle, transmembrane domain. The locations of the two ZP3‐specific subdomain elements within the protein's ZP‐C domain, based on the structure of chicken ZP3 (Han et al., 2010), are indicated by a lighter shading. Experimentally supported (</a:t>
            </a:r>
            <a:r>
              <a:rPr lang="en-US" altLang="it-IT" sz="1800" dirty="0" err="1"/>
              <a:t>Boja</a:t>
            </a:r>
            <a:r>
              <a:rPr lang="en-US" altLang="it-IT" sz="1800" dirty="0"/>
              <a:t> et al., 2003; Chalabi et al., 2006; Raj et al., 2017; Zhao et al., 2004) and predicted carbohydrates are depicted as solid and dashed inverted tripods, respectively, with N‐glycans colored black and O‐glycans colored blue. aa, amino acids, CFCS, consensus </a:t>
            </a:r>
            <a:r>
              <a:rPr lang="en-US" altLang="it-IT" sz="1800" dirty="0" err="1"/>
              <a:t>furin</a:t>
            </a:r>
            <a:r>
              <a:rPr lang="en-US" altLang="it-IT" sz="1800" dirty="0"/>
              <a:t> cleavage site; EHP, external hydrophobic patch; SP, signal peptide; ZP, zona pellucida</a:t>
            </a:r>
          </a:p>
          <a:p>
            <a:pPr marL="188913" indent="-187325" eaLnBrk="1">
              <a:lnSpc>
                <a:spcPct val="93000"/>
              </a:lnSpc>
              <a:spcBef>
                <a:spcPct val="0"/>
              </a:spcBef>
              <a:tabLst>
                <a:tab pos="633413" algn="l"/>
                <a:tab pos="1268413" algn="l"/>
                <a:tab pos="1903413" algn="l"/>
                <a:tab pos="2538413" algn="l"/>
                <a:tab pos="3171825" algn="l"/>
                <a:tab pos="3806825" algn="l"/>
                <a:tab pos="4441825" algn="l"/>
              </a:tabLst>
            </a:pPr>
            <a:r>
              <a:rPr lang="en-US" altLang="it-IT" sz="1800"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F539CC1-81ED-4749-B96A-A09D17E5FE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97A1B0-F51A-4FF3-B454-D9A3F3BF5BD3}" type="slidenum">
              <a:rPr lang="it-IT" altLang="it-IT"/>
              <a:pPr eaLnBrk="1" hangingPunct="1"/>
              <a:t>10</a:t>
            </a:fld>
            <a:endParaRPr lang="it-IT" altLang="it-IT"/>
          </a:p>
        </p:txBody>
      </p:sp>
      <p:sp>
        <p:nvSpPr>
          <p:cNvPr id="21507" name="Rectangle 2">
            <a:extLst>
              <a:ext uri="{FF2B5EF4-FFF2-40B4-BE49-F238E27FC236}">
                <a16:creationId xmlns:a16="http://schemas.microsoft.com/office/drawing/2014/main" id="{AEC3BEFB-4879-47ED-9BDF-93C346E05824}"/>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AB3323A-D503-45DF-B641-E4ABC1E0F1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it-IT" sz="900" dirty="0"/>
              <a:t>The ZP domain is an 260 amino acid region of ZP proteins (</a:t>
            </a:r>
            <a:r>
              <a:rPr lang="en-US" altLang="it-IT" sz="900" i="1" dirty="0"/>
              <a:t>5</a:t>
            </a:r>
            <a:r>
              <a:rPr lang="en-US" altLang="it-IT" sz="900" dirty="0"/>
              <a:t>) that is found in a large number of other kinds of proteins from a wide range of organisms, from urochordates to mammals (</a:t>
            </a:r>
            <a:r>
              <a:rPr lang="en-US" altLang="it-IT" sz="900" i="1" dirty="0"/>
              <a:t>6</a:t>
            </a:r>
            <a:r>
              <a:rPr lang="en-US" altLang="it-IT" sz="900" dirty="0"/>
              <a:t>, </a:t>
            </a:r>
            <a:r>
              <a:rPr lang="en-US" altLang="it-IT" sz="900" i="1" dirty="0"/>
              <a:t>7</a:t>
            </a:r>
            <a:r>
              <a:rPr lang="en-US" altLang="it-IT" sz="900" dirty="0"/>
              <a:t>). The functions of ZP domain proteins vary tremendously, from serving as structural components of mammalian egg coats, </a:t>
            </a:r>
            <a:r>
              <a:rPr lang="en-US" altLang="it-IT" sz="900" dirty="0" err="1"/>
              <a:t>appendicularian</a:t>
            </a:r>
            <a:r>
              <a:rPr lang="en-US" altLang="it-IT" sz="900" dirty="0"/>
              <a:t> mucous houses, and nematode </a:t>
            </a:r>
            <a:r>
              <a:rPr lang="en-US" altLang="it-IT" sz="900" dirty="0" err="1"/>
              <a:t>dauer</a:t>
            </a:r>
            <a:r>
              <a:rPr lang="en-US" altLang="it-IT" sz="900" dirty="0"/>
              <a:t> larvae to serving as </a:t>
            </a:r>
            <a:r>
              <a:rPr lang="en-US" altLang="it-IT" sz="900" dirty="0" err="1"/>
              <a:t>mechanotransducers</a:t>
            </a:r>
            <a:r>
              <a:rPr lang="en-US" altLang="it-IT" sz="900" dirty="0"/>
              <a:t> in flies and receptors in mammals. It has been reported that the ZP domain is responsible for polymerization of proteins into higher order structures, such as fibrils, filaments, and matrices  Fish VER, </a:t>
            </a:r>
            <a:r>
              <a:rPr lang="en-US" altLang="it-IT" sz="900" dirty="0" err="1"/>
              <a:t>VE</a:t>
            </a:r>
            <a:r>
              <a:rPr lang="en-US" altLang="it-IT" sz="900" i="1" dirty="0" err="1"/>
              <a:t>â</a:t>
            </a:r>
            <a:r>
              <a:rPr lang="en-US" altLang="it-IT" sz="900" dirty="0"/>
              <a:t>, and </a:t>
            </a:r>
            <a:r>
              <a:rPr lang="en-US" altLang="it-IT" sz="900" dirty="0" err="1"/>
              <a:t>VE</a:t>
            </a:r>
            <a:r>
              <a:rPr lang="en-US" altLang="it-IT" sz="900" i="1" dirty="0" err="1"/>
              <a:t>ç</a:t>
            </a:r>
            <a:r>
              <a:rPr lang="en-US" altLang="it-IT" sz="900" i="1" dirty="0"/>
              <a:t> </a:t>
            </a:r>
            <a:r>
              <a:rPr lang="en-US" altLang="it-IT" sz="900" dirty="0"/>
              <a:t>are secreted proteins.  During processing, VE proteins undergo removal of their N-terminal signal sequence that directs them to the endoplasmic reticulum. After removal of the N-terminal signal sequence and after N-linked glycosylation, the final step in maturation of VE proteins is removal of the C-terminal tail. This processing step is carried out by </a:t>
            </a:r>
            <a:r>
              <a:rPr lang="en-US" altLang="it-IT" sz="900" dirty="0" err="1"/>
              <a:t>furin</a:t>
            </a:r>
            <a:r>
              <a:rPr lang="en-US" altLang="it-IT" sz="900" dirty="0"/>
              <a:t>-like enzymes (proprotein convertases) at a consensus cleavage site, possibly followed by trimming of some basic amino acids by carboxypeptidase H. Assembly of the fish VE takes place in the ovary; however, synthesis of VE proteins can occur in the liver as well as the ovary. Rainbow trout VE proteins R, </a:t>
            </a:r>
            <a:r>
              <a:rPr lang="en-US" altLang="it-IT" sz="900" i="1" dirty="0"/>
              <a:t>â</a:t>
            </a:r>
            <a:r>
              <a:rPr lang="en-US" altLang="it-IT" sz="900" dirty="0"/>
              <a:t>, and </a:t>
            </a:r>
            <a:r>
              <a:rPr lang="en-US" altLang="it-IT" sz="900" i="1" dirty="0"/>
              <a:t>ç </a:t>
            </a:r>
            <a:r>
              <a:rPr lang="en-US" altLang="it-IT" sz="900" dirty="0"/>
              <a:t>are expressed in livers of both male and female fish, although mRNA of </a:t>
            </a:r>
            <a:r>
              <a:rPr lang="en-US" altLang="it-IT" sz="900" dirty="0" err="1"/>
              <a:t>VE</a:t>
            </a:r>
            <a:r>
              <a:rPr lang="en-US" altLang="it-IT" sz="900" i="1" dirty="0" err="1"/>
              <a:t>ç</a:t>
            </a:r>
            <a:r>
              <a:rPr lang="en-US" altLang="it-IT" sz="900" i="1" dirty="0"/>
              <a:t> </a:t>
            </a:r>
            <a:r>
              <a:rPr lang="en-US" altLang="it-IT" sz="900" dirty="0"/>
              <a:t>is also detected in the ovary (</a:t>
            </a:r>
            <a:r>
              <a:rPr lang="en-US" altLang="it-IT" sz="900" i="1" dirty="0"/>
              <a:t>11</a:t>
            </a:r>
            <a:r>
              <a:rPr lang="en-US" altLang="it-IT" sz="900" dirty="0"/>
              <a:t>). It has been reported that, in addition to VER, </a:t>
            </a:r>
            <a:r>
              <a:rPr lang="en-US" altLang="it-IT" sz="900" dirty="0" err="1"/>
              <a:t>VE</a:t>
            </a:r>
            <a:r>
              <a:rPr lang="en-US" altLang="it-IT" sz="900" i="1" dirty="0" err="1"/>
              <a:t>â</a:t>
            </a:r>
            <a:r>
              <a:rPr lang="en-US" altLang="it-IT" sz="900" dirty="0"/>
              <a:t>, and </a:t>
            </a:r>
            <a:r>
              <a:rPr lang="en-US" altLang="it-IT" sz="900" dirty="0" err="1"/>
              <a:t>VE</a:t>
            </a:r>
            <a:r>
              <a:rPr lang="en-US" altLang="it-IT" sz="900" i="1" dirty="0" err="1"/>
              <a:t>ç</a:t>
            </a:r>
            <a:r>
              <a:rPr lang="en-US" altLang="it-IT" sz="900" i="1" dirty="0"/>
              <a:t> </a:t>
            </a:r>
            <a:r>
              <a:rPr lang="en-US" altLang="it-IT" sz="900" dirty="0"/>
              <a:t>of rainbow trout, there is a fourth VE protein (HMWP) with a </a:t>
            </a:r>
            <a:r>
              <a:rPr lang="en-US" altLang="it-IT" sz="900" i="1" dirty="0" err="1"/>
              <a:t>M</a:t>
            </a:r>
            <a:r>
              <a:rPr lang="en-US" altLang="it-IT" sz="900" dirty="0" err="1"/>
              <a:t>r</a:t>
            </a:r>
            <a:r>
              <a:rPr lang="en-US" altLang="it-IT" sz="900" dirty="0"/>
              <a:t> in the range of 110-129 </a:t>
            </a:r>
            <a:r>
              <a:rPr lang="en-US" altLang="it-IT" sz="900" dirty="0" err="1"/>
              <a:t>kDa</a:t>
            </a:r>
            <a:r>
              <a:rPr lang="en-US" altLang="it-IT" sz="900" dirty="0"/>
              <a:t> that shares antigenic determinants with </a:t>
            </a:r>
            <a:r>
              <a:rPr lang="en-US" altLang="it-IT" sz="900" dirty="0" err="1"/>
              <a:t>VE</a:t>
            </a:r>
            <a:r>
              <a:rPr lang="en-US" altLang="it-IT" sz="900" i="1" dirty="0" err="1"/>
              <a:t>ç</a:t>
            </a:r>
            <a:r>
              <a:rPr lang="en-US" altLang="it-IT" sz="900" i="1" dirty="0"/>
              <a:t> </a:t>
            </a:r>
            <a:r>
              <a:rPr lang="en-US" altLang="it-IT" sz="900" dirty="0"/>
              <a:t>(</a:t>
            </a:r>
            <a:r>
              <a:rPr lang="en-US" altLang="it-IT" sz="900" i="1" dirty="0"/>
              <a:t>13</a:t>
            </a:r>
            <a:r>
              <a:rPr lang="en-US" altLang="it-IT" sz="900" dirty="0"/>
              <a:t>, </a:t>
            </a:r>
            <a:r>
              <a:rPr lang="en-US" altLang="it-IT" sz="900" i="1" dirty="0"/>
              <a:t>41</a:t>
            </a:r>
            <a:r>
              <a:rPr lang="en-US" altLang="it-IT" sz="900" dirty="0"/>
              <a:t>). Relatively high </a:t>
            </a:r>
            <a:r>
              <a:rPr lang="en-US" altLang="it-IT" sz="900" i="1" dirty="0" err="1"/>
              <a:t>M</a:t>
            </a:r>
            <a:r>
              <a:rPr lang="en-US" altLang="it-IT" sz="900" dirty="0" err="1"/>
              <a:t>r</a:t>
            </a:r>
            <a:r>
              <a:rPr lang="en-US" altLang="it-IT" sz="900" dirty="0"/>
              <a:t> proteins have also been found in VEs from frogs (120 </a:t>
            </a:r>
            <a:r>
              <a:rPr lang="en-US" altLang="it-IT" sz="900" dirty="0" err="1"/>
              <a:t>kDa</a:t>
            </a:r>
            <a:r>
              <a:rPr lang="en-US" altLang="it-IT" sz="900" dirty="0"/>
              <a:t>) (</a:t>
            </a:r>
            <a:r>
              <a:rPr lang="en-US" altLang="it-IT" sz="900" i="1" dirty="0"/>
              <a:t>68</a:t>
            </a:r>
            <a:r>
              <a:rPr lang="en-US" altLang="it-IT" sz="900" dirty="0"/>
              <a:t>), fish (170 </a:t>
            </a:r>
            <a:r>
              <a:rPr lang="en-US" altLang="it-IT" sz="900" dirty="0" err="1"/>
              <a:t>kDa</a:t>
            </a:r>
            <a:r>
              <a:rPr lang="en-US" altLang="it-IT" sz="900" dirty="0"/>
              <a:t>) (</a:t>
            </a:r>
            <a:r>
              <a:rPr lang="en-US" altLang="it-IT" sz="900" i="1" dirty="0"/>
              <a:t>69</a:t>
            </a:r>
            <a:r>
              <a:rPr lang="en-US" altLang="it-IT" sz="900" dirty="0"/>
              <a:t>), chickens (180 </a:t>
            </a:r>
            <a:r>
              <a:rPr lang="en-US" altLang="it-IT" sz="900" dirty="0" err="1"/>
              <a:t>kDa</a:t>
            </a:r>
            <a:r>
              <a:rPr lang="en-US" altLang="it-IT" sz="900" dirty="0"/>
              <a:t>) (</a:t>
            </a:r>
            <a:r>
              <a:rPr lang="en-US" altLang="it-IT" sz="900" i="1" dirty="0"/>
              <a:t>70</a:t>
            </a:r>
            <a:r>
              <a:rPr lang="en-US" altLang="it-IT" sz="900" dirty="0"/>
              <a:t>), and other vertebrates. Here, we found that HMWPs (</a:t>
            </a:r>
            <a:r>
              <a:rPr lang="en-US" altLang="it-IT" sz="900" i="1" dirty="0" err="1"/>
              <a:t>M</a:t>
            </a:r>
            <a:r>
              <a:rPr lang="en-US" altLang="it-IT" sz="900" dirty="0" err="1"/>
              <a:t>r</a:t>
            </a:r>
            <a:r>
              <a:rPr lang="en-US" altLang="it-IT" sz="900" dirty="0"/>
              <a:t> 120-130 </a:t>
            </a:r>
            <a:r>
              <a:rPr lang="en-US" altLang="it-IT" sz="900" dirty="0" err="1"/>
              <a:t>kDa</a:t>
            </a:r>
            <a:r>
              <a:rPr lang="en-US" altLang="it-IT" sz="900" dirty="0"/>
              <a:t>) from VEs of rainbow trout are dimers consisting of combinations of VER, </a:t>
            </a:r>
            <a:r>
              <a:rPr lang="en-US" altLang="it-IT" sz="900" dirty="0" err="1"/>
              <a:t>VE</a:t>
            </a:r>
            <a:r>
              <a:rPr lang="en-US" altLang="it-IT" sz="900" i="1" dirty="0" err="1"/>
              <a:t>â</a:t>
            </a:r>
            <a:r>
              <a:rPr lang="en-US" altLang="it-IT" sz="900" dirty="0"/>
              <a:t>, and </a:t>
            </a:r>
            <a:r>
              <a:rPr lang="en-US" altLang="it-IT" sz="900" dirty="0" err="1"/>
              <a:t>VE</a:t>
            </a:r>
            <a:r>
              <a:rPr lang="en-US" altLang="it-IT" sz="900" i="1" dirty="0" err="1"/>
              <a:t>ç</a:t>
            </a:r>
            <a:r>
              <a:rPr lang="en-US" altLang="it-IT" sz="900" dirty="0"/>
              <a:t>. These covalently linked species may reflect a low degree of crosslinking of N-terminal extensions of VE proteins by transglutaminase, as reported for other fish (</a:t>
            </a:r>
            <a:r>
              <a:rPr lang="en-US" altLang="it-IT" sz="900" i="1" dirty="0"/>
              <a:t>8</a:t>
            </a:r>
            <a:r>
              <a:rPr lang="en-US" altLang="it-IT" sz="900" dirty="0"/>
              <a:t>). On the basis of results of Coomassie staining and immunoblots, the most abundant heterodimers are </a:t>
            </a:r>
            <a:r>
              <a:rPr lang="en-US" altLang="it-IT" sz="900" dirty="0" err="1"/>
              <a:t>VE</a:t>
            </a:r>
            <a:r>
              <a:rPr lang="en-US" altLang="it-IT" sz="900" i="1" dirty="0" err="1"/>
              <a:t>â</a:t>
            </a:r>
            <a:r>
              <a:rPr lang="en-US" altLang="it-IT" sz="900" dirty="0" err="1"/>
              <a:t>-VE</a:t>
            </a:r>
            <a:r>
              <a:rPr lang="en-US" altLang="it-IT" sz="900" i="1" dirty="0" err="1"/>
              <a:t>ç</a:t>
            </a:r>
            <a:r>
              <a:rPr lang="en-US" altLang="it-IT" sz="900" i="1" dirty="0"/>
              <a:t> </a:t>
            </a:r>
            <a:r>
              <a:rPr lang="en-US" altLang="it-IT" sz="900" dirty="0"/>
              <a:t>and VER-</a:t>
            </a:r>
            <a:r>
              <a:rPr lang="en-US" altLang="it-IT" sz="900" dirty="0" err="1"/>
              <a:t>VE</a:t>
            </a:r>
            <a:r>
              <a:rPr lang="en-US" altLang="it-IT" sz="900" i="1" dirty="0" err="1"/>
              <a:t>ç</a:t>
            </a:r>
            <a:r>
              <a:rPr lang="en-US" altLang="it-IT" sz="900" dirty="0"/>
              <a:t>. The least abundant dimer, detected only by mass spectrometry, could be a VER-</a:t>
            </a:r>
            <a:r>
              <a:rPr lang="en-US" altLang="it-IT" sz="900" dirty="0" err="1"/>
              <a:t>VE</a:t>
            </a:r>
            <a:r>
              <a:rPr lang="en-US" altLang="it-IT" sz="900" i="1" dirty="0" err="1"/>
              <a:t>â</a:t>
            </a:r>
            <a:r>
              <a:rPr lang="en-US" altLang="it-IT" sz="900" i="1" dirty="0"/>
              <a:t> </a:t>
            </a:r>
            <a:r>
              <a:rPr lang="en-US" altLang="it-IT" sz="900" dirty="0"/>
              <a:t>heterodimer or a </a:t>
            </a:r>
            <a:r>
              <a:rPr lang="en-US" altLang="it-IT" sz="900" dirty="0" err="1"/>
              <a:t>VE</a:t>
            </a:r>
            <a:r>
              <a:rPr lang="en-US" altLang="it-IT" sz="900" i="1" dirty="0" err="1"/>
              <a:t>â</a:t>
            </a:r>
            <a:r>
              <a:rPr lang="en-US" altLang="it-IT" sz="900" dirty="0" err="1"/>
              <a:t>-VE</a:t>
            </a:r>
            <a:r>
              <a:rPr lang="en-US" altLang="it-IT" sz="900" i="1" dirty="0" err="1"/>
              <a:t>â</a:t>
            </a:r>
            <a:r>
              <a:rPr lang="en-US" altLang="it-IT" sz="900" i="1" dirty="0"/>
              <a:t> </a:t>
            </a:r>
            <a:r>
              <a:rPr lang="en-US" altLang="it-IT" sz="900" dirty="0"/>
              <a:t>homodimer. In all cases, the oligosaccharide component of these heterodimers is contributed by </a:t>
            </a:r>
            <a:r>
              <a:rPr lang="en-US" altLang="it-IT" sz="900" dirty="0" err="1"/>
              <a:t>VE</a:t>
            </a:r>
            <a:r>
              <a:rPr lang="en-US" altLang="it-IT" sz="900" i="1" dirty="0" err="1"/>
              <a:t>ç</a:t>
            </a:r>
            <a:r>
              <a:rPr lang="en-US" altLang="it-IT" sz="900" dirty="0"/>
              <a:t>. as mouse ZP2 and ZP3 form heterodimers that polymerize into ZP filaments (</a:t>
            </a:r>
            <a:r>
              <a:rPr lang="en-US" altLang="it-IT" sz="900" i="1" dirty="0"/>
              <a:t>60</a:t>
            </a:r>
            <a:r>
              <a:rPr lang="en-US" altLang="it-IT" sz="900" dirty="0"/>
              <a:t>, </a:t>
            </a:r>
            <a:r>
              <a:rPr lang="en-US" altLang="it-IT" sz="900" i="1" dirty="0"/>
              <a:t>72</a:t>
            </a:r>
            <a:r>
              <a:rPr lang="en-US" altLang="it-IT" sz="900" dirty="0"/>
              <a:t>), VE heterodimers probably serve as the building blocks of fish VE filaments. clues as to why some ZP domain proteins (e.g., uromodulin and </a:t>
            </a:r>
            <a:r>
              <a:rPr lang="en-US" altLang="it-IT" sz="900" dirty="0" err="1"/>
              <a:t>cuticlin</a:t>
            </a:r>
            <a:r>
              <a:rPr lang="en-US" altLang="it-IT" sz="900" dirty="0"/>
              <a:t>) can form homopolymers, whereas others (e.g., ZP3) cannot. The former ZP1/ZP2-like proteins may undergo disulfide exchange in the C-terminal half of their ZP domains that permits interactions necessary for polymerization of the proteins into filaments. Due to the lower number of C residues, the disulfides of proteins such as ZP3 may not be exchanged, and this could necessitate the presence of a ZP1/ZP2-like protein for assembly into heterodimers and filaments. Our finding that </a:t>
            </a:r>
            <a:r>
              <a:rPr lang="en-US" altLang="it-IT" sz="900" dirty="0" err="1"/>
              <a:t>VE</a:t>
            </a:r>
            <a:r>
              <a:rPr lang="en-US" altLang="it-IT" sz="900" i="1" dirty="0" err="1"/>
              <a:t>â</a:t>
            </a:r>
            <a:r>
              <a:rPr lang="en-US" altLang="it-IT" sz="900" dirty="0" err="1"/>
              <a:t>-VE</a:t>
            </a:r>
            <a:r>
              <a:rPr lang="en-US" altLang="it-IT" sz="900" i="1" dirty="0" err="1"/>
              <a:t>ç</a:t>
            </a:r>
            <a:r>
              <a:rPr lang="en-US" altLang="it-IT" sz="900" i="1" dirty="0"/>
              <a:t> </a:t>
            </a:r>
            <a:r>
              <a:rPr lang="en-US" altLang="it-IT" sz="900" dirty="0"/>
              <a:t>and VER-</a:t>
            </a:r>
            <a:r>
              <a:rPr lang="en-US" altLang="it-IT" sz="900" dirty="0" err="1"/>
              <a:t>VE</a:t>
            </a:r>
            <a:r>
              <a:rPr lang="en-US" altLang="it-IT" sz="900" i="1" dirty="0" err="1"/>
              <a:t>ç</a:t>
            </a:r>
            <a:r>
              <a:rPr lang="en-US" altLang="it-IT" sz="900" i="1" dirty="0"/>
              <a:t> </a:t>
            </a:r>
            <a:r>
              <a:rPr lang="en-US" altLang="it-IT" sz="900" dirty="0"/>
              <a:t>are the principal heterodimers in trout egg VE HMWPs is consistent with this hypothesis.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9AA81FA-B1F7-470C-8E3B-0D8263B21B51}" type="datetimeFigureOut">
              <a:rPr lang="it-IT" smtClean="0"/>
              <a:t>18/03/2024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2554FC-F4E0-46D2-9352-08853B8453AD}" type="slidenum">
              <a:rPr lang="it-IT" smtClean="0"/>
              <a:t>‹N›</a:t>
            </a:fld>
            <a:endParaRPr lang="it-IT"/>
          </a:p>
        </p:txBody>
      </p:sp>
    </p:spTree>
    <p:extLst>
      <p:ext uri="{BB962C8B-B14F-4D97-AF65-F5344CB8AC3E}">
        <p14:creationId xmlns:p14="http://schemas.microsoft.com/office/powerpoint/2010/main" val="278680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9AA81FA-B1F7-470C-8E3B-0D8263B21B51}" type="datetimeFigureOut">
              <a:rPr lang="it-IT" smtClean="0"/>
              <a:t>18/03/2024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2554FC-F4E0-46D2-9352-08853B8453AD}" type="slidenum">
              <a:rPr lang="it-IT" smtClean="0"/>
              <a:t>‹N›</a:t>
            </a:fld>
            <a:endParaRPr lang="it-IT"/>
          </a:p>
        </p:txBody>
      </p:sp>
    </p:spTree>
    <p:extLst>
      <p:ext uri="{BB962C8B-B14F-4D97-AF65-F5344CB8AC3E}">
        <p14:creationId xmlns:p14="http://schemas.microsoft.com/office/powerpoint/2010/main" val="362201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9AA81FA-B1F7-470C-8E3B-0D8263B21B51}" type="datetimeFigureOut">
              <a:rPr lang="it-IT" smtClean="0"/>
              <a:t>18/03/2024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2554FC-F4E0-46D2-9352-08853B8453AD}" type="slidenum">
              <a:rPr lang="it-IT" smtClean="0"/>
              <a:t>‹N›</a:t>
            </a:fld>
            <a:endParaRPr lang="it-IT"/>
          </a:p>
        </p:txBody>
      </p:sp>
    </p:spTree>
    <p:extLst>
      <p:ext uri="{BB962C8B-B14F-4D97-AF65-F5344CB8AC3E}">
        <p14:creationId xmlns:p14="http://schemas.microsoft.com/office/powerpoint/2010/main" val="1105207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108182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9AA81FA-B1F7-470C-8E3B-0D8263B21B51}" type="datetimeFigureOut">
              <a:rPr lang="it-IT" smtClean="0"/>
              <a:t>18/03/2024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2554FC-F4E0-46D2-9352-08853B8453AD}" type="slidenum">
              <a:rPr lang="it-IT" smtClean="0"/>
              <a:t>‹N›</a:t>
            </a:fld>
            <a:endParaRPr lang="it-IT"/>
          </a:p>
        </p:txBody>
      </p:sp>
    </p:spTree>
    <p:extLst>
      <p:ext uri="{BB962C8B-B14F-4D97-AF65-F5344CB8AC3E}">
        <p14:creationId xmlns:p14="http://schemas.microsoft.com/office/powerpoint/2010/main" val="309898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9AA81FA-B1F7-470C-8E3B-0D8263B21B51}" type="datetimeFigureOut">
              <a:rPr lang="it-IT" smtClean="0"/>
              <a:t>18/03/2024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2554FC-F4E0-46D2-9352-08853B8453AD}" type="slidenum">
              <a:rPr lang="it-IT" smtClean="0"/>
              <a:t>‹N›</a:t>
            </a:fld>
            <a:endParaRPr lang="it-IT"/>
          </a:p>
        </p:txBody>
      </p:sp>
    </p:spTree>
    <p:extLst>
      <p:ext uri="{BB962C8B-B14F-4D97-AF65-F5344CB8AC3E}">
        <p14:creationId xmlns:p14="http://schemas.microsoft.com/office/powerpoint/2010/main" val="188923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9AA81FA-B1F7-470C-8E3B-0D8263B21B51}" type="datetimeFigureOut">
              <a:rPr lang="it-IT" smtClean="0"/>
              <a:t>18/03/2024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2554FC-F4E0-46D2-9352-08853B8453AD}" type="slidenum">
              <a:rPr lang="it-IT" smtClean="0"/>
              <a:t>‹N›</a:t>
            </a:fld>
            <a:endParaRPr lang="it-IT"/>
          </a:p>
        </p:txBody>
      </p:sp>
    </p:spTree>
    <p:extLst>
      <p:ext uri="{BB962C8B-B14F-4D97-AF65-F5344CB8AC3E}">
        <p14:creationId xmlns:p14="http://schemas.microsoft.com/office/powerpoint/2010/main" val="283599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9AA81FA-B1F7-470C-8E3B-0D8263B21B51}" type="datetimeFigureOut">
              <a:rPr lang="it-IT" smtClean="0"/>
              <a:t>18/03/2024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52554FC-F4E0-46D2-9352-08853B8453AD}" type="slidenum">
              <a:rPr lang="it-IT" smtClean="0"/>
              <a:t>‹N›</a:t>
            </a:fld>
            <a:endParaRPr lang="it-IT"/>
          </a:p>
        </p:txBody>
      </p:sp>
    </p:spTree>
    <p:extLst>
      <p:ext uri="{BB962C8B-B14F-4D97-AF65-F5344CB8AC3E}">
        <p14:creationId xmlns:p14="http://schemas.microsoft.com/office/powerpoint/2010/main" val="96979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9AA81FA-B1F7-470C-8E3B-0D8263B21B51}" type="datetimeFigureOut">
              <a:rPr lang="it-IT" smtClean="0"/>
              <a:t>18/03/2024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52554FC-F4E0-46D2-9352-08853B8453AD}" type="slidenum">
              <a:rPr lang="it-IT" smtClean="0"/>
              <a:t>‹N›</a:t>
            </a:fld>
            <a:endParaRPr lang="it-IT"/>
          </a:p>
        </p:txBody>
      </p:sp>
    </p:spTree>
    <p:extLst>
      <p:ext uri="{BB962C8B-B14F-4D97-AF65-F5344CB8AC3E}">
        <p14:creationId xmlns:p14="http://schemas.microsoft.com/office/powerpoint/2010/main" val="333951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A81FA-B1F7-470C-8E3B-0D8263B21B51}" type="datetimeFigureOut">
              <a:rPr lang="it-IT" smtClean="0"/>
              <a:t>18/03/2024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52554FC-F4E0-46D2-9352-08853B8453AD}" type="slidenum">
              <a:rPr lang="it-IT" smtClean="0"/>
              <a:t>‹N›</a:t>
            </a:fld>
            <a:endParaRPr lang="it-IT"/>
          </a:p>
        </p:txBody>
      </p:sp>
    </p:spTree>
    <p:extLst>
      <p:ext uri="{BB962C8B-B14F-4D97-AF65-F5344CB8AC3E}">
        <p14:creationId xmlns:p14="http://schemas.microsoft.com/office/powerpoint/2010/main" val="168484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9AA81FA-B1F7-470C-8E3B-0D8263B21B51}" type="datetimeFigureOut">
              <a:rPr lang="it-IT" smtClean="0"/>
              <a:t>18/03/2024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2554FC-F4E0-46D2-9352-08853B8453AD}" type="slidenum">
              <a:rPr lang="it-IT" smtClean="0"/>
              <a:t>‹N›</a:t>
            </a:fld>
            <a:endParaRPr lang="it-IT"/>
          </a:p>
        </p:txBody>
      </p:sp>
    </p:spTree>
    <p:extLst>
      <p:ext uri="{BB962C8B-B14F-4D97-AF65-F5344CB8AC3E}">
        <p14:creationId xmlns:p14="http://schemas.microsoft.com/office/powerpoint/2010/main" val="314576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9AA81FA-B1F7-470C-8E3B-0D8263B21B51}" type="datetimeFigureOut">
              <a:rPr lang="it-IT" smtClean="0"/>
              <a:t>18/03/2024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2554FC-F4E0-46D2-9352-08853B8453AD}" type="slidenum">
              <a:rPr lang="it-IT" smtClean="0"/>
              <a:t>‹N›</a:t>
            </a:fld>
            <a:endParaRPr lang="it-IT"/>
          </a:p>
        </p:txBody>
      </p:sp>
    </p:spTree>
    <p:extLst>
      <p:ext uri="{BB962C8B-B14F-4D97-AF65-F5344CB8AC3E}">
        <p14:creationId xmlns:p14="http://schemas.microsoft.com/office/powerpoint/2010/main" val="1920705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A81FA-B1F7-470C-8E3B-0D8263B21B51}" type="datetimeFigureOut">
              <a:rPr lang="it-IT" smtClean="0"/>
              <a:t>18/03/2024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554FC-F4E0-46D2-9352-08853B8453AD}" type="slidenum">
              <a:rPr lang="it-IT" smtClean="0"/>
              <a:t>‹N›</a:t>
            </a:fld>
            <a:endParaRPr lang="it-IT"/>
          </a:p>
        </p:txBody>
      </p:sp>
    </p:spTree>
    <p:extLst>
      <p:ext uri="{BB962C8B-B14F-4D97-AF65-F5344CB8AC3E}">
        <p14:creationId xmlns:p14="http://schemas.microsoft.com/office/powerpoint/2010/main" val="1132289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a:extLst>
              <a:ext uri="{FF2B5EF4-FFF2-40B4-BE49-F238E27FC236}">
                <a16:creationId xmlns:a16="http://schemas.microsoft.com/office/drawing/2014/main" id="{322820ED-A31E-437C-989E-0772CDBC2883}"/>
              </a:ext>
            </a:extLst>
          </p:cNvPr>
          <p:cNvSpPr txBox="1">
            <a:spLocks noChangeArrowheads="1"/>
          </p:cNvSpPr>
          <p:nvPr/>
        </p:nvSpPr>
        <p:spPr bwMode="auto">
          <a:xfrm>
            <a:off x="898525" y="312738"/>
            <a:ext cx="7486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2000" b="1">
                <a:solidFill>
                  <a:srgbClr val="FF3399"/>
                </a:solidFill>
                <a:latin typeface="Comic Sans MS" panose="030F0702030302020204" pitchFamily="66" charset="0"/>
              </a:rPr>
              <a:t>TRAGITTO DEGLI SPERMATOZOI ATTRAVERSO LE VIE </a:t>
            </a:r>
          </a:p>
          <a:p>
            <a:pPr eaLnBrk="1" hangingPunct="1"/>
            <a:r>
              <a:rPr lang="it-IT" altLang="it-IT" sz="2000" b="1">
                <a:solidFill>
                  <a:srgbClr val="FF3399"/>
                </a:solidFill>
                <a:latin typeface="Comic Sans MS" panose="030F0702030302020204" pitchFamily="66" charset="0"/>
              </a:rPr>
              <a:t>GENITALI MASCHILI</a:t>
            </a:r>
          </a:p>
        </p:txBody>
      </p:sp>
      <p:sp>
        <p:nvSpPr>
          <p:cNvPr id="2052" name="Text Box 15">
            <a:extLst>
              <a:ext uri="{FF2B5EF4-FFF2-40B4-BE49-F238E27FC236}">
                <a16:creationId xmlns:a16="http://schemas.microsoft.com/office/drawing/2014/main" id="{FCEE4C2F-0AF2-47D2-9FCE-50DD2BA5F980}"/>
              </a:ext>
            </a:extLst>
          </p:cNvPr>
          <p:cNvSpPr txBox="1">
            <a:spLocks noChangeArrowheads="1"/>
          </p:cNvSpPr>
          <p:nvPr/>
        </p:nvSpPr>
        <p:spPr bwMode="auto">
          <a:xfrm>
            <a:off x="806450" y="4171950"/>
            <a:ext cx="75263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a:latin typeface="Verdana" panose="020B0604030504040204" pitchFamily="34" charset="0"/>
              </a:rPr>
              <a:t>Low pH (6.8) and HCO3</a:t>
            </a:r>
            <a:r>
              <a:rPr lang="en-US" altLang="it-IT" sz="1400" baseline="30000">
                <a:latin typeface="Verdana" panose="020B0604030504040204" pitchFamily="34" charset="0"/>
              </a:rPr>
              <a:t>–</a:t>
            </a:r>
            <a:r>
              <a:rPr lang="en-US" altLang="it-IT" sz="1400">
                <a:latin typeface="Verdana" panose="020B0604030504040204" pitchFamily="34" charset="0"/>
              </a:rPr>
              <a:t> concentration help to keep spermatozoa in a quiescent, immotile state while they mature and are stored in the epididymis.</a:t>
            </a:r>
            <a:endParaRPr lang="it-IT" altLang="it-IT" sz="1400">
              <a:latin typeface="Verdana" panose="020B0604030504040204" pitchFamily="34" charset="0"/>
            </a:endParaRPr>
          </a:p>
        </p:txBody>
      </p:sp>
      <p:sp>
        <p:nvSpPr>
          <p:cNvPr id="2053" name="Text Box 22">
            <a:extLst>
              <a:ext uri="{FF2B5EF4-FFF2-40B4-BE49-F238E27FC236}">
                <a16:creationId xmlns:a16="http://schemas.microsoft.com/office/drawing/2014/main" id="{7B8D444E-71A7-4124-89D6-26DF897BB35F}"/>
              </a:ext>
            </a:extLst>
          </p:cNvPr>
          <p:cNvSpPr txBox="1">
            <a:spLocks noChangeArrowheads="1"/>
          </p:cNvSpPr>
          <p:nvPr/>
        </p:nvSpPr>
        <p:spPr bwMode="auto">
          <a:xfrm>
            <a:off x="806450" y="4708525"/>
            <a:ext cx="78311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a:latin typeface="Verdana" panose="020B0604030504040204" pitchFamily="34" charset="0"/>
              </a:rPr>
              <a:t>Dihydrotestosterone produced locally (principal cells contain 5 </a:t>
            </a:r>
            <a:r>
              <a:rPr lang="el-GR" altLang="it-IT" sz="1400">
                <a:latin typeface="Verdana" panose="020B0604030504040204" pitchFamily="34" charset="0"/>
              </a:rPr>
              <a:t>α</a:t>
            </a:r>
            <a:r>
              <a:rPr lang="en-US" altLang="it-IT" sz="1400">
                <a:latin typeface="Verdana" panose="020B0604030504040204" pitchFamily="34" charset="0"/>
              </a:rPr>
              <a:t>-</a:t>
            </a:r>
            <a:r>
              <a:rPr lang="it-IT" altLang="it-IT" sz="1400">
                <a:latin typeface="Verdana" panose="020B0604030504040204" pitchFamily="34" charset="0"/>
              </a:rPr>
              <a:t>reductase)</a:t>
            </a:r>
          </a:p>
          <a:p>
            <a:pPr eaLnBrk="1" hangingPunct="1"/>
            <a:r>
              <a:rPr lang="en-US" altLang="it-IT" sz="1400">
                <a:latin typeface="Verdana" panose="020B0604030504040204" pitchFamily="34" charset="0"/>
              </a:rPr>
              <a:t>Cell. Sertoli producono ABP </a:t>
            </a:r>
            <a:r>
              <a:rPr lang="it-IT" altLang="it-IT" sz="1400" i="1">
                <a:latin typeface="Verdana" panose="020B0604030504040204" pitchFamily="34" charset="0"/>
              </a:rPr>
              <a:t>(Androgen-Binding Proteins), </a:t>
            </a:r>
            <a:r>
              <a:rPr lang="it-IT" altLang="it-IT" sz="1400">
                <a:latin typeface="Verdana" panose="020B0604030504040204" pitchFamily="34" charset="0"/>
              </a:rPr>
              <a:t>trasporto degli androgeni nel citoplasma delle cellule epiteliali dell'epididimo</a:t>
            </a:r>
            <a:r>
              <a:rPr lang="en-US" altLang="it-IT" sz="1400">
                <a:latin typeface="Verdana" panose="020B0604030504040204" pitchFamily="34" charset="0"/>
              </a:rPr>
              <a:t>.</a:t>
            </a:r>
            <a:endParaRPr lang="it-IT" altLang="it-IT" sz="1400">
              <a:latin typeface="Verdana" panose="020B0604030504040204" pitchFamily="34" charset="0"/>
            </a:endParaRPr>
          </a:p>
        </p:txBody>
      </p:sp>
      <p:sp>
        <p:nvSpPr>
          <p:cNvPr id="2054" name="Text Box 23">
            <a:extLst>
              <a:ext uri="{FF2B5EF4-FFF2-40B4-BE49-F238E27FC236}">
                <a16:creationId xmlns:a16="http://schemas.microsoft.com/office/drawing/2014/main" id="{2781F8A6-8365-44D3-B17B-48ED2BDAECED}"/>
              </a:ext>
            </a:extLst>
          </p:cNvPr>
          <p:cNvSpPr txBox="1">
            <a:spLocks noChangeArrowheads="1"/>
          </p:cNvSpPr>
          <p:nvPr/>
        </p:nvSpPr>
        <p:spPr bwMode="auto">
          <a:xfrm>
            <a:off x="806450" y="5443538"/>
            <a:ext cx="76311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a:latin typeface="Verdana" panose="020B0604030504040204" pitchFamily="34" charset="0"/>
              </a:rPr>
              <a:t>Luminal fluid reabsorption is regulated by estrogens (synthesized by germ cells from testosterone through aromatase) and producing a relatively high concentration in rete testis fluid. Two estrogen receptors (ESR) are expressed constitutively in the epididymis. </a:t>
            </a:r>
          </a:p>
          <a:p>
            <a:pPr eaLnBrk="1" hangingPunct="1"/>
            <a:r>
              <a:rPr lang="it-IT" altLang="it-IT" sz="1400">
                <a:latin typeface="Verdana" panose="020B0604030504040204" pitchFamily="34" charset="0"/>
              </a:rPr>
              <a:t>Estrogens regulate oxytocin receptor in epididymal duct, mediating the contractility of the smooth muscle cells determining epididymal sperm transport.</a:t>
            </a:r>
          </a:p>
        </p:txBody>
      </p:sp>
      <p:grpSp>
        <p:nvGrpSpPr>
          <p:cNvPr id="2055" name="Gruppo 13">
            <a:extLst>
              <a:ext uri="{FF2B5EF4-FFF2-40B4-BE49-F238E27FC236}">
                <a16:creationId xmlns:a16="http://schemas.microsoft.com/office/drawing/2014/main" id="{A5159F1D-F0D1-4001-BC5D-FC0DE3069D7E}"/>
              </a:ext>
            </a:extLst>
          </p:cNvPr>
          <p:cNvGrpSpPr>
            <a:grpSpLocks/>
          </p:cNvGrpSpPr>
          <p:nvPr/>
        </p:nvGrpSpPr>
        <p:grpSpPr bwMode="auto">
          <a:xfrm>
            <a:off x="1365250" y="601663"/>
            <a:ext cx="6489700" cy="3289300"/>
            <a:chOff x="1365250" y="601248"/>
            <a:chExt cx="6489700" cy="3289715"/>
          </a:xfrm>
        </p:grpSpPr>
        <p:grpSp>
          <p:nvGrpSpPr>
            <p:cNvPr id="2056" name="Group 21">
              <a:extLst>
                <a:ext uri="{FF2B5EF4-FFF2-40B4-BE49-F238E27FC236}">
                  <a16:creationId xmlns:a16="http://schemas.microsoft.com/office/drawing/2014/main" id="{EBF8B4A1-31BC-417B-B6E9-3A9B346B0D25}"/>
                </a:ext>
              </a:extLst>
            </p:cNvPr>
            <p:cNvGrpSpPr>
              <a:grpSpLocks/>
            </p:cNvGrpSpPr>
            <p:nvPr/>
          </p:nvGrpSpPr>
          <p:grpSpPr bwMode="auto">
            <a:xfrm>
              <a:off x="1365250" y="922338"/>
              <a:ext cx="6489700" cy="2968625"/>
              <a:chOff x="1326" y="828"/>
              <a:chExt cx="4419" cy="2110"/>
            </a:xfrm>
          </p:grpSpPr>
          <p:pic>
            <p:nvPicPr>
              <p:cNvPr id="2059" name="Picture 11">
                <a:extLst>
                  <a:ext uri="{FF2B5EF4-FFF2-40B4-BE49-F238E27FC236}">
                    <a16:creationId xmlns:a16="http://schemas.microsoft.com/office/drawing/2014/main" id="{53FCDBA3-0933-4E6E-9B5A-4D03098FD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 y="1135"/>
                <a:ext cx="4134" cy="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Rectangle 13">
                <a:extLst>
                  <a:ext uri="{FF2B5EF4-FFF2-40B4-BE49-F238E27FC236}">
                    <a16:creationId xmlns:a16="http://schemas.microsoft.com/office/drawing/2014/main" id="{49298215-7297-4EDA-8BE9-696E6131CD18}"/>
                  </a:ext>
                </a:extLst>
              </p:cNvPr>
              <p:cNvSpPr>
                <a:spLocks noChangeArrowheads="1"/>
              </p:cNvSpPr>
              <p:nvPr/>
            </p:nvSpPr>
            <p:spPr bwMode="auto">
              <a:xfrm>
                <a:off x="3824" y="2742"/>
                <a:ext cx="192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200">
                    <a:latin typeface="Verdana" panose="020B0604030504040204" pitchFamily="34" charset="0"/>
                  </a:rPr>
                  <a:t>Theriogenology 63 (2005) 319–41</a:t>
                </a:r>
              </a:p>
            </p:txBody>
          </p:sp>
          <p:sp>
            <p:nvSpPr>
              <p:cNvPr id="2061" name="Text Box 16">
                <a:extLst>
                  <a:ext uri="{FF2B5EF4-FFF2-40B4-BE49-F238E27FC236}">
                    <a16:creationId xmlns:a16="http://schemas.microsoft.com/office/drawing/2014/main" id="{DBAA2DEF-59A8-4C0E-9A95-0061822E5FA1}"/>
                  </a:ext>
                </a:extLst>
              </p:cNvPr>
              <p:cNvSpPr txBox="1">
                <a:spLocks noChangeArrowheads="1"/>
              </p:cNvSpPr>
              <p:nvPr/>
            </p:nvSpPr>
            <p:spPr bwMode="auto">
              <a:xfrm>
                <a:off x="3229" y="828"/>
                <a:ext cx="2143"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600">
                    <a:latin typeface="Verdana" panose="020B0604030504040204" pitchFamily="34" charset="0"/>
                  </a:rPr>
                  <a:t>Caput      corpus      cauda</a:t>
                </a:r>
              </a:p>
            </p:txBody>
          </p:sp>
        </p:grpSp>
        <p:sp>
          <p:nvSpPr>
            <p:cNvPr id="2057" name="CasellaDiTesto 10">
              <a:extLst>
                <a:ext uri="{FF2B5EF4-FFF2-40B4-BE49-F238E27FC236}">
                  <a16:creationId xmlns:a16="http://schemas.microsoft.com/office/drawing/2014/main" id="{E7C7AD24-81A8-4451-B9BE-F5CC9247D2E5}"/>
                </a:ext>
              </a:extLst>
            </p:cNvPr>
            <p:cNvSpPr txBox="1">
              <a:spLocks noChangeArrowheads="1"/>
            </p:cNvSpPr>
            <p:nvPr/>
          </p:nvSpPr>
          <p:spPr bwMode="auto">
            <a:xfrm>
              <a:off x="5047989" y="601248"/>
              <a:ext cx="1128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a:latin typeface="Arial" panose="020B0604020202020204" pitchFamily="34" charset="0"/>
                  <a:cs typeface="Arial" panose="020B0604020202020204" pitchFamily="34" charset="0"/>
                </a:rPr>
                <a:t>10-20 giorni</a:t>
              </a:r>
            </a:p>
          </p:txBody>
        </p:sp>
        <p:sp>
          <p:nvSpPr>
            <p:cNvPr id="13" name="Parentesi graffa aperta 12">
              <a:extLst>
                <a:ext uri="{FF2B5EF4-FFF2-40B4-BE49-F238E27FC236}">
                  <a16:creationId xmlns:a16="http://schemas.microsoft.com/office/drawing/2014/main" id="{14C89CEB-14C3-460D-A788-676663347421}"/>
                </a:ext>
              </a:extLst>
            </p:cNvPr>
            <p:cNvSpPr/>
            <p:nvPr/>
          </p:nvSpPr>
          <p:spPr>
            <a:xfrm rot="5400000">
              <a:off x="5479239" y="-456773"/>
              <a:ext cx="263558" cy="2855912"/>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grpSp>
      <p:sp>
        <p:nvSpPr>
          <p:cNvPr id="14" name="CasellaDiTesto 14">
            <a:extLst>
              <a:ext uri="{FF2B5EF4-FFF2-40B4-BE49-F238E27FC236}">
                <a16:creationId xmlns:a16="http://schemas.microsoft.com/office/drawing/2014/main" id="{30B13D87-342D-4AEA-9B97-C92FA20C02A8}"/>
              </a:ext>
            </a:extLst>
          </p:cNvPr>
          <p:cNvSpPr txBox="1">
            <a:spLocks noChangeArrowheads="1"/>
          </p:cNvSpPr>
          <p:nvPr/>
        </p:nvSpPr>
        <p:spPr bwMode="auto">
          <a:xfrm rot="16200000">
            <a:off x="8063842" y="5789573"/>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15" name="Rectangle 2">
            <a:extLst>
              <a:ext uri="{FF2B5EF4-FFF2-40B4-BE49-F238E27FC236}">
                <a16:creationId xmlns:a16="http://schemas.microsoft.com/office/drawing/2014/main" id="{E4029C4E-CBE8-4657-B8A6-36E82E97A239}"/>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957A34C4-8CE5-474F-BC66-6E47669B0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486" y="279400"/>
            <a:ext cx="5883734" cy="620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a:extLst>
              <a:ext uri="{FF2B5EF4-FFF2-40B4-BE49-F238E27FC236}">
                <a16:creationId xmlns:a16="http://schemas.microsoft.com/office/drawing/2014/main" id="{92E7DA27-E0A9-4660-9E5B-125BAEBB53B4}"/>
              </a:ext>
            </a:extLst>
          </p:cNvPr>
          <p:cNvSpPr txBox="1">
            <a:spLocks noChangeArrowheads="1"/>
          </p:cNvSpPr>
          <p:nvPr/>
        </p:nvSpPr>
        <p:spPr bwMode="auto">
          <a:xfrm>
            <a:off x="101600" y="1289050"/>
            <a:ext cx="28003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it-IT" sz="1200"/>
              <a:t>Summary for VE</a:t>
            </a:r>
            <a:r>
              <a:rPr lang="el-GR" altLang="it-IT" sz="1200"/>
              <a:t>α</a:t>
            </a:r>
            <a:r>
              <a:rPr lang="en-US" altLang="it-IT" sz="1200"/>
              <a:t> (A), VE</a:t>
            </a:r>
            <a:r>
              <a:rPr lang="el-GR" altLang="it-IT" sz="1200"/>
              <a:t>β</a:t>
            </a:r>
            <a:r>
              <a:rPr lang="en-US" altLang="it-IT" sz="1200" i="1"/>
              <a:t> </a:t>
            </a:r>
            <a:r>
              <a:rPr lang="en-US" altLang="it-IT" sz="1200"/>
              <a:t>(B), and VE</a:t>
            </a:r>
            <a:r>
              <a:rPr lang="el-GR" altLang="it-IT" sz="1200"/>
              <a:t>γ</a:t>
            </a:r>
            <a:r>
              <a:rPr lang="en-US" altLang="it-IT" sz="1200" i="1"/>
              <a:t> </a:t>
            </a:r>
            <a:r>
              <a:rPr lang="en-US" altLang="it-IT" sz="1200"/>
              <a:t>(C). Each protein contains a signal peptide (highlighted in turquoise), a PQ-rich region at the N-terminus (blue letters), a ZP domain containing eight conserved C residues (red letters and highlighted in yellow), and a hydrophobic C-terminal tail (highlighted in dark green) that is removed by a furin-like protease(s). The furin-like cleavage site is shown in</a:t>
            </a:r>
          </a:p>
          <a:p>
            <a:pPr algn="just" eaLnBrk="1" hangingPunct="1"/>
            <a:r>
              <a:rPr lang="en-US" altLang="it-IT" sz="1200"/>
              <a:t>gray and lies before the C-terminal tail. Note that VE</a:t>
            </a:r>
            <a:r>
              <a:rPr lang="el-GR" altLang="it-IT" sz="1200"/>
              <a:t>α</a:t>
            </a:r>
            <a:r>
              <a:rPr lang="en-US" altLang="it-IT" sz="1200"/>
              <a:t> contains a second potential cleavage site, 541KKTK544. The trefoil domain of VE</a:t>
            </a:r>
            <a:r>
              <a:rPr lang="el-GR" altLang="it-IT" sz="1200"/>
              <a:t>α</a:t>
            </a:r>
            <a:r>
              <a:rPr lang="en-US" altLang="it-IT" sz="1200"/>
              <a:t> and VE</a:t>
            </a:r>
            <a:r>
              <a:rPr lang="el-GR" altLang="it-IT" sz="1200"/>
              <a:t>β</a:t>
            </a:r>
            <a:r>
              <a:rPr lang="en-US" altLang="it-IT"/>
              <a:t> </a:t>
            </a:r>
            <a:r>
              <a:rPr lang="en-US" altLang="it-IT" sz="1200"/>
              <a:t>, situated upstream of ZP domain, is represented by black letters, highlighted in gray. C residues contained within the trefoil domain are linked C1-C5, C2-C4, and C3-C6. The disulfide linkages determined for each protein are shown. The 227NVS229 glycosylation site determined for VE </a:t>
            </a:r>
            <a:r>
              <a:rPr lang="el-GR" altLang="it-IT" sz="1200"/>
              <a:t>γ</a:t>
            </a:r>
            <a:r>
              <a:rPr lang="en-US" altLang="it-IT" sz="1200" i="1"/>
              <a:t> </a:t>
            </a:r>
            <a:r>
              <a:rPr lang="en-US" altLang="it-IT" sz="1200"/>
              <a:t>is represented by yellow letters, highlighted in blue.</a:t>
            </a:r>
          </a:p>
        </p:txBody>
      </p:sp>
      <p:sp>
        <p:nvSpPr>
          <p:cNvPr id="7172" name="Text Box 4">
            <a:extLst>
              <a:ext uri="{FF2B5EF4-FFF2-40B4-BE49-F238E27FC236}">
                <a16:creationId xmlns:a16="http://schemas.microsoft.com/office/drawing/2014/main" id="{5486BEA3-48A2-4EAA-A595-56A3BFF8360C}"/>
              </a:ext>
            </a:extLst>
          </p:cNvPr>
          <p:cNvSpPr txBox="1">
            <a:spLocks noChangeArrowheads="1"/>
          </p:cNvSpPr>
          <p:nvPr/>
        </p:nvSpPr>
        <p:spPr bwMode="auto">
          <a:xfrm>
            <a:off x="217488" y="247650"/>
            <a:ext cx="2406650" cy="7112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it-IT" sz="2000">
                <a:solidFill>
                  <a:srgbClr val="FF3300"/>
                </a:solidFill>
              </a:rPr>
              <a:t>Rainbow trout </a:t>
            </a:r>
          </a:p>
          <a:p>
            <a:pPr algn="ctr" eaLnBrk="1" hangingPunct="1"/>
            <a:r>
              <a:rPr lang="en-US" altLang="it-IT" sz="2000">
                <a:solidFill>
                  <a:srgbClr val="FF3300"/>
                </a:solidFill>
              </a:rPr>
              <a:t>VE</a:t>
            </a:r>
            <a:r>
              <a:rPr lang="el-GR" altLang="it-IT" sz="2000">
                <a:solidFill>
                  <a:srgbClr val="FF3300"/>
                </a:solidFill>
              </a:rPr>
              <a:t>α</a:t>
            </a:r>
            <a:r>
              <a:rPr lang="en-US" altLang="it-IT" sz="2000">
                <a:solidFill>
                  <a:srgbClr val="FF3300"/>
                </a:solidFill>
              </a:rPr>
              <a:t>, VE</a:t>
            </a:r>
            <a:r>
              <a:rPr lang="el-GR" altLang="it-IT" sz="2000">
                <a:solidFill>
                  <a:srgbClr val="FF3300"/>
                </a:solidFill>
              </a:rPr>
              <a:t>β</a:t>
            </a:r>
            <a:r>
              <a:rPr lang="en-US" altLang="it-IT" sz="2000">
                <a:solidFill>
                  <a:srgbClr val="FF3300"/>
                </a:solidFill>
              </a:rPr>
              <a:t>, and VE</a:t>
            </a:r>
            <a:r>
              <a:rPr lang="el-GR" altLang="it-IT" sz="2000">
                <a:solidFill>
                  <a:srgbClr val="FF3300"/>
                </a:solidFill>
              </a:rPr>
              <a:t>γ</a:t>
            </a:r>
            <a:endParaRPr lang="en-US" altLang="it-IT" sz="2000">
              <a:solidFill>
                <a:srgbClr val="FF3300"/>
              </a:solidFill>
            </a:endParaRPr>
          </a:p>
        </p:txBody>
      </p:sp>
      <p:sp>
        <p:nvSpPr>
          <p:cNvPr id="5" name="CasellaDiTesto 14">
            <a:extLst>
              <a:ext uri="{FF2B5EF4-FFF2-40B4-BE49-F238E27FC236}">
                <a16:creationId xmlns:a16="http://schemas.microsoft.com/office/drawing/2014/main" id="{E641A89A-27B0-405D-A839-37AC084CBC42}"/>
              </a:ext>
            </a:extLst>
          </p:cNvPr>
          <p:cNvSpPr txBox="1">
            <a:spLocks noChangeArrowheads="1"/>
          </p:cNvSpPr>
          <p:nvPr/>
        </p:nvSpPr>
        <p:spPr bwMode="auto">
          <a:xfrm>
            <a:off x="430223" y="6488668"/>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6" name="Rectangle 2">
            <a:extLst>
              <a:ext uri="{FF2B5EF4-FFF2-40B4-BE49-F238E27FC236}">
                <a16:creationId xmlns:a16="http://schemas.microsoft.com/office/drawing/2014/main" id="{41BF06C9-B753-4933-A83E-F8C3F61F17C1}"/>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EAFA300C-EDFF-454B-A651-A66C8C549AA5}"/>
              </a:ext>
            </a:extLst>
          </p:cNvPr>
          <p:cNvSpPr txBox="1">
            <a:spLocks noChangeArrowheads="1"/>
          </p:cNvSpPr>
          <p:nvPr/>
        </p:nvSpPr>
        <p:spPr bwMode="auto">
          <a:xfrm>
            <a:off x="2590800" y="387350"/>
            <a:ext cx="3349625" cy="369888"/>
          </a:xfrm>
          <a:prstGeom prst="rect">
            <a:avLst/>
          </a:prstGeom>
          <a:noFill/>
          <a:ln w="9525">
            <a:noFill/>
            <a:miter lim="800000"/>
            <a:headEnd/>
            <a:tailEnd/>
          </a:ln>
          <a:effectLst/>
        </p:spPr>
        <p:txBody>
          <a:bodyPr>
            <a:spAutoFit/>
          </a:bodyPr>
          <a:lstStyle/>
          <a:p>
            <a:pPr>
              <a:defRPr/>
            </a:pPr>
            <a:r>
              <a:rPr lang="it-IT" b="1" dirty="0">
                <a:solidFill>
                  <a:srgbClr val="FF3300"/>
                </a:solidFill>
                <a:effectLst>
                  <a:outerShdw blurRad="38100" dist="38100" dir="2700000" algn="tl">
                    <a:srgbClr val="C0C0C0"/>
                  </a:outerShdw>
                </a:effectLst>
                <a:latin typeface="Comic Sans MS" pitchFamily="66" charset="0"/>
              </a:rPr>
              <a:t>REAZIONE ACROSOMIALE</a:t>
            </a:r>
          </a:p>
        </p:txBody>
      </p:sp>
      <p:sp>
        <p:nvSpPr>
          <p:cNvPr id="8195" name="Text Box 3">
            <a:extLst>
              <a:ext uri="{FF2B5EF4-FFF2-40B4-BE49-F238E27FC236}">
                <a16:creationId xmlns:a16="http://schemas.microsoft.com/office/drawing/2014/main" id="{7601DDC6-44A0-47EF-B51A-8AE9FC92DCC1}"/>
              </a:ext>
            </a:extLst>
          </p:cNvPr>
          <p:cNvSpPr txBox="1">
            <a:spLocks noChangeArrowheads="1"/>
          </p:cNvSpPr>
          <p:nvPr/>
        </p:nvSpPr>
        <p:spPr bwMode="auto">
          <a:xfrm>
            <a:off x="179388" y="4508500"/>
            <a:ext cx="76279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69925" indent="-6699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a:t>A)	TESTA DI SPERMATOZOO CON ACROSOMA INTATTO </a:t>
            </a:r>
          </a:p>
          <a:p>
            <a:pPr eaLnBrk="1" hangingPunct="1"/>
            <a:r>
              <a:rPr lang="it-IT" altLang="it-IT" sz="1200"/>
              <a:t>B)	FUSIONE TRA LA MEMBRANA ACROSOMIALE ESTERNA E LA MEMBRANA PLASMATICA</a:t>
            </a:r>
          </a:p>
          <a:p>
            <a:pPr eaLnBrk="1" hangingPunct="1"/>
            <a:r>
              <a:rPr lang="it-IT" altLang="it-IT" sz="1200"/>
              <a:t>C) e D)	VESCICOLE CON MEMBRANE IBRIDE, COMPOSTE DI MEMBRANE PLASMATICA E ACROSO-</a:t>
            </a:r>
          </a:p>
          <a:p>
            <a:pPr eaLnBrk="1" hangingPunct="1"/>
            <a:r>
              <a:rPr lang="it-IT" altLang="it-IT" sz="1200"/>
              <a:t>	MIALE ESTERNA. LA MEMBRANA ACROSOMIALE INTERNA SI FONDE CON LA MEMBRANA </a:t>
            </a:r>
          </a:p>
          <a:p>
            <a:pPr eaLnBrk="1" hangingPunct="1"/>
            <a:r>
              <a:rPr lang="it-IT" altLang="it-IT" sz="1200"/>
              <a:t>	PLASMATICA NELLA REGIONE EQUATORIALE, GARANTENDO LA CONTINUITA’ DEL RIVESTI-</a:t>
            </a:r>
          </a:p>
          <a:p>
            <a:pPr eaLnBrk="1" hangingPunct="1"/>
            <a:r>
              <a:rPr lang="it-IT" altLang="it-IT" sz="1200"/>
              <a:t>	MENTO</a:t>
            </a:r>
          </a:p>
        </p:txBody>
      </p:sp>
      <p:grpSp>
        <p:nvGrpSpPr>
          <p:cNvPr id="8196" name="Group 4">
            <a:extLst>
              <a:ext uri="{FF2B5EF4-FFF2-40B4-BE49-F238E27FC236}">
                <a16:creationId xmlns:a16="http://schemas.microsoft.com/office/drawing/2014/main" id="{50B9893F-A510-4A6D-889D-137F3225660C}"/>
              </a:ext>
            </a:extLst>
          </p:cNvPr>
          <p:cNvGrpSpPr>
            <a:grpSpLocks/>
          </p:cNvGrpSpPr>
          <p:nvPr/>
        </p:nvGrpSpPr>
        <p:grpSpPr bwMode="auto">
          <a:xfrm>
            <a:off x="304800" y="1614488"/>
            <a:ext cx="8250238" cy="2835275"/>
            <a:chOff x="192" y="0"/>
            <a:chExt cx="5197" cy="1786"/>
          </a:xfrm>
        </p:grpSpPr>
        <p:grpSp>
          <p:nvGrpSpPr>
            <p:cNvPr id="8203" name="Group 5">
              <a:extLst>
                <a:ext uri="{FF2B5EF4-FFF2-40B4-BE49-F238E27FC236}">
                  <a16:creationId xmlns:a16="http://schemas.microsoft.com/office/drawing/2014/main" id="{2CEAD51D-3F3D-42D4-92C5-DECBE490D52E}"/>
                </a:ext>
              </a:extLst>
            </p:cNvPr>
            <p:cNvGrpSpPr>
              <a:grpSpLocks/>
            </p:cNvGrpSpPr>
            <p:nvPr/>
          </p:nvGrpSpPr>
          <p:grpSpPr bwMode="auto">
            <a:xfrm>
              <a:off x="3340" y="0"/>
              <a:ext cx="2049" cy="1536"/>
              <a:chOff x="3340" y="816"/>
              <a:chExt cx="2049" cy="1536"/>
            </a:xfrm>
          </p:grpSpPr>
          <p:pic>
            <p:nvPicPr>
              <p:cNvPr id="8207" name="Picture 6" descr="Browder fig">
                <a:extLst>
                  <a:ext uri="{FF2B5EF4-FFF2-40B4-BE49-F238E27FC236}">
                    <a16:creationId xmlns:a16="http://schemas.microsoft.com/office/drawing/2014/main" id="{B9D3260B-13AF-402D-97B2-601C1E871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816"/>
                <a:ext cx="1981" cy="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7">
                <a:extLst>
                  <a:ext uri="{FF2B5EF4-FFF2-40B4-BE49-F238E27FC236}">
                    <a16:creationId xmlns:a16="http://schemas.microsoft.com/office/drawing/2014/main" id="{64B45CD1-8614-41CE-B58E-E2FF8D9D7663}"/>
                  </a:ext>
                </a:extLst>
              </p:cNvPr>
              <p:cNvSpPr txBox="1">
                <a:spLocks noChangeArrowheads="1"/>
              </p:cNvSpPr>
              <p:nvPr/>
            </p:nvSpPr>
            <p:spPr bwMode="auto">
              <a:xfrm>
                <a:off x="3340" y="216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it-IT" sz="1400"/>
              </a:p>
            </p:txBody>
          </p:sp>
        </p:grpSp>
        <p:grpSp>
          <p:nvGrpSpPr>
            <p:cNvPr id="8204" name="Group 8">
              <a:extLst>
                <a:ext uri="{FF2B5EF4-FFF2-40B4-BE49-F238E27FC236}">
                  <a16:creationId xmlns:a16="http://schemas.microsoft.com/office/drawing/2014/main" id="{9CB81279-34BE-4900-9C7F-E09849682F9A}"/>
                </a:ext>
              </a:extLst>
            </p:cNvPr>
            <p:cNvGrpSpPr>
              <a:grpSpLocks/>
            </p:cNvGrpSpPr>
            <p:nvPr/>
          </p:nvGrpSpPr>
          <p:grpSpPr bwMode="auto">
            <a:xfrm>
              <a:off x="192" y="0"/>
              <a:ext cx="2477" cy="1786"/>
              <a:chOff x="384" y="816"/>
              <a:chExt cx="2477" cy="1786"/>
            </a:xfrm>
          </p:grpSpPr>
          <p:pic>
            <p:nvPicPr>
              <p:cNvPr id="8205" name="Picture 9" descr="Cell, 1999, 96, 175-183 fig">
                <a:extLst>
                  <a:ext uri="{FF2B5EF4-FFF2-40B4-BE49-F238E27FC236}">
                    <a16:creationId xmlns:a16="http://schemas.microsoft.com/office/drawing/2014/main" id="{3B7288CA-4CBB-45D1-8EC6-8D3B81A20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16"/>
                <a:ext cx="2475" cy="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Text Box 10">
                <a:extLst>
                  <a:ext uri="{FF2B5EF4-FFF2-40B4-BE49-F238E27FC236}">
                    <a16:creationId xmlns:a16="http://schemas.microsoft.com/office/drawing/2014/main" id="{2B61015D-F1C0-4336-AEB1-813FFE2458A6}"/>
                  </a:ext>
                </a:extLst>
              </p:cNvPr>
              <p:cNvSpPr txBox="1">
                <a:spLocks noChangeArrowheads="1"/>
              </p:cNvSpPr>
              <p:nvPr/>
            </p:nvSpPr>
            <p:spPr bwMode="auto">
              <a:xfrm>
                <a:off x="1920" y="2448"/>
                <a:ext cx="94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000"/>
                  <a:t>Cell, 96, 175-183, 1999</a:t>
                </a:r>
              </a:p>
            </p:txBody>
          </p:sp>
        </p:grpSp>
      </p:grpSp>
      <p:sp>
        <p:nvSpPr>
          <p:cNvPr id="8197" name="Text Box 11">
            <a:extLst>
              <a:ext uri="{FF2B5EF4-FFF2-40B4-BE49-F238E27FC236}">
                <a16:creationId xmlns:a16="http://schemas.microsoft.com/office/drawing/2014/main" id="{FE2CB9F1-96E0-4A72-AB4E-AFB6AAD03E81}"/>
              </a:ext>
            </a:extLst>
          </p:cNvPr>
          <p:cNvSpPr txBox="1">
            <a:spLocks noChangeArrowheads="1"/>
          </p:cNvSpPr>
          <p:nvPr/>
        </p:nvSpPr>
        <p:spPr bwMode="auto">
          <a:xfrm>
            <a:off x="214313" y="836613"/>
            <a:ext cx="44307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solidFill>
                  <a:schemeClr val="accent2"/>
                </a:solidFill>
              </a:rPr>
              <a:t>ASPETTI MORFOLOGICI DELLA REAZIONE ACRO-</a:t>
            </a:r>
          </a:p>
          <a:p>
            <a:pPr eaLnBrk="1" hangingPunct="1"/>
            <a:r>
              <a:rPr lang="it-IT" altLang="it-IT" sz="1400">
                <a:solidFill>
                  <a:schemeClr val="accent2"/>
                </a:solidFill>
              </a:rPr>
              <a:t>SOMIALE IN SPERMATOZOO DI MAMMIFERO</a:t>
            </a:r>
          </a:p>
        </p:txBody>
      </p:sp>
      <p:sp>
        <p:nvSpPr>
          <p:cNvPr id="8198" name="Text Box 12">
            <a:extLst>
              <a:ext uri="{FF2B5EF4-FFF2-40B4-BE49-F238E27FC236}">
                <a16:creationId xmlns:a16="http://schemas.microsoft.com/office/drawing/2014/main" id="{A0324BE7-148C-44A6-9EF9-35ED2641AA15}"/>
              </a:ext>
            </a:extLst>
          </p:cNvPr>
          <p:cNvSpPr txBox="1">
            <a:spLocks noChangeArrowheads="1"/>
          </p:cNvSpPr>
          <p:nvPr/>
        </p:nvSpPr>
        <p:spPr bwMode="auto">
          <a:xfrm>
            <a:off x="5281613" y="836613"/>
            <a:ext cx="38020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solidFill>
                  <a:schemeClr val="accent2"/>
                </a:solidFill>
              </a:rPr>
              <a:t>PROCESSO DI VESCICOLAMENTO TRA LE</a:t>
            </a:r>
          </a:p>
          <a:p>
            <a:pPr eaLnBrk="1" hangingPunct="1"/>
            <a:r>
              <a:rPr lang="it-IT" altLang="it-IT" sz="1400">
                <a:solidFill>
                  <a:schemeClr val="accent2"/>
                </a:solidFill>
              </a:rPr>
              <a:t>DUE MEMBRANE CELLULARI ACCOSTATE</a:t>
            </a:r>
          </a:p>
        </p:txBody>
      </p:sp>
      <p:sp>
        <p:nvSpPr>
          <p:cNvPr id="9223" name="Text Box 13">
            <a:extLst>
              <a:ext uri="{FF2B5EF4-FFF2-40B4-BE49-F238E27FC236}">
                <a16:creationId xmlns:a16="http://schemas.microsoft.com/office/drawing/2014/main" id="{4C7FAC42-F74E-45DA-8FED-C4D3B78A5C87}"/>
              </a:ext>
            </a:extLst>
          </p:cNvPr>
          <p:cNvSpPr txBox="1">
            <a:spLocks noChangeArrowheads="1"/>
          </p:cNvSpPr>
          <p:nvPr/>
        </p:nvSpPr>
        <p:spPr bwMode="auto">
          <a:xfrm>
            <a:off x="179388" y="5805488"/>
            <a:ext cx="8786812" cy="512762"/>
          </a:xfrm>
          <a:prstGeom prst="rect">
            <a:avLst/>
          </a:prstGeom>
          <a:solidFill>
            <a:schemeClr val="bg1">
              <a:lumMod val="85000"/>
            </a:schemeClr>
          </a:solidFill>
          <a:ln w="9525">
            <a:noFill/>
            <a:miter lim="800000"/>
            <a:headEnd/>
            <a:tailEnd/>
          </a:ln>
        </p:spPr>
        <p:txBody>
          <a:bodyPr wrap="none">
            <a:spAutoFit/>
          </a:bodyPr>
          <a:lstStyle/>
          <a:p>
            <a:pPr>
              <a:spcBef>
                <a:spcPct val="30000"/>
              </a:spcBef>
              <a:defRPr/>
            </a:pPr>
            <a:r>
              <a:rPr lang="it-IT" sz="1200" b="1" dirty="0">
                <a:solidFill>
                  <a:srgbClr val="BE0000"/>
                </a:solidFill>
                <a:latin typeface="Arial" charset="0"/>
                <a:cs typeface="Arial" charset="0"/>
              </a:rPr>
              <a:t>Enzimi della vescicola </a:t>
            </a:r>
            <a:r>
              <a:rPr lang="it-IT" sz="1200" b="1" dirty="0" err="1">
                <a:solidFill>
                  <a:srgbClr val="BE0000"/>
                </a:solidFill>
                <a:latin typeface="Arial" charset="0"/>
                <a:cs typeface="Arial" charset="0"/>
              </a:rPr>
              <a:t>acrosomiale</a:t>
            </a:r>
            <a:r>
              <a:rPr lang="it-IT" sz="1200" b="1" dirty="0">
                <a:solidFill>
                  <a:srgbClr val="BE0000"/>
                </a:solidFill>
                <a:latin typeface="Arial" charset="0"/>
                <a:cs typeface="Arial" charset="0"/>
              </a:rPr>
              <a:t>: fosfatasi acida, </a:t>
            </a:r>
            <a:r>
              <a:rPr lang="it-IT" sz="1200" b="1" dirty="0" err="1">
                <a:solidFill>
                  <a:srgbClr val="0000FF"/>
                </a:solidFill>
                <a:latin typeface="Arial" charset="0"/>
                <a:cs typeface="Arial" charset="0"/>
              </a:rPr>
              <a:t>ialuronidas</a:t>
            </a:r>
            <a:r>
              <a:rPr lang="it-IT" sz="1200" b="1" dirty="0" err="1">
                <a:solidFill>
                  <a:srgbClr val="BE0000"/>
                </a:solidFill>
                <a:latin typeface="Arial" charset="0"/>
                <a:cs typeface="Arial" charset="0"/>
              </a:rPr>
              <a:t>i</a:t>
            </a:r>
            <a:r>
              <a:rPr lang="it-IT" sz="1200" b="1" dirty="0">
                <a:solidFill>
                  <a:srgbClr val="BE0000"/>
                </a:solidFill>
                <a:latin typeface="Arial" charset="0"/>
                <a:cs typeface="Arial" charset="0"/>
              </a:rPr>
              <a:t>, </a:t>
            </a:r>
            <a:r>
              <a:rPr lang="it-IT" sz="1200" b="1" dirty="0">
                <a:solidFill>
                  <a:srgbClr val="BE0000"/>
                </a:solidFill>
                <a:latin typeface="Arial" charset="0"/>
                <a:cs typeface="Arial" charset="0"/>
                <a:sym typeface="Symbol" pitchFamily="18" charset="2"/>
              </a:rPr>
              <a:t></a:t>
            </a:r>
            <a:r>
              <a:rPr lang="it-IT" sz="1200" b="1" dirty="0" err="1">
                <a:solidFill>
                  <a:srgbClr val="BE0000"/>
                </a:solidFill>
                <a:latin typeface="Arial" charset="0"/>
                <a:cs typeface="Arial" charset="0"/>
                <a:sym typeface="Symbol" pitchFamily="18" charset="2"/>
              </a:rPr>
              <a:t>-glucuronidasi</a:t>
            </a:r>
            <a:r>
              <a:rPr lang="it-IT" sz="1200" b="1" dirty="0">
                <a:solidFill>
                  <a:srgbClr val="BE0000"/>
                </a:solidFill>
                <a:latin typeface="Arial" charset="0"/>
                <a:cs typeface="Arial" charset="0"/>
                <a:sym typeface="Symbol" pitchFamily="18" charset="2"/>
              </a:rPr>
              <a:t>, </a:t>
            </a:r>
            <a:r>
              <a:rPr lang="it-IT" sz="1200" b="1" dirty="0" err="1">
                <a:solidFill>
                  <a:srgbClr val="BE0000"/>
                </a:solidFill>
                <a:latin typeface="Arial" charset="0"/>
                <a:cs typeface="Arial" charset="0"/>
                <a:sym typeface="Symbol" pitchFamily="18" charset="2"/>
              </a:rPr>
              <a:t>acetilglucosaminidasi</a:t>
            </a:r>
            <a:r>
              <a:rPr lang="it-IT" sz="1200" b="1" dirty="0">
                <a:solidFill>
                  <a:srgbClr val="BE0000"/>
                </a:solidFill>
                <a:latin typeface="Arial" charset="0"/>
                <a:cs typeface="Arial" charset="0"/>
                <a:sym typeface="Symbol" pitchFamily="18" charset="2"/>
              </a:rPr>
              <a:t>, </a:t>
            </a:r>
            <a:r>
              <a:rPr lang="it-IT" sz="1200" b="1" dirty="0" err="1">
                <a:solidFill>
                  <a:srgbClr val="0000FF"/>
                </a:solidFill>
                <a:latin typeface="Arial" charset="0"/>
                <a:cs typeface="Arial" charset="0"/>
                <a:sym typeface="Symbol" pitchFamily="18" charset="2"/>
              </a:rPr>
              <a:t>acrosina</a:t>
            </a:r>
            <a:r>
              <a:rPr lang="it-IT" sz="1200" dirty="0">
                <a:solidFill>
                  <a:srgbClr val="BE0000"/>
                </a:solidFill>
                <a:latin typeface="Arial" charset="0"/>
                <a:cs typeface="Arial" charset="0"/>
                <a:sym typeface="Symbol" pitchFamily="18" charset="2"/>
              </a:rPr>
              <a:t>, ecc.</a:t>
            </a:r>
          </a:p>
          <a:p>
            <a:pPr>
              <a:spcBef>
                <a:spcPct val="30000"/>
              </a:spcBef>
              <a:defRPr/>
            </a:pPr>
            <a:r>
              <a:rPr lang="it-IT" sz="1200" dirty="0">
                <a:solidFill>
                  <a:srgbClr val="BE0000"/>
                </a:solidFill>
                <a:latin typeface="Arial" charset="0"/>
                <a:cs typeface="Arial" charset="0"/>
                <a:sym typeface="Symbol" pitchFamily="18" charset="2"/>
              </a:rPr>
              <a:t>Carboidrati </a:t>
            </a:r>
            <a:r>
              <a:rPr lang="it-IT" sz="1200" dirty="0">
                <a:solidFill>
                  <a:srgbClr val="BE0000"/>
                </a:solidFill>
                <a:latin typeface="Arial" charset="0"/>
                <a:cs typeface="Arial" charset="0"/>
              </a:rPr>
              <a:t>della vescicola </a:t>
            </a:r>
            <a:r>
              <a:rPr lang="it-IT" sz="1200" dirty="0" err="1">
                <a:solidFill>
                  <a:srgbClr val="BE0000"/>
                </a:solidFill>
                <a:latin typeface="Arial" charset="0"/>
                <a:cs typeface="Arial" charset="0"/>
              </a:rPr>
              <a:t>acrosomiale</a:t>
            </a:r>
            <a:r>
              <a:rPr lang="it-IT" sz="1200" dirty="0">
                <a:solidFill>
                  <a:srgbClr val="BE0000"/>
                </a:solidFill>
                <a:latin typeface="Arial" charset="0"/>
                <a:cs typeface="Arial" charset="0"/>
              </a:rPr>
              <a:t>: galattosio, mannosio, </a:t>
            </a:r>
            <a:r>
              <a:rPr lang="it-IT" sz="1200" dirty="0" err="1">
                <a:solidFill>
                  <a:srgbClr val="BE0000"/>
                </a:solidFill>
                <a:latin typeface="Arial" charset="0"/>
                <a:cs typeface="Arial" charset="0"/>
              </a:rPr>
              <a:t>fucosio</a:t>
            </a:r>
            <a:r>
              <a:rPr lang="it-IT" sz="1200" dirty="0">
                <a:solidFill>
                  <a:srgbClr val="BE0000"/>
                </a:solidFill>
                <a:latin typeface="Arial" charset="0"/>
                <a:cs typeface="Arial" charset="0"/>
              </a:rPr>
              <a:t>, </a:t>
            </a:r>
            <a:r>
              <a:rPr lang="it-IT" sz="1200" dirty="0" err="1">
                <a:solidFill>
                  <a:srgbClr val="BE0000"/>
                </a:solidFill>
                <a:latin typeface="Arial" charset="0"/>
                <a:cs typeface="Arial" charset="0"/>
              </a:rPr>
              <a:t>galattosamina</a:t>
            </a:r>
            <a:r>
              <a:rPr lang="it-IT" sz="1200" dirty="0">
                <a:solidFill>
                  <a:srgbClr val="BE0000"/>
                </a:solidFill>
                <a:latin typeface="Arial" charset="0"/>
                <a:cs typeface="Arial" charset="0"/>
              </a:rPr>
              <a:t>, </a:t>
            </a:r>
            <a:r>
              <a:rPr lang="it-IT" sz="1200" dirty="0" err="1">
                <a:solidFill>
                  <a:srgbClr val="BE0000"/>
                </a:solidFill>
                <a:latin typeface="Arial" charset="0"/>
                <a:cs typeface="Arial" charset="0"/>
              </a:rPr>
              <a:t>glucosamina</a:t>
            </a:r>
            <a:r>
              <a:rPr lang="it-IT" sz="1200" dirty="0">
                <a:solidFill>
                  <a:srgbClr val="BE0000"/>
                </a:solidFill>
                <a:latin typeface="Arial" charset="0"/>
                <a:cs typeface="Arial" charset="0"/>
              </a:rPr>
              <a:t>, acido sialico.</a:t>
            </a:r>
          </a:p>
        </p:txBody>
      </p:sp>
      <p:grpSp>
        <p:nvGrpSpPr>
          <p:cNvPr id="8200" name="Gruppo 18">
            <a:extLst>
              <a:ext uri="{FF2B5EF4-FFF2-40B4-BE49-F238E27FC236}">
                <a16:creationId xmlns:a16="http://schemas.microsoft.com/office/drawing/2014/main" id="{746CB75B-F41F-476D-825D-42C167CADB53}"/>
              </a:ext>
            </a:extLst>
          </p:cNvPr>
          <p:cNvGrpSpPr>
            <a:grpSpLocks/>
          </p:cNvGrpSpPr>
          <p:nvPr/>
        </p:nvGrpSpPr>
        <p:grpSpPr bwMode="auto">
          <a:xfrm>
            <a:off x="3924300" y="2205038"/>
            <a:ext cx="1295400" cy="461962"/>
            <a:chOff x="3923928" y="2204864"/>
            <a:chExt cx="1296144" cy="461665"/>
          </a:xfrm>
        </p:grpSpPr>
        <p:sp>
          <p:nvSpPr>
            <p:cNvPr id="8201" name="CasellaDiTesto 14">
              <a:extLst>
                <a:ext uri="{FF2B5EF4-FFF2-40B4-BE49-F238E27FC236}">
                  <a16:creationId xmlns:a16="http://schemas.microsoft.com/office/drawing/2014/main" id="{D51475F2-2BB6-48B9-BFA1-B4E6A35E5378}"/>
                </a:ext>
              </a:extLst>
            </p:cNvPr>
            <p:cNvSpPr txBox="1">
              <a:spLocks noChangeArrowheads="1"/>
            </p:cNvSpPr>
            <p:nvPr/>
          </p:nvSpPr>
          <p:spPr bwMode="auto">
            <a:xfrm>
              <a:off x="4197484" y="2204864"/>
              <a:ext cx="1022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a:solidFill>
                    <a:srgbClr val="0000FF"/>
                  </a:solidFill>
                </a:rPr>
                <a:t>ACROSINA </a:t>
              </a:r>
            </a:p>
            <a:p>
              <a:pPr eaLnBrk="1" hangingPunct="1"/>
              <a:r>
                <a:rPr lang="it-IT" altLang="it-IT" sz="1200">
                  <a:solidFill>
                    <a:srgbClr val="0000FF"/>
                  </a:solidFill>
                </a:rPr>
                <a:t>MMP2</a:t>
              </a:r>
            </a:p>
          </p:txBody>
        </p:sp>
        <p:cxnSp>
          <p:nvCxnSpPr>
            <p:cNvPr id="17" name="Connettore 2 16">
              <a:extLst>
                <a:ext uri="{FF2B5EF4-FFF2-40B4-BE49-F238E27FC236}">
                  <a16:creationId xmlns:a16="http://schemas.microsoft.com/office/drawing/2014/main" id="{69B91ABE-ABEA-4F67-84D4-CFA43EF42DFA}"/>
                </a:ext>
              </a:extLst>
            </p:cNvPr>
            <p:cNvCxnSpPr/>
            <p:nvPr/>
          </p:nvCxnSpPr>
          <p:spPr>
            <a:xfrm flipH="1">
              <a:off x="3923928" y="2420625"/>
              <a:ext cx="287503" cy="7297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8" name="CasellaDiTesto 14">
            <a:extLst>
              <a:ext uri="{FF2B5EF4-FFF2-40B4-BE49-F238E27FC236}">
                <a16:creationId xmlns:a16="http://schemas.microsoft.com/office/drawing/2014/main" id="{D83F6475-7E9E-45BE-B652-B448395CE607}"/>
              </a:ext>
            </a:extLst>
          </p:cNvPr>
          <p:cNvSpPr txBox="1">
            <a:spLocks noChangeArrowheads="1"/>
          </p:cNvSpPr>
          <p:nvPr/>
        </p:nvSpPr>
        <p:spPr bwMode="auto">
          <a:xfrm>
            <a:off x="7110413" y="6486525"/>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19" name="Rectangle 2">
            <a:extLst>
              <a:ext uri="{FF2B5EF4-FFF2-40B4-BE49-F238E27FC236}">
                <a16:creationId xmlns:a16="http://schemas.microsoft.com/office/drawing/2014/main" id="{1430E131-5E7B-4D36-B1CC-7F7847F71935}"/>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2C2C3C9-9BDD-4D71-AD7E-E5DE77BEBB26}"/>
              </a:ext>
            </a:extLst>
          </p:cNvPr>
          <p:cNvSpPr>
            <a:spLocks noChangeArrowheads="1"/>
          </p:cNvSpPr>
          <p:nvPr/>
        </p:nvSpPr>
        <p:spPr bwMode="auto">
          <a:xfrm>
            <a:off x="0" y="4802188"/>
            <a:ext cx="894556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1200" dirty="0">
                <a:latin typeface="Verdana" panose="020B0604030504040204" pitchFamily="34" charset="0"/>
              </a:rPr>
              <a:t>(A) Intracellular changes elicited upon ligand binding to sperm receptors during the acrosome reaction (AR). Initially there are increases in </a:t>
            </a:r>
            <a:r>
              <a:rPr lang="en-US" altLang="it-IT" sz="1200" dirty="0" err="1">
                <a:latin typeface="Verdana" panose="020B0604030504040204" pitchFamily="34" charset="0"/>
              </a:rPr>
              <a:t>Em</a:t>
            </a:r>
            <a:r>
              <a:rPr lang="en-US" altLang="it-IT" sz="1200" dirty="0">
                <a:latin typeface="Verdana" panose="020B0604030504040204" pitchFamily="34" charset="0"/>
              </a:rPr>
              <a:t>, </a:t>
            </a:r>
            <a:r>
              <a:rPr lang="en-US" altLang="it-IT" sz="1200" dirty="0" err="1">
                <a:latin typeface="Verdana" panose="020B0604030504040204" pitchFamily="34" charset="0"/>
              </a:rPr>
              <a:t>pHi</a:t>
            </a:r>
            <a:r>
              <a:rPr lang="en-US" altLang="it-IT" sz="1200" dirty="0">
                <a:latin typeface="Verdana" panose="020B0604030504040204" pitchFamily="34" charset="0"/>
              </a:rPr>
              <a:t> and a Ca</a:t>
            </a:r>
            <a:r>
              <a:rPr lang="en-US" altLang="it-IT" sz="1200" baseline="30000" dirty="0">
                <a:latin typeface="Verdana" panose="020B0604030504040204" pitchFamily="34" charset="0"/>
              </a:rPr>
              <a:t>2+</a:t>
            </a:r>
            <a:r>
              <a:rPr lang="en-US" altLang="it-IT" sz="1200" dirty="0">
                <a:latin typeface="Verdana" panose="020B0604030504040204" pitchFamily="34" charset="0"/>
              </a:rPr>
              <a:t> transient. Production of IP3 </a:t>
            </a:r>
            <a:r>
              <a:rPr lang="en-US" altLang="it-IT" sz="1200" dirty="0">
                <a:latin typeface="Verdana" panose="020B0604030504040204" pitchFamily="34" charset="0"/>
                <a:ea typeface="Verdana" panose="020B0604030504040204" pitchFamily="34" charset="0"/>
              </a:rPr>
              <a:t>(</a:t>
            </a:r>
            <a:r>
              <a:rPr lang="it-IT" sz="1200" b="1" i="0" dirty="0" err="1">
                <a:solidFill>
                  <a:srgbClr val="202122"/>
                </a:solidFill>
                <a:effectLst/>
                <a:latin typeface="Verdana" panose="020B0604030504040204" pitchFamily="34" charset="0"/>
                <a:ea typeface="Verdana" panose="020B0604030504040204" pitchFamily="34" charset="0"/>
              </a:rPr>
              <a:t>Inositol</a:t>
            </a:r>
            <a:r>
              <a:rPr lang="it-IT" sz="1200" b="1" i="0" dirty="0">
                <a:solidFill>
                  <a:srgbClr val="202122"/>
                </a:solidFill>
                <a:effectLst/>
                <a:latin typeface="Verdana" panose="020B0604030504040204" pitchFamily="34" charset="0"/>
                <a:ea typeface="Verdana" panose="020B0604030504040204" pitchFamily="34" charset="0"/>
              </a:rPr>
              <a:t> </a:t>
            </a:r>
            <a:r>
              <a:rPr lang="it-IT" sz="1200" b="1" i="0" dirty="0" err="1">
                <a:solidFill>
                  <a:srgbClr val="202122"/>
                </a:solidFill>
                <a:effectLst/>
                <a:latin typeface="Verdana" panose="020B0604030504040204" pitchFamily="34" charset="0"/>
                <a:ea typeface="Verdana" panose="020B0604030504040204" pitchFamily="34" charset="0"/>
              </a:rPr>
              <a:t>trisphosphate</a:t>
            </a:r>
            <a:r>
              <a:rPr lang="it-IT" sz="1200" b="1" i="0" dirty="0">
                <a:solidFill>
                  <a:srgbClr val="202122"/>
                </a:solidFill>
                <a:effectLst/>
                <a:latin typeface="Verdana" panose="020B0604030504040204" pitchFamily="34" charset="0"/>
                <a:ea typeface="Verdana" panose="020B0604030504040204" pitchFamily="34" charset="0"/>
              </a:rPr>
              <a:t>)</a:t>
            </a:r>
            <a:r>
              <a:rPr lang="it-IT" sz="1200" b="1" i="0" dirty="0">
                <a:solidFill>
                  <a:srgbClr val="202122"/>
                </a:solidFill>
                <a:effectLst/>
                <a:latin typeface="Arial" panose="020B0604020202020204" pitchFamily="34" charset="0"/>
              </a:rPr>
              <a:t> </a:t>
            </a:r>
            <a:r>
              <a:rPr lang="en-US" altLang="it-IT" sz="1200" dirty="0">
                <a:latin typeface="Verdana" panose="020B0604030504040204" pitchFamily="34" charset="0"/>
              </a:rPr>
              <a:t>causes Ca</a:t>
            </a:r>
            <a:r>
              <a:rPr lang="en-US" altLang="it-IT" sz="1200" baseline="30000" dirty="0">
                <a:latin typeface="Verdana" panose="020B0604030504040204" pitchFamily="34" charset="0"/>
              </a:rPr>
              <a:t>2+</a:t>
            </a:r>
            <a:r>
              <a:rPr lang="en-US" altLang="it-IT" sz="1200" dirty="0">
                <a:latin typeface="Verdana" panose="020B0604030504040204" pitchFamily="34" charset="0"/>
              </a:rPr>
              <a:t> store depletion that results in SOC channel opening responsible for the sustained Ca</a:t>
            </a:r>
            <a:r>
              <a:rPr lang="en-US" altLang="it-IT" sz="1200" baseline="30000" dirty="0">
                <a:latin typeface="Verdana" panose="020B0604030504040204" pitchFamily="34" charset="0"/>
              </a:rPr>
              <a:t>2+</a:t>
            </a:r>
            <a:r>
              <a:rPr lang="en-US" altLang="it-IT" sz="1200" dirty="0">
                <a:latin typeface="Verdana" panose="020B0604030504040204" pitchFamily="34" charset="0"/>
              </a:rPr>
              <a:t> increase that precedes the AR. (B) Channels and molecules involved in the changes that lead to the mammalian sperm AR. ZP3 binding to its receptor: activates a Gi protein involved in the </a:t>
            </a:r>
            <a:r>
              <a:rPr lang="en-US" altLang="it-IT" sz="1200" dirty="0" err="1">
                <a:latin typeface="Verdana" panose="020B0604030504040204" pitchFamily="34" charset="0"/>
              </a:rPr>
              <a:t>pHi</a:t>
            </a:r>
            <a:r>
              <a:rPr lang="en-US" altLang="it-IT" sz="1200" dirty="0">
                <a:latin typeface="Verdana" panose="020B0604030504040204" pitchFamily="34" charset="0"/>
              </a:rPr>
              <a:t> change possibly mediated by Na</a:t>
            </a:r>
            <a:r>
              <a:rPr lang="en-US" altLang="it-IT" sz="1200" baseline="30000" dirty="0">
                <a:latin typeface="Verdana" panose="020B0604030504040204" pitchFamily="34" charset="0"/>
              </a:rPr>
              <a:t>+</a:t>
            </a:r>
            <a:r>
              <a:rPr lang="en-US" altLang="it-IT" sz="1200" dirty="0">
                <a:latin typeface="Verdana" panose="020B0604030504040204" pitchFamily="34" charset="0"/>
              </a:rPr>
              <a:t>/H</a:t>
            </a:r>
            <a:r>
              <a:rPr lang="en-US" altLang="it-IT" sz="1200" baseline="30000" dirty="0">
                <a:latin typeface="Verdana" panose="020B0604030504040204" pitchFamily="34" charset="0"/>
              </a:rPr>
              <a:t>+</a:t>
            </a:r>
            <a:r>
              <a:rPr lang="en-US" altLang="it-IT" sz="1200" dirty="0">
                <a:latin typeface="Verdana" panose="020B0604030504040204" pitchFamily="34" charset="0"/>
              </a:rPr>
              <a:t> transporters; causes membrane depolarization (possibly by GABA, </a:t>
            </a:r>
            <a:r>
              <a:rPr lang="en-US" altLang="it-IT" sz="1200" dirty="0" err="1">
                <a:latin typeface="Verdana" panose="020B0604030504040204" pitchFamily="34" charset="0"/>
              </a:rPr>
              <a:t>ACh</a:t>
            </a:r>
            <a:r>
              <a:rPr lang="en-US" altLang="it-IT" sz="1200" dirty="0">
                <a:latin typeface="Verdana" panose="020B0604030504040204" pitchFamily="34" charset="0"/>
              </a:rPr>
              <a:t> and </a:t>
            </a:r>
            <a:r>
              <a:rPr lang="en-US" altLang="it-IT" sz="1200" dirty="0" err="1">
                <a:latin typeface="Verdana" panose="020B0604030504040204" pitchFamily="34" charset="0"/>
              </a:rPr>
              <a:t>Gly</a:t>
            </a:r>
            <a:r>
              <a:rPr lang="en-US" altLang="it-IT" sz="1200" dirty="0">
                <a:latin typeface="Verdana" panose="020B0604030504040204" pitchFamily="34" charset="0"/>
              </a:rPr>
              <a:t> receptors or an unidentified cation channel) that opens Cav channels which cause the initial Ca</a:t>
            </a:r>
            <a:r>
              <a:rPr lang="en-US" altLang="it-IT" sz="1200" baseline="30000" dirty="0">
                <a:latin typeface="Verdana" panose="020B0604030504040204" pitchFamily="34" charset="0"/>
              </a:rPr>
              <a:t>2+</a:t>
            </a:r>
            <a:r>
              <a:rPr lang="en-US" altLang="it-IT" sz="1200" dirty="0">
                <a:latin typeface="Verdana" panose="020B0604030504040204" pitchFamily="34" charset="0"/>
              </a:rPr>
              <a:t> transient influx; Ca</a:t>
            </a:r>
            <a:r>
              <a:rPr lang="en-US" altLang="it-IT" sz="1200" baseline="30000" dirty="0">
                <a:latin typeface="Verdana" panose="020B0604030504040204" pitchFamily="34" charset="0"/>
              </a:rPr>
              <a:t>2+</a:t>
            </a:r>
            <a:r>
              <a:rPr lang="en-US" altLang="it-IT" sz="1200" dirty="0">
                <a:latin typeface="Verdana" panose="020B0604030504040204" pitchFamily="34" charset="0"/>
              </a:rPr>
              <a:t> activation of PLC</a:t>
            </a:r>
            <a:r>
              <a:rPr lang="el-GR" altLang="it-IT" sz="1200" dirty="0">
                <a:latin typeface="Verdana" panose="020B0604030504040204" pitchFamily="34" charset="0"/>
              </a:rPr>
              <a:t>δ</a:t>
            </a:r>
            <a:r>
              <a:rPr lang="en-US" altLang="it-IT" sz="1200" dirty="0">
                <a:latin typeface="Verdana" panose="020B0604030504040204" pitchFamily="34" charset="0"/>
              </a:rPr>
              <a:t> generates diacylglycerol (DAG) and IP3 consuming its substrate, PIP2. IP3 thereafter binds to its receptor and causes Ca</a:t>
            </a:r>
            <a:r>
              <a:rPr lang="en-US" altLang="it-IT" sz="1200" baseline="30000" dirty="0">
                <a:latin typeface="Verdana" panose="020B0604030504040204" pitchFamily="34" charset="0"/>
              </a:rPr>
              <a:t>2+</a:t>
            </a:r>
            <a:r>
              <a:rPr lang="en-US" altLang="it-IT" sz="1200" dirty="0">
                <a:latin typeface="Verdana" panose="020B0604030504040204" pitchFamily="34" charset="0"/>
              </a:rPr>
              <a:t>-store depletion which in turn (possibly in conjunction with DAG) activates SOC channels at the plasma membrane. Ca</a:t>
            </a:r>
            <a:r>
              <a:rPr lang="en-US" altLang="it-IT" sz="1200" baseline="30000" dirty="0">
                <a:latin typeface="Verdana" panose="020B0604030504040204" pitchFamily="34" charset="0"/>
              </a:rPr>
              <a:t>2+</a:t>
            </a:r>
            <a:r>
              <a:rPr lang="en-US" altLang="it-IT" sz="1200" dirty="0">
                <a:latin typeface="Verdana" panose="020B0604030504040204" pitchFamily="34" charset="0"/>
              </a:rPr>
              <a:t>, cAMP and small G proteins act together to activate the SNARE machinery required for membrane fusion.</a:t>
            </a:r>
          </a:p>
        </p:txBody>
      </p:sp>
      <p:sp>
        <p:nvSpPr>
          <p:cNvPr id="9219" name="Rectangle 3">
            <a:extLst>
              <a:ext uri="{FF2B5EF4-FFF2-40B4-BE49-F238E27FC236}">
                <a16:creationId xmlns:a16="http://schemas.microsoft.com/office/drawing/2014/main" id="{76AE8F8D-41AB-44DB-970B-53E18D74CAA9}"/>
              </a:ext>
            </a:extLst>
          </p:cNvPr>
          <p:cNvSpPr>
            <a:spLocks noChangeArrowheads="1"/>
          </p:cNvSpPr>
          <p:nvPr/>
        </p:nvSpPr>
        <p:spPr bwMode="auto">
          <a:xfrm>
            <a:off x="3708400" y="4437063"/>
            <a:ext cx="16875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800"/>
              <a:t>Reproduction (2006) 131 977–88</a:t>
            </a:r>
          </a:p>
        </p:txBody>
      </p:sp>
      <p:pic>
        <p:nvPicPr>
          <p:cNvPr id="9220" name="Picture 4">
            <a:extLst>
              <a:ext uri="{FF2B5EF4-FFF2-40B4-BE49-F238E27FC236}">
                <a16:creationId xmlns:a16="http://schemas.microsoft.com/office/drawing/2014/main" id="{5DD5CFEA-21B2-4E5E-BE98-23B3C4661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3525"/>
            <a:ext cx="5475288"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a:extLst>
              <a:ext uri="{FF2B5EF4-FFF2-40B4-BE49-F238E27FC236}">
                <a16:creationId xmlns:a16="http://schemas.microsoft.com/office/drawing/2014/main" id="{68E7AB00-DCCC-4226-AED2-41D45FFAF987}"/>
              </a:ext>
            </a:extLst>
          </p:cNvPr>
          <p:cNvSpPr txBox="1">
            <a:spLocks noChangeArrowheads="1"/>
          </p:cNvSpPr>
          <p:nvPr/>
        </p:nvSpPr>
        <p:spPr bwMode="auto">
          <a:xfrm>
            <a:off x="3851275" y="1052513"/>
            <a:ext cx="13811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pPr>
            <a:r>
              <a:rPr lang="en-US" altLang="it-IT" sz="1000"/>
              <a:t>store-operated Ca2+ </a:t>
            </a:r>
          </a:p>
          <a:p>
            <a:pPr algn="ctr" eaLnBrk="1" hangingPunct="1">
              <a:spcBef>
                <a:spcPct val="30000"/>
              </a:spcBef>
            </a:pPr>
            <a:r>
              <a:rPr lang="en-US" altLang="it-IT" sz="1000"/>
              <a:t>(SOC) channels</a:t>
            </a:r>
            <a:endParaRPr lang="it-IT" altLang="it-IT" sz="1000"/>
          </a:p>
        </p:txBody>
      </p:sp>
      <p:sp>
        <p:nvSpPr>
          <p:cNvPr id="7" name="CasellaDiTesto 6">
            <a:extLst>
              <a:ext uri="{FF2B5EF4-FFF2-40B4-BE49-F238E27FC236}">
                <a16:creationId xmlns:a16="http://schemas.microsoft.com/office/drawing/2014/main" id="{C8575C8C-D6B0-4A0C-AAD8-B40AD4C4DDDE}"/>
              </a:ext>
            </a:extLst>
          </p:cNvPr>
          <p:cNvSpPr txBox="1"/>
          <p:nvPr/>
        </p:nvSpPr>
        <p:spPr>
          <a:xfrm>
            <a:off x="0" y="0"/>
            <a:ext cx="9144000" cy="307975"/>
          </a:xfrm>
          <a:prstGeom prst="rect">
            <a:avLst/>
          </a:prstGeom>
          <a:noFill/>
        </p:spPr>
        <p:txBody>
          <a:bodyPr>
            <a:spAutoFit/>
          </a:bodyPr>
          <a:lstStyle/>
          <a:p>
            <a:pPr>
              <a:defRPr/>
            </a:pPr>
            <a:r>
              <a:rPr lang="en-US" sz="1400" i="1" dirty="0">
                <a:solidFill>
                  <a:srgbClr val="CC0000"/>
                </a:solidFill>
                <a:effectLst>
                  <a:outerShdw blurRad="38100" dist="38100" dir="2700000" algn="tl">
                    <a:srgbClr val="000000">
                      <a:alpha val="43137"/>
                    </a:srgbClr>
                  </a:outerShdw>
                </a:effectLst>
                <a:latin typeface="Comic Sans MS" pitchFamily="66" charset="0"/>
              </a:rPr>
              <a:t>Intracellular changes elicited upon </a:t>
            </a:r>
            <a:r>
              <a:rPr lang="en-US" sz="1400" i="1" dirty="0" err="1">
                <a:solidFill>
                  <a:srgbClr val="CC0000"/>
                </a:solidFill>
                <a:effectLst>
                  <a:outerShdw blurRad="38100" dist="38100" dir="2700000" algn="tl">
                    <a:srgbClr val="000000">
                      <a:alpha val="43137"/>
                    </a:srgbClr>
                  </a:outerShdw>
                </a:effectLst>
                <a:latin typeface="Comic Sans MS" pitchFamily="66" charset="0"/>
              </a:rPr>
              <a:t>ligand</a:t>
            </a:r>
            <a:r>
              <a:rPr lang="en-US" sz="1400" i="1" dirty="0">
                <a:solidFill>
                  <a:srgbClr val="CC0000"/>
                </a:solidFill>
                <a:effectLst>
                  <a:outerShdw blurRad="38100" dist="38100" dir="2700000" algn="tl">
                    <a:srgbClr val="000000">
                      <a:alpha val="43137"/>
                    </a:srgbClr>
                  </a:outerShdw>
                </a:effectLst>
                <a:latin typeface="Comic Sans MS" pitchFamily="66" charset="0"/>
              </a:rPr>
              <a:t> binding to sperm receptors during the </a:t>
            </a:r>
            <a:r>
              <a:rPr lang="en-US" sz="1400" i="1" dirty="0" err="1">
                <a:solidFill>
                  <a:srgbClr val="CC0000"/>
                </a:solidFill>
                <a:effectLst>
                  <a:outerShdw blurRad="38100" dist="38100" dir="2700000" algn="tl">
                    <a:srgbClr val="000000">
                      <a:alpha val="43137"/>
                    </a:srgbClr>
                  </a:outerShdw>
                </a:effectLst>
                <a:latin typeface="Comic Sans MS" pitchFamily="66" charset="0"/>
              </a:rPr>
              <a:t>acrosome</a:t>
            </a:r>
            <a:r>
              <a:rPr lang="en-US" sz="1400" i="1" dirty="0">
                <a:solidFill>
                  <a:srgbClr val="CC0000"/>
                </a:solidFill>
                <a:effectLst>
                  <a:outerShdw blurRad="38100" dist="38100" dir="2700000" algn="tl">
                    <a:srgbClr val="000000">
                      <a:alpha val="43137"/>
                    </a:srgbClr>
                  </a:outerShdw>
                </a:effectLst>
                <a:latin typeface="Comic Sans MS" pitchFamily="66" charset="0"/>
              </a:rPr>
              <a:t> reaction (AR)</a:t>
            </a:r>
            <a:endParaRPr lang="it-IT" sz="1400" i="1" dirty="0">
              <a:solidFill>
                <a:srgbClr val="CC0000"/>
              </a:solidFill>
              <a:effectLst>
                <a:outerShdw blurRad="38100" dist="38100" dir="2700000" algn="tl">
                  <a:srgbClr val="000000">
                    <a:alpha val="43137"/>
                  </a:srgbClr>
                </a:outerShdw>
              </a:effectLst>
              <a:latin typeface="Comic Sans MS" pitchFamily="66" charset="0"/>
            </a:endParaRPr>
          </a:p>
        </p:txBody>
      </p:sp>
      <p:grpSp>
        <p:nvGrpSpPr>
          <p:cNvPr id="9223" name="Gruppo 14">
            <a:extLst>
              <a:ext uri="{FF2B5EF4-FFF2-40B4-BE49-F238E27FC236}">
                <a16:creationId xmlns:a16="http://schemas.microsoft.com/office/drawing/2014/main" id="{DAD6FEEC-CE45-497A-9C6D-59EDBDF24490}"/>
              </a:ext>
            </a:extLst>
          </p:cNvPr>
          <p:cNvGrpSpPr>
            <a:grpSpLocks/>
          </p:cNvGrpSpPr>
          <p:nvPr/>
        </p:nvGrpSpPr>
        <p:grpSpPr bwMode="auto">
          <a:xfrm>
            <a:off x="6488113" y="636588"/>
            <a:ext cx="2160587" cy="307975"/>
            <a:chOff x="7259538" y="836712"/>
            <a:chExt cx="2113079" cy="307777"/>
          </a:xfrm>
        </p:grpSpPr>
        <p:sp>
          <p:nvSpPr>
            <p:cNvPr id="9235" name="Text Box 8">
              <a:extLst>
                <a:ext uri="{FF2B5EF4-FFF2-40B4-BE49-F238E27FC236}">
                  <a16:creationId xmlns:a16="http://schemas.microsoft.com/office/drawing/2014/main" id="{AED454F2-D968-496F-A2F7-6F9AC448FD1A}"/>
                </a:ext>
              </a:extLst>
            </p:cNvPr>
            <p:cNvSpPr txBox="1">
              <a:spLocks noChangeArrowheads="1"/>
            </p:cNvSpPr>
            <p:nvPr/>
          </p:nvSpPr>
          <p:spPr bwMode="auto">
            <a:xfrm>
              <a:off x="7259538" y="836712"/>
              <a:ext cx="21130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solidFill>
                    <a:srgbClr val="CC0000"/>
                  </a:solidFill>
                  <a:cs typeface="Times New Roman" panose="02020603050405020304" pitchFamily="18" charset="0"/>
                  <a:sym typeface="Symbol" panose="05050102010706020507" pitchFamily="18" charset="2"/>
                </a:rPr>
                <a:t>pHi</a:t>
              </a:r>
              <a:r>
                <a:rPr lang="it-IT" altLang="it-IT" sz="1400">
                  <a:cs typeface="Times New Roman" panose="02020603050405020304" pitchFamily="18" charset="0"/>
                  <a:sym typeface="Symbol" panose="05050102010706020507" pitchFamily="18" charset="2"/>
                </a:rPr>
                <a:t>    da ~6.6 a ~6.8-7.0</a:t>
              </a:r>
            </a:p>
          </p:txBody>
        </p:sp>
        <p:cxnSp>
          <p:nvCxnSpPr>
            <p:cNvPr id="10" name="Connettore 2 9">
              <a:extLst>
                <a:ext uri="{FF2B5EF4-FFF2-40B4-BE49-F238E27FC236}">
                  <a16:creationId xmlns:a16="http://schemas.microsoft.com/office/drawing/2014/main" id="{DCB97292-6300-473C-A841-7F45C0170D37}"/>
                </a:ext>
              </a:extLst>
            </p:cNvPr>
            <p:cNvCxnSpPr/>
            <p:nvPr/>
          </p:nvCxnSpPr>
          <p:spPr>
            <a:xfrm flipH="1" flipV="1">
              <a:off x="7686501" y="885892"/>
              <a:ext cx="4658" cy="211002"/>
            </a:xfrm>
            <a:prstGeom prst="straightConnector1">
              <a:avLst/>
            </a:prstGeom>
            <a:ln w="15875">
              <a:solidFill>
                <a:srgbClr val="CC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224" name="Gruppo 17">
            <a:extLst>
              <a:ext uri="{FF2B5EF4-FFF2-40B4-BE49-F238E27FC236}">
                <a16:creationId xmlns:a16="http://schemas.microsoft.com/office/drawing/2014/main" id="{7A358B80-DA0F-485E-9282-0127DD6FC537}"/>
              </a:ext>
            </a:extLst>
          </p:cNvPr>
          <p:cNvGrpSpPr>
            <a:grpSpLocks/>
          </p:cNvGrpSpPr>
          <p:nvPr/>
        </p:nvGrpSpPr>
        <p:grpSpPr bwMode="auto">
          <a:xfrm>
            <a:off x="6488113" y="981075"/>
            <a:ext cx="2579687" cy="307975"/>
            <a:chOff x="6859488" y="1181100"/>
            <a:chExt cx="2522637" cy="307777"/>
          </a:xfrm>
        </p:grpSpPr>
        <p:sp>
          <p:nvSpPr>
            <p:cNvPr id="9233" name="CasellaDiTesto 15">
              <a:extLst>
                <a:ext uri="{FF2B5EF4-FFF2-40B4-BE49-F238E27FC236}">
                  <a16:creationId xmlns:a16="http://schemas.microsoft.com/office/drawing/2014/main" id="{914ECF82-0D6F-4CF1-8AD1-1305C7BC7003}"/>
                </a:ext>
              </a:extLst>
            </p:cNvPr>
            <p:cNvSpPr txBox="1">
              <a:spLocks noChangeArrowheads="1"/>
            </p:cNvSpPr>
            <p:nvPr/>
          </p:nvSpPr>
          <p:spPr bwMode="auto">
            <a:xfrm>
              <a:off x="6859488" y="1181100"/>
              <a:ext cx="25226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solidFill>
                    <a:srgbClr val="CC0000"/>
                  </a:solidFill>
                </a:rPr>
                <a:t>Em</a:t>
              </a:r>
              <a:r>
                <a:rPr lang="it-IT" altLang="it-IT" sz="1400"/>
                <a:t>    </a:t>
              </a:r>
              <a:r>
                <a:rPr lang="it-IT" altLang="it-IT" sz="1400">
                  <a:cs typeface="Times New Roman" panose="02020603050405020304" pitchFamily="18" charset="0"/>
                  <a:sym typeface="Symbol" panose="05050102010706020507" pitchFamily="18" charset="2"/>
                </a:rPr>
                <a:t>dA ~-60 mV a ~-30 mV</a:t>
              </a:r>
              <a:endParaRPr lang="it-IT" altLang="it-IT" sz="1400"/>
            </a:p>
          </p:txBody>
        </p:sp>
        <p:cxnSp>
          <p:nvCxnSpPr>
            <p:cNvPr id="17" name="Connettore 2 16">
              <a:extLst>
                <a:ext uri="{FF2B5EF4-FFF2-40B4-BE49-F238E27FC236}">
                  <a16:creationId xmlns:a16="http://schemas.microsoft.com/office/drawing/2014/main" id="{B83BBA05-8A84-4EEB-98B2-F67E78D79D7C}"/>
                </a:ext>
              </a:extLst>
            </p:cNvPr>
            <p:cNvCxnSpPr/>
            <p:nvPr/>
          </p:nvCxnSpPr>
          <p:spPr>
            <a:xfrm flipH="1" flipV="1">
              <a:off x="7305024" y="1209657"/>
              <a:ext cx="6210" cy="211002"/>
            </a:xfrm>
            <a:prstGeom prst="straightConnector1">
              <a:avLst/>
            </a:prstGeom>
            <a:ln w="15875">
              <a:solidFill>
                <a:srgbClr val="CC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9" name="Group 10">
            <a:extLst>
              <a:ext uri="{FF2B5EF4-FFF2-40B4-BE49-F238E27FC236}">
                <a16:creationId xmlns:a16="http://schemas.microsoft.com/office/drawing/2014/main" id="{7E9F3CAB-8E63-434C-8AAE-32BF115EF6AB}"/>
              </a:ext>
            </a:extLst>
          </p:cNvPr>
          <p:cNvGraphicFramePr>
            <a:graphicFrameLocks noGrp="1"/>
          </p:cNvGraphicFramePr>
          <p:nvPr/>
        </p:nvGraphicFramePr>
        <p:xfrm>
          <a:off x="5730875" y="1304925"/>
          <a:ext cx="3451225" cy="1159000"/>
        </p:xfrm>
        <a:graphic>
          <a:graphicData uri="http://schemas.openxmlformats.org/drawingml/2006/table">
            <a:tbl>
              <a:tblPr/>
              <a:tblGrid>
                <a:gridCol w="2089150">
                  <a:extLst>
                    <a:ext uri="{9D8B030D-6E8A-4147-A177-3AD203B41FA5}">
                      <a16:colId xmlns:a16="http://schemas.microsoft.com/office/drawing/2014/main" val="20000"/>
                    </a:ext>
                  </a:extLst>
                </a:gridCol>
                <a:gridCol w="1362075">
                  <a:extLst>
                    <a:ext uri="{9D8B030D-6E8A-4147-A177-3AD203B41FA5}">
                      <a16:colId xmlns:a16="http://schemas.microsoft.com/office/drawing/2014/main" val="20001"/>
                    </a:ext>
                  </a:extLst>
                </a:gridCol>
              </a:tblGrid>
              <a:tr h="3361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dirty="0">
                          <a:ln>
                            <a:noFill/>
                          </a:ln>
                          <a:solidFill>
                            <a:srgbClr val="CC0000"/>
                          </a:solidFill>
                          <a:effectLst/>
                          <a:latin typeface="Arial" pitchFamily="34" charset="0"/>
                          <a:cs typeface="Times New Roman" pitchFamily="18" charset="0"/>
                          <a:sym typeface="Symbol" pitchFamily="18" charset="2"/>
                        </a:rPr>
                        <a:t>[Ca</a:t>
                      </a:r>
                      <a:r>
                        <a:rPr kumimoji="0" lang="it-IT" sz="1600" b="0" i="0" u="none" strike="noStrike" cap="none" normalizeH="0" baseline="30000" dirty="0">
                          <a:ln>
                            <a:noFill/>
                          </a:ln>
                          <a:solidFill>
                            <a:srgbClr val="CC0000"/>
                          </a:solidFill>
                          <a:effectLst/>
                          <a:latin typeface="Arial" pitchFamily="34" charset="0"/>
                          <a:cs typeface="Times New Roman" pitchFamily="18" charset="0"/>
                          <a:sym typeface="Symbol" pitchFamily="18" charset="2"/>
                        </a:rPr>
                        <a:t>++</a:t>
                      </a:r>
                      <a:r>
                        <a:rPr kumimoji="0" lang="it-IT" sz="1600" b="0" i="0" u="none" strike="noStrike" cap="none" normalizeH="0" baseline="0" dirty="0">
                          <a:ln>
                            <a:noFill/>
                          </a:ln>
                          <a:solidFill>
                            <a:srgbClr val="CC0000"/>
                          </a:solidFill>
                          <a:effectLst/>
                          <a:latin typeface="Arial" pitchFamily="34" charset="0"/>
                          <a:cs typeface="Times New Roman" pitchFamily="18" charset="0"/>
                          <a:sym typeface="Symbol" pitchFamily="18" charset="2"/>
                        </a:rPr>
                        <a:t>] intracellulare</a:t>
                      </a:r>
                    </a:p>
                  </a:txBody>
                  <a:tcPr marT="45710" marB="45710" horzOverflow="overflow">
                    <a:lnL cap="flat">
                      <a:noFill/>
                    </a:lnL>
                    <a:lnR cap="flat">
                      <a:noFill/>
                    </a:lnR>
                    <a:lnT cap="flat">
                      <a:noFill/>
                    </a:lnT>
                    <a:lnB>
                      <a:noFill/>
                    </a:lnB>
                    <a:lnTlToBr>
                      <a:noFill/>
                    </a:lnTlToBr>
                    <a:lnBlToTr>
                      <a:noFill/>
                    </a:lnBlToTr>
                    <a:noFill/>
                  </a:tcPr>
                </a:tc>
                <a:tc hMerge="1">
                  <a:txBody>
                    <a:bodyPr/>
                    <a:lstStyle/>
                    <a:p>
                      <a:endParaRPr lang="it-IT"/>
                    </a:p>
                  </a:txBody>
                  <a:tcPr/>
                </a:tc>
                <a:extLst>
                  <a:ext uri="{0D108BD9-81ED-4DB2-BD59-A6C34878D82A}">
                    <a16:rowId xmlns:a16="http://schemas.microsoft.com/office/drawing/2014/main" val="10000"/>
                  </a:ext>
                </a:extLst>
              </a:tr>
              <a:tr h="274258">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it-IT" sz="1200" b="0" i="0" u="none" strike="noStrike" cap="none" normalizeH="0" baseline="0" dirty="0">
                          <a:ln>
                            <a:noFill/>
                          </a:ln>
                          <a:solidFill>
                            <a:schemeClr val="tx1"/>
                          </a:solidFill>
                          <a:effectLst/>
                          <a:latin typeface="Arial" pitchFamily="34" charset="0"/>
                          <a:cs typeface="Times New Roman" pitchFamily="18" charset="0"/>
                          <a:sym typeface="Symbol" pitchFamily="18" charset="2"/>
                        </a:rPr>
                        <a:t>spermatozoo </a:t>
                      </a:r>
                      <a:r>
                        <a:rPr kumimoji="0" lang="it-IT" sz="1200" b="0" i="0" u="none" strike="noStrike" cap="none" normalizeH="0" baseline="0" dirty="0" err="1">
                          <a:ln>
                            <a:noFill/>
                          </a:ln>
                          <a:solidFill>
                            <a:schemeClr val="tx1"/>
                          </a:solidFill>
                          <a:effectLst/>
                          <a:latin typeface="Arial" pitchFamily="34" charset="0"/>
                          <a:cs typeface="Times New Roman" pitchFamily="18" charset="0"/>
                          <a:sym typeface="Symbol" pitchFamily="18" charset="2"/>
                        </a:rPr>
                        <a:t>decapacitato</a:t>
                      </a:r>
                      <a:endParaRPr kumimoji="0" lang="it-IT" sz="1200" b="0" i="0" u="none" strike="noStrike" cap="none" normalizeH="0" baseline="0" dirty="0">
                        <a:ln>
                          <a:noFill/>
                        </a:ln>
                        <a:solidFill>
                          <a:schemeClr val="tx1"/>
                        </a:solidFill>
                        <a:effectLst/>
                        <a:latin typeface="Arial" pitchFamily="34" charset="0"/>
                        <a:cs typeface="Times New Roman" pitchFamily="18" charset="0"/>
                        <a:sym typeface="Symbol" pitchFamily="18" charset="2"/>
                      </a:endParaRP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Times New Roman" pitchFamily="18" charset="0"/>
                          <a:sym typeface="Symbol" pitchFamily="18" charset="2"/>
                        </a:rPr>
                        <a:t>50-100 nM</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274258">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it-IT" sz="1200" b="0" i="0" u="none" strike="noStrike" cap="none" normalizeH="0" baseline="0" dirty="0">
                          <a:ln>
                            <a:noFill/>
                          </a:ln>
                          <a:solidFill>
                            <a:schemeClr val="tx1"/>
                          </a:solidFill>
                          <a:effectLst/>
                          <a:latin typeface="Arial" pitchFamily="34" charset="0"/>
                          <a:cs typeface="Times New Roman" pitchFamily="18" charset="0"/>
                          <a:sym typeface="Symbol" pitchFamily="18" charset="2"/>
                        </a:rPr>
                        <a:t>spermatozoo capacitato</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a:ln>
                            <a:noFill/>
                          </a:ln>
                          <a:solidFill>
                            <a:schemeClr val="tx1"/>
                          </a:solidFill>
                          <a:effectLst/>
                          <a:latin typeface="Arial" pitchFamily="34" charset="0"/>
                          <a:cs typeface="Times New Roman" pitchFamily="18" charset="0"/>
                          <a:sym typeface="Symbol" pitchFamily="18" charset="2"/>
                        </a:rPr>
                        <a:t>125-175 nM</a:t>
                      </a:r>
                      <a:endParaRPr kumimoji="0" lang="it-IT" sz="1200" b="0" i="0" u="none" strike="noStrike" cap="none" normalizeH="0" baseline="0">
                        <a:ln>
                          <a:noFill/>
                        </a:ln>
                        <a:solidFill>
                          <a:schemeClr val="tx1"/>
                        </a:solidFill>
                        <a:effectLst/>
                        <a:latin typeface="Arial" pitchFamily="34" charset="0"/>
                        <a:cs typeface="Arial" pitchFamily="34" charset="0"/>
                      </a:endParaRP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74258">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it-IT" sz="1200" b="0" i="0" u="none" strike="noStrike" cap="none" normalizeH="0" baseline="0" dirty="0">
                          <a:ln>
                            <a:noFill/>
                          </a:ln>
                          <a:solidFill>
                            <a:schemeClr val="tx1"/>
                          </a:solidFill>
                          <a:effectLst/>
                          <a:latin typeface="Arial" pitchFamily="34" charset="0"/>
                          <a:cs typeface="Times New Roman" pitchFamily="18" charset="0"/>
                          <a:sym typeface="Symbol" pitchFamily="18" charset="2"/>
                        </a:rPr>
                        <a:t>spermatozoo ZP3 stimolato</a:t>
                      </a: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a:ln>
                            <a:noFill/>
                          </a:ln>
                          <a:solidFill>
                            <a:schemeClr val="tx1"/>
                          </a:solidFill>
                          <a:effectLst/>
                          <a:latin typeface="Arial" pitchFamily="34" charset="0"/>
                          <a:cs typeface="Times New Roman" pitchFamily="18" charset="0"/>
                          <a:sym typeface="Symbol" pitchFamily="18" charset="2"/>
                        </a:rPr>
                        <a:t>300-500 </a:t>
                      </a:r>
                      <a:r>
                        <a:rPr kumimoji="0" lang="it-IT" sz="1200" b="0" i="0" u="none" strike="noStrike" cap="none" normalizeH="0" baseline="0" dirty="0" err="1">
                          <a:ln>
                            <a:noFill/>
                          </a:ln>
                          <a:solidFill>
                            <a:schemeClr val="tx1"/>
                          </a:solidFill>
                          <a:effectLst/>
                          <a:latin typeface="Arial" pitchFamily="34" charset="0"/>
                          <a:cs typeface="Times New Roman" pitchFamily="18" charset="0"/>
                          <a:sym typeface="Symbol" pitchFamily="18" charset="2"/>
                        </a:rPr>
                        <a:t>nM</a:t>
                      </a:r>
                      <a:endParaRPr kumimoji="0" lang="it-IT" sz="1200" b="0" i="0" u="none" strike="noStrike" cap="none" normalizeH="0" baseline="0" dirty="0">
                        <a:ln>
                          <a:noFill/>
                        </a:ln>
                        <a:solidFill>
                          <a:schemeClr val="tx1"/>
                        </a:solidFill>
                        <a:effectLst/>
                        <a:latin typeface="Arial" pitchFamily="34" charset="0"/>
                        <a:cs typeface="Times New Roman" pitchFamily="18" charset="0"/>
                        <a:sym typeface="Symbol" pitchFamily="18" charset="2"/>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4" name="CasellaDiTesto 14">
            <a:extLst>
              <a:ext uri="{FF2B5EF4-FFF2-40B4-BE49-F238E27FC236}">
                <a16:creationId xmlns:a16="http://schemas.microsoft.com/office/drawing/2014/main" id="{33C6CDDA-5BEA-4759-891A-6CB81374ABDC}"/>
              </a:ext>
            </a:extLst>
          </p:cNvPr>
          <p:cNvSpPr txBox="1">
            <a:spLocks noChangeArrowheads="1"/>
          </p:cNvSpPr>
          <p:nvPr/>
        </p:nvSpPr>
        <p:spPr bwMode="auto">
          <a:xfrm rot="16200000">
            <a:off x="8057810" y="3603642"/>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15" name="Rectangle 2">
            <a:extLst>
              <a:ext uri="{FF2B5EF4-FFF2-40B4-BE49-F238E27FC236}">
                <a16:creationId xmlns:a16="http://schemas.microsoft.com/office/drawing/2014/main" id="{E0DD81AF-CE0B-4B9E-A6AE-E30A656A2A6B}"/>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rowder fig">
            <a:extLst>
              <a:ext uri="{FF2B5EF4-FFF2-40B4-BE49-F238E27FC236}">
                <a16:creationId xmlns:a16="http://schemas.microsoft.com/office/drawing/2014/main" id="{6DF4FAE6-990F-4562-83A1-E40B536F6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4187825" cy="596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a:extLst>
              <a:ext uri="{FF2B5EF4-FFF2-40B4-BE49-F238E27FC236}">
                <a16:creationId xmlns:a16="http://schemas.microsoft.com/office/drawing/2014/main" id="{BE0E4C19-1EE3-4C2A-BCCA-00727B426337}"/>
              </a:ext>
            </a:extLst>
          </p:cNvPr>
          <p:cNvSpPr txBox="1">
            <a:spLocks noChangeArrowheads="1"/>
          </p:cNvSpPr>
          <p:nvPr/>
        </p:nvSpPr>
        <p:spPr bwMode="auto">
          <a:xfrm>
            <a:off x="1143000" y="152400"/>
            <a:ext cx="6315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PENETRAZIONE DELLA ZONA PELLUCIDA</a:t>
            </a:r>
          </a:p>
        </p:txBody>
      </p:sp>
      <p:sp>
        <p:nvSpPr>
          <p:cNvPr id="10244" name="Text Box 4">
            <a:extLst>
              <a:ext uri="{FF2B5EF4-FFF2-40B4-BE49-F238E27FC236}">
                <a16:creationId xmlns:a16="http://schemas.microsoft.com/office/drawing/2014/main" id="{D6A1BA95-5EDF-4F3F-A768-B045CF0F8119}"/>
              </a:ext>
            </a:extLst>
          </p:cNvPr>
          <p:cNvSpPr txBox="1">
            <a:spLocks noChangeArrowheads="1"/>
          </p:cNvSpPr>
          <p:nvPr/>
        </p:nvSpPr>
        <p:spPr bwMode="auto">
          <a:xfrm>
            <a:off x="4889500" y="3810000"/>
            <a:ext cx="425552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98438" indent="-198438"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dirty="0"/>
              <a:t>A- TESTA DELLO SPERMATOZOO DI CONIGLIO SULLA</a:t>
            </a:r>
          </a:p>
          <a:p>
            <a:pPr eaLnBrk="1" hangingPunct="1"/>
            <a:r>
              <a:rPr lang="it-IT" altLang="it-IT" sz="1200" dirty="0"/>
              <a:t>	SUPERFICIE DELL’UOVO, 12,5 ORE DOPO IL COITO.</a:t>
            </a:r>
          </a:p>
          <a:p>
            <a:pPr eaLnBrk="1" hangingPunct="1"/>
            <a:r>
              <a:rPr lang="it-IT" altLang="it-IT" sz="1200" dirty="0"/>
              <a:t>	VESCICOLE DELLA REAZIONE ACROSOMIALE AC-</a:t>
            </a:r>
          </a:p>
          <a:p>
            <a:pPr eaLnBrk="1" hangingPunct="1"/>
            <a:r>
              <a:rPr lang="it-IT" altLang="it-IT" sz="1200" dirty="0"/>
              <a:t>	COMPAGNATE DA UNA CORPO DENSO (B).</a:t>
            </a:r>
          </a:p>
          <a:p>
            <a:pPr eaLnBrk="1" hangingPunct="1"/>
            <a:endParaRPr lang="it-IT" altLang="it-IT" sz="1200" dirty="0"/>
          </a:p>
          <a:p>
            <a:pPr eaLnBrk="1" hangingPunct="1"/>
            <a:r>
              <a:rPr lang="it-IT" altLang="it-IT" sz="1200" dirty="0"/>
              <a:t>B- TESTA DI SPERMATOZOO CHE STA PENETRANDO</a:t>
            </a:r>
          </a:p>
          <a:p>
            <a:pPr eaLnBrk="1" hangingPunct="1"/>
            <a:r>
              <a:rPr lang="it-IT" altLang="it-IT" sz="1200" dirty="0"/>
              <a:t>	ENTRO LA ZONA PELLUCIDA. LA REGIONE EQUATO-</a:t>
            </a:r>
          </a:p>
          <a:p>
            <a:pPr eaLnBrk="1" hangingPunct="1"/>
            <a:r>
              <a:rPr lang="it-IT" altLang="it-IT" sz="1200" dirty="0"/>
              <a:t>	RIALE E’ INTATTA E LA MEMBRANA INTERNA DELL’</a:t>
            </a:r>
          </a:p>
          <a:p>
            <a:pPr eaLnBrk="1" hangingPunct="1"/>
            <a:r>
              <a:rPr lang="it-IT" altLang="it-IT" sz="1200" dirty="0"/>
              <a:t>	ACROSOMA E’ PRIVA DI CONTENUTO ACROSOMICO</a:t>
            </a:r>
          </a:p>
          <a:p>
            <a:pPr eaLnBrk="1" hangingPunct="1"/>
            <a:r>
              <a:rPr lang="it-IT" altLang="it-IT" sz="1200" dirty="0"/>
              <a:t>	VISIBILE.</a:t>
            </a:r>
          </a:p>
          <a:p>
            <a:pPr eaLnBrk="1" hangingPunct="1"/>
            <a:endParaRPr lang="it-IT" altLang="it-IT" sz="1200" dirty="0"/>
          </a:p>
          <a:p>
            <a:pPr eaLnBrk="1" hangingPunct="1"/>
            <a:r>
              <a:rPr lang="it-IT" altLang="it-IT" sz="1200" dirty="0"/>
              <a:t>C- SPERMATOZOO NELLO SPAZIO PERIVITELLINO DI </a:t>
            </a:r>
          </a:p>
          <a:p>
            <a:pPr eaLnBrk="1" hangingPunct="1"/>
            <a:r>
              <a:rPr lang="it-IT" altLang="it-IT" sz="1200" dirty="0"/>
              <a:t>	UN UOVO RACCOLTO 14 ORE DOPO IL COITO. NEL-</a:t>
            </a:r>
          </a:p>
          <a:p>
            <a:pPr eaLnBrk="1" hangingPunct="1"/>
            <a:r>
              <a:rPr lang="it-IT" altLang="it-IT" sz="1200" dirty="0"/>
              <a:t>	L’INSERTO, </a:t>
            </a:r>
            <a:r>
              <a:rPr lang="it-IT" altLang="it-IT" sz="1200" b="1" dirty="0">
                <a:solidFill>
                  <a:srgbClr val="FF0000"/>
                </a:solidFill>
              </a:rPr>
              <a:t>SEGMENTO EQUATORIALE</a:t>
            </a:r>
            <a:r>
              <a:rPr lang="it-IT" altLang="it-IT" sz="1200" dirty="0"/>
              <a:t> INTATTO </a:t>
            </a:r>
          </a:p>
          <a:p>
            <a:pPr eaLnBrk="1" hangingPunct="1"/>
            <a:r>
              <a:rPr lang="it-IT" altLang="it-IT" sz="1200" dirty="0"/>
              <a:t>	SOVRASTATO DALLA MEMBRANA PLASMATICA.</a:t>
            </a:r>
          </a:p>
        </p:txBody>
      </p:sp>
      <p:sp>
        <p:nvSpPr>
          <p:cNvPr id="5" name="CasellaDiTesto 14">
            <a:extLst>
              <a:ext uri="{FF2B5EF4-FFF2-40B4-BE49-F238E27FC236}">
                <a16:creationId xmlns:a16="http://schemas.microsoft.com/office/drawing/2014/main" id="{A0459CA9-070A-40BB-8BC6-5C4A0ADAD028}"/>
              </a:ext>
            </a:extLst>
          </p:cNvPr>
          <p:cNvSpPr txBox="1">
            <a:spLocks noChangeArrowheads="1"/>
          </p:cNvSpPr>
          <p:nvPr/>
        </p:nvSpPr>
        <p:spPr bwMode="auto">
          <a:xfrm rot="16200000">
            <a:off x="-646653" y="5683808"/>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6" name="Rectangle 2">
            <a:extLst>
              <a:ext uri="{FF2B5EF4-FFF2-40B4-BE49-F238E27FC236}">
                <a16:creationId xmlns:a16="http://schemas.microsoft.com/office/drawing/2014/main" id="{CCD48B97-73B3-4DE5-BC95-553D0059DD17}"/>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rowder fig">
            <a:extLst>
              <a:ext uri="{FF2B5EF4-FFF2-40B4-BE49-F238E27FC236}">
                <a16:creationId xmlns:a16="http://schemas.microsoft.com/office/drawing/2014/main" id="{B887CDAD-DBC7-453C-ADCC-FC6C56F23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188" y="914400"/>
            <a:ext cx="43465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a:extLst>
              <a:ext uri="{FF2B5EF4-FFF2-40B4-BE49-F238E27FC236}">
                <a16:creationId xmlns:a16="http://schemas.microsoft.com/office/drawing/2014/main" id="{F94D4F64-937A-4AFF-8695-DF897A711535}"/>
              </a:ext>
            </a:extLst>
          </p:cNvPr>
          <p:cNvSpPr txBox="1">
            <a:spLocks noChangeArrowheads="1"/>
          </p:cNvSpPr>
          <p:nvPr/>
        </p:nvSpPr>
        <p:spPr bwMode="auto">
          <a:xfrm>
            <a:off x="611188" y="228600"/>
            <a:ext cx="7904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PENETRAZIONE DELLO SPERMATOZOO NELL’UOVO</a:t>
            </a:r>
          </a:p>
        </p:txBody>
      </p:sp>
      <p:sp>
        <p:nvSpPr>
          <p:cNvPr id="11268" name="Text Box 4">
            <a:extLst>
              <a:ext uri="{FF2B5EF4-FFF2-40B4-BE49-F238E27FC236}">
                <a16:creationId xmlns:a16="http://schemas.microsoft.com/office/drawing/2014/main" id="{95B4FFFF-0846-4DEA-9383-620736A26EC0}"/>
              </a:ext>
            </a:extLst>
          </p:cNvPr>
          <p:cNvSpPr txBox="1">
            <a:spLocks noChangeArrowheads="1"/>
          </p:cNvSpPr>
          <p:nvPr/>
        </p:nvSpPr>
        <p:spPr bwMode="auto">
          <a:xfrm>
            <a:off x="228600" y="5029200"/>
            <a:ext cx="86677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81000" indent="-3810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t>A- 	SEZIONE DELLA TESTA DI UNO SPERMATOZOO FECONDANTE SUBITO DOPO LA FUSIONE</a:t>
            </a:r>
          </a:p>
          <a:p>
            <a:pPr eaLnBrk="1" hangingPunct="1"/>
            <a:r>
              <a:rPr lang="it-IT" altLang="it-IT" sz="1400"/>
              <a:t>	CON LA MEMBRANA PLASMATICA DELL’UOVO. QUEST’ULTIMA AVVOLGE LA REGIONE MEDIO-</a:t>
            </a:r>
          </a:p>
          <a:p>
            <a:pPr eaLnBrk="1" hangingPunct="1"/>
            <a:r>
              <a:rPr lang="it-IT" altLang="it-IT" sz="1400"/>
              <a:t>	POSTERIORE DELLA TESTA DELLO SPERMATOZOO CON UN PROCESSO (p). n ED s SONO </a:t>
            </a:r>
          </a:p>
          <a:p>
            <a:pPr eaLnBrk="1" hangingPunct="1"/>
            <a:r>
              <a:rPr lang="it-IT" altLang="it-IT" sz="1400"/>
              <a:t>	DUE COMPONENTI DELLA REGIONE POSTACROSOMICA. v=VITELLO</a:t>
            </a:r>
          </a:p>
          <a:p>
            <a:pPr eaLnBrk="1" hangingPunct="1"/>
            <a:r>
              <a:rPr lang="it-IT" altLang="it-IT" sz="1400"/>
              <a:t>B-	SEZIONE PARASAGITTALE DELLA TESTA DI SPERMATOZOO FECONDANTE, NEGLI STADI INI-</a:t>
            </a:r>
          </a:p>
          <a:p>
            <a:pPr eaLnBrk="1" hangingPunct="1"/>
            <a:r>
              <a:rPr lang="it-IT" altLang="it-IT" sz="1400"/>
              <a:t>	ZIALI DELLA FUSIONE CON L’UOVO. LA PARTE ANTERIORE DELLA TESTA DELLO SPERMATO-</a:t>
            </a:r>
          </a:p>
          <a:p>
            <a:pPr eaLnBrk="1" hangingPunct="1"/>
            <a:r>
              <a:rPr lang="it-IT" altLang="it-IT" sz="1400"/>
              <a:t>	ZOO E’ STATA PORTATA ALL’INTERNO.	</a:t>
            </a:r>
          </a:p>
        </p:txBody>
      </p:sp>
      <p:sp>
        <p:nvSpPr>
          <p:cNvPr id="5" name="CasellaDiTesto 14">
            <a:extLst>
              <a:ext uri="{FF2B5EF4-FFF2-40B4-BE49-F238E27FC236}">
                <a16:creationId xmlns:a16="http://schemas.microsoft.com/office/drawing/2014/main" id="{597EE041-798A-481D-8523-CD8C0DA40D9A}"/>
              </a:ext>
            </a:extLst>
          </p:cNvPr>
          <p:cNvSpPr txBox="1">
            <a:spLocks noChangeArrowheads="1"/>
          </p:cNvSpPr>
          <p:nvPr/>
        </p:nvSpPr>
        <p:spPr bwMode="auto">
          <a:xfrm>
            <a:off x="7110413" y="6486525"/>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6" name="Rectangle 2">
            <a:extLst>
              <a:ext uri="{FF2B5EF4-FFF2-40B4-BE49-F238E27FC236}">
                <a16:creationId xmlns:a16="http://schemas.microsoft.com/office/drawing/2014/main" id="{358FF96C-6E01-425A-A8B4-ECE8F694025E}"/>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94655325-E391-4A26-BDE8-91370967D4F1}"/>
              </a:ext>
            </a:extLst>
          </p:cNvPr>
          <p:cNvSpPr txBox="1">
            <a:spLocks noChangeArrowheads="1"/>
          </p:cNvSpPr>
          <p:nvPr/>
        </p:nvSpPr>
        <p:spPr bwMode="auto">
          <a:xfrm>
            <a:off x="82550" y="5229225"/>
            <a:ext cx="90106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t>The metalloprotease domain of fertilin </a:t>
            </a:r>
            <a:r>
              <a:rPr lang="el-GR" altLang="it-IT" sz="1400"/>
              <a:t>α</a:t>
            </a:r>
            <a:r>
              <a:rPr lang="it-IT" altLang="it-IT" sz="1400"/>
              <a:t> contains the catalytic site consensus sequence HEXXH, indicating that it has catalytic activity. The </a:t>
            </a:r>
            <a:r>
              <a:rPr lang="el-GR" altLang="it-IT" sz="1400"/>
              <a:t>β</a:t>
            </a:r>
            <a:r>
              <a:rPr lang="it-IT" altLang="it-IT" sz="1400"/>
              <a:t> subunit contains a metalloprotease domain without a catalytic site. The metalloprotease domain is otherwise remarkably conserved compared with the metalloprotease domain of fertilin </a:t>
            </a:r>
            <a:r>
              <a:rPr lang="el-GR" altLang="it-IT" sz="1400"/>
              <a:t>α</a:t>
            </a:r>
            <a:r>
              <a:rPr lang="it-IT" altLang="it-IT" sz="1400"/>
              <a:t>. In ADAMs with a catalytically active metalloprotease domain, the pro-domain is thought to function as an inhibitor which must be released for the protease to become active. Therefore, the pro-domain of fertilin </a:t>
            </a:r>
            <a:r>
              <a:rPr lang="el-GR" altLang="it-IT" sz="1400"/>
              <a:t>α</a:t>
            </a:r>
            <a:r>
              <a:rPr lang="it-IT" altLang="it-IT" sz="1400"/>
              <a:t> is depicted as an inhibitory wedge in the catalytic site of the metalloprotease domain, whereas the pro-domain of fertilin </a:t>
            </a:r>
            <a:r>
              <a:rPr lang="el-GR" altLang="it-IT" sz="1400"/>
              <a:t>β</a:t>
            </a:r>
            <a:r>
              <a:rPr lang="it-IT" altLang="it-IT" sz="1400"/>
              <a:t> is shown above the metalloprotease domain. </a:t>
            </a:r>
          </a:p>
        </p:txBody>
      </p:sp>
      <p:sp>
        <p:nvSpPr>
          <p:cNvPr id="12291" name="Text Box 6">
            <a:extLst>
              <a:ext uri="{FF2B5EF4-FFF2-40B4-BE49-F238E27FC236}">
                <a16:creationId xmlns:a16="http://schemas.microsoft.com/office/drawing/2014/main" id="{13BC2865-BFF2-4B18-9F7C-CB607460AE1B}"/>
              </a:ext>
            </a:extLst>
          </p:cNvPr>
          <p:cNvSpPr txBox="1">
            <a:spLocks noChangeArrowheads="1"/>
          </p:cNvSpPr>
          <p:nvPr/>
        </p:nvSpPr>
        <p:spPr bwMode="auto">
          <a:xfrm>
            <a:off x="5203825" y="1839913"/>
            <a:ext cx="37099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t>famiglia ADAM delle proteine di </a:t>
            </a:r>
          </a:p>
          <a:p>
            <a:pPr eaLnBrk="1" hangingPunct="1"/>
            <a:r>
              <a:rPr lang="it-IT" altLang="it-IT" sz="1400"/>
              <a:t>transmembrana </a:t>
            </a:r>
          </a:p>
          <a:p>
            <a:pPr eaLnBrk="1" hangingPunct="1"/>
            <a:r>
              <a:rPr lang="it-IT" altLang="it-IT" sz="1400"/>
              <a:t>(</a:t>
            </a:r>
            <a:r>
              <a:rPr lang="it-IT" altLang="it-IT" sz="1400" b="1" i="1">
                <a:solidFill>
                  <a:srgbClr val="BE0000"/>
                </a:solidFill>
              </a:rPr>
              <a:t>a d</a:t>
            </a:r>
            <a:r>
              <a:rPr lang="it-IT" altLang="it-IT" sz="1400">
                <a:solidFill>
                  <a:srgbClr val="BE0000"/>
                </a:solidFill>
              </a:rPr>
              <a:t>isintegrin</a:t>
            </a:r>
            <a:r>
              <a:rPr lang="it-IT" altLang="it-IT" sz="1400">
                <a:solidFill>
                  <a:srgbClr val="FFFF00"/>
                </a:solidFill>
              </a:rPr>
              <a:t> </a:t>
            </a:r>
            <a:r>
              <a:rPr lang="it-IT" altLang="it-IT" sz="1400"/>
              <a:t>and</a:t>
            </a:r>
            <a:r>
              <a:rPr lang="it-IT" altLang="it-IT" sz="1400">
                <a:solidFill>
                  <a:srgbClr val="FFFF00"/>
                </a:solidFill>
              </a:rPr>
              <a:t> </a:t>
            </a:r>
            <a:r>
              <a:rPr lang="it-IT" altLang="it-IT" sz="1400" b="1" i="1">
                <a:solidFill>
                  <a:srgbClr val="FF6600"/>
                </a:solidFill>
              </a:rPr>
              <a:t>a m</a:t>
            </a:r>
            <a:r>
              <a:rPr lang="it-IT" altLang="it-IT" sz="1400">
                <a:solidFill>
                  <a:srgbClr val="FF6600"/>
                </a:solidFill>
              </a:rPr>
              <a:t>etalloprotease</a:t>
            </a:r>
            <a:r>
              <a:rPr lang="it-IT" altLang="it-IT" sz="1400">
                <a:solidFill>
                  <a:srgbClr val="FFFF00"/>
                </a:solidFill>
              </a:rPr>
              <a:t> </a:t>
            </a:r>
            <a:r>
              <a:rPr lang="it-IT" altLang="it-IT" sz="1400"/>
              <a:t>domain)</a:t>
            </a:r>
          </a:p>
        </p:txBody>
      </p:sp>
      <p:grpSp>
        <p:nvGrpSpPr>
          <p:cNvPr id="12292" name="Gruppo 25">
            <a:extLst>
              <a:ext uri="{FF2B5EF4-FFF2-40B4-BE49-F238E27FC236}">
                <a16:creationId xmlns:a16="http://schemas.microsoft.com/office/drawing/2014/main" id="{20828CD3-DCA0-4D10-8642-A1BA7AC01AEA}"/>
              </a:ext>
            </a:extLst>
          </p:cNvPr>
          <p:cNvGrpSpPr>
            <a:grpSpLocks/>
          </p:cNvGrpSpPr>
          <p:nvPr/>
        </p:nvGrpSpPr>
        <p:grpSpPr bwMode="auto">
          <a:xfrm>
            <a:off x="11113" y="285750"/>
            <a:ext cx="5126037" cy="4830763"/>
            <a:chOff x="11113" y="285750"/>
            <a:chExt cx="5126037" cy="4830763"/>
          </a:xfrm>
        </p:grpSpPr>
        <p:grpSp>
          <p:nvGrpSpPr>
            <p:cNvPr id="12298" name="Gruppo 13">
              <a:extLst>
                <a:ext uri="{FF2B5EF4-FFF2-40B4-BE49-F238E27FC236}">
                  <a16:creationId xmlns:a16="http://schemas.microsoft.com/office/drawing/2014/main" id="{0395D820-7A7F-4B82-AEFD-68F8E4E7C2B9}"/>
                </a:ext>
              </a:extLst>
            </p:cNvPr>
            <p:cNvGrpSpPr>
              <a:grpSpLocks/>
            </p:cNvGrpSpPr>
            <p:nvPr/>
          </p:nvGrpSpPr>
          <p:grpSpPr bwMode="auto">
            <a:xfrm>
              <a:off x="11113" y="285750"/>
              <a:ext cx="5126037" cy="4830763"/>
              <a:chOff x="11113" y="285750"/>
              <a:chExt cx="5126037" cy="4830763"/>
            </a:xfrm>
          </p:grpSpPr>
          <p:sp>
            <p:nvSpPr>
              <p:cNvPr id="12300" name="Text Box 3">
                <a:extLst>
                  <a:ext uri="{FF2B5EF4-FFF2-40B4-BE49-F238E27FC236}">
                    <a16:creationId xmlns:a16="http://schemas.microsoft.com/office/drawing/2014/main" id="{8A053D60-2D72-47B7-BF0E-5631710667D7}"/>
                  </a:ext>
                </a:extLst>
              </p:cNvPr>
              <p:cNvSpPr txBox="1">
                <a:spLocks noChangeArrowheads="1"/>
              </p:cNvSpPr>
              <p:nvPr/>
            </p:nvSpPr>
            <p:spPr bwMode="auto">
              <a:xfrm>
                <a:off x="11113" y="1616075"/>
                <a:ext cx="1131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2000"/>
                  <a:t> HEXXH</a:t>
                </a:r>
              </a:p>
            </p:txBody>
          </p:sp>
          <p:grpSp>
            <p:nvGrpSpPr>
              <p:cNvPr id="12301" name="Gruppo 7">
                <a:extLst>
                  <a:ext uri="{FF2B5EF4-FFF2-40B4-BE49-F238E27FC236}">
                    <a16:creationId xmlns:a16="http://schemas.microsoft.com/office/drawing/2014/main" id="{86225871-FDAA-4FA1-8ECC-D56D343095E1}"/>
                  </a:ext>
                </a:extLst>
              </p:cNvPr>
              <p:cNvGrpSpPr>
                <a:grpSpLocks/>
              </p:cNvGrpSpPr>
              <p:nvPr/>
            </p:nvGrpSpPr>
            <p:grpSpPr bwMode="auto">
              <a:xfrm>
                <a:off x="1244600" y="285750"/>
                <a:ext cx="3892550" cy="4830763"/>
                <a:chOff x="1244600" y="285750"/>
                <a:chExt cx="3892550" cy="4830763"/>
              </a:xfrm>
            </p:grpSpPr>
            <p:pic>
              <p:nvPicPr>
                <p:cNvPr id="12303" name="Picture 2">
                  <a:extLst>
                    <a:ext uri="{FF2B5EF4-FFF2-40B4-BE49-F238E27FC236}">
                      <a16:creationId xmlns:a16="http://schemas.microsoft.com/office/drawing/2014/main" id="{26394C7A-A006-4EAC-9E3D-BBB880E94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285750"/>
                  <a:ext cx="389255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Rectangle 7">
                  <a:extLst>
                    <a:ext uri="{FF2B5EF4-FFF2-40B4-BE49-F238E27FC236}">
                      <a16:creationId xmlns:a16="http://schemas.microsoft.com/office/drawing/2014/main" id="{8719B20F-8E25-4220-B429-01B9D77C98B4}"/>
                    </a:ext>
                  </a:extLst>
                </p:cNvPr>
                <p:cNvSpPr>
                  <a:spLocks noChangeArrowheads="1"/>
                </p:cNvSpPr>
                <p:nvPr/>
              </p:nvSpPr>
              <p:spPr bwMode="auto">
                <a:xfrm>
                  <a:off x="3238500" y="1371600"/>
                  <a:ext cx="1676400" cy="3302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12305" name="Rectangle 8">
                  <a:extLst>
                    <a:ext uri="{FF2B5EF4-FFF2-40B4-BE49-F238E27FC236}">
                      <a16:creationId xmlns:a16="http://schemas.microsoft.com/office/drawing/2014/main" id="{8975A64E-D5E1-4A3D-AAA7-8CF199343F74}"/>
                    </a:ext>
                  </a:extLst>
                </p:cNvPr>
                <p:cNvSpPr>
                  <a:spLocks noChangeArrowheads="1"/>
                </p:cNvSpPr>
                <p:nvPr/>
              </p:nvSpPr>
              <p:spPr bwMode="auto">
                <a:xfrm>
                  <a:off x="3238500" y="2222500"/>
                  <a:ext cx="1485900" cy="431800"/>
                </a:xfrm>
                <a:prstGeom prst="rect">
                  <a:avLst/>
                </a:prstGeom>
                <a:noFill/>
                <a:ln w="38100">
                  <a:solidFill>
                    <a:srgbClr val="BE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grpSp>
          <p:cxnSp>
            <p:nvCxnSpPr>
              <p:cNvPr id="10" name="Connettore 2 9">
                <a:extLst>
                  <a:ext uri="{FF2B5EF4-FFF2-40B4-BE49-F238E27FC236}">
                    <a16:creationId xmlns:a16="http://schemas.microsoft.com/office/drawing/2014/main" id="{0AE1EE11-716F-491F-8E8D-FE6A9E203F51}"/>
                  </a:ext>
                </a:extLst>
              </p:cNvPr>
              <p:cNvCxnSpPr>
                <a:stCxn id="12300" idx="3"/>
              </p:cNvCxnSpPr>
              <p:nvPr/>
            </p:nvCxnSpPr>
            <p:spPr>
              <a:xfrm flipV="1">
                <a:off x="1143000" y="1765300"/>
                <a:ext cx="393700" cy="49213"/>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2299" name="Text Box 9">
              <a:extLst>
                <a:ext uri="{FF2B5EF4-FFF2-40B4-BE49-F238E27FC236}">
                  <a16:creationId xmlns:a16="http://schemas.microsoft.com/office/drawing/2014/main" id="{3DB2488E-11BF-457D-B1DA-BF76A89B55E8}"/>
                </a:ext>
              </a:extLst>
            </p:cNvPr>
            <p:cNvSpPr txBox="1">
              <a:spLocks noChangeArrowheads="1"/>
            </p:cNvSpPr>
            <p:nvPr/>
          </p:nvSpPr>
          <p:spPr bwMode="auto">
            <a:xfrm>
              <a:off x="67240" y="2716213"/>
              <a:ext cx="9941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cs typeface="Times New Roman" panose="02020603050405020304" pitchFamily="18" charset="0"/>
                  <a:sym typeface="Symbol" panose="05050102010706020507" pitchFamily="18" charset="2"/>
                </a:rPr>
                <a:t>~17-25 aa</a:t>
              </a:r>
            </a:p>
            <a:p>
              <a:pPr eaLnBrk="1" hangingPunct="1"/>
              <a:r>
                <a:rPr lang="it-IT" altLang="it-IT" sz="1400">
                  <a:cs typeface="Times New Roman" panose="02020603050405020304" pitchFamily="18" charset="0"/>
                </a:rPr>
                <a:t>idrofobici</a:t>
              </a:r>
            </a:p>
          </p:txBody>
        </p:sp>
      </p:grpSp>
      <p:sp>
        <p:nvSpPr>
          <p:cNvPr id="12293" name="CasellaDiTesto 15">
            <a:extLst>
              <a:ext uri="{FF2B5EF4-FFF2-40B4-BE49-F238E27FC236}">
                <a16:creationId xmlns:a16="http://schemas.microsoft.com/office/drawing/2014/main" id="{AADE7121-7AA9-4E80-B23C-E7C37525CDBF}"/>
              </a:ext>
            </a:extLst>
          </p:cNvPr>
          <p:cNvSpPr txBox="1">
            <a:spLocks noChangeArrowheads="1"/>
          </p:cNvSpPr>
          <p:nvPr/>
        </p:nvSpPr>
        <p:spPr bwMode="auto">
          <a:xfrm>
            <a:off x="3225800" y="2857500"/>
            <a:ext cx="1208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a:t>Fusion Peptide</a:t>
            </a:r>
          </a:p>
        </p:txBody>
      </p:sp>
      <p:cxnSp>
        <p:nvCxnSpPr>
          <p:cNvPr id="18" name="Connettore 1 17">
            <a:extLst>
              <a:ext uri="{FF2B5EF4-FFF2-40B4-BE49-F238E27FC236}">
                <a16:creationId xmlns:a16="http://schemas.microsoft.com/office/drawing/2014/main" id="{D44E9899-2951-4754-BDF2-95979EE89C1F}"/>
              </a:ext>
            </a:extLst>
          </p:cNvPr>
          <p:cNvCxnSpPr/>
          <p:nvPr/>
        </p:nvCxnSpPr>
        <p:spPr>
          <a:xfrm>
            <a:off x="1814513" y="2944813"/>
            <a:ext cx="423862"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1 20">
            <a:extLst>
              <a:ext uri="{FF2B5EF4-FFF2-40B4-BE49-F238E27FC236}">
                <a16:creationId xmlns:a16="http://schemas.microsoft.com/office/drawing/2014/main" id="{0B61D5C5-00CC-45C0-8BBD-86A47E5C913B}"/>
              </a:ext>
            </a:extLst>
          </p:cNvPr>
          <p:cNvCxnSpPr/>
          <p:nvPr/>
        </p:nvCxnSpPr>
        <p:spPr>
          <a:xfrm flipV="1">
            <a:off x="1814513" y="3036888"/>
            <a:ext cx="423862" cy="4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5E7203FE-C066-4B6D-B9C9-7C48187F8707}"/>
              </a:ext>
            </a:extLst>
          </p:cNvPr>
          <p:cNvCxnSpPr/>
          <p:nvPr/>
        </p:nvCxnSpPr>
        <p:spPr>
          <a:xfrm flipV="1">
            <a:off x="1122363" y="2992438"/>
            <a:ext cx="646112" cy="396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00DAFD47-5063-443C-B8B0-89596FB60FF6}"/>
              </a:ext>
            </a:extLst>
          </p:cNvPr>
          <p:cNvSpPr txBox="1"/>
          <p:nvPr/>
        </p:nvSpPr>
        <p:spPr>
          <a:xfrm>
            <a:off x="6224588" y="341313"/>
            <a:ext cx="1462087" cy="400050"/>
          </a:xfrm>
          <a:prstGeom prst="rect">
            <a:avLst/>
          </a:prstGeom>
          <a:noFill/>
        </p:spPr>
        <p:txBody>
          <a:bodyPr wrap="none">
            <a:spAutoFit/>
          </a:bodyPr>
          <a:lstStyle/>
          <a:p>
            <a:pPr>
              <a:defRPr/>
            </a:pPr>
            <a:r>
              <a:rPr lang="it-IT" sz="2000" b="1" dirty="0">
                <a:solidFill>
                  <a:srgbClr val="00CC00"/>
                </a:solidFill>
                <a:effectLst>
                  <a:outerShdw blurRad="38100" dist="38100" dir="2700000" algn="tl">
                    <a:srgbClr val="000000">
                      <a:alpha val="43137"/>
                    </a:srgbClr>
                  </a:outerShdw>
                </a:effectLst>
                <a:latin typeface="Comic Sans MS" pitchFamily="66" charset="0"/>
                <a:cs typeface="Arial" charset="0"/>
              </a:rPr>
              <a:t>FERTILIN</a:t>
            </a:r>
          </a:p>
        </p:txBody>
      </p:sp>
      <p:sp>
        <p:nvSpPr>
          <p:cNvPr id="19" name="CasellaDiTesto 14">
            <a:extLst>
              <a:ext uri="{FF2B5EF4-FFF2-40B4-BE49-F238E27FC236}">
                <a16:creationId xmlns:a16="http://schemas.microsoft.com/office/drawing/2014/main" id="{8060A091-23E7-46CB-846B-829705D0C32D}"/>
              </a:ext>
            </a:extLst>
          </p:cNvPr>
          <p:cNvSpPr txBox="1">
            <a:spLocks noChangeArrowheads="1"/>
          </p:cNvSpPr>
          <p:nvPr/>
        </p:nvSpPr>
        <p:spPr bwMode="auto">
          <a:xfrm>
            <a:off x="7110413" y="6486525"/>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20" name="Rectangle 2">
            <a:extLst>
              <a:ext uri="{FF2B5EF4-FFF2-40B4-BE49-F238E27FC236}">
                <a16:creationId xmlns:a16="http://schemas.microsoft.com/office/drawing/2014/main" id="{262B4A6B-C7EC-4BCE-BFEE-F256F2042EA7}"/>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74F16E9C-22CF-4DD7-9C85-D1E8666C1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849313"/>
            <a:ext cx="834707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a:extLst>
              <a:ext uri="{FF2B5EF4-FFF2-40B4-BE49-F238E27FC236}">
                <a16:creationId xmlns:a16="http://schemas.microsoft.com/office/drawing/2014/main" id="{6571E7D2-1962-4C37-8CB7-EDBA3B2ADFF5}"/>
              </a:ext>
            </a:extLst>
          </p:cNvPr>
          <p:cNvSpPr txBox="1">
            <a:spLocks noChangeArrowheads="1"/>
          </p:cNvSpPr>
          <p:nvPr/>
        </p:nvSpPr>
        <p:spPr bwMode="auto">
          <a:xfrm>
            <a:off x="7348538" y="858838"/>
            <a:ext cx="879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t>Ab anti </a:t>
            </a:r>
            <a:r>
              <a:rPr lang="el-GR" altLang="it-IT" sz="1400">
                <a:cs typeface="Times New Roman" panose="02020603050405020304" pitchFamily="18" charset="0"/>
              </a:rPr>
              <a:t>α</a:t>
            </a:r>
          </a:p>
        </p:txBody>
      </p:sp>
      <p:sp>
        <p:nvSpPr>
          <p:cNvPr id="13316" name="Text Box 4">
            <a:extLst>
              <a:ext uri="{FF2B5EF4-FFF2-40B4-BE49-F238E27FC236}">
                <a16:creationId xmlns:a16="http://schemas.microsoft.com/office/drawing/2014/main" id="{02347257-CE10-4868-B221-DBE050BB33A3}"/>
              </a:ext>
            </a:extLst>
          </p:cNvPr>
          <p:cNvSpPr txBox="1">
            <a:spLocks noChangeArrowheads="1"/>
          </p:cNvSpPr>
          <p:nvPr/>
        </p:nvSpPr>
        <p:spPr bwMode="auto">
          <a:xfrm>
            <a:off x="7367588" y="4695825"/>
            <a:ext cx="887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t>Ab anti </a:t>
            </a:r>
            <a:r>
              <a:rPr lang="el-GR" altLang="it-IT" sz="1400"/>
              <a:t>β</a:t>
            </a:r>
          </a:p>
        </p:txBody>
      </p:sp>
      <p:sp>
        <p:nvSpPr>
          <p:cNvPr id="13317" name="Text Box 5">
            <a:extLst>
              <a:ext uri="{FF2B5EF4-FFF2-40B4-BE49-F238E27FC236}">
                <a16:creationId xmlns:a16="http://schemas.microsoft.com/office/drawing/2014/main" id="{9C63DBF9-B6F3-466D-9247-5D021BE2B789}"/>
              </a:ext>
            </a:extLst>
          </p:cNvPr>
          <p:cNvSpPr txBox="1">
            <a:spLocks noChangeArrowheads="1"/>
          </p:cNvSpPr>
          <p:nvPr/>
        </p:nvSpPr>
        <p:spPr bwMode="auto">
          <a:xfrm>
            <a:off x="2108200" y="3073400"/>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(Furin)</a:t>
            </a:r>
          </a:p>
        </p:txBody>
      </p:sp>
      <p:sp>
        <p:nvSpPr>
          <p:cNvPr id="6" name="CasellaDiTesto 14">
            <a:extLst>
              <a:ext uri="{FF2B5EF4-FFF2-40B4-BE49-F238E27FC236}">
                <a16:creationId xmlns:a16="http://schemas.microsoft.com/office/drawing/2014/main" id="{4DD11F3A-AC0B-4483-9C31-66E320F62690}"/>
              </a:ext>
            </a:extLst>
          </p:cNvPr>
          <p:cNvSpPr txBox="1">
            <a:spLocks noChangeArrowheads="1"/>
          </p:cNvSpPr>
          <p:nvPr/>
        </p:nvSpPr>
        <p:spPr bwMode="auto">
          <a:xfrm>
            <a:off x="7110413" y="6486525"/>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7" name="Rectangle 2">
            <a:extLst>
              <a:ext uri="{FF2B5EF4-FFF2-40B4-BE49-F238E27FC236}">
                <a16:creationId xmlns:a16="http://schemas.microsoft.com/office/drawing/2014/main" id="{906C7991-FF8A-4EC7-AEEF-604622DFE092}"/>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1A35220A-5FE0-46EF-B948-0BE623E9CB6F}"/>
              </a:ext>
            </a:extLst>
          </p:cNvPr>
          <p:cNvGrpSpPr>
            <a:grpSpLocks/>
          </p:cNvGrpSpPr>
          <p:nvPr/>
        </p:nvGrpSpPr>
        <p:grpSpPr bwMode="auto">
          <a:xfrm>
            <a:off x="2287588" y="906463"/>
            <a:ext cx="5003800" cy="5121275"/>
            <a:chOff x="545" y="270"/>
            <a:chExt cx="3769" cy="3500"/>
          </a:xfrm>
        </p:grpSpPr>
        <p:pic>
          <p:nvPicPr>
            <p:cNvPr id="14343" name="Picture 3">
              <a:extLst>
                <a:ext uri="{FF2B5EF4-FFF2-40B4-BE49-F238E27FC236}">
                  <a16:creationId xmlns:a16="http://schemas.microsoft.com/office/drawing/2014/main" id="{372EB9F2-B813-4A6E-8AFD-9211485F2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 y="270"/>
              <a:ext cx="2425"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
              <a:extLst>
                <a:ext uri="{FF2B5EF4-FFF2-40B4-BE49-F238E27FC236}">
                  <a16:creationId xmlns:a16="http://schemas.microsoft.com/office/drawing/2014/main" id="{E843382E-C351-415F-88AD-3BEDC73D0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 y="2162"/>
              <a:ext cx="3769"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Text Box 5">
            <a:extLst>
              <a:ext uri="{FF2B5EF4-FFF2-40B4-BE49-F238E27FC236}">
                <a16:creationId xmlns:a16="http://schemas.microsoft.com/office/drawing/2014/main" id="{5E790466-FA5E-45BD-A741-6A3572095C1C}"/>
              </a:ext>
            </a:extLst>
          </p:cNvPr>
          <p:cNvSpPr txBox="1">
            <a:spLocks noChangeArrowheads="1"/>
          </p:cNvSpPr>
          <p:nvPr/>
        </p:nvSpPr>
        <p:spPr bwMode="auto">
          <a:xfrm>
            <a:off x="4132263" y="363538"/>
            <a:ext cx="103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200"/>
              <a:t>caput epididymidis</a:t>
            </a:r>
          </a:p>
        </p:txBody>
      </p:sp>
      <p:sp>
        <p:nvSpPr>
          <p:cNvPr id="14340" name="Text Box 6">
            <a:extLst>
              <a:ext uri="{FF2B5EF4-FFF2-40B4-BE49-F238E27FC236}">
                <a16:creationId xmlns:a16="http://schemas.microsoft.com/office/drawing/2014/main" id="{342DD9EC-61E4-4E67-BC13-F28DDE6371C4}"/>
              </a:ext>
            </a:extLst>
          </p:cNvPr>
          <p:cNvSpPr txBox="1">
            <a:spLocks noChangeArrowheads="1"/>
          </p:cNvSpPr>
          <p:nvPr/>
        </p:nvSpPr>
        <p:spPr bwMode="auto">
          <a:xfrm>
            <a:off x="5164138" y="363538"/>
            <a:ext cx="1141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200"/>
              <a:t>distal corpus epididymidis</a:t>
            </a:r>
          </a:p>
        </p:txBody>
      </p:sp>
      <p:sp>
        <p:nvSpPr>
          <p:cNvPr id="14341" name="Text Box 7">
            <a:extLst>
              <a:ext uri="{FF2B5EF4-FFF2-40B4-BE49-F238E27FC236}">
                <a16:creationId xmlns:a16="http://schemas.microsoft.com/office/drawing/2014/main" id="{F6852957-282D-4141-A888-EE73E9970167}"/>
              </a:ext>
            </a:extLst>
          </p:cNvPr>
          <p:cNvSpPr txBox="1">
            <a:spLocks noChangeArrowheads="1"/>
          </p:cNvSpPr>
          <p:nvPr/>
        </p:nvSpPr>
        <p:spPr bwMode="auto">
          <a:xfrm>
            <a:off x="6196013" y="363538"/>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it-IT" altLang="it-IT" sz="1200"/>
              <a:t>distal corpus epididymidis</a:t>
            </a:r>
          </a:p>
        </p:txBody>
      </p:sp>
      <p:sp>
        <p:nvSpPr>
          <p:cNvPr id="14342" name="Text Box 8">
            <a:extLst>
              <a:ext uri="{FF2B5EF4-FFF2-40B4-BE49-F238E27FC236}">
                <a16:creationId xmlns:a16="http://schemas.microsoft.com/office/drawing/2014/main" id="{B2C36CB1-3C27-4DCF-A67E-02D9331A7612}"/>
              </a:ext>
            </a:extLst>
          </p:cNvPr>
          <p:cNvSpPr txBox="1">
            <a:spLocks noChangeArrowheads="1"/>
          </p:cNvSpPr>
          <p:nvPr/>
        </p:nvSpPr>
        <p:spPr bwMode="auto">
          <a:xfrm>
            <a:off x="98425" y="6130925"/>
            <a:ext cx="90043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600"/>
              <a:t>Changes in the localization of fertilin on the sperm head of guinea-pig correlate with the proteolytic</a:t>
            </a:r>
          </a:p>
          <a:p>
            <a:pPr eaLnBrk="1" hangingPunct="1"/>
            <a:r>
              <a:rPr lang="it-IT" altLang="it-IT" sz="1600"/>
              <a:t>exposure of epitope recognized by mAb PH-30 on fertilin </a:t>
            </a:r>
            <a:r>
              <a:rPr lang="el-GR" altLang="it-IT" sz="1600">
                <a:cs typeface="Times New Roman" panose="02020603050405020304" pitchFamily="18" charset="0"/>
              </a:rPr>
              <a:t>β</a:t>
            </a:r>
          </a:p>
        </p:txBody>
      </p:sp>
      <p:sp>
        <p:nvSpPr>
          <p:cNvPr id="9" name="CasellaDiTesto 14">
            <a:extLst>
              <a:ext uri="{FF2B5EF4-FFF2-40B4-BE49-F238E27FC236}">
                <a16:creationId xmlns:a16="http://schemas.microsoft.com/office/drawing/2014/main" id="{81030E77-8467-45AB-83CC-C776E2F309F7}"/>
              </a:ext>
            </a:extLst>
          </p:cNvPr>
          <p:cNvSpPr txBox="1">
            <a:spLocks noChangeArrowheads="1"/>
          </p:cNvSpPr>
          <p:nvPr/>
        </p:nvSpPr>
        <p:spPr bwMode="auto">
          <a:xfrm>
            <a:off x="7110413" y="6486525"/>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10" name="Rectangle 2">
            <a:extLst>
              <a:ext uri="{FF2B5EF4-FFF2-40B4-BE49-F238E27FC236}">
                <a16:creationId xmlns:a16="http://schemas.microsoft.com/office/drawing/2014/main" id="{DCC39824-7A95-4831-B732-ECACB15BB7E0}"/>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BFE9C436-AF15-47EE-B15C-C15954D71D44}"/>
              </a:ext>
            </a:extLst>
          </p:cNvPr>
          <p:cNvSpPr txBox="1">
            <a:spLocks noChangeArrowheads="1"/>
          </p:cNvSpPr>
          <p:nvPr/>
        </p:nvSpPr>
        <p:spPr bwMode="auto">
          <a:xfrm>
            <a:off x="330200" y="143679"/>
            <a:ext cx="8480425" cy="701675"/>
          </a:xfrm>
          <a:prstGeom prst="rect">
            <a:avLst/>
          </a:prstGeom>
          <a:noFill/>
          <a:ln w="9525">
            <a:noFill/>
            <a:miter lim="800000"/>
            <a:headEnd/>
            <a:tailEnd/>
          </a:ln>
          <a:effectLst/>
        </p:spPr>
        <p:txBody>
          <a:bodyPr wrap="none">
            <a:spAutoFit/>
          </a:bodyPr>
          <a:lstStyle/>
          <a:p>
            <a:pPr>
              <a:defRPr/>
            </a:pPr>
            <a:r>
              <a:rPr lang="it-IT" sz="2000" b="1">
                <a:solidFill>
                  <a:srgbClr val="BC003F"/>
                </a:solidFill>
                <a:effectLst>
                  <a:outerShdw blurRad="38100" dist="38100" dir="2700000" algn="tl">
                    <a:srgbClr val="C0C0C0"/>
                  </a:outerShdw>
                </a:effectLst>
                <a:latin typeface="Comic Sans MS" pitchFamily="66" charset="0"/>
              </a:rPr>
              <a:t>STADI DELLA MATURAZIONE DELL’UOVO AL MOMENTO DELLA</a:t>
            </a:r>
          </a:p>
          <a:p>
            <a:pPr>
              <a:defRPr/>
            </a:pPr>
            <a:r>
              <a:rPr lang="it-IT" sz="2000" b="1">
                <a:solidFill>
                  <a:srgbClr val="BC003F"/>
                </a:solidFill>
                <a:effectLst>
                  <a:outerShdw blurRad="38100" dist="38100" dir="2700000" algn="tl">
                    <a:srgbClr val="C0C0C0"/>
                  </a:outerShdw>
                </a:effectLst>
                <a:latin typeface="Comic Sans MS" pitchFamily="66" charset="0"/>
              </a:rPr>
              <a:t>PENETRAZIONE DELLO SPERMATOZOO</a:t>
            </a:r>
          </a:p>
        </p:txBody>
      </p:sp>
      <p:graphicFrame>
        <p:nvGraphicFramePr>
          <p:cNvPr id="35843" name="Group 3">
            <a:extLst>
              <a:ext uri="{FF2B5EF4-FFF2-40B4-BE49-F238E27FC236}">
                <a16:creationId xmlns:a16="http://schemas.microsoft.com/office/drawing/2014/main" id="{D30564BF-71E2-4A61-B496-1857AE7A93BC}"/>
              </a:ext>
            </a:extLst>
          </p:cNvPr>
          <p:cNvGraphicFramePr>
            <a:graphicFrameLocks noGrp="1"/>
          </p:cNvGraphicFramePr>
          <p:nvPr/>
        </p:nvGraphicFramePr>
        <p:xfrm>
          <a:off x="300038" y="3355191"/>
          <a:ext cx="8601075" cy="3279775"/>
        </p:xfrm>
        <a:graphic>
          <a:graphicData uri="http://schemas.openxmlformats.org/drawingml/2006/table">
            <a:tbl>
              <a:tblPr/>
              <a:tblGrid>
                <a:gridCol w="1301750">
                  <a:extLst>
                    <a:ext uri="{9D8B030D-6E8A-4147-A177-3AD203B41FA5}">
                      <a16:colId xmlns:a16="http://schemas.microsoft.com/office/drawing/2014/main" val="20000"/>
                    </a:ext>
                  </a:extLst>
                </a:gridCol>
                <a:gridCol w="1965325">
                  <a:extLst>
                    <a:ext uri="{9D8B030D-6E8A-4147-A177-3AD203B41FA5}">
                      <a16:colId xmlns:a16="http://schemas.microsoft.com/office/drawing/2014/main" val="20001"/>
                    </a:ext>
                  </a:extLst>
                </a:gridCol>
                <a:gridCol w="1781175">
                  <a:extLst>
                    <a:ext uri="{9D8B030D-6E8A-4147-A177-3AD203B41FA5}">
                      <a16:colId xmlns:a16="http://schemas.microsoft.com/office/drawing/2014/main" val="20002"/>
                    </a:ext>
                  </a:extLst>
                </a:gridCol>
                <a:gridCol w="1874837">
                  <a:extLst>
                    <a:ext uri="{9D8B030D-6E8A-4147-A177-3AD203B41FA5}">
                      <a16:colId xmlns:a16="http://schemas.microsoft.com/office/drawing/2014/main" val="20003"/>
                    </a:ext>
                  </a:extLst>
                </a:gridCol>
                <a:gridCol w="1677988">
                  <a:extLst>
                    <a:ext uri="{9D8B030D-6E8A-4147-A177-3AD203B41FA5}">
                      <a16:colId xmlns:a16="http://schemas.microsoft.com/office/drawing/2014/main" val="20004"/>
                    </a:ext>
                  </a:extLst>
                </a:gridCol>
              </a:tblGrid>
              <a:tr h="3279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a:ln>
                            <a:noFill/>
                          </a:ln>
                          <a:solidFill>
                            <a:schemeClr val="tx1"/>
                          </a:solidFill>
                          <a:effectLst/>
                          <a:latin typeface="Arial" pitchFamily="34" charset="0"/>
                          <a:cs typeface="Arial" pitchFamily="34" charset="0"/>
                        </a:rPr>
                        <a:t>GLI ANELLIDI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1" u="none" strike="noStrike" cap="none" normalizeH="0" baseline="0" dirty="0" err="1">
                          <a:ln>
                            <a:noFill/>
                          </a:ln>
                          <a:solidFill>
                            <a:schemeClr val="tx1"/>
                          </a:solidFill>
                          <a:effectLst/>
                          <a:latin typeface="Arial" pitchFamily="34" charset="0"/>
                          <a:cs typeface="Arial" pitchFamily="34" charset="0"/>
                        </a:rPr>
                        <a:t>Dinophilus</a:t>
                      </a:r>
                      <a:r>
                        <a:rPr kumimoji="0" lang="it-IT" sz="1000" b="0" i="0" u="none" strike="noStrike" cap="none" normalizeH="0" baseline="0" dirty="0">
                          <a:ln>
                            <a:noFill/>
                          </a:ln>
                          <a:solidFill>
                            <a:schemeClr val="tx1"/>
                          </a:solidFill>
                          <a:effectLst/>
                          <a:latin typeface="Arial" pitchFamily="34" charset="0"/>
                          <a:cs typeface="Arial" pitchFamily="34" charset="0"/>
                        </a:rPr>
                        <a:t> 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1" u="none" strike="noStrike" cap="none" normalizeH="0" baseline="0" dirty="0" err="1">
                          <a:ln>
                            <a:noFill/>
                          </a:ln>
                          <a:solidFill>
                            <a:schemeClr val="tx1"/>
                          </a:solidFill>
                          <a:effectLst/>
                          <a:latin typeface="Arial" pitchFamily="34" charset="0"/>
                          <a:cs typeface="Arial" pitchFamily="34" charset="0"/>
                        </a:rPr>
                        <a:t>Saccocirrus</a:t>
                      </a:r>
                      <a:endParaRPr kumimoji="0" lang="it-IT" sz="1000" b="0"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a:ln>
                            <a:noFill/>
                          </a:ln>
                          <a:solidFill>
                            <a:schemeClr val="tx1"/>
                          </a:solidFill>
                          <a:effectLst/>
                          <a:latin typeface="Arial" pitchFamily="34" charset="0"/>
                          <a:cs typeface="Arial" pitchFamily="34" charset="0"/>
                        </a:rPr>
                        <a:t>IL PLICHETE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1" u="none" strike="noStrike" cap="none" normalizeH="0" baseline="0" dirty="0" err="1">
                          <a:ln>
                            <a:noFill/>
                          </a:ln>
                          <a:solidFill>
                            <a:schemeClr val="tx1"/>
                          </a:solidFill>
                          <a:effectLst/>
                          <a:latin typeface="Arial" pitchFamily="34" charset="0"/>
                          <a:cs typeface="Arial" pitchFamily="34" charset="0"/>
                        </a:rPr>
                        <a:t>Histribdella</a:t>
                      </a:r>
                      <a:endParaRPr kumimoji="0" lang="it-IT" sz="1000" b="0"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a:ln>
                            <a:noFill/>
                          </a:ln>
                          <a:solidFill>
                            <a:schemeClr val="tx1"/>
                          </a:solidFill>
                          <a:effectLst/>
                          <a:latin typeface="Arial" pitchFamily="34" charset="0"/>
                          <a:cs typeface="Arial" pitchFamily="34" charset="0"/>
                        </a:rPr>
                        <a:t>IL PLATELMINTE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1" u="none" strike="noStrike" cap="none" normalizeH="0" baseline="0" dirty="0" err="1">
                          <a:ln>
                            <a:noFill/>
                          </a:ln>
                          <a:solidFill>
                            <a:schemeClr val="tx1"/>
                          </a:solidFill>
                          <a:effectLst/>
                          <a:latin typeface="Arial" pitchFamily="34" charset="0"/>
                          <a:cs typeface="Arial" pitchFamily="34" charset="0"/>
                        </a:rPr>
                        <a:t>Otomestosoma</a:t>
                      </a:r>
                      <a:endParaRPr kumimoji="0" lang="it-IT" sz="1000" b="0"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a:ln>
                            <a:noFill/>
                          </a:ln>
                          <a:solidFill>
                            <a:schemeClr val="tx1"/>
                          </a:solidFill>
                          <a:effectLst/>
                          <a:latin typeface="Arial" pitchFamily="34" charset="0"/>
                          <a:cs typeface="Arial" pitchFamily="34" charset="0"/>
                        </a:rPr>
                        <a:t>L’ONICOFORO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1" u="none" strike="noStrike" cap="none" normalizeH="0" baseline="0" dirty="0" err="1">
                          <a:ln>
                            <a:noFill/>
                          </a:ln>
                          <a:solidFill>
                            <a:schemeClr val="tx1"/>
                          </a:solidFill>
                          <a:effectLst/>
                          <a:latin typeface="Arial" pitchFamily="34" charset="0"/>
                          <a:cs typeface="Arial" pitchFamily="34" charset="0"/>
                        </a:rPr>
                        <a:t>Peripatopsis</a:t>
                      </a:r>
                      <a:endParaRPr kumimoji="0" lang="it-IT" sz="1000" b="0"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dirty="0">
                        <a:ln>
                          <a:noFill/>
                        </a:ln>
                        <a:solidFill>
                          <a:srgbClr val="FFFF00"/>
                        </a:solidFill>
                        <a:effectLst/>
                        <a:latin typeface="Arial" pitchFamily="34" charset="0"/>
                        <a:cs typeface="Arial" pitchFamily="34"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chemeClr val="tx1"/>
                          </a:solidFill>
                          <a:effectLst/>
                          <a:latin typeface="Arial" pitchFamily="34" charset="0"/>
                          <a:cs typeface="Arial" pitchFamily="34" charset="0"/>
                        </a:rPr>
                        <a:t>IL NEMATODE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1" u="none" strike="noStrike" cap="none" normalizeH="0" baseline="0">
                          <a:ln>
                            <a:noFill/>
                          </a:ln>
                          <a:solidFill>
                            <a:schemeClr val="tx1"/>
                          </a:solidFill>
                          <a:effectLst/>
                          <a:latin typeface="Arial" pitchFamily="34" charset="0"/>
                          <a:cs typeface="Arial" pitchFamily="34" charset="0"/>
                        </a:rPr>
                        <a:t>Ascaris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1"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chemeClr val="tx1"/>
                          </a:solidFill>
                          <a:effectLst/>
                          <a:latin typeface="Arial" pitchFamily="34" charset="0"/>
                          <a:cs typeface="Arial" pitchFamily="34" charset="0"/>
                        </a:rPr>
                        <a:t>IL MESOZOO </a:t>
                      </a:r>
                      <a:r>
                        <a:rPr kumimoji="0" lang="it-IT" sz="1000" b="0" i="1" u="none" strike="noStrike" cap="none" normalizeH="0" baseline="0">
                          <a:ln>
                            <a:noFill/>
                          </a:ln>
                          <a:solidFill>
                            <a:schemeClr val="tx1"/>
                          </a:solidFill>
                          <a:effectLst/>
                          <a:latin typeface="Arial" pitchFamily="34" charset="0"/>
                          <a:cs typeface="Arial" pitchFamily="34" charset="0"/>
                        </a:rPr>
                        <a:t>Dicyema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1"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chemeClr val="tx1"/>
                          </a:solidFill>
                          <a:effectLst/>
                          <a:latin typeface="Arial" pitchFamily="34" charset="0"/>
                          <a:cs typeface="Arial" pitchFamily="34" charset="0"/>
                        </a:rPr>
                        <a:t>LA SPUGNA </a:t>
                      </a:r>
                      <a:r>
                        <a:rPr kumimoji="0" lang="it-IT" sz="1000" b="0" i="1" u="none" strike="noStrike" cap="none" normalizeH="0" baseline="0">
                          <a:ln>
                            <a:noFill/>
                          </a:ln>
                          <a:solidFill>
                            <a:schemeClr val="tx1"/>
                          </a:solidFill>
                          <a:effectLst/>
                          <a:latin typeface="Arial" pitchFamily="34" charset="0"/>
                          <a:cs typeface="Arial" pitchFamily="34" charset="0"/>
                        </a:rPr>
                        <a:t>Grantia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chemeClr val="tx1"/>
                          </a:solidFill>
                          <a:effectLst/>
                          <a:latin typeface="Arial" pitchFamily="34" charset="0"/>
                          <a:cs typeface="Arial" pitchFamily="34" charset="0"/>
                        </a:rPr>
                        <a:t>IL POLICHETE </a:t>
                      </a:r>
                      <a:r>
                        <a:rPr kumimoji="0" lang="it-IT" sz="1000" b="0" i="1" u="none" strike="noStrike" cap="none" normalizeH="0" baseline="0">
                          <a:ln>
                            <a:noFill/>
                          </a:ln>
                          <a:solidFill>
                            <a:schemeClr val="tx1"/>
                          </a:solidFill>
                          <a:effectLst/>
                          <a:latin typeface="Arial" pitchFamily="34" charset="0"/>
                          <a:cs typeface="Arial" pitchFamily="34" charset="0"/>
                        </a:rPr>
                        <a:t>Myzostoma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1"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chemeClr val="tx1"/>
                          </a:solidFill>
                          <a:effectLst/>
                          <a:latin typeface="Arial" pitchFamily="34" charset="0"/>
                          <a:cs typeface="Arial" pitchFamily="34" charset="0"/>
                        </a:rPr>
                        <a:t>IL POLICHETE </a:t>
                      </a:r>
                      <a:r>
                        <a:rPr kumimoji="0" lang="it-IT" sz="1000" b="0" i="1" u="none" strike="noStrike" cap="none" normalizeH="0" baseline="0">
                          <a:ln>
                            <a:noFill/>
                          </a:ln>
                          <a:solidFill>
                            <a:schemeClr val="tx1"/>
                          </a:solidFill>
                          <a:effectLst/>
                          <a:latin typeface="Arial" pitchFamily="34" charset="0"/>
                          <a:cs typeface="Arial" pitchFamily="34" charset="0"/>
                        </a:rPr>
                        <a:t>Nereis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1"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chemeClr val="tx1"/>
                          </a:solidFill>
                          <a:effectLst/>
                          <a:latin typeface="Arial" pitchFamily="34" charset="0"/>
                          <a:cs typeface="Arial" pitchFamily="34" charset="0"/>
                        </a:rPr>
                        <a:t>IL MOLLUSCO BIVALVE </a:t>
                      </a:r>
                      <a:r>
                        <a:rPr kumimoji="0" lang="it-IT" sz="1000" b="0" i="1" u="none" strike="noStrike" cap="none" normalizeH="0" baseline="0">
                          <a:ln>
                            <a:noFill/>
                          </a:ln>
                          <a:solidFill>
                            <a:schemeClr val="tx1"/>
                          </a:solidFill>
                          <a:effectLst/>
                          <a:latin typeface="Arial" pitchFamily="34" charset="0"/>
                          <a:cs typeface="Arial" pitchFamily="34" charset="0"/>
                        </a:rPr>
                        <a:t>Spisula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1"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chemeClr val="tx1"/>
                          </a:solidFill>
                          <a:effectLst/>
                          <a:latin typeface="Arial" pitchFamily="34" charset="0"/>
                          <a:cs typeface="Arial" pitchFamily="34" charset="0"/>
                        </a:rPr>
                        <a:t>L’ECHIUROIDEO </a:t>
                      </a:r>
                      <a:r>
                        <a:rPr kumimoji="0" lang="it-IT" sz="1000" b="0" i="1" u="none" strike="noStrike" cap="none" normalizeH="0" baseline="0">
                          <a:ln>
                            <a:noFill/>
                          </a:ln>
                          <a:solidFill>
                            <a:schemeClr val="tx1"/>
                          </a:solidFill>
                          <a:effectLst/>
                          <a:latin typeface="Arial" pitchFamily="34" charset="0"/>
                          <a:cs typeface="Arial" pitchFamily="34" charset="0"/>
                        </a:rPr>
                        <a:t>Urechis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1" u="none" strike="noStrike" cap="none" normalizeH="0" baseline="0">
                        <a:ln>
                          <a:noFill/>
                        </a:ln>
                        <a:solidFill>
                          <a:srgbClr val="FFFF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rgbClr val="BC003F"/>
                          </a:solidFill>
                          <a:effectLst/>
                          <a:latin typeface="Arial" pitchFamily="34" charset="0"/>
                          <a:cs typeface="Arial" pitchFamily="34" charset="0"/>
                        </a:rPr>
                        <a:t>IL CANE E LA VOLPE</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chemeClr val="tx1"/>
                          </a:solidFill>
                          <a:effectLst/>
                          <a:latin typeface="Arial" pitchFamily="34" charset="0"/>
                          <a:cs typeface="Arial" pitchFamily="34" charset="0"/>
                        </a:rPr>
                        <a:t>IL NEMERTINO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1" u="none" strike="noStrike" cap="none" normalizeH="0" baseline="0">
                          <a:ln>
                            <a:noFill/>
                          </a:ln>
                          <a:solidFill>
                            <a:schemeClr val="tx1"/>
                          </a:solidFill>
                          <a:effectLst/>
                          <a:latin typeface="Arial" pitchFamily="34" charset="0"/>
                          <a:cs typeface="Arial" pitchFamily="34" charset="0"/>
                        </a:rPr>
                        <a:t>Cerebratulus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1"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chemeClr val="tx1"/>
                          </a:solidFill>
                          <a:effectLst/>
                          <a:latin typeface="Arial" pitchFamily="34" charset="0"/>
                          <a:cs typeface="Arial" pitchFamily="34" charset="0"/>
                        </a:rPr>
                        <a:t>IL POLICHETE </a:t>
                      </a:r>
                      <a:r>
                        <a:rPr kumimoji="0" lang="it-IT" sz="1000" b="0" i="1" u="none" strike="noStrike" cap="none" normalizeH="0" baseline="0">
                          <a:ln>
                            <a:noFill/>
                          </a:ln>
                          <a:solidFill>
                            <a:schemeClr val="tx1"/>
                          </a:solidFill>
                          <a:effectLst/>
                          <a:latin typeface="Arial" pitchFamily="34" charset="0"/>
                          <a:cs typeface="Arial" pitchFamily="34" charset="0"/>
                        </a:rPr>
                        <a:t>Chaetopterus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1"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chemeClr val="tx1"/>
                          </a:solidFill>
                          <a:effectLst/>
                          <a:latin typeface="Arial" pitchFamily="34" charset="0"/>
                          <a:cs typeface="Arial" pitchFamily="34" charset="0"/>
                        </a:rPr>
                        <a:t>IL MOLLUSCO SCAFOPODE </a:t>
                      </a:r>
                      <a:r>
                        <a:rPr kumimoji="0" lang="it-IT" sz="1000" b="0" i="1" u="none" strike="noStrike" cap="none" normalizeH="0" baseline="0">
                          <a:ln>
                            <a:noFill/>
                          </a:ln>
                          <a:solidFill>
                            <a:schemeClr val="tx1"/>
                          </a:solidFill>
                          <a:effectLst/>
                          <a:latin typeface="Arial" pitchFamily="34" charset="0"/>
                          <a:cs typeface="Arial" pitchFamily="34" charset="0"/>
                        </a:rPr>
                        <a:t>Dentalium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1"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chemeClr val="tx1"/>
                          </a:solidFill>
                          <a:effectLst/>
                          <a:latin typeface="Arial" pitchFamily="34" charset="0"/>
                          <a:cs typeface="Arial" pitchFamily="34" charset="0"/>
                        </a:rPr>
                        <a:t>IL POLICHETE TUBICOLO </a:t>
                      </a:r>
                      <a:r>
                        <a:rPr kumimoji="0" lang="it-IT" sz="1000" b="0" i="1" u="none" strike="noStrike" cap="none" normalizeH="0" baseline="0">
                          <a:ln>
                            <a:noFill/>
                          </a:ln>
                          <a:solidFill>
                            <a:schemeClr val="tx1"/>
                          </a:solidFill>
                          <a:effectLst/>
                          <a:latin typeface="Arial" pitchFamily="34" charset="0"/>
                          <a:cs typeface="Arial" pitchFamily="34" charset="0"/>
                        </a:rPr>
                        <a:t>Pectinaria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1"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chemeClr val="tx1"/>
                          </a:solidFill>
                          <a:effectLst/>
                          <a:latin typeface="Arial" pitchFamily="34" charset="0"/>
                          <a:cs typeface="Arial" pitchFamily="34" charset="0"/>
                        </a:rPr>
                        <a:t>MOLTI INSETTI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a:ln>
                            <a:noFill/>
                          </a:ln>
                          <a:solidFill>
                            <a:schemeClr val="tx1"/>
                          </a:solidFill>
                          <a:effectLst/>
                          <a:latin typeface="Arial" pitchFamily="34" charset="0"/>
                          <a:cs typeface="Arial" pitchFamily="34" charset="0"/>
                        </a:rPr>
                        <a:t>STELLA DI MARE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a:ln>
                          <a:noFill/>
                        </a:ln>
                        <a:solidFill>
                          <a:srgbClr val="FFFF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a:ln>
                          <a:noFill/>
                        </a:ln>
                        <a:solidFill>
                          <a:srgbClr val="FFFF00"/>
                        </a:solidFill>
                        <a:effectLst/>
                        <a:latin typeface="Arial" pitchFamily="34" charset="0"/>
                        <a:cs typeface="Arial" pitchFamily="34" charset="0"/>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a:ln>
                            <a:noFill/>
                          </a:ln>
                          <a:solidFill>
                            <a:schemeClr val="tx1"/>
                          </a:solidFill>
                          <a:effectLst/>
                          <a:latin typeface="Arial" pitchFamily="34" charset="0"/>
                          <a:cs typeface="Arial" pitchFamily="34" charset="0"/>
                        </a:rPr>
                        <a:t>L’ANFIOSSO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1" u="none" strike="noStrike" cap="none" normalizeH="0" baseline="0" dirty="0" err="1">
                          <a:ln>
                            <a:noFill/>
                          </a:ln>
                          <a:solidFill>
                            <a:schemeClr val="tx1"/>
                          </a:solidFill>
                          <a:effectLst/>
                          <a:latin typeface="Arial" pitchFamily="34" charset="0"/>
                          <a:cs typeface="Arial" pitchFamily="34" charset="0"/>
                        </a:rPr>
                        <a:t>Branchiostoma</a:t>
                      </a:r>
                      <a:endParaRPr kumimoji="0" lang="it-IT" sz="1000" b="0"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1"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a:ln>
                            <a:noFill/>
                          </a:ln>
                          <a:solidFill>
                            <a:srgbClr val="BC003F"/>
                          </a:solidFill>
                          <a:effectLst/>
                          <a:latin typeface="Arial" pitchFamily="34" charset="0"/>
                          <a:cs typeface="Arial" pitchFamily="34" charset="0"/>
                        </a:rPr>
                        <a:t>ANFIBI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1" i="0" u="none" strike="noStrike" cap="none" normalizeH="0" baseline="0" dirty="0">
                        <a:ln>
                          <a:noFill/>
                        </a:ln>
                        <a:solidFill>
                          <a:srgbClr val="BC003F"/>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a:ln>
                            <a:noFill/>
                          </a:ln>
                          <a:solidFill>
                            <a:srgbClr val="BC003F"/>
                          </a:solidFill>
                          <a:effectLst/>
                          <a:latin typeface="Arial" pitchFamily="34" charset="0"/>
                          <a:cs typeface="Arial" pitchFamily="34" charset="0"/>
                        </a:rPr>
                        <a:t>LA MAGGIOR PARTE DEI MAMMIFERI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1" i="0" u="none" strike="noStrike" cap="none" normalizeH="0" baseline="0" dirty="0">
                        <a:ln>
                          <a:noFill/>
                        </a:ln>
                        <a:solidFill>
                          <a:srgbClr val="BC003F"/>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1" i="0" u="none" strike="noStrike" cap="none" normalizeH="0" baseline="0" dirty="0">
                          <a:ln>
                            <a:noFill/>
                          </a:ln>
                          <a:solidFill>
                            <a:srgbClr val="BC003F"/>
                          </a:solidFill>
                          <a:effectLst/>
                          <a:latin typeface="Arial" pitchFamily="34" charset="0"/>
                          <a:cs typeface="Arial" pitchFamily="34" charset="0"/>
                        </a:rPr>
                        <a:t>PESCI</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a:ln>
                            <a:noFill/>
                          </a:ln>
                          <a:solidFill>
                            <a:schemeClr val="tx1"/>
                          </a:solidFill>
                          <a:effectLst/>
                          <a:latin typeface="Arial" pitchFamily="34" charset="0"/>
                          <a:cs typeface="Arial" pitchFamily="34" charset="0"/>
                        </a:rPr>
                        <a:t>CNIDARI (AD ESEMPIO GLI ANEMONI </a:t>
                      </a:r>
                      <a:r>
                        <a:rPr kumimoji="0" lang="it-IT" sz="1000" b="0" i="0" u="none" strike="noStrike" cap="none" normalizeH="0" baseline="0" dirty="0" err="1">
                          <a:ln>
                            <a:noFill/>
                          </a:ln>
                          <a:solidFill>
                            <a:schemeClr val="tx1"/>
                          </a:solidFill>
                          <a:effectLst/>
                          <a:latin typeface="Arial" pitchFamily="34" charset="0"/>
                          <a:cs typeface="Arial" pitchFamily="34" charset="0"/>
                        </a:rPr>
                        <a:t>DI</a:t>
                      </a:r>
                      <a:r>
                        <a:rPr kumimoji="0" lang="it-IT" sz="1000" b="0" i="0" u="none" strike="noStrike" cap="none" normalizeH="0" baseline="0" dirty="0">
                          <a:ln>
                            <a:noFill/>
                          </a:ln>
                          <a:solidFill>
                            <a:schemeClr val="tx1"/>
                          </a:solidFill>
                          <a:effectLst/>
                          <a:latin typeface="Arial" pitchFamily="34" charset="0"/>
                          <a:cs typeface="Arial" pitchFamily="34" charset="0"/>
                        </a:rPr>
                        <a:t> MARE)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a:ln>
                            <a:noFill/>
                          </a:ln>
                          <a:solidFill>
                            <a:schemeClr val="tx1"/>
                          </a:solidFill>
                          <a:effectLst/>
                          <a:latin typeface="Arial" pitchFamily="34" charset="0"/>
                          <a:cs typeface="Arial" pitchFamily="34" charset="0"/>
                        </a:rPr>
                        <a:t>RICCI </a:t>
                      </a:r>
                      <a:r>
                        <a:rPr kumimoji="0" lang="it-IT" sz="1000" b="0" i="0" u="none" strike="noStrike" cap="none" normalizeH="0" baseline="0" dirty="0" err="1">
                          <a:ln>
                            <a:noFill/>
                          </a:ln>
                          <a:solidFill>
                            <a:schemeClr val="tx1"/>
                          </a:solidFill>
                          <a:effectLst/>
                          <a:latin typeface="Arial" pitchFamily="34" charset="0"/>
                          <a:cs typeface="Arial" pitchFamily="34" charset="0"/>
                        </a:rPr>
                        <a:t>DI</a:t>
                      </a:r>
                      <a:r>
                        <a:rPr kumimoji="0" lang="it-IT" sz="1000" b="0" i="0" u="none" strike="noStrike" cap="none" normalizeH="0" baseline="0" dirty="0">
                          <a:ln>
                            <a:noFill/>
                          </a:ln>
                          <a:solidFill>
                            <a:schemeClr val="tx1"/>
                          </a:solidFill>
                          <a:effectLst/>
                          <a:latin typeface="Arial" pitchFamily="34" charset="0"/>
                          <a:cs typeface="Arial" pitchFamily="34" charset="0"/>
                        </a:rPr>
                        <a:t> MARE</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5369" name="Picture 21" descr="Gilbert fig">
            <a:extLst>
              <a:ext uri="{FF2B5EF4-FFF2-40B4-BE49-F238E27FC236}">
                <a16:creationId xmlns:a16="http://schemas.microsoft.com/office/drawing/2014/main" id="{A3D365E8-CB3B-4FEF-AC0B-D0B42ADDF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1073954"/>
            <a:ext cx="854075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2" descr="Rosati fig">
            <a:extLst>
              <a:ext uri="{FF2B5EF4-FFF2-40B4-BE49-F238E27FC236}">
                <a16:creationId xmlns:a16="http://schemas.microsoft.com/office/drawing/2014/main" id="{F3AB6C14-E3F9-48B1-AA89-25C17E314B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250" y="4692650"/>
            <a:ext cx="16065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14">
            <a:extLst>
              <a:ext uri="{FF2B5EF4-FFF2-40B4-BE49-F238E27FC236}">
                <a16:creationId xmlns:a16="http://schemas.microsoft.com/office/drawing/2014/main" id="{46AC190E-2D17-4E2D-B92F-4801B6D300DC}"/>
              </a:ext>
            </a:extLst>
          </p:cNvPr>
          <p:cNvSpPr txBox="1">
            <a:spLocks noChangeArrowheads="1"/>
          </p:cNvSpPr>
          <p:nvPr/>
        </p:nvSpPr>
        <p:spPr bwMode="auto">
          <a:xfrm rot="16200000">
            <a:off x="-646653" y="5683808"/>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7" name="Rectangle 2">
            <a:extLst>
              <a:ext uri="{FF2B5EF4-FFF2-40B4-BE49-F238E27FC236}">
                <a16:creationId xmlns:a16="http://schemas.microsoft.com/office/drawing/2014/main" id="{419698BE-3FCE-4C38-9515-01F45F9364F2}"/>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D9D7B19B-1DAD-40BA-BB72-0958AD1556B7}"/>
              </a:ext>
            </a:extLst>
          </p:cNvPr>
          <p:cNvSpPr txBox="1">
            <a:spLocks noChangeArrowheads="1"/>
          </p:cNvSpPr>
          <p:nvPr/>
        </p:nvSpPr>
        <p:spPr bwMode="auto">
          <a:xfrm>
            <a:off x="176213" y="5259388"/>
            <a:ext cx="8758237" cy="1547812"/>
          </a:xfrm>
          <a:prstGeom prst="rect">
            <a:avLst/>
          </a:prstGeom>
          <a:noFill/>
          <a:ln w="9525">
            <a:noFill/>
            <a:miter lim="800000"/>
            <a:headEnd/>
            <a:tailEnd/>
          </a:ln>
        </p:spPr>
        <p:txBody>
          <a:bodyPr>
            <a:spAutoFit/>
          </a:bodyPr>
          <a:lstStyle/>
          <a:p>
            <a:pPr>
              <a:defRPr/>
            </a:pPr>
            <a:r>
              <a:rPr lang="it-IT" sz="1050" dirty="0">
                <a:latin typeface="Arial" charset="0"/>
                <a:cs typeface="Arial" charset="0"/>
              </a:rPr>
              <a:t>L’OOCITA IMMATURO E’ BLOCCATO IN DIPLOTENE.</a:t>
            </a:r>
          </a:p>
          <a:p>
            <a:pPr>
              <a:defRPr/>
            </a:pPr>
            <a:r>
              <a:rPr lang="it-IT" sz="1050" dirty="0">
                <a:latin typeface="Arial" charset="0"/>
                <a:cs typeface="Arial" charset="0"/>
              </a:rPr>
              <a:t>LA PRODUZIONE </a:t>
            </a:r>
            <a:r>
              <a:rPr lang="it-IT" sz="1050" dirty="0" err="1">
                <a:latin typeface="Arial" charset="0"/>
                <a:cs typeface="Arial" charset="0"/>
              </a:rPr>
              <a:t>DI</a:t>
            </a:r>
            <a:r>
              <a:rPr lang="it-IT" sz="1050" dirty="0">
                <a:latin typeface="Arial" charset="0"/>
                <a:cs typeface="Arial" charset="0"/>
              </a:rPr>
              <a:t> PROGESTERONE PRE-OVULATORIA FA COMPLETARE LA Iª DIVISIONE MEIOTICA, CON LA FORMAZIONE DEL </a:t>
            </a:r>
            <a:r>
              <a:rPr lang="it-IT" sz="1050" dirty="0" err="1">
                <a:latin typeface="Arial" charset="0"/>
                <a:cs typeface="Arial" charset="0"/>
              </a:rPr>
              <a:t>I°</a:t>
            </a:r>
            <a:r>
              <a:rPr lang="it-IT" sz="1050" dirty="0">
                <a:latin typeface="Arial" charset="0"/>
                <a:cs typeface="Arial" charset="0"/>
              </a:rPr>
              <a:t> GLOBULO POLARE. </a:t>
            </a:r>
          </a:p>
          <a:p>
            <a:pPr>
              <a:defRPr/>
            </a:pPr>
            <a:r>
              <a:rPr lang="it-IT" sz="1050" dirty="0">
                <a:latin typeface="Arial" charset="0"/>
                <a:cs typeface="Arial" charset="0"/>
              </a:rPr>
              <a:t>L’UOVO NON FECONDATO E’ MANTENUTO NELLA METAFASE DELLA II ª DIVISIONE MEIOTICA DA  UN ALTO LIVELLO DEL COMPLESSO MPF.</a:t>
            </a:r>
          </a:p>
          <a:p>
            <a:pPr>
              <a:defRPr/>
            </a:pPr>
            <a:r>
              <a:rPr lang="it-IT" sz="1050" dirty="0">
                <a:latin typeface="Arial" charset="0"/>
                <a:cs typeface="Arial" charset="0"/>
              </a:rPr>
              <a:t>L’ONDA </a:t>
            </a:r>
            <a:r>
              <a:rPr lang="it-IT" sz="1050" dirty="0" err="1">
                <a:latin typeface="Arial" charset="0"/>
                <a:cs typeface="Arial" charset="0"/>
              </a:rPr>
              <a:t>DI</a:t>
            </a:r>
            <a:r>
              <a:rPr lang="it-IT" sz="1050" dirty="0">
                <a:latin typeface="Arial" charset="0"/>
                <a:cs typeface="Arial" charset="0"/>
              </a:rPr>
              <a:t> CALCIO POST-FECONDAZIONE ATTIVA L’ENZIMA PROTEIN CHINASI II CALMODULINA-DIPENDENTE CHE DEGRADA LA CICLINA DELL’MPF.</a:t>
            </a:r>
          </a:p>
          <a:p>
            <a:pPr>
              <a:defRPr/>
            </a:pPr>
            <a:r>
              <a:rPr lang="it-IT" sz="1050" dirty="0">
                <a:latin typeface="Arial" charset="0"/>
                <a:cs typeface="Arial" charset="0"/>
              </a:rPr>
              <a:t>L’UOVO COMPLETA LA MEIOSI ED INIZIA A DIVIDERSI MITOTICAMENTE SOLO SE IL LIVELLO </a:t>
            </a:r>
            <a:r>
              <a:rPr lang="it-IT" sz="1050" dirty="0" err="1">
                <a:latin typeface="Arial" charset="0"/>
                <a:cs typeface="Arial" charset="0"/>
              </a:rPr>
              <a:t>DI</a:t>
            </a:r>
            <a:r>
              <a:rPr lang="it-IT" sz="1050" dirty="0">
                <a:latin typeface="Arial" charset="0"/>
                <a:cs typeface="Arial" charset="0"/>
              </a:rPr>
              <a:t> MPF DIMINUISCE.</a:t>
            </a:r>
          </a:p>
          <a:p>
            <a:pPr>
              <a:defRPr/>
            </a:pPr>
            <a:r>
              <a:rPr lang="it-IT" sz="1050" b="1" dirty="0">
                <a:solidFill>
                  <a:srgbClr val="0066FF"/>
                </a:solidFill>
                <a:latin typeface="Arial" charset="0"/>
                <a:cs typeface="Arial" charset="0"/>
              </a:rPr>
              <a:t>MOS: PRODOTTO DEL GENE </a:t>
            </a:r>
            <a:r>
              <a:rPr lang="it-IT" sz="1050" b="1" dirty="0" err="1">
                <a:solidFill>
                  <a:srgbClr val="0066FF"/>
                </a:solidFill>
                <a:latin typeface="Arial" charset="0"/>
                <a:cs typeface="Arial" charset="0"/>
              </a:rPr>
              <a:t>c-mos</a:t>
            </a:r>
            <a:r>
              <a:rPr lang="it-IT" sz="1050" b="1" dirty="0">
                <a:solidFill>
                  <a:srgbClr val="0066FF"/>
                </a:solidFill>
                <a:latin typeface="Arial" charset="0"/>
                <a:cs typeface="Arial" charset="0"/>
              </a:rPr>
              <a:t> + MAPK: MITOGEN-ACTIVATED PROTEIN KINASE = CSF (FATTORE CITOSTATICO)</a:t>
            </a:r>
          </a:p>
        </p:txBody>
      </p:sp>
      <p:sp>
        <p:nvSpPr>
          <p:cNvPr id="36870" name="Text Box 6">
            <a:extLst>
              <a:ext uri="{FF2B5EF4-FFF2-40B4-BE49-F238E27FC236}">
                <a16:creationId xmlns:a16="http://schemas.microsoft.com/office/drawing/2014/main" id="{CE01E462-C235-44E9-B1AA-577EB69ACB52}"/>
              </a:ext>
            </a:extLst>
          </p:cNvPr>
          <p:cNvSpPr txBox="1">
            <a:spLocks noChangeArrowheads="1"/>
          </p:cNvSpPr>
          <p:nvPr/>
        </p:nvSpPr>
        <p:spPr bwMode="auto">
          <a:xfrm>
            <a:off x="296863" y="231775"/>
            <a:ext cx="1951037" cy="1016000"/>
          </a:xfrm>
          <a:prstGeom prst="rect">
            <a:avLst/>
          </a:prstGeom>
          <a:noFill/>
          <a:ln w="9525">
            <a:noFill/>
            <a:miter lim="800000"/>
            <a:headEnd/>
            <a:tailEnd/>
          </a:ln>
          <a:effectLst/>
        </p:spPr>
        <p:txBody>
          <a:bodyPr>
            <a:spAutoFit/>
          </a:bodyPr>
          <a:lstStyle/>
          <a:p>
            <a:pPr>
              <a:defRPr/>
            </a:pPr>
            <a:r>
              <a:rPr lang="it-IT" sz="2000" b="1" dirty="0">
                <a:solidFill>
                  <a:srgbClr val="0066FF"/>
                </a:solidFill>
                <a:effectLst>
                  <a:outerShdw blurRad="38100" dist="38100" dir="2700000" algn="tl">
                    <a:srgbClr val="C0C0C0"/>
                  </a:outerShdw>
                </a:effectLst>
                <a:latin typeface="Comic Sans MS" pitchFamily="66" charset="0"/>
              </a:rPr>
              <a:t>ATTIVITA’ DELL’MPF IN </a:t>
            </a:r>
            <a:r>
              <a:rPr lang="it-IT" sz="2000" b="1" i="1" dirty="0">
                <a:solidFill>
                  <a:srgbClr val="0066FF"/>
                </a:solidFill>
                <a:effectLst>
                  <a:outerShdw blurRad="38100" dist="38100" dir="2700000" algn="tl">
                    <a:srgbClr val="C0C0C0"/>
                  </a:outerShdw>
                </a:effectLst>
                <a:latin typeface="Comic Sans MS" pitchFamily="66" charset="0"/>
              </a:rPr>
              <a:t>XENOPUS</a:t>
            </a:r>
          </a:p>
        </p:txBody>
      </p:sp>
      <p:grpSp>
        <p:nvGrpSpPr>
          <p:cNvPr id="16388" name="Gruppo 23">
            <a:extLst>
              <a:ext uri="{FF2B5EF4-FFF2-40B4-BE49-F238E27FC236}">
                <a16:creationId xmlns:a16="http://schemas.microsoft.com/office/drawing/2014/main" id="{0F29F845-684C-412A-B2D5-AEB4A6CE95AE}"/>
              </a:ext>
            </a:extLst>
          </p:cNvPr>
          <p:cNvGrpSpPr>
            <a:grpSpLocks/>
          </p:cNvGrpSpPr>
          <p:nvPr/>
        </p:nvGrpSpPr>
        <p:grpSpPr bwMode="auto">
          <a:xfrm>
            <a:off x="241300" y="1489075"/>
            <a:ext cx="8524875" cy="3798888"/>
            <a:chOff x="361951" y="717550"/>
            <a:chExt cx="8524874" cy="3747145"/>
          </a:xfrm>
        </p:grpSpPr>
        <p:sp>
          <p:nvSpPr>
            <p:cNvPr id="16395" name="Rectangle 3">
              <a:extLst>
                <a:ext uri="{FF2B5EF4-FFF2-40B4-BE49-F238E27FC236}">
                  <a16:creationId xmlns:a16="http://schemas.microsoft.com/office/drawing/2014/main" id="{9CA9711A-3D5C-49C7-9A79-FE8CB4F216A3}"/>
                </a:ext>
              </a:extLst>
            </p:cNvPr>
            <p:cNvSpPr>
              <a:spLocks noChangeArrowheads="1"/>
            </p:cNvSpPr>
            <p:nvPr/>
          </p:nvSpPr>
          <p:spPr bwMode="auto">
            <a:xfrm>
              <a:off x="5318125" y="1784350"/>
              <a:ext cx="1160463" cy="87313"/>
            </a:xfrm>
            <a:prstGeom prst="rect">
              <a:avLst/>
            </a:prstGeom>
            <a:solidFill>
              <a:srgbClr val="C0C0C0"/>
            </a:solidFill>
            <a:ln w="9525">
              <a:solidFill>
                <a:srgbClr val="C0C0C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16396" name="Text Box 4">
              <a:extLst>
                <a:ext uri="{FF2B5EF4-FFF2-40B4-BE49-F238E27FC236}">
                  <a16:creationId xmlns:a16="http://schemas.microsoft.com/office/drawing/2014/main" id="{2EC25522-BF66-4E86-A08A-0346F81A6236}"/>
                </a:ext>
              </a:extLst>
            </p:cNvPr>
            <p:cNvSpPr txBox="1">
              <a:spLocks noChangeArrowheads="1"/>
            </p:cNvSpPr>
            <p:nvPr/>
          </p:nvSpPr>
          <p:spPr bwMode="auto">
            <a:xfrm>
              <a:off x="5448300" y="1150938"/>
              <a:ext cx="912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800" b="1">
                  <a:solidFill>
                    <a:srgbClr val="000070"/>
                  </a:solidFill>
                </a:rPr>
                <a:t>PRIMA FASE-S</a:t>
              </a:r>
            </a:p>
          </p:txBody>
        </p:sp>
        <p:pic>
          <p:nvPicPr>
            <p:cNvPr id="16397" name="Picture 7" descr="12">
              <a:extLst>
                <a:ext uri="{FF2B5EF4-FFF2-40B4-BE49-F238E27FC236}">
                  <a16:creationId xmlns:a16="http://schemas.microsoft.com/office/drawing/2014/main" id="{7C2A77BC-B82E-4AF1-98FB-ED5DE2AED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717550"/>
              <a:ext cx="83915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 Box 8">
              <a:extLst>
                <a:ext uri="{FF2B5EF4-FFF2-40B4-BE49-F238E27FC236}">
                  <a16:creationId xmlns:a16="http://schemas.microsoft.com/office/drawing/2014/main" id="{071CE30A-8117-47E2-B9C0-63438ED7BDCD}"/>
                </a:ext>
              </a:extLst>
            </p:cNvPr>
            <p:cNvSpPr txBox="1">
              <a:spLocks noChangeArrowheads="1"/>
            </p:cNvSpPr>
            <p:nvPr/>
          </p:nvSpPr>
          <p:spPr bwMode="auto">
            <a:xfrm>
              <a:off x="3956050" y="4233863"/>
              <a:ext cx="4930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900"/>
                <a:t>BIOLOGIA DELLO SVILUPPO, WOLPERT L. </a:t>
              </a:r>
              <a:r>
                <a:rPr lang="it-IT" altLang="it-IT" sz="900" i="1"/>
                <a:t>et al</a:t>
              </a:r>
              <a:r>
                <a:rPr lang="it-IT" altLang="it-IT" sz="900"/>
                <a:t>., 2000, ZANICHELLI (modificato) </a:t>
              </a:r>
            </a:p>
          </p:txBody>
        </p:sp>
        <p:sp>
          <p:nvSpPr>
            <p:cNvPr id="16399" name="Line 10">
              <a:extLst>
                <a:ext uri="{FF2B5EF4-FFF2-40B4-BE49-F238E27FC236}">
                  <a16:creationId xmlns:a16="http://schemas.microsoft.com/office/drawing/2014/main" id="{CE7C5BDB-5F60-4EF7-98E6-E18EC99A1E8A}"/>
                </a:ext>
              </a:extLst>
            </p:cNvPr>
            <p:cNvSpPr>
              <a:spLocks noChangeShapeType="1"/>
            </p:cNvSpPr>
            <p:nvPr/>
          </p:nvSpPr>
          <p:spPr bwMode="auto">
            <a:xfrm>
              <a:off x="5861050" y="1355725"/>
              <a:ext cx="0" cy="342900"/>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it-IT"/>
            </a:p>
          </p:txBody>
        </p:sp>
        <p:grpSp>
          <p:nvGrpSpPr>
            <p:cNvPr id="16400" name="Group 11">
              <a:extLst>
                <a:ext uri="{FF2B5EF4-FFF2-40B4-BE49-F238E27FC236}">
                  <a16:creationId xmlns:a16="http://schemas.microsoft.com/office/drawing/2014/main" id="{7EF647C1-6AD4-405E-96A7-1FB8C45FC0F5}"/>
                </a:ext>
              </a:extLst>
            </p:cNvPr>
            <p:cNvGrpSpPr>
              <a:grpSpLocks/>
            </p:cNvGrpSpPr>
            <p:nvPr/>
          </p:nvGrpSpPr>
          <p:grpSpPr bwMode="auto">
            <a:xfrm>
              <a:off x="1717675" y="2049463"/>
              <a:ext cx="4732338" cy="392112"/>
              <a:chOff x="1100" y="1291"/>
              <a:chExt cx="2981" cy="247"/>
            </a:xfrm>
          </p:grpSpPr>
          <p:sp>
            <p:nvSpPr>
              <p:cNvPr id="16408" name="Rectangle 12">
                <a:extLst>
                  <a:ext uri="{FF2B5EF4-FFF2-40B4-BE49-F238E27FC236}">
                    <a16:creationId xmlns:a16="http://schemas.microsoft.com/office/drawing/2014/main" id="{D644F3D0-23EB-4D63-A037-5E37C99B0EC7}"/>
                  </a:ext>
                </a:extLst>
              </p:cNvPr>
              <p:cNvSpPr>
                <a:spLocks noChangeArrowheads="1"/>
              </p:cNvSpPr>
              <p:nvPr/>
            </p:nvSpPr>
            <p:spPr bwMode="auto">
              <a:xfrm>
                <a:off x="1156" y="1296"/>
                <a:ext cx="231" cy="60"/>
              </a:xfrm>
              <a:prstGeom prst="rect">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16409" name="Rectangle 13">
                <a:extLst>
                  <a:ext uri="{FF2B5EF4-FFF2-40B4-BE49-F238E27FC236}">
                    <a16:creationId xmlns:a16="http://schemas.microsoft.com/office/drawing/2014/main" id="{56D9BD18-E46D-4796-B443-EC0462271DE5}"/>
                  </a:ext>
                </a:extLst>
              </p:cNvPr>
              <p:cNvSpPr>
                <a:spLocks noChangeArrowheads="1"/>
              </p:cNvSpPr>
              <p:nvPr/>
            </p:nvSpPr>
            <p:spPr bwMode="auto">
              <a:xfrm>
                <a:off x="1684" y="1291"/>
                <a:ext cx="293" cy="65"/>
              </a:xfrm>
              <a:prstGeom prst="rect">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16410" name="Rectangle 14">
                <a:extLst>
                  <a:ext uri="{FF2B5EF4-FFF2-40B4-BE49-F238E27FC236}">
                    <a16:creationId xmlns:a16="http://schemas.microsoft.com/office/drawing/2014/main" id="{2A776D8B-DD60-4CC8-8011-180CACD61853}"/>
                  </a:ext>
                </a:extLst>
              </p:cNvPr>
              <p:cNvSpPr>
                <a:spLocks noChangeArrowheads="1"/>
              </p:cNvSpPr>
              <p:nvPr/>
            </p:nvSpPr>
            <p:spPr bwMode="auto">
              <a:xfrm>
                <a:off x="3590" y="1296"/>
                <a:ext cx="231" cy="60"/>
              </a:xfrm>
              <a:prstGeom prst="rect">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16411" name="Text Box 15">
                <a:extLst>
                  <a:ext uri="{FF2B5EF4-FFF2-40B4-BE49-F238E27FC236}">
                    <a16:creationId xmlns:a16="http://schemas.microsoft.com/office/drawing/2014/main" id="{4B9D6F42-454F-4DE9-9C21-1142BDD7CCB7}"/>
                  </a:ext>
                </a:extLst>
              </p:cNvPr>
              <p:cNvSpPr txBox="1">
                <a:spLocks noChangeArrowheads="1"/>
              </p:cNvSpPr>
              <p:nvPr/>
            </p:nvSpPr>
            <p:spPr bwMode="auto">
              <a:xfrm>
                <a:off x="1100" y="1346"/>
                <a:ext cx="3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solidFill>
                      <a:srgbClr val="0066FF"/>
                    </a:solidFill>
                  </a:rPr>
                  <a:t>MOS</a:t>
                </a:r>
                <a:endParaRPr lang="it-IT" altLang="it-IT" sz="1400" i="1">
                  <a:solidFill>
                    <a:srgbClr val="0066FF"/>
                  </a:solidFill>
                </a:endParaRPr>
              </a:p>
            </p:txBody>
          </p:sp>
          <p:sp>
            <p:nvSpPr>
              <p:cNvPr id="16412" name="Text Box 16">
                <a:extLst>
                  <a:ext uri="{FF2B5EF4-FFF2-40B4-BE49-F238E27FC236}">
                    <a16:creationId xmlns:a16="http://schemas.microsoft.com/office/drawing/2014/main" id="{252192E5-E392-400C-A13E-651BB5D5A464}"/>
                  </a:ext>
                </a:extLst>
              </p:cNvPr>
              <p:cNvSpPr txBox="1">
                <a:spLocks noChangeArrowheads="1"/>
              </p:cNvSpPr>
              <p:nvPr/>
            </p:nvSpPr>
            <p:spPr bwMode="auto">
              <a:xfrm>
                <a:off x="1622" y="1337"/>
                <a:ext cx="8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solidFill>
                      <a:srgbClr val="0066FF"/>
                    </a:solidFill>
                  </a:rPr>
                  <a:t>MOS</a:t>
                </a:r>
                <a:r>
                  <a:rPr lang="it-IT" altLang="it-IT" sz="1400" i="1">
                    <a:solidFill>
                      <a:srgbClr val="0066FF"/>
                    </a:solidFill>
                  </a:rPr>
                  <a:t> </a:t>
                </a:r>
                <a:r>
                  <a:rPr lang="it-IT" altLang="it-IT" sz="1400">
                    <a:solidFill>
                      <a:srgbClr val="0066FF"/>
                    </a:solidFill>
                  </a:rPr>
                  <a:t>+ MAPK</a:t>
                </a:r>
              </a:p>
            </p:txBody>
          </p:sp>
          <p:sp>
            <p:nvSpPr>
              <p:cNvPr id="16413" name="Text Box 17">
                <a:extLst>
                  <a:ext uri="{FF2B5EF4-FFF2-40B4-BE49-F238E27FC236}">
                    <a16:creationId xmlns:a16="http://schemas.microsoft.com/office/drawing/2014/main" id="{76F900DF-6B2D-4B89-94E2-669C9035F994}"/>
                  </a:ext>
                </a:extLst>
              </p:cNvPr>
              <p:cNvSpPr txBox="1">
                <a:spLocks noChangeArrowheads="1"/>
              </p:cNvSpPr>
              <p:nvPr/>
            </p:nvSpPr>
            <p:spPr bwMode="auto">
              <a:xfrm>
                <a:off x="3417" y="1346"/>
                <a:ext cx="6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solidFill>
                      <a:srgbClr val="0066FF"/>
                    </a:solidFill>
                  </a:rPr>
                  <a:t>CICLINA B</a:t>
                </a:r>
              </a:p>
            </p:txBody>
          </p:sp>
        </p:grpSp>
        <p:sp>
          <p:nvSpPr>
            <p:cNvPr id="16401" name="Line 19">
              <a:extLst>
                <a:ext uri="{FF2B5EF4-FFF2-40B4-BE49-F238E27FC236}">
                  <a16:creationId xmlns:a16="http://schemas.microsoft.com/office/drawing/2014/main" id="{1A59F628-972B-4BE9-92AC-15BC8CB5D051}"/>
                </a:ext>
              </a:extLst>
            </p:cNvPr>
            <p:cNvSpPr>
              <a:spLocks noChangeShapeType="1"/>
            </p:cNvSpPr>
            <p:nvPr/>
          </p:nvSpPr>
          <p:spPr bwMode="auto">
            <a:xfrm flipV="1">
              <a:off x="2411413" y="4067175"/>
              <a:ext cx="0" cy="15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16402" name="Gruppo 22">
              <a:extLst>
                <a:ext uri="{FF2B5EF4-FFF2-40B4-BE49-F238E27FC236}">
                  <a16:creationId xmlns:a16="http://schemas.microsoft.com/office/drawing/2014/main" id="{ACE6DEB3-7ABC-49F5-9FC6-C5A661DA7E97}"/>
                </a:ext>
              </a:extLst>
            </p:cNvPr>
            <p:cNvGrpSpPr>
              <a:grpSpLocks/>
            </p:cNvGrpSpPr>
            <p:nvPr/>
          </p:nvGrpSpPr>
          <p:grpSpPr bwMode="auto">
            <a:xfrm>
              <a:off x="361951" y="2515123"/>
              <a:ext cx="8154090" cy="1810816"/>
              <a:chOff x="361951" y="2515100"/>
              <a:chExt cx="8154090" cy="1810113"/>
            </a:xfrm>
          </p:grpSpPr>
          <p:pic>
            <p:nvPicPr>
              <p:cNvPr id="16404" name="Picture 9" descr="12">
                <a:extLst>
                  <a:ext uri="{FF2B5EF4-FFF2-40B4-BE49-F238E27FC236}">
                    <a16:creationId xmlns:a16="http://schemas.microsoft.com/office/drawing/2014/main" id="{5D49367B-C29F-4676-AA83-54F13ADDB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1" y="2515100"/>
                <a:ext cx="8154090" cy="170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5" name="Gruppo 21">
                <a:extLst>
                  <a:ext uri="{FF2B5EF4-FFF2-40B4-BE49-F238E27FC236}">
                    <a16:creationId xmlns:a16="http://schemas.microsoft.com/office/drawing/2014/main" id="{A94900FD-060C-4D35-9E21-B87966BCFAC2}"/>
                  </a:ext>
                </a:extLst>
              </p:cNvPr>
              <p:cNvGrpSpPr>
                <a:grpSpLocks/>
              </p:cNvGrpSpPr>
              <p:nvPr/>
            </p:nvGrpSpPr>
            <p:grpSpPr bwMode="auto">
              <a:xfrm>
                <a:off x="3882413" y="4050575"/>
                <a:ext cx="942975" cy="274638"/>
                <a:chOff x="2714625" y="4149725"/>
                <a:chExt cx="942975" cy="274638"/>
              </a:xfrm>
            </p:grpSpPr>
            <p:sp>
              <p:nvSpPr>
                <p:cNvPr id="16406" name="Line 20">
                  <a:extLst>
                    <a:ext uri="{FF2B5EF4-FFF2-40B4-BE49-F238E27FC236}">
                      <a16:creationId xmlns:a16="http://schemas.microsoft.com/office/drawing/2014/main" id="{C670D672-5C7E-4E15-BA8E-77EC66CA8606}"/>
                    </a:ext>
                  </a:extLst>
                </p:cNvPr>
                <p:cNvSpPr>
                  <a:spLocks noChangeShapeType="1"/>
                </p:cNvSpPr>
                <p:nvPr/>
              </p:nvSpPr>
              <p:spPr bwMode="auto">
                <a:xfrm flipV="1">
                  <a:off x="2933700" y="4159250"/>
                  <a:ext cx="469900" cy="0"/>
                </a:xfrm>
                <a:prstGeom prst="line">
                  <a:avLst/>
                </a:prstGeom>
                <a:noFill/>
                <a:ln w="50800">
                  <a:solidFill>
                    <a:srgbClr val="0066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6885" name="Text Box 21">
                  <a:extLst>
                    <a:ext uri="{FF2B5EF4-FFF2-40B4-BE49-F238E27FC236}">
                      <a16:creationId xmlns:a16="http://schemas.microsoft.com/office/drawing/2014/main" id="{0CB58646-43BF-4253-9886-70BCED4AEDE6}"/>
                    </a:ext>
                  </a:extLst>
                </p:cNvPr>
                <p:cNvSpPr txBox="1">
                  <a:spLocks noChangeArrowheads="1"/>
                </p:cNvSpPr>
                <p:nvPr/>
              </p:nvSpPr>
              <p:spPr bwMode="auto">
                <a:xfrm>
                  <a:off x="2712063" y="4149834"/>
                  <a:ext cx="942975" cy="273921"/>
                </a:xfrm>
                <a:prstGeom prst="rect">
                  <a:avLst/>
                </a:prstGeom>
                <a:noFill/>
                <a:ln w="9525">
                  <a:noFill/>
                  <a:miter lim="800000"/>
                  <a:headEnd/>
                  <a:tailEnd/>
                </a:ln>
                <a:effectLst/>
              </p:spPr>
              <p:txBody>
                <a:bodyPr wrap="none">
                  <a:spAutoFit/>
                </a:bodyPr>
                <a:lstStyle/>
                <a:p>
                  <a:pPr>
                    <a:defRPr/>
                  </a:pPr>
                  <a:r>
                    <a:rPr lang="it-IT" sz="1200">
                      <a:solidFill>
                        <a:srgbClr val="0066FF"/>
                      </a:solidFill>
                      <a:effectLst>
                        <a:outerShdw blurRad="38100" dist="38100" dir="2700000" algn="tl">
                          <a:srgbClr val="C0C0C0"/>
                        </a:outerShdw>
                      </a:effectLst>
                    </a:rPr>
                    <a:t>Ovulazione</a:t>
                  </a:r>
                </a:p>
              </p:txBody>
            </p:sp>
          </p:grpSp>
        </p:grpSp>
        <p:sp>
          <p:nvSpPr>
            <p:cNvPr id="16403" name="Text Box 22">
              <a:extLst>
                <a:ext uri="{FF2B5EF4-FFF2-40B4-BE49-F238E27FC236}">
                  <a16:creationId xmlns:a16="http://schemas.microsoft.com/office/drawing/2014/main" id="{04EFB8AE-5533-4FB5-AE4E-FF0B306BED46}"/>
                </a:ext>
              </a:extLst>
            </p:cNvPr>
            <p:cNvSpPr txBox="1">
              <a:spLocks noChangeArrowheads="1"/>
            </p:cNvSpPr>
            <p:nvPr/>
          </p:nvSpPr>
          <p:spPr bwMode="auto">
            <a:xfrm>
              <a:off x="1752600" y="1162050"/>
              <a:ext cx="68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t>GVBD</a:t>
              </a:r>
            </a:p>
          </p:txBody>
        </p:sp>
      </p:grpSp>
      <p:cxnSp>
        <p:nvCxnSpPr>
          <p:cNvPr id="27" name="Connettore 2 26">
            <a:extLst>
              <a:ext uri="{FF2B5EF4-FFF2-40B4-BE49-F238E27FC236}">
                <a16:creationId xmlns:a16="http://schemas.microsoft.com/office/drawing/2014/main" id="{293E853D-2616-447D-8A03-EE10BF3BA11F}"/>
              </a:ext>
            </a:extLst>
          </p:cNvPr>
          <p:cNvCxnSpPr/>
          <p:nvPr/>
        </p:nvCxnSpPr>
        <p:spPr>
          <a:xfrm flipH="1">
            <a:off x="2181225" y="1376363"/>
            <a:ext cx="276225" cy="530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5A6BC9AB-5F5A-4A5B-8075-669F19A0B97A}"/>
              </a:ext>
            </a:extLst>
          </p:cNvPr>
          <p:cNvCxnSpPr/>
          <p:nvPr/>
        </p:nvCxnSpPr>
        <p:spPr>
          <a:xfrm>
            <a:off x="2765425" y="1443038"/>
            <a:ext cx="263525" cy="4841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91" name="Gruppo 30">
            <a:extLst>
              <a:ext uri="{FF2B5EF4-FFF2-40B4-BE49-F238E27FC236}">
                <a16:creationId xmlns:a16="http://schemas.microsoft.com/office/drawing/2014/main" id="{13BECD76-ED1A-4F76-B7AD-549E9ACC3D6F}"/>
              </a:ext>
            </a:extLst>
          </p:cNvPr>
          <p:cNvGrpSpPr>
            <a:grpSpLocks/>
          </p:cNvGrpSpPr>
          <p:nvPr/>
        </p:nvGrpSpPr>
        <p:grpSpPr bwMode="auto">
          <a:xfrm>
            <a:off x="2424113" y="44450"/>
            <a:ext cx="4808537" cy="1425575"/>
            <a:chOff x="2424113" y="44450"/>
            <a:chExt cx="4808537" cy="1425575"/>
          </a:xfrm>
        </p:grpSpPr>
        <p:pic>
          <p:nvPicPr>
            <p:cNvPr id="16392" name="Picture 5">
              <a:extLst>
                <a:ext uri="{FF2B5EF4-FFF2-40B4-BE49-F238E27FC236}">
                  <a16:creationId xmlns:a16="http://schemas.microsoft.com/office/drawing/2014/main" id="{9585F62E-39FA-4C8A-858E-9D2279E331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081" t="4842" r="42918" b="44534"/>
            <a:stretch>
              <a:fillRect/>
            </a:stretch>
          </p:blipFill>
          <p:spPr bwMode="auto">
            <a:xfrm>
              <a:off x="2424113" y="44450"/>
              <a:ext cx="213677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5">
              <a:extLst>
                <a:ext uri="{FF2B5EF4-FFF2-40B4-BE49-F238E27FC236}">
                  <a16:creationId xmlns:a16="http://schemas.microsoft.com/office/drawing/2014/main" id="{B2B3AE9B-CC95-452F-8340-45D7829F03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3992" t="258" b="50870"/>
            <a:stretch>
              <a:fillRect/>
            </a:stretch>
          </p:blipFill>
          <p:spPr bwMode="auto">
            <a:xfrm>
              <a:off x="4560888" y="44450"/>
              <a:ext cx="2671762"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CasellaDiTesto 29">
              <a:extLst>
                <a:ext uri="{FF2B5EF4-FFF2-40B4-BE49-F238E27FC236}">
                  <a16:creationId xmlns:a16="http://schemas.microsoft.com/office/drawing/2014/main" id="{C0EFF925-B0B4-43FE-BA1D-2FA881E0264C}"/>
                </a:ext>
              </a:extLst>
            </p:cNvPr>
            <p:cNvSpPr txBox="1">
              <a:spLocks noChangeArrowheads="1"/>
            </p:cNvSpPr>
            <p:nvPr/>
          </p:nvSpPr>
          <p:spPr bwMode="auto">
            <a:xfrm>
              <a:off x="3910988" y="627961"/>
              <a:ext cx="6527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t>(CdK)</a:t>
              </a:r>
            </a:p>
          </p:txBody>
        </p:sp>
      </p:grpSp>
      <p:sp>
        <p:nvSpPr>
          <p:cNvPr id="30" name="CasellaDiTesto 14">
            <a:extLst>
              <a:ext uri="{FF2B5EF4-FFF2-40B4-BE49-F238E27FC236}">
                <a16:creationId xmlns:a16="http://schemas.microsoft.com/office/drawing/2014/main" id="{23DDB469-4847-4629-9F00-2020C0BFD2F2}"/>
              </a:ext>
            </a:extLst>
          </p:cNvPr>
          <p:cNvSpPr txBox="1">
            <a:spLocks noChangeArrowheads="1"/>
          </p:cNvSpPr>
          <p:nvPr/>
        </p:nvSpPr>
        <p:spPr bwMode="auto">
          <a:xfrm rot="16200000">
            <a:off x="8103133" y="3929148"/>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31" name="Rectangle 2">
            <a:extLst>
              <a:ext uri="{FF2B5EF4-FFF2-40B4-BE49-F238E27FC236}">
                <a16:creationId xmlns:a16="http://schemas.microsoft.com/office/drawing/2014/main" id="{6073EA16-5A57-4CE6-A359-6F62AD7A2FA8}"/>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a:extLst>
              <a:ext uri="{FF2B5EF4-FFF2-40B4-BE49-F238E27FC236}">
                <a16:creationId xmlns:a16="http://schemas.microsoft.com/office/drawing/2014/main" id="{E13E76F8-49A7-46AA-9A82-A8ED1326FE8B}"/>
              </a:ext>
            </a:extLst>
          </p:cNvPr>
          <p:cNvSpPr txBox="1">
            <a:spLocks noChangeArrowheads="1"/>
          </p:cNvSpPr>
          <p:nvPr/>
        </p:nvSpPr>
        <p:spPr bwMode="auto">
          <a:xfrm>
            <a:off x="606425" y="244475"/>
            <a:ext cx="7883525" cy="396875"/>
          </a:xfrm>
          <a:prstGeom prst="rect">
            <a:avLst/>
          </a:prstGeom>
          <a:noFill/>
          <a:ln w="9525">
            <a:noFill/>
            <a:miter lim="800000"/>
            <a:headEnd/>
            <a:tailEnd/>
          </a:ln>
          <a:effectLst/>
        </p:spPr>
        <p:txBody>
          <a:bodyPr wrap="none">
            <a:spAutoFit/>
          </a:bodyPr>
          <a:lstStyle/>
          <a:p>
            <a:pPr>
              <a:defRPr/>
            </a:pPr>
            <a:r>
              <a:rPr lang="it-IT" sz="2000" b="1">
                <a:solidFill>
                  <a:srgbClr val="FF3399"/>
                </a:solidFill>
                <a:effectLst>
                  <a:outerShdw blurRad="38100" dist="38100" dir="2700000" algn="tl">
                    <a:srgbClr val="C0C0C0"/>
                  </a:outerShdw>
                </a:effectLst>
                <a:latin typeface="Comic Sans MS" pitchFamily="66" charset="0"/>
                <a:cs typeface="Times New Roman" pitchFamily="18" charset="0"/>
              </a:rPr>
              <a:t>LA MATURAZIONE DEGLI SPERMATOZOI NELL’EPIDIDIMO</a:t>
            </a:r>
          </a:p>
        </p:txBody>
      </p:sp>
      <p:grpSp>
        <p:nvGrpSpPr>
          <p:cNvPr id="4099" name="Group 8">
            <a:extLst>
              <a:ext uri="{FF2B5EF4-FFF2-40B4-BE49-F238E27FC236}">
                <a16:creationId xmlns:a16="http://schemas.microsoft.com/office/drawing/2014/main" id="{62B8CF98-8CF6-4B0C-B16E-8C81A8B9C3B6}"/>
              </a:ext>
            </a:extLst>
          </p:cNvPr>
          <p:cNvGrpSpPr>
            <a:grpSpLocks/>
          </p:cNvGrpSpPr>
          <p:nvPr/>
        </p:nvGrpSpPr>
        <p:grpSpPr bwMode="auto">
          <a:xfrm>
            <a:off x="563563" y="822325"/>
            <a:ext cx="2552700" cy="2609850"/>
            <a:chOff x="355" y="518"/>
            <a:chExt cx="1608" cy="1644"/>
          </a:xfrm>
        </p:grpSpPr>
        <p:pic>
          <p:nvPicPr>
            <p:cNvPr id="4112" name="Picture 2">
              <a:extLst>
                <a:ext uri="{FF2B5EF4-FFF2-40B4-BE49-F238E27FC236}">
                  <a16:creationId xmlns:a16="http://schemas.microsoft.com/office/drawing/2014/main" id="{4CE264C9-0BED-4017-9744-074CC64F5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 y="518"/>
              <a:ext cx="1550" cy="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Text Box 7">
              <a:extLst>
                <a:ext uri="{FF2B5EF4-FFF2-40B4-BE49-F238E27FC236}">
                  <a16:creationId xmlns:a16="http://schemas.microsoft.com/office/drawing/2014/main" id="{E82FF9FE-231B-4810-BBAB-C5DF4BE9C825}"/>
                </a:ext>
              </a:extLst>
            </p:cNvPr>
            <p:cNvSpPr txBox="1">
              <a:spLocks noChangeArrowheads="1"/>
            </p:cNvSpPr>
            <p:nvPr/>
          </p:nvSpPr>
          <p:spPr bwMode="auto">
            <a:xfrm>
              <a:off x="355" y="1989"/>
              <a:ext cx="16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200">
                  <a:latin typeface="Arial" panose="020B0604020202020204" pitchFamily="34" charset="0"/>
                </a:rPr>
                <a:t>Microsc. Res. Tech. 61: 7-17, 2003</a:t>
              </a:r>
            </a:p>
          </p:txBody>
        </p:sp>
      </p:grpSp>
      <p:sp>
        <p:nvSpPr>
          <p:cNvPr id="4100" name="Text Box 9">
            <a:extLst>
              <a:ext uri="{FF2B5EF4-FFF2-40B4-BE49-F238E27FC236}">
                <a16:creationId xmlns:a16="http://schemas.microsoft.com/office/drawing/2014/main" id="{544CBF8B-8890-4745-A80C-1EA3F12EEC7E}"/>
              </a:ext>
            </a:extLst>
          </p:cNvPr>
          <p:cNvSpPr txBox="1">
            <a:spLocks noChangeArrowheads="1"/>
          </p:cNvSpPr>
          <p:nvPr/>
        </p:nvSpPr>
        <p:spPr bwMode="auto">
          <a:xfrm>
            <a:off x="3328988" y="704850"/>
            <a:ext cx="5815012"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75" eaLnBrk="0" hangingPunct="0">
              <a:tabLst>
                <a:tab pos="198438" algn="l"/>
              </a:tabLst>
              <a:defRPr sz="2400">
                <a:solidFill>
                  <a:schemeClr val="tx1"/>
                </a:solidFill>
                <a:latin typeface="Times New Roman" panose="02020603050405020304" pitchFamily="18" charset="0"/>
              </a:defRPr>
            </a:lvl1pPr>
            <a:lvl2pPr marL="742950" indent="-285750" eaLnBrk="0" hangingPunct="0">
              <a:tabLst>
                <a:tab pos="198438" algn="l"/>
              </a:tabLst>
              <a:defRPr sz="2400">
                <a:solidFill>
                  <a:schemeClr val="tx1"/>
                </a:solidFill>
                <a:latin typeface="Times New Roman" panose="02020603050405020304" pitchFamily="18" charset="0"/>
              </a:defRPr>
            </a:lvl2pPr>
            <a:lvl3pPr marL="1143000" indent="-228600" eaLnBrk="0" hangingPunct="0">
              <a:tabLst>
                <a:tab pos="198438" algn="l"/>
              </a:tabLst>
              <a:defRPr sz="2400">
                <a:solidFill>
                  <a:schemeClr val="tx1"/>
                </a:solidFill>
                <a:latin typeface="Times New Roman" panose="02020603050405020304" pitchFamily="18" charset="0"/>
              </a:defRPr>
            </a:lvl3pPr>
            <a:lvl4pPr marL="1600200" indent="-228600" eaLnBrk="0" hangingPunct="0">
              <a:tabLst>
                <a:tab pos="198438" algn="l"/>
              </a:tabLst>
              <a:defRPr sz="2400">
                <a:solidFill>
                  <a:schemeClr val="tx1"/>
                </a:solidFill>
                <a:latin typeface="Times New Roman" panose="02020603050405020304" pitchFamily="18" charset="0"/>
              </a:defRPr>
            </a:lvl4pPr>
            <a:lvl5pPr marL="2057400" indent="-228600" eaLnBrk="0" hangingPunct="0">
              <a:tabLst>
                <a:tab pos="198438"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98438"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98438"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98438"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98438" algn="l"/>
              </a:tabLst>
              <a:defRPr sz="2400">
                <a:solidFill>
                  <a:schemeClr val="tx1"/>
                </a:solidFill>
                <a:latin typeface="Times New Roman" panose="02020603050405020304" pitchFamily="18" charset="0"/>
              </a:defRPr>
            </a:lvl9pPr>
          </a:lstStyle>
          <a:p>
            <a:pPr eaLnBrk="1" hangingPunct="1">
              <a:buFontTx/>
              <a:buAutoNum type="arabicPeriod"/>
            </a:pPr>
            <a:r>
              <a:rPr lang="it-IT" altLang="it-IT" sz="1400">
                <a:latin typeface="Arial" panose="020B0604020202020204" pitchFamily="34" charset="0"/>
              </a:rPr>
              <a:t> Proteine dell’epididimo che si integrano nella membrana spermatica, </a:t>
            </a:r>
          </a:p>
          <a:p>
            <a:pPr eaLnBrk="1" hangingPunct="1"/>
            <a:r>
              <a:rPr lang="it-IT" altLang="it-IT" sz="1400">
                <a:latin typeface="Arial" panose="020B0604020202020204" pitchFamily="34" charset="0"/>
              </a:rPr>
              <a:t>	es. proteine idrofobiche o leganti lo spermatozoo (</a:t>
            </a:r>
            <a:r>
              <a:rPr lang="en-US" altLang="it-IT" sz="1400">
                <a:latin typeface="Arial" panose="020B0604020202020204" pitchFamily="34" charset="0"/>
              </a:rPr>
              <a:t>17–30 kDa   	epididymal antigens)</a:t>
            </a:r>
            <a:r>
              <a:rPr lang="it-IT" altLang="it-IT" sz="1400">
                <a:latin typeface="Arial" panose="020B0604020202020204" pitchFamily="34" charset="0"/>
              </a:rPr>
              <a:t>;</a:t>
            </a:r>
          </a:p>
          <a:p>
            <a:pPr eaLnBrk="1" hangingPunct="1"/>
            <a:r>
              <a:rPr lang="it-IT" altLang="it-IT" sz="1400">
                <a:latin typeface="Arial" panose="020B0604020202020204" pitchFamily="34" charset="0"/>
              </a:rPr>
              <a:t>2. Proteine secretorie che devono essere processate prima di </a:t>
            </a:r>
          </a:p>
          <a:p>
            <a:pPr eaLnBrk="1" hangingPunct="1"/>
            <a:r>
              <a:rPr lang="it-IT" altLang="it-IT" sz="1400">
                <a:latin typeface="Arial" panose="020B0604020202020204" pitchFamily="34" charset="0"/>
              </a:rPr>
              <a:t>	interagire con lo spermatozoo (es. mannosidasi); </a:t>
            </a:r>
            <a:r>
              <a:rPr lang="en-US" altLang="it-IT" sz="1400">
                <a:latin typeface="Arial" panose="020B0604020202020204" pitchFamily="34" charset="0"/>
              </a:rPr>
              <a:t>epididymal fluid is 	the source of unusually high concentrations of glycosidases, 	phosphatases and proteases</a:t>
            </a:r>
            <a:endParaRPr lang="it-IT" altLang="it-IT" sz="1400">
              <a:latin typeface="Arial" panose="020B0604020202020204" pitchFamily="34" charset="0"/>
            </a:endParaRPr>
          </a:p>
          <a:p>
            <a:pPr eaLnBrk="1" hangingPunct="1"/>
            <a:r>
              <a:rPr lang="it-IT" altLang="it-IT" sz="1400">
                <a:latin typeface="Arial" panose="020B0604020202020204" pitchFamily="34" charset="0"/>
              </a:rPr>
              <a:t>3. Proteine dell’epididimo che hanno un effetto diretto sulla superficie</a:t>
            </a:r>
          </a:p>
          <a:p>
            <a:pPr eaLnBrk="1" hangingPunct="1"/>
            <a:r>
              <a:rPr lang="it-IT" altLang="it-IT" sz="1400">
                <a:latin typeface="Arial" panose="020B0604020202020204" pitchFamily="34" charset="0"/>
              </a:rPr>
              <a:t>	dello spermatozoo;</a:t>
            </a:r>
          </a:p>
          <a:p>
            <a:pPr eaLnBrk="1" hangingPunct="1"/>
            <a:r>
              <a:rPr lang="it-IT" altLang="it-IT" sz="1400">
                <a:latin typeface="Arial" panose="020B0604020202020204" pitchFamily="34" charset="0"/>
              </a:rPr>
              <a:t>4. Proteine secrete con bassa o media affinità per la superficie dello </a:t>
            </a:r>
          </a:p>
          <a:p>
            <a:pPr eaLnBrk="1" hangingPunct="1"/>
            <a:r>
              <a:rPr lang="it-IT" altLang="it-IT" sz="1400">
                <a:latin typeface="Arial" panose="020B0604020202020204" pitchFamily="34" charset="0"/>
              </a:rPr>
              <a:t>	spermatozoo per proteggere gli antigeni spermatici (per prevenire </a:t>
            </a:r>
          </a:p>
          <a:p>
            <a:pPr eaLnBrk="1" hangingPunct="1"/>
            <a:r>
              <a:rPr lang="it-IT" altLang="it-IT" sz="1400">
                <a:latin typeface="Arial" panose="020B0604020202020204" pitchFamily="34" charset="0"/>
              </a:rPr>
              <a:t>	l’agglutinazione o la perossidazione);</a:t>
            </a:r>
          </a:p>
          <a:p>
            <a:pPr eaLnBrk="1" hangingPunct="1"/>
            <a:r>
              <a:rPr lang="it-IT" altLang="it-IT" sz="1400">
                <a:latin typeface="Arial" panose="020B0604020202020204" pitchFamily="34" charset="0"/>
              </a:rPr>
              <a:t>5. Proteine epipidimiche liberate dalla superficie dello spermatozoo</a:t>
            </a:r>
          </a:p>
          <a:p>
            <a:pPr eaLnBrk="1" hangingPunct="1"/>
            <a:r>
              <a:rPr lang="it-IT" altLang="it-IT" sz="1400">
                <a:latin typeface="Arial" panose="020B0604020202020204" pitchFamily="34" charset="0"/>
              </a:rPr>
              <a:t>	che regolano la funzione dell’epididimo.</a:t>
            </a:r>
          </a:p>
        </p:txBody>
      </p:sp>
      <p:sp>
        <p:nvSpPr>
          <p:cNvPr id="44043" name="Text Box 11">
            <a:extLst>
              <a:ext uri="{FF2B5EF4-FFF2-40B4-BE49-F238E27FC236}">
                <a16:creationId xmlns:a16="http://schemas.microsoft.com/office/drawing/2014/main" id="{EC7D79B6-D116-4B64-9365-E312C903EC3B}"/>
              </a:ext>
            </a:extLst>
          </p:cNvPr>
          <p:cNvSpPr txBox="1">
            <a:spLocks noChangeArrowheads="1"/>
          </p:cNvSpPr>
          <p:nvPr/>
        </p:nvSpPr>
        <p:spPr bwMode="auto">
          <a:xfrm>
            <a:off x="4383088" y="3930650"/>
            <a:ext cx="4779962" cy="517525"/>
          </a:xfrm>
          <a:prstGeom prst="rect">
            <a:avLst/>
          </a:prstGeom>
          <a:noFill/>
          <a:ln w="9525">
            <a:noFill/>
            <a:miter lim="800000"/>
            <a:headEnd/>
            <a:tailEnd/>
          </a:ln>
          <a:effectLst/>
        </p:spPr>
        <p:txBody>
          <a:bodyPr wrap="none">
            <a:spAutoFit/>
          </a:bodyPr>
          <a:lstStyle/>
          <a:p>
            <a:pPr>
              <a:defRPr/>
            </a:pPr>
            <a:r>
              <a:rPr lang="it-IT" sz="1400" b="1">
                <a:solidFill>
                  <a:srgbClr val="FF3399"/>
                </a:solidFill>
                <a:effectLst>
                  <a:outerShdw blurRad="38100" dist="38100" dir="2700000" algn="tl">
                    <a:srgbClr val="C0C0C0"/>
                  </a:outerShdw>
                </a:effectLst>
                <a:latin typeface="Comic Sans MS" pitchFamily="66" charset="0"/>
              </a:rPr>
              <a:t>ORGANIZZAZIONE E RICOLLOCAZIONE DELLE</a:t>
            </a:r>
          </a:p>
          <a:p>
            <a:pPr>
              <a:defRPr/>
            </a:pPr>
            <a:r>
              <a:rPr lang="it-IT" sz="1400" b="1">
                <a:solidFill>
                  <a:srgbClr val="FF3399"/>
                </a:solidFill>
                <a:effectLst>
                  <a:outerShdw blurRad="38100" dist="38100" dir="2700000" algn="tl">
                    <a:srgbClr val="C0C0C0"/>
                  </a:outerShdw>
                </a:effectLst>
                <a:latin typeface="Comic Sans MS" pitchFamily="66" charset="0"/>
              </a:rPr>
              <a:t>PROTEINE INTRA-ACROSOMIALI IN GUINEA PIG</a:t>
            </a:r>
          </a:p>
        </p:txBody>
      </p:sp>
      <p:grpSp>
        <p:nvGrpSpPr>
          <p:cNvPr id="4102" name="Group 19">
            <a:extLst>
              <a:ext uri="{FF2B5EF4-FFF2-40B4-BE49-F238E27FC236}">
                <a16:creationId xmlns:a16="http://schemas.microsoft.com/office/drawing/2014/main" id="{707B5D35-F9EC-4859-AF74-121AC9172CC8}"/>
              </a:ext>
            </a:extLst>
          </p:cNvPr>
          <p:cNvGrpSpPr>
            <a:grpSpLocks/>
          </p:cNvGrpSpPr>
          <p:nvPr/>
        </p:nvGrpSpPr>
        <p:grpSpPr bwMode="auto">
          <a:xfrm>
            <a:off x="246063" y="3808413"/>
            <a:ext cx="4130675" cy="3062287"/>
            <a:chOff x="155" y="2269"/>
            <a:chExt cx="2602" cy="1929"/>
          </a:xfrm>
        </p:grpSpPr>
        <p:sp>
          <p:nvSpPr>
            <p:cNvPr id="4105" name="Text Box 5">
              <a:extLst>
                <a:ext uri="{FF2B5EF4-FFF2-40B4-BE49-F238E27FC236}">
                  <a16:creationId xmlns:a16="http://schemas.microsoft.com/office/drawing/2014/main" id="{4AA9F502-37AF-4A15-91FF-02E1F716B9CC}"/>
                </a:ext>
              </a:extLst>
            </p:cNvPr>
            <p:cNvSpPr txBox="1">
              <a:spLocks noChangeArrowheads="1"/>
            </p:cNvSpPr>
            <p:nvPr/>
          </p:nvSpPr>
          <p:spPr bwMode="auto">
            <a:xfrm>
              <a:off x="168" y="4025"/>
              <a:ext cx="166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200">
                  <a:latin typeface="Arial" panose="020B0604020202020204" pitchFamily="34" charset="0"/>
                </a:rPr>
                <a:t>Microsc. Res. Tech. 61: 39-45, 2003</a:t>
              </a:r>
            </a:p>
          </p:txBody>
        </p:sp>
        <p:grpSp>
          <p:nvGrpSpPr>
            <p:cNvPr id="4106" name="Group 18">
              <a:extLst>
                <a:ext uri="{FF2B5EF4-FFF2-40B4-BE49-F238E27FC236}">
                  <a16:creationId xmlns:a16="http://schemas.microsoft.com/office/drawing/2014/main" id="{8AAD388C-4919-4FA4-985A-2F46507A3619}"/>
                </a:ext>
              </a:extLst>
            </p:cNvPr>
            <p:cNvGrpSpPr>
              <a:grpSpLocks/>
            </p:cNvGrpSpPr>
            <p:nvPr/>
          </p:nvGrpSpPr>
          <p:grpSpPr bwMode="auto">
            <a:xfrm>
              <a:off x="155" y="2269"/>
              <a:ext cx="2602" cy="1790"/>
              <a:chOff x="155" y="2269"/>
              <a:chExt cx="2602" cy="1790"/>
            </a:xfrm>
          </p:grpSpPr>
          <p:pic>
            <p:nvPicPr>
              <p:cNvPr id="4107" name="Picture 3">
                <a:extLst>
                  <a:ext uri="{FF2B5EF4-FFF2-40B4-BE49-F238E27FC236}">
                    <a16:creationId xmlns:a16="http://schemas.microsoft.com/office/drawing/2014/main" id="{C0B1D6DD-25E5-4700-9C3E-136ED361F5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 y="2269"/>
                <a:ext cx="2602" cy="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Line 12">
                <a:extLst>
                  <a:ext uri="{FF2B5EF4-FFF2-40B4-BE49-F238E27FC236}">
                    <a16:creationId xmlns:a16="http://schemas.microsoft.com/office/drawing/2014/main" id="{71447367-D85D-44E9-9997-E533718C2512}"/>
                  </a:ext>
                </a:extLst>
              </p:cNvPr>
              <p:cNvSpPr>
                <a:spLocks noChangeShapeType="1"/>
              </p:cNvSpPr>
              <p:nvPr/>
            </p:nvSpPr>
            <p:spPr bwMode="auto">
              <a:xfrm flipV="1">
                <a:off x="293" y="3231"/>
                <a:ext cx="182" cy="5"/>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109" name="Line 13">
                <a:extLst>
                  <a:ext uri="{FF2B5EF4-FFF2-40B4-BE49-F238E27FC236}">
                    <a16:creationId xmlns:a16="http://schemas.microsoft.com/office/drawing/2014/main" id="{8E05C070-8ACA-464B-9F3A-F92CB10B0C6E}"/>
                  </a:ext>
                </a:extLst>
              </p:cNvPr>
              <p:cNvSpPr>
                <a:spLocks noChangeShapeType="1"/>
              </p:cNvSpPr>
              <p:nvPr/>
            </p:nvSpPr>
            <p:spPr bwMode="auto">
              <a:xfrm flipH="1">
                <a:off x="790" y="3296"/>
                <a:ext cx="120" cy="67"/>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110" name="Line 14">
                <a:extLst>
                  <a:ext uri="{FF2B5EF4-FFF2-40B4-BE49-F238E27FC236}">
                    <a16:creationId xmlns:a16="http://schemas.microsoft.com/office/drawing/2014/main" id="{9EE2679B-28D1-49D9-B899-68C26AD5CF7F}"/>
                  </a:ext>
                </a:extLst>
              </p:cNvPr>
              <p:cNvSpPr>
                <a:spLocks noChangeShapeType="1"/>
              </p:cNvSpPr>
              <p:nvPr/>
            </p:nvSpPr>
            <p:spPr bwMode="auto">
              <a:xfrm flipV="1">
                <a:off x="604" y="3818"/>
                <a:ext cx="182" cy="5"/>
              </a:xfrm>
              <a:prstGeom prst="line">
                <a:avLst/>
              </a:prstGeom>
              <a:noFill/>
              <a:ln w="25400">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111" name="Line 15">
                <a:extLst>
                  <a:ext uri="{FF2B5EF4-FFF2-40B4-BE49-F238E27FC236}">
                    <a16:creationId xmlns:a16="http://schemas.microsoft.com/office/drawing/2014/main" id="{7746D777-668E-4393-8B4B-F3B74ED82EB9}"/>
                  </a:ext>
                </a:extLst>
              </p:cNvPr>
              <p:cNvSpPr>
                <a:spLocks noChangeShapeType="1"/>
              </p:cNvSpPr>
              <p:nvPr/>
            </p:nvSpPr>
            <p:spPr bwMode="auto">
              <a:xfrm flipH="1">
                <a:off x="757" y="3145"/>
                <a:ext cx="162" cy="82"/>
              </a:xfrm>
              <a:prstGeom prst="line">
                <a:avLst/>
              </a:prstGeom>
              <a:noFill/>
              <a:ln w="25400">
                <a:solidFill>
                  <a:srgbClr val="FF99CC"/>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sp>
        <p:nvSpPr>
          <p:cNvPr id="4103" name="Text Box 16">
            <a:extLst>
              <a:ext uri="{FF2B5EF4-FFF2-40B4-BE49-F238E27FC236}">
                <a16:creationId xmlns:a16="http://schemas.microsoft.com/office/drawing/2014/main" id="{761CAA82-1202-4BB0-BA29-CE3852842D7E}"/>
              </a:ext>
            </a:extLst>
          </p:cNvPr>
          <p:cNvSpPr txBox="1">
            <a:spLocks noChangeArrowheads="1"/>
          </p:cNvSpPr>
          <p:nvPr/>
        </p:nvSpPr>
        <p:spPr bwMode="auto">
          <a:xfrm>
            <a:off x="4557713" y="4548188"/>
            <a:ext cx="41243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a:latin typeface="Arial" panose="020B0604020202020204" pitchFamily="34" charset="0"/>
              </a:rPr>
              <a:t>Nell’epididimo acrin 1 ed acrin 2 vengono compar-</a:t>
            </a:r>
          </a:p>
          <a:p>
            <a:pPr eaLnBrk="1" hangingPunct="1"/>
            <a:r>
              <a:rPr lang="it-IT" altLang="it-IT" sz="1400">
                <a:latin typeface="Arial" panose="020B0604020202020204" pitchFamily="34" charset="0"/>
              </a:rPr>
              <a:t>timentalizzate nel segmento apicale (AS), mentre </a:t>
            </a:r>
          </a:p>
          <a:p>
            <a:pPr eaLnBrk="1" hangingPunct="1"/>
            <a:r>
              <a:rPr lang="it-IT" altLang="it-IT" sz="1400">
                <a:latin typeface="Arial" panose="020B0604020202020204" pitchFamily="34" charset="0"/>
              </a:rPr>
              <a:t>equatorina nel segmento equatoriale (ES) rimane </a:t>
            </a:r>
          </a:p>
          <a:p>
            <a:pPr eaLnBrk="1" hangingPunct="1"/>
            <a:r>
              <a:rPr lang="it-IT" altLang="it-IT" sz="1400">
                <a:latin typeface="Arial" panose="020B0604020202020204" pitchFamily="34" charset="0"/>
              </a:rPr>
              <a:t>Invariata.</a:t>
            </a:r>
          </a:p>
          <a:p>
            <a:pPr eaLnBrk="1" hangingPunct="1"/>
            <a:r>
              <a:rPr lang="it-IT" altLang="it-IT" sz="1400">
                <a:latin typeface="Arial" panose="020B0604020202020204" pitchFamily="34" charset="0"/>
              </a:rPr>
              <a:t>ER: reticolo endoplasmico; G: apparato del Golgi;</a:t>
            </a:r>
          </a:p>
          <a:p>
            <a:pPr eaLnBrk="1" hangingPunct="1"/>
            <a:r>
              <a:rPr lang="it-IT" altLang="it-IT" sz="1400">
                <a:latin typeface="Arial" panose="020B0604020202020204" pitchFamily="34" charset="0"/>
              </a:rPr>
              <a:t>IAM: membrana acrosomiale interna; N: nucleo;</a:t>
            </a:r>
          </a:p>
          <a:p>
            <a:pPr eaLnBrk="1" hangingPunct="1"/>
            <a:r>
              <a:rPr lang="it-IT" altLang="it-IT" sz="1400">
                <a:latin typeface="Arial" panose="020B0604020202020204" pitchFamily="34" charset="0"/>
              </a:rPr>
              <a:t>OAM: membrana acrosomiale esterna; </a:t>
            </a:r>
          </a:p>
          <a:p>
            <a:pPr eaLnBrk="1" hangingPunct="1"/>
            <a:r>
              <a:rPr lang="it-IT" altLang="it-IT" sz="1400">
                <a:latin typeface="Arial" panose="020B0604020202020204" pitchFamily="34" charset="0"/>
              </a:rPr>
              <a:t>PS: segmento principale.</a:t>
            </a:r>
          </a:p>
        </p:txBody>
      </p:sp>
      <p:sp>
        <p:nvSpPr>
          <p:cNvPr id="18" name="CasellaDiTesto 14">
            <a:extLst>
              <a:ext uri="{FF2B5EF4-FFF2-40B4-BE49-F238E27FC236}">
                <a16:creationId xmlns:a16="http://schemas.microsoft.com/office/drawing/2014/main" id="{4FAE3CD3-FC3E-48CC-8D18-3E15F4F1FB4C}"/>
              </a:ext>
            </a:extLst>
          </p:cNvPr>
          <p:cNvSpPr txBox="1">
            <a:spLocks noChangeArrowheads="1"/>
          </p:cNvSpPr>
          <p:nvPr/>
        </p:nvSpPr>
        <p:spPr bwMode="auto">
          <a:xfrm>
            <a:off x="7110413" y="6486525"/>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19" name="Rectangle 2">
            <a:extLst>
              <a:ext uri="{FF2B5EF4-FFF2-40B4-BE49-F238E27FC236}">
                <a16:creationId xmlns:a16="http://schemas.microsoft.com/office/drawing/2014/main" id="{EBD9C2E3-FD26-4B6A-A057-2E0087183A6E}"/>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lberts fig">
            <a:extLst>
              <a:ext uri="{FF2B5EF4-FFF2-40B4-BE49-F238E27FC236}">
                <a16:creationId xmlns:a16="http://schemas.microsoft.com/office/drawing/2014/main" id="{20E1D806-EA45-4849-92D4-1C5287CCD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80010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a:extLst>
              <a:ext uri="{FF2B5EF4-FFF2-40B4-BE49-F238E27FC236}">
                <a16:creationId xmlns:a16="http://schemas.microsoft.com/office/drawing/2014/main" id="{428D09D2-C09F-4300-BD70-A4B42D220FC1}"/>
              </a:ext>
            </a:extLst>
          </p:cNvPr>
          <p:cNvSpPr txBox="1">
            <a:spLocks noChangeArrowheads="1"/>
          </p:cNvSpPr>
          <p:nvPr/>
        </p:nvSpPr>
        <p:spPr bwMode="auto">
          <a:xfrm>
            <a:off x="1139825" y="358775"/>
            <a:ext cx="6873875" cy="396875"/>
          </a:xfrm>
          <a:prstGeom prst="rect">
            <a:avLst/>
          </a:prstGeom>
          <a:noFill/>
          <a:ln w="9525">
            <a:noFill/>
            <a:miter lim="800000"/>
            <a:headEnd/>
            <a:tailEnd/>
          </a:ln>
          <a:effectLst/>
        </p:spPr>
        <p:txBody>
          <a:bodyPr wrap="none">
            <a:spAutoFit/>
          </a:bodyPr>
          <a:lstStyle/>
          <a:p>
            <a:pPr>
              <a:defRPr/>
            </a:pPr>
            <a:r>
              <a:rPr lang="it-IT" sz="2000" b="1">
                <a:solidFill>
                  <a:srgbClr val="FF3300"/>
                </a:solidFill>
                <a:effectLst>
                  <a:outerShdw blurRad="38100" dist="38100" dir="2700000" algn="tl">
                    <a:srgbClr val="C0C0C0"/>
                  </a:outerShdw>
                </a:effectLst>
                <a:latin typeface="Comic Sans MS" pitchFamily="66" charset="0"/>
              </a:rPr>
              <a:t>UNIONE DEI PRONUCLEI MASCHILE E FEMMINILE</a:t>
            </a:r>
          </a:p>
        </p:txBody>
      </p:sp>
      <p:sp>
        <p:nvSpPr>
          <p:cNvPr id="17412" name="Text Box 4">
            <a:extLst>
              <a:ext uri="{FF2B5EF4-FFF2-40B4-BE49-F238E27FC236}">
                <a16:creationId xmlns:a16="http://schemas.microsoft.com/office/drawing/2014/main" id="{021A1C73-DD5F-4405-9CCE-4187B3C84A9F}"/>
              </a:ext>
            </a:extLst>
          </p:cNvPr>
          <p:cNvSpPr txBox="1">
            <a:spLocks noChangeArrowheads="1"/>
          </p:cNvSpPr>
          <p:nvPr/>
        </p:nvSpPr>
        <p:spPr bwMode="auto">
          <a:xfrm>
            <a:off x="228600" y="5257800"/>
            <a:ext cx="86407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t>I PRONUCLEI MIGRANO VERSO IL CENTRO DELL’UOVO. QUANDO SONO VICINI I LORO INVOLUCRI</a:t>
            </a:r>
          </a:p>
          <a:p>
            <a:pPr eaLnBrk="1" hangingPunct="1"/>
            <a:r>
              <a:rPr lang="it-IT" altLang="it-IT" sz="1400"/>
              <a:t>NUCLEARI SI INTERDIGITANO. I CENTRIOLI SI REPLICANO, LA MEMBRANA NUCLEARE SI ROMPE,</a:t>
            </a:r>
          </a:p>
          <a:p>
            <a:pPr eaLnBrk="1" hangingPunct="1"/>
            <a:r>
              <a:rPr lang="it-IT" altLang="it-IT" sz="1400"/>
              <a:t>E I CROMOSOMI DI ENTRAMBI I GAMETI SI MESCOLANO NELLO STESSO FUSO MITOTICO, CHE </a:t>
            </a:r>
          </a:p>
          <a:p>
            <a:pPr eaLnBrk="1" hangingPunct="1"/>
            <a:r>
              <a:rPr lang="it-IT" altLang="it-IT" sz="1400"/>
              <a:t>MEDIA LA PRIMA DIVISIONE DELLO ZIGOTE.</a:t>
            </a:r>
          </a:p>
        </p:txBody>
      </p:sp>
      <p:sp>
        <p:nvSpPr>
          <p:cNvPr id="17413" name="Text Box 5">
            <a:extLst>
              <a:ext uri="{FF2B5EF4-FFF2-40B4-BE49-F238E27FC236}">
                <a16:creationId xmlns:a16="http://schemas.microsoft.com/office/drawing/2014/main" id="{A566AC90-EDF1-4AB4-903C-16EB8ECAD5C4}"/>
              </a:ext>
            </a:extLst>
          </p:cNvPr>
          <p:cNvSpPr txBox="1">
            <a:spLocks noChangeArrowheads="1"/>
          </p:cNvSpPr>
          <p:nvPr/>
        </p:nvSpPr>
        <p:spPr bwMode="auto">
          <a:xfrm>
            <a:off x="4860925" y="4919663"/>
            <a:ext cx="3700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000"/>
              <a:t>Molecular Biology of the Cell, Alberts </a:t>
            </a:r>
            <a:r>
              <a:rPr lang="it-IT" altLang="it-IT" sz="1000" i="1"/>
              <a:t>et al.</a:t>
            </a:r>
            <a:r>
              <a:rPr lang="it-IT" altLang="it-IT" sz="1000"/>
              <a:t> Third Ed., fig. 20-28</a:t>
            </a:r>
          </a:p>
        </p:txBody>
      </p:sp>
      <p:sp>
        <p:nvSpPr>
          <p:cNvPr id="6" name="CasellaDiTesto 14">
            <a:extLst>
              <a:ext uri="{FF2B5EF4-FFF2-40B4-BE49-F238E27FC236}">
                <a16:creationId xmlns:a16="http://schemas.microsoft.com/office/drawing/2014/main" id="{8E7BD246-E920-4D46-99AB-48378F7E7819}"/>
              </a:ext>
            </a:extLst>
          </p:cNvPr>
          <p:cNvSpPr txBox="1">
            <a:spLocks noChangeArrowheads="1"/>
          </p:cNvSpPr>
          <p:nvPr/>
        </p:nvSpPr>
        <p:spPr bwMode="auto">
          <a:xfrm>
            <a:off x="7110413" y="6486525"/>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7" name="Rectangle 2">
            <a:extLst>
              <a:ext uri="{FF2B5EF4-FFF2-40B4-BE49-F238E27FC236}">
                <a16:creationId xmlns:a16="http://schemas.microsoft.com/office/drawing/2014/main" id="{DD9CF38D-7650-49B1-B4BF-A880D7043F70}"/>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emiotassi fig">
            <a:extLst>
              <a:ext uri="{FF2B5EF4-FFF2-40B4-BE49-F238E27FC236}">
                <a16:creationId xmlns:a16="http://schemas.microsoft.com/office/drawing/2014/main" id="{6E67CC68-0337-4228-92FB-3BDEE6525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913" y="1758950"/>
            <a:ext cx="3932237"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BDB30D21-8BF0-4A74-B479-9B42D2CBCAA9}"/>
              </a:ext>
            </a:extLst>
          </p:cNvPr>
          <p:cNvSpPr txBox="1">
            <a:spLocks noChangeArrowheads="1"/>
          </p:cNvSpPr>
          <p:nvPr/>
        </p:nvSpPr>
        <p:spPr bwMode="auto">
          <a:xfrm>
            <a:off x="2503488" y="365125"/>
            <a:ext cx="41290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it-IT" altLang="it-IT"/>
              <a:t>FECONDAZIONE ESTERNA</a:t>
            </a:r>
          </a:p>
          <a:p>
            <a:pPr algn="ctr" eaLnBrk="1" hangingPunct="1"/>
            <a:r>
              <a:rPr lang="it-IT" altLang="it-IT"/>
              <a:t>CHEMIOTASSI</a:t>
            </a:r>
          </a:p>
        </p:txBody>
      </p:sp>
      <p:sp>
        <p:nvSpPr>
          <p:cNvPr id="5124" name="Text Box 4">
            <a:extLst>
              <a:ext uri="{FF2B5EF4-FFF2-40B4-BE49-F238E27FC236}">
                <a16:creationId xmlns:a16="http://schemas.microsoft.com/office/drawing/2014/main" id="{F0B90E0B-7994-4DF4-A629-490D5779323A}"/>
              </a:ext>
            </a:extLst>
          </p:cNvPr>
          <p:cNvSpPr txBox="1">
            <a:spLocks noChangeArrowheads="1"/>
          </p:cNvSpPr>
          <p:nvPr/>
        </p:nvSpPr>
        <p:spPr bwMode="auto">
          <a:xfrm>
            <a:off x="1738313" y="1219200"/>
            <a:ext cx="565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a:t>ATTRAZIONE SPECIE-SPECIFICA DELLO SPERMA</a:t>
            </a:r>
          </a:p>
        </p:txBody>
      </p:sp>
      <p:sp>
        <p:nvSpPr>
          <p:cNvPr id="5125" name="Text Box 5">
            <a:extLst>
              <a:ext uri="{FF2B5EF4-FFF2-40B4-BE49-F238E27FC236}">
                <a16:creationId xmlns:a16="http://schemas.microsoft.com/office/drawing/2014/main" id="{81024AA4-A247-4CF1-A0CA-3BFBEF91A270}"/>
              </a:ext>
            </a:extLst>
          </p:cNvPr>
          <p:cNvSpPr txBox="1">
            <a:spLocks noChangeArrowheads="1"/>
          </p:cNvSpPr>
          <p:nvPr/>
        </p:nvSpPr>
        <p:spPr bwMode="auto">
          <a:xfrm>
            <a:off x="381000" y="5562600"/>
            <a:ext cx="84343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a:t>ATTRAZIONE DELLO SPERMA DA PARTE DEL MICROPILO DEL CORION NELL’ARINGA (</a:t>
            </a:r>
            <a:r>
              <a:rPr lang="it-IT" altLang="it-IT" sz="1400" i="1"/>
              <a:t>Clupea</a:t>
            </a:r>
            <a:r>
              <a:rPr lang="it-IT" altLang="it-IT" sz="1400"/>
              <a:t>).</a:t>
            </a:r>
          </a:p>
          <a:p>
            <a:pPr eaLnBrk="1" hangingPunct="1"/>
            <a:r>
              <a:rPr lang="it-IT" altLang="it-IT" sz="1400"/>
              <a:t>L’UOVO E’ STATO RIMOSSO. GLI SPERMATOZOI NUOTANO CASUALMENTE E LENTAMENTE </a:t>
            </a:r>
          </a:p>
          <a:p>
            <a:pPr eaLnBrk="1" hangingPunct="1"/>
            <a:r>
              <a:rPr lang="it-IT" altLang="it-IT" sz="1400"/>
              <a:t>FINCHE’ RAGGIUNGONO LA SUPERFICIE DEL MICROPILO. MOSTRANO ALLORA UNA VIGOROSA</a:t>
            </a:r>
          </a:p>
          <a:p>
            <a:pPr eaLnBrk="1" hangingPunct="1"/>
            <a:r>
              <a:rPr lang="it-IT" altLang="it-IT" sz="1400"/>
              <a:t>ATTIVITA’ [sperm motility initiation factor (SMIF)] E NUOTANO ATTRAVERSANDO IL MICROPILO [micropylar sperm guidance factor” (MSGF)]</a:t>
            </a:r>
          </a:p>
          <a:p>
            <a:pPr eaLnBrk="1" hangingPunct="1"/>
            <a:endParaRPr lang="it-IT" altLang="it-IT" sz="1400"/>
          </a:p>
        </p:txBody>
      </p:sp>
      <p:sp>
        <p:nvSpPr>
          <p:cNvPr id="5127" name="Text Box 7">
            <a:extLst>
              <a:ext uri="{FF2B5EF4-FFF2-40B4-BE49-F238E27FC236}">
                <a16:creationId xmlns:a16="http://schemas.microsoft.com/office/drawing/2014/main" id="{94EDCDC4-2D57-4CB1-A661-7BC10C46A91A}"/>
              </a:ext>
            </a:extLst>
          </p:cNvPr>
          <p:cNvSpPr txBox="1">
            <a:spLocks noChangeArrowheads="1"/>
          </p:cNvSpPr>
          <p:nvPr/>
        </p:nvSpPr>
        <p:spPr bwMode="auto">
          <a:xfrm>
            <a:off x="1111250" y="1901825"/>
            <a:ext cx="3541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a:latin typeface="Arial" panose="020B0604020202020204" pitchFamily="34" charset="0"/>
                <a:cs typeface="Arial" panose="020B0604020202020204" pitchFamily="34" charset="0"/>
              </a:rPr>
              <a:t>micropylar sperm guidance factor” (</a:t>
            </a:r>
            <a:r>
              <a:rPr lang="it-IT" altLang="it-IT" sz="1400" b="1">
                <a:solidFill>
                  <a:srgbClr val="FF0000"/>
                </a:solidFill>
                <a:latin typeface="Arial" panose="020B0604020202020204" pitchFamily="34" charset="0"/>
                <a:cs typeface="Arial" panose="020B0604020202020204" pitchFamily="34" charset="0"/>
              </a:rPr>
              <a:t>MSGF</a:t>
            </a:r>
            <a:r>
              <a:rPr lang="it-IT" altLang="it-IT" sz="1400">
                <a:latin typeface="Arial" panose="020B0604020202020204" pitchFamily="34" charset="0"/>
                <a:cs typeface="Arial" panose="020B0604020202020204" pitchFamily="34" charset="0"/>
              </a:rPr>
              <a:t>)</a:t>
            </a:r>
          </a:p>
        </p:txBody>
      </p:sp>
      <p:grpSp>
        <p:nvGrpSpPr>
          <p:cNvPr id="5128" name="Gruppo 10">
            <a:extLst>
              <a:ext uri="{FF2B5EF4-FFF2-40B4-BE49-F238E27FC236}">
                <a16:creationId xmlns:a16="http://schemas.microsoft.com/office/drawing/2014/main" id="{B30CD139-71E7-4E0A-98D0-ACAFAF5099AE}"/>
              </a:ext>
            </a:extLst>
          </p:cNvPr>
          <p:cNvGrpSpPr>
            <a:grpSpLocks/>
          </p:cNvGrpSpPr>
          <p:nvPr/>
        </p:nvGrpSpPr>
        <p:grpSpPr bwMode="auto">
          <a:xfrm>
            <a:off x="0" y="2830513"/>
            <a:ext cx="4035425" cy="706437"/>
            <a:chOff x="0" y="2830286"/>
            <a:chExt cx="4034971" cy="706137"/>
          </a:xfrm>
        </p:grpSpPr>
        <p:sp>
          <p:nvSpPr>
            <p:cNvPr id="5130" name="CasellaDiTesto 7">
              <a:extLst>
                <a:ext uri="{FF2B5EF4-FFF2-40B4-BE49-F238E27FC236}">
                  <a16:creationId xmlns:a16="http://schemas.microsoft.com/office/drawing/2014/main" id="{A517EB51-16DF-4BCB-AD60-D2C873C7840E}"/>
                </a:ext>
              </a:extLst>
            </p:cNvPr>
            <p:cNvSpPr txBox="1">
              <a:spLocks noChangeArrowheads="1"/>
            </p:cNvSpPr>
            <p:nvPr/>
          </p:nvSpPr>
          <p:spPr bwMode="auto">
            <a:xfrm>
              <a:off x="0" y="2859315"/>
              <a:ext cx="278153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200">
                  <a:latin typeface="Arial" panose="020B0604020202020204" pitchFamily="34" charset="0"/>
                  <a:cs typeface="Arial" panose="020B0604020202020204" pitchFamily="34" charset="0"/>
                </a:rPr>
                <a:t>eggs possess a </a:t>
              </a:r>
            </a:p>
            <a:p>
              <a:pPr eaLnBrk="1" hangingPunct="1"/>
              <a:r>
                <a:rPr lang="it-IT" altLang="it-IT" sz="1200">
                  <a:latin typeface="Arial" panose="020B0604020202020204" pitchFamily="34" charset="0"/>
                  <a:cs typeface="Arial" panose="020B0604020202020204" pitchFamily="34" charset="0"/>
                </a:rPr>
                <a:t>sperm motility initiation factor (</a:t>
              </a:r>
              <a:r>
                <a:rPr lang="it-IT" altLang="it-IT" sz="1400" b="1">
                  <a:solidFill>
                    <a:srgbClr val="FF0000"/>
                  </a:solidFill>
                  <a:latin typeface="Arial" panose="020B0604020202020204" pitchFamily="34" charset="0"/>
                  <a:cs typeface="Arial" panose="020B0604020202020204" pitchFamily="34" charset="0"/>
                </a:rPr>
                <a:t>SMIF</a:t>
              </a:r>
              <a:r>
                <a:rPr lang="it-IT" altLang="it-IT" sz="1200">
                  <a:latin typeface="Arial" panose="020B0604020202020204" pitchFamily="34" charset="0"/>
                  <a:cs typeface="Arial" panose="020B0604020202020204" pitchFamily="34" charset="0"/>
                </a:rPr>
                <a:t>) </a:t>
              </a:r>
            </a:p>
            <a:p>
              <a:pPr eaLnBrk="1" hangingPunct="1"/>
              <a:r>
                <a:rPr lang="it-IT" altLang="it-IT" sz="1200">
                  <a:latin typeface="Arial" panose="020B0604020202020204" pitchFamily="34" charset="0"/>
                  <a:cs typeface="Arial" panose="020B0604020202020204" pitchFamily="34" charset="0"/>
                </a:rPr>
                <a:t>around the micropyle</a:t>
              </a:r>
            </a:p>
          </p:txBody>
        </p:sp>
        <p:cxnSp>
          <p:nvCxnSpPr>
            <p:cNvPr id="10" name="Connettore 2 9">
              <a:extLst>
                <a:ext uri="{FF2B5EF4-FFF2-40B4-BE49-F238E27FC236}">
                  <a16:creationId xmlns:a16="http://schemas.microsoft.com/office/drawing/2014/main" id="{825B7880-B3B3-43E3-AA5E-39B45B072FB9}"/>
                </a:ext>
              </a:extLst>
            </p:cNvPr>
            <p:cNvCxnSpPr>
              <a:stCxn id="5130" idx="3"/>
            </p:cNvCxnSpPr>
            <p:nvPr/>
          </p:nvCxnSpPr>
          <p:spPr>
            <a:xfrm flipV="1">
              <a:off x="2780987" y="2830286"/>
              <a:ext cx="1253984" cy="3681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129" name="CasellaDiTesto 11">
            <a:extLst>
              <a:ext uri="{FF2B5EF4-FFF2-40B4-BE49-F238E27FC236}">
                <a16:creationId xmlns:a16="http://schemas.microsoft.com/office/drawing/2014/main" id="{ECB6B41F-2D76-464C-9E3A-93E928284291}"/>
              </a:ext>
            </a:extLst>
          </p:cNvPr>
          <p:cNvSpPr txBox="1">
            <a:spLocks noChangeArrowheads="1"/>
          </p:cNvSpPr>
          <p:nvPr/>
        </p:nvSpPr>
        <p:spPr bwMode="auto">
          <a:xfrm>
            <a:off x="0" y="4194175"/>
            <a:ext cx="2944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200">
                <a:latin typeface="Arial" panose="020B0604020202020204" pitchFamily="34" charset="0"/>
                <a:cs typeface="Arial" panose="020B0604020202020204" pitchFamily="34" charset="0"/>
              </a:rPr>
              <a:t>? Origin</a:t>
            </a:r>
          </a:p>
          <a:p>
            <a:pPr eaLnBrk="1" hangingPunct="1"/>
            <a:r>
              <a:rPr lang="it-IT" altLang="it-IT" sz="1200">
                <a:latin typeface="Arial" panose="020B0604020202020204" pitchFamily="34" charset="0"/>
                <a:cs typeface="Arial" panose="020B0604020202020204" pitchFamily="34" charset="0"/>
              </a:rPr>
              <a:t>giant micropylar cell</a:t>
            </a:r>
          </a:p>
          <a:p>
            <a:pPr eaLnBrk="1" hangingPunct="1"/>
            <a:r>
              <a:rPr lang="it-IT" altLang="it-IT" sz="1200">
                <a:latin typeface="Arial" panose="020B0604020202020204" pitchFamily="34" charset="0"/>
                <a:cs typeface="Arial" panose="020B0604020202020204" pitchFamily="34" charset="0"/>
              </a:rPr>
              <a:t>Follicular cells around the micropylar cell</a:t>
            </a:r>
          </a:p>
        </p:txBody>
      </p:sp>
      <p:sp>
        <p:nvSpPr>
          <p:cNvPr id="11" name="CasellaDiTesto 14">
            <a:extLst>
              <a:ext uri="{FF2B5EF4-FFF2-40B4-BE49-F238E27FC236}">
                <a16:creationId xmlns:a16="http://schemas.microsoft.com/office/drawing/2014/main" id="{73827850-8757-462E-9DCE-7BE6E52DA685}"/>
              </a:ext>
            </a:extLst>
          </p:cNvPr>
          <p:cNvSpPr txBox="1">
            <a:spLocks noChangeArrowheads="1"/>
          </p:cNvSpPr>
          <p:nvPr/>
        </p:nvSpPr>
        <p:spPr bwMode="auto">
          <a:xfrm>
            <a:off x="7110413" y="6486525"/>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12" name="Rectangle 2">
            <a:extLst>
              <a:ext uri="{FF2B5EF4-FFF2-40B4-BE49-F238E27FC236}">
                <a16:creationId xmlns:a16="http://schemas.microsoft.com/office/drawing/2014/main" id="{BFB39984-C223-4568-B659-ED26B33C09D9}"/>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osati fig">
            <a:extLst>
              <a:ext uri="{FF2B5EF4-FFF2-40B4-BE49-F238E27FC236}">
                <a16:creationId xmlns:a16="http://schemas.microsoft.com/office/drawing/2014/main" id="{18AFFD2A-D534-4606-98BC-43FD63F2D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313" y="777875"/>
            <a:ext cx="3436937"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a:extLst>
              <a:ext uri="{FF2B5EF4-FFF2-40B4-BE49-F238E27FC236}">
                <a16:creationId xmlns:a16="http://schemas.microsoft.com/office/drawing/2014/main" id="{C8BAF178-0DD9-4227-A056-2F13B6BD718E}"/>
              </a:ext>
            </a:extLst>
          </p:cNvPr>
          <p:cNvSpPr txBox="1">
            <a:spLocks noChangeArrowheads="1"/>
          </p:cNvSpPr>
          <p:nvPr/>
        </p:nvSpPr>
        <p:spPr bwMode="auto">
          <a:xfrm>
            <a:off x="304800" y="5638800"/>
            <a:ext cx="86185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400"/>
              <a:t>FOTOGRAFIA AL MICROSCOPIO ELETTRONICO A SCANSIONE DI OVOCITO DI CONIGLIO, ANCORA</a:t>
            </a:r>
          </a:p>
          <a:p>
            <a:pPr eaLnBrk="1" hangingPunct="1"/>
            <a:r>
              <a:rPr lang="it-IT" altLang="it-IT" sz="1400"/>
              <a:t>CIRCONDATO DALLA PELLUCIDA E DALLE CELLULE DELLA CORONA RADIATA, E RICOPERTO </a:t>
            </a:r>
          </a:p>
          <a:p>
            <a:pPr eaLnBrk="1" hangingPunct="1"/>
            <a:r>
              <a:rPr lang="it-IT" altLang="it-IT" sz="1400"/>
              <a:t>DI SPERMATOZOI.</a:t>
            </a:r>
          </a:p>
        </p:txBody>
      </p:sp>
      <p:sp>
        <p:nvSpPr>
          <p:cNvPr id="6148" name="Text Box 4">
            <a:extLst>
              <a:ext uri="{FF2B5EF4-FFF2-40B4-BE49-F238E27FC236}">
                <a16:creationId xmlns:a16="http://schemas.microsoft.com/office/drawing/2014/main" id="{AAD171F5-7234-4467-91D5-63715D7E51FC}"/>
              </a:ext>
            </a:extLst>
          </p:cNvPr>
          <p:cNvSpPr txBox="1">
            <a:spLocks noChangeArrowheads="1"/>
          </p:cNvSpPr>
          <p:nvPr/>
        </p:nvSpPr>
        <p:spPr bwMode="auto">
          <a:xfrm>
            <a:off x="2620963" y="206375"/>
            <a:ext cx="402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a:t>FECONDAZIONE INTERNA</a:t>
            </a:r>
          </a:p>
        </p:txBody>
      </p:sp>
      <p:sp>
        <p:nvSpPr>
          <p:cNvPr id="5" name="CasellaDiTesto 14">
            <a:extLst>
              <a:ext uri="{FF2B5EF4-FFF2-40B4-BE49-F238E27FC236}">
                <a16:creationId xmlns:a16="http://schemas.microsoft.com/office/drawing/2014/main" id="{1C21F866-C151-416B-8635-378077F5946D}"/>
              </a:ext>
            </a:extLst>
          </p:cNvPr>
          <p:cNvSpPr txBox="1">
            <a:spLocks noChangeArrowheads="1"/>
          </p:cNvSpPr>
          <p:nvPr/>
        </p:nvSpPr>
        <p:spPr bwMode="auto">
          <a:xfrm>
            <a:off x="7110413" y="6486525"/>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6" name="Rectangle 2">
            <a:extLst>
              <a:ext uri="{FF2B5EF4-FFF2-40B4-BE49-F238E27FC236}">
                <a16:creationId xmlns:a16="http://schemas.microsoft.com/office/drawing/2014/main" id="{AC8DECB1-3369-4F2B-A312-1811F233F6E9}"/>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a:extLst>
              <a:ext uri="{FF2B5EF4-FFF2-40B4-BE49-F238E27FC236}">
                <a16:creationId xmlns:a16="http://schemas.microsoft.com/office/drawing/2014/main" id="{F7CD60D2-8311-486E-8AC0-379E9E3C8706}"/>
              </a:ext>
            </a:extLst>
          </p:cNvPr>
          <p:cNvSpPr txBox="1">
            <a:spLocks noChangeArrowheads="1"/>
          </p:cNvSpPr>
          <p:nvPr/>
        </p:nvSpPr>
        <p:spPr bwMode="auto">
          <a:xfrm>
            <a:off x="3440113" y="350838"/>
            <a:ext cx="2828925" cy="457200"/>
          </a:xfrm>
          <a:prstGeom prst="rect">
            <a:avLst/>
          </a:prstGeom>
          <a:noFill/>
          <a:ln w="9525">
            <a:noFill/>
            <a:miter lim="800000"/>
            <a:headEnd/>
            <a:tailEnd/>
          </a:ln>
          <a:effectLst/>
        </p:spPr>
        <p:txBody>
          <a:bodyPr wrap="none">
            <a:spAutoFit/>
          </a:bodyPr>
          <a:lstStyle/>
          <a:p>
            <a:pPr>
              <a:defRPr/>
            </a:pPr>
            <a:r>
              <a:rPr lang="it-IT" b="1">
                <a:solidFill>
                  <a:srgbClr val="FF3300"/>
                </a:solidFill>
                <a:effectLst>
                  <a:outerShdw blurRad="38100" dist="38100" dir="2700000" algn="tl">
                    <a:srgbClr val="C0C0C0"/>
                  </a:outerShdw>
                </a:effectLst>
                <a:latin typeface="Comic Sans MS" pitchFamily="66" charset="0"/>
              </a:rPr>
              <a:t>CAPACITAZIONE</a:t>
            </a:r>
          </a:p>
        </p:txBody>
      </p:sp>
      <p:pic>
        <p:nvPicPr>
          <p:cNvPr id="11267" name="Picture 5" descr="Rosati fig">
            <a:extLst>
              <a:ext uri="{FF2B5EF4-FFF2-40B4-BE49-F238E27FC236}">
                <a16:creationId xmlns:a16="http://schemas.microsoft.com/office/drawing/2014/main" id="{7119E907-B92B-4DC1-85A9-AFD24959A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5791200"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6">
            <a:extLst>
              <a:ext uri="{FF2B5EF4-FFF2-40B4-BE49-F238E27FC236}">
                <a16:creationId xmlns:a16="http://schemas.microsoft.com/office/drawing/2014/main" id="{04161812-D935-4CCE-9364-C900DDBDB999}"/>
              </a:ext>
            </a:extLst>
          </p:cNvPr>
          <p:cNvSpPr txBox="1">
            <a:spLocks noChangeArrowheads="1"/>
          </p:cNvSpPr>
          <p:nvPr/>
        </p:nvSpPr>
        <p:spPr bwMode="auto">
          <a:xfrm>
            <a:off x="746125" y="1100138"/>
            <a:ext cx="802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200">
                <a:latin typeface="Arial" panose="020B0604020202020204" pitchFamily="34" charset="0"/>
              </a:rPr>
              <a:t>DOPO LA DEPOSIZIONE NEL TRATTO RIPRODUTTIVO FEMMINILE, LO SPERMATOZOO SUBISCE LA “CAPA-</a:t>
            </a:r>
          </a:p>
          <a:p>
            <a:pPr eaLnBrk="1" hangingPunct="1"/>
            <a:r>
              <a:rPr lang="it-IT" altLang="it-IT" sz="1200">
                <a:latin typeface="Arial" panose="020B0604020202020204" pitchFamily="34" charset="0"/>
              </a:rPr>
              <a:t>CITAZIONE”, GRAZIE ALLA QUALE PUO’ LEGARE L’UOVO E SUBIRE LA REAZIONE ACROSOMIALE.</a:t>
            </a:r>
            <a:endParaRPr lang="it-IT" altLang="it-IT" sz="1400">
              <a:latin typeface="Arial" panose="020B0604020202020204" pitchFamily="34" charset="0"/>
            </a:endParaRPr>
          </a:p>
        </p:txBody>
      </p:sp>
      <p:sp>
        <p:nvSpPr>
          <p:cNvPr id="11269" name="Text Box 7">
            <a:extLst>
              <a:ext uri="{FF2B5EF4-FFF2-40B4-BE49-F238E27FC236}">
                <a16:creationId xmlns:a16="http://schemas.microsoft.com/office/drawing/2014/main" id="{A77EA1C0-9B65-4061-B85D-27ED2A34D46B}"/>
              </a:ext>
            </a:extLst>
          </p:cNvPr>
          <p:cNvSpPr txBox="1">
            <a:spLocks noChangeArrowheads="1"/>
          </p:cNvSpPr>
          <p:nvPr/>
        </p:nvSpPr>
        <p:spPr bwMode="auto">
          <a:xfrm>
            <a:off x="6842125" y="2547938"/>
            <a:ext cx="217646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200">
                <a:latin typeface="Arial" panose="020B0604020202020204" pitchFamily="34" charset="0"/>
              </a:rPr>
              <a:t>1- GLICOPROTEINE MOBILI</a:t>
            </a:r>
          </a:p>
          <a:p>
            <a:pPr eaLnBrk="1" hangingPunct="1"/>
            <a:r>
              <a:rPr lang="it-IT" altLang="it-IT" sz="1200">
                <a:latin typeface="Arial" panose="020B0604020202020204" pitchFamily="34" charset="0"/>
              </a:rPr>
              <a:t>2- GLICOPROTEINE FISSE</a:t>
            </a:r>
          </a:p>
          <a:p>
            <a:pPr eaLnBrk="1" hangingPunct="1"/>
            <a:r>
              <a:rPr lang="it-IT" altLang="it-IT" sz="1200">
                <a:latin typeface="Arial" panose="020B0604020202020204" pitchFamily="34" charset="0"/>
              </a:rPr>
              <a:t>3- GLICOLIPIDI</a:t>
            </a:r>
          </a:p>
          <a:p>
            <a:pPr eaLnBrk="1" hangingPunct="1"/>
            <a:r>
              <a:rPr lang="it-IT" altLang="it-IT" sz="1200">
                <a:latin typeface="Arial" panose="020B0604020202020204" pitchFamily="34" charset="0"/>
              </a:rPr>
              <a:t>4- COMPONENTI PERIFE-</a:t>
            </a:r>
          </a:p>
          <a:p>
            <a:pPr eaLnBrk="1" hangingPunct="1"/>
            <a:r>
              <a:rPr lang="it-IT" altLang="it-IT" sz="1200">
                <a:latin typeface="Arial" panose="020B0604020202020204" pitchFamily="34" charset="0"/>
              </a:rPr>
              <a:t>    CI DI MEMBRANA</a:t>
            </a:r>
          </a:p>
        </p:txBody>
      </p:sp>
      <p:sp>
        <p:nvSpPr>
          <p:cNvPr id="11270" name="Text Box 9">
            <a:extLst>
              <a:ext uri="{FF2B5EF4-FFF2-40B4-BE49-F238E27FC236}">
                <a16:creationId xmlns:a16="http://schemas.microsoft.com/office/drawing/2014/main" id="{36F56908-6E4B-4E65-B206-BF7CE08F8E77}"/>
              </a:ext>
            </a:extLst>
          </p:cNvPr>
          <p:cNvSpPr txBox="1">
            <a:spLocks noChangeArrowheads="1"/>
          </p:cNvSpPr>
          <p:nvPr/>
        </p:nvSpPr>
        <p:spPr bwMode="auto">
          <a:xfrm>
            <a:off x="3154363" y="2538413"/>
            <a:ext cx="1047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800">
                <a:solidFill>
                  <a:srgbClr val="291BE3"/>
                </a:solidFill>
                <a:latin typeface="Arial" panose="020B0604020202020204" pitchFamily="34" charset="0"/>
              </a:rPr>
              <a:t>SM</a:t>
            </a:r>
            <a:r>
              <a:rPr lang="en-US" altLang="it-IT" sz="1800">
                <a:latin typeface="Arial" panose="020B0604020202020204" pitchFamily="34" charset="0"/>
              </a:rPr>
              <a:t>   </a:t>
            </a:r>
            <a:r>
              <a:rPr lang="en-US" altLang="it-IT" sz="1800">
                <a:solidFill>
                  <a:srgbClr val="291BE3"/>
                </a:solidFill>
                <a:latin typeface="Arial" panose="020B0604020202020204" pitchFamily="34" charset="0"/>
              </a:rPr>
              <a:t>PC</a:t>
            </a:r>
          </a:p>
          <a:p>
            <a:pPr eaLnBrk="1" hangingPunct="1"/>
            <a:r>
              <a:rPr lang="en-US" altLang="it-IT" sz="1800">
                <a:solidFill>
                  <a:srgbClr val="FF0000"/>
                </a:solidFill>
                <a:latin typeface="Arial" panose="020B0604020202020204" pitchFamily="34" charset="0"/>
              </a:rPr>
              <a:t>PS</a:t>
            </a:r>
            <a:r>
              <a:rPr lang="en-US" altLang="it-IT" sz="1800">
                <a:latin typeface="Arial" panose="020B0604020202020204" pitchFamily="34" charset="0"/>
              </a:rPr>
              <a:t>    </a:t>
            </a:r>
            <a:r>
              <a:rPr lang="en-US" altLang="it-IT" sz="1800">
                <a:solidFill>
                  <a:srgbClr val="FF0000"/>
                </a:solidFill>
                <a:latin typeface="Arial" panose="020B0604020202020204" pitchFamily="34" charset="0"/>
              </a:rPr>
              <a:t>PE</a:t>
            </a:r>
          </a:p>
        </p:txBody>
      </p:sp>
      <p:sp>
        <p:nvSpPr>
          <p:cNvPr id="11271" name="Line 10">
            <a:extLst>
              <a:ext uri="{FF2B5EF4-FFF2-40B4-BE49-F238E27FC236}">
                <a16:creationId xmlns:a16="http://schemas.microsoft.com/office/drawing/2014/main" id="{21E1F283-A598-459C-B4C8-1B4077AE6F53}"/>
              </a:ext>
            </a:extLst>
          </p:cNvPr>
          <p:cNvSpPr>
            <a:spLocks noChangeShapeType="1"/>
          </p:cNvSpPr>
          <p:nvPr/>
        </p:nvSpPr>
        <p:spPr bwMode="auto">
          <a:xfrm>
            <a:off x="3635375" y="2484438"/>
            <a:ext cx="0" cy="708025"/>
          </a:xfrm>
          <a:prstGeom prst="line">
            <a:avLst/>
          </a:prstGeom>
          <a:noFill/>
          <a:ln w="222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2" name="Text Box 11">
            <a:extLst>
              <a:ext uri="{FF2B5EF4-FFF2-40B4-BE49-F238E27FC236}">
                <a16:creationId xmlns:a16="http://schemas.microsoft.com/office/drawing/2014/main" id="{56CC72BB-70E9-4B42-88FC-ECC7C9F083A4}"/>
              </a:ext>
            </a:extLst>
          </p:cNvPr>
          <p:cNvSpPr txBox="1">
            <a:spLocks noChangeArrowheads="1"/>
          </p:cNvSpPr>
          <p:nvPr/>
        </p:nvSpPr>
        <p:spPr bwMode="auto">
          <a:xfrm>
            <a:off x="3046413" y="2160588"/>
            <a:ext cx="1054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b="1">
                <a:solidFill>
                  <a:srgbClr val="FF3300"/>
                </a:solidFill>
                <a:latin typeface="Arial" panose="020B0604020202020204" pitchFamily="34" charset="0"/>
              </a:rPr>
              <a:t>FLIPPASE</a:t>
            </a:r>
          </a:p>
        </p:txBody>
      </p:sp>
      <p:sp>
        <p:nvSpPr>
          <p:cNvPr id="11273" name="Line 12">
            <a:extLst>
              <a:ext uri="{FF2B5EF4-FFF2-40B4-BE49-F238E27FC236}">
                <a16:creationId xmlns:a16="http://schemas.microsoft.com/office/drawing/2014/main" id="{F58962F1-3BD7-4567-BA39-F1EDDB787751}"/>
              </a:ext>
            </a:extLst>
          </p:cNvPr>
          <p:cNvSpPr>
            <a:spLocks noChangeShapeType="1"/>
          </p:cNvSpPr>
          <p:nvPr/>
        </p:nvSpPr>
        <p:spPr bwMode="auto">
          <a:xfrm flipV="1">
            <a:off x="3717925" y="2560638"/>
            <a:ext cx="0" cy="677862"/>
          </a:xfrm>
          <a:prstGeom prst="line">
            <a:avLst/>
          </a:prstGeom>
          <a:noFill/>
          <a:ln w="222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4" name="Text Box 13">
            <a:extLst>
              <a:ext uri="{FF2B5EF4-FFF2-40B4-BE49-F238E27FC236}">
                <a16:creationId xmlns:a16="http://schemas.microsoft.com/office/drawing/2014/main" id="{FF3B43A5-4188-4094-8FCE-D1A749BAE0BB}"/>
              </a:ext>
            </a:extLst>
          </p:cNvPr>
          <p:cNvSpPr txBox="1">
            <a:spLocks noChangeArrowheads="1"/>
          </p:cNvSpPr>
          <p:nvPr/>
        </p:nvSpPr>
        <p:spPr bwMode="auto">
          <a:xfrm>
            <a:off x="3262313" y="33369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b="1">
                <a:solidFill>
                  <a:srgbClr val="291BE3"/>
                </a:solidFill>
                <a:latin typeface="Arial" panose="020B0604020202020204" pitchFamily="34" charset="0"/>
              </a:rPr>
              <a:t>FLOPPASE</a:t>
            </a:r>
          </a:p>
        </p:txBody>
      </p:sp>
      <p:sp>
        <p:nvSpPr>
          <p:cNvPr id="11275" name="Text Box 14">
            <a:extLst>
              <a:ext uri="{FF2B5EF4-FFF2-40B4-BE49-F238E27FC236}">
                <a16:creationId xmlns:a16="http://schemas.microsoft.com/office/drawing/2014/main" id="{A7C13FD6-423F-4BFA-AE0D-73D3962F04BB}"/>
              </a:ext>
            </a:extLst>
          </p:cNvPr>
          <p:cNvSpPr txBox="1">
            <a:spLocks noChangeArrowheads="1"/>
          </p:cNvSpPr>
          <p:nvPr/>
        </p:nvSpPr>
        <p:spPr bwMode="auto">
          <a:xfrm>
            <a:off x="3003550" y="1792288"/>
            <a:ext cx="143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b="1">
                <a:solidFill>
                  <a:srgbClr val="00CC00"/>
                </a:solidFill>
                <a:latin typeface="Arial" panose="020B0604020202020204" pitchFamily="34" charset="0"/>
              </a:rPr>
              <a:t>SCRAMBLASE</a:t>
            </a:r>
          </a:p>
        </p:txBody>
      </p:sp>
      <p:sp>
        <p:nvSpPr>
          <p:cNvPr id="11276" name="Text Box 15">
            <a:extLst>
              <a:ext uri="{FF2B5EF4-FFF2-40B4-BE49-F238E27FC236}">
                <a16:creationId xmlns:a16="http://schemas.microsoft.com/office/drawing/2014/main" id="{1139A128-91DA-4AE6-BE86-E4F7B6E15994}"/>
              </a:ext>
            </a:extLst>
          </p:cNvPr>
          <p:cNvSpPr txBox="1">
            <a:spLocks noChangeArrowheads="1"/>
          </p:cNvSpPr>
          <p:nvPr/>
        </p:nvSpPr>
        <p:spPr bwMode="auto">
          <a:xfrm>
            <a:off x="3351213" y="1938338"/>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800" b="1">
                <a:solidFill>
                  <a:srgbClr val="66FF33"/>
                </a:solidFill>
                <a:latin typeface="Arial" panose="020B0604020202020204" pitchFamily="34" charset="0"/>
                <a:sym typeface="Wingdings 3" panose="05040102010807070707" pitchFamily="18" charset="2"/>
              </a:rPr>
              <a:t></a:t>
            </a:r>
          </a:p>
        </p:txBody>
      </p:sp>
      <p:grpSp>
        <p:nvGrpSpPr>
          <p:cNvPr id="11278" name="Gruppo 22">
            <a:extLst>
              <a:ext uri="{FF2B5EF4-FFF2-40B4-BE49-F238E27FC236}">
                <a16:creationId xmlns:a16="http://schemas.microsoft.com/office/drawing/2014/main" id="{6FD1FCDF-7922-4A56-BD95-54E24A77344D}"/>
              </a:ext>
            </a:extLst>
          </p:cNvPr>
          <p:cNvGrpSpPr>
            <a:grpSpLocks/>
          </p:cNvGrpSpPr>
          <p:nvPr/>
        </p:nvGrpSpPr>
        <p:grpSpPr bwMode="auto">
          <a:xfrm>
            <a:off x="817563" y="4990444"/>
            <a:ext cx="7885112" cy="1824688"/>
            <a:chOff x="817563" y="4990494"/>
            <a:chExt cx="7885112" cy="1823964"/>
          </a:xfrm>
        </p:grpSpPr>
        <p:sp>
          <p:nvSpPr>
            <p:cNvPr id="11279" name="Text Box 4">
              <a:extLst>
                <a:ext uri="{FF2B5EF4-FFF2-40B4-BE49-F238E27FC236}">
                  <a16:creationId xmlns:a16="http://schemas.microsoft.com/office/drawing/2014/main" id="{420D1422-46BD-4135-AD46-52240749BA1B}"/>
                </a:ext>
              </a:extLst>
            </p:cNvPr>
            <p:cNvSpPr txBox="1">
              <a:spLocks noChangeArrowheads="1"/>
            </p:cNvSpPr>
            <p:nvPr/>
          </p:nvSpPr>
          <p:spPr bwMode="auto">
            <a:xfrm>
              <a:off x="817563" y="4990494"/>
              <a:ext cx="78851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1200" dirty="0">
                  <a:latin typeface="Arial" panose="020B0604020202020204" pitchFamily="34" charset="0"/>
                </a:rPr>
                <a:t>LA CAPACITAZIONE IMPLICA, PROBABILMENTE, LA RIMOZIONE DI FATTORI INIBENTI DALLO SPERMA-</a:t>
              </a:r>
            </a:p>
            <a:p>
              <a:pPr eaLnBrk="1" hangingPunct="1"/>
              <a:r>
                <a:rPr lang="it-IT" altLang="it-IT" sz="1200" dirty="0">
                  <a:latin typeface="Arial" panose="020B0604020202020204" pitchFamily="34" charset="0"/>
                </a:rPr>
                <a:t>TOZOO ACCOMPAGNATI DALLA RIORGANIZZAZIONE E/O MODIFICAZIONE DELLE PROTEINE E LIPIDI  DI </a:t>
              </a:r>
            </a:p>
            <a:p>
              <a:pPr eaLnBrk="1" hangingPunct="1"/>
              <a:r>
                <a:rPr lang="it-IT" altLang="it-IT" sz="1200" dirty="0">
                  <a:latin typeface="Arial" panose="020B0604020202020204" pitchFamily="34" charset="0"/>
                </a:rPr>
                <a:t>MEMBRANA.</a:t>
              </a:r>
            </a:p>
            <a:p>
              <a:pPr eaLnBrk="1" hangingPunct="1"/>
              <a:endParaRPr lang="it-IT" altLang="it-IT" sz="1200" dirty="0">
                <a:latin typeface="Arial" panose="020B0604020202020204" pitchFamily="34" charset="0"/>
              </a:endParaRPr>
            </a:p>
            <a:p>
              <a:pPr eaLnBrk="1" hangingPunct="1"/>
              <a:r>
                <a:rPr lang="it-IT" altLang="it-IT" sz="1200" dirty="0">
                  <a:latin typeface="Arial" panose="020B0604020202020204" pitchFamily="34" charset="0"/>
                </a:rPr>
                <a:t>ALCUNI CAMBIAMENTI SONO MEDIATI, DALLA TIROSIN-FOSFORILAZIONE DELLE PROTEINE MEDIATA</a:t>
              </a:r>
            </a:p>
            <a:p>
              <a:pPr eaLnBrk="1" hangingPunct="1"/>
              <a:r>
                <a:rPr lang="it-IT" altLang="it-IT" sz="1200" dirty="0">
                  <a:latin typeface="Arial" panose="020B0604020202020204" pitchFamily="34" charset="0"/>
                </a:rPr>
                <a:t>DALL’</a:t>
              </a:r>
              <a:r>
                <a:rPr lang="it-IT" altLang="it-IT" sz="1200" dirty="0" err="1">
                  <a:latin typeface="Arial" panose="020B0604020202020204" pitchFamily="34" charset="0"/>
                </a:rPr>
                <a:t>cAMP</a:t>
              </a:r>
              <a:r>
                <a:rPr lang="it-IT" altLang="it-IT" sz="1200" dirty="0">
                  <a:latin typeface="Arial" panose="020B0604020202020204" pitchFamily="34" charset="0"/>
                </a:rPr>
                <a:t> (</a:t>
              </a:r>
              <a:r>
                <a:rPr lang="it-IT" altLang="it-IT" sz="1200" dirty="0"/>
                <a:t>HCO</a:t>
              </a:r>
              <a:r>
                <a:rPr lang="it-IT" altLang="it-IT" sz="1200" baseline="-25000" dirty="0"/>
                <a:t>3</a:t>
              </a:r>
              <a:r>
                <a:rPr lang="it-IT" altLang="it-IT" sz="1200" baseline="30000" dirty="0"/>
                <a:t>-</a:t>
              </a:r>
              <a:r>
                <a:rPr lang="it-IT" altLang="it-IT" sz="1200" dirty="0"/>
                <a:t>/CO</a:t>
              </a:r>
              <a:r>
                <a:rPr lang="it-IT" altLang="it-IT" sz="1200" baseline="-25000" dirty="0"/>
                <a:t>2 </a:t>
              </a:r>
              <a:r>
                <a:rPr lang="it-IT" altLang="it-IT" sz="1200" dirty="0"/>
                <a:t>dipendente)</a:t>
              </a:r>
              <a:r>
                <a:rPr lang="it-IT" altLang="it-IT" sz="1200" dirty="0">
                  <a:latin typeface="Arial" panose="020B0604020202020204" pitchFamily="34" charset="0"/>
                </a:rPr>
                <a:t>,  DA CAMBIAMENTI DEL pH E  DELLA CONCENTRAZIONE DEL Ca</a:t>
              </a:r>
              <a:r>
                <a:rPr lang="it-IT" altLang="it-IT" sz="1200" baseline="30000" dirty="0">
                  <a:latin typeface="Arial" panose="020B0604020202020204" pitchFamily="34" charset="0"/>
                </a:rPr>
                <a:t>++</a:t>
              </a:r>
              <a:r>
                <a:rPr lang="it-IT" altLang="it-IT" sz="1200" dirty="0">
                  <a:latin typeface="Arial" panose="020B0604020202020204" pitchFamily="34" charset="0"/>
                </a:rPr>
                <a:t>.</a:t>
              </a:r>
            </a:p>
          </p:txBody>
        </p:sp>
        <p:grpSp>
          <p:nvGrpSpPr>
            <p:cNvPr id="11280" name="Gruppo 21">
              <a:extLst>
                <a:ext uri="{FF2B5EF4-FFF2-40B4-BE49-F238E27FC236}">
                  <a16:creationId xmlns:a16="http://schemas.microsoft.com/office/drawing/2014/main" id="{C158ABA3-BB87-4329-95D0-0DE5F541171A}"/>
                </a:ext>
              </a:extLst>
            </p:cNvPr>
            <p:cNvGrpSpPr>
              <a:grpSpLocks/>
            </p:cNvGrpSpPr>
            <p:nvPr/>
          </p:nvGrpSpPr>
          <p:grpSpPr bwMode="auto">
            <a:xfrm>
              <a:off x="1733550" y="6199841"/>
              <a:ext cx="3305713" cy="614617"/>
              <a:chOff x="1936749" y="6246360"/>
              <a:chExt cx="3305713" cy="614617"/>
            </a:xfrm>
          </p:grpSpPr>
          <p:sp>
            <p:nvSpPr>
              <p:cNvPr id="11281" name="Text Box 11">
                <a:extLst>
                  <a:ext uri="{FF2B5EF4-FFF2-40B4-BE49-F238E27FC236}">
                    <a16:creationId xmlns:a16="http://schemas.microsoft.com/office/drawing/2014/main" id="{A0281429-89B9-4C01-824D-D18DC80F6B8D}"/>
                  </a:ext>
                </a:extLst>
              </p:cNvPr>
              <p:cNvSpPr txBox="1">
                <a:spLocks noChangeArrowheads="1"/>
              </p:cNvSpPr>
              <p:nvPr/>
            </p:nvSpPr>
            <p:spPr bwMode="auto">
              <a:xfrm>
                <a:off x="1950584" y="6246360"/>
                <a:ext cx="11587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b="1">
                    <a:solidFill>
                      <a:srgbClr val="FF3300"/>
                    </a:solidFill>
                    <a:latin typeface="Arial" panose="020B0604020202020204" pitchFamily="34" charset="0"/>
                  </a:rPr>
                  <a:t>FLIPPASE ­̶</a:t>
                </a:r>
              </a:p>
            </p:txBody>
          </p:sp>
          <p:sp>
            <p:nvSpPr>
              <p:cNvPr id="11282" name="Text Box 13">
                <a:extLst>
                  <a:ext uri="{FF2B5EF4-FFF2-40B4-BE49-F238E27FC236}">
                    <a16:creationId xmlns:a16="http://schemas.microsoft.com/office/drawing/2014/main" id="{D0B77374-FCAA-4D24-A26F-41C7EE17C873}"/>
                  </a:ext>
                </a:extLst>
              </p:cNvPr>
              <p:cNvSpPr txBox="1">
                <a:spLocks noChangeArrowheads="1"/>
              </p:cNvSpPr>
              <p:nvPr/>
            </p:nvSpPr>
            <p:spPr bwMode="auto">
              <a:xfrm>
                <a:off x="1948770" y="6408060"/>
                <a:ext cx="11892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b="1">
                    <a:solidFill>
                      <a:srgbClr val="291BE3"/>
                    </a:solidFill>
                    <a:latin typeface="Arial" panose="020B0604020202020204" pitchFamily="34" charset="0"/>
                  </a:rPr>
                  <a:t>FLOPPASE ̶</a:t>
                </a:r>
              </a:p>
            </p:txBody>
          </p:sp>
          <p:sp>
            <p:nvSpPr>
              <p:cNvPr id="11283" name="Text Box 14">
                <a:extLst>
                  <a:ext uri="{FF2B5EF4-FFF2-40B4-BE49-F238E27FC236}">
                    <a16:creationId xmlns:a16="http://schemas.microsoft.com/office/drawing/2014/main" id="{24D46736-58A6-406D-8A7E-0A5534699C42}"/>
                  </a:ext>
                </a:extLst>
              </p:cNvPr>
              <p:cNvSpPr txBox="1">
                <a:spLocks noChangeArrowheads="1"/>
              </p:cNvSpPr>
              <p:nvPr/>
            </p:nvSpPr>
            <p:spPr bwMode="auto">
              <a:xfrm>
                <a:off x="1936749" y="6553200"/>
                <a:ext cx="33057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b="1">
                    <a:solidFill>
                      <a:srgbClr val="00CC00"/>
                    </a:solidFill>
                    <a:latin typeface="Arial" panose="020B0604020202020204" pitchFamily="34" charset="0"/>
                  </a:rPr>
                  <a:t>SCRAMBLASE +  (per alcuni è Ca</a:t>
                </a:r>
                <a:r>
                  <a:rPr lang="en-US" altLang="it-IT" sz="1400" b="1" baseline="30000">
                    <a:solidFill>
                      <a:srgbClr val="00CC00"/>
                    </a:solidFill>
                    <a:latin typeface="Arial" panose="020B0604020202020204" pitchFamily="34" charset="0"/>
                  </a:rPr>
                  <a:t>++</a:t>
                </a:r>
                <a:r>
                  <a:rPr lang="en-US" altLang="it-IT" sz="1400" b="1">
                    <a:solidFill>
                      <a:srgbClr val="00CC00"/>
                    </a:solidFill>
                    <a:latin typeface="Arial" panose="020B0604020202020204" pitchFamily="34" charset="0"/>
                  </a:rPr>
                  <a:t>)</a:t>
                </a:r>
              </a:p>
            </p:txBody>
          </p:sp>
        </p:grpSp>
      </p:grpSp>
      <p:sp>
        <p:nvSpPr>
          <p:cNvPr id="19" name="CasellaDiTesto 14">
            <a:extLst>
              <a:ext uri="{FF2B5EF4-FFF2-40B4-BE49-F238E27FC236}">
                <a16:creationId xmlns:a16="http://schemas.microsoft.com/office/drawing/2014/main" id="{0D1284E5-DCCD-42A2-9CA9-AC3EBAE28EF7}"/>
              </a:ext>
            </a:extLst>
          </p:cNvPr>
          <p:cNvSpPr txBox="1">
            <a:spLocks noChangeArrowheads="1"/>
          </p:cNvSpPr>
          <p:nvPr/>
        </p:nvSpPr>
        <p:spPr bwMode="auto">
          <a:xfrm>
            <a:off x="7110413" y="6486525"/>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20" name="Rectangle 2">
            <a:extLst>
              <a:ext uri="{FF2B5EF4-FFF2-40B4-BE49-F238E27FC236}">
                <a16:creationId xmlns:a16="http://schemas.microsoft.com/office/drawing/2014/main" id="{295B69FD-FAD8-4F0A-86CD-D27F0C34F17C}"/>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D61EBDA3-A5DC-46E5-912C-D2C42AEE7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425" y="628650"/>
            <a:ext cx="5278438"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5">
            <a:extLst>
              <a:ext uri="{FF2B5EF4-FFF2-40B4-BE49-F238E27FC236}">
                <a16:creationId xmlns:a16="http://schemas.microsoft.com/office/drawing/2014/main" id="{B5087C99-1FEF-4E59-A378-04E68C6AA854}"/>
              </a:ext>
            </a:extLst>
          </p:cNvPr>
          <p:cNvSpPr txBox="1">
            <a:spLocks noChangeArrowheads="1"/>
          </p:cNvSpPr>
          <p:nvPr/>
        </p:nvSpPr>
        <p:spPr bwMode="auto">
          <a:xfrm>
            <a:off x="95250" y="5045075"/>
            <a:ext cx="895826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400">
                <a:latin typeface="Verdana" panose="020B0604030504040204" pitchFamily="34" charset="0"/>
              </a:rPr>
              <a:t>Uptake of bicarbonate (HCO</a:t>
            </a:r>
            <a:r>
              <a:rPr lang="en-US" altLang="it-IT" sz="1400" baseline="-25000">
                <a:latin typeface="Verdana" panose="020B0604030504040204" pitchFamily="34" charset="0"/>
              </a:rPr>
              <a:t>3</a:t>
            </a:r>
            <a:r>
              <a:rPr lang="en-US" altLang="it-IT" sz="1400" baseline="30000">
                <a:latin typeface="Verdana" panose="020B0604030504040204" pitchFamily="34" charset="0"/>
              </a:rPr>
              <a:t>-</a:t>
            </a:r>
            <a:r>
              <a:rPr lang="en-US" altLang="it-IT" sz="1400">
                <a:latin typeface="Verdana" panose="020B0604030504040204" pitchFamily="34" charset="0"/>
              </a:rPr>
              <a:t>) through the Na</a:t>
            </a:r>
            <a:r>
              <a:rPr lang="en-US" altLang="it-IT" sz="1400" baseline="30000">
                <a:latin typeface="Verdana" panose="020B0604030504040204" pitchFamily="34" charset="0"/>
              </a:rPr>
              <a:t>+</a:t>
            </a:r>
            <a:r>
              <a:rPr lang="en-US" altLang="it-IT" sz="1400">
                <a:latin typeface="Verdana" panose="020B0604030504040204" pitchFamily="34" charset="0"/>
              </a:rPr>
              <a:t>–HCO3- cotransporter and other transporters stimulates sAC and cAMP elevation and lipid reorganization in the plasma membrane. Cholesterol acceptors such as albumin also promote the process of lipid reorganization. cAMP has several targets such as CNG channels, PKA and ENaC. An increase in intracellular Ca</a:t>
            </a:r>
            <a:r>
              <a:rPr lang="en-US" altLang="it-IT" sz="1400" baseline="30000">
                <a:latin typeface="Verdana" panose="020B0604030504040204" pitchFamily="34" charset="0"/>
              </a:rPr>
              <a:t>2+</a:t>
            </a:r>
            <a:r>
              <a:rPr lang="en-US" altLang="it-IT" sz="1400">
                <a:latin typeface="Verdana" panose="020B0604030504040204" pitchFamily="34" charset="0"/>
              </a:rPr>
              <a:t> may directly activate sAC and an increase in pHi can promote Ca</a:t>
            </a:r>
            <a:r>
              <a:rPr lang="en-US" altLang="it-IT" sz="1400" baseline="30000">
                <a:latin typeface="Verdana" panose="020B0604030504040204" pitchFamily="34" charset="0"/>
              </a:rPr>
              <a:t>2+</a:t>
            </a:r>
            <a:r>
              <a:rPr lang="en-US" altLang="it-IT" sz="1400">
                <a:latin typeface="Verdana" panose="020B0604030504040204" pitchFamily="34" charset="0"/>
              </a:rPr>
              <a:t> influx through CatSper1 and 2 channels. Therefore, there is a cAMP, Ca</a:t>
            </a:r>
            <a:r>
              <a:rPr lang="en-US" altLang="it-IT" sz="1400" baseline="30000">
                <a:latin typeface="Verdana" panose="020B0604030504040204" pitchFamily="34" charset="0"/>
              </a:rPr>
              <a:t>2+</a:t>
            </a:r>
            <a:r>
              <a:rPr lang="en-US" altLang="it-IT" sz="1400">
                <a:latin typeface="Verdana" panose="020B0604030504040204" pitchFamily="34" charset="0"/>
              </a:rPr>
              <a:t> and pHi synergism. The changes in these intracellular parameters lead to tyrosine phosphorylation involving PKA activation, hyperactivation of sperm motility and the hyperpolarization by opening K</a:t>
            </a:r>
            <a:r>
              <a:rPr lang="en-US" altLang="it-IT" sz="1400" baseline="30000">
                <a:latin typeface="Verdana" panose="020B0604030504040204" pitchFamily="34" charset="0"/>
              </a:rPr>
              <a:t>+</a:t>
            </a:r>
            <a:r>
              <a:rPr lang="en-US" altLang="it-IT" sz="1400">
                <a:latin typeface="Verdana" panose="020B0604030504040204" pitchFamily="34" charset="0"/>
              </a:rPr>
              <a:t> channels (Kir) and closing ENaC. </a:t>
            </a:r>
          </a:p>
        </p:txBody>
      </p:sp>
      <p:sp>
        <p:nvSpPr>
          <p:cNvPr id="12292" name="Rectangle 6">
            <a:extLst>
              <a:ext uri="{FF2B5EF4-FFF2-40B4-BE49-F238E27FC236}">
                <a16:creationId xmlns:a16="http://schemas.microsoft.com/office/drawing/2014/main" id="{2DC72F91-AB0E-4342-8733-AB2D71F28FF1}"/>
              </a:ext>
            </a:extLst>
          </p:cNvPr>
          <p:cNvSpPr>
            <a:spLocks noChangeArrowheads="1"/>
          </p:cNvSpPr>
          <p:nvPr/>
        </p:nvSpPr>
        <p:spPr bwMode="auto">
          <a:xfrm>
            <a:off x="730250" y="0"/>
            <a:ext cx="7727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it-IT" sz="2000" b="1">
                <a:latin typeface="Comic Sans MS" panose="030F0702030302020204" pitchFamily="66" charset="0"/>
              </a:rPr>
              <a:t>ION FLUXES AND SIGNALING EVENTS OF MAMMALIAN </a:t>
            </a:r>
          </a:p>
          <a:p>
            <a:pPr algn="ctr" eaLnBrk="1" hangingPunct="1"/>
            <a:r>
              <a:rPr lang="en-US" altLang="it-IT" sz="2000" b="1">
                <a:latin typeface="Comic Sans MS" panose="030F0702030302020204" pitchFamily="66" charset="0"/>
              </a:rPr>
              <a:t>SPERM CAPACITATION</a:t>
            </a:r>
          </a:p>
        </p:txBody>
      </p:sp>
      <p:sp>
        <p:nvSpPr>
          <p:cNvPr id="12293" name="Rectangle 7">
            <a:extLst>
              <a:ext uri="{FF2B5EF4-FFF2-40B4-BE49-F238E27FC236}">
                <a16:creationId xmlns:a16="http://schemas.microsoft.com/office/drawing/2014/main" id="{53433FDE-A680-4974-9712-94C17F8E2309}"/>
              </a:ext>
            </a:extLst>
          </p:cNvPr>
          <p:cNvSpPr>
            <a:spLocks noChangeArrowheads="1"/>
          </p:cNvSpPr>
          <p:nvPr/>
        </p:nvSpPr>
        <p:spPr bwMode="auto">
          <a:xfrm>
            <a:off x="7231063" y="4684713"/>
            <a:ext cx="16875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800">
                <a:latin typeface="Arial" panose="020B0604020202020204" pitchFamily="34" charset="0"/>
              </a:rPr>
              <a:t>Reproduction (2006) 131 977–88</a:t>
            </a:r>
          </a:p>
        </p:txBody>
      </p:sp>
      <p:sp>
        <p:nvSpPr>
          <p:cNvPr id="12294" name="Rectangle 8">
            <a:extLst>
              <a:ext uri="{FF2B5EF4-FFF2-40B4-BE49-F238E27FC236}">
                <a16:creationId xmlns:a16="http://schemas.microsoft.com/office/drawing/2014/main" id="{376D2818-6163-44D4-B3F0-C917AFEF0E91}"/>
              </a:ext>
            </a:extLst>
          </p:cNvPr>
          <p:cNvSpPr>
            <a:spLocks noChangeArrowheads="1"/>
          </p:cNvSpPr>
          <p:nvPr/>
        </p:nvSpPr>
        <p:spPr bwMode="auto">
          <a:xfrm>
            <a:off x="3170238" y="2713038"/>
            <a:ext cx="754062" cy="3651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12295" name="Rectangle 9">
            <a:extLst>
              <a:ext uri="{FF2B5EF4-FFF2-40B4-BE49-F238E27FC236}">
                <a16:creationId xmlns:a16="http://schemas.microsoft.com/office/drawing/2014/main" id="{3FCD4FA7-AE97-4168-847F-7DF08F9CCBE7}"/>
              </a:ext>
            </a:extLst>
          </p:cNvPr>
          <p:cNvSpPr>
            <a:spLocks noChangeArrowheads="1"/>
          </p:cNvSpPr>
          <p:nvPr/>
        </p:nvSpPr>
        <p:spPr bwMode="auto">
          <a:xfrm>
            <a:off x="4484688" y="1625600"/>
            <a:ext cx="846137" cy="3651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12296" name="Rectangle 10">
            <a:extLst>
              <a:ext uri="{FF2B5EF4-FFF2-40B4-BE49-F238E27FC236}">
                <a16:creationId xmlns:a16="http://schemas.microsoft.com/office/drawing/2014/main" id="{9C416437-D866-4199-B85F-94F7403E2BFF}"/>
              </a:ext>
            </a:extLst>
          </p:cNvPr>
          <p:cNvSpPr>
            <a:spLocks noChangeArrowheads="1"/>
          </p:cNvSpPr>
          <p:nvPr/>
        </p:nvSpPr>
        <p:spPr bwMode="auto">
          <a:xfrm>
            <a:off x="3852863" y="2009775"/>
            <a:ext cx="563562" cy="3270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it-IT" altLang="it-IT"/>
          </a:p>
        </p:txBody>
      </p:sp>
      <p:sp>
        <p:nvSpPr>
          <p:cNvPr id="12298" name="Text Box 12">
            <a:extLst>
              <a:ext uri="{FF2B5EF4-FFF2-40B4-BE49-F238E27FC236}">
                <a16:creationId xmlns:a16="http://schemas.microsoft.com/office/drawing/2014/main" id="{6EE8F7A6-8A0E-4CD1-9DEA-24DE5CB885EC}"/>
              </a:ext>
            </a:extLst>
          </p:cNvPr>
          <p:cNvSpPr txBox="1">
            <a:spLocks noChangeArrowheads="1"/>
          </p:cNvSpPr>
          <p:nvPr/>
        </p:nvSpPr>
        <p:spPr bwMode="auto">
          <a:xfrm>
            <a:off x="57150" y="2082800"/>
            <a:ext cx="1849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000">
                <a:latin typeface="Arial" panose="020B0604020202020204" pitchFamily="34" charset="0"/>
              </a:rPr>
              <a:t>CNG: cyclic nucleotide-gated </a:t>
            </a:r>
          </a:p>
          <a:p>
            <a:pPr eaLnBrk="1" hangingPunct="1"/>
            <a:r>
              <a:rPr lang="en-US" altLang="it-IT" sz="1000">
                <a:latin typeface="Arial" panose="020B0604020202020204" pitchFamily="34" charset="0"/>
              </a:rPr>
              <a:t>channel family</a:t>
            </a:r>
            <a:endParaRPr lang="it-IT" altLang="it-IT" sz="1000">
              <a:latin typeface="Arial" panose="020B0604020202020204" pitchFamily="34" charset="0"/>
            </a:endParaRPr>
          </a:p>
        </p:txBody>
      </p:sp>
      <p:sp>
        <p:nvSpPr>
          <p:cNvPr id="12299" name="Text Box 13">
            <a:extLst>
              <a:ext uri="{FF2B5EF4-FFF2-40B4-BE49-F238E27FC236}">
                <a16:creationId xmlns:a16="http://schemas.microsoft.com/office/drawing/2014/main" id="{EB5C9E69-0763-484E-812C-2FFA09ED8A9A}"/>
              </a:ext>
            </a:extLst>
          </p:cNvPr>
          <p:cNvSpPr txBox="1">
            <a:spLocks noChangeArrowheads="1"/>
          </p:cNvSpPr>
          <p:nvPr/>
        </p:nvSpPr>
        <p:spPr bwMode="auto">
          <a:xfrm>
            <a:off x="7256463" y="3978275"/>
            <a:ext cx="18875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000">
                <a:latin typeface="Arial" panose="020B0604020202020204" pitchFamily="34" charset="0"/>
              </a:rPr>
              <a:t>ENac: Epithelial Na+ channels</a:t>
            </a:r>
            <a:endParaRPr lang="it-IT" altLang="it-IT" sz="1000">
              <a:latin typeface="Arial" panose="020B0604020202020204" pitchFamily="34" charset="0"/>
            </a:endParaRPr>
          </a:p>
        </p:txBody>
      </p:sp>
      <p:sp>
        <p:nvSpPr>
          <p:cNvPr id="12300" name="Text Box 14">
            <a:extLst>
              <a:ext uri="{FF2B5EF4-FFF2-40B4-BE49-F238E27FC236}">
                <a16:creationId xmlns:a16="http://schemas.microsoft.com/office/drawing/2014/main" id="{0DF823D9-E6AE-41D2-8BEB-395E1324AEF2}"/>
              </a:ext>
            </a:extLst>
          </p:cNvPr>
          <p:cNvSpPr txBox="1">
            <a:spLocks noChangeArrowheads="1"/>
          </p:cNvSpPr>
          <p:nvPr/>
        </p:nvSpPr>
        <p:spPr bwMode="auto">
          <a:xfrm>
            <a:off x="7285038" y="3100388"/>
            <a:ext cx="1419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it-IT" sz="1000">
                <a:latin typeface="Arial" panose="020B0604020202020204" pitchFamily="34" charset="0"/>
              </a:rPr>
              <a:t>inwardly rectifying K+ </a:t>
            </a:r>
          </a:p>
          <a:p>
            <a:pPr eaLnBrk="1" hangingPunct="1"/>
            <a:r>
              <a:rPr lang="en-US" altLang="it-IT" sz="1000">
                <a:latin typeface="Arial" panose="020B0604020202020204" pitchFamily="34" charset="0"/>
              </a:rPr>
              <a:t>(Kir) channels</a:t>
            </a:r>
            <a:endParaRPr lang="it-IT" altLang="it-IT" sz="1000">
              <a:latin typeface="Arial" panose="020B0604020202020204" pitchFamily="34" charset="0"/>
            </a:endParaRPr>
          </a:p>
        </p:txBody>
      </p:sp>
      <p:sp>
        <p:nvSpPr>
          <p:cNvPr id="12301" name="CasellaDiTesto 12">
            <a:extLst>
              <a:ext uri="{FF2B5EF4-FFF2-40B4-BE49-F238E27FC236}">
                <a16:creationId xmlns:a16="http://schemas.microsoft.com/office/drawing/2014/main" id="{E6610C96-CE4F-40BD-BAD8-ED30652035FA}"/>
              </a:ext>
            </a:extLst>
          </p:cNvPr>
          <p:cNvSpPr txBox="1">
            <a:spLocks noChangeArrowheads="1"/>
          </p:cNvSpPr>
          <p:nvPr/>
        </p:nvSpPr>
        <p:spPr bwMode="auto">
          <a:xfrm>
            <a:off x="6880225" y="1668463"/>
            <a:ext cx="1112838" cy="400050"/>
          </a:xfrm>
          <a:prstGeom prst="rect">
            <a:avLst/>
          </a:prstGeom>
          <a:noFill/>
          <a:ln w="25400">
            <a:solidFill>
              <a:srgbClr val="291BE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it-IT" sz="2000">
                <a:solidFill>
                  <a:srgbClr val="291BE3"/>
                </a:solidFill>
                <a:latin typeface="Arial" panose="020B0604020202020204" pitchFamily="34" charset="0"/>
                <a:cs typeface="Arial" panose="020B0604020202020204" pitchFamily="34" charset="0"/>
              </a:rPr>
              <a:t>Albumin</a:t>
            </a:r>
          </a:p>
        </p:txBody>
      </p:sp>
      <p:sp>
        <p:nvSpPr>
          <p:cNvPr id="14" name="Rettangolo 13">
            <a:extLst>
              <a:ext uri="{FF2B5EF4-FFF2-40B4-BE49-F238E27FC236}">
                <a16:creationId xmlns:a16="http://schemas.microsoft.com/office/drawing/2014/main" id="{D944ECAD-8975-4875-9ED5-5A097171CC0F}"/>
              </a:ext>
            </a:extLst>
          </p:cNvPr>
          <p:cNvSpPr/>
          <p:nvPr/>
        </p:nvSpPr>
        <p:spPr>
          <a:xfrm>
            <a:off x="3497263" y="1117600"/>
            <a:ext cx="842962" cy="363538"/>
          </a:xfrm>
          <a:prstGeom prst="rect">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5" name="CasellaDiTesto 14">
            <a:extLst>
              <a:ext uri="{FF2B5EF4-FFF2-40B4-BE49-F238E27FC236}">
                <a16:creationId xmlns:a16="http://schemas.microsoft.com/office/drawing/2014/main" id="{7B65FE5C-D3D7-474C-9C2C-E4D0506D1589}"/>
              </a:ext>
            </a:extLst>
          </p:cNvPr>
          <p:cNvSpPr txBox="1">
            <a:spLocks noChangeArrowheads="1"/>
          </p:cNvSpPr>
          <p:nvPr/>
        </p:nvSpPr>
        <p:spPr bwMode="auto">
          <a:xfrm rot="16200000">
            <a:off x="-646652" y="3747039"/>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16" name="Rectangle 2">
            <a:extLst>
              <a:ext uri="{FF2B5EF4-FFF2-40B4-BE49-F238E27FC236}">
                <a16:creationId xmlns:a16="http://schemas.microsoft.com/office/drawing/2014/main" id="{89E2FA2A-13D2-4283-BEC2-4437896F1637}"/>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051D8B73-98A5-4BF9-962D-2FECC4435284}"/>
              </a:ext>
            </a:extLst>
          </p:cNvPr>
          <p:cNvSpPr txBox="1">
            <a:spLocks noChangeArrowheads="1"/>
          </p:cNvSpPr>
          <p:nvPr/>
        </p:nvSpPr>
        <p:spPr bwMode="auto">
          <a:xfrm>
            <a:off x="2528888" y="133350"/>
            <a:ext cx="4356100" cy="457200"/>
          </a:xfrm>
          <a:prstGeom prst="rect">
            <a:avLst/>
          </a:prstGeom>
          <a:noFill/>
          <a:ln w="9525">
            <a:noFill/>
            <a:miter lim="800000"/>
            <a:headEnd/>
            <a:tailEnd/>
          </a:ln>
          <a:effectLst/>
        </p:spPr>
        <p:txBody>
          <a:bodyPr wrap="none">
            <a:spAutoFit/>
          </a:bodyPr>
          <a:lstStyle/>
          <a:p>
            <a:pPr>
              <a:defRPr/>
            </a:pPr>
            <a:r>
              <a:rPr lang="it-IT" b="1">
                <a:solidFill>
                  <a:srgbClr val="7619FF"/>
                </a:solidFill>
                <a:effectLst>
                  <a:outerShdw blurRad="38100" dist="38100" dir="2700000" algn="tl">
                    <a:srgbClr val="C0C0C0"/>
                  </a:outerShdw>
                </a:effectLst>
                <a:latin typeface="Comic Sans MS" pitchFamily="66" charset="0"/>
              </a:rPr>
              <a:t>FECONDAZIONE INTERNA</a:t>
            </a:r>
          </a:p>
        </p:txBody>
      </p:sp>
      <p:cxnSp>
        <p:nvCxnSpPr>
          <p:cNvPr id="23" name="Connettore 2 22">
            <a:extLst>
              <a:ext uri="{FF2B5EF4-FFF2-40B4-BE49-F238E27FC236}">
                <a16:creationId xmlns:a16="http://schemas.microsoft.com/office/drawing/2014/main" id="{50DD1300-1B23-4563-8F31-8F6F416CBB7F}"/>
              </a:ext>
            </a:extLst>
          </p:cNvPr>
          <p:cNvCxnSpPr/>
          <p:nvPr/>
        </p:nvCxnSpPr>
        <p:spPr>
          <a:xfrm flipH="1" flipV="1">
            <a:off x="7092950" y="5300663"/>
            <a:ext cx="142875" cy="2889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a:extLst>
              <a:ext uri="{FF2B5EF4-FFF2-40B4-BE49-F238E27FC236}">
                <a16:creationId xmlns:a16="http://schemas.microsoft.com/office/drawing/2014/main" id="{BC6947EF-0DE8-48B5-A80A-4384B6DAC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833438"/>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EF84A7D4-B72F-433C-A35A-F1A10BDD07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675" y="833438"/>
            <a:ext cx="1706563"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a:extLst>
              <a:ext uri="{FF2B5EF4-FFF2-40B4-BE49-F238E27FC236}">
                <a16:creationId xmlns:a16="http://schemas.microsoft.com/office/drawing/2014/main" id="{BCD5ECEA-F271-4820-8F68-84A47E005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5075" y="0"/>
            <a:ext cx="17145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a:extLst>
              <a:ext uri="{FF2B5EF4-FFF2-40B4-BE49-F238E27FC236}">
                <a16:creationId xmlns:a16="http://schemas.microsoft.com/office/drawing/2014/main" id="{06444CA4-7863-49D9-AE07-1D4889420C81}"/>
              </a:ext>
            </a:extLst>
          </p:cNvPr>
          <p:cNvSpPr txBox="1">
            <a:spLocks noChangeArrowheads="1"/>
          </p:cNvSpPr>
          <p:nvPr/>
        </p:nvSpPr>
        <p:spPr bwMode="auto">
          <a:xfrm>
            <a:off x="395288" y="596900"/>
            <a:ext cx="2082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a:t>Science 2003, 296: 2183-85</a:t>
            </a:r>
          </a:p>
        </p:txBody>
      </p:sp>
      <p:grpSp>
        <p:nvGrpSpPr>
          <p:cNvPr id="3080" name="Group 8">
            <a:extLst>
              <a:ext uri="{FF2B5EF4-FFF2-40B4-BE49-F238E27FC236}">
                <a16:creationId xmlns:a16="http://schemas.microsoft.com/office/drawing/2014/main" id="{808580EB-A8BE-4071-9FC7-75BED4209EBB}"/>
              </a:ext>
            </a:extLst>
          </p:cNvPr>
          <p:cNvGrpSpPr>
            <a:grpSpLocks/>
          </p:cNvGrpSpPr>
          <p:nvPr/>
        </p:nvGrpSpPr>
        <p:grpSpPr bwMode="auto">
          <a:xfrm>
            <a:off x="304800" y="2622550"/>
            <a:ext cx="2435225" cy="3022600"/>
            <a:chOff x="403" y="1681"/>
            <a:chExt cx="1534" cy="1904"/>
          </a:xfrm>
        </p:grpSpPr>
        <p:sp>
          <p:nvSpPr>
            <p:cNvPr id="3095" name="Text Box 9">
              <a:extLst>
                <a:ext uri="{FF2B5EF4-FFF2-40B4-BE49-F238E27FC236}">
                  <a16:creationId xmlns:a16="http://schemas.microsoft.com/office/drawing/2014/main" id="{0A005BBF-8A4A-4B3B-8A74-2E8F5EE0D863}"/>
                </a:ext>
              </a:extLst>
            </p:cNvPr>
            <p:cNvSpPr txBox="1">
              <a:spLocks noChangeArrowheads="1"/>
            </p:cNvSpPr>
            <p:nvPr/>
          </p:nvSpPr>
          <p:spPr bwMode="auto">
            <a:xfrm>
              <a:off x="403" y="1681"/>
              <a:ext cx="148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600">
                  <a:solidFill>
                    <a:srgbClr val="FF3300"/>
                  </a:solidFill>
                </a:rPr>
                <a:t>LO SPERMATOZOO </a:t>
              </a:r>
            </a:p>
            <a:p>
              <a:pPr eaLnBrk="1" hangingPunct="1"/>
              <a:r>
                <a:rPr lang="it-IT" altLang="it-IT" sz="1600">
                  <a:solidFill>
                    <a:srgbClr val="FF3300"/>
                  </a:solidFill>
                </a:rPr>
                <a:t>PENETRA IL CUMULO </a:t>
              </a:r>
            </a:p>
            <a:p>
              <a:pPr eaLnBrk="1" hangingPunct="1"/>
              <a:r>
                <a:rPr lang="it-IT" altLang="it-IT" sz="1600">
                  <a:solidFill>
                    <a:srgbClr val="FF3300"/>
                  </a:solidFill>
                </a:rPr>
                <a:t>OOFORO</a:t>
              </a:r>
              <a:endParaRPr lang="it-IT" altLang="it-IT">
                <a:solidFill>
                  <a:srgbClr val="FF3300"/>
                </a:solidFill>
              </a:endParaRPr>
            </a:p>
          </p:txBody>
        </p:sp>
        <p:sp>
          <p:nvSpPr>
            <p:cNvPr id="3096" name="Text Box 10">
              <a:extLst>
                <a:ext uri="{FF2B5EF4-FFF2-40B4-BE49-F238E27FC236}">
                  <a16:creationId xmlns:a16="http://schemas.microsoft.com/office/drawing/2014/main" id="{A804285C-D170-4F1D-BCA2-88A3DBFC92BD}"/>
                </a:ext>
              </a:extLst>
            </p:cNvPr>
            <p:cNvSpPr txBox="1">
              <a:spLocks noChangeArrowheads="1"/>
            </p:cNvSpPr>
            <p:nvPr/>
          </p:nvSpPr>
          <p:spPr bwMode="auto">
            <a:xfrm>
              <a:off x="432" y="2455"/>
              <a:ext cx="1505"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Symbol" panose="05050102010706020507" pitchFamily="18" charset="2"/>
                <a:buChar char="»"/>
              </a:pPr>
              <a:r>
                <a:rPr lang="it-IT" altLang="it-IT" sz="1400">
                  <a:sym typeface="Symbol" panose="05050102010706020507" pitchFamily="18" charset="2"/>
                </a:rPr>
                <a:t>5000 CELLULE</a:t>
              </a:r>
            </a:p>
            <a:p>
              <a:pPr eaLnBrk="1" hangingPunct="1">
                <a:buFont typeface="Symbol" panose="05050102010706020507" pitchFamily="18" charset="2"/>
                <a:buNone/>
              </a:pPr>
              <a:endParaRPr lang="it-IT" altLang="it-IT" sz="1400"/>
            </a:p>
            <a:p>
              <a:pPr eaLnBrk="1" hangingPunct="1">
                <a:buFont typeface="Symbol" panose="05050102010706020507" pitchFamily="18" charset="2"/>
                <a:buNone/>
              </a:pPr>
              <a:r>
                <a:rPr lang="it-IT" altLang="it-IT" sz="1400"/>
                <a:t>MOBILITÀ</a:t>
              </a:r>
            </a:p>
            <a:p>
              <a:pPr eaLnBrk="1" hangingPunct="1">
                <a:buFont typeface="Symbol" panose="05050102010706020507" pitchFamily="18" charset="2"/>
                <a:buNone/>
              </a:pPr>
              <a:endParaRPr lang="it-IT" altLang="it-IT" sz="1400"/>
            </a:p>
            <a:p>
              <a:pPr eaLnBrk="1" hangingPunct="1">
                <a:buFont typeface="Symbol" panose="05050102010706020507" pitchFamily="18" charset="2"/>
                <a:buNone/>
              </a:pPr>
              <a:r>
                <a:rPr lang="it-IT" altLang="it-IT" sz="1400"/>
                <a:t>IALURONIDASI DI SUPER-</a:t>
              </a:r>
            </a:p>
            <a:p>
              <a:pPr eaLnBrk="1" hangingPunct="1">
                <a:buFont typeface="Symbol" panose="05050102010706020507" pitchFamily="18" charset="2"/>
                <a:buNone/>
              </a:pPr>
              <a:r>
                <a:rPr lang="it-IT" altLang="it-IT" sz="1400"/>
                <a:t>FICIE (PH-20) ANCORATA</a:t>
              </a:r>
            </a:p>
            <a:p>
              <a:pPr eaLnBrk="1" hangingPunct="1">
                <a:buFont typeface="Symbol" panose="05050102010706020507" pitchFamily="18" charset="2"/>
                <a:buNone/>
              </a:pPr>
              <a:r>
                <a:rPr lang="it-IT" altLang="it-IT" sz="1400"/>
                <a:t>A GLICOSILFOSFATIDIL-</a:t>
              </a:r>
            </a:p>
            <a:p>
              <a:pPr eaLnBrk="1" hangingPunct="1">
                <a:buFont typeface="Symbol" panose="05050102010706020507" pitchFamily="18" charset="2"/>
                <a:buNone/>
              </a:pPr>
              <a:r>
                <a:rPr lang="it-IT" altLang="it-IT" sz="1400"/>
                <a:t>INOSITOLO (GPI)</a:t>
              </a:r>
            </a:p>
          </p:txBody>
        </p:sp>
      </p:grpSp>
      <p:grpSp>
        <p:nvGrpSpPr>
          <p:cNvPr id="3081" name="Group 11">
            <a:extLst>
              <a:ext uri="{FF2B5EF4-FFF2-40B4-BE49-F238E27FC236}">
                <a16:creationId xmlns:a16="http://schemas.microsoft.com/office/drawing/2014/main" id="{F20A6BFC-E0BD-42CB-BBF5-A0F2304C34B1}"/>
              </a:ext>
            </a:extLst>
          </p:cNvPr>
          <p:cNvGrpSpPr>
            <a:grpSpLocks/>
          </p:cNvGrpSpPr>
          <p:nvPr/>
        </p:nvGrpSpPr>
        <p:grpSpPr bwMode="auto">
          <a:xfrm>
            <a:off x="3292475" y="2622550"/>
            <a:ext cx="2884488" cy="4067175"/>
            <a:chOff x="2285" y="1737"/>
            <a:chExt cx="1817" cy="2562"/>
          </a:xfrm>
        </p:grpSpPr>
        <p:sp>
          <p:nvSpPr>
            <p:cNvPr id="3091" name="Text Box 12">
              <a:extLst>
                <a:ext uri="{FF2B5EF4-FFF2-40B4-BE49-F238E27FC236}">
                  <a16:creationId xmlns:a16="http://schemas.microsoft.com/office/drawing/2014/main" id="{B9FCD17C-BAD6-4FC5-A358-09D379064AC8}"/>
                </a:ext>
              </a:extLst>
            </p:cNvPr>
            <p:cNvSpPr txBox="1">
              <a:spLocks noChangeArrowheads="1"/>
            </p:cNvSpPr>
            <p:nvPr/>
          </p:nvSpPr>
          <p:spPr bwMode="auto">
            <a:xfrm>
              <a:off x="2285" y="1737"/>
              <a:ext cx="1389"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600">
                  <a:solidFill>
                    <a:srgbClr val="FF3300"/>
                  </a:solidFill>
                </a:rPr>
                <a:t>LO SPERMATOZOO</a:t>
              </a:r>
            </a:p>
            <a:p>
              <a:pPr eaLnBrk="1" hangingPunct="1"/>
              <a:r>
                <a:rPr lang="it-IT" altLang="it-IT" sz="1600">
                  <a:solidFill>
                    <a:srgbClr val="FF3300"/>
                  </a:solidFill>
                </a:rPr>
                <a:t>SI LEGA ALLA ZONA </a:t>
              </a:r>
            </a:p>
            <a:p>
              <a:pPr eaLnBrk="1" hangingPunct="1"/>
              <a:r>
                <a:rPr lang="it-IT" altLang="it-IT" sz="1600">
                  <a:solidFill>
                    <a:srgbClr val="FF3300"/>
                  </a:solidFill>
                </a:rPr>
                <a:t>PELLUCIDA</a:t>
              </a:r>
            </a:p>
          </p:txBody>
        </p:sp>
        <p:sp>
          <p:nvSpPr>
            <p:cNvPr id="3092" name="Text Box 13">
              <a:extLst>
                <a:ext uri="{FF2B5EF4-FFF2-40B4-BE49-F238E27FC236}">
                  <a16:creationId xmlns:a16="http://schemas.microsoft.com/office/drawing/2014/main" id="{C2821578-7823-4B24-8D08-2A46D2DC4260}"/>
                </a:ext>
              </a:extLst>
            </p:cNvPr>
            <p:cNvSpPr txBox="1">
              <a:spLocks noChangeArrowheads="1"/>
            </p:cNvSpPr>
            <p:nvPr/>
          </p:nvSpPr>
          <p:spPr bwMode="auto">
            <a:xfrm>
              <a:off x="2285" y="2243"/>
              <a:ext cx="147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dirty="0"/>
                <a:t>SI LEGA A CARBOIDRATI </a:t>
              </a:r>
            </a:p>
            <a:p>
              <a:pPr eaLnBrk="1" hangingPunct="1"/>
              <a:r>
                <a:rPr lang="it-IT" altLang="it-IT" sz="1400" dirty="0"/>
                <a:t>O-LINKED SU ZP3 </a:t>
              </a:r>
              <a:r>
                <a:rPr lang="it-IT" altLang="it-IT" sz="1400" dirty="0">
                  <a:sym typeface="Symbol" panose="05050102010706020507" pitchFamily="18" charset="2"/>
                </a:rPr>
                <a:t>(ZP3R)</a:t>
              </a:r>
            </a:p>
          </p:txBody>
        </p:sp>
        <p:sp>
          <p:nvSpPr>
            <p:cNvPr id="3093" name="Text Box 14">
              <a:extLst>
                <a:ext uri="{FF2B5EF4-FFF2-40B4-BE49-F238E27FC236}">
                  <a16:creationId xmlns:a16="http://schemas.microsoft.com/office/drawing/2014/main" id="{070BE68D-6372-45B4-B3D9-61023894A8CC}"/>
                </a:ext>
              </a:extLst>
            </p:cNvPr>
            <p:cNvSpPr txBox="1">
              <a:spLocks noChangeArrowheads="1"/>
            </p:cNvSpPr>
            <p:nvPr/>
          </p:nvSpPr>
          <p:spPr bwMode="auto">
            <a:xfrm>
              <a:off x="2285" y="2708"/>
              <a:ext cx="1779"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600">
                  <a:solidFill>
                    <a:srgbClr val="FF3300"/>
                  </a:solidFill>
                </a:rPr>
                <a:t>REAZIONE ACROSOMIALE </a:t>
              </a:r>
            </a:p>
            <a:p>
              <a:pPr eaLnBrk="1" hangingPunct="1"/>
              <a:r>
                <a:rPr lang="it-IT" altLang="it-IT" sz="1600">
                  <a:solidFill>
                    <a:srgbClr val="FF3300"/>
                  </a:solidFill>
                </a:rPr>
                <a:t>E PENETRAZIONE DELLA </a:t>
              </a:r>
            </a:p>
            <a:p>
              <a:pPr eaLnBrk="1" hangingPunct="1"/>
              <a:r>
                <a:rPr lang="it-IT" altLang="it-IT" sz="1600">
                  <a:solidFill>
                    <a:srgbClr val="FF3300"/>
                  </a:solidFill>
                </a:rPr>
                <a:t>ZONA PELLUCIDA</a:t>
              </a:r>
            </a:p>
          </p:txBody>
        </p:sp>
        <p:sp>
          <p:nvSpPr>
            <p:cNvPr id="3094" name="Text Box 15">
              <a:extLst>
                <a:ext uri="{FF2B5EF4-FFF2-40B4-BE49-F238E27FC236}">
                  <a16:creationId xmlns:a16="http://schemas.microsoft.com/office/drawing/2014/main" id="{5D0E1A0B-84CA-4353-818E-A6E12068D5B4}"/>
                </a:ext>
              </a:extLst>
            </p:cNvPr>
            <p:cNvSpPr txBox="1">
              <a:spLocks noChangeArrowheads="1"/>
            </p:cNvSpPr>
            <p:nvPr/>
          </p:nvSpPr>
          <p:spPr bwMode="auto">
            <a:xfrm>
              <a:off x="2285" y="3291"/>
              <a:ext cx="1817"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t>AUMENTO DEL Ca</a:t>
              </a:r>
              <a:r>
                <a:rPr lang="it-IT" altLang="it-IT" sz="1400" baseline="30000"/>
                <a:t>++</a:t>
              </a:r>
              <a:r>
                <a:rPr lang="it-IT" altLang="it-IT" sz="1400"/>
                <a:t> CITO-</a:t>
              </a:r>
            </a:p>
            <a:p>
              <a:pPr eaLnBrk="1" hangingPunct="1"/>
              <a:r>
                <a:rPr lang="it-IT" altLang="it-IT" sz="1400"/>
                <a:t>PLASMATICO E REAZIONE DI </a:t>
              </a:r>
            </a:p>
            <a:p>
              <a:pPr eaLnBrk="1" hangingPunct="1"/>
              <a:r>
                <a:rPr lang="it-IT" altLang="it-IT" sz="1400"/>
                <a:t>ESOCITOSI</a:t>
              </a:r>
            </a:p>
            <a:p>
              <a:pPr eaLnBrk="1" hangingPunct="1"/>
              <a:endParaRPr lang="it-IT" altLang="it-IT" sz="1400"/>
            </a:p>
            <a:p>
              <a:pPr eaLnBrk="1" hangingPunct="1"/>
              <a:r>
                <a:rPr lang="it-IT" altLang="it-IT" sz="1400"/>
                <a:t>CANALE DI PENETRAZIONE:</a:t>
              </a:r>
            </a:p>
            <a:p>
              <a:pPr eaLnBrk="1" hangingPunct="1"/>
              <a:r>
                <a:rPr lang="it-IT" altLang="it-IT" sz="1400"/>
                <a:t>MOTILITÀ, PROTEASI (Acrosin), </a:t>
              </a:r>
            </a:p>
            <a:p>
              <a:pPr eaLnBrk="1" hangingPunct="1"/>
              <a:r>
                <a:rPr lang="it-IT" altLang="it-IT" sz="1400"/>
                <a:t>GLICOSIDASI</a:t>
              </a:r>
            </a:p>
          </p:txBody>
        </p:sp>
      </p:grpSp>
      <p:grpSp>
        <p:nvGrpSpPr>
          <p:cNvPr id="3082" name="Group 16">
            <a:extLst>
              <a:ext uri="{FF2B5EF4-FFF2-40B4-BE49-F238E27FC236}">
                <a16:creationId xmlns:a16="http://schemas.microsoft.com/office/drawing/2014/main" id="{960D12B2-DD63-4681-8D09-6558E54EDA39}"/>
              </a:ext>
            </a:extLst>
          </p:cNvPr>
          <p:cNvGrpSpPr>
            <a:grpSpLocks/>
          </p:cNvGrpSpPr>
          <p:nvPr/>
        </p:nvGrpSpPr>
        <p:grpSpPr bwMode="auto">
          <a:xfrm>
            <a:off x="6269038" y="1789113"/>
            <a:ext cx="2730500" cy="1570037"/>
            <a:chOff x="4125" y="1776"/>
            <a:chExt cx="1720" cy="989"/>
          </a:xfrm>
        </p:grpSpPr>
        <p:sp>
          <p:nvSpPr>
            <p:cNvPr id="3089" name="Text Box 17">
              <a:extLst>
                <a:ext uri="{FF2B5EF4-FFF2-40B4-BE49-F238E27FC236}">
                  <a16:creationId xmlns:a16="http://schemas.microsoft.com/office/drawing/2014/main" id="{4595B596-2045-4025-A47A-2049C6EFB82A}"/>
                </a:ext>
              </a:extLst>
            </p:cNvPr>
            <p:cNvSpPr txBox="1">
              <a:spLocks noChangeArrowheads="1"/>
            </p:cNvSpPr>
            <p:nvPr/>
          </p:nvSpPr>
          <p:spPr bwMode="auto">
            <a:xfrm>
              <a:off x="4128" y="1776"/>
              <a:ext cx="171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600">
                  <a:solidFill>
                    <a:srgbClr val="FF3300"/>
                  </a:solidFill>
                </a:rPr>
                <a:t>LEGAME DELLE </a:t>
              </a:r>
            </a:p>
            <a:p>
              <a:pPr eaLnBrk="1" hangingPunct="1"/>
              <a:r>
                <a:rPr lang="it-IT" altLang="it-IT" sz="1600">
                  <a:solidFill>
                    <a:srgbClr val="FF3300"/>
                  </a:solidFill>
                </a:rPr>
                <a:t>MEMBRANE SPERMA-</a:t>
              </a:r>
            </a:p>
            <a:p>
              <a:pPr eaLnBrk="1" hangingPunct="1"/>
              <a:r>
                <a:rPr lang="it-IT" altLang="it-IT" sz="1600">
                  <a:solidFill>
                    <a:srgbClr val="FF3300"/>
                  </a:solidFill>
                </a:rPr>
                <a:t>TOZOO-UOVO E FUSIONE</a:t>
              </a:r>
            </a:p>
          </p:txBody>
        </p:sp>
        <p:sp>
          <p:nvSpPr>
            <p:cNvPr id="3090" name="Text Box 18">
              <a:extLst>
                <a:ext uri="{FF2B5EF4-FFF2-40B4-BE49-F238E27FC236}">
                  <a16:creationId xmlns:a16="http://schemas.microsoft.com/office/drawing/2014/main" id="{8012DAE7-CD93-451E-8679-6783E1C0C655}"/>
                </a:ext>
              </a:extLst>
            </p:cNvPr>
            <p:cNvSpPr txBox="1">
              <a:spLocks noChangeArrowheads="1"/>
            </p:cNvSpPr>
            <p:nvPr/>
          </p:nvSpPr>
          <p:spPr bwMode="auto">
            <a:xfrm>
              <a:off x="4125" y="2242"/>
              <a:ext cx="171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a:t>FORSE MEMBRI DELLA </a:t>
              </a:r>
            </a:p>
            <a:p>
              <a:pPr eaLnBrk="1" hangingPunct="1"/>
              <a:r>
                <a:rPr lang="it-IT" altLang="it-IT" sz="1200"/>
                <a:t>ADAM FAMILY O INTEGRINE</a:t>
              </a:r>
            </a:p>
            <a:p>
              <a:pPr eaLnBrk="1" hangingPunct="1"/>
              <a:r>
                <a:rPr lang="it-IT" altLang="it-IT" sz="1200"/>
                <a:t>IZUMO/JUNO</a:t>
              </a:r>
              <a:endParaRPr lang="it-IT" altLang="it-IT" sz="1200">
                <a:sym typeface="Symbol" panose="05050102010706020507" pitchFamily="18" charset="2"/>
              </a:endParaRPr>
            </a:p>
            <a:p>
              <a:pPr eaLnBrk="1" hangingPunct="1"/>
              <a:r>
                <a:rPr lang="it-IT" altLang="it-IT" sz="1200"/>
                <a:t>CD9 /CD81(TETRASPANIN FAMILY)</a:t>
              </a:r>
            </a:p>
          </p:txBody>
        </p:sp>
      </p:grpSp>
      <p:sp>
        <p:nvSpPr>
          <p:cNvPr id="3083" name="CasellaDiTesto 23">
            <a:extLst>
              <a:ext uri="{FF2B5EF4-FFF2-40B4-BE49-F238E27FC236}">
                <a16:creationId xmlns:a16="http://schemas.microsoft.com/office/drawing/2014/main" id="{3784885E-29EB-4B3E-BD63-1EB3490835B1}"/>
              </a:ext>
            </a:extLst>
          </p:cNvPr>
          <p:cNvSpPr txBox="1">
            <a:spLocks noChangeArrowheads="1"/>
          </p:cNvSpPr>
          <p:nvPr/>
        </p:nvSpPr>
        <p:spPr bwMode="auto">
          <a:xfrm>
            <a:off x="6516688" y="5445125"/>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000"/>
              <a:t>JUNO</a:t>
            </a:r>
          </a:p>
        </p:txBody>
      </p:sp>
      <p:grpSp>
        <p:nvGrpSpPr>
          <p:cNvPr id="3084" name="Gruppo 26">
            <a:extLst>
              <a:ext uri="{FF2B5EF4-FFF2-40B4-BE49-F238E27FC236}">
                <a16:creationId xmlns:a16="http://schemas.microsoft.com/office/drawing/2014/main" id="{81B6A098-40E3-4635-AF29-811022048466}"/>
              </a:ext>
            </a:extLst>
          </p:cNvPr>
          <p:cNvGrpSpPr>
            <a:grpSpLocks/>
          </p:cNvGrpSpPr>
          <p:nvPr/>
        </p:nvGrpSpPr>
        <p:grpSpPr bwMode="auto">
          <a:xfrm>
            <a:off x="6334125" y="3503613"/>
            <a:ext cx="2571750" cy="3211512"/>
            <a:chOff x="6334699" y="3580482"/>
            <a:chExt cx="2571577" cy="3211416"/>
          </a:xfrm>
        </p:grpSpPr>
        <p:pic>
          <p:nvPicPr>
            <p:cNvPr id="3087" name="Picture 25">
              <a:extLst>
                <a:ext uri="{FF2B5EF4-FFF2-40B4-BE49-F238E27FC236}">
                  <a16:creationId xmlns:a16="http://schemas.microsoft.com/office/drawing/2014/main" id="{4C0B8025-8188-41DA-B436-B76EB6683B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3101" y="3686748"/>
              <a:ext cx="254317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ttangolo 25">
              <a:extLst>
                <a:ext uri="{FF2B5EF4-FFF2-40B4-BE49-F238E27FC236}">
                  <a16:creationId xmlns:a16="http://schemas.microsoft.com/office/drawing/2014/main" id="{12BAF26F-C5EF-430E-BE2B-8B36507847A4}"/>
                </a:ext>
              </a:extLst>
            </p:cNvPr>
            <p:cNvSpPr/>
            <p:nvPr/>
          </p:nvSpPr>
          <p:spPr>
            <a:xfrm>
              <a:off x="6334699" y="3580482"/>
              <a:ext cx="276206" cy="220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sp>
        <p:nvSpPr>
          <p:cNvPr id="3085" name="CasellaDiTesto 20">
            <a:extLst>
              <a:ext uri="{FF2B5EF4-FFF2-40B4-BE49-F238E27FC236}">
                <a16:creationId xmlns:a16="http://schemas.microsoft.com/office/drawing/2014/main" id="{E4C919E5-0863-45E1-879C-0312FCB91AED}"/>
              </a:ext>
            </a:extLst>
          </p:cNvPr>
          <p:cNvSpPr txBox="1">
            <a:spLocks noChangeArrowheads="1"/>
          </p:cNvSpPr>
          <p:nvPr/>
        </p:nvSpPr>
        <p:spPr bwMode="auto">
          <a:xfrm>
            <a:off x="7269163" y="64579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000"/>
              <a:t>CD81</a:t>
            </a:r>
          </a:p>
          <a:p>
            <a:pPr eaLnBrk="1" hangingPunct="1"/>
            <a:r>
              <a:rPr lang="it-IT" altLang="it-IT" sz="1000"/>
              <a:t>COLESTEROLO</a:t>
            </a:r>
          </a:p>
        </p:txBody>
      </p:sp>
      <p:sp>
        <p:nvSpPr>
          <p:cNvPr id="3086" name="CasellaDiTesto 27">
            <a:extLst>
              <a:ext uri="{FF2B5EF4-FFF2-40B4-BE49-F238E27FC236}">
                <a16:creationId xmlns:a16="http://schemas.microsoft.com/office/drawing/2014/main" id="{3E0288F1-F2B3-42DD-A3C9-ABB93C1A919E}"/>
              </a:ext>
            </a:extLst>
          </p:cNvPr>
          <p:cNvSpPr txBox="1">
            <a:spLocks noChangeArrowheads="1"/>
          </p:cNvSpPr>
          <p:nvPr/>
        </p:nvSpPr>
        <p:spPr bwMode="auto">
          <a:xfrm>
            <a:off x="419100" y="5938838"/>
            <a:ext cx="1735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Acrosin/testisin</a:t>
            </a:r>
          </a:p>
        </p:txBody>
      </p:sp>
      <p:sp>
        <p:nvSpPr>
          <p:cNvPr id="25" name="CasellaDiTesto 14">
            <a:extLst>
              <a:ext uri="{FF2B5EF4-FFF2-40B4-BE49-F238E27FC236}">
                <a16:creationId xmlns:a16="http://schemas.microsoft.com/office/drawing/2014/main" id="{7A96F475-426C-4B44-AA58-5B8DEB0B12CE}"/>
              </a:ext>
            </a:extLst>
          </p:cNvPr>
          <p:cNvSpPr txBox="1">
            <a:spLocks noChangeArrowheads="1"/>
          </p:cNvSpPr>
          <p:nvPr/>
        </p:nvSpPr>
        <p:spPr bwMode="auto">
          <a:xfrm rot="16200000">
            <a:off x="-646653" y="5683808"/>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27" name="Rectangle 2">
            <a:extLst>
              <a:ext uri="{FF2B5EF4-FFF2-40B4-BE49-F238E27FC236}">
                <a16:creationId xmlns:a16="http://schemas.microsoft.com/office/drawing/2014/main" id="{13473215-8B7C-4CA9-A8B2-1E5B5662468B}"/>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937D9E3A-BC4D-4156-AFC3-5CB30775B3E8}"/>
              </a:ext>
            </a:extLst>
          </p:cNvPr>
          <p:cNvSpPr txBox="1">
            <a:spLocks noChangeArrowheads="1"/>
          </p:cNvSpPr>
          <p:nvPr/>
        </p:nvSpPr>
        <p:spPr bwMode="auto">
          <a:xfrm>
            <a:off x="3132138" y="260350"/>
            <a:ext cx="25193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it-IT">
                <a:solidFill>
                  <a:srgbClr val="000000"/>
                </a:solidFill>
              </a:rPr>
              <a:t>Mammalian egg coat</a:t>
            </a:r>
          </a:p>
        </p:txBody>
      </p:sp>
      <p:sp>
        <p:nvSpPr>
          <p:cNvPr id="5123" name="AutoShape 2">
            <a:extLst>
              <a:ext uri="{FF2B5EF4-FFF2-40B4-BE49-F238E27FC236}">
                <a16:creationId xmlns:a16="http://schemas.microsoft.com/office/drawing/2014/main" id="{BB0C8C46-4C4B-4E0F-B498-8DE881732D71}"/>
              </a:ext>
            </a:extLst>
          </p:cNvPr>
          <p:cNvSpPr>
            <a:spLocks noChangeAspect="1" noChangeArrowheads="1"/>
          </p:cNvSpPr>
          <p:nvPr/>
        </p:nvSpPr>
        <p:spPr bwMode="auto">
          <a:xfrm>
            <a:off x="4926013" y="152400"/>
            <a:ext cx="3670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5124" name="Text Box 3">
            <a:extLst>
              <a:ext uri="{FF2B5EF4-FFF2-40B4-BE49-F238E27FC236}">
                <a16:creationId xmlns:a16="http://schemas.microsoft.com/office/drawing/2014/main" id="{376D9E48-FF27-439D-A66C-546C3567F83F}"/>
              </a:ext>
            </a:extLst>
          </p:cNvPr>
          <p:cNvSpPr txBox="1">
            <a:spLocks noChangeArrowheads="1"/>
          </p:cNvSpPr>
          <p:nvPr/>
        </p:nvSpPr>
        <p:spPr bwMode="auto">
          <a:xfrm>
            <a:off x="179388" y="0"/>
            <a:ext cx="8640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it-IT" sz="800" b="1">
                <a:solidFill>
                  <a:srgbClr val="0054A6"/>
                </a:solidFill>
              </a:rPr>
              <a:t>Molecular Reproduction and Development, Volume: 87, Issue: 3, Pages: 326-340, First published: 31 January 2020, DOI: (10.1002/mrd.23320) </a:t>
            </a:r>
          </a:p>
        </p:txBody>
      </p:sp>
      <p:sp>
        <p:nvSpPr>
          <p:cNvPr id="5125" name="CasellaDiTesto 5">
            <a:extLst>
              <a:ext uri="{FF2B5EF4-FFF2-40B4-BE49-F238E27FC236}">
                <a16:creationId xmlns:a16="http://schemas.microsoft.com/office/drawing/2014/main" id="{2E2F08EC-28DF-48EE-8ADE-217D995C12C7}"/>
              </a:ext>
            </a:extLst>
          </p:cNvPr>
          <p:cNvSpPr txBox="1">
            <a:spLocks noChangeArrowheads="1"/>
          </p:cNvSpPr>
          <p:nvPr/>
        </p:nvSpPr>
        <p:spPr bwMode="auto">
          <a:xfrm>
            <a:off x="179388" y="5314950"/>
            <a:ext cx="87137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1200"/>
              <a:t>Scheme of the domain architecture of human and mouse ZP components. The positions of the conserved ZP1‐specific Cys essential for filament cross‐linking and the post‐fertilization cleavage site of ZP2 important for ZP hardening are marked by magenta arrowheads and black arrows, respectively. Dark gray rectangle, SP; light yellow diamond, trefoil/P domain; red rectangle, CFCS; dark yellow rectangle, EHP; brown rectangle, transmembrane domain. The locations of the two ZP3‐specific subdomain elements within the protein's ZP‐C domain, based on the structure of chicken ZP3, are indicated by a lighter shading. Experimentally supported and predicted carbohydrates are depicted as solid and dashed inverted tripods, respectively, with N‐glycans colored black and O‐glycans colored blue. aa, amino acids, CFCS, consensus furin cleavage site; EHP, external hydrophobic patch; SP, signal peptide; ZP, zona pellucida</a:t>
            </a:r>
            <a:endParaRPr lang="it-IT" altLang="it-IT" sz="1200"/>
          </a:p>
        </p:txBody>
      </p:sp>
      <p:pic>
        <p:nvPicPr>
          <p:cNvPr id="5126" name="Picture 2">
            <a:extLst>
              <a:ext uri="{FF2B5EF4-FFF2-40B4-BE49-F238E27FC236}">
                <a16:creationId xmlns:a16="http://schemas.microsoft.com/office/drawing/2014/main" id="{B0A2DE97-3036-4170-8425-990DA1E73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716338"/>
            <a:ext cx="35274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CasellaDiTesto 8">
            <a:extLst>
              <a:ext uri="{FF2B5EF4-FFF2-40B4-BE49-F238E27FC236}">
                <a16:creationId xmlns:a16="http://schemas.microsoft.com/office/drawing/2014/main" id="{CC24BECA-12FB-41F8-BC66-9CE7A6C9EC80}"/>
              </a:ext>
            </a:extLst>
          </p:cNvPr>
          <p:cNvSpPr txBox="1">
            <a:spLocks noChangeArrowheads="1"/>
          </p:cNvSpPr>
          <p:nvPr/>
        </p:nvSpPr>
        <p:spPr bwMode="auto">
          <a:xfrm>
            <a:off x="5867400" y="4921250"/>
            <a:ext cx="2640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a:t>FIBRILLE ETERODIMERICHE</a:t>
            </a:r>
          </a:p>
        </p:txBody>
      </p:sp>
      <p:grpSp>
        <p:nvGrpSpPr>
          <p:cNvPr id="5128" name="Gruppo 13">
            <a:extLst>
              <a:ext uri="{FF2B5EF4-FFF2-40B4-BE49-F238E27FC236}">
                <a16:creationId xmlns:a16="http://schemas.microsoft.com/office/drawing/2014/main" id="{31B87B23-FDC6-45A4-863C-1A39271C713B}"/>
              </a:ext>
            </a:extLst>
          </p:cNvPr>
          <p:cNvGrpSpPr>
            <a:grpSpLocks/>
          </p:cNvGrpSpPr>
          <p:nvPr/>
        </p:nvGrpSpPr>
        <p:grpSpPr bwMode="auto">
          <a:xfrm>
            <a:off x="468313" y="762000"/>
            <a:ext cx="4648200" cy="4467225"/>
            <a:chOff x="467544" y="762000"/>
            <a:chExt cx="4649611" cy="4467200"/>
          </a:xfrm>
        </p:grpSpPr>
        <p:pic>
          <p:nvPicPr>
            <p:cNvPr id="5129" name="Picture 4">
              <a:extLst>
                <a:ext uri="{FF2B5EF4-FFF2-40B4-BE49-F238E27FC236}">
                  <a16:creationId xmlns:a16="http://schemas.microsoft.com/office/drawing/2014/main" id="{E631FA34-6D08-4F4D-A1A0-5FDB078D2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762000"/>
              <a:ext cx="4649611" cy="44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Ovale 9">
              <a:extLst>
                <a:ext uri="{FF2B5EF4-FFF2-40B4-BE49-F238E27FC236}">
                  <a16:creationId xmlns:a16="http://schemas.microsoft.com/office/drawing/2014/main" id="{243A09B4-18BC-4CC0-82B8-7AACE8D8C032}"/>
                </a:ext>
              </a:extLst>
            </p:cNvPr>
            <p:cNvSpPr/>
            <p:nvPr/>
          </p:nvSpPr>
          <p:spPr>
            <a:xfrm>
              <a:off x="3419602" y="2133592"/>
              <a:ext cx="360472" cy="28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 name="Ovale 10">
              <a:extLst>
                <a:ext uri="{FF2B5EF4-FFF2-40B4-BE49-F238E27FC236}">
                  <a16:creationId xmlns:a16="http://schemas.microsoft.com/office/drawing/2014/main" id="{4DDBB6FC-9FCE-4756-AC74-5C3FD15BBB13}"/>
                </a:ext>
              </a:extLst>
            </p:cNvPr>
            <p:cNvSpPr/>
            <p:nvPr/>
          </p:nvSpPr>
          <p:spPr>
            <a:xfrm>
              <a:off x="1186899" y="4221144"/>
              <a:ext cx="360472" cy="2873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Ovale 11">
              <a:extLst>
                <a:ext uri="{FF2B5EF4-FFF2-40B4-BE49-F238E27FC236}">
                  <a16:creationId xmlns:a16="http://schemas.microsoft.com/office/drawing/2014/main" id="{EFFDA996-0731-47C9-BBB4-E44EB9FFE8E9}"/>
                </a:ext>
              </a:extLst>
            </p:cNvPr>
            <p:cNvSpPr/>
            <p:nvPr/>
          </p:nvSpPr>
          <p:spPr>
            <a:xfrm>
              <a:off x="3419602" y="4724378"/>
              <a:ext cx="360472" cy="2889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Ovale 12">
              <a:extLst>
                <a:ext uri="{FF2B5EF4-FFF2-40B4-BE49-F238E27FC236}">
                  <a16:creationId xmlns:a16="http://schemas.microsoft.com/office/drawing/2014/main" id="{4569032F-2FCD-4CF3-8D7E-8814E7CF0856}"/>
                </a:ext>
              </a:extLst>
            </p:cNvPr>
            <p:cNvSpPr/>
            <p:nvPr/>
          </p:nvSpPr>
          <p:spPr>
            <a:xfrm>
              <a:off x="1259946" y="1628770"/>
              <a:ext cx="360472" cy="287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sp>
        <p:nvSpPr>
          <p:cNvPr id="14" name="CasellaDiTesto 14">
            <a:extLst>
              <a:ext uri="{FF2B5EF4-FFF2-40B4-BE49-F238E27FC236}">
                <a16:creationId xmlns:a16="http://schemas.microsoft.com/office/drawing/2014/main" id="{9E612A21-2E13-4093-B849-29FA06E00383}"/>
              </a:ext>
            </a:extLst>
          </p:cNvPr>
          <p:cNvSpPr txBox="1">
            <a:spLocks noChangeArrowheads="1"/>
          </p:cNvSpPr>
          <p:nvPr/>
        </p:nvSpPr>
        <p:spPr bwMode="auto">
          <a:xfrm rot="16200000">
            <a:off x="8062436" y="2349593"/>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15" name="Rectangle 2">
            <a:extLst>
              <a:ext uri="{FF2B5EF4-FFF2-40B4-BE49-F238E27FC236}">
                <a16:creationId xmlns:a16="http://schemas.microsoft.com/office/drawing/2014/main" id="{0858B5C0-CF81-468A-9F69-A89680A7CD4D}"/>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F30333FC-7510-425E-80D2-637FD323C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88913"/>
            <a:ext cx="9082087"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a:extLst>
              <a:ext uri="{FF2B5EF4-FFF2-40B4-BE49-F238E27FC236}">
                <a16:creationId xmlns:a16="http://schemas.microsoft.com/office/drawing/2014/main" id="{58AAE71C-257B-4CFF-8436-3D31D3CAF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190500"/>
            <a:ext cx="2524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descr="Cell, 1999, 96, 175-183 fig">
            <a:extLst>
              <a:ext uri="{FF2B5EF4-FFF2-40B4-BE49-F238E27FC236}">
                <a16:creationId xmlns:a16="http://schemas.microsoft.com/office/drawing/2014/main" id="{4E7066B3-E380-45D8-98DD-4379274E8F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3" y="4211638"/>
            <a:ext cx="22987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Oval 5">
            <a:extLst>
              <a:ext uri="{FF2B5EF4-FFF2-40B4-BE49-F238E27FC236}">
                <a16:creationId xmlns:a16="http://schemas.microsoft.com/office/drawing/2014/main" id="{D57EE98B-95D4-4ECA-88D9-8C65384BF668}"/>
              </a:ext>
            </a:extLst>
          </p:cNvPr>
          <p:cNvSpPr>
            <a:spLocks noChangeArrowheads="1"/>
          </p:cNvSpPr>
          <p:nvPr/>
        </p:nvSpPr>
        <p:spPr bwMode="auto">
          <a:xfrm>
            <a:off x="1377950" y="5197475"/>
            <a:ext cx="1584325" cy="52705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p>
        </p:txBody>
      </p:sp>
      <p:sp>
        <p:nvSpPr>
          <p:cNvPr id="6150" name="CasellaDiTesto 5">
            <a:extLst>
              <a:ext uri="{FF2B5EF4-FFF2-40B4-BE49-F238E27FC236}">
                <a16:creationId xmlns:a16="http://schemas.microsoft.com/office/drawing/2014/main" id="{0809397E-6C7E-410D-B965-91A84B59BFA3}"/>
              </a:ext>
            </a:extLst>
          </p:cNvPr>
          <p:cNvSpPr txBox="1">
            <a:spLocks noChangeArrowheads="1"/>
          </p:cNvSpPr>
          <p:nvPr/>
        </p:nvSpPr>
        <p:spPr bwMode="auto">
          <a:xfrm>
            <a:off x="0" y="6396038"/>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a:t>LE SERINE 332 E 334 RECANO O-OLIGOSACCARIDI PER IL RICONOSCIMENTO SPECIE-SPECIFICO</a:t>
            </a:r>
          </a:p>
        </p:txBody>
      </p:sp>
      <p:pic>
        <p:nvPicPr>
          <p:cNvPr id="6151" name="Picture 7">
            <a:extLst>
              <a:ext uri="{FF2B5EF4-FFF2-40B4-BE49-F238E27FC236}">
                <a16:creationId xmlns:a16="http://schemas.microsoft.com/office/drawing/2014/main" id="{0CCF94B4-A484-441C-A862-6E804B2BE8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938" y="4241800"/>
            <a:ext cx="314007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CasellaDiTesto 7">
            <a:extLst>
              <a:ext uri="{FF2B5EF4-FFF2-40B4-BE49-F238E27FC236}">
                <a16:creationId xmlns:a16="http://schemas.microsoft.com/office/drawing/2014/main" id="{8FE2E785-42E4-45D1-922A-66B05D2E421A}"/>
              </a:ext>
            </a:extLst>
          </p:cNvPr>
          <p:cNvSpPr txBox="1">
            <a:spLocks noChangeArrowheads="1"/>
          </p:cNvSpPr>
          <p:nvPr/>
        </p:nvSpPr>
        <p:spPr bwMode="auto">
          <a:xfrm>
            <a:off x="5783263" y="5497513"/>
            <a:ext cx="3360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it-IT" sz="1200"/>
              <a:t>Human and mouse ZP2 N terminus is neces-sary and sufficient to mediate sperm binding. </a:t>
            </a:r>
            <a:endParaRPr lang="it-IT" altLang="it-IT" sz="1200"/>
          </a:p>
        </p:txBody>
      </p:sp>
      <p:sp>
        <p:nvSpPr>
          <p:cNvPr id="9" name="CasellaDiTesto 14">
            <a:extLst>
              <a:ext uri="{FF2B5EF4-FFF2-40B4-BE49-F238E27FC236}">
                <a16:creationId xmlns:a16="http://schemas.microsoft.com/office/drawing/2014/main" id="{58F4DD1B-8DD6-44F4-B947-08A09044A093}"/>
              </a:ext>
            </a:extLst>
          </p:cNvPr>
          <p:cNvSpPr txBox="1">
            <a:spLocks noChangeArrowheads="1"/>
          </p:cNvSpPr>
          <p:nvPr/>
        </p:nvSpPr>
        <p:spPr bwMode="auto">
          <a:xfrm>
            <a:off x="7417076" y="6486525"/>
            <a:ext cx="1662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1800" dirty="0">
                <a:solidFill>
                  <a:srgbClr val="074A77"/>
                </a:solidFill>
                <a:latin typeface="Vijaya" panose="02020604020202020204" pitchFamily="18" charset="0"/>
                <a:cs typeface="Vijaya" panose="02020604020202020204" pitchFamily="18" charset="0"/>
              </a:rPr>
              <a:t>AC 029SV_Florian</a:t>
            </a:r>
          </a:p>
        </p:txBody>
      </p:sp>
      <p:sp>
        <p:nvSpPr>
          <p:cNvPr id="10" name="Rectangle 2">
            <a:extLst>
              <a:ext uri="{FF2B5EF4-FFF2-40B4-BE49-F238E27FC236}">
                <a16:creationId xmlns:a16="http://schemas.microsoft.com/office/drawing/2014/main" id="{24E8663B-C4C5-447D-9919-97A38D05C9AE}"/>
              </a:ext>
            </a:extLst>
          </p:cNvPr>
          <p:cNvSpPr>
            <a:spLocks noChangeArrowheads="1"/>
          </p:cNvSpPr>
          <p:nvPr/>
        </p:nvSpPr>
        <p:spPr bwMode="auto">
          <a:xfrm>
            <a:off x="0" y="0"/>
            <a:ext cx="9144000" cy="6858000"/>
          </a:xfrm>
          <a:prstGeom prst="rect">
            <a:avLst/>
          </a:prstGeom>
          <a:noFill/>
          <a:ln w="76200">
            <a:solidFill>
              <a:srgbClr val="08609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40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12804</Words>
  <Application>Microsoft Office PowerPoint</Application>
  <PresentationFormat>Presentazione su schermo (4:3)</PresentationFormat>
  <Paragraphs>505</Paragraphs>
  <Slides>20</Slides>
  <Notes>18</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20</vt:i4>
      </vt:variant>
    </vt:vector>
  </HeadingPairs>
  <TitlesOfParts>
    <vt:vector size="30" baseType="lpstr">
      <vt:lpstr>Arial</vt:lpstr>
      <vt:lpstr>Calibri</vt:lpstr>
      <vt:lpstr>Calibri Light</vt:lpstr>
      <vt:lpstr>Comic Sans MS</vt:lpstr>
      <vt:lpstr>Symbol</vt:lpstr>
      <vt:lpstr>Times New Roman</vt:lpstr>
      <vt:lpstr>Tms Rmn</vt:lpstr>
      <vt:lpstr>Verdana</vt:lpstr>
      <vt:lpstr>Vijaya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Fiorella Florian</dc:creator>
  <cp:lastModifiedBy>Fiorella Florian</cp:lastModifiedBy>
  <cp:revision>4</cp:revision>
  <dcterms:created xsi:type="dcterms:W3CDTF">2023-04-03T10:04:53Z</dcterms:created>
  <dcterms:modified xsi:type="dcterms:W3CDTF">2024-03-18T12:48:13Z</dcterms:modified>
</cp:coreProperties>
</file>