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2" r:id="rId2"/>
    <p:sldId id="273" r:id="rId3"/>
    <p:sldId id="267" r:id="rId4"/>
    <p:sldId id="266" r:id="rId5"/>
    <p:sldId id="268" r:id="rId6"/>
    <p:sldId id="270" r:id="rId7"/>
    <p:sldId id="269" r:id="rId8"/>
    <p:sldId id="331" r:id="rId9"/>
    <p:sldId id="257" r:id="rId10"/>
    <p:sldId id="258" r:id="rId11"/>
    <p:sldId id="303" r:id="rId12"/>
    <p:sldId id="302" r:id="rId13"/>
    <p:sldId id="304" r:id="rId14"/>
    <p:sldId id="305" r:id="rId15"/>
    <p:sldId id="306" r:id="rId16"/>
    <p:sldId id="296" r:id="rId17"/>
    <p:sldId id="307" r:id="rId18"/>
    <p:sldId id="310" r:id="rId19"/>
    <p:sldId id="311" r:id="rId20"/>
    <p:sldId id="326" r:id="rId21"/>
    <p:sldId id="284" r:id="rId22"/>
    <p:sldId id="327" r:id="rId23"/>
    <p:sldId id="328" r:id="rId24"/>
    <p:sldId id="31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80" d="100"/>
          <a:sy n="80" d="100"/>
        </p:scale>
        <p:origin x="850" y="-1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69866-3B5E-4244-BD76-64836795A924}" type="datetimeFigureOut">
              <a:rPr lang="it-IT" smtClean="0"/>
              <a:t>25/03/2024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49AB4-DDDC-4F90-BD41-9B5F3F426AAB}" type="slidenum">
              <a:rPr lang="it-IT" smtClean="0"/>
              <a:t>‹N›</a:t>
            </a:fld>
            <a:endParaRPr lang="it-IT"/>
          </a:p>
        </p:txBody>
      </p:sp>
    </p:spTree>
    <p:extLst>
      <p:ext uri="{BB962C8B-B14F-4D97-AF65-F5344CB8AC3E}">
        <p14:creationId xmlns:p14="http://schemas.microsoft.com/office/powerpoint/2010/main" val="4182570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4287A83C-38DD-4F57-AE7D-30DD223E87A2}" type="slidenum">
              <a:rPr lang="en-US" altLang="it-IT" smtClean="0"/>
              <a:pPr>
                <a:defRPr/>
              </a:pPr>
              <a:t>7</a:t>
            </a:fld>
            <a:endParaRPr lang="en-US" altLang="it-IT"/>
          </a:p>
        </p:txBody>
      </p:sp>
    </p:spTree>
    <p:extLst>
      <p:ext uri="{BB962C8B-B14F-4D97-AF65-F5344CB8AC3E}">
        <p14:creationId xmlns:p14="http://schemas.microsoft.com/office/powerpoint/2010/main" val="307788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3AE9B47-860D-4813-9FB6-BB9F629B5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AA5552-4100-4509-8677-EC553A91F6E4}" type="slidenum">
              <a:rPr lang="it-IT" altLang="it-IT"/>
              <a:pPr eaLnBrk="1" hangingPunct="1"/>
              <a:t>11</a:t>
            </a:fld>
            <a:endParaRPr lang="it-IT" altLang="it-IT"/>
          </a:p>
        </p:txBody>
      </p:sp>
      <p:sp>
        <p:nvSpPr>
          <p:cNvPr id="24579" name="Rectangle 2">
            <a:extLst>
              <a:ext uri="{FF2B5EF4-FFF2-40B4-BE49-F238E27FC236}">
                <a16:creationId xmlns:a16="http://schemas.microsoft.com/office/drawing/2014/main" id="{BD388B6C-03AB-4B2B-B0CE-04B3921F0713}"/>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5BFEEDE8-75EC-4734-83DE-C98AD13681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it-IT" altLang="it-IT" sz="1000" dirty="0" err="1">
                <a:latin typeface="Arial" panose="020B0604020202020204" pitchFamily="34" charset="0"/>
                <a:cs typeface="Arial" panose="020B0604020202020204" pitchFamily="34" charset="0"/>
              </a:rPr>
              <a:t>Structure</a:t>
            </a:r>
            <a:r>
              <a:rPr lang="it-IT" altLang="it-IT" sz="1000" dirty="0">
                <a:latin typeface="Arial" panose="020B0604020202020204" pitchFamily="34" charset="0"/>
                <a:cs typeface="Arial" panose="020B0604020202020204" pitchFamily="34" charset="0"/>
              </a:rPr>
              <a:t> of the </a:t>
            </a:r>
            <a:r>
              <a:rPr lang="it-IT" altLang="it-IT" sz="1000" dirty="0" err="1">
                <a:latin typeface="Arial" panose="020B0604020202020204" pitchFamily="34" charset="0"/>
                <a:cs typeface="Arial" panose="020B0604020202020204" pitchFamily="34" charset="0"/>
              </a:rPr>
              <a:t>dorsal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marginal</a:t>
            </a:r>
            <a:r>
              <a:rPr lang="it-IT" altLang="it-IT" sz="1000" dirty="0">
                <a:latin typeface="Arial" panose="020B0604020202020204" pitchFamily="34" charset="0"/>
                <a:cs typeface="Arial" panose="020B0604020202020204" pitchFamily="34" charset="0"/>
              </a:rPr>
              <a:t> zone (DMZ) of </a:t>
            </a:r>
            <a:r>
              <a:rPr lang="it-IT" altLang="it-IT" sz="1000" dirty="0" err="1">
                <a:latin typeface="Arial" panose="020B0604020202020204" pitchFamily="34" charset="0"/>
                <a:cs typeface="Arial" panose="020B0604020202020204" pitchFamily="34" charset="0"/>
              </a:rPr>
              <a:t>Xenopus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early</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gastrulae.The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Xenopus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early</a:t>
            </a:r>
            <a:r>
              <a:rPr lang="it-IT" altLang="it-IT" sz="1000" dirty="0">
                <a:latin typeface="Arial" panose="020B0604020202020204" pitchFamily="34" charset="0"/>
                <a:cs typeface="Arial" panose="020B0604020202020204" pitchFamily="34" charset="0"/>
              </a:rPr>
              <a:t> gastrula DMZ </a:t>
            </a:r>
            <a:r>
              <a:rPr lang="it-IT" altLang="it-IT" sz="1000" dirty="0" err="1">
                <a:latin typeface="Arial" panose="020B0604020202020204" pitchFamily="34" charset="0"/>
                <a:cs typeface="Arial" panose="020B0604020202020204" pitchFamily="34" charset="0"/>
              </a:rPr>
              <a:t>has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superficial</a:t>
            </a:r>
            <a:r>
              <a:rPr lang="it-IT" altLang="it-IT" sz="1000" dirty="0">
                <a:latin typeface="Arial" panose="020B0604020202020204" pitchFamily="34" charset="0"/>
                <a:cs typeface="Arial" panose="020B0604020202020204" pitchFamily="34" charset="0"/>
              </a:rPr>
              <a:t> and deep </a:t>
            </a:r>
            <a:r>
              <a:rPr lang="it-IT" altLang="it-IT" sz="1000" dirty="0" err="1">
                <a:latin typeface="Arial" panose="020B0604020202020204" pitchFamily="34" charset="0"/>
                <a:cs typeface="Arial" panose="020B0604020202020204" pitchFamily="34" charset="0"/>
              </a:rPr>
              <a:t>layers</a:t>
            </a:r>
            <a:r>
              <a:rPr lang="it-IT" altLang="it-IT" sz="1000" dirty="0">
                <a:latin typeface="Arial" panose="020B0604020202020204" pitchFamily="34" charset="0"/>
                <a:cs typeface="Arial" panose="020B0604020202020204" pitchFamily="34" charset="0"/>
              </a:rPr>
              <a:t>. At the late blastula/</a:t>
            </a:r>
            <a:r>
              <a:rPr lang="it-IT" altLang="it-IT" sz="1000" dirty="0" err="1">
                <a:latin typeface="Arial" panose="020B0604020202020204" pitchFamily="34" charset="0"/>
                <a:cs typeface="Arial" panose="020B0604020202020204" pitchFamily="34" charset="0"/>
              </a:rPr>
              <a:t>early</a:t>
            </a:r>
            <a:r>
              <a:rPr lang="it-IT" altLang="it-IT" sz="1000" dirty="0">
                <a:latin typeface="Arial" panose="020B0604020202020204" pitchFamily="34" charset="0"/>
                <a:cs typeface="Arial" panose="020B0604020202020204" pitchFamily="34" charset="0"/>
              </a:rPr>
              <a:t> gastrula stage (A), the </a:t>
            </a:r>
            <a:r>
              <a:rPr lang="it-IT" altLang="it-IT" sz="1000" dirty="0" err="1">
                <a:latin typeface="Arial" panose="020B0604020202020204" pitchFamily="34" charset="0"/>
                <a:cs typeface="Arial" panose="020B0604020202020204" pitchFamily="34" charset="0"/>
              </a:rPr>
              <a:t>superficial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layer</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is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subdivided</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into</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prospective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archenteron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roof</a:t>
            </a:r>
            <a:r>
              <a:rPr lang="it-IT" altLang="it-IT" sz="1000" dirty="0">
                <a:latin typeface="Arial" panose="020B0604020202020204" pitchFamily="34" charset="0"/>
                <a:cs typeface="Arial" panose="020B0604020202020204" pitchFamily="34" charset="0"/>
              </a:rPr>
              <a:t> (ARF) </a:t>
            </a:r>
            <a:r>
              <a:rPr lang="it-IT" altLang="it-IT" sz="1000" dirty="0" err="1">
                <a:latin typeface="Arial" panose="020B0604020202020204" pitchFamily="34" charset="0"/>
                <a:cs typeface="Arial" panose="020B0604020202020204" pitchFamily="34" charset="0"/>
              </a:rPr>
              <a:t>endoderm</a:t>
            </a:r>
            <a:r>
              <a:rPr lang="it-IT" altLang="it-IT" sz="1000" dirty="0">
                <a:latin typeface="Arial" panose="020B0604020202020204" pitchFamily="34" charset="0"/>
                <a:cs typeface="Arial" panose="020B0604020202020204" pitchFamily="34" charset="0"/>
              </a:rPr>
              <a:t>, part of the </a:t>
            </a:r>
            <a:r>
              <a:rPr lang="it-IT" altLang="it-IT" sz="1000" dirty="0" err="1">
                <a:latin typeface="Arial" panose="020B0604020202020204" pitchFamily="34" charset="0"/>
                <a:cs typeface="Arial" panose="020B0604020202020204" pitchFamily="34" charset="0"/>
              </a:rPr>
              <a:t>prospective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dorsal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mesoderm</a:t>
            </a:r>
            <a:r>
              <a:rPr lang="it-IT" altLang="it-IT" sz="1000" dirty="0">
                <a:latin typeface="Arial" panose="020B0604020202020204" pitchFamily="34" charset="0"/>
                <a:cs typeface="Arial" panose="020B0604020202020204" pitchFamily="34" charset="0"/>
              </a:rPr>
              <a:t> and </a:t>
            </a:r>
            <a:r>
              <a:rPr lang="it-IT" altLang="it-IT" sz="1000" dirty="0" err="1">
                <a:latin typeface="Arial" panose="020B0604020202020204" pitchFamily="34" charset="0"/>
                <a:cs typeface="Arial" panose="020B0604020202020204" pitchFamily="34" charset="0"/>
              </a:rPr>
              <a:t>prospective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cells</a:t>
            </a:r>
            <a:r>
              <a:rPr lang="it-IT" altLang="it-IT" sz="1000" dirty="0">
                <a:latin typeface="Arial" panose="020B0604020202020204" pitchFamily="34" charset="0"/>
                <a:cs typeface="Arial" panose="020B0604020202020204" pitchFamily="34" charset="0"/>
              </a:rPr>
              <a:t>. The deep </a:t>
            </a:r>
            <a:r>
              <a:rPr lang="it-IT" altLang="it-IT" sz="1000" dirty="0" err="1">
                <a:latin typeface="Arial" panose="020B0604020202020204" pitchFamily="34" charset="0"/>
                <a:cs typeface="Arial" panose="020B0604020202020204" pitchFamily="34" charset="0"/>
              </a:rPr>
              <a:t>layer</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has</a:t>
            </a:r>
            <a:r>
              <a:rPr lang="it-IT" altLang="it-IT" sz="1000" dirty="0">
                <a:latin typeface="Arial" panose="020B0604020202020204" pitchFamily="34" charset="0"/>
                <a:cs typeface="Arial" panose="020B0604020202020204" pitchFamily="34" charset="0"/>
              </a:rPr>
              <a:t> sub-classes of </a:t>
            </a:r>
            <a:r>
              <a:rPr lang="it-IT" altLang="it-IT" sz="1000" dirty="0" err="1">
                <a:latin typeface="Arial" panose="020B0604020202020204" pitchFamily="34" charset="0"/>
                <a:cs typeface="Arial" panose="020B0604020202020204" pitchFamily="34" charset="0"/>
              </a:rPr>
              <a:t>leading</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edge</a:t>
            </a:r>
            <a:r>
              <a:rPr lang="it-IT" altLang="it-IT" sz="1000" dirty="0">
                <a:latin typeface="Arial" panose="020B0604020202020204" pitchFamily="34" charset="0"/>
                <a:cs typeface="Arial" panose="020B0604020202020204" pitchFamily="34" charset="0"/>
              </a:rPr>
              <a:t> meso-</a:t>
            </a:r>
            <a:r>
              <a:rPr lang="it-IT" altLang="it-IT" sz="1000" dirty="0" err="1">
                <a:latin typeface="Arial" panose="020B0604020202020204" pitchFamily="34" charset="0"/>
                <a:cs typeface="Arial" panose="020B0604020202020204" pitchFamily="34" charset="0"/>
              </a:rPr>
              <a:t>endoderm</a:t>
            </a:r>
            <a:r>
              <a:rPr lang="it-IT" altLang="it-IT" sz="1000" dirty="0">
                <a:latin typeface="Arial" panose="020B0604020202020204" pitchFamily="34" charset="0"/>
                <a:cs typeface="Arial" panose="020B0604020202020204" pitchFamily="34" charset="0"/>
              </a:rPr>
              <a:t> (LEM) of the future </a:t>
            </a:r>
            <a:r>
              <a:rPr lang="it-IT" altLang="it-IT" sz="1000" dirty="0" err="1">
                <a:latin typeface="Arial" panose="020B0604020202020204" pitchFamily="34" charset="0"/>
                <a:cs typeface="Arial" panose="020B0604020202020204" pitchFamily="34" charset="0"/>
              </a:rPr>
              <a:t>pharyngeal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endoderm</a:t>
            </a:r>
            <a:r>
              <a:rPr lang="it-IT" altLang="it-IT" sz="1000" dirty="0">
                <a:latin typeface="Arial" panose="020B0604020202020204" pitchFamily="34" charset="0"/>
                <a:cs typeface="Arial" panose="020B0604020202020204" pitchFamily="34" charset="0"/>
              </a:rPr>
              <a:t>/</a:t>
            </a:r>
            <a:r>
              <a:rPr lang="it-IT" altLang="it-IT" sz="1000" dirty="0" err="1">
                <a:latin typeface="Arial" panose="020B0604020202020204" pitchFamily="34" charset="0"/>
                <a:cs typeface="Arial" panose="020B0604020202020204" pitchFamily="34" charset="0"/>
              </a:rPr>
              <a:t>prechordal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plate</a:t>
            </a:r>
            <a:r>
              <a:rPr lang="it-IT" altLang="it-IT" sz="1000" dirty="0">
                <a:latin typeface="Arial" panose="020B0604020202020204" pitchFamily="34" charset="0"/>
                <a:cs typeface="Arial" panose="020B0604020202020204" pitchFamily="34" charset="0"/>
              </a:rPr>
              <a:t> and </a:t>
            </a:r>
            <a:r>
              <a:rPr lang="it-IT" altLang="it-IT" sz="1000" dirty="0" err="1">
                <a:latin typeface="Arial" panose="020B0604020202020204" pitchFamily="34" charset="0"/>
                <a:cs typeface="Arial" panose="020B0604020202020204" pitchFamily="34" charset="0"/>
              </a:rPr>
              <a:t>notochord</a:t>
            </a:r>
            <a:r>
              <a:rPr lang="it-IT" altLang="it-IT" sz="1000" dirty="0">
                <a:latin typeface="Arial" panose="020B0604020202020204" pitchFamily="34" charset="0"/>
                <a:cs typeface="Arial" panose="020B0604020202020204" pitchFamily="34" charset="0"/>
              </a:rPr>
              <a:t>. At stage 10+ </a:t>
            </a:r>
            <a:r>
              <a:rPr lang="it-IT" altLang="it-IT" sz="1000" dirty="0" err="1">
                <a:latin typeface="Arial" panose="020B0604020202020204" pitchFamily="34" charset="0"/>
                <a:cs typeface="Arial" panose="020B0604020202020204" pitchFamily="34" charset="0"/>
              </a:rPr>
              <a:t>when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cells</a:t>
            </a:r>
            <a:r>
              <a:rPr lang="it-IT" altLang="it-IT" sz="1000" dirty="0">
                <a:latin typeface="Arial" panose="020B0604020202020204" pitchFamily="34" charset="0"/>
                <a:cs typeface="Arial" panose="020B0604020202020204" pitchFamily="34" charset="0"/>
              </a:rPr>
              <a:t> are </a:t>
            </a:r>
            <a:r>
              <a:rPr lang="it-IT" altLang="it-IT" sz="1000" dirty="0" err="1">
                <a:latin typeface="Arial" panose="020B0604020202020204" pitchFamily="34" charset="0"/>
                <a:cs typeface="Arial" panose="020B0604020202020204" pitchFamily="34" charset="0"/>
              </a:rPr>
              <a:t>formed</a:t>
            </a:r>
            <a:r>
              <a:rPr lang="it-IT" altLang="it-IT" sz="1000" dirty="0">
                <a:latin typeface="Arial" panose="020B0604020202020204" pitchFamily="34" charset="0"/>
                <a:cs typeface="Arial" panose="020B0604020202020204" pitchFamily="34" charset="0"/>
              </a:rPr>
              <a:t> (B), the deep </a:t>
            </a:r>
            <a:r>
              <a:rPr lang="it-IT" altLang="it-IT" sz="1000" dirty="0" err="1">
                <a:latin typeface="Arial" panose="020B0604020202020204" pitchFamily="34" charset="0"/>
                <a:cs typeface="Arial" panose="020B0604020202020204" pitchFamily="34" charset="0"/>
              </a:rPr>
              <a:t>layer</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has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already</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started</a:t>
            </a:r>
            <a:r>
              <a:rPr lang="it-IT" altLang="it-IT" sz="1000" dirty="0">
                <a:latin typeface="Arial" panose="020B0604020202020204" pitchFamily="34" charset="0"/>
                <a:cs typeface="Arial" panose="020B0604020202020204" pitchFamily="34" charset="0"/>
              </a:rPr>
              <a:t> to involute, </a:t>
            </a:r>
            <a:r>
              <a:rPr lang="it-IT" altLang="it-IT" sz="1000" dirty="0" err="1">
                <a:latin typeface="Arial" panose="020B0604020202020204" pitchFamily="34" charset="0"/>
                <a:cs typeface="Arial" panose="020B0604020202020204" pitchFamily="34" charset="0"/>
              </a:rPr>
              <a:t>independent</a:t>
            </a:r>
            <a:r>
              <a:rPr lang="it-IT" altLang="it-IT" sz="1000" dirty="0">
                <a:latin typeface="Arial" panose="020B0604020202020204" pitchFamily="34" charset="0"/>
                <a:cs typeface="Arial" panose="020B0604020202020204" pitchFamily="34" charset="0"/>
              </a:rPr>
              <a:t> of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formation</a:t>
            </a:r>
            <a:r>
              <a:rPr lang="it-IT" altLang="it-IT" sz="1000" dirty="0">
                <a:latin typeface="Arial" panose="020B0604020202020204" pitchFamily="34" charset="0"/>
                <a:cs typeface="Arial" panose="020B0604020202020204" pitchFamily="34" charset="0"/>
              </a:rPr>
              <a:t>, by </a:t>
            </a:r>
            <a:r>
              <a:rPr lang="it-IT" altLang="it-IT" sz="1000" dirty="0" err="1">
                <a:latin typeface="Arial" panose="020B0604020202020204" pitchFamily="34" charset="0"/>
                <a:cs typeface="Arial" panose="020B0604020202020204" pitchFamily="34" charset="0"/>
              </a:rPr>
              <a:t>pre-gastrulation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morphogenesis</a:t>
            </a:r>
            <a:r>
              <a:rPr lang="it-IT" altLang="it-IT" sz="1000" dirty="0">
                <a:latin typeface="Arial" panose="020B0604020202020204" pitchFamily="34" charset="0"/>
                <a:cs typeface="Arial" panose="020B0604020202020204" pitchFamily="34" charset="0"/>
              </a:rPr>
              <a:t> and the </a:t>
            </a:r>
            <a:r>
              <a:rPr lang="it-IT" altLang="it-IT" sz="1000" dirty="0" err="1">
                <a:latin typeface="Arial" panose="020B0604020202020204" pitchFamily="34" charset="0"/>
                <a:cs typeface="Arial" panose="020B0604020202020204" pitchFamily="34" charset="0"/>
              </a:rPr>
              <a:t>Cleft</a:t>
            </a:r>
            <a:r>
              <a:rPr lang="it-IT" altLang="it-IT" sz="1000" dirty="0">
                <a:latin typeface="Arial" panose="020B0604020202020204" pitchFamily="34" charset="0"/>
                <a:cs typeface="Arial" panose="020B0604020202020204" pitchFamily="34" charset="0"/>
              </a:rPr>
              <a:t> of </a:t>
            </a:r>
            <a:r>
              <a:rPr lang="it-IT" altLang="it-IT" sz="1000" dirty="0" err="1">
                <a:latin typeface="Arial" panose="020B0604020202020204" pitchFamily="34" charset="0"/>
                <a:cs typeface="Arial" panose="020B0604020202020204" pitchFamily="34" charset="0"/>
              </a:rPr>
              <a:t>Brachet</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is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formed</a:t>
            </a:r>
            <a:r>
              <a:rPr lang="it-IT" altLang="it-IT" sz="1000" dirty="0">
                <a:latin typeface="Arial" panose="020B0604020202020204" pitchFamily="34" charset="0"/>
                <a:cs typeface="Arial" panose="020B0604020202020204" pitchFamily="34" charset="0"/>
              </a:rPr>
              <a:t>. At </a:t>
            </a:r>
            <a:r>
              <a:rPr lang="it-IT" altLang="it-IT" sz="1000" dirty="0" err="1">
                <a:latin typeface="Arial" panose="020B0604020202020204" pitchFamily="34" charset="0"/>
                <a:cs typeface="Arial" panose="020B0604020202020204" pitchFamily="34" charset="0"/>
              </a:rPr>
              <a:t>this</a:t>
            </a:r>
            <a:r>
              <a:rPr lang="it-IT" altLang="it-IT" sz="1000" dirty="0">
                <a:latin typeface="Arial" panose="020B0604020202020204" pitchFamily="34" charset="0"/>
                <a:cs typeface="Arial" panose="020B0604020202020204" pitchFamily="34" charset="0"/>
              </a:rPr>
              <a:t> stage, the </a:t>
            </a:r>
            <a:r>
              <a:rPr lang="it-IT" altLang="it-IT" sz="1000" dirty="0" err="1">
                <a:latin typeface="Arial" panose="020B0604020202020204" pitchFamily="34" charset="0"/>
                <a:cs typeface="Arial" panose="020B0604020202020204" pitchFamily="34" charset="0"/>
              </a:rPr>
              <a:t>involuting</a:t>
            </a:r>
            <a:r>
              <a:rPr lang="it-IT" altLang="it-IT" sz="1000" dirty="0">
                <a:latin typeface="Arial" panose="020B0604020202020204" pitchFamily="34" charset="0"/>
                <a:cs typeface="Arial" panose="020B0604020202020204" pitchFamily="34" charset="0"/>
              </a:rPr>
              <a:t> LEM starts to </a:t>
            </a:r>
            <a:r>
              <a:rPr lang="it-IT" altLang="it-IT" sz="1000" dirty="0" err="1">
                <a:latin typeface="Arial" panose="020B0604020202020204" pitchFamily="34" charset="0"/>
                <a:cs typeface="Arial" panose="020B0604020202020204" pitchFamily="34" charset="0"/>
              </a:rPr>
              <a:t>vertically</a:t>
            </a:r>
            <a:r>
              <a:rPr lang="it-IT" altLang="it-IT" sz="1000" dirty="0">
                <a:latin typeface="Arial" panose="020B0604020202020204" pitchFamily="34" charset="0"/>
                <a:cs typeface="Arial" panose="020B0604020202020204" pitchFamily="34" charset="0"/>
              </a:rPr>
              <a:t> contact the </a:t>
            </a:r>
            <a:r>
              <a:rPr lang="it-IT" altLang="it-IT" sz="1000" dirty="0" err="1">
                <a:latin typeface="Arial" panose="020B0604020202020204" pitchFamily="34" charset="0"/>
                <a:cs typeface="Arial" panose="020B0604020202020204" pitchFamily="34" charset="0"/>
              </a:rPr>
              <a:t>surface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neuroectoderm</a:t>
            </a:r>
            <a:r>
              <a:rPr lang="it-IT" altLang="it-IT" sz="1000" dirty="0">
                <a:latin typeface="Arial" panose="020B0604020202020204" pitchFamily="34" charset="0"/>
                <a:cs typeface="Arial" panose="020B0604020202020204" pitchFamily="34" charset="0"/>
              </a:rPr>
              <a:t>.</a:t>
            </a:r>
          </a:p>
          <a:p>
            <a:pPr eaLnBrk="1" hangingPunct="1">
              <a:lnSpc>
                <a:spcPct val="90000"/>
              </a:lnSpc>
            </a:pPr>
            <a:endParaRPr lang="it-IT" altLang="it-IT" sz="1000" dirty="0">
              <a:latin typeface="Arial" panose="020B0604020202020204" pitchFamily="34" charset="0"/>
              <a:cs typeface="Arial" panose="020B0604020202020204" pitchFamily="34" charset="0"/>
            </a:endParaRPr>
          </a:p>
          <a:p>
            <a:pPr eaLnBrk="1" hangingPunct="1">
              <a:lnSpc>
                <a:spcPct val="90000"/>
              </a:lnSpc>
            </a:pPr>
            <a:r>
              <a:rPr lang="it-IT" altLang="it-IT" sz="1000" dirty="0" err="1">
                <a:latin typeface="Arial" panose="020B0604020202020204" pitchFamily="34" charset="0"/>
                <a:cs typeface="Arial" panose="020B0604020202020204" pitchFamily="34" charset="0"/>
              </a:rPr>
              <a:t>Gastrulation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process</a:t>
            </a:r>
            <a:r>
              <a:rPr lang="it-IT" altLang="it-IT" sz="1000" dirty="0">
                <a:latin typeface="Arial" panose="020B0604020202020204" pitchFamily="34" charset="0"/>
                <a:cs typeface="Arial" panose="020B0604020202020204" pitchFamily="34" charset="0"/>
              </a:rPr>
              <a:t> of </a:t>
            </a:r>
            <a:r>
              <a:rPr lang="it-IT" altLang="it-IT" sz="1000" dirty="0" err="1">
                <a:latin typeface="Arial" panose="020B0604020202020204" pitchFamily="34" charset="0"/>
                <a:cs typeface="Arial" panose="020B0604020202020204" pitchFamily="34" charset="0"/>
              </a:rPr>
              <a:t>Xenopus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laevis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Prior</a:t>
            </a:r>
            <a:r>
              <a:rPr lang="it-IT" altLang="it-IT" sz="1000" dirty="0">
                <a:latin typeface="Arial" panose="020B0604020202020204" pitchFamily="34" charset="0"/>
                <a:cs typeface="Arial" panose="020B0604020202020204" pitchFamily="34" charset="0"/>
              </a:rPr>
              <a:t> to the </a:t>
            </a:r>
            <a:r>
              <a:rPr lang="it-IT" altLang="it-IT" sz="1000" dirty="0" err="1">
                <a:latin typeface="Arial" panose="020B0604020202020204" pitchFamily="34" charset="0"/>
                <a:cs typeface="Arial" panose="020B0604020202020204" pitchFamily="34" charset="0"/>
              </a:rPr>
              <a:t>onset</a:t>
            </a:r>
            <a:r>
              <a:rPr lang="it-IT" altLang="it-IT" sz="1000" dirty="0">
                <a:latin typeface="Arial" panose="020B0604020202020204" pitchFamily="34" charset="0"/>
                <a:cs typeface="Arial" panose="020B0604020202020204" pitchFamily="34" charset="0"/>
              </a:rPr>
              <a:t> of </a:t>
            </a:r>
            <a:r>
              <a:rPr lang="it-IT" altLang="it-IT" sz="1000" dirty="0" err="1">
                <a:latin typeface="Arial" panose="020B0604020202020204" pitchFamily="34" charset="0"/>
                <a:cs typeface="Arial" panose="020B0604020202020204" pitchFamily="34" charset="0"/>
              </a:rPr>
              <a:t>traditionally</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defined</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gastrulation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as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marked</a:t>
            </a:r>
            <a:r>
              <a:rPr lang="it-IT" altLang="it-IT" sz="1000" dirty="0">
                <a:latin typeface="Arial" panose="020B0604020202020204" pitchFamily="34" charset="0"/>
                <a:cs typeface="Arial" panose="020B0604020202020204" pitchFamily="34" charset="0"/>
              </a:rPr>
              <a:t> by </a:t>
            </a:r>
            <a:r>
              <a:rPr lang="it-IT" altLang="it-IT" sz="1000" dirty="0" err="1">
                <a:latin typeface="Arial" panose="020B0604020202020204" pitchFamily="34" charset="0"/>
                <a:cs typeface="Arial" panose="020B0604020202020204" pitchFamily="34" charset="0"/>
              </a:rPr>
              <a:t>blastopore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formation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Xenopus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undergoes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pre-gastrulation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movements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such</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as</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pre-gastrulation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epiboly</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movement</a:t>
            </a:r>
            <a:r>
              <a:rPr lang="it-IT" altLang="it-IT" sz="1000" dirty="0">
                <a:latin typeface="Arial" panose="020B0604020202020204" pitchFamily="34" charset="0"/>
                <a:cs typeface="Arial" panose="020B0604020202020204" pitchFamily="34" charset="0"/>
              </a:rPr>
              <a:t> (red </a:t>
            </a:r>
            <a:r>
              <a:rPr lang="it-IT" altLang="it-IT" sz="1000" dirty="0" err="1">
                <a:latin typeface="Arial" panose="020B0604020202020204" pitchFamily="34" charset="0"/>
                <a:cs typeface="Arial" panose="020B0604020202020204" pitchFamily="34" charset="0"/>
              </a:rPr>
              <a:t>arrow</a:t>
            </a:r>
            <a:r>
              <a:rPr lang="it-IT" altLang="it-IT" sz="1000" dirty="0">
                <a:latin typeface="Arial" panose="020B0604020202020204" pitchFamily="34" charset="0"/>
                <a:cs typeface="Arial" panose="020B0604020202020204" pitchFamily="34" charset="0"/>
              </a:rPr>
              <a:t> in a; Keller, 1980; Bauer etal.,1994; </a:t>
            </a:r>
            <a:r>
              <a:rPr lang="it-IT" altLang="it-IT" sz="1000" dirty="0" err="1">
                <a:latin typeface="Arial" panose="020B0604020202020204" pitchFamily="34" charset="0"/>
                <a:cs typeface="Arial" panose="020B0604020202020204" pitchFamily="34" charset="0"/>
              </a:rPr>
              <a:t>Papan</a:t>
            </a:r>
            <a:r>
              <a:rPr lang="it-IT" altLang="it-IT" sz="1000" dirty="0">
                <a:latin typeface="Arial" panose="020B0604020202020204" pitchFamily="34" charset="0"/>
                <a:cs typeface="Arial" panose="020B0604020202020204" pitchFamily="34" charset="0"/>
              </a:rPr>
              <a:t> etal.,2007), and </a:t>
            </a:r>
            <a:r>
              <a:rPr lang="it-IT" altLang="it-IT" sz="1000" dirty="0" err="1">
                <a:latin typeface="Arial" panose="020B0604020202020204" pitchFamily="34" charset="0"/>
                <a:cs typeface="Arial" panose="020B0604020202020204" pitchFamily="34" charset="0"/>
              </a:rPr>
              <a:t>vegetal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rotation</a:t>
            </a:r>
            <a:r>
              <a:rPr lang="it-IT" altLang="it-IT" sz="1000" dirty="0">
                <a:latin typeface="Arial" panose="020B0604020202020204" pitchFamily="34" charset="0"/>
                <a:cs typeface="Arial" panose="020B0604020202020204" pitchFamily="34" charset="0"/>
              </a:rPr>
              <a:t>(blue </a:t>
            </a:r>
            <a:r>
              <a:rPr lang="it-IT" altLang="it-IT" sz="1000" dirty="0" err="1">
                <a:latin typeface="Arial" panose="020B0604020202020204" pitchFamily="34" charset="0"/>
                <a:cs typeface="Arial" panose="020B0604020202020204" pitchFamily="34" charset="0"/>
              </a:rPr>
              <a:t>arrow</a:t>
            </a:r>
            <a:r>
              <a:rPr lang="it-IT" altLang="it-IT" sz="1000" dirty="0">
                <a:latin typeface="Arial" panose="020B0604020202020204" pitchFamily="34" charset="0"/>
                <a:cs typeface="Arial" panose="020B0604020202020204" pitchFamily="34" charset="0"/>
              </a:rPr>
              <a:t> in a; </a:t>
            </a:r>
            <a:r>
              <a:rPr lang="it-IT" altLang="it-IT" sz="1000" dirty="0" err="1">
                <a:latin typeface="Arial" panose="020B0604020202020204" pitchFamily="34" charset="0"/>
                <a:cs typeface="Arial" panose="020B0604020202020204" pitchFamily="34" charset="0"/>
              </a:rPr>
              <a:t>Winklbauer</a:t>
            </a:r>
            <a:r>
              <a:rPr lang="it-IT" altLang="it-IT" sz="1000" dirty="0">
                <a:latin typeface="Arial" panose="020B0604020202020204" pitchFamily="34" charset="0"/>
                <a:cs typeface="Arial" panose="020B0604020202020204" pitchFamily="34" charset="0"/>
              </a:rPr>
              <a:t> and Schurfeld,1999). </a:t>
            </a:r>
            <a:r>
              <a:rPr lang="it-IT" altLang="it-IT" sz="1000" dirty="0" err="1">
                <a:latin typeface="Arial" panose="020B0604020202020204" pitchFamily="34" charset="0"/>
                <a:cs typeface="Arial" panose="020B0604020202020204" pitchFamily="34" charset="0"/>
              </a:rPr>
              <a:t>During</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pre-gastrulation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morphogenesis</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germ</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layer</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structure</a:t>
            </a:r>
            <a:r>
              <a:rPr lang="it-IT" altLang="it-IT" sz="1000" dirty="0">
                <a:latin typeface="Arial" panose="020B0604020202020204" pitchFamily="34" charset="0"/>
                <a:cs typeface="Arial" panose="020B0604020202020204" pitchFamily="34" charset="0"/>
              </a:rPr>
              <a:t> of the DMZ </a:t>
            </a:r>
            <a:r>
              <a:rPr lang="it-IT" altLang="it-IT" sz="1000" dirty="0" err="1">
                <a:latin typeface="Arial" panose="020B0604020202020204" pitchFamily="34" charset="0"/>
                <a:cs typeface="Arial" panose="020B0604020202020204" pitchFamily="34" charset="0"/>
              </a:rPr>
              <a:t>is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drastically</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changed</a:t>
            </a:r>
            <a:r>
              <a:rPr lang="it-IT" altLang="it-IT" sz="1000" dirty="0">
                <a:latin typeface="Arial" panose="020B0604020202020204" pitchFamily="34" charset="0"/>
                <a:cs typeface="Arial" panose="020B0604020202020204" pitchFamily="34" charset="0"/>
              </a:rPr>
              <a:t>, and </a:t>
            </a:r>
            <a:r>
              <a:rPr lang="it-IT" altLang="it-IT" sz="1000" dirty="0" err="1">
                <a:latin typeface="Arial" panose="020B0604020202020204" pitchFamily="34" charset="0"/>
                <a:cs typeface="Arial" panose="020B0604020202020204" pitchFamily="34" charset="0"/>
              </a:rPr>
              <a:t>leading</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edge</a:t>
            </a:r>
            <a:r>
              <a:rPr lang="it-IT" altLang="it-IT" sz="1000" dirty="0">
                <a:latin typeface="Arial" panose="020B0604020202020204" pitchFamily="34" charset="0"/>
                <a:cs typeface="Arial" panose="020B0604020202020204" pitchFamily="34" charset="0"/>
              </a:rPr>
              <a:t> meso-</a:t>
            </a:r>
            <a:r>
              <a:rPr lang="it-IT" altLang="it-IT" sz="1000" dirty="0" err="1">
                <a:latin typeface="Arial" panose="020B0604020202020204" pitchFamily="34" charset="0"/>
                <a:cs typeface="Arial" panose="020B0604020202020204" pitchFamily="34" charset="0"/>
              </a:rPr>
              <a:t>endoderm</a:t>
            </a:r>
            <a:r>
              <a:rPr lang="it-IT" altLang="it-IT" sz="1000" dirty="0">
                <a:latin typeface="Arial" panose="020B0604020202020204" pitchFamily="34" charset="0"/>
                <a:cs typeface="Arial" panose="020B0604020202020204" pitchFamily="34" charset="0"/>
              </a:rPr>
              <a:t> (LEM, light green) and </a:t>
            </a:r>
            <a:r>
              <a:rPr lang="it-IT" altLang="it-IT" sz="1000" dirty="0" err="1">
                <a:latin typeface="Arial" panose="020B0604020202020204" pitchFamily="34" charset="0"/>
                <a:cs typeface="Arial" panose="020B0604020202020204" pitchFamily="34" charset="0"/>
              </a:rPr>
              <a:t>presumptive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notochord</a:t>
            </a:r>
            <a:r>
              <a:rPr lang="it-IT" altLang="it-IT" sz="1000" dirty="0">
                <a:latin typeface="Arial" panose="020B0604020202020204" pitchFamily="34" charset="0"/>
                <a:cs typeface="Arial" panose="020B0604020202020204" pitchFamily="34" charset="0"/>
              </a:rPr>
              <a:t> (Nt, light magenta) start to involute </a:t>
            </a:r>
            <a:r>
              <a:rPr lang="it-IT" altLang="it-IT" sz="1000" dirty="0" err="1">
                <a:latin typeface="Arial" panose="020B0604020202020204" pitchFamily="34" charset="0"/>
                <a:cs typeface="Arial" panose="020B0604020202020204" pitchFamily="34" charset="0"/>
              </a:rPr>
              <a:t>independently</a:t>
            </a:r>
            <a:r>
              <a:rPr lang="it-IT" altLang="it-IT" sz="1000" dirty="0">
                <a:latin typeface="Arial" panose="020B0604020202020204" pitchFamily="34" charset="0"/>
                <a:cs typeface="Arial" panose="020B0604020202020204" pitchFamily="34" charset="0"/>
              </a:rPr>
              <a:t> of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cells</a:t>
            </a:r>
            <a:r>
              <a:rPr lang="it-IT" altLang="it-IT" sz="1000" dirty="0">
                <a:latin typeface="Arial" panose="020B0604020202020204" pitchFamily="34" charset="0"/>
                <a:cs typeface="Arial" panose="020B0604020202020204" pitchFamily="34" charset="0"/>
              </a:rPr>
              <a:t> (dark green) </a:t>
            </a:r>
            <a:r>
              <a:rPr lang="it-IT" altLang="it-IT" sz="1000" dirty="0" err="1">
                <a:latin typeface="Arial" panose="020B0604020202020204" pitchFamily="34" charset="0"/>
                <a:cs typeface="Arial" panose="020B0604020202020204" pitchFamily="34" charset="0"/>
              </a:rPr>
              <a:t>formation</a:t>
            </a:r>
            <a:r>
              <a:rPr lang="it-IT" altLang="it-IT" sz="1000" dirty="0">
                <a:latin typeface="Arial" panose="020B0604020202020204" pitchFamily="34" charset="0"/>
                <a:cs typeface="Arial" panose="020B0604020202020204" pitchFamily="34" charset="0"/>
              </a:rPr>
              <a:t>. At the </a:t>
            </a:r>
            <a:r>
              <a:rPr lang="it-IT" altLang="it-IT" sz="1000" dirty="0" err="1">
                <a:latin typeface="Arial" panose="020B0604020202020204" pitchFamily="34" charset="0"/>
                <a:cs typeface="Arial" panose="020B0604020202020204" pitchFamily="34" charset="0"/>
              </a:rPr>
              <a:t>early</a:t>
            </a:r>
            <a:r>
              <a:rPr lang="it-IT" altLang="it-IT" sz="1000" dirty="0">
                <a:latin typeface="Arial" panose="020B0604020202020204" pitchFamily="34" charset="0"/>
                <a:cs typeface="Arial" panose="020B0604020202020204" pitchFamily="34" charset="0"/>
              </a:rPr>
              <a:t> gastrula stage (b) </a:t>
            </a:r>
            <a:r>
              <a:rPr lang="it-IT" altLang="it-IT" sz="1000" dirty="0" err="1">
                <a:latin typeface="Arial" panose="020B0604020202020204" pitchFamily="34" charset="0"/>
                <a:cs typeface="Arial" panose="020B0604020202020204" pitchFamily="34" charset="0"/>
              </a:rPr>
              <a:t>when</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cells</a:t>
            </a:r>
            <a:r>
              <a:rPr lang="it-IT" altLang="it-IT" sz="1000" dirty="0">
                <a:latin typeface="Arial" panose="020B0604020202020204" pitchFamily="34" charset="0"/>
                <a:cs typeface="Arial" panose="020B0604020202020204" pitchFamily="34" charset="0"/>
              </a:rPr>
              <a:t> are </a:t>
            </a:r>
            <a:r>
              <a:rPr lang="it-IT" altLang="it-IT" sz="1000" dirty="0" err="1">
                <a:latin typeface="Arial" panose="020B0604020202020204" pitchFamily="34" charset="0"/>
                <a:cs typeface="Arial" panose="020B0604020202020204" pitchFamily="34" charset="0"/>
              </a:rPr>
              <a:t>formed</a:t>
            </a:r>
            <a:r>
              <a:rPr lang="it-IT" altLang="it-IT" sz="1000" dirty="0">
                <a:latin typeface="Arial" panose="020B0604020202020204" pitchFamily="34" charset="0"/>
                <a:cs typeface="Arial" panose="020B0604020202020204" pitchFamily="34" charset="0"/>
              </a:rPr>
              <a:t>, the LEM and </a:t>
            </a:r>
            <a:r>
              <a:rPr lang="it-IT" altLang="it-IT" sz="1000" dirty="0" err="1">
                <a:latin typeface="Arial" panose="020B0604020202020204" pitchFamily="34" charset="0"/>
                <a:cs typeface="Arial" panose="020B0604020202020204" pitchFamily="34" charset="0"/>
              </a:rPr>
              <a:t>vegetal</a:t>
            </a:r>
            <a:r>
              <a:rPr lang="it-IT" altLang="it-IT" sz="1000" dirty="0">
                <a:latin typeface="Arial" panose="020B0604020202020204" pitchFamily="34" charset="0"/>
                <a:cs typeface="Arial" panose="020B0604020202020204" pitchFamily="34" charset="0"/>
              </a:rPr>
              <a:t> (future </a:t>
            </a:r>
            <a:r>
              <a:rPr lang="it-IT" altLang="it-IT" sz="1000" dirty="0" err="1">
                <a:latin typeface="Arial" panose="020B0604020202020204" pitchFamily="34" charset="0"/>
                <a:cs typeface="Arial" panose="020B0604020202020204" pitchFamily="34" charset="0"/>
              </a:rPr>
              <a:t>anterior</a:t>
            </a:r>
            <a:r>
              <a:rPr lang="it-IT" altLang="it-IT" sz="1000" dirty="0">
                <a:latin typeface="Arial" panose="020B0604020202020204" pitchFamily="34" charset="0"/>
                <a:cs typeface="Arial" panose="020B0604020202020204" pitchFamily="34" charset="0"/>
              </a:rPr>
              <a:t>) part of the </a:t>
            </a:r>
            <a:r>
              <a:rPr lang="it-IT" altLang="it-IT" sz="1000" dirty="0" err="1">
                <a:latin typeface="Arial" panose="020B0604020202020204" pitchFamily="34" charset="0"/>
                <a:cs typeface="Arial" panose="020B0604020202020204" pitchFamily="34" charset="0"/>
              </a:rPr>
              <a:t>notochord</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have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already</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started</a:t>
            </a:r>
            <a:r>
              <a:rPr lang="it-IT" altLang="it-IT" sz="1000" dirty="0">
                <a:latin typeface="Arial" panose="020B0604020202020204" pitchFamily="34" charset="0"/>
                <a:cs typeface="Arial" panose="020B0604020202020204" pitchFamily="34" charset="0"/>
              </a:rPr>
              <a:t> to involute, and the </a:t>
            </a:r>
            <a:r>
              <a:rPr lang="it-IT" altLang="it-IT" sz="1000" dirty="0" err="1">
                <a:latin typeface="Arial" panose="020B0604020202020204" pitchFamily="34" charset="0"/>
                <a:cs typeface="Arial" panose="020B0604020202020204" pitchFamily="34" charset="0"/>
              </a:rPr>
              <a:t>Cleft</a:t>
            </a:r>
            <a:r>
              <a:rPr lang="it-IT" altLang="it-IT" sz="1000" dirty="0">
                <a:latin typeface="Arial" panose="020B0604020202020204" pitchFamily="34" charset="0"/>
                <a:cs typeface="Arial" panose="020B0604020202020204" pitchFamily="34" charset="0"/>
              </a:rPr>
              <a:t> of </a:t>
            </a:r>
            <a:r>
              <a:rPr lang="it-IT" altLang="it-IT" sz="1000" dirty="0" err="1">
                <a:latin typeface="Arial" panose="020B0604020202020204" pitchFamily="34" charset="0"/>
                <a:cs typeface="Arial" panose="020B0604020202020204" pitchFamily="34" charset="0"/>
              </a:rPr>
              <a:t>Brachet</a:t>
            </a:r>
            <a:r>
              <a:rPr lang="it-IT" altLang="it-IT" sz="1000" dirty="0">
                <a:latin typeface="Arial" panose="020B0604020202020204" pitchFamily="34" charset="0"/>
                <a:cs typeface="Arial" panose="020B0604020202020204" pitchFamily="34" charset="0"/>
              </a:rPr>
              <a:t> (CB) </a:t>
            </a:r>
            <a:r>
              <a:rPr lang="it-IT" altLang="it-IT" sz="1000" dirty="0" err="1">
                <a:latin typeface="Arial" panose="020B0604020202020204" pitchFamily="34" charset="0"/>
                <a:cs typeface="Arial" panose="020B0604020202020204" pitchFamily="34" charset="0"/>
              </a:rPr>
              <a:t>is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formed</a:t>
            </a:r>
            <a:r>
              <a:rPr lang="it-IT" altLang="it-IT" sz="1000" dirty="0">
                <a:latin typeface="Arial" panose="020B0604020202020204" pitchFamily="34" charset="0"/>
                <a:cs typeface="Arial" panose="020B0604020202020204" pitchFamily="34" charset="0"/>
              </a:rPr>
              <a:t>. Vertical contact </a:t>
            </a:r>
            <a:r>
              <a:rPr lang="it-IT" altLang="it-IT" sz="1000" dirty="0" err="1">
                <a:latin typeface="Arial" panose="020B0604020202020204" pitchFamily="34" charset="0"/>
                <a:cs typeface="Arial" panose="020B0604020202020204" pitchFamily="34" charset="0"/>
              </a:rPr>
              <a:t>between</a:t>
            </a:r>
            <a:r>
              <a:rPr lang="it-IT" altLang="it-IT" sz="1000" dirty="0">
                <a:latin typeface="Arial" panose="020B0604020202020204" pitchFamily="34" charset="0"/>
                <a:cs typeface="Arial" panose="020B0604020202020204" pitchFamily="34" charset="0"/>
              </a:rPr>
              <a:t> the LEM and future </a:t>
            </a:r>
            <a:r>
              <a:rPr lang="it-IT" altLang="it-IT" sz="1000" dirty="0" err="1">
                <a:latin typeface="Arial" panose="020B0604020202020204" pitchFamily="34" charset="0"/>
                <a:cs typeface="Arial" panose="020B0604020202020204" pitchFamily="34" charset="0"/>
              </a:rPr>
              <a:t>neuroectoderm</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has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thus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begun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at</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this</a:t>
            </a:r>
            <a:r>
              <a:rPr lang="it-IT" altLang="it-IT" sz="1000" dirty="0">
                <a:latin typeface="Arial" panose="020B0604020202020204" pitchFamily="34" charset="0"/>
                <a:cs typeface="Arial" panose="020B0604020202020204" pitchFamily="34" charset="0"/>
              </a:rPr>
              <a:t> stage. </a:t>
            </a:r>
            <a:r>
              <a:rPr lang="it-IT" altLang="it-IT" sz="1000" dirty="0" err="1">
                <a:latin typeface="Arial" panose="020B0604020202020204" pitchFamily="34" charset="0"/>
                <a:cs typeface="Arial" panose="020B0604020202020204" pitchFamily="34" charset="0"/>
              </a:rPr>
              <a:t>As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involution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proceeds</a:t>
            </a:r>
            <a:r>
              <a:rPr lang="it-IT" altLang="it-IT" sz="1000" dirty="0">
                <a:latin typeface="Arial" panose="020B0604020202020204" pitchFamily="34" charset="0"/>
                <a:cs typeface="Arial" panose="020B0604020202020204" pitchFamily="34" charset="0"/>
              </a:rPr>
              <a:t> (c, d), the LEM and the deep </a:t>
            </a:r>
            <a:r>
              <a:rPr lang="it-IT" altLang="it-IT" sz="1000" dirty="0" err="1">
                <a:latin typeface="Arial" panose="020B0604020202020204" pitchFamily="34" charset="0"/>
                <a:cs typeface="Arial" panose="020B0604020202020204" pitchFamily="34" charset="0"/>
              </a:rPr>
              <a:t>notochord</a:t>
            </a:r>
            <a:r>
              <a:rPr lang="it-IT" altLang="it-IT" sz="1000" dirty="0">
                <a:latin typeface="Arial" panose="020B0604020202020204" pitchFamily="34" charset="0"/>
                <a:cs typeface="Arial" panose="020B0604020202020204" pitchFamily="34" charset="0"/>
              </a:rPr>
              <a:t> elongate </a:t>
            </a:r>
            <a:r>
              <a:rPr lang="it-IT" altLang="it-IT" sz="1000" dirty="0" err="1">
                <a:latin typeface="Arial" panose="020B0604020202020204" pitchFamily="34" charset="0"/>
                <a:cs typeface="Arial" panose="020B0604020202020204" pitchFamily="34" charset="0"/>
              </a:rPr>
              <a:t>anteriorly</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Slightly</a:t>
            </a:r>
            <a:r>
              <a:rPr lang="it-IT" altLang="it-IT" sz="1000" dirty="0">
                <a:latin typeface="Arial" panose="020B0604020202020204" pitchFamily="34" charset="0"/>
                <a:cs typeface="Arial" panose="020B0604020202020204" pitchFamily="34" charset="0"/>
              </a:rPr>
              <a:t> after LEM </a:t>
            </a:r>
            <a:r>
              <a:rPr lang="it-IT" altLang="it-IT" sz="1000" dirty="0" err="1">
                <a:latin typeface="Arial" panose="020B0604020202020204" pitchFamily="34" charset="0"/>
                <a:cs typeface="Arial" panose="020B0604020202020204" pitchFamily="34" charset="0"/>
              </a:rPr>
              <a:t>involution</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cells</a:t>
            </a:r>
            <a:r>
              <a:rPr lang="it-IT" altLang="it-IT" sz="1000" dirty="0">
                <a:latin typeface="Arial" panose="020B0604020202020204" pitchFamily="34" charset="0"/>
                <a:cs typeface="Arial" panose="020B0604020202020204" pitchFamily="34" charset="0"/>
              </a:rPr>
              <a:t> are </a:t>
            </a:r>
            <a:r>
              <a:rPr lang="it-IT" altLang="it-IT" sz="1000" dirty="0" err="1">
                <a:latin typeface="Arial" panose="020B0604020202020204" pitchFamily="34" charset="0"/>
                <a:cs typeface="Arial" panose="020B0604020202020204" pitchFamily="34" charset="0"/>
              </a:rPr>
              <a:t>formed</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at</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blastopore</a:t>
            </a:r>
            <a:r>
              <a:rPr lang="it-IT" altLang="it-IT" sz="1000" dirty="0">
                <a:latin typeface="Arial" panose="020B0604020202020204" pitchFamily="34" charset="0"/>
                <a:cs typeface="Arial" panose="020B0604020202020204" pitchFamily="34" charset="0"/>
              </a:rPr>
              <a:t> site (</a:t>
            </a:r>
            <a:r>
              <a:rPr lang="it-IT" altLang="it-IT" sz="1000" dirty="0" err="1">
                <a:latin typeface="Arial" panose="020B0604020202020204" pitchFamily="34" charset="0"/>
                <a:cs typeface="Arial" panose="020B0604020202020204" pitchFamily="34" charset="0"/>
              </a:rPr>
              <a:t>Blp</a:t>
            </a:r>
            <a:r>
              <a:rPr lang="it-IT" altLang="it-IT" sz="1000" dirty="0">
                <a:latin typeface="Arial" panose="020B0604020202020204" pitchFamily="34" charset="0"/>
                <a:cs typeface="Arial" panose="020B0604020202020204" pitchFamily="34" charset="0"/>
              </a:rPr>
              <a:t>, b). Following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involution</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surface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layer</a:t>
            </a:r>
            <a:r>
              <a:rPr lang="it-IT" altLang="it-IT" sz="1000" dirty="0">
                <a:latin typeface="Arial" panose="020B0604020202020204" pitchFamily="34" charset="0"/>
                <a:cs typeface="Arial" panose="020B0604020202020204" pitchFamily="34" charset="0"/>
              </a:rPr>
              <a:t> (dark </a:t>
            </a:r>
            <a:r>
              <a:rPr lang="it-IT" altLang="it-IT" sz="1000" dirty="0" err="1">
                <a:latin typeface="Arial" panose="020B0604020202020204" pitchFamily="34" charset="0"/>
                <a:cs typeface="Arial" panose="020B0604020202020204" pitchFamily="34" charset="0"/>
              </a:rPr>
              <a:t>yellow</a:t>
            </a:r>
            <a:r>
              <a:rPr lang="it-IT" altLang="it-IT" sz="1000" dirty="0">
                <a:latin typeface="Arial" panose="020B0604020202020204" pitchFamily="34" charset="0"/>
                <a:cs typeface="Arial" panose="020B0604020202020204" pitchFamily="34" charset="0"/>
              </a:rPr>
              <a:t>) starts to involute to </a:t>
            </a:r>
            <a:r>
              <a:rPr lang="it-IT" altLang="it-IT" sz="1000" dirty="0" err="1">
                <a:latin typeface="Arial" panose="020B0604020202020204" pitchFamily="34" charset="0"/>
                <a:cs typeface="Arial" panose="020B0604020202020204" pitchFamily="34" charset="0"/>
              </a:rPr>
              <a:t>form</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roof</a:t>
            </a:r>
            <a:r>
              <a:rPr lang="it-IT" altLang="it-IT" sz="1000" dirty="0">
                <a:latin typeface="Arial" panose="020B0604020202020204" pitchFamily="34" charset="0"/>
                <a:cs typeface="Arial" panose="020B0604020202020204" pitchFamily="34" charset="0"/>
              </a:rPr>
              <a:t> of the </a:t>
            </a:r>
            <a:r>
              <a:rPr lang="it-IT" altLang="it-IT" sz="1000" dirty="0" err="1">
                <a:latin typeface="Arial" panose="020B0604020202020204" pitchFamily="34" charset="0"/>
                <a:cs typeface="Arial" panose="020B0604020202020204" pitchFamily="34" charset="0"/>
              </a:rPr>
              <a:t>archenteron</a:t>
            </a:r>
            <a:r>
              <a:rPr lang="it-IT" altLang="it-IT" sz="1000" dirty="0">
                <a:latin typeface="Arial" panose="020B0604020202020204" pitchFamily="34" charset="0"/>
                <a:cs typeface="Arial" panose="020B0604020202020204" pitchFamily="34" charset="0"/>
              </a:rPr>
              <a:t> (c, d).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cells</a:t>
            </a:r>
            <a:r>
              <a:rPr lang="it-IT" altLang="it-IT" sz="1000" dirty="0">
                <a:latin typeface="Arial" panose="020B0604020202020204" pitchFamily="34" charset="0"/>
                <a:cs typeface="Arial" panose="020B0604020202020204" pitchFamily="34" charset="0"/>
              </a:rPr>
              <a:t> are </a:t>
            </a:r>
            <a:r>
              <a:rPr lang="it-IT" altLang="it-IT" sz="1000" dirty="0" err="1">
                <a:latin typeface="Arial" panose="020B0604020202020204" pitchFamily="34" charset="0"/>
                <a:cs typeface="Arial" panose="020B0604020202020204" pitchFamily="34" charset="0"/>
              </a:rPr>
              <a:t>located</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beneath</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anterior</a:t>
            </a:r>
            <a:r>
              <a:rPr lang="it-IT" altLang="it-IT" sz="1000" dirty="0">
                <a:latin typeface="Arial" panose="020B0604020202020204" pitchFamily="34" charset="0"/>
                <a:cs typeface="Arial" panose="020B0604020202020204" pitchFamily="34" charset="0"/>
              </a:rPr>
              <a:t> end </a:t>
            </a:r>
            <a:r>
              <a:rPr lang="it-IT" altLang="it-IT" sz="1000" dirty="0" err="1">
                <a:latin typeface="Arial" panose="020B0604020202020204" pitchFamily="34" charset="0"/>
                <a:cs typeface="Arial" panose="020B0604020202020204" pitchFamily="34" charset="0"/>
              </a:rPr>
              <a:t>region</a:t>
            </a:r>
            <a:r>
              <a:rPr lang="it-IT" altLang="it-IT" sz="1000" dirty="0">
                <a:latin typeface="Arial" panose="020B0604020202020204" pitchFamily="34" charset="0"/>
                <a:cs typeface="Arial" panose="020B0604020202020204" pitchFamily="34" charset="0"/>
              </a:rPr>
              <a:t> of the </a:t>
            </a:r>
            <a:r>
              <a:rPr lang="it-IT" altLang="it-IT" sz="1000" dirty="0" err="1">
                <a:latin typeface="Arial" panose="020B0604020202020204" pitchFamily="34" charset="0"/>
                <a:cs typeface="Arial" panose="020B0604020202020204" pitchFamily="34" charset="0"/>
              </a:rPr>
              <a:t>involuted</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notochord</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throughout</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gastrulation</a:t>
            </a:r>
            <a:r>
              <a:rPr lang="it-IT" altLang="it-IT" sz="1000" dirty="0">
                <a:latin typeface="Arial" panose="020B0604020202020204" pitchFamily="34" charset="0"/>
                <a:cs typeface="Arial" panose="020B0604020202020204" pitchFamily="34" charset="0"/>
              </a:rPr>
              <a:t> (b, c), and </a:t>
            </a:r>
            <a:r>
              <a:rPr lang="it-IT" altLang="it-IT" sz="1000" dirty="0" err="1">
                <a:latin typeface="Arial" panose="020B0604020202020204" pitchFamily="34" charset="0"/>
                <a:cs typeface="Arial" panose="020B0604020202020204" pitchFamily="34" charset="0"/>
              </a:rPr>
              <a:t>they</a:t>
            </a:r>
            <a:r>
              <a:rPr lang="it-IT" altLang="it-IT" sz="1000" dirty="0">
                <a:latin typeface="Arial" panose="020B0604020202020204" pitchFamily="34" charset="0"/>
                <a:cs typeface="Arial" panose="020B0604020202020204" pitchFamily="34" charset="0"/>
              </a:rPr>
              <a:t> spread </a:t>
            </a:r>
            <a:r>
              <a:rPr lang="it-IT" altLang="it-IT" sz="1000" dirty="0" err="1">
                <a:latin typeface="Arial" panose="020B0604020202020204" pitchFamily="34" charset="0"/>
                <a:cs typeface="Arial" panose="020B0604020202020204" pitchFamily="34" charset="0"/>
              </a:rPr>
              <a:t>bilaterally</a:t>
            </a:r>
            <a:r>
              <a:rPr lang="it-IT" altLang="it-IT" sz="1000" dirty="0">
                <a:latin typeface="Arial" panose="020B0604020202020204" pitchFamily="34" charset="0"/>
                <a:cs typeface="Arial" panose="020B0604020202020204" pitchFamily="34" charset="0"/>
              </a:rPr>
              <a:t> and </a:t>
            </a:r>
            <a:r>
              <a:rPr lang="it-IT" altLang="it-IT" sz="1000" dirty="0" err="1">
                <a:latin typeface="Arial" panose="020B0604020202020204" pitchFamily="34" charset="0"/>
                <a:cs typeface="Arial" panose="020B0604020202020204" pitchFamily="34" charset="0"/>
              </a:rPr>
              <a:t>forms</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respreading</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bottle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cells</a:t>
            </a:r>
            <a:r>
              <a:rPr lang="it-IT" altLang="it-IT" sz="1000" dirty="0">
                <a:latin typeface="Arial" panose="020B0604020202020204" pitchFamily="34" charset="0"/>
                <a:cs typeface="Arial" panose="020B0604020202020204" pitchFamily="34" charset="0"/>
              </a:rPr>
              <a:t> (d). </a:t>
            </a:r>
            <a:r>
              <a:rPr lang="it-IT" altLang="it-IT" sz="1000" dirty="0" err="1">
                <a:latin typeface="Arial" panose="020B0604020202020204" pitchFamily="34" charset="0"/>
                <a:cs typeface="Arial" panose="020B0604020202020204" pitchFamily="34" charset="0"/>
              </a:rPr>
              <a:t>Presumptive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mesoderm</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originating</a:t>
            </a:r>
            <a:r>
              <a:rPr lang="it-IT" altLang="it-IT" sz="1000" dirty="0">
                <a:latin typeface="Arial" panose="020B0604020202020204" pitchFamily="34" charset="0"/>
                <a:cs typeface="Arial" panose="020B0604020202020204" pitchFamily="34" charset="0"/>
              </a:rPr>
              <a:t> from </a:t>
            </a:r>
            <a:r>
              <a:rPr lang="it-IT" altLang="it-IT" sz="1000" dirty="0" err="1">
                <a:latin typeface="Arial" panose="020B0604020202020204" pitchFamily="34" charset="0"/>
                <a:cs typeface="Arial" panose="020B0604020202020204" pitchFamily="34" charset="0"/>
              </a:rPr>
              <a:t>superficial</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layer</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ingress</a:t>
            </a:r>
            <a:r>
              <a:rPr lang="it-IT" altLang="it-IT" sz="1000" dirty="0">
                <a:latin typeface="Arial" panose="020B0604020202020204" pitchFamily="34" charset="0"/>
                <a:cs typeface="Arial" panose="020B0604020202020204" pitchFamily="34" charset="0"/>
              </a:rPr>
              <a:t> and </a:t>
            </a:r>
            <a:r>
              <a:rPr lang="it-IT" altLang="it-IT" sz="1000" dirty="0" err="1">
                <a:latin typeface="Arial" panose="020B0604020202020204" pitchFamily="34" charset="0"/>
                <a:cs typeface="Arial" panose="020B0604020202020204" pitchFamily="34" charset="0"/>
              </a:rPr>
              <a:t>move</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into</a:t>
            </a:r>
            <a:r>
              <a:rPr lang="it-IT" altLang="it-IT" sz="1000" dirty="0">
                <a:latin typeface="Arial" panose="020B0604020202020204" pitchFamily="34" charset="0"/>
                <a:cs typeface="Arial" panose="020B0604020202020204" pitchFamily="34" charset="0"/>
              </a:rPr>
              <a:t> the </a:t>
            </a:r>
            <a:r>
              <a:rPr lang="it-IT" altLang="it-IT" sz="1000" dirty="0" err="1">
                <a:latin typeface="Arial" panose="020B0604020202020204" pitchFamily="34" charset="0"/>
                <a:cs typeface="Arial" panose="020B0604020202020204" pitchFamily="34" charset="0"/>
              </a:rPr>
              <a:t>underlying</a:t>
            </a:r>
            <a:r>
              <a:rPr lang="it-IT" altLang="it-IT" sz="1000" dirty="0">
                <a:latin typeface="Arial" panose="020B0604020202020204" pitchFamily="34" charset="0"/>
                <a:cs typeface="Arial" panose="020B0604020202020204" pitchFamily="34" charset="0"/>
              </a:rPr>
              <a:t> deep </a:t>
            </a:r>
            <a:r>
              <a:rPr lang="it-IT" altLang="it-IT" sz="1000" dirty="0" err="1">
                <a:latin typeface="Arial" panose="020B0604020202020204" pitchFamily="34" charset="0"/>
                <a:cs typeface="Arial" panose="020B0604020202020204" pitchFamily="34" charset="0"/>
              </a:rPr>
              <a:t>mesoderm</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layer</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during</a:t>
            </a:r>
            <a:r>
              <a:rPr lang="it-IT" altLang="it-IT" sz="1000" dirty="0">
                <a:latin typeface="Arial" panose="020B0604020202020204" pitchFamily="34" charset="0"/>
                <a:cs typeface="Arial" panose="020B0604020202020204" pitchFamily="34" charset="0"/>
              </a:rPr>
              <a:t> </a:t>
            </a:r>
            <a:r>
              <a:rPr lang="it-IT" altLang="it-IT" sz="1000" dirty="0" err="1">
                <a:latin typeface="Arial" panose="020B0604020202020204" pitchFamily="34" charset="0"/>
                <a:cs typeface="Arial" panose="020B0604020202020204" pitchFamily="34" charset="0"/>
              </a:rPr>
              <a:t>neurulation</a:t>
            </a:r>
            <a:r>
              <a:rPr lang="it-IT" altLang="it-IT" sz="1000" dirty="0">
                <a:latin typeface="Arial" panose="020B0604020202020204" pitchFamily="34" charset="0"/>
                <a:cs typeface="Arial" panose="020B0604020202020204" pitchFamily="34"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7ECD12E-2C12-4DE1-8413-74FFE199C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951958-4E0A-47A9-B86F-C2D634DB522D}" type="slidenum">
              <a:rPr lang="it-IT" altLang="it-IT"/>
              <a:pPr eaLnBrk="1" hangingPunct="1"/>
              <a:t>12</a:t>
            </a:fld>
            <a:endParaRPr lang="it-IT" altLang="it-IT"/>
          </a:p>
        </p:txBody>
      </p:sp>
      <p:sp>
        <p:nvSpPr>
          <p:cNvPr id="23555" name="Rectangle 2">
            <a:extLst>
              <a:ext uri="{FF2B5EF4-FFF2-40B4-BE49-F238E27FC236}">
                <a16:creationId xmlns:a16="http://schemas.microsoft.com/office/drawing/2014/main" id="{7C7804AC-C781-4EAE-9A54-829B32A0AC86}"/>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5FDB447C-1F13-403D-B89C-75C92DDC52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latin typeface="Arial" panose="020B0604020202020204" pitchFamily="34" charset="0"/>
                <a:cs typeface="Arial" panose="020B0604020202020204" pitchFamily="34" charset="0"/>
              </a:rPr>
              <a:t>Asse </a:t>
            </a:r>
            <a:r>
              <a:rPr lang="it-IT" altLang="it-IT" dirty="0" err="1">
                <a:latin typeface="Arial" panose="020B0604020202020204" pitchFamily="34" charset="0"/>
                <a:cs typeface="Arial" panose="020B0604020202020204" pitchFamily="34" charset="0"/>
              </a:rPr>
              <a:t>antero</a:t>
            </a:r>
            <a:r>
              <a:rPr lang="it-IT" altLang="it-IT" dirty="0">
                <a:latin typeface="Arial" panose="020B0604020202020204" pitchFamily="34" charset="0"/>
                <a:cs typeface="Arial" panose="020B0604020202020204" pitchFamily="34" charset="0"/>
              </a:rPr>
              <a:t>-posteriore dovuto alla distribuzione dei materiali materni accumulati nell’uovo. P.A.=Polo Animale (parte anteriore), P.V.=Polo Vegetale (parte posteriore). Asse dorso-ventrale dovuto alla rotazione del </a:t>
            </a:r>
            <a:r>
              <a:rPr lang="it-IT" altLang="it-IT" dirty="0" err="1">
                <a:latin typeface="Arial" panose="020B0604020202020204" pitchFamily="34" charset="0"/>
                <a:cs typeface="Arial" panose="020B0604020202020204" pitchFamily="34" charset="0"/>
              </a:rPr>
              <a:t>cortex</a:t>
            </a:r>
            <a:r>
              <a:rPr lang="it-IT" altLang="it-IT" dirty="0">
                <a:latin typeface="Arial" panose="020B0604020202020204" pitchFamily="34" charset="0"/>
                <a:cs typeface="Arial" panose="020B0604020202020204" pitchFamily="34" charset="0"/>
              </a:rPr>
              <a:t>. Lo spermatozoo non è indispensabile per avere un movimento citoplasmatico (anche pungendo l’uovo), ma impartisce il corretto senso di rotazione.</a:t>
            </a:r>
          </a:p>
          <a:p>
            <a:pPr eaLnBrk="1" hangingPunct="1"/>
            <a:r>
              <a:rPr lang="it-IT" altLang="it-IT" dirty="0">
                <a:latin typeface="Arial" panose="020B0604020202020204" pitchFamily="34" charset="0"/>
                <a:cs typeface="Arial" panose="020B0604020202020204" pitchFamily="34" charset="0"/>
              </a:rPr>
              <a:t>Fattori che inducono la gastrulazione si trovano in origine in profondità nel citoplasma delle cellule vegetative dorsali e vengono, per effetto della rotazione portati in contatto con il citoplasma animale.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2C81EED-01D4-47BA-B018-8F7D60E61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58D28C-CC3B-4643-A2E2-783E1AF2E8A3}" type="slidenum">
              <a:rPr lang="it-IT" altLang="it-IT"/>
              <a:pPr eaLnBrk="1" hangingPunct="1"/>
              <a:t>14</a:t>
            </a:fld>
            <a:endParaRPr lang="it-IT" altLang="it-IT"/>
          </a:p>
        </p:txBody>
      </p:sp>
      <p:sp>
        <p:nvSpPr>
          <p:cNvPr id="25603" name="Rectangle 2">
            <a:extLst>
              <a:ext uri="{FF2B5EF4-FFF2-40B4-BE49-F238E27FC236}">
                <a16:creationId xmlns:a16="http://schemas.microsoft.com/office/drawing/2014/main" id="{774365D7-ADD5-404E-A4E4-68E9980D2487}"/>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7296402-D52C-4224-B439-1CA5BF59B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z="1000" dirty="0">
                <a:latin typeface="Arial" panose="020B0604020202020204" pitchFamily="34" charset="0"/>
                <a:cs typeface="Arial" panose="020B0604020202020204" pitchFamily="34" charset="0"/>
              </a:rPr>
              <a:t>THE MOUNT SINAI JOURNAL OF MEDICINE Vol. 73 No. 5 2006 738-50</a:t>
            </a:r>
          </a:p>
          <a:p>
            <a:pPr eaLnBrk="1" hangingPunct="1"/>
            <a:r>
              <a:rPr lang="en-US" altLang="it-IT" sz="1000" dirty="0">
                <a:latin typeface="Arial" panose="020B0604020202020204" pitchFamily="34" charset="0"/>
                <a:cs typeface="Arial" panose="020B0604020202020204" pitchFamily="34" charset="0"/>
              </a:rPr>
              <a:t>The complicated movement of mesenchymal cells during gastrulation (called convergent extension), which leads to the elongation and thinning of the body axis, also depends on correct PCP (planar cell polarity) signaling.</a:t>
            </a:r>
          </a:p>
          <a:p>
            <a:pPr eaLnBrk="1" hangingPunct="1"/>
            <a:r>
              <a:rPr lang="en-US" altLang="it-IT" sz="1000" dirty="0">
                <a:latin typeface="Arial" panose="020B0604020202020204" pitchFamily="34" charset="0"/>
                <a:cs typeface="Arial" panose="020B0604020202020204" pitchFamily="34" charset="0"/>
              </a:rPr>
              <a:t>In recent years it has become apparent that the PCP signaling module is highly conserved and is essential for PCP establishment in many vertebrate contexts, including the inner ear and convergent extension during gastrulation and neurulation.</a:t>
            </a:r>
          </a:p>
          <a:p>
            <a:pPr eaLnBrk="1" hangingPunct="1"/>
            <a:r>
              <a:rPr lang="en-US" altLang="it-IT" sz="1000" dirty="0">
                <a:latin typeface="Arial" panose="020B0604020202020204" pitchFamily="34" charset="0"/>
                <a:cs typeface="Arial" panose="020B0604020202020204" pitchFamily="34" charset="0"/>
              </a:rPr>
              <a:t>During vertebrate gastrulation and neurulation, convergent extension (CE), in which mesodermal and </a:t>
            </a:r>
            <a:r>
              <a:rPr lang="en-US" altLang="it-IT" sz="1000" dirty="0" err="1">
                <a:latin typeface="Arial" panose="020B0604020202020204" pitchFamily="34" charset="0"/>
                <a:cs typeface="Arial" panose="020B0604020202020204" pitchFamily="34" charset="0"/>
              </a:rPr>
              <a:t>neurectodermal</a:t>
            </a:r>
            <a:r>
              <a:rPr lang="en-US" altLang="it-IT" sz="1000" dirty="0">
                <a:latin typeface="Arial" panose="020B0604020202020204" pitchFamily="34" charset="0"/>
                <a:cs typeface="Arial" panose="020B0604020202020204" pitchFamily="34" charset="0"/>
              </a:rPr>
              <a:t> cells migrate towards the midline and intercalate there, leads to a significant elongation of the body axis. In order to migrate, the cells elongate along the axis of migration and become polarized with high protrusive activity at the medial or both ends.</a:t>
            </a:r>
          </a:p>
          <a:p>
            <a:pPr eaLnBrk="1" hangingPunct="1"/>
            <a:r>
              <a:rPr lang="en-US" altLang="it-IT" sz="1000" dirty="0">
                <a:latin typeface="Arial" panose="020B0604020202020204" pitchFamily="34" charset="0"/>
                <a:cs typeface="Arial" panose="020B0604020202020204" pitchFamily="34" charset="0"/>
              </a:rPr>
              <a:t>It recently became clear that not all of the extension of the body axis during gastrulation is due to cell intercalation. A significant amount of the extension is due to directional orientation of mitosis along the antero-posterior axis of the dividing mesodermal cells. The spindle alignment with body axis is controlled by the PCP pathway.</a:t>
            </a:r>
          </a:p>
          <a:p>
            <a:pPr eaLnBrk="1" hangingPunct="1"/>
            <a:r>
              <a:rPr lang="en-US" altLang="it-IT" sz="1000" dirty="0">
                <a:latin typeface="Arial" panose="020B0604020202020204" pitchFamily="34" charset="0"/>
                <a:cs typeface="Arial" panose="020B0604020202020204" pitchFamily="34" charset="0"/>
              </a:rPr>
              <a:t>During neural tube formation in zebrafish, the neural plate folds to appose apical surfaces of opposite sides (neural keel). As the cells divide, they round up and lose polarity. After division, both cells repolarize, and while the mother cell reintegrates ipsilaterally, the daughter cell crosses the midline of the embryo and integrates into the neuroepithelium on the </a:t>
            </a:r>
            <a:r>
              <a:rPr lang="en-US" altLang="it-IT" sz="1000" dirty="0" err="1">
                <a:latin typeface="Arial" panose="020B0604020202020204" pitchFamily="34" charset="0"/>
                <a:cs typeface="Arial" panose="020B0604020202020204" pitchFamily="34" charset="0"/>
              </a:rPr>
              <a:t>controlateral</a:t>
            </a:r>
            <a:r>
              <a:rPr lang="en-US" altLang="it-IT" sz="1000" dirty="0">
                <a:latin typeface="Arial" panose="020B0604020202020204" pitchFamily="34" charset="0"/>
                <a:cs typeface="Arial" panose="020B0604020202020204" pitchFamily="34" charset="0"/>
              </a:rPr>
              <a:t> side.</a:t>
            </a:r>
          </a:p>
          <a:p>
            <a:pPr eaLnBrk="1" hangingPunct="1"/>
            <a:endParaRPr lang="en-US" altLang="it-IT" sz="1000"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3B673D9-3729-41DB-8A7B-428EA1616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7A6EEA-B484-4AAF-84ED-270FA3151D0B}" type="slidenum">
              <a:rPr lang="it-IT" altLang="it-IT"/>
              <a:pPr eaLnBrk="1" hangingPunct="1"/>
              <a:t>16</a:t>
            </a:fld>
            <a:endParaRPr lang="it-IT" altLang="it-IT"/>
          </a:p>
        </p:txBody>
      </p:sp>
      <p:sp>
        <p:nvSpPr>
          <p:cNvPr id="26627" name="Rectangle 2">
            <a:extLst>
              <a:ext uri="{FF2B5EF4-FFF2-40B4-BE49-F238E27FC236}">
                <a16:creationId xmlns:a16="http://schemas.microsoft.com/office/drawing/2014/main" id="{FF7EECB9-3875-4311-827D-E79310EC38AA}"/>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0C97230F-9CC8-44F8-AA39-D2505D2BD70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it-IT" sz="800" dirty="0">
                <a:latin typeface="Arial" panose="020B0604020202020204" pitchFamily="34" charset="0"/>
                <a:cs typeface="Arial" panose="020B0604020202020204" pitchFamily="34" charset="0"/>
              </a:rPr>
              <a:t>There are numerous theories concerning how the generic mesoderm is induced by the endoderm. Evidence points to three molecules as possible mesoderm inducers: </a:t>
            </a:r>
            <a:r>
              <a:rPr lang="en-US" altLang="it-IT" sz="800" dirty="0" err="1">
                <a:latin typeface="Arial" panose="020B0604020202020204" pitchFamily="34" charset="0"/>
                <a:cs typeface="Arial" panose="020B0604020202020204" pitchFamily="34" charset="0"/>
              </a:rPr>
              <a:t>bFGF</a:t>
            </a:r>
            <a:r>
              <a:rPr lang="en-US" altLang="it-IT" sz="800" dirty="0">
                <a:latin typeface="Arial" panose="020B0604020202020204" pitchFamily="34" charset="0"/>
                <a:cs typeface="Arial" panose="020B0604020202020204" pitchFamily="34" charset="0"/>
              </a:rPr>
              <a:t>, Vg1, and an activin-like protein, </a:t>
            </a:r>
            <a:r>
              <a:rPr lang="en-US" altLang="it-IT" sz="800" dirty="0" err="1">
                <a:latin typeface="Arial" panose="020B0604020202020204" pitchFamily="34" charset="0"/>
                <a:cs typeface="Arial" panose="020B0604020202020204" pitchFamily="34" charset="0"/>
              </a:rPr>
              <a:t>VegT</a:t>
            </a:r>
            <a:r>
              <a:rPr lang="en-US" altLang="it-IT" sz="800" dirty="0">
                <a:latin typeface="Arial" panose="020B0604020202020204" pitchFamily="34" charset="0"/>
                <a:cs typeface="Arial" panose="020B0604020202020204" pitchFamily="34" charset="0"/>
              </a:rPr>
              <a:t> (TGF-β factors). These proteins can activate </a:t>
            </a:r>
            <a:r>
              <a:rPr lang="en-US" altLang="it-IT" sz="800" i="1" dirty="0" err="1">
                <a:latin typeface="Arial" panose="020B0604020202020204" pitchFamily="34" charset="0"/>
                <a:cs typeface="Arial" panose="020B0604020202020204" pitchFamily="34" charset="0"/>
              </a:rPr>
              <a:t>Xbra</a:t>
            </a:r>
            <a:r>
              <a:rPr lang="en-US" altLang="it-IT" sz="800" dirty="0">
                <a:latin typeface="Arial" panose="020B0604020202020204" pitchFamily="34" charset="0"/>
                <a:cs typeface="Arial" panose="020B0604020202020204" pitchFamily="34" charset="0"/>
              </a:rPr>
              <a:t> as well as other mesodermal proteins.</a:t>
            </a:r>
          </a:p>
          <a:p>
            <a:pPr eaLnBrk="1" hangingPunct="1">
              <a:lnSpc>
                <a:spcPct val="80000"/>
              </a:lnSpc>
            </a:pPr>
            <a:r>
              <a:rPr lang="en-US" altLang="it-IT" sz="800" dirty="0">
                <a:latin typeface="Arial" panose="020B0604020202020204" pitchFamily="34" charset="0"/>
                <a:cs typeface="Arial" panose="020B0604020202020204" pitchFamily="34" charset="0"/>
              </a:rPr>
              <a:t>The </a:t>
            </a:r>
            <a:r>
              <a:rPr lang="en-US" altLang="it-IT" sz="800" dirty="0" err="1">
                <a:latin typeface="Arial" panose="020B0604020202020204" pitchFamily="34" charset="0"/>
                <a:cs typeface="Arial" panose="020B0604020202020204" pitchFamily="34" charset="0"/>
              </a:rPr>
              <a:t>dorsalmost</a:t>
            </a:r>
            <a:r>
              <a:rPr lang="en-US" altLang="it-IT" sz="800" dirty="0">
                <a:latin typeface="Arial" panose="020B0604020202020204" pitchFamily="34" charset="0"/>
                <a:cs typeface="Arial" panose="020B0604020202020204" pitchFamily="34" charset="0"/>
              </a:rPr>
              <a:t> vegetal cells of the blastula, which are capable of inducing the organizer, have been called the </a:t>
            </a:r>
            <a:r>
              <a:rPr lang="en-US" altLang="it-IT" sz="800" b="1" dirty="0" err="1">
                <a:latin typeface="Arial" panose="020B0604020202020204" pitchFamily="34" charset="0"/>
                <a:cs typeface="Arial" panose="020B0604020202020204" pitchFamily="34" charset="0"/>
              </a:rPr>
              <a:t>Nieuwkoop</a:t>
            </a:r>
            <a:r>
              <a:rPr lang="en-US" altLang="it-IT" sz="800" b="1" dirty="0">
                <a:latin typeface="Arial" panose="020B0604020202020204" pitchFamily="34" charset="0"/>
                <a:cs typeface="Arial" panose="020B0604020202020204" pitchFamily="34" charset="0"/>
              </a:rPr>
              <a:t> center</a:t>
            </a:r>
            <a:r>
              <a:rPr lang="en-US" altLang="it-IT" sz="800" dirty="0">
                <a:latin typeface="Arial" panose="020B0604020202020204" pitchFamily="34" charset="0"/>
                <a:cs typeface="Arial" panose="020B0604020202020204" pitchFamily="34" charset="0"/>
              </a:rPr>
              <a:t>. Dorsal vegetal cells can induce animal cells to become dorsal mesodermal tissue. The </a:t>
            </a:r>
            <a:r>
              <a:rPr lang="en-US" altLang="it-IT" sz="800" dirty="0" err="1">
                <a:latin typeface="Arial" panose="020B0604020202020204" pitchFamily="34" charset="0"/>
                <a:cs typeface="Arial" panose="020B0604020202020204" pitchFamily="34" charset="0"/>
              </a:rPr>
              <a:t>Nieuwkoop</a:t>
            </a:r>
            <a:r>
              <a:rPr lang="en-US" altLang="it-IT" sz="800" dirty="0">
                <a:latin typeface="Arial" panose="020B0604020202020204" pitchFamily="34" charset="0"/>
                <a:cs typeface="Arial" panose="020B0604020202020204" pitchFamily="34" charset="0"/>
              </a:rPr>
              <a:t> center is created by the cytoplasmic rotation that occurs during fertilization. While the cortical rotation may activate the β-</a:t>
            </a:r>
            <a:r>
              <a:rPr lang="en-US" altLang="it-IT" sz="800" dirty="0" err="1">
                <a:latin typeface="Arial" panose="020B0604020202020204" pitchFamily="34" charset="0"/>
                <a:cs typeface="Arial" panose="020B0604020202020204" pitchFamily="34" charset="0"/>
              </a:rPr>
              <a:t>catenins</a:t>
            </a:r>
            <a:r>
              <a:rPr lang="en-US" altLang="it-IT" sz="800" dirty="0">
                <a:latin typeface="Arial" panose="020B0604020202020204" pitchFamily="34" charset="0"/>
                <a:cs typeface="Arial" panose="020B0604020202020204" pitchFamily="34" charset="0"/>
              </a:rPr>
              <a:t> and allow the expression of </a:t>
            </a:r>
            <a:r>
              <a:rPr lang="en-US" altLang="it-IT" sz="800" i="1" dirty="0" err="1">
                <a:latin typeface="Arial" panose="020B0604020202020204" pitchFamily="34" charset="0"/>
                <a:cs typeface="Arial" panose="020B0604020202020204" pitchFamily="34" charset="0"/>
              </a:rPr>
              <a:t>siamois</a:t>
            </a:r>
            <a:r>
              <a:rPr lang="en-US" altLang="it-IT" sz="800" dirty="0">
                <a:latin typeface="Arial" panose="020B0604020202020204" pitchFamily="34" charset="0"/>
                <a:cs typeface="Arial" panose="020B0604020202020204" pitchFamily="34" charset="0"/>
              </a:rPr>
              <a:t> in the dorsal region of the embryo, the translation of vegetally localized messages encoding a factor of the TGF-β family may generate a protein that permits the activation of </a:t>
            </a:r>
            <a:r>
              <a:rPr lang="en-US" altLang="it-IT" sz="800" i="1"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 best in the cells that will become the organizer. The TGF-β family protein in the </a:t>
            </a:r>
            <a:r>
              <a:rPr lang="en-US" altLang="it-IT" sz="800" dirty="0" err="1">
                <a:latin typeface="Arial" panose="020B0604020202020204" pitchFamily="34" charset="0"/>
                <a:cs typeface="Arial" panose="020B0604020202020204" pitchFamily="34" charset="0"/>
              </a:rPr>
              <a:t>Nieuwkoop</a:t>
            </a:r>
            <a:r>
              <a:rPr lang="en-US" altLang="it-IT" sz="800" dirty="0">
                <a:latin typeface="Arial" panose="020B0604020202020204" pitchFamily="34" charset="0"/>
                <a:cs typeface="Arial" panose="020B0604020202020204" pitchFamily="34" charset="0"/>
              </a:rPr>
              <a:t> center could induce the cells in the dorsal marginal zone above them to express some transcription factor that would also bind to the promoter of the </a:t>
            </a:r>
            <a:r>
              <a:rPr lang="en-US" altLang="it-IT" sz="800" i="1"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 gene and cooperate with </a:t>
            </a:r>
            <a:r>
              <a:rPr lang="en-US" altLang="it-IT" sz="800" i="1" dirty="0" err="1">
                <a:latin typeface="Arial" panose="020B0604020202020204" pitchFamily="34" charset="0"/>
                <a:cs typeface="Arial" panose="020B0604020202020204" pitchFamily="34" charset="0"/>
              </a:rPr>
              <a:t>siamois</a:t>
            </a:r>
            <a:r>
              <a:rPr lang="en-US" altLang="it-IT" sz="800" dirty="0">
                <a:latin typeface="Arial" panose="020B0604020202020204" pitchFamily="34" charset="0"/>
                <a:cs typeface="Arial" panose="020B0604020202020204" pitchFamily="34" charset="0"/>
              </a:rPr>
              <a:t> to activate it. </a:t>
            </a:r>
          </a:p>
          <a:p>
            <a:pPr eaLnBrk="1" hangingPunct="1">
              <a:lnSpc>
                <a:spcPct val="80000"/>
              </a:lnSpc>
            </a:pPr>
            <a:r>
              <a:rPr lang="en-US" altLang="it-IT" sz="800" dirty="0">
                <a:latin typeface="Arial" panose="020B0604020202020204" pitchFamily="34" charset="0"/>
                <a:cs typeface="Arial" panose="020B0604020202020204" pitchFamily="34" charset="0"/>
              </a:rPr>
              <a:t>While the </a:t>
            </a:r>
            <a:r>
              <a:rPr lang="en-US" altLang="it-IT" sz="800" dirty="0" err="1">
                <a:latin typeface="Arial" panose="020B0604020202020204" pitchFamily="34" charset="0"/>
                <a:cs typeface="Arial" panose="020B0604020202020204" pitchFamily="34" charset="0"/>
              </a:rPr>
              <a:t>Nieuwkoop</a:t>
            </a:r>
            <a:r>
              <a:rPr lang="en-US" altLang="it-IT" sz="800" dirty="0">
                <a:latin typeface="Arial" panose="020B0604020202020204" pitchFamily="34" charset="0"/>
                <a:cs typeface="Arial" panose="020B0604020202020204" pitchFamily="34" charset="0"/>
              </a:rPr>
              <a:t> center cells remain endodermal, the cells of the organizer become the dorsal mesoderm and migrate underneath the dorsal ectoderm. There, the dorsal mesoderm induces the central nervous system to form. </a:t>
            </a:r>
          </a:p>
          <a:p>
            <a:pPr eaLnBrk="1" hangingPunct="1">
              <a:lnSpc>
                <a:spcPct val="80000"/>
              </a:lnSpc>
            </a:pPr>
            <a:r>
              <a:rPr lang="en-US" altLang="it-IT" sz="800" dirty="0">
                <a:latin typeface="Arial" panose="020B0604020202020204" pitchFamily="34" charset="0"/>
                <a:cs typeface="Arial" panose="020B0604020202020204" pitchFamily="34" charset="0"/>
              </a:rPr>
              <a:t>The formation of the dorsal (organizer) mesoderm involves the activation of several genes. The secreted proteins of the </a:t>
            </a:r>
            <a:r>
              <a:rPr lang="en-US" altLang="it-IT" sz="800" dirty="0" err="1">
                <a:latin typeface="Arial" panose="020B0604020202020204" pitchFamily="34" charset="0"/>
                <a:cs typeface="Arial" panose="020B0604020202020204" pitchFamily="34" charset="0"/>
              </a:rPr>
              <a:t>Nieuwkoop</a:t>
            </a:r>
            <a:r>
              <a:rPr lang="en-US" altLang="it-IT" sz="800" dirty="0">
                <a:latin typeface="Arial" panose="020B0604020202020204" pitchFamily="34" charset="0"/>
                <a:cs typeface="Arial" panose="020B0604020202020204" pitchFamily="34" charset="0"/>
              </a:rPr>
              <a:t> center are thought to activate a set of transcription factors in the mesodermal cells above them. These transcription factors then activate the genes encoding the secreted products of the organizer. </a:t>
            </a:r>
          </a:p>
          <a:p>
            <a:pPr eaLnBrk="1" hangingPunct="1">
              <a:lnSpc>
                <a:spcPct val="80000"/>
              </a:lnSpc>
            </a:pPr>
            <a:r>
              <a:rPr lang="en-US" altLang="it-IT" sz="800" dirty="0">
                <a:latin typeface="Arial" panose="020B0604020202020204" pitchFamily="34" charset="0"/>
                <a:cs typeface="Arial" panose="020B0604020202020204" pitchFamily="34" charset="0"/>
              </a:rPr>
              <a:t>One of the important targets of the </a:t>
            </a:r>
            <a:r>
              <a:rPr lang="en-US" altLang="it-IT" sz="800" dirty="0" err="1">
                <a:latin typeface="Arial" panose="020B0604020202020204" pitchFamily="34" charset="0"/>
                <a:cs typeface="Arial" panose="020B0604020202020204" pitchFamily="34" charset="0"/>
              </a:rPr>
              <a:t>Nieuwkoop</a:t>
            </a:r>
            <a:r>
              <a:rPr lang="en-US" altLang="it-IT" sz="800" dirty="0">
                <a:latin typeface="Arial" panose="020B0604020202020204" pitchFamily="34" charset="0"/>
                <a:cs typeface="Arial" panose="020B0604020202020204" pitchFamily="34" charset="0"/>
              </a:rPr>
              <a:t> center appears to be the </a:t>
            </a:r>
            <a:r>
              <a:rPr lang="en-US" altLang="it-IT" sz="800" i="1"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 gene. The area of expression of </a:t>
            </a:r>
            <a:r>
              <a:rPr lang="en-US" altLang="it-IT" sz="800" i="1"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 mRNA correlates with the organizer domain this gene encodes a DNA-binding protein that (1) activates the migration properties (involution and convergent extension) of the dorsal blastopore lip cells, (2) autonomously determines the dorsal mesodermal fates of those cells expressing it, and (3) enables the </a:t>
            </a:r>
            <a:r>
              <a:rPr lang="en-US" altLang="it-IT" sz="800" i="1"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-expressing cells to recruit neighboring cells into the dorsal axis. </a:t>
            </a:r>
            <a:r>
              <a:rPr lang="en-US" altLang="it-IT" sz="800"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 also has been found to activate </a:t>
            </a:r>
            <a:r>
              <a:rPr lang="en-US" altLang="it-IT" sz="800" i="1" dirty="0">
                <a:latin typeface="Arial" panose="020B0604020202020204" pitchFamily="34" charset="0"/>
                <a:cs typeface="Arial" panose="020B0604020202020204" pitchFamily="34" charset="0"/>
              </a:rPr>
              <a:t>Xotx2,</a:t>
            </a:r>
            <a:r>
              <a:rPr lang="en-US" altLang="it-IT" sz="800" dirty="0">
                <a:latin typeface="Arial" panose="020B0604020202020204" pitchFamily="34" charset="0"/>
                <a:cs typeface="Arial" panose="020B0604020202020204" pitchFamily="34" charset="0"/>
              </a:rPr>
              <a:t> a gene that is critical for brain formation, in the anterior mesoderm and in the presumptive brain ectoderm. </a:t>
            </a:r>
          </a:p>
          <a:p>
            <a:pPr eaLnBrk="1" hangingPunct="1">
              <a:lnSpc>
                <a:spcPct val="80000"/>
              </a:lnSpc>
            </a:pPr>
            <a:r>
              <a:rPr lang="en-US" altLang="it-IT" sz="800"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 protein works in the nucleus. It must activate (either directly or indirectly) those genes encoding the soluble proteins that function to organize the dorsal-ventral and anterior-posterior axis.</a:t>
            </a:r>
          </a:p>
          <a:p>
            <a:pPr eaLnBrk="1" hangingPunct="1">
              <a:lnSpc>
                <a:spcPct val="80000"/>
              </a:lnSpc>
            </a:pPr>
            <a:endParaRPr lang="en-US" altLang="it-IT" sz="800" dirty="0">
              <a:latin typeface="Arial" panose="020B0604020202020204" pitchFamily="34" charset="0"/>
              <a:cs typeface="Arial" panose="020B0604020202020204" pitchFamily="34" charset="0"/>
            </a:endParaRPr>
          </a:p>
          <a:p>
            <a:pPr eaLnBrk="1" hangingPunct="1">
              <a:lnSpc>
                <a:spcPct val="80000"/>
              </a:lnSpc>
            </a:pPr>
            <a:r>
              <a:rPr lang="en-US" altLang="it-IT" sz="800" dirty="0" err="1">
                <a:latin typeface="Arial" panose="020B0604020202020204" pitchFamily="34" charset="0"/>
                <a:cs typeface="Arial" panose="020B0604020202020204" pitchFamily="34" charset="0"/>
              </a:rPr>
              <a:t>VegT</a:t>
            </a:r>
            <a:r>
              <a:rPr lang="en-US" altLang="it-IT" sz="800" dirty="0">
                <a:latin typeface="Arial" panose="020B0604020202020204" pitchFamily="34" charset="0"/>
                <a:cs typeface="Arial" panose="020B0604020202020204" pitchFamily="34" charset="0"/>
              </a:rPr>
              <a:t>: Vegetal, maternal mRNA and protein, T-box transcription factor. </a:t>
            </a:r>
          </a:p>
          <a:p>
            <a:pPr eaLnBrk="1" hangingPunct="1">
              <a:lnSpc>
                <a:spcPct val="80000"/>
              </a:lnSpc>
            </a:pPr>
            <a:r>
              <a:rPr lang="en-US" altLang="it-IT" sz="800" dirty="0">
                <a:latin typeface="Arial" panose="020B0604020202020204" pitchFamily="34" charset="0"/>
                <a:cs typeface="Arial" panose="020B0604020202020204" pitchFamily="34" charset="0"/>
              </a:rPr>
              <a:t>→ Bix1, Bix3, Bix4, Milk (Bix2), Mix.1, Mix.2, Mixer, Xsox17 alpha, Gata4, Gata5, Gata6 and </a:t>
            </a:r>
            <a:r>
              <a:rPr lang="en-US" altLang="it-IT" sz="800" dirty="0" err="1">
                <a:latin typeface="Arial" panose="020B0604020202020204" pitchFamily="34" charset="0"/>
                <a:cs typeface="Arial" panose="020B0604020202020204" pitchFamily="34" charset="0"/>
              </a:rPr>
              <a:t>endodermin</a:t>
            </a:r>
            <a:r>
              <a:rPr lang="en-US" altLang="it-IT" sz="800" dirty="0">
                <a:latin typeface="Arial" panose="020B0604020202020204" pitchFamily="34" charset="0"/>
                <a:cs typeface="Arial" panose="020B0604020202020204" pitchFamily="34" charset="0"/>
              </a:rPr>
              <a:t>, as well as the anterior endodermal genes </a:t>
            </a:r>
            <a:r>
              <a:rPr lang="en-US" altLang="it-IT" sz="800" dirty="0" err="1">
                <a:latin typeface="Arial" panose="020B0604020202020204" pitchFamily="34" charset="0"/>
                <a:cs typeface="Arial" panose="020B0604020202020204" pitchFamily="34" charset="0"/>
              </a:rPr>
              <a:t>Xhex</a:t>
            </a:r>
            <a:r>
              <a:rPr lang="en-US" altLang="it-IT" sz="800" dirty="0">
                <a:latin typeface="Arial" panose="020B0604020202020204" pitchFamily="34" charset="0"/>
                <a:cs typeface="Arial" panose="020B0604020202020204" pitchFamily="34" charset="0"/>
              </a:rPr>
              <a:t> and </a:t>
            </a:r>
            <a:r>
              <a:rPr lang="en-US" altLang="it-IT" sz="800" dirty="0" err="1">
                <a:latin typeface="Arial" panose="020B0604020202020204" pitchFamily="34" charset="0"/>
                <a:cs typeface="Arial" panose="020B0604020202020204" pitchFamily="34" charset="0"/>
              </a:rPr>
              <a:t>cerberus</a:t>
            </a:r>
            <a:r>
              <a:rPr lang="en-US" altLang="it-IT" sz="800" dirty="0">
                <a:latin typeface="Arial" panose="020B0604020202020204" pitchFamily="34" charset="0"/>
                <a:cs typeface="Arial" panose="020B0604020202020204" pitchFamily="34" charset="0"/>
              </a:rPr>
              <a:t>, and the organizer specific gene, Xlim1, are downstream of maternal </a:t>
            </a:r>
            <a:r>
              <a:rPr lang="en-US" altLang="it-IT" sz="800" dirty="0" err="1">
                <a:latin typeface="Arial" panose="020B0604020202020204" pitchFamily="34" charset="0"/>
                <a:cs typeface="Arial" panose="020B0604020202020204" pitchFamily="34" charset="0"/>
              </a:rPr>
              <a:t>VegT</a:t>
            </a:r>
            <a:r>
              <a:rPr lang="en-US" altLang="it-IT" sz="800" dirty="0">
                <a:latin typeface="Arial" panose="020B0604020202020204" pitchFamily="34" charset="0"/>
                <a:cs typeface="Arial" panose="020B0604020202020204" pitchFamily="34" charset="0"/>
              </a:rPr>
              <a:t>.</a:t>
            </a:r>
          </a:p>
          <a:p>
            <a:pPr eaLnBrk="1" hangingPunct="1">
              <a:lnSpc>
                <a:spcPct val="80000"/>
              </a:lnSpc>
            </a:pPr>
            <a:endParaRPr lang="en-US" altLang="it-IT" sz="800" dirty="0">
              <a:latin typeface="Arial" panose="020B0604020202020204" pitchFamily="34" charset="0"/>
              <a:cs typeface="Arial" panose="020B0604020202020204" pitchFamily="34" charset="0"/>
            </a:endParaRPr>
          </a:p>
          <a:p>
            <a:pPr eaLnBrk="1" hangingPunct="1">
              <a:lnSpc>
                <a:spcPct val="80000"/>
              </a:lnSpc>
            </a:pPr>
            <a:r>
              <a:rPr lang="en-US" altLang="it-IT" sz="800" dirty="0">
                <a:latin typeface="Arial" panose="020B0604020202020204" pitchFamily="34" charset="0"/>
                <a:cs typeface="Arial" panose="020B0604020202020204" pitchFamily="34" charset="0"/>
              </a:rPr>
              <a:t>Vg1:transforming growth factor β (</a:t>
            </a:r>
            <a:r>
              <a:rPr lang="en-US" altLang="it-IT" sz="800" dirty="0" err="1">
                <a:latin typeface="Arial" panose="020B0604020202020204" pitchFamily="34" charset="0"/>
                <a:cs typeface="Arial" panose="020B0604020202020204" pitchFamily="34" charset="0"/>
              </a:rPr>
              <a:t>Tgf</a:t>
            </a:r>
            <a:r>
              <a:rPr lang="en-US" altLang="it-IT" sz="800" dirty="0">
                <a:latin typeface="Arial" panose="020B0604020202020204" pitchFamily="34" charset="0"/>
                <a:cs typeface="Arial" panose="020B0604020202020204" pitchFamily="34" charset="0"/>
              </a:rPr>
              <a:t>β) family member, was one of the first maternally localized mRNAs identified in vertebrates. Restricted to the vegetal pole of the egg</a:t>
            </a:r>
          </a:p>
          <a:p>
            <a:pPr eaLnBrk="1" hangingPunct="1">
              <a:lnSpc>
                <a:spcPct val="80000"/>
              </a:lnSpc>
            </a:pPr>
            <a:endParaRPr lang="it-IT" altLang="it-IT" sz="800" dirty="0">
              <a:latin typeface="Arial" panose="020B0604020202020204" pitchFamily="34" charset="0"/>
              <a:cs typeface="Arial" panose="020B0604020202020204" pitchFamily="34" charset="0"/>
            </a:endParaRPr>
          </a:p>
          <a:p>
            <a:pPr eaLnBrk="1" hangingPunct="1">
              <a:lnSpc>
                <a:spcPct val="80000"/>
              </a:lnSpc>
            </a:pPr>
            <a:r>
              <a:rPr lang="en-US" altLang="it-IT" sz="800" dirty="0" err="1">
                <a:latin typeface="Arial" panose="020B0604020202020204" pitchFamily="34" charset="0"/>
                <a:cs typeface="Arial" panose="020B0604020202020204" pitchFamily="34" charset="0"/>
              </a:rPr>
              <a:t>Goosecoid</a:t>
            </a:r>
            <a:r>
              <a:rPr lang="en-US" altLang="it-IT" sz="800" dirty="0">
                <a:latin typeface="Arial" panose="020B0604020202020204" pitchFamily="34" charset="0"/>
                <a:cs typeface="Arial" panose="020B0604020202020204" pitchFamily="34" charset="0"/>
              </a:rPr>
              <a:t>: homeobox gene expressed specifically in the dorsal blastopore lip of the Xenopus gastrula, it is thought to play an important role in Spemann's organizer phenomenon. </a:t>
            </a:r>
            <a:r>
              <a:rPr lang="en-GB" altLang="it-IT" sz="800" dirty="0">
                <a:latin typeface="Arial" panose="020B0604020202020204" pitchFamily="34" charset="0"/>
                <a:cs typeface="Arial" panose="020B0604020202020204" pitchFamily="34" charset="0"/>
              </a:rPr>
              <a:t>Initially suggested to be involved in organizing the embryo during early development, </a:t>
            </a:r>
            <a:r>
              <a:rPr lang="en-GB" altLang="it-IT" sz="800" dirty="0" err="1">
                <a:latin typeface="Arial" panose="020B0604020202020204" pitchFamily="34" charset="0"/>
                <a:cs typeface="Arial" panose="020B0604020202020204" pitchFamily="34" charset="0"/>
              </a:rPr>
              <a:t>Goosecoid</a:t>
            </a:r>
            <a:r>
              <a:rPr lang="en-GB" altLang="it-IT" sz="800" dirty="0">
                <a:latin typeface="Arial" panose="020B0604020202020204" pitchFamily="34" charset="0"/>
                <a:cs typeface="Arial" panose="020B0604020202020204" pitchFamily="34" charset="0"/>
              </a:rPr>
              <a:t> has since been demonstrated to be expressed during organogenesis, most notably in the head, the limbs and the ventrolateral body wall. The vertebrate GSC proteins are relatively small molecules of 240-250 amino acids. </a:t>
            </a:r>
            <a:endParaRPr lang="it-IT" altLang="it-IT" sz="800"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C457306-633B-474D-A0D5-F6AE3F54F75C}" type="slidenum">
              <a:rPr lang="it-IT" altLang="it-IT" smtClean="0"/>
              <a:pPr/>
              <a:t>18</a:t>
            </a:fld>
            <a:endParaRPr lang="it-IT" altLang="it-IT"/>
          </a:p>
        </p:txBody>
      </p:sp>
    </p:spTree>
    <p:extLst>
      <p:ext uri="{BB962C8B-B14F-4D97-AF65-F5344CB8AC3E}">
        <p14:creationId xmlns:p14="http://schemas.microsoft.com/office/powerpoint/2010/main" val="142112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D5862F8-BB05-429F-9C11-17C05CF64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7D8C0B-28E2-416F-B78E-EBDCEB665C11}" type="slidenum">
              <a:rPr lang="it-IT" altLang="it-IT"/>
              <a:pPr eaLnBrk="1" hangingPunct="1"/>
              <a:t>20</a:t>
            </a:fld>
            <a:endParaRPr lang="it-IT" altLang="it-IT"/>
          </a:p>
        </p:txBody>
      </p:sp>
      <p:sp>
        <p:nvSpPr>
          <p:cNvPr id="28675" name="Rectangle 2">
            <a:extLst>
              <a:ext uri="{FF2B5EF4-FFF2-40B4-BE49-F238E27FC236}">
                <a16:creationId xmlns:a16="http://schemas.microsoft.com/office/drawing/2014/main" id="{F6259E1C-8873-4CF5-95A8-7B7A5132D089}"/>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C6957A9A-AB39-4608-8A62-E9C60FD6039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it-IT" altLang="it-IT" sz="800" b="1" dirty="0">
                <a:latin typeface="Arial" panose="020B0604020202020204" pitchFamily="34" charset="0"/>
                <a:cs typeface="Arial" panose="020B0604020202020204" pitchFamily="34" charset="0"/>
              </a:rPr>
              <a:t>La gastrulazione del pesce zebra avviene prevalentemente per movimenti di estensione convergente </a:t>
            </a:r>
          </a:p>
          <a:p>
            <a:pPr eaLnBrk="1" hangingPunct="1">
              <a:lnSpc>
                <a:spcPct val="80000"/>
              </a:lnSpc>
            </a:pPr>
            <a:r>
              <a:rPr lang="it-IT" altLang="it-IT" sz="800" dirty="0">
                <a:latin typeface="Arial" panose="020B0604020202020204" pitchFamily="34" charset="0"/>
                <a:cs typeface="Arial" panose="020B0604020202020204" pitchFamily="34" charset="0"/>
              </a:rPr>
              <a:t>La blastula del pesce zebra è costituita da un blastoderma pluristratificato, che è localizzato al polo animale e sormonta il vitello. Di questi strati cellulari quello più esterno, denominato </a:t>
            </a:r>
            <a:r>
              <a:rPr lang="it-IT" altLang="it-IT" sz="800" b="1" dirty="0">
                <a:latin typeface="Arial" panose="020B0604020202020204" pitchFamily="34" charset="0"/>
                <a:cs typeface="Arial" panose="020B0604020202020204" pitchFamily="34" charset="0"/>
              </a:rPr>
              <a:t>strato di rivestimento </a:t>
            </a:r>
            <a:r>
              <a:rPr lang="it-IT" altLang="it-IT" sz="800" i="1" dirty="0">
                <a:latin typeface="Arial" panose="020B0604020202020204" pitchFamily="34" charset="0"/>
                <a:cs typeface="Arial" panose="020B0604020202020204" pitchFamily="34" charset="0"/>
              </a:rPr>
              <a:t>(EVL, </a:t>
            </a:r>
            <a:r>
              <a:rPr lang="it-IT" altLang="it-IT" sz="800" i="1" dirty="0" err="1">
                <a:latin typeface="Arial" panose="020B0604020202020204" pitchFamily="34" charset="0"/>
                <a:cs typeface="Arial" panose="020B0604020202020204" pitchFamily="34" charset="0"/>
              </a:rPr>
              <a:t>Enveloping</a:t>
            </a:r>
            <a:r>
              <a:rPr lang="it-IT" altLang="it-IT" sz="800" i="1" dirty="0">
                <a:latin typeface="Arial" panose="020B0604020202020204" pitchFamily="34" charset="0"/>
                <a:cs typeface="Arial" panose="020B0604020202020204" pitchFamily="34" charset="0"/>
              </a:rPr>
              <a:t> Layer), </a:t>
            </a:r>
            <a:r>
              <a:rPr lang="it-IT" altLang="it-IT" sz="800" dirty="0">
                <a:latin typeface="Arial" panose="020B0604020202020204" pitchFamily="34" charset="0"/>
                <a:cs typeface="Arial" panose="020B0604020202020204" pitchFamily="34" charset="0"/>
              </a:rPr>
              <a:t>ricopre numerosi strati di </a:t>
            </a:r>
            <a:r>
              <a:rPr lang="it-IT" altLang="it-IT" sz="800" b="1" dirty="0">
                <a:latin typeface="Arial" panose="020B0604020202020204" pitchFamily="34" charset="0"/>
                <a:cs typeface="Arial" panose="020B0604020202020204" pitchFamily="34" charset="0"/>
              </a:rPr>
              <a:t>cellule profonde, </a:t>
            </a:r>
            <a:r>
              <a:rPr lang="it-IT" altLang="it-IT" sz="800" dirty="0">
                <a:latin typeface="Arial" panose="020B0604020202020204" pitchFamily="34" charset="0"/>
                <a:cs typeface="Arial" panose="020B0604020202020204" pitchFamily="34" charset="0"/>
              </a:rPr>
              <a:t>che daranno origine all'embrione vero e proprio e che poggiano su di uno </a:t>
            </a:r>
            <a:r>
              <a:rPr lang="it-IT" altLang="it-IT" sz="800" b="1" dirty="0">
                <a:latin typeface="Arial" panose="020B0604020202020204" pitchFamily="34" charset="0"/>
                <a:cs typeface="Arial" panose="020B0604020202020204" pitchFamily="34" charset="0"/>
              </a:rPr>
              <a:t>strato sinciziale vitellino </a:t>
            </a:r>
            <a:r>
              <a:rPr lang="it-IT" altLang="it-IT" sz="800" i="1" dirty="0">
                <a:latin typeface="Arial" panose="020B0604020202020204" pitchFamily="34" charset="0"/>
                <a:cs typeface="Arial" panose="020B0604020202020204" pitchFamily="34" charset="0"/>
              </a:rPr>
              <a:t>(YSL, </a:t>
            </a:r>
            <a:r>
              <a:rPr lang="it-IT" altLang="it-IT" sz="800" i="1" dirty="0" err="1">
                <a:latin typeface="Arial" panose="020B0604020202020204" pitchFamily="34" charset="0"/>
                <a:cs typeface="Arial" panose="020B0604020202020204" pitchFamily="34" charset="0"/>
              </a:rPr>
              <a:t>Yolk</a:t>
            </a:r>
            <a:r>
              <a:rPr lang="it-IT" altLang="it-IT" sz="800" i="1" dirty="0">
                <a:latin typeface="Arial" panose="020B0604020202020204" pitchFamily="34" charset="0"/>
                <a:cs typeface="Arial" panose="020B0604020202020204" pitchFamily="34" charset="0"/>
              </a:rPr>
              <a:t> </a:t>
            </a:r>
            <a:r>
              <a:rPr lang="it-IT" altLang="it-IT" sz="800" i="1" dirty="0" err="1">
                <a:latin typeface="Arial" panose="020B0604020202020204" pitchFamily="34" charset="0"/>
                <a:cs typeface="Arial" panose="020B0604020202020204" pitchFamily="34" charset="0"/>
              </a:rPr>
              <a:t>Syncytial</a:t>
            </a:r>
            <a:r>
              <a:rPr lang="it-IT" altLang="it-IT" sz="800" i="1" dirty="0">
                <a:latin typeface="Arial" panose="020B0604020202020204" pitchFamily="34" charset="0"/>
                <a:cs typeface="Arial" panose="020B0604020202020204" pitchFamily="34" charset="0"/>
              </a:rPr>
              <a:t> </a:t>
            </a:r>
            <a:r>
              <a:rPr lang="it-IT" altLang="it-IT" sz="800" i="1" dirty="0" err="1">
                <a:latin typeface="Arial" panose="020B0604020202020204" pitchFamily="34" charset="0"/>
                <a:cs typeface="Arial" panose="020B0604020202020204" pitchFamily="34" charset="0"/>
              </a:rPr>
              <a:t>layer</a:t>
            </a:r>
            <a:r>
              <a:rPr lang="it-IT" altLang="it-IT" sz="800" i="1" dirty="0">
                <a:latin typeface="Arial" panose="020B0604020202020204" pitchFamily="34" charset="0"/>
                <a:cs typeface="Arial" panose="020B0604020202020204" pitchFamily="34" charset="0"/>
              </a:rPr>
              <a:t>); </a:t>
            </a:r>
            <a:r>
              <a:rPr lang="it-IT" altLang="it-IT" sz="800" dirty="0">
                <a:latin typeface="Arial" panose="020B0604020202020204" pitchFamily="34" charset="0"/>
                <a:cs typeface="Arial" panose="020B0604020202020204" pitchFamily="34" charset="0"/>
              </a:rPr>
              <a:t>quest'ultimo si forma quando le cellule a contatto con il vitello </a:t>
            </a:r>
            <a:r>
              <a:rPr lang="it-IT" altLang="it-IT" sz="800" dirty="0" err="1">
                <a:latin typeface="Arial" panose="020B0604020202020204" pitchFamily="34" charset="0"/>
                <a:cs typeface="Arial" panose="020B0604020202020204" pitchFamily="34" charset="0"/>
              </a:rPr>
              <a:t>insegmentato</a:t>
            </a:r>
            <a:r>
              <a:rPr lang="it-IT" altLang="it-IT" sz="800" dirty="0">
                <a:latin typeface="Arial" panose="020B0604020202020204" pitchFamily="34" charset="0"/>
                <a:cs typeface="Arial" panose="020B0604020202020204" pitchFamily="34" charset="0"/>
              </a:rPr>
              <a:t> confluiscono tra di loro (Figura 10.24 a). La gastrulazione inizia con un movimento di </a:t>
            </a:r>
            <a:r>
              <a:rPr lang="it-IT" altLang="it-IT" sz="800" dirty="0" err="1">
                <a:latin typeface="Arial" panose="020B0604020202020204" pitchFamily="34" charset="0"/>
                <a:cs typeface="Arial" panose="020B0604020202020204" pitchFamily="34" charset="0"/>
              </a:rPr>
              <a:t>epibolia</a:t>
            </a:r>
            <a:r>
              <a:rPr lang="it-IT" altLang="it-IT" sz="800" dirty="0">
                <a:latin typeface="Arial" panose="020B0604020202020204" pitchFamily="34" charset="0"/>
                <a:cs typeface="Arial" panose="020B0604020202020204" pitchFamily="34" charset="0"/>
              </a:rPr>
              <a:t> durante il quale le cellule profonde, con un movimento di intercalazione radiale, si spostano verso l'esterno intercalandosi alle cellule più superficiali e determinando, in contemporanea, sia un aumento della superficie dell'embrione sia una riduzione del numero degli strati cellulari. Questo movimento di intercalazione sembra essere guidato dai microtubuli che determinano un allungamento delle cellule profonde e dell'YSL sul vitello. I raggi ultravioletti e le sostanze chimiche che inibiscono i microtubuli determinano, infatti, un arresto del movimento di </a:t>
            </a:r>
            <a:r>
              <a:rPr lang="it-IT" altLang="it-IT" sz="800" dirty="0" err="1">
                <a:latin typeface="Arial" panose="020B0604020202020204" pitchFamily="34" charset="0"/>
                <a:cs typeface="Arial" panose="020B0604020202020204" pitchFamily="34" charset="0"/>
              </a:rPr>
              <a:t>epibolia</a:t>
            </a:r>
            <a:r>
              <a:rPr lang="it-IT" altLang="it-IT" sz="800" dirty="0">
                <a:latin typeface="Arial" panose="020B0604020202020204" pitchFamily="34" charset="0"/>
                <a:cs typeface="Arial" panose="020B0604020202020204" pitchFamily="34" charset="0"/>
              </a:rPr>
              <a:t>. La tappa successiva della gastrulazione è la formazione di un ispessimento anulare, detto </a:t>
            </a:r>
            <a:r>
              <a:rPr lang="it-IT" altLang="it-IT" sz="800" b="1" dirty="0">
                <a:latin typeface="Arial" panose="020B0604020202020204" pitchFamily="34" charset="0"/>
                <a:cs typeface="Arial" panose="020B0604020202020204" pitchFamily="34" charset="0"/>
              </a:rPr>
              <a:t>anello germinale, </a:t>
            </a:r>
            <a:r>
              <a:rPr lang="it-IT" altLang="it-IT" sz="800" dirty="0">
                <a:latin typeface="Arial" panose="020B0604020202020204" pitchFamily="34" charset="0"/>
                <a:cs typeface="Arial" panose="020B0604020202020204" pitchFamily="34" charset="0"/>
              </a:rPr>
              <a:t>attorno al margine dell'embrione, Tale ispessimento appare costituito da due strati, uno esterno, </a:t>
            </a:r>
            <a:r>
              <a:rPr lang="it-IT" altLang="it-IT" sz="800" b="1" dirty="0">
                <a:latin typeface="Arial" panose="020B0604020202020204" pitchFamily="34" charset="0"/>
                <a:cs typeface="Arial" panose="020B0604020202020204" pitchFamily="34" charset="0"/>
              </a:rPr>
              <a:t>l'epiblasto, </a:t>
            </a:r>
            <a:r>
              <a:rPr lang="it-IT" altLang="it-IT" sz="800" dirty="0">
                <a:latin typeface="Arial" panose="020B0604020202020204" pitchFamily="34" charset="0"/>
                <a:cs typeface="Arial" panose="020B0604020202020204" pitchFamily="34" charset="0"/>
              </a:rPr>
              <a:t>responsabile della formazione dell’ectoderma, e uno interno, l’</a:t>
            </a:r>
            <a:r>
              <a:rPr lang="it-IT" altLang="it-IT" sz="800" b="1" dirty="0">
                <a:latin typeface="Arial" panose="020B0604020202020204" pitchFamily="34" charset="0"/>
                <a:cs typeface="Arial" panose="020B0604020202020204" pitchFamily="34" charset="0"/>
              </a:rPr>
              <a:t>ipoblasto</a:t>
            </a:r>
            <a:r>
              <a:rPr lang="it-IT" altLang="it-IT" sz="800" dirty="0">
                <a:latin typeface="Arial" panose="020B0604020202020204" pitchFamily="34" charset="0"/>
                <a:cs typeface="Arial" panose="020B0604020202020204" pitchFamily="34" charset="0"/>
              </a:rPr>
              <a:t>, responsabile della formazione del mesoderma e dell'endoderma. Sulla modalità di formazione dell'ipoblasto non si hanno dati certi: alcuni studiosi ritengono che esso si formi per un processo di involuzione di uno strato continuo di cellule che si trasferisce al di sotto del margine dell'embrione; altri studiosi sostengono, invece, che l'ipoblasto si formi per un processo di ingressione di singole cellule provenienti dallo strato superficiale. L'ipoblasto dall'anello marginale si estende al di sotto dell'epiblasto verso il polo animale (Figura 10.24 b); un processo, questo, che inizia in corrispondenza del futuro lato dorsale dell'embrione.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lnSpc>
                <a:spcPct val="80000"/>
              </a:lnSpc>
            </a:pPr>
            <a:r>
              <a:rPr lang="it-IT" altLang="it-IT" sz="1200" dirty="0">
                <a:latin typeface="Arial" panose="020B0604020202020204" pitchFamily="34" charset="0"/>
                <a:cs typeface="Arial" panose="020B0604020202020204" pitchFamily="34" charset="0"/>
              </a:rPr>
              <a:t>Durante la formazione dell'epiblasto e dell'ipoblasto il processo di </a:t>
            </a:r>
            <a:r>
              <a:rPr lang="it-IT" altLang="it-IT" sz="1200" dirty="0" err="1">
                <a:latin typeface="Arial" panose="020B0604020202020204" pitchFamily="34" charset="0"/>
                <a:cs typeface="Arial" panose="020B0604020202020204" pitchFamily="34" charset="0"/>
              </a:rPr>
              <a:t>epibolia</a:t>
            </a:r>
            <a:r>
              <a:rPr lang="it-IT" altLang="it-IT" sz="1200" dirty="0">
                <a:latin typeface="Arial" panose="020B0604020202020204" pitchFamily="34" charset="0"/>
                <a:cs typeface="Arial" panose="020B0604020202020204" pitchFamily="34" charset="0"/>
              </a:rPr>
              <a:t> prosegue sino a ricoprire l'intera massa di vitello (Figura 10.24 d). </a:t>
            </a:r>
          </a:p>
          <a:p>
            <a:pPr eaLnBrk="1" hangingPunct="1">
              <a:lnSpc>
                <a:spcPct val="80000"/>
              </a:lnSpc>
            </a:pPr>
            <a:r>
              <a:rPr lang="it-IT" altLang="it-IT" sz="1200" dirty="0">
                <a:latin typeface="Arial" panose="020B0604020202020204" pitchFamily="34" charset="0"/>
                <a:cs typeface="Arial" panose="020B0604020202020204" pitchFamily="34" charset="0"/>
              </a:rPr>
              <a:t>In seguito alla formazione dell'epiblasto e dell'ipoblasto le cellule si muovono lungo la linea dorsale mediana dell'embrione, il che determina una convergenza in senso latero-mediale e una estensione anteriore dell'epiblasto e dell'ipoblasto che porta alla formazione dello </a:t>
            </a:r>
            <a:r>
              <a:rPr lang="it-IT" altLang="it-IT" sz="1200" b="1" dirty="0">
                <a:latin typeface="Arial" panose="020B0604020202020204" pitchFamily="34" charset="0"/>
                <a:cs typeface="Arial" panose="020B0604020202020204" pitchFamily="34" charset="0"/>
              </a:rPr>
              <a:t>scudo embrionale</a:t>
            </a:r>
            <a:r>
              <a:rPr lang="it-IT" altLang="it-IT" sz="1200" dirty="0">
                <a:latin typeface="Arial" panose="020B0604020202020204" pitchFamily="34" charset="0"/>
                <a:cs typeface="Arial" panose="020B0604020202020204" pitchFamily="34" charset="0"/>
              </a:rPr>
              <a:t>, un'area di forma triangolare con la base posta in corrispondenza della regione dorsale dell'anello germinale e l'estremità rivolta verso il polo animale (Figura 10.25). </a:t>
            </a:r>
          </a:p>
          <a:p>
            <a:pPr eaLnBrk="1" hangingPunct="1">
              <a:lnSpc>
                <a:spcPct val="80000"/>
              </a:lnSpc>
            </a:pPr>
            <a:r>
              <a:rPr lang="it-IT" altLang="it-IT" sz="1200" dirty="0">
                <a:latin typeface="Arial" panose="020B0604020202020204" pitchFamily="34" charset="0"/>
                <a:cs typeface="Arial" panose="020B0604020202020204" pitchFamily="34" charset="0"/>
              </a:rPr>
              <a:t>Appena il movimento di </a:t>
            </a:r>
            <a:r>
              <a:rPr lang="it-IT" altLang="it-IT" sz="1200" dirty="0" err="1">
                <a:latin typeface="Arial" panose="020B0604020202020204" pitchFamily="34" charset="0"/>
                <a:cs typeface="Arial" panose="020B0604020202020204" pitchFamily="34" charset="0"/>
              </a:rPr>
              <a:t>epibolia</a:t>
            </a:r>
            <a:r>
              <a:rPr lang="it-IT" altLang="it-IT" sz="1200" dirty="0">
                <a:latin typeface="Arial" panose="020B0604020202020204" pitchFamily="34" charset="0"/>
                <a:cs typeface="Arial" panose="020B0604020202020204" pitchFamily="34" charset="0"/>
              </a:rPr>
              <a:t> trascina la base dello scudo embrionale verso il polo vegetativo e il movimento di estensione spinge l'estremità dello scudo embrionale verso il polo animale, si forma un ispessimento lineare di cellule che si estende dal polo animale a quello vegetativo. La parte compresa tra il polo animale e l'equatore formerà il capo dell'embrione e la parte compresa tra l'equatore e il polo vegetativo formerà il tronco (Figura 10.24 d). La porzione del tronco che si estende al di sotto del polo vegetativo darà luogo alla coda. </a:t>
            </a:r>
            <a:endParaRPr lang="it-IT" altLang="it-IT" sz="1200" b="1" dirty="0">
              <a:latin typeface="Arial" panose="020B0604020202020204" pitchFamily="34" charset="0"/>
              <a:cs typeface="Arial" panose="020B0604020202020204" pitchFamily="34" charset="0"/>
            </a:endParaRPr>
          </a:p>
          <a:p>
            <a:pPr eaLnBrk="1" hangingPunct="1">
              <a:lnSpc>
                <a:spcPct val="80000"/>
              </a:lnSpc>
            </a:pPr>
            <a:r>
              <a:rPr lang="it-IT" altLang="it-IT" sz="1200" b="1" dirty="0">
                <a:latin typeface="Arial" panose="020B0604020202020204" pitchFamily="34" charset="0"/>
                <a:cs typeface="Arial" panose="020B0604020202020204" pitchFamily="34" charset="0"/>
              </a:rPr>
              <a:t>Omologia e analogia tra scudo embrionale e labbro dorsale del blastoporo </a:t>
            </a:r>
            <a:endParaRPr lang="it-IT" altLang="it-IT" sz="1200" dirty="0">
              <a:latin typeface="Arial" panose="020B0604020202020204" pitchFamily="34" charset="0"/>
              <a:cs typeface="Arial" panose="020B0604020202020204" pitchFamily="34" charset="0"/>
            </a:endParaRPr>
          </a:p>
          <a:p>
            <a:pPr eaLnBrk="1" hangingPunct="1">
              <a:lnSpc>
                <a:spcPct val="80000"/>
              </a:lnSpc>
            </a:pPr>
            <a:r>
              <a:rPr lang="it-IT" altLang="it-IT" sz="1200" dirty="0">
                <a:latin typeface="Arial" panose="020B0604020202020204" pitchFamily="34" charset="0"/>
                <a:cs typeface="Arial" panose="020B0604020202020204" pitchFamily="34" charset="0"/>
              </a:rPr>
              <a:t>Numerosi esperimenti hanno dimostrato che il trapianto dello scudo embrionale in un embrione ospite porta alla formazione di un asse embrionale secondario. Lo scudo embrionale del donatore, in particolare, dà luogo alla placca precordale e alla notocorda; gli altri organi ventrali del secondo embrione derivano, invece, per un processo di induzione dai tessuti del ricevente. Se, al contrario, a un embrione viene asportato lo scudo embrionale non si forma nessuna struttura dorsale incluso il sistema nervoso. Questi esperimenti, simili a quelli condotti da </a:t>
            </a:r>
            <a:r>
              <a:rPr lang="it-IT" altLang="it-IT" sz="1200" dirty="0" err="1">
                <a:latin typeface="Arial" panose="020B0604020202020204" pitchFamily="34" charset="0"/>
                <a:cs typeface="Arial" panose="020B0604020202020204" pitchFamily="34" charset="0"/>
              </a:rPr>
              <a:t>Spemann</a:t>
            </a:r>
            <a:r>
              <a:rPr lang="it-IT" altLang="it-IT" sz="1200" dirty="0">
                <a:latin typeface="Arial" panose="020B0604020202020204" pitchFamily="34" charset="0"/>
                <a:cs typeface="Arial" panose="020B0604020202020204" pitchFamily="34" charset="0"/>
              </a:rPr>
              <a:t> e Mangold sulle gastrule di anfibi, dimostrano che lo scudo embrionale è omologo e analogo al labbro dorsale del blastoporo degli anfibi.  </a:t>
            </a:r>
          </a:p>
          <a:p>
            <a:endParaRPr lang="it-IT" dirty="0"/>
          </a:p>
        </p:txBody>
      </p:sp>
      <p:sp>
        <p:nvSpPr>
          <p:cNvPr id="4" name="Segnaposto numero diapositiva 3"/>
          <p:cNvSpPr>
            <a:spLocks noGrp="1"/>
          </p:cNvSpPr>
          <p:nvPr>
            <p:ph type="sldNum" sz="quarter" idx="5"/>
          </p:nvPr>
        </p:nvSpPr>
        <p:spPr/>
        <p:txBody>
          <a:bodyPr/>
          <a:lstStyle/>
          <a:p>
            <a:fld id="{52B42211-54E5-40C3-A7EF-397CBA5D0D49}" type="slidenum">
              <a:rPr lang="it-IT" altLang="it-IT" smtClean="0"/>
              <a:pPr/>
              <a:t>21</a:t>
            </a:fld>
            <a:endParaRPr lang="it-IT" altLang="it-IT"/>
          </a:p>
        </p:txBody>
      </p:sp>
    </p:spTree>
    <p:extLst>
      <p:ext uri="{BB962C8B-B14F-4D97-AF65-F5344CB8AC3E}">
        <p14:creationId xmlns:p14="http://schemas.microsoft.com/office/powerpoint/2010/main" val="3490230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65ED89C-7368-4941-9869-F664EF0231AC}" type="datetimeFigureOut">
              <a:rPr lang="it-IT" smtClean="0"/>
              <a:t>25/03/2024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2431002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65ED89C-7368-4941-9869-F664EF0231AC}" type="datetimeFigureOut">
              <a:rPr lang="it-IT" smtClean="0"/>
              <a:t>25/03/2024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295792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65ED89C-7368-4941-9869-F664EF0231AC}" type="datetimeFigureOut">
              <a:rPr lang="it-IT" smtClean="0"/>
              <a:t>25/03/2024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123707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F2284AF7-EB93-4111-9CDA-8B3CD733DBAC}" type="slidenum">
              <a:rPr lang="it-IT"/>
              <a:pPr>
                <a:defRPr/>
              </a:pPr>
              <a:t>‹N›</a:t>
            </a:fld>
            <a:endParaRPr lang="it-IT"/>
          </a:p>
        </p:txBody>
      </p:sp>
    </p:spTree>
    <p:extLst>
      <p:ext uri="{BB962C8B-B14F-4D97-AF65-F5344CB8AC3E}">
        <p14:creationId xmlns:p14="http://schemas.microsoft.com/office/powerpoint/2010/main" val="2546497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8692ABD-7D35-4DF8-BC77-C6CAA845AF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CC7DA333-5CD2-48B6-9494-1294D2CA8D33}"/>
              </a:ext>
            </a:extLst>
          </p:cNvPr>
          <p:cNvSpPr>
            <a:spLocks noGrp="1" noChangeArrowheads="1"/>
          </p:cNvSpPr>
          <p:nvPr userDrawn="1"/>
        </p:nvSpPr>
        <p:spPr bwMode="auto">
          <a:xfrm>
            <a:off x="3598863" y="6626225"/>
            <a:ext cx="2039937" cy="152400"/>
          </a:xfrm>
          <a:prstGeom prst="rect">
            <a:avLst/>
          </a:prstGeom>
          <a:no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FB0BDF74-5294-4E09-BE9E-5BD31F9F85E3}" type="slidenum">
              <a:rPr lang="it-IT" altLang="it-IT" sz="800">
                <a:ea typeface="ＭＳ Ｐゴシック" panose="020B0600070205080204" pitchFamily="34" charset="-128"/>
              </a:rPr>
              <a:pPr algn="ctr" eaLnBrk="1" hangingPunct="1"/>
              <a:t>‹N›</a:t>
            </a:fld>
            <a:endParaRPr lang="it-IT" altLang="it-IT" sz="1400">
              <a:ea typeface="ＭＳ Ｐゴシック" panose="020B0600070205080204" pitchFamily="34" charset="-128"/>
            </a:endParaRPr>
          </a:p>
        </p:txBody>
      </p:sp>
    </p:spTree>
    <p:extLst>
      <p:ext uri="{BB962C8B-B14F-4D97-AF65-F5344CB8AC3E}">
        <p14:creationId xmlns:p14="http://schemas.microsoft.com/office/powerpoint/2010/main" val="401300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65ED89C-7368-4941-9869-F664EF0231AC}" type="datetimeFigureOut">
              <a:rPr lang="it-IT" smtClean="0"/>
              <a:t>25/03/2024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342847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65ED89C-7368-4941-9869-F664EF0231AC}" type="datetimeFigureOut">
              <a:rPr lang="it-IT" smtClean="0"/>
              <a:t>25/03/2024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229840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65ED89C-7368-4941-9869-F664EF0231AC}" type="datetimeFigureOut">
              <a:rPr lang="it-IT" smtClean="0"/>
              <a:t>25/03/2024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367113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65ED89C-7368-4941-9869-F664EF0231AC}" type="datetimeFigureOut">
              <a:rPr lang="it-IT" smtClean="0"/>
              <a:t>25/03/2024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347880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65ED89C-7368-4941-9869-F664EF0231AC}" type="datetimeFigureOut">
              <a:rPr lang="it-IT" smtClean="0"/>
              <a:t>25/03/2024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66303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ED89C-7368-4941-9869-F664EF0231AC}" type="datetimeFigureOut">
              <a:rPr lang="it-IT" smtClean="0"/>
              <a:t>25/03/2024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206336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65ED89C-7368-4941-9869-F664EF0231AC}" type="datetimeFigureOut">
              <a:rPr lang="it-IT" smtClean="0"/>
              <a:t>25/03/2024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153097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65ED89C-7368-4941-9869-F664EF0231AC}" type="datetimeFigureOut">
              <a:rPr lang="it-IT" smtClean="0"/>
              <a:t>25/03/2024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EABA026-A6B2-45C2-A9C8-711FFB479FFC}" type="slidenum">
              <a:rPr lang="it-IT" smtClean="0"/>
              <a:t>‹N›</a:t>
            </a:fld>
            <a:endParaRPr lang="it-IT"/>
          </a:p>
        </p:txBody>
      </p:sp>
    </p:spTree>
    <p:extLst>
      <p:ext uri="{BB962C8B-B14F-4D97-AF65-F5344CB8AC3E}">
        <p14:creationId xmlns:p14="http://schemas.microsoft.com/office/powerpoint/2010/main" val="3576021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ED89C-7368-4941-9869-F664EF0231AC}" type="datetimeFigureOut">
              <a:rPr lang="it-IT" smtClean="0"/>
              <a:t>25/03/2024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BA026-A6B2-45C2-A9C8-711FFB479FFC}" type="slidenum">
              <a:rPr lang="it-IT" smtClean="0"/>
              <a:t>‹N›</a:t>
            </a:fld>
            <a:endParaRPr lang="it-IT"/>
          </a:p>
        </p:txBody>
      </p:sp>
    </p:spTree>
    <p:extLst>
      <p:ext uri="{BB962C8B-B14F-4D97-AF65-F5344CB8AC3E}">
        <p14:creationId xmlns:p14="http://schemas.microsoft.com/office/powerpoint/2010/main" val="2734130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slideplayer.com/slide/8876404/" TargetMode="External"/><Relationship Id="rId5" Type="http://schemas.openxmlformats.org/officeDocument/2006/relationships/image" Target="../media/image14.jpeg"/><Relationship Id="rId4" Type="http://schemas.openxmlformats.org/officeDocument/2006/relationships/image" Target="../media/image13.wm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A3D260A-F582-495A-87BF-73F0186B5A0D}"/>
              </a:ext>
            </a:extLst>
          </p:cNvPr>
          <p:cNvSpPr>
            <a:spLocks noGrp="1" noChangeArrowheads="1"/>
          </p:cNvSpPr>
          <p:nvPr>
            <p:ph type="title"/>
          </p:nvPr>
        </p:nvSpPr>
        <p:spPr/>
        <p:txBody>
          <a:bodyPr/>
          <a:lstStyle/>
          <a:p>
            <a:pPr eaLnBrk="1" hangingPunct="1"/>
            <a:r>
              <a:rPr lang="en-US" altLang="it-IT" sz="3700"/>
              <a:t>Morula and blastocyst</a:t>
            </a:r>
          </a:p>
        </p:txBody>
      </p:sp>
      <p:pic>
        <p:nvPicPr>
          <p:cNvPr id="23555" name="Picture 3" descr="p~ztd03">
            <a:extLst>
              <a:ext uri="{FF2B5EF4-FFF2-40B4-BE49-F238E27FC236}">
                <a16:creationId xmlns:a16="http://schemas.microsoft.com/office/drawing/2014/main" id="{1638A3AC-4998-4C14-B52A-625EFB88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a:extLst>
              <a:ext uri="{FF2B5EF4-FFF2-40B4-BE49-F238E27FC236}">
                <a16:creationId xmlns:a16="http://schemas.microsoft.com/office/drawing/2014/main" id="{5F3F6F58-BB8A-4B63-A961-A7CE52F0DC4C}"/>
              </a:ext>
            </a:extLst>
          </p:cNvPr>
          <p:cNvSpPr txBox="1">
            <a:spLocks noChangeArrowheads="1"/>
          </p:cNvSpPr>
          <p:nvPr/>
        </p:nvSpPr>
        <p:spPr bwMode="auto">
          <a:xfrm>
            <a:off x="695325" y="585788"/>
            <a:ext cx="14303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b="1">
                <a:latin typeface="Arial" panose="020B0604020202020204" pitchFamily="34" charset="0"/>
              </a:rPr>
              <a:t>(Uomo)</a:t>
            </a:r>
            <a:endParaRPr lang="it-IT" altLang="it-IT" sz="2800" b="1">
              <a:latin typeface="Arial" panose="020B0604020202020204" pitchFamily="34" charset="0"/>
            </a:endParaRPr>
          </a:p>
        </p:txBody>
      </p:sp>
      <p:sp>
        <p:nvSpPr>
          <p:cNvPr id="23557" name="Rectangle 5">
            <a:extLst>
              <a:ext uri="{FF2B5EF4-FFF2-40B4-BE49-F238E27FC236}">
                <a16:creationId xmlns:a16="http://schemas.microsoft.com/office/drawing/2014/main" id="{6A70506F-18B8-4CC9-ACE9-1F5594E24FFD}"/>
              </a:ext>
            </a:extLst>
          </p:cNvPr>
          <p:cNvSpPr>
            <a:spLocks noChangeArrowheads="1"/>
          </p:cNvSpPr>
          <p:nvPr/>
        </p:nvSpPr>
        <p:spPr bwMode="auto">
          <a:xfrm>
            <a:off x="4267200" y="111125"/>
            <a:ext cx="69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000">
                <a:solidFill>
                  <a:srgbClr val="008080"/>
                </a:solidFill>
                <a:sym typeface="Webdings" panose="05030102010509060703" pitchFamily="18" charset="2"/>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828800" y="539750"/>
            <a:ext cx="6140450" cy="457200"/>
          </a:xfrm>
          <a:prstGeom prst="rect">
            <a:avLst/>
          </a:prstGeom>
          <a:noFill/>
          <a:ln w="9525">
            <a:noFill/>
            <a:miter lim="800000"/>
            <a:headEnd/>
            <a:tailEnd/>
          </a:ln>
        </p:spPr>
        <p:txBody>
          <a:bodyPr wrap="none">
            <a:spAutoFit/>
          </a:bodyPr>
          <a:lstStyle/>
          <a:p>
            <a:r>
              <a:rPr lang="it-IT" b="1">
                <a:solidFill>
                  <a:srgbClr val="FF0000"/>
                </a:solidFill>
                <a:latin typeface="Comic Sans MS" pitchFamily="66" charset="0"/>
              </a:rPr>
              <a:t>MOVIMENTI NELLA GASTRULAZIONE</a:t>
            </a:r>
          </a:p>
        </p:txBody>
      </p:sp>
      <p:sp>
        <p:nvSpPr>
          <p:cNvPr id="5123" name="Text Box 3"/>
          <p:cNvSpPr txBox="1">
            <a:spLocks noChangeArrowheads="1"/>
          </p:cNvSpPr>
          <p:nvPr/>
        </p:nvSpPr>
        <p:spPr bwMode="auto">
          <a:xfrm>
            <a:off x="85725" y="1676400"/>
            <a:ext cx="9091613" cy="3754438"/>
          </a:xfrm>
          <a:prstGeom prst="rect">
            <a:avLst/>
          </a:prstGeom>
          <a:noFill/>
          <a:ln w="9525">
            <a:noFill/>
            <a:miter lim="800000"/>
            <a:headEnd/>
            <a:tailEnd/>
          </a:ln>
        </p:spPr>
        <p:txBody>
          <a:bodyPr wrap="none">
            <a:spAutoFit/>
          </a:bodyPr>
          <a:lstStyle/>
          <a:p>
            <a:pPr marL="568325" indent="-568325"/>
            <a:r>
              <a:rPr lang="it-IT" sz="1400" b="1" i="1" dirty="0">
                <a:solidFill>
                  <a:srgbClr val="FF0000"/>
                </a:solidFill>
              </a:rPr>
              <a:t>EPIBOLIA</a:t>
            </a:r>
            <a:r>
              <a:rPr lang="it-IT" sz="1400" i="1" dirty="0">
                <a:solidFill>
                  <a:srgbClr val="FF0000"/>
                </a:solidFill>
              </a:rPr>
              <a:t>.</a:t>
            </a:r>
            <a:r>
              <a:rPr lang="it-IT" sz="1400" dirty="0"/>
              <a:t> IL MOVIMENTO DEI FOGLIETTI EPITELIALI (DI SOLITO QUELLO ECTODERMICO)</a:t>
            </a:r>
          </a:p>
          <a:p>
            <a:pPr marL="568325" indent="-568325"/>
            <a:r>
              <a:rPr lang="it-IT" sz="1400" dirty="0"/>
              <a:t>	IN CUI LE CELLULE SI MUOVONO COME UN TUTT’UNO, PIUTTOSTO CHE INDIVIDUALMENTE,</a:t>
            </a:r>
          </a:p>
          <a:p>
            <a:pPr marL="568325" indent="-568325"/>
            <a:r>
              <a:rPr lang="it-IT" sz="1400" dirty="0"/>
              <a:t>	AVVOLGENDO GLI STRATI PIÙ PROFONDI DELL’EMBRIONE.</a:t>
            </a:r>
          </a:p>
          <a:p>
            <a:pPr marL="568325" indent="-568325"/>
            <a:endParaRPr lang="it-IT" sz="1400" dirty="0"/>
          </a:p>
          <a:p>
            <a:pPr marL="568325" indent="-568325"/>
            <a:r>
              <a:rPr lang="it-IT" sz="1400" b="1" i="1" dirty="0">
                <a:solidFill>
                  <a:srgbClr val="FF0000"/>
                </a:solidFill>
                <a:highlight>
                  <a:srgbClr val="C0C0C0"/>
                </a:highlight>
              </a:rPr>
              <a:t>INVAGINAZIONE</a:t>
            </a:r>
            <a:r>
              <a:rPr lang="it-IT" sz="1400" i="1" dirty="0">
                <a:solidFill>
                  <a:srgbClr val="FF0000"/>
                </a:solidFill>
                <a:highlight>
                  <a:srgbClr val="C0C0C0"/>
                </a:highlight>
              </a:rPr>
              <a:t>.</a:t>
            </a:r>
            <a:r>
              <a:rPr lang="it-IT" sz="1400" dirty="0">
                <a:highlight>
                  <a:srgbClr val="C0C0C0"/>
                </a:highlight>
              </a:rPr>
              <a:t> IL TRASFERIMENTO IN PROFONDITÀ DI UNA REGIONE CELLULARE, IN MODO </a:t>
            </a:r>
          </a:p>
          <a:p>
            <a:pPr marL="568325" indent="-568325"/>
            <a:r>
              <a:rPr lang="it-IT" sz="1400" dirty="0">
                <a:highlight>
                  <a:srgbClr val="C0C0C0"/>
                </a:highlight>
              </a:rPr>
              <a:t>	SIMILE ALL’INFOSSAMENTO CHE SI OTTIENE PREMENDO IN UN PUNTO UNA PALLA DI GOM-</a:t>
            </a:r>
          </a:p>
          <a:p>
            <a:pPr marL="568325" indent="-568325"/>
            <a:r>
              <a:rPr lang="it-IT" sz="1400" dirty="0">
                <a:highlight>
                  <a:srgbClr val="C0C0C0"/>
                </a:highlight>
              </a:rPr>
              <a:t>	MA SOFFICE</a:t>
            </a:r>
            <a:r>
              <a:rPr lang="it-IT" sz="1400" dirty="0"/>
              <a:t>.</a:t>
            </a:r>
          </a:p>
          <a:p>
            <a:pPr marL="568325" indent="-568325"/>
            <a:endParaRPr lang="it-IT" sz="1400" dirty="0"/>
          </a:p>
          <a:p>
            <a:pPr marL="568325" indent="-568325"/>
            <a:r>
              <a:rPr lang="it-IT" sz="1400" b="1" i="1" dirty="0">
                <a:solidFill>
                  <a:srgbClr val="FF0000"/>
                </a:solidFill>
              </a:rPr>
              <a:t>INVOLUZIONE (EMBOLIA).</a:t>
            </a:r>
            <a:r>
              <a:rPr lang="it-IT" sz="1400" dirty="0"/>
              <a:t> IL RIPIEGARSI O MUOVERSI VERSO L’INTERNO DI UN FOGLIETTO ESTER-</a:t>
            </a:r>
          </a:p>
          <a:p>
            <a:pPr marL="568325" indent="-568325"/>
            <a:r>
              <a:rPr lang="it-IT" sz="1400" dirty="0"/>
              <a:t>	NO IN ESPANSIONE, DI MODO CHE ESSO SI ESTENDE SULLA SUPERFICIE INTERNA DELLE CEL-</a:t>
            </a:r>
          </a:p>
          <a:p>
            <a:pPr marL="568325" indent="-568325"/>
            <a:r>
              <a:rPr lang="it-IT" sz="1400" dirty="0"/>
              <a:t>	LULE CHE RIMANGONO ALL’ESTERNO.</a:t>
            </a:r>
          </a:p>
          <a:p>
            <a:pPr marL="568325" indent="-568325"/>
            <a:endParaRPr lang="it-IT" sz="1400" dirty="0"/>
          </a:p>
          <a:p>
            <a:pPr marL="568325" indent="-568325"/>
            <a:r>
              <a:rPr lang="it-IT" sz="1400" b="1" i="1" dirty="0">
                <a:solidFill>
                  <a:srgbClr val="FF0000"/>
                </a:solidFill>
              </a:rPr>
              <a:t>INGRESSIONE (TRASFERIMENTO ALL’INTERNO)</a:t>
            </a:r>
            <a:r>
              <a:rPr lang="it-IT" sz="1400" i="1" dirty="0">
                <a:solidFill>
                  <a:srgbClr val="FF0000"/>
                </a:solidFill>
              </a:rPr>
              <a:t>.</a:t>
            </a:r>
            <a:r>
              <a:rPr lang="it-IT" sz="1400" dirty="0"/>
              <a:t> LA MIGRAZIONE DI CELLULE SINGOLE DAI FOGLIET-</a:t>
            </a:r>
          </a:p>
          <a:p>
            <a:pPr marL="568325" indent="-568325"/>
            <a:r>
              <a:rPr lang="it-IT" sz="1400" dirty="0"/>
              <a:t>	TI SUPERFICIALI VERSO L’INTERNO DELL’EMBRIONE.</a:t>
            </a:r>
          </a:p>
          <a:p>
            <a:pPr marL="568325" indent="-568325"/>
            <a:endParaRPr lang="it-IT" sz="1400" dirty="0"/>
          </a:p>
          <a:p>
            <a:pPr marL="568325" indent="-568325"/>
            <a:r>
              <a:rPr lang="it-IT" sz="1400" b="1" i="1" dirty="0">
                <a:solidFill>
                  <a:srgbClr val="FF0000"/>
                </a:solidFill>
              </a:rPr>
              <a:t>DELAMINAZIONE</a:t>
            </a:r>
            <a:r>
              <a:rPr lang="it-IT" sz="1400" i="1" dirty="0">
                <a:solidFill>
                  <a:srgbClr val="FF0000"/>
                </a:solidFill>
              </a:rPr>
              <a:t>.</a:t>
            </a:r>
            <a:r>
              <a:rPr lang="it-IT" sz="1400" dirty="0"/>
              <a:t> IL DIVIDERSI DI UNA LAMINA CELLULARE IN DUE LAMINE PIÙ O MENO PARAL-</a:t>
            </a:r>
          </a:p>
          <a:p>
            <a:pPr marL="568325" indent="-568325"/>
            <a:r>
              <a:rPr lang="it-IT" sz="1400" dirty="0"/>
              <a:t>	LELE.</a:t>
            </a:r>
          </a:p>
        </p:txBody>
      </p:sp>
      <p:sp>
        <p:nvSpPr>
          <p:cNvPr id="4" name="Rectangle 2">
            <a:extLst>
              <a:ext uri="{FF2B5EF4-FFF2-40B4-BE49-F238E27FC236}">
                <a16:creationId xmlns:a16="http://schemas.microsoft.com/office/drawing/2014/main" id="{70F93A0D-F495-4B24-A0D7-527553843471}"/>
              </a:ext>
            </a:extLst>
          </p:cNvPr>
          <p:cNvSpPr>
            <a:spLocks noChangeArrowheads="1"/>
          </p:cNvSpPr>
          <p:nvPr/>
        </p:nvSpPr>
        <p:spPr bwMode="auto">
          <a:xfrm>
            <a:off x="0" y="-38009"/>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5" name="CasellaDiTesto 9">
            <a:extLst>
              <a:ext uri="{FF2B5EF4-FFF2-40B4-BE49-F238E27FC236}">
                <a16:creationId xmlns:a16="http://schemas.microsoft.com/office/drawing/2014/main" id="{4B78AB1D-7C65-485A-B154-FC82D35292BC}"/>
              </a:ext>
            </a:extLst>
          </p:cNvPr>
          <p:cNvSpPr txBox="1">
            <a:spLocks noChangeArrowheads="1"/>
          </p:cNvSpPr>
          <p:nvPr/>
        </p:nvSpPr>
        <p:spPr bwMode="auto">
          <a:xfrm>
            <a:off x="7438199" y="6450659"/>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34661E5E-5F85-4F99-854C-412F93329BCF}"/>
              </a:ext>
            </a:extLst>
          </p:cNvPr>
          <p:cNvGrpSpPr/>
          <p:nvPr/>
        </p:nvGrpSpPr>
        <p:grpSpPr>
          <a:xfrm>
            <a:off x="259468" y="328043"/>
            <a:ext cx="8680450" cy="6434931"/>
            <a:chOff x="259468" y="322632"/>
            <a:chExt cx="8680450" cy="6434931"/>
          </a:xfrm>
        </p:grpSpPr>
        <p:pic>
          <p:nvPicPr>
            <p:cNvPr id="5123" name="Picture 2">
              <a:extLst>
                <a:ext uri="{FF2B5EF4-FFF2-40B4-BE49-F238E27FC236}">
                  <a16:creationId xmlns:a16="http://schemas.microsoft.com/office/drawing/2014/main" id="{E36B42DA-B71B-4D6E-B5F2-CF144E487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43" y="3669876"/>
              <a:ext cx="8054975"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6925019B-CEBA-4427-9FDB-5F1B1CAC80B1}"/>
                </a:ext>
              </a:extLst>
            </p:cNvPr>
            <p:cNvSpPr txBox="1">
              <a:spLocks noChangeArrowheads="1"/>
            </p:cNvSpPr>
            <p:nvPr/>
          </p:nvSpPr>
          <p:spPr bwMode="auto">
            <a:xfrm>
              <a:off x="2524695" y="322632"/>
              <a:ext cx="4602162" cy="396875"/>
            </a:xfrm>
            <a:prstGeom prst="rect">
              <a:avLst/>
            </a:prstGeom>
            <a:noFill/>
            <a:ln w="9525">
              <a:noFill/>
              <a:miter lim="800000"/>
              <a:headEnd/>
              <a:tailEnd/>
            </a:ln>
            <a:effectLst/>
          </p:spPr>
          <p:txBody>
            <a:bodyPr wrap="none">
              <a:spAutoFit/>
            </a:bodyPr>
            <a:lstStyle/>
            <a:p>
              <a:pPr>
                <a:defRPr/>
              </a:pPr>
              <a:r>
                <a:rPr lang="it-IT" sz="2000" b="1" dirty="0">
                  <a:solidFill>
                    <a:srgbClr val="FF33CC"/>
                  </a:solidFill>
                  <a:effectLst>
                    <a:outerShdw blurRad="38100" dist="38100" dir="2700000" algn="tl">
                      <a:srgbClr val="C0C0C0"/>
                    </a:outerShdw>
                  </a:effectLst>
                  <a:latin typeface="Comic Sans MS" pitchFamily="66" charset="0"/>
                  <a:cs typeface="Arial" charset="0"/>
                </a:rPr>
                <a:t>GASTRULATION IN AMPHIBIANS</a:t>
              </a:r>
            </a:p>
          </p:txBody>
        </p:sp>
        <p:grpSp>
          <p:nvGrpSpPr>
            <p:cNvPr id="5125" name="Gruppo 10">
              <a:extLst>
                <a:ext uri="{FF2B5EF4-FFF2-40B4-BE49-F238E27FC236}">
                  <a16:creationId xmlns:a16="http://schemas.microsoft.com/office/drawing/2014/main" id="{E7384355-BC9E-487E-B21A-7B97E135314A}"/>
                </a:ext>
              </a:extLst>
            </p:cNvPr>
            <p:cNvGrpSpPr>
              <a:grpSpLocks/>
            </p:cNvGrpSpPr>
            <p:nvPr/>
          </p:nvGrpSpPr>
          <p:grpSpPr bwMode="auto">
            <a:xfrm>
              <a:off x="2834393" y="620288"/>
              <a:ext cx="4746625" cy="3087688"/>
              <a:chOff x="2574925" y="638926"/>
              <a:chExt cx="4747086" cy="3087688"/>
            </a:xfrm>
          </p:grpSpPr>
          <p:pic>
            <p:nvPicPr>
              <p:cNvPr id="5132" name="Picture 5">
                <a:extLst>
                  <a:ext uri="{FF2B5EF4-FFF2-40B4-BE49-F238E27FC236}">
                    <a16:creationId xmlns:a16="http://schemas.microsoft.com/office/drawing/2014/main" id="{B3EA3B50-7CD7-4C9B-8C52-7505CBB74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925" y="638926"/>
                <a:ext cx="4394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a:extLst>
                  <a:ext uri="{FF2B5EF4-FFF2-40B4-BE49-F238E27FC236}">
                    <a16:creationId xmlns:a16="http://schemas.microsoft.com/office/drawing/2014/main" id="{9C0A01BF-3BBB-4845-B7C4-E1960881009C}"/>
                  </a:ext>
                </a:extLst>
              </p:cNvPr>
              <p:cNvSpPr txBox="1">
                <a:spLocks noChangeArrowheads="1"/>
              </p:cNvSpPr>
              <p:nvPr/>
            </p:nvSpPr>
            <p:spPr bwMode="auto">
              <a:xfrm>
                <a:off x="6836189" y="1212013"/>
                <a:ext cx="485822" cy="214313"/>
              </a:xfrm>
              <a:prstGeom prst="rect">
                <a:avLst/>
              </a:prstGeom>
              <a:noFill/>
              <a:ln w="9525">
                <a:noFill/>
                <a:miter lim="800000"/>
                <a:headEnd/>
                <a:tailEnd/>
              </a:ln>
              <a:effectLst/>
            </p:spPr>
            <p:txBody>
              <a:bodyPr wrap="none">
                <a:spAutoFit/>
              </a:bodyPr>
              <a:lstStyle/>
              <a:p>
                <a:pPr>
                  <a:defRPr/>
                </a:pPr>
                <a:r>
                  <a:rPr lang="it-IT" sz="800" dirty="0" err="1">
                    <a:solidFill>
                      <a:srgbClr val="0000FF"/>
                    </a:solidFill>
                    <a:effectLst>
                      <a:outerShdw blurRad="38100" dist="38100" dir="2700000" algn="tl">
                        <a:srgbClr val="C0C0C0"/>
                      </a:outerShdw>
                    </a:effectLst>
                    <a:latin typeface="Arial" charset="0"/>
                    <a:cs typeface="Arial" charset="0"/>
                  </a:rPr>
                  <a:t>olution</a:t>
                </a:r>
                <a:endParaRPr lang="it-IT" sz="800" dirty="0">
                  <a:solidFill>
                    <a:srgbClr val="0000FF"/>
                  </a:solidFill>
                  <a:effectLst>
                    <a:outerShdw blurRad="38100" dist="38100" dir="2700000" algn="tl">
                      <a:srgbClr val="C0C0C0"/>
                    </a:outerShdw>
                  </a:effectLst>
                  <a:latin typeface="Arial" charset="0"/>
                  <a:cs typeface="Arial" charset="0"/>
                </a:endParaRPr>
              </a:p>
            </p:txBody>
          </p:sp>
        </p:grpSp>
        <p:sp>
          <p:nvSpPr>
            <p:cNvPr id="5126" name="Text Box 7">
              <a:extLst>
                <a:ext uri="{FF2B5EF4-FFF2-40B4-BE49-F238E27FC236}">
                  <a16:creationId xmlns:a16="http://schemas.microsoft.com/office/drawing/2014/main" id="{2A2F06D4-69CC-45E3-8FFD-7C2FC71EE38B}"/>
                </a:ext>
              </a:extLst>
            </p:cNvPr>
            <p:cNvSpPr txBox="1">
              <a:spLocks noChangeArrowheads="1"/>
            </p:cNvSpPr>
            <p:nvPr/>
          </p:nvSpPr>
          <p:spPr bwMode="auto">
            <a:xfrm>
              <a:off x="6368168" y="6513088"/>
              <a:ext cx="2435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dirty="0" err="1"/>
                <a:t>Developmental</a:t>
              </a:r>
              <a:r>
                <a:rPr lang="it-IT" altLang="it-IT" sz="1000" dirty="0"/>
                <a:t> </a:t>
              </a:r>
              <a:r>
                <a:rPr lang="it-IT" altLang="it-IT" sz="1000" dirty="0" err="1"/>
                <a:t>Biology</a:t>
              </a:r>
              <a:r>
                <a:rPr lang="it-IT" altLang="it-IT" sz="1000" dirty="0"/>
                <a:t> 369 (2012) 1–18</a:t>
              </a:r>
            </a:p>
          </p:txBody>
        </p:sp>
        <p:pic>
          <p:nvPicPr>
            <p:cNvPr id="5127" name="Picture 2" descr="Alberts fig">
              <a:extLst>
                <a:ext uri="{FF2B5EF4-FFF2-40B4-BE49-F238E27FC236}">
                  <a16:creationId xmlns:a16="http://schemas.microsoft.com/office/drawing/2014/main" id="{75C7D975-8364-40AA-99DF-A9CA3C5316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306" t="30624" r="-780" b="5672"/>
            <a:stretch>
              <a:fillRect/>
            </a:stretch>
          </p:blipFill>
          <p:spPr bwMode="auto">
            <a:xfrm>
              <a:off x="259468" y="818726"/>
              <a:ext cx="2709863"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CasellaDiTesto 9">
              <a:extLst>
                <a:ext uri="{FF2B5EF4-FFF2-40B4-BE49-F238E27FC236}">
                  <a16:creationId xmlns:a16="http://schemas.microsoft.com/office/drawing/2014/main" id="{A0166707-C69D-43B7-9016-B7ABA179965F}"/>
                </a:ext>
              </a:extLst>
            </p:cNvPr>
            <p:cNvSpPr txBox="1">
              <a:spLocks noChangeArrowheads="1"/>
            </p:cNvSpPr>
            <p:nvPr/>
          </p:nvSpPr>
          <p:spPr bwMode="auto">
            <a:xfrm>
              <a:off x="1200762" y="4177596"/>
              <a:ext cx="1003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a:solidFill>
                    <a:srgbClr val="FF0000"/>
                  </a:solidFill>
                </a:rPr>
                <a:t>EPIBOLIA</a:t>
              </a:r>
            </a:p>
          </p:txBody>
        </p:sp>
        <p:sp>
          <p:nvSpPr>
            <p:cNvPr id="5129" name="CasellaDiTesto 10">
              <a:extLst>
                <a:ext uri="{FF2B5EF4-FFF2-40B4-BE49-F238E27FC236}">
                  <a16:creationId xmlns:a16="http://schemas.microsoft.com/office/drawing/2014/main" id="{48377A8E-00A8-4EEB-8CF0-E9914BC100B8}"/>
                </a:ext>
              </a:extLst>
            </p:cNvPr>
            <p:cNvSpPr txBox="1">
              <a:spLocks noChangeArrowheads="1"/>
            </p:cNvSpPr>
            <p:nvPr/>
          </p:nvSpPr>
          <p:spPr bwMode="auto">
            <a:xfrm>
              <a:off x="6859182" y="1637531"/>
              <a:ext cx="20136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a:t>DMZ </a:t>
              </a:r>
            </a:p>
            <a:p>
              <a:pPr eaLnBrk="1" hangingPunct="1"/>
              <a:r>
                <a:rPr lang="it-IT" altLang="it-IT" sz="1400"/>
                <a:t>(dorsal marginal zone) </a:t>
              </a:r>
            </a:p>
          </p:txBody>
        </p:sp>
        <p:sp>
          <p:nvSpPr>
            <p:cNvPr id="5130" name="CasellaDiTesto 11">
              <a:extLst>
                <a:ext uri="{FF2B5EF4-FFF2-40B4-BE49-F238E27FC236}">
                  <a16:creationId xmlns:a16="http://schemas.microsoft.com/office/drawing/2014/main" id="{DC840495-447C-4CE6-B6EE-DEDBF7A5FCF5}"/>
                </a:ext>
              </a:extLst>
            </p:cNvPr>
            <p:cNvSpPr txBox="1">
              <a:spLocks noChangeArrowheads="1"/>
            </p:cNvSpPr>
            <p:nvPr/>
          </p:nvSpPr>
          <p:spPr bwMode="auto">
            <a:xfrm>
              <a:off x="6294817" y="3438100"/>
              <a:ext cx="1425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200" dirty="0"/>
                <a:t>future </a:t>
              </a:r>
              <a:r>
                <a:rPr lang="it-IT" altLang="it-IT" sz="1200" dirty="0" err="1"/>
                <a:t>pharyngeal</a:t>
              </a:r>
              <a:r>
                <a:rPr lang="it-IT" altLang="it-IT" sz="1200" dirty="0"/>
                <a:t> </a:t>
              </a:r>
            </a:p>
            <a:p>
              <a:pPr eaLnBrk="1" hangingPunct="1"/>
              <a:r>
                <a:rPr lang="it-IT" altLang="it-IT" sz="1200" dirty="0"/>
                <a:t>meso-</a:t>
              </a:r>
              <a:r>
                <a:rPr lang="it-IT" altLang="it-IT" sz="1200" dirty="0" err="1"/>
                <a:t>endoderm</a:t>
              </a:r>
              <a:endParaRPr lang="it-IT" altLang="it-IT" sz="1200" dirty="0"/>
            </a:p>
          </p:txBody>
        </p:sp>
        <p:cxnSp>
          <p:nvCxnSpPr>
            <p:cNvPr id="14" name="Connettore 2 13">
              <a:extLst>
                <a:ext uri="{FF2B5EF4-FFF2-40B4-BE49-F238E27FC236}">
                  <a16:creationId xmlns:a16="http://schemas.microsoft.com/office/drawing/2014/main" id="{DDA03DAE-71A5-4AC2-BEBA-61636C0B9627}"/>
                </a:ext>
              </a:extLst>
            </p:cNvPr>
            <p:cNvCxnSpPr/>
            <p:nvPr/>
          </p:nvCxnSpPr>
          <p:spPr bwMode="auto">
            <a:xfrm>
              <a:off x="7401630" y="3852438"/>
              <a:ext cx="319088"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Rectangle 2">
            <a:extLst>
              <a:ext uri="{FF2B5EF4-FFF2-40B4-BE49-F238E27FC236}">
                <a16:creationId xmlns:a16="http://schemas.microsoft.com/office/drawing/2014/main" id="{4C7870E7-5118-43C7-B4C8-C4A91C359D3C}"/>
              </a:ext>
            </a:extLst>
          </p:cNvPr>
          <p:cNvSpPr>
            <a:spLocks noChangeArrowheads="1"/>
          </p:cNvSpPr>
          <p:nvPr/>
        </p:nvSpPr>
        <p:spPr bwMode="auto">
          <a:xfrm>
            <a:off x="0" y="-32598"/>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dirty="0"/>
          </a:p>
        </p:txBody>
      </p:sp>
      <p:sp>
        <p:nvSpPr>
          <p:cNvPr id="16" name="CasellaDiTesto 9">
            <a:extLst>
              <a:ext uri="{FF2B5EF4-FFF2-40B4-BE49-F238E27FC236}">
                <a16:creationId xmlns:a16="http://schemas.microsoft.com/office/drawing/2014/main" id="{015C3CDE-B66D-4092-808E-537027441505}"/>
              </a:ext>
            </a:extLst>
          </p:cNvPr>
          <p:cNvSpPr txBox="1">
            <a:spLocks noChangeArrowheads="1"/>
          </p:cNvSpPr>
          <p:nvPr/>
        </p:nvSpPr>
        <p:spPr bwMode="auto">
          <a:xfrm>
            <a:off x="47176" y="6450659"/>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2" name="CasellaDiTesto 1">
            <a:extLst>
              <a:ext uri="{FF2B5EF4-FFF2-40B4-BE49-F238E27FC236}">
                <a16:creationId xmlns:a16="http://schemas.microsoft.com/office/drawing/2014/main" id="{CA89F340-7E57-453E-9083-DA819624DFA6}"/>
              </a:ext>
            </a:extLst>
          </p:cNvPr>
          <p:cNvSpPr txBox="1"/>
          <p:nvPr/>
        </p:nvSpPr>
        <p:spPr>
          <a:xfrm flipH="1">
            <a:off x="170161" y="56844"/>
            <a:ext cx="8405963" cy="307777"/>
          </a:xfrm>
          <a:prstGeom prst="rect">
            <a:avLst/>
          </a:prstGeom>
          <a:noFill/>
        </p:spPr>
        <p:txBody>
          <a:bodyPr wrap="square" rtlCol="0">
            <a:spAutoFit/>
          </a:bodyPr>
          <a:lstStyle/>
          <a:p>
            <a:r>
              <a:rPr lang="en-US" sz="1400" dirty="0">
                <a:hlinkClick r:id="rId6"/>
              </a:rPr>
              <a:t>Axis Specification and Patterning III - ppt video online download (slideplayer.com)</a:t>
            </a:r>
            <a:endParaRPr lang="it-IT"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berts fig">
            <a:extLst>
              <a:ext uri="{FF2B5EF4-FFF2-40B4-BE49-F238E27FC236}">
                <a16:creationId xmlns:a16="http://schemas.microsoft.com/office/drawing/2014/main" id="{8B5D732C-344D-4A92-B5BA-61ED60AC2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762000"/>
            <a:ext cx="78613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a:extLst>
              <a:ext uri="{FF2B5EF4-FFF2-40B4-BE49-F238E27FC236}">
                <a16:creationId xmlns:a16="http://schemas.microsoft.com/office/drawing/2014/main" id="{B4D61271-0D59-48B9-A680-CE26B5BB1D63}"/>
              </a:ext>
            </a:extLst>
          </p:cNvPr>
          <p:cNvSpPr txBox="1">
            <a:spLocks noChangeArrowheads="1"/>
          </p:cNvSpPr>
          <p:nvPr/>
        </p:nvSpPr>
        <p:spPr bwMode="auto">
          <a:xfrm>
            <a:off x="2192338" y="234950"/>
            <a:ext cx="4765675" cy="457200"/>
          </a:xfrm>
          <a:prstGeom prst="rect">
            <a:avLst/>
          </a:prstGeom>
          <a:noFill/>
          <a:ln w="9525">
            <a:noFill/>
            <a:miter lim="800000"/>
            <a:headEnd/>
            <a:tailEnd/>
          </a:ln>
          <a:effectLst/>
        </p:spPr>
        <p:txBody>
          <a:bodyPr wrap="none">
            <a:spAutoFit/>
          </a:bodyPr>
          <a:lstStyle/>
          <a:p>
            <a:pPr>
              <a:defRPr/>
            </a:pPr>
            <a:r>
              <a:rPr lang="it-IT" b="1">
                <a:solidFill>
                  <a:schemeClr val="accent2"/>
                </a:solidFill>
                <a:effectLst>
                  <a:outerShdw blurRad="38100" dist="38100" dir="2700000" algn="tl">
                    <a:srgbClr val="C0C0C0"/>
                  </a:outerShdw>
                </a:effectLst>
                <a:latin typeface="Comic Sans MS" pitchFamily="66" charset="0"/>
                <a:cs typeface="Arial" charset="0"/>
              </a:rPr>
              <a:t>GASTRULAZIONE IN </a:t>
            </a:r>
            <a:r>
              <a:rPr lang="it-IT" b="1" i="1">
                <a:solidFill>
                  <a:schemeClr val="accent2"/>
                </a:solidFill>
                <a:effectLst>
                  <a:outerShdw blurRad="38100" dist="38100" dir="2700000" algn="tl">
                    <a:srgbClr val="C0C0C0"/>
                  </a:outerShdw>
                </a:effectLst>
                <a:latin typeface="Comic Sans MS" pitchFamily="66" charset="0"/>
                <a:cs typeface="Arial" charset="0"/>
              </a:rPr>
              <a:t>Xenopus</a:t>
            </a:r>
          </a:p>
        </p:txBody>
      </p:sp>
      <p:sp>
        <p:nvSpPr>
          <p:cNvPr id="4100" name="Text Box 4">
            <a:extLst>
              <a:ext uri="{FF2B5EF4-FFF2-40B4-BE49-F238E27FC236}">
                <a16:creationId xmlns:a16="http://schemas.microsoft.com/office/drawing/2014/main" id="{8F6D8B71-702E-41AD-BFED-12322593B778}"/>
              </a:ext>
            </a:extLst>
          </p:cNvPr>
          <p:cNvSpPr txBox="1">
            <a:spLocks noChangeArrowheads="1"/>
          </p:cNvSpPr>
          <p:nvPr/>
        </p:nvSpPr>
        <p:spPr bwMode="auto">
          <a:xfrm>
            <a:off x="0" y="4495800"/>
            <a:ext cx="8818563"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93675" indent="-19367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200"/>
              <a:t>A- VISIONE ESTERNA DELL’EMBRIONE, LE FRECCE INDICANO LA DIREZIONE DEL MOVIMENTO DELLE CELLULE.</a:t>
            </a:r>
          </a:p>
          <a:p>
            <a:pPr eaLnBrk="1" hangingPunct="1"/>
            <a:r>
              <a:rPr lang="it-IT" altLang="it-IT" sz="1200"/>
              <a:t>	LA GASTRULAZIONE INIZIA QUANDO UNA PICCOLA INDENTATURA, L’INIZIO DEL BLASTOPORO, DIVENTA VISIBILE </a:t>
            </a:r>
          </a:p>
          <a:p>
            <a:pPr eaLnBrk="1" hangingPunct="1"/>
            <a:r>
              <a:rPr lang="it-IT" altLang="it-IT" sz="1200"/>
              <a:t>	SULLA SUPERFICIE DELLA BLASTULA. L’INDENTATURA SI ESTENDE GRADUALMENTE, CURVANDOSI TUTT’AT-</a:t>
            </a:r>
          </a:p>
          <a:p>
            <a:pPr eaLnBrk="1" hangingPunct="1"/>
            <a:r>
              <a:rPr lang="it-IT" altLang="it-IT" sz="1200"/>
              <a:t>	TORNO A FORMARE UN ANELLO CHE CIRCONDA UN TAPPO DI CELLULE RICCHE DI TUORLO. FOGLIETTI DI CEL-</a:t>
            </a:r>
          </a:p>
          <a:p>
            <a:pPr eaLnBrk="1" hangingPunct="1"/>
            <a:r>
              <a:rPr lang="it-IT" altLang="it-IT" sz="1200"/>
              <a:t>	LULE SI INVOLVONO ATTORNO AL LABBRO DEL BLASTOPORO E SI PORTANO ALL’INTERNO DELL’EMBRIONE.</a:t>
            </a:r>
          </a:p>
          <a:p>
            <a:pPr eaLnBrk="1" hangingPunct="1"/>
            <a:r>
              <a:rPr lang="it-IT" altLang="it-IT" sz="1200"/>
              <a:t>	 L’EPITELIO SUPERFICIALE AL POLO ANIMALE SI ESPANDE  PER RIEMPIRE IL POSTO DELLE CELLULE INVOLUTE.</a:t>
            </a:r>
          </a:p>
          <a:p>
            <a:pPr eaLnBrk="1" hangingPunct="1"/>
            <a:r>
              <a:rPr lang="it-IT" altLang="it-IT" sz="1200"/>
              <a:t>	 QUESTO EPITELIO SI ESTENDE A COPRIRE L’INTERA SUPERFICIE ESTERNA DELL’EMBRIONE E, QUANDO LA </a:t>
            </a:r>
          </a:p>
          <a:p>
            <a:pPr eaLnBrk="1" hangingPunct="1"/>
            <a:r>
              <a:rPr lang="it-IT" altLang="it-IT" sz="1200"/>
              <a:t>	GASTRULAZIONE E’ TERMINATA, IL BLASTOPORO SI RESTRINGE AD UN PUNTO.</a:t>
            </a:r>
          </a:p>
          <a:p>
            <a:pPr eaLnBrk="1" hangingPunct="1"/>
            <a:r>
              <a:rPr lang="it-IT" altLang="it-IT" sz="1200"/>
              <a:t>B-	MAPPA DEL DESTINO DELL’EMBRIONE DI </a:t>
            </a:r>
            <a:r>
              <a:rPr lang="it-IT" altLang="it-IT" sz="1200" i="1"/>
              <a:t>Xenopus</a:t>
            </a:r>
            <a:r>
              <a:rPr lang="it-IT" altLang="it-IT" sz="1200"/>
              <a:t> ALL’INIZIO DELLA GASTRULAZIONE, CHE MOSTRA L’ORIGINE </a:t>
            </a:r>
          </a:p>
          <a:p>
            <a:pPr eaLnBrk="1" hangingPunct="1"/>
            <a:r>
              <a:rPr lang="it-IT" altLang="it-IT" sz="1200"/>
              <a:t>	DELLE CELLULE CHE FORMERANNO I TRE FOGLIETTI GERMINATIVI AL TERMINE DEI MOVIMENTI DELLA GASTRU-</a:t>
            </a:r>
          </a:p>
          <a:p>
            <a:pPr eaLnBrk="1" hangingPunct="1"/>
            <a:r>
              <a:rPr lang="it-IT" altLang="it-IT" sz="1200"/>
              <a:t>	LAZIONE.</a:t>
            </a:r>
          </a:p>
        </p:txBody>
      </p:sp>
      <p:sp>
        <p:nvSpPr>
          <p:cNvPr id="6" name="Rectangle 2">
            <a:extLst>
              <a:ext uri="{FF2B5EF4-FFF2-40B4-BE49-F238E27FC236}">
                <a16:creationId xmlns:a16="http://schemas.microsoft.com/office/drawing/2014/main" id="{AA4EE5E7-7328-4CD7-9155-3CDF710D20F6}"/>
              </a:ext>
            </a:extLst>
          </p:cNvPr>
          <p:cNvSpPr>
            <a:spLocks noChangeArrowheads="1"/>
          </p:cNvSpPr>
          <p:nvPr/>
        </p:nvSpPr>
        <p:spPr bwMode="auto">
          <a:xfrm>
            <a:off x="0" y="-38009"/>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7" name="CasellaDiTesto 9">
            <a:extLst>
              <a:ext uri="{FF2B5EF4-FFF2-40B4-BE49-F238E27FC236}">
                <a16:creationId xmlns:a16="http://schemas.microsoft.com/office/drawing/2014/main" id="{6FA7EDF3-3649-4AE3-9807-5030566FBDDB}"/>
              </a:ext>
            </a:extLst>
          </p:cNvPr>
          <p:cNvSpPr txBox="1">
            <a:spLocks noChangeArrowheads="1"/>
          </p:cNvSpPr>
          <p:nvPr/>
        </p:nvSpPr>
        <p:spPr bwMode="auto">
          <a:xfrm>
            <a:off x="7438199" y="6450659"/>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lberts fig">
            <a:extLst>
              <a:ext uri="{FF2B5EF4-FFF2-40B4-BE49-F238E27FC236}">
                <a16:creationId xmlns:a16="http://schemas.microsoft.com/office/drawing/2014/main" id="{BCF1A475-2C6C-467A-9430-1A664E605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990600"/>
            <a:ext cx="633095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807AA782-24A5-4AF6-89D1-01316DCC917F}"/>
              </a:ext>
            </a:extLst>
          </p:cNvPr>
          <p:cNvSpPr txBox="1">
            <a:spLocks noChangeArrowheads="1"/>
          </p:cNvSpPr>
          <p:nvPr/>
        </p:nvSpPr>
        <p:spPr bwMode="auto">
          <a:xfrm>
            <a:off x="520700" y="234950"/>
            <a:ext cx="8132763" cy="457200"/>
          </a:xfrm>
          <a:prstGeom prst="rect">
            <a:avLst/>
          </a:prstGeom>
          <a:noFill/>
          <a:ln w="9525">
            <a:noFill/>
            <a:miter lim="800000"/>
            <a:headEnd/>
            <a:tailEnd/>
          </a:ln>
          <a:effectLst/>
        </p:spPr>
        <p:txBody>
          <a:bodyPr wrap="none">
            <a:spAutoFit/>
          </a:bodyPr>
          <a:lstStyle/>
          <a:p>
            <a:pPr>
              <a:defRPr/>
            </a:pPr>
            <a:r>
              <a:rPr lang="it-IT" b="1">
                <a:solidFill>
                  <a:schemeClr val="accent2"/>
                </a:solidFill>
                <a:effectLst>
                  <a:outerShdw blurRad="38100" dist="38100" dir="2700000" algn="tl">
                    <a:srgbClr val="C0C0C0"/>
                  </a:outerShdw>
                </a:effectLst>
                <a:latin typeface="Comic Sans MS" pitchFamily="66" charset="0"/>
                <a:cs typeface="Arial" charset="0"/>
              </a:rPr>
              <a:t>MOVIMENTI CELLULARI NELLLA GASTRULAZIONE</a:t>
            </a:r>
          </a:p>
        </p:txBody>
      </p:sp>
      <p:sp>
        <p:nvSpPr>
          <p:cNvPr id="6148" name="Text Box 4">
            <a:extLst>
              <a:ext uri="{FF2B5EF4-FFF2-40B4-BE49-F238E27FC236}">
                <a16:creationId xmlns:a16="http://schemas.microsoft.com/office/drawing/2014/main" id="{FE315855-7478-4131-B47A-F9CB3ABD0C13}"/>
              </a:ext>
            </a:extLst>
          </p:cNvPr>
          <p:cNvSpPr txBox="1">
            <a:spLocks noChangeArrowheads="1"/>
          </p:cNvSpPr>
          <p:nvPr/>
        </p:nvSpPr>
        <p:spPr bwMode="auto">
          <a:xfrm>
            <a:off x="288925" y="5334000"/>
            <a:ext cx="889724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dirty="0"/>
              <a:t>L’EPITELIO DEL POLO ANIMALE SI ESPANDE PER RIARRANGIAMENTO CELLULARE, DIVENENDO PIU’</a:t>
            </a:r>
          </a:p>
          <a:p>
            <a:pPr eaLnBrk="1" hangingPunct="1"/>
            <a:r>
              <a:rPr lang="it-IT" altLang="it-IT" sz="1400" dirty="0"/>
              <a:t>SOTTILE ESPANDENDOSI. LA MIGRAZIONE DELLE CELLULE MESODERMICHE SOPRA UNA MATRICE </a:t>
            </a:r>
          </a:p>
          <a:p>
            <a:pPr eaLnBrk="1" hangingPunct="1"/>
            <a:r>
              <a:rPr lang="it-IT" altLang="it-IT" sz="1400" dirty="0"/>
              <a:t>RICCA IN FIBRONECTINA CHE RIVESTE IL TETTO DEL BLASTOCELE PUO’ AIUTARE IL MOVIMENTO</a:t>
            </a:r>
          </a:p>
          <a:p>
            <a:pPr eaLnBrk="1" hangingPunct="1"/>
            <a:r>
              <a:rPr lang="it-IT" altLang="it-IT" sz="1400" dirty="0"/>
              <a:t>IN AVANTI DEI TESSUTI INVAGINATI</a:t>
            </a:r>
            <a:r>
              <a:rPr lang="it-IT" altLang="it-IT" sz="1400" dirty="0">
                <a:solidFill>
                  <a:srgbClr val="45691D"/>
                </a:solidFill>
              </a:rPr>
              <a:t>. </a:t>
            </a:r>
            <a:r>
              <a:rPr lang="it-IT" altLang="it-IT" sz="1400" b="1" dirty="0">
                <a:solidFill>
                  <a:srgbClr val="537F23"/>
                </a:solidFill>
              </a:rPr>
              <a:t>LA PRINCIPALE FORZA TRAINANTE DELLA GASTRULAZIONE IN</a:t>
            </a:r>
          </a:p>
          <a:p>
            <a:pPr eaLnBrk="1" hangingPunct="1"/>
            <a:r>
              <a:rPr lang="it-IT" altLang="it-IT" sz="1400" b="1" i="1" dirty="0" err="1">
                <a:solidFill>
                  <a:srgbClr val="537F23"/>
                </a:solidFill>
              </a:rPr>
              <a:t>Xenopus</a:t>
            </a:r>
            <a:r>
              <a:rPr lang="it-IT" altLang="it-IT" sz="1400" b="1" dirty="0">
                <a:solidFill>
                  <a:srgbClr val="537F23"/>
                </a:solidFill>
              </a:rPr>
              <a:t> E’ L’ESTENSIONE CONVERGENTE NELLA ZONA MARGINALE.</a:t>
            </a:r>
          </a:p>
        </p:txBody>
      </p:sp>
      <p:sp>
        <p:nvSpPr>
          <p:cNvPr id="6" name="Rettangolo 5">
            <a:extLst>
              <a:ext uri="{FF2B5EF4-FFF2-40B4-BE49-F238E27FC236}">
                <a16:creationId xmlns:a16="http://schemas.microsoft.com/office/drawing/2014/main" id="{C0E7883B-CC53-405B-9120-42862C2B0528}"/>
              </a:ext>
            </a:extLst>
          </p:cNvPr>
          <p:cNvSpPr/>
          <p:nvPr/>
        </p:nvSpPr>
        <p:spPr>
          <a:xfrm>
            <a:off x="2252663" y="887413"/>
            <a:ext cx="2081212" cy="398462"/>
          </a:xfrm>
          <a:prstGeom prst="rect">
            <a:avLst/>
          </a:prstGeom>
          <a:noFill/>
          <a:ln>
            <a:solidFill>
              <a:srgbClr val="36FA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Rectangle 2">
            <a:extLst>
              <a:ext uri="{FF2B5EF4-FFF2-40B4-BE49-F238E27FC236}">
                <a16:creationId xmlns:a16="http://schemas.microsoft.com/office/drawing/2014/main" id="{6E0B7F75-2B7A-4112-9E2F-33F6A9B50B94}"/>
              </a:ext>
            </a:extLst>
          </p:cNvPr>
          <p:cNvSpPr>
            <a:spLocks noChangeArrowheads="1"/>
          </p:cNvSpPr>
          <p:nvPr/>
        </p:nvSpPr>
        <p:spPr bwMode="auto">
          <a:xfrm>
            <a:off x="0" y="-48694"/>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8" name="CasellaDiTesto 9">
            <a:extLst>
              <a:ext uri="{FF2B5EF4-FFF2-40B4-BE49-F238E27FC236}">
                <a16:creationId xmlns:a16="http://schemas.microsoft.com/office/drawing/2014/main" id="{BF247B43-87EA-4A01-B9BB-6BA5ED224BC7}"/>
              </a:ext>
            </a:extLst>
          </p:cNvPr>
          <p:cNvSpPr txBox="1">
            <a:spLocks noChangeArrowheads="1"/>
          </p:cNvSpPr>
          <p:nvPr/>
        </p:nvSpPr>
        <p:spPr bwMode="auto">
          <a:xfrm>
            <a:off x="47176" y="6457166"/>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1028">
            <a:extLst>
              <a:ext uri="{FF2B5EF4-FFF2-40B4-BE49-F238E27FC236}">
                <a16:creationId xmlns:a16="http://schemas.microsoft.com/office/drawing/2014/main" id="{C33B3D0C-1E13-4F22-B73E-45279BFEDD89}"/>
              </a:ext>
            </a:extLst>
          </p:cNvPr>
          <p:cNvSpPr txBox="1">
            <a:spLocks noChangeArrowheads="1"/>
          </p:cNvSpPr>
          <p:nvPr/>
        </p:nvSpPr>
        <p:spPr bwMode="auto">
          <a:xfrm>
            <a:off x="1611120" y="228601"/>
            <a:ext cx="5915954" cy="369332"/>
          </a:xfrm>
          <a:prstGeom prst="rect">
            <a:avLst/>
          </a:prstGeom>
          <a:noFill/>
          <a:ln w="9525">
            <a:noFill/>
            <a:miter lim="800000"/>
            <a:headEnd/>
            <a:tailEnd/>
          </a:ln>
          <a:effectLst/>
        </p:spPr>
        <p:txBody>
          <a:bodyPr wrap="square">
            <a:spAutoFit/>
          </a:bodyPr>
          <a:lstStyle/>
          <a:p>
            <a:pPr>
              <a:defRPr/>
            </a:pPr>
            <a:r>
              <a:rPr lang="it-IT" b="1" dirty="0">
                <a:solidFill>
                  <a:srgbClr val="3366FF"/>
                </a:solidFill>
                <a:effectLst>
                  <a:outerShdw blurRad="38100" dist="38100" dir="2700000" algn="tl">
                    <a:srgbClr val="C0C0C0"/>
                  </a:outerShdw>
                </a:effectLst>
                <a:latin typeface="Comic Sans MS" pitchFamily="66" charset="0"/>
                <a:cs typeface="Arial" charset="0"/>
              </a:rPr>
              <a:t>ESTENSIONE CONVERGENTE, BASI CELLULARI</a:t>
            </a:r>
          </a:p>
        </p:txBody>
      </p:sp>
      <p:grpSp>
        <p:nvGrpSpPr>
          <p:cNvPr id="7171" name="Group 1033">
            <a:extLst>
              <a:ext uri="{FF2B5EF4-FFF2-40B4-BE49-F238E27FC236}">
                <a16:creationId xmlns:a16="http://schemas.microsoft.com/office/drawing/2014/main" id="{DB30DC74-D830-46A5-A1FB-18D634AAE7E8}"/>
              </a:ext>
            </a:extLst>
          </p:cNvPr>
          <p:cNvGrpSpPr>
            <a:grpSpLocks/>
          </p:cNvGrpSpPr>
          <p:nvPr/>
        </p:nvGrpSpPr>
        <p:grpSpPr bwMode="auto">
          <a:xfrm>
            <a:off x="55760" y="1049525"/>
            <a:ext cx="9144000" cy="2909887"/>
            <a:chOff x="0" y="779"/>
            <a:chExt cx="5760" cy="1833"/>
          </a:xfrm>
        </p:grpSpPr>
        <p:pic>
          <p:nvPicPr>
            <p:cNvPr id="7174" name="Picture 1026" descr="Alberts fig">
              <a:extLst>
                <a:ext uri="{FF2B5EF4-FFF2-40B4-BE49-F238E27FC236}">
                  <a16:creationId xmlns:a16="http://schemas.microsoft.com/office/drawing/2014/main" id="{B8EEA225-BA34-4C31-AFF8-F0972BECE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
              <a:ext cx="3647"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5" name="Group 1032">
              <a:extLst>
                <a:ext uri="{FF2B5EF4-FFF2-40B4-BE49-F238E27FC236}">
                  <a16:creationId xmlns:a16="http://schemas.microsoft.com/office/drawing/2014/main" id="{E84CF59A-250E-4FF5-98BF-842827318C93}"/>
                </a:ext>
              </a:extLst>
            </p:cNvPr>
            <p:cNvGrpSpPr>
              <a:grpSpLocks/>
            </p:cNvGrpSpPr>
            <p:nvPr/>
          </p:nvGrpSpPr>
          <p:grpSpPr bwMode="auto">
            <a:xfrm>
              <a:off x="1408" y="779"/>
              <a:ext cx="4352" cy="1833"/>
              <a:chOff x="663" y="1911"/>
              <a:chExt cx="5097" cy="2409"/>
            </a:xfrm>
          </p:grpSpPr>
          <p:pic>
            <p:nvPicPr>
              <p:cNvPr id="7176" name="Picture 1030">
                <a:extLst>
                  <a:ext uri="{FF2B5EF4-FFF2-40B4-BE49-F238E27FC236}">
                    <a16:creationId xmlns:a16="http://schemas.microsoft.com/office/drawing/2014/main" id="{78981C84-4AA7-4A15-A081-3B1EA72E6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 y="1911"/>
                <a:ext cx="5097" cy="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031">
                <a:extLst>
                  <a:ext uri="{FF2B5EF4-FFF2-40B4-BE49-F238E27FC236}">
                    <a16:creationId xmlns:a16="http://schemas.microsoft.com/office/drawing/2014/main" id="{B5EC972C-7C09-4B84-9572-F1896840DE81}"/>
                  </a:ext>
                </a:extLst>
              </p:cNvPr>
              <p:cNvSpPr>
                <a:spLocks noChangeArrowheads="1"/>
              </p:cNvSpPr>
              <p:nvPr/>
            </p:nvSpPr>
            <p:spPr bwMode="auto">
              <a:xfrm>
                <a:off x="2369" y="4072"/>
                <a:ext cx="223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800"/>
                  <a:t>Current Opinion in Genetics &amp; Development 2004, 14:399–406</a:t>
                </a:r>
              </a:p>
            </p:txBody>
          </p:sp>
        </p:grpSp>
      </p:grpSp>
      <p:sp>
        <p:nvSpPr>
          <p:cNvPr id="7172" name="Rectangle 1034">
            <a:extLst>
              <a:ext uri="{FF2B5EF4-FFF2-40B4-BE49-F238E27FC236}">
                <a16:creationId xmlns:a16="http://schemas.microsoft.com/office/drawing/2014/main" id="{67A2ECB2-97A7-404F-BC8D-C245E422D894}"/>
              </a:ext>
            </a:extLst>
          </p:cNvPr>
          <p:cNvSpPr>
            <a:spLocks noChangeArrowheads="1"/>
          </p:cNvSpPr>
          <p:nvPr/>
        </p:nvSpPr>
        <p:spPr bwMode="auto">
          <a:xfrm>
            <a:off x="0" y="4297363"/>
            <a:ext cx="9144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1400" dirty="0"/>
              <a:t>Convergent extension in deep cells:  major motile events during convergent extension (CE) of dorsal axial mesoderm in Xenopus. Initially, cells show largely random protrusive activity. At the onset of CE, cells orient their protrusions mediolaterally, become bipolar, and intercalate between their neighbors. Cells continue to intercalate until they reach the lateral boundary with presumptive </a:t>
            </a:r>
            <a:r>
              <a:rPr lang="en-US" altLang="it-IT" sz="1400" dirty="0" err="1"/>
              <a:t>somitic</a:t>
            </a:r>
            <a:r>
              <a:rPr lang="en-US" altLang="it-IT" sz="1400" dirty="0"/>
              <a:t> mesoderm, where protrusive activity ceases. Cells in the notochord continue to converge until their mediolateral edges each make contact with the boundary (‘boundary capture’). As the cells converge, the tissue extends along the forming A-P axis. Inset: the Keller cell–cell traction model of intercalation. CE must maintain rigidity within the tissue, while individual cells retain the ability to migrate between neighboring cells. ‘Stiffening adhesions’ (red) are temporary regions of adhesion between cells that allow the tissue to retain structure, but can be easily broken or reformed as cells migrate between each other. ‘Tractive protrusions’ consist of mediolaterally directed filopodia that adhere to neighboring cells with enough force to pull cells between one other.</a:t>
            </a:r>
          </a:p>
        </p:txBody>
      </p:sp>
      <p:sp>
        <p:nvSpPr>
          <p:cNvPr id="10" name="Rectangle 2">
            <a:extLst>
              <a:ext uri="{FF2B5EF4-FFF2-40B4-BE49-F238E27FC236}">
                <a16:creationId xmlns:a16="http://schemas.microsoft.com/office/drawing/2014/main" id="{7F44E184-8114-4437-B103-DA49BF9B141B}"/>
              </a:ext>
            </a:extLst>
          </p:cNvPr>
          <p:cNvSpPr>
            <a:spLocks noChangeArrowheads="1"/>
          </p:cNvSpPr>
          <p:nvPr/>
        </p:nvSpPr>
        <p:spPr bwMode="auto">
          <a:xfrm>
            <a:off x="0" y="-28141"/>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11" name="CasellaDiTesto 9">
            <a:extLst>
              <a:ext uri="{FF2B5EF4-FFF2-40B4-BE49-F238E27FC236}">
                <a16:creationId xmlns:a16="http://schemas.microsoft.com/office/drawing/2014/main" id="{D319402F-7406-4DDC-B283-914DFE3702B6}"/>
              </a:ext>
            </a:extLst>
          </p:cNvPr>
          <p:cNvSpPr txBox="1">
            <a:spLocks noChangeArrowheads="1"/>
          </p:cNvSpPr>
          <p:nvPr/>
        </p:nvSpPr>
        <p:spPr bwMode="auto">
          <a:xfrm>
            <a:off x="7465536" y="6476537"/>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B6C348A7-BA5E-4088-B93F-6050551B3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241300"/>
            <a:ext cx="70770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CasellaDiTesto 2">
            <a:extLst>
              <a:ext uri="{FF2B5EF4-FFF2-40B4-BE49-F238E27FC236}">
                <a16:creationId xmlns:a16="http://schemas.microsoft.com/office/drawing/2014/main" id="{CC8038C1-3EAF-42A5-B998-A15B99BF00CB}"/>
              </a:ext>
            </a:extLst>
          </p:cNvPr>
          <p:cNvSpPr txBox="1">
            <a:spLocks noChangeArrowheads="1"/>
          </p:cNvSpPr>
          <p:nvPr/>
        </p:nvSpPr>
        <p:spPr bwMode="auto">
          <a:xfrm>
            <a:off x="-12700" y="1563688"/>
            <a:ext cx="13223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a:solidFill>
                  <a:srgbClr val="C00000"/>
                </a:solidFill>
              </a:rPr>
              <a:t>ORGANIZZATORE </a:t>
            </a:r>
          </a:p>
          <a:p>
            <a:pPr eaLnBrk="1" hangingPunct="1"/>
            <a:r>
              <a:rPr lang="it-IT" altLang="it-IT" sz="1000">
                <a:solidFill>
                  <a:srgbClr val="C00000"/>
                </a:solidFill>
              </a:rPr>
              <a:t>DI SPEMANN E </a:t>
            </a:r>
          </a:p>
          <a:p>
            <a:pPr eaLnBrk="1" hangingPunct="1"/>
            <a:r>
              <a:rPr lang="it-IT" altLang="it-IT" sz="1000">
                <a:solidFill>
                  <a:srgbClr val="C00000"/>
                </a:solidFill>
              </a:rPr>
              <a:t>MANGOLD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a:extLst>
              <a:ext uri="{FF2B5EF4-FFF2-40B4-BE49-F238E27FC236}">
                <a16:creationId xmlns:a16="http://schemas.microsoft.com/office/drawing/2014/main" id="{B9F2C59D-6331-4E62-9062-8F2527EAF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8" y="2471738"/>
            <a:ext cx="53578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3">
            <a:extLst>
              <a:ext uri="{FF2B5EF4-FFF2-40B4-BE49-F238E27FC236}">
                <a16:creationId xmlns:a16="http://schemas.microsoft.com/office/drawing/2014/main" id="{259C3286-D3B7-4022-9CA2-C1732FFF60BD}"/>
              </a:ext>
            </a:extLst>
          </p:cNvPr>
          <p:cNvSpPr txBox="1">
            <a:spLocks noChangeArrowheads="1"/>
          </p:cNvSpPr>
          <p:nvPr/>
        </p:nvSpPr>
        <p:spPr bwMode="auto">
          <a:xfrm>
            <a:off x="236537" y="4806950"/>
            <a:ext cx="7285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200" dirty="0"/>
              <a:t>The </a:t>
            </a:r>
            <a:r>
              <a:rPr lang="it-IT" altLang="it-IT" sz="1200" dirty="0" err="1"/>
              <a:t>dorsal-ventral</a:t>
            </a:r>
            <a:r>
              <a:rPr lang="it-IT" altLang="it-IT" sz="1200" dirty="0"/>
              <a:t> </a:t>
            </a:r>
            <a:r>
              <a:rPr lang="it-IT" altLang="it-IT" sz="1200" dirty="0" err="1"/>
              <a:t>axis</a:t>
            </a:r>
            <a:r>
              <a:rPr lang="it-IT" altLang="it-IT" sz="1200" dirty="0"/>
              <a:t> </a:t>
            </a:r>
            <a:r>
              <a:rPr lang="it-IT" altLang="it-IT" sz="1200" dirty="0" err="1"/>
              <a:t>is</a:t>
            </a:r>
            <a:r>
              <a:rPr lang="it-IT" altLang="it-IT" sz="1200" dirty="0"/>
              <a:t> </a:t>
            </a:r>
            <a:r>
              <a:rPr lang="it-IT" altLang="it-IT" sz="1200" dirty="0" err="1"/>
              <a:t>specified</a:t>
            </a:r>
            <a:r>
              <a:rPr lang="it-IT" altLang="it-IT" sz="1200" dirty="0"/>
              <a:t> by the </a:t>
            </a:r>
            <a:r>
              <a:rPr lang="it-IT" altLang="it-IT" sz="1200" dirty="0" err="1"/>
              <a:t>Nieuwkoop</a:t>
            </a:r>
            <a:r>
              <a:rPr lang="it-IT" altLang="it-IT" sz="1200" dirty="0"/>
              <a:t> center and the </a:t>
            </a:r>
            <a:r>
              <a:rPr lang="it-IT" altLang="it-IT" sz="1200" dirty="0" err="1"/>
              <a:t>Spemann</a:t>
            </a:r>
            <a:r>
              <a:rPr lang="it-IT" altLang="it-IT" sz="1200" dirty="0"/>
              <a:t> organizer in </a:t>
            </a:r>
            <a:r>
              <a:rPr lang="it-IT" altLang="it-IT" sz="1200" i="1" dirty="0" err="1"/>
              <a:t>Xenopus</a:t>
            </a:r>
            <a:r>
              <a:rPr lang="it-IT" altLang="it-IT" sz="1200" dirty="0"/>
              <a:t>. </a:t>
            </a:r>
          </a:p>
          <a:p>
            <a:pPr eaLnBrk="1" hangingPunct="1"/>
            <a:r>
              <a:rPr lang="it-IT" altLang="it-IT" sz="1200" dirty="0"/>
              <a:t>(A) </a:t>
            </a:r>
            <a:r>
              <a:rPr lang="it-IT" altLang="it-IT" sz="1200" dirty="0" err="1"/>
              <a:t>Prior</a:t>
            </a:r>
            <a:r>
              <a:rPr lang="it-IT" altLang="it-IT" sz="1200" dirty="0"/>
              <a:t> to </a:t>
            </a:r>
            <a:r>
              <a:rPr lang="it-IT" altLang="it-IT" sz="1200" dirty="0" err="1"/>
              <a:t>gastrulation</a:t>
            </a:r>
            <a:r>
              <a:rPr lang="it-IT" altLang="it-IT" sz="1200" dirty="0"/>
              <a:t> the </a:t>
            </a:r>
            <a:r>
              <a:rPr lang="it-IT" altLang="it-IT" sz="1200" dirty="0" err="1"/>
              <a:t>dorsal</a:t>
            </a:r>
            <a:r>
              <a:rPr lang="it-IT" altLang="it-IT" sz="1200" dirty="0"/>
              <a:t> </a:t>
            </a:r>
            <a:r>
              <a:rPr lang="it-IT" altLang="it-IT" sz="1200" dirty="0" err="1"/>
              <a:t>axis</a:t>
            </a:r>
            <a:r>
              <a:rPr lang="it-IT" altLang="it-IT" sz="1200" dirty="0"/>
              <a:t> </a:t>
            </a:r>
            <a:r>
              <a:rPr lang="it-IT" altLang="it-IT" sz="1200" dirty="0" err="1"/>
              <a:t>is</a:t>
            </a:r>
            <a:r>
              <a:rPr lang="it-IT" altLang="it-IT" sz="1200" dirty="0"/>
              <a:t> </a:t>
            </a:r>
            <a:r>
              <a:rPr lang="it-IT" altLang="it-IT" sz="1200" dirty="0" err="1"/>
              <a:t>specified</a:t>
            </a:r>
            <a:r>
              <a:rPr lang="it-IT" altLang="it-IT" sz="1200" dirty="0"/>
              <a:t> by the </a:t>
            </a:r>
            <a:r>
              <a:rPr lang="it-IT" altLang="it-IT" sz="1200" dirty="0" err="1"/>
              <a:t>Nieuwkoop</a:t>
            </a:r>
            <a:r>
              <a:rPr lang="it-IT" altLang="it-IT" sz="1200" dirty="0"/>
              <a:t> center (green </a:t>
            </a:r>
            <a:r>
              <a:rPr lang="it-IT" altLang="it-IT" sz="1200" dirty="0" err="1"/>
              <a:t>circle</a:t>
            </a:r>
            <a:r>
              <a:rPr lang="it-IT" altLang="it-IT" sz="1200" dirty="0"/>
              <a:t>), </a:t>
            </a:r>
            <a:r>
              <a:rPr lang="it-IT" altLang="it-IT" sz="1200" dirty="0" err="1"/>
              <a:t>formed</a:t>
            </a:r>
            <a:r>
              <a:rPr lang="it-IT" altLang="it-IT" sz="1200" dirty="0"/>
              <a:t> </a:t>
            </a:r>
            <a:r>
              <a:rPr lang="it-IT" altLang="it-IT" sz="1200" dirty="0" err="1"/>
              <a:t>as</a:t>
            </a:r>
            <a:r>
              <a:rPr lang="it-IT" altLang="it-IT" sz="1200" dirty="0"/>
              <a:t> a </a:t>
            </a:r>
            <a:r>
              <a:rPr lang="it-IT" altLang="it-IT" sz="1200" dirty="0" err="1"/>
              <a:t>result</a:t>
            </a:r>
            <a:r>
              <a:rPr lang="it-IT" altLang="it-IT" sz="1200" dirty="0"/>
              <a:t> of </a:t>
            </a:r>
            <a:r>
              <a:rPr lang="it-IT" altLang="it-IT" sz="1200" dirty="0" err="1"/>
              <a:t>overlapping</a:t>
            </a:r>
            <a:r>
              <a:rPr lang="it-IT" altLang="it-IT" sz="1200" dirty="0"/>
              <a:t> </a:t>
            </a:r>
            <a:r>
              <a:rPr lang="it-IT" altLang="it-IT" sz="1200" dirty="0" err="1"/>
              <a:t>expression</a:t>
            </a:r>
            <a:r>
              <a:rPr lang="it-IT" altLang="it-IT" sz="1200" dirty="0"/>
              <a:t> of </a:t>
            </a:r>
            <a:r>
              <a:rPr lang="it-IT" altLang="it-IT" sz="1200" dirty="0" err="1"/>
              <a:t>VegT</a:t>
            </a:r>
            <a:r>
              <a:rPr lang="it-IT" altLang="it-IT" sz="1200" dirty="0"/>
              <a:t> and Vg1 (</a:t>
            </a:r>
            <a:r>
              <a:rPr lang="it-IT" altLang="it-IT" sz="1000" dirty="0" err="1"/>
              <a:t>both</a:t>
            </a:r>
            <a:r>
              <a:rPr lang="en-US" altLang="it-IT" sz="1000" dirty="0">
                <a:latin typeface="Arial" panose="020B0604020202020204" pitchFamily="34" charset="0"/>
                <a:cs typeface="Arial" panose="020B0604020202020204" pitchFamily="34" charset="0"/>
              </a:rPr>
              <a:t> TGF-β factors</a:t>
            </a:r>
            <a:r>
              <a:rPr lang="en-US" altLang="it-IT" sz="1200" dirty="0">
                <a:latin typeface="Arial" panose="020B0604020202020204" pitchFamily="34" charset="0"/>
                <a:cs typeface="Arial" panose="020B0604020202020204" pitchFamily="34" charset="0"/>
              </a:rPr>
              <a:t>)</a:t>
            </a:r>
            <a:r>
              <a:rPr lang="it-IT" altLang="it-IT" sz="1200" dirty="0"/>
              <a:t>, </a:t>
            </a:r>
            <a:r>
              <a:rPr lang="it-IT" altLang="it-IT" sz="1200" dirty="0" err="1"/>
              <a:t>Nodals</a:t>
            </a:r>
            <a:r>
              <a:rPr lang="it-IT" altLang="it-IT" sz="1200" dirty="0"/>
              <a:t> (</a:t>
            </a:r>
            <a:r>
              <a:rPr lang="it-IT" altLang="it-IT" sz="1200" dirty="0" err="1"/>
              <a:t>Xnr</a:t>
            </a:r>
            <a:r>
              <a:rPr lang="it-IT" altLang="it-IT" sz="1200" dirty="0"/>
              <a:t>), and β-</a:t>
            </a:r>
            <a:r>
              <a:rPr lang="it-IT" altLang="it-IT" sz="1200" dirty="0" err="1"/>
              <a:t>Catenin</a:t>
            </a:r>
            <a:r>
              <a:rPr lang="it-IT" altLang="it-IT" sz="1200" dirty="0"/>
              <a:t> (β</a:t>
            </a:r>
            <a:r>
              <a:rPr lang="it-IT" altLang="it-IT" sz="1200" dirty="0" err="1"/>
              <a:t>cat</a:t>
            </a:r>
            <a:r>
              <a:rPr lang="it-IT" altLang="it-IT" sz="1200" dirty="0"/>
              <a:t>). </a:t>
            </a:r>
          </a:p>
          <a:p>
            <a:pPr eaLnBrk="1" hangingPunct="1"/>
            <a:r>
              <a:rPr lang="it-IT" altLang="it-IT" sz="1200" dirty="0"/>
              <a:t>(B) The </a:t>
            </a:r>
            <a:r>
              <a:rPr lang="it-IT" altLang="it-IT" sz="1200" dirty="0" err="1"/>
              <a:t>Nieuwkoop</a:t>
            </a:r>
            <a:r>
              <a:rPr lang="it-IT" altLang="it-IT" sz="1200" dirty="0"/>
              <a:t> center </a:t>
            </a:r>
            <a:r>
              <a:rPr lang="it-IT" altLang="it-IT" sz="1200" dirty="0" err="1"/>
              <a:t>secretes</a:t>
            </a:r>
            <a:r>
              <a:rPr lang="it-IT" altLang="it-IT" sz="1200" dirty="0"/>
              <a:t> </a:t>
            </a:r>
            <a:r>
              <a:rPr lang="it-IT" altLang="it-IT" sz="1200" dirty="0" err="1"/>
              <a:t>dorsalizing</a:t>
            </a:r>
            <a:r>
              <a:rPr lang="it-IT" altLang="it-IT" sz="1200" dirty="0"/>
              <a:t> </a:t>
            </a:r>
            <a:r>
              <a:rPr lang="it-IT" altLang="it-IT" sz="1200" dirty="0" err="1"/>
              <a:t>molecules</a:t>
            </a:r>
            <a:r>
              <a:rPr lang="it-IT" altLang="it-IT" sz="1200" dirty="0"/>
              <a:t> </a:t>
            </a:r>
            <a:r>
              <a:rPr lang="it-IT" altLang="it-IT" sz="1200" dirty="0" err="1"/>
              <a:t>that</a:t>
            </a:r>
            <a:r>
              <a:rPr lang="it-IT" altLang="it-IT" sz="1200" dirty="0"/>
              <a:t> induce the </a:t>
            </a:r>
            <a:r>
              <a:rPr lang="it-IT" altLang="it-IT" sz="1200" dirty="0" err="1"/>
              <a:t>formation</a:t>
            </a:r>
            <a:r>
              <a:rPr lang="it-IT" altLang="it-IT" sz="1200" dirty="0"/>
              <a:t> of the </a:t>
            </a:r>
            <a:r>
              <a:rPr lang="it-IT" altLang="it-IT" sz="1200" dirty="0" err="1"/>
              <a:t>Spemann</a:t>
            </a:r>
            <a:r>
              <a:rPr lang="it-IT" altLang="it-IT" sz="1200" dirty="0"/>
              <a:t> organizer (blue </a:t>
            </a:r>
            <a:r>
              <a:rPr lang="it-IT" altLang="it-IT" sz="1200" dirty="0" err="1"/>
              <a:t>oval</a:t>
            </a:r>
            <a:r>
              <a:rPr lang="it-IT" altLang="it-IT" sz="1200" dirty="0"/>
              <a:t>) in the </a:t>
            </a:r>
            <a:r>
              <a:rPr lang="it-IT" altLang="it-IT" sz="1200" dirty="0" err="1"/>
              <a:t>dorsal</a:t>
            </a:r>
            <a:r>
              <a:rPr lang="it-IT" altLang="it-IT" sz="1200" dirty="0"/>
              <a:t> </a:t>
            </a:r>
            <a:r>
              <a:rPr lang="it-IT" altLang="it-IT" sz="1200" dirty="0" err="1"/>
              <a:t>mesoderm</a:t>
            </a:r>
            <a:r>
              <a:rPr lang="it-IT" altLang="it-IT" sz="1200" dirty="0"/>
              <a:t>. The organizer </a:t>
            </a:r>
            <a:r>
              <a:rPr lang="it-IT" altLang="it-IT" sz="1200" dirty="0" err="1"/>
              <a:t>expresses</a:t>
            </a:r>
            <a:r>
              <a:rPr lang="it-IT" altLang="it-IT" sz="1200" dirty="0"/>
              <a:t> </a:t>
            </a:r>
            <a:r>
              <a:rPr lang="it-IT" altLang="it-IT" sz="1200" dirty="0" err="1"/>
              <a:t>Chordin</a:t>
            </a:r>
            <a:r>
              <a:rPr lang="it-IT" altLang="it-IT" sz="1200" dirty="0"/>
              <a:t> (</a:t>
            </a:r>
            <a:r>
              <a:rPr lang="it-IT" altLang="it-IT" sz="1200" dirty="0" err="1"/>
              <a:t>Chd</a:t>
            </a:r>
            <a:r>
              <a:rPr lang="it-IT" altLang="it-IT" sz="1200" dirty="0"/>
              <a:t>), </a:t>
            </a:r>
            <a:r>
              <a:rPr lang="it-IT" altLang="it-IT" sz="1200" dirty="0" err="1"/>
              <a:t>Noggin</a:t>
            </a:r>
            <a:r>
              <a:rPr lang="it-IT" altLang="it-IT" sz="1200" dirty="0"/>
              <a:t> (</a:t>
            </a:r>
            <a:r>
              <a:rPr lang="it-IT" altLang="it-IT" sz="1200" dirty="0" err="1"/>
              <a:t>Nog</a:t>
            </a:r>
            <a:r>
              <a:rPr lang="it-IT" altLang="it-IT" sz="1200" dirty="0"/>
              <a:t>), </a:t>
            </a:r>
            <a:r>
              <a:rPr lang="it-IT" altLang="it-IT" sz="1200" dirty="0" err="1"/>
              <a:t>Follistatin</a:t>
            </a:r>
            <a:r>
              <a:rPr lang="it-IT" altLang="it-IT" sz="1200" dirty="0"/>
              <a:t> (</a:t>
            </a:r>
            <a:r>
              <a:rPr lang="it-IT" altLang="it-IT" sz="1200" dirty="0" err="1"/>
              <a:t>Foll</a:t>
            </a:r>
            <a:r>
              <a:rPr lang="it-IT" altLang="it-IT" sz="1200" dirty="0"/>
              <a:t>), </a:t>
            </a:r>
            <a:r>
              <a:rPr lang="it-IT" altLang="it-IT" sz="1200" dirty="0" err="1"/>
              <a:t>Cerberus</a:t>
            </a:r>
            <a:r>
              <a:rPr lang="it-IT" altLang="it-IT" sz="1200" dirty="0"/>
              <a:t> (</a:t>
            </a:r>
            <a:r>
              <a:rPr lang="it-IT" altLang="it-IT" sz="1200" dirty="0" err="1"/>
              <a:t>Cer</a:t>
            </a:r>
            <a:r>
              <a:rPr lang="it-IT" altLang="it-IT" sz="1200" dirty="0"/>
              <a:t>), and in </a:t>
            </a:r>
            <a:r>
              <a:rPr lang="it-IT" altLang="it-IT" sz="1200" i="1" dirty="0" err="1"/>
              <a:t>Xenopus</a:t>
            </a:r>
            <a:r>
              <a:rPr lang="it-IT" altLang="it-IT" sz="1200" dirty="0"/>
              <a:t>, </a:t>
            </a:r>
            <a:r>
              <a:rPr lang="it-IT" altLang="it-IT" sz="1200" dirty="0" err="1"/>
              <a:t>Nodal</a:t>
            </a:r>
            <a:r>
              <a:rPr lang="it-IT" altLang="it-IT" sz="1200" dirty="0"/>
              <a:t> related-3 (Xnr3). </a:t>
            </a:r>
            <a:r>
              <a:rPr lang="it-IT" altLang="it-IT" sz="1200" dirty="0" err="1"/>
              <a:t>These</a:t>
            </a:r>
            <a:r>
              <a:rPr lang="it-IT" altLang="it-IT" sz="1200" dirty="0"/>
              <a:t> </a:t>
            </a:r>
            <a:r>
              <a:rPr lang="it-IT" altLang="it-IT" sz="1200" dirty="0" err="1"/>
              <a:t>molecules</a:t>
            </a:r>
            <a:r>
              <a:rPr lang="it-IT" altLang="it-IT" sz="1200" dirty="0"/>
              <a:t> </a:t>
            </a:r>
            <a:r>
              <a:rPr lang="it-IT" altLang="it-IT" sz="1200" dirty="0" err="1"/>
              <a:t>actively</a:t>
            </a:r>
            <a:r>
              <a:rPr lang="it-IT" altLang="it-IT" sz="1200" dirty="0"/>
              <a:t> </a:t>
            </a:r>
            <a:r>
              <a:rPr lang="it-IT" altLang="it-IT" sz="1200" dirty="0" err="1"/>
              <a:t>antagonize</a:t>
            </a:r>
            <a:r>
              <a:rPr lang="it-IT" altLang="it-IT" sz="1200" dirty="0"/>
              <a:t> BMP, </a:t>
            </a:r>
            <a:r>
              <a:rPr lang="it-IT" altLang="it-IT" sz="1200" dirty="0" err="1"/>
              <a:t>which</a:t>
            </a:r>
            <a:r>
              <a:rPr lang="it-IT" altLang="it-IT" sz="1200" dirty="0"/>
              <a:t> </a:t>
            </a:r>
            <a:r>
              <a:rPr lang="it-IT" altLang="it-IT" sz="1200" dirty="0" err="1"/>
              <a:t>is</a:t>
            </a:r>
            <a:r>
              <a:rPr lang="it-IT" altLang="it-IT" sz="1200" dirty="0"/>
              <a:t> </a:t>
            </a:r>
            <a:r>
              <a:rPr lang="it-IT" altLang="it-IT" sz="1200" dirty="0" err="1"/>
              <a:t>secreted</a:t>
            </a:r>
            <a:r>
              <a:rPr lang="it-IT" altLang="it-IT" sz="1200" dirty="0"/>
              <a:t> from the </a:t>
            </a:r>
            <a:r>
              <a:rPr lang="it-IT" altLang="it-IT" sz="1200" dirty="0" err="1"/>
              <a:t>ventral</a:t>
            </a:r>
            <a:r>
              <a:rPr lang="it-IT" altLang="it-IT" sz="1200" dirty="0"/>
              <a:t> side (red </a:t>
            </a:r>
            <a:r>
              <a:rPr lang="it-IT" altLang="it-IT" sz="1200" dirty="0" err="1"/>
              <a:t>arrows</a:t>
            </a:r>
            <a:r>
              <a:rPr lang="it-IT" altLang="it-IT" sz="1200" dirty="0"/>
              <a:t>). V </a:t>
            </a:r>
            <a:r>
              <a:rPr lang="it-IT" altLang="it-IT" sz="1200" dirty="0" err="1"/>
              <a:t>is</a:t>
            </a:r>
            <a:r>
              <a:rPr lang="it-IT" altLang="it-IT" sz="1200" dirty="0"/>
              <a:t> </a:t>
            </a:r>
            <a:r>
              <a:rPr lang="it-IT" altLang="it-IT" sz="1200" dirty="0" err="1"/>
              <a:t>ventral</a:t>
            </a:r>
            <a:r>
              <a:rPr lang="it-IT" altLang="it-IT" sz="1200" dirty="0"/>
              <a:t>; D </a:t>
            </a:r>
            <a:r>
              <a:rPr lang="it-IT" altLang="it-IT" sz="1200" dirty="0" err="1"/>
              <a:t>is</a:t>
            </a:r>
            <a:r>
              <a:rPr lang="it-IT" altLang="it-IT" sz="1200" dirty="0"/>
              <a:t> </a:t>
            </a:r>
            <a:r>
              <a:rPr lang="it-IT" altLang="it-IT" sz="1200" dirty="0" err="1"/>
              <a:t>dorsal</a:t>
            </a:r>
            <a:r>
              <a:rPr lang="it-IT" altLang="it-IT" sz="1200" dirty="0"/>
              <a:t>. Line </a:t>
            </a:r>
            <a:r>
              <a:rPr lang="it-IT" altLang="it-IT" sz="1200" dirty="0" err="1"/>
              <a:t>intersecting</a:t>
            </a:r>
            <a:r>
              <a:rPr lang="it-IT" altLang="it-IT" sz="1200" dirty="0"/>
              <a:t> the </a:t>
            </a:r>
            <a:r>
              <a:rPr lang="it-IT" altLang="it-IT" sz="1200" dirty="0" err="1"/>
              <a:t>Nieuwkoop</a:t>
            </a:r>
            <a:r>
              <a:rPr lang="it-IT" altLang="it-IT" sz="1200" dirty="0"/>
              <a:t> center </a:t>
            </a:r>
            <a:r>
              <a:rPr lang="it-IT" altLang="it-IT" sz="1200" dirty="0" err="1"/>
              <a:t>represents</a:t>
            </a:r>
            <a:r>
              <a:rPr lang="it-IT" altLang="it-IT" sz="1200" dirty="0"/>
              <a:t> the </a:t>
            </a:r>
            <a:r>
              <a:rPr lang="it-IT" altLang="it-IT" sz="1200" dirty="0" err="1"/>
              <a:t>dorsal</a:t>
            </a:r>
            <a:r>
              <a:rPr lang="it-IT" altLang="it-IT" sz="1200" dirty="0"/>
              <a:t> </a:t>
            </a:r>
            <a:r>
              <a:rPr lang="it-IT" altLang="it-IT" sz="1200" dirty="0" err="1"/>
              <a:t>blastopore</a:t>
            </a:r>
            <a:r>
              <a:rPr lang="it-IT" altLang="it-IT" sz="1200" dirty="0"/>
              <a:t> </a:t>
            </a:r>
            <a:r>
              <a:rPr lang="it-IT" altLang="it-IT" sz="1200" dirty="0" err="1"/>
              <a:t>lip</a:t>
            </a:r>
            <a:r>
              <a:rPr lang="it-IT" altLang="it-IT" sz="1200" dirty="0"/>
              <a:t>.</a:t>
            </a:r>
          </a:p>
        </p:txBody>
      </p:sp>
      <p:sp>
        <p:nvSpPr>
          <p:cNvPr id="4100" name="Text Box 4">
            <a:extLst>
              <a:ext uri="{FF2B5EF4-FFF2-40B4-BE49-F238E27FC236}">
                <a16:creationId xmlns:a16="http://schemas.microsoft.com/office/drawing/2014/main" id="{36BE5FC8-3A07-4FFC-92C9-E4FCBEC0E83A}"/>
              </a:ext>
            </a:extLst>
          </p:cNvPr>
          <p:cNvSpPr txBox="1">
            <a:spLocks noChangeArrowheads="1"/>
          </p:cNvSpPr>
          <p:nvPr/>
        </p:nvSpPr>
        <p:spPr bwMode="auto">
          <a:xfrm>
            <a:off x="4125913" y="673100"/>
            <a:ext cx="4656137" cy="701675"/>
          </a:xfrm>
          <a:prstGeom prst="rect">
            <a:avLst/>
          </a:prstGeom>
          <a:noFill/>
          <a:ln w="9525">
            <a:noFill/>
            <a:miter lim="800000"/>
            <a:headEnd/>
            <a:tailEnd/>
          </a:ln>
          <a:effectLst/>
        </p:spPr>
        <p:txBody>
          <a:bodyPr>
            <a:spAutoFit/>
          </a:bodyPr>
          <a:lstStyle/>
          <a:p>
            <a:pPr>
              <a:defRPr/>
            </a:pPr>
            <a:r>
              <a:rPr lang="it-IT" sz="2000" b="1">
                <a:solidFill>
                  <a:srgbClr val="915D86"/>
                </a:solidFill>
                <a:effectLst>
                  <a:outerShdw blurRad="38100" dist="38100" dir="2700000" algn="tl">
                    <a:srgbClr val="C0C0C0"/>
                  </a:outerShdw>
                </a:effectLst>
                <a:latin typeface="Comic Sans MS" pitchFamily="66" charset="0"/>
                <a:cs typeface="Arial" charset="0"/>
              </a:rPr>
              <a:t>Nieuwkoop center and the Spemann organizer in Amphibians</a:t>
            </a:r>
          </a:p>
        </p:txBody>
      </p:sp>
      <p:sp>
        <p:nvSpPr>
          <p:cNvPr id="1030" name="Text Box 5">
            <a:extLst>
              <a:ext uri="{FF2B5EF4-FFF2-40B4-BE49-F238E27FC236}">
                <a16:creationId xmlns:a16="http://schemas.microsoft.com/office/drawing/2014/main" id="{21CBE551-7666-4C63-8913-21FC08BA4689}"/>
              </a:ext>
            </a:extLst>
          </p:cNvPr>
          <p:cNvSpPr txBox="1">
            <a:spLocks noChangeArrowheads="1"/>
          </p:cNvSpPr>
          <p:nvPr/>
        </p:nvSpPr>
        <p:spPr bwMode="auto">
          <a:xfrm>
            <a:off x="307975" y="6445250"/>
            <a:ext cx="41132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dirty="0"/>
              <a:t>Birth </a:t>
            </a:r>
            <a:r>
              <a:rPr lang="it-IT" altLang="it-IT" sz="1000" dirty="0" err="1"/>
              <a:t>Defects</a:t>
            </a:r>
            <a:r>
              <a:rPr lang="it-IT" altLang="it-IT" sz="1000" dirty="0"/>
              <a:t> Res C </a:t>
            </a:r>
            <a:r>
              <a:rPr lang="it-IT" altLang="it-IT" sz="1000" dirty="0" err="1"/>
              <a:t>Embryo</a:t>
            </a:r>
            <a:r>
              <a:rPr lang="it-IT" altLang="it-IT" sz="1000" dirty="0"/>
              <a:t> Today. 2009 </a:t>
            </a:r>
            <a:r>
              <a:rPr lang="it-IT" altLang="it-IT" sz="1000" dirty="0" err="1"/>
              <a:t>September</a:t>
            </a:r>
            <a:r>
              <a:rPr lang="it-IT" altLang="it-IT" sz="1000" dirty="0"/>
              <a:t> ; 87(3): 249–262</a:t>
            </a:r>
          </a:p>
        </p:txBody>
      </p:sp>
      <p:grpSp>
        <p:nvGrpSpPr>
          <p:cNvPr id="1031" name="Group 6">
            <a:extLst>
              <a:ext uri="{FF2B5EF4-FFF2-40B4-BE49-F238E27FC236}">
                <a16:creationId xmlns:a16="http://schemas.microsoft.com/office/drawing/2014/main" id="{F0E9892A-760B-4067-BF51-26CAE4C1E3DF}"/>
              </a:ext>
            </a:extLst>
          </p:cNvPr>
          <p:cNvGrpSpPr>
            <a:grpSpLocks/>
          </p:cNvGrpSpPr>
          <p:nvPr/>
        </p:nvGrpSpPr>
        <p:grpSpPr bwMode="auto">
          <a:xfrm>
            <a:off x="6194425" y="2792413"/>
            <a:ext cx="2906713" cy="1778000"/>
            <a:chOff x="4844" y="902"/>
            <a:chExt cx="1831" cy="1120"/>
          </a:xfrm>
        </p:grpSpPr>
        <p:sp>
          <p:nvSpPr>
            <p:cNvPr id="1037" name="Text Box 7">
              <a:extLst>
                <a:ext uri="{FF2B5EF4-FFF2-40B4-BE49-F238E27FC236}">
                  <a16:creationId xmlns:a16="http://schemas.microsoft.com/office/drawing/2014/main" id="{32C7EEAC-5663-44BA-BC5B-4421EC8D5757}"/>
                </a:ext>
              </a:extLst>
            </p:cNvPr>
            <p:cNvSpPr txBox="1">
              <a:spLocks noChangeArrowheads="1"/>
            </p:cNvSpPr>
            <p:nvPr/>
          </p:nvSpPr>
          <p:spPr bwMode="auto">
            <a:xfrm>
              <a:off x="4885" y="1534"/>
              <a:ext cx="1415" cy="174"/>
            </a:xfrm>
            <a:prstGeom prst="rect">
              <a:avLst/>
            </a:prstGeom>
            <a:noFill/>
            <a:ln w="9525">
              <a:noFill/>
              <a:miter lim="800000"/>
              <a:headEnd/>
              <a:tailEnd/>
            </a:ln>
          </p:spPr>
          <p:txBody>
            <a:bodyPr wrap="none">
              <a:spAutoFit/>
            </a:bodyPr>
            <a:lstStyle/>
            <a:p>
              <a:pPr>
                <a:defRPr/>
              </a:pPr>
              <a:r>
                <a:rPr lang="en-US" sz="1200" dirty="0" err="1">
                  <a:solidFill>
                    <a:srgbClr val="639729"/>
                  </a:solidFill>
                  <a:effectLst>
                    <a:outerShdw blurRad="38100" dist="38100" dir="2700000" algn="tl">
                      <a:srgbClr val="000000">
                        <a:alpha val="43137"/>
                      </a:srgbClr>
                    </a:outerShdw>
                  </a:effectLst>
                  <a:latin typeface="Arial" charset="0"/>
                  <a:cs typeface="Arial" charset="0"/>
                </a:rPr>
                <a:t>Nieuwkoop</a:t>
              </a:r>
              <a:r>
                <a:rPr lang="en-US" sz="1200" dirty="0">
                  <a:solidFill>
                    <a:srgbClr val="639729"/>
                  </a:solidFill>
                  <a:effectLst>
                    <a:outerShdw blurRad="38100" dist="38100" dir="2700000" algn="tl">
                      <a:srgbClr val="000000">
                        <a:alpha val="43137"/>
                      </a:srgbClr>
                    </a:outerShdw>
                  </a:effectLst>
                  <a:latin typeface="Arial" charset="0"/>
                  <a:cs typeface="Arial" charset="0"/>
                </a:rPr>
                <a:t> center (endoderm)</a:t>
              </a:r>
              <a:endParaRPr lang="it-IT" sz="1200" dirty="0">
                <a:solidFill>
                  <a:srgbClr val="639729"/>
                </a:solidFill>
                <a:effectLst>
                  <a:outerShdw blurRad="38100" dist="38100" dir="2700000" algn="tl">
                    <a:srgbClr val="000000">
                      <a:alpha val="43137"/>
                    </a:srgbClr>
                  </a:outerShdw>
                </a:effectLst>
                <a:latin typeface="Arial" charset="0"/>
                <a:cs typeface="Arial" charset="0"/>
              </a:endParaRPr>
            </a:p>
          </p:txBody>
        </p:sp>
        <p:sp>
          <p:nvSpPr>
            <p:cNvPr id="1038" name="Text Box 8">
              <a:extLst>
                <a:ext uri="{FF2B5EF4-FFF2-40B4-BE49-F238E27FC236}">
                  <a16:creationId xmlns:a16="http://schemas.microsoft.com/office/drawing/2014/main" id="{8C01EC40-5C1D-4D40-8987-A28B97A9ACA0}"/>
                </a:ext>
              </a:extLst>
            </p:cNvPr>
            <p:cNvSpPr txBox="1">
              <a:spLocks noChangeArrowheads="1"/>
            </p:cNvSpPr>
            <p:nvPr/>
          </p:nvSpPr>
          <p:spPr bwMode="auto">
            <a:xfrm>
              <a:off x="4844" y="1849"/>
              <a:ext cx="9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1200"/>
                <a:t>cytoplasmic rotation</a:t>
              </a:r>
              <a:endParaRPr lang="it-IT" altLang="it-IT" sz="1200"/>
            </a:p>
          </p:txBody>
        </p:sp>
        <p:sp>
          <p:nvSpPr>
            <p:cNvPr id="1039" name="Text Box 9">
              <a:extLst>
                <a:ext uri="{FF2B5EF4-FFF2-40B4-BE49-F238E27FC236}">
                  <a16:creationId xmlns:a16="http://schemas.microsoft.com/office/drawing/2014/main" id="{E9961798-4A36-43E2-BEDA-9123421CBF86}"/>
                </a:ext>
              </a:extLst>
            </p:cNvPr>
            <p:cNvSpPr txBox="1">
              <a:spLocks noChangeArrowheads="1"/>
            </p:cNvSpPr>
            <p:nvPr/>
          </p:nvSpPr>
          <p:spPr bwMode="auto">
            <a:xfrm>
              <a:off x="5009" y="1218"/>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1200" i="1"/>
                <a:t>goosecoid</a:t>
              </a:r>
              <a:endParaRPr lang="it-IT" altLang="it-IT" sz="1200" i="1"/>
            </a:p>
          </p:txBody>
        </p:sp>
        <p:sp>
          <p:nvSpPr>
            <p:cNvPr id="1040" name="Text Box 10">
              <a:extLst>
                <a:ext uri="{FF2B5EF4-FFF2-40B4-BE49-F238E27FC236}">
                  <a16:creationId xmlns:a16="http://schemas.microsoft.com/office/drawing/2014/main" id="{2D3B9AEC-6B48-4E30-91AC-3BEE05BEF3D5}"/>
                </a:ext>
              </a:extLst>
            </p:cNvPr>
            <p:cNvSpPr txBox="1">
              <a:spLocks noChangeArrowheads="1"/>
            </p:cNvSpPr>
            <p:nvPr/>
          </p:nvSpPr>
          <p:spPr bwMode="auto">
            <a:xfrm>
              <a:off x="4851" y="902"/>
              <a:ext cx="1824" cy="174"/>
            </a:xfrm>
            <a:prstGeom prst="rect">
              <a:avLst/>
            </a:prstGeom>
            <a:noFill/>
            <a:ln w="9525">
              <a:noFill/>
              <a:miter lim="800000"/>
              <a:headEnd/>
              <a:tailEnd/>
            </a:ln>
          </p:spPr>
          <p:txBody>
            <a:bodyPr wrap="none">
              <a:spAutoFit/>
            </a:bodyPr>
            <a:lstStyle/>
            <a:p>
              <a:pPr>
                <a:defRPr/>
              </a:pPr>
              <a:r>
                <a:rPr lang="it-IT" sz="1200" dirty="0" err="1">
                  <a:solidFill>
                    <a:srgbClr val="666699"/>
                  </a:solidFill>
                  <a:effectLst>
                    <a:outerShdw blurRad="38100" dist="38100" dir="2700000" algn="tl">
                      <a:srgbClr val="000000">
                        <a:alpha val="43137"/>
                      </a:srgbClr>
                    </a:outerShdw>
                  </a:effectLst>
                  <a:latin typeface="Arial" charset="0"/>
                  <a:cs typeface="Arial" charset="0"/>
                </a:rPr>
                <a:t>Spemann</a:t>
              </a:r>
              <a:r>
                <a:rPr lang="it-IT" sz="1200" dirty="0">
                  <a:solidFill>
                    <a:srgbClr val="666699"/>
                  </a:solidFill>
                  <a:effectLst>
                    <a:outerShdw blurRad="38100" dist="38100" dir="2700000" algn="tl">
                      <a:srgbClr val="000000">
                        <a:alpha val="43137"/>
                      </a:srgbClr>
                    </a:outerShdw>
                  </a:effectLst>
                  <a:latin typeface="Arial" charset="0"/>
                  <a:cs typeface="Arial" charset="0"/>
                </a:rPr>
                <a:t> organizer (</a:t>
              </a:r>
              <a:r>
                <a:rPr lang="en-US" sz="1200" dirty="0">
                  <a:solidFill>
                    <a:srgbClr val="666699"/>
                  </a:solidFill>
                  <a:effectLst>
                    <a:outerShdw blurRad="38100" dist="38100" dir="2700000" algn="tl">
                      <a:srgbClr val="000000">
                        <a:alpha val="43137"/>
                      </a:srgbClr>
                    </a:outerShdw>
                  </a:effectLst>
                  <a:latin typeface="Arial" charset="0"/>
                  <a:cs typeface="Arial" charset="0"/>
                </a:rPr>
                <a:t>dorsal mesoderm )</a:t>
              </a:r>
              <a:endParaRPr lang="it-IT" sz="1200" dirty="0">
                <a:solidFill>
                  <a:srgbClr val="666699"/>
                </a:solidFill>
                <a:effectLst>
                  <a:outerShdw blurRad="38100" dist="38100" dir="2700000" algn="tl">
                    <a:srgbClr val="000000">
                      <a:alpha val="43137"/>
                    </a:srgbClr>
                  </a:outerShdw>
                </a:effectLst>
                <a:latin typeface="Arial" charset="0"/>
                <a:cs typeface="Arial" charset="0"/>
              </a:endParaRPr>
            </a:p>
          </p:txBody>
        </p:sp>
        <p:sp>
          <p:nvSpPr>
            <p:cNvPr id="1041" name="Line 11">
              <a:extLst>
                <a:ext uri="{FF2B5EF4-FFF2-40B4-BE49-F238E27FC236}">
                  <a16:creationId xmlns:a16="http://schemas.microsoft.com/office/drawing/2014/main" id="{43EC4CC1-8301-4CA0-AFC4-F892306924F7}"/>
                </a:ext>
              </a:extLst>
            </p:cNvPr>
            <p:cNvSpPr>
              <a:spLocks noChangeShapeType="1"/>
            </p:cNvSpPr>
            <p:nvPr/>
          </p:nvSpPr>
          <p:spPr bwMode="auto">
            <a:xfrm flipH="1" flipV="1">
              <a:off x="5324" y="1074"/>
              <a:ext cx="3" cy="1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2" name="Line 12">
              <a:extLst>
                <a:ext uri="{FF2B5EF4-FFF2-40B4-BE49-F238E27FC236}">
                  <a16:creationId xmlns:a16="http://schemas.microsoft.com/office/drawing/2014/main" id="{CD7ECBEE-66CD-4DBB-8635-02E2235B1680}"/>
                </a:ext>
              </a:extLst>
            </p:cNvPr>
            <p:cNvSpPr>
              <a:spLocks noChangeShapeType="1"/>
            </p:cNvSpPr>
            <p:nvPr/>
          </p:nvSpPr>
          <p:spPr bwMode="auto">
            <a:xfrm flipH="1" flipV="1">
              <a:off x="5324" y="1389"/>
              <a:ext cx="3" cy="1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43" name="Line 13">
              <a:extLst>
                <a:ext uri="{FF2B5EF4-FFF2-40B4-BE49-F238E27FC236}">
                  <a16:creationId xmlns:a16="http://schemas.microsoft.com/office/drawing/2014/main" id="{FA2BFE38-94AA-4E56-A6F6-5913DD3D71A7}"/>
                </a:ext>
              </a:extLst>
            </p:cNvPr>
            <p:cNvSpPr>
              <a:spLocks noChangeShapeType="1"/>
            </p:cNvSpPr>
            <p:nvPr/>
          </p:nvSpPr>
          <p:spPr bwMode="auto">
            <a:xfrm flipH="1" flipV="1">
              <a:off x="5324" y="1705"/>
              <a:ext cx="3" cy="1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1026" name="Object 14">
            <a:extLst>
              <a:ext uri="{FF2B5EF4-FFF2-40B4-BE49-F238E27FC236}">
                <a16:creationId xmlns:a16="http://schemas.microsoft.com/office/drawing/2014/main" id="{0D5D7979-B148-480D-99B5-091DA99D4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 y="301625"/>
            <a:ext cx="3081338" cy="19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2" name="Group 15">
            <a:extLst>
              <a:ext uri="{FF2B5EF4-FFF2-40B4-BE49-F238E27FC236}">
                <a16:creationId xmlns:a16="http://schemas.microsoft.com/office/drawing/2014/main" id="{DFFD1C75-D73F-4FC0-AC76-9CE7A94ACE51}"/>
              </a:ext>
            </a:extLst>
          </p:cNvPr>
          <p:cNvGrpSpPr>
            <a:grpSpLocks/>
          </p:cNvGrpSpPr>
          <p:nvPr/>
        </p:nvGrpSpPr>
        <p:grpSpPr bwMode="auto">
          <a:xfrm>
            <a:off x="268288" y="3035300"/>
            <a:ext cx="731837" cy="1457325"/>
            <a:chOff x="169" y="1912"/>
            <a:chExt cx="461" cy="918"/>
          </a:xfrm>
        </p:grpSpPr>
        <p:sp>
          <p:nvSpPr>
            <p:cNvPr id="1034" name="Arc 16">
              <a:extLst>
                <a:ext uri="{FF2B5EF4-FFF2-40B4-BE49-F238E27FC236}">
                  <a16:creationId xmlns:a16="http://schemas.microsoft.com/office/drawing/2014/main" id="{026828A8-2E09-4C39-AB5D-B4E0612E5FC6}"/>
                </a:ext>
              </a:extLst>
            </p:cNvPr>
            <p:cNvSpPr>
              <a:spLocks/>
            </p:cNvSpPr>
            <p:nvPr/>
          </p:nvSpPr>
          <p:spPr bwMode="auto">
            <a:xfrm rot="21025246" flipH="1">
              <a:off x="169" y="1912"/>
              <a:ext cx="461" cy="912"/>
            </a:xfrm>
            <a:custGeom>
              <a:avLst/>
              <a:gdLst>
                <a:gd name="T0" fmla="*/ 0 w 21600"/>
                <a:gd name="T1" fmla="*/ 0 h 34966"/>
                <a:gd name="T2" fmla="*/ 0 w 21600"/>
                <a:gd name="T3" fmla="*/ 0 h 34966"/>
                <a:gd name="T4" fmla="*/ 0 w 21600"/>
                <a:gd name="T5" fmla="*/ 0 h 34966"/>
                <a:gd name="T6" fmla="*/ 0 60000 65536"/>
                <a:gd name="T7" fmla="*/ 0 60000 65536"/>
                <a:gd name="T8" fmla="*/ 0 60000 65536"/>
                <a:gd name="T9" fmla="*/ 0 w 21600"/>
                <a:gd name="T10" fmla="*/ 0 h 34966"/>
                <a:gd name="T11" fmla="*/ 21600 w 21600"/>
                <a:gd name="T12" fmla="*/ 34966 h 34966"/>
              </a:gdLst>
              <a:ahLst/>
              <a:cxnLst>
                <a:cxn ang="T6">
                  <a:pos x="T0" y="T1"/>
                </a:cxn>
                <a:cxn ang="T7">
                  <a:pos x="T2" y="T3"/>
                </a:cxn>
                <a:cxn ang="T8">
                  <a:pos x="T4" y="T5"/>
                </a:cxn>
              </a:cxnLst>
              <a:rect l="T9" t="T10" r="T11" b="T12"/>
              <a:pathLst>
                <a:path w="21600" h="34966" fill="none" extrusionOk="0">
                  <a:moveTo>
                    <a:pt x="12384" y="0"/>
                  </a:moveTo>
                  <a:cubicBezTo>
                    <a:pt x="18160" y="4042"/>
                    <a:pt x="21600" y="10647"/>
                    <a:pt x="21600" y="17697"/>
                  </a:cubicBezTo>
                  <a:cubicBezTo>
                    <a:pt x="21600" y="24489"/>
                    <a:pt x="18405" y="30885"/>
                    <a:pt x="12974" y="34965"/>
                  </a:cubicBezTo>
                </a:path>
                <a:path w="21600" h="34966" stroke="0" extrusionOk="0">
                  <a:moveTo>
                    <a:pt x="12384" y="0"/>
                  </a:moveTo>
                  <a:cubicBezTo>
                    <a:pt x="18160" y="4042"/>
                    <a:pt x="21600" y="10647"/>
                    <a:pt x="21600" y="17697"/>
                  </a:cubicBezTo>
                  <a:cubicBezTo>
                    <a:pt x="21600" y="24489"/>
                    <a:pt x="18405" y="30885"/>
                    <a:pt x="12974" y="34965"/>
                  </a:cubicBezTo>
                  <a:lnTo>
                    <a:pt x="0" y="17697"/>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35" name="Line 17">
              <a:extLst>
                <a:ext uri="{FF2B5EF4-FFF2-40B4-BE49-F238E27FC236}">
                  <a16:creationId xmlns:a16="http://schemas.microsoft.com/office/drawing/2014/main" id="{CD875043-BDBE-421B-A90C-D9976BB7001C}"/>
                </a:ext>
              </a:extLst>
            </p:cNvPr>
            <p:cNvSpPr>
              <a:spLocks noChangeShapeType="1"/>
            </p:cNvSpPr>
            <p:nvPr/>
          </p:nvSpPr>
          <p:spPr bwMode="auto">
            <a:xfrm flipH="1" flipV="1">
              <a:off x="429" y="2765"/>
              <a:ext cx="3" cy="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6" name="Line 18">
              <a:extLst>
                <a:ext uri="{FF2B5EF4-FFF2-40B4-BE49-F238E27FC236}">
                  <a16:creationId xmlns:a16="http://schemas.microsoft.com/office/drawing/2014/main" id="{4E83B92D-42CD-48EE-A623-46B120B20BB1}"/>
                </a:ext>
              </a:extLst>
            </p:cNvPr>
            <p:cNvSpPr>
              <a:spLocks noChangeShapeType="1"/>
            </p:cNvSpPr>
            <p:nvPr/>
          </p:nvSpPr>
          <p:spPr bwMode="auto">
            <a:xfrm flipH="1" flipV="1">
              <a:off x="358" y="2825"/>
              <a:ext cx="71"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4115" name="Text Box 19">
            <a:extLst>
              <a:ext uri="{FF2B5EF4-FFF2-40B4-BE49-F238E27FC236}">
                <a16:creationId xmlns:a16="http://schemas.microsoft.com/office/drawing/2014/main" id="{34D1814A-A73B-40CE-B760-15BD49CCD0C5}"/>
              </a:ext>
            </a:extLst>
          </p:cNvPr>
          <p:cNvSpPr txBox="1">
            <a:spLocks noChangeArrowheads="1"/>
          </p:cNvSpPr>
          <p:nvPr/>
        </p:nvSpPr>
        <p:spPr bwMode="auto">
          <a:xfrm>
            <a:off x="307975" y="2768600"/>
            <a:ext cx="368300" cy="244475"/>
          </a:xfrm>
          <a:prstGeom prst="rect">
            <a:avLst/>
          </a:prstGeom>
          <a:noFill/>
          <a:ln w="9525">
            <a:noFill/>
            <a:miter lim="800000"/>
            <a:headEnd/>
            <a:tailEnd/>
          </a:ln>
          <a:effectLst/>
        </p:spPr>
        <p:txBody>
          <a:bodyPr wrap="none">
            <a:spAutoFit/>
          </a:bodyPr>
          <a:lstStyle/>
          <a:p>
            <a:pPr>
              <a:defRPr/>
            </a:pPr>
            <a:r>
              <a:rPr lang="it-IT" sz="1000" b="1">
                <a:effectLst>
                  <a:outerShdw blurRad="38100" dist="38100" dir="2700000" algn="tl">
                    <a:srgbClr val="C0C0C0"/>
                  </a:outerShdw>
                </a:effectLst>
                <a:latin typeface="Arial" charset="0"/>
                <a:cs typeface="Arial" charset="0"/>
              </a:rPr>
              <a:t>CR</a:t>
            </a:r>
          </a:p>
        </p:txBody>
      </p:sp>
      <p:sp>
        <p:nvSpPr>
          <p:cNvPr id="20" name="Rectangle 2">
            <a:extLst>
              <a:ext uri="{FF2B5EF4-FFF2-40B4-BE49-F238E27FC236}">
                <a16:creationId xmlns:a16="http://schemas.microsoft.com/office/drawing/2014/main" id="{C0B7ED6D-6AFF-417E-98BC-AEDFBB199BDF}"/>
              </a:ext>
            </a:extLst>
          </p:cNvPr>
          <p:cNvSpPr>
            <a:spLocks noChangeArrowheads="1"/>
          </p:cNvSpPr>
          <p:nvPr/>
        </p:nvSpPr>
        <p:spPr bwMode="auto">
          <a:xfrm>
            <a:off x="0" y="-28141"/>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1" name="CasellaDiTesto 9">
            <a:extLst>
              <a:ext uri="{FF2B5EF4-FFF2-40B4-BE49-F238E27FC236}">
                <a16:creationId xmlns:a16="http://schemas.microsoft.com/office/drawing/2014/main" id="{075288DA-880E-450B-86C5-9F80A57C2A07}"/>
              </a:ext>
            </a:extLst>
          </p:cNvPr>
          <p:cNvSpPr txBox="1">
            <a:spLocks noChangeArrowheads="1"/>
          </p:cNvSpPr>
          <p:nvPr/>
        </p:nvSpPr>
        <p:spPr bwMode="auto">
          <a:xfrm>
            <a:off x="7465536" y="6476537"/>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FE677ADB-C3CB-4468-AC90-1D6C614B99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782763"/>
            <a:ext cx="89281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CasellaDiTesto 2">
            <a:extLst>
              <a:ext uri="{FF2B5EF4-FFF2-40B4-BE49-F238E27FC236}">
                <a16:creationId xmlns:a16="http://schemas.microsoft.com/office/drawing/2014/main" id="{D8675C01-871A-4919-9D14-DA94D5B091F3}"/>
              </a:ext>
            </a:extLst>
          </p:cNvPr>
          <p:cNvSpPr txBox="1">
            <a:spLocks noChangeArrowheads="1"/>
          </p:cNvSpPr>
          <p:nvPr/>
        </p:nvSpPr>
        <p:spPr bwMode="auto">
          <a:xfrm>
            <a:off x="3657600" y="4849813"/>
            <a:ext cx="4441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a:t>GRADIENTE DI PROTEINE DIFFUSIBILI</a:t>
            </a:r>
          </a:p>
        </p:txBody>
      </p:sp>
      <p:cxnSp>
        <p:nvCxnSpPr>
          <p:cNvPr id="5" name="Connettore 2 4">
            <a:extLst>
              <a:ext uri="{FF2B5EF4-FFF2-40B4-BE49-F238E27FC236}">
                <a16:creationId xmlns:a16="http://schemas.microsoft.com/office/drawing/2014/main" id="{5620ACC1-6F2D-4AA2-95D5-DEE96E12F843}"/>
              </a:ext>
            </a:extLst>
          </p:cNvPr>
          <p:cNvCxnSpPr/>
          <p:nvPr/>
        </p:nvCxnSpPr>
        <p:spPr>
          <a:xfrm flipV="1">
            <a:off x="4254500" y="3419475"/>
            <a:ext cx="144463" cy="1430338"/>
          </a:xfrm>
          <a:prstGeom prst="straightConnector1">
            <a:avLst/>
          </a:prstGeom>
          <a:ln w="19050">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75484E5A-8A06-4ACD-B640-7846461934B7}"/>
              </a:ext>
            </a:extLst>
          </p:cNvPr>
          <p:cNvCxnSpPr/>
          <p:nvPr/>
        </p:nvCxnSpPr>
        <p:spPr>
          <a:xfrm flipH="1" flipV="1">
            <a:off x="6169025" y="3425825"/>
            <a:ext cx="444500" cy="149066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uppo 1">
            <a:extLst>
              <a:ext uri="{FF2B5EF4-FFF2-40B4-BE49-F238E27FC236}">
                <a16:creationId xmlns:a16="http://schemas.microsoft.com/office/drawing/2014/main" id="{D4C10332-2BF2-DC75-1E01-225831975C9D}"/>
              </a:ext>
            </a:extLst>
          </p:cNvPr>
          <p:cNvGrpSpPr/>
          <p:nvPr/>
        </p:nvGrpSpPr>
        <p:grpSpPr>
          <a:xfrm>
            <a:off x="4642309" y="5297885"/>
            <a:ext cx="1748966" cy="1197297"/>
            <a:chOff x="1686513" y="587978"/>
            <a:chExt cx="3280960" cy="2852745"/>
          </a:xfrm>
        </p:grpSpPr>
        <p:cxnSp>
          <p:nvCxnSpPr>
            <p:cNvPr id="3" name="Connettore diritto 2">
              <a:extLst>
                <a:ext uri="{FF2B5EF4-FFF2-40B4-BE49-F238E27FC236}">
                  <a16:creationId xmlns:a16="http://schemas.microsoft.com/office/drawing/2014/main" id="{1E3E8253-C7C0-70D9-E902-FC9BF058E752}"/>
                </a:ext>
              </a:extLst>
            </p:cNvPr>
            <p:cNvCxnSpPr>
              <a:cxnSpLocks/>
            </p:cNvCxnSpPr>
            <p:nvPr/>
          </p:nvCxnSpPr>
          <p:spPr>
            <a:xfrm>
              <a:off x="1686513" y="587978"/>
              <a:ext cx="0" cy="2841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ttore diritto 3">
              <a:extLst>
                <a:ext uri="{FF2B5EF4-FFF2-40B4-BE49-F238E27FC236}">
                  <a16:creationId xmlns:a16="http://schemas.microsoft.com/office/drawing/2014/main" id="{AC53DE34-C32B-38A5-0B5A-279BE99AD2B1}"/>
                </a:ext>
              </a:extLst>
            </p:cNvPr>
            <p:cNvCxnSpPr>
              <a:cxnSpLocks/>
            </p:cNvCxnSpPr>
            <p:nvPr/>
          </p:nvCxnSpPr>
          <p:spPr>
            <a:xfrm flipH="1">
              <a:off x="1686513" y="3429000"/>
              <a:ext cx="3280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5EEFB1FB-4336-E0D2-E17F-9836B0C8E989}"/>
                </a:ext>
              </a:extLst>
            </p:cNvPr>
            <p:cNvCxnSpPr>
              <a:cxnSpLocks/>
            </p:cNvCxnSpPr>
            <p:nvPr/>
          </p:nvCxnSpPr>
          <p:spPr>
            <a:xfrm>
              <a:off x="1686513" y="992143"/>
              <a:ext cx="3214967" cy="2350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DBF4CD62-111E-38FE-E549-1FD97283D756}"/>
                </a:ext>
              </a:extLst>
            </p:cNvPr>
            <p:cNvCxnSpPr>
              <a:cxnSpLocks/>
            </p:cNvCxnSpPr>
            <p:nvPr/>
          </p:nvCxnSpPr>
          <p:spPr>
            <a:xfrm>
              <a:off x="2586722" y="1651103"/>
              <a:ext cx="0" cy="1789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F90EBDF3-16C3-2098-3488-E261B05C34A5}"/>
                </a:ext>
              </a:extLst>
            </p:cNvPr>
            <p:cNvCxnSpPr>
              <a:cxnSpLocks/>
            </p:cNvCxnSpPr>
            <p:nvPr/>
          </p:nvCxnSpPr>
          <p:spPr>
            <a:xfrm>
              <a:off x="3664628" y="2421741"/>
              <a:ext cx="0" cy="1018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714BEBDC-F48E-4B16-9880-2F1A2BB959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6975" y="241300"/>
            <a:ext cx="67500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556088A8-4393-4501-83CC-5106109EF7B6}"/>
              </a:ext>
            </a:extLst>
          </p:cNvPr>
          <p:cNvSpPr txBox="1"/>
          <p:nvPr/>
        </p:nvSpPr>
        <p:spPr>
          <a:xfrm flipH="1">
            <a:off x="4120658" y="4843976"/>
            <a:ext cx="845236" cy="523220"/>
          </a:xfrm>
          <a:prstGeom prst="rect">
            <a:avLst/>
          </a:prstGeom>
          <a:noFill/>
        </p:spPr>
        <p:txBody>
          <a:bodyPr wrap="square" rtlCol="0">
            <a:spAutoFit/>
          </a:bodyPr>
          <a:lstStyle/>
          <a:p>
            <a:r>
              <a:rPr lang="it-IT" sz="1400" dirty="0" err="1"/>
              <a:t>Tailbud</a:t>
            </a:r>
            <a:r>
              <a:rPr lang="it-IT" sz="1400" dirty="0"/>
              <a:t> </a:t>
            </a:r>
            <a:r>
              <a:rPr lang="it-IT" sz="1400" dirty="0" err="1"/>
              <a:t>embryo</a:t>
            </a:r>
            <a:endParaRPr lang="it-IT"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79CC98A6-2769-452B-A384-F3D4F9C29E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241300"/>
            <a:ext cx="72294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DA19723-CA92-40E1-9A44-0DBDEC0C2725}"/>
              </a:ext>
            </a:extLst>
          </p:cNvPr>
          <p:cNvSpPr>
            <a:spLocks noGrp="1" noChangeArrowheads="1"/>
          </p:cNvSpPr>
          <p:nvPr>
            <p:ph type="title"/>
          </p:nvPr>
        </p:nvSpPr>
        <p:spPr/>
        <p:txBody>
          <a:bodyPr/>
          <a:lstStyle/>
          <a:p>
            <a:pPr eaLnBrk="1" hangingPunct="1"/>
            <a:r>
              <a:rPr lang="en-US" altLang="it-IT" sz="3700"/>
              <a:t>Implantation and amniotic cavity</a:t>
            </a:r>
          </a:p>
        </p:txBody>
      </p:sp>
      <p:pic>
        <p:nvPicPr>
          <p:cNvPr id="24579" name="Picture 3" descr="p~ztd05">
            <a:extLst>
              <a:ext uri="{FF2B5EF4-FFF2-40B4-BE49-F238E27FC236}">
                <a16:creationId xmlns:a16="http://schemas.microsoft.com/office/drawing/2014/main" id="{416E2A5D-1056-4414-A3B7-BD1DD3155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a:extLst>
              <a:ext uri="{FF2B5EF4-FFF2-40B4-BE49-F238E27FC236}">
                <a16:creationId xmlns:a16="http://schemas.microsoft.com/office/drawing/2014/main" id="{37331002-919C-4B57-97D2-4BDDFE283D73}"/>
              </a:ext>
            </a:extLst>
          </p:cNvPr>
          <p:cNvSpPr txBox="1">
            <a:spLocks noChangeArrowheads="1"/>
          </p:cNvSpPr>
          <p:nvPr/>
        </p:nvSpPr>
        <p:spPr bwMode="auto">
          <a:xfrm>
            <a:off x="5838825" y="6072188"/>
            <a:ext cx="14303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b="1">
                <a:latin typeface="Arial" panose="020B0604020202020204" pitchFamily="34" charset="0"/>
              </a:rPr>
              <a:t>(Uomo)</a:t>
            </a:r>
            <a:endParaRPr lang="it-IT" altLang="it-IT" sz="2800" b="1">
              <a:latin typeface="Arial" panose="020B0604020202020204" pitchFamily="34" charset="0"/>
            </a:endParaRPr>
          </a:p>
        </p:txBody>
      </p:sp>
      <p:sp>
        <p:nvSpPr>
          <p:cNvPr id="24581" name="Rectangle 5">
            <a:extLst>
              <a:ext uri="{FF2B5EF4-FFF2-40B4-BE49-F238E27FC236}">
                <a16:creationId xmlns:a16="http://schemas.microsoft.com/office/drawing/2014/main" id="{7D6D0AAF-1168-43E0-A322-EDAFEDA84015}"/>
              </a:ext>
            </a:extLst>
          </p:cNvPr>
          <p:cNvSpPr>
            <a:spLocks noChangeArrowheads="1"/>
          </p:cNvSpPr>
          <p:nvPr/>
        </p:nvSpPr>
        <p:spPr bwMode="auto">
          <a:xfrm>
            <a:off x="7208838" y="5965825"/>
            <a:ext cx="69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000">
                <a:solidFill>
                  <a:srgbClr val="008080"/>
                </a:solidFill>
                <a:sym typeface="Webdings" panose="05030102010509060703" pitchFamily="18" charset="2"/>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a:extLst>
              <a:ext uri="{FF2B5EF4-FFF2-40B4-BE49-F238E27FC236}">
                <a16:creationId xmlns:a16="http://schemas.microsoft.com/office/drawing/2014/main" id="{478725E4-6697-44A4-BC7C-8FB58CCACE97}"/>
              </a:ext>
            </a:extLst>
          </p:cNvPr>
          <p:cNvSpPr txBox="1">
            <a:spLocks noChangeArrowheads="1"/>
          </p:cNvSpPr>
          <p:nvPr/>
        </p:nvSpPr>
        <p:spPr bwMode="auto">
          <a:xfrm>
            <a:off x="633413" y="206375"/>
            <a:ext cx="7827962" cy="457200"/>
          </a:xfrm>
          <a:prstGeom prst="rect">
            <a:avLst/>
          </a:prstGeom>
          <a:noFill/>
          <a:ln w="9525">
            <a:noFill/>
            <a:miter lim="800000"/>
            <a:headEnd/>
            <a:tailEnd/>
          </a:ln>
          <a:effectLst/>
        </p:spPr>
        <p:txBody>
          <a:bodyPr wrap="none">
            <a:spAutoFit/>
          </a:bodyPr>
          <a:lstStyle/>
          <a:p>
            <a:pPr>
              <a:defRPr/>
            </a:pPr>
            <a:r>
              <a:rPr lang="it-IT" sz="2400" b="1">
                <a:solidFill>
                  <a:srgbClr val="2D5A87"/>
                </a:solidFill>
                <a:effectLst>
                  <a:outerShdw blurRad="38100" dist="38100" dir="2700000" algn="tl">
                    <a:srgbClr val="C0C0C0"/>
                  </a:outerShdw>
                </a:effectLst>
                <a:latin typeface="Comic Sans MS" pitchFamily="66" charset="0"/>
                <a:cs typeface="Arial" charset="0"/>
              </a:rPr>
              <a:t>EPIBOLIA E GASTRULAZIONE NEL PESCE ZEBRA</a:t>
            </a:r>
          </a:p>
        </p:txBody>
      </p:sp>
      <p:grpSp>
        <p:nvGrpSpPr>
          <p:cNvPr id="6" name="Gruppo 5">
            <a:extLst>
              <a:ext uri="{FF2B5EF4-FFF2-40B4-BE49-F238E27FC236}">
                <a16:creationId xmlns:a16="http://schemas.microsoft.com/office/drawing/2014/main" id="{7656B71A-19FD-417E-8D32-B0D058DEF421}"/>
              </a:ext>
            </a:extLst>
          </p:cNvPr>
          <p:cNvGrpSpPr/>
          <p:nvPr/>
        </p:nvGrpSpPr>
        <p:grpSpPr>
          <a:xfrm>
            <a:off x="42486" y="768350"/>
            <a:ext cx="8796714" cy="5400675"/>
            <a:chOff x="42486" y="768350"/>
            <a:chExt cx="8796714" cy="5400675"/>
          </a:xfrm>
        </p:grpSpPr>
        <p:grpSp>
          <p:nvGrpSpPr>
            <p:cNvPr id="5" name="Gruppo 4">
              <a:extLst>
                <a:ext uri="{FF2B5EF4-FFF2-40B4-BE49-F238E27FC236}">
                  <a16:creationId xmlns:a16="http://schemas.microsoft.com/office/drawing/2014/main" id="{A979670F-4589-4ED9-BB8D-8CA0631C8D74}"/>
                </a:ext>
              </a:extLst>
            </p:cNvPr>
            <p:cNvGrpSpPr/>
            <p:nvPr/>
          </p:nvGrpSpPr>
          <p:grpSpPr>
            <a:xfrm>
              <a:off x="42486" y="768350"/>
              <a:ext cx="7579102" cy="5075238"/>
              <a:chOff x="42486" y="768350"/>
              <a:chExt cx="7579102" cy="5075238"/>
            </a:xfrm>
          </p:grpSpPr>
          <p:pic>
            <p:nvPicPr>
              <p:cNvPr id="14338" name="Picture 2">
                <a:extLst>
                  <a:ext uri="{FF2B5EF4-FFF2-40B4-BE49-F238E27FC236}">
                    <a16:creationId xmlns:a16="http://schemas.microsoft.com/office/drawing/2014/main" id="{6EEB4FAA-6AC3-48D9-A8C7-F460C39BA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768350"/>
                <a:ext cx="6389688"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4" name="Gruppo 3">
                <a:extLst>
                  <a:ext uri="{FF2B5EF4-FFF2-40B4-BE49-F238E27FC236}">
                    <a16:creationId xmlns:a16="http://schemas.microsoft.com/office/drawing/2014/main" id="{43641294-48EC-4636-B499-E62C20F766AD}"/>
                  </a:ext>
                </a:extLst>
              </p:cNvPr>
              <p:cNvGrpSpPr/>
              <p:nvPr/>
            </p:nvGrpSpPr>
            <p:grpSpPr>
              <a:xfrm>
                <a:off x="42486" y="1033168"/>
                <a:ext cx="4529514" cy="2497958"/>
                <a:chOff x="42486" y="1033168"/>
                <a:chExt cx="4529514" cy="2497958"/>
              </a:xfrm>
            </p:grpSpPr>
            <p:sp>
              <p:nvSpPr>
                <p:cNvPr id="2" name="CasellaDiTesto 1">
                  <a:extLst>
                    <a:ext uri="{FF2B5EF4-FFF2-40B4-BE49-F238E27FC236}">
                      <a16:creationId xmlns:a16="http://schemas.microsoft.com/office/drawing/2014/main" id="{C80A6006-1E2F-4B01-9FB8-387970F11A02}"/>
                    </a:ext>
                  </a:extLst>
                </p:cNvPr>
                <p:cNvSpPr txBox="1"/>
                <p:nvPr/>
              </p:nvSpPr>
              <p:spPr>
                <a:xfrm>
                  <a:off x="42486" y="3069461"/>
                  <a:ext cx="4529514" cy="461665"/>
                </a:xfrm>
                <a:prstGeom prst="rect">
                  <a:avLst/>
                </a:prstGeom>
                <a:noFill/>
              </p:spPr>
              <p:txBody>
                <a:bodyPr wrap="square" rtlCol="0">
                  <a:spAutoFit/>
                </a:bodyPr>
                <a:lstStyle/>
                <a:p>
                  <a:r>
                    <a:rPr lang="it-IT" altLang="it-IT" sz="1200" dirty="0">
                      <a:latin typeface="Arial" panose="020B0604020202020204" pitchFamily="34" charset="0"/>
                      <a:cs typeface="Arial" panose="020B0604020202020204" pitchFamily="34" charset="0"/>
                    </a:rPr>
                    <a:t>dell'embrione sia una riduzione del numero degli strati cellulari. Movimento di intercalazione guidato dai microtubuli del tuorlo.</a:t>
                  </a:r>
                  <a:endParaRPr lang="it-IT" sz="1200" dirty="0"/>
                </a:p>
              </p:txBody>
            </p:sp>
            <p:sp>
              <p:nvSpPr>
                <p:cNvPr id="3" name="CasellaDiTesto 2">
                  <a:extLst>
                    <a:ext uri="{FF2B5EF4-FFF2-40B4-BE49-F238E27FC236}">
                      <a16:creationId xmlns:a16="http://schemas.microsoft.com/office/drawing/2014/main" id="{F2D89C93-D540-4479-999A-11D5F741CC2D}"/>
                    </a:ext>
                  </a:extLst>
                </p:cNvPr>
                <p:cNvSpPr txBox="1"/>
                <p:nvPr/>
              </p:nvSpPr>
              <p:spPr>
                <a:xfrm>
                  <a:off x="42486" y="1033168"/>
                  <a:ext cx="1359877" cy="2123658"/>
                </a:xfrm>
                <a:prstGeom prst="rect">
                  <a:avLst/>
                </a:prstGeom>
                <a:noFill/>
              </p:spPr>
              <p:txBody>
                <a:bodyPr wrap="square" rtlCol="0">
                  <a:spAutoFit/>
                </a:bodyPr>
                <a:lstStyle/>
                <a:p>
                  <a:r>
                    <a:rPr lang="it-IT" altLang="it-IT" sz="1200" dirty="0"/>
                    <a:t>I</a:t>
                  </a:r>
                  <a:r>
                    <a:rPr lang="it-IT" altLang="it-IT" sz="1200" dirty="0">
                      <a:latin typeface="Arial" panose="020B0604020202020204" pitchFamily="34" charset="0"/>
                      <a:cs typeface="Arial" panose="020B0604020202020204" pitchFamily="34" charset="0"/>
                    </a:rPr>
                    <a:t>ntercalazione radiale delle cellule profonde. Si spostano verso l'esterno intercalandosi alle cellule più superficiali, determinando sia un aumento della superficie </a:t>
                  </a:r>
                  <a:endParaRPr lang="it-IT" sz="1200" dirty="0"/>
                </a:p>
              </p:txBody>
            </p:sp>
          </p:grpSp>
        </p:grpSp>
        <p:grpSp>
          <p:nvGrpSpPr>
            <p:cNvPr id="14341" name="Gruppo 18">
              <a:extLst>
                <a:ext uri="{FF2B5EF4-FFF2-40B4-BE49-F238E27FC236}">
                  <a16:creationId xmlns:a16="http://schemas.microsoft.com/office/drawing/2014/main" id="{A6E60D7D-39DD-463D-9404-56B4C052C085}"/>
                </a:ext>
              </a:extLst>
            </p:cNvPr>
            <p:cNvGrpSpPr>
              <a:grpSpLocks/>
            </p:cNvGrpSpPr>
            <p:nvPr/>
          </p:nvGrpSpPr>
          <p:grpSpPr bwMode="auto">
            <a:xfrm>
              <a:off x="5310188" y="3911600"/>
              <a:ext cx="3529012" cy="2257425"/>
              <a:chOff x="5310188" y="3911599"/>
              <a:chExt cx="3529012" cy="2257426"/>
            </a:xfrm>
          </p:grpSpPr>
          <p:sp>
            <p:nvSpPr>
              <p:cNvPr id="14343" name="Text Box 4">
                <a:extLst>
                  <a:ext uri="{FF2B5EF4-FFF2-40B4-BE49-F238E27FC236}">
                    <a16:creationId xmlns:a16="http://schemas.microsoft.com/office/drawing/2014/main" id="{57DBB12D-F652-4236-BA9B-86951B0868C0}"/>
                  </a:ext>
                </a:extLst>
              </p:cNvPr>
              <p:cNvSpPr txBox="1">
                <a:spLocks noChangeArrowheads="1"/>
              </p:cNvSpPr>
              <p:nvPr/>
            </p:nvSpPr>
            <p:spPr bwMode="auto">
              <a:xfrm>
                <a:off x="5310188" y="5924550"/>
                <a:ext cx="22875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000"/>
                  <a:t>Biologia dello Sviluppo – McGraw-Hill</a:t>
                </a:r>
              </a:p>
            </p:txBody>
          </p:sp>
          <p:sp>
            <p:nvSpPr>
              <p:cNvPr id="14344" name="CasellaDiTesto 5">
                <a:extLst>
                  <a:ext uri="{FF2B5EF4-FFF2-40B4-BE49-F238E27FC236}">
                    <a16:creationId xmlns:a16="http://schemas.microsoft.com/office/drawing/2014/main" id="{E6591809-0C3B-4351-9439-72D53DA47C08}"/>
                  </a:ext>
                </a:extLst>
              </p:cNvPr>
              <p:cNvSpPr txBox="1">
                <a:spLocks noChangeArrowheads="1"/>
              </p:cNvSpPr>
              <p:nvPr/>
            </p:nvSpPr>
            <p:spPr bwMode="auto">
              <a:xfrm>
                <a:off x="7090003" y="4707467"/>
                <a:ext cx="1749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a:t>INVOLUZIONE</a:t>
                </a:r>
              </a:p>
            </p:txBody>
          </p:sp>
          <p:sp>
            <p:nvSpPr>
              <p:cNvPr id="14345" name="CasellaDiTesto 6">
                <a:extLst>
                  <a:ext uri="{FF2B5EF4-FFF2-40B4-BE49-F238E27FC236}">
                    <a16:creationId xmlns:a16="http://schemas.microsoft.com/office/drawing/2014/main" id="{CA679217-13AE-4B89-B5E1-8874B0BDB028}"/>
                  </a:ext>
                </a:extLst>
              </p:cNvPr>
              <p:cNvSpPr txBox="1">
                <a:spLocks noChangeArrowheads="1"/>
              </p:cNvSpPr>
              <p:nvPr/>
            </p:nvSpPr>
            <p:spPr bwMode="auto">
              <a:xfrm>
                <a:off x="7010400" y="3911599"/>
                <a:ext cx="1402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a:t>INGRESSO</a:t>
                </a:r>
              </a:p>
            </p:txBody>
          </p:sp>
          <p:cxnSp>
            <p:nvCxnSpPr>
              <p:cNvPr id="12" name="Connettore 2 11">
                <a:extLst>
                  <a:ext uri="{FF2B5EF4-FFF2-40B4-BE49-F238E27FC236}">
                    <a16:creationId xmlns:a16="http://schemas.microsoft.com/office/drawing/2014/main" id="{FCFEC97F-086F-4D9D-8DB0-D528AD9526B9}"/>
                  </a:ext>
                </a:extLst>
              </p:cNvPr>
              <p:cNvCxnSpPr/>
              <p:nvPr/>
            </p:nvCxnSpPr>
            <p:spPr>
              <a:xfrm flipH="1">
                <a:off x="5554663" y="3944937"/>
                <a:ext cx="269875" cy="1365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A6512234-668B-4A80-B08D-871E90D64829}"/>
                  </a:ext>
                </a:extLst>
              </p:cNvPr>
              <p:cNvCxnSpPr/>
              <p:nvPr/>
            </p:nvCxnSpPr>
            <p:spPr>
              <a:xfrm flipH="1">
                <a:off x="5707063" y="4097337"/>
                <a:ext cx="269875" cy="1365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F50F42F6-8B76-43BA-A5A9-D6FAC544CF47}"/>
                  </a:ext>
                </a:extLst>
              </p:cNvPr>
              <p:cNvCxnSpPr/>
              <p:nvPr/>
            </p:nvCxnSpPr>
            <p:spPr>
              <a:xfrm flipH="1">
                <a:off x="5859463" y="4249737"/>
                <a:ext cx="269875" cy="1365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4342" name="CasellaDiTesto 19">
            <a:extLst>
              <a:ext uri="{FF2B5EF4-FFF2-40B4-BE49-F238E27FC236}">
                <a16:creationId xmlns:a16="http://schemas.microsoft.com/office/drawing/2014/main" id="{913AC33F-C857-428E-BDB9-1625CBF185B7}"/>
              </a:ext>
            </a:extLst>
          </p:cNvPr>
          <p:cNvSpPr txBox="1">
            <a:spLocks noChangeArrowheads="1"/>
          </p:cNvSpPr>
          <p:nvPr/>
        </p:nvSpPr>
        <p:spPr bwMode="auto">
          <a:xfrm>
            <a:off x="4284663" y="6211888"/>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b="1"/>
              <a:t>epiblasto, </a:t>
            </a:r>
            <a:r>
              <a:rPr lang="it-IT" altLang="it-IT"/>
              <a:t>ectoderma, </a:t>
            </a:r>
          </a:p>
          <a:p>
            <a:pPr eaLnBrk="1" hangingPunct="1"/>
            <a:r>
              <a:rPr lang="it-IT" altLang="it-IT" b="1"/>
              <a:t>ipoblasto</a:t>
            </a:r>
            <a:r>
              <a:rPr lang="it-IT" altLang="it-IT"/>
              <a:t>, mesoderma ed endoderma</a:t>
            </a:r>
          </a:p>
        </p:txBody>
      </p:sp>
      <p:sp>
        <p:nvSpPr>
          <p:cNvPr id="13" name="Rectangle 2">
            <a:extLst>
              <a:ext uri="{FF2B5EF4-FFF2-40B4-BE49-F238E27FC236}">
                <a16:creationId xmlns:a16="http://schemas.microsoft.com/office/drawing/2014/main" id="{4D19D9FB-8F89-47FC-A9F0-F8F406700FE8}"/>
              </a:ext>
            </a:extLst>
          </p:cNvPr>
          <p:cNvSpPr>
            <a:spLocks noChangeArrowheads="1"/>
          </p:cNvSpPr>
          <p:nvPr/>
        </p:nvSpPr>
        <p:spPr bwMode="auto">
          <a:xfrm>
            <a:off x="0" y="-28141"/>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dirty="0"/>
          </a:p>
        </p:txBody>
      </p:sp>
      <p:sp>
        <p:nvSpPr>
          <p:cNvPr id="14" name="CasellaDiTesto 9">
            <a:extLst>
              <a:ext uri="{FF2B5EF4-FFF2-40B4-BE49-F238E27FC236}">
                <a16:creationId xmlns:a16="http://schemas.microsoft.com/office/drawing/2014/main" id="{BAFD4C6A-1000-4AC6-A618-A7E8E49D7923}"/>
              </a:ext>
            </a:extLst>
          </p:cNvPr>
          <p:cNvSpPr txBox="1">
            <a:spLocks noChangeArrowheads="1"/>
          </p:cNvSpPr>
          <p:nvPr/>
        </p:nvSpPr>
        <p:spPr bwMode="auto">
          <a:xfrm>
            <a:off x="42486" y="641123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97DC8C37-579E-40F9-A740-75CB87E5A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1076325"/>
            <a:ext cx="6535738"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63" name="Picture 3">
            <a:extLst>
              <a:ext uri="{FF2B5EF4-FFF2-40B4-BE49-F238E27FC236}">
                <a16:creationId xmlns:a16="http://schemas.microsoft.com/office/drawing/2014/main" id="{E7E65975-E6AD-4086-9513-BB303F976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650" y="1101725"/>
            <a:ext cx="28416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4" name="Text Box 4">
            <a:extLst>
              <a:ext uri="{FF2B5EF4-FFF2-40B4-BE49-F238E27FC236}">
                <a16:creationId xmlns:a16="http://schemas.microsoft.com/office/drawing/2014/main" id="{3725D844-7C1D-4DC2-B56E-0851693BBC3F}"/>
              </a:ext>
            </a:extLst>
          </p:cNvPr>
          <p:cNvSpPr txBox="1">
            <a:spLocks noChangeArrowheads="1"/>
          </p:cNvSpPr>
          <p:nvPr/>
        </p:nvSpPr>
        <p:spPr bwMode="auto">
          <a:xfrm>
            <a:off x="5227638" y="3074988"/>
            <a:ext cx="16033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100" b="1"/>
              <a:t>(e) Scudo embrionale</a:t>
            </a:r>
          </a:p>
        </p:txBody>
      </p:sp>
      <p:sp>
        <p:nvSpPr>
          <p:cNvPr id="20485" name="Text Box 5">
            <a:extLst>
              <a:ext uri="{FF2B5EF4-FFF2-40B4-BE49-F238E27FC236}">
                <a16:creationId xmlns:a16="http://schemas.microsoft.com/office/drawing/2014/main" id="{5E219B3F-5D3E-4431-8082-FC2FC6B22789}"/>
              </a:ext>
            </a:extLst>
          </p:cNvPr>
          <p:cNvSpPr txBox="1">
            <a:spLocks noChangeArrowheads="1"/>
          </p:cNvSpPr>
          <p:nvPr/>
        </p:nvSpPr>
        <p:spPr bwMode="auto">
          <a:xfrm>
            <a:off x="1625600" y="220663"/>
            <a:ext cx="5862638" cy="457200"/>
          </a:xfrm>
          <a:prstGeom prst="rect">
            <a:avLst/>
          </a:prstGeom>
          <a:noFill/>
          <a:ln w="9525">
            <a:noFill/>
            <a:miter lim="800000"/>
            <a:headEnd/>
            <a:tailEnd/>
          </a:ln>
          <a:effectLst/>
        </p:spPr>
        <p:txBody>
          <a:bodyPr wrap="none">
            <a:spAutoFit/>
          </a:bodyPr>
          <a:lstStyle/>
          <a:p>
            <a:pPr>
              <a:defRPr/>
            </a:pPr>
            <a:r>
              <a:rPr lang="it-IT" sz="2400" b="1">
                <a:solidFill>
                  <a:srgbClr val="FF4215"/>
                </a:solidFill>
                <a:effectLst>
                  <a:outerShdw blurRad="38100" dist="38100" dir="2700000" algn="tl">
                    <a:srgbClr val="C0C0C0"/>
                  </a:outerShdw>
                </a:effectLst>
                <a:latin typeface="Comic Sans MS" pitchFamily="66" charset="0"/>
                <a:cs typeface="Arial" charset="0"/>
              </a:rPr>
              <a:t>GASTRULAZIONE NEL PESCE ZEBRA</a:t>
            </a:r>
          </a:p>
        </p:txBody>
      </p:sp>
      <p:sp>
        <p:nvSpPr>
          <p:cNvPr id="15366" name="Text Box 6">
            <a:extLst>
              <a:ext uri="{FF2B5EF4-FFF2-40B4-BE49-F238E27FC236}">
                <a16:creationId xmlns:a16="http://schemas.microsoft.com/office/drawing/2014/main" id="{946844A4-783F-4B10-A91F-937418250CEC}"/>
              </a:ext>
            </a:extLst>
          </p:cNvPr>
          <p:cNvSpPr txBox="1">
            <a:spLocks noChangeArrowheads="1"/>
          </p:cNvSpPr>
          <p:nvPr/>
        </p:nvSpPr>
        <p:spPr bwMode="auto">
          <a:xfrm>
            <a:off x="5449888" y="6178550"/>
            <a:ext cx="22875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000"/>
              <a:t>Biologia dello Sviluppo – McGraw-Hill</a:t>
            </a:r>
          </a:p>
        </p:txBody>
      </p:sp>
      <p:sp>
        <p:nvSpPr>
          <p:cNvPr id="8" name="CasellaDiTesto 14">
            <a:extLst>
              <a:ext uri="{FF2B5EF4-FFF2-40B4-BE49-F238E27FC236}">
                <a16:creationId xmlns:a16="http://schemas.microsoft.com/office/drawing/2014/main" id="{804E0806-B971-4DD0-905D-D2BC2DB41FB5}"/>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9" name="Rectangle 2">
            <a:extLst>
              <a:ext uri="{FF2B5EF4-FFF2-40B4-BE49-F238E27FC236}">
                <a16:creationId xmlns:a16="http://schemas.microsoft.com/office/drawing/2014/main" id="{C878333E-14F8-4C13-B6F5-9E3C0F1AC334}"/>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a:extLst>
              <a:ext uri="{FF2B5EF4-FFF2-40B4-BE49-F238E27FC236}">
                <a16:creationId xmlns:a16="http://schemas.microsoft.com/office/drawing/2014/main" id="{51433EEE-2E7C-4935-BA4D-8CADBD1D89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114425"/>
            <a:ext cx="89281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CasellaDiTesto 2">
            <a:extLst>
              <a:ext uri="{FF2B5EF4-FFF2-40B4-BE49-F238E27FC236}">
                <a16:creationId xmlns:a16="http://schemas.microsoft.com/office/drawing/2014/main" id="{7C07A244-A64D-4F61-AD6B-735FBFD2B345}"/>
              </a:ext>
            </a:extLst>
          </p:cNvPr>
          <p:cNvSpPr txBox="1">
            <a:spLocks noChangeArrowheads="1"/>
          </p:cNvSpPr>
          <p:nvPr/>
        </p:nvSpPr>
        <p:spPr bwMode="auto">
          <a:xfrm>
            <a:off x="158750" y="4157663"/>
            <a:ext cx="1520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a:t>[rivoluzioni lungo l’ovidutto </a:t>
            </a:r>
          </a:p>
          <a:p>
            <a:pPr eaLnBrk="1" hangingPunct="1"/>
            <a:r>
              <a:rPr lang="it-IT" altLang="it-IT" sz="1400"/>
              <a:t>(10-15/h/20h)]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CD773D9-1065-C794-4DF2-1EB9D196A9D6}"/>
              </a:ext>
            </a:extLst>
          </p:cNvPr>
          <p:cNvPicPr>
            <a:picLocks noChangeAspect="1"/>
          </p:cNvPicPr>
          <p:nvPr/>
        </p:nvPicPr>
        <p:blipFill rotWithShape="1">
          <a:blip r:embed="rId2">
            <a:extLst>
              <a:ext uri="{28A0092B-C50C-407E-A947-70E740481C1C}">
                <a14:useLocalDpi xmlns:a14="http://schemas.microsoft.com/office/drawing/2010/main" val="0"/>
              </a:ext>
            </a:extLst>
          </a:blip>
          <a:srcRect l="1112" t="908" r="-1112" b="30574"/>
          <a:stretch/>
        </p:blipFill>
        <p:spPr bwMode="auto">
          <a:xfrm>
            <a:off x="1197806" y="55221"/>
            <a:ext cx="5265120" cy="533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B0296717-5E33-D3B1-89BF-FC63B743FB4E}"/>
              </a:ext>
            </a:extLst>
          </p:cNvPr>
          <p:cNvPicPr>
            <a:picLocks noChangeAspect="1"/>
          </p:cNvPicPr>
          <p:nvPr/>
        </p:nvPicPr>
        <p:blipFill rotWithShape="1">
          <a:blip r:embed="rId2">
            <a:extLst>
              <a:ext uri="{28A0092B-C50C-407E-A947-70E740481C1C}">
                <a14:useLocalDpi xmlns:a14="http://schemas.microsoft.com/office/drawing/2010/main" val="0"/>
              </a:ext>
            </a:extLst>
          </a:blip>
          <a:srcRect l="28416" t="71901" r="-1112" b="-539"/>
          <a:stretch/>
        </p:blipFill>
        <p:spPr bwMode="auto">
          <a:xfrm>
            <a:off x="6214722" y="4849221"/>
            <a:ext cx="2994953" cy="174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o 3">
            <a:extLst>
              <a:ext uri="{FF2B5EF4-FFF2-40B4-BE49-F238E27FC236}">
                <a16:creationId xmlns:a16="http://schemas.microsoft.com/office/drawing/2014/main" id="{36B240C2-D2E7-A9D8-B2FB-E3B349C983A1}"/>
              </a:ext>
            </a:extLst>
          </p:cNvPr>
          <p:cNvGrpSpPr/>
          <p:nvPr/>
        </p:nvGrpSpPr>
        <p:grpSpPr>
          <a:xfrm>
            <a:off x="50520" y="452709"/>
            <a:ext cx="1544638" cy="731838"/>
            <a:chOff x="1466850" y="513333"/>
            <a:chExt cx="1544638" cy="731838"/>
          </a:xfrm>
        </p:grpSpPr>
        <p:sp>
          <p:nvSpPr>
            <p:cNvPr id="17411" name="Text Box 4">
              <a:extLst>
                <a:ext uri="{FF2B5EF4-FFF2-40B4-BE49-F238E27FC236}">
                  <a16:creationId xmlns:a16="http://schemas.microsoft.com/office/drawing/2014/main" id="{DF47EECE-81C7-4187-B514-28CE0F4C6762}"/>
                </a:ext>
              </a:extLst>
            </p:cNvPr>
            <p:cNvSpPr txBox="1">
              <a:spLocks noChangeArrowheads="1"/>
            </p:cNvSpPr>
            <p:nvPr/>
          </p:nvSpPr>
          <p:spPr bwMode="auto">
            <a:xfrm>
              <a:off x="1466850" y="513333"/>
              <a:ext cx="5683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b="1"/>
                <a:t>pH 9.5</a:t>
              </a:r>
            </a:p>
          </p:txBody>
        </p:sp>
        <p:sp>
          <p:nvSpPr>
            <p:cNvPr id="17412" name="Rectangle 5">
              <a:extLst>
                <a:ext uri="{FF2B5EF4-FFF2-40B4-BE49-F238E27FC236}">
                  <a16:creationId xmlns:a16="http://schemas.microsoft.com/office/drawing/2014/main" id="{1AE5B9A2-175D-410E-9084-E19A25EDB575}"/>
                </a:ext>
              </a:extLst>
            </p:cNvPr>
            <p:cNvSpPr>
              <a:spLocks noChangeArrowheads="1"/>
            </p:cNvSpPr>
            <p:nvPr/>
          </p:nvSpPr>
          <p:spPr bwMode="auto">
            <a:xfrm>
              <a:off x="1466850" y="999108"/>
              <a:ext cx="1104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b="1" dirty="0"/>
                <a:t>pH 6.5 (+25mV)</a:t>
              </a:r>
            </a:p>
          </p:txBody>
        </p:sp>
        <p:sp>
          <p:nvSpPr>
            <p:cNvPr id="17413" name="Text Box 6">
              <a:extLst>
                <a:ext uri="{FF2B5EF4-FFF2-40B4-BE49-F238E27FC236}">
                  <a16:creationId xmlns:a16="http://schemas.microsoft.com/office/drawing/2014/main" id="{8D297AC8-6091-4033-9D9A-2C9AFF6527C2}"/>
                </a:ext>
              </a:extLst>
            </p:cNvPr>
            <p:cNvSpPr txBox="1">
              <a:spLocks noChangeArrowheads="1"/>
            </p:cNvSpPr>
            <p:nvPr/>
          </p:nvSpPr>
          <p:spPr bwMode="auto">
            <a:xfrm>
              <a:off x="1987550" y="560388"/>
              <a:ext cx="10239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b="1" dirty="0"/>
                <a:t>(Na</a:t>
              </a:r>
              <a:r>
                <a:rPr lang="it-IT" altLang="it-IT" sz="1000" b="1" baseline="30000" dirty="0"/>
                <a:t>+</a:t>
              </a:r>
              <a:r>
                <a:rPr lang="it-IT" altLang="it-IT" sz="1000" b="1" dirty="0"/>
                <a:t>, H</a:t>
              </a:r>
              <a:r>
                <a:rPr lang="it-IT" altLang="it-IT" sz="1000" b="1" baseline="-25000" dirty="0"/>
                <a:t>2</a:t>
              </a:r>
              <a:r>
                <a:rPr lang="it-IT" altLang="it-IT" sz="1000" b="1" dirty="0"/>
                <a:t>O)</a:t>
              </a:r>
            </a:p>
          </p:txBody>
        </p:sp>
        <p:sp>
          <p:nvSpPr>
            <p:cNvPr id="17414" name="Line 7">
              <a:extLst>
                <a:ext uri="{FF2B5EF4-FFF2-40B4-BE49-F238E27FC236}">
                  <a16:creationId xmlns:a16="http://schemas.microsoft.com/office/drawing/2014/main" id="{B25A9212-A55D-4646-AA00-19AF6E55392B}"/>
                </a:ext>
              </a:extLst>
            </p:cNvPr>
            <p:cNvSpPr>
              <a:spLocks noChangeShapeType="1"/>
            </p:cNvSpPr>
            <p:nvPr/>
          </p:nvSpPr>
          <p:spPr bwMode="auto">
            <a:xfrm flipH="1">
              <a:off x="2217738" y="695896"/>
              <a:ext cx="7937" cy="3460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magine 1">
            <a:extLst>
              <a:ext uri="{FF2B5EF4-FFF2-40B4-BE49-F238E27FC236}">
                <a16:creationId xmlns:a16="http://schemas.microsoft.com/office/drawing/2014/main" id="{6641C27B-ABDC-491F-953C-EAF7288F3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241300"/>
            <a:ext cx="47498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Wolpert fig">
            <a:extLst>
              <a:ext uri="{FF2B5EF4-FFF2-40B4-BE49-F238E27FC236}">
                <a16:creationId xmlns:a16="http://schemas.microsoft.com/office/drawing/2014/main" id="{E80C4A89-174D-4AD7-9886-4C6C75D7D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6427788"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1CF1A20C-7AF6-4693-A25A-317DBCB7FADE}"/>
              </a:ext>
            </a:extLst>
          </p:cNvPr>
          <p:cNvSpPr txBox="1">
            <a:spLocks noChangeArrowheads="1"/>
          </p:cNvSpPr>
          <p:nvPr/>
        </p:nvSpPr>
        <p:spPr bwMode="auto">
          <a:xfrm>
            <a:off x="2895600" y="228600"/>
            <a:ext cx="338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rPr>
              <a:t>CICLO VITALE DEL POLLO</a:t>
            </a:r>
          </a:p>
        </p:txBody>
      </p:sp>
      <p:sp>
        <p:nvSpPr>
          <p:cNvPr id="25604" name="Text Box 4">
            <a:extLst>
              <a:ext uri="{FF2B5EF4-FFF2-40B4-BE49-F238E27FC236}">
                <a16:creationId xmlns:a16="http://schemas.microsoft.com/office/drawing/2014/main" id="{14176A42-3236-4EE2-ABE3-57831DA89BCF}"/>
              </a:ext>
            </a:extLst>
          </p:cNvPr>
          <p:cNvSpPr txBox="1">
            <a:spLocks noChangeArrowheads="1"/>
          </p:cNvSpPr>
          <p:nvPr/>
        </p:nvSpPr>
        <p:spPr bwMode="auto">
          <a:xfrm>
            <a:off x="107950" y="5105400"/>
            <a:ext cx="8937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rPr>
              <a:t>L’UOVO E’ FECONDATO NELL’OVIDOTTO DELLA GALLINA E AL MOMENTO DELLA DEPOSIZIONE,</a:t>
            </a:r>
          </a:p>
          <a:p>
            <a:pPr eaLnBrk="1" hangingPunct="1">
              <a:spcBef>
                <a:spcPct val="0"/>
              </a:spcBef>
              <a:buFontTx/>
              <a:buNone/>
            </a:pPr>
            <a:r>
              <a:rPr lang="it-IT" altLang="it-IT" sz="1400">
                <a:latin typeface="Arial" panose="020B0604020202020204" pitchFamily="34" charset="0"/>
              </a:rPr>
              <a:t>LA SEGMENTAZIONE E’ COMPLETA E UN BLASTODERMA CELLULARE GIACE SUL TUORLO. DURANTE</a:t>
            </a:r>
          </a:p>
          <a:p>
            <a:pPr eaLnBrk="1" hangingPunct="1">
              <a:spcBef>
                <a:spcPct val="0"/>
              </a:spcBef>
              <a:buFontTx/>
              <a:buNone/>
            </a:pPr>
            <a:r>
              <a:rPr lang="it-IT" altLang="it-IT" sz="1400">
                <a:latin typeface="Arial" panose="020B0604020202020204" pitchFamily="34" charset="0"/>
              </a:rPr>
              <a:t>LA GASTRULAZIONE SI FORMA  LA STRIA PRIMITIVA. LA REGRESSIONE DEL NODO DI HENSEN E’ </a:t>
            </a:r>
          </a:p>
          <a:p>
            <a:pPr eaLnBrk="1" hangingPunct="1">
              <a:spcBef>
                <a:spcPct val="0"/>
              </a:spcBef>
              <a:buFontTx/>
              <a:buNone/>
            </a:pPr>
            <a:r>
              <a:rPr lang="it-IT" altLang="it-IT" sz="1400">
                <a:latin typeface="Arial" panose="020B0604020202020204" pitchFamily="34" charset="0"/>
              </a:rPr>
              <a:t>ASSOCIATA ALLA FORMAZIONE DEI SOMITI.</a:t>
            </a:r>
          </a:p>
          <a:p>
            <a:pPr eaLnBrk="1" hangingPunct="1">
              <a:spcBef>
                <a:spcPct val="0"/>
              </a:spcBef>
              <a:buFontTx/>
              <a:buNone/>
            </a:pPr>
            <a:r>
              <a:rPr lang="it-IT" altLang="it-IT" sz="1400">
                <a:latin typeface="Arial" panose="020B0604020202020204" pitchFamily="34" charset="0"/>
              </a:rPr>
              <a:t>LE FOTO MOSTRANO LA STRIA PRIMITIVA CIRCONDATA DALL’AREA PELLUCIDA; UN EMBRIONE ALLO</a:t>
            </a:r>
          </a:p>
          <a:p>
            <a:pPr eaLnBrk="1" hangingPunct="1">
              <a:spcBef>
                <a:spcPct val="0"/>
              </a:spcBef>
              <a:buFontTx/>
              <a:buNone/>
            </a:pPr>
            <a:r>
              <a:rPr lang="it-IT" altLang="it-IT" sz="1400">
                <a:latin typeface="Arial" panose="020B0604020202020204" pitchFamily="34" charset="0"/>
              </a:rPr>
              <a:t>STADIO 14 (50-53 ORE DOPO LA DEPOSIZIONE) CON 22 SOMITI; UN EMBRIONE ALLO STADIO 35, CIR-</a:t>
            </a:r>
          </a:p>
          <a:p>
            <a:pPr eaLnBrk="1" hangingPunct="1">
              <a:spcBef>
                <a:spcPct val="0"/>
              </a:spcBef>
              <a:buFontTx/>
              <a:buNone/>
            </a:pPr>
            <a:r>
              <a:rPr lang="it-IT" altLang="it-IT" sz="1400">
                <a:latin typeface="Arial" panose="020B0604020202020204" pitchFamily="34" charset="0"/>
              </a:rPr>
              <a:t>CA 8</a:t>
            </a:r>
            <a:r>
              <a:rPr lang="it-IT" altLang="it-IT" sz="1400">
                <a:latin typeface="Arial" panose="020B0604020202020204" pitchFamily="34" charset="0"/>
                <a:cs typeface="Arial" panose="020B0604020202020204" pitchFamily="34" charset="0"/>
              </a:rPr>
              <a:t>½-9 GIORNI DOPO LA DEPOSIZIONE, CON OCCHI E BECCO BEN SVILUPPATI.</a:t>
            </a:r>
            <a:endParaRPr lang="it-IT" altLang="it-IT" sz="1400">
              <a:latin typeface="Arial" panose="020B0604020202020204" pitchFamily="34" charset="0"/>
            </a:endParaRPr>
          </a:p>
        </p:txBody>
      </p:sp>
      <p:sp>
        <p:nvSpPr>
          <p:cNvPr id="25605" name="Text Box 5">
            <a:extLst>
              <a:ext uri="{FF2B5EF4-FFF2-40B4-BE49-F238E27FC236}">
                <a16:creationId xmlns:a16="http://schemas.microsoft.com/office/drawing/2014/main" id="{B50BF89F-3247-4A93-9888-1AB92170108F}"/>
              </a:ext>
            </a:extLst>
          </p:cNvPr>
          <p:cNvSpPr txBox="1">
            <a:spLocks noChangeArrowheads="1"/>
          </p:cNvSpPr>
          <p:nvPr/>
        </p:nvSpPr>
        <p:spPr bwMode="auto">
          <a:xfrm>
            <a:off x="7772400" y="2395538"/>
            <a:ext cx="13223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rPr>
              <a:t>60000 CELLULE</a:t>
            </a:r>
          </a:p>
        </p:txBody>
      </p:sp>
      <p:sp>
        <p:nvSpPr>
          <p:cNvPr id="6" name="CasellaDiTesto 14">
            <a:extLst>
              <a:ext uri="{FF2B5EF4-FFF2-40B4-BE49-F238E27FC236}">
                <a16:creationId xmlns:a16="http://schemas.microsoft.com/office/drawing/2014/main" id="{420701A1-30A0-4ACE-BB8F-49238109103B}"/>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7" name="Rectangle 2">
            <a:extLst>
              <a:ext uri="{FF2B5EF4-FFF2-40B4-BE49-F238E27FC236}">
                <a16:creationId xmlns:a16="http://schemas.microsoft.com/office/drawing/2014/main" id="{44B50455-3B76-4226-A422-A65CAD755643}"/>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4">
            <a:extLst>
              <a:ext uri="{FF2B5EF4-FFF2-40B4-BE49-F238E27FC236}">
                <a16:creationId xmlns:a16="http://schemas.microsoft.com/office/drawing/2014/main" id="{4BDE5D4E-1E76-4DEE-8F17-EB1A38A39FFE}"/>
              </a:ext>
            </a:extLst>
          </p:cNvPr>
          <p:cNvGrpSpPr>
            <a:grpSpLocks/>
          </p:cNvGrpSpPr>
          <p:nvPr/>
        </p:nvGrpSpPr>
        <p:grpSpPr bwMode="auto">
          <a:xfrm>
            <a:off x="111125" y="38100"/>
            <a:ext cx="8185150" cy="6619875"/>
            <a:chOff x="70" y="24"/>
            <a:chExt cx="5156" cy="4170"/>
          </a:xfrm>
        </p:grpSpPr>
        <p:grpSp>
          <p:nvGrpSpPr>
            <p:cNvPr id="26627" name="Group 13">
              <a:extLst>
                <a:ext uri="{FF2B5EF4-FFF2-40B4-BE49-F238E27FC236}">
                  <a16:creationId xmlns:a16="http://schemas.microsoft.com/office/drawing/2014/main" id="{89E1E908-2CD1-40D7-8CBD-68F78D390FC4}"/>
                </a:ext>
              </a:extLst>
            </p:cNvPr>
            <p:cNvGrpSpPr>
              <a:grpSpLocks/>
            </p:cNvGrpSpPr>
            <p:nvPr/>
          </p:nvGrpSpPr>
          <p:grpSpPr bwMode="auto">
            <a:xfrm>
              <a:off x="362" y="24"/>
              <a:ext cx="4478" cy="3126"/>
              <a:chOff x="362" y="24"/>
              <a:chExt cx="4478" cy="3126"/>
            </a:xfrm>
          </p:grpSpPr>
          <p:sp>
            <p:nvSpPr>
              <p:cNvPr id="26630" name="Text Box 3">
                <a:extLst>
                  <a:ext uri="{FF2B5EF4-FFF2-40B4-BE49-F238E27FC236}">
                    <a16:creationId xmlns:a16="http://schemas.microsoft.com/office/drawing/2014/main" id="{9A44A1D5-0735-470D-8523-9626EF45E3BC}"/>
                  </a:ext>
                </a:extLst>
              </p:cNvPr>
              <p:cNvSpPr txBox="1">
                <a:spLocks noChangeArrowheads="1"/>
              </p:cNvSpPr>
              <p:nvPr/>
            </p:nvSpPr>
            <p:spPr bwMode="auto">
              <a:xfrm>
                <a:off x="1128" y="24"/>
                <a:ext cx="35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omic Sans MS" panose="030F0702030302020204" pitchFamily="66" charset="0"/>
                  </a:rPr>
                  <a:t>SEGMENTAZIONE MEROBLASTICA</a:t>
                </a:r>
              </a:p>
            </p:txBody>
          </p:sp>
          <p:grpSp>
            <p:nvGrpSpPr>
              <p:cNvPr id="26631" name="Group 12">
                <a:extLst>
                  <a:ext uri="{FF2B5EF4-FFF2-40B4-BE49-F238E27FC236}">
                    <a16:creationId xmlns:a16="http://schemas.microsoft.com/office/drawing/2014/main" id="{44EB98C9-1537-48C0-85BA-236029B88809}"/>
                  </a:ext>
                </a:extLst>
              </p:cNvPr>
              <p:cNvGrpSpPr>
                <a:grpSpLocks/>
              </p:cNvGrpSpPr>
              <p:nvPr/>
            </p:nvGrpSpPr>
            <p:grpSpPr bwMode="auto">
              <a:xfrm>
                <a:off x="362" y="374"/>
                <a:ext cx="4478" cy="2776"/>
                <a:chOff x="292" y="424"/>
                <a:chExt cx="4478" cy="2776"/>
              </a:xfrm>
            </p:grpSpPr>
            <p:grpSp>
              <p:nvGrpSpPr>
                <p:cNvPr id="26632" name="Group 8">
                  <a:extLst>
                    <a:ext uri="{FF2B5EF4-FFF2-40B4-BE49-F238E27FC236}">
                      <a16:creationId xmlns:a16="http://schemas.microsoft.com/office/drawing/2014/main" id="{D9F310C4-D1D8-46B7-BE45-9E70C5CAFA52}"/>
                    </a:ext>
                  </a:extLst>
                </p:cNvPr>
                <p:cNvGrpSpPr>
                  <a:grpSpLocks/>
                </p:cNvGrpSpPr>
                <p:nvPr/>
              </p:nvGrpSpPr>
              <p:grpSpPr bwMode="auto">
                <a:xfrm>
                  <a:off x="494" y="424"/>
                  <a:ext cx="4276" cy="2776"/>
                  <a:chOff x="384" y="768"/>
                  <a:chExt cx="4276" cy="2776"/>
                </a:xfrm>
              </p:grpSpPr>
              <p:pic>
                <p:nvPicPr>
                  <p:cNvPr id="26635" name="Picture 2" descr="Gilbert fig">
                    <a:extLst>
                      <a:ext uri="{FF2B5EF4-FFF2-40B4-BE49-F238E27FC236}">
                        <a16:creationId xmlns:a16="http://schemas.microsoft.com/office/drawing/2014/main" id="{D7AFA546-A79A-4452-9931-F609A47AA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768"/>
                    <a:ext cx="1163" cy="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4" descr="Wolpert fig">
                    <a:extLst>
                      <a:ext uri="{FF2B5EF4-FFF2-40B4-BE49-F238E27FC236}">
                        <a16:creationId xmlns:a16="http://schemas.microsoft.com/office/drawing/2014/main" id="{6B3F4098-4C2C-4F0A-8E36-1927BECAC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768"/>
                    <a:ext cx="2644" cy="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3" name="Text Box 5">
                  <a:extLst>
                    <a:ext uri="{FF2B5EF4-FFF2-40B4-BE49-F238E27FC236}">
                      <a16:creationId xmlns:a16="http://schemas.microsoft.com/office/drawing/2014/main" id="{5EF6F0D8-9AC8-4F8E-95E4-592EAB520869}"/>
                    </a:ext>
                  </a:extLst>
                </p:cNvPr>
                <p:cNvSpPr txBox="1">
                  <a:spLocks noChangeArrowheads="1"/>
                </p:cNvSpPr>
                <p:nvPr/>
              </p:nvSpPr>
              <p:spPr bwMode="auto">
                <a:xfrm>
                  <a:off x="292" y="2975"/>
                  <a:ext cx="1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rPr>
                    <a:t>A</a:t>
                  </a:r>
                </a:p>
              </p:txBody>
            </p:sp>
            <p:sp>
              <p:nvSpPr>
                <p:cNvPr id="26634" name="Text Box 6">
                  <a:extLst>
                    <a:ext uri="{FF2B5EF4-FFF2-40B4-BE49-F238E27FC236}">
                      <a16:creationId xmlns:a16="http://schemas.microsoft.com/office/drawing/2014/main" id="{599B5ADC-4B05-4864-8BB1-F63EFEA9D62A}"/>
                    </a:ext>
                  </a:extLst>
                </p:cNvPr>
                <p:cNvSpPr txBox="1">
                  <a:spLocks noChangeArrowheads="1"/>
                </p:cNvSpPr>
                <p:nvPr/>
              </p:nvSpPr>
              <p:spPr bwMode="auto">
                <a:xfrm>
                  <a:off x="1876" y="2975"/>
                  <a:ext cx="1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rPr>
                    <a:t>B</a:t>
                  </a:r>
                </a:p>
              </p:txBody>
            </p:sp>
          </p:grpSp>
        </p:grpSp>
        <p:sp>
          <p:nvSpPr>
            <p:cNvPr id="26628" name="Text Box 7">
              <a:extLst>
                <a:ext uri="{FF2B5EF4-FFF2-40B4-BE49-F238E27FC236}">
                  <a16:creationId xmlns:a16="http://schemas.microsoft.com/office/drawing/2014/main" id="{C28AF662-EFE0-465E-B2DF-7FB8F3EA97F4}"/>
                </a:ext>
              </a:extLst>
            </p:cNvPr>
            <p:cNvSpPr txBox="1">
              <a:spLocks noChangeArrowheads="1"/>
            </p:cNvSpPr>
            <p:nvPr/>
          </p:nvSpPr>
          <p:spPr bwMode="auto">
            <a:xfrm>
              <a:off x="192" y="3216"/>
              <a:ext cx="5034"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AutoNum type="alphaUcParenR"/>
              </a:pPr>
              <a:r>
                <a:rPr lang="it-IT" altLang="it-IT" sz="1200">
                  <a:latin typeface="Arial" panose="020B0604020202020204" pitchFamily="34" charset="0"/>
                </a:rPr>
                <a:t>SEGMENTAZIONE DISCOIDALE DI UN UOVO DI POLLO VISTO DAL POLO ANIMALE. I SOLCHI DI SEG-</a:t>
              </a:r>
            </a:p>
            <a:p>
              <a:pPr eaLnBrk="1" hangingPunct="1">
                <a:spcBef>
                  <a:spcPct val="0"/>
                </a:spcBef>
                <a:buFontTx/>
                <a:buNone/>
              </a:pPr>
              <a:r>
                <a:rPr lang="it-IT" altLang="it-IT" sz="1200">
                  <a:latin typeface="Arial" panose="020B0604020202020204" pitchFamily="34" charset="0"/>
                </a:rPr>
                <a:t>	MENTAZIONE NON PENETRANO NEL TUORLO, E IL BLASTODERMA PRODOTTO E’ FORMATO DA </a:t>
              </a:r>
            </a:p>
            <a:p>
              <a:pPr eaLnBrk="1" hangingPunct="1">
                <a:spcBef>
                  <a:spcPct val="0"/>
                </a:spcBef>
                <a:buFontTx/>
                <a:buNone/>
              </a:pPr>
              <a:r>
                <a:rPr lang="it-IT" altLang="it-IT" sz="1200">
                  <a:latin typeface="Arial" panose="020B0604020202020204" pitchFamily="34" charset="0"/>
                </a:rPr>
                <a:t>	UN SINGOLO STRATO DI CELLULE.</a:t>
              </a:r>
            </a:p>
            <a:p>
              <a:pPr eaLnBrk="1" hangingPunct="1">
                <a:spcBef>
                  <a:spcPct val="0"/>
                </a:spcBef>
                <a:buFontTx/>
                <a:buAutoNum type="alphaUcParenR" startAt="2"/>
              </a:pPr>
              <a:r>
                <a:rPr lang="it-IT" altLang="it-IT" sz="1200">
                  <a:latin typeface="Arial" panose="020B0604020202020204" pitchFamily="34" charset="0"/>
                </a:rPr>
                <a:t>L’AREA CENTRALE DEL BLASTODERMA CELLULARE SOVRASTANTE LO SPAZIO SUBGERMINALE</a:t>
              </a:r>
            </a:p>
            <a:p>
              <a:pPr eaLnBrk="1" hangingPunct="1">
                <a:spcBef>
                  <a:spcPct val="0"/>
                </a:spcBef>
                <a:buFontTx/>
                <a:buNone/>
              </a:pPr>
              <a:r>
                <a:rPr lang="it-IT" altLang="it-IT" sz="1200">
                  <a:latin typeface="Arial" panose="020B0604020202020204" pitchFamily="34" charset="0"/>
                </a:rPr>
                <a:t>	E’ CHIAMATA </a:t>
              </a:r>
              <a:r>
                <a:rPr lang="it-IT" altLang="it-IT" sz="1200" b="1">
                  <a:solidFill>
                    <a:srgbClr val="FF0535"/>
                  </a:solidFill>
                  <a:latin typeface="Arial" panose="020B0604020202020204" pitchFamily="34" charset="0"/>
                </a:rPr>
                <a:t>AREA PELLUCIDA</a:t>
              </a:r>
              <a:r>
                <a:rPr lang="it-IT" altLang="it-IT" sz="1200">
                  <a:latin typeface="Arial" panose="020B0604020202020204" pitchFamily="34" charset="0"/>
                </a:rPr>
                <a:t> E LA REGIONE MARGINALE </a:t>
              </a:r>
              <a:r>
                <a:rPr lang="it-IT" altLang="it-IT" sz="1200" b="1">
                  <a:solidFill>
                    <a:srgbClr val="FF0535"/>
                  </a:solidFill>
                  <a:latin typeface="Arial" panose="020B0604020202020204" pitchFamily="34" charset="0"/>
                </a:rPr>
                <a:t>AREA OPACA</a:t>
              </a:r>
              <a:r>
                <a:rPr lang="it-IT" altLang="it-IT" sz="1200">
                  <a:latin typeface="Arial" panose="020B0604020202020204" pitchFamily="34" charset="0"/>
                </a:rPr>
                <a:t>. L’IPOBLASTO E’ FOR-</a:t>
              </a:r>
            </a:p>
            <a:p>
              <a:pPr eaLnBrk="1" hangingPunct="1">
                <a:spcBef>
                  <a:spcPct val="0"/>
                </a:spcBef>
                <a:buFontTx/>
                <a:buNone/>
              </a:pPr>
              <a:r>
                <a:rPr lang="it-IT" altLang="it-IT" sz="1200">
                  <a:latin typeface="Arial" panose="020B0604020202020204" pitchFamily="34" charset="0"/>
                </a:rPr>
                <a:t>	MATO DA UNO STRATO DI CELLULE CHE SOVRASTANO IL TUORLO E DARANNO ORIGINE ALLE </a:t>
              </a:r>
            </a:p>
            <a:p>
              <a:pPr eaLnBrk="1" hangingPunct="1">
                <a:spcBef>
                  <a:spcPct val="0"/>
                </a:spcBef>
                <a:buFontTx/>
                <a:buNone/>
              </a:pPr>
              <a:r>
                <a:rPr lang="it-IT" altLang="it-IT" sz="1200">
                  <a:latin typeface="Arial" panose="020B0604020202020204" pitchFamily="34" charset="0"/>
                </a:rPr>
                <a:t>	STRUTTURE EXTRA-EMBRIONALI, MENTRE LO STRATO SUPERFICIALE DEL BLASTODERMA,</a:t>
              </a:r>
            </a:p>
            <a:p>
              <a:pPr eaLnBrk="1" hangingPunct="1">
                <a:spcBef>
                  <a:spcPct val="0"/>
                </a:spcBef>
                <a:buFontTx/>
                <a:buNone/>
              </a:pPr>
              <a:r>
                <a:rPr lang="it-IT" altLang="it-IT" sz="1200">
                  <a:latin typeface="Arial" panose="020B0604020202020204" pitchFamily="34" charset="0"/>
                </a:rPr>
                <a:t>	L’EPIBLASTO, DARA’ ORIGINE ALL’EMBRIONE.</a:t>
              </a:r>
            </a:p>
          </p:txBody>
        </p:sp>
        <p:sp>
          <p:nvSpPr>
            <p:cNvPr id="26629" name="Rectangle 11">
              <a:extLst>
                <a:ext uri="{FF2B5EF4-FFF2-40B4-BE49-F238E27FC236}">
                  <a16:creationId xmlns:a16="http://schemas.microsoft.com/office/drawing/2014/main" id="{D28EADD5-038E-416B-BBE3-150EF88125A8}"/>
                </a:ext>
              </a:extLst>
            </p:cNvPr>
            <p:cNvSpPr>
              <a:spLocks noChangeArrowheads="1"/>
            </p:cNvSpPr>
            <p:nvPr/>
          </p:nvSpPr>
          <p:spPr bwMode="auto">
            <a:xfrm>
              <a:off x="70" y="60"/>
              <a:ext cx="43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000">
                  <a:sym typeface="Webdings" panose="05030102010509060703" pitchFamily="18" charset="2"/>
                </a:rPr>
                <a:t></a:t>
              </a:r>
            </a:p>
          </p:txBody>
        </p:sp>
      </p:grpSp>
      <p:sp>
        <p:nvSpPr>
          <p:cNvPr id="13" name="CasellaDiTesto 14">
            <a:extLst>
              <a:ext uri="{FF2B5EF4-FFF2-40B4-BE49-F238E27FC236}">
                <a16:creationId xmlns:a16="http://schemas.microsoft.com/office/drawing/2014/main" id="{10172086-CD18-4EFE-B21E-5897DEE32E8F}"/>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14" name="Rectangle 2">
            <a:extLst>
              <a:ext uri="{FF2B5EF4-FFF2-40B4-BE49-F238E27FC236}">
                <a16:creationId xmlns:a16="http://schemas.microsoft.com/office/drawing/2014/main" id="{1C7D497F-345E-45DA-A047-0FE7805A3F2E}"/>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ilbert fig">
            <a:extLst>
              <a:ext uri="{FF2B5EF4-FFF2-40B4-BE49-F238E27FC236}">
                <a16:creationId xmlns:a16="http://schemas.microsoft.com/office/drawing/2014/main" id="{590B23B0-DE2B-4ECD-A636-952E0D84B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600200"/>
            <a:ext cx="6726238"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6F55AD84-8281-4AD3-A183-1E7912339E46}"/>
              </a:ext>
            </a:extLst>
          </p:cNvPr>
          <p:cNvSpPr txBox="1">
            <a:spLocks noChangeArrowheads="1"/>
          </p:cNvSpPr>
          <p:nvPr/>
        </p:nvSpPr>
        <p:spPr bwMode="auto">
          <a:xfrm>
            <a:off x="2214563" y="463550"/>
            <a:ext cx="5200650" cy="396875"/>
          </a:xfrm>
          <a:prstGeom prst="rect">
            <a:avLst/>
          </a:prstGeom>
          <a:noFill/>
          <a:ln w="9525">
            <a:noFill/>
            <a:miter lim="800000"/>
            <a:headEnd/>
            <a:tailEnd/>
          </a:ln>
          <a:effectLst/>
        </p:spPr>
        <p:txBody>
          <a:bodyPr wrap="none">
            <a:spAutoFit/>
          </a:bodyPr>
          <a:lstStyle/>
          <a:p>
            <a:pPr eaLnBrk="1" hangingPunct="1">
              <a:defRPr/>
            </a:pPr>
            <a:r>
              <a:rPr lang="it-IT" b="1">
                <a:effectLst>
                  <a:outerShdw blurRad="38100" dist="38100" dir="2700000" algn="tl">
                    <a:srgbClr val="C0C0C0"/>
                  </a:outerShdw>
                </a:effectLst>
                <a:latin typeface="Comic Sans MS" pitchFamily="66" charset="0"/>
              </a:rPr>
              <a:t>FORMAZIONE DI EPI- ED IPOBLASTO</a:t>
            </a:r>
          </a:p>
        </p:txBody>
      </p:sp>
      <p:sp>
        <p:nvSpPr>
          <p:cNvPr id="27652" name="Text Box 4">
            <a:extLst>
              <a:ext uri="{FF2B5EF4-FFF2-40B4-BE49-F238E27FC236}">
                <a16:creationId xmlns:a16="http://schemas.microsoft.com/office/drawing/2014/main" id="{7F439A1A-5892-46AE-A2C9-A41D127FEDD8}"/>
              </a:ext>
            </a:extLst>
          </p:cNvPr>
          <p:cNvSpPr txBox="1">
            <a:spLocks noChangeArrowheads="1"/>
          </p:cNvSpPr>
          <p:nvPr/>
        </p:nvSpPr>
        <p:spPr bwMode="auto">
          <a:xfrm>
            <a:off x="158750" y="4125913"/>
            <a:ext cx="88106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rPr>
              <a:t>SEZIONE SAGITTALE DELL’EMBRIONE IN PROSSIMITA’ DEL MARGINE POSTERIORE MOSTRANTE</a:t>
            </a:r>
          </a:p>
          <a:p>
            <a:pPr eaLnBrk="1" hangingPunct="1">
              <a:spcBef>
                <a:spcPct val="0"/>
              </a:spcBef>
              <a:buFontTx/>
              <a:buNone/>
            </a:pPr>
            <a:r>
              <a:rPr lang="it-IT" altLang="it-IT" sz="1400">
                <a:latin typeface="Arial" panose="020B0604020202020204" pitchFamily="34" charset="0"/>
              </a:rPr>
              <a:t>UNO STRATO SUPERIORE FORMATO DA UN EPIBLASTO CENTRALE CHE SI CONTINUA CON LE CEL-</a:t>
            </a:r>
          </a:p>
          <a:p>
            <a:pPr eaLnBrk="1" hangingPunct="1">
              <a:spcBef>
                <a:spcPct val="0"/>
              </a:spcBef>
              <a:buFontTx/>
              <a:buNone/>
            </a:pPr>
            <a:r>
              <a:rPr lang="it-IT" altLang="it-IT" sz="1400">
                <a:latin typeface="Arial" panose="020B0604020202020204" pitchFamily="34" charset="0"/>
              </a:rPr>
              <a:t>LULE DELLA SEMILUNA DI KOLLER (ks) E DELLA ZONA MARGINALE POSTERIORE (mz). ALCUNE </a:t>
            </a:r>
          </a:p>
          <a:p>
            <a:pPr eaLnBrk="1" hangingPunct="1">
              <a:spcBef>
                <a:spcPct val="0"/>
              </a:spcBef>
              <a:buFontTx/>
              <a:buNone/>
            </a:pPr>
            <a:r>
              <a:rPr lang="it-IT" altLang="it-IT" sz="1400">
                <a:latin typeface="Arial" panose="020B0604020202020204" pitchFamily="34" charset="0"/>
              </a:rPr>
              <a:t>CELLULE DELL’EPIBLASTO SI DELAMINANO FORMANDO ISOLE DI POLINVAGINAZIONE (pi) DI 5-20 </a:t>
            </a:r>
          </a:p>
          <a:p>
            <a:pPr eaLnBrk="1" hangingPunct="1">
              <a:spcBef>
                <a:spcPct val="0"/>
              </a:spcBef>
              <a:buFontTx/>
              <a:buNone/>
            </a:pPr>
            <a:r>
              <a:rPr lang="it-IT" altLang="it-IT" sz="1400">
                <a:latin typeface="Arial" panose="020B0604020202020204" pitchFamily="34" charset="0"/>
              </a:rPr>
              <a:t>CELLULE CIASCUNA. QUESTE CELLULE SARANNO RAGGIUNTE DA QUELLE CELLULE DELL’IPO-</a:t>
            </a:r>
          </a:p>
          <a:p>
            <a:pPr eaLnBrk="1" hangingPunct="1">
              <a:spcBef>
                <a:spcPct val="0"/>
              </a:spcBef>
              <a:buFontTx/>
              <a:buNone/>
            </a:pPr>
            <a:r>
              <a:rPr lang="it-IT" altLang="it-IT" sz="1400">
                <a:latin typeface="Arial" panose="020B0604020202020204" pitchFamily="34" charset="0"/>
              </a:rPr>
              <a:t>BLASTO (hyp) CHE MIGRANO IN AVANTI DALLA SEMILUNA DI KOLLER PER FORMARE LO STRATO </a:t>
            </a:r>
          </a:p>
          <a:p>
            <a:pPr eaLnBrk="1" hangingPunct="1">
              <a:spcBef>
                <a:spcPct val="0"/>
              </a:spcBef>
              <a:buFontTx/>
              <a:buNone/>
            </a:pPr>
            <a:r>
              <a:rPr lang="it-IT" altLang="it-IT" sz="1400">
                <a:latin typeface="Arial" panose="020B0604020202020204" pitchFamily="34" charset="0"/>
              </a:rPr>
              <a:t>INFERIORE (IPOBLASTICO).</a:t>
            </a:r>
          </a:p>
          <a:p>
            <a:pPr eaLnBrk="1" hangingPunct="1">
              <a:spcBef>
                <a:spcPct val="0"/>
              </a:spcBef>
              <a:buFontTx/>
              <a:buNone/>
            </a:pPr>
            <a:r>
              <a:rPr lang="it-IT" altLang="it-IT" sz="1400">
                <a:latin typeface="Arial" panose="020B0604020202020204" pitchFamily="34" charset="0"/>
              </a:rPr>
              <a:t>SC=CAVITA’ SOTTOGERMINALE</a:t>
            </a:r>
          </a:p>
          <a:p>
            <a:pPr eaLnBrk="1" hangingPunct="1">
              <a:spcBef>
                <a:spcPct val="0"/>
              </a:spcBef>
              <a:buFontTx/>
              <a:buNone/>
            </a:pPr>
            <a:r>
              <a:rPr lang="it-IT" altLang="it-IT" sz="1400">
                <a:latin typeface="Arial" panose="020B0604020202020204" pitchFamily="34" charset="0"/>
              </a:rPr>
              <a:t>Gwm=MARGINE DELLA PARETE GERMINATIVA.</a:t>
            </a:r>
          </a:p>
        </p:txBody>
      </p:sp>
      <p:sp>
        <p:nvSpPr>
          <p:cNvPr id="6" name="CasellaDiTesto 14">
            <a:extLst>
              <a:ext uri="{FF2B5EF4-FFF2-40B4-BE49-F238E27FC236}">
                <a16:creationId xmlns:a16="http://schemas.microsoft.com/office/drawing/2014/main" id="{9438CE71-508C-44DE-A88C-AD7129245D7E}"/>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7" name="Rectangle 2">
            <a:extLst>
              <a:ext uri="{FF2B5EF4-FFF2-40B4-BE49-F238E27FC236}">
                <a16:creationId xmlns:a16="http://schemas.microsoft.com/office/drawing/2014/main" id="{4D913E32-9AC9-48BC-AF11-3448AEE0BEAB}"/>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
            <a:extLst>
              <a:ext uri="{FF2B5EF4-FFF2-40B4-BE49-F238E27FC236}">
                <a16:creationId xmlns:a16="http://schemas.microsoft.com/office/drawing/2014/main" id="{F660D446-0065-4CA3-A4F8-5280D06725CB}"/>
              </a:ext>
            </a:extLst>
          </p:cNvPr>
          <p:cNvGrpSpPr>
            <a:grpSpLocks/>
          </p:cNvGrpSpPr>
          <p:nvPr/>
        </p:nvGrpSpPr>
        <p:grpSpPr bwMode="auto">
          <a:xfrm>
            <a:off x="119063" y="6350"/>
            <a:ext cx="9009062" cy="6546850"/>
            <a:chOff x="85" y="196"/>
            <a:chExt cx="5675" cy="4124"/>
          </a:xfrm>
        </p:grpSpPr>
        <p:pic>
          <p:nvPicPr>
            <p:cNvPr id="28675" name="Picture 2" descr="Wolpert fig">
              <a:extLst>
                <a:ext uri="{FF2B5EF4-FFF2-40B4-BE49-F238E27FC236}">
                  <a16:creationId xmlns:a16="http://schemas.microsoft.com/office/drawing/2014/main" id="{280F5BFE-552F-4835-B492-EB07577A9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 y="480"/>
              <a:ext cx="4055" cy="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a:extLst>
                <a:ext uri="{FF2B5EF4-FFF2-40B4-BE49-F238E27FC236}">
                  <a16:creationId xmlns:a16="http://schemas.microsoft.com/office/drawing/2014/main" id="{4CC39245-6A3F-46EF-A5C9-C855AD52BDCB}"/>
                </a:ext>
              </a:extLst>
            </p:cNvPr>
            <p:cNvSpPr txBox="1">
              <a:spLocks noChangeArrowheads="1"/>
            </p:cNvSpPr>
            <p:nvPr/>
          </p:nvSpPr>
          <p:spPr bwMode="auto">
            <a:xfrm>
              <a:off x="1560" y="196"/>
              <a:ext cx="2833" cy="250"/>
            </a:xfrm>
            <a:prstGeom prst="rect">
              <a:avLst/>
            </a:prstGeom>
            <a:noFill/>
            <a:ln w="9525">
              <a:noFill/>
              <a:miter lim="800000"/>
              <a:headEnd/>
              <a:tailEnd/>
            </a:ln>
            <a:effectLst/>
          </p:spPr>
          <p:txBody>
            <a:bodyPr wrap="none">
              <a:spAutoFit/>
            </a:bodyPr>
            <a:lstStyle/>
            <a:p>
              <a:pPr eaLnBrk="1" hangingPunct="1">
                <a:defRPr/>
              </a:pPr>
              <a:r>
                <a:rPr lang="it-IT" b="1">
                  <a:effectLst>
                    <a:outerShdw blurRad="38100" dist="38100" dir="2700000" algn="tl">
                      <a:srgbClr val="C0C0C0"/>
                    </a:outerShdw>
                  </a:effectLst>
                  <a:latin typeface="Comic Sans MS" pitchFamily="66" charset="0"/>
                </a:rPr>
                <a:t>CICLO VITALE DEL PESCE ZEBRA</a:t>
              </a:r>
            </a:p>
          </p:txBody>
        </p:sp>
        <p:sp>
          <p:nvSpPr>
            <p:cNvPr id="28677" name="Text Box 4">
              <a:extLst>
                <a:ext uri="{FF2B5EF4-FFF2-40B4-BE49-F238E27FC236}">
                  <a16:creationId xmlns:a16="http://schemas.microsoft.com/office/drawing/2014/main" id="{05DCC21A-7AD4-4279-81A6-63242FEE4889}"/>
                </a:ext>
              </a:extLst>
            </p:cNvPr>
            <p:cNvSpPr txBox="1">
              <a:spLocks noChangeArrowheads="1"/>
            </p:cNvSpPr>
            <p:nvPr/>
          </p:nvSpPr>
          <p:spPr bwMode="auto">
            <a:xfrm>
              <a:off x="85" y="3190"/>
              <a:ext cx="5675"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rPr>
                <a:t>L’EMBRIONE DI PESCE ZEBRA SI SVILUPPA DA UN BLASTODERMA A FORMA DI COPPA ADAGIATA</a:t>
              </a:r>
            </a:p>
            <a:p>
              <a:pPr eaLnBrk="1" hangingPunct="1">
                <a:spcBef>
                  <a:spcPct val="0"/>
                </a:spcBef>
                <a:buFontTx/>
                <a:buNone/>
              </a:pPr>
              <a:r>
                <a:rPr lang="it-IT" altLang="it-IT" sz="1400">
                  <a:latin typeface="Arial" panose="020B0604020202020204" pitchFamily="34" charset="0"/>
                </a:rPr>
                <a:t>SOPRA UNA GRANDE QUANTITA’ DI TUORLO. SI SVILUPPA RAPIDAMENTE E DOPO DUE GIORNI DAL-</a:t>
              </a:r>
            </a:p>
            <a:p>
              <a:pPr eaLnBrk="1" hangingPunct="1">
                <a:spcBef>
                  <a:spcPct val="0"/>
                </a:spcBef>
                <a:buFontTx/>
                <a:buNone/>
              </a:pPr>
              <a:r>
                <a:rPr lang="it-IT" altLang="it-IT" sz="1400">
                  <a:latin typeface="Arial" panose="020B0604020202020204" pitchFamily="34" charset="0"/>
                </a:rPr>
                <a:t>LA FECONDAZIONE UN PICCOLO PESCE, ANCORA ATTACCATO AL RESTO DEL SUO TUORLO, SCHIU-</a:t>
              </a:r>
            </a:p>
            <a:p>
              <a:pPr eaLnBrk="1" hangingPunct="1">
                <a:spcBef>
                  <a:spcPct val="0"/>
                </a:spcBef>
                <a:buFontTx/>
                <a:buNone/>
              </a:pPr>
              <a:r>
                <a:rPr lang="it-IT" altLang="it-IT" sz="1400">
                  <a:latin typeface="Arial" panose="020B0604020202020204" pitchFamily="34" charset="0"/>
                </a:rPr>
                <a:t>DE DALL’UOVO. </a:t>
              </a:r>
            </a:p>
            <a:p>
              <a:pPr eaLnBrk="1" hangingPunct="1">
                <a:spcBef>
                  <a:spcPct val="0"/>
                </a:spcBef>
                <a:buFontTx/>
                <a:buNone/>
              </a:pPr>
              <a:r>
                <a:rPr lang="it-IT" altLang="it-IT" sz="1400">
                  <a:latin typeface="Arial" panose="020B0604020202020204" pitchFamily="34" charset="0"/>
                </a:rPr>
                <a:t>LA FOTOGRAFIA SUPERIORE MOSTRA UN EMBRIONE ALLO STADIO DI SFERA, ADAGIATA SUL TUOR-</a:t>
              </a:r>
            </a:p>
            <a:p>
              <a:pPr eaLnBrk="1" hangingPunct="1">
                <a:spcBef>
                  <a:spcPct val="0"/>
                </a:spcBef>
                <a:buFontTx/>
                <a:buNone/>
              </a:pPr>
              <a:r>
                <a:rPr lang="it-IT" altLang="it-IT" sz="1400">
                  <a:latin typeface="Arial" panose="020B0604020202020204" pitchFamily="34" charset="0"/>
                </a:rPr>
                <a:t>LO; LA FOTOGRAFIA CENTRALE MOSTRA UN EMBRIONE ALLO STADIO DI 14-SOMITI CON GLI ORGANI</a:t>
              </a:r>
            </a:p>
            <a:p>
              <a:pPr eaLnBrk="1" hangingPunct="1">
                <a:spcBef>
                  <a:spcPct val="0"/>
                </a:spcBef>
                <a:buFontTx/>
                <a:buNone/>
              </a:pPr>
              <a:r>
                <a:rPr lang="it-IT" altLang="it-IT" sz="1400">
                  <a:latin typeface="Arial" panose="020B0604020202020204" pitchFamily="34" charset="0"/>
                </a:rPr>
                <a:t>IN FORMAZIONE. LA SUA TRASPARENZA E’ UTILE PER OSSERVARE IL COMPORTAMENTO DELLE CEL-</a:t>
              </a:r>
            </a:p>
            <a:p>
              <a:pPr eaLnBrk="1" hangingPunct="1">
                <a:spcBef>
                  <a:spcPct val="0"/>
                </a:spcBef>
                <a:buFontTx/>
                <a:buNone/>
              </a:pPr>
              <a:r>
                <a:rPr lang="it-IT" altLang="it-IT" sz="1400">
                  <a:latin typeface="Arial" panose="020B0604020202020204" pitchFamily="34" charset="0"/>
                </a:rPr>
                <a:t>LULE. LA FOTO INFERIORE MOSTRA UN PESCE ZEBRA ADULTO.</a:t>
              </a:r>
            </a:p>
          </p:txBody>
        </p:sp>
      </p:grpSp>
      <p:sp>
        <p:nvSpPr>
          <p:cNvPr id="6" name="CasellaDiTesto 14">
            <a:extLst>
              <a:ext uri="{FF2B5EF4-FFF2-40B4-BE49-F238E27FC236}">
                <a16:creationId xmlns:a16="http://schemas.microsoft.com/office/drawing/2014/main" id="{3C40FDF8-468A-42AC-8DBE-D2136E6072E5}"/>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7" name="Rectangle 2">
            <a:extLst>
              <a:ext uri="{FF2B5EF4-FFF2-40B4-BE49-F238E27FC236}">
                <a16:creationId xmlns:a16="http://schemas.microsoft.com/office/drawing/2014/main" id="{7F10D5D0-3A80-49D4-9278-14DC342B300B}"/>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ilbert fig">
            <a:extLst>
              <a:ext uri="{FF2B5EF4-FFF2-40B4-BE49-F238E27FC236}">
                <a16:creationId xmlns:a16="http://schemas.microsoft.com/office/drawing/2014/main" id="{8F9FCBD6-ACEA-4061-A4DE-0E5A596B8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38" y="914400"/>
            <a:ext cx="6135687"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D45117EA-0936-4C62-AA69-DAAA5CF6424D}"/>
              </a:ext>
            </a:extLst>
          </p:cNvPr>
          <p:cNvSpPr txBox="1">
            <a:spLocks noChangeArrowheads="1"/>
          </p:cNvSpPr>
          <p:nvPr/>
        </p:nvSpPr>
        <p:spPr bwMode="auto">
          <a:xfrm>
            <a:off x="1895475" y="311150"/>
            <a:ext cx="5784850" cy="396875"/>
          </a:xfrm>
          <a:prstGeom prst="rect">
            <a:avLst/>
          </a:prstGeom>
          <a:noFill/>
          <a:ln w="9525">
            <a:noFill/>
            <a:miter lim="800000"/>
            <a:headEnd/>
            <a:tailEnd/>
          </a:ln>
          <a:effectLst/>
        </p:spPr>
        <p:txBody>
          <a:bodyPr wrap="none">
            <a:spAutoFit/>
          </a:bodyPr>
          <a:lstStyle/>
          <a:p>
            <a:pPr eaLnBrk="1" hangingPunct="1">
              <a:defRPr/>
            </a:pPr>
            <a:r>
              <a:rPr lang="it-IT" b="1">
                <a:effectLst>
                  <a:outerShdw blurRad="38100" dist="38100" dir="2700000" algn="tl">
                    <a:srgbClr val="C0C0C0"/>
                  </a:outerShdw>
                </a:effectLst>
                <a:latin typeface="Comic Sans MS" pitchFamily="66" charset="0"/>
              </a:rPr>
              <a:t>SEGMENTAZIONE DISCOIDALE NEI PESCI</a:t>
            </a:r>
          </a:p>
        </p:txBody>
      </p:sp>
      <p:sp>
        <p:nvSpPr>
          <p:cNvPr id="29700" name="Text Box 4">
            <a:extLst>
              <a:ext uri="{FF2B5EF4-FFF2-40B4-BE49-F238E27FC236}">
                <a16:creationId xmlns:a16="http://schemas.microsoft.com/office/drawing/2014/main" id="{A5B0FD07-F8F8-411A-A1BC-AB26EBAABEBD}"/>
              </a:ext>
            </a:extLst>
          </p:cNvPr>
          <p:cNvSpPr txBox="1">
            <a:spLocks noChangeArrowheads="1"/>
          </p:cNvSpPr>
          <p:nvPr/>
        </p:nvSpPr>
        <p:spPr bwMode="auto">
          <a:xfrm>
            <a:off x="457200" y="5715000"/>
            <a:ext cx="81867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rPr>
              <a:t>SEGMENTAZIONE NEL PESCE ZEBRA CHE DÀ ORIGINE AD UNA REGIONE CELLULARIZZATA </a:t>
            </a:r>
          </a:p>
          <a:p>
            <a:pPr eaLnBrk="1" hangingPunct="1">
              <a:spcBef>
                <a:spcPct val="0"/>
              </a:spcBef>
              <a:buFontTx/>
              <a:buNone/>
            </a:pPr>
            <a:r>
              <a:rPr lang="it-IT" altLang="it-IT" sz="1400">
                <a:latin typeface="Arial" panose="020B0604020202020204" pitchFamily="34" charset="0"/>
              </a:rPr>
              <a:t>SOPRA IL TUORLO DENSO. </a:t>
            </a:r>
          </a:p>
          <a:p>
            <a:pPr eaLnBrk="1" hangingPunct="1">
              <a:spcBef>
                <a:spcPct val="0"/>
              </a:spcBef>
              <a:buFontTx/>
              <a:buNone/>
            </a:pPr>
            <a:r>
              <a:rPr lang="it-IT" altLang="it-IT" sz="1400">
                <a:latin typeface="Arial" panose="020B0604020202020204" pitchFamily="34" charset="0"/>
              </a:rPr>
              <a:t>BD=BLASTODISCO</a:t>
            </a:r>
          </a:p>
        </p:txBody>
      </p:sp>
      <p:sp>
        <p:nvSpPr>
          <p:cNvPr id="29701" name="Text Box 5">
            <a:extLst>
              <a:ext uri="{FF2B5EF4-FFF2-40B4-BE49-F238E27FC236}">
                <a16:creationId xmlns:a16="http://schemas.microsoft.com/office/drawing/2014/main" id="{895FCCA3-86C3-44C0-B01F-A2C729D1913D}"/>
              </a:ext>
            </a:extLst>
          </p:cNvPr>
          <p:cNvSpPr txBox="1">
            <a:spLocks noChangeArrowheads="1"/>
          </p:cNvSpPr>
          <p:nvPr/>
        </p:nvSpPr>
        <p:spPr bwMode="auto">
          <a:xfrm>
            <a:off x="4206875" y="5375275"/>
            <a:ext cx="3659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rPr>
              <a:t>64 CELLULE (2h DALLA FECONDAZIONE)</a:t>
            </a:r>
          </a:p>
        </p:txBody>
      </p:sp>
      <p:sp>
        <p:nvSpPr>
          <p:cNvPr id="29702" name="Text Box 6">
            <a:extLst>
              <a:ext uri="{FF2B5EF4-FFF2-40B4-BE49-F238E27FC236}">
                <a16:creationId xmlns:a16="http://schemas.microsoft.com/office/drawing/2014/main" id="{0D89344A-1EDB-4362-B353-9A61FB44DD6B}"/>
              </a:ext>
            </a:extLst>
          </p:cNvPr>
          <p:cNvSpPr txBox="1">
            <a:spLocks noChangeArrowheads="1"/>
          </p:cNvSpPr>
          <p:nvPr/>
        </p:nvSpPr>
        <p:spPr bwMode="auto">
          <a:xfrm>
            <a:off x="350838" y="3309938"/>
            <a:ext cx="161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rPr>
              <a:t>1-5 LONGITUDINALI</a:t>
            </a:r>
          </a:p>
          <a:p>
            <a:pPr eaLnBrk="1" hangingPunct="1">
              <a:spcBef>
                <a:spcPct val="0"/>
              </a:spcBef>
              <a:buFontTx/>
              <a:buNone/>
            </a:pPr>
            <a:r>
              <a:rPr lang="it-IT" altLang="it-IT" sz="1200">
                <a:latin typeface="Arial" panose="020B0604020202020204" pitchFamily="34" charset="0"/>
              </a:rPr>
              <a:t>6 ORIZZONTALE</a:t>
            </a:r>
          </a:p>
        </p:txBody>
      </p:sp>
      <p:sp>
        <p:nvSpPr>
          <p:cNvPr id="7" name="CasellaDiTesto 14">
            <a:extLst>
              <a:ext uri="{FF2B5EF4-FFF2-40B4-BE49-F238E27FC236}">
                <a16:creationId xmlns:a16="http://schemas.microsoft.com/office/drawing/2014/main" id="{64785A33-4E8C-4186-8ED9-74311251808F}"/>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8" name="Rectangle 2">
            <a:extLst>
              <a:ext uri="{FF2B5EF4-FFF2-40B4-BE49-F238E27FC236}">
                <a16:creationId xmlns:a16="http://schemas.microsoft.com/office/drawing/2014/main" id="{D454EDB0-673B-477C-8783-1C85F8C7CC74}"/>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1792E4A-26A6-4878-8995-1EAA128C22A8}"/>
              </a:ext>
            </a:extLst>
          </p:cNvPr>
          <p:cNvSpPr>
            <a:spLocks noChangeAspect="1" noChangeArrowheads="1"/>
          </p:cNvSpPr>
          <p:nvPr/>
        </p:nvSpPr>
        <p:spPr bwMode="auto">
          <a:xfrm>
            <a:off x="4419600" y="-3401122"/>
            <a:ext cx="6982522" cy="69825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a:extLst>
              <a:ext uri="{FF2B5EF4-FFF2-40B4-BE49-F238E27FC236}">
                <a16:creationId xmlns:a16="http://schemas.microsoft.com/office/drawing/2014/main" id="{3F49D143-5E36-47A7-82A1-FB7826300CBD}"/>
              </a:ext>
            </a:extLst>
          </p:cNvPr>
          <p:cNvPicPr>
            <a:picLocks noChangeAspect="1"/>
          </p:cNvPicPr>
          <p:nvPr/>
        </p:nvPicPr>
        <p:blipFill>
          <a:blip r:embed="rId2"/>
          <a:stretch>
            <a:fillRect/>
          </a:stretch>
        </p:blipFill>
        <p:spPr>
          <a:xfrm>
            <a:off x="1066683" y="316765"/>
            <a:ext cx="7400925" cy="4429125"/>
          </a:xfrm>
          <a:prstGeom prst="rect">
            <a:avLst/>
          </a:prstGeom>
        </p:spPr>
      </p:pic>
      <p:pic>
        <p:nvPicPr>
          <p:cNvPr id="8" name="Immagine 7">
            <a:extLst>
              <a:ext uri="{FF2B5EF4-FFF2-40B4-BE49-F238E27FC236}">
                <a16:creationId xmlns:a16="http://schemas.microsoft.com/office/drawing/2014/main" id="{0E5E2BAC-76BE-458F-8ECF-FDCB425BCDBA}"/>
              </a:ext>
            </a:extLst>
          </p:cNvPr>
          <p:cNvPicPr>
            <a:picLocks noChangeAspect="1"/>
          </p:cNvPicPr>
          <p:nvPr/>
        </p:nvPicPr>
        <p:blipFill>
          <a:blip r:embed="rId3"/>
          <a:stretch>
            <a:fillRect/>
          </a:stretch>
        </p:blipFill>
        <p:spPr>
          <a:xfrm>
            <a:off x="410388" y="6417526"/>
            <a:ext cx="6110374" cy="298067"/>
          </a:xfrm>
          <a:prstGeom prst="rect">
            <a:avLst/>
          </a:prstGeom>
        </p:spPr>
      </p:pic>
      <p:sp>
        <p:nvSpPr>
          <p:cNvPr id="9" name="CasellaDiTesto 8">
            <a:extLst>
              <a:ext uri="{FF2B5EF4-FFF2-40B4-BE49-F238E27FC236}">
                <a16:creationId xmlns:a16="http://schemas.microsoft.com/office/drawing/2014/main" id="{F26575A3-B290-4974-96E2-ABE70D91CB14}"/>
              </a:ext>
            </a:extLst>
          </p:cNvPr>
          <p:cNvSpPr txBox="1"/>
          <p:nvPr/>
        </p:nvSpPr>
        <p:spPr>
          <a:xfrm>
            <a:off x="133813" y="5313556"/>
            <a:ext cx="8776011" cy="738664"/>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rPr>
              <a:t>Fig. 3.13 Segmentazione meroblastica. </a:t>
            </a:r>
            <a:r>
              <a:rPr lang="it-IT" sz="1400" b="1" dirty="0">
                <a:latin typeface="Verdana" panose="020B0604030504040204" pitchFamily="34" charset="0"/>
                <a:ea typeface="Verdana" panose="020B0604030504040204" pitchFamily="34" charset="0"/>
              </a:rPr>
              <a:t>a</a:t>
            </a:r>
            <a:r>
              <a:rPr lang="it-IT" sz="1400" dirty="0">
                <a:latin typeface="Verdana" panose="020B0604030504040204" pitchFamily="34" charset="0"/>
                <a:ea typeface="Verdana" panose="020B0604030504040204" pitchFamily="34" charset="0"/>
              </a:rPr>
              <a:t> segmentazione dell’uovo telolecitico del pesce zebra (Danio </a:t>
            </a:r>
            <a:r>
              <a:rPr lang="it-IT" sz="1400" dirty="0" err="1">
                <a:latin typeface="Verdana" panose="020B0604030504040204" pitchFamily="34" charset="0"/>
                <a:ea typeface="Verdana" panose="020B0604030504040204" pitchFamily="34" charset="0"/>
              </a:rPr>
              <a:t>rerio</a:t>
            </a:r>
            <a:r>
              <a:rPr lang="it-IT" sz="1400" dirty="0">
                <a:latin typeface="Verdana" panose="020B0604030504040204" pitchFamily="34" charset="0"/>
                <a:ea typeface="Verdana" panose="020B0604030504040204" pitchFamily="34" charset="0"/>
              </a:rPr>
              <a:t>) (da zigote a 32 blastomeri: vedute laterali esterne; da 64 blastomeri a blastula: sezioni)</a:t>
            </a:r>
          </a:p>
        </p:txBody>
      </p:sp>
      <p:sp>
        <p:nvSpPr>
          <p:cNvPr id="10" name="CasellaDiTesto 14">
            <a:extLst>
              <a:ext uri="{FF2B5EF4-FFF2-40B4-BE49-F238E27FC236}">
                <a16:creationId xmlns:a16="http://schemas.microsoft.com/office/drawing/2014/main" id="{55F2BCC2-74AF-49CE-844C-832F26C14139}"/>
              </a:ext>
            </a:extLst>
          </p:cNvPr>
          <p:cNvSpPr txBox="1">
            <a:spLocks noChangeArrowheads="1"/>
          </p:cNvSpPr>
          <p:nvPr/>
        </p:nvSpPr>
        <p:spPr bwMode="auto">
          <a:xfrm>
            <a:off x="7110413" y="6486525"/>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11" name="Rectangle 2">
            <a:extLst>
              <a:ext uri="{FF2B5EF4-FFF2-40B4-BE49-F238E27FC236}">
                <a16:creationId xmlns:a16="http://schemas.microsoft.com/office/drawing/2014/main" id="{BA07DC14-5764-4B36-8E6E-EF1A69CE85E8}"/>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latin typeface="Arial" panose="020B0604020202020204" pitchFamily="34" charset="0"/>
            </a:endParaRPr>
          </a:p>
        </p:txBody>
      </p:sp>
    </p:spTree>
    <p:extLst>
      <p:ext uri="{BB962C8B-B14F-4D97-AF65-F5344CB8AC3E}">
        <p14:creationId xmlns:p14="http://schemas.microsoft.com/office/powerpoint/2010/main" val="1285192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743200" y="692150"/>
            <a:ext cx="4240213" cy="457200"/>
          </a:xfrm>
          <a:prstGeom prst="rect">
            <a:avLst/>
          </a:prstGeom>
          <a:noFill/>
          <a:ln w="9525">
            <a:noFill/>
            <a:miter lim="800000"/>
            <a:headEnd/>
            <a:tailEnd/>
          </a:ln>
          <a:effectLst/>
        </p:spPr>
        <p:txBody>
          <a:bodyPr wrap="none">
            <a:spAutoFit/>
          </a:bodyPr>
          <a:lstStyle/>
          <a:p>
            <a:pPr>
              <a:defRPr/>
            </a:pPr>
            <a:r>
              <a:rPr lang="it-IT" b="1">
                <a:solidFill>
                  <a:srgbClr val="FF0000"/>
                </a:solidFill>
                <a:effectLst>
                  <a:outerShdw blurRad="38100" dist="38100" dir="2700000" algn="tl">
                    <a:srgbClr val="C0C0C0"/>
                  </a:outerShdw>
                </a:effectLst>
                <a:latin typeface="Comic Sans MS" pitchFamily="66" charset="0"/>
              </a:rPr>
              <a:t>INIZIO GASTRULAZIONE</a:t>
            </a:r>
          </a:p>
        </p:txBody>
      </p:sp>
      <p:grpSp>
        <p:nvGrpSpPr>
          <p:cNvPr id="2" name="Group 22"/>
          <p:cNvGrpSpPr>
            <a:grpSpLocks/>
          </p:cNvGrpSpPr>
          <p:nvPr/>
        </p:nvGrpSpPr>
        <p:grpSpPr bwMode="auto">
          <a:xfrm>
            <a:off x="390525" y="1676400"/>
            <a:ext cx="3838575" cy="384175"/>
            <a:chOff x="442" y="1056"/>
            <a:chExt cx="2418" cy="242"/>
          </a:xfrm>
        </p:grpSpPr>
        <p:sp>
          <p:nvSpPr>
            <p:cNvPr id="4125" name="Text Box 3"/>
            <p:cNvSpPr txBox="1">
              <a:spLocks noChangeArrowheads="1"/>
            </p:cNvSpPr>
            <p:nvPr/>
          </p:nvSpPr>
          <p:spPr bwMode="auto">
            <a:xfrm>
              <a:off x="442" y="1067"/>
              <a:ext cx="874" cy="231"/>
            </a:xfrm>
            <a:prstGeom prst="rect">
              <a:avLst/>
            </a:prstGeom>
            <a:noFill/>
            <a:ln w="9525">
              <a:noFill/>
              <a:miter lim="800000"/>
              <a:headEnd/>
              <a:tailEnd/>
            </a:ln>
          </p:spPr>
          <p:txBody>
            <a:bodyPr>
              <a:spAutoFit/>
            </a:bodyPr>
            <a:lstStyle/>
            <a:p>
              <a:r>
                <a:rPr lang="it-IT" b="1"/>
                <a:t>ANFIOSSO </a:t>
              </a:r>
            </a:p>
          </p:txBody>
        </p:sp>
        <p:sp>
          <p:nvSpPr>
            <p:cNvPr id="4126" name="AutoShape 4"/>
            <p:cNvSpPr>
              <a:spLocks noChangeArrowheads="1"/>
            </p:cNvSpPr>
            <p:nvPr/>
          </p:nvSpPr>
          <p:spPr bwMode="auto">
            <a:xfrm>
              <a:off x="1354" y="1159"/>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27" name="Text Box 6"/>
            <p:cNvSpPr txBox="1">
              <a:spLocks noChangeArrowheads="1"/>
            </p:cNvSpPr>
            <p:nvPr/>
          </p:nvSpPr>
          <p:spPr bwMode="auto">
            <a:xfrm>
              <a:off x="1824" y="1056"/>
              <a:ext cx="1036" cy="231"/>
            </a:xfrm>
            <a:prstGeom prst="rect">
              <a:avLst/>
            </a:prstGeom>
            <a:noFill/>
            <a:ln w="9525">
              <a:noFill/>
              <a:miter lim="800000"/>
              <a:headEnd/>
              <a:tailEnd/>
            </a:ln>
          </p:spPr>
          <p:txBody>
            <a:bodyPr wrap="none">
              <a:spAutoFit/>
            </a:bodyPr>
            <a:lstStyle/>
            <a:p>
              <a:r>
                <a:rPr lang="it-IT"/>
                <a:t>100 CELLULE</a:t>
              </a:r>
            </a:p>
          </p:txBody>
        </p:sp>
      </p:grpSp>
      <p:grpSp>
        <p:nvGrpSpPr>
          <p:cNvPr id="3" name="Group 23"/>
          <p:cNvGrpSpPr>
            <a:grpSpLocks/>
          </p:cNvGrpSpPr>
          <p:nvPr/>
        </p:nvGrpSpPr>
        <p:grpSpPr bwMode="auto">
          <a:xfrm>
            <a:off x="390525" y="2301875"/>
            <a:ext cx="8753475" cy="366713"/>
            <a:chOff x="480" y="1430"/>
            <a:chExt cx="5514" cy="231"/>
          </a:xfrm>
        </p:grpSpPr>
        <p:sp>
          <p:nvSpPr>
            <p:cNvPr id="4120" name="Text Box 7"/>
            <p:cNvSpPr txBox="1">
              <a:spLocks noChangeArrowheads="1"/>
            </p:cNvSpPr>
            <p:nvPr/>
          </p:nvSpPr>
          <p:spPr bwMode="auto">
            <a:xfrm>
              <a:off x="480" y="1430"/>
              <a:ext cx="874" cy="231"/>
            </a:xfrm>
            <a:prstGeom prst="rect">
              <a:avLst/>
            </a:prstGeom>
            <a:noFill/>
            <a:ln w="9525">
              <a:noFill/>
              <a:miter lim="800000"/>
              <a:headEnd/>
              <a:tailEnd/>
            </a:ln>
          </p:spPr>
          <p:txBody>
            <a:bodyPr>
              <a:spAutoFit/>
            </a:bodyPr>
            <a:lstStyle/>
            <a:p>
              <a:r>
                <a:rPr lang="it-IT" b="1"/>
                <a:t>ANFIBI </a:t>
              </a:r>
            </a:p>
          </p:txBody>
        </p:sp>
        <p:sp>
          <p:nvSpPr>
            <p:cNvPr id="4121" name="AutoShape 8"/>
            <p:cNvSpPr>
              <a:spLocks noChangeArrowheads="1"/>
            </p:cNvSpPr>
            <p:nvPr/>
          </p:nvSpPr>
          <p:spPr bwMode="auto">
            <a:xfrm>
              <a:off x="1392" y="1522"/>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22" name="Text Box 9"/>
            <p:cNvSpPr txBox="1">
              <a:spLocks noChangeArrowheads="1"/>
            </p:cNvSpPr>
            <p:nvPr/>
          </p:nvSpPr>
          <p:spPr bwMode="auto">
            <a:xfrm>
              <a:off x="1910" y="1430"/>
              <a:ext cx="1236" cy="231"/>
            </a:xfrm>
            <a:prstGeom prst="rect">
              <a:avLst/>
            </a:prstGeom>
            <a:noFill/>
            <a:ln w="9525">
              <a:noFill/>
              <a:miter lim="800000"/>
              <a:headEnd/>
              <a:tailEnd/>
            </a:ln>
          </p:spPr>
          <p:txBody>
            <a:bodyPr wrap="none">
              <a:spAutoFit/>
            </a:bodyPr>
            <a:lstStyle/>
            <a:p>
              <a:r>
                <a:rPr lang="it-IT"/>
                <a:t>30.000 CELLULE</a:t>
              </a:r>
            </a:p>
          </p:txBody>
        </p:sp>
        <p:sp>
          <p:nvSpPr>
            <p:cNvPr id="4123" name="AutoShape 17"/>
            <p:cNvSpPr>
              <a:spLocks noChangeArrowheads="1"/>
            </p:cNvSpPr>
            <p:nvPr/>
          </p:nvSpPr>
          <p:spPr bwMode="auto">
            <a:xfrm>
              <a:off x="3216" y="1536"/>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24" name="Text Box 19"/>
            <p:cNvSpPr txBox="1">
              <a:spLocks noChangeArrowheads="1"/>
            </p:cNvSpPr>
            <p:nvPr/>
          </p:nvSpPr>
          <p:spPr bwMode="auto">
            <a:xfrm>
              <a:off x="3686" y="1430"/>
              <a:ext cx="2308" cy="231"/>
            </a:xfrm>
            <a:prstGeom prst="rect">
              <a:avLst/>
            </a:prstGeom>
            <a:noFill/>
            <a:ln w="9525">
              <a:noFill/>
              <a:miter lim="800000"/>
              <a:headEnd/>
              <a:tailEnd/>
            </a:ln>
          </p:spPr>
          <p:txBody>
            <a:bodyPr wrap="none">
              <a:spAutoFit/>
            </a:bodyPr>
            <a:lstStyle/>
            <a:p>
              <a:r>
                <a:rPr lang="it-IT"/>
                <a:t>10 ORE DALLA FECONDAZIONE</a:t>
              </a:r>
            </a:p>
          </p:txBody>
        </p:sp>
      </p:grpSp>
      <p:grpSp>
        <p:nvGrpSpPr>
          <p:cNvPr id="4" name="Group 24"/>
          <p:cNvGrpSpPr>
            <a:grpSpLocks/>
          </p:cNvGrpSpPr>
          <p:nvPr/>
        </p:nvGrpSpPr>
        <p:grpSpPr bwMode="auto">
          <a:xfrm>
            <a:off x="390525" y="2911475"/>
            <a:ext cx="7496175" cy="368300"/>
            <a:chOff x="528" y="1763"/>
            <a:chExt cx="4722" cy="232"/>
          </a:xfrm>
        </p:grpSpPr>
        <p:sp>
          <p:nvSpPr>
            <p:cNvPr id="4115" name="Text Box 10"/>
            <p:cNvSpPr txBox="1">
              <a:spLocks noChangeArrowheads="1"/>
            </p:cNvSpPr>
            <p:nvPr/>
          </p:nvSpPr>
          <p:spPr bwMode="auto">
            <a:xfrm>
              <a:off x="528" y="1764"/>
              <a:ext cx="874" cy="231"/>
            </a:xfrm>
            <a:prstGeom prst="rect">
              <a:avLst/>
            </a:prstGeom>
            <a:noFill/>
            <a:ln w="9525">
              <a:noFill/>
              <a:miter lim="800000"/>
              <a:headEnd/>
              <a:tailEnd/>
            </a:ln>
          </p:spPr>
          <p:txBody>
            <a:bodyPr>
              <a:spAutoFit/>
            </a:bodyPr>
            <a:lstStyle/>
            <a:p>
              <a:r>
                <a:rPr lang="it-IT" b="1"/>
                <a:t>UCCELLI </a:t>
              </a:r>
            </a:p>
          </p:txBody>
        </p:sp>
        <p:sp>
          <p:nvSpPr>
            <p:cNvPr id="4116" name="AutoShape 11"/>
            <p:cNvSpPr>
              <a:spLocks noChangeArrowheads="1"/>
            </p:cNvSpPr>
            <p:nvPr/>
          </p:nvSpPr>
          <p:spPr bwMode="auto">
            <a:xfrm>
              <a:off x="1440" y="1855"/>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17" name="Text Box 12"/>
            <p:cNvSpPr txBox="1">
              <a:spLocks noChangeArrowheads="1"/>
            </p:cNvSpPr>
            <p:nvPr/>
          </p:nvSpPr>
          <p:spPr bwMode="auto">
            <a:xfrm>
              <a:off x="1920" y="1764"/>
              <a:ext cx="1236" cy="231"/>
            </a:xfrm>
            <a:prstGeom prst="rect">
              <a:avLst/>
            </a:prstGeom>
            <a:noFill/>
            <a:ln w="9525">
              <a:noFill/>
              <a:miter lim="800000"/>
              <a:headEnd/>
              <a:tailEnd/>
            </a:ln>
          </p:spPr>
          <p:txBody>
            <a:bodyPr wrap="none">
              <a:spAutoFit/>
            </a:bodyPr>
            <a:lstStyle/>
            <a:p>
              <a:r>
                <a:rPr lang="it-IT"/>
                <a:t>60.000 CELLULE</a:t>
              </a:r>
            </a:p>
          </p:txBody>
        </p:sp>
        <p:sp>
          <p:nvSpPr>
            <p:cNvPr id="4118" name="AutoShape 16"/>
            <p:cNvSpPr>
              <a:spLocks noChangeArrowheads="1"/>
            </p:cNvSpPr>
            <p:nvPr/>
          </p:nvSpPr>
          <p:spPr bwMode="auto">
            <a:xfrm>
              <a:off x="3216" y="1872"/>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19" name="Text Box 20"/>
            <p:cNvSpPr txBox="1">
              <a:spLocks noChangeArrowheads="1"/>
            </p:cNvSpPr>
            <p:nvPr/>
          </p:nvSpPr>
          <p:spPr bwMode="auto">
            <a:xfrm>
              <a:off x="3686" y="1763"/>
              <a:ext cx="1564" cy="231"/>
            </a:xfrm>
            <a:prstGeom prst="rect">
              <a:avLst/>
            </a:prstGeom>
            <a:noFill/>
            <a:ln w="9525">
              <a:noFill/>
              <a:miter lim="800000"/>
              <a:headEnd/>
              <a:tailEnd/>
            </a:ln>
          </p:spPr>
          <p:txBody>
            <a:bodyPr wrap="none">
              <a:spAutoFit/>
            </a:bodyPr>
            <a:lstStyle/>
            <a:p>
              <a:r>
                <a:rPr lang="it-IT"/>
                <a:t>INIZIO INCUBAZIONE</a:t>
              </a:r>
            </a:p>
          </p:txBody>
        </p:sp>
      </p:grpSp>
      <p:grpSp>
        <p:nvGrpSpPr>
          <p:cNvPr id="5" name="Group 25"/>
          <p:cNvGrpSpPr>
            <a:grpSpLocks/>
          </p:cNvGrpSpPr>
          <p:nvPr/>
        </p:nvGrpSpPr>
        <p:grpSpPr bwMode="auto">
          <a:xfrm>
            <a:off x="390525" y="3522663"/>
            <a:ext cx="6838950" cy="368300"/>
            <a:chOff x="576" y="2219"/>
            <a:chExt cx="4308" cy="232"/>
          </a:xfrm>
        </p:grpSpPr>
        <p:sp>
          <p:nvSpPr>
            <p:cNvPr id="4110" name="Text Box 13"/>
            <p:cNvSpPr txBox="1">
              <a:spLocks noChangeArrowheads="1"/>
            </p:cNvSpPr>
            <p:nvPr/>
          </p:nvSpPr>
          <p:spPr bwMode="auto">
            <a:xfrm>
              <a:off x="576" y="2219"/>
              <a:ext cx="874" cy="231"/>
            </a:xfrm>
            <a:prstGeom prst="rect">
              <a:avLst/>
            </a:prstGeom>
            <a:noFill/>
            <a:ln w="9525">
              <a:noFill/>
              <a:miter lim="800000"/>
              <a:headEnd/>
              <a:tailEnd/>
            </a:ln>
          </p:spPr>
          <p:txBody>
            <a:bodyPr>
              <a:spAutoFit/>
            </a:bodyPr>
            <a:lstStyle/>
            <a:p>
              <a:r>
                <a:rPr lang="it-IT" b="1"/>
                <a:t>TOPO </a:t>
              </a:r>
            </a:p>
          </p:txBody>
        </p:sp>
        <p:sp>
          <p:nvSpPr>
            <p:cNvPr id="4111" name="AutoShape 14"/>
            <p:cNvSpPr>
              <a:spLocks noChangeArrowheads="1"/>
            </p:cNvSpPr>
            <p:nvPr/>
          </p:nvSpPr>
          <p:spPr bwMode="auto">
            <a:xfrm>
              <a:off x="1392" y="2311"/>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12" name="Text Box 15"/>
            <p:cNvSpPr txBox="1">
              <a:spLocks noChangeArrowheads="1"/>
            </p:cNvSpPr>
            <p:nvPr/>
          </p:nvSpPr>
          <p:spPr bwMode="auto">
            <a:xfrm>
              <a:off x="1872" y="2219"/>
              <a:ext cx="1236" cy="231"/>
            </a:xfrm>
            <a:prstGeom prst="rect">
              <a:avLst/>
            </a:prstGeom>
            <a:noFill/>
            <a:ln w="9525">
              <a:noFill/>
              <a:miter lim="800000"/>
              <a:headEnd/>
              <a:tailEnd/>
            </a:ln>
          </p:spPr>
          <p:txBody>
            <a:bodyPr wrap="none">
              <a:spAutoFit/>
            </a:bodyPr>
            <a:lstStyle/>
            <a:p>
              <a:r>
                <a:rPr lang="it-IT"/>
                <a:t>60.000 CELLULE</a:t>
              </a:r>
            </a:p>
          </p:txBody>
        </p:sp>
        <p:sp>
          <p:nvSpPr>
            <p:cNvPr id="4113" name="AutoShape 18"/>
            <p:cNvSpPr>
              <a:spLocks noChangeArrowheads="1"/>
            </p:cNvSpPr>
            <p:nvPr/>
          </p:nvSpPr>
          <p:spPr bwMode="auto">
            <a:xfrm>
              <a:off x="3264" y="2304"/>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14" name="Text Box 21"/>
            <p:cNvSpPr txBox="1">
              <a:spLocks noChangeArrowheads="1"/>
            </p:cNvSpPr>
            <p:nvPr/>
          </p:nvSpPr>
          <p:spPr bwMode="auto">
            <a:xfrm>
              <a:off x="3734" y="2220"/>
              <a:ext cx="1150" cy="231"/>
            </a:xfrm>
            <a:prstGeom prst="rect">
              <a:avLst/>
            </a:prstGeom>
            <a:noFill/>
            <a:ln w="9525">
              <a:noFill/>
              <a:miter lim="800000"/>
              <a:headEnd/>
              <a:tailEnd/>
            </a:ln>
          </p:spPr>
          <p:txBody>
            <a:bodyPr wrap="none">
              <a:spAutoFit/>
            </a:bodyPr>
            <a:lstStyle/>
            <a:p>
              <a:r>
                <a:rPr lang="it-IT"/>
                <a:t>6° GIORNO p.c.</a:t>
              </a:r>
            </a:p>
          </p:txBody>
        </p:sp>
      </p:grpSp>
      <p:grpSp>
        <p:nvGrpSpPr>
          <p:cNvPr id="6" name="Group 28"/>
          <p:cNvGrpSpPr>
            <a:grpSpLocks/>
          </p:cNvGrpSpPr>
          <p:nvPr/>
        </p:nvGrpSpPr>
        <p:grpSpPr bwMode="auto">
          <a:xfrm>
            <a:off x="390525" y="4087813"/>
            <a:ext cx="7905750" cy="368300"/>
            <a:chOff x="576" y="2219"/>
            <a:chExt cx="4980" cy="232"/>
          </a:xfrm>
        </p:grpSpPr>
        <p:sp>
          <p:nvSpPr>
            <p:cNvPr id="4105" name="Text Box 29"/>
            <p:cNvSpPr txBox="1">
              <a:spLocks noChangeArrowheads="1"/>
            </p:cNvSpPr>
            <p:nvPr/>
          </p:nvSpPr>
          <p:spPr bwMode="auto">
            <a:xfrm>
              <a:off x="576" y="2219"/>
              <a:ext cx="874" cy="231"/>
            </a:xfrm>
            <a:prstGeom prst="rect">
              <a:avLst/>
            </a:prstGeom>
            <a:noFill/>
            <a:ln w="9525">
              <a:noFill/>
              <a:miter lim="800000"/>
              <a:headEnd/>
              <a:tailEnd/>
            </a:ln>
          </p:spPr>
          <p:txBody>
            <a:bodyPr>
              <a:spAutoFit/>
            </a:bodyPr>
            <a:lstStyle/>
            <a:p>
              <a:r>
                <a:rPr lang="it-IT" b="1"/>
                <a:t>UOMO </a:t>
              </a:r>
            </a:p>
          </p:txBody>
        </p:sp>
        <p:sp>
          <p:nvSpPr>
            <p:cNvPr id="4106" name="AutoShape 30"/>
            <p:cNvSpPr>
              <a:spLocks noChangeArrowheads="1"/>
            </p:cNvSpPr>
            <p:nvPr/>
          </p:nvSpPr>
          <p:spPr bwMode="auto">
            <a:xfrm>
              <a:off x="1392" y="2311"/>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07" name="Text Box 31"/>
            <p:cNvSpPr txBox="1">
              <a:spLocks noChangeArrowheads="1"/>
            </p:cNvSpPr>
            <p:nvPr/>
          </p:nvSpPr>
          <p:spPr bwMode="auto">
            <a:xfrm>
              <a:off x="1872" y="2219"/>
              <a:ext cx="1236" cy="231"/>
            </a:xfrm>
            <a:prstGeom prst="rect">
              <a:avLst/>
            </a:prstGeom>
            <a:noFill/>
            <a:ln w="9525">
              <a:noFill/>
              <a:miter lim="800000"/>
              <a:headEnd/>
              <a:tailEnd/>
            </a:ln>
          </p:spPr>
          <p:txBody>
            <a:bodyPr wrap="none">
              <a:spAutoFit/>
            </a:bodyPr>
            <a:lstStyle/>
            <a:p>
              <a:r>
                <a:rPr lang="it-IT"/>
                <a:t>60.000 CELLULE</a:t>
              </a:r>
            </a:p>
          </p:txBody>
        </p:sp>
        <p:sp>
          <p:nvSpPr>
            <p:cNvPr id="4108" name="AutoShape 32"/>
            <p:cNvSpPr>
              <a:spLocks noChangeArrowheads="1"/>
            </p:cNvSpPr>
            <p:nvPr/>
          </p:nvSpPr>
          <p:spPr bwMode="auto">
            <a:xfrm>
              <a:off x="3264" y="2304"/>
              <a:ext cx="384" cy="48"/>
            </a:xfrm>
            <a:prstGeom prst="rightArrow">
              <a:avLst>
                <a:gd name="adj1" fmla="val 50000"/>
                <a:gd name="adj2" fmla="val 200000"/>
              </a:avLst>
            </a:prstGeom>
            <a:solidFill>
              <a:schemeClr val="tx1"/>
            </a:solidFill>
            <a:ln w="9525">
              <a:solidFill>
                <a:schemeClr val="tx1"/>
              </a:solidFill>
              <a:miter lim="800000"/>
              <a:headEnd/>
              <a:tailEnd/>
            </a:ln>
          </p:spPr>
          <p:txBody>
            <a:bodyPr wrap="none" anchor="ctr"/>
            <a:lstStyle/>
            <a:p>
              <a:endParaRPr lang="it-IT"/>
            </a:p>
          </p:txBody>
        </p:sp>
        <p:sp>
          <p:nvSpPr>
            <p:cNvPr id="4109" name="Text Box 33"/>
            <p:cNvSpPr txBox="1">
              <a:spLocks noChangeArrowheads="1"/>
            </p:cNvSpPr>
            <p:nvPr/>
          </p:nvSpPr>
          <p:spPr bwMode="auto">
            <a:xfrm>
              <a:off x="3734" y="2220"/>
              <a:ext cx="1822" cy="231"/>
            </a:xfrm>
            <a:prstGeom prst="rect">
              <a:avLst/>
            </a:prstGeom>
            <a:noFill/>
            <a:ln w="9525">
              <a:noFill/>
              <a:miter lim="800000"/>
              <a:headEnd/>
              <a:tailEnd/>
            </a:ln>
          </p:spPr>
          <p:txBody>
            <a:bodyPr wrap="none">
              <a:spAutoFit/>
            </a:bodyPr>
            <a:lstStyle/>
            <a:p>
              <a:r>
                <a:rPr lang="it-IT"/>
                <a:t>15° GIORNO DALLA FEC.</a:t>
              </a:r>
            </a:p>
          </p:txBody>
        </p:sp>
      </p:grpSp>
      <p:sp>
        <p:nvSpPr>
          <p:cNvPr id="31" name="Rectangle 2">
            <a:extLst>
              <a:ext uri="{FF2B5EF4-FFF2-40B4-BE49-F238E27FC236}">
                <a16:creationId xmlns:a16="http://schemas.microsoft.com/office/drawing/2014/main" id="{9C43AA8A-E0C8-4E27-92E8-4B3EFE9CE353}"/>
              </a:ext>
            </a:extLst>
          </p:cNvPr>
          <p:cNvSpPr>
            <a:spLocks noChangeArrowheads="1"/>
          </p:cNvSpPr>
          <p:nvPr/>
        </p:nvSpPr>
        <p:spPr bwMode="auto">
          <a:xfrm>
            <a:off x="0" y="-38009"/>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32" name="CasellaDiTesto 9">
            <a:extLst>
              <a:ext uri="{FF2B5EF4-FFF2-40B4-BE49-F238E27FC236}">
                <a16:creationId xmlns:a16="http://schemas.microsoft.com/office/drawing/2014/main" id="{7D3CB556-A49C-4031-A272-FA0C2A6E4AF2}"/>
              </a:ext>
            </a:extLst>
          </p:cNvPr>
          <p:cNvSpPr txBox="1">
            <a:spLocks noChangeArrowheads="1"/>
          </p:cNvSpPr>
          <p:nvPr/>
        </p:nvSpPr>
        <p:spPr bwMode="auto">
          <a:xfrm>
            <a:off x="7438199" y="6450659"/>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3596</Words>
  <Application>Microsoft Office PowerPoint</Application>
  <PresentationFormat>Presentazione su schermo (4:3)</PresentationFormat>
  <Paragraphs>202</Paragraphs>
  <Slides>24</Slides>
  <Notes>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24</vt:i4>
      </vt:variant>
    </vt:vector>
  </HeadingPairs>
  <TitlesOfParts>
    <vt:vector size="33" baseType="lpstr">
      <vt:lpstr>ＭＳ Ｐゴシック</vt:lpstr>
      <vt:lpstr>Arial</vt:lpstr>
      <vt:lpstr>Calibri</vt:lpstr>
      <vt:lpstr>Calibri Light</vt:lpstr>
      <vt:lpstr>Comic Sans MS</vt:lpstr>
      <vt:lpstr>Verdana</vt:lpstr>
      <vt:lpstr>Vijaya</vt:lpstr>
      <vt:lpstr>Webdings</vt:lpstr>
      <vt:lpstr>Tema di Office</vt:lpstr>
      <vt:lpstr>Morula and blastocyst</vt:lpstr>
      <vt:lpstr>Implantation and amniotic cavity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Fiorella Florian</dc:creator>
  <cp:lastModifiedBy>Fiorella Florian</cp:lastModifiedBy>
  <cp:revision>6</cp:revision>
  <dcterms:created xsi:type="dcterms:W3CDTF">2023-04-03T10:21:08Z</dcterms:created>
  <dcterms:modified xsi:type="dcterms:W3CDTF">2024-03-25T08:57:10Z</dcterms:modified>
</cp:coreProperties>
</file>