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p:sldMasterIdLst>
    <p:sldMasterId id="2147483648" r:id="rId1"/>
  </p:sldMasterIdLst>
  <p:notesMasterIdLst>
    <p:notesMasterId r:id="rId51"/>
  </p:notesMasterIdLst>
  <p:sldIdLst>
    <p:sldId id="256" r:id="rId2"/>
    <p:sldId id="333" r:id="rId3"/>
    <p:sldId id="502" r:id="rId4"/>
    <p:sldId id="352" r:id="rId5"/>
    <p:sldId id="503" r:id="rId6"/>
    <p:sldId id="334" r:id="rId7"/>
    <p:sldId id="504" r:id="rId8"/>
    <p:sldId id="335" r:id="rId9"/>
    <p:sldId id="339" r:id="rId10"/>
    <p:sldId id="337" r:id="rId11"/>
    <p:sldId id="344" r:id="rId12"/>
    <p:sldId id="338" r:id="rId13"/>
    <p:sldId id="353" r:id="rId14"/>
    <p:sldId id="389" r:id="rId15"/>
    <p:sldId id="357" r:id="rId16"/>
    <p:sldId id="358" r:id="rId17"/>
    <p:sldId id="501" r:id="rId18"/>
    <p:sldId id="362" r:id="rId19"/>
    <p:sldId id="363" r:id="rId20"/>
    <p:sldId id="399" r:id="rId21"/>
    <p:sldId id="404" r:id="rId22"/>
    <p:sldId id="400" r:id="rId23"/>
    <p:sldId id="364" r:id="rId24"/>
    <p:sldId id="360" r:id="rId25"/>
    <p:sldId id="361" r:id="rId26"/>
    <p:sldId id="405" r:id="rId27"/>
    <p:sldId id="371" r:id="rId28"/>
    <p:sldId id="402" r:id="rId29"/>
    <p:sldId id="456" r:id="rId30"/>
    <p:sldId id="505" r:id="rId31"/>
    <p:sldId id="479" r:id="rId32"/>
    <p:sldId id="379" r:id="rId33"/>
    <p:sldId id="375" r:id="rId34"/>
    <p:sldId id="376" r:id="rId35"/>
    <p:sldId id="377" r:id="rId36"/>
    <p:sldId id="409" r:id="rId37"/>
    <p:sldId id="394" r:id="rId38"/>
    <p:sldId id="396" r:id="rId39"/>
    <p:sldId id="506" r:id="rId40"/>
    <p:sldId id="397" r:id="rId41"/>
    <p:sldId id="390" r:id="rId42"/>
    <p:sldId id="381" r:id="rId43"/>
    <p:sldId id="382" r:id="rId44"/>
    <p:sldId id="391" r:id="rId45"/>
    <p:sldId id="392" r:id="rId46"/>
    <p:sldId id="480" r:id="rId47"/>
    <p:sldId id="393" r:id="rId48"/>
    <p:sldId id="507" r:id="rId49"/>
    <p:sldId id="411" r:id="rId5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59">
          <p15:clr>
            <a:srgbClr val="A4A3A4"/>
          </p15:clr>
        </p15:guide>
        <p15:guide id="2" pos="285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FFC000"/>
    <a:srgbClr val="00FF00"/>
    <a:srgbClr val="BBE0E3"/>
    <a:srgbClr val="969696"/>
    <a:srgbClr val="385D8A"/>
    <a:srgbClr val="FFFF00"/>
    <a:srgbClr val="800040"/>
    <a:srgbClr val="00FF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96" autoAdjust="0"/>
    <p:restoredTop sz="82304" autoAdjust="0"/>
  </p:normalViewPr>
  <p:slideViewPr>
    <p:cSldViewPr>
      <p:cViewPr varScale="1">
        <p:scale>
          <a:sx n="87" d="100"/>
          <a:sy n="87" d="100"/>
        </p:scale>
        <p:origin x="2268" y="84"/>
      </p:cViewPr>
      <p:guideLst>
        <p:guide orient="horz" pos="2159"/>
        <p:guide pos="2856"/>
      </p:guideLst>
    </p:cSldViewPr>
  </p:slideViewPr>
  <p:outlineViewPr>
    <p:cViewPr>
      <p:scale>
        <a:sx n="33" d="100"/>
        <a:sy n="33" d="100"/>
      </p:scale>
      <p:origin x="0" y="0"/>
    </p:cViewPr>
    <p:sldLst>
      <p:sld r:id="rId1" collapse="1"/>
    </p:sldLst>
  </p:outlin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_rels/viewProps.xml.rels><?xml version="1.0" encoding="UTF-8" standalone="yes"?>
<Relationships xmlns="http://schemas.openxmlformats.org/package/2006/relationships"><Relationship Id="rId1"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ln>
        </p:spPr>
        <p:txBody>
          <a:bodyPr vert="horz" wrap="square" lIns="91440" tIns="45720" rIns="91440" bIns="45720" numCol="1" anchor="t" anchorCtr="0" compatLnSpc="1"/>
          <a:lstStyle>
            <a:lvl1pPr>
              <a:defRPr sz="1200"/>
            </a:lvl1pPr>
          </a:lstStyle>
          <a:p>
            <a:pPr>
              <a:defRPr/>
            </a:pPr>
            <a:endParaRPr lang="en-US"/>
          </a:p>
        </p:txBody>
      </p:sp>
      <p:sp>
        <p:nvSpPr>
          <p:cNvPr id="6147" name="Rectangle 3"/>
          <p:cNvSpPr>
            <a:spLocks noGrp="1" noChangeArrowheads="1"/>
          </p:cNvSpPr>
          <p:nvPr>
            <p:ph type="dt" idx="1"/>
          </p:nvPr>
        </p:nvSpPr>
        <p:spPr bwMode="auto">
          <a:xfrm>
            <a:off x="3886200" y="0"/>
            <a:ext cx="2971800" cy="457200"/>
          </a:xfrm>
          <a:prstGeom prst="rect">
            <a:avLst/>
          </a:prstGeom>
          <a:noFill/>
          <a:ln w="9525">
            <a:noFill/>
            <a:miter lim="800000"/>
          </a:ln>
        </p:spPr>
        <p:txBody>
          <a:bodyPr vert="horz" wrap="square" lIns="91440" tIns="45720" rIns="91440" bIns="45720" numCol="1" anchor="t" anchorCtr="0" compatLnSpc="1"/>
          <a:lstStyle>
            <a:lvl1pPr algn="r">
              <a:defRPr sz="1200"/>
            </a:lvl1pPr>
          </a:lstStyle>
          <a:p>
            <a:pPr>
              <a:defRPr/>
            </a:pPr>
            <a:endParaRPr lang="en-US"/>
          </a:p>
        </p:txBody>
      </p:sp>
      <p:sp>
        <p:nvSpPr>
          <p:cNvPr id="645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ln>
          <a:extLst>
            <a:ext uri="{909E8E84-426E-40DD-AFC4-6F175D3DCCD1}">
              <a14:hiddenFill xmlns:a14="http://schemas.microsoft.com/office/drawing/2010/main">
                <a:solidFill>
                  <a:srgbClr val="FFFFFF"/>
                </a:solidFill>
              </a14:hiddenFill>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ln>
        </p:spPr>
        <p:txBody>
          <a:bodyPr vert="horz" wrap="square" lIns="91440" tIns="45720" rIns="91440" bIns="45720" numCol="1" anchor="t" anchorCtr="0" compatLnSpc="1"/>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ln>
        </p:spPr>
        <p:txBody>
          <a:bodyPr vert="horz" wrap="square" lIns="91440" tIns="45720" rIns="91440" bIns="45720" numCol="1" anchor="b" anchorCtr="0" compatLnSpc="1"/>
          <a:lstStyle>
            <a:lvl1pPr>
              <a:defRPr sz="1200"/>
            </a:lvl1pPr>
          </a:lstStyle>
          <a:p>
            <a:pPr>
              <a:defRPr/>
            </a:pPr>
            <a:endParaRPr lang="en-US"/>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ln>
        </p:spPr>
        <p:txBody>
          <a:bodyPr vert="horz" wrap="square" lIns="91440" tIns="45720" rIns="91440" bIns="45720" numCol="1" anchor="b" anchorCtr="0" compatLnSpc="1"/>
          <a:lstStyle>
            <a:lvl1pPr algn="r">
              <a:defRPr sz="1200"/>
            </a:lvl1pPr>
          </a:lstStyle>
          <a:p>
            <a:fld id="{81B20185-67C8-4D74-B072-76C40ECA6E80}" type="slidenum">
              <a:rPr lang="en-US" altLang="it-IT"/>
              <a:t>‹N›</a:t>
            </a:fld>
            <a:endParaRPr lang="en-US" alt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16ACBDB-3C9D-42E0-B6DD-18CB4A60ED67}" type="slidenum">
              <a:rPr lang="en-US" altLang="it-IT" sz="1200"/>
              <a:t>1</a:t>
            </a:fld>
            <a:endParaRPr lang="en-US" altLang="it-IT" sz="1200"/>
          </a:p>
        </p:txBody>
      </p:sp>
      <p:sp>
        <p:nvSpPr>
          <p:cNvPr id="65539" name="Rectangle 2"/>
          <p:cNvSpPr>
            <a:spLocks noGrp="1" noRot="1" noChangeAspect="1" noChangeArrowheads="1" noTextEdit="1"/>
          </p:cNvSpPr>
          <p:nvPr>
            <p:ph type="sldImg"/>
          </p:nvPr>
        </p:nvSpPr>
        <p:spPr/>
      </p:sp>
      <p:sp>
        <p:nvSpPr>
          <p:cNvPr id="6554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4A279F3-53BE-4AFC-B7FE-25C2E815E99C}" type="slidenum">
              <a:rPr lang="en-US" altLang="it-IT" sz="1200"/>
              <a:t>2</a:t>
            </a:fld>
            <a:endParaRPr lang="en-US" altLang="it-IT" sz="1200"/>
          </a:p>
        </p:txBody>
      </p:sp>
      <p:sp>
        <p:nvSpPr>
          <p:cNvPr id="96259" name="Rectangle 2"/>
          <p:cNvSpPr>
            <a:spLocks noGrp="1" noRot="1" noChangeAspect="1" noChangeArrowheads="1" noTextEdit="1"/>
          </p:cNvSpPr>
          <p:nvPr>
            <p:ph type="sldImg"/>
          </p:nvPr>
        </p:nvSpPr>
        <p:spPr>
          <a:solidFill>
            <a:srgbClr val="FFFFFF"/>
          </a:solidFill>
        </p:spPr>
      </p:sp>
      <p:sp>
        <p:nvSpPr>
          <p:cNvPr id="9626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7948543-0C5E-497B-9AA5-5F62D91816D7}" type="slidenum">
              <a:rPr lang="en-US" altLang="it-IT" sz="1200"/>
              <a:t>6</a:t>
            </a:fld>
            <a:endParaRPr lang="en-US" altLang="it-IT" sz="1200"/>
          </a:p>
        </p:txBody>
      </p:sp>
      <p:sp>
        <p:nvSpPr>
          <p:cNvPr id="97283" name="Rectangle 2"/>
          <p:cNvSpPr>
            <a:spLocks noGrp="1" noRot="1" noChangeAspect="1" noChangeArrowheads="1" noTextEdit="1"/>
          </p:cNvSpPr>
          <p:nvPr>
            <p:ph type="sldImg"/>
          </p:nvPr>
        </p:nvSpPr>
        <p:spPr>
          <a:solidFill>
            <a:srgbClr val="FFFFFF"/>
          </a:solidFill>
        </p:spPr>
      </p:sp>
      <p:sp>
        <p:nvSpPr>
          <p:cNvPr id="9728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it-IT"/>
              <a:t>One form of luminescence that most divers are familiar with is bioluminescence. This is when animals or plants have chemicals that they can mix together to make light. The source of energy for the light emission is the chemical reaction. An example of this is fireflies – they are able to glow on their own without us having to do anything.</a:t>
            </a:r>
          </a:p>
          <a:p>
            <a:pPr eaLnBrk="1" hangingPunct="1"/>
            <a:r>
              <a:rPr lang="en-US" altLang="it-IT"/>
              <a:t>Just about every diver who has dived at night knows that if you turn out your light and shake your body you will see small glowing sparks in the water. This comes from bioluminescence in dinoflagellates, single-celled organisms in the water column. Most people have the terminology confused, and when we talk about fluorescence many divers say that they have already seen it, but they are really confusing it with bioluminescence. You have never seen any corals light up on their own, because they are not bioluminescent, but many are fluorescent.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B0B1F53-65C5-4F9E-B205-9815E0BB8AC7}" type="slidenum">
              <a:rPr lang="en-US" altLang="it-IT" sz="1200"/>
              <a:t>8</a:t>
            </a:fld>
            <a:endParaRPr lang="en-US" altLang="it-IT" sz="1200"/>
          </a:p>
        </p:txBody>
      </p:sp>
      <p:sp>
        <p:nvSpPr>
          <p:cNvPr id="98307" name="Rectangle 2"/>
          <p:cNvSpPr>
            <a:spLocks noGrp="1" noRot="1" noChangeAspect="1" noChangeArrowheads="1" noTextEdit="1"/>
          </p:cNvSpPr>
          <p:nvPr>
            <p:ph type="sldImg"/>
          </p:nvPr>
        </p:nvSpPr>
        <p:spPr>
          <a:solidFill>
            <a:srgbClr val="FFFFFF"/>
          </a:solidFill>
        </p:spPr>
      </p:sp>
      <p:sp>
        <p:nvSpPr>
          <p:cNvPr id="9830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it-IT"/>
              <a:t>Fluorescence is one of two kinds of light emission that can happen when you shine the right light on something. The other is phosphorescence.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A87F6291-3EA0-41A7-9862-74A229E45AD6}" type="slidenum">
              <a:rPr lang="en-US" altLang="it-IT" sz="1200"/>
              <a:t>9</a:t>
            </a:fld>
            <a:endParaRPr lang="en-US" altLang="it-IT" sz="1200"/>
          </a:p>
        </p:txBody>
      </p:sp>
      <p:sp>
        <p:nvSpPr>
          <p:cNvPr id="99331" name="Rectangle 2"/>
          <p:cNvSpPr>
            <a:spLocks noGrp="1" noRot="1" noChangeAspect="1" noChangeArrowheads="1" noTextEdit="1"/>
          </p:cNvSpPr>
          <p:nvPr>
            <p:ph type="sldImg"/>
          </p:nvPr>
        </p:nvSpPr>
        <p:spPr>
          <a:solidFill>
            <a:srgbClr val="FFFFFF"/>
          </a:solidFill>
        </p:spPr>
      </p:sp>
      <p:sp>
        <p:nvSpPr>
          <p:cNvPr id="9933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it-IT"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21D6448B-90F9-4C38-BADC-6A80DFCBD32D}" type="slidenum">
              <a:rPr lang="en-US" altLang="it-IT" sz="1200"/>
              <a:t>10</a:t>
            </a:fld>
            <a:endParaRPr lang="en-US" altLang="it-IT" sz="1200"/>
          </a:p>
        </p:txBody>
      </p:sp>
      <p:sp>
        <p:nvSpPr>
          <p:cNvPr id="100355" name="Rectangle 2"/>
          <p:cNvSpPr>
            <a:spLocks noGrp="1" noRot="1" noChangeAspect="1" noChangeArrowheads="1" noTextEdit="1"/>
          </p:cNvSpPr>
          <p:nvPr>
            <p:ph type="sldImg"/>
          </p:nvPr>
        </p:nvSpPr>
        <p:spPr>
          <a:solidFill>
            <a:srgbClr val="FFFFFF"/>
          </a:solidFill>
        </p:spPr>
      </p:sp>
      <p:sp>
        <p:nvSpPr>
          <p:cNvPr id="10035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alt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F52C4F21-DE72-4D96-B3FA-897A78B26D6A}" type="slidenum">
              <a:rPr lang="en-US" altLang="it-IT" sz="1200"/>
              <a:t>11</a:t>
            </a:fld>
            <a:endParaRPr lang="en-US" altLang="it-IT" sz="1200"/>
          </a:p>
        </p:txBody>
      </p:sp>
      <p:sp>
        <p:nvSpPr>
          <p:cNvPr id="101379" name="Rectangle 2"/>
          <p:cNvSpPr>
            <a:spLocks noGrp="1" noRot="1" noChangeAspect="1" noChangeArrowheads="1" noTextEdit="1"/>
          </p:cNvSpPr>
          <p:nvPr>
            <p:ph type="sldImg"/>
          </p:nvPr>
        </p:nvSpPr>
        <p:spPr>
          <a:solidFill>
            <a:srgbClr val="FFFFFF"/>
          </a:solidFill>
        </p:spPr>
      </p:sp>
      <p:sp>
        <p:nvSpPr>
          <p:cNvPr id="1013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alt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796E44D-3AA9-4802-BA99-8F33890DA710}" type="slidenum">
              <a:rPr lang="en-US" altLang="it-IT" sz="1200"/>
              <a:t>12</a:t>
            </a:fld>
            <a:endParaRPr lang="en-US" altLang="it-IT" sz="1200"/>
          </a:p>
        </p:txBody>
      </p:sp>
      <p:sp>
        <p:nvSpPr>
          <p:cNvPr id="102403" name="Rectangle 2"/>
          <p:cNvSpPr>
            <a:spLocks noGrp="1" noRot="1" noChangeAspect="1" noChangeArrowheads="1" noTextEdit="1"/>
          </p:cNvSpPr>
          <p:nvPr>
            <p:ph type="sldImg"/>
          </p:nvPr>
        </p:nvSpPr>
        <p:spPr>
          <a:solidFill>
            <a:srgbClr val="FFFFFF"/>
          </a:solidFill>
        </p:spPr>
      </p:sp>
      <p:sp>
        <p:nvSpPr>
          <p:cNvPr id="1024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it-IT" alt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hasCustomPrompt="1"/>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hasCustomPrompt="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E565F81B-F32D-482E-8662-C71232848F21}" type="slidenum">
              <a:rPr lang="en-US" altLang="it-IT"/>
              <a:t>‹N›</a:t>
            </a:fld>
            <a:endParaRPr lang="en-US" alt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hasCustomPrompt="1"/>
          </p:nvPr>
        </p:nvSpPr>
        <p:spPr/>
        <p:txBody>
          <a:bodyPr/>
          <a:lstStyle/>
          <a:p>
            <a:r>
              <a:rPr lang="it-IT"/>
              <a:t>Fare clic per modificare lo stile del titolo</a:t>
            </a:r>
          </a:p>
        </p:txBody>
      </p:sp>
      <p:sp>
        <p:nvSpPr>
          <p:cNvPr id="3" name="Segnaposto testo verticale 2"/>
          <p:cNvSpPr>
            <a:spLocks noGrp="1"/>
          </p:cNvSpPr>
          <p:nvPr>
            <p:ph type="body" orient="vert" idx="1" hasCustomPrompt="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E099A50C-F8F8-41E0-B30A-1D724917765E}" type="slidenum">
              <a:rPr lang="en-US" altLang="it-IT"/>
              <a:t>‹N›</a:t>
            </a:fld>
            <a:endParaRPr lang="en-US" alt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hasCustomPrompt="1"/>
          </p:nvPr>
        </p:nvSpPr>
        <p:spPr>
          <a:xfrm>
            <a:off x="6515100" y="609600"/>
            <a:ext cx="1943100" cy="5486400"/>
          </a:xfrm>
        </p:spPr>
        <p:txBody>
          <a:bodyPr vert="eaVert"/>
          <a:lstStyle/>
          <a:p>
            <a:r>
              <a:rPr lang="it-IT"/>
              <a:t>Fare clic per modificare lo stile del titolo</a:t>
            </a:r>
          </a:p>
        </p:txBody>
      </p:sp>
      <p:sp>
        <p:nvSpPr>
          <p:cNvPr id="3" name="Segnaposto testo verticale 2"/>
          <p:cNvSpPr>
            <a:spLocks noGrp="1"/>
          </p:cNvSpPr>
          <p:nvPr>
            <p:ph type="body" orient="vert" idx="1" hasCustomPrompt="1"/>
          </p:nvPr>
        </p:nvSpPr>
        <p:spPr>
          <a:xfrm>
            <a:off x="685800" y="609600"/>
            <a:ext cx="5676900" cy="5486400"/>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4C2734C9-E66F-4411-9BB5-B76223CE698D}" type="slidenum">
              <a:rPr lang="en-US" altLang="it-IT"/>
              <a:t>‹N›</a:t>
            </a:fld>
            <a:endParaRPr lang="en-US" alt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olo, testo e contenuto 2">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685800" y="609600"/>
            <a:ext cx="7772400" cy="1143000"/>
          </a:xfrm>
        </p:spPr>
        <p:txBody>
          <a:bodyPr/>
          <a:lstStyle/>
          <a:p>
            <a:r>
              <a:rPr lang="it-IT"/>
              <a:t>Fare clic per modificare lo stile del titolo</a:t>
            </a:r>
          </a:p>
        </p:txBody>
      </p:sp>
      <p:sp>
        <p:nvSpPr>
          <p:cNvPr id="3" name="Segnaposto testo 2"/>
          <p:cNvSpPr>
            <a:spLocks noGrp="1"/>
          </p:cNvSpPr>
          <p:nvPr>
            <p:ph type="body" sz="half" idx="1" hasCustomPrompt="1"/>
          </p:nvPr>
        </p:nvSpPr>
        <p:spPr>
          <a:xfrm>
            <a:off x="685800" y="1981200"/>
            <a:ext cx="3810000" cy="4114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hasCustomPrompt="1"/>
          </p:nvPr>
        </p:nvSpPr>
        <p:spPr>
          <a:xfrm>
            <a:off x="4648200" y="1981200"/>
            <a:ext cx="3810000"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hasCustomPrompt="1"/>
          </p:nvPr>
        </p:nvSpPr>
        <p:spPr>
          <a:xfrm>
            <a:off x="4648200" y="4114800"/>
            <a:ext cx="3810000"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Rectangle 4"/>
          <p:cNvSpPr>
            <a:spLocks noGrp="1" noChangeArrowheads="1"/>
          </p:cNvSpPr>
          <p:nvPr>
            <p:ph type="dt" sz="half" idx="10"/>
          </p:nvPr>
        </p:nvSpPr>
        <p:spPr/>
        <p:txBody>
          <a:bodyPr/>
          <a:lstStyle>
            <a:lvl1pP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fld id="{1A45996F-9C13-4431-ADB7-261C70E57B46}" type="slidenum">
              <a:rPr lang="en-US" altLang="it-IT"/>
              <a:t>‹N›</a:t>
            </a:fld>
            <a:endParaRPr lang="en-US" altLang="it-IT"/>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olo e  contenuto 4">
    <p:spTree>
      <p:nvGrpSpPr>
        <p:cNvPr id="1" name=""/>
        <p:cNvGrpSpPr/>
        <p:nvPr/>
      </p:nvGrpSpPr>
      <p:grpSpPr>
        <a:xfrm>
          <a:off x="0" y="0"/>
          <a:ext cx="0" cy="0"/>
          <a:chOff x="0" y="0"/>
          <a:chExt cx="0" cy="0"/>
        </a:xfrm>
      </p:grpSpPr>
      <p:sp>
        <p:nvSpPr>
          <p:cNvPr id="2" name="Titolo 1"/>
          <p:cNvSpPr>
            <a:spLocks noGrp="1"/>
          </p:cNvSpPr>
          <p:nvPr>
            <p:ph type="title" sz="quarter" hasCustomPrompt="1"/>
          </p:nvPr>
        </p:nvSpPr>
        <p:spPr>
          <a:xfrm>
            <a:off x="685800" y="609600"/>
            <a:ext cx="7772400" cy="1143000"/>
          </a:xfrm>
        </p:spPr>
        <p:txBody>
          <a:bodyPr/>
          <a:lstStyle/>
          <a:p>
            <a:r>
              <a:rPr lang="it-IT"/>
              <a:t>Fare clic per modificare lo stile del titolo</a:t>
            </a:r>
          </a:p>
        </p:txBody>
      </p:sp>
      <p:sp>
        <p:nvSpPr>
          <p:cNvPr id="3" name="Segnaposto contenuto 2"/>
          <p:cNvSpPr>
            <a:spLocks noGrp="1"/>
          </p:cNvSpPr>
          <p:nvPr>
            <p:ph sz="quarter" idx="1" hasCustomPrompt="1"/>
          </p:nvPr>
        </p:nvSpPr>
        <p:spPr>
          <a:xfrm>
            <a:off x="685800" y="1981200"/>
            <a:ext cx="3810000"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hasCustomPrompt="1"/>
          </p:nvPr>
        </p:nvSpPr>
        <p:spPr>
          <a:xfrm>
            <a:off x="4648200" y="1981200"/>
            <a:ext cx="3810000"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hasCustomPrompt="1"/>
          </p:nvPr>
        </p:nvSpPr>
        <p:spPr>
          <a:xfrm>
            <a:off x="685800" y="4114800"/>
            <a:ext cx="3810000"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contenuto 5"/>
          <p:cNvSpPr>
            <a:spLocks noGrp="1"/>
          </p:cNvSpPr>
          <p:nvPr>
            <p:ph sz="quarter" idx="4" hasCustomPrompt="1"/>
          </p:nvPr>
        </p:nvSpPr>
        <p:spPr>
          <a:xfrm>
            <a:off x="4648200" y="4114800"/>
            <a:ext cx="3810000" cy="19812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8C0BCD7C-CF25-4E5A-B0F8-F9659DEB89E1}" type="slidenum">
              <a:rPr lang="en-US" altLang="it-IT"/>
              <a:t>‹N›</a:t>
            </a:fld>
            <a:endParaRPr lang="en-US" altLang="it-IT"/>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hasCustomPrompt="1"/>
          </p:nvPr>
        </p:nvSpPr>
        <p:spPr>
          <a:xfrm>
            <a:off x="685800" y="609600"/>
            <a:ext cx="7772400" cy="54864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DA134062-8636-4E26-B5AA-6C7F22F37316}" type="slidenum">
              <a:rPr lang="en-US" altLang="it-IT"/>
              <a:t>‹N›</a:t>
            </a:fld>
            <a:endParaRPr lang="en-US" altLang="it-IT"/>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685800" y="609600"/>
            <a:ext cx="7772400" cy="1143000"/>
          </a:xfrm>
        </p:spPr>
        <p:txBody>
          <a:bodyPr/>
          <a:lstStyle/>
          <a:p>
            <a:r>
              <a:rPr lang="it-IT"/>
              <a:t>Fare clic per modificare lo stile del titolo</a:t>
            </a:r>
          </a:p>
        </p:txBody>
      </p:sp>
      <p:sp>
        <p:nvSpPr>
          <p:cNvPr id="3" name="Segnaposto testo 2"/>
          <p:cNvSpPr>
            <a:spLocks noGrp="1"/>
          </p:cNvSpPr>
          <p:nvPr>
            <p:ph type="body" sz="half" idx="1" hasCustomPrompt="1"/>
          </p:nvPr>
        </p:nvSpPr>
        <p:spPr>
          <a:xfrm>
            <a:off x="685800" y="1981200"/>
            <a:ext cx="3810000" cy="4114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hasCustomPrompt="1"/>
          </p:nvPr>
        </p:nvSpPr>
        <p:spPr>
          <a:xfrm>
            <a:off x="4648200" y="1981200"/>
            <a:ext cx="3810000" cy="41148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76E5FEAE-4469-4754-B306-CADAF6E36800}" type="slidenum">
              <a:rPr lang="en-US" altLang="it-IT"/>
              <a:t>‹N›</a:t>
            </a:fld>
            <a:endParaRPr lang="en-US" altLang="it-IT"/>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685800" y="609480"/>
            <a:ext cx="7772040" cy="1142640"/>
          </a:xfrm>
          <a:prstGeom prst="rect">
            <a:avLst/>
          </a:prstGeom>
        </p:spPr>
        <p:txBody>
          <a:bodyPr lIns="0" tIns="0" rIns="0" bIns="0" anchor="ctr"/>
          <a:lstStyle/>
          <a:p>
            <a:endParaRPr lang="en-US" sz="2400" b="0" strike="noStrike" spc="-1">
              <a:solidFill>
                <a:srgbClr val="000000"/>
              </a:solidFill>
              <a:latin typeface="Arial" panose="020B0604020202020204"/>
            </a:endParaRPr>
          </a:p>
        </p:txBody>
      </p:sp>
      <p:sp>
        <p:nvSpPr>
          <p:cNvPr id="6" name="PlaceHolder 2"/>
          <p:cNvSpPr>
            <a:spLocks noGrp="1"/>
          </p:cNvSpPr>
          <p:nvPr>
            <p:ph type="subTitle"/>
          </p:nvPr>
        </p:nvSpPr>
        <p:spPr>
          <a:xfrm>
            <a:off x="685800" y="1981080"/>
            <a:ext cx="7772040" cy="4114440"/>
          </a:xfrm>
          <a:prstGeom prst="rect">
            <a:avLst/>
          </a:prstGeom>
        </p:spPr>
        <p:txBody>
          <a:bodyPr lIns="0" tIns="0" rIns="0" bIns="0" anchor="ctr"/>
          <a:lstStyle/>
          <a:p>
            <a:pPr algn="ctr"/>
            <a:endParaRPr lang="it-IT" sz="3200" b="0" strike="noStrike" spc="-1">
              <a:latin typeface="Arial" panose="020B0604020202020204"/>
            </a:endParaRPr>
          </a:p>
        </p:txBody>
      </p:sp>
    </p:spTree>
    <p:extLst>
      <p:ext uri="{BB962C8B-B14F-4D97-AF65-F5344CB8AC3E}">
        <p14:creationId xmlns:p14="http://schemas.microsoft.com/office/powerpoint/2010/main" val="829485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hasCustomPrompt="1"/>
          </p:nvPr>
        </p:nvSpPr>
        <p:spPr/>
        <p:txBody>
          <a:bodyPr/>
          <a:lstStyle/>
          <a:p>
            <a:r>
              <a:rPr lang="it-IT"/>
              <a:t>Fare clic per modificare lo stile del titolo</a:t>
            </a:r>
          </a:p>
        </p:txBody>
      </p:sp>
      <p:sp>
        <p:nvSpPr>
          <p:cNvPr id="3" name="Segnaposto contenuto 2"/>
          <p:cNvSpPr>
            <a:spLocks noGrp="1"/>
          </p:cNvSpPr>
          <p:nvPr>
            <p:ph idx="1" hasCustomPrompt="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9553F209-6336-40DC-9D53-2C00C5D65008}" type="slidenum">
              <a:rPr lang="en-US" altLang="it-IT"/>
              <a:t>‹N›</a:t>
            </a:fld>
            <a:endParaRPr lang="en-US" alt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hasCustomPrompt="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9ADF7AD5-9D99-46A0-BD71-BCF50CE66034}" type="slidenum">
              <a:rPr lang="en-US" altLang="it-IT"/>
              <a:t>‹N›</a:t>
            </a:fld>
            <a:endParaRPr lang="en-US" alt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hasCustomPrompt="1"/>
          </p:nvPr>
        </p:nvSpPr>
        <p:spPr/>
        <p:txBody>
          <a:bodyPr/>
          <a:lstStyle/>
          <a:p>
            <a:r>
              <a:rPr lang="it-IT"/>
              <a:t>Fare clic per modificare lo stile del titolo</a:t>
            </a:r>
          </a:p>
        </p:txBody>
      </p:sp>
      <p:sp>
        <p:nvSpPr>
          <p:cNvPr id="3" name="Segnaposto contenuto 2"/>
          <p:cNvSpPr>
            <a:spLocks noGrp="1"/>
          </p:cNvSpPr>
          <p:nvPr>
            <p:ph sz="half" idx="1" hasCustomPrompt="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hasCustomPrompt="1"/>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7B0DEF11-33F1-4478-A514-B3C011784847}" type="slidenum">
              <a:rPr lang="en-US" altLang="it-IT"/>
              <a:t>‹N›</a:t>
            </a:fld>
            <a:endParaRPr lang="en-US" alt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457200" y="274638"/>
            <a:ext cx="8229600" cy="1143000"/>
          </a:xfrm>
        </p:spPr>
        <p:txBody>
          <a:bodyPr/>
          <a:lstStyle>
            <a:lvl1pPr>
              <a:defRPr/>
            </a:lvl1pPr>
          </a:lstStyle>
          <a:p>
            <a:r>
              <a:rPr lang="it-IT"/>
              <a:t>Fare clic per modificare lo stile del titolo</a:t>
            </a:r>
          </a:p>
        </p:txBody>
      </p:sp>
      <p:sp>
        <p:nvSpPr>
          <p:cNvPr id="3" name="Segnaposto testo 2"/>
          <p:cNvSpPr>
            <a:spLocks noGrp="1"/>
          </p:cNvSpPr>
          <p:nvPr>
            <p:ph type="body" idx="1" hasCustomPrompt="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hasCustomPrompt="1"/>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hasCustomPrompt="1"/>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hasCustomPrompt="1"/>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58EBDE4B-B683-45D4-9B03-AF6391D18328}" type="slidenum">
              <a:rPr lang="en-US" altLang="it-IT"/>
              <a:t>‹N›</a:t>
            </a:fld>
            <a:endParaRPr lang="en-US" alt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hasCustomPrompt="1"/>
          </p:nvPr>
        </p:nvSpPr>
        <p:spPr/>
        <p:txBody>
          <a:bodyPr/>
          <a:lstStyle/>
          <a:p>
            <a:r>
              <a:rPr lang="it-IT"/>
              <a:t>Fare clic per modificare lo stile del titolo</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49A3E94F-50F7-443B-8C74-F5983B0DEA3C}" type="slidenum">
              <a:rPr lang="en-US" altLang="it-IT"/>
              <a:t>‹N›</a:t>
            </a:fld>
            <a:endParaRPr lang="en-US" alt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CA132D7E-AD52-4E26-90DA-C2E40CFB8E4E}" type="slidenum">
              <a:rPr lang="en-US" altLang="it-IT"/>
              <a:t>‹N›</a:t>
            </a:fld>
            <a:endParaRPr lang="en-US" alt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hasCustomPrompt="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hasCustomPrompt="1"/>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3CEFB6DA-3432-4206-A7F0-DFB62C08BD73}" type="slidenum">
              <a:rPr lang="en-US" altLang="it-IT"/>
              <a:t>‹N›</a:t>
            </a:fld>
            <a:endParaRPr lang="en-US" alt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hasCustomPrompt="1"/>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hasCustomPrompt="1"/>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9DE6D8EC-DFF2-42B4-A7C9-6FFBB423C100}" type="slidenum">
              <a:rPr lang="en-US" altLang="it-IT"/>
              <a:t>‹N›</a:t>
            </a:fld>
            <a:endParaRPr lang="en-US" alt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it-IT"/>
              <a:t>Click to edit Master title style</a:t>
            </a:r>
          </a:p>
        </p:txBody>
      </p:sp>
      <p:sp>
        <p:nvSpPr>
          <p:cNvPr id="40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it-IT"/>
              <a:t>Click to edit Master text styles</a:t>
            </a:r>
          </a:p>
          <a:p>
            <a:pPr lvl="1"/>
            <a:r>
              <a:rPr lang="en-US" altLang="it-IT"/>
              <a:t>Second level</a:t>
            </a:r>
          </a:p>
          <a:p>
            <a:pPr lvl="2"/>
            <a:r>
              <a:rPr lang="en-US" altLang="it-IT"/>
              <a:t>Third level</a:t>
            </a:r>
          </a:p>
          <a:p>
            <a:pPr lvl="3"/>
            <a:r>
              <a:rPr lang="en-US" altLang="it-IT"/>
              <a:t>Fourth level</a:t>
            </a:r>
          </a:p>
          <a:p>
            <a:pPr lvl="4"/>
            <a:r>
              <a:rPr lang="en-US" altLang="it-IT"/>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ln>
        </p:spPr>
        <p:txBody>
          <a:bodyPr vert="horz" wrap="square" lIns="91440" tIns="45720" rIns="91440" bIns="45720" numCol="1" anchor="t" anchorCtr="0" compatLnSpc="1"/>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ln>
        </p:spPr>
        <p:txBody>
          <a:bodyPr vert="horz" wrap="square" lIns="91440" tIns="45720" rIns="91440" bIns="45720" numCol="1" anchor="t" anchorCtr="0" compatLnSpc="1"/>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ln>
        </p:spPr>
        <p:txBody>
          <a:bodyPr vert="horz" wrap="square" lIns="91440" tIns="45720" rIns="91440" bIns="45720" numCol="1" anchor="t" anchorCtr="0" compatLnSpc="1"/>
          <a:lstStyle>
            <a:lvl1pPr algn="r">
              <a:defRPr sz="1400"/>
            </a:lvl1pPr>
          </a:lstStyle>
          <a:p>
            <a:fld id="{224FC7E6-899E-407C-B85E-F504E54A1D01}" type="slidenum">
              <a:rPr lang="en-US" altLang="it-IT"/>
              <a:t>‹N›</a:t>
            </a:fld>
            <a:endParaRPr lang="en-US" alt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2pPr>
      <a:lvl3pPr algn="ctr" rtl="0"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3pPr>
      <a:lvl4pPr algn="ctr" rtl="0"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4pPr>
      <a:lvl5pPr algn="ctr" rtl="0" eaLnBrk="0" fontAlgn="base" hangingPunct="0">
        <a:spcBef>
          <a:spcPct val="0"/>
        </a:spcBef>
        <a:spcAft>
          <a:spcPct val="0"/>
        </a:spcAft>
        <a:defRPr sz="4400">
          <a:solidFill>
            <a:schemeClr val="tx2"/>
          </a:solidFill>
          <a:latin typeface="Arial" panose="020B0604020202020204" pitchFamily="34" charset="0"/>
          <a:ea typeface="MS PGothic" panose="020B0600070205080204" pitchFamily="34" charset="-128"/>
        </a:defRPr>
      </a:lvl5pPr>
      <a:lvl6pPr marL="457200" algn="ctr" rtl="0"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6pPr>
      <a:lvl7pPr marL="914400" algn="ctr" rtl="0"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7pPr>
      <a:lvl8pPr marL="1371600" algn="ctr" rtl="0"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8pPr>
      <a:lvl9pPr marL="1828800" algn="ctr" rtl="0" fontAlgn="base">
        <a:spcBef>
          <a:spcPct val="0"/>
        </a:spcBef>
        <a:spcAft>
          <a:spcPct val="0"/>
        </a:spcAft>
        <a:defRPr sz="4400">
          <a:solidFill>
            <a:schemeClr val="tx2"/>
          </a:solidFill>
          <a:latin typeface="Arial" panose="020B0604020202020204" pitchFamily="34" charset="0"/>
          <a:ea typeface="MS PGothic" panose="020B0600070205080204"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w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oleObject" Target="../embeddings/oleObject1.bin"/><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w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w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wmf"/><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9.xml.rels><?xml version="1.0" encoding="UTF-8" standalone="yes"?>
<Relationships xmlns="http://schemas.openxmlformats.org/package/2006/relationships"><Relationship Id="rId3" Type="http://schemas.openxmlformats.org/officeDocument/2006/relationships/image" Target="../media/image35.GIF"/><Relationship Id="rId2" Type="http://schemas.openxmlformats.org/officeDocument/2006/relationships/image" Target="../media/image34.jpeg"/><Relationship Id="rId1" Type="http://schemas.openxmlformats.org/officeDocument/2006/relationships/slideLayout" Target="../slideLayouts/slideLayout14.xml"/><Relationship Id="rId4" Type="http://schemas.openxmlformats.org/officeDocument/2006/relationships/image" Target="../media/image3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6.xml"/><Relationship Id="rId4" Type="http://schemas.openxmlformats.org/officeDocument/2006/relationships/image" Target="../media/image49.jpeg"/></Relationships>
</file>

<file path=ppt/slides/_rels/slide36.xml.rels><?xml version="1.0" encoding="UTF-8" standalone="yes"?>
<Relationships xmlns="http://schemas.openxmlformats.org/package/2006/relationships"><Relationship Id="rId2" Type="http://schemas.openxmlformats.org/officeDocument/2006/relationships/image" Target="../media/image29.wm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6.xml"/><Relationship Id="rId5" Type="http://schemas.openxmlformats.org/officeDocument/2006/relationships/image" Target="../media/image53.jpeg"/><Relationship Id="rId4" Type="http://schemas.openxmlformats.org/officeDocument/2006/relationships/image" Target="../media/image52.png"/></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4.xml"/><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 Id="rId5" Type="http://schemas.openxmlformats.org/officeDocument/2006/relationships/image" Target="../media/image62.jpeg"/><Relationship Id="rId4" Type="http://schemas.openxmlformats.org/officeDocument/2006/relationships/image" Target="../media/image61.jpeg"/></Relationships>
</file>

<file path=ppt/slides/_rels/slide4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8.jpe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685800" y="2286000"/>
            <a:ext cx="7772400" cy="1143000"/>
          </a:xfrm>
        </p:spPr>
        <p:txBody>
          <a:bodyPr/>
          <a:lstStyle/>
          <a:p>
            <a:pPr eaLnBrk="1" hangingPunct="1"/>
            <a:r>
              <a:rPr lang="en-US" altLang="it-IT">
                <a:latin typeface="Arial Narrow" panose="020B0606020202030204" pitchFamily="34" charset="0"/>
              </a:rPr>
              <a:t>Bioluminescence, fluorescence and fluorescent proteins</a:t>
            </a:r>
          </a:p>
        </p:txBody>
      </p:sp>
      <p:sp>
        <p:nvSpPr>
          <p:cNvPr id="5123" name="Segnaposto numero diapositiva 2"/>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AFDA6CA-8C96-4E65-841E-E808B878A842}" type="slidenum">
              <a:rPr lang="en-US" altLang="it-IT" sz="1400"/>
              <a:t>1</a:t>
            </a:fld>
            <a:endParaRPr lang="en-US" altLang="it-IT" sz="140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88268" y="247943"/>
            <a:ext cx="8488188" cy="1008112"/>
          </a:xfrm>
        </p:spPr>
        <p:txBody>
          <a:bodyPr/>
          <a:lstStyle/>
          <a:p>
            <a:pPr eaLnBrk="1" hangingPunct="1"/>
            <a:r>
              <a:rPr lang="en-US" altLang="it-IT" sz="3200" b="1" dirty="0">
                <a:latin typeface="Arial Narrow" panose="020B0606020202030204" pitchFamily="34" charset="0"/>
              </a:rPr>
              <a:t>Fluorescence and phosphorescence</a:t>
            </a:r>
          </a:p>
        </p:txBody>
      </p:sp>
      <p:sp>
        <p:nvSpPr>
          <p:cNvPr id="40963" name="Rectangle 3"/>
          <p:cNvSpPr>
            <a:spLocks noGrp="1" noChangeArrowheads="1"/>
          </p:cNvSpPr>
          <p:nvPr>
            <p:ph type="body" idx="1"/>
          </p:nvPr>
        </p:nvSpPr>
        <p:spPr>
          <a:xfrm>
            <a:off x="755015" y="1844675"/>
            <a:ext cx="7871460" cy="4196715"/>
          </a:xfrm>
        </p:spPr>
        <p:txBody>
          <a:bodyPr/>
          <a:lstStyle/>
          <a:p>
            <a:pPr eaLnBrk="1" hangingPunct="1">
              <a:lnSpc>
                <a:spcPct val="90000"/>
              </a:lnSpc>
            </a:pPr>
            <a:r>
              <a:rPr lang="en-US" altLang="it-IT" sz="2000" dirty="0">
                <a:cs typeface="+mn-lt"/>
                <a:sym typeface="+mn-ea"/>
              </a:rPr>
              <a:t>In</a:t>
            </a:r>
            <a:r>
              <a:rPr lang="en-US" altLang="it-IT" sz="2000" b="1" dirty="0">
                <a:cs typeface="+mn-lt"/>
                <a:sym typeface="+mn-ea"/>
              </a:rPr>
              <a:t> </a:t>
            </a:r>
            <a:r>
              <a:rPr lang="en-US" altLang="it-IT" sz="2400" b="1" dirty="0">
                <a:solidFill>
                  <a:srgbClr val="FF0000"/>
                </a:solidFill>
                <a:cs typeface="+mn-lt"/>
                <a:sym typeface="+mn-ea"/>
              </a:rPr>
              <a:t>phosphorescence</a:t>
            </a:r>
            <a:r>
              <a:rPr lang="en-US" altLang="it-IT" sz="2400" dirty="0">
                <a:cs typeface="+mn-lt"/>
                <a:sym typeface="+mn-ea"/>
              </a:rPr>
              <a:t> </a:t>
            </a:r>
            <a:r>
              <a:rPr lang="en-US" altLang="it-IT" sz="2000" dirty="0">
                <a:cs typeface="+mn-lt"/>
                <a:sym typeface="+mn-ea"/>
              </a:rPr>
              <a:t>the light is re-emitted </a:t>
            </a:r>
            <a:r>
              <a:rPr lang="en-US" altLang="it-IT" sz="2000" b="1" dirty="0">
                <a:cs typeface="+mn-lt"/>
                <a:sym typeface="+mn-ea"/>
              </a:rPr>
              <a:t>over a longer time period</a:t>
            </a:r>
            <a:endParaRPr lang="en-US" altLang="it-IT" sz="2000" b="1" dirty="0">
              <a:cs typeface="+mn-lt"/>
            </a:endParaRPr>
          </a:p>
          <a:p>
            <a:pPr eaLnBrk="1" hangingPunct="1">
              <a:lnSpc>
                <a:spcPct val="90000"/>
              </a:lnSpc>
            </a:pPr>
            <a:endParaRPr lang="en-US" altLang="it-IT" sz="2000" b="1" dirty="0">
              <a:cs typeface="+mn-lt"/>
            </a:endParaRPr>
          </a:p>
          <a:p>
            <a:pPr eaLnBrk="1" hangingPunct="1">
              <a:lnSpc>
                <a:spcPct val="90000"/>
              </a:lnSpc>
            </a:pPr>
            <a:endParaRPr lang="en-US" altLang="it-IT" sz="2000" b="1" dirty="0">
              <a:cs typeface="+mn-lt"/>
            </a:endParaRPr>
          </a:p>
          <a:p>
            <a:pPr eaLnBrk="1" hangingPunct="1">
              <a:lnSpc>
                <a:spcPct val="90000"/>
              </a:lnSpc>
            </a:pPr>
            <a:r>
              <a:rPr lang="en-US" altLang="it-IT" sz="2000" dirty="0">
                <a:cs typeface="+mn-lt"/>
                <a:sym typeface="+mn-ea"/>
              </a:rPr>
              <a:t>In </a:t>
            </a:r>
            <a:r>
              <a:rPr lang="en-US" altLang="it-IT" sz="2400" b="1" dirty="0">
                <a:solidFill>
                  <a:srgbClr val="00B050"/>
                </a:solidFill>
                <a:cs typeface="+mn-lt"/>
                <a:sym typeface="+mn-ea"/>
              </a:rPr>
              <a:t>fluorescence</a:t>
            </a:r>
            <a:r>
              <a:rPr lang="en-US" altLang="it-IT" sz="2000" dirty="0">
                <a:cs typeface="+mn-lt"/>
                <a:sym typeface="+mn-ea"/>
              </a:rPr>
              <a:t> the light is </a:t>
            </a:r>
            <a:r>
              <a:rPr lang="en-US" altLang="it-IT" sz="2000" b="1" dirty="0">
                <a:cs typeface="+mn-lt"/>
                <a:sym typeface="+mn-ea"/>
              </a:rPr>
              <a:t>immediately re-emitted</a:t>
            </a:r>
          </a:p>
          <a:p>
            <a:pPr eaLnBrk="1" hangingPunct="1">
              <a:lnSpc>
                <a:spcPct val="90000"/>
              </a:lnSpc>
            </a:pPr>
            <a:endParaRPr lang="en-US" altLang="it-IT" sz="2000" b="1" dirty="0">
              <a:cs typeface="+mn-lt"/>
              <a:sym typeface="+mn-ea"/>
            </a:endParaRPr>
          </a:p>
          <a:p>
            <a:pPr eaLnBrk="1" hangingPunct="1">
              <a:lnSpc>
                <a:spcPct val="90000"/>
              </a:lnSpc>
            </a:pPr>
            <a:endParaRPr lang="en-US" altLang="it-IT" sz="2000" b="1" dirty="0">
              <a:cs typeface="+mn-lt"/>
            </a:endParaRPr>
          </a:p>
          <a:p>
            <a:pPr eaLnBrk="1" hangingPunct="1">
              <a:lnSpc>
                <a:spcPct val="90000"/>
              </a:lnSpc>
            </a:pPr>
            <a:r>
              <a:rPr lang="en-US" altLang="it-IT" sz="2400" b="1" dirty="0">
                <a:solidFill>
                  <a:srgbClr val="00B050"/>
                </a:solidFill>
                <a:cs typeface="+mn-lt"/>
              </a:rPr>
              <a:t>Fluorescence</a:t>
            </a:r>
            <a:r>
              <a:rPr lang="en-US" altLang="it-IT" sz="2000" dirty="0">
                <a:cs typeface="+mn-lt"/>
              </a:rPr>
              <a:t> is </a:t>
            </a:r>
          </a:p>
          <a:p>
            <a:pPr marL="0" indent="0" eaLnBrk="1" hangingPunct="1">
              <a:lnSpc>
                <a:spcPct val="90000"/>
              </a:lnSpc>
              <a:buNone/>
            </a:pPr>
            <a:r>
              <a:rPr lang="it-IT" altLang="en-US" sz="2000" dirty="0">
                <a:cs typeface="+mn-lt"/>
              </a:rPr>
              <a:t>- </a:t>
            </a:r>
            <a:r>
              <a:rPr lang="en-US" altLang="it-IT" sz="2000" dirty="0">
                <a:cs typeface="+mn-lt"/>
              </a:rPr>
              <a:t>the absorption of electromagnetic radiation (light)</a:t>
            </a:r>
            <a:r>
              <a:rPr lang="en-US" altLang="it-IT" sz="2000" b="1" dirty="0">
                <a:solidFill>
                  <a:srgbClr val="FF0000"/>
                </a:solidFill>
                <a:cs typeface="+mn-lt"/>
              </a:rPr>
              <a:t> at one wavelength</a:t>
            </a:r>
            <a:r>
              <a:rPr lang="en-US" altLang="it-IT" sz="2000" dirty="0">
                <a:cs typeface="+mn-lt"/>
              </a:rPr>
              <a:t>, </a:t>
            </a:r>
          </a:p>
          <a:p>
            <a:pPr marL="0" indent="0" eaLnBrk="1" hangingPunct="1">
              <a:lnSpc>
                <a:spcPct val="90000"/>
              </a:lnSpc>
              <a:buNone/>
            </a:pPr>
            <a:endParaRPr lang="en-US" altLang="it-IT" sz="2000" dirty="0">
              <a:cs typeface="+mn-lt"/>
            </a:endParaRPr>
          </a:p>
          <a:p>
            <a:pPr marL="0" indent="0" eaLnBrk="1" hangingPunct="1">
              <a:lnSpc>
                <a:spcPct val="90000"/>
              </a:lnSpc>
              <a:buNone/>
            </a:pPr>
            <a:r>
              <a:rPr lang="it-IT" altLang="en-US" sz="2000" dirty="0">
                <a:cs typeface="+mn-lt"/>
              </a:rPr>
              <a:t>- </a:t>
            </a:r>
            <a:r>
              <a:rPr lang="en-US" altLang="it-IT" sz="2000" dirty="0">
                <a:cs typeface="+mn-lt"/>
              </a:rPr>
              <a:t>its re-emission at another, </a:t>
            </a:r>
            <a:r>
              <a:rPr lang="en-US" altLang="it-IT" sz="2000" b="1" dirty="0">
                <a:solidFill>
                  <a:srgbClr val="92D050"/>
                </a:solidFill>
                <a:cs typeface="+mn-lt"/>
              </a:rPr>
              <a:t>longer wavelength</a:t>
            </a:r>
          </a:p>
          <a:p>
            <a:pPr eaLnBrk="1" hangingPunct="1">
              <a:lnSpc>
                <a:spcPct val="90000"/>
              </a:lnSpc>
            </a:pPr>
            <a:endParaRPr lang="en-US" altLang="it-IT" sz="2000" dirty="0">
              <a:cs typeface="+mn-lt"/>
            </a:endParaRPr>
          </a:p>
          <a:p>
            <a:pPr eaLnBrk="1" hangingPunct="1">
              <a:lnSpc>
                <a:spcPct val="90000"/>
              </a:lnSpc>
            </a:pPr>
            <a:endParaRPr lang="en-US" altLang="it-IT" sz="2000" b="1" dirty="0">
              <a:cs typeface="+mn-lt"/>
            </a:endParaRPr>
          </a:p>
          <a:p>
            <a:pPr eaLnBrk="1" hangingPunct="1">
              <a:lnSpc>
                <a:spcPct val="90000"/>
              </a:lnSpc>
            </a:pPr>
            <a:endParaRPr lang="en-US" altLang="it-IT" sz="2000" dirty="0">
              <a:cs typeface="+mn-lt"/>
            </a:endParaRPr>
          </a:p>
          <a:p>
            <a:pPr eaLnBrk="1" hangingPunct="1">
              <a:lnSpc>
                <a:spcPct val="90000"/>
              </a:lnSpc>
            </a:pPr>
            <a:endParaRPr lang="en-US" altLang="it-IT" sz="2000" dirty="0">
              <a:cs typeface="+mn-lt"/>
            </a:endParaRPr>
          </a:p>
          <a:p>
            <a:pPr eaLnBrk="1" hangingPunct="1">
              <a:lnSpc>
                <a:spcPct val="90000"/>
              </a:lnSpc>
            </a:pPr>
            <a:endParaRPr lang="en-US" altLang="it-IT" sz="2000" dirty="0">
              <a:cs typeface="+mn-lt"/>
            </a:endParaRPr>
          </a:p>
          <a:p>
            <a:pPr eaLnBrk="1" hangingPunct="1">
              <a:lnSpc>
                <a:spcPct val="90000"/>
              </a:lnSpc>
            </a:pPr>
            <a:endParaRPr lang="en-US" altLang="it-IT" sz="2000" b="1" dirty="0">
              <a:cs typeface="+mn-lt"/>
            </a:endParaRPr>
          </a:p>
        </p:txBody>
      </p:sp>
      <p:sp>
        <p:nvSpPr>
          <p:cNvPr id="40964" name="Segnaposto numero diapositiva 3"/>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E556AE9E-038F-4F77-BEB7-7557B619E9CA}" type="slidenum">
              <a:rPr lang="en-US" altLang="it-IT" sz="1400"/>
              <a:t>10</a:t>
            </a:fld>
            <a:endParaRPr lang="en-US" altLang="it-IT" sz="14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508000" y="300355"/>
            <a:ext cx="7772400" cy="1143000"/>
          </a:xfrm>
        </p:spPr>
        <p:txBody>
          <a:bodyPr/>
          <a:lstStyle/>
          <a:p>
            <a:pPr eaLnBrk="1" hangingPunct="1"/>
            <a:r>
              <a:rPr lang="en-US" altLang="it-IT" sz="3600">
                <a:latin typeface="+mn-lt"/>
                <a:cs typeface="+mn-lt"/>
              </a:rPr>
              <a:t>Fluorescence </a:t>
            </a:r>
          </a:p>
        </p:txBody>
      </p:sp>
      <p:sp>
        <p:nvSpPr>
          <p:cNvPr id="43011" name="Rectangle 4"/>
          <p:cNvSpPr>
            <a:spLocks noChangeArrowheads="1"/>
          </p:cNvSpPr>
          <p:nvPr/>
        </p:nvSpPr>
        <p:spPr bwMode="auto">
          <a:xfrm>
            <a:off x="508000" y="1620203"/>
            <a:ext cx="8229600" cy="4354512"/>
          </a:xfrm>
          <a:prstGeom prst="rect">
            <a:avLst/>
          </a:prstGeom>
          <a:solidFill>
            <a:schemeClr val="bg1"/>
          </a:solidFill>
          <a:ln w="28575">
            <a:solidFill>
              <a:schemeClr val="tx1"/>
            </a:solidFill>
            <a:miter lim="800000"/>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endParaRPr lang="it-IT" altLang="it-IT" sz="1800">
              <a:latin typeface="Comic Sans MS" panose="030F0702030302020204" pitchFamily="66" charset="0"/>
            </a:endParaRPr>
          </a:p>
        </p:txBody>
      </p:sp>
      <p:grpSp>
        <p:nvGrpSpPr>
          <p:cNvPr id="43012" name="Group 5"/>
          <p:cNvGrpSpPr/>
          <p:nvPr/>
        </p:nvGrpSpPr>
        <p:grpSpPr bwMode="auto">
          <a:xfrm>
            <a:off x="2781300" y="2310765"/>
            <a:ext cx="3276600" cy="3276600"/>
            <a:chOff x="912" y="2016"/>
            <a:chExt cx="2064" cy="2064"/>
          </a:xfrm>
        </p:grpSpPr>
        <p:sp>
          <p:nvSpPr>
            <p:cNvPr id="43021" name="Oval 6"/>
            <p:cNvSpPr>
              <a:spLocks noChangeArrowheads="1"/>
            </p:cNvSpPr>
            <p:nvPr/>
          </p:nvSpPr>
          <p:spPr bwMode="auto">
            <a:xfrm>
              <a:off x="912" y="2016"/>
              <a:ext cx="2064" cy="2064"/>
            </a:xfrm>
            <a:prstGeom prst="ellipse">
              <a:avLst/>
            </a:prstGeom>
            <a:noFill/>
            <a:ln w="28575">
              <a:solidFill>
                <a:schemeClr val="tx1"/>
              </a:solidFill>
              <a:rou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it-IT" altLang="it-IT"/>
            </a:p>
          </p:txBody>
        </p:sp>
        <p:sp>
          <p:nvSpPr>
            <p:cNvPr id="43022" name="Oval 7"/>
            <p:cNvSpPr>
              <a:spLocks noChangeArrowheads="1"/>
            </p:cNvSpPr>
            <p:nvPr/>
          </p:nvSpPr>
          <p:spPr bwMode="auto">
            <a:xfrm>
              <a:off x="1392" y="2496"/>
              <a:ext cx="1104" cy="1104"/>
            </a:xfrm>
            <a:prstGeom prst="ellipse">
              <a:avLst/>
            </a:prstGeom>
            <a:noFill/>
            <a:ln w="28575">
              <a:solidFill>
                <a:schemeClr val="tx1"/>
              </a:solidFill>
              <a:rou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it-IT" altLang="it-IT"/>
            </a:p>
          </p:txBody>
        </p:sp>
        <p:sp>
          <p:nvSpPr>
            <p:cNvPr id="43023" name="Oval 8"/>
            <p:cNvSpPr>
              <a:spLocks noChangeArrowheads="1"/>
            </p:cNvSpPr>
            <p:nvPr/>
          </p:nvSpPr>
          <p:spPr bwMode="auto">
            <a:xfrm>
              <a:off x="1824" y="2928"/>
              <a:ext cx="240" cy="240"/>
            </a:xfrm>
            <a:prstGeom prst="ellipse">
              <a:avLst/>
            </a:prstGeom>
            <a:solidFill>
              <a:schemeClr val="tx1"/>
            </a:solidFill>
            <a:ln w="9525">
              <a:solidFill>
                <a:schemeClr val="tx1"/>
              </a:solidFill>
              <a:rou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it-IT" altLang="it-IT"/>
            </a:p>
          </p:txBody>
        </p:sp>
      </p:grpSp>
      <p:sp>
        <p:nvSpPr>
          <p:cNvPr id="193545" name="Oval 9"/>
          <p:cNvSpPr>
            <a:spLocks noChangeArrowheads="1"/>
          </p:cNvSpPr>
          <p:nvPr/>
        </p:nvSpPr>
        <p:spPr bwMode="auto">
          <a:xfrm>
            <a:off x="4305300" y="2961640"/>
            <a:ext cx="228600" cy="228600"/>
          </a:xfrm>
          <a:prstGeom prst="ellipse">
            <a:avLst/>
          </a:prstGeom>
          <a:solidFill>
            <a:schemeClr val="accent1"/>
          </a:solidFill>
          <a:ln w="9525">
            <a:solidFill>
              <a:schemeClr val="tx1"/>
            </a:solidFill>
            <a:rou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it-IT" altLang="it-IT"/>
          </a:p>
        </p:txBody>
      </p:sp>
      <p:sp>
        <p:nvSpPr>
          <p:cNvPr id="193546" name="Oval 10"/>
          <p:cNvSpPr>
            <a:spLocks noChangeArrowheads="1"/>
          </p:cNvSpPr>
          <p:nvPr/>
        </p:nvSpPr>
        <p:spPr bwMode="auto">
          <a:xfrm>
            <a:off x="4686300" y="4620578"/>
            <a:ext cx="228600" cy="228600"/>
          </a:xfrm>
          <a:prstGeom prst="ellipse">
            <a:avLst/>
          </a:prstGeom>
          <a:solidFill>
            <a:schemeClr val="accent1"/>
          </a:solidFill>
          <a:ln w="9525">
            <a:solidFill>
              <a:schemeClr val="tx1"/>
            </a:solidFill>
            <a:round/>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it-IT" altLang="it-IT"/>
          </a:p>
        </p:txBody>
      </p:sp>
      <p:sp>
        <p:nvSpPr>
          <p:cNvPr id="193548" name="Line 12"/>
          <p:cNvSpPr>
            <a:spLocks noChangeShapeType="1"/>
          </p:cNvSpPr>
          <p:nvPr/>
        </p:nvSpPr>
        <p:spPr bwMode="auto">
          <a:xfrm rot="1440000" flipV="1">
            <a:off x="5594350" y="3983990"/>
            <a:ext cx="776605" cy="714375"/>
          </a:xfrm>
          <a:prstGeom prst="line">
            <a:avLst/>
          </a:prstGeom>
          <a:noFill/>
          <a:ln w="123825">
            <a:solidFill>
              <a:srgbClr val="00FF00"/>
            </a:solidFill>
            <a:rou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93549" name="Line 13"/>
          <p:cNvSpPr>
            <a:spLocks noChangeShapeType="1"/>
          </p:cNvSpPr>
          <p:nvPr/>
        </p:nvSpPr>
        <p:spPr bwMode="auto">
          <a:xfrm>
            <a:off x="2946400" y="3917315"/>
            <a:ext cx="533400" cy="0"/>
          </a:xfrm>
          <a:prstGeom prst="line">
            <a:avLst/>
          </a:prstGeom>
          <a:noFill/>
          <a:ln w="38100">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93550" name="Line 14"/>
          <p:cNvSpPr>
            <a:spLocks noChangeShapeType="1"/>
          </p:cNvSpPr>
          <p:nvPr/>
        </p:nvSpPr>
        <p:spPr bwMode="auto">
          <a:xfrm flipH="1">
            <a:off x="2870200" y="3917315"/>
            <a:ext cx="457200" cy="0"/>
          </a:xfrm>
          <a:prstGeom prst="line">
            <a:avLst/>
          </a:prstGeom>
          <a:noFill/>
          <a:ln w="38100">
            <a:solidFill>
              <a:schemeClr val="tx1"/>
            </a:solidFill>
            <a:round/>
            <a:tailEnd type="triangle" w="med" len="med"/>
          </a:ln>
          <a:extLst>
            <a:ext uri="{909E8E84-426E-40DD-AFC4-6F175D3DCCD1}">
              <a14:hiddenFill xmlns:a14="http://schemas.microsoft.com/office/drawing/2010/main">
                <a:noFill/>
              </a14:hiddenFill>
            </a:ext>
          </a:extLst>
        </p:spPr>
        <p:txBody>
          <a:bodyPr/>
          <a:lstStyle/>
          <a:p>
            <a:endParaRPr lang="it-IT"/>
          </a:p>
        </p:txBody>
      </p:sp>
      <p:sp>
        <p:nvSpPr>
          <p:cNvPr id="193551" name="Text Box 15"/>
          <p:cNvSpPr txBox="1">
            <a:spLocks noChangeArrowheads="1"/>
          </p:cNvSpPr>
          <p:nvPr/>
        </p:nvSpPr>
        <p:spPr bwMode="auto">
          <a:xfrm>
            <a:off x="1293813" y="3706178"/>
            <a:ext cx="140176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it-IT" sz="1800" b="1">
                <a:latin typeface="Comic Sans MS" panose="030F0702030302020204" pitchFamily="66" charset="0"/>
              </a:rPr>
              <a:t>Energy gap</a:t>
            </a:r>
          </a:p>
        </p:txBody>
      </p:sp>
      <p:sp>
        <p:nvSpPr>
          <p:cNvPr id="43020" name="Segnaposto numero diapositiva 14"/>
          <p:cNvSpPr>
            <a:spLocks noGrp="1"/>
          </p:cNvSpPr>
          <p:nvPr>
            <p:ph type="sldNum" sz="quarter" idx="12"/>
          </p:nvPr>
        </p:nvSpPr>
        <p:spPr>
          <a:xfrm>
            <a:off x="6832600" y="6175375"/>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432B8A8B-ED2B-4534-9B61-6E5B07638F17}" type="slidenum">
              <a:rPr lang="en-US" altLang="it-IT" sz="1400"/>
              <a:t>11</a:t>
            </a:fld>
            <a:endParaRPr lang="en-US" altLang="it-IT" sz="1400"/>
          </a:p>
        </p:txBody>
      </p:sp>
      <p:sp>
        <p:nvSpPr>
          <p:cNvPr id="193547" name="Line 11"/>
          <p:cNvSpPr>
            <a:spLocks noChangeShapeType="1"/>
          </p:cNvSpPr>
          <p:nvPr/>
        </p:nvSpPr>
        <p:spPr bwMode="auto">
          <a:xfrm rot="600000">
            <a:off x="2607310" y="1823085"/>
            <a:ext cx="838200" cy="689610"/>
          </a:xfrm>
          <a:prstGeom prst="line">
            <a:avLst/>
          </a:prstGeom>
          <a:noFill/>
          <a:ln w="114300">
            <a:solidFill>
              <a:schemeClr val="accent2"/>
            </a:solidFill>
            <a:round/>
            <a:tailEnd type="triangle" w="med" len="med"/>
          </a:ln>
          <a:extLst>
            <a:ext uri="{909E8E84-426E-40DD-AFC4-6F175D3DCCD1}">
              <a14:hiddenFill xmlns:a14="http://schemas.microsoft.com/office/drawing/2010/main">
                <a:noFill/>
              </a14:hiddenFill>
            </a:ext>
          </a:extLst>
        </p:spPr>
        <p:txBody>
          <a:bodyP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9355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355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35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93551"/>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93550"/>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93549"/>
                                        </p:tgtEl>
                                        <p:attrNameLst>
                                          <p:attrName>style.visibility</p:attrName>
                                        </p:attrNameLst>
                                      </p:cBhvr>
                                      <p:to>
                                        <p:strVal val="hidden"/>
                                      </p:to>
                                    </p:set>
                                  </p:childTnLst>
                                </p:cTn>
                              </p:par>
                              <p:par>
                                <p:cTn id="19" presetID="49" presetClass="path" presetSubtype="0" fill="hold" grpId="1" nodeType="withEffect">
                                  <p:stCondLst>
                                    <p:cond delay="400"/>
                                  </p:stCondLst>
                                  <p:childTnLst>
                                    <p:animMotion origin="layout" path="M -1.11111E-6 -0.00162 L 0.12083 0.10394 " pathEditMode="relative" rAng="0" ptsTypes="AA">
                                      <p:cBhvr>
                                        <p:cTn id="20" dur="1000" fill="hold"/>
                                        <p:tgtEl>
                                          <p:spTgt spid="193547"/>
                                        </p:tgtEl>
                                        <p:attrNameLst>
                                          <p:attrName>ppt_x</p:attrName>
                                          <p:attrName>ppt_y</p:attrName>
                                        </p:attrNameLst>
                                      </p:cBhvr>
                                      <p:rCtr x="6042" y="5278"/>
                                    </p:animMotion>
                                  </p:childTnLst>
                                </p:cTn>
                              </p:par>
                            </p:childTnLst>
                          </p:cTn>
                        </p:par>
                        <p:par>
                          <p:cTn id="21" fill="hold">
                            <p:stCondLst>
                              <p:cond delay="0"/>
                            </p:stCondLst>
                            <p:childTnLst>
                              <p:par>
                                <p:cTn id="22" presetID="1" presetClass="exit" presetSubtype="0" fill="hold" grpId="2" nodeType="afterEffect">
                                  <p:stCondLst>
                                    <p:cond delay="0"/>
                                  </p:stCondLst>
                                  <p:childTnLst>
                                    <p:set>
                                      <p:cBhvr>
                                        <p:cTn id="23" dur="1" fill="hold">
                                          <p:stCondLst>
                                            <p:cond delay="0"/>
                                          </p:stCondLst>
                                        </p:cTn>
                                        <p:tgtEl>
                                          <p:spTgt spid="193547"/>
                                        </p:tgtEl>
                                        <p:attrNameLst>
                                          <p:attrName>style.visibility</p:attrName>
                                        </p:attrNameLst>
                                      </p:cBhvr>
                                      <p:to>
                                        <p:strVal val="hidden"/>
                                      </p:to>
                                    </p:set>
                                  </p:childTnLst>
                                </p:cTn>
                              </p:par>
                            </p:childTnLst>
                          </p:cTn>
                        </p:par>
                        <p:par>
                          <p:cTn id="24" fill="hold">
                            <p:stCondLst>
                              <p:cond delay="0"/>
                            </p:stCondLst>
                            <p:childTnLst>
                              <p:par>
                                <p:cTn id="25" presetID="56" presetClass="path" presetSubtype="0" fill="hold" grpId="0" nodeType="afterEffect">
                                  <p:stCondLst>
                                    <p:cond delay="0"/>
                                  </p:stCondLst>
                                  <p:childTnLst>
                                    <p:animMotion origin="layout" path="M 3.33333E-6 -7.40741E-7 L 0.0375 -0.10046 " pathEditMode="relative" rAng="0" ptsTypes="AA">
                                      <p:cBhvr>
                                        <p:cTn id="26" dur="2800" fill="hold"/>
                                        <p:tgtEl>
                                          <p:spTgt spid="193545"/>
                                        </p:tgtEl>
                                        <p:attrNameLst>
                                          <p:attrName>ppt_x</p:attrName>
                                          <p:attrName>ppt_y</p:attrName>
                                        </p:attrNameLst>
                                      </p:cBhvr>
                                      <p:rCtr x="1875" y="-5023"/>
                                    </p:animMotion>
                                  </p:childTnLst>
                                </p:cTn>
                              </p:par>
                            </p:childTnLst>
                          </p:cTn>
                        </p:par>
                        <p:par>
                          <p:cTn id="27" fill="hold">
                            <p:stCondLst>
                              <p:cond delay="2800"/>
                            </p:stCondLst>
                            <p:childTnLst>
                              <p:par>
                                <p:cTn id="28" presetID="0" presetClass="path" presetSubtype="0" fill="hold" grpId="1" nodeType="afterEffect">
                                  <p:stCondLst>
                                    <p:cond delay="0"/>
                                  </p:stCondLst>
                                  <p:childTnLst>
                                    <p:animMotion origin="layout" path="M 0.0375 -0.10046 C 0.04722 -0.09699 0.05607 -0.09305 0.06614 -0.09097 C 0.07326 -0.08773 0.08038 -0.08449 0.0875 -0.08125 C 0.09149 -0.0794 0.09826 -0.07176 0.09826 -0.07176 C 0.10434 -0.05972 0.09861 -0.06782 0.10711 -0.06227 C 0.10902 -0.06111 0.1125 -0.05764 0.1125 -0.05764 L 0.13576 -0.02662 L 0.15538 0.01158 L 0.16961 0.0544 L 0.17691 0.11389 L 0.175 0.15671 L 0.16961 0.19722 L 0.15711 0.23542 L 0.08211 0.18773 " pathEditMode="relative" rAng="0" ptsTypes="fffffAAAAAAAAA">
                                      <p:cBhvr>
                                        <p:cTn id="29" dur="2400" fill="hold"/>
                                        <p:tgtEl>
                                          <p:spTgt spid="193545"/>
                                        </p:tgtEl>
                                        <p:attrNameLst>
                                          <p:attrName>ppt_x</p:attrName>
                                          <p:attrName>ppt_y</p:attrName>
                                        </p:attrNameLst>
                                      </p:cBhvr>
                                      <p:rCtr x="0" y="0"/>
                                    </p:animMotion>
                                  </p:childTnLst>
                                </p:cTn>
                              </p:par>
                              <p:par>
                                <p:cTn id="30" presetID="0" presetClass="path" presetSubtype="0" fill="hold" grpId="0" nodeType="withEffect">
                                  <p:stCondLst>
                                    <p:cond delay="0"/>
                                  </p:stCondLst>
                                  <p:childTnLst>
                                    <p:animMotion origin="layout" path="M -0.00052 -0.00023 C -0.00782 0.00301 -0.02101 0.01597 -0.02743 0.01644 C -0.03507 0.01713 -0.04289 0.01644 -0.05052 0.01644 L -0.07032 0.00694 L -0.09705 -0.01227 L -0.11493 -0.03125 L -0.12743 -0.06227 " pathEditMode="relative" ptsTypes="ffAAAAA">
                                      <p:cBhvr>
                                        <p:cTn id="31" dur="500" fill="hold"/>
                                        <p:tgtEl>
                                          <p:spTgt spid="193546"/>
                                        </p:tgtEl>
                                        <p:attrNameLst>
                                          <p:attrName>ppt_x</p:attrName>
                                          <p:attrName>ppt_y</p:attrName>
                                        </p:attrNameLst>
                                      </p:cBhvr>
                                    </p:animMotion>
                                  </p:childTnLst>
                                </p:cTn>
                              </p:par>
                            </p:childTnLst>
                          </p:cTn>
                        </p:par>
                        <p:par>
                          <p:cTn id="32" fill="hold">
                            <p:stCondLst>
                              <p:cond delay="5200"/>
                            </p:stCondLst>
                            <p:childTnLst>
                              <p:par>
                                <p:cTn id="33" presetID="1" presetClass="entr" presetSubtype="0" fill="hold" grpId="0" nodeType="afterEffect">
                                  <p:stCondLst>
                                    <p:cond delay="0"/>
                                  </p:stCondLst>
                                  <p:childTnLst>
                                    <p:set>
                                      <p:cBhvr>
                                        <p:cTn id="34" dur="1" fill="hold">
                                          <p:stCondLst>
                                            <p:cond delay="0"/>
                                          </p:stCondLst>
                                        </p:cTn>
                                        <p:tgtEl>
                                          <p:spTgt spid="193548"/>
                                        </p:tgtEl>
                                        <p:attrNameLst>
                                          <p:attrName>style.visibility</p:attrName>
                                        </p:attrNameLst>
                                      </p:cBhvr>
                                      <p:to>
                                        <p:strVal val="visible"/>
                                      </p:to>
                                    </p:set>
                                  </p:childTnLst>
                                </p:cTn>
                              </p:par>
                            </p:childTnLst>
                          </p:cTn>
                        </p:par>
                        <p:par>
                          <p:cTn id="35" fill="hold">
                            <p:stCondLst>
                              <p:cond delay="5200"/>
                            </p:stCondLst>
                            <p:childTnLst>
                              <p:par>
                                <p:cTn id="36" presetID="49" presetClass="path" presetSubtype="0" fill="hold" grpId="1" nodeType="afterEffect">
                                  <p:stCondLst>
                                    <p:cond delay="0"/>
                                  </p:stCondLst>
                                  <p:childTnLst>
                                    <p:animMotion origin="layout" path="M -1.11111E-6 -7.40741E-7 L 0.12222 -0.15463 " pathEditMode="relative" rAng="0" ptsTypes="AA">
                                      <p:cBhvr>
                                        <p:cTn id="37" dur="900" fill="hold"/>
                                        <p:tgtEl>
                                          <p:spTgt spid="193548"/>
                                        </p:tgtEl>
                                        <p:attrNameLst>
                                          <p:attrName>ppt_x</p:attrName>
                                          <p:attrName>ppt_y</p:attrName>
                                        </p:attrNameLst>
                                      </p:cBhvr>
                                      <p:rCtr x="6111" y="-773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45" grpId="0" bldLvl="0" animBg="1"/>
      <p:bldP spid="193545" grpId="1" bldLvl="0" animBg="1"/>
      <p:bldP spid="193546" grpId="0" bldLvl="0" animBg="1"/>
      <p:bldP spid="193548" grpId="0" bldLvl="0" animBg="1"/>
      <p:bldP spid="193548" grpId="1" bldLvl="0" animBg="1"/>
      <p:bldP spid="193549" grpId="0" bldLvl="0" animBg="1"/>
      <p:bldP spid="193549" grpId="1" bldLvl="0" animBg="1"/>
      <p:bldP spid="193550" grpId="0" bldLvl="0" animBg="1"/>
      <p:bldP spid="193550" grpId="1" bldLvl="0" animBg="1"/>
      <p:bldP spid="193551" grpId="0"/>
      <p:bldP spid="193551" grpId="1"/>
      <p:bldP spid="193547" grpId="1" bldLvl="0" animBg="1"/>
      <p:bldP spid="193547" grpId="2"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678802" y="75541"/>
            <a:ext cx="7772400" cy="1143000"/>
          </a:xfrm>
        </p:spPr>
        <p:txBody>
          <a:bodyPr/>
          <a:lstStyle/>
          <a:p>
            <a:pPr eaLnBrk="1" hangingPunct="1"/>
            <a:r>
              <a:rPr lang="en-US" altLang="it-IT" dirty="0">
                <a:latin typeface="Arial Narrow" panose="020B0606020202030204" pitchFamily="34" charset="0"/>
              </a:rPr>
              <a:t>Electromagnetic Spectrum</a:t>
            </a:r>
          </a:p>
        </p:txBody>
      </p:sp>
      <p:sp>
        <p:nvSpPr>
          <p:cNvPr id="44035" name="Text Box 4"/>
          <p:cNvSpPr txBox="1">
            <a:spLocks noChangeArrowheads="1"/>
          </p:cNvSpPr>
          <p:nvPr/>
        </p:nvSpPr>
        <p:spPr bwMode="auto">
          <a:xfrm>
            <a:off x="374650" y="1094726"/>
            <a:ext cx="27432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it-IT" sz="2800" dirty="0">
                <a:latin typeface="Arial Narrow" panose="020B0606020202030204" pitchFamily="34" charset="0"/>
              </a:rPr>
              <a:t>Absorb</a:t>
            </a:r>
          </a:p>
          <a:p>
            <a:r>
              <a:rPr lang="en-US" altLang="it-IT" sz="2800" dirty="0">
                <a:latin typeface="Arial Narrow" panose="020B0606020202030204" pitchFamily="34" charset="0"/>
              </a:rPr>
              <a:t>at </a:t>
            </a:r>
            <a:r>
              <a:rPr lang="en-US" altLang="it-IT" sz="2800" b="1" dirty="0">
                <a:solidFill>
                  <a:schemeClr val="accent2">
                    <a:lumMod val="60000"/>
                    <a:lumOff val="40000"/>
                  </a:schemeClr>
                </a:solidFill>
                <a:latin typeface="Arial Narrow" panose="020B0606020202030204" pitchFamily="34" charset="0"/>
              </a:rPr>
              <a:t>high energy</a:t>
            </a:r>
          </a:p>
        </p:txBody>
      </p:sp>
      <p:sp>
        <p:nvSpPr>
          <p:cNvPr id="44036" name="Text Box 5"/>
          <p:cNvSpPr txBox="1">
            <a:spLocks noChangeArrowheads="1"/>
          </p:cNvSpPr>
          <p:nvPr/>
        </p:nvSpPr>
        <p:spPr bwMode="auto">
          <a:xfrm>
            <a:off x="533400" y="3886200"/>
            <a:ext cx="2819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spcBef>
                <a:spcPct val="50000"/>
              </a:spcBef>
            </a:pPr>
            <a:r>
              <a:rPr lang="en-US" altLang="it-IT" sz="2000" b="1">
                <a:solidFill>
                  <a:schemeClr val="bg1"/>
                </a:solidFill>
                <a:latin typeface="Arial Narrow" panose="020B0606020202030204" pitchFamily="34" charset="0"/>
              </a:rPr>
              <a:t>shorter wavelength higher energy</a:t>
            </a:r>
          </a:p>
        </p:txBody>
      </p:sp>
      <p:sp>
        <p:nvSpPr>
          <p:cNvPr id="44037" name="Text Box 6"/>
          <p:cNvSpPr txBox="1">
            <a:spLocks noChangeArrowheads="1"/>
          </p:cNvSpPr>
          <p:nvPr/>
        </p:nvSpPr>
        <p:spPr bwMode="auto">
          <a:xfrm>
            <a:off x="5867400" y="3962400"/>
            <a:ext cx="2819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spcBef>
                <a:spcPct val="50000"/>
              </a:spcBef>
            </a:pPr>
            <a:r>
              <a:rPr lang="en-US" altLang="it-IT" sz="2000" b="1">
                <a:solidFill>
                  <a:schemeClr val="bg1"/>
                </a:solidFill>
                <a:latin typeface="Arial Narrow" panose="020B0606020202030204" pitchFamily="34" charset="0"/>
              </a:rPr>
              <a:t>longer wavelength lower energy</a:t>
            </a:r>
          </a:p>
        </p:txBody>
      </p:sp>
      <p:sp>
        <p:nvSpPr>
          <p:cNvPr id="172039" name="Text Box 7"/>
          <p:cNvSpPr txBox="1">
            <a:spLocks noChangeArrowheads="1"/>
          </p:cNvSpPr>
          <p:nvPr/>
        </p:nvSpPr>
        <p:spPr bwMode="auto">
          <a:xfrm>
            <a:off x="3238500" y="1676400"/>
            <a:ext cx="2667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spcBef>
                <a:spcPct val="50000"/>
              </a:spcBef>
            </a:pPr>
            <a:r>
              <a:rPr lang="en-US" altLang="it-IT" b="1">
                <a:solidFill>
                  <a:schemeClr val="bg1"/>
                </a:solidFill>
                <a:latin typeface="Arial Narrow" panose="020B0606020202030204" pitchFamily="34" charset="0"/>
              </a:rPr>
              <a:t>Fluorescence</a:t>
            </a:r>
          </a:p>
        </p:txBody>
      </p:sp>
      <p:sp>
        <p:nvSpPr>
          <p:cNvPr id="44040" name="Text Box 12"/>
          <p:cNvSpPr txBox="1">
            <a:spLocks noChangeArrowheads="1"/>
          </p:cNvSpPr>
          <p:nvPr/>
        </p:nvSpPr>
        <p:spPr bwMode="auto">
          <a:xfrm>
            <a:off x="488950" y="3703377"/>
            <a:ext cx="25146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it-IT" sz="2800" dirty="0">
                <a:latin typeface="Arial Narrow" panose="020B0606020202030204" pitchFamily="34" charset="0"/>
              </a:rPr>
              <a:t>Emit </a:t>
            </a:r>
          </a:p>
          <a:p>
            <a:r>
              <a:rPr lang="en-US" altLang="it-IT" sz="2800" dirty="0">
                <a:latin typeface="Arial Narrow" panose="020B0606020202030204" pitchFamily="34" charset="0"/>
              </a:rPr>
              <a:t>at </a:t>
            </a:r>
            <a:r>
              <a:rPr lang="en-US" altLang="it-IT" sz="2800" b="1" dirty="0">
                <a:solidFill>
                  <a:srgbClr val="00B050"/>
                </a:solidFill>
                <a:latin typeface="Arial Narrow" panose="020B0606020202030204" pitchFamily="34" charset="0"/>
              </a:rPr>
              <a:t>low energy</a:t>
            </a:r>
          </a:p>
        </p:txBody>
      </p:sp>
      <p:sp>
        <p:nvSpPr>
          <p:cNvPr id="44041" name="Line 13"/>
          <p:cNvSpPr>
            <a:spLocks noChangeShapeType="1"/>
          </p:cNvSpPr>
          <p:nvPr/>
        </p:nvSpPr>
        <p:spPr bwMode="auto">
          <a:xfrm>
            <a:off x="3594100" y="1524000"/>
            <a:ext cx="0" cy="4800600"/>
          </a:xfrm>
          <a:prstGeom prst="line">
            <a:avLst/>
          </a:prstGeom>
          <a:noFill/>
          <a:ln w="9525">
            <a:solidFill>
              <a:schemeClr val="tx1"/>
            </a:solidFill>
            <a:round/>
            <a:tailEnd type="triangle" w="med" len="med"/>
          </a:ln>
          <a:extLst>
            <a:ext uri="{909E8E84-426E-40DD-AFC4-6F175D3DCCD1}">
              <a14:hiddenFill xmlns:a14="http://schemas.microsoft.com/office/drawing/2010/main">
                <a:noFill/>
              </a14:hiddenFill>
            </a:ext>
          </a:extLst>
        </p:spPr>
        <p:txBody>
          <a:bodyPr wrap="none" anchor="ctr"/>
          <a:lstStyle/>
          <a:p>
            <a:endParaRPr lang="it-IT">
              <a:latin typeface="Arial Narrow" panose="020B0606020202030204" pitchFamily="34" charset="0"/>
            </a:endParaRPr>
          </a:p>
        </p:txBody>
      </p:sp>
      <p:sp>
        <p:nvSpPr>
          <p:cNvPr id="44042" name="Rectangle 14"/>
          <p:cNvSpPr>
            <a:spLocks noChangeArrowheads="1"/>
          </p:cNvSpPr>
          <p:nvPr/>
        </p:nvSpPr>
        <p:spPr bwMode="auto">
          <a:xfrm>
            <a:off x="-144538" y="6019800"/>
            <a:ext cx="3200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r>
              <a:rPr lang="en-US" altLang="it-IT" dirty="0">
                <a:latin typeface="Arial Narrow" panose="020B0606020202030204" pitchFamily="34" charset="0"/>
              </a:rPr>
              <a:t>Decreasing energy</a:t>
            </a:r>
          </a:p>
        </p:txBody>
      </p:sp>
      <p:pic>
        <p:nvPicPr>
          <p:cNvPr id="44043" name="Immagine 13" descr="3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32138" y="1384300"/>
            <a:ext cx="5168900" cy="509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4" name="Segnaposto numero diapositiva 1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18C72B07-276D-4CDA-A415-A2A4AC6ED69B}" type="slidenum">
              <a:rPr lang="en-US" altLang="it-IT" sz="1400">
                <a:latin typeface="Arial Narrow" panose="020B0606020202030204" pitchFamily="34" charset="0"/>
              </a:rPr>
              <a:t>12</a:t>
            </a:fld>
            <a:endParaRPr lang="en-US" altLang="it-IT" sz="1400">
              <a:latin typeface="Arial Narrow" panose="020B0606020202030204" pitchFamily="34" charset="0"/>
            </a:endParaRPr>
          </a:p>
        </p:txBody>
      </p:sp>
      <p:sp>
        <p:nvSpPr>
          <p:cNvPr id="2" name="Freccia destra con strisce 1">
            <a:extLst>
              <a:ext uri="{FF2B5EF4-FFF2-40B4-BE49-F238E27FC236}">
                <a16:creationId xmlns:a16="http://schemas.microsoft.com/office/drawing/2014/main" id="{73FC4E62-52F6-C527-7DCD-AD6B8B06EC1C}"/>
              </a:ext>
            </a:extLst>
          </p:cNvPr>
          <p:cNvSpPr/>
          <p:nvPr/>
        </p:nvSpPr>
        <p:spPr bwMode="auto">
          <a:xfrm rot="1566682">
            <a:off x="1701757" y="2235174"/>
            <a:ext cx="1474810" cy="623546"/>
          </a:xfrm>
          <a:prstGeom prst="stripedRightArrow">
            <a:avLst/>
          </a:prstGeom>
          <a:solidFill>
            <a:srgbClr val="7030A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it-IT" sz="2400" b="0" i="0" u="none" strike="noStrike" cap="none" normalizeH="0" baseline="0">
              <a:ln>
                <a:noFill/>
              </a:ln>
              <a:solidFill>
                <a:schemeClr val="tx1"/>
              </a:solidFill>
              <a:effectLst/>
              <a:latin typeface="Arial" panose="020B0604020202020204" pitchFamily="34" charset="0"/>
              <a:ea typeface="MS PGothic" panose="020B0600070205080204" pitchFamily="34" charset="-128"/>
            </a:endParaRPr>
          </a:p>
        </p:txBody>
      </p:sp>
      <p:sp>
        <p:nvSpPr>
          <p:cNvPr id="3" name="Freccia destra con strisce 2">
            <a:extLst>
              <a:ext uri="{FF2B5EF4-FFF2-40B4-BE49-F238E27FC236}">
                <a16:creationId xmlns:a16="http://schemas.microsoft.com/office/drawing/2014/main" id="{9AEF6C80-1398-41C2-A7DA-0049E5AC7323}"/>
              </a:ext>
            </a:extLst>
          </p:cNvPr>
          <p:cNvSpPr/>
          <p:nvPr/>
        </p:nvSpPr>
        <p:spPr bwMode="auto">
          <a:xfrm rot="8844850">
            <a:off x="1516916" y="4916233"/>
            <a:ext cx="1531255" cy="623546"/>
          </a:xfrm>
          <a:prstGeom prst="stripedRightArrow">
            <a:avLst/>
          </a:prstGeom>
          <a:solidFill>
            <a:srgbClr val="92D05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it-IT" sz="2400" b="0" i="0" u="none" strike="noStrike" cap="none" normalizeH="0" baseline="0">
              <a:ln>
                <a:noFill/>
              </a:ln>
              <a:solidFill>
                <a:schemeClr val="tx1"/>
              </a:solidFill>
              <a:effectLst/>
              <a:latin typeface="Arial" panose="020B0604020202020204" pitchFamily="34" charset="0"/>
              <a:ea typeface="MS PGothic" panose="020B0600070205080204" pitchFamily="34" charset="-128"/>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20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039" grpId="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1928813" y="357188"/>
            <a:ext cx="4919662" cy="695325"/>
          </a:xfrm>
        </p:spPr>
        <p:txBody>
          <a:bodyPr/>
          <a:lstStyle/>
          <a:p>
            <a:pPr eaLnBrk="1" hangingPunct="1"/>
            <a:r>
              <a:rPr lang="it-IT" altLang="it-IT" sz="3200" b="1">
                <a:latin typeface="Arial Narrow" panose="020B0606020202030204" pitchFamily="34" charset="0"/>
              </a:rPr>
              <a:t>FLUORESCENZA</a:t>
            </a:r>
          </a:p>
        </p:txBody>
      </p:sp>
      <p:sp>
        <p:nvSpPr>
          <p:cNvPr id="4099" name="Rectangle 3"/>
          <p:cNvSpPr>
            <a:spLocks noGrp="1" noChangeArrowheads="1"/>
          </p:cNvSpPr>
          <p:nvPr>
            <p:ph type="body" idx="1"/>
          </p:nvPr>
        </p:nvSpPr>
        <p:spPr>
          <a:xfrm>
            <a:off x="251520" y="1340768"/>
            <a:ext cx="8424936" cy="4824536"/>
          </a:xfrm>
          <a:noFill/>
        </p:spPr>
        <p:txBody>
          <a:bodyPr/>
          <a:lstStyle/>
          <a:p>
            <a:pPr algn="just" eaLnBrk="1" hangingPunct="1">
              <a:lnSpc>
                <a:spcPct val="80000"/>
              </a:lnSpc>
              <a:spcBef>
                <a:spcPct val="25000"/>
              </a:spcBef>
              <a:buSzPct val="50000"/>
            </a:pPr>
            <a:r>
              <a:rPr lang="it-IT" altLang="it-IT" sz="2400" b="1" dirty="0">
                <a:latin typeface="Arial Narrow" panose="020B0606020202030204" pitchFamily="34" charset="0"/>
              </a:rPr>
              <a:t>Emissione di radiazioni </a:t>
            </a:r>
            <a:r>
              <a:rPr lang="it-IT" altLang="it-IT" sz="2400" dirty="0">
                <a:latin typeface="Arial Narrow" panose="020B0606020202030204" pitchFamily="34" charset="0"/>
              </a:rPr>
              <a:t>di una molecola che torna, da uno stato elettronico </a:t>
            </a:r>
            <a:r>
              <a:rPr lang="it-IT" altLang="it-IT" sz="2400" b="1" dirty="0">
                <a:solidFill>
                  <a:srgbClr val="92D050"/>
                </a:solidFill>
                <a:latin typeface="Arial Narrow" panose="020B0606020202030204" pitchFamily="34" charset="0"/>
              </a:rPr>
              <a:t>eccitato</a:t>
            </a:r>
            <a:r>
              <a:rPr lang="it-IT" altLang="it-IT" sz="2400" dirty="0">
                <a:latin typeface="Arial Narrow" panose="020B0606020202030204" pitchFamily="34" charset="0"/>
              </a:rPr>
              <a:t> grazie all’assorbimento di luce, a quello </a:t>
            </a:r>
            <a:r>
              <a:rPr lang="it-IT" altLang="it-IT" sz="2400" b="1" dirty="0">
                <a:solidFill>
                  <a:srgbClr val="FF0000"/>
                </a:solidFill>
                <a:latin typeface="Arial Narrow" panose="020B0606020202030204" pitchFamily="34" charset="0"/>
              </a:rPr>
              <a:t>fondamentale</a:t>
            </a:r>
          </a:p>
          <a:p>
            <a:pPr algn="just" eaLnBrk="1" hangingPunct="1">
              <a:lnSpc>
                <a:spcPct val="80000"/>
              </a:lnSpc>
              <a:spcBef>
                <a:spcPct val="25000"/>
              </a:spcBef>
              <a:buSzPct val="50000"/>
            </a:pPr>
            <a:endParaRPr lang="it-IT" altLang="it-IT" sz="2400" dirty="0">
              <a:latin typeface="Arial Narrow" panose="020B0606020202030204" pitchFamily="34" charset="0"/>
            </a:endParaRPr>
          </a:p>
          <a:p>
            <a:pPr algn="just" eaLnBrk="1" hangingPunct="1">
              <a:lnSpc>
                <a:spcPct val="80000"/>
              </a:lnSpc>
              <a:spcBef>
                <a:spcPct val="25000"/>
              </a:spcBef>
              <a:buSzPct val="50000"/>
            </a:pPr>
            <a:r>
              <a:rPr lang="it-IT" altLang="it-IT" sz="2400" dirty="0">
                <a:latin typeface="Arial Narrow" panose="020B0606020202030204" pitchFamily="34" charset="0"/>
              </a:rPr>
              <a:t>L’emissione è spostata </a:t>
            </a:r>
            <a:r>
              <a:rPr lang="it-IT" altLang="it-IT" sz="2400" dirty="0">
                <a:solidFill>
                  <a:srgbClr val="FF0000"/>
                </a:solidFill>
                <a:latin typeface="Arial Narrow" panose="020B0606020202030204" pitchFamily="34" charset="0"/>
              </a:rPr>
              <a:t>verso il </a:t>
            </a:r>
            <a:r>
              <a:rPr lang="it-IT" altLang="it-IT" sz="2400" b="1" dirty="0">
                <a:solidFill>
                  <a:srgbClr val="FF0000"/>
                </a:solidFill>
                <a:latin typeface="Arial Narrow" panose="020B0606020202030204" pitchFamily="34" charset="0"/>
              </a:rPr>
              <a:t>rosso </a:t>
            </a:r>
            <a:r>
              <a:rPr lang="it-IT" altLang="it-IT" sz="2400" dirty="0">
                <a:latin typeface="Arial Narrow" panose="020B0606020202030204" pitchFamily="34" charset="0"/>
              </a:rPr>
              <a:t>rispetto alla eccitazione</a:t>
            </a:r>
          </a:p>
          <a:p>
            <a:pPr algn="just" eaLnBrk="1" hangingPunct="1">
              <a:lnSpc>
                <a:spcPct val="90000"/>
              </a:lnSpc>
              <a:spcBef>
                <a:spcPct val="25000"/>
              </a:spcBef>
              <a:buSzPct val="50000"/>
            </a:pPr>
            <a:endParaRPr lang="it-IT" altLang="it-IT" sz="2400" dirty="0">
              <a:latin typeface="Arial Narrow" panose="020B0606020202030204" pitchFamily="34" charset="0"/>
            </a:endParaRPr>
          </a:p>
          <a:p>
            <a:pPr algn="just" eaLnBrk="1" hangingPunct="1">
              <a:lnSpc>
                <a:spcPct val="90000"/>
              </a:lnSpc>
              <a:spcBef>
                <a:spcPct val="25000"/>
              </a:spcBef>
              <a:buSzPct val="50000"/>
            </a:pPr>
            <a:r>
              <a:rPr lang="it-IT" altLang="it-IT" sz="2400" dirty="0">
                <a:latin typeface="Arial Narrow" panose="020B0606020202030204" pitchFamily="34" charset="0"/>
              </a:rPr>
              <a:t>Parametri misurabili:</a:t>
            </a:r>
          </a:p>
          <a:p>
            <a:pPr lvl="1" algn="just" eaLnBrk="1" hangingPunct="1">
              <a:lnSpc>
                <a:spcPct val="90000"/>
              </a:lnSpc>
              <a:spcBef>
                <a:spcPct val="25000"/>
              </a:spcBef>
            </a:pPr>
            <a:r>
              <a:rPr lang="it-IT" altLang="it-IT" sz="2400" b="1" dirty="0">
                <a:latin typeface="Arial Narrow" panose="020B0606020202030204" pitchFamily="34" charset="0"/>
              </a:rPr>
              <a:t>Spettri di eccitazione </a:t>
            </a:r>
            <a:r>
              <a:rPr lang="it-IT" altLang="it-IT" sz="2400" dirty="0">
                <a:latin typeface="Arial Narrow" panose="020B0606020202030204" pitchFamily="34" charset="0"/>
              </a:rPr>
              <a:t>ed </a:t>
            </a:r>
            <a:r>
              <a:rPr lang="it-IT" altLang="it-IT" sz="2400" b="1" dirty="0">
                <a:latin typeface="Arial Narrow" panose="020B0606020202030204" pitchFamily="34" charset="0"/>
              </a:rPr>
              <a:t>emissione</a:t>
            </a:r>
          </a:p>
          <a:p>
            <a:pPr lvl="1" algn="just" eaLnBrk="1" hangingPunct="1">
              <a:lnSpc>
                <a:spcPct val="90000"/>
              </a:lnSpc>
              <a:spcBef>
                <a:spcPct val="25000"/>
              </a:spcBef>
            </a:pPr>
            <a:r>
              <a:rPr lang="it-IT" altLang="it-IT" sz="2400" dirty="0">
                <a:latin typeface="Arial Narrow" panose="020B0606020202030204" pitchFamily="34" charset="0"/>
              </a:rPr>
              <a:t>Intensità di fluorescenza</a:t>
            </a:r>
          </a:p>
          <a:p>
            <a:pPr lvl="1" algn="just" eaLnBrk="1" hangingPunct="1">
              <a:lnSpc>
                <a:spcPct val="90000"/>
              </a:lnSpc>
              <a:spcBef>
                <a:spcPct val="25000"/>
              </a:spcBef>
            </a:pPr>
            <a:r>
              <a:rPr lang="it-IT" altLang="it-IT" sz="2400" dirty="0">
                <a:latin typeface="Arial Narrow" panose="020B0606020202030204" pitchFamily="34" charset="0"/>
              </a:rPr>
              <a:t>Tempo di vita</a:t>
            </a:r>
            <a:endParaRPr lang="it-IT" altLang="it-IT" sz="2400" b="1" dirty="0">
              <a:latin typeface="Arial Narrow" panose="020B0606020202030204" pitchFamily="34" charset="0"/>
            </a:endParaRPr>
          </a:p>
          <a:p>
            <a:pPr lvl="1" algn="just" eaLnBrk="1" hangingPunct="1">
              <a:lnSpc>
                <a:spcPct val="90000"/>
              </a:lnSpc>
              <a:spcBef>
                <a:spcPct val="25000"/>
              </a:spcBef>
            </a:pPr>
            <a:r>
              <a:rPr lang="it-IT" altLang="it-IT" sz="2400" dirty="0">
                <a:latin typeface="Arial Narrow" panose="020B0606020202030204" pitchFamily="34" charset="0"/>
              </a:rPr>
              <a:t>Polarizzazione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Effect transition="in" filter="wipe(left)">
                                      <p:cBhvr>
                                        <p:cTn id="7" dur="500"/>
                                        <p:tgtEl>
                                          <p:spTgt spid="40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099">
                                            <p:txEl>
                                              <p:pRg st="2" end="2"/>
                                            </p:txEl>
                                          </p:spTgt>
                                        </p:tgtEl>
                                        <p:attrNameLst>
                                          <p:attrName>style.visibility</p:attrName>
                                        </p:attrNameLst>
                                      </p:cBhvr>
                                      <p:to>
                                        <p:strVal val="visible"/>
                                      </p:to>
                                    </p:set>
                                    <p:animEffect transition="in" filter="wipe(left)">
                                      <p:cBhvr>
                                        <p:cTn id="12" dur="500"/>
                                        <p:tgtEl>
                                          <p:spTgt spid="4099">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099">
                                            <p:txEl>
                                              <p:pRg st="4" end="4"/>
                                            </p:txEl>
                                          </p:spTgt>
                                        </p:tgtEl>
                                        <p:attrNameLst>
                                          <p:attrName>style.visibility</p:attrName>
                                        </p:attrNameLst>
                                      </p:cBhvr>
                                      <p:to>
                                        <p:strVal val="visible"/>
                                      </p:to>
                                    </p:set>
                                    <p:animEffect transition="in" filter="wipe(left)">
                                      <p:cBhvr>
                                        <p:cTn id="17" dur="500"/>
                                        <p:tgtEl>
                                          <p:spTgt spid="4099">
                                            <p:txEl>
                                              <p:pRg st="4" end="4"/>
                                            </p:txEl>
                                          </p:spTgt>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4099">
                                            <p:txEl>
                                              <p:pRg st="5" end="5"/>
                                            </p:txEl>
                                          </p:spTgt>
                                        </p:tgtEl>
                                        <p:attrNameLst>
                                          <p:attrName>style.visibility</p:attrName>
                                        </p:attrNameLst>
                                      </p:cBhvr>
                                      <p:to>
                                        <p:strVal val="visible"/>
                                      </p:to>
                                    </p:set>
                                    <p:animEffect transition="in" filter="wipe(left)">
                                      <p:cBhvr>
                                        <p:cTn id="20" dur="500"/>
                                        <p:tgtEl>
                                          <p:spTgt spid="4099">
                                            <p:txEl>
                                              <p:pRg st="5" end="5"/>
                                            </p:tx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4099">
                                            <p:txEl>
                                              <p:pRg st="6" end="6"/>
                                            </p:txEl>
                                          </p:spTgt>
                                        </p:tgtEl>
                                        <p:attrNameLst>
                                          <p:attrName>style.visibility</p:attrName>
                                        </p:attrNameLst>
                                      </p:cBhvr>
                                      <p:to>
                                        <p:strVal val="visible"/>
                                      </p:to>
                                    </p:set>
                                    <p:animEffect transition="in" filter="wipe(left)">
                                      <p:cBhvr>
                                        <p:cTn id="23" dur="500"/>
                                        <p:tgtEl>
                                          <p:spTgt spid="4099">
                                            <p:txEl>
                                              <p:pRg st="6" end="6"/>
                                            </p:tx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4099">
                                            <p:txEl>
                                              <p:pRg st="7" end="7"/>
                                            </p:txEl>
                                          </p:spTgt>
                                        </p:tgtEl>
                                        <p:attrNameLst>
                                          <p:attrName>style.visibility</p:attrName>
                                        </p:attrNameLst>
                                      </p:cBhvr>
                                      <p:to>
                                        <p:strVal val="visible"/>
                                      </p:to>
                                    </p:set>
                                    <p:animEffect transition="in" filter="wipe(left)">
                                      <p:cBhvr>
                                        <p:cTn id="26" dur="500"/>
                                        <p:tgtEl>
                                          <p:spTgt spid="4099">
                                            <p:txEl>
                                              <p:pRg st="7" end="7"/>
                                            </p:txEl>
                                          </p:spTgt>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4099">
                                            <p:txEl>
                                              <p:pRg st="8" end="8"/>
                                            </p:txEl>
                                          </p:spTgt>
                                        </p:tgtEl>
                                        <p:attrNameLst>
                                          <p:attrName>style.visibility</p:attrName>
                                        </p:attrNameLst>
                                      </p:cBhvr>
                                      <p:to>
                                        <p:strVal val="visible"/>
                                      </p:to>
                                    </p:set>
                                    <p:animEffect transition="in" filter="wipe(left)">
                                      <p:cBhvr>
                                        <p:cTn id="29" dur="500"/>
                                        <p:tgtEl>
                                          <p:spTgt spid="409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a:xfrm>
            <a:off x="7020272" y="6309320"/>
            <a:ext cx="1905000" cy="457200"/>
          </a:xfrm>
        </p:spPr>
        <p:txBody>
          <a:bodyPr/>
          <a:lstStyle/>
          <a:p>
            <a:fld id="{CA132D7E-AD52-4E26-90DA-C2E40CFB8E4E}" type="slidenum">
              <a:rPr lang="en-US" altLang="it-IT" sz="1600" smtClean="0">
                <a:latin typeface="Arial Narrow" panose="020B0606020202030204" pitchFamily="34" charset="0"/>
              </a:rPr>
              <a:t>14</a:t>
            </a:fld>
            <a:endParaRPr lang="en-US" altLang="it-IT" sz="1600">
              <a:latin typeface="Arial Narrow" panose="020B0606020202030204" pitchFamily="34" charset="0"/>
            </a:endParaRPr>
          </a:p>
        </p:txBody>
      </p:sp>
      <p:pic>
        <p:nvPicPr>
          <p:cNvPr id="4098" name="Picture 2" descr="https://www.thermofisher.com/content/dam/LifeTech/migration/en/images/ics-organized/references/the-handbook/intro-fluorescence-techniques.par.88992.image.275.171.1.s000100-intro-fluorescence-gif.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6021718" cy="3744416"/>
          </a:xfrm>
          <a:prstGeom prst="rect">
            <a:avLst/>
          </a:prstGeom>
          <a:noFill/>
          <a:extLst>
            <a:ext uri="{909E8E84-426E-40DD-AFC4-6F175D3DCCD1}">
              <a14:hiddenFill xmlns:a14="http://schemas.microsoft.com/office/drawing/2010/main">
                <a:solidFill>
                  <a:srgbClr val="FFFFFF"/>
                </a:solidFill>
              </a14:hiddenFill>
            </a:ext>
          </a:extLst>
        </p:spPr>
      </p:pic>
      <p:sp>
        <p:nvSpPr>
          <p:cNvPr id="8" name="Rettangolo 7"/>
          <p:cNvSpPr/>
          <p:nvPr/>
        </p:nvSpPr>
        <p:spPr bwMode="auto">
          <a:xfrm>
            <a:off x="4951929" y="2411553"/>
            <a:ext cx="1309452" cy="45943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lstStyle/>
          <a:p>
            <a:r>
              <a:rPr lang="en-US" b="1" dirty="0">
                <a:latin typeface="Arial Narrow" panose="020B0606020202030204" pitchFamily="34" charset="0"/>
              </a:rPr>
              <a:t>Emission</a:t>
            </a:r>
          </a:p>
        </p:txBody>
      </p:sp>
      <p:sp>
        <p:nvSpPr>
          <p:cNvPr id="4" name="Rettangolo 3"/>
          <p:cNvSpPr/>
          <p:nvPr/>
        </p:nvSpPr>
        <p:spPr>
          <a:xfrm>
            <a:off x="218664" y="5072546"/>
            <a:ext cx="7110536" cy="584775"/>
          </a:xfrm>
          <a:prstGeom prst="rect">
            <a:avLst/>
          </a:prstGeom>
        </p:spPr>
        <p:txBody>
          <a:bodyPr wrap="square">
            <a:spAutoFit/>
          </a:bodyPr>
          <a:lstStyle/>
          <a:p>
            <a:r>
              <a:rPr lang="en-US" sz="1600" b="1" dirty="0">
                <a:solidFill>
                  <a:srgbClr val="333333"/>
                </a:solidFill>
                <a:latin typeface="Arial Narrow" panose="020B0606020202030204" pitchFamily="34" charset="0"/>
              </a:rPr>
              <a:t>Stage 2: Excited-State Lifetime</a:t>
            </a:r>
          </a:p>
          <a:p>
            <a:r>
              <a:rPr lang="en-US" sz="1600" dirty="0">
                <a:solidFill>
                  <a:srgbClr val="333333"/>
                </a:solidFill>
                <a:latin typeface="Arial Narrow" panose="020B0606020202030204" pitchFamily="34" charset="0"/>
              </a:rPr>
              <a:t>The excited state exists for a finite time (typically 1–10 nanoseconds)</a:t>
            </a:r>
            <a:endParaRPr lang="en-US" sz="1600" b="0" i="0" dirty="0">
              <a:solidFill>
                <a:srgbClr val="333333"/>
              </a:solidFill>
              <a:effectLst/>
              <a:latin typeface="Arial Narrow" panose="020B0606020202030204" pitchFamily="34" charset="0"/>
            </a:endParaRPr>
          </a:p>
        </p:txBody>
      </p:sp>
      <p:sp>
        <p:nvSpPr>
          <p:cNvPr id="5" name="Rettangolo 4"/>
          <p:cNvSpPr/>
          <p:nvPr/>
        </p:nvSpPr>
        <p:spPr>
          <a:xfrm>
            <a:off x="209231" y="4008518"/>
            <a:ext cx="8186010" cy="844207"/>
          </a:xfrm>
          <a:prstGeom prst="rect">
            <a:avLst/>
          </a:prstGeom>
        </p:spPr>
        <p:txBody>
          <a:bodyPr wrap="square">
            <a:spAutoFit/>
          </a:bodyPr>
          <a:lstStyle/>
          <a:p>
            <a:r>
              <a:rPr lang="en-US" sz="1600" b="1" dirty="0">
                <a:solidFill>
                  <a:srgbClr val="333333"/>
                </a:solidFill>
                <a:latin typeface="Arial Narrow" panose="020B0606020202030204" pitchFamily="34" charset="0"/>
              </a:rPr>
              <a:t>Stage 1: Excitation</a:t>
            </a:r>
          </a:p>
          <a:p>
            <a:r>
              <a:rPr lang="en-US" sz="1600" dirty="0">
                <a:solidFill>
                  <a:srgbClr val="333333"/>
                </a:solidFill>
                <a:latin typeface="Arial Narrow" panose="020B0606020202030204" pitchFamily="34" charset="0"/>
              </a:rPr>
              <a:t>A photon of energy </a:t>
            </a:r>
            <a:r>
              <a:rPr lang="en-US" sz="1600" dirty="0" err="1">
                <a:solidFill>
                  <a:srgbClr val="333333"/>
                </a:solidFill>
                <a:latin typeface="Arial Narrow" panose="020B0606020202030204" pitchFamily="34" charset="0"/>
              </a:rPr>
              <a:t>hν</a:t>
            </a:r>
            <a:r>
              <a:rPr lang="en-US" sz="1600" baseline="-25000" dirty="0" err="1">
                <a:solidFill>
                  <a:srgbClr val="333333"/>
                </a:solidFill>
                <a:latin typeface="Arial Narrow" panose="020B0606020202030204" pitchFamily="34" charset="0"/>
              </a:rPr>
              <a:t>EX</a:t>
            </a:r>
            <a:r>
              <a:rPr lang="en-US" sz="1600" dirty="0">
                <a:solidFill>
                  <a:srgbClr val="333333"/>
                </a:solidFill>
                <a:latin typeface="Arial Narrow" panose="020B0606020202030204" pitchFamily="34" charset="0"/>
              </a:rPr>
              <a:t> is supplied by an external source such as an incandescent lamp or a laser and absorbed by the fluorophore, creating an excited electronic singlet state (S</a:t>
            </a:r>
            <a:r>
              <a:rPr lang="en-US" sz="1600" baseline="-25000" dirty="0">
                <a:solidFill>
                  <a:srgbClr val="333333"/>
                </a:solidFill>
                <a:latin typeface="Arial Narrow" panose="020B0606020202030204" pitchFamily="34" charset="0"/>
              </a:rPr>
              <a:t>1</a:t>
            </a:r>
            <a:r>
              <a:rPr lang="en-US" sz="1600" dirty="0">
                <a:solidFill>
                  <a:srgbClr val="333333"/>
                </a:solidFill>
                <a:latin typeface="Arial Narrow" panose="020B0606020202030204" pitchFamily="34" charset="0"/>
              </a:rPr>
              <a:t>').</a:t>
            </a:r>
            <a:endParaRPr lang="en-US" sz="1600" b="0" i="0" dirty="0">
              <a:solidFill>
                <a:srgbClr val="333333"/>
              </a:solidFill>
              <a:effectLst/>
              <a:latin typeface="Arial Narrow" panose="020B0606020202030204" pitchFamily="34" charset="0"/>
            </a:endParaRPr>
          </a:p>
        </p:txBody>
      </p:sp>
      <p:sp>
        <p:nvSpPr>
          <p:cNvPr id="6" name="Rettangolo 5"/>
          <p:cNvSpPr/>
          <p:nvPr/>
        </p:nvSpPr>
        <p:spPr>
          <a:xfrm>
            <a:off x="218664" y="5940367"/>
            <a:ext cx="8046640" cy="584775"/>
          </a:xfrm>
          <a:prstGeom prst="rect">
            <a:avLst/>
          </a:prstGeom>
        </p:spPr>
        <p:txBody>
          <a:bodyPr wrap="square">
            <a:spAutoFit/>
          </a:bodyPr>
          <a:lstStyle/>
          <a:p>
            <a:r>
              <a:rPr lang="en-US" sz="1600" b="1" dirty="0">
                <a:latin typeface="Arial Narrow" panose="020B0606020202030204" pitchFamily="34" charset="0"/>
              </a:rPr>
              <a:t>Stage 3: Fluorescence Emission</a:t>
            </a:r>
          </a:p>
          <a:p>
            <a:r>
              <a:rPr lang="en-US" sz="1600" dirty="0">
                <a:latin typeface="Arial Narrow" panose="020B0606020202030204" pitchFamily="34" charset="0"/>
              </a:rPr>
              <a:t>A photon of energy </a:t>
            </a:r>
            <a:r>
              <a:rPr lang="en-US" sz="1600" dirty="0" err="1">
                <a:latin typeface="Arial Narrow" panose="020B0606020202030204" pitchFamily="34" charset="0"/>
              </a:rPr>
              <a:t>hν</a:t>
            </a:r>
            <a:r>
              <a:rPr lang="en-US" sz="1600" baseline="-25000" dirty="0" err="1">
                <a:latin typeface="Arial Narrow" panose="020B0606020202030204" pitchFamily="34" charset="0"/>
              </a:rPr>
              <a:t>EM</a:t>
            </a:r>
            <a:r>
              <a:rPr lang="en-US" sz="1600" dirty="0">
                <a:latin typeface="Arial Narrow" panose="020B0606020202030204" pitchFamily="34" charset="0"/>
              </a:rPr>
              <a:t> is emitted, returning the fluorophore to its ground state S</a:t>
            </a:r>
            <a:r>
              <a:rPr lang="en-US" sz="1600" baseline="-25000" dirty="0">
                <a:latin typeface="Arial Narrow" panose="020B0606020202030204" pitchFamily="34" charset="0"/>
              </a:rPr>
              <a:t>0</a:t>
            </a:r>
            <a:endParaRPr lang="en-US" sz="1600" dirty="0">
              <a:latin typeface="Arial Narrow" panose="020B0606020202030204" pitchFamily="34" charset="0"/>
            </a:endParaRPr>
          </a:p>
        </p:txBody>
      </p:sp>
      <p:sp>
        <p:nvSpPr>
          <p:cNvPr id="3" name="Rettangolo 2"/>
          <p:cNvSpPr/>
          <p:nvPr/>
        </p:nvSpPr>
        <p:spPr bwMode="auto">
          <a:xfrm>
            <a:off x="3160326" y="30051"/>
            <a:ext cx="5112568" cy="396044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it-IT" sz="2400" b="0" i="0" u="none" strike="noStrike" cap="none" normalizeH="0" baseline="0">
              <a:ln>
                <a:noFill/>
              </a:ln>
              <a:solidFill>
                <a:schemeClr val="tx1"/>
              </a:solidFill>
              <a:effectLst/>
              <a:latin typeface="Arial" panose="020B0604020202020204" pitchFamily="34" charset="0"/>
              <a:ea typeface="MS PGothic" panose="020B0600070205080204" pitchFamily="34" charset="-128"/>
            </a:endParaRPr>
          </a:p>
        </p:txBody>
      </p:sp>
      <p:sp>
        <p:nvSpPr>
          <p:cNvPr id="10" name="CasellaDiTesto 9"/>
          <p:cNvSpPr txBox="1"/>
          <p:nvPr/>
        </p:nvSpPr>
        <p:spPr>
          <a:xfrm>
            <a:off x="1907704" y="2461444"/>
            <a:ext cx="1629643" cy="459432"/>
          </a:xfrm>
          <a:prstGeom prst="rect">
            <a:avLst/>
          </a:prstGeom>
          <a:noFill/>
        </p:spPr>
        <p:txBody>
          <a:bodyPr wrap="square">
            <a:spAutoFit/>
          </a:bodyPr>
          <a:lstStyle/>
          <a:p>
            <a:r>
              <a:rPr lang="en-US" sz="2400" b="1" dirty="0">
                <a:solidFill>
                  <a:srgbClr val="333333"/>
                </a:solidFill>
                <a:latin typeface="Arial Narrow" panose="020B0606020202030204" pitchFamily="34" charset="0"/>
              </a:rPr>
              <a:t>Excitation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026"/>
          <p:cNvPicPr>
            <a:picLocks noChangeAspect="1" noChangeArrowheads="1"/>
          </p:cNvPicPr>
          <p:nvPr/>
        </p:nvPicPr>
        <p:blipFill>
          <a:blip r:embed="rId2">
            <a:extLst>
              <a:ext uri="{28A0092B-C50C-407E-A947-70E740481C1C}">
                <a14:useLocalDpi xmlns:a14="http://schemas.microsoft.com/office/drawing/2010/main" val="0"/>
              </a:ext>
            </a:extLst>
          </a:blip>
          <a:srcRect r="423"/>
          <a:stretch>
            <a:fillRect/>
          </a:stretch>
        </p:blipFill>
        <p:spPr bwMode="auto">
          <a:xfrm>
            <a:off x="35496" y="251023"/>
            <a:ext cx="6984776" cy="4618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027" descr="Fig.1 Fenomeno fisico della Fluorescenza. A sx (a) abbiamo il processo di eccitazione dal livello E0 a E2; A dx (b) abbiamo il processo di emissione dal livello E1 al livello E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136" y="4149080"/>
            <a:ext cx="3024336" cy="2658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8" name="Group 1029"/>
          <p:cNvGrpSpPr/>
          <p:nvPr/>
        </p:nvGrpSpPr>
        <p:grpSpPr bwMode="auto">
          <a:xfrm>
            <a:off x="886407" y="221770"/>
            <a:ext cx="6870118" cy="4718530"/>
            <a:chOff x="-34" y="19"/>
            <a:chExt cx="5726" cy="3836"/>
          </a:xfrm>
        </p:grpSpPr>
        <p:pic>
          <p:nvPicPr>
            <p:cNvPr id="50179" name="Picture 1026"/>
            <p:cNvPicPr>
              <a:picLocks noChangeAspect="1" noChangeArrowheads="1"/>
            </p:cNvPicPr>
            <p:nvPr/>
          </p:nvPicPr>
          <p:blipFill>
            <a:blip r:embed="rId2">
              <a:extLst>
                <a:ext uri="{28A0092B-C50C-407E-A947-70E740481C1C}">
                  <a14:useLocalDpi xmlns:a14="http://schemas.microsoft.com/office/drawing/2010/main" val="0"/>
                </a:ext>
              </a:extLst>
            </a:blip>
            <a:srcRect r="404"/>
            <a:stretch>
              <a:fillRect/>
            </a:stretch>
          </p:blipFill>
          <p:spPr bwMode="auto">
            <a:xfrm>
              <a:off x="110" y="442"/>
              <a:ext cx="5582" cy="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0" name="Text Box 1027"/>
            <p:cNvSpPr txBox="1">
              <a:spLocks noChangeArrowheads="1"/>
            </p:cNvSpPr>
            <p:nvPr/>
          </p:nvSpPr>
          <p:spPr bwMode="auto">
            <a:xfrm>
              <a:off x="2087" y="19"/>
              <a:ext cx="3013" cy="524"/>
            </a:xfrm>
            <a:prstGeom prst="rect">
              <a:avLst/>
            </a:prstGeom>
            <a:solidFill>
              <a:schemeClr val="tx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spcBef>
                  <a:spcPct val="50000"/>
                </a:spcBef>
              </a:pPr>
              <a:r>
                <a:rPr lang="it-IT" altLang="it-IT" sz="3600" dirty="0">
                  <a:solidFill>
                    <a:schemeClr val="bg1"/>
                  </a:solidFill>
                  <a:latin typeface="Calibri" panose="020F0502020204030204" pitchFamily="34" charset="0"/>
                </a:rPr>
                <a:t>Resa quantica</a:t>
              </a:r>
            </a:p>
          </p:txBody>
        </p:sp>
        <p:sp>
          <p:nvSpPr>
            <p:cNvPr id="50181" name="Text Box 1028"/>
            <p:cNvSpPr txBox="1">
              <a:spLocks noChangeArrowheads="1"/>
            </p:cNvSpPr>
            <p:nvPr/>
          </p:nvSpPr>
          <p:spPr bwMode="auto">
            <a:xfrm>
              <a:off x="-34" y="1026"/>
              <a:ext cx="1832" cy="374"/>
            </a:xfrm>
            <a:prstGeom prst="rect">
              <a:avLst/>
            </a:prstGeom>
            <a:solidFill>
              <a:schemeClr val="tx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r>
                <a:rPr lang="it-IT" altLang="it-IT">
                  <a:solidFill>
                    <a:schemeClr val="bg1"/>
                  </a:solidFill>
                  <a:latin typeface="Calibri" panose="020F0502020204030204" pitchFamily="34" charset="0"/>
                </a:rPr>
                <a:t>La resa quantica</a:t>
              </a:r>
            </a:p>
          </p:txBody>
        </p:sp>
      </p:grpSp>
      <p:sp>
        <p:nvSpPr>
          <p:cNvPr id="2" name="Text Box 1"/>
          <p:cNvSpPr txBox="1"/>
          <p:nvPr/>
        </p:nvSpPr>
        <p:spPr>
          <a:xfrm>
            <a:off x="1043940" y="5517515"/>
            <a:ext cx="7923530" cy="839470"/>
          </a:xfrm>
          <a:prstGeom prst="rect">
            <a:avLst/>
          </a:prstGeom>
          <a:noFill/>
        </p:spPr>
        <p:txBody>
          <a:bodyPr wrap="square" rtlCol="0" anchor="t">
            <a:spAutoFit/>
          </a:bodyPr>
          <a:lstStyle/>
          <a:p>
            <a:pPr algn="just" eaLnBrk="1" hangingPunct="1">
              <a:lnSpc>
                <a:spcPct val="90000"/>
              </a:lnSpc>
              <a:spcAft>
                <a:spcPct val="20000"/>
              </a:spcAft>
            </a:pPr>
            <a:r>
              <a:rPr lang="it-IT" altLang="it-IT" dirty="0">
                <a:latin typeface="Arial Narrow" panose="020B0606020202030204" pitchFamily="34" charset="0"/>
                <a:sym typeface="+mn-ea"/>
              </a:rPr>
              <a:t>La </a:t>
            </a:r>
            <a:r>
              <a:rPr lang="it-IT" altLang="it-IT" b="1" dirty="0">
                <a:solidFill>
                  <a:schemeClr val="accent2"/>
                </a:solidFill>
                <a:latin typeface="Arial Narrow" panose="020B0606020202030204" pitchFamily="34" charset="0"/>
                <a:sym typeface="+mn-ea"/>
              </a:rPr>
              <a:t>resa quantica </a:t>
            </a:r>
            <a:r>
              <a:rPr lang="it-IT" altLang="it-IT" dirty="0">
                <a:latin typeface="Arial Narrow" panose="020B0606020202030204" pitchFamily="34" charset="0"/>
                <a:sym typeface="+mn-ea"/>
              </a:rPr>
              <a:t>rappresenta  la frazione di molecole </a:t>
            </a:r>
            <a:endParaRPr lang="it-IT" altLang="it-IT" dirty="0">
              <a:latin typeface="Arial Narrow" panose="020B0606020202030204" pitchFamily="34" charset="0"/>
            </a:endParaRPr>
          </a:p>
          <a:p>
            <a:pPr algn="just" eaLnBrk="1" hangingPunct="1">
              <a:lnSpc>
                <a:spcPct val="90000"/>
              </a:lnSpc>
              <a:spcAft>
                <a:spcPct val="20000"/>
              </a:spcAft>
              <a:buFontTx/>
              <a:buNone/>
            </a:pPr>
            <a:r>
              <a:rPr lang="it-IT" altLang="it-IT" dirty="0">
                <a:latin typeface="Arial Narrow" panose="020B0606020202030204" pitchFamily="34" charset="0"/>
                <a:sym typeface="+mn-ea"/>
              </a:rPr>
              <a:t>de-eccitate per fluorescenza</a:t>
            </a:r>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CA132D7E-AD52-4E26-90DA-C2E40CFB8E4E}" type="slidenum">
              <a:rPr lang="en-US" altLang="it-IT"/>
              <a:t>17</a:t>
            </a:fld>
            <a:endParaRPr lang="en-US" altLang="it-IT"/>
          </a:p>
        </p:txBody>
      </p:sp>
      <p:pic>
        <p:nvPicPr>
          <p:cNvPr id="100" name="Picture 99"/>
          <p:cNvPicPr/>
          <p:nvPr/>
        </p:nvPicPr>
        <p:blipFill>
          <a:blip r:embed="rId2"/>
          <a:stretch>
            <a:fillRect/>
          </a:stretch>
        </p:blipFill>
        <p:spPr>
          <a:xfrm>
            <a:off x="1331595" y="1557020"/>
            <a:ext cx="6910070" cy="3633470"/>
          </a:xfrm>
          <a:prstGeom prst="rect">
            <a:avLst/>
          </a:prstGeom>
          <a:noFill/>
          <a:ln w="9525">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026"/>
          <p:cNvSpPr>
            <a:spLocks noGrp="1" noChangeArrowheads="1"/>
          </p:cNvSpPr>
          <p:nvPr>
            <p:ph type="title"/>
          </p:nvPr>
        </p:nvSpPr>
        <p:spPr>
          <a:xfrm>
            <a:off x="329079" y="62298"/>
            <a:ext cx="8229600" cy="1276350"/>
          </a:xfrm>
        </p:spPr>
        <p:txBody>
          <a:bodyPr rtlCol="0">
            <a:normAutofit/>
          </a:bodyPr>
          <a:lstStyle/>
          <a:p>
            <a:pPr eaLnBrk="1" fontAlgn="auto" hangingPunct="1">
              <a:spcAft>
                <a:spcPts val="0"/>
              </a:spcAft>
              <a:defRPr/>
            </a:pPr>
            <a:r>
              <a:rPr lang="it-IT" sz="2800" b="1" dirty="0">
                <a:latin typeface="+mn-lt"/>
                <a:cs typeface="+mn-lt"/>
              </a:rPr>
              <a:t>Diagramma di uno </a:t>
            </a:r>
            <a:r>
              <a:rPr lang="it-IT" sz="2800" b="1" dirty="0" err="1">
                <a:latin typeface="+mn-lt"/>
                <a:cs typeface="+mn-lt"/>
              </a:rPr>
              <a:t>spettrofluorimetro</a:t>
            </a:r>
            <a:endParaRPr lang="it-IT" sz="2800" b="1" dirty="0">
              <a:latin typeface="+mn-lt"/>
              <a:cs typeface="+mn-lt"/>
            </a:endParaRPr>
          </a:p>
        </p:txBody>
      </p:sp>
      <p:sp>
        <p:nvSpPr>
          <p:cNvPr id="3076" name="Rectangle 1027"/>
          <p:cNvSpPr>
            <a:spLocks noChangeArrowheads="1"/>
          </p:cNvSpPr>
          <p:nvPr/>
        </p:nvSpPr>
        <p:spPr bwMode="auto">
          <a:xfrm>
            <a:off x="1295400" y="1752600"/>
            <a:ext cx="838200" cy="990600"/>
          </a:xfrm>
          <a:prstGeom prst="rect">
            <a:avLst/>
          </a:prstGeom>
          <a:solidFill>
            <a:schemeClr val="accent1"/>
          </a:solidFill>
          <a:ln w="12700">
            <a:solidFill>
              <a:schemeClr val="tx1"/>
            </a:solidFill>
            <a:miter lim="800000"/>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it-IT" altLang="it-IT">
              <a:latin typeface="Arial Narrow" panose="020B0606020202030204" pitchFamily="34" charset="0"/>
            </a:endParaRPr>
          </a:p>
        </p:txBody>
      </p:sp>
      <p:sp>
        <p:nvSpPr>
          <p:cNvPr id="3077" name="Rectangle 1029" descr="Diagonali scure verso l'alto"/>
          <p:cNvSpPr>
            <a:spLocks noChangeArrowheads="1"/>
          </p:cNvSpPr>
          <p:nvPr/>
        </p:nvSpPr>
        <p:spPr bwMode="auto">
          <a:xfrm>
            <a:off x="1295400" y="3429000"/>
            <a:ext cx="838200" cy="685800"/>
          </a:xfrm>
          <a:prstGeom prst="rect">
            <a:avLst/>
          </a:prstGeom>
          <a:pattFill prst="dkUpDiag">
            <a:fgClr>
              <a:schemeClr val="accent1"/>
            </a:fgClr>
            <a:bgClr>
              <a:schemeClr val="tx1"/>
            </a:bgClr>
          </a:pattFill>
          <a:ln w="12700">
            <a:solidFill>
              <a:schemeClr val="tx1"/>
            </a:solidFill>
            <a:miter lim="800000"/>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it-IT" altLang="it-IT">
              <a:latin typeface="Arial Narrow" panose="020B0606020202030204" pitchFamily="34" charset="0"/>
            </a:endParaRPr>
          </a:p>
        </p:txBody>
      </p:sp>
      <p:sp>
        <p:nvSpPr>
          <p:cNvPr id="3078" name="Rectangle 1030"/>
          <p:cNvSpPr>
            <a:spLocks noChangeArrowheads="1"/>
          </p:cNvSpPr>
          <p:nvPr/>
        </p:nvSpPr>
        <p:spPr bwMode="auto">
          <a:xfrm>
            <a:off x="1524000" y="4876800"/>
            <a:ext cx="533400" cy="533400"/>
          </a:xfrm>
          <a:prstGeom prst="rect">
            <a:avLst/>
          </a:prstGeom>
          <a:solidFill>
            <a:schemeClr val="tx2"/>
          </a:solidFill>
          <a:ln w="12700">
            <a:solidFill>
              <a:schemeClr val="tx1"/>
            </a:solidFill>
            <a:miter lim="800000"/>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it-IT" altLang="it-IT">
              <a:latin typeface="Arial Narrow" panose="020B0606020202030204" pitchFamily="34" charset="0"/>
            </a:endParaRPr>
          </a:p>
        </p:txBody>
      </p:sp>
      <p:sp>
        <p:nvSpPr>
          <p:cNvPr id="3079" name="Rectangle 1031" descr="Diagonali scure verso l'alto"/>
          <p:cNvSpPr>
            <a:spLocks noChangeArrowheads="1"/>
          </p:cNvSpPr>
          <p:nvPr/>
        </p:nvSpPr>
        <p:spPr bwMode="auto">
          <a:xfrm>
            <a:off x="3276600" y="4800600"/>
            <a:ext cx="838200" cy="685800"/>
          </a:xfrm>
          <a:prstGeom prst="rect">
            <a:avLst/>
          </a:prstGeom>
          <a:pattFill prst="dkUpDiag">
            <a:fgClr>
              <a:schemeClr val="accent1"/>
            </a:fgClr>
            <a:bgClr>
              <a:schemeClr val="tx1"/>
            </a:bgClr>
          </a:pattFill>
          <a:ln w="12700">
            <a:solidFill>
              <a:schemeClr val="tx1"/>
            </a:solidFill>
            <a:miter lim="800000"/>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it-IT" altLang="it-IT">
              <a:latin typeface="Arial Narrow" panose="020B0606020202030204" pitchFamily="34" charset="0"/>
            </a:endParaRPr>
          </a:p>
        </p:txBody>
      </p:sp>
      <p:sp>
        <p:nvSpPr>
          <p:cNvPr id="3080" name="Rectangle 1032"/>
          <p:cNvSpPr>
            <a:spLocks noChangeArrowheads="1"/>
          </p:cNvSpPr>
          <p:nvPr/>
        </p:nvSpPr>
        <p:spPr bwMode="auto">
          <a:xfrm>
            <a:off x="5486400" y="4800600"/>
            <a:ext cx="1981200" cy="685800"/>
          </a:xfrm>
          <a:prstGeom prst="rect">
            <a:avLst/>
          </a:prstGeom>
          <a:solidFill>
            <a:schemeClr val="accent1"/>
          </a:solidFill>
          <a:ln w="12700">
            <a:solidFill>
              <a:schemeClr val="tx1"/>
            </a:solidFill>
            <a:miter lim="800000"/>
          </a:ln>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it-IT" altLang="it-IT">
              <a:latin typeface="Arial Narrow" panose="020B0606020202030204" pitchFamily="34" charset="0"/>
            </a:endParaRPr>
          </a:p>
        </p:txBody>
      </p:sp>
      <p:sp>
        <p:nvSpPr>
          <p:cNvPr id="3081" name="Text Box 1033"/>
          <p:cNvSpPr txBox="1">
            <a:spLocks noChangeArrowheads="1"/>
          </p:cNvSpPr>
          <p:nvPr/>
        </p:nvSpPr>
        <p:spPr bwMode="auto">
          <a:xfrm>
            <a:off x="2195736" y="1916396"/>
            <a:ext cx="18288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r>
              <a:rPr lang="it-IT" altLang="it-IT" dirty="0">
                <a:latin typeface="+mn-lt"/>
                <a:cs typeface="+mn-lt"/>
              </a:rPr>
              <a:t>Sorgente</a:t>
            </a:r>
          </a:p>
        </p:txBody>
      </p:sp>
      <p:sp>
        <p:nvSpPr>
          <p:cNvPr id="3082" name="Text Box 1034"/>
          <p:cNvSpPr txBox="1">
            <a:spLocks noChangeArrowheads="1"/>
          </p:cNvSpPr>
          <p:nvPr/>
        </p:nvSpPr>
        <p:spPr bwMode="auto">
          <a:xfrm>
            <a:off x="2390775" y="3378037"/>
            <a:ext cx="2829283" cy="859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r>
              <a:rPr lang="it-IT" altLang="it-IT" dirty="0">
                <a:latin typeface="+mn-lt"/>
                <a:cs typeface="+mn-lt"/>
              </a:rPr>
              <a:t>Monocromatore di </a:t>
            </a:r>
            <a:r>
              <a:rPr lang="it-IT" altLang="it-IT" b="1" dirty="0">
                <a:latin typeface="+mn-lt"/>
                <a:cs typeface="+mn-lt"/>
              </a:rPr>
              <a:t>eccitazione</a:t>
            </a:r>
          </a:p>
        </p:txBody>
      </p:sp>
      <p:sp>
        <p:nvSpPr>
          <p:cNvPr id="3083" name="Text Box 1035"/>
          <p:cNvSpPr txBox="1">
            <a:spLocks noChangeArrowheads="1"/>
          </p:cNvSpPr>
          <p:nvPr/>
        </p:nvSpPr>
        <p:spPr bwMode="auto">
          <a:xfrm>
            <a:off x="2702709" y="5648761"/>
            <a:ext cx="3276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r>
              <a:rPr lang="it-IT" altLang="it-IT" dirty="0">
                <a:latin typeface="+mn-lt"/>
                <a:cs typeface="+mn-lt"/>
              </a:rPr>
              <a:t>Monocromatore di </a:t>
            </a:r>
            <a:r>
              <a:rPr lang="it-IT" altLang="it-IT" b="1" dirty="0">
                <a:latin typeface="+mn-lt"/>
                <a:cs typeface="+mn-lt"/>
              </a:rPr>
              <a:t>emissione</a:t>
            </a:r>
          </a:p>
        </p:txBody>
      </p:sp>
      <p:sp>
        <p:nvSpPr>
          <p:cNvPr id="3084" name="Text Box 1036"/>
          <p:cNvSpPr txBox="1">
            <a:spLocks noChangeArrowheads="1"/>
          </p:cNvSpPr>
          <p:nvPr/>
        </p:nvSpPr>
        <p:spPr bwMode="auto">
          <a:xfrm>
            <a:off x="714376" y="5439878"/>
            <a:ext cx="17859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r>
              <a:rPr lang="it-IT" altLang="it-IT" b="1" dirty="0">
                <a:latin typeface="+mn-lt"/>
                <a:cs typeface="+mn-lt"/>
              </a:rPr>
              <a:t>campione</a:t>
            </a:r>
          </a:p>
        </p:txBody>
      </p:sp>
      <p:sp>
        <p:nvSpPr>
          <p:cNvPr id="3085" name="Text Box 1037"/>
          <p:cNvSpPr txBox="1">
            <a:spLocks noChangeArrowheads="1"/>
          </p:cNvSpPr>
          <p:nvPr/>
        </p:nvSpPr>
        <p:spPr bwMode="auto">
          <a:xfrm>
            <a:off x="5738728" y="5648939"/>
            <a:ext cx="21336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r>
              <a:rPr lang="it-IT" altLang="it-IT" dirty="0">
                <a:latin typeface="+mn-lt"/>
                <a:cs typeface="+mn-lt"/>
              </a:rPr>
              <a:t>Rivelatore</a:t>
            </a:r>
          </a:p>
        </p:txBody>
      </p:sp>
      <p:sp>
        <p:nvSpPr>
          <p:cNvPr id="3086" name="Line 1038"/>
          <p:cNvSpPr>
            <a:spLocks noChangeShapeType="1"/>
          </p:cNvSpPr>
          <p:nvPr/>
        </p:nvSpPr>
        <p:spPr bwMode="auto">
          <a:xfrm>
            <a:off x="1752600" y="2743200"/>
            <a:ext cx="0" cy="685800"/>
          </a:xfrm>
          <a:prstGeom prst="line">
            <a:avLst/>
          </a:prstGeom>
          <a:noFill/>
          <a:ln w="28575">
            <a:solidFill>
              <a:schemeClr val="hlink"/>
            </a:solidFill>
            <a:round/>
            <a:tailEnd type="triangle" w="med" len="med"/>
          </a:ln>
          <a:extLst>
            <a:ext uri="{909E8E84-426E-40DD-AFC4-6F175D3DCCD1}">
              <a14:hiddenFill xmlns:a14="http://schemas.microsoft.com/office/drawing/2010/main">
                <a:noFill/>
              </a14:hiddenFill>
            </a:ext>
          </a:extLst>
        </p:spPr>
        <p:txBody>
          <a:bodyPr wrap="none" anchor="ctr"/>
          <a:lstStyle/>
          <a:p>
            <a:endParaRPr lang="it-IT">
              <a:latin typeface="Arial Narrow" panose="020B0606020202030204" pitchFamily="34" charset="0"/>
            </a:endParaRPr>
          </a:p>
        </p:txBody>
      </p:sp>
      <p:sp>
        <p:nvSpPr>
          <p:cNvPr id="3087" name="Text Box 1039"/>
          <p:cNvSpPr txBox="1">
            <a:spLocks noChangeArrowheads="1"/>
          </p:cNvSpPr>
          <p:nvPr/>
        </p:nvSpPr>
        <p:spPr bwMode="auto">
          <a:xfrm>
            <a:off x="762000" y="2819400"/>
            <a:ext cx="762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r>
              <a:rPr lang="it-IT" altLang="it-IT">
                <a:solidFill>
                  <a:schemeClr val="hlink"/>
                </a:solidFill>
                <a:latin typeface="Arial Narrow" panose="020B0606020202030204" pitchFamily="34" charset="0"/>
                <a:sym typeface="Symbol" panose="05050102010706020507" pitchFamily="18" charset="2"/>
              </a:rPr>
              <a:t></a:t>
            </a:r>
            <a:r>
              <a:rPr lang="it-IT" altLang="it-IT" baseline="-25000">
                <a:solidFill>
                  <a:schemeClr val="hlink"/>
                </a:solidFill>
                <a:latin typeface="Arial Narrow" panose="020B0606020202030204" pitchFamily="34" charset="0"/>
                <a:sym typeface="Symbol" panose="05050102010706020507" pitchFamily="18" charset="2"/>
              </a:rPr>
              <a:t>ex</a:t>
            </a:r>
            <a:endParaRPr lang="it-IT" altLang="it-IT">
              <a:solidFill>
                <a:schemeClr val="hlink"/>
              </a:solidFill>
              <a:latin typeface="Arial Narrow" panose="020B0606020202030204" pitchFamily="34" charset="0"/>
            </a:endParaRPr>
          </a:p>
        </p:txBody>
      </p:sp>
      <p:sp>
        <p:nvSpPr>
          <p:cNvPr id="3088" name="Text Box 1040"/>
          <p:cNvSpPr txBox="1">
            <a:spLocks noChangeArrowheads="1"/>
          </p:cNvSpPr>
          <p:nvPr/>
        </p:nvSpPr>
        <p:spPr bwMode="auto">
          <a:xfrm>
            <a:off x="838200" y="4267200"/>
            <a:ext cx="685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r>
              <a:rPr lang="it-IT" altLang="it-IT" b="1">
                <a:solidFill>
                  <a:schemeClr val="hlink"/>
                </a:solidFill>
                <a:latin typeface="Arial Narrow" panose="020B0606020202030204" pitchFamily="34" charset="0"/>
                <a:sym typeface="Symbol" panose="05050102010706020507" pitchFamily="18" charset="2"/>
              </a:rPr>
              <a:t></a:t>
            </a:r>
            <a:r>
              <a:rPr lang="it-IT" altLang="it-IT" b="1" baseline="-25000">
                <a:solidFill>
                  <a:schemeClr val="hlink"/>
                </a:solidFill>
                <a:latin typeface="Arial Narrow" panose="020B0606020202030204" pitchFamily="34" charset="0"/>
                <a:sym typeface="Symbol" panose="05050102010706020507" pitchFamily="18" charset="2"/>
              </a:rPr>
              <a:t>ex</a:t>
            </a:r>
            <a:endParaRPr lang="it-IT" altLang="it-IT">
              <a:solidFill>
                <a:schemeClr val="hlink"/>
              </a:solidFill>
              <a:latin typeface="Arial Narrow" panose="020B0606020202030204" pitchFamily="34" charset="0"/>
            </a:endParaRPr>
          </a:p>
        </p:txBody>
      </p:sp>
      <p:sp>
        <p:nvSpPr>
          <p:cNvPr id="3089" name="Text Box 1041"/>
          <p:cNvSpPr txBox="1">
            <a:spLocks noChangeArrowheads="1"/>
          </p:cNvSpPr>
          <p:nvPr/>
        </p:nvSpPr>
        <p:spPr bwMode="auto">
          <a:xfrm>
            <a:off x="2286000" y="4648200"/>
            <a:ext cx="1066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r>
              <a:rPr lang="it-IT" altLang="it-IT">
                <a:solidFill>
                  <a:schemeClr val="hlink"/>
                </a:solidFill>
                <a:latin typeface="Arial Narrow" panose="020B0606020202030204" pitchFamily="34" charset="0"/>
                <a:sym typeface="Symbol" panose="05050102010706020507" pitchFamily="18" charset="2"/>
              </a:rPr>
              <a:t></a:t>
            </a:r>
            <a:r>
              <a:rPr lang="it-IT" altLang="it-IT" baseline="-25000">
                <a:solidFill>
                  <a:schemeClr val="hlink"/>
                </a:solidFill>
                <a:latin typeface="Arial Narrow" panose="020B0606020202030204" pitchFamily="34" charset="0"/>
                <a:sym typeface="Symbol" panose="05050102010706020507" pitchFamily="18" charset="2"/>
              </a:rPr>
              <a:t>em</a:t>
            </a:r>
            <a:endParaRPr lang="it-IT" altLang="it-IT">
              <a:solidFill>
                <a:schemeClr val="hlink"/>
              </a:solidFill>
              <a:latin typeface="Arial Narrow" panose="020B0606020202030204" pitchFamily="34" charset="0"/>
            </a:endParaRPr>
          </a:p>
        </p:txBody>
      </p:sp>
      <p:sp>
        <p:nvSpPr>
          <p:cNvPr id="3090" name="Text Box 1042"/>
          <p:cNvSpPr txBox="1">
            <a:spLocks noChangeArrowheads="1"/>
          </p:cNvSpPr>
          <p:nvPr/>
        </p:nvSpPr>
        <p:spPr bwMode="auto">
          <a:xfrm>
            <a:off x="4343400" y="4572000"/>
            <a:ext cx="1066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r>
              <a:rPr lang="it-IT" altLang="it-IT" b="1">
                <a:solidFill>
                  <a:schemeClr val="hlink"/>
                </a:solidFill>
                <a:latin typeface="Arial Narrow" panose="020B0606020202030204" pitchFamily="34" charset="0"/>
                <a:sym typeface="Symbol" panose="05050102010706020507" pitchFamily="18" charset="2"/>
              </a:rPr>
              <a:t></a:t>
            </a:r>
            <a:r>
              <a:rPr lang="it-IT" altLang="it-IT" b="1" baseline="-25000">
                <a:solidFill>
                  <a:schemeClr val="hlink"/>
                </a:solidFill>
                <a:latin typeface="Arial Narrow" panose="020B0606020202030204" pitchFamily="34" charset="0"/>
                <a:sym typeface="Symbol" panose="05050102010706020507" pitchFamily="18" charset="2"/>
              </a:rPr>
              <a:t>em</a:t>
            </a:r>
            <a:endParaRPr lang="it-IT" altLang="it-IT">
              <a:solidFill>
                <a:schemeClr val="hlink"/>
              </a:solidFill>
              <a:latin typeface="Arial Narrow" panose="020B0606020202030204" pitchFamily="34" charset="0"/>
            </a:endParaRPr>
          </a:p>
        </p:txBody>
      </p:sp>
      <p:sp>
        <p:nvSpPr>
          <p:cNvPr id="3091" name="Line 1043"/>
          <p:cNvSpPr>
            <a:spLocks noChangeShapeType="1"/>
          </p:cNvSpPr>
          <p:nvPr/>
        </p:nvSpPr>
        <p:spPr bwMode="auto">
          <a:xfrm>
            <a:off x="1752600" y="4191000"/>
            <a:ext cx="0" cy="685800"/>
          </a:xfrm>
          <a:prstGeom prst="line">
            <a:avLst/>
          </a:prstGeom>
          <a:noFill/>
          <a:ln w="28575">
            <a:solidFill>
              <a:schemeClr val="hlink"/>
            </a:solidFill>
            <a:round/>
            <a:tailEnd type="triangle" w="med" len="med"/>
          </a:ln>
          <a:extLst>
            <a:ext uri="{909E8E84-426E-40DD-AFC4-6F175D3DCCD1}">
              <a14:hiddenFill xmlns:a14="http://schemas.microsoft.com/office/drawing/2010/main">
                <a:noFill/>
              </a14:hiddenFill>
            </a:ext>
          </a:extLst>
        </p:spPr>
        <p:txBody>
          <a:bodyPr wrap="none" anchor="ctr"/>
          <a:lstStyle/>
          <a:p>
            <a:endParaRPr lang="it-IT">
              <a:latin typeface="Arial Narrow" panose="020B0606020202030204" pitchFamily="34" charset="0"/>
            </a:endParaRPr>
          </a:p>
        </p:txBody>
      </p:sp>
      <p:sp>
        <p:nvSpPr>
          <p:cNvPr id="3092" name="Line 1044"/>
          <p:cNvSpPr>
            <a:spLocks noChangeShapeType="1"/>
          </p:cNvSpPr>
          <p:nvPr/>
        </p:nvSpPr>
        <p:spPr bwMode="auto">
          <a:xfrm>
            <a:off x="2057400" y="5105400"/>
            <a:ext cx="1219200" cy="0"/>
          </a:xfrm>
          <a:prstGeom prst="line">
            <a:avLst/>
          </a:prstGeom>
          <a:noFill/>
          <a:ln w="28575">
            <a:solidFill>
              <a:schemeClr val="hlink"/>
            </a:solidFill>
            <a:round/>
            <a:tailEnd type="triangle" w="med" len="med"/>
          </a:ln>
          <a:extLst>
            <a:ext uri="{909E8E84-426E-40DD-AFC4-6F175D3DCCD1}">
              <a14:hiddenFill xmlns:a14="http://schemas.microsoft.com/office/drawing/2010/main">
                <a:noFill/>
              </a14:hiddenFill>
            </a:ext>
          </a:extLst>
        </p:spPr>
        <p:txBody>
          <a:bodyPr wrap="none" anchor="ctr"/>
          <a:lstStyle/>
          <a:p>
            <a:endParaRPr lang="it-IT">
              <a:latin typeface="Arial Narrow" panose="020B0606020202030204" pitchFamily="34" charset="0"/>
            </a:endParaRPr>
          </a:p>
        </p:txBody>
      </p:sp>
      <p:sp>
        <p:nvSpPr>
          <p:cNvPr id="3093" name="Line 1045"/>
          <p:cNvSpPr>
            <a:spLocks noChangeShapeType="1"/>
          </p:cNvSpPr>
          <p:nvPr/>
        </p:nvSpPr>
        <p:spPr bwMode="auto">
          <a:xfrm>
            <a:off x="4191000" y="5105400"/>
            <a:ext cx="1219200" cy="0"/>
          </a:xfrm>
          <a:prstGeom prst="line">
            <a:avLst/>
          </a:prstGeom>
          <a:noFill/>
          <a:ln w="28575">
            <a:solidFill>
              <a:schemeClr val="hlink"/>
            </a:solidFill>
            <a:round/>
            <a:tailEnd type="triangle" w="med" len="med"/>
          </a:ln>
          <a:extLst>
            <a:ext uri="{909E8E84-426E-40DD-AFC4-6F175D3DCCD1}">
              <a14:hiddenFill xmlns:a14="http://schemas.microsoft.com/office/drawing/2010/main">
                <a:noFill/>
              </a14:hiddenFill>
            </a:ext>
          </a:extLst>
        </p:spPr>
        <p:txBody>
          <a:bodyPr wrap="none" anchor="ctr"/>
          <a:lstStyle/>
          <a:p>
            <a:endParaRPr lang="it-IT">
              <a:latin typeface="Arial Narrow" panose="020B0606020202030204" pitchFamily="34" charset="0"/>
            </a:endParaRPr>
          </a:p>
        </p:txBody>
      </p:sp>
      <p:graphicFrame>
        <p:nvGraphicFramePr>
          <p:cNvPr id="3074" name="Object 1046"/>
          <p:cNvGraphicFramePr>
            <a:graphicFrameLocks noChangeAspect="1"/>
          </p:cNvGraphicFramePr>
          <p:nvPr/>
        </p:nvGraphicFramePr>
        <p:xfrm flipV="1">
          <a:off x="1524000" y="1981200"/>
          <a:ext cx="327025" cy="588963"/>
        </p:xfrm>
        <a:graphic>
          <a:graphicData uri="http://schemas.openxmlformats.org/presentationml/2006/ole">
            <mc:AlternateContent xmlns:mc="http://schemas.openxmlformats.org/markup-compatibility/2006">
              <mc:Choice xmlns:v="urn:schemas-microsoft-com:vml" Requires="v">
                <p:oleObj name="ClipArt" r:id="rId2" imgW="2478405" imgH="4460875" progId="MS_ClipArt_Gallery.2">
                  <p:embed/>
                </p:oleObj>
              </mc:Choice>
              <mc:Fallback>
                <p:oleObj name="ClipArt" r:id="rId2" imgW="2478405" imgH="4460875" progId="MS_ClipArt_Gallery.2">
                  <p:embed/>
                  <p:pic>
                    <p:nvPicPr>
                      <p:cNvPr id="0" name="Object 10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1524000" y="1981200"/>
                        <a:ext cx="327025" cy="5889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050"/>
          <p:cNvPicPr>
            <a:picLocks noChangeAspect="1" noChangeArrowheads="1"/>
          </p:cNvPicPr>
          <p:nvPr/>
        </p:nvPicPr>
        <p:blipFill>
          <a:blip r:embed="rId2">
            <a:extLst>
              <a:ext uri="{28A0092B-C50C-407E-A947-70E740481C1C}">
                <a14:useLocalDpi xmlns:a14="http://schemas.microsoft.com/office/drawing/2010/main" val="0"/>
              </a:ext>
            </a:extLst>
          </a:blip>
          <a:srcRect r="436"/>
          <a:stretch>
            <a:fillRect/>
          </a:stretch>
        </p:blipFill>
        <p:spPr bwMode="auto">
          <a:xfrm>
            <a:off x="539552" y="404664"/>
            <a:ext cx="8212138" cy="558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nvSpPr>
        <p:spPr bwMode="auto">
          <a:xfrm>
            <a:off x="251520" y="1416968"/>
            <a:ext cx="4968552" cy="792088"/>
          </a:xfrm>
          <a:prstGeom prst="rect">
            <a:avLst/>
          </a:prstGeom>
          <a:solidFill>
            <a:srgbClr val="FFFF00">
              <a:alpha val="1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it-IT" sz="2400" b="0" i="0" u="none" strike="noStrike" cap="none" normalizeH="0" baseline="0">
              <a:ln>
                <a:noFill/>
              </a:ln>
              <a:solidFill>
                <a:schemeClr val="tx1"/>
              </a:solidFill>
              <a:effectLst/>
              <a:latin typeface="Arial" panose="020B0604020202020204" pitchFamily="34" charset="0"/>
              <a:ea typeface="MS PGothic" panose="020B0600070205080204" pitchFamily="34" charset="-128"/>
            </a:endParaRPr>
          </a:p>
        </p:txBody>
      </p:sp>
      <p:sp>
        <p:nvSpPr>
          <p:cNvPr id="4" name="Rettangolo 3"/>
          <p:cNvSpPr/>
          <p:nvPr/>
        </p:nvSpPr>
        <p:spPr bwMode="auto">
          <a:xfrm>
            <a:off x="323528" y="3501008"/>
            <a:ext cx="5040560" cy="792088"/>
          </a:xfrm>
          <a:prstGeom prst="rect">
            <a:avLst/>
          </a:prstGeom>
          <a:solidFill>
            <a:srgbClr val="92D050">
              <a:alpha val="1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it-IT" sz="2400" b="0" i="0" u="none" strike="noStrike" cap="none" normalizeH="0" baseline="0">
              <a:ln>
                <a:noFill/>
              </a:ln>
              <a:solidFill>
                <a:schemeClr val="tx1"/>
              </a:solidFill>
              <a:effectLst/>
              <a:latin typeface="Arial" panose="020B0604020202020204" pitchFamily="34" charset="0"/>
              <a:ea typeface="MS PGothic" panose="020B0600070205080204" pitchFamily="34" charset="-128"/>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ChangeArrowheads="1"/>
          </p:cNvSpPr>
          <p:nvPr/>
        </p:nvSpPr>
        <p:spPr bwMode="auto">
          <a:xfrm>
            <a:off x="468288" y="3948153"/>
            <a:ext cx="3887688" cy="1157266"/>
          </a:xfrm>
          <a:prstGeom prst="rect">
            <a:avLst/>
          </a:prstGeom>
          <a:solidFill>
            <a:schemeClr val="accent1"/>
          </a:solidFill>
          <a:ln w="19050">
            <a:solidFill>
              <a:schemeClr val="tx1"/>
            </a:solidFill>
            <a:miter lim="800000"/>
          </a:ln>
          <a:effectLst>
            <a:outerShdw dist="35921" dir="2700000" algn="ctr" rotWithShape="0">
              <a:schemeClr val="bg2"/>
            </a:outerShdw>
          </a:effectLst>
        </p:spPr>
        <p:txBody>
          <a:bodyPr wrap="none" anchor="ctr"/>
          <a:lstStyle/>
          <a:p>
            <a:pPr algn="ctr">
              <a:defRPr/>
            </a:pPr>
            <a:r>
              <a:rPr lang="en-US" sz="3400" dirty="0">
                <a:latin typeface="Arial Narrow" panose="020B0606020202030204" pitchFamily="34" charset="0"/>
              </a:rPr>
              <a:t>Luminescence</a:t>
            </a:r>
          </a:p>
        </p:txBody>
      </p:sp>
      <p:sp>
        <p:nvSpPr>
          <p:cNvPr id="36868" name="Text Box 5"/>
          <p:cNvSpPr txBox="1">
            <a:spLocks noChangeArrowheads="1"/>
          </p:cNvSpPr>
          <p:nvPr/>
        </p:nvSpPr>
        <p:spPr bwMode="auto">
          <a:xfrm>
            <a:off x="4975815" y="4077072"/>
            <a:ext cx="4093592"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it-IT" sz="2800" b="1" dirty="0">
                <a:latin typeface="Arial Narrow" panose="020B0606020202030204" pitchFamily="34" charset="0"/>
              </a:rPr>
              <a:t>Emission of light </a:t>
            </a:r>
          </a:p>
          <a:p>
            <a:r>
              <a:rPr lang="en-US" altLang="it-IT" sz="2800" b="1" dirty="0">
                <a:latin typeface="Arial Narrow" panose="020B0606020202030204" pitchFamily="34" charset="0"/>
              </a:rPr>
              <a:t>without heat</a:t>
            </a:r>
          </a:p>
          <a:p>
            <a:endParaRPr lang="en-US" altLang="it-IT" sz="2000" dirty="0">
              <a:latin typeface="Arial Narrow" panose="020B0606020202030204" pitchFamily="34" charset="0"/>
            </a:endParaRPr>
          </a:p>
        </p:txBody>
      </p:sp>
      <p:sp>
        <p:nvSpPr>
          <p:cNvPr id="36869" name="Segnaposto numero diapositiva 4"/>
          <p:cNvSpPr>
            <a:spLocks noGrp="1"/>
          </p:cNvSpPr>
          <p:nvPr>
            <p:ph type="sldNum" sz="quarter" idx="12"/>
          </p:nvPr>
        </p:nvSpPr>
        <p:spPr>
          <a:xfrm>
            <a:off x="7101667" y="6368752"/>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6120B177-7B71-455B-91CC-D9F01287B182}" type="slidenum">
              <a:rPr lang="en-US" altLang="it-IT" sz="1400">
                <a:latin typeface="Arial Narrow" panose="020B0606020202030204" pitchFamily="34" charset="0"/>
              </a:rPr>
              <a:t>2</a:t>
            </a:fld>
            <a:endParaRPr lang="en-US" altLang="it-IT" sz="1400">
              <a:latin typeface="Arial Narrow" panose="020B0606020202030204" pitchFamily="34" charset="0"/>
            </a:endParaRPr>
          </a:p>
        </p:txBody>
      </p:sp>
      <p:sp>
        <p:nvSpPr>
          <p:cNvPr id="3" name="CasellaDiTesto 2">
            <a:extLst>
              <a:ext uri="{FF2B5EF4-FFF2-40B4-BE49-F238E27FC236}">
                <a16:creationId xmlns:a16="http://schemas.microsoft.com/office/drawing/2014/main" id="{72CC31DF-F501-CB3C-292B-2C0F16098772}"/>
              </a:ext>
            </a:extLst>
          </p:cNvPr>
          <p:cNvSpPr txBox="1"/>
          <p:nvPr/>
        </p:nvSpPr>
        <p:spPr>
          <a:xfrm>
            <a:off x="395536" y="698264"/>
            <a:ext cx="6336704" cy="830997"/>
          </a:xfrm>
          <a:prstGeom prst="rect">
            <a:avLst/>
          </a:prstGeom>
          <a:noFill/>
        </p:spPr>
        <p:txBody>
          <a:bodyPr wrap="square">
            <a:spAutoFit/>
          </a:bodyPr>
          <a:lstStyle/>
          <a:p>
            <a:r>
              <a:rPr lang="en-US" b="1" dirty="0">
                <a:solidFill>
                  <a:srgbClr val="FF0000"/>
                </a:solidFill>
              </a:rPr>
              <a:t>Incandescence</a:t>
            </a:r>
            <a:r>
              <a:rPr lang="en-US" dirty="0"/>
              <a:t>, which is light generated by high temperatures.</a:t>
            </a:r>
            <a:endParaRPr lang="it-IT" dirty="0"/>
          </a:p>
        </p:txBody>
      </p:sp>
      <p:pic>
        <p:nvPicPr>
          <p:cNvPr id="4" name="Immagine 3">
            <a:extLst>
              <a:ext uri="{FF2B5EF4-FFF2-40B4-BE49-F238E27FC236}">
                <a16:creationId xmlns:a16="http://schemas.microsoft.com/office/drawing/2014/main" id="{F9641073-8983-BA7F-5179-E14814B9AD60}"/>
              </a:ext>
            </a:extLst>
          </p:cNvPr>
          <p:cNvPicPr>
            <a:picLocks noChangeAspect="1"/>
          </p:cNvPicPr>
          <p:nvPr/>
        </p:nvPicPr>
        <p:blipFill>
          <a:blip r:embed="rId3"/>
          <a:stretch>
            <a:fillRect/>
          </a:stretch>
        </p:blipFill>
        <p:spPr>
          <a:xfrm>
            <a:off x="7022611" y="194150"/>
            <a:ext cx="1255951" cy="2246561"/>
          </a:xfrm>
          <a:prstGeom prst="rect">
            <a:avLst/>
          </a:prstGeom>
        </p:spPr>
      </p:pic>
      <p:sp>
        <p:nvSpPr>
          <p:cNvPr id="2" name="Rettangolo 1">
            <a:extLst>
              <a:ext uri="{FF2B5EF4-FFF2-40B4-BE49-F238E27FC236}">
                <a16:creationId xmlns:a16="http://schemas.microsoft.com/office/drawing/2014/main" id="{903ACA2C-99D8-6181-99CD-3F43E995AA03}"/>
              </a:ext>
            </a:extLst>
          </p:cNvPr>
          <p:cNvSpPr/>
          <p:nvPr/>
        </p:nvSpPr>
        <p:spPr bwMode="auto">
          <a:xfrm>
            <a:off x="145399" y="3352162"/>
            <a:ext cx="8712968" cy="2952328"/>
          </a:xfrm>
          <a:prstGeom prst="rect">
            <a:avLst/>
          </a:prstGeom>
          <a:noFill/>
          <a:ln w="19050" cap="flat" cmpd="sng" algn="ctr">
            <a:solidFill>
              <a:srgbClr val="FF0000"/>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it-IT" sz="2400" b="0" i="0" u="none" strike="noStrike" cap="none" normalizeH="0" baseline="0">
              <a:ln>
                <a:noFill/>
              </a:ln>
              <a:solidFill>
                <a:schemeClr val="tx1"/>
              </a:solidFill>
              <a:effectLst/>
              <a:latin typeface="Arial" panose="020B0604020202020204" pitchFamily="34" charset="0"/>
              <a:ea typeface="MS PGothic" panose="020B0600070205080204" pitchFamily="34" charset="-128"/>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flipH="1">
            <a:off x="271969" y="740123"/>
            <a:ext cx="3816424" cy="1476375"/>
          </a:xfrm>
          <a:prstGeom prst="rect">
            <a:avLst/>
          </a:prstGeom>
          <a:noFill/>
        </p:spPr>
        <p:txBody>
          <a:bodyPr wrap="square" rtlCol="0">
            <a:spAutoFit/>
          </a:bodyPr>
          <a:lstStyle/>
          <a:p>
            <a:r>
              <a:rPr lang="it-IT" sz="1800" dirty="0">
                <a:latin typeface="+mn-lt"/>
                <a:cs typeface="+mn-lt"/>
              </a:rPr>
              <a:t>Spettri in Soluzione</a:t>
            </a:r>
          </a:p>
          <a:p>
            <a:endParaRPr lang="it-IT" sz="1800" dirty="0">
              <a:latin typeface="+mn-lt"/>
              <a:cs typeface="+mn-lt"/>
            </a:endParaRPr>
          </a:p>
          <a:p>
            <a:r>
              <a:rPr lang="it-IT" sz="1800" b="1" dirty="0">
                <a:latin typeface="+mn-lt"/>
                <a:cs typeface="+mn-lt"/>
              </a:rPr>
              <a:t>SPETTRO DI EMISSIONE</a:t>
            </a:r>
          </a:p>
          <a:p>
            <a:endParaRPr lang="it-IT" sz="1800" dirty="0">
              <a:latin typeface="+mn-lt"/>
              <a:cs typeface="+mn-lt"/>
            </a:endParaRPr>
          </a:p>
          <a:p>
            <a:pPr marL="342900" indent="-342900">
              <a:buFontTx/>
              <a:buChar char="-"/>
            </a:pPr>
            <a:endParaRPr lang="it-IT" sz="1800" dirty="0">
              <a:latin typeface="+mn-lt"/>
              <a:cs typeface="+mn-lt"/>
            </a:endParaRPr>
          </a:p>
        </p:txBody>
      </p:sp>
      <p:pic>
        <p:nvPicPr>
          <p:cNvPr id="4" name="Immagine 3"/>
          <p:cNvPicPr>
            <a:picLocks noChangeAspect="1"/>
          </p:cNvPicPr>
          <p:nvPr/>
        </p:nvPicPr>
        <p:blipFill>
          <a:blip r:embed="rId2"/>
          <a:stretch>
            <a:fillRect/>
          </a:stretch>
        </p:blipFill>
        <p:spPr>
          <a:xfrm>
            <a:off x="3791972" y="1196975"/>
            <a:ext cx="5312693" cy="3744416"/>
          </a:xfrm>
          <a:prstGeom prst="rect">
            <a:avLst/>
          </a:prstGeom>
          <a:ln w="28575">
            <a:solidFill>
              <a:schemeClr val="tx1"/>
            </a:solidFill>
          </a:ln>
        </p:spPr>
      </p:pic>
      <p:sp>
        <p:nvSpPr>
          <p:cNvPr id="3" name="Rettangolo 2"/>
          <p:cNvSpPr/>
          <p:nvPr/>
        </p:nvSpPr>
        <p:spPr>
          <a:xfrm>
            <a:off x="3164220" y="5238283"/>
            <a:ext cx="5312693" cy="829945"/>
          </a:xfrm>
          <a:prstGeom prst="rect">
            <a:avLst/>
          </a:prstGeom>
        </p:spPr>
        <p:txBody>
          <a:bodyPr wrap="square">
            <a:spAutoFit/>
          </a:bodyPr>
          <a:lstStyle/>
          <a:p>
            <a:pPr marL="342900" indent="-342900">
              <a:buFontTx/>
              <a:buChar char="-"/>
            </a:pPr>
            <a:r>
              <a:rPr lang="it-IT" dirty="0">
                <a:latin typeface="+mn-lt"/>
                <a:cs typeface="+mn-lt"/>
              </a:rPr>
              <a:t>si fa una </a:t>
            </a:r>
            <a:r>
              <a:rPr lang="it-IT" b="1" dirty="0">
                <a:latin typeface="+mn-lt"/>
                <a:cs typeface="+mn-lt"/>
              </a:rPr>
              <a:t>scansione</a:t>
            </a:r>
            <a:r>
              <a:rPr lang="it-IT" dirty="0">
                <a:latin typeface="+mn-lt"/>
                <a:cs typeface="+mn-lt"/>
              </a:rPr>
              <a:t> del monocromatore di emissione </a:t>
            </a:r>
          </a:p>
        </p:txBody>
      </p:sp>
      <p:sp>
        <p:nvSpPr>
          <p:cNvPr id="6" name="Rettangolo 5"/>
          <p:cNvSpPr/>
          <p:nvPr/>
        </p:nvSpPr>
        <p:spPr bwMode="auto">
          <a:xfrm>
            <a:off x="153670" y="1196975"/>
            <a:ext cx="3178175" cy="556895"/>
          </a:xfrm>
          <a:prstGeom prst="rect">
            <a:avLst/>
          </a:prstGeom>
          <a:solidFill>
            <a:srgbClr val="FFFF00">
              <a:alpha val="1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it-IT" sz="2400" b="0" i="0" u="none" strike="noStrike" cap="none" normalizeH="0" baseline="0">
              <a:ln>
                <a:noFill/>
              </a:ln>
              <a:solidFill>
                <a:schemeClr val="tx1"/>
              </a:solidFill>
              <a:effectLst/>
              <a:latin typeface="Arial" panose="020B0604020202020204" pitchFamily="34" charset="0"/>
              <a:ea typeface="MS PGothic" panose="020B0600070205080204" pitchFamily="34" charset="-128"/>
            </a:endParaRPr>
          </a:p>
        </p:txBody>
      </p:sp>
      <p:sp>
        <p:nvSpPr>
          <p:cNvPr id="5" name="Freccia a destra 4"/>
          <p:cNvSpPr/>
          <p:nvPr/>
        </p:nvSpPr>
        <p:spPr bwMode="auto">
          <a:xfrm>
            <a:off x="2935801" y="3146785"/>
            <a:ext cx="792088" cy="432048"/>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it-IT" sz="2400" b="0" i="0" u="none" strike="noStrike" cap="none" normalizeH="0" baseline="0">
              <a:ln>
                <a:noFill/>
              </a:ln>
              <a:solidFill>
                <a:schemeClr val="tx1"/>
              </a:solidFill>
              <a:effectLst/>
              <a:latin typeface="Arial" panose="020B0604020202020204" pitchFamily="34" charset="0"/>
              <a:ea typeface="MS PGothic" panose="020B0600070205080204" pitchFamily="34" charset="-128"/>
            </a:endParaRPr>
          </a:p>
        </p:txBody>
      </p:sp>
      <p:sp>
        <p:nvSpPr>
          <p:cNvPr id="7" name="Freccia a destra 6"/>
          <p:cNvSpPr/>
          <p:nvPr/>
        </p:nvSpPr>
        <p:spPr bwMode="auto">
          <a:xfrm rot="16200000">
            <a:off x="4824028" y="4344037"/>
            <a:ext cx="792088" cy="432048"/>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it-IT" sz="2400" b="0" i="0" u="none" strike="noStrike" cap="none" normalizeH="0" baseline="0">
              <a:ln>
                <a:noFill/>
              </a:ln>
              <a:solidFill>
                <a:schemeClr val="tx1"/>
              </a:solidFill>
              <a:effectLst/>
              <a:latin typeface="Arial" panose="020B0604020202020204" pitchFamily="34" charset="0"/>
              <a:ea typeface="MS PGothic" panose="020B0600070205080204" pitchFamily="34" charset="-128"/>
            </a:endParaRPr>
          </a:p>
        </p:txBody>
      </p:sp>
      <p:sp>
        <p:nvSpPr>
          <p:cNvPr id="8" name="Rectangle 7"/>
          <p:cNvSpPr/>
          <p:nvPr/>
        </p:nvSpPr>
        <p:spPr>
          <a:xfrm>
            <a:off x="3831590" y="3140710"/>
            <a:ext cx="647700" cy="504190"/>
          </a:xfrm>
          <a:prstGeom prst="rect">
            <a:avLst/>
          </a:prstGeom>
          <a:noFill/>
          <a:ln w="28575" cap="flat" cmpd="sng" algn="ctr">
            <a:solidFill>
              <a:srgbClr val="FF0000"/>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sz="2400" b="0" i="0" u="none" strike="noStrike" cap="none" normalizeH="0" baseline="0">
              <a:ln>
                <a:noFill/>
              </a:ln>
              <a:solidFill>
                <a:schemeClr val="tx1"/>
              </a:solidFill>
              <a:effectLst/>
              <a:latin typeface="Arial" panose="020B0604020202020204" pitchFamily="34" charset="0"/>
              <a:ea typeface="MS PGothic" panose="020B0600070205080204" pitchFamily="34" charset="-128"/>
            </a:endParaRPr>
          </a:p>
        </p:txBody>
      </p:sp>
      <p:sp>
        <p:nvSpPr>
          <p:cNvPr id="9" name="Rettangolo 8"/>
          <p:cNvSpPr/>
          <p:nvPr/>
        </p:nvSpPr>
        <p:spPr bwMode="auto">
          <a:xfrm>
            <a:off x="5004048" y="3429000"/>
            <a:ext cx="647700" cy="432048"/>
          </a:xfrm>
          <a:prstGeom prst="rect">
            <a:avLst/>
          </a:prstGeom>
          <a:noFill/>
          <a:ln w="28575" cap="flat" cmpd="sng" algn="ctr">
            <a:solidFill>
              <a:srgbClr val="FF0000"/>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it-IT" sz="2400" b="0" i="0" u="none" strike="noStrike" cap="none" normalizeH="0" baseline="0">
              <a:ln>
                <a:noFill/>
              </a:ln>
              <a:solidFill>
                <a:schemeClr val="tx1"/>
              </a:solidFill>
              <a:effectLst/>
              <a:latin typeface="Arial" panose="020B0604020202020204" pitchFamily="34" charset="0"/>
              <a:ea typeface="MS PGothic" panose="020B0600070205080204" pitchFamily="34" charset="-128"/>
            </a:endParaRPr>
          </a:p>
        </p:txBody>
      </p:sp>
      <p:sp>
        <p:nvSpPr>
          <p:cNvPr id="10" name="Text Box 9"/>
          <p:cNvSpPr txBox="1"/>
          <p:nvPr/>
        </p:nvSpPr>
        <p:spPr>
          <a:xfrm>
            <a:off x="153670" y="1882140"/>
            <a:ext cx="2875915" cy="1630045"/>
          </a:xfrm>
          <a:prstGeom prst="rect">
            <a:avLst/>
          </a:prstGeom>
          <a:noFill/>
        </p:spPr>
        <p:txBody>
          <a:bodyPr wrap="square" rtlCol="0" anchor="t">
            <a:spAutoFit/>
          </a:bodyPr>
          <a:lstStyle/>
          <a:p>
            <a:pPr marL="342900" indent="-342900">
              <a:buFontTx/>
              <a:buChar char="-"/>
            </a:pPr>
            <a:r>
              <a:rPr lang="it-IT" sz="2000" dirty="0">
                <a:latin typeface="+mn-lt"/>
                <a:cs typeface="+mn-lt"/>
                <a:sym typeface="+mn-ea"/>
              </a:rPr>
              <a:t>Si illumina il campione con luce a </a:t>
            </a:r>
            <a:r>
              <a:rPr lang="it-IT" sz="2000" b="1" dirty="0">
                <a:latin typeface="+mn-lt"/>
                <a:cs typeface="+mn-lt"/>
                <a:sym typeface="+mn-ea"/>
              </a:rPr>
              <a:t>lunghezza d’onda costante</a:t>
            </a:r>
            <a:endParaRPr lang="it-IT" sz="2000" b="1" dirty="0">
              <a:latin typeface="+mn-lt"/>
              <a:cs typeface="+mn-lt"/>
            </a:endParaRPr>
          </a:p>
          <a:p>
            <a:pPr marL="342900" indent="-342900">
              <a:buFontTx/>
              <a:buChar char="-"/>
            </a:pPr>
            <a:endParaRPr lang="en-US" sz="20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050"/>
          <p:cNvPicPr>
            <a:picLocks noChangeAspect="1" noChangeArrowheads="1"/>
          </p:cNvPicPr>
          <p:nvPr/>
        </p:nvPicPr>
        <p:blipFill>
          <a:blip r:embed="rId2">
            <a:extLst>
              <a:ext uri="{28A0092B-C50C-407E-A947-70E740481C1C}">
                <a14:useLocalDpi xmlns:a14="http://schemas.microsoft.com/office/drawing/2010/main" val="0"/>
              </a:ext>
            </a:extLst>
          </a:blip>
          <a:srcRect r="436"/>
          <a:stretch>
            <a:fillRect/>
          </a:stretch>
        </p:blipFill>
        <p:spPr bwMode="auto">
          <a:xfrm>
            <a:off x="539552" y="404664"/>
            <a:ext cx="8212138" cy="558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nvSpPr>
        <p:spPr bwMode="auto">
          <a:xfrm>
            <a:off x="251520" y="1416968"/>
            <a:ext cx="4968552" cy="792088"/>
          </a:xfrm>
          <a:prstGeom prst="rect">
            <a:avLst/>
          </a:prstGeom>
          <a:solidFill>
            <a:srgbClr val="FFFF00">
              <a:alpha val="1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it-IT" sz="2400" b="0" i="0" u="none" strike="noStrike" cap="none" normalizeH="0" baseline="0">
              <a:ln>
                <a:noFill/>
              </a:ln>
              <a:solidFill>
                <a:schemeClr val="tx1"/>
              </a:solidFill>
              <a:effectLst/>
              <a:latin typeface="Arial" panose="020B0604020202020204" pitchFamily="34" charset="0"/>
              <a:ea typeface="MS PGothic" panose="020B0600070205080204" pitchFamily="34" charset="-128"/>
            </a:endParaRPr>
          </a:p>
        </p:txBody>
      </p:sp>
      <p:sp>
        <p:nvSpPr>
          <p:cNvPr id="4" name="Rettangolo 3"/>
          <p:cNvSpPr/>
          <p:nvPr/>
        </p:nvSpPr>
        <p:spPr bwMode="auto">
          <a:xfrm>
            <a:off x="323528" y="3501008"/>
            <a:ext cx="5040560" cy="792088"/>
          </a:xfrm>
          <a:prstGeom prst="rect">
            <a:avLst/>
          </a:prstGeom>
          <a:solidFill>
            <a:srgbClr val="92D050">
              <a:alpha val="1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it-IT" sz="2400" b="0" i="0" u="none" strike="noStrike" cap="none" normalizeH="0" baseline="0">
              <a:ln>
                <a:noFill/>
              </a:ln>
              <a:solidFill>
                <a:schemeClr val="tx1"/>
              </a:solidFill>
              <a:effectLst/>
              <a:latin typeface="Arial" panose="020B0604020202020204" pitchFamily="34" charset="0"/>
              <a:ea typeface="MS PGothic" panose="020B0600070205080204" pitchFamily="34" charset="-128"/>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flipH="1">
            <a:off x="395536" y="105607"/>
            <a:ext cx="4824536" cy="2677656"/>
          </a:xfrm>
          <a:prstGeom prst="rect">
            <a:avLst/>
          </a:prstGeom>
          <a:noFill/>
        </p:spPr>
        <p:txBody>
          <a:bodyPr wrap="square" rtlCol="0">
            <a:spAutoFit/>
          </a:bodyPr>
          <a:lstStyle/>
          <a:p>
            <a:r>
              <a:rPr lang="it-IT" sz="2800" dirty="0">
                <a:latin typeface="Arial Narrow" panose="020B0606020202030204" pitchFamily="34" charset="0"/>
              </a:rPr>
              <a:t>Spettri in Soluzione</a:t>
            </a:r>
          </a:p>
          <a:p>
            <a:endParaRPr lang="it-IT" sz="2800" dirty="0">
              <a:latin typeface="Arial Narrow" panose="020B0606020202030204" pitchFamily="34" charset="0"/>
            </a:endParaRPr>
          </a:p>
          <a:p>
            <a:r>
              <a:rPr lang="it-IT" sz="2800" b="1" dirty="0">
                <a:latin typeface="Arial Narrow" panose="020B0606020202030204" pitchFamily="34" charset="0"/>
              </a:rPr>
              <a:t>SPETTRO DI ECCITAZIONE</a:t>
            </a:r>
          </a:p>
          <a:p>
            <a:endParaRPr lang="it-IT" sz="2800" dirty="0">
              <a:latin typeface="Arial Narrow" panose="020B0606020202030204" pitchFamily="34" charset="0"/>
            </a:endParaRPr>
          </a:p>
          <a:p>
            <a:pPr marL="342900" indent="-342900">
              <a:buFontTx/>
              <a:buChar char="-"/>
            </a:pPr>
            <a:endParaRPr lang="it-IT" sz="2800" dirty="0">
              <a:latin typeface="Arial Narrow" panose="020B0606020202030204" pitchFamily="34" charset="0"/>
            </a:endParaRPr>
          </a:p>
          <a:p>
            <a:pPr marL="342900" indent="-342900">
              <a:buFontTx/>
              <a:buChar char="-"/>
            </a:pPr>
            <a:endParaRPr lang="it-IT" sz="2800" dirty="0">
              <a:latin typeface="Arial Narrow" panose="020B0606020202030204" pitchFamily="34" charset="0"/>
            </a:endParaRPr>
          </a:p>
        </p:txBody>
      </p:sp>
      <p:pic>
        <p:nvPicPr>
          <p:cNvPr id="4" name="Immagine 3"/>
          <p:cNvPicPr>
            <a:picLocks noChangeAspect="1"/>
          </p:cNvPicPr>
          <p:nvPr/>
        </p:nvPicPr>
        <p:blipFill>
          <a:blip r:embed="rId2"/>
          <a:stretch>
            <a:fillRect/>
          </a:stretch>
        </p:blipFill>
        <p:spPr>
          <a:xfrm>
            <a:off x="3523430" y="1938020"/>
            <a:ext cx="5015519" cy="3184009"/>
          </a:xfrm>
          <a:prstGeom prst="rect">
            <a:avLst/>
          </a:prstGeom>
        </p:spPr>
      </p:pic>
      <p:sp>
        <p:nvSpPr>
          <p:cNvPr id="3" name="Rettangolo 2"/>
          <p:cNvSpPr/>
          <p:nvPr/>
        </p:nvSpPr>
        <p:spPr>
          <a:xfrm>
            <a:off x="1460265" y="5632353"/>
            <a:ext cx="7128792" cy="954107"/>
          </a:xfrm>
          <a:prstGeom prst="rect">
            <a:avLst/>
          </a:prstGeom>
        </p:spPr>
        <p:txBody>
          <a:bodyPr wrap="square">
            <a:spAutoFit/>
          </a:bodyPr>
          <a:lstStyle/>
          <a:p>
            <a:pPr marL="342900" indent="-342900">
              <a:buFontTx/>
              <a:buChar char="-"/>
            </a:pPr>
            <a:r>
              <a:rPr lang="it-IT" sz="2800" dirty="0">
                <a:latin typeface="Arial Narrow" panose="020B0606020202030204" pitchFamily="34" charset="0"/>
              </a:rPr>
              <a:t>Si misura  a </a:t>
            </a:r>
            <a:r>
              <a:rPr lang="it-IT" sz="2800" b="1" u="sng" dirty="0">
                <a:latin typeface="Arial Narrow" panose="020B0606020202030204" pitchFamily="34" charset="0"/>
              </a:rPr>
              <a:t>lunghezza d’onda costante </a:t>
            </a:r>
            <a:r>
              <a:rPr lang="it-IT" sz="2800" dirty="0">
                <a:latin typeface="Arial Narrow" panose="020B0606020202030204" pitchFamily="34" charset="0"/>
              </a:rPr>
              <a:t>nel monocromatore di emissione </a:t>
            </a:r>
          </a:p>
        </p:txBody>
      </p:sp>
      <p:sp>
        <p:nvSpPr>
          <p:cNvPr id="5" name="Rettangolo 4"/>
          <p:cNvSpPr/>
          <p:nvPr/>
        </p:nvSpPr>
        <p:spPr>
          <a:xfrm>
            <a:off x="17300" y="2171497"/>
            <a:ext cx="3384376" cy="1384995"/>
          </a:xfrm>
          <a:prstGeom prst="rect">
            <a:avLst/>
          </a:prstGeom>
        </p:spPr>
        <p:txBody>
          <a:bodyPr wrap="square">
            <a:spAutoFit/>
          </a:bodyPr>
          <a:lstStyle/>
          <a:p>
            <a:pPr marL="342900" indent="-342900">
              <a:buFontTx/>
              <a:buChar char="-"/>
            </a:pPr>
            <a:r>
              <a:rPr lang="it-IT" sz="2800" dirty="0">
                <a:latin typeface="Arial Narrow" panose="020B0606020202030204" pitchFamily="34" charset="0"/>
              </a:rPr>
              <a:t>si fa </a:t>
            </a:r>
            <a:r>
              <a:rPr lang="it-IT" sz="2800" b="1" dirty="0">
                <a:latin typeface="Arial Narrow" panose="020B0606020202030204" pitchFamily="34" charset="0"/>
              </a:rPr>
              <a:t>una scansione del monocromatore di eccitazione</a:t>
            </a:r>
          </a:p>
        </p:txBody>
      </p:sp>
      <p:sp>
        <p:nvSpPr>
          <p:cNvPr id="7" name="Rettangolo 6"/>
          <p:cNvSpPr/>
          <p:nvPr/>
        </p:nvSpPr>
        <p:spPr bwMode="auto">
          <a:xfrm>
            <a:off x="179512" y="852369"/>
            <a:ext cx="4464496" cy="704423"/>
          </a:xfrm>
          <a:prstGeom prst="rect">
            <a:avLst/>
          </a:prstGeom>
          <a:solidFill>
            <a:srgbClr val="92D050">
              <a:alpha val="10196"/>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it-IT" sz="2400" b="0" i="0" u="none" strike="noStrike" cap="none" normalizeH="0" baseline="0">
              <a:ln>
                <a:noFill/>
              </a:ln>
              <a:solidFill>
                <a:schemeClr val="tx1"/>
              </a:solidFill>
              <a:effectLst/>
              <a:latin typeface="Arial" panose="020B0604020202020204" pitchFamily="34" charset="0"/>
              <a:ea typeface="MS PGothic" panose="020B0600070205080204" pitchFamily="34" charset="-128"/>
            </a:endParaRPr>
          </a:p>
        </p:txBody>
      </p:sp>
      <p:sp>
        <p:nvSpPr>
          <p:cNvPr id="8" name="Freccia a destra 7"/>
          <p:cNvSpPr/>
          <p:nvPr/>
        </p:nvSpPr>
        <p:spPr bwMode="auto">
          <a:xfrm>
            <a:off x="2699792" y="3734736"/>
            <a:ext cx="792088" cy="432048"/>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it-IT" sz="2400" b="0" i="0" u="none" strike="noStrike" cap="none" normalizeH="0" baseline="0">
              <a:ln>
                <a:noFill/>
              </a:ln>
              <a:solidFill>
                <a:schemeClr val="tx1"/>
              </a:solidFill>
              <a:effectLst/>
              <a:latin typeface="Arial" panose="020B0604020202020204" pitchFamily="34" charset="0"/>
              <a:ea typeface="MS PGothic" panose="020B0600070205080204" pitchFamily="34" charset="-128"/>
            </a:endParaRPr>
          </a:p>
        </p:txBody>
      </p:sp>
      <p:sp>
        <p:nvSpPr>
          <p:cNvPr id="9" name="Freccia a destra 8"/>
          <p:cNvSpPr/>
          <p:nvPr/>
        </p:nvSpPr>
        <p:spPr bwMode="auto">
          <a:xfrm rot="16200000">
            <a:off x="6048164" y="5020285"/>
            <a:ext cx="792088" cy="432048"/>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it-IT" sz="2400" b="0" i="0" u="none" strike="noStrike" cap="none" normalizeH="0" baseline="0">
              <a:ln>
                <a:noFill/>
              </a:ln>
              <a:solidFill>
                <a:schemeClr val="tx1"/>
              </a:solidFill>
              <a:effectLst/>
              <a:latin typeface="Arial" panose="020B0604020202020204" pitchFamily="34" charset="0"/>
              <a:ea typeface="MS PGothic" panose="020B0600070205080204" pitchFamily="34" charset="-128"/>
            </a:endParaRPr>
          </a:p>
        </p:txBody>
      </p:sp>
      <p:sp>
        <p:nvSpPr>
          <p:cNvPr id="6" name="Rectangle 5"/>
          <p:cNvSpPr/>
          <p:nvPr/>
        </p:nvSpPr>
        <p:spPr>
          <a:xfrm>
            <a:off x="5876925" y="3734435"/>
            <a:ext cx="647700" cy="504190"/>
          </a:xfrm>
          <a:prstGeom prst="rect">
            <a:avLst/>
          </a:prstGeom>
          <a:noFill/>
          <a:ln w="28575" cap="flat" cmpd="sng" algn="ctr">
            <a:solidFill>
              <a:srgbClr val="FF0000"/>
            </a:solidFill>
            <a:prstDash val="solid"/>
            <a:round/>
            <a:headEnd type="none" w="med" len="med"/>
            <a:tailEnd type="none" w="med" len="med"/>
          </a:ln>
        </p:spPr>
        <p:txBody>
          <a:bodyPr vert="horz" wrap="square" lIns="91440" tIns="45720" rIns="91440" bIns="45720" numCol="1"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en-US" sz="2400" b="0" i="0" u="none" strike="noStrike" cap="none" normalizeH="0" baseline="0">
              <a:ln>
                <a:noFill/>
              </a:ln>
              <a:solidFill>
                <a:schemeClr val="tx1"/>
              </a:solidFill>
              <a:effectLst/>
              <a:latin typeface="Arial" panose="020B0604020202020204" pitchFamily="34" charset="0"/>
              <a:ea typeface="MS PGothic" panose="020B0600070205080204" pitchFamily="34" charset="-128"/>
            </a:endParaRPr>
          </a:p>
        </p:txBody>
      </p:sp>
      <p:sp>
        <p:nvSpPr>
          <p:cNvPr id="10" name="Rettangolo 9"/>
          <p:cNvSpPr/>
          <p:nvPr/>
        </p:nvSpPr>
        <p:spPr bwMode="auto">
          <a:xfrm>
            <a:off x="3401676" y="2615804"/>
            <a:ext cx="738276" cy="406557"/>
          </a:xfrm>
          <a:prstGeom prst="rect">
            <a:avLst/>
          </a:prstGeom>
          <a:noFill/>
          <a:ln w="28575" cap="flat" cmpd="sng" algn="ctr">
            <a:solidFill>
              <a:srgbClr val="FF0000"/>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it-IT" sz="2400" b="0" i="0" u="none" strike="noStrike" cap="none" normalizeH="0" baseline="0">
              <a:ln>
                <a:noFill/>
              </a:ln>
              <a:solidFill>
                <a:schemeClr val="tx1"/>
              </a:solidFill>
              <a:effectLst/>
              <a:latin typeface="Arial" panose="020B0604020202020204" pitchFamily="34" charset="0"/>
              <a:ea typeface="MS PGothic" panose="020B0600070205080204" pitchFamily="34" charset="-128"/>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026"/>
          <p:cNvPicPr>
            <a:picLocks noChangeAspect="1" noChangeArrowheads="1"/>
          </p:cNvPicPr>
          <p:nvPr/>
        </p:nvPicPr>
        <p:blipFill>
          <a:blip r:embed="rId2">
            <a:extLst>
              <a:ext uri="{28A0092B-C50C-407E-A947-70E740481C1C}">
                <a14:useLocalDpi xmlns:a14="http://schemas.microsoft.com/office/drawing/2010/main" val="0"/>
              </a:ext>
            </a:extLst>
          </a:blip>
          <a:srcRect r="415"/>
          <a:stretch>
            <a:fillRect/>
          </a:stretch>
        </p:blipFill>
        <p:spPr bwMode="auto">
          <a:xfrm>
            <a:off x="257359" y="510962"/>
            <a:ext cx="8629650" cy="583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a:extLst>
              <a:ext uri="{28A0092B-C50C-407E-A947-70E740481C1C}">
                <a14:useLocalDpi xmlns:a14="http://schemas.microsoft.com/office/drawing/2010/main" val="0"/>
              </a:ext>
            </a:extLst>
          </a:blip>
          <a:srcRect r="400"/>
          <a:stretch>
            <a:fillRect/>
          </a:stretch>
        </p:blipFill>
        <p:spPr bwMode="auto">
          <a:xfrm>
            <a:off x="683568" y="116632"/>
            <a:ext cx="7400290" cy="488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ttangolo 1"/>
          <p:cNvSpPr/>
          <p:nvPr/>
        </p:nvSpPr>
        <p:spPr bwMode="auto">
          <a:xfrm>
            <a:off x="2324100" y="3501390"/>
            <a:ext cx="2910840" cy="836295"/>
          </a:xfrm>
          <a:prstGeom prst="rect">
            <a:avLst/>
          </a:prstGeom>
          <a:solidFill>
            <a:srgbClr val="00FF00">
              <a:alpha val="12157"/>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it-IT" sz="2400" b="0" i="0" u="none" strike="noStrike" cap="none" normalizeH="0" baseline="0">
              <a:ln>
                <a:noFill/>
              </a:ln>
              <a:solidFill>
                <a:schemeClr val="tx1"/>
              </a:solidFill>
              <a:effectLst/>
              <a:latin typeface="Arial" panose="020B0604020202020204" pitchFamily="34" charset="0"/>
              <a:ea typeface="MS PGothic" panose="020B0600070205080204" pitchFamily="34" charset="-128"/>
            </a:endParaRPr>
          </a:p>
        </p:txBody>
      </p:sp>
      <p:pic>
        <p:nvPicPr>
          <p:cNvPr id="3" name="Picture 2"/>
          <p:cNvPicPr>
            <a:picLocks noChangeAspect="1"/>
          </p:cNvPicPr>
          <p:nvPr/>
        </p:nvPicPr>
        <p:blipFill>
          <a:blip r:embed="rId3"/>
          <a:stretch>
            <a:fillRect/>
          </a:stretch>
        </p:blipFill>
        <p:spPr>
          <a:xfrm>
            <a:off x="2324100" y="3296700"/>
            <a:ext cx="3269332" cy="3444668"/>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026"/>
          <p:cNvSpPr>
            <a:spLocks noGrp="1" noChangeArrowheads="1"/>
          </p:cNvSpPr>
          <p:nvPr>
            <p:ph type="body" idx="1"/>
          </p:nvPr>
        </p:nvSpPr>
        <p:spPr>
          <a:xfrm>
            <a:off x="3275856" y="572553"/>
            <a:ext cx="2286000" cy="628650"/>
          </a:xfrm>
        </p:spPr>
        <p:txBody>
          <a:bodyPr rtlCol="0">
            <a:normAutofit fontScale="92500"/>
          </a:bodyPr>
          <a:lstStyle/>
          <a:p>
            <a:pPr eaLnBrk="1" fontAlgn="auto" hangingPunct="1">
              <a:spcAft>
                <a:spcPts val="0"/>
              </a:spcAft>
              <a:buFont typeface="Monotype Sorts" pitchFamily="2" charset="2"/>
              <a:buNone/>
              <a:defRPr/>
            </a:pPr>
            <a:r>
              <a:rPr lang="en-US" b="1" dirty="0">
                <a:solidFill>
                  <a:srgbClr val="FF0066"/>
                </a:solidFill>
                <a:latin typeface="Cambria" panose="02040503050406030204" pitchFamily="18" charset="0"/>
              </a:rPr>
              <a:t>Stokes Shift</a:t>
            </a:r>
          </a:p>
        </p:txBody>
      </p:sp>
      <p:grpSp>
        <p:nvGrpSpPr>
          <p:cNvPr id="53251" name="Group 1027"/>
          <p:cNvGrpSpPr/>
          <p:nvPr/>
        </p:nvGrpSpPr>
        <p:grpSpPr bwMode="auto">
          <a:xfrm>
            <a:off x="933450" y="1752600"/>
            <a:ext cx="7067550" cy="4675105"/>
            <a:chOff x="780" y="2327"/>
            <a:chExt cx="3812" cy="1769"/>
          </a:xfrm>
        </p:grpSpPr>
        <p:sp>
          <p:nvSpPr>
            <p:cNvPr id="53252" name="Rectangle 1028"/>
            <p:cNvSpPr>
              <a:spLocks noChangeArrowheads="1"/>
            </p:cNvSpPr>
            <p:nvPr/>
          </p:nvSpPr>
          <p:spPr bwMode="auto">
            <a:xfrm>
              <a:off x="1096" y="2332"/>
              <a:ext cx="3496" cy="1552"/>
            </a:xfrm>
            <a:prstGeom prst="rect">
              <a:avLst/>
            </a:prstGeom>
            <a:noFill/>
            <a:ln w="12700">
              <a:solidFill>
                <a:schemeClr val="tx1"/>
              </a:solidFill>
              <a:miter lim="800000"/>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endParaRPr lang="it-IT" altLang="it-IT">
                <a:latin typeface="Cambria" panose="02040503050406030204" pitchFamily="18" charset="0"/>
              </a:endParaRPr>
            </a:p>
          </p:txBody>
        </p:sp>
        <p:sp>
          <p:nvSpPr>
            <p:cNvPr id="53253" name="Freeform 1029"/>
            <p:cNvSpPr/>
            <p:nvPr/>
          </p:nvSpPr>
          <p:spPr bwMode="auto">
            <a:xfrm>
              <a:off x="1512" y="2802"/>
              <a:ext cx="2089" cy="1081"/>
            </a:xfrm>
            <a:custGeom>
              <a:avLst/>
              <a:gdLst>
                <a:gd name="T0" fmla="*/ 36 w 2089"/>
                <a:gd name="T1" fmla="*/ 1080 h 1081"/>
                <a:gd name="T2" fmla="*/ 90 w 2089"/>
                <a:gd name="T3" fmla="*/ 1068 h 1081"/>
                <a:gd name="T4" fmla="*/ 144 w 2089"/>
                <a:gd name="T5" fmla="*/ 1044 h 1081"/>
                <a:gd name="T6" fmla="*/ 192 w 2089"/>
                <a:gd name="T7" fmla="*/ 990 h 1081"/>
                <a:gd name="T8" fmla="*/ 234 w 2089"/>
                <a:gd name="T9" fmla="*/ 936 h 1081"/>
                <a:gd name="T10" fmla="*/ 264 w 2089"/>
                <a:gd name="T11" fmla="*/ 888 h 1081"/>
                <a:gd name="T12" fmla="*/ 288 w 2089"/>
                <a:gd name="T13" fmla="*/ 834 h 1081"/>
                <a:gd name="T14" fmla="*/ 312 w 2089"/>
                <a:gd name="T15" fmla="*/ 774 h 1081"/>
                <a:gd name="T16" fmla="*/ 336 w 2089"/>
                <a:gd name="T17" fmla="*/ 720 h 1081"/>
                <a:gd name="T18" fmla="*/ 360 w 2089"/>
                <a:gd name="T19" fmla="*/ 666 h 1081"/>
                <a:gd name="T20" fmla="*/ 402 w 2089"/>
                <a:gd name="T21" fmla="*/ 600 h 1081"/>
                <a:gd name="T22" fmla="*/ 426 w 2089"/>
                <a:gd name="T23" fmla="*/ 546 h 1081"/>
                <a:gd name="T24" fmla="*/ 468 w 2089"/>
                <a:gd name="T25" fmla="*/ 510 h 1081"/>
                <a:gd name="T26" fmla="*/ 522 w 2089"/>
                <a:gd name="T27" fmla="*/ 492 h 1081"/>
                <a:gd name="T28" fmla="*/ 582 w 2089"/>
                <a:gd name="T29" fmla="*/ 498 h 1081"/>
                <a:gd name="T30" fmla="*/ 636 w 2089"/>
                <a:gd name="T31" fmla="*/ 504 h 1081"/>
                <a:gd name="T32" fmla="*/ 696 w 2089"/>
                <a:gd name="T33" fmla="*/ 498 h 1081"/>
                <a:gd name="T34" fmla="*/ 744 w 2089"/>
                <a:gd name="T35" fmla="*/ 462 h 1081"/>
                <a:gd name="T36" fmla="*/ 792 w 2089"/>
                <a:gd name="T37" fmla="*/ 408 h 1081"/>
                <a:gd name="T38" fmla="*/ 834 w 2089"/>
                <a:gd name="T39" fmla="*/ 354 h 1081"/>
                <a:gd name="T40" fmla="*/ 864 w 2089"/>
                <a:gd name="T41" fmla="*/ 288 h 1081"/>
                <a:gd name="T42" fmla="*/ 888 w 2089"/>
                <a:gd name="T43" fmla="*/ 228 h 1081"/>
                <a:gd name="T44" fmla="*/ 912 w 2089"/>
                <a:gd name="T45" fmla="*/ 174 h 1081"/>
                <a:gd name="T46" fmla="*/ 930 w 2089"/>
                <a:gd name="T47" fmla="*/ 120 h 1081"/>
                <a:gd name="T48" fmla="*/ 972 w 2089"/>
                <a:gd name="T49" fmla="*/ 84 h 1081"/>
                <a:gd name="T50" fmla="*/ 1008 w 2089"/>
                <a:gd name="T51" fmla="*/ 36 h 1081"/>
                <a:gd name="T52" fmla="*/ 1068 w 2089"/>
                <a:gd name="T53" fmla="*/ 0 h 1081"/>
                <a:gd name="T54" fmla="*/ 1152 w 2089"/>
                <a:gd name="T55" fmla="*/ 24 h 1081"/>
                <a:gd name="T56" fmla="*/ 1194 w 2089"/>
                <a:gd name="T57" fmla="*/ 78 h 1081"/>
                <a:gd name="T58" fmla="*/ 1230 w 2089"/>
                <a:gd name="T59" fmla="*/ 132 h 1081"/>
                <a:gd name="T60" fmla="*/ 1266 w 2089"/>
                <a:gd name="T61" fmla="*/ 198 h 1081"/>
                <a:gd name="T62" fmla="*/ 1290 w 2089"/>
                <a:gd name="T63" fmla="*/ 252 h 1081"/>
                <a:gd name="T64" fmla="*/ 1326 w 2089"/>
                <a:gd name="T65" fmla="*/ 318 h 1081"/>
                <a:gd name="T66" fmla="*/ 1350 w 2089"/>
                <a:gd name="T67" fmla="*/ 372 h 1081"/>
                <a:gd name="T68" fmla="*/ 1380 w 2089"/>
                <a:gd name="T69" fmla="*/ 432 h 1081"/>
                <a:gd name="T70" fmla="*/ 1422 w 2089"/>
                <a:gd name="T71" fmla="*/ 498 h 1081"/>
                <a:gd name="T72" fmla="*/ 1458 w 2089"/>
                <a:gd name="T73" fmla="*/ 564 h 1081"/>
                <a:gd name="T74" fmla="*/ 1500 w 2089"/>
                <a:gd name="T75" fmla="*/ 624 h 1081"/>
                <a:gd name="T76" fmla="*/ 1530 w 2089"/>
                <a:gd name="T77" fmla="*/ 678 h 1081"/>
                <a:gd name="T78" fmla="*/ 1572 w 2089"/>
                <a:gd name="T79" fmla="*/ 738 h 1081"/>
                <a:gd name="T80" fmla="*/ 1602 w 2089"/>
                <a:gd name="T81" fmla="*/ 792 h 1081"/>
                <a:gd name="T82" fmla="*/ 1644 w 2089"/>
                <a:gd name="T83" fmla="*/ 852 h 1081"/>
                <a:gd name="T84" fmla="*/ 1668 w 2089"/>
                <a:gd name="T85" fmla="*/ 906 h 1081"/>
                <a:gd name="T86" fmla="*/ 1716 w 2089"/>
                <a:gd name="T87" fmla="*/ 960 h 1081"/>
                <a:gd name="T88" fmla="*/ 1770 w 2089"/>
                <a:gd name="T89" fmla="*/ 1002 h 1081"/>
                <a:gd name="T90" fmla="*/ 1824 w 2089"/>
                <a:gd name="T91" fmla="*/ 1032 h 1081"/>
                <a:gd name="T92" fmla="*/ 1878 w 2089"/>
                <a:gd name="T93" fmla="*/ 1026 h 1081"/>
                <a:gd name="T94" fmla="*/ 2034 w 2089"/>
                <a:gd name="T95" fmla="*/ 1050 h 1081"/>
                <a:gd name="T96" fmla="*/ 2088 w 2089"/>
                <a:gd name="T97" fmla="*/ 1080 h 108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2089"/>
                <a:gd name="T148" fmla="*/ 0 h 1081"/>
                <a:gd name="T149" fmla="*/ 2089 w 2089"/>
                <a:gd name="T150" fmla="*/ 1081 h 108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2089" h="1081">
                  <a:moveTo>
                    <a:pt x="0" y="1080"/>
                  </a:moveTo>
                  <a:lnTo>
                    <a:pt x="18" y="1080"/>
                  </a:lnTo>
                  <a:lnTo>
                    <a:pt x="36" y="1080"/>
                  </a:lnTo>
                  <a:lnTo>
                    <a:pt x="54" y="1080"/>
                  </a:lnTo>
                  <a:lnTo>
                    <a:pt x="72" y="1074"/>
                  </a:lnTo>
                  <a:lnTo>
                    <a:pt x="90" y="1068"/>
                  </a:lnTo>
                  <a:lnTo>
                    <a:pt x="108" y="1062"/>
                  </a:lnTo>
                  <a:lnTo>
                    <a:pt x="126" y="1056"/>
                  </a:lnTo>
                  <a:lnTo>
                    <a:pt x="144" y="1044"/>
                  </a:lnTo>
                  <a:lnTo>
                    <a:pt x="144" y="1026"/>
                  </a:lnTo>
                  <a:lnTo>
                    <a:pt x="186" y="1008"/>
                  </a:lnTo>
                  <a:lnTo>
                    <a:pt x="192" y="990"/>
                  </a:lnTo>
                  <a:lnTo>
                    <a:pt x="210" y="978"/>
                  </a:lnTo>
                  <a:lnTo>
                    <a:pt x="222" y="960"/>
                  </a:lnTo>
                  <a:lnTo>
                    <a:pt x="234" y="936"/>
                  </a:lnTo>
                  <a:lnTo>
                    <a:pt x="252" y="924"/>
                  </a:lnTo>
                  <a:lnTo>
                    <a:pt x="258" y="906"/>
                  </a:lnTo>
                  <a:lnTo>
                    <a:pt x="264" y="888"/>
                  </a:lnTo>
                  <a:lnTo>
                    <a:pt x="276" y="870"/>
                  </a:lnTo>
                  <a:lnTo>
                    <a:pt x="282" y="852"/>
                  </a:lnTo>
                  <a:lnTo>
                    <a:pt x="288" y="834"/>
                  </a:lnTo>
                  <a:lnTo>
                    <a:pt x="300" y="816"/>
                  </a:lnTo>
                  <a:lnTo>
                    <a:pt x="306" y="792"/>
                  </a:lnTo>
                  <a:lnTo>
                    <a:pt x="312" y="774"/>
                  </a:lnTo>
                  <a:lnTo>
                    <a:pt x="324" y="756"/>
                  </a:lnTo>
                  <a:lnTo>
                    <a:pt x="330" y="738"/>
                  </a:lnTo>
                  <a:lnTo>
                    <a:pt x="336" y="720"/>
                  </a:lnTo>
                  <a:lnTo>
                    <a:pt x="348" y="702"/>
                  </a:lnTo>
                  <a:lnTo>
                    <a:pt x="354" y="684"/>
                  </a:lnTo>
                  <a:lnTo>
                    <a:pt x="360" y="666"/>
                  </a:lnTo>
                  <a:lnTo>
                    <a:pt x="378" y="642"/>
                  </a:lnTo>
                  <a:lnTo>
                    <a:pt x="390" y="624"/>
                  </a:lnTo>
                  <a:lnTo>
                    <a:pt x="402" y="600"/>
                  </a:lnTo>
                  <a:lnTo>
                    <a:pt x="408" y="582"/>
                  </a:lnTo>
                  <a:lnTo>
                    <a:pt x="420" y="564"/>
                  </a:lnTo>
                  <a:lnTo>
                    <a:pt x="426" y="546"/>
                  </a:lnTo>
                  <a:lnTo>
                    <a:pt x="444" y="534"/>
                  </a:lnTo>
                  <a:lnTo>
                    <a:pt x="450" y="516"/>
                  </a:lnTo>
                  <a:lnTo>
                    <a:pt x="468" y="510"/>
                  </a:lnTo>
                  <a:lnTo>
                    <a:pt x="486" y="504"/>
                  </a:lnTo>
                  <a:lnTo>
                    <a:pt x="504" y="498"/>
                  </a:lnTo>
                  <a:lnTo>
                    <a:pt x="522" y="492"/>
                  </a:lnTo>
                  <a:lnTo>
                    <a:pt x="540" y="492"/>
                  </a:lnTo>
                  <a:lnTo>
                    <a:pt x="564" y="492"/>
                  </a:lnTo>
                  <a:lnTo>
                    <a:pt x="582" y="498"/>
                  </a:lnTo>
                  <a:lnTo>
                    <a:pt x="600" y="504"/>
                  </a:lnTo>
                  <a:lnTo>
                    <a:pt x="618" y="504"/>
                  </a:lnTo>
                  <a:lnTo>
                    <a:pt x="636" y="504"/>
                  </a:lnTo>
                  <a:lnTo>
                    <a:pt x="660" y="504"/>
                  </a:lnTo>
                  <a:lnTo>
                    <a:pt x="678" y="504"/>
                  </a:lnTo>
                  <a:lnTo>
                    <a:pt x="696" y="498"/>
                  </a:lnTo>
                  <a:lnTo>
                    <a:pt x="714" y="492"/>
                  </a:lnTo>
                  <a:lnTo>
                    <a:pt x="732" y="480"/>
                  </a:lnTo>
                  <a:lnTo>
                    <a:pt x="744" y="462"/>
                  </a:lnTo>
                  <a:lnTo>
                    <a:pt x="762" y="450"/>
                  </a:lnTo>
                  <a:lnTo>
                    <a:pt x="780" y="432"/>
                  </a:lnTo>
                  <a:lnTo>
                    <a:pt x="792" y="408"/>
                  </a:lnTo>
                  <a:lnTo>
                    <a:pt x="804" y="390"/>
                  </a:lnTo>
                  <a:lnTo>
                    <a:pt x="816" y="372"/>
                  </a:lnTo>
                  <a:lnTo>
                    <a:pt x="834" y="354"/>
                  </a:lnTo>
                  <a:lnTo>
                    <a:pt x="840" y="336"/>
                  </a:lnTo>
                  <a:lnTo>
                    <a:pt x="852" y="312"/>
                  </a:lnTo>
                  <a:lnTo>
                    <a:pt x="864" y="288"/>
                  </a:lnTo>
                  <a:lnTo>
                    <a:pt x="882" y="264"/>
                  </a:lnTo>
                  <a:lnTo>
                    <a:pt x="882" y="246"/>
                  </a:lnTo>
                  <a:lnTo>
                    <a:pt x="888" y="228"/>
                  </a:lnTo>
                  <a:lnTo>
                    <a:pt x="900" y="210"/>
                  </a:lnTo>
                  <a:lnTo>
                    <a:pt x="900" y="192"/>
                  </a:lnTo>
                  <a:lnTo>
                    <a:pt x="912" y="174"/>
                  </a:lnTo>
                  <a:lnTo>
                    <a:pt x="918" y="156"/>
                  </a:lnTo>
                  <a:lnTo>
                    <a:pt x="930" y="138"/>
                  </a:lnTo>
                  <a:lnTo>
                    <a:pt x="930" y="120"/>
                  </a:lnTo>
                  <a:lnTo>
                    <a:pt x="948" y="108"/>
                  </a:lnTo>
                  <a:lnTo>
                    <a:pt x="954" y="90"/>
                  </a:lnTo>
                  <a:lnTo>
                    <a:pt x="972" y="84"/>
                  </a:lnTo>
                  <a:lnTo>
                    <a:pt x="984" y="66"/>
                  </a:lnTo>
                  <a:lnTo>
                    <a:pt x="1002" y="54"/>
                  </a:lnTo>
                  <a:lnTo>
                    <a:pt x="1008" y="36"/>
                  </a:lnTo>
                  <a:lnTo>
                    <a:pt x="1026" y="24"/>
                  </a:lnTo>
                  <a:lnTo>
                    <a:pt x="1044" y="12"/>
                  </a:lnTo>
                  <a:lnTo>
                    <a:pt x="1068" y="0"/>
                  </a:lnTo>
                  <a:lnTo>
                    <a:pt x="1116" y="12"/>
                  </a:lnTo>
                  <a:lnTo>
                    <a:pt x="1134" y="18"/>
                  </a:lnTo>
                  <a:lnTo>
                    <a:pt x="1152" y="24"/>
                  </a:lnTo>
                  <a:lnTo>
                    <a:pt x="1164" y="42"/>
                  </a:lnTo>
                  <a:lnTo>
                    <a:pt x="1182" y="60"/>
                  </a:lnTo>
                  <a:lnTo>
                    <a:pt x="1194" y="78"/>
                  </a:lnTo>
                  <a:lnTo>
                    <a:pt x="1206" y="96"/>
                  </a:lnTo>
                  <a:lnTo>
                    <a:pt x="1218" y="114"/>
                  </a:lnTo>
                  <a:lnTo>
                    <a:pt x="1230" y="132"/>
                  </a:lnTo>
                  <a:lnTo>
                    <a:pt x="1242" y="156"/>
                  </a:lnTo>
                  <a:lnTo>
                    <a:pt x="1254" y="180"/>
                  </a:lnTo>
                  <a:lnTo>
                    <a:pt x="1266" y="198"/>
                  </a:lnTo>
                  <a:lnTo>
                    <a:pt x="1278" y="216"/>
                  </a:lnTo>
                  <a:lnTo>
                    <a:pt x="1284" y="234"/>
                  </a:lnTo>
                  <a:lnTo>
                    <a:pt x="1290" y="252"/>
                  </a:lnTo>
                  <a:lnTo>
                    <a:pt x="1308" y="276"/>
                  </a:lnTo>
                  <a:lnTo>
                    <a:pt x="1314" y="300"/>
                  </a:lnTo>
                  <a:lnTo>
                    <a:pt x="1326" y="318"/>
                  </a:lnTo>
                  <a:lnTo>
                    <a:pt x="1332" y="336"/>
                  </a:lnTo>
                  <a:lnTo>
                    <a:pt x="1344" y="354"/>
                  </a:lnTo>
                  <a:lnTo>
                    <a:pt x="1350" y="372"/>
                  </a:lnTo>
                  <a:lnTo>
                    <a:pt x="1356" y="390"/>
                  </a:lnTo>
                  <a:lnTo>
                    <a:pt x="1374" y="414"/>
                  </a:lnTo>
                  <a:lnTo>
                    <a:pt x="1380" y="432"/>
                  </a:lnTo>
                  <a:lnTo>
                    <a:pt x="1392" y="456"/>
                  </a:lnTo>
                  <a:lnTo>
                    <a:pt x="1404" y="474"/>
                  </a:lnTo>
                  <a:lnTo>
                    <a:pt x="1422" y="498"/>
                  </a:lnTo>
                  <a:lnTo>
                    <a:pt x="1434" y="522"/>
                  </a:lnTo>
                  <a:lnTo>
                    <a:pt x="1446" y="540"/>
                  </a:lnTo>
                  <a:lnTo>
                    <a:pt x="1458" y="564"/>
                  </a:lnTo>
                  <a:lnTo>
                    <a:pt x="1470" y="582"/>
                  </a:lnTo>
                  <a:lnTo>
                    <a:pt x="1482" y="600"/>
                  </a:lnTo>
                  <a:lnTo>
                    <a:pt x="1500" y="624"/>
                  </a:lnTo>
                  <a:lnTo>
                    <a:pt x="1506" y="648"/>
                  </a:lnTo>
                  <a:lnTo>
                    <a:pt x="1524" y="660"/>
                  </a:lnTo>
                  <a:lnTo>
                    <a:pt x="1530" y="678"/>
                  </a:lnTo>
                  <a:lnTo>
                    <a:pt x="1548" y="696"/>
                  </a:lnTo>
                  <a:lnTo>
                    <a:pt x="1560" y="720"/>
                  </a:lnTo>
                  <a:lnTo>
                    <a:pt x="1572" y="738"/>
                  </a:lnTo>
                  <a:lnTo>
                    <a:pt x="1578" y="756"/>
                  </a:lnTo>
                  <a:lnTo>
                    <a:pt x="1596" y="774"/>
                  </a:lnTo>
                  <a:lnTo>
                    <a:pt x="1602" y="792"/>
                  </a:lnTo>
                  <a:lnTo>
                    <a:pt x="1620" y="816"/>
                  </a:lnTo>
                  <a:lnTo>
                    <a:pt x="1626" y="834"/>
                  </a:lnTo>
                  <a:lnTo>
                    <a:pt x="1644" y="852"/>
                  </a:lnTo>
                  <a:lnTo>
                    <a:pt x="1662" y="870"/>
                  </a:lnTo>
                  <a:lnTo>
                    <a:pt x="1668" y="888"/>
                  </a:lnTo>
                  <a:lnTo>
                    <a:pt x="1668" y="906"/>
                  </a:lnTo>
                  <a:lnTo>
                    <a:pt x="1686" y="924"/>
                  </a:lnTo>
                  <a:lnTo>
                    <a:pt x="1698" y="942"/>
                  </a:lnTo>
                  <a:lnTo>
                    <a:pt x="1716" y="960"/>
                  </a:lnTo>
                  <a:lnTo>
                    <a:pt x="1734" y="978"/>
                  </a:lnTo>
                  <a:lnTo>
                    <a:pt x="1752" y="990"/>
                  </a:lnTo>
                  <a:lnTo>
                    <a:pt x="1770" y="1002"/>
                  </a:lnTo>
                  <a:lnTo>
                    <a:pt x="1788" y="1020"/>
                  </a:lnTo>
                  <a:lnTo>
                    <a:pt x="1806" y="1032"/>
                  </a:lnTo>
                  <a:lnTo>
                    <a:pt x="1824" y="1032"/>
                  </a:lnTo>
                  <a:lnTo>
                    <a:pt x="1842" y="1032"/>
                  </a:lnTo>
                  <a:lnTo>
                    <a:pt x="1860" y="1032"/>
                  </a:lnTo>
                  <a:lnTo>
                    <a:pt x="1878" y="1026"/>
                  </a:lnTo>
                  <a:lnTo>
                    <a:pt x="1992" y="1032"/>
                  </a:lnTo>
                  <a:lnTo>
                    <a:pt x="2016" y="1044"/>
                  </a:lnTo>
                  <a:lnTo>
                    <a:pt x="2034" y="1050"/>
                  </a:lnTo>
                  <a:lnTo>
                    <a:pt x="2052" y="1056"/>
                  </a:lnTo>
                  <a:lnTo>
                    <a:pt x="2070" y="1074"/>
                  </a:lnTo>
                  <a:lnTo>
                    <a:pt x="2088" y="1080"/>
                  </a:lnTo>
                </a:path>
              </a:pathLst>
            </a:custGeom>
            <a:solidFill>
              <a:srgbClr val="33CCFF"/>
            </a:solidFill>
            <a:ln w="12700" cap="rnd" cmpd="sng">
              <a:solidFill>
                <a:schemeClr val="tx1"/>
              </a:solidFill>
              <a:prstDash val="solid"/>
              <a:round/>
              <a:headEnd type="none" w="med" len="med"/>
              <a:tailEnd type="none" w="med" len="med"/>
            </a:ln>
          </p:spPr>
          <p:txBody>
            <a:bodyPr/>
            <a:lstStyle/>
            <a:p>
              <a:endParaRPr lang="it-IT"/>
            </a:p>
          </p:txBody>
        </p:sp>
        <p:sp>
          <p:nvSpPr>
            <p:cNvPr id="53254" name="Freeform 1030"/>
            <p:cNvSpPr/>
            <p:nvPr/>
          </p:nvSpPr>
          <p:spPr bwMode="auto">
            <a:xfrm>
              <a:off x="3012" y="2802"/>
              <a:ext cx="1513" cy="1087"/>
            </a:xfrm>
            <a:custGeom>
              <a:avLst/>
              <a:gdLst>
                <a:gd name="T0" fmla="*/ 0 w 1513"/>
                <a:gd name="T1" fmla="*/ 1086 h 1087"/>
                <a:gd name="T2" fmla="*/ 42 w 1513"/>
                <a:gd name="T3" fmla="*/ 1074 h 1087"/>
                <a:gd name="T4" fmla="*/ 78 w 1513"/>
                <a:gd name="T5" fmla="*/ 1062 h 1087"/>
                <a:gd name="T6" fmla="*/ 108 w 1513"/>
                <a:gd name="T7" fmla="*/ 1026 h 1087"/>
                <a:gd name="T8" fmla="*/ 126 w 1513"/>
                <a:gd name="T9" fmla="*/ 990 h 1087"/>
                <a:gd name="T10" fmla="*/ 150 w 1513"/>
                <a:gd name="T11" fmla="*/ 954 h 1087"/>
                <a:gd name="T12" fmla="*/ 174 w 1513"/>
                <a:gd name="T13" fmla="*/ 912 h 1087"/>
                <a:gd name="T14" fmla="*/ 198 w 1513"/>
                <a:gd name="T15" fmla="*/ 852 h 1087"/>
                <a:gd name="T16" fmla="*/ 204 w 1513"/>
                <a:gd name="T17" fmla="*/ 780 h 1087"/>
                <a:gd name="T18" fmla="*/ 222 w 1513"/>
                <a:gd name="T19" fmla="*/ 708 h 1087"/>
                <a:gd name="T20" fmla="*/ 234 w 1513"/>
                <a:gd name="T21" fmla="*/ 624 h 1087"/>
                <a:gd name="T22" fmla="*/ 246 w 1513"/>
                <a:gd name="T23" fmla="*/ 552 h 1087"/>
                <a:gd name="T24" fmla="*/ 258 w 1513"/>
                <a:gd name="T25" fmla="*/ 480 h 1087"/>
                <a:gd name="T26" fmla="*/ 276 w 1513"/>
                <a:gd name="T27" fmla="*/ 384 h 1087"/>
                <a:gd name="T28" fmla="*/ 288 w 1513"/>
                <a:gd name="T29" fmla="*/ 324 h 1087"/>
                <a:gd name="T30" fmla="*/ 300 w 1513"/>
                <a:gd name="T31" fmla="*/ 276 h 1087"/>
                <a:gd name="T32" fmla="*/ 318 w 1513"/>
                <a:gd name="T33" fmla="*/ 192 h 1087"/>
                <a:gd name="T34" fmla="*/ 324 w 1513"/>
                <a:gd name="T35" fmla="*/ 150 h 1087"/>
                <a:gd name="T36" fmla="*/ 348 w 1513"/>
                <a:gd name="T37" fmla="*/ 102 h 1087"/>
                <a:gd name="T38" fmla="*/ 372 w 1513"/>
                <a:gd name="T39" fmla="*/ 66 h 1087"/>
                <a:gd name="T40" fmla="*/ 438 w 1513"/>
                <a:gd name="T41" fmla="*/ 30 h 1087"/>
                <a:gd name="T42" fmla="*/ 474 w 1513"/>
                <a:gd name="T43" fmla="*/ 18 h 1087"/>
                <a:gd name="T44" fmla="*/ 510 w 1513"/>
                <a:gd name="T45" fmla="*/ 6 h 1087"/>
                <a:gd name="T46" fmla="*/ 546 w 1513"/>
                <a:gd name="T47" fmla="*/ 6 h 1087"/>
                <a:gd name="T48" fmla="*/ 582 w 1513"/>
                <a:gd name="T49" fmla="*/ 24 h 1087"/>
                <a:gd name="T50" fmla="*/ 618 w 1513"/>
                <a:gd name="T51" fmla="*/ 60 h 1087"/>
                <a:gd name="T52" fmla="*/ 648 w 1513"/>
                <a:gd name="T53" fmla="*/ 90 h 1087"/>
                <a:gd name="T54" fmla="*/ 678 w 1513"/>
                <a:gd name="T55" fmla="*/ 120 h 1087"/>
                <a:gd name="T56" fmla="*/ 702 w 1513"/>
                <a:gd name="T57" fmla="*/ 150 h 1087"/>
                <a:gd name="T58" fmla="*/ 720 w 1513"/>
                <a:gd name="T59" fmla="*/ 186 h 1087"/>
                <a:gd name="T60" fmla="*/ 744 w 1513"/>
                <a:gd name="T61" fmla="*/ 222 h 1087"/>
                <a:gd name="T62" fmla="*/ 768 w 1513"/>
                <a:gd name="T63" fmla="*/ 264 h 1087"/>
                <a:gd name="T64" fmla="*/ 792 w 1513"/>
                <a:gd name="T65" fmla="*/ 300 h 1087"/>
                <a:gd name="T66" fmla="*/ 804 w 1513"/>
                <a:gd name="T67" fmla="*/ 336 h 1087"/>
                <a:gd name="T68" fmla="*/ 822 w 1513"/>
                <a:gd name="T69" fmla="*/ 372 h 1087"/>
                <a:gd name="T70" fmla="*/ 846 w 1513"/>
                <a:gd name="T71" fmla="*/ 408 h 1087"/>
                <a:gd name="T72" fmla="*/ 864 w 1513"/>
                <a:gd name="T73" fmla="*/ 450 h 1087"/>
                <a:gd name="T74" fmla="*/ 876 w 1513"/>
                <a:gd name="T75" fmla="*/ 486 h 1087"/>
                <a:gd name="T76" fmla="*/ 894 w 1513"/>
                <a:gd name="T77" fmla="*/ 522 h 1087"/>
                <a:gd name="T78" fmla="*/ 918 w 1513"/>
                <a:gd name="T79" fmla="*/ 570 h 1087"/>
                <a:gd name="T80" fmla="*/ 936 w 1513"/>
                <a:gd name="T81" fmla="*/ 618 h 1087"/>
                <a:gd name="T82" fmla="*/ 948 w 1513"/>
                <a:gd name="T83" fmla="*/ 660 h 1087"/>
                <a:gd name="T84" fmla="*/ 972 w 1513"/>
                <a:gd name="T85" fmla="*/ 702 h 1087"/>
                <a:gd name="T86" fmla="*/ 996 w 1513"/>
                <a:gd name="T87" fmla="*/ 744 h 1087"/>
                <a:gd name="T88" fmla="*/ 1014 w 1513"/>
                <a:gd name="T89" fmla="*/ 786 h 1087"/>
                <a:gd name="T90" fmla="*/ 1056 w 1513"/>
                <a:gd name="T91" fmla="*/ 840 h 1087"/>
                <a:gd name="T92" fmla="*/ 1074 w 1513"/>
                <a:gd name="T93" fmla="*/ 870 h 1087"/>
                <a:gd name="T94" fmla="*/ 1098 w 1513"/>
                <a:gd name="T95" fmla="*/ 906 h 1087"/>
                <a:gd name="T96" fmla="*/ 1128 w 1513"/>
                <a:gd name="T97" fmla="*/ 930 h 1087"/>
                <a:gd name="T98" fmla="*/ 1152 w 1513"/>
                <a:gd name="T99" fmla="*/ 954 h 1087"/>
                <a:gd name="T100" fmla="*/ 1248 w 1513"/>
                <a:gd name="T101" fmla="*/ 978 h 1087"/>
                <a:gd name="T102" fmla="*/ 1284 w 1513"/>
                <a:gd name="T103" fmla="*/ 996 h 1087"/>
                <a:gd name="T104" fmla="*/ 1332 w 1513"/>
                <a:gd name="T105" fmla="*/ 1014 h 1087"/>
                <a:gd name="T106" fmla="*/ 1458 w 1513"/>
                <a:gd name="T107" fmla="*/ 1038 h 1087"/>
                <a:gd name="T108" fmla="*/ 1494 w 1513"/>
                <a:gd name="T109" fmla="*/ 1056 h 1087"/>
                <a:gd name="T110" fmla="*/ 1506 w 1513"/>
                <a:gd name="T111" fmla="*/ 1080 h 108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513"/>
                <a:gd name="T169" fmla="*/ 0 h 1087"/>
                <a:gd name="T170" fmla="*/ 1513 w 1513"/>
                <a:gd name="T171" fmla="*/ 1087 h 108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513" h="1087">
                  <a:moveTo>
                    <a:pt x="0" y="1080"/>
                  </a:moveTo>
                  <a:lnTo>
                    <a:pt x="0" y="1086"/>
                  </a:lnTo>
                  <a:lnTo>
                    <a:pt x="18" y="1086"/>
                  </a:lnTo>
                  <a:lnTo>
                    <a:pt x="42" y="1074"/>
                  </a:lnTo>
                  <a:lnTo>
                    <a:pt x="60" y="1074"/>
                  </a:lnTo>
                  <a:lnTo>
                    <a:pt x="78" y="1062"/>
                  </a:lnTo>
                  <a:lnTo>
                    <a:pt x="90" y="1044"/>
                  </a:lnTo>
                  <a:lnTo>
                    <a:pt x="108" y="1026"/>
                  </a:lnTo>
                  <a:lnTo>
                    <a:pt x="114" y="1008"/>
                  </a:lnTo>
                  <a:lnTo>
                    <a:pt x="126" y="990"/>
                  </a:lnTo>
                  <a:lnTo>
                    <a:pt x="132" y="972"/>
                  </a:lnTo>
                  <a:lnTo>
                    <a:pt x="150" y="954"/>
                  </a:lnTo>
                  <a:lnTo>
                    <a:pt x="156" y="930"/>
                  </a:lnTo>
                  <a:lnTo>
                    <a:pt x="174" y="912"/>
                  </a:lnTo>
                  <a:lnTo>
                    <a:pt x="180" y="876"/>
                  </a:lnTo>
                  <a:lnTo>
                    <a:pt x="198" y="852"/>
                  </a:lnTo>
                  <a:lnTo>
                    <a:pt x="198" y="816"/>
                  </a:lnTo>
                  <a:lnTo>
                    <a:pt x="204" y="780"/>
                  </a:lnTo>
                  <a:lnTo>
                    <a:pt x="210" y="744"/>
                  </a:lnTo>
                  <a:lnTo>
                    <a:pt x="222" y="708"/>
                  </a:lnTo>
                  <a:lnTo>
                    <a:pt x="228" y="660"/>
                  </a:lnTo>
                  <a:lnTo>
                    <a:pt x="234" y="624"/>
                  </a:lnTo>
                  <a:lnTo>
                    <a:pt x="246" y="588"/>
                  </a:lnTo>
                  <a:lnTo>
                    <a:pt x="246" y="552"/>
                  </a:lnTo>
                  <a:lnTo>
                    <a:pt x="252" y="516"/>
                  </a:lnTo>
                  <a:lnTo>
                    <a:pt x="258" y="480"/>
                  </a:lnTo>
                  <a:lnTo>
                    <a:pt x="270" y="432"/>
                  </a:lnTo>
                  <a:lnTo>
                    <a:pt x="276" y="384"/>
                  </a:lnTo>
                  <a:lnTo>
                    <a:pt x="282" y="348"/>
                  </a:lnTo>
                  <a:lnTo>
                    <a:pt x="288" y="324"/>
                  </a:lnTo>
                  <a:lnTo>
                    <a:pt x="294" y="300"/>
                  </a:lnTo>
                  <a:lnTo>
                    <a:pt x="300" y="276"/>
                  </a:lnTo>
                  <a:lnTo>
                    <a:pt x="306" y="228"/>
                  </a:lnTo>
                  <a:lnTo>
                    <a:pt x="318" y="192"/>
                  </a:lnTo>
                  <a:lnTo>
                    <a:pt x="318" y="174"/>
                  </a:lnTo>
                  <a:lnTo>
                    <a:pt x="324" y="150"/>
                  </a:lnTo>
                  <a:lnTo>
                    <a:pt x="336" y="126"/>
                  </a:lnTo>
                  <a:lnTo>
                    <a:pt x="348" y="102"/>
                  </a:lnTo>
                  <a:lnTo>
                    <a:pt x="354" y="84"/>
                  </a:lnTo>
                  <a:lnTo>
                    <a:pt x="372" y="66"/>
                  </a:lnTo>
                  <a:lnTo>
                    <a:pt x="390" y="54"/>
                  </a:lnTo>
                  <a:lnTo>
                    <a:pt x="438" y="30"/>
                  </a:lnTo>
                  <a:lnTo>
                    <a:pt x="456" y="24"/>
                  </a:lnTo>
                  <a:lnTo>
                    <a:pt x="474" y="18"/>
                  </a:lnTo>
                  <a:lnTo>
                    <a:pt x="492" y="6"/>
                  </a:lnTo>
                  <a:lnTo>
                    <a:pt x="510" y="6"/>
                  </a:lnTo>
                  <a:lnTo>
                    <a:pt x="528" y="0"/>
                  </a:lnTo>
                  <a:lnTo>
                    <a:pt x="546" y="6"/>
                  </a:lnTo>
                  <a:lnTo>
                    <a:pt x="564" y="18"/>
                  </a:lnTo>
                  <a:lnTo>
                    <a:pt x="582" y="24"/>
                  </a:lnTo>
                  <a:lnTo>
                    <a:pt x="600" y="42"/>
                  </a:lnTo>
                  <a:lnTo>
                    <a:pt x="618" y="60"/>
                  </a:lnTo>
                  <a:lnTo>
                    <a:pt x="636" y="72"/>
                  </a:lnTo>
                  <a:lnTo>
                    <a:pt x="648" y="90"/>
                  </a:lnTo>
                  <a:lnTo>
                    <a:pt x="660" y="108"/>
                  </a:lnTo>
                  <a:lnTo>
                    <a:pt x="678" y="120"/>
                  </a:lnTo>
                  <a:lnTo>
                    <a:pt x="684" y="138"/>
                  </a:lnTo>
                  <a:lnTo>
                    <a:pt x="702" y="150"/>
                  </a:lnTo>
                  <a:lnTo>
                    <a:pt x="708" y="168"/>
                  </a:lnTo>
                  <a:lnTo>
                    <a:pt x="720" y="186"/>
                  </a:lnTo>
                  <a:lnTo>
                    <a:pt x="726" y="204"/>
                  </a:lnTo>
                  <a:lnTo>
                    <a:pt x="744" y="222"/>
                  </a:lnTo>
                  <a:lnTo>
                    <a:pt x="750" y="240"/>
                  </a:lnTo>
                  <a:lnTo>
                    <a:pt x="768" y="264"/>
                  </a:lnTo>
                  <a:lnTo>
                    <a:pt x="774" y="282"/>
                  </a:lnTo>
                  <a:lnTo>
                    <a:pt x="792" y="300"/>
                  </a:lnTo>
                  <a:lnTo>
                    <a:pt x="798" y="318"/>
                  </a:lnTo>
                  <a:lnTo>
                    <a:pt x="804" y="336"/>
                  </a:lnTo>
                  <a:lnTo>
                    <a:pt x="816" y="354"/>
                  </a:lnTo>
                  <a:lnTo>
                    <a:pt x="822" y="372"/>
                  </a:lnTo>
                  <a:lnTo>
                    <a:pt x="834" y="390"/>
                  </a:lnTo>
                  <a:lnTo>
                    <a:pt x="846" y="408"/>
                  </a:lnTo>
                  <a:lnTo>
                    <a:pt x="852" y="432"/>
                  </a:lnTo>
                  <a:lnTo>
                    <a:pt x="864" y="450"/>
                  </a:lnTo>
                  <a:lnTo>
                    <a:pt x="870" y="468"/>
                  </a:lnTo>
                  <a:lnTo>
                    <a:pt x="876" y="486"/>
                  </a:lnTo>
                  <a:lnTo>
                    <a:pt x="888" y="504"/>
                  </a:lnTo>
                  <a:lnTo>
                    <a:pt x="894" y="522"/>
                  </a:lnTo>
                  <a:lnTo>
                    <a:pt x="906" y="546"/>
                  </a:lnTo>
                  <a:lnTo>
                    <a:pt x="918" y="570"/>
                  </a:lnTo>
                  <a:lnTo>
                    <a:pt x="924" y="594"/>
                  </a:lnTo>
                  <a:lnTo>
                    <a:pt x="936" y="618"/>
                  </a:lnTo>
                  <a:lnTo>
                    <a:pt x="942" y="642"/>
                  </a:lnTo>
                  <a:lnTo>
                    <a:pt x="948" y="660"/>
                  </a:lnTo>
                  <a:lnTo>
                    <a:pt x="966" y="678"/>
                  </a:lnTo>
                  <a:lnTo>
                    <a:pt x="972" y="702"/>
                  </a:lnTo>
                  <a:lnTo>
                    <a:pt x="990" y="726"/>
                  </a:lnTo>
                  <a:lnTo>
                    <a:pt x="996" y="744"/>
                  </a:lnTo>
                  <a:lnTo>
                    <a:pt x="1008" y="768"/>
                  </a:lnTo>
                  <a:lnTo>
                    <a:pt x="1014" y="786"/>
                  </a:lnTo>
                  <a:lnTo>
                    <a:pt x="1044" y="822"/>
                  </a:lnTo>
                  <a:lnTo>
                    <a:pt x="1056" y="840"/>
                  </a:lnTo>
                  <a:lnTo>
                    <a:pt x="1074" y="852"/>
                  </a:lnTo>
                  <a:lnTo>
                    <a:pt x="1074" y="870"/>
                  </a:lnTo>
                  <a:lnTo>
                    <a:pt x="1086" y="888"/>
                  </a:lnTo>
                  <a:lnTo>
                    <a:pt x="1098" y="906"/>
                  </a:lnTo>
                  <a:lnTo>
                    <a:pt x="1110" y="924"/>
                  </a:lnTo>
                  <a:lnTo>
                    <a:pt x="1128" y="930"/>
                  </a:lnTo>
                  <a:lnTo>
                    <a:pt x="1134" y="948"/>
                  </a:lnTo>
                  <a:lnTo>
                    <a:pt x="1152" y="954"/>
                  </a:lnTo>
                  <a:lnTo>
                    <a:pt x="1230" y="978"/>
                  </a:lnTo>
                  <a:lnTo>
                    <a:pt x="1248" y="978"/>
                  </a:lnTo>
                  <a:lnTo>
                    <a:pt x="1266" y="990"/>
                  </a:lnTo>
                  <a:lnTo>
                    <a:pt x="1284" y="996"/>
                  </a:lnTo>
                  <a:lnTo>
                    <a:pt x="1314" y="1008"/>
                  </a:lnTo>
                  <a:lnTo>
                    <a:pt x="1332" y="1014"/>
                  </a:lnTo>
                  <a:lnTo>
                    <a:pt x="1440" y="1026"/>
                  </a:lnTo>
                  <a:lnTo>
                    <a:pt x="1458" y="1038"/>
                  </a:lnTo>
                  <a:lnTo>
                    <a:pt x="1476" y="1044"/>
                  </a:lnTo>
                  <a:lnTo>
                    <a:pt x="1494" y="1056"/>
                  </a:lnTo>
                  <a:lnTo>
                    <a:pt x="1512" y="1062"/>
                  </a:lnTo>
                  <a:lnTo>
                    <a:pt x="1506" y="1080"/>
                  </a:lnTo>
                </a:path>
              </a:pathLst>
            </a:custGeom>
            <a:solidFill>
              <a:srgbClr val="00FF99"/>
            </a:solidFill>
            <a:ln w="12700" cap="rnd" cmpd="sng">
              <a:solidFill>
                <a:schemeClr val="tx1"/>
              </a:solidFill>
              <a:prstDash val="solid"/>
              <a:round/>
              <a:headEnd type="none" w="med" len="med"/>
              <a:tailEnd type="none" w="med" len="med"/>
            </a:ln>
          </p:spPr>
          <p:txBody>
            <a:bodyPr/>
            <a:lstStyle/>
            <a:p>
              <a:endParaRPr lang="it-IT"/>
            </a:p>
          </p:txBody>
        </p:sp>
        <p:sp>
          <p:nvSpPr>
            <p:cNvPr id="53255" name="Line 1031"/>
            <p:cNvSpPr>
              <a:spLocks noChangeShapeType="1"/>
            </p:cNvSpPr>
            <p:nvPr/>
          </p:nvSpPr>
          <p:spPr bwMode="auto">
            <a:xfrm>
              <a:off x="2590" y="2544"/>
              <a:ext cx="934" cy="0"/>
            </a:xfrm>
            <a:prstGeom prst="line">
              <a:avLst/>
            </a:prstGeom>
            <a:noFill/>
            <a:ln w="127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it-IT"/>
            </a:p>
          </p:txBody>
        </p:sp>
        <p:sp>
          <p:nvSpPr>
            <p:cNvPr id="53256" name="Line 1032"/>
            <p:cNvSpPr>
              <a:spLocks noChangeShapeType="1"/>
            </p:cNvSpPr>
            <p:nvPr/>
          </p:nvSpPr>
          <p:spPr bwMode="auto">
            <a:xfrm>
              <a:off x="2580" y="2812"/>
              <a:ext cx="0" cy="1066"/>
            </a:xfrm>
            <a:prstGeom prst="line">
              <a:avLst/>
            </a:prstGeom>
            <a:noFill/>
            <a:ln w="12700">
              <a:solidFill>
                <a:schemeClr val="tx1"/>
              </a:solidFill>
              <a:prstDash val="dash"/>
              <a:round/>
            </a:ln>
            <a:extLst>
              <a:ext uri="{909E8E84-426E-40DD-AFC4-6F175D3DCCD1}">
                <a14:hiddenFill xmlns:a14="http://schemas.microsoft.com/office/drawing/2010/main">
                  <a:noFill/>
                </a14:hiddenFill>
              </a:ext>
            </a:extLst>
          </p:spPr>
          <p:txBody>
            <a:bodyPr wrap="none" anchor="ctr"/>
            <a:lstStyle/>
            <a:p>
              <a:endParaRPr lang="it-IT"/>
            </a:p>
          </p:txBody>
        </p:sp>
        <p:sp>
          <p:nvSpPr>
            <p:cNvPr id="53257" name="Line 1033"/>
            <p:cNvSpPr>
              <a:spLocks noChangeShapeType="1"/>
            </p:cNvSpPr>
            <p:nvPr/>
          </p:nvSpPr>
          <p:spPr bwMode="auto">
            <a:xfrm>
              <a:off x="3528" y="2800"/>
              <a:ext cx="0" cy="1084"/>
            </a:xfrm>
            <a:prstGeom prst="line">
              <a:avLst/>
            </a:prstGeom>
            <a:noFill/>
            <a:ln w="12700">
              <a:solidFill>
                <a:schemeClr val="tx1"/>
              </a:solidFill>
              <a:prstDash val="dash"/>
              <a:round/>
            </a:ln>
            <a:extLst>
              <a:ext uri="{909E8E84-426E-40DD-AFC4-6F175D3DCCD1}">
                <a14:hiddenFill xmlns:a14="http://schemas.microsoft.com/office/drawing/2010/main">
                  <a:noFill/>
                </a14:hiddenFill>
              </a:ext>
            </a:extLst>
          </p:spPr>
          <p:txBody>
            <a:bodyPr wrap="none" anchor="ctr"/>
            <a:lstStyle/>
            <a:p>
              <a:endParaRPr lang="it-IT"/>
            </a:p>
          </p:txBody>
        </p:sp>
        <p:sp>
          <p:nvSpPr>
            <p:cNvPr id="53258" name="Rectangle 1034"/>
            <p:cNvSpPr>
              <a:spLocks noChangeArrowheads="1"/>
            </p:cNvSpPr>
            <p:nvPr/>
          </p:nvSpPr>
          <p:spPr bwMode="auto">
            <a:xfrm>
              <a:off x="2399" y="2609"/>
              <a:ext cx="43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it-IT" sz="1400" b="1">
                  <a:latin typeface="Cambria" panose="02040503050406030204" pitchFamily="18" charset="0"/>
                </a:rPr>
                <a:t>495 nm</a:t>
              </a:r>
            </a:p>
          </p:txBody>
        </p:sp>
        <p:sp>
          <p:nvSpPr>
            <p:cNvPr id="53259" name="Rectangle 1035"/>
            <p:cNvSpPr>
              <a:spLocks noChangeArrowheads="1"/>
            </p:cNvSpPr>
            <p:nvPr/>
          </p:nvSpPr>
          <p:spPr bwMode="auto">
            <a:xfrm>
              <a:off x="3383" y="2597"/>
              <a:ext cx="437"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it-IT" sz="1400" b="1">
                  <a:latin typeface="Cambria" panose="02040503050406030204" pitchFamily="18" charset="0"/>
                </a:rPr>
                <a:t>520 nm</a:t>
              </a:r>
            </a:p>
          </p:txBody>
        </p:sp>
        <p:sp>
          <p:nvSpPr>
            <p:cNvPr id="53260" name="Rectangle 1036"/>
            <p:cNvSpPr>
              <a:spLocks noChangeArrowheads="1"/>
            </p:cNvSpPr>
            <p:nvPr/>
          </p:nvSpPr>
          <p:spPr bwMode="auto">
            <a:xfrm>
              <a:off x="2477" y="2327"/>
              <a:ext cx="1013" cy="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it-IT" sz="1400" b="1">
                  <a:latin typeface="Cambria" panose="02040503050406030204" pitchFamily="18" charset="0"/>
                </a:rPr>
                <a:t>Stokes Shift is 25 nm</a:t>
              </a:r>
            </a:p>
          </p:txBody>
        </p:sp>
        <p:sp>
          <p:nvSpPr>
            <p:cNvPr id="53261" name="Rectangle 1037"/>
            <p:cNvSpPr>
              <a:spLocks noChangeArrowheads="1"/>
            </p:cNvSpPr>
            <p:nvPr/>
          </p:nvSpPr>
          <p:spPr bwMode="auto">
            <a:xfrm>
              <a:off x="1253" y="2399"/>
              <a:ext cx="620" cy="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it-IT" sz="1400" b="1">
                  <a:latin typeface="Cambria" panose="02040503050406030204" pitchFamily="18" charset="0"/>
                </a:rPr>
                <a:t>Fluorescein</a:t>
              </a:r>
            </a:p>
            <a:p>
              <a:r>
                <a:rPr lang="en-US" altLang="it-IT" sz="1400" b="1">
                  <a:latin typeface="Cambria" panose="02040503050406030204" pitchFamily="18" charset="0"/>
                </a:rPr>
                <a:t>molecule</a:t>
              </a:r>
            </a:p>
          </p:txBody>
        </p:sp>
        <p:sp>
          <p:nvSpPr>
            <p:cNvPr id="53262" name="Rectangle 1038"/>
            <p:cNvSpPr>
              <a:spLocks noChangeArrowheads="1"/>
            </p:cNvSpPr>
            <p:nvPr/>
          </p:nvSpPr>
          <p:spPr bwMode="auto">
            <a:xfrm rot="-5400000">
              <a:off x="391" y="3299"/>
              <a:ext cx="975" cy="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it-IT" b="1">
                  <a:latin typeface="Cambria" panose="02040503050406030204" pitchFamily="18" charset="0"/>
                </a:rPr>
                <a:t>Fluorescence Intensity</a:t>
              </a:r>
            </a:p>
          </p:txBody>
        </p:sp>
        <p:sp>
          <p:nvSpPr>
            <p:cNvPr id="53263" name="Rectangle 1039"/>
            <p:cNvSpPr>
              <a:spLocks noChangeArrowheads="1"/>
            </p:cNvSpPr>
            <p:nvPr/>
          </p:nvSpPr>
          <p:spPr bwMode="auto">
            <a:xfrm>
              <a:off x="2590" y="3957"/>
              <a:ext cx="766" cy="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it-IT" b="1">
                  <a:latin typeface="Cambria" panose="02040503050406030204" pitchFamily="18" charset="0"/>
                </a:rPr>
                <a:t>Wavelength</a:t>
              </a:r>
            </a:p>
          </p:txBody>
        </p:sp>
      </p:grpSp>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fld id="{9553F209-6336-40DC-9D53-2C00C5D65008}" type="slidenum">
              <a:rPr lang="en-US" altLang="it-IT" smtClean="0"/>
              <a:t>26</a:t>
            </a:fld>
            <a:endParaRPr lang="en-US" altLang="it-IT"/>
          </a:p>
        </p:txBody>
      </p:sp>
      <p:pic>
        <p:nvPicPr>
          <p:cNvPr id="6146" name="Picture 2" descr="Risultati immagini per stokes shift"/>
          <p:cNvPicPr>
            <a:picLocks noChangeAspect="1" noChangeArrowheads="1"/>
          </p:cNvPicPr>
          <p:nvPr/>
        </p:nvPicPr>
        <p:blipFill rotWithShape="1">
          <a:blip r:embed="rId2">
            <a:extLst>
              <a:ext uri="{28A0092B-C50C-407E-A947-70E740481C1C}">
                <a14:useLocalDpi xmlns:a14="http://schemas.microsoft.com/office/drawing/2010/main" val="0"/>
              </a:ext>
            </a:extLst>
          </a:blip>
          <a:srcRect r="49166"/>
          <a:stretch>
            <a:fillRect/>
          </a:stretch>
        </p:blipFill>
        <p:spPr bwMode="auto">
          <a:xfrm>
            <a:off x="3923928" y="3429000"/>
            <a:ext cx="4583878" cy="295232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Risultati immagini per stokes shift"/>
          <p:cNvPicPr>
            <a:picLocks noChangeAspect="1" noChangeArrowheads="1"/>
          </p:cNvPicPr>
          <p:nvPr/>
        </p:nvPicPr>
        <p:blipFill rotWithShape="1">
          <a:blip r:embed="rId2">
            <a:extLst>
              <a:ext uri="{28A0092B-C50C-407E-A947-70E740481C1C}">
                <a14:useLocalDpi xmlns:a14="http://schemas.microsoft.com/office/drawing/2010/main" val="0"/>
              </a:ext>
            </a:extLst>
          </a:blip>
          <a:srcRect l="49111"/>
          <a:stretch>
            <a:fillRect/>
          </a:stretch>
        </p:blipFill>
        <p:spPr bwMode="auto">
          <a:xfrm>
            <a:off x="323528" y="624812"/>
            <a:ext cx="4470466" cy="287619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904056" y="152401"/>
            <a:ext cx="7772400" cy="1143000"/>
          </a:xfrm>
        </p:spPr>
        <p:txBody>
          <a:bodyPr/>
          <a:lstStyle/>
          <a:p>
            <a:pPr eaLnBrk="1" hangingPunct="1"/>
            <a:r>
              <a:rPr lang="it-IT" altLang="it-IT" sz="3200" b="1" dirty="0">
                <a:latin typeface="Arial Narrow" panose="020B0606020202030204" pitchFamily="34" charset="0"/>
              </a:rPr>
              <a:t>Fluorofori estrinseci</a:t>
            </a:r>
          </a:p>
        </p:txBody>
      </p:sp>
      <p:pic>
        <p:nvPicPr>
          <p:cNvPr id="62467" name="Picture 3"/>
          <p:cNvPicPr>
            <a:picLocks noChangeAspect="1" noChangeArrowheads="1"/>
          </p:cNvPicPr>
          <p:nvPr/>
        </p:nvPicPr>
        <p:blipFill>
          <a:blip r:embed="rId2">
            <a:extLst>
              <a:ext uri="{28A0092B-C50C-407E-A947-70E740481C1C}">
                <a14:useLocalDpi xmlns:a14="http://schemas.microsoft.com/office/drawing/2010/main" val="0"/>
              </a:ext>
            </a:extLst>
          </a:blip>
          <a:srcRect t="14285" r="385"/>
          <a:stretch>
            <a:fillRect/>
          </a:stretch>
        </p:blipFill>
        <p:spPr bwMode="auto">
          <a:xfrm>
            <a:off x="251520" y="1740157"/>
            <a:ext cx="8643938"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Text Box 4"/>
          <p:cNvSpPr txBox="1">
            <a:spLocks noChangeArrowheads="1"/>
          </p:cNvSpPr>
          <p:nvPr/>
        </p:nvSpPr>
        <p:spPr bwMode="auto">
          <a:xfrm>
            <a:off x="5715000" y="6172200"/>
            <a:ext cx="3429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r>
              <a:rPr lang="it-IT" altLang="it-IT" sz="2000">
                <a:latin typeface="Arial Narrow" panose="020B0606020202030204" pitchFamily="34" charset="0"/>
              </a:rPr>
              <a:t>4’,6’ diamidino-2-fenilindolo</a:t>
            </a:r>
          </a:p>
        </p:txBody>
      </p:sp>
      <p:sp>
        <p:nvSpPr>
          <p:cNvPr id="5" name="Rettangolo 4"/>
          <p:cNvSpPr/>
          <p:nvPr/>
        </p:nvSpPr>
        <p:spPr>
          <a:xfrm>
            <a:off x="2555776" y="1681163"/>
            <a:ext cx="2214562" cy="1857375"/>
          </a:xfrm>
          <a:prstGeom prst="rect">
            <a:avLst/>
          </a:prstGeom>
          <a:solidFill>
            <a:srgbClr val="00FF00">
              <a:alpha val="2588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latin typeface="Arial Narrow" panose="020B0606020202030204" pitchFamily="34" charset="0"/>
            </a:endParaRPr>
          </a:p>
        </p:txBody>
      </p:sp>
      <p:sp>
        <p:nvSpPr>
          <p:cNvPr id="6" name="Rettangolo 5"/>
          <p:cNvSpPr/>
          <p:nvPr/>
        </p:nvSpPr>
        <p:spPr>
          <a:xfrm>
            <a:off x="179512" y="3717032"/>
            <a:ext cx="2304256" cy="2069406"/>
          </a:xfrm>
          <a:prstGeom prst="rect">
            <a:avLst/>
          </a:prstGeom>
          <a:solidFill>
            <a:srgbClr val="FFC000">
              <a:alpha val="14902"/>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latin typeface="Arial Narrow" panose="020B0606020202030204" pitchFamily="34" charset="0"/>
            </a:endParaRPr>
          </a:p>
        </p:txBody>
      </p:sp>
      <p:sp>
        <p:nvSpPr>
          <p:cNvPr id="8" name="Rettangolo 7"/>
          <p:cNvSpPr/>
          <p:nvPr/>
        </p:nvSpPr>
        <p:spPr>
          <a:xfrm>
            <a:off x="5715000" y="3857625"/>
            <a:ext cx="2961456" cy="1875631"/>
          </a:xfrm>
          <a:prstGeom prst="rect">
            <a:avLst/>
          </a:prstGeom>
          <a:solidFill>
            <a:srgbClr val="00B0F0">
              <a:alpha val="2588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latin typeface="Arial Narrow" panose="020B0606020202030204"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2"/>
          </p:nvPr>
        </p:nvSpPr>
        <p:spPr/>
        <p:txBody>
          <a:bodyPr/>
          <a:lstStyle/>
          <a:p>
            <a:fld id="{49A3E94F-50F7-443B-8C74-F5983B0DEA3C}" type="slidenum">
              <a:rPr lang="en-US" altLang="it-IT" smtClean="0"/>
              <a:t>28</a:t>
            </a:fld>
            <a:endParaRPr lang="en-US" altLang="it-IT"/>
          </a:p>
        </p:txBody>
      </p:sp>
      <p:pic>
        <p:nvPicPr>
          <p:cNvPr id="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56666" r="75104"/>
          <a:stretch>
            <a:fillRect/>
          </a:stretch>
        </p:blipFill>
        <p:spPr bwMode="auto">
          <a:xfrm>
            <a:off x="3636975" y="896412"/>
            <a:ext cx="1870049" cy="1796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3"/>
          <a:stretch>
            <a:fillRect/>
          </a:stretch>
        </p:blipFill>
        <p:spPr>
          <a:xfrm>
            <a:off x="5507024" y="542652"/>
            <a:ext cx="3591560" cy="2259965"/>
          </a:xfrm>
          <a:prstGeom prst="rect">
            <a:avLst/>
          </a:prstGeom>
        </p:spPr>
      </p:pic>
      <p:pic>
        <p:nvPicPr>
          <p:cNvPr id="11" name="Content Placeholder 10"/>
          <p:cNvPicPr>
            <a:picLocks noGrp="1" noChangeAspect="1"/>
          </p:cNvPicPr>
          <p:nvPr>
            <p:ph sz="half" idx="2"/>
          </p:nvPr>
        </p:nvPicPr>
        <p:blipFill>
          <a:blip r:embed="rId4"/>
          <a:stretch>
            <a:fillRect/>
          </a:stretch>
        </p:blipFill>
        <p:spPr>
          <a:xfrm>
            <a:off x="3203848" y="3554480"/>
            <a:ext cx="5102860" cy="2787650"/>
          </a:xfrm>
          <a:prstGeom prst="rect">
            <a:avLst/>
          </a:prstGeom>
        </p:spPr>
      </p:pic>
      <p:pic>
        <p:nvPicPr>
          <p:cNvPr id="4" name="Immagine 3">
            <a:extLst>
              <a:ext uri="{FF2B5EF4-FFF2-40B4-BE49-F238E27FC236}">
                <a16:creationId xmlns:a16="http://schemas.microsoft.com/office/drawing/2014/main" id="{C01F9046-ADD5-6968-5F9A-38EFF04E2758}"/>
              </a:ext>
            </a:extLst>
          </p:cNvPr>
          <p:cNvPicPr>
            <a:picLocks noChangeAspect="1"/>
          </p:cNvPicPr>
          <p:nvPr/>
        </p:nvPicPr>
        <p:blipFill>
          <a:blip r:embed="rId5"/>
          <a:stretch>
            <a:fillRect/>
          </a:stretch>
        </p:blipFill>
        <p:spPr>
          <a:xfrm>
            <a:off x="45415" y="515870"/>
            <a:ext cx="3401863" cy="2261812"/>
          </a:xfrm>
          <a:prstGeom prst="rect">
            <a:avLst/>
          </a:prstGeom>
        </p:spPr>
      </p:pic>
      <p:pic>
        <p:nvPicPr>
          <p:cNvPr id="6" name="Immagine 5">
            <a:extLst>
              <a:ext uri="{FF2B5EF4-FFF2-40B4-BE49-F238E27FC236}">
                <a16:creationId xmlns:a16="http://schemas.microsoft.com/office/drawing/2014/main" id="{9DEF6A39-3ED1-8F78-66D5-F0A64692D621}"/>
              </a:ext>
            </a:extLst>
          </p:cNvPr>
          <p:cNvPicPr>
            <a:picLocks noChangeAspect="1"/>
          </p:cNvPicPr>
          <p:nvPr/>
        </p:nvPicPr>
        <p:blipFill>
          <a:blip r:embed="rId6"/>
          <a:stretch>
            <a:fillRect/>
          </a:stretch>
        </p:blipFill>
        <p:spPr>
          <a:xfrm>
            <a:off x="730566" y="2996952"/>
            <a:ext cx="1865538" cy="36091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A134062-8636-4E26-B5AA-6C7F22F37316}" type="slidenum">
              <a:rPr lang="en-US" altLang="it-IT"/>
              <a:t>29</a:t>
            </a:fld>
            <a:endParaRPr lang="en-US" altLang="it-IT"/>
          </a:p>
        </p:txBody>
      </p:sp>
      <p:pic>
        <p:nvPicPr>
          <p:cNvPr id="4100" name="Picture 4" descr="https://biotium.com/wp-content/uploads/2017/01/GG-vs-SS-updat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61644" y="2138229"/>
            <a:ext cx="2217860" cy="379903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Risultati immagini per gel green dna st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869430"/>
            <a:ext cx="5661768" cy="212661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Risultati immagini per gel green dna stai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2396" y="669993"/>
            <a:ext cx="1630680" cy="2126615"/>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p:cNvSpPr txBox="1"/>
          <p:nvPr/>
        </p:nvSpPr>
        <p:spPr>
          <a:xfrm>
            <a:off x="1022396" y="2831912"/>
            <a:ext cx="1537600" cy="461665"/>
          </a:xfrm>
          <a:prstGeom prst="rect">
            <a:avLst/>
          </a:prstGeom>
          <a:noFill/>
        </p:spPr>
        <p:txBody>
          <a:bodyPr wrap="none" rtlCol="0">
            <a:spAutoFit/>
          </a:bodyPr>
          <a:lstStyle/>
          <a:p>
            <a:r>
              <a:rPr lang="it-IT" dirty="0"/>
              <a:t>Gel green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69776" y="0"/>
            <a:ext cx="7772400" cy="1276350"/>
          </a:xfrm>
        </p:spPr>
        <p:txBody>
          <a:bodyPr/>
          <a:lstStyle/>
          <a:p>
            <a:pPr eaLnBrk="1" hangingPunct="1"/>
            <a:r>
              <a:rPr lang="it-IT" altLang="it-IT" sz="3200" b="1" dirty="0">
                <a:latin typeface="+mn-lt"/>
              </a:rPr>
              <a:t>Diversi tipi di LUMINESCENZA</a:t>
            </a:r>
          </a:p>
        </p:txBody>
      </p:sp>
      <p:sp>
        <p:nvSpPr>
          <p:cNvPr id="37891" name="Rectangle 3"/>
          <p:cNvSpPr>
            <a:spLocks noGrp="1" noChangeArrowheads="1"/>
          </p:cNvSpPr>
          <p:nvPr>
            <p:ph type="body" sz="half" idx="1"/>
          </p:nvPr>
        </p:nvSpPr>
        <p:spPr>
          <a:xfrm>
            <a:off x="214313" y="1714500"/>
            <a:ext cx="4648200" cy="4114800"/>
          </a:xfrm>
        </p:spPr>
        <p:txBody>
          <a:bodyPr/>
          <a:lstStyle/>
          <a:p>
            <a:pPr eaLnBrk="1" hangingPunct="1">
              <a:lnSpc>
                <a:spcPct val="120000"/>
              </a:lnSpc>
              <a:buClr>
                <a:srgbClr val="FFFF99"/>
              </a:buClr>
            </a:pPr>
            <a:r>
              <a:rPr lang="it-IT" altLang="it-IT" sz="2000" b="1" dirty="0"/>
              <a:t>TIPO</a:t>
            </a:r>
          </a:p>
          <a:p>
            <a:pPr eaLnBrk="1" hangingPunct="1"/>
            <a:r>
              <a:rPr lang="it-IT" altLang="it-IT" sz="2000" b="1" dirty="0">
                <a:solidFill>
                  <a:srgbClr val="002060"/>
                </a:solidFill>
              </a:rPr>
              <a:t>CHEMILUMINESCENZA</a:t>
            </a:r>
          </a:p>
          <a:p>
            <a:pPr eaLnBrk="1" hangingPunct="1"/>
            <a:endParaRPr lang="it-IT" altLang="it-IT" sz="2000" b="1" dirty="0">
              <a:solidFill>
                <a:schemeClr val="bg2">
                  <a:lumMod val="20000"/>
                  <a:lumOff val="80000"/>
                </a:schemeClr>
              </a:solidFill>
            </a:endParaRPr>
          </a:p>
          <a:p>
            <a:pPr eaLnBrk="1" hangingPunct="1"/>
            <a:r>
              <a:rPr lang="it-IT" altLang="it-IT" sz="2400" b="1" dirty="0">
                <a:solidFill>
                  <a:schemeClr val="bg2">
                    <a:lumMod val="40000"/>
                    <a:lumOff val="60000"/>
                  </a:schemeClr>
                </a:solidFill>
              </a:rPr>
              <a:t>BIOLUMINESCENZA</a:t>
            </a:r>
          </a:p>
          <a:p>
            <a:pPr marL="0" indent="0" eaLnBrk="1" hangingPunct="1">
              <a:buNone/>
            </a:pPr>
            <a:endParaRPr lang="it-IT" altLang="it-IT" sz="2000" b="1" dirty="0"/>
          </a:p>
          <a:p>
            <a:pPr eaLnBrk="1" hangingPunct="1"/>
            <a:r>
              <a:rPr lang="it-IT" altLang="it-IT" sz="2400" b="1" dirty="0">
                <a:solidFill>
                  <a:schemeClr val="bg2">
                    <a:lumMod val="40000"/>
                    <a:lumOff val="60000"/>
                  </a:schemeClr>
                </a:solidFill>
              </a:rPr>
              <a:t>FOTOLUMINESCENZA </a:t>
            </a:r>
          </a:p>
          <a:p>
            <a:pPr eaLnBrk="1" hangingPunct="1">
              <a:buFontTx/>
              <a:buNone/>
            </a:pPr>
            <a:r>
              <a:rPr lang="it-IT" altLang="it-IT" sz="2000" dirty="0">
                <a:solidFill>
                  <a:schemeClr val="bg2">
                    <a:lumMod val="40000"/>
                    <a:lumOff val="60000"/>
                  </a:schemeClr>
                </a:solidFill>
              </a:rPr>
              <a:t>(</a:t>
            </a:r>
            <a:r>
              <a:rPr lang="it-IT" altLang="it-IT" sz="2000" b="1" dirty="0">
                <a:solidFill>
                  <a:schemeClr val="bg2">
                    <a:lumMod val="40000"/>
                    <a:lumOff val="60000"/>
                  </a:schemeClr>
                </a:solidFill>
              </a:rPr>
              <a:t>fluorescenza, fosforescenza</a:t>
            </a:r>
            <a:r>
              <a:rPr lang="it-IT" altLang="it-IT" sz="2000" dirty="0">
                <a:solidFill>
                  <a:schemeClr val="bg2">
                    <a:lumMod val="40000"/>
                    <a:lumOff val="60000"/>
                  </a:schemeClr>
                </a:solidFill>
              </a:rPr>
              <a:t>)</a:t>
            </a:r>
          </a:p>
          <a:p>
            <a:pPr eaLnBrk="1" hangingPunct="1">
              <a:buFontTx/>
              <a:buNone/>
            </a:pPr>
            <a:endParaRPr lang="it-IT" altLang="it-IT" sz="2000" dirty="0"/>
          </a:p>
          <a:p>
            <a:pPr eaLnBrk="1" hangingPunct="1">
              <a:lnSpc>
                <a:spcPct val="120000"/>
              </a:lnSpc>
            </a:pPr>
            <a:r>
              <a:rPr lang="it-IT" altLang="it-IT" sz="2000" dirty="0">
                <a:solidFill>
                  <a:schemeClr val="bg2">
                    <a:lumMod val="40000"/>
                    <a:lumOff val="60000"/>
                  </a:schemeClr>
                </a:solidFill>
              </a:rPr>
              <a:t>ELETTROLUMINESCENZA</a:t>
            </a:r>
          </a:p>
          <a:p>
            <a:pPr eaLnBrk="1" hangingPunct="1">
              <a:lnSpc>
                <a:spcPct val="120000"/>
              </a:lnSpc>
            </a:pPr>
            <a:endParaRPr lang="it-IT" altLang="it-IT" sz="2000" dirty="0">
              <a:solidFill>
                <a:schemeClr val="bg2">
                  <a:lumMod val="40000"/>
                  <a:lumOff val="60000"/>
                </a:schemeClr>
              </a:solidFill>
            </a:endParaRPr>
          </a:p>
          <a:p>
            <a:pPr eaLnBrk="1" hangingPunct="1">
              <a:lnSpc>
                <a:spcPct val="40000"/>
              </a:lnSpc>
            </a:pPr>
            <a:r>
              <a:rPr lang="it-IT" altLang="it-IT" sz="2000" dirty="0">
                <a:solidFill>
                  <a:schemeClr val="bg2">
                    <a:lumMod val="40000"/>
                    <a:lumOff val="60000"/>
                  </a:schemeClr>
                </a:solidFill>
              </a:rPr>
              <a:t>RADIOLUMINESCENZA</a:t>
            </a:r>
          </a:p>
          <a:p>
            <a:pPr eaLnBrk="1" hangingPunct="1">
              <a:lnSpc>
                <a:spcPct val="40000"/>
              </a:lnSpc>
            </a:pPr>
            <a:endParaRPr lang="it-IT" altLang="it-IT" sz="2000" dirty="0"/>
          </a:p>
          <a:p>
            <a:pPr eaLnBrk="1" hangingPunct="1">
              <a:lnSpc>
                <a:spcPct val="40000"/>
              </a:lnSpc>
            </a:pPr>
            <a:endParaRPr lang="it-IT" altLang="it-IT" sz="2000" dirty="0"/>
          </a:p>
          <a:p>
            <a:pPr eaLnBrk="1" hangingPunct="1">
              <a:lnSpc>
                <a:spcPct val="40000"/>
              </a:lnSpc>
            </a:pPr>
            <a:endParaRPr lang="it-IT" altLang="it-IT" sz="2000" dirty="0"/>
          </a:p>
          <a:p>
            <a:pPr eaLnBrk="1" hangingPunct="1">
              <a:lnSpc>
                <a:spcPct val="120000"/>
              </a:lnSpc>
              <a:spcBef>
                <a:spcPct val="45000"/>
              </a:spcBef>
            </a:pPr>
            <a:endParaRPr lang="it-IT" altLang="it-IT" sz="2000" b="1" dirty="0"/>
          </a:p>
        </p:txBody>
      </p:sp>
      <p:sp>
        <p:nvSpPr>
          <p:cNvPr id="37892" name="Rectangle 4"/>
          <p:cNvSpPr>
            <a:spLocks noGrp="1" noChangeArrowheads="1"/>
          </p:cNvSpPr>
          <p:nvPr>
            <p:ph type="body" sz="half" idx="2"/>
          </p:nvPr>
        </p:nvSpPr>
        <p:spPr>
          <a:xfrm>
            <a:off x="4355976" y="1628800"/>
            <a:ext cx="5029200" cy="4114800"/>
          </a:xfrm>
        </p:spPr>
        <p:txBody>
          <a:bodyPr/>
          <a:lstStyle/>
          <a:p>
            <a:pPr eaLnBrk="1" hangingPunct="1">
              <a:lnSpc>
                <a:spcPct val="120000"/>
              </a:lnSpc>
              <a:buClr>
                <a:srgbClr val="FFFF99"/>
              </a:buClr>
            </a:pPr>
            <a:r>
              <a:rPr lang="it-IT" altLang="it-IT" sz="2000" b="1" dirty="0"/>
              <a:t>CAUSA</a:t>
            </a:r>
          </a:p>
          <a:p>
            <a:pPr eaLnBrk="1" hangingPunct="1"/>
            <a:r>
              <a:rPr lang="it-IT" altLang="it-IT" sz="2000" b="1" dirty="0">
                <a:solidFill>
                  <a:srgbClr val="002060"/>
                </a:solidFill>
              </a:rPr>
              <a:t>Reazione chimica</a:t>
            </a:r>
          </a:p>
          <a:p>
            <a:pPr eaLnBrk="1" hangingPunct="1"/>
            <a:endParaRPr lang="it-IT" altLang="it-IT" sz="2000" b="1" dirty="0">
              <a:solidFill>
                <a:schemeClr val="bg2">
                  <a:lumMod val="40000"/>
                  <a:lumOff val="60000"/>
                </a:schemeClr>
              </a:solidFill>
            </a:endParaRPr>
          </a:p>
          <a:p>
            <a:pPr eaLnBrk="1" hangingPunct="1"/>
            <a:r>
              <a:rPr lang="it-IT" altLang="it-IT" sz="2400" b="1" dirty="0">
                <a:solidFill>
                  <a:schemeClr val="bg2">
                    <a:lumMod val="40000"/>
                    <a:lumOff val="60000"/>
                  </a:schemeClr>
                </a:solidFill>
              </a:rPr>
              <a:t>Reazione enzimatica</a:t>
            </a:r>
          </a:p>
          <a:p>
            <a:pPr eaLnBrk="1" hangingPunct="1"/>
            <a:endParaRPr lang="it-IT" altLang="it-IT" sz="2000" b="1" dirty="0"/>
          </a:p>
          <a:p>
            <a:pPr eaLnBrk="1" hangingPunct="1"/>
            <a:endParaRPr lang="it-IT" altLang="it-IT" sz="2000" b="1" dirty="0">
              <a:solidFill>
                <a:schemeClr val="bg2">
                  <a:lumMod val="40000"/>
                  <a:lumOff val="60000"/>
                </a:schemeClr>
              </a:solidFill>
            </a:endParaRPr>
          </a:p>
          <a:p>
            <a:pPr eaLnBrk="1" hangingPunct="1"/>
            <a:r>
              <a:rPr lang="it-IT" altLang="it-IT" sz="2000" b="1" dirty="0">
                <a:solidFill>
                  <a:schemeClr val="bg2">
                    <a:lumMod val="40000"/>
                    <a:lumOff val="60000"/>
                  </a:schemeClr>
                </a:solidFill>
              </a:rPr>
              <a:t>Assorbimento luce UV-vis</a:t>
            </a:r>
          </a:p>
          <a:p>
            <a:pPr eaLnBrk="1" hangingPunct="1">
              <a:lnSpc>
                <a:spcPct val="70000"/>
              </a:lnSpc>
              <a:buFont typeface="Monotype Sorts"/>
              <a:buNone/>
            </a:pPr>
            <a:endParaRPr lang="it-IT" altLang="it-IT" sz="2000" dirty="0"/>
          </a:p>
          <a:p>
            <a:pPr eaLnBrk="1" hangingPunct="1">
              <a:lnSpc>
                <a:spcPct val="70000"/>
              </a:lnSpc>
              <a:buFont typeface="Monotype Sorts"/>
              <a:buNone/>
            </a:pPr>
            <a:endParaRPr lang="it-IT" altLang="it-IT" sz="2000" dirty="0"/>
          </a:p>
          <a:p>
            <a:pPr eaLnBrk="1" hangingPunct="1">
              <a:lnSpc>
                <a:spcPct val="70000"/>
              </a:lnSpc>
              <a:buFont typeface="Monotype Sorts"/>
              <a:buNone/>
            </a:pPr>
            <a:endParaRPr lang="it-IT" altLang="it-IT" sz="2000" dirty="0"/>
          </a:p>
          <a:p>
            <a:pPr eaLnBrk="1" hangingPunct="1">
              <a:lnSpc>
                <a:spcPct val="110000"/>
              </a:lnSpc>
            </a:pPr>
            <a:r>
              <a:rPr lang="it-IT" altLang="it-IT" sz="2000" dirty="0">
                <a:solidFill>
                  <a:schemeClr val="bg2">
                    <a:lumMod val="40000"/>
                    <a:lumOff val="60000"/>
                  </a:schemeClr>
                </a:solidFill>
              </a:rPr>
              <a:t>Corrente elettrica in gas ionizzato</a:t>
            </a:r>
          </a:p>
          <a:p>
            <a:pPr eaLnBrk="1" hangingPunct="1">
              <a:lnSpc>
                <a:spcPct val="110000"/>
              </a:lnSpc>
            </a:pPr>
            <a:endParaRPr lang="it-IT" altLang="it-IT" sz="2000" dirty="0">
              <a:solidFill>
                <a:schemeClr val="bg2">
                  <a:lumMod val="40000"/>
                  <a:lumOff val="60000"/>
                </a:schemeClr>
              </a:solidFill>
            </a:endParaRPr>
          </a:p>
          <a:p>
            <a:pPr eaLnBrk="1" hangingPunct="1">
              <a:spcBef>
                <a:spcPct val="10000"/>
              </a:spcBef>
            </a:pPr>
            <a:r>
              <a:rPr lang="it-IT" altLang="it-IT" sz="2000" dirty="0">
                <a:solidFill>
                  <a:schemeClr val="bg2">
                    <a:lumMod val="40000"/>
                    <a:lumOff val="60000"/>
                  </a:schemeClr>
                </a:solidFill>
              </a:rPr>
              <a:t>Materiale radioattivo incorporato nel “fosforo</a:t>
            </a:r>
            <a:r>
              <a:rPr lang="it-IT" altLang="it-IT" sz="2000" dirty="0"/>
              <a:t>”</a:t>
            </a:r>
          </a:p>
          <a:p>
            <a:pPr eaLnBrk="1" hangingPunct="1">
              <a:spcBef>
                <a:spcPct val="10000"/>
              </a:spcBef>
            </a:pPr>
            <a:endParaRPr lang="it-IT" altLang="it-IT" sz="2000" dirty="0"/>
          </a:p>
          <a:p>
            <a:pPr eaLnBrk="1" hangingPunct="1">
              <a:spcBef>
                <a:spcPct val="10000"/>
              </a:spcBef>
            </a:pPr>
            <a:endParaRPr lang="it-IT" altLang="it-IT" sz="2000" dirty="0"/>
          </a:p>
          <a:p>
            <a:pPr eaLnBrk="1" hangingPunct="1">
              <a:lnSpc>
                <a:spcPct val="60000"/>
              </a:lnSpc>
            </a:pPr>
            <a:endParaRPr lang="it-IT" altLang="it-IT" sz="2000" b="1" dirty="0"/>
          </a:p>
          <a:p>
            <a:pPr eaLnBrk="1" hangingPunct="1">
              <a:lnSpc>
                <a:spcPct val="60000"/>
              </a:lnSpc>
            </a:pPr>
            <a:endParaRPr lang="it-IT" altLang="it-IT" sz="2000" b="1" dirty="0"/>
          </a:p>
        </p:txBody>
      </p:sp>
    </p:spTree>
    <p:extLst>
      <p:ext uri="{BB962C8B-B14F-4D97-AF65-F5344CB8AC3E}">
        <p14:creationId xmlns:p14="http://schemas.microsoft.com/office/powerpoint/2010/main" val="2040658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049E3F24-270C-9958-6828-01B8933E8625}"/>
              </a:ext>
            </a:extLst>
          </p:cNvPr>
          <p:cNvSpPr>
            <a:spLocks noGrp="1"/>
          </p:cNvSpPr>
          <p:nvPr>
            <p:ph type="sldNum" sz="quarter" idx="12"/>
          </p:nvPr>
        </p:nvSpPr>
        <p:spPr/>
        <p:txBody>
          <a:bodyPr/>
          <a:lstStyle/>
          <a:p>
            <a:fld id="{7B0DEF11-33F1-4478-A514-B3C011784847}" type="slidenum">
              <a:rPr lang="en-US" altLang="it-IT" smtClean="0"/>
              <a:t>30</a:t>
            </a:fld>
            <a:endParaRPr lang="en-US" altLang="it-IT"/>
          </a:p>
        </p:txBody>
      </p:sp>
      <p:pic>
        <p:nvPicPr>
          <p:cNvPr id="8" name="Immagine 7">
            <a:extLst>
              <a:ext uri="{FF2B5EF4-FFF2-40B4-BE49-F238E27FC236}">
                <a16:creationId xmlns:a16="http://schemas.microsoft.com/office/drawing/2014/main" id="{1B51D07C-279B-DE55-212E-7846FF5341C6}"/>
              </a:ext>
            </a:extLst>
          </p:cNvPr>
          <p:cNvPicPr>
            <a:picLocks noChangeAspect="1"/>
          </p:cNvPicPr>
          <p:nvPr/>
        </p:nvPicPr>
        <p:blipFill rotWithShape="1">
          <a:blip r:embed="rId2"/>
          <a:srcRect t="1" r="53004" b="-1280"/>
          <a:stretch/>
        </p:blipFill>
        <p:spPr>
          <a:xfrm>
            <a:off x="2729148" y="3558593"/>
            <a:ext cx="3501649" cy="3118824"/>
          </a:xfrm>
          <a:prstGeom prst="rect">
            <a:avLst/>
          </a:prstGeom>
        </p:spPr>
      </p:pic>
      <p:pic>
        <p:nvPicPr>
          <p:cNvPr id="2" name="Immagine 1">
            <a:extLst>
              <a:ext uri="{FF2B5EF4-FFF2-40B4-BE49-F238E27FC236}">
                <a16:creationId xmlns:a16="http://schemas.microsoft.com/office/drawing/2014/main" id="{FE9D9A3B-7CDB-DD74-905D-CF64DA8583B2}"/>
              </a:ext>
            </a:extLst>
          </p:cNvPr>
          <p:cNvPicPr>
            <a:picLocks noChangeAspect="1"/>
          </p:cNvPicPr>
          <p:nvPr/>
        </p:nvPicPr>
        <p:blipFill>
          <a:blip r:embed="rId3"/>
          <a:stretch>
            <a:fillRect/>
          </a:stretch>
        </p:blipFill>
        <p:spPr>
          <a:xfrm>
            <a:off x="4739943" y="656210"/>
            <a:ext cx="3908953" cy="2302534"/>
          </a:xfrm>
          <a:prstGeom prst="rect">
            <a:avLst/>
          </a:prstGeom>
        </p:spPr>
      </p:pic>
      <p:pic>
        <p:nvPicPr>
          <p:cNvPr id="3" name="Immagine 2">
            <a:extLst>
              <a:ext uri="{FF2B5EF4-FFF2-40B4-BE49-F238E27FC236}">
                <a16:creationId xmlns:a16="http://schemas.microsoft.com/office/drawing/2014/main" id="{35B77D9E-1BC4-767A-6204-242C7918A929}"/>
              </a:ext>
            </a:extLst>
          </p:cNvPr>
          <p:cNvPicPr>
            <a:picLocks noChangeAspect="1"/>
          </p:cNvPicPr>
          <p:nvPr/>
        </p:nvPicPr>
        <p:blipFill>
          <a:blip r:embed="rId4"/>
          <a:stretch>
            <a:fillRect/>
          </a:stretch>
        </p:blipFill>
        <p:spPr>
          <a:xfrm>
            <a:off x="479991" y="836712"/>
            <a:ext cx="3596952" cy="2261812"/>
          </a:xfrm>
          <a:prstGeom prst="rect">
            <a:avLst/>
          </a:prstGeom>
        </p:spPr>
      </p:pic>
      <p:sp>
        <p:nvSpPr>
          <p:cNvPr id="4" name="CasellaDiTesto 3">
            <a:extLst>
              <a:ext uri="{FF2B5EF4-FFF2-40B4-BE49-F238E27FC236}">
                <a16:creationId xmlns:a16="http://schemas.microsoft.com/office/drawing/2014/main" id="{DCF58C35-8D78-C8BD-0958-DACD44E3975D}"/>
              </a:ext>
            </a:extLst>
          </p:cNvPr>
          <p:cNvSpPr txBox="1"/>
          <p:nvPr/>
        </p:nvSpPr>
        <p:spPr>
          <a:xfrm>
            <a:off x="1691680" y="140901"/>
            <a:ext cx="782587" cy="461665"/>
          </a:xfrm>
          <a:prstGeom prst="rect">
            <a:avLst/>
          </a:prstGeom>
          <a:noFill/>
        </p:spPr>
        <p:txBody>
          <a:bodyPr wrap="none" rtlCol="0">
            <a:spAutoFit/>
          </a:bodyPr>
          <a:lstStyle/>
          <a:p>
            <a:r>
              <a:rPr lang="it-IT" dirty="0" err="1"/>
              <a:t>EtBr</a:t>
            </a:r>
            <a:endParaRPr lang="it-IT" dirty="0"/>
          </a:p>
        </p:txBody>
      </p:sp>
      <p:sp>
        <p:nvSpPr>
          <p:cNvPr id="9" name="CasellaDiTesto 8">
            <a:extLst>
              <a:ext uri="{FF2B5EF4-FFF2-40B4-BE49-F238E27FC236}">
                <a16:creationId xmlns:a16="http://schemas.microsoft.com/office/drawing/2014/main" id="{E6E93AB1-850F-5EE9-7A7E-3E13A9612326}"/>
              </a:ext>
            </a:extLst>
          </p:cNvPr>
          <p:cNvSpPr txBox="1"/>
          <p:nvPr/>
        </p:nvSpPr>
        <p:spPr>
          <a:xfrm>
            <a:off x="5883140" y="134220"/>
            <a:ext cx="1622560" cy="461665"/>
          </a:xfrm>
          <a:prstGeom prst="rect">
            <a:avLst/>
          </a:prstGeom>
          <a:noFill/>
        </p:spPr>
        <p:txBody>
          <a:bodyPr wrap="none" rtlCol="0">
            <a:spAutoFit/>
          </a:bodyPr>
          <a:lstStyle/>
          <a:p>
            <a:r>
              <a:rPr lang="it-IT" dirty="0"/>
              <a:t>Gel green </a:t>
            </a:r>
          </a:p>
        </p:txBody>
      </p:sp>
      <p:pic>
        <p:nvPicPr>
          <p:cNvPr id="10" name="Immagine 9">
            <a:extLst>
              <a:ext uri="{FF2B5EF4-FFF2-40B4-BE49-F238E27FC236}">
                <a16:creationId xmlns:a16="http://schemas.microsoft.com/office/drawing/2014/main" id="{D8F3749C-FB6E-8568-DE86-03CD1867EA8C}"/>
              </a:ext>
            </a:extLst>
          </p:cNvPr>
          <p:cNvPicPr>
            <a:picLocks noChangeAspect="1"/>
          </p:cNvPicPr>
          <p:nvPr/>
        </p:nvPicPr>
        <p:blipFill>
          <a:blip r:embed="rId5"/>
          <a:stretch>
            <a:fillRect/>
          </a:stretch>
        </p:blipFill>
        <p:spPr>
          <a:xfrm>
            <a:off x="6553200" y="3559107"/>
            <a:ext cx="2444708" cy="2432515"/>
          </a:xfrm>
          <a:prstGeom prst="rect">
            <a:avLst/>
          </a:prstGeom>
        </p:spPr>
      </p:pic>
      <p:pic>
        <p:nvPicPr>
          <p:cNvPr id="11" name="Immagine 10">
            <a:extLst>
              <a:ext uri="{FF2B5EF4-FFF2-40B4-BE49-F238E27FC236}">
                <a16:creationId xmlns:a16="http://schemas.microsoft.com/office/drawing/2014/main" id="{E841A850-CBA2-37C3-800D-1FB5AA1A28CE}"/>
              </a:ext>
            </a:extLst>
          </p:cNvPr>
          <p:cNvPicPr>
            <a:picLocks noChangeAspect="1"/>
          </p:cNvPicPr>
          <p:nvPr/>
        </p:nvPicPr>
        <p:blipFill>
          <a:blip r:embed="rId6"/>
          <a:stretch>
            <a:fillRect/>
          </a:stretch>
        </p:blipFill>
        <p:spPr>
          <a:xfrm>
            <a:off x="146092" y="4126084"/>
            <a:ext cx="2670279" cy="1865538"/>
          </a:xfrm>
          <a:prstGeom prst="rect">
            <a:avLst/>
          </a:prstGeom>
        </p:spPr>
      </p:pic>
    </p:spTree>
    <p:extLst>
      <p:ext uri="{BB962C8B-B14F-4D97-AF65-F5344CB8AC3E}">
        <p14:creationId xmlns:p14="http://schemas.microsoft.com/office/powerpoint/2010/main" val="163603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904056" y="152401"/>
            <a:ext cx="7772400" cy="1143000"/>
          </a:xfrm>
        </p:spPr>
        <p:txBody>
          <a:bodyPr/>
          <a:lstStyle/>
          <a:p>
            <a:pPr eaLnBrk="1" hangingPunct="1"/>
            <a:r>
              <a:rPr lang="it-IT" altLang="it-IT" sz="3200" b="1" dirty="0">
                <a:latin typeface="Arial Narrow" panose="020B0606020202030204" pitchFamily="34" charset="0"/>
              </a:rPr>
              <a:t>Fluorofori estrinseci</a:t>
            </a:r>
          </a:p>
        </p:txBody>
      </p:sp>
      <p:pic>
        <p:nvPicPr>
          <p:cNvPr id="62467" name="Picture 3"/>
          <p:cNvPicPr>
            <a:picLocks noChangeAspect="1" noChangeArrowheads="1"/>
          </p:cNvPicPr>
          <p:nvPr/>
        </p:nvPicPr>
        <p:blipFill>
          <a:blip r:embed="rId2">
            <a:extLst>
              <a:ext uri="{28A0092B-C50C-407E-A947-70E740481C1C}">
                <a14:useLocalDpi xmlns:a14="http://schemas.microsoft.com/office/drawing/2010/main" val="0"/>
              </a:ext>
            </a:extLst>
          </a:blip>
          <a:srcRect t="14285" r="385"/>
          <a:stretch>
            <a:fillRect/>
          </a:stretch>
        </p:blipFill>
        <p:spPr bwMode="auto">
          <a:xfrm>
            <a:off x="251520" y="1740157"/>
            <a:ext cx="8643938"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Text Box 4"/>
          <p:cNvSpPr txBox="1">
            <a:spLocks noChangeArrowheads="1"/>
          </p:cNvSpPr>
          <p:nvPr/>
        </p:nvSpPr>
        <p:spPr bwMode="auto">
          <a:xfrm>
            <a:off x="5715000" y="6172200"/>
            <a:ext cx="3429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r>
              <a:rPr lang="it-IT" altLang="it-IT" sz="2000">
                <a:latin typeface="Arial Narrow" panose="020B0606020202030204" pitchFamily="34" charset="0"/>
              </a:rPr>
              <a:t>4’,6’ diamidino-2-fenilindolo</a:t>
            </a:r>
          </a:p>
        </p:txBody>
      </p:sp>
      <p:sp>
        <p:nvSpPr>
          <p:cNvPr id="5" name="Rettangolo 4"/>
          <p:cNvSpPr/>
          <p:nvPr/>
        </p:nvSpPr>
        <p:spPr>
          <a:xfrm>
            <a:off x="2555776" y="1681163"/>
            <a:ext cx="2214562" cy="1857375"/>
          </a:xfrm>
          <a:prstGeom prst="rect">
            <a:avLst/>
          </a:prstGeom>
          <a:solidFill>
            <a:srgbClr val="00FF00">
              <a:alpha val="2588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latin typeface="Arial Narrow" panose="020B0606020202030204" pitchFamily="34" charset="0"/>
            </a:endParaRPr>
          </a:p>
        </p:txBody>
      </p:sp>
      <p:sp>
        <p:nvSpPr>
          <p:cNvPr id="6" name="Rettangolo 5"/>
          <p:cNvSpPr/>
          <p:nvPr/>
        </p:nvSpPr>
        <p:spPr>
          <a:xfrm>
            <a:off x="179512" y="3717032"/>
            <a:ext cx="2304256" cy="2069406"/>
          </a:xfrm>
          <a:prstGeom prst="rect">
            <a:avLst/>
          </a:prstGeom>
          <a:solidFill>
            <a:srgbClr val="FFC000">
              <a:alpha val="14902"/>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latin typeface="Arial Narrow" panose="020B0606020202030204" pitchFamily="34" charset="0"/>
            </a:endParaRPr>
          </a:p>
        </p:txBody>
      </p:sp>
      <p:sp>
        <p:nvSpPr>
          <p:cNvPr id="8" name="Rettangolo 7"/>
          <p:cNvSpPr/>
          <p:nvPr/>
        </p:nvSpPr>
        <p:spPr>
          <a:xfrm>
            <a:off x="5715000" y="3857625"/>
            <a:ext cx="2961456" cy="1875631"/>
          </a:xfrm>
          <a:prstGeom prst="rect">
            <a:avLst/>
          </a:prstGeom>
          <a:solidFill>
            <a:srgbClr val="00B0F0">
              <a:alpha val="2588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latin typeface="Arial Narrow" panose="020B0606020202030204"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descr="\\Bioserver3\BIONET\Podgorski\Dev Biol\MBC\Ch 9\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228600"/>
            <a:ext cx="4152900" cy="637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TextBox 4"/>
          <p:cNvSpPr txBox="1">
            <a:spLocks noChangeArrowheads="1"/>
          </p:cNvSpPr>
          <p:nvPr/>
        </p:nvSpPr>
        <p:spPr bwMode="auto">
          <a:xfrm>
            <a:off x="381000" y="1371600"/>
            <a:ext cx="3581400" cy="255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it-IT" sz="3200" b="1"/>
              <a:t>Absorb light at one wavelength and emit light at a specific and longer wavelength</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bwMode="auto">
          <a:xfrm>
            <a:off x="156712" y="332656"/>
            <a:ext cx="4559304" cy="808062"/>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it-IT" sz="2400" b="0" i="0" u="none" strike="noStrike" cap="none" normalizeH="0" baseline="0">
              <a:ln>
                <a:noFill/>
              </a:ln>
              <a:solidFill>
                <a:schemeClr val="tx1"/>
              </a:solidFill>
              <a:effectLst/>
              <a:latin typeface="Arial Narrow" panose="020B0606020202030204" pitchFamily="34" charset="0"/>
            </a:endParaRPr>
          </a:p>
        </p:txBody>
      </p:sp>
      <p:sp>
        <p:nvSpPr>
          <p:cNvPr id="2" name="Rettangolo 1"/>
          <p:cNvSpPr/>
          <p:nvPr/>
        </p:nvSpPr>
        <p:spPr>
          <a:xfrm>
            <a:off x="362422" y="548680"/>
            <a:ext cx="8136904" cy="3816429"/>
          </a:xfrm>
          <a:prstGeom prst="rect">
            <a:avLst/>
          </a:prstGeom>
        </p:spPr>
        <p:txBody>
          <a:bodyPr wrap="square">
            <a:spAutoFit/>
          </a:bodyPr>
          <a:lstStyle/>
          <a:p>
            <a:r>
              <a:rPr lang="en-US" sz="2200" b="1" dirty="0">
                <a:solidFill>
                  <a:srgbClr val="252525"/>
                </a:solidFill>
                <a:latin typeface="Arial Narrow" panose="020B0606020202030204" pitchFamily="34" charset="0"/>
              </a:rPr>
              <a:t>DAPI</a:t>
            </a:r>
            <a:r>
              <a:rPr lang="en-US" sz="2200" dirty="0">
                <a:solidFill>
                  <a:srgbClr val="252525"/>
                </a:solidFill>
                <a:latin typeface="Arial Narrow" panose="020B0606020202030204" pitchFamily="34" charset="0"/>
              </a:rPr>
              <a:t> (</a:t>
            </a:r>
            <a:r>
              <a:rPr lang="en-US" sz="2200" b="1" dirty="0">
                <a:solidFill>
                  <a:srgbClr val="252525"/>
                </a:solidFill>
                <a:latin typeface="Arial Narrow" panose="020B0606020202030204" pitchFamily="34" charset="0"/>
              </a:rPr>
              <a:t>4',6-diamidino-2-phenylindole</a:t>
            </a:r>
            <a:r>
              <a:rPr lang="en-US" sz="2200" dirty="0">
                <a:solidFill>
                  <a:srgbClr val="252525"/>
                </a:solidFill>
                <a:latin typeface="Arial Narrow" panose="020B0606020202030204" pitchFamily="34" charset="0"/>
              </a:rPr>
              <a:t>) </a:t>
            </a:r>
          </a:p>
          <a:p>
            <a:endParaRPr lang="en-US" sz="2200" dirty="0">
              <a:solidFill>
                <a:srgbClr val="252525"/>
              </a:solidFill>
              <a:latin typeface="Arial Narrow" panose="020B0606020202030204" pitchFamily="34" charset="0"/>
            </a:endParaRPr>
          </a:p>
          <a:p>
            <a:endParaRPr lang="en-US" sz="2200" dirty="0">
              <a:latin typeface="Arial Narrow" panose="020B0606020202030204" pitchFamily="34" charset="0"/>
            </a:endParaRPr>
          </a:p>
          <a:p>
            <a:r>
              <a:rPr lang="en-US" sz="2200" dirty="0">
                <a:latin typeface="Arial Narrow" panose="020B0606020202030204" pitchFamily="34" charset="0"/>
              </a:rPr>
              <a:t>is a </a:t>
            </a:r>
            <a:r>
              <a:rPr lang="en-US" b="1" dirty="0">
                <a:solidFill>
                  <a:srgbClr val="00B0F0"/>
                </a:solidFill>
                <a:effectLst>
                  <a:outerShdw blurRad="38100" dist="38100" dir="2700000" algn="tl">
                    <a:srgbClr val="000000">
                      <a:alpha val="43137"/>
                    </a:srgbClr>
                  </a:outerShdw>
                </a:effectLst>
                <a:latin typeface="Arial Narrow" panose="020B0606020202030204" pitchFamily="34" charset="0"/>
              </a:rPr>
              <a:t>fluorescent stain</a:t>
            </a:r>
            <a:r>
              <a:rPr lang="en-US" dirty="0">
                <a:solidFill>
                  <a:srgbClr val="00B0F0"/>
                </a:solidFill>
                <a:effectLst>
                  <a:outerShdw blurRad="38100" dist="38100" dir="2700000" algn="tl">
                    <a:srgbClr val="000000">
                      <a:alpha val="43137"/>
                    </a:srgbClr>
                  </a:outerShdw>
                </a:effectLst>
                <a:latin typeface="Arial Narrow" panose="020B0606020202030204" pitchFamily="34" charset="0"/>
              </a:rPr>
              <a:t> </a:t>
            </a:r>
            <a:r>
              <a:rPr lang="en-US" sz="2200" dirty="0">
                <a:latin typeface="Arial Narrow" panose="020B0606020202030204" pitchFamily="34" charset="0"/>
              </a:rPr>
              <a:t>that binds strongly to </a:t>
            </a:r>
            <a:r>
              <a:rPr lang="en-US" sz="2200" b="1" dirty="0">
                <a:latin typeface="Arial Narrow" panose="020B0606020202030204" pitchFamily="34" charset="0"/>
              </a:rPr>
              <a:t>A-T rich regions in DNA</a:t>
            </a:r>
            <a:r>
              <a:rPr lang="en-US" sz="2200" dirty="0">
                <a:latin typeface="Arial Narrow" panose="020B0606020202030204" pitchFamily="34" charset="0"/>
              </a:rPr>
              <a:t>. </a:t>
            </a:r>
          </a:p>
          <a:p>
            <a:endParaRPr lang="en-US" sz="2200" dirty="0">
              <a:latin typeface="Arial Narrow" panose="020B0606020202030204" pitchFamily="34" charset="0"/>
            </a:endParaRPr>
          </a:p>
          <a:p>
            <a:r>
              <a:rPr lang="en-US" sz="2200" dirty="0">
                <a:latin typeface="Arial Narrow" panose="020B0606020202030204" pitchFamily="34" charset="0"/>
              </a:rPr>
              <a:t>It is used extensively in </a:t>
            </a:r>
            <a:r>
              <a:rPr lang="en-US" sz="2200" b="1" dirty="0">
                <a:latin typeface="Arial Narrow" panose="020B0606020202030204" pitchFamily="34" charset="0"/>
              </a:rPr>
              <a:t>fluorescence microsco</a:t>
            </a:r>
            <a:r>
              <a:rPr lang="en-US" sz="2200" dirty="0">
                <a:latin typeface="Arial Narrow" panose="020B0606020202030204" pitchFamily="34" charset="0"/>
              </a:rPr>
              <a:t>py. </a:t>
            </a:r>
          </a:p>
          <a:p>
            <a:endParaRPr lang="en-US" sz="2200" dirty="0">
              <a:latin typeface="Arial Narrow" panose="020B0606020202030204" pitchFamily="34" charset="0"/>
            </a:endParaRPr>
          </a:p>
          <a:p>
            <a:endParaRPr lang="en-US" sz="2200" dirty="0">
              <a:latin typeface="Arial Narrow" panose="020B0606020202030204" pitchFamily="34" charset="0"/>
            </a:endParaRPr>
          </a:p>
          <a:p>
            <a:r>
              <a:rPr lang="en-US" sz="2200" dirty="0">
                <a:latin typeface="Arial Narrow" panose="020B0606020202030204" pitchFamily="34" charset="0"/>
              </a:rPr>
              <a:t>As DAPI can pass through an intact cell membrane, it can be used to stain both </a:t>
            </a:r>
            <a:r>
              <a:rPr lang="en-US" sz="2200" b="1" u="sng" dirty="0">
                <a:latin typeface="Arial Narrow" panose="020B0606020202030204" pitchFamily="34" charset="0"/>
              </a:rPr>
              <a:t>live</a:t>
            </a:r>
            <a:r>
              <a:rPr lang="en-US" sz="2200" b="1" dirty="0">
                <a:latin typeface="Arial Narrow" panose="020B0606020202030204" pitchFamily="34" charset="0"/>
              </a:rPr>
              <a:t> and </a:t>
            </a:r>
            <a:r>
              <a:rPr lang="en-US" sz="2200" b="1" u="sng" dirty="0">
                <a:latin typeface="Arial Narrow" panose="020B0606020202030204" pitchFamily="34" charset="0"/>
              </a:rPr>
              <a:t>fixed</a:t>
            </a:r>
            <a:r>
              <a:rPr lang="en-US" sz="2200" b="1" dirty="0">
                <a:latin typeface="Arial Narrow" panose="020B0606020202030204" pitchFamily="34" charset="0"/>
              </a:rPr>
              <a:t> cells</a:t>
            </a:r>
            <a:r>
              <a:rPr lang="en-US" sz="2200" dirty="0">
                <a:latin typeface="Arial Narrow" panose="020B0606020202030204" pitchFamily="34" charset="0"/>
              </a:rPr>
              <a:t>, though it passes through the membrane less efficiently in live cells and therefore the effectiveness of the stain is lower.</a:t>
            </a:r>
            <a:endParaRPr lang="it-IT" sz="2200" dirty="0">
              <a:latin typeface="Arial Narrow" panose="020B0606020202030204" pitchFamily="34" charset="0"/>
            </a:endParaRPr>
          </a:p>
        </p:txBody>
      </p:sp>
      <p:pic>
        <p:nvPicPr>
          <p:cNvPr id="4098" name="Picture 2" descr="DAPI Space Fil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6736" y="22312"/>
            <a:ext cx="1905000" cy="1428750"/>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p:cNvSpPr/>
          <p:nvPr/>
        </p:nvSpPr>
        <p:spPr>
          <a:xfrm>
            <a:off x="290414" y="4681359"/>
            <a:ext cx="4824536" cy="1938992"/>
          </a:xfrm>
          <a:prstGeom prst="rect">
            <a:avLst/>
          </a:prstGeom>
        </p:spPr>
        <p:txBody>
          <a:bodyPr wrap="square">
            <a:spAutoFit/>
          </a:bodyPr>
          <a:lstStyle/>
          <a:p>
            <a:r>
              <a:rPr lang="en-US" b="1" dirty="0">
                <a:solidFill>
                  <a:srgbClr val="252525"/>
                </a:solidFill>
                <a:latin typeface="Arial Narrow" panose="020B0606020202030204" pitchFamily="34" charset="0"/>
              </a:rPr>
              <a:t>DAPI</a:t>
            </a:r>
            <a:r>
              <a:rPr lang="en-US" dirty="0">
                <a:solidFill>
                  <a:srgbClr val="252525"/>
                </a:solidFill>
                <a:latin typeface="Arial Narrow" panose="020B0606020202030204" pitchFamily="34" charset="0"/>
              </a:rPr>
              <a:t> has</a:t>
            </a:r>
          </a:p>
          <a:p>
            <a:pPr marL="342900" indent="-342900">
              <a:buFontTx/>
              <a:buChar char="-"/>
            </a:pPr>
            <a:r>
              <a:rPr lang="en-US" dirty="0">
                <a:solidFill>
                  <a:srgbClr val="252525"/>
                </a:solidFill>
                <a:latin typeface="Arial Narrow" panose="020B0606020202030204" pitchFamily="34" charset="0"/>
              </a:rPr>
              <a:t>absorption maximum at a wavelength of </a:t>
            </a:r>
            <a:r>
              <a:rPr lang="en-US" b="1" dirty="0">
                <a:solidFill>
                  <a:srgbClr val="252525"/>
                </a:solidFill>
                <a:latin typeface="Arial Narrow" panose="020B0606020202030204" pitchFamily="34" charset="0"/>
              </a:rPr>
              <a:t>358</a:t>
            </a:r>
            <a:r>
              <a:rPr lang="en-US" dirty="0">
                <a:solidFill>
                  <a:srgbClr val="252525"/>
                </a:solidFill>
                <a:latin typeface="Arial Narrow" panose="020B0606020202030204" pitchFamily="34" charset="0"/>
              </a:rPr>
              <a:t> nm </a:t>
            </a:r>
            <a:r>
              <a:rPr lang="en-US" b="1" dirty="0">
                <a:solidFill>
                  <a:srgbClr val="7030A0"/>
                </a:solidFill>
                <a:latin typeface="Arial Narrow" panose="020B0606020202030204" pitchFamily="34" charset="0"/>
              </a:rPr>
              <a:t>(ultraviolet) </a:t>
            </a:r>
          </a:p>
          <a:p>
            <a:pPr marL="342900" indent="-342900">
              <a:buFontTx/>
              <a:buChar char="-"/>
            </a:pPr>
            <a:r>
              <a:rPr lang="en-US" dirty="0">
                <a:solidFill>
                  <a:srgbClr val="252525"/>
                </a:solidFill>
                <a:latin typeface="Arial Narrow" panose="020B0606020202030204" pitchFamily="34" charset="0"/>
              </a:rPr>
              <a:t>- emission maximum is at </a:t>
            </a:r>
            <a:r>
              <a:rPr lang="en-US" b="1" dirty="0">
                <a:solidFill>
                  <a:srgbClr val="252525"/>
                </a:solidFill>
                <a:latin typeface="Arial Narrow" panose="020B0606020202030204" pitchFamily="34" charset="0"/>
              </a:rPr>
              <a:t>461</a:t>
            </a:r>
            <a:r>
              <a:rPr lang="en-US" dirty="0">
                <a:solidFill>
                  <a:srgbClr val="252525"/>
                </a:solidFill>
                <a:latin typeface="Arial Narrow" panose="020B0606020202030204" pitchFamily="34" charset="0"/>
              </a:rPr>
              <a:t> nm </a:t>
            </a:r>
            <a:r>
              <a:rPr lang="en-US" b="1" dirty="0">
                <a:solidFill>
                  <a:srgbClr val="0070C0"/>
                </a:solidFill>
                <a:latin typeface="Arial Narrow" panose="020B0606020202030204" pitchFamily="34" charset="0"/>
              </a:rPr>
              <a:t>(blue</a:t>
            </a:r>
            <a:r>
              <a:rPr lang="en-US" dirty="0">
                <a:solidFill>
                  <a:srgbClr val="0070C0"/>
                </a:solidFill>
                <a:latin typeface="Arial Narrow" panose="020B0606020202030204" pitchFamily="34" charset="0"/>
              </a:rPr>
              <a:t>).</a:t>
            </a:r>
            <a:endParaRPr lang="it-IT" dirty="0">
              <a:solidFill>
                <a:srgbClr val="0070C0"/>
              </a:solidFill>
              <a:latin typeface="Arial Narrow" panose="020B0606020202030204" pitchFamily="34" charset="0"/>
            </a:endParaRPr>
          </a:p>
        </p:txBody>
      </p:sp>
      <p:pic>
        <p:nvPicPr>
          <p:cNvPr id="17410" name="Picture 2" descr="DAPI.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6736" y="2204864"/>
            <a:ext cx="2095500" cy="866776"/>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a:extLst>
              <a:ext uri="{FF2B5EF4-FFF2-40B4-BE49-F238E27FC236}">
                <a16:creationId xmlns:a16="http://schemas.microsoft.com/office/drawing/2014/main" id="{D00F2738-1290-9D47-B83A-3945CD3D293C}"/>
              </a:ext>
            </a:extLst>
          </p:cNvPr>
          <p:cNvPicPr>
            <a:picLocks noChangeAspect="1"/>
          </p:cNvPicPr>
          <p:nvPr/>
        </p:nvPicPr>
        <p:blipFill>
          <a:blip r:embed="rId4"/>
          <a:stretch>
            <a:fillRect/>
          </a:stretch>
        </p:blipFill>
        <p:spPr>
          <a:xfrm>
            <a:off x="5114950" y="4567681"/>
            <a:ext cx="3384376" cy="2166349"/>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2"/>
          </p:nvPr>
        </p:nvSpPr>
        <p:spPr/>
        <p:txBody>
          <a:bodyPr/>
          <a:lstStyle/>
          <a:p>
            <a:fld id="{49A3E94F-50F7-443B-8C74-F5983B0DEA3C}" type="slidenum">
              <a:rPr lang="en-US" altLang="it-IT" smtClean="0"/>
              <a:t>34</a:t>
            </a:fld>
            <a:endParaRPr lang="en-US" altLang="it-IT"/>
          </a:p>
        </p:txBody>
      </p:sp>
      <p:pic>
        <p:nvPicPr>
          <p:cNvPr id="4" name="Immagine 3"/>
          <p:cNvPicPr>
            <a:picLocks noChangeAspect="1"/>
          </p:cNvPicPr>
          <p:nvPr/>
        </p:nvPicPr>
        <p:blipFill rotWithShape="1">
          <a:blip r:embed="rId2"/>
          <a:srcRect l="10783" t="19341" r="12909" b="7581"/>
          <a:stretch>
            <a:fillRect/>
          </a:stretch>
        </p:blipFill>
        <p:spPr>
          <a:xfrm>
            <a:off x="395536" y="764704"/>
            <a:ext cx="8062664" cy="4343355"/>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rotWithShape="1">
          <a:blip r:embed="rId2"/>
          <a:srcRect l="27556" t="13880" r="32282" b="8840"/>
          <a:stretch>
            <a:fillRect/>
          </a:stretch>
        </p:blipFill>
        <p:spPr>
          <a:xfrm>
            <a:off x="-16644" y="76805"/>
            <a:ext cx="5092700" cy="5512435"/>
          </a:xfrm>
          <a:prstGeom prst="rect">
            <a:avLst/>
          </a:prstGeom>
        </p:spPr>
      </p:pic>
      <p:pic>
        <p:nvPicPr>
          <p:cNvPr id="5122" name="Picture 2" descr="https://www.researchgate.net/file.PostFileLoader.html?id=51de7ec7cf57d74847a34336&amp;assetKey=AS%3A272129000443905%40144189201747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6045" y="4256405"/>
            <a:ext cx="5157470" cy="247967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s://pathbio.med.upenn.edu/pbr/portal/cell/clip_image002_0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2856" y="896918"/>
            <a:ext cx="4320480" cy="324248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904056" y="152401"/>
            <a:ext cx="7772400" cy="1143000"/>
          </a:xfrm>
        </p:spPr>
        <p:txBody>
          <a:bodyPr/>
          <a:lstStyle/>
          <a:p>
            <a:pPr eaLnBrk="1" hangingPunct="1"/>
            <a:r>
              <a:rPr lang="it-IT" altLang="it-IT" sz="3200" b="1" dirty="0">
                <a:latin typeface="Arial Narrow" panose="020B0606020202030204" pitchFamily="34" charset="0"/>
              </a:rPr>
              <a:t>Fluorofori estrinseci</a:t>
            </a:r>
          </a:p>
        </p:txBody>
      </p:sp>
      <p:pic>
        <p:nvPicPr>
          <p:cNvPr id="62467" name="Picture 3"/>
          <p:cNvPicPr>
            <a:picLocks noChangeAspect="1" noChangeArrowheads="1"/>
          </p:cNvPicPr>
          <p:nvPr/>
        </p:nvPicPr>
        <p:blipFill>
          <a:blip r:embed="rId2">
            <a:extLst>
              <a:ext uri="{28A0092B-C50C-407E-A947-70E740481C1C}">
                <a14:useLocalDpi xmlns:a14="http://schemas.microsoft.com/office/drawing/2010/main" val="0"/>
              </a:ext>
            </a:extLst>
          </a:blip>
          <a:srcRect t="14285" r="385"/>
          <a:stretch>
            <a:fillRect/>
          </a:stretch>
        </p:blipFill>
        <p:spPr bwMode="auto">
          <a:xfrm>
            <a:off x="251520" y="1740157"/>
            <a:ext cx="8643938"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8" name="Text Box 4"/>
          <p:cNvSpPr txBox="1">
            <a:spLocks noChangeArrowheads="1"/>
          </p:cNvSpPr>
          <p:nvPr/>
        </p:nvSpPr>
        <p:spPr bwMode="auto">
          <a:xfrm>
            <a:off x="5715000" y="6172200"/>
            <a:ext cx="3429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spcBef>
                <a:spcPct val="50000"/>
              </a:spcBef>
            </a:pPr>
            <a:r>
              <a:rPr lang="it-IT" altLang="it-IT" sz="2000">
                <a:latin typeface="Arial Narrow" panose="020B0606020202030204" pitchFamily="34" charset="0"/>
              </a:rPr>
              <a:t>4’,6’ diamidino-2-fenilindolo</a:t>
            </a:r>
          </a:p>
        </p:txBody>
      </p:sp>
      <p:sp>
        <p:nvSpPr>
          <p:cNvPr id="5" name="Rettangolo 4"/>
          <p:cNvSpPr/>
          <p:nvPr/>
        </p:nvSpPr>
        <p:spPr>
          <a:xfrm>
            <a:off x="2555776" y="1681163"/>
            <a:ext cx="2214562" cy="1857375"/>
          </a:xfrm>
          <a:prstGeom prst="rect">
            <a:avLst/>
          </a:prstGeom>
          <a:solidFill>
            <a:srgbClr val="00FF00">
              <a:alpha val="2588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latin typeface="Arial Narrow" panose="020B0606020202030204" pitchFamily="34" charset="0"/>
            </a:endParaRPr>
          </a:p>
        </p:txBody>
      </p:sp>
      <p:sp>
        <p:nvSpPr>
          <p:cNvPr id="6" name="Rettangolo 5"/>
          <p:cNvSpPr/>
          <p:nvPr/>
        </p:nvSpPr>
        <p:spPr>
          <a:xfrm>
            <a:off x="179512" y="3717032"/>
            <a:ext cx="2304256" cy="2069406"/>
          </a:xfrm>
          <a:prstGeom prst="rect">
            <a:avLst/>
          </a:prstGeom>
          <a:solidFill>
            <a:srgbClr val="FFC000">
              <a:alpha val="14902"/>
            </a:srgbClr>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latin typeface="Arial Narrow" panose="020B0606020202030204" pitchFamily="34" charset="0"/>
            </a:endParaRPr>
          </a:p>
        </p:txBody>
      </p:sp>
      <p:sp>
        <p:nvSpPr>
          <p:cNvPr id="8" name="Rettangolo 7"/>
          <p:cNvSpPr/>
          <p:nvPr/>
        </p:nvSpPr>
        <p:spPr>
          <a:xfrm>
            <a:off x="5715000" y="3857625"/>
            <a:ext cx="2961456" cy="1875631"/>
          </a:xfrm>
          <a:prstGeom prst="rect">
            <a:avLst/>
          </a:prstGeom>
          <a:solidFill>
            <a:srgbClr val="00B0F0">
              <a:alpha val="25882"/>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a:latin typeface="Arial Narrow" panose="020B0606020202030204"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2"/>
          </p:nvPr>
        </p:nvSpPr>
        <p:spPr>
          <a:xfrm>
            <a:off x="7239000" y="6525344"/>
            <a:ext cx="1905000" cy="457200"/>
          </a:xfrm>
        </p:spPr>
        <p:txBody>
          <a:bodyPr/>
          <a:lstStyle/>
          <a:p>
            <a:fld id="{49A3E94F-50F7-443B-8C74-F5983B0DEA3C}" type="slidenum">
              <a:rPr lang="en-US" altLang="it-IT" smtClean="0"/>
              <a:t>37</a:t>
            </a:fld>
            <a:endParaRPr lang="en-US" altLang="it-IT" dirty="0"/>
          </a:p>
        </p:txBody>
      </p:sp>
      <p:pic>
        <p:nvPicPr>
          <p:cNvPr id="15362" name="Picture 2" descr="http://fluoview.magnet.fsu.edu/theory/images/fluorophoresintrofigur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3449" y="222582"/>
            <a:ext cx="6545294" cy="2664296"/>
          </a:xfrm>
          <a:prstGeom prst="rect">
            <a:avLst/>
          </a:prstGeom>
          <a:noFill/>
          <a:extLst>
            <a:ext uri="{909E8E84-426E-40DD-AFC4-6F175D3DCCD1}">
              <a14:hiddenFill xmlns:a14="http://schemas.microsoft.com/office/drawing/2010/main">
                <a:solidFill>
                  <a:srgbClr val="FFFFFF"/>
                </a:solidFill>
              </a14:hiddenFill>
            </a:ext>
          </a:extLst>
        </p:spPr>
      </p:pic>
      <p:pic>
        <p:nvPicPr>
          <p:cNvPr id="2" name="Immagine 1">
            <a:extLst>
              <a:ext uri="{FF2B5EF4-FFF2-40B4-BE49-F238E27FC236}">
                <a16:creationId xmlns:a16="http://schemas.microsoft.com/office/drawing/2014/main" id="{558FB9C1-3553-F96C-7C01-CDA1E78C8E58}"/>
              </a:ext>
            </a:extLst>
          </p:cNvPr>
          <p:cNvPicPr>
            <a:picLocks noChangeAspect="1"/>
          </p:cNvPicPr>
          <p:nvPr/>
        </p:nvPicPr>
        <p:blipFill>
          <a:blip r:embed="rId3"/>
          <a:stretch>
            <a:fillRect/>
          </a:stretch>
        </p:blipFill>
        <p:spPr>
          <a:xfrm>
            <a:off x="1348925" y="3535783"/>
            <a:ext cx="3312368" cy="2272077"/>
          </a:xfrm>
          <a:prstGeom prst="rect">
            <a:avLst/>
          </a:prstGeom>
        </p:spPr>
      </p:pic>
      <p:sp>
        <p:nvSpPr>
          <p:cNvPr id="4" name="CasellaDiTesto 3">
            <a:extLst>
              <a:ext uri="{FF2B5EF4-FFF2-40B4-BE49-F238E27FC236}">
                <a16:creationId xmlns:a16="http://schemas.microsoft.com/office/drawing/2014/main" id="{EB0BE08B-C3EC-EBA1-58A6-101A5AA37BE2}"/>
              </a:ext>
            </a:extLst>
          </p:cNvPr>
          <p:cNvSpPr txBox="1"/>
          <p:nvPr/>
        </p:nvSpPr>
        <p:spPr>
          <a:xfrm>
            <a:off x="2267744" y="3082117"/>
            <a:ext cx="1996059" cy="461665"/>
          </a:xfrm>
          <a:prstGeom prst="rect">
            <a:avLst/>
          </a:prstGeom>
          <a:noFill/>
        </p:spPr>
        <p:txBody>
          <a:bodyPr wrap="none" rtlCol="0">
            <a:spAutoFit/>
          </a:bodyPr>
          <a:lstStyle/>
          <a:p>
            <a:r>
              <a:rPr lang="it-IT" b="1" dirty="0" err="1">
                <a:solidFill>
                  <a:srgbClr val="00B050"/>
                </a:solidFill>
              </a:rPr>
              <a:t>Fluorescein</a:t>
            </a:r>
            <a:r>
              <a:rPr lang="it-IT" b="1" dirty="0">
                <a:solidFill>
                  <a:srgbClr val="00B050"/>
                </a:solidFill>
              </a:rPr>
              <a:t> </a:t>
            </a:r>
          </a:p>
        </p:txBody>
      </p:sp>
      <p:pic>
        <p:nvPicPr>
          <p:cNvPr id="5" name="Immagine 4">
            <a:extLst>
              <a:ext uri="{FF2B5EF4-FFF2-40B4-BE49-F238E27FC236}">
                <a16:creationId xmlns:a16="http://schemas.microsoft.com/office/drawing/2014/main" id="{7282987A-07D9-229D-D146-8C5CA2314DFB}"/>
              </a:ext>
            </a:extLst>
          </p:cNvPr>
          <p:cNvPicPr>
            <a:picLocks noChangeAspect="1"/>
          </p:cNvPicPr>
          <p:nvPr/>
        </p:nvPicPr>
        <p:blipFill>
          <a:blip r:embed="rId4"/>
          <a:stretch>
            <a:fillRect/>
          </a:stretch>
        </p:blipFill>
        <p:spPr>
          <a:xfrm>
            <a:off x="5583690" y="3579160"/>
            <a:ext cx="3310619" cy="2034236"/>
          </a:xfrm>
          <a:prstGeom prst="rect">
            <a:avLst/>
          </a:prstGeom>
        </p:spPr>
      </p:pic>
      <p:sp>
        <p:nvSpPr>
          <p:cNvPr id="7" name="CasellaDiTesto 6">
            <a:extLst>
              <a:ext uri="{FF2B5EF4-FFF2-40B4-BE49-F238E27FC236}">
                <a16:creationId xmlns:a16="http://schemas.microsoft.com/office/drawing/2014/main" id="{0DCED691-11E0-20EB-600C-42090D2DA8CB}"/>
              </a:ext>
            </a:extLst>
          </p:cNvPr>
          <p:cNvSpPr txBox="1"/>
          <p:nvPr/>
        </p:nvSpPr>
        <p:spPr>
          <a:xfrm>
            <a:off x="6876256" y="3064643"/>
            <a:ext cx="1599733" cy="461665"/>
          </a:xfrm>
          <a:prstGeom prst="rect">
            <a:avLst/>
          </a:prstGeom>
          <a:noFill/>
        </p:spPr>
        <p:txBody>
          <a:bodyPr wrap="none" rtlCol="0">
            <a:spAutoFit/>
          </a:bodyPr>
          <a:lstStyle/>
          <a:p>
            <a:r>
              <a:rPr lang="it-IT" b="1" dirty="0">
                <a:solidFill>
                  <a:srgbClr val="FF0000"/>
                </a:solidFill>
              </a:rPr>
              <a:t>Texas red</a:t>
            </a:r>
          </a:p>
        </p:txBody>
      </p:sp>
      <p:graphicFrame>
        <p:nvGraphicFramePr>
          <p:cNvPr id="9" name="Tabella 8">
            <a:extLst>
              <a:ext uri="{FF2B5EF4-FFF2-40B4-BE49-F238E27FC236}">
                <a16:creationId xmlns:a16="http://schemas.microsoft.com/office/drawing/2014/main" id="{9CD55BFC-E39C-7FE7-99A7-A45A36418A32}"/>
              </a:ext>
            </a:extLst>
          </p:cNvPr>
          <p:cNvGraphicFramePr>
            <a:graphicFrameLocks noGrp="1"/>
          </p:cNvGraphicFramePr>
          <p:nvPr>
            <p:extLst>
              <p:ext uri="{D42A27DB-BD31-4B8C-83A1-F6EECF244321}">
                <p14:modId xmlns:p14="http://schemas.microsoft.com/office/powerpoint/2010/main" val="3947480571"/>
              </p:ext>
            </p:extLst>
          </p:nvPr>
        </p:nvGraphicFramePr>
        <p:xfrm>
          <a:off x="5695216" y="5792204"/>
          <a:ext cx="3312368" cy="853440"/>
        </p:xfrm>
        <a:graphic>
          <a:graphicData uri="http://schemas.openxmlformats.org/drawingml/2006/table">
            <a:tbl>
              <a:tblPr/>
              <a:tblGrid>
                <a:gridCol w="1656184">
                  <a:extLst>
                    <a:ext uri="{9D8B030D-6E8A-4147-A177-3AD203B41FA5}">
                      <a16:colId xmlns:a16="http://schemas.microsoft.com/office/drawing/2014/main" val="366875975"/>
                    </a:ext>
                  </a:extLst>
                </a:gridCol>
                <a:gridCol w="1656184">
                  <a:extLst>
                    <a:ext uri="{9D8B030D-6E8A-4147-A177-3AD203B41FA5}">
                      <a16:colId xmlns:a16="http://schemas.microsoft.com/office/drawing/2014/main" val="2908287215"/>
                    </a:ext>
                  </a:extLst>
                </a:gridCol>
              </a:tblGrid>
              <a:tr h="324922">
                <a:tc>
                  <a:txBody>
                    <a:bodyPr/>
                    <a:lstStyle/>
                    <a:p>
                      <a:pPr algn="ctr" fontAlgn="base"/>
                      <a:r>
                        <a:rPr lang="it-IT" b="1" dirty="0" err="1">
                          <a:effectLst/>
                          <a:latin typeface="inherit"/>
                        </a:rPr>
                        <a:t>Excitation</a:t>
                      </a:r>
                      <a:r>
                        <a:rPr lang="it-IT" b="1" dirty="0">
                          <a:effectLst/>
                          <a:latin typeface="inherit"/>
                        </a:rPr>
                        <a:t> (</a:t>
                      </a:r>
                      <a:r>
                        <a:rPr lang="it-IT" altLang="ko-KR" b="1" dirty="0">
                          <a:effectLst/>
                          <a:latin typeface="inherit"/>
                          <a:ea typeface="inherit"/>
                        </a:rPr>
                        <a:t>㎚</a:t>
                      </a:r>
                      <a:r>
                        <a:rPr lang="it-IT" b="1" dirty="0">
                          <a:effectLst/>
                          <a:latin typeface="inherit"/>
                        </a:rPr>
                        <a:t>)</a:t>
                      </a:r>
                      <a:endParaRPr lang="it-IT" b="0" dirty="0">
                        <a:effectLst/>
                        <a:latin typeface="inherit"/>
                      </a:endParaRPr>
                    </a:p>
                  </a:txBody>
                  <a:tcPr marL="76200" marR="76200" marT="76200" marB="76200" anchor="ctr">
                    <a:lnL w="12700" cap="flat" cmpd="sng" algn="ctr">
                      <a:solidFill>
                        <a:srgbClr val="6020F7"/>
                      </a:solidFill>
                      <a:prstDash val="solid"/>
                      <a:round/>
                      <a:headEnd type="none" w="med" len="med"/>
                      <a:tailEnd type="none" w="med" len="med"/>
                    </a:lnL>
                    <a:lnR w="12700" cap="flat" cmpd="sng" algn="ctr">
                      <a:solidFill>
                        <a:srgbClr val="5027F7"/>
                      </a:solidFill>
                      <a:prstDash val="solid"/>
                      <a:round/>
                      <a:headEnd type="none" w="med" len="med"/>
                      <a:tailEnd type="none" w="med" len="med"/>
                    </a:lnR>
                    <a:lnT w="12700" cap="flat" cmpd="sng" algn="ctr">
                      <a:solidFill>
                        <a:srgbClr val="6020F7"/>
                      </a:solidFill>
                      <a:prstDash val="solid"/>
                      <a:round/>
                      <a:headEnd type="none" w="med" len="med"/>
                      <a:tailEnd type="none" w="med" len="med"/>
                    </a:lnT>
                    <a:lnB w="12700" cap="flat" cmpd="sng" algn="ctr">
                      <a:solidFill>
                        <a:srgbClr val="D046F7"/>
                      </a:solidFill>
                      <a:prstDash val="solid"/>
                      <a:round/>
                      <a:headEnd type="none" w="med" len="med"/>
                      <a:tailEnd type="none" w="med" len="med"/>
                    </a:lnB>
                  </a:tcPr>
                </a:tc>
                <a:tc>
                  <a:txBody>
                    <a:bodyPr/>
                    <a:lstStyle/>
                    <a:p>
                      <a:pPr algn="ctr" fontAlgn="base"/>
                      <a:r>
                        <a:rPr lang="it-IT" b="1">
                          <a:effectLst/>
                          <a:latin typeface="inherit"/>
                        </a:rPr>
                        <a:t>Emission (</a:t>
                      </a:r>
                      <a:r>
                        <a:rPr lang="it-IT" altLang="ko-KR" b="1">
                          <a:effectLst/>
                          <a:latin typeface="inherit"/>
                          <a:ea typeface="inherit"/>
                        </a:rPr>
                        <a:t>㎚</a:t>
                      </a:r>
                      <a:r>
                        <a:rPr lang="it-IT" b="1">
                          <a:effectLst/>
                          <a:latin typeface="inherit"/>
                        </a:rPr>
                        <a:t>)</a:t>
                      </a:r>
                      <a:endParaRPr lang="it-IT" b="0">
                        <a:effectLst/>
                        <a:latin typeface="inherit"/>
                      </a:endParaRPr>
                    </a:p>
                  </a:txBody>
                  <a:tcPr marL="76200" marR="76200" marT="76200" marB="76200" anchor="ctr">
                    <a:lnL w="12700" cap="flat" cmpd="sng" algn="ctr">
                      <a:solidFill>
                        <a:srgbClr val="5027F7"/>
                      </a:solidFill>
                      <a:prstDash val="solid"/>
                      <a:round/>
                      <a:headEnd type="none" w="med" len="med"/>
                      <a:tailEnd type="none" w="med" len="med"/>
                    </a:lnL>
                    <a:lnR w="9525" cap="flat" cmpd="sng" algn="ctr">
                      <a:solidFill>
                        <a:srgbClr val="5027F7"/>
                      </a:solidFill>
                      <a:prstDash val="solid"/>
                      <a:round/>
                      <a:headEnd type="none" w="med" len="med"/>
                      <a:tailEnd type="none" w="med" len="med"/>
                    </a:lnR>
                    <a:lnT w="12700" cap="flat" cmpd="sng" algn="ctr">
                      <a:solidFill>
                        <a:srgbClr val="5027F7"/>
                      </a:solidFill>
                      <a:prstDash val="solid"/>
                      <a:round/>
                      <a:headEnd type="none" w="med" len="med"/>
                      <a:tailEnd type="none" w="med" len="med"/>
                    </a:lnT>
                    <a:lnB w="12700" cap="flat" cmpd="sng" algn="ctr">
                      <a:solidFill>
                        <a:srgbClr val="104CF7"/>
                      </a:solidFill>
                      <a:prstDash val="solid"/>
                      <a:round/>
                      <a:headEnd type="none" w="med" len="med"/>
                      <a:tailEnd type="none" w="med" len="med"/>
                    </a:lnB>
                  </a:tcPr>
                </a:tc>
                <a:extLst>
                  <a:ext uri="{0D108BD9-81ED-4DB2-BD59-A6C34878D82A}">
                    <a16:rowId xmlns:a16="http://schemas.microsoft.com/office/drawing/2014/main" val="3441039624"/>
                  </a:ext>
                </a:extLst>
              </a:tr>
              <a:tr h="324922">
                <a:tc>
                  <a:txBody>
                    <a:bodyPr/>
                    <a:lstStyle/>
                    <a:p>
                      <a:pPr algn="ctr" fontAlgn="base"/>
                      <a:r>
                        <a:rPr lang="it-IT" b="0">
                          <a:effectLst/>
                          <a:latin typeface="inherit"/>
                        </a:rPr>
                        <a:t>595</a:t>
                      </a:r>
                    </a:p>
                  </a:txBody>
                  <a:tcPr marL="76200" marR="76200" marT="76200" marB="76200" anchor="ctr">
                    <a:lnL w="12700" cap="flat" cmpd="sng" algn="ctr">
                      <a:solidFill>
                        <a:srgbClr val="D046F7"/>
                      </a:solidFill>
                      <a:prstDash val="solid"/>
                      <a:round/>
                      <a:headEnd type="none" w="med" len="med"/>
                      <a:tailEnd type="none" w="med" len="med"/>
                    </a:lnL>
                    <a:lnR w="12700" cap="flat" cmpd="sng" algn="ctr">
                      <a:solidFill>
                        <a:srgbClr val="104CF7"/>
                      </a:solidFill>
                      <a:prstDash val="solid"/>
                      <a:round/>
                      <a:headEnd type="none" w="med" len="med"/>
                      <a:tailEnd type="none" w="med" len="med"/>
                    </a:lnR>
                    <a:lnT w="12700" cap="flat" cmpd="sng" algn="ctr">
                      <a:solidFill>
                        <a:srgbClr val="D046F7"/>
                      </a:solidFill>
                      <a:prstDash val="solid"/>
                      <a:round/>
                      <a:headEnd type="none" w="med" len="med"/>
                      <a:tailEnd type="none" w="med" len="med"/>
                    </a:lnT>
                    <a:lnB w="9525" cap="flat" cmpd="sng" algn="ctr">
                      <a:solidFill>
                        <a:srgbClr val="D046F7"/>
                      </a:solidFill>
                      <a:prstDash val="solid"/>
                      <a:round/>
                      <a:headEnd type="none" w="med" len="med"/>
                      <a:tailEnd type="none" w="med" len="med"/>
                    </a:lnB>
                  </a:tcPr>
                </a:tc>
                <a:tc>
                  <a:txBody>
                    <a:bodyPr/>
                    <a:lstStyle/>
                    <a:p>
                      <a:pPr algn="ctr" fontAlgn="base"/>
                      <a:r>
                        <a:rPr lang="it-IT" b="0" dirty="0">
                          <a:effectLst/>
                          <a:latin typeface="inherit"/>
                        </a:rPr>
                        <a:t>620</a:t>
                      </a:r>
                    </a:p>
                  </a:txBody>
                  <a:tcPr marL="76200" marR="76200" marT="76200" marB="76200" anchor="ctr">
                    <a:lnL w="12700" cap="flat" cmpd="sng" algn="ctr">
                      <a:solidFill>
                        <a:srgbClr val="104CF7"/>
                      </a:solidFill>
                      <a:prstDash val="solid"/>
                      <a:round/>
                      <a:headEnd type="none" w="med" len="med"/>
                      <a:tailEnd type="none" w="med" len="med"/>
                    </a:lnL>
                    <a:lnR w="9525" cap="flat" cmpd="sng" algn="ctr">
                      <a:solidFill>
                        <a:srgbClr val="104CF7"/>
                      </a:solidFill>
                      <a:prstDash val="solid"/>
                      <a:round/>
                      <a:headEnd type="none" w="med" len="med"/>
                      <a:tailEnd type="none" w="med" len="med"/>
                    </a:lnR>
                    <a:lnT w="12700" cap="flat" cmpd="sng" algn="ctr">
                      <a:solidFill>
                        <a:srgbClr val="104CF7"/>
                      </a:solidFill>
                      <a:prstDash val="solid"/>
                      <a:round/>
                      <a:headEnd type="none" w="med" len="med"/>
                      <a:tailEnd type="none" w="med" len="med"/>
                    </a:lnT>
                    <a:lnB w="9525" cap="flat" cmpd="sng" algn="ctr">
                      <a:solidFill>
                        <a:srgbClr val="104CF7"/>
                      </a:solidFill>
                      <a:prstDash val="solid"/>
                      <a:round/>
                      <a:headEnd type="none" w="med" len="med"/>
                      <a:tailEnd type="none" w="med" len="med"/>
                    </a:lnB>
                  </a:tcPr>
                </a:tc>
                <a:extLst>
                  <a:ext uri="{0D108BD9-81ED-4DB2-BD59-A6C34878D82A}">
                    <a16:rowId xmlns:a16="http://schemas.microsoft.com/office/drawing/2014/main" val="1475542545"/>
                  </a:ext>
                </a:extLst>
              </a:tr>
            </a:tbl>
          </a:graphicData>
        </a:graphic>
      </p:graphicFrame>
      <p:graphicFrame>
        <p:nvGraphicFramePr>
          <p:cNvPr id="10" name="Tabella 9">
            <a:extLst>
              <a:ext uri="{FF2B5EF4-FFF2-40B4-BE49-F238E27FC236}">
                <a16:creationId xmlns:a16="http://schemas.microsoft.com/office/drawing/2014/main" id="{9CE5814B-A60E-7F8F-CF58-12A25F7A5B67}"/>
              </a:ext>
            </a:extLst>
          </p:cNvPr>
          <p:cNvGraphicFramePr>
            <a:graphicFrameLocks noGrp="1"/>
          </p:cNvGraphicFramePr>
          <p:nvPr>
            <p:extLst>
              <p:ext uri="{D42A27DB-BD31-4B8C-83A1-F6EECF244321}">
                <p14:modId xmlns:p14="http://schemas.microsoft.com/office/powerpoint/2010/main" val="4096110443"/>
              </p:ext>
            </p:extLst>
          </p:nvPr>
        </p:nvGraphicFramePr>
        <p:xfrm>
          <a:off x="1547664" y="5867058"/>
          <a:ext cx="3312368" cy="853440"/>
        </p:xfrm>
        <a:graphic>
          <a:graphicData uri="http://schemas.openxmlformats.org/drawingml/2006/table">
            <a:tbl>
              <a:tblPr/>
              <a:tblGrid>
                <a:gridCol w="1656184">
                  <a:extLst>
                    <a:ext uri="{9D8B030D-6E8A-4147-A177-3AD203B41FA5}">
                      <a16:colId xmlns:a16="http://schemas.microsoft.com/office/drawing/2014/main" val="366875975"/>
                    </a:ext>
                  </a:extLst>
                </a:gridCol>
                <a:gridCol w="1656184">
                  <a:extLst>
                    <a:ext uri="{9D8B030D-6E8A-4147-A177-3AD203B41FA5}">
                      <a16:colId xmlns:a16="http://schemas.microsoft.com/office/drawing/2014/main" val="2908287215"/>
                    </a:ext>
                  </a:extLst>
                </a:gridCol>
              </a:tblGrid>
              <a:tr h="324922">
                <a:tc>
                  <a:txBody>
                    <a:bodyPr/>
                    <a:lstStyle/>
                    <a:p>
                      <a:pPr algn="ctr" fontAlgn="base"/>
                      <a:r>
                        <a:rPr lang="it-IT" b="1" dirty="0" err="1">
                          <a:effectLst/>
                          <a:latin typeface="inherit"/>
                        </a:rPr>
                        <a:t>Excitation</a:t>
                      </a:r>
                      <a:r>
                        <a:rPr lang="it-IT" b="1" dirty="0">
                          <a:effectLst/>
                          <a:latin typeface="inherit"/>
                        </a:rPr>
                        <a:t> (</a:t>
                      </a:r>
                      <a:r>
                        <a:rPr lang="it-IT" altLang="ko-KR" b="1" dirty="0">
                          <a:effectLst/>
                          <a:latin typeface="inherit"/>
                          <a:ea typeface="inherit"/>
                        </a:rPr>
                        <a:t>㎚</a:t>
                      </a:r>
                      <a:r>
                        <a:rPr lang="it-IT" b="1" dirty="0">
                          <a:effectLst/>
                          <a:latin typeface="inherit"/>
                        </a:rPr>
                        <a:t>)</a:t>
                      </a:r>
                      <a:endParaRPr lang="it-IT" b="0" dirty="0">
                        <a:effectLst/>
                        <a:latin typeface="inherit"/>
                      </a:endParaRPr>
                    </a:p>
                  </a:txBody>
                  <a:tcPr marL="76200" marR="76200" marT="76200" marB="76200" anchor="ctr">
                    <a:lnL w="12700" cap="flat" cmpd="sng" algn="ctr">
                      <a:solidFill>
                        <a:srgbClr val="6020F7"/>
                      </a:solidFill>
                      <a:prstDash val="solid"/>
                      <a:round/>
                      <a:headEnd type="none" w="med" len="med"/>
                      <a:tailEnd type="none" w="med" len="med"/>
                    </a:lnL>
                    <a:lnR w="12700" cap="flat" cmpd="sng" algn="ctr">
                      <a:solidFill>
                        <a:srgbClr val="5027F7"/>
                      </a:solidFill>
                      <a:prstDash val="solid"/>
                      <a:round/>
                      <a:headEnd type="none" w="med" len="med"/>
                      <a:tailEnd type="none" w="med" len="med"/>
                    </a:lnR>
                    <a:lnT w="12700" cap="flat" cmpd="sng" algn="ctr">
                      <a:solidFill>
                        <a:srgbClr val="6020F7"/>
                      </a:solidFill>
                      <a:prstDash val="solid"/>
                      <a:round/>
                      <a:headEnd type="none" w="med" len="med"/>
                      <a:tailEnd type="none" w="med" len="med"/>
                    </a:lnT>
                    <a:lnB w="12700" cap="flat" cmpd="sng" algn="ctr">
                      <a:solidFill>
                        <a:srgbClr val="D046F7"/>
                      </a:solidFill>
                      <a:prstDash val="solid"/>
                      <a:round/>
                      <a:headEnd type="none" w="med" len="med"/>
                      <a:tailEnd type="none" w="med" len="med"/>
                    </a:lnB>
                  </a:tcPr>
                </a:tc>
                <a:tc>
                  <a:txBody>
                    <a:bodyPr/>
                    <a:lstStyle/>
                    <a:p>
                      <a:pPr algn="ctr" fontAlgn="base"/>
                      <a:r>
                        <a:rPr lang="it-IT" b="1" dirty="0" err="1">
                          <a:effectLst/>
                          <a:latin typeface="inherit"/>
                        </a:rPr>
                        <a:t>Emission</a:t>
                      </a:r>
                      <a:r>
                        <a:rPr lang="it-IT" b="1" dirty="0">
                          <a:effectLst/>
                          <a:latin typeface="inherit"/>
                        </a:rPr>
                        <a:t> (</a:t>
                      </a:r>
                      <a:r>
                        <a:rPr lang="it-IT" altLang="ko-KR" b="1" dirty="0">
                          <a:effectLst/>
                          <a:latin typeface="inherit"/>
                          <a:ea typeface="inherit"/>
                        </a:rPr>
                        <a:t>㎚</a:t>
                      </a:r>
                      <a:r>
                        <a:rPr lang="it-IT" b="1" dirty="0">
                          <a:effectLst/>
                          <a:latin typeface="inherit"/>
                        </a:rPr>
                        <a:t>)</a:t>
                      </a:r>
                      <a:endParaRPr lang="it-IT" b="0" dirty="0">
                        <a:effectLst/>
                        <a:latin typeface="inherit"/>
                      </a:endParaRPr>
                    </a:p>
                  </a:txBody>
                  <a:tcPr marL="76200" marR="76200" marT="76200" marB="76200" anchor="ctr">
                    <a:lnL w="12700" cap="flat" cmpd="sng" algn="ctr">
                      <a:solidFill>
                        <a:srgbClr val="5027F7"/>
                      </a:solidFill>
                      <a:prstDash val="solid"/>
                      <a:round/>
                      <a:headEnd type="none" w="med" len="med"/>
                      <a:tailEnd type="none" w="med" len="med"/>
                    </a:lnL>
                    <a:lnR w="9525" cap="flat" cmpd="sng" algn="ctr">
                      <a:solidFill>
                        <a:srgbClr val="5027F7"/>
                      </a:solidFill>
                      <a:prstDash val="solid"/>
                      <a:round/>
                      <a:headEnd type="none" w="med" len="med"/>
                      <a:tailEnd type="none" w="med" len="med"/>
                    </a:lnR>
                    <a:lnT w="12700" cap="flat" cmpd="sng" algn="ctr">
                      <a:solidFill>
                        <a:srgbClr val="5027F7"/>
                      </a:solidFill>
                      <a:prstDash val="solid"/>
                      <a:round/>
                      <a:headEnd type="none" w="med" len="med"/>
                      <a:tailEnd type="none" w="med" len="med"/>
                    </a:lnT>
                    <a:lnB w="12700" cap="flat" cmpd="sng" algn="ctr">
                      <a:solidFill>
                        <a:srgbClr val="104CF7"/>
                      </a:solidFill>
                      <a:prstDash val="solid"/>
                      <a:round/>
                      <a:headEnd type="none" w="med" len="med"/>
                      <a:tailEnd type="none" w="med" len="med"/>
                    </a:lnB>
                  </a:tcPr>
                </a:tc>
                <a:extLst>
                  <a:ext uri="{0D108BD9-81ED-4DB2-BD59-A6C34878D82A}">
                    <a16:rowId xmlns:a16="http://schemas.microsoft.com/office/drawing/2014/main" val="3441039624"/>
                  </a:ext>
                </a:extLst>
              </a:tr>
              <a:tr h="324922">
                <a:tc>
                  <a:txBody>
                    <a:bodyPr/>
                    <a:lstStyle/>
                    <a:p>
                      <a:pPr algn="ctr" fontAlgn="base"/>
                      <a:r>
                        <a:rPr lang="it-IT" b="0" dirty="0">
                          <a:effectLst/>
                          <a:latin typeface="inherit"/>
                        </a:rPr>
                        <a:t>498</a:t>
                      </a:r>
                    </a:p>
                  </a:txBody>
                  <a:tcPr marL="76200" marR="76200" marT="76200" marB="76200" anchor="ctr">
                    <a:lnL w="12700" cap="flat" cmpd="sng" algn="ctr">
                      <a:solidFill>
                        <a:srgbClr val="D046F7"/>
                      </a:solidFill>
                      <a:prstDash val="solid"/>
                      <a:round/>
                      <a:headEnd type="none" w="med" len="med"/>
                      <a:tailEnd type="none" w="med" len="med"/>
                    </a:lnL>
                    <a:lnR w="12700" cap="flat" cmpd="sng" algn="ctr">
                      <a:solidFill>
                        <a:srgbClr val="104CF7"/>
                      </a:solidFill>
                      <a:prstDash val="solid"/>
                      <a:round/>
                      <a:headEnd type="none" w="med" len="med"/>
                      <a:tailEnd type="none" w="med" len="med"/>
                    </a:lnR>
                    <a:lnT w="12700" cap="flat" cmpd="sng" algn="ctr">
                      <a:solidFill>
                        <a:srgbClr val="D046F7"/>
                      </a:solidFill>
                      <a:prstDash val="solid"/>
                      <a:round/>
                      <a:headEnd type="none" w="med" len="med"/>
                      <a:tailEnd type="none" w="med" len="med"/>
                    </a:lnT>
                    <a:lnB w="9525" cap="flat" cmpd="sng" algn="ctr">
                      <a:solidFill>
                        <a:srgbClr val="D046F7"/>
                      </a:solidFill>
                      <a:prstDash val="solid"/>
                      <a:round/>
                      <a:headEnd type="none" w="med" len="med"/>
                      <a:tailEnd type="none" w="med" len="med"/>
                    </a:lnB>
                  </a:tcPr>
                </a:tc>
                <a:tc>
                  <a:txBody>
                    <a:bodyPr/>
                    <a:lstStyle/>
                    <a:p>
                      <a:pPr algn="ctr" fontAlgn="base"/>
                      <a:r>
                        <a:rPr lang="it-IT" b="0" dirty="0">
                          <a:effectLst/>
                          <a:latin typeface="inherit"/>
                        </a:rPr>
                        <a:t>517</a:t>
                      </a:r>
                    </a:p>
                  </a:txBody>
                  <a:tcPr marL="76200" marR="76200" marT="76200" marB="76200" anchor="ctr">
                    <a:lnL w="12700" cap="flat" cmpd="sng" algn="ctr">
                      <a:solidFill>
                        <a:srgbClr val="104CF7"/>
                      </a:solidFill>
                      <a:prstDash val="solid"/>
                      <a:round/>
                      <a:headEnd type="none" w="med" len="med"/>
                      <a:tailEnd type="none" w="med" len="med"/>
                    </a:lnL>
                    <a:lnR w="9525" cap="flat" cmpd="sng" algn="ctr">
                      <a:solidFill>
                        <a:srgbClr val="104CF7"/>
                      </a:solidFill>
                      <a:prstDash val="solid"/>
                      <a:round/>
                      <a:headEnd type="none" w="med" len="med"/>
                      <a:tailEnd type="none" w="med" len="med"/>
                    </a:lnR>
                    <a:lnT w="12700" cap="flat" cmpd="sng" algn="ctr">
                      <a:solidFill>
                        <a:srgbClr val="104CF7"/>
                      </a:solidFill>
                      <a:prstDash val="solid"/>
                      <a:round/>
                      <a:headEnd type="none" w="med" len="med"/>
                      <a:tailEnd type="none" w="med" len="med"/>
                    </a:lnT>
                    <a:lnB w="9525" cap="flat" cmpd="sng" algn="ctr">
                      <a:solidFill>
                        <a:srgbClr val="104CF7"/>
                      </a:solidFill>
                      <a:prstDash val="solid"/>
                      <a:round/>
                      <a:headEnd type="none" w="med" len="med"/>
                      <a:tailEnd type="none" w="med" len="med"/>
                    </a:lnB>
                  </a:tcPr>
                </a:tc>
                <a:extLst>
                  <a:ext uri="{0D108BD9-81ED-4DB2-BD59-A6C34878D82A}">
                    <a16:rowId xmlns:a16="http://schemas.microsoft.com/office/drawing/2014/main" val="1475542545"/>
                  </a:ext>
                </a:extLst>
              </a:tr>
            </a:tbl>
          </a:graphicData>
        </a:graphic>
      </p:graphicFrame>
      <p:pic>
        <p:nvPicPr>
          <p:cNvPr id="6" name="Picture 2" descr="\\Bioserver3\BIONET\Podgorski\Dev Biol\MBC\Ch 9\13.jpg">
            <a:extLst>
              <a:ext uri="{FF2B5EF4-FFF2-40B4-BE49-F238E27FC236}">
                <a16:creationId xmlns:a16="http://schemas.microsoft.com/office/drawing/2014/main" id="{EA018413-7240-CC56-B1B1-70DAA916935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601" y="591339"/>
            <a:ext cx="1644778" cy="25237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igura a mano libera: forma 10">
            <a:extLst>
              <a:ext uri="{FF2B5EF4-FFF2-40B4-BE49-F238E27FC236}">
                <a16:creationId xmlns:a16="http://schemas.microsoft.com/office/drawing/2014/main" id="{16344714-1969-FB8C-6CFF-264BF1991EC8}"/>
              </a:ext>
            </a:extLst>
          </p:cNvPr>
          <p:cNvSpPr/>
          <p:nvPr/>
        </p:nvSpPr>
        <p:spPr bwMode="auto">
          <a:xfrm>
            <a:off x="3866920" y="1145754"/>
            <a:ext cx="2886624" cy="1156771"/>
          </a:xfrm>
          <a:custGeom>
            <a:avLst/>
            <a:gdLst>
              <a:gd name="connsiteX0" fmla="*/ 1652531 w 2886624"/>
              <a:gd name="connsiteY0" fmla="*/ 0 h 1156771"/>
              <a:gd name="connsiteX1" fmla="*/ 1597446 w 2886624"/>
              <a:gd name="connsiteY1" fmla="*/ 55085 h 1156771"/>
              <a:gd name="connsiteX2" fmla="*/ 1399143 w 2886624"/>
              <a:gd name="connsiteY2" fmla="*/ 99152 h 1156771"/>
              <a:gd name="connsiteX3" fmla="*/ 1101687 w 2886624"/>
              <a:gd name="connsiteY3" fmla="*/ 143219 h 1156771"/>
              <a:gd name="connsiteX4" fmla="*/ 947451 w 2886624"/>
              <a:gd name="connsiteY4" fmla="*/ 176270 h 1156771"/>
              <a:gd name="connsiteX5" fmla="*/ 826266 w 2886624"/>
              <a:gd name="connsiteY5" fmla="*/ 187287 h 1156771"/>
              <a:gd name="connsiteX6" fmla="*/ 330507 w 2886624"/>
              <a:gd name="connsiteY6" fmla="*/ 198304 h 1156771"/>
              <a:gd name="connsiteX7" fmla="*/ 275422 w 2886624"/>
              <a:gd name="connsiteY7" fmla="*/ 209321 h 1156771"/>
              <a:gd name="connsiteX8" fmla="*/ 176270 w 2886624"/>
              <a:gd name="connsiteY8" fmla="*/ 264405 h 1156771"/>
              <a:gd name="connsiteX9" fmla="*/ 143220 w 2886624"/>
              <a:gd name="connsiteY9" fmla="*/ 297456 h 1156771"/>
              <a:gd name="connsiteX10" fmla="*/ 99152 w 2886624"/>
              <a:gd name="connsiteY10" fmla="*/ 319489 h 1156771"/>
              <a:gd name="connsiteX11" fmla="*/ 22034 w 2886624"/>
              <a:gd name="connsiteY11" fmla="*/ 385591 h 1156771"/>
              <a:gd name="connsiteX12" fmla="*/ 0 w 2886624"/>
              <a:gd name="connsiteY12" fmla="*/ 429658 h 1156771"/>
              <a:gd name="connsiteX13" fmla="*/ 22034 w 2886624"/>
              <a:gd name="connsiteY13" fmla="*/ 649995 h 1156771"/>
              <a:gd name="connsiteX14" fmla="*/ 33051 w 2886624"/>
              <a:gd name="connsiteY14" fmla="*/ 716097 h 1156771"/>
              <a:gd name="connsiteX15" fmla="*/ 88135 w 2886624"/>
              <a:gd name="connsiteY15" fmla="*/ 815248 h 1156771"/>
              <a:gd name="connsiteX16" fmla="*/ 121186 w 2886624"/>
              <a:gd name="connsiteY16" fmla="*/ 859316 h 1156771"/>
              <a:gd name="connsiteX17" fmla="*/ 143220 w 2886624"/>
              <a:gd name="connsiteY17" fmla="*/ 892366 h 1156771"/>
              <a:gd name="connsiteX18" fmla="*/ 176270 w 2886624"/>
              <a:gd name="connsiteY18" fmla="*/ 903383 h 1156771"/>
              <a:gd name="connsiteX19" fmla="*/ 209321 w 2886624"/>
              <a:gd name="connsiteY19" fmla="*/ 925417 h 1156771"/>
              <a:gd name="connsiteX20" fmla="*/ 308473 w 2886624"/>
              <a:gd name="connsiteY20" fmla="*/ 1002535 h 1156771"/>
              <a:gd name="connsiteX21" fmla="*/ 363557 w 2886624"/>
              <a:gd name="connsiteY21" fmla="*/ 1057619 h 1156771"/>
              <a:gd name="connsiteX22" fmla="*/ 451692 w 2886624"/>
              <a:gd name="connsiteY22" fmla="*/ 1101687 h 1156771"/>
              <a:gd name="connsiteX23" fmla="*/ 506776 w 2886624"/>
              <a:gd name="connsiteY23" fmla="*/ 1134738 h 1156771"/>
              <a:gd name="connsiteX24" fmla="*/ 561861 w 2886624"/>
              <a:gd name="connsiteY24" fmla="*/ 1145754 h 1156771"/>
              <a:gd name="connsiteX25" fmla="*/ 605928 w 2886624"/>
              <a:gd name="connsiteY25" fmla="*/ 1156771 h 1156771"/>
              <a:gd name="connsiteX26" fmla="*/ 1222873 w 2886624"/>
              <a:gd name="connsiteY26" fmla="*/ 1145754 h 1156771"/>
              <a:gd name="connsiteX27" fmla="*/ 1333041 w 2886624"/>
              <a:gd name="connsiteY27" fmla="*/ 1123721 h 1156771"/>
              <a:gd name="connsiteX28" fmla="*/ 1564396 w 2886624"/>
              <a:gd name="connsiteY28" fmla="*/ 1090670 h 1156771"/>
              <a:gd name="connsiteX29" fmla="*/ 1795750 w 2886624"/>
              <a:gd name="connsiteY29" fmla="*/ 1079653 h 1156771"/>
              <a:gd name="connsiteX30" fmla="*/ 2060155 w 2886624"/>
              <a:gd name="connsiteY30" fmla="*/ 1090670 h 1156771"/>
              <a:gd name="connsiteX31" fmla="*/ 2148290 w 2886624"/>
              <a:gd name="connsiteY31" fmla="*/ 1112704 h 1156771"/>
              <a:gd name="connsiteX32" fmla="*/ 2302526 w 2886624"/>
              <a:gd name="connsiteY32" fmla="*/ 1123721 h 1156771"/>
              <a:gd name="connsiteX33" fmla="*/ 2633032 w 2886624"/>
              <a:gd name="connsiteY33" fmla="*/ 1101687 h 1156771"/>
              <a:gd name="connsiteX34" fmla="*/ 2765234 w 2886624"/>
              <a:gd name="connsiteY34" fmla="*/ 1079653 h 1156771"/>
              <a:gd name="connsiteX35" fmla="*/ 2809302 w 2886624"/>
              <a:gd name="connsiteY35" fmla="*/ 1046603 h 1156771"/>
              <a:gd name="connsiteX36" fmla="*/ 2875403 w 2886624"/>
              <a:gd name="connsiteY36" fmla="*/ 969485 h 1156771"/>
              <a:gd name="connsiteX37" fmla="*/ 2886420 w 2886624"/>
              <a:gd name="connsiteY37" fmla="*/ 925417 h 1156771"/>
              <a:gd name="connsiteX38" fmla="*/ 2809302 w 2886624"/>
              <a:gd name="connsiteY38" fmla="*/ 815248 h 1156771"/>
              <a:gd name="connsiteX39" fmla="*/ 2754217 w 2886624"/>
              <a:gd name="connsiteY39" fmla="*/ 782198 h 1156771"/>
              <a:gd name="connsiteX40" fmla="*/ 2732184 w 2886624"/>
              <a:gd name="connsiteY40" fmla="*/ 738130 h 1156771"/>
              <a:gd name="connsiteX41" fmla="*/ 2765234 w 2886624"/>
              <a:gd name="connsiteY41" fmla="*/ 705080 h 1156771"/>
              <a:gd name="connsiteX42" fmla="*/ 2787268 w 2886624"/>
              <a:gd name="connsiteY42" fmla="*/ 672029 h 1156771"/>
              <a:gd name="connsiteX43" fmla="*/ 2809302 w 2886624"/>
              <a:gd name="connsiteY43" fmla="*/ 561860 h 1156771"/>
              <a:gd name="connsiteX44" fmla="*/ 2765234 w 2886624"/>
              <a:gd name="connsiteY44" fmla="*/ 451692 h 1156771"/>
              <a:gd name="connsiteX45" fmla="*/ 2655066 w 2886624"/>
              <a:gd name="connsiteY45" fmla="*/ 385591 h 1156771"/>
              <a:gd name="connsiteX46" fmla="*/ 2500829 w 2886624"/>
              <a:gd name="connsiteY46" fmla="*/ 297456 h 1156771"/>
              <a:gd name="connsiteX47" fmla="*/ 2467779 w 2886624"/>
              <a:gd name="connsiteY47" fmla="*/ 286439 h 1156771"/>
              <a:gd name="connsiteX48" fmla="*/ 2434728 w 2886624"/>
              <a:gd name="connsiteY48" fmla="*/ 253388 h 1156771"/>
              <a:gd name="connsiteX49" fmla="*/ 2346593 w 2886624"/>
              <a:gd name="connsiteY49" fmla="*/ 209321 h 1156771"/>
              <a:gd name="connsiteX50" fmla="*/ 2225408 w 2886624"/>
              <a:gd name="connsiteY50" fmla="*/ 99152 h 1156771"/>
              <a:gd name="connsiteX51" fmla="*/ 2126256 w 2886624"/>
              <a:gd name="connsiteY51" fmla="*/ 77118 h 1156771"/>
              <a:gd name="connsiteX52" fmla="*/ 1961003 w 2886624"/>
              <a:gd name="connsiteY52" fmla="*/ 66101 h 1156771"/>
              <a:gd name="connsiteX53" fmla="*/ 1883885 w 2886624"/>
              <a:gd name="connsiteY53" fmla="*/ 55085 h 1156771"/>
              <a:gd name="connsiteX54" fmla="*/ 1817784 w 2886624"/>
              <a:gd name="connsiteY54" fmla="*/ 44068 h 1156771"/>
              <a:gd name="connsiteX55" fmla="*/ 1718632 w 2886624"/>
              <a:gd name="connsiteY55" fmla="*/ 33051 h 1156771"/>
              <a:gd name="connsiteX56" fmla="*/ 1652531 w 2886624"/>
              <a:gd name="connsiteY56" fmla="*/ 0 h 1156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2886624" h="1156771">
                <a:moveTo>
                  <a:pt x="1652531" y="0"/>
                </a:moveTo>
                <a:cubicBezTo>
                  <a:pt x="1634169" y="18362"/>
                  <a:pt x="1619992" y="42202"/>
                  <a:pt x="1597446" y="55085"/>
                </a:cubicBezTo>
                <a:cubicBezTo>
                  <a:pt x="1529693" y="93801"/>
                  <a:pt x="1472836" y="88917"/>
                  <a:pt x="1399143" y="99152"/>
                </a:cubicBezTo>
                <a:cubicBezTo>
                  <a:pt x="1299862" y="112941"/>
                  <a:pt x="1199696" y="122217"/>
                  <a:pt x="1101687" y="143219"/>
                </a:cubicBezTo>
                <a:cubicBezTo>
                  <a:pt x="1050275" y="154236"/>
                  <a:pt x="999370" y="167963"/>
                  <a:pt x="947451" y="176270"/>
                </a:cubicBezTo>
                <a:cubicBezTo>
                  <a:pt x="907399" y="182678"/>
                  <a:pt x="866802" y="185839"/>
                  <a:pt x="826266" y="187287"/>
                </a:cubicBezTo>
                <a:cubicBezTo>
                  <a:pt x="661078" y="193187"/>
                  <a:pt x="495760" y="194632"/>
                  <a:pt x="330507" y="198304"/>
                </a:cubicBezTo>
                <a:cubicBezTo>
                  <a:pt x="312145" y="201976"/>
                  <a:pt x="293186" y="203400"/>
                  <a:pt x="275422" y="209321"/>
                </a:cubicBezTo>
                <a:cubicBezTo>
                  <a:pt x="256586" y="215600"/>
                  <a:pt x="187567" y="255933"/>
                  <a:pt x="176270" y="264405"/>
                </a:cubicBezTo>
                <a:cubicBezTo>
                  <a:pt x="163806" y="273753"/>
                  <a:pt x="155898" y="288400"/>
                  <a:pt x="143220" y="297456"/>
                </a:cubicBezTo>
                <a:cubicBezTo>
                  <a:pt x="129856" y="307002"/>
                  <a:pt x="113079" y="310785"/>
                  <a:pt x="99152" y="319489"/>
                </a:cubicBezTo>
                <a:cubicBezTo>
                  <a:pt x="79740" y="331621"/>
                  <a:pt x="36571" y="365239"/>
                  <a:pt x="22034" y="385591"/>
                </a:cubicBezTo>
                <a:cubicBezTo>
                  <a:pt x="12488" y="398955"/>
                  <a:pt x="7345" y="414969"/>
                  <a:pt x="0" y="429658"/>
                </a:cubicBezTo>
                <a:cubicBezTo>
                  <a:pt x="20903" y="764107"/>
                  <a:pt x="-5561" y="512019"/>
                  <a:pt x="22034" y="649995"/>
                </a:cubicBezTo>
                <a:cubicBezTo>
                  <a:pt x="26415" y="671899"/>
                  <a:pt x="26632" y="694701"/>
                  <a:pt x="33051" y="716097"/>
                </a:cubicBezTo>
                <a:cubicBezTo>
                  <a:pt x="38777" y="735185"/>
                  <a:pt x="80384" y="803621"/>
                  <a:pt x="88135" y="815248"/>
                </a:cubicBezTo>
                <a:cubicBezTo>
                  <a:pt x="98320" y="830526"/>
                  <a:pt x="110513" y="844375"/>
                  <a:pt x="121186" y="859316"/>
                </a:cubicBezTo>
                <a:cubicBezTo>
                  <a:pt x="128882" y="870090"/>
                  <a:pt x="132881" y="884095"/>
                  <a:pt x="143220" y="892366"/>
                </a:cubicBezTo>
                <a:cubicBezTo>
                  <a:pt x="152288" y="899620"/>
                  <a:pt x="165883" y="898190"/>
                  <a:pt x="176270" y="903383"/>
                </a:cubicBezTo>
                <a:cubicBezTo>
                  <a:pt x="188113" y="909305"/>
                  <a:pt x="199425" y="916620"/>
                  <a:pt x="209321" y="925417"/>
                </a:cubicBezTo>
                <a:cubicBezTo>
                  <a:pt x="298496" y="1004684"/>
                  <a:pt x="240322" y="979818"/>
                  <a:pt x="308473" y="1002535"/>
                </a:cubicBezTo>
                <a:cubicBezTo>
                  <a:pt x="326834" y="1020896"/>
                  <a:pt x="343280" y="1041398"/>
                  <a:pt x="363557" y="1057619"/>
                </a:cubicBezTo>
                <a:cubicBezTo>
                  <a:pt x="439907" y="1118699"/>
                  <a:pt x="392194" y="1071938"/>
                  <a:pt x="451692" y="1101687"/>
                </a:cubicBezTo>
                <a:cubicBezTo>
                  <a:pt x="470844" y="1111263"/>
                  <a:pt x="486895" y="1126786"/>
                  <a:pt x="506776" y="1134738"/>
                </a:cubicBezTo>
                <a:cubicBezTo>
                  <a:pt x="524162" y="1141692"/>
                  <a:pt x="543582" y="1141692"/>
                  <a:pt x="561861" y="1145754"/>
                </a:cubicBezTo>
                <a:cubicBezTo>
                  <a:pt x="576642" y="1149038"/>
                  <a:pt x="591239" y="1153099"/>
                  <a:pt x="605928" y="1156771"/>
                </a:cubicBezTo>
                <a:cubicBezTo>
                  <a:pt x="811576" y="1153099"/>
                  <a:pt x="1017404" y="1155093"/>
                  <a:pt x="1222873" y="1145754"/>
                </a:cubicBezTo>
                <a:cubicBezTo>
                  <a:pt x="1260284" y="1144054"/>
                  <a:pt x="1296069" y="1129684"/>
                  <a:pt x="1333041" y="1123721"/>
                </a:cubicBezTo>
                <a:cubicBezTo>
                  <a:pt x="1409948" y="1111317"/>
                  <a:pt x="1486583" y="1094375"/>
                  <a:pt x="1564396" y="1090670"/>
                </a:cubicBezTo>
                <a:lnTo>
                  <a:pt x="1795750" y="1079653"/>
                </a:lnTo>
                <a:cubicBezTo>
                  <a:pt x="1883885" y="1083325"/>
                  <a:pt x="1972329" y="1082436"/>
                  <a:pt x="2060155" y="1090670"/>
                </a:cubicBezTo>
                <a:cubicBezTo>
                  <a:pt x="2090305" y="1093497"/>
                  <a:pt x="2118285" y="1108612"/>
                  <a:pt x="2148290" y="1112704"/>
                </a:cubicBezTo>
                <a:cubicBezTo>
                  <a:pt x="2199360" y="1119668"/>
                  <a:pt x="2251114" y="1120049"/>
                  <a:pt x="2302526" y="1123721"/>
                </a:cubicBezTo>
                <a:lnTo>
                  <a:pt x="2633032" y="1101687"/>
                </a:lnTo>
                <a:cubicBezTo>
                  <a:pt x="2678996" y="1097960"/>
                  <a:pt x="2720519" y="1088596"/>
                  <a:pt x="2765234" y="1079653"/>
                </a:cubicBezTo>
                <a:cubicBezTo>
                  <a:pt x="2779923" y="1068636"/>
                  <a:pt x="2795361" y="1058552"/>
                  <a:pt x="2809302" y="1046603"/>
                </a:cubicBezTo>
                <a:cubicBezTo>
                  <a:pt x="2841521" y="1018986"/>
                  <a:pt x="2849284" y="1004310"/>
                  <a:pt x="2875403" y="969485"/>
                </a:cubicBezTo>
                <a:cubicBezTo>
                  <a:pt x="2879075" y="954796"/>
                  <a:pt x="2888092" y="940466"/>
                  <a:pt x="2886420" y="925417"/>
                </a:cubicBezTo>
                <a:cubicBezTo>
                  <a:pt x="2881136" y="877859"/>
                  <a:pt x="2843712" y="842776"/>
                  <a:pt x="2809302" y="815248"/>
                </a:cubicBezTo>
                <a:cubicBezTo>
                  <a:pt x="2792581" y="801871"/>
                  <a:pt x="2772579" y="793215"/>
                  <a:pt x="2754217" y="782198"/>
                </a:cubicBezTo>
                <a:cubicBezTo>
                  <a:pt x="2746873" y="767509"/>
                  <a:pt x="2729861" y="754388"/>
                  <a:pt x="2732184" y="738130"/>
                </a:cubicBezTo>
                <a:cubicBezTo>
                  <a:pt x="2734387" y="722707"/>
                  <a:pt x="2755260" y="717049"/>
                  <a:pt x="2765234" y="705080"/>
                </a:cubicBezTo>
                <a:cubicBezTo>
                  <a:pt x="2773711" y="694908"/>
                  <a:pt x="2779923" y="683046"/>
                  <a:pt x="2787268" y="672029"/>
                </a:cubicBezTo>
                <a:cubicBezTo>
                  <a:pt x="2794613" y="635306"/>
                  <a:pt x="2821145" y="597388"/>
                  <a:pt x="2809302" y="561860"/>
                </a:cubicBezTo>
                <a:cubicBezTo>
                  <a:pt x="2806763" y="554243"/>
                  <a:pt x="2780198" y="464162"/>
                  <a:pt x="2765234" y="451692"/>
                </a:cubicBezTo>
                <a:cubicBezTo>
                  <a:pt x="2732334" y="424276"/>
                  <a:pt x="2691382" y="408289"/>
                  <a:pt x="2655066" y="385591"/>
                </a:cubicBezTo>
                <a:cubicBezTo>
                  <a:pt x="2588043" y="343701"/>
                  <a:pt x="2568052" y="327332"/>
                  <a:pt x="2500829" y="297456"/>
                </a:cubicBezTo>
                <a:cubicBezTo>
                  <a:pt x="2490217" y="292740"/>
                  <a:pt x="2478796" y="290111"/>
                  <a:pt x="2467779" y="286439"/>
                </a:cubicBezTo>
                <a:cubicBezTo>
                  <a:pt x="2456762" y="275422"/>
                  <a:pt x="2447192" y="262736"/>
                  <a:pt x="2434728" y="253388"/>
                </a:cubicBezTo>
                <a:cubicBezTo>
                  <a:pt x="2393102" y="222169"/>
                  <a:pt x="2387259" y="222876"/>
                  <a:pt x="2346593" y="209321"/>
                </a:cubicBezTo>
                <a:cubicBezTo>
                  <a:pt x="2316841" y="179569"/>
                  <a:pt x="2268077" y="123534"/>
                  <a:pt x="2225408" y="99152"/>
                </a:cubicBezTo>
                <a:cubicBezTo>
                  <a:pt x="2204335" y="87110"/>
                  <a:pt x="2140010" y="78428"/>
                  <a:pt x="2126256" y="77118"/>
                </a:cubicBezTo>
                <a:cubicBezTo>
                  <a:pt x="2071298" y="71884"/>
                  <a:pt x="2016087" y="69773"/>
                  <a:pt x="1961003" y="66101"/>
                </a:cubicBezTo>
                <a:lnTo>
                  <a:pt x="1883885" y="55085"/>
                </a:lnTo>
                <a:cubicBezTo>
                  <a:pt x="1861807" y="51689"/>
                  <a:pt x="1839926" y="47020"/>
                  <a:pt x="1817784" y="44068"/>
                </a:cubicBezTo>
                <a:cubicBezTo>
                  <a:pt x="1784822" y="39673"/>
                  <a:pt x="1751683" y="36723"/>
                  <a:pt x="1718632" y="33051"/>
                </a:cubicBezTo>
                <a:lnTo>
                  <a:pt x="1652531" y="0"/>
                </a:lnTo>
                <a:close/>
              </a:path>
            </a:pathLst>
          </a:custGeom>
          <a:solidFill>
            <a:schemeClr val="bg1"/>
          </a:solidFill>
          <a:ln w="9525" cap="flat" cmpd="sng" algn="ctr">
            <a:solidFill>
              <a:schemeClr val="bg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it-IT" sz="2400" b="0" i="0" u="none" strike="noStrike" cap="none" normalizeH="0" baseline="0">
              <a:ln>
                <a:noFill/>
              </a:ln>
              <a:solidFill>
                <a:schemeClr val="tx1"/>
              </a:solidFill>
              <a:effectLst/>
              <a:latin typeface="Arial" panose="020B0604020202020204" pitchFamily="34" charset="0"/>
              <a:ea typeface="MS PGothic" panose="020B0600070205080204" pitchFamily="34" charset="-128"/>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2"/>
          </p:nvPr>
        </p:nvSpPr>
        <p:spPr>
          <a:xfrm>
            <a:off x="7239000" y="6476890"/>
            <a:ext cx="1905000" cy="457200"/>
          </a:xfrm>
        </p:spPr>
        <p:txBody>
          <a:bodyPr/>
          <a:lstStyle/>
          <a:p>
            <a:fld id="{49A3E94F-50F7-443B-8C74-F5983B0DEA3C}" type="slidenum">
              <a:rPr lang="en-US" altLang="it-IT" smtClean="0"/>
              <a:t>38</a:t>
            </a:fld>
            <a:endParaRPr lang="en-US" altLang="it-IT" dirty="0"/>
          </a:p>
        </p:txBody>
      </p:sp>
      <p:pic>
        <p:nvPicPr>
          <p:cNvPr id="5" name="Picture 4" descr="http://fluoview.magnet.fsu.edu/theory/images/fluorophoresintrofigure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9894" y="275643"/>
            <a:ext cx="5916711" cy="2320281"/>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Risultati immagini per cy5 fluorochr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3068960"/>
            <a:ext cx="7791866" cy="35283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893874DD-57A3-96EF-B6E1-9967E2A0A240}"/>
              </a:ext>
            </a:extLst>
          </p:cNvPr>
          <p:cNvSpPr>
            <a:spLocks noGrp="1"/>
          </p:cNvSpPr>
          <p:nvPr>
            <p:ph type="sldNum" sz="quarter" idx="12"/>
          </p:nvPr>
        </p:nvSpPr>
        <p:spPr/>
        <p:txBody>
          <a:bodyPr/>
          <a:lstStyle/>
          <a:p>
            <a:fld id="{49A3E94F-50F7-443B-8C74-F5983B0DEA3C}" type="slidenum">
              <a:rPr lang="en-US" altLang="it-IT" smtClean="0"/>
              <a:t>39</a:t>
            </a:fld>
            <a:endParaRPr lang="en-US" altLang="it-IT"/>
          </a:p>
        </p:txBody>
      </p:sp>
      <p:pic>
        <p:nvPicPr>
          <p:cNvPr id="6" name="Immagine 5">
            <a:extLst>
              <a:ext uri="{FF2B5EF4-FFF2-40B4-BE49-F238E27FC236}">
                <a16:creationId xmlns:a16="http://schemas.microsoft.com/office/drawing/2014/main" id="{F3971C3A-9E8D-476A-2E9E-8E841FE64262}"/>
              </a:ext>
            </a:extLst>
          </p:cNvPr>
          <p:cNvPicPr>
            <a:picLocks noChangeAspect="1"/>
          </p:cNvPicPr>
          <p:nvPr/>
        </p:nvPicPr>
        <p:blipFill>
          <a:blip r:embed="rId2"/>
          <a:stretch>
            <a:fillRect/>
          </a:stretch>
        </p:blipFill>
        <p:spPr>
          <a:xfrm>
            <a:off x="308982" y="171531"/>
            <a:ext cx="8526036" cy="4752528"/>
          </a:xfrm>
          <a:prstGeom prst="rect">
            <a:avLst/>
          </a:prstGeom>
        </p:spPr>
      </p:pic>
    </p:spTree>
    <p:extLst>
      <p:ext uri="{BB962C8B-B14F-4D97-AF65-F5344CB8AC3E}">
        <p14:creationId xmlns:p14="http://schemas.microsoft.com/office/powerpoint/2010/main" val="8155848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768924" y="182651"/>
            <a:ext cx="7772400" cy="168914"/>
          </a:xfrm>
        </p:spPr>
        <p:txBody>
          <a:bodyPr/>
          <a:lstStyle/>
          <a:p>
            <a:pPr eaLnBrk="1" hangingPunct="1"/>
            <a:r>
              <a:rPr lang="it-IT" altLang="it-IT" sz="3200" b="1" dirty="0">
                <a:latin typeface="Arial Narrow" panose="020B0606020202030204" pitchFamily="34" charset="0"/>
              </a:rPr>
              <a:t>Diversi tipi di </a:t>
            </a:r>
            <a:r>
              <a:rPr lang="it-IT" altLang="it-IT" sz="3200" b="1" dirty="0">
                <a:latin typeface="+mn-lt"/>
              </a:rPr>
              <a:t>LUMINESCENZA</a:t>
            </a:r>
          </a:p>
        </p:txBody>
      </p:sp>
      <p:sp>
        <p:nvSpPr>
          <p:cNvPr id="37891" name="Rectangle 3"/>
          <p:cNvSpPr>
            <a:spLocks noGrp="1" noChangeArrowheads="1"/>
          </p:cNvSpPr>
          <p:nvPr>
            <p:ph type="body" sz="half" idx="1"/>
          </p:nvPr>
        </p:nvSpPr>
        <p:spPr>
          <a:xfrm>
            <a:off x="251533" y="611218"/>
            <a:ext cx="4648200" cy="1026160"/>
          </a:xfrm>
        </p:spPr>
        <p:txBody>
          <a:bodyPr/>
          <a:lstStyle/>
          <a:p>
            <a:pPr eaLnBrk="1" hangingPunct="1">
              <a:lnSpc>
                <a:spcPct val="120000"/>
              </a:lnSpc>
              <a:spcBef>
                <a:spcPct val="35000"/>
              </a:spcBef>
            </a:pPr>
            <a:r>
              <a:rPr lang="it-IT" altLang="it-IT" sz="2400" b="1" dirty="0">
                <a:solidFill>
                  <a:schemeClr val="accent2">
                    <a:lumMod val="75000"/>
                  </a:schemeClr>
                </a:solidFill>
                <a:latin typeface="Arial Narrow" panose="020B0606020202030204" pitchFamily="34" charset="0"/>
              </a:rPr>
              <a:t>CHEMILUMINESCENZA</a:t>
            </a:r>
          </a:p>
        </p:txBody>
      </p:sp>
      <p:sp>
        <p:nvSpPr>
          <p:cNvPr id="37892" name="Rectangle 4"/>
          <p:cNvSpPr>
            <a:spLocks noGrp="1" noChangeArrowheads="1"/>
          </p:cNvSpPr>
          <p:nvPr>
            <p:ph type="body" sz="half" idx="2"/>
          </p:nvPr>
        </p:nvSpPr>
        <p:spPr>
          <a:xfrm>
            <a:off x="4864010" y="351565"/>
            <a:ext cx="3960440" cy="1160489"/>
          </a:xfrm>
        </p:spPr>
        <p:txBody>
          <a:bodyPr/>
          <a:lstStyle/>
          <a:p>
            <a:pPr eaLnBrk="1" hangingPunct="1">
              <a:lnSpc>
                <a:spcPct val="60000"/>
              </a:lnSpc>
            </a:pPr>
            <a:endParaRPr lang="it-IT" altLang="it-IT" sz="2000" b="1" dirty="0">
              <a:latin typeface="Arial Narrow" panose="020B0606020202030204" pitchFamily="34" charset="0"/>
            </a:endParaRPr>
          </a:p>
          <a:p>
            <a:pPr eaLnBrk="1" hangingPunct="1">
              <a:lnSpc>
                <a:spcPct val="140000"/>
              </a:lnSpc>
            </a:pPr>
            <a:r>
              <a:rPr lang="it-IT" altLang="it-IT" sz="2400" b="1" dirty="0">
                <a:solidFill>
                  <a:schemeClr val="accent2">
                    <a:lumMod val="75000"/>
                  </a:schemeClr>
                </a:solidFill>
                <a:latin typeface="Arial Narrow" panose="020B0606020202030204" pitchFamily="34" charset="0"/>
              </a:rPr>
              <a:t>Reazione chimica</a:t>
            </a:r>
          </a:p>
        </p:txBody>
      </p:sp>
      <p:pic>
        <p:nvPicPr>
          <p:cNvPr id="2" name="Immagine 1">
            <a:extLst>
              <a:ext uri="{FF2B5EF4-FFF2-40B4-BE49-F238E27FC236}">
                <a16:creationId xmlns:a16="http://schemas.microsoft.com/office/drawing/2014/main" id="{9AE3AB07-5D7D-CF68-276A-EEE3FFB4192F}"/>
              </a:ext>
            </a:extLst>
          </p:cNvPr>
          <p:cNvPicPr>
            <a:picLocks noChangeAspect="1"/>
          </p:cNvPicPr>
          <p:nvPr/>
        </p:nvPicPr>
        <p:blipFill>
          <a:blip r:embed="rId2"/>
          <a:stretch>
            <a:fillRect/>
          </a:stretch>
        </p:blipFill>
        <p:spPr>
          <a:xfrm>
            <a:off x="4427984" y="4106204"/>
            <a:ext cx="4333172" cy="2158764"/>
          </a:xfrm>
          <a:prstGeom prst="rect">
            <a:avLst/>
          </a:prstGeom>
        </p:spPr>
      </p:pic>
      <p:pic>
        <p:nvPicPr>
          <p:cNvPr id="4" name="Immagine 3">
            <a:extLst>
              <a:ext uri="{FF2B5EF4-FFF2-40B4-BE49-F238E27FC236}">
                <a16:creationId xmlns:a16="http://schemas.microsoft.com/office/drawing/2014/main" id="{51C0B3AE-21E7-D14A-1BF9-53F8C29FD20A}"/>
              </a:ext>
            </a:extLst>
          </p:cNvPr>
          <p:cNvPicPr>
            <a:picLocks noChangeAspect="1"/>
          </p:cNvPicPr>
          <p:nvPr/>
        </p:nvPicPr>
        <p:blipFill rotWithShape="1">
          <a:blip r:embed="rId3"/>
          <a:srcRect l="5992" t="16148" r="8194" b="17451"/>
          <a:stretch/>
        </p:blipFill>
        <p:spPr>
          <a:xfrm>
            <a:off x="338914" y="1396247"/>
            <a:ext cx="3227363" cy="2071470"/>
          </a:xfrm>
          <a:prstGeom prst="rect">
            <a:avLst/>
          </a:prstGeom>
        </p:spPr>
      </p:pic>
      <p:pic>
        <p:nvPicPr>
          <p:cNvPr id="5" name="Immagine 4">
            <a:extLst>
              <a:ext uri="{FF2B5EF4-FFF2-40B4-BE49-F238E27FC236}">
                <a16:creationId xmlns:a16="http://schemas.microsoft.com/office/drawing/2014/main" id="{98C981A8-BDC2-A2A1-7A0B-1A30C5C69B37}"/>
              </a:ext>
            </a:extLst>
          </p:cNvPr>
          <p:cNvPicPr>
            <a:picLocks noChangeAspect="1"/>
          </p:cNvPicPr>
          <p:nvPr/>
        </p:nvPicPr>
        <p:blipFill>
          <a:blip r:embed="rId4"/>
          <a:stretch>
            <a:fillRect/>
          </a:stretch>
        </p:blipFill>
        <p:spPr>
          <a:xfrm>
            <a:off x="3923928" y="1536119"/>
            <a:ext cx="5053544" cy="1675753"/>
          </a:xfrm>
          <a:prstGeom prst="rect">
            <a:avLst/>
          </a:prstGeom>
        </p:spPr>
      </p:pic>
      <p:pic>
        <p:nvPicPr>
          <p:cNvPr id="6" name="Immagine 5">
            <a:extLst>
              <a:ext uri="{FF2B5EF4-FFF2-40B4-BE49-F238E27FC236}">
                <a16:creationId xmlns:a16="http://schemas.microsoft.com/office/drawing/2014/main" id="{32489D13-AC85-C3F7-A78E-140A9DF208AB}"/>
              </a:ext>
            </a:extLst>
          </p:cNvPr>
          <p:cNvPicPr>
            <a:picLocks noChangeAspect="1"/>
          </p:cNvPicPr>
          <p:nvPr/>
        </p:nvPicPr>
        <p:blipFill>
          <a:blip r:embed="rId5"/>
          <a:stretch>
            <a:fillRect/>
          </a:stretch>
        </p:blipFill>
        <p:spPr>
          <a:xfrm>
            <a:off x="611560" y="3874185"/>
            <a:ext cx="3227363" cy="2420522"/>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rotWithShape="1">
          <a:blip r:embed="rId2"/>
          <a:srcRect l="10868" t="14699" r="14242" b="6762"/>
          <a:stretch>
            <a:fillRect/>
          </a:stretch>
        </p:blipFill>
        <p:spPr>
          <a:xfrm>
            <a:off x="299654" y="692696"/>
            <a:ext cx="8544692" cy="504056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2"/>
          </p:nvPr>
        </p:nvSpPr>
        <p:spPr/>
        <p:txBody>
          <a:bodyPr/>
          <a:lstStyle/>
          <a:p>
            <a:fld id="{49A3E94F-50F7-443B-8C74-F5983B0DEA3C}" type="slidenum">
              <a:rPr lang="en-US" altLang="it-IT" smtClean="0"/>
              <a:t>41</a:t>
            </a:fld>
            <a:endParaRPr lang="en-US" altLang="it-IT"/>
          </a:p>
        </p:txBody>
      </p:sp>
      <p:sp>
        <p:nvSpPr>
          <p:cNvPr id="6" name="AutoShape 6" descr="Risultati immagini per direct immunofluorescence"/>
          <p:cNvSpPr>
            <a:spLocks noChangeAspect="1" noChangeArrowheads="1"/>
          </p:cNvSpPr>
          <p:nvPr/>
        </p:nvSpPr>
        <p:spPr bwMode="auto">
          <a:xfrm>
            <a:off x="4944123" y="2700536"/>
            <a:ext cx="239438" cy="23943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it-IT"/>
          </a:p>
        </p:txBody>
      </p:sp>
      <p:sp>
        <p:nvSpPr>
          <p:cNvPr id="7" name="AutoShape 8" descr="Risultati immagini per direct immunofluorescence"/>
          <p:cNvSpPr>
            <a:spLocks noChangeAspect="1" noChangeArrowheads="1"/>
          </p:cNvSpPr>
          <p:nvPr/>
        </p:nvSpPr>
        <p:spPr bwMode="auto">
          <a:xfrm>
            <a:off x="5096523" y="2852936"/>
            <a:ext cx="239438" cy="23943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it-IT"/>
          </a:p>
        </p:txBody>
      </p:sp>
      <p:pic>
        <p:nvPicPr>
          <p:cNvPr id="8" name="Immagine 7"/>
          <p:cNvPicPr>
            <a:picLocks noChangeAspect="1"/>
          </p:cNvPicPr>
          <p:nvPr/>
        </p:nvPicPr>
        <p:blipFill>
          <a:blip r:embed="rId2"/>
          <a:stretch>
            <a:fillRect/>
          </a:stretch>
        </p:blipFill>
        <p:spPr>
          <a:xfrm>
            <a:off x="456474" y="386523"/>
            <a:ext cx="6480720" cy="2746068"/>
          </a:xfrm>
          <a:prstGeom prst="rect">
            <a:avLst/>
          </a:prstGeom>
        </p:spPr>
      </p:pic>
      <p:sp>
        <p:nvSpPr>
          <p:cNvPr id="4" name="Rectangle 10">
            <a:extLst>
              <a:ext uri="{FF2B5EF4-FFF2-40B4-BE49-F238E27FC236}">
                <a16:creationId xmlns:a16="http://schemas.microsoft.com/office/drawing/2014/main" id="{79DA5E22-4D21-5A62-F731-CBAB81CDA8BA}"/>
              </a:ext>
            </a:extLst>
          </p:cNvPr>
          <p:cNvSpPr txBox="1">
            <a:spLocks noChangeArrowheads="1"/>
          </p:cNvSpPr>
          <p:nvPr/>
        </p:nvSpPr>
        <p:spPr>
          <a:xfrm>
            <a:off x="306016" y="3172808"/>
            <a:ext cx="7199684" cy="2640882"/>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lnSpc>
                <a:spcPct val="90000"/>
              </a:lnSpc>
            </a:pPr>
            <a:r>
              <a:rPr lang="en-US" altLang="it-IT" sz="1800" kern="0" dirty="0">
                <a:cs typeface="+mn-lt"/>
              </a:rPr>
              <a:t>Major Function: Localization of specific cellular molecules – example proteins</a:t>
            </a:r>
          </a:p>
          <a:p>
            <a:pPr>
              <a:lnSpc>
                <a:spcPct val="90000"/>
              </a:lnSpc>
            </a:pPr>
            <a:endParaRPr lang="en-US" altLang="it-IT" sz="1800" kern="0" dirty="0">
              <a:cs typeface="+mn-lt"/>
            </a:endParaRPr>
          </a:p>
          <a:p>
            <a:pPr>
              <a:lnSpc>
                <a:spcPct val="90000"/>
              </a:lnSpc>
            </a:pPr>
            <a:r>
              <a:rPr lang="en-US" altLang="it-IT" sz="1800" b="1" kern="0" dirty="0">
                <a:cs typeface="+mn-lt"/>
              </a:rPr>
              <a:t>Major Advantages</a:t>
            </a:r>
            <a:r>
              <a:rPr lang="en-US" altLang="it-IT" sz="1800" kern="0" dirty="0">
                <a:cs typeface="+mn-lt"/>
              </a:rPr>
              <a:t>:</a:t>
            </a:r>
          </a:p>
          <a:p>
            <a:pPr lvl="1">
              <a:lnSpc>
                <a:spcPct val="90000"/>
              </a:lnSpc>
            </a:pPr>
            <a:r>
              <a:rPr lang="en-US" altLang="it-IT" sz="1800" kern="0" dirty="0" err="1">
                <a:cs typeface="+mn-lt"/>
              </a:rPr>
              <a:t>Sensitivity:“glow</a:t>
            </a:r>
            <a:r>
              <a:rPr lang="en-US" altLang="it-IT" sz="1800" kern="0" dirty="0">
                <a:cs typeface="+mn-lt"/>
              </a:rPr>
              <a:t>” against dark background</a:t>
            </a:r>
          </a:p>
          <a:p>
            <a:pPr lvl="1">
              <a:lnSpc>
                <a:spcPct val="90000"/>
              </a:lnSpc>
            </a:pPr>
            <a:r>
              <a:rPr lang="en-US" altLang="it-IT" sz="1800" kern="0" dirty="0">
                <a:cs typeface="+mn-lt"/>
              </a:rPr>
              <a:t>Specificity: immunofluorescence</a:t>
            </a:r>
          </a:p>
          <a:p>
            <a:pPr lvl="1">
              <a:lnSpc>
                <a:spcPct val="90000"/>
              </a:lnSpc>
            </a:pPr>
            <a:r>
              <a:rPr lang="en-US" altLang="it-IT" sz="1800" kern="0" dirty="0">
                <a:cs typeface="+mn-lt"/>
              </a:rPr>
              <a:t>Cells may be fixed or living</a:t>
            </a:r>
          </a:p>
          <a:p>
            <a:pPr lvl="1">
              <a:lnSpc>
                <a:spcPct val="90000"/>
              </a:lnSpc>
            </a:pPr>
            <a:endParaRPr lang="en-US" altLang="it-IT" sz="1800" kern="0" dirty="0">
              <a:cs typeface="+mn-lt"/>
            </a:endParaRPr>
          </a:p>
          <a:p>
            <a:pPr>
              <a:lnSpc>
                <a:spcPct val="90000"/>
              </a:lnSpc>
            </a:pPr>
            <a:r>
              <a:rPr lang="en-US" altLang="it-IT" sz="1800" b="1" kern="0" dirty="0">
                <a:cs typeface="+mn-lt"/>
              </a:rPr>
              <a:t>Fluorescent dyes or proteins (</a:t>
            </a:r>
            <a:r>
              <a:rPr lang="en-US" altLang="it-IT" sz="1800" b="1" kern="0" dirty="0" err="1">
                <a:cs typeface="+mn-lt"/>
              </a:rPr>
              <a:t>Flurochromes</a:t>
            </a:r>
            <a:r>
              <a:rPr lang="en-US" altLang="it-IT" sz="1800" b="1" kern="0" dirty="0">
                <a:cs typeface="+mn-lt"/>
              </a:rPr>
              <a:t>)</a:t>
            </a:r>
          </a:p>
          <a:p>
            <a:pPr lvl="1">
              <a:lnSpc>
                <a:spcPct val="90000"/>
              </a:lnSpc>
            </a:pPr>
            <a:r>
              <a:rPr lang="en-US" altLang="it-IT" sz="1800" kern="0" dirty="0" err="1">
                <a:cs typeface="+mn-lt"/>
              </a:rPr>
              <a:t>flurochromes</a:t>
            </a:r>
            <a:r>
              <a:rPr lang="en-US" altLang="it-IT" sz="1800" kern="0" dirty="0">
                <a:cs typeface="+mn-lt"/>
              </a:rPr>
              <a:t> may be </a:t>
            </a:r>
            <a:r>
              <a:rPr lang="en-US" altLang="it-IT" sz="1800" kern="0" dirty="0">
                <a:solidFill>
                  <a:schemeClr val="accent2"/>
                </a:solidFill>
                <a:cs typeface="+mn-lt"/>
              </a:rPr>
              <a:t>indirectly or directly</a:t>
            </a:r>
            <a:r>
              <a:rPr lang="en-US" altLang="it-IT" sz="1800" kern="0" dirty="0">
                <a:cs typeface="+mn-lt"/>
              </a:rPr>
              <a:t> associated with the cellular molecule</a:t>
            </a:r>
          </a:p>
          <a:p>
            <a:pPr lvl="1">
              <a:lnSpc>
                <a:spcPct val="90000"/>
              </a:lnSpc>
            </a:pPr>
            <a:r>
              <a:rPr lang="en-US" altLang="it-IT" sz="1800" b="1" kern="0" dirty="0">
                <a:cs typeface="+mn-lt"/>
              </a:rPr>
              <a:t>Multiple </a:t>
            </a:r>
            <a:r>
              <a:rPr lang="en-US" altLang="it-IT" sz="1800" b="1" kern="0" dirty="0" err="1">
                <a:cs typeface="+mn-lt"/>
              </a:rPr>
              <a:t>flurochromes</a:t>
            </a:r>
            <a:r>
              <a:rPr lang="en-US" altLang="it-IT" sz="1800" b="1" kern="0" dirty="0">
                <a:cs typeface="+mn-lt"/>
              </a:rPr>
              <a:t> </a:t>
            </a:r>
            <a:r>
              <a:rPr lang="en-US" altLang="it-IT" sz="1800" kern="0" dirty="0">
                <a:cs typeface="+mn-lt"/>
              </a:rPr>
              <a:t>may be used simultaneously</a:t>
            </a:r>
          </a:p>
          <a:p>
            <a:pPr>
              <a:lnSpc>
                <a:spcPct val="90000"/>
              </a:lnSpc>
            </a:pPr>
            <a:endParaRPr lang="en-US" altLang="it-IT" sz="1800" kern="0" dirty="0">
              <a:cs typeface="+mn-lt"/>
            </a:endParaRPr>
          </a:p>
        </p:txBody>
      </p:sp>
      <p:sp>
        <p:nvSpPr>
          <p:cNvPr id="5" name="Title 1">
            <a:extLst>
              <a:ext uri="{FF2B5EF4-FFF2-40B4-BE49-F238E27FC236}">
                <a16:creationId xmlns:a16="http://schemas.microsoft.com/office/drawing/2014/main" id="{A869D02B-B627-D2E7-562A-A995DE1F4753}"/>
              </a:ext>
            </a:extLst>
          </p:cNvPr>
          <p:cNvSpPr>
            <a:spLocks noGrp="1"/>
          </p:cNvSpPr>
          <p:nvPr>
            <p:ph type="title"/>
          </p:nvPr>
        </p:nvSpPr>
        <p:spPr>
          <a:xfrm>
            <a:off x="468755" y="0"/>
            <a:ext cx="5687421" cy="548680"/>
          </a:xfrm>
        </p:spPr>
        <p:txBody>
          <a:bodyPr/>
          <a:lstStyle/>
          <a:p>
            <a:r>
              <a:rPr lang="en-US" altLang="it-IT" sz="2400" b="1" dirty="0">
                <a:latin typeface="+mn-lt"/>
                <a:cs typeface="+mn-lt"/>
              </a:rPr>
              <a:t>Fluorescence Microscopy</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C:\Documents and Settings\WardY\My Documents\Jpegs for Confocal Pres\centrosome.jpg"/>
          <p:cNvPicPr>
            <a:picLocks noChangeAspect="1" noChangeArrowheads="1"/>
          </p:cNvPicPr>
          <p:nvPr/>
        </p:nvPicPr>
        <p:blipFill>
          <a:blip r:embed="rId2">
            <a:lum contrast="6000"/>
            <a:extLst>
              <a:ext uri="{28A0092B-C50C-407E-A947-70E740481C1C}">
                <a14:useLocalDpi xmlns:a14="http://schemas.microsoft.com/office/drawing/2010/main" val="0"/>
              </a:ext>
            </a:extLst>
          </a:blip>
          <a:srcRect l="2101"/>
          <a:stretch>
            <a:fillRect/>
          </a:stretch>
        </p:blipFill>
        <p:spPr bwMode="auto">
          <a:xfrm>
            <a:off x="5043192" y="3557921"/>
            <a:ext cx="3076575" cy="2763838"/>
          </a:xfrm>
          <a:prstGeom prst="rect">
            <a:avLst/>
          </a:prstGeom>
          <a:noFill/>
          <a:extLst>
            <a:ext uri="{909E8E84-426E-40DD-AFC4-6F175D3DCCD1}">
              <a14:hiddenFill xmlns:a14="http://schemas.microsoft.com/office/drawing/2010/main">
                <a:solidFill>
                  <a:srgbClr val="FFFFFF"/>
                </a:solidFill>
              </a14:hiddenFill>
            </a:ext>
          </a:extLst>
        </p:spPr>
      </p:pic>
      <p:sp>
        <p:nvSpPr>
          <p:cNvPr id="51203" name="Rectangle 3"/>
          <p:cNvSpPr>
            <a:spLocks noChangeArrowheads="1"/>
          </p:cNvSpPr>
          <p:nvPr/>
        </p:nvSpPr>
        <p:spPr bwMode="auto">
          <a:xfrm>
            <a:off x="4762500" y="3509963"/>
            <a:ext cx="3252788" cy="2995612"/>
          </a:xfrm>
          <a:prstGeom prst="rect">
            <a:avLst/>
          </a:prstGeom>
          <a:noFill/>
          <a:ln w="12700">
            <a:solidFill>
              <a:schemeClr val="bg1"/>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nvGrpSpPr>
          <p:cNvPr id="51204" name="Group 4"/>
          <p:cNvGrpSpPr/>
          <p:nvPr/>
        </p:nvGrpSpPr>
        <p:grpSpPr bwMode="auto">
          <a:xfrm>
            <a:off x="1088231" y="3524250"/>
            <a:ext cx="3117632" cy="2967038"/>
            <a:chOff x="2697" y="2547"/>
            <a:chExt cx="1275" cy="1248"/>
          </a:xfrm>
        </p:grpSpPr>
        <p:pic>
          <p:nvPicPr>
            <p:cNvPr id="51205" name="Picture 5" descr="C:\Documents and Settings\WardY\My Documents\Jpegs for Confocal Pres\centrosome-blue.jpg"/>
            <p:cNvPicPr>
              <a:picLocks noChangeAspect="1" noChangeArrowheads="1"/>
            </p:cNvPicPr>
            <p:nvPr/>
          </p:nvPicPr>
          <p:blipFill>
            <a:blip r:embed="rId3">
              <a:extLst>
                <a:ext uri="{28A0092B-C50C-407E-A947-70E740481C1C}">
                  <a14:useLocalDpi xmlns:a14="http://schemas.microsoft.com/office/drawing/2010/main" val="0"/>
                </a:ext>
              </a:extLst>
            </a:blip>
            <a:srcRect t="3909" r="10370" b="6256"/>
            <a:stretch>
              <a:fillRect/>
            </a:stretch>
          </p:blipFill>
          <p:spPr bwMode="auto">
            <a:xfrm>
              <a:off x="2793" y="2582"/>
              <a:ext cx="1179" cy="1119"/>
            </a:xfrm>
            <a:prstGeom prst="rect">
              <a:avLst/>
            </a:prstGeom>
            <a:noFill/>
            <a:extLst>
              <a:ext uri="{909E8E84-426E-40DD-AFC4-6F175D3DCCD1}">
                <a14:hiddenFill xmlns:a14="http://schemas.microsoft.com/office/drawing/2010/main">
                  <a:solidFill>
                    <a:srgbClr val="FFFFFF"/>
                  </a:solidFill>
                </a14:hiddenFill>
              </a:ext>
            </a:extLst>
          </p:spPr>
        </p:pic>
        <p:sp>
          <p:nvSpPr>
            <p:cNvPr id="51206" name="Rectangle 6"/>
            <p:cNvSpPr>
              <a:spLocks noChangeArrowheads="1"/>
            </p:cNvSpPr>
            <p:nvPr/>
          </p:nvSpPr>
          <p:spPr bwMode="auto">
            <a:xfrm>
              <a:off x="2697" y="2547"/>
              <a:ext cx="1266" cy="1248"/>
            </a:xfrm>
            <a:prstGeom prst="rect">
              <a:avLst/>
            </a:prstGeom>
            <a:noFill/>
            <a:ln w="12700">
              <a:solidFill>
                <a:schemeClr val="bg1"/>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sp>
        <p:nvSpPr>
          <p:cNvPr id="51207" name="Text Box 7"/>
          <p:cNvSpPr txBox="1">
            <a:spLocks noChangeArrowheads="1"/>
          </p:cNvSpPr>
          <p:nvPr/>
        </p:nvSpPr>
        <p:spPr bwMode="auto">
          <a:xfrm>
            <a:off x="2145916" y="6251958"/>
            <a:ext cx="1166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t-IT" b="1" dirty="0">
                <a:solidFill>
                  <a:srgbClr val="0000FF"/>
                </a:solidFill>
              </a:rPr>
              <a:t>nucleus</a:t>
            </a:r>
          </a:p>
        </p:txBody>
      </p:sp>
      <p:sp>
        <p:nvSpPr>
          <p:cNvPr id="51208" name="Text Box 8"/>
          <p:cNvSpPr txBox="1">
            <a:spLocks noChangeArrowheads="1"/>
          </p:cNvSpPr>
          <p:nvPr/>
        </p:nvSpPr>
        <p:spPr bwMode="auto">
          <a:xfrm>
            <a:off x="5648325" y="6486525"/>
            <a:ext cx="1335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t-IT" b="1">
                <a:solidFill>
                  <a:schemeClr val="bg1"/>
                </a:solidFill>
              </a:rPr>
              <a:t>MERGE</a:t>
            </a:r>
          </a:p>
        </p:txBody>
      </p:sp>
      <p:grpSp>
        <p:nvGrpSpPr>
          <p:cNvPr id="51209" name="Group 9"/>
          <p:cNvGrpSpPr/>
          <p:nvPr/>
        </p:nvGrpSpPr>
        <p:grpSpPr bwMode="auto">
          <a:xfrm>
            <a:off x="1219200" y="419100"/>
            <a:ext cx="3124200" cy="2971800"/>
            <a:chOff x="12" y="2568"/>
            <a:chExt cx="1266" cy="1248"/>
          </a:xfrm>
        </p:grpSpPr>
        <p:pic>
          <p:nvPicPr>
            <p:cNvPr id="51210" name="Picture 10" descr="C:\Documents and Settings\WardY\My Documents\Jpegs for Confocal Pres\centrosome-red.jpg"/>
            <p:cNvPicPr>
              <a:picLocks noChangeAspect="1" noChangeArrowheads="1"/>
            </p:cNvPicPr>
            <p:nvPr/>
          </p:nvPicPr>
          <p:blipFill>
            <a:blip r:embed="rId4">
              <a:extLst>
                <a:ext uri="{28A0092B-C50C-407E-A947-70E740481C1C}">
                  <a14:useLocalDpi xmlns:a14="http://schemas.microsoft.com/office/drawing/2010/main" val="0"/>
                </a:ext>
              </a:extLst>
            </a:blip>
            <a:srcRect l="4422" b="3119"/>
            <a:stretch>
              <a:fillRect/>
            </a:stretch>
          </p:blipFill>
          <p:spPr bwMode="auto">
            <a:xfrm>
              <a:off x="54" y="2640"/>
              <a:ext cx="1167" cy="1118"/>
            </a:xfrm>
            <a:prstGeom prst="rect">
              <a:avLst/>
            </a:prstGeom>
            <a:noFill/>
            <a:extLst>
              <a:ext uri="{909E8E84-426E-40DD-AFC4-6F175D3DCCD1}">
                <a14:hiddenFill xmlns:a14="http://schemas.microsoft.com/office/drawing/2010/main">
                  <a:solidFill>
                    <a:srgbClr val="FFFFFF"/>
                  </a:solidFill>
                </a14:hiddenFill>
              </a:ext>
            </a:extLst>
          </p:spPr>
        </p:pic>
        <p:sp>
          <p:nvSpPr>
            <p:cNvPr id="51211" name="Rectangle 11"/>
            <p:cNvSpPr>
              <a:spLocks noChangeArrowheads="1"/>
            </p:cNvSpPr>
            <p:nvPr/>
          </p:nvSpPr>
          <p:spPr bwMode="auto">
            <a:xfrm>
              <a:off x="12" y="2568"/>
              <a:ext cx="1266" cy="1248"/>
            </a:xfrm>
            <a:prstGeom prst="rect">
              <a:avLst/>
            </a:prstGeom>
            <a:noFill/>
            <a:ln w="12700">
              <a:solidFill>
                <a:schemeClr val="bg1"/>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sp>
        <p:nvSpPr>
          <p:cNvPr id="51212" name="Text Box 12"/>
          <p:cNvSpPr txBox="1">
            <a:spLocks noChangeArrowheads="1"/>
          </p:cNvSpPr>
          <p:nvPr/>
        </p:nvSpPr>
        <p:spPr bwMode="auto">
          <a:xfrm>
            <a:off x="1738911" y="82243"/>
            <a:ext cx="18938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t-IT" b="1" dirty="0">
                <a:solidFill>
                  <a:srgbClr val="FF0000"/>
                </a:solidFill>
              </a:rPr>
              <a:t>microtubules</a:t>
            </a:r>
          </a:p>
        </p:txBody>
      </p:sp>
      <p:grpSp>
        <p:nvGrpSpPr>
          <p:cNvPr id="51213" name="Group 13"/>
          <p:cNvGrpSpPr/>
          <p:nvPr/>
        </p:nvGrpSpPr>
        <p:grpSpPr bwMode="auto">
          <a:xfrm>
            <a:off x="4635066" y="255897"/>
            <a:ext cx="3689043" cy="3254066"/>
            <a:chOff x="1326" y="2559"/>
            <a:chExt cx="1266" cy="1248"/>
          </a:xfrm>
        </p:grpSpPr>
        <p:pic>
          <p:nvPicPr>
            <p:cNvPr id="51214" name="Picture 14" descr="C:\Documents and Settings\WardY\My Documents\Jpegs for Confocal Pres\centrosome-green.jpg"/>
            <p:cNvPicPr>
              <a:picLocks noChangeAspect="1" noChangeArrowheads="1"/>
            </p:cNvPicPr>
            <p:nvPr/>
          </p:nvPicPr>
          <p:blipFill>
            <a:blip r:embed="rId5">
              <a:lum bright="12000" contrast="24000"/>
              <a:extLst>
                <a:ext uri="{28A0092B-C50C-407E-A947-70E740481C1C}">
                  <a14:useLocalDpi xmlns:a14="http://schemas.microsoft.com/office/drawing/2010/main" val="0"/>
                </a:ext>
              </a:extLst>
            </a:blip>
            <a:srcRect l="8809" t="4671" r="10277" b="7266"/>
            <a:stretch>
              <a:fillRect/>
            </a:stretch>
          </p:blipFill>
          <p:spPr bwMode="auto">
            <a:xfrm>
              <a:off x="1455" y="2673"/>
              <a:ext cx="992" cy="1018"/>
            </a:xfrm>
            <a:prstGeom prst="rect">
              <a:avLst/>
            </a:prstGeom>
            <a:noFill/>
            <a:extLst>
              <a:ext uri="{909E8E84-426E-40DD-AFC4-6F175D3DCCD1}">
                <a14:hiddenFill xmlns:a14="http://schemas.microsoft.com/office/drawing/2010/main">
                  <a:solidFill>
                    <a:srgbClr val="FFFFFF"/>
                  </a:solidFill>
                </a14:hiddenFill>
              </a:ext>
            </a:extLst>
          </p:spPr>
        </p:pic>
        <p:sp>
          <p:nvSpPr>
            <p:cNvPr id="51215" name="Rectangle 15"/>
            <p:cNvSpPr>
              <a:spLocks noChangeArrowheads="1"/>
            </p:cNvSpPr>
            <p:nvPr/>
          </p:nvSpPr>
          <p:spPr bwMode="auto">
            <a:xfrm>
              <a:off x="1326" y="2559"/>
              <a:ext cx="1266" cy="1248"/>
            </a:xfrm>
            <a:prstGeom prst="rect">
              <a:avLst/>
            </a:prstGeom>
            <a:noFill/>
            <a:ln w="12700">
              <a:solidFill>
                <a:schemeClr val="bg1"/>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grpSp>
      <p:sp>
        <p:nvSpPr>
          <p:cNvPr id="51216" name="Text Box 16"/>
          <p:cNvSpPr txBox="1">
            <a:spLocks noChangeArrowheads="1"/>
          </p:cNvSpPr>
          <p:nvPr/>
        </p:nvSpPr>
        <p:spPr bwMode="auto">
          <a:xfrm>
            <a:off x="5436249" y="76947"/>
            <a:ext cx="17922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t-IT" b="1" dirty="0">
                <a:solidFill>
                  <a:srgbClr val="75DD75"/>
                </a:solidFill>
              </a:rPr>
              <a:t>centrosomes</a:t>
            </a:r>
          </a:p>
        </p:txBody>
      </p:sp>
      <p:sp>
        <p:nvSpPr>
          <p:cNvPr id="51217" name="Text Box 17"/>
          <p:cNvSpPr txBox="1">
            <a:spLocks noChangeArrowheads="1"/>
          </p:cNvSpPr>
          <p:nvPr/>
        </p:nvSpPr>
        <p:spPr bwMode="auto">
          <a:xfrm>
            <a:off x="1295690" y="2622023"/>
            <a:ext cx="3339376"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t-IT" sz="1800" b="1" dirty="0">
                <a:solidFill>
                  <a:srgbClr val="FFFF00"/>
                </a:solidFill>
              </a:rPr>
              <a:t>Anti-tubulin </a:t>
            </a:r>
            <a:r>
              <a:rPr lang="en-US" altLang="it-IT" sz="1800" b="1" dirty="0" err="1">
                <a:solidFill>
                  <a:srgbClr val="FFFF00"/>
                </a:solidFill>
              </a:rPr>
              <a:t>MoAb</a:t>
            </a:r>
            <a:endParaRPr lang="en-US" altLang="it-IT" sz="1800" b="1" dirty="0">
              <a:solidFill>
                <a:srgbClr val="FFFF00"/>
              </a:solidFill>
            </a:endParaRPr>
          </a:p>
          <a:p>
            <a:r>
              <a:rPr lang="en-US" altLang="it-IT" sz="1800" b="1" dirty="0">
                <a:solidFill>
                  <a:srgbClr val="FFFF00"/>
                </a:solidFill>
              </a:rPr>
              <a:t>Goat anti-mouse-Rhodamine</a:t>
            </a:r>
          </a:p>
        </p:txBody>
      </p:sp>
      <p:sp>
        <p:nvSpPr>
          <p:cNvPr id="51218" name="Text Box 18"/>
          <p:cNvSpPr txBox="1">
            <a:spLocks noChangeArrowheads="1"/>
          </p:cNvSpPr>
          <p:nvPr/>
        </p:nvSpPr>
        <p:spPr bwMode="auto">
          <a:xfrm>
            <a:off x="4981280" y="2622023"/>
            <a:ext cx="259558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t-IT" sz="1800" b="1" dirty="0">
                <a:solidFill>
                  <a:srgbClr val="FFFF00"/>
                </a:solidFill>
              </a:rPr>
              <a:t>Anti-</a:t>
            </a:r>
            <a:r>
              <a:rPr lang="en-US" altLang="it-IT" sz="1800" b="1" dirty="0" err="1">
                <a:solidFill>
                  <a:srgbClr val="FFFF00"/>
                </a:solidFill>
              </a:rPr>
              <a:t>pericentrin</a:t>
            </a:r>
            <a:r>
              <a:rPr lang="en-US" altLang="it-IT" sz="1800" b="1" dirty="0">
                <a:solidFill>
                  <a:srgbClr val="FFFF00"/>
                </a:solidFill>
              </a:rPr>
              <a:t> </a:t>
            </a:r>
            <a:r>
              <a:rPr lang="en-US" altLang="it-IT" sz="1800" b="1" dirty="0" err="1">
                <a:solidFill>
                  <a:srgbClr val="FFFF00"/>
                </a:solidFill>
              </a:rPr>
              <a:t>PoAb</a:t>
            </a:r>
            <a:endParaRPr lang="en-US" altLang="it-IT" sz="1800" b="1" dirty="0">
              <a:solidFill>
                <a:srgbClr val="FFFF00"/>
              </a:solidFill>
            </a:endParaRPr>
          </a:p>
          <a:p>
            <a:r>
              <a:rPr lang="en-US" altLang="it-IT" sz="1800" b="1" dirty="0">
                <a:solidFill>
                  <a:srgbClr val="FFFF00"/>
                </a:solidFill>
              </a:rPr>
              <a:t>Goat anti-mouse-FITC</a:t>
            </a:r>
          </a:p>
        </p:txBody>
      </p:sp>
      <p:sp>
        <p:nvSpPr>
          <p:cNvPr id="51219" name="Text Box 19"/>
          <p:cNvSpPr txBox="1">
            <a:spLocks noChangeArrowheads="1"/>
          </p:cNvSpPr>
          <p:nvPr/>
        </p:nvSpPr>
        <p:spPr bwMode="auto">
          <a:xfrm>
            <a:off x="1483449" y="5869964"/>
            <a:ext cx="742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t-IT" sz="1800" b="1">
                <a:solidFill>
                  <a:srgbClr val="FFFF00"/>
                </a:solidFill>
              </a:rPr>
              <a:t>DAPI</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F:\YW-CD97\08-06-04\BETA-D-FA+SF-1.jpg"/>
          <p:cNvPicPr>
            <a:picLocks noChangeAspect="1" noChangeArrowheads="1"/>
          </p:cNvPicPr>
          <p:nvPr/>
        </p:nvPicPr>
        <p:blipFill>
          <a:blip r:embed="rId2">
            <a:lum bright="42000" contrast="66000"/>
            <a:extLst>
              <a:ext uri="{28A0092B-C50C-407E-A947-70E740481C1C}">
                <a14:useLocalDpi xmlns:a14="http://schemas.microsoft.com/office/drawing/2010/main" val="0"/>
              </a:ext>
            </a:extLst>
          </a:blip>
          <a:srcRect l="50476" b="50514"/>
          <a:stretch>
            <a:fillRect/>
          </a:stretch>
        </p:blipFill>
        <p:spPr bwMode="auto">
          <a:xfrm>
            <a:off x="4876800" y="990600"/>
            <a:ext cx="3962400" cy="4146550"/>
          </a:xfrm>
          <a:prstGeom prst="rect">
            <a:avLst/>
          </a:prstGeom>
          <a:noFill/>
          <a:extLst>
            <a:ext uri="{909E8E84-426E-40DD-AFC4-6F175D3DCCD1}">
              <a14:hiddenFill xmlns:a14="http://schemas.microsoft.com/office/drawing/2010/main">
                <a:solidFill>
                  <a:srgbClr val="FFFFFF"/>
                </a:solidFill>
              </a14:hiddenFill>
            </a:ext>
          </a:extLst>
        </p:spPr>
      </p:pic>
      <p:pic>
        <p:nvPicPr>
          <p:cNvPr id="52227" name="Picture 3" descr="F:\YW-CD97\08-06-04\BETA-D-FA+SF-1.jpg"/>
          <p:cNvPicPr>
            <a:picLocks noChangeAspect="1" noChangeArrowheads="1"/>
          </p:cNvPicPr>
          <p:nvPr/>
        </p:nvPicPr>
        <p:blipFill>
          <a:blip r:embed="rId2">
            <a:lum bright="12000" contrast="48000"/>
            <a:extLst>
              <a:ext uri="{28A0092B-C50C-407E-A947-70E740481C1C}">
                <a14:useLocalDpi xmlns:a14="http://schemas.microsoft.com/office/drawing/2010/main" val="0"/>
              </a:ext>
            </a:extLst>
          </a:blip>
          <a:srcRect r="50119" b="50514"/>
          <a:stretch>
            <a:fillRect/>
          </a:stretch>
        </p:blipFill>
        <p:spPr bwMode="auto">
          <a:xfrm>
            <a:off x="366713" y="1000125"/>
            <a:ext cx="3990975" cy="4146550"/>
          </a:xfrm>
          <a:prstGeom prst="rect">
            <a:avLst/>
          </a:prstGeom>
          <a:noFill/>
          <a:extLst>
            <a:ext uri="{909E8E84-426E-40DD-AFC4-6F175D3DCCD1}">
              <a14:hiddenFill xmlns:a14="http://schemas.microsoft.com/office/drawing/2010/main">
                <a:solidFill>
                  <a:srgbClr val="FFFFFF"/>
                </a:solidFill>
              </a14:hiddenFill>
            </a:ext>
          </a:extLst>
        </p:spPr>
      </p:pic>
      <p:sp>
        <p:nvSpPr>
          <p:cNvPr id="52228" name="Text Box 4"/>
          <p:cNvSpPr txBox="1">
            <a:spLocks noChangeArrowheads="1"/>
          </p:cNvSpPr>
          <p:nvPr/>
        </p:nvSpPr>
        <p:spPr bwMode="auto">
          <a:xfrm>
            <a:off x="5299075" y="5341938"/>
            <a:ext cx="296703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t-IT">
                <a:solidFill>
                  <a:schemeClr val="bg1"/>
                </a:solidFill>
              </a:rPr>
              <a:t>Anti-vinculin MoAb</a:t>
            </a:r>
          </a:p>
          <a:p>
            <a:r>
              <a:rPr lang="en-US" altLang="it-IT">
                <a:solidFill>
                  <a:schemeClr val="bg1"/>
                </a:solidFill>
              </a:rPr>
              <a:t>Goat anti-mouse-FITC</a:t>
            </a:r>
          </a:p>
        </p:txBody>
      </p:sp>
      <p:sp>
        <p:nvSpPr>
          <p:cNvPr id="52229" name="Text Box 5"/>
          <p:cNvSpPr txBox="1">
            <a:spLocks noChangeArrowheads="1"/>
          </p:cNvSpPr>
          <p:nvPr/>
        </p:nvSpPr>
        <p:spPr bwMode="auto">
          <a:xfrm>
            <a:off x="800100" y="5548313"/>
            <a:ext cx="2940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t-IT">
                <a:solidFill>
                  <a:schemeClr val="bg1"/>
                </a:solidFill>
              </a:rPr>
              <a:t>Rhodamine-Phalloidin</a:t>
            </a:r>
          </a:p>
        </p:txBody>
      </p:sp>
      <p:sp>
        <p:nvSpPr>
          <p:cNvPr id="52230" name="Text Box 6"/>
          <p:cNvSpPr txBox="1">
            <a:spLocks noChangeArrowheads="1"/>
          </p:cNvSpPr>
          <p:nvPr/>
        </p:nvSpPr>
        <p:spPr bwMode="auto">
          <a:xfrm>
            <a:off x="1452563" y="257175"/>
            <a:ext cx="18684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t-IT" b="1">
                <a:solidFill>
                  <a:srgbClr val="FF0000"/>
                </a:solidFill>
              </a:rPr>
              <a:t>Stress Fibers</a:t>
            </a:r>
          </a:p>
        </p:txBody>
      </p:sp>
      <p:sp>
        <p:nvSpPr>
          <p:cNvPr id="52231" name="Text Box 7"/>
          <p:cNvSpPr txBox="1">
            <a:spLocks noChangeArrowheads="1"/>
          </p:cNvSpPr>
          <p:nvPr/>
        </p:nvSpPr>
        <p:spPr bwMode="auto">
          <a:xfrm>
            <a:off x="5867400" y="257175"/>
            <a:ext cx="23098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it-IT" b="1">
                <a:solidFill>
                  <a:srgbClr val="75DD75"/>
                </a:solidFill>
              </a:rPr>
              <a:t>Focal Adhesions</a:t>
            </a:r>
          </a:p>
        </p:txBody>
      </p:sp>
      <p:sp>
        <p:nvSpPr>
          <p:cNvPr id="52232" name="Rectangle 8"/>
          <p:cNvSpPr>
            <a:spLocks noChangeArrowheads="1"/>
          </p:cNvSpPr>
          <p:nvPr/>
        </p:nvSpPr>
        <p:spPr bwMode="auto">
          <a:xfrm>
            <a:off x="323850" y="942975"/>
            <a:ext cx="4033838" cy="4214813"/>
          </a:xfrm>
          <a:prstGeom prst="rect">
            <a:avLst/>
          </a:prstGeom>
          <a:noFill/>
          <a:ln w="12700">
            <a:solidFill>
              <a:schemeClr val="bg1"/>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
        <p:nvSpPr>
          <p:cNvPr id="52233" name="Rectangle 9"/>
          <p:cNvSpPr>
            <a:spLocks noChangeArrowheads="1"/>
          </p:cNvSpPr>
          <p:nvPr/>
        </p:nvSpPr>
        <p:spPr bwMode="auto">
          <a:xfrm>
            <a:off x="4833938" y="923925"/>
            <a:ext cx="4033837" cy="4214813"/>
          </a:xfrm>
          <a:prstGeom prst="rect">
            <a:avLst/>
          </a:prstGeom>
          <a:noFill/>
          <a:ln w="12700">
            <a:solidFill>
              <a:schemeClr val="bg1"/>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p:cNvSpPr>
            <a:spLocks noGrp="1"/>
          </p:cNvSpPr>
          <p:nvPr>
            <p:ph type="sldNum" sz="quarter" idx="12"/>
          </p:nvPr>
        </p:nvSpPr>
        <p:spPr/>
        <p:txBody>
          <a:bodyPr/>
          <a:lstStyle/>
          <a:p>
            <a:fld id="{49A3E94F-50F7-443B-8C74-F5983B0DEA3C}" type="slidenum">
              <a:rPr lang="en-US" altLang="it-IT" smtClean="0"/>
              <a:t>44</a:t>
            </a:fld>
            <a:endParaRPr lang="en-US" altLang="it-IT"/>
          </a:p>
        </p:txBody>
      </p:sp>
      <p:pic>
        <p:nvPicPr>
          <p:cNvPr id="4" name="Immagine 3"/>
          <p:cNvPicPr>
            <a:picLocks noChangeAspect="1"/>
          </p:cNvPicPr>
          <p:nvPr/>
        </p:nvPicPr>
        <p:blipFill rotWithShape="1">
          <a:blip r:embed="rId2"/>
          <a:srcRect l="27858" t="39622" r="13386" b="54668"/>
          <a:stretch>
            <a:fillRect/>
          </a:stretch>
        </p:blipFill>
        <p:spPr>
          <a:xfrm>
            <a:off x="179512" y="181338"/>
            <a:ext cx="8820472" cy="482190"/>
          </a:xfrm>
          <a:prstGeom prst="rect">
            <a:avLst/>
          </a:prstGeom>
        </p:spPr>
      </p:pic>
      <p:pic>
        <p:nvPicPr>
          <p:cNvPr id="5" name="Immagine 4"/>
          <p:cNvPicPr>
            <a:picLocks noChangeAspect="1"/>
          </p:cNvPicPr>
          <p:nvPr/>
        </p:nvPicPr>
        <p:blipFill rotWithShape="1">
          <a:blip r:embed="rId2"/>
          <a:srcRect l="31066" t="45098" r="58854" b="6198"/>
          <a:stretch>
            <a:fillRect/>
          </a:stretch>
        </p:blipFill>
        <p:spPr>
          <a:xfrm>
            <a:off x="179512" y="854110"/>
            <a:ext cx="2160240" cy="5870693"/>
          </a:xfrm>
          <a:prstGeom prst="rect">
            <a:avLst/>
          </a:prstGeom>
        </p:spPr>
      </p:pic>
      <p:pic>
        <p:nvPicPr>
          <p:cNvPr id="6" name="Immagine 5"/>
          <p:cNvPicPr>
            <a:picLocks noChangeAspect="1"/>
          </p:cNvPicPr>
          <p:nvPr/>
        </p:nvPicPr>
        <p:blipFill rotWithShape="1">
          <a:blip r:embed="rId2"/>
          <a:srcRect l="46253" t="44524" r="45499" b="6198"/>
          <a:stretch>
            <a:fillRect/>
          </a:stretch>
        </p:blipFill>
        <p:spPr>
          <a:xfrm>
            <a:off x="2667000" y="806676"/>
            <a:ext cx="1760984" cy="5918127"/>
          </a:xfrm>
          <a:prstGeom prst="rect">
            <a:avLst/>
          </a:prstGeom>
        </p:spPr>
      </p:pic>
      <p:pic>
        <p:nvPicPr>
          <p:cNvPr id="8" name="Immagine 7"/>
          <p:cNvPicPr>
            <a:picLocks noChangeAspect="1"/>
          </p:cNvPicPr>
          <p:nvPr/>
        </p:nvPicPr>
        <p:blipFill rotWithShape="1">
          <a:blip r:embed="rId2"/>
          <a:srcRect l="73288" t="39622" r="13386" b="22674"/>
          <a:stretch>
            <a:fillRect/>
          </a:stretch>
        </p:blipFill>
        <p:spPr>
          <a:xfrm>
            <a:off x="6619382" y="1146486"/>
            <a:ext cx="2492675" cy="3967093"/>
          </a:xfrm>
          <a:prstGeom prst="rect">
            <a:avLst/>
          </a:prstGeom>
        </p:spPr>
      </p:pic>
      <p:pic>
        <p:nvPicPr>
          <p:cNvPr id="7" name="Immagine 6"/>
          <p:cNvPicPr>
            <a:picLocks noChangeAspect="1"/>
          </p:cNvPicPr>
          <p:nvPr/>
        </p:nvPicPr>
        <p:blipFill rotWithShape="1">
          <a:blip r:embed="rId2"/>
          <a:srcRect l="59724" t="45324" r="29071" b="7428"/>
          <a:stretch>
            <a:fillRect/>
          </a:stretch>
        </p:blipFill>
        <p:spPr>
          <a:xfrm>
            <a:off x="4662402" y="924176"/>
            <a:ext cx="2337050" cy="5542701"/>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CA132D7E-AD52-4E26-90DA-C2E40CFB8E4E}" type="slidenum">
              <a:rPr lang="en-US" altLang="it-IT" smtClean="0"/>
              <a:t>45</a:t>
            </a:fld>
            <a:endParaRPr lang="en-US" altLang="it-IT"/>
          </a:p>
        </p:txBody>
      </p:sp>
      <p:sp>
        <p:nvSpPr>
          <p:cNvPr id="3" name="Rettangolo 2"/>
          <p:cNvSpPr/>
          <p:nvPr/>
        </p:nvSpPr>
        <p:spPr>
          <a:xfrm>
            <a:off x="395536" y="404664"/>
            <a:ext cx="8352928" cy="2000548"/>
          </a:xfrm>
          <a:prstGeom prst="rect">
            <a:avLst/>
          </a:prstGeom>
        </p:spPr>
        <p:txBody>
          <a:bodyPr wrap="square">
            <a:spAutoFit/>
          </a:bodyPr>
          <a:lstStyle/>
          <a:p>
            <a:r>
              <a:rPr lang="en-US" b="1" dirty="0" err="1">
                <a:solidFill>
                  <a:srgbClr val="333333"/>
                </a:solidFill>
                <a:cs typeface="Arial" panose="020B0604020202020204" pitchFamily="34" charset="0"/>
              </a:rPr>
              <a:t>MitoTracker</a:t>
            </a:r>
            <a:r>
              <a:rPr lang="en-US" b="1" dirty="0">
                <a:solidFill>
                  <a:srgbClr val="333333"/>
                </a:solidFill>
                <a:cs typeface="Arial" panose="020B0604020202020204" pitchFamily="34" charset="0"/>
              </a:rPr>
              <a:t>® probes for live cells</a:t>
            </a:r>
          </a:p>
          <a:p>
            <a:endParaRPr lang="en-US" sz="2000" b="1" dirty="0">
              <a:solidFill>
                <a:srgbClr val="333333"/>
              </a:solidFill>
              <a:cs typeface="Arial" panose="020B0604020202020204" pitchFamily="34" charset="0"/>
            </a:endParaRPr>
          </a:p>
          <a:p>
            <a:r>
              <a:rPr lang="en-US" sz="2000" dirty="0" err="1">
                <a:solidFill>
                  <a:srgbClr val="333333"/>
                </a:solidFill>
                <a:cs typeface="Arial" panose="020B0604020202020204" pitchFamily="34" charset="0"/>
              </a:rPr>
              <a:t>MitoTracker</a:t>
            </a:r>
            <a:r>
              <a:rPr lang="en-US" sz="2000" dirty="0">
                <a:solidFill>
                  <a:srgbClr val="333333"/>
                </a:solidFill>
                <a:cs typeface="Arial" panose="020B0604020202020204" pitchFamily="34" charset="0"/>
              </a:rPr>
              <a:t>® probes are cationic dyes that are </a:t>
            </a:r>
            <a:r>
              <a:rPr lang="en-US" sz="2000" b="1" dirty="0">
                <a:solidFill>
                  <a:srgbClr val="333333"/>
                </a:solidFill>
                <a:cs typeface="Arial" panose="020B0604020202020204" pitchFamily="34" charset="0"/>
              </a:rPr>
              <a:t>selectively sequestered by mitochondria in live cells</a:t>
            </a:r>
            <a:r>
              <a:rPr lang="en-US" sz="2000" dirty="0">
                <a:solidFill>
                  <a:srgbClr val="333333"/>
                </a:solidFill>
                <a:cs typeface="Arial" panose="020B0604020202020204" pitchFamily="34" charset="0"/>
              </a:rPr>
              <a:t> because of their charge—like other mitochondrial dyes, they depend on the membrane potential for loading </a:t>
            </a:r>
            <a:endParaRPr lang="en-US" sz="2000" b="0" i="0" dirty="0">
              <a:solidFill>
                <a:srgbClr val="333333"/>
              </a:solidFill>
              <a:effectLst/>
              <a:cs typeface="Arial" panose="020B0604020202020204" pitchFamily="34" charset="0"/>
            </a:endParaRPr>
          </a:p>
        </p:txBody>
      </p:sp>
      <p:pic>
        <p:nvPicPr>
          <p:cNvPr id="13314" name="Picture 2" descr="MitoTracker® Green F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224064"/>
            <a:ext cx="3313044" cy="3024336"/>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a:extLst>
              <a:ext uri="{FF2B5EF4-FFF2-40B4-BE49-F238E27FC236}">
                <a16:creationId xmlns:a16="http://schemas.microsoft.com/office/drawing/2014/main" id="{64514ADB-D3AF-A460-1C7F-C4A64B72DB5A}"/>
              </a:ext>
            </a:extLst>
          </p:cNvPr>
          <p:cNvPicPr>
            <a:picLocks noChangeAspect="1"/>
          </p:cNvPicPr>
          <p:nvPr/>
        </p:nvPicPr>
        <p:blipFill>
          <a:blip r:embed="rId3"/>
          <a:stretch>
            <a:fillRect/>
          </a:stretch>
        </p:blipFill>
        <p:spPr>
          <a:xfrm>
            <a:off x="4283968" y="3139171"/>
            <a:ext cx="4352921" cy="3109229"/>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217805" y="260648"/>
            <a:ext cx="8841740" cy="3231654"/>
          </a:xfrm>
          <a:prstGeom prst="rect">
            <a:avLst/>
          </a:prstGeom>
          <a:noFill/>
        </p:spPr>
        <p:txBody>
          <a:bodyPr wrap="square" rtlCol="0" anchor="t">
            <a:spAutoFit/>
          </a:bodyPr>
          <a:lstStyle/>
          <a:p>
            <a:r>
              <a:rPr lang="en-US" sz="2000" b="1" dirty="0" err="1"/>
              <a:t>MitoTracker</a:t>
            </a:r>
            <a:r>
              <a:rPr lang="en-US" sz="2000" b="1" dirty="0"/>
              <a:t> </a:t>
            </a:r>
            <a:r>
              <a:rPr lang="en-US" sz="2000" dirty="0"/>
              <a:t>dyes are  cationic fluorophores that </a:t>
            </a:r>
            <a:r>
              <a:rPr lang="en-US" sz="2000" b="1" dirty="0"/>
              <a:t>accumulate </a:t>
            </a:r>
            <a:r>
              <a:rPr lang="en-US" sz="2000" b="1" dirty="0" err="1"/>
              <a:t>electrophoretically</a:t>
            </a:r>
            <a:r>
              <a:rPr lang="en-US" sz="2000" b="1" dirty="0"/>
              <a:t> into mitochondria in response to the highly negative mitochondrial membrane potential</a:t>
            </a:r>
            <a:r>
              <a:rPr lang="en-US" sz="2000" dirty="0"/>
              <a:t>. </a:t>
            </a:r>
          </a:p>
          <a:p>
            <a:endParaRPr lang="en-US" sz="2000" dirty="0"/>
          </a:p>
          <a:p>
            <a:r>
              <a:rPr lang="en-US" sz="2000" dirty="0"/>
              <a:t>However, unlike rhodamine </a:t>
            </a:r>
            <a:r>
              <a:rPr lang="en-US" sz="2000" dirty="0" err="1"/>
              <a:t>MitoTracker</a:t>
            </a:r>
            <a:r>
              <a:rPr lang="en-US" sz="2000" dirty="0"/>
              <a:t> dyes possess a reactive chloromethyl group that forms </a:t>
            </a:r>
            <a:r>
              <a:rPr lang="en-US" sz="2000" b="1" dirty="0"/>
              <a:t>a covalent bond with thiols on proteins and peptides, which </a:t>
            </a:r>
            <a:r>
              <a:rPr lang="en-US" sz="2000" b="1" u="sng" dirty="0"/>
              <a:t>traps </a:t>
            </a:r>
            <a:r>
              <a:rPr lang="en-US" sz="2000" b="1" u="sng" dirty="0" err="1"/>
              <a:t>MitoTracker</a:t>
            </a:r>
            <a:r>
              <a:rPr lang="en-US" sz="2000" b="1" u="sng" dirty="0"/>
              <a:t> dyes within mitochondria</a:t>
            </a:r>
            <a:r>
              <a:rPr lang="en-US" b="1" u="sng" dirty="0"/>
              <a:t>. </a:t>
            </a:r>
          </a:p>
          <a:p>
            <a:endParaRPr lang="en-US" sz="2000" b="1" dirty="0"/>
          </a:p>
          <a:p>
            <a:r>
              <a:rPr lang="en-US" sz="2000" dirty="0"/>
              <a:t>Two of the more popular probes are </a:t>
            </a:r>
            <a:r>
              <a:rPr lang="en-US" sz="2000" dirty="0" err="1"/>
              <a:t>MitoTracker</a:t>
            </a:r>
            <a:r>
              <a:rPr lang="en-US" sz="2000" dirty="0"/>
              <a:t>® Deep Red and </a:t>
            </a:r>
            <a:r>
              <a:rPr lang="en-US" sz="2000" dirty="0" err="1"/>
              <a:t>MitoTracker</a:t>
            </a:r>
            <a:r>
              <a:rPr lang="en-US" sz="2000" dirty="0"/>
              <a:t>® Green. </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CA132D7E-AD52-4E26-90DA-C2E40CFB8E4E}" type="slidenum">
              <a:rPr lang="en-US" altLang="it-IT" smtClean="0"/>
              <a:t>47</a:t>
            </a:fld>
            <a:endParaRPr lang="en-US" altLang="it-IT"/>
          </a:p>
        </p:txBody>
      </p:sp>
      <p:sp>
        <p:nvSpPr>
          <p:cNvPr id="3" name="Rettangolo 2"/>
          <p:cNvSpPr/>
          <p:nvPr/>
        </p:nvSpPr>
        <p:spPr>
          <a:xfrm>
            <a:off x="251520" y="260648"/>
            <a:ext cx="8712968" cy="1446550"/>
          </a:xfrm>
          <a:prstGeom prst="rect">
            <a:avLst/>
          </a:prstGeom>
        </p:spPr>
        <p:txBody>
          <a:bodyPr wrap="square">
            <a:spAutoFit/>
          </a:bodyPr>
          <a:lstStyle/>
          <a:p>
            <a:r>
              <a:rPr lang="en-US" b="1" dirty="0" err="1">
                <a:cs typeface="Arial" panose="020B0604020202020204" pitchFamily="34" charset="0"/>
              </a:rPr>
              <a:t>CellLight</a:t>
            </a:r>
            <a:r>
              <a:rPr lang="en-US" b="1" dirty="0">
                <a:cs typeface="Arial" panose="020B0604020202020204" pitchFamily="34" charset="0"/>
              </a:rPr>
              <a:t>® reagents for Golgi complex</a:t>
            </a:r>
          </a:p>
          <a:p>
            <a:endParaRPr lang="en-US" b="1" dirty="0">
              <a:cs typeface="Arial" panose="020B0604020202020204" pitchFamily="34" charset="0"/>
            </a:endParaRPr>
          </a:p>
          <a:p>
            <a:r>
              <a:rPr lang="en-US" sz="2000" dirty="0">
                <a:cs typeface="Arial" panose="020B0604020202020204" pitchFamily="34" charset="0"/>
              </a:rPr>
              <a:t>Use </a:t>
            </a:r>
            <a:r>
              <a:rPr lang="en-US" sz="2000" dirty="0" err="1">
                <a:cs typeface="Arial" panose="020B0604020202020204" pitchFamily="34" charset="0"/>
              </a:rPr>
              <a:t>CellLight</a:t>
            </a:r>
            <a:r>
              <a:rPr lang="en-US" sz="2000" dirty="0">
                <a:cs typeface="Arial" panose="020B0604020202020204" pitchFamily="34" charset="0"/>
              </a:rPr>
              <a:t>® reagents when you want to label the Golgi complex in live cells to follow the dynamics of intracellular behavior.</a:t>
            </a:r>
          </a:p>
        </p:txBody>
      </p:sp>
      <p:pic>
        <p:nvPicPr>
          <p:cNvPr id="14338" name="Picture 2" descr="CellLight® reag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213" y="2830706"/>
            <a:ext cx="4765748" cy="36696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a:extLst>
              <a:ext uri="{FF2B5EF4-FFF2-40B4-BE49-F238E27FC236}">
                <a16:creationId xmlns:a16="http://schemas.microsoft.com/office/drawing/2014/main" id="{9FD4A639-32AA-3F92-5DA6-E5D8B645AB96}"/>
              </a:ext>
            </a:extLst>
          </p:cNvPr>
          <p:cNvSpPr>
            <a:spLocks noGrp="1"/>
          </p:cNvSpPr>
          <p:nvPr>
            <p:ph type="sldNum" sz="quarter" idx="12"/>
          </p:nvPr>
        </p:nvSpPr>
        <p:spPr/>
        <p:txBody>
          <a:bodyPr/>
          <a:lstStyle/>
          <a:p>
            <a:fld id="{CA132D7E-AD52-4E26-90DA-C2E40CFB8E4E}" type="slidenum">
              <a:rPr lang="en-US" altLang="it-IT" smtClean="0"/>
              <a:t>48</a:t>
            </a:fld>
            <a:endParaRPr lang="en-US" altLang="it-IT"/>
          </a:p>
        </p:txBody>
      </p:sp>
      <p:pic>
        <p:nvPicPr>
          <p:cNvPr id="9" name="Immagine 8">
            <a:extLst>
              <a:ext uri="{FF2B5EF4-FFF2-40B4-BE49-F238E27FC236}">
                <a16:creationId xmlns:a16="http://schemas.microsoft.com/office/drawing/2014/main" id="{4114B35B-1995-39B8-9A21-9771B69837A2}"/>
              </a:ext>
            </a:extLst>
          </p:cNvPr>
          <p:cNvPicPr>
            <a:picLocks noChangeAspect="1"/>
          </p:cNvPicPr>
          <p:nvPr/>
        </p:nvPicPr>
        <p:blipFill>
          <a:blip r:embed="rId2"/>
          <a:stretch>
            <a:fillRect/>
          </a:stretch>
        </p:blipFill>
        <p:spPr>
          <a:xfrm>
            <a:off x="323528" y="152400"/>
            <a:ext cx="8676456" cy="6423050"/>
          </a:xfrm>
          <a:prstGeom prst="rect">
            <a:avLst/>
          </a:prstGeom>
        </p:spPr>
      </p:pic>
    </p:spTree>
    <p:extLst>
      <p:ext uri="{BB962C8B-B14F-4D97-AF65-F5344CB8AC3E}">
        <p14:creationId xmlns:p14="http://schemas.microsoft.com/office/powerpoint/2010/main" val="23206225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numero diapositiva 1"/>
          <p:cNvSpPr>
            <a:spLocks noGrp="1"/>
          </p:cNvSpPr>
          <p:nvPr>
            <p:ph type="sldNum" sz="quarter" idx="12"/>
          </p:nvPr>
        </p:nvSpPr>
        <p:spPr/>
        <p:txBody>
          <a:bodyPr/>
          <a:lstStyle/>
          <a:p>
            <a:fld id="{CA132D7E-AD52-4E26-90DA-C2E40CFB8E4E}" type="slidenum">
              <a:rPr lang="en-US" altLang="it-IT" smtClean="0"/>
              <a:t>49</a:t>
            </a:fld>
            <a:endParaRPr lang="en-US" altLang="it-IT"/>
          </a:p>
        </p:txBody>
      </p:sp>
      <p:pic>
        <p:nvPicPr>
          <p:cNvPr id="4" name="Immagine 3"/>
          <p:cNvPicPr>
            <a:picLocks noChangeAspect="1"/>
          </p:cNvPicPr>
          <p:nvPr/>
        </p:nvPicPr>
        <p:blipFill rotWithShape="1">
          <a:blip r:embed="rId2"/>
          <a:srcRect l="1176" t="5201" r="17714" b="10800"/>
          <a:stretch>
            <a:fillRect/>
          </a:stretch>
        </p:blipFill>
        <p:spPr>
          <a:xfrm>
            <a:off x="863588" y="692696"/>
            <a:ext cx="7416824" cy="432048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69776" y="0"/>
            <a:ext cx="7772400" cy="1276350"/>
          </a:xfrm>
        </p:spPr>
        <p:txBody>
          <a:bodyPr/>
          <a:lstStyle/>
          <a:p>
            <a:pPr eaLnBrk="1" hangingPunct="1"/>
            <a:r>
              <a:rPr lang="it-IT" altLang="it-IT" sz="3200" b="1" dirty="0">
                <a:latin typeface="+mn-lt"/>
              </a:rPr>
              <a:t>Diversi tipi di LUMINESCENZA</a:t>
            </a:r>
          </a:p>
        </p:txBody>
      </p:sp>
      <p:sp>
        <p:nvSpPr>
          <p:cNvPr id="37891" name="Rectangle 3"/>
          <p:cNvSpPr>
            <a:spLocks noGrp="1" noChangeArrowheads="1"/>
          </p:cNvSpPr>
          <p:nvPr>
            <p:ph type="body" sz="half" idx="1"/>
          </p:nvPr>
        </p:nvSpPr>
        <p:spPr>
          <a:xfrm>
            <a:off x="214313" y="1714500"/>
            <a:ext cx="4648200" cy="4114800"/>
          </a:xfrm>
        </p:spPr>
        <p:txBody>
          <a:bodyPr/>
          <a:lstStyle/>
          <a:p>
            <a:pPr eaLnBrk="1" hangingPunct="1">
              <a:lnSpc>
                <a:spcPct val="120000"/>
              </a:lnSpc>
              <a:buClr>
                <a:srgbClr val="FFFF99"/>
              </a:buClr>
            </a:pPr>
            <a:r>
              <a:rPr lang="it-IT" altLang="it-IT" sz="2000" b="1" dirty="0"/>
              <a:t>TIPO</a:t>
            </a:r>
          </a:p>
          <a:p>
            <a:pPr eaLnBrk="1" hangingPunct="1"/>
            <a:r>
              <a:rPr lang="it-IT" altLang="it-IT" sz="2000" b="1" dirty="0">
                <a:solidFill>
                  <a:schemeClr val="bg2">
                    <a:lumMod val="40000"/>
                    <a:lumOff val="60000"/>
                  </a:schemeClr>
                </a:solidFill>
              </a:rPr>
              <a:t>CHEMILUMINESCENZA</a:t>
            </a:r>
          </a:p>
          <a:p>
            <a:pPr eaLnBrk="1" hangingPunct="1"/>
            <a:endParaRPr lang="it-IT" altLang="it-IT" sz="2000" b="1" dirty="0">
              <a:solidFill>
                <a:schemeClr val="bg2">
                  <a:lumMod val="20000"/>
                  <a:lumOff val="80000"/>
                </a:schemeClr>
              </a:solidFill>
            </a:endParaRPr>
          </a:p>
          <a:p>
            <a:pPr eaLnBrk="1" hangingPunct="1"/>
            <a:r>
              <a:rPr lang="it-IT" altLang="it-IT" sz="2400" b="1" dirty="0">
                <a:solidFill>
                  <a:srgbClr val="002060"/>
                </a:solidFill>
              </a:rPr>
              <a:t>BIOLUMINESCENZA</a:t>
            </a:r>
          </a:p>
          <a:p>
            <a:pPr marL="0" indent="0" eaLnBrk="1" hangingPunct="1">
              <a:buNone/>
            </a:pPr>
            <a:endParaRPr lang="it-IT" altLang="it-IT" sz="2000" b="1" dirty="0"/>
          </a:p>
          <a:p>
            <a:pPr eaLnBrk="1" hangingPunct="1"/>
            <a:r>
              <a:rPr lang="it-IT" altLang="it-IT" sz="2400" b="1" dirty="0">
                <a:solidFill>
                  <a:schemeClr val="bg2">
                    <a:lumMod val="40000"/>
                    <a:lumOff val="60000"/>
                  </a:schemeClr>
                </a:solidFill>
              </a:rPr>
              <a:t>FOTOLUMINESCENZA </a:t>
            </a:r>
          </a:p>
          <a:p>
            <a:pPr eaLnBrk="1" hangingPunct="1">
              <a:buFontTx/>
              <a:buNone/>
            </a:pPr>
            <a:r>
              <a:rPr lang="it-IT" altLang="it-IT" sz="2000" dirty="0">
                <a:solidFill>
                  <a:schemeClr val="bg2">
                    <a:lumMod val="40000"/>
                    <a:lumOff val="60000"/>
                  </a:schemeClr>
                </a:solidFill>
              </a:rPr>
              <a:t>(</a:t>
            </a:r>
            <a:r>
              <a:rPr lang="it-IT" altLang="it-IT" sz="2000" b="1" dirty="0">
                <a:solidFill>
                  <a:schemeClr val="bg2">
                    <a:lumMod val="40000"/>
                    <a:lumOff val="60000"/>
                  </a:schemeClr>
                </a:solidFill>
              </a:rPr>
              <a:t>fluorescenza, fosforescenza</a:t>
            </a:r>
            <a:r>
              <a:rPr lang="it-IT" altLang="it-IT" sz="2000" dirty="0">
                <a:solidFill>
                  <a:schemeClr val="bg2">
                    <a:lumMod val="40000"/>
                    <a:lumOff val="60000"/>
                  </a:schemeClr>
                </a:solidFill>
              </a:rPr>
              <a:t>)</a:t>
            </a:r>
          </a:p>
          <a:p>
            <a:pPr eaLnBrk="1" hangingPunct="1">
              <a:buFontTx/>
              <a:buNone/>
            </a:pPr>
            <a:endParaRPr lang="it-IT" altLang="it-IT" sz="2000" dirty="0"/>
          </a:p>
          <a:p>
            <a:pPr eaLnBrk="1" hangingPunct="1">
              <a:lnSpc>
                <a:spcPct val="120000"/>
              </a:lnSpc>
            </a:pPr>
            <a:r>
              <a:rPr lang="it-IT" altLang="it-IT" sz="2000" dirty="0">
                <a:solidFill>
                  <a:schemeClr val="bg2">
                    <a:lumMod val="40000"/>
                    <a:lumOff val="60000"/>
                  </a:schemeClr>
                </a:solidFill>
              </a:rPr>
              <a:t>ELETTROLUMINESCENZA</a:t>
            </a:r>
          </a:p>
          <a:p>
            <a:pPr eaLnBrk="1" hangingPunct="1">
              <a:lnSpc>
                <a:spcPct val="120000"/>
              </a:lnSpc>
            </a:pPr>
            <a:endParaRPr lang="it-IT" altLang="it-IT" sz="2000" dirty="0">
              <a:solidFill>
                <a:schemeClr val="bg2">
                  <a:lumMod val="40000"/>
                  <a:lumOff val="60000"/>
                </a:schemeClr>
              </a:solidFill>
            </a:endParaRPr>
          </a:p>
          <a:p>
            <a:pPr eaLnBrk="1" hangingPunct="1">
              <a:lnSpc>
                <a:spcPct val="40000"/>
              </a:lnSpc>
            </a:pPr>
            <a:r>
              <a:rPr lang="it-IT" altLang="it-IT" sz="2000" dirty="0">
                <a:solidFill>
                  <a:schemeClr val="bg2">
                    <a:lumMod val="40000"/>
                    <a:lumOff val="60000"/>
                  </a:schemeClr>
                </a:solidFill>
              </a:rPr>
              <a:t>RADIOLUMINESCENZA</a:t>
            </a:r>
          </a:p>
          <a:p>
            <a:pPr eaLnBrk="1" hangingPunct="1">
              <a:lnSpc>
                <a:spcPct val="40000"/>
              </a:lnSpc>
            </a:pPr>
            <a:endParaRPr lang="it-IT" altLang="it-IT" sz="2000" dirty="0"/>
          </a:p>
          <a:p>
            <a:pPr eaLnBrk="1" hangingPunct="1">
              <a:lnSpc>
                <a:spcPct val="40000"/>
              </a:lnSpc>
            </a:pPr>
            <a:endParaRPr lang="it-IT" altLang="it-IT" sz="2000" dirty="0"/>
          </a:p>
          <a:p>
            <a:pPr eaLnBrk="1" hangingPunct="1">
              <a:lnSpc>
                <a:spcPct val="40000"/>
              </a:lnSpc>
            </a:pPr>
            <a:endParaRPr lang="it-IT" altLang="it-IT" sz="2000" dirty="0"/>
          </a:p>
          <a:p>
            <a:pPr eaLnBrk="1" hangingPunct="1">
              <a:lnSpc>
                <a:spcPct val="120000"/>
              </a:lnSpc>
              <a:spcBef>
                <a:spcPct val="45000"/>
              </a:spcBef>
            </a:pPr>
            <a:endParaRPr lang="it-IT" altLang="it-IT" sz="2000" b="1" dirty="0"/>
          </a:p>
        </p:txBody>
      </p:sp>
      <p:sp>
        <p:nvSpPr>
          <p:cNvPr id="37892" name="Rectangle 4"/>
          <p:cNvSpPr>
            <a:spLocks noGrp="1" noChangeArrowheads="1"/>
          </p:cNvSpPr>
          <p:nvPr>
            <p:ph type="body" sz="half" idx="2"/>
          </p:nvPr>
        </p:nvSpPr>
        <p:spPr>
          <a:xfrm>
            <a:off x="4355976" y="1628800"/>
            <a:ext cx="5029200" cy="4114800"/>
          </a:xfrm>
        </p:spPr>
        <p:txBody>
          <a:bodyPr/>
          <a:lstStyle/>
          <a:p>
            <a:pPr eaLnBrk="1" hangingPunct="1">
              <a:lnSpc>
                <a:spcPct val="120000"/>
              </a:lnSpc>
              <a:buClr>
                <a:srgbClr val="FFFF99"/>
              </a:buClr>
            </a:pPr>
            <a:r>
              <a:rPr lang="it-IT" altLang="it-IT" sz="2000" b="1" dirty="0"/>
              <a:t>CAUSA</a:t>
            </a:r>
          </a:p>
          <a:p>
            <a:pPr eaLnBrk="1" hangingPunct="1"/>
            <a:r>
              <a:rPr lang="it-IT" altLang="it-IT" sz="2000" b="1" dirty="0">
                <a:solidFill>
                  <a:schemeClr val="bg2">
                    <a:lumMod val="40000"/>
                    <a:lumOff val="60000"/>
                  </a:schemeClr>
                </a:solidFill>
              </a:rPr>
              <a:t>Reazione chimica</a:t>
            </a:r>
          </a:p>
          <a:p>
            <a:pPr eaLnBrk="1" hangingPunct="1"/>
            <a:endParaRPr lang="it-IT" altLang="it-IT" sz="2000" b="1" dirty="0">
              <a:solidFill>
                <a:srgbClr val="002060"/>
              </a:solidFill>
            </a:endParaRPr>
          </a:p>
          <a:p>
            <a:pPr eaLnBrk="1" hangingPunct="1"/>
            <a:r>
              <a:rPr lang="it-IT" altLang="it-IT" sz="2400" b="1" dirty="0">
                <a:solidFill>
                  <a:srgbClr val="002060"/>
                </a:solidFill>
              </a:rPr>
              <a:t>Reazione enzimatica</a:t>
            </a:r>
          </a:p>
          <a:p>
            <a:pPr eaLnBrk="1" hangingPunct="1"/>
            <a:endParaRPr lang="it-IT" altLang="it-IT" sz="2000" b="1" dirty="0"/>
          </a:p>
          <a:p>
            <a:pPr eaLnBrk="1" hangingPunct="1"/>
            <a:endParaRPr lang="it-IT" altLang="it-IT" sz="2000" b="1" dirty="0">
              <a:solidFill>
                <a:schemeClr val="bg2">
                  <a:lumMod val="40000"/>
                  <a:lumOff val="60000"/>
                </a:schemeClr>
              </a:solidFill>
            </a:endParaRPr>
          </a:p>
          <a:p>
            <a:pPr eaLnBrk="1" hangingPunct="1"/>
            <a:r>
              <a:rPr lang="it-IT" altLang="it-IT" sz="2000" b="1" dirty="0">
                <a:solidFill>
                  <a:schemeClr val="bg2">
                    <a:lumMod val="40000"/>
                    <a:lumOff val="60000"/>
                  </a:schemeClr>
                </a:solidFill>
              </a:rPr>
              <a:t>Assorbimento luce UV-vis</a:t>
            </a:r>
          </a:p>
          <a:p>
            <a:pPr eaLnBrk="1" hangingPunct="1">
              <a:lnSpc>
                <a:spcPct val="70000"/>
              </a:lnSpc>
              <a:buFont typeface="Monotype Sorts"/>
              <a:buNone/>
            </a:pPr>
            <a:endParaRPr lang="it-IT" altLang="it-IT" sz="2000" dirty="0"/>
          </a:p>
          <a:p>
            <a:pPr eaLnBrk="1" hangingPunct="1">
              <a:lnSpc>
                <a:spcPct val="70000"/>
              </a:lnSpc>
              <a:buFont typeface="Monotype Sorts"/>
              <a:buNone/>
            </a:pPr>
            <a:endParaRPr lang="it-IT" altLang="it-IT" sz="2000" dirty="0"/>
          </a:p>
          <a:p>
            <a:pPr eaLnBrk="1" hangingPunct="1">
              <a:lnSpc>
                <a:spcPct val="70000"/>
              </a:lnSpc>
              <a:buFont typeface="Monotype Sorts"/>
              <a:buNone/>
            </a:pPr>
            <a:endParaRPr lang="it-IT" altLang="it-IT" sz="2000" dirty="0"/>
          </a:p>
          <a:p>
            <a:pPr eaLnBrk="1" hangingPunct="1">
              <a:lnSpc>
                <a:spcPct val="110000"/>
              </a:lnSpc>
            </a:pPr>
            <a:r>
              <a:rPr lang="it-IT" altLang="it-IT" sz="2000" dirty="0">
                <a:solidFill>
                  <a:schemeClr val="bg2">
                    <a:lumMod val="40000"/>
                    <a:lumOff val="60000"/>
                  </a:schemeClr>
                </a:solidFill>
              </a:rPr>
              <a:t>Corrente elettrica in gas ionizzato</a:t>
            </a:r>
          </a:p>
          <a:p>
            <a:pPr eaLnBrk="1" hangingPunct="1">
              <a:lnSpc>
                <a:spcPct val="110000"/>
              </a:lnSpc>
            </a:pPr>
            <a:endParaRPr lang="it-IT" altLang="it-IT" sz="2000" dirty="0">
              <a:solidFill>
                <a:schemeClr val="bg2">
                  <a:lumMod val="40000"/>
                  <a:lumOff val="60000"/>
                </a:schemeClr>
              </a:solidFill>
            </a:endParaRPr>
          </a:p>
          <a:p>
            <a:pPr eaLnBrk="1" hangingPunct="1">
              <a:spcBef>
                <a:spcPct val="10000"/>
              </a:spcBef>
            </a:pPr>
            <a:r>
              <a:rPr lang="it-IT" altLang="it-IT" sz="2000" dirty="0">
                <a:solidFill>
                  <a:schemeClr val="bg2">
                    <a:lumMod val="40000"/>
                    <a:lumOff val="60000"/>
                  </a:schemeClr>
                </a:solidFill>
              </a:rPr>
              <a:t>Materiale radioattivo incorporato nel “fosforo</a:t>
            </a:r>
            <a:r>
              <a:rPr lang="it-IT" altLang="it-IT" sz="2000" dirty="0"/>
              <a:t>”</a:t>
            </a:r>
          </a:p>
          <a:p>
            <a:pPr eaLnBrk="1" hangingPunct="1">
              <a:spcBef>
                <a:spcPct val="10000"/>
              </a:spcBef>
            </a:pPr>
            <a:endParaRPr lang="it-IT" altLang="it-IT" sz="2000" dirty="0"/>
          </a:p>
          <a:p>
            <a:pPr eaLnBrk="1" hangingPunct="1">
              <a:spcBef>
                <a:spcPct val="10000"/>
              </a:spcBef>
            </a:pPr>
            <a:endParaRPr lang="it-IT" altLang="it-IT" sz="2000" dirty="0"/>
          </a:p>
          <a:p>
            <a:pPr eaLnBrk="1" hangingPunct="1">
              <a:lnSpc>
                <a:spcPct val="60000"/>
              </a:lnSpc>
            </a:pPr>
            <a:endParaRPr lang="it-IT" altLang="it-IT" sz="2000" b="1" dirty="0"/>
          </a:p>
          <a:p>
            <a:pPr eaLnBrk="1" hangingPunct="1">
              <a:lnSpc>
                <a:spcPct val="60000"/>
              </a:lnSpc>
            </a:pPr>
            <a:endParaRPr lang="it-IT" altLang="it-IT" sz="2000" b="1" dirty="0"/>
          </a:p>
        </p:txBody>
      </p:sp>
    </p:spTree>
    <p:extLst>
      <p:ext uri="{BB962C8B-B14F-4D97-AF65-F5344CB8AC3E}">
        <p14:creationId xmlns:p14="http://schemas.microsoft.com/office/powerpoint/2010/main" val="16000878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3" name="Picture 3" descr="lldino2"/>
          <p:cNvPicPr>
            <a:picLocks noGrp="1" noChangeAspect="1" noChangeArrowheads="1"/>
          </p:cNvPicPr>
          <p:nvPr>
            <p:ph sz="half" idx="1"/>
          </p:nvPr>
        </p:nvPicPr>
        <p:blipFill>
          <a:blip r:embed="rId3"/>
          <a:srcRect/>
          <a:stretch>
            <a:fillRect/>
          </a:stretch>
        </p:blipFill>
        <p:spPr>
          <a:xfrm>
            <a:off x="2705100" y="4191000"/>
            <a:ext cx="2743200" cy="1717675"/>
          </a:xfrm>
          <a:effectLst>
            <a:outerShdw dist="107763" dir="2700000" algn="ctr" rotWithShape="0">
              <a:schemeClr val="bg2"/>
            </a:outerShdw>
          </a:effectLst>
        </p:spPr>
      </p:pic>
      <p:sp>
        <p:nvSpPr>
          <p:cNvPr id="163846" name="Rectangle 6"/>
          <p:cNvSpPr>
            <a:spLocks noChangeArrowheads="1"/>
          </p:cNvSpPr>
          <p:nvPr/>
        </p:nvSpPr>
        <p:spPr bwMode="auto">
          <a:xfrm>
            <a:off x="683056" y="2492976"/>
            <a:ext cx="2987083" cy="707971"/>
          </a:xfrm>
          <a:prstGeom prst="rect">
            <a:avLst/>
          </a:prstGeom>
          <a:solidFill>
            <a:schemeClr val="accent1"/>
          </a:solidFill>
          <a:ln w="19050">
            <a:solidFill>
              <a:schemeClr val="tx1"/>
            </a:solidFill>
            <a:miter lim="800000"/>
          </a:ln>
          <a:effectLst>
            <a:outerShdw dist="35921" dir="2700000" algn="ctr" rotWithShape="0">
              <a:schemeClr val="bg2"/>
            </a:outerShdw>
          </a:effectLst>
        </p:spPr>
        <p:txBody>
          <a:bodyPr wrap="none" anchor="ctr"/>
          <a:lstStyle/>
          <a:p>
            <a:pPr algn="ctr">
              <a:defRPr/>
            </a:pPr>
            <a:r>
              <a:rPr lang="en-US" sz="3200">
                <a:latin typeface="Arial Narrow" panose="020B0606020202030204" pitchFamily="34" charset="0"/>
              </a:rPr>
              <a:t>Bioluminescence</a:t>
            </a:r>
          </a:p>
        </p:txBody>
      </p:sp>
      <p:sp>
        <p:nvSpPr>
          <p:cNvPr id="38917" name="Text Box 8"/>
          <p:cNvSpPr txBox="1">
            <a:spLocks noChangeArrowheads="1"/>
          </p:cNvSpPr>
          <p:nvPr/>
        </p:nvSpPr>
        <p:spPr bwMode="auto">
          <a:xfrm>
            <a:off x="4643682" y="2617777"/>
            <a:ext cx="3240405" cy="58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it-IT" sz="3200" b="1" dirty="0">
                <a:solidFill>
                  <a:srgbClr val="FF0000"/>
                </a:solidFill>
                <a:latin typeface="Arial Narrow" panose="020B0606020202030204" pitchFamily="34" charset="0"/>
              </a:rPr>
              <a:t>Makes its own light</a:t>
            </a:r>
          </a:p>
        </p:txBody>
      </p:sp>
      <p:sp>
        <p:nvSpPr>
          <p:cNvPr id="38918" name="Text Box 10"/>
          <p:cNvSpPr txBox="1">
            <a:spLocks noChangeArrowheads="1"/>
          </p:cNvSpPr>
          <p:nvPr/>
        </p:nvSpPr>
        <p:spPr bwMode="auto">
          <a:xfrm>
            <a:off x="228600" y="5905500"/>
            <a:ext cx="97815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it-IT" sz="2000">
                <a:latin typeface="Arial Narrow" panose="020B0606020202030204" pitchFamily="34" charset="0"/>
              </a:rPr>
              <a:t>Fireflies!</a:t>
            </a:r>
          </a:p>
        </p:txBody>
      </p:sp>
      <p:sp>
        <p:nvSpPr>
          <p:cNvPr id="163852" name="Rectangle 12"/>
          <p:cNvSpPr>
            <a:spLocks noChangeArrowheads="1"/>
          </p:cNvSpPr>
          <p:nvPr/>
        </p:nvSpPr>
        <p:spPr bwMode="auto">
          <a:xfrm>
            <a:off x="2977421" y="690997"/>
            <a:ext cx="2987083" cy="707971"/>
          </a:xfrm>
          <a:prstGeom prst="rect">
            <a:avLst/>
          </a:prstGeom>
          <a:solidFill>
            <a:schemeClr val="accent1"/>
          </a:solidFill>
          <a:ln w="19050">
            <a:solidFill>
              <a:schemeClr val="tx1"/>
            </a:solidFill>
            <a:miter lim="800000"/>
          </a:ln>
          <a:effectLst>
            <a:outerShdw dist="35921" dir="2700000" algn="ctr" rotWithShape="0">
              <a:schemeClr val="bg2"/>
            </a:outerShdw>
          </a:effectLst>
        </p:spPr>
        <p:txBody>
          <a:bodyPr wrap="none" anchor="ctr"/>
          <a:lstStyle/>
          <a:p>
            <a:pPr algn="ctr">
              <a:defRPr/>
            </a:pPr>
            <a:r>
              <a:rPr lang="en-US" sz="3200" dirty="0">
                <a:latin typeface="Arial Narrow" panose="020B0606020202030204" pitchFamily="34" charset="0"/>
              </a:rPr>
              <a:t>Luminescence</a:t>
            </a:r>
          </a:p>
        </p:txBody>
      </p:sp>
      <p:pic>
        <p:nvPicPr>
          <p:cNvPr id="163854" name="Picture 14"/>
          <p:cNvPicPr>
            <a:picLocks noChangeAspect="1" noChangeArrowheads="1"/>
          </p:cNvPicPr>
          <p:nvPr/>
        </p:nvPicPr>
        <p:blipFill>
          <a:blip r:embed="rId4"/>
          <a:srcRect/>
          <a:stretch>
            <a:fillRect/>
          </a:stretch>
        </p:blipFill>
        <p:spPr bwMode="auto">
          <a:xfrm>
            <a:off x="228600" y="4191000"/>
            <a:ext cx="2286000" cy="1714500"/>
          </a:xfrm>
          <a:prstGeom prst="rect">
            <a:avLst/>
          </a:prstGeom>
          <a:noFill/>
          <a:ln w="9525">
            <a:noFill/>
            <a:miter lim="800000"/>
            <a:headEnd/>
            <a:tailEnd/>
          </a:ln>
          <a:effectLst>
            <a:outerShdw dist="107763" dir="2700000" algn="ctr" rotWithShape="0">
              <a:schemeClr val="bg2"/>
            </a:outerShdw>
          </a:effectLst>
        </p:spPr>
      </p:pic>
      <p:sp>
        <p:nvSpPr>
          <p:cNvPr id="38921" name="Text Box 15"/>
          <p:cNvSpPr txBox="1">
            <a:spLocks noChangeArrowheads="1"/>
          </p:cNvSpPr>
          <p:nvPr/>
        </p:nvSpPr>
        <p:spPr bwMode="auto">
          <a:xfrm>
            <a:off x="2705100" y="5905500"/>
            <a:ext cx="156324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it-IT" sz="2000">
                <a:latin typeface="Arial Narrow" panose="020B0606020202030204" pitchFamily="34" charset="0"/>
              </a:rPr>
              <a:t>Dinoflagellates</a:t>
            </a:r>
          </a:p>
        </p:txBody>
      </p:sp>
      <p:pic>
        <p:nvPicPr>
          <p:cNvPr id="163856" name="Picture 16"/>
          <p:cNvPicPr>
            <a:picLocks noChangeAspect="1" noChangeArrowheads="1"/>
          </p:cNvPicPr>
          <p:nvPr/>
        </p:nvPicPr>
        <p:blipFill>
          <a:blip r:embed="rId5"/>
          <a:srcRect t="14374"/>
          <a:stretch>
            <a:fillRect/>
          </a:stretch>
        </p:blipFill>
        <p:spPr bwMode="auto">
          <a:xfrm>
            <a:off x="5638800" y="4191000"/>
            <a:ext cx="2895600" cy="1689100"/>
          </a:xfrm>
          <a:prstGeom prst="rect">
            <a:avLst/>
          </a:prstGeom>
          <a:noFill/>
          <a:effectLst>
            <a:outerShdw dist="107763" dir="2700000" algn="ctr" rotWithShape="0">
              <a:schemeClr val="bg2"/>
            </a:outerShdw>
          </a:effectLst>
        </p:spPr>
      </p:pic>
      <p:sp>
        <p:nvSpPr>
          <p:cNvPr id="38923" name="Text Box 17"/>
          <p:cNvSpPr txBox="1">
            <a:spLocks noChangeArrowheads="1"/>
          </p:cNvSpPr>
          <p:nvPr/>
        </p:nvSpPr>
        <p:spPr bwMode="auto">
          <a:xfrm>
            <a:off x="5638800" y="5905500"/>
            <a:ext cx="146867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it-IT" sz="2000">
                <a:latin typeface="Arial Narrow" panose="020B0606020202030204" pitchFamily="34" charset="0"/>
              </a:rPr>
              <a:t>Flashlight fish</a:t>
            </a:r>
          </a:p>
        </p:txBody>
      </p:sp>
      <p:sp>
        <p:nvSpPr>
          <p:cNvPr id="38924" name="Segnaposto numero diapositiva 1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7EA999D8-0670-4C2F-A934-6CE78C12FAAE}" type="slidenum">
              <a:rPr lang="en-US" altLang="it-IT" sz="1400">
                <a:latin typeface="Arial Narrow" panose="020B0606020202030204" pitchFamily="34" charset="0"/>
              </a:rPr>
              <a:t>6</a:t>
            </a:fld>
            <a:endParaRPr lang="en-US" altLang="it-IT" sz="1400">
              <a:latin typeface="Arial Narrow" panose="020B060602020203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69776" y="0"/>
            <a:ext cx="7772400" cy="1276350"/>
          </a:xfrm>
        </p:spPr>
        <p:txBody>
          <a:bodyPr/>
          <a:lstStyle/>
          <a:p>
            <a:pPr eaLnBrk="1" hangingPunct="1"/>
            <a:r>
              <a:rPr lang="it-IT" altLang="it-IT" sz="3200" b="1" dirty="0">
                <a:latin typeface="+mn-lt"/>
              </a:rPr>
              <a:t>Diversi tipi di LUMINESCENZA</a:t>
            </a:r>
          </a:p>
        </p:txBody>
      </p:sp>
      <p:sp>
        <p:nvSpPr>
          <p:cNvPr id="37891" name="Rectangle 3"/>
          <p:cNvSpPr>
            <a:spLocks noGrp="1" noChangeArrowheads="1"/>
          </p:cNvSpPr>
          <p:nvPr>
            <p:ph type="body" sz="half" idx="1"/>
          </p:nvPr>
        </p:nvSpPr>
        <p:spPr>
          <a:xfrm>
            <a:off x="214313" y="1714500"/>
            <a:ext cx="4648200" cy="4114800"/>
          </a:xfrm>
        </p:spPr>
        <p:txBody>
          <a:bodyPr/>
          <a:lstStyle/>
          <a:p>
            <a:pPr eaLnBrk="1" hangingPunct="1">
              <a:lnSpc>
                <a:spcPct val="120000"/>
              </a:lnSpc>
              <a:buClr>
                <a:srgbClr val="FFFF99"/>
              </a:buClr>
            </a:pPr>
            <a:r>
              <a:rPr lang="it-IT" altLang="it-IT" sz="2000" b="1" dirty="0"/>
              <a:t>TIPO</a:t>
            </a:r>
          </a:p>
          <a:p>
            <a:pPr eaLnBrk="1" hangingPunct="1"/>
            <a:r>
              <a:rPr lang="it-IT" altLang="it-IT" sz="2000" b="1" dirty="0">
                <a:solidFill>
                  <a:schemeClr val="bg2">
                    <a:lumMod val="40000"/>
                    <a:lumOff val="60000"/>
                  </a:schemeClr>
                </a:solidFill>
              </a:rPr>
              <a:t>CHEMILUMINESCENZA</a:t>
            </a:r>
          </a:p>
          <a:p>
            <a:pPr eaLnBrk="1" hangingPunct="1"/>
            <a:endParaRPr lang="it-IT" altLang="it-IT" sz="2000" b="1" dirty="0">
              <a:solidFill>
                <a:schemeClr val="bg2">
                  <a:lumMod val="20000"/>
                  <a:lumOff val="80000"/>
                </a:schemeClr>
              </a:solidFill>
            </a:endParaRPr>
          </a:p>
          <a:p>
            <a:pPr eaLnBrk="1" hangingPunct="1"/>
            <a:r>
              <a:rPr lang="it-IT" altLang="it-IT" sz="2400" b="1" dirty="0">
                <a:solidFill>
                  <a:schemeClr val="bg2">
                    <a:lumMod val="40000"/>
                    <a:lumOff val="60000"/>
                  </a:schemeClr>
                </a:solidFill>
              </a:rPr>
              <a:t>BIOLUMINESCENZA</a:t>
            </a:r>
          </a:p>
          <a:p>
            <a:pPr marL="0" indent="0" eaLnBrk="1" hangingPunct="1">
              <a:buNone/>
            </a:pPr>
            <a:endParaRPr lang="it-IT" altLang="it-IT" sz="2000" b="1" dirty="0"/>
          </a:p>
          <a:p>
            <a:pPr eaLnBrk="1" hangingPunct="1"/>
            <a:r>
              <a:rPr lang="it-IT" altLang="it-IT" sz="2400" b="1" dirty="0">
                <a:solidFill>
                  <a:srgbClr val="002060"/>
                </a:solidFill>
              </a:rPr>
              <a:t>FOTOLUMINESCENZA </a:t>
            </a:r>
          </a:p>
          <a:p>
            <a:pPr eaLnBrk="1" hangingPunct="1">
              <a:buFontTx/>
              <a:buNone/>
            </a:pPr>
            <a:r>
              <a:rPr lang="it-IT" altLang="it-IT" sz="2000" dirty="0">
                <a:solidFill>
                  <a:srgbClr val="002060"/>
                </a:solidFill>
              </a:rPr>
              <a:t>(</a:t>
            </a:r>
            <a:r>
              <a:rPr lang="it-IT" altLang="it-IT" sz="2000" b="1" dirty="0">
                <a:solidFill>
                  <a:srgbClr val="002060"/>
                </a:solidFill>
              </a:rPr>
              <a:t>fluorescenza, fosforescenza</a:t>
            </a:r>
            <a:r>
              <a:rPr lang="it-IT" altLang="it-IT" sz="2000" dirty="0">
                <a:solidFill>
                  <a:srgbClr val="002060"/>
                </a:solidFill>
              </a:rPr>
              <a:t>)</a:t>
            </a:r>
          </a:p>
          <a:p>
            <a:pPr eaLnBrk="1" hangingPunct="1">
              <a:buFontTx/>
              <a:buNone/>
            </a:pPr>
            <a:endParaRPr lang="it-IT" altLang="it-IT" sz="2000" dirty="0"/>
          </a:p>
          <a:p>
            <a:pPr eaLnBrk="1" hangingPunct="1">
              <a:lnSpc>
                <a:spcPct val="120000"/>
              </a:lnSpc>
            </a:pPr>
            <a:r>
              <a:rPr lang="it-IT" altLang="it-IT" sz="2000" dirty="0">
                <a:solidFill>
                  <a:schemeClr val="bg2">
                    <a:lumMod val="40000"/>
                    <a:lumOff val="60000"/>
                  </a:schemeClr>
                </a:solidFill>
              </a:rPr>
              <a:t>ELETTROLUMINESCENZA</a:t>
            </a:r>
          </a:p>
          <a:p>
            <a:pPr eaLnBrk="1" hangingPunct="1">
              <a:lnSpc>
                <a:spcPct val="120000"/>
              </a:lnSpc>
            </a:pPr>
            <a:endParaRPr lang="it-IT" altLang="it-IT" sz="2000" dirty="0">
              <a:solidFill>
                <a:schemeClr val="bg2">
                  <a:lumMod val="40000"/>
                  <a:lumOff val="60000"/>
                </a:schemeClr>
              </a:solidFill>
            </a:endParaRPr>
          </a:p>
          <a:p>
            <a:pPr eaLnBrk="1" hangingPunct="1">
              <a:lnSpc>
                <a:spcPct val="40000"/>
              </a:lnSpc>
            </a:pPr>
            <a:r>
              <a:rPr lang="it-IT" altLang="it-IT" sz="2000" dirty="0">
                <a:solidFill>
                  <a:schemeClr val="bg2">
                    <a:lumMod val="40000"/>
                    <a:lumOff val="60000"/>
                  </a:schemeClr>
                </a:solidFill>
              </a:rPr>
              <a:t>RADIOLUMINESCENZA</a:t>
            </a:r>
          </a:p>
          <a:p>
            <a:pPr eaLnBrk="1" hangingPunct="1">
              <a:lnSpc>
                <a:spcPct val="40000"/>
              </a:lnSpc>
            </a:pPr>
            <a:endParaRPr lang="it-IT" altLang="it-IT" sz="2000" dirty="0"/>
          </a:p>
          <a:p>
            <a:pPr eaLnBrk="1" hangingPunct="1">
              <a:lnSpc>
                <a:spcPct val="40000"/>
              </a:lnSpc>
            </a:pPr>
            <a:endParaRPr lang="it-IT" altLang="it-IT" sz="2000" dirty="0"/>
          </a:p>
          <a:p>
            <a:pPr eaLnBrk="1" hangingPunct="1">
              <a:lnSpc>
                <a:spcPct val="40000"/>
              </a:lnSpc>
            </a:pPr>
            <a:endParaRPr lang="it-IT" altLang="it-IT" sz="2000" dirty="0"/>
          </a:p>
          <a:p>
            <a:pPr eaLnBrk="1" hangingPunct="1">
              <a:lnSpc>
                <a:spcPct val="120000"/>
              </a:lnSpc>
              <a:spcBef>
                <a:spcPct val="45000"/>
              </a:spcBef>
            </a:pPr>
            <a:endParaRPr lang="it-IT" altLang="it-IT" sz="2000" b="1" dirty="0"/>
          </a:p>
        </p:txBody>
      </p:sp>
      <p:sp>
        <p:nvSpPr>
          <p:cNvPr id="37892" name="Rectangle 4"/>
          <p:cNvSpPr>
            <a:spLocks noGrp="1" noChangeArrowheads="1"/>
          </p:cNvSpPr>
          <p:nvPr>
            <p:ph type="body" sz="half" idx="2"/>
          </p:nvPr>
        </p:nvSpPr>
        <p:spPr>
          <a:xfrm>
            <a:off x="4355976" y="1628800"/>
            <a:ext cx="5029200" cy="4114800"/>
          </a:xfrm>
        </p:spPr>
        <p:txBody>
          <a:bodyPr/>
          <a:lstStyle/>
          <a:p>
            <a:pPr eaLnBrk="1" hangingPunct="1">
              <a:lnSpc>
                <a:spcPct val="120000"/>
              </a:lnSpc>
              <a:buClr>
                <a:srgbClr val="FFFF99"/>
              </a:buClr>
            </a:pPr>
            <a:r>
              <a:rPr lang="it-IT" altLang="it-IT" sz="2000" b="1" dirty="0"/>
              <a:t>CAUSA</a:t>
            </a:r>
          </a:p>
          <a:p>
            <a:pPr eaLnBrk="1" hangingPunct="1"/>
            <a:r>
              <a:rPr lang="it-IT" altLang="it-IT" sz="2000" b="1" dirty="0">
                <a:solidFill>
                  <a:schemeClr val="bg2">
                    <a:lumMod val="40000"/>
                    <a:lumOff val="60000"/>
                  </a:schemeClr>
                </a:solidFill>
              </a:rPr>
              <a:t>Reazione chimica</a:t>
            </a:r>
          </a:p>
          <a:p>
            <a:pPr eaLnBrk="1" hangingPunct="1"/>
            <a:endParaRPr lang="it-IT" altLang="it-IT" sz="2000" b="1" dirty="0">
              <a:solidFill>
                <a:srgbClr val="002060"/>
              </a:solidFill>
            </a:endParaRPr>
          </a:p>
          <a:p>
            <a:pPr eaLnBrk="1" hangingPunct="1"/>
            <a:r>
              <a:rPr lang="it-IT" altLang="it-IT" sz="2400" b="1" dirty="0">
                <a:solidFill>
                  <a:schemeClr val="bg2">
                    <a:lumMod val="40000"/>
                    <a:lumOff val="60000"/>
                  </a:schemeClr>
                </a:solidFill>
              </a:rPr>
              <a:t>Reazione enzimatica</a:t>
            </a:r>
          </a:p>
          <a:p>
            <a:pPr eaLnBrk="1" hangingPunct="1"/>
            <a:endParaRPr lang="it-IT" altLang="it-IT" sz="2000" b="1" dirty="0"/>
          </a:p>
          <a:p>
            <a:pPr eaLnBrk="1" hangingPunct="1"/>
            <a:endParaRPr lang="it-IT" altLang="it-IT" sz="2000" b="1" dirty="0">
              <a:solidFill>
                <a:schemeClr val="bg2">
                  <a:lumMod val="40000"/>
                  <a:lumOff val="60000"/>
                </a:schemeClr>
              </a:solidFill>
            </a:endParaRPr>
          </a:p>
          <a:p>
            <a:pPr eaLnBrk="1" hangingPunct="1"/>
            <a:r>
              <a:rPr lang="it-IT" altLang="it-IT" sz="2000" b="1" dirty="0">
                <a:solidFill>
                  <a:srgbClr val="002060"/>
                </a:solidFill>
              </a:rPr>
              <a:t>Assorbimento luce UV-vis</a:t>
            </a:r>
          </a:p>
          <a:p>
            <a:pPr eaLnBrk="1" hangingPunct="1">
              <a:lnSpc>
                <a:spcPct val="70000"/>
              </a:lnSpc>
              <a:buFont typeface="Monotype Sorts"/>
              <a:buNone/>
            </a:pPr>
            <a:endParaRPr lang="it-IT" altLang="it-IT" sz="2000" dirty="0"/>
          </a:p>
          <a:p>
            <a:pPr eaLnBrk="1" hangingPunct="1">
              <a:lnSpc>
                <a:spcPct val="70000"/>
              </a:lnSpc>
              <a:buFont typeface="Monotype Sorts"/>
              <a:buNone/>
            </a:pPr>
            <a:endParaRPr lang="it-IT" altLang="it-IT" sz="2000" dirty="0"/>
          </a:p>
          <a:p>
            <a:pPr eaLnBrk="1" hangingPunct="1">
              <a:lnSpc>
                <a:spcPct val="70000"/>
              </a:lnSpc>
              <a:buFont typeface="Monotype Sorts"/>
              <a:buNone/>
            </a:pPr>
            <a:endParaRPr lang="it-IT" altLang="it-IT" sz="2000" dirty="0"/>
          </a:p>
          <a:p>
            <a:pPr eaLnBrk="1" hangingPunct="1">
              <a:lnSpc>
                <a:spcPct val="110000"/>
              </a:lnSpc>
            </a:pPr>
            <a:r>
              <a:rPr lang="it-IT" altLang="it-IT" sz="2000" dirty="0">
                <a:solidFill>
                  <a:schemeClr val="bg2">
                    <a:lumMod val="40000"/>
                    <a:lumOff val="60000"/>
                  </a:schemeClr>
                </a:solidFill>
              </a:rPr>
              <a:t>Corrente elettrica in gas ionizzato</a:t>
            </a:r>
          </a:p>
          <a:p>
            <a:pPr eaLnBrk="1" hangingPunct="1">
              <a:lnSpc>
                <a:spcPct val="110000"/>
              </a:lnSpc>
            </a:pPr>
            <a:endParaRPr lang="it-IT" altLang="it-IT" sz="2000" dirty="0">
              <a:solidFill>
                <a:schemeClr val="bg2">
                  <a:lumMod val="40000"/>
                  <a:lumOff val="60000"/>
                </a:schemeClr>
              </a:solidFill>
            </a:endParaRPr>
          </a:p>
          <a:p>
            <a:pPr eaLnBrk="1" hangingPunct="1">
              <a:spcBef>
                <a:spcPct val="10000"/>
              </a:spcBef>
            </a:pPr>
            <a:r>
              <a:rPr lang="it-IT" altLang="it-IT" sz="2000" dirty="0">
                <a:solidFill>
                  <a:schemeClr val="bg2">
                    <a:lumMod val="40000"/>
                    <a:lumOff val="60000"/>
                  </a:schemeClr>
                </a:solidFill>
              </a:rPr>
              <a:t>Materiale radioattivo incorporato nel “fosforo</a:t>
            </a:r>
            <a:r>
              <a:rPr lang="it-IT" altLang="it-IT" sz="2000" dirty="0"/>
              <a:t>”</a:t>
            </a:r>
          </a:p>
          <a:p>
            <a:pPr eaLnBrk="1" hangingPunct="1">
              <a:spcBef>
                <a:spcPct val="10000"/>
              </a:spcBef>
            </a:pPr>
            <a:endParaRPr lang="it-IT" altLang="it-IT" sz="2000" dirty="0"/>
          </a:p>
          <a:p>
            <a:pPr eaLnBrk="1" hangingPunct="1">
              <a:spcBef>
                <a:spcPct val="10000"/>
              </a:spcBef>
            </a:pPr>
            <a:endParaRPr lang="it-IT" altLang="it-IT" sz="2000" dirty="0"/>
          </a:p>
          <a:p>
            <a:pPr eaLnBrk="1" hangingPunct="1">
              <a:lnSpc>
                <a:spcPct val="60000"/>
              </a:lnSpc>
            </a:pPr>
            <a:endParaRPr lang="it-IT" altLang="it-IT" sz="2000" b="1" dirty="0"/>
          </a:p>
          <a:p>
            <a:pPr eaLnBrk="1" hangingPunct="1">
              <a:lnSpc>
                <a:spcPct val="60000"/>
              </a:lnSpc>
            </a:pPr>
            <a:endParaRPr lang="it-IT" altLang="it-IT" sz="2000" b="1" dirty="0"/>
          </a:p>
        </p:txBody>
      </p:sp>
    </p:spTree>
    <p:extLst>
      <p:ext uri="{BB962C8B-B14F-4D97-AF65-F5344CB8AC3E}">
        <p14:creationId xmlns:p14="http://schemas.microsoft.com/office/powerpoint/2010/main" val="33449408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4" name="Rectangle 6"/>
          <p:cNvSpPr>
            <a:spLocks noChangeArrowheads="1"/>
          </p:cNvSpPr>
          <p:nvPr/>
        </p:nvSpPr>
        <p:spPr bwMode="auto">
          <a:xfrm>
            <a:off x="102098" y="1377718"/>
            <a:ext cx="2514600" cy="762000"/>
          </a:xfrm>
          <a:prstGeom prst="rect">
            <a:avLst/>
          </a:prstGeom>
          <a:solidFill>
            <a:schemeClr val="accent1"/>
          </a:solidFill>
          <a:ln w="19050">
            <a:solidFill>
              <a:schemeClr val="tx1"/>
            </a:solidFill>
            <a:miter lim="800000"/>
          </a:ln>
          <a:effectLst>
            <a:outerShdw dist="35921" dir="2700000" algn="ctr" rotWithShape="0">
              <a:schemeClr val="bg2"/>
            </a:outerShdw>
          </a:effectLst>
        </p:spPr>
        <p:txBody>
          <a:bodyPr wrap="none" anchor="ctr"/>
          <a:lstStyle/>
          <a:p>
            <a:pPr algn="ctr">
              <a:defRPr/>
            </a:pPr>
            <a:r>
              <a:rPr lang="en-US" sz="3200" b="1" dirty="0">
                <a:latin typeface="Arial Narrow" panose="020B0606020202030204" pitchFamily="34" charset="0"/>
              </a:rPr>
              <a:t>Fluorescence</a:t>
            </a:r>
          </a:p>
        </p:txBody>
      </p:sp>
      <p:sp>
        <p:nvSpPr>
          <p:cNvPr id="39940" name="Text Box 10"/>
          <p:cNvSpPr txBox="1">
            <a:spLocks noChangeArrowheads="1"/>
          </p:cNvSpPr>
          <p:nvPr/>
        </p:nvSpPr>
        <p:spPr bwMode="auto">
          <a:xfrm>
            <a:off x="3448255" y="1563941"/>
            <a:ext cx="45236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it-IT" b="1" dirty="0">
                <a:solidFill>
                  <a:srgbClr val="92D050"/>
                </a:solidFill>
                <a:latin typeface="+mn-lt"/>
              </a:rPr>
              <a:t>Glows</a:t>
            </a:r>
            <a:r>
              <a:rPr lang="en-US" altLang="it-IT" sz="2000" b="1" dirty="0">
                <a:solidFill>
                  <a:srgbClr val="FF0000"/>
                </a:solidFill>
                <a:latin typeface="+mn-lt"/>
              </a:rPr>
              <a:t> </a:t>
            </a:r>
            <a:r>
              <a:rPr lang="en-US" altLang="it-IT" sz="2000" dirty="0">
                <a:solidFill>
                  <a:srgbClr val="FF0000"/>
                </a:solidFill>
                <a:latin typeface="+mn-lt"/>
              </a:rPr>
              <a:t>when you </a:t>
            </a:r>
            <a:r>
              <a:rPr lang="en-US" altLang="it-IT" b="1" dirty="0">
                <a:solidFill>
                  <a:srgbClr val="FF0000"/>
                </a:solidFill>
                <a:latin typeface="+mn-lt"/>
              </a:rPr>
              <a:t>shine light </a:t>
            </a:r>
            <a:r>
              <a:rPr lang="en-US" altLang="it-IT" sz="2000" dirty="0">
                <a:solidFill>
                  <a:srgbClr val="FF0000"/>
                </a:solidFill>
                <a:latin typeface="+mn-lt"/>
              </a:rPr>
              <a:t>on it</a:t>
            </a:r>
            <a:endParaRPr lang="en-US" altLang="it-IT" sz="2000" dirty="0">
              <a:latin typeface="+mn-lt"/>
            </a:endParaRPr>
          </a:p>
        </p:txBody>
      </p:sp>
      <p:sp>
        <p:nvSpPr>
          <p:cNvPr id="39944" name="Text Box 22"/>
          <p:cNvSpPr txBox="1">
            <a:spLocks noChangeArrowheads="1"/>
          </p:cNvSpPr>
          <p:nvPr/>
        </p:nvSpPr>
        <p:spPr bwMode="auto">
          <a:xfrm>
            <a:off x="1555460" y="4644570"/>
            <a:ext cx="579290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it-IT" sz="2000" b="1" dirty="0">
                <a:solidFill>
                  <a:srgbClr val="FF0000"/>
                </a:solidFill>
                <a:latin typeface="+mn-lt"/>
              </a:rPr>
              <a:t>Glow stops when you </a:t>
            </a:r>
            <a:r>
              <a:rPr lang="en-US" altLang="it-IT" sz="2000" b="1" dirty="0">
                <a:latin typeface="+mn-lt"/>
              </a:rPr>
              <a:t>turn off </a:t>
            </a:r>
            <a:r>
              <a:rPr lang="en-US" altLang="it-IT" sz="2000" b="1" dirty="0">
                <a:solidFill>
                  <a:srgbClr val="FF0000"/>
                </a:solidFill>
                <a:latin typeface="+mn-lt"/>
              </a:rPr>
              <a:t>the light</a:t>
            </a:r>
          </a:p>
        </p:txBody>
      </p:sp>
      <p:pic>
        <p:nvPicPr>
          <p:cNvPr id="165912" name="Picture 24" descr="coral1_wh_f"/>
          <p:cNvPicPr>
            <a:picLocks noChangeAspect="1" noChangeArrowheads="1"/>
          </p:cNvPicPr>
          <p:nvPr/>
        </p:nvPicPr>
        <p:blipFill>
          <a:blip r:embed="rId3"/>
          <a:srcRect l="2866" t="5588" r="12645" b="9927"/>
          <a:stretch>
            <a:fillRect/>
          </a:stretch>
        </p:blipFill>
        <p:spPr bwMode="auto">
          <a:xfrm>
            <a:off x="3347864" y="2603810"/>
            <a:ext cx="2133600" cy="1600200"/>
          </a:xfrm>
          <a:prstGeom prst="rect">
            <a:avLst/>
          </a:prstGeom>
          <a:noFill/>
          <a:effectLst>
            <a:outerShdw dist="107763" dir="2700000" algn="ctr" rotWithShape="0">
              <a:schemeClr val="bg2"/>
            </a:outerShdw>
          </a:effectLst>
        </p:spPr>
      </p:pic>
      <p:pic>
        <p:nvPicPr>
          <p:cNvPr id="165914" name="Picture 26" descr="r0093f"/>
          <p:cNvPicPr>
            <a:picLocks noChangeAspect="1" noChangeArrowheads="1"/>
          </p:cNvPicPr>
          <p:nvPr/>
        </p:nvPicPr>
        <p:blipFill>
          <a:blip r:embed="rId4"/>
          <a:srcRect l="22595" t="21370" r="24382" b="18971"/>
          <a:stretch>
            <a:fillRect/>
          </a:stretch>
        </p:blipFill>
        <p:spPr bwMode="auto">
          <a:xfrm>
            <a:off x="5710064" y="2616510"/>
            <a:ext cx="2116138" cy="1587500"/>
          </a:xfrm>
          <a:prstGeom prst="rect">
            <a:avLst/>
          </a:prstGeom>
          <a:noFill/>
          <a:effectLst>
            <a:outerShdw dist="107763" dir="2700000" algn="ctr" rotWithShape="0">
              <a:schemeClr val="bg2"/>
            </a:outerShdw>
          </a:effectLst>
        </p:spPr>
      </p:pic>
      <p:sp>
        <p:nvSpPr>
          <p:cNvPr id="39947" name="Text Box 29"/>
          <p:cNvSpPr txBox="1">
            <a:spLocks noChangeArrowheads="1"/>
          </p:cNvSpPr>
          <p:nvPr/>
        </p:nvSpPr>
        <p:spPr bwMode="auto">
          <a:xfrm>
            <a:off x="5138564" y="4200835"/>
            <a:ext cx="79380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it-IT" sz="2000">
                <a:latin typeface="Arial Narrow" panose="020B0606020202030204" pitchFamily="34" charset="0"/>
              </a:rPr>
              <a:t>Corals</a:t>
            </a:r>
          </a:p>
        </p:txBody>
      </p:sp>
      <p:sp>
        <p:nvSpPr>
          <p:cNvPr id="39948" name="Text Box 30"/>
          <p:cNvSpPr txBox="1">
            <a:spLocks noChangeArrowheads="1"/>
          </p:cNvSpPr>
          <p:nvPr/>
        </p:nvSpPr>
        <p:spPr bwMode="auto">
          <a:xfrm>
            <a:off x="1534344" y="4260706"/>
            <a:ext cx="9332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it-IT" sz="2000" dirty="0">
                <a:latin typeface="Arial Narrow" panose="020B0606020202030204" pitchFamily="34" charset="0"/>
              </a:rPr>
              <a:t>Jellyfish</a:t>
            </a:r>
          </a:p>
        </p:txBody>
      </p:sp>
      <p:pic>
        <p:nvPicPr>
          <p:cNvPr id="39949" name="Immagine 15" descr="35-1.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85206" y="2619440"/>
            <a:ext cx="2190278" cy="1673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50" name="Segnaposto numero diapositiva 13"/>
          <p:cNvSpPr>
            <a:spLocks noGrp="1"/>
          </p:cNvSpPr>
          <p:nvPr>
            <p:ph type="sldNum" sz="quarter" idx="12"/>
          </p:nvPr>
        </p:nvSpPr>
        <p:spPr>
          <a:xfrm>
            <a:off x="6395864" y="406431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8D47D030-BA1E-4C59-AAF9-B78CFB9B95B0}" type="slidenum">
              <a:rPr lang="en-US" altLang="it-IT" sz="1400">
                <a:latin typeface="Arial Narrow" panose="020B0606020202030204" pitchFamily="34" charset="0"/>
              </a:rPr>
              <a:t>8</a:t>
            </a:fld>
            <a:endParaRPr lang="en-US" altLang="it-IT" sz="1400">
              <a:latin typeface="Arial Narrow" panose="020B0606020202030204" pitchFamily="34" charset="0"/>
            </a:endParaRPr>
          </a:p>
        </p:txBody>
      </p:sp>
      <p:sp>
        <p:nvSpPr>
          <p:cNvPr id="2" name="Rectangle 12">
            <a:extLst>
              <a:ext uri="{FF2B5EF4-FFF2-40B4-BE49-F238E27FC236}">
                <a16:creationId xmlns:a16="http://schemas.microsoft.com/office/drawing/2014/main" id="{4583C13D-93CB-EBE4-C09A-86DB4F4802A1}"/>
              </a:ext>
            </a:extLst>
          </p:cNvPr>
          <p:cNvSpPr>
            <a:spLocks noChangeArrowheads="1"/>
          </p:cNvSpPr>
          <p:nvPr/>
        </p:nvSpPr>
        <p:spPr bwMode="auto">
          <a:xfrm>
            <a:off x="2949028" y="277765"/>
            <a:ext cx="2987083" cy="707971"/>
          </a:xfrm>
          <a:prstGeom prst="rect">
            <a:avLst/>
          </a:prstGeom>
          <a:solidFill>
            <a:schemeClr val="accent1"/>
          </a:solidFill>
          <a:ln w="19050">
            <a:solidFill>
              <a:schemeClr val="tx1"/>
            </a:solidFill>
            <a:miter lim="800000"/>
          </a:ln>
          <a:effectLst>
            <a:outerShdw dist="35921" dir="2700000" algn="ctr" rotWithShape="0">
              <a:schemeClr val="bg2"/>
            </a:outerShdw>
          </a:effectLst>
        </p:spPr>
        <p:txBody>
          <a:bodyPr wrap="none" anchor="ctr"/>
          <a:lstStyle/>
          <a:p>
            <a:pPr algn="ctr">
              <a:defRPr/>
            </a:pPr>
            <a:r>
              <a:rPr lang="en-US" sz="3200" dirty="0">
                <a:latin typeface="Arial Narrow" panose="020B0606020202030204" pitchFamily="34" charset="0"/>
              </a:rPr>
              <a:t>Luminescence</a:t>
            </a:r>
          </a:p>
        </p:txBody>
      </p:sp>
      <p:sp>
        <p:nvSpPr>
          <p:cNvPr id="3" name="Saetta 2">
            <a:extLst>
              <a:ext uri="{FF2B5EF4-FFF2-40B4-BE49-F238E27FC236}">
                <a16:creationId xmlns:a16="http://schemas.microsoft.com/office/drawing/2014/main" id="{8D97E28E-6EAE-36BD-3609-F1FC2102D01A}"/>
              </a:ext>
            </a:extLst>
          </p:cNvPr>
          <p:cNvSpPr/>
          <p:nvPr/>
        </p:nvSpPr>
        <p:spPr bwMode="auto">
          <a:xfrm>
            <a:off x="2823592" y="1293901"/>
            <a:ext cx="504056" cy="913250"/>
          </a:xfrm>
          <a:prstGeom prst="lightningBolt">
            <a:avLst/>
          </a:prstGeom>
          <a:solidFill>
            <a:srgbClr val="00B05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it-IT" sz="2400" b="0" i="0" u="none" strike="noStrike" cap="none" normalizeH="0" baseline="0">
              <a:ln>
                <a:noFill/>
              </a:ln>
              <a:solidFill>
                <a:schemeClr val="tx1"/>
              </a:solidFill>
              <a:effectLst/>
              <a:latin typeface="Arial" panose="020B0604020202020204" pitchFamily="34" charset="0"/>
              <a:ea typeface="MS PGothic" panose="020B0600070205080204" pitchFamily="34" charset="-128"/>
            </a:endParaRPr>
          </a:p>
        </p:txBody>
      </p:sp>
      <p:sp>
        <p:nvSpPr>
          <p:cNvPr id="4" name="Freccia in giù 3">
            <a:extLst>
              <a:ext uri="{FF2B5EF4-FFF2-40B4-BE49-F238E27FC236}">
                <a16:creationId xmlns:a16="http://schemas.microsoft.com/office/drawing/2014/main" id="{8B531A68-E2FD-961A-7CDF-8C091D08108F}"/>
              </a:ext>
            </a:extLst>
          </p:cNvPr>
          <p:cNvSpPr/>
          <p:nvPr/>
        </p:nvSpPr>
        <p:spPr bwMode="auto">
          <a:xfrm>
            <a:off x="9291749" y="2118749"/>
            <a:ext cx="396904" cy="400110"/>
          </a:xfrm>
          <a:prstGeom prst="down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it-IT" sz="2400" b="0" i="0" u="none" strike="noStrike" cap="none" normalizeH="0" baseline="0">
              <a:ln>
                <a:noFill/>
              </a:ln>
              <a:solidFill>
                <a:schemeClr val="tx1"/>
              </a:solidFill>
              <a:effectLst/>
              <a:latin typeface="Arial" panose="020B0604020202020204" pitchFamily="34" charset="0"/>
              <a:ea typeface="MS PGothic" panose="020B0600070205080204" pitchFamily="34" charset="-128"/>
            </a:endParaRPr>
          </a:p>
        </p:txBody>
      </p:sp>
      <p:sp>
        <p:nvSpPr>
          <p:cNvPr id="5" name="Saetta 4">
            <a:extLst>
              <a:ext uri="{FF2B5EF4-FFF2-40B4-BE49-F238E27FC236}">
                <a16:creationId xmlns:a16="http://schemas.microsoft.com/office/drawing/2014/main" id="{5B8EB988-BA78-54D2-F4D2-997FFF565DFD}"/>
              </a:ext>
            </a:extLst>
          </p:cNvPr>
          <p:cNvSpPr/>
          <p:nvPr/>
        </p:nvSpPr>
        <p:spPr bwMode="auto">
          <a:xfrm>
            <a:off x="8138879" y="1405554"/>
            <a:ext cx="504056" cy="913250"/>
          </a:xfrm>
          <a:prstGeom prst="lightningBolt">
            <a:avLst/>
          </a:prstGeom>
          <a:solidFill>
            <a:srgbClr val="00B05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it-IT" sz="2400" b="0" i="0" u="none" strike="noStrike" cap="none" normalizeH="0" baseline="0">
              <a:ln>
                <a:noFill/>
              </a:ln>
              <a:solidFill>
                <a:schemeClr val="tx1"/>
              </a:solidFill>
              <a:effectLst/>
              <a:latin typeface="Arial" panose="020B0604020202020204" pitchFamily="34" charset="0"/>
              <a:ea typeface="MS PGothic" panose="020B0600070205080204" pitchFamily="34" charset="-128"/>
            </a:endParaRPr>
          </a:p>
        </p:txBody>
      </p:sp>
      <p:pic>
        <p:nvPicPr>
          <p:cNvPr id="7" name="Picture 2" descr="r0093v">
            <a:extLst>
              <a:ext uri="{FF2B5EF4-FFF2-40B4-BE49-F238E27FC236}">
                <a16:creationId xmlns:a16="http://schemas.microsoft.com/office/drawing/2014/main" id="{95DD2C42-B14F-787B-80B6-3B9B3A9C776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23665" t="25194" r="22003" b="13675"/>
          <a:stretch>
            <a:fillRect/>
          </a:stretch>
        </p:blipFill>
        <p:spPr bwMode="auto">
          <a:xfrm>
            <a:off x="5968072" y="5200278"/>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coral1_wh_v">
            <a:extLst>
              <a:ext uri="{FF2B5EF4-FFF2-40B4-BE49-F238E27FC236}">
                <a16:creationId xmlns:a16="http://schemas.microsoft.com/office/drawing/2014/main" id="{614E1D7B-5204-F3A3-0D24-7D9169B0D2E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l="15385" t="5588" r="137" b="10240"/>
          <a:stretch>
            <a:fillRect/>
          </a:stretch>
        </p:blipFill>
        <p:spPr bwMode="auto">
          <a:xfrm>
            <a:off x="3355330" y="5088306"/>
            <a:ext cx="2126133" cy="1588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magine 9">
            <a:extLst>
              <a:ext uri="{FF2B5EF4-FFF2-40B4-BE49-F238E27FC236}">
                <a16:creationId xmlns:a16="http://schemas.microsoft.com/office/drawing/2014/main" id="{FDF39565-0D78-53BD-3A46-D61A30DA5DFE}"/>
              </a:ext>
            </a:extLst>
          </p:cNvPr>
          <p:cNvPicPr>
            <a:picLocks noChangeAspect="1"/>
          </p:cNvPicPr>
          <p:nvPr/>
        </p:nvPicPr>
        <p:blipFill rotWithShape="1">
          <a:blip r:embed="rId8"/>
          <a:srcRect r="22645" b="-291"/>
          <a:stretch/>
        </p:blipFill>
        <p:spPr>
          <a:xfrm>
            <a:off x="1033231" y="5086229"/>
            <a:ext cx="1938890" cy="167347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9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4" name="Rectangle 4"/>
          <p:cNvSpPr>
            <a:spLocks noChangeArrowheads="1"/>
          </p:cNvSpPr>
          <p:nvPr/>
        </p:nvSpPr>
        <p:spPr bwMode="auto">
          <a:xfrm>
            <a:off x="136944" y="1631429"/>
            <a:ext cx="3253105" cy="1035685"/>
          </a:xfrm>
          <a:prstGeom prst="rect">
            <a:avLst/>
          </a:prstGeom>
          <a:solidFill>
            <a:schemeClr val="accent1"/>
          </a:solidFill>
          <a:ln w="19050">
            <a:solidFill>
              <a:schemeClr val="tx1"/>
            </a:solidFill>
            <a:miter lim="800000"/>
          </a:ln>
          <a:effectLst>
            <a:outerShdw dist="35921" dir="2700000" algn="ctr" rotWithShape="0">
              <a:schemeClr val="bg2"/>
            </a:outerShdw>
          </a:effectLst>
        </p:spPr>
        <p:txBody>
          <a:bodyPr wrap="none" anchor="ctr"/>
          <a:lstStyle/>
          <a:p>
            <a:pPr algn="ctr">
              <a:defRPr/>
            </a:pPr>
            <a:r>
              <a:rPr lang="en-US" sz="3200" b="1" dirty="0">
                <a:latin typeface="Arial Narrow" panose="020B0606020202030204" pitchFamily="34" charset="0"/>
              </a:rPr>
              <a:t>Phosphorescence</a:t>
            </a:r>
          </a:p>
        </p:txBody>
      </p:sp>
      <p:sp>
        <p:nvSpPr>
          <p:cNvPr id="174088" name="Rectangle 8"/>
          <p:cNvSpPr>
            <a:spLocks noChangeArrowheads="1"/>
          </p:cNvSpPr>
          <p:nvPr/>
        </p:nvSpPr>
        <p:spPr bwMode="auto">
          <a:xfrm>
            <a:off x="3204998" y="188640"/>
            <a:ext cx="2514600" cy="762000"/>
          </a:xfrm>
          <a:prstGeom prst="rect">
            <a:avLst/>
          </a:prstGeom>
          <a:solidFill>
            <a:schemeClr val="accent1"/>
          </a:solidFill>
          <a:ln w="19050">
            <a:solidFill>
              <a:schemeClr val="tx1"/>
            </a:solidFill>
            <a:miter lim="800000"/>
          </a:ln>
          <a:effectLst>
            <a:outerShdw dist="35921" dir="2700000" algn="ctr" rotWithShape="0">
              <a:schemeClr val="bg2"/>
            </a:outerShdw>
          </a:effectLst>
        </p:spPr>
        <p:txBody>
          <a:bodyPr wrap="none" anchor="ctr"/>
          <a:lstStyle/>
          <a:p>
            <a:pPr algn="ctr">
              <a:defRPr/>
            </a:pPr>
            <a:r>
              <a:rPr lang="en-US" b="1">
                <a:latin typeface="Arial Narrow" panose="020B0606020202030204" pitchFamily="34" charset="0"/>
              </a:rPr>
              <a:t>Luminescence</a:t>
            </a:r>
          </a:p>
        </p:txBody>
      </p:sp>
      <p:sp>
        <p:nvSpPr>
          <p:cNvPr id="2059" name="Text Box 10"/>
          <p:cNvSpPr txBox="1">
            <a:spLocks noChangeArrowheads="1"/>
          </p:cNvSpPr>
          <p:nvPr/>
        </p:nvSpPr>
        <p:spPr bwMode="auto">
          <a:xfrm>
            <a:off x="2051720" y="5899821"/>
            <a:ext cx="57750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it-IT" sz="2000" b="1" dirty="0">
                <a:solidFill>
                  <a:srgbClr val="92D050"/>
                </a:solidFill>
                <a:latin typeface="+mn-lt"/>
              </a:rPr>
              <a:t>Glows</a:t>
            </a:r>
            <a:r>
              <a:rPr lang="en-US" altLang="it-IT" sz="2000" b="1" dirty="0">
                <a:solidFill>
                  <a:srgbClr val="FF0000"/>
                </a:solidFill>
                <a:latin typeface="+mn-lt"/>
              </a:rPr>
              <a:t> continues when you </a:t>
            </a:r>
            <a:r>
              <a:rPr lang="en-US" altLang="it-IT" sz="2000" b="1" dirty="0">
                <a:latin typeface="+mn-lt"/>
              </a:rPr>
              <a:t>turn off </a:t>
            </a:r>
            <a:r>
              <a:rPr lang="en-US" altLang="it-IT" sz="2000" b="1" dirty="0">
                <a:solidFill>
                  <a:srgbClr val="FF0000"/>
                </a:solidFill>
                <a:latin typeface="+mn-lt"/>
              </a:rPr>
              <a:t>the light</a:t>
            </a:r>
          </a:p>
        </p:txBody>
      </p:sp>
      <p:sp>
        <p:nvSpPr>
          <p:cNvPr id="2062" name="Segnaposto numero diapositiva 13"/>
          <p:cNvSpPr>
            <a:spLocks noGrp="1"/>
          </p:cNvSpPr>
          <p:nvPr>
            <p:ph type="sldNum" sz="quarter" idx="12"/>
          </p:nvPr>
        </p:nvSpPr>
        <p:spPr>
          <a:xfrm>
            <a:off x="5220072" y="4934208"/>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fld id="{5F2B4E71-6E48-4480-ADB1-08A4938761E6}" type="slidenum">
              <a:rPr lang="en-US" altLang="it-IT" sz="1400">
                <a:latin typeface="Arial Narrow" panose="020B0606020202030204" pitchFamily="34" charset="0"/>
              </a:rPr>
              <a:t>9</a:t>
            </a:fld>
            <a:endParaRPr lang="en-US" altLang="it-IT" sz="1400">
              <a:latin typeface="Arial Narrow" panose="020B0606020202030204" pitchFamily="34" charset="0"/>
            </a:endParaRPr>
          </a:p>
        </p:txBody>
      </p:sp>
      <p:sp>
        <p:nvSpPr>
          <p:cNvPr id="2" name="Saetta 1">
            <a:extLst>
              <a:ext uri="{FF2B5EF4-FFF2-40B4-BE49-F238E27FC236}">
                <a16:creationId xmlns:a16="http://schemas.microsoft.com/office/drawing/2014/main" id="{DDDEAB24-A8D5-29AB-B5F7-E3F83D8806CC}"/>
              </a:ext>
            </a:extLst>
          </p:cNvPr>
          <p:cNvSpPr/>
          <p:nvPr/>
        </p:nvSpPr>
        <p:spPr bwMode="auto">
          <a:xfrm>
            <a:off x="3548976" y="1692646"/>
            <a:ext cx="504056" cy="913250"/>
          </a:xfrm>
          <a:prstGeom prst="lightningBolt">
            <a:avLst/>
          </a:prstGeom>
          <a:solidFill>
            <a:srgbClr val="00B050"/>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indent="0" algn="l" defTabSz="914400" rtl="0" eaLnBrk="0" fontAlgn="base" latinLnBrk="0" hangingPunct="0">
              <a:lnSpc>
                <a:spcPct val="100000"/>
              </a:lnSpc>
              <a:spcBef>
                <a:spcPct val="0"/>
              </a:spcBef>
              <a:spcAft>
                <a:spcPct val="0"/>
              </a:spcAft>
              <a:buClrTx/>
              <a:buSzTx/>
              <a:buFontTx/>
              <a:buNone/>
            </a:pPr>
            <a:endParaRPr kumimoji="0" lang="it-IT" sz="2400" b="0" i="0" u="none" strike="noStrike" cap="none" normalizeH="0" baseline="0">
              <a:ln>
                <a:noFill/>
              </a:ln>
              <a:solidFill>
                <a:schemeClr val="tx1"/>
              </a:solidFill>
              <a:effectLst/>
              <a:latin typeface="Arial" panose="020B0604020202020204" pitchFamily="34" charset="0"/>
              <a:ea typeface="MS PGothic" panose="020B0600070205080204" pitchFamily="34" charset="-128"/>
            </a:endParaRPr>
          </a:p>
        </p:txBody>
      </p:sp>
      <p:sp>
        <p:nvSpPr>
          <p:cNvPr id="5" name="Text Box 10">
            <a:extLst>
              <a:ext uri="{FF2B5EF4-FFF2-40B4-BE49-F238E27FC236}">
                <a16:creationId xmlns:a16="http://schemas.microsoft.com/office/drawing/2014/main" id="{57B94518-1FA3-961C-E724-E3C849DB6F11}"/>
              </a:ext>
            </a:extLst>
          </p:cNvPr>
          <p:cNvSpPr txBox="1">
            <a:spLocks noChangeArrowheads="1"/>
          </p:cNvSpPr>
          <p:nvPr/>
        </p:nvSpPr>
        <p:spPr bwMode="auto">
          <a:xfrm>
            <a:off x="4354113" y="1890912"/>
            <a:ext cx="45236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r>
              <a:rPr lang="en-US" altLang="it-IT" b="1" dirty="0">
                <a:solidFill>
                  <a:srgbClr val="92D050"/>
                </a:solidFill>
                <a:latin typeface="+mn-lt"/>
              </a:rPr>
              <a:t>Glows</a:t>
            </a:r>
            <a:r>
              <a:rPr lang="en-US" altLang="it-IT" sz="2000" b="1" dirty="0">
                <a:solidFill>
                  <a:srgbClr val="FF0000"/>
                </a:solidFill>
                <a:latin typeface="+mn-lt"/>
              </a:rPr>
              <a:t> </a:t>
            </a:r>
            <a:r>
              <a:rPr lang="en-US" altLang="it-IT" sz="2000" dirty="0">
                <a:solidFill>
                  <a:srgbClr val="FF0000"/>
                </a:solidFill>
                <a:latin typeface="+mn-lt"/>
              </a:rPr>
              <a:t>when you </a:t>
            </a:r>
            <a:r>
              <a:rPr lang="en-US" altLang="it-IT" b="1" dirty="0">
                <a:solidFill>
                  <a:srgbClr val="FF0000"/>
                </a:solidFill>
                <a:latin typeface="+mn-lt"/>
              </a:rPr>
              <a:t>shine light </a:t>
            </a:r>
            <a:r>
              <a:rPr lang="en-US" altLang="it-IT" sz="2000" dirty="0">
                <a:solidFill>
                  <a:srgbClr val="FF0000"/>
                </a:solidFill>
                <a:latin typeface="+mn-lt"/>
              </a:rPr>
              <a:t>on it</a:t>
            </a:r>
            <a:endParaRPr lang="en-US" altLang="it-IT" sz="2000" dirty="0">
              <a:latin typeface="+mn-lt"/>
            </a:endParaRPr>
          </a:p>
        </p:txBody>
      </p:sp>
      <p:pic>
        <p:nvPicPr>
          <p:cNvPr id="6" name="Immagine 5">
            <a:extLst>
              <a:ext uri="{FF2B5EF4-FFF2-40B4-BE49-F238E27FC236}">
                <a16:creationId xmlns:a16="http://schemas.microsoft.com/office/drawing/2014/main" id="{1961C5F2-DA3A-6DA5-A5B8-748970FABC04}"/>
              </a:ext>
            </a:extLst>
          </p:cNvPr>
          <p:cNvPicPr>
            <a:picLocks noChangeAspect="1"/>
          </p:cNvPicPr>
          <p:nvPr/>
        </p:nvPicPr>
        <p:blipFill>
          <a:blip r:embed="rId3"/>
          <a:stretch>
            <a:fillRect/>
          </a:stretch>
        </p:blipFill>
        <p:spPr>
          <a:xfrm>
            <a:off x="152052" y="3210478"/>
            <a:ext cx="8620491" cy="2145978"/>
          </a:xfrm>
          <a:prstGeom prst="rect">
            <a:avLst/>
          </a:prstGeom>
        </p:spPr>
      </p:pic>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MS PGothic"/>
        <a:cs typeface=""/>
      </a:majorFont>
      <a:minorFont>
        <a:latin typeface="Arial"/>
        <a:ea typeface="MS PGothic"/>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24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Tx/>
          <a:buNone/>
          <a:defRPr kumimoji="0" lang="en-US" sz="2400" b="0" i="0" u="none" strike="noStrike" cap="none" normalizeH="0" baseline="0" smtClean="0">
            <a:ln>
              <a:noFill/>
            </a:ln>
            <a:solidFill>
              <a:schemeClr val="tx1"/>
            </a:solidFill>
            <a:effectLst/>
            <a:latin typeface="Arial" panose="020B0604020202020204" pitchFamily="34" charset="0"/>
            <a:ea typeface="MS PGothic" panose="020B0600070205080204"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TotalTime>
  <Words>1068</Words>
  <Application>Microsoft Office PowerPoint</Application>
  <PresentationFormat>Presentazione su schermo (4:3)</PresentationFormat>
  <Paragraphs>292</Paragraphs>
  <Slides>49</Slides>
  <Notes>8</Notes>
  <HiddenSlides>0</HiddenSlides>
  <MMClips>0</MMClips>
  <ScaleCrop>false</ScaleCrop>
  <HeadingPairs>
    <vt:vector size="8" baseType="variant">
      <vt:variant>
        <vt:lpstr>Caratteri utilizzati</vt:lpstr>
      </vt:variant>
      <vt:variant>
        <vt:i4>7</vt:i4>
      </vt:variant>
      <vt:variant>
        <vt:lpstr>Tema</vt:lpstr>
      </vt:variant>
      <vt:variant>
        <vt:i4>1</vt:i4>
      </vt:variant>
      <vt:variant>
        <vt:lpstr>Server OLE incorporati</vt:lpstr>
      </vt:variant>
      <vt:variant>
        <vt:i4>1</vt:i4>
      </vt:variant>
      <vt:variant>
        <vt:lpstr>Titoli diapositive</vt:lpstr>
      </vt:variant>
      <vt:variant>
        <vt:i4>49</vt:i4>
      </vt:variant>
    </vt:vector>
  </HeadingPairs>
  <TitlesOfParts>
    <vt:vector size="58" baseType="lpstr">
      <vt:lpstr>Arial</vt:lpstr>
      <vt:lpstr>Arial Narrow</vt:lpstr>
      <vt:lpstr>Calibri</vt:lpstr>
      <vt:lpstr>Cambria</vt:lpstr>
      <vt:lpstr>Comic Sans MS</vt:lpstr>
      <vt:lpstr>inherit</vt:lpstr>
      <vt:lpstr>Monotype Sorts</vt:lpstr>
      <vt:lpstr>Blank Presentation</vt:lpstr>
      <vt:lpstr>ClipArt</vt:lpstr>
      <vt:lpstr>Bioluminescence, fluorescence and fluorescent proteins</vt:lpstr>
      <vt:lpstr>Presentazione standard di PowerPoint</vt:lpstr>
      <vt:lpstr>Diversi tipi di LUMINESCENZA</vt:lpstr>
      <vt:lpstr>Diversi tipi di LUMINESCENZA</vt:lpstr>
      <vt:lpstr>Diversi tipi di LUMINESCENZA</vt:lpstr>
      <vt:lpstr>Presentazione standard di PowerPoint</vt:lpstr>
      <vt:lpstr>Diversi tipi di LUMINESCENZA</vt:lpstr>
      <vt:lpstr>Presentazione standard di PowerPoint</vt:lpstr>
      <vt:lpstr>Presentazione standard di PowerPoint</vt:lpstr>
      <vt:lpstr>Fluorescence and phosphorescence</vt:lpstr>
      <vt:lpstr>Fluorescence </vt:lpstr>
      <vt:lpstr>Electromagnetic Spectrum</vt:lpstr>
      <vt:lpstr>FLUORESCENZA</vt:lpstr>
      <vt:lpstr>Presentazione standard di PowerPoint</vt:lpstr>
      <vt:lpstr>Presentazione standard di PowerPoint</vt:lpstr>
      <vt:lpstr>Presentazione standard di PowerPoint</vt:lpstr>
      <vt:lpstr>Presentazione standard di PowerPoint</vt:lpstr>
      <vt:lpstr>Diagramma di uno spettrofluorimetro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Fluorofori estrinseci</vt:lpstr>
      <vt:lpstr>Presentazione standard di PowerPoint</vt:lpstr>
      <vt:lpstr>Presentazione standard di PowerPoint</vt:lpstr>
      <vt:lpstr>Presentazione standard di PowerPoint</vt:lpstr>
      <vt:lpstr>Fluorofori estrinseci</vt:lpstr>
      <vt:lpstr>Presentazione standard di PowerPoint</vt:lpstr>
      <vt:lpstr>Presentazione standard di PowerPoint</vt:lpstr>
      <vt:lpstr>Presentazione standard di PowerPoint</vt:lpstr>
      <vt:lpstr>Presentazione standard di PowerPoint</vt:lpstr>
      <vt:lpstr>Fluorofori estrinseci</vt:lpstr>
      <vt:lpstr>Presentazione standard di PowerPoint</vt:lpstr>
      <vt:lpstr>Presentazione standard di PowerPoint</vt:lpstr>
      <vt:lpstr>Presentazione standard di PowerPoint</vt:lpstr>
      <vt:lpstr>Presentazione standard di PowerPoint</vt:lpstr>
      <vt:lpstr>Fluorescence Microscopy</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Ilia Aranda  User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Bioluminsecence, fluorescence and fluorescent proteins</dc:title>
  <dc:creator>Ilia Aranda  User</dc:creator>
  <cp:lastModifiedBy>SBLATTERO DANIELE</cp:lastModifiedBy>
  <cp:revision>210</cp:revision>
  <dcterms:created xsi:type="dcterms:W3CDTF">2008-07-02T15:10:00Z</dcterms:created>
  <dcterms:modified xsi:type="dcterms:W3CDTF">2024-04-10T12:33:20Z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1033-11.2.0.11029</vt:lpwstr>
  </property>
  <property fmtid="{D5CDD505-2E9C-101B-9397-08002B2CF9AE}" pid="3" name="ICV">
    <vt:lpwstr>1F01C52E51C94BA19489978F72B6D3FC</vt:lpwstr>
  </property>
</Properties>
</file>