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48" r:id="rId2"/>
    <p:sldId id="536" r:id="rId3"/>
    <p:sldId id="393" r:id="rId4"/>
    <p:sldId id="574" r:id="rId5"/>
    <p:sldId id="587" r:id="rId6"/>
    <p:sldId id="588" r:id="rId7"/>
    <p:sldId id="575" r:id="rId8"/>
    <p:sldId id="571" r:id="rId9"/>
    <p:sldId id="1002" r:id="rId10"/>
    <p:sldId id="589" r:id="rId11"/>
    <p:sldId id="591" r:id="rId12"/>
    <p:sldId id="593" r:id="rId13"/>
    <p:sldId id="395" r:id="rId14"/>
    <p:sldId id="594" r:id="rId15"/>
    <p:sldId id="595" r:id="rId16"/>
    <p:sldId id="597" r:id="rId17"/>
    <p:sldId id="598" r:id="rId18"/>
    <p:sldId id="5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7" autoAdjust="0"/>
    <p:restoredTop sz="84342" autoAdjust="0"/>
  </p:normalViewPr>
  <p:slideViewPr>
    <p:cSldViewPr snapToGrid="0">
      <p:cViewPr varScale="1">
        <p:scale>
          <a:sx n="87" d="100"/>
          <a:sy n="87" d="100"/>
        </p:scale>
        <p:origin x="83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2963-3AFD-43BE-8EC9-2A2773FE80C4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236EB-6D98-4FEA-9BA4-2E5A01D815E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04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A81808F-33E3-0DFB-11C3-CBB5897065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97A437-5B20-467D-B0C8-AF648DEC967B}" type="slidenum">
              <a:rPr lang="en-US" altLang="it-IT"/>
              <a:pPr>
                <a:spcBef>
                  <a:spcPct val="0"/>
                </a:spcBef>
              </a:pPr>
              <a:t>3</a:t>
            </a:fld>
            <a:endParaRPr lang="en-US" altLang="it-IT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04CEEFE-BA65-C667-B5AD-EDC2393AE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69A34BA-4A43-A7A6-BFF5-B87BE1AFD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A226EC1-072D-C957-3E5F-4F335F941C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3F6FA7-529A-45BB-BCAC-EF342D54ABC2}" type="slidenum">
              <a:rPr lang="en-US" altLang="it-IT"/>
              <a:pPr>
                <a:spcBef>
                  <a:spcPct val="0"/>
                </a:spcBef>
              </a:pPr>
              <a:t>4</a:t>
            </a:fld>
            <a:endParaRPr lang="en-US" altLang="it-IT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EB016B-1FC1-3DF6-1846-25034900D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2C595AA-4873-79FF-6F6A-59C11A2FA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1A8E5E8-AF34-79FD-440C-7F95C4D8DF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B8F29C-A79F-4FFB-BF3A-EFBBA32CB8A1}" type="slidenum">
              <a:rPr lang="en-US" altLang="it-IT"/>
              <a:pPr>
                <a:spcBef>
                  <a:spcPct val="0"/>
                </a:spcBef>
              </a:pPr>
              <a:t>13</a:t>
            </a:fld>
            <a:endParaRPr lang="en-US" altLang="it-IT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BD0D58C-7925-F9A7-E599-E48DCFB54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0470235-D892-6E13-3FA5-87A34E911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EB3B-2FA2-4C01-85FC-96CA432CF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F3CCF-79AA-401E-B8A7-0FEE1DFF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D8B1-1A9D-4A30-B8E3-0F8FD65C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F6429-B7A1-4BAE-BD6A-84C4415C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2C69C-A89C-4458-83D4-3C6DABEB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61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AE237-AE7D-42EF-9E07-834E839AA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3B7AE-03F6-43CE-A75F-59ABBDB80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A898-760C-41D6-83CF-B9D5DB3B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ADAC7-8B4C-4BB7-A146-2A319184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90FB-5A26-4C03-BA14-A0547649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79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92718-E533-43F1-8DA6-9B6C3E7BD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124C-D5B6-4B56-9931-53F6C61D7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458D-6FC3-4274-B59C-BF6DB7D3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529E-F354-4A16-ABB8-1AE1B3A3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144DD-B4B0-4898-9235-7BF59B85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78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8712-212F-4A67-A9E3-0A95734E2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3331-F577-45AD-8ED5-2ED5CC53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438B0-4005-4F95-9105-FEA95715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69C6-B863-46E2-9831-3CC4C144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9CDAE-7405-47E0-9F01-67FB27A0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22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8ADF-2496-4E3D-B707-0E246533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99355-E62A-4F78-996D-864086D5A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8B7AE-515E-4D91-B375-F7852555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97812-265E-48FC-8E67-7DD361AA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8BCD3-FDEB-494F-B2E9-2ABF63FC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59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2FBB-E630-418C-B3B8-816B71A7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883A0-C8D1-4FD4-B17E-528A37BA0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5A9DD-8C80-4C94-8F4A-4EB56A246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4FE8B-7631-4957-A2B7-EC1432B1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40221-3FAC-403E-93DF-1DEED48D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4AB7C-609E-44BA-B414-FFA2988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02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5DA1-49C8-4017-9ADB-133EFCF8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ACC6D-8F86-4357-B2F0-CB3B12C16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B62D3-2FCA-41C6-8CB9-872990C01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D630D-8581-4EB0-9ECD-BDE651B8F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03538-5568-41A6-A7BC-8C137DBDA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800F1-1932-4434-814E-41BD251C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19F8F-8FC6-40E3-8CEF-ED942A96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485DA-1764-4245-8414-71C67A71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8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E527-D7C6-44C1-96D1-E0BD5615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81FD8-0F37-4C0B-B79C-514935CB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75B79-CD49-4021-B5DD-EF69CCDD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CB757-58E3-413E-9FC2-48DCEC70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3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3C397-6876-4119-96E7-3C88BC8F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741BB-6FE3-445C-BD56-2BF1F8A2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E3BA9-D148-4A1F-9AD3-F276B22B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78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DAFB-8923-4C37-97AF-F5D2A69D7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84B6-5CD4-43E6-87B2-9AC315D2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B1044-8BB5-4CBD-9547-54CF3572F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59CE5-3CD6-4307-A835-91724435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1F2EF-8A52-4CD2-A415-C8FA42FC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3992C-0384-41AF-9475-C5E36564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40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4CAF-5930-4E9F-83DB-E4518A6C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7F2D1-F2D2-4589-8195-B07AC007C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48B16-1A4B-4A06-B0A9-5E18A49B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082FA-D977-44CF-AD93-F120D60C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A3B8-091E-4CC1-9C99-5F127D0B6E7B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83CCD-8332-4C93-81B8-5F39BF80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EC2B5-98EE-4619-AE5E-9F8833D27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12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FE40F-9859-4BF5-903E-24FAB713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556EB-4A10-4CA6-B22B-FF460E37F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41F4A-7A42-4370-A16D-12FBBF4D8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A3B8-091E-4CC1-9C99-5F127D0B6E7B}" type="datetimeFigureOut">
              <a:rPr lang="it-IT" smtClean="0"/>
              <a:t>09/09/2023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2DA10-934E-49C5-A3E5-B4D2B4110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35B3-1B56-45BC-B062-8DBA54D50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A6B3-FBFB-4E49-BC09-6FEA41D09B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3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 burlo_colore">
            <a:extLst>
              <a:ext uri="{FF2B5EF4-FFF2-40B4-BE49-F238E27FC236}">
                <a16:creationId xmlns:a16="http://schemas.microsoft.com/office/drawing/2014/main" id="{4AF791C3-F6F5-4EA4-B52D-FD3A3804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6" y="5653801"/>
            <a:ext cx="2458845" cy="8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AABA17F6-DC7D-4E81-A3A2-92D63C4C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" y="5645903"/>
            <a:ext cx="2458845" cy="826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5E890-2D59-483F-B3C1-8D5EC1DF318C}"/>
              </a:ext>
            </a:extLst>
          </p:cNvPr>
          <p:cNvSpPr txBox="1"/>
          <p:nvPr/>
        </p:nvSpPr>
        <p:spPr>
          <a:xfrm>
            <a:off x="6615741" y="5736171"/>
            <a:ext cx="309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Alberto Tommasini</a:t>
            </a:r>
            <a:r>
              <a:rPr lang="en-US" dirty="0"/>
              <a:t> </a:t>
            </a:r>
          </a:p>
          <a:p>
            <a:r>
              <a:rPr lang="en-US" sz="1600" dirty="0"/>
              <a:t>alberto.tommasini@burlo.trieste.it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196698" y="840757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70C0"/>
                </a:solidFill>
              </a:rPr>
              <a:t>EMOSTASI</a:t>
            </a:r>
          </a:p>
        </p:txBody>
      </p:sp>
    </p:spTree>
    <p:extLst>
      <p:ext uri="{BB962C8B-B14F-4D97-AF65-F5344CB8AC3E}">
        <p14:creationId xmlns:p14="http://schemas.microsoft.com/office/powerpoint/2010/main" val="111408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B84BCF-69E5-6231-B450-E338E9D0D333}"/>
              </a:ext>
            </a:extLst>
          </p:cNvPr>
          <p:cNvSpPr txBox="1"/>
          <p:nvPr/>
        </p:nvSpPr>
        <p:spPr>
          <a:xfrm>
            <a:off x="246112" y="238994"/>
            <a:ext cx="113385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TERAPIA</a:t>
            </a:r>
          </a:p>
          <a:p>
            <a:endParaRPr lang="it-IT" sz="2800" dirty="0"/>
          </a:p>
          <a:p>
            <a:r>
              <a:rPr lang="it-IT" sz="2800" dirty="0"/>
              <a:t>Infusione EV di FVIII da plasma di donatori o ricombinante</a:t>
            </a:r>
          </a:p>
          <a:p>
            <a:r>
              <a:rPr lang="it-IT" sz="2800" dirty="0"/>
              <a:t>In casi lievi è di qualche efficacia la </a:t>
            </a:r>
            <a:r>
              <a:rPr lang="it-IT" sz="2800" dirty="0" err="1"/>
              <a:t>desmopressina</a:t>
            </a:r>
            <a:r>
              <a:rPr lang="it-IT" sz="2800" dirty="0"/>
              <a:t> (rilascio FVIII cellulare)</a:t>
            </a:r>
          </a:p>
          <a:p>
            <a:endParaRPr lang="it-IT" sz="2800" dirty="0"/>
          </a:p>
          <a:p>
            <a:pPr marL="342900" indent="-342900">
              <a:buFontTx/>
              <a:buChar char="-"/>
            </a:pPr>
            <a:r>
              <a:rPr lang="it-IT" sz="2800" dirty="0"/>
              <a:t>On demand (sanguinamento o interventi)</a:t>
            </a:r>
          </a:p>
          <a:p>
            <a:pPr marL="342900" indent="-342900">
              <a:buFontTx/>
              <a:buChar char="-"/>
            </a:pPr>
            <a:r>
              <a:rPr lang="it-IT" sz="2800" dirty="0"/>
              <a:t>In profilassi </a:t>
            </a:r>
            <a:br>
              <a:rPr lang="it-IT" sz="2800" dirty="0"/>
            </a:br>
            <a:r>
              <a:rPr lang="it-IT" sz="2800" dirty="0"/>
              <a:t>	primaria: prima del danno articolare</a:t>
            </a:r>
            <a:br>
              <a:rPr lang="it-IT" sz="2800" dirty="0"/>
            </a:br>
            <a:r>
              <a:rPr lang="it-IT" sz="2800" dirty="0"/>
              <a:t>	secondaria: dopo 1-2 emorragie </a:t>
            </a:r>
            <a:r>
              <a:rPr lang="it-IT" sz="2800" dirty="0" err="1"/>
              <a:t>intrarticolari</a:t>
            </a:r>
            <a:br>
              <a:rPr lang="it-IT" sz="2800" dirty="0"/>
            </a:br>
            <a:r>
              <a:rPr lang="it-IT" sz="2800" dirty="0"/>
              <a:t>	terziaria: in presenza di danno articolare</a:t>
            </a:r>
          </a:p>
          <a:p>
            <a:pPr marL="342900" indent="-342900">
              <a:buFontTx/>
              <a:buChar char="-"/>
            </a:pPr>
            <a:r>
              <a:rPr lang="it-IT" sz="2800" dirty="0"/>
              <a:t>Intermittente (attività fisica …)</a:t>
            </a:r>
          </a:p>
          <a:p>
            <a:pPr marL="342900" indent="-342900">
              <a:buFontTx/>
              <a:buChar char="-"/>
            </a:pPr>
            <a:endParaRPr lang="it-IT" sz="2800" dirty="0"/>
          </a:p>
          <a:p>
            <a:r>
              <a:rPr lang="it-IT" sz="2800" dirty="0"/>
              <a:t>In generale a giorni alterni</a:t>
            </a:r>
          </a:p>
          <a:p>
            <a:r>
              <a:rPr lang="it-IT" sz="2800" dirty="0"/>
              <a:t>Emivita allungata con FVIII-</a:t>
            </a:r>
            <a:r>
              <a:rPr lang="it-IT" sz="2800" dirty="0" err="1"/>
              <a:t>Fc</a:t>
            </a:r>
            <a:r>
              <a:rPr lang="it-IT" sz="2800" dirty="0"/>
              <a:t> o FVIII-PEG -&gt; 2 infusioni/settimana</a:t>
            </a:r>
          </a:p>
        </p:txBody>
      </p:sp>
    </p:spTree>
    <p:extLst>
      <p:ext uri="{BB962C8B-B14F-4D97-AF65-F5344CB8AC3E}">
        <p14:creationId xmlns:p14="http://schemas.microsoft.com/office/powerpoint/2010/main" val="316679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otlight on emicizumab in the management of hemophilia A: patient sel | JBM">
            <a:extLst>
              <a:ext uri="{FF2B5EF4-FFF2-40B4-BE49-F238E27FC236}">
                <a16:creationId xmlns:a16="http://schemas.microsoft.com/office/drawing/2014/main" id="{F81875E8-BC9D-4971-09AC-CEBA3AA11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38" y="2947437"/>
            <a:ext cx="5403515" cy="353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B84BCF-69E5-6231-B450-E338E9D0D333}"/>
              </a:ext>
            </a:extLst>
          </p:cNvPr>
          <p:cNvSpPr txBox="1"/>
          <p:nvPr/>
        </p:nvSpPr>
        <p:spPr>
          <a:xfrm>
            <a:off x="272616" y="164218"/>
            <a:ext cx="11338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Anticorpi anti VIII (inibitore)</a:t>
            </a:r>
          </a:p>
          <a:p>
            <a:pPr marL="342900" indent="-342900">
              <a:buFontTx/>
              <a:buChar char="-"/>
            </a:pPr>
            <a:r>
              <a:rPr lang="it-IT" sz="2800" dirty="0"/>
              <a:t>Più frequenti nelle forme gravi dopo 15-20 esposizioni</a:t>
            </a:r>
          </a:p>
          <a:p>
            <a:pPr marL="342900" indent="-342900">
              <a:buFontTx/>
              <a:buChar char="-"/>
            </a:pPr>
            <a:endParaRPr lang="it-IT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/>
              <a:t>Aumentare la dose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/>
              <a:t>Agenti bypassanti </a:t>
            </a:r>
            <a:br>
              <a:rPr lang="it-IT" sz="2800" dirty="0"/>
            </a:br>
            <a:r>
              <a:rPr lang="it-IT" sz="2800" dirty="0"/>
              <a:t>	complesso protrombinico ricombinante attivato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 err="1"/>
              <a:t>Emicizumab</a:t>
            </a:r>
            <a:r>
              <a:rPr lang="it-IT" sz="2800" dirty="0"/>
              <a:t> (anticorpo attivante </a:t>
            </a:r>
            <a:r>
              <a:rPr lang="it-IT" sz="2800" dirty="0" err="1"/>
              <a:t>bispecifico</a:t>
            </a:r>
            <a:r>
              <a:rPr lang="it-IT" sz="2800" dirty="0"/>
              <a:t>)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8594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2A06C-29AF-FFDC-627D-1F3BA46DA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84" y="113348"/>
            <a:ext cx="10917886" cy="6386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228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56123FA3-60A5-376A-6CEE-99EB70BD5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655" y="358545"/>
            <a:ext cx="10407527" cy="6108516"/>
          </a:xfrm>
        </p:spPr>
        <p:txBody>
          <a:bodyPr>
            <a:normAutofit/>
          </a:bodyPr>
          <a:lstStyle/>
          <a:p>
            <a:pPr marL="254003" indent="-254003"/>
            <a:r>
              <a:rPr lang="it-IT" altLang="it-IT" b="1" dirty="0">
                <a:solidFill>
                  <a:srgbClr val="0070C0"/>
                </a:solidFill>
              </a:rPr>
              <a:t>EMOFILIA B</a:t>
            </a:r>
            <a:r>
              <a:rPr lang="it-IT" altLang="it-IT" b="1" dirty="0"/>
              <a:t>, deficit di Fattore IX</a:t>
            </a:r>
            <a:r>
              <a:rPr lang="it-IT" altLang="it-IT" dirty="0"/>
              <a:t> (300 mutazioni conosciute)</a:t>
            </a:r>
          </a:p>
          <a:p>
            <a:pPr marL="254003" indent="-254003"/>
            <a:r>
              <a:rPr lang="it-IT" altLang="it-IT" b="1" dirty="0">
                <a:solidFill>
                  <a:srgbClr val="0070C0"/>
                </a:solidFill>
              </a:rPr>
              <a:t>EMOFILIA C</a:t>
            </a:r>
            <a:r>
              <a:rPr lang="it-IT" altLang="it-IT" b="1" dirty="0"/>
              <a:t>, deficit di fattore XI</a:t>
            </a:r>
            <a:r>
              <a:rPr lang="it-IT" altLang="it-IT" dirty="0"/>
              <a:t>, 3 mutazioni conosciute</a:t>
            </a:r>
          </a:p>
          <a:p>
            <a:pPr marL="609608" lvl="1" indent="-203203"/>
            <a:r>
              <a:rPr lang="it-IT" altLang="it-IT" sz="2800" dirty="0"/>
              <a:t>Mancata attivazione da contatto con superfici cariche negativamente</a:t>
            </a:r>
          </a:p>
          <a:p>
            <a:pPr marL="609608" lvl="1" indent="-203203"/>
            <a:r>
              <a:rPr lang="it-IT" altLang="it-IT" sz="2800" dirty="0"/>
              <a:t>Identificata nel1953, comune negli ebrei </a:t>
            </a:r>
            <a:r>
              <a:rPr lang="it-IT" altLang="it-IT" sz="2800" dirty="0" err="1"/>
              <a:t>Ashkenazi</a:t>
            </a:r>
            <a:endParaRPr lang="it-IT" altLang="it-IT" sz="2800" dirty="0"/>
          </a:p>
          <a:p>
            <a:pPr marL="254003" indent="-254003"/>
            <a:r>
              <a:rPr lang="it-IT" altLang="it-IT" b="1" dirty="0">
                <a:solidFill>
                  <a:srgbClr val="0070C0"/>
                </a:solidFill>
              </a:rPr>
              <a:t>von </a:t>
            </a:r>
            <a:r>
              <a:rPr lang="it-IT" altLang="it-IT" b="1" dirty="0" err="1">
                <a:solidFill>
                  <a:srgbClr val="0070C0"/>
                </a:solidFill>
              </a:rPr>
              <a:t>Willebrand</a:t>
            </a:r>
            <a:r>
              <a:rPr lang="it-IT" altLang="it-IT" b="1" dirty="0">
                <a:solidFill>
                  <a:srgbClr val="0070C0"/>
                </a:solidFill>
              </a:rPr>
              <a:t> </a:t>
            </a:r>
            <a:r>
              <a:rPr lang="it-IT" altLang="it-IT" b="1" dirty="0" err="1">
                <a:solidFill>
                  <a:srgbClr val="0070C0"/>
                </a:solidFill>
              </a:rPr>
              <a:t>Disease</a:t>
            </a:r>
            <a:r>
              <a:rPr lang="it-IT" altLang="it-IT" dirty="0"/>
              <a:t>, </a:t>
            </a:r>
            <a:r>
              <a:rPr lang="it-IT" altLang="it-IT" b="1" dirty="0"/>
              <a:t>deficit di Fattore VIII-</a:t>
            </a:r>
            <a:r>
              <a:rPr lang="it-IT" altLang="it-IT" b="1" dirty="0" err="1"/>
              <a:t>vW</a:t>
            </a:r>
            <a:endParaRPr lang="it-IT" altLang="it-IT" b="1" dirty="0"/>
          </a:p>
          <a:p>
            <a:pPr marL="609608" lvl="1" indent="-203203"/>
            <a:r>
              <a:rPr lang="it-IT" altLang="it-IT" sz="2800" dirty="0"/>
              <a:t>La patologia ereditaria più diffusa (125 nati per milione, doppio di emofilia A)</a:t>
            </a:r>
          </a:p>
          <a:p>
            <a:pPr marL="609608" lvl="1" indent="-203203"/>
            <a:r>
              <a:rPr lang="it-IT" altLang="it-IT" sz="2800" dirty="0"/>
              <a:t>Adesione piastrinica difettosa </a:t>
            </a:r>
          </a:p>
          <a:p>
            <a:pPr marL="254003" indent="-254003"/>
            <a:r>
              <a:rPr lang="it-IT" altLang="it-IT" b="1" dirty="0">
                <a:solidFill>
                  <a:srgbClr val="0070C0"/>
                </a:solidFill>
              </a:rPr>
              <a:t>Deficit di Fattore XIII</a:t>
            </a:r>
            <a:r>
              <a:rPr lang="it-IT" altLang="it-IT" dirty="0">
                <a:solidFill>
                  <a:srgbClr val="0070C0"/>
                </a:solidFill>
              </a:rPr>
              <a:t> </a:t>
            </a:r>
            <a:r>
              <a:rPr lang="it-IT" altLang="it-IT" dirty="0"/>
              <a:t>(autosomici recessivi)</a:t>
            </a:r>
          </a:p>
          <a:p>
            <a:pPr marL="609608" lvl="1" indent="-203203"/>
            <a:endParaRPr lang="it-IT" altLang="it-IT" sz="2800" dirty="0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0F9E17B3-3F31-EBF7-CE1E-3BA4C7DC4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7113" y="2342444"/>
            <a:ext cx="184731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778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CE404D2-26FC-F2EC-21F0-26CC4B272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76" y="239140"/>
            <a:ext cx="58158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chemeClr val="accent1"/>
                </a:solidFill>
              </a:rPr>
              <a:t>PIASTRINOPENIE FAMILIARI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1550A-15B4-0A61-3DE2-538A74C64050}"/>
              </a:ext>
            </a:extLst>
          </p:cNvPr>
          <p:cNvSpPr txBox="1"/>
          <p:nvPr/>
        </p:nvSpPr>
        <p:spPr>
          <a:xfrm>
            <a:off x="280176" y="1074322"/>
            <a:ext cx="8949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Dal punto di vista pratico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PIATRINOPENIA ISOLATA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CON PREDISPOSIZIONE AD ACQUISIRE ALTRE MALATTIE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/>
              <a:t>ASSOCIATA A DIFETTI CONGENITI AGGIUNTIVI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697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13CD5E-754D-3878-0F05-D23370D6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53" y="161318"/>
            <a:ext cx="76769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chemeClr val="accent1"/>
                </a:solidFill>
              </a:rPr>
              <a:t>PIASTRINOPENIE FAMILIARI ISOLATE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01351-3469-32A1-BA38-92A4D02AA91E}"/>
              </a:ext>
            </a:extLst>
          </p:cNvPr>
          <p:cNvSpPr txBox="1"/>
          <p:nvPr/>
        </p:nvSpPr>
        <p:spPr>
          <a:xfrm>
            <a:off x="212154" y="1011677"/>
            <a:ext cx="117917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DIFETTO ESCLUSIVAMENTE NUMERICO</a:t>
            </a:r>
          </a:p>
          <a:p>
            <a:pPr marL="342900" indent="-342900">
              <a:buFontTx/>
              <a:buChar char="-"/>
            </a:pPr>
            <a:r>
              <a:rPr lang="it-IT" sz="2800" dirty="0"/>
              <a:t>Correlazione tra conta e gravità</a:t>
            </a:r>
          </a:p>
          <a:p>
            <a:r>
              <a:rPr lang="it-IT" sz="2800" dirty="0"/>
              <a:t>DIFETTO NUMERICO E FUNZIONALE</a:t>
            </a:r>
          </a:p>
          <a:p>
            <a:pPr marL="342900" indent="-342900">
              <a:buFontTx/>
              <a:buChar char="-"/>
            </a:pPr>
            <a:r>
              <a:rPr lang="it-IT" sz="2800" dirty="0"/>
              <a:t>Più gravi di quanto previsto dalla sola conta. Ad esempio nella S. Bernard Soulier </a:t>
            </a:r>
            <a:r>
              <a:rPr lang="it-IT" sz="2800" dirty="0" err="1"/>
              <a:t>biallelica</a:t>
            </a:r>
            <a:r>
              <a:rPr lang="it-IT" sz="2800" dirty="0"/>
              <a:t> (difetto complesso glicoproteico di superficie </a:t>
            </a:r>
            <a:r>
              <a:rPr lang="it-IT" sz="2800" dirty="0" err="1"/>
              <a:t>GPIb</a:t>
            </a:r>
            <a:r>
              <a:rPr lang="it-IT" sz="2800" dirty="0"/>
              <a:t>/IX/V). Le forme </a:t>
            </a:r>
            <a:r>
              <a:rPr lang="it-IT" sz="2800" dirty="0" err="1"/>
              <a:t>monoalleliche</a:t>
            </a:r>
            <a:r>
              <a:rPr lang="it-IT" sz="2800" dirty="0"/>
              <a:t> hanno solo piastrinopenia</a:t>
            </a:r>
          </a:p>
          <a:p>
            <a:pPr marL="342900" indent="-342900">
              <a:buFontTx/>
              <a:buChar char="-"/>
            </a:pPr>
            <a:r>
              <a:rPr lang="it-IT" sz="2800" dirty="0"/>
              <a:t>Altre (GFl1b, FLI1, SLFN14, ITGA2B/3, PRKACG) </a:t>
            </a:r>
          </a:p>
          <a:p>
            <a:pPr marL="342900" indent="-342900">
              <a:buFontTx/>
              <a:buChar char="-"/>
            </a:pPr>
            <a:endParaRPr lang="it-IT" sz="2800" dirty="0"/>
          </a:p>
          <a:p>
            <a:r>
              <a:rPr lang="it-IT" sz="2800" dirty="0"/>
              <a:t>Talora conta piastrinica sottostimata se MPV molto ampio</a:t>
            </a:r>
          </a:p>
        </p:txBody>
      </p:sp>
    </p:spTree>
    <p:extLst>
      <p:ext uri="{BB962C8B-B14F-4D97-AF65-F5344CB8AC3E}">
        <p14:creationId xmlns:p14="http://schemas.microsoft.com/office/powerpoint/2010/main" val="305586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13CD5E-754D-3878-0F05-D23370D6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95" y="133586"/>
            <a:ext cx="1033304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b="1" dirty="0">
                <a:solidFill>
                  <a:srgbClr val="0070C0"/>
                </a:solidFill>
              </a:rPr>
              <a:t>PIASTRINOPENIE </a:t>
            </a:r>
            <a:r>
              <a:rPr lang="it-IT" sz="3200" b="1" dirty="0">
                <a:solidFill>
                  <a:srgbClr val="0070C0"/>
                </a:solidFill>
              </a:rPr>
              <a:t>CON PREDISPOSIZIONE AD ACQUISIRE ALTRE MALATTIE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01351-3469-32A1-BA38-92A4D02AA91E}"/>
              </a:ext>
            </a:extLst>
          </p:cNvPr>
          <p:cNvSpPr txBox="1"/>
          <p:nvPr/>
        </p:nvSpPr>
        <p:spPr>
          <a:xfrm>
            <a:off x="214427" y="1290536"/>
            <a:ext cx="117917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MYH9 (AD)</a:t>
            </a:r>
          </a:p>
          <a:p>
            <a:r>
              <a:rPr lang="it-IT" sz="2400" dirty="0"/>
              <a:t>MACROPIASTRINOPENIA (può esserci in anamnesi familiare nefropatia, cataratta, sordità)</a:t>
            </a:r>
          </a:p>
          <a:p>
            <a:r>
              <a:rPr lang="it-IT" sz="2400" dirty="0"/>
              <a:t>(MPV molto alto in piastrinopenia suggerisce una forma genetica)</a:t>
            </a:r>
          </a:p>
          <a:p>
            <a:endParaRPr lang="it-IT" sz="2400" dirty="0"/>
          </a:p>
          <a:p>
            <a:r>
              <a:rPr lang="it-IT" sz="2400" dirty="0"/>
              <a:t>Sviluppo di sordità neurosensoriale in ½ dei pazienti, cataratta</a:t>
            </a:r>
          </a:p>
          <a:p>
            <a:r>
              <a:rPr lang="it-IT" sz="2400" dirty="0"/>
              <a:t>Proteinuria fino insufficienza renale in ¼</a:t>
            </a:r>
          </a:p>
          <a:p>
            <a:r>
              <a:rPr lang="it-IT" sz="2400" dirty="0"/>
              <a:t>Ipertransaminasemia in ½</a:t>
            </a:r>
          </a:p>
          <a:p>
            <a:endParaRPr lang="it-IT" sz="2400" dirty="0"/>
          </a:p>
          <a:p>
            <a:r>
              <a:rPr lang="it-IT" sz="2400" dirty="0"/>
              <a:t>CAMT (trombocitopenia </a:t>
            </a:r>
            <a:r>
              <a:rPr lang="it-IT" sz="2400" dirty="0" err="1"/>
              <a:t>amegacariocitica</a:t>
            </a:r>
            <a:r>
              <a:rPr lang="it-IT" sz="2400" dirty="0"/>
              <a:t> congenita)</a:t>
            </a:r>
          </a:p>
          <a:p>
            <a:r>
              <a:rPr lang="it-IT" sz="2400" dirty="0"/>
              <a:t>Rischio di aplasia midollare</a:t>
            </a:r>
          </a:p>
          <a:p>
            <a:endParaRPr lang="it-IT" sz="2400" dirty="0"/>
          </a:p>
          <a:p>
            <a:r>
              <a:rPr lang="it-IT" sz="2400" dirty="0"/>
              <a:t>FDP-AML</a:t>
            </a:r>
          </a:p>
          <a:p>
            <a:r>
              <a:rPr lang="it-IT" sz="2400" dirty="0"/>
              <a:t>Rischio di neoplasie ematologiche (AML)</a:t>
            </a:r>
          </a:p>
          <a:p>
            <a:r>
              <a:rPr lang="it-IT" sz="2400" dirty="0"/>
              <a:t>ANKRD26-RT, ETV6-RT</a:t>
            </a:r>
          </a:p>
        </p:txBody>
      </p:sp>
    </p:spTree>
    <p:extLst>
      <p:ext uri="{BB962C8B-B14F-4D97-AF65-F5344CB8AC3E}">
        <p14:creationId xmlns:p14="http://schemas.microsoft.com/office/powerpoint/2010/main" val="161033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ltrombopag: an update on the novel, non-peptide thrombopoietin receptor  agonist for the treatment of immune thrombocytopenia | SpringerLink">
            <a:extLst>
              <a:ext uri="{FF2B5EF4-FFF2-40B4-BE49-F238E27FC236}">
                <a16:creationId xmlns:a16="http://schemas.microsoft.com/office/drawing/2014/main" id="{E775CF3C-8363-1CF3-94FA-C2E5AC81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73" y="364888"/>
            <a:ext cx="4221804" cy="32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6FB1A-1B84-9811-67F6-540A5D197C60}"/>
              </a:ext>
            </a:extLst>
          </p:cNvPr>
          <p:cNvSpPr txBox="1"/>
          <p:nvPr/>
        </p:nvSpPr>
        <p:spPr>
          <a:xfrm>
            <a:off x="907915" y="1095983"/>
            <a:ext cx="1335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MYH9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32B22-E701-431E-D154-2D5D4F69222F}"/>
              </a:ext>
            </a:extLst>
          </p:cNvPr>
          <p:cNvSpPr txBox="1"/>
          <p:nvPr/>
        </p:nvSpPr>
        <p:spPr>
          <a:xfrm>
            <a:off x="1050587" y="4562432"/>
            <a:ext cx="1530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CAMT </a:t>
            </a:r>
          </a:p>
        </p:txBody>
      </p:sp>
      <p:pic>
        <p:nvPicPr>
          <p:cNvPr id="1032" name="Picture 8" descr="Cellule Staminali">
            <a:extLst>
              <a:ext uri="{FF2B5EF4-FFF2-40B4-BE49-F238E27FC236}">
                <a16:creationId xmlns:a16="http://schemas.microsoft.com/office/drawing/2014/main" id="{D10F9B4E-78E1-F71C-D31C-95F8B673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09" y="4136761"/>
            <a:ext cx="2728406" cy="235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6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913CD5E-754D-3878-0F05-D23370D6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54" y="115920"/>
            <a:ext cx="102548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b="1" dirty="0">
                <a:solidFill>
                  <a:srgbClr val="0070C0"/>
                </a:solidFill>
              </a:rPr>
              <a:t>PIASTRINOPENIE </a:t>
            </a:r>
            <a:r>
              <a:rPr lang="it-IT" sz="3200" b="1" dirty="0">
                <a:solidFill>
                  <a:srgbClr val="0070C0"/>
                </a:solidFill>
              </a:rPr>
              <a:t>ASSOCIATA A DIFETTI CONGENITI AGGIUNTIVI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01351-3469-32A1-BA38-92A4D02AA91E}"/>
              </a:ext>
            </a:extLst>
          </p:cNvPr>
          <p:cNvSpPr txBox="1"/>
          <p:nvPr/>
        </p:nvSpPr>
        <p:spPr>
          <a:xfrm>
            <a:off x="283490" y="1407269"/>
            <a:ext cx="117917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TAR: Con aplasia bilaterale del radio</a:t>
            </a:r>
          </a:p>
          <a:p>
            <a:endParaRPr lang="it-IT" sz="2800" dirty="0"/>
          </a:p>
          <a:p>
            <a:r>
              <a:rPr lang="it-IT" sz="2800" dirty="0"/>
              <a:t>Dismorfismi, malformazioni cerebrali</a:t>
            </a:r>
          </a:p>
          <a:p>
            <a:endParaRPr lang="it-IT" sz="2800" dirty="0"/>
          </a:p>
          <a:p>
            <a:r>
              <a:rPr lang="it-IT" sz="2800" dirty="0"/>
              <a:t>Piastrinopenia X-</a:t>
            </a:r>
            <a:r>
              <a:rPr lang="it-IT" sz="2800" dirty="0" err="1"/>
              <a:t>linked</a:t>
            </a:r>
            <a:r>
              <a:rPr lang="it-IT" sz="2800" dirty="0"/>
              <a:t> con talassemia (XLTT) </a:t>
            </a:r>
            <a:br>
              <a:rPr lang="it-IT" sz="2800" dirty="0"/>
            </a:br>
            <a:r>
              <a:rPr lang="it-IT" sz="2800" dirty="0"/>
              <a:t>Piastrinopenia X-</a:t>
            </a:r>
            <a:r>
              <a:rPr lang="it-IT" sz="2800" dirty="0" err="1"/>
              <a:t>linked</a:t>
            </a:r>
            <a:r>
              <a:rPr lang="it-IT" sz="2800" dirty="0"/>
              <a:t> con anemia </a:t>
            </a:r>
            <a:r>
              <a:rPr lang="it-IT" sz="2800" dirty="0" err="1"/>
              <a:t>diseritropoietica</a:t>
            </a:r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Sindrome di Wiskott Aldrich (X-recessiva)</a:t>
            </a:r>
          </a:p>
          <a:p>
            <a:r>
              <a:rPr lang="it-IT" sz="2800" dirty="0"/>
              <a:t>(unica forma familiare </a:t>
            </a:r>
            <a:r>
              <a:rPr lang="it-IT" sz="2800" dirty="0" err="1"/>
              <a:t>dipiastrinopenia</a:t>
            </a:r>
            <a:r>
              <a:rPr lang="it-IT" sz="2800" dirty="0"/>
              <a:t> con </a:t>
            </a:r>
            <a:r>
              <a:rPr lang="it-IT" sz="2800" dirty="0" err="1"/>
              <a:t>micropiastrine</a:t>
            </a:r>
            <a:r>
              <a:rPr lang="it-IT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086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9B35B3-12B1-8C9B-EAA3-8AAD1562E564}"/>
              </a:ext>
            </a:extLst>
          </p:cNvPr>
          <p:cNvSpPr txBox="1"/>
          <p:nvPr/>
        </p:nvSpPr>
        <p:spPr>
          <a:xfrm>
            <a:off x="282053" y="259307"/>
            <a:ext cx="692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70C0"/>
                </a:solidFill>
              </a:rPr>
              <a:t>EMOFILIA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7528D-E6B0-37A9-B09E-C5D236AA37BC}"/>
              </a:ext>
            </a:extLst>
          </p:cNvPr>
          <p:cNvSpPr txBox="1"/>
          <p:nvPr/>
        </p:nvSpPr>
        <p:spPr>
          <a:xfrm>
            <a:off x="282053" y="1123405"/>
            <a:ext cx="11047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Nel bambino, emofilie e difetto </a:t>
            </a:r>
            <a:r>
              <a:rPr lang="it-IT" sz="2800" dirty="0" err="1"/>
              <a:t>vWF</a:t>
            </a:r>
            <a:r>
              <a:rPr lang="it-IT" sz="2800" dirty="0"/>
              <a:t> costituiscono il 95% delle coagulopatie congenite</a:t>
            </a:r>
          </a:p>
        </p:txBody>
      </p:sp>
    </p:spTree>
    <p:extLst>
      <p:ext uri="{BB962C8B-B14F-4D97-AF65-F5344CB8AC3E}">
        <p14:creationId xmlns:p14="http://schemas.microsoft.com/office/powerpoint/2010/main" val="44809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CE3463F-3D89-A933-B817-E240656E5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1648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0070C0"/>
                </a:solidFill>
                <a:latin typeface="+mn-lt"/>
              </a:rPr>
              <a:t>Emofilia A o emofilia classica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9849C80E-F17E-CA63-63E0-814C6FD4C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790" y="1253331"/>
            <a:ext cx="10515600" cy="4351338"/>
          </a:xfrm>
        </p:spPr>
        <p:txBody>
          <a:bodyPr>
            <a:normAutofit/>
          </a:bodyPr>
          <a:lstStyle/>
          <a:p>
            <a:pPr marL="254003" indent="-254003"/>
            <a:r>
              <a:rPr lang="it-IT" altLang="it-IT" dirty="0"/>
              <a:t>Deficit di </a:t>
            </a:r>
            <a:r>
              <a:rPr lang="it-IT" altLang="it-IT" b="1" dirty="0"/>
              <a:t>Fattore VIII </a:t>
            </a:r>
            <a:r>
              <a:rPr lang="it-IT" altLang="it-IT" dirty="0"/>
              <a:t>(150 differenti mutazioni descritte)</a:t>
            </a:r>
          </a:p>
          <a:p>
            <a:pPr marL="254003" indent="-254003"/>
            <a:r>
              <a:rPr lang="it-IT" altLang="it-IT" b="1" dirty="0"/>
              <a:t>X-</a:t>
            </a:r>
            <a:r>
              <a:rPr lang="it-IT" altLang="it-IT" b="1" dirty="0" err="1"/>
              <a:t>linked</a:t>
            </a:r>
            <a:r>
              <a:rPr lang="it-IT" altLang="it-IT" dirty="0"/>
              <a:t>, frequenza 1:5 000-10 000 nati maschi</a:t>
            </a:r>
          </a:p>
          <a:p>
            <a:r>
              <a:rPr lang="it-IT" dirty="0"/>
              <a:t>Femmina eterozigote sana (</a:t>
            </a:r>
            <a:r>
              <a:rPr lang="it-IT" altLang="it-IT" dirty="0">
                <a:cs typeface="Times New Roman" panose="02020603050405020304" pitchFamily="18" charset="0"/>
              </a:rPr>
              <a:t>Raramente lieve espressione anche nelle femmine eterozigoti se </a:t>
            </a:r>
            <a:r>
              <a:rPr lang="it-IT" altLang="it-IT" dirty="0" err="1">
                <a:cs typeface="Times New Roman" panose="02020603050405020304" pitchFamily="18" charset="0"/>
              </a:rPr>
              <a:t>lionizzazione</a:t>
            </a:r>
            <a:r>
              <a:rPr lang="it-IT" altLang="it-IT" dirty="0">
                <a:cs typeface="Times New Roman" panose="02020603050405020304" pitchFamily="18" charset="0"/>
              </a:rPr>
              <a:t> sfavorevole)</a:t>
            </a:r>
            <a:endParaRPr lang="it-IT" dirty="0"/>
          </a:p>
          <a:p>
            <a:r>
              <a:rPr lang="it-IT" dirty="0"/>
              <a:t>Il 30-40% dei casi deriva da mutazioni «de novo», non presenti nel sangue materno</a:t>
            </a:r>
          </a:p>
          <a:p>
            <a:pPr marL="254003" indent="-254003"/>
            <a:endParaRPr lang="it-IT" altLang="it-IT" dirty="0"/>
          </a:p>
          <a:p>
            <a:pPr marL="254003" indent="-254003"/>
            <a:r>
              <a:rPr lang="it-IT" altLang="it-IT" dirty="0"/>
              <a:t>Emorragie </a:t>
            </a:r>
          </a:p>
          <a:p>
            <a:pPr marL="254003" indent="-254003"/>
            <a:r>
              <a:rPr lang="it-IT" altLang="it-IT" dirty="0"/>
              <a:t>Trattamento con infusione di VIII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728FAE8-0924-4967-712D-3C1477369C02}"/>
              </a:ext>
            </a:extLst>
          </p:cNvPr>
          <p:cNvGrpSpPr>
            <a:grpSpLocks/>
          </p:cNvGrpSpPr>
          <p:nvPr/>
        </p:nvGrpSpPr>
        <p:grpSpPr bwMode="auto">
          <a:xfrm>
            <a:off x="6959906" y="3911111"/>
            <a:ext cx="4181122" cy="2803878"/>
            <a:chOff x="1968" y="2016"/>
            <a:chExt cx="2634" cy="1987"/>
          </a:xfrm>
        </p:grpSpPr>
        <p:pic>
          <p:nvPicPr>
            <p:cNvPr id="45061" name="Picture 5">
              <a:extLst>
                <a:ext uri="{FF2B5EF4-FFF2-40B4-BE49-F238E27FC236}">
                  <a16:creationId xmlns:a16="http://schemas.microsoft.com/office/drawing/2014/main" id="{70A61F89-F234-B261-EF66-98C42FBF0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52"/>
              <a:ext cx="111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Picture 6">
              <a:extLst>
                <a:ext uri="{FF2B5EF4-FFF2-40B4-BE49-F238E27FC236}">
                  <a16:creationId xmlns:a16="http://schemas.microsoft.com/office/drawing/2014/main" id="{D6221CF6-1F46-207A-11D5-CA22CC766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016"/>
              <a:ext cx="1194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3" name="Text Box 7">
              <a:extLst>
                <a:ext uri="{FF2B5EF4-FFF2-40B4-BE49-F238E27FC236}">
                  <a16:creationId xmlns:a16="http://schemas.microsoft.com/office/drawing/2014/main" id="{B98BC22F-F505-6CB0-F32D-B5DB3B4CC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744"/>
              <a:ext cx="199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778"/>
                <a:t>I Romanov e il principe Alexis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5AA2A03-3DF5-14BB-793A-9E37FBF7E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3679" y="213597"/>
            <a:ext cx="10533888" cy="4761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dirty="0"/>
              <a:t>Pedigree di Emofilia A nelle famiglie reali europee</a:t>
            </a:r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8DF51B07-04AC-CB27-1936-FB7B73CE9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16" y="951172"/>
            <a:ext cx="8538968" cy="569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FC216C-85B5-E8E4-987C-D08D8ECA9DD6}"/>
              </a:ext>
            </a:extLst>
          </p:cNvPr>
          <p:cNvSpPr txBox="1"/>
          <p:nvPr/>
        </p:nvSpPr>
        <p:spPr>
          <a:xfrm>
            <a:off x="256032" y="617282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Emofilia B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C9EA-8502-FC99-1158-8673A6509FC7}"/>
              </a:ext>
            </a:extLst>
          </p:cNvPr>
          <p:cNvSpPr txBox="1"/>
          <p:nvPr/>
        </p:nvSpPr>
        <p:spPr>
          <a:xfrm>
            <a:off x="535710" y="391886"/>
            <a:ext cx="535691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Fattore VIII</a:t>
            </a:r>
          </a:p>
          <a:p>
            <a:endParaRPr lang="it-IT" sz="2400" b="1" dirty="0"/>
          </a:p>
          <a:p>
            <a:r>
              <a:rPr lang="it-IT" sz="2600" dirty="0"/>
              <a:t>Nel plasma circola come proenzima legato al </a:t>
            </a:r>
            <a:r>
              <a:rPr lang="it-IT" sz="2600" dirty="0" err="1"/>
              <a:t>vWF</a:t>
            </a:r>
            <a:r>
              <a:rPr lang="it-IT" sz="2600" dirty="0"/>
              <a:t> ed ha emivita di 8-12 h</a:t>
            </a:r>
          </a:p>
          <a:p>
            <a:endParaRPr lang="it-IT" sz="2600" dirty="0"/>
          </a:p>
          <a:p>
            <a:r>
              <a:rPr lang="it-IT" sz="2600" dirty="0"/>
              <a:t>Il rilascio dal </a:t>
            </a:r>
            <a:r>
              <a:rPr lang="it-IT" sz="2600" dirty="0" err="1"/>
              <a:t>vWF</a:t>
            </a:r>
            <a:r>
              <a:rPr lang="it-IT" sz="2600" dirty="0"/>
              <a:t> è mediato dalla trombina o dal </a:t>
            </a:r>
            <a:r>
              <a:rPr lang="it-IT" sz="2600" dirty="0" err="1"/>
              <a:t>FXa</a:t>
            </a:r>
            <a:endParaRPr lang="it-IT" sz="2600" dirty="0"/>
          </a:p>
          <a:p>
            <a:endParaRPr lang="it-IT" sz="2600" dirty="0"/>
          </a:p>
          <a:p>
            <a:r>
              <a:rPr lang="it-IT" sz="2600" dirty="0"/>
              <a:t>Cofattore che amplifica la cascata potenziando la conversione di X in </a:t>
            </a:r>
            <a:r>
              <a:rPr lang="it-IT" sz="2600" dirty="0" err="1"/>
              <a:t>Xa</a:t>
            </a:r>
            <a:r>
              <a:rPr lang="it-IT" sz="2600" dirty="0"/>
              <a:t> da parte del fattore 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AB163-78D2-F295-6BBB-FE725D403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274" y="741970"/>
            <a:ext cx="5253789" cy="5002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2F6EA-398F-878F-EDDA-A7C9462F90BB}"/>
              </a:ext>
            </a:extLst>
          </p:cNvPr>
          <p:cNvSpPr txBox="1"/>
          <p:nvPr/>
        </p:nvSpPr>
        <p:spPr>
          <a:xfrm>
            <a:off x="6568365" y="163051"/>
            <a:ext cx="3920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VIA DEL FATTORE TESSUTALE</a:t>
            </a:r>
          </a:p>
          <a:p>
            <a:r>
              <a:rPr lang="it-IT" b="1" dirty="0"/>
              <a:t>(FASE di AVVIO DELLA COAGULAZIONE)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7122C-5EE5-B928-BBFB-21BD13D9E0C6}"/>
              </a:ext>
            </a:extLst>
          </p:cNvPr>
          <p:cNvSpPr txBox="1"/>
          <p:nvPr/>
        </p:nvSpPr>
        <p:spPr>
          <a:xfrm>
            <a:off x="10156220" y="5895954"/>
            <a:ext cx="186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polimerizzazione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D97C5-20A2-DD73-AF37-776C9C359A16}"/>
              </a:ext>
            </a:extLst>
          </p:cNvPr>
          <p:cNvSpPr txBox="1"/>
          <p:nvPr/>
        </p:nvSpPr>
        <p:spPr>
          <a:xfrm>
            <a:off x="10515030" y="3746995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vWF</a:t>
            </a:r>
            <a:endParaRPr lang="it-IT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7E2038-16B9-A868-1E1B-F0BF2A3FC7A0}"/>
              </a:ext>
            </a:extLst>
          </p:cNvPr>
          <p:cNvCxnSpPr>
            <a:cxnSpLocks/>
          </p:cNvCxnSpPr>
          <p:nvPr/>
        </p:nvCxnSpPr>
        <p:spPr>
          <a:xfrm flipH="1" flipV="1">
            <a:off x="9490166" y="3713567"/>
            <a:ext cx="998375" cy="265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131EE7-E9BD-BAFF-0DC8-3A3DBF9A4C40}"/>
              </a:ext>
            </a:extLst>
          </p:cNvPr>
          <p:cNvSpPr txBox="1"/>
          <p:nvPr/>
        </p:nvSpPr>
        <p:spPr>
          <a:xfrm>
            <a:off x="6019177" y="1377116"/>
            <a:ext cx="80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AVVIO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27F47-958C-D37C-5BC3-54EA82B48EA8}"/>
              </a:ext>
            </a:extLst>
          </p:cNvPr>
          <p:cNvSpPr txBox="1"/>
          <p:nvPr/>
        </p:nvSpPr>
        <p:spPr>
          <a:xfrm>
            <a:off x="9255345" y="3286497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AMPLIFICAZIONE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8F2EB-0D09-A3FB-C26B-FCBDB102E816}"/>
              </a:ext>
            </a:extLst>
          </p:cNvPr>
          <p:cNvSpPr txBox="1"/>
          <p:nvPr/>
        </p:nvSpPr>
        <p:spPr>
          <a:xfrm>
            <a:off x="10263050" y="2541675"/>
            <a:ext cx="171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PROPAGAZIONE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1C4B44-F642-19EA-B984-D4DD29789504}"/>
              </a:ext>
            </a:extLst>
          </p:cNvPr>
          <p:cNvSpPr txBox="1"/>
          <p:nvPr/>
        </p:nvSpPr>
        <p:spPr>
          <a:xfrm>
            <a:off x="10650316" y="768303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XII -&gt; </a:t>
            </a:r>
            <a:r>
              <a:rPr lang="it-IT" dirty="0" err="1"/>
              <a:t>XIIa</a:t>
            </a:r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B4C482-A932-19F4-6DC9-A7862E1D362E}"/>
              </a:ext>
            </a:extLst>
          </p:cNvPr>
          <p:cNvSpPr txBox="1"/>
          <p:nvPr/>
        </p:nvSpPr>
        <p:spPr>
          <a:xfrm>
            <a:off x="9643764" y="1204101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XI -&gt; </a:t>
            </a:r>
            <a:r>
              <a:rPr lang="it-IT" dirty="0" err="1"/>
              <a:t>XIa</a:t>
            </a:r>
            <a:endParaRPr lang="it-IT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9CC907-1E12-219E-C02F-A15357747C25}"/>
              </a:ext>
            </a:extLst>
          </p:cNvPr>
          <p:cNvCxnSpPr>
            <a:cxnSpLocks/>
          </p:cNvCxnSpPr>
          <p:nvPr/>
        </p:nvCxnSpPr>
        <p:spPr>
          <a:xfrm flipH="1">
            <a:off x="10418095" y="1068565"/>
            <a:ext cx="358777" cy="17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C4D790-E4DC-F8A2-495F-8C59060AE1F2}"/>
              </a:ext>
            </a:extLst>
          </p:cNvPr>
          <p:cNvCxnSpPr/>
          <p:nvPr/>
        </p:nvCxnSpPr>
        <p:spPr>
          <a:xfrm flipH="1">
            <a:off x="9438331" y="1613827"/>
            <a:ext cx="358777" cy="17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00961A-2B63-47A5-3889-C9BE5BB69F3A}"/>
              </a:ext>
            </a:extLst>
          </p:cNvPr>
          <p:cNvCxnSpPr>
            <a:cxnSpLocks/>
          </p:cNvCxnSpPr>
          <p:nvPr/>
        </p:nvCxnSpPr>
        <p:spPr>
          <a:xfrm flipV="1">
            <a:off x="10488541" y="4185728"/>
            <a:ext cx="288331" cy="509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107E50-13C6-4D90-57E5-55FBCEC66713}"/>
              </a:ext>
            </a:extLst>
          </p:cNvPr>
          <p:cNvSpPr txBox="1"/>
          <p:nvPr/>
        </p:nvSpPr>
        <p:spPr>
          <a:xfrm>
            <a:off x="535710" y="5311179"/>
            <a:ext cx="6971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Alterazione </a:t>
            </a:r>
            <a:r>
              <a:rPr lang="it-IT" sz="2800" b="1" dirty="0" err="1"/>
              <a:t>aPTT</a:t>
            </a:r>
            <a:r>
              <a:rPr lang="it-IT" sz="2800" b="1" dirty="0"/>
              <a:t> (-&gt; fase di </a:t>
            </a:r>
            <a:r>
              <a:rPr lang="it-IT" sz="2800" b="1" dirty="0" err="1"/>
              <a:t>ammplificazione</a:t>
            </a:r>
            <a:r>
              <a:rPr lang="it-IT" sz="2800" b="1" dirty="0"/>
              <a:t>) ma non PTT (-&gt; fase di avvio)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8432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2BE76-888D-8641-18F6-FDE3682287C0}"/>
              </a:ext>
            </a:extLst>
          </p:cNvPr>
          <p:cNvSpPr txBox="1"/>
          <p:nvPr/>
        </p:nvSpPr>
        <p:spPr>
          <a:xfrm>
            <a:off x="278713" y="296584"/>
            <a:ext cx="115214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Test di correzione con plasma ricco di fattori</a:t>
            </a:r>
          </a:p>
          <a:p>
            <a:endParaRPr lang="it-IT" sz="2800" dirty="0"/>
          </a:p>
          <a:p>
            <a:r>
              <a:rPr lang="it-IT" sz="2800" dirty="0"/>
              <a:t>Ma anche prove crociate con plasma emofilia A (FVIII) e B (FIX)</a:t>
            </a:r>
          </a:p>
          <a:p>
            <a:endParaRPr lang="it-IT" sz="2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dirty="0"/>
              <a:t>Se il mio plasma da esaminare non corregge l’</a:t>
            </a:r>
            <a:r>
              <a:rPr lang="it-IT" sz="2800" dirty="0" err="1"/>
              <a:t>aPTT</a:t>
            </a:r>
            <a:r>
              <a:rPr lang="it-IT" sz="2800" dirty="0"/>
              <a:t> di un’emofilia A, ma corregge quello di una B, ho conferma che si tratti di un difetto di un’emofilia A (difetto di FVIII)</a:t>
            </a:r>
          </a:p>
          <a:p>
            <a:endParaRPr lang="it-IT" sz="2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800" dirty="0"/>
              <a:t>Dosaggio a due tempi: rilevazione </a:t>
            </a:r>
            <a:r>
              <a:rPr lang="it-IT" sz="2800" dirty="0" err="1"/>
              <a:t>cromogenica</a:t>
            </a:r>
            <a:r>
              <a:rPr lang="it-IT" sz="2800" dirty="0"/>
              <a:t> dell’attività di </a:t>
            </a:r>
            <a:r>
              <a:rPr lang="it-IT" sz="2800" dirty="0" err="1"/>
              <a:t>FXa</a:t>
            </a:r>
            <a:r>
              <a:rPr lang="it-IT" sz="2800" dirty="0"/>
              <a:t> (dipendente da FVIII)</a:t>
            </a:r>
          </a:p>
          <a:p>
            <a:r>
              <a:rPr lang="it-IT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0694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8A79D347-7EE6-6CD1-B845-11DE8913D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04" y="150707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+mn-lt"/>
              </a:rPr>
              <a:t>EMOFILIA A: </a:t>
            </a:r>
            <a:r>
              <a:rPr lang="it-IT" altLang="it-IT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ASPETTI  CLINICI 1</a:t>
            </a:r>
            <a:r>
              <a:rPr lang="it-IT" altLang="it-IT" sz="2400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8D8FB8E-0FA3-2C9F-08E5-CE20DB747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04" y="643662"/>
            <a:ext cx="11766150" cy="109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Clinica eterogenea a seconda dell’anomalia molecolare e di conseguenza in base alla attività coagulante del fattore VIII ( FVIII:C ) (v.n. 50 - 200%)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D6947E2D-8546-52D6-5A0F-C58A0256B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04" y="1986660"/>
            <a:ext cx="11714392" cy="419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GRAVE </a:t>
            </a: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: FVIII:C = 0-2% del normale </a:t>
            </a:r>
            <a:r>
              <a:rPr lang="it-IT" altLang="it-IT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 emorragie spontanee , necessità di terapia sostitutiva costante (</a:t>
            </a:r>
            <a:r>
              <a:rPr lang="it-IT" altLang="it-IT" sz="2800" dirty="0" err="1">
                <a:latin typeface="+mn-lt"/>
                <a:cs typeface="Times New Roman" panose="02020603050405020304" pitchFamily="18" charset="0"/>
              </a:rPr>
              <a:t>e.g</a:t>
            </a: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 per inversione </a:t>
            </a:r>
            <a:r>
              <a:rPr lang="it-IT" altLang="it-IT" sz="2800" dirty="0" err="1">
                <a:latin typeface="+mn-lt"/>
                <a:cs typeface="Times New Roman" panose="02020603050405020304" pitchFamily="18" charset="0"/>
              </a:rPr>
              <a:t>intr</a:t>
            </a: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. 22 o </a:t>
            </a:r>
            <a:r>
              <a:rPr lang="it-IT" altLang="it-IT" sz="2800" dirty="0" err="1">
                <a:latin typeface="+mn-lt"/>
                <a:cs typeface="Times New Roman" panose="02020603050405020304" pitchFamily="18" charset="0"/>
              </a:rPr>
              <a:t>intr</a:t>
            </a: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. 1).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Già nei primi 2 anni di vita: emartri con </a:t>
            </a:r>
            <a:r>
              <a:rPr lang="it-IT" altLang="it-IT" sz="2800" dirty="0" err="1">
                <a:latin typeface="+mn-lt"/>
                <a:cs typeface="Times New Roman" panose="02020603050405020304" pitchFamily="18" charset="0"/>
              </a:rPr>
              <a:t>gattonamento</a:t>
            </a: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 o deambulazione</a:t>
            </a:r>
            <a:br>
              <a:rPr lang="it-IT" altLang="it-IT" sz="2800" dirty="0">
                <a:latin typeface="+mn-lt"/>
                <a:cs typeface="Times New Roman" panose="02020603050405020304" pitchFamily="18" charset="0"/>
              </a:rPr>
            </a:b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Pericolo per emorragie cerebrali!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MODERATA</a:t>
            </a: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: FVIII:C= 2-5%. Emorragie sproporzionate dopo trauma. Raramente emartri spontanei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it-IT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LIEVE</a:t>
            </a:r>
            <a:r>
              <a:rPr lang="it-IT" altLang="it-IT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: FVIII:C= 5-25%. Mutazioni </a:t>
            </a:r>
            <a:r>
              <a:rPr lang="it-IT" altLang="it-IT" sz="2800" dirty="0" err="1">
                <a:latin typeface="+mn-lt"/>
                <a:cs typeface="Times New Roman" panose="02020603050405020304" pitchFamily="18" charset="0"/>
              </a:rPr>
              <a:t>missenso</a:t>
            </a:r>
            <a:r>
              <a:rPr lang="it-IT" altLang="it-IT" sz="2800" dirty="0">
                <a:latin typeface="+mn-lt"/>
                <a:cs typeface="Times New Roman" panose="02020603050405020304" pitchFamily="18" charset="0"/>
              </a:rPr>
              <a:t>. Emorragie solo dopo traumi o interventi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6E09163F-1795-E296-3EFC-BE5E6C2F38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672" y="1006920"/>
          <a:ext cx="5609342" cy="492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di Photo Editor" r:id="rId2" imgW="11057143" imgH="11285714" progId="MSPhotoEd.3">
                  <p:embed/>
                </p:oleObj>
              </mc:Choice>
              <mc:Fallback>
                <p:oleObj name="Fotografia di Photo Editor" r:id="rId2" imgW="11057143" imgH="11285714" progId="MSPhotoEd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E09163F-1795-E296-3EFC-BE5E6C2F38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72" y="1006920"/>
                        <a:ext cx="5609342" cy="4926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C905574-846A-1506-6AB3-C1BC267D8FC8}"/>
              </a:ext>
            </a:extLst>
          </p:cNvPr>
          <p:cNvSpPr txBox="1"/>
          <p:nvPr/>
        </p:nvSpPr>
        <p:spPr>
          <a:xfrm>
            <a:off x="449362" y="381435"/>
            <a:ext cx="1048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Emorragie </a:t>
            </a:r>
            <a:r>
              <a:rPr lang="it-IT" sz="2800" dirty="0" err="1"/>
              <a:t>intrarticolari</a:t>
            </a:r>
            <a:r>
              <a:rPr lang="it-IT" sz="2800" dirty="0"/>
              <a:t> e </a:t>
            </a:r>
            <a:r>
              <a:rPr lang="it-IT" sz="2800" dirty="0" err="1"/>
              <a:t>mucolari</a:t>
            </a:r>
            <a:r>
              <a:rPr lang="it-IT" sz="2800" dirty="0"/>
              <a:t>, spontanee o post-traumatiche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ADFA1A-FABD-9979-8B54-401993750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345" y="1392085"/>
            <a:ext cx="3724607" cy="3930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4987E4-8556-158F-3D1A-BCA50CBD2F5B}"/>
              </a:ext>
            </a:extLst>
          </p:cNvPr>
          <p:cNvSpPr txBox="1"/>
          <p:nvPr/>
        </p:nvSpPr>
        <p:spPr>
          <a:xfrm>
            <a:off x="6641157" y="5517751"/>
            <a:ext cx="5245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Ginocchia, caviglie, gomiti.</a:t>
            </a:r>
          </a:p>
          <a:p>
            <a:r>
              <a:rPr lang="it-IT" sz="2400" dirty="0"/>
              <a:t>Sinovite cronica e tendenza a recidiva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07F05-FC6F-ACA5-9E43-7F1D989C6978}"/>
              </a:ext>
            </a:extLst>
          </p:cNvPr>
          <p:cNvSpPr txBox="1"/>
          <p:nvPr/>
        </p:nvSpPr>
        <p:spPr>
          <a:xfrm>
            <a:off x="378672" y="5892175"/>
            <a:ext cx="571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Dolore muscolare, parestesie, ischemie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24175C5-C8EC-FFAA-43BE-3DF147790FC5}"/>
              </a:ext>
            </a:extLst>
          </p:cNvPr>
          <p:cNvGraphicFramePr>
            <a:graphicFrameLocks noGrp="1"/>
          </p:cNvGraphicFramePr>
          <p:nvPr/>
        </p:nvGraphicFramePr>
        <p:xfrm>
          <a:off x="172871" y="207844"/>
          <a:ext cx="11636992" cy="6101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007">
                  <a:extLst>
                    <a:ext uri="{9D8B030D-6E8A-4147-A177-3AD203B41FA5}">
                      <a16:colId xmlns:a16="http://schemas.microsoft.com/office/drawing/2014/main" val="235653471"/>
                    </a:ext>
                  </a:extLst>
                </a:gridCol>
                <a:gridCol w="3866865">
                  <a:extLst>
                    <a:ext uri="{9D8B030D-6E8A-4147-A177-3AD203B41FA5}">
                      <a16:colId xmlns:a16="http://schemas.microsoft.com/office/drawing/2014/main" val="4196660745"/>
                    </a:ext>
                  </a:extLst>
                </a:gridCol>
                <a:gridCol w="3844120">
                  <a:extLst>
                    <a:ext uri="{9D8B030D-6E8A-4147-A177-3AD203B41FA5}">
                      <a16:colId xmlns:a16="http://schemas.microsoft.com/office/drawing/2014/main" val="1479171732"/>
                    </a:ext>
                  </a:extLst>
                </a:gridCol>
              </a:tblGrid>
              <a:tr h="458591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SINTOMI EMORRAGICI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Difetti dell’emostasi primaria (difetto piastrinico, m. di von </a:t>
                      </a:r>
                      <a:r>
                        <a:rPr lang="it-IT" sz="2400" dirty="0" err="1"/>
                        <a:t>Willebrand</a:t>
                      </a:r>
                      <a:r>
                        <a:rPr lang="it-IT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Coagulopatia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827302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Sanguinamento da ferite minori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Sì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71469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Petecchie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Frequenti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12671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Ecchimosi o ematomi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Comuni ecchimosi di piccole dimensioni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Possono essere presenti ematomi profondi palpabili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60103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Emartri ed ematomi muscolari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Molto rari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Comuni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429666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Sanguinamento dopo manovre invasive o chirurgia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Spesso immediate in corso di chirurgia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dirty="0"/>
                        <a:t>Per lo più postchirurgico o post-procedurale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64030"/>
                  </a:ext>
                </a:extLst>
              </a:tr>
              <a:tr h="797996">
                <a:tc>
                  <a:txBody>
                    <a:bodyPr/>
                    <a:lstStyle/>
                    <a:p>
                      <a:pPr algn="l"/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In vivo: test di emorragia</a:t>
                      </a:r>
                      <a:br>
                        <a:rPr lang="it-IT" sz="24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In vitro: test aggregazione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In vitro</a:t>
                      </a:r>
                      <a:br>
                        <a:rPr lang="it-IT" sz="24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it-IT" sz="2400" b="1" dirty="0">
                          <a:solidFill>
                            <a:srgbClr val="0070C0"/>
                          </a:solidFill>
                        </a:rPr>
                        <a:t>Test coagulazione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25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526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896</Words>
  <Application>Microsoft Office PowerPoint</Application>
  <PresentationFormat>Widescreen</PresentationFormat>
  <Paragraphs>142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Fotografia di Photo Editor</vt:lpstr>
      <vt:lpstr>PowerPoint Presentation</vt:lpstr>
      <vt:lpstr>PowerPoint Presentation</vt:lpstr>
      <vt:lpstr>Emofilia A o emofilia classica</vt:lpstr>
      <vt:lpstr>Pedigree di Emofilia A nelle famiglie reali europee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84</cp:revision>
  <dcterms:created xsi:type="dcterms:W3CDTF">2022-04-07T18:21:05Z</dcterms:created>
  <dcterms:modified xsi:type="dcterms:W3CDTF">2023-09-09T10:24:25Z</dcterms:modified>
</cp:coreProperties>
</file>