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7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59" r:id="rId23"/>
    <p:sldId id="281" r:id="rId24"/>
    <p:sldId id="283" r:id="rId25"/>
    <p:sldId id="284" r:id="rId26"/>
    <p:sldId id="285" r:id="rId27"/>
    <p:sldId id="261" r:id="rId28"/>
    <p:sldId id="282" r:id="rId29"/>
    <p:sldId id="287" r:id="rId30"/>
    <p:sldId id="286" r:id="rId31"/>
    <p:sldId id="290" r:id="rId32"/>
    <p:sldId id="291" r:id="rId33"/>
    <p:sldId id="288" r:id="rId34"/>
    <p:sldId id="292" r:id="rId35"/>
    <p:sldId id="293" r:id="rId36"/>
    <p:sldId id="299" r:id="rId37"/>
    <p:sldId id="300" r:id="rId38"/>
    <p:sldId id="294" r:id="rId39"/>
    <p:sldId id="295" r:id="rId40"/>
    <p:sldId id="296" r:id="rId41"/>
    <p:sldId id="297" r:id="rId42"/>
    <p:sldId id="298" r:id="rId43"/>
    <p:sldId id="301" r:id="rId44"/>
    <p:sldId id="302" r:id="rId45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92"/>
    <p:restoredTop sz="94655"/>
  </p:normalViewPr>
  <p:slideViewPr>
    <p:cSldViewPr snapToGrid="0">
      <p:cViewPr>
        <p:scale>
          <a:sx n="105" d="100"/>
          <a:sy n="105" d="100"/>
        </p:scale>
        <p:origin x="-568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8D709-3AC3-CD4E-B78D-6E40336E9D28}" type="datetimeFigureOut">
              <a:rPr lang="en-IT" smtClean="0"/>
              <a:t>11/04/24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6B2B1-0A45-1F4B-8604-F8DCE4CBECC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185862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122730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11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970980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12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732958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13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906547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14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287095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15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731295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16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554188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17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26716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18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923353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19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709468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20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859861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3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286347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21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694796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22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64615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23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135688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24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854557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25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9451352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26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2433834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27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9283729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28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1424252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29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910054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30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70370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4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787434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31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840366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32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8181325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33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169801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34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4647365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35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2248591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36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4512576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37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2870756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38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2711719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39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907653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40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859013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5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806151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41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9458705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42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1542059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43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590361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44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25421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6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66850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7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80711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8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74971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9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50488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10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10045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9A88B-225E-477F-77DD-B78244857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44BCC4-A19C-B9BB-B687-B4B8840F0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A5A53-6061-883B-7C60-7B49F53B9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73DE-D912-694F-B9F7-8A4502866CAC}" type="datetimeFigureOut">
              <a:rPr lang="en-IT" smtClean="0"/>
              <a:t>11/04/24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B93A9-9920-3DFD-C058-560AEDC92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26762-87DE-CECC-46EF-B5F2846FF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2805-B89E-8642-B185-2487707531D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7656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B9C53-AED8-A467-3A24-DF194172F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F01D34-ABCA-73D6-EC6C-9958598F5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B8B28-6BD8-D03D-0065-A95DAD584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73DE-D912-694F-B9F7-8A4502866CAC}" type="datetimeFigureOut">
              <a:rPr lang="en-IT" smtClean="0"/>
              <a:t>11/04/24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9D57-AD52-43D2-0E38-1991F9F6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AE81F-BBDD-CB3A-F73A-3D79CD513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2805-B89E-8642-B185-2487707531D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26496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6DCDD3-66CC-56C1-7748-3B9BDF0B8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BE4FBC-F83C-4101-EA7B-F584015A9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B369A-B2F6-226E-1F93-83E657940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73DE-D912-694F-B9F7-8A4502866CAC}" type="datetimeFigureOut">
              <a:rPr lang="en-IT" smtClean="0"/>
              <a:t>11/04/24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44AB8-06ED-9C0A-448A-C54C93BB3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D2391-5EE9-9C5C-86C6-34D28C6A4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2805-B89E-8642-B185-2487707531D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29424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A6F19-7634-FF14-1833-9FD6512B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01A39-CB2B-57CC-4F14-4BD8D22B5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B040E-41F3-6AAF-5EC0-AC31948C4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73DE-D912-694F-B9F7-8A4502866CAC}" type="datetimeFigureOut">
              <a:rPr lang="en-IT" smtClean="0"/>
              <a:t>11/04/24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5DBD8-7799-5619-EF69-6F560749D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82DB0-C41F-5162-9B69-95488BE98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2805-B89E-8642-B185-2487707531D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15733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56366-D2D3-544A-936F-F35F99879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1CF50-BA85-15D7-C47E-28D327727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A855A-C103-B7FE-D564-E20558E39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73DE-D912-694F-B9F7-8A4502866CAC}" type="datetimeFigureOut">
              <a:rPr lang="en-IT" smtClean="0"/>
              <a:t>11/04/24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62D47-FFCA-8D59-B146-2294B02E5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31059-55AF-B928-72C1-673E5335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2805-B89E-8642-B185-2487707531D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7471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F67C7-C12F-2BE4-9A86-6EACEEA75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01A15-9092-AD24-FA1B-D593A47C3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D6264-A955-A1DE-1F04-1B4E11F62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A9531-FD7D-C67A-099A-83037E488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73DE-D912-694F-B9F7-8A4502866CAC}" type="datetimeFigureOut">
              <a:rPr lang="en-IT" smtClean="0"/>
              <a:t>11/04/24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9F62B-DC67-215A-E033-F2204842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92F57-D037-71B6-D0DD-99B32BA78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2805-B89E-8642-B185-2487707531D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90095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B082C-B3BB-A027-2337-22C1709C0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4DA51-0A25-D77D-7DF4-E3E53AFC6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358E61-FE6D-0EAF-24E9-3ED421C30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80568D-9EAD-583E-D967-0C4522F00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8520D5-2BD7-3AB2-9668-6301CE77C5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761973-1683-CBD9-56A6-2D9F1BB9C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73DE-D912-694F-B9F7-8A4502866CAC}" type="datetimeFigureOut">
              <a:rPr lang="en-IT" smtClean="0"/>
              <a:t>11/04/24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9BE43-2B34-AEC7-79B6-46A29B1B8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523C63-1E02-D43F-D6A9-30CC4423A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2805-B89E-8642-B185-2487707531D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692289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BDE03-8258-8EBF-9024-0110F5146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F0003B-A8EC-B18A-E2D3-6F32D6280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73DE-D912-694F-B9F7-8A4502866CAC}" type="datetimeFigureOut">
              <a:rPr lang="en-IT" smtClean="0"/>
              <a:t>11/04/24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3934B0-7AAB-67BC-8197-84C9F47C4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3D3ED4-71FA-B971-634D-3AC644813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2805-B89E-8642-B185-2487707531D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9707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EE7674-DFB8-850A-9D0E-8CADB696E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73DE-D912-694F-B9F7-8A4502866CAC}" type="datetimeFigureOut">
              <a:rPr lang="en-IT" smtClean="0"/>
              <a:t>11/04/24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916F03-0406-C338-3E81-8F5123B3E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11787-AB96-E851-F80E-7F8EE2CE6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2805-B89E-8642-B185-2487707531D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547014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87849-372C-77FF-D0E0-2D110C377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FF16C-A728-C702-F64A-ACB8CFCD3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B1029-1E83-3558-F0BF-CAD4A12EE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56018-B1E0-116F-B7F5-8D2981220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73DE-D912-694F-B9F7-8A4502866CAC}" type="datetimeFigureOut">
              <a:rPr lang="en-IT" smtClean="0"/>
              <a:t>11/04/24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51B2A-6886-73A7-B198-5D6C468A7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EDDCB-D3A7-B91C-B9C1-0B0F4017D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2805-B89E-8642-B185-2487707531D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19478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D2176-18BF-5116-9015-9D5D209E1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D8F3D3-565F-4A56-5E5A-14F6C30488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9B91FE-400A-7881-6BC8-CA2558C75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0A19E1-1B68-76BD-D519-39C3F03C6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73DE-D912-694F-B9F7-8A4502866CAC}" type="datetimeFigureOut">
              <a:rPr lang="en-IT" smtClean="0"/>
              <a:t>11/04/24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EC09B-30DE-A163-2A59-D4A9DA5EF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38E55-2A0A-014C-3704-199651BB7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2805-B89E-8642-B185-2487707531D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27957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E6A280-31E6-7D45-01E7-27E6DBA00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12A59-ECE3-25E8-6AED-138E1833B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299CD-5162-619D-20E5-5C09ECD4EB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2F73DE-D912-694F-B9F7-8A4502866CAC}" type="datetimeFigureOut">
              <a:rPr lang="en-IT" smtClean="0"/>
              <a:t>11/04/24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D6E28-F219-6485-218B-A8859781F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1A31D-3433-C612-ED60-D0BC0823F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E2805-B89E-8642-B185-2487707531D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1154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rt.dev/language" TargetMode="External"/><Relationship Id="rId5" Type="http://schemas.openxmlformats.org/officeDocument/2006/relationships/hyperlink" Target="https://dart.dev/null-safety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flutter/engine/tree/main/shell/platform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github.com/flutter/engine/tree/main/shell/common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flutter/flutter/tree/main/packages/flutter/lib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api.flutter.dev/flutter/widgets/Positioned-class.htm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api.flutter.dev/flutter/widgets/Stack-class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i.flutter.dev/flutter/widgets/Column-class.html" TargetMode="External"/><Relationship Id="rId5" Type="http://schemas.openxmlformats.org/officeDocument/2006/relationships/hyperlink" Target="https://api.flutter.dev/flutter/widgets/Row-class.html" TargetMode="External"/><Relationship Id="rId10" Type="http://schemas.openxmlformats.org/officeDocument/2006/relationships/hyperlink" Target="https://api.flutter.dev/flutter/painting/BoxDecoration-class.html" TargetMode="External"/><Relationship Id="rId4" Type="http://schemas.openxmlformats.org/officeDocument/2006/relationships/hyperlink" Target="https://api.flutter.dev/flutter/widgets/Text-class.html" TargetMode="External"/><Relationship Id="rId9" Type="http://schemas.openxmlformats.org/officeDocument/2006/relationships/hyperlink" Target="https://api.flutter.dev/flutter/widgets/Container-class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rt.dev/null-safety" TargetMode="Externa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rt.dev/null-safety" TargetMode="Externa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C30932-BB03-0BB4-6495-7EEC739F2575}"/>
              </a:ext>
            </a:extLst>
          </p:cNvPr>
          <p:cNvSpPr/>
          <p:nvPr/>
        </p:nvSpPr>
        <p:spPr>
          <a:xfrm>
            <a:off x="0" y="0"/>
            <a:ext cx="12192000" cy="59009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12A730-24F7-1D0C-59D4-768FCF85CE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INTRODUCTION TO FLUTTER</a:t>
            </a:r>
          </a:p>
        </p:txBody>
      </p:sp>
      <p:pic>
        <p:nvPicPr>
          <p:cNvPr id="5" name="Picture 2" descr="logo centenario">
            <a:extLst>
              <a:ext uri="{FF2B5EF4-FFF2-40B4-BE49-F238E27FC236}">
                <a16:creationId xmlns:a16="http://schemas.microsoft.com/office/drawing/2014/main" id="{4107BCF0-34FF-CDC8-EF76-F81FFE6EC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0582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070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10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536141" y="129385"/>
            <a:ext cx="7655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PROGRAMMING LANGUAGE – IF STATEMENT</a:t>
            </a:r>
          </a:p>
        </p:txBody>
      </p:sp>
      <p:pic>
        <p:nvPicPr>
          <p:cNvPr id="3074" name="Picture 2" descr="Google Dart Logo PNG vector in SVG, PDF, AI, CDR format">
            <a:extLst>
              <a:ext uri="{FF2B5EF4-FFF2-40B4-BE49-F238E27FC236}">
                <a16:creationId xmlns:a16="http://schemas.microsoft.com/office/drawing/2014/main" id="{326924A6-F5AF-E852-F10D-AA317791E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2"/>
            <a:ext cx="2924909" cy="9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2D8A63-9F14-28B0-D424-C1AFDFCA734F}"/>
              </a:ext>
            </a:extLst>
          </p:cNvPr>
          <p:cNvSpPr txBox="1"/>
          <p:nvPr/>
        </p:nvSpPr>
        <p:spPr>
          <a:xfrm>
            <a:off x="4724400" y="2274838"/>
            <a:ext cx="2743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dirty="0"/>
            </a:br>
            <a:r>
              <a:rPr lang="en-GB" i="1" dirty="0">
                <a:solidFill>
                  <a:srgbClr val="629755"/>
                </a:solidFill>
                <a:effectLst/>
              </a:rPr>
              <a:t>/// If Statement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dirty="0"/>
              <a:t>print(</a:t>
            </a:r>
            <a:r>
              <a:rPr lang="en-GB" dirty="0">
                <a:solidFill>
                  <a:srgbClr val="6A8759"/>
                </a:solidFill>
                <a:effectLst/>
              </a:rPr>
              <a:t>"If statement:"</a:t>
            </a:r>
            <a:r>
              <a:rPr lang="en-GB" dirty="0"/>
              <a:t>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  if </a:t>
            </a:r>
            <a:r>
              <a:rPr lang="en-GB" dirty="0"/>
              <a:t>(year &gt;= </a:t>
            </a:r>
            <a:r>
              <a:rPr lang="en-GB" dirty="0">
                <a:solidFill>
                  <a:srgbClr val="6897BB"/>
                </a:solidFill>
                <a:effectLst/>
              </a:rPr>
              <a:t>2001</a:t>
            </a:r>
            <a:r>
              <a:rPr lang="en-GB" dirty="0"/>
              <a:t>) {</a:t>
            </a:r>
            <a:br>
              <a:rPr lang="en-GB" dirty="0"/>
            </a:br>
            <a:r>
              <a:rPr lang="en-GB" dirty="0"/>
              <a:t>  print(</a:t>
            </a:r>
            <a:r>
              <a:rPr lang="en-GB" dirty="0">
                <a:solidFill>
                  <a:srgbClr val="6A8759"/>
                </a:solidFill>
                <a:effectLst/>
              </a:rPr>
              <a:t>'21st century'</a:t>
            </a:r>
            <a:r>
              <a:rPr lang="en-GB" dirty="0"/>
              <a:t>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/>
              <a:t>} </a:t>
            </a:r>
            <a:r>
              <a:rPr lang="en-GB" dirty="0">
                <a:solidFill>
                  <a:srgbClr val="CC7832"/>
                </a:solidFill>
                <a:effectLst/>
              </a:rPr>
              <a:t>else if </a:t>
            </a:r>
            <a:r>
              <a:rPr lang="en-GB" dirty="0"/>
              <a:t>(year &gt;= </a:t>
            </a:r>
            <a:r>
              <a:rPr lang="en-GB" dirty="0">
                <a:solidFill>
                  <a:srgbClr val="6897BB"/>
                </a:solidFill>
                <a:effectLst/>
              </a:rPr>
              <a:t>1901</a:t>
            </a:r>
            <a:r>
              <a:rPr lang="en-GB" dirty="0"/>
              <a:t>) {</a:t>
            </a:r>
            <a:br>
              <a:rPr lang="en-GB" dirty="0"/>
            </a:br>
            <a:r>
              <a:rPr lang="en-GB" dirty="0"/>
              <a:t>  print(</a:t>
            </a:r>
            <a:r>
              <a:rPr lang="en-GB" dirty="0">
                <a:solidFill>
                  <a:srgbClr val="6A8759"/>
                </a:solidFill>
                <a:effectLst/>
              </a:rPr>
              <a:t>'20th century'</a:t>
            </a:r>
            <a:r>
              <a:rPr lang="en-GB" dirty="0"/>
              <a:t>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/>
              <a:t>}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173703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11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536141" y="129385"/>
            <a:ext cx="7655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PROGRAMMING LANGUAGE – SWITCH CASE</a:t>
            </a:r>
          </a:p>
        </p:txBody>
      </p:sp>
      <p:pic>
        <p:nvPicPr>
          <p:cNvPr id="3074" name="Picture 2" descr="Google Dart Logo PNG vector in SVG, PDF, AI, CDR format">
            <a:extLst>
              <a:ext uri="{FF2B5EF4-FFF2-40B4-BE49-F238E27FC236}">
                <a16:creationId xmlns:a16="http://schemas.microsoft.com/office/drawing/2014/main" id="{326924A6-F5AF-E852-F10D-AA317791E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2"/>
            <a:ext cx="2924909" cy="9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2D8A63-9F14-28B0-D424-C1AFDFCA734F}"/>
              </a:ext>
            </a:extLst>
          </p:cNvPr>
          <p:cNvSpPr txBox="1"/>
          <p:nvPr/>
        </p:nvSpPr>
        <p:spPr>
          <a:xfrm>
            <a:off x="4540623" y="2561709"/>
            <a:ext cx="31107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629755"/>
                </a:solidFill>
                <a:effectLst/>
              </a:rPr>
              <a:t>/// Switch statement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dirty="0"/>
              <a:t>print(</a:t>
            </a:r>
            <a:r>
              <a:rPr lang="en-GB" dirty="0">
                <a:solidFill>
                  <a:srgbClr val="6A8759"/>
                </a:solidFill>
                <a:effectLst/>
              </a:rPr>
              <a:t>"Switch statement:"</a:t>
            </a:r>
            <a:r>
              <a:rPr lang="en-GB" dirty="0"/>
              <a:t>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switch</a:t>
            </a:r>
            <a:r>
              <a:rPr lang="en-GB" dirty="0"/>
              <a:t>(year) {</a:t>
            </a:r>
            <a:br>
              <a:rPr lang="en-GB" dirty="0"/>
            </a:br>
            <a:r>
              <a:rPr lang="en-GB" dirty="0"/>
              <a:t>  </a:t>
            </a:r>
            <a:r>
              <a:rPr lang="en-GB" dirty="0">
                <a:solidFill>
                  <a:srgbClr val="CC7832"/>
                </a:solidFill>
                <a:effectLst/>
              </a:rPr>
              <a:t>case</a:t>
            </a:r>
            <a:r>
              <a:rPr lang="en-GB" dirty="0"/>
              <a:t>(</a:t>
            </a:r>
            <a:r>
              <a:rPr lang="en-GB" dirty="0">
                <a:solidFill>
                  <a:srgbClr val="6897BB"/>
                </a:solidFill>
                <a:effectLst/>
              </a:rPr>
              <a:t>1977</a:t>
            </a:r>
            <a:r>
              <a:rPr lang="en-GB" dirty="0"/>
              <a:t>):</a:t>
            </a:r>
            <a:br>
              <a:rPr lang="en-GB" dirty="0"/>
            </a:br>
            <a:r>
              <a:rPr lang="en-GB" dirty="0"/>
              <a:t>    print(</a:t>
            </a:r>
            <a:r>
              <a:rPr lang="en-GB" dirty="0">
                <a:solidFill>
                  <a:srgbClr val="6A8759"/>
                </a:solidFill>
                <a:effectLst/>
              </a:rPr>
              <a:t>"Correct Year"</a:t>
            </a:r>
            <a:r>
              <a:rPr lang="en-GB" dirty="0"/>
              <a:t>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  case</a:t>
            </a:r>
            <a:r>
              <a:rPr lang="en-GB" dirty="0"/>
              <a:t>(</a:t>
            </a:r>
            <a:r>
              <a:rPr lang="en-GB" dirty="0">
                <a:solidFill>
                  <a:srgbClr val="6897BB"/>
                </a:solidFill>
                <a:effectLst/>
              </a:rPr>
              <a:t>1978</a:t>
            </a:r>
            <a:r>
              <a:rPr lang="en-GB" dirty="0"/>
              <a:t>):</a:t>
            </a:r>
            <a:br>
              <a:rPr lang="en-GB" dirty="0"/>
            </a:br>
            <a:r>
              <a:rPr lang="en-GB" dirty="0"/>
              <a:t>    print(</a:t>
            </a:r>
            <a:r>
              <a:rPr lang="en-GB" dirty="0">
                <a:solidFill>
                  <a:srgbClr val="6A8759"/>
                </a:solidFill>
                <a:effectLst/>
              </a:rPr>
              <a:t>"Incorrect Year"</a:t>
            </a:r>
            <a:r>
              <a:rPr lang="en-GB" dirty="0"/>
              <a:t>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/>
              <a:t>}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610273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12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536141" y="129385"/>
            <a:ext cx="7655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PROGRAMMING LANGUAGE – FOREACH</a:t>
            </a:r>
          </a:p>
        </p:txBody>
      </p:sp>
      <p:pic>
        <p:nvPicPr>
          <p:cNvPr id="3074" name="Picture 2" descr="Google Dart Logo PNG vector in SVG, PDF, AI, CDR format">
            <a:extLst>
              <a:ext uri="{FF2B5EF4-FFF2-40B4-BE49-F238E27FC236}">
                <a16:creationId xmlns:a16="http://schemas.microsoft.com/office/drawing/2014/main" id="{326924A6-F5AF-E852-F10D-AA317791E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2"/>
            <a:ext cx="2924909" cy="9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2D8A63-9F14-28B0-D424-C1AFDFCA734F}"/>
              </a:ext>
            </a:extLst>
          </p:cNvPr>
          <p:cNvSpPr txBox="1"/>
          <p:nvPr/>
        </p:nvSpPr>
        <p:spPr>
          <a:xfrm>
            <a:off x="4540623" y="2561709"/>
            <a:ext cx="311075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dirty="0"/>
            </a:br>
            <a:r>
              <a:rPr lang="en-GB" i="1" dirty="0">
                <a:solidFill>
                  <a:srgbClr val="629755"/>
                </a:solidFill>
                <a:effectLst/>
              </a:rPr>
              <a:t>/// Foreach object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for </a:t>
            </a:r>
            <a:r>
              <a:rPr lang="en-GB" dirty="0"/>
              <a:t>(</a:t>
            </a:r>
            <a:r>
              <a:rPr lang="en-GB" dirty="0">
                <a:solidFill>
                  <a:srgbClr val="CC7832"/>
                </a:solidFill>
                <a:effectLst/>
              </a:rPr>
              <a:t>final </a:t>
            </a:r>
            <a:r>
              <a:rPr lang="en-GB" dirty="0"/>
              <a:t>object </a:t>
            </a:r>
            <a:r>
              <a:rPr lang="en-GB" dirty="0">
                <a:solidFill>
                  <a:srgbClr val="CC7832"/>
                </a:solidFill>
                <a:effectLst/>
              </a:rPr>
              <a:t>in </a:t>
            </a:r>
            <a:r>
              <a:rPr lang="en-GB" dirty="0" err="1"/>
              <a:t>flybyObjects</a:t>
            </a:r>
            <a:r>
              <a:rPr lang="en-GB" dirty="0"/>
              <a:t>) {</a:t>
            </a:r>
            <a:br>
              <a:rPr lang="en-GB" dirty="0"/>
            </a:br>
            <a:r>
              <a:rPr lang="en-GB" dirty="0"/>
              <a:t>  print(object)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/>
              <a:t>}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377378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13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536141" y="129385"/>
            <a:ext cx="7655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PROGRAMMING LANGUAGE – FOR CYCLE</a:t>
            </a:r>
          </a:p>
        </p:txBody>
      </p:sp>
      <p:pic>
        <p:nvPicPr>
          <p:cNvPr id="3074" name="Picture 2" descr="Google Dart Logo PNG vector in SVG, PDF, AI, CDR format">
            <a:extLst>
              <a:ext uri="{FF2B5EF4-FFF2-40B4-BE49-F238E27FC236}">
                <a16:creationId xmlns:a16="http://schemas.microsoft.com/office/drawing/2014/main" id="{326924A6-F5AF-E852-F10D-AA317791E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2"/>
            <a:ext cx="2924909" cy="9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2D8A63-9F14-28B0-D424-C1AFDFCA734F}"/>
              </a:ext>
            </a:extLst>
          </p:cNvPr>
          <p:cNvSpPr txBox="1"/>
          <p:nvPr/>
        </p:nvSpPr>
        <p:spPr>
          <a:xfrm>
            <a:off x="3581400" y="2615497"/>
            <a:ext cx="610944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dirty="0"/>
            </a:br>
            <a:r>
              <a:rPr lang="en-GB" i="1" dirty="0">
                <a:solidFill>
                  <a:srgbClr val="629755"/>
                </a:solidFill>
                <a:effectLst/>
              </a:rPr>
              <a:t>/// For Cycle and increment operators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for </a:t>
            </a:r>
            <a:r>
              <a:rPr lang="en-GB" dirty="0"/>
              <a:t>(int month = </a:t>
            </a:r>
            <a:r>
              <a:rPr lang="en-GB" dirty="0">
                <a:solidFill>
                  <a:srgbClr val="6897BB"/>
                </a:solidFill>
                <a:effectLst/>
              </a:rPr>
              <a:t>1</a:t>
            </a:r>
            <a:r>
              <a:rPr lang="en-GB" dirty="0">
                <a:solidFill>
                  <a:srgbClr val="CC7832"/>
                </a:solidFill>
                <a:effectLst/>
              </a:rPr>
              <a:t>; </a:t>
            </a:r>
            <a:r>
              <a:rPr lang="en-GB" dirty="0"/>
              <a:t>month &lt;= </a:t>
            </a:r>
            <a:r>
              <a:rPr lang="en-GB" dirty="0">
                <a:solidFill>
                  <a:srgbClr val="6897BB"/>
                </a:solidFill>
                <a:effectLst/>
              </a:rPr>
              <a:t>3</a:t>
            </a:r>
            <a:r>
              <a:rPr lang="en-GB" dirty="0">
                <a:solidFill>
                  <a:srgbClr val="CC7832"/>
                </a:solidFill>
                <a:effectLst/>
              </a:rPr>
              <a:t>; </a:t>
            </a:r>
            <a:r>
              <a:rPr lang="en-GB" dirty="0"/>
              <a:t>month++) {</a:t>
            </a:r>
            <a:br>
              <a:rPr lang="en-GB" dirty="0"/>
            </a:br>
            <a:r>
              <a:rPr lang="en-GB" dirty="0"/>
              <a:t>  print(month)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/>
              <a:t>}</a:t>
            </a:r>
            <a:br>
              <a:rPr lang="en-GB" dirty="0"/>
            </a:br>
            <a:r>
              <a:rPr lang="en-GB" dirty="0"/>
              <a:t>print(</a:t>
            </a:r>
            <a:r>
              <a:rPr lang="en-GB" dirty="0">
                <a:solidFill>
                  <a:srgbClr val="6A8759"/>
                </a:solidFill>
                <a:effectLst/>
              </a:rPr>
              <a:t>"---"</a:t>
            </a:r>
            <a:r>
              <a:rPr lang="en-GB" dirty="0"/>
              <a:t>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for </a:t>
            </a:r>
            <a:r>
              <a:rPr lang="en-GB" dirty="0"/>
              <a:t>(int month = </a:t>
            </a:r>
            <a:r>
              <a:rPr lang="en-GB" dirty="0">
                <a:solidFill>
                  <a:srgbClr val="6897BB"/>
                </a:solidFill>
                <a:effectLst/>
              </a:rPr>
              <a:t>1</a:t>
            </a:r>
            <a:r>
              <a:rPr lang="en-GB" dirty="0">
                <a:solidFill>
                  <a:srgbClr val="CC7832"/>
                </a:solidFill>
                <a:effectLst/>
              </a:rPr>
              <a:t>; </a:t>
            </a:r>
            <a:r>
              <a:rPr lang="en-GB" dirty="0"/>
              <a:t>month &lt;= </a:t>
            </a:r>
            <a:r>
              <a:rPr lang="en-GB" dirty="0">
                <a:solidFill>
                  <a:srgbClr val="6897BB"/>
                </a:solidFill>
                <a:effectLst/>
              </a:rPr>
              <a:t>3</a:t>
            </a:r>
            <a:r>
              <a:rPr lang="en-GB" dirty="0">
                <a:solidFill>
                  <a:srgbClr val="CC7832"/>
                </a:solidFill>
                <a:effectLst/>
              </a:rPr>
              <a:t>; </a:t>
            </a:r>
            <a:r>
              <a:rPr lang="en-GB" dirty="0"/>
              <a:t>) {</a:t>
            </a:r>
            <a:br>
              <a:rPr lang="en-GB" dirty="0"/>
            </a:br>
            <a:r>
              <a:rPr lang="en-GB" dirty="0"/>
              <a:t>    print(++month)</a:t>
            </a:r>
            <a:r>
              <a:rPr lang="en-GB" dirty="0">
                <a:solidFill>
                  <a:srgbClr val="CC7832"/>
                </a:solidFill>
                <a:effectLst/>
              </a:rPr>
              <a:t>; </a:t>
            </a:r>
            <a:r>
              <a:rPr lang="en-GB" dirty="0">
                <a:solidFill>
                  <a:srgbClr val="808080"/>
                </a:solidFill>
                <a:effectLst/>
              </a:rPr>
              <a:t>// Count and print</a:t>
            </a:r>
            <a:br>
              <a:rPr lang="en-GB" dirty="0">
                <a:solidFill>
                  <a:srgbClr val="808080"/>
                </a:solidFill>
                <a:effectLst/>
              </a:rPr>
            </a:br>
            <a:r>
              <a:rPr lang="en-GB" dirty="0"/>
              <a:t>}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880771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14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536141" y="129385"/>
            <a:ext cx="7655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PROGRAMMING LANGUAGE – WHILE LOOP</a:t>
            </a:r>
          </a:p>
        </p:txBody>
      </p:sp>
      <p:pic>
        <p:nvPicPr>
          <p:cNvPr id="3074" name="Picture 2" descr="Google Dart Logo PNG vector in SVG, PDF, AI, CDR format">
            <a:extLst>
              <a:ext uri="{FF2B5EF4-FFF2-40B4-BE49-F238E27FC236}">
                <a16:creationId xmlns:a16="http://schemas.microsoft.com/office/drawing/2014/main" id="{326924A6-F5AF-E852-F10D-AA317791E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2"/>
            <a:ext cx="2924909" cy="9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2D8A63-9F14-28B0-D424-C1AFDFCA734F}"/>
              </a:ext>
            </a:extLst>
          </p:cNvPr>
          <p:cNvSpPr txBox="1"/>
          <p:nvPr/>
        </p:nvSpPr>
        <p:spPr>
          <a:xfrm>
            <a:off x="5156981" y="2690336"/>
            <a:ext cx="2743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dirty="0"/>
            </a:br>
            <a:r>
              <a:rPr lang="en-GB" dirty="0"/>
              <a:t> </a:t>
            </a:r>
            <a:r>
              <a:rPr lang="en-GB" i="1" dirty="0">
                <a:solidFill>
                  <a:srgbClr val="629755"/>
                </a:solidFill>
                <a:effectLst/>
              </a:rPr>
              <a:t>/// While loop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while </a:t>
            </a:r>
            <a:r>
              <a:rPr lang="en-GB" dirty="0"/>
              <a:t>(year &lt; </a:t>
            </a:r>
            <a:r>
              <a:rPr lang="en-GB" dirty="0">
                <a:solidFill>
                  <a:srgbClr val="6897BB"/>
                </a:solidFill>
                <a:effectLst/>
              </a:rPr>
              <a:t>1985</a:t>
            </a:r>
            <a:r>
              <a:rPr lang="en-GB" dirty="0"/>
              <a:t>) {</a:t>
            </a:r>
            <a:br>
              <a:rPr lang="en-GB" dirty="0"/>
            </a:br>
            <a:r>
              <a:rPr lang="en-GB" dirty="0"/>
              <a:t>  year += </a:t>
            </a:r>
            <a:r>
              <a:rPr lang="en-GB" dirty="0">
                <a:solidFill>
                  <a:srgbClr val="6897BB"/>
                </a:solidFill>
                <a:effectLst/>
              </a:rPr>
              <a:t>1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/>
              <a:t>}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936071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15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536141" y="129385"/>
            <a:ext cx="7655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PROGRAMMING LANGUAGE – WHILE LOOP</a:t>
            </a:r>
          </a:p>
        </p:txBody>
      </p:sp>
      <p:pic>
        <p:nvPicPr>
          <p:cNvPr id="3074" name="Picture 2" descr="Google Dart Logo PNG vector in SVG, PDF, AI, CDR format">
            <a:extLst>
              <a:ext uri="{FF2B5EF4-FFF2-40B4-BE49-F238E27FC236}">
                <a16:creationId xmlns:a16="http://schemas.microsoft.com/office/drawing/2014/main" id="{326924A6-F5AF-E852-F10D-AA317791E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2"/>
            <a:ext cx="2924909" cy="9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2D8A63-9F14-28B0-D424-C1AFDFCA734F}"/>
              </a:ext>
            </a:extLst>
          </p:cNvPr>
          <p:cNvSpPr txBox="1"/>
          <p:nvPr/>
        </p:nvSpPr>
        <p:spPr>
          <a:xfrm>
            <a:off x="4716445" y="2704404"/>
            <a:ext cx="35790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r>
              <a:rPr lang="en-GB" i="1" dirty="0">
                <a:solidFill>
                  <a:srgbClr val="629755"/>
                </a:solidFill>
                <a:effectLst/>
              </a:rPr>
              <a:t>/// Inline conditions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var </a:t>
            </a:r>
            <a:r>
              <a:rPr lang="en-GB" dirty="0"/>
              <a:t>a = year ?? </a:t>
            </a:r>
            <a:r>
              <a:rPr lang="en-GB" dirty="0">
                <a:solidFill>
                  <a:srgbClr val="6897BB"/>
                </a:solidFill>
                <a:effectLst/>
              </a:rPr>
              <a:t>0</a:t>
            </a:r>
            <a:r>
              <a:rPr lang="en-GB" dirty="0">
                <a:solidFill>
                  <a:srgbClr val="CC7832"/>
                </a:solidFill>
                <a:effectLst/>
              </a:rPr>
              <a:t>;  </a:t>
            </a:r>
            <a:r>
              <a:rPr lang="en-GB" dirty="0">
                <a:solidFill>
                  <a:srgbClr val="808080"/>
                </a:solidFill>
                <a:effectLst/>
              </a:rPr>
              <a:t>// Not Null</a:t>
            </a:r>
            <a:br>
              <a:rPr lang="en-GB" dirty="0">
                <a:solidFill>
                  <a:srgbClr val="808080"/>
                </a:solidFill>
                <a:effectLst/>
              </a:rPr>
            </a:br>
            <a:r>
              <a:rPr lang="en-GB" dirty="0"/>
              <a:t>print(a)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var </a:t>
            </a:r>
            <a:r>
              <a:rPr lang="en-GB" dirty="0"/>
              <a:t>b = year &gt; </a:t>
            </a:r>
            <a:r>
              <a:rPr lang="en-GB" dirty="0">
                <a:solidFill>
                  <a:srgbClr val="6897BB"/>
                </a:solidFill>
                <a:effectLst/>
              </a:rPr>
              <a:t>1982 </a:t>
            </a:r>
            <a:r>
              <a:rPr lang="en-GB" dirty="0"/>
              <a:t>? </a:t>
            </a:r>
            <a:r>
              <a:rPr lang="en-GB" dirty="0">
                <a:solidFill>
                  <a:srgbClr val="6897BB"/>
                </a:solidFill>
                <a:effectLst/>
              </a:rPr>
              <a:t>1 </a:t>
            </a:r>
            <a:r>
              <a:rPr lang="en-GB" dirty="0"/>
              <a:t>: -</a:t>
            </a:r>
            <a:r>
              <a:rPr lang="en-GB" dirty="0">
                <a:solidFill>
                  <a:srgbClr val="6897BB"/>
                </a:solidFill>
                <a:effectLst/>
              </a:rPr>
              <a:t>1</a:t>
            </a:r>
            <a:r>
              <a:rPr lang="en-GB" dirty="0">
                <a:solidFill>
                  <a:srgbClr val="CC7832"/>
                </a:solidFill>
                <a:effectLst/>
              </a:rPr>
              <a:t>; </a:t>
            </a:r>
            <a:r>
              <a:rPr lang="en-GB" dirty="0">
                <a:solidFill>
                  <a:srgbClr val="808080"/>
                </a:solidFill>
                <a:effectLst/>
              </a:rPr>
              <a:t>// Condition</a:t>
            </a:r>
            <a:br>
              <a:rPr lang="en-GB" dirty="0">
                <a:solidFill>
                  <a:srgbClr val="808080"/>
                </a:solidFill>
                <a:effectLst/>
              </a:rPr>
            </a:br>
            <a:r>
              <a:rPr lang="en-GB" dirty="0"/>
              <a:t>print(b)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992313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16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536141" y="129385"/>
            <a:ext cx="7655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PROGRAMMING LANGUAGE – IMPORT and =&gt;</a:t>
            </a:r>
          </a:p>
        </p:txBody>
      </p:sp>
      <p:pic>
        <p:nvPicPr>
          <p:cNvPr id="3074" name="Picture 2" descr="Google Dart Logo PNG vector in SVG, PDF, AI, CDR format">
            <a:extLst>
              <a:ext uri="{FF2B5EF4-FFF2-40B4-BE49-F238E27FC236}">
                <a16:creationId xmlns:a16="http://schemas.microsoft.com/office/drawing/2014/main" id="{326924A6-F5AF-E852-F10D-AA317791E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2"/>
            <a:ext cx="2924909" cy="9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2D8A63-9F14-28B0-D424-C1AFDFCA734F}"/>
              </a:ext>
            </a:extLst>
          </p:cNvPr>
          <p:cNvSpPr txBox="1"/>
          <p:nvPr/>
        </p:nvSpPr>
        <p:spPr>
          <a:xfrm>
            <a:off x="3242808" y="2754174"/>
            <a:ext cx="756117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CC7832"/>
                </a:solidFill>
                <a:effectLst/>
              </a:rPr>
              <a:t>import </a:t>
            </a:r>
            <a:r>
              <a:rPr lang="en-GB" dirty="0">
                <a:solidFill>
                  <a:srgbClr val="6A8759"/>
                </a:solidFill>
                <a:effectLst/>
              </a:rPr>
              <a:t>'</a:t>
            </a:r>
            <a:r>
              <a:rPr lang="en-GB" dirty="0" err="1">
                <a:solidFill>
                  <a:srgbClr val="6A8759"/>
                </a:solidFill>
                <a:effectLst/>
              </a:rPr>
              <a:t>DartLanguageTypesAndFlow.dart</a:t>
            </a:r>
            <a:r>
              <a:rPr lang="en-GB" dirty="0">
                <a:solidFill>
                  <a:srgbClr val="6A8759"/>
                </a:solidFill>
                <a:effectLst/>
              </a:rPr>
              <a:t>’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</a:p>
          <a:p>
            <a:endParaRPr lang="en-GB" dirty="0">
              <a:solidFill>
                <a:srgbClr val="CC7832"/>
              </a:solidFill>
            </a:endParaRPr>
          </a:p>
          <a:p>
            <a:r>
              <a:rPr lang="en-GB" dirty="0">
                <a:solidFill>
                  <a:srgbClr val="CC7832"/>
                </a:solidFill>
                <a:effectLst/>
              </a:rPr>
              <a:t>void </a:t>
            </a:r>
            <a:r>
              <a:rPr lang="en-GB" dirty="0">
                <a:solidFill>
                  <a:srgbClr val="FFC66D"/>
                </a:solidFill>
                <a:effectLst/>
              </a:rPr>
              <a:t>main </a:t>
            </a:r>
            <a:r>
              <a:rPr lang="en-GB" dirty="0"/>
              <a:t>() {</a:t>
            </a:r>
            <a:br>
              <a:rPr lang="en-GB" dirty="0"/>
            </a:br>
            <a:r>
              <a:rPr lang="en-GB" dirty="0"/>
              <a:t>  </a:t>
            </a:r>
            <a:r>
              <a:rPr lang="en-GB" i="1" dirty="0">
                <a:solidFill>
                  <a:srgbClr val="629755"/>
                </a:solidFill>
                <a:effectLst/>
              </a:rPr>
              <a:t>/// '=&gt;' operator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i="1" dirty="0">
                <a:solidFill>
                  <a:srgbClr val="629755"/>
                </a:solidFill>
                <a:effectLst/>
              </a:rPr>
              <a:t>  </a:t>
            </a:r>
            <a:r>
              <a:rPr lang="en-GB" dirty="0" err="1"/>
              <a:t>flybyObjects.where</a:t>
            </a:r>
            <a:r>
              <a:rPr lang="en-GB" dirty="0"/>
              <a:t>((name) =&gt; </a:t>
            </a:r>
            <a:r>
              <a:rPr lang="en-GB" dirty="0" err="1"/>
              <a:t>name.contains</a:t>
            </a:r>
            <a:r>
              <a:rPr lang="en-GB" dirty="0"/>
              <a:t>(</a:t>
            </a:r>
            <a:r>
              <a:rPr lang="en-GB" dirty="0">
                <a:solidFill>
                  <a:srgbClr val="6A8759"/>
                </a:solidFill>
                <a:effectLst/>
              </a:rPr>
              <a:t>'</a:t>
            </a:r>
            <a:r>
              <a:rPr lang="en-GB" dirty="0" err="1">
                <a:solidFill>
                  <a:srgbClr val="6A8759"/>
                </a:solidFill>
                <a:effectLst/>
              </a:rPr>
              <a:t>tu</a:t>
            </a:r>
            <a:r>
              <a:rPr lang="en-GB" dirty="0">
                <a:solidFill>
                  <a:srgbClr val="6A8759"/>
                </a:solidFill>
                <a:effectLst/>
              </a:rPr>
              <a:t>'</a:t>
            </a:r>
            <a:r>
              <a:rPr lang="en-GB" dirty="0"/>
              <a:t>)).</a:t>
            </a:r>
            <a:r>
              <a:rPr lang="en-GB" dirty="0" err="1"/>
              <a:t>forEach</a:t>
            </a:r>
            <a:r>
              <a:rPr lang="en-GB" dirty="0"/>
              <a:t>(</a:t>
            </a:r>
            <a:r>
              <a:rPr lang="en-GB" dirty="0">
                <a:solidFill>
                  <a:srgbClr val="FFC66D"/>
                </a:solidFill>
                <a:effectLst/>
              </a:rPr>
              <a:t>print</a:t>
            </a:r>
            <a:r>
              <a:rPr lang="en-GB" dirty="0"/>
              <a:t>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</a:p>
          <a:p>
            <a:r>
              <a:rPr lang="en-GB" dirty="0"/>
              <a:t>}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668346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17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536141" y="129385"/>
            <a:ext cx="7655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PROGRAMMING LANGUAGE –  CLASSES</a:t>
            </a:r>
          </a:p>
        </p:txBody>
      </p:sp>
      <p:pic>
        <p:nvPicPr>
          <p:cNvPr id="3074" name="Picture 2" descr="Google Dart Logo PNG vector in SVG, PDF, AI, CDR format">
            <a:extLst>
              <a:ext uri="{FF2B5EF4-FFF2-40B4-BE49-F238E27FC236}">
                <a16:creationId xmlns:a16="http://schemas.microsoft.com/office/drawing/2014/main" id="{326924A6-F5AF-E852-F10D-AA317791E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2"/>
            <a:ext cx="2924909" cy="9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2D8A63-9F14-28B0-D424-C1AFDFCA734F}"/>
              </a:ext>
            </a:extLst>
          </p:cNvPr>
          <p:cNvSpPr txBox="1"/>
          <p:nvPr/>
        </p:nvSpPr>
        <p:spPr>
          <a:xfrm>
            <a:off x="3242809" y="2219602"/>
            <a:ext cx="756117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dirty="0"/>
            </a:br>
            <a:r>
              <a:rPr lang="en-GB" i="1" dirty="0">
                <a:solidFill>
                  <a:srgbClr val="629755"/>
                </a:solidFill>
                <a:effectLst/>
              </a:rPr>
              <a:t>/// class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class </a:t>
            </a:r>
            <a:r>
              <a:rPr lang="en-GB" dirty="0"/>
              <a:t>Spacecraft {</a:t>
            </a:r>
            <a:br>
              <a:rPr lang="en-GB" dirty="0"/>
            </a:br>
            <a:r>
              <a:rPr lang="en-GB" dirty="0"/>
              <a:t>  String </a:t>
            </a:r>
            <a:r>
              <a:rPr lang="en-GB" dirty="0">
                <a:solidFill>
                  <a:srgbClr val="9876AA"/>
                </a:solidFill>
                <a:effectLst/>
              </a:rPr>
              <a:t>name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  </a:t>
            </a:r>
            <a:r>
              <a:rPr lang="en-GB" dirty="0" err="1"/>
              <a:t>DateTime</a:t>
            </a:r>
            <a:r>
              <a:rPr lang="en-GB" dirty="0"/>
              <a:t>? </a:t>
            </a:r>
            <a:r>
              <a:rPr lang="en-GB" dirty="0" err="1">
                <a:solidFill>
                  <a:srgbClr val="9876AA"/>
                </a:solidFill>
                <a:effectLst/>
              </a:rPr>
              <a:t>launchDate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  </a:t>
            </a:r>
            <a:r>
              <a:rPr lang="en-GB" i="1" dirty="0">
                <a:solidFill>
                  <a:srgbClr val="629755"/>
                </a:solidFill>
                <a:effectLst/>
              </a:rPr>
              <a:t>/// Read-only non-final property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i="1" dirty="0">
                <a:solidFill>
                  <a:srgbClr val="629755"/>
                </a:solidFill>
                <a:effectLst/>
              </a:rPr>
              <a:t>  </a:t>
            </a:r>
            <a:r>
              <a:rPr lang="en-GB" dirty="0"/>
              <a:t>int? </a:t>
            </a:r>
            <a:r>
              <a:rPr lang="en-GB" dirty="0">
                <a:solidFill>
                  <a:srgbClr val="CC7832"/>
                </a:solidFill>
                <a:effectLst/>
              </a:rPr>
              <a:t>get </a:t>
            </a:r>
            <a:r>
              <a:rPr lang="en-GB" dirty="0" err="1">
                <a:solidFill>
                  <a:srgbClr val="9876AA"/>
                </a:solidFill>
                <a:effectLst/>
              </a:rPr>
              <a:t>launchYear</a:t>
            </a:r>
            <a:r>
              <a:rPr lang="en-GB" dirty="0">
                <a:solidFill>
                  <a:srgbClr val="9876AA"/>
                </a:solidFill>
                <a:effectLst/>
              </a:rPr>
              <a:t> </a:t>
            </a:r>
            <a:r>
              <a:rPr lang="en-GB" dirty="0"/>
              <a:t>=&gt; </a:t>
            </a:r>
            <a:r>
              <a:rPr lang="en-GB" dirty="0" err="1">
                <a:solidFill>
                  <a:srgbClr val="9876AA"/>
                </a:solidFill>
                <a:effectLst/>
              </a:rPr>
              <a:t>launchDate</a:t>
            </a:r>
            <a:r>
              <a:rPr lang="en-GB" dirty="0"/>
              <a:t>?.</a:t>
            </a:r>
            <a:r>
              <a:rPr lang="en-GB" dirty="0">
                <a:solidFill>
                  <a:srgbClr val="9876AA"/>
                </a:solidFill>
                <a:effectLst/>
              </a:rPr>
              <a:t>year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  </a:t>
            </a:r>
            <a:r>
              <a:rPr lang="en-GB" i="1" dirty="0">
                <a:solidFill>
                  <a:srgbClr val="629755"/>
                </a:solidFill>
                <a:effectLst/>
              </a:rPr>
              <a:t>/// Constructor, with syntactic sugar for assignment to members.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i="1" dirty="0">
                <a:solidFill>
                  <a:srgbClr val="629755"/>
                </a:solidFill>
                <a:effectLst/>
              </a:rPr>
              <a:t>  </a:t>
            </a:r>
            <a:r>
              <a:rPr lang="en-GB" dirty="0"/>
              <a:t>Spacecraft(</a:t>
            </a:r>
            <a:r>
              <a:rPr lang="en-GB" dirty="0" err="1">
                <a:solidFill>
                  <a:srgbClr val="CC7832"/>
                </a:solidFill>
                <a:effectLst/>
              </a:rPr>
              <a:t>this</a:t>
            </a:r>
            <a:r>
              <a:rPr lang="en-GB" dirty="0" err="1"/>
              <a:t>.</a:t>
            </a:r>
            <a:r>
              <a:rPr lang="en-GB" dirty="0" err="1">
                <a:solidFill>
                  <a:srgbClr val="9876AA"/>
                </a:solidFill>
                <a:effectLst/>
              </a:rPr>
              <a:t>name</a:t>
            </a:r>
            <a:r>
              <a:rPr lang="en-GB" dirty="0">
                <a:solidFill>
                  <a:srgbClr val="CC7832"/>
                </a:solidFill>
                <a:effectLst/>
              </a:rPr>
              <a:t>, </a:t>
            </a:r>
            <a:r>
              <a:rPr lang="en-GB" dirty="0" err="1">
                <a:solidFill>
                  <a:srgbClr val="CC7832"/>
                </a:solidFill>
                <a:effectLst/>
              </a:rPr>
              <a:t>this</a:t>
            </a:r>
            <a:r>
              <a:rPr lang="en-GB" dirty="0" err="1"/>
              <a:t>.</a:t>
            </a:r>
            <a:r>
              <a:rPr lang="en-GB" dirty="0" err="1">
                <a:solidFill>
                  <a:srgbClr val="9876AA"/>
                </a:solidFill>
                <a:effectLst/>
              </a:rPr>
              <a:t>launchDate</a:t>
            </a:r>
            <a:r>
              <a:rPr lang="en-GB" dirty="0"/>
              <a:t>) {</a:t>
            </a:r>
            <a:br>
              <a:rPr lang="en-GB" dirty="0"/>
            </a:br>
            <a:r>
              <a:rPr lang="en-GB" dirty="0"/>
              <a:t>    </a:t>
            </a:r>
            <a:r>
              <a:rPr lang="en-GB" i="1" dirty="0">
                <a:solidFill>
                  <a:srgbClr val="629755"/>
                </a:solidFill>
                <a:effectLst/>
              </a:rPr>
              <a:t>/// Initialization code goes here.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i="1" dirty="0">
                <a:solidFill>
                  <a:srgbClr val="629755"/>
                </a:solidFill>
                <a:effectLst/>
              </a:rPr>
              <a:t>  </a:t>
            </a:r>
            <a:r>
              <a:rPr lang="en-GB" dirty="0"/>
              <a:t>}</a:t>
            </a:r>
          </a:p>
          <a:p>
            <a:r>
              <a:rPr lang="en-GB" dirty="0"/>
              <a:t>}</a:t>
            </a:r>
            <a:br>
              <a:rPr lang="en-GB" dirty="0"/>
            </a:b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8886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18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536141" y="129385"/>
            <a:ext cx="7655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PROGRAMMING LANGUAGE –  METHODS</a:t>
            </a:r>
          </a:p>
        </p:txBody>
      </p:sp>
      <p:pic>
        <p:nvPicPr>
          <p:cNvPr id="3074" name="Picture 2" descr="Google Dart Logo PNG vector in SVG, PDF, AI, CDR format">
            <a:extLst>
              <a:ext uri="{FF2B5EF4-FFF2-40B4-BE49-F238E27FC236}">
                <a16:creationId xmlns:a16="http://schemas.microsoft.com/office/drawing/2014/main" id="{326924A6-F5AF-E852-F10D-AA317791E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2"/>
            <a:ext cx="2924909" cy="9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2D8A63-9F14-28B0-D424-C1AFDFCA734F}"/>
              </a:ext>
            </a:extLst>
          </p:cNvPr>
          <p:cNvSpPr txBox="1"/>
          <p:nvPr/>
        </p:nvSpPr>
        <p:spPr>
          <a:xfrm>
            <a:off x="3383486" y="1137962"/>
            <a:ext cx="8292699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dirty="0"/>
            </a:br>
            <a:r>
              <a:rPr lang="en-GB" dirty="0"/>
              <a:t>  </a:t>
            </a:r>
            <a:r>
              <a:rPr lang="en-GB" dirty="0">
                <a:solidFill>
                  <a:srgbClr val="BBB529"/>
                </a:solidFill>
                <a:effectLst/>
              </a:rPr>
              <a:t>@override</a:t>
            </a:r>
            <a:br>
              <a:rPr lang="en-GB" dirty="0">
                <a:solidFill>
                  <a:srgbClr val="BBB529"/>
                </a:solidFill>
                <a:effectLst/>
              </a:rPr>
            </a:br>
            <a:r>
              <a:rPr lang="en-GB" dirty="0">
                <a:solidFill>
                  <a:srgbClr val="BBB529"/>
                </a:solidFill>
                <a:effectLst/>
              </a:rPr>
              <a:t>  </a:t>
            </a:r>
            <a:r>
              <a:rPr lang="en-GB" dirty="0"/>
              <a:t>String </a:t>
            </a:r>
            <a:r>
              <a:rPr lang="en-GB" dirty="0" err="1">
                <a:solidFill>
                  <a:srgbClr val="FFC66D"/>
                </a:solidFill>
                <a:effectLst/>
              </a:rPr>
              <a:t>toString</a:t>
            </a:r>
            <a:r>
              <a:rPr lang="en-GB" dirty="0"/>
              <a:t>() {</a:t>
            </a:r>
            <a:br>
              <a:rPr lang="en-GB" dirty="0"/>
            </a:br>
            <a:r>
              <a:rPr lang="en-GB" dirty="0"/>
              <a:t>    </a:t>
            </a:r>
            <a:r>
              <a:rPr lang="en-GB" dirty="0">
                <a:solidFill>
                  <a:srgbClr val="CC7832"/>
                </a:solidFill>
                <a:effectLst/>
              </a:rPr>
              <a:t>return </a:t>
            </a:r>
            <a:r>
              <a:rPr lang="en-GB" dirty="0"/>
              <a:t>describe()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  </a:t>
            </a:r>
            <a:r>
              <a:rPr lang="en-GB" dirty="0"/>
              <a:t>}</a:t>
            </a:r>
            <a:br>
              <a:rPr lang="en-GB" dirty="0"/>
            </a:br>
            <a:r>
              <a:rPr lang="en-GB" dirty="0"/>
              <a:t>  </a:t>
            </a:r>
            <a:r>
              <a:rPr lang="en-GB" i="1" dirty="0">
                <a:solidFill>
                  <a:srgbClr val="629755"/>
                </a:solidFill>
                <a:effectLst/>
              </a:rPr>
              <a:t>/// Named constructor that forwards to the default one.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i="1" dirty="0">
                <a:solidFill>
                  <a:srgbClr val="629755"/>
                </a:solidFill>
                <a:effectLst/>
              </a:rPr>
              <a:t>  </a:t>
            </a:r>
            <a:r>
              <a:rPr lang="en-GB" dirty="0" err="1"/>
              <a:t>Spacecraft.</a:t>
            </a:r>
            <a:r>
              <a:rPr lang="en-GB" dirty="0" err="1">
                <a:solidFill>
                  <a:srgbClr val="FFC66D"/>
                </a:solidFill>
                <a:effectLst/>
              </a:rPr>
              <a:t>unlaunched</a:t>
            </a:r>
            <a:r>
              <a:rPr lang="en-GB" dirty="0"/>
              <a:t>(String name) : </a:t>
            </a:r>
            <a:r>
              <a:rPr lang="en-GB" dirty="0">
                <a:solidFill>
                  <a:srgbClr val="CC7832"/>
                </a:solidFill>
                <a:effectLst/>
              </a:rPr>
              <a:t>this</a:t>
            </a:r>
            <a:r>
              <a:rPr lang="en-GB" dirty="0"/>
              <a:t>(name</a:t>
            </a:r>
            <a:r>
              <a:rPr lang="en-GB" dirty="0">
                <a:solidFill>
                  <a:srgbClr val="CC7832"/>
                </a:solidFill>
                <a:effectLst/>
              </a:rPr>
              <a:t>, null</a:t>
            </a:r>
            <a:r>
              <a:rPr lang="en-GB" dirty="0"/>
              <a:t>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  </a:t>
            </a:r>
            <a:r>
              <a:rPr lang="en-GB" i="1" dirty="0">
                <a:solidFill>
                  <a:srgbClr val="629755"/>
                </a:solidFill>
                <a:effectLst/>
              </a:rPr>
              <a:t>/// Method.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i="1" dirty="0">
                <a:solidFill>
                  <a:srgbClr val="629755"/>
                </a:solidFill>
                <a:effectLst/>
              </a:rPr>
              <a:t>  </a:t>
            </a:r>
            <a:r>
              <a:rPr lang="en-GB" dirty="0"/>
              <a:t>String </a:t>
            </a:r>
            <a:r>
              <a:rPr lang="en-GB" dirty="0">
                <a:solidFill>
                  <a:srgbClr val="FFC66D"/>
                </a:solidFill>
                <a:effectLst/>
              </a:rPr>
              <a:t>describe</a:t>
            </a:r>
            <a:r>
              <a:rPr lang="en-GB" dirty="0"/>
              <a:t>() {</a:t>
            </a:r>
            <a:br>
              <a:rPr lang="en-GB" dirty="0"/>
            </a:br>
            <a:r>
              <a:rPr lang="en-GB" dirty="0"/>
              <a:t>    String </a:t>
            </a:r>
            <a:r>
              <a:rPr lang="en-GB" dirty="0" err="1"/>
              <a:t>tempString</a:t>
            </a:r>
            <a:r>
              <a:rPr lang="en-GB" dirty="0"/>
              <a:t> = (</a:t>
            </a:r>
            <a:r>
              <a:rPr lang="en-GB" dirty="0">
                <a:solidFill>
                  <a:srgbClr val="6A8759"/>
                </a:solidFill>
                <a:effectLst/>
              </a:rPr>
              <a:t>'Spacecraft: </a:t>
            </a:r>
            <a:r>
              <a:rPr lang="en-GB" dirty="0"/>
              <a:t>$</a:t>
            </a:r>
            <a:r>
              <a:rPr lang="en-GB" dirty="0">
                <a:solidFill>
                  <a:srgbClr val="9876AA"/>
                </a:solidFill>
                <a:effectLst/>
              </a:rPr>
              <a:t>name</a:t>
            </a:r>
            <a:r>
              <a:rPr lang="en-GB" dirty="0">
                <a:solidFill>
                  <a:srgbClr val="6A8759"/>
                </a:solidFill>
                <a:effectLst/>
              </a:rPr>
              <a:t>'</a:t>
            </a:r>
            <a:r>
              <a:rPr lang="en-GB" dirty="0"/>
              <a:t>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    </a:t>
            </a:r>
            <a:r>
              <a:rPr lang="en-GB" i="1" dirty="0">
                <a:solidFill>
                  <a:srgbClr val="629755"/>
                </a:solidFill>
                <a:effectLst/>
              </a:rPr>
              <a:t>/// Type promotion doesn't work on getters.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i="1" dirty="0">
                <a:solidFill>
                  <a:srgbClr val="629755"/>
                </a:solidFill>
                <a:effectLst/>
              </a:rPr>
              <a:t>    </a:t>
            </a:r>
            <a:r>
              <a:rPr lang="en-GB" dirty="0">
                <a:solidFill>
                  <a:srgbClr val="CC7832"/>
                </a:solidFill>
                <a:effectLst/>
              </a:rPr>
              <a:t>var </a:t>
            </a:r>
            <a:r>
              <a:rPr lang="en-GB" dirty="0" err="1"/>
              <a:t>launchDate</a:t>
            </a:r>
            <a:r>
              <a:rPr lang="en-GB" dirty="0"/>
              <a:t> = </a:t>
            </a:r>
            <a:r>
              <a:rPr lang="en-GB" dirty="0" err="1">
                <a:solidFill>
                  <a:srgbClr val="CC7832"/>
                </a:solidFill>
                <a:effectLst/>
              </a:rPr>
              <a:t>this</a:t>
            </a:r>
            <a:r>
              <a:rPr lang="en-GB" dirty="0" err="1"/>
              <a:t>.</a:t>
            </a:r>
            <a:r>
              <a:rPr lang="en-GB" dirty="0" err="1">
                <a:solidFill>
                  <a:srgbClr val="9876AA"/>
                </a:solidFill>
                <a:effectLst/>
              </a:rPr>
              <a:t>launchDate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    if </a:t>
            </a:r>
            <a:r>
              <a:rPr lang="en-GB" dirty="0"/>
              <a:t>(</a:t>
            </a:r>
            <a:r>
              <a:rPr lang="en-GB" dirty="0" err="1"/>
              <a:t>launchDate</a:t>
            </a:r>
            <a:r>
              <a:rPr lang="en-GB" dirty="0"/>
              <a:t> != </a:t>
            </a:r>
            <a:r>
              <a:rPr lang="en-GB" dirty="0">
                <a:solidFill>
                  <a:srgbClr val="CC7832"/>
                </a:solidFill>
                <a:effectLst/>
              </a:rPr>
              <a:t>null</a:t>
            </a:r>
            <a:r>
              <a:rPr lang="en-GB" dirty="0"/>
              <a:t>) {</a:t>
            </a:r>
            <a:br>
              <a:rPr lang="en-GB" dirty="0"/>
            </a:br>
            <a:r>
              <a:rPr lang="en-GB" dirty="0"/>
              <a:t>      int years = </a:t>
            </a:r>
            <a:r>
              <a:rPr lang="en-GB" dirty="0" err="1">
                <a:solidFill>
                  <a:srgbClr val="FFC66D"/>
                </a:solidFill>
                <a:effectLst/>
              </a:rPr>
              <a:t>DateTime</a:t>
            </a:r>
            <a:r>
              <a:rPr lang="en-GB" dirty="0" err="1"/>
              <a:t>.</a:t>
            </a:r>
            <a:r>
              <a:rPr lang="en-GB" dirty="0" err="1">
                <a:solidFill>
                  <a:srgbClr val="FFC66D"/>
                </a:solidFill>
                <a:effectLst/>
              </a:rPr>
              <a:t>now</a:t>
            </a:r>
            <a:r>
              <a:rPr lang="en-GB" dirty="0"/>
              <a:t>().difference(</a:t>
            </a:r>
            <a:r>
              <a:rPr lang="en-GB" dirty="0" err="1"/>
              <a:t>launchDate</a:t>
            </a:r>
            <a:r>
              <a:rPr lang="en-GB" dirty="0"/>
              <a:t>).</a:t>
            </a:r>
            <a:r>
              <a:rPr lang="en-GB" dirty="0" err="1">
                <a:solidFill>
                  <a:srgbClr val="9876AA"/>
                </a:solidFill>
                <a:effectLst/>
              </a:rPr>
              <a:t>inDays</a:t>
            </a:r>
            <a:r>
              <a:rPr lang="en-GB" dirty="0">
                <a:solidFill>
                  <a:srgbClr val="9876AA"/>
                </a:solidFill>
                <a:effectLst/>
              </a:rPr>
              <a:t> </a:t>
            </a:r>
            <a:r>
              <a:rPr lang="en-GB" dirty="0"/>
              <a:t>~/ </a:t>
            </a:r>
            <a:r>
              <a:rPr lang="en-GB" dirty="0">
                <a:solidFill>
                  <a:srgbClr val="6897BB"/>
                </a:solidFill>
                <a:effectLst/>
              </a:rPr>
              <a:t>365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      return </a:t>
            </a:r>
            <a:r>
              <a:rPr lang="en-GB" dirty="0">
                <a:solidFill>
                  <a:srgbClr val="6A8759"/>
                </a:solidFill>
                <a:effectLst/>
              </a:rPr>
              <a:t>'</a:t>
            </a:r>
            <a:r>
              <a:rPr lang="en-GB" dirty="0"/>
              <a:t>$</a:t>
            </a:r>
            <a:r>
              <a:rPr lang="en-GB" dirty="0" err="1"/>
              <a:t>tempString</a:t>
            </a:r>
            <a:r>
              <a:rPr lang="en-GB" dirty="0">
                <a:solidFill>
                  <a:srgbClr val="6A8759"/>
                </a:solidFill>
                <a:effectLst/>
              </a:rPr>
              <a:t> Launched: </a:t>
            </a:r>
            <a:r>
              <a:rPr lang="en-GB" dirty="0"/>
              <a:t>$</a:t>
            </a:r>
            <a:r>
              <a:rPr lang="en-GB" dirty="0" err="1">
                <a:solidFill>
                  <a:srgbClr val="9876AA"/>
                </a:solidFill>
                <a:effectLst/>
              </a:rPr>
              <a:t>launchYear</a:t>
            </a:r>
            <a:r>
              <a:rPr lang="en-GB" dirty="0">
                <a:solidFill>
                  <a:srgbClr val="6A8759"/>
                </a:solidFill>
                <a:effectLst/>
              </a:rPr>
              <a:t> (</a:t>
            </a:r>
            <a:r>
              <a:rPr lang="en-GB" dirty="0"/>
              <a:t>$years</a:t>
            </a:r>
            <a:r>
              <a:rPr lang="en-GB" dirty="0">
                <a:solidFill>
                  <a:srgbClr val="6A8759"/>
                </a:solidFill>
                <a:effectLst/>
              </a:rPr>
              <a:t> years ago)'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    </a:t>
            </a:r>
            <a:r>
              <a:rPr lang="en-GB" dirty="0"/>
              <a:t>} </a:t>
            </a:r>
            <a:r>
              <a:rPr lang="en-GB" dirty="0">
                <a:solidFill>
                  <a:srgbClr val="CC7832"/>
                </a:solidFill>
                <a:effectLst/>
              </a:rPr>
              <a:t>else </a:t>
            </a:r>
            <a:r>
              <a:rPr lang="en-GB" dirty="0"/>
              <a:t>{</a:t>
            </a:r>
            <a:br>
              <a:rPr lang="en-GB" dirty="0"/>
            </a:br>
            <a:r>
              <a:rPr lang="en-GB" dirty="0"/>
              <a:t>      </a:t>
            </a:r>
            <a:r>
              <a:rPr lang="en-GB" dirty="0">
                <a:solidFill>
                  <a:srgbClr val="CC7832"/>
                </a:solidFill>
                <a:effectLst/>
              </a:rPr>
              <a:t>return </a:t>
            </a:r>
            <a:r>
              <a:rPr lang="en-GB" dirty="0">
                <a:solidFill>
                  <a:srgbClr val="6A8759"/>
                </a:solidFill>
                <a:effectLst/>
              </a:rPr>
              <a:t>'</a:t>
            </a:r>
            <a:r>
              <a:rPr lang="en-GB" dirty="0"/>
              <a:t>$</a:t>
            </a:r>
            <a:r>
              <a:rPr lang="en-GB" dirty="0" err="1"/>
              <a:t>tempString</a:t>
            </a:r>
            <a:r>
              <a:rPr lang="en-GB" dirty="0">
                <a:solidFill>
                  <a:srgbClr val="6A8759"/>
                </a:solidFill>
                <a:effectLst/>
              </a:rPr>
              <a:t> Unlaunched'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    </a:t>
            </a:r>
            <a:r>
              <a:rPr lang="en-GB" dirty="0"/>
              <a:t>}</a:t>
            </a:r>
            <a:br>
              <a:rPr lang="en-GB" dirty="0"/>
            </a:br>
            <a:r>
              <a:rPr lang="en-GB" dirty="0"/>
              <a:t>  }</a:t>
            </a:r>
            <a:br>
              <a:rPr lang="en-GB" dirty="0"/>
            </a:br>
            <a:br>
              <a:rPr lang="en-GB" dirty="0"/>
            </a:br>
            <a:r>
              <a:rPr lang="en-GB" dirty="0"/>
              <a:t>}</a:t>
            </a:r>
            <a:br>
              <a:rPr lang="en-GB" dirty="0"/>
            </a:b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35010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19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536141" y="129385"/>
            <a:ext cx="7655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PROGRAMMING LANGUAGE –  OBJECTS and LISTs</a:t>
            </a:r>
          </a:p>
        </p:txBody>
      </p:sp>
      <p:pic>
        <p:nvPicPr>
          <p:cNvPr id="3074" name="Picture 2" descr="Google Dart Logo PNG vector in SVG, PDF, AI, CDR format">
            <a:extLst>
              <a:ext uri="{FF2B5EF4-FFF2-40B4-BE49-F238E27FC236}">
                <a16:creationId xmlns:a16="http://schemas.microsoft.com/office/drawing/2014/main" id="{326924A6-F5AF-E852-F10D-AA317791E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2"/>
            <a:ext cx="2924909" cy="9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2D8A63-9F14-28B0-D424-C1AFDFCA734F}"/>
              </a:ext>
            </a:extLst>
          </p:cNvPr>
          <p:cNvSpPr txBox="1"/>
          <p:nvPr/>
        </p:nvSpPr>
        <p:spPr>
          <a:xfrm>
            <a:off x="2384679" y="2530037"/>
            <a:ext cx="829269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629755"/>
                </a:solidFill>
                <a:effectLst/>
              </a:rPr>
              <a:t>/// objects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var </a:t>
            </a:r>
            <a:r>
              <a:rPr lang="en-GB" dirty="0"/>
              <a:t>Apollo = </a:t>
            </a:r>
            <a:r>
              <a:rPr lang="en-GB" dirty="0">
                <a:solidFill>
                  <a:srgbClr val="FFC66D"/>
                </a:solidFill>
                <a:effectLst/>
              </a:rPr>
              <a:t>Spacecraft</a:t>
            </a:r>
            <a:r>
              <a:rPr lang="en-GB" dirty="0"/>
              <a:t>(</a:t>
            </a:r>
            <a:r>
              <a:rPr lang="en-GB" dirty="0">
                <a:solidFill>
                  <a:srgbClr val="6A8759"/>
                </a:solidFill>
                <a:effectLst/>
              </a:rPr>
              <a:t>"Apollo 1"</a:t>
            </a:r>
            <a:r>
              <a:rPr lang="en-GB" dirty="0">
                <a:solidFill>
                  <a:srgbClr val="CC7832"/>
                </a:solidFill>
                <a:effectLst/>
              </a:rPr>
              <a:t>, null</a:t>
            </a:r>
            <a:r>
              <a:rPr lang="en-GB" dirty="0"/>
              <a:t>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/>
              <a:t>print(</a:t>
            </a:r>
            <a:r>
              <a:rPr lang="en-GB" dirty="0" err="1"/>
              <a:t>Apollo.toString</a:t>
            </a:r>
            <a:r>
              <a:rPr lang="en-GB" dirty="0"/>
              <a:t>())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var </a:t>
            </a:r>
            <a:r>
              <a:rPr lang="en-GB" dirty="0"/>
              <a:t>Apollo2 = </a:t>
            </a:r>
            <a:r>
              <a:rPr lang="en-GB" dirty="0">
                <a:solidFill>
                  <a:srgbClr val="FFC66D"/>
                </a:solidFill>
                <a:effectLst/>
              </a:rPr>
              <a:t>Spacecraft</a:t>
            </a:r>
            <a:r>
              <a:rPr lang="en-GB" dirty="0"/>
              <a:t>(</a:t>
            </a:r>
            <a:r>
              <a:rPr lang="en-GB" dirty="0">
                <a:solidFill>
                  <a:srgbClr val="6A8759"/>
                </a:solidFill>
                <a:effectLst/>
              </a:rPr>
              <a:t>"Apollo 2"</a:t>
            </a:r>
            <a:r>
              <a:rPr lang="en-GB" dirty="0">
                <a:solidFill>
                  <a:srgbClr val="CC7832"/>
                </a:solidFill>
                <a:effectLst/>
              </a:rPr>
              <a:t>, </a:t>
            </a:r>
            <a:r>
              <a:rPr lang="en-GB" dirty="0" err="1">
                <a:solidFill>
                  <a:srgbClr val="FFC66D"/>
                </a:solidFill>
                <a:effectLst/>
              </a:rPr>
              <a:t>DateTime</a:t>
            </a:r>
            <a:r>
              <a:rPr lang="en-GB" dirty="0" err="1"/>
              <a:t>.</a:t>
            </a:r>
            <a:r>
              <a:rPr lang="en-GB" dirty="0" err="1">
                <a:solidFill>
                  <a:srgbClr val="FFC66D"/>
                </a:solidFill>
                <a:effectLst/>
              </a:rPr>
              <a:t>now</a:t>
            </a:r>
            <a:r>
              <a:rPr lang="en-GB" dirty="0"/>
              <a:t>())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/>
              <a:t>print(Apollo2.toString())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i="1" dirty="0">
                <a:solidFill>
                  <a:srgbClr val="629755"/>
                </a:solidFill>
                <a:effectLst/>
              </a:rPr>
              <a:t>/// Lists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i="1" dirty="0">
                <a:solidFill>
                  <a:srgbClr val="629755"/>
                </a:solidFill>
                <a:effectLst/>
              </a:rPr>
              <a:t>/// ---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var </a:t>
            </a:r>
            <a:r>
              <a:rPr lang="en-GB" dirty="0" err="1"/>
              <a:t>SpacecraftList</a:t>
            </a:r>
            <a:r>
              <a:rPr lang="en-GB" dirty="0"/>
              <a:t> = {Apollo</a:t>
            </a:r>
            <a:r>
              <a:rPr lang="en-GB" dirty="0">
                <a:solidFill>
                  <a:srgbClr val="CC7832"/>
                </a:solidFill>
                <a:effectLst/>
              </a:rPr>
              <a:t>, </a:t>
            </a:r>
            <a:r>
              <a:rPr lang="en-GB" dirty="0"/>
              <a:t>Apollo2</a:t>
            </a:r>
            <a:r>
              <a:rPr lang="en-GB" dirty="0">
                <a:solidFill>
                  <a:srgbClr val="CC7832"/>
                </a:solidFill>
                <a:effectLst/>
              </a:rPr>
              <a:t>, </a:t>
            </a:r>
            <a:r>
              <a:rPr lang="en-GB" dirty="0">
                <a:solidFill>
                  <a:srgbClr val="FFC66D"/>
                </a:solidFill>
                <a:effectLst/>
              </a:rPr>
              <a:t>Spacecraft</a:t>
            </a:r>
            <a:r>
              <a:rPr lang="en-GB" dirty="0"/>
              <a:t>(</a:t>
            </a:r>
            <a:r>
              <a:rPr lang="en-GB" dirty="0">
                <a:solidFill>
                  <a:srgbClr val="6A8759"/>
                </a:solidFill>
                <a:effectLst/>
              </a:rPr>
              <a:t>"Moon Lander"</a:t>
            </a:r>
            <a:r>
              <a:rPr lang="en-GB" dirty="0">
                <a:solidFill>
                  <a:srgbClr val="CC7832"/>
                </a:solidFill>
                <a:effectLst/>
              </a:rPr>
              <a:t>, </a:t>
            </a:r>
            <a:r>
              <a:rPr lang="en-GB" dirty="0" err="1">
                <a:solidFill>
                  <a:srgbClr val="FFC66D"/>
                </a:solidFill>
                <a:effectLst/>
              </a:rPr>
              <a:t>DateTime</a:t>
            </a:r>
            <a:r>
              <a:rPr lang="en-GB" dirty="0"/>
              <a:t>(</a:t>
            </a:r>
            <a:r>
              <a:rPr lang="en-GB" dirty="0">
                <a:solidFill>
                  <a:srgbClr val="6897BB"/>
                </a:solidFill>
                <a:effectLst/>
              </a:rPr>
              <a:t>1978</a:t>
            </a:r>
            <a:r>
              <a:rPr lang="en-GB" dirty="0"/>
              <a:t>))}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 err="1"/>
              <a:t>SpacecraftList.forEach</a:t>
            </a:r>
            <a:r>
              <a:rPr lang="en-GB" dirty="0"/>
              <a:t>((spacecraft){print(</a:t>
            </a:r>
            <a:r>
              <a:rPr lang="en-GB" dirty="0" err="1"/>
              <a:t>spacecraft.toString</a:t>
            </a:r>
            <a:r>
              <a:rPr lang="en-GB" dirty="0"/>
              <a:t>())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r>
              <a:rPr lang="en-GB" dirty="0"/>
              <a:t>})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835252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2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6" y="129385"/>
            <a:ext cx="6453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PROGRAMMING LANGUAGE</a:t>
            </a:r>
          </a:p>
        </p:txBody>
      </p:sp>
      <p:pic>
        <p:nvPicPr>
          <p:cNvPr id="3074" name="Picture 2" descr="Google Dart Logo PNG vector in SVG, PDF, AI, CDR format">
            <a:extLst>
              <a:ext uri="{FF2B5EF4-FFF2-40B4-BE49-F238E27FC236}">
                <a16:creationId xmlns:a16="http://schemas.microsoft.com/office/drawing/2014/main" id="{326924A6-F5AF-E852-F10D-AA317791E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3"/>
            <a:ext cx="1779841" cy="59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30E2C3-93CD-C597-FFCA-BE6862F1C324}"/>
              </a:ext>
            </a:extLst>
          </p:cNvPr>
          <p:cNvSpPr txBox="1"/>
          <p:nvPr/>
        </p:nvSpPr>
        <p:spPr>
          <a:xfrm>
            <a:off x="1145414" y="1979647"/>
            <a:ext cx="1000909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The Dart language </a:t>
            </a:r>
          </a:p>
          <a:p>
            <a:pPr algn="l"/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is type safe - Snippet</a:t>
            </a:r>
          </a:p>
          <a:p>
            <a:pPr algn="l"/>
            <a:r>
              <a:rPr lang="en-GB" dirty="0">
                <a:solidFill>
                  <a:srgbClr val="CC7832"/>
                </a:solidFill>
                <a:effectLst/>
              </a:rPr>
              <a:t>var </a:t>
            </a:r>
            <a:r>
              <a:rPr lang="en-GB" dirty="0" err="1"/>
              <a:t>staticType</a:t>
            </a:r>
            <a:r>
              <a:rPr lang="en-GB" dirty="0"/>
              <a:t> = </a:t>
            </a:r>
            <a:r>
              <a:rPr lang="en-GB" dirty="0">
                <a:solidFill>
                  <a:srgbClr val="6A8759"/>
                </a:solidFill>
                <a:effectLst/>
              </a:rPr>
              <a:t>"String"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endParaRPr lang="en-GB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Google Sans Text"/>
            </a:endParaRPr>
          </a:p>
          <a:p>
            <a:pPr algn="l"/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it uses static type checking to ensure that a variable's value </a:t>
            </a:r>
            <a:r>
              <a:rPr lang="en-GB" b="0" i="1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always</a:t>
            </a:r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 matches the variable's static type</a:t>
            </a:r>
          </a:p>
          <a:p>
            <a:pPr algn="l"/>
            <a:r>
              <a:rPr lang="en-GB" dirty="0">
                <a:solidFill>
                  <a:srgbClr val="212121"/>
                </a:solidFill>
                <a:highlight>
                  <a:srgbClr val="FFFFFF"/>
                </a:highlight>
                <a:latin typeface="Google Sans Text"/>
              </a:rPr>
              <a:t>Type Inference</a:t>
            </a:r>
          </a:p>
          <a:p>
            <a:pPr algn="l"/>
            <a:r>
              <a:rPr lang="en-GB" dirty="0">
                <a:solidFill>
                  <a:srgbClr val="CC7832"/>
                </a:solidFill>
                <a:effectLst/>
              </a:rPr>
              <a:t>dynamic </a:t>
            </a:r>
            <a:r>
              <a:rPr lang="en-GB" dirty="0" err="1"/>
              <a:t>dynamicType</a:t>
            </a:r>
            <a:r>
              <a:rPr lang="en-GB" dirty="0"/>
              <a:t> = </a:t>
            </a:r>
            <a:r>
              <a:rPr lang="en-GB" dirty="0">
                <a:solidFill>
                  <a:srgbClr val="6A8759"/>
                </a:solidFill>
                <a:effectLst/>
              </a:rPr>
              <a:t>"String"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 err="1"/>
              <a:t>dynamicType</a:t>
            </a:r>
            <a:r>
              <a:rPr lang="en-GB" dirty="0"/>
              <a:t> = </a:t>
            </a:r>
            <a:r>
              <a:rPr lang="en-GB" dirty="0">
                <a:solidFill>
                  <a:srgbClr val="6897BB"/>
                </a:solidFill>
                <a:effectLst/>
              </a:rPr>
              <a:t>10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endParaRPr lang="en-GB" dirty="0">
              <a:solidFill>
                <a:srgbClr val="212121"/>
              </a:solidFill>
              <a:highlight>
                <a:srgbClr val="FFFFFF"/>
              </a:highlight>
              <a:latin typeface="Google Sans Text"/>
            </a:endParaRPr>
          </a:p>
          <a:p>
            <a:pPr algn="l"/>
            <a:endParaRPr lang="en-GB" dirty="0">
              <a:solidFill>
                <a:srgbClr val="212121"/>
              </a:solidFill>
              <a:highlight>
                <a:srgbClr val="FFFFFF"/>
              </a:highlight>
              <a:latin typeface="Google Sans Text"/>
            </a:endParaRPr>
          </a:p>
          <a:p>
            <a:pPr algn="l"/>
            <a:r>
              <a:rPr lang="en-GB" b="0" i="0" dirty="0">
                <a:effectLst/>
                <a:highlight>
                  <a:srgbClr val="FFFFFF"/>
                </a:highlight>
                <a:latin typeface="Google Sans Text"/>
              </a:rPr>
              <a:t>Usage of dynamic type combined with runtime checks</a:t>
            </a:r>
          </a:p>
          <a:p>
            <a:pPr algn="l"/>
            <a:r>
              <a:rPr lang="en-GB" b="0" i="0" dirty="0">
                <a:effectLst/>
                <a:highlight>
                  <a:srgbClr val="FFFFFF"/>
                </a:highlight>
                <a:latin typeface="Google Sans Text"/>
              </a:rPr>
              <a:t>Dart has built-in </a:t>
            </a:r>
            <a:r>
              <a:rPr lang="en-GB" b="0" i="0" u="none" strike="noStrike" dirty="0">
                <a:effectLst/>
                <a:highlight>
                  <a:srgbClr val="FFFFFF"/>
                </a:highlight>
                <a:latin typeface="Google Sans Tex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sound null safety</a:t>
            </a:r>
            <a:r>
              <a:rPr lang="en-GB" b="0" i="0" dirty="0">
                <a:effectLst/>
                <a:highlight>
                  <a:srgbClr val="FFFFFF"/>
                </a:highlight>
                <a:latin typeface="Google Sans Text"/>
              </a:rPr>
              <a:t>.</a:t>
            </a:r>
          </a:p>
          <a:p>
            <a:pPr algn="l"/>
            <a:endParaRPr lang="en-GB" b="0" i="0" dirty="0">
              <a:effectLst/>
              <a:highlight>
                <a:srgbClr val="FFFFFF"/>
              </a:highlight>
              <a:latin typeface="Google Sans Text"/>
            </a:endParaRPr>
          </a:p>
          <a:p>
            <a:pPr algn="l"/>
            <a:r>
              <a:rPr lang="en-GB" b="0" i="0" dirty="0">
                <a:effectLst/>
                <a:highlight>
                  <a:srgbClr val="FFFFFF"/>
                </a:highlight>
                <a:latin typeface="Google Sans Text"/>
              </a:rPr>
              <a:t>The following code sample showcases several Dart language features, including libraries, async calls, nullable and non-nullable types, arrow syntax, generators, streams, and getters. To learn more about the language, check out the </a:t>
            </a:r>
            <a:r>
              <a:rPr lang="en-GB" b="0" i="0" u="none" strike="noStrike" dirty="0">
                <a:effectLst/>
                <a:highlight>
                  <a:srgbClr val="FFFFFF"/>
                </a:highlight>
                <a:latin typeface="Google Sans Tex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Dart language tour</a:t>
            </a:r>
            <a:r>
              <a:rPr lang="en-GB" b="0" i="0" dirty="0">
                <a:effectLst/>
                <a:highlight>
                  <a:srgbClr val="FFFFFF"/>
                </a:highlight>
                <a:latin typeface="Google Sans Tex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4744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20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536141" y="129385"/>
            <a:ext cx="7655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PROGRAMMING LANGUAGE –  ENUM</a:t>
            </a:r>
          </a:p>
        </p:txBody>
      </p:sp>
      <p:pic>
        <p:nvPicPr>
          <p:cNvPr id="3074" name="Picture 2" descr="Google Dart Logo PNG vector in SVG, PDF, AI, CDR format">
            <a:extLst>
              <a:ext uri="{FF2B5EF4-FFF2-40B4-BE49-F238E27FC236}">
                <a16:creationId xmlns:a16="http://schemas.microsoft.com/office/drawing/2014/main" id="{326924A6-F5AF-E852-F10D-AA317791E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2"/>
            <a:ext cx="2924909" cy="9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2D8A63-9F14-28B0-D424-C1AFDFCA734F}"/>
              </a:ext>
            </a:extLst>
          </p:cNvPr>
          <p:cNvSpPr txBox="1"/>
          <p:nvPr/>
        </p:nvSpPr>
        <p:spPr>
          <a:xfrm>
            <a:off x="4112489" y="1166283"/>
            <a:ext cx="6018832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sz="1200" dirty="0"/>
            </a:br>
            <a:br>
              <a:rPr lang="en-GB" sz="1200" dirty="0"/>
            </a:br>
            <a:r>
              <a:rPr lang="en-GB" sz="1200" i="1" dirty="0">
                <a:solidFill>
                  <a:srgbClr val="629755"/>
                </a:solidFill>
                <a:effectLst/>
              </a:rPr>
              <a:t>///  Simple Enum</a:t>
            </a:r>
            <a:br>
              <a:rPr lang="en-GB" sz="1200" i="1" dirty="0">
                <a:solidFill>
                  <a:srgbClr val="629755"/>
                </a:solidFill>
                <a:effectLst/>
              </a:rPr>
            </a:br>
            <a:r>
              <a:rPr lang="en-GB" sz="1200" dirty="0" err="1">
                <a:solidFill>
                  <a:srgbClr val="CC7832"/>
                </a:solidFill>
                <a:effectLst/>
              </a:rPr>
              <a:t>enum</a:t>
            </a:r>
            <a:r>
              <a:rPr lang="en-GB" sz="1200" dirty="0">
                <a:solidFill>
                  <a:srgbClr val="CC7832"/>
                </a:solidFill>
                <a:effectLst/>
              </a:rPr>
              <a:t> </a:t>
            </a:r>
            <a:r>
              <a:rPr lang="en-GB" sz="1200" dirty="0" err="1"/>
              <a:t>PlanetType</a:t>
            </a:r>
            <a:r>
              <a:rPr lang="en-GB" sz="1200" dirty="0"/>
              <a:t> { </a:t>
            </a:r>
            <a:r>
              <a:rPr lang="en-GB" sz="1200" dirty="0">
                <a:solidFill>
                  <a:srgbClr val="9876AA"/>
                </a:solidFill>
                <a:effectLst/>
              </a:rPr>
              <a:t>terrestrial</a:t>
            </a:r>
            <a:r>
              <a:rPr lang="en-GB" sz="1200" dirty="0">
                <a:solidFill>
                  <a:srgbClr val="CC7832"/>
                </a:solidFill>
                <a:effectLst/>
              </a:rPr>
              <a:t>, </a:t>
            </a:r>
            <a:r>
              <a:rPr lang="en-GB" sz="1200" dirty="0">
                <a:solidFill>
                  <a:srgbClr val="9876AA"/>
                </a:solidFill>
                <a:effectLst/>
              </a:rPr>
              <a:t>ice</a:t>
            </a:r>
            <a:r>
              <a:rPr lang="en-GB" sz="1200" dirty="0">
                <a:solidFill>
                  <a:srgbClr val="CC7832"/>
                </a:solidFill>
                <a:effectLst/>
              </a:rPr>
              <a:t>, </a:t>
            </a:r>
            <a:r>
              <a:rPr lang="en-GB" sz="1200" dirty="0">
                <a:solidFill>
                  <a:srgbClr val="9876AA"/>
                </a:solidFill>
                <a:effectLst/>
              </a:rPr>
              <a:t>gas </a:t>
            </a:r>
            <a:r>
              <a:rPr lang="en-GB" sz="1200" dirty="0"/>
              <a:t>}</a:t>
            </a:r>
            <a:br>
              <a:rPr lang="en-GB" sz="1200" dirty="0"/>
            </a:br>
            <a:br>
              <a:rPr lang="en-GB" sz="1200" dirty="0"/>
            </a:br>
            <a:r>
              <a:rPr lang="en-GB" sz="1200" i="1" dirty="0">
                <a:solidFill>
                  <a:srgbClr val="629755"/>
                </a:solidFill>
                <a:effectLst/>
              </a:rPr>
              <a:t>/// Enum that enumerates the different planets in our solar system</a:t>
            </a:r>
            <a:br>
              <a:rPr lang="en-GB" sz="1200" i="1" dirty="0">
                <a:solidFill>
                  <a:srgbClr val="629755"/>
                </a:solidFill>
                <a:effectLst/>
              </a:rPr>
            </a:br>
            <a:r>
              <a:rPr lang="en-GB" sz="1200" i="1" dirty="0">
                <a:solidFill>
                  <a:srgbClr val="629755"/>
                </a:solidFill>
                <a:effectLst/>
              </a:rPr>
              <a:t>/// and some of their properties.</a:t>
            </a:r>
            <a:br>
              <a:rPr lang="en-GB" sz="1200" i="1" dirty="0">
                <a:solidFill>
                  <a:srgbClr val="629755"/>
                </a:solidFill>
                <a:effectLst/>
              </a:rPr>
            </a:br>
            <a:r>
              <a:rPr lang="en-GB" sz="1200" dirty="0" err="1">
                <a:solidFill>
                  <a:srgbClr val="CC7832"/>
                </a:solidFill>
                <a:effectLst/>
              </a:rPr>
              <a:t>enum</a:t>
            </a:r>
            <a:r>
              <a:rPr lang="en-GB" sz="1200" dirty="0">
                <a:solidFill>
                  <a:srgbClr val="CC7832"/>
                </a:solidFill>
                <a:effectLst/>
              </a:rPr>
              <a:t> </a:t>
            </a:r>
            <a:r>
              <a:rPr lang="en-GB" sz="1200" dirty="0"/>
              <a:t>Planet {</a:t>
            </a:r>
            <a:br>
              <a:rPr lang="en-GB" sz="1200" dirty="0"/>
            </a:br>
            <a:r>
              <a:rPr lang="en-GB" sz="1200" dirty="0"/>
              <a:t>  </a:t>
            </a:r>
            <a:r>
              <a:rPr lang="en-GB" sz="1200" dirty="0">
                <a:solidFill>
                  <a:srgbClr val="9876AA"/>
                </a:solidFill>
                <a:effectLst/>
              </a:rPr>
              <a:t>mercury</a:t>
            </a:r>
            <a:r>
              <a:rPr lang="en-GB" sz="1200" dirty="0"/>
              <a:t>(</a:t>
            </a:r>
            <a:r>
              <a:rPr lang="en-GB" sz="1200" dirty="0" err="1"/>
              <a:t>planetType</a:t>
            </a:r>
            <a:r>
              <a:rPr lang="en-GB" sz="1200" dirty="0"/>
              <a:t>: </a:t>
            </a:r>
            <a:r>
              <a:rPr lang="en-GB" sz="1200" dirty="0" err="1"/>
              <a:t>PlanetType.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terrestrial</a:t>
            </a:r>
            <a:r>
              <a:rPr lang="en-GB" sz="1200" dirty="0">
                <a:solidFill>
                  <a:srgbClr val="CC7832"/>
                </a:solidFill>
                <a:effectLst/>
              </a:rPr>
              <a:t>, </a:t>
            </a:r>
            <a:r>
              <a:rPr lang="en-GB" sz="1200" dirty="0"/>
              <a:t>moons: </a:t>
            </a:r>
            <a:r>
              <a:rPr lang="en-GB" sz="1200" dirty="0">
                <a:solidFill>
                  <a:srgbClr val="6897BB"/>
                </a:solidFill>
                <a:effectLst/>
              </a:rPr>
              <a:t>0</a:t>
            </a:r>
            <a:r>
              <a:rPr lang="en-GB" sz="1200" dirty="0">
                <a:solidFill>
                  <a:srgbClr val="CC7832"/>
                </a:solidFill>
                <a:effectLst/>
              </a:rPr>
              <a:t>, </a:t>
            </a:r>
            <a:r>
              <a:rPr lang="en-GB" sz="1200" dirty="0" err="1"/>
              <a:t>hasRings</a:t>
            </a:r>
            <a:r>
              <a:rPr lang="en-GB" sz="1200" dirty="0"/>
              <a:t>: </a:t>
            </a:r>
            <a:r>
              <a:rPr lang="en-GB" sz="1200" dirty="0">
                <a:solidFill>
                  <a:srgbClr val="CC7832"/>
                </a:solidFill>
                <a:effectLst/>
              </a:rPr>
              <a:t>false</a:t>
            </a:r>
            <a:r>
              <a:rPr lang="en-GB" sz="1200" dirty="0"/>
              <a:t>)</a:t>
            </a:r>
            <a:r>
              <a:rPr lang="en-GB" sz="1200" dirty="0">
                <a:solidFill>
                  <a:srgbClr val="CC7832"/>
                </a:solidFill>
                <a:effectLst/>
              </a:rPr>
              <a:t>,</a:t>
            </a:r>
            <a:br>
              <a:rPr lang="en-GB" sz="1200" dirty="0">
                <a:solidFill>
                  <a:srgbClr val="CC7832"/>
                </a:solidFill>
                <a:effectLst/>
              </a:rPr>
            </a:br>
            <a:r>
              <a:rPr lang="en-GB" sz="1200" dirty="0">
                <a:solidFill>
                  <a:srgbClr val="CC7832"/>
                </a:solidFill>
                <a:effectLst/>
              </a:rPr>
              <a:t>  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venus</a:t>
            </a:r>
            <a:r>
              <a:rPr lang="en-GB" sz="1200" dirty="0"/>
              <a:t>(</a:t>
            </a:r>
            <a:r>
              <a:rPr lang="en-GB" sz="1200" dirty="0" err="1"/>
              <a:t>planetType</a:t>
            </a:r>
            <a:r>
              <a:rPr lang="en-GB" sz="1200" dirty="0"/>
              <a:t>: </a:t>
            </a:r>
            <a:r>
              <a:rPr lang="en-GB" sz="1200" dirty="0" err="1"/>
              <a:t>PlanetType.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terrestrial</a:t>
            </a:r>
            <a:r>
              <a:rPr lang="en-GB" sz="1200" dirty="0">
                <a:solidFill>
                  <a:srgbClr val="CC7832"/>
                </a:solidFill>
                <a:effectLst/>
              </a:rPr>
              <a:t>, </a:t>
            </a:r>
            <a:r>
              <a:rPr lang="en-GB" sz="1200" dirty="0"/>
              <a:t>moons: </a:t>
            </a:r>
            <a:r>
              <a:rPr lang="en-GB" sz="1200" dirty="0">
                <a:solidFill>
                  <a:srgbClr val="6897BB"/>
                </a:solidFill>
                <a:effectLst/>
              </a:rPr>
              <a:t>0</a:t>
            </a:r>
            <a:r>
              <a:rPr lang="en-GB" sz="1200" dirty="0">
                <a:solidFill>
                  <a:srgbClr val="CC7832"/>
                </a:solidFill>
                <a:effectLst/>
              </a:rPr>
              <a:t>, </a:t>
            </a:r>
            <a:r>
              <a:rPr lang="en-GB" sz="1200" dirty="0" err="1"/>
              <a:t>hasRings</a:t>
            </a:r>
            <a:r>
              <a:rPr lang="en-GB" sz="1200" dirty="0"/>
              <a:t>: </a:t>
            </a:r>
            <a:r>
              <a:rPr lang="en-GB" sz="1200" dirty="0">
                <a:solidFill>
                  <a:srgbClr val="CC7832"/>
                </a:solidFill>
                <a:effectLst/>
              </a:rPr>
              <a:t>false</a:t>
            </a:r>
            <a:r>
              <a:rPr lang="en-GB" sz="1200" dirty="0"/>
              <a:t>)</a:t>
            </a:r>
            <a:r>
              <a:rPr lang="en-GB" sz="1200" dirty="0">
                <a:solidFill>
                  <a:srgbClr val="CC7832"/>
                </a:solidFill>
                <a:effectLst/>
              </a:rPr>
              <a:t>,</a:t>
            </a:r>
            <a:br>
              <a:rPr lang="en-GB" sz="1200" dirty="0">
                <a:solidFill>
                  <a:srgbClr val="CC7832"/>
                </a:solidFill>
                <a:effectLst/>
              </a:rPr>
            </a:br>
            <a:r>
              <a:rPr lang="en-GB" sz="1200" dirty="0">
                <a:solidFill>
                  <a:srgbClr val="CC7832"/>
                </a:solidFill>
                <a:effectLst/>
              </a:rPr>
              <a:t>  </a:t>
            </a:r>
            <a:r>
              <a:rPr lang="en-GB" sz="1200" dirty="0">
                <a:solidFill>
                  <a:srgbClr val="808080"/>
                </a:solidFill>
                <a:effectLst/>
              </a:rPr>
              <a:t>// ···</a:t>
            </a:r>
            <a:br>
              <a:rPr lang="en-GB" sz="1200" dirty="0">
                <a:solidFill>
                  <a:srgbClr val="808080"/>
                </a:solidFill>
                <a:effectLst/>
              </a:rPr>
            </a:br>
            <a:r>
              <a:rPr lang="en-GB" sz="1200" dirty="0">
                <a:solidFill>
                  <a:srgbClr val="808080"/>
                </a:solidFill>
                <a:effectLst/>
              </a:rPr>
              <a:t>  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uranus</a:t>
            </a:r>
            <a:r>
              <a:rPr lang="en-GB" sz="1200" dirty="0"/>
              <a:t>(</a:t>
            </a:r>
            <a:r>
              <a:rPr lang="en-GB" sz="1200" dirty="0" err="1"/>
              <a:t>planetType</a:t>
            </a:r>
            <a:r>
              <a:rPr lang="en-GB" sz="1200" dirty="0"/>
              <a:t>: </a:t>
            </a:r>
            <a:r>
              <a:rPr lang="en-GB" sz="1200" dirty="0" err="1"/>
              <a:t>PlanetType.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ice</a:t>
            </a:r>
            <a:r>
              <a:rPr lang="en-GB" sz="1200" dirty="0">
                <a:solidFill>
                  <a:srgbClr val="CC7832"/>
                </a:solidFill>
                <a:effectLst/>
              </a:rPr>
              <a:t>, </a:t>
            </a:r>
            <a:r>
              <a:rPr lang="en-GB" sz="1200" dirty="0"/>
              <a:t>moons: </a:t>
            </a:r>
            <a:r>
              <a:rPr lang="en-GB" sz="1200" dirty="0">
                <a:solidFill>
                  <a:srgbClr val="6897BB"/>
                </a:solidFill>
                <a:effectLst/>
              </a:rPr>
              <a:t>27</a:t>
            </a:r>
            <a:r>
              <a:rPr lang="en-GB" sz="1200" dirty="0">
                <a:solidFill>
                  <a:srgbClr val="CC7832"/>
                </a:solidFill>
                <a:effectLst/>
              </a:rPr>
              <a:t>, </a:t>
            </a:r>
            <a:r>
              <a:rPr lang="en-GB" sz="1200" dirty="0" err="1"/>
              <a:t>hasRings</a:t>
            </a:r>
            <a:r>
              <a:rPr lang="en-GB" sz="1200" dirty="0"/>
              <a:t>: </a:t>
            </a:r>
            <a:r>
              <a:rPr lang="en-GB" sz="1200" dirty="0">
                <a:solidFill>
                  <a:srgbClr val="CC7832"/>
                </a:solidFill>
                <a:effectLst/>
              </a:rPr>
              <a:t>true</a:t>
            </a:r>
            <a:r>
              <a:rPr lang="en-GB" sz="1200" dirty="0"/>
              <a:t>)</a:t>
            </a:r>
            <a:r>
              <a:rPr lang="en-GB" sz="1200" dirty="0">
                <a:solidFill>
                  <a:srgbClr val="CC7832"/>
                </a:solidFill>
                <a:effectLst/>
              </a:rPr>
              <a:t>,</a:t>
            </a:r>
            <a:br>
              <a:rPr lang="en-GB" sz="1200" dirty="0">
                <a:solidFill>
                  <a:srgbClr val="CC7832"/>
                </a:solidFill>
                <a:effectLst/>
              </a:rPr>
            </a:br>
            <a:r>
              <a:rPr lang="en-GB" sz="1200" dirty="0">
                <a:solidFill>
                  <a:srgbClr val="CC7832"/>
                </a:solidFill>
                <a:effectLst/>
              </a:rPr>
              <a:t>  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neptune</a:t>
            </a:r>
            <a:r>
              <a:rPr lang="en-GB" sz="1200" dirty="0"/>
              <a:t>(</a:t>
            </a:r>
            <a:r>
              <a:rPr lang="en-GB" sz="1200" dirty="0" err="1"/>
              <a:t>planetType</a:t>
            </a:r>
            <a:r>
              <a:rPr lang="en-GB" sz="1200" dirty="0"/>
              <a:t>: </a:t>
            </a:r>
            <a:r>
              <a:rPr lang="en-GB" sz="1200" dirty="0" err="1"/>
              <a:t>PlanetType.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ice</a:t>
            </a:r>
            <a:r>
              <a:rPr lang="en-GB" sz="1200" dirty="0">
                <a:solidFill>
                  <a:srgbClr val="CC7832"/>
                </a:solidFill>
                <a:effectLst/>
              </a:rPr>
              <a:t>, </a:t>
            </a:r>
            <a:r>
              <a:rPr lang="en-GB" sz="1200" dirty="0"/>
              <a:t>moons: </a:t>
            </a:r>
            <a:r>
              <a:rPr lang="en-GB" sz="1200" dirty="0">
                <a:solidFill>
                  <a:srgbClr val="6897BB"/>
                </a:solidFill>
                <a:effectLst/>
              </a:rPr>
              <a:t>14</a:t>
            </a:r>
            <a:r>
              <a:rPr lang="en-GB" sz="1200" dirty="0">
                <a:solidFill>
                  <a:srgbClr val="CC7832"/>
                </a:solidFill>
                <a:effectLst/>
              </a:rPr>
              <a:t>, </a:t>
            </a:r>
            <a:r>
              <a:rPr lang="en-GB" sz="1200" dirty="0" err="1"/>
              <a:t>hasRings</a:t>
            </a:r>
            <a:r>
              <a:rPr lang="en-GB" sz="1200" dirty="0"/>
              <a:t>: </a:t>
            </a:r>
            <a:r>
              <a:rPr lang="en-GB" sz="1200" dirty="0">
                <a:solidFill>
                  <a:srgbClr val="CC7832"/>
                </a:solidFill>
                <a:effectLst/>
              </a:rPr>
              <a:t>true</a:t>
            </a:r>
            <a:r>
              <a:rPr lang="en-GB" sz="1200" dirty="0"/>
              <a:t>)</a:t>
            </a:r>
            <a:r>
              <a:rPr lang="en-GB" sz="1200" dirty="0">
                <a:solidFill>
                  <a:srgbClr val="CC7832"/>
                </a:solidFill>
                <a:effectLst/>
              </a:rPr>
              <a:t>;</a:t>
            </a:r>
            <a:br>
              <a:rPr lang="en-GB" sz="1200" dirty="0">
                <a:solidFill>
                  <a:srgbClr val="CC7832"/>
                </a:solidFill>
                <a:effectLst/>
              </a:rPr>
            </a:br>
            <a:br>
              <a:rPr lang="en-GB" sz="1200" dirty="0">
                <a:solidFill>
                  <a:srgbClr val="CC7832"/>
                </a:solidFill>
                <a:effectLst/>
              </a:rPr>
            </a:br>
            <a:r>
              <a:rPr lang="en-GB" sz="1200" dirty="0">
                <a:solidFill>
                  <a:srgbClr val="CC7832"/>
                </a:solidFill>
                <a:effectLst/>
              </a:rPr>
              <a:t>  </a:t>
            </a:r>
            <a:r>
              <a:rPr lang="en-GB" sz="1200" i="1" dirty="0">
                <a:solidFill>
                  <a:srgbClr val="629755"/>
                </a:solidFill>
                <a:effectLst/>
              </a:rPr>
              <a:t>/// A constant generating constructor</a:t>
            </a:r>
            <a:br>
              <a:rPr lang="en-GB" sz="1200" i="1" dirty="0">
                <a:solidFill>
                  <a:srgbClr val="629755"/>
                </a:solidFill>
                <a:effectLst/>
              </a:rPr>
            </a:br>
            <a:r>
              <a:rPr lang="en-GB" sz="1200" i="1" dirty="0">
                <a:solidFill>
                  <a:srgbClr val="629755"/>
                </a:solidFill>
                <a:effectLst/>
              </a:rPr>
              <a:t>  </a:t>
            </a:r>
            <a:r>
              <a:rPr lang="en-GB" sz="1200" dirty="0" err="1">
                <a:solidFill>
                  <a:srgbClr val="CC7832"/>
                </a:solidFill>
                <a:effectLst/>
              </a:rPr>
              <a:t>const</a:t>
            </a:r>
            <a:r>
              <a:rPr lang="en-GB" sz="1200" dirty="0">
                <a:solidFill>
                  <a:srgbClr val="CC7832"/>
                </a:solidFill>
                <a:effectLst/>
              </a:rPr>
              <a:t> </a:t>
            </a:r>
            <a:r>
              <a:rPr lang="en-GB" sz="1200" dirty="0"/>
              <a:t>Planet(</a:t>
            </a:r>
            <a:br>
              <a:rPr lang="en-GB" sz="1200" dirty="0"/>
            </a:br>
            <a:r>
              <a:rPr lang="en-GB" sz="1200" dirty="0"/>
              <a:t>      {</a:t>
            </a:r>
            <a:r>
              <a:rPr lang="en-GB" sz="1200" dirty="0">
                <a:solidFill>
                  <a:srgbClr val="CC7832"/>
                </a:solidFill>
                <a:effectLst/>
              </a:rPr>
              <a:t>required </a:t>
            </a:r>
            <a:r>
              <a:rPr lang="en-GB" sz="1200" dirty="0" err="1">
                <a:solidFill>
                  <a:srgbClr val="CC7832"/>
                </a:solidFill>
                <a:effectLst/>
              </a:rPr>
              <a:t>this</a:t>
            </a:r>
            <a:r>
              <a:rPr lang="en-GB" sz="1200" dirty="0" err="1"/>
              <a:t>.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planetType</a:t>
            </a:r>
            <a:r>
              <a:rPr lang="en-GB" sz="1200" dirty="0">
                <a:solidFill>
                  <a:srgbClr val="CC7832"/>
                </a:solidFill>
                <a:effectLst/>
              </a:rPr>
              <a:t>, required </a:t>
            </a:r>
            <a:r>
              <a:rPr lang="en-GB" sz="1200" dirty="0" err="1">
                <a:solidFill>
                  <a:srgbClr val="CC7832"/>
                </a:solidFill>
                <a:effectLst/>
              </a:rPr>
              <a:t>this</a:t>
            </a:r>
            <a:r>
              <a:rPr lang="en-GB" sz="1200" dirty="0" err="1"/>
              <a:t>.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moons</a:t>
            </a:r>
            <a:r>
              <a:rPr lang="en-GB" sz="1200" dirty="0">
                <a:solidFill>
                  <a:srgbClr val="CC7832"/>
                </a:solidFill>
                <a:effectLst/>
              </a:rPr>
              <a:t>, required </a:t>
            </a:r>
            <a:r>
              <a:rPr lang="en-GB" sz="1200" dirty="0" err="1">
                <a:solidFill>
                  <a:srgbClr val="CC7832"/>
                </a:solidFill>
                <a:effectLst/>
              </a:rPr>
              <a:t>this</a:t>
            </a:r>
            <a:r>
              <a:rPr lang="en-GB" sz="1200" dirty="0" err="1"/>
              <a:t>.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hasRings</a:t>
            </a:r>
            <a:r>
              <a:rPr lang="en-GB" sz="1200" dirty="0"/>
              <a:t>})</a:t>
            </a:r>
            <a:r>
              <a:rPr lang="en-GB" sz="1200" dirty="0">
                <a:solidFill>
                  <a:srgbClr val="CC7832"/>
                </a:solidFill>
                <a:effectLst/>
              </a:rPr>
              <a:t>;</a:t>
            </a:r>
            <a:br>
              <a:rPr lang="en-GB" sz="1200" dirty="0">
                <a:solidFill>
                  <a:srgbClr val="CC7832"/>
                </a:solidFill>
                <a:effectLst/>
              </a:rPr>
            </a:br>
            <a:br>
              <a:rPr lang="en-GB" sz="1200" dirty="0">
                <a:solidFill>
                  <a:srgbClr val="CC7832"/>
                </a:solidFill>
                <a:effectLst/>
              </a:rPr>
            </a:br>
            <a:r>
              <a:rPr lang="en-GB" sz="1200" dirty="0">
                <a:solidFill>
                  <a:srgbClr val="CC7832"/>
                </a:solidFill>
                <a:effectLst/>
              </a:rPr>
              <a:t>  </a:t>
            </a:r>
            <a:r>
              <a:rPr lang="en-GB" sz="1200" i="1" dirty="0">
                <a:solidFill>
                  <a:srgbClr val="629755"/>
                </a:solidFill>
                <a:effectLst/>
              </a:rPr>
              <a:t>/// All instance variables are final</a:t>
            </a:r>
            <a:br>
              <a:rPr lang="en-GB" sz="1200" i="1" dirty="0">
                <a:solidFill>
                  <a:srgbClr val="629755"/>
                </a:solidFill>
                <a:effectLst/>
              </a:rPr>
            </a:br>
            <a:r>
              <a:rPr lang="en-GB" sz="1200" i="1" dirty="0">
                <a:solidFill>
                  <a:srgbClr val="629755"/>
                </a:solidFill>
                <a:effectLst/>
              </a:rPr>
              <a:t>  </a:t>
            </a:r>
            <a:r>
              <a:rPr lang="en-GB" sz="1200" dirty="0">
                <a:solidFill>
                  <a:srgbClr val="CC7832"/>
                </a:solidFill>
                <a:effectLst/>
              </a:rPr>
              <a:t>final </a:t>
            </a:r>
            <a:r>
              <a:rPr lang="en-GB" sz="1200" dirty="0" err="1"/>
              <a:t>PlanetType</a:t>
            </a:r>
            <a:r>
              <a:rPr lang="en-GB" sz="1200" dirty="0"/>
              <a:t> 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planetType</a:t>
            </a:r>
            <a:r>
              <a:rPr lang="en-GB" sz="1200" dirty="0">
                <a:solidFill>
                  <a:srgbClr val="CC7832"/>
                </a:solidFill>
                <a:effectLst/>
              </a:rPr>
              <a:t>;</a:t>
            </a:r>
            <a:br>
              <a:rPr lang="en-GB" sz="1200" dirty="0">
                <a:solidFill>
                  <a:srgbClr val="CC7832"/>
                </a:solidFill>
                <a:effectLst/>
              </a:rPr>
            </a:br>
            <a:r>
              <a:rPr lang="en-GB" sz="1200" dirty="0">
                <a:solidFill>
                  <a:srgbClr val="CC7832"/>
                </a:solidFill>
                <a:effectLst/>
              </a:rPr>
              <a:t>  final </a:t>
            </a:r>
            <a:r>
              <a:rPr lang="en-GB" sz="1200" dirty="0"/>
              <a:t>int </a:t>
            </a:r>
            <a:r>
              <a:rPr lang="en-GB" sz="1200" dirty="0">
                <a:solidFill>
                  <a:srgbClr val="9876AA"/>
                </a:solidFill>
                <a:effectLst/>
              </a:rPr>
              <a:t>moons</a:t>
            </a:r>
            <a:r>
              <a:rPr lang="en-GB" sz="1200" dirty="0">
                <a:solidFill>
                  <a:srgbClr val="CC7832"/>
                </a:solidFill>
                <a:effectLst/>
              </a:rPr>
              <a:t>;</a:t>
            </a:r>
            <a:br>
              <a:rPr lang="en-GB" sz="1200" dirty="0">
                <a:solidFill>
                  <a:srgbClr val="CC7832"/>
                </a:solidFill>
                <a:effectLst/>
              </a:rPr>
            </a:br>
            <a:r>
              <a:rPr lang="en-GB" sz="1200" dirty="0">
                <a:solidFill>
                  <a:srgbClr val="CC7832"/>
                </a:solidFill>
                <a:effectLst/>
              </a:rPr>
              <a:t>  final </a:t>
            </a:r>
            <a:r>
              <a:rPr lang="en-GB" sz="1200" dirty="0"/>
              <a:t>bool 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hasRings</a:t>
            </a:r>
            <a:r>
              <a:rPr lang="en-GB" sz="1200" dirty="0">
                <a:solidFill>
                  <a:srgbClr val="CC7832"/>
                </a:solidFill>
                <a:effectLst/>
              </a:rPr>
              <a:t>;</a:t>
            </a:r>
            <a:br>
              <a:rPr lang="en-GB" sz="1200" dirty="0">
                <a:solidFill>
                  <a:srgbClr val="CC7832"/>
                </a:solidFill>
                <a:effectLst/>
              </a:rPr>
            </a:br>
            <a:br>
              <a:rPr lang="en-GB" sz="1200" dirty="0">
                <a:solidFill>
                  <a:srgbClr val="CC7832"/>
                </a:solidFill>
                <a:effectLst/>
              </a:rPr>
            </a:br>
            <a:r>
              <a:rPr lang="en-GB" sz="1200" dirty="0">
                <a:solidFill>
                  <a:srgbClr val="CC7832"/>
                </a:solidFill>
                <a:effectLst/>
              </a:rPr>
              <a:t>  </a:t>
            </a:r>
            <a:r>
              <a:rPr lang="en-GB" sz="1200" i="1" dirty="0">
                <a:solidFill>
                  <a:srgbClr val="629755"/>
                </a:solidFill>
                <a:effectLst/>
              </a:rPr>
              <a:t>/// Enhanced </a:t>
            </a:r>
            <a:r>
              <a:rPr lang="en-GB" sz="1200" i="1" dirty="0" err="1">
                <a:solidFill>
                  <a:srgbClr val="629755"/>
                </a:solidFill>
                <a:effectLst/>
              </a:rPr>
              <a:t>enums</a:t>
            </a:r>
            <a:r>
              <a:rPr lang="en-GB" sz="1200" i="1" dirty="0">
                <a:solidFill>
                  <a:srgbClr val="629755"/>
                </a:solidFill>
                <a:effectLst/>
              </a:rPr>
              <a:t> support getters and other methods</a:t>
            </a:r>
            <a:br>
              <a:rPr lang="en-GB" sz="1200" i="1" dirty="0">
                <a:solidFill>
                  <a:srgbClr val="629755"/>
                </a:solidFill>
                <a:effectLst/>
              </a:rPr>
            </a:br>
            <a:r>
              <a:rPr lang="en-GB" sz="1200" i="1" dirty="0">
                <a:solidFill>
                  <a:srgbClr val="629755"/>
                </a:solidFill>
                <a:effectLst/>
              </a:rPr>
              <a:t>  </a:t>
            </a:r>
            <a:r>
              <a:rPr lang="en-GB" sz="1200" dirty="0"/>
              <a:t>bool </a:t>
            </a:r>
            <a:r>
              <a:rPr lang="en-GB" sz="1200" dirty="0">
                <a:solidFill>
                  <a:srgbClr val="CC7832"/>
                </a:solidFill>
                <a:effectLst/>
              </a:rPr>
              <a:t>get 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isGiant</a:t>
            </a:r>
            <a:r>
              <a:rPr lang="en-GB" sz="1200" dirty="0">
                <a:solidFill>
                  <a:srgbClr val="9876AA"/>
                </a:solidFill>
                <a:effectLst/>
              </a:rPr>
              <a:t> </a:t>
            </a:r>
            <a:r>
              <a:rPr lang="en-GB" sz="1200" dirty="0"/>
              <a:t>=&gt;</a:t>
            </a:r>
            <a:br>
              <a:rPr lang="en-GB" sz="1200" dirty="0"/>
            </a:br>
            <a:r>
              <a:rPr lang="en-GB" sz="1200" dirty="0"/>
              <a:t>      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planetType</a:t>
            </a:r>
            <a:r>
              <a:rPr lang="en-GB" sz="1200" dirty="0">
                <a:solidFill>
                  <a:srgbClr val="9876AA"/>
                </a:solidFill>
                <a:effectLst/>
              </a:rPr>
              <a:t> </a:t>
            </a:r>
            <a:r>
              <a:rPr lang="en-GB" sz="1200" dirty="0"/>
              <a:t>== </a:t>
            </a:r>
            <a:r>
              <a:rPr lang="en-GB" sz="1200" dirty="0" err="1"/>
              <a:t>PlanetType.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gas</a:t>
            </a:r>
            <a:r>
              <a:rPr lang="en-GB" sz="1200" dirty="0">
                <a:solidFill>
                  <a:srgbClr val="9876AA"/>
                </a:solidFill>
                <a:effectLst/>
              </a:rPr>
              <a:t> </a:t>
            </a:r>
            <a:r>
              <a:rPr lang="en-GB" sz="1200" dirty="0"/>
              <a:t>|| 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planetType</a:t>
            </a:r>
            <a:r>
              <a:rPr lang="en-GB" sz="1200" dirty="0">
                <a:solidFill>
                  <a:srgbClr val="9876AA"/>
                </a:solidFill>
                <a:effectLst/>
              </a:rPr>
              <a:t> </a:t>
            </a:r>
            <a:r>
              <a:rPr lang="en-GB" sz="1200" dirty="0"/>
              <a:t>== </a:t>
            </a:r>
            <a:r>
              <a:rPr lang="en-GB" sz="1200" dirty="0" err="1"/>
              <a:t>PlanetType.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ice</a:t>
            </a:r>
            <a:r>
              <a:rPr lang="en-GB" sz="1200" dirty="0">
                <a:solidFill>
                  <a:srgbClr val="CC7832"/>
                </a:solidFill>
                <a:effectLst/>
              </a:rPr>
              <a:t>;</a:t>
            </a:r>
            <a:br>
              <a:rPr lang="en-GB" sz="1200" dirty="0">
                <a:solidFill>
                  <a:srgbClr val="CC7832"/>
                </a:solidFill>
                <a:effectLst/>
              </a:rPr>
            </a:br>
            <a:r>
              <a:rPr lang="en-GB" sz="1200" dirty="0"/>
              <a:t>}</a:t>
            </a:r>
            <a:br>
              <a:rPr lang="en-GB" sz="1200" dirty="0"/>
            </a:br>
            <a:br>
              <a:rPr lang="en-GB" sz="1200" dirty="0"/>
            </a:br>
            <a:endParaRPr lang="en-IT" sz="1200" b="1" dirty="0"/>
          </a:p>
        </p:txBody>
      </p:sp>
    </p:spTree>
    <p:extLst>
      <p:ext uri="{BB962C8B-B14F-4D97-AF65-F5344CB8AC3E}">
        <p14:creationId xmlns:p14="http://schemas.microsoft.com/office/powerpoint/2010/main" val="1771757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21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536141" y="129385"/>
            <a:ext cx="7655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PROGRAMMING LANGUAGE –  ENUM</a:t>
            </a:r>
          </a:p>
        </p:txBody>
      </p:sp>
      <p:pic>
        <p:nvPicPr>
          <p:cNvPr id="3074" name="Picture 2" descr="Google Dart Logo PNG vector in SVG, PDF, AI, CDR format">
            <a:extLst>
              <a:ext uri="{FF2B5EF4-FFF2-40B4-BE49-F238E27FC236}">
                <a16:creationId xmlns:a16="http://schemas.microsoft.com/office/drawing/2014/main" id="{326924A6-F5AF-E852-F10D-AA317791E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2"/>
            <a:ext cx="2924909" cy="9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2D8A63-9F14-28B0-D424-C1AFDFCA734F}"/>
              </a:ext>
            </a:extLst>
          </p:cNvPr>
          <p:cNvSpPr txBox="1"/>
          <p:nvPr/>
        </p:nvSpPr>
        <p:spPr>
          <a:xfrm>
            <a:off x="4112489" y="1166283"/>
            <a:ext cx="6018832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sz="1200" dirty="0"/>
            </a:br>
            <a:br>
              <a:rPr lang="en-GB" sz="1200" dirty="0"/>
            </a:br>
            <a:r>
              <a:rPr lang="en-GB" sz="1200" i="1" dirty="0">
                <a:solidFill>
                  <a:srgbClr val="629755"/>
                </a:solidFill>
                <a:effectLst/>
              </a:rPr>
              <a:t>///  Simple Enum</a:t>
            </a:r>
            <a:br>
              <a:rPr lang="en-GB" sz="1200" i="1" dirty="0">
                <a:solidFill>
                  <a:srgbClr val="629755"/>
                </a:solidFill>
                <a:effectLst/>
              </a:rPr>
            </a:br>
            <a:r>
              <a:rPr lang="en-GB" sz="1200" dirty="0" err="1">
                <a:solidFill>
                  <a:srgbClr val="CC7832"/>
                </a:solidFill>
                <a:effectLst/>
              </a:rPr>
              <a:t>enum</a:t>
            </a:r>
            <a:r>
              <a:rPr lang="en-GB" sz="1200" dirty="0">
                <a:solidFill>
                  <a:srgbClr val="CC7832"/>
                </a:solidFill>
                <a:effectLst/>
              </a:rPr>
              <a:t> </a:t>
            </a:r>
            <a:r>
              <a:rPr lang="en-GB" sz="1200" dirty="0" err="1"/>
              <a:t>PlanetType</a:t>
            </a:r>
            <a:r>
              <a:rPr lang="en-GB" sz="1200" dirty="0"/>
              <a:t> { </a:t>
            </a:r>
            <a:r>
              <a:rPr lang="en-GB" sz="1200" dirty="0">
                <a:solidFill>
                  <a:srgbClr val="9876AA"/>
                </a:solidFill>
                <a:effectLst/>
              </a:rPr>
              <a:t>terrestrial</a:t>
            </a:r>
            <a:r>
              <a:rPr lang="en-GB" sz="1200" dirty="0">
                <a:solidFill>
                  <a:srgbClr val="CC7832"/>
                </a:solidFill>
                <a:effectLst/>
              </a:rPr>
              <a:t>, </a:t>
            </a:r>
            <a:r>
              <a:rPr lang="en-GB" sz="1200" dirty="0">
                <a:solidFill>
                  <a:srgbClr val="9876AA"/>
                </a:solidFill>
                <a:effectLst/>
              </a:rPr>
              <a:t>ice</a:t>
            </a:r>
            <a:r>
              <a:rPr lang="en-GB" sz="1200" dirty="0">
                <a:solidFill>
                  <a:srgbClr val="CC7832"/>
                </a:solidFill>
                <a:effectLst/>
              </a:rPr>
              <a:t>, </a:t>
            </a:r>
            <a:r>
              <a:rPr lang="en-GB" sz="1200" dirty="0">
                <a:solidFill>
                  <a:srgbClr val="9876AA"/>
                </a:solidFill>
                <a:effectLst/>
              </a:rPr>
              <a:t>gas </a:t>
            </a:r>
            <a:r>
              <a:rPr lang="en-GB" sz="1200" dirty="0"/>
              <a:t>}</a:t>
            </a:r>
            <a:br>
              <a:rPr lang="en-GB" sz="1200" dirty="0"/>
            </a:br>
            <a:br>
              <a:rPr lang="en-GB" sz="1200" dirty="0"/>
            </a:br>
            <a:r>
              <a:rPr lang="en-GB" sz="1200" i="1" dirty="0">
                <a:solidFill>
                  <a:srgbClr val="629755"/>
                </a:solidFill>
                <a:effectLst/>
              </a:rPr>
              <a:t>/// Enum that enumerates the different planets in our solar system</a:t>
            </a:r>
            <a:br>
              <a:rPr lang="en-GB" sz="1200" i="1" dirty="0">
                <a:solidFill>
                  <a:srgbClr val="629755"/>
                </a:solidFill>
                <a:effectLst/>
              </a:rPr>
            </a:br>
            <a:r>
              <a:rPr lang="en-GB" sz="1200" i="1" dirty="0">
                <a:solidFill>
                  <a:srgbClr val="629755"/>
                </a:solidFill>
                <a:effectLst/>
              </a:rPr>
              <a:t>/// and some of their properties.</a:t>
            </a:r>
            <a:br>
              <a:rPr lang="en-GB" sz="1200" i="1" dirty="0">
                <a:solidFill>
                  <a:srgbClr val="629755"/>
                </a:solidFill>
                <a:effectLst/>
              </a:rPr>
            </a:br>
            <a:r>
              <a:rPr lang="en-GB" sz="1200" dirty="0" err="1">
                <a:solidFill>
                  <a:srgbClr val="CC7832"/>
                </a:solidFill>
                <a:effectLst/>
              </a:rPr>
              <a:t>enum</a:t>
            </a:r>
            <a:r>
              <a:rPr lang="en-GB" sz="1200" dirty="0">
                <a:solidFill>
                  <a:srgbClr val="CC7832"/>
                </a:solidFill>
                <a:effectLst/>
              </a:rPr>
              <a:t> </a:t>
            </a:r>
            <a:r>
              <a:rPr lang="en-GB" sz="1200" dirty="0"/>
              <a:t>Planet {</a:t>
            </a:r>
            <a:br>
              <a:rPr lang="en-GB" sz="1200" dirty="0"/>
            </a:br>
            <a:r>
              <a:rPr lang="en-GB" sz="1200" dirty="0"/>
              <a:t>  </a:t>
            </a:r>
            <a:r>
              <a:rPr lang="en-GB" sz="1200" dirty="0">
                <a:solidFill>
                  <a:srgbClr val="9876AA"/>
                </a:solidFill>
                <a:effectLst/>
              </a:rPr>
              <a:t>mercury</a:t>
            </a:r>
            <a:r>
              <a:rPr lang="en-GB" sz="1200" dirty="0"/>
              <a:t>(</a:t>
            </a:r>
            <a:r>
              <a:rPr lang="en-GB" sz="1200" dirty="0" err="1"/>
              <a:t>planetType</a:t>
            </a:r>
            <a:r>
              <a:rPr lang="en-GB" sz="1200" dirty="0"/>
              <a:t>: </a:t>
            </a:r>
            <a:r>
              <a:rPr lang="en-GB" sz="1200" dirty="0" err="1"/>
              <a:t>PlanetType.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terrestrial</a:t>
            </a:r>
            <a:r>
              <a:rPr lang="en-GB" sz="1200" dirty="0">
                <a:solidFill>
                  <a:srgbClr val="CC7832"/>
                </a:solidFill>
                <a:effectLst/>
              </a:rPr>
              <a:t>, </a:t>
            </a:r>
            <a:r>
              <a:rPr lang="en-GB" sz="1200" dirty="0"/>
              <a:t>moons: </a:t>
            </a:r>
            <a:r>
              <a:rPr lang="en-GB" sz="1200" dirty="0">
                <a:solidFill>
                  <a:srgbClr val="6897BB"/>
                </a:solidFill>
                <a:effectLst/>
              </a:rPr>
              <a:t>0</a:t>
            </a:r>
            <a:r>
              <a:rPr lang="en-GB" sz="1200" dirty="0">
                <a:solidFill>
                  <a:srgbClr val="CC7832"/>
                </a:solidFill>
                <a:effectLst/>
              </a:rPr>
              <a:t>, </a:t>
            </a:r>
            <a:r>
              <a:rPr lang="en-GB" sz="1200" dirty="0" err="1"/>
              <a:t>hasRings</a:t>
            </a:r>
            <a:r>
              <a:rPr lang="en-GB" sz="1200" dirty="0"/>
              <a:t>: </a:t>
            </a:r>
            <a:r>
              <a:rPr lang="en-GB" sz="1200" dirty="0">
                <a:solidFill>
                  <a:srgbClr val="CC7832"/>
                </a:solidFill>
                <a:effectLst/>
              </a:rPr>
              <a:t>false</a:t>
            </a:r>
            <a:r>
              <a:rPr lang="en-GB" sz="1200" dirty="0"/>
              <a:t>)</a:t>
            </a:r>
            <a:r>
              <a:rPr lang="en-GB" sz="1200" dirty="0">
                <a:solidFill>
                  <a:srgbClr val="CC7832"/>
                </a:solidFill>
                <a:effectLst/>
              </a:rPr>
              <a:t>,</a:t>
            </a:r>
            <a:br>
              <a:rPr lang="en-GB" sz="1200" dirty="0">
                <a:solidFill>
                  <a:srgbClr val="CC7832"/>
                </a:solidFill>
                <a:effectLst/>
              </a:rPr>
            </a:br>
            <a:r>
              <a:rPr lang="en-GB" sz="1200" dirty="0">
                <a:solidFill>
                  <a:srgbClr val="CC7832"/>
                </a:solidFill>
                <a:effectLst/>
              </a:rPr>
              <a:t>  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venus</a:t>
            </a:r>
            <a:r>
              <a:rPr lang="en-GB" sz="1200" dirty="0"/>
              <a:t>(</a:t>
            </a:r>
            <a:r>
              <a:rPr lang="en-GB" sz="1200" dirty="0" err="1"/>
              <a:t>planetType</a:t>
            </a:r>
            <a:r>
              <a:rPr lang="en-GB" sz="1200" dirty="0"/>
              <a:t>: </a:t>
            </a:r>
            <a:r>
              <a:rPr lang="en-GB" sz="1200" dirty="0" err="1"/>
              <a:t>PlanetType.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terrestrial</a:t>
            </a:r>
            <a:r>
              <a:rPr lang="en-GB" sz="1200" dirty="0">
                <a:solidFill>
                  <a:srgbClr val="CC7832"/>
                </a:solidFill>
                <a:effectLst/>
              </a:rPr>
              <a:t>, </a:t>
            </a:r>
            <a:r>
              <a:rPr lang="en-GB" sz="1200" dirty="0"/>
              <a:t>moons: </a:t>
            </a:r>
            <a:r>
              <a:rPr lang="en-GB" sz="1200" dirty="0">
                <a:solidFill>
                  <a:srgbClr val="6897BB"/>
                </a:solidFill>
                <a:effectLst/>
              </a:rPr>
              <a:t>0</a:t>
            </a:r>
            <a:r>
              <a:rPr lang="en-GB" sz="1200" dirty="0">
                <a:solidFill>
                  <a:srgbClr val="CC7832"/>
                </a:solidFill>
                <a:effectLst/>
              </a:rPr>
              <a:t>, </a:t>
            </a:r>
            <a:r>
              <a:rPr lang="en-GB" sz="1200" dirty="0" err="1"/>
              <a:t>hasRings</a:t>
            </a:r>
            <a:r>
              <a:rPr lang="en-GB" sz="1200" dirty="0"/>
              <a:t>: </a:t>
            </a:r>
            <a:r>
              <a:rPr lang="en-GB" sz="1200" dirty="0">
                <a:solidFill>
                  <a:srgbClr val="CC7832"/>
                </a:solidFill>
                <a:effectLst/>
              </a:rPr>
              <a:t>false</a:t>
            </a:r>
            <a:r>
              <a:rPr lang="en-GB" sz="1200" dirty="0"/>
              <a:t>)</a:t>
            </a:r>
            <a:r>
              <a:rPr lang="en-GB" sz="1200" dirty="0">
                <a:solidFill>
                  <a:srgbClr val="CC7832"/>
                </a:solidFill>
                <a:effectLst/>
              </a:rPr>
              <a:t>,</a:t>
            </a:r>
            <a:br>
              <a:rPr lang="en-GB" sz="1200" dirty="0">
                <a:solidFill>
                  <a:srgbClr val="CC7832"/>
                </a:solidFill>
                <a:effectLst/>
              </a:rPr>
            </a:br>
            <a:r>
              <a:rPr lang="en-GB" sz="1200" dirty="0">
                <a:solidFill>
                  <a:srgbClr val="CC7832"/>
                </a:solidFill>
                <a:effectLst/>
              </a:rPr>
              <a:t>  </a:t>
            </a:r>
            <a:r>
              <a:rPr lang="en-GB" sz="1200" dirty="0">
                <a:solidFill>
                  <a:srgbClr val="808080"/>
                </a:solidFill>
                <a:effectLst/>
              </a:rPr>
              <a:t>// ···</a:t>
            </a:r>
            <a:br>
              <a:rPr lang="en-GB" sz="1200" dirty="0">
                <a:solidFill>
                  <a:srgbClr val="808080"/>
                </a:solidFill>
                <a:effectLst/>
              </a:rPr>
            </a:br>
            <a:r>
              <a:rPr lang="en-GB" sz="1200" dirty="0">
                <a:solidFill>
                  <a:srgbClr val="808080"/>
                </a:solidFill>
                <a:effectLst/>
              </a:rPr>
              <a:t>  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uranus</a:t>
            </a:r>
            <a:r>
              <a:rPr lang="en-GB" sz="1200" dirty="0"/>
              <a:t>(</a:t>
            </a:r>
            <a:r>
              <a:rPr lang="en-GB" sz="1200" dirty="0" err="1"/>
              <a:t>planetType</a:t>
            </a:r>
            <a:r>
              <a:rPr lang="en-GB" sz="1200" dirty="0"/>
              <a:t>: </a:t>
            </a:r>
            <a:r>
              <a:rPr lang="en-GB" sz="1200" dirty="0" err="1"/>
              <a:t>PlanetType.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ice</a:t>
            </a:r>
            <a:r>
              <a:rPr lang="en-GB" sz="1200" dirty="0">
                <a:solidFill>
                  <a:srgbClr val="CC7832"/>
                </a:solidFill>
                <a:effectLst/>
              </a:rPr>
              <a:t>, </a:t>
            </a:r>
            <a:r>
              <a:rPr lang="en-GB" sz="1200" dirty="0"/>
              <a:t>moons: </a:t>
            </a:r>
            <a:r>
              <a:rPr lang="en-GB" sz="1200" dirty="0">
                <a:solidFill>
                  <a:srgbClr val="6897BB"/>
                </a:solidFill>
                <a:effectLst/>
              </a:rPr>
              <a:t>27</a:t>
            </a:r>
            <a:r>
              <a:rPr lang="en-GB" sz="1200" dirty="0">
                <a:solidFill>
                  <a:srgbClr val="CC7832"/>
                </a:solidFill>
                <a:effectLst/>
              </a:rPr>
              <a:t>, </a:t>
            </a:r>
            <a:r>
              <a:rPr lang="en-GB" sz="1200" dirty="0" err="1"/>
              <a:t>hasRings</a:t>
            </a:r>
            <a:r>
              <a:rPr lang="en-GB" sz="1200" dirty="0"/>
              <a:t>: </a:t>
            </a:r>
            <a:r>
              <a:rPr lang="en-GB" sz="1200" dirty="0">
                <a:solidFill>
                  <a:srgbClr val="CC7832"/>
                </a:solidFill>
                <a:effectLst/>
              </a:rPr>
              <a:t>true</a:t>
            </a:r>
            <a:r>
              <a:rPr lang="en-GB" sz="1200" dirty="0"/>
              <a:t>)</a:t>
            </a:r>
            <a:r>
              <a:rPr lang="en-GB" sz="1200" dirty="0">
                <a:solidFill>
                  <a:srgbClr val="CC7832"/>
                </a:solidFill>
                <a:effectLst/>
              </a:rPr>
              <a:t>,</a:t>
            </a:r>
            <a:br>
              <a:rPr lang="en-GB" sz="1200" dirty="0">
                <a:solidFill>
                  <a:srgbClr val="CC7832"/>
                </a:solidFill>
                <a:effectLst/>
              </a:rPr>
            </a:br>
            <a:r>
              <a:rPr lang="en-GB" sz="1200" dirty="0">
                <a:solidFill>
                  <a:srgbClr val="CC7832"/>
                </a:solidFill>
                <a:effectLst/>
              </a:rPr>
              <a:t>  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neptune</a:t>
            </a:r>
            <a:r>
              <a:rPr lang="en-GB" sz="1200" dirty="0"/>
              <a:t>(</a:t>
            </a:r>
            <a:r>
              <a:rPr lang="en-GB" sz="1200" dirty="0" err="1"/>
              <a:t>planetType</a:t>
            </a:r>
            <a:r>
              <a:rPr lang="en-GB" sz="1200" dirty="0"/>
              <a:t>: </a:t>
            </a:r>
            <a:r>
              <a:rPr lang="en-GB" sz="1200" dirty="0" err="1"/>
              <a:t>PlanetType.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ice</a:t>
            </a:r>
            <a:r>
              <a:rPr lang="en-GB" sz="1200" dirty="0">
                <a:solidFill>
                  <a:srgbClr val="CC7832"/>
                </a:solidFill>
                <a:effectLst/>
              </a:rPr>
              <a:t>, </a:t>
            </a:r>
            <a:r>
              <a:rPr lang="en-GB" sz="1200" dirty="0"/>
              <a:t>moons: </a:t>
            </a:r>
            <a:r>
              <a:rPr lang="en-GB" sz="1200" dirty="0">
                <a:solidFill>
                  <a:srgbClr val="6897BB"/>
                </a:solidFill>
                <a:effectLst/>
              </a:rPr>
              <a:t>14</a:t>
            </a:r>
            <a:r>
              <a:rPr lang="en-GB" sz="1200" dirty="0">
                <a:solidFill>
                  <a:srgbClr val="CC7832"/>
                </a:solidFill>
                <a:effectLst/>
              </a:rPr>
              <a:t>, </a:t>
            </a:r>
            <a:r>
              <a:rPr lang="en-GB" sz="1200" dirty="0" err="1"/>
              <a:t>hasRings</a:t>
            </a:r>
            <a:r>
              <a:rPr lang="en-GB" sz="1200" dirty="0"/>
              <a:t>: </a:t>
            </a:r>
            <a:r>
              <a:rPr lang="en-GB" sz="1200" dirty="0">
                <a:solidFill>
                  <a:srgbClr val="CC7832"/>
                </a:solidFill>
                <a:effectLst/>
              </a:rPr>
              <a:t>true</a:t>
            </a:r>
            <a:r>
              <a:rPr lang="en-GB" sz="1200" dirty="0"/>
              <a:t>)</a:t>
            </a:r>
            <a:r>
              <a:rPr lang="en-GB" sz="1200" dirty="0">
                <a:solidFill>
                  <a:srgbClr val="CC7832"/>
                </a:solidFill>
                <a:effectLst/>
              </a:rPr>
              <a:t>;</a:t>
            </a:r>
            <a:br>
              <a:rPr lang="en-GB" sz="1200" dirty="0">
                <a:solidFill>
                  <a:srgbClr val="CC7832"/>
                </a:solidFill>
                <a:effectLst/>
              </a:rPr>
            </a:br>
            <a:br>
              <a:rPr lang="en-GB" sz="1200" dirty="0">
                <a:solidFill>
                  <a:srgbClr val="CC7832"/>
                </a:solidFill>
                <a:effectLst/>
              </a:rPr>
            </a:br>
            <a:r>
              <a:rPr lang="en-GB" sz="1200" dirty="0">
                <a:solidFill>
                  <a:srgbClr val="CC7832"/>
                </a:solidFill>
                <a:effectLst/>
              </a:rPr>
              <a:t>  </a:t>
            </a:r>
            <a:r>
              <a:rPr lang="en-GB" sz="1200" i="1" dirty="0">
                <a:solidFill>
                  <a:srgbClr val="629755"/>
                </a:solidFill>
                <a:effectLst/>
              </a:rPr>
              <a:t>/// A constant generating constructor</a:t>
            </a:r>
            <a:br>
              <a:rPr lang="en-GB" sz="1200" i="1" dirty="0">
                <a:solidFill>
                  <a:srgbClr val="629755"/>
                </a:solidFill>
                <a:effectLst/>
              </a:rPr>
            </a:br>
            <a:r>
              <a:rPr lang="en-GB" sz="1200" i="1" dirty="0">
                <a:solidFill>
                  <a:srgbClr val="629755"/>
                </a:solidFill>
                <a:effectLst/>
              </a:rPr>
              <a:t>  </a:t>
            </a:r>
            <a:r>
              <a:rPr lang="en-GB" sz="1200" dirty="0" err="1">
                <a:solidFill>
                  <a:srgbClr val="CC7832"/>
                </a:solidFill>
                <a:effectLst/>
              </a:rPr>
              <a:t>const</a:t>
            </a:r>
            <a:r>
              <a:rPr lang="en-GB" sz="1200" dirty="0">
                <a:solidFill>
                  <a:srgbClr val="CC7832"/>
                </a:solidFill>
                <a:effectLst/>
              </a:rPr>
              <a:t> </a:t>
            </a:r>
            <a:r>
              <a:rPr lang="en-GB" sz="1200" dirty="0"/>
              <a:t>Planet(</a:t>
            </a:r>
            <a:br>
              <a:rPr lang="en-GB" sz="1200" dirty="0"/>
            </a:br>
            <a:r>
              <a:rPr lang="en-GB" sz="1200" dirty="0"/>
              <a:t>      {</a:t>
            </a:r>
            <a:r>
              <a:rPr lang="en-GB" sz="1200" dirty="0">
                <a:solidFill>
                  <a:srgbClr val="CC7832"/>
                </a:solidFill>
                <a:effectLst/>
              </a:rPr>
              <a:t>required </a:t>
            </a:r>
            <a:r>
              <a:rPr lang="en-GB" sz="1200" dirty="0" err="1">
                <a:solidFill>
                  <a:srgbClr val="CC7832"/>
                </a:solidFill>
                <a:effectLst/>
              </a:rPr>
              <a:t>this</a:t>
            </a:r>
            <a:r>
              <a:rPr lang="en-GB" sz="1200" dirty="0" err="1"/>
              <a:t>.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planetType</a:t>
            </a:r>
            <a:r>
              <a:rPr lang="en-GB" sz="1200" dirty="0">
                <a:solidFill>
                  <a:srgbClr val="CC7832"/>
                </a:solidFill>
                <a:effectLst/>
              </a:rPr>
              <a:t>, required </a:t>
            </a:r>
            <a:r>
              <a:rPr lang="en-GB" sz="1200" dirty="0" err="1">
                <a:solidFill>
                  <a:srgbClr val="CC7832"/>
                </a:solidFill>
                <a:effectLst/>
              </a:rPr>
              <a:t>this</a:t>
            </a:r>
            <a:r>
              <a:rPr lang="en-GB" sz="1200" dirty="0" err="1"/>
              <a:t>.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moons</a:t>
            </a:r>
            <a:r>
              <a:rPr lang="en-GB" sz="1200" dirty="0">
                <a:solidFill>
                  <a:srgbClr val="CC7832"/>
                </a:solidFill>
                <a:effectLst/>
              </a:rPr>
              <a:t>, required </a:t>
            </a:r>
            <a:r>
              <a:rPr lang="en-GB" sz="1200" dirty="0" err="1">
                <a:solidFill>
                  <a:srgbClr val="CC7832"/>
                </a:solidFill>
                <a:effectLst/>
              </a:rPr>
              <a:t>this</a:t>
            </a:r>
            <a:r>
              <a:rPr lang="en-GB" sz="1200" dirty="0" err="1"/>
              <a:t>.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hasRings</a:t>
            </a:r>
            <a:r>
              <a:rPr lang="en-GB" sz="1200" dirty="0"/>
              <a:t>})</a:t>
            </a:r>
            <a:r>
              <a:rPr lang="en-GB" sz="1200" dirty="0">
                <a:solidFill>
                  <a:srgbClr val="CC7832"/>
                </a:solidFill>
                <a:effectLst/>
              </a:rPr>
              <a:t>;</a:t>
            </a:r>
            <a:br>
              <a:rPr lang="en-GB" sz="1200" dirty="0">
                <a:solidFill>
                  <a:srgbClr val="CC7832"/>
                </a:solidFill>
                <a:effectLst/>
              </a:rPr>
            </a:br>
            <a:br>
              <a:rPr lang="en-GB" sz="1200" dirty="0">
                <a:solidFill>
                  <a:srgbClr val="CC7832"/>
                </a:solidFill>
                <a:effectLst/>
              </a:rPr>
            </a:br>
            <a:r>
              <a:rPr lang="en-GB" sz="1200" dirty="0">
                <a:solidFill>
                  <a:srgbClr val="CC7832"/>
                </a:solidFill>
                <a:effectLst/>
              </a:rPr>
              <a:t>  </a:t>
            </a:r>
            <a:r>
              <a:rPr lang="en-GB" sz="1200" i="1" dirty="0">
                <a:solidFill>
                  <a:srgbClr val="629755"/>
                </a:solidFill>
                <a:effectLst/>
              </a:rPr>
              <a:t>/// All instance variables are final</a:t>
            </a:r>
            <a:br>
              <a:rPr lang="en-GB" sz="1200" i="1" dirty="0">
                <a:solidFill>
                  <a:srgbClr val="629755"/>
                </a:solidFill>
                <a:effectLst/>
              </a:rPr>
            </a:br>
            <a:r>
              <a:rPr lang="en-GB" sz="1200" i="1" dirty="0">
                <a:solidFill>
                  <a:srgbClr val="629755"/>
                </a:solidFill>
                <a:effectLst/>
              </a:rPr>
              <a:t>  </a:t>
            </a:r>
            <a:r>
              <a:rPr lang="en-GB" sz="1200" dirty="0">
                <a:solidFill>
                  <a:srgbClr val="CC7832"/>
                </a:solidFill>
                <a:effectLst/>
              </a:rPr>
              <a:t>final </a:t>
            </a:r>
            <a:r>
              <a:rPr lang="en-GB" sz="1200" dirty="0" err="1"/>
              <a:t>PlanetType</a:t>
            </a:r>
            <a:r>
              <a:rPr lang="en-GB" sz="1200" dirty="0"/>
              <a:t> 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planetType</a:t>
            </a:r>
            <a:r>
              <a:rPr lang="en-GB" sz="1200" dirty="0">
                <a:solidFill>
                  <a:srgbClr val="CC7832"/>
                </a:solidFill>
                <a:effectLst/>
              </a:rPr>
              <a:t>;</a:t>
            </a:r>
            <a:br>
              <a:rPr lang="en-GB" sz="1200" dirty="0">
                <a:solidFill>
                  <a:srgbClr val="CC7832"/>
                </a:solidFill>
                <a:effectLst/>
              </a:rPr>
            </a:br>
            <a:r>
              <a:rPr lang="en-GB" sz="1200" dirty="0">
                <a:solidFill>
                  <a:srgbClr val="CC7832"/>
                </a:solidFill>
                <a:effectLst/>
              </a:rPr>
              <a:t>  final </a:t>
            </a:r>
            <a:r>
              <a:rPr lang="en-GB" sz="1200" dirty="0"/>
              <a:t>int </a:t>
            </a:r>
            <a:r>
              <a:rPr lang="en-GB" sz="1200" dirty="0">
                <a:solidFill>
                  <a:srgbClr val="9876AA"/>
                </a:solidFill>
                <a:effectLst/>
              </a:rPr>
              <a:t>moons</a:t>
            </a:r>
            <a:r>
              <a:rPr lang="en-GB" sz="1200" dirty="0">
                <a:solidFill>
                  <a:srgbClr val="CC7832"/>
                </a:solidFill>
                <a:effectLst/>
              </a:rPr>
              <a:t>;</a:t>
            </a:r>
            <a:br>
              <a:rPr lang="en-GB" sz="1200" dirty="0">
                <a:solidFill>
                  <a:srgbClr val="CC7832"/>
                </a:solidFill>
                <a:effectLst/>
              </a:rPr>
            </a:br>
            <a:r>
              <a:rPr lang="en-GB" sz="1200" dirty="0">
                <a:solidFill>
                  <a:srgbClr val="CC7832"/>
                </a:solidFill>
                <a:effectLst/>
              </a:rPr>
              <a:t>  final </a:t>
            </a:r>
            <a:r>
              <a:rPr lang="en-GB" sz="1200" dirty="0"/>
              <a:t>bool 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hasRings</a:t>
            </a:r>
            <a:r>
              <a:rPr lang="en-GB" sz="1200" dirty="0">
                <a:solidFill>
                  <a:srgbClr val="CC7832"/>
                </a:solidFill>
                <a:effectLst/>
              </a:rPr>
              <a:t>;</a:t>
            </a:r>
            <a:br>
              <a:rPr lang="en-GB" sz="1200" dirty="0">
                <a:solidFill>
                  <a:srgbClr val="CC7832"/>
                </a:solidFill>
                <a:effectLst/>
              </a:rPr>
            </a:br>
            <a:br>
              <a:rPr lang="en-GB" sz="1200" dirty="0">
                <a:solidFill>
                  <a:srgbClr val="CC7832"/>
                </a:solidFill>
                <a:effectLst/>
              </a:rPr>
            </a:br>
            <a:r>
              <a:rPr lang="en-GB" sz="1200" dirty="0">
                <a:solidFill>
                  <a:srgbClr val="CC7832"/>
                </a:solidFill>
                <a:effectLst/>
              </a:rPr>
              <a:t>  </a:t>
            </a:r>
            <a:r>
              <a:rPr lang="en-GB" sz="1200" i="1" dirty="0">
                <a:solidFill>
                  <a:srgbClr val="629755"/>
                </a:solidFill>
                <a:effectLst/>
              </a:rPr>
              <a:t>/// Enhanced </a:t>
            </a:r>
            <a:r>
              <a:rPr lang="en-GB" sz="1200" i="1" dirty="0" err="1">
                <a:solidFill>
                  <a:srgbClr val="629755"/>
                </a:solidFill>
                <a:effectLst/>
              </a:rPr>
              <a:t>enums</a:t>
            </a:r>
            <a:r>
              <a:rPr lang="en-GB" sz="1200" i="1" dirty="0">
                <a:solidFill>
                  <a:srgbClr val="629755"/>
                </a:solidFill>
                <a:effectLst/>
              </a:rPr>
              <a:t> support getters and other methods</a:t>
            </a:r>
            <a:br>
              <a:rPr lang="en-GB" sz="1200" i="1" dirty="0">
                <a:solidFill>
                  <a:srgbClr val="629755"/>
                </a:solidFill>
                <a:effectLst/>
              </a:rPr>
            </a:br>
            <a:r>
              <a:rPr lang="en-GB" sz="1200" i="1" dirty="0">
                <a:solidFill>
                  <a:srgbClr val="629755"/>
                </a:solidFill>
                <a:effectLst/>
              </a:rPr>
              <a:t>  </a:t>
            </a:r>
            <a:r>
              <a:rPr lang="en-GB" sz="1200" dirty="0"/>
              <a:t>bool </a:t>
            </a:r>
            <a:r>
              <a:rPr lang="en-GB" sz="1200" dirty="0">
                <a:solidFill>
                  <a:srgbClr val="CC7832"/>
                </a:solidFill>
                <a:effectLst/>
              </a:rPr>
              <a:t>get 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isGiant</a:t>
            </a:r>
            <a:r>
              <a:rPr lang="en-GB" sz="1200" dirty="0">
                <a:solidFill>
                  <a:srgbClr val="9876AA"/>
                </a:solidFill>
                <a:effectLst/>
              </a:rPr>
              <a:t> </a:t>
            </a:r>
            <a:r>
              <a:rPr lang="en-GB" sz="1200" dirty="0"/>
              <a:t>=&gt;</a:t>
            </a:r>
            <a:br>
              <a:rPr lang="en-GB" sz="1200" dirty="0"/>
            </a:br>
            <a:r>
              <a:rPr lang="en-GB" sz="1200" dirty="0"/>
              <a:t>      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planetType</a:t>
            </a:r>
            <a:r>
              <a:rPr lang="en-GB" sz="1200" dirty="0">
                <a:solidFill>
                  <a:srgbClr val="9876AA"/>
                </a:solidFill>
                <a:effectLst/>
              </a:rPr>
              <a:t> </a:t>
            </a:r>
            <a:r>
              <a:rPr lang="en-GB" sz="1200" dirty="0"/>
              <a:t>== </a:t>
            </a:r>
            <a:r>
              <a:rPr lang="en-GB" sz="1200" dirty="0" err="1"/>
              <a:t>PlanetType.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gas</a:t>
            </a:r>
            <a:r>
              <a:rPr lang="en-GB" sz="1200" dirty="0">
                <a:solidFill>
                  <a:srgbClr val="9876AA"/>
                </a:solidFill>
                <a:effectLst/>
              </a:rPr>
              <a:t> </a:t>
            </a:r>
            <a:r>
              <a:rPr lang="en-GB" sz="1200" dirty="0"/>
              <a:t>|| 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planetType</a:t>
            </a:r>
            <a:r>
              <a:rPr lang="en-GB" sz="1200" dirty="0">
                <a:solidFill>
                  <a:srgbClr val="9876AA"/>
                </a:solidFill>
                <a:effectLst/>
              </a:rPr>
              <a:t> </a:t>
            </a:r>
            <a:r>
              <a:rPr lang="en-GB" sz="1200" dirty="0"/>
              <a:t>== </a:t>
            </a:r>
            <a:r>
              <a:rPr lang="en-GB" sz="1200" dirty="0" err="1"/>
              <a:t>PlanetType.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ice</a:t>
            </a:r>
            <a:r>
              <a:rPr lang="en-GB" sz="1200" dirty="0">
                <a:solidFill>
                  <a:srgbClr val="CC7832"/>
                </a:solidFill>
                <a:effectLst/>
              </a:rPr>
              <a:t>;</a:t>
            </a:r>
            <a:br>
              <a:rPr lang="en-GB" sz="1200" dirty="0">
                <a:solidFill>
                  <a:srgbClr val="CC7832"/>
                </a:solidFill>
                <a:effectLst/>
              </a:rPr>
            </a:br>
            <a:r>
              <a:rPr lang="en-GB" sz="1200" dirty="0"/>
              <a:t>}</a:t>
            </a:r>
            <a:br>
              <a:rPr lang="en-GB" sz="1200" dirty="0"/>
            </a:br>
            <a:br>
              <a:rPr lang="en-GB" sz="1200" dirty="0"/>
            </a:br>
            <a:endParaRPr lang="en-IT" sz="1200" b="1" dirty="0"/>
          </a:p>
        </p:txBody>
      </p:sp>
    </p:spTree>
    <p:extLst>
      <p:ext uri="{BB962C8B-B14F-4D97-AF65-F5344CB8AC3E}">
        <p14:creationId xmlns:p14="http://schemas.microsoft.com/office/powerpoint/2010/main" val="2912265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22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6" y="129385"/>
            <a:ext cx="6453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FLUTTER ARCHITECTURE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24184B-AEC8-893B-085D-27524C0DA9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8011" y="1105460"/>
            <a:ext cx="3848966" cy="56673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489D8E-29D1-D0A7-1B78-E632A2543646}"/>
              </a:ext>
            </a:extLst>
          </p:cNvPr>
          <p:cNvSpPr txBox="1"/>
          <p:nvPr/>
        </p:nvSpPr>
        <p:spPr>
          <a:xfrm>
            <a:off x="5247501" y="1399990"/>
            <a:ext cx="60960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2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Dart App</a:t>
            </a:r>
            <a:endParaRPr lang="en-GB" sz="1200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Google Sans Tex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Composes widgets into the desired UI.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Implements business logic.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Owned by app developer.</a:t>
            </a:r>
          </a:p>
          <a:p>
            <a:pPr algn="l"/>
            <a:endParaRPr lang="en-GB" sz="1200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Google Sans Text"/>
            </a:endParaRPr>
          </a:p>
          <a:p>
            <a:pPr algn="l"/>
            <a:r>
              <a:rPr lang="en-GB" sz="12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Framework</a:t>
            </a:r>
            <a:r>
              <a:rPr lang="en-GB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 (</a:t>
            </a:r>
            <a:r>
              <a:rPr lang="en-GB" sz="1200" b="0" i="0" u="none" strike="noStrike" dirty="0">
                <a:solidFill>
                  <a:srgbClr val="0468D7"/>
                </a:solidFill>
                <a:effectLst/>
                <a:highlight>
                  <a:srgbClr val="FFFFFF"/>
                </a:highlight>
                <a:latin typeface="Google Sans Text"/>
                <a:hlinkClick r:id="rId6"/>
              </a:rPr>
              <a:t>source code</a:t>
            </a:r>
            <a:r>
              <a:rPr lang="en-GB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Provides higher-level API to build high-quality apps (for example, widgets, hit-testing, gesture detection, accessibility, text input).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Composites the app's widget tree into a scene.</a:t>
            </a:r>
          </a:p>
          <a:p>
            <a:pPr algn="l"/>
            <a:endParaRPr lang="en-GB" sz="1200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Google Sans Text"/>
            </a:endParaRPr>
          </a:p>
          <a:p>
            <a:pPr algn="l"/>
            <a:r>
              <a:rPr lang="en-GB" sz="12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Engine</a:t>
            </a:r>
            <a:r>
              <a:rPr lang="en-GB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 (</a:t>
            </a:r>
            <a:r>
              <a:rPr lang="en-GB" sz="1200" b="0" i="0" u="none" strike="noStrike" dirty="0">
                <a:solidFill>
                  <a:srgbClr val="0468D7"/>
                </a:solidFill>
                <a:effectLst/>
                <a:highlight>
                  <a:srgbClr val="FFFFFF"/>
                </a:highlight>
                <a:latin typeface="Google Sans Text"/>
                <a:hlinkClick r:id="rId7"/>
              </a:rPr>
              <a:t>source code</a:t>
            </a:r>
            <a:r>
              <a:rPr lang="en-GB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Responsible for rasterizing composited scenes.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Provides low-level implementation of Flutter's core APIs (for example, graphics, text layout, Dart runtime).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Exposes its functionality to the framework using the </a:t>
            </a:r>
            <a:r>
              <a:rPr lang="en-GB" sz="12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dart:ui</a:t>
            </a:r>
            <a:r>
              <a:rPr lang="en-GB" sz="12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 API</a:t>
            </a:r>
            <a:r>
              <a:rPr lang="en-GB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Integrates with a specific platform using the Engine's </a:t>
            </a:r>
            <a:r>
              <a:rPr lang="en-GB" sz="12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Embedder API</a:t>
            </a:r>
            <a:r>
              <a:rPr lang="en-GB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.</a:t>
            </a:r>
          </a:p>
          <a:p>
            <a:pPr algn="l"/>
            <a:endParaRPr lang="en-GB" sz="1200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Google Sans Text"/>
            </a:endParaRPr>
          </a:p>
          <a:p>
            <a:pPr algn="l"/>
            <a:r>
              <a:rPr lang="en-GB" sz="12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Embedder</a:t>
            </a:r>
            <a:r>
              <a:rPr lang="en-GB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 (</a:t>
            </a:r>
            <a:r>
              <a:rPr lang="en-GB" sz="1200" b="0" i="0" u="none" strike="noStrike" dirty="0">
                <a:solidFill>
                  <a:srgbClr val="0468D7"/>
                </a:solidFill>
                <a:effectLst/>
                <a:highlight>
                  <a:srgbClr val="FFFFFF"/>
                </a:highlight>
                <a:latin typeface="Google Sans Text"/>
                <a:hlinkClick r:id="rId8"/>
              </a:rPr>
              <a:t>source code</a:t>
            </a:r>
            <a:r>
              <a:rPr lang="en-GB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Coordinates with the underlying operating system for access to services like rendering surfaces, accessibility, and input.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Manages the event loop.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Exposes </a:t>
            </a:r>
            <a:r>
              <a:rPr lang="en-GB" sz="12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platform-specific API</a:t>
            </a:r>
            <a:r>
              <a:rPr lang="en-GB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 to integrate the Embedder into apps.</a:t>
            </a:r>
          </a:p>
          <a:p>
            <a:pPr algn="l"/>
            <a:endParaRPr lang="en-GB" sz="1200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Google Sans Text"/>
            </a:endParaRPr>
          </a:p>
          <a:p>
            <a:pPr algn="l"/>
            <a:r>
              <a:rPr lang="en-GB" sz="12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Runner</a:t>
            </a:r>
            <a:endParaRPr lang="en-GB" sz="1200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Google Sans Tex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Composes the pieces exposed by the platform-specific API of the Embedder into an app package runnable on the target platform.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Part of app template generated by flutter create, owned by app developer.</a:t>
            </a:r>
          </a:p>
        </p:txBody>
      </p:sp>
    </p:spTree>
    <p:extLst>
      <p:ext uri="{BB962C8B-B14F-4D97-AF65-F5344CB8AC3E}">
        <p14:creationId xmlns:p14="http://schemas.microsoft.com/office/powerpoint/2010/main" val="1446466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23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6" y="129385"/>
            <a:ext cx="6453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FLUTTER HELLO WORLD!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529C58-4AED-834B-1559-28647997C017}"/>
              </a:ext>
            </a:extLst>
          </p:cNvPr>
          <p:cNvSpPr txBox="1"/>
          <p:nvPr/>
        </p:nvSpPr>
        <p:spPr>
          <a:xfrm>
            <a:off x="3783877" y="2168128"/>
            <a:ext cx="437857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CC7832"/>
                </a:solidFill>
                <a:effectLst/>
              </a:rPr>
              <a:t>import </a:t>
            </a:r>
            <a:r>
              <a:rPr lang="en-GB" dirty="0">
                <a:solidFill>
                  <a:srgbClr val="6A8759"/>
                </a:solidFill>
                <a:effectLst/>
              </a:rPr>
              <a:t>'</a:t>
            </a:r>
            <a:r>
              <a:rPr lang="en-GB" dirty="0" err="1">
                <a:solidFill>
                  <a:srgbClr val="6A8759"/>
                </a:solidFill>
                <a:effectLst/>
              </a:rPr>
              <a:t>package:flutter</a:t>
            </a:r>
            <a:r>
              <a:rPr lang="en-GB" dirty="0">
                <a:solidFill>
                  <a:srgbClr val="6A8759"/>
                </a:solidFill>
                <a:effectLst/>
              </a:rPr>
              <a:t>/</a:t>
            </a:r>
            <a:r>
              <a:rPr lang="en-GB" dirty="0" err="1">
                <a:solidFill>
                  <a:srgbClr val="6A8759"/>
                </a:solidFill>
                <a:effectLst/>
              </a:rPr>
              <a:t>material.dart</a:t>
            </a:r>
            <a:r>
              <a:rPr lang="en-GB" dirty="0">
                <a:solidFill>
                  <a:srgbClr val="6A8759"/>
                </a:solidFill>
                <a:effectLst/>
              </a:rPr>
              <a:t>'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void </a:t>
            </a:r>
            <a:r>
              <a:rPr lang="en-GB" dirty="0">
                <a:solidFill>
                  <a:srgbClr val="FFC66D"/>
                </a:solidFill>
                <a:effectLst/>
              </a:rPr>
              <a:t>main</a:t>
            </a:r>
            <a:r>
              <a:rPr lang="en-GB" dirty="0"/>
              <a:t>() {</a:t>
            </a:r>
            <a:br>
              <a:rPr lang="en-GB" dirty="0"/>
            </a:br>
            <a:r>
              <a:rPr lang="en-GB" dirty="0"/>
              <a:t>  </a:t>
            </a:r>
            <a:r>
              <a:rPr lang="en-GB" dirty="0" err="1"/>
              <a:t>runApp</a:t>
            </a:r>
            <a:r>
              <a:rPr lang="en-GB" dirty="0"/>
              <a:t>(</a:t>
            </a:r>
            <a:br>
              <a:rPr lang="en-GB" dirty="0"/>
            </a:br>
            <a:r>
              <a:rPr lang="en-GB" dirty="0"/>
              <a:t>    </a:t>
            </a:r>
            <a:r>
              <a:rPr lang="en-GB" dirty="0" err="1">
                <a:solidFill>
                  <a:srgbClr val="CC7832"/>
                </a:solidFill>
                <a:effectLst/>
              </a:rPr>
              <a:t>const</a:t>
            </a:r>
            <a:r>
              <a:rPr lang="en-GB" dirty="0">
                <a:solidFill>
                  <a:srgbClr val="CC7832"/>
                </a:solidFill>
                <a:effectLst/>
              </a:rPr>
              <a:t> </a:t>
            </a:r>
            <a:r>
              <a:rPr lang="en-GB" dirty="0" err="1">
                <a:solidFill>
                  <a:srgbClr val="FFC66D"/>
                </a:solidFill>
                <a:effectLst/>
              </a:rPr>
              <a:t>Center</a:t>
            </a:r>
            <a:r>
              <a:rPr lang="en-GB" dirty="0"/>
              <a:t>(</a:t>
            </a:r>
            <a:br>
              <a:rPr lang="en-GB" dirty="0"/>
            </a:br>
            <a:r>
              <a:rPr lang="en-GB" dirty="0"/>
              <a:t>      child: </a:t>
            </a:r>
            <a:r>
              <a:rPr lang="en-GB" dirty="0">
                <a:solidFill>
                  <a:srgbClr val="FFC66D"/>
                </a:solidFill>
                <a:effectLst/>
              </a:rPr>
              <a:t>Text</a:t>
            </a:r>
            <a:r>
              <a:rPr lang="en-GB" dirty="0"/>
              <a:t>(</a:t>
            </a:r>
            <a:br>
              <a:rPr lang="en-GB" dirty="0"/>
            </a:br>
            <a:r>
              <a:rPr lang="en-GB" dirty="0"/>
              <a:t>        </a:t>
            </a:r>
            <a:r>
              <a:rPr lang="en-GB" dirty="0">
                <a:solidFill>
                  <a:srgbClr val="6A8759"/>
                </a:solidFill>
                <a:effectLst/>
              </a:rPr>
              <a:t>'Hello, world!'</a:t>
            </a:r>
            <a:r>
              <a:rPr lang="en-GB" dirty="0">
                <a:solidFill>
                  <a:srgbClr val="CC7832"/>
                </a:solidFill>
                <a:effectLst/>
              </a:rPr>
              <a:t>,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        </a:t>
            </a:r>
            <a:r>
              <a:rPr lang="en-GB" dirty="0" err="1"/>
              <a:t>textDirection</a:t>
            </a:r>
            <a:r>
              <a:rPr lang="en-GB" dirty="0"/>
              <a:t>: </a:t>
            </a:r>
            <a:r>
              <a:rPr lang="en-GB" dirty="0" err="1"/>
              <a:t>TextDirection.</a:t>
            </a:r>
            <a:r>
              <a:rPr lang="en-GB" dirty="0" err="1">
                <a:solidFill>
                  <a:srgbClr val="9876AA"/>
                </a:solidFill>
                <a:effectLst/>
              </a:rPr>
              <a:t>ltr</a:t>
            </a:r>
            <a:r>
              <a:rPr lang="en-GB" dirty="0">
                <a:solidFill>
                  <a:srgbClr val="CC7832"/>
                </a:solidFill>
                <a:effectLst/>
              </a:rPr>
              <a:t>,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      </a:t>
            </a:r>
            <a:r>
              <a:rPr lang="en-GB" dirty="0"/>
              <a:t>)</a:t>
            </a:r>
            <a:r>
              <a:rPr lang="en-GB" dirty="0">
                <a:solidFill>
                  <a:srgbClr val="CC7832"/>
                </a:solidFill>
                <a:effectLst/>
              </a:rPr>
              <a:t>,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    </a:t>
            </a:r>
            <a:r>
              <a:rPr lang="en-GB" dirty="0"/>
              <a:t>)</a:t>
            </a:r>
            <a:r>
              <a:rPr lang="en-GB" dirty="0">
                <a:solidFill>
                  <a:srgbClr val="CC7832"/>
                </a:solidFill>
                <a:effectLst/>
              </a:rPr>
              <a:t>,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  </a:t>
            </a:r>
            <a:r>
              <a:rPr lang="en-GB" dirty="0"/>
              <a:t>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/>
              <a:t>}</a:t>
            </a:r>
            <a:br>
              <a:rPr lang="en-GB" dirty="0"/>
            </a:b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932287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24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6" y="129385"/>
            <a:ext cx="6453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WIDGETs</a:t>
            </a:r>
          </a:p>
        </p:txBody>
      </p:sp>
      <p:pic>
        <p:nvPicPr>
          <p:cNvPr id="1026" name="Picture 2" descr="Inherited widgets">
            <a:extLst>
              <a:ext uri="{FF2B5EF4-FFF2-40B4-BE49-F238E27FC236}">
                <a16:creationId xmlns:a16="http://schemas.microsoft.com/office/drawing/2014/main" id="{E50EA1B7-1026-6444-DE5A-644D90495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1486176"/>
            <a:ext cx="4251256" cy="487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253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25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6" y="129385"/>
            <a:ext cx="6453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WIDGET LIFECYCLE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9F1C01E-7D10-ADFD-69FC-516070656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341293"/>
            <a:ext cx="11341100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10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26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6" y="129385"/>
            <a:ext cx="6453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WIDGET LIFECYCLE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B2169B-CD68-AD1F-AD6B-8D74159CA8BC}"/>
              </a:ext>
            </a:extLst>
          </p:cNvPr>
          <p:cNvSpPr txBox="1"/>
          <p:nvPr/>
        </p:nvSpPr>
        <p:spPr>
          <a:xfrm>
            <a:off x="6091989" y="2429595"/>
            <a:ext cx="610001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b="1" i="0" dirty="0" err="1">
                <a:solidFill>
                  <a:srgbClr val="0C0D0E"/>
                </a:solidFill>
                <a:effectLst/>
                <a:highlight>
                  <a:srgbClr val="FFFFFF"/>
                </a:highlight>
                <a:latin typeface="inherit"/>
              </a:rPr>
              <a:t>didChangeDependencies</a:t>
            </a:r>
            <a:endParaRPr lang="en-GB" b="0" i="0" dirty="0">
              <a:solidFill>
                <a:srgbClr val="0C0D0E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pPr algn="l" fontAlgn="base"/>
            <a:r>
              <a:rPr lang="en-GB" b="0" i="0" dirty="0">
                <a:solidFill>
                  <a:srgbClr val="0C0D0E"/>
                </a:solidFill>
                <a:effectLst/>
                <a:highlight>
                  <a:srgbClr val="FFFFFF"/>
                </a:highlight>
                <a:latin typeface="-apple-system"/>
              </a:rPr>
              <a:t>Called when a dependency of this [State] object changes.</a:t>
            </a:r>
          </a:p>
          <a:p>
            <a:pPr algn="l" fontAlgn="base"/>
            <a:r>
              <a:rPr lang="en-GB" b="1" i="0" dirty="0" err="1">
                <a:solidFill>
                  <a:srgbClr val="0C0D0E"/>
                </a:solidFill>
                <a:effectLst/>
                <a:highlight>
                  <a:srgbClr val="FFFFFF"/>
                </a:highlight>
                <a:latin typeface="inherit"/>
              </a:rPr>
              <a:t>didUpdateWidget</a:t>
            </a:r>
            <a:endParaRPr lang="en-GB" b="0" i="0" dirty="0">
              <a:solidFill>
                <a:srgbClr val="0C0D0E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pPr algn="l" fontAlgn="base"/>
            <a:r>
              <a:rPr lang="en-GB" b="0" i="0" dirty="0">
                <a:solidFill>
                  <a:srgbClr val="0C0D0E"/>
                </a:solidFill>
                <a:effectLst/>
                <a:highlight>
                  <a:srgbClr val="FFFFFF"/>
                </a:highlight>
                <a:latin typeface="-apple-system"/>
              </a:rPr>
              <a:t>Called whenever the widget configuration changes.</a:t>
            </a:r>
          </a:p>
          <a:p>
            <a:pPr algn="l" fontAlgn="base"/>
            <a:r>
              <a:rPr lang="en-GB" b="1" i="0" dirty="0">
                <a:solidFill>
                  <a:srgbClr val="0C0D0E"/>
                </a:solidFill>
                <a:effectLst/>
                <a:highlight>
                  <a:srgbClr val="FFFFFF"/>
                </a:highlight>
                <a:latin typeface="inherit"/>
              </a:rPr>
              <a:t>deactivate</a:t>
            </a:r>
            <a:endParaRPr lang="en-GB" b="0" i="0" dirty="0">
              <a:solidFill>
                <a:srgbClr val="0C0D0E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pPr algn="l" fontAlgn="base"/>
            <a:r>
              <a:rPr lang="en-GB" b="0" i="0" dirty="0">
                <a:solidFill>
                  <a:srgbClr val="0C0D0E"/>
                </a:solidFill>
                <a:effectLst/>
                <a:highlight>
                  <a:srgbClr val="FFFFFF"/>
                </a:highlight>
                <a:latin typeface="-apple-system"/>
              </a:rPr>
              <a:t>Called when this object is removed from the tree. Before dispose, we will call this function.</a:t>
            </a:r>
          </a:p>
          <a:p>
            <a:pPr algn="l" fontAlgn="base"/>
            <a:r>
              <a:rPr lang="en-GB" b="1" i="0" dirty="0">
                <a:solidFill>
                  <a:srgbClr val="0C0D0E"/>
                </a:solidFill>
                <a:effectLst/>
                <a:highlight>
                  <a:srgbClr val="FFFFFF"/>
                </a:highlight>
                <a:latin typeface="inherit"/>
              </a:rPr>
              <a:t>dispose</a:t>
            </a:r>
            <a:endParaRPr lang="en-GB" b="0" i="0" dirty="0">
              <a:solidFill>
                <a:srgbClr val="0C0D0E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pPr algn="l" fontAlgn="base"/>
            <a:r>
              <a:rPr lang="en-GB" b="0" i="0" dirty="0">
                <a:solidFill>
                  <a:srgbClr val="0C0D0E"/>
                </a:solidFill>
                <a:effectLst/>
                <a:highlight>
                  <a:srgbClr val="FFFFFF"/>
                </a:highlight>
                <a:latin typeface="-apple-system"/>
              </a:rPr>
              <a:t>Called when this object is removed from the tree permanently.</a:t>
            </a:r>
          </a:p>
          <a:p>
            <a:pPr algn="l" fontAlgn="base"/>
            <a:r>
              <a:rPr lang="en-GB" b="1" i="0" dirty="0" err="1">
                <a:solidFill>
                  <a:srgbClr val="0C0D0E"/>
                </a:solidFill>
                <a:effectLst/>
                <a:highlight>
                  <a:srgbClr val="FFFFFF"/>
                </a:highlight>
                <a:latin typeface="inherit"/>
              </a:rPr>
              <a:t>didChangeAppLifecycleState</a:t>
            </a:r>
            <a:endParaRPr lang="en-GB" b="0" i="0" dirty="0">
              <a:solidFill>
                <a:srgbClr val="0C0D0E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pPr algn="l" fontAlgn="base"/>
            <a:r>
              <a:rPr lang="en-GB" b="0" i="0" dirty="0">
                <a:solidFill>
                  <a:srgbClr val="0C0D0E"/>
                </a:solidFill>
                <a:effectLst/>
                <a:highlight>
                  <a:srgbClr val="FFFFFF"/>
                </a:highlight>
                <a:latin typeface="-apple-system"/>
              </a:rPr>
              <a:t>Called when the system puts the app in the background or returns the app to the foreground.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098DC5-B6E6-103F-BFC7-7B63ECA243F8}"/>
              </a:ext>
            </a:extLst>
          </p:cNvPr>
          <p:cNvSpPr txBox="1"/>
          <p:nvPr/>
        </p:nvSpPr>
        <p:spPr>
          <a:xfrm>
            <a:off x="276027" y="1397675"/>
            <a:ext cx="610001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b="1" i="0" dirty="0" err="1">
                <a:solidFill>
                  <a:srgbClr val="0C0D0E"/>
                </a:solidFill>
                <a:effectLst/>
                <a:highlight>
                  <a:srgbClr val="FFFFFF"/>
                </a:highlight>
                <a:latin typeface="inherit"/>
              </a:rPr>
              <a:t>createState</a:t>
            </a:r>
            <a:endParaRPr lang="en-GB" b="0" i="0" dirty="0">
              <a:solidFill>
                <a:srgbClr val="0C0D0E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pPr algn="l" fontAlgn="base"/>
            <a:r>
              <a:rPr lang="en-GB" b="0" i="0" dirty="0">
                <a:solidFill>
                  <a:srgbClr val="0C0D0E"/>
                </a:solidFill>
                <a:effectLst/>
                <a:highlight>
                  <a:srgbClr val="FFFFFF"/>
                </a:highlight>
                <a:latin typeface="-apple-system"/>
              </a:rPr>
              <a:t>When Flutter is instructed to build a </a:t>
            </a:r>
            <a:r>
              <a:rPr lang="en-GB" b="0" i="0" dirty="0" err="1">
                <a:solidFill>
                  <a:srgbClr val="0C0D0E"/>
                </a:solidFill>
                <a:effectLst/>
                <a:highlight>
                  <a:srgbClr val="FFFFFF"/>
                </a:highlight>
                <a:latin typeface="-apple-system"/>
              </a:rPr>
              <a:t>StatefulWidget</a:t>
            </a:r>
            <a:r>
              <a:rPr lang="en-GB" b="0" i="0" dirty="0">
                <a:solidFill>
                  <a:srgbClr val="0C0D0E"/>
                </a:solidFill>
                <a:effectLst/>
                <a:highlight>
                  <a:srgbClr val="FFFFFF"/>
                </a:highlight>
                <a:latin typeface="-apple-system"/>
              </a:rPr>
              <a:t>, it immediately calls </a:t>
            </a:r>
            <a:r>
              <a:rPr lang="en-GB" b="0" i="0" dirty="0" err="1">
                <a:solidFill>
                  <a:srgbClr val="0C0D0E"/>
                </a:solidFill>
                <a:effectLst/>
                <a:highlight>
                  <a:srgbClr val="FFFFFF"/>
                </a:highlight>
                <a:latin typeface="-apple-system"/>
              </a:rPr>
              <a:t>createState</a:t>
            </a:r>
            <a:r>
              <a:rPr lang="en-GB" b="0" i="0" dirty="0">
                <a:solidFill>
                  <a:srgbClr val="0C0D0E"/>
                </a:solidFill>
                <a:effectLst/>
                <a:highlight>
                  <a:srgbClr val="FFFFFF"/>
                </a:highlight>
                <a:latin typeface="-apple-system"/>
              </a:rPr>
              <a:t>()</a:t>
            </a:r>
          </a:p>
          <a:p>
            <a:pPr algn="l" fontAlgn="base"/>
            <a:r>
              <a:rPr lang="en-GB" b="1" i="0" dirty="0">
                <a:solidFill>
                  <a:srgbClr val="0C0D0E"/>
                </a:solidFill>
                <a:effectLst/>
                <a:highlight>
                  <a:srgbClr val="FFFFFF"/>
                </a:highlight>
                <a:latin typeface="inherit"/>
              </a:rPr>
              <a:t>Init State</a:t>
            </a:r>
            <a:endParaRPr lang="en-GB" b="0" i="0" dirty="0">
              <a:solidFill>
                <a:srgbClr val="0C0D0E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pPr algn="l" fontAlgn="base"/>
            <a:r>
              <a:rPr lang="en-GB" b="0" i="0" dirty="0">
                <a:solidFill>
                  <a:srgbClr val="0C0D0E"/>
                </a:solidFill>
                <a:effectLst/>
                <a:highlight>
                  <a:srgbClr val="FFFFFF"/>
                </a:highlight>
                <a:latin typeface="-apple-system"/>
              </a:rPr>
              <a:t>Called when this object is inserted into the tree.</a:t>
            </a:r>
          </a:p>
          <a:p>
            <a:pPr algn="l" fontAlgn="base"/>
            <a:r>
              <a:rPr lang="en-GB" b="0" i="0" dirty="0">
                <a:solidFill>
                  <a:srgbClr val="0C0D0E"/>
                </a:solidFill>
                <a:effectLst/>
                <a:highlight>
                  <a:srgbClr val="FFFFFF"/>
                </a:highlight>
                <a:latin typeface="-apple-system"/>
              </a:rPr>
              <a:t>When inserting the render tree when invoked, this function is called only once in the life cycle. Here you can do some initialization, such as initialization State variables.</a:t>
            </a:r>
          </a:p>
          <a:p>
            <a:pPr algn="l" fontAlgn="base"/>
            <a:r>
              <a:rPr lang="en-GB" b="1" i="0" dirty="0" err="1">
                <a:solidFill>
                  <a:srgbClr val="0C0D0E"/>
                </a:solidFill>
                <a:effectLst/>
                <a:highlight>
                  <a:srgbClr val="FFFFFF"/>
                </a:highlight>
                <a:latin typeface="inherit"/>
              </a:rPr>
              <a:t>setState</a:t>
            </a:r>
            <a:endParaRPr lang="en-GB" b="0" i="0" dirty="0">
              <a:solidFill>
                <a:srgbClr val="0C0D0E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pPr algn="l" fontAlgn="base"/>
            <a:r>
              <a:rPr lang="en-GB" b="0" i="0" dirty="0">
                <a:solidFill>
                  <a:srgbClr val="0C0D0E"/>
                </a:solidFill>
                <a:effectLst/>
                <a:highlight>
                  <a:srgbClr val="FFFFFF"/>
                </a:highlight>
                <a:latin typeface="-apple-system"/>
              </a:rPr>
              <a:t>The </a:t>
            </a:r>
            <a:r>
              <a:rPr lang="en-GB" b="0" i="0" dirty="0" err="1">
                <a:solidFill>
                  <a:srgbClr val="0C0D0E"/>
                </a:solidFill>
                <a:effectLst/>
                <a:highlight>
                  <a:srgbClr val="FFFFFF"/>
                </a:highlight>
                <a:latin typeface="-apple-system"/>
              </a:rPr>
              <a:t>setState</a:t>
            </a:r>
            <a:r>
              <a:rPr lang="en-GB" b="0" i="0" dirty="0">
                <a:solidFill>
                  <a:srgbClr val="0C0D0E"/>
                </a:solidFill>
                <a:effectLst/>
                <a:highlight>
                  <a:srgbClr val="FFFFFF"/>
                </a:highlight>
                <a:latin typeface="-apple-system"/>
              </a:rPr>
              <a:t>() method is called often from the Flutter framework itself and the developer.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C70FBF5C-B9FD-0D40-FFF4-869870D0DFEC}"/>
              </a:ext>
            </a:extLst>
          </p:cNvPr>
          <p:cNvSpPr/>
          <p:nvPr/>
        </p:nvSpPr>
        <p:spPr>
          <a:xfrm>
            <a:off x="2957513" y="4914900"/>
            <a:ext cx="728662" cy="11001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D2790018-0051-F0A5-67E9-4B1DA909C0BE}"/>
              </a:ext>
            </a:extLst>
          </p:cNvPr>
          <p:cNvSpPr/>
          <p:nvPr/>
        </p:nvSpPr>
        <p:spPr>
          <a:xfrm>
            <a:off x="7893540" y="1217221"/>
            <a:ext cx="728662" cy="11001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35ED2C-5759-33B0-407F-496D0FF4F9EF}"/>
              </a:ext>
            </a:extLst>
          </p:cNvPr>
          <p:cNvSpPr txBox="1"/>
          <p:nvPr/>
        </p:nvSpPr>
        <p:spPr>
          <a:xfrm>
            <a:off x="6376037" y="6519446"/>
            <a:ext cx="6100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dirty="0">
                <a:solidFill>
                  <a:srgbClr val="0C0D0E"/>
                </a:solidFill>
                <a:effectLst/>
                <a:highlight>
                  <a:srgbClr val="FFFFFF"/>
                </a:highlight>
                <a:latin typeface="-apple-system"/>
              </a:rPr>
              <a:t>https://</a:t>
            </a:r>
            <a:r>
              <a:rPr lang="en-GB" sz="1600" b="0" i="0" dirty="0" err="1">
                <a:solidFill>
                  <a:srgbClr val="0C0D0E"/>
                </a:solidFill>
                <a:effectLst/>
                <a:highlight>
                  <a:srgbClr val="FFFFFF"/>
                </a:highlight>
                <a:latin typeface="-apple-system"/>
              </a:rPr>
              <a:t>stackoverflow.com</a:t>
            </a:r>
            <a:r>
              <a:rPr lang="en-GB" sz="1600" b="0" i="0" dirty="0">
                <a:solidFill>
                  <a:srgbClr val="0C0D0E"/>
                </a:solidFill>
                <a:effectLst/>
                <a:highlight>
                  <a:srgbClr val="FFFFFF"/>
                </a:highlight>
                <a:latin typeface="-apple-system"/>
              </a:rPr>
              <a:t>/questions/41479255/life-cycle-in-flutter</a:t>
            </a:r>
            <a:endParaRPr lang="en-IT" sz="1600" dirty="0"/>
          </a:p>
        </p:txBody>
      </p:sp>
    </p:spTree>
    <p:extLst>
      <p:ext uri="{BB962C8B-B14F-4D97-AF65-F5344CB8AC3E}">
        <p14:creationId xmlns:p14="http://schemas.microsoft.com/office/powerpoint/2010/main" val="3271723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27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6" y="129385"/>
            <a:ext cx="6453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WIDGETS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BFE37F-ED86-4859-B838-EA04C0E6641E}"/>
              </a:ext>
            </a:extLst>
          </p:cNvPr>
          <p:cNvSpPr txBox="1"/>
          <p:nvPr/>
        </p:nvSpPr>
        <p:spPr>
          <a:xfrm>
            <a:off x="630856" y="1278037"/>
            <a:ext cx="1093028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u="none" strike="noStrike" dirty="0">
                <a:effectLst/>
                <a:latin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Text</a:t>
            </a:r>
            <a:r>
              <a:rPr lang="en-GB" b="1" dirty="0">
                <a:latin typeface="Aptos" panose="020B0004020202020204" pitchFamily="34" charset="0"/>
              </a:rPr>
              <a:t>:</a:t>
            </a:r>
          </a:p>
          <a:p>
            <a:r>
              <a:rPr lang="en-GB" dirty="0">
                <a:latin typeface="Aptos" panose="020B0004020202020204" pitchFamily="34" charset="0"/>
              </a:rPr>
              <a:t>The Text widget lets you create a run of styled text within your application.</a:t>
            </a:r>
          </a:p>
          <a:p>
            <a:endParaRPr lang="en-GB" b="1" u="none" strike="noStrike" dirty="0">
              <a:solidFill>
                <a:srgbClr val="467886"/>
              </a:solidFill>
              <a:effectLst/>
              <a:latin typeface="Aptos" panose="020B0004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b="1" u="none" strike="noStrike" dirty="0">
                <a:effectLst/>
                <a:latin typeface="Aptos" panose="020B00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Row</a:t>
            </a:r>
            <a:r>
              <a:rPr lang="en-GB" b="1" dirty="0">
                <a:effectLst/>
                <a:latin typeface="Aptos" panose="020B0004020202020204" pitchFamily="34" charset="0"/>
              </a:rPr>
              <a:t>, </a:t>
            </a:r>
            <a:r>
              <a:rPr lang="en-GB" b="1" u="none" strike="noStrike" dirty="0">
                <a:effectLst/>
                <a:latin typeface="Aptos" panose="020B00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Column</a:t>
            </a:r>
            <a:r>
              <a:rPr lang="en-GB" b="1" u="none" strike="noStrike" dirty="0">
                <a:effectLst/>
                <a:latin typeface="Aptos" panose="020B0004020202020204" pitchFamily="34" charset="0"/>
              </a:rPr>
              <a:t>:</a:t>
            </a:r>
          </a:p>
          <a:p>
            <a:r>
              <a:rPr lang="en-GB" dirty="0">
                <a:latin typeface="Aptos" panose="020B0004020202020204" pitchFamily="34" charset="0"/>
              </a:rPr>
              <a:t>These flex widgets let you create flexible layouts in both the horizontal (Row) and vertical (Column) directions. The design of these objects is based on the web's flexbox layout model.</a:t>
            </a:r>
          </a:p>
          <a:p>
            <a:endParaRPr lang="en-GB" b="1" u="none" strike="noStrike" dirty="0">
              <a:solidFill>
                <a:srgbClr val="467886"/>
              </a:solidFill>
              <a:effectLst/>
              <a:latin typeface="Aptos" panose="020B0004020202020204" pitchFamily="34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b="1" u="none" strike="noStrike" dirty="0">
                <a:effectLst/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Stack</a:t>
            </a:r>
            <a:r>
              <a:rPr lang="en-GB" b="1" u="none" strike="noStrike" dirty="0">
                <a:effectLst/>
                <a:latin typeface="Aptos" panose="020B0004020202020204" pitchFamily="34" charset="0"/>
              </a:rPr>
              <a:t>:</a:t>
            </a:r>
          </a:p>
          <a:p>
            <a:r>
              <a:rPr lang="en-GB" dirty="0">
                <a:latin typeface="Aptos" panose="020B0004020202020204" pitchFamily="34" charset="0"/>
              </a:rPr>
              <a:t>Instead of being linearly oriented (either horizontally or vertically), a Stack widget lets you place widgets on top of each other in paint order. You can then use the </a:t>
            </a:r>
            <a:r>
              <a:rPr lang="en-GB" u="none" strike="noStrike" dirty="0">
                <a:effectLst/>
                <a:latin typeface="Aptos" panose="020B00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Positioned</a:t>
            </a:r>
            <a:r>
              <a:rPr lang="en-GB" dirty="0">
                <a:latin typeface="Aptos" panose="020B0004020202020204" pitchFamily="34" charset="0"/>
              </a:rPr>
              <a:t> widget on children of a Stack to position them relative to the top, right, bottom, or left edge of the stack. Stacks are based on the web's absolute positioning layout model.</a:t>
            </a:r>
          </a:p>
          <a:p>
            <a:endParaRPr lang="en-GB" b="1" u="none" strike="noStrike" dirty="0">
              <a:solidFill>
                <a:srgbClr val="467886"/>
              </a:solidFill>
              <a:effectLst/>
              <a:latin typeface="Aptos" panose="020B0004020202020204" pitchFamily="34" charset="0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b="1" u="none" strike="noStrike" dirty="0">
                <a:effectLst/>
                <a:latin typeface="Aptos" panose="020B00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Container</a:t>
            </a:r>
            <a:r>
              <a:rPr lang="en-GB" b="1" u="none" strike="noStrike" dirty="0">
                <a:effectLst/>
                <a:latin typeface="Aptos" panose="020B0004020202020204" pitchFamily="34" charset="0"/>
              </a:rPr>
              <a:t>:</a:t>
            </a:r>
          </a:p>
          <a:p>
            <a:r>
              <a:rPr lang="en-GB" dirty="0">
                <a:latin typeface="Aptos" panose="020B0004020202020204" pitchFamily="34" charset="0"/>
              </a:rPr>
              <a:t>The Container widget lets you create a rectangular visual element. A container can be decorated with a </a:t>
            </a:r>
            <a:r>
              <a:rPr lang="en-GB" u="none" strike="noStrike" dirty="0">
                <a:effectLst/>
                <a:latin typeface="Aptos" panose="020B00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BoxDecoration</a:t>
            </a:r>
            <a:r>
              <a:rPr lang="en-GB" dirty="0">
                <a:latin typeface="Aptos" panose="020B0004020202020204" pitchFamily="34" charset="0"/>
              </a:rPr>
              <a:t>, such as a background, a border, or a shadow. A Container can also have margins, padding, and constraints applied to its size. In addition, a Container can be transformed in three-dimensional space using a matrix.</a:t>
            </a:r>
            <a:endParaRPr lang="en-IT" dirty="0">
              <a:latin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04503-08E9-D67A-F270-88378238F44E}"/>
              </a:ext>
            </a:extLst>
          </p:cNvPr>
          <p:cNvSpPr txBox="1"/>
          <p:nvPr/>
        </p:nvSpPr>
        <p:spPr>
          <a:xfrm>
            <a:off x="531019" y="908705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dirty="0"/>
              <a:t>https://docs.flutter.dev/ui/widgets</a:t>
            </a:r>
          </a:p>
        </p:txBody>
      </p:sp>
    </p:spTree>
    <p:extLst>
      <p:ext uri="{BB962C8B-B14F-4D97-AF65-F5344CB8AC3E}">
        <p14:creationId xmlns:p14="http://schemas.microsoft.com/office/powerpoint/2010/main" val="487175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28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6" y="129385"/>
            <a:ext cx="6453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LET’S TRY TO USE ALL THE ELEMENTS!</a:t>
            </a:r>
          </a:p>
        </p:txBody>
      </p:sp>
      <p:pic>
        <p:nvPicPr>
          <p:cNvPr id="9" name="Picture 8" descr="A screenshot of a chat&#10;&#10;Description automatically generated">
            <a:extLst>
              <a:ext uri="{FF2B5EF4-FFF2-40B4-BE49-F238E27FC236}">
                <a16:creationId xmlns:a16="http://schemas.microsoft.com/office/drawing/2014/main" id="{B0106DF9-68BF-3D3F-FEB9-F868DD2E7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004" y="1271893"/>
            <a:ext cx="4064961" cy="522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48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29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6" y="129385"/>
            <a:ext cx="6453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– THROW and CATCH EXCEPTIONs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CC2A2E-EE27-35EE-8DC6-DFDD01B4B361}"/>
              </a:ext>
            </a:extLst>
          </p:cNvPr>
          <p:cNvSpPr txBox="1"/>
          <p:nvPr/>
        </p:nvSpPr>
        <p:spPr>
          <a:xfrm>
            <a:off x="3046379" y="2639836"/>
            <a:ext cx="6099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D43324"/>
                </a:solidFill>
                <a:effectLst/>
              </a:rPr>
              <a:t>throw</a:t>
            </a:r>
            <a:r>
              <a:rPr lang="en-GB" dirty="0">
                <a:solidFill>
                  <a:srgbClr val="0468D7"/>
                </a:solidFill>
                <a:effectLst/>
              </a:rPr>
              <a:t> </a:t>
            </a:r>
            <a:r>
              <a:rPr lang="en-GB" dirty="0" err="1">
                <a:solidFill>
                  <a:srgbClr val="0468D7"/>
                </a:solidFill>
                <a:effectLst/>
              </a:rPr>
              <a:t>FormatException</a:t>
            </a:r>
            <a:r>
              <a:rPr lang="en-GB" dirty="0">
                <a:solidFill>
                  <a:srgbClr val="222222"/>
                </a:solidFill>
                <a:effectLst/>
              </a:rPr>
              <a:t>(</a:t>
            </a:r>
            <a:r>
              <a:rPr lang="en-GB" dirty="0">
                <a:solidFill>
                  <a:srgbClr val="11796D"/>
                </a:solidFill>
                <a:effectLst/>
              </a:rPr>
              <a:t>'Expected at least 1 section’</a:t>
            </a:r>
            <a:r>
              <a:rPr lang="en-GB" dirty="0">
                <a:solidFill>
                  <a:srgbClr val="222222"/>
                </a:solidFill>
                <a:effectLst/>
              </a:rPr>
              <a:t>);</a:t>
            </a:r>
            <a:br>
              <a:rPr lang="en-GB" dirty="0"/>
            </a:br>
            <a:endParaRPr lang="en-IT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C09EAC-D9F7-387D-E93D-789702A917CC}"/>
              </a:ext>
            </a:extLst>
          </p:cNvPr>
          <p:cNvSpPr txBox="1"/>
          <p:nvPr/>
        </p:nvSpPr>
        <p:spPr>
          <a:xfrm>
            <a:off x="3242809" y="3782513"/>
            <a:ext cx="60992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D43324"/>
                </a:solidFill>
                <a:effectLst/>
              </a:rPr>
              <a:t>try</a:t>
            </a:r>
            <a:r>
              <a:rPr lang="en-GB" dirty="0">
                <a:solidFill>
                  <a:srgbClr val="222222"/>
                </a:solidFill>
                <a:effectLst/>
              </a:rPr>
              <a:t> {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rgbClr val="222222"/>
                </a:solidFill>
                <a:effectLst/>
              </a:rPr>
              <a:t>	</a:t>
            </a:r>
            <a:r>
              <a:rPr lang="en-GB" dirty="0" err="1">
                <a:solidFill>
                  <a:srgbClr val="222222"/>
                </a:solidFill>
                <a:effectLst/>
              </a:rPr>
              <a:t>isThisThingWorking</a:t>
            </a:r>
            <a:r>
              <a:rPr lang="en-GB" dirty="0">
                <a:solidFill>
                  <a:srgbClr val="222222"/>
                </a:solidFill>
                <a:effectLst/>
              </a:rPr>
              <a:t>();</a:t>
            </a:r>
          </a:p>
          <a:p>
            <a:r>
              <a:rPr lang="en-GB" dirty="0">
                <a:solidFill>
                  <a:srgbClr val="222222"/>
                </a:solidFill>
                <a:effectLst/>
              </a:rPr>
              <a:t>} </a:t>
            </a:r>
          </a:p>
          <a:p>
            <a:r>
              <a:rPr lang="en-GB" dirty="0">
                <a:solidFill>
                  <a:srgbClr val="D43324"/>
                </a:solidFill>
                <a:effectLst/>
              </a:rPr>
              <a:t>on</a:t>
            </a:r>
            <a:r>
              <a:rPr lang="en-GB" dirty="0">
                <a:solidFill>
                  <a:srgbClr val="0468D7"/>
                </a:solidFill>
                <a:effectLst/>
              </a:rPr>
              <a:t> Exception</a:t>
            </a:r>
            <a:r>
              <a:rPr lang="en-GB" dirty="0">
                <a:solidFill>
                  <a:srgbClr val="222222"/>
                </a:solidFill>
                <a:effectLst/>
              </a:rPr>
              <a:t> {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rgbClr val="222222"/>
                </a:solidFill>
                <a:effectLst/>
              </a:rPr>
              <a:t>	print(“This thing is not working!”);</a:t>
            </a:r>
          </a:p>
          <a:p>
            <a:r>
              <a:rPr lang="en-GB" dirty="0">
                <a:solidFill>
                  <a:srgbClr val="222222"/>
                </a:solidFill>
                <a:effectLst/>
              </a:rPr>
              <a:t>}</a:t>
            </a:r>
            <a:endParaRPr lang="en-IT" dirty="0"/>
          </a:p>
        </p:txBody>
      </p:sp>
      <p:pic>
        <p:nvPicPr>
          <p:cNvPr id="12" name="Picture 2" descr="Google Dart Logo PNG vector in SVG, PDF, AI, CDR format">
            <a:extLst>
              <a:ext uri="{FF2B5EF4-FFF2-40B4-BE49-F238E27FC236}">
                <a16:creationId xmlns:a16="http://schemas.microsoft.com/office/drawing/2014/main" id="{DBE69378-6B90-0592-E11A-A153F8B5DB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2"/>
            <a:ext cx="2924909" cy="9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078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3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6" y="129385"/>
            <a:ext cx="6453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PROGRAMMING LANGUAGE</a:t>
            </a:r>
          </a:p>
        </p:txBody>
      </p:sp>
      <p:pic>
        <p:nvPicPr>
          <p:cNvPr id="3074" name="Picture 2" descr="Google Dart Logo PNG vector in SVG, PDF, AI, CDR format">
            <a:extLst>
              <a:ext uri="{FF2B5EF4-FFF2-40B4-BE49-F238E27FC236}">
                <a16:creationId xmlns:a16="http://schemas.microsoft.com/office/drawing/2014/main" id="{326924A6-F5AF-E852-F10D-AA317791E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2"/>
            <a:ext cx="2924909" cy="9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30E2C3-93CD-C597-FFCA-BE6862F1C324}"/>
              </a:ext>
            </a:extLst>
          </p:cNvPr>
          <p:cNvSpPr txBox="1"/>
          <p:nvPr/>
        </p:nvSpPr>
        <p:spPr>
          <a:xfrm>
            <a:off x="1145414" y="2473089"/>
            <a:ext cx="1000909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The Dart language </a:t>
            </a:r>
          </a:p>
          <a:p>
            <a:r>
              <a:rPr lang="en-GB" dirty="0">
                <a:solidFill>
                  <a:srgbClr val="212121"/>
                </a:solidFill>
                <a:highlight>
                  <a:srgbClr val="FFFFFF"/>
                </a:highlight>
                <a:latin typeface="Google Sans Text"/>
              </a:rPr>
              <a:t>has type Inference</a:t>
            </a:r>
            <a:endParaRPr lang="en-GB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Google Sans Text"/>
            </a:endParaRPr>
          </a:p>
          <a:p>
            <a:pPr algn="l"/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is type safe</a:t>
            </a:r>
          </a:p>
          <a:p>
            <a:pPr algn="l"/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it uses static type checking to ensure that a variable's value </a:t>
            </a:r>
            <a:r>
              <a:rPr lang="en-GB" b="0" i="1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always</a:t>
            </a:r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 matches the variable's static type</a:t>
            </a:r>
          </a:p>
          <a:p>
            <a:pPr algn="l"/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Usage of dynamic type combined with runtime checks</a:t>
            </a:r>
          </a:p>
          <a:p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Dart has built-in </a:t>
            </a:r>
            <a:r>
              <a:rPr lang="en-GB" b="0" i="0" u="none" strike="noStrike" dirty="0">
                <a:solidFill>
                  <a:srgbClr val="1967D2"/>
                </a:solidFill>
                <a:effectLst/>
                <a:highlight>
                  <a:srgbClr val="FFFFFF"/>
                </a:highlight>
                <a:latin typeface="Google Sans Text"/>
                <a:hlinkClick r:id="rId5"/>
              </a:rPr>
              <a:t>sound null safety</a:t>
            </a:r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.</a:t>
            </a:r>
          </a:p>
          <a:p>
            <a:pPr algn="l"/>
            <a:endParaRPr lang="en-GB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Google Sans Text"/>
            </a:endParaRPr>
          </a:p>
          <a:p>
            <a:pPr algn="l"/>
            <a:endParaRPr lang="en-GB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Google Sans Text"/>
            </a:endParaRPr>
          </a:p>
        </p:txBody>
      </p:sp>
    </p:spTree>
    <p:extLst>
      <p:ext uri="{BB962C8B-B14F-4D97-AF65-F5344CB8AC3E}">
        <p14:creationId xmlns:p14="http://schemas.microsoft.com/office/powerpoint/2010/main" val="1450216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30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5" y="129385"/>
            <a:ext cx="67149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– ASYNCHRONOUS PROGRAMMING (basic)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942FD32-FF1F-62A4-FED5-B54649DAACFD}"/>
              </a:ext>
            </a:extLst>
          </p:cNvPr>
          <p:cNvSpPr/>
          <p:nvPr/>
        </p:nvSpPr>
        <p:spPr>
          <a:xfrm>
            <a:off x="1385888" y="1400175"/>
            <a:ext cx="314325" cy="31432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A272659-72AC-6FFA-D86B-B768C5AC40E8}"/>
              </a:ext>
            </a:extLst>
          </p:cNvPr>
          <p:cNvCxnSpPr>
            <a:cxnSpLocks/>
            <a:stCxn id="4" idx="4"/>
            <a:endCxn id="8" idx="0"/>
          </p:cNvCxnSpPr>
          <p:nvPr/>
        </p:nvCxnSpPr>
        <p:spPr>
          <a:xfrm>
            <a:off x="1543051" y="1714500"/>
            <a:ext cx="11906" cy="3807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D8A6BFB-1C12-E958-EB7E-595B8040C749}"/>
              </a:ext>
            </a:extLst>
          </p:cNvPr>
          <p:cNvSpPr/>
          <p:nvPr/>
        </p:nvSpPr>
        <p:spPr>
          <a:xfrm>
            <a:off x="838200" y="2095210"/>
            <a:ext cx="1433513" cy="365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01E97A-B4A5-4696-3730-07C0199B0E33}"/>
              </a:ext>
            </a:extLst>
          </p:cNvPr>
          <p:cNvCxnSpPr>
            <a:cxnSpLocks/>
            <a:stCxn id="8" idx="2"/>
            <a:endCxn id="14" idx="0"/>
          </p:cNvCxnSpPr>
          <p:nvPr/>
        </p:nvCxnSpPr>
        <p:spPr>
          <a:xfrm>
            <a:off x="1554957" y="2460335"/>
            <a:ext cx="0" cy="4131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48D088E-BC1A-5585-5980-44BDDD207598}"/>
              </a:ext>
            </a:extLst>
          </p:cNvPr>
          <p:cNvSpPr/>
          <p:nvPr/>
        </p:nvSpPr>
        <p:spPr>
          <a:xfrm>
            <a:off x="838200" y="2873520"/>
            <a:ext cx="1433513" cy="365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5A28A90-7370-D3EE-C6F2-6BB39EB282EF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>
            <a:off x="1554957" y="3238645"/>
            <a:ext cx="0" cy="4131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53D162E-379C-E470-847B-F7F08F01C54C}"/>
              </a:ext>
            </a:extLst>
          </p:cNvPr>
          <p:cNvSpPr/>
          <p:nvPr/>
        </p:nvSpPr>
        <p:spPr>
          <a:xfrm>
            <a:off x="838200" y="3651831"/>
            <a:ext cx="1433513" cy="365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chemeClr val="tx1"/>
                </a:solidFill>
              </a:rPr>
              <a:t>C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94E1BB1-1F4F-63DA-6B54-FB8CE29DE37C}"/>
              </a:ext>
            </a:extLst>
          </p:cNvPr>
          <p:cNvGrpSpPr/>
          <p:nvPr/>
        </p:nvGrpSpPr>
        <p:grpSpPr>
          <a:xfrm>
            <a:off x="1400176" y="4302126"/>
            <a:ext cx="300037" cy="300037"/>
            <a:chOff x="1400176" y="4302126"/>
            <a:chExt cx="300037" cy="30003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2511DA4-0961-4D7B-0A05-9AA468827DD4}"/>
                </a:ext>
              </a:extLst>
            </p:cNvPr>
            <p:cNvSpPr/>
            <p:nvPr/>
          </p:nvSpPr>
          <p:spPr>
            <a:xfrm>
              <a:off x="1400176" y="4302126"/>
              <a:ext cx="300037" cy="3000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748E3A9-5409-0256-2AC6-245976328D1A}"/>
                </a:ext>
              </a:extLst>
            </p:cNvPr>
            <p:cNvSpPr/>
            <p:nvPr/>
          </p:nvSpPr>
          <p:spPr>
            <a:xfrm>
              <a:off x="1443002" y="4344952"/>
              <a:ext cx="214384" cy="21438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F13B7C4-FF7C-1034-84F9-332B936B4953}"/>
              </a:ext>
            </a:extLst>
          </p:cNvPr>
          <p:cNvCxnSpPr>
            <a:cxnSpLocks/>
            <a:stCxn id="16" idx="2"/>
            <a:endCxn id="27" idx="0"/>
          </p:cNvCxnSpPr>
          <p:nvPr/>
        </p:nvCxnSpPr>
        <p:spPr>
          <a:xfrm flipH="1">
            <a:off x="1550195" y="4016956"/>
            <a:ext cx="4762" cy="2851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51B0EFC4-8DF7-35A7-4CEE-7A4A6C29325A}"/>
              </a:ext>
            </a:extLst>
          </p:cNvPr>
          <p:cNvSpPr/>
          <p:nvPr/>
        </p:nvSpPr>
        <p:spPr>
          <a:xfrm>
            <a:off x="9141886" y="1243012"/>
            <a:ext cx="314325" cy="31432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2BB2E0F-C5D5-E22E-711A-5EC7F8A999C7}"/>
              </a:ext>
            </a:extLst>
          </p:cNvPr>
          <p:cNvSpPr/>
          <p:nvPr/>
        </p:nvSpPr>
        <p:spPr>
          <a:xfrm>
            <a:off x="8594198" y="2302062"/>
            <a:ext cx="1433513" cy="365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chemeClr val="tx1"/>
                </a:solidFill>
              </a:rPr>
              <a:t>A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4D632B8-D6C4-1070-3A1E-C3DE622ED171}"/>
              </a:ext>
            </a:extLst>
          </p:cNvPr>
          <p:cNvGrpSpPr/>
          <p:nvPr/>
        </p:nvGrpSpPr>
        <p:grpSpPr>
          <a:xfrm>
            <a:off x="9156174" y="3356648"/>
            <a:ext cx="300037" cy="300037"/>
            <a:chOff x="1400176" y="4302126"/>
            <a:chExt cx="300037" cy="300037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96428A5-FC99-C948-A6ED-2C1AEE109BD0}"/>
                </a:ext>
              </a:extLst>
            </p:cNvPr>
            <p:cNvSpPr/>
            <p:nvPr/>
          </p:nvSpPr>
          <p:spPr>
            <a:xfrm>
              <a:off x="1400176" y="4302126"/>
              <a:ext cx="300037" cy="3000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4E240D7-77BA-69C9-FCEC-8BDA2F8E5F50}"/>
                </a:ext>
              </a:extLst>
            </p:cNvPr>
            <p:cNvSpPr/>
            <p:nvPr/>
          </p:nvSpPr>
          <p:spPr>
            <a:xfrm>
              <a:off x="1443002" y="4344952"/>
              <a:ext cx="214384" cy="21438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B69ED9D4-BF11-01EF-97D4-AD8616E5CEAE}"/>
              </a:ext>
            </a:extLst>
          </p:cNvPr>
          <p:cNvSpPr/>
          <p:nvPr/>
        </p:nvSpPr>
        <p:spPr>
          <a:xfrm>
            <a:off x="10190166" y="2281542"/>
            <a:ext cx="1433513" cy="365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1E6AEBD-4A4F-4475-AE84-11E05B50D906}"/>
              </a:ext>
            </a:extLst>
          </p:cNvPr>
          <p:cNvSpPr/>
          <p:nvPr/>
        </p:nvSpPr>
        <p:spPr>
          <a:xfrm>
            <a:off x="6998230" y="2302062"/>
            <a:ext cx="1433513" cy="365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EE25E86-A445-250C-0A60-41E8C92B2FFD}"/>
              </a:ext>
            </a:extLst>
          </p:cNvPr>
          <p:cNvCxnSpPr/>
          <p:nvPr/>
        </p:nvCxnSpPr>
        <p:spPr>
          <a:xfrm>
            <a:off x="7450668" y="1950046"/>
            <a:ext cx="3632200" cy="0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187981B-6109-7BBF-8220-5BAF2E7715FF}"/>
              </a:ext>
            </a:extLst>
          </p:cNvPr>
          <p:cNvCxnSpPr/>
          <p:nvPr/>
        </p:nvCxnSpPr>
        <p:spPr>
          <a:xfrm>
            <a:off x="7450668" y="2983824"/>
            <a:ext cx="3632200" cy="0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66EC6FE-38F5-9D5B-FC35-ED66C0E5BEF0}"/>
              </a:ext>
            </a:extLst>
          </p:cNvPr>
          <p:cNvCxnSpPr>
            <a:cxnSpLocks/>
            <a:stCxn id="35" idx="4"/>
          </p:cNvCxnSpPr>
          <p:nvPr/>
        </p:nvCxnSpPr>
        <p:spPr>
          <a:xfrm flipH="1">
            <a:off x="9299048" y="1557337"/>
            <a:ext cx="1" cy="3692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6AF2319-1711-DBD9-E970-E43454353FD6}"/>
              </a:ext>
            </a:extLst>
          </p:cNvPr>
          <p:cNvCxnSpPr>
            <a:cxnSpLocks/>
          </p:cNvCxnSpPr>
          <p:nvPr/>
        </p:nvCxnSpPr>
        <p:spPr>
          <a:xfrm flipH="1">
            <a:off x="9310954" y="3001841"/>
            <a:ext cx="1" cy="3692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20" name="Straight Arrow Connector 5119">
            <a:extLst>
              <a:ext uri="{FF2B5EF4-FFF2-40B4-BE49-F238E27FC236}">
                <a16:creationId xmlns:a16="http://schemas.microsoft.com/office/drawing/2014/main" id="{D392DEBC-274D-6562-32C0-B10E4C533C5B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7714986" y="1980772"/>
            <a:ext cx="1" cy="3212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22" name="Straight Arrow Connector 5121">
            <a:extLst>
              <a:ext uri="{FF2B5EF4-FFF2-40B4-BE49-F238E27FC236}">
                <a16:creationId xmlns:a16="http://schemas.microsoft.com/office/drawing/2014/main" id="{04DB01EC-C784-D70B-4151-3FCE87C05F73}"/>
              </a:ext>
            </a:extLst>
          </p:cNvPr>
          <p:cNvCxnSpPr>
            <a:cxnSpLocks/>
          </p:cNvCxnSpPr>
          <p:nvPr/>
        </p:nvCxnSpPr>
        <p:spPr>
          <a:xfrm>
            <a:off x="7714986" y="2667187"/>
            <a:ext cx="1" cy="3212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23" name="Straight Arrow Connector 5122">
            <a:extLst>
              <a:ext uri="{FF2B5EF4-FFF2-40B4-BE49-F238E27FC236}">
                <a16:creationId xmlns:a16="http://schemas.microsoft.com/office/drawing/2014/main" id="{FE20C83F-2AA2-F68F-CED4-A2BD0B95A77A}"/>
              </a:ext>
            </a:extLst>
          </p:cNvPr>
          <p:cNvCxnSpPr>
            <a:cxnSpLocks/>
          </p:cNvCxnSpPr>
          <p:nvPr/>
        </p:nvCxnSpPr>
        <p:spPr>
          <a:xfrm>
            <a:off x="9299047" y="1971925"/>
            <a:ext cx="1" cy="3212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25" name="Straight Arrow Connector 5124">
            <a:extLst>
              <a:ext uri="{FF2B5EF4-FFF2-40B4-BE49-F238E27FC236}">
                <a16:creationId xmlns:a16="http://schemas.microsoft.com/office/drawing/2014/main" id="{3FE9F2A4-C4EA-C1A9-8288-F66391C6F4C4}"/>
              </a:ext>
            </a:extLst>
          </p:cNvPr>
          <p:cNvCxnSpPr>
            <a:cxnSpLocks/>
          </p:cNvCxnSpPr>
          <p:nvPr/>
        </p:nvCxnSpPr>
        <p:spPr>
          <a:xfrm>
            <a:off x="9299047" y="2658340"/>
            <a:ext cx="1" cy="3212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26" name="Straight Arrow Connector 5125">
            <a:extLst>
              <a:ext uri="{FF2B5EF4-FFF2-40B4-BE49-F238E27FC236}">
                <a16:creationId xmlns:a16="http://schemas.microsoft.com/office/drawing/2014/main" id="{F33FD5D9-010C-4F20-FF99-244D0CBD7B5C}"/>
              </a:ext>
            </a:extLst>
          </p:cNvPr>
          <p:cNvCxnSpPr>
            <a:cxnSpLocks/>
          </p:cNvCxnSpPr>
          <p:nvPr/>
        </p:nvCxnSpPr>
        <p:spPr>
          <a:xfrm>
            <a:off x="10906922" y="1951020"/>
            <a:ext cx="1" cy="3212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27" name="Straight Arrow Connector 5126">
            <a:extLst>
              <a:ext uri="{FF2B5EF4-FFF2-40B4-BE49-F238E27FC236}">
                <a16:creationId xmlns:a16="http://schemas.microsoft.com/office/drawing/2014/main" id="{9B096830-F173-AFA7-2A63-8F2BAD4B9DFC}"/>
              </a:ext>
            </a:extLst>
          </p:cNvPr>
          <p:cNvCxnSpPr>
            <a:cxnSpLocks/>
          </p:cNvCxnSpPr>
          <p:nvPr/>
        </p:nvCxnSpPr>
        <p:spPr>
          <a:xfrm>
            <a:off x="10906922" y="2637435"/>
            <a:ext cx="1" cy="3212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28" name="Rectangle 5127">
            <a:extLst>
              <a:ext uri="{FF2B5EF4-FFF2-40B4-BE49-F238E27FC236}">
                <a16:creationId xmlns:a16="http://schemas.microsoft.com/office/drawing/2014/main" id="{2B2DDA96-9741-92B8-8703-66B5F4DB9AEA}"/>
              </a:ext>
            </a:extLst>
          </p:cNvPr>
          <p:cNvSpPr/>
          <p:nvPr/>
        </p:nvSpPr>
        <p:spPr>
          <a:xfrm>
            <a:off x="3866490" y="3612993"/>
            <a:ext cx="436037" cy="365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600" dirty="0">
                <a:solidFill>
                  <a:schemeClr val="tx1"/>
                </a:solidFill>
              </a:rPr>
              <a:t>U2</a:t>
            </a:r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8CF449E3-FCE8-8245-3F41-3C7D10E12FAE}"/>
              </a:ext>
            </a:extLst>
          </p:cNvPr>
          <p:cNvSpPr/>
          <p:nvPr/>
        </p:nvSpPr>
        <p:spPr>
          <a:xfrm>
            <a:off x="5087409" y="3612993"/>
            <a:ext cx="436037" cy="365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5131" name="Straight Connector 5130">
            <a:extLst>
              <a:ext uri="{FF2B5EF4-FFF2-40B4-BE49-F238E27FC236}">
                <a16:creationId xmlns:a16="http://schemas.microsoft.com/office/drawing/2014/main" id="{390A7DB9-1839-8B92-6236-BAAB1A81F734}"/>
              </a:ext>
            </a:extLst>
          </p:cNvPr>
          <p:cNvCxnSpPr>
            <a:cxnSpLocks/>
            <a:stCxn id="5128" idx="2"/>
          </p:cNvCxnSpPr>
          <p:nvPr/>
        </p:nvCxnSpPr>
        <p:spPr>
          <a:xfrm>
            <a:off x="4084509" y="3978118"/>
            <a:ext cx="0" cy="121993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32" name="Straight Connector 5131">
            <a:extLst>
              <a:ext uri="{FF2B5EF4-FFF2-40B4-BE49-F238E27FC236}">
                <a16:creationId xmlns:a16="http://schemas.microsoft.com/office/drawing/2014/main" id="{64CEDC9F-8FAF-3CBA-317B-9C2B8DB29E04}"/>
              </a:ext>
            </a:extLst>
          </p:cNvPr>
          <p:cNvCxnSpPr>
            <a:cxnSpLocks/>
            <a:stCxn id="5129" idx="2"/>
          </p:cNvCxnSpPr>
          <p:nvPr/>
        </p:nvCxnSpPr>
        <p:spPr>
          <a:xfrm>
            <a:off x="5305428" y="3978118"/>
            <a:ext cx="0" cy="257640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8E90E3F5-02D5-9374-6D71-155E2BEFF06E}"/>
              </a:ext>
            </a:extLst>
          </p:cNvPr>
          <p:cNvSpPr/>
          <p:nvPr/>
        </p:nvSpPr>
        <p:spPr>
          <a:xfrm>
            <a:off x="3965975" y="4181500"/>
            <a:ext cx="228600" cy="9015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5136" name="Rectangle 5135">
            <a:extLst>
              <a:ext uri="{FF2B5EF4-FFF2-40B4-BE49-F238E27FC236}">
                <a16:creationId xmlns:a16="http://schemas.microsoft.com/office/drawing/2014/main" id="{8CF8EF96-2853-E0A9-9130-19DC47159BF9}"/>
              </a:ext>
            </a:extLst>
          </p:cNvPr>
          <p:cNvSpPr/>
          <p:nvPr/>
        </p:nvSpPr>
        <p:spPr>
          <a:xfrm>
            <a:off x="5190995" y="4181213"/>
            <a:ext cx="228600" cy="9015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cxnSp>
        <p:nvCxnSpPr>
          <p:cNvPr id="5137" name="Straight Arrow Connector 5136">
            <a:extLst>
              <a:ext uri="{FF2B5EF4-FFF2-40B4-BE49-F238E27FC236}">
                <a16:creationId xmlns:a16="http://schemas.microsoft.com/office/drawing/2014/main" id="{F0673AB8-105D-21C2-E683-E6D6417A6738}"/>
              </a:ext>
            </a:extLst>
          </p:cNvPr>
          <p:cNvCxnSpPr>
            <a:cxnSpLocks/>
          </p:cNvCxnSpPr>
          <p:nvPr/>
        </p:nvCxnSpPr>
        <p:spPr>
          <a:xfrm>
            <a:off x="4194575" y="4304785"/>
            <a:ext cx="9846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40" name="Straight Arrow Connector 5139">
            <a:extLst>
              <a:ext uri="{FF2B5EF4-FFF2-40B4-BE49-F238E27FC236}">
                <a16:creationId xmlns:a16="http://schemas.microsoft.com/office/drawing/2014/main" id="{504F510C-C92A-FE9E-917F-49DE34726B85}"/>
              </a:ext>
            </a:extLst>
          </p:cNvPr>
          <p:cNvCxnSpPr>
            <a:cxnSpLocks/>
          </p:cNvCxnSpPr>
          <p:nvPr/>
        </p:nvCxnSpPr>
        <p:spPr>
          <a:xfrm flipH="1">
            <a:off x="4194575" y="5001670"/>
            <a:ext cx="96520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59" name="Rectangle 5158">
            <a:extLst>
              <a:ext uri="{FF2B5EF4-FFF2-40B4-BE49-F238E27FC236}">
                <a16:creationId xmlns:a16="http://schemas.microsoft.com/office/drawing/2014/main" id="{B24CE756-3B98-A22F-6E58-6D0CC7CE0B92}"/>
              </a:ext>
            </a:extLst>
          </p:cNvPr>
          <p:cNvSpPr/>
          <p:nvPr/>
        </p:nvSpPr>
        <p:spPr>
          <a:xfrm>
            <a:off x="3126317" y="3612706"/>
            <a:ext cx="436037" cy="365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600" dirty="0">
                <a:solidFill>
                  <a:schemeClr val="tx1"/>
                </a:solidFill>
              </a:rPr>
              <a:t>U1</a:t>
            </a:r>
          </a:p>
        </p:txBody>
      </p:sp>
      <p:cxnSp>
        <p:nvCxnSpPr>
          <p:cNvPr id="5160" name="Straight Connector 5159">
            <a:extLst>
              <a:ext uri="{FF2B5EF4-FFF2-40B4-BE49-F238E27FC236}">
                <a16:creationId xmlns:a16="http://schemas.microsoft.com/office/drawing/2014/main" id="{E75A2A06-C50F-9D29-5D3B-52BD4E81FBD7}"/>
              </a:ext>
            </a:extLst>
          </p:cNvPr>
          <p:cNvCxnSpPr>
            <a:cxnSpLocks/>
            <a:stCxn id="5159" idx="2"/>
          </p:cNvCxnSpPr>
          <p:nvPr/>
        </p:nvCxnSpPr>
        <p:spPr>
          <a:xfrm>
            <a:off x="3344336" y="3977831"/>
            <a:ext cx="0" cy="2646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61" name="Rectangle 5160">
            <a:extLst>
              <a:ext uri="{FF2B5EF4-FFF2-40B4-BE49-F238E27FC236}">
                <a16:creationId xmlns:a16="http://schemas.microsoft.com/office/drawing/2014/main" id="{788574DD-C114-919F-DA75-7409B81C62A8}"/>
              </a:ext>
            </a:extLst>
          </p:cNvPr>
          <p:cNvSpPr/>
          <p:nvPr/>
        </p:nvSpPr>
        <p:spPr>
          <a:xfrm>
            <a:off x="3225802" y="4181213"/>
            <a:ext cx="257842" cy="20820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cxnSp>
        <p:nvCxnSpPr>
          <p:cNvPr id="5163" name="Straight Arrow Connector 5162">
            <a:extLst>
              <a:ext uri="{FF2B5EF4-FFF2-40B4-BE49-F238E27FC236}">
                <a16:creationId xmlns:a16="http://schemas.microsoft.com/office/drawing/2014/main" id="{C3EC183E-354F-AF48-B4FD-0B82284E4231}"/>
              </a:ext>
            </a:extLst>
          </p:cNvPr>
          <p:cNvCxnSpPr>
            <a:cxnSpLocks/>
          </p:cNvCxnSpPr>
          <p:nvPr/>
        </p:nvCxnSpPr>
        <p:spPr>
          <a:xfrm>
            <a:off x="3483644" y="5281307"/>
            <a:ext cx="167613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65" name="Rectangle 5164">
            <a:extLst>
              <a:ext uri="{FF2B5EF4-FFF2-40B4-BE49-F238E27FC236}">
                <a16:creationId xmlns:a16="http://schemas.microsoft.com/office/drawing/2014/main" id="{A1A7278E-821B-79C7-8466-5ABC20B5D3DC}"/>
              </a:ext>
            </a:extLst>
          </p:cNvPr>
          <p:cNvSpPr/>
          <p:nvPr/>
        </p:nvSpPr>
        <p:spPr>
          <a:xfrm>
            <a:off x="5184782" y="5225181"/>
            <a:ext cx="228600" cy="9015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cxnSp>
        <p:nvCxnSpPr>
          <p:cNvPr id="5166" name="Straight Arrow Connector 5165">
            <a:extLst>
              <a:ext uri="{FF2B5EF4-FFF2-40B4-BE49-F238E27FC236}">
                <a16:creationId xmlns:a16="http://schemas.microsoft.com/office/drawing/2014/main" id="{B02EF30A-71AE-DCEF-D8BE-25DB52FBB15A}"/>
              </a:ext>
            </a:extLst>
          </p:cNvPr>
          <p:cNvCxnSpPr>
            <a:cxnSpLocks/>
          </p:cNvCxnSpPr>
          <p:nvPr/>
        </p:nvCxnSpPr>
        <p:spPr>
          <a:xfrm flipH="1">
            <a:off x="3483644" y="6060220"/>
            <a:ext cx="1707351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69" name="Rectangle 5168">
            <a:extLst>
              <a:ext uri="{FF2B5EF4-FFF2-40B4-BE49-F238E27FC236}">
                <a16:creationId xmlns:a16="http://schemas.microsoft.com/office/drawing/2014/main" id="{BB797FB8-750D-DF46-33D0-C3056F1D3CFE}"/>
              </a:ext>
            </a:extLst>
          </p:cNvPr>
          <p:cNvSpPr/>
          <p:nvPr/>
        </p:nvSpPr>
        <p:spPr>
          <a:xfrm>
            <a:off x="8865662" y="4122479"/>
            <a:ext cx="436037" cy="365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600" dirty="0">
                <a:solidFill>
                  <a:schemeClr val="tx1"/>
                </a:solidFill>
              </a:rPr>
              <a:t>U2</a:t>
            </a:r>
          </a:p>
        </p:txBody>
      </p:sp>
      <p:sp>
        <p:nvSpPr>
          <p:cNvPr id="5170" name="Rectangle 5169">
            <a:extLst>
              <a:ext uri="{FF2B5EF4-FFF2-40B4-BE49-F238E27FC236}">
                <a16:creationId xmlns:a16="http://schemas.microsoft.com/office/drawing/2014/main" id="{51E14DBF-F79C-EE88-6E0A-96BD7A8A4A20}"/>
              </a:ext>
            </a:extLst>
          </p:cNvPr>
          <p:cNvSpPr/>
          <p:nvPr/>
        </p:nvSpPr>
        <p:spPr>
          <a:xfrm>
            <a:off x="10086581" y="4122479"/>
            <a:ext cx="436037" cy="365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5171" name="Straight Connector 5170">
            <a:extLst>
              <a:ext uri="{FF2B5EF4-FFF2-40B4-BE49-F238E27FC236}">
                <a16:creationId xmlns:a16="http://schemas.microsoft.com/office/drawing/2014/main" id="{9366A719-C5C2-CBC5-8268-AF161C89EBFD}"/>
              </a:ext>
            </a:extLst>
          </p:cNvPr>
          <p:cNvCxnSpPr>
            <a:cxnSpLocks/>
            <a:stCxn id="5169" idx="2"/>
          </p:cNvCxnSpPr>
          <p:nvPr/>
        </p:nvCxnSpPr>
        <p:spPr>
          <a:xfrm>
            <a:off x="9083681" y="4487604"/>
            <a:ext cx="0" cy="163917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72" name="Straight Connector 5171">
            <a:extLst>
              <a:ext uri="{FF2B5EF4-FFF2-40B4-BE49-F238E27FC236}">
                <a16:creationId xmlns:a16="http://schemas.microsoft.com/office/drawing/2014/main" id="{A183B6FB-571B-36D9-C8F9-7FD590741108}"/>
              </a:ext>
            </a:extLst>
          </p:cNvPr>
          <p:cNvCxnSpPr>
            <a:cxnSpLocks/>
            <a:stCxn id="5170" idx="2"/>
          </p:cNvCxnSpPr>
          <p:nvPr/>
        </p:nvCxnSpPr>
        <p:spPr>
          <a:xfrm>
            <a:off x="10304600" y="4487604"/>
            <a:ext cx="0" cy="177328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73" name="Rectangle 5172">
            <a:extLst>
              <a:ext uri="{FF2B5EF4-FFF2-40B4-BE49-F238E27FC236}">
                <a16:creationId xmlns:a16="http://schemas.microsoft.com/office/drawing/2014/main" id="{4CC61A57-D34D-78BE-64B2-FC59990DD83B}"/>
              </a:ext>
            </a:extLst>
          </p:cNvPr>
          <p:cNvSpPr/>
          <p:nvPr/>
        </p:nvSpPr>
        <p:spPr>
          <a:xfrm>
            <a:off x="8965147" y="4690986"/>
            <a:ext cx="216812" cy="12196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5174" name="Rectangle 5173">
            <a:extLst>
              <a:ext uri="{FF2B5EF4-FFF2-40B4-BE49-F238E27FC236}">
                <a16:creationId xmlns:a16="http://schemas.microsoft.com/office/drawing/2014/main" id="{445F4059-52F5-0B23-E84A-A619AF389E86}"/>
              </a:ext>
            </a:extLst>
          </p:cNvPr>
          <p:cNvSpPr/>
          <p:nvPr/>
        </p:nvSpPr>
        <p:spPr>
          <a:xfrm>
            <a:off x="10190166" y="4690699"/>
            <a:ext cx="257821" cy="1219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cxnSp>
        <p:nvCxnSpPr>
          <p:cNvPr id="5175" name="Straight Arrow Connector 5174">
            <a:extLst>
              <a:ext uri="{FF2B5EF4-FFF2-40B4-BE49-F238E27FC236}">
                <a16:creationId xmlns:a16="http://schemas.microsoft.com/office/drawing/2014/main" id="{3E642AEC-04FB-CA91-23DE-E90B3EC2B39A}"/>
              </a:ext>
            </a:extLst>
          </p:cNvPr>
          <p:cNvCxnSpPr>
            <a:cxnSpLocks/>
          </p:cNvCxnSpPr>
          <p:nvPr/>
        </p:nvCxnSpPr>
        <p:spPr>
          <a:xfrm>
            <a:off x="9193747" y="4814271"/>
            <a:ext cx="9846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76" name="Straight Arrow Connector 5175">
            <a:extLst>
              <a:ext uri="{FF2B5EF4-FFF2-40B4-BE49-F238E27FC236}">
                <a16:creationId xmlns:a16="http://schemas.microsoft.com/office/drawing/2014/main" id="{F0BD831C-3AC2-CB1B-FFAF-BE28CC24330A}"/>
              </a:ext>
            </a:extLst>
          </p:cNvPr>
          <p:cNvCxnSpPr>
            <a:cxnSpLocks/>
          </p:cNvCxnSpPr>
          <p:nvPr/>
        </p:nvCxnSpPr>
        <p:spPr>
          <a:xfrm flipH="1">
            <a:off x="9193747" y="5511156"/>
            <a:ext cx="96520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77" name="Rectangle 5176">
            <a:extLst>
              <a:ext uri="{FF2B5EF4-FFF2-40B4-BE49-F238E27FC236}">
                <a16:creationId xmlns:a16="http://schemas.microsoft.com/office/drawing/2014/main" id="{6DE1E6CA-9F29-A48D-AF06-11AF219C7886}"/>
              </a:ext>
            </a:extLst>
          </p:cNvPr>
          <p:cNvSpPr/>
          <p:nvPr/>
        </p:nvSpPr>
        <p:spPr>
          <a:xfrm>
            <a:off x="8125489" y="4122192"/>
            <a:ext cx="436037" cy="365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600" dirty="0">
                <a:solidFill>
                  <a:schemeClr val="tx1"/>
                </a:solidFill>
              </a:rPr>
              <a:t>U1</a:t>
            </a:r>
          </a:p>
        </p:txBody>
      </p:sp>
      <p:cxnSp>
        <p:nvCxnSpPr>
          <p:cNvPr id="5178" name="Straight Connector 5177">
            <a:extLst>
              <a:ext uri="{FF2B5EF4-FFF2-40B4-BE49-F238E27FC236}">
                <a16:creationId xmlns:a16="http://schemas.microsoft.com/office/drawing/2014/main" id="{A20C8970-4378-113C-0C89-990EAEA487C3}"/>
              </a:ext>
            </a:extLst>
          </p:cNvPr>
          <p:cNvCxnSpPr>
            <a:cxnSpLocks/>
            <a:stCxn id="5177" idx="2"/>
          </p:cNvCxnSpPr>
          <p:nvPr/>
        </p:nvCxnSpPr>
        <p:spPr>
          <a:xfrm>
            <a:off x="8343508" y="4487317"/>
            <a:ext cx="0" cy="187110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79" name="Rectangle 5178">
            <a:extLst>
              <a:ext uri="{FF2B5EF4-FFF2-40B4-BE49-F238E27FC236}">
                <a16:creationId xmlns:a16="http://schemas.microsoft.com/office/drawing/2014/main" id="{2737FBA9-CE75-681B-3383-9CAA9E255075}"/>
              </a:ext>
            </a:extLst>
          </p:cNvPr>
          <p:cNvSpPr/>
          <p:nvPr/>
        </p:nvSpPr>
        <p:spPr>
          <a:xfrm>
            <a:off x="8224974" y="4690700"/>
            <a:ext cx="234257" cy="14360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cxnSp>
        <p:nvCxnSpPr>
          <p:cNvPr id="5180" name="Straight Arrow Connector 5179">
            <a:extLst>
              <a:ext uri="{FF2B5EF4-FFF2-40B4-BE49-F238E27FC236}">
                <a16:creationId xmlns:a16="http://schemas.microsoft.com/office/drawing/2014/main" id="{62EC3D11-5A1B-B8AE-F73C-F0EF2626F593}"/>
              </a:ext>
            </a:extLst>
          </p:cNvPr>
          <p:cNvCxnSpPr>
            <a:cxnSpLocks/>
          </p:cNvCxnSpPr>
          <p:nvPr/>
        </p:nvCxnSpPr>
        <p:spPr>
          <a:xfrm>
            <a:off x="8502264" y="4992448"/>
            <a:ext cx="167613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82" name="Straight Arrow Connector 5181">
            <a:extLst>
              <a:ext uri="{FF2B5EF4-FFF2-40B4-BE49-F238E27FC236}">
                <a16:creationId xmlns:a16="http://schemas.microsoft.com/office/drawing/2014/main" id="{AC4B3E4A-EEDD-E0B8-C276-01091A2E1607}"/>
              </a:ext>
            </a:extLst>
          </p:cNvPr>
          <p:cNvCxnSpPr>
            <a:cxnSpLocks/>
          </p:cNvCxnSpPr>
          <p:nvPr/>
        </p:nvCxnSpPr>
        <p:spPr>
          <a:xfrm flipH="1">
            <a:off x="8471044" y="5813802"/>
            <a:ext cx="1707351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88" name="TextBox 5187">
            <a:extLst>
              <a:ext uri="{FF2B5EF4-FFF2-40B4-BE49-F238E27FC236}">
                <a16:creationId xmlns:a16="http://schemas.microsoft.com/office/drawing/2014/main" id="{4B01F717-9C61-C08B-980F-1A8A52DDCD40}"/>
              </a:ext>
            </a:extLst>
          </p:cNvPr>
          <p:cNvSpPr txBox="1"/>
          <p:nvPr/>
        </p:nvSpPr>
        <p:spPr>
          <a:xfrm>
            <a:off x="2769662" y="292900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22222"/>
                </a:solidFill>
                <a:effectLst/>
              </a:rPr>
              <a:t>Synchronous programming</a:t>
            </a:r>
            <a:endParaRPr lang="en-IT" dirty="0"/>
          </a:p>
        </p:txBody>
      </p:sp>
      <p:sp>
        <p:nvSpPr>
          <p:cNvPr id="5189" name="TextBox 5188">
            <a:extLst>
              <a:ext uri="{FF2B5EF4-FFF2-40B4-BE49-F238E27FC236}">
                <a16:creationId xmlns:a16="http://schemas.microsoft.com/office/drawing/2014/main" id="{8B59C807-E138-AD4E-BB15-42D6E661D47D}"/>
              </a:ext>
            </a:extLst>
          </p:cNvPr>
          <p:cNvSpPr txBox="1"/>
          <p:nvPr/>
        </p:nvSpPr>
        <p:spPr>
          <a:xfrm>
            <a:off x="7858922" y="7881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22222"/>
                </a:solidFill>
                <a:effectLst/>
              </a:rPr>
              <a:t>Asynchronous programming</a:t>
            </a:r>
            <a:endParaRPr lang="en-IT" dirty="0"/>
          </a:p>
        </p:txBody>
      </p:sp>
      <p:sp>
        <p:nvSpPr>
          <p:cNvPr id="5191" name="TextBox 5190">
            <a:extLst>
              <a:ext uri="{FF2B5EF4-FFF2-40B4-BE49-F238E27FC236}">
                <a16:creationId xmlns:a16="http://schemas.microsoft.com/office/drawing/2014/main" id="{5A27AE87-911A-7F16-631A-F87833EA58AF}"/>
              </a:ext>
            </a:extLst>
          </p:cNvPr>
          <p:cNvSpPr txBox="1"/>
          <p:nvPr/>
        </p:nvSpPr>
        <p:spPr>
          <a:xfrm>
            <a:off x="8951324" y="2979419"/>
            <a:ext cx="594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22222"/>
                </a:solidFill>
              </a:rPr>
              <a:t>?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810648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31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5" y="129385"/>
            <a:ext cx="67149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– ASYNCHRONOUS PROGRAMMING (basic)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8C4D07-BCBE-BC52-36F7-9298FC36CFF6}"/>
              </a:ext>
            </a:extLst>
          </p:cNvPr>
          <p:cNvSpPr txBox="1"/>
          <p:nvPr/>
        </p:nvSpPr>
        <p:spPr>
          <a:xfrm>
            <a:off x="3859547" y="2107232"/>
            <a:ext cx="779299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Future&lt;</a:t>
            </a:r>
            <a:r>
              <a:rPr lang="en-GB" dirty="0">
                <a:solidFill>
                  <a:srgbClr val="CC7832"/>
                </a:solidFill>
                <a:effectLst/>
              </a:rPr>
              <a:t>void</a:t>
            </a:r>
            <a:r>
              <a:rPr lang="en-GB" dirty="0"/>
              <a:t>&gt; </a:t>
            </a:r>
            <a:r>
              <a:rPr lang="en-GB" dirty="0" err="1">
                <a:solidFill>
                  <a:srgbClr val="FFC66D"/>
                </a:solidFill>
                <a:effectLst/>
              </a:rPr>
              <a:t>fetchUserOrder</a:t>
            </a:r>
            <a:r>
              <a:rPr lang="en-GB" dirty="0"/>
              <a:t>() {</a:t>
            </a:r>
            <a:br>
              <a:rPr lang="en-GB" dirty="0"/>
            </a:br>
            <a:r>
              <a:rPr lang="en-GB" dirty="0"/>
              <a:t>  </a:t>
            </a:r>
            <a:r>
              <a:rPr lang="en-GB" dirty="0">
                <a:solidFill>
                  <a:srgbClr val="808080"/>
                </a:solidFill>
                <a:effectLst/>
              </a:rPr>
              <a:t>// Imagine that this function is fetching user info from another service or database.</a:t>
            </a:r>
            <a:br>
              <a:rPr lang="en-GB" dirty="0">
                <a:solidFill>
                  <a:srgbClr val="808080"/>
                </a:solidFill>
                <a:effectLst/>
              </a:rPr>
            </a:br>
            <a:r>
              <a:rPr lang="en-GB" dirty="0">
                <a:solidFill>
                  <a:srgbClr val="808080"/>
                </a:solidFill>
                <a:effectLst/>
              </a:rPr>
              <a:t>  </a:t>
            </a:r>
            <a:r>
              <a:rPr lang="en-GB" dirty="0">
                <a:solidFill>
                  <a:srgbClr val="CC7832"/>
                </a:solidFill>
                <a:effectLst/>
              </a:rPr>
              <a:t>return </a:t>
            </a:r>
            <a:r>
              <a:rPr lang="en-GB" dirty="0" err="1">
                <a:solidFill>
                  <a:srgbClr val="FFC66D"/>
                </a:solidFill>
                <a:effectLst/>
              </a:rPr>
              <a:t>Future</a:t>
            </a:r>
            <a:r>
              <a:rPr lang="en-GB" dirty="0" err="1"/>
              <a:t>.</a:t>
            </a:r>
            <a:r>
              <a:rPr lang="en-GB" dirty="0" err="1">
                <a:solidFill>
                  <a:srgbClr val="FFC66D"/>
                </a:solidFill>
                <a:effectLst/>
              </a:rPr>
              <a:t>delayed</a:t>
            </a:r>
            <a:r>
              <a:rPr lang="en-GB" dirty="0"/>
              <a:t>(</a:t>
            </a:r>
            <a:r>
              <a:rPr lang="en-GB" dirty="0" err="1">
                <a:solidFill>
                  <a:srgbClr val="CC7832"/>
                </a:solidFill>
                <a:effectLst/>
              </a:rPr>
              <a:t>const</a:t>
            </a:r>
            <a:r>
              <a:rPr lang="en-GB" dirty="0">
                <a:solidFill>
                  <a:srgbClr val="CC7832"/>
                </a:solidFill>
                <a:effectLst/>
              </a:rPr>
              <a:t> </a:t>
            </a:r>
            <a:r>
              <a:rPr lang="en-GB" dirty="0">
                <a:solidFill>
                  <a:srgbClr val="FFC66D"/>
                </a:solidFill>
                <a:effectLst/>
              </a:rPr>
              <a:t>Duration</a:t>
            </a:r>
            <a:r>
              <a:rPr lang="en-GB" dirty="0"/>
              <a:t>(seconds: </a:t>
            </a:r>
            <a:r>
              <a:rPr lang="en-GB" dirty="0">
                <a:solidFill>
                  <a:srgbClr val="6897BB"/>
                </a:solidFill>
                <a:effectLst/>
              </a:rPr>
              <a:t>2</a:t>
            </a:r>
            <a:r>
              <a:rPr lang="en-GB" dirty="0"/>
              <a:t>)</a:t>
            </a:r>
            <a:r>
              <a:rPr lang="en-GB" dirty="0">
                <a:solidFill>
                  <a:srgbClr val="CC7832"/>
                </a:solidFill>
                <a:effectLst/>
              </a:rPr>
              <a:t>, </a:t>
            </a:r>
            <a:r>
              <a:rPr lang="en-GB" dirty="0"/>
              <a:t>() =&gt; print(</a:t>
            </a:r>
            <a:r>
              <a:rPr lang="en-GB" dirty="0">
                <a:solidFill>
                  <a:srgbClr val="6A8759"/>
                </a:solidFill>
                <a:effectLst/>
              </a:rPr>
              <a:t>'Large Latte'</a:t>
            </a:r>
            <a:r>
              <a:rPr lang="en-GB" dirty="0"/>
              <a:t>))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/>
              <a:t>}</a:t>
            </a:r>
            <a:br>
              <a:rPr lang="en-GB" dirty="0"/>
            </a:br>
            <a:br>
              <a:rPr lang="en-GB" dirty="0"/>
            </a:br>
            <a:r>
              <a:rPr lang="en-GB" dirty="0">
                <a:solidFill>
                  <a:srgbClr val="CC7832"/>
                </a:solidFill>
                <a:effectLst/>
              </a:rPr>
              <a:t>void </a:t>
            </a:r>
            <a:r>
              <a:rPr lang="en-GB" dirty="0">
                <a:solidFill>
                  <a:srgbClr val="FFC66D"/>
                </a:solidFill>
                <a:effectLst/>
              </a:rPr>
              <a:t>main</a:t>
            </a:r>
            <a:r>
              <a:rPr lang="en-GB" dirty="0"/>
              <a:t>() {</a:t>
            </a:r>
            <a:br>
              <a:rPr lang="en-GB" dirty="0"/>
            </a:br>
            <a:r>
              <a:rPr lang="en-GB" dirty="0"/>
              <a:t>  </a:t>
            </a:r>
            <a:r>
              <a:rPr lang="en-GB" dirty="0" err="1"/>
              <a:t>fetchUserOrder</a:t>
            </a:r>
            <a:r>
              <a:rPr lang="en-GB" dirty="0"/>
              <a:t>()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  </a:t>
            </a:r>
            <a:r>
              <a:rPr lang="en-GB" dirty="0"/>
              <a:t>print(</a:t>
            </a:r>
            <a:r>
              <a:rPr lang="en-GB" dirty="0">
                <a:solidFill>
                  <a:srgbClr val="6A8759"/>
                </a:solidFill>
                <a:effectLst/>
              </a:rPr>
              <a:t>'Fetching user order...'</a:t>
            </a:r>
            <a:r>
              <a:rPr lang="en-GB" dirty="0"/>
              <a:t>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/>
              <a:t>}</a:t>
            </a:r>
            <a:endParaRPr lang="en-IT" dirty="0"/>
          </a:p>
        </p:txBody>
      </p:sp>
      <p:pic>
        <p:nvPicPr>
          <p:cNvPr id="4" name="Picture 2" descr="Google Dart Logo PNG vector in SVG, PDF, AI, CDR format">
            <a:extLst>
              <a:ext uri="{FF2B5EF4-FFF2-40B4-BE49-F238E27FC236}">
                <a16:creationId xmlns:a16="http://schemas.microsoft.com/office/drawing/2014/main" id="{F2B504AF-CC0A-8506-BC92-96E09E30F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2"/>
            <a:ext cx="2924909" cy="9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1467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32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5" y="129385"/>
            <a:ext cx="67149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– ASYNCHRONOUS PROGRAMMING (basic)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C402E1-B2D7-1FC6-8C23-7A4AF5107926}"/>
              </a:ext>
            </a:extLst>
          </p:cNvPr>
          <p:cNvSpPr txBox="1"/>
          <p:nvPr/>
        </p:nvSpPr>
        <p:spPr>
          <a:xfrm>
            <a:off x="3377184" y="2055382"/>
            <a:ext cx="764438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468D7"/>
                </a:solidFill>
                <a:effectLst/>
              </a:rPr>
              <a:t>Future</a:t>
            </a:r>
            <a:r>
              <a:rPr lang="en-GB" dirty="0">
                <a:solidFill>
                  <a:srgbClr val="222222"/>
                </a:solidFill>
                <a:effectLst/>
              </a:rPr>
              <a:t>&lt;</a:t>
            </a:r>
            <a:r>
              <a:rPr lang="en-GB" dirty="0">
                <a:solidFill>
                  <a:srgbClr val="0468D7"/>
                </a:solidFill>
                <a:effectLst/>
              </a:rPr>
              <a:t>String</a:t>
            </a:r>
            <a:r>
              <a:rPr lang="en-GB" dirty="0">
                <a:solidFill>
                  <a:srgbClr val="222222"/>
                </a:solidFill>
                <a:effectLst/>
              </a:rPr>
              <a:t>&gt; </a:t>
            </a:r>
            <a:r>
              <a:rPr lang="en-GB" dirty="0" err="1">
                <a:solidFill>
                  <a:srgbClr val="6200EE"/>
                </a:solidFill>
                <a:effectLst/>
              </a:rPr>
              <a:t>createOrderMessage</a:t>
            </a:r>
            <a:r>
              <a:rPr lang="en-GB" dirty="0">
                <a:solidFill>
                  <a:srgbClr val="222222"/>
                </a:solidFill>
                <a:effectLst/>
              </a:rPr>
              <a:t>() </a:t>
            </a:r>
            <a:r>
              <a:rPr lang="en-GB" dirty="0">
                <a:solidFill>
                  <a:srgbClr val="D43324"/>
                </a:solidFill>
                <a:effectLst/>
              </a:rPr>
              <a:t>async</a:t>
            </a:r>
            <a:r>
              <a:rPr lang="en-GB" dirty="0">
                <a:solidFill>
                  <a:srgbClr val="222222"/>
                </a:solidFill>
                <a:effectLst/>
              </a:rPr>
              <a:t> {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rgbClr val="D43324"/>
                </a:solidFill>
                <a:effectLst/>
              </a:rPr>
              <a:t>	var</a:t>
            </a:r>
            <a:r>
              <a:rPr lang="en-GB" dirty="0">
                <a:solidFill>
                  <a:srgbClr val="222222"/>
                </a:solidFill>
                <a:effectLst/>
              </a:rPr>
              <a:t> order = </a:t>
            </a:r>
            <a:r>
              <a:rPr lang="en-GB" dirty="0">
                <a:solidFill>
                  <a:srgbClr val="D43324"/>
                </a:solidFill>
                <a:effectLst/>
              </a:rPr>
              <a:t>await</a:t>
            </a:r>
            <a:r>
              <a:rPr lang="en-GB" dirty="0">
                <a:solidFill>
                  <a:srgbClr val="6200EE"/>
                </a:solidFill>
                <a:effectLst/>
              </a:rPr>
              <a:t> </a:t>
            </a:r>
            <a:r>
              <a:rPr lang="en-GB" dirty="0" err="1">
                <a:solidFill>
                  <a:srgbClr val="6200EE"/>
                </a:solidFill>
                <a:effectLst/>
              </a:rPr>
              <a:t>fetchUserOrder</a:t>
            </a:r>
            <a:r>
              <a:rPr lang="en-GB" dirty="0">
                <a:solidFill>
                  <a:srgbClr val="222222"/>
                </a:solidFill>
                <a:effectLst/>
              </a:rPr>
              <a:t>();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rgbClr val="D43324"/>
                </a:solidFill>
                <a:effectLst/>
              </a:rPr>
              <a:t>	return</a:t>
            </a:r>
            <a:r>
              <a:rPr lang="en-GB" dirty="0">
                <a:solidFill>
                  <a:srgbClr val="11796D"/>
                </a:solidFill>
                <a:effectLst/>
              </a:rPr>
              <a:t> 'Your order is: </a:t>
            </a:r>
            <a:r>
              <a:rPr lang="en-GB" dirty="0">
                <a:solidFill>
                  <a:srgbClr val="222222"/>
                </a:solidFill>
                <a:effectLst/>
              </a:rPr>
              <a:t>$order</a:t>
            </a:r>
            <a:r>
              <a:rPr lang="en-GB" dirty="0">
                <a:solidFill>
                  <a:srgbClr val="11796D"/>
                </a:solidFill>
                <a:effectLst/>
              </a:rPr>
              <a:t>’</a:t>
            </a:r>
            <a:r>
              <a:rPr lang="en-GB" dirty="0">
                <a:solidFill>
                  <a:srgbClr val="222222"/>
                </a:solidFill>
                <a:effectLst/>
              </a:rPr>
              <a:t>;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rgbClr val="222222"/>
                </a:solidFill>
                <a:effectLst/>
              </a:rPr>
              <a:t>}</a:t>
            </a:r>
            <a:r>
              <a:rPr lang="en-GB" dirty="0"/>
              <a:t> </a:t>
            </a:r>
          </a:p>
          <a:p>
            <a:endParaRPr lang="en-GB" dirty="0">
              <a:solidFill>
                <a:srgbClr val="0468D7"/>
              </a:solidFill>
              <a:effectLst/>
            </a:endParaRPr>
          </a:p>
          <a:p>
            <a:r>
              <a:rPr lang="en-GB" dirty="0">
                <a:solidFill>
                  <a:srgbClr val="0468D7"/>
                </a:solidFill>
                <a:effectLst/>
              </a:rPr>
              <a:t>Future</a:t>
            </a:r>
            <a:r>
              <a:rPr lang="en-GB" dirty="0">
                <a:solidFill>
                  <a:srgbClr val="222222"/>
                </a:solidFill>
                <a:effectLst/>
              </a:rPr>
              <a:t>&lt;</a:t>
            </a:r>
            <a:r>
              <a:rPr lang="en-GB" dirty="0">
                <a:solidFill>
                  <a:srgbClr val="0468D7"/>
                </a:solidFill>
                <a:effectLst/>
              </a:rPr>
              <a:t>String</a:t>
            </a:r>
            <a:r>
              <a:rPr lang="en-GB" dirty="0">
                <a:solidFill>
                  <a:srgbClr val="222222"/>
                </a:solidFill>
                <a:effectLst/>
              </a:rPr>
              <a:t>&gt; </a:t>
            </a:r>
            <a:r>
              <a:rPr lang="en-GB" dirty="0" err="1">
                <a:solidFill>
                  <a:srgbClr val="6200EE"/>
                </a:solidFill>
                <a:effectLst/>
              </a:rPr>
              <a:t>fetchUserOrder</a:t>
            </a:r>
            <a:r>
              <a:rPr lang="en-GB" dirty="0">
                <a:solidFill>
                  <a:srgbClr val="222222"/>
                </a:solidFill>
                <a:effectLst/>
              </a:rPr>
              <a:t>() =&gt;</a:t>
            </a:r>
            <a:endParaRPr lang="en-GB" dirty="0">
              <a:solidFill>
                <a:srgbClr val="0468D7"/>
              </a:solidFill>
              <a:effectLst/>
            </a:endParaRPr>
          </a:p>
          <a:p>
            <a:r>
              <a:rPr lang="en-GB" dirty="0">
                <a:solidFill>
                  <a:srgbClr val="0468D7"/>
                </a:solidFill>
                <a:effectLst/>
              </a:rPr>
              <a:t>	</a:t>
            </a:r>
            <a:r>
              <a:rPr lang="en-GB" dirty="0" err="1">
                <a:solidFill>
                  <a:srgbClr val="0468D7"/>
                </a:solidFill>
                <a:effectLst/>
              </a:rPr>
              <a:t>Future</a:t>
            </a:r>
            <a:r>
              <a:rPr lang="en-GB" dirty="0" err="1">
                <a:solidFill>
                  <a:srgbClr val="222222"/>
                </a:solidFill>
                <a:effectLst/>
              </a:rPr>
              <a:t>.</a:t>
            </a:r>
            <a:r>
              <a:rPr lang="en-GB" dirty="0" err="1">
                <a:solidFill>
                  <a:srgbClr val="6200EE"/>
                </a:solidFill>
                <a:effectLst/>
              </a:rPr>
              <a:t>delayed</a:t>
            </a:r>
            <a:r>
              <a:rPr lang="en-GB" dirty="0">
                <a:solidFill>
                  <a:srgbClr val="222222"/>
                </a:solidFill>
                <a:effectLst/>
              </a:rPr>
              <a:t>(</a:t>
            </a:r>
            <a:r>
              <a:rPr lang="en-GB" dirty="0"/>
              <a:t> </a:t>
            </a:r>
            <a:r>
              <a:rPr lang="en-GB" dirty="0" err="1">
                <a:solidFill>
                  <a:srgbClr val="D43324"/>
                </a:solidFill>
                <a:effectLst/>
              </a:rPr>
              <a:t>const</a:t>
            </a:r>
            <a:r>
              <a:rPr lang="en-GB" dirty="0">
                <a:solidFill>
                  <a:srgbClr val="0468D7"/>
                </a:solidFill>
                <a:effectLst/>
              </a:rPr>
              <a:t> Duration</a:t>
            </a:r>
            <a:r>
              <a:rPr lang="en-GB" dirty="0">
                <a:solidFill>
                  <a:srgbClr val="222222"/>
                </a:solidFill>
                <a:effectLst/>
              </a:rPr>
              <a:t>(seconds: </a:t>
            </a:r>
            <a:r>
              <a:rPr lang="en-GB" dirty="0">
                <a:solidFill>
                  <a:srgbClr val="11796D"/>
                </a:solidFill>
                <a:effectLst/>
              </a:rPr>
              <a:t>2</a:t>
            </a:r>
            <a:r>
              <a:rPr lang="en-GB" dirty="0">
                <a:solidFill>
                  <a:srgbClr val="222222"/>
                </a:solidFill>
                <a:effectLst/>
              </a:rPr>
              <a:t>),</a:t>
            </a:r>
            <a:r>
              <a:rPr lang="en-GB" dirty="0"/>
              <a:t> </a:t>
            </a:r>
            <a:r>
              <a:rPr lang="en-GB" dirty="0">
                <a:solidFill>
                  <a:srgbClr val="222222"/>
                </a:solidFill>
                <a:effectLst/>
              </a:rPr>
              <a:t>() =&gt; </a:t>
            </a:r>
            <a:r>
              <a:rPr lang="en-GB" dirty="0">
                <a:solidFill>
                  <a:srgbClr val="11796D"/>
                </a:solidFill>
                <a:effectLst/>
              </a:rPr>
              <a:t>'Large Latte'</a:t>
            </a:r>
            <a:r>
              <a:rPr lang="en-GB" dirty="0">
                <a:solidFill>
                  <a:srgbClr val="222222"/>
                </a:solidFill>
                <a:effectLst/>
              </a:rPr>
              <a:t>,</a:t>
            </a:r>
            <a:r>
              <a:rPr lang="en-GB" dirty="0"/>
              <a:t> </a:t>
            </a:r>
            <a:r>
              <a:rPr lang="en-GB" dirty="0">
                <a:solidFill>
                  <a:srgbClr val="222222"/>
                </a:solidFill>
                <a:effectLst/>
              </a:rPr>
              <a:t>);</a:t>
            </a:r>
            <a:r>
              <a:rPr lang="en-GB" dirty="0"/>
              <a:t> </a:t>
            </a:r>
          </a:p>
          <a:p>
            <a:endParaRPr lang="en-GB" dirty="0">
              <a:solidFill>
                <a:srgbClr val="0468D7"/>
              </a:solidFill>
              <a:effectLst/>
            </a:endParaRPr>
          </a:p>
          <a:p>
            <a:r>
              <a:rPr lang="en-GB" dirty="0">
                <a:solidFill>
                  <a:srgbClr val="0468D7"/>
                </a:solidFill>
                <a:effectLst/>
              </a:rPr>
              <a:t>Future</a:t>
            </a:r>
            <a:r>
              <a:rPr lang="en-GB" dirty="0">
                <a:solidFill>
                  <a:srgbClr val="222222"/>
                </a:solidFill>
                <a:effectLst/>
              </a:rPr>
              <a:t>&lt;</a:t>
            </a:r>
            <a:r>
              <a:rPr lang="en-GB" dirty="0">
                <a:solidFill>
                  <a:srgbClr val="D43324"/>
                </a:solidFill>
                <a:effectLst/>
              </a:rPr>
              <a:t>void</a:t>
            </a:r>
            <a:r>
              <a:rPr lang="en-GB" dirty="0">
                <a:solidFill>
                  <a:srgbClr val="222222"/>
                </a:solidFill>
                <a:effectLst/>
              </a:rPr>
              <a:t>&gt; </a:t>
            </a:r>
            <a:r>
              <a:rPr lang="en-GB" dirty="0">
                <a:solidFill>
                  <a:srgbClr val="6200EE"/>
                </a:solidFill>
                <a:effectLst/>
              </a:rPr>
              <a:t>main</a:t>
            </a:r>
            <a:r>
              <a:rPr lang="en-GB" dirty="0">
                <a:solidFill>
                  <a:srgbClr val="222222"/>
                </a:solidFill>
                <a:effectLst/>
              </a:rPr>
              <a:t>() </a:t>
            </a:r>
            <a:r>
              <a:rPr lang="en-GB" dirty="0">
                <a:solidFill>
                  <a:srgbClr val="D43324"/>
                </a:solidFill>
                <a:effectLst/>
              </a:rPr>
              <a:t>async</a:t>
            </a:r>
            <a:r>
              <a:rPr lang="en-GB" dirty="0">
                <a:solidFill>
                  <a:srgbClr val="222222"/>
                </a:solidFill>
                <a:effectLst/>
              </a:rPr>
              <a:t> {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rgbClr val="6200EE"/>
                </a:solidFill>
                <a:effectLst/>
              </a:rPr>
              <a:t>	print</a:t>
            </a:r>
            <a:r>
              <a:rPr lang="en-GB" dirty="0">
                <a:solidFill>
                  <a:srgbClr val="222222"/>
                </a:solidFill>
                <a:effectLst/>
              </a:rPr>
              <a:t>(</a:t>
            </a:r>
            <a:r>
              <a:rPr lang="en-GB" dirty="0">
                <a:solidFill>
                  <a:srgbClr val="11796D"/>
                </a:solidFill>
                <a:effectLst/>
              </a:rPr>
              <a:t>'Fetching user order...’</a:t>
            </a:r>
            <a:r>
              <a:rPr lang="en-GB" dirty="0">
                <a:solidFill>
                  <a:srgbClr val="222222"/>
                </a:solidFill>
                <a:effectLst/>
              </a:rPr>
              <a:t>);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rgbClr val="6200EE"/>
                </a:solidFill>
                <a:effectLst/>
              </a:rPr>
              <a:t>	print</a:t>
            </a:r>
            <a:r>
              <a:rPr lang="en-GB" dirty="0">
                <a:solidFill>
                  <a:srgbClr val="222222"/>
                </a:solidFill>
                <a:effectLst/>
              </a:rPr>
              <a:t>(</a:t>
            </a:r>
            <a:r>
              <a:rPr lang="en-GB" dirty="0">
                <a:solidFill>
                  <a:srgbClr val="D43324"/>
                </a:solidFill>
                <a:effectLst/>
              </a:rPr>
              <a:t>await</a:t>
            </a:r>
            <a:r>
              <a:rPr lang="en-GB" dirty="0">
                <a:solidFill>
                  <a:srgbClr val="6200EE"/>
                </a:solidFill>
                <a:effectLst/>
              </a:rPr>
              <a:t> </a:t>
            </a:r>
            <a:r>
              <a:rPr lang="en-GB" dirty="0" err="1">
                <a:solidFill>
                  <a:srgbClr val="6200EE"/>
                </a:solidFill>
                <a:effectLst/>
              </a:rPr>
              <a:t>createOrderMessage</a:t>
            </a:r>
            <a:r>
              <a:rPr lang="en-GB" dirty="0">
                <a:solidFill>
                  <a:srgbClr val="222222"/>
                </a:solidFill>
                <a:effectLst/>
              </a:rPr>
              <a:t>());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rgbClr val="222222"/>
                </a:solidFill>
                <a:effectLst/>
              </a:rPr>
              <a:t>}</a:t>
            </a:r>
            <a:endParaRPr lang="en-IT" dirty="0"/>
          </a:p>
        </p:txBody>
      </p:sp>
      <p:pic>
        <p:nvPicPr>
          <p:cNvPr id="8" name="Picture 2" descr="Google Dart Logo PNG vector in SVG, PDF, AI, CDR format">
            <a:extLst>
              <a:ext uri="{FF2B5EF4-FFF2-40B4-BE49-F238E27FC236}">
                <a16:creationId xmlns:a16="http://schemas.microsoft.com/office/drawing/2014/main" id="{A6E078DB-9CAE-73DE-32A2-AF91354784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2"/>
            <a:ext cx="2924909" cy="9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4074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33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5" y="129385"/>
            <a:ext cx="67149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– ASYNCHRONOUS PROGRAMMING (basic)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8B4351-E4C5-6C4D-333F-852CBE835056}"/>
              </a:ext>
            </a:extLst>
          </p:cNvPr>
          <p:cNvSpPr txBox="1"/>
          <p:nvPr/>
        </p:nvSpPr>
        <p:spPr>
          <a:xfrm>
            <a:off x="4023360" y="1319612"/>
            <a:ext cx="6096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dirty="0">
                <a:solidFill>
                  <a:srgbClr val="C00000"/>
                </a:solidFill>
              </a:rPr>
              <a:t>// NOT WRITE LIKE THIS!!!</a:t>
            </a:r>
          </a:p>
          <a:p>
            <a:endParaRPr lang="en-IT" dirty="0">
              <a:solidFill>
                <a:srgbClr val="C00000"/>
              </a:solidFill>
            </a:endParaRPr>
          </a:p>
          <a:p>
            <a:r>
              <a:rPr lang="en-IT" dirty="0">
                <a:solidFill>
                  <a:srgbClr val="C00000"/>
                </a:solidFill>
              </a:rPr>
              <a:t>String createOrderMessage() {</a:t>
            </a:r>
          </a:p>
          <a:p>
            <a:r>
              <a:rPr lang="en-IT" dirty="0">
                <a:solidFill>
                  <a:srgbClr val="C00000"/>
                </a:solidFill>
              </a:rPr>
              <a:t>  var order = fetchUserOrder();</a:t>
            </a:r>
          </a:p>
          <a:p>
            <a:r>
              <a:rPr lang="en-IT" dirty="0">
                <a:solidFill>
                  <a:srgbClr val="C00000"/>
                </a:solidFill>
              </a:rPr>
              <a:t>  return 'Your order is: $order';</a:t>
            </a:r>
          </a:p>
          <a:p>
            <a:r>
              <a:rPr lang="en-IT" dirty="0">
                <a:solidFill>
                  <a:srgbClr val="C00000"/>
                </a:solidFill>
              </a:rPr>
              <a:t>}</a:t>
            </a:r>
          </a:p>
          <a:p>
            <a:endParaRPr lang="en-IT" dirty="0">
              <a:solidFill>
                <a:srgbClr val="C00000"/>
              </a:solidFill>
            </a:endParaRPr>
          </a:p>
          <a:p>
            <a:r>
              <a:rPr lang="en-IT" dirty="0">
                <a:solidFill>
                  <a:srgbClr val="C00000"/>
                </a:solidFill>
              </a:rPr>
              <a:t>Future&lt;String&gt; fetchUserOrder() =&gt;</a:t>
            </a:r>
          </a:p>
          <a:p>
            <a:r>
              <a:rPr lang="en-IT" dirty="0">
                <a:solidFill>
                  <a:srgbClr val="C00000"/>
                </a:solidFill>
              </a:rPr>
              <a:t>    // Imagine that this function is more complex and slow.</a:t>
            </a:r>
          </a:p>
          <a:p>
            <a:r>
              <a:rPr lang="en-IT" dirty="0">
                <a:solidFill>
                  <a:srgbClr val="C00000"/>
                </a:solidFill>
              </a:rPr>
              <a:t>    Future.delayed(</a:t>
            </a:r>
          </a:p>
          <a:p>
            <a:r>
              <a:rPr lang="en-IT" dirty="0">
                <a:solidFill>
                  <a:srgbClr val="C00000"/>
                </a:solidFill>
              </a:rPr>
              <a:t>      const Duration(seconds: 2),</a:t>
            </a:r>
          </a:p>
          <a:p>
            <a:r>
              <a:rPr lang="en-IT" dirty="0">
                <a:solidFill>
                  <a:srgbClr val="C00000"/>
                </a:solidFill>
              </a:rPr>
              <a:t>      () =&gt; 'Large Latte',</a:t>
            </a:r>
          </a:p>
          <a:p>
            <a:r>
              <a:rPr lang="en-IT" dirty="0">
                <a:solidFill>
                  <a:srgbClr val="C00000"/>
                </a:solidFill>
              </a:rPr>
              <a:t>    );</a:t>
            </a:r>
          </a:p>
          <a:p>
            <a:endParaRPr lang="en-IT" dirty="0">
              <a:solidFill>
                <a:srgbClr val="C00000"/>
              </a:solidFill>
            </a:endParaRPr>
          </a:p>
          <a:p>
            <a:r>
              <a:rPr lang="en-IT" dirty="0">
                <a:solidFill>
                  <a:srgbClr val="C00000"/>
                </a:solidFill>
              </a:rPr>
              <a:t>void main() {</a:t>
            </a:r>
          </a:p>
          <a:p>
            <a:r>
              <a:rPr lang="en-IT" dirty="0">
                <a:solidFill>
                  <a:srgbClr val="C00000"/>
                </a:solidFill>
              </a:rPr>
              <a:t>  print(createOrderMessage());</a:t>
            </a:r>
          </a:p>
          <a:p>
            <a:r>
              <a:rPr lang="en-IT" dirty="0">
                <a:solidFill>
                  <a:srgbClr val="C00000"/>
                </a:solidFill>
              </a:rPr>
              <a:t>}</a:t>
            </a:r>
          </a:p>
        </p:txBody>
      </p:sp>
      <p:pic>
        <p:nvPicPr>
          <p:cNvPr id="4" name="Picture 2" descr="Google Dart Logo PNG vector in SVG, PDF, AI, CDR format">
            <a:extLst>
              <a:ext uri="{FF2B5EF4-FFF2-40B4-BE49-F238E27FC236}">
                <a16:creationId xmlns:a16="http://schemas.microsoft.com/office/drawing/2014/main" id="{90188FA9-D056-001D-2334-04803E9540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2"/>
            <a:ext cx="2924909" cy="9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627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34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5" y="129385"/>
            <a:ext cx="67149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– ASYNCHRONOUS PROGRAMMING (basic)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741F47-CB5D-9054-6F0D-74D8277AD636}"/>
              </a:ext>
            </a:extLst>
          </p:cNvPr>
          <p:cNvSpPr txBox="1"/>
          <p:nvPr/>
        </p:nvSpPr>
        <p:spPr>
          <a:xfrm>
            <a:off x="1983511" y="2112511"/>
            <a:ext cx="411248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CC7832"/>
                </a:solidFill>
                <a:effectLst/>
              </a:rPr>
              <a:t>import </a:t>
            </a:r>
            <a:r>
              <a:rPr lang="en-GB" sz="1600" dirty="0">
                <a:solidFill>
                  <a:srgbClr val="6A8759"/>
                </a:solidFill>
                <a:effectLst/>
              </a:rPr>
              <a:t>'</a:t>
            </a:r>
            <a:r>
              <a:rPr lang="en-GB" sz="1600" dirty="0" err="1">
                <a:solidFill>
                  <a:srgbClr val="6A8759"/>
                </a:solidFill>
                <a:effectLst/>
              </a:rPr>
              <a:t>dart:math</a:t>
            </a:r>
            <a:r>
              <a:rPr lang="en-GB" sz="1600" dirty="0">
                <a:solidFill>
                  <a:srgbClr val="6A8759"/>
                </a:solidFill>
                <a:effectLst/>
              </a:rPr>
              <a:t>'</a:t>
            </a:r>
            <a:r>
              <a:rPr lang="en-GB" sz="1600" dirty="0">
                <a:solidFill>
                  <a:srgbClr val="CC7832"/>
                </a:solidFill>
                <a:effectLst/>
              </a:rPr>
              <a:t>;</a:t>
            </a:r>
            <a:br>
              <a:rPr lang="en-GB" sz="1600" dirty="0">
                <a:solidFill>
                  <a:srgbClr val="CC7832"/>
                </a:solidFill>
                <a:effectLst/>
              </a:rPr>
            </a:br>
            <a:br>
              <a:rPr lang="en-GB" sz="1600" dirty="0">
                <a:solidFill>
                  <a:srgbClr val="CC7832"/>
                </a:solidFill>
                <a:effectLst/>
              </a:rPr>
            </a:br>
            <a:r>
              <a:rPr lang="en-GB" sz="1600" dirty="0"/>
              <a:t>Future&lt;String&gt; </a:t>
            </a:r>
            <a:r>
              <a:rPr lang="en-GB" sz="1600" dirty="0" err="1">
                <a:solidFill>
                  <a:srgbClr val="FFC66D"/>
                </a:solidFill>
                <a:effectLst/>
              </a:rPr>
              <a:t>createOrderMessage</a:t>
            </a:r>
            <a:r>
              <a:rPr lang="en-GB" sz="1600" dirty="0"/>
              <a:t>() </a:t>
            </a:r>
            <a:r>
              <a:rPr lang="en-GB" sz="1600" dirty="0">
                <a:solidFill>
                  <a:srgbClr val="CC7832"/>
                </a:solidFill>
                <a:effectLst/>
              </a:rPr>
              <a:t>async </a:t>
            </a:r>
            <a:r>
              <a:rPr lang="en-GB" sz="1600" dirty="0"/>
              <a:t>{</a:t>
            </a:r>
            <a:br>
              <a:rPr lang="en-GB" sz="1600" dirty="0"/>
            </a:br>
            <a:r>
              <a:rPr lang="en-GB" sz="1600" dirty="0"/>
              <a:t>  </a:t>
            </a:r>
            <a:r>
              <a:rPr lang="en-GB" sz="1600" dirty="0">
                <a:solidFill>
                  <a:srgbClr val="CC7832"/>
                </a:solidFill>
                <a:effectLst/>
              </a:rPr>
              <a:t>var </a:t>
            </a:r>
            <a:r>
              <a:rPr lang="en-GB" sz="1600" dirty="0"/>
              <a:t>order = </a:t>
            </a:r>
            <a:r>
              <a:rPr lang="en-GB" sz="1600" dirty="0">
                <a:solidFill>
                  <a:srgbClr val="CC7832"/>
                </a:solidFill>
                <a:effectLst/>
              </a:rPr>
              <a:t>await </a:t>
            </a:r>
            <a:r>
              <a:rPr lang="en-GB" sz="1600" dirty="0" err="1"/>
              <a:t>fetchUserOrder</a:t>
            </a:r>
            <a:r>
              <a:rPr lang="en-GB" sz="1600" dirty="0"/>
              <a:t>()</a:t>
            </a:r>
            <a:r>
              <a:rPr lang="en-GB" sz="1600" dirty="0">
                <a:solidFill>
                  <a:srgbClr val="CC7832"/>
                </a:solidFill>
                <a:effectLst/>
              </a:rPr>
              <a:t>;</a:t>
            </a:r>
            <a:br>
              <a:rPr lang="en-GB" sz="1600" dirty="0">
                <a:solidFill>
                  <a:srgbClr val="CC7832"/>
                </a:solidFill>
                <a:effectLst/>
              </a:rPr>
            </a:br>
            <a:r>
              <a:rPr lang="en-GB" sz="1600" dirty="0">
                <a:solidFill>
                  <a:srgbClr val="CC7832"/>
                </a:solidFill>
                <a:effectLst/>
              </a:rPr>
              <a:t>  return </a:t>
            </a:r>
            <a:r>
              <a:rPr lang="en-GB" sz="1600" dirty="0">
                <a:solidFill>
                  <a:srgbClr val="6A8759"/>
                </a:solidFill>
                <a:effectLst/>
              </a:rPr>
              <a:t>'Your order is: </a:t>
            </a:r>
            <a:r>
              <a:rPr lang="en-GB" sz="1600" dirty="0"/>
              <a:t>$order</a:t>
            </a:r>
            <a:r>
              <a:rPr lang="en-GB" sz="1600" dirty="0">
                <a:solidFill>
                  <a:srgbClr val="6A8759"/>
                </a:solidFill>
                <a:effectLst/>
              </a:rPr>
              <a:t>'</a:t>
            </a:r>
            <a:r>
              <a:rPr lang="en-GB" sz="1600" dirty="0">
                <a:solidFill>
                  <a:srgbClr val="CC7832"/>
                </a:solidFill>
                <a:effectLst/>
              </a:rPr>
              <a:t>;</a:t>
            </a:r>
            <a:br>
              <a:rPr lang="en-GB" sz="1600" dirty="0">
                <a:solidFill>
                  <a:srgbClr val="CC7832"/>
                </a:solidFill>
                <a:effectLst/>
              </a:rPr>
            </a:br>
            <a:r>
              <a:rPr lang="en-GB" sz="1600" dirty="0"/>
              <a:t>}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Future&lt;String&gt; </a:t>
            </a:r>
            <a:r>
              <a:rPr lang="en-GB" sz="1600" dirty="0" err="1">
                <a:solidFill>
                  <a:srgbClr val="FFC66D"/>
                </a:solidFill>
                <a:effectLst/>
              </a:rPr>
              <a:t>fetchUserOrder</a:t>
            </a:r>
            <a:r>
              <a:rPr lang="en-GB" sz="1600" dirty="0"/>
              <a:t>() =&gt;</a:t>
            </a:r>
            <a:br>
              <a:rPr lang="en-GB" sz="1600" dirty="0"/>
            </a:br>
            <a:r>
              <a:rPr lang="en-GB" sz="1600" dirty="0"/>
              <a:t>    </a:t>
            </a:r>
            <a:r>
              <a:rPr lang="en-GB" sz="1600" dirty="0">
                <a:solidFill>
                  <a:srgbClr val="808080"/>
                </a:solidFill>
                <a:effectLst/>
              </a:rPr>
              <a:t>// Imagine that this function is</a:t>
            </a:r>
            <a:br>
              <a:rPr lang="en-GB" sz="1600" dirty="0">
                <a:solidFill>
                  <a:srgbClr val="808080"/>
                </a:solidFill>
                <a:effectLst/>
              </a:rPr>
            </a:br>
            <a:r>
              <a:rPr lang="en-GB" sz="1600" dirty="0">
                <a:solidFill>
                  <a:srgbClr val="808080"/>
                </a:solidFill>
                <a:effectLst/>
              </a:rPr>
              <a:t>// more complex and slow.</a:t>
            </a:r>
            <a:br>
              <a:rPr lang="en-GB" sz="1600" dirty="0">
                <a:solidFill>
                  <a:srgbClr val="808080"/>
                </a:solidFill>
                <a:effectLst/>
              </a:rPr>
            </a:br>
            <a:r>
              <a:rPr lang="en-GB" sz="1600" dirty="0" err="1">
                <a:solidFill>
                  <a:srgbClr val="FFC66D"/>
                </a:solidFill>
                <a:effectLst/>
              </a:rPr>
              <a:t>Future</a:t>
            </a:r>
            <a:r>
              <a:rPr lang="en-GB" sz="1600" dirty="0" err="1"/>
              <a:t>.</a:t>
            </a:r>
            <a:r>
              <a:rPr lang="en-GB" sz="1600" dirty="0" err="1">
                <a:solidFill>
                  <a:srgbClr val="FFC66D"/>
                </a:solidFill>
                <a:effectLst/>
              </a:rPr>
              <a:t>delayed</a:t>
            </a:r>
            <a:r>
              <a:rPr lang="en-GB" sz="1600" dirty="0"/>
              <a:t>(</a:t>
            </a:r>
            <a:br>
              <a:rPr lang="en-GB" sz="1600" dirty="0"/>
            </a:br>
            <a:r>
              <a:rPr lang="en-GB" sz="1600" dirty="0"/>
              <a:t>  </a:t>
            </a:r>
            <a:r>
              <a:rPr lang="en-GB" sz="1600" dirty="0">
                <a:solidFill>
                  <a:srgbClr val="FFC66D"/>
                </a:solidFill>
                <a:effectLst/>
              </a:rPr>
              <a:t>Duration</a:t>
            </a:r>
            <a:r>
              <a:rPr lang="en-GB" sz="1600" dirty="0"/>
              <a:t>(seconds: </a:t>
            </a:r>
            <a:r>
              <a:rPr lang="en-GB" sz="1600" dirty="0">
                <a:solidFill>
                  <a:srgbClr val="FFC66D"/>
                </a:solidFill>
                <a:effectLst/>
              </a:rPr>
              <a:t>Random</a:t>
            </a:r>
            <a:r>
              <a:rPr lang="en-GB" sz="1600" dirty="0"/>
              <a:t>().</a:t>
            </a:r>
            <a:r>
              <a:rPr lang="en-GB" sz="1600" dirty="0" err="1"/>
              <a:t>nextInt</a:t>
            </a:r>
            <a:r>
              <a:rPr lang="en-GB" sz="1600" dirty="0"/>
              <a:t>(</a:t>
            </a:r>
            <a:r>
              <a:rPr lang="en-GB" sz="1600" dirty="0">
                <a:solidFill>
                  <a:srgbClr val="6897BB"/>
                </a:solidFill>
                <a:effectLst/>
              </a:rPr>
              <a:t>5</a:t>
            </a:r>
            <a:r>
              <a:rPr lang="en-GB" sz="1600" dirty="0"/>
              <a:t>))</a:t>
            </a:r>
            <a:r>
              <a:rPr lang="en-GB" sz="1600" dirty="0">
                <a:solidFill>
                  <a:srgbClr val="CC7832"/>
                </a:solidFill>
                <a:effectLst/>
              </a:rPr>
              <a:t>,</a:t>
            </a:r>
            <a:br>
              <a:rPr lang="en-GB" sz="1600" dirty="0">
                <a:solidFill>
                  <a:srgbClr val="CC7832"/>
                </a:solidFill>
                <a:effectLst/>
              </a:rPr>
            </a:br>
            <a:r>
              <a:rPr lang="en-GB" sz="1600" dirty="0">
                <a:solidFill>
                  <a:srgbClr val="CC7832"/>
                </a:solidFill>
                <a:effectLst/>
              </a:rPr>
              <a:t>      </a:t>
            </a:r>
            <a:r>
              <a:rPr lang="en-GB" sz="1600" dirty="0"/>
              <a:t>() =&gt; </a:t>
            </a:r>
            <a:r>
              <a:rPr lang="en-GB" sz="1600" dirty="0">
                <a:solidFill>
                  <a:srgbClr val="6A8759"/>
                </a:solidFill>
                <a:effectLst/>
              </a:rPr>
              <a:t>'Large Latte'</a:t>
            </a:r>
            <a:r>
              <a:rPr lang="en-GB" sz="1600" dirty="0">
                <a:solidFill>
                  <a:srgbClr val="CC7832"/>
                </a:solidFill>
                <a:effectLst/>
              </a:rPr>
              <a:t>,</a:t>
            </a:r>
            <a:r>
              <a:rPr lang="en-GB" sz="1600" dirty="0"/>
              <a:t>)</a:t>
            </a:r>
            <a:r>
              <a:rPr lang="en-GB" sz="1600" dirty="0">
                <a:solidFill>
                  <a:srgbClr val="CC7832"/>
                </a:solidFill>
                <a:effectLst/>
              </a:rPr>
              <a:t>;</a:t>
            </a:r>
            <a:br>
              <a:rPr lang="en-GB" sz="1600" dirty="0">
                <a:solidFill>
                  <a:srgbClr val="CC7832"/>
                </a:solidFill>
                <a:effectLst/>
              </a:rPr>
            </a:br>
            <a:br>
              <a:rPr lang="en-GB" sz="1600" dirty="0">
                <a:solidFill>
                  <a:srgbClr val="CC7832"/>
                </a:solidFill>
                <a:effectLst/>
              </a:rPr>
            </a:br>
            <a:endParaRPr lang="en-IT" sz="1600" dirty="0"/>
          </a:p>
        </p:txBody>
      </p:sp>
      <p:pic>
        <p:nvPicPr>
          <p:cNvPr id="4" name="Picture 2" descr="Google Dart Logo PNG vector in SVG, PDF, AI, CDR format">
            <a:extLst>
              <a:ext uri="{FF2B5EF4-FFF2-40B4-BE49-F238E27FC236}">
                <a16:creationId xmlns:a16="http://schemas.microsoft.com/office/drawing/2014/main" id="{3C728D48-88B6-4F77-BCB8-ACAA75C241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2"/>
            <a:ext cx="2924909" cy="9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2CF90B-E1EC-D66F-3F38-A418F3F9383F}"/>
              </a:ext>
            </a:extLst>
          </p:cNvPr>
          <p:cNvSpPr txBox="1"/>
          <p:nvPr/>
        </p:nvSpPr>
        <p:spPr>
          <a:xfrm>
            <a:off x="6338101" y="3122592"/>
            <a:ext cx="472004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Future&lt;</a:t>
            </a:r>
            <a:r>
              <a:rPr lang="en-GB" sz="1800" dirty="0">
                <a:solidFill>
                  <a:srgbClr val="CC7832"/>
                </a:solidFill>
                <a:effectLst/>
              </a:rPr>
              <a:t>void</a:t>
            </a:r>
            <a:r>
              <a:rPr lang="en-GB" sz="1800" dirty="0"/>
              <a:t>&gt; </a:t>
            </a:r>
            <a:r>
              <a:rPr lang="en-GB" sz="1800" dirty="0" err="1">
                <a:solidFill>
                  <a:srgbClr val="FFC66D"/>
                </a:solidFill>
                <a:effectLst/>
              </a:rPr>
              <a:t>getSugar</a:t>
            </a:r>
            <a:r>
              <a:rPr lang="en-GB" sz="1800" dirty="0"/>
              <a:t>() =&gt;</a:t>
            </a:r>
            <a:br>
              <a:rPr lang="en-GB" sz="1800" dirty="0"/>
            </a:br>
            <a:r>
              <a:rPr lang="en-GB" sz="1800" dirty="0"/>
              <a:t>    </a:t>
            </a:r>
            <a:r>
              <a:rPr lang="en-GB" sz="1800" dirty="0">
                <a:solidFill>
                  <a:srgbClr val="808080"/>
                </a:solidFill>
                <a:effectLst/>
              </a:rPr>
              <a:t>// Imagine that this function is</a:t>
            </a:r>
            <a:br>
              <a:rPr lang="en-GB" sz="1800" dirty="0">
                <a:solidFill>
                  <a:srgbClr val="808080"/>
                </a:solidFill>
                <a:effectLst/>
              </a:rPr>
            </a:br>
            <a:r>
              <a:rPr lang="en-GB" sz="1800" dirty="0">
                <a:solidFill>
                  <a:srgbClr val="808080"/>
                </a:solidFill>
                <a:effectLst/>
              </a:rPr>
              <a:t>// more complex and slow.</a:t>
            </a:r>
            <a:br>
              <a:rPr lang="en-GB" sz="1800" dirty="0">
                <a:solidFill>
                  <a:srgbClr val="808080"/>
                </a:solidFill>
                <a:effectLst/>
              </a:rPr>
            </a:br>
            <a:r>
              <a:rPr lang="en-GB" sz="1800" dirty="0">
                <a:solidFill>
                  <a:srgbClr val="808080"/>
                </a:solidFill>
                <a:effectLst/>
              </a:rPr>
              <a:t>  </a:t>
            </a:r>
            <a:r>
              <a:rPr lang="en-GB" sz="1800" dirty="0" err="1">
                <a:solidFill>
                  <a:srgbClr val="FFC66D"/>
                </a:solidFill>
                <a:effectLst/>
              </a:rPr>
              <a:t>Future</a:t>
            </a:r>
            <a:r>
              <a:rPr lang="en-GB" sz="1800" dirty="0" err="1"/>
              <a:t>.</a:t>
            </a:r>
            <a:r>
              <a:rPr lang="en-GB" sz="1800" dirty="0" err="1">
                <a:solidFill>
                  <a:srgbClr val="FFC66D"/>
                </a:solidFill>
                <a:effectLst/>
              </a:rPr>
              <a:t>delayed</a:t>
            </a:r>
            <a:r>
              <a:rPr lang="en-GB" sz="1800" dirty="0"/>
              <a:t>(</a:t>
            </a:r>
            <a:r>
              <a:rPr lang="en-GB" sz="1800" dirty="0">
                <a:solidFill>
                  <a:srgbClr val="FFC66D"/>
                </a:solidFill>
                <a:effectLst/>
              </a:rPr>
              <a:t>Duration</a:t>
            </a:r>
            <a:r>
              <a:rPr lang="en-GB" sz="1800" dirty="0"/>
              <a:t>(seconds: </a:t>
            </a:r>
            <a:r>
              <a:rPr lang="en-GB" sz="1800" dirty="0">
                <a:solidFill>
                  <a:srgbClr val="FFC66D"/>
                </a:solidFill>
                <a:effectLst/>
              </a:rPr>
              <a:t>Random</a:t>
            </a:r>
            <a:r>
              <a:rPr lang="en-GB" sz="1800" dirty="0"/>
              <a:t>().</a:t>
            </a:r>
            <a:r>
              <a:rPr lang="en-GB" sz="1800" dirty="0" err="1"/>
              <a:t>nextInt</a:t>
            </a:r>
            <a:r>
              <a:rPr lang="en-GB" sz="1800" dirty="0"/>
              <a:t>(</a:t>
            </a:r>
            <a:r>
              <a:rPr lang="en-GB" sz="1800" dirty="0">
                <a:solidFill>
                  <a:srgbClr val="6897BB"/>
                </a:solidFill>
                <a:effectLst/>
              </a:rPr>
              <a:t>5</a:t>
            </a:r>
            <a:r>
              <a:rPr lang="en-GB" sz="1800" dirty="0"/>
              <a:t>))</a:t>
            </a:r>
            <a:r>
              <a:rPr lang="en-GB" sz="1800" dirty="0">
                <a:solidFill>
                  <a:srgbClr val="CC7832"/>
                </a:solidFill>
                <a:effectLst/>
              </a:rPr>
              <a:t>,</a:t>
            </a:r>
            <a:br>
              <a:rPr lang="en-GB" sz="1800" dirty="0">
                <a:solidFill>
                  <a:srgbClr val="CC7832"/>
                </a:solidFill>
                <a:effectLst/>
              </a:rPr>
            </a:br>
            <a:r>
              <a:rPr lang="en-GB" sz="1800" dirty="0"/>
              <a:t>() =&gt; print(</a:t>
            </a:r>
            <a:r>
              <a:rPr lang="en-GB" sz="1800" dirty="0">
                <a:solidFill>
                  <a:srgbClr val="6A8759"/>
                </a:solidFill>
                <a:effectLst/>
              </a:rPr>
              <a:t>'Sugar taken'</a:t>
            </a:r>
            <a:r>
              <a:rPr lang="en-GB" sz="1800" dirty="0"/>
              <a:t>))</a:t>
            </a:r>
            <a:r>
              <a:rPr lang="en-GB" sz="1800" dirty="0">
                <a:solidFill>
                  <a:srgbClr val="CC7832"/>
                </a:solidFill>
                <a:effectLst/>
              </a:rPr>
              <a:t>;</a:t>
            </a:r>
            <a:br>
              <a:rPr lang="en-GB" sz="1800" dirty="0">
                <a:solidFill>
                  <a:srgbClr val="CC7832"/>
                </a:solidFill>
                <a:effectLst/>
              </a:rPr>
            </a:br>
            <a:br>
              <a:rPr lang="en-GB" sz="1800" dirty="0">
                <a:solidFill>
                  <a:srgbClr val="CC7832"/>
                </a:solidFill>
                <a:effectLst/>
              </a:rPr>
            </a:br>
            <a:r>
              <a:rPr lang="en-GB" sz="1800" dirty="0"/>
              <a:t>Future&lt;</a:t>
            </a:r>
            <a:r>
              <a:rPr lang="en-GB" sz="1800" dirty="0">
                <a:solidFill>
                  <a:srgbClr val="CC7832"/>
                </a:solidFill>
                <a:effectLst/>
              </a:rPr>
              <a:t>void</a:t>
            </a:r>
            <a:r>
              <a:rPr lang="en-GB" sz="1800" dirty="0"/>
              <a:t>&gt; </a:t>
            </a:r>
            <a:r>
              <a:rPr lang="en-GB" sz="1800" dirty="0">
                <a:solidFill>
                  <a:srgbClr val="FFC66D"/>
                </a:solidFill>
                <a:effectLst/>
              </a:rPr>
              <a:t>main</a:t>
            </a:r>
            <a:r>
              <a:rPr lang="en-GB" sz="1800" dirty="0"/>
              <a:t>() </a:t>
            </a:r>
            <a:r>
              <a:rPr lang="en-GB" sz="1800" dirty="0">
                <a:solidFill>
                  <a:srgbClr val="CC7832"/>
                </a:solidFill>
                <a:effectLst/>
              </a:rPr>
              <a:t>async </a:t>
            </a:r>
            <a:r>
              <a:rPr lang="en-GB" sz="1800" dirty="0"/>
              <a:t>{</a:t>
            </a:r>
            <a:br>
              <a:rPr lang="en-GB" sz="1800" dirty="0"/>
            </a:br>
            <a:r>
              <a:rPr lang="en-GB" sz="1800" dirty="0"/>
              <a:t>  print(</a:t>
            </a:r>
            <a:r>
              <a:rPr lang="en-GB" sz="1800" dirty="0">
                <a:solidFill>
                  <a:srgbClr val="6A8759"/>
                </a:solidFill>
                <a:effectLst/>
              </a:rPr>
              <a:t>'Fetching user order...'</a:t>
            </a:r>
            <a:r>
              <a:rPr lang="en-GB" sz="1800" dirty="0"/>
              <a:t>)</a:t>
            </a:r>
            <a:r>
              <a:rPr lang="en-GB" sz="1800" dirty="0">
                <a:solidFill>
                  <a:srgbClr val="CC7832"/>
                </a:solidFill>
                <a:effectLst/>
              </a:rPr>
              <a:t>;</a:t>
            </a:r>
            <a:br>
              <a:rPr lang="en-GB" sz="1800" dirty="0">
                <a:solidFill>
                  <a:srgbClr val="CC7832"/>
                </a:solidFill>
                <a:effectLst/>
              </a:rPr>
            </a:br>
            <a:r>
              <a:rPr lang="en-GB" sz="1800" dirty="0">
                <a:solidFill>
                  <a:srgbClr val="CC7832"/>
                </a:solidFill>
                <a:effectLst/>
              </a:rPr>
              <a:t>  </a:t>
            </a:r>
            <a:r>
              <a:rPr lang="en-GB" sz="1800" dirty="0" err="1"/>
              <a:t>getSugar</a:t>
            </a:r>
            <a:r>
              <a:rPr lang="en-GB" sz="1800" dirty="0"/>
              <a:t>()</a:t>
            </a:r>
            <a:r>
              <a:rPr lang="en-GB" sz="1800" dirty="0">
                <a:solidFill>
                  <a:srgbClr val="CC7832"/>
                </a:solidFill>
                <a:effectLst/>
              </a:rPr>
              <a:t>;</a:t>
            </a:r>
            <a:br>
              <a:rPr lang="en-GB" sz="1800" dirty="0">
                <a:solidFill>
                  <a:srgbClr val="CC7832"/>
                </a:solidFill>
                <a:effectLst/>
              </a:rPr>
            </a:br>
            <a:r>
              <a:rPr lang="en-GB" sz="1800" dirty="0">
                <a:solidFill>
                  <a:srgbClr val="CC7832"/>
                </a:solidFill>
                <a:effectLst/>
              </a:rPr>
              <a:t>  </a:t>
            </a:r>
            <a:r>
              <a:rPr lang="en-GB" sz="1800" dirty="0"/>
              <a:t>print(</a:t>
            </a:r>
            <a:r>
              <a:rPr lang="en-GB" sz="1800" dirty="0">
                <a:solidFill>
                  <a:srgbClr val="CC7832"/>
                </a:solidFill>
                <a:effectLst/>
              </a:rPr>
              <a:t>await </a:t>
            </a:r>
            <a:r>
              <a:rPr lang="en-GB" sz="1800" dirty="0" err="1"/>
              <a:t>createOrderMessage</a:t>
            </a:r>
            <a:r>
              <a:rPr lang="en-GB" sz="1800" dirty="0"/>
              <a:t>())</a:t>
            </a:r>
            <a:r>
              <a:rPr lang="en-GB" sz="1800" dirty="0">
                <a:solidFill>
                  <a:srgbClr val="CC7832"/>
                </a:solidFill>
                <a:effectLst/>
              </a:rPr>
              <a:t>;</a:t>
            </a:r>
            <a:br>
              <a:rPr lang="en-GB" sz="1800" dirty="0">
                <a:solidFill>
                  <a:srgbClr val="CC7832"/>
                </a:solidFill>
                <a:effectLst/>
              </a:rPr>
            </a:br>
            <a:r>
              <a:rPr lang="en-GB" sz="1800" dirty="0"/>
              <a:t>}</a:t>
            </a:r>
            <a:endParaRPr lang="en-IT" dirty="0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C8E02CA2-3B77-8BF9-3F49-5093A68E0127}"/>
              </a:ext>
            </a:extLst>
          </p:cNvPr>
          <p:cNvSpPr/>
          <p:nvPr/>
        </p:nvSpPr>
        <p:spPr>
          <a:xfrm>
            <a:off x="3511557" y="5788625"/>
            <a:ext cx="623887" cy="71151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3CFAADF8-4912-15BD-CD17-25DDB5B68FA3}"/>
              </a:ext>
            </a:extLst>
          </p:cNvPr>
          <p:cNvSpPr/>
          <p:nvPr/>
        </p:nvSpPr>
        <p:spPr>
          <a:xfrm>
            <a:off x="7671614" y="2112511"/>
            <a:ext cx="623887" cy="71151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300579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35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5" y="129385"/>
            <a:ext cx="67149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FLUTTER – THE MATERIAL CLASS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741F47-CB5D-9054-6F0D-74D8277AD636}"/>
              </a:ext>
            </a:extLst>
          </p:cNvPr>
          <p:cNvSpPr txBox="1"/>
          <p:nvPr/>
        </p:nvSpPr>
        <p:spPr>
          <a:xfrm>
            <a:off x="3401568" y="2138009"/>
            <a:ext cx="538886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CC7832"/>
                </a:solidFill>
                <a:effectLst/>
              </a:rPr>
              <a:t>class </a:t>
            </a:r>
            <a:r>
              <a:rPr lang="en-GB" sz="1600" dirty="0" err="1"/>
              <a:t>ElabFTWAppRead</a:t>
            </a:r>
            <a:r>
              <a:rPr lang="en-GB" sz="1600" dirty="0"/>
              <a:t> </a:t>
            </a:r>
            <a:r>
              <a:rPr lang="en-GB" sz="1600" dirty="0">
                <a:solidFill>
                  <a:srgbClr val="CC7832"/>
                </a:solidFill>
                <a:effectLst/>
              </a:rPr>
              <a:t>extends </a:t>
            </a:r>
            <a:r>
              <a:rPr lang="en-GB" sz="1600" dirty="0" err="1"/>
              <a:t>StatelessWidget</a:t>
            </a:r>
            <a:r>
              <a:rPr lang="en-GB" sz="1600" dirty="0"/>
              <a:t> {</a:t>
            </a:r>
            <a:br>
              <a:rPr lang="en-GB" sz="1600" dirty="0"/>
            </a:br>
            <a:r>
              <a:rPr lang="en-GB" sz="1600" dirty="0"/>
              <a:t>  </a:t>
            </a:r>
            <a:r>
              <a:rPr lang="en-GB" sz="1600" dirty="0" err="1">
                <a:solidFill>
                  <a:srgbClr val="CC7832"/>
                </a:solidFill>
                <a:effectLst/>
              </a:rPr>
              <a:t>const</a:t>
            </a:r>
            <a:r>
              <a:rPr lang="en-GB" sz="1600" dirty="0">
                <a:solidFill>
                  <a:srgbClr val="CC7832"/>
                </a:solidFill>
                <a:effectLst/>
              </a:rPr>
              <a:t> </a:t>
            </a:r>
            <a:r>
              <a:rPr lang="en-GB" sz="1600" dirty="0" err="1"/>
              <a:t>ElabFTWAppRead</a:t>
            </a:r>
            <a:r>
              <a:rPr lang="en-GB" sz="1600" dirty="0"/>
              <a:t>({</a:t>
            </a:r>
            <a:r>
              <a:rPr lang="en-GB" sz="1600" dirty="0" err="1">
                <a:solidFill>
                  <a:srgbClr val="CC7832"/>
                </a:solidFill>
                <a:effectLst/>
              </a:rPr>
              <a:t>super</a:t>
            </a:r>
            <a:r>
              <a:rPr lang="en-GB" sz="1600" dirty="0" err="1"/>
              <a:t>.key</a:t>
            </a:r>
            <a:r>
              <a:rPr lang="en-GB" sz="1600" dirty="0"/>
              <a:t>})</a:t>
            </a:r>
            <a:r>
              <a:rPr lang="en-GB" sz="1600" dirty="0">
                <a:solidFill>
                  <a:srgbClr val="CC7832"/>
                </a:solidFill>
                <a:effectLst/>
              </a:rPr>
              <a:t>;</a:t>
            </a:r>
            <a:br>
              <a:rPr lang="en-GB" sz="1600" dirty="0">
                <a:solidFill>
                  <a:srgbClr val="CC7832"/>
                </a:solidFill>
                <a:effectLst/>
              </a:rPr>
            </a:br>
            <a:br>
              <a:rPr lang="en-GB" sz="1600" dirty="0">
                <a:solidFill>
                  <a:srgbClr val="CC7832"/>
                </a:solidFill>
                <a:effectLst/>
              </a:rPr>
            </a:br>
            <a:r>
              <a:rPr lang="en-GB" sz="1600" dirty="0">
                <a:solidFill>
                  <a:srgbClr val="CC7832"/>
                </a:solidFill>
                <a:effectLst/>
              </a:rPr>
              <a:t>  </a:t>
            </a:r>
            <a:r>
              <a:rPr lang="en-GB" sz="1600" dirty="0">
                <a:solidFill>
                  <a:srgbClr val="808080"/>
                </a:solidFill>
                <a:effectLst/>
              </a:rPr>
              <a:t>// This widget is the root of your application.</a:t>
            </a:r>
            <a:br>
              <a:rPr lang="en-GB" sz="1600" dirty="0">
                <a:solidFill>
                  <a:srgbClr val="808080"/>
                </a:solidFill>
                <a:effectLst/>
              </a:rPr>
            </a:br>
            <a:r>
              <a:rPr lang="en-GB" sz="1600" dirty="0">
                <a:solidFill>
                  <a:srgbClr val="808080"/>
                </a:solidFill>
                <a:effectLst/>
              </a:rPr>
              <a:t>  </a:t>
            </a:r>
            <a:r>
              <a:rPr lang="en-GB" sz="1600" dirty="0">
                <a:solidFill>
                  <a:srgbClr val="BBB529"/>
                </a:solidFill>
                <a:effectLst/>
              </a:rPr>
              <a:t>@override</a:t>
            </a:r>
            <a:br>
              <a:rPr lang="en-GB" sz="1600" dirty="0">
                <a:solidFill>
                  <a:srgbClr val="BBB529"/>
                </a:solidFill>
                <a:effectLst/>
              </a:rPr>
            </a:br>
            <a:r>
              <a:rPr lang="en-GB" sz="1600" dirty="0">
                <a:solidFill>
                  <a:srgbClr val="BBB529"/>
                </a:solidFill>
                <a:effectLst/>
              </a:rPr>
              <a:t>  </a:t>
            </a:r>
            <a:r>
              <a:rPr lang="en-GB" sz="1600" dirty="0"/>
              <a:t>Widget </a:t>
            </a:r>
            <a:r>
              <a:rPr lang="en-GB" sz="1600" dirty="0">
                <a:solidFill>
                  <a:srgbClr val="FFC66D"/>
                </a:solidFill>
                <a:effectLst/>
              </a:rPr>
              <a:t>build</a:t>
            </a:r>
            <a:r>
              <a:rPr lang="en-GB" sz="1600" dirty="0"/>
              <a:t>(</a:t>
            </a:r>
            <a:r>
              <a:rPr lang="en-GB" sz="1600" dirty="0" err="1"/>
              <a:t>BuildContext</a:t>
            </a:r>
            <a:r>
              <a:rPr lang="en-GB" sz="1600" dirty="0"/>
              <a:t> context) {</a:t>
            </a:r>
            <a:br>
              <a:rPr lang="en-GB" sz="1600" dirty="0"/>
            </a:br>
            <a:r>
              <a:rPr lang="en-GB" sz="1600" dirty="0"/>
              <a:t>    </a:t>
            </a:r>
            <a:r>
              <a:rPr lang="en-GB" sz="1600" dirty="0">
                <a:solidFill>
                  <a:srgbClr val="CC7832"/>
                </a:solidFill>
                <a:effectLst/>
              </a:rPr>
              <a:t>return </a:t>
            </a:r>
            <a:r>
              <a:rPr lang="en-GB" sz="1600" dirty="0" err="1">
                <a:solidFill>
                  <a:srgbClr val="CC7832"/>
                </a:solidFill>
                <a:effectLst/>
              </a:rPr>
              <a:t>const</a:t>
            </a:r>
            <a:r>
              <a:rPr lang="en-GB" sz="1600" dirty="0">
                <a:solidFill>
                  <a:srgbClr val="CC7832"/>
                </a:solidFill>
                <a:effectLst/>
              </a:rPr>
              <a:t> </a:t>
            </a:r>
            <a:r>
              <a:rPr lang="en-GB" sz="1600" dirty="0">
                <a:solidFill>
                  <a:srgbClr val="FFC66D"/>
                </a:solidFill>
                <a:effectLst/>
              </a:rPr>
              <a:t>Material</a:t>
            </a:r>
            <a:r>
              <a:rPr lang="en-GB" sz="1600" dirty="0"/>
              <a:t>(</a:t>
            </a:r>
            <a:br>
              <a:rPr lang="en-GB" sz="1600" dirty="0"/>
            </a:br>
            <a:r>
              <a:rPr lang="en-GB" sz="1600" dirty="0"/>
              <a:t>      child: </a:t>
            </a:r>
            <a:r>
              <a:rPr lang="en-GB" sz="1600" dirty="0" err="1">
                <a:solidFill>
                  <a:srgbClr val="FFC66D"/>
                </a:solidFill>
                <a:effectLst/>
              </a:rPr>
              <a:t>MainPage</a:t>
            </a:r>
            <a:r>
              <a:rPr lang="en-GB" sz="1600" dirty="0"/>
              <a:t>(title: </a:t>
            </a:r>
            <a:r>
              <a:rPr lang="en-GB" sz="1600" dirty="0">
                <a:solidFill>
                  <a:srgbClr val="6A8759"/>
                </a:solidFill>
                <a:effectLst/>
              </a:rPr>
              <a:t>'</a:t>
            </a:r>
            <a:r>
              <a:rPr lang="en-GB" sz="1600" dirty="0" err="1">
                <a:solidFill>
                  <a:srgbClr val="6A8759"/>
                </a:solidFill>
                <a:effectLst/>
              </a:rPr>
              <a:t>elabFTW</a:t>
            </a:r>
            <a:r>
              <a:rPr lang="en-GB" sz="1600" dirty="0">
                <a:solidFill>
                  <a:srgbClr val="6A8759"/>
                </a:solidFill>
                <a:effectLst/>
              </a:rPr>
              <a:t> API Read Main Page'</a:t>
            </a:r>
            <a:r>
              <a:rPr lang="en-GB" sz="1600" dirty="0"/>
              <a:t>)</a:t>
            </a:r>
            <a:r>
              <a:rPr lang="en-GB" sz="1600" dirty="0">
                <a:solidFill>
                  <a:srgbClr val="CC7832"/>
                </a:solidFill>
                <a:effectLst/>
              </a:rPr>
              <a:t>,</a:t>
            </a:r>
            <a:br>
              <a:rPr lang="en-GB" sz="1600" dirty="0">
                <a:solidFill>
                  <a:srgbClr val="CC7832"/>
                </a:solidFill>
                <a:effectLst/>
              </a:rPr>
            </a:br>
            <a:r>
              <a:rPr lang="en-GB" sz="1600" dirty="0">
                <a:solidFill>
                  <a:srgbClr val="CC7832"/>
                </a:solidFill>
                <a:effectLst/>
              </a:rPr>
              <a:t>    </a:t>
            </a:r>
            <a:r>
              <a:rPr lang="en-GB" sz="1600" dirty="0"/>
              <a:t>)</a:t>
            </a:r>
            <a:r>
              <a:rPr lang="en-GB" sz="1600" dirty="0">
                <a:solidFill>
                  <a:srgbClr val="CC7832"/>
                </a:solidFill>
                <a:effectLst/>
              </a:rPr>
              <a:t>;</a:t>
            </a:r>
            <a:br>
              <a:rPr lang="en-GB" sz="1600" dirty="0">
                <a:solidFill>
                  <a:srgbClr val="CC7832"/>
                </a:solidFill>
                <a:effectLst/>
              </a:rPr>
            </a:br>
            <a:r>
              <a:rPr lang="en-GB" sz="1600" dirty="0">
                <a:solidFill>
                  <a:srgbClr val="CC7832"/>
                </a:solidFill>
                <a:effectLst/>
              </a:rPr>
              <a:t>  </a:t>
            </a:r>
            <a:r>
              <a:rPr lang="en-GB" sz="1600" dirty="0"/>
              <a:t>}</a:t>
            </a:r>
            <a:br>
              <a:rPr lang="en-GB" sz="1600" dirty="0"/>
            </a:br>
            <a:r>
              <a:rPr lang="en-GB" sz="1600" dirty="0"/>
              <a:t>}</a:t>
            </a:r>
            <a:endParaRPr lang="en-IT" sz="1600" dirty="0"/>
          </a:p>
        </p:txBody>
      </p:sp>
    </p:spTree>
    <p:extLst>
      <p:ext uri="{BB962C8B-B14F-4D97-AF65-F5344CB8AC3E}">
        <p14:creationId xmlns:p14="http://schemas.microsoft.com/office/powerpoint/2010/main" val="40834818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36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5" y="129385"/>
            <a:ext cx="67149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FLUTTER – UI DESIGN and CREATION</a:t>
            </a:r>
          </a:p>
        </p:txBody>
      </p:sp>
      <p:pic>
        <p:nvPicPr>
          <p:cNvPr id="8" name="Picture 7" descr="Screenshot of a screenshot of a cell phone&#10;&#10;Description automatically generated">
            <a:extLst>
              <a:ext uri="{FF2B5EF4-FFF2-40B4-BE49-F238E27FC236}">
                <a16:creationId xmlns:a16="http://schemas.microsoft.com/office/drawing/2014/main" id="{CF7413AA-56B6-DCA7-EDF3-35B891934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308" y="979161"/>
            <a:ext cx="5888939" cy="5377189"/>
          </a:xfrm>
          <a:prstGeom prst="rect">
            <a:avLst/>
          </a:prstGeom>
        </p:spPr>
      </p:pic>
      <p:sp>
        <p:nvSpPr>
          <p:cNvPr id="9" name="Down Arrow 8">
            <a:extLst>
              <a:ext uri="{FF2B5EF4-FFF2-40B4-BE49-F238E27FC236}">
                <a16:creationId xmlns:a16="http://schemas.microsoft.com/office/drawing/2014/main" id="{40E2C93C-75DE-D75F-9112-BD099FF8A846}"/>
              </a:ext>
            </a:extLst>
          </p:cNvPr>
          <p:cNvSpPr/>
          <p:nvPr/>
        </p:nvSpPr>
        <p:spPr>
          <a:xfrm rot="16200000">
            <a:off x="2247520" y="1277903"/>
            <a:ext cx="623887" cy="71151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CD08176A-00F5-B673-EECA-E75FE115CF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920" y="4083050"/>
            <a:ext cx="44196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205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37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5" y="129385"/>
            <a:ext cx="67149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FLUTTER – UI DESIGN and CREATION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5B2853-9494-0F13-C96A-86D29E63B759}"/>
              </a:ext>
            </a:extLst>
          </p:cNvPr>
          <p:cNvSpPr txBox="1"/>
          <p:nvPr/>
        </p:nvSpPr>
        <p:spPr>
          <a:xfrm>
            <a:off x="231648" y="1274944"/>
            <a:ext cx="6096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1 -: </a:t>
            </a:r>
          </a:p>
          <a:p>
            <a:r>
              <a:rPr lang="en-GB" sz="1400" dirty="0"/>
              <a:t>Widget </a:t>
            </a:r>
            <a:r>
              <a:rPr lang="en-GB" sz="1400" dirty="0">
                <a:solidFill>
                  <a:srgbClr val="FFC66D"/>
                </a:solidFill>
                <a:effectLst/>
              </a:rPr>
              <a:t>build</a:t>
            </a:r>
            <a:r>
              <a:rPr lang="en-GB" sz="1400" dirty="0"/>
              <a:t>(</a:t>
            </a:r>
            <a:r>
              <a:rPr lang="en-GB" sz="1400" dirty="0" err="1"/>
              <a:t>BuildContext</a:t>
            </a:r>
            <a:r>
              <a:rPr lang="en-GB" sz="1400" dirty="0"/>
              <a:t> context) {</a:t>
            </a:r>
            <a:br>
              <a:rPr lang="en-GB" sz="1400" dirty="0"/>
            </a:br>
            <a:r>
              <a:rPr lang="en-GB" sz="1400" dirty="0"/>
              <a:t>    </a:t>
            </a:r>
            <a:r>
              <a:rPr lang="en-GB" sz="1400" dirty="0">
                <a:solidFill>
                  <a:srgbClr val="CC7832"/>
                </a:solidFill>
                <a:effectLst/>
              </a:rPr>
              <a:t>return </a:t>
            </a:r>
            <a:r>
              <a:rPr lang="en-GB" sz="1400" dirty="0">
                <a:solidFill>
                  <a:srgbClr val="FFC66D"/>
                </a:solidFill>
                <a:effectLst/>
              </a:rPr>
              <a:t>Container</a:t>
            </a:r>
            <a:r>
              <a:rPr lang="en-GB" sz="1400" dirty="0"/>
              <a:t>(</a:t>
            </a:r>
            <a:br>
              <a:rPr lang="en-GB" sz="1400" dirty="0"/>
            </a:br>
            <a:r>
              <a:rPr lang="en-GB" sz="1400" dirty="0"/>
              <a:t>        </a:t>
            </a:r>
            <a:r>
              <a:rPr lang="en-GB" sz="1400" dirty="0" err="1"/>
              <a:t>color</a:t>
            </a:r>
            <a:r>
              <a:rPr lang="en-GB" sz="1400" dirty="0"/>
              <a:t>: </a:t>
            </a:r>
            <a:r>
              <a:rPr lang="en-GB" sz="1400" dirty="0" err="1">
                <a:solidFill>
                  <a:srgbClr val="CC7832"/>
                </a:solidFill>
                <a:effectLst/>
              </a:rPr>
              <a:t>const</a:t>
            </a:r>
            <a:r>
              <a:rPr lang="en-GB" sz="1400" dirty="0">
                <a:solidFill>
                  <a:srgbClr val="CC7832"/>
                </a:solidFill>
                <a:effectLst/>
              </a:rPr>
              <a:t> </a:t>
            </a:r>
            <a:r>
              <a:rPr lang="en-GB" sz="1400" dirty="0" err="1">
                <a:solidFill>
                  <a:srgbClr val="FFC66D"/>
                </a:solidFill>
                <a:effectLst/>
              </a:rPr>
              <a:t>Color</a:t>
            </a:r>
            <a:r>
              <a:rPr lang="en-GB" sz="1400" dirty="0"/>
              <a:t>(</a:t>
            </a:r>
            <a:r>
              <a:rPr lang="en-GB" sz="1400" dirty="0">
                <a:solidFill>
                  <a:srgbClr val="6897BB"/>
                </a:solidFill>
                <a:effectLst/>
              </a:rPr>
              <a:t>0xFF0BBD9D</a:t>
            </a:r>
            <a:r>
              <a:rPr lang="en-GB" sz="1400" dirty="0"/>
              <a:t>)</a:t>
            </a:r>
            <a:r>
              <a:rPr lang="en-GB" sz="1400" dirty="0">
                <a:solidFill>
                  <a:srgbClr val="CC7832"/>
                </a:solidFill>
                <a:effectLst/>
              </a:rPr>
              <a:t>,</a:t>
            </a:r>
            <a:br>
              <a:rPr lang="en-GB" sz="1400" dirty="0">
                <a:solidFill>
                  <a:srgbClr val="CC7832"/>
                </a:solidFill>
                <a:effectLst/>
              </a:rPr>
            </a:br>
            <a:r>
              <a:rPr lang="en-GB" sz="1400" dirty="0">
                <a:solidFill>
                  <a:srgbClr val="CC7832"/>
                </a:solidFill>
                <a:effectLst/>
              </a:rPr>
              <a:t>        </a:t>
            </a:r>
            <a:r>
              <a:rPr lang="en-GB" sz="1400" dirty="0"/>
              <a:t>width: </a:t>
            </a:r>
            <a:r>
              <a:rPr lang="en-GB" sz="1400" dirty="0">
                <a:solidFill>
                  <a:srgbClr val="6897BB"/>
                </a:solidFill>
                <a:effectLst/>
              </a:rPr>
              <a:t>360</a:t>
            </a:r>
            <a:r>
              <a:rPr lang="en-GB" sz="1400" dirty="0">
                <a:solidFill>
                  <a:srgbClr val="CC7832"/>
                </a:solidFill>
                <a:effectLst/>
              </a:rPr>
              <a:t>,</a:t>
            </a:r>
            <a:br>
              <a:rPr lang="en-GB" sz="1400" dirty="0">
                <a:solidFill>
                  <a:srgbClr val="CC7832"/>
                </a:solidFill>
                <a:effectLst/>
              </a:rPr>
            </a:br>
            <a:r>
              <a:rPr lang="en-GB" sz="1400" dirty="0">
                <a:solidFill>
                  <a:srgbClr val="CC7832"/>
                </a:solidFill>
                <a:effectLst/>
              </a:rPr>
              <a:t>        </a:t>
            </a:r>
            <a:r>
              <a:rPr lang="en-GB" sz="1400" dirty="0"/>
              <a:t>height: </a:t>
            </a:r>
            <a:r>
              <a:rPr lang="en-GB" sz="1400" dirty="0">
                <a:solidFill>
                  <a:srgbClr val="6897BB"/>
                </a:solidFill>
                <a:effectLst/>
              </a:rPr>
              <a:t>54</a:t>
            </a:r>
            <a:r>
              <a:rPr lang="en-GB" sz="1400" dirty="0">
                <a:solidFill>
                  <a:srgbClr val="CC7832"/>
                </a:solidFill>
                <a:effectLst/>
              </a:rPr>
              <a:t>,</a:t>
            </a:r>
            <a:br>
              <a:rPr lang="en-GB" sz="1400" dirty="0">
                <a:solidFill>
                  <a:srgbClr val="CC7832"/>
                </a:solidFill>
                <a:effectLst/>
              </a:rPr>
            </a:br>
            <a:r>
              <a:rPr lang="en-GB" sz="1400" dirty="0">
                <a:solidFill>
                  <a:srgbClr val="CC7832"/>
                </a:solidFill>
                <a:effectLst/>
              </a:rPr>
              <a:t>        </a:t>
            </a:r>
            <a:r>
              <a:rPr lang="en-GB" sz="1400" dirty="0"/>
              <a:t>padding: </a:t>
            </a:r>
            <a:r>
              <a:rPr lang="en-GB" sz="1400" dirty="0" err="1">
                <a:solidFill>
                  <a:srgbClr val="CC7832"/>
                </a:solidFill>
                <a:effectLst/>
              </a:rPr>
              <a:t>const</a:t>
            </a:r>
            <a:r>
              <a:rPr lang="en-GB" sz="1400" dirty="0">
                <a:solidFill>
                  <a:srgbClr val="CC7832"/>
                </a:solidFill>
                <a:effectLst/>
              </a:rPr>
              <a:t> </a:t>
            </a:r>
            <a:r>
              <a:rPr lang="en-GB" sz="1400" dirty="0" err="1">
                <a:solidFill>
                  <a:srgbClr val="FFC66D"/>
                </a:solidFill>
                <a:effectLst/>
              </a:rPr>
              <a:t>EdgeInsets</a:t>
            </a:r>
            <a:r>
              <a:rPr lang="en-GB" sz="1400" dirty="0" err="1"/>
              <a:t>.</a:t>
            </a:r>
            <a:r>
              <a:rPr lang="en-GB" sz="1400" dirty="0" err="1">
                <a:solidFill>
                  <a:srgbClr val="FFC66D"/>
                </a:solidFill>
                <a:effectLst/>
              </a:rPr>
              <a:t>only</a:t>
            </a:r>
            <a:r>
              <a:rPr lang="en-GB" sz="1400" dirty="0"/>
              <a:t>(left: </a:t>
            </a:r>
            <a:r>
              <a:rPr lang="en-GB" sz="1400" dirty="0">
                <a:solidFill>
                  <a:srgbClr val="6897BB"/>
                </a:solidFill>
                <a:effectLst/>
              </a:rPr>
              <a:t>5</a:t>
            </a:r>
            <a:r>
              <a:rPr lang="en-GB" sz="1400" dirty="0">
                <a:solidFill>
                  <a:srgbClr val="CC7832"/>
                </a:solidFill>
                <a:effectLst/>
              </a:rPr>
              <a:t>, </a:t>
            </a:r>
            <a:r>
              <a:rPr lang="en-GB" sz="1400" dirty="0"/>
              <a:t>right: </a:t>
            </a:r>
            <a:r>
              <a:rPr lang="en-GB" sz="1400" dirty="0">
                <a:solidFill>
                  <a:srgbClr val="6897BB"/>
                </a:solidFill>
                <a:effectLst/>
              </a:rPr>
              <a:t>5</a:t>
            </a:r>
            <a:r>
              <a:rPr lang="en-GB" sz="1400" dirty="0">
                <a:solidFill>
                  <a:srgbClr val="CC7832"/>
                </a:solidFill>
                <a:effectLst/>
              </a:rPr>
              <a:t>, </a:t>
            </a:r>
            <a:r>
              <a:rPr lang="en-GB" sz="1400" dirty="0"/>
              <a:t>top: </a:t>
            </a:r>
            <a:r>
              <a:rPr lang="en-GB" sz="1400" dirty="0">
                <a:solidFill>
                  <a:srgbClr val="6897BB"/>
                </a:solidFill>
                <a:effectLst/>
              </a:rPr>
              <a:t>5</a:t>
            </a:r>
            <a:r>
              <a:rPr lang="en-GB" sz="1400" dirty="0">
                <a:solidFill>
                  <a:srgbClr val="CC7832"/>
                </a:solidFill>
                <a:effectLst/>
              </a:rPr>
              <a:t>, </a:t>
            </a:r>
            <a:r>
              <a:rPr lang="en-GB" sz="1400" dirty="0"/>
              <a:t>bottom: </a:t>
            </a:r>
            <a:r>
              <a:rPr lang="en-GB" sz="1400" dirty="0">
                <a:solidFill>
                  <a:srgbClr val="6897BB"/>
                </a:solidFill>
                <a:effectLst/>
              </a:rPr>
              <a:t>5</a:t>
            </a:r>
            <a:r>
              <a:rPr lang="en-GB" sz="1400" dirty="0"/>
              <a:t>)</a:t>
            </a:r>
            <a:r>
              <a:rPr lang="en-GB" sz="1400" dirty="0">
                <a:solidFill>
                  <a:srgbClr val="CC7832"/>
                </a:solidFill>
                <a:effectLst/>
              </a:rPr>
              <a:t>,</a:t>
            </a:r>
            <a:br>
              <a:rPr lang="en-GB" sz="1400" dirty="0">
                <a:solidFill>
                  <a:srgbClr val="CC7832"/>
                </a:solidFill>
                <a:effectLst/>
              </a:rPr>
            </a:br>
            <a:r>
              <a:rPr lang="en-GB" sz="1400" dirty="0">
                <a:solidFill>
                  <a:srgbClr val="CC7832"/>
                </a:solidFill>
                <a:effectLst/>
              </a:rPr>
              <a:t>        </a:t>
            </a:r>
            <a:r>
              <a:rPr lang="en-GB" sz="1400" dirty="0"/>
              <a:t>child: </a:t>
            </a:r>
            <a:r>
              <a:rPr lang="en-GB" sz="1400" dirty="0">
                <a:solidFill>
                  <a:srgbClr val="FFC66D"/>
                </a:solidFill>
                <a:effectLst/>
              </a:rPr>
              <a:t>Row</a:t>
            </a:r>
            <a:r>
              <a:rPr lang="en-GB" sz="1400" dirty="0"/>
              <a:t>(</a:t>
            </a:r>
            <a:r>
              <a:rPr lang="en-GB" sz="1400" dirty="0" err="1"/>
              <a:t>textDirection</a:t>
            </a:r>
            <a:r>
              <a:rPr lang="en-GB" sz="1400" dirty="0"/>
              <a:t>: </a:t>
            </a:r>
            <a:r>
              <a:rPr lang="en-GB" sz="1400" dirty="0" err="1"/>
              <a:t>TextDirection.</a:t>
            </a:r>
            <a:r>
              <a:rPr lang="en-GB" sz="1400" dirty="0" err="1">
                <a:solidFill>
                  <a:srgbClr val="9876AA"/>
                </a:solidFill>
                <a:effectLst/>
              </a:rPr>
              <a:t>ltr</a:t>
            </a:r>
            <a:r>
              <a:rPr lang="en-GB" sz="1400" dirty="0">
                <a:solidFill>
                  <a:srgbClr val="CC7832"/>
                </a:solidFill>
                <a:effectLst/>
              </a:rPr>
              <a:t>, </a:t>
            </a:r>
            <a:r>
              <a:rPr lang="en-GB" sz="1400" dirty="0"/>
              <a:t>children: [ … ] ), ); }</a:t>
            </a:r>
            <a:endParaRPr lang="en-IT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E113BE-69B9-79FC-75D7-68D0C2CA051F}"/>
              </a:ext>
            </a:extLst>
          </p:cNvPr>
          <p:cNvSpPr txBox="1"/>
          <p:nvPr/>
        </p:nvSpPr>
        <p:spPr>
          <a:xfrm>
            <a:off x="2257413" y="3189185"/>
            <a:ext cx="609600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2 -:</a:t>
            </a:r>
            <a:endParaRPr lang="en-GB" sz="1400" dirty="0">
              <a:solidFill>
                <a:srgbClr val="FFC66D"/>
              </a:solidFill>
              <a:effectLst/>
            </a:endParaRPr>
          </a:p>
          <a:p>
            <a:r>
              <a:rPr lang="en-GB" sz="1400" dirty="0">
                <a:solidFill>
                  <a:srgbClr val="FFC66D"/>
                </a:solidFill>
                <a:effectLst/>
              </a:rPr>
              <a:t>Expanded</a:t>
            </a:r>
            <a:r>
              <a:rPr lang="en-GB" sz="1400" dirty="0"/>
              <a:t>(</a:t>
            </a:r>
            <a:br>
              <a:rPr lang="en-GB" sz="1400" dirty="0"/>
            </a:br>
            <a:r>
              <a:rPr lang="en-GB" sz="1400" dirty="0"/>
              <a:t>            child: </a:t>
            </a:r>
            <a:r>
              <a:rPr lang="en-GB" sz="1400" dirty="0">
                <a:solidFill>
                  <a:srgbClr val="FFC66D"/>
                </a:solidFill>
                <a:effectLst/>
              </a:rPr>
              <a:t>Align</a:t>
            </a:r>
            <a:r>
              <a:rPr lang="en-GB" sz="1400" dirty="0"/>
              <a:t>(</a:t>
            </a:r>
            <a:br>
              <a:rPr lang="en-GB" sz="1400" dirty="0"/>
            </a:br>
            <a:r>
              <a:rPr lang="en-GB" sz="1400" dirty="0"/>
              <a:t>              alignment: </a:t>
            </a:r>
            <a:r>
              <a:rPr lang="en-GB" sz="1400" dirty="0" err="1"/>
              <a:t>Alignment.</a:t>
            </a:r>
            <a:r>
              <a:rPr lang="en-GB" sz="1400" i="1" dirty="0" err="1">
                <a:solidFill>
                  <a:srgbClr val="9876AA"/>
                </a:solidFill>
                <a:effectLst/>
              </a:rPr>
              <a:t>centerLeft</a:t>
            </a:r>
            <a:r>
              <a:rPr lang="en-GB" sz="1400" dirty="0">
                <a:solidFill>
                  <a:srgbClr val="CC7832"/>
                </a:solidFill>
                <a:effectLst/>
              </a:rPr>
              <a:t>,</a:t>
            </a:r>
            <a:br>
              <a:rPr lang="en-GB" sz="1400" dirty="0">
                <a:solidFill>
                  <a:srgbClr val="CC7832"/>
                </a:solidFill>
                <a:effectLst/>
              </a:rPr>
            </a:br>
            <a:r>
              <a:rPr lang="en-GB" sz="1400" dirty="0">
                <a:solidFill>
                  <a:srgbClr val="CC7832"/>
                </a:solidFill>
                <a:effectLst/>
              </a:rPr>
              <a:t>              </a:t>
            </a:r>
            <a:r>
              <a:rPr lang="en-GB" sz="1400" dirty="0"/>
              <a:t>child: </a:t>
            </a:r>
            <a:r>
              <a:rPr lang="en-GB" sz="1400" dirty="0">
                <a:solidFill>
                  <a:srgbClr val="FFC66D"/>
                </a:solidFill>
                <a:effectLst/>
              </a:rPr>
              <a:t>Text</a:t>
            </a:r>
            <a:r>
              <a:rPr lang="en-GB" sz="1400" dirty="0"/>
              <a:t>(</a:t>
            </a:r>
            <a:br>
              <a:rPr lang="en-GB" sz="1400" dirty="0"/>
            </a:br>
            <a:r>
              <a:rPr lang="en-GB" sz="1400" dirty="0"/>
              <a:t>                </a:t>
            </a:r>
            <a:r>
              <a:rPr lang="en-GB" sz="1400" dirty="0">
                <a:solidFill>
                  <a:srgbClr val="9876AA"/>
                </a:solidFill>
                <a:effectLst/>
              </a:rPr>
              <a:t>title</a:t>
            </a:r>
            <a:r>
              <a:rPr lang="en-GB" sz="1400" dirty="0">
                <a:solidFill>
                  <a:srgbClr val="CC7832"/>
                </a:solidFill>
                <a:effectLst/>
              </a:rPr>
              <a:t>,</a:t>
            </a:r>
            <a:br>
              <a:rPr lang="en-GB" sz="1400" dirty="0">
                <a:solidFill>
                  <a:srgbClr val="CC7832"/>
                </a:solidFill>
                <a:effectLst/>
              </a:rPr>
            </a:br>
            <a:r>
              <a:rPr lang="en-GB" sz="1400" dirty="0">
                <a:solidFill>
                  <a:srgbClr val="CC7832"/>
                </a:solidFill>
                <a:effectLst/>
              </a:rPr>
              <a:t>                </a:t>
            </a:r>
            <a:r>
              <a:rPr lang="en-GB" sz="1400" dirty="0" err="1"/>
              <a:t>textDirection</a:t>
            </a:r>
            <a:r>
              <a:rPr lang="en-GB" sz="1400" dirty="0"/>
              <a:t>: </a:t>
            </a:r>
            <a:r>
              <a:rPr lang="en-GB" sz="1400" dirty="0" err="1"/>
              <a:t>TextDirection.</a:t>
            </a:r>
            <a:r>
              <a:rPr lang="en-GB" sz="1400" dirty="0" err="1">
                <a:solidFill>
                  <a:srgbClr val="9876AA"/>
                </a:solidFill>
                <a:effectLst/>
              </a:rPr>
              <a:t>ltr</a:t>
            </a:r>
            <a:r>
              <a:rPr lang="en-GB" sz="1400" dirty="0">
                <a:solidFill>
                  <a:srgbClr val="CC7832"/>
                </a:solidFill>
                <a:effectLst/>
              </a:rPr>
              <a:t>,</a:t>
            </a:r>
            <a:br>
              <a:rPr lang="en-GB" sz="1400" dirty="0">
                <a:solidFill>
                  <a:srgbClr val="CC7832"/>
                </a:solidFill>
                <a:effectLst/>
              </a:rPr>
            </a:br>
            <a:r>
              <a:rPr lang="en-GB" sz="1400" dirty="0">
                <a:solidFill>
                  <a:srgbClr val="CC7832"/>
                </a:solidFill>
                <a:effectLst/>
              </a:rPr>
              <a:t>                </a:t>
            </a:r>
            <a:r>
              <a:rPr lang="en-GB" sz="1400" dirty="0" err="1"/>
              <a:t>textAlign</a:t>
            </a:r>
            <a:r>
              <a:rPr lang="en-GB" sz="1400" dirty="0"/>
              <a:t>: </a:t>
            </a:r>
            <a:r>
              <a:rPr lang="en-GB" sz="1400" dirty="0" err="1"/>
              <a:t>TextAlign.</a:t>
            </a:r>
            <a:r>
              <a:rPr lang="en-GB" sz="1400" dirty="0" err="1">
                <a:solidFill>
                  <a:srgbClr val="9876AA"/>
                </a:solidFill>
                <a:effectLst/>
              </a:rPr>
              <a:t>center</a:t>
            </a:r>
            <a:r>
              <a:rPr lang="en-GB" sz="1400" dirty="0">
                <a:solidFill>
                  <a:srgbClr val="CC7832"/>
                </a:solidFill>
                <a:effectLst/>
              </a:rPr>
              <a:t>,</a:t>
            </a:r>
            <a:br>
              <a:rPr lang="en-GB" sz="1400" dirty="0">
                <a:solidFill>
                  <a:srgbClr val="CC7832"/>
                </a:solidFill>
                <a:effectLst/>
              </a:rPr>
            </a:br>
            <a:r>
              <a:rPr lang="en-GB" sz="1400" dirty="0">
                <a:solidFill>
                  <a:srgbClr val="CC7832"/>
                </a:solidFill>
                <a:effectLst/>
              </a:rPr>
              <a:t>                </a:t>
            </a:r>
            <a:r>
              <a:rPr lang="en-GB" sz="1400" dirty="0"/>
              <a:t>style: </a:t>
            </a:r>
            <a:r>
              <a:rPr lang="en-GB" sz="1400" dirty="0" err="1">
                <a:solidFill>
                  <a:srgbClr val="CC7832"/>
                </a:solidFill>
                <a:effectLst/>
              </a:rPr>
              <a:t>const</a:t>
            </a:r>
            <a:r>
              <a:rPr lang="en-GB" sz="1400" dirty="0">
                <a:solidFill>
                  <a:srgbClr val="CC7832"/>
                </a:solidFill>
                <a:effectLst/>
              </a:rPr>
              <a:t> </a:t>
            </a:r>
            <a:r>
              <a:rPr lang="en-GB" sz="1400" dirty="0" err="1">
                <a:solidFill>
                  <a:srgbClr val="FFC66D"/>
                </a:solidFill>
                <a:effectLst/>
              </a:rPr>
              <a:t>TextStyle</a:t>
            </a:r>
            <a:r>
              <a:rPr lang="en-GB" sz="1400" dirty="0"/>
              <a:t>(</a:t>
            </a:r>
            <a:br>
              <a:rPr lang="en-GB" sz="1400" dirty="0"/>
            </a:br>
            <a:r>
              <a:rPr lang="en-GB" sz="1400" dirty="0"/>
              <a:t>                  </a:t>
            </a:r>
            <a:r>
              <a:rPr lang="en-GB" sz="1400" dirty="0" err="1"/>
              <a:t>color</a:t>
            </a:r>
            <a:r>
              <a:rPr lang="en-GB" sz="1400" dirty="0"/>
              <a:t>: </a:t>
            </a:r>
            <a:r>
              <a:rPr lang="en-GB" sz="1400" dirty="0" err="1"/>
              <a:t>Colors.</a:t>
            </a:r>
            <a:r>
              <a:rPr lang="en-GB" sz="1400" i="1" dirty="0" err="1">
                <a:solidFill>
                  <a:srgbClr val="9876AA"/>
                </a:solidFill>
                <a:effectLst/>
              </a:rPr>
              <a:t>white</a:t>
            </a:r>
            <a:r>
              <a:rPr lang="en-GB" sz="1400" dirty="0">
                <a:solidFill>
                  <a:srgbClr val="CC7832"/>
                </a:solidFill>
                <a:effectLst/>
              </a:rPr>
              <a:t>,</a:t>
            </a:r>
            <a:br>
              <a:rPr lang="en-GB" sz="1400" dirty="0">
                <a:solidFill>
                  <a:srgbClr val="CC7832"/>
                </a:solidFill>
                <a:effectLst/>
              </a:rPr>
            </a:br>
            <a:r>
              <a:rPr lang="en-GB" sz="1400" dirty="0">
                <a:solidFill>
                  <a:srgbClr val="CC7832"/>
                </a:solidFill>
                <a:effectLst/>
              </a:rPr>
              <a:t>                  </a:t>
            </a:r>
            <a:r>
              <a:rPr lang="en-GB" sz="1400" dirty="0" err="1"/>
              <a:t>fontFamily</a:t>
            </a:r>
            <a:r>
              <a:rPr lang="en-GB" sz="1400" dirty="0"/>
              <a:t>: </a:t>
            </a:r>
            <a:r>
              <a:rPr lang="en-GB" sz="1400" dirty="0">
                <a:solidFill>
                  <a:srgbClr val="6A8759"/>
                </a:solidFill>
                <a:effectLst/>
              </a:rPr>
              <a:t>'Roboto'</a:t>
            </a:r>
            <a:r>
              <a:rPr lang="en-GB" sz="1400" dirty="0">
                <a:solidFill>
                  <a:srgbClr val="CC7832"/>
                </a:solidFill>
                <a:effectLst/>
              </a:rPr>
              <a:t>,</a:t>
            </a:r>
            <a:br>
              <a:rPr lang="en-GB" sz="1400" dirty="0">
                <a:solidFill>
                  <a:srgbClr val="CC7832"/>
                </a:solidFill>
                <a:effectLst/>
              </a:rPr>
            </a:br>
            <a:r>
              <a:rPr lang="en-GB" sz="1400" dirty="0">
                <a:solidFill>
                  <a:srgbClr val="CC7832"/>
                </a:solidFill>
                <a:effectLst/>
              </a:rPr>
              <a:t>                  </a:t>
            </a:r>
            <a:r>
              <a:rPr lang="en-GB" sz="1400" dirty="0" err="1"/>
              <a:t>fontSize</a:t>
            </a:r>
            <a:r>
              <a:rPr lang="en-GB" sz="1400" dirty="0"/>
              <a:t>: </a:t>
            </a:r>
            <a:r>
              <a:rPr lang="en-GB" sz="1400" dirty="0">
                <a:solidFill>
                  <a:srgbClr val="6897BB"/>
                </a:solidFill>
                <a:effectLst/>
              </a:rPr>
              <a:t>14</a:t>
            </a:r>
            <a:r>
              <a:rPr lang="en-GB" sz="1400" dirty="0">
                <a:solidFill>
                  <a:srgbClr val="CC7832"/>
                </a:solidFill>
                <a:effectLst/>
              </a:rPr>
              <a:t>,</a:t>
            </a:r>
            <a:br>
              <a:rPr lang="en-GB" sz="1400" dirty="0">
                <a:solidFill>
                  <a:srgbClr val="CC7832"/>
                </a:solidFill>
                <a:effectLst/>
              </a:rPr>
            </a:br>
            <a:r>
              <a:rPr lang="en-GB" sz="1400" dirty="0">
                <a:solidFill>
                  <a:srgbClr val="CC7832"/>
                </a:solidFill>
                <a:effectLst/>
              </a:rPr>
              <a:t>                </a:t>
            </a:r>
            <a:r>
              <a:rPr lang="en-GB" sz="1400" dirty="0"/>
              <a:t>)</a:t>
            </a:r>
            <a:r>
              <a:rPr lang="en-GB" sz="1400" dirty="0">
                <a:solidFill>
                  <a:srgbClr val="CC7832"/>
                </a:solidFill>
                <a:effectLst/>
              </a:rPr>
              <a:t>,</a:t>
            </a:r>
            <a:br>
              <a:rPr lang="en-GB" sz="1400" dirty="0">
                <a:solidFill>
                  <a:srgbClr val="CC7832"/>
                </a:solidFill>
                <a:effectLst/>
              </a:rPr>
            </a:br>
            <a:r>
              <a:rPr lang="en-GB" sz="1400" dirty="0">
                <a:solidFill>
                  <a:srgbClr val="CC7832"/>
                </a:solidFill>
                <a:effectLst/>
              </a:rPr>
              <a:t>              </a:t>
            </a:r>
            <a:r>
              <a:rPr lang="en-GB" sz="1400" dirty="0"/>
              <a:t>)</a:t>
            </a:r>
            <a:r>
              <a:rPr lang="en-GB" sz="1400" dirty="0">
                <a:solidFill>
                  <a:srgbClr val="CC7832"/>
                </a:solidFill>
                <a:effectLst/>
              </a:rPr>
              <a:t>,</a:t>
            </a:r>
            <a:br>
              <a:rPr lang="en-GB" sz="1400" dirty="0">
                <a:solidFill>
                  <a:srgbClr val="CC7832"/>
                </a:solidFill>
                <a:effectLst/>
              </a:rPr>
            </a:br>
            <a:r>
              <a:rPr lang="en-GB" sz="1400" dirty="0">
                <a:solidFill>
                  <a:srgbClr val="CC7832"/>
                </a:solidFill>
                <a:effectLst/>
              </a:rPr>
              <a:t>            </a:t>
            </a:r>
            <a:r>
              <a:rPr lang="en-GB" sz="1400" dirty="0"/>
              <a:t>)</a:t>
            </a:r>
            <a:r>
              <a:rPr lang="en-GB" sz="1400" dirty="0">
                <a:solidFill>
                  <a:srgbClr val="CC7832"/>
                </a:solidFill>
                <a:effectLst/>
              </a:rPr>
              <a:t>,</a:t>
            </a:r>
            <a:br>
              <a:rPr lang="en-GB" sz="1400" dirty="0">
                <a:solidFill>
                  <a:srgbClr val="CC7832"/>
                </a:solidFill>
                <a:effectLst/>
              </a:rPr>
            </a:br>
            <a:r>
              <a:rPr lang="en-GB" sz="1400" dirty="0">
                <a:solidFill>
                  <a:srgbClr val="CC7832"/>
                </a:solidFill>
                <a:effectLst/>
              </a:rPr>
              <a:t>          </a:t>
            </a:r>
            <a:r>
              <a:rPr lang="en-GB" sz="1400" dirty="0"/>
              <a:t>)</a:t>
            </a:r>
            <a:r>
              <a:rPr lang="en-GB" sz="1400" dirty="0">
                <a:solidFill>
                  <a:srgbClr val="CC7832"/>
                </a:solidFill>
                <a:effectLst/>
              </a:rPr>
              <a:t>,</a:t>
            </a:r>
            <a:br>
              <a:rPr lang="en-GB" sz="1400" dirty="0">
                <a:solidFill>
                  <a:srgbClr val="CC7832"/>
                </a:solidFill>
                <a:effectLst/>
              </a:rPr>
            </a:br>
            <a:endParaRPr lang="en-IT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516F89-E9DF-415D-9C47-F5AD249B7DA4}"/>
              </a:ext>
            </a:extLst>
          </p:cNvPr>
          <p:cNvSpPr txBox="1"/>
          <p:nvPr/>
        </p:nvSpPr>
        <p:spPr>
          <a:xfrm>
            <a:off x="7071360" y="3162871"/>
            <a:ext cx="368198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3 -:</a:t>
            </a:r>
            <a:br>
              <a:rPr lang="en-GB" sz="1400" dirty="0">
                <a:solidFill>
                  <a:srgbClr val="CC7832"/>
                </a:solidFill>
                <a:effectLst/>
              </a:rPr>
            </a:br>
            <a:r>
              <a:rPr lang="en-GB" sz="1400" dirty="0">
                <a:solidFill>
                  <a:srgbClr val="CC7832"/>
                </a:solidFill>
                <a:effectLst/>
              </a:rPr>
              <a:t>          </a:t>
            </a:r>
            <a:r>
              <a:rPr lang="en-GB" sz="1400" dirty="0" err="1">
                <a:solidFill>
                  <a:srgbClr val="CC7832"/>
                </a:solidFill>
                <a:effectLst/>
              </a:rPr>
              <a:t>const</a:t>
            </a:r>
            <a:r>
              <a:rPr lang="en-GB" sz="1400" dirty="0">
                <a:solidFill>
                  <a:srgbClr val="CC7832"/>
                </a:solidFill>
                <a:effectLst/>
              </a:rPr>
              <a:t> </a:t>
            </a:r>
            <a:r>
              <a:rPr lang="en-GB" sz="1400" dirty="0">
                <a:solidFill>
                  <a:srgbClr val="FFC66D"/>
                </a:solidFill>
                <a:effectLst/>
              </a:rPr>
              <a:t>Expanded</a:t>
            </a:r>
            <a:r>
              <a:rPr lang="en-GB" sz="1400" dirty="0"/>
              <a:t>(</a:t>
            </a:r>
            <a:br>
              <a:rPr lang="en-GB" sz="1400" dirty="0"/>
            </a:br>
            <a:r>
              <a:rPr lang="en-GB" sz="1400" dirty="0"/>
              <a:t>            child: </a:t>
            </a:r>
            <a:r>
              <a:rPr lang="en-GB" sz="1400" dirty="0">
                <a:solidFill>
                  <a:srgbClr val="FFC66D"/>
                </a:solidFill>
                <a:effectLst/>
              </a:rPr>
              <a:t>Align</a:t>
            </a:r>
            <a:r>
              <a:rPr lang="en-GB" sz="1400" dirty="0"/>
              <a:t>(</a:t>
            </a:r>
            <a:br>
              <a:rPr lang="en-GB" sz="1400" dirty="0"/>
            </a:br>
            <a:r>
              <a:rPr lang="en-GB" sz="1400" dirty="0"/>
              <a:t>              alignment: </a:t>
            </a:r>
            <a:r>
              <a:rPr lang="en-GB" sz="1400" dirty="0" err="1"/>
              <a:t>Alignment.</a:t>
            </a:r>
            <a:r>
              <a:rPr lang="en-GB" sz="1400" i="1" dirty="0" err="1">
                <a:solidFill>
                  <a:srgbClr val="9876AA"/>
                </a:solidFill>
                <a:effectLst/>
              </a:rPr>
              <a:t>centerRight</a:t>
            </a:r>
            <a:r>
              <a:rPr lang="en-GB" sz="1400" dirty="0">
                <a:solidFill>
                  <a:srgbClr val="CC7832"/>
                </a:solidFill>
                <a:effectLst/>
              </a:rPr>
              <a:t>,</a:t>
            </a:r>
            <a:br>
              <a:rPr lang="en-GB" sz="1400" dirty="0">
                <a:solidFill>
                  <a:srgbClr val="CC7832"/>
                </a:solidFill>
                <a:effectLst/>
              </a:rPr>
            </a:br>
            <a:r>
              <a:rPr lang="en-GB" sz="1400" dirty="0">
                <a:solidFill>
                  <a:srgbClr val="CC7832"/>
                </a:solidFill>
                <a:effectLst/>
              </a:rPr>
              <a:t>              </a:t>
            </a:r>
            <a:r>
              <a:rPr lang="en-GB" sz="1400" dirty="0"/>
              <a:t>child: </a:t>
            </a:r>
            <a:r>
              <a:rPr lang="en-GB" sz="1400" dirty="0">
                <a:solidFill>
                  <a:srgbClr val="FFC66D"/>
                </a:solidFill>
                <a:effectLst/>
              </a:rPr>
              <a:t>Icon</a:t>
            </a:r>
            <a:r>
              <a:rPr lang="en-GB" sz="1400" dirty="0"/>
              <a:t>(</a:t>
            </a:r>
            <a:br>
              <a:rPr lang="en-GB" sz="1400" dirty="0"/>
            </a:br>
            <a:r>
              <a:rPr lang="en-GB" sz="1400" dirty="0"/>
              <a:t>                </a:t>
            </a:r>
            <a:r>
              <a:rPr lang="en-GB" sz="1400" dirty="0" err="1"/>
              <a:t>textDirection</a:t>
            </a:r>
            <a:r>
              <a:rPr lang="en-GB" sz="1400" dirty="0"/>
              <a:t>: </a:t>
            </a:r>
            <a:r>
              <a:rPr lang="en-GB" sz="1400" dirty="0" err="1"/>
              <a:t>TextDirection.</a:t>
            </a:r>
            <a:r>
              <a:rPr lang="en-GB" sz="1400" dirty="0" err="1">
                <a:solidFill>
                  <a:srgbClr val="9876AA"/>
                </a:solidFill>
                <a:effectLst/>
              </a:rPr>
              <a:t>ltr</a:t>
            </a:r>
            <a:r>
              <a:rPr lang="en-GB" sz="1400" dirty="0">
                <a:solidFill>
                  <a:srgbClr val="CC7832"/>
                </a:solidFill>
                <a:effectLst/>
              </a:rPr>
              <a:t>,</a:t>
            </a:r>
            <a:br>
              <a:rPr lang="en-GB" sz="1400" dirty="0">
                <a:solidFill>
                  <a:srgbClr val="CC7832"/>
                </a:solidFill>
                <a:effectLst/>
              </a:rPr>
            </a:br>
            <a:r>
              <a:rPr lang="en-GB" sz="1400" dirty="0">
                <a:solidFill>
                  <a:srgbClr val="CC7832"/>
                </a:solidFill>
                <a:effectLst/>
              </a:rPr>
              <a:t>                </a:t>
            </a:r>
            <a:r>
              <a:rPr lang="en-GB" sz="1400" dirty="0" err="1"/>
              <a:t>color</a:t>
            </a:r>
            <a:r>
              <a:rPr lang="en-GB" sz="1400" dirty="0"/>
              <a:t>: </a:t>
            </a:r>
            <a:r>
              <a:rPr lang="en-GB" sz="1400" dirty="0" err="1"/>
              <a:t>Colors.</a:t>
            </a:r>
            <a:r>
              <a:rPr lang="en-GB" sz="1400" i="1" dirty="0" err="1">
                <a:solidFill>
                  <a:srgbClr val="9876AA"/>
                </a:solidFill>
                <a:effectLst/>
              </a:rPr>
              <a:t>white</a:t>
            </a:r>
            <a:r>
              <a:rPr lang="en-GB" sz="1400" dirty="0">
                <a:solidFill>
                  <a:srgbClr val="CC7832"/>
                </a:solidFill>
                <a:effectLst/>
              </a:rPr>
              <a:t>,</a:t>
            </a:r>
            <a:br>
              <a:rPr lang="en-GB" sz="1400" dirty="0">
                <a:solidFill>
                  <a:srgbClr val="CC7832"/>
                </a:solidFill>
                <a:effectLst/>
              </a:rPr>
            </a:br>
            <a:r>
              <a:rPr lang="en-GB" sz="1400" dirty="0">
                <a:solidFill>
                  <a:srgbClr val="CC7832"/>
                </a:solidFill>
                <a:effectLst/>
              </a:rPr>
              <a:t>                </a:t>
            </a:r>
            <a:r>
              <a:rPr lang="en-GB" sz="1400" dirty="0" err="1"/>
              <a:t>Icons.</a:t>
            </a:r>
            <a:r>
              <a:rPr lang="en-GB" sz="1400" i="1" dirty="0" err="1">
                <a:solidFill>
                  <a:srgbClr val="9876AA"/>
                </a:solidFill>
                <a:effectLst/>
              </a:rPr>
              <a:t>more_horiz</a:t>
            </a:r>
            <a:r>
              <a:rPr lang="en-GB" sz="1400" dirty="0">
                <a:solidFill>
                  <a:srgbClr val="CC7832"/>
                </a:solidFill>
                <a:effectLst/>
              </a:rPr>
              <a:t>,</a:t>
            </a:r>
            <a:br>
              <a:rPr lang="en-GB" sz="1400" dirty="0">
                <a:solidFill>
                  <a:srgbClr val="CC7832"/>
                </a:solidFill>
                <a:effectLst/>
              </a:rPr>
            </a:br>
            <a:r>
              <a:rPr lang="en-GB" sz="1400" dirty="0">
                <a:solidFill>
                  <a:srgbClr val="CC7832"/>
                </a:solidFill>
                <a:effectLst/>
              </a:rPr>
              <a:t>              </a:t>
            </a:r>
            <a:r>
              <a:rPr lang="en-GB" sz="1400" dirty="0"/>
              <a:t>)</a:t>
            </a:r>
            <a:r>
              <a:rPr lang="en-GB" sz="1400" dirty="0">
                <a:solidFill>
                  <a:srgbClr val="CC7832"/>
                </a:solidFill>
                <a:effectLst/>
              </a:rPr>
              <a:t>,</a:t>
            </a:r>
            <a:br>
              <a:rPr lang="en-GB" sz="1400" dirty="0">
                <a:solidFill>
                  <a:srgbClr val="CC7832"/>
                </a:solidFill>
                <a:effectLst/>
              </a:rPr>
            </a:br>
            <a:r>
              <a:rPr lang="en-GB" sz="1400" dirty="0">
                <a:solidFill>
                  <a:srgbClr val="CC7832"/>
                </a:solidFill>
                <a:effectLst/>
              </a:rPr>
              <a:t>            </a:t>
            </a:r>
            <a:r>
              <a:rPr lang="en-GB" sz="1400" dirty="0"/>
              <a:t>)</a:t>
            </a:r>
            <a:r>
              <a:rPr lang="en-GB" sz="1400" dirty="0">
                <a:solidFill>
                  <a:srgbClr val="CC7832"/>
                </a:solidFill>
                <a:effectLst/>
              </a:rPr>
              <a:t>,</a:t>
            </a:r>
            <a:br>
              <a:rPr lang="en-GB" sz="1400" dirty="0">
                <a:solidFill>
                  <a:srgbClr val="CC7832"/>
                </a:solidFill>
                <a:effectLst/>
              </a:rPr>
            </a:br>
            <a:r>
              <a:rPr lang="en-GB" sz="1400" dirty="0">
                <a:solidFill>
                  <a:srgbClr val="CC7832"/>
                </a:solidFill>
                <a:effectLst/>
              </a:rPr>
              <a:t>          </a:t>
            </a:r>
            <a:r>
              <a:rPr lang="en-GB" sz="1400" dirty="0"/>
              <a:t>)</a:t>
            </a:r>
            <a:r>
              <a:rPr lang="en-GB" sz="1400" dirty="0">
                <a:solidFill>
                  <a:srgbClr val="CC7832"/>
                </a:solidFill>
                <a:effectLst/>
              </a:rPr>
              <a:t>,</a:t>
            </a:r>
            <a:br>
              <a:rPr lang="en-GB" sz="1400" dirty="0">
                <a:solidFill>
                  <a:srgbClr val="CC7832"/>
                </a:solidFill>
                <a:effectLst/>
              </a:rPr>
            </a:br>
            <a:r>
              <a:rPr lang="en-GB" sz="1400" dirty="0">
                <a:solidFill>
                  <a:srgbClr val="CC7832"/>
                </a:solidFill>
                <a:effectLst/>
              </a:rPr>
              <a:t>        </a:t>
            </a:r>
            <a:r>
              <a:rPr lang="en-GB" sz="1400" dirty="0"/>
              <a:t>]))</a:t>
            </a:r>
            <a:r>
              <a:rPr lang="en-GB" sz="1400" dirty="0">
                <a:solidFill>
                  <a:srgbClr val="CC7832"/>
                </a:solidFill>
                <a:effectLst/>
              </a:rPr>
              <a:t>;</a:t>
            </a:r>
            <a:br>
              <a:rPr lang="en-GB" sz="1400" dirty="0">
                <a:solidFill>
                  <a:srgbClr val="CC7832"/>
                </a:solidFill>
                <a:effectLst/>
              </a:rPr>
            </a:br>
            <a:r>
              <a:rPr lang="en-GB" sz="1400" dirty="0">
                <a:solidFill>
                  <a:srgbClr val="CC7832"/>
                </a:solidFill>
                <a:effectLst/>
              </a:rPr>
              <a:t>  </a:t>
            </a:r>
            <a:r>
              <a:rPr lang="en-GB" sz="1400" dirty="0"/>
              <a:t>}</a:t>
            </a:r>
            <a:br>
              <a:rPr lang="en-GB" sz="1400" dirty="0"/>
            </a:br>
            <a:r>
              <a:rPr lang="en-GB" sz="1400" dirty="0"/>
              <a:t>}</a:t>
            </a:r>
            <a:br>
              <a:rPr lang="en-GB" sz="1400" dirty="0"/>
            </a:br>
            <a:endParaRPr lang="en-IT" sz="1400" dirty="0"/>
          </a:p>
        </p:txBody>
      </p:sp>
      <p:pic>
        <p:nvPicPr>
          <p:cNvPr id="24" name="Picture 23" descr="A screenshot of a computer&#10;&#10;Description automatically generated">
            <a:extLst>
              <a:ext uri="{FF2B5EF4-FFF2-40B4-BE49-F238E27FC236}">
                <a16:creationId xmlns:a16="http://schemas.microsoft.com/office/drawing/2014/main" id="{0E016382-3F78-0F80-E3DE-2911D99859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0" t="28362" r="7812" b="27953"/>
          <a:stretch/>
        </p:blipFill>
        <p:spPr>
          <a:xfrm>
            <a:off x="6473952" y="1306026"/>
            <a:ext cx="5181600" cy="129756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09333E6-F3AD-EEF6-945D-D6F5EBE582F9}"/>
              </a:ext>
            </a:extLst>
          </p:cNvPr>
          <p:cNvSpPr txBox="1"/>
          <p:nvPr/>
        </p:nvSpPr>
        <p:spPr>
          <a:xfrm>
            <a:off x="6648640" y="1890497"/>
            <a:ext cx="325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1</a:t>
            </a:r>
            <a:endParaRPr lang="en-IT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046870-65D3-E39A-1866-E984A67EA10E}"/>
              </a:ext>
            </a:extLst>
          </p:cNvPr>
          <p:cNvSpPr txBox="1"/>
          <p:nvPr/>
        </p:nvSpPr>
        <p:spPr>
          <a:xfrm>
            <a:off x="9064752" y="1499687"/>
            <a:ext cx="325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2</a:t>
            </a:r>
            <a:endParaRPr lang="en-IT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E01A84-3F8C-D147-B28E-9BF6359ACE00}"/>
              </a:ext>
            </a:extLst>
          </p:cNvPr>
          <p:cNvSpPr txBox="1"/>
          <p:nvPr/>
        </p:nvSpPr>
        <p:spPr>
          <a:xfrm>
            <a:off x="11314176" y="1491138"/>
            <a:ext cx="1292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3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7841347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38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5" y="129385"/>
            <a:ext cx="67149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FLUTTER – THE MATERIAL APP CLASS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741F47-CB5D-9054-6F0D-74D8277AD636}"/>
              </a:ext>
            </a:extLst>
          </p:cNvPr>
          <p:cNvSpPr txBox="1"/>
          <p:nvPr/>
        </p:nvSpPr>
        <p:spPr>
          <a:xfrm>
            <a:off x="4517915" y="2028616"/>
            <a:ext cx="538886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 err="1">
                <a:solidFill>
                  <a:srgbClr val="FFC66D"/>
                </a:solidFill>
                <a:effectLst/>
              </a:rPr>
              <a:t>MaterialApp</a:t>
            </a:r>
            <a:r>
              <a:rPr lang="en-GB" sz="1600" dirty="0"/>
              <a:t>( </a:t>
            </a:r>
            <a:br>
              <a:rPr lang="en-GB" sz="1600" dirty="0"/>
            </a:br>
            <a:r>
              <a:rPr lang="en-GB" sz="1600" dirty="0"/>
              <a:t>  theme: </a:t>
            </a:r>
            <a:r>
              <a:rPr lang="en-GB" sz="1600" dirty="0" err="1">
                <a:solidFill>
                  <a:srgbClr val="FFC66D"/>
                </a:solidFill>
                <a:effectLst/>
              </a:rPr>
              <a:t>ThemeData</a:t>
            </a:r>
            <a:r>
              <a:rPr lang="en-GB" sz="1600" dirty="0"/>
              <a:t>( </a:t>
            </a:r>
          </a:p>
          <a:p>
            <a:r>
              <a:rPr lang="en-GB" sz="1600" dirty="0"/>
              <a:t>	brightness: </a:t>
            </a:r>
            <a:r>
              <a:rPr lang="en-GB" sz="1600" dirty="0" err="1"/>
              <a:t>Brightness.</a:t>
            </a:r>
            <a:r>
              <a:rPr lang="en-GB" sz="1600" dirty="0" err="1">
                <a:solidFill>
                  <a:srgbClr val="9876AA"/>
                </a:solidFill>
                <a:effectLst/>
              </a:rPr>
              <a:t>dark</a:t>
            </a:r>
            <a:r>
              <a:rPr lang="en-GB" sz="1600" dirty="0">
                <a:solidFill>
                  <a:srgbClr val="CC7832"/>
                </a:solidFill>
                <a:effectLst/>
              </a:rPr>
              <a:t>, </a:t>
            </a:r>
          </a:p>
          <a:p>
            <a:r>
              <a:rPr lang="en-GB" sz="1600" dirty="0">
                <a:solidFill>
                  <a:srgbClr val="CC7832"/>
                </a:solidFill>
              </a:rPr>
              <a:t>	</a:t>
            </a:r>
            <a:r>
              <a:rPr lang="en-GB" sz="1600" dirty="0" err="1"/>
              <a:t>primaryColor</a:t>
            </a:r>
            <a:r>
              <a:rPr lang="en-GB" sz="1600" dirty="0"/>
              <a:t>: </a:t>
            </a:r>
            <a:r>
              <a:rPr lang="en-GB" sz="1600" dirty="0" err="1"/>
              <a:t>Colors.</a:t>
            </a:r>
            <a:r>
              <a:rPr lang="en-GB" sz="1600" i="1" dirty="0" err="1">
                <a:solidFill>
                  <a:srgbClr val="9876AA"/>
                </a:solidFill>
                <a:effectLst/>
              </a:rPr>
              <a:t>blueGrey</a:t>
            </a:r>
            <a:r>
              <a:rPr lang="en-GB" sz="1600" i="1" dirty="0">
                <a:solidFill>
                  <a:srgbClr val="9876AA"/>
                </a:solidFill>
                <a:effectLst/>
              </a:rPr>
              <a:t> </a:t>
            </a:r>
            <a:r>
              <a:rPr lang="en-GB" sz="1600" dirty="0"/>
              <a:t>)</a:t>
            </a:r>
            <a:r>
              <a:rPr lang="en-GB" sz="1600" dirty="0">
                <a:solidFill>
                  <a:srgbClr val="CC7832"/>
                </a:solidFill>
                <a:effectLst/>
              </a:rPr>
              <a:t>, </a:t>
            </a:r>
          </a:p>
          <a:p>
            <a:r>
              <a:rPr lang="en-GB" sz="1600" dirty="0">
                <a:solidFill>
                  <a:srgbClr val="CC7832"/>
                </a:solidFill>
              </a:rPr>
              <a:t>	</a:t>
            </a:r>
            <a:r>
              <a:rPr lang="en-GB" sz="1600" dirty="0"/>
              <a:t>home: </a:t>
            </a:r>
            <a:r>
              <a:rPr lang="en-GB" sz="1600" dirty="0">
                <a:solidFill>
                  <a:srgbClr val="FFC66D"/>
                </a:solidFill>
                <a:effectLst/>
              </a:rPr>
              <a:t>Scaffold</a:t>
            </a:r>
            <a:r>
              <a:rPr lang="en-GB" sz="1600" dirty="0"/>
              <a:t>( </a:t>
            </a:r>
          </a:p>
          <a:p>
            <a:r>
              <a:rPr lang="en-GB" sz="1600" dirty="0"/>
              <a:t>		</a:t>
            </a:r>
            <a:r>
              <a:rPr lang="en-GB" sz="1600" dirty="0" err="1"/>
              <a:t>appBar</a:t>
            </a:r>
            <a:r>
              <a:rPr lang="en-GB" sz="1600" dirty="0"/>
              <a:t>: </a:t>
            </a:r>
            <a:r>
              <a:rPr lang="en-GB" sz="1600" dirty="0" err="1">
                <a:solidFill>
                  <a:srgbClr val="FFC66D"/>
                </a:solidFill>
                <a:effectLst/>
              </a:rPr>
              <a:t>AppBar</a:t>
            </a:r>
            <a:r>
              <a:rPr lang="en-GB" sz="1600" dirty="0"/>
              <a:t>( </a:t>
            </a:r>
          </a:p>
          <a:p>
            <a:r>
              <a:rPr lang="en-GB" sz="1600" dirty="0"/>
              <a:t>		title: </a:t>
            </a:r>
            <a:r>
              <a:rPr lang="en-GB" sz="1600" dirty="0" err="1">
                <a:solidFill>
                  <a:srgbClr val="CC7832"/>
                </a:solidFill>
                <a:effectLst/>
              </a:rPr>
              <a:t>const</a:t>
            </a:r>
            <a:r>
              <a:rPr lang="en-GB" sz="1600" dirty="0">
                <a:solidFill>
                  <a:srgbClr val="CC7832"/>
                </a:solidFill>
                <a:effectLst/>
              </a:rPr>
              <a:t> </a:t>
            </a:r>
            <a:r>
              <a:rPr lang="en-GB" sz="1600" dirty="0">
                <a:solidFill>
                  <a:srgbClr val="FFC66D"/>
                </a:solidFill>
                <a:effectLst/>
              </a:rPr>
              <a:t>Text</a:t>
            </a:r>
            <a:r>
              <a:rPr lang="en-GB" sz="1600" dirty="0"/>
              <a:t>(</a:t>
            </a:r>
            <a:r>
              <a:rPr lang="en-GB" sz="1600" dirty="0">
                <a:solidFill>
                  <a:srgbClr val="6A8759"/>
                </a:solidFill>
                <a:effectLst/>
              </a:rPr>
              <a:t>'</a:t>
            </a:r>
            <a:r>
              <a:rPr lang="en-GB" sz="1600" dirty="0" err="1">
                <a:solidFill>
                  <a:srgbClr val="6A8759"/>
                </a:solidFill>
                <a:effectLst/>
              </a:rPr>
              <a:t>MaterialApp</a:t>
            </a:r>
            <a:r>
              <a:rPr lang="en-GB" sz="1600" dirty="0">
                <a:solidFill>
                  <a:srgbClr val="6A8759"/>
                </a:solidFill>
                <a:effectLst/>
              </a:rPr>
              <a:t> Theme’</a:t>
            </a:r>
            <a:r>
              <a:rPr lang="en-GB" sz="1600" dirty="0"/>
              <a:t>)</a:t>
            </a:r>
            <a:r>
              <a:rPr lang="en-GB" sz="1600" dirty="0">
                <a:solidFill>
                  <a:srgbClr val="CC7832"/>
                </a:solidFill>
                <a:effectLst/>
              </a:rPr>
              <a:t>, 		</a:t>
            </a:r>
            <a:r>
              <a:rPr lang="en-GB" sz="1600" dirty="0"/>
              <a:t>)</a:t>
            </a:r>
            <a:r>
              <a:rPr lang="en-GB" sz="1600" dirty="0">
                <a:solidFill>
                  <a:srgbClr val="CC7832"/>
                </a:solidFill>
                <a:effectLst/>
              </a:rPr>
              <a:t>,</a:t>
            </a:r>
          </a:p>
          <a:p>
            <a:r>
              <a:rPr lang="en-GB" sz="1600" dirty="0">
                <a:solidFill>
                  <a:srgbClr val="CC7832"/>
                </a:solidFill>
              </a:rPr>
              <a:t>	</a:t>
            </a:r>
            <a:r>
              <a:rPr lang="en-GB" sz="1600" dirty="0"/>
              <a:t>)</a:t>
            </a:r>
            <a:r>
              <a:rPr lang="en-GB" sz="1600" dirty="0">
                <a:solidFill>
                  <a:srgbClr val="CC7832"/>
                </a:solidFill>
                <a:effectLst/>
              </a:rPr>
              <a:t>, </a:t>
            </a:r>
          </a:p>
          <a:p>
            <a:r>
              <a:rPr lang="en-GB" sz="1600" dirty="0"/>
              <a:t>)</a:t>
            </a:r>
            <a:br>
              <a:rPr lang="en-GB" sz="1600" dirty="0"/>
            </a:br>
            <a:endParaRPr lang="en-IT" sz="1600" dirty="0"/>
          </a:p>
        </p:txBody>
      </p:sp>
    </p:spTree>
    <p:extLst>
      <p:ext uri="{BB962C8B-B14F-4D97-AF65-F5344CB8AC3E}">
        <p14:creationId xmlns:p14="http://schemas.microsoft.com/office/powerpoint/2010/main" val="37329883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39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5" y="129385"/>
            <a:ext cx="67149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FLUTTER – APPBAR CLASS</a:t>
            </a:r>
          </a:p>
        </p:txBody>
      </p:sp>
      <p:pic>
        <p:nvPicPr>
          <p:cNvPr id="7170" name="Picture 2" descr="The leading widget is in the top left, the actions are in the top right,&#10;the title is between them. The bottom is, naturally, at the bottom, and the&#10;flexibleSpace is behind all of them.">
            <a:extLst>
              <a:ext uri="{FF2B5EF4-FFF2-40B4-BE49-F238E27FC236}">
                <a16:creationId xmlns:a16="http://schemas.microsoft.com/office/drawing/2014/main" id="{F7517D3E-04C0-98D0-B396-54B972184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43760"/>
            <a:ext cx="68580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442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4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5" y="129385"/>
            <a:ext cx="69712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PROGRAMMING LANGUAGE – HELLO WORLD</a:t>
            </a:r>
          </a:p>
        </p:txBody>
      </p:sp>
      <p:pic>
        <p:nvPicPr>
          <p:cNvPr id="3074" name="Picture 2" descr="Google Dart Logo PNG vector in SVG, PDF, AI, CDR format">
            <a:extLst>
              <a:ext uri="{FF2B5EF4-FFF2-40B4-BE49-F238E27FC236}">
                <a16:creationId xmlns:a16="http://schemas.microsoft.com/office/drawing/2014/main" id="{326924A6-F5AF-E852-F10D-AA317791E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2"/>
            <a:ext cx="2924909" cy="9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30E2C3-93CD-C597-FFCA-BE6862F1C324}"/>
              </a:ext>
            </a:extLst>
          </p:cNvPr>
          <p:cNvSpPr txBox="1"/>
          <p:nvPr/>
        </p:nvSpPr>
        <p:spPr>
          <a:xfrm>
            <a:off x="5018258" y="3172336"/>
            <a:ext cx="29249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dirty="0">
                <a:solidFill>
                  <a:srgbClr val="CC7832"/>
                </a:solidFill>
                <a:effectLst/>
              </a:rPr>
              <a:t>void </a:t>
            </a:r>
            <a:r>
              <a:rPr lang="en-GB" dirty="0">
                <a:solidFill>
                  <a:srgbClr val="FFC66D"/>
                </a:solidFill>
                <a:effectLst/>
              </a:rPr>
              <a:t>main</a:t>
            </a:r>
            <a:r>
              <a:rPr lang="en-GB" dirty="0"/>
              <a:t>() {</a:t>
            </a:r>
            <a:br>
              <a:rPr lang="en-GB" dirty="0"/>
            </a:br>
            <a:r>
              <a:rPr lang="en-GB" dirty="0"/>
              <a:t>  print(</a:t>
            </a:r>
            <a:r>
              <a:rPr lang="en-GB" dirty="0">
                <a:solidFill>
                  <a:srgbClr val="6A8759"/>
                </a:solidFill>
                <a:effectLst/>
              </a:rPr>
              <a:t>'Hello, World!'</a:t>
            </a:r>
            <a:r>
              <a:rPr lang="en-GB" dirty="0"/>
              <a:t>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/>
              <a:t>}</a:t>
            </a:r>
            <a:endParaRPr lang="en-GB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Google Sans Text"/>
            </a:endParaRPr>
          </a:p>
        </p:txBody>
      </p:sp>
    </p:spTree>
    <p:extLst>
      <p:ext uri="{BB962C8B-B14F-4D97-AF65-F5344CB8AC3E}">
        <p14:creationId xmlns:p14="http://schemas.microsoft.com/office/powerpoint/2010/main" val="42276218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40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5" y="129385"/>
            <a:ext cx="67149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FLUTTER – HTTP PACKAGE</a:t>
            </a:r>
          </a:p>
        </p:txBody>
      </p:sp>
      <p:pic>
        <p:nvPicPr>
          <p:cNvPr id="8" name="Picture 7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E8FB72D2-CA7F-B109-AE6B-42E583510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2002" y="1194816"/>
            <a:ext cx="8187995" cy="486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720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41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5" y="129385"/>
            <a:ext cx="67149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FLUTTER – HTTP PACKAGE</a:t>
            </a:r>
          </a:p>
        </p:txBody>
      </p:sp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39B60B8-042B-D7BB-812E-060710144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3734" y="1290574"/>
            <a:ext cx="2679700" cy="3594100"/>
          </a:xfrm>
          <a:prstGeom prst="rect">
            <a:avLst/>
          </a:prstGeom>
        </p:spPr>
      </p:pic>
      <p:pic>
        <p:nvPicPr>
          <p:cNvPr id="9" name="Picture 8" descr="A screen shot of a computer&#10;&#10;Description automatically generated">
            <a:extLst>
              <a:ext uri="{FF2B5EF4-FFF2-40B4-BE49-F238E27FC236}">
                <a16:creationId xmlns:a16="http://schemas.microsoft.com/office/drawing/2014/main" id="{15975A85-364D-74B8-F8B6-92D0AF975F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7012" y="2141474"/>
            <a:ext cx="4483100" cy="1892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DFEC49-16D9-A3A6-5009-BB4823ABBA99}"/>
              </a:ext>
            </a:extLst>
          </p:cNvPr>
          <p:cNvSpPr txBox="1"/>
          <p:nvPr/>
        </p:nvSpPr>
        <p:spPr>
          <a:xfrm>
            <a:off x="1747012" y="171102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 err="1"/>
              <a:t>main.dart</a:t>
            </a:r>
            <a:endParaRPr lang="en-IT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5C9363-A176-5648-023E-16DD3DE14492}"/>
              </a:ext>
            </a:extLst>
          </p:cNvPr>
          <p:cNvSpPr txBox="1"/>
          <p:nvPr/>
        </p:nvSpPr>
        <p:spPr>
          <a:xfrm>
            <a:off x="7523734" y="493578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 err="1"/>
              <a:t>pubspec.yaml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1328925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42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5" y="129385"/>
            <a:ext cx="67149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FLUTTER – HTTP PACKAGE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BB9F22-DF90-C821-CCEB-FCCBDB497565}"/>
              </a:ext>
            </a:extLst>
          </p:cNvPr>
          <p:cNvSpPr txBox="1"/>
          <p:nvPr/>
        </p:nvSpPr>
        <p:spPr>
          <a:xfrm>
            <a:off x="2056244" y="1235702"/>
            <a:ext cx="8355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dirty="0"/>
              <a:t>args: chrome/webbrowsers --web-browser-flag "--disable-web-security"</a:t>
            </a: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D905B706-4D42-4511-72FE-292EB7DB8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2612928"/>
            <a:ext cx="7772400" cy="185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223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43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5" y="129385"/>
            <a:ext cx="67149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FLUTTER – API REQUESTs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10D3C8-2A89-9197-01C1-FC5BC8775CB6}"/>
              </a:ext>
            </a:extLst>
          </p:cNvPr>
          <p:cNvSpPr txBox="1"/>
          <p:nvPr/>
        </p:nvSpPr>
        <p:spPr>
          <a:xfrm>
            <a:off x="7075187" y="4938474"/>
            <a:ext cx="6096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CC7832"/>
                </a:solidFill>
                <a:effectLst/>
              </a:rPr>
              <a:t>late </a:t>
            </a:r>
            <a:r>
              <a:rPr lang="en-GB" sz="1400" dirty="0"/>
              <a:t>Future&lt;List&lt;Map&lt;int</a:t>
            </a:r>
            <a:r>
              <a:rPr lang="en-GB" sz="1400" dirty="0">
                <a:solidFill>
                  <a:srgbClr val="CC7832"/>
                </a:solidFill>
                <a:effectLst/>
              </a:rPr>
              <a:t>, </a:t>
            </a:r>
            <a:r>
              <a:rPr lang="en-GB" sz="1400" dirty="0"/>
              <a:t>String&gt;&gt;&gt; </a:t>
            </a:r>
            <a:r>
              <a:rPr lang="en-GB" sz="1400" dirty="0" err="1">
                <a:solidFill>
                  <a:srgbClr val="9876AA"/>
                </a:solidFill>
                <a:effectLst/>
              </a:rPr>
              <a:t>futureExperiments</a:t>
            </a:r>
            <a:r>
              <a:rPr lang="en-GB" sz="1400" dirty="0">
                <a:solidFill>
                  <a:srgbClr val="CC7832"/>
                </a:solidFill>
                <a:effectLst/>
              </a:rPr>
              <a:t>;</a:t>
            </a:r>
            <a:br>
              <a:rPr lang="en-GB" sz="1400" dirty="0">
                <a:solidFill>
                  <a:srgbClr val="CC7832"/>
                </a:solidFill>
                <a:effectLst/>
              </a:rPr>
            </a:br>
            <a:br>
              <a:rPr lang="en-GB" sz="1400" dirty="0">
                <a:solidFill>
                  <a:srgbClr val="CC7832"/>
                </a:solidFill>
                <a:effectLst/>
              </a:rPr>
            </a:br>
            <a:r>
              <a:rPr lang="en-GB" sz="1400" dirty="0">
                <a:solidFill>
                  <a:srgbClr val="BBB529"/>
                </a:solidFill>
                <a:effectLst/>
              </a:rPr>
              <a:t>@override</a:t>
            </a:r>
            <a:br>
              <a:rPr lang="en-GB" sz="1400" dirty="0">
                <a:solidFill>
                  <a:srgbClr val="BBB529"/>
                </a:solidFill>
                <a:effectLst/>
              </a:rPr>
            </a:br>
            <a:r>
              <a:rPr lang="en-GB" sz="1400" dirty="0">
                <a:solidFill>
                  <a:srgbClr val="CC7832"/>
                </a:solidFill>
                <a:effectLst/>
              </a:rPr>
              <a:t>void </a:t>
            </a:r>
            <a:r>
              <a:rPr lang="en-GB" sz="1400" dirty="0" err="1">
                <a:solidFill>
                  <a:srgbClr val="FFC66D"/>
                </a:solidFill>
                <a:effectLst/>
              </a:rPr>
              <a:t>initState</a:t>
            </a:r>
            <a:r>
              <a:rPr lang="en-GB" sz="1400" dirty="0"/>
              <a:t>() {</a:t>
            </a:r>
            <a:br>
              <a:rPr lang="en-GB" sz="1400" dirty="0"/>
            </a:br>
            <a:r>
              <a:rPr lang="en-GB" sz="1400" dirty="0"/>
              <a:t>  </a:t>
            </a:r>
            <a:r>
              <a:rPr lang="en-GB" sz="1400" dirty="0" err="1">
                <a:solidFill>
                  <a:srgbClr val="CC7832"/>
                </a:solidFill>
                <a:effectLst/>
              </a:rPr>
              <a:t>super</a:t>
            </a:r>
            <a:r>
              <a:rPr lang="en-GB" sz="1400" dirty="0" err="1"/>
              <a:t>.initState</a:t>
            </a:r>
            <a:r>
              <a:rPr lang="en-GB" sz="1400" dirty="0"/>
              <a:t>()</a:t>
            </a:r>
            <a:r>
              <a:rPr lang="en-GB" sz="1400" dirty="0">
                <a:solidFill>
                  <a:srgbClr val="CC7832"/>
                </a:solidFill>
                <a:effectLst/>
              </a:rPr>
              <a:t>;</a:t>
            </a:r>
            <a:br>
              <a:rPr lang="en-GB" sz="1400" dirty="0">
                <a:solidFill>
                  <a:srgbClr val="CC7832"/>
                </a:solidFill>
                <a:effectLst/>
              </a:rPr>
            </a:br>
            <a:r>
              <a:rPr lang="en-GB" sz="1400" dirty="0">
                <a:solidFill>
                  <a:srgbClr val="CC7832"/>
                </a:solidFill>
                <a:effectLst/>
              </a:rPr>
              <a:t>  </a:t>
            </a:r>
            <a:r>
              <a:rPr lang="en-GB" sz="1400" dirty="0" err="1">
                <a:solidFill>
                  <a:srgbClr val="9876AA"/>
                </a:solidFill>
                <a:effectLst/>
              </a:rPr>
              <a:t>futureExperiments</a:t>
            </a:r>
            <a:r>
              <a:rPr lang="en-GB" sz="1400" dirty="0">
                <a:solidFill>
                  <a:srgbClr val="9876AA"/>
                </a:solidFill>
                <a:effectLst/>
              </a:rPr>
              <a:t> </a:t>
            </a:r>
            <a:r>
              <a:rPr lang="en-GB" sz="1400" dirty="0"/>
              <a:t>= </a:t>
            </a:r>
            <a:r>
              <a:rPr lang="en-GB" sz="1400" dirty="0" err="1"/>
              <a:t>fetchExperiments</a:t>
            </a:r>
            <a:r>
              <a:rPr lang="en-GB" sz="1400" dirty="0"/>
              <a:t>()</a:t>
            </a:r>
            <a:r>
              <a:rPr lang="en-GB" sz="1400" dirty="0">
                <a:solidFill>
                  <a:srgbClr val="CC7832"/>
                </a:solidFill>
                <a:effectLst/>
              </a:rPr>
              <a:t>;</a:t>
            </a:r>
            <a:br>
              <a:rPr lang="en-GB" sz="1400" dirty="0">
                <a:solidFill>
                  <a:srgbClr val="CC7832"/>
                </a:solidFill>
                <a:effectLst/>
              </a:rPr>
            </a:br>
            <a:r>
              <a:rPr lang="en-GB" sz="1400" dirty="0"/>
              <a:t>}</a:t>
            </a:r>
            <a:endParaRPr lang="en-IT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84843C-07D8-738E-891C-27C329D6F226}"/>
              </a:ext>
            </a:extLst>
          </p:cNvPr>
          <p:cNvSpPr txBox="1"/>
          <p:nvPr/>
        </p:nvSpPr>
        <p:spPr>
          <a:xfrm>
            <a:off x="1460771" y="1012954"/>
            <a:ext cx="648004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CC7832"/>
                </a:solidFill>
                <a:effectLst/>
              </a:rPr>
              <a:t>late </a:t>
            </a:r>
            <a:r>
              <a:rPr lang="en-GB" sz="1400" dirty="0"/>
              <a:t>Future&lt;String&gt; </a:t>
            </a:r>
            <a:r>
              <a:rPr lang="en-GB" sz="1400" dirty="0">
                <a:solidFill>
                  <a:srgbClr val="9876AA"/>
                </a:solidFill>
                <a:effectLst/>
              </a:rPr>
              <a:t>_</a:t>
            </a:r>
            <a:r>
              <a:rPr lang="en-GB" sz="1400" dirty="0" err="1">
                <a:solidFill>
                  <a:srgbClr val="9876AA"/>
                </a:solidFill>
                <a:effectLst/>
              </a:rPr>
              <a:t>responseStr</a:t>
            </a:r>
            <a:r>
              <a:rPr lang="en-GB" sz="1400" dirty="0">
                <a:solidFill>
                  <a:srgbClr val="CC7832"/>
                </a:solidFill>
                <a:effectLst/>
              </a:rPr>
              <a:t>;</a:t>
            </a:r>
            <a:br>
              <a:rPr lang="en-GB" sz="1400" dirty="0">
                <a:solidFill>
                  <a:srgbClr val="CC7832"/>
                </a:solidFill>
                <a:effectLst/>
              </a:rPr>
            </a:br>
            <a:r>
              <a:rPr lang="en-GB" sz="1400" dirty="0">
                <a:solidFill>
                  <a:srgbClr val="CC7832"/>
                </a:solidFill>
                <a:effectLst/>
              </a:rPr>
              <a:t>final </a:t>
            </a:r>
            <a:r>
              <a:rPr lang="en-GB" sz="1400" dirty="0"/>
              <a:t>String </a:t>
            </a:r>
            <a:r>
              <a:rPr lang="en-GB" sz="1400" dirty="0" err="1">
                <a:solidFill>
                  <a:srgbClr val="9876AA"/>
                </a:solidFill>
                <a:effectLst/>
              </a:rPr>
              <a:t>API_Auth_Token</a:t>
            </a:r>
            <a:r>
              <a:rPr lang="en-GB" sz="1400" dirty="0">
                <a:solidFill>
                  <a:srgbClr val="9876AA"/>
                </a:solidFill>
                <a:effectLst/>
              </a:rPr>
              <a:t> </a:t>
            </a:r>
            <a:r>
              <a:rPr lang="en-GB" sz="1400" dirty="0"/>
              <a:t>= </a:t>
            </a:r>
            <a:r>
              <a:rPr lang="en-GB" sz="1400" dirty="0">
                <a:solidFill>
                  <a:srgbClr val="6A8759"/>
                </a:solidFill>
              </a:rPr>
              <a:t>$</a:t>
            </a:r>
            <a:r>
              <a:rPr lang="en-GB" sz="1400" dirty="0">
                <a:solidFill>
                  <a:srgbClr val="6A8759"/>
                </a:solidFill>
                <a:effectLst/>
              </a:rPr>
              <a:t>TOKEN</a:t>
            </a:r>
            <a:r>
              <a:rPr lang="en-GB" sz="1400" dirty="0">
                <a:solidFill>
                  <a:srgbClr val="CC7832"/>
                </a:solidFill>
                <a:effectLst/>
              </a:rPr>
              <a:t>;</a:t>
            </a:r>
            <a:br>
              <a:rPr lang="en-GB" sz="1400" dirty="0">
                <a:solidFill>
                  <a:srgbClr val="CC7832"/>
                </a:solidFill>
                <a:effectLst/>
              </a:rPr>
            </a:br>
            <a:br>
              <a:rPr lang="en-GB" sz="1400" dirty="0">
                <a:solidFill>
                  <a:srgbClr val="CC7832"/>
                </a:solidFill>
                <a:effectLst/>
              </a:rPr>
            </a:br>
            <a:r>
              <a:rPr lang="en-GB" sz="1400" dirty="0"/>
              <a:t>Future&lt;List&lt;Map&lt;int</a:t>
            </a:r>
            <a:r>
              <a:rPr lang="en-GB" sz="1400" dirty="0">
                <a:solidFill>
                  <a:srgbClr val="CC7832"/>
                </a:solidFill>
                <a:effectLst/>
              </a:rPr>
              <a:t>, </a:t>
            </a:r>
            <a:r>
              <a:rPr lang="en-GB" sz="1400" dirty="0"/>
              <a:t>String&gt;&gt;&gt; </a:t>
            </a:r>
            <a:r>
              <a:rPr lang="en-GB" sz="1400" dirty="0" err="1">
                <a:solidFill>
                  <a:srgbClr val="FFC66D"/>
                </a:solidFill>
                <a:effectLst/>
              </a:rPr>
              <a:t>fetchExperiments</a:t>
            </a:r>
            <a:r>
              <a:rPr lang="en-GB" sz="1400" dirty="0"/>
              <a:t>() </a:t>
            </a:r>
            <a:r>
              <a:rPr lang="en-GB" sz="1400" dirty="0">
                <a:solidFill>
                  <a:srgbClr val="CC7832"/>
                </a:solidFill>
                <a:effectLst/>
              </a:rPr>
              <a:t>async </a:t>
            </a:r>
            <a:r>
              <a:rPr lang="en-GB" sz="1400" dirty="0"/>
              <a:t>{</a:t>
            </a:r>
            <a:br>
              <a:rPr lang="en-GB" sz="1400" dirty="0"/>
            </a:br>
            <a:r>
              <a:rPr lang="en-GB" sz="1400" dirty="0"/>
              <a:t>  print(</a:t>
            </a:r>
            <a:r>
              <a:rPr lang="en-GB" sz="1400" dirty="0">
                <a:solidFill>
                  <a:srgbClr val="6A8759"/>
                </a:solidFill>
                <a:effectLst/>
              </a:rPr>
              <a:t>"get!"</a:t>
            </a:r>
            <a:r>
              <a:rPr lang="en-GB" sz="1400" dirty="0"/>
              <a:t>)</a:t>
            </a:r>
            <a:r>
              <a:rPr lang="en-GB" sz="1400" dirty="0">
                <a:solidFill>
                  <a:srgbClr val="CC7832"/>
                </a:solidFill>
                <a:effectLst/>
              </a:rPr>
              <a:t>;</a:t>
            </a:r>
            <a:br>
              <a:rPr lang="en-GB" sz="1400" dirty="0">
                <a:solidFill>
                  <a:srgbClr val="CC7832"/>
                </a:solidFill>
                <a:effectLst/>
              </a:rPr>
            </a:br>
            <a:r>
              <a:rPr lang="en-GB" sz="1400" dirty="0">
                <a:solidFill>
                  <a:srgbClr val="CC7832"/>
                </a:solidFill>
                <a:effectLst/>
              </a:rPr>
              <a:t>  final </a:t>
            </a:r>
            <a:r>
              <a:rPr lang="en-GB" sz="1400" dirty="0"/>
              <a:t>response = </a:t>
            </a:r>
            <a:r>
              <a:rPr lang="en-GB" sz="1400" dirty="0">
                <a:solidFill>
                  <a:srgbClr val="CC7832"/>
                </a:solidFill>
                <a:effectLst/>
              </a:rPr>
              <a:t>await </a:t>
            </a:r>
            <a:r>
              <a:rPr lang="en-GB" sz="1400" dirty="0" err="1"/>
              <a:t>http.get</a:t>
            </a:r>
            <a:r>
              <a:rPr lang="en-GB" sz="1400" dirty="0"/>
              <a:t>(</a:t>
            </a:r>
            <a:br>
              <a:rPr lang="en-GB" sz="1400" dirty="0"/>
            </a:br>
            <a:r>
              <a:rPr lang="en-GB" sz="1400" dirty="0"/>
              <a:t>      </a:t>
            </a:r>
            <a:r>
              <a:rPr lang="en-GB" sz="1400" dirty="0" err="1"/>
              <a:t>Uri.</a:t>
            </a:r>
            <a:r>
              <a:rPr lang="en-GB" sz="1400" i="1" dirty="0" err="1">
                <a:solidFill>
                  <a:srgbClr val="FFC66D"/>
                </a:solidFill>
                <a:effectLst/>
              </a:rPr>
              <a:t>parse</a:t>
            </a:r>
            <a:r>
              <a:rPr lang="en-GB" sz="1400" dirty="0"/>
              <a:t>(</a:t>
            </a:r>
            <a:br>
              <a:rPr lang="en-GB" sz="1400" dirty="0"/>
            </a:br>
            <a:r>
              <a:rPr lang="en-GB" sz="1400" dirty="0"/>
              <a:t>          </a:t>
            </a:r>
            <a:r>
              <a:rPr lang="en-GB" sz="1400" dirty="0">
                <a:solidFill>
                  <a:srgbClr val="6A8759"/>
                </a:solidFill>
                <a:effectLst/>
              </a:rPr>
              <a:t>"https://</a:t>
            </a:r>
            <a:r>
              <a:rPr lang="en-GB" sz="1400" dirty="0" err="1">
                <a:solidFill>
                  <a:srgbClr val="6A8759"/>
                </a:solidFill>
                <a:effectLst/>
              </a:rPr>
              <a:t>prp</a:t>
            </a:r>
            <a:r>
              <a:rPr lang="en-GB" sz="1400" dirty="0">
                <a:solidFill>
                  <a:srgbClr val="6A8759"/>
                </a:solidFill>
                <a:effectLst/>
              </a:rPr>
              <a:t>-electronic-</a:t>
            </a:r>
            <a:r>
              <a:rPr lang="en-GB" sz="1400" dirty="0" err="1">
                <a:solidFill>
                  <a:srgbClr val="6A8759"/>
                </a:solidFill>
                <a:effectLst/>
              </a:rPr>
              <a:t>lab.areasciencepark.it</a:t>
            </a:r>
            <a:r>
              <a:rPr lang="en-GB" sz="1400" dirty="0">
                <a:solidFill>
                  <a:srgbClr val="6A8759"/>
                </a:solidFill>
                <a:effectLst/>
              </a:rPr>
              <a:t>/</a:t>
            </a:r>
            <a:r>
              <a:rPr lang="en-GB" sz="1400" dirty="0" err="1">
                <a:solidFill>
                  <a:srgbClr val="6A8759"/>
                </a:solidFill>
                <a:effectLst/>
              </a:rPr>
              <a:t>api</a:t>
            </a:r>
            <a:r>
              <a:rPr lang="en-GB" sz="1400" dirty="0">
                <a:solidFill>
                  <a:srgbClr val="6A8759"/>
                </a:solidFill>
                <a:effectLst/>
              </a:rPr>
              <a:t>/v2/experiments"</a:t>
            </a:r>
            <a:r>
              <a:rPr lang="en-GB" sz="1400" dirty="0"/>
              <a:t>)</a:t>
            </a:r>
            <a:r>
              <a:rPr lang="en-GB" sz="1400" dirty="0">
                <a:solidFill>
                  <a:srgbClr val="CC7832"/>
                </a:solidFill>
                <a:effectLst/>
              </a:rPr>
              <a:t>,</a:t>
            </a:r>
            <a:br>
              <a:rPr lang="en-GB" sz="1400" dirty="0">
                <a:solidFill>
                  <a:srgbClr val="CC7832"/>
                </a:solidFill>
                <a:effectLst/>
              </a:rPr>
            </a:br>
            <a:r>
              <a:rPr lang="en-GB" sz="1400" dirty="0">
                <a:solidFill>
                  <a:srgbClr val="CC7832"/>
                </a:solidFill>
                <a:effectLst/>
              </a:rPr>
              <a:t>      </a:t>
            </a:r>
            <a:r>
              <a:rPr lang="en-GB" sz="1400" dirty="0"/>
              <a:t>headers: {</a:t>
            </a:r>
            <a:r>
              <a:rPr lang="en-GB" sz="1400" dirty="0">
                <a:solidFill>
                  <a:srgbClr val="6A8759"/>
                </a:solidFill>
                <a:effectLst/>
              </a:rPr>
              <a:t>"Authorization"</a:t>
            </a:r>
            <a:r>
              <a:rPr lang="en-GB" sz="1400" dirty="0"/>
              <a:t>: </a:t>
            </a:r>
            <a:r>
              <a:rPr lang="en-GB" sz="1400" dirty="0" err="1">
                <a:solidFill>
                  <a:srgbClr val="9876AA"/>
                </a:solidFill>
                <a:effectLst/>
              </a:rPr>
              <a:t>API_Auth_Token</a:t>
            </a:r>
            <a:r>
              <a:rPr lang="en-GB" sz="1400" dirty="0"/>
              <a:t>})</a:t>
            </a:r>
            <a:r>
              <a:rPr lang="en-GB" sz="1400" dirty="0">
                <a:solidFill>
                  <a:srgbClr val="CC7832"/>
                </a:solidFill>
                <a:effectLst/>
              </a:rPr>
              <a:t>;</a:t>
            </a:r>
            <a:br>
              <a:rPr lang="en-GB" sz="1400" dirty="0">
                <a:solidFill>
                  <a:srgbClr val="CC7832"/>
                </a:solidFill>
                <a:effectLst/>
              </a:rPr>
            </a:br>
            <a:r>
              <a:rPr lang="en-GB" sz="1400" dirty="0">
                <a:solidFill>
                  <a:srgbClr val="CC7832"/>
                </a:solidFill>
                <a:effectLst/>
              </a:rPr>
              <a:t>  </a:t>
            </a:r>
            <a:r>
              <a:rPr lang="en-GB" sz="1400" dirty="0"/>
              <a:t>print(</a:t>
            </a:r>
            <a:r>
              <a:rPr lang="en-GB" sz="1400" dirty="0" err="1"/>
              <a:t>response.</a:t>
            </a:r>
            <a:r>
              <a:rPr lang="en-GB" sz="1400" dirty="0" err="1">
                <a:solidFill>
                  <a:srgbClr val="9876AA"/>
                </a:solidFill>
                <a:effectLst/>
              </a:rPr>
              <a:t>statusCode</a:t>
            </a:r>
            <a:r>
              <a:rPr lang="en-GB" sz="1400" dirty="0" err="1"/>
              <a:t>.toString</a:t>
            </a:r>
            <a:r>
              <a:rPr lang="en-GB" sz="1400" dirty="0"/>
              <a:t>())</a:t>
            </a:r>
            <a:r>
              <a:rPr lang="en-GB" sz="1400" dirty="0">
                <a:solidFill>
                  <a:srgbClr val="CC7832"/>
                </a:solidFill>
                <a:effectLst/>
              </a:rPr>
              <a:t>;</a:t>
            </a:r>
            <a:br>
              <a:rPr lang="en-GB" sz="1400" dirty="0">
                <a:solidFill>
                  <a:srgbClr val="CC7832"/>
                </a:solidFill>
                <a:effectLst/>
              </a:rPr>
            </a:br>
            <a:r>
              <a:rPr lang="en-GB" sz="1400" dirty="0">
                <a:solidFill>
                  <a:srgbClr val="CC7832"/>
                </a:solidFill>
                <a:effectLst/>
              </a:rPr>
              <a:t>  if </a:t>
            </a:r>
            <a:r>
              <a:rPr lang="en-GB" sz="1400" dirty="0"/>
              <a:t>(</a:t>
            </a:r>
            <a:r>
              <a:rPr lang="en-GB" sz="1400" dirty="0" err="1"/>
              <a:t>response.</a:t>
            </a:r>
            <a:r>
              <a:rPr lang="en-GB" sz="1400" dirty="0" err="1">
                <a:solidFill>
                  <a:srgbClr val="9876AA"/>
                </a:solidFill>
                <a:effectLst/>
              </a:rPr>
              <a:t>statusCode</a:t>
            </a:r>
            <a:r>
              <a:rPr lang="en-GB" sz="1400" dirty="0">
                <a:solidFill>
                  <a:srgbClr val="9876AA"/>
                </a:solidFill>
                <a:effectLst/>
              </a:rPr>
              <a:t> </a:t>
            </a:r>
            <a:r>
              <a:rPr lang="en-GB" sz="1400" dirty="0"/>
              <a:t>== </a:t>
            </a:r>
            <a:r>
              <a:rPr lang="en-GB" sz="1400" dirty="0">
                <a:solidFill>
                  <a:srgbClr val="6897BB"/>
                </a:solidFill>
                <a:effectLst/>
              </a:rPr>
              <a:t>200</a:t>
            </a:r>
            <a:r>
              <a:rPr lang="en-GB" sz="1400" dirty="0"/>
              <a:t>) {</a:t>
            </a:r>
            <a:br>
              <a:rPr lang="en-GB" sz="1400" dirty="0"/>
            </a:br>
            <a:r>
              <a:rPr lang="en-GB" sz="1400" dirty="0"/>
              <a:t>    List </a:t>
            </a:r>
            <a:r>
              <a:rPr lang="en-GB" sz="1400" dirty="0" err="1"/>
              <a:t>experimentsList</a:t>
            </a:r>
            <a:r>
              <a:rPr lang="en-GB" sz="1400" dirty="0"/>
              <a:t> = </a:t>
            </a:r>
            <a:r>
              <a:rPr lang="en-GB" sz="1400" dirty="0" err="1"/>
              <a:t>json.decode</a:t>
            </a:r>
            <a:r>
              <a:rPr lang="en-GB" sz="1400" dirty="0"/>
              <a:t>(</a:t>
            </a:r>
            <a:r>
              <a:rPr lang="en-GB" sz="1400" dirty="0" err="1"/>
              <a:t>response.</a:t>
            </a:r>
            <a:r>
              <a:rPr lang="en-GB" sz="1400" dirty="0" err="1">
                <a:solidFill>
                  <a:srgbClr val="9876AA"/>
                </a:solidFill>
                <a:effectLst/>
              </a:rPr>
              <a:t>body</a:t>
            </a:r>
            <a:r>
              <a:rPr lang="en-GB" sz="1400" dirty="0"/>
              <a:t>)</a:t>
            </a:r>
            <a:r>
              <a:rPr lang="en-GB" sz="1400" dirty="0">
                <a:solidFill>
                  <a:srgbClr val="CC7832"/>
                </a:solidFill>
                <a:effectLst/>
              </a:rPr>
              <a:t>;</a:t>
            </a:r>
            <a:br>
              <a:rPr lang="en-GB" sz="1400" dirty="0">
                <a:solidFill>
                  <a:srgbClr val="CC7832"/>
                </a:solidFill>
                <a:effectLst/>
              </a:rPr>
            </a:br>
            <a:r>
              <a:rPr lang="en-GB" sz="1400" dirty="0">
                <a:solidFill>
                  <a:srgbClr val="CC7832"/>
                </a:solidFill>
                <a:effectLst/>
              </a:rPr>
              <a:t>    </a:t>
            </a:r>
            <a:r>
              <a:rPr lang="en-GB" sz="1400" dirty="0" err="1"/>
              <a:t>experimentsList.forEach</a:t>
            </a:r>
            <a:r>
              <a:rPr lang="en-GB" sz="1400" dirty="0"/>
              <a:t>(</a:t>
            </a:r>
            <a:br>
              <a:rPr lang="en-GB" sz="1400" dirty="0"/>
            </a:br>
            <a:r>
              <a:rPr lang="en-GB" sz="1400" dirty="0"/>
              <a:t>        (element) =&gt; print(</a:t>
            </a:r>
            <a:r>
              <a:rPr lang="en-GB" sz="1400" dirty="0">
                <a:solidFill>
                  <a:srgbClr val="6A8759"/>
                </a:solidFill>
                <a:effectLst/>
              </a:rPr>
              <a:t>"</a:t>
            </a:r>
            <a:r>
              <a:rPr lang="en-GB" sz="1400" dirty="0"/>
              <a:t>${element[</a:t>
            </a:r>
            <a:r>
              <a:rPr lang="en-GB" sz="1400" dirty="0">
                <a:solidFill>
                  <a:srgbClr val="6A8759"/>
                </a:solidFill>
                <a:effectLst/>
              </a:rPr>
              <a:t>'id'</a:t>
            </a:r>
            <a:r>
              <a:rPr lang="en-GB" sz="1400" dirty="0"/>
              <a:t>]}</a:t>
            </a:r>
            <a:r>
              <a:rPr lang="en-GB" sz="1400" dirty="0">
                <a:solidFill>
                  <a:srgbClr val="6A8759"/>
                </a:solidFill>
                <a:effectLst/>
              </a:rPr>
              <a:t> : </a:t>
            </a:r>
            <a:r>
              <a:rPr lang="en-GB" sz="1400" dirty="0"/>
              <a:t>${element[</a:t>
            </a:r>
            <a:r>
              <a:rPr lang="en-GB" sz="1400" dirty="0">
                <a:solidFill>
                  <a:srgbClr val="6A8759"/>
                </a:solidFill>
                <a:effectLst/>
              </a:rPr>
              <a:t>'title'</a:t>
            </a:r>
            <a:r>
              <a:rPr lang="en-GB" sz="1400" dirty="0"/>
              <a:t>]}</a:t>
            </a:r>
            <a:r>
              <a:rPr lang="en-GB" sz="1400" dirty="0">
                <a:solidFill>
                  <a:srgbClr val="6A8759"/>
                </a:solidFill>
                <a:effectLst/>
              </a:rPr>
              <a:t>"</a:t>
            </a:r>
            <a:r>
              <a:rPr lang="en-GB" sz="1400" dirty="0"/>
              <a:t>))</a:t>
            </a:r>
            <a:r>
              <a:rPr lang="en-GB" sz="1400" dirty="0">
                <a:solidFill>
                  <a:srgbClr val="CC7832"/>
                </a:solidFill>
                <a:effectLst/>
              </a:rPr>
              <a:t>;</a:t>
            </a:r>
            <a:br>
              <a:rPr lang="en-GB" sz="1400" dirty="0">
                <a:solidFill>
                  <a:srgbClr val="CC7832"/>
                </a:solidFill>
                <a:effectLst/>
              </a:rPr>
            </a:br>
            <a:r>
              <a:rPr lang="en-GB" sz="1400" dirty="0">
                <a:solidFill>
                  <a:srgbClr val="CC7832"/>
                </a:solidFill>
                <a:effectLst/>
              </a:rPr>
              <a:t>    return </a:t>
            </a:r>
            <a:r>
              <a:rPr lang="en-GB" sz="1400" dirty="0">
                <a:solidFill>
                  <a:srgbClr val="FFC66D"/>
                </a:solidFill>
                <a:effectLst/>
              </a:rPr>
              <a:t>List</a:t>
            </a:r>
            <a:r>
              <a:rPr lang="en-GB" sz="1400" dirty="0"/>
              <a:t>&lt;Map&lt;int</a:t>
            </a:r>
            <a:r>
              <a:rPr lang="en-GB" sz="1400" dirty="0">
                <a:solidFill>
                  <a:srgbClr val="CC7832"/>
                </a:solidFill>
                <a:effectLst/>
              </a:rPr>
              <a:t>, </a:t>
            </a:r>
            <a:r>
              <a:rPr lang="en-GB" sz="1400" dirty="0"/>
              <a:t>String&gt;&gt;.</a:t>
            </a:r>
            <a:r>
              <a:rPr lang="en-GB" sz="1400" dirty="0">
                <a:solidFill>
                  <a:srgbClr val="FFC66D"/>
                </a:solidFill>
                <a:effectLst/>
              </a:rPr>
              <a:t>from</a:t>
            </a:r>
            <a:r>
              <a:rPr lang="en-GB" sz="1400" dirty="0"/>
              <a:t>(</a:t>
            </a:r>
            <a:r>
              <a:rPr lang="en-GB" sz="1400" dirty="0" err="1"/>
              <a:t>experimentsList.map</a:t>
            </a:r>
            <a:r>
              <a:rPr lang="en-GB" sz="1400" dirty="0"/>
              <a:t>((element) =&gt;</a:t>
            </a:r>
            <a:br>
              <a:rPr lang="en-GB" sz="1400" dirty="0"/>
            </a:br>
            <a:r>
              <a:rPr lang="en-GB" sz="1400" dirty="0"/>
              <a:t>        &lt;int</a:t>
            </a:r>
            <a:r>
              <a:rPr lang="en-GB" sz="1400" dirty="0">
                <a:solidFill>
                  <a:srgbClr val="CC7832"/>
                </a:solidFill>
                <a:effectLst/>
              </a:rPr>
              <a:t>, </a:t>
            </a:r>
            <a:r>
              <a:rPr lang="en-GB" sz="1400" dirty="0"/>
              <a:t>String&gt;{element[</a:t>
            </a:r>
            <a:r>
              <a:rPr lang="en-GB" sz="1400" dirty="0">
                <a:solidFill>
                  <a:srgbClr val="6A8759"/>
                </a:solidFill>
                <a:effectLst/>
              </a:rPr>
              <a:t>'id'</a:t>
            </a:r>
            <a:r>
              <a:rPr lang="en-GB" sz="1400" dirty="0"/>
              <a:t>]: element[</a:t>
            </a:r>
            <a:r>
              <a:rPr lang="en-GB" sz="1400" dirty="0">
                <a:solidFill>
                  <a:srgbClr val="6A8759"/>
                </a:solidFill>
                <a:effectLst/>
              </a:rPr>
              <a:t>'title'</a:t>
            </a:r>
            <a:r>
              <a:rPr lang="en-GB" sz="1400" dirty="0"/>
              <a:t>]} </a:t>
            </a:r>
            <a:r>
              <a:rPr lang="en-GB" sz="1400" dirty="0">
                <a:solidFill>
                  <a:srgbClr val="CC7832"/>
                </a:solidFill>
                <a:effectLst/>
              </a:rPr>
              <a:t>as </a:t>
            </a:r>
            <a:r>
              <a:rPr lang="en-GB" sz="1400" dirty="0"/>
              <a:t>Map&lt;int</a:t>
            </a:r>
            <a:r>
              <a:rPr lang="en-GB" sz="1400" dirty="0">
                <a:solidFill>
                  <a:srgbClr val="CC7832"/>
                </a:solidFill>
                <a:effectLst/>
              </a:rPr>
              <a:t>, </a:t>
            </a:r>
            <a:r>
              <a:rPr lang="en-GB" sz="1400" dirty="0"/>
              <a:t>String&gt;))</a:t>
            </a:r>
            <a:r>
              <a:rPr lang="en-GB" sz="1400" dirty="0">
                <a:solidFill>
                  <a:srgbClr val="CC7832"/>
                </a:solidFill>
                <a:effectLst/>
              </a:rPr>
              <a:t>;</a:t>
            </a:r>
            <a:br>
              <a:rPr lang="en-GB" sz="1400" dirty="0">
                <a:solidFill>
                  <a:srgbClr val="CC7832"/>
                </a:solidFill>
                <a:effectLst/>
              </a:rPr>
            </a:br>
            <a:r>
              <a:rPr lang="en-GB" sz="1400" dirty="0">
                <a:solidFill>
                  <a:srgbClr val="CC7832"/>
                </a:solidFill>
                <a:effectLst/>
              </a:rPr>
              <a:t>  </a:t>
            </a:r>
            <a:r>
              <a:rPr lang="en-GB" sz="1400" dirty="0"/>
              <a:t>} </a:t>
            </a:r>
            <a:r>
              <a:rPr lang="en-GB" sz="1400" dirty="0">
                <a:solidFill>
                  <a:srgbClr val="CC7832"/>
                </a:solidFill>
                <a:effectLst/>
              </a:rPr>
              <a:t>else </a:t>
            </a:r>
            <a:r>
              <a:rPr lang="en-GB" sz="1400" dirty="0"/>
              <a:t>{</a:t>
            </a:r>
            <a:br>
              <a:rPr lang="en-GB" sz="1400" dirty="0"/>
            </a:br>
            <a:r>
              <a:rPr lang="en-GB" sz="1400" dirty="0"/>
              <a:t>    </a:t>
            </a:r>
            <a:r>
              <a:rPr lang="en-GB" sz="1400" dirty="0">
                <a:solidFill>
                  <a:srgbClr val="808080"/>
                </a:solidFill>
                <a:effectLst/>
              </a:rPr>
              <a:t>// If the server did not return a 200 OK response,</a:t>
            </a:r>
            <a:br>
              <a:rPr lang="en-GB" sz="1400" dirty="0">
                <a:solidFill>
                  <a:srgbClr val="808080"/>
                </a:solidFill>
                <a:effectLst/>
              </a:rPr>
            </a:br>
            <a:r>
              <a:rPr lang="en-GB" sz="1400" dirty="0">
                <a:solidFill>
                  <a:srgbClr val="808080"/>
                </a:solidFill>
                <a:effectLst/>
              </a:rPr>
              <a:t>    // then throw an exception.</a:t>
            </a:r>
            <a:br>
              <a:rPr lang="en-GB" sz="1400" dirty="0">
                <a:solidFill>
                  <a:srgbClr val="808080"/>
                </a:solidFill>
                <a:effectLst/>
              </a:rPr>
            </a:br>
            <a:r>
              <a:rPr lang="en-GB" sz="1400" dirty="0">
                <a:solidFill>
                  <a:srgbClr val="808080"/>
                </a:solidFill>
                <a:effectLst/>
              </a:rPr>
              <a:t>    </a:t>
            </a:r>
            <a:r>
              <a:rPr lang="en-GB" sz="1400" dirty="0">
                <a:solidFill>
                  <a:srgbClr val="CC7832"/>
                </a:solidFill>
                <a:effectLst/>
              </a:rPr>
              <a:t>throw </a:t>
            </a:r>
            <a:r>
              <a:rPr lang="en-GB" sz="1400" dirty="0">
                <a:solidFill>
                  <a:srgbClr val="FFC66D"/>
                </a:solidFill>
                <a:effectLst/>
              </a:rPr>
              <a:t>Exception</a:t>
            </a:r>
            <a:r>
              <a:rPr lang="en-GB" sz="1400" dirty="0"/>
              <a:t>(</a:t>
            </a:r>
            <a:r>
              <a:rPr lang="en-GB" sz="1400" dirty="0">
                <a:solidFill>
                  <a:srgbClr val="6A8759"/>
                </a:solidFill>
                <a:effectLst/>
              </a:rPr>
              <a:t>'Failed to find experiments'</a:t>
            </a:r>
            <a:r>
              <a:rPr lang="en-GB" sz="1400" dirty="0"/>
              <a:t>)</a:t>
            </a:r>
            <a:r>
              <a:rPr lang="en-GB" sz="1400" dirty="0">
                <a:solidFill>
                  <a:srgbClr val="CC7832"/>
                </a:solidFill>
                <a:effectLst/>
              </a:rPr>
              <a:t>;</a:t>
            </a:r>
            <a:br>
              <a:rPr lang="en-GB" sz="1400" dirty="0">
                <a:solidFill>
                  <a:srgbClr val="CC7832"/>
                </a:solidFill>
                <a:effectLst/>
              </a:rPr>
            </a:br>
            <a:r>
              <a:rPr lang="en-GB" sz="1400" dirty="0">
                <a:solidFill>
                  <a:srgbClr val="CC7832"/>
                </a:solidFill>
                <a:effectLst/>
              </a:rPr>
              <a:t>  </a:t>
            </a:r>
            <a:r>
              <a:rPr lang="en-GB" sz="1400" dirty="0"/>
              <a:t>}</a:t>
            </a:r>
            <a:br>
              <a:rPr lang="en-GB" sz="1400" dirty="0"/>
            </a:br>
            <a:r>
              <a:rPr lang="en-GB" sz="1400" dirty="0"/>
              <a:t>}</a:t>
            </a:r>
            <a:endParaRPr lang="en-IT" sz="1400" dirty="0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8C88F4CF-1ACF-4C27-783D-4B7D38FC0B86}"/>
              </a:ext>
            </a:extLst>
          </p:cNvPr>
          <p:cNvSpPr/>
          <p:nvPr/>
        </p:nvSpPr>
        <p:spPr>
          <a:xfrm>
            <a:off x="3511557" y="5788625"/>
            <a:ext cx="623887" cy="71151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9B196035-A93A-747D-BB69-50350B4C2977}"/>
              </a:ext>
            </a:extLst>
          </p:cNvPr>
          <p:cNvSpPr/>
          <p:nvPr/>
        </p:nvSpPr>
        <p:spPr>
          <a:xfrm>
            <a:off x="9089397" y="3805052"/>
            <a:ext cx="623887" cy="71151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113330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44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5" y="129385"/>
            <a:ext cx="67149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FLUTTER – FUTURE BUILDER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1213DA-C95A-C4EC-7CD8-C2D97BE3D7F2}"/>
              </a:ext>
            </a:extLst>
          </p:cNvPr>
          <p:cNvSpPr txBox="1"/>
          <p:nvPr/>
        </p:nvSpPr>
        <p:spPr>
          <a:xfrm>
            <a:off x="3800856" y="1308814"/>
            <a:ext cx="5330952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 child: </a:t>
            </a:r>
            <a:r>
              <a:rPr lang="en-GB" sz="1400" dirty="0" err="1">
                <a:solidFill>
                  <a:srgbClr val="FFC66D"/>
                </a:solidFill>
                <a:effectLst/>
              </a:rPr>
              <a:t>FutureBuilder</a:t>
            </a:r>
            <a:r>
              <a:rPr lang="en-GB" sz="1400" dirty="0"/>
              <a:t>&lt;List&lt;Map&lt;int</a:t>
            </a:r>
            <a:r>
              <a:rPr lang="en-GB" sz="1400" dirty="0">
                <a:solidFill>
                  <a:srgbClr val="CC7832"/>
                </a:solidFill>
                <a:effectLst/>
              </a:rPr>
              <a:t>, </a:t>
            </a:r>
            <a:r>
              <a:rPr lang="en-GB" sz="1400" dirty="0"/>
              <a:t>String&gt;&gt;&gt;(</a:t>
            </a:r>
            <a:br>
              <a:rPr lang="en-GB" sz="1400" dirty="0"/>
            </a:br>
            <a:r>
              <a:rPr lang="en-GB" sz="1400" dirty="0"/>
              <a:t>      </a:t>
            </a:r>
            <a:r>
              <a:rPr lang="en-GB" sz="1400" u="sng" dirty="0"/>
              <a:t>future: </a:t>
            </a:r>
            <a:r>
              <a:rPr lang="en-GB" sz="1400" u="sng" dirty="0" err="1">
                <a:solidFill>
                  <a:srgbClr val="9876AA"/>
                </a:solidFill>
                <a:effectLst/>
              </a:rPr>
              <a:t>futureExperiments</a:t>
            </a:r>
            <a:r>
              <a:rPr lang="en-GB" sz="1400" u="sng" dirty="0">
                <a:solidFill>
                  <a:srgbClr val="CC7832"/>
                </a:solidFill>
                <a:effectLst/>
              </a:rPr>
              <a:t>,</a:t>
            </a:r>
            <a:br>
              <a:rPr lang="en-GB" sz="1400" u="sng" dirty="0">
                <a:solidFill>
                  <a:srgbClr val="CC7832"/>
                </a:solidFill>
                <a:effectLst/>
              </a:rPr>
            </a:br>
            <a:r>
              <a:rPr lang="en-GB" sz="1400" dirty="0">
                <a:solidFill>
                  <a:srgbClr val="CC7832"/>
                </a:solidFill>
                <a:effectLst/>
              </a:rPr>
              <a:t>      </a:t>
            </a:r>
            <a:r>
              <a:rPr lang="en-GB" sz="1400" dirty="0"/>
              <a:t>builder: (context</a:t>
            </a:r>
            <a:r>
              <a:rPr lang="en-GB" sz="1400" dirty="0">
                <a:solidFill>
                  <a:srgbClr val="CC7832"/>
                </a:solidFill>
                <a:effectLst/>
              </a:rPr>
              <a:t>, </a:t>
            </a:r>
            <a:r>
              <a:rPr lang="en-GB" sz="1400" dirty="0"/>
              <a:t>snapshot) {</a:t>
            </a:r>
            <a:br>
              <a:rPr lang="en-GB" sz="1400" dirty="0"/>
            </a:br>
            <a:r>
              <a:rPr lang="en-GB" sz="1400" dirty="0"/>
              <a:t>        </a:t>
            </a:r>
            <a:r>
              <a:rPr lang="en-GB" sz="1400" dirty="0">
                <a:solidFill>
                  <a:srgbClr val="CC7832"/>
                </a:solidFill>
                <a:effectLst/>
              </a:rPr>
              <a:t>if </a:t>
            </a:r>
            <a:r>
              <a:rPr lang="en-GB" sz="1400" dirty="0"/>
              <a:t>(!</a:t>
            </a:r>
            <a:r>
              <a:rPr lang="en-GB" sz="1400" dirty="0" err="1"/>
              <a:t>snapshot.</a:t>
            </a:r>
            <a:r>
              <a:rPr lang="en-GB" sz="1400" dirty="0" err="1">
                <a:solidFill>
                  <a:srgbClr val="9876AA"/>
                </a:solidFill>
                <a:effectLst/>
              </a:rPr>
              <a:t>hasData</a:t>
            </a:r>
            <a:r>
              <a:rPr lang="en-GB" sz="1400" dirty="0"/>
              <a:t>) {</a:t>
            </a:r>
            <a:br>
              <a:rPr lang="en-GB" sz="1400" dirty="0"/>
            </a:br>
            <a:r>
              <a:rPr lang="en-GB" sz="1400" dirty="0"/>
              <a:t>          </a:t>
            </a:r>
            <a:r>
              <a:rPr lang="en-GB" sz="1400" dirty="0">
                <a:solidFill>
                  <a:srgbClr val="CC7832"/>
                </a:solidFill>
                <a:effectLst/>
              </a:rPr>
              <a:t>return </a:t>
            </a:r>
            <a:r>
              <a:rPr lang="en-GB" sz="1400" dirty="0" err="1">
                <a:solidFill>
                  <a:srgbClr val="FFC66D"/>
                </a:solidFill>
                <a:effectLst/>
              </a:rPr>
              <a:t>Center</a:t>
            </a:r>
            <a:r>
              <a:rPr lang="en-GB" sz="1400" dirty="0"/>
              <a:t>(child: </a:t>
            </a:r>
            <a:r>
              <a:rPr lang="en-GB" sz="1400" dirty="0" err="1">
                <a:solidFill>
                  <a:srgbClr val="FFC66D"/>
                </a:solidFill>
                <a:effectLst/>
              </a:rPr>
              <a:t>CircularProgressIndicator</a:t>
            </a:r>
            <a:r>
              <a:rPr lang="en-GB" sz="1400" dirty="0"/>
              <a:t>())</a:t>
            </a:r>
            <a:r>
              <a:rPr lang="en-GB" sz="1400" dirty="0">
                <a:solidFill>
                  <a:srgbClr val="CC7832"/>
                </a:solidFill>
                <a:effectLst/>
              </a:rPr>
              <a:t>;</a:t>
            </a:r>
            <a:br>
              <a:rPr lang="en-GB" sz="1400" dirty="0">
                <a:solidFill>
                  <a:srgbClr val="CC7832"/>
                </a:solidFill>
                <a:effectLst/>
              </a:rPr>
            </a:br>
            <a:r>
              <a:rPr lang="en-GB" sz="1400" dirty="0">
                <a:solidFill>
                  <a:srgbClr val="CC7832"/>
                </a:solidFill>
                <a:effectLst/>
              </a:rPr>
              <a:t>        </a:t>
            </a:r>
            <a:r>
              <a:rPr lang="en-GB" sz="1400" dirty="0"/>
              <a:t>} </a:t>
            </a:r>
            <a:r>
              <a:rPr lang="en-GB" sz="1400" dirty="0">
                <a:solidFill>
                  <a:srgbClr val="CC7832"/>
                </a:solidFill>
                <a:effectLst/>
              </a:rPr>
              <a:t>else </a:t>
            </a:r>
            <a:r>
              <a:rPr lang="en-GB" sz="1400" dirty="0"/>
              <a:t>{</a:t>
            </a:r>
            <a:br>
              <a:rPr lang="en-GB" sz="1400" dirty="0"/>
            </a:br>
            <a:r>
              <a:rPr lang="en-GB" sz="1400" dirty="0"/>
              <a:t>          </a:t>
            </a:r>
            <a:r>
              <a:rPr lang="en-GB" sz="1400" dirty="0">
                <a:solidFill>
                  <a:srgbClr val="CC7832"/>
                </a:solidFill>
                <a:effectLst/>
              </a:rPr>
              <a:t>return </a:t>
            </a:r>
            <a:r>
              <a:rPr lang="en-GB" sz="1400" dirty="0">
                <a:solidFill>
                  <a:srgbClr val="FFC66D"/>
                </a:solidFill>
                <a:effectLst/>
              </a:rPr>
              <a:t>Container</a:t>
            </a:r>
            <a:r>
              <a:rPr lang="en-GB" sz="1400" dirty="0"/>
              <a:t>(</a:t>
            </a:r>
            <a:br>
              <a:rPr lang="en-GB" sz="1400" dirty="0"/>
            </a:br>
            <a:r>
              <a:rPr lang="en-GB" sz="1400" dirty="0"/>
              <a:t>              child: </a:t>
            </a:r>
            <a:r>
              <a:rPr lang="en-GB" sz="1400" dirty="0" err="1">
                <a:solidFill>
                  <a:srgbClr val="FFC66D"/>
                </a:solidFill>
                <a:effectLst/>
              </a:rPr>
              <a:t>SizedBox</a:t>
            </a:r>
            <a:r>
              <a:rPr lang="en-GB" sz="1400" dirty="0"/>
              <a:t>(</a:t>
            </a:r>
            <a:br>
              <a:rPr lang="en-GB" sz="1400" dirty="0"/>
            </a:br>
            <a:r>
              <a:rPr lang="en-GB" sz="1400" dirty="0"/>
              <a:t>                  width: </a:t>
            </a:r>
            <a:r>
              <a:rPr lang="en-GB" sz="1400" dirty="0">
                <a:solidFill>
                  <a:srgbClr val="6897BB"/>
                </a:solidFill>
                <a:effectLst/>
              </a:rPr>
              <a:t>200</a:t>
            </a:r>
            <a:r>
              <a:rPr lang="en-GB" sz="1400" dirty="0">
                <a:solidFill>
                  <a:srgbClr val="CC7832"/>
                </a:solidFill>
                <a:effectLst/>
              </a:rPr>
              <a:t>,</a:t>
            </a:r>
            <a:br>
              <a:rPr lang="en-GB" sz="1400" dirty="0">
                <a:solidFill>
                  <a:srgbClr val="CC7832"/>
                </a:solidFill>
                <a:effectLst/>
              </a:rPr>
            </a:br>
            <a:r>
              <a:rPr lang="en-GB" sz="1400" dirty="0">
                <a:solidFill>
                  <a:srgbClr val="CC7832"/>
                </a:solidFill>
                <a:effectLst/>
              </a:rPr>
              <a:t>                  </a:t>
            </a:r>
            <a:r>
              <a:rPr lang="en-GB" sz="1400" dirty="0"/>
              <a:t>height: </a:t>
            </a:r>
            <a:r>
              <a:rPr lang="en-GB" sz="1400" dirty="0">
                <a:solidFill>
                  <a:srgbClr val="6897BB"/>
                </a:solidFill>
                <a:effectLst/>
              </a:rPr>
              <a:t>500</a:t>
            </a:r>
            <a:r>
              <a:rPr lang="en-GB" sz="1400" dirty="0">
                <a:solidFill>
                  <a:srgbClr val="CC7832"/>
                </a:solidFill>
                <a:effectLst/>
              </a:rPr>
              <a:t>,</a:t>
            </a:r>
            <a:br>
              <a:rPr lang="en-GB" sz="1400" dirty="0">
                <a:solidFill>
                  <a:srgbClr val="CC7832"/>
                </a:solidFill>
                <a:effectLst/>
              </a:rPr>
            </a:br>
            <a:r>
              <a:rPr lang="en-GB" sz="1400" dirty="0">
                <a:solidFill>
                  <a:srgbClr val="CC7832"/>
                </a:solidFill>
                <a:effectLst/>
              </a:rPr>
              <a:t>                  </a:t>
            </a:r>
            <a:r>
              <a:rPr lang="en-GB" sz="1400" dirty="0"/>
              <a:t>child: </a:t>
            </a:r>
            <a:r>
              <a:rPr lang="en-GB" sz="1400" dirty="0" err="1">
                <a:solidFill>
                  <a:srgbClr val="FFC66D"/>
                </a:solidFill>
                <a:effectLst/>
              </a:rPr>
              <a:t>ListView</a:t>
            </a:r>
            <a:r>
              <a:rPr lang="en-GB" sz="1400" dirty="0" err="1"/>
              <a:t>.</a:t>
            </a:r>
            <a:r>
              <a:rPr lang="en-GB" sz="1400" dirty="0" err="1">
                <a:solidFill>
                  <a:srgbClr val="FFC66D"/>
                </a:solidFill>
                <a:effectLst/>
              </a:rPr>
              <a:t>builder</a:t>
            </a:r>
            <a:r>
              <a:rPr lang="en-GB" sz="1400" dirty="0"/>
              <a:t>(</a:t>
            </a:r>
            <a:br>
              <a:rPr lang="en-GB" sz="1400" dirty="0"/>
            </a:br>
            <a:r>
              <a:rPr lang="en-GB" sz="1400" dirty="0"/>
              <a:t>                      </a:t>
            </a:r>
            <a:r>
              <a:rPr lang="en-GB" sz="1400" dirty="0" err="1"/>
              <a:t>itemCount</a:t>
            </a:r>
            <a:r>
              <a:rPr lang="en-GB" sz="1400" dirty="0"/>
              <a:t>: </a:t>
            </a:r>
            <a:r>
              <a:rPr lang="en-GB" sz="1400" dirty="0" err="1"/>
              <a:t>snapshot.</a:t>
            </a:r>
            <a:r>
              <a:rPr lang="en-GB" sz="1400" dirty="0" err="1">
                <a:solidFill>
                  <a:srgbClr val="9876AA"/>
                </a:solidFill>
                <a:effectLst/>
              </a:rPr>
              <a:t>data</a:t>
            </a:r>
            <a:r>
              <a:rPr lang="en-GB" sz="1400" dirty="0" err="1"/>
              <a:t>!.</a:t>
            </a:r>
            <a:r>
              <a:rPr lang="en-GB" sz="1400" dirty="0" err="1">
                <a:solidFill>
                  <a:srgbClr val="9876AA"/>
                </a:solidFill>
                <a:effectLst/>
              </a:rPr>
              <a:t>length</a:t>
            </a:r>
            <a:r>
              <a:rPr lang="en-GB" sz="1400" dirty="0">
                <a:solidFill>
                  <a:srgbClr val="CC7832"/>
                </a:solidFill>
                <a:effectLst/>
              </a:rPr>
              <a:t>,</a:t>
            </a:r>
            <a:br>
              <a:rPr lang="en-GB" sz="1400" dirty="0">
                <a:solidFill>
                  <a:srgbClr val="CC7832"/>
                </a:solidFill>
                <a:effectLst/>
              </a:rPr>
            </a:br>
            <a:r>
              <a:rPr lang="en-GB" sz="1400" dirty="0">
                <a:solidFill>
                  <a:srgbClr val="CC7832"/>
                </a:solidFill>
                <a:effectLst/>
              </a:rPr>
              <a:t>                      </a:t>
            </a:r>
            <a:r>
              <a:rPr lang="en-GB" sz="1400" dirty="0" err="1"/>
              <a:t>scrollDirection</a:t>
            </a:r>
            <a:r>
              <a:rPr lang="en-GB" sz="1400" dirty="0"/>
              <a:t>: </a:t>
            </a:r>
            <a:r>
              <a:rPr lang="en-GB" sz="1400" dirty="0" err="1"/>
              <a:t>Axis.</a:t>
            </a:r>
            <a:r>
              <a:rPr lang="en-GB" sz="1400" dirty="0" err="1">
                <a:solidFill>
                  <a:srgbClr val="9876AA"/>
                </a:solidFill>
                <a:effectLst/>
              </a:rPr>
              <a:t>vertical</a:t>
            </a:r>
            <a:r>
              <a:rPr lang="en-GB" sz="1400" dirty="0">
                <a:solidFill>
                  <a:srgbClr val="CC7832"/>
                </a:solidFill>
                <a:effectLst/>
              </a:rPr>
              <a:t>,</a:t>
            </a:r>
            <a:br>
              <a:rPr lang="en-GB" sz="1400" dirty="0">
                <a:solidFill>
                  <a:srgbClr val="CC7832"/>
                </a:solidFill>
                <a:effectLst/>
              </a:rPr>
            </a:br>
            <a:r>
              <a:rPr lang="en-GB" sz="1400" dirty="0">
                <a:solidFill>
                  <a:srgbClr val="CC7832"/>
                </a:solidFill>
                <a:effectLst/>
              </a:rPr>
              <a:t>                      </a:t>
            </a:r>
            <a:r>
              <a:rPr lang="en-GB" sz="1400" dirty="0" err="1"/>
              <a:t>itemBuilder</a:t>
            </a:r>
            <a:r>
              <a:rPr lang="en-GB" sz="1400" dirty="0"/>
              <a:t>: (</a:t>
            </a:r>
            <a:r>
              <a:rPr lang="en-GB" sz="1400" dirty="0" err="1"/>
              <a:t>BuildContext</a:t>
            </a:r>
            <a:r>
              <a:rPr lang="en-GB" sz="1400" dirty="0"/>
              <a:t> context</a:t>
            </a:r>
            <a:r>
              <a:rPr lang="en-GB" sz="1400" dirty="0">
                <a:solidFill>
                  <a:srgbClr val="CC7832"/>
                </a:solidFill>
                <a:effectLst/>
              </a:rPr>
              <a:t>, </a:t>
            </a:r>
            <a:r>
              <a:rPr lang="en-GB" sz="1400" dirty="0"/>
              <a:t>int index) {</a:t>
            </a:r>
            <a:br>
              <a:rPr lang="en-GB" sz="1400" dirty="0"/>
            </a:br>
            <a:r>
              <a:rPr lang="en-GB" sz="1400" dirty="0"/>
              <a:t>                        </a:t>
            </a:r>
            <a:r>
              <a:rPr lang="en-GB" sz="1400" dirty="0">
                <a:solidFill>
                  <a:srgbClr val="CC7832"/>
                </a:solidFill>
                <a:effectLst/>
              </a:rPr>
              <a:t>return </a:t>
            </a:r>
            <a:r>
              <a:rPr lang="en-GB" sz="1400" dirty="0" err="1">
                <a:solidFill>
                  <a:srgbClr val="FFC66D"/>
                </a:solidFill>
                <a:effectLst/>
              </a:rPr>
              <a:t>GestureDetector</a:t>
            </a:r>
            <a:r>
              <a:rPr lang="en-GB" sz="1400" dirty="0"/>
              <a:t>(</a:t>
            </a:r>
            <a:br>
              <a:rPr lang="en-GB" sz="1400" dirty="0"/>
            </a:br>
            <a:r>
              <a:rPr lang="en-GB" sz="1400" dirty="0"/>
              <a:t>                          child: </a:t>
            </a:r>
            <a:r>
              <a:rPr lang="en-GB" sz="1400" dirty="0">
                <a:solidFill>
                  <a:srgbClr val="FFC66D"/>
                </a:solidFill>
                <a:effectLst/>
              </a:rPr>
              <a:t>Text</a:t>
            </a:r>
            <a:r>
              <a:rPr lang="en-GB" sz="1400" dirty="0"/>
              <a:t>(</a:t>
            </a:r>
            <a:r>
              <a:rPr lang="en-GB" sz="1400" dirty="0">
                <a:solidFill>
                  <a:srgbClr val="6A8759"/>
                </a:solidFill>
                <a:effectLst/>
              </a:rPr>
              <a:t>'</a:t>
            </a:r>
            <a:r>
              <a:rPr lang="en-GB" sz="1400" dirty="0"/>
              <a:t>${</a:t>
            </a:r>
            <a:r>
              <a:rPr lang="en-GB" sz="1400" dirty="0" err="1"/>
              <a:t>snapshot.</a:t>
            </a:r>
            <a:r>
              <a:rPr lang="en-GB" sz="1400" dirty="0" err="1">
                <a:solidFill>
                  <a:srgbClr val="9876AA"/>
                </a:solidFill>
                <a:effectLst/>
              </a:rPr>
              <a:t>data</a:t>
            </a:r>
            <a:r>
              <a:rPr lang="en-GB" sz="1400" dirty="0"/>
              <a:t>![index].</a:t>
            </a:r>
            <a:r>
              <a:rPr lang="en-GB" sz="1400" dirty="0">
                <a:solidFill>
                  <a:srgbClr val="9876AA"/>
                </a:solidFill>
                <a:effectLst/>
              </a:rPr>
              <a:t>keys</a:t>
            </a:r>
            <a:r>
              <a:rPr lang="en-GB" sz="1400" dirty="0"/>
              <a:t>}</a:t>
            </a:r>
            <a:r>
              <a:rPr lang="en-GB" sz="1400" dirty="0">
                <a:solidFill>
                  <a:srgbClr val="6A8759"/>
                </a:solidFill>
                <a:effectLst/>
              </a:rPr>
              <a:t>'</a:t>
            </a:r>
            <a:r>
              <a:rPr lang="en-GB" sz="1400" dirty="0"/>
              <a:t>)</a:t>
            </a:r>
            <a:r>
              <a:rPr lang="en-GB" sz="1400" dirty="0">
                <a:solidFill>
                  <a:srgbClr val="CC7832"/>
                </a:solidFill>
                <a:effectLst/>
              </a:rPr>
              <a:t>,</a:t>
            </a:r>
            <a:br>
              <a:rPr lang="en-GB" sz="1400" dirty="0">
                <a:solidFill>
                  <a:srgbClr val="CC7832"/>
                </a:solidFill>
                <a:effectLst/>
              </a:rPr>
            </a:br>
            <a:r>
              <a:rPr lang="en-GB" sz="1400" dirty="0">
                <a:solidFill>
                  <a:srgbClr val="CC7832"/>
                </a:solidFill>
                <a:effectLst/>
              </a:rPr>
              <a:t>                          </a:t>
            </a:r>
            <a:r>
              <a:rPr lang="en-GB" sz="1400" dirty="0" err="1"/>
              <a:t>onTap</a:t>
            </a:r>
            <a:r>
              <a:rPr lang="en-GB" sz="1400" dirty="0"/>
              <a:t>: () =&gt; _</a:t>
            </a:r>
            <a:r>
              <a:rPr lang="en-GB" sz="1400" dirty="0" err="1"/>
              <a:t>showExperiment</a:t>
            </a:r>
            <a:r>
              <a:rPr lang="en-GB" sz="1400" dirty="0"/>
              <a:t>(</a:t>
            </a:r>
            <a:br>
              <a:rPr lang="en-GB" sz="1400" dirty="0"/>
            </a:br>
            <a:r>
              <a:rPr lang="en-GB" sz="1400" dirty="0"/>
              <a:t>                              </a:t>
            </a:r>
            <a:r>
              <a:rPr lang="en-GB" sz="1400" dirty="0" err="1"/>
              <a:t>snapshot.</a:t>
            </a:r>
            <a:r>
              <a:rPr lang="en-GB" sz="1400" dirty="0" err="1">
                <a:solidFill>
                  <a:srgbClr val="9876AA"/>
                </a:solidFill>
                <a:effectLst/>
              </a:rPr>
              <a:t>data</a:t>
            </a:r>
            <a:r>
              <a:rPr lang="en-GB" sz="1400" dirty="0"/>
              <a:t>![index].</a:t>
            </a:r>
            <a:r>
              <a:rPr lang="en-GB" sz="1400" dirty="0" err="1">
                <a:solidFill>
                  <a:srgbClr val="9876AA"/>
                </a:solidFill>
                <a:effectLst/>
              </a:rPr>
              <a:t>values</a:t>
            </a:r>
            <a:r>
              <a:rPr lang="en-GB" sz="1400" dirty="0" err="1"/>
              <a:t>.</a:t>
            </a:r>
            <a:r>
              <a:rPr lang="en-GB" sz="1400" dirty="0" err="1">
                <a:solidFill>
                  <a:srgbClr val="9876AA"/>
                </a:solidFill>
                <a:effectLst/>
              </a:rPr>
              <a:t>first</a:t>
            </a:r>
            <a:r>
              <a:rPr lang="en-GB" sz="1400" dirty="0"/>
              <a:t>)</a:t>
            </a:r>
            <a:r>
              <a:rPr lang="en-GB" sz="1400" dirty="0">
                <a:solidFill>
                  <a:srgbClr val="CC7832"/>
                </a:solidFill>
                <a:effectLst/>
              </a:rPr>
              <a:t>,</a:t>
            </a:r>
            <a:br>
              <a:rPr lang="en-GB" sz="1400" dirty="0">
                <a:solidFill>
                  <a:srgbClr val="CC7832"/>
                </a:solidFill>
                <a:effectLst/>
              </a:rPr>
            </a:br>
            <a:r>
              <a:rPr lang="en-GB" sz="1400" dirty="0">
                <a:solidFill>
                  <a:srgbClr val="CC7832"/>
                </a:solidFill>
                <a:effectLst/>
              </a:rPr>
              <a:t>                        </a:t>
            </a:r>
            <a:r>
              <a:rPr lang="en-GB" sz="1400" dirty="0"/>
              <a:t>)</a:t>
            </a:r>
            <a:r>
              <a:rPr lang="en-GB" sz="1400" dirty="0">
                <a:solidFill>
                  <a:srgbClr val="CC7832"/>
                </a:solidFill>
                <a:effectLst/>
              </a:rPr>
              <a:t>;</a:t>
            </a:r>
            <a:br>
              <a:rPr lang="en-GB" sz="1400" dirty="0">
                <a:solidFill>
                  <a:srgbClr val="CC7832"/>
                </a:solidFill>
                <a:effectLst/>
              </a:rPr>
            </a:br>
            <a:r>
              <a:rPr lang="en-GB" sz="1400" dirty="0">
                <a:solidFill>
                  <a:srgbClr val="CC7832"/>
                </a:solidFill>
                <a:effectLst/>
              </a:rPr>
              <a:t>                      </a:t>
            </a:r>
            <a:r>
              <a:rPr lang="en-GB" sz="1400" dirty="0"/>
              <a:t>})))</a:t>
            </a:r>
            <a:r>
              <a:rPr lang="en-GB" sz="1400" dirty="0">
                <a:solidFill>
                  <a:srgbClr val="CC7832"/>
                </a:solidFill>
                <a:effectLst/>
              </a:rPr>
              <a:t>;</a:t>
            </a:r>
            <a:br>
              <a:rPr lang="en-GB" sz="1400" dirty="0">
                <a:solidFill>
                  <a:srgbClr val="CC7832"/>
                </a:solidFill>
                <a:effectLst/>
              </a:rPr>
            </a:br>
            <a:r>
              <a:rPr lang="en-GB" sz="1400" dirty="0">
                <a:solidFill>
                  <a:srgbClr val="CC7832"/>
                </a:solidFill>
                <a:effectLst/>
              </a:rPr>
              <a:t>        </a:t>
            </a:r>
            <a:r>
              <a:rPr lang="en-GB" sz="1400" dirty="0"/>
              <a:t>}</a:t>
            </a:r>
            <a:br>
              <a:rPr lang="en-GB" sz="1400" dirty="0"/>
            </a:br>
            <a:r>
              <a:rPr lang="en-GB" sz="1400" dirty="0"/>
              <a:t>      })</a:t>
            </a:r>
            <a:r>
              <a:rPr lang="en-GB" sz="1400" dirty="0">
                <a:solidFill>
                  <a:srgbClr val="CC7832"/>
                </a:solidFill>
                <a:effectLst/>
              </a:rPr>
              <a:t>,</a:t>
            </a:r>
            <a:br>
              <a:rPr lang="en-GB" sz="1400" dirty="0">
                <a:solidFill>
                  <a:srgbClr val="CC7832"/>
                </a:solidFill>
                <a:effectLst/>
              </a:rPr>
            </a:br>
            <a:r>
              <a:rPr lang="en-GB" sz="1400" dirty="0"/>
              <a:t>)</a:t>
            </a:r>
            <a:r>
              <a:rPr lang="en-GB" sz="1400" dirty="0">
                <a:solidFill>
                  <a:srgbClr val="CC7832"/>
                </a:solidFill>
                <a:effectLst/>
              </a:rPr>
              <a:t>,</a:t>
            </a:r>
            <a:endParaRPr lang="en-IT" sz="1400" dirty="0"/>
          </a:p>
        </p:txBody>
      </p:sp>
    </p:spTree>
    <p:extLst>
      <p:ext uri="{BB962C8B-B14F-4D97-AF65-F5344CB8AC3E}">
        <p14:creationId xmlns:p14="http://schemas.microsoft.com/office/powerpoint/2010/main" val="382170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5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6" y="129385"/>
            <a:ext cx="6453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PROGRAMMING LANGUAGE - VAR</a:t>
            </a:r>
          </a:p>
        </p:txBody>
      </p:sp>
      <p:pic>
        <p:nvPicPr>
          <p:cNvPr id="3074" name="Picture 2" descr="Google Dart Logo PNG vector in SVG, PDF, AI, CDR format">
            <a:extLst>
              <a:ext uri="{FF2B5EF4-FFF2-40B4-BE49-F238E27FC236}">
                <a16:creationId xmlns:a16="http://schemas.microsoft.com/office/drawing/2014/main" id="{326924A6-F5AF-E852-F10D-AA317791E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2"/>
            <a:ext cx="2924909" cy="9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30E2C3-93CD-C597-FFCA-BE6862F1C324}"/>
              </a:ext>
            </a:extLst>
          </p:cNvPr>
          <p:cNvSpPr txBox="1"/>
          <p:nvPr/>
        </p:nvSpPr>
        <p:spPr>
          <a:xfrm>
            <a:off x="3581400" y="2664770"/>
            <a:ext cx="660000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dirty="0">
                <a:solidFill>
                  <a:srgbClr val="CC7832"/>
                </a:solidFill>
                <a:effectLst/>
              </a:rPr>
              <a:t>var </a:t>
            </a:r>
            <a:r>
              <a:rPr lang="en-GB" dirty="0" err="1"/>
              <a:t>flybyObjects</a:t>
            </a:r>
            <a:r>
              <a:rPr lang="en-GB" dirty="0"/>
              <a:t> = [</a:t>
            </a:r>
            <a:r>
              <a:rPr lang="en-GB" dirty="0">
                <a:solidFill>
                  <a:srgbClr val="6A8759"/>
                </a:solidFill>
                <a:effectLst/>
              </a:rPr>
              <a:t>'Jupiter'</a:t>
            </a:r>
            <a:r>
              <a:rPr lang="en-GB" dirty="0">
                <a:solidFill>
                  <a:srgbClr val="CC7832"/>
                </a:solidFill>
                <a:effectLst/>
              </a:rPr>
              <a:t>, </a:t>
            </a:r>
            <a:r>
              <a:rPr lang="en-GB" dirty="0">
                <a:solidFill>
                  <a:srgbClr val="6A8759"/>
                </a:solidFill>
                <a:effectLst/>
              </a:rPr>
              <a:t>'Saturn'</a:t>
            </a:r>
            <a:r>
              <a:rPr lang="en-GB" dirty="0">
                <a:solidFill>
                  <a:srgbClr val="CC7832"/>
                </a:solidFill>
                <a:effectLst/>
              </a:rPr>
              <a:t>, </a:t>
            </a:r>
            <a:r>
              <a:rPr lang="en-GB" dirty="0">
                <a:solidFill>
                  <a:srgbClr val="6A8759"/>
                </a:solidFill>
                <a:effectLst/>
              </a:rPr>
              <a:t>'Uranus'</a:t>
            </a:r>
            <a:r>
              <a:rPr lang="en-GB" dirty="0">
                <a:solidFill>
                  <a:srgbClr val="CC7832"/>
                </a:solidFill>
                <a:effectLst/>
              </a:rPr>
              <a:t>, </a:t>
            </a:r>
            <a:r>
              <a:rPr lang="en-GB" dirty="0">
                <a:solidFill>
                  <a:srgbClr val="6A8759"/>
                </a:solidFill>
                <a:effectLst/>
              </a:rPr>
              <a:t>'Neptune'</a:t>
            </a:r>
            <a:r>
              <a:rPr lang="en-GB" dirty="0"/>
              <a:t>]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var </a:t>
            </a:r>
            <a:r>
              <a:rPr lang="en-GB" dirty="0"/>
              <a:t>image = {</a:t>
            </a:r>
            <a:br>
              <a:rPr lang="en-GB" dirty="0"/>
            </a:br>
            <a:r>
              <a:rPr lang="en-GB" dirty="0"/>
              <a:t>  </a:t>
            </a:r>
            <a:r>
              <a:rPr lang="en-GB" dirty="0">
                <a:solidFill>
                  <a:srgbClr val="6A8759"/>
                </a:solidFill>
                <a:effectLst/>
              </a:rPr>
              <a:t>'tags'</a:t>
            </a:r>
            <a:r>
              <a:rPr lang="en-GB" dirty="0"/>
              <a:t>: [</a:t>
            </a:r>
            <a:r>
              <a:rPr lang="en-GB" dirty="0">
                <a:solidFill>
                  <a:srgbClr val="6A8759"/>
                </a:solidFill>
                <a:effectLst/>
              </a:rPr>
              <a:t>'</a:t>
            </a:r>
            <a:r>
              <a:rPr lang="en-GB" dirty="0" err="1">
                <a:solidFill>
                  <a:srgbClr val="6A8759"/>
                </a:solidFill>
                <a:effectLst/>
              </a:rPr>
              <a:t>saturn</a:t>
            </a:r>
            <a:r>
              <a:rPr lang="en-GB" dirty="0">
                <a:solidFill>
                  <a:srgbClr val="6A8759"/>
                </a:solidFill>
                <a:effectLst/>
              </a:rPr>
              <a:t>'</a:t>
            </a:r>
            <a:r>
              <a:rPr lang="en-GB" dirty="0"/>
              <a:t>]</a:t>
            </a:r>
            <a:r>
              <a:rPr lang="en-GB" dirty="0">
                <a:solidFill>
                  <a:srgbClr val="CC7832"/>
                </a:solidFill>
                <a:effectLst/>
              </a:rPr>
              <a:t>,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  </a:t>
            </a:r>
            <a:r>
              <a:rPr lang="en-GB" dirty="0">
                <a:solidFill>
                  <a:srgbClr val="6A8759"/>
                </a:solidFill>
                <a:effectLst/>
              </a:rPr>
              <a:t>'</a:t>
            </a:r>
            <a:r>
              <a:rPr lang="en-GB" dirty="0" err="1">
                <a:solidFill>
                  <a:srgbClr val="6A8759"/>
                </a:solidFill>
                <a:effectLst/>
              </a:rPr>
              <a:t>url</a:t>
            </a:r>
            <a:r>
              <a:rPr lang="en-GB" dirty="0">
                <a:solidFill>
                  <a:srgbClr val="6A8759"/>
                </a:solidFill>
                <a:effectLst/>
              </a:rPr>
              <a:t>'</a:t>
            </a:r>
            <a:r>
              <a:rPr lang="en-GB" dirty="0"/>
              <a:t>: </a:t>
            </a:r>
            <a:r>
              <a:rPr lang="en-GB" dirty="0">
                <a:solidFill>
                  <a:srgbClr val="6A8759"/>
                </a:solidFill>
                <a:effectLst/>
              </a:rPr>
              <a:t>'//path/to/</a:t>
            </a:r>
            <a:r>
              <a:rPr lang="en-GB" dirty="0" err="1">
                <a:solidFill>
                  <a:srgbClr val="6A8759"/>
                </a:solidFill>
                <a:effectLst/>
              </a:rPr>
              <a:t>saturn.jpg</a:t>
            </a:r>
            <a:r>
              <a:rPr lang="en-GB" dirty="0">
                <a:solidFill>
                  <a:srgbClr val="6A8759"/>
                </a:solidFill>
                <a:effectLst/>
              </a:rPr>
              <a:t>’</a:t>
            </a:r>
            <a:r>
              <a:rPr lang="en-GB" dirty="0"/>
              <a:t>}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</a:p>
          <a:p>
            <a:pPr algn="l"/>
            <a:endParaRPr lang="en-GB" b="0" i="0" dirty="0">
              <a:solidFill>
                <a:srgbClr val="CC7832"/>
              </a:solidFill>
              <a:highlight>
                <a:srgbClr val="FFFFFF"/>
              </a:highlight>
              <a:latin typeface="Google Sans Text"/>
            </a:endParaRPr>
          </a:p>
          <a:p>
            <a:pPr algn="l"/>
            <a:r>
              <a:rPr lang="en-GB" dirty="0">
                <a:solidFill>
                  <a:srgbClr val="CC7832"/>
                </a:solidFill>
                <a:effectLst/>
              </a:rPr>
              <a:t>void </a:t>
            </a:r>
            <a:r>
              <a:rPr lang="en-GB" dirty="0">
                <a:solidFill>
                  <a:srgbClr val="FFC66D"/>
                </a:solidFill>
                <a:effectLst/>
              </a:rPr>
              <a:t>main</a:t>
            </a:r>
            <a:r>
              <a:rPr lang="en-GB" dirty="0"/>
              <a:t>() {</a:t>
            </a:r>
            <a:br>
              <a:rPr lang="en-GB" dirty="0"/>
            </a:br>
            <a:r>
              <a:rPr lang="en-GB" dirty="0"/>
              <a:t>  </a:t>
            </a:r>
            <a:r>
              <a:rPr lang="en-GB" i="1" dirty="0">
                <a:solidFill>
                  <a:srgbClr val="629755"/>
                </a:solidFill>
                <a:effectLst/>
              </a:rPr>
              <a:t>/// Types declaration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i="1" dirty="0">
                <a:solidFill>
                  <a:srgbClr val="629755"/>
                </a:solidFill>
                <a:effectLst/>
              </a:rPr>
              <a:t>  </a:t>
            </a:r>
            <a:r>
              <a:rPr lang="en-GB" dirty="0">
                <a:solidFill>
                  <a:srgbClr val="CC7832"/>
                </a:solidFill>
                <a:effectLst/>
              </a:rPr>
              <a:t>var </a:t>
            </a:r>
            <a:r>
              <a:rPr lang="en-GB" dirty="0"/>
              <a:t>name = </a:t>
            </a:r>
            <a:r>
              <a:rPr lang="en-GB" dirty="0">
                <a:solidFill>
                  <a:srgbClr val="6A8759"/>
                </a:solidFill>
                <a:effectLst/>
              </a:rPr>
              <a:t>'Voyager I'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  var </a:t>
            </a:r>
            <a:r>
              <a:rPr lang="en-GB" dirty="0"/>
              <a:t>year = </a:t>
            </a:r>
            <a:r>
              <a:rPr lang="en-GB" dirty="0">
                <a:solidFill>
                  <a:srgbClr val="6897BB"/>
                </a:solidFill>
                <a:effectLst/>
              </a:rPr>
              <a:t>1977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  var </a:t>
            </a:r>
            <a:r>
              <a:rPr lang="en-GB" dirty="0" err="1"/>
              <a:t>antennaDiameter</a:t>
            </a:r>
            <a:r>
              <a:rPr lang="en-GB" dirty="0"/>
              <a:t> = </a:t>
            </a:r>
            <a:r>
              <a:rPr lang="en-GB" dirty="0">
                <a:solidFill>
                  <a:srgbClr val="6897BB"/>
                </a:solidFill>
                <a:effectLst/>
              </a:rPr>
              <a:t>3.7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endParaRPr lang="en-GB" dirty="0">
              <a:solidFill>
                <a:srgbClr val="CC7832"/>
              </a:solidFill>
              <a:effectLst/>
              <a:highlight>
                <a:srgbClr val="FFFFFF"/>
              </a:highlight>
              <a:latin typeface="Google Sans Text"/>
            </a:endParaRPr>
          </a:p>
          <a:p>
            <a:pPr algn="l"/>
            <a:r>
              <a:rPr lang="en-GB" dirty="0">
                <a:solidFill>
                  <a:srgbClr val="CC7832"/>
                </a:solidFill>
                <a:effectLst/>
                <a:highlight>
                  <a:srgbClr val="FFFFFF"/>
                </a:highlight>
                <a:latin typeface="Google Sans Text"/>
              </a:rPr>
              <a:t>}</a:t>
            </a:r>
            <a:endParaRPr lang="en-GB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Google Sans Tex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B38E8B-67C4-D0BF-6D19-2B6089070FF3}"/>
              </a:ext>
            </a:extLst>
          </p:cNvPr>
          <p:cNvSpPr txBox="1"/>
          <p:nvPr/>
        </p:nvSpPr>
        <p:spPr>
          <a:xfrm>
            <a:off x="3833400" y="144057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Dart has built-in </a:t>
            </a:r>
            <a:r>
              <a:rPr lang="en-GB" b="0" i="0" u="none" strike="noStrike" dirty="0">
                <a:solidFill>
                  <a:srgbClr val="1967D2"/>
                </a:solidFill>
                <a:effectLst/>
                <a:highlight>
                  <a:srgbClr val="FFFFFF"/>
                </a:highlight>
                <a:latin typeface="Google Sans Text"/>
                <a:hlinkClick r:id="rId5"/>
              </a:rPr>
              <a:t>sound null safety</a:t>
            </a:r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4698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6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536141" y="129385"/>
            <a:ext cx="7655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PROGRAMMING LANGUAGE – EXPLICIT/NULLABLE</a:t>
            </a:r>
          </a:p>
        </p:txBody>
      </p:sp>
      <p:pic>
        <p:nvPicPr>
          <p:cNvPr id="3074" name="Picture 2" descr="Google Dart Logo PNG vector in SVG, PDF, AI, CDR format">
            <a:extLst>
              <a:ext uri="{FF2B5EF4-FFF2-40B4-BE49-F238E27FC236}">
                <a16:creationId xmlns:a16="http://schemas.microsoft.com/office/drawing/2014/main" id="{326924A6-F5AF-E852-F10D-AA317791E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2"/>
            <a:ext cx="2924909" cy="9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F5184D-6333-7364-3EBA-42C498CFA1A0}"/>
              </a:ext>
            </a:extLst>
          </p:cNvPr>
          <p:cNvSpPr txBox="1"/>
          <p:nvPr/>
        </p:nvSpPr>
        <p:spPr>
          <a:xfrm>
            <a:off x="3048000" y="2803269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629755"/>
                </a:solidFill>
                <a:effectLst/>
              </a:rPr>
              <a:t>/// Explicit not nullable declaration and assignment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dirty="0"/>
              <a:t>int </a:t>
            </a:r>
            <a:r>
              <a:rPr lang="en-GB" dirty="0" err="1"/>
              <a:t>declaredType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 err="1"/>
              <a:t>declaredType</a:t>
            </a:r>
            <a:r>
              <a:rPr lang="en-GB" dirty="0"/>
              <a:t> = </a:t>
            </a:r>
            <a:r>
              <a:rPr lang="en-GB" dirty="0">
                <a:solidFill>
                  <a:srgbClr val="6897BB"/>
                </a:solidFill>
                <a:effectLst/>
              </a:rPr>
              <a:t>5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i="1" dirty="0">
                <a:solidFill>
                  <a:srgbClr val="629755"/>
                </a:solidFill>
                <a:effectLst/>
              </a:rPr>
              <a:t>/// Explicit nullable declaration and check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dirty="0"/>
              <a:t>int? </a:t>
            </a:r>
            <a:r>
              <a:rPr lang="en-GB" dirty="0" err="1"/>
              <a:t>nullableVariable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if</a:t>
            </a:r>
            <a:r>
              <a:rPr lang="en-GB" dirty="0"/>
              <a:t>(</a:t>
            </a:r>
            <a:r>
              <a:rPr lang="en-GB" dirty="0" err="1"/>
              <a:t>nullableVariable</a:t>
            </a:r>
            <a:r>
              <a:rPr lang="en-GB" dirty="0"/>
              <a:t> == </a:t>
            </a:r>
            <a:r>
              <a:rPr lang="en-GB" dirty="0">
                <a:solidFill>
                  <a:srgbClr val="CC7832"/>
                </a:solidFill>
                <a:effectLst/>
              </a:rPr>
              <a:t>null</a:t>
            </a:r>
            <a:r>
              <a:rPr lang="en-GB" dirty="0"/>
              <a:t>)</a:t>
            </a:r>
            <a:br>
              <a:rPr lang="en-GB" dirty="0"/>
            </a:br>
            <a:r>
              <a:rPr lang="en-GB" dirty="0"/>
              <a:t>  print(</a:t>
            </a:r>
            <a:r>
              <a:rPr lang="en-GB" dirty="0">
                <a:solidFill>
                  <a:srgbClr val="6A8759"/>
                </a:solidFill>
                <a:effectLst/>
              </a:rPr>
              <a:t>"Nullable"</a:t>
            </a:r>
            <a:r>
              <a:rPr lang="en-GB" dirty="0"/>
              <a:t>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endParaRPr lang="en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918EE3-FA1E-8CB3-DD5C-65AE9BE043E1}"/>
              </a:ext>
            </a:extLst>
          </p:cNvPr>
          <p:cNvSpPr txBox="1"/>
          <p:nvPr/>
        </p:nvSpPr>
        <p:spPr>
          <a:xfrm>
            <a:off x="3698534" y="144057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is type safe</a:t>
            </a:r>
          </a:p>
        </p:txBody>
      </p:sp>
    </p:spTree>
    <p:extLst>
      <p:ext uri="{BB962C8B-B14F-4D97-AF65-F5344CB8AC3E}">
        <p14:creationId xmlns:p14="http://schemas.microsoft.com/office/powerpoint/2010/main" val="3163067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7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536141" y="129385"/>
            <a:ext cx="7655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PROGRAMMING LANGUAGE - STATIC/DYNAMIC</a:t>
            </a:r>
          </a:p>
        </p:txBody>
      </p:sp>
      <p:pic>
        <p:nvPicPr>
          <p:cNvPr id="3074" name="Picture 2" descr="Google Dart Logo PNG vector in SVG, PDF, AI, CDR format">
            <a:extLst>
              <a:ext uri="{FF2B5EF4-FFF2-40B4-BE49-F238E27FC236}">
                <a16:creationId xmlns:a16="http://schemas.microsoft.com/office/drawing/2014/main" id="{326924A6-F5AF-E852-F10D-AA317791E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2"/>
            <a:ext cx="2924909" cy="9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F5184D-6333-7364-3EBA-42C498CFA1A0}"/>
              </a:ext>
            </a:extLst>
          </p:cNvPr>
          <p:cNvSpPr txBox="1"/>
          <p:nvPr/>
        </p:nvSpPr>
        <p:spPr>
          <a:xfrm>
            <a:off x="4643717" y="2552257"/>
            <a:ext cx="411248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dirty="0"/>
            </a:br>
            <a:r>
              <a:rPr lang="en-GB" i="1" dirty="0">
                <a:solidFill>
                  <a:srgbClr val="629755"/>
                </a:solidFill>
                <a:effectLst/>
              </a:rPr>
              <a:t>/// Static type assignment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var </a:t>
            </a:r>
            <a:r>
              <a:rPr lang="en-GB" dirty="0" err="1"/>
              <a:t>staticType</a:t>
            </a:r>
            <a:r>
              <a:rPr lang="en-GB" dirty="0"/>
              <a:t> = </a:t>
            </a:r>
            <a:r>
              <a:rPr lang="en-GB" dirty="0">
                <a:solidFill>
                  <a:srgbClr val="6A8759"/>
                </a:solidFill>
                <a:effectLst/>
              </a:rPr>
              <a:t>"String"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 err="1"/>
              <a:t>staticType</a:t>
            </a:r>
            <a:r>
              <a:rPr lang="en-GB" dirty="0"/>
              <a:t> = </a:t>
            </a:r>
            <a:r>
              <a:rPr lang="en-GB" dirty="0">
                <a:solidFill>
                  <a:srgbClr val="6897BB"/>
                </a:solidFill>
                <a:effectLst/>
              </a:rPr>
              <a:t>10</a:t>
            </a:r>
            <a:r>
              <a:rPr lang="en-GB" dirty="0"/>
              <a:t>.toString()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i="1" dirty="0">
                <a:solidFill>
                  <a:srgbClr val="629755"/>
                </a:solidFill>
                <a:effectLst/>
              </a:rPr>
              <a:t>/// Dynamic type assignment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dynamic </a:t>
            </a:r>
            <a:r>
              <a:rPr lang="en-GB" dirty="0" err="1"/>
              <a:t>dynamicType</a:t>
            </a:r>
            <a:r>
              <a:rPr lang="en-GB" dirty="0"/>
              <a:t> = </a:t>
            </a:r>
            <a:r>
              <a:rPr lang="en-GB" dirty="0">
                <a:solidFill>
                  <a:srgbClr val="6A8759"/>
                </a:solidFill>
                <a:effectLst/>
              </a:rPr>
              <a:t>"String"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 err="1"/>
              <a:t>dynamicType</a:t>
            </a:r>
            <a:r>
              <a:rPr lang="en-GB" dirty="0"/>
              <a:t> = </a:t>
            </a:r>
            <a:r>
              <a:rPr lang="en-GB" dirty="0">
                <a:solidFill>
                  <a:srgbClr val="6897BB"/>
                </a:solidFill>
                <a:effectLst/>
              </a:rPr>
              <a:t>10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endParaRPr lang="en-I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7EB5BA-9BBB-B60E-5AE5-A18F5ECF0803}"/>
              </a:ext>
            </a:extLst>
          </p:cNvPr>
          <p:cNvSpPr txBox="1"/>
          <p:nvPr/>
        </p:nvSpPr>
        <p:spPr>
          <a:xfrm>
            <a:off x="4112489" y="1313181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it uses static type checking to ensure that a variable's value </a:t>
            </a:r>
            <a:r>
              <a:rPr lang="en-GB" b="0" i="1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always</a:t>
            </a:r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 matches the variable's static type</a:t>
            </a:r>
          </a:p>
        </p:txBody>
      </p:sp>
    </p:spTree>
    <p:extLst>
      <p:ext uri="{BB962C8B-B14F-4D97-AF65-F5344CB8AC3E}">
        <p14:creationId xmlns:p14="http://schemas.microsoft.com/office/powerpoint/2010/main" val="2376620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8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536141" y="129385"/>
            <a:ext cx="7655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PROGRAMMING LANGUAGE – FINAL and CONST</a:t>
            </a:r>
          </a:p>
        </p:txBody>
      </p:sp>
      <p:pic>
        <p:nvPicPr>
          <p:cNvPr id="3074" name="Picture 2" descr="Google Dart Logo PNG vector in SVG, PDF, AI, CDR format">
            <a:extLst>
              <a:ext uri="{FF2B5EF4-FFF2-40B4-BE49-F238E27FC236}">
                <a16:creationId xmlns:a16="http://schemas.microsoft.com/office/drawing/2014/main" id="{326924A6-F5AF-E852-F10D-AA317791E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2"/>
            <a:ext cx="2924909" cy="9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3FC477-0CAA-62DD-F49E-64BFE9B6FC2F}"/>
              </a:ext>
            </a:extLst>
          </p:cNvPr>
          <p:cNvSpPr txBox="1"/>
          <p:nvPr/>
        </p:nvSpPr>
        <p:spPr>
          <a:xfrm>
            <a:off x="4709618" y="2967335"/>
            <a:ext cx="35858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629755"/>
                </a:solidFill>
                <a:effectLst/>
              </a:rPr>
              <a:t>/// final and </a:t>
            </a:r>
            <a:r>
              <a:rPr lang="en-GB" i="1" dirty="0" err="1">
                <a:solidFill>
                  <a:srgbClr val="629755"/>
                </a:solidFill>
                <a:effectLst/>
              </a:rPr>
              <a:t>const</a:t>
            </a:r>
            <a:r>
              <a:rPr lang="en-GB" i="1" dirty="0">
                <a:solidFill>
                  <a:srgbClr val="629755"/>
                </a:solidFill>
                <a:effectLst/>
              </a:rPr>
              <a:t> variables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final </a:t>
            </a:r>
            <a:r>
              <a:rPr lang="en-GB" dirty="0" err="1"/>
              <a:t>finalVar</a:t>
            </a:r>
            <a:r>
              <a:rPr lang="en-GB" dirty="0"/>
              <a:t> = </a:t>
            </a:r>
            <a:r>
              <a:rPr lang="en-GB" dirty="0" err="1">
                <a:solidFill>
                  <a:srgbClr val="FFC66D"/>
                </a:solidFill>
                <a:effectLst/>
              </a:rPr>
              <a:t>DateTime</a:t>
            </a:r>
            <a:r>
              <a:rPr lang="en-GB" dirty="0" err="1"/>
              <a:t>.</a:t>
            </a:r>
            <a:r>
              <a:rPr lang="en-GB" dirty="0" err="1">
                <a:solidFill>
                  <a:srgbClr val="FFC66D"/>
                </a:solidFill>
                <a:effectLst/>
              </a:rPr>
              <a:t>now</a:t>
            </a:r>
            <a:r>
              <a:rPr lang="en-GB" dirty="0"/>
              <a:t>()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 err="1">
                <a:solidFill>
                  <a:srgbClr val="CC7832"/>
                </a:solidFill>
                <a:effectLst/>
              </a:rPr>
              <a:t>const</a:t>
            </a:r>
            <a:r>
              <a:rPr lang="en-GB" dirty="0">
                <a:solidFill>
                  <a:srgbClr val="CC7832"/>
                </a:solidFill>
                <a:effectLst/>
              </a:rPr>
              <a:t> </a:t>
            </a:r>
            <a:r>
              <a:rPr lang="en-GB" dirty="0" err="1"/>
              <a:t>constVar</a:t>
            </a:r>
            <a:r>
              <a:rPr lang="en-GB" dirty="0"/>
              <a:t> = </a:t>
            </a:r>
            <a:r>
              <a:rPr lang="en-GB" dirty="0">
                <a:solidFill>
                  <a:srgbClr val="6897BB"/>
                </a:solidFill>
                <a:effectLst/>
              </a:rPr>
              <a:t>3.14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endParaRPr lang="en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2D9BEB-1E27-CFB6-FA4D-A118A7B92C1D}"/>
              </a:ext>
            </a:extLst>
          </p:cNvPr>
          <p:cNvSpPr txBox="1"/>
          <p:nvPr/>
        </p:nvSpPr>
        <p:spPr>
          <a:xfrm>
            <a:off x="4112489" y="1313181"/>
            <a:ext cx="60983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Final is calculated only one time at runtime and then cannot be changed.</a:t>
            </a:r>
          </a:p>
          <a:p>
            <a:pPr algn="l"/>
            <a:r>
              <a:rPr lang="en-GB" dirty="0" err="1">
                <a:solidFill>
                  <a:srgbClr val="212121"/>
                </a:solidFill>
                <a:highlight>
                  <a:srgbClr val="FFFFFF"/>
                </a:highlight>
                <a:latin typeface="Google Sans Text"/>
              </a:rPr>
              <a:t>Const</a:t>
            </a:r>
            <a:r>
              <a:rPr lang="en-GB" dirty="0">
                <a:solidFill>
                  <a:srgbClr val="212121"/>
                </a:solidFill>
                <a:highlight>
                  <a:srgbClr val="FFFFFF"/>
                </a:highlight>
                <a:latin typeface="Google Sans Text"/>
              </a:rPr>
              <a:t> is calculated at COMPILE TIME and cannot be assigned or changed at runtime.</a:t>
            </a:r>
            <a:endParaRPr lang="en-GB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Google Sans Text"/>
            </a:endParaRPr>
          </a:p>
        </p:txBody>
      </p:sp>
    </p:spTree>
    <p:extLst>
      <p:ext uri="{BB962C8B-B14F-4D97-AF65-F5344CB8AC3E}">
        <p14:creationId xmlns:p14="http://schemas.microsoft.com/office/powerpoint/2010/main" val="3298253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9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536141" y="129385"/>
            <a:ext cx="7655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PROGRAMMING LANGUAGE – STRING FORMAT</a:t>
            </a:r>
          </a:p>
        </p:txBody>
      </p:sp>
      <p:pic>
        <p:nvPicPr>
          <p:cNvPr id="3074" name="Picture 2" descr="Google Dart Logo PNG vector in SVG, PDF, AI, CDR format">
            <a:extLst>
              <a:ext uri="{FF2B5EF4-FFF2-40B4-BE49-F238E27FC236}">
                <a16:creationId xmlns:a16="http://schemas.microsoft.com/office/drawing/2014/main" id="{326924A6-F5AF-E852-F10D-AA317791E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2"/>
            <a:ext cx="2924909" cy="9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2D8A63-9F14-28B0-D424-C1AFDFCA734F}"/>
              </a:ext>
            </a:extLst>
          </p:cNvPr>
          <p:cNvSpPr txBox="1"/>
          <p:nvPr/>
        </p:nvSpPr>
        <p:spPr>
          <a:xfrm>
            <a:off x="2884221" y="3080563"/>
            <a:ext cx="72614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629755"/>
                </a:solidFill>
                <a:effectLst/>
              </a:rPr>
              <a:t>/// String formatting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dirty="0"/>
              <a:t>print(</a:t>
            </a:r>
            <a:r>
              <a:rPr lang="en-GB" dirty="0">
                <a:solidFill>
                  <a:srgbClr val="6A8759"/>
                </a:solidFill>
                <a:effectLst/>
              </a:rPr>
              <a:t>'String formatting:'</a:t>
            </a:r>
            <a:r>
              <a:rPr lang="en-GB" dirty="0"/>
              <a:t>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/>
              <a:t>print(name + </a:t>
            </a:r>
            <a:r>
              <a:rPr lang="en-GB" dirty="0">
                <a:solidFill>
                  <a:srgbClr val="6A8759"/>
                </a:solidFill>
                <a:effectLst/>
              </a:rPr>
              <a:t>" " </a:t>
            </a:r>
            <a:r>
              <a:rPr lang="en-GB" dirty="0"/>
              <a:t>+ </a:t>
            </a:r>
            <a:r>
              <a:rPr lang="en-GB" dirty="0" err="1"/>
              <a:t>year.toString</a:t>
            </a:r>
            <a:r>
              <a:rPr lang="en-GB" dirty="0"/>
              <a:t>() + </a:t>
            </a:r>
            <a:r>
              <a:rPr lang="en-GB" dirty="0">
                <a:solidFill>
                  <a:srgbClr val="6A8759"/>
                </a:solidFill>
                <a:effectLst/>
              </a:rPr>
              <a:t>" " </a:t>
            </a:r>
            <a:r>
              <a:rPr lang="en-GB" dirty="0"/>
              <a:t>+ image[</a:t>
            </a:r>
            <a:r>
              <a:rPr lang="en-GB" dirty="0">
                <a:solidFill>
                  <a:srgbClr val="6A8759"/>
                </a:solidFill>
                <a:effectLst/>
              </a:rPr>
              <a:t>'</a:t>
            </a:r>
            <a:r>
              <a:rPr lang="en-GB" dirty="0" err="1">
                <a:solidFill>
                  <a:srgbClr val="6A8759"/>
                </a:solidFill>
                <a:effectLst/>
              </a:rPr>
              <a:t>url</a:t>
            </a:r>
            <a:r>
              <a:rPr lang="en-GB" dirty="0">
                <a:solidFill>
                  <a:srgbClr val="6A8759"/>
                </a:solidFill>
                <a:effectLst/>
              </a:rPr>
              <a:t>'</a:t>
            </a:r>
            <a:r>
              <a:rPr lang="en-GB" dirty="0"/>
              <a:t>].</a:t>
            </a:r>
            <a:r>
              <a:rPr lang="en-GB" dirty="0" err="1"/>
              <a:t>toString</a:t>
            </a:r>
            <a:r>
              <a:rPr lang="en-GB" dirty="0"/>
              <a:t>())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/>
              <a:t>print(</a:t>
            </a:r>
            <a:r>
              <a:rPr lang="en-GB" dirty="0">
                <a:solidFill>
                  <a:srgbClr val="6A8759"/>
                </a:solidFill>
                <a:effectLst/>
              </a:rPr>
              <a:t>"</a:t>
            </a:r>
            <a:r>
              <a:rPr lang="en-GB" dirty="0"/>
              <a:t>$name $year ${image[</a:t>
            </a:r>
            <a:r>
              <a:rPr lang="en-GB" dirty="0">
                <a:solidFill>
                  <a:srgbClr val="6A8759"/>
                </a:solidFill>
                <a:effectLst/>
              </a:rPr>
              <a:t>'</a:t>
            </a:r>
            <a:r>
              <a:rPr lang="en-GB" dirty="0" err="1">
                <a:solidFill>
                  <a:srgbClr val="6A8759"/>
                </a:solidFill>
                <a:effectLst/>
              </a:rPr>
              <a:t>url</a:t>
            </a:r>
            <a:r>
              <a:rPr lang="en-GB" dirty="0">
                <a:solidFill>
                  <a:srgbClr val="6A8759"/>
                </a:solidFill>
                <a:effectLst/>
              </a:rPr>
              <a:t>'</a:t>
            </a:r>
            <a:r>
              <a:rPr lang="en-GB" dirty="0"/>
              <a:t>]}</a:t>
            </a:r>
            <a:r>
              <a:rPr lang="en-GB" dirty="0">
                <a:solidFill>
                  <a:srgbClr val="6A8759"/>
                </a:solidFill>
                <a:effectLst/>
              </a:rPr>
              <a:t>"</a:t>
            </a:r>
            <a:r>
              <a:rPr lang="en-GB" dirty="0"/>
              <a:t>)</a:t>
            </a:r>
            <a:r>
              <a:rPr lang="en-GB" dirty="0">
                <a:solidFill>
                  <a:srgbClr val="CC7832"/>
                </a:solidFill>
                <a:effectLst/>
              </a:rPr>
              <a:t>; </a:t>
            </a:r>
            <a:r>
              <a:rPr lang="en-GB" dirty="0">
                <a:solidFill>
                  <a:srgbClr val="808080"/>
                </a:solidFill>
                <a:effectLst/>
              </a:rPr>
              <a:t>// Best practice for DART</a:t>
            </a:r>
            <a:br>
              <a:rPr lang="en-GB" dirty="0">
                <a:solidFill>
                  <a:srgbClr val="808080"/>
                </a:solidFill>
                <a:effectLst/>
              </a:rPr>
            </a:br>
            <a:br>
              <a:rPr lang="en-GB" dirty="0">
                <a:solidFill>
                  <a:srgbClr val="808080"/>
                </a:solidFill>
                <a:effectLst/>
              </a:rPr>
            </a:b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779298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18229</TotalTime>
  <Words>3557</Words>
  <Application>Microsoft Macintosh PowerPoint</Application>
  <PresentationFormat>Widescreen</PresentationFormat>
  <Paragraphs>308</Paragraphs>
  <Slides>44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-apple-system</vt:lpstr>
      <vt:lpstr>Aptos</vt:lpstr>
      <vt:lpstr>Aptos Display</vt:lpstr>
      <vt:lpstr>Arial</vt:lpstr>
      <vt:lpstr>Google Sans Text</vt:lpstr>
      <vt:lpstr>inherit</vt:lpstr>
      <vt:lpstr>Office Theme</vt:lpstr>
      <vt:lpstr>INTRODUCTION TO FLUTTER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FLUTTER</dc:title>
  <dc:creator>PRENASSI MARCO</dc:creator>
  <cp:lastModifiedBy>PRENASSI MARCO</cp:lastModifiedBy>
  <cp:revision>19</cp:revision>
  <dcterms:created xsi:type="dcterms:W3CDTF">2024-04-09T15:13:35Z</dcterms:created>
  <dcterms:modified xsi:type="dcterms:W3CDTF">2024-04-22T07:03:54Z</dcterms:modified>
</cp:coreProperties>
</file>