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6" r:id="rId2"/>
    <p:sldId id="337" r:id="rId3"/>
    <p:sldId id="338" r:id="rId4"/>
    <p:sldId id="339" r:id="rId5"/>
    <p:sldId id="340" r:id="rId6"/>
    <p:sldId id="341" r:id="rId7"/>
    <p:sldId id="342" r:id="rId8"/>
    <p:sldId id="343" r:id="rId9"/>
    <p:sldId id="344" r:id="rId10"/>
    <p:sldId id="345" r:id="rId11"/>
    <p:sldId id="346" r:id="rId12"/>
    <p:sldId id="348" r:id="rId13"/>
    <p:sldId id="349" r:id="rId14"/>
    <p:sldId id="350" r:id="rId15"/>
    <p:sldId id="351" r:id="rId16"/>
    <p:sldId id="352" r:id="rId17"/>
    <p:sldId id="354" r:id="rId18"/>
    <p:sldId id="355" r:id="rId19"/>
    <p:sldId id="356" r:id="rId20"/>
    <p:sldId id="357"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D75CB1-4314-1374-6BB3-A28C082908D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25C7BED-F33A-DC4C-CC71-2596D2278B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C0029BF-985E-4EDD-D2D6-B68E6E67F29E}"/>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DCA73D3F-E22A-8D1D-831A-9B1DF285F3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993B56-FFFE-5227-0C8A-A70E00E99871}"/>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504612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45E4D-3A24-8839-31F5-9143D16E037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16F0B0C-782B-4BF8-4994-F5F6B48B1DD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42F866C-B018-6351-4647-49FA2D62EDCF}"/>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9A57B67E-799E-24AD-F8EE-97010E77C95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A628732-43DB-44EE-AFC6-25866036CBB2}"/>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877344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3A07235-9009-61A4-95DA-D4EF84D30F9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22A4F8F-BDFD-7ACF-3453-4FA0B03B773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4A22AF-0910-2C49-9EA5-1E9A498F80A3}"/>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213E679A-9478-081C-B756-7D6B8C9163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7F58C6-9FBB-BB4E-8EBD-7076377D810B}"/>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144828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7FD3D2-2D3F-0354-7624-4FEE6CD6D74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E17ED8F-A483-605B-A3A5-B3CE4E8A2A8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E45CA01-D18A-A4D7-8371-35C09C06FB18}"/>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C913170C-B414-916B-8F69-584572AF0E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32848C9-0072-8D1F-20D4-8874E52D8844}"/>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123913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EDC578-FF55-B7BA-5883-D554DF154F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A880BFC-07B7-0659-3EBB-BBD1CE071F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A9C479B-6601-6A03-432C-443BD51F1CAD}"/>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968B843E-64E3-768D-4090-ACA127A3BF1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D04ABC-0B9B-EB2C-9C5B-295ADBBA7CC6}"/>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247579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D7FCF5-7B6A-BC2E-8E67-CA91F47F00B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550CE49-06BC-A17D-A19B-4713197049E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89B6E51-A4AE-6FCC-01D9-E4161610685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AD0E531-46D5-3662-176B-CAC67D997EE5}"/>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6" name="Segnaposto piè di pagina 5">
            <a:extLst>
              <a:ext uri="{FF2B5EF4-FFF2-40B4-BE49-F238E27FC236}">
                <a16:creationId xmlns:a16="http://schemas.microsoft.com/office/drawing/2014/main" id="{974D72E8-F1DA-599D-E4A2-B1F2DC566CD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019255E-371B-91D0-94A2-46935B3302BD}"/>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288339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CF0918-9C17-97F2-6FAA-E9FD70CAE12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CE9B13A-7329-EC2A-4493-3B536D1EF1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734D549-626E-DC13-C287-19315255A07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5557F04-FF64-0829-F0F3-D545847A88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D2CFCF7-73ED-A7BD-A9DC-FB91BAADA46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CC7C85B-2DED-7F44-9DA7-341D9A9DDB4C}"/>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8" name="Segnaposto piè di pagina 7">
            <a:extLst>
              <a:ext uri="{FF2B5EF4-FFF2-40B4-BE49-F238E27FC236}">
                <a16:creationId xmlns:a16="http://schemas.microsoft.com/office/drawing/2014/main" id="{E17DB993-3AED-6CA5-3EAD-F5234CDB458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C8246C6-E0DB-9326-764B-2F68CC2989E2}"/>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144627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8C388-BEE1-9082-105F-A83EF3D46ED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E123550-29D3-C6E7-7748-8A98F77A4F73}"/>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4" name="Segnaposto piè di pagina 3">
            <a:extLst>
              <a:ext uri="{FF2B5EF4-FFF2-40B4-BE49-F238E27FC236}">
                <a16:creationId xmlns:a16="http://schemas.microsoft.com/office/drawing/2014/main" id="{D386768F-587F-06AA-8787-5B574773A91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C1090CA-B35A-B387-A549-8AA0320DD1F3}"/>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269890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810EDE6-6D05-97F0-7C4C-8F1FEEBB9A3F}"/>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3" name="Segnaposto piè di pagina 2">
            <a:extLst>
              <a:ext uri="{FF2B5EF4-FFF2-40B4-BE49-F238E27FC236}">
                <a16:creationId xmlns:a16="http://schemas.microsoft.com/office/drawing/2014/main" id="{4AA4DEB7-019E-BC48-D719-321C4082B7B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C2513BD-0C89-2EFD-1639-43F8C24DF3AE}"/>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3948044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81CFF5-2F04-6B14-F801-9FC6F1E5C3A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079996-0933-8E52-0CC5-D2BBE75A3F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10C04EB-F1FD-790E-FCB6-C0DEE0E3EE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C2BD178-4CDB-C1F1-32EA-F4256AA55F93}"/>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6" name="Segnaposto piè di pagina 5">
            <a:extLst>
              <a:ext uri="{FF2B5EF4-FFF2-40B4-BE49-F238E27FC236}">
                <a16:creationId xmlns:a16="http://schemas.microsoft.com/office/drawing/2014/main" id="{1C5C28FC-6F74-99FE-D550-EBF19882E4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E32553D-9583-E4CB-DEB3-886BC4798322}"/>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18188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84D662-DFFF-BFF3-E668-18302ED3706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4EF1090-23AF-1001-74FA-A933CC454A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4E4DC99-363B-CF29-5867-4D2ED8B8BE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5D6E842-694B-E7AB-EA8F-523FC6165CF8}"/>
              </a:ext>
            </a:extLst>
          </p:cNvPr>
          <p:cNvSpPr>
            <a:spLocks noGrp="1"/>
          </p:cNvSpPr>
          <p:nvPr>
            <p:ph type="dt" sz="half" idx="10"/>
          </p:nvPr>
        </p:nvSpPr>
        <p:spPr/>
        <p:txBody>
          <a:bodyPr/>
          <a:lstStyle/>
          <a:p>
            <a:fld id="{1AE34F49-E45A-45D7-AB33-500639ED3EA1}" type="datetimeFigureOut">
              <a:rPr lang="it-IT" smtClean="0"/>
              <a:t>12/04/2024</a:t>
            </a:fld>
            <a:endParaRPr lang="it-IT"/>
          </a:p>
        </p:txBody>
      </p:sp>
      <p:sp>
        <p:nvSpPr>
          <p:cNvPr id="6" name="Segnaposto piè di pagina 5">
            <a:extLst>
              <a:ext uri="{FF2B5EF4-FFF2-40B4-BE49-F238E27FC236}">
                <a16:creationId xmlns:a16="http://schemas.microsoft.com/office/drawing/2014/main" id="{D6F783BE-147A-C0FC-2F17-E0F2AAF405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F659BE-CEC0-6A7C-9924-85E04E1DBE19}"/>
              </a:ext>
            </a:extLst>
          </p:cNvPr>
          <p:cNvSpPr>
            <a:spLocks noGrp="1"/>
          </p:cNvSpPr>
          <p:nvPr>
            <p:ph type="sldNum" sz="quarter" idx="12"/>
          </p:nvPr>
        </p:nvSpPr>
        <p:spPr/>
        <p:txBody>
          <a:bodyPr/>
          <a:lstStyle/>
          <a:p>
            <a:fld id="{8F6C6DA3-B490-4728-8DC9-6DA6721B09D3}" type="slidenum">
              <a:rPr lang="it-IT" smtClean="0"/>
              <a:t>‹N›</a:t>
            </a:fld>
            <a:endParaRPr lang="it-IT"/>
          </a:p>
        </p:txBody>
      </p:sp>
    </p:spTree>
    <p:extLst>
      <p:ext uri="{BB962C8B-B14F-4D97-AF65-F5344CB8AC3E}">
        <p14:creationId xmlns:p14="http://schemas.microsoft.com/office/powerpoint/2010/main" val="758509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DCB3934-CFDC-6ECC-5234-BB60BE6B07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BB2CADD-F98A-CD8C-8715-9833B297F1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F0A4B46-6F7F-9798-DA97-3D2CEDD801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34F49-E45A-45D7-AB33-500639ED3EA1}" type="datetimeFigureOut">
              <a:rPr lang="it-IT" smtClean="0"/>
              <a:t>12/04/2024</a:t>
            </a:fld>
            <a:endParaRPr lang="it-IT"/>
          </a:p>
        </p:txBody>
      </p:sp>
      <p:sp>
        <p:nvSpPr>
          <p:cNvPr id="5" name="Segnaposto piè di pagina 4">
            <a:extLst>
              <a:ext uri="{FF2B5EF4-FFF2-40B4-BE49-F238E27FC236}">
                <a16:creationId xmlns:a16="http://schemas.microsoft.com/office/drawing/2014/main" id="{EB45E33A-3317-AD1E-928B-D34EBC3D7F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7E45089-14B3-4239-C28E-F4D6648524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C6DA3-B490-4728-8DC9-6DA6721B09D3}" type="slidenum">
              <a:rPr lang="it-IT" smtClean="0"/>
              <a:t>‹N›</a:t>
            </a:fld>
            <a:endParaRPr lang="it-IT"/>
          </a:p>
        </p:txBody>
      </p:sp>
    </p:spTree>
    <p:extLst>
      <p:ext uri="{BB962C8B-B14F-4D97-AF65-F5344CB8AC3E}">
        <p14:creationId xmlns:p14="http://schemas.microsoft.com/office/powerpoint/2010/main" val="4100182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A3A3F3F-5A59-0C39-A3F2-CB865F9B6DE4}"/>
              </a:ext>
            </a:extLst>
          </p:cNvPr>
          <p:cNvSpPr>
            <a:spLocks noGrp="1"/>
          </p:cNvSpPr>
          <p:nvPr>
            <p:ph idx="1"/>
          </p:nvPr>
        </p:nvSpPr>
        <p:spPr>
          <a:xfrm>
            <a:off x="838200" y="755009"/>
            <a:ext cx="10515600" cy="5421954"/>
          </a:xfrm>
        </p:spPr>
        <p:txBody>
          <a:bodyPr>
            <a:normAutofit lnSpcReduction="10000"/>
          </a:bodyPr>
          <a:lstStyle/>
          <a:p>
            <a:r>
              <a:rPr lang="it-IT" dirty="0"/>
              <a:t>Il revisionismo in campo storiografico significa la critica radicale a conoscenze e impostazioni storiche consolidate, considerate alla stregua di un «dogma»</a:t>
            </a:r>
          </a:p>
          <a:p>
            <a:r>
              <a:rPr lang="it-IT" dirty="0"/>
              <a:t>Il termine revisionismo è associato dal punto di vista storico soprattutto a una corrente di destra del socialismo tedesco, sostenuta da Eduard Bernstein alla fine dell’Ottocento</a:t>
            </a:r>
          </a:p>
          <a:p>
            <a:r>
              <a:rPr lang="it-IT" dirty="0"/>
              <a:t>Storiograficamente, si è iniziato a parlare di «revisionismo» soprattutto in relazione al fascismo, in Italia negli anni Settanta a proposito delle posizioni di Renzo De Felice, accusato dalla storiografia di sinistra di aver in parte rivalutato il regime</a:t>
            </a:r>
          </a:p>
          <a:p>
            <a:r>
              <a:rPr lang="it-IT" dirty="0"/>
              <a:t>Negli anni Novanta poi è stata la Resistenza italiana ad essere ridimensionata, con un’enfatizzazione del ruolo degli anglo-americani nella liberazione d’Italia, e con un’identificazione negativa fra Resistenza e Partito comunista italiano</a:t>
            </a:r>
          </a:p>
        </p:txBody>
      </p:sp>
    </p:spTree>
    <p:extLst>
      <p:ext uri="{BB962C8B-B14F-4D97-AF65-F5344CB8AC3E}">
        <p14:creationId xmlns:p14="http://schemas.microsoft.com/office/powerpoint/2010/main" val="3903413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FE7554E-3CE3-2E27-BAF5-874F5723FE97}"/>
              </a:ext>
            </a:extLst>
          </p:cNvPr>
          <p:cNvSpPr>
            <a:spLocks noGrp="1"/>
          </p:cNvSpPr>
          <p:nvPr>
            <p:ph idx="1"/>
          </p:nvPr>
        </p:nvSpPr>
        <p:spPr>
          <a:xfrm>
            <a:off x="838200" y="620785"/>
            <a:ext cx="10515600" cy="5556178"/>
          </a:xfrm>
        </p:spPr>
        <p:txBody>
          <a:bodyPr/>
          <a:lstStyle/>
          <a:p>
            <a:r>
              <a:rPr lang="it-IT" dirty="0"/>
              <a:t>Ruolo principale assegnato alla filosofia: da allora abbinamento dell’insegnamento della storia alla filosofia ai licei e di storia e letteratura negli altri percorsi scolastici</a:t>
            </a:r>
          </a:p>
          <a:p>
            <a:r>
              <a:rPr lang="it-IT" dirty="0"/>
              <a:t>Questo fatto produce una subalternità della storia rispetto alla filosofia e alla letteratura anche perché gli insegnanti in genere sono laureati in filosofia o in letteratura, non in storia: è un problema che esiste tuttora</a:t>
            </a:r>
          </a:p>
          <a:p>
            <a:r>
              <a:rPr lang="it-IT" dirty="0"/>
              <a:t>Dalla metà degli anni Venti si avvia una rapida fascistizzazione della scuola italiana, che culmina negli anni Trenta: esaltazione del regime fascista e di Mussolini, presentati come l’ultimo anello di una catena che iniziava dall’Impero romano e giungeva fino al presente, passando attraverso il Risorgimento e la Prima guerra mondiale</a:t>
            </a:r>
          </a:p>
          <a:p>
            <a:endParaRPr lang="it-IT" dirty="0"/>
          </a:p>
        </p:txBody>
      </p:sp>
    </p:spTree>
    <p:extLst>
      <p:ext uri="{BB962C8B-B14F-4D97-AF65-F5344CB8AC3E}">
        <p14:creationId xmlns:p14="http://schemas.microsoft.com/office/powerpoint/2010/main" val="1341142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7C36948-53CC-1106-E688-BCF3387E55E8}"/>
              </a:ext>
            </a:extLst>
          </p:cNvPr>
          <p:cNvSpPr>
            <a:spLocks noGrp="1"/>
          </p:cNvSpPr>
          <p:nvPr>
            <p:ph idx="1"/>
          </p:nvPr>
        </p:nvSpPr>
        <p:spPr>
          <a:xfrm>
            <a:off x="838200" y="780176"/>
            <a:ext cx="10515600" cy="5396787"/>
          </a:xfrm>
        </p:spPr>
        <p:txBody>
          <a:bodyPr>
            <a:normAutofit fontScale="92500"/>
          </a:bodyPr>
          <a:lstStyle/>
          <a:p>
            <a:r>
              <a:rPr lang="it-IT" dirty="0"/>
              <a:t>Nell’Italia repubblicana l’insegnamento della storia, da cui furono rimossi i riferimenti celebrativi al fascismo, restò comunque ancorato ad una visione nazionalistica, retorica e nozionistica</a:t>
            </a:r>
          </a:p>
          <a:p>
            <a:r>
              <a:rPr lang="it-IT" dirty="0"/>
              <a:t>I governi conservatori centristi, ruotanti intorno alla Democrazia cristiana e caratterizzati da un’avversione per il comunismo e la sinistra, mantennero sostanzialmente invariati i programmi relativi alla storia</a:t>
            </a:r>
          </a:p>
          <a:p>
            <a:r>
              <a:rPr lang="it-IT" dirty="0"/>
              <a:t>Con l’avvio dei governi di centro-sinistra, all’inizio degli anni Sessanta, l’impostazione della scuola cambia: nel 1962 creazione della scuola media unica con obbligo scolastico portato a 14 anni</a:t>
            </a:r>
          </a:p>
          <a:p>
            <a:r>
              <a:rPr lang="it-IT" dirty="0"/>
              <a:t>Anche i programmi di storia cambiano: dall’impostazione nazionalistica e nozionistica, basata sull’aneddotica, sui «grandi uomini», sulla dimensione politico-militare, si passa ad un’accentuazione dell’attenzione allo sviluppo e alle trasformazioni della società</a:t>
            </a:r>
          </a:p>
        </p:txBody>
      </p:sp>
    </p:spTree>
    <p:extLst>
      <p:ext uri="{BB962C8B-B14F-4D97-AF65-F5344CB8AC3E}">
        <p14:creationId xmlns:p14="http://schemas.microsoft.com/office/powerpoint/2010/main" val="150064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EA76A3E-2A64-3725-A093-80BD310FA637}"/>
              </a:ext>
            </a:extLst>
          </p:cNvPr>
          <p:cNvSpPr>
            <a:spLocks noGrp="1"/>
          </p:cNvSpPr>
          <p:nvPr>
            <p:ph idx="1"/>
          </p:nvPr>
        </p:nvSpPr>
        <p:spPr>
          <a:xfrm>
            <a:off x="838200" y="662730"/>
            <a:ext cx="10515600" cy="5514233"/>
          </a:xfrm>
        </p:spPr>
        <p:txBody>
          <a:bodyPr>
            <a:normAutofit lnSpcReduction="10000"/>
          </a:bodyPr>
          <a:lstStyle/>
          <a:p>
            <a:r>
              <a:rPr lang="it-IT" dirty="0"/>
              <a:t>Fra la fine degli anni Sessanta e l’inizio degli anni Settanta ulteriore spinta riformatrice nel sistema dell’istruzione, con la liberalizzazione degli accessi universitari, non più riservati soltanto al percorso scolastico liceale</a:t>
            </a:r>
          </a:p>
          <a:p>
            <a:r>
              <a:rPr lang="it-IT" dirty="0"/>
              <a:t>Negli anni Settanta grande attivismo degli insegnanti per la realizzazione di una scuola più democratica e collegiale</a:t>
            </a:r>
          </a:p>
          <a:p>
            <a:r>
              <a:rPr lang="it-IT" dirty="0"/>
              <a:t>Riforme limitate ma rinnovamento concreto della pratica dell’insegnamento</a:t>
            </a:r>
          </a:p>
          <a:p>
            <a:r>
              <a:rPr lang="it-IT" dirty="0"/>
              <a:t>Richiesta crescente di inserire nei programmi l’insegnamento della storia contemporanea, in modo da superare la soglia della Prima guerra mondiale e poter trattare il fascismo e soprattutto l’Italia repubblicana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Fra il 1979 e il 1985 riforma della scuola media inferiore e della scuola elementare</a:t>
            </a:r>
          </a:p>
          <a:p>
            <a:endParaRPr lang="it-IT" dirty="0"/>
          </a:p>
        </p:txBody>
      </p:sp>
    </p:spTree>
    <p:extLst>
      <p:ext uri="{BB962C8B-B14F-4D97-AF65-F5344CB8AC3E}">
        <p14:creationId xmlns:p14="http://schemas.microsoft.com/office/powerpoint/2010/main" val="2465315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4E500D-1CC8-064B-CA9B-6704595F60A4}"/>
              </a:ext>
            </a:extLst>
          </p:cNvPr>
          <p:cNvSpPr>
            <a:spLocks noGrp="1"/>
          </p:cNvSpPr>
          <p:nvPr>
            <p:ph type="title"/>
          </p:nvPr>
        </p:nvSpPr>
        <p:spPr>
          <a:xfrm>
            <a:off x="838200" y="365126"/>
            <a:ext cx="10515600" cy="876446"/>
          </a:xfrm>
        </p:spPr>
        <p:txBody>
          <a:bodyPr>
            <a:normAutofit/>
          </a:bodyPr>
          <a:lstStyle/>
          <a:p>
            <a:r>
              <a:rPr lang="it-IT" sz="3600" dirty="0"/>
              <a:t>La formazione dell’insegnante di storia</a:t>
            </a:r>
          </a:p>
        </p:txBody>
      </p:sp>
      <p:sp>
        <p:nvSpPr>
          <p:cNvPr id="3" name="Segnaposto contenuto 2">
            <a:extLst>
              <a:ext uri="{FF2B5EF4-FFF2-40B4-BE49-F238E27FC236}">
                <a16:creationId xmlns:a16="http://schemas.microsoft.com/office/drawing/2014/main" id="{16E78D3E-F2EC-F3BF-8878-53665EBB67C1}"/>
              </a:ext>
            </a:extLst>
          </p:cNvPr>
          <p:cNvSpPr>
            <a:spLocks noGrp="1"/>
          </p:cNvSpPr>
          <p:nvPr>
            <p:ph idx="1"/>
          </p:nvPr>
        </p:nvSpPr>
        <p:spPr>
          <a:xfrm>
            <a:off x="838200" y="1476462"/>
            <a:ext cx="10515600" cy="4700501"/>
          </a:xfrm>
        </p:spPr>
        <p:txBody>
          <a:bodyPr>
            <a:normAutofit lnSpcReduction="10000"/>
          </a:bodyPr>
          <a:lstStyle/>
          <a:p>
            <a:r>
              <a:rPr lang="it-IT" dirty="0"/>
              <a:t>Dalla svolta del secolo XXI, il cambiamento della società a livello sia nazionale che internazionale ha costretto il mondo scolastico a ripensarsi</a:t>
            </a:r>
          </a:p>
          <a:p>
            <a:r>
              <a:rPr lang="it-IT" dirty="0"/>
              <a:t>I contenuti delle diverse discipline scolastiche e, fra queste, della storia, sono progressivamente diventati accessibili ad un vasto pubblico</a:t>
            </a:r>
          </a:p>
          <a:p>
            <a:r>
              <a:rPr lang="it-IT" dirty="0"/>
              <a:t>I mass media hanno aumentato la loro presenza nella vita della popolazione e degli studenti, togliendo agli insegnanti il ruolo che detenevano tradizionalmente come comunicatori della conoscenza</a:t>
            </a:r>
          </a:p>
          <a:p>
            <a:r>
              <a:rPr lang="it-IT" dirty="0"/>
              <a:t>L’acquisizione e la trasmissione della conoscenza non avviene più prevalentemente attraverso la dimensione scritta, ma attraverso quella audio-visiva</a:t>
            </a:r>
          </a:p>
        </p:txBody>
      </p:sp>
    </p:spTree>
    <p:extLst>
      <p:ext uri="{BB962C8B-B14F-4D97-AF65-F5344CB8AC3E}">
        <p14:creationId xmlns:p14="http://schemas.microsoft.com/office/powerpoint/2010/main" val="504748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297F6EF-FFFB-70D5-6ED6-2BD8DD81BC3C}"/>
              </a:ext>
            </a:extLst>
          </p:cNvPr>
          <p:cNvSpPr>
            <a:spLocks noGrp="1"/>
          </p:cNvSpPr>
          <p:nvPr>
            <p:ph idx="1"/>
          </p:nvPr>
        </p:nvSpPr>
        <p:spPr>
          <a:xfrm>
            <a:off x="838200" y="721453"/>
            <a:ext cx="10515600" cy="5455510"/>
          </a:xfrm>
        </p:spPr>
        <p:txBody>
          <a:bodyPr>
            <a:normAutofit lnSpcReduction="10000"/>
          </a:bodyPr>
          <a:lstStyle/>
          <a:p>
            <a:r>
              <a:rPr lang="it-IT" dirty="0"/>
              <a:t>Situazione problematica della scuola: da un lato, esigenza di adeguarsi alle nuove forme di comunicazione, sganciate da una modalità di trasmissione della conoscenza tramite testi complessi, dall’altro, rischio, così facendo, di contribuire alla crescente difficoltà delle giovani generazioni ad affrontare testi strutturati</a:t>
            </a:r>
          </a:p>
          <a:p>
            <a:r>
              <a:rPr lang="it-IT" dirty="0"/>
              <a:t>Da un lato, dagli studenti la storia è spesso percepita come una materia noiosa e inutile, dall’altro però c’è la consapevolezza che la conoscenza della storia sia fondamentale per comprendere il mondo in cui viviamo</a:t>
            </a:r>
          </a:p>
          <a:p>
            <a:r>
              <a:rPr lang="it-IT" dirty="0"/>
              <a:t>Frequentemente la responsabilità della percezione negativa dell’insegnamento della storia a scuola è attribuita agli insegnanti, che non sono capaci di farla amare</a:t>
            </a:r>
          </a:p>
          <a:p>
            <a:r>
              <a:rPr lang="it-IT" dirty="0"/>
              <a:t>Crisi dell’insegnamento della storia è parte della crisi della percezione del ruolo degli insegnanti in generale</a:t>
            </a:r>
          </a:p>
          <a:p>
            <a:endParaRPr lang="it-IT" dirty="0"/>
          </a:p>
        </p:txBody>
      </p:sp>
    </p:spTree>
    <p:extLst>
      <p:ext uri="{BB962C8B-B14F-4D97-AF65-F5344CB8AC3E}">
        <p14:creationId xmlns:p14="http://schemas.microsoft.com/office/powerpoint/2010/main" val="3307298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429420B-8258-A0CC-B594-A5401C687F31}"/>
              </a:ext>
            </a:extLst>
          </p:cNvPr>
          <p:cNvSpPr>
            <a:spLocks noGrp="1"/>
          </p:cNvSpPr>
          <p:nvPr>
            <p:ph idx="1"/>
          </p:nvPr>
        </p:nvSpPr>
        <p:spPr>
          <a:xfrm>
            <a:off x="838200" y="679508"/>
            <a:ext cx="10515600" cy="5497455"/>
          </a:xfrm>
        </p:spPr>
        <p:txBody>
          <a:bodyPr>
            <a:normAutofit fontScale="92500"/>
          </a:bodyPr>
          <a:lstStyle/>
          <a:p>
            <a:r>
              <a:rPr lang="it-IT" dirty="0"/>
              <a:t>Da un lato, crisi della storia come insegnamento scolastico, dall’altro però nella dimensione pubblica presenza crescente della storia: nuove celebrazioni, memorie pubbliche, trasmissioni televisive di carattere storico, opere storiche a carattere divulgativo</a:t>
            </a:r>
          </a:p>
          <a:p>
            <a:r>
              <a:rPr lang="it-IT" dirty="0"/>
              <a:t>Grande importanza sociale e civica attribuita teoricamente alla storia, ma suo ruolo effettivo subordinato come disciplina: a partire dalla riforma Gentile del 1923 la cattedra di storia è stata sempre abbinata alla filosofia nei licei e all’italiano nelle altre scuole secondarie</a:t>
            </a:r>
          </a:p>
          <a:p>
            <a:r>
              <a:rPr lang="it-IT" dirty="0"/>
              <a:t>Mentre all’università la storia è presente nelle sue diverse specificità cronologiche e tematiche, in ambito scolastico l’insegnamento della storia è associato a una categoria molto larga di carattere umanistico</a:t>
            </a:r>
          </a:p>
          <a:p>
            <a:r>
              <a:rPr lang="it-IT" dirty="0"/>
              <a:t>Di conseguenza, spesso insegnano la storia dei docenti con formazione filosofica o letteraria, con una preparazione storica non adeguata o con un atteggiamento non positivo nei confronti della stessa disciplina storica </a:t>
            </a:r>
          </a:p>
        </p:txBody>
      </p:sp>
    </p:spTree>
    <p:extLst>
      <p:ext uri="{BB962C8B-B14F-4D97-AF65-F5344CB8AC3E}">
        <p14:creationId xmlns:p14="http://schemas.microsoft.com/office/powerpoint/2010/main" val="3514775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CBAC85-F5CB-B50B-46F9-1FF58E0B9490}"/>
              </a:ext>
            </a:extLst>
          </p:cNvPr>
          <p:cNvSpPr>
            <a:spLocks noGrp="1"/>
          </p:cNvSpPr>
          <p:nvPr>
            <p:ph idx="1"/>
          </p:nvPr>
        </p:nvSpPr>
        <p:spPr>
          <a:xfrm>
            <a:off x="838200" y="637563"/>
            <a:ext cx="10515600" cy="5539400"/>
          </a:xfrm>
        </p:spPr>
        <p:txBody>
          <a:bodyPr>
            <a:normAutofit fontScale="92500"/>
          </a:bodyPr>
          <a:lstStyle/>
          <a:p>
            <a:r>
              <a:rPr lang="it-IT" dirty="0"/>
              <a:t>Nel 1998 nascono i corsi di laurea in Scienze della formazione primaria e le Scuole di specializzazione per l’insegnamento nella scuola secondaria (SSIS)</a:t>
            </a:r>
          </a:p>
          <a:p>
            <a:r>
              <a:rPr lang="it-IT" dirty="0"/>
              <a:t>Nell’</a:t>
            </a:r>
            <a:r>
              <a:rPr lang="it-IT" dirty="0" err="1"/>
              <a:t>a.a</a:t>
            </a:r>
            <a:r>
              <a:rPr lang="it-IT" dirty="0"/>
              <a:t>. 2011-12 istituzione dei corsi di laurea quinquennali a ciclo unico in Scienze della formazione primaria, dove alla storia è riservato più peso</a:t>
            </a:r>
          </a:p>
          <a:p>
            <a:r>
              <a:rPr lang="it-IT" dirty="0"/>
              <a:t>Il fatto che nella scuola primaria si insegni solo storia antica ha portato a non prevedere per Scienze della formazione primaria degli insegnamenti di storia relativi alla storia medievale, moderna e contemporanea: impoverimento della preparazione storica complessiva</a:t>
            </a:r>
          </a:p>
          <a:p>
            <a:r>
              <a:rPr lang="it-IT" dirty="0"/>
              <a:t>All’interno delle SSIS, sospese nel 2008, erano previsti anche insegnamenti di Didattica della storia, disciplina prima piuttosto trascurata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Dopo la chiusura delle SSIS nel 2008, nel 2010 viene istituito il percorso del TFA (Tirocinio Formativo Attivo), come sbocco di una laurea magistrale, seguito da un esame di Stato abilitante alla professione insegnante</a:t>
            </a:r>
          </a:p>
          <a:p>
            <a:endParaRPr lang="it-IT" dirty="0"/>
          </a:p>
        </p:txBody>
      </p:sp>
    </p:spTree>
    <p:extLst>
      <p:ext uri="{BB962C8B-B14F-4D97-AF65-F5344CB8AC3E}">
        <p14:creationId xmlns:p14="http://schemas.microsoft.com/office/powerpoint/2010/main" val="558526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E48494-814D-216B-2063-34D20EFC45AC}"/>
              </a:ext>
            </a:extLst>
          </p:cNvPr>
          <p:cNvSpPr>
            <a:spLocks noGrp="1"/>
          </p:cNvSpPr>
          <p:nvPr>
            <p:ph type="title"/>
          </p:nvPr>
        </p:nvSpPr>
        <p:spPr>
          <a:xfrm>
            <a:off x="838200" y="365126"/>
            <a:ext cx="10515600" cy="859668"/>
          </a:xfrm>
        </p:spPr>
        <p:txBody>
          <a:bodyPr>
            <a:normAutofit/>
          </a:bodyPr>
          <a:lstStyle/>
          <a:p>
            <a:r>
              <a:rPr lang="it-IT" sz="3600" dirty="0"/>
              <a:t>L’insegnamento della storia nella scuola primaria</a:t>
            </a:r>
          </a:p>
        </p:txBody>
      </p:sp>
      <p:sp>
        <p:nvSpPr>
          <p:cNvPr id="3" name="Segnaposto contenuto 2">
            <a:extLst>
              <a:ext uri="{FF2B5EF4-FFF2-40B4-BE49-F238E27FC236}">
                <a16:creationId xmlns:a16="http://schemas.microsoft.com/office/drawing/2014/main" id="{781D56B2-1C1D-B247-87B8-F51ECBE45435}"/>
              </a:ext>
            </a:extLst>
          </p:cNvPr>
          <p:cNvSpPr>
            <a:spLocks noGrp="1"/>
          </p:cNvSpPr>
          <p:nvPr>
            <p:ph idx="1"/>
          </p:nvPr>
        </p:nvSpPr>
        <p:spPr>
          <a:xfrm>
            <a:off x="838200" y="1350628"/>
            <a:ext cx="10515600" cy="4826335"/>
          </a:xfrm>
        </p:spPr>
        <p:txBody>
          <a:bodyPr/>
          <a:lstStyle/>
          <a:p>
            <a:r>
              <a:rPr lang="it-IT" dirty="0"/>
              <a:t>Nel 1985 vengono approvati i nuovi programmi per le scuole elementari, che accorpano in un unico ambito disciplinare storia, geografia e studi sociali, recependo le novità che la disciplina storica aveva sviluppato nel corso del secolo</a:t>
            </a:r>
          </a:p>
          <a:p>
            <a:r>
              <a:rPr lang="it-IT" dirty="0"/>
              <a:t>La storia viene quindi intesa in senso multidisciplinare e trasversale rispetto ad altre dimensioni delle scienze sociali, dall’economia, alla cultura agli studi sulle religioni</a:t>
            </a:r>
          </a:p>
          <a:p>
            <a:r>
              <a:rPr lang="it-IT" dirty="0"/>
              <a:t>I programmi del 1985 per quanto riguardava la storia mettevano l’accento non tanto sulla trasmissione di contenuti, quanto soprattutto sull’elaborazione di strumenti concettuali orientati alla maturazione civile dei futuri cittadini</a:t>
            </a:r>
          </a:p>
        </p:txBody>
      </p:sp>
    </p:spTree>
    <p:extLst>
      <p:ext uri="{BB962C8B-B14F-4D97-AF65-F5344CB8AC3E}">
        <p14:creationId xmlns:p14="http://schemas.microsoft.com/office/powerpoint/2010/main" val="2713617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E2A016-D92A-073D-8077-BD96F746F6DD}"/>
              </a:ext>
            </a:extLst>
          </p:cNvPr>
          <p:cNvSpPr>
            <a:spLocks noGrp="1"/>
          </p:cNvSpPr>
          <p:nvPr>
            <p:ph idx="1"/>
          </p:nvPr>
        </p:nvSpPr>
        <p:spPr>
          <a:xfrm>
            <a:off x="838200" y="704675"/>
            <a:ext cx="10515600" cy="5472288"/>
          </a:xfrm>
        </p:spPr>
        <p:txBody>
          <a:bodyPr/>
          <a:lstStyle/>
          <a:p>
            <a:r>
              <a:rPr lang="it-IT" dirty="0"/>
              <a:t>Nei programmi del 1985 si inquadrava l’insegnamento della storia tramite l’acquisizione di competenze fondamentali della disciplina storica, dalle ipotesi di lavoro, all’uso delle fonti, alla periodizzazione</a:t>
            </a:r>
          </a:p>
          <a:p>
            <a:r>
              <a:rPr lang="it-IT" dirty="0"/>
              <a:t>Si prevedeva per il primo ciclo (primo biennio elementare) di fornire ai bambini delle «coordinate spazio-temporali» di base (anteriorità, contemporaneità, posteriorità, continuità, cambiamento), partendo da esperienze vissute o vicine, quindi dall’esperienza e dall’osservazione del paesaggio</a:t>
            </a:r>
          </a:p>
          <a:p>
            <a:r>
              <a:rPr lang="it-IT" dirty="0"/>
              <a:t>Per il secondo ciclo (triennio elementare) si passava alla «storia dell’umanità», con particolare attenzione però alla storia d’Italia in epoca contemporanea, dall’unità nazionale alla fondazione dell’Italia repubblicana</a:t>
            </a:r>
          </a:p>
          <a:p>
            <a:pPr marL="0" indent="0">
              <a:buNone/>
            </a:pPr>
            <a:endParaRPr lang="it-IT" dirty="0"/>
          </a:p>
          <a:p>
            <a:endParaRPr lang="it-IT" dirty="0"/>
          </a:p>
        </p:txBody>
      </p:sp>
    </p:spTree>
    <p:extLst>
      <p:ext uri="{BB962C8B-B14F-4D97-AF65-F5344CB8AC3E}">
        <p14:creationId xmlns:p14="http://schemas.microsoft.com/office/powerpoint/2010/main" val="3036079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181B03D-9862-32A6-D302-DDCE8F267AD5}"/>
              </a:ext>
            </a:extLst>
          </p:cNvPr>
          <p:cNvSpPr>
            <a:spLocks noGrp="1"/>
          </p:cNvSpPr>
          <p:nvPr>
            <p:ph idx="1"/>
          </p:nvPr>
        </p:nvSpPr>
        <p:spPr>
          <a:xfrm>
            <a:off x="838200" y="755009"/>
            <a:ext cx="10515600" cy="5421954"/>
          </a:xfrm>
        </p:spPr>
        <p:txBody>
          <a:bodyPr/>
          <a:lstStyle/>
          <a:p>
            <a:r>
              <a:rPr lang="it-IT" dirty="0"/>
              <a:t>Tuttavia, a proposito dei contenuti, si suggeriva di concentrarsi su fatti  e personaggi di importanza rilevante nella storia d’Italia, riaprendo quindi la strada alla trasmissione di contenuti senza un’adeguata </a:t>
            </a:r>
            <a:r>
              <a:rPr lang="it-IT" dirty="0" err="1"/>
              <a:t>problematizzazione</a:t>
            </a:r>
            <a:endParaRPr lang="it-IT" dirty="0"/>
          </a:p>
          <a:p>
            <a:r>
              <a:rPr lang="it-IT" dirty="0"/>
              <a:t>La mancanza di un’adeguata formazione dei docenti ha tuttavia impedito che i nuovi programmi del 1985 potessero essere effettivamente applicati in modo fruttuoso attraverso metodologie di insegnamento realmente innovative</a:t>
            </a:r>
          </a:p>
          <a:p>
            <a:r>
              <a:rPr lang="it-IT" dirty="0"/>
              <a:t>Spesso quindi i docenti tendono a impostare il loro insegnamento in modo tradizionale, riproponendo una concezione nozionistica della storia</a:t>
            </a:r>
          </a:p>
        </p:txBody>
      </p:sp>
    </p:spTree>
    <p:extLst>
      <p:ext uri="{BB962C8B-B14F-4D97-AF65-F5344CB8AC3E}">
        <p14:creationId xmlns:p14="http://schemas.microsoft.com/office/powerpoint/2010/main" val="419265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35EF8F4-C63E-36AB-93C1-0A0CFD7C9FC9}"/>
              </a:ext>
            </a:extLst>
          </p:cNvPr>
          <p:cNvSpPr>
            <a:spLocks noGrp="1"/>
          </p:cNvSpPr>
          <p:nvPr>
            <p:ph idx="1"/>
          </p:nvPr>
        </p:nvSpPr>
        <p:spPr>
          <a:xfrm>
            <a:off x="838200" y="771787"/>
            <a:ext cx="10515600" cy="5405176"/>
          </a:xfrm>
        </p:spPr>
        <p:txBody>
          <a:bodyPr/>
          <a:lstStyle/>
          <a:p>
            <a:r>
              <a:rPr lang="it-IT" dirty="0"/>
              <a:t>Lo stesso concetto di antifascismo è stato sottoposto a critica</a:t>
            </a:r>
          </a:p>
          <a:p>
            <a:r>
              <a:rPr lang="it-IT" dirty="0"/>
              <a:t>In Germania, il caso più noto di revisionismo è stato quello dello storico Ernst Nolte, che nel suo </a:t>
            </a:r>
            <a:r>
              <a:rPr lang="it-IT" i="1" dirty="0"/>
              <a:t>Nazionalsocialismo e bolscevismo. La guerra civile europea 1917-1945</a:t>
            </a:r>
            <a:r>
              <a:rPr lang="it-IT" dirty="0"/>
              <a:t> (1987) ha sostenuto che il nazismo sia stato una risposta alla minaccia e ai crimini del comunismo sovietico, a cui viene quindi attribuita la responsabilità principale</a:t>
            </a:r>
          </a:p>
          <a:p>
            <a:r>
              <a:rPr lang="it-IT" dirty="0"/>
              <a:t>I campi di sterminio nazisti sarebbero poi stati in base alla visione di Nolte delle imitazioni dei gulag sovietici</a:t>
            </a:r>
          </a:p>
          <a:p>
            <a:r>
              <a:rPr lang="it-IT" dirty="0"/>
              <a:t>Da lì iniziò un dibattito (</a:t>
            </a:r>
            <a:r>
              <a:rPr lang="it-IT" i="1" dirty="0" err="1"/>
              <a:t>Historikerstreit</a:t>
            </a:r>
            <a:r>
              <a:rPr lang="it-IT" dirty="0"/>
              <a:t>) che coinvolse diversi storici tedeschi nella seconda metà degli anni Ottanta: i critici di Nolte lo accusarono di volere sostanzialmente ridimensionare le responsabilità dei nazisti per quanto riguardava la Shoah</a:t>
            </a:r>
          </a:p>
          <a:p>
            <a:endParaRPr lang="it-IT" dirty="0"/>
          </a:p>
        </p:txBody>
      </p:sp>
    </p:spTree>
    <p:extLst>
      <p:ext uri="{BB962C8B-B14F-4D97-AF65-F5344CB8AC3E}">
        <p14:creationId xmlns:p14="http://schemas.microsoft.com/office/powerpoint/2010/main" val="1310337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DA1C248-1037-3E90-E96C-A855ABB52F76}"/>
              </a:ext>
            </a:extLst>
          </p:cNvPr>
          <p:cNvSpPr>
            <a:spLocks noGrp="1"/>
          </p:cNvSpPr>
          <p:nvPr>
            <p:ph idx="1"/>
          </p:nvPr>
        </p:nvSpPr>
        <p:spPr>
          <a:xfrm>
            <a:off x="838200" y="763398"/>
            <a:ext cx="10515600" cy="5413565"/>
          </a:xfrm>
        </p:spPr>
        <p:txBody>
          <a:bodyPr>
            <a:normAutofit lnSpcReduction="10000"/>
          </a:bodyPr>
          <a:lstStyle/>
          <a:p>
            <a:r>
              <a:rPr lang="it-IT" dirty="0"/>
              <a:t>Fra il 1997 e il 2001 si sviluppa un progetto di «riordino dei cicli» (ministri Berlinguer e De Mauro): sette anni di scuola di base e cinque di scuole superiori, per 12 anni complessivi di obbligo scolastico</a:t>
            </a:r>
          </a:p>
          <a:p>
            <a:r>
              <a:rPr lang="it-IT" dirty="0"/>
              <a:t>Una commissione di 44 «saggi» ha l’incarico di individuare le conoscenze fondamentali per l’apprendimento</a:t>
            </a:r>
          </a:p>
          <a:p>
            <a:r>
              <a:rPr lang="it-IT" dirty="0"/>
              <a:t>Per quanto riguarda la storia, si puntava a dare spazio alle culture europee ed extraeuropee, sottolineando tuttavia l’importanza dell’«identità culturale radicata nella storia del proprio popolo»</a:t>
            </a:r>
          </a:p>
          <a:p>
            <a:r>
              <a:rPr lang="it-IT" dirty="0"/>
              <a:t>Inizio di una progressiva tendenza a sottolineare la funzione identitaria della disciplina storica</a:t>
            </a:r>
          </a:p>
          <a:p>
            <a:r>
              <a:rPr lang="it-IT" dirty="0"/>
              <a:t>Allo stesso tempo si ricorda la necessità di ampliare l’insegnamento includendo le diverse dimensioni storiche che vanno dalla storia delle idee e delle mentalità alla cultura materiale </a:t>
            </a:r>
          </a:p>
        </p:txBody>
      </p:sp>
    </p:spTree>
    <p:extLst>
      <p:ext uri="{BB962C8B-B14F-4D97-AF65-F5344CB8AC3E}">
        <p14:creationId xmlns:p14="http://schemas.microsoft.com/office/powerpoint/2010/main" val="366902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A353093-7D01-E0A3-ED92-08705272EBEF}"/>
              </a:ext>
            </a:extLst>
          </p:cNvPr>
          <p:cNvSpPr>
            <a:spLocks noGrp="1"/>
          </p:cNvSpPr>
          <p:nvPr>
            <p:ph idx="1"/>
          </p:nvPr>
        </p:nvSpPr>
        <p:spPr>
          <a:xfrm>
            <a:off x="838200" y="763398"/>
            <a:ext cx="10515600" cy="5413565"/>
          </a:xfrm>
        </p:spPr>
        <p:txBody>
          <a:bodyPr>
            <a:normAutofit lnSpcReduction="10000"/>
          </a:bodyPr>
          <a:lstStyle/>
          <a:p>
            <a:r>
              <a:rPr lang="it-IT" dirty="0"/>
              <a:t>La polemica relativa alle tesi di Nolte arrivò anche in Italia: le teorie revisionistiche furono utilizzate allo scopo di mettere sotto accusa l’Unione Sovietica e il comunismo, paragonandoli al nazismo, anche a fini di polemica politica interna italiana</a:t>
            </a:r>
          </a:p>
          <a:p>
            <a:r>
              <a:rPr lang="it-IT" dirty="0"/>
              <a:t>L’uso pubblico della storia fatto da Nolte è stato criticato in quanto le sue teorie in realtà non poggiavano su un’analisi delle fonti, ma su deduzioni non suffragate dall’evidenza empirica</a:t>
            </a:r>
          </a:p>
          <a:p>
            <a:r>
              <a:rPr lang="it-IT" dirty="0"/>
              <a:t>Inoltre, si è allora rafforzata l’idea che esista un’«ortodossia storiografica» basata sul paradigma antifascista da combattere nel nome della libertà di opinione</a:t>
            </a:r>
          </a:p>
          <a:p>
            <a:r>
              <a:rPr lang="it-IT" dirty="0"/>
              <a:t>Se questa idea di tipo complottista è sostanzialmente infondata, è vero d’altra parte che diversi paesi europei hanno vietato per legge di sostenere alcune opinioni in campo storico</a:t>
            </a:r>
          </a:p>
        </p:txBody>
      </p:sp>
    </p:spTree>
    <p:extLst>
      <p:ext uri="{BB962C8B-B14F-4D97-AF65-F5344CB8AC3E}">
        <p14:creationId xmlns:p14="http://schemas.microsoft.com/office/powerpoint/2010/main" val="365036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BE04D7A-103E-C1FD-B7D5-C121EA134D68}"/>
              </a:ext>
            </a:extLst>
          </p:cNvPr>
          <p:cNvSpPr>
            <a:spLocks noGrp="1"/>
          </p:cNvSpPr>
          <p:nvPr>
            <p:ph idx="1"/>
          </p:nvPr>
        </p:nvSpPr>
        <p:spPr>
          <a:xfrm>
            <a:off x="838200" y="796954"/>
            <a:ext cx="10515600" cy="5380009"/>
          </a:xfrm>
        </p:spPr>
        <p:txBody>
          <a:bodyPr/>
          <a:lstStyle/>
          <a:p>
            <a:r>
              <a:rPr lang="it-IT" dirty="0"/>
              <a:t>Oltre al divieto di negare la Shoah, vigente in Germania, Austria, Belgio e Francia, sempre in Francia è vietato negare il genocidio armeno da parte dell’Impero ottomano durante la Prima guerra mondiale</a:t>
            </a:r>
          </a:p>
          <a:p>
            <a:r>
              <a:rPr lang="it-IT" dirty="0"/>
              <a:t>Nel 2007 l’Unione Europea ha approvato una «decisione-quadro» per estendere a tutti gli Stati dell’Unione norme contro l’apologia, la negazione o la minimizzazione di crimini di guerra e contro l’umanità</a:t>
            </a:r>
          </a:p>
          <a:p>
            <a:r>
              <a:rPr lang="it-IT" dirty="0"/>
              <a:t>Questo tipo di normative, in cui si pretende di stabilire per legge quale sia la verità storica, pur proponendosi finalità condivisibili, in realtà non aiutano il libero sviluppo della ricerca storica</a:t>
            </a:r>
          </a:p>
          <a:p>
            <a:r>
              <a:rPr lang="it-IT" dirty="0"/>
              <a:t>Il negazionismo, rispetto al revisionismo, è caratterizzato dal rifiuto anche delle più evidenti realtà storiche</a:t>
            </a:r>
          </a:p>
        </p:txBody>
      </p:sp>
    </p:spTree>
    <p:extLst>
      <p:ext uri="{BB962C8B-B14F-4D97-AF65-F5344CB8AC3E}">
        <p14:creationId xmlns:p14="http://schemas.microsoft.com/office/powerpoint/2010/main" val="176949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FD37639-C3C4-F5DE-D4A4-39CA3C3A6198}"/>
              </a:ext>
            </a:extLst>
          </p:cNvPr>
          <p:cNvSpPr>
            <a:spLocks noGrp="1"/>
          </p:cNvSpPr>
          <p:nvPr>
            <p:ph idx="1"/>
          </p:nvPr>
        </p:nvSpPr>
        <p:spPr>
          <a:xfrm>
            <a:off x="838200" y="713064"/>
            <a:ext cx="10515600" cy="5463899"/>
          </a:xfrm>
        </p:spPr>
        <p:txBody>
          <a:bodyPr/>
          <a:lstStyle/>
          <a:p>
            <a:r>
              <a:rPr lang="it-IT" dirty="0"/>
              <a:t>Il negazionismo accusa tutta la «storiografia ufficiale» di aver costruito per finalità politiche delle teorie prive di fondamento</a:t>
            </a:r>
          </a:p>
          <a:p>
            <a:r>
              <a:rPr lang="it-IT" dirty="0"/>
              <a:t>In particolare, il negazionismo sostiene che la Shoah non sia mai esistita e che le camere a gas siano un’invenzione</a:t>
            </a:r>
          </a:p>
          <a:p>
            <a:r>
              <a:rPr lang="it-IT" dirty="0"/>
              <a:t>David Irving è il più noto negazionista: ha sostenuto che Hitler non avesse mai ordinato il genocidio degli ebrei, basando questa tesi sulla mancanza di un documento scritto che comprovasse questo fatto</a:t>
            </a:r>
          </a:p>
          <a:p>
            <a:r>
              <a:rPr lang="it-IT" dirty="0"/>
              <a:t>La rimozione invece consiste in un accantonamento, anche non espressamente deliberato, di temi considerati scomodi per la memoria storica presente</a:t>
            </a:r>
          </a:p>
          <a:p>
            <a:r>
              <a:rPr lang="it-IT" dirty="0"/>
              <a:t>Ad esempio, un fenomeno di rimozione è rappresentato dal passato coloniale italiano in Africa e dai crimini a questo connesso </a:t>
            </a:r>
          </a:p>
        </p:txBody>
      </p:sp>
    </p:spTree>
    <p:extLst>
      <p:ext uri="{BB962C8B-B14F-4D97-AF65-F5344CB8AC3E}">
        <p14:creationId xmlns:p14="http://schemas.microsoft.com/office/powerpoint/2010/main" val="42240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E587A35-6D73-D3D5-56A7-4DA05A489E62}"/>
              </a:ext>
            </a:extLst>
          </p:cNvPr>
          <p:cNvSpPr>
            <a:spLocks noGrp="1"/>
          </p:cNvSpPr>
          <p:nvPr>
            <p:ph idx="1"/>
          </p:nvPr>
        </p:nvSpPr>
        <p:spPr>
          <a:xfrm>
            <a:off x="838200" y="620785"/>
            <a:ext cx="10515600" cy="5556178"/>
          </a:xfrm>
        </p:spPr>
        <p:txBody>
          <a:bodyPr/>
          <a:lstStyle/>
          <a:p>
            <a:r>
              <a:rPr lang="it-IT" dirty="0"/>
              <a:t>Oppure l’occupazione italiana dei Balcani dopo lo smembramento della Jugoslavia nel 1941, insieme alla Germania nazista e agli altri alleati dell’Asse e i crimini commessi anche contro la popolazione civile</a:t>
            </a:r>
          </a:p>
          <a:p>
            <a:r>
              <a:rPr lang="it-IT" dirty="0"/>
              <a:t>Mito, ormai sfatato dalla storiografia, degli «italiani brava gente», al contrario degli alleati tedeschi</a:t>
            </a:r>
          </a:p>
          <a:p>
            <a:r>
              <a:rPr lang="it-IT" dirty="0"/>
              <a:t>Un altro tema oggetto di rimozione per molti anni, ma dall’inizio del XXI secolo emerso prepotentemente a livello di opinione pubblica, è quello delle foibe, di cui però è stato spesso fatto un uso pubblico e politico che non ha semplificato il lavoro degli storici</a:t>
            </a:r>
          </a:p>
          <a:p>
            <a:endParaRPr lang="it-IT" dirty="0"/>
          </a:p>
        </p:txBody>
      </p:sp>
    </p:spTree>
    <p:extLst>
      <p:ext uri="{BB962C8B-B14F-4D97-AF65-F5344CB8AC3E}">
        <p14:creationId xmlns:p14="http://schemas.microsoft.com/office/powerpoint/2010/main" val="453619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B848DB-A638-5071-11E7-0E9EA894BAAC}"/>
              </a:ext>
            </a:extLst>
          </p:cNvPr>
          <p:cNvSpPr>
            <a:spLocks noGrp="1"/>
          </p:cNvSpPr>
          <p:nvPr>
            <p:ph type="title"/>
          </p:nvPr>
        </p:nvSpPr>
        <p:spPr/>
        <p:txBody>
          <a:bodyPr>
            <a:normAutofit/>
          </a:bodyPr>
          <a:lstStyle/>
          <a:p>
            <a:r>
              <a:rPr lang="it-IT" sz="3600" dirty="0"/>
              <a:t>La storia nella scuola</a:t>
            </a:r>
            <a:br>
              <a:rPr lang="it-IT" sz="3600" dirty="0"/>
            </a:br>
            <a:r>
              <a:rPr lang="it-IT" sz="3600" dirty="0"/>
              <a:t>L’insegnamento della storia nella scuola italiana</a:t>
            </a:r>
          </a:p>
        </p:txBody>
      </p:sp>
      <p:sp>
        <p:nvSpPr>
          <p:cNvPr id="3" name="Segnaposto contenuto 2">
            <a:extLst>
              <a:ext uri="{FF2B5EF4-FFF2-40B4-BE49-F238E27FC236}">
                <a16:creationId xmlns:a16="http://schemas.microsoft.com/office/drawing/2014/main" id="{D1289109-6EDA-4619-5D2F-68DD1990A74F}"/>
              </a:ext>
            </a:extLst>
          </p:cNvPr>
          <p:cNvSpPr>
            <a:spLocks noGrp="1"/>
          </p:cNvSpPr>
          <p:nvPr>
            <p:ph idx="1"/>
          </p:nvPr>
        </p:nvSpPr>
        <p:spPr/>
        <p:txBody>
          <a:bodyPr>
            <a:normAutofit lnSpcReduction="10000"/>
          </a:bodyPr>
          <a:lstStyle/>
          <a:p>
            <a:r>
              <a:rPr lang="it-IT" dirty="0"/>
              <a:t>Arretratezza socio-economica e culturale di buona parte d’Italia al momento dell’unificazione e grande divario nord-sud</a:t>
            </a:r>
          </a:p>
          <a:p>
            <a:r>
              <a:rPr lang="it-IT" dirty="0"/>
              <a:t>Alti tassi di analfabetismo e uso del dialetto piuttosto che dell’italiano</a:t>
            </a:r>
          </a:p>
          <a:p>
            <a:r>
              <a:rPr lang="it-IT" dirty="0"/>
              <a:t>Legge Casati (1859): scuola elementare di quattro anni di cui i primi due obbligatori</a:t>
            </a:r>
          </a:p>
          <a:p>
            <a:r>
              <a:rPr lang="it-IT" dirty="0"/>
              <a:t>La competenza per la scuola elementare, fino al 1911, era affidata ai Comuni e non allo Stato, con grandi differenze regionali nella sua gestione</a:t>
            </a:r>
          </a:p>
          <a:p>
            <a:r>
              <a:rPr lang="it-IT" dirty="0"/>
              <a:t>La storia aveva un ruolo secondario rispetto al monte ore riservato all’insegnamento delle lettere</a:t>
            </a:r>
          </a:p>
        </p:txBody>
      </p:sp>
    </p:spTree>
    <p:extLst>
      <p:ext uri="{BB962C8B-B14F-4D97-AF65-F5344CB8AC3E}">
        <p14:creationId xmlns:p14="http://schemas.microsoft.com/office/powerpoint/2010/main" val="26495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D2468E-542B-1E2B-44B1-EB75556728F7}"/>
              </a:ext>
            </a:extLst>
          </p:cNvPr>
          <p:cNvSpPr>
            <a:spLocks noGrp="1"/>
          </p:cNvSpPr>
          <p:nvPr>
            <p:ph idx="1"/>
          </p:nvPr>
        </p:nvSpPr>
        <p:spPr>
          <a:xfrm>
            <a:off x="838200" y="713064"/>
            <a:ext cx="10515600" cy="5463899"/>
          </a:xfrm>
        </p:spPr>
        <p:txBody>
          <a:bodyPr>
            <a:normAutofit/>
          </a:bodyPr>
          <a:lstStyle/>
          <a:p>
            <a:r>
              <a:rPr lang="it-IT" dirty="0"/>
              <a:t>All’insegnamento della storia le indicazioni ministeriali riservavano una funzione di carattere ideologico, basata sull’esaltazione della patria</a:t>
            </a:r>
          </a:p>
          <a:p>
            <a:r>
              <a:rPr lang="it-IT" dirty="0"/>
              <a:t>I programmi scolastici, in particolare per le scuole medie del «corso classico» (ginnasio e liceo), consistevano in una summa enciclopedica della storia dell’umanità, che conobbe poche innovazioni nel corso degli anni</a:t>
            </a:r>
          </a:p>
          <a:p>
            <a:r>
              <a:rPr lang="it-IT" dirty="0"/>
              <a:t>Divaricazione fra programma di storia, e quindi contenuto dei manuali da una parte, e evoluzione della disciplina storica nel tempo dall’altra</a:t>
            </a:r>
          </a:p>
          <a:p>
            <a:r>
              <a:rPr lang="it-IT" dirty="0"/>
              <a:t>Insegnamento della storia basato sul culto della «civiltà italiana» e sulle sue radici latine: idea di una continuità storica dall’Impero romano all’Italia unita</a:t>
            </a:r>
          </a:p>
        </p:txBody>
      </p:sp>
    </p:spTree>
    <p:extLst>
      <p:ext uri="{BB962C8B-B14F-4D97-AF65-F5344CB8AC3E}">
        <p14:creationId xmlns:p14="http://schemas.microsoft.com/office/powerpoint/2010/main" val="403317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AF49A2-588D-A6A0-BD3A-983B5A414701}"/>
              </a:ext>
            </a:extLst>
          </p:cNvPr>
          <p:cNvSpPr>
            <a:spLocks noGrp="1"/>
          </p:cNvSpPr>
          <p:nvPr>
            <p:ph idx="1"/>
          </p:nvPr>
        </p:nvSpPr>
        <p:spPr>
          <a:xfrm>
            <a:off x="838200" y="654341"/>
            <a:ext cx="10515600" cy="5522622"/>
          </a:xfrm>
        </p:spPr>
        <p:txBody>
          <a:bodyPr>
            <a:normAutofit lnSpcReduction="10000"/>
          </a:bodyPr>
          <a:lstStyle/>
          <a:p>
            <a:r>
              <a:rPr lang="it-IT" dirty="0"/>
              <a:t>Progressivamente, mano a mano che alla svolta del secolo la tensione sociale aumentò, con una crescente dinamica di rivendicazioni sindacali e politiche, i programmi ministeriali assegnarono all’insegnamento scolastico il compito di educare al rispetto dell’autorità</a:t>
            </a:r>
          </a:p>
          <a:p>
            <a:r>
              <a:rPr lang="it-IT" dirty="0"/>
              <a:t>La riforma di Benedetto Croce, ministro della Pubblica Istruzione del governo Giolitti, nel 1921, punta a superare l’impostazione nozionistica e nazionalistica data fino ad allora all’insegnamento scolastico</a:t>
            </a:r>
          </a:p>
          <a:p>
            <a:r>
              <a:rPr lang="it-IT" dirty="0"/>
              <a:t>La riforma del 1923 di Giovanni Gentile, ministro della Pubblica Istruzione del primo governo Mussolini, riorganizza i licei, per cui si affianca il liceo classico con un liceo scientifico e un liceo femminile</a:t>
            </a:r>
          </a:p>
          <a:p>
            <a:r>
              <a:rPr lang="it-IT" dirty="0"/>
              <a:t>Centralità della cultura umanistica e funzione subordinata assegnata all’istruzione tecnica</a:t>
            </a:r>
          </a:p>
        </p:txBody>
      </p:sp>
    </p:spTree>
    <p:extLst>
      <p:ext uri="{BB962C8B-B14F-4D97-AF65-F5344CB8AC3E}">
        <p14:creationId xmlns:p14="http://schemas.microsoft.com/office/powerpoint/2010/main" val="308449237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2304</Words>
  <Application>Microsoft Office PowerPoint</Application>
  <PresentationFormat>Widescreen</PresentationFormat>
  <Paragraphs>83</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storia nella scuola L’insegnamento della storia nella scuola italiana</vt:lpstr>
      <vt:lpstr>Presentazione standard di PowerPoint</vt:lpstr>
      <vt:lpstr>Presentazione standard di PowerPoint</vt:lpstr>
      <vt:lpstr>Presentazione standard di PowerPoint</vt:lpstr>
      <vt:lpstr>Presentazione standard di PowerPoint</vt:lpstr>
      <vt:lpstr>Presentazione standard di PowerPoint</vt:lpstr>
      <vt:lpstr>La formazione dell’insegnante di storia</vt:lpstr>
      <vt:lpstr>Presentazione standard di PowerPoint</vt:lpstr>
      <vt:lpstr>Presentazione standard di PowerPoint</vt:lpstr>
      <vt:lpstr>Presentazione standard di PowerPoint</vt:lpstr>
      <vt:lpstr>L’insegnamento della storia nella scuola primaria</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2024-04-12T14:09:27Z</dcterms:created>
  <dcterms:modified xsi:type="dcterms:W3CDTF">2024-04-12T14:10:22Z</dcterms:modified>
</cp:coreProperties>
</file>