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2"/>
  </p:notesMasterIdLst>
  <p:sldIdLst>
    <p:sldId id="281" r:id="rId7"/>
    <p:sldId id="4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87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440" r:id="rId29"/>
    <p:sldId id="304" r:id="rId30"/>
    <p:sldId id="478" r:id="rId31"/>
    <p:sldId id="482" r:id="rId32"/>
    <p:sldId id="306" r:id="rId33"/>
    <p:sldId id="307" r:id="rId34"/>
    <p:sldId id="308" r:id="rId35"/>
    <p:sldId id="437" r:id="rId36"/>
    <p:sldId id="279" r:id="rId37"/>
    <p:sldId id="278" r:id="rId38"/>
    <p:sldId id="475" r:id="rId39"/>
    <p:sldId id="310" r:id="rId40"/>
    <p:sldId id="311" r:id="rId41"/>
  </p:sldIdLst>
  <p:sldSz cx="9144000" cy="6858000" type="screen4x3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5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06:57:22.2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06:58:12.7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73 24575,'14'-1'0,"0"2"0,0 0 0,24 4 0,-32-3 0,0 0 0,-1 0 0,1 1 0,-1-1 0,1 1 0,-1 0 0,0 1 0,0-1 0,0 1 0,0 0 0,4 5 0,12 17 0,0 0 0,-2 1 0,21 37 0,28 42 0,-66-103 0,1-1 0,-1 1 0,1 0 0,-1-1 0,1 1 0,0-1 0,0 0 0,0 0 0,0 0 0,0-1 0,0 1 0,0-1 0,1 1 0,-1-1 0,1 0 0,-1 0 0,1-1 0,-1 1 0,1-1 0,-1 0 0,1 0 0,-1 0 0,1 0 0,0 0 0,-1-1 0,1 0 0,5-1 0,7-4 0,1-1 0,-2 0 0,1-1 0,23-17 0,-8 6 0,507-253 0,-464 240-1365,-16 10-5461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06:58:15.9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101 1 24575,'0'1033'0,"-2"-1001"0,-1 0 0,-8 32 0,-2 20 0,-12 49 0,17-98 0,1 0 0,1 0 0,0 46 0,6-57 0,-1 0 0,-1 0 0,-10 45 0,8-48-1365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spostare la diapositiva</a:t>
            </a: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 panose="020B0604020202020204"/>
              </a:rPr>
              <a:t>Fai clic per modificare il formato delle note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 panose="02020603050405020304"/>
              </a:rPr>
              <a:t>&lt;intestazione&gt;</a:t>
            </a:r>
          </a:p>
        </p:txBody>
      </p:sp>
      <p:sp>
        <p:nvSpPr>
          <p:cNvPr id="25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 panose="02020603050405020304"/>
              </a:rPr>
              <a:t>&lt;data/ora&gt;</a:t>
            </a:r>
          </a:p>
        </p:txBody>
      </p:sp>
      <p:sp>
        <p:nvSpPr>
          <p:cNvPr id="25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 panose="02020603050405020304"/>
              </a:rPr>
              <a:t>&lt;piè di pagina&gt;</a:t>
            </a:r>
          </a:p>
        </p:txBody>
      </p:sp>
      <p:sp>
        <p:nvSpPr>
          <p:cNvPr id="25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9AC1B42-FF06-4375-88F0-AC6F257AF53F}" type="slidenum">
              <a:rPr lang="it-IT" sz="1400" b="0" strike="noStrike" spc="-1">
                <a:latin typeface="Times New Roman" panose="02020603050405020304"/>
              </a:rPr>
              <a:t>‹N›</a:t>
            </a:fld>
            <a:endParaRPr lang="it-IT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7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7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8139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0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1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1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1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1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1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2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2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2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6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2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2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7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3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32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440" y="685800"/>
            <a:ext cx="4571640" cy="3428640"/>
          </a:xfrm>
          <a:prstGeom prst="rect">
            <a:avLst/>
          </a:prstGeom>
        </p:spPr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9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9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440" y="685800"/>
            <a:ext cx="4571640" cy="3428640"/>
          </a:xfrm>
          <a:prstGeom prst="rect">
            <a:avLst/>
          </a:prstGeom>
        </p:spPr>
      </p:sp>
      <p:sp>
        <p:nvSpPr>
          <p:cNvPr id="79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0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80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 titolo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80952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48320" y="1981080"/>
            <a:ext cx="380952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609480"/>
            <a:ext cx="7772040" cy="54860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 titolo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customXml" Target="../ink/ink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540520" y="218005"/>
            <a:ext cx="7955780" cy="4773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Fluorescent</a:t>
            </a:r>
            <a:r>
              <a:rPr lang="it-IT" sz="2400" b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Protein</a:t>
            </a:r>
            <a:r>
              <a:rPr lang="it-IT" sz="2400" b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  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 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cell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and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Molecular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biology</a:t>
            </a:r>
            <a:endParaRPr lang="it-IT" sz="2400" b="1" spc="-1" dirty="0">
              <a:solidFill>
                <a:srgbClr val="000000"/>
              </a:solidFill>
              <a:latin typeface="Arial" panose="020B0604020202020204"/>
              <a:ea typeface="MS PGothic" panose="020B0600070205080204" charset="-128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latin typeface="Arial" panose="020B060402020202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4184E-6C5D-4155-1DC3-DF9CE09DBD95}"/>
              </a:ext>
            </a:extLst>
          </p:cNvPr>
          <p:cNvSpPr txBox="1"/>
          <p:nvPr/>
        </p:nvSpPr>
        <p:spPr>
          <a:xfrm>
            <a:off x="321445" y="1214125"/>
            <a:ext cx="8062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Fluorescent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proteins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are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quite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versatile and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have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been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successfully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employed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in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almost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every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biological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discipline from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microbiology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to systems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physiology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. </a:t>
            </a:r>
            <a:endParaRPr lang="it-IT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 panose="020B060402020202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E0736A-0AA6-67C9-1EEE-0AFA5BAC6F99}"/>
              </a:ext>
            </a:extLst>
          </p:cNvPr>
          <p:cNvSpPr txBox="1"/>
          <p:nvPr/>
        </p:nvSpPr>
        <p:spPr>
          <a:xfrm>
            <a:off x="321445" y="3286125"/>
            <a:ext cx="36409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These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ubiquitous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probes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have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been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extremely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useful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reporters for gene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expression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studies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in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cultured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cells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and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tissues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,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well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living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animals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.</a:t>
            </a:r>
            <a:endParaRPr lang="it-IT" sz="1800" b="0" strike="noStrike" spc="-1" dirty="0">
              <a:latin typeface="Arial" panose="020B0604020202020204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5927346-A46E-AE7E-AEA9-F21411BCF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410" y="3032402"/>
            <a:ext cx="4122633" cy="23189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3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40" y="476640"/>
            <a:ext cx="6715440" cy="518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…and cats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37" name="Immagine 5"/>
          <p:cNvPicPr/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71280" y="1860480"/>
            <a:ext cx="4571640" cy="3136680"/>
          </a:xfrm>
          <a:prstGeom prst="rect">
            <a:avLst/>
          </a:prstGeom>
          <a:ln>
            <a:noFill/>
          </a:ln>
        </p:spPr>
      </p:pic>
      <p:sp>
        <p:nvSpPr>
          <p:cNvPr id="438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39" name="Immagine 5"/>
          <p:cNvPicPr/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4500720" y="1857240"/>
            <a:ext cx="4571640" cy="313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4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640" y="476640"/>
            <a:ext cx="8297280" cy="532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44" name="Content Placeholder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3840" y="724680"/>
            <a:ext cx="7424640" cy="411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roup 1"/>
          <p:cNvGrpSpPr/>
          <p:nvPr/>
        </p:nvGrpSpPr>
        <p:grpSpPr>
          <a:xfrm>
            <a:off x="990720" y="1066680"/>
            <a:ext cx="7009920" cy="5584320"/>
            <a:chOff x="990720" y="1066680"/>
            <a:chExt cx="7009920" cy="5584320"/>
          </a:xfrm>
        </p:grpSpPr>
        <p:pic>
          <p:nvPicPr>
            <p:cNvPr id="446" name="Picture 3"/>
            <p:cNvPicPr/>
            <p:nvPr/>
          </p:nvPicPr>
          <p:blipFill>
            <a:blip r:embed="rId3"/>
            <a:srcRect l="8850" t="24418" r="6513" b="15767"/>
            <a:stretch>
              <a:fillRect/>
            </a:stretch>
          </p:blipFill>
          <p:spPr>
            <a:xfrm>
              <a:off x="4555080" y="1066680"/>
              <a:ext cx="3420720" cy="3222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7" name="Picture 4"/>
            <p:cNvPicPr/>
            <p:nvPr/>
          </p:nvPicPr>
          <p:blipFill>
            <a:blip r:embed="rId4">
              <a:lum contrast="12000"/>
            </a:blip>
            <a:srcRect l="9765" t="23195" r="5598" b="16990"/>
            <a:stretch>
              <a:fillRect/>
            </a:stretch>
          </p:blipFill>
          <p:spPr>
            <a:xfrm>
              <a:off x="990720" y="1066680"/>
              <a:ext cx="3420720" cy="3222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8" name="CustomShape 2"/>
            <p:cNvSpPr/>
            <p:nvPr/>
          </p:nvSpPr>
          <p:spPr>
            <a:xfrm>
              <a:off x="3640320" y="1777320"/>
              <a:ext cx="4431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0000"/>
                  </a:solidFill>
                  <a:latin typeface="Times New Roman" panose="02020603050405020304"/>
                  <a:ea typeface="MS PGothic" panose="020B0600070205080204" charset="-128"/>
                </a:rPr>
                <a:t>Red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49" name="CustomShape 3"/>
            <p:cNvSpPr/>
            <p:nvPr/>
          </p:nvSpPr>
          <p:spPr>
            <a:xfrm>
              <a:off x="3408480" y="2183400"/>
              <a:ext cx="6717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6600"/>
                  </a:solidFill>
                  <a:latin typeface="Times New Roman" panose="02020603050405020304"/>
                  <a:ea typeface="MS PGothic" panose="020B0600070205080204" charset="-128"/>
                </a:rPr>
                <a:t>Orange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0" name="CustomShape 4"/>
            <p:cNvSpPr/>
            <p:nvPr/>
          </p:nvSpPr>
          <p:spPr>
            <a:xfrm>
              <a:off x="3592800" y="2648520"/>
              <a:ext cx="612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FF00"/>
                  </a:solidFill>
                  <a:latin typeface="Times New Roman" panose="02020603050405020304"/>
                  <a:ea typeface="MS PGothic" panose="020B0600070205080204" charset="-128"/>
                </a:rPr>
                <a:t>Yellow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1" name="CustomShape 5"/>
            <p:cNvSpPr/>
            <p:nvPr/>
          </p:nvSpPr>
          <p:spPr>
            <a:xfrm>
              <a:off x="3466440" y="3170880"/>
              <a:ext cx="585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00FF00"/>
                  </a:solidFill>
                  <a:latin typeface="Times New Roman" panose="02020603050405020304"/>
                  <a:ea typeface="MS PGothic" panose="020B0600070205080204" charset="-128"/>
                </a:rPr>
                <a:t>Green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2" name="CustomShape 6"/>
            <p:cNvSpPr/>
            <p:nvPr/>
          </p:nvSpPr>
          <p:spPr>
            <a:xfrm>
              <a:off x="3138840" y="3658680"/>
              <a:ext cx="8546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000000"/>
                  </a:solidFill>
                  <a:latin typeface="Times New Roman" panose="02020603050405020304"/>
                  <a:ea typeface="MS PGothic" panose="020B0600070205080204" charset="-128"/>
                </a:rPr>
                <a:t>Wild Type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3" name="CustomShape 7"/>
            <p:cNvSpPr/>
            <p:nvPr/>
          </p:nvSpPr>
          <p:spPr>
            <a:xfrm>
              <a:off x="6920280" y="1423440"/>
              <a:ext cx="4431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0000"/>
                  </a:solidFill>
                  <a:latin typeface="Times New Roman" panose="02020603050405020304"/>
                  <a:ea typeface="MS PGothic" panose="020B0600070205080204" charset="-128"/>
                </a:rPr>
                <a:t>Red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4" name="CustomShape 8"/>
            <p:cNvSpPr/>
            <p:nvPr/>
          </p:nvSpPr>
          <p:spPr>
            <a:xfrm>
              <a:off x="6690960" y="1831680"/>
              <a:ext cx="6717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6600"/>
                  </a:solidFill>
                  <a:latin typeface="Times New Roman" panose="02020603050405020304"/>
                  <a:ea typeface="MS PGothic" panose="020B0600070205080204" charset="-128"/>
                </a:rPr>
                <a:t>Orange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5" name="CustomShape 9"/>
            <p:cNvSpPr/>
            <p:nvPr/>
          </p:nvSpPr>
          <p:spPr>
            <a:xfrm>
              <a:off x="6872760" y="2294640"/>
              <a:ext cx="612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FF00"/>
                  </a:solidFill>
                  <a:latin typeface="Times New Roman" panose="02020603050405020304"/>
                  <a:ea typeface="MS PGothic" panose="020B0600070205080204" charset="-128"/>
                </a:rPr>
                <a:t>Yellow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6" name="CustomShape 10"/>
            <p:cNvSpPr/>
            <p:nvPr/>
          </p:nvSpPr>
          <p:spPr>
            <a:xfrm>
              <a:off x="6746400" y="2817000"/>
              <a:ext cx="585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00FF00"/>
                  </a:solidFill>
                  <a:latin typeface="Times New Roman" panose="02020603050405020304"/>
                  <a:ea typeface="MS PGothic" panose="020B0600070205080204" charset="-128"/>
                </a:rPr>
                <a:t>Green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7" name="CustomShape 11"/>
            <p:cNvSpPr/>
            <p:nvPr/>
          </p:nvSpPr>
          <p:spPr>
            <a:xfrm>
              <a:off x="6584400" y="3450600"/>
              <a:ext cx="8546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FFFF"/>
                  </a:solidFill>
                  <a:latin typeface="Times New Roman" panose="02020603050405020304"/>
                  <a:ea typeface="MS PGothic" panose="020B0600070205080204" charset="-128"/>
                </a:rPr>
                <a:t>Wild Type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pic>
          <p:nvPicPr>
            <p:cNvPr id="458" name="Picture 15"/>
            <p:cNvPicPr/>
            <p:nvPr/>
          </p:nvPicPr>
          <p:blipFill>
            <a:blip r:embed="rId5"/>
            <a:srcRect l="13507" t="38778" r="16667"/>
            <a:stretch>
              <a:fillRect/>
            </a:stretch>
          </p:blipFill>
          <p:spPr>
            <a:xfrm>
              <a:off x="4555080" y="4354200"/>
              <a:ext cx="3445560" cy="229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9" name="Picture 16"/>
            <p:cNvPicPr/>
            <p:nvPr/>
          </p:nvPicPr>
          <p:blipFill>
            <a:blip r:embed="rId6"/>
            <a:srcRect l="7834" t="27157" r="35608" b="23835"/>
            <a:stretch>
              <a:fillRect/>
            </a:stretch>
          </p:blipFill>
          <p:spPr>
            <a:xfrm>
              <a:off x="990720" y="4393800"/>
              <a:ext cx="3445560" cy="223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0" name="CustomShape 12"/>
            <p:cNvSpPr/>
            <p:nvPr/>
          </p:nvSpPr>
          <p:spPr>
            <a:xfrm>
              <a:off x="992160" y="106668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000000"/>
                  </a:solidFill>
                  <a:latin typeface="Arial" panose="020B0604020202020204"/>
                  <a:ea typeface="MS PGothic" panose="020B0600070205080204" charset="-128"/>
                </a:rPr>
                <a:t>A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1" name="CustomShape 13"/>
            <p:cNvSpPr/>
            <p:nvPr/>
          </p:nvSpPr>
          <p:spPr>
            <a:xfrm>
              <a:off x="4556520" y="439380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FFFFFF"/>
                  </a:solidFill>
                  <a:latin typeface="Arial" panose="020B0604020202020204"/>
                  <a:ea typeface="MS PGothic" panose="020B0600070205080204" charset="-128"/>
                </a:rPr>
                <a:t>D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2" name="CustomShape 14"/>
            <p:cNvSpPr/>
            <p:nvPr/>
          </p:nvSpPr>
          <p:spPr>
            <a:xfrm>
              <a:off x="992160" y="439380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000000"/>
                  </a:solidFill>
                  <a:latin typeface="Arial" panose="020B0604020202020204"/>
                  <a:ea typeface="MS PGothic" panose="020B0600070205080204" charset="-128"/>
                </a:rPr>
                <a:t>C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3" name="CustomShape 15"/>
            <p:cNvSpPr/>
            <p:nvPr/>
          </p:nvSpPr>
          <p:spPr>
            <a:xfrm>
              <a:off x="4556520" y="106668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FFFFFF"/>
                  </a:solidFill>
                  <a:latin typeface="Arial" panose="020B0604020202020204"/>
                  <a:ea typeface="MS PGothic" panose="020B0600070205080204" charset="-128"/>
                </a:rPr>
                <a:t>B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4" name="Line 16"/>
            <p:cNvSpPr/>
            <p:nvPr/>
          </p:nvSpPr>
          <p:spPr>
            <a:xfrm>
              <a:off x="5030280" y="5582160"/>
              <a:ext cx="360" cy="356400"/>
            </a:xfrm>
            <a:prstGeom prst="line">
              <a:avLst/>
            </a:prstGeom>
            <a:ln w="12600">
              <a:solidFill>
                <a:schemeClr val="bg1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465" name="Line 17"/>
            <p:cNvSpPr/>
            <p:nvPr/>
          </p:nvSpPr>
          <p:spPr>
            <a:xfrm>
              <a:off x="1346760" y="5700960"/>
              <a:ext cx="360" cy="356400"/>
            </a:xfrm>
            <a:prstGeom prst="line">
              <a:avLst/>
            </a:prstGeom>
            <a:ln w="1260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466" name="TextShape 18"/>
          <p:cNvSpPr txBox="1"/>
          <p:nvPr/>
        </p:nvSpPr>
        <p:spPr>
          <a:xfrm>
            <a:off x="596880" y="10152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…and fish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67" name="TextShape 19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385" t="3241" r="7031" b="16901"/>
          <a:stretch>
            <a:fillRect/>
          </a:stretch>
        </p:blipFill>
        <p:spPr>
          <a:xfrm>
            <a:off x="274320" y="1023620"/>
            <a:ext cx="8595995" cy="4310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425" y="4181235"/>
            <a:ext cx="3180990" cy="2524125"/>
          </a:xfrm>
          <a:prstGeom prst="rect">
            <a:avLst/>
          </a:prstGeom>
          <a:ln>
            <a:noFill/>
          </a:ln>
        </p:spPr>
      </p:pic>
      <p:sp>
        <p:nvSpPr>
          <p:cNvPr id="474" name="TextShape 1"/>
          <p:cNvSpPr txBox="1"/>
          <p:nvPr/>
        </p:nvSpPr>
        <p:spPr>
          <a:xfrm>
            <a:off x="-95250" y="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Mice with FP expressing tumors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75" name="Picture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518" b="1520"/>
          <a:stretch>
            <a:fillRect/>
          </a:stretch>
        </p:blipFill>
        <p:spPr>
          <a:xfrm>
            <a:off x="5058372" y="2734322"/>
            <a:ext cx="3967606" cy="3117784"/>
          </a:xfrm>
          <a:prstGeom prst="rect">
            <a:avLst/>
          </a:prstGeom>
          <a:ln>
            <a:noFill/>
          </a:ln>
        </p:spPr>
      </p:pic>
      <p:sp>
        <p:nvSpPr>
          <p:cNvPr id="476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9FC679-4286-4EBF-20DA-CD6A8BB31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22" y="946829"/>
            <a:ext cx="4453977" cy="31177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2"/>
          <p:cNvPicPr/>
          <p:nvPr/>
        </p:nvPicPr>
        <p:blipFill>
          <a:blip r:embed="rId3"/>
          <a:srcRect r="537"/>
          <a:stretch>
            <a:fillRect/>
          </a:stretch>
        </p:blipFill>
        <p:spPr>
          <a:xfrm>
            <a:off x="544618" y="1179070"/>
            <a:ext cx="5089605" cy="3772535"/>
          </a:xfrm>
          <a:prstGeom prst="rect">
            <a:avLst/>
          </a:prstGeom>
          <a:ln>
            <a:noFill/>
          </a:ln>
        </p:spPr>
      </p:pic>
      <p:sp>
        <p:nvSpPr>
          <p:cNvPr id="478" name="TextShape 1"/>
          <p:cNvSpPr txBox="1"/>
          <p:nvPr/>
        </p:nvSpPr>
        <p:spPr>
          <a:xfrm>
            <a:off x="0" y="0"/>
            <a:ext cx="91436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Visualizing tumor angiogenesis</a:t>
            </a:r>
          </a:p>
        </p:txBody>
      </p:sp>
      <p:sp>
        <p:nvSpPr>
          <p:cNvPr id="479" name="CustomShape 2"/>
          <p:cNvSpPr/>
          <p:nvPr/>
        </p:nvSpPr>
        <p:spPr>
          <a:xfrm>
            <a:off x="1606295" y="5851312"/>
            <a:ext cx="32626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6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MS PGothic" panose="020B0600070205080204" charset="-128"/>
              </a:rPr>
              <a:t>RFP</a:t>
            </a:r>
            <a:r>
              <a:rPr lang="it-IT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expressing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tumor</a:t>
            </a:r>
            <a:endParaRPr lang="it-IT" sz="2400" b="0" strike="noStrike" spc="-1" dirty="0"/>
          </a:p>
        </p:txBody>
      </p:sp>
      <p:sp>
        <p:nvSpPr>
          <p:cNvPr id="480" name="CustomShape 3"/>
          <p:cNvSpPr/>
          <p:nvPr/>
        </p:nvSpPr>
        <p:spPr>
          <a:xfrm>
            <a:off x="6061162" y="4863184"/>
            <a:ext cx="2802236" cy="1413838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charset="-128"/>
              </a:rPr>
              <a:t>GFP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expressing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blood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vessels</a:t>
            </a:r>
            <a:endParaRPr lang="it-IT" sz="2400" b="0" strike="noStrike" spc="-1" dirty="0"/>
          </a:p>
        </p:txBody>
      </p:sp>
      <p:sp>
        <p:nvSpPr>
          <p:cNvPr id="483" name="TextShape 6"/>
          <p:cNvSpPr txBox="1"/>
          <p:nvPr/>
        </p:nvSpPr>
        <p:spPr>
          <a:xfrm>
            <a:off x="6509900" y="623963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0718433A-DDA7-D3EC-47F6-5892C167DA4E}"/>
              </a:ext>
            </a:extLst>
          </p:cNvPr>
          <p:cNvSpPr/>
          <p:nvPr/>
        </p:nvSpPr>
        <p:spPr>
          <a:xfrm rot="11443598">
            <a:off x="2665825" y="2934152"/>
            <a:ext cx="405984" cy="2836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322BC5FB-4710-19AB-2521-22CB5C0D64C6}"/>
              </a:ext>
            </a:extLst>
          </p:cNvPr>
          <p:cNvSpPr/>
          <p:nvPr/>
        </p:nvSpPr>
        <p:spPr>
          <a:xfrm rot="8530983">
            <a:off x="5567954" y="3595684"/>
            <a:ext cx="405984" cy="1362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0" y="35712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Expressing three color combinations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85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57160" y="1571760"/>
            <a:ext cx="7365600" cy="4762080"/>
          </a:xfrm>
          <a:prstGeom prst="rect">
            <a:avLst/>
          </a:prstGeom>
          <a:ln>
            <a:noFill/>
          </a:ln>
        </p:spPr>
      </p:pic>
      <p:sp>
        <p:nvSpPr>
          <p:cNvPr id="486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685800" y="2142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 tissue culture cells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88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280" y="1247760"/>
            <a:ext cx="8838720" cy="5181120"/>
          </a:xfrm>
          <a:prstGeom prst="rect">
            <a:avLst/>
          </a:prstGeom>
          <a:ln>
            <a:noFill/>
          </a:ln>
        </p:spPr>
      </p:pic>
      <p:sp>
        <p:nvSpPr>
          <p:cNvPr id="489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243000" y="344557"/>
            <a:ext cx="8100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Two main ways to use fluorescent proteins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407340" y="2894058"/>
            <a:ext cx="7772040" cy="1947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As a </a:t>
            </a:r>
            <a:r>
              <a:rPr lang="en-US" sz="32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gene reporter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As a </a:t>
            </a:r>
            <a:r>
              <a:rPr lang="en-US" sz="32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fusion-protein</a:t>
            </a:r>
            <a:endParaRPr lang="en-US" sz="3200" b="1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0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57C40B-17B4-5263-3962-EBD54389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608" y="2025652"/>
            <a:ext cx="3367377" cy="38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714240" y="35712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And in brains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91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14200" y="1714680"/>
            <a:ext cx="8724600" cy="3898440"/>
          </a:xfrm>
          <a:prstGeom prst="rect">
            <a:avLst/>
          </a:prstGeom>
          <a:ln>
            <a:noFill/>
          </a:ln>
        </p:spPr>
      </p:pic>
      <p:sp>
        <p:nvSpPr>
          <p:cNvPr id="49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magin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320" y="990720"/>
            <a:ext cx="8991360" cy="4876560"/>
          </a:xfrm>
          <a:prstGeom prst="rect">
            <a:avLst/>
          </a:prstGeom>
          <a:ln>
            <a:noFill/>
          </a:ln>
        </p:spPr>
      </p:pic>
      <p:sp>
        <p:nvSpPr>
          <p:cNvPr id="494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magin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85840" y="1785960"/>
            <a:ext cx="8356320" cy="4330440"/>
          </a:xfrm>
          <a:prstGeom prst="rect">
            <a:avLst/>
          </a:prstGeom>
          <a:ln>
            <a:noFill/>
          </a:ln>
        </p:spPr>
      </p:pic>
      <p:sp>
        <p:nvSpPr>
          <p:cNvPr id="496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Individual neurons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4"/>
          <p:cNvPicPr/>
          <p:nvPr/>
        </p:nvPicPr>
        <p:blipFill>
          <a:blip r:embed="rId3"/>
          <a:srcRect l="427" t="622" r="530" b="622"/>
          <a:stretch>
            <a:fillRect/>
          </a:stretch>
        </p:blipFill>
        <p:spPr>
          <a:xfrm>
            <a:off x="393840" y="1030320"/>
            <a:ext cx="8305560" cy="5649480"/>
          </a:xfrm>
          <a:prstGeom prst="rect">
            <a:avLst/>
          </a:prstGeom>
          <a:ln>
            <a:noFill/>
          </a:ln>
        </p:spPr>
      </p:pic>
      <p:sp>
        <p:nvSpPr>
          <p:cNvPr id="330" name="TextShape 1"/>
          <p:cNvSpPr txBox="1"/>
          <p:nvPr/>
        </p:nvSpPr>
        <p:spPr>
          <a:xfrm>
            <a:off x="685800" y="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FFFFFF"/>
                </a:solidFill>
                <a:latin typeface="Arial" panose="020B0604020202020204"/>
                <a:ea typeface="MS PGothic" panose="020B0600070205080204" charset="-128"/>
              </a:rPr>
              <a:t>The fluorescent protein palette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31" name="Immagine 5"/>
          <p:cNvPicPr/>
          <p:nvPr/>
        </p:nvPicPr>
        <p:blipFill rotWithShape="1">
          <a:blip r:embed="rId4"/>
          <a:srcRect b="33360"/>
          <a:stretch>
            <a:fillRect/>
          </a:stretch>
        </p:blipFill>
        <p:spPr>
          <a:xfrm>
            <a:off x="1244892" y="3839047"/>
            <a:ext cx="6603455" cy="2824740"/>
          </a:xfrm>
          <a:prstGeom prst="rect">
            <a:avLst/>
          </a:prstGeom>
          <a:ln>
            <a:noFill/>
          </a:ln>
        </p:spPr>
      </p:pic>
      <p:sp>
        <p:nvSpPr>
          <p:cNvPr id="33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" name="Immagine 6"/>
          <p:cNvPicPr/>
          <p:nvPr/>
        </p:nvPicPr>
        <p:blipFill>
          <a:blip r:embed="rId5"/>
          <a:stretch>
            <a:fillRect/>
          </a:stretch>
        </p:blipFill>
        <p:spPr>
          <a:xfrm>
            <a:off x="97276" y="573109"/>
            <a:ext cx="5310700" cy="2535012"/>
          </a:xfrm>
          <a:prstGeom prst="rect">
            <a:avLst/>
          </a:prstGeom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2" y="713739"/>
            <a:ext cx="3811261" cy="235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614362" y="0"/>
            <a:ext cx="7915275" cy="67591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Use of Green Fluorescent Protein (GFP)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0" name="TextShape 2"/>
          <p:cNvSpPr txBox="1"/>
          <p:nvPr/>
        </p:nvSpPr>
        <p:spPr>
          <a:xfrm>
            <a:off x="5688610" y="2911213"/>
            <a:ext cx="3228000" cy="8834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 a </a:t>
            </a:r>
            <a:r>
              <a:rPr lang="en-US" sz="2400" b="1" strike="noStrike" spc="-1" dirty="0">
                <a:solidFill>
                  <a:srgbClr val="00B050"/>
                </a:solidFill>
                <a:latin typeface="Arial" panose="020B0604020202020204"/>
                <a:ea typeface="MS PGothic" panose="020B0600070205080204" charset="-128"/>
              </a:rPr>
              <a:t>tag to localize proteins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	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508BF0-C180-FEE2-BE46-80C801A3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3" b="7987"/>
          <a:stretch/>
        </p:blipFill>
        <p:spPr>
          <a:xfrm>
            <a:off x="408365" y="818790"/>
            <a:ext cx="4744659" cy="56279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2751648-20ED-5C02-9F5A-786E337E44EF}"/>
                  </a:ext>
                </a:extLst>
              </p14:cNvPr>
              <p14:cNvContentPartPr/>
              <p14:nvPr/>
            </p14:nvContentPartPr>
            <p14:xfrm>
              <a:off x="9810735" y="2095275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2751648-20ED-5C02-9F5A-786E337E4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4615" y="208915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FB762B5A-7EAF-D854-6B02-37313E7B3FF1}"/>
                  </a:ext>
                </a:extLst>
              </p14:cNvPr>
              <p14:cNvContentPartPr/>
              <p14:nvPr/>
            </p14:nvContentPartPr>
            <p14:xfrm>
              <a:off x="1723695" y="2059995"/>
              <a:ext cx="438480" cy="1454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FB762B5A-7EAF-D854-6B02-37313E7B3F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7695" y="2024355"/>
                <a:ext cx="51012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DE67C3C0-1389-3BED-D9FD-7BF888C3B4C4}"/>
                  </a:ext>
                </a:extLst>
              </p14:cNvPr>
              <p14:cNvContentPartPr/>
              <p14:nvPr/>
            </p14:nvContentPartPr>
            <p14:xfrm>
              <a:off x="1878225" y="1510995"/>
              <a:ext cx="36360" cy="6217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DE67C3C0-1389-3BED-D9FD-7BF888C3B4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42585" y="1475355"/>
                <a:ext cx="108000" cy="693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323280" y="248760"/>
            <a:ext cx="8546040" cy="5989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Use of Green Fluorescent  Protein (GFP)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0" name="TextShape 2"/>
          <p:cNvSpPr txBox="1"/>
          <p:nvPr/>
        </p:nvSpPr>
        <p:spPr>
          <a:xfrm>
            <a:off x="418140" y="1305615"/>
            <a:ext cx="8307720" cy="3319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 a </a:t>
            </a:r>
            <a:r>
              <a:rPr lang="en-US" sz="2400" b="1" strike="noStrike" spc="-1" dirty="0">
                <a:solidFill>
                  <a:srgbClr val="00B050"/>
                </a:solidFill>
                <a:latin typeface="Arial" panose="020B0604020202020204"/>
                <a:ea typeface="MS PGothic" panose="020B0600070205080204" charset="-128"/>
              </a:rPr>
              <a:t>tag to localize proteins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	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The GFP-encoding sequence is placed at the 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beginning</a:t>
            </a: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or 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end</a:t>
            </a: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of the gene for another protein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This yields a 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chimeric protein </a:t>
            </a: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consisting of the protein of interest with a GFP domain attached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GFP-fusion protein often behaves like the original protein,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directly revealing its subcellular location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640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	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7492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40FD3E-DDFC-4690-754E-45E6E3F8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A88179-4AAB-DE69-2C07-ADD168C3AEB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133061-D3F0-16C9-3E1F-6D891A40E5BB}"/>
              </a:ext>
            </a:extLst>
          </p:cNvPr>
          <p:cNvSpPr txBox="1"/>
          <p:nvPr/>
        </p:nvSpPr>
        <p:spPr>
          <a:xfrm>
            <a:off x="1522207" y="2149743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it-IT" sz="32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Proponiamo il </a:t>
            </a:r>
          </a:p>
          <a:p>
            <a:pPr algn="l" rtl="0"/>
            <a:r>
              <a:rPr lang="it-IT" sz="32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5 il </a:t>
            </a:r>
            <a:r>
              <a:rPr lang="it-IT" sz="3200" b="1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21 giugno</a:t>
            </a:r>
            <a:r>
              <a:rPr lang="it-IT" sz="32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e</a:t>
            </a:r>
          </a:p>
          <a:p>
            <a:pPr algn="l" rtl="0"/>
            <a:r>
              <a:rPr lang="it-IT" sz="32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il 17 luglio.</a:t>
            </a:r>
          </a:p>
        </p:txBody>
      </p:sp>
    </p:spTree>
    <p:extLst>
      <p:ext uri="{BB962C8B-B14F-4D97-AF65-F5344CB8AC3E}">
        <p14:creationId xmlns:p14="http://schemas.microsoft.com/office/powerpoint/2010/main" val="249076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extShape 17"/>
          <p:cNvSpPr txBox="1"/>
          <p:nvPr/>
        </p:nvSpPr>
        <p:spPr>
          <a:xfrm>
            <a:off x="474840" y="50398"/>
            <a:ext cx="7772040" cy="56805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Using fluorescent proteins as fusion proteins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6" name="TextShape 18"/>
          <p:cNvSpPr txBox="1"/>
          <p:nvPr/>
        </p:nvSpPr>
        <p:spPr>
          <a:xfrm>
            <a:off x="3322890" y="5556065"/>
            <a:ext cx="5506459" cy="7375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cell is fluorescent according to </a:t>
            </a: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original protein presence</a:t>
            </a:r>
            <a:endParaRPr lang="en-US" sz="2400" b="1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0" name="TextShape 62"/>
          <p:cNvSpPr txBox="1"/>
          <p:nvPr/>
        </p:nvSpPr>
        <p:spPr>
          <a:xfrm>
            <a:off x="6606162" y="6373003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BF58F9F-5F8A-9AAA-29C7-050F9A86C701}"/>
              </a:ext>
            </a:extLst>
          </p:cNvPr>
          <p:cNvGrpSpPr/>
          <p:nvPr/>
        </p:nvGrpSpPr>
        <p:grpSpPr>
          <a:xfrm>
            <a:off x="6175948" y="2981178"/>
            <a:ext cx="2501640" cy="2298240"/>
            <a:chOff x="6033709" y="3368339"/>
            <a:chExt cx="2501640" cy="2298240"/>
          </a:xfrm>
        </p:grpSpPr>
        <p:grpSp>
          <p:nvGrpSpPr>
            <p:cNvPr id="541" name="Group 23"/>
            <p:cNvGrpSpPr/>
            <p:nvPr/>
          </p:nvGrpSpPr>
          <p:grpSpPr>
            <a:xfrm>
              <a:off x="6033709" y="3368339"/>
              <a:ext cx="2501640" cy="2298240"/>
              <a:chOff x="927000" y="1765440"/>
              <a:chExt cx="2501640" cy="2298240"/>
            </a:xfrm>
          </p:grpSpPr>
          <p:sp>
            <p:nvSpPr>
              <p:cNvPr id="542" name="CustomShape 24"/>
              <p:cNvSpPr/>
              <p:nvPr/>
            </p:nvSpPr>
            <p:spPr>
              <a:xfrm rot="20973600">
                <a:off x="987480" y="2605320"/>
                <a:ext cx="2128320" cy="533160"/>
              </a:xfrm>
              <a:prstGeom prst="rect">
                <a:avLst/>
              </a:prstGeom>
              <a:solidFill>
                <a:srgbClr val="FF0000"/>
              </a:solidFill>
              <a:ln w="9360">
                <a:solidFill>
                  <a:schemeClr val="bg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75" name="CustomShape 57"/>
              <p:cNvSpPr/>
              <p:nvPr/>
            </p:nvSpPr>
            <p:spPr>
              <a:xfrm>
                <a:off x="1003320" y="1841400"/>
                <a:ext cx="2158560" cy="2158560"/>
              </a:xfrm>
              <a:prstGeom prst="ellipse">
                <a:avLst/>
              </a:prstGeom>
              <a:noFill/>
              <a:ln w="76320">
                <a:solidFill>
                  <a:schemeClr val="bg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76" name="CustomShape 58"/>
              <p:cNvSpPr/>
              <p:nvPr/>
            </p:nvSpPr>
            <p:spPr>
              <a:xfrm>
                <a:off x="1035000" y="1860480"/>
                <a:ext cx="2082600" cy="2069640"/>
              </a:xfrm>
              <a:prstGeom prst="ellipse">
                <a:avLst/>
              </a:prstGeom>
              <a:noFill/>
              <a:ln w="12600">
                <a:solidFill>
                  <a:schemeClr val="tx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77" name="CustomShape 59"/>
              <p:cNvSpPr/>
              <p:nvPr/>
            </p:nvSpPr>
            <p:spPr>
              <a:xfrm>
                <a:off x="927000" y="1765440"/>
                <a:ext cx="2311200" cy="2298240"/>
              </a:xfrm>
              <a:prstGeom prst="ellipse">
                <a:avLst/>
              </a:prstGeom>
              <a:noFill/>
              <a:ln w="76320">
                <a:solidFill>
                  <a:schemeClr val="bg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78" name="CustomShape 60"/>
              <p:cNvSpPr/>
              <p:nvPr/>
            </p:nvSpPr>
            <p:spPr>
              <a:xfrm>
                <a:off x="3162240" y="2641680"/>
                <a:ext cx="266400" cy="736200"/>
              </a:xfrm>
              <a:prstGeom prst="rect">
                <a:avLst/>
              </a:prstGeom>
              <a:solidFill>
                <a:schemeClr val="bg1"/>
              </a:solidFill>
              <a:ln w="9360">
                <a:solidFill>
                  <a:schemeClr val="bg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79" name="CustomShape 61"/>
              <p:cNvSpPr/>
              <p:nvPr/>
            </p:nvSpPr>
            <p:spPr>
              <a:xfrm rot="20173200">
                <a:off x="3060360" y="2031840"/>
                <a:ext cx="266400" cy="736200"/>
              </a:xfrm>
              <a:prstGeom prst="rect">
                <a:avLst/>
              </a:prstGeom>
              <a:solidFill>
                <a:schemeClr val="bg1"/>
              </a:solidFill>
              <a:ln w="9360">
                <a:solidFill>
                  <a:schemeClr val="bg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</p:grpSp>
        <p:pic>
          <p:nvPicPr>
            <p:cNvPr id="3" name="Immagine 7">
              <a:extLst>
                <a:ext uri="{FF2B5EF4-FFF2-40B4-BE49-F238E27FC236}">
                  <a16:creationId xmlns:a16="http://schemas.microsoft.com/office/drawing/2014/main" id="{028C7731-9AC0-27CF-8DA6-B5BA7E80CE63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265182" y="3858622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Immagine 7">
              <a:extLst>
                <a:ext uri="{FF2B5EF4-FFF2-40B4-BE49-F238E27FC236}">
                  <a16:creationId xmlns:a16="http://schemas.microsoft.com/office/drawing/2014/main" id="{A8B2462B-1254-74E0-F5C3-EB12C1BFC7B8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776706" y="378307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Immagine 7">
              <a:extLst>
                <a:ext uri="{FF2B5EF4-FFF2-40B4-BE49-F238E27FC236}">
                  <a16:creationId xmlns:a16="http://schemas.microsoft.com/office/drawing/2014/main" id="{8A060EDE-1E7C-E43F-53DA-CCE643046054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7264871" y="368686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8DC54DF7-FDA6-1A84-CE7A-E961B925C01F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7726990" y="3717999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magine 7">
              <a:extLst>
                <a:ext uri="{FF2B5EF4-FFF2-40B4-BE49-F238E27FC236}">
                  <a16:creationId xmlns:a16="http://schemas.microsoft.com/office/drawing/2014/main" id="{93D6BB33-F37F-4086-093D-705C447FEC04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7544502" y="4323818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83FACED-6CCE-CF6E-A0E5-AA3548B6455E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7034701" y="4360223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0ACE942-E529-EB26-E544-4D35ACF49D58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6595388" y="442745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445F145-FF45-4F33-0F17-2AF3D0904378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6213288" y="4494687"/>
              <a:ext cx="522709" cy="83355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33BE343-32A2-C449-E107-9B9B6069B6E4}"/>
              </a:ext>
            </a:extLst>
          </p:cNvPr>
          <p:cNvGrpSpPr/>
          <p:nvPr/>
        </p:nvGrpSpPr>
        <p:grpSpPr>
          <a:xfrm>
            <a:off x="650552" y="3143669"/>
            <a:ext cx="4635000" cy="2598480"/>
            <a:chOff x="706285" y="3295762"/>
            <a:chExt cx="4635000" cy="2598480"/>
          </a:xfrm>
        </p:grpSpPr>
        <p:grpSp>
          <p:nvGrpSpPr>
            <p:cNvPr id="519" name="Group 1"/>
            <p:cNvGrpSpPr/>
            <p:nvPr/>
          </p:nvGrpSpPr>
          <p:grpSpPr>
            <a:xfrm>
              <a:off x="706285" y="3295762"/>
              <a:ext cx="4635000" cy="2598480"/>
              <a:chOff x="3936960" y="1643040"/>
              <a:chExt cx="4635000" cy="2598480"/>
            </a:xfrm>
          </p:grpSpPr>
          <p:sp>
            <p:nvSpPr>
              <p:cNvPr id="520" name="CustomShape 2"/>
              <p:cNvSpPr/>
              <p:nvPr/>
            </p:nvSpPr>
            <p:spPr>
              <a:xfrm>
                <a:off x="3936960" y="1643040"/>
                <a:ext cx="4635000" cy="259848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1125">
                    <a:moveTo>
                      <a:pt x="328" y="240"/>
                    </a:moveTo>
                    <a:cubicBezTo>
                      <a:pt x="412" y="183"/>
                      <a:pt x="294" y="266"/>
                      <a:pt x="368" y="200"/>
                    </a:cubicBezTo>
                    <a:cubicBezTo>
                      <a:pt x="414" y="157"/>
                      <a:pt x="468" y="124"/>
                      <a:pt x="520" y="88"/>
                    </a:cubicBezTo>
                    <a:cubicBezTo>
                      <a:pt x="523" y="85"/>
                      <a:pt x="566" y="51"/>
                      <a:pt x="576" y="48"/>
                    </a:cubicBezTo>
                    <a:cubicBezTo>
                      <a:pt x="672" y="7"/>
                      <a:pt x="616" y="35"/>
                      <a:pt x="688" y="16"/>
                    </a:cubicBezTo>
                    <a:cubicBezTo>
                      <a:pt x="704" y="11"/>
                      <a:pt x="736" y="0"/>
                      <a:pt x="736" y="0"/>
                    </a:cubicBezTo>
                    <a:cubicBezTo>
                      <a:pt x="762" y="2"/>
                      <a:pt x="789" y="1"/>
                      <a:pt x="816" y="8"/>
                    </a:cubicBezTo>
                    <a:cubicBezTo>
                      <a:pt x="873" y="21"/>
                      <a:pt x="885" y="103"/>
                      <a:pt x="912" y="144"/>
                    </a:cubicBezTo>
                    <a:cubicBezTo>
                      <a:pt x="956" y="211"/>
                      <a:pt x="994" y="235"/>
                      <a:pt x="1072" y="248"/>
                    </a:cubicBezTo>
                    <a:cubicBezTo>
                      <a:pt x="1141" y="239"/>
                      <a:pt x="1198" y="214"/>
                      <a:pt x="1256" y="176"/>
                    </a:cubicBezTo>
                    <a:cubicBezTo>
                      <a:pt x="1277" y="143"/>
                      <a:pt x="1289" y="129"/>
                      <a:pt x="1328" y="120"/>
                    </a:cubicBezTo>
                    <a:cubicBezTo>
                      <a:pt x="1365" y="91"/>
                      <a:pt x="1393" y="59"/>
                      <a:pt x="1440" y="48"/>
                    </a:cubicBezTo>
                    <a:cubicBezTo>
                      <a:pt x="1479" y="21"/>
                      <a:pt x="1538" y="6"/>
                      <a:pt x="1584" y="0"/>
                    </a:cubicBezTo>
                    <a:cubicBezTo>
                      <a:pt x="1589" y="0"/>
                      <a:pt x="1767" y="1"/>
                      <a:pt x="1824" y="16"/>
                    </a:cubicBezTo>
                    <a:cubicBezTo>
                      <a:pt x="1903" y="35"/>
                      <a:pt x="1976" y="72"/>
                      <a:pt x="2048" y="112"/>
                    </a:cubicBezTo>
                    <a:cubicBezTo>
                      <a:pt x="2073" y="126"/>
                      <a:pt x="2139" y="166"/>
                      <a:pt x="2152" y="184"/>
                    </a:cubicBezTo>
                    <a:cubicBezTo>
                      <a:pt x="2182" y="225"/>
                      <a:pt x="2166" y="206"/>
                      <a:pt x="2200" y="240"/>
                    </a:cubicBezTo>
                    <a:cubicBezTo>
                      <a:pt x="2205" y="253"/>
                      <a:pt x="2211" y="266"/>
                      <a:pt x="2216" y="280"/>
                    </a:cubicBezTo>
                    <a:cubicBezTo>
                      <a:pt x="2221" y="295"/>
                      <a:pt x="2232" y="328"/>
                      <a:pt x="2232" y="328"/>
                    </a:cubicBezTo>
                    <a:cubicBezTo>
                      <a:pt x="2229" y="352"/>
                      <a:pt x="2229" y="376"/>
                      <a:pt x="2224" y="400"/>
                    </a:cubicBezTo>
                    <a:cubicBezTo>
                      <a:pt x="2203" y="480"/>
                      <a:pt x="2088" y="519"/>
                      <a:pt x="2024" y="552"/>
                    </a:cubicBezTo>
                    <a:cubicBezTo>
                      <a:pt x="1886" y="620"/>
                      <a:pt x="1714" y="646"/>
                      <a:pt x="1560" y="656"/>
                    </a:cubicBezTo>
                    <a:cubicBezTo>
                      <a:pt x="1504" y="659"/>
                      <a:pt x="1448" y="661"/>
                      <a:pt x="1392" y="664"/>
                    </a:cubicBezTo>
                    <a:cubicBezTo>
                      <a:pt x="1356" y="675"/>
                      <a:pt x="1330" y="692"/>
                      <a:pt x="1296" y="704"/>
                    </a:cubicBezTo>
                    <a:cubicBezTo>
                      <a:pt x="1264" y="750"/>
                      <a:pt x="1249" y="846"/>
                      <a:pt x="1216" y="880"/>
                    </a:cubicBezTo>
                    <a:cubicBezTo>
                      <a:pt x="1100" y="995"/>
                      <a:pt x="996" y="1006"/>
                      <a:pt x="840" y="1024"/>
                    </a:cubicBezTo>
                    <a:cubicBezTo>
                      <a:pt x="724" y="1062"/>
                      <a:pt x="609" y="1092"/>
                      <a:pt x="488" y="1104"/>
                    </a:cubicBezTo>
                    <a:cubicBezTo>
                      <a:pt x="386" y="1100"/>
                      <a:pt x="278" y="1125"/>
                      <a:pt x="184" y="1088"/>
                    </a:cubicBezTo>
                    <a:cubicBezTo>
                      <a:pt x="153" y="1075"/>
                      <a:pt x="131" y="1050"/>
                      <a:pt x="104" y="1032"/>
                    </a:cubicBezTo>
                    <a:cubicBezTo>
                      <a:pt x="96" y="1026"/>
                      <a:pt x="80" y="1016"/>
                      <a:pt x="80" y="1016"/>
                    </a:cubicBezTo>
                    <a:cubicBezTo>
                      <a:pt x="53" y="976"/>
                      <a:pt x="37" y="931"/>
                      <a:pt x="16" y="888"/>
                    </a:cubicBezTo>
                    <a:cubicBezTo>
                      <a:pt x="11" y="863"/>
                      <a:pt x="0" y="840"/>
                      <a:pt x="0" y="816"/>
                    </a:cubicBezTo>
                    <a:cubicBezTo>
                      <a:pt x="0" y="730"/>
                      <a:pt x="68" y="659"/>
                      <a:pt x="112" y="592"/>
                    </a:cubicBezTo>
                    <a:cubicBezTo>
                      <a:pt x="174" y="494"/>
                      <a:pt x="131" y="533"/>
                      <a:pt x="192" y="488"/>
                    </a:cubicBezTo>
                    <a:cubicBezTo>
                      <a:pt x="201" y="451"/>
                      <a:pt x="203" y="436"/>
                      <a:pt x="240" y="424"/>
                    </a:cubicBezTo>
                    <a:cubicBezTo>
                      <a:pt x="289" y="374"/>
                      <a:pt x="314" y="308"/>
                      <a:pt x="328" y="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1" name="CustomShape 3"/>
              <p:cNvSpPr/>
              <p:nvPr/>
            </p:nvSpPr>
            <p:spPr>
              <a:xfrm>
                <a:off x="4317840" y="2976480"/>
                <a:ext cx="111708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20">
                    <a:moveTo>
                      <a:pt x="672" y="0"/>
                    </a:moveTo>
                    <a:cubicBezTo>
                      <a:pt x="592" y="40"/>
                      <a:pt x="512" y="80"/>
                      <a:pt x="432" y="144"/>
                    </a:cubicBezTo>
                    <a:cubicBezTo>
                      <a:pt x="352" y="208"/>
                      <a:pt x="264" y="288"/>
                      <a:pt x="192" y="384"/>
                    </a:cubicBezTo>
                    <a:cubicBezTo>
                      <a:pt x="120" y="480"/>
                      <a:pt x="60" y="600"/>
                      <a:pt x="0" y="720"/>
                    </a:cubicBezTo>
                  </a:path>
                </a:pathLst>
              </a:custGeom>
              <a:noFill/>
              <a:ln w="28440">
                <a:solidFill>
                  <a:srgbClr val="00FF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2" name="CustomShape 4"/>
              <p:cNvSpPr/>
              <p:nvPr/>
            </p:nvSpPr>
            <p:spPr>
              <a:xfrm>
                <a:off x="5003640" y="3090960"/>
                <a:ext cx="609120" cy="109188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672">
                    <a:moveTo>
                      <a:pt x="384" y="0"/>
                    </a:moveTo>
                    <a:cubicBezTo>
                      <a:pt x="380" y="48"/>
                      <a:pt x="376" y="96"/>
                      <a:pt x="336" y="144"/>
                    </a:cubicBezTo>
                    <a:cubicBezTo>
                      <a:pt x="296" y="192"/>
                      <a:pt x="184" y="224"/>
                      <a:pt x="144" y="288"/>
                    </a:cubicBezTo>
                    <a:cubicBezTo>
                      <a:pt x="104" y="352"/>
                      <a:pt x="120" y="464"/>
                      <a:pt x="96" y="528"/>
                    </a:cubicBezTo>
                    <a:cubicBezTo>
                      <a:pt x="72" y="592"/>
                      <a:pt x="36" y="632"/>
                      <a:pt x="0" y="672"/>
                    </a:cubicBezTo>
                  </a:path>
                </a:pathLst>
              </a:custGeom>
              <a:noFill/>
              <a:ln w="28440">
                <a:solidFill>
                  <a:srgbClr val="00FF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3" name="CustomShape 5"/>
              <p:cNvSpPr/>
              <p:nvPr/>
            </p:nvSpPr>
            <p:spPr>
              <a:xfrm rot="5400000">
                <a:off x="6672710" y="2272569"/>
                <a:ext cx="302400" cy="1354181"/>
              </a:xfrm>
              <a:custGeom>
                <a:avLst/>
                <a:gdLst/>
                <a:ahLst/>
                <a:cxnLst/>
                <a:rect l="l" t="t" r="r" b="b"/>
                <a:pathLst>
                  <a:path w="384" h="672">
                    <a:moveTo>
                      <a:pt x="384" y="0"/>
                    </a:moveTo>
                    <a:cubicBezTo>
                      <a:pt x="380" y="48"/>
                      <a:pt x="376" y="96"/>
                      <a:pt x="336" y="144"/>
                    </a:cubicBezTo>
                    <a:cubicBezTo>
                      <a:pt x="296" y="192"/>
                      <a:pt x="184" y="224"/>
                      <a:pt x="144" y="288"/>
                    </a:cubicBezTo>
                    <a:cubicBezTo>
                      <a:pt x="104" y="352"/>
                      <a:pt x="120" y="464"/>
                      <a:pt x="96" y="528"/>
                    </a:cubicBezTo>
                    <a:cubicBezTo>
                      <a:pt x="72" y="592"/>
                      <a:pt x="36" y="632"/>
                      <a:pt x="0" y="672"/>
                    </a:cubicBezTo>
                  </a:path>
                </a:pathLst>
              </a:custGeom>
              <a:noFill/>
              <a:ln w="28440">
                <a:solidFill>
                  <a:srgbClr val="00FF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4" name="CustomShape 6"/>
              <p:cNvSpPr/>
              <p:nvPr/>
            </p:nvSpPr>
            <p:spPr>
              <a:xfrm flipH="1" flipV="1">
                <a:off x="5485680" y="1654920"/>
                <a:ext cx="101160" cy="105372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672">
                    <a:moveTo>
                      <a:pt x="384" y="0"/>
                    </a:moveTo>
                    <a:cubicBezTo>
                      <a:pt x="380" y="48"/>
                      <a:pt x="376" y="96"/>
                      <a:pt x="336" y="144"/>
                    </a:cubicBezTo>
                    <a:cubicBezTo>
                      <a:pt x="296" y="192"/>
                      <a:pt x="184" y="224"/>
                      <a:pt x="144" y="288"/>
                    </a:cubicBezTo>
                    <a:cubicBezTo>
                      <a:pt x="104" y="352"/>
                      <a:pt x="120" y="464"/>
                      <a:pt x="96" y="528"/>
                    </a:cubicBezTo>
                    <a:cubicBezTo>
                      <a:pt x="72" y="592"/>
                      <a:pt x="36" y="632"/>
                      <a:pt x="0" y="672"/>
                    </a:cubicBezTo>
                  </a:path>
                </a:pathLst>
              </a:custGeom>
              <a:noFill/>
              <a:ln w="28440">
                <a:solidFill>
                  <a:srgbClr val="00FF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5" name="CustomShape 7"/>
              <p:cNvSpPr/>
              <p:nvPr/>
            </p:nvSpPr>
            <p:spPr>
              <a:xfrm flipV="1">
                <a:off x="4851520" y="2022020"/>
                <a:ext cx="571320" cy="74880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672">
                    <a:moveTo>
                      <a:pt x="384" y="0"/>
                    </a:moveTo>
                    <a:cubicBezTo>
                      <a:pt x="380" y="48"/>
                      <a:pt x="376" y="96"/>
                      <a:pt x="336" y="144"/>
                    </a:cubicBezTo>
                    <a:cubicBezTo>
                      <a:pt x="296" y="192"/>
                      <a:pt x="184" y="224"/>
                      <a:pt x="144" y="288"/>
                    </a:cubicBezTo>
                    <a:cubicBezTo>
                      <a:pt x="104" y="352"/>
                      <a:pt x="120" y="464"/>
                      <a:pt x="96" y="528"/>
                    </a:cubicBezTo>
                    <a:cubicBezTo>
                      <a:pt x="72" y="592"/>
                      <a:pt x="36" y="632"/>
                      <a:pt x="0" y="672"/>
                    </a:cubicBezTo>
                  </a:path>
                </a:pathLst>
              </a:custGeom>
              <a:noFill/>
              <a:ln w="28440">
                <a:solidFill>
                  <a:srgbClr val="00FF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6" name="CustomShape 8"/>
              <p:cNvSpPr/>
              <p:nvPr/>
            </p:nvSpPr>
            <p:spPr>
              <a:xfrm>
                <a:off x="5403960" y="2554200"/>
                <a:ext cx="806040" cy="57420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362">
                    <a:moveTo>
                      <a:pt x="252" y="2"/>
                    </a:moveTo>
                    <a:cubicBezTo>
                      <a:pt x="187" y="23"/>
                      <a:pt x="121" y="19"/>
                      <a:pt x="60" y="50"/>
                    </a:cubicBezTo>
                    <a:cubicBezTo>
                      <a:pt x="23" y="104"/>
                      <a:pt x="24" y="125"/>
                      <a:pt x="4" y="186"/>
                    </a:cubicBezTo>
                    <a:cubicBezTo>
                      <a:pt x="7" y="216"/>
                      <a:pt x="0" y="258"/>
                      <a:pt x="28" y="282"/>
                    </a:cubicBezTo>
                    <a:cubicBezTo>
                      <a:pt x="42" y="294"/>
                      <a:pt x="76" y="314"/>
                      <a:pt x="76" y="314"/>
                    </a:cubicBezTo>
                    <a:cubicBezTo>
                      <a:pt x="94" y="341"/>
                      <a:pt x="108" y="351"/>
                      <a:pt x="140" y="362"/>
                    </a:cubicBezTo>
                    <a:cubicBezTo>
                      <a:pt x="223" y="355"/>
                      <a:pt x="246" y="353"/>
                      <a:pt x="316" y="330"/>
                    </a:cubicBezTo>
                    <a:cubicBezTo>
                      <a:pt x="342" y="321"/>
                      <a:pt x="396" y="306"/>
                      <a:pt x="396" y="306"/>
                    </a:cubicBezTo>
                    <a:cubicBezTo>
                      <a:pt x="420" y="269"/>
                      <a:pt x="438" y="239"/>
                      <a:pt x="468" y="210"/>
                    </a:cubicBezTo>
                    <a:cubicBezTo>
                      <a:pt x="474" y="190"/>
                      <a:pt x="486" y="173"/>
                      <a:pt x="492" y="154"/>
                    </a:cubicBezTo>
                    <a:cubicBezTo>
                      <a:pt x="496" y="138"/>
                      <a:pt x="496" y="121"/>
                      <a:pt x="500" y="106"/>
                    </a:cubicBezTo>
                    <a:cubicBezTo>
                      <a:pt x="501" y="97"/>
                      <a:pt x="505" y="90"/>
                      <a:pt x="508" y="82"/>
                    </a:cubicBezTo>
                    <a:cubicBezTo>
                      <a:pt x="502" y="60"/>
                      <a:pt x="502" y="37"/>
                      <a:pt x="492" y="18"/>
                    </a:cubicBezTo>
                    <a:cubicBezTo>
                      <a:pt x="487" y="10"/>
                      <a:pt x="476" y="10"/>
                      <a:pt x="468" y="10"/>
                    </a:cubicBezTo>
                    <a:cubicBezTo>
                      <a:pt x="374" y="0"/>
                      <a:pt x="338" y="2"/>
                      <a:pt x="252" y="2"/>
                    </a:cubicBezTo>
                    <a:close/>
                  </a:path>
                </a:pathLst>
              </a:custGeom>
              <a:solidFill>
                <a:schemeClr val="bg2"/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27" name="CustomShape 9"/>
              <p:cNvSpPr/>
              <p:nvPr/>
            </p:nvSpPr>
            <p:spPr>
              <a:xfrm>
                <a:off x="3975120" y="2786040"/>
                <a:ext cx="1447560" cy="60912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672">
                    <a:moveTo>
                      <a:pt x="384" y="0"/>
                    </a:moveTo>
                    <a:cubicBezTo>
                      <a:pt x="380" y="48"/>
                      <a:pt x="376" y="96"/>
                      <a:pt x="336" y="144"/>
                    </a:cubicBezTo>
                    <a:cubicBezTo>
                      <a:pt x="296" y="192"/>
                      <a:pt x="184" y="224"/>
                      <a:pt x="144" y="288"/>
                    </a:cubicBezTo>
                    <a:cubicBezTo>
                      <a:pt x="104" y="352"/>
                      <a:pt x="120" y="464"/>
                      <a:pt x="96" y="528"/>
                    </a:cubicBezTo>
                    <a:cubicBezTo>
                      <a:pt x="72" y="592"/>
                      <a:pt x="36" y="632"/>
                      <a:pt x="0" y="672"/>
                    </a:cubicBezTo>
                  </a:path>
                </a:pathLst>
              </a:custGeom>
              <a:noFill/>
              <a:ln w="28440">
                <a:solidFill>
                  <a:srgbClr val="00FF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" name="CustomShape 6">
              <a:extLst>
                <a:ext uri="{FF2B5EF4-FFF2-40B4-BE49-F238E27FC236}">
                  <a16:creationId xmlns:a16="http://schemas.microsoft.com/office/drawing/2014/main" id="{06FC9798-7D86-F420-A9EF-3F1A8D0A0270}"/>
                </a:ext>
              </a:extLst>
            </p:cNvPr>
            <p:cNvSpPr/>
            <p:nvPr/>
          </p:nvSpPr>
          <p:spPr>
            <a:xfrm flipH="1" flipV="1">
              <a:off x="2982949" y="3331079"/>
              <a:ext cx="1103195" cy="1033840"/>
            </a:xfrm>
            <a:custGeom>
              <a:avLst/>
              <a:gdLst/>
              <a:ahLst/>
              <a:cxnLst/>
              <a:rect l="l" t="t" r="r" b="b"/>
              <a:pathLst>
                <a:path w="384" h="672">
                  <a:moveTo>
                    <a:pt x="384" y="0"/>
                  </a:moveTo>
                  <a:cubicBezTo>
                    <a:pt x="380" y="48"/>
                    <a:pt x="376" y="96"/>
                    <a:pt x="336" y="144"/>
                  </a:cubicBezTo>
                  <a:cubicBezTo>
                    <a:pt x="296" y="192"/>
                    <a:pt x="184" y="224"/>
                    <a:pt x="144" y="288"/>
                  </a:cubicBezTo>
                  <a:cubicBezTo>
                    <a:pt x="104" y="352"/>
                    <a:pt x="120" y="464"/>
                    <a:pt x="96" y="528"/>
                  </a:cubicBezTo>
                  <a:cubicBezTo>
                    <a:pt x="72" y="592"/>
                    <a:pt x="36" y="632"/>
                    <a:pt x="0" y="672"/>
                  </a:cubicBezTo>
                </a:path>
              </a:pathLst>
            </a:custGeom>
            <a:noFill/>
            <a:ln w="28440">
              <a:solidFill>
                <a:srgbClr val="00FF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1" name="CustomShape 6">
              <a:extLst>
                <a:ext uri="{FF2B5EF4-FFF2-40B4-BE49-F238E27FC236}">
                  <a16:creationId xmlns:a16="http://schemas.microsoft.com/office/drawing/2014/main" id="{525C8297-0DFE-73F5-C6B3-DF8E92875DCD}"/>
                </a:ext>
              </a:extLst>
            </p:cNvPr>
            <p:cNvSpPr/>
            <p:nvPr/>
          </p:nvSpPr>
          <p:spPr>
            <a:xfrm flipH="1" flipV="1">
              <a:off x="3015789" y="3838059"/>
              <a:ext cx="2136467" cy="582588"/>
            </a:xfrm>
            <a:custGeom>
              <a:avLst/>
              <a:gdLst/>
              <a:ahLst/>
              <a:cxnLst/>
              <a:rect l="l" t="t" r="r" b="b"/>
              <a:pathLst>
                <a:path w="384" h="672">
                  <a:moveTo>
                    <a:pt x="384" y="0"/>
                  </a:moveTo>
                  <a:cubicBezTo>
                    <a:pt x="380" y="48"/>
                    <a:pt x="376" y="96"/>
                    <a:pt x="336" y="144"/>
                  </a:cubicBezTo>
                  <a:cubicBezTo>
                    <a:pt x="296" y="192"/>
                    <a:pt x="184" y="224"/>
                    <a:pt x="144" y="288"/>
                  </a:cubicBezTo>
                  <a:cubicBezTo>
                    <a:pt x="104" y="352"/>
                    <a:pt x="120" y="464"/>
                    <a:pt x="96" y="528"/>
                  </a:cubicBezTo>
                  <a:cubicBezTo>
                    <a:pt x="72" y="592"/>
                    <a:pt x="36" y="632"/>
                    <a:pt x="0" y="672"/>
                  </a:cubicBezTo>
                </a:path>
              </a:pathLst>
            </a:custGeom>
            <a:noFill/>
            <a:ln w="28440">
              <a:solidFill>
                <a:srgbClr val="00FF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537" name="CustomShape 19"/>
          <p:cNvSpPr/>
          <p:nvPr/>
        </p:nvSpPr>
        <p:spPr>
          <a:xfrm>
            <a:off x="4331944" y="3695024"/>
            <a:ext cx="480111" cy="349973"/>
          </a:xfrm>
          <a:prstGeom prst="ellipse">
            <a:avLst/>
          </a:prstGeom>
          <a:solidFill>
            <a:schemeClr val="bg1">
              <a:alpha val="27058"/>
            </a:schemeClr>
          </a:solidFill>
          <a:ln w="28575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6CA25D-EEAC-FC63-EF36-A86C2AE9A962}"/>
              </a:ext>
            </a:extLst>
          </p:cNvPr>
          <p:cNvSpPr txBox="1"/>
          <p:nvPr/>
        </p:nvSpPr>
        <p:spPr>
          <a:xfrm>
            <a:off x="4812055" y="1970318"/>
            <a:ext cx="415415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expressed wherever (</a:t>
            </a:r>
            <a:r>
              <a:rPr lang="en-US" sz="1800" i="1" spc="-1" dirty="0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original</a:t>
            </a:r>
            <a:r>
              <a:rPr lang="en-US" sz="1800" i="1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) </a:t>
            </a:r>
            <a:r>
              <a:rPr lang="en-US" sz="1800" b="1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is active</a:t>
            </a:r>
            <a:endParaRPr lang="en-US" sz="1800" b="1" spc="-1" dirty="0">
              <a:solidFill>
                <a:srgbClr val="00000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574B562-6196-5A0F-839B-A0CF6F1DE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412"/>
          <a:stretch/>
        </p:blipFill>
        <p:spPr>
          <a:xfrm>
            <a:off x="144805" y="666965"/>
            <a:ext cx="4667250" cy="1937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CustomShape 1"/>
          <p:cNvSpPr/>
          <p:nvPr/>
        </p:nvSpPr>
        <p:spPr>
          <a:xfrm>
            <a:off x="786810" y="2149345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X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582" name="CustomShape 2"/>
          <p:cNvSpPr/>
          <p:nvPr/>
        </p:nvSpPr>
        <p:spPr>
          <a:xfrm>
            <a:off x="2387010" y="3444625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Y</a:t>
            </a:r>
            <a:endParaRPr lang="it-IT" sz="2800" b="0" strike="noStrike" spc="-1">
              <a:latin typeface="Arial" panose="020B0604020202020204"/>
            </a:endParaRPr>
          </a:p>
        </p:txBody>
      </p:sp>
      <p:sp>
        <p:nvSpPr>
          <p:cNvPr id="583" name="CustomShape 3"/>
          <p:cNvSpPr/>
          <p:nvPr/>
        </p:nvSpPr>
        <p:spPr>
          <a:xfrm>
            <a:off x="4063530" y="2149345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584" name="CustomShape 4"/>
          <p:cNvSpPr/>
          <p:nvPr/>
        </p:nvSpPr>
        <p:spPr>
          <a:xfrm>
            <a:off x="786810" y="3444625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585" name="CustomShape 5"/>
          <p:cNvSpPr/>
          <p:nvPr/>
        </p:nvSpPr>
        <p:spPr>
          <a:xfrm>
            <a:off x="3504960" y="5426029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>
              <a:latin typeface="Arial" panose="020B0604020202020204"/>
            </a:endParaRPr>
          </a:p>
        </p:txBody>
      </p:sp>
      <p:sp>
        <p:nvSpPr>
          <p:cNvPr id="586" name="CustomShape 6"/>
          <p:cNvSpPr/>
          <p:nvPr/>
        </p:nvSpPr>
        <p:spPr>
          <a:xfrm>
            <a:off x="5105160" y="5426029"/>
            <a:ext cx="14475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-in Z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587" name="CustomShape 7"/>
          <p:cNvSpPr/>
          <p:nvPr/>
        </p:nvSpPr>
        <p:spPr>
          <a:xfrm>
            <a:off x="1904760" y="5426029"/>
            <a:ext cx="137124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PROTE-</a:t>
            </a:r>
            <a:endParaRPr lang="it-IT" sz="2000" b="0" strike="noStrike" spc="-1" dirty="0">
              <a:latin typeface="Arial" panose="020B0604020202020204"/>
            </a:endParaRPr>
          </a:p>
        </p:txBody>
      </p:sp>
      <p:sp>
        <p:nvSpPr>
          <p:cNvPr id="588" name="Line 8"/>
          <p:cNvSpPr/>
          <p:nvPr/>
        </p:nvSpPr>
        <p:spPr>
          <a:xfrm>
            <a:off x="3834570" y="2530225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89" name="Line 9"/>
          <p:cNvSpPr/>
          <p:nvPr/>
        </p:nvSpPr>
        <p:spPr>
          <a:xfrm>
            <a:off x="2158410" y="3825505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90" name="Line 10"/>
          <p:cNvSpPr/>
          <p:nvPr/>
        </p:nvSpPr>
        <p:spPr>
          <a:xfrm>
            <a:off x="3276360" y="5806909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91" name="Line 11"/>
          <p:cNvSpPr/>
          <p:nvPr/>
        </p:nvSpPr>
        <p:spPr>
          <a:xfrm>
            <a:off x="4876560" y="5806909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92" name="CustomShape 12"/>
          <p:cNvSpPr/>
          <p:nvPr/>
        </p:nvSpPr>
        <p:spPr>
          <a:xfrm>
            <a:off x="476250" y="367020"/>
            <a:ext cx="792432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Three ways to make Green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fluorescent</a:t>
            </a: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</a:t>
            </a: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“GFP” fusion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constructs</a:t>
            </a: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: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87E09E-22CF-8500-799E-273149523E86}"/>
              </a:ext>
            </a:extLst>
          </p:cNvPr>
          <p:cNvSpPr txBox="1"/>
          <p:nvPr/>
        </p:nvSpPr>
        <p:spPr>
          <a:xfrm>
            <a:off x="6212478" y="2345558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C-Ter Fusion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21C029-81B4-6E78-D2F1-508AEBCF3FDC}"/>
              </a:ext>
            </a:extLst>
          </p:cNvPr>
          <p:cNvSpPr txBox="1"/>
          <p:nvPr/>
        </p:nvSpPr>
        <p:spPr>
          <a:xfrm>
            <a:off x="6272430" y="362189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N-Ter Fusion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59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3817" y="152640"/>
            <a:ext cx="6601773" cy="5046321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F8CD26D4-6094-5FDE-CF62-C191E313EB53}"/>
              </a:ext>
            </a:extLst>
          </p:cNvPr>
          <p:cNvSpPr/>
          <p:nvPr/>
        </p:nvSpPr>
        <p:spPr>
          <a:xfrm>
            <a:off x="2076450" y="5696070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X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F91ED991-D8DC-E0AD-D18C-DDFF95C253C7}"/>
              </a:ext>
            </a:extLst>
          </p:cNvPr>
          <p:cNvSpPr/>
          <p:nvPr/>
        </p:nvSpPr>
        <p:spPr>
          <a:xfrm>
            <a:off x="5353170" y="5696070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BA799745-2757-7B05-21CE-521DA390C778}"/>
              </a:ext>
            </a:extLst>
          </p:cNvPr>
          <p:cNvSpPr/>
          <p:nvPr/>
        </p:nvSpPr>
        <p:spPr>
          <a:xfrm>
            <a:off x="5124210" y="6076950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9C127B5-8E07-B94F-CCE5-04C234E75D61}"/>
              </a:ext>
            </a:extLst>
          </p:cNvPr>
          <p:cNvSpPr/>
          <p:nvPr/>
        </p:nvSpPr>
        <p:spPr>
          <a:xfrm rot="10800000">
            <a:off x="4971690" y="2002022"/>
            <a:ext cx="762240" cy="43815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9BF2CD5A-E01C-55ED-FC87-270547C2DE73}"/>
              </a:ext>
            </a:extLst>
          </p:cNvPr>
          <p:cNvSpPr/>
          <p:nvPr/>
        </p:nvSpPr>
        <p:spPr>
          <a:xfrm rot="10800000">
            <a:off x="5352810" y="1229289"/>
            <a:ext cx="762240" cy="438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B5AD0D-D332-EC17-FEBA-4603E83497A6}"/>
              </a:ext>
            </a:extLst>
          </p:cNvPr>
          <p:cNvSpPr txBox="1"/>
          <p:nvPr/>
        </p:nvSpPr>
        <p:spPr>
          <a:xfrm>
            <a:off x="6374381" y="126369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Clone </a:t>
            </a:r>
            <a:r>
              <a:rPr lang="it-IT" dirty="0" err="1"/>
              <a:t>protein</a:t>
            </a:r>
            <a:r>
              <a:rPr lang="it-IT" dirty="0"/>
              <a:t> HERE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506865" y="223665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Use of Green Fluorescent </a:t>
            </a:r>
            <a:br>
              <a:rPr lang="en-US" sz="2400" b="1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</a:br>
            <a:r>
              <a:rPr lang="en-US" sz="2400" b="1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Protein (GFP)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346140" y="1877220"/>
            <a:ext cx="8451720" cy="3103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As a </a:t>
            </a: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reporter</a:t>
            </a: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molecule to </a:t>
            </a:r>
            <a:r>
              <a:rPr lang="en-US" sz="2400" b="1" u="sng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monitor gene expression</a:t>
            </a:r>
            <a:endParaRPr lang="en-US" sz="2400" b="0" u="sng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Transgenic organism made with </a:t>
            </a:r>
          </a:p>
          <a:p>
            <a:pPr lvl="1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</a:pPr>
            <a:r>
              <a:rPr lang="en-US" sz="2400" b="0" strike="noStrike" spc="-1" dirty="0">
                <a:latin typeface="Arial Narrow" panose="020B0606020202030204"/>
                <a:ea typeface="MS PGothic" panose="020B0600070205080204" charset="-128"/>
              </a:rPr>
              <a:t>the </a:t>
            </a:r>
            <a:r>
              <a:rPr lang="en-US" sz="2400" b="0" strike="noStrike" spc="-1" dirty="0">
                <a:solidFill>
                  <a:srgbClr val="00B050"/>
                </a:solidFill>
                <a:latin typeface="Arial Narrow" panose="020B0606020202030204"/>
                <a:ea typeface="MS PGothic" panose="020B0600070205080204" charset="-128"/>
              </a:rPr>
              <a:t>GFP-coding sequence </a:t>
            </a:r>
          </a:p>
          <a:p>
            <a:pPr lvl="1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under the </a:t>
            </a: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transcriptional control of the promoter belonging to the gene of interest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Content Placeholder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4526" y="451319"/>
            <a:ext cx="6269855" cy="4535516"/>
          </a:xfrm>
          <a:prstGeom prst="rect">
            <a:avLst/>
          </a:prstGeom>
          <a:ln>
            <a:noFill/>
          </a:ln>
        </p:spPr>
      </p:pic>
      <p:sp>
        <p:nvSpPr>
          <p:cNvPr id="16" name="Line 9"/>
          <p:cNvSpPr/>
          <p:nvPr/>
        </p:nvSpPr>
        <p:spPr>
          <a:xfrm>
            <a:off x="3200400" y="3809880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607DFA69-7ED6-BEF4-24B0-7B28C743C8E4}"/>
              </a:ext>
            </a:extLst>
          </p:cNvPr>
          <p:cNvSpPr/>
          <p:nvPr/>
        </p:nvSpPr>
        <p:spPr>
          <a:xfrm>
            <a:off x="3724275" y="5534025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Y</a:t>
            </a:r>
            <a:endParaRPr lang="it-IT" sz="2800" b="0" strike="noStrike" spc="-1">
              <a:latin typeface="Arial" panose="020B0604020202020204"/>
            </a:endParaRPr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38818D15-F4F0-EE27-8EE0-3B92A90EA974}"/>
              </a:ext>
            </a:extLst>
          </p:cNvPr>
          <p:cNvSpPr/>
          <p:nvPr/>
        </p:nvSpPr>
        <p:spPr>
          <a:xfrm>
            <a:off x="2124075" y="5534025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6C11B93-33E0-56E5-C999-ECF66BCAE4C5}"/>
              </a:ext>
            </a:extLst>
          </p:cNvPr>
          <p:cNvSpPr/>
          <p:nvPr/>
        </p:nvSpPr>
        <p:spPr>
          <a:xfrm>
            <a:off x="3495675" y="5914905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0F959E71-DDDB-C1E0-C328-2458A4C200C5}"/>
              </a:ext>
            </a:extLst>
          </p:cNvPr>
          <p:cNvSpPr/>
          <p:nvPr/>
        </p:nvSpPr>
        <p:spPr>
          <a:xfrm rot="10800000">
            <a:off x="4485915" y="1897027"/>
            <a:ext cx="762240" cy="43815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908848D3-6EBE-C3BD-455E-872957E6AC75}"/>
              </a:ext>
            </a:extLst>
          </p:cNvPr>
          <p:cNvSpPr/>
          <p:nvPr/>
        </p:nvSpPr>
        <p:spPr>
          <a:xfrm rot="10800000">
            <a:off x="5352810" y="2763942"/>
            <a:ext cx="762240" cy="438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ACC103-AF49-204E-04D6-425221CE550C}"/>
              </a:ext>
            </a:extLst>
          </p:cNvPr>
          <p:cNvSpPr txBox="1"/>
          <p:nvPr/>
        </p:nvSpPr>
        <p:spPr>
          <a:xfrm>
            <a:off x="6289321" y="283276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Clone </a:t>
            </a:r>
            <a:r>
              <a:rPr lang="it-IT" dirty="0" err="1"/>
              <a:t>protein</a:t>
            </a:r>
            <a:r>
              <a:rPr lang="it-IT" dirty="0"/>
              <a:t> HERE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714240" y="357120"/>
            <a:ext cx="7772040" cy="685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How to Image Fluorescence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960480" y="1371600"/>
            <a:ext cx="7224480" cy="502884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34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0520" y="1371600"/>
            <a:ext cx="4914720" cy="5028840"/>
          </a:xfrm>
          <a:prstGeom prst="rect">
            <a:avLst/>
          </a:prstGeom>
          <a:ln>
            <a:noFill/>
          </a:ln>
        </p:spPr>
      </p:pic>
      <p:sp>
        <p:nvSpPr>
          <p:cNvPr id="341" name="CustomShape 3"/>
          <p:cNvSpPr/>
          <p:nvPr/>
        </p:nvSpPr>
        <p:spPr>
          <a:xfrm>
            <a:off x="6319800" y="4775040"/>
            <a:ext cx="15584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Barrier filter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2" name="Line 4"/>
          <p:cNvSpPr/>
          <p:nvPr/>
        </p:nvSpPr>
        <p:spPr>
          <a:xfrm flipH="1">
            <a:off x="5970240" y="5003640"/>
            <a:ext cx="338400" cy="360"/>
          </a:xfrm>
          <a:prstGeom prst="line">
            <a:avLst/>
          </a:prstGeom>
          <a:ln w="28440">
            <a:solidFill>
              <a:schemeClr val="bg1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43" name="Line 5"/>
          <p:cNvSpPr/>
          <p:nvPr/>
        </p:nvSpPr>
        <p:spPr>
          <a:xfrm>
            <a:off x="2823840" y="3124080"/>
            <a:ext cx="338400" cy="304920"/>
          </a:xfrm>
          <a:prstGeom prst="line">
            <a:avLst/>
          </a:prstGeom>
          <a:ln w="28440">
            <a:solidFill>
              <a:schemeClr val="bg1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44" name="CustomShape 6"/>
          <p:cNvSpPr/>
          <p:nvPr/>
        </p:nvSpPr>
        <p:spPr>
          <a:xfrm>
            <a:off x="1979640" y="2438280"/>
            <a:ext cx="15584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Exciter filter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3892680" y="5486400"/>
            <a:ext cx="18968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Imaging device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6" name="CustomShape 8"/>
          <p:cNvSpPr/>
          <p:nvPr/>
        </p:nvSpPr>
        <p:spPr>
          <a:xfrm>
            <a:off x="1198440" y="4921200"/>
            <a:ext cx="18298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Excitation source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7" name="TextShape 9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336" name="Immagine 4"/>
          <p:cNvPicPr/>
          <p:nvPr/>
        </p:nvPicPr>
        <p:blipFill>
          <a:blip r:embed="rId2"/>
          <a:srcRect l="27165" t="30404" r="28334" b="30404"/>
          <a:stretch>
            <a:fillRect/>
          </a:stretch>
        </p:blipFill>
        <p:spPr>
          <a:xfrm>
            <a:off x="323640" y="548640"/>
            <a:ext cx="8719920" cy="4320000"/>
          </a:xfrm>
          <a:prstGeom prst="rect">
            <a:avLst/>
          </a:prstGeom>
          <a:ln>
            <a:noFill/>
          </a:ln>
        </p:spPr>
      </p:pic>
      <p:sp>
        <p:nvSpPr>
          <p:cNvPr id="337" name="CustomShape 2"/>
          <p:cNvSpPr/>
          <p:nvPr/>
        </p:nvSpPr>
        <p:spPr>
          <a:xfrm>
            <a:off x="909555" y="5175140"/>
            <a:ext cx="72003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333333"/>
                </a:solidFill>
                <a:ea typeface="MS PGothic" panose="020B0600070205080204" charset="-128"/>
                <a:cs typeface="+mn-lt"/>
              </a:rPr>
              <a:t>multiple fluorescent protein labeling in living cells using fusion products targeted at sub-cellular (organelle) locations.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" y="560070"/>
            <a:ext cx="6476365" cy="6152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496050" y="504825"/>
            <a:ext cx="2647315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900" dirty="0"/>
              <a:t> (A) EBFP2-mito-N-7 (human cytochrome C oxidase subunit VIII; </a:t>
            </a:r>
            <a:r>
              <a:rPr lang="en-US" sz="900" b="1" dirty="0"/>
              <a:t>mitochondria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(B)mCerulean-paxillin-N-22 (chicken;</a:t>
            </a:r>
          </a:p>
          <a:p>
            <a:r>
              <a:rPr lang="en-US" sz="900" b="1" dirty="0"/>
              <a:t>focal adhesions</a:t>
            </a:r>
            <a:r>
              <a:rPr lang="en-US" sz="900" dirty="0"/>
              <a:t>); </a:t>
            </a:r>
          </a:p>
          <a:p>
            <a:endParaRPr lang="en-US" sz="900" dirty="0"/>
          </a:p>
          <a:p>
            <a:r>
              <a:rPr lang="en-US" sz="900" dirty="0"/>
              <a:t>(C) mTFP1-actin-C-7</a:t>
            </a:r>
            <a:r>
              <a:rPr lang="it-IT" altLang="en-US" sz="900" dirty="0"/>
              <a:t> </a:t>
            </a:r>
            <a:r>
              <a:rPr lang="en-US" sz="900" dirty="0"/>
              <a:t>(human _x0004_-actin; f</a:t>
            </a:r>
            <a:r>
              <a:rPr lang="en-US" sz="900" b="1" dirty="0"/>
              <a:t>ilamentous actin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(D)mEmerald-keratin-N-17 (human</a:t>
            </a:r>
            <a:r>
              <a:rPr lang="it-IT" altLang="en-US" sz="900" dirty="0"/>
              <a:t> </a:t>
            </a:r>
            <a:r>
              <a:rPr lang="en-US" sz="900" dirty="0"/>
              <a:t>cytokeratin </a:t>
            </a:r>
          </a:p>
          <a:p>
            <a:r>
              <a:rPr lang="en-US" sz="900" dirty="0"/>
              <a:t>18; </a:t>
            </a:r>
            <a:r>
              <a:rPr lang="en-US" sz="900" b="1" dirty="0"/>
              <a:t>intermediate filaments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(E) </a:t>
            </a:r>
            <a:r>
              <a:rPr lang="en-US" sz="900" dirty="0" err="1"/>
              <a:t>superfolder</a:t>
            </a:r>
            <a:r>
              <a:rPr lang="en-US" sz="900" dirty="0"/>
              <a:t> GFP-</a:t>
            </a:r>
            <a:r>
              <a:rPr lang="en-US" sz="900" dirty="0" err="1"/>
              <a:t>lamin</a:t>
            </a:r>
            <a:r>
              <a:rPr lang="en-US" sz="900" dirty="0"/>
              <a:t> B1-C-10</a:t>
            </a:r>
          </a:p>
          <a:p>
            <a:r>
              <a:rPr lang="en-US" sz="900" dirty="0"/>
              <a:t>(human </a:t>
            </a:r>
            <a:r>
              <a:rPr lang="en-US" sz="900" dirty="0" err="1"/>
              <a:t>lamin</a:t>
            </a:r>
            <a:r>
              <a:rPr lang="en-US" sz="900" dirty="0"/>
              <a:t> B1; </a:t>
            </a:r>
            <a:r>
              <a:rPr lang="en-US" sz="900" b="1" dirty="0"/>
              <a:t>nuclear envelope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(F) mVenus-Cx43-N-7 (rat _x0005_-1 connexin-43; </a:t>
            </a:r>
            <a:r>
              <a:rPr lang="en-US" sz="900" b="1" dirty="0"/>
              <a:t>gap junctions</a:t>
            </a:r>
            <a:r>
              <a:rPr lang="en-US" sz="900" dirty="0"/>
              <a:t>); </a:t>
            </a:r>
          </a:p>
          <a:p>
            <a:endParaRPr lang="en-US" sz="900" dirty="0"/>
          </a:p>
          <a:p>
            <a:r>
              <a:rPr lang="en-US" sz="900" dirty="0"/>
              <a:t>(G) YPet-EB3-N-7</a:t>
            </a:r>
            <a:r>
              <a:rPr lang="it-IT" altLang="en-US" sz="900" dirty="0"/>
              <a:t> YPet-EB3-N-7 </a:t>
            </a:r>
            <a:r>
              <a:rPr lang="en-US" sz="900" dirty="0"/>
              <a:t>(human microtubule-associated protein; RP/EB family</a:t>
            </a:r>
          </a:p>
          <a:p>
            <a:endParaRPr lang="en-US" sz="900" dirty="0"/>
          </a:p>
          <a:p>
            <a:r>
              <a:rPr lang="en-US" sz="900" dirty="0"/>
              <a:t>(H) mKO-Golgi-N-7 (</a:t>
            </a:r>
            <a:r>
              <a:rPr lang="en-US" sz="900" dirty="0" err="1"/>
              <a:t>Nterminal</a:t>
            </a:r>
            <a:r>
              <a:rPr lang="en-US" sz="900" dirty="0"/>
              <a:t> </a:t>
            </a:r>
          </a:p>
          <a:p>
            <a:r>
              <a:rPr lang="en-US" sz="900" dirty="0"/>
              <a:t>81 amino acids of human _x0004_-1,4-</a:t>
            </a:r>
          </a:p>
          <a:p>
            <a:r>
              <a:rPr lang="en-US" sz="900" dirty="0" err="1"/>
              <a:t>glactosyltransferase</a:t>
            </a:r>
            <a:r>
              <a:rPr lang="en-US" sz="900" dirty="0"/>
              <a:t>; </a:t>
            </a:r>
            <a:r>
              <a:rPr lang="en-US" sz="900" b="1" dirty="0"/>
              <a:t>Golgi complex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(I) tdTomato-zyxin-N-7 (human zyxin;</a:t>
            </a:r>
          </a:p>
          <a:p>
            <a:r>
              <a:rPr lang="en-US" sz="900" b="1" dirty="0"/>
              <a:t>focal adhesions</a:t>
            </a:r>
            <a:r>
              <a:rPr lang="en-US" sz="900" dirty="0"/>
              <a:t>); </a:t>
            </a:r>
          </a:p>
          <a:p>
            <a:endParaRPr lang="en-US" sz="900" dirty="0"/>
          </a:p>
          <a:p>
            <a:r>
              <a:rPr lang="en-US" sz="900" dirty="0"/>
              <a:t>(J) </a:t>
            </a:r>
            <a:r>
              <a:rPr lang="en-US" sz="900" dirty="0" err="1"/>
              <a:t>TagRFP</a:t>
            </a:r>
            <a:r>
              <a:rPr lang="en-US" sz="900" dirty="0"/>
              <a:t>-tubulin-C-</a:t>
            </a:r>
            <a:r>
              <a:rPr lang="it-IT" altLang="en-US" sz="900" dirty="0"/>
              <a:t> </a:t>
            </a:r>
            <a:r>
              <a:rPr lang="en-US" sz="900" dirty="0"/>
              <a:t>6 (human _x0005_-</a:t>
            </a:r>
            <a:r>
              <a:rPr lang="en-US" sz="900" b="1" dirty="0"/>
              <a:t>tubulin; microtubules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(K)mCherry-vimentin-N-7 (human</a:t>
            </a:r>
          </a:p>
          <a:p>
            <a:r>
              <a:rPr lang="en-US" sz="900" dirty="0"/>
              <a:t>vimentin; </a:t>
            </a:r>
            <a:r>
              <a:rPr lang="en-US" sz="900" b="1" dirty="0"/>
              <a:t>intermediate filaments)</a:t>
            </a:r>
            <a:r>
              <a:rPr lang="en-US" sz="900" dirty="0"/>
              <a:t>;</a:t>
            </a:r>
          </a:p>
          <a:p>
            <a:endParaRPr lang="en-US" sz="900" dirty="0"/>
          </a:p>
          <a:p>
            <a:r>
              <a:rPr lang="en-US" sz="900" dirty="0"/>
              <a:t>(L)mPlum-_x0005_-actinin-N-19 (human </a:t>
            </a:r>
            <a:r>
              <a:rPr lang="en-US" sz="900" dirty="0" err="1"/>
              <a:t>nonmuscle</a:t>
            </a:r>
            <a:r>
              <a:rPr lang="en-US" sz="900" dirty="0"/>
              <a:t>; </a:t>
            </a:r>
            <a:r>
              <a:rPr lang="en-US" sz="900" b="1" dirty="0"/>
              <a:t>cytoskeleton</a:t>
            </a:r>
            <a:r>
              <a:rPr lang="en-US" sz="900" dirty="0"/>
              <a:t>). </a:t>
            </a:r>
          </a:p>
          <a:p>
            <a:endParaRPr lang="en-US" sz="900"/>
          </a:p>
          <a:p>
            <a:endParaRPr lang="en-US" sz="900" dirty="0"/>
          </a:p>
          <a:p>
            <a:r>
              <a:rPr lang="en-US" sz="900" dirty="0"/>
              <a:t>M-Q) Fusion of</a:t>
            </a:r>
            <a:r>
              <a:rPr lang="it-IT" altLang="en-US" sz="900" dirty="0"/>
              <a:t> </a:t>
            </a:r>
            <a:r>
              <a:rPr lang="en-US" sz="900" dirty="0" err="1"/>
              <a:t>mEGFP</a:t>
            </a:r>
            <a:r>
              <a:rPr lang="en-US" sz="900" dirty="0"/>
              <a:t> with </a:t>
            </a:r>
            <a:r>
              <a:rPr lang="en-US" sz="900" b="1" dirty="0"/>
              <a:t>human histone H2B</a:t>
            </a:r>
            <a:r>
              <a:rPr lang="it-IT" altLang="en-US" sz="900" dirty="0"/>
              <a:t> </a:t>
            </a:r>
            <a:r>
              <a:rPr lang="en-US" sz="900" dirty="0"/>
              <a:t>(mEGFP-H2B-N-6). (M) interphase;</a:t>
            </a:r>
          </a:p>
          <a:p>
            <a:r>
              <a:rPr lang="en-US" sz="900" dirty="0"/>
              <a:t>(N)prophase; (O) prometaphase;</a:t>
            </a:r>
          </a:p>
          <a:p>
            <a:r>
              <a:rPr lang="en-US" sz="900" dirty="0"/>
              <a:t>(P)metaphase; (Q) anaphase.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7790" y="161290"/>
            <a:ext cx="65405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>
                <a:sym typeface="+mn-ea"/>
              </a:rPr>
              <a:t>Fig. 3. (A-L) Subcellular localization of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selected monomeric FP fusions (listed in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Table 1) with targeting proteins imaged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in widefield fluorescence. Images are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pseudocolored to match the FP emission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profile. </a:t>
            </a:r>
            <a:endParaRPr lang="en-US" sz="1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7058160" y="0"/>
            <a:ext cx="20786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FFFFFF"/>
                </a:solidFill>
                <a:latin typeface="Arial" panose="020B0604020202020204"/>
                <a:ea typeface="MS PGothic" panose="020B0600070205080204" charset="-128"/>
              </a:rPr>
              <a:t>Michael W. Davidson</a:t>
            </a:r>
            <a:endParaRPr lang="it-IT" sz="1600" b="0" strike="noStrike" spc="-1">
              <a:latin typeface="Arial" panose="020B0604020202020204"/>
            </a:endParaRPr>
          </a:p>
        </p:txBody>
      </p:sp>
      <p:pic>
        <p:nvPicPr>
          <p:cNvPr id="601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0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0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45480" y="1152360"/>
            <a:ext cx="5096880" cy="39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2"/>
          <p:cNvSpPr/>
          <p:nvPr/>
        </p:nvSpPr>
        <p:spPr>
          <a:xfrm>
            <a:off x="2756520" y="1322280"/>
            <a:ext cx="1447560" cy="22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6" name="CustomShape 3"/>
          <p:cNvSpPr/>
          <p:nvPr/>
        </p:nvSpPr>
        <p:spPr>
          <a:xfrm>
            <a:off x="4204440" y="1322280"/>
            <a:ext cx="1447560" cy="22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7" name="CustomShape 4"/>
          <p:cNvSpPr/>
          <p:nvPr/>
        </p:nvSpPr>
        <p:spPr>
          <a:xfrm>
            <a:off x="3487680" y="616680"/>
            <a:ext cx="10468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Gene A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58" name="CustomShape 5"/>
          <p:cNvSpPr/>
          <p:nvPr/>
        </p:nvSpPr>
        <p:spPr>
          <a:xfrm>
            <a:off x="1308600" y="1557180"/>
            <a:ext cx="1109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</a:t>
            </a:r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for gene A</a:t>
            </a:r>
            <a:endParaRPr lang="it-IT" sz="2000" b="0" strike="noStrike" spc="-1" dirty="0">
              <a:latin typeface="Arial" panose="020B0604020202020204"/>
            </a:endParaRPr>
          </a:p>
        </p:txBody>
      </p:sp>
      <p:sp>
        <p:nvSpPr>
          <p:cNvPr id="359" name="CustomShape 6"/>
          <p:cNvSpPr/>
          <p:nvPr/>
        </p:nvSpPr>
        <p:spPr>
          <a:xfrm>
            <a:off x="3106080" y="1655640"/>
            <a:ext cx="15984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Coding region</a:t>
            </a:r>
            <a:endParaRPr lang="it-IT" sz="2000" b="0" strike="noStrike" spc="-1">
              <a:latin typeface="Arial" panose="020B0604020202020204"/>
            </a:endParaRPr>
          </a:p>
        </p:txBody>
      </p:sp>
      <p:sp>
        <p:nvSpPr>
          <p:cNvPr id="360" name="CustomShape 7"/>
          <p:cNvSpPr/>
          <p:nvPr/>
        </p:nvSpPr>
        <p:spPr>
          <a:xfrm>
            <a:off x="1281240" y="4191120"/>
            <a:ext cx="1447560" cy="228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62" name="CustomShape 9"/>
          <p:cNvSpPr/>
          <p:nvPr/>
        </p:nvSpPr>
        <p:spPr>
          <a:xfrm>
            <a:off x="1724760" y="3416040"/>
            <a:ext cx="35982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GFP</a:t>
            </a:r>
            <a:r>
              <a:rPr lang="it-IT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-reporter gene construct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63" name="CustomShape 10"/>
          <p:cNvSpPr/>
          <p:nvPr/>
        </p:nvSpPr>
        <p:spPr>
          <a:xfrm>
            <a:off x="1056960" y="4495680"/>
            <a:ext cx="1299600" cy="7610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 </a:t>
            </a:r>
            <a:r>
              <a:rPr lang="it-IT" sz="20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</a:t>
            </a:r>
            <a:endParaRPr lang="it-IT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for Gene A</a:t>
            </a:r>
            <a:endParaRPr lang="it-IT" sz="2000" b="0" strike="noStrike" spc="-1">
              <a:latin typeface="Arial" panose="020B0604020202020204"/>
            </a:endParaRPr>
          </a:p>
        </p:txBody>
      </p:sp>
      <p:sp>
        <p:nvSpPr>
          <p:cNvPr id="364" name="CustomShape 11"/>
          <p:cNvSpPr/>
          <p:nvPr/>
        </p:nvSpPr>
        <p:spPr>
          <a:xfrm>
            <a:off x="3094200" y="4516560"/>
            <a:ext cx="23418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Coding </a:t>
            </a:r>
            <a:r>
              <a:rPr lang="it-IT" sz="2000" b="1" strike="noStrike" spc="-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region</a:t>
            </a:r>
            <a:r>
              <a:rPr lang="it-IT" sz="20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 for</a:t>
            </a:r>
            <a:endParaRPr lang="it-IT" sz="20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        GFP</a:t>
            </a:r>
            <a:endParaRPr lang="it-IT" sz="20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sp>
        <p:nvSpPr>
          <p:cNvPr id="365" name="CustomShape 12"/>
          <p:cNvSpPr/>
          <p:nvPr/>
        </p:nvSpPr>
        <p:spPr>
          <a:xfrm>
            <a:off x="864577" y="4429617"/>
            <a:ext cx="1997205" cy="1039920"/>
          </a:xfrm>
          <a:prstGeom prst="ellipse">
            <a:avLst/>
          </a:prstGeom>
          <a:noFill/>
          <a:ln w="38160">
            <a:solidFill>
              <a:srgbClr val="333399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66" name="CustomShape 13"/>
          <p:cNvSpPr/>
          <p:nvPr/>
        </p:nvSpPr>
        <p:spPr>
          <a:xfrm>
            <a:off x="7093800" y="2631060"/>
            <a:ext cx="3025635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Can be </a:t>
            </a:r>
            <a:r>
              <a:rPr lang="it-IT" sz="2000" b="0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used</a:t>
            </a: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to</a:t>
            </a:r>
            <a:endParaRPr lang="it-IT" sz="2000" b="0" strike="noStrike" spc="-1" dirty="0"/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  <a:r>
              <a:rPr lang="it-IT" sz="20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visualize</a:t>
            </a: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the </a:t>
            </a:r>
            <a:endParaRPr lang="it-IT" sz="2000" b="0" strike="noStrike" spc="-1" dirty="0"/>
          </a:p>
          <a:p>
            <a:pPr>
              <a:lnSpc>
                <a:spcPct val="100000"/>
              </a:lnSpc>
            </a:pPr>
            <a:r>
              <a:rPr lang="it-IT" sz="2000" b="0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expression</a:t>
            </a: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of</a:t>
            </a:r>
            <a:endParaRPr lang="it-IT" sz="2000" b="0" strike="noStrike" spc="-1" dirty="0"/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    </a:t>
            </a:r>
            <a:r>
              <a:rPr lang="it-IT" sz="20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Gene A</a:t>
            </a:r>
            <a:endParaRPr lang="it-IT" sz="2000" b="1" strike="noStrike" spc="-1" dirty="0"/>
          </a:p>
        </p:txBody>
      </p:sp>
      <p:sp>
        <p:nvSpPr>
          <p:cNvPr id="367" name="CustomShape 14"/>
          <p:cNvSpPr/>
          <p:nvPr/>
        </p:nvSpPr>
        <p:spPr>
          <a:xfrm>
            <a:off x="816480" y="5943600"/>
            <a:ext cx="62773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for Gene A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regulates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the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expression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of GFP</a:t>
            </a:r>
            <a:endParaRPr lang="it-IT" sz="2400" b="0" strike="noStrike" spc="-1" dirty="0">
              <a:latin typeface="Arial" panose="020B0604020202020204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2728800" y="4184460"/>
            <a:ext cx="2594160" cy="2349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cxnSp>
        <p:nvCxnSpPr>
          <p:cNvPr id="2" name="Straight Arrow Connector 1"/>
          <p:cNvCxnSpPr>
            <a:cxnSpLocks/>
          </p:cNvCxnSpPr>
          <p:nvPr/>
        </p:nvCxnSpPr>
        <p:spPr>
          <a:xfrm>
            <a:off x="5583150" y="4387496"/>
            <a:ext cx="108435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cxnSpLocks/>
          </p:cNvCxnSpPr>
          <p:nvPr/>
        </p:nvCxnSpPr>
        <p:spPr>
          <a:xfrm flipH="1" flipV="1">
            <a:off x="5392800" y="1797892"/>
            <a:ext cx="1438645" cy="1107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BCC7FE0-FF27-0E0A-F4F1-B0D69EB0EA3A}"/>
              </a:ext>
            </a:extLst>
          </p:cNvPr>
          <p:cNvCxnSpPr>
            <a:cxnSpLocks/>
          </p:cNvCxnSpPr>
          <p:nvPr/>
        </p:nvCxnSpPr>
        <p:spPr>
          <a:xfrm>
            <a:off x="465144" y="1436400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FC9B179-9F19-393C-29CB-8F434BBEDFA9}"/>
              </a:ext>
            </a:extLst>
          </p:cNvPr>
          <p:cNvCxnSpPr>
            <a:cxnSpLocks/>
          </p:cNvCxnSpPr>
          <p:nvPr/>
        </p:nvCxnSpPr>
        <p:spPr>
          <a:xfrm>
            <a:off x="5613240" y="1436400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F78E0CA-1922-5F6F-BC57-CCBB082788E8}"/>
              </a:ext>
            </a:extLst>
          </p:cNvPr>
          <p:cNvCxnSpPr>
            <a:cxnSpLocks/>
          </p:cNvCxnSpPr>
          <p:nvPr/>
        </p:nvCxnSpPr>
        <p:spPr>
          <a:xfrm>
            <a:off x="475590" y="1484025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44C9EF1-C1A8-9C1C-812F-0614080CE5D9}"/>
              </a:ext>
            </a:extLst>
          </p:cNvPr>
          <p:cNvCxnSpPr>
            <a:cxnSpLocks/>
          </p:cNvCxnSpPr>
          <p:nvPr/>
        </p:nvCxnSpPr>
        <p:spPr>
          <a:xfrm>
            <a:off x="5613240" y="1484025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CustomShape 1"/>
          <p:cNvSpPr/>
          <p:nvPr/>
        </p:nvSpPr>
        <p:spPr>
          <a:xfrm>
            <a:off x="1308600" y="1322280"/>
            <a:ext cx="1447560" cy="228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3C737EB4-EC6E-8AC7-23ED-641E4C08D1C7}"/>
              </a:ext>
            </a:extLst>
          </p:cNvPr>
          <p:cNvSpPr/>
          <p:nvPr/>
        </p:nvSpPr>
        <p:spPr>
          <a:xfrm rot="5400000">
            <a:off x="1736383" y="623836"/>
            <a:ext cx="493710" cy="429117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DD8779-9066-9398-1BB2-8C6CBA50449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8236">
            <a:off x="7165604" y="4101769"/>
            <a:ext cx="930993" cy="99049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 1"/>
          <p:cNvGrpSpPr/>
          <p:nvPr/>
        </p:nvGrpSpPr>
        <p:grpSpPr>
          <a:xfrm>
            <a:off x="285840" y="1223925"/>
            <a:ext cx="3486775" cy="1213125"/>
            <a:chOff x="235080" y="4215675"/>
            <a:chExt cx="3486775" cy="1213125"/>
          </a:xfrm>
        </p:grpSpPr>
        <p:sp>
          <p:nvSpPr>
            <p:cNvPr id="369" name="Line 2"/>
            <p:cNvSpPr/>
            <p:nvPr/>
          </p:nvSpPr>
          <p:spPr>
            <a:xfrm>
              <a:off x="564840" y="5200560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0" name="CustomShape 3"/>
            <p:cNvSpPr/>
            <p:nvPr/>
          </p:nvSpPr>
          <p:spPr>
            <a:xfrm>
              <a:off x="1664900" y="4971960"/>
              <a:ext cx="1447560" cy="456840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1" name="CustomShape 4"/>
            <p:cNvSpPr/>
            <p:nvPr/>
          </p:nvSpPr>
          <p:spPr>
            <a:xfrm>
              <a:off x="1022400" y="4971960"/>
              <a:ext cx="609120" cy="456840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2" name="CustomShape 5"/>
            <p:cNvSpPr/>
            <p:nvPr/>
          </p:nvSpPr>
          <p:spPr>
            <a:xfrm>
              <a:off x="235080" y="4286160"/>
              <a:ext cx="118224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400" b="1" strike="noStrike" spc="-1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promoter</a:t>
              </a:r>
            </a:p>
          </p:txBody>
        </p:sp>
        <p:sp>
          <p:nvSpPr>
            <p:cNvPr id="373" name="CustomShape 6"/>
            <p:cNvSpPr/>
            <p:nvPr/>
          </p:nvSpPr>
          <p:spPr>
            <a:xfrm>
              <a:off x="2406775" y="4215675"/>
              <a:ext cx="13150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400" b="0" strike="noStrike" spc="-1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GFP gene</a:t>
              </a:r>
              <a:endParaRPr lang="it-IT" sz="2400" b="0" strike="noStrike" spc="-1">
                <a:latin typeface="Arial" panose="020B0604020202020204"/>
              </a:endParaRPr>
            </a:p>
          </p:txBody>
        </p:sp>
        <p:sp>
          <p:nvSpPr>
            <p:cNvPr id="374" name="CustomShape 7"/>
            <p:cNvSpPr/>
            <p:nvPr/>
          </p:nvSpPr>
          <p:spPr>
            <a:xfrm>
              <a:off x="826920" y="4748040"/>
              <a:ext cx="499680" cy="223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5" name="CustomShape 8"/>
            <p:cNvSpPr/>
            <p:nvPr/>
          </p:nvSpPr>
          <p:spPr>
            <a:xfrm flipH="1">
              <a:off x="2583720" y="4748040"/>
              <a:ext cx="401400" cy="223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376" name="TextShape 9"/>
          <p:cNvSpPr txBox="1"/>
          <p:nvPr/>
        </p:nvSpPr>
        <p:spPr>
          <a:xfrm>
            <a:off x="463680" y="85680"/>
            <a:ext cx="8100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Using fluorescent proteins as gene reporters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7" name="TextShape 10"/>
          <p:cNvSpPr txBox="1"/>
          <p:nvPr/>
        </p:nvSpPr>
        <p:spPr>
          <a:xfrm>
            <a:off x="4533466" y="5704936"/>
            <a:ext cx="3417977" cy="68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Whole cell is fluorescent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10" name="TextShape 4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A1CD58-688D-B52F-E79C-062422594ED1}"/>
              </a:ext>
            </a:extLst>
          </p:cNvPr>
          <p:cNvGrpSpPr/>
          <p:nvPr/>
        </p:nvGrpSpPr>
        <p:grpSpPr>
          <a:xfrm>
            <a:off x="875023" y="3269155"/>
            <a:ext cx="3651298" cy="2321725"/>
            <a:chOff x="875023" y="3269155"/>
            <a:chExt cx="3651298" cy="2321725"/>
          </a:xfrm>
        </p:grpSpPr>
        <p:sp>
          <p:nvSpPr>
            <p:cNvPr id="378" name="CustomShape 11"/>
            <p:cNvSpPr/>
            <p:nvPr/>
          </p:nvSpPr>
          <p:spPr>
            <a:xfrm>
              <a:off x="875023" y="3269155"/>
              <a:ext cx="3651298" cy="2321725"/>
            </a:xfrm>
            <a:custGeom>
              <a:avLst/>
              <a:gdLst/>
              <a:ahLst/>
              <a:cxnLst/>
              <a:rect l="l" t="t" r="r" b="b"/>
              <a:pathLst>
                <a:path w="2232" h="1125">
                  <a:moveTo>
                    <a:pt x="328" y="240"/>
                  </a:moveTo>
                  <a:cubicBezTo>
                    <a:pt x="412" y="183"/>
                    <a:pt x="294" y="266"/>
                    <a:pt x="368" y="200"/>
                  </a:cubicBezTo>
                  <a:cubicBezTo>
                    <a:pt x="414" y="157"/>
                    <a:pt x="468" y="124"/>
                    <a:pt x="520" y="88"/>
                  </a:cubicBezTo>
                  <a:cubicBezTo>
                    <a:pt x="523" y="85"/>
                    <a:pt x="566" y="51"/>
                    <a:pt x="576" y="48"/>
                  </a:cubicBezTo>
                  <a:cubicBezTo>
                    <a:pt x="672" y="7"/>
                    <a:pt x="616" y="35"/>
                    <a:pt x="688" y="16"/>
                  </a:cubicBezTo>
                  <a:cubicBezTo>
                    <a:pt x="704" y="11"/>
                    <a:pt x="736" y="0"/>
                    <a:pt x="736" y="0"/>
                  </a:cubicBezTo>
                  <a:cubicBezTo>
                    <a:pt x="762" y="2"/>
                    <a:pt x="789" y="1"/>
                    <a:pt x="816" y="8"/>
                  </a:cubicBezTo>
                  <a:cubicBezTo>
                    <a:pt x="873" y="21"/>
                    <a:pt x="885" y="103"/>
                    <a:pt x="912" y="144"/>
                  </a:cubicBezTo>
                  <a:cubicBezTo>
                    <a:pt x="956" y="211"/>
                    <a:pt x="994" y="235"/>
                    <a:pt x="1072" y="248"/>
                  </a:cubicBezTo>
                  <a:cubicBezTo>
                    <a:pt x="1141" y="239"/>
                    <a:pt x="1198" y="214"/>
                    <a:pt x="1256" y="176"/>
                  </a:cubicBezTo>
                  <a:cubicBezTo>
                    <a:pt x="1277" y="143"/>
                    <a:pt x="1289" y="129"/>
                    <a:pt x="1328" y="120"/>
                  </a:cubicBezTo>
                  <a:cubicBezTo>
                    <a:pt x="1365" y="91"/>
                    <a:pt x="1393" y="59"/>
                    <a:pt x="1440" y="48"/>
                  </a:cubicBezTo>
                  <a:cubicBezTo>
                    <a:pt x="1479" y="21"/>
                    <a:pt x="1538" y="6"/>
                    <a:pt x="1584" y="0"/>
                  </a:cubicBezTo>
                  <a:cubicBezTo>
                    <a:pt x="1589" y="0"/>
                    <a:pt x="1767" y="1"/>
                    <a:pt x="1824" y="16"/>
                  </a:cubicBezTo>
                  <a:cubicBezTo>
                    <a:pt x="1903" y="35"/>
                    <a:pt x="1976" y="72"/>
                    <a:pt x="2048" y="112"/>
                  </a:cubicBezTo>
                  <a:cubicBezTo>
                    <a:pt x="2073" y="126"/>
                    <a:pt x="2139" y="166"/>
                    <a:pt x="2152" y="184"/>
                  </a:cubicBezTo>
                  <a:cubicBezTo>
                    <a:pt x="2182" y="225"/>
                    <a:pt x="2166" y="206"/>
                    <a:pt x="2200" y="240"/>
                  </a:cubicBezTo>
                  <a:cubicBezTo>
                    <a:pt x="2205" y="253"/>
                    <a:pt x="2211" y="266"/>
                    <a:pt x="2216" y="280"/>
                  </a:cubicBezTo>
                  <a:cubicBezTo>
                    <a:pt x="2221" y="295"/>
                    <a:pt x="2232" y="328"/>
                    <a:pt x="2232" y="328"/>
                  </a:cubicBezTo>
                  <a:cubicBezTo>
                    <a:pt x="2229" y="352"/>
                    <a:pt x="2229" y="376"/>
                    <a:pt x="2224" y="400"/>
                  </a:cubicBezTo>
                  <a:cubicBezTo>
                    <a:pt x="2203" y="480"/>
                    <a:pt x="2088" y="519"/>
                    <a:pt x="2024" y="552"/>
                  </a:cubicBezTo>
                  <a:cubicBezTo>
                    <a:pt x="1886" y="620"/>
                    <a:pt x="1714" y="646"/>
                    <a:pt x="1560" y="656"/>
                  </a:cubicBezTo>
                  <a:cubicBezTo>
                    <a:pt x="1504" y="659"/>
                    <a:pt x="1448" y="661"/>
                    <a:pt x="1392" y="664"/>
                  </a:cubicBezTo>
                  <a:cubicBezTo>
                    <a:pt x="1356" y="675"/>
                    <a:pt x="1330" y="692"/>
                    <a:pt x="1296" y="704"/>
                  </a:cubicBezTo>
                  <a:cubicBezTo>
                    <a:pt x="1264" y="750"/>
                    <a:pt x="1249" y="846"/>
                    <a:pt x="1216" y="880"/>
                  </a:cubicBezTo>
                  <a:cubicBezTo>
                    <a:pt x="1100" y="995"/>
                    <a:pt x="996" y="1006"/>
                    <a:pt x="840" y="1024"/>
                  </a:cubicBezTo>
                  <a:cubicBezTo>
                    <a:pt x="724" y="1062"/>
                    <a:pt x="609" y="1092"/>
                    <a:pt x="488" y="1104"/>
                  </a:cubicBezTo>
                  <a:cubicBezTo>
                    <a:pt x="386" y="1100"/>
                    <a:pt x="278" y="1125"/>
                    <a:pt x="184" y="1088"/>
                  </a:cubicBezTo>
                  <a:cubicBezTo>
                    <a:pt x="153" y="1075"/>
                    <a:pt x="131" y="1050"/>
                    <a:pt x="104" y="1032"/>
                  </a:cubicBezTo>
                  <a:cubicBezTo>
                    <a:pt x="96" y="1026"/>
                    <a:pt x="80" y="1016"/>
                    <a:pt x="80" y="1016"/>
                  </a:cubicBezTo>
                  <a:cubicBezTo>
                    <a:pt x="53" y="976"/>
                    <a:pt x="37" y="931"/>
                    <a:pt x="16" y="888"/>
                  </a:cubicBezTo>
                  <a:cubicBezTo>
                    <a:pt x="11" y="863"/>
                    <a:pt x="0" y="840"/>
                    <a:pt x="0" y="816"/>
                  </a:cubicBezTo>
                  <a:cubicBezTo>
                    <a:pt x="0" y="730"/>
                    <a:pt x="68" y="659"/>
                    <a:pt x="112" y="592"/>
                  </a:cubicBezTo>
                  <a:cubicBezTo>
                    <a:pt x="174" y="494"/>
                    <a:pt x="131" y="533"/>
                    <a:pt x="192" y="488"/>
                  </a:cubicBezTo>
                  <a:cubicBezTo>
                    <a:pt x="201" y="451"/>
                    <a:pt x="203" y="436"/>
                    <a:pt x="240" y="424"/>
                  </a:cubicBezTo>
                  <a:cubicBezTo>
                    <a:pt x="289" y="374"/>
                    <a:pt x="314" y="308"/>
                    <a:pt x="328" y="240"/>
                  </a:cubicBezTo>
                  <a:close/>
                </a:path>
              </a:pathLst>
            </a:custGeom>
            <a:solidFill>
              <a:srgbClr val="00FF00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E7B41061-4B9F-8085-5964-E27E20727791}"/>
                </a:ext>
              </a:extLst>
            </p:cNvPr>
            <p:cNvSpPr/>
            <p:nvPr/>
          </p:nvSpPr>
          <p:spPr>
            <a:xfrm>
              <a:off x="1478849" y="4344945"/>
              <a:ext cx="978685" cy="7699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75F3EE2-8D63-B0C5-D08D-F138332E7362}"/>
              </a:ext>
            </a:extLst>
          </p:cNvPr>
          <p:cNvGrpSpPr/>
          <p:nvPr/>
        </p:nvGrpSpPr>
        <p:grpSpPr>
          <a:xfrm>
            <a:off x="5473800" y="2848441"/>
            <a:ext cx="2158560" cy="2161829"/>
            <a:chOff x="5590927" y="2617845"/>
            <a:chExt cx="2158560" cy="2161829"/>
          </a:xfrm>
        </p:grpSpPr>
        <p:sp>
          <p:nvSpPr>
            <p:cNvPr id="381" name="CustomShape 14"/>
            <p:cNvSpPr/>
            <p:nvPr/>
          </p:nvSpPr>
          <p:spPr>
            <a:xfrm>
              <a:off x="5590927" y="2617845"/>
              <a:ext cx="2158560" cy="2158560"/>
            </a:xfrm>
            <a:prstGeom prst="ellipse">
              <a:avLst/>
            </a:prstGeom>
            <a:solidFill>
              <a:srgbClr val="00FF00">
                <a:alpha val="28000"/>
              </a:srgbClr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pic>
          <p:nvPicPr>
            <p:cNvPr id="3" name="Immagine 7">
              <a:extLst>
                <a:ext uri="{FF2B5EF4-FFF2-40B4-BE49-F238E27FC236}">
                  <a16:creationId xmlns:a16="http://schemas.microsoft.com/office/drawing/2014/main" id="{69D23C62-0297-F5CD-5A77-015B2D3CD11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98657">
              <a:off x="5981101" y="2732026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Immagine 7">
              <a:extLst>
                <a:ext uri="{FF2B5EF4-FFF2-40B4-BE49-F238E27FC236}">
                  <a16:creationId xmlns:a16="http://schemas.microsoft.com/office/drawing/2014/main" id="{FF4698D3-B2DD-7C1D-3233-902BBC9A9FD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98657">
              <a:off x="6632630" y="273987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Immagine 7">
              <a:extLst>
                <a:ext uri="{FF2B5EF4-FFF2-40B4-BE49-F238E27FC236}">
                  <a16:creationId xmlns:a16="http://schemas.microsoft.com/office/drawing/2014/main" id="{1A88526D-5008-57EF-6162-C7313A2BE435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27735">
              <a:off x="7073818" y="3164117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2C833ADF-99D8-B966-5575-94CDD15C492D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27735">
              <a:off x="6901863" y="3803247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magine 7">
              <a:extLst>
                <a:ext uri="{FF2B5EF4-FFF2-40B4-BE49-F238E27FC236}">
                  <a16:creationId xmlns:a16="http://schemas.microsoft.com/office/drawing/2014/main" id="{266BBCFC-6A25-E2A3-AED4-BD1EB237156B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393227" y="3946123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CA57201-F22C-CF90-9587-BDEA67045A19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227606" y="3352408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11B281F-953E-CF9D-468F-9797FAACEB9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372695">
              <a:off x="5617806" y="3334212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90C08A4-B01E-DD73-6F61-61599D30E7C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372695">
              <a:off x="5912072" y="3850642"/>
              <a:ext cx="522709" cy="83355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79" name="CustomShape 12"/>
          <p:cNvSpPr/>
          <p:nvPr/>
        </p:nvSpPr>
        <p:spPr>
          <a:xfrm>
            <a:off x="3772614" y="3813287"/>
            <a:ext cx="323135" cy="330088"/>
          </a:xfrm>
          <a:prstGeom prst="ellipse">
            <a:avLst/>
          </a:prstGeom>
          <a:solidFill>
            <a:srgbClr val="00FF00">
              <a:alpha val="28000"/>
            </a:srgbClr>
          </a:solidFill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1B7136-FE57-5DC7-3FDD-15BA4931404F}"/>
              </a:ext>
            </a:extLst>
          </p:cNvPr>
          <p:cNvSpPr txBox="1"/>
          <p:nvPr/>
        </p:nvSpPr>
        <p:spPr>
          <a:xfrm>
            <a:off x="4293000" y="1713926"/>
            <a:ext cx="457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expressed wherever </a:t>
            </a:r>
            <a:r>
              <a:rPr lang="en-US" sz="18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original promoter is active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5"/>
          <p:cNvPicPr/>
          <p:nvPr/>
        </p:nvPicPr>
        <p:blipFill rotWithShape="1">
          <a:blip r:embed="rId3"/>
          <a:srcRect r="50000"/>
          <a:stretch/>
        </p:blipFill>
        <p:spPr>
          <a:xfrm>
            <a:off x="5141235" y="1141326"/>
            <a:ext cx="3103245" cy="2206084"/>
          </a:xfrm>
          <a:prstGeom prst="rect">
            <a:avLst/>
          </a:prstGeom>
          <a:ln>
            <a:noFill/>
          </a:ln>
        </p:spPr>
      </p:pic>
      <p:sp>
        <p:nvSpPr>
          <p:cNvPr id="419" name="TextShape 8"/>
          <p:cNvSpPr txBox="1"/>
          <p:nvPr/>
        </p:nvSpPr>
        <p:spPr>
          <a:xfrm>
            <a:off x="310515" y="-2037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Using fluorescent proteins </a:t>
            </a:r>
            <a:r>
              <a:rPr lang="en-US" sz="2400" b="1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as gene reporters</a:t>
            </a:r>
            <a:endParaRPr lang="en-US" sz="2400" b="0" strike="noStrike" spc="-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TextShape 9"/>
          <p:cNvSpPr txBox="1"/>
          <p:nvPr/>
        </p:nvSpPr>
        <p:spPr>
          <a:xfrm>
            <a:off x="1644427" y="6130685"/>
            <a:ext cx="6280785" cy="5746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expressed wherever original promoter is active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21" name="TextShape 10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929A00-CF0C-E047-231A-4F048A65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43" y="1024869"/>
            <a:ext cx="4277264" cy="513271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49780B1-9908-0296-7DF3-D7037F6DFBBB}"/>
              </a:ext>
            </a:extLst>
          </p:cNvPr>
          <p:cNvPicPr/>
          <p:nvPr/>
        </p:nvPicPr>
        <p:blipFill rotWithShape="1">
          <a:blip r:embed="rId3"/>
          <a:srcRect l="51123" t="-5341" r="-1123" b="5341"/>
          <a:stretch/>
        </p:blipFill>
        <p:spPr>
          <a:xfrm>
            <a:off x="5141235" y="3643766"/>
            <a:ext cx="3103246" cy="22060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92640" y="1357200"/>
            <a:ext cx="4152600" cy="2623680"/>
          </a:xfrm>
          <a:prstGeom prst="rect">
            <a:avLst/>
          </a:prstGeom>
          <a:ln>
            <a:noFill/>
          </a:ln>
        </p:spPr>
      </p:pic>
      <p:pic>
        <p:nvPicPr>
          <p:cNvPr id="423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305240" y="4049640"/>
            <a:ext cx="4165200" cy="2657160"/>
          </a:xfrm>
          <a:prstGeom prst="rect">
            <a:avLst/>
          </a:prstGeom>
          <a:ln>
            <a:noFill/>
          </a:ln>
        </p:spPr>
      </p:pic>
      <p:sp>
        <p:nvSpPr>
          <p:cNvPr id="424" name="CustomShape 1"/>
          <p:cNvSpPr/>
          <p:nvPr/>
        </p:nvSpPr>
        <p:spPr>
          <a:xfrm>
            <a:off x="698760" y="2128665"/>
            <a:ext cx="2221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Under normal light</a:t>
            </a:r>
          </a:p>
        </p:txBody>
      </p:sp>
      <p:sp>
        <p:nvSpPr>
          <p:cNvPr id="425" name="TextShape 2"/>
          <p:cNvSpPr txBox="1"/>
          <p:nvPr/>
        </p:nvSpPr>
        <p:spPr>
          <a:xfrm>
            <a:off x="642960" y="2142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Transgenic GFP mice</a:t>
            </a:r>
          </a:p>
        </p:txBody>
      </p:sp>
      <p:sp>
        <p:nvSpPr>
          <p:cNvPr id="426" name="CustomShape 3"/>
          <p:cNvSpPr/>
          <p:nvPr/>
        </p:nvSpPr>
        <p:spPr>
          <a:xfrm>
            <a:off x="642960" y="4922100"/>
            <a:ext cx="1929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Under blue light</a:t>
            </a:r>
          </a:p>
        </p:txBody>
      </p:sp>
      <p:sp>
        <p:nvSpPr>
          <p:cNvPr id="427" name="TextShape 4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1640" y="116640"/>
            <a:ext cx="5257440" cy="3943080"/>
          </a:xfrm>
          <a:prstGeom prst="rect">
            <a:avLst/>
          </a:prstGeom>
          <a:ln>
            <a:noFill/>
          </a:ln>
        </p:spPr>
      </p:pic>
      <p:sp>
        <p:nvSpPr>
          <p:cNvPr id="42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3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000" y="2520360"/>
            <a:ext cx="3960000" cy="418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46000"/>
            <a:ext cx="9143640" cy="6011640"/>
          </a:xfrm>
          <a:prstGeom prst="rect">
            <a:avLst/>
          </a:prstGeom>
          <a:ln>
            <a:noFill/>
          </a:ln>
        </p:spPr>
      </p:pic>
      <p:sp>
        <p:nvSpPr>
          <p:cNvPr id="432" name="TextShape 1"/>
          <p:cNvSpPr txBox="1"/>
          <p:nvPr/>
        </p:nvSpPr>
        <p:spPr>
          <a:xfrm>
            <a:off x="609480" y="0"/>
            <a:ext cx="7772040" cy="990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Transgenic pigs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3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670</Words>
  <Application>Microsoft Office PowerPoint</Application>
  <PresentationFormat>Presentazione su schermo (4:3)</PresentationFormat>
  <Paragraphs>141</Paragraphs>
  <Slides>35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35</vt:i4>
      </vt:variant>
    </vt:vector>
  </HeadingPairs>
  <TitlesOfParts>
    <vt:vector size="49" baseType="lpstr">
      <vt:lpstr>Arial</vt:lpstr>
      <vt:lpstr>Arial Narrow</vt:lpstr>
      <vt:lpstr>Cambria</vt:lpstr>
      <vt:lpstr>Segoe UI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Ilia Aranda 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Bioluminsecence, fluorescence and fluorescent proteins</dc:title>
  <dc:creator>Ilia Aranda  User</dc:creator>
  <cp:lastModifiedBy>SBLATTERO DANIELE</cp:lastModifiedBy>
  <cp:revision>231</cp:revision>
  <dcterms:created xsi:type="dcterms:W3CDTF">2008-07-02T15:10:00Z</dcterms:created>
  <dcterms:modified xsi:type="dcterms:W3CDTF">2024-04-14T08:48:42Z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Ilia Aranda  User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KSOProductBuildVer">
    <vt:lpwstr>1033-11.2.0.11042</vt:lpwstr>
  </property>
  <property fmtid="{D5CDD505-2E9C-101B-9397-08002B2CF9AE}" pid="7" name="LinksUpToDate">
    <vt:bool>false</vt:bool>
  </property>
  <property fmtid="{D5CDD505-2E9C-101B-9397-08002B2CF9AE}" pid="8" name="MMClips">
    <vt:i4>1</vt:i4>
  </property>
  <property fmtid="{D5CDD505-2E9C-101B-9397-08002B2CF9AE}" pid="9" name="Notes">
    <vt:i4>43</vt:i4>
  </property>
  <property fmtid="{D5CDD505-2E9C-101B-9397-08002B2CF9AE}" pid="10" name="PresentationFormat">
    <vt:lpwstr>Presentazione su schermo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88</vt:i4>
  </property>
  <property fmtid="{D5CDD505-2E9C-101B-9397-08002B2CF9AE}" pid="14" name="ICV">
    <vt:lpwstr>79213BB43B1B4E958D12AE7B482397D5</vt:lpwstr>
  </property>
</Properties>
</file>