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323" r:id="rId2"/>
    <p:sldId id="324" r:id="rId3"/>
    <p:sldId id="388" r:id="rId4"/>
    <p:sldId id="353" r:id="rId5"/>
    <p:sldId id="325" r:id="rId6"/>
    <p:sldId id="326" r:id="rId7"/>
    <p:sldId id="327" r:id="rId8"/>
    <p:sldId id="328" r:id="rId9"/>
    <p:sldId id="329" r:id="rId10"/>
    <p:sldId id="333" r:id="rId11"/>
    <p:sldId id="330" r:id="rId12"/>
    <p:sldId id="331" r:id="rId13"/>
    <p:sldId id="332" r:id="rId14"/>
    <p:sldId id="354" r:id="rId15"/>
    <p:sldId id="335" r:id="rId16"/>
    <p:sldId id="336" r:id="rId17"/>
    <p:sldId id="352" r:id="rId18"/>
    <p:sldId id="355" r:id="rId19"/>
    <p:sldId id="389" r:id="rId20"/>
    <p:sldId id="392" r:id="rId21"/>
    <p:sldId id="390" r:id="rId22"/>
    <p:sldId id="391" r:id="rId23"/>
    <p:sldId id="393" r:id="rId24"/>
    <p:sldId id="394" r:id="rId25"/>
    <p:sldId id="369" r:id="rId26"/>
    <p:sldId id="395" r:id="rId27"/>
    <p:sldId id="337" r:id="rId28"/>
    <p:sldId id="357" r:id="rId29"/>
    <p:sldId id="338" r:id="rId30"/>
    <p:sldId id="359" r:id="rId31"/>
    <p:sldId id="396" r:id="rId32"/>
    <p:sldId id="397" r:id="rId33"/>
    <p:sldId id="339" r:id="rId34"/>
    <p:sldId id="340" r:id="rId35"/>
    <p:sldId id="351" r:id="rId36"/>
    <p:sldId id="350" r:id="rId37"/>
    <p:sldId id="341" r:id="rId38"/>
    <p:sldId id="342" r:id="rId39"/>
    <p:sldId id="343" r:id="rId40"/>
    <p:sldId id="362" r:id="rId41"/>
    <p:sldId id="360" r:id="rId42"/>
    <p:sldId id="356" r:id="rId43"/>
    <p:sldId id="361" r:id="rId44"/>
    <p:sldId id="368" r:id="rId45"/>
    <p:sldId id="363" r:id="rId46"/>
    <p:sldId id="367" r:id="rId47"/>
    <p:sldId id="398" r:id="rId48"/>
    <p:sldId id="399" r:id="rId49"/>
    <p:sldId id="400" r:id="rId50"/>
    <p:sldId id="344" r:id="rId51"/>
  </p:sldIdLst>
  <p:sldSz cx="9144000" cy="6858000" type="screen4x3"/>
  <p:notesSz cx="7099300" cy="10234613"/>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45" autoAdjust="0"/>
  </p:normalViewPr>
  <p:slideViewPr>
    <p:cSldViewPr>
      <p:cViewPr varScale="1">
        <p:scale>
          <a:sx n="78" d="100"/>
          <a:sy n="78" d="100"/>
        </p:scale>
        <p:origin x="1594" y="62"/>
      </p:cViewPr>
      <p:guideLst>
        <p:guide orient="horz" pos="2160"/>
        <p:guide pos="2880"/>
      </p:guideLst>
    </p:cSldViewPr>
  </p:slideViewPr>
  <p:outlineViewPr>
    <p:cViewPr>
      <p:scale>
        <a:sx n="33" d="100"/>
        <a:sy n="33" d="100"/>
      </p:scale>
      <p:origin x="0" y="222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vl1pPr>
          </a:lstStyle>
          <a:p>
            <a:pPr>
              <a:defRPr/>
            </a:pPr>
            <a:endParaRPr lang="it-IT"/>
          </a:p>
        </p:txBody>
      </p:sp>
      <p:sp>
        <p:nvSpPr>
          <p:cNvPr id="107523" name="Rectangle 3"/>
          <p:cNvSpPr>
            <a:spLocks noGrp="1" noChangeArrowheads="1"/>
          </p:cNvSpPr>
          <p:nvPr>
            <p:ph type="dt" idx="1"/>
          </p:nvPr>
        </p:nvSpPr>
        <p:spPr bwMode="auto">
          <a:xfrm>
            <a:off x="4021294"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vl1pPr>
          </a:lstStyle>
          <a:p>
            <a:pPr>
              <a:defRPr/>
            </a:pPr>
            <a:endParaRPr lang="it-IT"/>
          </a:p>
        </p:txBody>
      </p:sp>
      <p:sp>
        <p:nvSpPr>
          <p:cNvPr id="39940"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107525" name="Rectangle 5"/>
          <p:cNvSpPr>
            <a:spLocks noGrp="1" noChangeArrowheads="1"/>
          </p:cNvSpPr>
          <p:nvPr>
            <p:ph type="body" sz="quarter" idx="3"/>
          </p:nvPr>
        </p:nvSpPr>
        <p:spPr bwMode="auto">
          <a:xfrm>
            <a:off x="709930" y="4861441"/>
            <a:ext cx="5679440" cy="4605576"/>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107526" name="Rectangle 6"/>
          <p:cNvSpPr>
            <a:spLocks noGrp="1" noChangeArrowheads="1"/>
          </p:cNvSpPr>
          <p:nvPr>
            <p:ph type="ftr" sz="quarter" idx="4"/>
          </p:nvPr>
        </p:nvSpPr>
        <p:spPr bwMode="auto">
          <a:xfrm>
            <a:off x="0"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vl1pPr>
          </a:lstStyle>
          <a:p>
            <a:pPr>
              <a:defRPr/>
            </a:pPr>
            <a:endParaRPr lang="it-IT"/>
          </a:p>
        </p:txBody>
      </p:sp>
      <p:sp>
        <p:nvSpPr>
          <p:cNvPr id="107527" name="Rectangle 7"/>
          <p:cNvSpPr>
            <a:spLocks noGrp="1" noChangeArrowheads="1"/>
          </p:cNvSpPr>
          <p:nvPr>
            <p:ph type="sldNum" sz="quarter" idx="5"/>
          </p:nvPr>
        </p:nvSpPr>
        <p:spPr bwMode="auto">
          <a:xfrm>
            <a:off x="4021294"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vl1pPr>
          </a:lstStyle>
          <a:p>
            <a:pPr>
              <a:defRPr/>
            </a:pPr>
            <a:fld id="{DCB61275-3D5A-43AA-9CDA-D7EBA0B0AB59}" type="slidenum">
              <a:rPr lang="it-IT"/>
              <a:pPr>
                <a:defRPr/>
              </a:pPr>
              <a:t>‹N›</a:t>
            </a:fld>
            <a:endParaRPr lang="it-IT"/>
          </a:p>
        </p:txBody>
      </p:sp>
    </p:spTree>
    <p:extLst>
      <p:ext uri="{BB962C8B-B14F-4D97-AF65-F5344CB8AC3E}">
        <p14:creationId xmlns:p14="http://schemas.microsoft.com/office/powerpoint/2010/main" val="14637564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645DB026-8B89-4ACA-8347-5D0A3F1936CD}"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5946B18A-0201-4663-862A-0F861D6394D3}"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DFE989E5-6A7C-4319-B348-B0E065CCF4F7}"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99971C40-6D59-489E-91F3-E97BA0BC1684}"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9701CF46-565E-4439-8CD9-E158BC061FF6}"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F510A110-05AE-4941-A751-0B250BA3810E}"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519C44A8-3769-41DC-9535-DDB49FA23DCA}"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0FA132CC-C0DF-4D85-94EE-9C23D3C056F2}"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4C1D0730-296D-4239-B709-981ACBB52F82}"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1F06CBBD-4E79-498D-BAFF-ABA55C5A5CF8}"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71C1A900-91A0-470F-BFA2-669A64C951DE}"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99FF">
            <a:alpha val="16000"/>
          </a:srgb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2E6BB49-2EDE-452D-B936-66E00CB651D4}"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it.wikipedia.org/wiki/Lettura" TargetMode="External"/><Relationship Id="rId2" Type="http://schemas.openxmlformats.org/officeDocument/2006/relationships/hyperlink" Target="http://it.wikipedia.org/wiki/Analfabetismo_funzionale" TargetMode="External"/><Relationship Id="rId1" Type="http://schemas.openxmlformats.org/officeDocument/2006/relationships/slideLayout" Target="../slideLayouts/slideLayout2.xml"/><Relationship Id="rId6" Type="http://schemas.openxmlformats.org/officeDocument/2006/relationships/hyperlink" Target="http://it.wikipedia.org/wiki/Analfabetismo" TargetMode="External"/><Relationship Id="rId5" Type="http://schemas.openxmlformats.org/officeDocument/2006/relationships/hyperlink" Target="http://it.wikipedia.org/wiki/Calcolo" TargetMode="External"/><Relationship Id="rId4" Type="http://schemas.openxmlformats.org/officeDocument/2006/relationships/hyperlink" Target="http://it.wikipedia.org/wiki/Scrittura"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it.wikipedia.org/wiki/Giornale" TargetMode="External"/><Relationship Id="rId2" Type="http://schemas.openxmlformats.org/officeDocument/2006/relationships/hyperlink" Target="http://it.wikipedia.org/wiki/Contratto" TargetMode="External"/><Relationship Id="rId1" Type="http://schemas.openxmlformats.org/officeDocument/2006/relationships/slideLayout" Target="../slideLayouts/slideLayout2.xml"/><Relationship Id="rId6" Type="http://schemas.openxmlformats.org/officeDocument/2006/relationships/hyperlink" Target="http://it.wikipedia.org/wiki/Autobus" TargetMode="External"/><Relationship Id="rId5" Type="http://schemas.openxmlformats.org/officeDocument/2006/relationships/hyperlink" Target="http://it.wikipedia.org/wiki/Dizionario" TargetMode="External"/><Relationship Id="rId4" Type="http://schemas.openxmlformats.org/officeDocument/2006/relationships/hyperlink" Target="http://it.wikipedia.org/wiki/Segnale_stradale"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oecd.org/skills/piaac/onlineassessment/" TargetMode="External"/><Relationship Id="rId2" Type="http://schemas.openxmlformats.org/officeDocument/2006/relationships/hyperlink" Target="http://www.oecd.org/skills/ESonline-assessment/" TargetMode="External"/><Relationship Id="rId1" Type="http://schemas.openxmlformats.org/officeDocument/2006/relationships/slideLayout" Target="../slideLayouts/slideLayout7.xml"/><Relationship Id="rId4" Type="http://schemas.openxmlformats.org/officeDocument/2006/relationships/hyperlink" Target="http://www.oecd.org/skills/ESonline-assessment/takethetest/?"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ilc.cnr.it/dylanlab/apps/texttools/?tt_user=guest"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doi.org/10.1093/jamia/ocv079"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globalhandwashingday.org/Poster.asp"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s://video.repubblica.it/dossier/coronavirus-wuhan-2020/usa-lo-slogan-dello-spot-americano-per-sconfiggere-il-covid-e-semplice-e-geniale/371439/372045" TargetMode="External"/><Relationship Id="rId7" Type="http://schemas.openxmlformats.org/officeDocument/2006/relationships/hyperlink" Target="https://video.repubblica.it/dossier/coronavirus-wuhan-2020/canarie-il-video-shock-anti-covid-lo-spot-e-rivolto-ai-giovani/371423/372029" TargetMode="External"/><Relationship Id="rId2" Type="http://schemas.openxmlformats.org/officeDocument/2006/relationships/hyperlink" Target="https://video.repubblica.it/dossier/coronavirus-wuhan-2020/la-geniale-campagna-del-governo-tedesco-contro-il-covid-19/371147/371755?video" TargetMode="External"/><Relationship Id="rId1" Type="http://schemas.openxmlformats.org/officeDocument/2006/relationships/slideLayout" Target="../slideLayouts/slideLayout7.xml"/><Relationship Id="rId6" Type="http://schemas.openxmlformats.org/officeDocument/2006/relationships/hyperlink" Target="https://video.repubblica.it/dossier/coronavirus-wuhan-2020/spagna-lo-spot-anti-covid-mostra-i-malati-e-le-bare-questo-non-e-un-gioco/371435/372041" TargetMode="External"/><Relationship Id="rId5" Type="http://schemas.openxmlformats.org/officeDocument/2006/relationships/hyperlink" Target="https://video.repubblica.it/dossier/coronavirus-wuhan-2020/francia-lo-spot-anti-covid-e-durissimo-cosi-il-virus-si-trasmette-in-famiglia-e-si-finisce-in-ospedale/371429/372035" TargetMode="External"/><Relationship Id="rId4" Type="http://schemas.openxmlformats.org/officeDocument/2006/relationships/hyperlink" Target="https://video.repubblica.it/dossier/coronavirus-wuhan-2020/regno-unito-lo-spot-contro-il-covid-e-un-appello-all-altruismo-ricordate-mani-faccia-distanza/371433/372039"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egnaposto numero diapositiva 4"/>
          <p:cNvSpPr>
            <a:spLocks noGrp="1"/>
          </p:cNvSpPr>
          <p:nvPr>
            <p:ph type="sldNum" sz="quarter" idx="12"/>
          </p:nvPr>
        </p:nvSpPr>
        <p:spPr>
          <a:noFill/>
        </p:spPr>
        <p:txBody>
          <a:bodyPr/>
          <a:lstStyle/>
          <a:p>
            <a:fld id="{6247B1E8-A66D-4503-9A57-0AA20AED4F06}" type="slidenum">
              <a:rPr lang="it-IT" smtClean="0"/>
              <a:pPr/>
              <a:t>1</a:t>
            </a:fld>
            <a:endParaRPr lang="it-IT"/>
          </a:p>
        </p:txBody>
      </p:sp>
      <p:sp>
        <p:nvSpPr>
          <p:cNvPr id="17412" name="Segnaposto piè di pagina 3"/>
          <p:cNvSpPr>
            <a:spLocks noGrp="1"/>
          </p:cNvSpPr>
          <p:nvPr>
            <p:ph idx="1"/>
          </p:nvPr>
        </p:nvSpPr>
        <p:spPr>
          <a:xfrm>
            <a:off x="395536" y="188640"/>
            <a:ext cx="8229600" cy="4525963"/>
          </a:xfrm>
        </p:spPr>
        <p:txBody>
          <a:bodyPr/>
          <a:lstStyle/>
          <a:p>
            <a:pPr>
              <a:buFontTx/>
              <a:buNone/>
            </a:pPr>
            <a:r>
              <a:rPr lang="en-US" dirty="0"/>
              <a:t>Peter S. </a:t>
            </a:r>
            <a:r>
              <a:rPr lang="en-US" dirty="0" err="1"/>
              <a:t>Houts</a:t>
            </a:r>
            <a:r>
              <a:rPr lang="en-US" dirty="0"/>
              <a:t>, Cecilia C. </a:t>
            </a:r>
            <a:r>
              <a:rPr lang="en-US" dirty="0" err="1"/>
              <a:t>Doak</a:t>
            </a:r>
            <a:r>
              <a:rPr lang="en-US" dirty="0"/>
              <a:t> , Leonard G. </a:t>
            </a:r>
            <a:r>
              <a:rPr lang="en-US" dirty="0" err="1"/>
              <a:t>Doak</a:t>
            </a:r>
            <a:r>
              <a:rPr lang="en-US" dirty="0"/>
              <a:t> , Matthew J. </a:t>
            </a:r>
            <a:r>
              <a:rPr lang="en-US" dirty="0" err="1"/>
              <a:t>Loscalzo</a:t>
            </a:r>
            <a:r>
              <a:rPr lang="en-US" dirty="0"/>
              <a:t>. (2006).</a:t>
            </a:r>
          </a:p>
          <a:p>
            <a:pPr>
              <a:buFontTx/>
              <a:buNone/>
            </a:pPr>
            <a:r>
              <a:rPr lang="en-US" dirty="0"/>
              <a:t>The role of pictures in improving health communication: A review of research on attention, comprehension, recall, and adherence. </a:t>
            </a:r>
            <a:endParaRPr lang="it-IT" dirty="0"/>
          </a:p>
          <a:p>
            <a:pPr>
              <a:buFontTx/>
              <a:buNone/>
            </a:pPr>
            <a:r>
              <a:rPr lang="en-US" i="1" dirty="0"/>
              <a:t>Patient Education and Counseling</a:t>
            </a:r>
            <a:r>
              <a:rPr lang="en-US" dirty="0"/>
              <a:t>, 173-190.</a:t>
            </a:r>
          </a:p>
          <a:p>
            <a:pPr>
              <a:buFontTx/>
              <a:buNone/>
            </a:pPr>
            <a:endParaRPr lang="en-US" dirty="0"/>
          </a:p>
          <a:p>
            <a:pPr>
              <a:buNone/>
            </a:pPr>
            <a:r>
              <a:rPr lang="it-IT" sz="2800" i="1" dirty="0">
                <a:solidFill>
                  <a:schemeClr val="tx1"/>
                </a:solidFill>
                <a:latin typeface="+mn-lt"/>
                <a:ea typeface="+mn-ea"/>
                <a:cs typeface="+mn-cs"/>
              </a:rPr>
              <a:t>L’articolo studia il modo in cui combinare figure e testo ha un effetto sulla comunicazione in campo sanitario.  </a:t>
            </a:r>
          </a:p>
          <a:p>
            <a:pPr>
              <a:buFontTx/>
              <a:buNone/>
            </a:pPr>
            <a:endParaRPr lang="it-IT"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l"/>
            <a:r>
              <a:rPr lang="it-IT" dirty="0"/>
              <a:t>1.Attenzione:</a:t>
            </a:r>
          </a:p>
        </p:txBody>
      </p:sp>
      <p:sp>
        <p:nvSpPr>
          <p:cNvPr id="3" name="Segnaposto contenuto 2"/>
          <p:cNvSpPr>
            <a:spLocks noGrp="1"/>
          </p:cNvSpPr>
          <p:nvPr>
            <p:ph idx="1"/>
          </p:nvPr>
        </p:nvSpPr>
        <p:spPr>
          <a:xfrm>
            <a:off x="0" y="1714488"/>
            <a:ext cx="8229600" cy="4525963"/>
          </a:xfrm>
        </p:spPr>
        <p:txBody>
          <a:bodyPr/>
          <a:lstStyle/>
          <a:p>
            <a:pPr>
              <a:buNone/>
            </a:pPr>
            <a:r>
              <a:rPr lang="en-US" sz="2000" dirty="0">
                <a:solidFill>
                  <a:schemeClr val="tx1"/>
                </a:solidFill>
                <a:latin typeface="+mn-lt"/>
                <a:ea typeface="+mn-ea"/>
                <a:cs typeface="+mn-cs"/>
              </a:rPr>
              <a:t>Not all health communications are read by people who</a:t>
            </a:r>
          </a:p>
          <a:p>
            <a:pPr>
              <a:buNone/>
            </a:pPr>
            <a:r>
              <a:rPr lang="en-US" sz="2000" dirty="0">
                <a:solidFill>
                  <a:schemeClr val="tx1"/>
                </a:solidFill>
                <a:latin typeface="+mn-lt"/>
                <a:ea typeface="+mn-ea"/>
                <a:cs typeface="+mn-cs"/>
              </a:rPr>
              <a:t>could benefit.</a:t>
            </a:r>
          </a:p>
          <a:p>
            <a:pPr>
              <a:buNone/>
            </a:pPr>
            <a:r>
              <a:rPr lang="en-US" sz="2000" dirty="0">
                <a:solidFill>
                  <a:schemeClr val="tx1"/>
                </a:solidFill>
                <a:latin typeface="+mn-lt"/>
                <a:ea typeface="+mn-ea"/>
                <a:cs typeface="+mn-cs"/>
              </a:rPr>
              <a:t> Racks of informational brochures in doctors’ offices are often</a:t>
            </a:r>
          </a:p>
          <a:p>
            <a:pPr>
              <a:buNone/>
            </a:pPr>
            <a:r>
              <a:rPr lang="en-US" sz="2000" dirty="0">
                <a:solidFill>
                  <a:schemeClr val="tx1"/>
                </a:solidFill>
                <a:latin typeface="+mn-lt"/>
                <a:ea typeface="+mn-ea"/>
                <a:cs typeface="+mn-cs"/>
              </a:rPr>
              <a:t> ignored and, even when brochures are given</a:t>
            </a:r>
          </a:p>
          <a:p>
            <a:pPr>
              <a:buNone/>
            </a:pPr>
            <a:r>
              <a:rPr lang="en-US" sz="2000" dirty="0">
                <a:solidFill>
                  <a:schemeClr val="tx1"/>
                </a:solidFill>
                <a:latin typeface="+mn-lt"/>
                <a:ea typeface="+mn-ea"/>
                <a:cs typeface="+mn-cs"/>
              </a:rPr>
              <a:t>to patients by health professionals, not all are read. </a:t>
            </a:r>
          </a:p>
          <a:p>
            <a:pPr>
              <a:buNone/>
            </a:pPr>
            <a:r>
              <a:rPr lang="en-US" sz="2000" dirty="0">
                <a:solidFill>
                  <a:schemeClr val="tx1"/>
                </a:solidFill>
                <a:latin typeface="+mn-lt"/>
                <a:ea typeface="+mn-ea"/>
                <a:cs typeface="+mn-cs"/>
              </a:rPr>
              <a:t>Even spoken instructions by health professionals are not </a:t>
            </a:r>
          </a:p>
          <a:p>
            <a:pPr>
              <a:buNone/>
            </a:pPr>
            <a:r>
              <a:rPr lang="en-US" sz="2000" dirty="0">
                <a:solidFill>
                  <a:schemeClr val="tx1"/>
                </a:solidFill>
                <a:latin typeface="+mn-lt"/>
                <a:ea typeface="+mn-ea"/>
                <a:cs typeface="+mn-cs"/>
              </a:rPr>
              <a:t>Always attended to by patients or families because they are</a:t>
            </a:r>
          </a:p>
          <a:p>
            <a:pPr>
              <a:buNone/>
            </a:pPr>
            <a:r>
              <a:rPr lang="en-US" sz="2000" dirty="0">
                <a:solidFill>
                  <a:schemeClr val="tx1"/>
                </a:solidFill>
                <a:latin typeface="+mn-lt"/>
                <a:ea typeface="+mn-ea"/>
                <a:cs typeface="+mn-cs"/>
              </a:rPr>
              <a:t> stressed, distracted, or confused. </a:t>
            </a:r>
          </a:p>
          <a:p>
            <a:pPr>
              <a:buNone/>
            </a:pPr>
            <a:r>
              <a:rPr lang="en-US" sz="2000" dirty="0">
                <a:solidFill>
                  <a:schemeClr val="tx1"/>
                </a:solidFill>
                <a:latin typeface="+mn-lt"/>
                <a:ea typeface="+mn-ea"/>
                <a:cs typeface="+mn-cs"/>
              </a:rPr>
              <a:t>One contribution of </a:t>
            </a:r>
            <a:r>
              <a:rPr lang="en-US" sz="2400" dirty="0">
                <a:solidFill>
                  <a:schemeClr val="tx1"/>
                </a:solidFill>
                <a:latin typeface="Ravie" pitchFamily="82" charset="0"/>
              </a:rPr>
              <a:t>pictures</a:t>
            </a:r>
            <a:r>
              <a:rPr lang="en-US" sz="2000" dirty="0">
                <a:solidFill>
                  <a:schemeClr val="tx1"/>
                </a:solidFill>
                <a:latin typeface="+mn-lt"/>
                <a:ea typeface="+mn-ea"/>
                <a:cs typeface="+mn-cs"/>
              </a:rPr>
              <a:t> to health education is to</a:t>
            </a:r>
            <a:r>
              <a:rPr lang="en-US" sz="2000" b="1" dirty="0">
                <a:solidFill>
                  <a:schemeClr val="tx1"/>
                </a:solidFill>
                <a:latin typeface="+mn-lt"/>
                <a:ea typeface="+mn-ea"/>
                <a:cs typeface="+mn-cs"/>
              </a:rPr>
              <a:t> </a:t>
            </a:r>
          </a:p>
          <a:p>
            <a:pPr>
              <a:buNone/>
            </a:pPr>
            <a:r>
              <a:rPr lang="en-US" sz="2000" dirty="0">
                <a:solidFill>
                  <a:schemeClr val="tx1"/>
                </a:solidFill>
                <a:latin typeface="+mj-lt"/>
                <a:ea typeface="+mn-ea"/>
                <a:cs typeface="+mn-cs"/>
              </a:rPr>
              <a:t>attract the attention of patients and</a:t>
            </a:r>
          </a:p>
          <a:p>
            <a:pPr>
              <a:buNone/>
            </a:pPr>
            <a:r>
              <a:rPr lang="en-US" sz="2000" dirty="0">
                <a:solidFill>
                  <a:schemeClr val="tx1"/>
                </a:solidFill>
                <a:latin typeface="+mj-lt"/>
                <a:ea typeface="+mn-ea"/>
                <a:cs typeface="+mn-cs"/>
              </a:rPr>
              <a:t>families and to stimulate them to attend to the information</a:t>
            </a:r>
            <a:r>
              <a:rPr lang="en-US" sz="2000" dirty="0">
                <a:solidFill>
                  <a:schemeClr val="tx1"/>
                </a:solidFill>
                <a:latin typeface="+mn-lt"/>
                <a:ea typeface="+mn-ea"/>
                <a:cs typeface="+mn-cs"/>
              </a:rPr>
              <a:t>.</a:t>
            </a:r>
            <a:endParaRPr lang="it-IT" sz="2000" dirty="0"/>
          </a:p>
        </p:txBody>
      </p:sp>
      <p:sp>
        <p:nvSpPr>
          <p:cNvPr id="5" name="Segnaposto numero diapositiva 4"/>
          <p:cNvSpPr>
            <a:spLocks noGrp="1"/>
          </p:cNvSpPr>
          <p:nvPr>
            <p:ph type="sldNum" sz="quarter" idx="12"/>
          </p:nvPr>
        </p:nvSpPr>
        <p:spPr/>
        <p:txBody>
          <a:bodyPr/>
          <a:lstStyle/>
          <a:p>
            <a:pPr>
              <a:defRPr/>
            </a:pPr>
            <a:fld id="{99971C40-6D59-489E-91F3-E97BA0BC1684}" type="slidenum">
              <a:rPr lang="it-IT" smtClean="0"/>
              <a:pPr>
                <a:defRPr/>
              </a:pPr>
              <a:t>10</a:t>
            </a:fld>
            <a:endParaRPr lang="it-IT" dirty="0"/>
          </a:p>
        </p:txBody>
      </p:sp>
      <p:sp>
        <p:nvSpPr>
          <p:cNvPr id="7" name="CasellaDiTesto 6"/>
          <p:cNvSpPr txBox="1"/>
          <p:nvPr/>
        </p:nvSpPr>
        <p:spPr>
          <a:xfrm>
            <a:off x="7143768" y="1928802"/>
            <a:ext cx="1643074" cy="3785652"/>
          </a:xfrm>
          <a:prstGeom prst="rect">
            <a:avLst/>
          </a:prstGeom>
          <a:noFill/>
        </p:spPr>
        <p:txBody>
          <a:bodyPr wrap="square" rtlCol="0">
            <a:spAutoFit/>
          </a:bodyPr>
          <a:lstStyle/>
          <a:p>
            <a:r>
              <a:rPr lang="it-IT" sz="2000" dirty="0"/>
              <a:t>Non date</a:t>
            </a:r>
          </a:p>
          <a:p>
            <a:r>
              <a:rPr lang="it-IT" sz="2000" dirty="0"/>
              <a:t>Non lette</a:t>
            </a:r>
          </a:p>
          <a:p>
            <a:r>
              <a:rPr lang="it-IT" sz="2000" dirty="0"/>
              <a:t>Non ascoltate</a:t>
            </a:r>
          </a:p>
          <a:p>
            <a:r>
              <a:rPr lang="it-IT" sz="2000" dirty="0"/>
              <a:t>Non capite</a:t>
            </a:r>
          </a:p>
          <a:p>
            <a:endParaRPr lang="it-IT" sz="2000" dirty="0"/>
          </a:p>
          <a:p>
            <a:r>
              <a:rPr lang="it-IT" sz="2000" dirty="0"/>
              <a:t>Le figure attraggono l’attenzione</a:t>
            </a:r>
          </a:p>
          <a:p>
            <a:r>
              <a:rPr lang="it-IT" sz="2000" dirty="0"/>
              <a:t>Stimolano a seguire le info.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71472" y="571480"/>
            <a:ext cx="8229600" cy="4525963"/>
          </a:xfrm>
        </p:spPr>
        <p:txBody>
          <a:bodyPr/>
          <a:lstStyle/>
          <a:p>
            <a:pPr>
              <a:buNone/>
            </a:pPr>
            <a:r>
              <a:rPr lang="it-IT" dirty="0">
                <a:solidFill>
                  <a:schemeClr val="tx1"/>
                </a:solidFill>
                <a:latin typeface="+mn-lt"/>
                <a:ea typeface="+mn-ea"/>
                <a:cs typeface="+mn-cs"/>
              </a:rPr>
              <a:t>Trovano 1 studio in HE che confronta l’attenzione data al testo con l’attenzione data al testo con figura.</a:t>
            </a:r>
          </a:p>
          <a:p>
            <a:pPr>
              <a:buNone/>
            </a:pPr>
            <a:r>
              <a:rPr lang="it-IT" dirty="0">
                <a:solidFill>
                  <a:schemeClr val="tx1"/>
                </a:solidFill>
                <a:latin typeface="+mn-lt"/>
                <a:ea typeface="+mn-ea"/>
                <a:cs typeface="+mn-cs"/>
              </a:rPr>
              <a:t> </a:t>
            </a:r>
          </a:p>
          <a:p>
            <a:pPr>
              <a:buNone/>
            </a:pPr>
            <a:r>
              <a:rPr lang="en-US" dirty="0">
                <a:solidFill>
                  <a:schemeClr val="tx1"/>
                </a:solidFill>
                <a:latin typeface="+mn-lt"/>
                <a:ea typeface="+mn-ea"/>
                <a:cs typeface="+mn-cs"/>
              </a:rPr>
              <a:t>[2] </a:t>
            </a:r>
            <a:r>
              <a:rPr lang="en-US" dirty="0" err="1">
                <a:solidFill>
                  <a:schemeClr val="tx1"/>
                </a:solidFill>
                <a:latin typeface="+mn-lt"/>
                <a:ea typeface="+mn-ea"/>
                <a:cs typeface="+mn-cs"/>
              </a:rPr>
              <a:t>Delp</a:t>
            </a:r>
            <a:r>
              <a:rPr lang="en-US" dirty="0">
                <a:solidFill>
                  <a:schemeClr val="tx1"/>
                </a:solidFill>
                <a:latin typeface="+mn-lt"/>
                <a:ea typeface="+mn-ea"/>
                <a:cs typeface="+mn-cs"/>
              </a:rPr>
              <a:t> C, Jones J. Communicating information to patients: the use of</a:t>
            </a:r>
            <a:endParaRPr lang="it-IT" dirty="0">
              <a:solidFill>
                <a:schemeClr val="tx1"/>
              </a:solidFill>
              <a:latin typeface="+mn-lt"/>
              <a:ea typeface="+mn-ea"/>
              <a:cs typeface="+mn-cs"/>
            </a:endParaRPr>
          </a:p>
          <a:p>
            <a:pPr>
              <a:buNone/>
            </a:pPr>
            <a:r>
              <a:rPr lang="en-US" dirty="0">
                <a:solidFill>
                  <a:schemeClr val="tx1"/>
                </a:solidFill>
                <a:latin typeface="+mn-lt"/>
                <a:ea typeface="+mn-ea"/>
                <a:cs typeface="+mn-cs"/>
              </a:rPr>
              <a:t>cartoon illustrations to improve comprehension of instructions.</a:t>
            </a:r>
          </a:p>
          <a:p>
            <a:pPr>
              <a:buNone/>
            </a:pPr>
            <a:r>
              <a:rPr lang="en-US" dirty="0">
                <a:solidFill>
                  <a:schemeClr val="tx1"/>
                </a:solidFill>
                <a:latin typeface="+mn-lt"/>
                <a:ea typeface="+mn-ea"/>
                <a:cs typeface="+mn-cs"/>
              </a:rPr>
              <a:t> </a:t>
            </a:r>
            <a:r>
              <a:rPr lang="it-IT" dirty="0" err="1">
                <a:solidFill>
                  <a:schemeClr val="tx1"/>
                </a:solidFill>
                <a:latin typeface="+mn-lt"/>
                <a:ea typeface="+mn-ea"/>
                <a:cs typeface="+mn-cs"/>
              </a:rPr>
              <a:t>Acad</a:t>
            </a:r>
            <a:r>
              <a:rPr lang="it-IT" dirty="0">
                <a:solidFill>
                  <a:schemeClr val="tx1"/>
                </a:solidFill>
                <a:latin typeface="+mn-lt"/>
                <a:ea typeface="+mn-ea"/>
                <a:cs typeface="+mn-cs"/>
              </a:rPr>
              <a:t>. </a:t>
            </a:r>
            <a:r>
              <a:rPr lang="it-IT" dirty="0" err="1">
                <a:solidFill>
                  <a:schemeClr val="tx1"/>
                </a:solidFill>
                <a:latin typeface="+mn-lt"/>
                <a:ea typeface="+mn-ea"/>
                <a:cs typeface="+mn-cs"/>
              </a:rPr>
              <a:t>Emerg</a:t>
            </a:r>
            <a:r>
              <a:rPr lang="it-IT" dirty="0">
                <a:solidFill>
                  <a:schemeClr val="tx1"/>
                </a:solidFill>
                <a:latin typeface="+mn-lt"/>
                <a:ea typeface="+mn-ea"/>
                <a:cs typeface="+mn-cs"/>
              </a:rPr>
              <a:t> </a:t>
            </a:r>
            <a:r>
              <a:rPr lang="it-IT" dirty="0" err="1">
                <a:solidFill>
                  <a:schemeClr val="tx1"/>
                </a:solidFill>
                <a:latin typeface="+mn-lt"/>
                <a:ea typeface="+mn-ea"/>
                <a:cs typeface="+mn-cs"/>
              </a:rPr>
              <a:t>Med</a:t>
            </a:r>
            <a:r>
              <a:rPr lang="it-IT" dirty="0">
                <a:solidFill>
                  <a:schemeClr val="tx1"/>
                </a:solidFill>
                <a:latin typeface="+mn-lt"/>
                <a:ea typeface="+mn-ea"/>
                <a:cs typeface="+mn-cs"/>
              </a:rPr>
              <a:t> 1996;3:264–70.</a:t>
            </a:r>
            <a:endParaRPr lang="it-IT" dirty="0"/>
          </a:p>
        </p:txBody>
      </p:sp>
      <p:sp>
        <p:nvSpPr>
          <p:cNvPr id="5" name="Segnaposto numero diapositiva 4"/>
          <p:cNvSpPr>
            <a:spLocks noGrp="1"/>
          </p:cNvSpPr>
          <p:nvPr>
            <p:ph type="sldNum" sz="quarter" idx="12"/>
          </p:nvPr>
        </p:nvSpPr>
        <p:spPr/>
        <p:txBody>
          <a:bodyPr/>
          <a:lstStyle/>
          <a:p>
            <a:pPr>
              <a:defRPr/>
            </a:pPr>
            <a:fld id="{99971C40-6D59-489E-91F3-E97BA0BC1684}" type="slidenum">
              <a:rPr lang="it-IT" smtClean="0"/>
              <a:pPr>
                <a:defRPr/>
              </a:pPr>
              <a:t>11</a:t>
            </a:fld>
            <a:endParaRPr lang="it-IT"/>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29190" y="642918"/>
            <a:ext cx="3757610" cy="5786478"/>
          </a:xfrm>
        </p:spPr>
        <p:txBody>
          <a:bodyPr/>
          <a:lstStyle/>
          <a:p>
            <a:pPr algn="l"/>
            <a:r>
              <a:rPr lang="it-IT" sz="1600" dirty="0" err="1">
                <a:solidFill>
                  <a:schemeClr val="tx2"/>
                </a:solidFill>
                <a:latin typeface="+mj-lt"/>
                <a:ea typeface="+mj-ea"/>
                <a:cs typeface="+mj-cs"/>
              </a:rPr>
              <a:t>Delp</a:t>
            </a:r>
            <a:r>
              <a:rPr lang="it-IT" sz="1600" dirty="0">
                <a:solidFill>
                  <a:schemeClr val="tx2"/>
                </a:solidFill>
                <a:latin typeface="+mj-lt"/>
                <a:ea typeface="+mj-ea"/>
                <a:cs typeface="+mj-cs"/>
              </a:rPr>
              <a:t> e Jones studiano 234 pazienti che arrivano al pronto soccorso con delle ferite. </a:t>
            </a:r>
            <a:br>
              <a:rPr lang="it-IT" sz="1600" dirty="0">
                <a:solidFill>
                  <a:schemeClr val="tx2"/>
                </a:solidFill>
                <a:latin typeface="+mj-lt"/>
                <a:ea typeface="+mj-ea"/>
                <a:cs typeface="+mj-cs"/>
              </a:rPr>
            </a:br>
            <a:r>
              <a:rPr lang="it-IT" sz="1600" dirty="0">
                <a:solidFill>
                  <a:schemeClr val="tx2"/>
                </a:solidFill>
                <a:latin typeface="+mj-lt"/>
                <a:ea typeface="+mj-ea"/>
                <a:cs typeface="+mj-cs"/>
              </a:rPr>
              <a:t>Dopo il trattamento e prima delle dimissioni, ricevono delle istruzioni stampate sulle cure da fare a casa. </a:t>
            </a:r>
            <a:br>
              <a:rPr lang="it-IT" sz="1600" dirty="0">
                <a:solidFill>
                  <a:schemeClr val="tx2"/>
                </a:solidFill>
                <a:latin typeface="+mj-lt"/>
                <a:ea typeface="+mj-ea"/>
                <a:cs typeface="+mj-cs"/>
              </a:rPr>
            </a:br>
            <a:r>
              <a:rPr lang="it-IT" sz="1600" dirty="0">
                <a:solidFill>
                  <a:schemeClr val="tx2"/>
                </a:solidFill>
                <a:latin typeface="+mj-lt"/>
                <a:ea typeface="+mj-ea"/>
                <a:cs typeface="+mj-cs"/>
              </a:rPr>
              <a:t>½ hanno anche le figure.</a:t>
            </a:r>
            <a:br>
              <a:rPr lang="it-IT" sz="1600" dirty="0">
                <a:solidFill>
                  <a:schemeClr val="tx2"/>
                </a:solidFill>
                <a:latin typeface="+mj-lt"/>
                <a:ea typeface="+mj-ea"/>
                <a:cs typeface="+mj-cs"/>
              </a:rPr>
            </a:br>
            <a:br>
              <a:rPr lang="it-IT" sz="1600" dirty="0"/>
            </a:br>
            <a:r>
              <a:rPr lang="it-IT" sz="1600" dirty="0">
                <a:solidFill>
                  <a:schemeClr val="tx2"/>
                </a:solidFill>
                <a:latin typeface="+mj-lt"/>
                <a:ea typeface="+mj-ea"/>
                <a:cs typeface="+mj-cs"/>
              </a:rPr>
              <a:t>Tre giorni dopo :</a:t>
            </a:r>
            <a:br>
              <a:rPr lang="it-IT" sz="1600" dirty="0">
                <a:solidFill>
                  <a:schemeClr val="tx2"/>
                </a:solidFill>
                <a:latin typeface="+mj-lt"/>
                <a:ea typeface="+mj-ea"/>
                <a:cs typeface="+mj-cs"/>
              </a:rPr>
            </a:br>
            <a:r>
              <a:rPr lang="it-IT" sz="1600" dirty="0"/>
              <a:t>- </a:t>
            </a:r>
            <a:r>
              <a:rPr lang="it-IT" sz="1600" dirty="0">
                <a:solidFill>
                  <a:schemeClr val="tx2"/>
                </a:solidFill>
                <a:latin typeface="+mj-lt"/>
                <a:ea typeface="+mj-ea"/>
                <a:cs typeface="+mj-cs"/>
              </a:rPr>
              <a:t>intervistati per telefono</a:t>
            </a:r>
            <a:br>
              <a:rPr lang="it-IT" sz="1600" dirty="0">
                <a:solidFill>
                  <a:schemeClr val="tx2"/>
                </a:solidFill>
                <a:latin typeface="+mj-lt"/>
                <a:ea typeface="+mj-ea"/>
                <a:cs typeface="+mj-cs"/>
              </a:rPr>
            </a:br>
            <a:r>
              <a:rPr lang="it-IT" sz="1600" dirty="0">
                <a:solidFill>
                  <a:schemeClr val="tx2"/>
                </a:solidFill>
                <a:latin typeface="+mj-lt"/>
                <a:ea typeface="+mj-ea"/>
                <a:cs typeface="+mj-cs"/>
              </a:rPr>
              <a:t>hanno letto le istruzioni (misura di attenzione)?</a:t>
            </a:r>
            <a:br>
              <a:rPr lang="it-IT" sz="1600" dirty="0">
                <a:solidFill>
                  <a:schemeClr val="tx2"/>
                </a:solidFill>
                <a:latin typeface="+mj-lt"/>
                <a:ea typeface="+mj-ea"/>
                <a:cs typeface="+mj-cs"/>
              </a:rPr>
            </a:br>
            <a:r>
              <a:rPr lang="it-IT" sz="1600" dirty="0">
                <a:solidFill>
                  <a:schemeClr val="tx2"/>
                </a:solidFill>
                <a:latin typeface="+mj-lt"/>
                <a:ea typeface="+mj-ea"/>
                <a:cs typeface="+mj-cs"/>
              </a:rPr>
              <a:t>se l’hanno fatto gli vengono poste domande  su informazioni date nel materiale (</a:t>
            </a:r>
            <a:r>
              <a:rPr lang="it-IT" sz="1600" dirty="0" err="1">
                <a:solidFill>
                  <a:schemeClr val="tx2"/>
                </a:solidFill>
                <a:latin typeface="+mj-lt"/>
                <a:ea typeface="+mj-ea"/>
                <a:cs typeface="+mj-cs"/>
              </a:rPr>
              <a:t>recall</a:t>
            </a:r>
            <a:r>
              <a:rPr lang="it-IT" sz="1600" dirty="0">
                <a:solidFill>
                  <a:schemeClr val="tx2"/>
                </a:solidFill>
                <a:latin typeface="+mj-lt"/>
                <a:ea typeface="+mj-ea"/>
                <a:cs typeface="+mj-cs"/>
              </a:rPr>
              <a:t>)</a:t>
            </a:r>
            <a:br>
              <a:rPr lang="it-IT" sz="1600" dirty="0">
                <a:solidFill>
                  <a:schemeClr val="tx2"/>
                </a:solidFill>
                <a:latin typeface="+mj-lt"/>
                <a:ea typeface="+mj-ea"/>
                <a:cs typeface="+mj-cs"/>
              </a:rPr>
            </a:br>
            <a:r>
              <a:rPr lang="it-IT" sz="1600" dirty="0">
                <a:solidFill>
                  <a:schemeClr val="tx2"/>
                </a:solidFill>
                <a:latin typeface="+mj-lt"/>
                <a:ea typeface="+mj-ea"/>
                <a:cs typeface="+mj-cs"/>
              </a:rPr>
              <a:t> e inoltre gli viene chiesto cosa hanno fatto per prendersi cura delle ferite (</a:t>
            </a:r>
            <a:r>
              <a:rPr lang="it-IT" sz="1600" dirty="0" err="1">
                <a:solidFill>
                  <a:schemeClr val="tx2"/>
                </a:solidFill>
                <a:latin typeface="+mj-lt"/>
                <a:ea typeface="+mj-ea"/>
                <a:cs typeface="+mj-cs"/>
              </a:rPr>
              <a:t>adherence</a:t>
            </a:r>
            <a:r>
              <a:rPr lang="it-IT" sz="1600" dirty="0">
                <a:solidFill>
                  <a:schemeClr val="tx2"/>
                </a:solidFill>
                <a:latin typeface="+mj-lt"/>
                <a:ea typeface="+mj-ea"/>
                <a:cs typeface="+mj-cs"/>
              </a:rPr>
              <a:t>).</a:t>
            </a:r>
            <a:br>
              <a:rPr lang="it-IT" sz="1600" dirty="0">
                <a:solidFill>
                  <a:schemeClr val="tx2"/>
                </a:solidFill>
                <a:latin typeface="+mj-lt"/>
                <a:ea typeface="+mj-ea"/>
                <a:cs typeface="+mj-cs"/>
              </a:rPr>
            </a:br>
            <a:endParaRPr lang="it-IT" sz="1600" dirty="0"/>
          </a:p>
        </p:txBody>
      </p:sp>
      <p:sp>
        <p:nvSpPr>
          <p:cNvPr id="5" name="Segnaposto numero diapositiva 4"/>
          <p:cNvSpPr>
            <a:spLocks noGrp="1"/>
          </p:cNvSpPr>
          <p:nvPr>
            <p:ph type="sldNum" sz="quarter" idx="12"/>
          </p:nvPr>
        </p:nvSpPr>
        <p:spPr/>
        <p:txBody>
          <a:bodyPr/>
          <a:lstStyle/>
          <a:p>
            <a:pPr>
              <a:defRPr/>
            </a:pPr>
            <a:fld id="{99971C40-6D59-489E-91F3-E97BA0BC1684}" type="slidenum">
              <a:rPr lang="it-IT" smtClean="0"/>
              <a:pPr>
                <a:defRPr/>
              </a:pPr>
              <a:t>12</a:t>
            </a:fld>
            <a:endParaRPr lang="it-IT"/>
          </a:p>
        </p:txBody>
      </p:sp>
      <p:pic>
        <p:nvPicPr>
          <p:cNvPr id="6" name="Segnaposto contenuto 5"/>
          <p:cNvPicPr>
            <a:picLocks noGrp="1"/>
          </p:cNvPicPr>
          <p:nvPr>
            <p:ph idx="1"/>
          </p:nvPr>
        </p:nvPicPr>
        <p:blipFill>
          <a:blip r:embed="rId2" cstate="print"/>
          <a:srcRect/>
          <a:stretch>
            <a:fillRect/>
          </a:stretch>
        </p:blipFill>
        <p:spPr bwMode="auto">
          <a:xfrm>
            <a:off x="357158" y="714356"/>
            <a:ext cx="4117085" cy="5768997"/>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pPr>
              <a:defRPr/>
            </a:pPr>
            <a:fld id="{99971C40-6D59-489E-91F3-E97BA0BC1684}" type="slidenum">
              <a:rPr lang="it-IT" smtClean="0"/>
              <a:pPr>
                <a:defRPr/>
              </a:pPr>
              <a:t>13</a:t>
            </a:fld>
            <a:endParaRPr lang="it-IT"/>
          </a:p>
        </p:txBody>
      </p:sp>
      <p:pic>
        <p:nvPicPr>
          <p:cNvPr id="6" name="Segnaposto contenuto 5"/>
          <p:cNvPicPr>
            <a:picLocks noGrp="1"/>
          </p:cNvPicPr>
          <p:nvPr>
            <p:ph idx="1"/>
          </p:nvPr>
        </p:nvPicPr>
        <p:blipFill>
          <a:blip r:embed="rId2" cstate="print"/>
          <a:srcRect/>
          <a:stretch>
            <a:fillRect/>
          </a:stretch>
        </p:blipFill>
        <p:spPr bwMode="auto">
          <a:xfrm>
            <a:off x="0" y="0"/>
            <a:ext cx="9144000" cy="4000528"/>
          </a:xfrm>
          <a:prstGeom prst="rect">
            <a:avLst/>
          </a:prstGeom>
          <a:noFill/>
          <a:ln w="9525">
            <a:noFill/>
            <a:miter lim="800000"/>
            <a:headEnd/>
            <a:tailEnd/>
          </a:ln>
        </p:spPr>
      </p:pic>
      <p:sp>
        <p:nvSpPr>
          <p:cNvPr id="7" name="CasellaDiTesto 6"/>
          <p:cNvSpPr txBox="1"/>
          <p:nvPr/>
        </p:nvSpPr>
        <p:spPr>
          <a:xfrm>
            <a:off x="179512" y="4149080"/>
            <a:ext cx="8424936" cy="2108269"/>
          </a:xfrm>
          <a:prstGeom prst="rect">
            <a:avLst/>
          </a:prstGeom>
          <a:noFill/>
        </p:spPr>
        <p:txBody>
          <a:bodyPr wrap="square" rtlCol="0">
            <a:spAutoFit/>
          </a:bodyPr>
          <a:lstStyle/>
          <a:p>
            <a:r>
              <a:rPr lang="it-IT" sz="2000" dirty="0"/>
              <a:t>i pazienti che ricevono l’</a:t>
            </a:r>
            <a:r>
              <a:rPr lang="it-IT" sz="2000" dirty="0" err="1"/>
              <a:t>handout</a:t>
            </a:r>
            <a:r>
              <a:rPr lang="it-IT" sz="2000" dirty="0"/>
              <a:t> con le figure tendono di più a leggerlo, a ricordarlo e a seguire le istruzioni.</a:t>
            </a:r>
          </a:p>
          <a:p>
            <a:endParaRPr lang="it-IT" sz="2000" dirty="0"/>
          </a:p>
          <a:p>
            <a:r>
              <a:rPr lang="it-IT" sz="2000" dirty="0"/>
              <a:t>Parrebbe esserci una differenza tra i pazienti con diverso grado di istruzione: chi ha un basso livello di </a:t>
            </a:r>
            <a:r>
              <a:rPr lang="it-IT" sz="2000" dirty="0" err="1"/>
              <a:t>literacy</a:t>
            </a:r>
            <a:r>
              <a:rPr lang="it-IT" sz="2000" dirty="0"/>
              <a:t> ha particolarmente bisogno dell’aiuto delle figure.</a:t>
            </a:r>
          </a:p>
          <a:p>
            <a:endParaRPr lang="it-IT" sz="1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l"/>
            <a:r>
              <a:rPr lang="it-IT" dirty="0"/>
              <a:t>Anche se </a:t>
            </a:r>
            <a:r>
              <a:rPr lang="it-IT" dirty="0" err="1"/>
              <a:t>decorativa…</a:t>
            </a:r>
            <a:endParaRPr lang="it-IT" dirty="0"/>
          </a:p>
        </p:txBody>
      </p:sp>
      <p:sp>
        <p:nvSpPr>
          <p:cNvPr id="3" name="Segnaposto contenuto 2"/>
          <p:cNvSpPr>
            <a:spLocks noGrp="1"/>
          </p:cNvSpPr>
          <p:nvPr>
            <p:ph idx="1"/>
          </p:nvPr>
        </p:nvSpPr>
        <p:spPr>
          <a:xfrm>
            <a:off x="5868144" y="1600200"/>
            <a:ext cx="2818656" cy="4525963"/>
          </a:xfrm>
        </p:spPr>
        <p:txBody>
          <a:bodyPr/>
          <a:lstStyle/>
          <a:p>
            <a:pPr>
              <a:buNone/>
            </a:pPr>
            <a:r>
              <a:rPr lang="it-IT" sz="2000" i="1" u="sng" dirty="0"/>
              <a:t> Due volte al giorno</a:t>
            </a:r>
            <a:r>
              <a:rPr lang="it-IT" sz="2000" i="1" dirty="0"/>
              <a:t>: lavare la ferita con il sapone e l’acqua o con idrogeno </a:t>
            </a:r>
            <a:r>
              <a:rPr lang="it-IT" sz="2000" i="1" dirty="0" err="1"/>
              <a:t>peroxide</a:t>
            </a:r>
            <a:r>
              <a:rPr lang="it-IT" sz="2000" i="1" dirty="0"/>
              <a:t> usando una garza sterile. È poi possibile applicare un velo di antibiotico. Riapplicare una garza sterile per i primi 2 giorni e dopo se ce ne è bisogno. Sostituire la garza se si bagna.</a:t>
            </a:r>
            <a:endParaRPr lang="it-IT" sz="2000" dirty="0"/>
          </a:p>
          <a:p>
            <a:pPr>
              <a:buNone/>
            </a:pPr>
            <a:endParaRPr lang="it-IT" sz="2000"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14</a:t>
            </a:fld>
            <a:endParaRPr lang="it-IT"/>
          </a:p>
        </p:txBody>
      </p:sp>
      <p:pic>
        <p:nvPicPr>
          <p:cNvPr id="5" name="Immagine 4" descr="delp"/>
          <p:cNvPicPr/>
          <p:nvPr/>
        </p:nvPicPr>
        <p:blipFill>
          <a:blip r:embed="rId2" cstate="print"/>
          <a:srcRect/>
          <a:stretch>
            <a:fillRect/>
          </a:stretch>
        </p:blipFill>
        <p:spPr bwMode="auto">
          <a:xfrm>
            <a:off x="611560" y="1971674"/>
            <a:ext cx="5532065" cy="4265637"/>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l"/>
            <a:r>
              <a:rPr lang="it-IT" dirty="0"/>
              <a:t>2. Comprensione</a:t>
            </a:r>
          </a:p>
        </p:txBody>
      </p:sp>
      <p:sp>
        <p:nvSpPr>
          <p:cNvPr id="3" name="Segnaposto contenuto 2"/>
          <p:cNvSpPr>
            <a:spLocks noGrp="1"/>
          </p:cNvSpPr>
          <p:nvPr>
            <p:ph idx="1"/>
          </p:nvPr>
        </p:nvSpPr>
        <p:spPr>
          <a:xfrm>
            <a:off x="214282" y="1500174"/>
            <a:ext cx="6000792" cy="5000660"/>
          </a:xfrm>
          <a:ln>
            <a:solidFill>
              <a:schemeClr val="tx1"/>
            </a:solidFill>
          </a:ln>
        </p:spPr>
        <p:txBody>
          <a:bodyPr/>
          <a:lstStyle/>
          <a:p>
            <a:pPr>
              <a:buNone/>
            </a:pPr>
            <a:r>
              <a:rPr lang="en-US" sz="2000" dirty="0">
                <a:solidFill>
                  <a:schemeClr val="tx1"/>
                </a:solidFill>
                <a:latin typeface="+mn-lt"/>
                <a:ea typeface="+mn-ea"/>
                <a:cs typeface="+mn-cs"/>
              </a:rPr>
              <a:t>I </a:t>
            </a:r>
            <a:r>
              <a:rPr lang="en-US" sz="2000" dirty="0" err="1">
                <a:solidFill>
                  <a:schemeClr val="tx1"/>
                </a:solidFill>
                <a:latin typeface="+mn-lt"/>
                <a:ea typeface="+mn-ea"/>
                <a:cs typeface="+mn-cs"/>
              </a:rPr>
              <a:t>pazienti</a:t>
            </a:r>
            <a:r>
              <a:rPr lang="en-US" sz="2000" dirty="0">
                <a:solidFill>
                  <a:schemeClr val="tx1"/>
                </a:solidFill>
                <a:latin typeface="+mn-lt"/>
                <a:ea typeface="+mn-ea"/>
                <a:cs typeface="+mn-cs"/>
              </a:rPr>
              <a:t> </a:t>
            </a:r>
            <a:r>
              <a:rPr lang="en-US" sz="2000" dirty="0" err="1">
                <a:solidFill>
                  <a:schemeClr val="tx1"/>
                </a:solidFill>
                <a:latin typeface="+mn-lt"/>
                <a:ea typeface="+mn-ea"/>
                <a:cs typeface="+mn-cs"/>
              </a:rPr>
              <a:t>hanno</a:t>
            </a:r>
            <a:r>
              <a:rPr lang="en-US" sz="2000" dirty="0">
                <a:solidFill>
                  <a:schemeClr val="tx1"/>
                </a:solidFill>
                <a:latin typeface="+mn-lt"/>
                <a:ea typeface="+mn-ea"/>
                <a:cs typeface="+mn-cs"/>
              </a:rPr>
              <a:t> </a:t>
            </a:r>
            <a:r>
              <a:rPr lang="en-US" sz="2000" dirty="0" err="1">
                <a:solidFill>
                  <a:schemeClr val="tx1"/>
                </a:solidFill>
                <a:latin typeface="+mn-lt"/>
                <a:ea typeface="+mn-ea"/>
                <a:cs typeface="+mn-cs"/>
              </a:rPr>
              <a:t>difficoltà</a:t>
            </a:r>
            <a:r>
              <a:rPr lang="en-US" sz="2000" dirty="0">
                <a:solidFill>
                  <a:schemeClr val="tx1"/>
                </a:solidFill>
                <a:latin typeface="+mn-lt"/>
                <a:ea typeface="+mn-ea"/>
                <a:cs typeface="+mn-cs"/>
              </a:rPr>
              <a:t> a </a:t>
            </a:r>
            <a:r>
              <a:rPr lang="en-US" sz="2000" dirty="0" err="1">
                <a:solidFill>
                  <a:schemeClr val="tx1"/>
                </a:solidFill>
                <a:latin typeface="+mn-lt"/>
                <a:ea typeface="+mn-ea"/>
                <a:cs typeface="+mn-cs"/>
              </a:rPr>
              <a:t>capire</a:t>
            </a:r>
            <a:r>
              <a:rPr lang="en-US" sz="2000" dirty="0">
                <a:solidFill>
                  <a:schemeClr val="tx1"/>
                </a:solidFill>
                <a:latin typeface="+mn-lt"/>
                <a:ea typeface="+mn-ea"/>
                <a:cs typeface="+mn-cs"/>
              </a:rPr>
              <a:t>…</a:t>
            </a:r>
          </a:p>
          <a:p>
            <a:pPr>
              <a:buNone/>
            </a:pPr>
            <a:r>
              <a:rPr lang="en-US" sz="2000" dirty="0">
                <a:solidFill>
                  <a:schemeClr val="tx1"/>
                </a:solidFill>
                <a:latin typeface="+mn-lt"/>
                <a:ea typeface="+mn-ea"/>
                <a:cs typeface="+mn-cs"/>
              </a:rPr>
              <a:t>a… reason is the inherent complexity and uncertainties involved in the topics being discussed. </a:t>
            </a:r>
          </a:p>
          <a:p>
            <a:pPr>
              <a:buNone/>
            </a:pPr>
            <a:r>
              <a:rPr lang="en-US" sz="2000" dirty="0">
                <a:solidFill>
                  <a:schemeClr val="tx1"/>
                </a:solidFill>
                <a:latin typeface="+mn-lt"/>
                <a:ea typeface="+mn-ea"/>
                <a:cs typeface="+mn-cs"/>
              </a:rPr>
              <a:t>.., health professionals may…speak in broad generalizations to patients who want specific information that applies to them, personally. </a:t>
            </a:r>
          </a:p>
          <a:p>
            <a:pPr>
              <a:buNone/>
            </a:pPr>
            <a:r>
              <a:rPr lang="en-US" sz="2000" dirty="0">
                <a:solidFill>
                  <a:schemeClr val="tx1"/>
                </a:solidFill>
                <a:latin typeface="+mn-lt"/>
                <a:ea typeface="+mn-ea"/>
                <a:cs typeface="+mn-cs"/>
              </a:rPr>
              <a:t>At the same time, patients are in a stressful environment where there is a power imbalance, educational imbalance, and where they are fearful of appearing stupid and fearful of rejection or abandonment. </a:t>
            </a:r>
          </a:p>
          <a:p>
            <a:pPr>
              <a:buNone/>
            </a:pPr>
            <a:r>
              <a:rPr lang="en-US" sz="2000" dirty="0">
                <a:solidFill>
                  <a:schemeClr val="tx1"/>
                </a:solidFill>
                <a:latin typeface="+mn-lt"/>
                <a:ea typeface="+mn-ea"/>
                <a:cs typeface="+mn-cs"/>
              </a:rPr>
              <a:t>As a result, they are hesitant to admit that they do not understand directions or the reasons for medical interventions.</a:t>
            </a:r>
            <a:endParaRPr lang="it-IT" sz="2000" dirty="0">
              <a:solidFill>
                <a:schemeClr val="tx1"/>
              </a:solidFill>
              <a:latin typeface="+mn-lt"/>
              <a:ea typeface="+mn-ea"/>
              <a:cs typeface="+mn-cs"/>
            </a:endParaRPr>
          </a:p>
          <a:p>
            <a:pPr>
              <a:buNone/>
            </a:pPr>
            <a:endParaRPr lang="it-IT" sz="2000"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15</a:t>
            </a:fld>
            <a:endParaRPr lang="it-IT"/>
          </a:p>
        </p:txBody>
      </p:sp>
      <p:sp>
        <p:nvSpPr>
          <p:cNvPr id="5" name="Rettangolo 4"/>
          <p:cNvSpPr/>
          <p:nvPr/>
        </p:nvSpPr>
        <p:spPr>
          <a:xfrm>
            <a:off x="6429388" y="1785926"/>
            <a:ext cx="1815020" cy="378621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it-IT" dirty="0"/>
              <a:t>Complessità</a:t>
            </a:r>
          </a:p>
          <a:p>
            <a:r>
              <a:rPr lang="it-IT" dirty="0"/>
              <a:t>Sbilanciamento</a:t>
            </a:r>
          </a:p>
          <a:p>
            <a:endParaRPr lang="it-IT" dirty="0"/>
          </a:p>
          <a:p>
            <a:r>
              <a:rPr lang="it-IT" dirty="0"/>
              <a:t>Non riconoscono di non aver capito</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lstStyle/>
          <a:p>
            <a:pPr algn="l"/>
            <a:r>
              <a:rPr lang="it-IT" dirty="0" err="1"/>
              <a:t>iIlitteracy</a:t>
            </a:r>
            <a:endParaRPr lang="it-IT" dirty="0"/>
          </a:p>
        </p:txBody>
      </p:sp>
      <p:sp>
        <p:nvSpPr>
          <p:cNvPr id="3" name="Segnaposto contenuto 2"/>
          <p:cNvSpPr>
            <a:spLocks noGrp="1"/>
          </p:cNvSpPr>
          <p:nvPr>
            <p:ph idx="1"/>
          </p:nvPr>
        </p:nvSpPr>
        <p:spPr>
          <a:xfrm>
            <a:off x="467544" y="764704"/>
            <a:ext cx="8301038" cy="6572296"/>
          </a:xfrm>
        </p:spPr>
        <p:txBody>
          <a:bodyPr/>
          <a:lstStyle/>
          <a:p>
            <a:pPr>
              <a:buNone/>
            </a:pPr>
            <a:r>
              <a:rPr lang="it-IT" sz="2400" dirty="0"/>
              <a:t>Problema accentuato dal basso livello di lettura:</a:t>
            </a:r>
          </a:p>
          <a:p>
            <a:pPr>
              <a:buNone/>
            </a:pPr>
            <a:endParaRPr lang="it-IT" sz="2400" dirty="0"/>
          </a:p>
          <a:p>
            <a:pPr>
              <a:buNone/>
            </a:pPr>
            <a:r>
              <a:rPr lang="it-IT" sz="2000" dirty="0" err="1"/>
              <a:t>Gazmararian</a:t>
            </a:r>
            <a:r>
              <a:rPr lang="it-IT" sz="2000" dirty="0"/>
              <a:t> </a:t>
            </a:r>
            <a:r>
              <a:rPr lang="it-IT" sz="2000" dirty="0" err="1"/>
              <a:t>et</a:t>
            </a:r>
            <a:r>
              <a:rPr lang="it-IT" sz="2000" dirty="0"/>
              <a:t> al. </a:t>
            </a:r>
            <a:r>
              <a:rPr lang="en-US" sz="2000" dirty="0"/>
              <a:t>[9] reported, in a study of 3260</a:t>
            </a:r>
            <a:endParaRPr lang="it-IT" sz="2000" dirty="0"/>
          </a:p>
          <a:p>
            <a:pPr>
              <a:buNone/>
            </a:pPr>
            <a:r>
              <a:rPr lang="en-US" sz="2000" dirty="0"/>
              <a:t>enrollees in a national managed care organization in the</a:t>
            </a:r>
            <a:endParaRPr lang="it-IT" sz="2000" dirty="0"/>
          </a:p>
          <a:p>
            <a:pPr>
              <a:buNone/>
            </a:pPr>
            <a:r>
              <a:rPr lang="en-US" sz="2000" dirty="0"/>
              <a:t>United States, that 23% of the English-speaking and 34% of</a:t>
            </a:r>
            <a:endParaRPr lang="it-IT" sz="2000" dirty="0"/>
          </a:p>
          <a:p>
            <a:pPr>
              <a:buNone/>
            </a:pPr>
            <a:r>
              <a:rPr lang="en-US" sz="2000" dirty="0"/>
              <a:t>the Spanish-speaking respondents could not adequately read</a:t>
            </a:r>
            <a:endParaRPr lang="it-IT" sz="2000" dirty="0"/>
          </a:p>
          <a:p>
            <a:pPr>
              <a:buNone/>
            </a:pPr>
            <a:r>
              <a:rPr lang="en-US" sz="2000" dirty="0"/>
              <a:t>and comprehend medical information in their spoken</a:t>
            </a:r>
            <a:endParaRPr lang="it-IT" sz="2000" dirty="0"/>
          </a:p>
          <a:p>
            <a:pPr>
              <a:buNone/>
            </a:pPr>
            <a:r>
              <a:rPr lang="en-US" sz="2000" dirty="0"/>
              <a:t>languages. They also found that these problems were</a:t>
            </a:r>
            <a:endParaRPr lang="it-IT" sz="2000" dirty="0"/>
          </a:p>
          <a:p>
            <a:pPr>
              <a:buNone/>
            </a:pPr>
            <a:r>
              <a:rPr lang="en-US" sz="2000" dirty="0"/>
              <a:t>especially prevalent among minority, low income and low</a:t>
            </a:r>
            <a:endParaRPr lang="it-IT" sz="2000" dirty="0"/>
          </a:p>
          <a:p>
            <a:pPr>
              <a:buNone/>
            </a:pPr>
            <a:r>
              <a:rPr lang="en-US" sz="2000" dirty="0"/>
              <a:t>education populations</a:t>
            </a:r>
            <a:r>
              <a:rPr lang="it-IT" sz="2400" dirty="0">
                <a:solidFill>
                  <a:schemeClr val="tx1"/>
                </a:solidFill>
                <a:latin typeface="+mn-lt"/>
                <a:ea typeface="+mn-ea"/>
                <a:cs typeface="+mn-cs"/>
              </a:rPr>
              <a:t>(1999)</a:t>
            </a:r>
          </a:p>
          <a:p>
            <a:endParaRPr lang="it-IT" sz="2400" dirty="0">
              <a:solidFill>
                <a:schemeClr val="tx1"/>
              </a:solidFill>
              <a:latin typeface="+mn-lt"/>
              <a:ea typeface="+mn-ea"/>
              <a:cs typeface="+mn-cs"/>
            </a:endParaRPr>
          </a:p>
          <a:p>
            <a:r>
              <a:rPr lang="it-IT" sz="2000" dirty="0">
                <a:solidFill>
                  <a:schemeClr val="tx1"/>
                </a:solidFill>
                <a:latin typeface="+mn-lt"/>
                <a:ea typeface="+mn-ea"/>
                <a:cs typeface="+mn-cs"/>
              </a:rPr>
              <a:t>Il livello di </a:t>
            </a:r>
            <a:r>
              <a:rPr lang="it-IT" sz="2000" dirty="0" err="1">
                <a:solidFill>
                  <a:schemeClr val="tx1"/>
                </a:solidFill>
                <a:latin typeface="+mn-lt"/>
                <a:ea typeface="+mn-ea"/>
                <a:cs typeface="+mn-cs"/>
              </a:rPr>
              <a:t>abilita’</a:t>
            </a:r>
            <a:r>
              <a:rPr lang="it-IT" sz="2000" dirty="0">
                <a:solidFill>
                  <a:schemeClr val="tx1"/>
                </a:solidFill>
                <a:latin typeface="+mn-lt"/>
                <a:ea typeface="+mn-ea"/>
                <a:cs typeface="+mn-cs"/>
              </a:rPr>
              <a:t> di lettura medio di un cittadino Americano è  circa dell’8-9 classe (terza media)</a:t>
            </a:r>
          </a:p>
          <a:p>
            <a:r>
              <a:rPr lang="it-IT" sz="2000" dirty="0">
                <a:solidFill>
                  <a:schemeClr val="tx1"/>
                </a:solidFill>
                <a:latin typeface="+mn-lt"/>
                <a:ea typeface="+mn-ea"/>
                <a:cs typeface="+mn-cs"/>
              </a:rPr>
              <a:t>Però le istruzioni per la cura della salute  hanno un livello di </a:t>
            </a:r>
            <a:r>
              <a:rPr lang="it-IT" sz="2000" dirty="0" err="1">
                <a:solidFill>
                  <a:schemeClr val="tx1"/>
                </a:solidFill>
                <a:latin typeface="+mn-lt"/>
                <a:ea typeface="+mn-ea"/>
                <a:cs typeface="+mn-cs"/>
              </a:rPr>
              <a:t>leggibilita’</a:t>
            </a:r>
            <a:r>
              <a:rPr lang="it-IT" sz="2000" dirty="0">
                <a:solidFill>
                  <a:schemeClr val="tx1"/>
                </a:solidFill>
                <a:latin typeface="+mn-lt"/>
                <a:ea typeface="+mn-ea"/>
                <a:cs typeface="+mn-cs"/>
              </a:rPr>
              <a:t> di livello 10 od oltre;  i documenti per acconsentire ad un’operazione sono spesso a livello di laureato.</a:t>
            </a:r>
          </a:p>
          <a:p>
            <a:endParaRPr lang="it-IT" sz="2400" dirty="0"/>
          </a:p>
        </p:txBody>
      </p:sp>
      <p:sp>
        <p:nvSpPr>
          <p:cNvPr id="4" name="Segnaposto numero diapositiva 3"/>
          <p:cNvSpPr>
            <a:spLocks noGrp="1"/>
          </p:cNvSpPr>
          <p:nvPr>
            <p:ph type="sldNum" sz="quarter" idx="12"/>
          </p:nvPr>
        </p:nvSpPr>
        <p:spPr>
          <a:xfrm>
            <a:off x="6500826" y="6143644"/>
            <a:ext cx="2133600" cy="476250"/>
          </a:xfrm>
        </p:spPr>
        <p:txBody>
          <a:bodyPr/>
          <a:lstStyle/>
          <a:p>
            <a:pPr>
              <a:defRPr/>
            </a:pPr>
            <a:fld id="{99971C40-6D59-489E-91F3-E97BA0BC1684}" type="slidenum">
              <a:rPr lang="it-IT" smtClean="0"/>
              <a:pPr>
                <a:defRPr/>
              </a:pPr>
              <a:t>16</a:t>
            </a:fld>
            <a:endParaRPr lang="it-IT"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Analfabetismo funzionale, in Italia</a:t>
            </a:r>
          </a:p>
        </p:txBody>
      </p:sp>
      <p:sp>
        <p:nvSpPr>
          <p:cNvPr id="3" name="Segnaposto contenuto 2"/>
          <p:cNvSpPr>
            <a:spLocks noGrp="1"/>
          </p:cNvSpPr>
          <p:nvPr>
            <p:ph idx="1"/>
          </p:nvPr>
        </p:nvSpPr>
        <p:spPr>
          <a:xfrm>
            <a:off x="395536" y="1196752"/>
            <a:ext cx="8291264" cy="4929411"/>
          </a:xfrm>
        </p:spPr>
        <p:txBody>
          <a:bodyPr/>
          <a:lstStyle/>
          <a:p>
            <a:pPr marL="0" indent="0">
              <a:buNone/>
            </a:pPr>
            <a:r>
              <a:rPr lang="it-IT" sz="2400" dirty="0">
                <a:hlinkClick r:id="rId2"/>
              </a:rPr>
              <a:t>http://it.wikipedia.org/wiki/Analfabetismo_funzionale</a:t>
            </a:r>
            <a:endParaRPr lang="it-IT" sz="2400" dirty="0"/>
          </a:p>
          <a:p>
            <a:pPr marL="0" indent="0">
              <a:buNone/>
            </a:pPr>
            <a:endParaRPr lang="it-IT" sz="2400" dirty="0"/>
          </a:p>
          <a:p>
            <a:r>
              <a:rPr lang="it-IT" dirty="0"/>
              <a:t>Con il termine </a:t>
            </a:r>
            <a:r>
              <a:rPr lang="it-IT" b="1" dirty="0"/>
              <a:t>analfabetismo funzionale</a:t>
            </a:r>
            <a:r>
              <a:rPr lang="it-IT" dirty="0"/>
              <a:t> si designa l'incapacità di un individuo di usare in modo efficiente le abilità di </a:t>
            </a:r>
            <a:r>
              <a:rPr lang="it-IT" dirty="0">
                <a:hlinkClick r:id="rId3" tooltip="Lettura"/>
              </a:rPr>
              <a:t>lettura</a:t>
            </a:r>
            <a:r>
              <a:rPr lang="it-IT" dirty="0"/>
              <a:t>, </a:t>
            </a:r>
            <a:r>
              <a:rPr lang="it-IT" dirty="0">
                <a:hlinkClick r:id="rId4" tooltip="Scrittura"/>
              </a:rPr>
              <a:t>scrittura</a:t>
            </a:r>
            <a:r>
              <a:rPr lang="it-IT" dirty="0"/>
              <a:t> e </a:t>
            </a:r>
            <a:r>
              <a:rPr lang="it-IT" dirty="0">
                <a:hlinkClick r:id="rId5" tooltip="Calcolo"/>
              </a:rPr>
              <a:t>calcolo</a:t>
            </a:r>
            <a:r>
              <a:rPr lang="it-IT" dirty="0"/>
              <a:t> nelle situazioni della vita quotidiana. </a:t>
            </a:r>
          </a:p>
          <a:p>
            <a:r>
              <a:rPr lang="it-IT" dirty="0"/>
              <a:t>l'</a:t>
            </a:r>
            <a:r>
              <a:rPr lang="it-IT" b="1" dirty="0">
                <a:hlinkClick r:id="rId6" tooltip="Analfabetismo"/>
              </a:rPr>
              <a:t>analfabetismo</a:t>
            </a:r>
            <a:r>
              <a:rPr lang="it-IT" dirty="0"/>
              <a:t> è l'incapacità di leggere o scrivere frasi semplici in una qualsiasi lingua. </a:t>
            </a:r>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17</a:t>
            </a:fld>
            <a:endParaRPr lang="it-IT"/>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692696"/>
            <a:ext cx="8229600" cy="4525963"/>
          </a:xfrm>
        </p:spPr>
        <p:txBody>
          <a:bodyPr/>
          <a:lstStyle/>
          <a:p>
            <a:r>
              <a:rPr lang="it-IT" dirty="0"/>
              <a:t>gli adulti funzionalmente analfabeti non possono operare efficacemente nella società moderna e non possono svolgere adeguatamente compiti fondamentali come riempire una domanda d'impiego, capire un </a:t>
            </a:r>
            <a:r>
              <a:rPr lang="it-IT" dirty="0">
                <a:hlinkClick r:id="rId2" tooltip="Contratto"/>
              </a:rPr>
              <a:t>contratto</a:t>
            </a:r>
            <a:r>
              <a:rPr lang="it-IT" dirty="0"/>
              <a:t> legalmente vincolante, seguire istruzioni scritte, leggere un articolo di </a:t>
            </a:r>
            <a:r>
              <a:rPr lang="it-IT" dirty="0">
                <a:hlinkClick r:id="rId3" tooltip="Giornale"/>
              </a:rPr>
              <a:t>giornale</a:t>
            </a:r>
            <a:r>
              <a:rPr lang="it-IT" dirty="0"/>
              <a:t>, leggere i </a:t>
            </a:r>
            <a:r>
              <a:rPr lang="it-IT" dirty="0">
                <a:hlinkClick r:id="rId4" tooltip="Segnale stradale"/>
              </a:rPr>
              <a:t>segnali stradali</a:t>
            </a:r>
            <a:r>
              <a:rPr lang="it-IT" dirty="0"/>
              <a:t>, consultare un </a:t>
            </a:r>
            <a:r>
              <a:rPr lang="it-IT" dirty="0">
                <a:hlinkClick r:id="rId5" tooltip="Dizionario"/>
              </a:rPr>
              <a:t>dizionario</a:t>
            </a:r>
            <a:r>
              <a:rPr lang="it-IT" dirty="0"/>
              <a:t> o comprendere l'orario di un </a:t>
            </a:r>
            <a:r>
              <a:rPr lang="it-IT" dirty="0">
                <a:hlinkClick r:id="rId6" tooltip="Autobus"/>
              </a:rPr>
              <a:t>autobus</a:t>
            </a:r>
            <a:r>
              <a:rPr lang="it-IT" dirty="0"/>
              <a:t>.</a:t>
            </a:r>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18</a:t>
            </a:fld>
            <a:endParaRPr lang="it-IT"/>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Tullio De Mauro</a:t>
            </a:r>
          </a:p>
        </p:txBody>
      </p:sp>
      <p:sp>
        <p:nvSpPr>
          <p:cNvPr id="3" name="Segnaposto contenuto 2"/>
          <p:cNvSpPr>
            <a:spLocks noGrp="1"/>
          </p:cNvSpPr>
          <p:nvPr>
            <p:ph idx="1"/>
          </p:nvPr>
        </p:nvSpPr>
        <p:spPr>
          <a:xfrm>
            <a:off x="395536" y="1268760"/>
            <a:ext cx="8291264" cy="4857403"/>
          </a:xfrm>
        </p:spPr>
        <p:txBody>
          <a:bodyPr/>
          <a:lstStyle/>
          <a:p>
            <a:r>
              <a:rPr lang="it-IT" sz="2800" dirty="0"/>
              <a:t>Nel 2014  - terza indagine comparativa internazionale gestita dall’OCSE (l’Organizzazione di cooperazione e sviluppo economico). </a:t>
            </a:r>
          </a:p>
          <a:p>
            <a:r>
              <a:rPr lang="it-IT" sz="2800" dirty="0"/>
              <a:t> L’indagine è chiamata PIAAC, </a:t>
            </a:r>
            <a:r>
              <a:rPr lang="it-IT" sz="2800" i="1" dirty="0" err="1"/>
              <a:t>Programme</a:t>
            </a:r>
            <a:r>
              <a:rPr lang="it-IT" sz="2800" i="1" dirty="0"/>
              <a:t> for International </a:t>
            </a:r>
            <a:r>
              <a:rPr lang="it-IT" sz="2800" i="1" dirty="0" err="1"/>
              <a:t>Assessment</a:t>
            </a:r>
            <a:r>
              <a:rPr lang="it-IT" sz="2800" i="1" dirty="0"/>
              <a:t> of </a:t>
            </a:r>
            <a:r>
              <a:rPr lang="it-IT" sz="2800" i="1" dirty="0" err="1"/>
              <a:t>Adult</a:t>
            </a:r>
            <a:r>
              <a:rPr lang="it-IT" sz="2800" i="1" dirty="0"/>
              <a:t> </a:t>
            </a:r>
            <a:r>
              <a:rPr lang="it-IT" sz="2800" i="1" dirty="0" err="1"/>
              <a:t>Competencies</a:t>
            </a:r>
            <a:r>
              <a:rPr lang="it-IT" sz="2800" dirty="0"/>
              <a:t>), </a:t>
            </a:r>
          </a:p>
          <a:p>
            <a:endParaRPr lang="it-IT" sz="2800" dirty="0"/>
          </a:p>
          <a:p>
            <a:r>
              <a:rPr lang="it-IT" sz="1800" dirty="0"/>
              <a:t>http://www.lavocedinewyork.com/arts/lingua-italiana/2016/03/28/analfabetismo-italiano-e-la-repubblica-fondata-sullignoranza/</a:t>
            </a:r>
          </a:p>
          <a:p>
            <a:endParaRPr lang="it-IT" sz="2800"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19</a:t>
            </a:fld>
            <a:endParaRPr lang="it-IT"/>
          </a:p>
        </p:txBody>
      </p:sp>
    </p:spTree>
    <p:extLst>
      <p:ext uri="{BB962C8B-B14F-4D97-AF65-F5344CB8AC3E}">
        <p14:creationId xmlns:p14="http://schemas.microsoft.com/office/powerpoint/2010/main" val="173361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28596" y="357166"/>
            <a:ext cx="5643602" cy="5857916"/>
          </a:xfrm>
        </p:spPr>
        <p:txBody>
          <a:bodyPr/>
          <a:lstStyle/>
          <a:p>
            <a:pPr marL="92075" indent="-79375">
              <a:buNone/>
            </a:pPr>
            <a:r>
              <a:rPr lang="en-US" sz="1600" dirty="0">
                <a:solidFill>
                  <a:schemeClr val="tx1"/>
                </a:solidFill>
                <a:latin typeface="+mn-lt"/>
                <a:ea typeface="+mn-ea"/>
                <a:cs typeface="+mn-cs"/>
              </a:rPr>
              <a:t>1. Introduction</a:t>
            </a:r>
            <a:endParaRPr lang="it-IT" sz="1600" dirty="0">
              <a:solidFill>
                <a:schemeClr val="tx1"/>
              </a:solidFill>
              <a:latin typeface="+mn-lt"/>
              <a:ea typeface="+mn-ea"/>
              <a:cs typeface="+mn-cs"/>
            </a:endParaRPr>
          </a:p>
          <a:p>
            <a:pPr marL="92075" indent="-79375">
              <a:buNone/>
            </a:pPr>
            <a:r>
              <a:rPr lang="en-US" sz="1600" dirty="0">
                <a:solidFill>
                  <a:schemeClr val="tx1"/>
                </a:solidFill>
                <a:latin typeface="+mn-lt"/>
                <a:ea typeface="+mn-ea"/>
                <a:cs typeface="+mn-cs"/>
              </a:rPr>
              <a:t>Communication between health professionals and</a:t>
            </a:r>
            <a:endParaRPr lang="it-IT" sz="1600" dirty="0">
              <a:solidFill>
                <a:schemeClr val="tx1"/>
              </a:solidFill>
              <a:latin typeface="+mn-lt"/>
              <a:ea typeface="+mn-ea"/>
              <a:cs typeface="+mn-cs"/>
            </a:endParaRPr>
          </a:p>
          <a:p>
            <a:pPr marL="92075" indent="-79375">
              <a:buNone/>
            </a:pPr>
            <a:r>
              <a:rPr lang="en-US" sz="1600" dirty="0">
                <a:solidFill>
                  <a:schemeClr val="tx1"/>
                </a:solidFill>
                <a:latin typeface="+mn-lt"/>
                <a:ea typeface="+mn-ea"/>
                <a:cs typeface="+mn-cs"/>
              </a:rPr>
              <a:t>patients is inherently problematic.</a:t>
            </a:r>
          </a:p>
          <a:p>
            <a:pPr marL="92075" indent="-79375">
              <a:buNone/>
            </a:pPr>
            <a:r>
              <a:rPr lang="en-US" sz="1600" dirty="0">
                <a:solidFill>
                  <a:schemeClr val="tx1"/>
                </a:solidFill>
                <a:latin typeface="+mn-lt"/>
                <a:ea typeface="+mn-ea"/>
                <a:cs typeface="+mn-cs"/>
              </a:rPr>
              <a:t> Professionals want to communicate clearly, but tend to use technical terminology because it is precise, because it is familiar, and often because there are no exactly equivalent non-technical words available. Furthermore, they often try to communicate more information than patients can process.</a:t>
            </a:r>
          </a:p>
          <a:p>
            <a:pPr marL="92075" indent="-79375">
              <a:buNone/>
            </a:pPr>
            <a:r>
              <a:rPr lang="en-US" sz="1600" dirty="0">
                <a:solidFill>
                  <a:schemeClr val="tx1"/>
                </a:solidFill>
                <a:latin typeface="+mn-lt"/>
                <a:ea typeface="+mn-ea"/>
                <a:cs typeface="+mn-cs"/>
              </a:rPr>
              <a:t> Patients, even those with well developed language skills, find it difficult to process medical information because they are unfamiliar with medical terminology, because they are preoccupied with their symptoms, and because they are upset which makes concentration difficult.</a:t>
            </a:r>
          </a:p>
          <a:p>
            <a:pPr marL="92075" indent="-79375">
              <a:buNone/>
            </a:pPr>
            <a:endParaRPr lang="it-IT" sz="1600" dirty="0">
              <a:solidFill>
                <a:schemeClr val="tx1"/>
              </a:solidFill>
              <a:latin typeface="+mn-lt"/>
              <a:ea typeface="+mn-ea"/>
              <a:cs typeface="+mn-cs"/>
            </a:endParaRPr>
          </a:p>
          <a:p>
            <a:pPr marL="92075" indent="-79375">
              <a:buNone/>
            </a:pPr>
            <a:r>
              <a:rPr lang="en-US" sz="1600" dirty="0">
                <a:solidFill>
                  <a:schemeClr val="tx1"/>
                </a:solidFill>
                <a:latin typeface="+mn-lt"/>
                <a:ea typeface="+mn-ea"/>
                <a:cs typeface="+mn-cs"/>
              </a:rPr>
              <a:t>While people at all literacy levels have problems understanding and using health information, people with</a:t>
            </a:r>
            <a:endParaRPr lang="it-IT" sz="1600" dirty="0">
              <a:solidFill>
                <a:schemeClr val="tx1"/>
              </a:solidFill>
              <a:latin typeface="+mn-lt"/>
              <a:ea typeface="+mn-ea"/>
              <a:cs typeface="+mn-cs"/>
            </a:endParaRPr>
          </a:p>
          <a:p>
            <a:pPr marL="92075" indent="-79375">
              <a:buNone/>
            </a:pPr>
            <a:r>
              <a:rPr lang="en-US" sz="1600" dirty="0">
                <a:solidFill>
                  <a:schemeClr val="tx1"/>
                </a:solidFill>
                <a:latin typeface="+mn-lt"/>
                <a:ea typeface="+mn-ea"/>
                <a:cs typeface="+mn-cs"/>
              </a:rPr>
              <a:t>limited literacy skills are especially in need of help.</a:t>
            </a:r>
          </a:p>
          <a:p>
            <a:pPr marL="92075" indent="-79375">
              <a:buNone/>
            </a:pPr>
            <a:r>
              <a:rPr lang="en-US" sz="1600" dirty="0">
                <a:solidFill>
                  <a:schemeClr val="tx1"/>
                </a:solidFill>
                <a:latin typeface="+mn-lt"/>
                <a:ea typeface="+mn-ea"/>
                <a:cs typeface="+mn-cs"/>
              </a:rPr>
              <a:t> They need help in understanding written information and, because they place more reliance on spoken explanations, they need help in remembering what they hear.</a:t>
            </a:r>
            <a:endParaRPr lang="it-IT" sz="1600" dirty="0"/>
          </a:p>
        </p:txBody>
      </p:sp>
      <p:sp>
        <p:nvSpPr>
          <p:cNvPr id="5" name="Segnaposto numero diapositiva 4"/>
          <p:cNvSpPr>
            <a:spLocks noGrp="1"/>
          </p:cNvSpPr>
          <p:nvPr>
            <p:ph type="sldNum" sz="quarter" idx="12"/>
          </p:nvPr>
        </p:nvSpPr>
        <p:spPr/>
        <p:txBody>
          <a:bodyPr/>
          <a:lstStyle/>
          <a:p>
            <a:pPr>
              <a:defRPr/>
            </a:pPr>
            <a:fld id="{99971C40-6D59-489E-91F3-E97BA0BC1684}" type="slidenum">
              <a:rPr lang="it-IT" smtClean="0"/>
              <a:pPr>
                <a:defRPr/>
              </a:pPr>
              <a:t>2</a:t>
            </a:fld>
            <a:endParaRPr lang="it-IT"/>
          </a:p>
        </p:txBody>
      </p:sp>
      <p:sp>
        <p:nvSpPr>
          <p:cNvPr id="6" name="CasellaDiTesto 5"/>
          <p:cNvSpPr txBox="1"/>
          <p:nvPr/>
        </p:nvSpPr>
        <p:spPr>
          <a:xfrm>
            <a:off x="6143636" y="571480"/>
            <a:ext cx="2643206" cy="646331"/>
          </a:xfrm>
          <a:prstGeom prst="rect">
            <a:avLst/>
          </a:prstGeom>
          <a:noFill/>
        </p:spPr>
        <p:txBody>
          <a:bodyPr wrap="square" rtlCol="0">
            <a:spAutoFit/>
          </a:bodyPr>
          <a:lstStyle/>
          <a:p>
            <a:r>
              <a:rPr lang="it-IT" dirty="0"/>
              <a:t>Comunicazione problematica</a:t>
            </a:r>
          </a:p>
        </p:txBody>
      </p:sp>
      <p:sp>
        <p:nvSpPr>
          <p:cNvPr id="7" name="CasellaDiTesto 6"/>
          <p:cNvSpPr txBox="1"/>
          <p:nvPr/>
        </p:nvSpPr>
        <p:spPr>
          <a:xfrm>
            <a:off x="6215074" y="1571612"/>
            <a:ext cx="2643206" cy="646331"/>
          </a:xfrm>
          <a:prstGeom prst="rect">
            <a:avLst/>
          </a:prstGeom>
          <a:noFill/>
        </p:spPr>
        <p:txBody>
          <a:bodyPr wrap="square" rtlCol="0">
            <a:spAutoFit/>
          </a:bodyPr>
          <a:lstStyle/>
          <a:p>
            <a:r>
              <a:rPr lang="it-IT" dirty="0"/>
              <a:t>Medici: usano terminologia tecnica</a:t>
            </a:r>
          </a:p>
        </p:txBody>
      </p:sp>
      <p:sp>
        <p:nvSpPr>
          <p:cNvPr id="8" name="CasellaDiTesto 7"/>
          <p:cNvSpPr txBox="1"/>
          <p:nvPr/>
        </p:nvSpPr>
        <p:spPr>
          <a:xfrm>
            <a:off x="6357950" y="2571744"/>
            <a:ext cx="2643206" cy="1200329"/>
          </a:xfrm>
          <a:prstGeom prst="rect">
            <a:avLst/>
          </a:prstGeom>
          <a:noFill/>
        </p:spPr>
        <p:txBody>
          <a:bodyPr wrap="square" rtlCol="0">
            <a:spAutoFit/>
          </a:bodyPr>
          <a:lstStyle/>
          <a:p>
            <a:r>
              <a:rPr lang="it-IT" dirty="0"/>
              <a:t>Pazienti: </a:t>
            </a:r>
          </a:p>
          <a:p>
            <a:r>
              <a:rPr lang="it-IT" dirty="0"/>
              <a:t>Non familiari, preoccupati non concentrati</a:t>
            </a:r>
          </a:p>
        </p:txBody>
      </p:sp>
      <p:sp>
        <p:nvSpPr>
          <p:cNvPr id="9" name="CasellaDiTesto 8"/>
          <p:cNvSpPr txBox="1"/>
          <p:nvPr/>
        </p:nvSpPr>
        <p:spPr>
          <a:xfrm>
            <a:off x="6143636" y="4286256"/>
            <a:ext cx="2643206" cy="369332"/>
          </a:xfrm>
          <a:prstGeom prst="rect">
            <a:avLst/>
          </a:prstGeom>
          <a:noFill/>
        </p:spPr>
        <p:txBody>
          <a:bodyPr wrap="square" rtlCol="0">
            <a:spAutoFit/>
          </a:bodyPr>
          <a:lstStyle/>
          <a:p>
            <a:r>
              <a:rPr lang="it-IT" dirty="0"/>
              <a:t>Problemi di </a:t>
            </a:r>
            <a:r>
              <a:rPr lang="it-IT" dirty="0" err="1"/>
              <a:t>literacy</a:t>
            </a:r>
            <a:endParaRPr lang="it-IT" dirty="0"/>
          </a:p>
        </p:txBody>
      </p:sp>
      <p:sp>
        <p:nvSpPr>
          <p:cNvPr id="10" name="CasellaDiTesto 9"/>
          <p:cNvSpPr txBox="1"/>
          <p:nvPr/>
        </p:nvSpPr>
        <p:spPr>
          <a:xfrm>
            <a:off x="6215074" y="4714884"/>
            <a:ext cx="2643206" cy="646331"/>
          </a:xfrm>
          <a:prstGeom prst="rect">
            <a:avLst/>
          </a:prstGeom>
          <a:noFill/>
        </p:spPr>
        <p:txBody>
          <a:bodyPr wrap="square" rtlCol="0">
            <a:spAutoFit/>
          </a:bodyPr>
          <a:lstStyle/>
          <a:p>
            <a:r>
              <a:rPr lang="it-IT" dirty="0"/>
              <a:t>Bisogno di aiuto per capire e ricordare</a:t>
            </a:r>
          </a:p>
        </p:txBody>
      </p:sp>
      <p:sp>
        <p:nvSpPr>
          <p:cNvPr id="11" name="CasellaDiTesto 10"/>
          <p:cNvSpPr txBox="1"/>
          <p:nvPr/>
        </p:nvSpPr>
        <p:spPr>
          <a:xfrm>
            <a:off x="6500794" y="5786454"/>
            <a:ext cx="264320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figure</a:t>
            </a:r>
            <a:endParaRPr lang="it-IT" dirty="0"/>
          </a:p>
        </p:txBody>
      </p:sp>
      <p:sp>
        <p:nvSpPr>
          <p:cNvPr id="12" name="Rettangolo 11"/>
          <p:cNvSpPr/>
          <p:nvPr/>
        </p:nvSpPr>
        <p:spPr>
          <a:xfrm>
            <a:off x="428596" y="357166"/>
            <a:ext cx="5643602" cy="59293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a:t>Tullio De Mauro è il più autorevole linguista italiano. De Mauro ha insegnato linguistica  in diverse università italiane …ministro della pubblica istruzione (aprile 2000-giugno 2001, governo Amato), ha presieduto la Società di Linguistica Italiana (1969-73)…</a:t>
            </a:r>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20</a:t>
            </a:fld>
            <a:endParaRPr lang="it-IT"/>
          </a:p>
        </p:txBody>
      </p:sp>
    </p:spTree>
    <p:extLst>
      <p:ext uri="{BB962C8B-B14F-4D97-AF65-F5344CB8AC3E}">
        <p14:creationId xmlns:p14="http://schemas.microsoft.com/office/powerpoint/2010/main" val="3775522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Piaac</a:t>
            </a:r>
            <a:br>
              <a:rPr lang="it-IT" dirty="0"/>
            </a:br>
            <a:endParaRPr lang="it-IT" dirty="0"/>
          </a:p>
        </p:txBody>
      </p:sp>
      <p:sp>
        <p:nvSpPr>
          <p:cNvPr id="3" name="Segnaposto contenuto 2"/>
          <p:cNvSpPr>
            <a:spLocks noGrp="1"/>
          </p:cNvSpPr>
          <p:nvPr>
            <p:ph idx="1"/>
          </p:nvPr>
        </p:nvSpPr>
        <p:spPr>
          <a:xfrm>
            <a:off x="395536" y="836712"/>
            <a:ext cx="8229600" cy="4525963"/>
          </a:xfrm>
        </p:spPr>
        <p:txBody>
          <a:bodyPr/>
          <a:lstStyle/>
          <a:p>
            <a:r>
              <a:rPr lang="it-IT" dirty="0"/>
              <a:t> cinque livelli di alfabetizzazione in  </a:t>
            </a:r>
            <a:r>
              <a:rPr lang="it-IT" i="1" dirty="0" err="1"/>
              <a:t>literacy</a:t>
            </a:r>
            <a:r>
              <a:rPr lang="it-IT" i="1" dirty="0"/>
              <a:t> </a:t>
            </a:r>
            <a:r>
              <a:rPr lang="it-IT" dirty="0"/>
              <a:t>e </a:t>
            </a:r>
            <a:r>
              <a:rPr lang="it-IT" i="1" dirty="0" err="1"/>
              <a:t>numeracy</a:t>
            </a:r>
            <a:r>
              <a:rPr lang="it-IT" i="1" dirty="0"/>
              <a:t> </a:t>
            </a:r>
            <a:r>
              <a:rPr lang="it-IT" dirty="0"/>
              <a:t>delle popolazioni  in età di lavoro (16-65 anni)</a:t>
            </a:r>
          </a:p>
          <a:p>
            <a:r>
              <a:rPr lang="it-IT" dirty="0"/>
              <a:t>dal livello minimo di analfabetismo strumentale totale, </a:t>
            </a:r>
          </a:p>
          <a:p>
            <a:r>
              <a:rPr lang="it-IT" dirty="0"/>
              <a:t>a un secondo livello quasi minimo e .., ai successivi tre gradi di crescente capacità di comprensione e scrittura di testi, calcoli, grafici.   </a:t>
            </a:r>
          </a:p>
          <a:p>
            <a:endParaRPr lang="it-IT"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21</a:t>
            </a:fld>
            <a:endParaRPr lang="it-IT"/>
          </a:p>
        </p:txBody>
      </p:sp>
    </p:spTree>
    <p:extLst>
      <p:ext uri="{BB962C8B-B14F-4D97-AF65-F5344CB8AC3E}">
        <p14:creationId xmlns:p14="http://schemas.microsoft.com/office/powerpoint/2010/main" val="3820541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a:t>In Italia il 70% della popolazione in età di lavoro si colloca sotto i due primi livelli.</a:t>
            </a:r>
          </a:p>
          <a:p>
            <a:r>
              <a:rPr lang="it-IT" dirty="0"/>
              <a:t> Soltanto </a:t>
            </a:r>
            <a:r>
              <a:rPr lang="it-IT" u="sng" dirty="0"/>
              <a:t>un po’ meno di un terzo della popolazione </a:t>
            </a:r>
            <a:r>
              <a:rPr lang="it-IT" dirty="0"/>
              <a:t>ha quei livelli di comprensione della scrittura e del calcolo dal </a:t>
            </a:r>
            <a:r>
              <a:rPr lang="it-IT" u="sng" dirty="0"/>
              <a:t>terzo</a:t>
            </a:r>
            <a:r>
              <a:rPr lang="it-IT" dirty="0"/>
              <a:t> livello in su che vengono ritenuti necessari per orientarsi nella vita di una società moderna.</a:t>
            </a:r>
          </a:p>
          <a:p>
            <a:endParaRPr lang="it-IT"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22</a:t>
            </a:fld>
            <a:endParaRPr lang="it-IT"/>
          </a:p>
        </p:txBody>
      </p:sp>
    </p:spTree>
    <p:extLst>
      <p:ext uri="{BB962C8B-B14F-4D97-AF65-F5344CB8AC3E}">
        <p14:creationId xmlns:p14="http://schemas.microsoft.com/office/powerpoint/2010/main" val="919998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23</a:t>
            </a:fld>
            <a:endParaRPr lang="it-IT"/>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218" y="692696"/>
            <a:ext cx="8761564"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9648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C1D0730-296D-4239-B709-981ACBB52F82}" type="slidenum">
              <a:rPr lang="it-IT" smtClean="0"/>
              <a:pPr>
                <a:defRPr/>
              </a:pPr>
              <a:t>24</a:t>
            </a:fld>
            <a:endParaRPr lang="it-IT"/>
          </a:p>
        </p:txBody>
      </p:sp>
      <p:sp>
        <p:nvSpPr>
          <p:cNvPr id="3" name="Rectangle 2"/>
          <p:cNvSpPr/>
          <p:nvPr/>
        </p:nvSpPr>
        <p:spPr>
          <a:xfrm>
            <a:off x="179512" y="260648"/>
            <a:ext cx="5904656" cy="369332"/>
          </a:xfrm>
          <a:prstGeom prst="rect">
            <a:avLst/>
          </a:prstGeom>
        </p:spPr>
        <p:txBody>
          <a:bodyPr wrap="square">
            <a:spAutoFit/>
          </a:bodyPr>
          <a:lstStyle/>
          <a:p>
            <a:r>
              <a:rPr lang="it-IT" dirty="0"/>
              <a:t>https://www.oecd.org/skills/piaac/</a:t>
            </a:r>
          </a:p>
        </p:txBody>
      </p:sp>
      <p:sp>
        <p:nvSpPr>
          <p:cNvPr id="4" name="Rectangle 3"/>
          <p:cNvSpPr/>
          <p:nvPr/>
        </p:nvSpPr>
        <p:spPr>
          <a:xfrm>
            <a:off x="2286000" y="1166843"/>
            <a:ext cx="5598368" cy="3693319"/>
          </a:xfrm>
          <a:prstGeom prst="rect">
            <a:avLst/>
          </a:prstGeom>
        </p:spPr>
        <p:txBody>
          <a:bodyPr wrap="square">
            <a:spAutoFit/>
          </a:bodyPr>
          <a:lstStyle/>
          <a:p>
            <a:r>
              <a:rPr lang="en-US" dirty="0">
                <a:solidFill>
                  <a:srgbClr val="98C010"/>
                </a:solidFill>
                <a:latin typeface="Helvetica Neue"/>
              </a:rPr>
              <a:t>Education and Skills Online</a:t>
            </a:r>
          </a:p>
          <a:p>
            <a:pPr algn="just"/>
            <a:r>
              <a:rPr lang="en-US" b="1" dirty="0">
                <a:solidFill>
                  <a:srgbClr val="04629A"/>
                </a:solidFill>
                <a:latin typeface="Helvetica Neue"/>
                <a:hlinkClick r:id="rId2"/>
              </a:rPr>
              <a:t>Education &amp; Skills Online</a:t>
            </a:r>
            <a:r>
              <a:rPr lang="en-US" dirty="0">
                <a:solidFill>
                  <a:srgbClr val="333333"/>
                </a:solidFill>
                <a:latin typeface="Helvetica Neue"/>
              </a:rPr>
              <a:t> is an assessment tool designed to provide individual-level results that are linked to the </a:t>
            </a:r>
            <a:r>
              <a:rPr lang="en-US" b="1" dirty="0">
                <a:solidFill>
                  <a:srgbClr val="333333"/>
                </a:solidFill>
                <a:latin typeface="Helvetica Neue"/>
              </a:rPr>
              <a:t>PIAAC</a:t>
            </a:r>
            <a:r>
              <a:rPr lang="en-US" dirty="0">
                <a:solidFill>
                  <a:srgbClr val="333333"/>
                </a:solidFill>
                <a:latin typeface="Helvetica Neue"/>
              </a:rPr>
              <a:t> measures of literacy, numeracy and problem solving and can be benchmarked against the national and international results available for the participating countries.  In addition, the assessment contains non-cognitive measures of skill use, career interest, health and well-being, and also behavioral competencies.</a:t>
            </a:r>
          </a:p>
          <a:p>
            <a:pPr algn="just"/>
            <a:r>
              <a:rPr lang="en-US" dirty="0">
                <a:solidFill>
                  <a:srgbClr val="04629A"/>
                </a:solidFill>
                <a:latin typeface="Helvetica Neue"/>
                <a:hlinkClick r:id="rId3"/>
              </a:rPr>
              <a:t>Learn more</a:t>
            </a:r>
            <a:r>
              <a:rPr lang="en-US" dirty="0">
                <a:solidFill>
                  <a:srgbClr val="333333"/>
                </a:solidFill>
                <a:latin typeface="Helvetica Neue"/>
              </a:rPr>
              <a:t>.</a:t>
            </a:r>
          </a:p>
          <a:p>
            <a:pPr algn="just"/>
            <a:r>
              <a:rPr lang="en-US" dirty="0">
                <a:solidFill>
                  <a:srgbClr val="333333"/>
                </a:solidFill>
                <a:latin typeface="Helvetica Neue"/>
              </a:rPr>
              <a:t> </a:t>
            </a:r>
          </a:p>
          <a:p>
            <a:pPr algn="just"/>
            <a:r>
              <a:rPr lang="en-US" b="1" dirty="0">
                <a:solidFill>
                  <a:srgbClr val="04629A"/>
                </a:solidFill>
                <a:latin typeface="Helvetica Neue"/>
                <a:hlinkClick r:id="rId4"/>
              </a:rPr>
              <a:t>Take the test</a:t>
            </a:r>
            <a:r>
              <a:rPr lang="en-US" b="1" dirty="0">
                <a:solidFill>
                  <a:srgbClr val="333333"/>
                </a:solidFill>
                <a:latin typeface="Helvetica Neue"/>
              </a:rPr>
              <a:t>.</a:t>
            </a:r>
            <a:endParaRPr lang="en-US" b="0" i="0" dirty="0">
              <a:solidFill>
                <a:srgbClr val="333333"/>
              </a:solidFill>
              <a:effectLst/>
              <a:latin typeface="Helvetica Neue"/>
            </a:endParaRPr>
          </a:p>
        </p:txBody>
      </p:sp>
    </p:spTree>
    <p:extLst>
      <p:ext uri="{BB962C8B-B14F-4D97-AF65-F5344CB8AC3E}">
        <p14:creationId xmlns:p14="http://schemas.microsoft.com/office/powerpoint/2010/main" val="3115123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Indice di leggibilità</a:t>
            </a:r>
            <a:br>
              <a:rPr lang="it-IT" dirty="0"/>
            </a:br>
            <a:endParaRPr lang="it-IT" dirty="0"/>
          </a:p>
        </p:txBody>
      </p:sp>
      <p:sp>
        <p:nvSpPr>
          <p:cNvPr id="3" name="Segnaposto contenuto 2"/>
          <p:cNvSpPr>
            <a:spLocks noGrp="1"/>
          </p:cNvSpPr>
          <p:nvPr>
            <p:ph idx="1"/>
          </p:nvPr>
        </p:nvSpPr>
        <p:spPr>
          <a:xfrm>
            <a:off x="395536" y="4797152"/>
            <a:ext cx="8291264" cy="1329011"/>
          </a:xfrm>
        </p:spPr>
        <p:txBody>
          <a:bodyPr/>
          <a:lstStyle/>
          <a:p>
            <a:endParaRPr lang="it-IT" dirty="0"/>
          </a:p>
          <a:p>
            <a:endParaRPr lang="it-IT" dirty="0"/>
          </a:p>
          <a:p>
            <a:r>
              <a:rPr lang="it-IT" dirty="0">
                <a:hlinkClick r:id="rId2"/>
              </a:rPr>
              <a:t>http://www.ilc.cnr.it/dylanlab/apps/texttools/?tt_user=guest</a:t>
            </a:r>
            <a:endParaRPr lang="it-IT" dirty="0"/>
          </a:p>
          <a:p>
            <a:endParaRPr lang="it-IT"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25</a:t>
            </a:fld>
            <a:endParaRPr lang="it-IT" dirty="0"/>
          </a:p>
        </p:txBody>
      </p:sp>
      <p:pic>
        <p:nvPicPr>
          <p:cNvPr id="3074" name="Picture 2"/>
          <p:cNvPicPr>
            <a:picLocks noChangeAspect="1" noChangeArrowheads="1"/>
          </p:cNvPicPr>
          <p:nvPr/>
        </p:nvPicPr>
        <p:blipFill>
          <a:blip r:embed="rId3" cstate="print"/>
          <a:srcRect/>
          <a:stretch>
            <a:fillRect/>
          </a:stretch>
        </p:blipFill>
        <p:spPr bwMode="auto">
          <a:xfrm>
            <a:off x="0" y="908720"/>
            <a:ext cx="9756576" cy="40386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z="2400" dirty="0"/>
              <a:t>https://en.wikipedia.org/wiki/Health_literacy</a:t>
            </a:r>
          </a:p>
        </p:txBody>
      </p:sp>
      <p:sp>
        <p:nvSpPr>
          <p:cNvPr id="3" name="Content Placeholder 2"/>
          <p:cNvSpPr>
            <a:spLocks noGrp="1"/>
          </p:cNvSpPr>
          <p:nvPr>
            <p:ph idx="1"/>
          </p:nvPr>
        </p:nvSpPr>
        <p:spPr/>
        <p:txBody>
          <a:bodyPr/>
          <a:lstStyle/>
          <a:p>
            <a:r>
              <a:rPr lang="en-US" dirty="0"/>
              <a:t>Plain language is defined by the International Plain Language Federation as writing whose "wording, structure, and design are so clear that the intended readers can easily find what they need, understand what they find, and use that information </a:t>
            </a:r>
          </a:p>
          <a:p>
            <a:endParaRPr lang="it-IT" dirty="0"/>
          </a:p>
        </p:txBody>
      </p:sp>
      <p:sp>
        <p:nvSpPr>
          <p:cNvPr id="4" name="Slide Number Placeholder 3"/>
          <p:cNvSpPr>
            <a:spLocks noGrp="1"/>
          </p:cNvSpPr>
          <p:nvPr>
            <p:ph type="sldNum" sz="quarter" idx="12"/>
          </p:nvPr>
        </p:nvSpPr>
        <p:spPr/>
        <p:txBody>
          <a:bodyPr/>
          <a:lstStyle/>
          <a:p>
            <a:pPr>
              <a:defRPr/>
            </a:pPr>
            <a:fld id="{99971C40-6D59-489E-91F3-E97BA0BC1684}" type="slidenum">
              <a:rPr lang="it-IT" smtClean="0"/>
              <a:pPr>
                <a:defRPr/>
              </a:pPr>
              <a:t>26</a:t>
            </a:fld>
            <a:endParaRPr lang="it-IT"/>
          </a:p>
        </p:txBody>
      </p:sp>
    </p:spTree>
    <p:extLst>
      <p:ext uri="{BB962C8B-B14F-4D97-AF65-F5344CB8AC3E}">
        <p14:creationId xmlns:p14="http://schemas.microsoft.com/office/powerpoint/2010/main" val="1348448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soluzioni</a:t>
            </a:r>
          </a:p>
        </p:txBody>
      </p:sp>
      <p:sp>
        <p:nvSpPr>
          <p:cNvPr id="3" name="Segnaposto contenuto 2"/>
          <p:cNvSpPr>
            <a:spLocks noGrp="1"/>
          </p:cNvSpPr>
          <p:nvPr>
            <p:ph idx="1"/>
          </p:nvPr>
        </p:nvSpPr>
        <p:spPr>
          <a:xfrm>
            <a:off x="357158" y="1214422"/>
            <a:ext cx="6231066" cy="5166906"/>
          </a:xfrm>
        </p:spPr>
        <p:txBody>
          <a:bodyPr/>
          <a:lstStyle/>
          <a:p>
            <a:pPr>
              <a:buNone/>
            </a:pPr>
            <a:r>
              <a:rPr lang="it-IT" sz="2000" dirty="0"/>
              <a:t>1. Semplificare la lingua (ma come? E  talvolta  non basta)</a:t>
            </a:r>
          </a:p>
          <a:p>
            <a:pPr>
              <a:buNone/>
            </a:pPr>
            <a:r>
              <a:rPr lang="it-IT" sz="2000" dirty="0"/>
              <a:t>2. Le figure: 6 studi</a:t>
            </a:r>
          </a:p>
          <a:p>
            <a:pPr>
              <a:buNone/>
            </a:pPr>
            <a:endParaRPr lang="it-IT" sz="2000" dirty="0"/>
          </a:p>
          <a:p>
            <a:pPr>
              <a:buNone/>
            </a:pPr>
            <a:r>
              <a:rPr lang="en-US" sz="1600" dirty="0" err="1">
                <a:solidFill>
                  <a:schemeClr val="tx1"/>
                </a:solidFill>
                <a:latin typeface="+mn-lt"/>
                <a:ea typeface="+mn-ea"/>
                <a:cs typeface="+mn-cs"/>
              </a:rPr>
              <a:t>Esempio</a:t>
            </a:r>
            <a:r>
              <a:rPr lang="en-US" sz="1600" dirty="0">
                <a:solidFill>
                  <a:schemeClr val="tx1"/>
                </a:solidFill>
                <a:latin typeface="+mn-lt"/>
                <a:ea typeface="+mn-ea"/>
                <a:cs typeface="+mn-cs"/>
              </a:rPr>
              <a:t>: </a:t>
            </a:r>
          </a:p>
          <a:p>
            <a:pPr>
              <a:buNone/>
            </a:pPr>
            <a:r>
              <a:rPr lang="en-US" sz="1600" b="1" dirty="0">
                <a:solidFill>
                  <a:schemeClr val="tx1"/>
                </a:solidFill>
                <a:latin typeface="+mn-lt"/>
                <a:ea typeface="+mn-ea"/>
                <a:cs typeface="+mn-cs"/>
              </a:rPr>
              <a:t>Austin et al. [18], </a:t>
            </a:r>
            <a:r>
              <a:rPr lang="en-US" sz="1600" dirty="0">
                <a:solidFill>
                  <a:schemeClr val="tx1"/>
                </a:solidFill>
                <a:latin typeface="+mn-lt"/>
                <a:ea typeface="+mn-ea"/>
                <a:cs typeface="+mn-cs"/>
              </a:rPr>
              <a:t>using an experimental design similar to</a:t>
            </a:r>
            <a:endParaRPr lang="it-IT" sz="1600" dirty="0">
              <a:solidFill>
                <a:schemeClr val="tx1"/>
              </a:solidFill>
              <a:latin typeface="+mn-lt"/>
              <a:ea typeface="+mn-ea"/>
              <a:cs typeface="+mn-cs"/>
            </a:endParaRPr>
          </a:p>
          <a:p>
            <a:pPr>
              <a:buNone/>
            </a:pPr>
            <a:r>
              <a:rPr lang="en-US" sz="1600" dirty="0" err="1">
                <a:solidFill>
                  <a:schemeClr val="tx1"/>
                </a:solidFill>
                <a:latin typeface="+mn-lt"/>
                <a:ea typeface="+mn-ea"/>
                <a:cs typeface="+mn-cs"/>
              </a:rPr>
              <a:t>Delp</a:t>
            </a:r>
            <a:r>
              <a:rPr lang="en-US" sz="1600" dirty="0">
                <a:solidFill>
                  <a:schemeClr val="tx1"/>
                </a:solidFill>
                <a:latin typeface="+mn-lt"/>
                <a:ea typeface="+mn-ea"/>
                <a:cs typeface="+mn-cs"/>
              </a:rPr>
              <a:t> and Jones, studied 101 patients receiving treatment for</a:t>
            </a:r>
            <a:endParaRPr lang="it-IT" sz="1600" dirty="0">
              <a:solidFill>
                <a:schemeClr val="tx1"/>
              </a:solidFill>
              <a:latin typeface="+mn-lt"/>
              <a:ea typeface="+mn-ea"/>
              <a:cs typeface="+mn-cs"/>
            </a:endParaRPr>
          </a:p>
          <a:p>
            <a:pPr>
              <a:buNone/>
            </a:pPr>
            <a:r>
              <a:rPr lang="en-US" sz="1600" dirty="0">
                <a:solidFill>
                  <a:schemeClr val="tx1"/>
                </a:solidFill>
                <a:latin typeface="+mn-lt"/>
                <a:ea typeface="+mn-ea"/>
                <a:cs typeface="+mn-cs"/>
              </a:rPr>
              <a:t>lacerations in an emergency department of a rural trauma</a:t>
            </a:r>
            <a:endParaRPr lang="it-IT" sz="1600" dirty="0">
              <a:solidFill>
                <a:schemeClr val="tx1"/>
              </a:solidFill>
              <a:latin typeface="+mn-lt"/>
              <a:ea typeface="+mn-ea"/>
              <a:cs typeface="+mn-cs"/>
            </a:endParaRPr>
          </a:p>
          <a:p>
            <a:pPr>
              <a:buNone/>
            </a:pPr>
            <a:r>
              <a:rPr lang="en-US" sz="1600" dirty="0">
                <a:solidFill>
                  <a:schemeClr val="tx1"/>
                </a:solidFill>
                <a:latin typeface="+mn-lt"/>
                <a:ea typeface="+mn-ea"/>
                <a:cs typeface="+mn-cs"/>
              </a:rPr>
              <a:t>center. Subjects were randomly given discharge instructions</a:t>
            </a:r>
            <a:endParaRPr lang="it-IT" sz="1600" dirty="0">
              <a:solidFill>
                <a:schemeClr val="tx1"/>
              </a:solidFill>
              <a:latin typeface="+mn-lt"/>
              <a:ea typeface="+mn-ea"/>
              <a:cs typeface="+mn-cs"/>
            </a:endParaRPr>
          </a:p>
          <a:p>
            <a:pPr>
              <a:buNone/>
            </a:pPr>
            <a:r>
              <a:rPr lang="en-US" sz="1600" dirty="0">
                <a:solidFill>
                  <a:schemeClr val="tx1"/>
                </a:solidFill>
                <a:latin typeface="+mn-lt"/>
                <a:ea typeface="+mn-ea"/>
                <a:cs typeface="+mn-cs"/>
              </a:rPr>
              <a:t>with or without pictures. A blinded interviewer later asked</a:t>
            </a:r>
            <a:endParaRPr lang="it-IT" sz="1600" dirty="0">
              <a:solidFill>
                <a:schemeClr val="tx1"/>
              </a:solidFill>
              <a:latin typeface="+mn-lt"/>
              <a:ea typeface="+mn-ea"/>
              <a:cs typeface="+mn-cs"/>
            </a:endParaRPr>
          </a:p>
          <a:p>
            <a:pPr>
              <a:buNone/>
            </a:pPr>
            <a:r>
              <a:rPr lang="en-US" sz="1600" dirty="0">
                <a:solidFill>
                  <a:schemeClr val="tx1"/>
                </a:solidFill>
                <a:latin typeface="+mn-lt"/>
                <a:ea typeface="+mn-ea"/>
                <a:cs typeface="+mn-cs"/>
              </a:rPr>
              <a:t>subjects questions designed to assess their comprehension of</a:t>
            </a:r>
            <a:endParaRPr lang="it-IT" sz="1600" dirty="0">
              <a:solidFill>
                <a:schemeClr val="tx1"/>
              </a:solidFill>
              <a:latin typeface="+mn-lt"/>
              <a:ea typeface="+mn-ea"/>
              <a:cs typeface="+mn-cs"/>
            </a:endParaRPr>
          </a:p>
          <a:p>
            <a:pPr>
              <a:buNone/>
            </a:pPr>
            <a:r>
              <a:rPr lang="en-US" sz="1600" dirty="0">
                <a:solidFill>
                  <a:schemeClr val="tx1"/>
                </a:solidFill>
                <a:latin typeface="+mn-lt"/>
                <a:ea typeface="+mn-ea"/>
                <a:cs typeface="+mn-cs"/>
              </a:rPr>
              <a:t>the instructions. The median number of correct responses</a:t>
            </a:r>
            <a:endParaRPr lang="it-IT" sz="1600" dirty="0">
              <a:solidFill>
                <a:schemeClr val="tx1"/>
              </a:solidFill>
              <a:latin typeface="+mn-lt"/>
              <a:ea typeface="+mn-ea"/>
              <a:cs typeface="+mn-cs"/>
            </a:endParaRPr>
          </a:p>
          <a:p>
            <a:pPr>
              <a:buNone/>
            </a:pPr>
            <a:r>
              <a:rPr lang="en-US" sz="1600" dirty="0">
                <a:solidFill>
                  <a:schemeClr val="tx1"/>
                </a:solidFill>
                <a:latin typeface="+mn-lt"/>
                <a:ea typeface="+mn-ea"/>
                <a:cs typeface="+mn-cs"/>
              </a:rPr>
              <a:t>was five. </a:t>
            </a:r>
            <a:r>
              <a:rPr lang="en-US" sz="1600" b="1" dirty="0">
                <a:solidFill>
                  <a:schemeClr val="tx1"/>
                </a:solidFill>
                <a:latin typeface="+mn-lt"/>
                <a:ea typeface="+mn-ea"/>
                <a:cs typeface="+mn-cs"/>
              </a:rPr>
              <a:t>Patients who received text plus pictures were 1.5</a:t>
            </a:r>
            <a:endParaRPr lang="it-IT" sz="1600" b="1" dirty="0">
              <a:solidFill>
                <a:schemeClr val="tx1"/>
              </a:solidFill>
              <a:latin typeface="+mn-lt"/>
              <a:ea typeface="+mn-ea"/>
              <a:cs typeface="+mn-cs"/>
            </a:endParaRPr>
          </a:p>
          <a:p>
            <a:pPr>
              <a:buNone/>
            </a:pPr>
            <a:r>
              <a:rPr lang="en-US" sz="1600" dirty="0">
                <a:solidFill>
                  <a:schemeClr val="tx1"/>
                </a:solidFill>
                <a:latin typeface="+mn-lt"/>
                <a:ea typeface="+mn-ea"/>
                <a:cs typeface="+mn-cs"/>
              </a:rPr>
              <a:t>times more likely to give 5 or more correct responses than</a:t>
            </a:r>
            <a:endParaRPr lang="it-IT" sz="1600" dirty="0">
              <a:solidFill>
                <a:schemeClr val="tx1"/>
              </a:solidFill>
              <a:latin typeface="+mn-lt"/>
              <a:ea typeface="+mn-ea"/>
              <a:cs typeface="+mn-cs"/>
            </a:endParaRPr>
          </a:p>
          <a:p>
            <a:pPr>
              <a:buNone/>
            </a:pPr>
            <a:r>
              <a:rPr lang="en-US" sz="1600" dirty="0">
                <a:solidFill>
                  <a:schemeClr val="tx1"/>
                </a:solidFill>
                <a:latin typeface="+mn-lt"/>
                <a:ea typeface="+mn-ea"/>
                <a:cs typeface="+mn-cs"/>
              </a:rPr>
              <a:t>those who received just text (65% versus 43%), p = .033. In</a:t>
            </a:r>
            <a:endParaRPr lang="it-IT" sz="1600" dirty="0">
              <a:solidFill>
                <a:schemeClr val="tx1"/>
              </a:solidFill>
              <a:latin typeface="+mn-lt"/>
              <a:ea typeface="+mn-ea"/>
              <a:cs typeface="+mn-cs"/>
            </a:endParaRPr>
          </a:p>
          <a:p>
            <a:pPr>
              <a:buNone/>
            </a:pPr>
            <a:r>
              <a:rPr lang="en-US" sz="1600" dirty="0">
                <a:solidFill>
                  <a:schemeClr val="tx1"/>
                </a:solidFill>
                <a:latin typeface="+mn-lt"/>
                <a:ea typeface="+mn-ea"/>
                <a:cs typeface="+mn-cs"/>
              </a:rPr>
              <a:t>addition, they found that this effect was especially</a:t>
            </a:r>
            <a:endParaRPr lang="it-IT" sz="1600" dirty="0">
              <a:solidFill>
                <a:schemeClr val="tx1"/>
              </a:solidFill>
              <a:latin typeface="+mn-lt"/>
              <a:ea typeface="+mn-ea"/>
              <a:cs typeface="+mn-cs"/>
            </a:endParaRPr>
          </a:p>
          <a:p>
            <a:pPr>
              <a:buNone/>
            </a:pPr>
            <a:r>
              <a:rPr lang="en-US" sz="1600" dirty="0">
                <a:solidFill>
                  <a:schemeClr val="tx1"/>
                </a:solidFill>
                <a:latin typeface="+mn-lt"/>
                <a:ea typeface="+mn-ea"/>
                <a:cs typeface="+mn-cs"/>
              </a:rPr>
              <a:t>pronounced among n</a:t>
            </a:r>
            <a:r>
              <a:rPr lang="en-US" sz="1600" b="1" dirty="0">
                <a:solidFill>
                  <a:schemeClr val="tx1"/>
                </a:solidFill>
                <a:latin typeface="+mn-lt"/>
                <a:ea typeface="+mn-ea"/>
                <a:cs typeface="+mn-cs"/>
              </a:rPr>
              <a:t>onwhites</a:t>
            </a:r>
            <a:r>
              <a:rPr lang="en-US" sz="1600" dirty="0">
                <a:solidFill>
                  <a:schemeClr val="tx1"/>
                </a:solidFill>
                <a:latin typeface="+mn-lt"/>
                <a:ea typeface="+mn-ea"/>
                <a:cs typeface="+mn-cs"/>
              </a:rPr>
              <a:t>, patients with </a:t>
            </a:r>
            <a:r>
              <a:rPr lang="en-US" sz="1600" b="1" dirty="0">
                <a:solidFill>
                  <a:schemeClr val="tx1"/>
                </a:solidFill>
                <a:latin typeface="+mn-lt"/>
                <a:ea typeface="+mn-ea"/>
                <a:cs typeface="+mn-cs"/>
              </a:rPr>
              <a:t>no more than</a:t>
            </a:r>
            <a:endParaRPr lang="it-IT" sz="1600" b="1" dirty="0">
              <a:solidFill>
                <a:schemeClr val="tx1"/>
              </a:solidFill>
              <a:latin typeface="+mn-lt"/>
              <a:ea typeface="+mn-ea"/>
              <a:cs typeface="+mn-cs"/>
            </a:endParaRPr>
          </a:p>
          <a:p>
            <a:pPr>
              <a:buNone/>
            </a:pPr>
            <a:r>
              <a:rPr lang="en-US" sz="1600" b="1" dirty="0">
                <a:solidFill>
                  <a:schemeClr val="tx1"/>
                </a:solidFill>
                <a:latin typeface="+mn-lt"/>
                <a:ea typeface="+mn-ea"/>
                <a:cs typeface="+mn-cs"/>
              </a:rPr>
              <a:t>a high school education, and women.</a:t>
            </a:r>
            <a:endParaRPr lang="it-IT" sz="1600" b="1" dirty="0">
              <a:solidFill>
                <a:schemeClr val="tx1"/>
              </a:solidFill>
              <a:latin typeface="+mn-lt"/>
              <a:ea typeface="+mn-ea"/>
              <a:cs typeface="+mn-cs"/>
            </a:endParaRPr>
          </a:p>
          <a:p>
            <a:pPr>
              <a:buNone/>
            </a:pPr>
            <a:endParaRPr lang="it-IT" sz="2000"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27</a:t>
            </a:fld>
            <a:endParaRPr lang="it-IT"/>
          </a:p>
        </p:txBody>
      </p:sp>
      <p:sp>
        <p:nvSpPr>
          <p:cNvPr id="5" name="CasellaDiTesto 4"/>
          <p:cNvSpPr txBox="1"/>
          <p:nvPr/>
        </p:nvSpPr>
        <p:spPr>
          <a:xfrm>
            <a:off x="7164288" y="1556792"/>
            <a:ext cx="1584176" cy="3970318"/>
          </a:xfrm>
          <a:prstGeom prst="rect">
            <a:avLst/>
          </a:prstGeom>
          <a:noFill/>
        </p:spPr>
        <p:txBody>
          <a:bodyPr wrap="square" rtlCol="0">
            <a:spAutoFit/>
          </a:bodyPr>
          <a:lstStyle/>
          <a:p>
            <a:r>
              <a:rPr lang="it-IT" dirty="0"/>
              <a:t>Istruzioni per il dopo-ospedale,</a:t>
            </a:r>
          </a:p>
          <a:p>
            <a:endParaRPr lang="it-IT" dirty="0"/>
          </a:p>
          <a:p>
            <a:r>
              <a:rPr lang="it-IT" dirty="0"/>
              <a:t>Intervista</a:t>
            </a:r>
          </a:p>
          <a:p>
            <a:endParaRPr lang="it-IT" dirty="0"/>
          </a:p>
          <a:p>
            <a:r>
              <a:rPr lang="it-IT" dirty="0"/>
              <a:t>Più risposte corrette se si ha il testo con le figure.</a:t>
            </a:r>
          </a:p>
          <a:p>
            <a:endParaRPr lang="it-IT" dirty="0"/>
          </a:p>
          <a:p>
            <a:r>
              <a:rPr lang="it-IT" dirty="0" err="1"/>
              <a:t>Nonwhite</a:t>
            </a:r>
            <a:r>
              <a:rPr lang="it-IT" dirty="0"/>
              <a:t>, low </a:t>
            </a:r>
            <a:r>
              <a:rPr lang="it-IT" dirty="0" err="1"/>
              <a:t>school</a:t>
            </a:r>
            <a:endParaRPr lang="it-IT" dirty="0"/>
          </a:p>
          <a:p>
            <a:r>
              <a:rPr lang="it-IT" dirty="0"/>
              <a:t>donne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28</a:t>
            </a:fld>
            <a:endParaRPr lang="it-IT"/>
          </a:p>
        </p:txBody>
      </p:sp>
      <p:pic>
        <p:nvPicPr>
          <p:cNvPr id="5" name="Segnaposto contenuto 4"/>
          <p:cNvPicPr>
            <a:picLocks noGrp="1"/>
          </p:cNvPicPr>
          <p:nvPr>
            <p:ph idx="1"/>
          </p:nvPr>
        </p:nvPicPr>
        <p:blipFill>
          <a:blip r:embed="rId2" cstate="print"/>
          <a:srcRect/>
          <a:stretch>
            <a:fillRect/>
          </a:stretch>
        </p:blipFill>
        <p:spPr bwMode="auto">
          <a:xfrm>
            <a:off x="251520" y="188640"/>
            <a:ext cx="8424935" cy="648072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28596" y="571480"/>
            <a:ext cx="8258204" cy="5554683"/>
          </a:xfrm>
        </p:spPr>
        <p:txBody>
          <a:bodyPr/>
          <a:lstStyle/>
          <a:p>
            <a:pPr>
              <a:buNone/>
            </a:pPr>
            <a:r>
              <a:rPr lang="it-IT" sz="2400" dirty="0">
                <a:solidFill>
                  <a:schemeClr val="tx1"/>
                </a:solidFill>
                <a:latin typeface="+mn-lt"/>
                <a:ea typeface="+mn-ea"/>
                <a:cs typeface="+mn-cs"/>
              </a:rPr>
              <a:t>Molte sono le ricerche nel campo dell’educazione e della psicologia.  </a:t>
            </a:r>
          </a:p>
          <a:p>
            <a:pPr>
              <a:buNone/>
            </a:pPr>
            <a:r>
              <a:rPr lang="en-US" sz="2400" dirty="0" err="1">
                <a:solidFill>
                  <a:schemeClr val="tx1"/>
                </a:solidFill>
                <a:latin typeface="+mn-lt"/>
                <a:ea typeface="+mn-ea"/>
                <a:cs typeface="+mn-cs"/>
              </a:rPr>
              <a:t>Houts</a:t>
            </a:r>
            <a:r>
              <a:rPr lang="en-US" sz="2400" dirty="0">
                <a:solidFill>
                  <a:schemeClr val="tx1"/>
                </a:solidFill>
                <a:latin typeface="+mn-lt"/>
                <a:ea typeface="+mn-ea"/>
                <a:cs typeface="+mn-cs"/>
              </a:rPr>
              <a:t> et al. </a:t>
            </a:r>
            <a:r>
              <a:rPr lang="en-US" sz="2400" dirty="0" err="1">
                <a:solidFill>
                  <a:schemeClr val="tx1"/>
                </a:solidFill>
                <a:latin typeface="+mn-lt"/>
                <a:ea typeface="+mn-ea"/>
                <a:cs typeface="+mn-cs"/>
              </a:rPr>
              <a:t>fanno</a:t>
            </a:r>
            <a:r>
              <a:rPr lang="en-US" sz="2400" dirty="0">
                <a:solidFill>
                  <a:schemeClr val="tx1"/>
                </a:solidFill>
                <a:latin typeface="+mn-lt"/>
                <a:ea typeface="+mn-ea"/>
                <a:cs typeface="+mn-cs"/>
              </a:rPr>
              <a:t> </a:t>
            </a:r>
            <a:r>
              <a:rPr lang="en-US" sz="2400" dirty="0" err="1">
                <a:solidFill>
                  <a:schemeClr val="tx1"/>
                </a:solidFill>
                <a:latin typeface="+mn-lt"/>
                <a:ea typeface="+mn-ea"/>
                <a:cs typeface="+mn-cs"/>
              </a:rPr>
              <a:t>riferimento</a:t>
            </a:r>
            <a:r>
              <a:rPr lang="en-US" sz="2400" dirty="0">
                <a:solidFill>
                  <a:schemeClr val="tx1"/>
                </a:solidFill>
                <a:latin typeface="+mn-lt"/>
                <a:ea typeface="+mn-ea"/>
                <a:cs typeface="+mn-cs"/>
              </a:rPr>
              <a:t> a </a:t>
            </a:r>
            <a:r>
              <a:rPr lang="en-US" sz="2400" dirty="0" err="1">
                <a:solidFill>
                  <a:schemeClr val="tx1"/>
                </a:solidFill>
                <a:latin typeface="+mn-lt"/>
                <a:ea typeface="+mn-ea"/>
                <a:cs typeface="+mn-cs"/>
              </a:rPr>
              <a:t>rassegne</a:t>
            </a:r>
            <a:r>
              <a:rPr lang="en-US" sz="2400" dirty="0">
                <a:solidFill>
                  <a:schemeClr val="tx1"/>
                </a:solidFill>
                <a:latin typeface="+mn-lt"/>
                <a:ea typeface="+mn-ea"/>
                <a:cs typeface="+mn-cs"/>
              </a:rPr>
              <a:t>: </a:t>
            </a:r>
            <a:endParaRPr lang="it-IT" sz="2400" dirty="0">
              <a:solidFill>
                <a:schemeClr val="tx1"/>
              </a:solidFill>
              <a:latin typeface="+mn-lt"/>
              <a:ea typeface="+mn-ea"/>
              <a:cs typeface="+mn-cs"/>
            </a:endParaRPr>
          </a:p>
          <a:p>
            <a:pPr>
              <a:buNone/>
            </a:pPr>
            <a:r>
              <a:rPr lang="en-US" sz="2400" dirty="0">
                <a:solidFill>
                  <a:schemeClr val="tx1"/>
                </a:solidFill>
                <a:latin typeface="+mn-lt"/>
                <a:ea typeface="+mn-ea"/>
                <a:cs typeface="+mn-cs"/>
              </a:rPr>
              <a:t> </a:t>
            </a:r>
            <a:endParaRPr lang="it-IT" sz="2400" dirty="0">
              <a:solidFill>
                <a:schemeClr val="tx1"/>
              </a:solidFill>
              <a:latin typeface="+mn-lt"/>
              <a:ea typeface="+mn-ea"/>
              <a:cs typeface="+mn-cs"/>
            </a:endParaRPr>
          </a:p>
          <a:p>
            <a:pPr>
              <a:buNone/>
            </a:pPr>
            <a:r>
              <a:rPr lang="en-US" sz="2400" dirty="0" err="1">
                <a:solidFill>
                  <a:schemeClr val="tx1"/>
                </a:solidFill>
                <a:latin typeface="+mn-lt"/>
                <a:ea typeface="+mn-ea"/>
                <a:cs typeface="+mn-cs"/>
              </a:rPr>
              <a:t>Levie</a:t>
            </a:r>
            <a:r>
              <a:rPr lang="en-US" sz="2400" dirty="0">
                <a:solidFill>
                  <a:schemeClr val="tx1"/>
                </a:solidFill>
                <a:latin typeface="+mn-lt"/>
                <a:ea typeface="+mn-ea"/>
                <a:cs typeface="+mn-cs"/>
              </a:rPr>
              <a:t> WH, Lentz R. </a:t>
            </a:r>
          </a:p>
          <a:p>
            <a:pPr>
              <a:buNone/>
            </a:pPr>
            <a:r>
              <a:rPr lang="en-US" sz="2400" dirty="0" err="1">
                <a:solidFill>
                  <a:schemeClr val="tx1"/>
                </a:solidFill>
                <a:latin typeface="+mn-lt"/>
                <a:ea typeface="+mn-ea"/>
                <a:cs typeface="+mn-cs"/>
              </a:rPr>
              <a:t>Fillippatou</a:t>
            </a:r>
            <a:r>
              <a:rPr lang="en-US" sz="2400" dirty="0">
                <a:solidFill>
                  <a:schemeClr val="tx1"/>
                </a:solidFill>
                <a:latin typeface="+mn-lt"/>
                <a:ea typeface="+mn-ea"/>
                <a:cs typeface="+mn-cs"/>
              </a:rPr>
              <a:t> D, </a:t>
            </a:r>
            <a:r>
              <a:rPr lang="en-US" sz="2400" dirty="0" err="1">
                <a:solidFill>
                  <a:schemeClr val="tx1"/>
                </a:solidFill>
                <a:latin typeface="+mn-lt"/>
                <a:ea typeface="+mn-ea"/>
                <a:cs typeface="+mn-cs"/>
              </a:rPr>
              <a:t>Pumfrey</a:t>
            </a:r>
            <a:r>
              <a:rPr lang="en-US" sz="2400" dirty="0">
                <a:solidFill>
                  <a:schemeClr val="tx1"/>
                </a:solidFill>
                <a:latin typeface="+mn-lt"/>
                <a:ea typeface="+mn-ea"/>
                <a:cs typeface="+mn-cs"/>
              </a:rPr>
              <a:t> PD. </a:t>
            </a:r>
            <a:endParaRPr lang="it-IT" sz="2400" dirty="0">
              <a:solidFill>
                <a:schemeClr val="tx1"/>
              </a:solidFill>
              <a:latin typeface="+mn-lt"/>
              <a:ea typeface="+mn-ea"/>
              <a:cs typeface="+mn-cs"/>
            </a:endParaRPr>
          </a:p>
          <a:p>
            <a:pPr>
              <a:buNone/>
            </a:pPr>
            <a:r>
              <a:rPr lang="en-US" sz="2400" dirty="0">
                <a:solidFill>
                  <a:schemeClr val="tx1"/>
                </a:solidFill>
                <a:latin typeface="+mn-lt"/>
                <a:ea typeface="+mn-ea"/>
                <a:cs typeface="+mn-cs"/>
              </a:rPr>
              <a:t>Carney RN, Levin JR. </a:t>
            </a:r>
          </a:p>
          <a:p>
            <a:pPr>
              <a:buNone/>
            </a:pPr>
            <a:endParaRPr lang="en-US" sz="2400" dirty="0">
              <a:solidFill>
                <a:schemeClr val="tx1"/>
              </a:solidFill>
              <a:latin typeface="+mn-lt"/>
              <a:ea typeface="+mn-ea"/>
              <a:cs typeface="+mn-cs"/>
            </a:endParaRPr>
          </a:p>
          <a:p>
            <a:pPr>
              <a:buNone/>
            </a:pPr>
            <a:r>
              <a:rPr lang="en-US" sz="2400" dirty="0" err="1"/>
              <a:t>C’e</a:t>
            </a:r>
            <a:r>
              <a:rPr lang="en-US" sz="2400" dirty="0"/>
              <a:t>’ </a:t>
            </a:r>
            <a:r>
              <a:rPr lang="en-US" sz="2400" dirty="0" err="1"/>
              <a:t>accordo</a:t>
            </a:r>
            <a:r>
              <a:rPr lang="en-US" sz="2400" dirty="0"/>
              <a:t> </a:t>
            </a:r>
            <a:r>
              <a:rPr lang="en-US" sz="2400" dirty="0" err="1"/>
              <a:t>sull’effetto</a:t>
            </a:r>
            <a:r>
              <a:rPr lang="en-US" sz="2400" dirty="0"/>
              <a:t> </a:t>
            </a:r>
            <a:r>
              <a:rPr lang="en-US" sz="2400" dirty="0" err="1"/>
              <a:t>delle</a:t>
            </a:r>
            <a:r>
              <a:rPr lang="en-US" sz="2400" dirty="0"/>
              <a:t> figure </a:t>
            </a:r>
            <a:r>
              <a:rPr lang="en-US" sz="2400" dirty="0" err="1"/>
              <a:t>sulla</a:t>
            </a:r>
            <a:r>
              <a:rPr lang="en-US" sz="2400" dirty="0"/>
              <a:t> </a:t>
            </a:r>
            <a:r>
              <a:rPr lang="en-US" sz="2400" dirty="0" err="1"/>
              <a:t>comprensione</a:t>
            </a:r>
            <a:endParaRPr lang="en-US" sz="2400" dirty="0"/>
          </a:p>
          <a:p>
            <a:pPr>
              <a:buNone/>
            </a:pPr>
            <a:r>
              <a:rPr lang="en-US" sz="2400" dirty="0"/>
              <a:t>Ma la </a:t>
            </a:r>
            <a:r>
              <a:rPr lang="en-US" sz="2400" dirty="0" err="1"/>
              <a:t>relazione</a:t>
            </a:r>
            <a:r>
              <a:rPr lang="en-US" sz="2400" dirty="0"/>
              <a:t> è </a:t>
            </a:r>
            <a:r>
              <a:rPr lang="en-US" sz="2400" dirty="0" err="1"/>
              <a:t>complessa</a:t>
            </a:r>
            <a:r>
              <a:rPr lang="en-US" sz="2400" dirty="0"/>
              <a:t>.</a:t>
            </a:r>
          </a:p>
          <a:p>
            <a:pPr>
              <a:buNone/>
            </a:pPr>
            <a:endParaRPr lang="it-IT" sz="1600"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29</a:t>
            </a:fld>
            <a:endParaRPr lang="it-IT"/>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3</a:t>
            </a:fld>
            <a:endParaRPr lang="it-IT"/>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620688"/>
            <a:ext cx="6723239" cy="3060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sellaDiTesto 2"/>
          <p:cNvSpPr txBox="1"/>
          <p:nvPr/>
        </p:nvSpPr>
        <p:spPr>
          <a:xfrm>
            <a:off x="1115616" y="4581128"/>
            <a:ext cx="6552728" cy="369332"/>
          </a:xfrm>
          <a:prstGeom prst="rect">
            <a:avLst/>
          </a:prstGeom>
          <a:noFill/>
        </p:spPr>
        <p:txBody>
          <a:bodyPr wrap="square" rtlCol="0">
            <a:spAutoFit/>
          </a:bodyPr>
          <a:lstStyle/>
          <a:p>
            <a:r>
              <a:rPr lang="it-IT" dirty="0"/>
              <a:t>Partecipanti: Psicologi, psichiatri, assistenti sociali</a:t>
            </a:r>
          </a:p>
        </p:txBody>
      </p:sp>
    </p:spTree>
    <p:extLst>
      <p:ext uri="{BB962C8B-B14F-4D97-AF65-F5344CB8AC3E}">
        <p14:creationId xmlns:p14="http://schemas.microsoft.com/office/powerpoint/2010/main" val="33954928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Figure standard / culture locali</a:t>
            </a:r>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30</a:t>
            </a:fld>
            <a:endParaRPr lang="it-IT"/>
          </a:p>
        </p:txBody>
      </p:sp>
      <p:pic>
        <p:nvPicPr>
          <p:cNvPr id="1026" name="Picture 2"/>
          <p:cNvPicPr>
            <a:picLocks noGrp="1" noChangeAspect="1" noChangeArrowheads="1"/>
          </p:cNvPicPr>
          <p:nvPr>
            <p:ph idx="1"/>
          </p:nvPr>
        </p:nvPicPr>
        <p:blipFill>
          <a:blip r:embed="rId2" cstate="print"/>
          <a:srcRect/>
          <a:stretch>
            <a:fillRect/>
          </a:stretch>
        </p:blipFill>
        <p:spPr bwMode="auto">
          <a:xfrm>
            <a:off x="3923928" y="1322630"/>
            <a:ext cx="4793928" cy="4914682"/>
          </a:xfrm>
          <a:prstGeom prst="rect">
            <a:avLst/>
          </a:prstGeom>
          <a:noFill/>
          <a:ln w="9525">
            <a:noFill/>
            <a:miter lim="800000"/>
            <a:headEnd/>
            <a:tailEnd/>
          </a:ln>
        </p:spPr>
      </p:pic>
      <p:sp>
        <p:nvSpPr>
          <p:cNvPr id="8" name="CasellaDiTesto 7"/>
          <p:cNvSpPr txBox="1"/>
          <p:nvPr/>
        </p:nvSpPr>
        <p:spPr>
          <a:xfrm>
            <a:off x="611560" y="1916832"/>
            <a:ext cx="3240360" cy="4801314"/>
          </a:xfrm>
          <a:prstGeom prst="rect">
            <a:avLst/>
          </a:prstGeom>
          <a:noFill/>
        </p:spPr>
        <p:txBody>
          <a:bodyPr wrap="square" rtlCol="0">
            <a:spAutoFit/>
          </a:bodyPr>
          <a:lstStyle/>
          <a:p>
            <a:r>
              <a:rPr lang="it-IT" sz="2400" dirty="0" err="1"/>
              <a:t>Dowse</a:t>
            </a:r>
            <a:r>
              <a:rPr lang="it-IT" sz="2400" dirty="0"/>
              <a:t> e </a:t>
            </a:r>
            <a:r>
              <a:rPr lang="it-IT" sz="2400" dirty="0" err="1"/>
              <a:t>Ehlers</a:t>
            </a:r>
            <a:r>
              <a:rPr lang="it-IT" sz="2400" dirty="0"/>
              <a:t> studiano l’uso di figure costruite consultando gruppi di persone non letterate nel Sud Africa </a:t>
            </a:r>
          </a:p>
          <a:p>
            <a:endParaRPr lang="it-IT" sz="2400" dirty="0"/>
          </a:p>
          <a:p>
            <a:r>
              <a:rPr lang="it-IT" sz="2400" dirty="0"/>
              <a:t> preferiscono e comprendono di più le figure fatte tenendo conto della cultura locale</a:t>
            </a:r>
          </a:p>
          <a:p>
            <a:endParaRPr lang="it-IT"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t-IT"/>
          </a:p>
        </p:txBody>
      </p:sp>
      <p:sp>
        <p:nvSpPr>
          <p:cNvPr id="3" name="Content Placeholder 2"/>
          <p:cNvSpPr>
            <a:spLocks noGrp="1"/>
          </p:cNvSpPr>
          <p:nvPr>
            <p:ph idx="1"/>
          </p:nvPr>
        </p:nvSpPr>
        <p:spPr/>
        <p:txBody>
          <a:bodyPr/>
          <a:lstStyle/>
          <a:p>
            <a:r>
              <a:rPr lang="en-US" dirty="0" err="1"/>
              <a:t>Arcia</a:t>
            </a:r>
            <a:r>
              <a:rPr lang="en-US" dirty="0"/>
              <a:t>, A. </a:t>
            </a:r>
            <a:r>
              <a:rPr lang="en-US" dirty="0" err="1"/>
              <a:t>Suero</a:t>
            </a:r>
            <a:r>
              <a:rPr lang="en-US" dirty="0"/>
              <a:t>-Tejeda, N., Bales, M., Merrill, J., Yoon, S. </a:t>
            </a:r>
            <a:r>
              <a:rPr lang="en-US" dirty="0" err="1"/>
              <a:t>Wollen</a:t>
            </a:r>
            <a:r>
              <a:rPr lang="en-US" dirty="0"/>
              <a:t>, J. Bakken, S. (2016). </a:t>
            </a:r>
            <a:r>
              <a:rPr lang="en-GB" dirty="0"/>
              <a:t>Sometimes more is more: iterative participatory design of infographics for engagement of community members with varying levels of health literacy. </a:t>
            </a:r>
            <a:r>
              <a:rPr lang="en-US" i="1" dirty="0"/>
              <a:t>Journal of the American Medical Informatics Association</a:t>
            </a:r>
            <a:r>
              <a:rPr lang="en-GB" dirty="0"/>
              <a:t>, Volume 23, Issue </a:t>
            </a:r>
            <a:r>
              <a:rPr lang="en-GB" i="1" dirty="0"/>
              <a:t>1,</a:t>
            </a:r>
            <a:r>
              <a:rPr lang="en-GB" dirty="0"/>
              <a:t> 174–183. </a:t>
            </a:r>
            <a:r>
              <a:rPr lang="en-US" u="sng" dirty="0">
                <a:hlinkClick r:id="rId2"/>
              </a:rPr>
              <a:t>https://doi.org/10.1093/jamia/ocv079</a:t>
            </a:r>
            <a:endParaRPr lang="it-IT" dirty="0"/>
          </a:p>
          <a:p>
            <a:endParaRPr lang="it-IT" dirty="0"/>
          </a:p>
        </p:txBody>
      </p:sp>
      <p:sp>
        <p:nvSpPr>
          <p:cNvPr id="4" name="Slide Number Placeholder 3"/>
          <p:cNvSpPr>
            <a:spLocks noGrp="1"/>
          </p:cNvSpPr>
          <p:nvPr>
            <p:ph type="sldNum" sz="quarter" idx="12"/>
          </p:nvPr>
        </p:nvSpPr>
        <p:spPr/>
        <p:txBody>
          <a:bodyPr/>
          <a:lstStyle/>
          <a:p>
            <a:pPr>
              <a:defRPr/>
            </a:pPr>
            <a:fld id="{99971C40-6D59-489E-91F3-E97BA0BC1684}" type="slidenum">
              <a:rPr lang="it-IT" smtClean="0"/>
              <a:pPr>
                <a:defRPr/>
              </a:pPr>
              <a:t>31</a:t>
            </a:fld>
            <a:endParaRPr lang="it-IT"/>
          </a:p>
        </p:txBody>
      </p:sp>
    </p:spTree>
    <p:extLst>
      <p:ext uri="{BB962C8B-B14F-4D97-AF65-F5344CB8AC3E}">
        <p14:creationId xmlns:p14="http://schemas.microsoft.com/office/powerpoint/2010/main" val="18701492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t-IT"/>
          </a:p>
        </p:txBody>
      </p:sp>
      <p:sp>
        <p:nvSpPr>
          <p:cNvPr id="3" name="Content Placeholder 2"/>
          <p:cNvSpPr>
            <a:spLocks noGrp="1"/>
          </p:cNvSpPr>
          <p:nvPr>
            <p:ph idx="1"/>
          </p:nvPr>
        </p:nvSpPr>
        <p:spPr>
          <a:xfrm>
            <a:off x="323528" y="188640"/>
            <a:ext cx="8229600" cy="1036712"/>
          </a:xfrm>
        </p:spPr>
        <p:txBody>
          <a:bodyPr/>
          <a:lstStyle/>
          <a:p>
            <a:r>
              <a:rPr lang="it-IT" dirty="0"/>
              <a:t>Un processo partecipatorio, fasi di editing</a:t>
            </a:r>
          </a:p>
          <a:p>
            <a:r>
              <a:rPr lang="it-IT" dirty="0"/>
              <a:t>Attenti alla interpretazione letterale </a:t>
            </a:r>
          </a:p>
        </p:txBody>
      </p:sp>
      <p:sp>
        <p:nvSpPr>
          <p:cNvPr id="4" name="Slide Number Placeholder 3"/>
          <p:cNvSpPr>
            <a:spLocks noGrp="1"/>
          </p:cNvSpPr>
          <p:nvPr>
            <p:ph type="sldNum" sz="quarter" idx="12"/>
          </p:nvPr>
        </p:nvSpPr>
        <p:spPr/>
        <p:txBody>
          <a:bodyPr/>
          <a:lstStyle/>
          <a:p>
            <a:pPr>
              <a:defRPr/>
            </a:pPr>
            <a:fld id="{99971C40-6D59-489E-91F3-E97BA0BC1684}" type="slidenum">
              <a:rPr lang="it-IT" smtClean="0"/>
              <a:pPr>
                <a:defRPr/>
              </a:pPr>
              <a:t>32</a:t>
            </a:fld>
            <a:endParaRPr lang="it-IT"/>
          </a:p>
        </p:txBody>
      </p:sp>
      <p:pic>
        <p:nvPicPr>
          <p:cNvPr id="6" name="Picture 5"/>
          <p:cNvPicPr>
            <a:picLocks noChangeAspect="1"/>
          </p:cNvPicPr>
          <p:nvPr/>
        </p:nvPicPr>
        <p:blipFill>
          <a:blip r:embed="rId2"/>
          <a:stretch>
            <a:fillRect/>
          </a:stretch>
        </p:blipFill>
        <p:spPr>
          <a:xfrm>
            <a:off x="359376" y="1988840"/>
            <a:ext cx="8721104" cy="4064099"/>
          </a:xfrm>
          <a:prstGeom prst="rect">
            <a:avLst/>
          </a:prstGeom>
        </p:spPr>
      </p:pic>
    </p:spTree>
    <p:extLst>
      <p:ext uri="{BB962C8B-B14F-4D97-AF65-F5344CB8AC3E}">
        <p14:creationId xmlns:p14="http://schemas.microsoft.com/office/powerpoint/2010/main" val="24384753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548680"/>
            <a:ext cx="8229600" cy="1143000"/>
          </a:xfrm>
        </p:spPr>
        <p:txBody>
          <a:bodyPr/>
          <a:lstStyle/>
          <a:p>
            <a:pPr algn="l">
              <a:buNone/>
            </a:pPr>
            <a:r>
              <a:rPr lang="en-US" sz="2800" dirty="0">
                <a:solidFill>
                  <a:schemeClr val="tx1"/>
                </a:solidFill>
                <a:latin typeface="+mn-lt"/>
                <a:ea typeface="+mn-ea"/>
                <a:cs typeface="+mn-cs"/>
              </a:rPr>
              <a:t>3‘‘Recall’’—can pictures help people remember</a:t>
            </a:r>
            <a:br>
              <a:rPr lang="en-US" sz="2800" dirty="0">
                <a:solidFill>
                  <a:schemeClr val="tx1"/>
                </a:solidFill>
                <a:latin typeface="+mn-lt"/>
                <a:ea typeface="+mn-ea"/>
                <a:cs typeface="+mn-cs"/>
              </a:rPr>
            </a:br>
            <a:r>
              <a:rPr lang="en-US" sz="2800" dirty="0">
                <a:solidFill>
                  <a:schemeClr val="tx1"/>
                </a:solidFill>
                <a:latin typeface="+mn-lt"/>
                <a:ea typeface="+mn-ea"/>
                <a:cs typeface="+mn-cs"/>
              </a:rPr>
              <a:t>information in health education materials?</a:t>
            </a:r>
            <a:br>
              <a:rPr lang="en-US" sz="2800" dirty="0">
                <a:solidFill>
                  <a:schemeClr val="tx1"/>
                </a:solidFill>
                <a:latin typeface="+mn-lt"/>
                <a:ea typeface="+mn-ea"/>
                <a:cs typeface="+mn-cs"/>
              </a:rPr>
            </a:br>
            <a:br>
              <a:rPr lang="en-US" sz="2800" dirty="0">
                <a:solidFill>
                  <a:schemeClr val="tx1"/>
                </a:solidFill>
                <a:latin typeface="+mn-lt"/>
                <a:ea typeface="+mn-ea"/>
                <a:cs typeface="+mn-cs"/>
              </a:rPr>
            </a:br>
            <a:endParaRPr lang="it-IT" dirty="0"/>
          </a:p>
        </p:txBody>
      </p:sp>
      <p:sp>
        <p:nvSpPr>
          <p:cNvPr id="3" name="Segnaposto contenuto 2"/>
          <p:cNvSpPr>
            <a:spLocks noGrp="1"/>
          </p:cNvSpPr>
          <p:nvPr>
            <p:ph idx="1"/>
          </p:nvPr>
        </p:nvSpPr>
        <p:spPr>
          <a:xfrm>
            <a:off x="323528" y="1484784"/>
            <a:ext cx="8363272" cy="5145435"/>
          </a:xfrm>
        </p:spPr>
        <p:txBody>
          <a:bodyPr/>
          <a:lstStyle/>
          <a:p>
            <a:pPr>
              <a:buNone/>
            </a:pPr>
            <a:r>
              <a:rPr lang="en-US" sz="2000" dirty="0">
                <a:solidFill>
                  <a:schemeClr val="tx1"/>
                </a:solidFill>
                <a:latin typeface="+mn-lt"/>
                <a:ea typeface="+mn-ea"/>
                <a:cs typeface="+mn-cs"/>
              </a:rPr>
              <a:t>Once a health message is understood, people must</a:t>
            </a:r>
          </a:p>
          <a:p>
            <a:pPr>
              <a:buNone/>
            </a:pPr>
            <a:r>
              <a:rPr lang="en-US" sz="2000" b="1" dirty="0">
                <a:solidFill>
                  <a:schemeClr val="tx1"/>
                </a:solidFill>
                <a:latin typeface="+mn-lt"/>
                <a:ea typeface="+mn-ea"/>
                <a:cs typeface="+mn-cs"/>
              </a:rPr>
              <a:t>remember</a:t>
            </a:r>
            <a:r>
              <a:rPr lang="en-US" sz="2000" dirty="0">
                <a:solidFill>
                  <a:schemeClr val="tx1"/>
                </a:solidFill>
                <a:latin typeface="+mn-lt"/>
                <a:ea typeface="+mn-ea"/>
                <a:cs typeface="+mn-cs"/>
              </a:rPr>
              <a:t> the message in order to use it. </a:t>
            </a:r>
          </a:p>
          <a:p>
            <a:pPr>
              <a:buNone/>
            </a:pPr>
            <a:r>
              <a:rPr lang="en-US" sz="2000" dirty="0">
                <a:solidFill>
                  <a:schemeClr val="tx1"/>
                </a:solidFill>
                <a:latin typeface="+mn-lt"/>
                <a:ea typeface="+mn-ea"/>
                <a:cs typeface="+mn-cs"/>
              </a:rPr>
              <a:t>Health professionals frequently give important information by </a:t>
            </a:r>
            <a:r>
              <a:rPr lang="en-US" sz="2000" b="1" dirty="0">
                <a:solidFill>
                  <a:schemeClr val="tx1"/>
                </a:solidFill>
                <a:latin typeface="+mn-lt"/>
                <a:ea typeface="+mn-ea"/>
                <a:cs typeface="+mn-cs"/>
              </a:rPr>
              <a:t>speaking,</a:t>
            </a:r>
          </a:p>
          <a:p>
            <a:pPr>
              <a:buNone/>
            </a:pPr>
            <a:r>
              <a:rPr lang="en-US" sz="2000" dirty="0">
                <a:solidFill>
                  <a:schemeClr val="tx1"/>
                </a:solidFill>
                <a:latin typeface="+mn-lt"/>
                <a:ea typeface="+mn-ea"/>
                <a:cs typeface="+mn-cs"/>
              </a:rPr>
              <a:t>but usually </a:t>
            </a:r>
            <a:r>
              <a:rPr lang="en-US" sz="2000" b="1" dirty="0">
                <a:solidFill>
                  <a:schemeClr val="tx1"/>
                </a:solidFill>
                <a:latin typeface="+mn-lt"/>
                <a:ea typeface="+mn-ea"/>
                <a:cs typeface="+mn-cs"/>
              </a:rPr>
              <a:t>only once</a:t>
            </a:r>
            <a:r>
              <a:rPr lang="en-US" sz="2000" dirty="0">
                <a:solidFill>
                  <a:schemeClr val="tx1"/>
                </a:solidFill>
                <a:latin typeface="+mn-lt"/>
                <a:ea typeface="+mn-ea"/>
                <a:cs typeface="+mn-cs"/>
              </a:rPr>
              <a:t>. Studies show that </a:t>
            </a:r>
            <a:r>
              <a:rPr lang="en-US" sz="2000" b="1" dirty="0">
                <a:solidFill>
                  <a:schemeClr val="tx1"/>
                </a:solidFill>
                <a:latin typeface="+mn-lt"/>
                <a:ea typeface="+mn-ea"/>
                <a:cs typeface="+mn-cs"/>
              </a:rPr>
              <a:t>patients remember</a:t>
            </a:r>
          </a:p>
          <a:p>
            <a:pPr>
              <a:buNone/>
            </a:pPr>
            <a:r>
              <a:rPr lang="en-US" sz="2000" b="1" dirty="0">
                <a:solidFill>
                  <a:schemeClr val="tx1"/>
                </a:solidFill>
                <a:latin typeface="+mn-lt"/>
                <a:ea typeface="+mn-ea"/>
                <a:cs typeface="+mn-cs"/>
              </a:rPr>
              <a:t>from 29 to 72% </a:t>
            </a:r>
            <a:r>
              <a:rPr lang="en-US" sz="2000" dirty="0">
                <a:solidFill>
                  <a:schemeClr val="tx1"/>
                </a:solidFill>
                <a:latin typeface="+mn-lt"/>
                <a:ea typeface="+mn-ea"/>
                <a:cs typeface="+mn-cs"/>
              </a:rPr>
              <a:t>of what doctors tell them, and the more</a:t>
            </a:r>
          </a:p>
          <a:p>
            <a:pPr>
              <a:buNone/>
            </a:pPr>
            <a:r>
              <a:rPr lang="en-US" sz="2000" dirty="0">
                <a:solidFill>
                  <a:schemeClr val="tx1"/>
                </a:solidFill>
                <a:latin typeface="+mn-lt"/>
                <a:ea typeface="+mn-ea"/>
                <a:cs typeface="+mn-cs"/>
              </a:rPr>
              <a:t>information the doctor presented, the lower the recall rate</a:t>
            </a:r>
          </a:p>
          <a:p>
            <a:pPr>
              <a:buNone/>
            </a:pPr>
            <a:endParaRPr lang="en-US" sz="2000" dirty="0">
              <a:solidFill>
                <a:schemeClr val="tx1"/>
              </a:solidFill>
              <a:latin typeface="+mn-lt"/>
              <a:ea typeface="+mn-ea"/>
              <a:cs typeface="+mn-cs"/>
            </a:endParaRPr>
          </a:p>
          <a:p>
            <a:pPr>
              <a:buNone/>
            </a:pPr>
            <a:r>
              <a:rPr lang="en-US" sz="2000" dirty="0">
                <a:solidFill>
                  <a:schemeClr val="tx1"/>
                </a:solidFill>
                <a:latin typeface="+mn-lt"/>
                <a:ea typeface="+mn-ea"/>
                <a:cs typeface="+mn-cs"/>
              </a:rPr>
              <a:t>And even with written instructions, most people read them only </a:t>
            </a:r>
            <a:r>
              <a:rPr lang="en-US" sz="2800" dirty="0">
                <a:solidFill>
                  <a:srgbClr val="FF0000"/>
                </a:solidFill>
                <a:latin typeface="+mn-lt"/>
                <a:ea typeface="+mn-ea"/>
                <a:cs typeface="+mn-cs"/>
              </a:rPr>
              <a:t>once</a:t>
            </a:r>
            <a:r>
              <a:rPr lang="en-US" sz="2000" dirty="0">
                <a:solidFill>
                  <a:schemeClr val="tx1"/>
                </a:solidFill>
                <a:latin typeface="+mn-lt"/>
                <a:ea typeface="+mn-ea"/>
                <a:cs typeface="+mn-cs"/>
              </a:rPr>
              <a:t> and </a:t>
            </a:r>
            <a:r>
              <a:rPr lang="en-US" sz="2000" b="1" dirty="0">
                <a:solidFill>
                  <a:schemeClr val="tx1"/>
                </a:solidFill>
                <a:latin typeface="+mn-lt"/>
                <a:ea typeface="+mn-ea"/>
                <a:cs typeface="+mn-cs"/>
              </a:rPr>
              <a:t>then rely on their memories </a:t>
            </a:r>
            <a:r>
              <a:rPr lang="en-US" sz="2000" dirty="0">
                <a:solidFill>
                  <a:schemeClr val="tx1"/>
                </a:solidFill>
                <a:latin typeface="+mn-lt"/>
                <a:ea typeface="+mn-ea"/>
                <a:cs typeface="+mn-cs"/>
              </a:rPr>
              <a:t>when taking health actions.</a:t>
            </a:r>
          </a:p>
          <a:p>
            <a:pPr>
              <a:buNone/>
            </a:pPr>
            <a:endParaRPr lang="en-US" sz="2000" dirty="0"/>
          </a:p>
          <a:p>
            <a:pPr>
              <a:buNone/>
            </a:pPr>
            <a:r>
              <a:rPr lang="en-US" sz="2000" dirty="0">
                <a:solidFill>
                  <a:schemeClr val="tx1"/>
                </a:solidFill>
                <a:latin typeface="+mn-lt"/>
                <a:ea typeface="+mn-ea"/>
                <a:cs typeface="+mn-cs"/>
              </a:rPr>
              <a:t> Even if they do refer back to the original document, they must first remember the type of information available and where to find it. </a:t>
            </a:r>
          </a:p>
          <a:p>
            <a:pPr>
              <a:buNone/>
            </a:pPr>
            <a:r>
              <a:rPr lang="en-US" sz="2000" dirty="0">
                <a:solidFill>
                  <a:schemeClr val="tx1"/>
                </a:solidFill>
                <a:latin typeface="+mn-lt"/>
                <a:ea typeface="+mn-ea"/>
                <a:cs typeface="+mn-cs"/>
              </a:rPr>
              <a:t>Therefore, improving patients’ recall of medical instructions can play an important role in helping them cope with illness.</a:t>
            </a:r>
            <a:endParaRPr lang="it-IT" sz="2000"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33</a:t>
            </a:fld>
            <a:endParaRPr lang="it-IT"/>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Free </a:t>
            </a:r>
            <a:r>
              <a:rPr lang="it-IT" dirty="0" err="1"/>
              <a:t>recall</a:t>
            </a:r>
            <a:r>
              <a:rPr lang="it-IT" dirty="0"/>
              <a:t> / </a:t>
            </a:r>
            <a:r>
              <a:rPr lang="it-IT" dirty="0" err="1"/>
              <a:t>cued</a:t>
            </a:r>
            <a:r>
              <a:rPr lang="it-IT" dirty="0"/>
              <a:t> </a:t>
            </a:r>
            <a:r>
              <a:rPr lang="it-IT" dirty="0" err="1"/>
              <a:t>recall</a:t>
            </a:r>
            <a:endParaRPr lang="it-IT" dirty="0"/>
          </a:p>
        </p:txBody>
      </p:sp>
      <p:sp>
        <p:nvSpPr>
          <p:cNvPr id="3" name="Segnaposto contenuto 2"/>
          <p:cNvSpPr>
            <a:spLocks noGrp="1"/>
          </p:cNvSpPr>
          <p:nvPr>
            <p:ph idx="1"/>
          </p:nvPr>
        </p:nvSpPr>
        <p:spPr/>
        <p:txBody>
          <a:bodyPr/>
          <a:lstStyle/>
          <a:p>
            <a:pPr>
              <a:buNone/>
            </a:pPr>
            <a:r>
              <a:rPr lang="en-US" sz="2800" dirty="0">
                <a:solidFill>
                  <a:schemeClr val="tx1"/>
                </a:solidFill>
                <a:latin typeface="+mn-lt"/>
                <a:ea typeface="+mn-ea"/>
                <a:cs typeface="+mn-cs"/>
              </a:rPr>
              <a:t>Il </a:t>
            </a:r>
            <a:r>
              <a:rPr lang="en-US" sz="2800" dirty="0" err="1">
                <a:solidFill>
                  <a:schemeClr val="tx1"/>
                </a:solidFill>
                <a:latin typeface="+mn-lt"/>
                <a:ea typeface="+mn-ea"/>
                <a:cs typeface="+mn-cs"/>
              </a:rPr>
              <a:t>ricordo</a:t>
            </a:r>
            <a:r>
              <a:rPr lang="en-US" sz="2800" dirty="0">
                <a:solidFill>
                  <a:schemeClr val="tx1"/>
                </a:solidFill>
                <a:latin typeface="+mn-lt"/>
                <a:ea typeface="+mn-ea"/>
                <a:cs typeface="+mn-cs"/>
              </a:rPr>
              <a:t> </a:t>
            </a:r>
            <a:r>
              <a:rPr lang="en-US" sz="2800" dirty="0" err="1">
                <a:solidFill>
                  <a:schemeClr val="tx1"/>
                </a:solidFill>
                <a:latin typeface="+mn-lt"/>
                <a:ea typeface="+mn-ea"/>
                <a:cs typeface="+mn-cs"/>
              </a:rPr>
              <a:t>puo</a:t>
            </a:r>
            <a:r>
              <a:rPr lang="en-US" sz="2800" dirty="0">
                <a:solidFill>
                  <a:schemeClr val="tx1"/>
                </a:solidFill>
                <a:latin typeface="+mn-lt"/>
                <a:ea typeface="+mn-ea"/>
                <a:cs typeface="+mn-cs"/>
              </a:rPr>
              <a:t>’ </a:t>
            </a:r>
            <a:r>
              <a:rPr lang="en-US" sz="2800" dirty="0" err="1">
                <a:solidFill>
                  <a:schemeClr val="tx1"/>
                </a:solidFill>
                <a:latin typeface="+mn-lt"/>
                <a:ea typeface="+mn-ea"/>
                <a:cs typeface="+mn-cs"/>
              </a:rPr>
              <a:t>essere</a:t>
            </a:r>
            <a:r>
              <a:rPr lang="en-US" sz="2800" dirty="0">
                <a:solidFill>
                  <a:schemeClr val="tx1"/>
                </a:solidFill>
                <a:latin typeface="+mn-lt"/>
                <a:ea typeface="+mn-ea"/>
                <a:cs typeface="+mn-cs"/>
              </a:rPr>
              <a:t> </a:t>
            </a:r>
            <a:r>
              <a:rPr lang="en-US" sz="2800" dirty="0" err="1">
                <a:solidFill>
                  <a:schemeClr val="tx1"/>
                </a:solidFill>
                <a:latin typeface="+mn-lt"/>
                <a:ea typeface="+mn-ea"/>
                <a:cs typeface="+mn-cs"/>
              </a:rPr>
              <a:t>verificato</a:t>
            </a:r>
            <a:r>
              <a:rPr lang="en-US" sz="2800" dirty="0">
                <a:solidFill>
                  <a:schemeClr val="tx1"/>
                </a:solidFill>
                <a:latin typeface="+mn-lt"/>
                <a:ea typeface="+mn-ea"/>
                <a:cs typeface="+mn-cs"/>
              </a:rPr>
              <a:t> </a:t>
            </a:r>
            <a:r>
              <a:rPr lang="en-US" sz="2800" dirty="0" err="1">
                <a:solidFill>
                  <a:schemeClr val="tx1"/>
                </a:solidFill>
                <a:latin typeface="+mn-lt"/>
                <a:ea typeface="+mn-ea"/>
                <a:cs typeface="+mn-cs"/>
              </a:rPr>
              <a:t>attraverso</a:t>
            </a:r>
            <a:r>
              <a:rPr lang="en-US" sz="2800" dirty="0">
                <a:solidFill>
                  <a:schemeClr val="tx1"/>
                </a:solidFill>
                <a:latin typeface="+mn-lt"/>
                <a:ea typeface="+mn-ea"/>
                <a:cs typeface="+mn-cs"/>
              </a:rPr>
              <a:t>:</a:t>
            </a:r>
          </a:p>
          <a:p>
            <a:pPr>
              <a:buNone/>
            </a:pPr>
            <a:r>
              <a:rPr lang="en-US" sz="2800" dirty="0">
                <a:solidFill>
                  <a:schemeClr val="tx1"/>
                </a:solidFill>
                <a:latin typeface="+mn-lt"/>
                <a:ea typeface="+mn-ea"/>
                <a:cs typeface="+mn-cs"/>
              </a:rPr>
              <a:t>-</a:t>
            </a:r>
            <a:r>
              <a:rPr lang="en-US" sz="2800" b="1" dirty="0">
                <a:solidFill>
                  <a:schemeClr val="tx1"/>
                </a:solidFill>
                <a:latin typeface="+mn-lt"/>
                <a:ea typeface="+mn-ea"/>
                <a:cs typeface="+mn-cs"/>
              </a:rPr>
              <a:t>free recall </a:t>
            </a:r>
            <a:r>
              <a:rPr lang="en-US" sz="2800" dirty="0">
                <a:solidFill>
                  <a:schemeClr val="tx1"/>
                </a:solidFill>
                <a:latin typeface="+mn-lt"/>
                <a:ea typeface="+mn-ea"/>
                <a:cs typeface="+mn-cs"/>
              </a:rPr>
              <a:t>(</a:t>
            </a:r>
            <a:r>
              <a:rPr lang="en-US" sz="2800" dirty="0" err="1">
                <a:solidFill>
                  <a:schemeClr val="tx1"/>
                </a:solidFill>
                <a:latin typeface="+mn-lt"/>
                <a:ea typeface="+mn-ea"/>
                <a:cs typeface="+mn-cs"/>
              </a:rPr>
              <a:t>si</a:t>
            </a:r>
            <a:r>
              <a:rPr lang="en-US" sz="2800" dirty="0">
                <a:solidFill>
                  <a:schemeClr val="tx1"/>
                </a:solidFill>
                <a:latin typeface="+mn-lt"/>
                <a:ea typeface="+mn-ea"/>
                <a:cs typeface="+mn-cs"/>
              </a:rPr>
              <a:t> </a:t>
            </a:r>
            <a:r>
              <a:rPr lang="en-US" sz="2800" dirty="0" err="1">
                <a:solidFill>
                  <a:schemeClr val="tx1"/>
                </a:solidFill>
                <a:latin typeface="+mn-lt"/>
                <a:ea typeface="+mn-ea"/>
                <a:cs typeface="+mn-cs"/>
              </a:rPr>
              <a:t>chiede</a:t>
            </a:r>
            <a:r>
              <a:rPr lang="en-US" sz="2800" dirty="0">
                <a:solidFill>
                  <a:schemeClr val="tx1"/>
                </a:solidFill>
                <a:latin typeface="+mn-lt"/>
                <a:ea typeface="+mn-ea"/>
                <a:cs typeface="+mn-cs"/>
              </a:rPr>
              <a:t> </a:t>
            </a:r>
            <a:r>
              <a:rPr lang="en-US" sz="2800" dirty="0" err="1">
                <a:solidFill>
                  <a:schemeClr val="tx1"/>
                </a:solidFill>
                <a:latin typeface="+mn-lt"/>
                <a:ea typeface="+mn-ea"/>
                <a:cs typeface="+mn-cs"/>
              </a:rPr>
              <a:t>di</a:t>
            </a:r>
            <a:r>
              <a:rPr lang="en-US" sz="2800" dirty="0">
                <a:solidFill>
                  <a:schemeClr val="tx1"/>
                </a:solidFill>
                <a:latin typeface="+mn-lt"/>
                <a:ea typeface="+mn-ea"/>
                <a:cs typeface="+mn-cs"/>
              </a:rPr>
              <a:t> </a:t>
            </a:r>
            <a:r>
              <a:rPr lang="en-US" sz="2800" dirty="0" err="1">
                <a:solidFill>
                  <a:schemeClr val="tx1"/>
                </a:solidFill>
                <a:latin typeface="+mn-lt"/>
                <a:ea typeface="+mn-ea"/>
                <a:cs typeface="+mn-cs"/>
              </a:rPr>
              <a:t>ripetere</a:t>
            </a:r>
            <a:r>
              <a:rPr lang="en-US" sz="2800" dirty="0">
                <a:solidFill>
                  <a:schemeClr val="tx1"/>
                </a:solidFill>
                <a:latin typeface="+mn-lt"/>
                <a:ea typeface="+mn-ea"/>
                <a:cs typeface="+mn-cs"/>
              </a:rPr>
              <a:t> </a:t>
            </a:r>
            <a:r>
              <a:rPr lang="en-US" sz="2800" dirty="0" err="1">
                <a:solidFill>
                  <a:schemeClr val="tx1"/>
                </a:solidFill>
                <a:latin typeface="+mn-lt"/>
                <a:ea typeface="+mn-ea"/>
                <a:cs typeface="+mn-cs"/>
              </a:rPr>
              <a:t>quanto</a:t>
            </a:r>
            <a:r>
              <a:rPr lang="en-US" sz="2800" dirty="0">
                <a:solidFill>
                  <a:schemeClr val="tx1"/>
                </a:solidFill>
                <a:latin typeface="+mn-lt"/>
                <a:ea typeface="+mn-ea"/>
                <a:cs typeface="+mn-cs"/>
              </a:rPr>
              <a:t> </a:t>
            </a:r>
            <a:r>
              <a:rPr lang="en-US" sz="2800" dirty="0" err="1">
                <a:solidFill>
                  <a:schemeClr val="tx1"/>
                </a:solidFill>
                <a:latin typeface="+mn-lt"/>
                <a:ea typeface="+mn-ea"/>
                <a:cs typeface="+mn-cs"/>
              </a:rPr>
              <a:t>ascoltato</a:t>
            </a:r>
            <a:r>
              <a:rPr lang="en-US" sz="2800" dirty="0">
                <a:solidFill>
                  <a:schemeClr val="tx1"/>
                </a:solidFill>
                <a:latin typeface="+mn-lt"/>
                <a:ea typeface="+mn-ea"/>
                <a:cs typeface="+mn-cs"/>
              </a:rPr>
              <a:t> o </a:t>
            </a:r>
            <a:r>
              <a:rPr lang="en-US" sz="2800" dirty="0" err="1">
                <a:solidFill>
                  <a:schemeClr val="tx1"/>
                </a:solidFill>
                <a:latin typeface="+mn-lt"/>
                <a:ea typeface="+mn-ea"/>
                <a:cs typeface="+mn-cs"/>
              </a:rPr>
              <a:t>letto</a:t>
            </a:r>
            <a:r>
              <a:rPr lang="en-US" sz="2800" dirty="0">
                <a:solidFill>
                  <a:schemeClr val="tx1"/>
                </a:solidFill>
                <a:latin typeface="+mn-lt"/>
                <a:ea typeface="+mn-ea"/>
                <a:cs typeface="+mn-cs"/>
              </a:rPr>
              <a:t> </a:t>
            </a:r>
            <a:r>
              <a:rPr lang="en-US" sz="2800" dirty="0" err="1">
                <a:solidFill>
                  <a:schemeClr val="tx1"/>
                </a:solidFill>
                <a:latin typeface="+mn-lt"/>
                <a:ea typeface="+mn-ea"/>
                <a:cs typeface="+mn-cs"/>
              </a:rPr>
              <a:t>senza</a:t>
            </a:r>
            <a:r>
              <a:rPr lang="en-US" sz="2800" dirty="0">
                <a:solidFill>
                  <a:schemeClr val="tx1"/>
                </a:solidFill>
                <a:latin typeface="+mn-lt"/>
                <a:ea typeface="+mn-ea"/>
                <a:cs typeface="+mn-cs"/>
              </a:rPr>
              <a:t> </a:t>
            </a:r>
            <a:r>
              <a:rPr lang="en-US" sz="2800" dirty="0" err="1">
                <a:solidFill>
                  <a:schemeClr val="tx1"/>
                </a:solidFill>
                <a:latin typeface="+mn-lt"/>
                <a:ea typeface="+mn-ea"/>
                <a:cs typeface="+mn-cs"/>
              </a:rPr>
              <a:t>suggerimenti</a:t>
            </a:r>
            <a:r>
              <a:rPr lang="en-US" sz="2800" dirty="0">
                <a:solidFill>
                  <a:schemeClr val="tx1"/>
                </a:solidFill>
                <a:latin typeface="+mn-lt"/>
                <a:ea typeface="+mn-ea"/>
                <a:cs typeface="+mn-cs"/>
              </a:rPr>
              <a:t>), </a:t>
            </a:r>
          </a:p>
          <a:p>
            <a:pPr>
              <a:buNone/>
            </a:pPr>
            <a:r>
              <a:rPr lang="en-US" sz="2800" dirty="0">
                <a:solidFill>
                  <a:schemeClr val="tx1"/>
                </a:solidFill>
                <a:latin typeface="+mn-lt"/>
                <a:ea typeface="+mn-ea"/>
                <a:cs typeface="+mn-cs"/>
              </a:rPr>
              <a:t>-</a:t>
            </a:r>
            <a:r>
              <a:rPr lang="en-US" sz="2800" b="1" dirty="0">
                <a:solidFill>
                  <a:schemeClr val="tx1"/>
                </a:solidFill>
                <a:latin typeface="+mn-lt"/>
                <a:ea typeface="+mn-ea"/>
                <a:cs typeface="+mn-cs"/>
              </a:rPr>
              <a:t>cued recall </a:t>
            </a:r>
            <a:r>
              <a:rPr lang="en-US" sz="2800" dirty="0">
                <a:solidFill>
                  <a:schemeClr val="tx1"/>
                </a:solidFill>
                <a:latin typeface="+mn-lt"/>
                <a:ea typeface="+mn-ea"/>
                <a:cs typeface="+mn-cs"/>
              </a:rPr>
              <a:t>(paired associate learning:  </a:t>
            </a:r>
            <a:r>
              <a:rPr lang="en-US" sz="2800" dirty="0" err="1">
                <a:solidFill>
                  <a:schemeClr val="tx1"/>
                </a:solidFill>
                <a:latin typeface="+mn-lt"/>
                <a:ea typeface="+mn-ea"/>
                <a:cs typeface="+mn-cs"/>
              </a:rPr>
              <a:t>viene</a:t>
            </a:r>
            <a:r>
              <a:rPr lang="en-US" sz="2800" dirty="0">
                <a:solidFill>
                  <a:schemeClr val="tx1"/>
                </a:solidFill>
                <a:latin typeface="+mn-lt"/>
                <a:ea typeface="+mn-ea"/>
                <a:cs typeface="+mn-cs"/>
              </a:rPr>
              <a:t> </a:t>
            </a:r>
            <a:r>
              <a:rPr lang="en-US" sz="2800" dirty="0" err="1">
                <a:solidFill>
                  <a:schemeClr val="tx1"/>
                </a:solidFill>
                <a:latin typeface="+mn-lt"/>
                <a:ea typeface="+mn-ea"/>
                <a:cs typeface="+mn-cs"/>
              </a:rPr>
              <a:t>dato</a:t>
            </a:r>
            <a:r>
              <a:rPr lang="en-US" sz="2800" dirty="0">
                <a:solidFill>
                  <a:schemeClr val="tx1"/>
                </a:solidFill>
                <a:latin typeface="+mn-lt"/>
                <a:ea typeface="+mn-ea"/>
                <a:cs typeface="+mn-cs"/>
              </a:rPr>
              <a:t> </a:t>
            </a:r>
            <a:r>
              <a:rPr lang="en-US" sz="2800" dirty="0" err="1">
                <a:solidFill>
                  <a:schemeClr val="tx1"/>
                </a:solidFill>
                <a:latin typeface="+mn-lt"/>
                <a:ea typeface="+mn-ea"/>
                <a:cs typeface="+mn-cs"/>
              </a:rPr>
              <a:t>uno</a:t>
            </a:r>
            <a:r>
              <a:rPr lang="en-US" sz="2800" dirty="0">
                <a:solidFill>
                  <a:schemeClr val="tx1"/>
                </a:solidFill>
                <a:latin typeface="+mn-lt"/>
                <a:ea typeface="+mn-ea"/>
                <a:cs typeface="+mn-cs"/>
              </a:rPr>
              <a:t> </a:t>
            </a:r>
            <a:r>
              <a:rPr lang="en-US" sz="2800" dirty="0" err="1">
                <a:solidFill>
                  <a:schemeClr val="tx1"/>
                </a:solidFill>
                <a:latin typeface="+mn-lt"/>
                <a:ea typeface="+mn-ea"/>
                <a:cs typeface="+mn-cs"/>
              </a:rPr>
              <a:t>stimolo</a:t>
            </a:r>
            <a:r>
              <a:rPr lang="en-US" sz="2800" dirty="0">
                <a:solidFill>
                  <a:schemeClr val="tx1"/>
                </a:solidFill>
                <a:latin typeface="+mn-lt"/>
                <a:ea typeface="+mn-ea"/>
                <a:cs typeface="+mn-cs"/>
              </a:rPr>
              <a:t> per </a:t>
            </a:r>
            <a:r>
              <a:rPr lang="en-US" sz="2800" dirty="0" err="1">
                <a:solidFill>
                  <a:schemeClr val="tx1"/>
                </a:solidFill>
                <a:latin typeface="+mn-lt"/>
                <a:ea typeface="+mn-ea"/>
                <a:cs typeface="+mn-cs"/>
              </a:rPr>
              <a:t>stimolare</a:t>
            </a:r>
            <a:r>
              <a:rPr lang="en-US" sz="2800" dirty="0">
                <a:solidFill>
                  <a:schemeClr val="tx1"/>
                </a:solidFill>
                <a:latin typeface="+mn-lt"/>
                <a:ea typeface="+mn-ea"/>
                <a:cs typeface="+mn-cs"/>
              </a:rPr>
              <a:t> </a:t>
            </a:r>
            <a:r>
              <a:rPr lang="en-US" sz="2800" dirty="0" err="1">
                <a:solidFill>
                  <a:schemeClr val="tx1"/>
                </a:solidFill>
                <a:latin typeface="+mn-lt"/>
                <a:ea typeface="+mn-ea"/>
                <a:cs typeface="+mn-cs"/>
              </a:rPr>
              <a:t>il</a:t>
            </a:r>
            <a:r>
              <a:rPr lang="en-US" sz="2800" dirty="0">
                <a:solidFill>
                  <a:schemeClr val="tx1"/>
                </a:solidFill>
                <a:latin typeface="+mn-lt"/>
                <a:ea typeface="+mn-ea"/>
                <a:cs typeface="+mn-cs"/>
              </a:rPr>
              <a:t> </a:t>
            </a:r>
            <a:r>
              <a:rPr lang="en-US" sz="2800" dirty="0" err="1">
                <a:solidFill>
                  <a:schemeClr val="tx1"/>
                </a:solidFill>
                <a:latin typeface="+mn-lt"/>
                <a:ea typeface="+mn-ea"/>
                <a:cs typeface="+mn-cs"/>
              </a:rPr>
              <a:t>ricordo</a:t>
            </a:r>
            <a:r>
              <a:rPr lang="en-US" sz="2800" dirty="0">
                <a:solidFill>
                  <a:schemeClr val="tx1"/>
                </a:solidFill>
                <a:latin typeface="+mn-lt"/>
                <a:ea typeface="+mn-ea"/>
                <a:cs typeface="+mn-cs"/>
              </a:rPr>
              <a:t>)</a:t>
            </a:r>
          </a:p>
          <a:p>
            <a:pPr>
              <a:buNone/>
            </a:pPr>
            <a:endParaRPr lang="en-US" sz="2800" dirty="0">
              <a:solidFill>
                <a:schemeClr val="tx1"/>
              </a:solidFill>
              <a:latin typeface="+mn-lt"/>
              <a:ea typeface="+mn-ea"/>
              <a:cs typeface="+mn-cs"/>
            </a:endParaRPr>
          </a:p>
          <a:p>
            <a:pPr>
              <a:buNone/>
            </a:pPr>
            <a:r>
              <a:rPr lang="en-US" sz="2800" dirty="0" err="1"/>
              <a:t>Nell’educazione</a:t>
            </a:r>
            <a:r>
              <a:rPr lang="en-US" sz="2800" dirty="0"/>
              <a:t> </a:t>
            </a:r>
            <a:r>
              <a:rPr lang="en-US" sz="2800" dirty="0" err="1"/>
              <a:t>alla</a:t>
            </a:r>
            <a:r>
              <a:rPr lang="en-US" sz="2800" dirty="0"/>
              <a:t> salute </a:t>
            </a:r>
            <a:r>
              <a:rPr lang="en-US" sz="2800" dirty="0" err="1"/>
              <a:t>vengono</a:t>
            </a:r>
            <a:r>
              <a:rPr lang="en-US" sz="2800" dirty="0"/>
              <a:t> </a:t>
            </a:r>
            <a:r>
              <a:rPr lang="en-US" sz="2800" dirty="0" err="1"/>
              <a:t>usati</a:t>
            </a:r>
            <a:r>
              <a:rPr lang="en-US" sz="2800" dirty="0"/>
              <a:t> </a:t>
            </a:r>
            <a:r>
              <a:rPr lang="en-US" sz="2800" dirty="0" err="1"/>
              <a:t>entrambi</a:t>
            </a:r>
            <a:r>
              <a:rPr lang="en-US" sz="2800" dirty="0"/>
              <a:t>.</a:t>
            </a:r>
          </a:p>
          <a:p>
            <a:pPr>
              <a:buNone/>
            </a:pPr>
            <a:endParaRPr lang="en-US" sz="1800" dirty="0">
              <a:solidFill>
                <a:schemeClr val="tx1"/>
              </a:solidFill>
              <a:latin typeface="+mn-lt"/>
              <a:ea typeface="+mn-ea"/>
              <a:cs typeface="+mn-cs"/>
            </a:endParaRPr>
          </a:p>
          <a:p>
            <a:pPr>
              <a:buNone/>
            </a:pPr>
            <a:endParaRPr lang="it-IT" sz="1800"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34</a:t>
            </a:fld>
            <a:endParaRPr lang="it-IT"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8229600" cy="1143000"/>
          </a:xfrm>
        </p:spPr>
        <p:txBody>
          <a:bodyPr/>
          <a:lstStyle/>
          <a:p>
            <a:pPr algn="l"/>
            <a:r>
              <a:rPr lang="it-IT" dirty="0"/>
              <a:t>Free </a:t>
            </a:r>
            <a:r>
              <a:rPr lang="it-IT" dirty="0" err="1"/>
              <a:t>recall</a:t>
            </a:r>
            <a:endParaRPr lang="it-IT" dirty="0"/>
          </a:p>
        </p:txBody>
      </p:sp>
      <p:sp>
        <p:nvSpPr>
          <p:cNvPr id="3" name="Segnaposto contenuto 2"/>
          <p:cNvSpPr>
            <a:spLocks noGrp="1"/>
          </p:cNvSpPr>
          <p:nvPr>
            <p:ph idx="1"/>
          </p:nvPr>
        </p:nvSpPr>
        <p:spPr>
          <a:xfrm>
            <a:off x="0" y="836712"/>
            <a:ext cx="9144000" cy="4840303"/>
          </a:xfrm>
        </p:spPr>
        <p:txBody>
          <a:bodyPr/>
          <a:lstStyle/>
          <a:p>
            <a:pPr>
              <a:buNone/>
            </a:pPr>
            <a:r>
              <a:rPr lang="it-IT" sz="2400" dirty="0"/>
              <a:t>5 studi (3 trovano effetti positivi quando si presenta la figura)</a:t>
            </a:r>
          </a:p>
          <a:p>
            <a:pPr>
              <a:buNone/>
            </a:pPr>
            <a:endParaRPr lang="it-IT" sz="2400" dirty="0"/>
          </a:p>
          <a:p>
            <a:pPr>
              <a:buNone/>
            </a:pPr>
            <a:r>
              <a:rPr lang="it-IT" sz="2400" dirty="0"/>
              <a:t>Es. </a:t>
            </a:r>
            <a:r>
              <a:rPr lang="it-IT" sz="2400" dirty="0" err="1"/>
              <a:t>Sojourner</a:t>
            </a:r>
            <a:r>
              <a:rPr lang="it-IT" sz="2400" dirty="0"/>
              <a:t> and </a:t>
            </a:r>
            <a:r>
              <a:rPr lang="it-IT" sz="2400" dirty="0" err="1"/>
              <a:t>Wogalter</a:t>
            </a:r>
            <a:r>
              <a:rPr lang="it-IT" sz="2400" dirty="0"/>
              <a:t> </a:t>
            </a:r>
            <a:r>
              <a:rPr lang="en-US" sz="2400" dirty="0"/>
              <a:t>[30]</a:t>
            </a:r>
          </a:p>
          <a:p>
            <a:pPr>
              <a:buNone/>
            </a:pPr>
            <a:r>
              <a:rPr lang="en-US" sz="2400" dirty="0"/>
              <a:t> who compared recall of medication information presented as just text, just pictures, and text with pictures where the text and pictures presented the same information (N = 216). They found that free recall was higher for the text with picture condition than for either of the other conditions.</a:t>
            </a:r>
          </a:p>
          <a:p>
            <a:pPr>
              <a:buNone/>
            </a:pPr>
            <a:r>
              <a:rPr lang="en-US" sz="2400" dirty="0"/>
              <a:t> Their study also compared responses of young group (mean age of 19) to older group (mean age 68).</a:t>
            </a:r>
          </a:p>
          <a:p>
            <a:pPr>
              <a:buNone/>
            </a:pPr>
            <a:r>
              <a:rPr lang="en-US" sz="2400" dirty="0"/>
              <a:t>While the older group had lower recall in general, the</a:t>
            </a:r>
          </a:p>
          <a:p>
            <a:pPr>
              <a:buNone/>
            </a:pPr>
            <a:r>
              <a:rPr lang="en-US" sz="2400" dirty="0"/>
              <a:t>picture/text condition had superior recall for both age.</a:t>
            </a:r>
          </a:p>
          <a:p>
            <a:pPr>
              <a:buNone/>
            </a:pPr>
            <a:endParaRPr lang="en-US" sz="2400" dirty="0"/>
          </a:p>
          <a:p>
            <a:pPr>
              <a:buNone/>
            </a:pPr>
            <a:r>
              <a:rPr lang="en-US" sz="2400" dirty="0"/>
              <a:t>In campo </a:t>
            </a:r>
            <a:r>
              <a:rPr lang="en-US" sz="2400" dirty="0" err="1"/>
              <a:t>educativo</a:t>
            </a:r>
            <a:r>
              <a:rPr lang="en-US" sz="2400" dirty="0"/>
              <a:t>: </a:t>
            </a:r>
            <a:r>
              <a:rPr lang="en-US" sz="2400" b="1" dirty="0"/>
              <a:t>multimedia effect…</a:t>
            </a:r>
            <a:endParaRPr lang="it-IT" sz="2400" b="1"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35</a:t>
            </a:fld>
            <a:endParaRPr lang="it-IT"/>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l"/>
            <a:r>
              <a:rPr lang="it-IT" dirty="0" err="1"/>
              <a:t>Cued</a:t>
            </a:r>
            <a:r>
              <a:rPr lang="it-IT" dirty="0"/>
              <a:t> </a:t>
            </a:r>
            <a:r>
              <a:rPr lang="it-IT" dirty="0" err="1"/>
              <a:t>recall</a:t>
            </a:r>
            <a:endParaRPr lang="it-IT" dirty="0"/>
          </a:p>
        </p:txBody>
      </p:sp>
      <p:sp>
        <p:nvSpPr>
          <p:cNvPr id="3" name="Segnaposto contenuto 2"/>
          <p:cNvSpPr>
            <a:spLocks noGrp="1"/>
          </p:cNvSpPr>
          <p:nvPr>
            <p:ph idx="1"/>
          </p:nvPr>
        </p:nvSpPr>
        <p:spPr/>
        <p:txBody>
          <a:bodyPr/>
          <a:lstStyle/>
          <a:p>
            <a:pPr>
              <a:buNone/>
            </a:pPr>
            <a:r>
              <a:rPr lang="en-US" sz="2400" dirty="0"/>
              <a:t>pictures are present during both learning and recall. </a:t>
            </a:r>
          </a:p>
          <a:p>
            <a:pPr>
              <a:buNone/>
            </a:pPr>
            <a:endParaRPr lang="en-US" sz="2400" dirty="0"/>
          </a:p>
          <a:p>
            <a:pPr>
              <a:buNone/>
            </a:pPr>
            <a:r>
              <a:rPr lang="en-US" sz="2400" dirty="0"/>
              <a:t>A clinical example would be a health professional telling a patient or family caregiver how to treat a bed sore while viewing matching pictures and then giving them copies of the pictures to take home to serve as reminders of what was said. This use of pictures could be especially helpful to patients with very limited reading skills who have to rely entirely on memory of spoken instructions in managing their symptoms.</a:t>
            </a:r>
            <a:endParaRPr lang="it-IT" sz="2400" dirty="0"/>
          </a:p>
          <a:p>
            <a:pPr>
              <a:buNone/>
            </a:pPr>
            <a:r>
              <a:rPr lang="en-US" dirty="0"/>
              <a:t> </a:t>
            </a:r>
            <a:endParaRPr lang="it-IT" dirty="0"/>
          </a:p>
          <a:p>
            <a:endParaRPr lang="it-IT"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36</a:t>
            </a:fld>
            <a:endParaRPr lang="it-IT"/>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00562" y="274638"/>
            <a:ext cx="4186238" cy="5654692"/>
          </a:xfrm>
        </p:spPr>
        <p:txBody>
          <a:bodyPr/>
          <a:lstStyle/>
          <a:p>
            <a:pPr algn="l"/>
            <a:r>
              <a:rPr lang="it-IT" sz="2400" dirty="0">
                <a:solidFill>
                  <a:schemeClr val="tx2"/>
                </a:solidFill>
                <a:latin typeface="+mj-lt"/>
                <a:ea typeface="+mj-ea"/>
                <a:cs typeface="+mj-cs"/>
              </a:rPr>
              <a:t>21 soggetti </a:t>
            </a:r>
            <a:br>
              <a:rPr lang="it-IT" sz="2400" dirty="0">
                <a:solidFill>
                  <a:schemeClr val="tx2"/>
                </a:solidFill>
                <a:latin typeface="+mj-lt"/>
                <a:ea typeface="+mj-ea"/>
                <a:cs typeface="+mj-cs"/>
              </a:rPr>
            </a:br>
            <a:r>
              <a:rPr lang="it-IT" sz="2400" dirty="0"/>
              <a:t>2</a:t>
            </a:r>
            <a:r>
              <a:rPr lang="it-IT" sz="2400" dirty="0">
                <a:solidFill>
                  <a:schemeClr val="tx2"/>
                </a:solidFill>
                <a:latin typeface="+mj-lt"/>
                <a:ea typeface="+mj-ea"/>
                <a:cs typeface="+mj-cs"/>
              </a:rPr>
              <a:t> liste di istruzioni (una con figure e l’altra senza)  </a:t>
            </a:r>
            <a:br>
              <a:rPr lang="it-IT" sz="2400" dirty="0">
                <a:solidFill>
                  <a:schemeClr val="tx2"/>
                </a:solidFill>
                <a:latin typeface="+mj-lt"/>
                <a:ea typeface="+mj-ea"/>
                <a:cs typeface="+mj-cs"/>
              </a:rPr>
            </a:br>
            <a:r>
              <a:rPr lang="it-IT" sz="2400" dirty="0">
                <a:solidFill>
                  <a:schemeClr val="tx2"/>
                </a:solidFill>
                <a:latin typeface="+mj-lt"/>
                <a:ea typeface="+mj-ea"/>
                <a:cs typeface="+mj-cs"/>
              </a:rPr>
              <a:t>seguite da un compito </a:t>
            </a:r>
            <a:r>
              <a:rPr lang="it-IT" sz="2400" dirty="0" err="1">
                <a:solidFill>
                  <a:schemeClr val="tx2"/>
                </a:solidFill>
                <a:latin typeface="+mj-lt"/>
                <a:ea typeface="+mj-ea"/>
                <a:cs typeface="+mj-cs"/>
              </a:rPr>
              <a:t>distraente</a:t>
            </a:r>
            <a:r>
              <a:rPr lang="it-IT" sz="2400" dirty="0">
                <a:solidFill>
                  <a:schemeClr val="tx2"/>
                </a:solidFill>
                <a:latin typeface="+mj-lt"/>
                <a:ea typeface="+mj-ea"/>
                <a:cs typeface="+mj-cs"/>
              </a:rPr>
              <a:t> </a:t>
            </a:r>
            <a:br>
              <a:rPr lang="it-IT" sz="2400" dirty="0">
                <a:solidFill>
                  <a:schemeClr val="tx2"/>
                </a:solidFill>
                <a:latin typeface="+mj-lt"/>
                <a:ea typeface="+mj-ea"/>
                <a:cs typeface="+mj-cs"/>
              </a:rPr>
            </a:br>
            <a:r>
              <a:rPr lang="it-IT" sz="2400" dirty="0">
                <a:solidFill>
                  <a:schemeClr val="tx2"/>
                </a:solidFill>
                <a:latin typeface="+mj-lt"/>
                <a:ea typeface="+mj-ea"/>
                <a:cs typeface="+mj-cs"/>
              </a:rPr>
              <a:t>e poi da un </a:t>
            </a:r>
            <a:r>
              <a:rPr lang="it-IT" sz="2400" dirty="0" err="1">
                <a:solidFill>
                  <a:schemeClr val="tx2"/>
                </a:solidFill>
                <a:latin typeface="+mj-lt"/>
                <a:ea typeface="+mj-ea"/>
                <a:cs typeface="+mj-cs"/>
              </a:rPr>
              <a:t>recall</a:t>
            </a:r>
            <a:r>
              <a:rPr lang="it-IT" sz="2400" dirty="0">
                <a:solidFill>
                  <a:schemeClr val="tx2"/>
                </a:solidFill>
                <a:latin typeface="+mj-lt"/>
                <a:ea typeface="+mj-ea"/>
                <a:cs typeface="+mj-cs"/>
              </a:rPr>
              <a:t> </a:t>
            </a:r>
            <a:br>
              <a:rPr lang="it-IT" sz="2400" dirty="0">
                <a:solidFill>
                  <a:schemeClr val="tx2"/>
                </a:solidFill>
                <a:latin typeface="+mj-lt"/>
                <a:ea typeface="+mj-ea"/>
                <a:cs typeface="+mj-cs"/>
              </a:rPr>
            </a:br>
            <a:br>
              <a:rPr lang="it-IT" sz="2400" dirty="0">
                <a:solidFill>
                  <a:schemeClr val="tx2"/>
                </a:solidFill>
                <a:latin typeface="+mj-lt"/>
                <a:ea typeface="+mj-ea"/>
                <a:cs typeface="+mj-cs"/>
              </a:rPr>
            </a:br>
            <a:r>
              <a:rPr lang="it-IT" sz="2400" dirty="0">
                <a:solidFill>
                  <a:schemeClr val="tx2"/>
                </a:solidFill>
                <a:latin typeface="+mj-lt"/>
                <a:ea typeface="+mj-ea"/>
                <a:cs typeface="+mj-cs"/>
              </a:rPr>
              <a:t>Con le istruzioni orali: ricordo del 15% </a:t>
            </a:r>
            <a:br>
              <a:rPr lang="it-IT" sz="2400" dirty="0">
                <a:solidFill>
                  <a:schemeClr val="tx2"/>
                </a:solidFill>
                <a:latin typeface="+mj-lt"/>
                <a:ea typeface="+mj-ea"/>
                <a:cs typeface="+mj-cs"/>
              </a:rPr>
            </a:br>
            <a:br>
              <a:rPr lang="it-IT" sz="2400" dirty="0"/>
            </a:br>
            <a:r>
              <a:rPr lang="it-IT" sz="2400" dirty="0">
                <a:solidFill>
                  <a:schemeClr val="tx2"/>
                </a:solidFill>
                <a:latin typeface="+mj-lt"/>
                <a:ea typeface="+mj-ea"/>
                <a:cs typeface="+mj-cs"/>
              </a:rPr>
              <a:t> con le istruzioni orali + figure: ricordo </a:t>
            </a:r>
            <a:r>
              <a:rPr lang="it-IT" sz="2800" dirty="0">
                <a:solidFill>
                  <a:schemeClr val="tx2"/>
                </a:solidFill>
                <a:latin typeface="+mj-lt"/>
                <a:ea typeface="+mj-ea"/>
                <a:cs typeface="+mj-cs"/>
              </a:rPr>
              <a:t>dell’85%</a:t>
            </a:r>
            <a:br>
              <a:rPr lang="it-IT" sz="2800" dirty="0">
                <a:solidFill>
                  <a:schemeClr val="tx2"/>
                </a:solidFill>
                <a:latin typeface="+mj-lt"/>
                <a:ea typeface="+mj-ea"/>
                <a:cs typeface="+mj-cs"/>
              </a:rPr>
            </a:br>
            <a:br>
              <a:rPr lang="it-IT" sz="2800" dirty="0">
                <a:solidFill>
                  <a:schemeClr val="tx2"/>
                </a:solidFill>
                <a:latin typeface="+mj-lt"/>
                <a:ea typeface="+mj-ea"/>
                <a:cs typeface="+mj-cs"/>
              </a:rPr>
            </a:br>
            <a:r>
              <a:rPr lang="it-IT" sz="2800" dirty="0"/>
              <a:t>dopo 1 mese 72%</a:t>
            </a:r>
            <a:br>
              <a:rPr lang="it-IT" dirty="0">
                <a:solidFill>
                  <a:schemeClr val="tx2"/>
                </a:solidFill>
                <a:latin typeface="+mj-lt"/>
                <a:ea typeface="+mj-ea"/>
                <a:cs typeface="+mj-cs"/>
              </a:rPr>
            </a:br>
            <a:endParaRPr lang="it-IT"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37</a:t>
            </a:fld>
            <a:endParaRPr lang="it-IT"/>
          </a:p>
        </p:txBody>
      </p:sp>
      <p:pic>
        <p:nvPicPr>
          <p:cNvPr id="5" name="Segnaposto contenuto 4"/>
          <p:cNvPicPr>
            <a:picLocks noGrp="1"/>
          </p:cNvPicPr>
          <p:nvPr>
            <p:ph idx="1"/>
          </p:nvPr>
        </p:nvPicPr>
        <p:blipFill>
          <a:blip r:embed="rId2" cstate="print"/>
          <a:srcRect/>
          <a:stretch>
            <a:fillRect/>
          </a:stretch>
        </p:blipFill>
        <p:spPr bwMode="auto">
          <a:xfrm>
            <a:off x="285720" y="2071678"/>
            <a:ext cx="3482432" cy="4525963"/>
          </a:xfrm>
          <a:prstGeom prst="rect">
            <a:avLst/>
          </a:prstGeom>
          <a:noFill/>
          <a:ln w="9525">
            <a:noFill/>
            <a:miter lim="800000"/>
            <a:headEnd/>
            <a:tailEnd/>
          </a:ln>
        </p:spPr>
      </p:pic>
      <p:sp>
        <p:nvSpPr>
          <p:cNvPr id="6" name="CasellaDiTesto 5"/>
          <p:cNvSpPr txBox="1"/>
          <p:nvPr/>
        </p:nvSpPr>
        <p:spPr>
          <a:xfrm>
            <a:off x="500034" y="428605"/>
            <a:ext cx="3929090" cy="646331"/>
          </a:xfrm>
          <a:prstGeom prst="rect">
            <a:avLst/>
          </a:prstGeom>
          <a:noFill/>
        </p:spPr>
        <p:txBody>
          <a:bodyPr wrap="square" rtlCol="0">
            <a:spAutoFit/>
          </a:bodyPr>
          <a:lstStyle/>
          <a:p>
            <a:pPr>
              <a:buNone/>
            </a:pPr>
            <a:r>
              <a:rPr lang="en-US" dirty="0" err="1"/>
              <a:t>Houts</a:t>
            </a:r>
            <a:r>
              <a:rPr lang="en-US" dirty="0"/>
              <a:t> (36, 37)</a:t>
            </a:r>
            <a:endParaRPr lang="it-IT" dirty="0"/>
          </a:p>
          <a:p>
            <a:r>
              <a:rPr lang="it-IT" dirty="0"/>
              <a:t>Testo orale vs testo orale con figure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642918"/>
            <a:ext cx="8229600" cy="1143000"/>
          </a:xfrm>
        </p:spPr>
        <p:txBody>
          <a:bodyPr/>
          <a:lstStyle/>
          <a:p>
            <a:pPr lvl="0" algn="l"/>
            <a:r>
              <a:rPr lang="it-IT" sz="3200" dirty="0">
                <a:solidFill>
                  <a:schemeClr val="tx1"/>
                </a:solidFill>
                <a:latin typeface="+mn-lt"/>
                <a:ea typeface="+mn-ea"/>
                <a:cs typeface="+mn-cs"/>
              </a:rPr>
              <a:t>4. </a:t>
            </a:r>
            <a:r>
              <a:rPr lang="it-IT" sz="3200" dirty="0" err="1">
                <a:solidFill>
                  <a:schemeClr val="tx1"/>
                </a:solidFill>
                <a:latin typeface="+mn-lt"/>
                <a:ea typeface="+mn-ea"/>
                <a:cs typeface="+mn-cs"/>
              </a:rPr>
              <a:t>Adherence</a:t>
            </a:r>
            <a:r>
              <a:rPr lang="it-IT" sz="3200" dirty="0">
                <a:solidFill>
                  <a:schemeClr val="tx1"/>
                </a:solidFill>
                <a:latin typeface="+mn-lt"/>
                <a:ea typeface="+mn-ea"/>
                <a:cs typeface="+mn-cs"/>
              </a:rPr>
              <a:t> – le figure influenzano  le intenzioni e il comportamento delle persone?</a:t>
            </a:r>
            <a:br>
              <a:rPr lang="it-IT" sz="3200" dirty="0">
                <a:solidFill>
                  <a:schemeClr val="tx1"/>
                </a:solidFill>
                <a:latin typeface="+mn-lt"/>
                <a:ea typeface="+mn-ea"/>
                <a:cs typeface="+mn-cs"/>
              </a:rPr>
            </a:br>
            <a:endParaRPr lang="it-IT" dirty="0"/>
          </a:p>
        </p:txBody>
      </p:sp>
      <p:sp>
        <p:nvSpPr>
          <p:cNvPr id="3" name="Segnaposto contenuto 2"/>
          <p:cNvSpPr>
            <a:spLocks noGrp="1"/>
          </p:cNvSpPr>
          <p:nvPr>
            <p:ph idx="1"/>
          </p:nvPr>
        </p:nvSpPr>
        <p:spPr>
          <a:xfrm>
            <a:off x="428596" y="1928802"/>
            <a:ext cx="8229600" cy="4525963"/>
          </a:xfrm>
        </p:spPr>
        <p:txBody>
          <a:bodyPr/>
          <a:lstStyle/>
          <a:p>
            <a:pPr>
              <a:buNone/>
            </a:pPr>
            <a:r>
              <a:rPr lang="it-IT" sz="2400" dirty="0">
                <a:solidFill>
                  <a:schemeClr val="tx1"/>
                </a:solidFill>
                <a:latin typeface="+mn-lt"/>
                <a:ea typeface="+mn-ea"/>
                <a:cs typeface="+mn-cs"/>
              </a:rPr>
              <a:t> </a:t>
            </a:r>
          </a:p>
          <a:p>
            <a:pPr>
              <a:buNone/>
            </a:pPr>
            <a:r>
              <a:rPr lang="en-US" sz="2400" dirty="0">
                <a:solidFill>
                  <a:schemeClr val="tx1"/>
                </a:solidFill>
                <a:latin typeface="+mn-lt"/>
                <a:ea typeface="+mn-ea"/>
                <a:cs typeface="+mn-cs"/>
              </a:rPr>
              <a:t>Behavior or ‘‘adherence’’ is the final and most important</a:t>
            </a:r>
            <a:endParaRPr lang="it-IT" sz="2400" dirty="0">
              <a:solidFill>
                <a:schemeClr val="tx1"/>
              </a:solidFill>
              <a:latin typeface="+mn-lt"/>
              <a:ea typeface="+mn-ea"/>
              <a:cs typeface="+mn-cs"/>
            </a:endParaRPr>
          </a:p>
          <a:p>
            <a:pPr>
              <a:buNone/>
            </a:pPr>
            <a:r>
              <a:rPr lang="en-US" sz="2400" dirty="0">
                <a:solidFill>
                  <a:schemeClr val="tx1"/>
                </a:solidFill>
                <a:latin typeface="+mn-lt"/>
                <a:ea typeface="+mn-ea"/>
                <a:cs typeface="+mn-cs"/>
              </a:rPr>
              <a:t>outcome for health education.</a:t>
            </a:r>
          </a:p>
          <a:p>
            <a:pPr>
              <a:buNone/>
            </a:pPr>
            <a:r>
              <a:rPr lang="en-US" sz="2400" dirty="0">
                <a:solidFill>
                  <a:schemeClr val="tx1"/>
                </a:solidFill>
                <a:latin typeface="+mn-lt"/>
                <a:ea typeface="+mn-ea"/>
                <a:cs typeface="+mn-cs"/>
              </a:rPr>
              <a:t> It is not enough to notice, understand, and remember a message. </a:t>
            </a:r>
          </a:p>
          <a:p>
            <a:pPr>
              <a:buNone/>
            </a:pPr>
            <a:r>
              <a:rPr lang="it-IT" sz="2400" dirty="0">
                <a:solidFill>
                  <a:schemeClr val="tx1"/>
                </a:solidFill>
                <a:latin typeface="+mn-lt"/>
                <a:ea typeface="+mn-ea"/>
                <a:cs typeface="+mn-cs"/>
              </a:rPr>
              <a:t>The </a:t>
            </a:r>
            <a:r>
              <a:rPr lang="it-IT" sz="2400" dirty="0" err="1">
                <a:solidFill>
                  <a:schemeClr val="tx1"/>
                </a:solidFill>
                <a:latin typeface="+mn-lt"/>
                <a:ea typeface="+mn-ea"/>
                <a:cs typeface="+mn-cs"/>
              </a:rPr>
              <a:t>person</a:t>
            </a:r>
            <a:r>
              <a:rPr lang="it-IT" sz="2400" dirty="0">
                <a:solidFill>
                  <a:schemeClr val="tx1"/>
                </a:solidFill>
                <a:latin typeface="+mn-lt"/>
                <a:ea typeface="+mn-ea"/>
                <a:cs typeface="+mn-cs"/>
              </a:rPr>
              <a:t> </a:t>
            </a:r>
            <a:r>
              <a:rPr lang="it-IT" sz="2400" dirty="0" err="1">
                <a:solidFill>
                  <a:schemeClr val="tx1"/>
                </a:solidFill>
                <a:latin typeface="+mn-lt"/>
                <a:ea typeface="+mn-ea"/>
                <a:cs typeface="+mn-cs"/>
              </a:rPr>
              <a:t>must</a:t>
            </a:r>
            <a:r>
              <a:rPr lang="it-IT" sz="2400" dirty="0">
                <a:solidFill>
                  <a:schemeClr val="tx1"/>
                </a:solidFill>
                <a:latin typeface="+mn-lt"/>
                <a:ea typeface="+mn-ea"/>
                <a:cs typeface="+mn-cs"/>
              </a:rPr>
              <a:t> </a:t>
            </a:r>
            <a:r>
              <a:rPr lang="en-US" sz="2400" dirty="0">
                <a:solidFill>
                  <a:schemeClr val="tx1"/>
                </a:solidFill>
                <a:latin typeface="+mn-lt"/>
                <a:ea typeface="+mn-ea"/>
                <a:cs typeface="+mn-cs"/>
              </a:rPr>
              <a:t>carry out the recommended actions.</a:t>
            </a:r>
          </a:p>
          <a:p>
            <a:pPr>
              <a:buNone/>
            </a:pPr>
            <a:r>
              <a:rPr lang="en-US" sz="2400" dirty="0">
                <a:solidFill>
                  <a:schemeClr val="tx1"/>
                </a:solidFill>
                <a:latin typeface="+mn-lt"/>
                <a:ea typeface="+mn-ea"/>
                <a:cs typeface="+mn-cs"/>
              </a:rPr>
              <a:t> </a:t>
            </a:r>
          </a:p>
          <a:p>
            <a:pPr>
              <a:buNone/>
            </a:pPr>
            <a:r>
              <a:rPr lang="it-IT" sz="2400" dirty="0" err="1">
                <a:solidFill>
                  <a:schemeClr val="tx1"/>
                </a:solidFill>
                <a:latin typeface="+mn-lt"/>
                <a:ea typeface="+mn-ea"/>
                <a:cs typeface="+mn-cs"/>
              </a:rPr>
              <a:t>Adherence</a:t>
            </a:r>
            <a:r>
              <a:rPr lang="it-IT" sz="2400" dirty="0">
                <a:solidFill>
                  <a:schemeClr val="tx1"/>
                </a:solidFill>
                <a:latin typeface="+mn-lt"/>
                <a:ea typeface="+mn-ea"/>
                <a:cs typeface="+mn-cs"/>
              </a:rPr>
              <a:t> </a:t>
            </a:r>
            <a:r>
              <a:rPr lang="it-IT" sz="2400" dirty="0" err="1">
                <a:solidFill>
                  <a:schemeClr val="tx1"/>
                </a:solidFill>
                <a:latin typeface="+mn-lt"/>
                <a:ea typeface="+mn-ea"/>
                <a:cs typeface="+mn-cs"/>
              </a:rPr>
              <a:t>involves</a:t>
            </a:r>
            <a:r>
              <a:rPr lang="it-IT" sz="2400" dirty="0">
                <a:solidFill>
                  <a:schemeClr val="tx1"/>
                </a:solidFill>
                <a:latin typeface="+mn-lt"/>
                <a:ea typeface="+mn-ea"/>
                <a:cs typeface="+mn-cs"/>
              </a:rPr>
              <a:t> </a:t>
            </a:r>
            <a:r>
              <a:rPr lang="it-IT" sz="2400" dirty="0" err="1">
                <a:solidFill>
                  <a:schemeClr val="tx1"/>
                </a:solidFill>
                <a:latin typeface="+mn-lt"/>
                <a:ea typeface="+mn-ea"/>
                <a:cs typeface="+mn-cs"/>
              </a:rPr>
              <a:t>two</a:t>
            </a:r>
            <a:r>
              <a:rPr lang="it-IT" sz="2400" dirty="0">
                <a:solidFill>
                  <a:schemeClr val="tx1"/>
                </a:solidFill>
                <a:latin typeface="+mn-lt"/>
                <a:ea typeface="+mn-ea"/>
                <a:cs typeface="+mn-cs"/>
              </a:rPr>
              <a:t> </a:t>
            </a:r>
            <a:r>
              <a:rPr lang="en-US" sz="2400" dirty="0">
                <a:solidFill>
                  <a:schemeClr val="tx1"/>
                </a:solidFill>
                <a:latin typeface="+mn-lt"/>
                <a:ea typeface="+mn-ea"/>
                <a:cs typeface="+mn-cs"/>
              </a:rPr>
              <a:t>steps: accepting the message as something the person should act on and then actually carrying out the recommended </a:t>
            </a:r>
            <a:r>
              <a:rPr lang="it-IT" sz="2400" dirty="0" err="1">
                <a:solidFill>
                  <a:schemeClr val="tx1"/>
                </a:solidFill>
                <a:latin typeface="+mn-lt"/>
                <a:ea typeface="+mn-ea"/>
                <a:cs typeface="+mn-cs"/>
              </a:rPr>
              <a:t>actions</a:t>
            </a:r>
            <a:r>
              <a:rPr lang="it-IT" sz="2400" dirty="0">
                <a:solidFill>
                  <a:schemeClr val="tx1"/>
                </a:solidFill>
                <a:latin typeface="+mn-lt"/>
                <a:ea typeface="+mn-ea"/>
                <a:cs typeface="+mn-cs"/>
              </a:rPr>
              <a:t> (intenzione e azione).</a:t>
            </a:r>
            <a:endParaRPr lang="it-IT" sz="2400"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38</a:t>
            </a:fld>
            <a:endParaRPr lang="it-IT"/>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28596" y="642918"/>
            <a:ext cx="8229600" cy="4525963"/>
          </a:xfrm>
        </p:spPr>
        <p:txBody>
          <a:bodyPr/>
          <a:lstStyle/>
          <a:p>
            <a:pPr>
              <a:buNone/>
            </a:pPr>
            <a:r>
              <a:rPr lang="it-IT" dirty="0">
                <a:solidFill>
                  <a:schemeClr val="tx1"/>
                </a:solidFill>
                <a:latin typeface="+mn-lt"/>
                <a:ea typeface="+mn-ea"/>
                <a:cs typeface="+mn-cs"/>
              </a:rPr>
              <a:t>Aderenza: 3 studi sull’</a:t>
            </a:r>
            <a:r>
              <a:rPr lang="it-IT" i="1" dirty="0">
                <a:solidFill>
                  <a:schemeClr val="tx1"/>
                </a:solidFill>
                <a:latin typeface="+mn-lt"/>
                <a:ea typeface="+mn-ea"/>
                <a:cs typeface="+mn-cs"/>
              </a:rPr>
              <a:t>intenzione, 2 sull’azione</a:t>
            </a:r>
          </a:p>
          <a:p>
            <a:pPr>
              <a:buNone/>
            </a:pPr>
            <a:r>
              <a:rPr lang="it-IT" dirty="0"/>
              <a:t>Es. </a:t>
            </a:r>
            <a:r>
              <a:rPr lang="it-IT" dirty="0" err="1"/>
              <a:t>Ngoh</a:t>
            </a:r>
            <a:r>
              <a:rPr lang="it-IT" dirty="0"/>
              <a:t> e </a:t>
            </a:r>
            <a:r>
              <a:rPr lang="it-IT" dirty="0" err="1"/>
              <a:t>Shepherd</a:t>
            </a:r>
            <a:r>
              <a:rPr lang="it-IT" dirty="0"/>
              <a:t>::  si danno indicazioni orali su come prendere una medicina (donne non letterate, Camerun rurale).</a:t>
            </a:r>
          </a:p>
          <a:p>
            <a:pPr>
              <a:buNone/>
            </a:pPr>
            <a:r>
              <a:rPr lang="it-IT" dirty="0"/>
              <a:t> 4 giorni dopo una visita a casa, si contano le pillole rimanenti:  </a:t>
            </a:r>
          </a:p>
          <a:p>
            <a:pPr>
              <a:buNone/>
            </a:pPr>
            <a:r>
              <a:rPr lang="it-IT" dirty="0"/>
              <a:t>chi ha le figure prende il 90% delle pillole prescritte (il controllo 78%)</a:t>
            </a:r>
          </a:p>
          <a:p>
            <a:pPr>
              <a:buNone/>
            </a:pPr>
            <a:endParaRPr lang="it-IT" i="1" dirty="0">
              <a:solidFill>
                <a:schemeClr val="tx1"/>
              </a:solidFill>
              <a:latin typeface="+mn-lt"/>
              <a:ea typeface="+mn-ea"/>
              <a:cs typeface="+mn-cs"/>
            </a:endParaRPr>
          </a:p>
          <a:p>
            <a:endParaRPr lang="it-IT"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39</a:t>
            </a:fld>
            <a:endParaRPr lang="it-IT"/>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188640"/>
            <a:ext cx="8435280" cy="1108720"/>
          </a:xfrm>
        </p:spPr>
        <p:txBody>
          <a:bodyPr/>
          <a:lstStyle/>
          <a:p>
            <a:r>
              <a:rPr lang="it-IT" dirty="0"/>
              <a:t>L’articolo valuta l’effetto delle figure in combinazione con testi scritti od orali.</a:t>
            </a:r>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4</a:t>
            </a:fld>
            <a:endParaRPr lang="it-IT"/>
          </a:p>
        </p:txBody>
      </p:sp>
      <p:pic>
        <p:nvPicPr>
          <p:cNvPr id="1027" name="Picture 3"/>
          <p:cNvPicPr>
            <a:picLocks noChangeAspect="1" noChangeArrowheads="1"/>
          </p:cNvPicPr>
          <p:nvPr/>
        </p:nvPicPr>
        <p:blipFill>
          <a:blip r:embed="rId2" cstate="print"/>
          <a:srcRect/>
          <a:stretch>
            <a:fillRect/>
          </a:stretch>
        </p:blipFill>
        <p:spPr bwMode="auto">
          <a:xfrm>
            <a:off x="3943930" y="2905125"/>
            <a:ext cx="5200069" cy="2684115"/>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8410" y="2188815"/>
            <a:ext cx="3933825" cy="3400425"/>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476672"/>
            <a:ext cx="2699792" cy="4536504"/>
          </a:xfrm>
        </p:spPr>
        <p:txBody>
          <a:bodyPr/>
          <a:lstStyle/>
          <a:p>
            <a:r>
              <a:rPr lang="it-IT" sz="2400" dirty="0" err="1"/>
              <a:t>Kripalani</a:t>
            </a:r>
            <a:r>
              <a:rPr lang="it-IT" sz="2400" dirty="0"/>
              <a:t> </a:t>
            </a:r>
            <a:r>
              <a:rPr lang="it-IT" sz="2400" dirty="0" err="1"/>
              <a:t>et</a:t>
            </a:r>
            <a:r>
              <a:rPr lang="it-IT" sz="2400" dirty="0"/>
              <a:t> al. 2007</a:t>
            </a:r>
            <a:br>
              <a:rPr lang="it-IT" sz="2400" dirty="0"/>
            </a:br>
            <a:br>
              <a:rPr lang="it-IT" sz="2400" dirty="0"/>
            </a:br>
            <a:r>
              <a:rPr lang="it-IT" sz="2400" dirty="0"/>
              <a:t>aiuto alla memoria</a:t>
            </a:r>
            <a:br>
              <a:rPr lang="it-IT" sz="2400" dirty="0"/>
            </a:br>
            <a:r>
              <a:rPr lang="it-IT" sz="2400"/>
              <a:t>aumenta l’aderenza?</a:t>
            </a:r>
            <a:endParaRPr lang="it-IT" sz="2400"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40</a:t>
            </a:fld>
            <a:endParaRPr lang="it-IT"/>
          </a:p>
        </p:txBody>
      </p:sp>
      <p:pic>
        <p:nvPicPr>
          <p:cNvPr id="52226" name="Picture 2"/>
          <p:cNvPicPr>
            <a:picLocks noGrp="1" noChangeAspect="1" noChangeArrowheads="1"/>
          </p:cNvPicPr>
          <p:nvPr>
            <p:ph idx="1"/>
          </p:nvPr>
        </p:nvPicPr>
        <p:blipFill>
          <a:blip r:embed="rId2" cstate="print"/>
          <a:srcRect/>
          <a:stretch>
            <a:fillRect/>
          </a:stretch>
        </p:blipFill>
        <p:spPr bwMode="auto">
          <a:xfrm>
            <a:off x="2640978" y="400855"/>
            <a:ext cx="6503022" cy="6457145"/>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l"/>
            <a:r>
              <a:rPr lang="it-IT" dirty="0"/>
              <a:t>Aderenza - risultati</a:t>
            </a:r>
          </a:p>
        </p:txBody>
      </p:sp>
      <p:sp>
        <p:nvSpPr>
          <p:cNvPr id="3" name="Segnaposto contenuto 2"/>
          <p:cNvSpPr>
            <a:spLocks noGrp="1"/>
          </p:cNvSpPr>
          <p:nvPr>
            <p:ph idx="1"/>
          </p:nvPr>
        </p:nvSpPr>
        <p:spPr>
          <a:xfrm>
            <a:off x="323528" y="1196752"/>
            <a:ext cx="8229600" cy="4525963"/>
          </a:xfrm>
        </p:spPr>
        <p:txBody>
          <a:bodyPr/>
          <a:lstStyle/>
          <a:p>
            <a:pPr>
              <a:buNone/>
            </a:pPr>
            <a:r>
              <a:rPr lang="it-IT" dirty="0"/>
              <a:t>+ difficile da studiare, conclusioni complesse, </a:t>
            </a:r>
          </a:p>
          <a:p>
            <a:r>
              <a:rPr lang="it-IT" dirty="0"/>
              <a:t>Talvolta aumentano  le risposte positive</a:t>
            </a:r>
          </a:p>
          <a:p>
            <a:pPr lvl="1"/>
            <a:r>
              <a:rPr lang="it-IT" dirty="0"/>
              <a:t> ma il tipo di illustrazione può provocare delle risposte diverse: </a:t>
            </a:r>
          </a:p>
          <a:p>
            <a:pPr lvl="1"/>
            <a:r>
              <a:rPr lang="it-IT" dirty="0"/>
              <a:t>se genera avversione o paura si possono avere delle risposte di </a:t>
            </a:r>
            <a:r>
              <a:rPr lang="it-IT" dirty="0" err="1"/>
              <a:t>evitamento</a:t>
            </a:r>
            <a:r>
              <a:rPr lang="it-IT" dirty="0"/>
              <a:t>.</a:t>
            </a:r>
          </a:p>
          <a:p>
            <a:endParaRPr lang="it-IT"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41</a:t>
            </a:fld>
            <a:endParaRPr lang="it-IT"/>
          </a:p>
        </p:txBody>
      </p:sp>
      <p:pic>
        <p:nvPicPr>
          <p:cNvPr id="10242" name="Picture 2" descr="http://press.benettongroup.com/ben_en/images/stock/03campfoodforlifeoriz.jpg"/>
          <p:cNvPicPr>
            <a:picLocks noChangeAspect="1" noChangeArrowheads="1"/>
          </p:cNvPicPr>
          <p:nvPr/>
        </p:nvPicPr>
        <p:blipFill>
          <a:blip r:embed="rId2" cstate="print"/>
          <a:srcRect/>
          <a:stretch>
            <a:fillRect/>
          </a:stretch>
        </p:blipFill>
        <p:spPr bwMode="auto">
          <a:xfrm>
            <a:off x="4860032" y="5229200"/>
            <a:ext cx="2864346" cy="1432173"/>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620688"/>
            <a:ext cx="8219256" cy="5505475"/>
          </a:xfrm>
        </p:spPr>
        <p:txBody>
          <a:bodyPr/>
          <a:lstStyle/>
          <a:p>
            <a:pPr>
              <a:buNone/>
            </a:pPr>
            <a:r>
              <a:rPr lang="it-IT" b="1" dirty="0" err="1"/>
              <a:t>Seligman</a:t>
            </a:r>
            <a:r>
              <a:rPr lang="it-IT" b="1" dirty="0"/>
              <a:t> </a:t>
            </a:r>
            <a:r>
              <a:rPr lang="it-IT" b="1" dirty="0" err="1"/>
              <a:t>et</a:t>
            </a:r>
            <a:r>
              <a:rPr lang="it-IT" b="1" dirty="0"/>
              <a:t> al. (2007), </a:t>
            </a:r>
            <a:r>
              <a:rPr lang="en-US" b="1" dirty="0"/>
              <a:t>Facilitating Behavior Change With Low-literacy Patient Education Materials, </a:t>
            </a:r>
            <a:r>
              <a:rPr lang="en-US" b="1" i="1" dirty="0"/>
              <a:t>Am J Health </a:t>
            </a:r>
            <a:r>
              <a:rPr lang="en-US" b="1" i="1" dirty="0" err="1"/>
              <a:t>Behav</a:t>
            </a:r>
            <a:r>
              <a:rPr lang="en-US" b="1" dirty="0"/>
              <a:t>. 2007;31(</a:t>
            </a:r>
            <a:r>
              <a:rPr lang="en-US" b="1" dirty="0" err="1"/>
              <a:t>Suppl</a:t>
            </a:r>
            <a:r>
              <a:rPr lang="en-US" b="1" dirty="0"/>
              <a:t> 1):S69-S78.</a:t>
            </a:r>
          </a:p>
          <a:p>
            <a:pPr>
              <a:buNone/>
            </a:pPr>
            <a:endParaRPr lang="en-US" b="1" dirty="0"/>
          </a:p>
          <a:p>
            <a:r>
              <a:rPr lang="en-US" b="1" dirty="0"/>
              <a:t>Come </a:t>
            </a:r>
            <a:r>
              <a:rPr lang="en-US" b="1" dirty="0" err="1"/>
              <a:t>produrre</a:t>
            </a:r>
            <a:r>
              <a:rPr lang="en-US" b="1" dirty="0"/>
              <a:t> </a:t>
            </a:r>
            <a:r>
              <a:rPr lang="en-US" b="1" dirty="0" err="1"/>
              <a:t>informazioni</a:t>
            </a:r>
            <a:r>
              <a:rPr lang="en-US" b="1" dirty="0"/>
              <a:t> </a:t>
            </a:r>
            <a:r>
              <a:rPr lang="en-US" b="1" dirty="0" err="1"/>
              <a:t>che</a:t>
            </a:r>
            <a:r>
              <a:rPr lang="en-US" b="1" dirty="0"/>
              <a:t> </a:t>
            </a:r>
            <a:r>
              <a:rPr lang="en-US" b="1" dirty="0" err="1"/>
              <a:t>facilitano</a:t>
            </a:r>
            <a:r>
              <a:rPr lang="en-US" b="1" dirty="0"/>
              <a:t> </a:t>
            </a:r>
            <a:r>
              <a:rPr lang="en-US" b="1" dirty="0" err="1"/>
              <a:t>l’aderenza</a:t>
            </a:r>
            <a:r>
              <a:rPr lang="en-US" b="1" dirty="0"/>
              <a:t>?</a:t>
            </a:r>
          </a:p>
          <a:p>
            <a:endParaRPr lang="en-US" b="1" dirty="0"/>
          </a:p>
          <a:p>
            <a:r>
              <a:rPr lang="en-US" b="1" dirty="0"/>
              <a:t>Modeling?</a:t>
            </a:r>
            <a:endParaRPr lang="it-IT" dirty="0"/>
          </a:p>
          <a:p>
            <a:endParaRPr lang="it-IT"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42</a:t>
            </a:fld>
            <a:endParaRPr lang="it-IT"/>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0"/>
            <a:ext cx="8507288" cy="6453336"/>
          </a:xfrm>
        </p:spPr>
        <p:txBody>
          <a:bodyPr/>
          <a:lstStyle/>
          <a:p>
            <a:pPr>
              <a:buNone/>
            </a:pPr>
            <a:r>
              <a:rPr lang="en-US" b="1" dirty="0"/>
              <a:t>Social cognitive theory </a:t>
            </a:r>
            <a:r>
              <a:rPr lang="en-US" dirty="0"/>
              <a:t>suggests that patient education materials designed to activate patients toward healthier behaviors ought to</a:t>
            </a:r>
          </a:p>
          <a:p>
            <a:pPr>
              <a:buNone/>
            </a:pPr>
            <a:endParaRPr lang="it-IT" dirty="0"/>
          </a:p>
          <a:p>
            <a:pPr>
              <a:buNone/>
            </a:pPr>
            <a:r>
              <a:rPr lang="en-US" dirty="0"/>
              <a:t> (</a:t>
            </a:r>
            <a:r>
              <a:rPr lang="en-US" sz="2800" dirty="0"/>
              <a:t>1) improve </a:t>
            </a:r>
            <a:r>
              <a:rPr lang="en-US" sz="2800" b="1" dirty="0"/>
              <a:t>knowledge</a:t>
            </a:r>
            <a:r>
              <a:rPr lang="en-US" sz="2800" dirty="0"/>
              <a:t> of the health effects of behavior change, </a:t>
            </a:r>
            <a:endParaRPr lang="it-IT" sz="2800" dirty="0"/>
          </a:p>
          <a:p>
            <a:pPr>
              <a:buNone/>
            </a:pPr>
            <a:r>
              <a:rPr lang="en-US" sz="2800" dirty="0"/>
              <a:t>(2) positively influence outcome </a:t>
            </a:r>
            <a:r>
              <a:rPr lang="en-US" sz="2800" b="1" dirty="0"/>
              <a:t>expectations</a:t>
            </a:r>
            <a:r>
              <a:rPr lang="en-US" sz="2800" dirty="0"/>
              <a:t>,</a:t>
            </a:r>
            <a:endParaRPr lang="it-IT" sz="2800" dirty="0"/>
          </a:p>
          <a:p>
            <a:pPr>
              <a:buNone/>
            </a:pPr>
            <a:r>
              <a:rPr lang="en-US" sz="2800" dirty="0"/>
              <a:t>(3) emphasize </a:t>
            </a:r>
            <a:r>
              <a:rPr lang="en-US" sz="2800" b="1" dirty="0"/>
              <a:t>facilitators</a:t>
            </a:r>
            <a:r>
              <a:rPr lang="en-US" sz="2800" dirty="0"/>
              <a:t> to behavior change,</a:t>
            </a:r>
            <a:endParaRPr lang="it-IT" sz="2800" dirty="0"/>
          </a:p>
          <a:p>
            <a:pPr>
              <a:buNone/>
            </a:pPr>
            <a:r>
              <a:rPr lang="en-US" sz="2800" dirty="0"/>
              <a:t> (4) address </a:t>
            </a:r>
            <a:r>
              <a:rPr lang="en-US" sz="2800" b="1" dirty="0"/>
              <a:t>impediments</a:t>
            </a:r>
            <a:r>
              <a:rPr lang="en-US" sz="2800" dirty="0"/>
              <a:t> to behavior change, </a:t>
            </a:r>
            <a:endParaRPr lang="it-IT" sz="2800" dirty="0"/>
          </a:p>
          <a:p>
            <a:pPr>
              <a:buNone/>
            </a:pPr>
            <a:r>
              <a:rPr lang="en-US" sz="2800" dirty="0"/>
              <a:t> (5) enable the creation and achievement of </a:t>
            </a:r>
            <a:r>
              <a:rPr lang="en-US" sz="2800" b="1" dirty="0"/>
              <a:t>short-term goals</a:t>
            </a:r>
            <a:endParaRPr lang="it-IT" sz="2800" b="1"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43</a:t>
            </a:fld>
            <a:endParaRPr lang="it-IT"/>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l"/>
            <a:r>
              <a:rPr lang="it-IT" dirty="0"/>
              <a:t>4 meccanismi possibili:</a:t>
            </a:r>
            <a:br>
              <a:rPr lang="it-IT" dirty="0"/>
            </a:br>
            <a:endParaRPr lang="it-IT" dirty="0"/>
          </a:p>
        </p:txBody>
      </p:sp>
      <p:sp>
        <p:nvSpPr>
          <p:cNvPr id="3" name="Segnaposto contenuto 2"/>
          <p:cNvSpPr>
            <a:spLocks noGrp="1"/>
          </p:cNvSpPr>
          <p:nvPr>
            <p:ph idx="1"/>
          </p:nvPr>
        </p:nvSpPr>
        <p:spPr/>
        <p:txBody>
          <a:bodyPr/>
          <a:lstStyle/>
          <a:p>
            <a:pPr marL="514350" indent="-514350">
              <a:buFont typeface="+mj-lt"/>
              <a:buAutoNum type="arabicPeriod"/>
            </a:pPr>
            <a:r>
              <a:rPr lang="it-IT" dirty="0"/>
              <a:t>dare informazioni</a:t>
            </a:r>
          </a:p>
          <a:p>
            <a:pPr marL="514350" indent="-514350">
              <a:buFont typeface="+mj-lt"/>
              <a:buAutoNum type="arabicPeriod"/>
            </a:pPr>
            <a:r>
              <a:rPr lang="it-IT" dirty="0"/>
              <a:t>Aumentare la paura della malattia</a:t>
            </a:r>
          </a:p>
          <a:p>
            <a:pPr marL="514350" indent="-514350">
              <a:buFont typeface="+mj-lt"/>
              <a:buAutoNum type="arabicPeriod"/>
            </a:pPr>
            <a:r>
              <a:rPr lang="it-IT" dirty="0"/>
              <a:t>Aumentare il senso di rischio</a:t>
            </a:r>
          </a:p>
          <a:p>
            <a:pPr marL="514350" indent="-514350">
              <a:buFont typeface="+mj-lt"/>
              <a:buAutoNum type="arabicPeriod"/>
            </a:pPr>
            <a:r>
              <a:rPr lang="it-IT" dirty="0"/>
              <a:t>Aumentare l’auto-efficacia</a:t>
            </a:r>
          </a:p>
          <a:p>
            <a:pPr marL="514350" indent="-514350">
              <a:buFont typeface="+mj-lt"/>
              <a:buAutoNum type="arabicPeriod"/>
            </a:pPr>
            <a:endParaRPr lang="it-IT" dirty="0"/>
          </a:p>
          <a:p>
            <a:pPr marL="514350" indent="-514350">
              <a:buNone/>
            </a:pPr>
            <a:r>
              <a:rPr lang="it-IT" dirty="0"/>
              <a:t>Quale è efficace?</a:t>
            </a:r>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44</a:t>
            </a:fld>
            <a:endParaRPr lang="it-IT"/>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l"/>
            <a:r>
              <a:rPr lang="it-IT" dirty="0" err="1"/>
              <a:t>Seligman</a:t>
            </a:r>
            <a:r>
              <a:rPr lang="it-IT" dirty="0"/>
              <a:t> </a:t>
            </a:r>
            <a:r>
              <a:rPr lang="it-IT" dirty="0" err="1"/>
              <a:t>et</a:t>
            </a:r>
            <a:r>
              <a:rPr lang="it-IT" dirty="0"/>
              <a:t> al.</a:t>
            </a:r>
            <a:br>
              <a:rPr lang="it-IT" dirty="0"/>
            </a:br>
            <a:endParaRPr lang="it-IT" dirty="0"/>
          </a:p>
        </p:txBody>
      </p:sp>
      <p:sp>
        <p:nvSpPr>
          <p:cNvPr id="3" name="Segnaposto contenuto 2"/>
          <p:cNvSpPr>
            <a:spLocks noGrp="1"/>
          </p:cNvSpPr>
          <p:nvPr>
            <p:ph idx="1"/>
          </p:nvPr>
        </p:nvSpPr>
        <p:spPr>
          <a:xfrm>
            <a:off x="323528" y="1196752"/>
            <a:ext cx="8363272" cy="4929411"/>
          </a:xfrm>
        </p:spPr>
        <p:txBody>
          <a:bodyPr/>
          <a:lstStyle/>
          <a:p>
            <a:r>
              <a:rPr lang="it-IT" dirty="0"/>
              <a:t>Non spaventare</a:t>
            </a:r>
          </a:p>
          <a:p>
            <a:r>
              <a:rPr lang="it-IT" dirty="0"/>
              <a:t>Cambiare la percezione dell’auto-efficacia,</a:t>
            </a:r>
          </a:p>
          <a:p>
            <a:r>
              <a:rPr lang="it-IT" dirty="0"/>
              <a:t>Dare abilità e convinzione di poter assumere il controllo sulle abitudini,</a:t>
            </a:r>
          </a:p>
          <a:p>
            <a:r>
              <a:rPr lang="it-IT" dirty="0"/>
              <a:t>Piccoli goal</a:t>
            </a:r>
          </a:p>
          <a:p>
            <a:endParaRPr lang="it-IT" dirty="0"/>
          </a:p>
          <a:p>
            <a:r>
              <a:rPr lang="it-IT" dirty="0"/>
              <a:t>Guida minima…. </a:t>
            </a:r>
            <a:r>
              <a:rPr lang="it-IT"/>
              <a:t>Supporto maggiore… fuori controllo…</a:t>
            </a:r>
            <a:endParaRPr lang="it-IT"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45</a:t>
            </a:fld>
            <a:endParaRPr lang="it-IT"/>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3394720" cy="3946450"/>
          </a:xfrm>
        </p:spPr>
        <p:txBody>
          <a:bodyPr/>
          <a:lstStyle/>
          <a:p>
            <a:r>
              <a:rPr lang="it-IT" dirty="0"/>
              <a:t>Efficace?</a:t>
            </a:r>
            <a:br>
              <a:rPr lang="it-IT" dirty="0"/>
            </a:br>
            <a:br>
              <a:rPr lang="it-IT" dirty="0"/>
            </a:br>
            <a:r>
              <a:rPr lang="it-IT" dirty="0">
                <a:hlinkClick r:id="rId2"/>
              </a:rPr>
              <a:t>http://www.globalhandwashingday.org/</a:t>
            </a:r>
            <a:r>
              <a:rPr lang="it-IT" dirty="0" err="1">
                <a:hlinkClick r:id="rId2"/>
              </a:rPr>
              <a:t>Poster.asp</a:t>
            </a:r>
            <a:br>
              <a:rPr lang="it-IT" dirty="0"/>
            </a:br>
            <a:endParaRPr lang="it-IT"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46</a:t>
            </a:fld>
            <a:endParaRPr lang="it-IT"/>
          </a:p>
        </p:txBody>
      </p:sp>
      <p:pic>
        <p:nvPicPr>
          <p:cNvPr id="3074" name="Picture 2"/>
          <p:cNvPicPr>
            <a:picLocks noGrp="1" noChangeAspect="1" noChangeArrowheads="1"/>
          </p:cNvPicPr>
          <p:nvPr>
            <p:ph idx="1"/>
          </p:nvPr>
        </p:nvPicPr>
        <p:blipFill>
          <a:blip r:embed="rId3" cstate="print"/>
          <a:srcRect/>
          <a:stretch>
            <a:fillRect/>
          </a:stretch>
        </p:blipFill>
        <p:spPr bwMode="auto">
          <a:xfrm>
            <a:off x="3995936" y="-71755"/>
            <a:ext cx="4752528" cy="6796626"/>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C1D0730-296D-4239-B709-981ACBB52F82}" type="slidenum">
              <a:rPr lang="it-IT" smtClean="0"/>
              <a:pPr>
                <a:defRPr/>
              </a:pPr>
              <a:t>47</a:t>
            </a:fld>
            <a:endParaRPr lang="it-IT"/>
          </a:p>
        </p:txBody>
      </p:sp>
      <p:pic>
        <p:nvPicPr>
          <p:cNvPr id="4" name="Picture 3"/>
          <p:cNvPicPr>
            <a:picLocks noChangeAspect="1"/>
          </p:cNvPicPr>
          <p:nvPr/>
        </p:nvPicPr>
        <p:blipFill>
          <a:blip r:embed="rId2"/>
          <a:stretch>
            <a:fillRect/>
          </a:stretch>
        </p:blipFill>
        <p:spPr>
          <a:xfrm>
            <a:off x="-7933" y="260649"/>
            <a:ext cx="7943295" cy="5495092"/>
          </a:xfrm>
          <a:prstGeom prst="rect">
            <a:avLst/>
          </a:prstGeom>
        </p:spPr>
      </p:pic>
      <p:sp>
        <p:nvSpPr>
          <p:cNvPr id="5" name="Rectangle 4"/>
          <p:cNvSpPr/>
          <p:nvPr/>
        </p:nvSpPr>
        <p:spPr>
          <a:xfrm>
            <a:off x="395536" y="6247428"/>
            <a:ext cx="4572000" cy="646331"/>
          </a:xfrm>
          <a:prstGeom prst="rect">
            <a:avLst/>
          </a:prstGeom>
        </p:spPr>
        <p:txBody>
          <a:bodyPr>
            <a:spAutoFit/>
          </a:bodyPr>
          <a:lstStyle/>
          <a:p>
            <a:r>
              <a:rPr lang="it-IT" dirty="0"/>
              <a:t>https://www.youtube.com/watch?v=XRkKcuRlBgQ</a:t>
            </a:r>
          </a:p>
        </p:txBody>
      </p:sp>
    </p:spTree>
    <p:extLst>
      <p:ext uri="{BB962C8B-B14F-4D97-AF65-F5344CB8AC3E}">
        <p14:creationId xmlns:p14="http://schemas.microsoft.com/office/powerpoint/2010/main" val="8467918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C1D0730-296D-4239-B709-981ACBB52F82}" type="slidenum">
              <a:rPr lang="it-IT" smtClean="0"/>
              <a:pPr>
                <a:defRPr/>
              </a:pPr>
              <a:t>48</a:t>
            </a:fld>
            <a:endParaRPr lang="it-IT"/>
          </a:p>
        </p:txBody>
      </p:sp>
      <p:pic>
        <p:nvPicPr>
          <p:cNvPr id="3" name="Picture 2"/>
          <p:cNvPicPr>
            <a:picLocks noChangeAspect="1"/>
          </p:cNvPicPr>
          <p:nvPr/>
        </p:nvPicPr>
        <p:blipFill>
          <a:blip r:embed="rId2"/>
          <a:stretch>
            <a:fillRect/>
          </a:stretch>
        </p:blipFill>
        <p:spPr>
          <a:xfrm>
            <a:off x="-2700808" y="-859174"/>
            <a:ext cx="13011150" cy="7315200"/>
          </a:xfrm>
          <a:prstGeom prst="rect">
            <a:avLst/>
          </a:prstGeom>
        </p:spPr>
      </p:pic>
      <p:sp>
        <p:nvSpPr>
          <p:cNvPr id="4" name="Rectangle 3"/>
          <p:cNvSpPr/>
          <p:nvPr/>
        </p:nvSpPr>
        <p:spPr>
          <a:xfrm>
            <a:off x="3563888" y="5988586"/>
            <a:ext cx="7408912" cy="646331"/>
          </a:xfrm>
          <a:prstGeom prst="rect">
            <a:avLst/>
          </a:prstGeom>
        </p:spPr>
        <p:txBody>
          <a:bodyPr wrap="square">
            <a:spAutoFit/>
          </a:bodyPr>
          <a:lstStyle/>
          <a:p>
            <a:r>
              <a:rPr lang="it-IT" dirty="0"/>
              <a:t>https://video.repubblica.it/dossier/coronavirus-wuhan-2020/canarie-il-video-shock-anti-covid-lo-spot-e-rivolto-ai-giovani/371423/372029</a:t>
            </a:r>
          </a:p>
        </p:txBody>
      </p:sp>
    </p:spTree>
    <p:extLst>
      <p:ext uri="{BB962C8B-B14F-4D97-AF65-F5344CB8AC3E}">
        <p14:creationId xmlns:p14="http://schemas.microsoft.com/office/powerpoint/2010/main" val="33522568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C1D0730-296D-4239-B709-981ACBB52F82}" type="slidenum">
              <a:rPr lang="it-IT" smtClean="0"/>
              <a:pPr>
                <a:defRPr/>
              </a:pPr>
              <a:t>49</a:t>
            </a:fld>
            <a:endParaRPr lang="it-IT"/>
          </a:p>
        </p:txBody>
      </p:sp>
      <p:sp>
        <p:nvSpPr>
          <p:cNvPr id="3" name="Rectangle 2"/>
          <p:cNvSpPr/>
          <p:nvPr/>
        </p:nvSpPr>
        <p:spPr>
          <a:xfrm>
            <a:off x="2286000" y="1443841"/>
            <a:ext cx="4572000" cy="3970318"/>
          </a:xfrm>
          <a:prstGeom prst="rect">
            <a:avLst/>
          </a:prstGeom>
        </p:spPr>
        <p:txBody>
          <a:bodyPr>
            <a:spAutoFit/>
          </a:bodyPr>
          <a:lstStyle/>
          <a:p>
            <a:r>
              <a:rPr lang="it-IT" dirty="0">
                <a:solidFill>
                  <a:srgbClr val="000000"/>
                </a:solidFill>
                <a:latin typeface="Eugenio Sans Text"/>
              </a:rPr>
              <a:t>ECCO GLI SPOT ANTI-COVID NEL MONDO</a:t>
            </a:r>
          </a:p>
          <a:p>
            <a:pPr>
              <a:buFont typeface="Arial" panose="020B0604020202020204" pitchFamily="34" charset="0"/>
              <a:buChar char="•"/>
            </a:pPr>
            <a:r>
              <a:rPr lang="it-IT" dirty="0">
                <a:solidFill>
                  <a:srgbClr val="087BBB"/>
                </a:solidFill>
                <a:latin typeface="Eugenio Sans Text"/>
                <a:hlinkClick r:id="rId2"/>
              </a:rPr>
              <a:t>La geniale campagna del governo tedesco contro il Covid 19</a:t>
            </a:r>
            <a:endParaRPr lang="it-IT" dirty="0">
              <a:solidFill>
                <a:srgbClr val="000000"/>
              </a:solidFill>
              <a:latin typeface="Eugenio Sans Text"/>
            </a:endParaRPr>
          </a:p>
          <a:p>
            <a:pPr>
              <a:buFont typeface="Arial" panose="020B0604020202020204" pitchFamily="34" charset="0"/>
              <a:buChar char="•"/>
            </a:pPr>
            <a:r>
              <a:rPr lang="it-IT" dirty="0">
                <a:solidFill>
                  <a:srgbClr val="087BBB"/>
                </a:solidFill>
                <a:latin typeface="Eugenio Sans Text"/>
                <a:hlinkClick r:id="rId3"/>
              </a:rPr>
              <a:t>Usa, lo slogan dello spot americano per sconfiggere il Covid è semplice e geniale</a:t>
            </a:r>
            <a:endParaRPr lang="it-IT" dirty="0">
              <a:solidFill>
                <a:srgbClr val="000000"/>
              </a:solidFill>
              <a:latin typeface="Eugenio Sans Text"/>
            </a:endParaRPr>
          </a:p>
          <a:p>
            <a:pPr>
              <a:buFont typeface="Arial" panose="020B0604020202020204" pitchFamily="34" charset="0"/>
              <a:buChar char="•"/>
            </a:pPr>
            <a:r>
              <a:rPr lang="it-IT" dirty="0">
                <a:solidFill>
                  <a:srgbClr val="087BBB"/>
                </a:solidFill>
                <a:latin typeface="Eugenio Sans Text"/>
                <a:hlinkClick r:id="rId4"/>
              </a:rPr>
              <a:t>Regno Unito, lo spot contro il covid è un appello all'altruismo: "Ricordate: mani, faccia, distanza"</a:t>
            </a:r>
            <a:endParaRPr lang="it-IT" dirty="0">
              <a:solidFill>
                <a:srgbClr val="000000"/>
              </a:solidFill>
              <a:latin typeface="Eugenio Sans Text"/>
            </a:endParaRPr>
          </a:p>
          <a:p>
            <a:pPr>
              <a:buFont typeface="Arial" panose="020B0604020202020204" pitchFamily="34" charset="0"/>
              <a:buChar char="•"/>
            </a:pPr>
            <a:r>
              <a:rPr lang="it-IT" dirty="0">
                <a:solidFill>
                  <a:srgbClr val="087BBB"/>
                </a:solidFill>
                <a:latin typeface="Eugenio Sans Text"/>
                <a:hlinkClick r:id="rId5"/>
              </a:rPr>
              <a:t>Francia, lo spot anti-covid è durissimo: così il virus si trasmette in famiglia</a:t>
            </a:r>
            <a:endParaRPr lang="it-IT" dirty="0">
              <a:solidFill>
                <a:srgbClr val="000000"/>
              </a:solidFill>
              <a:latin typeface="Eugenio Sans Text"/>
            </a:endParaRPr>
          </a:p>
          <a:p>
            <a:pPr>
              <a:buFont typeface="Arial" panose="020B0604020202020204" pitchFamily="34" charset="0"/>
              <a:buChar char="•"/>
            </a:pPr>
            <a:r>
              <a:rPr lang="it-IT" dirty="0">
                <a:solidFill>
                  <a:srgbClr val="087BBB"/>
                </a:solidFill>
                <a:latin typeface="Eugenio Sans Text"/>
                <a:hlinkClick r:id="rId6"/>
              </a:rPr>
              <a:t>Spagna, lo spot anti-Covid mostra i malati e le bare: "Questo non è un gioco"</a:t>
            </a:r>
            <a:endParaRPr lang="it-IT" dirty="0">
              <a:solidFill>
                <a:srgbClr val="000000"/>
              </a:solidFill>
              <a:latin typeface="Eugenio Sans Text"/>
            </a:endParaRPr>
          </a:p>
          <a:p>
            <a:pPr>
              <a:buFont typeface="Arial" panose="020B0604020202020204" pitchFamily="34" charset="0"/>
              <a:buChar char="•"/>
            </a:pPr>
            <a:r>
              <a:rPr lang="it-IT" dirty="0">
                <a:solidFill>
                  <a:srgbClr val="087BBB"/>
                </a:solidFill>
                <a:latin typeface="Eugenio Sans Text"/>
                <a:hlinkClick r:id="rId7"/>
              </a:rPr>
              <a:t>Canarie, il video shock anti-Covid</a:t>
            </a:r>
            <a:endParaRPr lang="it-IT" dirty="0">
              <a:solidFill>
                <a:srgbClr val="000000"/>
              </a:solidFill>
              <a:latin typeface="Eugenio Sans Text"/>
            </a:endParaRPr>
          </a:p>
        </p:txBody>
      </p:sp>
    </p:spTree>
    <p:extLst>
      <p:ext uri="{BB962C8B-B14F-4D97-AF65-F5344CB8AC3E}">
        <p14:creationId xmlns:p14="http://schemas.microsoft.com/office/powerpoint/2010/main" val="1651422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908720"/>
            <a:ext cx="8229600" cy="1143000"/>
          </a:xfrm>
        </p:spPr>
        <p:txBody>
          <a:bodyPr/>
          <a:lstStyle/>
          <a:p>
            <a:pPr algn="l"/>
            <a:br>
              <a:rPr lang="it-IT" sz="2800" dirty="0">
                <a:solidFill>
                  <a:schemeClr val="tx1"/>
                </a:solidFill>
                <a:latin typeface="+mn-lt"/>
                <a:ea typeface="+mn-ea"/>
                <a:cs typeface="+mn-cs"/>
              </a:rPr>
            </a:br>
            <a:r>
              <a:rPr lang="it-IT" dirty="0">
                <a:solidFill>
                  <a:schemeClr val="tx1"/>
                </a:solidFill>
                <a:latin typeface="+mn-lt"/>
                <a:ea typeface="+mn-ea"/>
                <a:cs typeface="+mn-cs"/>
              </a:rPr>
              <a:t>Rassegna che analizza 4 aspetti della comunicazione:</a:t>
            </a:r>
            <a:br>
              <a:rPr lang="it-IT" sz="2800" dirty="0">
                <a:solidFill>
                  <a:schemeClr val="tx1"/>
                </a:solidFill>
                <a:latin typeface="+mn-lt"/>
                <a:ea typeface="+mn-ea"/>
                <a:cs typeface="+mn-cs"/>
              </a:rPr>
            </a:br>
            <a:endParaRPr lang="it-IT" dirty="0"/>
          </a:p>
        </p:txBody>
      </p:sp>
      <p:sp>
        <p:nvSpPr>
          <p:cNvPr id="3" name="Segnaposto contenuto 2"/>
          <p:cNvSpPr>
            <a:spLocks noGrp="1"/>
          </p:cNvSpPr>
          <p:nvPr>
            <p:ph idx="1"/>
          </p:nvPr>
        </p:nvSpPr>
        <p:spPr>
          <a:xfrm>
            <a:off x="323528" y="2332037"/>
            <a:ext cx="8229600" cy="4525963"/>
          </a:xfrm>
        </p:spPr>
        <p:txBody>
          <a:bodyPr/>
          <a:lstStyle/>
          <a:p>
            <a:pPr marL="514350" indent="-514350">
              <a:buFont typeface="+mj-lt"/>
              <a:buAutoNum type="arabicPeriod"/>
            </a:pPr>
            <a:r>
              <a:rPr lang="it-IT" dirty="0">
                <a:solidFill>
                  <a:schemeClr val="tx1"/>
                </a:solidFill>
                <a:latin typeface="+mn-lt"/>
                <a:ea typeface="+mn-ea"/>
                <a:cs typeface="+mn-cs"/>
              </a:rPr>
              <a:t>attirare l’</a:t>
            </a:r>
            <a:r>
              <a:rPr lang="it-IT" b="1" dirty="0">
                <a:solidFill>
                  <a:schemeClr val="tx1"/>
                </a:solidFill>
                <a:latin typeface="+mn-lt"/>
                <a:ea typeface="+mn-ea"/>
                <a:cs typeface="+mn-cs"/>
              </a:rPr>
              <a:t>attenzione </a:t>
            </a:r>
            <a:r>
              <a:rPr lang="it-IT" dirty="0">
                <a:solidFill>
                  <a:schemeClr val="tx1"/>
                </a:solidFill>
                <a:latin typeface="+mn-lt"/>
                <a:ea typeface="+mn-ea"/>
                <a:cs typeface="+mn-cs"/>
              </a:rPr>
              <a:t>al materiale</a:t>
            </a:r>
          </a:p>
          <a:p>
            <a:pPr marL="514350" indent="-514350">
              <a:buFont typeface="+mj-lt"/>
              <a:buAutoNum type="arabicPeriod"/>
            </a:pPr>
            <a:r>
              <a:rPr lang="it-IT" dirty="0">
                <a:solidFill>
                  <a:schemeClr val="tx1"/>
                </a:solidFill>
                <a:latin typeface="+mn-lt"/>
                <a:ea typeface="+mn-ea"/>
                <a:cs typeface="+mn-cs"/>
              </a:rPr>
              <a:t>aiutare  a </a:t>
            </a:r>
            <a:r>
              <a:rPr lang="it-IT" b="1" dirty="0">
                <a:solidFill>
                  <a:schemeClr val="tx1"/>
                </a:solidFill>
                <a:latin typeface="+mn-lt"/>
                <a:ea typeface="+mn-ea"/>
                <a:cs typeface="+mn-cs"/>
              </a:rPr>
              <a:t>comprendere</a:t>
            </a:r>
            <a:r>
              <a:rPr lang="it-IT" dirty="0">
                <a:solidFill>
                  <a:schemeClr val="tx1"/>
                </a:solidFill>
                <a:latin typeface="+mn-lt"/>
                <a:ea typeface="+mn-ea"/>
                <a:cs typeface="+mn-cs"/>
              </a:rPr>
              <a:t> le informazioni presentate</a:t>
            </a:r>
          </a:p>
          <a:p>
            <a:pPr marL="514350" indent="-514350">
              <a:buFont typeface="+mj-lt"/>
              <a:buAutoNum type="arabicPeriod"/>
            </a:pPr>
            <a:r>
              <a:rPr lang="it-IT" dirty="0">
                <a:solidFill>
                  <a:schemeClr val="tx1"/>
                </a:solidFill>
                <a:latin typeface="+mn-lt"/>
                <a:ea typeface="+mn-ea"/>
                <a:cs typeface="+mn-cs"/>
              </a:rPr>
              <a:t>migliorare il </a:t>
            </a:r>
            <a:r>
              <a:rPr lang="it-IT" b="1" dirty="0">
                <a:solidFill>
                  <a:schemeClr val="tx1"/>
                </a:solidFill>
                <a:latin typeface="+mn-lt"/>
                <a:ea typeface="+mn-ea"/>
                <a:cs typeface="+mn-cs"/>
              </a:rPr>
              <a:t>ricordo</a:t>
            </a:r>
            <a:r>
              <a:rPr lang="it-IT" dirty="0">
                <a:solidFill>
                  <a:schemeClr val="tx1"/>
                </a:solidFill>
                <a:latin typeface="+mn-lt"/>
                <a:ea typeface="+mn-ea"/>
                <a:cs typeface="+mn-cs"/>
              </a:rPr>
              <a:t> del messaggio</a:t>
            </a:r>
          </a:p>
          <a:p>
            <a:pPr marL="514350" indent="-514350">
              <a:buFont typeface="+mj-lt"/>
              <a:buAutoNum type="arabicPeriod"/>
            </a:pPr>
            <a:r>
              <a:rPr lang="it-IT" dirty="0">
                <a:solidFill>
                  <a:schemeClr val="tx1"/>
                </a:solidFill>
                <a:latin typeface="+mn-lt"/>
                <a:ea typeface="+mn-ea"/>
                <a:cs typeface="+mn-cs"/>
              </a:rPr>
              <a:t>aumentare la </a:t>
            </a:r>
            <a:r>
              <a:rPr lang="it-IT" dirty="0" err="1">
                <a:solidFill>
                  <a:schemeClr val="tx1"/>
                </a:solidFill>
                <a:latin typeface="+mn-lt"/>
                <a:ea typeface="+mn-ea"/>
                <a:cs typeface="+mn-cs"/>
              </a:rPr>
              <a:t>possibilita’</a:t>
            </a:r>
            <a:r>
              <a:rPr lang="it-IT" dirty="0">
                <a:solidFill>
                  <a:schemeClr val="tx1"/>
                </a:solidFill>
                <a:latin typeface="+mn-lt"/>
                <a:ea typeface="+mn-ea"/>
                <a:cs typeface="+mn-cs"/>
              </a:rPr>
              <a:t> (</a:t>
            </a:r>
            <a:r>
              <a:rPr lang="it-IT" dirty="0" err="1">
                <a:solidFill>
                  <a:schemeClr val="tx1"/>
                </a:solidFill>
                <a:latin typeface="+mn-lt"/>
                <a:ea typeface="+mn-ea"/>
                <a:cs typeface="+mn-cs"/>
              </a:rPr>
              <a:t>likelihood</a:t>
            </a:r>
            <a:r>
              <a:rPr lang="it-IT" dirty="0">
                <a:solidFill>
                  <a:schemeClr val="tx1"/>
                </a:solidFill>
                <a:latin typeface="+mn-lt"/>
                <a:ea typeface="+mn-ea"/>
                <a:cs typeface="+mn-cs"/>
              </a:rPr>
              <a:t>) che si agisca in accordo con il messaggio (</a:t>
            </a:r>
            <a:r>
              <a:rPr lang="it-IT" b="1" dirty="0" err="1">
                <a:solidFill>
                  <a:schemeClr val="tx1"/>
                </a:solidFill>
                <a:latin typeface="+mn-lt"/>
                <a:ea typeface="+mn-ea"/>
                <a:cs typeface="+mn-cs"/>
              </a:rPr>
              <a:t>adherence</a:t>
            </a:r>
            <a:r>
              <a:rPr lang="it-IT" dirty="0">
                <a:solidFill>
                  <a:schemeClr val="tx1"/>
                </a:solidFill>
                <a:latin typeface="+mn-lt"/>
                <a:ea typeface="+mn-ea"/>
                <a:cs typeface="+mn-cs"/>
              </a:rPr>
              <a:t>).</a:t>
            </a:r>
          </a:p>
          <a:p>
            <a:endParaRPr lang="it-IT" dirty="0"/>
          </a:p>
        </p:txBody>
      </p:sp>
      <p:sp>
        <p:nvSpPr>
          <p:cNvPr id="5" name="Segnaposto numero diapositiva 4"/>
          <p:cNvSpPr>
            <a:spLocks noGrp="1"/>
          </p:cNvSpPr>
          <p:nvPr>
            <p:ph type="sldNum" sz="quarter" idx="12"/>
          </p:nvPr>
        </p:nvSpPr>
        <p:spPr/>
        <p:txBody>
          <a:bodyPr/>
          <a:lstStyle/>
          <a:p>
            <a:pPr>
              <a:defRPr/>
            </a:pPr>
            <a:fld id="{99971C40-6D59-489E-91F3-E97BA0BC1684}" type="slidenum">
              <a:rPr lang="it-IT" smtClean="0"/>
              <a:pPr>
                <a:defRPr/>
              </a:pPr>
              <a:t>5</a:t>
            </a:fld>
            <a:endParaRPr lang="it-IT"/>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28596" y="428604"/>
            <a:ext cx="8229600" cy="4525963"/>
          </a:xfrm>
        </p:spPr>
        <p:txBody>
          <a:bodyPr/>
          <a:lstStyle/>
          <a:p>
            <a:pPr>
              <a:buNone/>
            </a:pPr>
            <a:r>
              <a:rPr lang="it-IT" dirty="0">
                <a:solidFill>
                  <a:schemeClr val="tx1"/>
                </a:solidFill>
                <a:latin typeface="+mn-lt"/>
                <a:ea typeface="+mn-ea"/>
                <a:cs typeface="+mn-cs"/>
              </a:rPr>
              <a:t>(</a:t>
            </a:r>
            <a:r>
              <a:rPr lang="it-IT" dirty="0" err="1">
                <a:solidFill>
                  <a:schemeClr val="tx1"/>
                </a:solidFill>
                <a:latin typeface="+mn-lt"/>
                <a:ea typeface="+mn-ea"/>
                <a:cs typeface="+mn-cs"/>
              </a:rPr>
              <a:t>Houts</a:t>
            </a:r>
            <a:r>
              <a:rPr lang="it-IT" dirty="0">
                <a:solidFill>
                  <a:schemeClr val="tx1"/>
                </a:solidFill>
                <a:latin typeface="+mn-lt"/>
                <a:ea typeface="+mn-ea"/>
                <a:cs typeface="+mn-cs"/>
              </a:rPr>
              <a:t>) Nelle conclusioni si forniscono delle indicazioni pratiche:</a:t>
            </a:r>
          </a:p>
          <a:p>
            <a:r>
              <a:rPr lang="it-IT" dirty="0">
                <a:solidFill>
                  <a:schemeClr val="tx1"/>
                </a:solidFill>
                <a:latin typeface="+mn-lt"/>
                <a:ea typeface="+mn-ea"/>
                <a:cs typeface="+mn-cs"/>
              </a:rPr>
              <a:t>usare le figure</a:t>
            </a:r>
          </a:p>
          <a:p>
            <a:r>
              <a:rPr lang="it-IT" dirty="0">
                <a:solidFill>
                  <a:schemeClr val="tx1"/>
                </a:solidFill>
                <a:latin typeface="+mn-lt"/>
                <a:ea typeface="+mn-ea"/>
                <a:cs typeface="+mn-cs"/>
              </a:rPr>
              <a:t>usare figure semplici</a:t>
            </a:r>
          </a:p>
          <a:p>
            <a:r>
              <a:rPr lang="it-IT" dirty="0">
                <a:solidFill>
                  <a:schemeClr val="tx1"/>
                </a:solidFill>
                <a:latin typeface="+mn-lt"/>
                <a:ea typeface="+mn-ea"/>
                <a:cs typeface="+mn-cs"/>
              </a:rPr>
              <a:t>semplificare il linguaggio</a:t>
            </a:r>
          </a:p>
          <a:p>
            <a:r>
              <a:rPr lang="it-IT" dirty="0">
                <a:solidFill>
                  <a:schemeClr val="tx1"/>
                </a:solidFill>
                <a:latin typeface="+mn-lt"/>
                <a:ea typeface="+mn-ea"/>
                <a:cs typeface="+mn-cs"/>
              </a:rPr>
              <a:t>guidare  l’analisi (vicinanza, didascalie)</a:t>
            </a:r>
          </a:p>
          <a:p>
            <a:endParaRPr lang="it-IT" dirty="0"/>
          </a:p>
        </p:txBody>
      </p:sp>
      <p:sp>
        <p:nvSpPr>
          <p:cNvPr id="4" name="Segnaposto numero diapositiva 3"/>
          <p:cNvSpPr>
            <a:spLocks noGrp="1"/>
          </p:cNvSpPr>
          <p:nvPr>
            <p:ph type="sldNum" sz="quarter" idx="12"/>
          </p:nvPr>
        </p:nvSpPr>
        <p:spPr/>
        <p:txBody>
          <a:bodyPr/>
          <a:lstStyle/>
          <a:p>
            <a:pPr>
              <a:defRPr/>
            </a:pPr>
            <a:fld id="{99971C40-6D59-489E-91F3-E97BA0BC1684}" type="slidenum">
              <a:rPr lang="it-IT" smtClean="0"/>
              <a:pPr>
                <a:defRPr/>
              </a:pPr>
              <a:t>50</a:t>
            </a:fld>
            <a:endParaRPr lang="it-IT"/>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3528" y="980728"/>
            <a:ext cx="8363272" cy="5145435"/>
          </a:xfrm>
        </p:spPr>
        <p:txBody>
          <a:bodyPr/>
          <a:lstStyle/>
          <a:p>
            <a:pPr>
              <a:buNone/>
            </a:pPr>
            <a:r>
              <a:rPr lang="it-IT" dirty="0">
                <a:solidFill>
                  <a:schemeClr val="tx1"/>
                </a:solidFill>
                <a:latin typeface="+mn-lt"/>
                <a:ea typeface="+mn-ea"/>
                <a:cs typeface="+mn-cs"/>
              </a:rPr>
              <a:t>La rassegna secondo gli autori e’ in accordo con la teoria del </a:t>
            </a:r>
            <a:r>
              <a:rPr lang="it-IT" dirty="0" err="1">
                <a:solidFill>
                  <a:schemeClr val="tx1"/>
                </a:solidFill>
                <a:latin typeface="+mn-lt"/>
                <a:ea typeface="+mn-ea"/>
                <a:cs typeface="+mn-cs"/>
              </a:rPr>
              <a:t>processamento</a:t>
            </a:r>
            <a:r>
              <a:rPr lang="it-IT" dirty="0">
                <a:solidFill>
                  <a:schemeClr val="tx1"/>
                </a:solidFill>
                <a:latin typeface="+mn-lt"/>
                <a:ea typeface="+mn-ea"/>
                <a:cs typeface="+mn-cs"/>
              </a:rPr>
              <a:t> dell’informazione di </a:t>
            </a:r>
            <a:r>
              <a:rPr lang="it-IT" dirty="0" err="1">
                <a:solidFill>
                  <a:schemeClr val="tx1"/>
                </a:solidFill>
                <a:latin typeface="+mn-lt"/>
                <a:ea typeface="+mn-ea"/>
                <a:cs typeface="+mn-cs"/>
              </a:rPr>
              <a:t>McGuire</a:t>
            </a:r>
            <a:endParaRPr lang="it-IT" dirty="0">
              <a:solidFill>
                <a:schemeClr val="tx1"/>
              </a:solidFill>
              <a:latin typeface="+mn-lt"/>
              <a:ea typeface="+mn-ea"/>
              <a:cs typeface="+mn-cs"/>
            </a:endParaRPr>
          </a:p>
          <a:p>
            <a:pPr>
              <a:buNone/>
            </a:pPr>
            <a:r>
              <a:rPr lang="it-IT" dirty="0">
                <a:solidFill>
                  <a:schemeClr val="tx1"/>
                </a:solidFill>
                <a:latin typeface="+mn-lt"/>
                <a:ea typeface="+mn-ea"/>
                <a:cs typeface="+mn-cs"/>
              </a:rPr>
              <a:t> </a:t>
            </a:r>
          </a:p>
          <a:p>
            <a:pPr>
              <a:buNone/>
            </a:pPr>
            <a:r>
              <a:rPr lang="en-US" dirty="0">
                <a:solidFill>
                  <a:schemeClr val="tx1"/>
                </a:solidFill>
                <a:latin typeface="+mn-lt"/>
                <a:ea typeface="+mn-ea"/>
                <a:cs typeface="+mn-cs"/>
              </a:rPr>
              <a:t>[1] McGuire MJ. (1999). Constructing social psychology: creative and critical </a:t>
            </a:r>
            <a:r>
              <a:rPr lang="it-IT" dirty="0" err="1">
                <a:solidFill>
                  <a:schemeClr val="tx1"/>
                </a:solidFill>
                <a:latin typeface="+mn-lt"/>
                <a:ea typeface="+mn-ea"/>
                <a:cs typeface="+mn-cs"/>
              </a:rPr>
              <a:t>processes</a:t>
            </a:r>
            <a:r>
              <a:rPr lang="it-IT" dirty="0">
                <a:solidFill>
                  <a:schemeClr val="tx1"/>
                </a:solidFill>
                <a:latin typeface="+mn-lt"/>
                <a:ea typeface="+mn-ea"/>
                <a:cs typeface="+mn-cs"/>
              </a:rPr>
              <a:t>. Cambridge </a:t>
            </a:r>
            <a:r>
              <a:rPr lang="it-IT" dirty="0" err="1">
                <a:solidFill>
                  <a:schemeClr val="tx1"/>
                </a:solidFill>
                <a:latin typeface="+mn-lt"/>
                <a:ea typeface="+mn-ea"/>
                <a:cs typeface="+mn-cs"/>
              </a:rPr>
              <a:t>University</a:t>
            </a:r>
            <a:r>
              <a:rPr lang="it-IT" dirty="0">
                <a:solidFill>
                  <a:schemeClr val="tx1"/>
                </a:solidFill>
                <a:latin typeface="+mn-lt"/>
                <a:ea typeface="+mn-ea"/>
                <a:cs typeface="+mn-cs"/>
              </a:rPr>
              <a:t> Press</a:t>
            </a:r>
            <a:r>
              <a:rPr lang="it-IT" dirty="0"/>
              <a:t>.</a:t>
            </a:r>
            <a:endParaRPr lang="it-IT" dirty="0">
              <a:solidFill>
                <a:schemeClr val="tx1"/>
              </a:solidFill>
              <a:latin typeface="+mn-lt"/>
              <a:ea typeface="+mn-ea"/>
              <a:cs typeface="+mn-cs"/>
            </a:endParaRPr>
          </a:p>
          <a:p>
            <a:endParaRPr lang="it-IT" dirty="0"/>
          </a:p>
        </p:txBody>
      </p:sp>
      <p:sp>
        <p:nvSpPr>
          <p:cNvPr id="5" name="Segnaposto numero diapositiva 4"/>
          <p:cNvSpPr>
            <a:spLocks noGrp="1"/>
          </p:cNvSpPr>
          <p:nvPr>
            <p:ph type="sldNum" sz="quarter" idx="12"/>
          </p:nvPr>
        </p:nvSpPr>
        <p:spPr/>
        <p:txBody>
          <a:bodyPr/>
          <a:lstStyle/>
          <a:p>
            <a:pPr>
              <a:defRPr/>
            </a:pPr>
            <a:fld id="{99971C40-6D59-489E-91F3-E97BA0BC1684}" type="slidenum">
              <a:rPr lang="it-IT" smtClean="0"/>
              <a:pPr>
                <a:defRPr/>
              </a:pPr>
              <a:t>6</a:t>
            </a:fld>
            <a:endParaRPr lang="it-IT"/>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l"/>
            <a:r>
              <a:rPr lang="it-IT" dirty="0" err="1"/>
              <a:t>Mcguire</a:t>
            </a:r>
            <a:r>
              <a:rPr lang="it-IT" dirty="0"/>
              <a:t>, 1999</a:t>
            </a:r>
          </a:p>
        </p:txBody>
      </p:sp>
      <p:sp>
        <p:nvSpPr>
          <p:cNvPr id="3" name="Segnaposto contenuto 2"/>
          <p:cNvSpPr>
            <a:spLocks noGrp="1"/>
          </p:cNvSpPr>
          <p:nvPr>
            <p:ph idx="1"/>
          </p:nvPr>
        </p:nvSpPr>
        <p:spPr>
          <a:xfrm>
            <a:off x="428596" y="1285860"/>
            <a:ext cx="8258204" cy="5143536"/>
          </a:xfrm>
        </p:spPr>
        <p:txBody>
          <a:bodyPr/>
          <a:lstStyle/>
          <a:p>
            <a:pPr>
              <a:buNone/>
            </a:pPr>
            <a:r>
              <a:rPr lang="it-IT" sz="2400" dirty="0">
                <a:solidFill>
                  <a:schemeClr val="tx1"/>
                </a:solidFill>
                <a:latin typeface="+mn-lt"/>
                <a:ea typeface="+mn-ea"/>
                <a:cs typeface="+mn-cs"/>
              </a:rPr>
              <a:t>Propone una matrice per spiegare il processo di comunicazione/persuasion</a:t>
            </a:r>
            <a:r>
              <a:rPr lang="it-IT" sz="2400" dirty="0"/>
              <a:t>e, con</a:t>
            </a:r>
            <a:r>
              <a:rPr lang="it-IT" sz="2400" dirty="0">
                <a:solidFill>
                  <a:schemeClr val="tx1"/>
                </a:solidFill>
                <a:latin typeface="+mn-lt"/>
                <a:ea typeface="+mn-ea"/>
                <a:cs typeface="+mn-cs"/>
              </a:rPr>
              <a:t> 5 variabili di input:</a:t>
            </a:r>
          </a:p>
          <a:p>
            <a:pPr>
              <a:buFont typeface="+mj-lt"/>
              <a:buAutoNum type="arabicPeriod"/>
            </a:pPr>
            <a:r>
              <a:rPr lang="en-US" sz="1800" dirty="0">
                <a:solidFill>
                  <a:schemeClr val="tx1"/>
                </a:solidFill>
                <a:latin typeface="+mn-lt"/>
                <a:ea typeface="+mn-ea"/>
                <a:cs typeface="+mn-cs"/>
              </a:rPr>
              <a:t>source,</a:t>
            </a:r>
            <a:endParaRPr lang="it-IT" sz="1800" dirty="0">
              <a:solidFill>
                <a:schemeClr val="tx1"/>
              </a:solidFill>
              <a:latin typeface="+mn-lt"/>
              <a:ea typeface="+mn-ea"/>
              <a:cs typeface="+mn-cs"/>
            </a:endParaRPr>
          </a:p>
          <a:p>
            <a:pPr>
              <a:buFont typeface="+mj-lt"/>
              <a:buAutoNum type="arabicPeriod"/>
            </a:pPr>
            <a:r>
              <a:rPr lang="en-US" sz="1800" b="1" dirty="0">
                <a:solidFill>
                  <a:schemeClr val="tx1"/>
                </a:solidFill>
                <a:latin typeface="+mn-lt"/>
                <a:ea typeface="+mn-ea"/>
                <a:cs typeface="+mn-cs"/>
              </a:rPr>
              <a:t>message characteristics</a:t>
            </a:r>
            <a:r>
              <a:rPr lang="en-US" sz="1800" dirty="0">
                <a:solidFill>
                  <a:schemeClr val="tx1"/>
                </a:solidFill>
                <a:latin typeface="+mn-lt"/>
                <a:ea typeface="+mn-ea"/>
                <a:cs typeface="+mn-cs"/>
              </a:rPr>
              <a:t>,</a:t>
            </a:r>
            <a:endParaRPr lang="it-IT" sz="1800" dirty="0">
              <a:solidFill>
                <a:schemeClr val="tx1"/>
              </a:solidFill>
              <a:latin typeface="+mn-lt"/>
              <a:ea typeface="+mn-ea"/>
              <a:cs typeface="+mn-cs"/>
            </a:endParaRPr>
          </a:p>
          <a:p>
            <a:pPr>
              <a:buFont typeface="+mj-lt"/>
              <a:buAutoNum type="arabicPeriod"/>
            </a:pPr>
            <a:r>
              <a:rPr lang="en-US" sz="1800" dirty="0">
                <a:solidFill>
                  <a:schemeClr val="tx1"/>
                </a:solidFill>
                <a:latin typeface="+mn-lt"/>
                <a:ea typeface="+mn-ea"/>
                <a:cs typeface="+mn-cs"/>
              </a:rPr>
              <a:t>channel, </a:t>
            </a:r>
            <a:endParaRPr lang="it-IT" sz="1800" dirty="0">
              <a:solidFill>
                <a:schemeClr val="tx1"/>
              </a:solidFill>
              <a:latin typeface="+mn-lt"/>
              <a:ea typeface="+mn-ea"/>
              <a:cs typeface="+mn-cs"/>
            </a:endParaRPr>
          </a:p>
          <a:p>
            <a:pPr>
              <a:buFont typeface="+mj-lt"/>
              <a:buAutoNum type="arabicPeriod"/>
            </a:pPr>
            <a:r>
              <a:rPr lang="en-US" sz="1800" dirty="0">
                <a:solidFill>
                  <a:schemeClr val="tx1"/>
                </a:solidFill>
                <a:latin typeface="+mn-lt"/>
                <a:ea typeface="+mn-ea"/>
                <a:cs typeface="+mn-cs"/>
              </a:rPr>
              <a:t>receiver </a:t>
            </a:r>
            <a:endParaRPr lang="it-IT" sz="1800" dirty="0">
              <a:solidFill>
                <a:schemeClr val="tx1"/>
              </a:solidFill>
              <a:latin typeface="+mn-lt"/>
              <a:ea typeface="+mn-ea"/>
              <a:cs typeface="+mn-cs"/>
            </a:endParaRPr>
          </a:p>
          <a:p>
            <a:pPr>
              <a:buFont typeface="+mj-lt"/>
              <a:buAutoNum type="arabicPeriod"/>
            </a:pPr>
            <a:r>
              <a:rPr lang="en-US" sz="1800" dirty="0">
                <a:solidFill>
                  <a:schemeClr val="tx1"/>
                </a:solidFill>
                <a:latin typeface="+mn-lt"/>
                <a:ea typeface="+mn-ea"/>
                <a:cs typeface="+mn-cs"/>
              </a:rPr>
              <a:t>response target</a:t>
            </a:r>
            <a:endParaRPr lang="it-IT" sz="1800" dirty="0">
              <a:solidFill>
                <a:schemeClr val="tx1"/>
              </a:solidFill>
              <a:latin typeface="+mn-lt"/>
              <a:ea typeface="+mn-ea"/>
              <a:cs typeface="+mn-cs"/>
            </a:endParaRPr>
          </a:p>
          <a:p>
            <a:pPr>
              <a:buFont typeface="+mj-lt"/>
              <a:buAutoNum type="arabicPeriod"/>
            </a:pPr>
            <a:endParaRPr lang="it-IT" sz="1800" dirty="0">
              <a:solidFill>
                <a:schemeClr val="tx1"/>
              </a:solidFill>
              <a:latin typeface="+mn-lt"/>
              <a:ea typeface="+mn-ea"/>
              <a:cs typeface="+mn-cs"/>
            </a:endParaRPr>
          </a:p>
          <a:p>
            <a:pPr>
              <a:buNone/>
            </a:pPr>
            <a:r>
              <a:rPr lang="en-US" sz="2400" dirty="0">
                <a:solidFill>
                  <a:schemeClr val="tx1"/>
                </a:solidFill>
                <a:latin typeface="+mn-lt"/>
                <a:ea typeface="+mn-ea"/>
                <a:cs typeface="+mn-cs"/>
              </a:rPr>
              <a:t>e 13 </a:t>
            </a:r>
            <a:r>
              <a:rPr lang="en-US" sz="2400" dirty="0" err="1">
                <a:solidFill>
                  <a:schemeClr val="tx1"/>
                </a:solidFill>
                <a:latin typeface="+mn-lt"/>
                <a:ea typeface="+mn-ea"/>
                <a:cs typeface="+mn-cs"/>
              </a:rPr>
              <a:t>variabili</a:t>
            </a:r>
            <a:r>
              <a:rPr lang="en-US" sz="2400" dirty="0">
                <a:solidFill>
                  <a:schemeClr val="tx1"/>
                </a:solidFill>
                <a:latin typeface="+mn-lt"/>
                <a:ea typeface="+mn-ea"/>
                <a:cs typeface="+mn-cs"/>
              </a:rPr>
              <a:t> </a:t>
            </a:r>
            <a:r>
              <a:rPr lang="en-US" sz="2400" dirty="0" err="1">
                <a:solidFill>
                  <a:schemeClr val="tx1"/>
                </a:solidFill>
                <a:latin typeface="+mn-lt"/>
                <a:ea typeface="+mn-ea"/>
                <a:cs typeface="+mn-cs"/>
              </a:rPr>
              <a:t>di</a:t>
            </a:r>
            <a:r>
              <a:rPr lang="en-US" sz="2400" dirty="0">
                <a:solidFill>
                  <a:schemeClr val="tx1"/>
                </a:solidFill>
                <a:latin typeface="+mn-lt"/>
                <a:ea typeface="+mn-ea"/>
                <a:cs typeface="+mn-cs"/>
              </a:rPr>
              <a:t> output:</a:t>
            </a:r>
          </a:p>
          <a:p>
            <a:pPr>
              <a:buNone/>
            </a:pPr>
            <a:endParaRPr lang="it-IT" sz="2400" dirty="0">
              <a:solidFill>
                <a:schemeClr val="tx1"/>
              </a:solidFill>
              <a:latin typeface="+mn-lt"/>
              <a:ea typeface="+mn-ea"/>
              <a:cs typeface="+mn-cs"/>
            </a:endParaRPr>
          </a:p>
          <a:p>
            <a:pPr>
              <a:buNone/>
            </a:pPr>
            <a:r>
              <a:rPr lang="en-US" sz="1800" dirty="0">
                <a:solidFill>
                  <a:schemeClr val="tx1"/>
                </a:solidFill>
                <a:latin typeface="+mn-lt"/>
                <a:ea typeface="+mn-ea"/>
                <a:cs typeface="+mn-cs"/>
              </a:rPr>
              <a:t> exposure, </a:t>
            </a:r>
            <a:r>
              <a:rPr lang="en-US" sz="1800" b="1" dirty="0">
                <a:solidFill>
                  <a:schemeClr val="tx1"/>
                </a:solidFill>
                <a:latin typeface="+mn-lt"/>
                <a:ea typeface="+mn-ea"/>
                <a:cs typeface="+mn-cs"/>
              </a:rPr>
              <a:t>attention, </a:t>
            </a:r>
            <a:r>
              <a:rPr lang="en-US" sz="1800" dirty="0">
                <a:solidFill>
                  <a:schemeClr val="tx1"/>
                </a:solidFill>
                <a:latin typeface="+mn-lt"/>
                <a:ea typeface="+mn-ea"/>
                <a:cs typeface="+mn-cs"/>
              </a:rPr>
              <a:t>liking, </a:t>
            </a:r>
            <a:r>
              <a:rPr lang="en-US" sz="1800" b="1" dirty="0">
                <a:solidFill>
                  <a:schemeClr val="tx1"/>
                </a:solidFill>
                <a:latin typeface="+mn-lt"/>
                <a:ea typeface="+mn-ea"/>
                <a:cs typeface="+mn-cs"/>
              </a:rPr>
              <a:t>comprehension,</a:t>
            </a:r>
            <a:endParaRPr lang="it-IT" sz="1800" b="1" dirty="0">
              <a:solidFill>
                <a:schemeClr val="tx1"/>
              </a:solidFill>
              <a:latin typeface="+mn-lt"/>
              <a:ea typeface="+mn-ea"/>
              <a:cs typeface="+mn-cs"/>
            </a:endParaRPr>
          </a:p>
          <a:p>
            <a:pPr>
              <a:buNone/>
            </a:pPr>
            <a:r>
              <a:rPr lang="en-US" sz="1800" dirty="0">
                <a:solidFill>
                  <a:schemeClr val="tx1"/>
                </a:solidFill>
                <a:latin typeface="+mn-lt"/>
                <a:ea typeface="+mn-ea"/>
                <a:cs typeface="+mn-cs"/>
              </a:rPr>
              <a:t>cognitive elaboration, skill acquisition, agreement,</a:t>
            </a:r>
            <a:endParaRPr lang="it-IT" sz="1800" dirty="0">
              <a:solidFill>
                <a:schemeClr val="tx1"/>
              </a:solidFill>
              <a:latin typeface="+mn-lt"/>
              <a:ea typeface="+mn-ea"/>
              <a:cs typeface="+mn-cs"/>
            </a:endParaRPr>
          </a:p>
          <a:p>
            <a:pPr>
              <a:buNone/>
            </a:pPr>
            <a:r>
              <a:rPr lang="en-US" sz="1800" b="1" dirty="0">
                <a:solidFill>
                  <a:schemeClr val="tx1"/>
                </a:solidFill>
                <a:latin typeface="+mn-lt"/>
                <a:ea typeface="+mn-ea"/>
                <a:cs typeface="+mn-cs"/>
              </a:rPr>
              <a:t>memory</a:t>
            </a:r>
            <a:r>
              <a:rPr lang="en-US" sz="1800" dirty="0">
                <a:solidFill>
                  <a:schemeClr val="tx1"/>
                </a:solidFill>
                <a:latin typeface="+mn-lt"/>
                <a:ea typeface="+mn-ea"/>
                <a:cs typeface="+mn-cs"/>
              </a:rPr>
              <a:t>, retrieval, decision making, </a:t>
            </a:r>
            <a:r>
              <a:rPr lang="en-US" sz="1800" b="1" dirty="0">
                <a:solidFill>
                  <a:schemeClr val="tx1"/>
                </a:solidFill>
                <a:latin typeface="+mn-lt"/>
                <a:ea typeface="+mn-ea"/>
                <a:cs typeface="+mn-cs"/>
              </a:rPr>
              <a:t>acting on the decision</a:t>
            </a:r>
            <a:r>
              <a:rPr lang="en-US" sz="1800" dirty="0">
                <a:solidFill>
                  <a:schemeClr val="tx1"/>
                </a:solidFill>
                <a:latin typeface="+mn-lt"/>
                <a:ea typeface="+mn-ea"/>
                <a:cs typeface="+mn-cs"/>
              </a:rPr>
              <a:t>,</a:t>
            </a:r>
            <a:endParaRPr lang="it-IT" sz="1800" dirty="0">
              <a:solidFill>
                <a:schemeClr val="tx1"/>
              </a:solidFill>
              <a:latin typeface="+mn-lt"/>
              <a:ea typeface="+mn-ea"/>
              <a:cs typeface="+mn-cs"/>
            </a:endParaRPr>
          </a:p>
          <a:p>
            <a:pPr>
              <a:buNone/>
            </a:pPr>
            <a:r>
              <a:rPr lang="it-IT" sz="1800" dirty="0">
                <a:solidFill>
                  <a:schemeClr val="tx1"/>
                </a:solidFill>
                <a:latin typeface="+mn-lt"/>
                <a:ea typeface="+mn-ea"/>
                <a:cs typeface="+mn-cs"/>
              </a:rPr>
              <a:t>cognitive </a:t>
            </a:r>
            <a:r>
              <a:rPr lang="it-IT" sz="1800" dirty="0" err="1">
                <a:solidFill>
                  <a:schemeClr val="tx1"/>
                </a:solidFill>
                <a:latin typeface="+mn-lt"/>
                <a:ea typeface="+mn-ea"/>
                <a:cs typeface="+mn-cs"/>
              </a:rPr>
              <a:t>consolidation</a:t>
            </a:r>
            <a:r>
              <a:rPr lang="it-IT" sz="1800" dirty="0">
                <a:solidFill>
                  <a:schemeClr val="tx1"/>
                </a:solidFill>
                <a:latin typeface="+mn-lt"/>
                <a:ea typeface="+mn-ea"/>
                <a:cs typeface="+mn-cs"/>
              </a:rPr>
              <a:t>, and </a:t>
            </a:r>
            <a:r>
              <a:rPr lang="it-IT" sz="1800" dirty="0" err="1">
                <a:solidFill>
                  <a:schemeClr val="tx1"/>
                </a:solidFill>
                <a:latin typeface="+mn-lt"/>
                <a:ea typeface="+mn-ea"/>
                <a:cs typeface="+mn-cs"/>
              </a:rPr>
              <a:t>proselytizing</a:t>
            </a:r>
            <a:r>
              <a:rPr lang="it-IT" sz="1800" dirty="0">
                <a:solidFill>
                  <a:schemeClr val="tx1"/>
                </a:solidFill>
                <a:latin typeface="+mn-lt"/>
                <a:ea typeface="+mn-ea"/>
                <a:cs typeface="+mn-cs"/>
              </a:rPr>
              <a:t>.</a:t>
            </a:r>
          </a:p>
          <a:p>
            <a:pPr>
              <a:buNone/>
            </a:pPr>
            <a:endParaRPr lang="it-IT" sz="1800" dirty="0"/>
          </a:p>
        </p:txBody>
      </p:sp>
      <p:sp>
        <p:nvSpPr>
          <p:cNvPr id="5" name="Segnaposto numero diapositiva 4"/>
          <p:cNvSpPr>
            <a:spLocks noGrp="1"/>
          </p:cNvSpPr>
          <p:nvPr>
            <p:ph type="sldNum" sz="quarter" idx="12"/>
          </p:nvPr>
        </p:nvSpPr>
        <p:spPr/>
        <p:txBody>
          <a:bodyPr/>
          <a:lstStyle/>
          <a:p>
            <a:pPr>
              <a:defRPr/>
            </a:pPr>
            <a:fld id="{99971C40-6D59-489E-91F3-E97BA0BC1684}" type="slidenum">
              <a:rPr lang="it-IT" smtClean="0"/>
              <a:pPr>
                <a:defRPr/>
              </a:pPr>
              <a:t>7</a:t>
            </a:fld>
            <a:endParaRPr lang="it-IT"/>
          </a:p>
        </p:txBody>
      </p:sp>
      <p:sp>
        <p:nvSpPr>
          <p:cNvPr id="6" name="Ovale 5"/>
          <p:cNvSpPr/>
          <p:nvPr/>
        </p:nvSpPr>
        <p:spPr>
          <a:xfrm>
            <a:off x="827584" y="2420888"/>
            <a:ext cx="288032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p:cNvSpPr/>
          <p:nvPr/>
        </p:nvSpPr>
        <p:spPr>
          <a:xfrm>
            <a:off x="1547664" y="4941168"/>
            <a:ext cx="122413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p:cNvSpPr/>
          <p:nvPr/>
        </p:nvSpPr>
        <p:spPr>
          <a:xfrm>
            <a:off x="3419872" y="4941168"/>
            <a:ext cx="180020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p:cNvSpPr/>
          <p:nvPr/>
        </p:nvSpPr>
        <p:spPr>
          <a:xfrm>
            <a:off x="395536" y="5589240"/>
            <a:ext cx="1008112"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p:cNvSpPr/>
          <p:nvPr/>
        </p:nvSpPr>
        <p:spPr>
          <a:xfrm>
            <a:off x="4211960" y="5589240"/>
            <a:ext cx="288032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chemeClr val="tx1"/>
                </a:solidFill>
                <a:latin typeface="+mn-lt"/>
                <a:ea typeface="+mn-ea"/>
                <a:cs typeface="+mn-cs"/>
              </a:rPr>
              <a:t>Metodologia:</a:t>
            </a:r>
            <a:br>
              <a:rPr lang="it-IT" dirty="0">
                <a:solidFill>
                  <a:schemeClr val="tx1"/>
                </a:solidFill>
                <a:latin typeface="+mn-lt"/>
                <a:ea typeface="+mn-ea"/>
                <a:cs typeface="+mn-cs"/>
              </a:rPr>
            </a:br>
            <a:endParaRPr lang="it-IT" dirty="0"/>
          </a:p>
        </p:txBody>
      </p:sp>
      <p:sp>
        <p:nvSpPr>
          <p:cNvPr id="3" name="Segnaposto contenuto 2"/>
          <p:cNvSpPr>
            <a:spLocks noGrp="1"/>
          </p:cNvSpPr>
          <p:nvPr>
            <p:ph idx="1"/>
          </p:nvPr>
        </p:nvSpPr>
        <p:spPr/>
        <p:txBody>
          <a:bodyPr/>
          <a:lstStyle/>
          <a:p>
            <a:pPr>
              <a:buNone/>
            </a:pPr>
            <a:r>
              <a:rPr lang="it-IT" dirty="0"/>
              <a:t>(</a:t>
            </a:r>
            <a:r>
              <a:rPr lang="it-IT" dirty="0" err="1"/>
              <a:t>Houts</a:t>
            </a:r>
            <a:r>
              <a:rPr lang="it-IT" dirty="0"/>
              <a:t> </a:t>
            </a:r>
            <a:r>
              <a:rPr lang="it-IT" dirty="0" err="1"/>
              <a:t>et</a:t>
            </a:r>
            <a:r>
              <a:rPr lang="it-IT" dirty="0"/>
              <a:t> al.) Rintracciano</a:t>
            </a:r>
            <a:r>
              <a:rPr lang="it-IT" dirty="0">
                <a:solidFill>
                  <a:schemeClr val="tx1"/>
                </a:solidFill>
                <a:latin typeface="+mn-lt"/>
                <a:ea typeface="+mn-ea"/>
                <a:cs typeface="+mn-cs"/>
              </a:rPr>
              <a:t> studi che confrontano: testo con  </a:t>
            </a:r>
            <a:r>
              <a:rPr lang="it-IT" dirty="0" err="1">
                <a:solidFill>
                  <a:schemeClr val="tx1"/>
                </a:solidFill>
                <a:latin typeface="+mn-lt"/>
                <a:ea typeface="+mn-ea"/>
                <a:cs typeface="+mn-cs"/>
              </a:rPr>
              <a:t>testi+figure</a:t>
            </a:r>
            <a:r>
              <a:rPr lang="it-IT" dirty="0">
                <a:solidFill>
                  <a:schemeClr val="tx1"/>
                </a:solidFill>
                <a:latin typeface="+mn-lt"/>
                <a:ea typeface="+mn-ea"/>
                <a:cs typeface="+mn-cs"/>
              </a:rPr>
              <a:t>.</a:t>
            </a:r>
          </a:p>
          <a:p>
            <a:endParaRPr lang="it-IT" dirty="0">
              <a:solidFill>
                <a:schemeClr val="tx1"/>
              </a:solidFill>
              <a:latin typeface="+mn-lt"/>
              <a:ea typeface="+mn-ea"/>
              <a:cs typeface="+mn-cs"/>
            </a:endParaRPr>
          </a:p>
          <a:p>
            <a:r>
              <a:rPr lang="it-IT" dirty="0">
                <a:solidFill>
                  <a:schemeClr val="tx1"/>
                </a:solidFill>
                <a:latin typeface="+mn-lt"/>
                <a:ea typeface="+mn-ea"/>
                <a:cs typeface="+mn-cs"/>
              </a:rPr>
              <a:t>Prendono in considerazione le differenze nel livello di istruzione dei soggetti.</a:t>
            </a:r>
          </a:p>
          <a:p>
            <a:r>
              <a:rPr lang="it-IT" dirty="0">
                <a:solidFill>
                  <a:schemeClr val="tx1"/>
                </a:solidFill>
                <a:latin typeface="+mn-lt"/>
                <a:ea typeface="+mn-ea"/>
                <a:cs typeface="+mn-cs"/>
              </a:rPr>
              <a:t>Trovano 19 studi di educazione della salute (</a:t>
            </a:r>
            <a:r>
              <a:rPr lang="it-IT" dirty="0" err="1">
                <a:solidFill>
                  <a:schemeClr val="tx1"/>
                </a:solidFill>
                <a:latin typeface="+mn-lt"/>
                <a:ea typeface="+mn-ea"/>
                <a:cs typeface="+mn-cs"/>
              </a:rPr>
              <a:t>health</a:t>
            </a:r>
            <a:r>
              <a:rPr lang="it-IT" dirty="0">
                <a:solidFill>
                  <a:schemeClr val="tx1"/>
                </a:solidFill>
                <a:latin typeface="+mn-lt"/>
                <a:ea typeface="+mn-ea"/>
                <a:cs typeface="+mn-cs"/>
              </a:rPr>
              <a:t> </a:t>
            </a:r>
            <a:r>
              <a:rPr lang="it-IT" dirty="0" err="1">
                <a:solidFill>
                  <a:schemeClr val="tx1"/>
                </a:solidFill>
                <a:latin typeface="+mn-lt"/>
                <a:ea typeface="+mn-ea"/>
                <a:cs typeface="+mn-cs"/>
              </a:rPr>
              <a:t>education</a:t>
            </a:r>
            <a:r>
              <a:rPr lang="it-IT" dirty="0">
                <a:solidFill>
                  <a:schemeClr val="tx1"/>
                </a:solidFill>
                <a:latin typeface="+mn-lt"/>
                <a:ea typeface="+mn-ea"/>
                <a:cs typeface="+mn-cs"/>
              </a:rPr>
              <a:t>) e centinaia di studi in educazione, psicologia, marketing.</a:t>
            </a:r>
          </a:p>
          <a:p>
            <a:endParaRPr lang="it-IT" dirty="0"/>
          </a:p>
        </p:txBody>
      </p:sp>
      <p:sp>
        <p:nvSpPr>
          <p:cNvPr id="5" name="Segnaposto numero diapositiva 4"/>
          <p:cNvSpPr>
            <a:spLocks noGrp="1"/>
          </p:cNvSpPr>
          <p:nvPr>
            <p:ph type="sldNum" sz="quarter" idx="12"/>
          </p:nvPr>
        </p:nvSpPr>
        <p:spPr/>
        <p:txBody>
          <a:bodyPr/>
          <a:lstStyle/>
          <a:p>
            <a:pPr>
              <a:defRPr/>
            </a:pPr>
            <a:fld id="{99971C40-6D59-489E-91F3-E97BA0BC1684}" type="slidenum">
              <a:rPr lang="it-IT" smtClean="0"/>
              <a:pPr>
                <a:defRPr/>
              </a:pPr>
              <a:t>8</a:t>
            </a:fld>
            <a:endParaRPr lang="it-IT"/>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0"/>
            <a:ext cx="8229600" cy="1143000"/>
          </a:xfrm>
        </p:spPr>
        <p:txBody>
          <a:bodyPr/>
          <a:lstStyle/>
          <a:p>
            <a:pPr algn="l"/>
            <a:r>
              <a:rPr lang="it-IT" dirty="0"/>
              <a:t>Risultati..</a:t>
            </a:r>
          </a:p>
        </p:txBody>
      </p:sp>
      <p:sp>
        <p:nvSpPr>
          <p:cNvPr id="3" name="Segnaposto contenuto 2"/>
          <p:cNvSpPr>
            <a:spLocks noGrp="1"/>
          </p:cNvSpPr>
          <p:nvPr>
            <p:ph idx="1"/>
          </p:nvPr>
        </p:nvSpPr>
        <p:spPr>
          <a:xfrm>
            <a:off x="500034" y="2285992"/>
            <a:ext cx="6929486" cy="4257692"/>
          </a:xfrm>
          <a:ln>
            <a:solidFill>
              <a:schemeClr val="tx1"/>
            </a:solidFill>
          </a:ln>
        </p:spPr>
        <p:txBody>
          <a:bodyPr/>
          <a:lstStyle/>
          <a:p>
            <a:pPr>
              <a:buNone/>
            </a:pPr>
            <a:r>
              <a:rPr lang="en-US" sz="2000" dirty="0">
                <a:solidFill>
                  <a:schemeClr val="tx1"/>
                </a:solidFill>
                <a:latin typeface="+mn-lt"/>
                <a:ea typeface="+mn-ea"/>
                <a:cs typeface="+mn-cs"/>
              </a:rPr>
              <a:t>Outcome measures were largely </a:t>
            </a:r>
            <a:r>
              <a:rPr lang="en-US" sz="2000" u="sng" dirty="0">
                <a:solidFill>
                  <a:schemeClr val="tx1"/>
                </a:solidFill>
                <a:latin typeface="+mn-lt"/>
                <a:ea typeface="+mn-ea"/>
                <a:cs typeface="+mn-cs"/>
              </a:rPr>
              <a:t>self-report</a:t>
            </a:r>
            <a:r>
              <a:rPr lang="en-US" sz="2000" dirty="0">
                <a:solidFill>
                  <a:schemeClr val="tx1"/>
                </a:solidFill>
                <a:latin typeface="+mn-lt"/>
                <a:ea typeface="+mn-ea"/>
                <a:cs typeface="+mn-cs"/>
              </a:rPr>
              <a:t> which raises</a:t>
            </a:r>
            <a:endParaRPr lang="it-IT" sz="2000" dirty="0">
              <a:solidFill>
                <a:schemeClr val="tx1"/>
              </a:solidFill>
              <a:latin typeface="+mn-lt"/>
              <a:ea typeface="+mn-ea"/>
              <a:cs typeface="+mn-cs"/>
            </a:endParaRPr>
          </a:p>
          <a:p>
            <a:pPr>
              <a:buNone/>
            </a:pPr>
            <a:r>
              <a:rPr lang="en-US" sz="2000" dirty="0">
                <a:solidFill>
                  <a:schemeClr val="tx1"/>
                </a:solidFill>
                <a:latin typeface="+mn-lt"/>
                <a:ea typeface="+mn-ea"/>
                <a:cs typeface="+mn-cs"/>
              </a:rPr>
              <a:t>the possibility of respondents biasing reports to please</a:t>
            </a:r>
            <a:endParaRPr lang="it-IT" sz="2000" dirty="0">
              <a:solidFill>
                <a:schemeClr val="tx1"/>
              </a:solidFill>
              <a:latin typeface="+mn-lt"/>
              <a:ea typeface="+mn-ea"/>
              <a:cs typeface="+mn-cs"/>
            </a:endParaRPr>
          </a:p>
          <a:p>
            <a:pPr>
              <a:buNone/>
            </a:pPr>
            <a:r>
              <a:rPr lang="en-US" sz="2000" dirty="0">
                <a:solidFill>
                  <a:schemeClr val="tx1"/>
                </a:solidFill>
                <a:latin typeface="+mn-lt"/>
                <a:ea typeface="+mn-ea"/>
                <a:cs typeface="+mn-cs"/>
              </a:rPr>
              <a:t>investigators.</a:t>
            </a:r>
          </a:p>
          <a:p>
            <a:pPr>
              <a:buNone/>
            </a:pPr>
            <a:r>
              <a:rPr lang="en-US" sz="2000" dirty="0">
                <a:solidFill>
                  <a:schemeClr val="tx1"/>
                </a:solidFill>
                <a:latin typeface="+mn-lt"/>
                <a:ea typeface="+mn-ea"/>
                <a:cs typeface="+mn-cs"/>
              </a:rPr>
              <a:t> In some cases investigators reported </a:t>
            </a:r>
            <a:r>
              <a:rPr lang="en-US" sz="2000" u="sng" dirty="0">
                <a:solidFill>
                  <a:schemeClr val="tx1"/>
                </a:solidFill>
                <a:latin typeface="+mn-lt"/>
                <a:ea typeface="+mn-ea"/>
                <a:cs typeface="+mn-cs"/>
              </a:rPr>
              <a:t>trends without statistical</a:t>
            </a:r>
            <a:r>
              <a:rPr lang="en-US" sz="2000" dirty="0">
                <a:solidFill>
                  <a:schemeClr val="tx1"/>
                </a:solidFill>
                <a:latin typeface="+mn-lt"/>
                <a:ea typeface="+mn-ea"/>
                <a:cs typeface="+mn-cs"/>
              </a:rPr>
              <a:t> test results </a:t>
            </a:r>
            <a:r>
              <a:rPr lang="it-IT" sz="2000" dirty="0">
                <a:solidFill>
                  <a:schemeClr val="tx1"/>
                </a:solidFill>
                <a:latin typeface="+mn-lt"/>
                <a:ea typeface="+mn-ea"/>
                <a:cs typeface="+mn-cs"/>
              </a:rPr>
              <a:t>…</a:t>
            </a:r>
          </a:p>
          <a:p>
            <a:pPr>
              <a:buNone/>
            </a:pPr>
            <a:r>
              <a:rPr lang="en-US" sz="2000" dirty="0">
                <a:solidFill>
                  <a:schemeClr val="tx1"/>
                </a:solidFill>
                <a:latin typeface="+mn-lt"/>
                <a:ea typeface="+mn-ea"/>
                <a:cs typeface="+mn-cs"/>
              </a:rPr>
              <a:t>The </a:t>
            </a:r>
            <a:r>
              <a:rPr lang="en-US" sz="2000" u="sng" dirty="0">
                <a:solidFill>
                  <a:schemeClr val="tx1"/>
                </a:solidFill>
                <a:latin typeface="+mn-lt"/>
                <a:ea typeface="+mn-ea"/>
                <a:cs typeface="+mn-cs"/>
              </a:rPr>
              <a:t>small number </a:t>
            </a:r>
            <a:r>
              <a:rPr lang="en-US" sz="2000" dirty="0">
                <a:solidFill>
                  <a:schemeClr val="tx1"/>
                </a:solidFill>
                <a:latin typeface="+mn-lt"/>
                <a:ea typeface="+mn-ea"/>
                <a:cs typeface="+mn-cs"/>
              </a:rPr>
              <a:t>of studies on some topics limits the generalizations </a:t>
            </a:r>
            <a:r>
              <a:rPr lang="it-IT" sz="2000" dirty="0">
                <a:solidFill>
                  <a:schemeClr val="tx1"/>
                </a:solidFill>
                <a:latin typeface="+mn-lt"/>
                <a:ea typeface="+mn-ea"/>
                <a:cs typeface="+mn-cs"/>
              </a:rPr>
              <a:t>…</a:t>
            </a:r>
          </a:p>
          <a:p>
            <a:pPr>
              <a:buNone/>
            </a:pPr>
            <a:r>
              <a:rPr lang="en-US" sz="2000" dirty="0">
                <a:solidFill>
                  <a:schemeClr val="tx1"/>
                </a:solidFill>
                <a:latin typeface="+mn-lt"/>
                <a:ea typeface="+mn-ea"/>
                <a:cs typeface="+mn-cs"/>
              </a:rPr>
              <a:t>not all findings are </a:t>
            </a:r>
            <a:r>
              <a:rPr lang="en-US" sz="2000" u="sng" dirty="0">
                <a:solidFill>
                  <a:schemeClr val="tx1"/>
                </a:solidFill>
                <a:latin typeface="+mn-lt"/>
                <a:ea typeface="+mn-ea"/>
                <a:cs typeface="+mn-cs"/>
              </a:rPr>
              <a:t>consisten</a:t>
            </a:r>
            <a:r>
              <a:rPr lang="en-US" sz="2000" dirty="0">
                <a:solidFill>
                  <a:schemeClr val="tx1"/>
                </a:solidFill>
                <a:latin typeface="+mn-lt"/>
                <a:ea typeface="+mn-ea"/>
                <a:cs typeface="+mn-cs"/>
              </a:rPr>
              <a:t>t with each other. </a:t>
            </a:r>
          </a:p>
          <a:p>
            <a:pPr>
              <a:buNone/>
            </a:pPr>
            <a:r>
              <a:rPr lang="en-US" sz="2000" dirty="0">
                <a:solidFill>
                  <a:schemeClr val="tx1"/>
                </a:solidFill>
                <a:latin typeface="+mn-lt"/>
                <a:ea typeface="+mn-ea"/>
                <a:cs typeface="+mn-cs"/>
              </a:rPr>
              <a:t>As a result, we have proposed </a:t>
            </a:r>
            <a:r>
              <a:rPr lang="en-US" sz="2000" u="sng" dirty="0">
                <a:solidFill>
                  <a:schemeClr val="tx1"/>
                </a:solidFill>
                <a:latin typeface="+mn-lt"/>
                <a:ea typeface="+mn-ea"/>
                <a:cs typeface="+mn-cs"/>
              </a:rPr>
              <a:t>hypotheses</a:t>
            </a:r>
            <a:r>
              <a:rPr lang="en-US" sz="2000" dirty="0">
                <a:solidFill>
                  <a:schemeClr val="tx1"/>
                </a:solidFill>
                <a:latin typeface="+mn-lt"/>
                <a:ea typeface="+mn-ea"/>
                <a:cs typeface="+mn-cs"/>
              </a:rPr>
              <a:t> rather than conclusions from this review.</a:t>
            </a:r>
          </a:p>
          <a:p>
            <a:pPr>
              <a:buNone/>
            </a:pPr>
            <a:r>
              <a:rPr lang="en-US" sz="2000" dirty="0">
                <a:solidFill>
                  <a:schemeClr val="tx1"/>
                </a:solidFill>
                <a:latin typeface="+mn-lt"/>
                <a:ea typeface="+mn-ea"/>
                <a:cs typeface="+mn-cs"/>
              </a:rPr>
              <a:t> More research is needed on all the topics discussed here</a:t>
            </a:r>
          </a:p>
          <a:p>
            <a:pPr>
              <a:buNone/>
            </a:pPr>
            <a:r>
              <a:rPr lang="en-US" sz="2000" dirty="0">
                <a:solidFill>
                  <a:schemeClr val="tx1"/>
                </a:solidFill>
                <a:latin typeface="+mn-lt"/>
                <a:ea typeface="+mn-ea"/>
                <a:cs typeface="+mn-cs"/>
              </a:rPr>
              <a:t>….</a:t>
            </a:r>
            <a:endParaRPr lang="it-IT" sz="2000" dirty="0">
              <a:solidFill>
                <a:schemeClr val="tx1"/>
              </a:solidFill>
              <a:latin typeface="+mn-lt"/>
              <a:ea typeface="+mn-ea"/>
              <a:cs typeface="+mn-cs"/>
            </a:endParaRPr>
          </a:p>
          <a:p>
            <a:pPr>
              <a:buNone/>
            </a:pPr>
            <a:endParaRPr lang="it-IT" sz="1050" dirty="0"/>
          </a:p>
        </p:txBody>
      </p:sp>
      <p:sp>
        <p:nvSpPr>
          <p:cNvPr id="5" name="Segnaposto numero diapositiva 4"/>
          <p:cNvSpPr>
            <a:spLocks noGrp="1"/>
          </p:cNvSpPr>
          <p:nvPr>
            <p:ph type="sldNum" sz="quarter" idx="12"/>
          </p:nvPr>
        </p:nvSpPr>
        <p:spPr/>
        <p:txBody>
          <a:bodyPr/>
          <a:lstStyle/>
          <a:p>
            <a:pPr>
              <a:defRPr/>
            </a:pPr>
            <a:fld id="{99971C40-6D59-489E-91F3-E97BA0BC1684}" type="slidenum">
              <a:rPr lang="it-IT" smtClean="0"/>
              <a:pPr>
                <a:defRPr/>
              </a:pPr>
              <a:t>9</a:t>
            </a:fld>
            <a:endParaRPr lang="it-IT" dirty="0"/>
          </a:p>
        </p:txBody>
      </p:sp>
      <p:sp>
        <p:nvSpPr>
          <p:cNvPr id="6" name="CasellaDiTesto 5"/>
          <p:cNvSpPr txBox="1"/>
          <p:nvPr/>
        </p:nvSpPr>
        <p:spPr>
          <a:xfrm>
            <a:off x="179512" y="764704"/>
            <a:ext cx="6572296" cy="1261884"/>
          </a:xfrm>
          <a:prstGeom prst="rect">
            <a:avLst/>
          </a:prstGeom>
          <a:noFill/>
        </p:spPr>
        <p:txBody>
          <a:bodyPr wrap="square" rtlCol="0">
            <a:spAutoFit/>
          </a:bodyPr>
          <a:lstStyle/>
          <a:p>
            <a:r>
              <a:rPr lang="it-IT" sz="2000" dirty="0"/>
              <a:t>Si tratta di ricerche con assegnazione casuale al gruppo sperimentale e al gruppo di controllo</a:t>
            </a:r>
          </a:p>
          <a:p>
            <a:endParaRPr lang="it-IT" dirty="0"/>
          </a:p>
          <a:p>
            <a:r>
              <a:rPr lang="it-IT" dirty="0"/>
              <a:t>Ma:</a:t>
            </a:r>
          </a:p>
        </p:txBody>
      </p:sp>
    </p:spTree>
  </p:cSld>
  <p:clrMapOvr>
    <a:masterClrMapping/>
  </p:clrMapOvr>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4384</TotalTime>
  <Words>3132</Words>
  <Application>Microsoft Office PowerPoint</Application>
  <PresentationFormat>Presentazione su schermo (4:3)</PresentationFormat>
  <Paragraphs>334</Paragraphs>
  <Slides>50</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50</vt:i4>
      </vt:variant>
    </vt:vector>
  </HeadingPairs>
  <TitlesOfParts>
    <vt:vector size="55" baseType="lpstr">
      <vt:lpstr>Arial</vt:lpstr>
      <vt:lpstr>Eugenio Sans Text</vt:lpstr>
      <vt:lpstr>Helvetica Neue</vt:lpstr>
      <vt:lpstr>Ravie</vt:lpstr>
      <vt:lpstr>Struttura predefinita</vt:lpstr>
      <vt:lpstr>Presentazione standard di PowerPoint</vt:lpstr>
      <vt:lpstr>Presentazione standard di PowerPoint</vt:lpstr>
      <vt:lpstr>Presentazione standard di PowerPoint</vt:lpstr>
      <vt:lpstr>Presentazione standard di PowerPoint</vt:lpstr>
      <vt:lpstr> Rassegna che analizza 4 aspetti della comunicazione: </vt:lpstr>
      <vt:lpstr>Presentazione standard di PowerPoint</vt:lpstr>
      <vt:lpstr>Mcguire, 1999</vt:lpstr>
      <vt:lpstr>Metodologia: </vt:lpstr>
      <vt:lpstr>Risultati..</vt:lpstr>
      <vt:lpstr>1.Attenzione:</vt:lpstr>
      <vt:lpstr>Presentazione standard di PowerPoint</vt:lpstr>
      <vt:lpstr>Delp e Jones studiano 234 pazienti che arrivano al pronto soccorso con delle ferite.  Dopo il trattamento e prima delle dimissioni, ricevono delle istruzioni stampate sulle cure da fare a casa.  ½ hanno anche le figure.  Tre giorni dopo : - intervistati per telefono hanno letto le istruzioni (misura di attenzione)? se l’hanno fatto gli vengono poste domande  su informazioni date nel materiale (recall)  e inoltre gli viene chiesto cosa hanno fatto per prendersi cura delle ferite (adherence). </vt:lpstr>
      <vt:lpstr>Presentazione standard di PowerPoint</vt:lpstr>
      <vt:lpstr>Anche se decorativa…</vt:lpstr>
      <vt:lpstr>2. Comprensione</vt:lpstr>
      <vt:lpstr>iIlitteracy</vt:lpstr>
      <vt:lpstr>Analfabetismo funzionale, in Italia</vt:lpstr>
      <vt:lpstr>Presentazione standard di PowerPoint</vt:lpstr>
      <vt:lpstr>Tullio De Mauro</vt:lpstr>
      <vt:lpstr>Presentazione standard di PowerPoint</vt:lpstr>
      <vt:lpstr>Piaac </vt:lpstr>
      <vt:lpstr>Presentazione standard di PowerPoint</vt:lpstr>
      <vt:lpstr>Presentazione standard di PowerPoint</vt:lpstr>
      <vt:lpstr>Presentazione standard di PowerPoint</vt:lpstr>
      <vt:lpstr>Indice di leggibilità </vt:lpstr>
      <vt:lpstr>https://en.wikipedia.org/wiki/Health_literacy</vt:lpstr>
      <vt:lpstr>soluzioni</vt:lpstr>
      <vt:lpstr>Presentazione standard di PowerPoint</vt:lpstr>
      <vt:lpstr>Presentazione standard di PowerPoint</vt:lpstr>
      <vt:lpstr>Figure standard / culture locali</vt:lpstr>
      <vt:lpstr>Presentazione standard di PowerPoint</vt:lpstr>
      <vt:lpstr>Presentazione standard di PowerPoint</vt:lpstr>
      <vt:lpstr>3‘‘Recall’’—can pictures help people remember information in health education materials?  </vt:lpstr>
      <vt:lpstr>Free recall / cued recall</vt:lpstr>
      <vt:lpstr>Free recall</vt:lpstr>
      <vt:lpstr>Cued recall</vt:lpstr>
      <vt:lpstr>21 soggetti  2 liste di istruzioni (una con figure e l’altra senza)   seguite da un compito distraente  e poi da un recall   Con le istruzioni orali: ricordo del 15%    con le istruzioni orali + figure: ricordo dell’85%  dopo 1 mese 72% </vt:lpstr>
      <vt:lpstr>4. Adherence – le figure influenzano  le intenzioni e il comportamento delle persone? </vt:lpstr>
      <vt:lpstr>Presentazione standard di PowerPoint</vt:lpstr>
      <vt:lpstr>Kripalani et al. 2007  aiuto alla memoria aumenta l’aderenza?</vt:lpstr>
      <vt:lpstr>Aderenza - risultati</vt:lpstr>
      <vt:lpstr>Presentazione standard di PowerPoint</vt:lpstr>
      <vt:lpstr>Presentazione standard di PowerPoint</vt:lpstr>
      <vt:lpstr>4 meccanismi possibili: </vt:lpstr>
      <vt:lpstr>Seligman et al. </vt:lpstr>
      <vt:lpstr>Efficace?  http://www.globalhandwashingday.org/Poster.asp </vt:lpstr>
      <vt:lpstr>Presentazione standard di PowerPoint</vt:lpstr>
      <vt:lpstr>Presentazione standard di PowerPoint</vt:lpstr>
      <vt:lpstr>Presentazione standard di PowerPoint</vt:lpstr>
      <vt:lpstr>Presentazione standard di PowerPoint</vt:lpstr>
    </vt:vector>
  </TitlesOfParts>
  <Company>Università di Trieste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PSICOLOGIA APPLICATA ALLE TECNOLOGIE DELL’ISTRUZIONE</dc:title>
  <dc:creator>Giovanni Alessandrini</dc:creator>
  <cp:lastModifiedBy>PAOLETTI GISELLA</cp:lastModifiedBy>
  <cp:revision>334</cp:revision>
  <dcterms:created xsi:type="dcterms:W3CDTF">2005-10-03T07:54:42Z</dcterms:created>
  <dcterms:modified xsi:type="dcterms:W3CDTF">2024-04-14T09:51:49Z</dcterms:modified>
</cp:coreProperties>
</file>