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notesMasterIdLst>
    <p:notesMasterId r:id="rId49"/>
  </p:notesMasterIdLst>
  <p:sldIdLst>
    <p:sldId id="256" r:id="rId2"/>
    <p:sldId id="285" r:id="rId3"/>
    <p:sldId id="286" r:id="rId4"/>
    <p:sldId id="287" r:id="rId5"/>
    <p:sldId id="288" r:id="rId6"/>
    <p:sldId id="289" r:id="rId7"/>
    <p:sldId id="290" r:id="rId8"/>
    <p:sldId id="257" r:id="rId9"/>
    <p:sldId id="258" r:id="rId10"/>
    <p:sldId id="259" r:id="rId11"/>
    <p:sldId id="308" r:id="rId12"/>
    <p:sldId id="428" r:id="rId13"/>
    <p:sldId id="309" r:id="rId14"/>
    <p:sldId id="429" r:id="rId15"/>
    <p:sldId id="310" r:id="rId16"/>
    <p:sldId id="312" r:id="rId17"/>
    <p:sldId id="430" r:id="rId18"/>
    <p:sldId id="276" r:id="rId19"/>
    <p:sldId id="278" r:id="rId20"/>
    <p:sldId id="281" r:id="rId21"/>
    <p:sldId id="282" r:id="rId22"/>
    <p:sldId id="283" r:id="rId23"/>
    <p:sldId id="284" r:id="rId24"/>
    <p:sldId id="293" r:id="rId25"/>
    <p:sldId id="327" r:id="rId26"/>
    <p:sldId id="431" r:id="rId27"/>
    <p:sldId id="432" r:id="rId28"/>
    <p:sldId id="433" r:id="rId29"/>
    <p:sldId id="434" r:id="rId30"/>
    <p:sldId id="316" r:id="rId31"/>
    <p:sldId id="319" r:id="rId32"/>
    <p:sldId id="320" r:id="rId33"/>
    <p:sldId id="444" r:id="rId34"/>
    <p:sldId id="445" r:id="rId35"/>
    <p:sldId id="446" r:id="rId36"/>
    <p:sldId id="447" r:id="rId37"/>
    <p:sldId id="448" r:id="rId38"/>
    <p:sldId id="449" r:id="rId39"/>
    <p:sldId id="450" r:id="rId40"/>
    <p:sldId id="451" r:id="rId41"/>
    <p:sldId id="458" r:id="rId42"/>
    <p:sldId id="452" r:id="rId43"/>
    <p:sldId id="453" r:id="rId44"/>
    <p:sldId id="454" r:id="rId45"/>
    <p:sldId id="455" r:id="rId46"/>
    <p:sldId id="456" r:id="rId47"/>
    <p:sldId id="457"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9E4A95B1-1F0D-4C2F-9D30-99D2D9B6BCC0}"/>
    <pc:docChg chg="custSel modSld">
      <pc:chgData name="FERRARA MARIA DOLORES" userId="8cf4d27e-2c18-4b19-8957-b1e0dfc88b87" providerId="ADAL" clId="{9E4A95B1-1F0D-4C2F-9D30-99D2D9B6BCC0}" dt="2024-04-17T16:26:02.547" v="174" actId="20577"/>
      <pc:docMkLst>
        <pc:docMk/>
      </pc:docMkLst>
      <pc:sldChg chg="modSp">
        <pc:chgData name="FERRARA MARIA DOLORES" userId="8cf4d27e-2c18-4b19-8957-b1e0dfc88b87" providerId="ADAL" clId="{9E4A95B1-1F0D-4C2F-9D30-99D2D9B6BCC0}" dt="2024-04-17T16:23:16.317" v="8" actId="20577"/>
        <pc:sldMkLst>
          <pc:docMk/>
          <pc:sldMk cId="413723481" sldId="256"/>
        </pc:sldMkLst>
        <pc:spChg chg="mod">
          <ac:chgData name="FERRARA MARIA DOLORES" userId="8cf4d27e-2c18-4b19-8957-b1e0dfc88b87" providerId="ADAL" clId="{9E4A95B1-1F0D-4C2F-9D30-99D2D9B6BCC0}" dt="2024-04-17T16:23:16.317" v="8" actId="20577"/>
          <ac:spMkLst>
            <pc:docMk/>
            <pc:sldMk cId="413723481" sldId="256"/>
            <ac:spMk id="3" creationId="{00000000-0000-0000-0000-000000000000}"/>
          </ac:spMkLst>
        </pc:spChg>
      </pc:sldChg>
      <pc:sldChg chg="modSp">
        <pc:chgData name="FERRARA MARIA DOLORES" userId="8cf4d27e-2c18-4b19-8957-b1e0dfc88b87" providerId="ADAL" clId="{9E4A95B1-1F0D-4C2F-9D30-99D2D9B6BCC0}" dt="2024-04-17T16:23:13.181" v="2" actId="27636"/>
        <pc:sldMkLst>
          <pc:docMk/>
          <pc:sldMk cId="4225858878" sldId="259"/>
        </pc:sldMkLst>
        <pc:spChg chg="mod">
          <ac:chgData name="FERRARA MARIA DOLORES" userId="8cf4d27e-2c18-4b19-8957-b1e0dfc88b87" providerId="ADAL" clId="{9E4A95B1-1F0D-4C2F-9D30-99D2D9B6BCC0}" dt="2024-04-17T16:23:13.181" v="2" actId="27636"/>
          <ac:spMkLst>
            <pc:docMk/>
            <pc:sldMk cId="4225858878" sldId="259"/>
            <ac:spMk id="3" creationId="{00000000-0000-0000-0000-000000000000}"/>
          </ac:spMkLst>
        </pc:spChg>
      </pc:sldChg>
      <pc:sldChg chg="modSp">
        <pc:chgData name="FERRARA MARIA DOLORES" userId="8cf4d27e-2c18-4b19-8957-b1e0dfc88b87" providerId="ADAL" clId="{9E4A95B1-1F0D-4C2F-9D30-99D2D9B6BCC0}" dt="2024-04-17T16:23:13.215" v="4" actId="27636"/>
        <pc:sldMkLst>
          <pc:docMk/>
          <pc:sldMk cId="3198217204" sldId="278"/>
        </pc:sldMkLst>
        <pc:spChg chg="mod">
          <ac:chgData name="FERRARA MARIA DOLORES" userId="8cf4d27e-2c18-4b19-8957-b1e0dfc88b87" providerId="ADAL" clId="{9E4A95B1-1F0D-4C2F-9D30-99D2D9B6BCC0}" dt="2024-04-17T16:23:13.215" v="4" actId="27636"/>
          <ac:spMkLst>
            <pc:docMk/>
            <pc:sldMk cId="3198217204" sldId="278"/>
            <ac:spMk id="3" creationId="{D046235C-D6F8-B641-9284-17B79E9177A3}"/>
          </ac:spMkLst>
        </pc:spChg>
      </pc:sldChg>
      <pc:sldChg chg="modSp">
        <pc:chgData name="FERRARA MARIA DOLORES" userId="8cf4d27e-2c18-4b19-8957-b1e0dfc88b87" providerId="ADAL" clId="{9E4A95B1-1F0D-4C2F-9D30-99D2D9B6BCC0}" dt="2024-04-17T16:23:13.097" v="0" actId="27636"/>
        <pc:sldMkLst>
          <pc:docMk/>
          <pc:sldMk cId="2425015921" sldId="287"/>
        </pc:sldMkLst>
        <pc:spChg chg="mod">
          <ac:chgData name="FERRARA MARIA DOLORES" userId="8cf4d27e-2c18-4b19-8957-b1e0dfc88b87" providerId="ADAL" clId="{9E4A95B1-1F0D-4C2F-9D30-99D2D9B6BCC0}" dt="2024-04-17T16:23:13.097" v="0" actId="27636"/>
          <ac:spMkLst>
            <pc:docMk/>
            <pc:sldMk cId="2425015921" sldId="287"/>
            <ac:spMk id="3" creationId="{00000000-0000-0000-0000-000000000000}"/>
          </ac:spMkLst>
        </pc:spChg>
      </pc:sldChg>
      <pc:sldChg chg="modSp">
        <pc:chgData name="FERRARA MARIA DOLORES" userId="8cf4d27e-2c18-4b19-8957-b1e0dfc88b87" providerId="ADAL" clId="{9E4A95B1-1F0D-4C2F-9D30-99D2D9B6BCC0}" dt="2024-04-17T16:23:13.115" v="1" actId="27636"/>
        <pc:sldMkLst>
          <pc:docMk/>
          <pc:sldMk cId="4190965841" sldId="288"/>
        </pc:sldMkLst>
        <pc:spChg chg="mod">
          <ac:chgData name="FERRARA MARIA DOLORES" userId="8cf4d27e-2c18-4b19-8957-b1e0dfc88b87" providerId="ADAL" clId="{9E4A95B1-1F0D-4C2F-9D30-99D2D9B6BCC0}" dt="2024-04-17T16:23:13.115" v="1" actId="27636"/>
          <ac:spMkLst>
            <pc:docMk/>
            <pc:sldMk cId="4190965841" sldId="288"/>
            <ac:spMk id="3" creationId="{00000000-0000-0000-0000-000000000000}"/>
          </ac:spMkLst>
        </pc:spChg>
      </pc:sldChg>
      <pc:sldChg chg="modSp">
        <pc:chgData name="FERRARA MARIA DOLORES" userId="8cf4d27e-2c18-4b19-8957-b1e0dfc88b87" providerId="ADAL" clId="{9E4A95B1-1F0D-4C2F-9D30-99D2D9B6BCC0}" dt="2024-04-17T16:23:13.370" v="5" actId="27636"/>
        <pc:sldMkLst>
          <pc:docMk/>
          <pc:sldMk cId="2804478671" sldId="293"/>
        </pc:sldMkLst>
        <pc:spChg chg="mod">
          <ac:chgData name="FERRARA MARIA DOLORES" userId="8cf4d27e-2c18-4b19-8957-b1e0dfc88b87" providerId="ADAL" clId="{9E4A95B1-1F0D-4C2F-9D30-99D2D9B6BCC0}" dt="2024-04-17T16:23:13.370" v="5" actId="27636"/>
          <ac:spMkLst>
            <pc:docMk/>
            <pc:sldMk cId="2804478671" sldId="293"/>
            <ac:spMk id="6" creationId="{00000000-0000-0000-0000-000000000000}"/>
          </ac:spMkLst>
        </pc:spChg>
      </pc:sldChg>
      <pc:sldChg chg="modSp">
        <pc:chgData name="FERRARA MARIA DOLORES" userId="8cf4d27e-2c18-4b19-8957-b1e0dfc88b87" providerId="ADAL" clId="{9E4A95B1-1F0D-4C2F-9D30-99D2D9B6BCC0}" dt="2024-04-17T16:23:13.200" v="3" actId="27636"/>
        <pc:sldMkLst>
          <pc:docMk/>
          <pc:sldMk cId="2733647493" sldId="429"/>
        </pc:sldMkLst>
        <pc:spChg chg="mod">
          <ac:chgData name="FERRARA MARIA DOLORES" userId="8cf4d27e-2c18-4b19-8957-b1e0dfc88b87" providerId="ADAL" clId="{9E4A95B1-1F0D-4C2F-9D30-99D2D9B6BCC0}" dt="2024-04-17T16:23:13.200" v="3" actId="27636"/>
          <ac:spMkLst>
            <pc:docMk/>
            <pc:sldMk cId="2733647493" sldId="429"/>
            <ac:spMk id="2" creationId="{EC12AAF7-2B94-C746-A5AD-1835DAD00133}"/>
          </ac:spMkLst>
        </pc:spChg>
      </pc:sldChg>
      <pc:sldChg chg="modSp">
        <pc:chgData name="FERRARA MARIA DOLORES" userId="8cf4d27e-2c18-4b19-8957-b1e0dfc88b87" providerId="ADAL" clId="{9E4A95B1-1F0D-4C2F-9D30-99D2D9B6BCC0}" dt="2024-04-17T16:23:13.430" v="6" actId="27636"/>
        <pc:sldMkLst>
          <pc:docMk/>
          <pc:sldMk cId="760338846" sldId="444"/>
        </pc:sldMkLst>
        <pc:spChg chg="mod">
          <ac:chgData name="FERRARA MARIA DOLORES" userId="8cf4d27e-2c18-4b19-8957-b1e0dfc88b87" providerId="ADAL" clId="{9E4A95B1-1F0D-4C2F-9D30-99D2D9B6BCC0}" dt="2024-04-17T16:23:13.430" v="6" actId="27636"/>
          <ac:spMkLst>
            <pc:docMk/>
            <pc:sldMk cId="760338846" sldId="444"/>
            <ac:spMk id="3" creationId="{00000000-0000-0000-0000-000000000000}"/>
          </ac:spMkLst>
        </pc:spChg>
      </pc:sldChg>
      <pc:sldChg chg="modSp">
        <pc:chgData name="FERRARA MARIA DOLORES" userId="8cf4d27e-2c18-4b19-8957-b1e0dfc88b87" providerId="ADAL" clId="{9E4A95B1-1F0D-4C2F-9D30-99D2D9B6BCC0}" dt="2024-04-17T16:23:13.464" v="7" actId="27636"/>
        <pc:sldMkLst>
          <pc:docMk/>
          <pc:sldMk cId="2984109731" sldId="446"/>
        </pc:sldMkLst>
        <pc:spChg chg="mod">
          <ac:chgData name="FERRARA MARIA DOLORES" userId="8cf4d27e-2c18-4b19-8957-b1e0dfc88b87" providerId="ADAL" clId="{9E4A95B1-1F0D-4C2F-9D30-99D2D9B6BCC0}" dt="2024-04-17T16:23:13.464" v="7" actId="27636"/>
          <ac:spMkLst>
            <pc:docMk/>
            <pc:sldMk cId="2984109731" sldId="446"/>
            <ac:spMk id="3" creationId="{00000000-0000-0000-0000-000000000000}"/>
          </ac:spMkLst>
        </pc:spChg>
      </pc:sldChg>
      <pc:sldChg chg="modSp">
        <pc:chgData name="FERRARA MARIA DOLORES" userId="8cf4d27e-2c18-4b19-8957-b1e0dfc88b87" providerId="ADAL" clId="{9E4A95B1-1F0D-4C2F-9D30-99D2D9B6BCC0}" dt="2024-04-17T16:26:02.547" v="174" actId="20577"/>
        <pc:sldMkLst>
          <pc:docMk/>
          <pc:sldMk cId="4055861385" sldId="454"/>
        </pc:sldMkLst>
        <pc:spChg chg="mod">
          <ac:chgData name="FERRARA MARIA DOLORES" userId="8cf4d27e-2c18-4b19-8957-b1e0dfc88b87" providerId="ADAL" clId="{9E4A95B1-1F0D-4C2F-9D30-99D2D9B6BCC0}" dt="2024-04-17T16:26:02.547" v="174" actId="20577"/>
          <ac:spMkLst>
            <pc:docMk/>
            <pc:sldMk cId="4055861385" sldId="454"/>
            <ac:spMk id="2" creationId="{00000000-0000-0000-0000-000000000000}"/>
          </ac:spMkLst>
        </pc:spChg>
      </pc:sldChg>
      <pc:sldChg chg="modSp">
        <pc:chgData name="FERRARA MARIA DOLORES" userId="8cf4d27e-2c18-4b19-8957-b1e0dfc88b87" providerId="ADAL" clId="{9E4A95B1-1F0D-4C2F-9D30-99D2D9B6BCC0}" dt="2024-04-17T16:25:33.249" v="122" actId="20577"/>
        <pc:sldMkLst>
          <pc:docMk/>
          <pc:sldMk cId="3666604183" sldId="457"/>
        </pc:sldMkLst>
        <pc:spChg chg="mod">
          <ac:chgData name="FERRARA MARIA DOLORES" userId="8cf4d27e-2c18-4b19-8957-b1e0dfc88b87" providerId="ADAL" clId="{9E4A95B1-1F0D-4C2F-9D30-99D2D9B6BCC0}" dt="2024-04-17T16:25:33.249" v="122" actId="20577"/>
          <ac:spMkLst>
            <pc:docMk/>
            <pc:sldMk cId="3666604183" sldId="457"/>
            <ac:spMk id="3" creationId="{00000000-0000-0000-0000-000000000000}"/>
          </ac:spMkLst>
        </pc:spChg>
      </pc:sldChg>
    </pc:docChg>
  </pc:docChgLst>
  <pc:docChgLst>
    <pc:chgData name="FERRARA MARIA DOLORES" userId="8cf4d27e-2c18-4b19-8957-b1e0dfc88b87" providerId="ADAL" clId="{0642D093-86EF-40BB-AA45-11AC441DA301}"/>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563DD7-D0FE-4729-9DA1-EA7277A07291}" type="datetimeFigureOut">
              <a:rPr lang="it-IT" smtClean="0"/>
              <a:t>18/04/2024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C6648A-2B1A-4DB7-AF26-12E8E80821AF}" type="slidenum">
              <a:rPr lang="it-IT" smtClean="0"/>
              <a:t>‹N›</a:t>
            </a:fld>
            <a:endParaRPr lang="it-IT"/>
          </a:p>
        </p:txBody>
      </p:sp>
    </p:spTree>
    <p:extLst>
      <p:ext uri="{BB962C8B-B14F-4D97-AF65-F5344CB8AC3E}">
        <p14:creationId xmlns:p14="http://schemas.microsoft.com/office/powerpoint/2010/main" val="942950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300" dirty="0">
                <a:latin typeface="Garamond" panose="02020404030301010803" pitchFamily="18" charset="0"/>
              </a:rPr>
              <a:t>L’art. 3, comma 10, del d.lgs. n. 81/2008, contiene la disciplina prevenzionistica applicabile ai «lavoratori subordinati che effettuano una prestazione continuativa di lavoro a distanza, mediante collegamento informatico e telematico», ivi compresi specificamente i telelavoratori tanto del settore privato quanto di quello pubblico. </a:t>
            </a:r>
          </a:p>
          <a:p>
            <a:r>
              <a:rPr lang="it-IT" sz="1300" dirty="0">
                <a:latin typeface="Garamond" panose="02020404030301010803" pitchFamily="18" charset="0"/>
              </a:rPr>
              <a:t>La norma non introduce un’estensione applicativa dell’intero corpo normativo in questione, bensì prevede un regime speciale incentrato essenzialmente sui rischi derivanti dall’utilizzo di videoterminali, i quali costituiscono senz’altro uno strumento – almeno ad oggi – indispensabile per rendere la prestazione a distanza. </a:t>
            </a:r>
          </a:p>
          <a:p>
            <a:r>
              <a:rPr lang="it-IT" sz="1300" b="1" dirty="0">
                <a:latin typeface="Garamond" panose="02020404030301010803" pitchFamily="18" charset="0"/>
              </a:rPr>
              <a:t>l’applicabilità dell’art. 3, comma 10, d.lgs. n. 81/2008 alla fattispecie del lavoro agile prescinde dall’inquadramento dogmatico che si voglia ad essa attribuire, rendendosi necessaria l’applicazione di tale disciplina sia che si propenda per la riconduzione del lavoro agile alla categoria del telelavoro, sia che lo si ritenga una modalità organizzativa del tutto indipendente dal telelavoro</a:t>
            </a:r>
            <a:r>
              <a:rPr lang="it-IT" sz="1300" dirty="0">
                <a:latin typeface="Garamond" panose="02020404030301010803" pitchFamily="18" charset="0"/>
              </a:rPr>
              <a:t>. In questo secondo caso, infatti, la prestazione di lavoro agile resa all’esterno dei locali aziendali ricadrebbe comunque nel campo di applicazione della disposizione suddetta in qualità di prestazione continuativa di lavoro a distanza, svolta da un lavoratore subordinato mediante collegamento informatico e telematico.</a:t>
            </a:r>
            <a:endParaRPr lang="it-IT" b="0" dirty="0">
              <a:latin typeface="Garamond" panose="02020404030301010803" pitchFamily="18" charset="0"/>
            </a:endParaRPr>
          </a:p>
        </p:txBody>
      </p:sp>
      <p:sp>
        <p:nvSpPr>
          <p:cNvPr id="4" name="Segnaposto numero diapositiva 3"/>
          <p:cNvSpPr>
            <a:spLocks noGrp="1"/>
          </p:cNvSpPr>
          <p:nvPr>
            <p:ph type="sldNum" sz="quarter" idx="10"/>
          </p:nvPr>
        </p:nvSpPr>
        <p:spPr/>
        <p:txBody>
          <a:bodyPr/>
          <a:lstStyle/>
          <a:p>
            <a:fld id="{01891986-F783-4420-9C85-683E103C4816}" type="slidenum">
              <a:rPr lang="it-IT" smtClean="0"/>
              <a:t>24</a:t>
            </a:fld>
            <a:endParaRPr lang="it-IT"/>
          </a:p>
        </p:txBody>
      </p:sp>
    </p:spTree>
    <p:extLst>
      <p:ext uri="{BB962C8B-B14F-4D97-AF65-F5344CB8AC3E}">
        <p14:creationId xmlns:p14="http://schemas.microsoft.com/office/powerpoint/2010/main" val="4154965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81529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smtClean="0"/>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04375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75253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BE451C3-0FF4-47C4-B829-773ADF60F88C}"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113919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65626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E86839-B9D8-4651-8783-F325ECE74E65}" type="datetimeFigureOut">
              <a:rPr lang="en-US" smtClean="0"/>
              <a:t>4/18/2024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62335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D484F64-32F6-45C5-931F-ADC1662401D0}" type="datetimeFigureOut">
              <a:rPr lang="en-US" smtClean="0"/>
              <a:t>4/18/2024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74447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05484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6531192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19C9CA7B-DFD4-44B5-8C60-D14B8CD1FB59}"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76986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smtClean="0"/>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413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56065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7425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7AA18ACC-A947-437B-A130-35BD54FDF1E9}" type="datetimeFigureOut">
              <a:rPr lang="en-US" smtClean="0"/>
              <a:t>4/18/2024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5422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8D7E02-BCB8-4D50-A234-369438C08659}" type="datetimeFigureOut">
              <a:rPr lang="en-US" smtClean="0"/>
              <a:t>4/18/2024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5911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76E86A4C-8E40-4F87-A4F0-01A0687C5742}" type="datetimeFigureOut">
              <a:rPr lang="en-US" smtClean="0"/>
              <a:t>4/18/2024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9758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smtClean="0"/>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2533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451C3-0FF4-47C4-B829-773ADF60F88C}" type="datetimeFigureOut">
              <a:rPr lang="en-US" smtClean="0"/>
              <a:t>4/18/2024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76991166"/>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54955" y="1447800"/>
            <a:ext cx="10298612" cy="3329581"/>
          </a:xfrm>
        </p:spPr>
        <p:txBody>
          <a:bodyPr/>
          <a:lstStyle/>
          <a:p>
            <a:r>
              <a:rPr lang="it-IT"/>
              <a:t>Part-time e</a:t>
            </a:r>
            <a:br>
              <a:rPr lang="it-IT"/>
            </a:br>
            <a:r>
              <a:rPr lang="it-IT"/>
              <a:t> </a:t>
            </a:r>
            <a:r>
              <a:rPr lang="it-IT" dirty="0"/>
              <a:t>lavoro agile</a:t>
            </a:r>
          </a:p>
        </p:txBody>
      </p:sp>
      <p:sp>
        <p:nvSpPr>
          <p:cNvPr id="3" name="Sottotitolo 2"/>
          <p:cNvSpPr>
            <a:spLocks noGrp="1"/>
          </p:cNvSpPr>
          <p:nvPr>
            <p:ph type="subTitle" idx="1"/>
          </p:nvPr>
        </p:nvSpPr>
        <p:spPr/>
        <p:txBody>
          <a:bodyPr/>
          <a:lstStyle/>
          <a:p>
            <a:r>
              <a:rPr lang="it-IT" dirty="0"/>
              <a:t>Lezione XII</a:t>
            </a:r>
          </a:p>
        </p:txBody>
      </p:sp>
    </p:spTree>
    <p:extLst>
      <p:ext uri="{BB962C8B-B14F-4D97-AF65-F5344CB8AC3E}">
        <p14:creationId xmlns:p14="http://schemas.microsoft.com/office/powerpoint/2010/main" val="41372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Disciplina</a:t>
            </a:r>
          </a:p>
        </p:txBody>
      </p:sp>
      <p:sp>
        <p:nvSpPr>
          <p:cNvPr id="3" name="Segnaposto contenuto 2"/>
          <p:cNvSpPr>
            <a:spLocks noGrp="1"/>
          </p:cNvSpPr>
          <p:nvPr>
            <p:ph idx="1"/>
          </p:nvPr>
        </p:nvSpPr>
        <p:spPr>
          <a:xfrm>
            <a:off x="940526" y="2333897"/>
            <a:ext cx="10564086" cy="4178221"/>
          </a:xfrm>
        </p:spPr>
        <p:txBody>
          <a:bodyPr>
            <a:normAutofit/>
          </a:bodyPr>
          <a:lstStyle/>
          <a:p>
            <a:pPr algn="just"/>
            <a:r>
              <a:rPr lang="it-IT" dirty="0"/>
              <a:t>lavoro straordinario: consentito ai sensi del decreto n. 66/2003 e alle stesse condizioni del privato </a:t>
            </a:r>
          </a:p>
          <a:p>
            <a:pPr algn="just"/>
            <a:r>
              <a:rPr lang="it-IT" dirty="0"/>
              <a:t>clausole elastiche:  solo se sono previste dalla contrattazione collettiva (non si applica art. 6, co. 6, d.lgs. N. 81/2015)per cui patto scritto in cui si concorda la variazione della collocazione dell’orario solo se previsto dai contratti</a:t>
            </a:r>
          </a:p>
          <a:p>
            <a:pPr algn="just"/>
            <a:r>
              <a:rPr lang="it-IT" dirty="0"/>
              <a:t>incompatibilità: part-time al 50% consente lo svolgimento di altra attività</a:t>
            </a:r>
          </a:p>
          <a:p>
            <a:pPr algn="just">
              <a:buFont typeface="Wingdings" panose="05000000000000000000" pitchFamily="2" charset="2"/>
              <a:buChar char="§"/>
            </a:pPr>
            <a:endParaRPr lang="it-IT" dirty="0"/>
          </a:p>
        </p:txBody>
      </p:sp>
    </p:spTree>
    <p:extLst>
      <p:ext uri="{BB962C8B-B14F-4D97-AF65-F5344CB8AC3E}">
        <p14:creationId xmlns:p14="http://schemas.microsoft.com/office/powerpoint/2010/main" val="422585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D37297-C01C-4E40-8722-2418C91260BA}"/>
              </a:ext>
            </a:extLst>
          </p:cNvPr>
          <p:cNvSpPr>
            <a:spLocks noGrp="1"/>
          </p:cNvSpPr>
          <p:nvPr>
            <p:ph type="title"/>
          </p:nvPr>
        </p:nvSpPr>
        <p:spPr/>
        <p:txBody>
          <a:bodyPr>
            <a:normAutofit/>
          </a:bodyPr>
          <a:lstStyle/>
          <a:p>
            <a:r>
              <a:rPr lang="it-IT" dirty="0"/>
              <a:t>LA DISCIPLINA DEL LAVORO AGILE</a:t>
            </a:r>
          </a:p>
        </p:txBody>
      </p:sp>
      <p:sp>
        <p:nvSpPr>
          <p:cNvPr id="3" name="Segnaposto testo 2">
            <a:extLst>
              <a:ext uri="{FF2B5EF4-FFF2-40B4-BE49-F238E27FC236}">
                <a16:creationId xmlns:a16="http://schemas.microsoft.com/office/drawing/2014/main" id="{F27DF4F6-C201-FA44-AC03-9793FE8733E1}"/>
              </a:ext>
            </a:extLst>
          </p:cNvPr>
          <p:cNvSpPr>
            <a:spLocks noGrp="1"/>
          </p:cNvSpPr>
          <p:nvPr>
            <p:ph idx="1"/>
          </p:nvPr>
        </p:nvSpPr>
        <p:spPr>
          <a:xfrm>
            <a:off x="1757410" y="2329570"/>
            <a:ext cx="7556500" cy="4400602"/>
          </a:xfrm>
        </p:spPr>
        <p:txBody>
          <a:bodyPr>
            <a:normAutofit/>
          </a:bodyPr>
          <a:lstStyle/>
          <a:p>
            <a:r>
              <a:rPr lang="it-IT" dirty="0"/>
              <a:t>La disciplina del lavoro agile è stata introdotta in Italia con la l. 22.05.2017, n. 81</a:t>
            </a:r>
          </a:p>
          <a:p>
            <a:r>
              <a:rPr lang="it-IT" dirty="0"/>
              <a:t>La legge si occupa del lavoro autonomo (artt. 1-17)</a:t>
            </a:r>
          </a:p>
          <a:p>
            <a:r>
              <a:rPr lang="it-IT" dirty="0"/>
              <a:t>E del lavoro agile (artt. 18-23)</a:t>
            </a:r>
          </a:p>
          <a:p>
            <a:pPr algn="just"/>
            <a:r>
              <a:rPr lang="it-IT" dirty="0"/>
              <a:t>Il d. </a:t>
            </a:r>
            <a:r>
              <a:rPr lang="it-IT" dirty="0" err="1"/>
              <a:t>lgs</a:t>
            </a:r>
            <a:r>
              <a:rPr lang="it-IT" dirty="0"/>
              <a:t>. 81/2017 si applica «anche nei rapporti di lavoro alle dipendenze delle amministrazioni pubbliche di cui all'articolo 1, comma 2, del d.lgs. 30 marzo 2001, n. 165, e successive modificazioni, secondo le direttive emanate anche ai sensi dell'articolo 14 della l. 7 agosto 2015, n. 124, e fatta salva l'applicazione delle diverse disposizioni specificamente adottate per tali rapporti»</a:t>
            </a:r>
          </a:p>
          <a:p>
            <a:endParaRPr lang="it-IT" dirty="0"/>
          </a:p>
          <a:p>
            <a:endParaRPr lang="it-IT" dirty="0"/>
          </a:p>
        </p:txBody>
      </p:sp>
    </p:spTree>
    <p:extLst>
      <p:ext uri="{BB962C8B-B14F-4D97-AF65-F5344CB8AC3E}">
        <p14:creationId xmlns:p14="http://schemas.microsoft.com/office/powerpoint/2010/main" val="444674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9D19D5-43BA-0743-A65B-0BDA1F4E13A7}"/>
              </a:ext>
            </a:extLst>
          </p:cNvPr>
          <p:cNvSpPr>
            <a:spLocks noGrp="1"/>
          </p:cNvSpPr>
          <p:nvPr>
            <p:ph type="title"/>
          </p:nvPr>
        </p:nvSpPr>
        <p:spPr/>
        <p:txBody>
          <a:bodyPr/>
          <a:lstStyle/>
          <a:p>
            <a:r>
              <a:rPr lang="it-IT" dirty="0"/>
              <a:t>IL LAVORO AGILE NELLA P.A. </a:t>
            </a:r>
          </a:p>
        </p:txBody>
      </p:sp>
      <p:sp>
        <p:nvSpPr>
          <p:cNvPr id="3" name="Segnaposto contenuto 2">
            <a:extLst>
              <a:ext uri="{FF2B5EF4-FFF2-40B4-BE49-F238E27FC236}">
                <a16:creationId xmlns:a16="http://schemas.microsoft.com/office/drawing/2014/main" id="{763FBC44-08CC-A94D-A6CE-A4D6FCB54A18}"/>
              </a:ext>
            </a:extLst>
          </p:cNvPr>
          <p:cNvSpPr>
            <a:spLocks noGrp="1"/>
          </p:cNvSpPr>
          <p:nvPr>
            <p:ph idx="1"/>
          </p:nvPr>
        </p:nvSpPr>
        <p:spPr>
          <a:xfrm>
            <a:off x="1418468" y="2229173"/>
            <a:ext cx="7556500" cy="4911212"/>
          </a:xfrm>
          <a:ln>
            <a:solidFill>
              <a:schemeClr val="bg2"/>
            </a:solidFill>
          </a:ln>
        </p:spPr>
        <p:txBody>
          <a:bodyPr/>
          <a:lstStyle/>
          <a:p>
            <a:pPr algn="just"/>
            <a:r>
              <a:rPr lang="it-IT" dirty="0"/>
              <a:t>Disciplina «ordinaria»</a:t>
            </a:r>
          </a:p>
          <a:p>
            <a:pPr lvl="1" algn="just"/>
            <a:r>
              <a:rPr lang="it-IT" dirty="0"/>
              <a:t>L. 81/2017</a:t>
            </a:r>
          </a:p>
          <a:p>
            <a:pPr lvl="1" algn="just"/>
            <a:r>
              <a:rPr lang="it-IT" dirty="0"/>
              <a:t>L. 7.8.2015, n. 124, art. 14 (L. Madia). Promozione della conciliazione dei tempi di vita e di lavoro nelle amministrazioni pubbliche (e successive modifiche)</a:t>
            </a:r>
          </a:p>
          <a:p>
            <a:pPr lvl="1" algn="just"/>
            <a:r>
              <a:rPr lang="it-IT" dirty="0"/>
              <a:t>D.P.C.M. 3-2017 (Indirizzi per l’attuazione degli artt. 1 e 2 della l. 7.8.2015, n. 124 e linee guida per l’organizzazione del lavoro finalizzate a promuovere la conciliazione dei tempi di vita e di lavoro dei dipendenti)</a:t>
            </a:r>
          </a:p>
          <a:p>
            <a:endParaRPr lang="it-IT" dirty="0"/>
          </a:p>
        </p:txBody>
      </p:sp>
      <p:sp>
        <p:nvSpPr>
          <p:cNvPr id="4" name="Segnaposto numero diapositiva 3">
            <a:extLst>
              <a:ext uri="{FF2B5EF4-FFF2-40B4-BE49-F238E27FC236}">
                <a16:creationId xmlns:a16="http://schemas.microsoft.com/office/drawing/2014/main" id="{21FE8BC0-E580-C941-B503-D79F2E3A7840}"/>
              </a:ext>
            </a:extLst>
          </p:cNvPr>
          <p:cNvSpPr>
            <a:spLocks noGrp="1"/>
          </p:cNvSpPr>
          <p:nvPr>
            <p:ph type="sldNum" sz="quarter" idx="12"/>
          </p:nvPr>
        </p:nvSpPr>
        <p:spPr/>
        <p:txBody>
          <a:bodyPr/>
          <a:lstStyle/>
          <a:p>
            <a:pPr>
              <a:defRPr/>
            </a:pPr>
            <a:fld id="{1E337ED0-8F8B-4836-83E4-434362271E75}" type="slidenum">
              <a:rPr lang="en-US" smtClean="0"/>
              <a:pPr>
                <a:defRPr/>
              </a:pPr>
              <a:t>12</a:t>
            </a:fld>
            <a:endParaRPr lang="en-US" dirty="0"/>
          </a:p>
        </p:txBody>
      </p:sp>
    </p:spTree>
    <p:extLst>
      <p:ext uri="{BB962C8B-B14F-4D97-AF65-F5344CB8AC3E}">
        <p14:creationId xmlns:p14="http://schemas.microsoft.com/office/powerpoint/2010/main" val="2209163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A78E55-75EE-1249-B982-3CC4F0460F18}"/>
              </a:ext>
            </a:extLst>
          </p:cNvPr>
          <p:cNvSpPr>
            <a:spLocks noGrp="1"/>
          </p:cNvSpPr>
          <p:nvPr>
            <p:ph type="title"/>
          </p:nvPr>
        </p:nvSpPr>
        <p:spPr/>
        <p:txBody>
          <a:bodyPr>
            <a:normAutofit/>
          </a:bodyPr>
          <a:lstStyle/>
          <a:p>
            <a:r>
              <a:rPr lang="it-IT" dirty="0"/>
              <a:t>LA DISCIPLINA «ORDINARIA»</a:t>
            </a:r>
            <a:endParaRPr lang="fr-FR" dirty="0"/>
          </a:p>
        </p:txBody>
      </p:sp>
      <p:sp>
        <p:nvSpPr>
          <p:cNvPr id="5" name="Segnaposto testo 4">
            <a:extLst>
              <a:ext uri="{FF2B5EF4-FFF2-40B4-BE49-F238E27FC236}">
                <a16:creationId xmlns:a16="http://schemas.microsoft.com/office/drawing/2014/main" id="{11755AB4-DB71-5F47-BDE0-110B9E8F6A69}"/>
              </a:ext>
            </a:extLst>
          </p:cNvPr>
          <p:cNvSpPr>
            <a:spLocks noGrp="1"/>
          </p:cNvSpPr>
          <p:nvPr>
            <p:ph idx="1"/>
          </p:nvPr>
        </p:nvSpPr>
        <p:spPr/>
        <p:txBody>
          <a:bodyPr>
            <a:normAutofit/>
          </a:bodyPr>
          <a:lstStyle/>
          <a:p>
            <a:pPr algn="just"/>
            <a:r>
              <a:rPr lang="it-IT" dirty="0"/>
              <a:t>Il lavoro agile viene promosso «allo scopo di incrementare la competitività e agevolare la conciliazione dei tempi di vita e di lavoro» (art. 18, comma 1)</a:t>
            </a:r>
          </a:p>
          <a:p>
            <a:pPr algn="just"/>
            <a:r>
              <a:rPr lang="fr-FR" dirty="0"/>
              <a:t>A </a:t>
            </a:r>
            <a:r>
              <a:rPr lang="fr-FR" dirty="0" err="1"/>
              <a:t>queste</a:t>
            </a:r>
            <a:r>
              <a:rPr lang="fr-FR" dirty="0"/>
              <a:t> </a:t>
            </a:r>
            <a:r>
              <a:rPr lang="fr-FR" dirty="0" err="1"/>
              <a:t>finalità</a:t>
            </a:r>
            <a:r>
              <a:rPr lang="fr-FR" dirty="0"/>
              <a:t> </a:t>
            </a:r>
            <a:r>
              <a:rPr lang="fr-FR" dirty="0" err="1"/>
              <a:t>nel</a:t>
            </a:r>
            <a:r>
              <a:rPr lang="fr-FR" dirty="0"/>
              <a:t> </a:t>
            </a:r>
            <a:r>
              <a:rPr lang="fr-FR" dirty="0" err="1"/>
              <a:t>periodo</a:t>
            </a:r>
            <a:r>
              <a:rPr lang="fr-FR" dirty="0"/>
              <a:t> </a:t>
            </a:r>
            <a:r>
              <a:rPr lang="fr-FR" dirty="0" err="1"/>
              <a:t>emergenziale</a:t>
            </a:r>
            <a:r>
              <a:rPr lang="fr-FR" dirty="0"/>
              <a:t> si </a:t>
            </a:r>
            <a:r>
              <a:rPr lang="fr-FR" dirty="0" err="1"/>
              <a:t>è</a:t>
            </a:r>
            <a:r>
              <a:rPr lang="fr-FR" dirty="0"/>
              <a:t> </a:t>
            </a:r>
            <a:r>
              <a:rPr lang="fr-FR" dirty="0" err="1"/>
              <a:t>aggiunta</a:t>
            </a:r>
            <a:r>
              <a:rPr lang="fr-FR" dirty="0"/>
              <a:t> </a:t>
            </a:r>
            <a:r>
              <a:rPr lang="fr-FR" dirty="0" err="1"/>
              <a:t>quella</a:t>
            </a:r>
            <a:r>
              <a:rPr lang="fr-FR" dirty="0"/>
              <a:t> di </a:t>
            </a:r>
            <a:r>
              <a:rPr lang="it-IT" dirty="0"/>
              <a:t>strumento di protezione della salute, sia individuale che collettiva </a:t>
            </a:r>
          </a:p>
          <a:p>
            <a:pPr algn="just"/>
            <a:r>
              <a:rPr lang="fr-FR" dirty="0"/>
              <a:t>In </a:t>
            </a:r>
            <a:r>
              <a:rPr lang="fr-FR" dirty="0" err="1"/>
              <a:t>altre</a:t>
            </a:r>
            <a:r>
              <a:rPr lang="fr-FR" dirty="0"/>
              <a:t> parole, il </a:t>
            </a:r>
            <a:r>
              <a:rPr lang="fr-FR" dirty="0" err="1"/>
              <a:t>lavoro</a:t>
            </a:r>
            <a:r>
              <a:rPr lang="fr-FR" dirty="0"/>
              <a:t> agile </a:t>
            </a:r>
            <a:r>
              <a:rPr lang="fr-FR" dirty="0" err="1"/>
              <a:t>è</a:t>
            </a:r>
            <a:r>
              <a:rPr lang="fr-FR" dirty="0"/>
              <a:t> </a:t>
            </a:r>
            <a:r>
              <a:rPr lang="fr-FR" dirty="0" err="1"/>
              <a:t>stato</a:t>
            </a:r>
            <a:r>
              <a:rPr lang="fr-FR" dirty="0"/>
              <a:t> </a:t>
            </a:r>
            <a:r>
              <a:rPr lang="fr-FR" dirty="0" err="1"/>
              <a:t>utilizzato</a:t>
            </a:r>
            <a:r>
              <a:rPr lang="fr-FR" dirty="0"/>
              <a:t> come </a:t>
            </a:r>
            <a:r>
              <a:rPr lang="fr-FR" dirty="0" err="1"/>
              <a:t>una</a:t>
            </a:r>
            <a:r>
              <a:rPr lang="fr-FR" dirty="0"/>
              <a:t> </a:t>
            </a:r>
            <a:r>
              <a:rPr lang="fr-FR" dirty="0" err="1"/>
              <a:t>sorta</a:t>
            </a:r>
            <a:r>
              <a:rPr lang="fr-FR" dirty="0"/>
              <a:t> di </a:t>
            </a:r>
            <a:r>
              <a:rPr lang="fr-FR" dirty="0" err="1"/>
              <a:t>dispositivo</a:t>
            </a:r>
            <a:r>
              <a:rPr lang="fr-FR" dirty="0"/>
              <a:t> di </a:t>
            </a:r>
            <a:r>
              <a:rPr lang="fr-FR" dirty="0" err="1"/>
              <a:t>protezione</a:t>
            </a:r>
            <a:endParaRPr lang="fr-FR" dirty="0"/>
          </a:p>
          <a:p>
            <a:pPr algn="just"/>
            <a:r>
              <a:rPr lang="fr-FR" dirty="0"/>
              <a:t>… il </a:t>
            </a:r>
            <a:r>
              <a:rPr lang="fr-FR" dirty="0" err="1"/>
              <a:t>che</a:t>
            </a:r>
            <a:r>
              <a:rPr lang="fr-FR" dirty="0"/>
              <a:t> </a:t>
            </a:r>
            <a:r>
              <a:rPr lang="fr-FR" dirty="0" err="1"/>
              <a:t>spiega</a:t>
            </a:r>
            <a:r>
              <a:rPr lang="fr-FR" dirty="0"/>
              <a:t> (</a:t>
            </a:r>
            <a:r>
              <a:rPr lang="fr-FR" dirty="0" err="1"/>
              <a:t>parzialmente</a:t>
            </a:r>
            <a:r>
              <a:rPr lang="fr-FR" dirty="0"/>
              <a:t>) l’</a:t>
            </a:r>
            <a:r>
              <a:rPr lang="fr-FR" dirty="0" err="1"/>
              <a:t>attribuzione</a:t>
            </a:r>
            <a:r>
              <a:rPr lang="fr-FR" dirty="0"/>
              <a:t> al </a:t>
            </a:r>
            <a:r>
              <a:rPr lang="fr-FR" dirty="0" err="1"/>
              <a:t>datore</a:t>
            </a:r>
            <a:r>
              <a:rPr lang="fr-FR" dirty="0"/>
              <a:t> di </a:t>
            </a:r>
            <a:r>
              <a:rPr lang="fr-FR" dirty="0" err="1"/>
              <a:t>lavoro</a:t>
            </a:r>
            <a:r>
              <a:rPr lang="fr-FR" dirty="0"/>
              <a:t> </a:t>
            </a:r>
            <a:r>
              <a:rPr lang="fr-FR" dirty="0" err="1"/>
              <a:t>del</a:t>
            </a:r>
            <a:r>
              <a:rPr lang="fr-FR" dirty="0"/>
              <a:t> </a:t>
            </a:r>
            <a:r>
              <a:rPr lang="fr-FR" dirty="0" err="1"/>
              <a:t>potere</a:t>
            </a:r>
            <a:r>
              <a:rPr lang="fr-FR" dirty="0"/>
              <a:t> di </a:t>
            </a:r>
            <a:r>
              <a:rPr lang="fr-FR" dirty="0" err="1"/>
              <a:t>adibizione</a:t>
            </a:r>
            <a:r>
              <a:rPr lang="fr-FR" dirty="0"/>
              <a:t> (</a:t>
            </a:r>
            <a:r>
              <a:rPr lang="fr-FR" dirty="0" err="1"/>
              <a:t>unilaterale</a:t>
            </a:r>
            <a:r>
              <a:rPr lang="fr-FR" dirty="0"/>
              <a:t>) al </a:t>
            </a:r>
            <a:r>
              <a:rPr lang="fr-FR" dirty="0" err="1"/>
              <a:t>lavoro</a:t>
            </a:r>
            <a:r>
              <a:rPr lang="fr-FR" dirty="0"/>
              <a:t> agile</a:t>
            </a:r>
          </a:p>
        </p:txBody>
      </p:sp>
    </p:spTree>
    <p:extLst>
      <p:ext uri="{BB962C8B-B14F-4D97-AF65-F5344CB8AC3E}">
        <p14:creationId xmlns:p14="http://schemas.microsoft.com/office/powerpoint/2010/main" val="1791495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12AAF7-2B94-C746-A5AD-1835DAD00133}"/>
              </a:ext>
            </a:extLst>
          </p:cNvPr>
          <p:cNvSpPr>
            <a:spLocks noGrp="1"/>
          </p:cNvSpPr>
          <p:nvPr>
            <p:ph type="title"/>
          </p:nvPr>
        </p:nvSpPr>
        <p:spPr>
          <a:xfrm>
            <a:off x="1915886" y="705394"/>
            <a:ext cx="7663089" cy="653506"/>
          </a:xfrm>
        </p:spPr>
        <p:txBody>
          <a:bodyPr>
            <a:normAutofit fontScale="90000"/>
          </a:bodyPr>
          <a:lstStyle/>
          <a:p>
            <a:r>
              <a:rPr lang="it-IT" dirty="0"/>
              <a:t>…segue</a:t>
            </a:r>
          </a:p>
        </p:txBody>
      </p:sp>
      <p:sp>
        <p:nvSpPr>
          <p:cNvPr id="3" name="Segnaposto contenuto 2">
            <a:extLst>
              <a:ext uri="{FF2B5EF4-FFF2-40B4-BE49-F238E27FC236}">
                <a16:creationId xmlns:a16="http://schemas.microsoft.com/office/drawing/2014/main" id="{D77BB622-8088-BA4E-860B-D64E99DA1D02}"/>
              </a:ext>
            </a:extLst>
          </p:cNvPr>
          <p:cNvSpPr>
            <a:spLocks noGrp="1"/>
          </p:cNvSpPr>
          <p:nvPr>
            <p:ph idx="1"/>
          </p:nvPr>
        </p:nvSpPr>
        <p:spPr>
          <a:xfrm>
            <a:off x="1821139" y="2595176"/>
            <a:ext cx="7556500" cy="4562834"/>
          </a:xfrm>
        </p:spPr>
        <p:txBody>
          <a:bodyPr/>
          <a:lstStyle/>
          <a:p>
            <a:r>
              <a:rPr lang="it-IT" dirty="0"/>
              <a:t>ART. 14 l.  124/2015</a:t>
            </a:r>
          </a:p>
          <a:p>
            <a:pPr algn="just"/>
            <a:r>
              <a:rPr lang="it-IT" dirty="0"/>
              <a:t>Obbligo per le P.A. di redigere il POLA (Piano organizzativo per il lavoro agile) entro il 31 gennaio di ogni anno</a:t>
            </a:r>
          </a:p>
          <a:p>
            <a:pPr algn="just"/>
            <a:r>
              <a:rPr lang="it-IT" dirty="0"/>
              <a:t>Il POLA individua le modalità attuative del lavoro agile, prevedendo, per le mansioni che possono essere svolte a distanza, che </a:t>
            </a:r>
            <a:r>
              <a:rPr lang="it-IT" u="sng" dirty="0"/>
              <a:t>almeno il 15% dei dipendenti </a:t>
            </a:r>
            <a:r>
              <a:rPr lang="it-IT" dirty="0"/>
              <a:t>possa avvalersene (il </a:t>
            </a:r>
            <a:r>
              <a:rPr lang="it-IT" dirty="0" err="1"/>
              <a:t>d.l.</a:t>
            </a:r>
            <a:r>
              <a:rPr lang="it-IT" dirty="0"/>
              <a:t> 34/2020 aveva aumentato al 60% la percentuale minima)</a:t>
            </a:r>
          </a:p>
          <a:p>
            <a:pPr algn="just"/>
            <a:r>
              <a:rPr lang="it-IT" dirty="0"/>
              <a:t>Il POLA è stato assorbito nel PIAO</a:t>
            </a:r>
          </a:p>
          <a:p>
            <a:endParaRPr lang="it-IT" dirty="0"/>
          </a:p>
        </p:txBody>
      </p:sp>
      <p:sp>
        <p:nvSpPr>
          <p:cNvPr id="4" name="Segnaposto numero diapositiva 3">
            <a:extLst>
              <a:ext uri="{FF2B5EF4-FFF2-40B4-BE49-F238E27FC236}">
                <a16:creationId xmlns:a16="http://schemas.microsoft.com/office/drawing/2014/main" id="{AC2C62F8-B46E-B54D-89CC-A73BD58C5F65}"/>
              </a:ext>
            </a:extLst>
          </p:cNvPr>
          <p:cNvSpPr>
            <a:spLocks noGrp="1"/>
          </p:cNvSpPr>
          <p:nvPr>
            <p:ph type="sldNum" sz="quarter" idx="12"/>
          </p:nvPr>
        </p:nvSpPr>
        <p:spPr/>
        <p:txBody>
          <a:bodyPr/>
          <a:lstStyle/>
          <a:p>
            <a:pPr>
              <a:defRPr/>
            </a:pPr>
            <a:fld id="{1E337ED0-8F8B-4836-83E4-434362271E75}" type="slidenum">
              <a:rPr lang="en-US" smtClean="0"/>
              <a:pPr>
                <a:defRPr/>
              </a:pPr>
              <a:t>14</a:t>
            </a:fld>
            <a:endParaRPr lang="en-US" dirty="0"/>
          </a:p>
        </p:txBody>
      </p:sp>
    </p:spTree>
    <p:extLst>
      <p:ext uri="{BB962C8B-B14F-4D97-AF65-F5344CB8AC3E}">
        <p14:creationId xmlns:p14="http://schemas.microsoft.com/office/powerpoint/2010/main" val="273364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03E078-1277-064A-A31F-AFBA0AF26110}"/>
              </a:ext>
            </a:extLst>
          </p:cNvPr>
          <p:cNvSpPr>
            <a:spLocks noGrp="1"/>
          </p:cNvSpPr>
          <p:nvPr>
            <p:ph type="title"/>
          </p:nvPr>
        </p:nvSpPr>
        <p:spPr/>
        <p:txBody>
          <a:bodyPr/>
          <a:lstStyle/>
          <a:p>
            <a:r>
              <a:rPr lang="it-IT" dirty="0"/>
              <a:t>DEFINIZIONE</a:t>
            </a:r>
          </a:p>
        </p:txBody>
      </p:sp>
      <p:sp>
        <p:nvSpPr>
          <p:cNvPr id="3" name="Segnaposto testo 2">
            <a:extLst>
              <a:ext uri="{FF2B5EF4-FFF2-40B4-BE49-F238E27FC236}">
                <a16:creationId xmlns:a16="http://schemas.microsoft.com/office/drawing/2014/main" id="{C2884FDF-21E0-5946-994C-753E6659531D}"/>
              </a:ext>
            </a:extLst>
          </p:cNvPr>
          <p:cNvSpPr>
            <a:spLocks noGrp="1"/>
          </p:cNvSpPr>
          <p:nvPr>
            <p:ph idx="1"/>
          </p:nvPr>
        </p:nvSpPr>
        <p:spPr>
          <a:xfrm>
            <a:off x="1670137" y="2447489"/>
            <a:ext cx="7556500" cy="4525963"/>
          </a:xfrm>
        </p:spPr>
        <p:txBody>
          <a:bodyPr>
            <a:normAutofit/>
          </a:bodyPr>
          <a:lstStyle/>
          <a:p>
            <a:pPr algn="just"/>
            <a:r>
              <a:rPr lang="it-IT" dirty="0"/>
              <a:t>Il lavoro agile è definito come:</a:t>
            </a:r>
          </a:p>
          <a:p>
            <a:pPr algn="just"/>
            <a:r>
              <a:rPr lang="it-IT" dirty="0"/>
              <a:t>«modalità di esecuzione del rapporto di lavoro subordinato stabilita mediante </a:t>
            </a:r>
            <a:r>
              <a:rPr lang="it-IT" u="sng" dirty="0"/>
              <a:t>accordo tra le parti</a:t>
            </a:r>
            <a:r>
              <a:rPr lang="it-IT" dirty="0"/>
              <a:t>, anche con </a:t>
            </a:r>
            <a:r>
              <a:rPr lang="it-IT" u="sng" dirty="0"/>
              <a:t>forme di organizzazione per fasi, cicli e obiettivi</a:t>
            </a:r>
            <a:r>
              <a:rPr lang="it-IT" dirty="0"/>
              <a:t> e </a:t>
            </a:r>
            <a:r>
              <a:rPr lang="it-IT" u="sng" dirty="0"/>
              <a:t>senza precisi vincoli di orario o di luogo di lavoro</a:t>
            </a:r>
            <a:r>
              <a:rPr lang="it-IT" dirty="0"/>
              <a:t>, con il possibile utilizzo di strumenti tecnologici per lo svolgimento dell’attività lavorativa»</a:t>
            </a:r>
          </a:p>
          <a:p>
            <a:pPr algn="just"/>
            <a:r>
              <a:rPr lang="it-IT" dirty="0"/>
              <a:t>«La prestazione lavorativa viene eseguita, in parte all’interno dei locali aziendali e in parte all’esterno senza una postazione fissa, entro i soli limiti di durata massima dell’orario di lavoro giornaliero e settimanale, derivanti dalla legge e dalla contrattazione collettiva»</a:t>
            </a:r>
          </a:p>
        </p:txBody>
      </p:sp>
    </p:spTree>
    <p:extLst>
      <p:ext uri="{BB962C8B-B14F-4D97-AF65-F5344CB8AC3E}">
        <p14:creationId xmlns:p14="http://schemas.microsoft.com/office/powerpoint/2010/main" val="2007144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5441E0-E994-B542-A069-AFCF6B175D4F}"/>
              </a:ext>
            </a:extLst>
          </p:cNvPr>
          <p:cNvSpPr>
            <a:spLocks noGrp="1"/>
          </p:cNvSpPr>
          <p:nvPr>
            <p:ph type="title"/>
          </p:nvPr>
        </p:nvSpPr>
        <p:spPr>
          <a:xfrm>
            <a:off x="2022475" y="299834"/>
            <a:ext cx="7556500" cy="1116012"/>
          </a:xfrm>
        </p:spPr>
        <p:txBody>
          <a:bodyPr/>
          <a:lstStyle/>
          <a:p>
            <a:r>
              <a:rPr lang="fr-FR" dirty="0"/>
              <a:t>ACCORDO</a:t>
            </a:r>
          </a:p>
        </p:txBody>
      </p:sp>
      <p:sp>
        <p:nvSpPr>
          <p:cNvPr id="5" name="Segnaposto testo 4">
            <a:extLst>
              <a:ext uri="{FF2B5EF4-FFF2-40B4-BE49-F238E27FC236}">
                <a16:creationId xmlns:a16="http://schemas.microsoft.com/office/drawing/2014/main" id="{7E1D7F1D-2DDF-ED4E-BDA7-012A2B437C46}"/>
              </a:ext>
            </a:extLst>
          </p:cNvPr>
          <p:cNvSpPr>
            <a:spLocks noGrp="1"/>
          </p:cNvSpPr>
          <p:nvPr>
            <p:ph idx="1"/>
          </p:nvPr>
        </p:nvSpPr>
        <p:spPr>
          <a:xfrm>
            <a:off x="1837917" y="2190881"/>
            <a:ext cx="10040894" cy="5368413"/>
          </a:xfrm>
        </p:spPr>
        <p:txBody>
          <a:bodyPr>
            <a:normAutofit/>
          </a:bodyPr>
          <a:lstStyle/>
          <a:p>
            <a:pPr algn="just"/>
            <a:r>
              <a:rPr lang="fr-FR" sz="2400" dirty="0" err="1"/>
              <a:t>Quali</a:t>
            </a:r>
            <a:r>
              <a:rPr lang="fr-FR" sz="2400" dirty="0"/>
              <a:t> </a:t>
            </a:r>
            <a:r>
              <a:rPr lang="fr-FR" sz="2400" dirty="0" err="1"/>
              <a:t>elementi</a:t>
            </a:r>
            <a:r>
              <a:rPr lang="fr-FR" sz="2400" dirty="0"/>
              <a:t> </a:t>
            </a:r>
            <a:r>
              <a:rPr lang="fr-FR" sz="2400" dirty="0" err="1"/>
              <a:t>devono</a:t>
            </a:r>
            <a:r>
              <a:rPr lang="fr-FR" sz="2400" dirty="0"/>
              <a:t> </a:t>
            </a:r>
            <a:r>
              <a:rPr lang="fr-FR" sz="2400" dirty="0" err="1"/>
              <a:t>essere</a:t>
            </a:r>
            <a:r>
              <a:rPr lang="fr-FR" sz="2400" dirty="0"/>
              <a:t> </a:t>
            </a:r>
            <a:r>
              <a:rPr lang="fr-FR" sz="2400" dirty="0" err="1"/>
              <a:t>indicati</a:t>
            </a:r>
            <a:r>
              <a:rPr lang="fr-FR" sz="2400" dirty="0"/>
              <a:t> </a:t>
            </a:r>
            <a:r>
              <a:rPr lang="fr-FR" sz="2400" dirty="0" err="1"/>
              <a:t>nell’accordo</a:t>
            </a:r>
            <a:r>
              <a:rPr lang="fr-FR" sz="2400" dirty="0"/>
              <a:t>?</a:t>
            </a:r>
          </a:p>
          <a:p>
            <a:pPr algn="just"/>
            <a:r>
              <a:rPr lang="fr-FR" sz="2400" dirty="0" err="1"/>
              <a:t>Modalità</a:t>
            </a:r>
            <a:r>
              <a:rPr lang="fr-FR" sz="2400" dirty="0"/>
              <a:t> di </a:t>
            </a:r>
            <a:r>
              <a:rPr lang="fr-FR" sz="2400" dirty="0" err="1"/>
              <a:t>esecuzione</a:t>
            </a:r>
            <a:r>
              <a:rPr lang="fr-FR" sz="2400" dirty="0"/>
              <a:t> </a:t>
            </a:r>
            <a:r>
              <a:rPr lang="fr-FR" sz="2400" dirty="0" err="1"/>
              <a:t>della</a:t>
            </a:r>
            <a:r>
              <a:rPr lang="fr-FR" sz="2400" dirty="0"/>
              <a:t> </a:t>
            </a:r>
            <a:r>
              <a:rPr lang="fr-FR" sz="2400" dirty="0" err="1"/>
              <a:t>prestazione</a:t>
            </a:r>
            <a:r>
              <a:rPr lang="fr-FR" sz="2400" dirty="0"/>
              <a:t> al di </a:t>
            </a:r>
            <a:r>
              <a:rPr lang="fr-FR" sz="2400" dirty="0" err="1"/>
              <a:t>fuori</a:t>
            </a:r>
            <a:r>
              <a:rPr lang="fr-FR" sz="2400" dirty="0"/>
              <a:t> </a:t>
            </a:r>
            <a:r>
              <a:rPr lang="fr-FR" sz="2400" dirty="0" err="1"/>
              <a:t>dell’azienda</a:t>
            </a:r>
            <a:r>
              <a:rPr lang="fr-FR" sz="2400" dirty="0"/>
              <a:t> (art. 19)</a:t>
            </a:r>
          </a:p>
          <a:p>
            <a:pPr algn="just"/>
            <a:r>
              <a:rPr lang="fr-FR" sz="2400" dirty="0" err="1"/>
              <a:t>Modalità</a:t>
            </a:r>
            <a:r>
              <a:rPr lang="fr-FR" sz="2400" dirty="0"/>
              <a:t> di </a:t>
            </a:r>
            <a:r>
              <a:rPr lang="fr-FR" sz="2400" dirty="0" err="1"/>
              <a:t>esercizio</a:t>
            </a:r>
            <a:r>
              <a:rPr lang="fr-FR" sz="2400" dirty="0"/>
              <a:t> </a:t>
            </a:r>
            <a:r>
              <a:rPr lang="fr-FR" sz="2400" dirty="0" err="1"/>
              <a:t>del</a:t>
            </a:r>
            <a:r>
              <a:rPr lang="fr-FR" sz="2400" dirty="0"/>
              <a:t> </a:t>
            </a:r>
            <a:r>
              <a:rPr lang="fr-FR" sz="2400" dirty="0" err="1"/>
              <a:t>potere</a:t>
            </a:r>
            <a:r>
              <a:rPr lang="fr-FR" sz="2400" dirty="0"/>
              <a:t> </a:t>
            </a:r>
            <a:r>
              <a:rPr lang="fr-FR" sz="2400" dirty="0" err="1"/>
              <a:t>direttivo</a:t>
            </a:r>
            <a:r>
              <a:rPr lang="fr-FR" sz="2400" dirty="0"/>
              <a:t> (e di </a:t>
            </a:r>
            <a:r>
              <a:rPr lang="fr-FR" sz="2400" dirty="0" err="1"/>
              <a:t>controllo</a:t>
            </a:r>
            <a:r>
              <a:rPr lang="fr-FR" sz="2400" dirty="0"/>
              <a:t> – art. 21)</a:t>
            </a:r>
          </a:p>
          <a:p>
            <a:pPr algn="just"/>
            <a:r>
              <a:rPr lang="fr-FR" sz="2400" dirty="0"/>
              <a:t>Tempi di </a:t>
            </a:r>
            <a:r>
              <a:rPr lang="fr-FR" sz="2400" dirty="0" err="1"/>
              <a:t>riposo</a:t>
            </a:r>
            <a:r>
              <a:rPr lang="fr-FR" sz="2400" dirty="0"/>
              <a:t> e </a:t>
            </a:r>
            <a:r>
              <a:rPr lang="fr-FR" sz="2400" dirty="0" err="1"/>
              <a:t>diritto</a:t>
            </a:r>
            <a:r>
              <a:rPr lang="fr-FR" sz="2400" dirty="0"/>
              <a:t> alla </a:t>
            </a:r>
            <a:r>
              <a:rPr lang="fr-FR" sz="2400" dirty="0" err="1"/>
              <a:t>disconnessione</a:t>
            </a:r>
            <a:endParaRPr lang="fr-FR" sz="2400" dirty="0"/>
          </a:p>
          <a:p>
            <a:pPr algn="just"/>
            <a:r>
              <a:rPr lang="fr-FR" sz="2400" dirty="0" err="1"/>
              <a:t>Durata</a:t>
            </a:r>
            <a:r>
              <a:rPr lang="fr-FR" sz="2400" dirty="0"/>
              <a:t> (</a:t>
            </a:r>
            <a:r>
              <a:rPr lang="fr-FR" sz="2400" dirty="0" err="1"/>
              <a:t>determinata</a:t>
            </a:r>
            <a:r>
              <a:rPr lang="fr-FR" sz="2400" dirty="0"/>
              <a:t> o </a:t>
            </a:r>
            <a:r>
              <a:rPr lang="fr-FR" sz="2400" dirty="0" err="1"/>
              <a:t>indeterminata</a:t>
            </a:r>
            <a:r>
              <a:rPr lang="fr-FR" sz="2400" dirty="0"/>
              <a:t>)</a:t>
            </a:r>
          </a:p>
          <a:p>
            <a:pPr algn="just"/>
            <a:r>
              <a:rPr lang="fr-FR" sz="2400" dirty="0"/>
              <a:t>Se </a:t>
            </a:r>
            <a:r>
              <a:rPr lang="fr-FR" sz="2400" dirty="0" err="1"/>
              <a:t>durata</a:t>
            </a:r>
            <a:r>
              <a:rPr lang="fr-FR" sz="2400" dirty="0"/>
              <a:t> </a:t>
            </a:r>
            <a:r>
              <a:rPr lang="fr-FR" sz="2400" dirty="0" err="1"/>
              <a:t>indeterminata</a:t>
            </a:r>
            <a:r>
              <a:rPr lang="fr-FR" sz="2400" dirty="0"/>
              <a:t>: </a:t>
            </a:r>
            <a:r>
              <a:rPr lang="fr-FR" sz="2400" dirty="0" err="1"/>
              <a:t>recesso</a:t>
            </a:r>
            <a:r>
              <a:rPr lang="fr-FR" sz="2400" dirty="0"/>
              <a:t> con </a:t>
            </a:r>
            <a:r>
              <a:rPr lang="fr-FR" sz="2400" dirty="0" err="1"/>
              <a:t>preavviso</a:t>
            </a:r>
            <a:r>
              <a:rPr lang="fr-FR" sz="2400" dirty="0"/>
              <a:t> di </a:t>
            </a:r>
            <a:r>
              <a:rPr lang="fr-FR" sz="2400" dirty="0" err="1"/>
              <a:t>almeno</a:t>
            </a:r>
            <a:r>
              <a:rPr lang="fr-FR" sz="2400" dirty="0"/>
              <a:t> 30 </a:t>
            </a:r>
            <a:r>
              <a:rPr lang="fr-FR" sz="2400" dirty="0" err="1"/>
              <a:t>gg</a:t>
            </a:r>
            <a:r>
              <a:rPr lang="fr-FR" sz="2400" dirty="0"/>
              <a:t>. (per </a:t>
            </a:r>
            <a:r>
              <a:rPr lang="fr-FR" sz="2400" dirty="0" err="1"/>
              <a:t>lavoratori</a:t>
            </a:r>
            <a:r>
              <a:rPr lang="fr-FR" sz="2400" dirty="0"/>
              <a:t> </a:t>
            </a:r>
            <a:r>
              <a:rPr lang="fr-FR" sz="2400" dirty="0" err="1"/>
              <a:t>disabili</a:t>
            </a:r>
            <a:r>
              <a:rPr lang="fr-FR" sz="2400" dirty="0"/>
              <a:t> 90 </a:t>
            </a:r>
            <a:r>
              <a:rPr lang="fr-FR" sz="2400" dirty="0" err="1"/>
              <a:t>gg</a:t>
            </a:r>
            <a:r>
              <a:rPr lang="fr-FR" sz="2400" dirty="0"/>
              <a:t>.)</a:t>
            </a:r>
          </a:p>
        </p:txBody>
      </p:sp>
    </p:spTree>
    <p:extLst>
      <p:ext uri="{BB962C8B-B14F-4D97-AF65-F5344CB8AC3E}">
        <p14:creationId xmlns:p14="http://schemas.microsoft.com/office/powerpoint/2010/main" val="2539947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73D6A2-3F80-4245-82FD-66D077CE1C60}"/>
              </a:ext>
            </a:extLst>
          </p:cNvPr>
          <p:cNvSpPr>
            <a:spLocks noGrp="1"/>
          </p:cNvSpPr>
          <p:nvPr>
            <p:ph type="title"/>
          </p:nvPr>
        </p:nvSpPr>
        <p:spPr>
          <a:xfrm>
            <a:off x="1670137" y="819189"/>
            <a:ext cx="7556500" cy="651438"/>
          </a:xfrm>
        </p:spPr>
        <p:txBody>
          <a:bodyPr/>
          <a:lstStyle/>
          <a:p>
            <a:r>
              <a:rPr lang="it-IT" dirty="0"/>
              <a:t>PER LA P.A.</a:t>
            </a:r>
          </a:p>
        </p:txBody>
      </p:sp>
      <p:sp>
        <p:nvSpPr>
          <p:cNvPr id="3" name="Segnaposto contenuto 2">
            <a:extLst>
              <a:ext uri="{FF2B5EF4-FFF2-40B4-BE49-F238E27FC236}">
                <a16:creationId xmlns:a16="http://schemas.microsoft.com/office/drawing/2014/main" id="{8D85A7BE-B922-FE45-BBF8-51A8B2A9FC21}"/>
              </a:ext>
            </a:extLst>
          </p:cNvPr>
          <p:cNvSpPr>
            <a:spLocks noGrp="1"/>
          </p:cNvSpPr>
          <p:nvPr>
            <p:ph idx="1"/>
          </p:nvPr>
        </p:nvSpPr>
        <p:spPr>
          <a:xfrm>
            <a:off x="1001261" y="2214694"/>
            <a:ext cx="9979928" cy="4540068"/>
          </a:xfrm>
        </p:spPr>
        <p:txBody>
          <a:bodyPr>
            <a:normAutofit/>
          </a:bodyPr>
          <a:lstStyle/>
          <a:p>
            <a:r>
              <a:rPr lang="it-IT" sz="2400" dirty="0"/>
              <a:t>Le linee guida (dir. 3/2017) prevedono che la prestazione di lavoro dovrà svolgersi, previo accordo con il lavoratore:</a:t>
            </a:r>
          </a:p>
          <a:p>
            <a:pPr lvl="1" algn="just"/>
            <a:r>
              <a:rPr lang="it-IT" sz="2000" dirty="0"/>
              <a:t>In parte all’esterno e in parte all’interno dei locali dell’amministrazione</a:t>
            </a:r>
          </a:p>
          <a:p>
            <a:pPr lvl="1" algn="just"/>
            <a:r>
              <a:rPr lang="it-IT" sz="2000" dirty="0"/>
              <a:t>Entro i soli limiti di durata massima dell'orario giornaliero e settimanale di lavoro</a:t>
            </a:r>
          </a:p>
          <a:p>
            <a:pPr lvl="1" algn="just"/>
            <a:r>
              <a:rPr lang="it-IT" sz="2000" dirty="0"/>
              <a:t>Con la possibilità di utilizzare strumenti tecnologici (propri o messi a disposizione dall’Amministrazione) per svolgere l’attività lavorativa</a:t>
            </a:r>
          </a:p>
          <a:p>
            <a:pPr algn="just"/>
            <a:r>
              <a:rPr lang="it-IT" sz="2400" dirty="0"/>
              <a:t>Le linee guida rinviano poi a un atto interno, secondo i rispettivi ordinamenti, che tratti gli aspetti di tipo organizzativo e i profili attinenti al rapporto di lavoro</a:t>
            </a:r>
          </a:p>
        </p:txBody>
      </p:sp>
      <p:sp>
        <p:nvSpPr>
          <p:cNvPr id="4" name="Segnaposto numero diapositiva 3">
            <a:extLst>
              <a:ext uri="{FF2B5EF4-FFF2-40B4-BE49-F238E27FC236}">
                <a16:creationId xmlns:a16="http://schemas.microsoft.com/office/drawing/2014/main" id="{AA0D26F1-583B-FC4B-B55D-45B491957D45}"/>
              </a:ext>
            </a:extLst>
          </p:cNvPr>
          <p:cNvSpPr>
            <a:spLocks noGrp="1"/>
          </p:cNvSpPr>
          <p:nvPr>
            <p:ph type="sldNum" sz="quarter" idx="12"/>
          </p:nvPr>
        </p:nvSpPr>
        <p:spPr/>
        <p:txBody>
          <a:bodyPr/>
          <a:lstStyle/>
          <a:p>
            <a:pPr>
              <a:defRPr/>
            </a:pPr>
            <a:fld id="{1E337ED0-8F8B-4836-83E4-434362271E75}" type="slidenum">
              <a:rPr lang="en-US" smtClean="0"/>
              <a:pPr>
                <a:defRPr/>
              </a:pPr>
              <a:t>17</a:t>
            </a:fld>
            <a:endParaRPr lang="en-US" dirty="0"/>
          </a:p>
        </p:txBody>
      </p:sp>
    </p:spTree>
    <p:extLst>
      <p:ext uri="{BB962C8B-B14F-4D97-AF65-F5344CB8AC3E}">
        <p14:creationId xmlns:p14="http://schemas.microsoft.com/office/powerpoint/2010/main" val="104875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2CCDE6-4EDF-0B46-8899-32939B8FB059}"/>
              </a:ext>
            </a:extLst>
          </p:cNvPr>
          <p:cNvSpPr>
            <a:spLocks noGrp="1"/>
          </p:cNvSpPr>
          <p:nvPr>
            <p:ph type="title"/>
          </p:nvPr>
        </p:nvSpPr>
        <p:spPr/>
        <p:txBody>
          <a:bodyPr>
            <a:normAutofit/>
          </a:bodyPr>
          <a:lstStyle/>
          <a:p>
            <a:r>
              <a:rPr lang="it-IT" dirty="0"/>
              <a:t>LAVORO AGILE E TELELAVORO</a:t>
            </a:r>
          </a:p>
        </p:txBody>
      </p:sp>
      <p:sp>
        <p:nvSpPr>
          <p:cNvPr id="3" name="Segnaposto testo 2">
            <a:extLst>
              <a:ext uri="{FF2B5EF4-FFF2-40B4-BE49-F238E27FC236}">
                <a16:creationId xmlns:a16="http://schemas.microsoft.com/office/drawing/2014/main" id="{58CD690E-58CF-DC45-9372-16793876FAC6}"/>
              </a:ext>
            </a:extLst>
          </p:cNvPr>
          <p:cNvSpPr>
            <a:spLocks noGrp="1"/>
          </p:cNvSpPr>
          <p:nvPr>
            <p:ph idx="1"/>
          </p:nvPr>
        </p:nvSpPr>
        <p:spPr>
          <a:xfrm>
            <a:off x="1154954" y="2231472"/>
            <a:ext cx="9952070" cy="4464296"/>
          </a:xfrm>
        </p:spPr>
        <p:txBody>
          <a:bodyPr>
            <a:normAutofit/>
          </a:bodyPr>
          <a:lstStyle/>
          <a:p>
            <a:pPr algn="just"/>
            <a:r>
              <a:rPr lang="it-IT" sz="2400" dirty="0"/>
              <a:t>La dir. 3/2017 segnala che «va ribadita la differenza con il telelavoro, meglio identificabile come prestazione lavorativa a distanza (ad es. presso l’abitazione della lavoratrice o del lavoratore)</a:t>
            </a:r>
          </a:p>
          <a:p>
            <a:pPr algn="just"/>
            <a:r>
              <a:rPr lang="it-IT" sz="2400" dirty="0"/>
              <a:t>Ma c’è distinzione?</a:t>
            </a:r>
          </a:p>
        </p:txBody>
      </p:sp>
    </p:spTree>
    <p:extLst>
      <p:ext uri="{BB962C8B-B14F-4D97-AF65-F5344CB8AC3E}">
        <p14:creationId xmlns:p14="http://schemas.microsoft.com/office/powerpoint/2010/main" val="440724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20E0D8-E172-824F-A720-7D74775F6FB1}"/>
              </a:ext>
            </a:extLst>
          </p:cNvPr>
          <p:cNvSpPr>
            <a:spLocks noGrp="1"/>
          </p:cNvSpPr>
          <p:nvPr>
            <p:ph type="title"/>
          </p:nvPr>
        </p:nvSpPr>
        <p:spPr/>
        <p:txBody>
          <a:bodyPr>
            <a:normAutofit/>
          </a:bodyPr>
          <a:lstStyle/>
          <a:p>
            <a:r>
              <a:rPr lang="it-IT" dirty="0"/>
              <a:t>LA DEFINIZIONE DI TELELAVORO</a:t>
            </a:r>
          </a:p>
        </p:txBody>
      </p:sp>
      <p:sp>
        <p:nvSpPr>
          <p:cNvPr id="3" name="Segnaposto testo 2">
            <a:extLst>
              <a:ext uri="{FF2B5EF4-FFF2-40B4-BE49-F238E27FC236}">
                <a16:creationId xmlns:a16="http://schemas.microsoft.com/office/drawing/2014/main" id="{D046235C-D6F8-B641-9284-17B79E9177A3}"/>
              </a:ext>
            </a:extLst>
          </p:cNvPr>
          <p:cNvSpPr>
            <a:spLocks noGrp="1"/>
          </p:cNvSpPr>
          <p:nvPr>
            <p:ph idx="1"/>
          </p:nvPr>
        </p:nvSpPr>
        <p:spPr>
          <a:xfrm>
            <a:off x="1359017" y="2306972"/>
            <a:ext cx="8219958" cy="3819192"/>
          </a:xfrm>
        </p:spPr>
        <p:txBody>
          <a:bodyPr>
            <a:normAutofit fontScale="92500" lnSpcReduction="20000"/>
          </a:bodyPr>
          <a:lstStyle/>
          <a:p>
            <a:pPr algn="just"/>
            <a:r>
              <a:rPr lang="it-IT" dirty="0"/>
              <a:t>Accordo-quadro europeo sul telelavoro (2002) e Accordo Interconfederale (2004)</a:t>
            </a:r>
          </a:p>
          <a:p>
            <a:pPr algn="just"/>
            <a:r>
              <a:rPr lang="it-IT" dirty="0"/>
              <a:t>«Forma di organizzazione e/o di svolgimento del lavoro che si avvale delle tecnologie dell’informazione nell’ambito d’un contratto o un rapporto di lavoro, in cui l’attività lavorativa, che potrebbe essere svolta nei locali dell’impresa, viene regolarmente svolta al di fuori» (art. 1)</a:t>
            </a:r>
          </a:p>
          <a:p>
            <a:pPr algn="just"/>
            <a:r>
              <a:rPr lang="it-IT" dirty="0"/>
              <a:t>D.P.R. 70/99, art. 2, </a:t>
            </a:r>
            <a:r>
              <a:rPr lang="it-IT" dirty="0" err="1"/>
              <a:t>lett</a:t>
            </a:r>
            <a:r>
              <a:rPr lang="it-IT" dirty="0"/>
              <a:t>. b)</a:t>
            </a:r>
          </a:p>
          <a:p>
            <a:pPr algn="just"/>
            <a:r>
              <a:rPr lang="it-IT" dirty="0"/>
              <a:t>Si intende per telelavoro «la prestazione di lavoro eseguita (…) in qualsiasi luogo ritenuto idoneo, collocato al di fuori della sede di lavoro, dove la prestazione sia tecnicamente possibile, con il prevalente supporto di tecnologie dell'informazione e della comunicazione, che consentano il collegamento con l'amministrazione cui la prestazione stessa inerisce</a:t>
            </a:r>
          </a:p>
        </p:txBody>
      </p:sp>
    </p:spTree>
    <p:extLst>
      <p:ext uri="{BB962C8B-B14F-4D97-AF65-F5344CB8AC3E}">
        <p14:creationId xmlns:p14="http://schemas.microsoft.com/office/powerpoint/2010/main" val="319821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part-time: fonti</a:t>
            </a:r>
          </a:p>
        </p:txBody>
      </p:sp>
      <p:sp>
        <p:nvSpPr>
          <p:cNvPr id="3" name="Segnaposto contenuto 2"/>
          <p:cNvSpPr>
            <a:spLocks noGrp="1"/>
          </p:cNvSpPr>
          <p:nvPr>
            <p:ph idx="1"/>
          </p:nvPr>
        </p:nvSpPr>
        <p:spPr/>
        <p:txBody>
          <a:bodyPr/>
          <a:lstStyle/>
          <a:p>
            <a:r>
              <a:rPr lang="it-IT" dirty="0"/>
              <a:t>L. n. 863/1984</a:t>
            </a:r>
          </a:p>
          <a:p>
            <a:r>
              <a:rPr lang="it-IT" dirty="0"/>
              <a:t>DIRETTIVA 97/81/CE</a:t>
            </a:r>
          </a:p>
          <a:p>
            <a:r>
              <a:rPr lang="it-IT" dirty="0"/>
              <a:t>D.lgs. N. 61/2000</a:t>
            </a:r>
          </a:p>
          <a:p>
            <a:r>
              <a:rPr lang="it-IT" dirty="0"/>
              <a:t>D.lgs. N. 81 del 2015: art. 4-12</a:t>
            </a:r>
          </a:p>
          <a:p>
            <a:r>
              <a:rPr lang="it-IT" dirty="0"/>
              <a:t>Contrattazione collettiva</a:t>
            </a:r>
          </a:p>
        </p:txBody>
      </p:sp>
    </p:spTree>
    <p:extLst>
      <p:ext uri="{BB962C8B-B14F-4D97-AF65-F5344CB8AC3E}">
        <p14:creationId xmlns:p14="http://schemas.microsoft.com/office/powerpoint/2010/main" val="1407031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DBC197-301E-8A47-AC24-325361549559}"/>
              </a:ext>
            </a:extLst>
          </p:cNvPr>
          <p:cNvSpPr>
            <a:spLocks noGrp="1"/>
          </p:cNvSpPr>
          <p:nvPr>
            <p:ph type="title"/>
          </p:nvPr>
        </p:nvSpPr>
        <p:spPr/>
        <p:txBody>
          <a:bodyPr>
            <a:normAutofit/>
          </a:bodyPr>
          <a:lstStyle/>
          <a:p>
            <a:r>
              <a:rPr lang="it-IT" dirty="0"/>
              <a:t>…segue</a:t>
            </a:r>
          </a:p>
        </p:txBody>
      </p:sp>
      <p:sp>
        <p:nvSpPr>
          <p:cNvPr id="3" name="Segnaposto testo 2">
            <a:extLst>
              <a:ext uri="{FF2B5EF4-FFF2-40B4-BE49-F238E27FC236}">
                <a16:creationId xmlns:a16="http://schemas.microsoft.com/office/drawing/2014/main" id="{5124BA9A-B337-A94B-BF97-C4863CDDA667}"/>
              </a:ext>
            </a:extLst>
          </p:cNvPr>
          <p:cNvSpPr>
            <a:spLocks noGrp="1"/>
          </p:cNvSpPr>
          <p:nvPr>
            <p:ph idx="1"/>
          </p:nvPr>
        </p:nvSpPr>
        <p:spPr>
          <a:xfrm>
            <a:off x="1846305" y="2204209"/>
            <a:ext cx="8967103" cy="4525963"/>
          </a:xfrm>
        </p:spPr>
        <p:txBody>
          <a:bodyPr>
            <a:normAutofit/>
          </a:bodyPr>
          <a:lstStyle/>
          <a:p>
            <a:pPr algn="just"/>
            <a:r>
              <a:rPr lang="it-IT" sz="2400" dirty="0"/>
              <a:t>Differenza: esistenza o meno di una postazione fissa e allo svolgimento dell’attività regolarmente o meno fuori dai locali dell’amministrazione…</a:t>
            </a:r>
          </a:p>
          <a:p>
            <a:pPr algn="just"/>
            <a:r>
              <a:rPr lang="it-IT" sz="2400" dirty="0"/>
              <a:t>In verità esistono forme di telelavoro mobile, regolate da accordi collettivi…</a:t>
            </a:r>
          </a:p>
          <a:p>
            <a:pPr algn="just"/>
            <a:r>
              <a:rPr lang="it-IT" sz="2400" dirty="0"/>
              <a:t>Anche la possibilità di scelta dell’orario di lavoro non è determinante (si v. la definizione dell’accordo-quadro e le indicazioni della dir. 3/2017)</a:t>
            </a:r>
          </a:p>
        </p:txBody>
      </p:sp>
    </p:spTree>
    <p:extLst>
      <p:ext uri="{BB962C8B-B14F-4D97-AF65-F5344CB8AC3E}">
        <p14:creationId xmlns:p14="http://schemas.microsoft.com/office/powerpoint/2010/main" val="2609578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5C787E-8F8F-CD45-BE9A-C203C2DE23D1}"/>
              </a:ext>
            </a:extLst>
          </p:cNvPr>
          <p:cNvSpPr>
            <a:spLocks noGrp="1"/>
          </p:cNvSpPr>
          <p:nvPr>
            <p:ph type="title"/>
          </p:nvPr>
        </p:nvSpPr>
        <p:spPr/>
        <p:txBody>
          <a:bodyPr/>
          <a:lstStyle/>
          <a:p>
            <a:r>
              <a:rPr lang="it-IT" dirty="0"/>
              <a:t>…segue</a:t>
            </a:r>
          </a:p>
        </p:txBody>
      </p:sp>
      <p:sp>
        <p:nvSpPr>
          <p:cNvPr id="3" name="Segnaposto testo 2">
            <a:extLst>
              <a:ext uri="{FF2B5EF4-FFF2-40B4-BE49-F238E27FC236}">
                <a16:creationId xmlns:a16="http://schemas.microsoft.com/office/drawing/2014/main" id="{982019AF-9D11-7348-942F-7F325173477D}"/>
              </a:ext>
            </a:extLst>
          </p:cNvPr>
          <p:cNvSpPr>
            <a:spLocks noGrp="1"/>
          </p:cNvSpPr>
          <p:nvPr>
            <p:ph idx="1"/>
          </p:nvPr>
        </p:nvSpPr>
        <p:spPr/>
        <p:txBody>
          <a:bodyPr/>
          <a:lstStyle/>
          <a:p>
            <a:pPr algn="just"/>
            <a:r>
              <a:rPr lang="it-IT" sz="2800" dirty="0"/>
              <a:t>Il lavoro agile «non costituisce una fattispecie  concettualmente autonoma e distinta dal telelavoro» ma è piuttosto inquadrabile come un sottoinsieme di sue </a:t>
            </a:r>
            <a:r>
              <a:rPr lang="it-IT" sz="2800" i="1" dirty="0" err="1"/>
              <a:t>species</a:t>
            </a:r>
            <a:endParaRPr lang="it-IT" sz="2800" dirty="0"/>
          </a:p>
          <a:p>
            <a:endParaRPr lang="it-IT" sz="2800" dirty="0"/>
          </a:p>
        </p:txBody>
      </p:sp>
    </p:spTree>
    <p:extLst>
      <p:ext uri="{BB962C8B-B14F-4D97-AF65-F5344CB8AC3E}">
        <p14:creationId xmlns:p14="http://schemas.microsoft.com/office/powerpoint/2010/main" val="1277000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1756AB-D53E-164A-AFB4-86D363D31EF6}"/>
              </a:ext>
            </a:extLst>
          </p:cNvPr>
          <p:cNvSpPr>
            <a:spLocks noGrp="1"/>
          </p:cNvSpPr>
          <p:nvPr>
            <p:ph type="title"/>
          </p:nvPr>
        </p:nvSpPr>
        <p:spPr/>
        <p:txBody>
          <a:bodyPr/>
          <a:lstStyle/>
          <a:p>
            <a:r>
              <a:rPr lang="it-IT" dirty="0"/>
              <a:t>…segue</a:t>
            </a:r>
          </a:p>
        </p:txBody>
      </p:sp>
      <p:sp>
        <p:nvSpPr>
          <p:cNvPr id="3" name="Segnaposto testo 2">
            <a:extLst>
              <a:ext uri="{FF2B5EF4-FFF2-40B4-BE49-F238E27FC236}">
                <a16:creationId xmlns:a16="http://schemas.microsoft.com/office/drawing/2014/main" id="{D9670F47-6561-074A-A077-7C53026460A4}"/>
              </a:ext>
            </a:extLst>
          </p:cNvPr>
          <p:cNvSpPr>
            <a:spLocks noGrp="1"/>
          </p:cNvSpPr>
          <p:nvPr>
            <p:ph idx="1"/>
          </p:nvPr>
        </p:nvSpPr>
        <p:spPr>
          <a:xfrm>
            <a:off x="1757409" y="2332037"/>
            <a:ext cx="9123111" cy="4525963"/>
          </a:xfrm>
        </p:spPr>
        <p:txBody>
          <a:bodyPr>
            <a:normAutofit/>
          </a:bodyPr>
          <a:lstStyle/>
          <a:p>
            <a:pPr algn="just"/>
            <a:r>
              <a:rPr lang="it-IT" sz="2400" dirty="0"/>
              <a:t>Al lavoratore agile si applicano le norme (soprattutto in materia di sicurezza) previste per i lavoratori a distanza?</a:t>
            </a:r>
          </a:p>
          <a:p>
            <a:pPr algn="just"/>
            <a:r>
              <a:rPr lang="it-IT" sz="2400" dirty="0"/>
              <a:t>Sì, la previsione di una disciplina specifica non esclude l’applicazione della normativa generale del T.U. 81/2008 (si v. la dir. 3/2017, </a:t>
            </a:r>
            <a:r>
              <a:rPr lang="it-IT" sz="2400" dirty="0" err="1"/>
              <a:t>lett</a:t>
            </a:r>
            <a:r>
              <a:rPr lang="it-IT" sz="2400" dirty="0"/>
              <a:t>. D, punto 16)</a:t>
            </a:r>
          </a:p>
        </p:txBody>
      </p:sp>
    </p:spTree>
    <p:extLst>
      <p:ext uri="{BB962C8B-B14F-4D97-AF65-F5344CB8AC3E}">
        <p14:creationId xmlns:p14="http://schemas.microsoft.com/office/powerpoint/2010/main" val="1833475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D55496-07B4-4E40-85A4-9D08BB8F579A}"/>
              </a:ext>
            </a:extLst>
          </p:cNvPr>
          <p:cNvSpPr>
            <a:spLocks noGrp="1"/>
          </p:cNvSpPr>
          <p:nvPr>
            <p:ph type="title"/>
          </p:nvPr>
        </p:nvSpPr>
        <p:spPr/>
        <p:txBody>
          <a:bodyPr/>
          <a:lstStyle/>
          <a:p>
            <a:r>
              <a:rPr lang="it-IT" dirty="0"/>
              <a:t>La sicurezza nella L. 81/2017</a:t>
            </a:r>
          </a:p>
        </p:txBody>
      </p:sp>
      <p:sp>
        <p:nvSpPr>
          <p:cNvPr id="4" name="Segnaposto contenuto 5"/>
          <p:cNvSpPr>
            <a:spLocks noGrp="1"/>
          </p:cNvSpPr>
          <p:nvPr>
            <p:ph idx="1"/>
          </p:nvPr>
        </p:nvSpPr>
        <p:spPr>
          <a:xfrm>
            <a:off x="889233" y="2271321"/>
            <a:ext cx="8597463" cy="4525963"/>
          </a:xfrm>
        </p:spPr>
        <p:txBody>
          <a:bodyPr>
            <a:normAutofit fontScale="92500" lnSpcReduction="20000"/>
          </a:bodyPr>
          <a:lstStyle/>
          <a:p>
            <a:pPr lvl="1" algn="just"/>
            <a:r>
              <a:rPr lang="it-IT" sz="2800" dirty="0">
                <a:latin typeface="Avenir Roman"/>
              </a:rPr>
              <a:t>Le norme dedicate alla sicurezza</a:t>
            </a:r>
          </a:p>
          <a:p>
            <a:pPr lvl="2" algn="just"/>
            <a:r>
              <a:rPr lang="it-IT" sz="2400" b="1" dirty="0">
                <a:latin typeface="Avenir Roman"/>
              </a:rPr>
              <a:t>Art. 18, c. 2</a:t>
            </a:r>
          </a:p>
          <a:p>
            <a:pPr lvl="3" algn="just"/>
            <a:r>
              <a:rPr lang="it-IT" sz="2000" dirty="0">
                <a:latin typeface="Avenir Roman"/>
              </a:rPr>
              <a:t>il datore di lavoro è responsabile della sicurezza e del buon funzionamento degli strumenti tecnologici forniti al lavoratore per lo svolgimento dell'attività lavorativa </a:t>
            </a:r>
          </a:p>
          <a:p>
            <a:pPr lvl="2" algn="just"/>
            <a:r>
              <a:rPr lang="it-IT" sz="2400" b="1" dirty="0">
                <a:latin typeface="Avenir Roman"/>
              </a:rPr>
              <a:t>Art. 19, c. 1</a:t>
            </a:r>
          </a:p>
          <a:p>
            <a:pPr lvl="3" algn="just"/>
            <a:r>
              <a:rPr lang="it-IT" sz="2000" dirty="0">
                <a:latin typeface="Avenir Roman"/>
              </a:rPr>
              <a:t>rinvio all’accordo individuale per definire i tempi di riposo del lavoratore e le misure tecniche e organizzative necessarie per assicurare la sua disconnessione dalle strumentazioni tecnologiche di lavoro </a:t>
            </a:r>
          </a:p>
          <a:p>
            <a:pPr lvl="2" algn="just"/>
            <a:r>
              <a:rPr lang="it-IT" sz="2400" b="1" dirty="0">
                <a:latin typeface="Avenir Roman"/>
              </a:rPr>
              <a:t>Art. 22</a:t>
            </a:r>
          </a:p>
          <a:p>
            <a:pPr lvl="3" algn="just"/>
            <a:r>
              <a:rPr lang="it-IT" sz="2000" dirty="0">
                <a:latin typeface="Avenir Roman"/>
              </a:rPr>
              <a:t>dedicato espressamente alla sicurezza</a:t>
            </a:r>
          </a:p>
          <a:p>
            <a:pPr lvl="2" algn="just"/>
            <a:r>
              <a:rPr lang="it-IT" sz="2400" b="1" dirty="0">
                <a:solidFill>
                  <a:srgbClr val="FF0000"/>
                </a:solidFill>
                <a:latin typeface="Avenir Roman"/>
              </a:rPr>
              <a:t>Il mancato rinvio all’art. 3, c. 10, d.lgs. n. 81/2008</a:t>
            </a:r>
            <a:endParaRPr lang="it-IT" sz="2400" dirty="0">
              <a:latin typeface="Avenir Roman"/>
            </a:endParaRPr>
          </a:p>
        </p:txBody>
      </p:sp>
    </p:spTree>
    <p:extLst>
      <p:ext uri="{BB962C8B-B14F-4D97-AF65-F5344CB8AC3E}">
        <p14:creationId xmlns:p14="http://schemas.microsoft.com/office/powerpoint/2010/main" val="501015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dirty="0"/>
              <a:t>…art. 3, c. 10, TU 81/2008</a:t>
            </a:r>
          </a:p>
        </p:txBody>
      </p:sp>
      <p:sp>
        <p:nvSpPr>
          <p:cNvPr id="6" name="Segnaposto contenuto 5"/>
          <p:cNvSpPr>
            <a:spLocks noGrp="1"/>
          </p:cNvSpPr>
          <p:nvPr>
            <p:ph idx="1"/>
          </p:nvPr>
        </p:nvSpPr>
        <p:spPr>
          <a:xfrm>
            <a:off x="1154954" y="2603500"/>
            <a:ext cx="9264173" cy="3416300"/>
          </a:xfrm>
        </p:spPr>
        <p:txBody>
          <a:bodyPr>
            <a:normAutofit fontScale="92500" lnSpcReduction="10000"/>
          </a:bodyPr>
          <a:lstStyle/>
          <a:p>
            <a:r>
              <a:rPr lang="it-IT" dirty="0"/>
              <a:t>«A tutti i lavoratori subordinati che effettuano una prestazione continuativa di lavoro a distanza», inclusi i telelavoratori (pubblici e privati), si applicano:</a:t>
            </a:r>
          </a:p>
          <a:p>
            <a:pPr lvl="1"/>
            <a:r>
              <a:rPr lang="it-IT" dirty="0"/>
              <a:t>Titolo VII (Attrezzature munite di videoterminali)</a:t>
            </a:r>
          </a:p>
          <a:p>
            <a:pPr lvl="1"/>
            <a:r>
              <a:rPr lang="it-IT" dirty="0"/>
              <a:t>Titolo III (Attrezzature di lavoro e DPI) per tecnologie assegnate anche tramite terzi;</a:t>
            </a:r>
          </a:p>
          <a:p>
            <a:pPr lvl="1"/>
            <a:r>
              <a:rPr lang="it-IT" dirty="0"/>
              <a:t>Diritto del lavoratore all’informazione e di chiedere ispezioni</a:t>
            </a:r>
          </a:p>
          <a:p>
            <a:pPr lvl="1"/>
            <a:r>
              <a:rPr lang="it-IT" dirty="0"/>
              <a:t>Accesso del DL, RLS e Autorità di vigilanza nel luogo della prestazione (previo assenso se trattasi del domicilio)</a:t>
            </a:r>
          </a:p>
          <a:p>
            <a:pPr lvl="1"/>
            <a:r>
              <a:rPr lang="it-IT" dirty="0"/>
              <a:t>Obbligo del DL di prevenire l’isolamento del lavoratore a distanza (accesso alle informazioni aziendali e incontri con i colleghi)</a:t>
            </a:r>
          </a:p>
          <a:p>
            <a:pPr algn="just"/>
            <a:endParaRPr lang="it-IT" dirty="0"/>
          </a:p>
        </p:txBody>
      </p:sp>
    </p:spTree>
    <p:extLst>
      <p:ext uri="{BB962C8B-B14F-4D97-AF65-F5344CB8AC3E}">
        <p14:creationId xmlns:p14="http://schemas.microsoft.com/office/powerpoint/2010/main" val="2804478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7A5572-62F5-8A43-8E95-2AE2D5033073}"/>
              </a:ext>
            </a:extLst>
          </p:cNvPr>
          <p:cNvSpPr>
            <a:spLocks noGrp="1"/>
          </p:cNvSpPr>
          <p:nvPr>
            <p:ph type="title"/>
          </p:nvPr>
        </p:nvSpPr>
        <p:spPr/>
        <p:txBody>
          <a:bodyPr/>
          <a:lstStyle/>
          <a:p>
            <a:r>
              <a:rPr lang="fr-FR" dirty="0"/>
              <a:t>SICUREZZA E LAVORO AGILE</a:t>
            </a:r>
          </a:p>
        </p:txBody>
      </p:sp>
      <p:sp>
        <p:nvSpPr>
          <p:cNvPr id="3" name="Segnaposto testo 2">
            <a:extLst>
              <a:ext uri="{FF2B5EF4-FFF2-40B4-BE49-F238E27FC236}">
                <a16:creationId xmlns:a16="http://schemas.microsoft.com/office/drawing/2014/main" id="{79EAF015-CFDA-F84D-94E8-9174AD21BD85}"/>
              </a:ext>
            </a:extLst>
          </p:cNvPr>
          <p:cNvSpPr>
            <a:spLocks noGrp="1"/>
          </p:cNvSpPr>
          <p:nvPr>
            <p:ph idx="1"/>
          </p:nvPr>
        </p:nvSpPr>
        <p:spPr>
          <a:xfrm>
            <a:off x="1015068" y="2332139"/>
            <a:ext cx="8563907" cy="3794025"/>
          </a:xfrm>
        </p:spPr>
        <p:txBody>
          <a:bodyPr>
            <a:normAutofit/>
          </a:bodyPr>
          <a:lstStyle/>
          <a:p>
            <a:r>
              <a:rPr lang="it-IT" sz="2800" u="sng" dirty="0"/>
              <a:t>Si applicano le disposizioni generali in materia di sicurezza</a:t>
            </a:r>
            <a:r>
              <a:rPr lang="it-IT" sz="2800" dirty="0"/>
              <a:t> previste dal d. </a:t>
            </a:r>
            <a:r>
              <a:rPr lang="it-IT" sz="2800" dirty="0" err="1"/>
              <a:t>lgs</a:t>
            </a:r>
            <a:r>
              <a:rPr lang="it-IT" sz="2800" dirty="0"/>
              <a:t>. n. 81/2008</a:t>
            </a:r>
          </a:p>
        </p:txBody>
      </p:sp>
    </p:spTree>
    <p:extLst>
      <p:ext uri="{BB962C8B-B14F-4D97-AF65-F5344CB8AC3E}">
        <p14:creationId xmlns:p14="http://schemas.microsoft.com/office/powerpoint/2010/main" val="3276605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5A1628-755B-9E44-BF12-5C68A36AD6D3}"/>
              </a:ext>
            </a:extLst>
          </p:cNvPr>
          <p:cNvSpPr>
            <a:spLocks noGrp="1"/>
          </p:cNvSpPr>
          <p:nvPr>
            <p:ph type="title"/>
          </p:nvPr>
        </p:nvSpPr>
        <p:spPr/>
        <p:txBody>
          <a:bodyPr>
            <a:normAutofit/>
          </a:bodyPr>
          <a:lstStyle/>
          <a:p>
            <a:r>
              <a:rPr lang="it-IT" dirty="0"/>
              <a:t> TUTELE</a:t>
            </a:r>
          </a:p>
        </p:txBody>
      </p:sp>
      <p:sp>
        <p:nvSpPr>
          <p:cNvPr id="3" name="Segnaposto testo 2">
            <a:extLst>
              <a:ext uri="{FF2B5EF4-FFF2-40B4-BE49-F238E27FC236}">
                <a16:creationId xmlns:a16="http://schemas.microsoft.com/office/drawing/2014/main" id="{16FF60AC-E213-1842-8DA0-3FCDA0C7D17F}"/>
              </a:ext>
            </a:extLst>
          </p:cNvPr>
          <p:cNvSpPr>
            <a:spLocks noGrp="1"/>
          </p:cNvSpPr>
          <p:nvPr>
            <p:ph idx="1"/>
          </p:nvPr>
        </p:nvSpPr>
        <p:spPr>
          <a:xfrm>
            <a:off x="1359017" y="2399250"/>
            <a:ext cx="8219958" cy="3726913"/>
          </a:xfrm>
        </p:spPr>
        <p:txBody>
          <a:bodyPr>
            <a:normAutofit/>
          </a:bodyPr>
          <a:lstStyle/>
          <a:p>
            <a:pPr algn="just"/>
            <a:r>
              <a:rPr lang="it-IT" sz="2800" dirty="0"/>
              <a:t>Art. 20, l. 81/2017</a:t>
            </a:r>
          </a:p>
          <a:p>
            <a:pPr algn="just"/>
            <a:r>
              <a:rPr lang="it-IT" sz="2800" dirty="0"/>
              <a:t>«Il lavoratore che svolge la prestazione in modalità di lavoro agile ha diritto a un trattamento economico e normativo non inferiore a quello complessivamente applicato (…) nei confronti dei lavoratori che svolgono le medesime mansioni esclusivamente all’interno dell’azienda»</a:t>
            </a:r>
          </a:p>
        </p:txBody>
      </p:sp>
    </p:spTree>
    <p:extLst>
      <p:ext uri="{BB962C8B-B14F-4D97-AF65-F5344CB8AC3E}">
        <p14:creationId xmlns:p14="http://schemas.microsoft.com/office/powerpoint/2010/main" val="1038647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E5871-0AE1-8A4C-8FED-5C10E48D2426}"/>
              </a:ext>
            </a:extLst>
          </p:cNvPr>
          <p:cNvSpPr>
            <a:spLocks noGrp="1"/>
          </p:cNvSpPr>
          <p:nvPr>
            <p:ph type="title"/>
          </p:nvPr>
        </p:nvSpPr>
        <p:spPr/>
        <p:txBody>
          <a:bodyPr>
            <a:normAutofit/>
          </a:bodyPr>
          <a:lstStyle/>
          <a:p>
            <a:r>
              <a:rPr lang="it-IT" dirty="0"/>
              <a:t>…segue</a:t>
            </a:r>
          </a:p>
        </p:txBody>
      </p:sp>
      <p:sp>
        <p:nvSpPr>
          <p:cNvPr id="3" name="Segnaposto testo 2">
            <a:extLst>
              <a:ext uri="{FF2B5EF4-FFF2-40B4-BE49-F238E27FC236}">
                <a16:creationId xmlns:a16="http://schemas.microsoft.com/office/drawing/2014/main" id="{FA6D505A-0201-5442-8002-2F5E72A7D90E}"/>
              </a:ext>
            </a:extLst>
          </p:cNvPr>
          <p:cNvSpPr>
            <a:spLocks noGrp="1"/>
          </p:cNvSpPr>
          <p:nvPr>
            <p:ph idx="1"/>
          </p:nvPr>
        </p:nvSpPr>
        <p:spPr>
          <a:xfrm>
            <a:off x="1224793" y="2399251"/>
            <a:ext cx="8354182" cy="3726913"/>
          </a:xfrm>
        </p:spPr>
        <p:txBody>
          <a:bodyPr>
            <a:normAutofit/>
          </a:bodyPr>
          <a:lstStyle/>
          <a:p>
            <a:pPr algn="just"/>
            <a:r>
              <a:rPr lang="it-IT" sz="2400" dirty="0"/>
              <a:t>Si tratta della formulazione tipica del principio di parità di trattamento previsto generalmente per i lavoratori atipici (part-time, termine etc.)</a:t>
            </a:r>
          </a:p>
          <a:p>
            <a:pPr algn="just"/>
            <a:r>
              <a:rPr lang="it-IT" sz="2400" dirty="0"/>
              <a:t>Si tratta cioè di un divieto di discriminazione, funzionale ad escludere che il motivo di ricorso al lavoro agile risieda nel risparmio dei costi connessi alla prestazione «ordinaria» di lavoro subordinato </a:t>
            </a:r>
          </a:p>
          <a:p>
            <a:pPr algn="just"/>
            <a:r>
              <a:rPr lang="it-IT" sz="2400" dirty="0"/>
              <a:t>La questione dei buoni mensa, ad es., dovrebbe essere risolta alla luce di questa previsione</a:t>
            </a:r>
          </a:p>
        </p:txBody>
      </p:sp>
    </p:spTree>
    <p:extLst>
      <p:ext uri="{BB962C8B-B14F-4D97-AF65-F5344CB8AC3E}">
        <p14:creationId xmlns:p14="http://schemas.microsoft.com/office/powerpoint/2010/main" val="3194709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D16756-09FE-C64C-9A6D-B9532E0A3A82}"/>
              </a:ext>
            </a:extLst>
          </p:cNvPr>
          <p:cNvSpPr>
            <a:spLocks noGrp="1"/>
          </p:cNvSpPr>
          <p:nvPr>
            <p:ph type="title"/>
          </p:nvPr>
        </p:nvSpPr>
        <p:spPr/>
        <p:txBody>
          <a:bodyPr/>
          <a:lstStyle/>
          <a:p>
            <a:r>
              <a:rPr lang="it-IT" dirty="0"/>
              <a:t>IL PRINCIPIO DI PARITÀ</a:t>
            </a:r>
          </a:p>
        </p:txBody>
      </p:sp>
      <p:sp>
        <p:nvSpPr>
          <p:cNvPr id="3" name="Segnaposto contenuto 2">
            <a:extLst>
              <a:ext uri="{FF2B5EF4-FFF2-40B4-BE49-F238E27FC236}">
                <a16:creationId xmlns:a16="http://schemas.microsoft.com/office/drawing/2014/main" id="{09028B5B-5A36-344B-83A4-58F1D516FE76}"/>
              </a:ext>
            </a:extLst>
          </p:cNvPr>
          <p:cNvSpPr>
            <a:spLocks noGrp="1"/>
          </p:cNvSpPr>
          <p:nvPr>
            <p:ph idx="1"/>
          </p:nvPr>
        </p:nvSpPr>
        <p:spPr>
          <a:xfrm>
            <a:off x="718781" y="2550253"/>
            <a:ext cx="8860194" cy="3953786"/>
          </a:xfrm>
        </p:spPr>
        <p:txBody>
          <a:bodyPr>
            <a:normAutofit fontScale="92500" lnSpcReduction="20000"/>
          </a:bodyPr>
          <a:lstStyle/>
          <a:p>
            <a:pPr algn="just"/>
            <a:r>
              <a:rPr lang="it-IT" sz="2800" dirty="0"/>
              <a:t>Nel caso della P.A. il principio di non discriminazione si applica anche alla scelta del personale da assegnare al lavoro agile</a:t>
            </a:r>
          </a:p>
          <a:p>
            <a:pPr algn="just"/>
            <a:r>
              <a:rPr lang="it-IT" sz="2800" dirty="0"/>
              <a:t>Secondo la dir. 3/2017, la P.A. deve:</a:t>
            </a:r>
          </a:p>
          <a:p>
            <a:pPr lvl="1" algn="just"/>
            <a:r>
              <a:rPr lang="it-IT" sz="2400" dirty="0"/>
              <a:t> individuare criteri di scelta del personale che su base volontaria chiede di avvalersi del lavoro agile;</a:t>
            </a:r>
          </a:p>
          <a:p>
            <a:pPr lvl="1" algn="just"/>
            <a:r>
              <a:rPr lang="it-IT" sz="2400" dirty="0"/>
              <a:t>Garantire che i dipendenti che se ne avvalgono non subiscano penalizzazioni ai fini del riconoscimento di professionalità e della progressione in carriera</a:t>
            </a:r>
          </a:p>
          <a:p>
            <a:pPr lvl="1" algn="just"/>
            <a:r>
              <a:rPr lang="it-IT" sz="2400" dirty="0"/>
              <a:t>Garantire l’applicazione del principio di parità di trattamento giuridico ed economico</a:t>
            </a:r>
          </a:p>
        </p:txBody>
      </p:sp>
      <p:sp>
        <p:nvSpPr>
          <p:cNvPr id="4" name="Segnaposto numero diapositiva 3">
            <a:extLst>
              <a:ext uri="{FF2B5EF4-FFF2-40B4-BE49-F238E27FC236}">
                <a16:creationId xmlns:a16="http://schemas.microsoft.com/office/drawing/2014/main" id="{C7B78014-E234-E84E-BE65-BA53A4491546}"/>
              </a:ext>
            </a:extLst>
          </p:cNvPr>
          <p:cNvSpPr>
            <a:spLocks noGrp="1"/>
          </p:cNvSpPr>
          <p:nvPr>
            <p:ph type="sldNum" sz="quarter" idx="12"/>
          </p:nvPr>
        </p:nvSpPr>
        <p:spPr/>
        <p:txBody>
          <a:bodyPr/>
          <a:lstStyle/>
          <a:p>
            <a:pPr>
              <a:defRPr/>
            </a:pPr>
            <a:fld id="{1E337ED0-8F8B-4836-83E4-434362271E75}" type="slidenum">
              <a:rPr lang="en-US" smtClean="0"/>
              <a:pPr>
                <a:defRPr/>
              </a:pPr>
              <a:t>28</a:t>
            </a:fld>
            <a:endParaRPr lang="en-US" dirty="0"/>
          </a:p>
        </p:txBody>
      </p:sp>
    </p:spTree>
    <p:extLst>
      <p:ext uri="{BB962C8B-B14F-4D97-AF65-F5344CB8AC3E}">
        <p14:creationId xmlns:p14="http://schemas.microsoft.com/office/powerpoint/2010/main" val="1091564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A68877-C7B5-3843-9A50-66235BC95BD3}"/>
              </a:ext>
            </a:extLst>
          </p:cNvPr>
          <p:cNvSpPr>
            <a:spLocks noGrp="1"/>
          </p:cNvSpPr>
          <p:nvPr>
            <p:ph type="title"/>
          </p:nvPr>
        </p:nvSpPr>
        <p:spPr/>
        <p:txBody>
          <a:bodyPr>
            <a:normAutofit/>
          </a:bodyPr>
          <a:lstStyle/>
          <a:p>
            <a:r>
              <a:rPr lang="it-IT" dirty="0"/>
              <a:t>FORMAZIONE</a:t>
            </a:r>
          </a:p>
        </p:txBody>
      </p:sp>
      <p:sp>
        <p:nvSpPr>
          <p:cNvPr id="3" name="Segnaposto testo 2">
            <a:extLst>
              <a:ext uri="{FF2B5EF4-FFF2-40B4-BE49-F238E27FC236}">
                <a16:creationId xmlns:a16="http://schemas.microsoft.com/office/drawing/2014/main" id="{63D25E50-27F0-4B4D-BE83-A44F43B24E5E}"/>
              </a:ext>
            </a:extLst>
          </p:cNvPr>
          <p:cNvSpPr>
            <a:spLocks noGrp="1"/>
          </p:cNvSpPr>
          <p:nvPr>
            <p:ph idx="1"/>
          </p:nvPr>
        </p:nvSpPr>
        <p:spPr>
          <a:xfrm>
            <a:off x="817562" y="2332139"/>
            <a:ext cx="8761413" cy="3794025"/>
          </a:xfrm>
        </p:spPr>
        <p:txBody>
          <a:bodyPr>
            <a:normAutofit/>
          </a:bodyPr>
          <a:lstStyle/>
          <a:p>
            <a:r>
              <a:rPr lang="it-IT" sz="2800" dirty="0"/>
              <a:t>secondo comma dell’art. 20</a:t>
            </a:r>
          </a:p>
          <a:p>
            <a:pPr algn="just"/>
            <a:r>
              <a:rPr lang="it-IT" sz="2800" dirty="0"/>
              <a:t>«Al lavoratore impiegato in forme di lavoro agile (…) può essere riconosciuto, nell’ambito dell’accordo di cui all’art. 19, il diritto all’apprendimento permanente, in modalità formali, non formali o informali, e alla periodica certificazione delle relative competenze»</a:t>
            </a:r>
          </a:p>
        </p:txBody>
      </p:sp>
    </p:spTree>
    <p:extLst>
      <p:ext uri="{BB962C8B-B14F-4D97-AF65-F5344CB8AC3E}">
        <p14:creationId xmlns:p14="http://schemas.microsoft.com/office/powerpoint/2010/main" val="164786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Tipologia </a:t>
            </a:r>
          </a:p>
        </p:txBody>
      </p:sp>
      <p:sp>
        <p:nvSpPr>
          <p:cNvPr id="3" name="Segnaposto contenuto 2"/>
          <p:cNvSpPr>
            <a:spLocks noGrp="1"/>
          </p:cNvSpPr>
          <p:nvPr>
            <p:ph idx="1"/>
          </p:nvPr>
        </p:nvSpPr>
        <p:spPr/>
        <p:txBody>
          <a:bodyPr/>
          <a:lstStyle/>
          <a:p>
            <a:pPr algn="just"/>
            <a:r>
              <a:rPr lang="it-IT" dirty="0"/>
              <a:t>Part-time orizzontale: il dipendente presta la sua attività per un tempo ridotto rispetto all’orario giornaliero (es. 4 ore per tutti i giorni)</a:t>
            </a:r>
          </a:p>
          <a:p>
            <a:pPr algn="just"/>
            <a:r>
              <a:rPr lang="it-IT" dirty="0"/>
              <a:t>Verticale: il dipendente presta la sua attività per un orario normale giornaliero ma in determinati giorni della settimana, del mese o dell’anno (es. 3 giorni la settimana, 3 volte al mese, nei week end, </a:t>
            </a:r>
            <a:r>
              <a:rPr lang="it-IT" dirty="0" err="1"/>
              <a:t>etc</a:t>
            </a:r>
            <a:r>
              <a:rPr lang="it-IT" dirty="0"/>
              <a:t>…)</a:t>
            </a:r>
          </a:p>
          <a:p>
            <a:pPr algn="just"/>
            <a:r>
              <a:rPr lang="it-IT" dirty="0"/>
              <a:t>Misto: combinazione tra le due forme</a:t>
            </a:r>
          </a:p>
        </p:txBody>
      </p:sp>
    </p:spTree>
    <p:extLst>
      <p:ext uri="{BB962C8B-B14F-4D97-AF65-F5344CB8AC3E}">
        <p14:creationId xmlns:p14="http://schemas.microsoft.com/office/powerpoint/2010/main" val="3045922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C66DD0-777B-634F-AF0B-1D9BD26EACBB}"/>
              </a:ext>
            </a:extLst>
          </p:cNvPr>
          <p:cNvSpPr>
            <a:spLocks noGrp="1"/>
          </p:cNvSpPr>
          <p:nvPr>
            <p:ph type="title"/>
          </p:nvPr>
        </p:nvSpPr>
        <p:spPr>
          <a:xfrm>
            <a:off x="1378041" y="759912"/>
            <a:ext cx="7556500" cy="1116012"/>
          </a:xfrm>
        </p:spPr>
        <p:txBody>
          <a:bodyPr/>
          <a:lstStyle/>
          <a:p>
            <a:r>
              <a:rPr lang="it-IT" dirty="0"/>
              <a:t>ORARIO DI LAVORO</a:t>
            </a:r>
          </a:p>
        </p:txBody>
      </p:sp>
      <p:sp>
        <p:nvSpPr>
          <p:cNvPr id="5" name="Segnaposto testo 4">
            <a:extLst>
              <a:ext uri="{FF2B5EF4-FFF2-40B4-BE49-F238E27FC236}">
                <a16:creationId xmlns:a16="http://schemas.microsoft.com/office/drawing/2014/main" id="{558D77E4-1CA2-5D4D-B807-F19F5FD2F8A5}"/>
              </a:ext>
            </a:extLst>
          </p:cNvPr>
          <p:cNvSpPr>
            <a:spLocks noGrp="1"/>
          </p:cNvSpPr>
          <p:nvPr>
            <p:ph idx="1"/>
          </p:nvPr>
        </p:nvSpPr>
        <p:spPr>
          <a:xfrm>
            <a:off x="1661020" y="2281806"/>
            <a:ext cx="7917955" cy="3844358"/>
          </a:xfrm>
        </p:spPr>
        <p:txBody>
          <a:bodyPr>
            <a:normAutofit fontScale="85000" lnSpcReduction="20000"/>
          </a:bodyPr>
          <a:lstStyle/>
          <a:p>
            <a:pPr algn="just"/>
            <a:r>
              <a:rPr lang="it-IT" sz="2400" b="1" dirty="0"/>
              <a:t>Il lavoratore agile </a:t>
            </a:r>
            <a:r>
              <a:rPr lang="it-IT" sz="2400" dirty="0"/>
              <a:t>non ha </a:t>
            </a:r>
            <a:r>
              <a:rPr lang="it-IT" sz="2400" b="1" dirty="0"/>
              <a:t>precisi </a:t>
            </a:r>
            <a:r>
              <a:rPr lang="it-IT" sz="2400" dirty="0"/>
              <a:t>vincoli d’orario ed è consentita un’organizzazione per fasi, cicli e </a:t>
            </a:r>
            <a:r>
              <a:rPr lang="it-IT" sz="2400" b="1" dirty="0"/>
              <a:t>obiettivi</a:t>
            </a:r>
            <a:r>
              <a:rPr lang="it-IT" sz="2400" dirty="0"/>
              <a:t>, purché nel </a:t>
            </a:r>
            <a:r>
              <a:rPr lang="it-IT" sz="2400" b="1" dirty="0"/>
              <a:t>rispetto dei limiti massimi d’orario </a:t>
            </a:r>
            <a:r>
              <a:rPr lang="it-IT" sz="2400" dirty="0"/>
              <a:t>giornaliero e settimanale secondo la legge e la contrattazione collettiva. In ogni caso, la prestazione si svolge </a:t>
            </a:r>
            <a:r>
              <a:rPr lang="it-IT" sz="2400" b="1" dirty="0"/>
              <a:t>in parte all’interno e in parte all’esterno </a:t>
            </a:r>
            <a:r>
              <a:rPr lang="it-IT" sz="2400" dirty="0"/>
              <a:t>(art. 18, c. 1)</a:t>
            </a:r>
          </a:p>
          <a:p>
            <a:pPr algn="just"/>
            <a:r>
              <a:rPr lang="it-IT" sz="2400" dirty="0"/>
              <a:t>Nel caso della P.A., tuttavia, è necessario definire la durata complessiva (in termini di giorni, ore, mesi e anni) con prevalenza dell’attività svolta in sede (dir. 3/2017)</a:t>
            </a:r>
          </a:p>
          <a:p>
            <a:pPr algn="just"/>
            <a:r>
              <a:rPr lang="it-IT" sz="2400" dirty="0"/>
              <a:t>L’accordo dovrà inoltre individuare la correlazione temporale tra la prestazione agile rispetto all’orario di servizio dell’amministrazione, anche prevedendo fasce di reperibilità</a:t>
            </a:r>
          </a:p>
          <a:p>
            <a:endParaRPr lang="it-IT" sz="2400" dirty="0">
              <a:latin typeface="Avenir Roman" panose="02000503020000020003" pitchFamily="2" charset="0"/>
            </a:endParaRPr>
          </a:p>
        </p:txBody>
      </p:sp>
    </p:spTree>
    <p:extLst>
      <p:ext uri="{BB962C8B-B14F-4D97-AF65-F5344CB8AC3E}">
        <p14:creationId xmlns:p14="http://schemas.microsoft.com/office/powerpoint/2010/main" val="1317766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06D6D0-C90A-894D-92D5-D4B5D97FAD2B}"/>
              </a:ext>
            </a:extLst>
          </p:cNvPr>
          <p:cNvSpPr>
            <a:spLocks noGrp="1"/>
          </p:cNvSpPr>
          <p:nvPr>
            <p:ph type="title"/>
          </p:nvPr>
        </p:nvSpPr>
        <p:spPr/>
        <p:txBody>
          <a:bodyPr>
            <a:normAutofit/>
          </a:bodyPr>
          <a:lstStyle/>
          <a:p>
            <a:r>
              <a:rPr lang="it-IT" dirty="0"/>
              <a:t>DIRITTO ALLA DISCONNESSIONE</a:t>
            </a:r>
          </a:p>
        </p:txBody>
      </p:sp>
      <p:sp>
        <p:nvSpPr>
          <p:cNvPr id="5" name="Segnaposto testo 4">
            <a:extLst>
              <a:ext uri="{FF2B5EF4-FFF2-40B4-BE49-F238E27FC236}">
                <a16:creationId xmlns:a16="http://schemas.microsoft.com/office/drawing/2014/main" id="{9A029776-C9CC-514E-8B30-BC7BF4DE2C41}"/>
              </a:ext>
            </a:extLst>
          </p:cNvPr>
          <p:cNvSpPr>
            <a:spLocks noGrp="1"/>
          </p:cNvSpPr>
          <p:nvPr>
            <p:ph idx="1"/>
          </p:nvPr>
        </p:nvSpPr>
        <p:spPr>
          <a:xfrm>
            <a:off x="1015068" y="2541864"/>
            <a:ext cx="8563907" cy="3584300"/>
          </a:xfrm>
        </p:spPr>
        <p:txBody>
          <a:bodyPr>
            <a:normAutofit fontScale="92500"/>
          </a:bodyPr>
          <a:lstStyle/>
          <a:p>
            <a:pPr algn="just"/>
            <a:r>
              <a:rPr lang="it-IT" sz="2800" b="1" dirty="0">
                <a:solidFill>
                  <a:srgbClr val="FF0000"/>
                </a:solidFill>
              </a:rPr>
              <a:t>L’accordo individuale </a:t>
            </a:r>
            <a:r>
              <a:rPr lang="it-IT" sz="2800" dirty="0"/>
              <a:t>stabilisce i «tempi di riposo» …. e le «misure tecniche e organizzative necessarie per la </a:t>
            </a:r>
            <a:r>
              <a:rPr lang="it-IT" sz="2800" b="1" dirty="0"/>
              <a:t>disconnessione </a:t>
            </a:r>
            <a:r>
              <a:rPr lang="it-IT" sz="2800" dirty="0"/>
              <a:t>dalle strumentazioni tecnologiche» (art. 19, c. 1).</a:t>
            </a:r>
          </a:p>
          <a:p>
            <a:pPr algn="just"/>
            <a:r>
              <a:rPr lang="it-IT" sz="2800" dirty="0"/>
              <a:t>Una riproposizione più debole dell’analogo diritto di matrice francese</a:t>
            </a:r>
          </a:p>
          <a:p>
            <a:pPr algn="just"/>
            <a:r>
              <a:rPr lang="it-IT" sz="2800" dirty="0"/>
              <a:t>La stessa previsione è contenuta nella dir. 3/2017</a:t>
            </a:r>
          </a:p>
        </p:txBody>
      </p:sp>
    </p:spTree>
    <p:extLst>
      <p:ext uri="{BB962C8B-B14F-4D97-AF65-F5344CB8AC3E}">
        <p14:creationId xmlns:p14="http://schemas.microsoft.com/office/powerpoint/2010/main" val="1839534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F18146-A6F5-4840-965F-16427A8722DE}"/>
              </a:ext>
            </a:extLst>
          </p:cNvPr>
          <p:cNvSpPr>
            <a:spLocks noGrp="1"/>
          </p:cNvSpPr>
          <p:nvPr>
            <p:ph type="title"/>
          </p:nvPr>
        </p:nvSpPr>
        <p:spPr/>
        <p:txBody>
          <a:bodyPr>
            <a:normAutofit/>
          </a:bodyPr>
          <a:lstStyle/>
          <a:p>
            <a:r>
              <a:rPr lang="it-IT" dirty="0"/>
              <a:t>DIRITTO ALLA DISCONNESSIONE</a:t>
            </a:r>
          </a:p>
        </p:txBody>
      </p:sp>
      <p:sp>
        <p:nvSpPr>
          <p:cNvPr id="5" name="Segnaposto testo 4">
            <a:extLst>
              <a:ext uri="{FF2B5EF4-FFF2-40B4-BE49-F238E27FC236}">
                <a16:creationId xmlns:a16="http://schemas.microsoft.com/office/drawing/2014/main" id="{3EBE64A3-412E-8E41-A8B5-10ECE67BF138}"/>
              </a:ext>
            </a:extLst>
          </p:cNvPr>
          <p:cNvSpPr>
            <a:spLocks noGrp="1"/>
          </p:cNvSpPr>
          <p:nvPr>
            <p:ph idx="1"/>
          </p:nvPr>
        </p:nvSpPr>
        <p:spPr>
          <a:xfrm>
            <a:off x="1359016" y="2818701"/>
            <a:ext cx="9001387" cy="3307463"/>
          </a:xfrm>
        </p:spPr>
        <p:txBody>
          <a:bodyPr>
            <a:normAutofit/>
          </a:bodyPr>
          <a:lstStyle/>
          <a:p>
            <a:r>
              <a:rPr lang="it-IT" sz="2400" dirty="0"/>
              <a:t>Il diritto alla disconnessione costituisce un argine rispetto all’invasione degli spazi di vita privata del lavoratore</a:t>
            </a:r>
          </a:p>
        </p:txBody>
      </p:sp>
    </p:spTree>
    <p:extLst>
      <p:ext uri="{BB962C8B-B14F-4D97-AF65-F5344CB8AC3E}">
        <p14:creationId xmlns:p14="http://schemas.microsoft.com/office/powerpoint/2010/main" val="146589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Disciplina emergenziale</a:t>
            </a:r>
          </a:p>
        </p:txBody>
      </p:sp>
      <p:sp>
        <p:nvSpPr>
          <p:cNvPr id="3" name="Segnaposto contenuto 2"/>
          <p:cNvSpPr>
            <a:spLocks noGrp="1"/>
          </p:cNvSpPr>
          <p:nvPr>
            <p:ph idx="1"/>
          </p:nvPr>
        </p:nvSpPr>
        <p:spPr/>
        <p:txBody>
          <a:bodyPr>
            <a:normAutofit/>
          </a:bodyPr>
          <a:lstStyle/>
          <a:p>
            <a:pPr marL="0" indent="0">
              <a:buNone/>
            </a:pPr>
            <a:r>
              <a:rPr lang="it-IT" dirty="0"/>
              <a:t>Disciplina «emergenziale»: tre fasi</a:t>
            </a:r>
          </a:p>
          <a:p>
            <a:pPr marL="0" indent="0">
              <a:buNone/>
            </a:pPr>
            <a:r>
              <a:rPr lang="it-IT" dirty="0"/>
              <a:t>I fase: inverno primavera 2020</a:t>
            </a:r>
          </a:p>
          <a:p>
            <a:pPr marL="0" indent="0" algn="just">
              <a:lnSpc>
                <a:spcPct val="120000"/>
              </a:lnSpc>
              <a:spcBef>
                <a:spcPts val="0"/>
              </a:spcBef>
              <a:buNone/>
            </a:pPr>
            <a:r>
              <a:rPr lang="it-IT" sz="1000" dirty="0" err="1"/>
              <a:t>d.p.c.m</a:t>
            </a:r>
            <a:r>
              <a:rPr lang="it-IT" sz="1000" dirty="0"/>
              <a:t>. del 23.2.2020, del 25.2.2020, dell’ 1.3.2020; la direttiva della Funzione pubblica n. 1/20 del 25.2.2020; l’ art. 18, d.l. 2.3.2020 n. 9, non </a:t>
            </a:r>
          </a:p>
          <a:p>
            <a:pPr marL="0" indent="0" algn="just">
              <a:lnSpc>
                <a:spcPct val="120000"/>
              </a:lnSpc>
              <a:spcBef>
                <a:spcPts val="0"/>
              </a:spcBef>
              <a:buNone/>
            </a:pPr>
            <a:r>
              <a:rPr lang="it-IT" sz="1000" dirty="0"/>
              <a:t>convertito, ma con effetti fatti salvi dalla l. 27 del 24.4.2020; il </a:t>
            </a:r>
            <a:r>
              <a:rPr lang="it-IT" sz="1000" dirty="0" err="1"/>
              <a:t>d.p.c.m</a:t>
            </a:r>
            <a:r>
              <a:rPr lang="it-IT" sz="1000" dirty="0"/>
              <a:t>. 9.3.2020 (ma anche il </a:t>
            </a:r>
            <a:r>
              <a:rPr lang="it-IT" sz="1000" dirty="0" err="1"/>
              <a:t>d.p.c.m</a:t>
            </a:r>
            <a:r>
              <a:rPr lang="it-IT" sz="1000" dirty="0"/>
              <a:t>. 8.3.2020, art. 1, c. 1 lett. e); la Direttiva della Funzione Pubblica n. 2 del 12.3.2020; il d.l. n. 18 del 17.3.2020, c.d. “Cura Italia”, conv. con l. 27 del 24.4.2020, art. 87; i protocolli Governo-parti sociali 3 e 8 aprile 2020; gli artt. 90 c. 4 e 263 del d.l. n. 34 del 19.5.2020 (c.d. “Rilancio”), conv. con l. n. 77 del 17 luglio 2020.</a:t>
            </a:r>
          </a:p>
          <a:p>
            <a:pPr marL="0" indent="0" algn="just">
              <a:lnSpc>
                <a:spcPct val="120000"/>
              </a:lnSpc>
              <a:spcBef>
                <a:spcPts val="0"/>
              </a:spcBef>
              <a:buNone/>
            </a:pPr>
            <a:endParaRPr lang="it-IT" b="1" dirty="0">
              <a:solidFill>
                <a:schemeClr val="accent2"/>
              </a:solidFill>
              <a:effectLst>
                <a:outerShdw blurRad="38100" dist="38100" dir="2700000" algn="tl">
                  <a:srgbClr val="000000">
                    <a:alpha val="43137"/>
                  </a:srgbClr>
                </a:outerShdw>
              </a:effectLst>
            </a:endParaRPr>
          </a:p>
          <a:p>
            <a:pPr marL="0" indent="0" algn="just">
              <a:lnSpc>
                <a:spcPct val="120000"/>
              </a:lnSpc>
              <a:spcBef>
                <a:spcPts val="0"/>
              </a:spcBef>
              <a:buNone/>
            </a:pPr>
            <a:r>
              <a:rPr lang="it-IT" b="1" dirty="0">
                <a:solidFill>
                  <a:schemeClr val="accent2"/>
                </a:solidFill>
                <a:effectLst>
                  <a:outerShdw blurRad="38100" dist="38100" dir="2700000" algn="tl">
                    <a:srgbClr val="000000">
                      <a:alpha val="43137"/>
                    </a:srgbClr>
                  </a:outerShdw>
                </a:effectLst>
              </a:rPr>
              <a:t>In particolare:   l’art. 263.4bis del d.l. 34/2020 dopo la conversione in legge prevede il POLA, cioè il Piano organizzativo per il lavoro agile come strumento programmatorio tendenzialmente obbligatorio, ma rimesso alla scelta di ciascuna amministrazione, che può adottarlo entro il 31 gennaio di ciascun anno come sezione del piano delle performance (di cui al d.lgs. 150/09).</a:t>
            </a:r>
          </a:p>
        </p:txBody>
      </p:sp>
    </p:spTree>
    <p:extLst>
      <p:ext uri="{BB962C8B-B14F-4D97-AF65-F5344CB8AC3E}">
        <p14:creationId xmlns:p14="http://schemas.microsoft.com/office/powerpoint/2010/main" val="760338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Caratteristiche prima fase</a:t>
            </a:r>
          </a:p>
        </p:txBody>
      </p:sp>
      <p:sp>
        <p:nvSpPr>
          <p:cNvPr id="3" name="Segnaposto contenuto 2"/>
          <p:cNvSpPr>
            <a:spLocks noGrp="1"/>
          </p:cNvSpPr>
          <p:nvPr>
            <p:ph idx="1"/>
          </p:nvPr>
        </p:nvSpPr>
        <p:spPr/>
        <p:txBody>
          <a:bodyPr>
            <a:normAutofit/>
          </a:bodyPr>
          <a:lstStyle/>
          <a:p>
            <a:pPr algn="just"/>
            <a:r>
              <a:rPr lang="it-IT" dirty="0"/>
              <a:t>utilizzabile unilateralmente dal datore di lavoro sia pubblico sia privato (ricondotto perciò generalmente allo </a:t>
            </a:r>
            <a:r>
              <a:rPr lang="it-IT" dirty="0" err="1"/>
              <a:t>ius</a:t>
            </a:r>
            <a:r>
              <a:rPr lang="it-IT" dirty="0"/>
              <a:t> </a:t>
            </a:r>
            <a:r>
              <a:rPr lang="it-IT" dirty="0" err="1"/>
              <a:t>variandi</a:t>
            </a:r>
            <a:r>
              <a:rPr lang="it-IT" dirty="0"/>
              <a:t> latamente inteso); </a:t>
            </a:r>
          </a:p>
          <a:p>
            <a:pPr algn="just"/>
            <a:r>
              <a:rPr lang="it-IT" dirty="0"/>
              <a:t>addirittura tendenzialmente obbligatorio nel lavoro pubblico: è evitabile infatti solo “qualora non sia possibile” (art. 87.3 dl 18/20). </a:t>
            </a:r>
          </a:p>
          <a:p>
            <a:pPr algn="just"/>
            <a:r>
              <a:rPr lang="it-IT" dirty="0"/>
              <a:t>Il lavoro agile è infatti previsto come “modalità ordinaria di svolgimento della prestazione”, salvo attività indifferibili e che richiedano la presenza nei luoghi di lavoro (art. 87.1, lett a, del dl 18/20 attenuato dal dl 34), che potremmo definire “non </a:t>
            </a:r>
            <a:r>
              <a:rPr lang="it-IT" dirty="0" err="1"/>
              <a:t>remotizzabili</a:t>
            </a:r>
            <a:r>
              <a:rPr lang="it-IT" dirty="0"/>
              <a:t>”.</a:t>
            </a:r>
          </a:p>
        </p:txBody>
      </p:sp>
    </p:spTree>
    <p:extLst>
      <p:ext uri="{BB962C8B-B14F-4D97-AF65-F5344CB8AC3E}">
        <p14:creationId xmlns:p14="http://schemas.microsoft.com/office/powerpoint/2010/main" val="3455527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II fase</a:t>
            </a:r>
          </a:p>
        </p:txBody>
      </p:sp>
      <p:sp>
        <p:nvSpPr>
          <p:cNvPr id="3" name="Segnaposto contenuto 2"/>
          <p:cNvSpPr>
            <a:spLocks noGrp="1"/>
          </p:cNvSpPr>
          <p:nvPr>
            <p:ph idx="1"/>
          </p:nvPr>
        </p:nvSpPr>
        <p:spPr>
          <a:xfrm>
            <a:off x="822121" y="1736521"/>
            <a:ext cx="10805019" cy="4840447"/>
          </a:xfrm>
        </p:spPr>
        <p:txBody>
          <a:bodyPr>
            <a:normAutofit/>
          </a:bodyPr>
          <a:lstStyle/>
          <a:p>
            <a:pPr algn="just"/>
            <a:r>
              <a:rPr lang="it-IT" dirty="0"/>
              <a:t>II fase: luglio 2020/primavera 2021</a:t>
            </a:r>
          </a:p>
          <a:p>
            <a:pPr algn="just"/>
            <a:r>
              <a:rPr lang="it-IT" dirty="0"/>
              <a:t>art. 31.1bis del d.l. 16.7.2020 n. 76, conv. con </a:t>
            </a:r>
            <a:r>
              <a:rPr lang="it-IT" dirty="0" err="1"/>
              <a:t>modif</a:t>
            </a:r>
            <a:r>
              <a:rPr lang="it-IT" dirty="0"/>
              <a:t>. dalla l. 11.9.2020 n. 120, che dal 16/9/20 fa cadere il nesso tra presenza per «attività indifferibili e urgenti» e lavoro agile, ma prevede il vincolo a tenere in lavoro agile il 50% del personale adibito ad attività che, in base alla dimensione organizzativa e funzionale di ciascuna amministrazione, possono essere svolte in modalità agile (</a:t>
            </a:r>
            <a:r>
              <a:rPr lang="it-IT" dirty="0" err="1"/>
              <a:t>v.circ</a:t>
            </a:r>
            <a:r>
              <a:rPr lang="it-IT" dirty="0"/>
              <a:t>. 24/7/20 n. 3); </a:t>
            </a:r>
          </a:p>
          <a:p>
            <a:pPr algn="just"/>
            <a:r>
              <a:rPr lang="it-IT" dirty="0"/>
              <a:t>gli art. 1 commi 1 e 3 del DM Funzione pubblica del 19 ottobre 2020, attuativo dell’art. 263.1 del decreto Rilancio; il </a:t>
            </a:r>
            <a:r>
              <a:rPr lang="it-IT" dirty="0" err="1"/>
              <a:t>d.p.c.m</a:t>
            </a:r>
            <a:r>
              <a:rPr lang="it-IT" dirty="0"/>
              <a:t>. 24.10.2020 che, all’art. 3.3, </a:t>
            </a:r>
            <a:r>
              <a:rPr lang="it-IT" u="sng" dirty="0"/>
              <a:t>parla di lavoro agile incentivato per le </a:t>
            </a:r>
            <a:r>
              <a:rPr lang="it-IT" u="sng" dirty="0" err="1"/>
              <a:t>pa</a:t>
            </a:r>
            <a:r>
              <a:rPr lang="it-IT" u="sng" dirty="0"/>
              <a:t>, ma poi continua a imporre le percentuali di cui all’ art. 263.1 del c.d. decreto rilancio, 34/20</a:t>
            </a:r>
            <a:r>
              <a:rPr lang="it-IT" dirty="0"/>
              <a:t>; le linee di indirizzo della Funzione pubblica del dicembre 2020 riguardanti l’elaborazione del POLA. </a:t>
            </a:r>
          </a:p>
        </p:txBody>
      </p:sp>
    </p:spTree>
    <p:extLst>
      <p:ext uri="{BB962C8B-B14F-4D97-AF65-F5344CB8AC3E}">
        <p14:creationId xmlns:p14="http://schemas.microsoft.com/office/powerpoint/2010/main" val="2984109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dirty="0"/>
              <a:t>Fino ad un termine piuttosto lungo (31 dicembre 2021) il legislatore ha poi conservato la disciplina «unilaterale» del lavoro agile, escludendo la necessità di un accordo individuale con il dipendente, previsto a regime dalla l. 81/17 (art. 87.1, lett. b, del d.l. 18/20)</a:t>
            </a:r>
          </a:p>
          <a:p>
            <a:pPr algn="just"/>
            <a:r>
              <a:rPr lang="it-IT" dirty="0"/>
              <a:t>«cade» l’esenzione dal servizio, una delle misure più discutibili della prima ondata di Covid-19 (art. 87.3 del dl 18/20). </a:t>
            </a:r>
          </a:p>
          <a:p>
            <a:pPr algn="just"/>
            <a:r>
              <a:rPr lang="it-IT" dirty="0"/>
              <a:t>Pur con una configurazione tendenzialmente più simile alla fase </a:t>
            </a:r>
            <a:r>
              <a:rPr lang="it-IT" dirty="0" err="1"/>
              <a:t>pre</a:t>
            </a:r>
            <a:r>
              <a:rPr lang="it-IT" dirty="0"/>
              <a:t>-pandemica, il lavoro agile resta però «modalità ordinaria di svolgimento della prestazione lavorativa nelle pubbliche amministrazioni» (art. 87.1 del dl. 18/20)</a:t>
            </a:r>
          </a:p>
        </p:txBody>
      </p:sp>
    </p:spTree>
    <p:extLst>
      <p:ext uri="{BB962C8B-B14F-4D97-AF65-F5344CB8AC3E}">
        <p14:creationId xmlns:p14="http://schemas.microsoft.com/office/powerpoint/2010/main" val="7013276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Specificamente per il pubblico impiego l’ art. 2 comma 1-ter del d.l. 13 marzo 2021 n. 30, convertito in l. 6 maggio 2021 n. 61, prevede una specifica disciplina del diritto alla disconnessione da riconoscere “nel rispetto degli eventuali accordi sottoscritti dalle parti e fatti salvi eventuali periodi di reperibilità concordati”</a:t>
            </a:r>
          </a:p>
          <a:p>
            <a:pPr marL="0" indent="0">
              <a:buNone/>
            </a:pPr>
            <a:endParaRPr lang="it-IT" dirty="0"/>
          </a:p>
        </p:txBody>
      </p:sp>
    </p:spTree>
    <p:extLst>
      <p:ext uri="{BB962C8B-B14F-4D97-AF65-F5344CB8AC3E}">
        <p14:creationId xmlns:p14="http://schemas.microsoft.com/office/powerpoint/2010/main" val="31785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III fase</a:t>
            </a:r>
          </a:p>
        </p:txBody>
      </p:sp>
      <p:sp>
        <p:nvSpPr>
          <p:cNvPr id="3" name="Segnaposto contenuto 2"/>
          <p:cNvSpPr>
            <a:spLocks noGrp="1"/>
          </p:cNvSpPr>
          <p:nvPr>
            <p:ph idx="1"/>
          </p:nvPr>
        </p:nvSpPr>
        <p:spPr>
          <a:xfrm>
            <a:off x="1090708" y="2612293"/>
            <a:ext cx="8825659" cy="4096238"/>
          </a:xfrm>
        </p:spPr>
        <p:txBody>
          <a:bodyPr>
            <a:normAutofit/>
          </a:bodyPr>
          <a:lstStyle/>
          <a:p>
            <a:pPr algn="just"/>
            <a:r>
              <a:rPr lang="it-IT" dirty="0"/>
              <a:t>il d.l. 30 aprile 2021 n. 56 (art. 1, confluito in art. 11bis della l. 87/21 di giugno), che ha sì ulteriormente prorogato il lavoro agile emergenziale al 31 dicembre 2021, ma, modificando l’art. 14 della l. 124/15, </a:t>
            </a:r>
            <a:r>
              <a:rPr lang="it-IT" u="sng" dirty="0">
                <a:effectLst>
                  <a:outerShdw blurRad="38100" dist="38100" dir="2700000" algn="tl">
                    <a:srgbClr val="000000">
                      <a:alpha val="43137"/>
                    </a:srgbClr>
                  </a:outerShdw>
                </a:effectLst>
              </a:rPr>
              <a:t>ha ridotto ad “almeno il 15%” l’obbligo delle amministrazioni di garantire il lavoro agile.</a:t>
            </a:r>
          </a:p>
        </p:txBody>
      </p:sp>
    </p:spTree>
    <p:extLst>
      <p:ext uri="{BB962C8B-B14F-4D97-AF65-F5344CB8AC3E}">
        <p14:creationId xmlns:p14="http://schemas.microsoft.com/office/powerpoint/2010/main" val="2371664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p:txBody>
          <a:bodyPr>
            <a:normAutofit/>
          </a:bodyPr>
          <a:lstStyle/>
          <a:p>
            <a:r>
              <a:rPr lang="it-IT" b="1" dirty="0" err="1"/>
              <a:t>dPCM</a:t>
            </a:r>
            <a:r>
              <a:rPr lang="it-IT" b="1" dirty="0"/>
              <a:t> del 23/9/21: rientro in presenza dal 15 ottobre</a:t>
            </a:r>
          </a:p>
          <a:p>
            <a:r>
              <a:rPr lang="it-IT" b="1" dirty="0">
                <a:effectLst>
                  <a:outerShdw blurRad="38100" dist="38100" dir="2700000" algn="tl">
                    <a:srgbClr val="000000">
                      <a:alpha val="43137"/>
                    </a:srgbClr>
                  </a:outerShdw>
                </a:effectLst>
              </a:rPr>
              <a:t>DM Funzione Pubblica 8.10.2021: rientro in presenza, ripristino dell’accordo individuale, rotazione con prevalenza della prestazione in presenza</a:t>
            </a:r>
          </a:p>
          <a:p>
            <a:r>
              <a:rPr lang="it-IT" dirty="0"/>
              <a:t>Linee guida FP novembre/dicembre 2021 (ex art. 1 DM 8.10.21)</a:t>
            </a:r>
          </a:p>
          <a:p>
            <a:r>
              <a:rPr lang="it-IT" dirty="0"/>
              <a:t>PIAO entro il 30 aprile 2022 (normalmente entro il 31 gennaio di ogni anno, ma il termine è   prorogato per il 2022 dall’art. 1.12 lett a n. 3, d.l. 30.12.2021 n. 228 conv. con l. 25.2.2022 n. 15);  per gli enti locali settembre 2022.</a:t>
            </a:r>
          </a:p>
          <a:p>
            <a:r>
              <a:rPr lang="it-IT" dirty="0"/>
              <a:t>Circolare Brunetta-Orlando 5 gennaio 2022</a:t>
            </a:r>
          </a:p>
          <a:p>
            <a:endParaRPr lang="it-IT" dirty="0"/>
          </a:p>
        </p:txBody>
      </p:sp>
    </p:spTree>
    <p:extLst>
      <p:ext uri="{BB962C8B-B14F-4D97-AF65-F5344CB8AC3E}">
        <p14:creationId xmlns:p14="http://schemas.microsoft.com/office/powerpoint/2010/main" val="413540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 e contenuto</a:t>
            </a:r>
          </a:p>
        </p:txBody>
      </p:sp>
      <p:sp>
        <p:nvSpPr>
          <p:cNvPr id="3" name="Segnaposto contenuto 2"/>
          <p:cNvSpPr>
            <a:spLocks noGrp="1"/>
          </p:cNvSpPr>
          <p:nvPr>
            <p:ph idx="1"/>
          </p:nvPr>
        </p:nvSpPr>
        <p:spPr/>
        <p:txBody>
          <a:bodyPr>
            <a:normAutofit/>
          </a:bodyPr>
          <a:lstStyle/>
          <a:p>
            <a:pPr algn="just"/>
            <a:r>
              <a:rPr lang="it-IT" dirty="0"/>
              <a:t>Forma scritta </a:t>
            </a:r>
            <a:r>
              <a:rPr lang="it-IT" i="1" dirty="0"/>
              <a:t>ad </a:t>
            </a:r>
            <a:r>
              <a:rPr lang="it-IT" i="1" dirty="0" err="1"/>
              <a:t>probationem</a:t>
            </a:r>
            <a:r>
              <a:rPr lang="it-IT" i="1" dirty="0"/>
              <a:t> </a:t>
            </a:r>
            <a:r>
              <a:rPr lang="it-IT" dirty="0"/>
              <a:t>(art. 5, co. 1)</a:t>
            </a:r>
          </a:p>
          <a:p>
            <a:pPr algn="just"/>
            <a:r>
              <a:rPr lang="it-IT" dirty="0"/>
              <a:t>Se il datore non fornisce la prova che il contratto è part time, non c’è nullità ma il rapporto può essere dichiarato dal giudice a tempo pieno dal momento dell’accertamento giudiziale</a:t>
            </a:r>
          </a:p>
          <a:p>
            <a:pPr algn="just"/>
            <a:r>
              <a:rPr lang="it-IT" dirty="0"/>
              <a:t>Tale regime si applica anche nel caso di omessa indicazione della durata della prestazione nel part time</a:t>
            </a:r>
          </a:p>
          <a:p>
            <a:pPr algn="just"/>
            <a:r>
              <a:rPr lang="it-IT" dirty="0"/>
              <a:t>Il contratto deve predeterminare la collocazione della prestazione nel giorno, nella settimana, nel mese e nell’anno (art. 5, co. 2); anche indicando i turni se la prestazione è organizzata in turni.</a:t>
            </a:r>
          </a:p>
          <a:p>
            <a:pPr algn="just"/>
            <a:r>
              <a:rPr lang="it-IT" dirty="0"/>
              <a:t>La collocazione può mutare solo con il consenso del lavoratore</a:t>
            </a:r>
          </a:p>
          <a:p>
            <a:pPr algn="just"/>
            <a:r>
              <a:rPr lang="it-IT" dirty="0"/>
              <a:t>Se non c’è collocazione, il giudice  può determinarla</a:t>
            </a:r>
          </a:p>
        </p:txBody>
      </p:sp>
    </p:spTree>
    <p:extLst>
      <p:ext uri="{BB962C8B-B14F-4D97-AF65-F5344CB8AC3E}">
        <p14:creationId xmlns:p14="http://schemas.microsoft.com/office/powerpoint/2010/main" val="24250159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p:txBody>
          <a:bodyPr/>
          <a:lstStyle/>
          <a:p>
            <a:pPr algn="just"/>
            <a:r>
              <a:rPr lang="it-IT" dirty="0"/>
              <a:t>si conferma che nel lavoro pubblico la prestazione in presenza deve essere prevalente, pur potendosi “la prevalenza del lavoro in presenza indicata nelle linee guida …essere raggiunta nella media della programmazione </a:t>
            </a:r>
            <a:r>
              <a:rPr lang="it-IT" dirty="0" err="1"/>
              <a:t>plurimensile</a:t>
            </a:r>
            <a:r>
              <a:rPr lang="it-IT" dirty="0"/>
              <a:t>”</a:t>
            </a:r>
          </a:p>
        </p:txBody>
      </p:sp>
    </p:spTree>
    <p:extLst>
      <p:ext uri="{BB962C8B-B14F-4D97-AF65-F5344CB8AC3E}">
        <p14:creationId xmlns:p14="http://schemas.microsoft.com/office/powerpoint/2010/main" val="1087178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718F21-C1B9-A74A-9A81-8E7059A5E59B}"/>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C69FC0C7-818E-9F4B-8324-EB948033518D}"/>
              </a:ext>
            </a:extLst>
          </p:cNvPr>
          <p:cNvSpPr>
            <a:spLocks noGrp="1"/>
          </p:cNvSpPr>
          <p:nvPr>
            <p:ph idx="1"/>
          </p:nvPr>
        </p:nvSpPr>
        <p:spPr>
          <a:xfrm>
            <a:off x="1057013" y="2315360"/>
            <a:ext cx="8521962" cy="3810803"/>
          </a:xfrm>
        </p:spPr>
        <p:txBody>
          <a:bodyPr>
            <a:normAutofit lnSpcReduction="10000"/>
          </a:bodyPr>
          <a:lstStyle/>
          <a:p>
            <a:pPr algn="just"/>
            <a:r>
              <a:rPr lang="it-IT" sz="2800" dirty="0"/>
              <a:t>Il D.M. 19.10.2020 prevede che i dirigenti adottino, </a:t>
            </a:r>
            <a:r>
              <a:rPr lang="it-IT" sz="2800" u="sng" dirty="0"/>
              <a:t>con immediatezza</a:t>
            </a:r>
            <a:r>
              <a:rPr lang="it-IT" sz="2800" dirty="0"/>
              <a:t>, nei confronti dei soggetti suindicati e nei confronti dei lavoratori «fragili» ogni soluzione utile ad assicurare lo svolgimento di attività in modalità agile…</a:t>
            </a:r>
          </a:p>
          <a:p>
            <a:pPr algn="just"/>
            <a:r>
              <a:rPr lang="it-IT" sz="2800" dirty="0"/>
              <a:t>Ivi compresa la modifica delle mansioni e lo svolgimento di specifiche attività di formazione</a:t>
            </a:r>
          </a:p>
          <a:p>
            <a:endParaRPr lang="it-IT" sz="2800" dirty="0"/>
          </a:p>
          <a:p>
            <a:endParaRPr lang="it-IT" sz="2800" dirty="0"/>
          </a:p>
        </p:txBody>
      </p:sp>
      <p:sp>
        <p:nvSpPr>
          <p:cNvPr id="4" name="Segnaposto numero diapositiva 3">
            <a:extLst>
              <a:ext uri="{FF2B5EF4-FFF2-40B4-BE49-F238E27FC236}">
                <a16:creationId xmlns:a16="http://schemas.microsoft.com/office/drawing/2014/main" id="{66F0DCFA-6009-D140-9DCF-5CA7A03B9EB4}"/>
              </a:ext>
            </a:extLst>
          </p:cNvPr>
          <p:cNvSpPr>
            <a:spLocks noGrp="1"/>
          </p:cNvSpPr>
          <p:nvPr>
            <p:ph type="sldNum" sz="quarter" idx="12"/>
          </p:nvPr>
        </p:nvSpPr>
        <p:spPr/>
        <p:txBody>
          <a:bodyPr/>
          <a:lstStyle/>
          <a:p>
            <a:pPr>
              <a:defRPr/>
            </a:pPr>
            <a:fld id="{1E337ED0-8F8B-4836-83E4-434362271E75}" type="slidenum">
              <a:rPr lang="en-US" smtClean="0"/>
              <a:pPr>
                <a:defRPr/>
              </a:pPr>
              <a:t>41</a:t>
            </a:fld>
            <a:endParaRPr lang="en-US" dirty="0"/>
          </a:p>
        </p:txBody>
      </p:sp>
    </p:spTree>
    <p:extLst>
      <p:ext uri="{BB962C8B-B14F-4D97-AF65-F5344CB8AC3E}">
        <p14:creationId xmlns:p14="http://schemas.microsoft.com/office/powerpoint/2010/main" val="1626177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419E7D-C4F6-E84C-AF3C-AF4A13EF8301}"/>
              </a:ext>
            </a:extLst>
          </p:cNvPr>
          <p:cNvSpPr>
            <a:spLocks noGrp="1"/>
          </p:cNvSpPr>
          <p:nvPr>
            <p:ph type="title"/>
          </p:nvPr>
        </p:nvSpPr>
        <p:spPr>
          <a:xfrm>
            <a:off x="1332197" y="1094599"/>
            <a:ext cx="8159478" cy="234079"/>
          </a:xfrm>
        </p:spPr>
        <p:txBody>
          <a:bodyPr>
            <a:normAutofit fontScale="90000"/>
          </a:bodyPr>
          <a:lstStyle/>
          <a:p>
            <a:r>
              <a:rPr lang="fr-FR" dirty="0" err="1"/>
              <a:t>Lavoratori</a:t>
            </a:r>
            <a:r>
              <a:rPr lang="fr-FR" dirty="0"/>
              <a:t> </a:t>
            </a:r>
            <a:r>
              <a:rPr lang="fr-FR" dirty="0" err="1"/>
              <a:t>fragili</a:t>
            </a:r>
            <a:endParaRPr lang="fr-FR" dirty="0"/>
          </a:p>
        </p:txBody>
      </p:sp>
      <p:sp>
        <p:nvSpPr>
          <p:cNvPr id="3" name="Segnaposto testo 2">
            <a:extLst>
              <a:ext uri="{FF2B5EF4-FFF2-40B4-BE49-F238E27FC236}">
                <a16:creationId xmlns:a16="http://schemas.microsoft.com/office/drawing/2014/main" id="{0A9FD6A5-53D8-0642-8DE7-C539F0FBC8CD}"/>
              </a:ext>
            </a:extLst>
          </p:cNvPr>
          <p:cNvSpPr>
            <a:spLocks noGrp="1"/>
          </p:cNvSpPr>
          <p:nvPr>
            <p:ph idx="1"/>
          </p:nvPr>
        </p:nvSpPr>
        <p:spPr>
          <a:xfrm>
            <a:off x="922789" y="2667698"/>
            <a:ext cx="8978295" cy="3954327"/>
          </a:xfrm>
        </p:spPr>
        <p:txBody>
          <a:bodyPr>
            <a:normAutofit fontScale="85000" lnSpcReduction="20000"/>
          </a:bodyPr>
          <a:lstStyle/>
          <a:p>
            <a:pPr algn="just"/>
            <a:r>
              <a:rPr lang="fr-FR" sz="2400" dirty="0"/>
              <a:t>La </a:t>
            </a:r>
            <a:r>
              <a:rPr lang="fr-FR" sz="2400" dirty="0" err="1"/>
              <a:t>legge</a:t>
            </a:r>
            <a:r>
              <a:rPr lang="fr-FR" sz="2400" dirty="0"/>
              <a:t> </a:t>
            </a:r>
            <a:r>
              <a:rPr lang="fr-FR" sz="2400" dirty="0" err="1"/>
              <a:t>tuttavia</a:t>
            </a:r>
            <a:r>
              <a:rPr lang="fr-FR" sz="2400" dirty="0"/>
              <a:t> </a:t>
            </a:r>
            <a:r>
              <a:rPr lang="fr-FR" sz="2400" dirty="0" err="1"/>
              <a:t>prevede</a:t>
            </a:r>
            <a:r>
              <a:rPr lang="fr-FR" sz="2400" dirty="0"/>
              <a:t> anche </a:t>
            </a:r>
            <a:r>
              <a:rPr lang="fr-FR" sz="2400" dirty="0" err="1"/>
              <a:t>alcune</a:t>
            </a:r>
            <a:r>
              <a:rPr lang="fr-FR" sz="2400" dirty="0"/>
              <a:t> </a:t>
            </a:r>
            <a:r>
              <a:rPr lang="fr-FR" sz="2400" dirty="0" err="1"/>
              <a:t>ipotesi</a:t>
            </a:r>
            <a:r>
              <a:rPr lang="fr-FR" sz="2400" dirty="0"/>
              <a:t> di </a:t>
            </a:r>
            <a:r>
              <a:rPr lang="fr-FR" sz="2400" u="sng" dirty="0" err="1"/>
              <a:t>diritto</a:t>
            </a:r>
            <a:r>
              <a:rPr lang="fr-FR" sz="2400" u="sng" dirty="0"/>
              <a:t> </a:t>
            </a:r>
            <a:r>
              <a:rPr lang="fr-FR" sz="2400" u="sng" dirty="0" err="1"/>
              <a:t>all’adibizione</a:t>
            </a:r>
            <a:r>
              <a:rPr lang="fr-FR" sz="2400" u="sng" dirty="0"/>
              <a:t> al </a:t>
            </a:r>
            <a:r>
              <a:rPr lang="fr-FR" sz="2400" u="sng" dirty="0" err="1"/>
              <a:t>lavoro</a:t>
            </a:r>
            <a:r>
              <a:rPr lang="fr-FR" sz="2400" u="sng" dirty="0"/>
              <a:t> agile (a</a:t>
            </a:r>
            <a:r>
              <a:rPr lang="fr-FR" sz="2400" dirty="0"/>
              <a:t>rt. 39 </a:t>
            </a:r>
            <a:r>
              <a:rPr lang="fr-FR" sz="2400" dirty="0" err="1"/>
              <a:t>d.l</a:t>
            </a:r>
            <a:r>
              <a:rPr lang="fr-FR" sz="2400" dirty="0"/>
              <a:t>. 17.3.2020, n. 18 </a:t>
            </a:r>
            <a:r>
              <a:rPr lang="fr-FR" sz="2400" dirty="0" err="1"/>
              <a:t>conv</a:t>
            </a:r>
            <a:r>
              <a:rPr lang="fr-FR" sz="2400" dirty="0"/>
              <a:t>. L. 24.4.2020, n. 27)</a:t>
            </a:r>
            <a:endParaRPr lang="fr-FR" sz="2400" u="sng" dirty="0"/>
          </a:p>
          <a:p>
            <a:pPr algn="just"/>
            <a:r>
              <a:rPr lang="fr-FR" sz="2400" u="sng" dirty="0"/>
              <a:t>FINO ALLA CESSAZIONE DELLO STATO DI EMERGENZA EPIDEMIOLOGICA</a:t>
            </a:r>
          </a:p>
          <a:p>
            <a:pPr lvl="1" algn="just"/>
            <a:r>
              <a:rPr lang="fr-FR" sz="2000" b="1" dirty="0" err="1"/>
              <a:t>Lavoratori</a:t>
            </a:r>
            <a:r>
              <a:rPr lang="fr-FR" sz="2000" b="1" dirty="0"/>
              <a:t> </a:t>
            </a:r>
            <a:r>
              <a:rPr lang="fr-FR" sz="2000" b="1" dirty="0" err="1"/>
              <a:t>disabili</a:t>
            </a:r>
            <a:r>
              <a:rPr lang="fr-FR" sz="2000" b="1" dirty="0"/>
              <a:t> ex l. 104/1992 e </a:t>
            </a:r>
            <a:r>
              <a:rPr lang="fr-FR" sz="2000" b="1" dirty="0" err="1"/>
              <a:t>loro</a:t>
            </a:r>
            <a:r>
              <a:rPr lang="fr-FR" sz="2000" b="1" dirty="0"/>
              <a:t> </a:t>
            </a:r>
            <a:r>
              <a:rPr lang="fr-FR" sz="2000" b="1" dirty="0" err="1"/>
              <a:t>familiari</a:t>
            </a:r>
            <a:endParaRPr lang="fr-FR" sz="2000" b="1" dirty="0"/>
          </a:p>
          <a:p>
            <a:pPr lvl="1" algn="just"/>
            <a:r>
              <a:rPr lang="fr-FR" sz="2000" b="1" dirty="0" err="1"/>
              <a:t>Lavoratori</a:t>
            </a:r>
            <a:r>
              <a:rPr lang="fr-FR" sz="2000" b="1" dirty="0"/>
              <a:t> </a:t>
            </a:r>
            <a:r>
              <a:rPr lang="fr-FR" sz="2000" b="1" dirty="0" err="1"/>
              <a:t>immunodepressi</a:t>
            </a:r>
            <a:r>
              <a:rPr lang="fr-FR" sz="2000" b="1" dirty="0"/>
              <a:t> e </a:t>
            </a:r>
            <a:r>
              <a:rPr lang="fr-FR" sz="2000" b="1" dirty="0" err="1"/>
              <a:t>familiari</a:t>
            </a:r>
            <a:r>
              <a:rPr lang="fr-FR" sz="2000" b="1" dirty="0"/>
              <a:t> </a:t>
            </a:r>
            <a:r>
              <a:rPr lang="fr-FR" sz="2000" b="1" dirty="0" err="1"/>
              <a:t>conviventi</a:t>
            </a:r>
            <a:endParaRPr lang="fr-FR" sz="2000" b="1" dirty="0"/>
          </a:p>
          <a:p>
            <a:pPr algn="just"/>
            <a:r>
              <a:rPr lang="fr-FR" sz="2400" dirty="0"/>
              <a:t>E di </a:t>
            </a:r>
            <a:r>
              <a:rPr lang="fr-FR" sz="2400" u="sng" dirty="0" err="1"/>
              <a:t>priorità</a:t>
            </a:r>
            <a:r>
              <a:rPr lang="fr-FR" sz="2400" dirty="0"/>
              <a:t> </a:t>
            </a:r>
            <a:r>
              <a:rPr lang="fr-FR" sz="2400" dirty="0" err="1"/>
              <a:t>nell’accoglimento</a:t>
            </a:r>
            <a:r>
              <a:rPr lang="fr-FR" sz="2400" dirty="0"/>
              <a:t> </a:t>
            </a:r>
            <a:r>
              <a:rPr lang="fr-FR" sz="2400" dirty="0" err="1"/>
              <a:t>della</a:t>
            </a:r>
            <a:r>
              <a:rPr lang="fr-FR" sz="2400" dirty="0"/>
              <a:t> </a:t>
            </a:r>
            <a:r>
              <a:rPr lang="fr-FR" sz="2400" dirty="0" err="1"/>
              <a:t>richiesta</a:t>
            </a:r>
            <a:r>
              <a:rPr lang="fr-FR" sz="2400" dirty="0"/>
              <a:t> di </a:t>
            </a:r>
            <a:r>
              <a:rPr lang="fr-FR" sz="2400" dirty="0" err="1"/>
              <a:t>adibizione</a:t>
            </a:r>
            <a:r>
              <a:rPr lang="fr-FR" sz="2400" dirty="0"/>
              <a:t> al </a:t>
            </a:r>
            <a:r>
              <a:rPr lang="fr-FR" sz="2400" dirty="0" err="1"/>
              <a:t>lavoro</a:t>
            </a:r>
            <a:r>
              <a:rPr lang="fr-FR" sz="2400" dirty="0"/>
              <a:t> agile</a:t>
            </a:r>
          </a:p>
          <a:p>
            <a:pPr lvl="1" algn="just"/>
            <a:r>
              <a:rPr lang="fr-FR" sz="2000" dirty="0" err="1"/>
              <a:t>Lavoratori</a:t>
            </a:r>
            <a:r>
              <a:rPr lang="fr-FR" sz="2000" dirty="0"/>
              <a:t> </a:t>
            </a:r>
            <a:r>
              <a:rPr lang="fr-FR" sz="2000" dirty="0" err="1"/>
              <a:t>del</a:t>
            </a:r>
            <a:r>
              <a:rPr lang="fr-FR" sz="2000" dirty="0"/>
              <a:t> </a:t>
            </a:r>
            <a:r>
              <a:rPr lang="fr-FR" sz="2000" dirty="0" err="1"/>
              <a:t>settore</a:t>
            </a:r>
            <a:r>
              <a:rPr lang="fr-FR" sz="2000" dirty="0"/>
              <a:t> </a:t>
            </a:r>
            <a:r>
              <a:rPr lang="fr-FR" sz="2000" u="sng" dirty="0" err="1"/>
              <a:t>privato</a:t>
            </a:r>
            <a:r>
              <a:rPr lang="fr-FR" sz="2000" dirty="0"/>
              <a:t> affetti da gravi e </a:t>
            </a:r>
            <a:r>
              <a:rPr lang="fr-FR" sz="2000" dirty="0" err="1"/>
              <a:t>comprovate</a:t>
            </a:r>
            <a:r>
              <a:rPr lang="fr-FR" sz="2000" dirty="0"/>
              <a:t> </a:t>
            </a:r>
            <a:r>
              <a:rPr lang="fr-FR" sz="2000" dirty="0" err="1"/>
              <a:t>patologie</a:t>
            </a:r>
            <a:r>
              <a:rPr lang="fr-FR" sz="2000" dirty="0"/>
              <a:t> con </a:t>
            </a:r>
            <a:r>
              <a:rPr lang="fr-FR" sz="2000" dirty="0" err="1"/>
              <a:t>ridotta</a:t>
            </a:r>
            <a:r>
              <a:rPr lang="fr-FR" sz="2000" dirty="0"/>
              <a:t> </a:t>
            </a:r>
            <a:r>
              <a:rPr lang="fr-FR" sz="2000" dirty="0" err="1"/>
              <a:t>capacità</a:t>
            </a:r>
            <a:r>
              <a:rPr lang="fr-FR" sz="2000" dirty="0"/>
              <a:t> </a:t>
            </a:r>
            <a:r>
              <a:rPr lang="fr-FR" sz="2000" dirty="0" err="1"/>
              <a:t>lavorativa</a:t>
            </a:r>
            <a:r>
              <a:rPr lang="fr-FR" sz="2000" dirty="0"/>
              <a:t> </a:t>
            </a:r>
          </a:p>
          <a:p>
            <a:pPr algn="just"/>
            <a:r>
              <a:rPr lang="fr-FR" sz="2400" dirty="0"/>
              <a:t>a </a:t>
            </a:r>
            <a:r>
              <a:rPr lang="fr-FR" sz="2400" dirty="0" err="1"/>
              <a:t>condizione</a:t>
            </a:r>
            <a:r>
              <a:rPr lang="fr-FR" sz="2400" dirty="0"/>
              <a:t> </a:t>
            </a:r>
            <a:r>
              <a:rPr lang="fr-FR" sz="2400" dirty="0" err="1"/>
              <a:t>che</a:t>
            </a:r>
            <a:r>
              <a:rPr lang="fr-FR" sz="2400" dirty="0"/>
              <a:t> tale </a:t>
            </a:r>
            <a:r>
              <a:rPr lang="fr-FR" sz="2400" dirty="0" err="1"/>
              <a:t>modalità</a:t>
            </a:r>
            <a:r>
              <a:rPr lang="fr-FR" sz="2400" dirty="0"/>
              <a:t> </a:t>
            </a:r>
            <a:r>
              <a:rPr lang="fr-FR" sz="2400" dirty="0" err="1"/>
              <a:t>sia</a:t>
            </a:r>
            <a:r>
              <a:rPr lang="fr-FR" sz="2400" dirty="0"/>
              <a:t> </a:t>
            </a:r>
            <a:r>
              <a:rPr lang="fr-FR" sz="2400" dirty="0" err="1"/>
              <a:t>compatibile</a:t>
            </a:r>
            <a:r>
              <a:rPr lang="fr-FR" sz="2400" dirty="0"/>
              <a:t> con le </a:t>
            </a:r>
            <a:r>
              <a:rPr lang="fr-FR" sz="2400" dirty="0" err="1"/>
              <a:t>caratteristiche</a:t>
            </a:r>
            <a:r>
              <a:rPr lang="fr-FR" sz="2400" dirty="0"/>
              <a:t> </a:t>
            </a:r>
            <a:r>
              <a:rPr lang="fr-FR" sz="2400" dirty="0" err="1"/>
              <a:t>della</a:t>
            </a:r>
            <a:r>
              <a:rPr lang="fr-FR" sz="2400" dirty="0"/>
              <a:t> </a:t>
            </a:r>
            <a:r>
              <a:rPr lang="fr-FR" sz="2400" dirty="0" err="1"/>
              <a:t>prestazione</a:t>
            </a:r>
            <a:endParaRPr lang="fr-FR" sz="2400" dirty="0"/>
          </a:p>
          <a:p>
            <a:endParaRPr lang="fr-FR" sz="2400" dirty="0"/>
          </a:p>
        </p:txBody>
      </p:sp>
    </p:spTree>
    <p:extLst>
      <p:ext uri="{BB962C8B-B14F-4D97-AF65-F5344CB8AC3E}">
        <p14:creationId xmlns:p14="http://schemas.microsoft.com/office/powerpoint/2010/main" val="719480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2654EA-269C-6E4D-8573-D2C3B21C55CD}"/>
              </a:ext>
            </a:extLst>
          </p:cNvPr>
          <p:cNvSpPr>
            <a:spLocks noGrp="1"/>
          </p:cNvSpPr>
          <p:nvPr>
            <p:ph type="title"/>
          </p:nvPr>
        </p:nvSpPr>
        <p:spPr/>
        <p:txBody>
          <a:bodyPr/>
          <a:lstStyle/>
          <a:p>
            <a:r>
              <a:rPr lang="fr-FR" dirty="0"/>
              <a:t>DIRITTI ALL’ADIBIZIONE AL LAVORO AGILE</a:t>
            </a:r>
            <a:endParaRPr lang="it-IT" dirty="0"/>
          </a:p>
        </p:txBody>
      </p:sp>
      <p:sp>
        <p:nvSpPr>
          <p:cNvPr id="3" name="Segnaposto contenuto 2">
            <a:extLst>
              <a:ext uri="{FF2B5EF4-FFF2-40B4-BE49-F238E27FC236}">
                <a16:creationId xmlns:a16="http://schemas.microsoft.com/office/drawing/2014/main" id="{5C9B5BE6-DA1E-CC4B-B64D-3DEF9AC38EAD}"/>
              </a:ext>
            </a:extLst>
          </p:cNvPr>
          <p:cNvSpPr>
            <a:spLocks noGrp="1"/>
          </p:cNvSpPr>
          <p:nvPr>
            <p:ph idx="1"/>
          </p:nvPr>
        </p:nvSpPr>
        <p:spPr/>
        <p:txBody>
          <a:bodyPr/>
          <a:lstStyle/>
          <a:p>
            <a:pPr algn="just"/>
            <a:r>
              <a:rPr lang="it-IT" sz="2400" dirty="0"/>
              <a:t>A queste ipotesi si aggiunge quella prevista dall’art. 21-bis del D.L. 104/2020, </a:t>
            </a:r>
            <a:r>
              <a:rPr lang="it-IT" sz="2400" dirty="0" err="1"/>
              <a:t>conv</a:t>
            </a:r>
            <a:r>
              <a:rPr lang="it-IT" sz="2400" dirty="0"/>
              <a:t>. in l. 126/2020</a:t>
            </a:r>
          </a:p>
          <a:p>
            <a:pPr algn="just"/>
            <a:r>
              <a:rPr lang="it-IT" sz="2400" dirty="0"/>
              <a:t>Genitore di un figlio convivente minore di 14 anni in quarantena (disposta dalla ASL) a seguito di contatto verificatosi nell’ambito del plesso scolastico o negli altri luoghi indicati dalla norma</a:t>
            </a:r>
          </a:p>
          <a:p>
            <a:pPr algn="just"/>
            <a:r>
              <a:rPr lang="it-IT" sz="2400" dirty="0"/>
              <a:t>Salvo che la prestazione NON possa essere svolta in modalità agile</a:t>
            </a:r>
          </a:p>
          <a:p>
            <a:endParaRPr lang="it-IT" sz="2400" dirty="0"/>
          </a:p>
        </p:txBody>
      </p:sp>
      <p:sp>
        <p:nvSpPr>
          <p:cNvPr id="4" name="Segnaposto numero diapositiva 3">
            <a:extLst>
              <a:ext uri="{FF2B5EF4-FFF2-40B4-BE49-F238E27FC236}">
                <a16:creationId xmlns:a16="http://schemas.microsoft.com/office/drawing/2014/main" id="{F804AE7C-E42A-7A4B-888C-B8D41B3D2D4C}"/>
              </a:ext>
            </a:extLst>
          </p:cNvPr>
          <p:cNvSpPr>
            <a:spLocks noGrp="1"/>
          </p:cNvSpPr>
          <p:nvPr>
            <p:ph type="sldNum" sz="quarter" idx="12"/>
          </p:nvPr>
        </p:nvSpPr>
        <p:spPr/>
        <p:txBody>
          <a:bodyPr/>
          <a:lstStyle/>
          <a:p>
            <a:pPr>
              <a:defRPr/>
            </a:pPr>
            <a:fld id="{1E337ED0-8F8B-4836-83E4-434362271E75}" type="slidenum">
              <a:rPr lang="en-US" smtClean="0"/>
              <a:pPr>
                <a:defRPr/>
              </a:pPr>
              <a:t>43</a:t>
            </a:fld>
            <a:endParaRPr lang="en-US" dirty="0"/>
          </a:p>
        </p:txBody>
      </p:sp>
    </p:spTree>
    <p:extLst>
      <p:ext uri="{BB962C8B-B14F-4D97-AF65-F5344CB8AC3E}">
        <p14:creationId xmlns:p14="http://schemas.microsoft.com/office/powerpoint/2010/main" val="19555949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1600" y="685800"/>
            <a:ext cx="9085385" cy="924169"/>
          </a:xfrm>
        </p:spPr>
        <p:txBody>
          <a:bodyPr/>
          <a:lstStyle/>
          <a:p>
            <a:r>
              <a:rPr lang="it-IT" dirty="0"/>
              <a:t>Di proroga in proroga fino a marzo 2024</a:t>
            </a:r>
          </a:p>
        </p:txBody>
      </p:sp>
      <p:sp>
        <p:nvSpPr>
          <p:cNvPr id="3" name="Segnaposto contenuto 2"/>
          <p:cNvSpPr>
            <a:spLocks noGrp="1"/>
          </p:cNvSpPr>
          <p:nvPr>
            <p:ph idx="1"/>
          </p:nvPr>
        </p:nvSpPr>
        <p:spPr>
          <a:xfrm>
            <a:off x="870438" y="2312376"/>
            <a:ext cx="9750670" cy="2773485"/>
          </a:xfrm>
        </p:spPr>
        <p:txBody>
          <a:bodyPr>
            <a:noAutofit/>
          </a:bodyPr>
          <a:lstStyle/>
          <a:p>
            <a:pPr algn="just"/>
            <a:r>
              <a:rPr lang="it-IT" dirty="0"/>
              <a:t>La legge di conversione del decreto Riaperture (D.L. n. 24/2022) ha previsto, tra le altre cose, alcune proroghe a normative emergenziali riguardanti i lavoratori fragili e l’utilizzo dello </a:t>
            </a:r>
            <a:r>
              <a:rPr lang="it-IT" dirty="0" err="1"/>
              <a:t>smart</a:t>
            </a:r>
            <a:r>
              <a:rPr lang="it-IT" dirty="0"/>
              <a:t> </a:t>
            </a:r>
            <a:r>
              <a:rPr lang="it-IT" dirty="0" err="1"/>
              <a:t>working</a:t>
            </a:r>
            <a:r>
              <a:rPr lang="it-IT" dirty="0"/>
              <a:t>.</a:t>
            </a:r>
          </a:p>
          <a:p>
            <a:pPr algn="just"/>
            <a:r>
              <a:rPr lang="it-IT" dirty="0"/>
              <a:t>In particolare, vengono previste le seguenti proroghe:</a:t>
            </a:r>
          </a:p>
          <a:p>
            <a:pPr marL="0" indent="0" algn="just">
              <a:buNone/>
            </a:pPr>
            <a:r>
              <a:rPr lang="it-IT" dirty="0"/>
              <a:t>- fino al 30 giugno 2022: il regime di tutela per i lavoratori fragili </a:t>
            </a:r>
            <a:r>
              <a:rPr lang="it-IT" b="1" dirty="0"/>
              <a:t>(diritto allo </a:t>
            </a:r>
            <a:r>
              <a:rPr lang="it-IT" b="1" dirty="0" err="1"/>
              <a:t>smart</a:t>
            </a:r>
            <a:r>
              <a:rPr lang="it-IT" b="1" dirty="0"/>
              <a:t> </a:t>
            </a:r>
            <a:r>
              <a:rPr lang="it-IT" b="1" dirty="0" err="1"/>
              <a:t>working</a:t>
            </a:r>
            <a:r>
              <a:rPr lang="it-IT" b="1" dirty="0"/>
              <a:t> ovvero, qualora non fosse possibile svolgere l’attività lavorativa in modalità agile, equiparazione dell’assenza del lavoratore al ricovero ospedaliero);</a:t>
            </a:r>
          </a:p>
          <a:p>
            <a:pPr marL="0" indent="0" algn="just">
              <a:buNone/>
            </a:pPr>
            <a:r>
              <a:rPr lang="it-IT" dirty="0"/>
              <a:t>- fino al 31 agosto 2022: la modalità semplificata di attivazione dello </a:t>
            </a:r>
            <a:r>
              <a:rPr lang="it-IT" dirty="0" err="1"/>
              <a:t>smart</a:t>
            </a:r>
            <a:r>
              <a:rPr lang="it-IT" dirty="0"/>
              <a:t> </a:t>
            </a:r>
            <a:r>
              <a:rPr lang="it-IT" dirty="0" err="1"/>
              <a:t>working</a:t>
            </a:r>
            <a:r>
              <a:rPr lang="it-IT" dirty="0"/>
              <a:t> per i lavoratori del settore privato;</a:t>
            </a:r>
          </a:p>
          <a:p>
            <a:pPr marL="0" indent="0" algn="just">
              <a:buNone/>
            </a:pPr>
            <a:r>
              <a:rPr lang="it-IT" dirty="0"/>
              <a:t>- fino al 30 giugno 2022: il diritto allo </a:t>
            </a:r>
            <a:r>
              <a:rPr lang="it-IT" dirty="0" err="1"/>
              <a:t>smart</a:t>
            </a:r>
            <a:r>
              <a:rPr lang="it-IT" dirty="0"/>
              <a:t> </a:t>
            </a:r>
            <a:r>
              <a:rPr lang="it-IT" dirty="0" err="1"/>
              <a:t>working</a:t>
            </a:r>
            <a:r>
              <a:rPr lang="it-IT" dirty="0"/>
              <a:t> per i genitori con figli disabili.</a:t>
            </a:r>
          </a:p>
        </p:txBody>
      </p:sp>
    </p:spTree>
    <p:extLst>
      <p:ext uri="{BB962C8B-B14F-4D97-AF65-F5344CB8AC3E}">
        <p14:creationId xmlns:p14="http://schemas.microsoft.com/office/powerpoint/2010/main" val="4055861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5123" y="379826"/>
            <a:ext cx="9601199" cy="2164862"/>
          </a:xfrm>
        </p:spPr>
        <p:txBody>
          <a:bodyPr/>
          <a:lstStyle/>
          <a:p>
            <a:r>
              <a:rPr lang="it-IT" dirty="0"/>
              <a:t>Lavoratori fragili</a:t>
            </a:r>
          </a:p>
        </p:txBody>
      </p:sp>
      <p:sp>
        <p:nvSpPr>
          <p:cNvPr id="3" name="Segnaposto contenuto 2"/>
          <p:cNvSpPr>
            <a:spLocks noGrp="1"/>
          </p:cNvSpPr>
          <p:nvPr>
            <p:ph idx="1"/>
          </p:nvPr>
        </p:nvSpPr>
        <p:spPr>
          <a:xfrm>
            <a:off x="559777" y="2291859"/>
            <a:ext cx="11087100" cy="5744309"/>
          </a:xfrm>
        </p:spPr>
        <p:txBody>
          <a:bodyPr>
            <a:noAutofit/>
          </a:bodyPr>
          <a:lstStyle/>
          <a:p>
            <a:r>
              <a:rPr lang="it-IT" sz="1400" dirty="0"/>
              <a:t>La condizione di lavoratori fragili, con diritto allo </a:t>
            </a:r>
            <a:r>
              <a:rPr lang="it-IT" sz="1400" dirty="0" err="1"/>
              <a:t>smart</a:t>
            </a:r>
            <a:r>
              <a:rPr lang="it-IT" sz="1400" dirty="0"/>
              <a:t> working, viene prorogata sino a giugno 2023.</a:t>
            </a:r>
          </a:p>
          <a:p>
            <a:pPr algn="just"/>
            <a:r>
              <a:rPr lang="it-IT" sz="1400" dirty="0"/>
              <a:t>Esclusivamente per i lavoratori dipendenti pubblici e privati in possesso di una delle patologie e/o condizioni individuate dal decreto Interministeriale (Salute, Lavoro e Pubblica Amministrazione) del 4 febbraio 2022</a:t>
            </a:r>
          </a:p>
          <a:p>
            <a:pPr algn="just"/>
            <a:r>
              <a:rPr lang="it-IT" sz="1400" dirty="0"/>
              <a:t>Qualora ciò non fosse possibile, in quanto l’attività lavorativa è incompatibile con la prestazione da remoto, il periodo di assenza dal servizio dovrà essere equiparato al ricovero ospedaliero</a:t>
            </a:r>
          </a:p>
          <a:p>
            <a:r>
              <a:rPr lang="it-IT" sz="1400" dirty="0"/>
              <a:t>La certificazione attestante la patologia è rimessa al medico di medicina generale del lavoratore</a:t>
            </a:r>
          </a:p>
          <a:p>
            <a:r>
              <a:rPr lang="it-IT" sz="1400" dirty="0"/>
              <a:t>In particolare, il decreto Interministeriale presenta due casistiche specifiche:</a:t>
            </a:r>
          </a:p>
          <a:p>
            <a:r>
              <a:rPr lang="it-IT" sz="1400" dirty="0"/>
              <a:t>1. condizione di fragilità indipendente dallo stato vaccinale:</a:t>
            </a:r>
          </a:p>
          <a:p>
            <a:pPr marL="0" indent="0" algn="just">
              <a:buNone/>
            </a:pPr>
            <a:r>
              <a:rPr lang="it-IT" sz="1200" dirty="0"/>
              <a:t>a) pazienti con marcata compromissione della risposta immunitaria:- trapianto di organo solido in terapia immunosoppressiva; - trapianto di cellule staminali ematopoietiche (entro due anni dal trapianto o in terapia immunosoppressiva per malattia del trapianto contro l'ospite cronica);- attesa di trapianto d'organo;- terapie a base di cellule T esprimenti un Recettore Chimerico Antigenico (cellule CAR-T);- patologia oncologica o onco-ematologica in trattamento con farmaci immunosoppressivi, </a:t>
            </a:r>
            <a:r>
              <a:rPr lang="it-IT" sz="1200" dirty="0" err="1"/>
              <a:t>mielosoppressivi</a:t>
            </a:r>
            <a:r>
              <a:rPr lang="it-IT" sz="1200" dirty="0"/>
              <a:t> o a meno di sei mesi dalla sospensione delle cure;- immunodeficienze primitive (es. sindrome di </a:t>
            </a:r>
            <a:r>
              <a:rPr lang="it-IT" sz="1200" dirty="0" err="1"/>
              <a:t>DiGeorge</a:t>
            </a:r>
            <a:r>
              <a:rPr lang="it-IT" sz="1200" dirty="0"/>
              <a:t>, sindrome di </a:t>
            </a:r>
            <a:r>
              <a:rPr lang="it-IT" sz="1200" dirty="0" err="1"/>
              <a:t>Wiskott</a:t>
            </a:r>
            <a:r>
              <a:rPr lang="it-IT" sz="1200" dirty="0"/>
              <a:t>-Aldrich, immunodeficienza comune variabile etc.);immunodeficienze secondarie a trattamento farmacologico (es: terapia corticosteroidea ad alto dosaggio protratta nel tempo, farmaci immunosoppressori, farmaci biologici con rilevante impatto sulla funzionalità del sistema immunitario etc.);- dialisi e insufficienza renale cronica grave;- pregressa splenectomia;- sindrome da immunodeficienza acquisita (AIDS) con conta dei linfociti T CD4+ &lt; 200cellule/µl o sulla base di giudizio clinico.</a:t>
            </a:r>
          </a:p>
        </p:txBody>
      </p:sp>
    </p:spTree>
    <p:extLst>
      <p:ext uri="{BB962C8B-B14F-4D97-AF65-F5344CB8AC3E}">
        <p14:creationId xmlns:p14="http://schemas.microsoft.com/office/powerpoint/2010/main" val="286053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buNone/>
            </a:pPr>
            <a:r>
              <a:rPr lang="it-IT" dirty="0"/>
              <a:t>b) pazienti che presentino tre o più delle seguenti condizioni patologiche</a:t>
            </a:r>
          </a:p>
          <a:p>
            <a:pPr marL="0" indent="0" algn="just">
              <a:buNone/>
            </a:pPr>
            <a:r>
              <a:rPr lang="it-IT" dirty="0"/>
              <a:t>cardiopatia ischemica; - fibrillazione atriale; - scompenso cardiaco; - ictus; - diabete mellito; bronco-pneumopatia ostruttiva cronica;- epatite cronica;- obesità.</a:t>
            </a:r>
          </a:p>
          <a:p>
            <a:pPr marL="0" indent="0">
              <a:buNone/>
            </a:pPr>
            <a:r>
              <a:rPr lang="it-IT" dirty="0"/>
              <a:t>2. condizione di fragilità in presenza di esenzione dalla vaccinazione per motivi sanitari e almeno una delle seguenti condizioni</a:t>
            </a:r>
          </a:p>
          <a:p>
            <a:r>
              <a:rPr lang="it-IT" dirty="0"/>
              <a:t>età maggiore di 60 anni;</a:t>
            </a:r>
          </a:p>
          <a:p>
            <a:r>
              <a:rPr lang="it-IT" dirty="0"/>
              <a:t>condizioni concomitanti/preesistenti di elevata fragilità, così come indicati nella tabella sottostante, presente nell’allegato 2 della circolare della Direzione generale della prevenzione sanitaria del Ministero della salute n. 45886 dell'8 ottobre 2021.</a:t>
            </a:r>
          </a:p>
          <a:p>
            <a:endParaRPr lang="it-IT" dirty="0"/>
          </a:p>
          <a:p>
            <a:endParaRPr lang="it-IT" dirty="0"/>
          </a:p>
        </p:txBody>
      </p:sp>
    </p:spTree>
    <p:extLst>
      <p:ext uri="{BB962C8B-B14F-4D97-AF65-F5344CB8AC3E}">
        <p14:creationId xmlns:p14="http://schemas.microsoft.com/office/powerpoint/2010/main" val="33966679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Lavoro agile per i lavoratori con figli disabili</a:t>
            </a:r>
            <a:br>
              <a:rPr lang="it-IT" dirty="0"/>
            </a:br>
            <a:endParaRPr lang="it-IT" dirty="0"/>
          </a:p>
        </p:txBody>
      </p:sp>
      <p:sp>
        <p:nvSpPr>
          <p:cNvPr id="3" name="Segnaposto contenuto 2"/>
          <p:cNvSpPr>
            <a:spLocks noGrp="1"/>
          </p:cNvSpPr>
          <p:nvPr>
            <p:ph idx="1"/>
          </p:nvPr>
        </p:nvSpPr>
        <p:spPr>
          <a:xfrm>
            <a:off x="1103312" y="2052918"/>
            <a:ext cx="9926049" cy="4352364"/>
          </a:xfrm>
        </p:spPr>
        <p:txBody>
          <a:bodyPr>
            <a:normAutofit lnSpcReduction="10000"/>
          </a:bodyPr>
          <a:lstStyle/>
          <a:p>
            <a:pPr algn="just"/>
            <a:r>
              <a:rPr lang="it-IT" dirty="0"/>
              <a:t>Prorogato fino al 30 giugno 2023 e poi fino a marzo 2024 il diritto allo </a:t>
            </a:r>
            <a:r>
              <a:rPr lang="it-IT" dirty="0" err="1"/>
              <a:t>smart</a:t>
            </a:r>
            <a:r>
              <a:rPr lang="it-IT" dirty="0"/>
              <a:t> working anche per i genitori di figli con disabilità, previsto dall’art. 5-ter del D.L. 7 gennaio 2022, n. 1, convertito, con modificazioni, dalla legge 4 marzo 2022, n. 18.</a:t>
            </a:r>
          </a:p>
          <a:p>
            <a:pPr algn="just"/>
            <a:r>
              <a:rPr lang="it-IT" dirty="0"/>
              <a:t>In particolare, la disposizione prevede la possibilità per i genitori lavoratori dipendenti privati che hanno almeno un figlio in condizioni di disabilità grave, riconosciuta ai sensi della legge 5 febbraio 1992, n. 104, o almeno un figlio con bisogni educativi speciali, di svolgere la prestazione di lavoro in modalità agile anche in assenza degli accordi individuali.</a:t>
            </a:r>
          </a:p>
          <a:p>
            <a:pPr algn="just"/>
            <a:r>
              <a:rPr lang="it-IT" dirty="0"/>
              <a:t>Questo diritto è subordinato a due evidenze:</a:t>
            </a:r>
          </a:p>
          <a:p>
            <a:pPr marL="0" indent="0" algn="just">
              <a:buNone/>
            </a:pPr>
            <a:r>
              <a:rPr lang="it-IT" dirty="0"/>
              <a:t>- che nel nucleo familiare non vi sia altro genitore non lavoratore;</a:t>
            </a:r>
          </a:p>
          <a:p>
            <a:pPr algn="just">
              <a:buFontTx/>
              <a:buChar char="-"/>
            </a:pPr>
            <a:r>
              <a:rPr lang="it-IT" dirty="0"/>
              <a:t>che l’attività lavorativa non richieda necessariamente la presenza fisica.</a:t>
            </a:r>
          </a:p>
          <a:p>
            <a:pPr algn="just">
              <a:buFontTx/>
              <a:buChar char="-"/>
            </a:pPr>
            <a:r>
              <a:rPr lang="it-IT" dirty="0"/>
              <a:t>Nessuna altra proroga: fine del lavoro emergenziale?</a:t>
            </a:r>
          </a:p>
          <a:p>
            <a:endParaRPr lang="it-IT" dirty="0"/>
          </a:p>
          <a:p>
            <a:endParaRPr lang="it-IT" dirty="0"/>
          </a:p>
        </p:txBody>
      </p:sp>
    </p:spTree>
    <p:extLst>
      <p:ext uri="{BB962C8B-B14F-4D97-AF65-F5344CB8AC3E}">
        <p14:creationId xmlns:p14="http://schemas.microsoft.com/office/powerpoint/2010/main" val="3666604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supplementare</a:t>
            </a:r>
          </a:p>
        </p:txBody>
      </p:sp>
      <p:sp>
        <p:nvSpPr>
          <p:cNvPr id="3" name="Segnaposto contenuto 2"/>
          <p:cNvSpPr>
            <a:spLocks noGrp="1"/>
          </p:cNvSpPr>
          <p:nvPr>
            <p:ph idx="1"/>
          </p:nvPr>
        </p:nvSpPr>
        <p:spPr/>
        <p:txBody>
          <a:bodyPr>
            <a:normAutofit/>
          </a:bodyPr>
          <a:lstStyle/>
          <a:p>
            <a:pPr algn="just"/>
            <a:r>
              <a:rPr lang="it-IT" dirty="0"/>
              <a:t>Lavoro supplementare (art. 6, co. 1): prestazioni svolte oltre l’orario concordato tra le parti ma entro l’orario normale settimanale </a:t>
            </a:r>
          </a:p>
          <a:p>
            <a:pPr algn="just"/>
            <a:r>
              <a:rPr lang="it-IT" dirty="0"/>
              <a:t>Il lavoro supplementare è dementato alla contrattazione collettiva anche rispetto ad una eventuale maggiore retribuzione, se non c’è contratto collettivo si applica una norma legale di default (art. 6, co. 2) per cui il datore può chiedere unilateralmente al lavoratore lo svolgimento di lavoro supplementare non superiore al 25% (in tal caso, la retribuzione è maggiorata al 15%)</a:t>
            </a:r>
          </a:p>
          <a:p>
            <a:pPr algn="just"/>
            <a:r>
              <a:rPr lang="it-IT" dirty="0"/>
              <a:t>Il lavoratore può rifiutarsi se ci sono comprovate esigenze familiari, di salute, lavorative, di formazione</a:t>
            </a:r>
          </a:p>
          <a:p>
            <a:pPr algn="just"/>
            <a:r>
              <a:rPr lang="it-IT" dirty="0"/>
              <a:t>Se si superano le 40 ore settimanali, si applicano le regole del lavoro straordinario </a:t>
            </a:r>
          </a:p>
          <a:p>
            <a:pPr marL="0" indent="0">
              <a:buNone/>
            </a:pPr>
            <a:endParaRPr lang="it-IT" dirty="0"/>
          </a:p>
        </p:txBody>
      </p:sp>
    </p:spTree>
    <p:extLst>
      <p:ext uri="{BB962C8B-B14F-4D97-AF65-F5344CB8AC3E}">
        <p14:creationId xmlns:p14="http://schemas.microsoft.com/office/powerpoint/2010/main" val="4190965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Clausole elastiche</a:t>
            </a:r>
          </a:p>
        </p:txBody>
      </p:sp>
      <p:sp>
        <p:nvSpPr>
          <p:cNvPr id="3" name="Segnaposto contenuto 2"/>
          <p:cNvSpPr>
            <a:spLocks noGrp="1"/>
          </p:cNvSpPr>
          <p:nvPr>
            <p:ph idx="1"/>
          </p:nvPr>
        </p:nvSpPr>
        <p:spPr/>
        <p:txBody>
          <a:bodyPr>
            <a:normAutofit fontScale="85000" lnSpcReduction="10000"/>
          </a:bodyPr>
          <a:lstStyle/>
          <a:p>
            <a:pPr algn="just"/>
            <a:r>
              <a:rPr lang="it-IT" dirty="0"/>
              <a:t>Si possono inserire tali clausole nel contratto con cui il datore di lavoro può modificare unilateralmente la collocazione temporale della prestazione o di variarne l’estensione temporale (ossia si chiede lavoro supplementare non di volta in volta, ma con queste cause il datore è autorizzato a chiedere senza consenso del lavoratore di volta in volta) (art. 6, co. 4); in ogni caso ci vuole in preavviso di 2 gg e salvo eventuali compensazioni </a:t>
            </a:r>
          </a:p>
          <a:p>
            <a:pPr algn="just"/>
            <a:r>
              <a:rPr lang="it-IT" dirty="0"/>
              <a:t>La disciplina è demandata ai contratti collettivi</a:t>
            </a:r>
          </a:p>
          <a:p>
            <a:pPr algn="just"/>
            <a:r>
              <a:rPr lang="it-IT" dirty="0"/>
              <a:t>Oppure in assenza norma di default: art. 6, co. 6, ossia possono essere pattuite ma per iscritto e davanti alla commissione di certificazione: preavviso di 2 giorni, durata massima dell’aumento del 25%, compensazione del 15% </a:t>
            </a:r>
          </a:p>
          <a:p>
            <a:pPr algn="just"/>
            <a:r>
              <a:rPr lang="it-IT" dirty="0"/>
              <a:t>Revoca del consenso alla clausola elastica nel caso di condizioni che danno diritto al part time, priorità o in caso di studenti</a:t>
            </a:r>
          </a:p>
          <a:p>
            <a:pPr algn="just"/>
            <a:r>
              <a:rPr lang="it-IT" dirty="0"/>
              <a:t>Il rifiuto a prestare il consenso ad eventuali variazioni dell’orario non costituisce giustificato motivo di licenziamento</a:t>
            </a:r>
          </a:p>
          <a:p>
            <a:pPr algn="just"/>
            <a:endParaRPr lang="it-IT" dirty="0"/>
          </a:p>
          <a:p>
            <a:endParaRPr lang="it-IT" dirty="0"/>
          </a:p>
        </p:txBody>
      </p:sp>
    </p:spTree>
    <p:extLst>
      <p:ext uri="{BB962C8B-B14F-4D97-AF65-F5344CB8AC3E}">
        <p14:creationId xmlns:p14="http://schemas.microsoft.com/office/powerpoint/2010/main" val="13664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Diritti </a:t>
            </a:r>
          </a:p>
        </p:txBody>
      </p:sp>
      <p:sp>
        <p:nvSpPr>
          <p:cNvPr id="3" name="Segnaposto contenuto 2"/>
          <p:cNvSpPr>
            <a:spLocks noGrp="1"/>
          </p:cNvSpPr>
          <p:nvPr>
            <p:ph idx="1"/>
          </p:nvPr>
        </p:nvSpPr>
        <p:spPr/>
        <p:txBody>
          <a:bodyPr>
            <a:normAutofit fontScale="70000" lnSpcReduction="20000"/>
          </a:bodyPr>
          <a:lstStyle/>
          <a:p>
            <a:pPr algn="just"/>
            <a:r>
              <a:rPr lang="it-IT" dirty="0"/>
              <a:t>Parità di trattamento pro rata </a:t>
            </a:r>
            <a:r>
              <a:rPr lang="it-IT" dirty="0" err="1"/>
              <a:t>temporis</a:t>
            </a:r>
            <a:r>
              <a:rPr lang="it-IT" dirty="0"/>
              <a:t> rispetto ai lavoratori full time</a:t>
            </a:r>
          </a:p>
          <a:p>
            <a:pPr algn="just"/>
            <a:r>
              <a:rPr lang="it-IT" dirty="0"/>
              <a:t>I contratti possono modulare alcuni trattamenti: durata della prova, comporto, preavviso</a:t>
            </a:r>
          </a:p>
          <a:p>
            <a:pPr marL="0" indent="0" algn="just">
              <a:buNone/>
            </a:pPr>
            <a:r>
              <a:rPr lang="it-IT" dirty="0"/>
              <a:t>Trasformazione del rapporto da pieno a part-time</a:t>
            </a:r>
          </a:p>
          <a:p>
            <a:pPr algn="just">
              <a:buAutoNum type="arabicPeriod"/>
            </a:pPr>
            <a:r>
              <a:rPr lang="it-IT" dirty="0"/>
              <a:t>Consenso del lavoratore, il rifiuto non costituisce giustificato motivo di licenziamento</a:t>
            </a:r>
          </a:p>
          <a:p>
            <a:pPr algn="just">
              <a:buAutoNum type="arabicPeriod"/>
            </a:pPr>
            <a:r>
              <a:rPr lang="it-IT" b="1" u="sng" dirty="0"/>
              <a:t>Non c’è però un diritto alla trasformazione, ad eccezione</a:t>
            </a:r>
            <a:r>
              <a:rPr lang="it-IT" dirty="0"/>
              <a:t>:</a:t>
            </a:r>
          </a:p>
          <a:p>
            <a:pPr algn="just"/>
            <a:r>
              <a:rPr lang="it-IT" dirty="0"/>
              <a:t>trasformazione rapporto da full-time a part-time: consenso delle parti ma non c’è diritto alla trasformazione da parte del lavoratore</a:t>
            </a:r>
          </a:p>
          <a:p>
            <a:pPr algn="just"/>
            <a:r>
              <a:rPr lang="it-IT" dirty="0"/>
              <a:t>esiste un diritto per i lavoratori (pubblici/privati) con patologie oncologiche o gravi patologie croniche-degenerative e al posto del congedo parentale, per una sola volta e per una riduzione non superiore al 50%</a:t>
            </a:r>
          </a:p>
          <a:p>
            <a:pPr algn="just"/>
            <a:r>
              <a:rPr lang="it-IT" dirty="0"/>
              <a:t>esiste priorità: per gravi patologie del figlio, coniuge o genitore e in caso di genitore con figlio convivente con meno di 13 anni o figlio portatore di handicap</a:t>
            </a:r>
          </a:p>
          <a:p>
            <a:pPr algn="just"/>
            <a:r>
              <a:rPr lang="it-IT" dirty="0"/>
              <a:t>trasformazione rapporto da part-time a full-time: secondo i contratti di comparto, esiste diritto dopo tre anni dalla data di assunzione se esiste la disponibilità e nel rispetto dei vincoli di assunzione</a:t>
            </a:r>
          </a:p>
        </p:txBody>
      </p:sp>
    </p:spTree>
    <p:extLst>
      <p:ext uri="{BB962C8B-B14F-4D97-AF65-F5344CB8AC3E}">
        <p14:creationId xmlns:p14="http://schemas.microsoft.com/office/powerpoint/2010/main" val="4248417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Part-time</a:t>
            </a:r>
            <a:br>
              <a:rPr lang="it-IT" dirty="0"/>
            </a:br>
            <a:endParaRPr lang="it-IT" dirty="0"/>
          </a:p>
        </p:txBody>
      </p:sp>
      <p:sp>
        <p:nvSpPr>
          <p:cNvPr id="3" name="Segnaposto contenuto 2"/>
          <p:cNvSpPr>
            <a:spLocks noGrp="1"/>
          </p:cNvSpPr>
          <p:nvPr>
            <p:ph idx="1"/>
          </p:nvPr>
        </p:nvSpPr>
        <p:spPr>
          <a:xfrm>
            <a:off x="578840" y="1239691"/>
            <a:ext cx="9986828" cy="5026885"/>
          </a:xfrm>
        </p:spPr>
        <p:txBody>
          <a:bodyPr/>
          <a:lstStyle/>
          <a:p>
            <a:pPr algn="just"/>
            <a:r>
              <a:rPr lang="it-IT" dirty="0"/>
              <a:t>art. 4-12 del d.lgs. n. 81/2015</a:t>
            </a:r>
          </a:p>
          <a:p>
            <a:pPr algn="just"/>
            <a:r>
              <a:rPr lang="it-IT" dirty="0"/>
              <a:t>si applica al PI tranne alcune specifiche disposizioni (art. 6, co. 2 e 6, art. 10), ossia la regola del lavoro supplementare e delle clausole elastiche, che nel PI sono possibili solo se previsti dal CCNL, e la sanzione della conversione del rapporto in full time</a:t>
            </a:r>
          </a:p>
          <a:p>
            <a:pPr algn="just"/>
            <a:r>
              <a:rPr lang="it-IT" dirty="0"/>
              <a:t>si fa salva la disciplina speciale e in particolare l’art. 1 l. n. 662/1996, ovvero la il comparto Sanità</a:t>
            </a:r>
          </a:p>
          <a:p>
            <a:pPr algn="just"/>
            <a:r>
              <a:rPr lang="it-IT" dirty="0"/>
              <a:t>tipologie: nei contratti di comparto (non più nella legge) part time verticale, orizzontale e misto</a:t>
            </a:r>
          </a:p>
          <a:p>
            <a:pPr algn="just"/>
            <a:r>
              <a:rPr lang="it-IT" dirty="0"/>
              <a:t>i CCNL di comparto: </a:t>
            </a:r>
            <a:r>
              <a:rPr lang="it-IT" b="1" dirty="0">
                <a:effectLst>
                  <a:outerShdw blurRad="38100" dist="38100" dir="2700000" algn="tl">
                    <a:srgbClr val="000000">
                      <a:alpha val="43137"/>
                    </a:srgbClr>
                  </a:outerShdw>
                </a:effectLst>
              </a:rPr>
              <a:t>la prestazione non può essere inferiore al 30%</a:t>
            </a:r>
            <a:r>
              <a:rPr lang="it-IT" dirty="0"/>
              <a:t> (nel privato non ci sono limiti minimi)</a:t>
            </a:r>
          </a:p>
          <a:p>
            <a:endParaRPr lang="it-IT" dirty="0"/>
          </a:p>
          <a:p>
            <a:endParaRPr lang="it-IT" dirty="0"/>
          </a:p>
        </p:txBody>
      </p:sp>
    </p:spTree>
    <p:extLst>
      <p:ext uri="{BB962C8B-B14F-4D97-AF65-F5344CB8AC3E}">
        <p14:creationId xmlns:p14="http://schemas.microsoft.com/office/powerpoint/2010/main" val="412956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Costituzione</a:t>
            </a:r>
          </a:p>
        </p:txBody>
      </p:sp>
      <p:sp>
        <p:nvSpPr>
          <p:cNvPr id="3" name="Segnaposto contenuto 2"/>
          <p:cNvSpPr>
            <a:spLocks noGrp="1"/>
          </p:cNvSpPr>
          <p:nvPr>
            <p:ph idx="1"/>
          </p:nvPr>
        </p:nvSpPr>
        <p:spPr/>
        <p:txBody>
          <a:bodyPr>
            <a:normAutofit fontScale="92500" lnSpcReduction="10000"/>
          </a:bodyPr>
          <a:lstStyle/>
          <a:p>
            <a:pPr algn="just"/>
            <a:r>
              <a:rPr lang="it-IT" dirty="0"/>
              <a:t>tutti profili, anche dirigenti, ad eccezione dei militari, polizia, vigili del fuoco (art. 1, co. 57, l. 662/1996)</a:t>
            </a:r>
          </a:p>
          <a:p>
            <a:pPr algn="just"/>
            <a:r>
              <a:rPr lang="it-IT" dirty="0"/>
              <a:t>per gli altri profili dei comparti giustizia, sicurezza, le modalità sono stabilite con decreto</a:t>
            </a:r>
          </a:p>
          <a:p>
            <a:pPr algn="just"/>
            <a:r>
              <a:rPr lang="it-IT" dirty="0"/>
              <a:t>limiti quantitativi: i CCNL di comparto prevedono limite del 25% della dotazione organica elevabili di un altro 10% in caso di gravi motivi familiari</a:t>
            </a:r>
          </a:p>
          <a:p>
            <a:pPr algn="just"/>
            <a:r>
              <a:rPr lang="it-IT" dirty="0"/>
              <a:t>lavoro supplementare: prestazioni svolte l’orario concordato (ma entro l’orario normale settimanale) nel PI solo se è previsto dai contratti collettivi perché non operano le norme legali; i CCNL consentono lavoro supplementare per specifiche e comprovate esigenze organizzative o di difficoltà del lavoratore per un massimo del 25%</a:t>
            </a:r>
          </a:p>
          <a:p>
            <a:pPr algn="just">
              <a:buFontTx/>
              <a:buChar char="-"/>
            </a:pPr>
            <a:r>
              <a:rPr lang="it-IT" dirty="0"/>
              <a:t>non obbligatorio, retribuito con maggiorazione 15%</a:t>
            </a:r>
          </a:p>
          <a:p>
            <a:endParaRPr lang="it-IT" dirty="0"/>
          </a:p>
          <a:p>
            <a:endParaRPr lang="it-IT" dirty="0"/>
          </a:p>
        </p:txBody>
      </p:sp>
    </p:spTree>
    <p:extLst>
      <p:ext uri="{BB962C8B-B14F-4D97-AF65-F5344CB8AC3E}">
        <p14:creationId xmlns:p14="http://schemas.microsoft.com/office/powerpoint/2010/main" val="2930694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468</TotalTime>
  <Words>4874</Words>
  <Application>Microsoft Office PowerPoint</Application>
  <PresentationFormat>Widescreen</PresentationFormat>
  <Paragraphs>234</Paragraphs>
  <Slides>47</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47</vt:i4>
      </vt:variant>
    </vt:vector>
  </HeadingPairs>
  <TitlesOfParts>
    <vt:vector size="55" baseType="lpstr">
      <vt:lpstr>Arial</vt:lpstr>
      <vt:lpstr>Avenir Roman</vt:lpstr>
      <vt:lpstr>Calibri</vt:lpstr>
      <vt:lpstr>Century Gothic</vt:lpstr>
      <vt:lpstr>Garamond</vt:lpstr>
      <vt:lpstr>Wingdings</vt:lpstr>
      <vt:lpstr>Wingdings 3</vt:lpstr>
      <vt:lpstr>Ione</vt:lpstr>
      <vt:lpstr>Part-time e  lavoro agile</vt:lpstr>
      <vt:lpstr>Lavoro part-time: fonti</vt:lpstr>
      <vt:lpstr>Tipologia </vt:lpstr>
      <vt:lpstr>Forma e contenuto</vt:lpstr>
      <vt:lpstr>Lavoro supplementare</vt:lpstr>
      <vt:lpstr>Clausole elastiche</vt:lpstr>
      <vt:lpstr>Diritti </vt:lpstr>
      <vt:lpstr>Part-time </vt:lpstr>
      <vt:lpstr>Costituzione</vt:lpstr>
      <vt:lpstr>Disciplina</vt:lpstr>
      <vt:lpstr>LA DISCIPLINA DEL LAVORO AGILE</vt:lpstr>
      <vt:lpstr>IL LAVORO AGILE NELLA P.A. </vt:lpstr>
      <vt:lpstr>LA DISCIPLINA «ORDINARIA»</vt:lpstr>
      <vt:lpstr>…segue</vt:lpstr>
      <vt:lpstr>DEFINIZIONE</vt:lpstr>
      <vt:lpstr>ACCORDO</vt:lpstr>
      <vt:lpstr>PER LA P.A.</vt:lpstr>
      <vt:lpstr>LAVORO AGILE E TELELAVORO</vt:lpstr>
      <vt:lpstr>LA DEFINIZIONE DI TELELAVORO</vt:lpstr>
      <vt:lpstr>…segue</vt:lpstr>
      <vt:lpstr>…segue</vt:lpstr>
      <vt:lpstr>…segue</vt:lpstr>
      <vt:lpstr>La sicurezza nella L. 81/2017</vt:lpstr>
      <vt:lpstr>…art. 3, c. 10, TU 81/2008</vt:lpstr>
      <vt:lpstr>SICUREZZA E LAVORO AGILE</vt:lpstr>
      <vt:lpstr> TUTELE</vt:lpstr>
      <vt:lpstr>…segue</vt:lpstr>
      <vt:lpstr>IL PRINCIPIO DI PARITÀ</vt:lpstr>
      <vt:lpstr>FORMAZIONE</vt:lpstr>
      <vt:lpstr>ORARIO DI LAVORO</vt:lpstr>
      <vt:lpstr>DIRITTO ALLA DISCONNESSIONE</vt:lpstr>
      <vt:lpstr>DIRITTO ALLA DISCONNESSIONE</vt:lpstr>
      <vt:lpstr>Disciplina emergenziale</vt:lpstr>
      <vt:lpstr>Caratteristiche prima fase</vt:lpstr>
      <vt:lpstr>II fase</vt:lpstr>
      <vt:lpstr>Presentazione standard di PowerPoint</vt:lpstr>
      <vt:lpstr>Presentazione standard di PowerPoint</vt:lpstr>
      <vt:lpstr>III fase</vt:lpstr>
      <vt:lpstr>…</vt:lpstr>
      <vt:lpstr>…</vt:lpstr>
      <vt:lpstr>…SEGUE</vt:lpstr>
      <vt:lpstr>Lavoratori fragili</vt:lpstr>
      <vt:lpstr>DIRITTI ALL’ADIBIZIONE AL LAVORO AGILE</vt:lpstr>
      <vt:lpstr>Di proroga in proroga fino a marzo 2024</vt:lpstr>
      <vt:lpstr>Lavoratori fragili</vt:lpstr>
      <vt:lpstr>Presentazione standard di PowerPoint</vt:lpstr>
      <vt:lpstr>Lavoro agile per i lavoratori con figli disabili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Part-time e lavoro agile</dc:title>
  <dc:creator>Maria Dolores</dc:creator>
  <cp:lastModifiedBy>FERRARA MARIA DOLORES</cp:lastModifiedBy>
  <cp:revision>22</cp:revision>
  <dcterms:created xsi:type="dcterms:W3CDTF">2021-04-11T14:00:20Z</dcterms:created>
  <dcterms:modified xsi:type="dcterms:W3CDTF">2024-04-18T06:09:54Z</dcterms:modified>
</cp:coreProperties>
</file>