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1"/>
  </p:sldMasterIdLst>
  <p:notesMasterIdLst>
    <p:notesMasterId r:id="rId35"/>
  </p:notesMasterIdLst>
  <p:handoutMasterIdLst>
    <p:handoutMasterId r:id="rId36"/>
  </p:handoutMasterIdLst>
  <p:sldIdLst>
    <p:sldId id="332" r:id="rId2"/>
    <p:sldId id="361" r:id="rId3"/>
    <p:sldId id="333" r:id="rId4"/>
    <p:sldId id="369" r:id="rId5"/>
    <p:sldId id="362" r:id="rId6"/>
    <p:sldId id="375" r:id="rId7"/>
    <p:sldId id="339" r:id="rId8"/>
    <p:sldId id="351" r:id="rId9"/>
    <p:sldId id="352" r:id="rId10"/>
    <p:sldId id="373" r:id="rId11"/>
    <p:sldId id="374" r:id="rId12"/>
    <p:sldId id="372" r:id="rId13"/>
    <p:sldId id="356" r:id="rId14"/>
    <p:sldId id="357" r:id="rId15"/>
    <p:sldId id="358" r:id="rId16"/>
    <p:sldId id="338" r:id="rId17"/>
    <p:sldId id="315" r:id="rId18"/>
    <p:sldId id="360" r:id="rId19"/>
    <p:sldId id="359" r:id="rId20"/>
    <p:sldId id="345" r:id="rId21"/>
    <p:sldId id="346" r:id="rId22"/>
    <p:sldId id="363" r:id="rId23"/>
    <p:sldId id="364" r:id="rId24"/>
    <p:sldId id="341" r:id="rId25"/>
    <p:sldId id="365" r:id="rId26"/>
    <p:sldId id="342" r:id="rId27"/>
    <p:sldId id="343" r:id="rId28"/>
    <p:sldId id="344" r:id="rId29"/>
    <p:sldId id="367" r:id="rId30"/>
    <p:sldId id="371" r:id="rId31"/>
    <p:sldId id="366" r:id="rId32"/>
    <p:sldId id="370" r:id="rId33"/>
    <p:sldId id="368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5" autoAdjust="0"/>
    <p:restoredTop sz="87687" autoAdjust="0"/>
  </p:normalViewPr>
  <p:slideViewPr>
    <p:cSldViewPr>
      <p:cViewPr varScale="1">
        <p:scale>
          <a:sx n="149" d="100"/>
          <a:sy n="149" d="100"/>
        </p:scale>
        <p:origin x="102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70656-B50D-49A4-AF6A-236B3CF0625E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F549A1-6696-477B-8F5A-C3FA7246709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Discendenza </a:t>
          </a:r>
          <a:endParaRPr lang="en-US"/>
        </a:p>
      </dgm:t>
    </dgm:pt>
    <dgm:pt modelId="{07DFE755-41F7-4BDE-9598-F7C286881D28}" type="parTrans" cxnId="{89C3B36E-7313-4305-9FEF-0C6243CDA2D9}">
      <dgm:prSet/>
      <dgm:spPr/>
      <dgm:t>
        <a:bodyPr/>
        <a:lstStyle/>
        <a:p>
          <a:endParaRPr lang="en-US"/>
        </a:p>
      </dgm:t>
    </dgm:pt>
    <dgm:pt modelId="{118435DD-D142-44A2-A390-4A2AFC3697AB}" type="sibTrans" cxnId="{89C3B36E-7313-4305-9FEF-0C6243CDA2D9}">
      <dgm:prSet/>
      <dgm:spPr/>
      <dgm:t>
        <a:bodyPr/>
        <a:lstStyle/>
        <a:p>
          <a:endParaRPr lang="en-US"/>
        </a:p>
      </dgm:t>
    </dgm:pt>
    <dgm:pt modelId="{CBC8F805-F6DC-4250-B1AC-A321E200ACA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Matrilineare (uterina)</a:t>
          </a:r>
          <a:endParaRPr lang="en-US"/>
        </a:p>
      </dgm:t>
    </dgm:pt>
    <dgm:pt modelId="{7C712F64-4E46-487F-B92F-F046B07B6C1B}" type="parTrans" cxnId="{75170CA1-24EB-4F6F-9437-B4963FE149C6}">
      <dgm:prSet/>
      <dgm:spPr/>
      <dgm:t>
        <a:bodyPr/>
        <a:lstStyle/>
        <a:p>
          <a:endParaRPr lang="en-US"/>
        </a:p>
      </dgm:t>
    </dgm:pt>
    <dgm:pt modelId="{2525603A-616C-4DC1-9FEF-EED0134EA1FA}" type="sibTrans" cxnId="{75170CA1-24EB-4F6F-9437-B4963FE149C6}">
      <dgm:prSet/>
      <dgm:spPr/>
      <dgm:t>
        <a:bodyPr/>
        <a:lstStyle/>
        <a:p>
          <a:endParaRPr lang="en-US"/>
        </a:p>
      </dgm:t>
    </dgm:pt>
    <dgm:pt modelId="{FDC4E8F4-9298-42F4-B6DE-288D9BCDB4C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Patrilineare (agnatica)</a:t>
          </a:r>
          <a:endParaRPr lang="en-US"/>
        </a:p>
      </dgm:t>
    </dgm:pt>
    <dgm:pt modelId="{8B2E2891-C9DD-404E-9912-172D80E0D056}" type="parTrans" cxnId="{F0DEA247-6C9D-48B6-BBF0-C23DF47E1C3B}">
      <dgm:prSet/>
      <dgm:spPr/>
      <dgm:t>
        <a:bodyPr/>
        <a:lstStyle/>
        <a:p>
          <a:endParaRPr lang="en-US"/>
        </a:p>
      </dgm:t>
    </dgm:pt>
    <dgm:pt modelId="{33B41EB1-DF6C-446B-AAC5-36A051013CD3}" type="sibTrans" cxnId="{F0DEA247-6C9D-48B6-BBF0-C23DF47E1C3B}">
      <dgm:prSet/>
      <dgm:spPr/>
      <dgm:t>
        <a:bodyPr/>
        <a:lstStyle/>
        <a:p>
          <a:endParaRPr lang="en-US"/>
        </a:p>
      </dgm:t>
    </dgm:pt>
    <dgm:pt modelId="{FFE85F39-F9AD-4315-89E4-91CAC75268E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Cognatica</a:t>
          </a:r>
          <a:endParaRPr lang="en-US"/>
        </a:p>
      </dgm:t>
    </dgm:pt>
    <dgm:pt modelId="{83FD75B0-AC4E-4B49-B611-B83CFC2418A6}" type="parTrans" cxnId="{F17ABD88-B569-4F18-BF47-7D9AB918467E}">
      <dgm:prSet/>
      <dgm:spPr/>
      <dgm:t>
        <a:bodyPr/>
        <a:lstStyle/>
        <a:p>
          <a:endParaRPr lang="en-US"/>
        </a:p>
      </dgm:t>
    </dgm:pt>
    <dgm:pt modelId="{19F96D29-3AF4-4199-97E6-5C051C96DB31}" type="sibTrans" cxnId="{F17ABD88-B569-4F18-BF47-7D9AB918467E}">
      <dgm:prSet/>
      <dgm:spPr/>
      <dgm:t>
        <a:bodyPr/>
        <a:lstStyle/>
        <a:p>
          <a:endParaRPr lang="en-US"/>
        </a:p>
      </dgm:t>
    </dgm:pt>
    <dgm:pt modelId="{07666207-DAF3-4726-B350-BAB68EFC0C9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Doppia, bilaterale</a:t>
          </a:r>
          <a:endParaRPr lang="en-US"/>
        </a:p>
      </dgm:t>
    </dgm:pt>
    <dgm:pt modelId="{EC76B66B-480F-4C24-857B-FFDF1374F8F6}" type="parTrans" cxnId="{37E73B85-2223-4DE6-80B8-7B9310BA70DF}">
      <dgm:prSet/>
      <dgm:spPr/>
      <dgm:t>
        <a:bodyPr/>
        <a:lstStyle/>
        <a:p>
          <a:endParaRPr lang="en-US"/>
        </a:p>
      </dgm:t>
    </dgm:pt>
    <dgm:pt modelId="{EA2B69C1-FDC0-4152-9E52-2A0ADEB92304}" type="sibTrans" cxnId="{37E73B85-2223-4DE6-80B8-7B9310BA70DF}">
      <dgm:prSet/>
      <dgm:spPr/>
      <dgm:t>
        <a:bodyPr/>
        <a:lstStyle/>
        <a:p>
          <a:endParaRPr lang="en-US"/>
        </a:p>
      </dgm:t>
    </dgm:pt>
    <dgm:pt modelId="{01FA6EC0-4039-41CA-93B9-7CEBFCD4D97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Gruppo corporato</a:t>
          </a:r>
          <a:endParaRPr lang="en-US"/>
        </a:p>
      </dgm:t>
    </dgm:pt>
    <dgm:pt modelId="{3D392039-5B24-434D-B0C2-BC101012E1CF}" type="parTrans" cxnId="{29F04C12-0C4E-4B68-98A8-C766B3AF6090}">
      <dgm:prSet/>
      <dgm:spPr/>
      <dgm:t>
        <a:bodyPr/>
        <a:lstStyle/>
        <a:p>
          <a:endParaRPr lang="en-US"/>
        </a:p>
      </dgm:t>
    </dgm:pt>
    <dgm:pt modelId="{7BDBA2C3-63F9-49C0-9496-A9F97819D1A7}" type="sibTrans" cxnId="{29F04C12-0C4E-4B68-98A8-C766B3AF6090}">
      <dgm:prSet/>
      <dgm:spPr/>
      <dgm:t>
        <a:bodyPr/>
        <a:lstStyle/>
        <a:p>
          <a:endParaRPr lang="en-US"/>
        </a:p>
      </dgm:t>
    </dgm:pt>
    <dgm:pt modelId="{F13E84A6-8B24-4FB7-9FF7-F4EB34AF10C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Lignaggi (matri-  patri-) e clan</a:t>
          </a:r>
          <a:endParaRPr lang="en-US"/>
        </a:p>
      </dgm:t>
    </dgm:pt>
    <dgm:pt modelId="{274830BF-2943-40B4-9E4B-0E3004CEA487}" type="parTrans" cxnId="{F0FEBF01-20BA-4562-AC40-F93ECB319DDB}">
      <dgm:prSet/>
      <dgm:spPr/>
      <dgm:t>
        <a:bodyPr/>
        <a:lstStyle/>
        <a:p>
          <a:endParaRPr lang="en-US"/>
        </a:p>
      </dgm:t>
    </dgm:pt>
    <dgm:pt modelId="{C45E0A46-07FC-4199-B92D-EEC98109E9DA}" type="sibTrans" cxnId="{F0FEBF01-20BA-4562-AC40-F93ECB319DDB}">
      <dgm:prSet/>
      <dgm:spPr/>
      <dgm:t>
        <a:bodyPr/>
        <a:lstStyle/>
        <a:p>
          <a:endParaRPr lang="en-US"/>
        </a:p>
      </dgm:t>
    </dgm:pt>
    <dgm:pt modelId="{8444D9DB-D764-4172-BEE6-A9F156C9B62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Parentado (bilaterale)</a:t>
          </a:r>
          <a:endParaRPr lang="en-US"/>
        </a:p>
      </dgm:t>
    </dgm:pt>
    <dgm:pt modelId="{F50259E0-804E-4EBD-AF73-71FCDDF8BD6E}" type="parTrans" cxnId="{00ECFA00-12B2-423A-8D3F-B2047C589074}">
      <dgm:prSet/>
      <dgm:spPr/>
      <dgm:t>
        <a:bodyPr/>
        <a:lstStyle/>
        <a:p>
          <a:endParaRPr lang="en-US"/>
        </a:p>
      </dgm:t>
    </dgm:pt>
    <dgm:pt modelId="{D151F0D3-CDC0-491B-BD90-511A4F8CDA24}" type="sibTrans" cxnId="{00ECFA00-12B2-423A-8D3F-B2047C589074}">
      <dgm:prSet/>
      <dgm:spPr/>
      <dgm:t>
        <a:bodyPr/>
        <a:lstStyle/>
        <a:p>
          <a:endParaRPr lang="en-US"/>
        </a:p>
      </dgm:t>
    </dgm:pt>
    <dgm:pt modelId="{C71E269B-AA5A-F040-9974-D150FAFD3667}" type="pres">
      <dgm:prSet presAssocID="{CDB70656-B50D-49A4-AF6A-236B3CF0625E}" presName="linear" presStyleCnt="0">
        <dgm:presLayoutVars>
          <dgm:dir/>
          <dgm:animLvl val="lvl"/>
          <dgm:resizeHandles val="exact"/>
        </dgm:presLayoutVars>
      </dgm:prSet>
      <dgm:spPr/>
    </dgm:pt>
    <dgm:pt modelId="{3BD0A364-BA79-5D44-824E-695759B64AE3}" type="pres">
      <dgm:prSet presAssocID="{CDF549A1-6696-477B-8F5A-C3FA72467094}" presName="parentLin" presStyleCnt="0"/>
      <dgm:spPr/>
    </dgm:pt>
    <dgm:pt modelId="{C4E34DC1-4125-8243-9DBA-26D51D530D04}" type="pres">
      <dgm:prSet presAssocID="{CDF549A1-6696-477B-8F5A-C3FA72467094}" presName="parentLeftMargin" presStyleLbl="node1" presStyleIdx="0" presStyleCnt="4"/>
      <dgm:spPr/>
    </dgm:pt>
    <dgm:pt modelId="{3BC11032-07D6-C548-B18A-89EDDB3FDCB6}" type="pres">
      <dgm:prSet presAssocID="{CDF549A1-6696-477B-8F5A-C3FA7246709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EDEDCD3-0F06-354D-A0F2-920B2B411ABB}" type="pres">
      <dgm:prSet presAssocID="{CDF549A1-6696-477B-8F5A-C3FA72467094}" presName="negativeSpace" presStyleCnt="0"/>
      <dgm:spPr/>
    </dgm:pt>
    <dgm:pt modelId="{8579F7BE-B67C-4647-86C5-11AFBDDBEE14}" type="pres">
      <dgm:prSet presAssocID="{CDF549A1-6696-477B-8F5A-C3FA72467094}" presName="childText" presStyleLbl="conFgAcc1" presStyleIdx="0" presStyleCnt="4">
        <dgm:presLayoutVars>
          <dgm:bulletEnabled val="1"/>
        </dgm:presLayoutVars>
      </dgm:prSet>
      <dgm:spPr/>
    </dgm:pt>
    <dgm:pt modelId="{BC21846E-1487-9A4A-9CFB-DFB0D45CF0FC}" type="pres">
      <dgm:prSet presAssocID="{118435DD-D142-44A2-A390-4A2AFC3697AB}" presName="spaceBetweenRectangles" presStyleCnt="0"/>
      <dgm:spPr/>
    </dgm:pt>
    <dgm:pt modelId="{ABCDC588-40E3-1449-84E5-CE1259FF1382}" type="pres">
      <dgm:prSet presAssocID="{01FA6EC0-4039-41CA-93B9-7CEBFCD4D97E}" presName="parentLin" presStyleCnt="0"/>
      <dgm:spPr/>
    </dgm:pt>
    <dgm:pt modelId="{21DB1BEB-3D3E-934D-9F5C-7CA9A71F1214}" type="pres">
      <dgm:prSet presAssocID="{01FA6EC0-4039-41CA-93B9-7CEBFCD4D97E}" presName="parentLeftMargin" presStyleLbl="node1" presStyleIdx="0" presStyleCnt="4"/>
      <dgm:spPr/>
    </dgm:pt>
    <dgm:pt modelId="{F24314DB-A10E-1F41-819E-F37115E87034}" type="pres">
      <dgm:prSet presAssocID="{01FA6EC0-4039-41CA-93B9-7CEBFCD4D97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2FCD3AB-77A4-5245-B83F-F37C9ECA370E}" type="pres">
      <dgm:prSet presAssocID="{01FA6EC0-4039-41CA-93B9-7CEBFCD4D97E}" presName="negativeSpace" presStyleCnt="0"/>
      <dgm:spPr/>
    </dgm:pt>
    <dgm:pt modelId="{981B479B-D9F2-A349-A34B-9F56F7675D51}" type="pres">
      <dgm:prSet presAssocID="{01FA6EC0-4039-41CA-93B9-7CEBFCD4D97E}" presName="childText" presStyleLbl="conFgAcc1" presStyleIdx="1" presStyleCnt="4">
        <dgm:presLayoutVars>
          <dgm:bulletEnabled val="1"/>
        </dgm:presLayoutVars>
      </dgm:prSet>
      <dgm:spPr/>
    </dgm:pt>
    <dgm:pt modelId="{8E925011-C675-F540-9CB9-87C6CB686CE3}" type="pres">
      <dgm:prSet presAssocID="{7BDBA2C3-63F9-49C0-9496-A9F97819D1A7}" presName="spaceBetweenRectangles" presStyleCnt="0"/>
      <dgm:spPr/>
    </dgm:pt>
    <dgm:pt modelId="{884E7E81-298D-934F-808A-1632240C354A}" type="pres">
      <dgm:prSet presAssocID="{F13E84A6-8B24-4FB7-9FF7-F4EB34AF10C7}" presName="parentLin" presStyleCnt="0"/>
      <dgm:spPr/>
    </dgm:pt>
    <dgm:pt modelId="{E47A13FA-4B3C-F447-8638-9CAE188BAC13}" type="pres">
      <dgm:prSet presAssocID="{F13E84A6-8B24-4FB7-9FF7-F4EB34AF10C7}" presName="parentLeftMargin" presStyleLbl="node1" presStyleIdx="1" presStyleCnt="4"/>
      <dgm:spPr/>
    </dgm:pt>
    <dgm:pt modelId="{F91C0E72-94CA-9845-8C16-37909ADC3BD0}" type="pres">
      <dgm:prSet presAssocID="{F13E84A6-8B24-4FB7-9FF7-F4EB34AF10C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33C12A-0DB3-B146-BFE6-BD7A735D9549}" type="pres">
      <dgm:prSet presAssocID="{F13E84A6-8B24-4FB7-9FF7-F4EB34AF10C7}" presName="negativeSpace" presStyleCnt="0"/>
      <dgm:spPr/>
    </dgm:pt>
    <dgm:pt modelId="{41A5DD16-F721-644F-B2AA-C34A72342137}" type="pres">
      <dgm:prSet presAssocID="{F13E84A6-8B24-4FB7-9FF7-F4EB34AF10C7}" presName="childText" presStyleLbl="conFgAcc1" presStyleIdx="2" presStyleCnt="4">
        <dgm:presLayoutVars>
          <dgm:bulletEnabled val="1"/>
        </dgm:presLayoutVars>
      </dgm:prSet>
      <dgm:spPr/>
    </dgm:pt>
    <dgm:pt modelId="{6D2C8BF7-105B-B04D-904E-AAB89CE97FE7}" type="pres">
      <dgm:prSet presAssocID="{C45E0A46-07FC-4199-B92D-EEC98109E9DA}" presName="spaceBetweenRectangles" presStyleCnt="0"/>
      <dgm:spPr/>
    </dgm:pt>
    <dgm:pt modelId="{01C823F5-182C-1B4B-BC0F-0051FCFE4E38}" type="pres">
      <dgm:prSet presAssocID="{8444D9DB-D764-4172-BEE6-A9F156C9B626}" presName="parentLin" presStyleCnt="0"/>
      <dgm:spPr/>
    </dgm:pt>
    <dgm:pt modelId="{9CD9C6FA-C4D6-B740-9069-1890671CBE04}" type="pres">
      <dgm:prSet presAssocID="{8444D9DB-D764-4172-BEE6-A9F156C9B626}" presName="parentLeftMargin" presStyleLbl="node1" presStyleIdx="2" presStyleCnt="4"/>
      <dgm:spPr/>
    </dgm:pt>
    <dgm:pt modelId="{4DB5F610-1C5D-E24C-A37D-E00518AD5D81}" type="pres">
      <dgm:prSet presAssocID="{8444D9DB-D764-4172-BEE6-A9F156C9B62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EDC22AB-673C-F946-B3D5-86E170346637}" type="pres">
      <dgm:prSet presAssocID="{8444D9DB-D764-4172-BEE6-A9F156C9B626}" presName="negativeSpace" presStyleCnt="0"/>
      <dgm:spPr/>
    </dgm:pt>
    <dgm:pt modelId="{1F1B9B58-81B0-4D40-A10F-171B7700A25F}" type="pres">
      <dgm:prSet presAssocID="{8444D9DB-D764-4172-BEE6-A9F156C9B62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0ECFA00-12B2-423A-8D3F-B2047C589074}" srcId="{CDB70656-B50D-49A4-AF6A-236B3CF0625E}" destId="{8444D9DB-D764-4172-BEE6-A9F156C9B626}" srcOrd="3" destOrd="0" parTransId="{F50259E0-804E-4EBD-AF73-71FCDDF8BD6E}" sibTransId="{D151F0D3-CDC0-491B-BD90-511A4F8CDA24}"/>
    <dgm:cxn modelId="{F0FEBF01-20BA-4562-AC40-F93ECB319DDB}" srcId="{CDB70656-B50D-49A4-AF6A-236B3CF0625E}" destId="{F13E84A6-8B24-4FB7-9FF7-F4EB34AF10C7}" srcOrd="2" destOrd="0" parTransId="{274830BF-2943-40B4-9E4B-0E3004CEA487}" sibTransId="{C45E0A46-07FC-4199-B92D-EEC98109E9DA}"/>
    <dgm:cxn modelId="{29F04C12-0C4E-4B68-98A8-C766B3AF6090}" srcId="{CDB70656-B50D-49A4-AF6A-236B3CF0625E}" destId="{01FA6EC0-4039-41CA-93B9-7CEBFCD4D97E}" srcOrd="1" destOrd="0" parTransId="{3D392039-5B24-434D-B0C2-BC101012E1CF}" sibTransId="{7BDBA2C3-63F9-49C0-9496-A9F97819D1A7}"/>
    <dgm:cxn modelId="{E7A66116-4C2E-8B4B-8F78-B44D3A265D65}" type="presOf" srcId="{FDC4E8F4-9298-42F4-B6DE-288D9BCDB4C0}" destId="{8579F7BE-B67C-4647-86C5-11AFBDDBEE14}" srcOrd="0" destOrd="1" presId="urn:microsoft.com/office/officeart/2005/8/layout/list1"/>
    <dgm:cxn modelId="{7BEF6F1C-5805-6F40-B8DA-2C46CA90B2BF}" type="presOf" srcId="{8444D9DB-D764-4172-BEE6-A9F156C9B626}" destId="{4DB5F610-1C5D-E24C-A37D-E00518AD5D81}" srcOrd="1" destOrd="0" presId="urn:microsoft.com/office/officeart/2005/8/layout/list1"/>
    <dgm:cxn modelId="{F6F5CF2D-7B6E-0A48-9DA5-0702CC21C65F}" type="presOf" srcId="{F13E84A6-8B24-4FB7-9FF7-F4EB34AF10C7}" destId="{F91C0E72-94CA-9845-8C16-37909ADC3BD0}" srcOrd="1" destOrd="0" presId="urn:microsoft.com/office/officeart/2005/8/layout/list1"/>
    <dgm:cxn modelId="{97B82D3B-6260-F841-9E4B-1F070D0A2103}" type="presOf" srcId="{CDF549A1-6696-477B-8F5A-C3FA72467094}" destId="{3BC11032-07D6-C548-B18A-89EDDB3FDCB6}" srcOrd="1" destOrd="0" presId="urn:microsoft.com/office/officeart/2005/8/layout/list1"/>
    <dgm:cxn modelId="{F0DEA247-6C9D-48B6-BBF0-C23DF47E1C3B}" srcId="{CDF549A1-6696-477B-8F5A-C3FA72467094}" destId="{FDC4E8F4-9298-42F4-B6DE-288D9BCDB4C0}" srcOrd="1" destOrd="0" parTransId="{8B2E2891-C9DD-404E-9912-172D80E0D056}" sibTransId="{33B41EB1-DF6C-446B-AAC5-36A051013CD3}"/>
    <dgm:cxn modelId="{0E38565E-C439-2A4D-B965-0DD29BB2BBF5}" type="presOf" srcId="{8444D9DB-D764-4172-BEE6-A9F156C9B626}" destId="{9CD9C6FA-C4D6-B740-9069-1890671CBE04}" srcOrd="0" destOrd="0" presId="urn:microsoft.com/office/officeart/2005/8/layout/list1"/>
    <dgm:cxn modelId="{54034469-1195-6F48-9FD8-5A2432CA16E7}" type="presOf" srcId="{01FA6EC0-4039-41CA-93B9-7CEBFCD4D97E}" destId="{21DB1BEB-3D3E-934D-9F5C-7CA9A71F1214}" srcOrd="0" destOrd="0" presId="urn:microsoft.com/office/officeart/2005/8/layout/list1"/>
    <dgm:cxn modelId="{89C3B36E-7313-4305-9FEF-0C6243CDA2D9}" srcId="{CDB70656-B50D-49A4-AF6A-236B3CF0625E}" destId="{CDF549A1-6696-477B-8F5A-C3FA72467094}" srcOrd="0" destOrd="0" parTransId="{07DFE755-41F7-4BDE-9598-F7C286881D28}" sibTransId="{118435DD-D142-44A2-A390-4A2AFC3697AB}"/>
    <dgm:cxn modelId="{0CB63A71-06FB-E14E-8D3A-E2193CC3BB03}" type="presOf" srcId="{FFE85F39-F9AD-4315-89E4-91CAC75268EC}" destId="{8579F7BE-B67C-4647-86C5-11AFBDDBEE14}" srcOrd="0" destOrd="2" presId="urn:microsoft.com/office/officeart/2005/8/layout/list1"/>
    <dgm:cxn modelId="{37E73B85-2223-4DE6-80B8-7B9310BA70DF}" srcId="{CDF549A1-6696-477B-8F5A-C3FA72467094}" destId="{07666207-DAF3-4726-B350-BAB68EFC0C99}" srcOrd="3" destOrd="0" parTransId="{EC76B66B-480F-4C24-857B-FFDF1374F8F6}" sibTransId="{EA2B69C1-FDC0-4152-9E52-2A0ADEB92304}"/>
    <dgm:cxn modelId="{7A77EF86-78CA-AD44-BE0F-442311072355}" type="presOf" srcId="{CDF549A1-6696-477B-8F5A-C3FA72467094}" destId="{C4E34DC1-4125-8243-9DBA-26D51D530D04}" srcOrd="0" destOrd="0" presId="urn:microsoft.com/office/officeart/2005/8/layout/list1"/>
    <dgm:cxn modelId="{F17ABD88-B569-4F18-BF47-7D9AB918467E}" srcId="{CDF549A1-6696-477B-8F5A-C3FA72467094}" destId="{FFE85F39-F9AD-4315-89E4-91CAC75268EC}" srcOrd="2" destOrd="0" parTransId="{83FD75B0-AC4E-4B49-B611-B83CFC2418A6}" sibTransId="{19F96D29-3AF4-4199-97E6-5C051C96DB31}"/>
    <dgm:cxn modelId="{F0B9D399-248A-4F44-A8EF-C32B53CF5BE9}" type="presOf" srcId="{F13E84A6-8B24-4FB7-9FF7-F4EB34AF10C7}" destId="{E47A13FA-4B3C-F447-8638-9CAE188BAC13}" srcOrd="0" destOrd="0" presId="urn:microsoft.com/office/officeart/2005/8/layout/list1"/>
    <dgm:cxn modelId="{94C8E79E-9011-9B4D-83B4-9A11B2C75260}" type="presOf" srcId="{CBC8F805-F6DC-4250-B1AC-A321E200ACA2}" destId="{8579F7BE-B67C-4647-86C5-11AFBDDBEE14}" srcOrd="0" destOrd="0" presId="urn:microsoft.com/office/officeart/2005/8/layout/list1"/>
    <dgm:cxn modelId="{75170CA1-24EB-4F6F-9437-B4963FE149C6}" srcId="{CDF549A1-6696-477B-8F5A-C3FA72467094}" destId="{CBC8F805-F6DC-4250-B1AC-A321E200ACA2}" srcOrd="0" destOrd="0" parTransId="{7C712F64-4E46-487F-B92F-F046B07B6C1B}" sibTransId="{2525603A-616C-4DC1-9FEF-EED0134EA1FA}"/>
    <dgm:cxn modelId="{DE4C26CA-B171-7840-B9BC-2147EC9D6044}" type="presOf" srcId="{01FA6EC0-4039-41CA-93B9-7CEBFCD4D97E}" destId="{F24314DB-A10E-1F41-819E-F37115E87034}" srcOrd="1" destOrd="0" presId="urn:microsoft.com/office/officeart/2005/8/layout/list1"/>
    <dgm:cxn modelId="{4131E8E3-D163-064B-BC2E-080674B72211}" type="presOf" srcId="{CDB70656-B50D-49A4-AF6A-236B3CF0625E}" destId="{C71E269B-AA5A-F040-9974-D150FAFD3667}" srcOrd="0" destOrd="0" presId="urn:microsoft.com/office/officeart/2005/8/layout/list1"/>
    <dgm:cxn modelId="{660E32E9-04D6-9F4E-BFC7-2783D3BA3D7F}" type="presOf" srcId="{07666207-DAF3-4726-B350-BAB68EFC0C99}" destId="{8579F7BE-B67C-4647-86C5-11AFBDDBEE14}" srcOrd="0" destOrd="3" presId="urn:microsoft.com/office/officeart/2005/8/layout/list1"/>
    <dgm:cxn modelId="{9C471117-503E-224D-B54B-E148E01EC2EC}" type="presParOf" srcId="{C71E269B-AA5A-F040-9974-D150FAFD3667}" destId="{3BD0A364-BA79-5D44-824E-695759B64AE3}" srcOrd="0" destOrd="0" presId="urn:microsoft.com/office/officeart/2005/8/layout/list1"/>
    <dgm:cxn modelId="{55D1E953-46DB-6041-A707-87C3D15C9EBB}" type="presParOf" srcId="{3BD0A364-BA79-5D44-824E-695759B64AE3}" destId="{C4E34DC1-4125-8243-9DBA-26D51D530D04}" srcOrd="0" destOrd="0" presId="urn:microsoft.com/office/officeart/2005/8/layout/list1"/>
    <dgm:cxn modelId="{CD0DFA02-84DD-1343-A5E4-7ABDE0D29B07}" type="presParOf" srcId="{3BD0A364-BA79-5D44-824E-695759B64AE3}" destId="{3BC11032-07D6-C548-B18A-89EDDB3FDCB6}" srcOrd="1" destOrd="0" presId="urn:microsoft.com/office/officeart/2005/8/layout/list1"/>
    <dgm:cxn modelId="{0A81D57F-3CB1-5C4B-A216-DADC1CC8AC51}" type="presParOf" srcId="{C71E269B-AA5A-F040-9974-D150FAFD3667}" destId="{FEDEDCD3-0F06-354D-A0F2-920B2B411ABB}" srcOrd="1" destOrd="0" presId="urn:microsoft.com/office/officeart/2005/8/layout/list1"/>
    <dgm:cxn modelId="{579DD3AB-7D2F-AF43-A435-788B27EA52D7}" type="presParOf" srcId="{C71E269B-AA5A-F040-9974-D150FAFD3667}" destId="{8579F7BE-B67C-4647-86C5-11AFBDDBEE14}" srcOrd="2" destOrd="0" presId="urn:microsoft.com/office/officeart/2005/8/layout/list1"/>
    <dgm:cxn modelId="{5AB2B9CA-DEA6-E742-9944-60D371131A00}" type="presParOf" srcId="{C71E269B-AA5A-F040-9974-D150FAFD3667}" destId="{BC21846E-1487-9A4A-9CFB-DFB0D45CF0FC}" srcOrd="3" destOrd="0" presId="urn:microsoft.com/office/officeart/2005/8/layout/list1"/>
    <dgm:cxn modelId="{FFB8ADDF-C51C-124F-A492-AE93DF98719D}" type="presParOf" srcId="{C71E269B-AA5A-F040-9974-D150FAFD3667}" destId="{ABCDC588-40E3-1449-84E5-CE1259FF1382}" srcOrd="4" destOrd="0" presId="urn:microsoft.com/office/officeart/2005/8/layout/list1"/>
    <dgm:cxn modelId="{EBBBB4D2-08D6-184C-A7F0-363C2991BEAF}" type="presParOf" srcId="{ABCDC588-40E3-1449-84E5-CE1259FF1382}" destId="{21DB1BEB-3D3E-934D-9F5C-7CA9A71F1214}" srcOrd="0" destOrd="0" presId="urn:microsoft.com/office/officeart/2005/8/layout/list1"/>
    <dgm:cxn modelId="{FDED90AA-0B94-2646-87E3-1E50EEDA59E2}" type="presParOf" srcId="{ABCDC588-40E3-1449-84E5-CE1259FF1382}" destId="{F24314DB-A10E-1F41-819E-F37115E87034}" srcOrd="1" destOrd="0" presId="urn:microsoft.com/office/officeart/2005/8/layout/list1"/>
    <dgm:cxn modelId="{98D09F8B-AEA3-A246-8CD5-01D2160948CF}" type="presParOf" srcId="{C71E269B-AA5A-F040-9974-D150FAFD3667}" destId="{F2FCD3AB-77A4-5245-B83F-F37C9ECA370E}" srcOrd="5" destOrd="0" presId="urn:microsoft.com/office/officeart/2005/8/layout/list1"/>
    <dgm:cxn modelId="{C225F95D-AC3E-9F48-A5AD-22B584AC0340}" type="presParOf" srcId="{C71E269B-AA5A-F040-9974-D150FAFD3667}" destId="{981B479B-D9F2-A349-A34B-9F56F7675D51}" srcOrd="6" destOrd="0" presId="urn:microsoft.com/office/officeart/2005/8/layout/list1"/>
    <dgm:cxn modelId="{9D75EDB8-F113-7147-AEE5-CD57C9644836}" type="presParOf" srcId="{C71E269B-AA5A-F040-9974-D150FAFD3667}" destId="{8E925011-C675-F540-9CB9-87C6CB686CE3}" srcOrd="7" destOrd="0" presId="urn:microsoft.com/office/officeart/2005/8/layout/list1"/>
    <dgm:cxn modelId="{3369BAC8-1AC7-0947-AC64-E6E1EC28852A}" type="presParOf" srcId="{C71E269B-AA5A-F040-9974-D150FAFD3667}" destId="{884E7E81-298D-934F-808A-1632240C354A}" srcOrd="8" destOrd="0" presId="urn:microsoft.com/office/officeart/2005/8/layout/list1"/>
    <dgm:cxn modelId="{44317112-62E1-034D-85ED-CFCA4BF7F301}" type="presParOf" srcId="{884E7E81-298D-934F-808A-1632240C354A}" destId="{E47A13FA-4B3C-F447-8638-9CAE188BAC13}" srcOrd="0" destOrd="0" presId="urn:microsoft.com/office/officeart/2005/8/layout/list1"/>
    <dgm:cxn modelId="{EDC863D8-A9AC-8B40-9E41-96D0DD180DF1}" type="presParOf" srcId="{884E7E81-298D-934F-808A-1632240C354A}" destId="{F91C0E72-94CA-9845-8C16-37909ADC3BD0}" srcOrd="1" destOrd="0" presId="urn:microsoft.com/office/officeart/2005/8/layout/list1"/>
    <dgm:cxn modelId="{88393467-0817-C04E-9784-9798E222FA03}" type="presParOf" srcId="{C71E269B-AA5A-F040-9974-D150FAFD3667}" destId="{4233C12A-0DB3-B146-BFE6-BD7A735D9549}" srcOrd="9" destOrd="0" presId="urn:microsoft.com/office/officeart/2005/8/layout/list1"/>
    <dgm:cxn modelId="{48054A45-61FC-514C-BA79-FD37CA3FA72D}" type="presParOf" srcId="{C71E269B-AA5A-F040-9974-D150FAFD3667}" destId="{41A5DD16-F721-644F-B2AA-C34A72342137}" srcOrd="10" destOrd="0" presId="urn:microsoft.com/office/officeart/2005/8/layout/list1"/>
    <dgm:cxn modelId="{2B062DC0-DCDD-E944-BEBB-334CB3CB8A83}" type="presParOf" srcId="{C71E269B-AA5A-F040-9974-D150FAFD3667}" destId="{6D2C8BF7-105B-B04D-904E-AAB89CE97FE7}" srcOrd="11" destOrd="0" presId="urn:microsoft.com/office/officeart/2005/8/layout/list1"/>
    <dgm:cxn modelId="{22B46DA0-902D-994E-9FB9-A9E23DAD9B1C}" type="presParOf" srcId="{C71E269B-AA5A-F040-9974-D150FAFD3667}" destId="{01C823F5-182C-1B4B-BC0F-0051FCFE4E38}" srcOrd="12" destOrd="0" presId="urn:microsoft.com/office/officeart/2005/8/layout/list1"/>
    <dgm:cxn modelId="{82C3955C-15CF-5A43-8F2C-FEA454A701AD}" type="presParOf" srcId="{01C823F5-182C-1B4B-BC0F-0051FCFE4E38}" destId="{9CD9C6FA-C4D6-B740-9069-1890671CBE04}" srcOrd="0" destOrd="0" presId="urn:microsoft.com/office/officeart/2005/8/layout/list1"/>
    <dgm:cxn modelId="{BF39F5F0-E618-9B4B-91C0-49B6CB3AB35B}" type="presParOf" srcId="{01C823F5-182C-1B4B-BC0F-0051FCFE4E38}" destId="{4DB5F610-1C5D-E24C-A37D-E00518AD5D81}" srcOrd="1" destOrd="0" presId="urn:microsoft.com/office/officeart/2005/8/layout/list1"/>
    <dgm:cxn modelId="{5C27A6AD-76EF-714E-9BBA-A3BC92532C12}" type="presParOf" srcId="{C71E269B-AA5A-F040-9974-D150FAFD3667}" destId="{CEDC22AB-673C-F946-B3D5-86E170346637}" srcOrd="13" destOrd="0" presId="urn:microsoft.com/office/officeart/2005/8/layout/list1"/>
    <dgm:cxn modelId="{BE95F494-2E68-864A-9AE7-9306AE751ACD}" type="presParOf" srcId="{C71E269B-AA5A-F040-9974-D150FAFD3667}" destId="{1F1B9B58-81B0-4D40-A10F-171B7700A25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9F7BE-B67C-4647-86C5-11AFBDDBEE14}">
      <dsp:nvSpPr>
        <dsp:cNvPr id="0" name=""/>
        <dsp:cNvSpPr/>
      </dsp:nvSpPr>
      <dsp:spPr>
        <a:xfrm>
          <a:off x="0" y="262256"/>
          <a:ext cx="4231481" cy="13466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410" tIns="312420" rIns="32841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Matrilineare (uterina)</a:t>
          </a:r>
          <a:endParaRPr lang="en-US" sz="1500" kern="120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Patrilineare (agnatica)</a:t>
          </a:r>
          <a:endParaRPr lang="en-US" sz="1500" kern="120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Cognatica</a:t>
          </a:r>
          <a:endParaRPr lang="en-US" sz="1500" kern="120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Doppia, bilaterale</a:t>
          </a:r>
          <a:endParaRPr lang="en-US" sz="1500" kern="1200"/>
        </a:p>
      </dsp:txBody>
      <dsp:txXfrm>
        <a:off x="0" y="262256"/>
        <a:ext cx="4231481" cy="1346625"/>
      </dsp:txXfrm>
    </dsp:sp>
    <dsp:sp modelId="{3BC11032-07D6-C548-B18A-89EDDB3FDCB6}">
      <dsp:nvSpPr>
        <dsp:cNvPr id="0" name=""/>
        <dsp:cNvSpPr/>
      </dsp:nvSpPr>
      <dsp:spPr>
        <a:xfrm>
          <a:off x="211574" y="40856"/>
          <a:ext cx="2962036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58" tIns="0" rIns="111958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Discendenza </a:t>
          </a:r>
          <a:endParaRPr lang="en-US" sz="1500" kern="1200"/>
        </a:p>
      </dsp:txBody>
      <dsp:txXfrm>
        <a:off x="233190" y="62472"/>
        <a:ext cx="2918804" cy="399568"/>
      </dsp:txXfrm>
    </dsp:sp>
    <dsp:sp modelId="{981B479B-D9F2-A349-A34B-9F56F7675D51}">
      <dsp:nvSpPr>
        <dsp:cNvPr id="0" name=""/>
        <dsp:cNvSpPr/>
      </dsp:nvSpPr>
      <dsp:spPr>
        <a:xfrm>
          <a:off x="0" y="1911281"/>
          <a:ext cx="4231481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314DB-A10E-1F41-819E-F37115E87034}">
      <dsp:nvSpPr>
        <dsp:cNvPr id="0" name=""/>
        <dsp:cNvSpPr/>
      </dsp:nvSpPr>
      <dsp:spPr>
        <a:xfrm>
          <a:off x="211574" y="1689881"/>
          <a:ext cx="2962036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58" tIns="0" rIns="111958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Gruppo corporato</a:t>
          </a:r>
          <a:endParaRPr lang="en-US" sz="1500" kern="1200"/>
        </a:p>
      </dsp:txBody>
      <dsp:txXfrm>
        <a:off x="233190" y="1711497"/>
        <a:ext cx="2918804" cy="399568"/>
      </dsp:txXfrm>
    </dsp:sp>
    <dsp:sp modelId="{41A5DD16-F721-644F-B2AA-C34A72342137}">
      <dsp:nvSpPr>
        <dsp:cNvPr id="0" name=""/>
        <dsp:cNvSpPr/>
      </dsp:nvSpPr>
      <dsp:spPr>
        <a:xfrm>
          <a:off x="0" y="2591680"/>
          <a:ext cx="4231481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C0E72-94CA-9845-8C16-37909ADC3BD0}">
      <dsp:nvSpPr>
        <dsp:cNvPr id="0" name=""/>
        <dsp:cNvSpPr/>
      </dsp:nvSpPr>
      <dsp:spPr>
        <a:xfrm>
          <a:off x="211574" y="2370281"/>
          <a:ext cx="2962036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58" tIns="0" rIns="111958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Lignaggi (matri-  patri-) e clan</a:t>
          </a:r>
          <a:endParaRPr lang="en-US" sz="1500" kern="1200"/>
        </a:p>
      </dsp:txBody>
      <dsp:txXfrm>
        <a:off x="233190" y="2391897"/>
        <a:ext cx="2918804" cy="399568"/>
      </dsp:txXfrm>
    </dsp:sp>
    <dsp:sp modelId="{1F1B9B58-81B0-4D40-A10F-171B7700A25F}">
      <dsp:nvSpPr>
        <dsp:cNvPr id="0" name=""/>
        <dsp:cNvSpPr/>
      </dsp:nvSpPr>
      <dsp:spPr>
        <a:xfrm>
          <a:off x="0" y="3272081"/>
          <a:ext cx="4231481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5F610-1C5D-E24C-A37D-E00518AD5D81}">
      <dsp:nvSpPr>
        <dsp:cNvPr id="0" name=""/>
        <dsp:cNvSpPr/>
      </dsp:nvSpPr>
      <dsp:spPr>
        <a:xfrm>
          <a:off x="211574" y="3050680"/>
          <a:ext cx="2962036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958" tIns="0" rIns="111958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Parentado (bilaterale)</a:t>
          </a:r>
          <a:endParaRPr lang="en-US" sz="1500" kern="1200"/>
        </a:p>
      </dsp:txBody>
      <dsp:txXfrm>
        <a:off x="233190" y="3072296"/>
        <a:ext cx="2918804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71CF-6DE5-5B4A-9EC7-80B8B5349F84}" type="datetimeFigureOut">
              <a:rPr lang="it-IT" smtClean="0"/>
              <a:t>18/04/24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D5803-4AB1-BC4B-949E-969CD1D731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419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A8ADFD5B-A66C-449C-B6E8-FB716D07777D}" type="datetimeFigureOut">
              <a:rPr lang="en-US"/>
              <a:pPr/>
              <a:t>4/18/24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CA5D3BF3-D352-46FC-8343-31F56E6730EA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65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741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76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2969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3174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379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5059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ctr"/>
            <a:fld id="{047E157E-8DCB-4F70-A0AF-5EB586A91DD4}" type="datetime1">
              <a:rPr kumimoji="0" lang="it-IT" smtClean="0">
                <a:solidFill>
                  <a:srgbClr val="FFFFFF"/>
                </a:solidFill>
              </a:rPr>
              <a:pPr algn="ctr"/>
              <a:t>18/04/24</a:t>
            </a:fld>
            <a:endParaRPr kumimoji="0" lang="it-IT" sz="20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it-IT" smtClean="0">
                <a:solidFill>
                  <a:schemeClr val="tx2"/>
                </a:solidFill>
              </a:rPr>
              <a:pPr/>
              <a:t>‹N›</a:t>
            </a:fld>
            <a:endParaRPr kumimoji="0" lang="it-IT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06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4/18/24</a:t>
            </a:fld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‹N›</a:t>
            </a:fld>
            <a:endParaRPr kumimoji="0" 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1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4/18/24</a:t>
            </a:fld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‹N›</a:t>
            </a:fld>
            <a:endParaRPr kumimoji="0" lang="it-IT" sz="1400" b="1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600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it-IT" sz="4200" b="0"/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kumimoji="0" lang="en-US"/>
              <a:pPr/>
              <a:t>4/18/24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it-IT" sz="1800"/>
            </a:lvl1pPr>
            <a:lvl2pPr eaLnBrk="1" latinLnBrk="0" hangingPunct="1">
              <a:buNone/>
              <a:defRPr kumimoji="0" lang="it-IT" sz="1200"/>
            </a:lvl2pPr>
            <a:lvl3pPr eaLnBrk="1" latinLnBrk="0" hangingPunct="1">
              <a:buNone/>
              <a:defRPr kumimoji="0" lang="it-IT" sz="1000"/>
            </a:lvl3pPr>
            <a:lvl4pPr eaLnBrk="1" latinLnBrk="0" hangingPunct="1">
              <a:buNone/>
              <a:defRPr kumimoji="0" lang="it-IT" sz="900"/>
            </a:lvl4pPr>
            <a:lvl5pPr eaLnBrk="1" latinLnBrk="0" hangingPunct="1">
              <a:buNone/>
              <a:defRPr kumimoji="0" lang="it-IT"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</p:spTree>
    <p:extLst>
      <p:ext uri="{BB962C8B-B14F-4D97-AF65-F5344CB8AC3E}">
        <p14:creationId xmlns:p14="http://schemas.microsoft.com/office/powerpoint/2010/main" val="3424365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85486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200150"/>
            <a:ext cx="8229600" cy="3398044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1AB44-AA28-5049-AD3D-F1C87B910F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031462"/>
      </p:ext>
    </p:extLst>
  </p:cSld>
  <p:clrMapOvr>
    <a:masterClrMapping/>
  </p:clrMapOvr>
  <p:transition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8362"/>
            <a:ext cx="8229600" cy="85486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8044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4A97E-745E-324B-8246-51BB1B29DC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96126"/>
      </p:ext>
    </p:extLst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7EA5-81FC-0F4C-868A-50D8060A987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74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en-US" smtClean="0"/>
              <a:pPr/>
              <a:t>4/18/24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2400" b="1" smtClean="0">
                <a:solidFill>
                  <a:srgbClr val="FFFFFF"/>
                </a:solidFill>
              </a:rPr>
              <a:pPr algn="ctr"/>
              <a:t>‹N›</a:t>
            </a:fld>
            <a:endParaRPr kumimoji="0" lang="it-IT" sz="240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0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4/18/24</a:t>
            </a:fld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‹N›</a:t>
            </a:fld>
            <a:endParaRPr kumimoji="0" 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2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4/18/24</a:t>
            </a:fld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‹N›</a:t>
            </a:fld>
            <a:endParaRPr kumimoji="0" 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n-US" smtClean="0"/>
              <a:pPr/>
              <a:t>4/18/24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it-IT" smtClean="0">
                <a:solidFill>
                  <a:srgbClr val="FFFFFF"/>
                </a:solidFill>
              </a:rPr>
              <a:pPr/>
              <a:t>‹N›</a:t>
            </a:fld>
            <a:endParaRPr kumimoji="0"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8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n-US" smtClean="0"/>
              <a:pPr/>
              <a:t>4/18/24</a:t>
            </a:fld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it-IT" smtClean="0">
                <a:solidFill>
                  <a:schemeClr val="tx2"/>
                </a:solidFill>
              </a:rPr>
              <a:pPr/>
              <a:t>‹N›</a:t>
            </a:fld>
            <a:endParaRPr kumimoji="0" lang="it-IT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7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4/18/24</a:t>
            </a:fld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‹N›</a:t>
            </a:fld>
            <a:endParaRPr kumimoji="0" lang="it-IT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8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4/18/24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2800" b="1" smtClean="0">
                <a:solidFill>
                  <a:srgbClr val="FFFFFF"/>
                </a:solidFill>
              </a:rPr>
              <a:pPr algn="ctr"/>
              <a:t>‹N›</a:t>
            </a:fld>
            <a:endParaRPr kumimoji="0" lang="it-IT" sz="280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88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4606EA6-EFEA-4C30-9264-4F9291A5780D}" type="datetime1">
              <a:rPr kumimoji="0" lang="en-US" smtClean="0"/>
              <a:pPr/>
              <a:t>4/18/24</a:t>
            </a:fld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r"/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ctr"/>
            <a:fld id="{8F82E0A0-C266-4798-8C8F-B9F91E9DA37E}" type="slidenum">
              <a:rPr kumimoji="0" lang="it-IT" sz="1400" b="1" smtClean="0">
                <a:solidFill>
                  <a:srgbClr val="FFFFFF"/>
                </a:solidFill>
              </a:rPr>
              <a:pPr algn="ctr"/>
              <a:t>‹N›</a:t>
            </a:fld>
            <a:endParaRPr kumimoji="0" lang="it-IT" sz="1400" b="1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25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8096" y="438912"/>
            <a:ext cx="4550113" cy="1124712"/>
          </a:xfrm>
        </p:spPr>
        <p:txBody>
          <a:bodyPr vert="horz" lIns="90000" tIns="46800" rIns="90000" bIns="46800">
            <a:normAutofit/>
          </a:bodyPr>
          <a:lstStyle/>
          <a:p>
            <a:pPr>
              <a:buClr>
                <a:srgbClr val="FFCC66"/>
              </a:buClr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  <a:defRPr/>
            </a:pPr>
            <a:r>
              <a:rPr lang="it-IT"/>
              <a:t>Identità sociale / parentela </a:t>
            </a:r>
            <a:endParaRPr lang="en-GB">
              <a:latin typeface="Comic Sans MS" charset="0"/>
            </a:endParaRPr>
          </a:p>
        </p:txBody>
      </p:sp>
      <p:sp>
        <p:nvSpPr>
          <p:cNvPr id="16385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1714500"/>
            <a:ext cx="4550113" cy="3017520"/>
          </a:xfrm>
        </p:spPr>
        <p:txBody>
          <a:bodyPr vert="horz" lIns="90000" tIns="46800" rIns="90000" bIns="46800">
            <a:normAutofit/>
          </a:bodyPr>
          <a:lstStyle/>
          <a:p>
            <a:pPr marL="0" indent="0">
              <a:spcBef>
                <a:spcPts val="1351"/>
              </a:spcBef>
              <a:buClr>
                <a:srgbClr val="FF9900"/>
              </a:buClr>
              <a:buSzPct val="100000"/>
              <a:buNone/>
              <a:tabLst>
                <a:tab pos="354004" algn="l"/>
                <a:tab pos="803255" algn="l"/>
                <a:tab pos="1252507" algn="l"/>
                <a:tab pos="1703345" algn="l"/>
                <a:tab pos="2151009" algn="l"/>
                <a:tab pos="2600260" algn="l"/>
                <a:tab pos="3049512" algn="l"/>
                <a:tab pos="3498763" algn="l"/>
                <a:tab pos="3948015" algn="l"/>
                <a:tab pos="4397265" algn="l"/>
                <a:tab pos="4846518" algn="l"/>
                <a:tab pos="5295768" algn="l"/>
                <a:tab pos="5745019" algn="l"/>
                <a:tab pos="6194270" algn="l"/>
                <a:tab pos="6643522" algn="l"/>
                <a:tab pos="7092773" algn="l"/>
                <a:tab pos="7542025" algn="l"/>
                <a:tab pos="7991275" algn="l"/>
                <a:tab pos="8440528" algn="l"/>
                <a:tab pos="8889778" algn="l"/>
              </a:tabLst>
            </a:pPr>
            <a:r>
              <a:rPr lang="en-GB" err="1">
                <a:ea typeface="ＭＳ Ｐゴシック" charset="0"/>
                <a:cs typeface="ＭＳ Ｐゴシック" charset="0"/>
              </a:rPr>
              <a:t>genere</a:t>
            </a:r>
            <a:r>
              <a:rPr lang="en-GB">
                <a:ea typeface="ＭＳ Ｐゴシック" charset="0"/>
                <a:cs typeface="ＭＳ Ｐゴシック" charset="0"/>
              </a:rPr>
              <a:t>  </a:t>
            </a:r>
            <a:r>
              <a:rPr lang="en-GB">
                <a:latin typeface="Webdings" charset="0"/>
                <a:ea typeface="ＭＳ Ｐゴシック" charset="0"/>
                <a:cs typeface="ＭＳ Ｐゴシック" charset="0"/>
              </a:rPr>
              <a:t></a:t>
            </a:r>
          </a:p>
          <a:p>
            <a:pPr marL="331780" indent="-331780">
              <a:spcBef>
                <a:spcPts val="1100"/>
              </a:spcBef>
              <a:buClr>
                <a:srgbClr val="FFFFFF"/>
              </a:buClr>
              <a:buSzPct val="100000"/>
              <a:buNone/>
              <a:tabLst>
                <a:tab pos="354004" algn="l"/>
                <a:tab pos="803255" algn="l"/>
                <a:tab pos="1252507" algn="l"/>
                <a:tab pos="1703345" algn="l"/>
                <a:tab pos="2151009" algn="l"/>
                <a:tab pos="2600260" algn="l"/>
                <a:tab pos="3049512" algn="l"/>
                <a:tab pos="3498763" algn="l"/>
                <a:tab pos="3948015" algn="l"/>
                <a:tab pos="4397265" algn="l"/>
                <a:tab pos="4846518" algn="l"/>
                <a:tab pos="5295768" algn="l"/>
                <a:tab pos="5745019" algn="l"/>
                <a:tab pos="6194270" algn="l"/>
                <a:tab pos="6643522" algn="l"/>
                <a:tab pos="7092773" algn="l"/>
                <a:tab pos="7542025" algn="l"/>
                <a:tab pos="7991275" algn="l"/>
                <a:tab pos="8440528" algn="l"/>
                <a:tab pos="8889778" algn="l"/>
              </a:tabLst>
            </a:pPr>
            <a:endParaRPr lang="en-GB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ts val="900"/>
              </a:spcBef>
              <a:buClr>
                <a:srgbClr val="FF9900"/>
              </a:buClr>
              <a:buSzPct val="100000"/>
              <a:buNone/>
              <a:tabLst>
                <a:tab pos="354004" algn="l"/>
                <a:tab pos="803255" algn="l"/>
                <a:tab pos="1252507" algn="l"/>
                <a:tab pos="1703345" algn="l"/>
                <a:tab pos="2151009" algn="l"/>
                <a:tab pos="2600260" algn="l"/>
                <a:tab pos="3049512" algn="l"/>
                <a:tab pos="3498763" algn="l"/>
                <a:tab pos="3948015" algn="l"/>
                <a:tab pos="4397265" algn="l"/>
                <a:tab pos="4846518" algn="l"/>
                <a:tab pos="5295768" algn="l"/>
                <a:tab pos="5745019" algn="l"/>
                <a:tab pos="6194270" algn="l"/>
                <a:tab pos="6643522" algn="l"/>
                <a:tab pos="7092773" algn="l"/>
                <a:tab pos="7542025" algn="l"/>
                <a:tab pos="7991275" algn="l"/>
                <a:tab pos="8440528" algn="l"/>
                <a:tab pos="8889778" algn="l"/>
              </a:tabLst>
            </a:pPr>
            <a:r>
              <a:rPr lang="en-GB" err="1">
                <a:ea typeface="ＭＳ Ｐゴシック" charset="0"/>
                <a:cs typeface="ＭＳ Ｐゴシック" charset="0"/>
              </a:rPr>
              <a:t>relazioni</a:t>
            </a:r>
            <a:r>
              <a:rPr lang="en-GB">
                <a:ea typeface="ＭＳ Ｐゴシック" charset="0"/>
                <a:cs typeface="ＭＳ Ｐゴシック" charset="0"/>
              </a:rPr>
              <a:t> di </a:t>
            </a:r>
            <a:r>
              <a:rPr lang="en-GB" err="1">
                <a:ea typeface="ＭＳ Ｐゴシック" charset="0"/>
                <a:cs typeface="ＭＳ Ｐゴシック" charset="0"/>
              </a:rPr>
              <a:t>parentela</a:t>
            </a:r>
            <a:r>
              <a:rPr lang="en-GB">
                <a:ea typeface="ＭＳ Ｐゴシック" charset="0"/>
                <a:cs typeface="ＭＳ Ｐゴシック" charset="0"/>
              </a:rPr>
              <a:t>  	  </a:t>
            </a:r>
          </a:p>
          <a:p>
            <a:pPr marL="0" indent="0">
              <a:spcBef>
                <a:spcPts val="900"/>
              </a:spcBef>
              <a:buClr>
                <a:srgbClr val="FF9900"/>
              </a:buClr>
              <a:buSzPct val="100000"/>
              <a:buNone/>
              <a:tabLst>
                <a:tab pos="354004" algn="l"/>
                <a:tab pos="803255" algn="l"/>
                <a:tab pos="1252507" algn="l"/>
                <a:tab pos="1703345" algn="l"/>
                <a:tab pos="2151009" algn="l"/>
                <a:tab pos="2600260" algn="l"/>
                <a:tab pos="3049512" algn="l"/>
                <a:tab pos="3498763" algn="l"/>
                <a:tab pos="3948015" algn="l"/>
                <a:tab pos="4397265" algn="l"/>
                <a:tab pos="4846518" algn="l"/>
                <a:tab pos="5295768" algn="l"/>
                <a:tab pos="5745019" algn="l"/>
                <a:tab pos="6194270" algn="l"/>
                <a:tab pos="6643522" algn="l"/>
                <a:tab pos="7092773" algn="l"/>
                <a:tab pos="7542025" algn="l"/>
                <a:tab pos="7991275" algn="l"/>
                <a:tab pos="8440528" algn="l"/>
                <a:tab pos="8889778" algn="l"/>
              </a:tabLst>
            </a:pPr>
            <a:r>
              <a:rPr lang="en-GB">
                <a:ea typeface="ＭＳ Ｐゴシック" charset="0"/>
                <a:cs typeface="ＭＳ Ｐゴシック" charset="0"/>
              </a:rPr>
              <a:t>	</a:t>
            </a:r>
            <a:r>
              <a:rPr lang="en-GB" err="1">
                <a:ea typeface="ＭＳ Ｐゴシック" charset="0"/>
                <a:cs typeface="ＭＳ Ｐゴシック" charset="0"/>
              </a:rPr>
              <a:t>consanguineità</a:t>
            </a:r>
            <a:r>
              <a:rPr lang="en-GB">
                <a:ea typeface="ＭＳ Ｐゴシック" charset="0"/>
                <a:cs typeface="ＭＳ Ｐゴシック" charset="0"/>
              </a:rPr>
              <a:t> (</a:t>
            </a:r>
            <a:r>
              <a:rPr lang="en-GB" err="1">
                <a:ea typeface="ＭＳ Ｐゴシック" charset="0"/>
                <a:cs typeface="ＭＳ Ｐゴシック" charset="0"/>
              </a:rPr>
              <a:t>nascita</a:t>
            </a:r>
            <a:r>
              <a:rPr lang="en-GB">
                <a:ea typeface="ＭＳ Ｐゴシック" charset="0"/>
                <a:cs typeface="ＭＳ Ｐゴシック" charset="0"/>
              </a:rPr>
              <a:t>)</a:t>
            </a:r>
          </a:p>
          <a:p>
            <a:pPr marL="331780" indent="-331780">
              <a:spcBef>
                <a:spcPts val="900"/>
              </a:spcBef>
              <a:buClr>
                <a:srgbClr val="FFFFFF"/>
              </a:buClr>
              <a:buSzPct val="100000"/>
              <a:buNone/>
              <a:tabLst>
                <a:tab pos="354004" algn="l"/>
                <a:tab pos="803255" algn="l"/>
                <a:tab pos="1252507" algn="l"/>
                <a:tab pos="1703345" algn="l"/>
                <a:tab pos="2151009" algn="l"/>
                <a:tab pos="2600260" algn="l"/>
                <a:tab pos="3049512" algn="l"/>
                <a:tab pos="3498763" algn="l"/>
                <a:tab pos="3948015" algn="l"/>
                <a:tab pos="4397265" algn="l"/>
                <a:tab pos="4846518" algn="l"/>
                <a:tab pos="5295768" algn="l"/>
                <a:tab pos="5745019" algn="l"/>
                <a:tab pos="6194270" algn="l"/>
                <a:tab pos="6643522" algn="l"/>
                <a:tab pos="7092773" algn="l"/>
                <a:tab pos="7542025" algn="l"/>
                <a:tab pos="7991275" algn="l"/>
                <a:tab pos="8440528" algn="l"/>
                <a:tab pos="8889778" algn="l"/>
              </a:tabLst>
            </a:pPr>
            <a:r>
              <a:rPr lang="en-GB">
                <a:ea typeface="ＭＳ Ｐゴシック" charset="0"/>
                <a:cs typeface="ＭＳ Ｐゴシック" charset="0"/>
              </a:rPr>
              <a:t>		</a:t>
            </a:r>
            <a:r>
              <a:rPr lang="en-GB" err="1">
                <a:ea typeface="ＭＳ Ｐゴシック" charset="0"/>
                <a:cs typeface="ＭＳ Ｐゴシック" charset="0"/>
              </a:rPr>
              <a:t>affinità</a:t>
            </a:r>
            <a:r>
              <a:rPr lang="en-GB">
                <a:ea typeface="ＭＳ Ｐゴシック" charset="0"/>
                <a:cs typeface="ＭＳ Ｐゴシック" charset="0"/>
              </a:rPr>
              <a:t> (</a:t>
            </a:r>
            <a:r>
              <a:rPr lang="en-GB" err="1">
                <a:ea typeface="ＭＳ Ｐゴシック" charset="0"/>
                <a:cs typeface="ＭＳ Ｐゴシック" charset="0"/>
              </a:rPr>
              <a:t>matrimonio</a:t>
            </a:r>
            <a:r>
              <a:rPr lang="en-GB">
                <a:ea typeface="ＭＳ Ｐゴシック" charset="0"/>
                <a:cs typeface="ＭＳ Ｐゴシック" charset="0"/>
              </a:rPr>
              <a:t>)</a:t>
            </a:r>
          </a:p>
          <a:p>
            <a:pPr marL="331780" indent="-331780">
              <a:spcBef>
                <a:spcPts val="900"/>
              </a:spcBef>
              <a:buClr>
                <a:srgbClr val="FFFFFF"/>
              </a:buClr>
              <a:buSzPct val="100000"/>
              <a:buNone/>
              <a:tabLst>
                <a:tab pos="354004" algn="l"/>
                <a:tab pos="803255" algn="l"/>
                <a:tab pos="1252507" algn="l"/>
                <a:tab pos="1703345" algn="l"/>
                <a:tab pos="2151009" algn="l"/>
                <a:tab pos="2600260" algn="l"/>
                <a:tab pos="3049512" algn="l"/>
                <a:tab pos="3498763" algn="l"/>
                <a:tab pos="3948015" algn="l"/>
                <a:tab pos="4397265" algn="l"/>
                <a:tab pos="4846518" algn="l"/>
                <a:tab pos="5295768" algn="l"/>
                <a:tab pos="5745019" algn="l"/>
                <a:tab pos="6194270" algn="l"/>
                <a:tab pos="6643522" algn="l"/>
                <a:tab pos="7092773" algn="l"/>
                <a:tab pos="7542025" algn="l"/>
                <a:tab pos="7991275" algn="l"/>
                <a:tab pos="8440528" algn="l"/>
                <a:tab pos="8889778" algn="l"/>
              </a:tabLst>
            </a:pPr>
            <a:endParaRPr lang="en-GB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3124" name="Picture 133123">
            <a:extLst>
              <a:ext uri="{FF2B5EF4-FFF2-40B4-BE49-F238E27FC236}">
                <a16:creationId xmlns:a16="http://schemas.microsoft.com/office/drawing/2014/main" id="{35440BAE-5A64-13E0-54D3-50E3E7D06B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199" y="10"/>
            <a:ext cx="3479800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482600"/>
            <a:ext cx="8178799" cy="4178299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 patrilineal household.">
            <a:extLst>
              <a:ext uri="{FF2B5EF4-FFF2-40B4-BE49-F238E27FC236}">
                <a16:creationId xmlns:a16="http://schemas.microsoft.com/office/drawing/2014/main" id="{C24ADCDA-004F-5416-8759-90C6FCDB8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678" y="603249"/>
            <a:ext cx="5942640" cy="39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9A84C4-4FFC-6E40-0809-89D0CC079279}"/>
              </a:ext>
            </a:extLst>
          </p:cNvPr>
          <p:cNvSpPr txBox="1"/>
          <p:nvPr/>
        </p:nvSpPr>
        <p:spPr>
          <a:xfrm>
            <a:off x="2209800" y="478155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Discendenza Patrilineare</a:t>
            </a:r>
          </a:p>
        </p:txBody>
      </p:sp>
    </p:spTree>
    <p:extLst>
      <p:ext uri="{BB962C8B-B14F-4D97-AF65-F5344CB8AC3E}">
        <p14:creationId xmlns:p14="http://schemas.microsoft.com/office/powerpoint/2010/main" val="95869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482600"/>
            <a:ext cx="8178799" cy="4178299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D8CEA4C-9889-CF2A-87B2-EF50D758C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1848" y="603249"/>
            <a:ext cx="6080301" cy="39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33EDDB-902B-CADA-EFBA-3F512576C4AB}"/>
              </a:ext>
            </a:extLst>
          </p:cNvPr>
          <p:cNvSpPr txBox="1"/>
          <p:nvPr/>
        </p:nvSpPr>
        <p:spPr>
          <a:xfrm>
            <a:off x="2057400" y="479392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Discendenza Matrilineare</a:t>
            </a:r>
          </a:p>
        </p:txBody>
      </p:sp>
    </p:spTree>
    <p:extLst>
      <p:ext uri="{BB962C8B-B14F-4D97-AF65-F5344CB8AC3E}">
        <p14:creationId xmlns:p14="http://schemas.microsoft.com/office/powerpoint/2010/main" val="395884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482600"/>
            <a:ext cx="8178799" cy="4178299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589EDE-397A-1D28-8115-A87B03A9C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829310"/>
            <a:ext cx="7004784" cy="34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C046B8-9BF5-B2F9-AC23-D65592259873}"/>
              </a:ext>
            </a:extLst>
          </p:cNvPr>
          <p:cNvSpPr txBox="1"/>
          <p:nvPr/>
        </p:nvSpPr>
        <p:spPr>
          <a:xfrm>
            <a:off x="2590800" y="475621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Discendenza doppia</a:t>
            </a:r>
          </a:p>
        </p:txBody>
      </p:sp>
    </p:spTree>
    <p:extLst>
      <p:ext uri="{BB962C8B-B14F-4D97-AF65-F5344CB8AC3E}">
        <p14:creationId xmlns:p14="http://schemas.microsoft.com/office/powerpoint/2010/main" val="475039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3" name="Rectangle 143372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1" y="482600"/>
            <a:ext cx="2561709" cy="4178299"/>
          </a:xfrm>
        </p:spPr>
        <p:txBody>
          <a:bodyPr vert="horz" lIns="90000" tIns="46800" rIns="90000" bIns="46800">
            <a:normAutofit/>
          </a:bodyPr>
          <a:lstStyle/>
          <a:p>
            <a:pPr>
              <a:buClr>
                <a:srgbClr val="FFCC66"/>
              </a:buClr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  <a:defRPr/>
            </a:pPr>
            <a:r>
              <a:rPr lang="en-GB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sistemi di parentela</a:t>
            </a:r>
          </a:p>
        </p:txBody>
      </p:sp>
      <p:graphicFrame>
        <p:nvGraphicFramePr>
          <p:cNvPr id="143364" name="Rectangle 3">
            <a:extLst>
              <a:ext uri="{FF2B5EF4-FFF2-40B4-BE49-F238E27FC236}">
                <a16:creationId xmlns:a16="http://schemas.microsoft.com/office/drawing/2014/main" id="{A87F4C8C-5183-4D17-84BC-92065DA66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187582"/>
              </p:ext>
            </p:extLst>
          </p:nvPr>
        </p:nvGraphicFramePr>
        <p:xfrm>
          <a:off x="4202906" y="715566"/>
          <a:ext cx="4231481" cy="369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64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2"/>
          <p:cNvGraphicFramePr>
            <a:graphicFrameLocks noChangeAspect="1"/>
          </p:cNvGraphicFramePr>
          <p:nvPr/>
        </p:nvGraphicFramePr>
        <p:xfrm>
          <a:off x="1079500" y="134542"/>
          <a:ext cx="6858000" cy="4726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" r:id="rId3" imgW="38198544" imgH="45055857" progId="MSDraw">
                  <p:embed/>
                </p:oleObj>
              </mc:Choice>
              <mc:Fallback>
                <p:oleObj name="Microsoft Draw" r:id="rId3" imgW="38198544" imgH="45055857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34542"/>
                        <a:ext cx="6858000" cy="4726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248400" y="514351"/>
            <a:ext cx="23622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ts val="1751"/>
              </a:spcBef>
              <a:buClr>
                <a:srgbClr val="FF9900"/>
              </a:buClr>
              <a:buSzPct val="100000"/>
            </a:pPr>
            <a:r>
              <a:rPr lang="en-GB" sz="3200" dirty="0" err="1">
                <a:latin typeface="+mn-lt"/>
              </a:rPr>
              <a:t>lignaggio</a:t>
            </a:r>
            <a:endParaRPr lang="en-GB" sz="3200" dirty="0">
              <a:latin typeface="+mn-lt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7885113" y="3706417"/>
            <a:ext cx="16002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ts val="1751"/>
              </a:spcBef>
              <a:buClr>
                <a:srgbClr val="FF9900"/>
              </a:buClr>
              <a:buSzPct val="100000"/>
            </a:pPr>
            <a:r>
              <a:rPr lang="en-GB" sz="3200" dirty="0">
                <a:latin typeface="+mn-lt"/>
              </a:rPr>
              <a:t>clan</a:t>
            </a:r>
          </a:p>
        </p:txBody>
      </p:sp>
    </p:spTree>
    <p:extLst>
      <p:ext uri="{BB962C8B-B14F-4D97-AF65-F5344CB8AC3E}">
        <p14:creationId xmlns:p14="http://schemas.microsoft.com/office/powerpoint/2010/main" val="32510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895937"/>
              </p:ext>
            </p:extLst>
          </p:nvPr>
        </p:nvGraphicFramePr>
        <p:xfrm>
          <a:off x="304800" y="641350"/>
          <a:ext cx="8426451" cy="391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" r:id="rId3" imgW="7378700" imgH="4241800" progId="MSDraw">
                  <p:embed/>
                </p:oleObj>
              </mc:Choice>
              <mc:Fallback>
                <p:oleObj name="Microsoft Draw" r:id="rId3" imgW="7378700" imgH="4241800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41350"/>
                        <a:ext cx="8426451" cy="3913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6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SmartArt 3" descr="tmp922_thumb1.png"/>
          <p:cNvPicPr>
            <a:picLocks noGrp="1" noChangeAspect="1"/>
          </p:cNvPicPr>
          <p:nvPr>
            <p:ph type="dgm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27" r="-7827"/>
          <a:stretch>
            <a:fillRect/>
          </a:stretch>
        </p:blipFill>
        <p:spPr>
          <a:xfrm>
            <a:off x="-838199" y="-1"/>
            <a:ext cx="10591800" cy="4521995"/>
          </a:xfrm>
        </p:spPr>
      </p:pic>
    </p:spTree>
    <p:extLst>
      <p:ext uri="{BB962C8B-B14F-4D97-AF65-F5344CB8AC3E}">
        <p14:creationId xmlns:p14="http://schemas.microsoft.com/office/powerpoint/2010/main" val="2918053166"/>
      </p:ext>
    </p:extLst>
  </p:cSld>
  <p:clrMapOvr>
    <a:masterClrMapping/>
  </p:clrMapOvr>
  <p:transition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3429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3948079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6">
            <a:extLst>
              <a:ext uri="{FF2B5EF4-FFF2-40B4-BE49-F238E27FC236}">
                <a16:creationId xmlns:a16="http://schemas.microsoft.com/office/drawing/2014/main" id="{1D2E3C52-528A-4049-BCAA-5460756BC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19976"/>
            <a:ext cx="9144000" cy="172352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42900" y="3720102"/>
            <a:ext cx="5829300" cy="1097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3900" spc="200">
                <a:solidFill>
                  <a:srgbClr val="FFFFFF"/>
                </a:solidFill>
              </a:rPr>
              <a:t>Tabù dell’incesto</a:t>
            </a:r>
            <a:br>
              <a:rPr lang="en-US" sz="3900" spc="200">
                <a:solidFill>
                  <a:srgbClr val="FFFFFF"/>
                </a:solidFill>
              </a:rPr>
            </a:br>
            <a:r>
              <a:rPr lang="en-US" sz="3900" spc="200">
                <a:solidFill>
                  <a:srgbClr val="FFFFFF"/>
                </a:solidFill>
              </a:rPr>
              <a:t>Natura / cultura</a:t>
            </a:r>
          </a:p>
        </p:txBody>
      </p:sp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CD5B542C-8183-4445-AF4D-B23AAE329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3" descr="atomo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383" r="-50383"/>
          <a:stretch>
            <a:fillRect/>
          </a:stretch>
        </p:blipFill>
        <p:spPr bwMode="auto">
          <a:xfrm>
            <a:off x="363474" y="905169"/>
            <a:ext cx="4026789" cy="1618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ED9B5A-5577-4CA5-97AA-0E5E2EA97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5105" y="617011"/>
            <a:ext cx="0" cy="219456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 descr="9788807817373_quarta.jpg.444x698_q100_upscal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141" y="363474"/>
            <a:ext cx="1729046" cy="270163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24283B-587C-4A0E-A50E-B8914975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3948079"/>
            <a:ext cx="0" cy="6858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741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Cugini incrociati / Paralleli</a:t>
            </a:r>
          </a:p>
        </p:txBody>
      </p:sp>
      <p:pic>
        <p:nvPicPr>
          <p:cNvPr id="34817" name="Segnaposto contenuto 3" descr="cugini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333" b="-33333"/>
          <a:stretch>
            <a:fillRect/>
          </a:stretch>
        </p:blipFill>
        <p:spPr>
          <a:xfrm>
            <a:off x="762000" y="1276350"/>
            <a:ext cx="7696200" cy="3429000"/>
          </a:xfrm>
        </p:spPr>
      </p:pic>
    </p:spTree>
    <p:extLst>
      <p:ext uri="{BB962C8B-B14F-4D97-AF65-F5344CB8AC3E}">
        <p14:creationId xmlns:p14="http://schemas.microsoft.com/office/powerpoint/2010/main" val="409203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2" name="Rectangle 149511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5143500"/>
          </a:xfrm>
          <a:prstGeom prst="rect">
            <a:avLst/>
          </a:prstGeom>
          <a:solidFill>
            <a:srgbClr val="475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096" y="438912"/>
            <a:ext cx="4505270" cy="1124712"/>
          </a:xfrm>
        </p:spPr>
        <p:txBody>
          <a:bodyPr vert="horz" lIns="0" tIns="0" rIns="0" bIns="0">
            <a:normAutofit/>
          </a:bodyPr>
          <a:lstStyle/>
          <a:p>
            <a:pPr marL="331780" indent="-331780">
              <a:spcBef>
                <a:spcPts val="800"/>
              </a:spcBef>
              <a:buClr>
                <a:srgbClr val="FF9900"/>
              </a:buClr>
              <a:tabLst>
                <a:tab pos="331780" algn="l"/>
                <a:tab pos="779443" algn="l"/>
                <a:tab pos="1228695" algn="l"/>
                <a:tab pos="1677946" algn="l"/>
                <a:tab pos="2127197" algn="l"/>
                <a:tab pos="2576449" algn="l"/>
                <a:tab pos="3025699" algn="l"/>
                <a:tab pos="3474952" algn="l"/>
                <a:tab pos="3924202" algn="l"/>
                <a:tab pos="4373453" algn="l"/>
                <a:tab pos="4822705" algn="l"/>
                <a:tab pos="5271956" algn="l"/>
                <a:tab pos="5721208" algn="l"/>
                <a:tab pos="6170459" algn="l"/>
                <a:tab pos="6619709" algn="l"/>
                <a:tab pos="7068962" algn="l"/>
                <a:tab pos="7518212" algn="l"/>
                <a:tab pos="7967463" algn="l"/>
                <a:tab pos="8416715" algn="l"/>
                <a:tab pos="8865966" algn="l"/>
                <a:tab pos="9315218" algn="l"/>
              </a:tabLst>
              <a:defRPr/>
            </a:pPr>
            <a:r>
              <a:rPr lang="en-GB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Matrimonio e alleanze</a:t>
            </a:r>
          </a:p>
        </p:txBody>
      </p:sp>
      <p:cxnSp>
        <p:nvCxnSpPr>
          <p:cNvPr id="149514" name="Straight Connector 149513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1714500"/>
            <a:ext cx="4505270" cy="3017520"/>
          </a:xfrm>
        </p:spPr>
        <p:txBody>
          <a:bodyPr vert="horz" lIns="0" tIns="0" rIns="0" bIns="0">
            <a:normAutofit/>
          </a:bodyPr>
          <a:lstStyle/>
          <a:p>
            <a:pPr>
              <a:tabLst>
                <a:tab pos="446077" algn="l"/>
                <a:tab pos="895328" algn="l"/>
                <a:tab pos="1344580" algn="l"/>
                <a:tab pos="1795418" algn="l"/>
                <a:tab pos="2243083" algn="l"/>
                <a:tab pos="2692333" algn="l"/>
                <a:tab pos="3141584" algn="l"/>
                <a:tab pos="3590836" algn="l"/>
                <a:tab pos="4040087" algn="l"/>
                <a:tab pos="4489338" algn="l"/>
                <a:tab pos="4938590" algn="l"/>
                <a:tab pos="5387840" algn="l"/>
                <a:tab pos="5837093" algn="l"/>
                <a:tab pos="6286343" algn="l"/>
                <a:tab pos="6735594" algn="l"/>
                <a:tab pos="7184846" algn="l"/>
                <a:tab pos="7634097" algn="l"/>
                <a:tab pos="8083349" algn="l"/>
                <a:tab pos="8532600" algn="l"/>
                <a:tab pos="8981850" algn="l"/>
              </a:tabLst>
            </a:pPr>
            <a:r>
              <a:rPr lang="en-GB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Endo / Eso – gamia</a:t>
            </a:r>
          </a:p>
          <a:p>
            <a:pPr>
              <a:tabLst>
                <a:tab pos="446077" algn="l"/>
                <a:tab pos="895328" algn="l"/>
                <a:tab pos="1344580" algn="l"/>
                <a:tab pos="1795418" algn="l"/>
                <a:tab pos="2243083" algn="l"/>
                <a:tab pos="2692333" algn="l"/>
                <a:tab pos="3141584" algn="l"/>
                <a:tab pos="3590836" algn="l"/>
                <a:tab pos="4040087" algn="l"/>
                <a:tab pos="4489338" algn="l"/>
                <a:tab pos="4938590" algn="l"/>
                <a:tab pos="5387840" algn="l"/>
                <a:tab pos="5837093" algn="l"/>
                <a:tab pos="6286343" algn="l"/>
                <a:tab pos="6735594" algn="l"/>
                <a:tab pos="7184846" algn="l"/>
                <a:tab pos="7634097" algn="l"/>
                <a:tab pos="8083349" algn="l"/>
                <a:tab pos="8532600" algn="l"/>
                <a:tab pos="8981850" algn="l"/>
              </a:tabLst>
            </a:pPr>
            <a:r>
              <a:rPr lang="en-GB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Monogamia / poliginia / poliandria</a:t>
            </a:r>
          </a:p>
          <a:p>
            <a:pPr>
              <a:tabLst>
                <a:tab pos="446077" algn="l"/>
                <a:tab pos="895328" algn="l"/>
                <a:tab pos="1344580" algn="l"/>
                <a:tab pos="1795418" algn="l"/>
                <a:tab pos="2243083" algn="l"/>
                <a:tab pos="2692333" algn="l"/>
                <a:tab pos="3141584" algn="l"/>
                <a:tab pos="3590836" algn="l"/>
                <a:tab pos="4040087" algn="l"/>
                <a:tab pos="4489338" algn="l"/>
                <a:tab pos="4938590" algn="l"/>
                <a:tab pos="5387840" algn="l"/>
                <a:tab pos="5837093" algn="l"/>
                <a:tab pos="6286343" algn="l"/>
                <a:tab pos="6735594" algn="l"/>
                <a:tab pos="7184846" algn="l"/>
                <a:tab pos="7634097" algn="l"/>
                <a:tab pos="8083349" algn="l"/>
                <a:tab pos="8532600" algn="l"/>
                <a:tab pos="8981850" algn="l"/>
              </a:tabLst>
            </a:pPr>
            <a:r>
              <a:rPr lang="en-GB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Residenza:</a:t>
            </a:r>
          </a:p>
          <a:p>
            <a:pPr lvl="1">
              <a:tabLst>
                <a:tab pos="446077" algn="l"/>
                <a:tab pos="895328" algn="l"/>
                <a:tab pos="1344580" algn="l"/>
                <a:tab pos="1795418" algn="l"/>
                <a:tab pos="2243083" algn="l"/>
                <a:tab pos="2692333" algn="l"/>
                <a:tab pos="3141584" algn="l"/>
                <a:tab pos="3590836" algn="l"/>
                <a:tab pos="4040087" algn="l"/>
                <a:tab pos="4489338" algn="l"/>
                <a:tab pos="4938590" algn="l"/>
                <a:tab pos="5387840" algn="l"/>
                <a:tab pos="5837093" algn="l"/>
                <a:tab pos="6286343" algn="l"/>
                <a:tab pos="6735594" algn="l"/>
                <a:tab pos="7184846" algn="l"/>
                <a:tab pos="7634097" algn="l"/>
                <a:tab pos="8083349" algn="l"/>
                <a:tab pos="8532600" algn="l"/>
                <a:tab pos="8981850" algn="l"/>
              </a:tabLst>
            </a:pPr>
            <a:r>
              <a:rPr lang="en-GB">
                <a:solidFill>
                  <a:srgbClr val="FFFFFF"/>
                </a:solidFill>
                <a:ea typeface="ＭＳ Ｐゴシック" charset="0"/>
              </a:rPr>
              <a:t>Patri o virilocale</a:t>
            </a:r>
          </a:p>
          <a:p>
            <a:pPr lvl="1">
              <a:tabLst>
                <a:tab pos="446077" algn="l"/>
                <a:tab pos="895328" algn="l"/>
                <a:tab pos="1344580" algn="l"/>
                <a:tab pos="1795418" algn="l"/>
                <a:tab pos="2243083" algn="l"/>
                <a:tab pos="2692333" algn="l"/>
                <a:tab pos="3141584" algn="l"/>
                <a:tab pos="3590836" algn="l"/>
                <a:tab pos="4040087" algn="l"/>
                <a:tab pos="4489338" algn="l"/>
                <a:tab pos="4938590" algn="l"/>
                <a:tab pos="5387840" algn="l"/>
                <a:tab pos="5837093" algn="l"/>
                <a:tab pos="6286343" algn="l"/>
                <a:tab pos="6735594" algn="l"/>
                <a:tab pos="7184846" algn="l"/>
                <a:tab pos="7634097" algn="l"/>
                <a:tab pos="8083349" algn="l"/>
                <a:tab pos="8532600" algn="l"/>
                <a:tab pos="8981850" algn="l"/>
              </a:tabLst>
            </a:pPr>
            <a:r>
              <a:rPr lang="en-GB">
                <a:solidFill>
                  <a:srgbClr val="FFFFFF"/>
                </a:solidFill>
                <a:ea typeface="ＭＳ Ｐゴシック" charset="0"/>
              </a:rPr>
              <a:t>Matri o uxorilocale</a:t>
            </a:r>
          </a:p>
          <a:p>
            <a:pPr lvl="1">
              <a:tabLst>
                <a:tab pos="446077" algn="l"/>
                <a:tab pos="895328" algn="l"/>
                <a:tab pos="1344580" algn="l"/>
                <a:tab pos="1795418" algn="l"/>
                <a:tab pos="2243083" algn="l"/>
                <a:tab pos="2692333" algn="l"/>
                <a:tab pos="3141584" algn="l"/>
                <a:tab pos="3590836" algn="l"/>
                <a:tab pos="4040087" algn="l"/>
                <a:tab pos="4489338" algn="l"/>
                <a:tab pos="4938590" algn="l"/>
                <a:tab pos="5387840" algn="l"/>
                <a:tab pos="5837093" algn="l"/>
                <a:tab pos="6286343" algn="l"/>
                <a:tab pos="6735594" algn="l"/>
                <a:tab pos="7184846" algn="l"/>
                <a:tab pos="7634097" algn="l"/>
                <a:tab pos="8083349" algn="l"/>
                <a:tab pos="8532600" algn="l"/>
                <a:tab pos="8981850" algn="l"/>
              </a:tabLst>
            </a:pPr>
            <a:r>
              <a:rPr lang="en-GB">
                <a:solidFill>
                  <a:srgbClr val="FFFFFF"/>
                </a:solidFill>
                <a:ea typeface="ＭＳ Ｐゴシック" charset="0"/>
              </a:rPr>
              <a:t>Ambilocale</a:t>
            </a:r>
          </a:p>
          <a:p>
            <a:pPr lvl="1">
              <a:tabLst>
                <a:tab pos="446077" algn="l"/>
                <a:tab pos="895328" algn="l"/>
                <a:tab pos="1344580" algn="l"/>
                <a:tab pos="1795418" algn="l"/>
                <a:tab pos="2243083" algn="l"/>
                <a:tab pos="2692333" algn="l"/>
                <a:tab pos="3141584" algn="l"/>
                <a:tab pos="3590836" algn="l"/>
                <a:tab pos="4040087" algn="l"/>
                <a:tab pos="4489338" algn="l"/>
                <a:tab pos="4938590" algn="l"/>
                <a:tab pos="5387840" algn="l"/>
                <a:tab pos="5837093" algn="l"/>
                <a:tab pos="6286343" algn="l"/>
                <a:tab pos="6735594" algn="l"/>
                <a:tab pos="7184846" algn="l"/>
                <a:tab pos="7634097" algn="l"/>
                <a:tab pos="8083349" algn="l"/>
                <a:tab pos="8532600" algn="l"/>
                <a:tab pos="8981850" algn="l"/>
              </a:tabLst>
            </a:pPr>
            <a:r>
              <a:rPr lang="en-GB">
                <a:solidFill>
                  <a:srgbClr val="FFFFFF"/>
                </a:solidFill>
                <a:ea typeface="ＭＳ Ｐゴシック" charset="0"/>
              </a:rPr>
              <a:t>Neolocale</a:t>
            </a:r>
          </a:p>
          <a:p>
            <a:pPr lvl="1">
              <a:tabLst>
                <a:tab pos="446077" algn="l"/>
                <a:tab pos="895328" algn="l"/>
                <a:tab pos="1344580" algn="l"/>
                <a:tab pos="1795418" algn="l"/>
                <a:tab pos="2243083" algn="l"/>
                <a:tab pos="2692333" algn="l"/>
                <a:tab pos="3141584" algn="l"/>
                <a:tab pos="3590836" algn="l"/>
                <a:tab pos="4040087" algn="l"/>
                <a:tab pos="4489338" algn="l"/>
                <a:tab pos="4938590" algn="l"/>
                <a:tab pos="5387840" algn="l"/>
                <a:tab pos="5837093" algn="l"/>
                <a:tab pos="6286343" algn="l"/>
                <a:tab pos="6735594" algn="l"/>
                <a:tab pos="7184846" algn="l"/>
                <a:tab pos="7634097" algn="l"/>
                <a:tab pos="8083349" algn="l"/>
                <a:tab pos="8532600" algn="l"/>
                <a:tab pos="8981850" algn="l"/>
              </a:tabLst>
            </a:pPr>
            <a:r>
              <a:rPr lang="en-GB">
                <a:solidFill>
                  <a:srgbClr val="FFFFFF"/>
                </a:solidFill>
                <a:ea typeface="ＭＳ Ｐゴシック" charset="0"/>
              </a:rPr>
              <a:t>Avuncolocale</a:t>
            </a:r>
          </a:p>
        </p:txBody>
      </p:sp>
      <p:pic>
        <p:nvPicPr>
          <p:cNvPr id="149510" name="Picture 149507" descr="Anelli di fidanzamento sulla spiaggia">
            <a:extLst>
              <a:ext uri="{FF2B5EF4-FFF2-40B4-BE49-F238E27FC236}">
                <a16:creationId xmlns:a16="http://schemas.microsoft.com/office/drawing/2014/main" id="{BB407B61-DAA9-4DBC-9C9E-C7F4D561DE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199" y="10"/>
            <a:ext cx="3479801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Lucchetto con un cuore d'amore">
            <a:extLst>
              <a:ext uri="{FF2B5EF4-FFF2-40B4-BE49-F238E27FC236}">
                <a16:creationId xmlns:a16="http://schemas.microsoft.com/office/drawing/2014/main" id="{2AB7907C-65DF-1E31-0F08-DE61315ACC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1694" cy="514348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2600" y="482600"/>
            <a:ext cx="2763328" cy="4178299"/>
          </a:xfrm>
        </p:spPr>
        <p:txBody>
          <a:bodyPr>
            <a:normAutofit/>
          </a:bodyPr>
          <a:lstStyle/>
          <a:p>
            <a:pPr algn="r"/>
            <a:r>
              <a:rPr lang="it-IT" dirty="0"/>
              <a:t>Parentela basilare perché:</a:t>
            </a:r>
            <a:endParaRPr lang="it-IT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233" y="1371600"/>
            <a:ext cx="0" cy="24003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28528" y="482600"/>
            <a:ext cx="4930584" cy="417829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/>
              <a:t>In </a:t>
            </a:r>
            <a:r>
              <a:rPr lang="it-IT"/>
              <a:t>quanto istituzione fondamentale</a:t>
            </a:r>
            <a:r>
              <a:rPr lang="it-IT" dirty="0"/>
              <a:t>, viene prima di qualsiasi altra forma di relazione sociale</a:t>
            </a:r>
          </a:p>
          <a:p>
            <a:pPr marL="0" indent="0">
              <a:buNone/>
            </a:pPr>
            <a:r>
              <a:rPr lang="it-IT" dirty="0"/>
              <a:t>In quanto vicina a una </a:t>
            </a:r>
            <a:r>
              <a:rPr lang="it-IT"/>
              <a:t>dimensione “naturale”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almeno a quelli che possiamo considerare “fatti generali” della vita umana (la procreazione, la sessualità, etc.)</a:t>
            </a:r>
          </a:p>
        </p:txBody>
      </p:sp>
    </p:spTree>
    <p:extLst>
      <p:ext uri="{BB962C8B-B14F-4D97-AF65-F5344CB8AC3E}">
        <p14:creationId xmlns:p14="http://schemas.microsoft.com/office/powerpoint/2010/main" val="1593192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155651" descr="Formule scritte su un lavagna">
            <a:extLst>
              <a:ext uri="{FF2B5EF4-FFF2-40B4-BE49-F238E27FC236}">
                <a16:creationId xmlns:a16="http://schemas.microsoft.com/office/drawing/2014/main" id="{E77C1D98-1BB1-4538-AB10-E35013DC5F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>
                <a:solidFill>
                  <a:schemeClr val="tx1"/>
                </a:solidFill>
              </a:rPr>
              <a:t>Teminologie di parentela</a:t>
            </a:r>
          </a:p>
        </p:txBody>
      </p:sp>
      <p:cxnSp>
        <p:nvCxnSpPr>
          <p:cNvPr id="155656" name="Straight Connector 155655">
            <a:extLst>
              <a:ext uri="{FF2B5EF4-FFF2-40B4-BE49-F238E27FC236}">
                <a16:creationId xmlns:a16="http://schemas.microsoft.com/office/drawing/2014/main" id="{5ECB1430-5CD1-470D-8F0F-7EDE4C790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1714500"/>
            <a:ext cx="7290054" cy="3017520"/>
          </a:xfrm>
        </p:spPr>
        <p:txBody>
          <a:bodyPr>
            <a:normAutofit/>
          </a:bodyPr>
          <a:lstStyle/>
          <a:p>
            <a:pPr marL="609585" indent="-609585">
              <a:buNone/>
            </a:pPr>
            <a:r>
              <a:rPr lang="it-IT" dirty="0">
                <a:ea typeface="ＭＳ Ｐゴシック" charset="0"/>
                <a:cs typeface="ＭＳ Ｐゴシック" charset="0"/>
              </a:rPr>
              <a:t>Tre assunti di </a:t>
            </a:r>
            <a:r>
              <a:rPr lang="it-IT" dirty="0" err="1">
                <a:ea typeface="ＭＳ Ｐゴシック" charset="0"/>
                <a:cs typeface="ＭＳ Ｐゴシック" charset="0"/>
              </a:rPr>
              <a:t>L.H.Morgan</a:t>
            </a:r>
            <a:r>
              <a:rPr lang="it-IT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609585" indent="-609585">
              <a:buNone/>
            </a:pPr>
            <a:endParaRPr lang="it-IT" dirty="0">
              <a:ea typeface="ＭＳ Ｐゴシック" charset="0"/>
              <a:cs typeface="ＭＳ Ｐゴシック" charset="0"/>
            </a:endParaRPr>
          </a:p>
          <a:p>
            <a:pPr marL="609585" indent="-609585">
              <a:buFont typeface="Wingdings" charset="0"/>
              <a:buAutoNum type="arabicPeriod"/>
            </a:pPr>
            <a:r>
              <a:rPr lang="it-IT">
                <a:ea typeface="ＭＳ Ｐゴシック" charset="0"/>
                <a:cs typeface="ＭＳ Ｐゴシック" charset="0"/>
              </a:rPr>
              <a:t>Le terminologie sono dei </a:t>
            </a:r>
            <a:r>
              <a:rPr lang="it-IT" b="1">
                <a:ea typeface="ＭＳ Ｐゴシック" charset="0"/>
                <a:cs typeface="ＭＳ Ｐゴシック" charset="0"/>
              </a:rPr>
              <a:t>sistemi</a:t>
            </a:r>
          </a:p>
          <a:p>
            <a:pPr marL="609585" indent="-609585">
              <a:buNone/>
            </a:pPr>
            <a:r>
              <a:rPr lang="it-IT" dirty="0">
                <a:ea typeface="ＭＳ Ｐゴシック" charset="0"/>
                <a:cs typeface="ＭＳ Ｐゴシック" charset="0"/>
              </a:rPr>
              <a:t>	</a:t>
            </a:r>
            <a:r>
              <a:rPr lang="it-IT">
                <a:ea typeface="ＭＳ Ｐゴシック" charset="0"/>
                <a:cs typeface="ＭＳ Ｐゴシック" charset="0"/>
              </a:rPr>
              <a:t>basati su coerenza interna dei reciproci</a:t>
            </a:r>
          </a:p>
          <a:p>
            <a:pPr marL="609585" indent="-609585">
              <a:buFont typeface="Wingdings" charset="0"/>
              <a:buAutoNum type="arabicPeriod" startAt="2"/>
            </a:pPr>
            <a:r>
              <a:rPr lang="it-IT">
                <a:ea typeface="ＭＳ Ｐゴシック" charset="0"/>
                <a:cs typeface="ＭＳ Ｐゴシック" charset="0"/>
              </a:rPr>
              <a:t>I sistemi di parentela rientrano in poche categorie fondamentali</a:t>
            </a:r>
          </a:p>
          <a:p>
            <a:pPr marL="609585" indent="-609585">
              <a:buFont typeface="Wingdings" charset="0"/>
              <a:buAutoNum type="arabicPeriod" startAt="2"/>
            </a:pPr>
            <a:r>
              <a:rPr lang="it-IT">
                <a:ea typeface="ＭＳ Ｐゴシック" charset="0"/>
                <a:cs typeface="ＭＳ Ｐゴシック" charset="0"/>
              </a:rPr>
              <a:t>Sistemi diversi possono trovarsi in zone geograficamente vicine e viceversa.</a:t>
            </a:r>
          </a:p>
          <a:p>
            <a:pPr marL="609585" indent="-609585">
              <a:buFont typeface="Wingdings" charset="0"/>
              <a:buAutoNum type="arabicPeriod" startAt="2"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585" indent="-609585"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27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679" name="Rectangle 156678">
            <a:extLst>
              <a:ext uri="{FF2B5EF4-FFF2-40B4-BE49-F238E27FC236}">
                <a16:creationId xmlns:a16="http://schemas.microsoft.com/office/drawing/2014/main" id="{A43280A9-E265-46D1-8575-622906D20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1544" cy="5144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81" name="Freeform 16">
            <a:extLst>
              <a:ext uri="{FF2B5EF4-FFF2-40B4-BE49-F238E27FC236}">
                <a16:creationId xmlns:a16="http://schemas.microsoft.com/office/drawing/2014/main" id="{4DE20B70-4750-4280-B3AC-512C05EE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797" y="957404"/>
            <a:ext cx="4177813" cy="3228207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 useBgFill="1">
        <p:nvSpPr>
          <p:cNvPr id="156683" name="Rectangle 156682">
            <a:extLst>
              <a:ext uri="{FF2B5EF4-FFF2-40B4-BE49-F238E27FC236}">
                <a16:creationId xmlns:a16="http://schemas.microsoft.com/office/drawing/2014/main" id="{98D95174-B5F2-424A-8183-654A5064D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-1"/>
            <a:ext cx="123444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85" name="Rectangle 156684">
            <a:extLst>
              <a:ext uri="{FF2B5EF4-FFF2-40B4-BE49-F238E27FC236}">
                <a16:creationId xmlns:a16="http://schemas.microsoft.com/office/drawing/2014/main" id="{DD368A96-A16E-42CE-842C-9166E567B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1444" y="465540"/>
            <a:ext cx="5492423" cy="4194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06641" y="706836"/>
            <a:ext cx="5010992" cy="1102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/>
              <a:t>Principi di </a:t>
            </a:r>
            <a:r>
              <a:rPr lang="it-IT" err="1"/>
              <a:t>Kroeber</a:t>
            </a:r>
            <a:endParaRPr lang="it-IT"/>
          </a:p>
        </p:txBody>
      </p:sp>
      <p:cxnSp>
        <p:nvCxnSpPr>
          <p:cNvPr id="156687" name="Straight Connector 156686">
            <a:extLst>
              <a:ext uri="{FF2B5EF4-FFF2-40B4-BE49-F238E27FC236}">
                <a16:creationId xmlns:a16="http://schemas.microsoft.com/office/drawing/2014/main" id="{E350D170-418B-4A22-8B98-15EF799F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48775" y="1930179"/>
            <a:ext cx="49377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>
          <a:xfrm>
            <a:off x="3410282" y="2080413"/>
            <a:ext cx="5007352" cy="2355760"/>
          </a:xfrm>
        </p:spPr>
        <p:txBody>
          <a:bodyPr>
            <a:normAutofit/>
          </a:bodyPr>
          <a:lstStyle/>
          <a:p>
            <a:pPr marL="609585" indent="-609585">
              <a:buFont typeface="Wingdings" charset="0"/>
              <a:buAutoNum type="arabicPeriod"/>
            </a:pPr>
            <a:r>
              <a:rPr lang="it-IT" sz="1000">
                <a:ea typeface="ＭＳ Ｐゴシック" charset="0"/>
                <a:cs typeface="ＭＳ Ｐゴシック" charset="0"/>
              </a:rPr>
              <a:t>Generazione</a:t>
            </a:r>
          </a:p>
          <a:p>
            <a:pPr marL="609585" indent="-609585">
              <a:buFont typeface="Wingdings" charset="0"/>
              <a:buAutoNum type="arabicPeriod"/>
            </a:pPr>
            <a:r>
              <a:rPr lang="it-IT" sz="1000">
                <a:ea typeface="ＭＳ Ｐゴシック" charset="0"/>
                <a:cs typeface="ＭＳ Ｐゴシック" charset="0"/>
              </a:rPr>
              <a:t>Sesso</a:t>
            </a:r>
          </a:p>
          <a:p>
            <a:pPr marL="609585" indent="-609585">
              <a:buFont typeface="Wingdings" charset="0"/>
              <a:buAutoNum type="arabicPeriod"/>
            </a:pPr>
            <a:r>
              <a:rPr lang="it-IT" sz="1000">
                <a:ea typeface="ＭＳ Ｐゴシック" charset="0"/>
                <a:cs typeface="ＭＳ Ｐゴシック" charset="0"/>
              </a:rPr>
              <a:t>Distinzione consanguinei/affini</a:t>
            </a:r>
          </a:p>
          <a:p>
            <a:pPr marL="609585" indent="-609585">
              <a:buFont typeface="Wingdings" charset="0"/>
              <a:buAutoNum type="arabicPeriod"/>
            </a:pPr>
            <a:r>
              <a:rPr lang="it-IT" sz="1000">
                <a:ea typeface="ＭＳ Ｐゴシック" charset="0"/>
                <a:cs typeface="ＭＳ Ｐゴシック" charset="0"/>
              </a:rPr>
              <a:t>Sistemi descrittivi/classificatori </a:t>
            </a:r>
          </a:p>
          <a:p>
            <a:pPr marL="609585" indent="-609585">
              <a:buFont typeface="Wingdings" charset="0"/>
              <a:buAutoNum type="arabicPeriod"/>
            </a:pPr>
            <a:r>
              <a:rPr lang="it-IT" sz="1000">
                <a:ea typeface="ＭＳ Ｐゴシック" charset="0"/>
                <a:cs typeface="ＭＳ Ｐゴシック" charset="0"/>
              </a:rPr>
              <a:t>Biforcazione</a:t>
            </a:r>
          </a:p>
          <a:p>
            <a:pPr marL="609585" indent="-609585">
              <a:buFont typeface="Wingdings" charset="0"/>
              <a:buAutoNum type="arabicPeriod"/>
            </a:pPr>
            <a:r>
              <a:rPr lang="it-IT" sz="1000">
                <a:ea typeface="ＭＳ Ｐゴシック" charset="0"/>
                <a:cs typeface="ＭＳ Ｐゴシック" charset="0"/>
              </a:rPr>
              <a:t>Età relativa</a:t>
            </a:r>
          </a:p>
          <a:p>
            <a:pPr marL="609585" indent="-609585">
              <a:buFont typeface="Wingdings" charset="0"/>
              <a:buAutoNum type="arabicPeriod"/>
            </a:pPr>
            <a:r>
              <a:rPr lang="it-IT" sz="1000">
                <a:ea typeface="ＭＳ Ｐゴシック" charset="0"/>
                <a:cs typeface="ＭＳ Ｐゴシック" charset="0"/>
              </a:rPr>
              <a:t>Sesso del parente che passa la relazione</a:t>
            </a:r>
          </a:p>
          <a:p>
            <a:pPr marL="609585" indent="-609585">
              <a:buFont typeface="Wingdings" charset="0"/>
              <a:buAutoNum type="arabicPeriod"/>
            </a:pPr>
            <a:r>
              <a:rPr lang="it-IT" sz="1000">
                <a:ea typeface="ＭＳ Ｐゴシック" charset="0"/>
                <a:cs typeface="ＭＳ Ｐゴシック" charset="0"/>
              </a:rPr>
              <a:t>Condizione (vivo/morto) del parente</a:t>
            </a:r>
          </a:p>
        </p:txBody>
      </p:sp>
    </p:spTree>
    <p:extLst>
      <p:ext uri="{BB962C8B-B14F-4D97-AF65-F5344CB8AC3E}">
        <p14:creationId xmlns:p14="http://schemas.microsoft.com/office/powerpoint/2010/main" val="3376811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157699" descr="Lucchetto con un cuore d'amore">
            <a:extLst>
              <a:ext uri="{FF2B5EF4-FFF2-40B4-BE49-F238E27FC236}">
                <a16:creationId xmlns:a16="http://schemas.microsoft.com/office/drawing/2014/main" id="{03E84A53-B28F-3295-24DB-6D79DFF838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>
                <a:solidFill>
                  <a:schemeClr val="tx1"/>
                </a:solidFill>
              </a:rPr>
              <a:t>Sistemi di parentela</a:t>
            </a:r>
          </a:p>
        </p:txBody>
      </p:sp>
      <p:cxnSp>
        <p:nvCxnSpPr>
          <p:cNvPr id="157704" name="Straight Connector 157703">
            <a:extLst>
              <a:ext uri="{FF2B5EF4-FFF2-40B4-BE49-F238E27FC236}">
                <a16:creationId xmlns:a16="http://schemas.microsoft.com/office/drawing/2014/main" id="{5ECB1430-5CD1-470D-8F0F-7EDE4C790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5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1714500"/>
            <a:ext cx="7290054" cy="3017520"/>
          </a:xfrm>
        </p:spPr>
        <p:txBody>
          <a:bodyPr>
            <a:normAutofit/>
          </a:bodyPr>
          <a:lstStyle/>
          <a:p>
            <a:pPr marL="609585" indent="-609585">
              <a:buFont typeface="Wingdings" charset="0"/>
              <a:buAutoNum type="arabicPeriod"/>
            </a:pPr>
            <a:r>
              <a:rPr lang="it-IT" sz="1400">
                <a:latin typeface="Constantia" charset="0"/>
                <a:ea typeface="ＭＳ Ｐゴシック" charset="0"/>
                <a:cs typeface="ＭＳ Ｐゴシック" charset="0"/>
              </a:rPr>
              <a:t>Bilaterali </a:t>
            </a:r>
          </a:p>
          <a:p>
            <a:pPr marL="609585" indent="-609585">
              <a:buNone/>
            </a:pPr>
            <a:r>
              <a:rPr lang="it-IT" sz="1400">
                <a:latin typeface="Constantia" charset="0"/>
                <a:ea typeface="ＭＳ Ｐゴシック" charset="0"/>
                <a:cs typeface="ＭＳ Ｐゴシック" charset="0"/>
              </a:rPr>
              <a:t>	senza biforcazione (5)</a:t>
            </a:r>
          </a:p>
          <a:p>
            <a:pPr marL="609585" indent="-609585">
              <a:buNone/>
            </a:pPr>
            <a:r>
              <a:rPr lang="it-IT" sz="1400">
                <a:latin typeface="Constantia" charset="0"/>
                <a:ea typeface="ＭＳ Ｐゴシック" charset="0"/>
                <a:cs typeface="ＭＳ Ｐゴシック" charset="0"/>
              </a:rPr>
              <a:t>	es. zio/a = FB,MB / FZ,MZ</a:t>
            </a:r>
          </a:p>
          <a:p>
            <a:pPr marL="609585" indent="-609585">
              <a:buNone/>
            </a:pPr>
            <a:endParaRPr lang="it-IT" sz="1400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585" indent="-609585">
              <a:buFont typeface="Wingdings" charset="0"/>
              <a:buAutoNum type="arabicPeriod" startAt="2"/>
            </a:pPr>
            <a:r>
              <a:rPr lang="it-IT" sz="1400">
                <a:latin typeface="Constantia" charset="0"/>
                <a:ea typeface="ＭＳ Ｐゴシック" charset="0"/>
                <a:cs typeface="ＭＳ Ｐゴシック" charset="0"/>
              </a:rPr>
              <a:t>Lineari </a:t>
            </a:r>
          </a:p>
          <a:p>
            <a:pPr marL="609585" indent="-609585">
              <a:buNone/>
            </a:pPr>
            <a:r>
              <a:rPr lang="it-IT" sz="1400">
                <a:latin typeface="Constantia" charset="0"/>
                <a:ea typeface="ＭＳ Ｐゴシック" charset="0"/>
                <a:cs typeface="ＭＳ Ｐゴシック" charset="0"/>
              </a:rPr>
              <a:t>	gruppi discendenza unilineari</a:t>
            </a:r>
          </a:p>
          <a:p>
            <a:pPr marL="609585" indent="-609585">
              <a:buNone/>
            </a:pPr>
            <a:endParaRPr lang="it-IT" sz="1400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585" indent="-609585">
              <a:buFont typeface="Wingdings" charset="0"/>
              <a:buAutoNum type="arabicPeriod" startAt="3"/>
            </a:pPr>
            <a:r>
              <a:rPr lang="it-IT" sz="1400">
                <a:latin typeface="Constantia" charset="0"/>
                <a:ea typeface="ＭＳ Ｐゴシック" charset="0"/>
                <a:cs typeface="ＭＳ Ｐゴシック" charset="0"/>
              </a:rPr>
              <a:t>Descrittivi </a:t>
            </a:r>
          </a:p>
          <a:p>
            <a:pPr marL="609585" indent="-609585">
              <a:buNone/>
            </a:pPr>
            <a:r>
              <a:rPr lang="it-IT" sz="1400">
                <a:latin typeface="Constantia" charset="0"/>
                <a:ea typeface="ＭＳ Ｐゴシック" charset="0"/>
                <a:cs typeface="ＭＳ Ｐゴシック" charset="0"/>
              </a:rPr>
              <a:t>	termine diverso per ogni parente di Ego (1,2,3,4,5,7)</a:t>
            </a:r>
          </a:p>
          <a:p>
            <a:pPr marL="609585" indent="-609585">
              <a:buNone/>
            </a:pPr>
            <a:endParaRPr lang="it-IT" sz="140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45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43014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3017" name="Rectangle 43016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482600"/>
            <a:ext cx="8178799" cy="4178299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Immagine 4" descr="1280px-Kinship_Systems.sv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0246" y="603249"/>
            <a:ext cx="7463505" cy="3936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28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285750"/>
            <a:ext cx="8229600" cy="854869"/>
          </a:xfrm>
        </p:spPr>
        <p:txBody>
          <a:bodyPr/>
          <a:lstStyle/>
          <a:p>
            <a:r>
              <a:rPr lang="it-IT" dirty="0"/>
              <a:t>Sistema Eschimese</a:t>
            </a:r>
          </a:p>
        </p:txBody>
      </p:sp>
      <p:pic>
        <p:nvPicPr>
          <p:cNvPr id="4" name="Segnaposto SmartArt 3" descr="700px-Eskimo-kinship-chart.svg.png"/>
          <p:cNvPicPr>
            <a:picLocks noGrp="1" noChangeAspect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56171"/>
            <a:ext cx="7718355" cy="2536031"/>
          </a:xfrm>
        </p:spPr>
      </p:pic>
    </p:spTree>
    <p:extLst>
      <p:ext uri="{BB962C8B-B14F-4D97-AF65-F5344CB8AC3E}">
        <p14:creationId xmlns:p14="http://schemas.microsoft.com/office/powerpoint/2010/main" val="4225798308"/>
      </p:ext>
    </p:extLst>
  </p:cSld>
  <p:clrMapOvr>
    <a:masterClrMapping/>
  </p:clrMapOvr>
  <p:transition>
    <p:wheel spokes="3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53883"/>
            <a:ext cx="8229600" cy="1941173"/>
          </a:xfrm>
        </p:spPr>
        <p:txBody>
          <a:bodyPr vert="horz" lIns="90000" tIns="46800" rIns="90000" bIns="46800" anchor="b">
            <a:spAutoFit/>
          </a:bodyPr>
          <a:lstStyle/>
          <a:p>
            <a:pPr>
              <a:buClr>
                <a:srgbClr val="FFCC66"/>
              </a:buClr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  <a:defRPr/>
            </a:pPr>
            <a:br>
              <a:rPr lang="en-GB" sz="4000" dirty="0">
                <a:solidFill>
                  <a:srgbClr val="1FAECD"/>
                </a:solidFill>
                <a:latin typeface="+mn-lt"/>
              </a:rPr>
            </a:br>
            <a:r>
              <a:rPr lang="en-GB" sz="4000" dirty="0">
                <a:solidFill>
                  <a:srgbClr val="1FAECD"/>
                </a:solidFill>
                <a:latin typeface="+mn-lt"/>
              </a:rPr>
              <a:t>Gruppo </a:t>
            </a:r>
            <a:r>
              <a:rPr lang="en-GB" sz="4000" dirty="0" err="1">
                <a:solidFill>
                  <a:srgbClr val="1FAECD"/>
                </a:solidFill>
                <a:latin typeface="+mn-lt"/>
              </a:rPr>
              <a:t>Domestico</a:t>
            </a:r>
            <a:r>
              <a:rPr lang="en-GB" sz="4000" dirty="0">
                <a:solidFill>
                  <a:srgbClr val="1FAECD"/>
                </a:solidFill>
                <a:latin typeface="+mn-lt"/>
              </a:rPr>
              <a:t> =/ </a:t>
            </a:r>
            <a:r>
              <a:rPr lang="en-GB" sz="4000" dirty="0" err="1">
                <a:solidFill>
                  <a:srgbClr val="1FAECD"/>
                </a:solidFill>
                <a:latin typeface="+mn-lt"/>
              </a:rPr>
              <a:t>Famiglia</a:t>
            </a:r>
            <a:br>
              <a:rPr lang="en-GB" sz="4000" dirty="0">
                <a:solidFill>
                  <a:srgbClr val="1FAECD"/>
                </a:solidFill>
                <a:latin typeface="+mn-lt"/>
              </a:rPr>
            </a:br>
            <a:r>
              <a:rPr lang="en-GB" sz="4000" dirty="0" err="1">
                <a:solidFill>
                  <a:srgbClr val="1FAECD"/>
                </a:solidFill>
                <a:latin typeface="+mn-lt"/>
              </a:rPr>
              <a:t>Modelli</a:t>
            </a:r>
            <a:r>
              <a:rPr lang="en-GB" sz="4000" dirty="0">
                <a:solidFill>
                  <a:srgbClr val="1FAECD"/>
                </a:solidFill>
                <a:latin typeface="+mn-lt"/>
              </a:rPr>
              <a:t> di </a:t>
            </a:r>
            <a:r>
              <a:rPr lang="en-GB" sz="4000" dirty="0" err="1">
                <a:solidFill>
                  <a:srgbClr val="1FAECD"/>
                </a:solidFill>
                <a:latin typeface="+mn-lt"/>
              </a:rPr>
              <a:t>residenza</a:t>
            </a:r>
            <a:endParaRPr lang="en-GB" sz="4000" dirty="0">
              <a:solidFill>
                <a:srgbClr val="1FAECD"/>
              </a:solidFill>
              <a:latin typeface="+mn-lt"/>
            </a:endParaRPr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4939725"/>
              </p:ext>
            </p:extLst>
          </p:nvPr>
        </p:nvGraphicFramePr>
        <p:xfrm>
          <a:off x="457201" y="1428750"/>
          <a:ext cx="8229601" cy="3398046"/>
        </p:xfrm>
        <a:graphic>
          <a:graphicData uri="http://schemas.openxmlformats.org/drawingml/2006/table">
            <a:tbl>
              <a:tblPr/>
              <a:tblGrid>
                <a:gridCol w="217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0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Matrilocale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Avunco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-locale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Patrilo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-cale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altri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totale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+mn-lt"/>
                          <a:ea typeface="ＭＳ Ｐゴシック" charset="0"/>
                          <a:cs typeface="Lucida Sans Unicode" charset="0"/>
                        </a:rPr>
                        <a:t>Tipo discendenza</a:t>
                      </a:r>
                    </a:p>
                  </a:txBody>
                  <a:tcPr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PATRILINEARE</a:t>
                      </a:r>
                    </a:p>
                  </a:txBody>
                  <a:tcPr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0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563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25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589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MATRILINEARE</a:t>
                      </a:r>
                    </a:p>
                  </a:txBody>
                  <a:tcPr marT="34291" marB="342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53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62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30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19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164</a:t>
                      </a:r>
                    </a:p>
                  </a:txBody>
                  <a:tcPr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98971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magine 3" descr="mar-w6354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952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3" descr="senzafamigl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00" y="657226"/>
            <a:ext cx="77978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87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135" name="Straight Connector 48134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D22A20-B1F7-A14A-8940-83D45E23E24B}"/>
              </a:ext>
            </a:extLst>
          </p:cNvPr>
          <p:cNvSpPr txBox="1"/>
          <p:nvPr/>
        </p:nvSpPr>
        <p:spPr>
          <a:xfrm>
            <a:off x="768096" y="438912"/>
            <a:ext cx="4400295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cap="all" spc="1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D. Schneider: Approccio simbolico- interpretativo 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cap="all" spc="1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non più strutturalista </a:t>
            </a:r>
          </a:p>
        </p:txBody>
      </p:sp>
      <p:pic>
        <p:nvPicPr>
          <p:cNvPr id="48130" name="Immagine 3" descr="Screenshot_2018-11-22 La famiglia oltre gli stereotipi Mark Up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8096" y="2242263"/>
            <a:ext cx="4400295" cy="1859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Rectangle 48136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-1"/>
            <a:ext cx="3493008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B7064A-5609-2442-AEB4-BAC6074D5772}"/>
              </a:ext>
            </a:extLst>
          </p:cNvPr>
          <p:cNvSpPr txBox="1"/>
          <p:nvPr/>
        </p:nvSpPr>
        <p:spPr>
          <a:xfrm>
            <a:off x="6016117" y="438912"/>
            <a:ext cx="2645282" cy="4190238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500">
                <a:solidFill>
                  <a:srgbClr val="FFFFFF"/>
                </a:solidFill>
              </a:rPr>
              <a:t>Nuove forme di famiglia per ‘scelta’: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1500">
                <a:solidFill>
                  <a:srgbClr val="FFFFFF"/>
                </a:solidFill>
              </a:rPr>
              <a:t>Parentela come strategia di produzione e di appropriazione e come linguaggio o matrice capace di costruire appartenenze.</a:t>
            </a:r>
          </a:p>
        </p:txBody>
      </p:sp>
    </p:spTree>
    <p:extLst>
      <p:ext uri="{BB962C8B-B14F-4D97-AF65-F5344CB8AC3E}">
        <p14:creationId xmlns:p14="http://schemas.microsoft.com/office/powerpoint/2010/main" val="2294739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_092a849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125035"/>
            <a:ext cx="3371851" cy="485775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E74B27-E19C-414E-A0F7-7196B8F7F40D}"/>
              </a:ext>
            </a:extLst>
          </p:cNvPr>
          <p:cNvSpPr txBox="1"/>
          <p:nvPr/>
        </p:nvSpPr>
        <p:spPr>
          <a:xfrm>
            <a:off x="381000" y="438150"/>
            <a:ext cx="447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/>
              <a:t>FAMIGLIE: </a:t>
            </a:r>
          </a:p>
          <a:p>
            <a:r>
              <a:rPr lang="it-IT" sz="2400"/>
              <a:t>Dinamiche/relazionali/situazionali</a:t>
            </a:r>
          </a:p>
          <a:p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ED217B1-2B5B-B541-8C21-F53B589AA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0950"/>
            <a:ext cx="47498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4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Rectangle 18448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451" name="Rectangle 18450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482600"/>
            <a:ext cx="8178799" cy="4178299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34" name="Group 3"/>
          <p:cNvGrpSpPr>
            <a:grpSpLocks noGrp="1" noChangeAspect="1"/>
          </p:cNvGrpSpPr>
          <p:nvPr/>
        </p:nvGrpSpPr>
        <p:grpSpPr bwMode="auto">
          <a:xfrm>
            <a:off x="912874" y="603249"/>
            <a:ext cx="7318248" cy="3936999"/>
            <a:chOff x="272" y="1001"/>
            <a:chExt cx="2880" cy="1152"/>
          </a:xfrm>
        </p:grpSpPr>
        <p:sp>
          <p:nvSpPr>
            <p:cNvPr id="1843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72" y="1001"/>
              <a:ext cx="288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8436" name="_s135173"/>
            <p:cNvCxnSpPr>
              <a:cxnSpLocks noChangeShapeType="1"/>
              <a:stCxn id="18444" idx="0"/>
              <a:endCxn id="18441" idx="2"/>
            </p:cNvCxnSpPr>
            <p:nvPr/>
          </p:nvCxnSpPr>
          <p:spPr bwMode="auto">
            <a:xfrm rot="-5400000">
              <a:off x="633" y="1792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7" name="_s135174"/>
            <p:cNvCxnSpPr>
              <a:cxnSpLocks noChangeShapeType="1"/>
              <a:stCxn id="18443" idx="0"/>
              <a:endCxn id="18440" idx="2"/>
            </p:cNvCxnSpPr>
            <p:nvPr/>
          </p:nvCxnSpPr>
          <p:spPr bwMode="auto">
            <a:xfrm rot="5400000" flipH="1">
              <a:off x="2144" y="857"/>
              <a:ext cx="144" cy="1008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8" name="_s135175"/>
            <p:cNvCxnSpPr>
              <a:cxnSpLocks noChangeShapeType="1"/>
              <a:stCxn id="18442" idx="0"/>
              <a:endCxn id="18440" idx="2"/>
            </p:cNvCxnSpPr>
            <p:nvPr/>
          </p:nvCxnSpPr>
          <p:spPr bwMode="auto">
            <a:xfrm rot="-5400000">
              <a:off x="1641" y="136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9" name="_s135176"/>
            <p:cNvCxnSpPr>
              <a:cxnSpLocks noChangeShapeType="1"/>
              <a:stCxn id="18441" idx="0"/>
              <a:endCxn id="18440" idx="2"/>
            </p:cNvCxnSpPr>
            <p:nvPr/>
          </p:nvCxnSpPr>
          <p:spPr bwMode="auto">
            <a:xfrm rot="-5400000">
              <a:off x="1136" y="857"/>
              <a:ext cx="144" cy="1008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0" name="_s135177"/>
            <p:cNvSpPr>
              <a:spLocks noChangeArrowheads="1"/>
            </p:cNvSpPr>
            <p:nvPr/>
          </p:nvSpPr>
          <p:spPr bwMode="auto">
            <a:xfrm>
              <a:off x="1280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384048">
                <a:spcAft>
                  <a:spcPts val="600"/>
                </a:spcAft>
              </a:pPr>
              <a:r>
                <a:rPr lang="it-IT" sz="1764" kern="1200">
                  <a:solidFill>
                    <a:srgbClr val="B50000"/>
                  </a:solidFill>
                  <a:latin typeface="+mn-lt"/>
                  <a:ea typeface="+mn-ea"/>
                  <a:cs typeface="+mn-cs"/>
                </a:rPr>
                <a:t>PARENTELA</a:t>
              </a:r>
              <a:endParaRPr lang="it-IT" sz="2100">
                <a:solidFill>
                  <a:srgbClr val="FF6600"/>
                </a:solidFill>
              </a:endParaRPr>
            </a:p>
          </p:txBody>
        </p:sp>
        <p:sp>
          <p:nvSpPr>
            <p:cNvPr id="18441" name="_s135178"/>
            <p:cNvSpPr>
              <a:spLocks noChangeArrowheads="1"/>
            </p:cNvSpPr>
            <p:nvPr/>
          </p:nvSpPr>
          <p:spPr bwMode="auto">
            <a:xfrm>
              <a:off x="272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384048">
                <a:spcAft>
                  <a:spcPts val="600"/>
                </a:spcAft>
              </a:pPr>
              <a:endParaRPr lang="it-IT" sz="1764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ctr" defTabSz="384048">
                <a:spcAft>
                  <a:spcPts val="600"/>
                </a:spcAft>
              </a:pPr>
              <a:r>
                <a:rPr lang="it-IT" sz="1764" kern="1200">
                  <a:solidFill>
                    <a:srgbClr val="B50000"/>
                  </a:solidFill>
                  <a:latin typeface="+mn-lt"/>
                  <a:ea typeface="+mn-ea"/>
                  <a:cs typeface="+mn-cs"/>
                </a:rPr>
                <a:t>Relazione </a:t>
              </a:r>
            </a:p>
            <a:p>
              <a:pPr algn="ctr" defTabSz="384048">
                <a:spcAft>
                  <a:spcPts val="600"/>
                </a:spcAft>
              </a:pPr>
              <a:r>
                <a:rPr lang="it-IT" sz="17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che ‘lega’</a:t>
              </a:r>
            </a:p>
            <a:p>
              <a:pPr algn="ctr" defTabSz="384048">
                <a:spcAft>
                  <a:spcPts val="600"/>
                </a:spcAft>
              </a:pPr>
              <a:r>
                <a:rPr lang="it-IT" sz="17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Individui</a:t>
              </a:r>
            </a:p>
            <a:p>
              <a:pPr algn="ctr">
                <a:spcAft>
                  <a:spcPts val="600"/>
                </a:spcAft>
              </a:pPr>
              <a:endParaRPr lang="it-IT" sz="2100"/>
            </a:p>
          </p:txBody>
        </p:sp>
        <p:sp>
          <p:nvSpPr>
            <p:cNvPr id="18442" name="_s135179"/>
            <p:cNvSpPr>
              <a:spLocks noChangeArrowheads="1"/>
            </p:cNvSpPr>
            <p:nvPr/>
          </p:nvSpPr>
          <p:spPr bwMode="auto">
            <a:xfrm>
              <a:off x="1280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384048">
                <a:spcAft>
                  <a:spcPts val="600"/>
                </a:spcAft>
              </a:pPr>
              <a:r>
                <a:rPr lang="it-IT" sz="1764" kern="1200">
                  <a:solidFill>
                    <a:srgbClr val="B50000"/>
                  </a:solidFill>
                  <a:latin typeface="+mn-lt"/>
                  <a:ea typeface="+mn-ea"/>
                  <a:cs typeface="+mn-cs"/>
                </a:rPr>
                <a:t>Rappresentazione</a:t>
              </a:r>
              <a:endParaRPr lang="it-IT" sz="2100">
                <a:solidFill>
                  <a:srgbClr val="FF6600"/>
                </a:solidFill>
              </a:endParaRPr>
            </a:p>
          </p:txBody>
        </p:sp>
        <p:sp>
          <p:nvSpPr>
            <p:cNvPr id="18443" name="_s135180"/>
            <p:cNvSpPr>
              <a:spLocks noChangeArrowheads="1"/>
            </p:cNvSpPr>
            <p:nvPr/>
          </p:nvSpPr>
          <p:spPr bwMode="auto">
            <a:xfrm>
              <a:off x="2288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384048">
                <a:spcAft>
                  <a:spcPts val="600"/>
                </a:spcAft>
              </a:pPr>
              <a:r>
                <a:rPr lang="it-IT" sz="17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Rapporto </a:t>
              </a:r>
            </a:p>
            <a:p>
              <a:pPr algn="ctr" defTabSz="384048">
                <a:spcAft>
                  <a:spcPts val="600"/>
                </a:spcAft>
              </a:pPr>
              <a:r>
                <a:rPr lang="it-IT" sz="17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tra gruppi</a:t>
              </a:r>
              <a:endParaRPr lang="it-IT" sz="2100"/>
            </a:p>
          </p:txBody>
        </p:sp>
        <p:sp>
          <p:nvSpPr>
            <p:cNvPr id="18444" name="_s135181"/>
            <p:cNvSpPr>
              <a:spLocks noChangeArrowheads="1"/>
            </p:cNvSpPr>
            <p:nvPr/>
          </p:nvSpPr>
          <p:spPr bwMode="auto">
            <a:xfrm>
              <a:off x="272" y="18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384048">
                <a:spcAft>
                  <a:spcPts val="600"/>
                </a:spcAft>
              </a:pPr>
              <a:endParaRPr lang="it-IT" sz="1764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ctr" defTabSz="384048">
                <a:spcAft>
                  <a:spcPts val="600"/>
                </a:spcAft>
              </a:pPr>
              <a:r>
                <a:rPr lang="it-IT" sz="17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Biologicamente</a:t>
              </a:r>
            </a:p>
            <a:p>
              <a:pPr algn="ctr" defTabSz="384048">
                <a:spcAft>
                  <a:spcPts val="600"/>
                </a:spcAft>
              </a:pPr>
              <a:r>
                <a:rPr lang="it-IT" sz="17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Socialmente </a:t>
              </a:r>
            </a:p>
            <a:p>
              <a:pPr algn="ctr" defTabSz="384048">
                <a:spcAft>
                  <a:spcPts val="600"/>
                </a:spcAft>
              </a:pPr>
              <a:r>
                <a:rPr lang="it-IT" sz="176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Culturalmente</a:t>
              </a:r>
            </a:p>
            <a:p>
              <a:pPr algn="ctr">
                <a:spcAft>
                  <a:spcPts val="600"/>
                </a:spcAft>
              </a:pPr>
              <a:endParaRPr lang="it-IT" sz="2100"/>
            </a:p>
          </p:txBody>
        </p:sp>
      </p:grpSp>
    </p:spTree>
    <p:extLst>
      <p:ext uri="{BB962C8B-B14F-4D97-AF65-F5344CB8AC3E}">
        <p14:creationId xmlns:p14="http://schemas.microsoft.com/office/powerpoint/2010/main" val="3116650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C23416DF-B283-4D9F-A625-146552CA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4" name="Oval 5">
            <a:extLst>
              <a:ext uri="{FF2B5EF4-FFF2-40B4-BE49-F238E27FC236}">
                <a16:creationId xmlns:a16="http://schemas.microsoft.com/office/drawing/2014/main" id="{73834904-4D9B-41F7-8DA6-0709FD9F7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3429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C00D1207-ECAF-48E9-8834-2CE4D2198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3948079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4">
            <a:extLst>
              <a:ext uri="{FF2B5EF4-FFF2-40B4-BE49-F238E27FC236}">
                <a16:creationId xmlns:a16="http://schemas.microsoft.com/office/drawing/2014/main" id="{19A3FD3A-4B27-4028-BA57-0810F205B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514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60461F8B-A17E-4AE4-92BC-BA2E49E1A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74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BF60DB5-262A-DBC5-1D7A-1048455E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80060"/>
            <a:ext cx="2389437" cy="22761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3300" spc="200">
                <a:solidFill>
                  <a:srgbClr val="FFFFFF"/>
                </a:solidFill>
              </a:rPr>
              <a:t>ISTAT 2022</a:t>
            </a:r>
          </a:p>
        </p:txBody>
      </p: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5E450F13-FCAB-474F-93BB-704690139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6561" y="2823985"/>
            <a:ext cx="21259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C0FD499E-CB3D-F244-8321-750167F88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25" y="1379759"/>
            <a:ext cx="2744334" cy="2380709"/>
          </a:xfrm>
          <a:prstGeom prst="rect">
            <a:avLst/>
          </a:prstGeom>
        </p:spPr>
      </p:pic>
      <p:cxnSp>
        <p:nvCxnSpPr>
          <p:cNvPr id="29" name="Straight Connector 20">
            <a:extLst>
              <a:ext uri="{FF2B5EF4-FFF2-40B4-BE49-F238E27FC236}">
                <a16:creationId xmlns:a16="http://schemas.microsoft.com/office/drawing/2014/main" id="{00E7859C-56C8-49DC-ABF5-6C538427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1347" y="1472834"/>
            <a:ext cx="0" cy="219456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61FB62D4-C2E4-95D3-C313-4B1D7DBF9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584" y="152145"/>
            <a:ext cx="3134216" cy="47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50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_2019-03-28 La metamorfosi delle famiglie italiane le nuove famiglie, il mosaico generazionale e i millennials - [...]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859" y="-476250"/>
            <a:ext cx="9179859" cy="56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60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15F6790-4703-4190-2989-9C96F473E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01" y="0"/>
            <a:ext cx="65047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24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496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95D193A-EA0B-DB4A-8524-39959E808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45660" y="241299"/>
            <a:ext cx="2586538" cy="30805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BF735F2-9406-CD4D-BEB3-7F49ED3709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3800" y="241299"/>
            <a:ext cx="2586538" cy="30797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618958-EDBA-E64D-A2F5-9AF7449B6282}"/>
              </a:ext>
            </a:extLst>
          </p:cNvPr>
          <p:cNvSpPr txBox="1"/>
          <p:nvPr/>
        </p:nvSpPr>
        <p:spPr>
          <a:xfrm>
            <a:off x="6021989" y="688293"/>
            <a:ext cx="2568554" cy="363927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>
                <a:solidFill>
                  <a:srgbClr val="FFFFFF"/>
                </a:solidFill>
              </a:rPr>
              <a:t>FAMIGLIE TRANSNAZIONALI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>
                <a:solidFill>
                  <a:srgbClr val="FFFFFF"/>
                </a:solidFill>
              </a:rPr>
              <a:t>-policentriche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>
                <a:solidFill>
                  <a:srgbClr val="FFFFFF"/>
                </a:solidFill>
              </a:rPr>
              <a:t>-diasporiche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>
                <a:solidFill>
                  <a:srgbClr val="FFFFFF"/>
                </a:solidFill>
              </a:rPr>
              <a:t>-poli-mediatiche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6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83" name="Picture 156682" descr="Lucchetto con un cuore d'amore">
            <a:extLst>
              <a:ext uri="{FF2B5EF4-FFF2-40B4-BE49-F238E27FC236}">
                <a16:creationId xmlns:a16="http://schemas.microsoft.com/office/drawing/2014/main" id="{6D667AC3-9822-61A8-3A04-939036DD5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>
                <a:solidFill>
                  <a:srgbClr val="FFFFFF"/>
                </a:solidFill>
              </a:rPr>
              <a:t>Questione procreativa</a:t>
            </a:r>
          </a:p>
        </p:txBody>
      </p:sp>
      <p:cxnSp>
        <p:nvCxnSpPr>
          <p:cNvPr id="156687" name="Straight Connector 156686">
            <a:extLst>
              <a:ext uri="{FF2B5EF4-FFF2-40B4-BE49-F238E27FC236}">
                <a16:creationId xmlns:a16="http://schemas.microsoft.com/office/drawing/2014/main" id="{FBC3B7EE-8632-4756-A078-1B3B0DF3B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>
          <a:xfrm>
            <a:off x="576999" y="2183357"/>
            <a:ext cx="8000999" cy="3579866"/>
          </a:xfrm>
        </p:spPr>
        <p:txBody>
          <a:bodyPr>
            <a:normAutofit/>
          </a:bodyPr>
          <a:lstStyle/>
          <a:p>
            <a:pPr marL="609585" indent="-609585">
              <a:buFont typeface="Wingdings" charset="0"/>
              <a:buAutoNum type="arabicPeriod"/>
            </a:pPr>
            <a:r>
              <a:rPr lang="it-IT" sz="12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Pater (sociale) / </a:t>
            </a:r>
            <a:r>
              <a:rPr lang="it-IT" sz="1200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Genitor</a:t>
            </a:r>
            <a:r>
              <a:rPr lang="it-IT" sz="12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(biologico)</a:t>
            </a:r>
          </a:p>
          <a:p>
            <a:pPr marL="609585" indent="-609585">
              <a:buFont typeface="Wingdings" charset="0"/>
              <a:buAutoNum type="arabicPeriod"/>
            </a:pPr>
            <a:r>
              <a:rPr lang="it-IT" sz="12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Mater (sociale) / </a:t>
            </a:r>
            <a:r>
              <a:rPr lang="it-IT" sz="1200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Genetrix</a:t>
            </a:r>
            <a:r>
              <a:rPr lang="it-IT" sz="12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(biologica)</a:t>
            </a:r>
          </a:p>
          <a:p>
            <a:pPr marL="609585" indent="-609585">
              <a:buFont typeface="Wingdings" charset="0"/>
              <a:buAutoNum type="arabicPeriod"/>
            </a:pPr>
            <a:endParaRPr lang="it-IT" sz="1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it-IT" sz="12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Casi studio: Nuer donna-marito / Ghost </a:t>
            </a:r>
            <a:r>
              <a:rPr lang="it-IT" sz="1200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Marriage</a:t>
            </a:r>
            <a:endParaRPr lang="it-IT" sz="1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it-IT" sz="12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		Gravidanza surrogata 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		Dato genetico / culturale</a:t>
            </a:r>
          </a:p>
          <a:p>
            <a:pPr marL="0" indent="0">
              <a:buNone/>
            </a:pPr>
            <a:endParaRPr lang="it-IT" sz="12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it-IT" sz="1200" i="1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Genere e parentela si costruiscono reciprocamente e non possono neanche essere considerati, dal punto di vista analitico, uno precedente l’altro, perché si creano insieme nei sistemi culturali, economici e politici </a:t>
            </a:r>
            <a:r>
              <a:rPr lang="it-IT" sz="12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(</a:t>
            </a:r>
            <a:r>
              <a:rPr lang="it-IT" sz="1200" dirty="0" err="1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Yanagisako</a:t>
            </a:r>
            <a:r>
              <a:rPr lang="it-IT" sz="12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, Collier 2000: 239)</a:t>
            </a:r>
          </a:p>
          <a:p>
            <a:pPr marL="0" indent="0">
              <a:buNone/>
            </a:pPr>
            <a:r>
              <a:rPr lang="it-IT" sz="1200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None/>
            </a:pPr>
            <a:endParaRPr lang="it-IT" sz="900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76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Diagrammi </a:t>
            </a:r>
          </a:p>
        </p:txBody>
      </p:sp>
      <p:pic>
        <p:nvPicPr>
          <p:cNvPr id="7" name="Segnaposto contenuto 6" descr="Screenshot_2019-03-28 Diapositiva 1 - slide-capitolo-15 pdf.pn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2599" y="1581150"/>
            <a:ext cx="5867402" cy="2933701"/>
          </a:xfrm>
        </p:spPr>
      </p:pic>
    </p:spTree>
    <p:extLst>
      <p:ext uri="{BB962C8B-B14F-4D97-AF65-F5344CB8AC3E}">
        <p14:creationId xmlns:p14="http://schemas.microsoft.com/office/powerpoint/2010/main" val="197255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482600"/>
            <a:ext cx="8178799" cy="4178299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63E898-8152-E64E-61B4-B8B229A7C788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249" y="638877"/>
            <a:ext cx="7937499" cy="386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4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SmartArt 5" descr="e17965affceda2512c0897f6c0076b0a.gif"/>
          <p:cNvPicPr>
            <a:picLocks noGrp="1" noChangeAspect="1"/>
          </p:cNvPicPr>
          <p:nvPr>
            <p:ph type="dgm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1" y="1063231"/>
            <a:ext cx="5425214" cy="3335502"/>
          </a:xfrm>
        </p:spPr>
      </p:pic>
    </p:spTree>
    <p:extLst>
      <p:ext uri="{BB962C8B-B14F-4D97-AF65-F5344CB8AC3E}">
        <p14:creationId xmlns:p14="http://schemas.microsoft.com/office/powerpoint/2010/main" val="3353831107"/>
      </p:ext>
    </p:extLst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val 2"/>
          <p:cNvSpPr>
            <a:spLocks noChangeArrowheads="1"/>
          </p:cNvSpPr>
          <p:nvPr/>
        </p:nvSpPr>
        <p:spPr bwMode="auto">
          <a:xfrm>
            <a:off x="2411414" y="951310"/>
            <a:ext cx="647700" cy="432197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971552" y="897732"/>
            <a:ext cx="720725" cy="431007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1763715" y="111323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763715" y="1221581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2051051" y="1437085"/>
            <a:ext cx="0" cy="12418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395288" y="2356247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395288" y="2356250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1187451" y="2356250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1763714" y="2625329"/>
            <a:ext cx="647700" cy="433388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827089" y="2625329"/>
            <a:ext cx="647700" cy="432197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5" name="AutoShape 12"/>
          <p:cNvSpPr>
            <a:spLocks noChangeArrowheads="1"/>
          </p:cNvSpPr>
          <p:nvPr/>
        </p:nvSpPr>
        <p:spPr bwMode="auto">
          <a:xfrm>
            <a:off x="2" y="2625329"/>
            <a:ext cx="720725" cy="431007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2771777" y="2842022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2771777" y="2950369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300789" y="2625329"/>
            <a:ext cx="647700" cy="43219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7019926" y="897733"/>
            <a:ext cx="647700" cy="43219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0" name="AutoShape 17"/>
          <p:cNvSpPr>
            <a:spLocks noChangeArrowheads="1"/>
          </p:cNvSpPr>
          <p:nvPr/>
        </p:nvSpPr>
        <p:spPr bwMode="auto">
          <a:xfrm>
            <a:off x="5580064" y="897732"/>
            <a:ext cx="720725" cy="431007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1" name="Line 18"/>
          <p:cNvSpPr>
            <a:spLocks noChangeShapeType="1"/>
          </p:cNvSpPr>
          <p:nvPr/>
        </p:nvSpPr>
        <p:spPr bwMode="auto">
          <a:xfrm>
            <a:off x="6372226" y="1113235"/>
            <a:ext cx="5032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2" name="Line 19"/>
          <p:cNvSpPr>
            <a:spLocks noChangeShapeType="1"/>
          </p:cNvSpPr>
          <p:nvPr/>
        </p:nvSpPr>
        <p:spPr bwMode="auto">
          <a:xfrm>
            <a:off x="6372226" y="1221581"/>
            <a:ext cx="5032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3" name="Line 20"/>
          <p:cNvSpPr>
            <a:spLocks noChangeShapeType="1"/>
          </p:cNvSpPr>
          <p:nvPr/>
        </p:nvSpPr>
        <p:spPr bwMode="auto">
          <a:xfrm>
            <a:off x="6659563" y="1329928"/>
            <a:ext cx="0" cy="12418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4" name="Line 21"/>
          <p:cNvSpPr>
            <a:spLocks noChangeShapeType="1"/>
          </p:cNvSpPr>
          <p:nvPr/>
        </p:nvSpPr>
        <p:spPr bwMode="auto">
          <a:xfrm>
            <a:off x="6659564" y="2356247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5" name="Line 22"/>
          <p:cNvSpPr>
            <a:spLocks noChangeShapeType="1"/>
          </p:cNvSpPr>
          <p:nvPr/>
        </p:nvSpPr>
        <p:spPr bwMode="auto">
          <a:xfrm>
            <a:off x="8675688" y="2356250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6" name="Line 23"/>
          <p:cNvSpPr>
            <a:spLocks noChangeShapeType="1"/>
          </p:cNvSpPr>
          <p:nvPr/>
        </p:nvSpPr>
        <p:spPr bwMode="auto">
          <a:xfrm>
            <a:off x="7812088" y="2356250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7" name="Oval 24"/>
          <p:cNvSpPr>
            <a:spLocks noChangeArrowheads="1"/>
          </p:cNvSpPr>
          <p:nvPr/>
        </p:nvSpPr>
        <p:spPr bwMode="auto">
          <a:xfrm>
            <a:off x="7451726" y="2625329"/>
            <a:ext cx="647700" cy="43219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8" name="AutoShape 25"/>
          <p:cNvSpPr>
            <a:spLocks noChangeArrowheads="1"/>
          </p:cNvSpPr>
          <p:nvPr/>
        </p:nvSpPr>
        <p:spPr bwMode="auto">
          <a:xfrm>
            <a:off x="8243890" y="2625329"/>
            <a:ext cx="720725" cy="431007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9" name="Line 26"/>
          <p:cNvSpPr>
            <a:spLocks noChangeShapeType="1"/>
          </p:cNvSpPr>
          <p:nvPr/>
        </p:nvSpPr>
        <p:spPr bwMode="auto">
          <a:xfrm>
            <a:off x="4500563" y="2950371"/>
            <a:ext cx="0" cy="7560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0" name="Line 27"/>
          <p:cNvSpPr>
            <a:spLocks noChangeShapeType="1"/>
          </p:cNvSpPr>
          <p:nvPr/>
        </p:nvSpPr>
        <p:spPr bwMode="auto">
          <a:xfrm>
            <a:off x="3203575" y="3706417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1" name="Line 28"/>
          <p:cNvSpPr>
            <a:spLocks noChangeShapeType="1"/>
          </p:cNvSpPr>
          <p:nvPr/>
        </p:nvSpPr>
        <p:spPr bwMode="auto">
          <a:xfrm>
            <a:off x="3203575" y="3706419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2" name="Line 29"/>
          <p:cNvSpPr>
            <a:spLocks noChangeShapeType="1"/>
          </p:cNvSpPr>
          <p:nvPr/>
        </p:nvSpPr>
        <p:spPr bwMode="auto">
          <a:xfrm>
            <a:off x="5795963" y="3706419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3" name="AutoShape 30"/>
          <p:cNvSpPr>
            <a:spLocks noChangeArrowheads="1"/>
          </p:cNvSpPr>
          <p:nvPr/>
        </p:nvSpPr>
        <p:spPr bwMode="auto">
          <a:xfrm>
            <a:off x="2843215" y="3975499"/>
            <a:ext cx="720725" cy="431007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34" name="Oval 31"/>
          <p:cNvSpPr>
            <a:spLocks noChangeArrowheads="1"/>
          </p:cNvSpPr>
          <p:nvPr/>
        </p:nvSpPr>
        <p:spPr bwMode="auto">
          <a:xfrm>
            <a:off x="5508626" y="3975498"/>
            <a:ext cx="647700" cy="432197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35" name="Text Box 32"/>
          <p:cNvSpPr txBox="1">
            <a:spLocks noChangeArrowheads="1"/>
          </p:cNvSpPr>
          <p:nvPr/>
        </p:nvSpPr>
        <p:spPr bwMode="auto">
          <a:xfrm>
            <a:off x="1600201" y="171452"/>
            <a:ext cx="6732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>
                <a:solidFill>
                  <a:srgbClr val="C59F97"/>
                </a:solidFill>
              </a:rPr>
              <a:t>CONSANGUINEI 	</a:t>
            </a:r>
            <a:r>
              <a:rPr lang="it-IT" sz="2800"/>
              <a:t>ALLEATI</a:t>
            </a:r>
            <a:endParaRPr lang="it-IT" sz="2800">
              <a:solidFill>
                <a:srgbClr val="C59F97"/>
              </a:solidFill>
            </a:endParaRPr>
          </a:p>
        </p:txBody>
      </p:sp>
      <p:sp>
        <p:nvSpPr>
          <p:cNvPr id="21536" name="Text Box 33"/>
          <p:cNvSpPr txBox="1">
            <a:spLocks noChangeArrowheads="1"/>
          </p:cNvSpPr>
          <p:nvPr/>
        </p:nvSpPr>
        <p:spPr bwMode="auto">
          <a:xfrm>
            <a:off x="1692276" y="2787255"/>
            <a:ext cx="792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</a:rPr>
              <a:t>EGO</a:t>
            </a:r>
          </a:p>
        </p:txBody>
      </p:sp>
      <p:sp>
        <p:nvSpPr>
          <p:cNvPr id="21537" name="Line 34"/>
          <p:cNvSpPr>
            <a:spLocks noChangeShapeType="1"/>
          </p:cNvSpPr>
          <p:nvPr/>
        </p:nvSpPr>
        <p:spPr bwMode="auto">
          <a:xfrm>
            <a:off x="2051050" y="4354117"/>
            <a:ext cx="5032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8" name="Line 35"/>
          <p:cNvSpPr>
            <a:spLocks noChangeShapeType="1"/>
          </p:cNvSpPr>
          <p:nvPr/>
        </p:nvSpPr>
        <p:spPr bwMode="auto">
          <a:xfrm>
            <a:off x="2051050" y="4245769"/>
            <a:ext cx="5032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9" name="Line 36"/>
          <p:cNvSpPr>
            <a:spLocks noChangeShapeType="1"/>
          </p:cNvSpPr>
          <p:nvPr/>
        </p:nvSpPr>
        <p:spPr bwMode="auto">
          <a:xfrm>
            <a:off x="6372226" y="4300538"/>
            <a:ext cx="5032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40" name="Line 37"/>
          <p:cNvSpPr>
            <a:spLocks noChangeShapeType="1"/>
          </p:cNvSpPr>
          <p:nvPr/>
        </p:nvSpPr>
        <p:spPr bwMode="auto">
          <a:xfrm>
            <a:off x="6372226" y="4192191"/>
            <a:ext cx="5032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41" name="Oval 38"/>
          <p:cNvSpPr>
            <a:spLocks noChangeArrowheads="1"/>
          </p:cNvSpPr>
          <p:nvPr/>
        </p:nvSpPr>
        <p:spPr bwMode="auto">
          <a:xfrm>
            <a:off x="1258889" y="4030266"/>
            <a:ext cx="647700" cy="43219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42" name="AutoShape 39"/>
          <p:cNvSpPr>
            <a:spLocks noChangeArrowheads="1"/>
          </p:cNvSpPr>
          <p:nvPr/>
        </p:nvSpPr>
        <p:spPr bwMode="auto">
          <a:xfrm>
            <a:off x="6948490" y="3975499"/>
            <a:ext cx="720725" cy="431007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72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2"/>
          <p:cNvSpPr>
            <a:spLocks noChangeShapeType="1"/>
          </p:cNvSpPr>
          <p:nvPr/>
        </p:nvSpPr>
        <p:spPr bwMode="auto">
          <a:xfrm>
            <a:off x="1979613" y="519113"/>
            <a:ext cx="5472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0" name="Line 3"/>
          <p:cNvSpPr>
            <a:spLocks noChangeShapeType="1"/>
          </p:cNvSpPr>
          <p:nvPr/>
        </p:nvSpPr>
        <p:spPr bwMode="auto">
          <a:xfrm>
            <a:off x="1979613" y="519115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7451725" y="519115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4643439" y="519115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1979613" y="1383508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4643439" y="1383508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7451725" y="1383508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5940425" y="3706419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4643439" y="2301478"/>
            <a:ext cx="0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8" name="AutoShape 11"/>
          <p:cNvSpPr>
            <a:spLocks noChangeArrowheads="1"/>
          </p:cNvSpPr>
          <p:nvPr/>
        </p:nvSpPr>
        <p:spPr bwMode="auto">
          <a:xfrm>
            <a:off x="1619252" y="789385"/>
            <a:ext cx="720725" cy="431007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9" name="Oval 12"/>
          <p:cNvSpPr>
            <a:spLocks noChangeArrowheads="1"/>
          </p:cNvSpPr>
          <p:nvPr/>
        </p:nvSpPr>
        <p:spPr bwMode="auto">
          <a:xfrm>
            <a:off x="4284663" y="789386"/>
            <a:ext cx="647700" cy="43219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0" name="Oval 13"/>
          <p:cNvSpPr>
            <a:spLocks noChangeArrowheads="1"/>
          </p:cNvSpPr>
          <p:nvPr/>
        </p:nvSpPr>
        <p:spPr bwMode="auto">
          <a:xfrm>
            <a:off x="7092951" y="789386"/>
            <a:ext cx="647700" cy="43219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1692277" y="789385"/>
            <a:ext cx="504825" cy="59412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 flipV="1">
            <a:off x="4356102" y="681038"/>
            <a:ext cx="504825" cy="59412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7164390" y="681038"/>
            <a:ext cx="504825" cy="59412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4" name="AutoShape 17"/>
          <p:cNvSpPr>
            <a:spLocks noChangeArrowheads="1"/>
          </p:cNvSpPr>
          <p:nvPr/>
        </p:nvSpPr>
        <p:spPr bwMode="auto">
          <a:xfrm>
            <a:off x="1619252" y="1707357"/>
            <a:ext cx="720725" cy="431007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5" name="AutoShape 18"/>
          <p:cNvSpPr>
            <a:spLocks noChangeArrowheads="1"/>
          </p:cNvSpPr>
          <p:nvPr/>
        </p:nvSpPr>
        <p:spPr bwMode="auto">
          <a:xfrm>
            <a:off x="7092952" y="1815704"/>
            <a:ext cx="720725" cy="431007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6" name="AutoShape 19"/>
          <p:cNvSpPr>
            <a:spLocks noChangeArrowheads="1"/>
          </p:cNvSpPr>
          <p:nvPr/>
        </p:nvSpPr>
        <p:spPr bwMode="auto">
          <a:xfrm>
            <a:off x="4284664" y="1762127"/>
            <a:ext cx="720725" cy="431007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1763716" y="1707357"/>
            <a:ext cx="504825" cy="59412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8" name="Line 21"/>
          <p:cNvSpPr>
            <a:spLocks noChangeShapeType="1"/>
          </p:cNvSpPr>
          <p:nvPr/>
        </p:nvSpPr>
        <p:spPr bwMode="auto">
          <a:xfrm flipV="1">
            <a:off x="7235828" y="1762126"/>
            <a:ext cx="504825" cy="59412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4427541" y="1762126"/>
            <a:ext cx="504825" cy="59412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0" name="AutoShape 23"/>
          <p:cNvSpPr>
            <a:spLocks noChangeArrowheads="1"/>
          </p:cNvSpPr>
          <p:nvPr/>
        </p:nvSpPr>
        <p:spPr bwMode="auto">
          <a:xfrm>
            <a:off x="4284665" y="2787256"/>
            <a:ext cx="719137" cy="4857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BRON</a:t>
            </a: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>
            <a:off x="6300788" y="2733678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>
            <a:off x="7596188" y="3436146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>
            <a:off x="7524751" y="2356248"/>
            <a:ext cx="0" cy="3762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4" name="Line 27"/>
          <p:cNvSpPr>
            <a:spLocks noChangeShapeType="1"/>
          </p:cNvSpPr>
          <p:nvPr/>
        </p:nvSpPr>
        <p:spPr bwMode="auto">
          <a:xfrm>
            <a:off x="4643439" y="3327798"/>
            <a:ext cx="0" cy="43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5" name="AutoShape 28"/>
          <p:cNvSpPr>
            <a:spLocks noChangeArrowheads="1"/>
          </p:cNvSpPr>
          <p:nvPr/>
        </p:nvSpPr>
        <p:spPr bwMode="auto">
          <a:xfrm>
            <a:off x="7164390" y="2842024"/>
            <a:ext cx="720725" cy="431007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CAM</a:t>
            </a:r>
          </a:p>
        </p:txBody>
      </p:sp>
      <p:sp>
        <p:nvSpPr>
          <p:cNvPr id="22556" name="Line 29"/>
          <p:cNvSpPr>
            <a:spLocks noChangeShapeType="1"/>
          </p:cNvSpPr>
          <p:nvPr/>
        </p:nvSpPr>
        <p:spPr bwMode="auto">
          <a:xfrm>
            <a:off x="755651" y="2842022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755651" y="2842024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8" name="Line 31"/>
          <p:cNvSpPr>
            <a:spLocks noChangeShapeType="1"/>
          </p:cNvSpPr>
          <p:nvPr/>
        </p:nvSpPr>
        <p:spPr bwMode="auto">
          <a:xfrm>
            <a:off x="1692275" y="2842024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2916239" y="2842024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0" name="Oval 33"/>
          <p:cNvSpPr>
            <a:spLocks noChangeArrowheads="1"/>
          </p:cNvSpPr>
          <p:nvPr/>
        </p:nvSpPr>
        <p:spPr bwMode="auto">
          <a:xfrm>
            <a:off x="2555875" y="3112294"/>
            <a:ext cx="647700" cy="432197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ALA</a:t>
            </a:r>
          </a:p>
        </p:txBody>
      </p:sp>
      <p:sp>
        <p:nvSpPr>
          <p:cNvPr id="22561" name="AutoShape 34"/>
          <p:cNvSpPr>
            <a:spLocks noChangeArrowheads="1"/>
          </p:cNvSpPr>
          <p:nvPr/>
        </p:nvSpPr>
        <p:spPr bwMode="auto">
          <a:xfrm>
            <a:off x="1331915" y="3112295"/>
            <a:ext cx="720725" cy="431007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2" name="Oval 35"/>
          <p:cNvSpPr>
            <a:spLocks noChangeArrowheads="1"/>
          </p:cNvSpPr>
          <p:nvPr/>
        </p:nvSpPr>
        <p:spPr bwMode="auto">
          <a:xfrm>
            <a:off x="395289" y="3112294"/>
            <a:ext cx="647700" cy="43219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6300790" y="27336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4" name="Line 37"/>
          <p:cNvSpPr>
            <a:spLocks noChangeShapeType="1"/>
          </p:cNvSpPr>
          <p:nvPr/>
        </p:nvSpPr>
        <p:spPr bwMode="auto">
          <a:xfrm>
            <a:off x="8748713" y="3381378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8748713" y="2733678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6" name="AutoShape 39"/>
          <p:cNvSpPr>
            <a:spLocks noChangeArrowheads="1"/>
          </p:cNvSpPr>
          <p:nvPr/>
        </p:nvSpPr>
        <p:spPr bwMode="auto">
          <a:xfrm>
            <a:off x="8423276" y="2895601"/>
            <a:ext cx="720725" cy="431007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7" name="Oval 40"/>
          <p:cNvSpPr>
            <a:spLocks noChangeArrowheads="1"/>
          </p:cNvSpPr>
          <p:nvPr/>
        </p:nvSpPr>
        <p:spPr bwMode="auto">
          <a:xfrm>
            <a:off x="6011863" y="3003948"/>
            <a:ext cx="647700" cy="43219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8" name="Line 41"/>
          <p:cNvSpPr>
            <a:spLocks noChangeShapeType="1"/>
          </p:cNvSpPr>
          <p:nvPr/>
        </p:nvSpPr>
        <p:spPr bwMode="auto">
          <a:xfrm>
            <a:off x="6372225" y="3436146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684213" y="3598071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0" name="Line 43"/>
          <p:cNvSpPr>
            <a:spLocks noChangeShapeType="1"/>
          </p:cNvSpPr>
          <p:nvPr/>
        </p:nvSpPr>
        <p:spPr bwMode="auto">
          <a:xfrm>
            <a:off x="1692275" y="3598071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2843213" y="3598071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2" name="Line 45"/>
          <p:cNvSpPr>
            <a:spLocks noChangeShapeType="1"/>
          </p:cNvSpPr>
          <p:nvPr/>
        </p:nvSpPr>
        <p:spPr bwMode="auto">
          <a:xfrm>
            <a:off x="250827" y="3868341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5940427" y="3706417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4" name="Line 47"/>
          <p:cNvSpPr>
            <a:spLocks noChangeShapeType="1"/>
          </p:cNvSpPr>
          <p:nvPr/>
        </p:nvSpPr>
        <p:spPr bwMode="auto">
          <a:xfrm>
            <a:off x="7235827" y="3706417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5" name="Line 48"/>
          <p:cNvSpPr>
            <a:spLocks noChangeShapeType="1"/>
          </p:cNvSpPr>
          <p:nvPr/>
        </p:nvSpPr>
        <p:spPr bwMode="auto">
          <a:xfrm>
            <a:off x="8351841" y="3706417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6" name="Line 49"/>
          <p:cNvSpPr>
            <a:spLocks noChangeShapeType="1"/>
          </p:cNvSpPr>
          <p:nvPr/>
        </p:nvSpPr>
        <p:spPr bwMode="auto">
          <a:xfrm>
            <a:off x="4211637" y="3868341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7" name="Line 50"/>
          <p:cNvSpPr>
            <a:spLocks noChangeShapeType="1"/>
          </p:cNvSpPr>
          <p:nvPr/>
        </p:nvSpPr>
        <p:spPr bwMode="auto">
          <a:xfrm>
            <a:off x="1331913" y="3868341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8" name="Line 51"/>
          <p:cNvSpPr>
            <a:spLocks noChangeShapeType="1"/>
          </p:cNvSpPr>
          <p:nvPr/>
        </p:nvSpPr>
        <p:spPr bwMode="auto">
          <a:xfrm>
            <a:off x="2484437" y="3868341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9" name="Line 52"/>
          <p:cNvSpPr>
            <a:spLocks noChangeShapeType="1"/>
          </p:cNvSpPr>
          <p:nvPr/>
        </p:nvSpPr>
        <p:spPr bwMode="auto">
          <a:xfrm>
            <a:off x="250825" y="3868343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0" name="Line 53"/>
          <p:cNvSpPr>
            <a:spLocks noChangeShapeType="1"/>
          </p:cNvSpPr>
          <p:nvPr/>
        </p:nvSpPr>
        <p:spPr bwMode="auto">
          <a:xfrm>
            <a:off x="1331913" y="3868343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1" name="Line 54"/>
          <p:cNvSpPr>
            <a:spLocks noChangeShapeType="1"/>
          </p:cNvSpPr>
          <p:nvPr/>
        </p:nvSpPr>
        <p:spPr bwMode="auto">
          <a:xfrm>
            <a:off x="1042988" y="3868343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2" name="Line 55"/>
          <p:cNvSpPr>
            <a:spLocks noChangeShapeType="1"/>
          </p:cNvSpPr>
          <p:nvPr/>
        </p:nvSpPr>
        <p:spPr bwMode="auto">
          <a:xfrm>
            <a:off x="5003800" y="3868343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3" name="Line 56"/>
          <p:cNvSpPr>
            <a:spLocks noChangeShapeType="1"/>
          </p:cNvSpPr>
          <p:nvPr/>
        </p:nvSpPr>
        <p:spPr bwMode="auto">
          <a:xfrm>
            <a:off x="4211639" y="3868343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4" name="Line 57"/>
          <p:cNvSpPr>
            <a:spLocks noChangeShapeType="1"/>
          </p:cNvSpPr>
          <p:nvPr/>
        </p:nvSpPr>
        <p:spPr bwMode="auto">
          <a:xfrm>
            <a:off x="3276600" y="3868343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5" name="Line 58"/>
          <p:cNvSpPr>
            <a:spLocks noChangeShapeType="1"/>
          </p:cNvSpPr>
          <p:nvPr/>
        </p:nvSpPr>
        <p:spPr bwMode="auto">
          <a:xfrm>
            <a:off x="2484439" y="3868343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6" name="Line 59"/>
          <p:cNvSpPr>
            <a:spLocks noChangeShapeType="1"/>
          </p:cNvSpPr>
          <p:nvPr/>
        </p:nvSpPr>
        <p:spPr bwMode="auto">
          <a:xfrm>
            <a:off x="2124075" y="3868343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7" name="Line 60"/>
          <p:cNvSpPr>
            <a:spLocks noChangeShapeType="1"/>
          </p:cNvSpPr>
          <p:nvPr/>
        </p:nvSpPr>
        <p:spPr bwMode="auto">
          <a:xfrm>
            <a:off x="6732588" y="3706419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8" name="Line 61"/>
          <p:cNvSpPr>
            <a:spLocks noChangeShapeType="1"/>
          </p:cNvSpPr>
          <p:nvPr/>
        </p:nvSpPr>
        <p:spPr bwMode="auto">
          <a:xfrm>
            <a:off x="7235825" y="3706419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9" name="Line 62"/>
          <p:cNvSpPr>
            <a:spLocks noChangeShapeType="1"/>
          </p:cNvSpPr>
          <p:nvPr/>
        </p:nvSpPr>
        <p:spPr bwMode="auto">
          <a:xfrm>
            <a:off x="8027988" y="3706419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0" name="Line 63"/>
          <p:cNvSpPr>
            <a:spLocks noChangeShapeType="1"/>
          </p:cNvSpPr>
          <p:nvPr/>
        </p:nvSpPr>
        <p:spPr bwMode="auto">
          <a:xfrm>
            <a:off x="8316913" y="3706419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1" name="Line 64"/>
          <p:cNvSpPr>
            <a:spLocks noChangeShapeType="1"/>
          </p:cNvSpPr>
          <p:nvPr/>
        </p:nvSpPr>
        <p:spPr bwMode="auto">
          <a:xfrm>
            <a:off x="8964613" y="3706419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2" name="Line 65"/>
          <p:cNvSpPr>
            <a:spLocks noChangeShapeType="1"/>
          </p:cNvSpPr>
          <p:nvPr/>
        </p:nvSpPr>
        <p:spPr bwMode="auto">
          <a:xfrm>
            <a:off x="1979613" y="2193131"/>
            <a:ext cx="0" cy="6488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8172451" y="3975498"/>
            <a:ext cx="431800" cy="3250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7019925" y="3975498"/>
            <a:ext cx="431800" cy="3250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724525" y="3975498"/>
            <a:ext cx="431800" cy="3250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3995739" y="4083846"/>
            <a:ext cx="431800" cy="3250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1187451" y="4137423"/>
            <a:ext cx="431800" cy="3250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2339975" y="4137423"/>
            <a:ext cx="431800" cy="3250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0" y="4137423"/>
            <a:ext cx="431800" cy="3250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0" name="AutoShape 73"/>
          <p:cNvSpPr>
            <a:spLocks noChangeArrowheads="1"/>
          </p:cNvSpPr>
          <p:nvPr/>
        </p:nvSpPr>
        <p:spPr bwMode="auto">
          <a:xfrm>
            <a:off x="3059116" y="4137423"/>
            <a:ext cx="504825" cy="322659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1" name="AutoShape 74"/>
          <p:cNvSpPr>
            <a:spLocks noChangeArrowheads="1"/>
          </p:cNvSpPr>
          <p:nvPr/>
        </p:nvSpPr>
        <p:spPr bwMode="auto">
          <a:xfrm>
            <a:off x="611190" y="4083845"/>
            <a:ext cx="504825" cy="322660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2" name="AutoShape 75"/>
          <p:cNvSpPr>
            <a:spLocks noChangeArrowheads="1"/>
          </p:cNvSpPr>
          <p:nvPr/>
        </p:nvSpPr>
        <p:spPr bwMode="auto">
          <a:xfrm>
            <a:off x="4787902" y="4083845"/>
            <a:ext cx="504825" cy="322660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3" name="AutoShape 76"/>
          <p:cNvSpPr>
            <a:spLocks noChangeArrowheads="1"/>
          </p:cNvSpPr>
          <p:nvPr/>
        </p:nvSpPr>
        <p:spPr bwMode="auto">
          <a:xfrm>
            <a:off x="6372228" y="3921920"/>
            <a:ext cx="504825" cy="322660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4" name="AutoShape 77"/>
          <p:cNvSpPr>
            <a:spLocks noChangeArrowheads="1"/>
          </p:cNvSpPr>
          <p:nvPr/>
        </p:nvSpPr>
        <p:spPr bwMode="auto">
          <a:xfrm>
            <a:off x="7596190" y="3921920"/>
            <a:ext cx="504825" cy="322660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5" name="AutoShape 78"/>
          <p:cNvSpPr>
            <a:spLocks noChangeArrowheads="1"/>
          </p:cNvSpPr>
          <p:nvPr/>
        </p:nvSpPr>
        <p:spPr bwMode="auto">
          <a:xfrm>
            <a:off x="8639177" y="3921920"/>
            <a:ext cx="504825" cy="322660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6" name="AutoShape 79"/>
          <p:cNvSpPr>
            <a:spLocks noChangeArrowheads="1"/>
          </p:cNvSpPr>
          <p:nvPr/>
        </p:nvSpPr>
        <p:spPr bwMode="auto">
          <a:xfrm>
            <a:off x="1835153" y="4137423"/>
            <a:ext cx="504825" cy="322659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7" name="Text Box 80"/>
          <p:cNvSpPr txBox="1">
            <a:spLocks noChangeArrowheads="1"/>
          </p:cNvSpPr>
          <p:nvPr/>
        </p:nvSpPr>
        <p:spPr bwMode="auto">
          <a:xfrm>
            <a:off x="2743200" y="4597408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 dirty="0"/>
              <a:t>Gruppi di discendenza</a:t>
            </a:r>
          </a:p>
        </p:txBody>
      </p:sp>
      <p:sp>
        <p:nvSpPr>
          <p:cNvPr id="22608" name="Text Box 81"/>
          <p:cNvSpPr txBox="1">
            <a:spLocks noChangeArrowheads="1"/>
          </p:cNvSpPr>
          <p:nvPr/>
        </p:nvSpPr>
        <p:spPr bwMode="auto">
          <a:xfrm>
            <a:off x="1835151" y="141685"/>
            <a:ext cx="433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A</a:t>
            </a:r>
          </a:p>
        </p:txBody>
      </p:sp>
      <p:sp>
        <p:nvSpPr>
          <p:cNvPr id="22609" name="Text Box 82"/>
          <p:cNvSpPr txBox="1">
            <a:spLocks noChangeArrowheads="1"/>
          </p:cNvSpPr>
          <p:nvPr/>
        </p:nvSpPr>
        <p:spPr bwMode="auto">
          <a:xfrm>
            <a:off x="4495801" y="171450"/>
            <a:ext cx="433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B</a:t>
            </a:r>
          </a:p>
        </p:txBody>
      </p:sp>
      <p:sp>
        <p:nvSpPr>
          <p:cNvPr id="22610" name="Text Box 83"/>
          <p:cNvSpPr txBox="1">
            <a:spLocks noChangeArrowheads="1"/>
          </p:cNvSpPr>
          <p:nvPr/>
        </p:nvSpPr>
        <p:spPr bwMode="auto">
          <a:xfrm>
            <a:off x="7235826" y="195263"/>
            <a:ext cx="433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11625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450</Words>
  <Application>Microsoft Macintosh PowerPoint</Application>
  <PresentationFormat>Presentazione su schermo (16:9)</PresentationFormat>
  <Paragraphs>124</Paragraphs>
  <Slides>33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5" baseType="lpstr">
      <vt:lpstr>ＭＳ Ｐゴシック</vt:lpstr>
      <vt:lpstr>Calibri</vt:lpstr>
      <vt:lpstr>Comic Sans MS</vt:lpstr>
      <vt:lpstr>Constantia</vt:lpstr>
      <vt:lpstr>Tw Cen MT</vt:lpstr>
      <vt:lpstr>Tw Cen MT Condensed</vt:lpstr>
      <vt:lpstr>Verdana</vt:lpstr>
      <vt:lpstr>Webdings</vt:lpstr>
      <vt:lpstr>Wingdings</vt:lpstr>
      <vt:lpstr>Wingdings 3</vt:lpstr>
      <vt:lpstr>Integrale</vt:lpstr>
      <vt:lpstr>Microsoft Draw</vt:lpstr>
      <vt:lpstr>Identità sociale / parentela </vt:lpstr>
      <vt:lpstr>Parentela basilare perché:</vt:lpstr>
      <vt:lpstr>Presentazione standard di PowerPoint</vt:lpstr>
      <vt:lpstr>Questione procreativa</vt:lpstr>
      <vt:lpstr>Diagrammi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sistemi di parentela</vt:lpstr>
      <vt:lpstr>Presentazione standard di PowerPoint</vt:lpstr>
      <vt:lpstr>Presentazione standard di PowerPoint</vt:lpstr>
      <vt:lpstr>Presentazione standard di PowerPoint</vt:lpstr>
      <vt:lpstr>Tabù dell’incesto Natura / cultura</vt:lpstr>
      <vt:lpstr>Cugini incrociati / Paralleli</vt:lpstr>
      <vt:lpstr>Matrimonio e alleanze</vt:lpstr>
      <vt:lpstr>Teminologie di parentela</vt:lpstr>
      <vt:lpstr>Principi di Kroeber</vt:lpstr>
      <vt:lpstr>Sistemi di parentela</vt:lpstr>
      <vt:lpstr>Presentazione standard di PowerPoint</vt:lpstr>
      <vt:lpstr>Sistema Eschimese</vt:lpstr>
      <vt:lpstr> Gruppo Domestico =/ Famiglia Modelli di residenza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ISTAT 2022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revision>1</cp:revision>
  <dcterms:modified xsi:type="dcterms:W3CDTF">2024-04-18T11:09:52Z</dcterms:modified>
  <cp:category/>
</cp:coreProperties>
</file>