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4.xml" ContentType="application/inkml+xml"/>
  <Override PartName="/ppt/ink/ink5.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sldIdLst>
    <p:sldId id="448" r:id="rId2"/>
    <p:sldId id="542" r:id="rId3"/>
    <p:sldId id="259" r:id="rId4"/>
    <p:sldId id="465" r:id="rId5"/>
    <p:sldId id="561" r:id="rId6"/>
    <p:sldId id="1122" r:id="rId7"/>
    <p:sldId id="1084" r:id="rId8"/>
    <p:sldId id="1136" r:id="rId9"/>
    <p:sldId id="540" r:id="rId10"/>
    <p:sldId id="1171" r:id="rId11"/>
    <p:sldId id="1090" r:id="rId12"/>
    <p:sldId id="1091" r:id="rId13"/>
    <p:sldId id="1083" r:id="rId14"/>
    <p:sldId id="508" r:id="rId15"/>
    <p:sldId id="488" r:id="rId16"/>
    <p:sldId id="574" r:id="rId17"/>
    <p:sldId id="256" r:id="rId18"/>
    <p:sldId id="564" r:id="rId19"/>
    <p:sldId id="1055" r:id="rId20"/>
    <p:sldId id="453" r:id="rId21"/>
    <p:sldId id="362" r:id="rId22"/>
    <p:sldId id="366" r:id="rId23"/>
    <p:sldId id="1145" r:id="rId24"/>
    <p:sldId id="1146" r:id="rId25"/>
    <p:sldId id="416" r:id="rId26"/>
    <p:sldId id="1166" r:id="rId27"/>
    <p:sldId id="1163" r:id="rId28"/>
    <p:sldId id="1069" r:id="rId29"/>
    <p:sldId id="1053" r:id="rId30"/>
    <p:sldId id="1168" r:id="rId31"/>
    <p:sldId id="1080" r:id="rId32"/>
    <p:sldId id="1072" r:id="rId33"/>
    <p:sldId id="1082" r:id="rId34"/>
    <p:sldId id="1182" r:id="rId35"/>
    <p:sldId id="1075" r:id="rId36"/>
    <p:sldId id="1183" r:id="rId37"/>
    <p:sldId id="1076" r:id="rId38"/>
    <p:sldId id="1169" r:id="rId39"/>
    <p:sldId id="1184" r:id="rId40"/>
    <p:sldId id="1115" r:id="rId41"/>
    <p:sldId id="1170" r:id="rId42"/>
    <p:sldId id="1070" r:id="rId43"/>
    <p:sldId id="1117" r:id="rId44"/>
    <p:sldId id="1167" r:id="rId45"/>
    <p:sldId id="1162" r:id="rId46"/>
    <p:sldId id="1056" r:id="rId47"/>
    <p:sldId id="1057" r:id="rId48"/>
    <p:sldId id="1062" r:id="rId49"/>
    <p:sldId id="1063" r:id="rId50"/>
    <p:sldId id="1086" r:id="rId51"/>
    <p:sldId id="1058" r:id="rId52"/>
    <p:sldId id="1087" r:id="rId53"/>
    <p:sldId id="1059" r:id="rId54"/>
    <p:sldId id="1185" r:id="rId55"/>
    <p:sldId id="1060" r:id="rId56"/>
    <p:sldId id="1173" r:id="rId57"/>
    <p:sldId id="1124" r:id="rId58"/>
    <p:sldId id="1092" r:id="rId59"/>
    <p:sldId id="1093" r:id="rId60"/>
    <p:sldId id="1096" r:id="rId61"/>
    <p:sldId id="1118" r:id="rId62"/>
    <p:sldId id="1094" r:id="rId63"/>
    <p:sldId id="1095" r:id="rId64"/>
    <p:sldId id="1129" r:id="rId65"/>
    <p:sldId id="1132" r:id="rId66"/>
    <p:sldId id="1172" r:id="rId67"/>
    <p:sldId id="1130" r:id="rId68"/>
    <p:sldId id="1119" r:id="rId69"/>
    <p:sldId id="1131" r:id="rId70"/>
    <p:sldId id="1138" r:id="rId71"/>
    <p:sldId id="1141" r:id="rId72"/>
    <p:sldId id="1142" r:id="rId73"/>
    <p:sldId id="1143" r:id="rId74"/>
    <p:sldId id="1097" r:id="rId75"/>
    <p:sldId id="1099" r:id="rId76"/>
    <p:sldId id="1101" r:id="rId77"/>
    <p:sldId id="1174" r:id="rId78"/>
    <p:sldId id="1164" r:id="rId79"/>
    <p:sldId id="1125" r:id="rId80"/>
    <p:sldId id="1128" r:id="rId81"/>
    <p:sldId id="1175" r:id="rId82"/>
    <p:sldId id="505" r:id="rId83"/>
    <p:sldId id="475" r:id="rId84"/>
    <p:sldId id="485" r:id="rId85"/>
    <p:sldId id="486" r:id="rId86"/>
    <p:sldId id="1151" r:id="rId87"/>
    <p:sldId id="1178" r:id="rId88"/>
    <p:sldId id="1153" r:id="rId89"/>
    <p:sldId id="483" r:id="rId90"/>
    <p:sldId id="1148" r:id="rId91"/>
    <p:sldId id="1149" r:id="rId92"/>
    <p:sldId id="429" r:id="rId93"/>
    <p:sldId id="428" r:id="rId94"/>
    <p:sldId id="332" r:id="rId95"/>
    <p:sldId id="330" r:id="rId96"/>
    <p:sldId id="499" r:id="rId97"/>
    <p:sldId id="390" r:id="rId98"/>
    <p:sldId id="324" r:id="rId99"/>
    <p:sldId id="1156" r:id="rId100"/>
    <p:sldId id="399" r:id="rId101"/>
    <p:sldId id="1179" r:id="rId102"/>
    <p:sldId id="1154" r:id="rId103"/>
    <p:sldId id="1180" r:id="rId104"/>
    <p:sldId id="1181" r:id="rId105"/>
    <p:sldId id="397" r:id="rId106"/>
    <p:sldId id="549" r:id="rId107"/>
    <p:sldId id="346" r:id="rId108"/>
    <p:sldId id="354" r:id="rId109"/>
    <p:sldId id="355" r:id="rId110"/>
    <p:sldId id="359" r:id="rId111"/>
    <p:sldId id="360" r:id="rId112"/>
    <p:sldId id="385" r:id="rId113"/>
    <p:sldId id="383" r:id="rId114"/>
    <p:sldId id="384" r:id="rId115"/>
    <p:sldId id="389" r:id="rId116"/>
    <p:sldId id="503" r:id="rId117"/>
    <p:sldId id="343" r:id="rId118"/>
    <p:sldId id="411" r:id="rId119"/>
    <p:sldId id="1186" r:id="rId120"/>
    <p:sldId id="409" r:id="rId121"/>
    <p:sldId id="410" r:id="rId122"/>
    <p:sldId id="423"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D4"/>
    <a:srgbClr val="C7CBE8"/>
    <a:srgbClr val="D1D1FF"/>
    <a:srgbClr val="F0F4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46F55D-E8EA-4819-8A29-C23CBA735B23}" v="97" dt="2024-04-20T14:55:28.4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1316" autoAdjust="0"/>
    <p:restoredTop sz="95769" autoAdjust="0"/>
  </p:normalViewPr>
  <p:slideViewPr>
    <p:cSldViewPr snapToGrid="0">
      <p:cViewPr varScale="1">
        <p:scale>
          <a:sx n="86" d="100"/>
          <a:sy n="86" d="100"/>
        </p:scale>
        <p:origin x="72" y="3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microsoft.com/office/2015/10/relationships/revisionInfo" Target="revisionInfo.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5T11:44:36.2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32,'37'1,"57"11,-6-1,248-3,-246-8,2380 0,-932-1,836 1,-2054-8,9 0,1312 8,-1577-1,-1-2,100-20,-116 15,87-4,49 12,-80 2,1317-2,-1408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5T11:44:44.0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0 422,'200'6,"-38"-1,-11-3,40-1,48 0,51-2,48-4,856-33,-806 18,-41 2,-53 5,528-4,-9 19,-287 0,-449-2,1599-11,-1416 5,-56 0,42 0,-196 5,-4 1,0-2,66-11,51-18,-114 24,71-1,128-3,-82 3,400-3,81-3,-17-5,-283-1,-103 2,493 10,-544 9,176-23,-173 5,-29 7,334-25,144-7,734 39,-110 11,-854-9,2530 1,-2833 3,-1 4,185 38,-230-32,246 47,-220-46,133 1,156-17,-86 1,1862 1,-2194 0,0 3,0 1,-38 9,-16 7,-254 51,-379 15,66-65,-6-23,183-1,-4770 3,4789 34,160-6,-505 70,462-51,1-18,-11-16,-1-14,99-1,-2325 2,2186 16,-8-1,303-16,-100 2,1 13,66 2,-192-1,-377-17,368 4,317-2,-266-12,-16-9,-1 22,121 1,-4730-2,4656-16,23 0,-9 9,-208 0,445 7,0 0,1 0,-1-1,0 1,0 0,1-1,-1 0,0 0,-2-1,-6-4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5T11:44:49.5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1 262,'3'3,"1"-1,-1 1,1-1,0 0,-1 0,1 0,0-1,0 1,5 0,5 3,88 29,2-4,1-4,133 14,-18-19,524 6,10-28,-493-1,-4 1,458-8,-315-20,-5-20,-343 42,169-20,-176 23,85 3,-64 2,149-10,391-46,-437 50,197-1,249-8,-467 7,99-4,-225 9,1-1,33-8,3 0,130-6,1 15,-131 2,16 1,127-7,203-20,-132 11,309-15,515 29,-521 2,475-1,-788-21,-127 7,249-10,-89 8,267-2,-359 19,497-2,-503-5,41-1,1071 5,-676 4,143-2,-727 2,93 17,-72-7,248 35,-256-40,97-2,-152-5,-9 2,-16 1,-135 18,-217 29,-2-8,-181 23,302-48,2-18,113 0,-199 2,-224-3,16-20,506 20,-300-27,17 0,-106 17,-1 14,116 0,-637-2,531-18,195 5,-60 11,146 3,-769 9,-474-3,885-8,-955 1,1417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5T14:14:20.3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14,'1022'0,"-930"-6,-18 1,342 3,-232 3,2 12,7 1,-183-14,0 1,0 1,0 0,12 4,16 3,12-4,-1-2,63-3,-40-2,494 2,-542-2,0 0,43-12,-47 10,-13 1,-11 2,-15 0,-15 3,-5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5T14:14:22.4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68,'282'-6,"-5"-27,-205 21,0 4,115 0,228 8,-417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CA60C-FD1F-499E-87C9-63FDD88B7BEA}" type="datetimeFigureOut">
              <a:rPr lang="it-IT" smtClean="0"/>
              <a:t>20/04/2024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3920E-BD38-471D-94D4-5BE99DDBE967}" type="slidenum">
              <a:rPr lang="it-IT" smtClean="0"/>
              <a:t>‹#›</a:t>
            </a:fld>
            <a:endParaRPr lang="it-IT"/>
          </a:p>
        </p:txBody>
      </p:sp>
    </p:spTree>
    <p:extLst>
      <p:ext uri="{BB962C8B-B14F-4D97-AF65-F5344CB8AC3E}">
        <p14:creationId xmlns:p14="http://schemas.microsoft.com/office/powerpoint/2010/main" val="124349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Domanda: concetto di malignità, come uccide? Compressione, distruzione di organi, alterazione di equilibri, competizione per risorse</a:t>
            </a:r>
          </a:p>
        </p:txBody>
      </p:sp>
      <p:sp>
        <p:nvSpPr>
          <p:cNvPr id="4" name="Slide Number Placeholder 3"/>
          <p:cNvSpPr>
            <a:spLocks noGrp="1"/>
          </p:cNvSpPr>
          <p:nvPr>
            <p:ph type="sldNum" sz="quarter" idx="5"/>
          </p:nvPr>
        </p:nvSpPr>
        <p:spPr/>
        <p:txBody>
          <a:bodyPr/>
          <a:lstStyle/>
          <a:p>
            <a:fld id="{CC13920E-BD38-471D-94D4-5BE99DDBE967}" type="slidenum">
              <a:rPr lang="it-IT" smtClean="0"/>
              <a:t>2</a:t>
            </a:fld>
            <a:endParaRPr lang="it-IT"/>
          </a:p>
        </p:txBody>
      </p:sp>
    </p:spTree>
    <p:extLst>
      <p:ext uri="{BB962C8B-B14F-4D97-AF65-F5344CB8AC3E}">
        <p14:creationId xmlns:p14="http://schemas.microsoft.com/office/powerpoint/2010/main" val="3112964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BCL B </a:t>
            </a:r>
            <a:r>
              <a:rPr lang="it-IT" dirty="0" err="1"/>
              <a:t>cell</a:t>
            </a:r>
            <a:r>
              <a:rPr lang="it-IT" dirty="0"/>
              <a:t> </a:t>
            </a:r>
            <a:r>
              <a:rPr lang="it-IT" dirty="0" err="1"/>
              <a:t>lymphoma</a:t>
            </a:r>
            <a:r>
              <a:rPr lang="it-IT" dirty="0"/>
              <a:t> </a:t>
            </a:r>
            <a:r>
              <a:rPr lang="it-IT" dirty="0" err="1"/>
              <a:t>traslocation</a:t>
            </a:r>
            <a:r>
              <a:rPr lang="it-IT" dirty="0"/>
              <a:t> t(14:18)</a:t>
            </a:r>
          </a:p>
          <a:p>
            <a:r>
              <a:rPr lang="it-IT" dirty="0"/>
              <a:t>Può essere anche </a:t>
            </a:r>
            <a:r>
              <a:rPr lang="it-IT" dirty="0" err="1"/>
              <a:t>overespresso</a:t>
            </a:r>
            <a:r>
              <a:rPr lang="it-IT" dirty="0"/>
              <a:t> per riduzione dei ,iR-15° e 16-1</a:t>
            </a:r>
          </a:p>
        </p:txBody>
      </p:sp>
      <p:sp>
        <p:nvSpPr>
          <p:cNvPr id="4" name="Slide Number Placeholder 3"/>
          <p:cNvSpPr>
            <a:spLocks noGrp="1"/>
          </p:cNvSpPr>
          <p:nvPr>
            <p:ph type="sldNum" sz="quarter" idx="5"/>
          </p:nvPr>
        </p:nvSpPr>
        <p:spPr/>
        <p:txBody>
          <a:bodyPr/>
          <a:lstStyle/>
          <a:p>
            <a:fld id="{CC13920E-BD38-471D-94D4-5BE99DDBE967}" type="slidenum">
              <a:rPr lang="it-IT" smtClean="0"/>
              <a:t>80</a:t>
            </a:fld>
            <a:endParaRPr lang="it-IT"/>
          </a:p>
        </p:txBody>
      </p:sp>
    </p:spTree>
    <p:extLst>
      <p:ext uri="{BB962C8B-B14F-4D97-AF65-F5344CB8AC3E}">
        <p14:creationId xmlns:p14="http://schemas.microsoft.com/office/powerpoint/2010/main" val="1305625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Cellule dello stroma tumorale rilasciano fattori di crescita che attivano nelle cellule simil epiteliali la transizione mesenchimale. LE cellule mesenchimali producono N-</a:t>
            </a:r>
            <a:r>
              <a:rPr lang="it-IT" dirty="0" err="1"/>
              <a:t>caderina</a:t>
            </a:r>
            <a:r>
              <a:rPr lang="it-IT" dirty="0"/>
              <a:t> e metalloproteasi (inibitori come strategia antimetastasi)</a:t>
            </a:r>
          </a:p>
        </p:txBody>
      </p:sp>
      <p:sp>
        <p:nvSpPr>
          <p:cNvPr id="4" name="Slide Number Placeholder 3"/>
          <p:cNvSpPr>
            <a:spLocks noGrp="1"/>
          </p:cNvSpPr>
          <p:nvPr>
            <p:ph type="sldNum" sz="quarter" idx="5"/>
          </p:nvPr>
        </p:nvSpPr>
        <p:spPr/>
        <p:txBody>
          <a:bodyPr/>
          <a:lstStyle/>
          <a:p>
            <a:fld id="{CC13920E-BD38-471D-94D4-5BE99DDBE967}" type="slidenum">
              <a:rPr lang="it-IT" smtClean="0"/>
              <a:t>91</a:t>
            </a:fld>
            <a:endParaRPr lang="it-IT"/>
          </a:p>
        </p:txBody>
      </p:sp>
    </p:spTree>
    <p:extLst>
      <p:ext uri="{BB962C8B-B14F-4D97-AF65-F5344CB8AC3E}">
        <p14:creationId xmlns:p14="http://schemas.microsoft.com/office/powerpoint/2010/main" val="3277836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Farmaci anti-metabolismo: </a:t>
            </a:r>
            <a:r>
              <a:rPr lang="it-IT" dirty="0" err="1"/>
              <a:t>asparaginasi</a:t>
            </a:r>
            <a:r>
              <a:rPr lang="it-IT" dirty="0"/>
              <a:t>, </a:t>
            </a:r>
            <a:r>
              <a:rPr lang="it-IT" dirty="0" err="1"/>
              <a:t>enasidenib</a:t>
            </a:r>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102</a:t>
            </a:fld>
            <a:endParaRPr lang="it-IT"/>
          </a:p>
        </p:txBody>
      </p:sp>
    </p:spTree>
    <p:extLst>
      <p:ext uri="{BB962C8B-B14F-4D97-AF65-F5344CB8AC3E}">
        <p14:creationId xmlns:p14="http://schemas.microsoft.com/office/powerpoint/2010/main" val="39170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8</a:t>
            </a:fld>
            <a:endParaRPr lang="it-IT"/>
          </a:p>
        </p:txBody>
      </p:sp>
    </p:spTree>
    <p:extLst>
      <p:ext uri="{BB962C8B-B14F-4D97-AF65-F5344CB8AC3E}">
        <p14:creationId xmlns:p14="http://schemas.microsoft.com/office/powerpoint/2010/main" val="3640950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Problema clinico</a:t>
            </a:r>
          </a:p>
        </p:txBody>
      </p:sp>
      <p:sp>
        <p:nvSpPr>
          <p:cNvPr id="4" name="Slide Number Placeholder 3"/>
          <p:cNvSpPr>
            <a:spLocks noGrp="1"/>
          </p:cNvSpPr>
          <p:nvPr>
            <p:ph type="sldNum" sz="quarter" idx="5"/>
          </p:nvPr>
        </p:nvSpPr>
        <p:spPr/>
        <p:txBody>
          <a:bodyPr/>
          <a:lstStyle/>
          <a:p>
            <a:fld id="{CC13920E-BD38-471D-94D4-5BE99DDBE967}" type="slidenum">
              <a:rPr lang="it-IT" smtClean="0"/>
              <a:t>29</a:t>
            </a:fld>
            <a:endParaRPr lang="it-IT"/>
          </a:p>
        </p:txBody>
      </p:sp>
    </p:spTree>
    <p:extLst>
      <p:ext uri="{BB962C8B-B14F-4D97-AF65-F5344CB8AC3E}">
        <p14:creationId xmlns:p14="http://schemas.microsoft.com/office/powerpoint/2010/main" val="1673228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39</a:t>
            </a:fld>
            <a:endParaRPr lang="it-IT"/>
          </a:p>
        </p:txBody>
      </p:sp>
    </p:spTree>
    <p:extLst>
      <p:ext uri="{BB962C8B-B14F-4D97-AF65-F5344CB8AC3E}">
        <p14:creationId xmlns:p14="http://schemas.microsoft.com/office/powerpoint/2010/main" val="3605124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cs typeface="Calibri"/>
              </a:rPr>
              <a:t>GRB2  E' UNA PROTEINA CONTENENTE DOMINI sh2 E sh3. </a:t>
            </a:r>
            <a:r>
              <a:rPr lang="en-US" dirty="0" err="1">
                <a:cs typeface="Calibri"/>
              </a:rPr>
              <a:t>Altri</a:t>
            </a:r>
            <a:r>
              <a:rPr lang="en-US" dirty="0">
                <a:cs typeface="Calibri"/>
              </a:rPr>
              <a:t> </a:t>
            </a:r>
            <a:r>
              <a:rPr lang="en-US" dirty="0" err="1">
                <a:cs typeface="Calibri"/>
              </a:rPr>
              <a:t>adattatori</a:t>
            </a:r>
            <a:r>
              <a:rPr lang="en-US" dirty="0">
                <a:cs typeface="Calibri"/>
              </a:rPr>
              <a:t> </a:t>
            </a:r>
            <a:r>
              <a:rPr lang="en-US" dirty="0" err="1">
                <a:cs typeface="Calibri"/>
              </a:rPr>
              <a:t>sono</a:t>
            </a:r>
            <a:r>
              <a:rPr lang="en-US" dirty="0">
                <a:cs typeface="Calibri"/>
              </a:rPr>
              <a:t> SRC, ABL e PI3K</a:t>
            </a:r>
          </a:p>
        </p:txBody>
      </p:sp>
      <p:sp>
        <p:nvSpPr>
          <p:cNvPr id="4" name="Segnaposto numero diapositiva 3"/>
          <p:cNvSpPr>
            <a:spLocks noGrp="1"/>
          </p:cNvSpPr>
          <p:nvPr>
            <p:ph type="sldNum" sz="quarter" idx="5"/>
          </p:nvPr>
        </p:nvSpPr>
        <p:spPr/>
        <p:txBody>
          <a:bodyPr/>
          <a:lstStyle/>
          <a:p>
            <a:fld id="{CC13920E-BD38-471D-94D4-5BE99DDBE967}" type="slidenum">
              <a:rPr lang="it-IT" smtClean="0"/>
              <a:t>42</a:t>
            </a:fld>
            <a:endParaRPr lang="it-IT"/>
          </a:p>
        </p:txBody>
      </p:sp>
    </p:spTree>
    <p:extLst>
      <p:ext uri="{BB962C8B-B14F-4D97-AF65-F5344CB8AC3E}">
        <p14:creationId xmlns:p14="http://schemas.microsoft.com/office/powerpoint/2010/main" val="1850248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48</a:t>
            </a:fld>
            <a:endParaRPr lang="it-IT"/>
          </a:p>
        </p:txBody>
      </p:sp>
    </p:spTree>
    <p:extLst>
      <p:ext uri="{BB962C8B-B14F-4D97-AF65-F5344CB8AC3E}">
        <p14:creationId xmlns:p14="http://schemas.microsoft.com/office/powerpoint/2010/main" val="149817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G = gap</a:t>
            </a:r>
          </a:p>
        </p:txBody>
      </p:sp>
      <p:sp>
        <p:nvSpPr>
          <p:cNvPr id="4" name="Slide Number Placeholder 3"/>
          <p:cNvSpPr>
            <a:spLocks noGrp="1"/>
          </p:cNvSpPr>
          <p:nvPr>
            <p:ph type="sldNum" sz="quarter" idx="5"/>
          </p:nvPr>
        </p:nvSpPr>
        <p:spPr/>
        <p:txBody>
          <a:bodyPr/>
          <a:lstStyle/>
          <a:p>
            <a:fld id="{CC13920E-BD38-471D-94D4-5BE99DDBE967}" type="slidenum">
              <a:rPr lang="it-IT" smtClean="0"/>
              <a:t>61</a:t>
            </a:fld>
            <a:endParaRPr lang="it-IT"/>
          </a:p>
        </p:txBody>
      </p:sp>
    </p:spTree>
    <p:extLst>
      <p:ext uri="{BB962C8B-B14F-4D97-AF65-F5344CB8AC3E}">
        <p14:creationId xmlns:p14="http://schemas.microsoft.com/office/powerpoint/2010/main" val="109927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68</a:t>
            </a:fld>
            <a:endParaRPr lang="it-IT"/>
          </a:p>
        </p:txBody>
      </p:sp>
    </p:spTree>
    <p:extLst>
      <p:ext uri="{BB962C8B-B14F-4D97-AF65-F5344CB8AC3E}">
        <p14:creationId xmlns:p14="http://schemas.microsoft.com/office/powerpoint/2010/main" val="1268515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Trascrittomica</a:t>
            </a:r>
            <a:r>
              <a:rPr lang="it-IT" dirty="0"/>
              <a:t> e identità cellulare in single </a:t>
            </a:r>
            <a:r>
              <a:rPr lang="it-IT" dirty="0" err="1"/>
              <a:t>cell</a:t>
            </a:r>
            <a:r>
              <a:rPr lang="it-IT" dirty="0"/>
              <a:t>!</a:t>
            </a:r>
          </a:p>
        </p:txBody>
      </p:sp>
      <p:sp>
        <p:nvSpPr>
          <p:cNvPr id="4" name="Slide Number Placeholder 3"/>
          <p:cNvSpPr>
            <a:spLocks noGrp="1"/>
          </p:cNvSpPr>
          <p:nvPr>
            <p:ph type="sldNum" sz="quarter" idx="5"/>
          </p:nvPr>
        </p:nvSpPr>
        <p:spPr/>
        <p:txBody>
          <a:bodyPr/>
          <a:lstStyle/>
          <a:p>
            <a:fld id="{CC13920E-BD38-471D-94D4-5BE99DDBE967}" type="slidenum">
              <a:rPr lang="it-IT" smtClean="0"/>
              <a:t>79</a:t>
            </a:fld>
            <a:endParaRPr lang="it-IT"/>
          </a:p>
        </p:txBody>
      </p:sp>
    </p:spTree>
    <p:extLst>
      <p:ext uri="{BB962C8B-B14F-4D97-AF65-F5344CB8AC3E}">
        <p14:creationId xmlns:p14="http://schemas.microsoft.com/office/powerpoint/2010/main" val="2794408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D544-8911-4F3E-AD0A-6FECA28157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B804655A-CB38-4131-94E1-5596CFCAD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7D9C3703-AA2B-4F5C-98D0-4B2A711E7851}"/>
              </a:ext>
            </a:extLst>
          </p:cNvPr>
          <p:cNvSpPr>
            <a:spLocks noGrp="1"/>
          </p:cNvSpPr>
          <p:nvPr>
            <p:ph type="dt" sz="half" idx="10"/>
          </p:nvPr>
        </p:nvSpPr>
        <p:spPr/>
        <p:txBody>
          <a:bodyPr/>
          <a:lstStyle/>
          <a:p>
            <a:fld id="{C4711770-7887-4349-A69E-B3211C7AD595}" type="datetimeFigureOut">
              <a:rPr lang="it-IT" smtClean="0"/>
              <a:t>20/04/2024</a:t>
            </a:fld>
            <a:endParaRPr lang="it-IT"/>
          </a:p>
        </p:txBody>
      </p:sp>
      <p:sp>
        <p:nvSpPr>
          <p:cNvPr id="5" name="Footer Placeholder 4">
            <a:extLst>
              <a:ext uri="{FF2B5EF4-FFF2-40B4-BE49-F238E27FC236}">
                <a16:creationId xmlns:a16="http://schemas.microsoft.com/office/drawing/2014/main" id="{B6034A9A-6BB7-4086-B932-07AC504EFAE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B624AE3-DE28-4CEE-99E6-92B76843AD39}"/>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62731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4C8A-97C9-4627-8A2A-FD7B118C050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72D1B889-D8BF-4BB9-8480-8AF212107D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6D23C36-D6E8-43A1-8931-86EEE22F9711}"/>
              </a:ext>
            </a:extLst>
          </p:cNvPr>
          <p:cNvSpPr>
            <a:spLocks noGrp="1"/>
          </p:cNvSpPr>
          <p:nvPr>
            <p:ph type="dt" sz="half" idx="10"/>
          </p:nvPr>
        </p:nvSpPr>
        <p:spPr/>
        <p:txBody>
          <a:bodyPr/>
          <a:lstStyle/>
          <a:p>
            <a:fld id="{C4711770-7887-4349-A69E-B3211C7AD595}" type="datetimeFigureOut">
              <a:rPr lang="it-IT" smtClean="0"/>
              <a:t>20/04/2024</a:t>
            </a:fld>
            <a:endParaRPr lang="it-IT"/>
          </a:p>
        </p:txBody>
      </p:sp>
      <p:sp>
        <p:nvSpPr>
          <p:cNvPr id="5" name="Footer Placeholder 4">
            <a:extLst>
              <a:ext uri="{FF2B5EF4-FFF2-40B4-BE49-F238E27FC236}">
                <a16:creationId xmlns:a16="http://schemas.microsoft.com/office/drawing/2014/main" id="{C511A5EF-F1EE-4070-B4BA-B9CBEA2DFA8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1CB24A3-537F-4955-ACB6-95BB319673B2}"/>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08959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7E9B0C-7271-49A0-BA99-B6F536E7FF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47F265F-7C50-4982-A5EF-F9D7A42A7C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1DBA840-46B1-42EC-8394-58FC69D3F0B2}"/>
              </a:ext>
            </a:extLst>
          </p:cNvPr>
          <p:cNvSpPr>
            <a:spLocks noGrp="1"/>
          </p:cNvSpPr>
          <p:nvPr>
            <p:ph type="dt" sz="half" idx="10"/>
          </p:nvPr>
        </p:nvSpPr>
        <p:spPr/>
        <p:txBody>
          <a:bodyPr/>
          <a:lstStyle/>
          <a:p>
            <a:fld id="{C4711770-7887-4349-A69E-B3211C7AD595}" type="datetimeFigureOut">
              <a:rPr lang="it-IT" smtClean="0"/>
              <a:t>20/04/2024</a:t>
            </a:fld>
            <a:endParaRPr lang="it-IT"/>
          </a:p>
        </p:txBody>
      </p:sp>
      <p:sp>
        <p:nvSpPr>
          <p:cNvPr id="5" name="Footer Placeholder 4">
            <a:extLst>
              <a:ext uri="{FF2B5EF4-FFF2-40B4-BE49-F238E27FC236}">
                <a16:creationId xmlns:a16="http://schemas.microsoft.com/office/drawing/2014/main" id="{CDEB9203-00E8-436B-9F4B-7C3FACFAD5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7777DF7-9A23-49C6-8DE5-9A205D3BCA2E}"/>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60598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914400" y="609600"/>
            <a:ext cx="10363200" cy="54864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DC0F5EFC-8EC5-D7DB-08BC-5309768086B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A519BAE-58D2-B4B8-2912-BEF887C891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919120-8288-5D76-6E12-8D1805E11919}"/>
              </a:ext>
            </a:extLst>
          </p:cNvPr>
          <p:cNvSpPr>
            <a:spLocks noGrp="1" noChangeArrowheads="1"/>
          </p:cNvSpPr>
          <p:nvPr>
            <p:ph type="sldNum" sz="quarter" idx="12"/>
          </p:nvPr>
        </p:nvSpPr>
        <p:spPr>
          <a:ln/>
        </p:spPr>
        <p:txBody>
          <a:bodyPr/>
          <a:lstStyle>
            <a:lvl1pPr>
              <a:defRPr/>
            </a:lvl1pPr>
          </a:lstStyle>
          <a:p>
            <a:pPr>
              <a:defRPr/>
            </a:pPr>
            <a:fld id="{205A15D7-882A-48D8-88A1-C4F444349BD1}" type="slidenum">
              <a:rPr lang="en-US" altLang="it-IT"/>
              <a:pPr>
                <a:defRPr/>
              </a:pPr>
              <a:t>‹#›</a:t>
            </a:fld>
            <a:endParaRPr lang="en-US" altLang="it-IT"/>
          </a:p>
        </p:txBody>
      </p:sp>
    </p:spTree>
    <p:extLst>
      <p:ext uri="{BB962C8B-B14F-4D97-AF65-F5344CB8AC3E}">
        <p14:creationId xmlns:p14="http://schemas.microsoft.com/office/powerpoint/2010/main" val="740547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1856-F904-4DB5-80D8-EE1F4EBA9A3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BB6DD275-CCF3-4CC4-A782-9355B7BABD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73B9DC9-6581-4A0F-B6C9-C00D10790A45}"/>
              </a:ext>
            </a:extLst>
          </p:cNvPr>
          <p:cNvSpPr>
            <a:spLocks noGrp="1"/>
          </p:cNvSpPr>
          <p:nvPr>
            <p:ph type="dt" sz="half" idx="10"/>
          </p:nvPr>
        </p:nvSpPr>
        <p:spPr/>
        <p:txBody>
          <a:bodyPr/>
          <a:lstStyle/>
          <a:p>
            <a:fld id="{C4711770-7887-4349-A69E-B3211C7AD595}" type="datetimeFigureOut">
              <a:rPr lang="it-IT" smtClean="0"/>
              <a:t>20/04/2024</a:t>
            </a:fld>
            <a:endParaRPr lang="it-IT"/>
          </a:p>
        </p:txBody>
      </p:sp>
      <p:sp>
        <p:nvSpPr>
          <p:cNvPr id="5" name="Footer Placeholder 4">
            <a:extLst>
              <a:ext uri="{FF2B5EF4-FFF2-40B4-BE49-F238E27FC236}">
                <a16:creationId xmlns:a16="http://schemas.microsoft.com/office/drawing/2014/main" id="{ADF8B898-DCAA-4C04-8AB0-BA10877F83C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045B343-5BA0-4757-9C55-FB28D6BE6BA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78416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7D72-5CCD-45CA-BC99-ED28C834D7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F24A8E26-08F4-4513-B9D6-FDB249B508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7026C7-2927-4336-A610-7AAADCDE00B9}"/>
              </a:ext>
            </a:extLst>
          </p:cNvPr>
          <p:cNvSpPr>
            <a:spLocks noGrp="1"/>
          </p:cNvSpPr>
          <p:nvPr>
            <p:ph type="dt" sz="half" idx="10"/>
          </p:nvPr>
        </p:nvSpPr>
        <p:spPr/>
        <p:txBody>
          <a:bodyPr/>
          <a:lstStyle/>
          <a:p>
            <a:fld id="{C4711770-7887-4349-A69E-B3211C7AD595}" type="datetimeFigureOut">
              <a:rPr lang="it-IT" smtClean="0"/>
              <a:t>20/04/2024</a:t>
            </a:fld>
            <a:endParaRPr lang="it-IT"/>
          </a:p>
        </p:txBody>
      </p:sp>
      <p:sp>
        <p:nvSpPr>
          <p:cNvPr id="5" name="Footer Placeholder 4">
            <a:extLst>
              <a:ext uri="{FF2B5EF4-FFF2-40B4-BE49-F238E27FC236}">
                <a16:creationId xmlns:a16="http://schemas.microsoft.com/office/drawing/2014/main" id="{4D77DAE4-E0F9-4F26-AC0A-E7F09E1763C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215D127-6408-4CED-A574-E5A858900081}"/>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64890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6553-0E92-4B1A-A4C4-4E957F13020C}"/>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92F5A22B-A66F-4CF0-A496-F40BAEA4FC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9D93FA6-51FB-4FA4-B201-CBD40C431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FBDDBB2E-23DE-42E1-9377-9382E03FD6C3}"/>
              </a:ext>
            </a:extLst>
          </p:cNvPr>
          <p:cNvSpPr>
            <a:spLocks noGrp="1"/>
          </p:cNvSpPr>
          <p:nvPr>
            <p:ph type="dt" sz="half" idx="10"/>
          </p:nvPr>
        </p:nvSpPr>
        <p:spPr/>
        <p:txBody>
          <a:bodyPr/>
          <a:lstStyle/>
          <a:p>
            <a:fld id="{C4711770-7887-4349-A69E-B3211C7AD595}" type="datetimeFigureOut">
              <a:rPr lang="it-IT" smtClean="0"/>
              <a:t>20/04/2024</a:t>
            </a:fld>
            <a:endParaRPr lang="it-IT"/>
          </a:p>
        </p:txBody>
      </p:sp>
      <p:sp>
        <p:nvSpPr>
          <p:cNvPr id="6" name="Footer Placeholder 5">
            <a:extLst>
              <a:ext uri="{FF2B5EF4-FFF2-40B4-BE49-F238E27FC236}">
                <a16:creationId xmlns:a16="http://schemas.microsoft.com/office/drawing/2014/main" id="{E170F05D-5F94-4C49-B299-7F732E283DF0}"/>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E5DEFC5-27F1-4975-87F7-C528ACDC489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160097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A591-1FC0-4438-B5E7-5F06ABBC8F04}"/>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EB9663E-8DD4-4F6A-B85E-E45014CAC1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BD2FB-5C2A-4783-B5FA-98AB068081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5ED4587-96EB-4DD5-86DA-50441A944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78A71E-CB24-4DD3-854D-7F1210E6CB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804D0D2-38B0-4717-B0FC-3C6330EAB549}"/>
              </a:ext>
            </a:extLst>
          </p:cNvPr>
          <p:cNvSpPr>
            <a:spLocks noGrp="1"/>
          </p:cNvSpPr>
          <p:nvPr>
            <p:ph type="dt" sz="half" idx="10"/>
          </p:nvPr>
        </p:nvSpPr>
        <p:spPr/>
        <p:txBody>
          <a:bodyPr/>
          <a:lstStyle/>
          <a:p>
            <a:fld id="{C4711770-7887-4349-A69E-B3211C7AD595}" type="datetimeFigureOut">
              <a:rPr lang="it-IT" smtClean="0"/>
              <a:t>20/04/2024</a:t>
            </a:fld>
            <a:endParaRPr lang="it-IT"/>
          </a:p>
        </p:txBody>
      </p:sp>
      <p:sp>
        <p:nvSpPr>
          <p:cNvPr id="8" name="Footer Placeholder 7">
            <a:extLst>
              <a:ext uri="{FF2B5EF4-FFF2-40B4-BE49-F238E27FC236}">
                <a16:creationId xmlns:a16="http://schemas.microsoft.com/office/drawing/2014/main" id="{985C8101-492D-4C1C-8CB0-604AC597A46D}"/>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5A641934-F075-4A26-821E-F467B256CB78}"/>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59445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AB78-B149-4548-8E05-D246D81BE4C2}"/>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93403D1F-DE33-4C02-88F9-F9605FAA9DB6}"/>
              </a:ext>
            </a:extLst>
          </p:cNvPr>
          <p:cNvSpPr>
            <a:spLocks noGrp="1"/>
          </p:cNvSpPr>
          <p:nvPr>
            <p:ph type="dt" sz="half" idx="10"/>
          </p:nvPr>
        </p:nvSpPr>
        <p:spPr/>
        <p:txBody>
          <a:bodyPr/>
          <a:lstStyle/>
          <a:p>
            <a:fld id="{C4711770-7887-4349-A69E-B3211C7AD595}" type="datetimeFigureOut">
              <a:rPr lang="it-IT" smtClean="0"/>
              <a:t>20/04/2024</a:t>
            </a:fld>
            <a:endParaRPr lang="it-IT"/>
          </a:p>
        </p:txBody>
      </p:sp>
      <p:sp>
        <p:nvSpPr>
          <p:cNvPr id="4" name="Footer Placeholder 3">
            <a:extLst>
              <a:ext uri="{FF2B5EF4-FFF2-40B4-BE49-F238E27FC236}">
                <a16:creationId xmlns:a16="http://schemas.microsoft.com/office/drawing/2014/main" id="{D5FD365E-BFB9-45ED-8FB6-0F09626C1E4D}"/>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31CCCB2E-15C3-48CD-A064-5602D40E452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9288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05C26-8F2F-487D-9E2B-F74E8206F7C1}"/>
              </a:ext>
            </a:extLst>
          </p:cNvPr>
          <p:cNvSpPr>
            <a:spLocks noGrp="1"/>
          </p:cNvSpPr>
          <p:nvPr>
            <p:ph type="dt" sz="half" idx="10"/>
          </p:nvPr>
        </p:nvSpPr>
        <p:spPr/>
        <p:txBody>
          <a:bodyPr/>
          <a:lstStyle/>
          <a:p>
            <a:fld id="{C4711770-7887-4349-A69E-B3211C7AD595}" type="datetimeFigureOut">
              <a:rPr lang="it-IT" smtClean="0"/>
              <a:t>20/04/2024</a:t>
            </a:fld>
            <a:endParaRPr lang="it-IT"/>
          </a:p>
        </p:txBody>
      </p:sp>
      <p:sp>
        <p:nvSpPr>
          <p:cNvPr id="3" name="Footer Placeholder 2">
            <a:extLst>
              <a:ext uri="{FF2B5EF4-FFF2-40B4-BE49-F238E27FC236}">
                <a16:creationId xmlns:a16="http://schemas.microsoft.com/office/drawing/2014/main" id="{EC83212D-C125-4A9A-AB36-6842A55BDFC2}"/>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12C18064-1BC3-4A3E-BFCD-1C5B2B51B64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72570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BFCC-88EE-418E-8A0E-E23DF2C59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AE1250B5-0D36-41E2-B995-C8B03035F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DE4C8C25-064D-4628-9BAF-38A9B19C6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36250-8D7D-46F6-9579-FF0C161D74BD}"/>
              </a:ext>
            </a:extLst>
          </p:cNvPr>
          <p:cNvSpPr>
            <a:spLocks noGrp="1"/>
          </p:cNvSpPr>
          <p:nvPr>
            <p:ph type="dt" sz="half" idx="10"/>
          </p:nvPr>
        </p:nvSpPr>
        <p:spPr/>
        <p:txBody>
          <a:bodyPr/>
          <a:lstStyle/>
          <a:p>
            <a:fld id="{C4711770-7887-4349-A69E-B3211C7AD595}" type="datetimeFigureOut">
              <a:rPr lang="it-IT" smtClean="0"/>
              <a:t>20/04/2024</a:t>
            </a:fld>
            <a:endParaRPr lang="it-IT"/>
          </a:p>
        </p:txBody>
      </p:sp>
      <p:sp>
        <p:nvSpPr>
          <p:cNvPr id="6" name="Footer Placeholder 5">
            <a:extLst>
              <a:ext uri="{FF2B5EF4-FFF2-40B4-BE49-F238E27FC236}">
                <a16:creationId xmlns:a16="http://schemas.microsoft.com/office/drawing/2014/main" id="{0800AD6B-8B4C-4B04-BB31-04DA25C968A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339AA83-FC65-4036-8D78-B684F472B940}"/>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495500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7EA2-9639-497B-BC0C-35DEB45B5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5DB37231-BDFA-492C-BAD6-E706E3F6C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CBE653D5-399C-46C8-A8BC-2033E5DDE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FB57F-1F7A-4C75-A60C-9B8D80B81233}"/>
              </a:ext>
            </a:extLst>
          </p:cNvPr>
          <p:cNvSpPr>
            <a:spLocks noGrp="1"/>
          </p:cNvSpPr>
          <p:nvPr>
            <p:ph type="dt" sz="half" idx="10"/>
          </p:nvPr>
        </p:nvSpPr>
        <p:spPr/>
        <p:txBody>
          <a:bodyPr/>
          <a:lstStyle/>
          <a:p>
            <a:fld id="{C4711770-7887-4349-A69E-B3211C7AD595}" type="datetimeFigureOut">
              <a:rPr lang="it-IT" smtClean="0"/>
              <a:t>20/04/2024</a:t>
            </a:fld>
            <a:endParaRPr lang="it-IT"/>
          </a:p>
        </p:txBody>
      </p:sp>
      <p:sp>
        <p:nvSpPr>
          <p:cNvPr id="6" name="Footer Placeholder 5">
            <a:extLst>
              <a:ext uri="{FF2B5EF4-FFF2-40B4-BE49-F238E27FC236}">
                <a16:creationId xmlns:a16="http://schemas.microsoft.com/office/drawing/2014/main" id="{D3CB5293-9938-4F24-9691-578B03E9A627}"/>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6ED12B56-F3AF-4DC3-8D9C-7E47DE3860E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5199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E8575-998E-4A14-B20A-FBCBDB785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7D075C83-B481-4972-A99E-DD240BA400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9144293-A1A2-468C-8014-D92DBB54B8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11770-7887-4349-A69E-B3211C7AD595}" type="datetimeFigureOut">
              <a:rPr lang="it-IT" smtClean="0"/>
              <a:t>20/04/2024</a:t>
            </a:fld>
            <a:endParaRPr lang="it-IT"/>
          </a:p>
        </p:txBody>
      </p:sp>
      <p:sp>
        <p:nvSpPr>
          <p:cNvPr id="5" name="Footer Placeholder 4">
            <a:extLst>
              <a:ext uri="{FF2B5EF4-FFF2-40B4-BE49-F238E27FC236}">
                <a16:creationId xmlns:a16="http://schemas.microsoft.com/office/drawing/2014/main" id="{5AFE138E-5C34-4681-8C55-E2781C60FA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C6660949-5722-4531-92C6-5696F3D757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CE009-078B-4997-93BB-7770B7B2CB2D}" type="slidenum">
              <a:rPr lang="it-IT" smtClean="0"/>
              <a:t>‹#›</a:t>
            </a:fld>
            <a:endParaRPr lang="it-IT"/>
          </a:p>
        </p:txBody>
      </p:sp>
    </p:spTree>
    <p:extLst>
      <p:ext uri="{BB962C8B-B14F-4D97-AF65-F5344CB8AC3E}">
        <p14:creationId xmlns:p14="http://schemas.microsoft.com/office/powerpoint/2010/main" val="242209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10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10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82.wm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83.wm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0.png"/><Relationship Id="rId7" Type="http://schemas.openxmlformats.org/officeDocument/2006/relationships/image" Target="../media/image15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140.png"/><Relationship Id="rId4" Type="http://schemas.openxmlformats.org/officeDocument/2006/relationships/customXml" Target="../ink/ink1.xml"/><Relationship Id="rId9" Type="http://schemas.openxmlformats.org/officeDocument/2006/relationships/image" Target="../media/image160.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ustomXml" Target="../ink/ink5.xml"/><Relationship Id="rId5" Type="http://schemas.openxmlformats.org/officeDocument/2006/relationships/image" Target="../media/image70.png"/><Relationship Id="rId4" Type="http://schemas.openxmlformats.org/officeDocument/2006/relationships/customXml" Target="../ink/ink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9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08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3590365-B192-70B0-E4EA-0DE51ABD079E}"/>
              </a:ext>
            </a:extLst>
          </p:cNvPr>
          <p:cNvSpPr txBox="1">
            <a:spLocks noChangeArrowheads="1"/>
          </p:cNvSpPr>
          <p:nvPr/>
        </p:nvSpPr>
        <p:spPr>
          <a:xfrm>
            <a:off x="457200" y="332740"/>
            <a:ext cx="5322887" cy="2940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it-IT" sz="3200" b="1" dirty="0" err="1">
                <a:solidFill>
                  <a:srgbClr val="0070C0"/>
                </a:solidFill>
              </a:rPr>
              <a:t>Proliferazione</a:t>
            </a:r>
            <a:r>
              <a:rPr lang="en-US" altLang="it-IT" sz="3200" b="1" dirty="0">
                <a:solidFill>
                  <a:srgbClr val="0070C0"/>
                </a:solidFill>
              </a:rPr>
              <a:t> </a:t>
            </a:r>
            <a:r>
              <a:rPr lang="en-US" altLang="it-IT" sz="3200" b="1" dirty="0" err="1">
                <a:solidFill>
                  <a:srgbClr val="0070C0"/>
                </a:solidFill>
              </a:rPr>
              <a:t>tumorale</a:t>
            </a:r>
            <a:r>
              <a:rPr lang="en-US" altLang="it-IT" sz="3200" b="1" dirty="0">
                <a:solidFill>
                  <a:srgbClr val="0070C0"/>
                </a:solidFill>
              </a:rPr>
              <a:t>:</a:t>
            </a:r>
          </a:p>
          <a:p>
            <a:pPr>
              <a:buFontTx/>
              <a:buNone/>
            </a:pPr>
            <a:endParaRPr lang="en-US" altLang="it-IT" b="1" dirty="0"/>
          </a:p>
          <a:p>
            <a:r>
              <a:rPr lang="en-US" altLang="it-IT" dirty="0" err="1"/>
              <a:t>Progressiva</a:t>
            </a:r>
            <a:r>
              <a:rPr lang="en-US" altLang="it-IT" dirty="0"/>
              <a:t>, </a:t>
            </a:r>
            <a:r>
              <a:rPr lang="en-US" altLang="it-IT" dirty="0" err="1"/>
              <a:t>irreversibile</a:t>
            </a:r>
            <a:endParaRPr lang="en-US" altLang="it-IT" dirty="0"/>
          </a:p>
          <a:p>
            <a:r>
              <a:rPr lang="en-US" altLang="it-IT" dirty="0" err="1"/>
              <a:t>atipica</a:t>
            </a:r>
            <a:r>
              <a:rPr lang="en-US" altLang="it-IT" dirty="0"/>
              <a:t> (= anaplasia) </a:t>
            </a:r>
          </a:p>
          <a:p>
            <a:r>
              <a:rPr lang="en-US" altLang="it-IT" dirty="0" err="1"/>
              <a:t>autonoma</a:t>
            </a:r>
            <a:r>
              <a:rPr lang="en-US" altLang="it-IT" dirty="0"/>
              <a:t>* </a:t>
            </a:r>
          </a:p>
          <a:p>
            <a:r>
              <a:rPr lang="en-US" altLang="it-IT" dirty="0" err="1"/>
              <a:t>afinalistica</a:t>
            </a:r>
            <a:endParaRPr lang="en-US" altLang="it-IT" dirty="0"/>
          </a:p>
        </p:txBody>
      </p:sp>
      <p:sp>
        <p:nvSpPr>
          <p:cNvPr id="3" name="CasellaDiTesto 1">
            <a:extLst>
              <a:ext uri="{FF2B5EF4-FFF2-40B4-BE49-F238E27FC236}">
                <a16:creationId xmlns:a16="http://schemas.microsoft.com/office/drawing/2014/main" id="{DF75848F-2583-5095-10A4-F7BE3817A419}"/>
              </a:ext>
            </a:extLst>
          </p:cNvPr>
          <p:cNvSpPr txBox="1">
            <a:spLocks noChangeArrowheads="1"/>
          </p:cNvSpPr>
          <p:nvPr/>
        </p:nvSpPr>
        <p:spPr bwMode="auto">
          <a:xfrm>
            <a:off x="495701" y="4011446"/>
            <a:ext cx="757130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800" b="1" dirty="0">
                <a:latin typeface="+mn-lt"/>
              </a:rPr>
              <a:t>* Confronta con </a:t>
            </a:r>
          </a:p>
          <a:p>
            <a:pPr>
              <a:spcBef>
                <a:spcPct val="0"/>
              </a:spcBef>
              <a:buFontTx/>
              <a:buNone/>
            </a:pPr>
            <a:r>
              <a:rPr lang="it-IT" altLang="it-IT" sz="2800" dirty="0">
                <a:latin typeface="+mn-lt"/>
              </a:rPr>
              <a:t>RISPOSTE CELLULARI ADATTATIVE (reversibili):	</a:t>
            </a:r>
          </a:p>
          <a:p>
            <a:pPr>
              <a:spcBef>
                <a:spcPct val="0"/>
              </a:spcBef>
              <a:buFontTx/>
              <a:buNone/>
            </a:pPr>
            <a:r>
              <a:rPr lang="it-IT" altLang="it-IT" sz="2800" dirty="0">
                <a:latin typeface="+mn-lt"/>
              </a:rPr>
              <a:t>			 iper/</a:t>
            </a:r>
            <a:r>
              <a:rPr lang="it-IT" altLang="it-IT" sz="2800" dirty="0" err="1">
                <a:latin typeface="+mn-lt"/>
              </a:rPr>
              <a:t>ipo</a:t>
            </a:r>
            <a:r>
              <a:rPr lang="it-IT" altLang="it-IT" sz="2800" dirty="0">
                <a:latin typeface="+mn-lt"/>
              </a:rPr>
              <a:t>-trofia</a:t>
            </a:r>
          </a:p>
          <a:p>
            <a:pPr>
              <a:spcBef>
                <a:spcPct val="0"/>
              </a:spcBef>
              <a:buFontTx/>
              <a:buNone/>
            </a:pPr>
            <a:r>
              <a:rPr lang="it-IT" altLang="it-IT" sz="2800" dirty="0">
                <a:latin typeface="+mn-lt"/>
              </a:rPr>
              <a:t>			 iper/</a:t>
            </a:r>
            <a:r>
              <a:rPr lang="it-IT" altLang="it-IT" sz="2800" dirty="0" err="1">
                <a:latin typeface="+mn-lt"/>
              </a:rPr>
              <a:t>ipo-plasia</a:t>
            </a:r>
            <a:endParaRPr lang="it-IT" altLang="it-IT" sz="2800" dirty="0">
              <a:latin typeface="+mn-lt"/>
            </a:endParaRPr>
          </a:p>
          <a:p>
            <a:pPr>
              <a:spcBef>
                <a:spcPct val="0"/>
              </a:spcBef>
              <a:buFontTx/>
              <a:buNone/>
            </a:pPr>
            <a:r>
              <a:rPr lang="it-IT" altLang="it-IT" sz="2800" dirty="0">
                <a:latin typeface="+mn-lt"/>
              </a:rPr>
              <a:t>			 metaplasia</a:t>
            </a:r>
          </a:p>
        </p:txBody>
      </p:sp>
    </p:spTree>
    <p:extLst>
      <p:ext uri="{BB962C8B-B14F-4D97-AF65-F5344CB8AC3E}">
        <p14:creationId xmlns:p14="http://schemas.microsoft.com/office/powerpoint/2010/main" val="14200195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ttangolo 1">
            <a:extLst>
              <a:ext uri="{FF2B5EF4-FFF2-40B4-BE49-F238E27FC236}">
                <a16:creationId xmlns:a16="http://schemas.microsoft.com/office/drawing/2014/main" id="{C5D27151-6C3B-D8D1-0B22-0F853E9EB608}"/>
              </a:ext>
            </a:extLst>
          </p:cNvPr>
          <p:cNvSpPr>
            <a:spLocks noChangeArrowheads="1"/>
          </p:cNvSpPr>
          <p:nvPr/>
        </p:nvSpPr>
        <p:spPr bwMode="auto">
          <a:xfrm>
            <a:off x="277585" y="732452"/>
            <a:ext cx="1131025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800" dirty="0">
                <a:latin typeface="+mn-lt"/>
              </a:rPr>
              <a:t>I tumori sono molto più frequenti nelle immunodeficienze congenite o acquisite (ad esempio, i pazienti con HIV, tendono a sviluppare determinati tumori)</a:t>
            </a:r>
          </a:p>
        </p:txBody>
      </p:sp>
      <p:sp>
        <p:nvSpPr>
          <p:cNvPr id="2" name="TextBox 1">
            <a:extLst>
              <a:ext uri="{FF2B5EF4-FFF2-40B4-BE49-F238E27FC236}">
                <a16:creationId xmlns:a16="http://schemas.microsoft.com/office/drawing/2014/main" id="{35DD7675-BDB5-7342-FBFA-30278CE730C3}"/>
              </a:ext>
            </a:extLst>
          </p:cNvPr>
          <p:cNvSpPr txBox="1"/>
          <p:nvPr/>
        </p:nvSpPr>
        <p:spPr>
          <a:xfrm>
            <a:off x="162752" y="73020"/>
            <a:ext cx="4537055" cy="523220"/>
          </a:xfrm>
          <a:prstGeom prst="rect">
            <a:avLst/>
          </a:prstGeom>
          <a:noFill/>
        </p:spPr>
        <p:txBody>
          <a:bodyPr wrap="square" rtlCol="0">
            <a:spAutoFit/>
          </a:bodyPr>
          <a:lstStyle/>
          <a:p>
            <a:r>
              <a:rPr lang="it-IT" sz="2800" b="1" dirty="0">
                <a:solidFill>
                  <a:srgbClr val="0070C0"/>
                </a:solidFill>
              </a:rPr>
              <a:t>IMMUNO-ONCOLOGIA</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1833F57-F76B-07C8-1A1D-AD70B49328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384" y="1810512"/>
            <a:ext cx="3390762" cy="3090862"/>
          </a:xfrm>
          <a:prstGeom prst="rect">
            <a:avLst/>
          </a:prstGeom>
        </p:spPr>
      </p:pic>
      <p:pic>
        <p:nvPicPr>
          <p:cNvPr id="5" name="Picture 4" descr="Diagram&#10;&#10;Description automatically generated">
            <a:extLst>
              <a:ext uri="{FF2B5EF4-FFF2-40B4-BE49-F238E27FC236}">
                <a16:creationId xmlns:a16="http://schemas.microsoft.com/office/drawing/2014/main" id="{A9584F79-42B3-2328-E606-B1C23B26E6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6793" y="5267325"/>
            <a:ext cx="3105258" cy="1259968"/>
          </a:xfrm>
          <a:prstGeom prst="rect">
            <a:avLst/>
          </a:prstGeom>
        </p:spPr>
      </p:pic>
      <p:sp>
        <p:nvSpPr>
          <p:cNvPr id="6" name="TextBox 5">
            <a:extLst>
              <a:ext uri="{FF2B5EF4-FFF2-40B4-BE49-F238E27FC236}">
                <a16:creationId xmlns:a16="http://schemas.microsoft.com/office/drawing/2014/main" id="{F9520AD3-607E-54C4-B5CD-FCBC51816107}"/>
              </a:ext>
            </a:extLst>
          </p:cNvPr>
          <p:cNvSpPr txBox="1"/>
          <p:nvPr/>
        </p:nvSpPr>
        <p:spPr>
          <a:xfrm>
            <a:off x="355850" y="148646"/>
            <a:ext cx="9544895" cy="1384995"/>
          </a:xfrm>
          <a:prstGeom prst="rect">
            <a:avLst/>
          </a:prstGeom>
          <a:noFill/>
        </p:spPr>
        <p:txBody>
          <a:bodyPr wrap="square" rtlCol="0">
            <a:spAutoFit/>
          </a:bodyPr>
          <a:lstStyle/>
          <a:p>
            <a:r>
              <a:rPr lang="it-IT" sz="2800" b="1" dirty="0">
                <a:solidFill>
                  <a:srgbClr val="0070C0"/>
                </a:solidFill>
              </a:rPr>
              <a:t>IMMUNE CHECKPOINTS O SEGNALI DI TOLLERANZA</a:t>
            </a:r>
          </a:p>
          <a:p>
            <a:r>
              <a:rPr lang="it-IT" sz="2800" b="1" dirty="0">
                <a:solidFill>
                  <a:srgbClr val="0070C0"/>
                </a:solidFill>
              </a:rPr>
              <a:t>Aumentare l’</a:t>
            </a:r>
            <a:r>
              <a:rPr lang="it-IT" sz="2800" b="1" dirty="0" err="1">
                <a:solidFill>
                  <a:srgbClr val="0070C0"/>
                </a:solidFill>
              </a:rPr>
              <a:t>immunosorveglianza</a:t>
            </a:r>
            <a:r>
              <a:rPr lang="it-IT" sz="2800" b="1" dirty="0">
                <a:solidFill>
                  <a:srgbClr val="0070C0"/>
                </a:solidFill>
              </a:rPr>
              <a:t> antitumorale abbassando la soglia di attivazione dei linfociti</a:t>
            </a:r>
          </a:p>
        </p:txBody>
      </p:sp>
      <p:pic>
        <p:nvPicPr>
          <p:cNvPr id="8" name="Picture 7" descr="Diagram, schematic&#10;&#10;Description automatically generated">
            <a:extLst>
              <a:ext uri="{FF2B5EF4-FFF2-40B4-BE49-F238E27FC236}">
                <a16:creationId xmlns:a16="http://schemas.microsoft.com/office/drawing/2014/main" id="{9E798BE6-3104-89D4-3338-BCB7D257D1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3612" y="2276474"/>
            <a:ext cx="4701869" cy="3322701"/>
          </a:xfrm>
          <a:prstGeom prst="rect">
            <a:avLst/>
          </a:prstGeom>
        </p:spPr>
      </p:pic>
      <p:sp>
        <p:nvSpPr>
          <p:cNvPr id="9" name="TextBox 8">
            <a:extLst>
              <a:ext uri="{FF2B5EF4-FFF2-40B4-BE49-F238E27FC236}">
                <a16:creationId xmlns:a16="http://schemas.microsoft.com/office/drawing/2014/main" id="{75E8C5EE-9A39-0C5E-3105-76AFD0802F30}"/>
              </a:ext>
            </a:extLst>
          </p:cNvPr>
          <p:cNvSpPr txBox="1"/>
          <p:nvPr/>
        </p:nvSpPr>
        <p:spPr>
          <a:xfrm>
            <a:off x="8378245" y="1576115"/>
            <a:ext cx="1072601" cy="369332"/>
          </a:xfrm>
          <a:prstGeom prst="rect">
            <a:avLst/>
          </a:prstGeom>
          <a:noFill/>
        </p:spPr>
        <p:txBody>
          <a:bodyPr wrap="none" rtlCol="0">
            <a:spAutoFit/>
          </a:bodyPr>
          <a:lstStyle/>
          <a:p>
            <a:r>
              <a:rPr lang="it-IT" dirty="0"/>
              <a:t>INIBITORI</a:t>
            </a:r>
          </a:p>
        </p:txBody>
      </p:sp>
      <p:sp>
        <p:nvSpPr>
          <p:cNvPr id="10" name="TextBox 9">
            <a:extLst>
              <a:ext uri="{FF2B5EF4-FFF2-40B4-BE49-F238E27FC236}">
                <a16:creationId xmlns:a16="http://schemas.microsoft.com/office/drawing/2014/main" id="{B908A5C9-F523-E718-4B1D-1E59927466D8}"/>
              </a:ext>
            </a:extLst>
          </p:cNvPr>
          <p:cNvSpPr txBox="1"/>
          <p:nvPr/>
        </p:nvSpPr>
        <p:spPr>
          <a:xfrm>
            <a:off x="9341542" y="6261230"/>
            <a:ext cx="2451184" cy="369332"/>
          </a:xfrm>
          <a:prstGeom prst="rect">
            <a:avLst/>
          </a:prstGeom>
          <a:noFill/>
        </p:spPr>
        <p:txBody>
          <a:bodyPr wrap="none" rtlCol="0">
            <a:spAutoFit/>
          </a:bodyPr>
          <a:lstStyle/>
          <a:p>
            <a:r>
              <a:rPr lang="it-IT" dirty="0"/>
              <a:t>Pecorino 12.4, 12.5, 127</a:t>
            </a:r>
          </a:p>
        </p:txBody>
      </p:sp>
    </p:spTree>
    <p:extLst>
      <p:ext uri="{BB962C8B-B14F-4D97-AF65-F5344CB8AC3E}">
        <p14:creationId xmlns:p14="http://schemas.microsoft.com/office/powerpoint/2010/main" val="14335436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18FC841-C037-C687-7FD5-E10A4C452B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6974" y="320709"/>
            <a:ext cx="6670852" cy="4453519"/>
          </a:xfrm>
          <a:prstGeom prst="rect">
            <a:avLst/>
          </a:prstGeom>
        </p:spPr>
      </p:pic>
      <p:sp>
        <p:nvSpPr>
          <p:cNvPr id="2" name="TextBox 1">
            <a:extLst>
              <a:ext uri="{FF2B5EF4-FFF2-40B4-BE49-F238E27FC236}">
                <a16:creationId xmlns:a16="http://schemas.microsoft.com/office/drawing/2014/main" id="{46EBA86B-1954-D57D-C916-2B8F7B1E507E}"/>
              </a:ext>
            </a:extLst>
          </p:cNvPr>
          <p:cNvSpPr txBox="1"/>
          <p:nvPr/>
        </p:nvSpPr>
        <p:spPr>
          <a:xfrm>
            <a:off x="361101" y="254967"/>
            <a:ext cx="4537055" cy="523220"/>
          </a:xfrm>
          <a:prstGeom prst="rect">
            <a:avLst/>
          </a:prstGeom>
          <a:noFill/>
        </p:spPr>
        <p:txBody>
          <a:bodyPr wrap="square" rtlCol="0">
            <a:spAutoFit/>
          </a:bodyPr>
          <a:lstStyle/>
          <a:p>
            <a:r>
              <a:rPr lang="it-IT" sz="2800" b="1" dirty="0">
                <a:solidFill>
                  <a:srgbClr val="0070C0"/>
                </a:solidFill>
              </a:rPr>
              <a:t>METABOLISMO</a:t>
            </a:r>
          </a:p>
        </p:txBody>
      </p:sp>
      <p:cxnSp>
        <p:nvCxnSpPr>
          <p:cNvPr id="4" name="Straight Arrow Connector 3">
            <a:extLst>
              <a:ext uri="{FF2B5EF4-FFF2-40B4-BE49-F238E27FC236}">
                <a16:creationId xmlns:a16="http://schemas.microsoft.com/office/drawing/2014/main" id="{03F4A697-F4AD-BD9A-C428-3FC67CDDBEA7}"/>
              </a:ext>
            </a:extLst>
          </p:cNvPr>
          <p:cNvCxnSpPr>
            <a:cxnSpLocks/>
          </p:cNvCxnSpPr>
          <p:nvPr/>
        </p:nvCxnSpPr>
        <p:spPr>
          <a:xfrm>
            <a:off x="456725" y="1617649"/>
            <a:ext cx="128113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23D5E9A-66AC-B49C-5968-E531B8F2E5E2}"/>
              </a:ext>
            </a:extLst>
          </p:cNvPr>
          <p:cNvSpPr txBox="1"/>
          <p:nvPr/>
        </p:nvSpPr>
        <p:spPr>
          <a:xfrm>
            <a:off x="361101" y="5108868"/>
            <a:ext cx="11306830" cy="1569660"/>
          </a:xfrm>
          <a:prstGeom prst="rect">
            <a:avLst/>
          </a:prstGeom>
          <a:noFill/>
        </p:spPr>
        <p:txBody>
          <a:bodyPr wrap="square" rtlCol="0">
            <a:spAutoFit/>
          </a:bodyPr>
          <a:lstStyle/>
          <a:p>
            <a:r>
              <a:rPr lang="it-IT" sz="2400" dirty="0"/>
              <a:t>Utilizzo di glicolisi anche in presenza di ossigeno (effetto Warburg)</a:t>
            </a:r>
          </a:p>
          <a:p>
            <a:r>
              <a:rPr lang="it-IT" sz="2400" dirty="0"/>
              <a:t>Produzione di ribosio con via dei pentosi fosfati</a:t>
            </a:r>
          </a:p>
          <a:p>
            <a:r>
              <a:rPr lang="it-IT" sz="2400" dirty="0"/>
              <a:t>Eccesso di </a:t>
            </a:r>
            <a:r>
              <a:rPr lang="it-IT" sz="2400" dirty="0" err="1"/>
              <a:t>glutamina</a:t>
            </a:r>
            <a:r>
              <a:rPr lang="it-IT" sz="2400" dirty="0"/>
              <a:t> per sintesi purine e pirimidine</a:t>
            </a:r>
          </a:p>
          <a:p>
            <a:r>
              <a:rPr lang="it-IT" sz="2400" dirty="0"/>
              <a:t>Sfruttato in </a:t>
            </a:r>
            <a:r>
              <a:rPr lang="it-IT" sz="2400" b="1" dirty="0"/>
              <a:t>FDG.PET-TC</a:t>
            </a:r>
          </a:p>
        </p:txBody>
      </p:sp>
      <p:pic>
        <p:nvPicPr>
          <p:cNvPr id="7" name="Picture 6">
            <a:extLst>
              <a:ext uri="{FF2B5EF4-FFF2-40B4-BE49-F238E27FC236}">
                <a16:creationId xmlns:a16="http://schemas.microsoft.com/office/drawing/2014/main" id="{235828E8-430C-9BD1-1827-ED5FB28E1D91}"/>
              </a:ext>
            </a:extLst>
          </p:cNvPr>
          <p:cNvPicPr>
            <a:picLocks noChangeAspect="1"/>
          </p:cNvPicPr>
          <p:nvPr/>
        </p:nvPicPr>
        <p:blipFill>
          <a:blip r:embed="rId4"/>
          <a:stretch>
            <a:fillRect/>
          </a:stretch>
        </p:blipFill>
        <p:spPr>
          <a:xfrm>
            <a:off x="8998809" y="1338730"/>
            <a:ext cx="2832090" cy="5018568"/>
          </a:xfrm>
          <a:prstGeom prst="rect">
            <a:avLst/>
          </a:prstGeom>
        </p:spPr>
      </p:pic>
    </p:spTree>
    <p:extLst>
      <p:ext uri="{BB962C8B-B14F-4D97-AF65-F5344CB8AC3E}">
        <p14:creationId xmlns:p14="http://schemas.microsoft.com/office/powerpoint/2010/main" val="13994200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3BC9373-B913-1688-42F2-7524BA4414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9764" y="1120140"/>
            <a:ext cx="5125150" cy="5056632"/>
          </a:xfrm>
          <a:prstGeom prst="rect">
            <a:avLst/>
          </a:prstGeom>
        </p:spPr>
      </p:pic>
      <p:sp>
        <p:nvSpPr>
          <p:cNvPr id="4" name="TextBox 3">
            <a:extLst>
              <a:ext uri="{FF2B5EF4-FFF2-40B4-BE49-F238E27FC236}">
                <a16:creationId xmlns:a16="http://schemas.microsoft.com/office/drawing/2014/main" id="{B729754D-EB14-B657-868D-D9CF9CFA39AE}"/>
              </a:ext>
            </a:extLst>
          </p:cNvPr>
          <p:cNvSpPr txBox="1"/>
          <p:nvPr/>
        </p:nvSpPr>
        <p:spPr>
          <a:xfrm>
            <a:off x="284976" y="181574"/>
            <a:ext cx="11622047" cy="461665"/>
          </a:xfrm>
          <a:prstGeom prst="rect">
            <a:avLst/>
          </a:prstGeom>
          <a:noFill/>
        </p:spPr>
        <p:txBody>
          <a:bodyPr wrap="square" rtlCol="0">
            <a:spAutoFit/>
          </a:bodyPr>
          <a:lstStyle/>
          <a:p>
            <a:r>
              <a:rPr lang="it-IT" sz="2400" b="1" dirty="0">
                <a:solidFill>
                  <a:srgbClr val="0070C0"/>
                </a:solidFill>
              </a:rPr>
              <a:t>ANTICORPI BIVALENTI, CELLULE KILLER ADDESTRATE CON RECETTORE CHIMERICO (CAR-T)</a:t>
            </a:r>
          </a:p>
        </p:txBody>
      </p:sp>
    </p:spTree>
    <p:extLst>
      <p:ext uri="{BB962C8B-B14F-4D97-AF65-F5344CB8AC3E}">
        <p14:creationId xmlns:p14="http://schemas.microsoft.com/office/powerpoint/2010/main" val="2311698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310E3D-D983-BD7A-78E1-94BB585BBC35}"/>
              </a:ext>
            </a:extLst>
          </p:cNvPr>
          <p:cNvSpPr txBox="1"/>
          <p:nvPr/>
        </p:nvSpPr>
        <p:spPr>
          <a:xfrm>
            <a:off x="190798" y="151254"/>
            <a:ext cx="6747642" cy="461665"/>
          </a:xfrm>
          <a:prstGeom prst="rect">
            <a:avLst/>
          </a:prstGeom>
          <a:noFill/>
        </p:spPr>
        <p:txBody>
          <a:bodyPr wrap="square" rtlCol="0">
            <a:spAutoFit/>
          </a:bodyPr>
          <a:lstStyle/>
          <a:p>
            <a:r>
              <a:rPr lang="it-IT" sz="2400" b="1" dirty="0">
                <a:solidFill>
                  <a:srgbClr val="0070C0"/>
                </a:solidFill>
              </a:rPr>
              <a:t>VACCINI A RNA CONTRO TUMORI</a:t>
            </a:r>
          </a:p>
        </p:txBody>
      </p:sp>
      <p:pic>
        <p:nvPicPr>
          <p:cNvPr id="4" name="Picture 3">
            <a:extLst>
              <a:ext uri="{FF2B5EF4-FFF2-40B4-BE49-F238E27FC236}">
                <a16:creationId xmlns:a16="http://schemas.microsoft.com/office/drawing/2014/main" id="{4B739F2A-30FD-5298-9A50-EEF48C17D2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301" y="1260092"/>
            <a:ext cx="5635188" cy="3103375"/>
          </a:xfrm>
          <a:prstGeom prst="rect">
            <a:avLst/>
          </a:prstGeom>
        </p:spPr>
      </p:pic>
      <p:sp>
        <p:nvSpPr>
          <p:cNvPr id="5" name="TextBox 4">
            <a:extLst>
              <a:ext uri="{FF2B5EF4-FFF2-40B4-BE49-F238E27FC236}">
                <a16:creationId xmlns:a16="http://schemas.microsoft.com/office/drawing/2014/main" id="{75AA7A51-01B0-A263-6AAF-B01A424E5F31}"/>
              </a:ext>
            </a:extLst>
          </p:cNvPr>
          <p:cNvSpPr txBox="1"/>
          <p:nvPr/>
        </p:nvSpPr>
        <p:spPr>
          <a:xfrm>
            <a:off x="6182628" y="1260092"/>
            <a:ext cx="5440680" cy="3046988"/>
          </a:xfrm>
          <a:prstGeom prst="rect">
            <a:avLst/>
          </a:prstGeom>
          <a:noFill/>
        </p:spPr>
        <p:txBody>
          <a:bodyPr wrap="square" rtlCol="0">
            <a:spAutoFit/>
          </a:bodyPr>
          <a:lstStyle/>
          <a:p>
            <a:r>
              <a:rPr lang="it-IT" sz="2400" dirty="0"/>
              <a:t>Biopsia del tumore</a:t>
            </a:r>
          </a:p>
          <a:p>
            <a:r>
              <a:rPr lang="it-IT" sz="2400" dirty="0"/>
              <a:t>Sequenziamento del genoma tumorale</a:t>
            </a:r>
          </a:p>
          <a:p>
            <a:r>
              <a:rPr lang="it-IT" sz="2400" b="0" dirty="0">
                <a:solidFill>
                  <a:srgbClr val="1A1A1A"/>
                </a:solidFill>
                <a:effectLst/>
                <a:latin typeface="BreveText"/>
              </a:rPr>
              <a:t>Selezione delle </a:t>
            </a:r>
            <a:r>
              <a:rPr lang="it-IT" sz="2400" dirty="0">
                <a:solidFill>
                  <a:srgbClr val="1A1A1A"/>
                </a:solidFill>
                <a:effectLst/>
                <a:latin typeface="BreveText"/>
              </a:rPr>
              <a:t>34 mutazioni </a:t>
            </a:r>
            <a:r>
              <a:rPr lang="it-IT" sz="2400" b="0" dirty="0">
                <a:solidFill>
                  <a:srgbClr val="1A1A1A"/>
                </a:solidFill>
                <a:effectLst/>
                <a:latin typeface="BreveText"/>
              </a:rPr>
              <a:t>più importanti</a:t>
            </a:r>
          </a:p>
          <a:p>
            <a:r>
              <a:rPr lang="it-IT" sz="2400" dirty="0">
                <a:solidFill>
                  <a:srgbClr val="1A1A1A"/>
                </a:solidFill>
                <a:latin typeface="BreveText"/>
              </a:rPr>
              <a:t>Costruzione di un vaccino personalizzato a mRNA con le varianti identificate</a:t>
            </a:r>
          </a:p>
          <a:p>
            <a:r>
              <a:rPr lang="it-IT" sz="2400" dirty="0">
                <a:solidFill>
                  <a:srgbClr val="1A1A1A"/>
                </a:solidFill>
                <a:latin typeface="BreveText"/>
              </a:rPr>
              <a:t>Somministrazione al sistema immunitario insieme a inibitore del checkpoint</a:t>
            </a:r>
            <a:endParaRPr lang="it-IT" sz="2400" dirty="0"/>
          </a:p>
        </p:txBody>
      </p:sp>
    </p:spTree>
    <p:extLst>
      <p:ext uri="{BB962C8B-B14F-4D97-AF65-F5344CB8AC3E}">
        <p14:creationId xmlns:p14="http://schemas.microsoft.com/office/powerpoint/2010/main" val="30033475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DBC7BCD7-BE8B-40A0-BA32-62DE2E8FB4B9}"/>
              </a:ext>
            </a:extLst>
          </p:cNvPr>
          <p:cNvSpPr>
            <a:spLocks noGrp="1" noChangeArrowheads="1"/>
          </p:cNvSpPr>
          <p:nvPr>
            <p:ph type="body" idx="1"/>
          </p:nvPr>
        </p:nvSpPr>
        <p:spPr bwMode="auto">
          <a:xfrm>
            <a:off x="5838824" y="953043"/>
            <a:ext cx="5834063" cy="5110843"/>
          </a:xfrm>
          <a:solidFill>
            <a:srgbClr val="FFFFFF"/>
          </a:solidFill>
          <a:ln>
            <a:noFill/>
            <a:miter lim="800000"/>
            <a:headEnd/>
            <a:tailEnd/>
          </a:ln>
        </p:spPr>
        <p:txBody>
          <a:bodyPr vert="horz" wrap="square" lIns="91440" tIns="45720" rIns="91440" bIns="45720" numCol="1" rtlCol="0" anchor="t" anchorCtr="0" compatLnSpc="1">
            <a:prstTxWarp prst="textNoShape">
              <a:avLst/>
            </a:prstTxWarp>
            <a:normAutofit/>
          </a:bodyPr>
          <a:lstStyle/>
          <a:p>
            <a:pPr>
              <a:buFont typeface="Wingdings" panose="05000000000000000000" pitchFamily="2" charset="2"/>
              <a:buNone/>
            </a:pPr>
            <a:r>
              <a:rPr lang="it-IT" altLang="en-US" dirty="0"/>
              <a:t>Fattori prognostici età, sesso, tipo, anomalie citogenetiche..</a:t>
            </a:r>
          </a:p>
          <a:p>
            <a:pPr>
              <a:buFont typeface="Wingdings" panose="05000000000000000000" pitchFamily="2" charset="2"/>
              <a:buNone/>
            </a:pPr>
            <a:endParaRPr lang="it-IT" altLang="en-US" dirty="0"/>
          </a:p>
          <a:p>
            <a:pPr>
              <a:buFont typeface="Wingdings" panose="05000000000000000000" pitchFamily="2" charset="2"/>
              <a:buNone/>
            </a:pPr>
            <a:r>
              <a:rPr lang="it-IT" altLang="en-US" dirty="0"/>
              <a:t>Terapia  induzione, mantenimento per 2 anni</a:t>
            </a:r>
          </a:p>
          <a:p>
            <a:pPr>
              <a:buFont typeface="Wingdings" panose="05000000000000000000" pitchFamily="2" charset="2"/>
              <a:buNone/>
            </a:pPr>
            <a:r>
              <a:rPr lang="it-IT" altLang="en-US" dirty="0"/>
              <a:t>Profilassi dell’infiltrazione meningea</a:t>
            </a:r>
          </a:p>
          <a:p>
            <a:pPr>
              <a:buFont typeface="Wingdings" panose="05000000000000000000" pitchFamily="2" charset="2"/>
              <a:buNone/>
            </a:pPr>
            <a:r>
              <a:rPr lang="it-IT" altLang="en-US" dirty="0"/>
              <a:t>Evoluzione della terapia</a:t>
            </a:r>
          </a:p>
        </p:txBody>
      </p:sp>
      <p:sp>
        <p:nvSpPr>
          <p:cNvPr id="151555" name="Rectangle 3">
            <a:extLst>
              <a:ext uri="{FF2B5EF4-FFF2-40B4-BE49-F238E27FC236}">
                <a16:creationId xmlns:a16="http://schemas.microsoft.com/office/drawing/2014/main" id="{0C07D17D-FF95-4C75-A090-EA287E4B2C45}"/>
              </a:ext>
            </a:extLst>
          </p:cNvPr>
          <p:cNvSpPr>
            <a:spLocks noGrp="1" noChangeArrowheads="1"/>
          </p:cNvSpPr>
          <p:nvPr>
            <p:ph type="title"/>
          </p:nvPr>
        </p:nvSpPr>
        <p:spPr bwMode="auto">
          <a:xfrm>
            <a:off x="130629" y="149679"/>
            <a:ext cx="7772400" cy="702129"/>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r>
              <a:rPr lang="it-IT" altLang="en-US" sz="3600" b="1" dirty="0">
                <a:solidFill>
                  <a:srgbClr val="0070C0"/>
                </a:solidFill>
                <a:latin typeface="+mn-lt"/>
              </a:rPr>
              <a:t>LEUCEMIA LINFATICA ACUTA</a:t>
            </a:r>
          </a:p>
        </p:txBody>
      </p:sp>
      <p:pic>
        <p:nvPicPr>
          <p:cNvPr id="3" name="Picture 2">
            <a:extLst>
              <a:ext uri="{FF2B5EF4-FFF2-40B4-BE49-F238E27FC236}">
                <a16:creationId xmlns:a16="http://schemas.microsoft.com/office/drawing/2014/main" id="{474DD760-17D3-37B4-25ED-8A3F94CBFE5B}"/>
              </a:ext>
            </a:extLst>
          </p:cNvPr>
          <p:cNvPicPr>
            <a:picLocks noChangeAspect="1"/>
          </p:cNvPicPr>
          <p:nvPr/>
        </p:nvPicPr>
        <p:blipFill>
          <a:blip r:embed="rId2"/>
          <a:stretch>
            <a:fillRect/>
          </a:stretch>
        </p:blipFill>
        <p:spPr>
          <a:xfrm>
            <a:off x="347346" y="851808"/>
            <a:ext cx="5072379" cy="5072379"/>
          </a:xfrm>
          <a:prstGeom prst="rect">
            <a:avLst/>
          </a:prstGeom>
        </p:spPr>
      </p:pic>
    </p:spTree>
    <p:extLst>
      <p:ext uri="{BB962C8B-B14F-4D97-AF65-F5344CB8AC3E}">
        <p14:creationId xmlns:p14="http://schemas.microsoft.com/office/powerpoint/2010/main" val="7323504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64CDD7-569C-4121-A6D7-77CF88761009}"/>
              </a:ext>
            </a:extLst>
          </p:cNvPr>
          <p:cNvSpPr txBox="1"/>
          <p:nvPr/>
        </p:nvSpPr>
        <p:spPr>
          <a:xfrm>
            <a:off x="7715006" y="1259824"/>
            <a:ext cx="4414520" cy="4893647"/>
          </a:xfrm>
          <a:prstGeom prst="rect">
            <a:avLst/>
          </a:prstGeom>
          <a:noFill/>
        </p:spPr>
        <p:txBody>
          <a:bodyPr wrap="square" rtlCol="0">
            <a:spAutoFit/>
          </a:bodyPr>
          <a:lstStyle/>
          <a:p>
            <a:pPr marL="342900" indent="-342900">
              <a:buFont typeface="Wingdings" panose="05000000000000000000" pitchFamily="2" charset="2"/>
              <a:buChar char="v"/>
            </a:pPr>
            <a:r>
              <a:rPr lang="it-IT" sz="2400" dirty="0"/>
              <a:t>Collaborazione internazionale per valutare protocolli</a:t>
            </a:r>
          </a:p>
          <a:p>
            <a:pPr marL="342900" indent="-342900">
              <a:buFont typeface="Wingdings" panose="05000000000000000000" pitchFamily="2" charset="2"/>
              <a:buChar char="v"/>
            </a:pPr>
            <a:endParaRPr lang="it-IT" sz="2400" dirty="0"/>
          </a:p>
          <a:p>
            <a:pPr marL="342900" indent="-342900">
              <a:buFont typeface="Wingdings" panose="05000000000000000000" pitchFamily="2" charset="2"/>
              <a:buChar char="v"/>
            </a:pPr>
            <a:r>
              <a:rPr lang="it-IT" sz="2400" dirty="0"/>
              <a:t>Intensità terapeutica in funzione della stratificazione del rischio</a:t>
            </a:r>
          </a:p>
          <a:p>
            <a:pPr marL="800100" lvl="1" indent="-342900">
              <a:buFont typeface="Courier New" panose="02070309020205020404" pitchFamily="49" charset="0"/>
              <a:buChar char="o"/>
            </a:pPr>
            <a:r>
              <a:rPr lang="it-IT" sz="2400" dirty="0"/>
              <a:t>Risposta a terapia (emocromo, </a:t>
            </a:r>
            <a:r>
              <a:rPr lang="it-IT" sz="2400" dirty="0" err="1"/>
              <a:t>citometria</a:t>
            </a:r>
            <a:r>
              <a:rPr lang="it-IT" sz="2400" dirty="0"/>
              <a:t>)</a:t>
            </a:r>
          </a:p>
          <a:p>
            <a:pPr marL="800100" lvl="1" indent="-342900">
              <a:buFont typeface="Courier New" panose="02070309020205020404" pitchFamily="49" charset="0"/>
              <a:buChar char="o"/>
            </a:pPr>
            <a:r>
              <a:rPr lang="it-IT" sz="2400" dirty="0"/>
              <a:t>Malattia residua minima </a:t>
            </a:r>
          </a:p>
          <a:p>
            <a:pPr marL="800100" lvl="1" indent="-342900">
              <a:buFont typeface="Courier New" panose="02070309020205020404" pitchFamily="49" charset="0"/>
              <a:buChar char="o"/>
            </a:pPr>
            <a:r>
              <a:rPr lang="it-IT" sz="2400" dirty="0"/>
              <a:t>Caratteristiche genomiche</a:t>
            </a:r>
          </a:p>
          <a:p>
            <a:pPr marL="342900" indent="-342900">
              <a:buFont typeface="Wingdings" panose="05000000000000000000" pitchFamily="2" charset="2"/>
              <a:buChar char="v"/>
            </a:pPr>
            <a:endParaRPr lang="it-IT" sz="2400" dirty="0"/>
          </a:p>
          <a:p>
            <a:pPr marL="342900" indent="-342900">
              <a:buFont typeface="Wingdings" panose="05000000000000000000" pitchFamily="2" charset="2"/>
              <a:buChar char="v"/>
            </a:pPr>
            <a:r>
              <a:rPr lang="it-IT" sz="2400" dirty="0"/>
              <a:t>Monitoraggio e cura infezione</a:t>
            </a:r>
          </a:p>
          <a:p>
            <a:pPr marL="342900" indent="-342900">
              <a:buFont typeface="Wingdings" panose="05000000000000000000" pitchFamily="2" charset="2"/>
              <a:buChar char="v"/>
            </a:pPr>
            <a:endParaRPr lang="it-IT" sz="2400" dirty="0"/>
          </a:p>
        </p:txBody>
      </p:sp>
      <p:pic>
        <p:nvPicPr>
          <p:cNvPr id="2" name="Picture 1">
            <a:extLst>
              <a:ext uri="{FF2B5EF4-FFF2-40B4-BE49-F238E27FC236}">
                <a16:creationId xmlns:a16="http://schemas.microsoft.com/office/drawing/2014/main" id="{4F428495-C402-7CA3-4F9D-109C8B2F671F}"/>
              </a:ext>
            </a:extLst>
          </p:cNvPr>
          <p:cNvPicPr>
            <a:picLocks noChangeAspect="1"/>
          </p:cNvPicPr>
          <p:nvPr/>
        </p:nvPicPr>
        <p:blipFill>
          <a:blip r:embed="rId2"/>
          <a:stretch>
            <a:fillRect/>
          </a:stretch>
        </p:blipFill>
        <p:spPr>
          <a:xfrm>
            <a:off x="310743" y="121395"/>
            <a:ext cx="7404263" cy="1087973"/>
          </a:xfrm>
          <a:prstGeom prst="rect">
            <a:avLst/>
          </a:prstGeom>
        </p:spPr>
      </p:pic>
      <p:sp>
        <p:nvSpPr>
          <p:cNvPr id="6" name="TextBox 5">
            <a:extLst>
              <a:ext uri="{FF2B5EF4-FFF2-40B4-BE49-F238E27FC236}">
                <a16:creationId xmlns:a16="http://schemas.microsoft.com/office/drawing/2014/main" id="{CDC64E4E-C6CC-E8D9-4913-54C7A18EEA3A}"/>
              </a:ext>
            </a:extLst>
          </p:cNvPr>
          <p:cNvSpPr txBox="1"/>
          <p:nvPr/>
        </p:nvSpPr>
        <p:spPr>
          <a:xfrm>
            <a:off x="5206518" y="890492"/>
            <a:ext cx="2586530" cy="369332"/>
          </a:xfrm>
          <a:prstGeom prst="rect">
            <a:avLst/>
          </a:prstGeom>
          <a:noFill/>
        </p:spPr>
        <p:txBody>
          <a:bodyPr wrap="square">
            <a:spAutoFit/>
          </a:bodyPr>
          <a:lstStyle/>
          <a:p>
            <a:r>
              <a:rPr lang="en-US" dirty="0" err="1"/>
              <a:t>haematologica</a:t>
            </a:r>
            <a:r>
              <a:rPr lang="en-US" dirty="0"/>
              <a:t> | 2020</a:t>
            </a:r>
            <a:endParaRPr lang="it-IT" dirty="0"/>
          </a:p>
        </p:txBody>
      </p:sp>
      <p:pic>
        <p:nvPicPr>
          <p:cNvPr id="7" name="Picture 6">
            <a:extLst>
              <a:ext uri="{FF2B5EF4-FFF2-40B4-BE49-F238E27FC236}">
                <a16:creationId xmlns:a16="http://schemas.microsoft.com/office/drawing/2014/main" id="{0CF58090-377E-D804-20D3-088E56AB41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934" y="1379637"/>
            <a:ext cx="7563886" cy="5227640"/>
          </a:xfrm>
          <a:prstGeom prst="rect">
            <a:avLst/>
          </a:prstGeom>
        </p:spPr>
      </p:pic>
    </p:spTree>
    <p:extLst>
      <p:ext uri="{BB962C8B-B14F-4D97-AF65-F5344CB8AC3E}">
        <p14:creationId xmlns:p14="http://schemas.microsoft.com/office/powerpoint/2010/main" val="17451446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E45C5382-276F-D05A-11F5-A7DDDF398B2D}"/>
              </a:ext>
            </a:extLst>
          </p:cNvPr>
          <p:cNvSpPr>
            <a:spLocks noGrp="1" noChangeArrowheads="1"/>
          </p:cNvSpPr>
          <p:nvPr>
            <p:ph type="title"/>
          </p:nvPr>
        </p:nvSpPr>
        <p:spPr>
          <a:xfrm>
            <a:off x="107301" y="57150"/>
            <a:ext cx="10818845" cy="665972"/>
          </a:xfrm>
        </p:spPr>
        <p:txBody>
          <a:bodyPr>
            <a:normAutofit/>
          </a:bodyPr>
          <a:lstStyle/>
          <a:p>
            <a:pPr eaLnBrk="1" hangingPunct="1"/>
            <a:r>
              <a:rPr lang="it-IT" altLang="it-IT" sz="3200" b="1" dirty="0">
                <a:solidFill>
                  <a:srgbClr val="0070C0"/>
                </a:solidFill>
                <a:latin typeface="+mn-lt"/>
              </a:rPr>
              <a:t>EREDITARIETA</a:t>
            </a:r>
            <a:r>
              <a:rPr lang="ja-JP" altLang="it-IT" sz="3200" b="1" dirty="0">
                <a:solidFill>
                  <a:srgbClr val="0070C0"/>
                </a:solidFill>
                <a:latin typeface="+mn-lt"/>
              </a:rPr>
              <a:t>’</a:t>
            </a:r>
            <a:r>
              <a:rPr lang="it-IT" altLang="ja-JP" sz="3200" b="1" dirty="0">
                <a:solidFill>
                  <a:srgbClr val="0070C0"/>
                </a:solidFill>
                <a:latin typeface="+mn-lt"/>
              </a:rPr>
              <a:t> NEOPLASIE</a:t>
            </a:r>
            <a:endParaRPr lang="it-IT" altLang="it-IT" sz="3200" b="1" dirty="0">
              <a:solidFill>
                <a:srgbClr val="0070C0"/>
              </a:solidFill>
              <a:latin typeface="+mn-lt"/>
            </a:endParaRPr>
          </a:p>
        </p:txBody>
      </p:sp>
      <p:sp>
        <p:nvSpPr>
          <p:cNvPr id="110594" name="Rectangle 3">
            <a:extLst>
              <a:ext uri="{FF2B5EF4-FFF2-40B4-BE49-F238E27FC236}">
                <a16:creationId xmlns:a16="http://schemas.microsoft.com/office/drawing/2014/main" id="{5355EB33-8180-3815-6238-D95967D17CE8}"/>
              </a:ext>
            </a:extLst>
          </p:cNvPr>
          <p:cNvSpPr>
            <a:spLocks noGrp="1" noChangeArrowheads="1"/>
          </p:cNvSpPr>
          <p:nvPr>
            <p:ph type="body" idx="1"/>
          </p:nvPr>
        </p:nvSpPr>
        <p:spPr>
          <a:xfrm>
            <a:off x="301659" y="1391428"/>
            <a:ext cx="11618198" cy="4684713"/>
          </a:xfrm>
        </p:spPr>
        <p:txBody>
          <a:bodyPr/>
          <a:lstStyle/>
          <a:p>
            <a:pPr marL="0" indent="0">
              <a:buNone/>
            </a:pPr>
            <a:r>
              <a:rPr lang="it-IT" altLang="it-IT" b="1" dirty="0"/>
              <a:t>Sindromi ereditarie: quasi certezza della comparsa di neoplasie </a:t>
            </a:r>
            <a:br>
              <a:rPr lang="it-IT" altLang="it-IT" b="1" dirty="0"/>
            </a:br>
            <a:r>
              <a:rPr lang="it-IT" altLang="it-IT" b="1" dirty="0"/>
              <a:t>(di solito recessive, spesso oncosoppressori)</a:t>
            </a:r>
          </a:p>
          <a:p>
            <a:pPr marL="0" indent="0">
              <a:buNone/>
            </a:pPr>
            <a:r>
              <a:rPr lang="it-IT" altLang="it-IT" sz="2400" b="1" dirty="0"/>
              <a:t>	</a:t>
            </a:r>
          </a:p>
          <a:p>
            <a:pPr marL="0" indent="0">
              <a:buNone/>
            </a:pPr>
            <a:r>
              <a:rPr lang="it-IT" altLang="it-IT" sz="2400" b="1" dirty="0"/>
              <a:t>	</a:t>
            </a:r>
            <a:r>
              <a:rPr lang="it-IT" altLang="it-IT" sz="2400" dirty="0" err="1"/>
              <a:t>Adenomatous</a:t>
            </a:r>
            <a:r>
              <a:rPr lang="it-IT" altLang="it-IT" sz="2400" dirty="0"/>
              <a:t> </a:t>
            </a:r>
            <a:r>
              <a:rPr lang="it-IT" altLang="it-IT" sz="2400" dirty="0" err="1"/>
              <a:t>Polyposis</a:t>
            </a:r>
            <a:r>
              <a:rPr lang="it-IT" altLang="it-IT" sz="2400" dirty="0"/>
              <a:t> Coli (APC) </a:t>
            </a:r>
            <a:r>
              <a:rPr lang="it-IT" altLang="it-IT" sz="2400" dirty="0" err="1"/>
              <a:t>T.colon</a:t>
            </a:r>
            <a:r>
              <a:rPr lang="it-IT" altLang="it-IT" sz="2400" dirty="0"/>
              <a:t>, intestino, endometrio</a:t>
            </a:r>
            <a:endParaRPr lang="en-GB" altLang="it-IT" sz="2400" dirty="0"/>
          </a:p>
          <a:p>
            <a:pPr marL="0" indent="0">
              <a:buNone/>
            </a:pPr>
            <a:r>
              <a:rPr lang="en-GB" altLang="it-IT" sz="2400" dirty="0"/>
              <a:t>	Multiple Endocrine Neoplasia (MEN-1, MEN-2) oncogene RET </a:t>
            </a:r>
            <a:r>
              <a:rPr lang="en-GB" altLang="it-IT" sz="2400" dirty="0">
                <a:sym typeface="Wingdings" panose="05000000000000000000" pitchFamily="2" charset="2"/>
              </a:rPr>
              <a:t> </a:t>
            </a:r>
            <a:r>
              <a:rPr lang="it-IT" altLang="it-IT" sz="2400" dirty="0"/>
              <a:t>t. tiroide, 		paratiroidi, surrene, alter </a:t>
            </a:r>
            <a:r>
              <a:rPr lang="it-IT" altLang="it-IT" sz="2400" dirty="0" err="1"/>
              <a:t>gh.endocrine</a:t>
            </a:r>
            <a:r>
              <a:rPr lang="it-IT" altLang="it-IT" sz="2400" dirty="0"/>
              <a:t>, neurofibromatosi-macchie cafè </a:t>
            </a:r>
            <a:r>
              <a:rPr lang="it-IT" altLang="it-IT" sz="2400" dirty="0" err="1"/>
              <a:t>au</a:t>
            </a:r>
            <a:r>
              <a:rPr lang="it-IT" altLang="it-IT" sz="2400" dirty="0"/>
              <a:t> </a:t>
            </a:r>
            <a:r>
              <a:rPr lang="it-IT" altLang="it-IT" sz="2400" dirty="0" err="1"/>
              <a:t>lait</a:t>
            </a:r>
            <a:endParaRPr lang="it-IT" altLang="it-IT" sz="2400" dirty="0"/>
          </a:p>
          <a:p>
            <a:pPr marL="0" indent="0">
              <a:buNone/>
            </a:pPr>
            <a:r>
              <a:rPr lang="it-IT" altLang="it-IT" sz="2400" dirty="0"/>
              <a:t>	Li Fraumeni (p53)  </a:t>
            </a:r>
          </a:p>
          <a:p>
            <a:pPr marL="0" indent="0">
              <a:buNone/>
            </a:pPr>
            <a:r>
              <a:rPr lang="it-IT" altLang="it-IT" sz="2400" dirty="0"/>
              <a:t>	Retinoblastoma (</a:t>
            </a:r>
            <a:r>
              <a:rPr lang="it-IT" altLang="it-IT" sz="2400" dirty="0" err="1"/>
              <a:t>Rb</a:t>
            </a:r>
            <a:r>
              <a:rPr lang="it-IT" altLang="it-IT" sz="2400" dirty="0"/>
              <a:t>) (spesso bilaterale , ± osteosarcoma) (vedi figura)</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a:extLst>
              <a:ext uri="{FF2B5EF4-FFF2-40B4-BE49-F238E27FC236}">
                <a16:creationId xmlns:a16="http://schemas.microsoft.com/office/drawing/2014/main" id="{4F7A2CB0-57A7-50DA-6581-7A04294F228C}"/>
              </a:ext>
            </a:extLst>
          </p:cNvPr>
          <p:cNvSpPr>
            <a:spLocks noGrp="1" noChangeArrowheads="1"/>
          </p:cNvSpPr>
          <p:nvPr>
            <p:ph type="body" idx="1"/>
          </p:nvPr>
        </p:nvSpPr>
        <p:spPr>
          <a:xfrm>
            <a:off x="352977" y="984380"/>
            <a:ext cx="10783109" cy="5943600"/>
          </a:xfrm>
        </p:spPr>
        <p:txBody>
          <a:bodyPr/>
          <a:lstStyle/>
          <a:p>
            <a:pPr marL="609600" indent="-609600">
              <a:buNone/>
              <a:defRPr/>
            </a:pPr>
            <a:r>
              <a:rPr lang="it-IT" altLang="it-IT" sz="2400" b="1" dirty="0">
                <a:ea typeface="ＭＳ Ｐゴシック" panose="020B0600070205080204" pitchFamily="34" charset="-128"/>
              </a:rPr>
              <a:t>Deficit nei meccanismi di riparazione del DNA</a:t>
            </a:r>
          </a:p>
          <a:p>
            <a:pPr marL="609600" indent="-609600">
              <a:buNone/>
              <a:defRPr/>
            </a:pPr>
            <a:endParaRPr lang="en-GB" altLang="it-IT" sz="2200" b="1" u="sng" dirty="0">
              <a:ea typeface="ＭＳ Ｐゴシック" panose="020B0600070205080204" pitchFamily="34" charset="-128"/>
            </a:endParaRPr>
          </a:p>
          <a:p>
            <a:pPr eaLnBrk="1" hangingPunct="1">
              <a:buFontTx/>
              <a:buNone/>
              <a:defRPr/>
            </a:pPr>
            <a:r>
              <a:rPr lang="en-GB" altLang="it-IT" sz="2000" b="1" u="sng" dirty="0">
                <a:ea typeface="ＭＳ Ｐゴシック" panose="020B0600070205080204" pitchFamily="34" charset="-128"/>
              </a:rPr>
              <a:t>Nucleotide Excision Repair (NER):</a:t>
            </a:r>
          </a:p>
          <a:p>
            <a:pPr eaLnBrk="1" hangingPunct="1">
              <a:buFontTx/>
              <a:buNone/>
              <a:defRPr/>
            </a:pPr>
            <a:r>
              <a:rPr lang="it-IT" altLang="it-IT" sz="2000" b="1" dirty="0">
                <a:ea typeface="ＭＳ Ｐゴシック" panose="020B0600070205080204" pitchFamily="34" charset="-128"/>
              </a:rPr>
              <a:t>	</a:t>
            </a:r>
            <a:r>
              <a:rPr lang="it-IT" altLang="it-IT" sz="2000" dirty="0">
                <a:ea typeface="ＭＳ Ｐゴシック" panose="020B0600070205080204" pitchFamily="34" charset="-128"/>
              </a:rPr>
              <a:t>Xeroderma pigmentoso (tanti geni) errori nel NER </a:t>
            </a:r>
          </a:p>
          <a:p>
            <a:pPr eaLnBrk="1" hangingPunct="1">
              <a:buFontTx/>
              <a:buNone/>
              <a:defRPr/>
            </a:pPr>
            <a:endParaRPr lang="it-IT" altLang="it-IT" sz="2000" b="1" dirty="0">
              <a:ea typeface="ＭＳ Ｐゴシック" panose="020B0600070205080204" pitchFamily="34" charset="-128"/>
            </a:endParaRPr>
          </a:p>
          <a:p>
            <a:pPr eaLnBrk="1" hangingPunct="1">
              <a:buFontTx/>
              <a:buNone/>
              <a:defRPr/>
            </a:pPr>
            <a:r>
              <a:rPr lang="it-IT" altLang="it-IT" sz="2000" b="1" u="sng" dirty="0" err="1">
                <a:ea typeface="ＭＳ Ｐゴシック" panose="020B0600070205080204" pitchFamily="34" charset="-128"/>
              </a:rPr>
              <a:t>Recombination</a:t>
            </a:r>
            <a:r>
              <a:rPr lang="it-IT" altLang="it-IT" sz="2000" b="1" u="sng" dirty="0">
                <a:ea typeface="ＭＳ Ｐゴシック" panose="020B0600070205080204" pitchFamily="34" charset="-128"/>
              </a:rPr>
              <a:t> </a:t>
            </a:r>
            <a:r>
              <a:rPr lang="it-IT" altLang="it-IT" sz="2000" b="1" u="sng" dirty="0" err="1">
                <a:ea typeface="ＭＳ Ｐゴシック" panose="020B0600070205080204" pitchFamily="34" charset="-128"/>
              </a:rPr>
              <a:t>Repair</a:t>
            </a:r>
            <a:r>
              <a:rPr lang="it-IT" altLang="it-IT" sz="2000" b="1" u="sng" dirty="0">
                <a:ea typeface="ＭＳ Ｐゴシック" panose="020B0600070205080204" pitchFamily="34" charset="-128"/>
              </a:rPr>
              <a:t> (RR):</a:t>
            </a:r>
          </a:p>
          <a:p>
            <a:pPr eaLnBrk="1" hangingPunct="1">
              <a:buFontTx/>
              <a:buNone/>
              <a:defRPr/>
            </a:pPr>
            <a:r>
              <a:rPr lang="it-IT" altLang="it-IT" sz="2000" b="1" dirty="0">
                <a:ea typeface="ＭＳ Ｐゴシック" panose="020B0600070205080204" pitchFamily="34" charset="-128"/>
              </a:rPr>
              <a:t>	</a:t>
            </a:r>
            <a:r>
              <a:rPr lang="it-IT" altLang="it-IT" sz="2000" dirty="0">
                <a:ea typeface="ＭＳ Ｐゴシック" panose="020B0600070205080204" pitchFamily="34" charset="-128"/>
              </a:rPr>
              <a:t>Atassia Teleangectasia (ATM </a:t>
            </a:r>
            <a:r>
              <a:rPr lang="it-IT" altLang="it-IT" sz="2000" dirty="0" err="1">
                <a:ea typeface="ＭＳ Ｐゴシック" panose="020B0600070205080204" pitchFamily="34" charset="-128"/>
              </a:rPr>
              <a:t>sensor</a:t>
            </a:r>
            <a:r>
              <a:rPr lang="it-IT" altLang="it-IT" sz="2000" dirty="0">
                <a:ea typeface="ＭＳ Ｐゴシック" panose="020B0600070205080204" pitchFamily="34" charset="-128"/>
              </a:rPr>
              <a:t> di danno, fosforila BRCA-1 e RAD51 che ripara DNA)</a:t>
            </a:r>
          </a:p>
          <a:p>
            <a:pPr eaLnBrk="1" hangingPunct="1">
              <a:buFontTx/>
              <a:buNone/>
              <a:defRPr/>
            </a:pPr>
            <a:r>
              <a:rPr lang="it-IT" altLang="it-IT" sz="2000" dirty="0">
                <a:ea typeface="ＭＳ Ｐゴシック" panose="020B0600070205080204" pitchFamily="34" charset="-128"/>
              </a:rPr>
              <a:t>	</a:t>
            </a:r>
            <a:r>
              <a:rPr lang="it-IT" altLang="it-IT" sz="2000" dirty="0" err="1">
                <a:ea typeface="ＭＳ Ｐゴシック" panose="020B0600070205080204" pitchFamily="34" charset="-128"/>
              </a:rPr>
              <a:t>Hereditary</a:t>
            </a:r>
            <a:r>
              <a:rPr lang="it-IT" altLang="it-IT" sz="2000" dirty="0">
                <a:ea typeface="ＭＳ Ｐゴシック" panose="020B0600070205080204" pitchFamily="34" charset="-128"/>
              </a:rPr>
              <a:t> Non </a:t>
            </a:r>
            <a:r>
              <a:rPr lang="it-IT" altLang="it-IT" sz="2000" dirty="0" err="1">
                <a:ea typeface="ＭＳ Ｐゴシック" panose="020B0600070205080204" pitchFamily="34" charset="-128"/>
              </a:rPr>
              <a:t>Polyposis</a:t>
            </a:r>
            <a:r>
              <a:rPr lang="it-IT" altLang="it-IT" sz="2000" dirty="0">
                <a:ea typeface="ＭＳ Ｐゴシック" panose="020B0600070205080204" pitchFamily="34" charset="-128"/>
              </a:rPr>
              <a:t> Colon Cancer (HNPCC) (geni MSH-2, MLH-1, MSH-6 = riparazione del mis-match – mancato appaiamento delle basi complementari) </a:t>
            </a:r>
          </a:p>
          <a:p>
            <a:pPr eaLnBrk="1" hangingPunct="1">
              <a:buFontTx/>
              <a:buNone/>
              <a:defRPr/>
            </a:pPr>
            <a:r>
              <a:rPr lang="it-IT" altLang="it-IT" sz="2000" dirty="0">
                <a:ea typeface="ＭＳ Ｐゴシック" panose="020B0600070205080204" pitchFamily="34" charset="-128"/>
              </a:rPr>
              <a:t>	Sindrome di Bloom – ridotto sviluppo (BLM = </a:t>
            </a:r>
            <a:r>
              <a:rPr lang="it-IT" altLang="it-IT" sz="2000" dirty="0" err="1">
                <a:ea typeface="ＭＳ Ｐゴシック" panose="020B0600070205080204" pitchFamily="34" charset="-128"/>
              </a:rPr>
              <a:t>elicasi</a:t>
            </a:r>
            <a:r>
              <a:rPr lang="it-IT" altLang="it-IT" sz="2000" dirty="0">
                <a:ea typeface="ＭＳ Ｐゴシック" panose="020B0600070205080204" pitchFamily="34" charset="-128"/>
              </a:rPr>
              <a:t>)</a:t>
            </a:r>
          </a:p>
          <a:p>
            <a:pPr eaLnBrk="1" hangingPunct="1">
              <a:buFontTx/>
              <a:buNone/>
              <a:defRPr/>
            </a:pPr>
            <a:r>
              <a:rPr lang="it-IT" altLang="it-IT" sz="2000" dirty="0">
                <a:ea typeface="ＭＳ Ｐゴシック" panose="020B0600070205080204" pitchFamily="34" charset="-128"/>
              </a:rPr>
              <a:t>	Anemia di Fanconi (BRCA-2 = FANC-D1 – legano RAD-51 che ripara DNA)</a:t>
            </a:r>
          </a:p>
          <a:p>
            <a:pPr eaLnBrk="1" hangingPunct="1">
              <a:buFontTx/>
              <a:buNone/>
              <a:defRPr/>
            </a:pPr>
            <a:endParaRPr lang="it-IT" altLang="it-IT" sz="2000" dirty="0">
              <a:ea typeface="ＭＳ Ｐゴシック" panose="020B0600070205080204" pitchFamily="34" charset="-128"/>
            </a:endParaRPr>
          </a:p>
          <a:p>
            <a:pPr marL="609600" indent="-609600">
              <a:buNone/>
              <a:defRPr/>
            </a:pPr>
            <a:r>
              <a:rPr lang="it-IT" altLang="it-IT" sz="2000" b="1" u="sng" dirty="0">
                <a:ea typeface="ＭＳ Ｐゴシック" panose="020B0600070205080204" pitchFamily="34" charset="-128"/>
              </a:rPr>
              <a:t>MISMATCH  </a:t>
            </a:r>
            <a:r>
              <a:rPr lang="it-IT" altLang="it-IT" sz="2000" b="1" u="sng" dirty="0" err="1">
                <a:ea typeface="ＭＳ Ｐゴシック" panose="020B0600070205080204" pitchFamily="34" charset="-128"/>
              </a:rPr>
              <a:t>Repair</a:t>
            </a:r>
            <a:r>
              <a:rPr lang="it-IT" altLang="it-IT" sz="2000" b="1" u="sng" dirty="0">
                <a:ea typeface="ＭＳ Ｐゴシック" panose="020B0600070205080204" pitchFamily="34" charset="-128"/>
              </a:rPr>
              <a:t> </a:t>
            </a:r>
            <a:r>
              <a:rPr lang="it-IT" altLang="it-IT" sz="2000" b="1" dirty="0">
                <a:ea typeface="ＭＳ Ｐゴシック" panose="020B0600070205080204" pitchFamily="34" charset="-128"/>
              </a:rPr>
              <a:t>(= riparazione del DNA per ricombinazione omologa)</a:t>
            </a:r>
          </a:p>
          <a:p>
            <a:pPr marL="609600" indent="-609600">
              <a:buNone/>
              <a:defRPr/>
            </a:pPr>
            <a:r>
              <a:rPr lang="it-IT" altLang="it-IT" sz="2000" b="1" dirty="0">
                <a:ea typeface="ＭＳ Ｐゴシック" panose="020B0600070205080204" pitchFamily="34" charset="-128"/>
              </a:rPr>
              <a:t>      </a:t>
            </a:r>
            <a:r>
              <a:rPr lang="it-IT" altLang="it-IT" sz="2000" dirty="0">
                <a:ea typeface="ＭＳ Ｐゴシック" panose="020B0600070205080204" pitchFamily="34" charset="-128"/>
              </a:rPr>
              <a:t>Human </a:t>
            </a:r>
            <a:r>
              <a:rPr lang="it-IT" altLang="it-IT" sz="2000" u="sng" dirty="0">
                <a:ea typeface="ＭＳ Ｐゴシック" panose="020B0600070205080204" pitchFamily="34" charset="-128"/>
              </a:rPr>
              <a:t>Non</a:t>
            </a:r>
            <a:r>
              <a:rPr lang="it-IT" altLang="it-IT" sz="2000" dirty="0">
                <a:ea typeface="ＭＳ Ｐゴシック" panose="020B0600070205080204" pitchFamily="34" charset="-128"/>
              </a:rPr>
              <a:t> </a:t>
            </a:r>
            <a:r>
              <a:rPr lang="it-IT" altLang="it-IT" sz="2000" dirty="0" err="1">
                <a:ea typeface="ＭＳ Ｐゴシック" panose="020B0600070205080204" pitchFamily="34" charset="-128"/>
              </a:rPr>
              <a:t>Polyposis</a:t>
            </a:r>
            <a:r>
              <a:rPr lang="it-IT" altLang="it-IT" sz="2000" dirty="0">
                <a:ea typeface="ＭＳ Ｐゴシック" panose="020B0600070205080204" pitchFamily="34" charset="-128"/>
              </a:rPr>
              <a:t> Colon Cancer (geni MSH-2, MLH-1, PMS-1,2)</a:t>
            </a:r>
          </a:p>
        </p:txBody>
      </p:sp>
      <p:sp>
        <p:nvSpPr>
          <p:cNvPr id="7" name="TextBox 6">
            <a:extLst>
              <a:ext uri="{FF2B5EF4-FFF2-40B4-BE49-F238E27FC236}">
                <a16:creationId xmlns:a16="http://schemas.microsoft.com/office/drawing/2014/main" id="{58FDC06C-DDB8-514C-F2F1-32ABA851EFA6}"/>
              </a:ext>
            </a:extLst>
          </p:cNvPr>
          <p:cNvSpPr txBox="1"/>
          <p:nvPr/>
        </p:nvSpPr>
        <p:spPr>
          <a:xfrm>
            <a:off x="215770" y="118579"/>
            <a:ext cx="10822344" cy="584775"/>
          </a:xfrm>
          <a:prstGeom prst="rect">
            <a:avLst/>
          </a:prstGeom>
          <a:noFill/>
        </p:spPr>
        <p:txBody>
          <a:bodyPr wrap="square">
            <a:spAutoFit/>
          </a:bodyPr>
          <a:lstStyle/>
          <a:p>
            <a:pPr marL="609600" indent="-609600">
              <a:buNone/>
              <a:defRPr/>
            </a:pPr>
            <a:r>
              <a:rPr lang="it-IT" altLang="it-IT" sz="3200" b="1" dirty="0">
                <a:solidFill>
                  <a:srgbClr val="0070C0"/>
                </a:solidFill>
                <a:ea typeface="ＭＳ Ｐゴシック" panose="020B0600070205080204" pitchFamily="34" charset="-128"/>
              </a:rPr>
              <a:t>Sindromi con instabilità genetica ereditaria</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a:extLst>
              <a:ext uri="{FF2B5EF4-FFF2-40B4-BE49-F238E27FC236}">
                <a16:creationId xmlns:a16="http://schemas.microsoft.com/office/drawing/2014/main" id="{E3F36A0C-1919-4E6E-0DA0-4386E5661475}"/>
              </a:ext>
            </a:extLst>
          </p:cNvPr>
          <p:cNvSpPr>
            <a:spLocks noGrp="1" noChangeArrowheads="1"/>
          </p:cNvSpPr>
          <p:nvPr>
            <p:ph type="body" idx="1"/>
          </p:nvPr>
        </p:nvSpPr>
        <p:spPr>
          <a:xfrm>
            <a:off x="503238" y="502298"/>
            <a:ext cx="8107362" cy="4114800"/>
          </a:xfrm>
        </p:spPr>
        <p:txBody>
          <a:bodyPr/>
          <a:lstStyle/>
          <a:p>
            <a:pPr eaLnBrk="1" hangingPunct="1">
              <a:buFontTx/>
              <a:buNone/>
            </a:pPr>
            <a:r>
              <a:rPr lang="it-IT" altLang="it-IT" b="1" dirty="0"/>
              <a:t>Tumori </a:t>
            </a:r>
            <a:r>
              <a:rPr lang="ja-JP" altLang="it-IT" b="1" dirty="0"/>
              <a:t>“</a:t>
            </a:r>
            <a:r>
              <a:rPr lang="it-IT" altLang="ja-JP" b="1" dirty="0"/>
              <a:t>familiari</a:t>
            </a:r>
            <a:r>
              <a:rPr lang="ja-JP" altLang="it-IT" b="1" dirty="0"/>
              <a:t>”</a:t>
            </a:r>
            <a:r>
              <a:rPr lang="it-IT" altLang="ja-JP" dirty="0"/>
              <a:t> </a:t>
            </a:r>
          </a:p>
          <a:p>
            <a:pPr eaLnBrk="1" hangingPunct="1">
              <a:buFontTx/>
              <a:buNone/>
            </a:pPr>
            <a:r>
              <a:rPr lang="it-IT" altLang="ja-JP" dirty="0"/>
              <a:t>(patogenesi multifattoriale, rischio 2-3 x):</a:t>
            </a:r>
          </a:p>
          <a:p>
            <a:pPr eaLnBrk="1" hangingPunct="1">
              <a:buFontTx/>
              <a:buNone/>
            </a:pPr>
            <a:endParaRPr lang="it-IT" altLang="it-IT" dirty="0"/>
          </a:p>
          <a:p>
            <a:pPr eaLnBrk="1" hangingPunct="1">
              <a:buFontTx/>
              <a:buNone/>
            </a:pPr>
            <a:r>
              <a:rPr lang="it-IT" altLang="it-IT" dirty="0"/>
              <a:t>	T. colon, mammella (BRCA-1, 2 = </a:t>
            </a:r>
            <a:r>
              <a:rPr lang="it-IT" altLang="it-IT" dirty="0" err="1"/>
              <a:t>EGFr</a:t>
            </a:r>
            <a:r>
              <a:rPr lang="it-IT" altLang="it-IT" dirty="0"/>
              <a:t>), ovaio, cervello, melanomi.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E8B50E6-1EB3-E284-E374-F10795E55654}"/>
              </a:ext>
            </a:extLst>
          </p:cNvPr>
          <p:cNvSpPr txBox="1"/>
          <p:nvPr/>
        </p:nvSpPr>
        <p:spPr>
          <a:xfrm>
            <a:off x="8247312" y="6302266"/>
            <a:ext cx="34322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Hanahan</a:t>
            </a:r>
            <a:r>
              <a:rPr lang="it-IT" dirty="0">
                <a:cs typeface="Calibri"/>
              </a:rPr>
              <a:t> e Weinberg 2011 Cell</a:t>
            </a:r>
            <a:endParaRPr lang="it-IT" dirty="0"/>
          </a:p>
        </p:txBody>
      </p:sp>
      <p:sp>
        <p:nvSpPr>
          <p:cNvPr id="3" name="CasellaDiTesto 2">
            <a:extLst>
              <a:ext uri="{FF2B5EF4-FFF2-40B4-BE49-F238E27FC236}">
                <a16:creationId xmlns:a16="http://schemas.microsoft.com/office/drawing/2014/main" id="{F36BD086-521A-69BC-8A95-52B929483297}"/>
              </a:ext>
            </a:extLst>
          </p:cNvPr>
          <p:cNvSpPr txBox="1"/>
          <p:nvPr/>
        </p:nvSpPr>
        <p:spPr>
          <a:xfrm>
            <a:off x="331734" y="969725"/>
            <a:ext cx="10843655"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it-IT" sz="2800" dirty="0">
                <a:cs typeface="Calibri"/>
              </a:rPr>
              <a:t>Capacità di </a:t>
            </a:r>
            <a:r>
              <a:rPr lang="it-IT" sz="2800" b="1" dirty="0">
                <a:cs typeface="Calibri"/>
              </a:rPr>
              <a:t>crescere con propri segnali </a:t>
            </a:r>
            <a:r>
              <a:rPr lang="it-IT" sz="2800" dirty="0">
                <a:cs typeface="Calibri"/>
              </a:rPr>
              <a:t>autonomi</a:t>
            </a:r>
          </a:p>
          <a:p>
            <a:pPr>
              <a:spcBef>
                <a:spcPts val="1200"/>
              </a:spcBef>
            </a:pPr>
            <a:r>
              <a:rPr lang="it-IT" sz="2800" b="1" dirty="0">
                <a:cs typeface="Calibri"/>
              </a:rPr>
              <a:t>Evasione da segnali inibitori </a:t>
            </a:r>
            <a:r>
              <a:rPr lang="it-IT" sz="2800" dirty="0">
                <a:cs typeface="Calibri"/>
              </a:rPr>
              <a:t>(inibizione da contatto </a:t>
            </a:r>
            <a:r>
              <a:rPr lang="it-IT" sz="2800" dirty="0" err="1">
                <a:cs typeface="Calibri"/>
              </a:rPr>
              <a:t>etc</a:t>
            </a:r>
            <a:r>
              <a:rPr lang="it-IT" sz="2800" dirty="0">
                <a:cs typeface="Calibri"/>
              </a:rPr>
              <a:t>)</a:t>
            </a:r>
          </a:p>
          <a:p>
            <a:pPr>
              <a:spcBef>
                <a:spcPts val="1200"/>
              </a:spcBef>
            </a:pPr>
            <a:r>
              <a:rPr lang="it-IT" sz="2800" b="1" dirty="0">
                <a:cs typeface="Calibri"/>
              </a:rPr>
              <a:t>Evasione da morte </a:t>
            </a:r>
            <a:r>
              <a:rPr lang="it-IT" sz="2800" b="1" dirty="0" err="1">
                <a:cs typeface="Calibri"/>
              </a:rPr>
              <a:t>apoptotica</a:t>
            </a:r>
            <a:endParaRPr lang="it-IT" sz="2800" b="1" dirty="0">
              <a:cs typeface="Calibri"/>
            </a:endParaRPr>
          </a:p>
          <a:p>
            <a:pPr>
              <a:spcBef>
                <a:spcPts val="1200"/>
              </a:spcBef>
            </a:pPr>
            <a:r>
              <a:rPr lang="it-IT" sz="2800" dirty="0">
                <a:cs typeface="Calibri"/>
              </a:rPr>
              <a:t>Potenziale </a:t>
            </a:r>
            <a:r>
              <a:rPr lang="it-IT" sz="2800" b="1" dirty="0">
                <a:cs typeface="Calibri"/>
              </a:rPr>
              <a:t>replicativo illimitato</a:t>
            </a:r>
            <a:r>
              <a:rPr lang="it-IT" sz="2800" dirty="0">
                <a:cs typeface="Calibri"/>
              </a:rPr>
              <a:t> (telomerasi)</a:t>
            </a:r>
          </a:p>
          <a:p>
            <a:pPr>
              <a:spcBef>
                <a:spcPts val="1200"/>
              </a:spcBef>
            </a:pPr>
            <a:r>
              <a:rPr lang="it-IT" sz="2800" b="1" dirty="0">
                <a:cs typeface="Calibri"/>
              </a:rPr>
              <a:t>Angiogenesi</a:t>
            </a:r>
          </a:p>
          <a:p>
            <a:pPr>
              <a:spcBef>
                <a:spcPts val="1200"/>
              </a:spcBef>
            </a:pPr>
            <a:r>
              <a:rPr lang="it-IT" sz="2800" b="1" dirty="0">
                <a:cs typeface="Calibri"/>
              </a:rPr>
              <a:t>Invasione e metastasi</a:t>
            </a:r>
          </a:p>
          <a:p>
            <a:pPr>
              <a:spcBef>
                <a:spcPts val="1200"/>
              </a:spcBef>
            </a:pPr>
            <a:r>
              <a:rPr lang="it-IT" sz="2800" dirty="0">
                <a:cs typeface="Calibri"/>
              </a:rPr>
              <a:t>Riprogrammazione del </a:t>
            </a:r>
            <a:r>
              <a:rPr lang="it-IT" sz="2800" b="1" dirty="0">
                <a:cs typeface="Calibri"/>
              </a:rPr>
              <a:t>metabolismo</a:t>
            </a:r>
          </a:p>
          <a:p>
            <a:pPr>
              <a:spcBef>
                <a:spcPts val="1200"/>
              </a:spcBef>
            </a:pPr>
            <a:r>
              <a:rPr lang="it-IT" sz="2800" b="1" dirty="0">
                <a:cs typeface="Calibri"/>
              </a:rPr>
              <a:t>Evasione dell'</a:t>
            </a:r>
            <a:r>
              <a:rPr lang="it-IT" sz="2800" b="1" dirty="0" err="1">
                <a:cs typeface="Calibri"/>
              </a:rPr>
              <a:t>immunosorveglianza</a:t>
            </a:r>
          </a:p>
        </p:txBody>
      </p:sp>
      <p:sp>
        <p:nvSpPr>
          <p:cNvPr id="4" name="CasellaDiTesto 3">
            <a:extLst>
              <a:ext uri="{FF2B5EF4-FFF2-40B4-BE49-F238E27FC236}">
                <a16:creationId xmlns:a16="http://schemas.microsoft.com/office/drawing/2014/main" id="{A8E9CBAF-F6A5-3F1A-3700-239C7C6AEEE1}"/>
              </a:ext>
            </a:extLst>
          </p:cNvPr>
          <p:cNvSpPr txBox="1"/>
          <p:nvPr/>
        </p:nvSpPr>
        <p:spPr>
          <a:xfrm>
            <a:off x="283607" y="61904"/>
            <a:ext cx="87273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3600" b="1" u="sng" dirty="0">
                <a:solidFill>
                  <a:srgbClr val="0070C0"/>
                </a:solidFill>
                <a:cs typeface="Calibri"/>
              </a:rPr>
              <a:t>HALLMARKS</a:t>
            </a:r>
            <a:r>
              <a:rPr lang="it-IT" sz="3600" b="1" dirty="0">
                <a:solidFill>
                  <a:srgbClr val="0070C0"/>
                </a:solidFill>
                <a:cs typeface="Calibri"/>
              </a:rPr>
              <a:t> delle cellule tumorali</a:t>
            </a:r>
            <a:endParaRPr lang="it-IT" sz="3600" b="1" dirty="0">
              <a:solidFill>
                <a:srgbClr val="0070C0"/>
              </a:solidFill>
            </a:endParaRPr>
          </a:p>
        </p:txBody>
      </p:sp>
    </p:spTree>
    <p:extLst>
      <p:ext uri="{BB962C8B-B14F-4D97-AF65-F5344CB8AC3E}">
        <p14:creationId xmlns:p14="http://schemas.microsoft.com/office/powerpoint/2010/main" val="7924640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09757CE0-E795-B7CE-9F53-AF2128D35E64}"/>
              </a:ext>
            </a:extLst>
          </p:cNvPr>
          <p:cNvSpPr>
            <a:spLocks noGrp="1" noChangeArrowheads="1"/>
          </p:cNvSpPr>
          <p:nvPr>
            <p:ph type="title"/>
          </p:nvPr>
        </p:nvSpPr>
        <p:spPr>
          <a:xfrm>
            <a:off x="264368" y="150521"/>
            <a:ext cx="10515600" cy="605259"/>
          </a:xfrm>
        </p:spPr>
        <p:txBody>
          <a:bodyPr/>
          <a:lstStyle/>
          <a:p>
            <a:pPr eaLnBrk="1" hangingPunct="1"/>
            <a:r>
              <a:rPr lang="it-IT" altLang="it-IT" sz="2800" b="1" dirty="0">
                <a:solidFill>
                  <a:srgbClr val="0070C0"/>
                </a:solidFill>
                <a:latin typeface="+mn-lt"/>
              </a:rPr>
              <a:t> PREDISPOSIZIONE NON EREDITARIA ALLE NEOPLASIE</a:t>
            </a:r>
          </a:p>
        </p:txBody>
      </p:sp>
      <p:sp>
        <p:nvSpPr>
          <p:cNvPr id="114690" name="Rectangle 3">
            <a:extLst>
              <a:ext uri="{FF2B5EF4-FFF2-40B4-BE49-F238E27FC236}">
                <a16:creationId xmlns:a16="http://schemas.microsoft.com/office/drawing/2014/main" id="{EFED7549-84BE-B882-D354-3A89C5EC048F}"/>
              </a:ext>
            </a:extLst>
          </p:cNvPr>
          <p:cNvSpPr>
            <a:spLocks noGrp="1" noChangeArrowheads="1"/>
          </p:cNvSpPr>
          <p:nvPr>
            <p:ph type="body" idx="1"/>
          </p:nvPr>
        </p:nvSpPr>
        <p:spPr>
          <a:xfrm>
            <a:off x="455645" y="1160106"/>
            <a:ext cx="9957318" cy="4876800"/>
          </a:xfrm>
        </p:spPr>
        <p:txBody>
          <a:bodyPr/>
          <a:lstStyle/>
          <a:p>
            <a:pPr eaLnBrk="1" hangingPunct="1">
              <a:buFontTx/>
              <a:buNone/>
              <a:defRPr/>
            </a:pPr>
            <a:r>
              <a:rPr lang="it-IT" altLang="it-IT" dirty="0">
                <a:ea typeface="ＭＳ Ｐゴシック" panose="020B0600070205080204" pitchFamily="34" charset="-128"/>
              </a:rPr>
              <a:t>-  iperplasia endometrio, displasia cervice</a:t>
            </a:r>
          </a:p>
          <a:p>
            <a:pPr eaLnBrk="1" hangingPunct="1">
              <a:buFontTx/>
              <a:buNone/>
              <a:defRPr/>
            </a:pPr>
            <a:r>
              <a:rPr lang="it-IT" altLang="it-IT" dirty="0">
                <a:ea typeface="ＭＳ Ｐゴシック" panose="020B0600070205080204" pitchFamily="34" charset="-128"/>
              </a:rPr>
              <a:t>-  metaplasia bronchiale fumatori</a:t>
            </a:r>
          </a:p>
          <a:p>
            <a:pPr eaLnBrk="1" hangingPunct="1">
              <a:buFontTx/>
              <a:buNone/>
              <a:defRPr/>
            </a:pPr>
            <a:r>
              <a:rPr lang="it-IT" altLang="it-IT" dirty="0">
                <a:ea typeface="ＭＳ Ｐゴシック" panose="020B0600070205080204" pitchFamily="34" charset="-128"/>
              </a:rPr>
              <a:t>-  cirrosi—rigenerazione epatica</a:t>
            </a:r>
          </a:p>
          <a:p>
            <a:pPr eaLnBrk="1" hangingPunct="1">
              <a:buFontTx/>
              <a:buChar char="-"/>
              <a:defRPr/>
            </a:pPr>
            <a:r>
              <a:rPr lang="it-IT" altLang="it-IT" dirty="0">
                <a:ea typeface="ＭＳ Ｐゴシック" panose="020B0600070205080204" pitchFamily="34" charset="-128"/>
              </a:rPr>
              <a:t>Infiammazione (</a:t>
            </a:r>
            <a:r>
              <a:rPr lang="it-IT" altLang="it-IT" dirty="0" err="1">
                <a:ea typeface="ＭＳ Ｐゴシック" panose="020B0600070205080204" pitchFamily="34" charset="-128"/>
              </a:rPr>
              <a:t>Reactive</a:t>
            </a:r>
            <a:r>
              <a:rPr lang="it-IT" altLang="it-IT" dirty="0">
                <a:ea typeface="ＭＳ Ｐゴシック" panose="020B0600070205080204" pitchFamily="34" charset="-128"/>
              </a:rPr>
              <a:t> </a:t>
            </a:r>
            <a:r>
              <a:rPr lang="it-IT" altLang="it-IT" dirty="0" err="1">
                <a:ea typeface="ＭＳ Ｐゴシック" panose="020B0600070205080204" pitchFamily="34" charset="-128"/>
              </a:rPr>
              <a:t>Oxygen</a:t>
            </a:r>
            <a:r>
              <a:rPr lang="it-IT" altLang="it-IT" dirty="0">
                <a:ea typeface="ＭＳ Ｐゴシック" panose="020B0600070205080204" pitchFamily="34" charset="-128"/>
              </a:rPr>
              <a:t> </a:t>
            </a:r>
            <a:r>
              <a:rPr lang="it-IT" altLang="it-IT" dirty="0" err="1">
                <a:ea typeface="ＭＳ Ｐゴシック" panose="020B0600070205080204" pitchFamily="34" charset="-128"/>
              </a:rPr>
              <a:t>Intermediates</a:t>
            </a:r>
            <a:r>
              <a:rPr lang="it-IT" altLang="it-IT" dirty="0">
                <a:ea typeface="ＭＳ Ｐゴシック" panose="020B0600070205080204" pitchFamily="34" charset="-128"/>
              </a:rPr>
              <a:t>: ROI</a:t>
            </a:r>
            <a:r>
              <a:rPr lang="it-IT" altLang="it-IT" dirty="0">
                <a:ea typeface="ＭＳ Ｐゴシック" panose="020B0600070205080204" pitchFamily="34" charset="-128"/>
                <a:sym typeface="Wingdings" pitchFamily="2" charset="2"/>
              </a:rPr>
              <a:t> </a:t>
            </a:r>
            <a:r>
              <a:rPr lang="it-IT" altLang="it-IT" dirty="0">
                <a:ea typeface="ＭＳ Ｐゴシック" panose="020B0600070205080204" pitchFamily="34" charset="-128"/>
              </a:rPr>
              <a:t>instabilità genomica,  attivazione COX-2) </a:t>
            </a:r>
            <a:r>
              <a:rPr lang="it-IT" altLang="it-IT" dirty="0">
                <a:ea typeface="ＭＳ Ｐゴシック" panose="020B0600070205080204" pitchFamily="34" charset="-128"/>
                <a:sym typeface="Wingdings" pitchFamily="2" charset="2"/>
              </a:rPr>
              <a:t></a:t>
            </a:r>
            <a:r>
              <a:rPr lang="it-IT" altLang="it-IT" dirty="0">
                <a:ea typeface="ＭＳ Ｐゴシック" panose="020B0600070205080204" pitchFamily="34" charset="-128"/>
              </a:rPr>
              <a:t> colite ulcerosa, </a:t>
            </a:r>
          </a:p>
          <a:p>
            <a:pPr marL="0" indent="0">
              <a:buNone/>
              <a:defRPr/>
            </a:pPr>
            <a:r>
              <a:rPr lang="it-IT" altLang="it-IT" dirty="0">
                <a:ea typeface="ＭＳ Ｐゴシック" panose="020B0600070205080204" pitchFamily="34" charset="-128"/>
              </a:rPr>
              <a:t>	</a:t>
            </a:r>
            <a:r>
              <a:rPr lang="it-IT" altLang="it-IT" dirty="0" err="1">
                <a:ea typeface="ＭＳ Ｐゴシック" panose="020B0600070205080204" pitchFamily="34" charset="-128"/>
              </a:rPr>
              <a:t>M.di</a:t>
            </a:r>
            <a:r>
              <a:rPr lang="it-IT" altLang="it-IT" dirty="0">
                <a:ea typeface="ＭＳ Ｐゴシック" panose="020B0600070205080204" pitchFamily="34" charset="-128"/>
              </a:rPr>
              <a:t> Crohn, gastrite, HBV, HCV, 	pancreatite cronica</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5E6C4FAA-28BD-5E6F-CE9B-9FEFCB843448}"/>
              </a:ext>
            </a:extLst>
          </p:cNvPr>
          <p:cNvSpPr>
            <a:spLocks noGrp="1" noChangeArrowheads="1"/>
          </p:cNvSpPr>
          <p:nvPr>
            <p:ph type="title"/>
          </p:nvPr>
        </p:nvSpPr>
        <p:spPr>
          <a:xfrm>
            <a:off x="171061" y="136525"/>
            <a:ext cx="10515600" cy="511953"/>
          </a:xfrm>
        </p:spPr>
        <p:txBody>
          <a:bodyPr/>
          <a:lstStyle/>
          <a:p>
            <a:pPr eaLnBrk="1" hangingPunct="1"/>
            <a:r>
              <a:rPr lang="it-IT" altLang="it-IT" sz="2800" b="1" dirty="0">
                <a:solidFill>
                  <a:srgbClr val="0070C0"/>
                </a:solidFill>
                <a:latin typeface="+mn-lt"/>
              </a:rPr>
              <a:t>CONDIZIONI PRE-CANCEROSE</a:t>
            </a:r>
          </a:p>
        </p:txBody>
      </p:sp>
      <p:sp>
        <p:nvSpPr>
          <p:cNvPr id="106498" name="Rectangle 3">
            <a:extLst>
              <a:ext uri="{FF2B5EF4-FFF2-40B4-BE49-F238E27FC236}">
                <a16:creationId xmlns:a16="http://schemas.microsoft.com/office/drawing/2014/main" id="{873F8BE5-D231-8825-2C85-15D882DEA9D1}"/>
              </a:ext>
            </a:extLst>
          </p:cNvPr>
          <p:cNvSpPr>
            <a:spLocks noGrp="1" noChangeArrowheads="1"/>
          </p:cNvSpPr>
          <p:nvPr>
            <p:ph type="body" idx="1"/>
          </p:nvPr>
        </p:nvSpPr>
        <p:spPr>
          <a:xfrm>
            <a:off x="702906" y="1168271"/>
            <a:ext cx="7772400" cy="3486150"/>
          </a:xfrm>
        </p:spPr>
        <p:txBody>
          <a:bodyPr>
            <a:normAutofit/>
          </a:bodyPr>
          <a:lstStyle/>
          <a:p>
            <a:pPr eaLnBrk="1" hangingPunct="1">
              <a:buFontTx/>
              <a:buNone/>
            </a:pPr>
            <a:r>
              <a:rPr lang="it-IT" altLang="it-IT" dirty="0"/>
              <a:t>-  gastrite atrofica</a:t>
            </a:r>
          </a:p>
          <a:p>
            <a:pPr eaLnBrk="1" hangingPunct="1">
              <a:buFontTx/>
              <a:buNone/>
            </a:pPr>
            <a:r>
              <a:rPr lang="it-IT" altLang="it-IT" dirty="0"/>
              <a:t>-  cheratosi solare</a:t>
            </a:r>
          </a:p>
          <a:p>
            <a:pPr eaLnBrk="1" hangingPunct="1">
              <a:buFontTx/>
              <a:buNone/>
            </a:pPr>
            <a:r>
              <a:rPr lang="it-IT" altLang="it-IT" dirty="0"/>
              <a:t>-  colite ulcerosa cronica, adenoma villoso del colon</a:t>
            </a:r>
          </a:p>
          <a:p>
            <a:pPr eaLnBrk="1" hangingPunct="1">
              <a:buFontTx/>
              <a:buNone/>
            </a:pPr>
            <a:r>
              <a:rPr lang="it-IT" altLang="it-IT" dirty="0"/>
              <a:t>-  leucoplachie cavità orale, vulva, pene</a:t>
            </a:r>
          </a:p>
          <a:p>
            <a:pPr eaLnBrk="1" hangingPunct="1">
              <a:buFontTx/>
              <a:buNone/>
            </a:pPr>
            <a:r>
              <a:rPr lang="it-IT" altLang="it-IT" dirty="0"/>
              <a:t>-  </a:t>
            </a:r>
            <a:r>
              <a:rPr lang="it-IT" altLang="it-IT" dirty="0" err="1"/>
              <a:t>leiomiomi</a:t>
            </a:r>
            <a:endParaRPr lang="it-IT" altLang="it-IT" dirty="0"/>
          </a:p>
          <a:p>
            <a:pPr eaLnBrk="1" hangingPunct="1">
              <a:buFontTx/>
              <a:buNone/>
            </a:pPr>
            <a:r>
              <a:rPr lang="it-IT" altLang="it-IT" dirty="0"/>
              <a:t>-  adenomi pleomorfi</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olo 1">
            <a:extLst>
              <a:ext uri="{FF2B5EF4-FFF2-40B4-BE49-F238E27FC236}">
                <a16:creationId xmlns:a16="http://schemas.microsoft.com/office/drawing/2014/main" id="{18C59D5C-E221-E52C-FF65-091F16E3810C}"/>
              </a:ext>
            </a:extLst>
          </p:cNvPr>
          <p:cNvSpPr>
            <a:spLocks noGrp="1" noChangeArrowheads="1"/>
          </p:cNvSpPr>
          <p:nvPr>
            <p:ph type="title"/>
          </p:nvPr>
        </p:nvSpPr>
        <p:spPr>
          <a:xfrm>
            <a:off x="676016" y="1110344"/>
            <a:ext cx="10389286" cy="1006345"/>
          </a:xfrm>
        </p:spPr>
        <p:txBody>
          <a:bodyPr>
            <a:normAutofit/>
          </a:bodyPr>
          <a:lstStyle/>
          <a:p>
            <a:pPr algn="l"/>
            <a:r>
              <a:rPr lang="it-IT" altLang="it-IT" sz="2800" b="1" dirty="0">
                <a:solidFill>
                  <a:srgbClr val="0070C0"/>
                </a:solidFill>
                <a:latin typeface="+mn-lt"/>
              </a:rPr>
              <a:t>RNA virus</a:t>
            </a:r>
            <a:r>
              <a:rPr lang="it-IT" altLang="it-IT" sz="2800" dirty="0">
                <a:solidFill>
                  <a:srgbClr val="0070C0"/>
                </a:solidFill>
                <a:latin typeface="+mn-lt"/>
              </a:rPr>
              <a:t> </a:t>
            </a:r>
            <a:r>
              <a:rPr lang="it-IT" altLang="it-IT" sz="2800" dirty="0">
                <a:latin typeface="+mn-lt"/>
              </a:rPr>
              <a:t>(</a:t>
            </a:r>
            <a:r>
              <a:rPr lang="it-IT" altLang="it-IT" sz="2800" dirty="0" err="1">
                <a:latin typeface="+mn-lt"/>
              </a:rPr>
              <a:t>retrotrascritti</a:t>
            </a:r>
            <a:r>
              <a:rPr lang="it-IT" altLang="it-IT" sz="2800" dirty="0">
                <a:latin typeface="+mn-lt"/>
              </a:rPr>
              <a:t>, gag-</a:t>
            </a:r>
            <a:r>
              <a:rPr lang="it-IT" altLang="it-IT" sz="2800" dirty="0" err="1">
                <a:latin typeface="+mn-lt"/>
              </a:rPr>
              <a:t>pol</a:t>
            </a:r>
            <a:r>
              <a:rPr lang="it-IT" altLang="it-IT" sz="2800" dirty="0">
                <a:latin typeface="+mn-lt"/>
              </a:rPr>
              <a:t>-</a:t>
            </a:r>
            <a:r>
              <a:rPr lang="it-IT" altLang="it-IT" sz="2800" dirty="0" err="1">
                <a:latin typeface="+mn-lt"/>
              </a:rPr>
              <a:t>env</a:t>
            </a:r>
            <a:r>
              <a:rPr lang="it-IT" altLang="it-IT" sz="2800" dirty="0">
                <a:latin typeface="+mn-lt"/>
              </a:rPr>
              <a:t>, LTR)</a:t>
            </a:r>
            <a:br>
              <a:rPr lang="it-IT" altLang="it-IT" sz="2800" dirty="0">
                <a:latin typeface="+mn-lt"/>
              </a:rPr>
            </a:br>
            <a:endParaRPr lang="it-IT" altLang="it-IT" sz="2800" dirty="0">
              <a:latin typeface="+mn-lt"/>
            </a:endParaRPr>
          </a:p>
        </p:txBody>
      </p:sp>
      <p:sp>
        <p:nvSpPr>
          <p:cNvPr id="110594" name="Segnaposto contenuto 2">
            <a:extLst>
              <a:ext uri="{FF2B5EF4-FFF2-40B4-BE49-F238E27FC236}">
                <a16:creationId xmlns:a16="http://schemas.microsoft.com/office/drawing/2014/main" id="{994431AF-81A7-F228-5218-0484B2754B83}"/>
              </a:ext>
            </a:extLst>
          </p:cNvPr>
          <p:cNvSpPr>
            <a:spLocks noGrp="1" noChangeArrowheads="1"/>
          </p:cNvSpPr>
          <p:nvPr>
            <p:ph idx="1"/>
          </p:nvPr>
        </p:nvSpPr>
        <p:spPr>
          <a:xfrm>
            <a:off x="676015" y="2116689"/>
            <a:ext cx="9741613" cy="4114800"/>
          </a:xfrm>
        </p:spPr>
        <p:txBody>
          <a:bodyPr>
            <a:normAutofit/>
          </a:bodyPr>
          <a:lstStyle/>
          <a:p>
            <a:pPr marL="0" indent="0">
              <a:buNone/>
            </a:pPr>
            <a:r>
              <a:rPr lang="it-IT" altLang="it-IT" dirty="0"/>
              <a:t>1) HTLV-1:   T-CD4+   (latenza 50 anni, endemico in Giappone, carabi – </a:t>
            </a:r>
            <a:r>
              <a:rPr lang="it-IT" altLang="it-IT" dirty="0" err="1"/>
              <a:t>infez</a:t>
            </a:r>
            <a:r>
              <a:rPr lang="it-IT" altLang="it-IT" dirty="0"/>
              <a:t> T-linfociti) </a:t>
            </a:r>
          </a:p>
          <a:p>
            <a:pPr marL="0" indent="0">
              <a:buNone/>
            </a:pPr>
            <a:r>
              <a:rPr lang="it-IT" altLang="it-IT" dirty="0"/>
              <a:t>gene Tax  </a:t>
            </a:r>
            <a:r>
              <a:rPr lang="it-IT" altLang="it-IT" dirty="0">
                <a:sym typeface="Wingdings" panose="05000000000000000000" pitchFamily="2" charset="2"/>
              </a:rPr>
              <a:t></a:t>
            </a:r>
            <a:r>
              <a:rPr lang="it-IT" altLang="it-IT" dirty="0" err="1"/>
              <a:t>inibiz</a:t>
            </a:r>
            <a:r>
              <a:rPr lang="it-IT" altLang="it-IT" dirty="0"/>
              <a:t>.  p16 e ATM</a:t>
            </a:r>
          </a:p>
          <a:p>
            <a:pPr marL="0" indent="0">
              <a:buNone/>
            </a:pPr>
            <a:r>
              <a:rPr lang="it-IT" altLang="it-IT" dirty="0"/>
              <a:t>                 </a:t>
            </a:r>
            <a:r>
              <a:rPr lang="it-IT" altLang="it-IT" dirty="0">
                <a:sym typeface="Wingdings" panose="05000000000000000000" pitchFamily="2" charset="2"/>
              </a:rPr>
              <a:t></a:t>
            </a:r>
            <a:r>
              <a:rPr lang="it-IT" altLang="it-IT" dirty="0"/>
              <a:t>stimola </a:t>
            </a:r>
            <a:r>
              <a:rPr lang="it-IT" altLang="it-IT" dirty="0" err="1"/>
              <a:t>trascr</a:t>
            </a:r>
            <a:r>
              <a:rPr lang="it-IT" altLang="it-IT" dirty="0"/>
              <a:t>. c-</a:t>
            </a:r>
            <a:r>
              <a:rPr lang="it-IT" altLang="it-IT" dirty="0" err="1"/>
              <a:t>Fos</a:t>
            </a:r>
            <a:r>
              <a:rPr lang="it-IT" altLang="it-IT" dirty="0"/>
              <a:t>, IL-2, GM-CSF</a:t>
            </a:r>
          </a:p>
          <a:p>
            <a:pPr marL="0" indent="0">
              <a:buNone/>
            </a:pPr>
            <a:endParaRPr lang="it-IT" altLang="it-IT" dirty="0"/>
          </a:p>
          <a:p>
            <a:pPr marL="0" indent="0">
              <a:buNone/>
            </a:pPr>
            <a:r>
              <a:rPr lang="it-IT" altLang="it-IT" dirty="0"/>
              <a:t>2) HCV: ca. fegato (flogosi </a:t>
            </a:r>
            <a:r>
              <a:rPr lang="it-IT" altLang="it-IT" u="sng" dirty="0"/>
              <a:t>cronica</a:t>
            </a:r>
            <a:r>
              <a:rPr lang="it-IT" altLang="it-IT" dirty="0"/>
              <a:t>, </a:t>
            </a:r>
            <a:r>
              <a:rPr lang="it-IT" altLang="it-IT" dirty="0" err="1"/>
              <a:t>rigeneraz</a:t>
            </a:r>
            <a:r>
              <a:rPr lang="it-IT" altLang="it-IT" dirty="0"/>
              <a:t>. epatica….??)</a:t>
            </a:r>
          </a:p>
          <a:p>
            <a:pPr marL="0" indent="0">
              <a:buNone/>
            </a:pPr>
            <a:r>
              <a:rPr lang="it-IT" altLang="it-IT" dirty="0"/>
              <a:t> </a:t>
            </a:r>
          </a:p>
          <a:p>
            <a:pPr marL="0" indent="0">
              <a:buNone/>
            </a:pPr>
            <a:endParaRPr lang="it-IT" altLang="it-IT" dirty="0"/>
          </a:p>
        </p:txBody>
      </p:sp>
      <p:sp>
        <p:nvSpPr>
          <p:cNvPr id="2" name="TextBox 1">
            <a:extLst>
              <a:ext uri="{FF2B5EF4-FFF2-40B4-BE49-F238E27FC236}">
                <a16:creationId xmlns:a16="http://schemas.microsoft.com/office/drawing/2014/main" id="{32A203FD-E8AB-8022-897D-1226E92671D3}"/>
              </a:ext>
            </a:extLst>
          </p:cNvPr>
          <p:cNvSpPr txBox="1"/>
          <p:nvPr/>
        </p:nvSpPr>
        <p:spPr>
          <a:xfrm>
            <a:off x="275253" y="153955"/>
            <a:ext cx="5820747" cy="584775"/>
          </a:xfrm>
          <a:prstGeom prst="rect">
            <a:avLst/>
          </a:prstGeom>
          <a:noFill/>
        </p:spPr>
        <p:txBody>
          <a:bodyPr wrap="square" rtlCol="0">
            <a:spAutoFit/>
          </a:bodyPr>
          <a:lstStyle/>
          <a:p>
            <a:r>
              <a:rPr lang="en-US" sz="3200" b="1" dirty="0">
                <a:solidFill>
                  <a:srgbClr val="0070C0"/>
                </a:solidFill>
              </a:rPr>
              <a:t>CANCEROGENESI VIRALE</a:t>
            </a:r>
            <a:endParaRPr lang="it-IT" sz="3200" b="1" dirty="0">
              <a:solidFill>
                <a:srgbClr val="0070C0"/>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olo 1">
            <a:extLst>
              <a:ext uri="{FF2B5EF4-FFF2-40B4-BE49-F238E27FC236}">
                <a16:creationId xmlns:a16="http://schemas.microsoft.com/office/drawing/2014/main" id="{A3921501-AC99-C05D-0A33-A31B4DC4A32F}"/>
              </a:ext>
            </a:extLst>
          </p:cNvPr>
          <p:cNvSpPr>
            <a:spLocks noGrp="1" noChangeArrowheads="1"/>
          </p:cNvSpPr>
          <p:nvPr>
            <p:ph type="title"/>
          </p:nvPr>
        </p:nvSpPr>
        <p:spPr>
          <a:xfrm>
            <a:off x="492968" y="429273"/>
            <a:ext cx="9192208" cy="1752600"/>
          </a:xfrm>
        </p:spPr>
        <p:txBody>
          <a:bodyPr>
            <a:normAutofit/>
          </a:bodyPr>
          <a:lstStyle/>
          <a:p>
            <a:r>
              <a:rPr lang="it-IT" altLang="it-IT" sz="2800" b="1" dirty="0">
                <a:solidFill>
                  <a:srgbClr val="0070C0"/>
                </a:solidFill>
                <a:latin typeface="+mn-lt"/>
              </a:rPr>
              <a:t>DNA virus </a:t>
            </a:r>
            <a:r>
              <a:rPr lang="it-IT" altLang="it-IT" sz="2800" dirty="0">
                <a:latin typeface="+mn-lt"/>
              </a:rPr>
              <a:t>(integrazione [= inibizione della replicazione virale] nel DNA dell’ospite, possibile latenza per </a:t>
            </a:r>
            <a:r>
              <a:rPr lang="it-IT" altLang="it-IT" sz="2800" dirty="0" err="1">
                <a:latin typeface="+mn-lt"/>
              </a:rPr>
              <a:t>formaz</a:t>
            </a:r>
            <a:r>
              <a:rPr lang="it-IT" altLang="it-IT" sz="2800" dirty="0">
                <a:latin typeface="+mn-lt"/>
              </a:rPr>
              <a:t>. </a:t>
            </a:r>
            <a:r>
              <a:rPr lang="it-IT" altLang="it-IT" sz="2800" dirty="0" err="1">
                <a:latin typeface="+mn-lt"/>
              </a:rPr>
              <a:t>episomi</a:t>
            </a:r>
            <a:r>
              <a:rPr lang="it-IT" altLang="it-IT" sz="2800" dirty="0">
                <a:latin typeface="+mn-lt"/>
              </a:rPr>
              <a:t>, geni espressi dalla </a:t>
            </a:r>
            <a:r>
              <a:rPr lang="it-IT" altLang="it-IT" sz="2800" dirty="0" err="1">
                <a:latin typeface="+mn-lt"/>
              </a:rPr>
              <a:t>cell</a:t>
            </a:r>
            <a:r>
              <a:rPr lang="it-IT" altLang="it-IT" sz="2800" dirty="0">
                <a:latin typeface="+mn-lt"/>
              </a:rPr>
              <a:t> ospite </a:t>
            </a:r>
            <a:r>
              <a:rPr lang="it-IT" altLang="it-IT" sz="2800" dirty="0">
                <a:latin typeface="+mn-lt"/>
                <a:sym typeface="Wingdings" panose="05000000000000000000" pitchFamily="2" charset="2"/>
              </a:rPr>
              <a:t></a:t>
            </a:r>
            <a:r>
              <a:rPr lang="it-IT" altLang="it-IT" sz="2800" dirty="0">
                <a:latin typeface="+mn-lt"/>
              </a:rPr>
              <a:t> antigeni di superficie) </a:t>
            </a:r>
          </a:p>
        </p:txBody>
      </p:sp>
      <p:sp>
        <p:nvSpPr>
          <p:cNvPr id="111618" name="Segnaposto contenuto 2">
            <a:extLst>
              <a:ext uri="{FF2B5EF4-FFF2-40B4-BE49-F238E27FC236}">
                <a16:creationId xmlns:a16="http://schemas.microsoft.com/office/drawing/2014/main" id="{DAF4D636-DEE2-CAF9-5082-EDA846F45160}"/>
              </a:ext>
            </a:extLst>
          </p:cNvPr>
          <p:cNvSpPr>
            <a:spLocks noGrp="1" noChangeArrowheads="1"/>
          </p:cNvSpPr>
          <p:nvPr>
            <p:ph idx="1"/>
          </p:nvPr>
        </p:nvSpPr>
        <p:spPr>
          <a:xfrm>
            <a:off x="590939" y="2373605"/>
            <a:ext cx="11076992" cy="4233863"/>
          </a:xfrm>
        </p:spPr>
        <p:txBody>
          <a:bodyPr>
            <a:normAutofit/>
          </a:bodyPr>
          <a:lstStyle/>
          <a:p>
            <a:pPr marL="0" indent="0">
              <a:buNone/>
            </a:pPr>
            <a:r>
              <a:rPr lang="it-IT" altLang="it-IT" dirty="0"/>
              <a:t>A)</a:t>
            </a:r>
            <a:r>
              <a:rPr lang="it-IT" altLang="it-IT" u="sng" dirty="0"/>
              <a:t> EPA-DNA-virus: </a:t>
            </a:r>
            <a:r>
              <a:rPr lang="it-IT" altLang="it-IT" dirty="0"/>
              <a:t> </a:t>
            </a:r>
          </a:p>
          <a:p>
            <a:pPr marL="1371600" lvl="3" indent="0">
              <a:buNone/>
            </a:pPr>
            <a:r>
              <a:rPr lang="it-IT" altLang="it-IT" sz="2800" dirty="0"/>
              <a:t>	HBV: ca. fegato </a:t>
            </a:r>
            <a:endParaRPr lang="nb-NO" altLang="it-IT" sz="2800" dirty="0"/>
          </a:p>
          <a:p>
            <a:pPr marL="0" indent="0">
              <a:buNone/>
            </a:pPr>
            <a:r>
              <a:rPr lang="nb-NO" altLang="it-IT" dirty="0"/>
              <a:t>B) </a:t>
            </a:r>
            <a:r>
              <a:rPr lang="nb-NO" altLang="it-IT" u="sng" dirty="0"/>
              <a:t>HERPES-virus:</a:t>
            </a:r>
          </a:p>
          <a:p>
            <a:pPr marL="0" indent="0">
              <a:buNone/>
            </a:pPr>
            <a:r>
              <a:rPr lang="nb-NO" altLang="it-IT" dirty="0"/>
              <a:t>		1) EBV (Epstein Barr Virus) </a:t>
            </a:r>
            <a:endParaRPr lang="it-IT" altLang="it-IT" dirty="0"/>
          </a:p>
          <a:p>
            <a:pPr marL="0" indent="0">
              <a:buNone/>
            </a:pPr>
            <a:r>
              <a:rPr lang="nb-NO" altLang="it-IT" dirty="0"/>
              <a:t>		2) HPV (Human Papilloma virus)</a:t>
            </a:r>
            <a:endParaRPr lang="it-IT" altLang="it-IT" dirty="0"/>
          </a:p>
          <a:p>
            <a:pPr marL="0" indent="0">
              <a:buNone/>
            </a:pPr>
            <a:r>
              <a:rPr lang="nb-NO" altLang="it-IT" dirty="0"/>
              <a:t>		3) KS (sarcoma di Kaposi, può conseguire a HIV </a:t>
            </a:r>
            <a:r>
              <a:rPr lang="nb-NO" altLang="it-IT" dirty="0">
                <a:sym typeface="Wingdings" panose="05000000000000000000" pitchFamily="2" charset="2"/>
              </a:rPr>
              <a:t> p53</a:t>
            </a:r>
            <a:r>
              <a:rPr lang="nb-NO" altLang="it-IT" dirty="0"/>
              <a:t>)</a:t>
            </a:r>
            <a:endParaRPr lang="it-IT" altLang="it-IT" dirty="0"/>
          </a:p>
          <a:p>
            <a:pPr marL="0" indent="0">
              <a:buNone/>
            </a:pPr>
            <a:endParaRPr lang="it-IT" altLang="it-IT"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egnaposto contenuto 2">
            <a:extLst>
              <a:ext uri="{FF2B5EF4-FFF2-40B4-BE49-F238E27FC236}">
                <a16:creationId xmlns:a16="http://schemas.microsoft.com/office/drawing/2014/main" id="{6261B0D1-C06D-2419-3414-A876AA2723D1}"/>
              </a:ext>
            </a:extLst>
          </p:cNvPr>
          <p:cNvSpPr>
            <a:spLocks noGrp="1" noChangeArrowheads="1"/>
          </p:cNvSpPr>
          <p:nvPr>
            <p:ph idx="1"/>
          </p:nvPr>
        </p:nvSpPr>
        <p:spPr>
          <a:xfrm>
            <a:off x="357674" y="281408"/>
            <a:ext cx="10515600" cy="2139886"/>
          </a:xfrm>
        </p:spPr>
        <p:txBody>
          <a:bodyPr/>
          <a:lstStyle/>
          <a:p>
            <a:pPr marL="0" indent="0">
              <a:buNone/>
            </a:pPr>
            <a:r>
              <a:rPr lang="it-IT" altLang="it-IT" dirty="0"/>
              <a:t>A)</a:t>
            </a:r>
            <a:r>
              <a:rPr lang="it-IT" altLang="it-IT" u="sng" dirty="0"/>
              <a:t> </a:t>
            </a:r>
            <a:r>
              <a:rPr lang="it-IT" altLang="it-IT" b="1" u="sng" dirty="0">
                <a:solidFill>
                  <a:srgbClr val="0070C0"/>
                </a:solidFill>
              </a:rPr>
              <a:t>EPA-DNA-VIRUS</a:t>
            </a:r>
            <a:r>
              <a:rPr lang="it-IT" altLang="it-IT" dirty="0"/>
              <a:t>:</a:t>
            </a:r>
          </a:p>
          <a:p>
            <a:pPr marL="0" indent="0">
              <a:buNone/>
            </a:pPr>
            <a:r>
              <a:rPr lang="it-IT" altLang="it-IT" dirty="0"/>
              <a:t> HBV: ca. fegato (virosi endemica in Africa, estremo oriente)</a:t>
            </a:r>
          </a:p>
          <a:p>
            <a:pPr marL="0" indent="0">
              <a:buNone/>
            </a:pPr>
            <a:r>
              <a:rPr lang="it-IT" altLang="it-IT" dirty="0"/>
              <a:t>           	  proteina </a:t>
            </a:r>
            <a:r>
              <a:rPr lang="it-IT" altLang="it-IT" dirty="0" err="1"/>
              <a:t>HBx</a:t>
            </a:r>
            <a:r>
              <a:rPr lang="it-IT" altLang="it-IT" dirty="0"/>
              <a:t> lega p53 + flogosi…</a:t>
            </a:r>
          </a:p>
          <a:p>
            <a:pPr marL="0" indent="0">
              <a:buNone/>
            </a:pPr>
            <a:r>
              <a:rPr lang="it-IT" altLang="it-IT" dirty="0"/>
              <a:t>	  </a:t>
            </a:r>
            <a:r>
              <a:rPr lang="it-IT" altLang="it-IT" u="sng" dirty="0"/>
              <a:t>+</a:t>
            </a:r>
            <a:r>
              <a:rPr lang="it-IT" altLang="it-IT" dirty="0"/>
              <a:t> Aflatossina </a:t>
            </a:r>
          </a:p>
          <a:p>
            <a:pPr marL="0" indent="0"/>
            <a:endParaRPr lang="it-IT" altLang="it-IT" dirty="0"/>
          </a:p>
        </p:txBody>
      </p:sp>
      <p:sp>
        <p:nvSpPr>
          <p:cNvPr id="4" name="Segnaposto contenuto 2">
            <a:extLst>
              <a:ext uri="{FF2B5EF4-FFF2-40B4-BE49-F238E27FC236}">
                <a16:creationId xmlns:a16="http://schemas.microsoft.com/office/drawing/2014/main" id="{3496F24E-87BE-5946-82B0-6E26F21B0C95}"/>
              </a:ext>
            </a:extLst>
          </p:cNvPr>
          <p:cNvSpPr txBox="1">
            <a:spLocks noChangeArrowheads="1"/>
          </p:cNvSpPr>
          <p:nvPr/>
        </p:nvSpPr>
        <p:spPr>
          <a:xfrm>
            <a:off x="357674" y="2332069"/>
            <a:ext cx="11529526" cy="43719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altLang="it-IT" dirty="0"/>
              <a:t>B)</a:t>
            </a:r>
            <a:r>
              <a:rPr lang="nb-NO" altLang="it-IT" b="1" dirty="0">
                <a:solidFill>
                  <a:srgbClr val="0070C0"/>
                </a:solidFill>
              </a:rPr>
              <a:t> </a:t>
            </a:r>
            <a:r>
              <a:rPr lang="nb-NO" altLang="it-IT" b="1" u="sng" dirty="0">
                <a:solidFill>
                  <a:srgbClr val="0070C0"/>
                </a:solidFill>
              </a:rPr>
              <a:t>HERPES-virus</a:t>
            </a:r>
            <a:r>
              <a:rPr lang="nb-NO" altLang="it-IT" u="sng" dirty="0"/>
              <a:t>:</a:t>
            </a:r>
            <a:endParaRPr lang="it-IT" altLang="it-IT" dirty="0"/>
          </a:p>
          <a:p>
            <a:pPr marL="0" indent="0">
              <a:buFont typeface="Arial" panose="020B0604020202020204" pitchFamily="34" charset="0"/>
              <a:buNone/>
            </a:pPr>
            <a:r>
              <a:rPr lang="nb-NO" altLang="it-IT" dirty="0"/>
              <a:t>     1) EBV (Epstein Barr Virus)</a:t>
            </a:r>
            <a:endParaRPr lang="it-IT" altLang="it-IT" dirty="0"/>
          </a:p>
          <a:p>
            <a:pPr marL="0" indent="0">
              <a:buFont typeface="Arial" panose="020B0604020202020204" pitchFamily="34" charset="0"/>
              <a:buNone/>
            </a:pPr>
            <a:r>
              <a:rPr lang="it-IT" altLang="it-IT" sz="1800" dirty="0"/>
              <a:t>	EBV</a:t>
            </a:r>
            <a:r>
              <a:rPr lang="it-IT" altLang="it-IT" sz="1800" dirty="0">
                <a:sym typeface="Wingdings" panose="05000000000000000000" pitchFamily="2" charset="2"/>
              </a:rPr>
              <a:t>	</a:t>
            </a:r>
            <a:r>
              <a:rPr lang="it-IT" altLang="it-IT" sz="1800" dirty="0"/>
              <a:t>CD21 (recettore di </a:t>
            </a:r>
            <a:r>
              <a:rPr lang="it-IT" altLang="it-IT" sz="1800" dirty="0" err="1"/>
              <a:t>cell</a:t>
            </a:r>
            <a:r>
              <a:rPr lang="it-IT" altLang="it-IT" sz="1800" dirty="0"/>
              <a:t> B) </a:t>
            </a:r>
          </a:p>
          <a:p>
            <a:pPr marL="0" indent="0">
              <a:buFont typeface="Arial" panose="020B0604020202020204" pitchFamily="34" charset="0"/>
              <a:buNone/>
            </a:pPr>
            <a:r>
              <a:rPr lang="it-IT" altLang="it-IT" sz="1800" dirty="0"/>
              <a:t>	EBNA-2 (gene virale) </a:t>
            </a:r>
            <a:r>
              <a:rPr lang="it-IT" altLang="it-IT" sz="1800" dirty="0">
                <a:sym typeface="Wingdings" panose="05000000000000000000" pitchFamily="2" charset="2"/>
              </a:rPr>
              <a:t></a:t>
            </a:r>
            <a:r>
              <a:rPr lang="it-IT" altLang="it-IT" sz="1800" dirty="0"/>
              <a:t> cicline, SRC (TK)</a:t>
            </a:r>
          </a:p>
          <a:p>
            <a:pPr marL="0" indent="0">
              <a:buFont typeface="Arial" panose="020B0604020202020204" pitchFamily="34" charset="0"/>
              <a:buNone/>
            </a:pPr>
            <a:r>
              <a:rPr lang="it-IT" altLang="it-IT" sz="1800" dirty="0"/>
              <a:t>		 	      </a:t>
            </a:r>
            <a:r>
              <a:rPr lang="it-IT" altLang="it-IT" sz="1800" dirty="0">
                <a:sym typeface="Wingdings" panose="05000000000000000000" pitchFamily="2" charset="2"/>
              </a:rPr>
              <a:t></a:t>
            </a:r>
            <a:r>
              <a:rPr lang="it-IT" altLang="it-IT" sz="1800" dirty="0"/>
              <a:t>LMP-1 (</a:t>
            </a:r>
            <a:r>
              <a:rPr lang="it-IT" altLang="it-IT" sz="1800" dirty="0" err="1"/>
              <a:t>latent</a:t>
            </a:r>
            <a:r>
              <a:rPr lang="it-IT" altLang="it-IT" sz="1800" dirty="0"/>
              <a:t> membrane </a:t>
            </a:r>
            <a:r>
              <a:rPr lang="it-IT" altLang="it-IT" sz="1800" dirty="0" err="1"/>
              <a:t>protein</a:t>
            </a:r>
            <a:r>
              <a:rPr lang="it-IT" altLang="it-IT" sz="1800" dirty="0"/>
              <a:t>) </a:t>
            </a:r>
            <a:r>
              <a:rPr lang="it-IT" altLang="it-IT" sz="1800" u="sng" dirty="0"/>
              <a:t>=</a:t>
            </a:r>
            <a:r>
              <a:rPr lang="it-IT" altLang="it-IT" sz="1800" dirty="0"/>
              <a:t>  CD40 (</a:t>
            </a:r>
            <a:r>
              <a:rPr lang="it-IT" altLang="it-IT" sz="1800" dirty="0" err="1"/>
              <a:t>rec</a:t>
            </a:r>
            <a:r>
              <a:rPr lang="it-IT" altLang="it-IT" sz="1800" dirty="0"/>
              <a:t> per </a:t>
            </a:r>
            <a:r>
              <a:rPr lang="it-IT" altLang="it-IT" sz="1800" dirty="0" err="1"/>
              <a:t>THelper</a:t>
            </a:r>
            <a:r>
              <a:rPr lang="it-IT" altLang="it-IT" sz="1800" dirty="0"/>
              <a:t>) </a:t>
            </a:r>
            <a:r>
              <a:rPr lang="it-IT" altLang="it-IT" sz="1800" dirty="0">
                <a:sym typeface="Wingdings" panose="05000000000000000000" pitchFamily="2" charset="2"/>
              </a:rPr>
              <a:t></a:t>
            </a:r>
            <a:r>
              <a:rPr lang="it-IT" altLang="it-IT" sz="1800" dirty="0" err="1"/>
              <a:t>immortalizzate</a:t>
            </a:r>
            <a:endParaRPr lang="it-IT" altLang="it-IT" sz="2400" dirty="0"/>
          </a:p>
          <a:p>
            <a:pPr marL="0" indent="0">
              <a:buFont typeface="Arial" panose="020B0604020202020204" pitchFamily="34" charset="0"/>
              <a:buNone/>
            </a:pPr>
            <a:r>
              <a:rPr lang="it-IT" altLang="it-IT" sz="2400" dirty="0"/>
              <a:t>mononucleosi</a:t>
            </a:r>
          </a:p>
          <a:p>
            <a:pPr marL="0" indent="0">
              <a:buFont typeface="Arial" panose="020B0604020202020204" pitchFamily="34" charset="0"/>
              <a:buNone/>
            </a:pPr>
            <a:r>
              <a:rPr lang="it-IT" altLang="it-IT" sz="2400" dirty="0"/>
              <a:t>linfoma di </a:t>
            </a:r>
            <a:r>
              <a:rPr lang="it-IT" altLang="it-IT" sz="2400" dirty="0" err="1"/>
              <a:t>Burkitt</a:t>
            </a:r>
            <a:r>
              <a:rPr lang="it-IT" altLang="it-IT" sz="2400" dirty="0"/>
              <a:t> (+ </a:t>
            </a:r>
            <a:r>
              <a:rPr lang="it-IT" altLang="it-IT" sz="2400" u="sng" dirty="0"/>
              <a:t>malaria</a:t>
            </a:r>
            <a:r>
              <a:rPr lang="it-IT" altLang="it-IT" sz="2400" dirty="0"/>
              <a:t>) </a:t>
            </a:r>
            <a:r>
              <a:rPr lang="it-IT" altLang="it-IT" sz="2400" dirty="0">
                <a:sym typeface="Wingdings" panose="05000000000000000000" pitchFamily="2" charset="2"/>
              </a:rPr>
              <a:t></a:t>
            </a:r>
            <a:r>
              <a:rPr lang="it-IT" altLang="it-IT" sz="2400" dirty="0"/>
              <a:t> + t8;14 - </a:t>
            </a:r>
            <a:r>
              <a:rPr lang="it-IT" altLang="it-IT" sz="2400" u="sng" dirty="0"/>
              <a:t>MYC</a:t>
            </a:r>
            <a:endParaRPr lang="it-IT" altLang="it-IT" sz="2400" dirty="0"/>
          </a:p>
          <a:p>
            <a:pPr marL="0" indent="0">
              <a:buFont typeface="Arial" panose="020B0604020202020204" pitchFamily="34" charset="0"/>
              <a:buNone/>
            </a:pPr>
            <a:r>
              <a:rPr lang="it-IT" altLang="it-IT" sz="2400" dirty="0"/>
              <a:t>linfomi a </a:t>
            </a:r>
            <a:r>
              <a:rPr lang="it-IT" altLang="it-IT" sz="2400" dirty="0" err="1"/>
              <a:t>cell</a:t>
            </a:r>
            <a:r>
              <a:rPr lang="it-IT" altLang="it-IT" sz="2400" dirty="0"/>
              <a:t>. B in immunodepressi (HIV, ecc.)</a:t>
            </a:r>
          </a:p>
          <a:p>
            <a:pPr marL="0" indent="0">
              <a:buFont typeface="Arial" panose="020B0604020202020204" pitchFamily="34" charset="0"/>
              <a:buNone/>
            </a:pPr>
            <a:r>
              <a:rPr lang="it-IT" altLang="it-IT" sz="2400" dirty="0"/>
              <a:t>carcinoma naso-faringeo (Cina meridionale)</a:t>
            </a:r>
          </a:p>
          <a:p>
            <a:pPr marL="0" indent="0">
              <a:buFont typeface="Arial" panose="020B0604020202020204" pitchFamily="34" charset="0"/>
              <a:buNone/>
            </a:pPr>
            <a:r>
              <a:rPr lang="it-IT" altLang="it-IT" sz="2400" dirty="0"/>
              <a:t>linfoma di Hodgkin (?): [</a:t>
            </a:r>
            <a:r>
              <a:rPr lang="it-IT" altLang="it-IT" sz="2400" dirty="0" err="1"/>
              <a:t>c.di</a:t>
            </a:r>
            <a:r>
              <a:rPr lang="it-IT" altLang="it-IT" sz="2400" dirty="0"/>
              <a:t> </a:t>
            </a:r>
            <a:r>
              <a:rPr lang="it-IT" altLang="it-IT" sz="2400" dirty="0" err="1"/>
              <a:t>Sterberg</a:t>
            </a:r>
            <a:r>
              <a:rPr lang="it-IT" altLang="it-IT" sz="2400" dirty="0"/>
              <a:t>(=B </a:t>
            </a:r>
            <a:r>
              <a:rPr lang="it-IT" altLang="it-IT" sz="2400" dirty="0" err="1"/>
              <a:t>linf</a:t>
            </a:r>
            <a:r>
              <a:rPr lang="it-IT" altLang="it-IT" sz="2400" dirty="0"/>
              <a:t>)</a:t>
            </a:r>
            <a:r>
              <a:rPr lang="it-IT" altLang="it-IT" sz="2400" dirty="0">
                <a:sym typeface="Wingdings" panose="05000000000000000000" pitchFamily="2" charset="2"/>
              </a:rPr>
              <a:t></a:t>
            </a:r>
            <a:r>
              <a:rPr lang="it-IT" altLang="it-IT" sz="2400" dirty="0"/>
              <a:t> citochine </a:t>
            </a:r>
            <a:r>
              <a:rPr lang="it-IT" altLang="it-IT" sz="2400" dirty="0">
                <a:sym typeface="Wingdings" panose="05000000000000000000" pitchFamily="2" charset="2"/>
              </a:rPr>
              <a:t></a:t>
            </a:r>
            <a:r>
              <a:rPr lang="it-IT" altLang="it-IT" sz="2400" dirty="0"/>
              <a:t> </a:t>
            </a:r>
            <a:r>
              <a:rPr lang="it-IT" altLang="it-IT" sz="2400" dirty="0" err="1"/>
              <a:t>prolif</a:t>
            </a:r>
            <a:r>
              <a:rPr lang="it-IT" altLang="it-IT" sz="2400" dirty="0"/>
              <a:t> linfociti T, B]</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egnaposto contenuto 2">
            <a:extLst>
              <a:ext uri="{FF2B5EF4-FFF2-40B4-BE49-F238E27FC236}">
                <a16:creationId xmlns:a16="http://schemas.microsoft.com/office/drawing/2014/main" id="{D3799A17-6963-58D8-6DFC-0D151387E4BA}"/>
              </a:ext>
            </a:extLst>
          </p:cNvPr>
          <p:cNvSpPr>
            <a:spLocks noGrp="1" noChangeArrowheads="1"/>
          </p:cNvSpPr>
          <p:nvPr>
            <p:ph idx="1"/>
          </p:nvPr>
        </p:nvSpPr>
        <p:spPr>
          <a:xfrm>
            <a:off x="321032" y="281733"/>
            <a:ext cx="10707752" cy="5549900"/>
          </a:xfrm>
        </p:spPr>
        <p:txBody>
          <a:bodyPr/>
          <a:lstStyle/>
          <a:p>
            <a:pPr marL="0" indent="0">
              <a:buNone/>
            </a:pPr>
            <a:r>
              <a:rPr lang="nb-NO" altLang="it-IT" dirty="0"/>
              <a:t>B) </a:t>
            </a:r>
            <a:r>
              <a:rPr lang="nb-NO" altLang="it-IT" b="1" u="sng" dirty="0">
                <a:solidFill>
                  <a:srgbClr val="0070C0"/>
                </a:solidFill>
              </a:rPr>
              <a:t>HERPES-virus:</a:t>
            </a:r>
            <a:endParaRPr lang="it-IT" altLang="it-IT" b="1" dirty="0">
              <a:solidFill>
                <a:srgbClr val="0070C0"/>
              </a:solidFill>
            </a:endParaRPr>
          </a:p>
          <a:p>
            <a:pPr marL="0" indent="0">
              <a:buNone/>
            </a:pPr>
            <a:r>
              <a:rPr lang="nb-NO" altLang="it-IT" dirty="0"/>
              <a:t>    2) HPV (Human Papilloma virus)</a:t>
            </a:r>
            <a:endParaRPr lang="it-IT" altLang="it-IT" dirty="0"/>
          </a:p>
          <a:p>
            <a:pPr marL="0" indent="0">
              <a:buNone/>
            </a:pPr>
            <a:endParaRPr lang="it-IT" altLang="it-IT" sz="1800" dirty="0"/>
          </a:p>
          <a:p>
            <a:pPr marL="0" indent="0">
              <a:buNone/>
            </a:pPr>
            <a:r>
              <a:rPr lang="it-IT" altLang="it-IT" dirty="0"/>
              <a:t>HPV 1, 2, 4, 6, 7, 11, ecc.  </a:t>
            </a:r>
            <a:r>
              <a:rPr lang="it-IT" altLang="it-IT" dirty="0">
                <a:sym typeface="Wingdings" panose="05000000000000000000" pitchFamily="2" charset="2"/>
              </a:rPr>
              <a:t></a:t>
            </a:r>
            <a:r>
              <a:rPr lang="it-IT" altLang="it-IT" sz="2400" dirty="0"/>
              <a:t>   verruche, papillomi</a:t>
            </a:r>
          </a:p>
          <a:p>
            <a:pPr marL="0" indent="0">
              <a:buNone/>
            </a:pPr>
            <a:r>
              <a:rPr lang="it-IT" altLang="it-IT" sz="2400" dirty="0"/>
              <a:t>		(DNA virale </a:t>
            </a:r>
            <a:r>
              <a:rPr lang="it-IT" altLang="it-IT" sz="2400" dirty="0">
                <a:sym typeface="Wingdings" panose="05000000000000000000" pitchFamily="2" charset="2"/>
              </a:rPr>
              <a:t></a:t>
            </a:r>
            <a:r>
              <a:rPr lang="it-IT" altLang="it-IT" sz="2400" dirty="0"/>
              <a:t> </a:t>
            </a:r>
            <a:r>
              <a:rPr lang="it-IT" altLang="it-IT" sz="2400" dirty="0" err="1"/>
              <a:t>episomi</a:t>
            </a:r>
            <a:r>
              <a:rPr lang="it-IT" altLang="it-IT" sz="2400" dirty="0"/>
              <a:t>)</a:t>
            </a:r>
          </a:p>
          <a:p>
            <a:pPr marL="0" indent="0">
              <a:buNone/>
            </a:pPr>
            <a:endParaRPr lang="it-IT" altLang="it-IT" sz="2000" dirty="0"/>
          </a:p>
          <a:p>
            <a:pPr marL="0" indent="0">
              <a:buNone/>
            </a:pPr>
            <a:r>
              <a:rPr lang="it-IT" altLang="it-IT" dirty="0"/>
              <a:t>HPV  16, 18, 31, </a:t>
            </a:r>
            <a:r>
              <a:rPr lang="it-IT" altLang="it-IT" dirty="0" err="1"/>
              <a:t>ecc</a:t>
            </a:r>
            <a:r>
              <a:rPr lang="it-IT" altLang="it-IT" dirty="0"/>
              <a:t> </a:t>
            </a:r>
            <a:r>
              <a:rPr lang="it-IT" altLang="it-IT" dirty="0">
                <a:sym typeface="Wingdings" panose="05000000000000000000" pitchFamily="2" charset="2"/>
              </a:rPr>
              <a:t></a:t>
            </a:r>
            <a:r>
              <a:rPr lang="it-IT" altLang="it-IT" dirty="0"/>
              <a:t>  </a:t>
            </a:r>
            <a:r>
              <a:rPr lang="it-IT" altLang="it-IT" sz="2400" dirty="0"/>
              <a:t>carcinoma della cervice uterina</a:t>
            </a:r>
          </a:p>
          <a:p>
            <a:pPr marL="0" indent="0">
              <a:buNone/>
            </a:pPr>
            <a:r>
              <a:rPr lang="it-IT" altLang="it-IT" sz="2000" dirty="0"/>
              <a:t>DNA virale </a:t>
            </a:r>
            <a:r>
              <a:rPr lang="it-IT" altLang="it-IT" sz="2000" dirty="0">
                <a:sym typeface="Wingdings" panose="05000000000000000000" pitchFamily="2" charset="2"/>
              </a:rPr>
              <a:t></a:t>
            </a:r>
            <a:r>
              <a:rPr lang="it-IT" altLang="it-IT" sz="2000" dirty="0"/>
              <a:t> in </a:t>
            </a:r>
            <a:r>
              <a:rPr lang="it-IT" altLang="it-IT" sz="2000" dirty="0" err="1"/>
              <a:t>corrisp</a:t>
            </a:r>
            <a:r>
              <a:rPr lang="it-IT" altLang="it-IT" sz="2000" dirty="0"/>
              <a:t>. della open reading frame E1/E2 virale si integra nel genoma</a:t>
            </a:r>
            <a:r>
              <a:rPr lang="it-IT" altLang="it-IT" sz="2000" dirty="0">
                <a:sym typeface="Wingdings" panose="05000000000000000000" pitchFamily="2" charset="2"/>
              </a:rPr>
              <a:t></a:t>
            </a:r>
            <a:r>
              <a:rPr lang="it-IT" altLang="it-IT" sz="2000" dirty="0"/>
              <a:t>   </a:t>
            </a:r>
            <a:r>
              <a:rPr lang="it-IT" altLang="it-IT" sz="2000" dirty="0">
                <a:sym typeface="Wingdings" panose="05000000000000000000" pitchFamily="2" charset="2"/>
              </a:rPr>
              <a:t></a:t>
            </a:r>
            <a:r>
              <a:rPr lang="it-IT" altLang="it-IT" sz="2000" dirty="0"/>
              <a:t>perdita controllo E2</a:t>
            </a:r>
            <a:r>
              <a:rPr lang="it-IT" altLang="it-IT" sz="2000" dirty="0">
                <a:sym typeface="Wingdings" panose="05000000000000000000" pitchFamily="2" charset="2"/>
              </a:rPr>
              <a:t></a:t>
            </a:r>
            <a:r>
              <a:rPr lang="it-IT" altLang="it-IT" sz="2000" dirty="0"/>
              <a:t> </a:t>
            </a:r>
            <a:r>
              <a:rPr lang="it-IT" altLang="it-IT" sz="2000" dirty="0" err="1"/>
              <a:t>iperespressione</a:t>
            </a:r>
            <a:r>
              <a:rPr lang="it-IT" altLang="it-IT" sz="2000" dirty="0"/>
              <a:t> di HPV-E6, HPV-E7</a:t>
            </a:r>
            <a:r>
              <a:rPr lang="it-IT" altLang="it-IT" sz="2000" dirty="0">
                <a:sym typeface="Wingdings" panose="05000000000000000000" pitchFamily="2" charset="2"/>
              </a:rPr>
              <a:t></a:t>
            </a:r>
            <a:endParaRPr lang="it-IT" altLang="it-IT" sz="2000" dirty="0"/>
          </a:p>
          <a:p>
            <a:pPr marL="0" indent="0">
              <a:buNone/>
            </a:pPr>
            <a:r>
              <a:rPr lang="it-IT" altLang="it-IT" sz="2000" dirty="0"/>
              <a:t>			</a:t>
            </a:r>
            <a:r>
              <a:rPr lang="it-IT" altLang="it-IT" sz="2000" dirty="0">
                <a:sym typeface="Wingdings" panose="05000000000000000000" pitchFamily="2" charset="2"/>
              </a:rPr>
              <a:t></a:t>
            </a:r>
            <a:r>
              <a:rPr lang="it-IT" altLang="it-IT" sz="2000" dirty="0"/>
              <a:t> </a:t>
            </a:r>
            <a:r>
              <a:rPr lang="it-IT" altLang="it-IT" sz="2000" dirty="0" err="1"/>
              <a:t>attivaz</a:t>
            </a:r>
            <a:r>
              <a:rPr lang="it-IT" altLang="it-IT" sz="2000" dirty="0"/>
              <a:t>. telomerasi</a:t>
            </a:r>
          </a:p>
          <a:p>
            <a:pPr marL="0" indent="0">
              <a:buNone/>
            </a:pPr>
            <a:r>
              <a:rPr lang="it-IT" altLang="it-IT" sz="2000" dirty="0"/>
              <a:t>			</a:t>
            </a:r>
            <a:r>
              <a:rPr lang="it-IT" altLang="it-IT" sz="2000" dirty="0">
                <a:sym typeface="Wingdings" panose="05000000000000000000" pitchFamily="2" charset="2"/>
              </a:rPr>
              <a:t></a:t>
            </a:r>
            <a:r>
              <a:rPr lang="it-IT" altLang="it-IT" sz="2000" dirty="0"/>
              <a:t> inibizione p53 (anche nel Sarcoma di </a:t>
            </a:r>
            <a:r>
              <a:rPr lang="it-IT" altLang="it-IT" sz="2000" dirty="0" err="1"/>
              <a:t>Kaposi</a:t>
            </a:r>
            <a:r>
              <a:rPr lang="it-IT" altLang="it-IT" sz="2000" dirty="0"/>
              <a:t>)</a:t>
            </a:r>
          </a:p>
          <a:p>
            <a:pPr marL="0" indent="0">
              <a:buNone/>
            </a:pPr>
            <a:r>
              <a:rPr lang="it-IT" altLang="it-IT" sz="2000" dirty="0"/>
              <a:t>			</a:t>
            </a:r>
            <a:r>
              <a:rPr lang="it-IT" altLang="it-IT" sz="2000" dirty="0">
                <a:sym typeface="Wingdings" panose="05000000000000000000" pitchFamily="2" charset="2"/>
              </a:rPr>
              <a:t></a:t>
            </a:r>
            <a:r>
              <a:rPr lang="it-IT" altLang="it-IT" sz="2000" dirty="0"/>
              <a:t> ….+ fumo…+ estrogeni </a:t>
            </a:r>
            <a:r>
              <a:rPr lang="it-IT" altLang="it-IT" sz="2000" dirty="0">
                <a:sym typeface="Wingdings" panose="05000000000000000000" pitchFamily="2" charset="2"/>
              </a:rPr>
              <a:t></a:t>
            </a:r>
            <a:r>
              <a:rPr lang="it-IT" altLang="it-IT" sz="2000" dirty="0"/>
              <a:t> metaplasia </a:t>
            </a:r>
            <a:r>
              <a:rPr lang="it-IT" altLang="it-IT" sz="2000" dirty="0">
                <a:sym typeface="Wingdings" panose="05000000000000000000" pitchFamily="2" charset="2"/>
              </a:rPr>
              <a:t></a:t>
            </a:r>
            <a:r>
              <a:rPr lang="it-IT" altLang="it-IT" sz="2000" dirty="0"/>
              <a:t> displasia</a:t>
            </a:r>
            <a:r>
              <a:rPr lang="it-IT" altLang="it-IT" sz="2000" dirty="0">
                <a:sym typeface="Wingdings" panose="05000000000000000000" pitchFamily="2" charset="2"/>
              </a:rPr>
              <a:t></a:t>
            </a:r>
            <a:r>
              <a:rPr lang="it-IT" altLang="it-IT" sz="2000" dirty="0"/>
              <a:t>					ca. in situ </a:t>
            </a:r>
            <a:r>
              <a:rPr lang="it-IT" altLang="it-IT" sz="2000" dirty="0">
                <a:sym typeface="Wingdings" panose="05000000000000000000" pitchFamily="2" charset="2"/>
              </a:rPr>
              <a:t></a:t>
            </a:r>
            <a:r>
              <a:rPr lang="it-IT" altLang="it-IT" sz="2000" dirty="0"/>
              <a:t> carcinoma </a:t>
            </a:r>
          </a:p>
          <a:p>
            <a:pPr marL="0" indent="0">
              <a:buNone/>
            </a:pPr>
            <a:endParaRPr lang="it-IT" altLang="it-IT"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CasellaDiTesto 1">
            <a:extLst>
              <a:ext uri="{FF2B5EF4-FFF2-40B4-BE49-F238E27FC236}">
                <a16:creationId xmlns:a16="http://schemas.microsoft.com/office/drawing/2014/main" id="{A292099C-47B5-D4F2-D4AC-CBFE1817D10C}"/>
              </a:ext>
            </a:extLst>
          </p:cNvPr>
          <p:cNvSpPr txBox="1">
            <a:spLocks noChangeArrowheads="1"/>
          </p:cNvSpPr>
          <p:nvPr/>
        </p:nvSpPr>
        <p:spPr bwMode="auto">
          <a:xfrm>
            <a:off x="295244" y="117574"/>
            <a:ext cx="11111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3600" b="1" dirty="0" err="1">
                <a:solidFill>
                  <a:srgbClr val="0070C0"/>
                </a:solidFill>
                <a:latin typeface="+mn-lt"/>
              </a:rPr>
              <a:t>Biomarkers</a:t>
            </a:r>
            <a:r>
              <a:rPr lang="it-IT" altLang="it-IT" sz="3600" b="1" dirty="0">
                <a:solidFill>
                  <a:srgbClr val="0070C0"/>
                </a:solidFill>
                <a:latin typeface="+mn-lt"/>
              </a:rPr>
              <a:t> nei tumori</a:t>
            </a:r>
          </a:p>
          <a:p>
            <a:pPr>
              <a:spcBef>
                <a:spcPct val="0"/>
              </a:spcBef>
              <a:buFontTx/>
              <a:buNone/>
            </a:pPr>
            <a:r>
              <a:rPr lang="it-IT" altLang="it-IT" sz="3600" dirty="0">
                <a:latin typeface="+mn-lt"/>
              </a:rPr>
              <a:t>	 (valore prognostico/predittivo)</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a:extLst>
              <a:ext uri="{FF2B5EF4-FFF2-40B4-BE49-F238E27FC236}">
                <a16:creationId xmlns:a16="http://schemas.microsoft.com/office/drawing/2014/main" id="{C43A60FF-7551-7EC5-7DB3-3C9FA9AEE0BD}"/>
              </a:ext>
            </a:extLst>
          </p:cNvPr>
          <p:cNvSpPr>
            <a:spLocks noGrp="1" noChangeArrowheads="1"/>
          </p:cNvSpPr>
          <p:nvPr>
            <p:ph type="body" idx="1"/>
          </p:nvPr>
        </p:nvSpPr>
        <p:spPr>
          <a:xfrm>
            <a:off x="206051" y="0"/>
            <a:ext cx="11546632" cy="6565933"/>
          </a:xfrm>
        </p:spPr>
        <p:txBody>
          <a:bodyPr>
            <a:noAutofit/>
          </a:bodyPr>
          <a:lstStyle/>
          <a:p>
            <a:pPr eaLnBrk="1" hangingPunct="1">
              <a:lnSpc>
                <a:spcPct val="90000"/>
              </a:lnSpc>
              <a:buFontTx/>
              <a:buNone/>
            </a:pPr>
            <a:r>
              <a:rPr lang="it-IT" altLang="it-IT" dirty="0"/>
              <a:t>1) Antigeni </a:t>
            </a:r>
            <a:r>
              <a:rPr lang="it-IT" altLang="it-IT" dirty="0" err="1"/>
              <a:t>oncofetali</a:t>
            </a:r>
            <a:r>
              <a:rPr lang="it-IT" altLang="it-IT" dirty="0"/>
              <a:t> (tumore </a:t>
            </a:r>
            <a:r>
              <a:rPr lang="it-IT" altLang="it-IT" u="sng" dirty="0"/>
              <a:t>associati</a:t>
            </a:r>
            <a:r>
              <a:rPr lang="it-IT" altLang="it-IT" dirty="0"/>
              <a:t>)</a:t>
            </a:r>
          </a:p>
          <a:p>
            <a:pPr eaLnBrk="1" hangingPunct="1">
              <a:lnSpc>
                <a:spcPct val="90000"/>
              </a:lnSpc>
              <a:buFontTx/>
              <a:buNone/>
            </a:pPr>
            <a:r>
              <a:rPr lang="it-IT" altLang="it-IT" dirty="0"/>
              <a:t>    </a:t>
            </a:r>
            <a:r>
              <a:rPr lang="it-IT" altLang="it-IT" b="1" dirty="0">
                <a:solidFill>
                  <a:srgbClr val="C00000"/>
                </a:solidFill>
              </a:rPr>
              <a:t>CEA</a:t>
            </a:r>
            <a:r>
              <a:rPr lang="it-IT" altLang="it-IT" dirty="0"/>
              <a:t> (antigene </a:t>
            </a:r>
            <a:r>
              <a:rPr lang="it-IT" altLang="it-IT" dirty="0" err="1"/>
              <a:t>carcino</a:t>
            </a:r>
            <a:r>
              <a:rPr lang="it-IT" altLang="it-IT" dirty="0"/>
              <a:t> embrionario):</a:t>
            </a:r>
          </a:p>
          <a:p>
            <a:pPr eaLnBrk="1" hangingPunct="1">
              <a:lnSpc>
                <a:spcPct val="90000"/>
              </a:lnSpc>
              <a:buFontTx/>
              <a:buNone/>
            </a:pPr>
            <a:r>
              <a:rPr lang="it-IT" altLang="it-IT" dirty="0"/>
              <a:t>		</a:t>
            </a:r>
            <a:r>
              <a:rPr lang="it-IT" altLang="it-IT" u="sng" dirty="0"/>
              <a:t>ca. colon</a:t>
            </a:r>
            <a:r>
              <a:rPr lang="it-IT" altLang="it-IT" dirty="0"/>
              <a:t>, polmone, fegato, stomaco, pancreas, mammella 	</a:t>
            </a:r>
            <a:br>
              <a:rPr lang="it-IT" altLang="it-IT" dirty="0"/>
            </a:br>
            <a:r>
              <a:rPr lang="it-IT" altLang="it-IT" dirty="0"/>
              <a:t>		(anche: cirrosi alcolica, epatite, m. di Crohn)</a:t>
            </a:r>
          </a:p>
          <a:p>
            <a:pPr eaLnBrk="1" hangingPunct="1">
              <a:lnSpc>
                <a:spcPct val="90000"/>
              </a:lnSpc>
              <a:buFontTx/>
              <a:buNone/>
            </a:pPr>
            <a:r>
              <a:rPr lang="it-IT" altLang="it-IT" dirty="0"/>
              <a:t>    </a:t>
            </a:r>
            <a:r>
              <a:rPr lang="it-IT" altLang="it-IT" b="1" dirty="0">
                <a:solidFill>
                  <a:srgbClr val="C00000"/>
                </a:solidFill>
              </a:rPr>
              <a:t>AFP</a:t>
            </a:r>
            <a:r>
              <a:rPr lang="it-IT" altLang="it-IT" dirty="0"/>
              <a:t> (alfa-feto proteina):</a:t>
            </a:r>
          </a:p>
          <a:p>
            <a:pPr eaLnBrk="1" hangingPunct="1">
              <a:lnSpc>
                <a:spcPct val="90000"/>
              </a:lnSpc>
              <a:buFontTx/>
              <a:buNone/>
            </a:pPr>
            <a:r>
              <a:rPr lang="it-IT" altLang="it-IT" dirty="0"/>
              <a:t>		ca. fegato, testicolo</a:t>
            </a:r>
            <a:br>
              <a:rPr lang="it-IT" altLang="it-IT" dirty="0"/>
            </a:br>
            <a:r>
              <a:rPr lang="it-IT" altLang="it-IT" dirty="0"/>
              <a:t>		(anche: cirrosi, epatite, sofferenza fetale in gravidanza)</a:t>
            </a:r>
          </a:p>
          <a:p>
            <a:pPr eaLnBrk="1" hangingPunct="1">
              <a:buFontTx/>
              <a:buNone/>
            </a:pPr>
            <a:r>
              <a:rPr lang="it-IT" altLang="it-IT" dirty="0"/>
              <a:t>2) Antigeni tumore </a:t>
            </a:r>
            <a:r>
              <a:rPr lang="it-IT" altLang="it-IT" u="sng" dirty="0"/>
              <a:t>specifici:</a:t>
            </a:r>
            <a:endParaRPr lang="it-IT" altLang="it-IT" dirty="0"/>
          </a:p>
          <a:p>
            <a:pPr eaLnBrk="1" hangingPunct="1">
              <a:buFontTx/>
              <a:buNone/>
            </a:pPr>
            <a:r>
              <a:rPr lang="it-IT" altLang="it-IT" dirty="0"/>
              <a:t>	</a:t>
            </a:r>
            <a:r>
              <a:rPr lang="it-IT" altLang="it-IT" b="1" dirty="0">
                <a:solidFill>
                  <a:srgbClr val="C00000"/>
                </a:solidFill>
              </a:rPr>
              <a:t>PSA, PSMA </a:t>
            </a:r>
            <a:r>
              <a:rPr lang="it-IT" altLang="it-IT" dirty="0"/>
              <a:t>(prostate </a:t>
            </a:r>
            <a:r>
              <a:rPr lang="it-IT" altLang="it-IT" dirty="0" err="1"/>
              <a:t>specific</a:t>
            </a:r>
            <a:r>
              <a:rPr lang="it-IT" altLang="it-IT" dirty="0"/>
              <a:t> </a:t>
            </a:r>
            <a:r>
              <a:rPr lang="it-IT" altLang="it-IT" dirty="0" err="1"/>
              <a:t>antigen</a:t>
            </a:r>
            <a:r>
              <a:rPr lang="it-IT" altLang="it-IT" dirty="0"/>
              <a:t>, M-membrane): ca. prostata</a:t>
            </a:r>
          </a:p>
          <a:p>
            <a:pPr eaLnBrk="1" hangingPunct="1">
              <a:buFontTx/>
              <a:buNone/>
            </a:pPr>
            <a:r>
              <a:rPr lang="it-IT" altLang="it-IT" dirty="0"/>
              <a:t>	</a:t>
            </a:r>
            <a:r>
              <a:rPr lang="it-IT" altLang="it-IT" b="1" dirty="0">
                <a:solidFill>
                  <a:srgbClr val="C00000"/>
                </a:solidFill>
              </a:rPr>
              <a:t>Immunoglobuline</a:t>
            </a:r>
            <a:r>
              <a:rPr lang="it-IT" altLang="it-IT" dirty="0"/>
              <a:t>: plasmocitoma</a:t>
            </a:r>
          </a:p>
          <a:p>
            <a:pPr eaLnBrk="1" hangingPunct="1">
              <a:buFontTx/>
              <a:buNone/>
            </a:pPr>
            <a:r>
              <a:rPr lang="it-IT" altLang="it-IT" dirty="0"/>
              <a:t>	Ormoni specifici:</a:t>
            </a:r>
          </a:p>
          <a:p>
            <a:pPr eaLnBrk="1" hangingPunct="1">
              <a:buFontTx/>
              <a:buNone/>
            </a:pPr>
            <a:r>
              <a:rPr lang="it-IT" altLang="it-IT" dirty="0"/>
              <a:t>		-serotonina, </a:t>
            </a:r>
            <a:r>
              <a:rPr lang="it-IT" altLang="it-IT" dirty="0" err="1"/>
              <a:t>cromogranina</a:t>
            </a:r>
            <a:r>
              <a:rPr lang="it-IT" altLang="it-IT" dirty="0"/>
              <a:t>, ecc.: sindrome. da carcinoide, </a:t>
            </a:r>
            <a:br>
              <a:rPr lang="it-IT" altLang="it-IT" dirty="0"/>
            </a:br>
            <a:r>
              <a:rPr lang="it-IT" altLang="it-IT" dirty="0"/>
              <a:t>		altri </a:t>
            </a:r>
            <a:r>
              <a:rPr lang="it-IT" altLang="it-IT" dirty="0" err="1"/>
              <a:t>NETs</a:t>
            </a:r>
            <a:r>
              <a:rPr lang="it-IT" altLang="it-IT" dirty="0"/>
              <a:t> (Neuroendocrine </a:t>
            </a:r>
            <a:r>
              <a:rPr lang="it-IT" altLang="it-IT" dirty="0" err="1"/>
              <a:t>Tumors</a:t>
            </a:r>
            <a:endParaRPr lang="it-IT" altLang="it-IT" dirty="0"/>
          </a:p>
          <a:p>
            <a:pPr eaLnBrk="1" hangingPunct="1">
              <a:buFontTx/>
              <a:buNone/>
            </a:pPr>
            <a:r>
              <a:rPr lang="it-IT" altLang="it-IT" dirty="0"/>
              <a:t>altri</a:t>
            </a:r>
          </a:p>
          <a:p>
            <a:pPr eaLnBrk="1" hangingPunct="1">
              <a:buFontTx/>
              <a:buNone/>
            </a:pPr>
            <a:endParaRPr lang="it-IT" altLang="it-IT" dirty="0"/>
          </a:p>
          <a:p>
            <a:pPr eaLnBrk="1" hangingPunct="1">
              <a:buFontTx/>
              <a:buNone/>
            </a:pPr>
            <a:r>
              <a:rPr lang="it-IT" altLang="it-IT" dirty="0"/>
              <a:t>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4">
            <a:extLst>
              <a:ext uri="{FF2B5EF4-FFF2-40B4-BE49-F238E27FC236}">
                <a16:creationId xmlns:a16="http://schemas.microsoft.com/office/drawing/2014/main" id="{0C5D072C-C8F6-8D95-FA7C-0F40F268EB0E}"/>
              </a:ext>
            </a:extLst>
          </p:cNvPr>
          <p:cNvPicPr>
            <a:picLocks noChangeAspect="1" noChangeArrowheads="1"/>
          </p:cNvPicPr>
          <p:nvPr/>
        </p:nvPicPr>
        <p:blipFill>
          <a:blip r:embed="rId2">
            <a:lum bright="-6000" contrast="18000"/>
            <a:extLst>
              <a:ext uri="{28A0092B-C50C-407E-A947-70E740481C1C}">
                <a14:useLocalDpi xmlns:a14="http://schemas.microsoft.com/office/drawing/2010/main"/>
              </a:ext>
            </a:extLst>
          </a:blip>
          <a:srcRect/>
          <a:stretch>
            <a:fillRect/>
          </a:stretch>
        </p:blipFill>
        <p:spPr bwMode="auto">
          <a:xfrm>
            <a:off x="1524001" y="1052514"/>
            <a:ext cx="8101013" cy="580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098" name="Picture 5">
            <a:extLst>
              <a:ext uri="{FF2B5EF4-FFF2-40B4-BE49-F238E27FC236}">
                <a16:creationId xmlns:a16="http://schemas.microsoft.com/office/drawing/2014/main" id="{E8219834-EF85-523A-726E-67DDBD548D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4063" y="3500439"/>
            <a:ext cx="2451100"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099" name="Rectangle 6">
            <a:extLst>
              <a:ext uri="{FF2B5EF4-FFF2-40B4-BE49-F238E27FC236}">
                <a16:creationId xmlns:a16="http://schemas.microsoft.com/office/drawing/2014/main" id="{13F0C86F-44B7-6024-5A50-33521605F941}"/>
              </a:ext>
            </a:extLst>
          </p:cNvPr>
          <p:cNvSpPr>
            <a:spLocks noChangeArrowheads="1"/>
          </p:cNvSpPr>
          <p:nvPr/>
        </p:nvSpPr>
        <p:spPr bwMode="auto">
          <a:xfrm>
            <a:off x="158620" y="137379"/>
            <a:ext cx="1137868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0" rIns="54000" bIns="0">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3600" b="1" dirty="0" err="1">
                <a:solidFill>
                  <a:srgbClr val="0070C0"/>
                </a:solidFill>
                <a:latin typeface="Arial" panose="020B0604020202020204" pitchFamily="34" charset="0"/>
              </a:rPr>
              <a:t>Molecular</a:t>
            </a:r>
            <a:r>
              <a:rPr lang="it-IT" altLang="it-IT" sz="3600" b="1" dirty="0">
                <a:solidFill>
                  <a:srgbClr val="0070C0"/>
                </a:solidFill>
                <a:latin typeface="Arial" panose="020B0604020202020204" pitchFamily="34" charset="0"/>
              </a:rPr>
              <a:t> </a:t>
            </a:r>
            <a:r>
              <a:rPr lang="it-IT" altLang="it-IT" sz="3600" b="1" dirty="0" err="1">
                <a:solidFill>
                  <a:srgbClr val="0070C0"/>
                </a:solidFill>
                <a:latin typeface="Arial" panose="020B0604020202020204" pitchFamily="34" charset="0"/>
              </a:rPr>
              <a:t>biomarkers</a:t>
            </a:r>
            <a:r>
              <a:rPr lang="it-IT" altLang="it-IT" sz="3600" b="1" dirty="0">
                <a:solidFill>
                  <a:srgbClr val="0070C0"/>
                </a:solidFill>
                <a:latin typeface="Arial" panose="020B0604020202020204" pitchFamily="34" charset="0"/>
              </a:rPr>
              <a:t> in </a:t>
            </a:r>
            <a:r>
              <a:rPr lang="it-IT" altLang="it-IT" sz="3600" b="1" dirty="0" err="1">
                <a:solidFill>
                  <a:srgbClr val="0070C0"/>
                </a:solidFill>
                <a:latin typeface="Arial" panose="020B0604020202020204" pitchFamily="34" charset="0"/>
              </a:rPr>
              <a:t>colorectal</a:t>
            </a:r>
            <a:r>
              <a:rPr lang="it-IT" altLang="it-IT" sz="3600" b="1" dirty="0">
                <a:solidFill>
                  <a:srgbClr val="0070C0"/>
                </a:solidFill>
                <a:latin typeface="Arial" panose="020B0604020202020204" pitchFamily="34" charset="0"/>
              </a:rPr>
              <a:t> </a:t>
            </a:r>
            <a:r>
              <a:rPr lang="it-IT" altLang="it-IT" sz="3600" b="1" dirty="0" err="1">
                <a:solidFill>
                  <a:srgbClr val="0070C0"/>
                </a:solidFill>
                <a:latin typeface="Arial" panose="020B0604020202020204" pitchFamily="34" charset="0"/>
              </a:rPr>
              <a:t>cancers</a:t>
            </a:r>
            <a:endParaRPr lang="it-IT" altLang="it-IT" sz="3600" b="1" dirty="0">
              <a:solidFill>
                <a:srgbClr val="0070C0"/>
              </a:solidFill>
              <a:latin typeface="Arial" panose="020B0604020202020204" pitchFamily="34" charset="0"/>
            </a:endParaRPr>
          </a:p>
        </p:txBody>
      </p:sp>
      <p:sp>
        <p:nvSpPr>
          <p:cNvPr id="132100" name="Rectangle 7">
            <a:extLst>
              <a:ext uri="{FF2B5EF4-FFF2-40B4-BE49-F238E27FC236}">
                <a16:creationId xmlns:a16="http://schemas.microsoft.com/office/drawing/2014/main" id="{BE633015-02A0-B805-805F-0F8F621BC4A9}"/>
              </a:ext>
            </a:extLst>
          </p:cNvPr>
          <p:cNvSpPr>
            <a:spLocks noChangeArrowheads="1"/>
          </p:cNvSpPr>
          <p:nvPr/>
        </p:nvSpPr>
        <p:spPr bwMode="auto">
          <a:xfrm>
            <a:off x="1530351" y="1071563"/>
            <a:ext cx="1368425" cy="18891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1200">
              <a:latin typeface="Arial" panose="020B0604020202020204" pitchFamily="34" charset="0"/>
            </a:endParaRPr>
          </a:p>
        </p:txBody>
      </p:sp>
      <p:sp>
        <p:nvSpPr>
          <p:cNvPr id="132101" name="Rectangle 8">
            <a:extLst>
              <a:ext uri="{FF2B5EF4-FFF2-40B4-BE49-F238E27FC236}">
                <a16:creationId xmlns:a16="http://schemas.microsoft.com/office/drawing/2014/main" id="{957E8BE4-68E3-AF75-5934-E06CA0FDD39D}"/>
              </a:ext>
            </a:extLst>
          </p:cNvPr>
          <p:cNvSpPr>
            <a:spLocks noChangeArrowheads="1"/>
          </p:cNvSpPr>
          <p:nvPr/>
        </p:nvSpPr>
        <p:spPr bwMode="auto">
          <a:xfrm>
            <a:off x="1530351" y="4149726"/>
            <a:ext cx="1368425" cy="18891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1200">
              <a:latin typeface="Arial" panose="020B0604020202020204" pitchFamily="34" charset="0"/>
            </a:endParaRPr>
          </a:p>
        </p:txBody>
      </p:sp>
      <p:sp>
        <p:nvSpPr>
          <p:cNvPr id="132102" name="Line 9">
            <a:extLst>
              <a:ext uri="{FF2B5EF4-FFF2-40B4-BE49-F238E27FC236}">
                <a16:creationId xmlns:a16="http://schemas.microsoft.com/office/drawing/2014/main" id="{5935CEA1-1F0B-9549-5E2F-AD5966A6F64B}"/>
              </a:ext>
            </a:extLst>
          </p:cNvPr>
          <p:cNvSpPr>
            <a:spLocks noChangeShapeType="1"/>
          </p:cNvSpPr>
          <p:nvPr/>
        </p:nvSpPr>
        <p:spPr bwMode="auto">
          <a:xfrm>
            <a:off x="1847851" y="4545013"/>
            <a:ext cx="2016125"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03" name="Line 10">
            <a:extLst>
              <a:ext uri="{FF2B5EF4-FFF2-40B4-BE49-F238E27FC236}">
                <a16:creationId xmlns:a16="http://schemas.microsoft.com/office/drawing/2014/main" id="{55CF4755-F3D6-7CFC-6511-BE61E9A51C98}"/>
              </a:ext>
            </a:extLst>
          </p:cNvPr>
          <p:cNvSpPr>
            <a:spLocks noChangeShapeType="1"/>
          </p:cNvSpPr>
          <p:nvPr/>
        </p:nvSpPr>
        <p:spPr bwMode="auto">
          <a:xfrm>
            <a:off x="4665664" y="4545013"/>
            <a:ext cx="2016125"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2104" name="Line 11">
            <a:extLst>
              <a:ext uri="{FF2B5EF4-FFF2-40B4-BE49-F238E27FC236}">
                <a16:creationId xmlns:a16="http://schemas.microsoft.com/office/drawing/2014/main" id="{5ACB960B-E49D-0B74-3909-C511DB3DCA43}"/>
              </a:ext>
            </a:extLst>
          </p:cNvPr>
          <p:cNvSpPr>
            <a:spLocks noChangeShapeType="1"/>
          </p:cNvSpPr>
          <p:nvPr/>
        </p:nvSpPr>
        <p:spPr bwMode="auto">
          <a:xfrm>
            <a:off x="7248526" y="4545013"/>
            <a:ext cx="2016125"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6A932C-07FD-70DA-FACD-E0E0750E0AE5}"/>
              </a:ext>
            </a:extLst>
          </p:cNvPr>
          <p:cNvPicPr>
            <a:picLocks noChangeAspect="1"/>
          </p:cNvPicPr>
          <p:nvPr/>
        </p:nvPicPr>
        <p:blipFill>
          <a:blip r:embed="rId2"/>
          <a:stretch>
            <a:fillRect/>
          </a:stretch>
        </p:blipFill>
        <p:spPr>
          <a:xfrm>
            <a:off x="1492626" y="290513"/>
            <a:ext cx="9249044" cy="6248400"/>
          </a:xfrm>
          <a:prstGeom prst="rect">
            <a:avLst/>
          </a:prstGeom>
        </p:spPr>
      </p:pic>
    </p:spTree>
    <p:extLst>
      <p:ext uri="{BB962C8B-B14F-4D97-AF65-F5344CB8AC3E}">
        <p14:creationId xmlns:p14="http://schemas.microsoft.com/office/powerpoint/2010/main" val="255158143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DFDCEC7-FFE9-F5B6-5E59-C4165BA6DB72}"/>
              </a:ext>
            </a:extLst>
          </p:cNvPr>
          <p:cNvSpPr txBox="1"/>
          <p:nvPr/>
        </p:nvSpPr>
        <p:spPr>
          <a:xfrm>
            <a:off x="489338" y="1571039"/>
            <a:ext cx="909556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800" b="1" dirty="0">
                <a:cs typeface="Calibri"/>
              </a:rPr>
              <a:t>Instabilità genomica</a:t>
            </a:r>
          </a:p>
          <a:p>
            <a:endParaRPr lang="it-IT" sz="2800" b="1" dirty="0">
              <a:cs typeface="Calibri"/>
            </a:endParaRPr>
          </a:p>
          <a:p>
            <a:r>
              <a:rPr lang="it-IT" sz="2800" b="1" dirty="0">
                <a:cs typeface="Calibri"/>
              </a:rPr>
              <a:t>Infiammazione pro-tumorale</a:t>
            </a:r>
          </a:p>
        </p:txBody>
      </p:sp>
      <p:sp>
        <p:nvSpPr>
          <p:cNvPr id="4" name="CasellaDiTesto 3">
            <a:extLst>
              <a:ext uri="{FF2B5EF4-FFF2-40B4-BE49-F238E27FC236}">
                <a16:creationId xmlns:a16="http://schemas.microsoft.com/office/drawing/2014/main" id="{7A9EF851-229D-4E8D-A9D8-0083BFD2FBE0}"/>
              </a:ext>
            </a:extLst>
          </p:cNvPr>
          <p:cNvSpPr txBox="1"/>
          <p:nvPr/>
        </p:nvSpPr>
        <p:spPr>
          <a:xfrm>
            <a:off x="387762" y="149925"/>
            <a:ext cx="52161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3600" b="1" i="1" u="sng" dirty="0">
                <a:solidFill>
                  <a:srgbClr val="0070C0"/>
                </a:solidFill>
                <a:cs typeface="Calibri"/>
              </a:rPr>
              <a:t>ENABLING FEATURES</a:t>
            </a:r>
            <a:endParaRPr lang="it-IT" sz="3600" b="1" i="1" u="sng" dirty="0">
              <a:solidFill>
                <a:srgbClr val="0070C0"/>
              </a:solidFill>
            </a:endParaRPr>
          </a:p>
        </p:txBody>
      </p:sp>
    </p:spTree>
    <p:extLst>
      <p:ext uri="{BB962C8B-B14F-4D97-AF65-F5344CB8AC3E}">
        <p14:creationId xmlns:p14="http://schemas.microsoft.com/office/powerpoint/2010/main" val="11229114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4">
            <a:extLst>
              <a:ext uri="{FF2B5EF4-FFF2-40B4-BE49-F238E27FC236}">
                <a16:creationId xmlns:a16="http://schemas.microsoft.com/office/drawing/2014/main" id="{D6326BA3-304F-9C6B-16F3-89EF2D44527F}"/>
              </a:ext>
            </a:extLst>
          </p:cNvPr>
          <p:cNvSpPr>
            <a:spLocks noChangeArrowheads="1"/>
          </p:cNvSpPr>
          <p:nvPr/>
        </p:nvSpPr>
        <p:spPr bwMode="auto">
          <a:xfrm>
            <a:off x="200025" y="0"/>
            <a:ext cx="87256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3600" b="1" dirty="0" err="1">
                <a:solidFill>
                  <a:srgbClr val="0070C0"/>
                </a:solidFill>
                <a:latin typeface="Arial" panose="020B0604020202020204" pitchFamily="34" charset="0"/>
              </a:rPr>
              <a:t>Molecular</a:t>
            </a:r>
            <a:r>
              <a:rPr lang="it-IT" altLang="it-IT" sz="3600" b="1" dirty="0">
                <a:solidFill>
                  <a:srgbClr val="0070C0"/>
                </a:solidFill>
                <a:latin typeface="Arial" panose="020B0604020202020204" pitchFamily="34" charset="0"/>
              </a:rPr>
              <a:t> </a:t>
            </a:r>
            <a:r>
              <a:rPr lang="it-IT" altLang="it-IT" sz="3600" b="1" dirty="0" err="1">
                <a:solidFill>
                  <a:srgbClr val="0070C0"/>
                </a:solidFill>
                <a:latin typeface="Arial" panose="020B0604020202020204" pitchFamily="34" charset="0"/>
              </a:rPr>
              <a:t>biomarkers</a:t>
            </a:r>
            <a:r>
              <a:rPr lang="it-IT" altLang="it-IT" sz="3600" b="1" dirty="0">
                <a:solidFill>
                  <a:srgbClr val="0070C0"/>
                </a:solidFill>
                <a:latin typeface="Arial" panose="020B0604020202020204" pitchFamily="34" charset="0"/>
              </a:rPr>
              <a:t> in </a:t>
            </a:r>
            <a:r>
              <a:rPr lang="it-IT" altLang="it-IT" sz="3600" b="1" dirty="0" err="1">
                <a:solidFill>
                  <a:srgbClr val="0070C0"/>
                </a:solidFill>
                <a:latin typeface="Arial" panose="020B0604020202020204" pitchFamily="34" charset="0"/>
              </a:rPr>
              <a:t>breast</a:t>
            </a:r>
            <a:r>
              <a:rPr lang="it-IT" altLang="it-IT" sz="3600" b="1" dirty="0">
                <a:solidFill>
                  <a:srgbClr val="0070C0"/>
                </a:solidFill>
                <a:latin typeface="Arial" panose="020B0604020202020204" pitchFamily="34" charset="0"/>
              </a:rPr>
              <a:t> </a:t>
            </a:r>
            <a:r>
              <a:rPr lang="it-IT" altLang="it-IT" sz="3600" b="1" dirty="0" err="1">
                <a:solidFill>
                  <a:srgbClr val="0070C0"/>
                </a:solidFill>
                <a:latin typeface="Arial" panose="020B0604020202020204" pitchFamily="34" charset="0"/>
              </a:rPr>
              <a:t>cancer</a:t>
            </a:r>
            <a:endParaRPr lang="it-IT" altLang="it-IT" sz="3600" b="1" dirty="0">
              <a:solidFill>
                <a:srgbClr val="0070C0"/>
              </a:solidFill>
              <a:latin typeface="Arial" panose="020B0604020202020204" pitchFamily="34" charset="0"/>
            </a:endParaRPr>
          </a:p>
        </p:txBody>
      </p:sp>
      <p:pic>
        <p:nvPicPr>
          <p:cNvPr id="133122" name="Picture 5">
            <a:extLst>
              <a:ext uri="{FF2B5EF4-FFF2-40B4-BE49-F238E27FC236}">
                <a16:creationId xmlns:a16="http://schemas.microsoft.com/office/drawing/2014/main" id="{60664A53-6E63-0766-B6C4-A015E05097A8}"/>
              </a:ext>
            </a:extLst>
          </p:cNvPr>
          <p:cNvPicPr>
            <a:picLocks noChangeAspect="1" noChangeArrowheads="1"/>
          </p:cNvPicPr>
          <p:nvPr/>
        </p:nvPicPr>
        <p:blipFill>
          <a:blip r:embed="rId2">
            <a:lum bright="-6000" contrast="12000"/>
            <a:extLst>
              <a:ext uri="{28A0092B-C50C-407E-A947-70E740481C1C}">
                <a14:useLocalDpi xmlns:a14="http://schemas.microsoft.com/office/drawing/2010/main"/>
              </a:ext>
            </a:extLst>
          </a:blip>
          <a:srcRect/>
          <a:stretch>
            <a:fillRect/>
          </a:stretch>
        </p:blipFill>
        <p:spPr bwMode="auto">
          <a:xfrm>
            <a:off x="1992313" y="984251"/>
            <a:ext cx="8172450" cy="588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3" name="Picture 6">
            <a:extLst>
              <a:ext uri="{FF2B5EF4-FFF2-40B4-BE49-F238E27FC236}">
                <a16:creationId xmlns:a16="http://schemas.microsoft.com/office/drawing/2014/main" id="{51BF7F21-AC31-8E54-D2B6-D6BE8B7787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05725" y="6743700"/>
            <a:ext cx="2451100"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a:extLst>
              <a:ext uri="{FF2B5EF4-FFF2-40B4-BE49-F238E27FC236}">
                <a16:creationId xmlns:a16="http://schemas.microsoft.com/office/drawing/2014/main" id="{D6F7878D-5E8E-B816-53AC-F1F2395B934B}"/>
              </a:ext>
            </a:extLst>
          </p:cNvPr>
          <p:cNvPicPr>
            <a:picLocks noChangeAspect="1" noChangeArrowheads="1"/>
          </p:cNvPicPr>
          <p:nvPr/>
        </p:nvPicPr>
        <p:blipFill>
          <a:blip r:embed="rId2">
            <a:lum bright="-6000" contrast="12000"/>
            <a:extLst>
              <a:ext uri="{28A0092B-C50C-407E-A947-70E740481C1C}">
                <a14:useLocalDpi xmlns:a14="http://schemas.microsoft.com/office/drawing/2010/main"/>
              </a:ext>
            </a:extLst>
          </a:blip>
          <a:srcRect/>
          <a:stretch>
            <a:fillRect/>
          </a:stretch>
        </p:blipFill>
        <p:spPr bwMode="auto">
          <a:xfrm>
            <a:off x="4494213" y="0"/>
            <a:ext cx="62103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6" name="Rectangle 5">
            <a:extLst>
              <a:ext uri="{FF2B5EF4-FFF2-40B4-BE49-F238E27FC236}">
                <a16:creationId xmlns:a16="http://schemas.microsoft.com/office/drawing/2014/main" id="{8B469BBA-5D01-C256-2921-291C143261AB}"/>
              </a:ext>
            </a:extLst>
          </p:cNvPr>
          <p:cNvSpPr>
            <a:spLocks noChangeArrowheads="1"/>
          </p:cNvSpPr>
          <p:nvPr/>
        </p:nvSpPr>
        <p:spPr bwMode="auto">
          <a:xfrm>
            <a:off x="380127" y="269844"/>
            <a:ext cx="324008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3600" b="1">
                <a:solidFill>
                  <a:srgbClr val="0070C0"/>
                </a:solidFill>
                <a:latin typeface="Arial" panose="020B0604020202020204" pitchFamily="34" charset="0"/>
              </a:rPr>
              <a:t>Molecular biomarkers in lung cancers</a:t>
            </a:r>
          </a:p>
        </p:txBody>
      </p:sp>
      <p:sp>
        <p:nvSpPr>
          <p:cNvPr id="134147" name="Rectangle 6">
            <a:extLst>
              <a:ext uri="{FF2B5EF4-FFF2-40B4-BE49-F238E27FC236}">
                <a16:creationId xmlns:a16="http://schemas.microsoft.com/office/drawing/2014/main" id="{B43F5D3A-DC89-08C6-5207-2E5FC8A93113}"/>
              </a:ext>
            </a:extLst>
          </p:cNvPr>
          <p:cNvSpPr>
            <a:spLocks noChangeArrowheads="1"/>
          </p:cNvSpPr>
          <p:nvPr/>
        </p:nvSpPr>
        <p:spPr bwMode="auto">
          <a:xfrm>
            <a:off x="4502151" y="9526"/>
            <a:ext cx="1368425" cy="18891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1200">
              <a:latin typeface="Arial" panose="020B0604020202020204" pitchFamily="34" charset="0"/>
            </a:endParaRPr>
          </a:p>
        </p:txBody>
      </p:sp>
      <p:sp>
        <p:nvSpPr>
          <p:cNvPr id="134148" name="Rectangle 7">
            <a:extLst>
              <a:ext uri="{FF2B5EF4-FFF2-40B4-BE49-F238E27FC236}">
                <a16:creationId xmlns:a16="http://schemas.microsoft.com/office/drawing/2014/main" id="{E0815D8D-29B6-47E2-FC00-939547481F4C}"/>
              </a:ext>
            </a:extLst>
          </p:cNvPr>
          <p:cNvSpPr>
            <a:spLocks noChangeArrowheads="1"/>
          </p:cNvSpPr>
          <p:nvPr/>
        </p:nvSpPr>
        <p:spPr bwMode="auto">
          <a:xfrm>
            <a:off x="4502151" y="3527426"/>
            <a:ext cx="1368425" cy="18891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endParaRPr lang="it-IT" altLang="it-IT" sz="1200">
              <a:latin typeface="Arial" panose="020B0604020202020204" pitchFamily="34" charset="0"/>
            </a:endParaRPr>
          </a:p>
        </p:txBody>
      </p:sp>
      <p:sp>
        <p:nvSpPr>
          <p:cNvPr id="134149" name="Line 8">
            <a:extLst>
              <a:ext uri="{FF2B5EF4-FFF2-40B4-BE49-F238E27FC236}">
                <a16:creationId xmlns:a16="http://schemas.microsoft.com/office/drawing/2014/main" id="{9A65823B-8E5F-3219-293B-FB5C715188AF}"/>
              </a:ext>
            </a:extLst>
          </p:cNvPr>
          <p:cNvSpPr>
            <a:spLocks noChangeShapeType="1"/>
          </p:cNvSpPr>
          <p:nvPr/>
        </p:nvSpPr>
        <p:spPr bwMode="auto">
          <a:xfrm>
            <a:off x="5026026" y="3967163"/>
            <a:ext cx="2016125"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4150" name="Line 9">
            <a:extLst>
              <a:ext uri="{FF2B5EF4-FFF2-40B4-BE49-F238E27FC236}">
                <a16:creationId xmlns:a16="http://schemas.microsoft.com/office/drawing/2014/main" id="{668F1FD8-A91A-8188-C437-3250DBAFF6EA}"/>
              </a:ext>
            </a:extLst>
          </p:cNvPr>
          <p:cNvSpPr>
            <a:spLocks noChangeShapeType="1"/>
          </p:cNvSpPr>
          <p:nvPr/>
        </p:nvSpPr>
        <p:spPr bwMode="auto">
          <a:xfrm>
            <a:off x="8688388" y="3967163"/>
            <a:ext cx="792162" cy="0"/>
          </a:xfrm>
          <a:prstGeom prst="line">
            <a:avLst/>
          </a:prstGeom>
          <a:noFill/>
          <a:ln w="190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4151" name="Line 10">
            <a:extLst>
              <a:ext uri="{FF2B5EF4-FFF2-40B4-BE49-F238E27FC236}">
                <a16:creationId xmlns:a16="http://schemas.microsoft.com/office/drawing/2014/main" id="{31BA6435-5402-4B3D-10F4-684D76970224}"/>
              </a:ext>
            </a:extLst>
          </p:cNvPr>
          <p:cNvSpPr>
            <a:spLocks noChangeShapeType="1"/>
          </p:cNvSpPr>
          <p:nvPr/>
        </p:nvSpPr>
        <p:spPr bwMode="auto">
          <a:xfrm>
            <a:off x="5880101" y="3529013"/>
            <a:ext cx="4822825"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4152" name="Line 11">
            <a:extLst>
              <a:ext uri="{FF2B5EF4-FFF2-40B4-BE49-F238E27FC236}">
                <a16:creationId xmlns:a16="http://schemas.microsoft.com/office/drawing/2014/main" id="{CF942C75-A0C6-408C-FEE6-CA47B8805502}"/>
              </a:ext>
            </a:extLst>
          </p:cNvPr>
          <p:cNvSpPr>
            <a:spLocks noChangeShapeType="1"/>
          </p:cNvSpPr>
          <p:nvPr/>
        </p:nvSpPr>
        <p:spPr bwMode="auto">
          <a:xfrm>
            <a:off x="5880101" y="6350"/>
            <a:ext cx="2339975"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34153" name="Picture 12">
            <a:extLst>
              <a:ext uri="{FF2B5EF4-FFF2-40B4-BE49-F238E27FC236}">
                <a16:creationId xmlns:a16="http://schemas.microsoft.com/office/drawing/2014/main" id="{E5DE5B09-6F9C-8FD3-C695-6CE7CA9EF3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12125" y="3284539"/>
            <a:ext cx="2451100"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CasellaDiTesto 1">
            <a:extLst>
              <a:ext uri="{FF2B5EF4-FFF2-40B4-BE49-F238E27FC236}">
                <a16:creationId xmlns:a16="http://schemas.microsoft.com/office/drawing/2014/main" id="{4028A045-5521-F608-194E-701B9C2D18DD}"/>
              </a:ext>
            </a:extLst>
          </p:cNvPr>
          <p:cNvSpPr txBox="1">
            <a:spLocks noChangeArrowheads="1"/>
          </p:cNvSpPr>
          <p:nvPr/>
        </p:nvSpPr>
        <p:spPr bwMode="auto">
          <a:xfrm>
            <a:off x="1259343" y="957102"/>
            <a:ext cx="748347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800" b="1" dirty="0">
                <a:solidFill>
                  <a:srgbClr val="0070C0"/>
                </a:solidFill>
                <a:latin typeface="+mn-lt"/>
              </a:rPr>
              <a:t>Biopsie liquide:</a:t>
            </a:r>
          </a:p>
          <a:p>
            <a:pPr eaLnBrk="1" hangingPunct="1">
              <a:spcBef>
                <a:spcPct val="0"/>
              </a:spcBef>
              <a:buFontTx/>
              <a:buNone/>
            </a:pPr>
            <a:endParaRPr lang="it-IT" altLang="it-IT" sz="2800" dirty="0">
              <a:latin typeface="+mn-lt"/>
            </a:endParaRPr>
          </a:p>
          <a:p>
            <a:pPr eaLnBrk="1" hangingPunct="1">
              <a:spcBef>
                <a:spcPct val="0"/>
              </a:spcBef>
              <a:buFontTx/>
              <a:buNone/>
            </a:pPr>
            <a:endParaRPr lang="it-IT" altLang="it-IT" sz="2800" dirty="0">
              <a:latin typeface="+mn-lt"/>
            </a:endParaRPr>
          </a:p>
          <a:p>
            <a:pPr eaLnBrk="1" hangingPunct="1">
              <a:spcBef>
                <a:spcPct val="0"/>
              </a:spcBef>
              <a:buFontTx/>
              <a:buNone/>
            </a:pPr>
            <a:r>
              <a:rPr lang="it-IT" altLang="it-IT" sz="2800" dirty="0">
                <a:latin typeface="+mn-lt"/>
              </a:rPr>
              <a:t>1- </a:t>
            </a:r>
            <a:r>
              <a:rPr lang="it-IT" altLang="it-IT" sz="2800" dirty="0" err="1">
                <a:latin typeface="+mn-lt"/>
              </a:rPr>
              <a:t>Circulating</a:t>
            </a:r>
            <a:r>
              <a:rPr lang="it-IT" altLang="it-IT" sz="2800" dirty="0">
                <a:latin typeface="+mn-lt"/>
              </a:rPr>
              <a:t> </a:t>
            </a:r>
            <a:r>
              <a:rPr lang="it-IT" altLang="it-IT" sz="2800" dirty="0" err="1">
                <a:latin typeface="+mn-lt"/>
              </a:rPr>
              <a:t>tumor</a:t>
            </a:r>
            <a:r>
              <a:rPr lang="it-IT" altLang="it-IT" sz="2800" dirty="0">
                <a:latin typeface="+mn-lt"/>
              </a:rPr>
              <a:t> DNA (</a:t>
            </a:r>
            <a:r>
              <a:rPr lang="it-IT" altLang="it-IT" sz="2800" dirty="0" err="1">
                <a:latin typeface="+mn-lt"/>
              </a:rPr>
              <a:t>ctDNA</a:t>
            </a:r>
            <a:r>
              <a:rPr lang="it-IT" altLang="it-IT" sz="2800" dirty="0">
                <a:latin typeface="+mn-lt"/>
              </a:rPr>
              <a:t>)</a:t>
            </a:r>
          </a:p>
          <a:p>
            <a:pPr eaLnBrk="1" hangingPunct="1">
              <a:spcBef>
                <a:spcPct val="0"/>
              </a:spcBef>
              <a:buFontTx/>
              <a:buNone/>
            </a:pPr>
            <a:endParaRPr lang="it-IT" altLang="it-IT" sz="2800" dirty="0">
              <a:latin typeface="+mn-lt"/>
            </a:endParaRPr>
          </a:p>
          <a:p>
            <a:pPr eaLnBrk="1" hangingPunct="1">
              <a:spcBef>
                <a:spcPct val="0"/>
              </a:spcBef>
              <a:buFontTx/>
              <a:buNone/>
            </a:pPr>
            <a:r>
              <a:rPr lang="it-IT" altLang="it-IT" sz="2800" dirty="0">
                <a:latin typeface="+mn-lt"/>
              </a:rPr>
              <a:t>2)- </a:t>
            </a:r>
            <a:r>
              <a:rPr lang="it-IT" altLang="it-IT" sz="2800" dirty="0" err="1">
                <a:latin typeface="+mn-lt"/>
              </a:rPr>
              <a:t>Circulating</a:t>
            </a:r>
            <a:r>
              <a:rPr lang="it-IT" altLang="it-IT" sz="2800" dirty="0">
                <a:latin typeface="+mn-lt"/>
              </a:rPr>
              <a:t> </a:t>
            </a:r>
            <a:r>
              <a:rPr lang="it-IT" altLang="it-IT" sz="2800" dirty="0" err="1">
                <a:latin typeface="+mn-lt"/>
              </a:rPr>
              <a:t>tumor</a:t>
            </a:r>
            <a:r>
              <a:rPr lang="it-IT" altLang="it-IT" sz="2800" dirty="0">
                <a:latin typeface="+mn-lt"/>
              </a:rPr>
              <a:t> </a:t>
            </a:r>
            <a:r>
              <a:rPr lang="it-IT" altLang="it-IT" sz="2800" dirty="0" err="1">
                <a:latin typeface="+mn-lt"/>
              </a:rPr>
              <a:t>cells</a:t>
            </a:r>
            <a:r>
              <a:rPr lang="it-IT" altLang="it-IT" sz="2800" dirty="0">
                <a:latin typeface="+mn-lt"/>
              </a:rPr>
              <a:t> (</a:t>
            </a:r>
            <a:r>
              <a:rPr lang="it-IT" altLang="it-IT" sz="2800" dirty="0" err="1">
                <a:latin typeface="+mn-lt"/>
              </a:rPr>
              <a:t>CTCs</a:t>
            </a:r>
            <a:r>
              <a:rPr lang="it-IT" altLang="it-IT" sz="2800" dirty="0">
                <a:latin typeface="+mn-lt"/>
              </a:rPr>
              <a:t>)</a:t>
            </a:r>
          </a:p>
          <a:p>
            <a:pPr eaLnBrk="1" hangingPunct="1">
              <a:spcBef>
                <a:spcPct val="0"/>
              </a:spcBef>
              <a:buFontTx/>
              <a:buNone/>
            </a:pPr>
            <a:endParaRPr lang="it-IT" altLang="it-IT" sz="2800" dirty="0">
              <a:latin typeface="+mn-lt"/>
            </a:endParaRPr>
          </a:p>
          <a:p>
            <a:pPr eaLnBrk="1" hangingPunct="1">
              <a:spcBef>
                <a:spcPct val="0"/>
              </a:spcBef>
              <a:buFontTx/>
              <a:buNone/>
            </a:pPr>
            <a:r>
              <a:rPr lang="it-IT" altLang="it-IT" sz="2800" dirty="0">
                <a:latin typeface="+mn-lt"/>
              </a:rPr>
              <a:t>3)- </a:t>
            </a:r>
            <a:r>
              <a:rPr lang="it-IT" altLang="it-IT" dirty="0" err="1">
                <a:latin typeface="+mn-lt"/>
              </a:rPr>
              <a:t>Exosomes</a:t>
            </a:r>
            <a:r>
              <a:rPr lang="it-IT" altLang="it-IT" sz="2800" dirty="0">
                <a:latin typeface="+mn-lt"/>
              </a:rPr>
              <a:t>: vescicole circolanti (</a:t>
            </a:r>
            <a:r>
              <a:rPr lang="it-IT" altLang="it-IT" sz="2800" dirty="0" err="1">
                <a:latin typeface="+mn-lt"/>
              </a:rPr>
              <a:t>Evs</a:t>
            </a:r>
            <a:r>
              <a:rPr lang="it-IT" altLang="it-IT" sz="2800" dirty="0">
                <a:latin typeface="+mn-lt"/>
              </a:rPr>
              <a:t>)</a:t>
            </a:r>
          </a:p>
          <a:p>
            <a:pPr eaLnBrk="1" hangingPunct="1">
              <a:spcBef>
                <a:spcPct val="0"/>
              </a:spcBef>
              <a:buFontTx/>
              <a:buNone/>
            </a:pPr>
            <a:r>
              <a:rPr lang="it-IT" altLang="it-IT" sz="2800" dirty="0">
                <a:latin typeface="+mn-lt"/>
              </a:rPr>
              <a:t>(30-200 nm in plasma [100 x 10</a:t>
            </a:r>
            <a:r>
              <a:rPr lang="it-IT" altLang="it-IT" sz="2800" baseline="30000" dirty="0">
                <a:latin typeface="+mn-lt"/>
              </a:rPr>
              <a:t>6</a:t>
            </a:r>
            <a:r>
              <a:rPr lang="it-IT" altLang="it-IT" sz="2800" dirty="0">
                <a:latin typeface="+mn-lt"/>
              </a:rPr>
              <a:t> per ml ], </a:t>
            </a:r>
          </a:p>
          <a:p>
            <a:pPr eaLnBrk="1" hangingPunct="1">
              <a:spcBef>
                <a:spcPct val="0"/>
              </a:spcBef>
              <a:buFontTx/>
              <a:buNone/>
            </a:pPr>
            <a:r>
              <a:rPr lang="it-IT" altLang="it-IT" sz="2800" dirty="0">
                <a:latin typeface="+mn-lt"/>
              </a:rPr>
              <a:t>urine, </a:t>
            </a:r>
            <a:r>
              <a:rPr lang="it-IT" altLang="it-IT" sz="2800" dirty="0" err="1">
                <a:latin typeface="+mn-lt"/>
              </a:rPr>
              <a:t>liq.cerebro</a:t>
            </a:r>
            <a:r>
              <a:rPr lang="it-IT" altLang="it-IT" sz="2800" dirty="0">
                <a:latin typeface="+mn-lt"/>
              </a:rPr>
              <a:t>-spinale) contenenti DNA, RNA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2EE40008-EE01-15AC-B514-33C8550289EE}"/>
              </a:ext>
            </a:extLst>
          </p:cNvPr>
          <p:cNvPicPr>
            <a:picLocks noChangeAspect="1"/>
          </p:cNvPicPr>
          <p:nvPr/>
        </p:nvPicPr>
        <p:blipFill>
          <a:blip r:embed="rId2"/>
          <a:stretch>
            <a:fillRect/>
          </a:stretch>
        </p:blipFill>
        <p:spPr>
          <a:xfrm>
            <a:off x="1617045" y="253291"/>
            <a:ext cx="8533598" cy="5697104"/>
          </a:xfrm>
          <a:prstGeom prst="rect">
            <a:avLst/>
          </a:prstGeom>
        </p:spPr>
      </p:pic>
      <p:sp>
        <p:nvSpPr>
          <p:cNvPr id="4" name="CasellaDiTesto 3">
            <a:extLst>
              <a:ext uri="{FF2B5EF4-FFF2-40B4-BE49-F238E27FC236}">
                <a16:creationId xmlns:a16="http://schemas.microsoft.com/office/drawing/2014/main" id="{91DD5D6B-C9C5-D39F-CA93-038F0DA418DC}"/>
              </a:ext>
            </a:extLst>
          </p:cNvPr>
          <p:cNvSpPr txBox="1"/>
          <p:nvPr/>
        </p:nvSpPr>
        <p:spPr>
          <a:xfrm>
            <a:off x="9609808" y="6420043"/>
            <a:ext cx="2096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Fig</a:t>
            </a:r>
            <a:r>
              <a:rPr lang="it-IT" dirty="0">
                <a:cs typeface="Calibri"/>
              </a:rPr>
              <a:t> 1.1 da Pecorino</a:t>
            </a:r>
            <a:endParaRPr lang="it-IT" dirty="0"/>
          </a:p>
        </p:txBody>
      </p:sp>
    </p:spTree>
    <p:extLst>
      <p:ext uri="{BB962C8B-B14F-4D97-AF65-F5344CB8AC3E}">
        <p14:creationId xmlns:p14="http://schemas.microsoft.com/office/powerpoint/2010/main" val="1111752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CasellaDiTesto 1">
            <a:extLst>
              <a:ext uri="{FF2B5EF4-FFF2-40B4-BE49-F238E27FC236}">
                <a16:creationId xmlns:a16="http://schemas.microsoft.com/office/drawing/2014/main" id="{62D7D44F-F0FE-939B-CD62-C334AA696EF9}"/>
              </a:ext>
            </a:extLst>
          </p:cNvPr>
          <p:cNvSpPr txBox="1">
            <a:spLocks noChangeArrowheads="1"/>
          </p:cNvSpPr>
          <p:nvPr/>
        </p:nvSpPr>
        <p:spPr bwMode="auto">
          <a:xfrm>
            <a:off x="419308" y="472622"/>
            <a:ext cx="11204093"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en-US" sz="4400" b="1" dirty="0">
                <a:solidFill>
                  <a:srgbClr val="0070C0"/>
                </a:solidFill>
                <a:latin typeface="+mn-lt"/>
              </a:rPr>
              <a:t>3 modelli, non alternativi</a:t>
            </a:r>
          </a:p>
          <a:p>
            <a:endParaRPr lang="it-IT" altLang="en-US" sz="4400" b="1" dirty="0">
              <a:solidFill>
                <a:srgbClr val="0070C0"/>
              </a:solidFill>
              <a:latin typeface="+mn-lt"/>
            </a:endParaRPr>
          </a:p>
          <a:p>
            <a:r>
              <a:rPr lang="it-IT" altLang="en-US" sz="4400" dirty="0">
                <a:latin typeface="+mn-lt"/>
              </a:rPr>
              <a:t>- Modello di </a:t>
            </a:r>
            <a:r>
              <a:rPr lang="it-IT" altLang="en-US" sz="4400" dirty="0" err="1">
                <a:latin typeface="+mn-lt"/>
              </a:rPr>
              <a:t>Vogelstein</a:t>
            </a:r>
            <a:r>
              <a:rPr lang="it-IT" altLang="en-US" sz="4400" dirty="0">
                <a:latin typeface="+mn-lt"/>
              </a:rPr>
              <a:t>: </a:t>
            </a:r>
            <a:r>
              <a:rPr lang="it-IT" altLang="en-US" sz="4400" dirty="0" err="1">
                <a:latin typeface="+mn-lt"/>
              </a:rPr>
              <a:t>cancerogensi</a:t>
            </a:r>
            <a:r>
              <a:rPr lang="it-IT" altLang="en-US" sz="4400" dirty="0">
                <a:latin typeface="+mn-lt"/>
              </a:rPr>
              <a:t> multi-step</a:t>
            </a:r>
          </a:p>
          <a:p>
            <a:r>
              <a:rPr lang="it-IT" altLang="en-US" sz="4400" dirty="0">
                <a:latin typeface="+mn-lt"/>
              </a:rPr>
              <a:t>- Stem </a:t>
            </a:r>
            <a:r>
              <a:rPr lang="it-IT" altLang="en-US" sz="4400" dirty="0" err="1">
                <a:latin typeface="+mn-lt"/>
              </a:rPr>
              <a:t>cell</a:t>
            </a:r>
            <a:r>
              <a:rPr lang="it-IT" altLang="en-US" sz="4400" dirty="0">
                <a:latin typeface="+mn-lt"/>
              </a:rPr>
              <a:t> </a:t>
            </a:r>
            <a:r>
              <a:rPr lang="it-IT" altLang="en-US" sz="4400" dirty="0" err="1">
                <a:latin typeface="+mn-lt"/>
              </a:rPr>
              <a:t>hypothesis</a:t>
            </a:r>
            <a:endParaRPr lang="it-IT" altLang="en-US" sz="4400" dirty="0">
              <a:latin typeface="+mn-lt"/>
            </a:endParaRPr>
          </a:p>
          <a:p>
            <a:r>
              <a:rPr lang="it-IT" altLang="en-US" sz="4400" dirty="0">
                <a:latin typeface="+mn-lt"/>
              </a:rPr>
              <a:t>- Modello epigenetico</a:t>
            </a:r>
          </a:p>
          <a:p>
            <a:endParaRPr lang="it-IT" altLang="en-US" sz="4400" b="1" dirty="0">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a:extLst>
              <a:ext uri="{FF2B5EF4-FFF2-40B4-BE49-F238E27FC236}">
                <a16:creationId xmlns:a16="http://schemas.microsoft.com/office/drawing/2014/main" id="{BE2A2A66-24F8-4F5D-036E-F2233C9ADAF5}"/>
              </a:ext>
            </a:extLst>
          </p:cNvPr>
          <p:cNvSpPr>
            <a:spLocks noGrp="1" noChangeArrowheads="1"/>
          </p:cNvSpPr>
          <p:nvPr>
            <p:ph type="body" idx="1"/>
          </p:nvPr>
        </p:nvSpPr>
        <p:spPr>
          <a:xfrm>
            <a:off x="241640" y="974142"/>
            <a:ext cx="11480119" cy="5993104"/>
          </a:xfrm>
        </p:spPr>
        <p:txBody>
          <a:bodyPr>
            <a:noAutofit/>
          </a:bodyPr>
          <a:lstStyle/>
          <a:p>
            <a:pPr marL="609600" indent="-609600">
              <a:lnSpc>
                <a:spcPct val="100000"/>
              </a:lnSpc>
              <a:spcBef>
                <a:spcPts val="2400"/>
              </a:spcBef>
              <a:buNone/>
            </a:pPr>
            <a:r>
              <a:rPr lang="it-IT" altLang="it-IT" b="1" dirty="0">
                <a:solidFill>
                  <a:srgbClr val="0070C0"/>
                </a:solidFill>
              </a:rPr>
              <a:t>Iniziazione</a:t>
            </a:r>
            <a:r>
              <a:rPr lang="it-IT" altLang="it-IT" dirty="0"/>
              <a:t> = Danno al DNA e 1a mutazione di un gene (correlato a un meccanismo  della moltiplicazione cellulare) -&gt; Clone mutato</a:t>
            </a:r>
          </a:p>
          <a:p>
            <a:pPr marL="609600" indent="-609600">
              <a:lnSpc>
                <a:spcPct val="100000"/>
              </a:lnSpc>
              <a:spcBef>
                <a:spcPts val="2400"/>
              </a:spcBef>
              <a:buNone/>
            </a:pPr>
            <a:r>
              <a:rPr lang="it-IT" altLang="it-IT" b="1" dirty="0">
                <a:solidFill>
                  <a:srgbClr val="0070C0"/>
                </a:solidFill>
              </a:rPr>
              <a:t>Promozione</a:t>
            </a:r>
            <a:r>
              <a:rPr lang="it-IT" altLang="it-IT" dirty="0"/>
              <a:t> = processo </a:t>
            </a:r>
            <a:r>
              <a:rPr lang="it-IT" altLang="it-IT" dirty="0" err="1"/>
              <a:t>multistep</a:t>
            </a:r>
            <a:r>
              <a:rPr lang="it-IT" altLang="it-IT" dirty="0"/>
              <a:t>, per moltiplicazione cellulare, con acquisizione di altre mutazioni (oncogeni, oncosoppressori). Più facile in presenza di </a:t>
            </a:r>
            <a:r>
              <a:rPr lang="it-IT" altLang="it-IT" b="1" dirty="0"/>
              <a:t>instabilità genomica</a:t>
            </a:r>
            <a:r>
              <a:rPr lang="it-IT" altLang="it-IT" dirty="0"/>
              <a:t>, </a:t>
            </a:r>
            <a:r>
              <a:rPr lang="it-IT" altLang="it-IT" b="1" dirty="0"/>
              <a:t>fattori esterni mutageni</a:t>
            </a:r>
            <a:r>
              <a:rPr lang="it-IT" altLang="it-IT" dirty="0"/>
              <a:t>. </a:t>
            </a:r>
            <a:br>
              <a:rPr lang="it-IT" altLang="it-IT" dirty="0"/>
            </a:br>
            <a:r>
              <a:rPr lang="it-IT" altLang="it-IT" dirty="0"/>
              <a:t>Effetti su: a) </a:t>
            </a:r>
            <a:r>
              <a:rPr lang="it-IT" altLang="it-IT" u="sng" dirty="0"/>
              <a:t>evasione apoptosi</a:t>
            </a:r>
            <a:r>
              <a:rPr lang="it-IT" altLang="it-IT" dirty="0"/>
              <a:t>, b) </a:t>
            </a:r>
            <a:r>
              <a:rPr lang="it-IT" altLang="it-IT" u="sng" dirty="0"/>
              <a:t>potenziale replicativo </a:t>
            </a:r>
            <a:r>
              <a:rPr lang="it-IT" altLang="it-IT" dirty="0"/>
              <a:t>illimitato (= </a:t>
            </a:r>
            <a:r>
              <a:rPr lang="it-IT" altLang="it-IT" dirty="0" err="1"/>
              <a:t>telomerase</a:t>
            </a:r>
            <a:r>
              <a:rPr lang="it-IT" altLang="it-IT" dirty="0"/>
              <a:t> “on”), c) </a:t>
            </a:r>
            <a:r>
              <a:rPr lang="it-IT" altLang="it-IT" u="sng" dirty="0"/>
              <a:t>autonomia da </a:t>
            </a:r>
            <a:r>
              <a:rPr lang="it-IT" altLang="it-IT" u="sng" dirty="0" err="1"/>
              <a:t>Growth</a:t>
            </a:r>
            <a:r>
              <a:rPr lang="it-IT" altLang="it-IT" u="sng" dirty="0"/>
              <a:t> </a:t>
            </a:r>
            <a:r>
              <a:rPr lang="it-IT" altLang="it-IT" u="sng" dirty="0" err="1"/>
              <a:t>factors</a:t>
            </a:r>
            <a:r>
              <a:rPr lang="it-IT" altLang="it-IT" u="sng" dirty="0"/>
              <a:t> </a:t>
            </a:r>
            <a:r>
              <a:rPr lang="it-IT" altLang="it-IT" dirty="0"/>
              <a:t>(vedi proto-oncogeni), d) </a:t>
            </a:r>
            <a:r>
              <a:rPr lang="it-IT" altLang="it-IT" u="sng" dirty="0"/>
              <a:t>autonomia da regolazione esterna </a:t>
            </a:r>
            <a:r>
              <a:rPr lang="it-IT" altLang="it-IT" dirty="0"/>
              <a:t>(</a:t>
            </a:r>
            <a:r>
              <a:rPr lang="it-IT" altLang="it-IT" dirty="0" err="1"/>
              <a:t>TGFb</a:t>
            </a:r>
            <a:r>
              <a:rPr lang="it-IT" altLang="it-IT" dirty="0"/>
              <a:t>, inibitori di Cicline CDK) </a:t>
            </a:r>
          </a:p>
          <a:p>
            <a:pPr marL="609600" indent="-609600">
              <a:lnSpc>
                <a:spcPct val="100000"/>
              </a:lnSpc>
              <a:spcBef>
                <a:spcPts val="2400"/>
              </a:spcBef>
              <a:buNone/>
            </a:pPr>
            <a:r>
              <a:rPr lang="it-IT" altLang="it-IT" b="1" dirty="0">
                <a:solidFill>
                  <a:srgbClr val="0070C0"/>
                </a:solidFill>
              </a:rPr>
              <a:t>Progressione</a:t>
            </a:r>
            <a:r>
              <a:rPr lang="it-IT" altLang="it-IT" dirty="0"/>
              <a:t> = accumulo di mutazioni, </a:t>
            </a:r>
            <a:r>
              <a:rPr lang="it-IT" altLang="it-IT" dirty="0" err="1"/>
              <a:t>policlonalità</a:t>
            </a:r>
            <a:r>
              <a:rPr lang="it-IT" altLang="it-IT" dirty="0"/>
              <a:t>. </a:t>
            </a:r>
            <a:br>
              <a:rPr lang="it-IT" altLang="it-IT" dirty="0"/>
            </a:br>
            <a:r>
              <a:rPr lang="it-IT" altLang="it-IT" dirty="0"/>
              <a:t>Effetti su atipie cellulari e tissutali (=anaplasia), b) neo-angiogenesi, </a:t>
            </a:r>
            <a:br>
              <a:rPr lang="it-IT" altLang="it-IT" dirty="0"/>
            </a:br>
            <a:r>
              <a:rPr lang="it-IT" altLang="it-IT" dirty="0"/>
              <a:t>c) infiltrazione tessuti adiacenti, d) metastasi</a:t>
            </a:r>
          </a:p>
        </p:txBody>
      </p:sp>
      <p:sp>
        <p:nvSpPr>
          <p:cNvPr id="5" name="TextBox 4">
            <a:extLst>
              <a:ext uri="{FF2B5EF4-FFF2-40B4-BE49-F238E27FC236}">
                <a16:creationId xmlns:a16="http://schemas.microsoft.com/office/drawing/2014/main" id="{894C049F-78E2-DD2F-C867-2C022823C1CB}"/>
              </a:ext>
            </a:extLst>
          </p:cNvPr>
          <p:cNvSpPr txBox="1"/>
          <p:nvPr/>
        </p:nvSpPr>
        <p:spPr>
          <a:xfrm>
            <a:off x="164451" y="102637"/>
            <a:ext cx="6095222" cy="707886"/>
          </a:xfrm>
          <a:prstGeom prst="rect">
            <a:avLst/>
          </a:prstGeom>
          <a:noFill/>
        </p:spPr>
        <p:txBody>
          <a:bodyPr wrap="square">
            <a:spAutoFit/>
          </a:bodyPr>
          <a:lstStyle/>
          <a:p>
            <a:r>
              <a:rPr lang="it-IT" altLang="en-US" sz="4000" b="1" dirty="0">
                <a:solidFill>
                  <a:srgbClr val="0070C0"/>
                </a:solidFill>
                <a:latin typeface="+mn-lt"/>
              </a:rPr>
              <a:t>Modello di </a:t>
            </a:r>
            <a:r>
              <a:rPr lang="it-IT" altLang="en-US" sz="4000" b="1" dirty="0" err="1">
                <a:solidFill>
                  <a:srgbClr val="0070C0"/>
                </a:solidFill>
                <a:latin typeface="+mn-lt"/>
              </a:rPr>
              <a:t>Vogelstein</a:t>
            </a:r>
            <a:endParaRPr lang="it-IT" sz="4000" b="1" dirty="0">
              <a:solidFill>
                <a:srgbClr val="0070C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FE8950-8C54-58CF-8261-8C94A5B456B3}"/>
              </a:ext>
            </a:extLst>
          </p:cNvPr>
          <p:cNvSpPr txBox="1"/>
          <p:nvPr/>
        </p:nvSpPr>
        <p:spPr>
          <a:xfrm>
            <a:off x="209128" y="3378640"/>
            <a:ext cx="6992058" cy="2677656"/>
          </a:xfrm>
          <a:prstGeom prst="rect">
            <a:avLst/>
          </a:prstGeom>
          <a:noFill/>
        </p:spPr>
        <p:txBody>
          <a:bodyPr wrap="square" rtlCol="0">
            <a:spAutoFit/>
          </a:bodyPr>
          <a:lstStyle/>
          <a:p>
            <a:r>
              <a:rPr lang="it-IT" sz="2400" b="1" dirty="0"/>
              <a:t>Cancerogenesi multi-step (modello </a:t>
            </a:r>
            <a:r>
              <a:rPr lang="it-IT" altLang="en-US" sz="2400" b="1" dirty="0" err="1">
                <a:latin typeface="+mn-lt"/>
              </a:rPr>
              <a:t>Vogelstein</a:t>
            </a:r>
            <a:r>
              <a:rPr lang="it-IT" altLang="en-US" sz="2400" b="1" dirty="0">
                <a:latin typeface="+mn-lt"/>
              </a:rPr>
              <a:t>)</a:t>
            </a:r>
            <a:endParaRPr lang="it-IT" sz="2400" b="1" dirty="0"/>
          </a:p>
          <a:p>
            <a:pPr marL="285750" indent="-285750">
              <a:buFontTx/>
              <a:buChar char="-"/>
            </a:pPr>
            <a:r>
              <a:rPr lang="it-IT" sz="2400" dirty="0"/>
              <a:t>Step ereditati</a:t>
            </a:r>
          </a:p>
          <a:p>
            <a:pPr marL="285750" indent="-285750">
              <a:buFontTx/>
              <a:buChar char="-"/>
            </a:pPr>
            <a:r>
              <a:rPr lang="it-IT" sz="2400" dirty="0"/>
              <a:t>Step accumulati</a:t>
            </a:r>
          </a:p>
          <a:p>
            <a:pPr marL="285750" indent="-285750">
              <a:buFontTx/>
              <a:buChar char="-"/>
            </a:pPr>
            <a:r>
              <a:rPr lang="it-IT" sz="2400" dirty="0"/>
              <a:t>Step ambientali</a:t>
            </a:r>
          </a:p>
          <a:p>
            <a:pPr marL="742950" lvl="1" indent="-285750">
              <a:buFontTx/>
              <a:buChar char="-"/>
            </a:pPr>
            <a:r>
              <a:rPr lang="it-IT" sz="2400" dirty="0"/>
              <a:t>Infezioni (EBV, HBV, HPV)</a:t>
            </a:r>
          </a:p>
          <a:p>
            <a:pPr marL="742950" lvl="1" indent="-285750">
              <a:buFontTx/>
              <a:buChar char="-"/>
            </a:pPr>
            <a:r>
              <a:rPr lang="it-IT" sz="2400" dirty="0"/>
              <a:t>Sostanze tossiche (idrocarburi, alchilanti </a:t>
            </a:r>
          </a:p>
          <a:p>
            <a:pPr marL="742950" lvl="1" indent="-285750">
              <a:buFontTx/>
              <a:buChar char="-"/>
            </a:pPr>
            <a:r>
              <a:rPr lang="it-IT" sz="2400" dirty="0"/>
              <a:t>Radiazioni  </a:t>
            </a:r>
          </a:p>
        </p:txBody>
      </p:sp>
      <p:sp>
        <p:nvSpPr>
          <p:cNvPr id="3" name="TextBox 2">
            <a:extLst>
              <a:ext uri="{FF2B5EF4-FFF2-40B4-BE49-F238E27FC236}">
                <a16:creationId xmlns:a16="http://schemas.microsoft.com/office/drawing/2014/main" id="{6117A178-FD1C-4113-474C-3B4FEE900D5C}"/>
              </a:ext>
            </a:extLst>
          </p:cNvPr>
          <p:cNvSpPr txBox="1"/>
          <p:nvPr/>
        </p:nvSpPr>
        <p:spPr>
          <a:xfrm>
            <a:off x="151553" y="154605"/>
            <a:ext cx="11667511" cy="1754326"/>
          </a:xfrm>
          <a:prstGeom prst="rect">
            <a:avLst/>
          </a:prstGeom>
          <a:noFill/>
        </p:spPr>
        <p:txBody>
          <a:bodyPr wrap="square" rtlCol="0">
            <a:spAutoFit/>
          </a:bodyPr>
          <a:lstStyle/>
          <a:p>
            <a:r>
              <a:rPr lang="it-IT" sz="3600" b="1" dirty="0">
                <a:solidFill>
                  <a:srgbClr val="0070C0"/>
                </a:solidFill>
              </a:rPr>
              <a:t>Sono causati da mutazioni genetiche somatiche che si accumulano e inducono nella cellula un comportamento alterato (trasformazione = cambio di programma)</a:t>
            </a:r>
          </a:p>
        </p:txBody>
      </p:sp>
      <p:sp>
        <p:nvSpPr>
          <p:cNvPr id="2" name="TextBox 1">
            <a:extLst>
              <a:ext uri="{FF2B5EF4-FFF2-40B4-BE49-F238E27FC236}">
                <a16:creationId xmlns:a16="http://schemas.microsoft.com/office/drawing/2014/main" id="{96EE1231-B7E3-1D4E-4D7A-AD6D3B4097AF}"/>
              </a:ext>
            </a:extLst>
          </p:cNvPr>
          <p:cNvSpPr txBox="1"/>
          <p:nvPr/>
        </p:nvSpPr>
        <p:spPr>
          <a:xfrm>
            <a:off x="158990" y="2194290"/>
            <a:ext cx="11874020" cy="646331"/>
          </a:xfrm>
          <a:prstGeom prst="rect">
            <a:avLst/>
          </a:prstGeom>
          <a:noFill/>
        </p:spPr>
        <p:txBody>
          <a:bodyPr wrap="none" rtlCol="0">
            <a:spAutoFit/>
          </a:bodyPr>
          <a:lstStyle/>
          <a:p>
            <a:r>
              <a:rPr lang="it-IT" sz="3600" b="1" dirty="0">
                <a:solidFill>
                  <a:srgbClr val="C00000"/>
                </a:solidFill>
              </a:rPr>
              <a:t>Cancer </a:t>
            </a:r>
            <a:r>
              <a:rPr lang="it-IT" sz="3600" b="1" dirty="0" err="1">
                <a:solidFill>
                  <a:srgbClr val="C00000"/>
                </a:solidFill>
              </a:rPr>
              <a:t>begins</a:t>
            </a:r>
            <a:r>
              <a:rPr lang="it-IT" sz="3600" b="1" dirty="0">
                <a:solidFill>
                  <a:srgbClr val="C00000"/>
                </a:solidFill>
              </a:rPr>
              <a:t> </a:t>
            </a:r>
            <a:r>
              <a:rPr lang="it-IT" sz="3600" b="1" dirty="0" err="1">
                <a:solidFill>
                  <a:srgbClr val="C00000"/>
                </a:solidFill>
              </a:rPr>
              <a:t>as</a:t>
            </a:r>
            <a:r>
              <a:rPr lang="it-IT" sz="3600" b="1" dirty="0">
                <a:solidFill>
                  <a:srgbClr val="C00000"/>
                </a:solidFill>
              </a:rPr>
              <a:t> a </a:t>
            </a:r>
            <a:r>
              <a:rPr lang="it-IT" sz="3600" b="1" dirty="0" err="1">
                <a:solidFill>
                  <a:srgbClr val="C00000"/>
                </a:solidFill>
              </a:rPr>
              <a:t>disease</a:t>
            </a:r>
            <a:r>
              <a:rPr lang="it-IT" sz="3600" b="1" dirty="0">
                <a:solidFill>
                  <a:srgbClr val="C00000"/>
                </a:solidFill>
              </a:rPr>
              <a:t> of the </a:t>
            </a:r>
            <a:r>
              <a:rPr lang="it-IT" sz="3600" b="1" dirty="0" err="1">
                <a:solidFill>
                  <a:srgbClr val="C00000"/>
                </a:solidFill>
              </a:rPr>
              <a:t>genome</a:t>
            </a:r>
            <a:r>
              <a:rPr lang="it-IT" sz="3600" b="1" dirty="0">
                <a:solidFill>
                  <a:srgbClr val="C00000"/>
                </a:solidFill>
              </a:rPr>
              <a:t> </a:t>
            </a:r>
            <a:r>
              <a:rPr lang="it-IT" sz="3600" b="1" dirty="0" err="1">
                <a:solidFill>
                  <a:srgbClr val="C00000"/>
                </a:solidFill>
              </a:rPr>
              <a:t>at</a:t>
            </a:r>
            <a:r>
              <a:rPr lang="it-IT" sz="3600" b="1" dirty="0">
                <a:solidFill>
                  <a:srgbClr val="C00000"/>
                </a:solidFill>
              </a:rPr>
              <a:t> the </a:t>
            </a:r>
            <a:r>
              <a:rPr lang="it-IT" sz="3600" b="1" dirty="0" err="1">
                <a:solidFill>
                  <a:srgbClr val="C00000"/>
                </a:solidFill>
              </a:rPr>
              <a:t>cellular</a:t>
            </a:r>
            <a:r>
              <a:rPr lang="it-IT" sz="3600" b="1" dirty="0">
                <a:solidFill>
                  <a:srgbClr val="C00000"/>
                </a:solidFill>
              </a:rPr>
              <a:t> </a:t>
            </a:r>
            <a:r>
              <a:rPr lang="it-IT" sz="3600" b="1" dirty="0" err="1">
                <a:solidFill>
                  <a:srgbClr val="C00000"/>
                </a:solidFill>
              </a:rPr>
              <a:t>level</a:t>
            </a:r>
            <a:endParaRPr lang="it-IT" sz="3600" b="1" dirty="0">
              <a:solidFill>
                <a:srgbClr val="C00000"/>
              </a:solidFill>
            </a:endParaRPr>
          </a:p>
        </p:txBody>
      </p:sp>
      <p:pic>
        <p:nvPicPr>
          <p:cNvPr id="6" name="Picture 5">
            <a:extLst>
              <a:ext uri="{FF2B5EF4-FFF2-40B4-BE49-F238E27FC236}">
                <a16:creationId xmlns:a16="http://schemas.microsoft.com/office/drawing/2014/main" id="{B6215AB1-2692-1EF9-470B-6EBEB8479DAF}"/>
              </a:ext>
            </a:extLst>
          </p:cNvPr>
          <p:cNvPicPr>
            <a:picLocks noChangeAspect="1"/>
          </p:cNvPicPr>
          <p:nvPr/>
        </p:nvPicPr>
        <p:blipFill>
          <a:blip r:embed="rId2"/>
          <a:stretch>
            <a:fillRect/>
          </a:stretch>
        </p:blipFill>
        <p:spPr>
          <a:xfrm>
            <a:off x="6795819" y="3489927"/>
            <a:ext cx="4962261" cy="2677656"/>
          </a:xfrm>
          <a:prstGeom prst="rect">
            <a:avLst/>
          </a:prstGeom>
        </p:spPr>
      </p:pic>
    </p:spTree>
    <p:extLst>
      <p:ext uri="{BB962C8B-B14F-4D97-AF65-F5344CB8AC3E}">
        <p14:creationId xmlns:p14="http://schemas.microsoft.com/office/powerpoint/2010/main" val="2186523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FE8950-8C54-58CF-8261-8C94A5B456B3}"/>
              </a:ext>
            </a:extLst>
          </p:cNvPr>
          <p:cNvSpPr txBox="1"/>
          <p:nvPr/>
        </p:nvSpPr>
        <p:spPr>
          <a:xfrm>
            <a:off x="220640" y="100709"/>
            <a:ext cx="9896238" cy="707886"/>
          </a:xfrm>
          <a:prstGeom prst="rect">
            <a:avLst/>
          </a:prstGeom>
          <a:noFill/>
        </p:spPr>
        <p:txBody>
          <a:bodyPr wrap="square" rtlCol="0">
            <a:spAutoFit/>
          </a:bodyPr>
          <a:lstStyle/>
          <a:p>
            <a:r>
              <a:rPr lang="it-IT" sz="4000" b="1" dirty="0">
                <a:solidFill>
                  <a:srgbClr val="0070C0"/>
                </a:solidFill>
              </a:rPr>
              <a:t>I geni mutati nei tumori sono importanti per</a:t>
            </a:r>
          </a:p>
        </p:txBody>
      </p:sp>
      <p:sp>
        <p:nvSpPr>
          <p:cNvPr id="3" name="TextBox 2">
            <a:extLst>
              <a:ext uri="{FF2B5EF4-FFF2-40B4-BE49-F238E27FC236}">
                <a16:creationId xmlns:a16="http://schemas.microsoft.com/office/drawing/2014/main" id="{CD460ED9-7B97-3660-2F45-8E13FC456356}"/>
              </a:ext>
            </a:extLst>
          </p:cNvPr>
          <p:cNvSpPr txBox="1"/>
          <p:nvPr/>
        </p:nvSpPr>
        <p:spPr>
          <a:xfrm>
            <a:off x="362739" y="947016"/>
            <a:ext cx="7578861" cy="3539430"/>
          </a:xfrm>
          <a:prstGeom prst="rect">
            <a:avLst/>
          </a:prstGeom>
          <a:noFill/>
        </p:spPr>
        <p:txBody>
          <a:bodyPr wrap="square" rtlCol="0">
            <a:spAutoFit/>
          </a:bodyPr>
          <a:lstStyle/>
          <a:p>
            <a:pPr marL="342900" indent="-342900">
              <a:buFontTx/>
              <a:buChar char="-"/>
            </a:pPr>
            <a:r>
              <a:rPr lang="it-IT" sz="2800" b="1" dirty="0"/>
              <a:t>Crescita</a:t>
            </a:r>
            <a:r>
              <a:rPr lang="it-IT" sz="2800" dirty="0"/>
              <a:t> cellulare</a:t>
            </a:r>
          </a:p>
          <a:p>
            <a:pPr marL="800100" lvl="1" indent="-342900">
              <a:buFontTx/>
              <a:buChar char="-"/>
            </a:pPr>
            <a:r>
              <a:rPr lang="it-IT" sz="2800" dirty="0"/>
              <a:t>Fattori di crescita e loro recettori</a:t>
            </a:r>
          </a:p>
          <a:p>
            <a:pPr marL="800100" lvl="1" indent="-342900">
              <a:buFontTx/>
              <a:buChar char="-"/>
            </a:pPr>
            <a:r>
              <a:rPr lang="it-IT" sz="2800" dirty="0"/>
              <a:t>Trasduttori di segnale</a:t>
            </a:r>
          </a:p>
          <a:p>
            <a:pPr marL="342900" indent="-342900">
              <a:buFontTx/>
              <a:buChar char="-"/>
            </a:pPr>
            <a:r>
              <a:rPr lang="it-IT" sz="2800" b="1" dirty="0"/>
              <a:t>Differenziamento</a:t>
            </a:r>
          </a:p>
          <a:p>
            <a:pPr marL="800100" lvl="1" indent="-342900">
              <a:buFontTx/>
              <a:buChar char="-"/>
            </a:pPr>
            <a:r>
              <a:rPr lang="it-IT" sz="2800" dirty="0"/>
              <a:t>Fattori di trascrizione</a:t>
            </a:r>
          </a:p>
          <a:p>
            <a:pPr marL="342900" indent="-342900">
              <a:buFontTx/>
              <a:buChar char="-"/>
            </a:pPr>
            <a:r>
              <a:rPr lang="it-IT" sz="2800" b="1" dirty="0"/>
              <a:t>Apoptosi</a:t>
            </a:r>
          </a:p>
          <a:p>
            <a:pPr marL="342900" indent="-342900">
              <a:buFontTx/>
              <a:buChar char="-"/>
            </a:pPr>
            <a:r>
              <a:rPr lang="it-IT" sz="2800" dirty="0"/>
              <a:t>Controllo dell’integrità del </a:t>
            </a:r>
            <a:r>
              <a:rPr lang="it-IT" sz="2800" b="1" dirty="0"/>
              <a:t>genoma</a:t>
            </a:r>
          </a:p>
          <a:p>
            <a:pPr marL="800100" lvl="1" indent="-342900">
              <a:buFontTx/>
              <a:buChar char="-"/>
            </a:pPr>
            <a:r>
              <a:rPr lang="it-IT" sz="2800" dirty="0"/>
              <a:t>Proteine del ciclo cellulare</a:t>
            </a:r>
          </a:p>
        </p:txBody>
      </p:sp>
      <p:sp>
        <p:nvSpPr>
          <p:cNvPr id="5" name="TextBox 4">
            <a:extLst>
              <a:ext uri="{FF2B5EF4-FFF2-40B4-BE49-F238E27FC236}">
                <a16:creationId xmlns:a16="http://schemas.microsoft.com/office/drawing/2014/main" id="{F22ACC46-6BCC-A2BE-68AC-55F2C1A5786F}"/>
              </a:ext>
            </a:extLst>
          </p:cNvPr>
          <p:cNvSpPr txBox="1"/>
          <p:nvPr/>
        </p:nvSpPr>
        <p:spPr>
          <a:xfrm>
            <a:off x="362739" y="4845367"/>
            <a:ext cx="11581167" cy="1723549"/>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it-IT" sz="2400" dirty="0"/>
              <a:t>Mutazioni possono avvenire in qualsiasi gene, ma solo quelle che conducono ad un vantaggio proliferativo della cellula danno luogo a tumori</a:t>
            </a:r>
          </a:p>
          <a:p>
            <a:pPr marL="342900" indent="-342900">
              <a:spcBef>
                <a:spcPts val="1200"/>
              </a:spcBef>
              <a:buFont typeface="Arial" panose="020B0604020202020204" pitchFamily="34" charset="0"/>
              <a:buChar char="•"/>
            </a:pPr>
            <a:r>
              <a:rPr lang="it-IT" sz="2400" dirty="0"/>
              <a:t>Solo circa il 5% delle mutazioni riscontrate in un tumore hanno un ruolo nella sua progressione</a:t>
            </a:r>
          </a:p>
        </p:txBody>
      </p:sp>
      <p:sp>
        <p:nvSpPr>
          <p:cNvPr id="6" name="TextBox 5">
            <a:extLst>
              <a:ext uri="{FF2B5EF4-FFF2-40B4-BE49-F238E27FC236}">
                <a16:creationId xmlns:a16="http://schemas.microsoft.com/office/drawing/2014/main" id="{1C15A60E-C7C9-2D8B-7A0B-582EE69D4034}"/>
              </a:ext>
            </a:extLst>
          </p:cNvPr>
          <p:cNvSpPr txBox="1"/>
          <p:nvPr/>
        </p:nvSpPr>
        <p:spPr>
          <a:xfrm>
            <a:off x="7080584" y="2325778"/>
            <a:ext cx="4026969" cy="1077218"/>
          </a:xfrm>
          <a:prstGeom prst="rect">
            <a:avLst/>
          </a:prstGeom>
          <a:noFill/>
        </p:spPr>
        <p:txBody>
          <a:bodyPr wrap="square">
            <a:spAutoFit/>
          </a:bodyPr>
          <a:lstStyle/>
          <a:p>
            <a:r>
              <a:rPr lang="it-IT" sz="3200" dirty="0"/>
              <a:t>-&gt; </a:t>
            </a:r>
            <a:r>
              <a:rPr lang="it-IT" sz="3200" b="1" dirty="0">
                <a:solidFill>
                  <a:srgbClr val="FF0000"/>
                </a:solidFill>
              </a:rPr>
              <a:t>Proliferazione incontrollata</a:t>
            </a:r>
          </a:p>
        </p:txBody>
      </p:sp>
    </p:spTree>
    <p:extLst>
      <p:ext uri="{BB962C8B-B14F-4D97-AF65-F5344CB8AC3E}">
        <p14:creationId xmlns:p14="http://schemas.microsoft.com/office/powerpoint/2010/main" val="3662929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FE8950-8C54-58CF-8261-8C94A5B456B3}"/>
              </a:ext>
            </a:extLst>
          </p:cNvPr>
          <p:cNvSpPr txBox="1"/>
          <p:nvPr/>
        </p:nvSpPr>
        <p:spPr>
          <a:xfrm>
            <a:off x="193450" y="100351"/>
            <a:ext cx="11409166" cy="646331"/>
          </a:xfrm>
          <a:prstGeom prst="rect">
            <a:avLst/>
          </a:prstGeom>
          <a:noFill/>
        </p:spPr>
        <p:txBody>
          <a:bodyPr wrap="square" rtlCol="0">
            <a:spAutoFit/>
          </a:bodyPr>
          <a:lstStyle/>
          <a:p>
            <a:r>
              <a:rPr lang="it-IT" sz="3600" b="1" dirty="0">
                <a:solidFill>
                  <a:srgbClr val="0070C0"/>
                </a:solidFill>
              </a:rPr>
              <a:t>Dalla lesione pretumorale ai tumori maligni: progressione</a:t>
            </a:r>
          </a:p>
        </p:txBody>
      </p:sp>
      <p:sp>
        <p:nvSpPr>
          <p:cNvPr id="2" name="TextBox 1">
            <a:extLst>
              <a:ext uri="{FF2B5EF4-FFF2-40B4-BE49-F238E27FC236}">
                <a16:creationId xmlns:a16="http://schemas.microsoft.com/office/drawing/2014/main" id="{8E8093E2-3B31-12E9-3A62-044875FC13C9}"/>
              </a:ext>
            </a:extLst>
          </p:cNvPr>
          <p:cNvSpPr txBox="1"/>
          <p:nvPr/>
        </p:nvSpPr>
        <p:spPr>
          <a:xfrm>
            <a:off x="301016" y="2200648"/>
            <a:ext cx="6805669" cy="1200329"/>
          </a:xfrm>
          <a:prstGeom prst="rect">
            <a:avLst/>
          </a:prstGeom>
          <a:noFill/>
        </p:spPr>
        <p:txBody>
          <a:bodyPr wrap="square" rtlCol="0">
            <a:spAutoFit/>
          </a:bodyPr>
          <a:lstStyle/>
          <a:p>
            <a:r>
              <a:rPr lang="it-IT" sz="2400" dirty="0"/>
              <a:t>All’origine, sono </a:t>
            </a:r>
            <a:r>
              <a:rPr lang="it-IT" sz="2400" b="1" dirty="0"/>
              <a:t>monoclonali</a:t>
            </a:r>
          </a:p>
          <a:p>
            <a:r>
              <a:rPr lang="it-IT" sz="2400" dirty="0"/>
              <a:t>Poi diventano ecosistemi eterogenei (</a:t>
            </a:r>
            <a:r>
              <a:rPr lang="it-IT" sz="2400" dirty="0" err="1"/>
              <a:t>subcloni</a:t>
            </a:r>
            <a:r>
              <a:rPr lang="it-IT" sz="2400" dirty="0"/>
              <a:t>)</a:t>
            </a:r>
            <a:br>
              <a:rPr lang="it-IT" sz="2400" dirty="0"/>
            </a:br>
            <a:r>
              <a:rPr lang="it-IT" sz="2400" dirty="0"/>
              <a:t>Selezione di cellule con nuove mutazioni in grado di </a:t>
            </a:r>
          </a:p>
        </p:txBody>
      </p:sp>
      <p:pic>
        <p:nvPicPr>
          <p:cNvPr id="2054" name="Picture 6" descr="Unmasking tumor heterogeneity and clonal evolution by single-cell analysis">
            <a:extLst>
              <a:ext uri="{FF2B5EF4-FFF2-40B4-BE49-F238E27FC236}">
                <a16:creationId xmlns:a16="http://schemas.microsoft.com/office/drawing/2014/main" id="{62AFCE5E-52AC-6C12-B1D1-B3BEAB859D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2701" y="3457023"/>
            <a:ext cx="7183228" cy="27158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8B09A99-817D-0647-E296-0F5475E0FEC9}"/>
              </a:ext>
            </a:extLst>
          </p:cNvPr>
          <p:cNvSpPr txBox="1"/>
          <p:nvPr/>
        </p:nvSpPr>
        <p:spPr>
          <a:xfrm>
            <a:off x="8315840" y="2127355"/>
            <a:ext cx="3421186" cy="1938992"/>
          </a:xfrm>
          <a:prstGeom prst="rect">
            <a:avLst/>
          </a:prstGeom>
          <a:noFill/>
        </p:spPr>
        <p:txBody>
          <a:bodyPr wrap="square" rtlCol="0">
            <a:spAutoFit/>
          </a:bodyPr>
          <a:lstStyle/>
          <a:p>
            <a:r>
              <a:rPr lang="it-IT" sz="2400" b="1" dirty="0"/>
              <a:t>Eludere la sorveglianza da parte del sistema immunitario</a:t>
            </a:r>
          </a:p>
          <a:p>
            <a:endParaRPr lang="it-IT" sz="2400" b="1" dirty="0"/>
          </a:p>
          <a:p>
            <a:r>
              <a:rPr lang="it-IT" sz="2400" b="1" dirty="0"/>
              <a:t>Resistere ai farmaci</a:t>
            </a:r>
          </a:p>
        </p:txBody>
      </p:sp>
      <p:sp>
        <p:nvSpPr>
          <p:cNvPr id="5" name="Arrow: Right 4">
            <a:extLst>
              <a:ext uri="{FF2B5EF4-FFF2-40B4-BE49-F238E27FC236}">
                <a16:creationId xmlns:a16="http://schemas.microsoft.com/office/drawing/2014/main" id="{E01AA08D-6077-0AD0-3801-14BE1C5D008E}"/>
              </a:ext>
            </a:extLst>
          </p:cNvPr>
          <p:cNvSpPr/>
          <p:nvPr/>
        </p:nvSpPr>
        <p:spPr>
          <a:xfrm>
            <a:off x="7258031" y="2609399"/>
            <a:ext cx="755118" cy="3480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EC2B7D8F-E01B-5969-BE46-4ABF6BABAC1D}"/>
              </a:ext>
            </a:extLst>
          </p:cNvPr>
          <p:cNvSpPr txBox="1"/>
          <p:nvPr/>
        </p:nvSpPr>
        <p:spPr>
          <a:xfrm>
            <a:off x="8237686" y="4251665"/>
            <a:ext cx="3954314" cy="1077218"/>
          </a:xfrm>
          <a:prstGeom prst="rect">
            <a:avLst/>
          </a:prstGeom>
          <a:noFill/>
        </p:spPr>
        <p:txBody>
          <a:bodyPr wrap="square" rtlCol="0">
            <a:spAutoFit/>
          </a:bodyPr>
          <a:lstStyle/>
          <a:p>
            <a:r>
              <a:rPr lang="it-IT" sz="3200" b="1" dirty="0">
                <a:solidFill>
                  <a:srgbClr val="C00000"/>
                </a:solidFill>
              </a:rPr>
              <a:t>Cancer </a:t>
            </a:r>
            <a:r>
              <a:rPr lang="it-IT" sz="3200" b="1" dirty="0" err="1">
                <a:solidFill>
                  <a:srgbClr val="C00000"/>
                </a:solidFill>
              </a:rPr>
              <a:t>microenvironment</a:t>
            </a:r>
            <a:endParaRPr lang="it-IT" sz="3200" b="1" dirty="0">
              <a:solidFill>
                <a:srgbClr val="C00000"/>
              </a:solidFill>
            </a:endParaRPr>
          </a:p>
        </p:txBody>
      </p:sp>
      <p:sp>
        <p:nvSpPr>
          <p:cNvPr id="7" name="TextBox 6">
            <a:extLst>
              <a:ext uri="{FF2B5EF4-FFF2-40B4-BE49-F238E27FC236}">
                <a16:creationId xmlns:a16="http://schemas.microsoft.com/office/drawing/2014/main" id="{65D682AD-A736-AECD-F940-2DD8DBF7BE76}"/>
              </a:ext>
            </a:extLst>
          </p:cNvPr>
          <p:cNvSpPr txBox="1"/>
          <p:nvPr/>
        </p:nvSpPr>
        <p:spPr>
          <a:xfrm>
            <a:off x="536170" y="6172874"/>
            <a:ext cx="11655830" cy="584775"/>
          </a:xfrm>
          <a:prstGeom prst="rect">
            <a:avLst/>
          </a:prstGeom>
          <a:noFill/>
        </p:spPr>
        <p:txBody>
          <a:bodyPr wrap="square" rtlCol="0">
            <a:spAutoFit/>
          </a:bodyPr>
          <a:lstStyle/>
          <a:p>
            <a:r>
              <a:rPr lang="it-IT" sz="3200" b="1" dirty="0">
                <a:solidFill>
                  <a:srgbClr val="C00000"/>
                </a:solidFill>
              </a:rPr>
              <a:t>Il genoma del tumore è «un individuo unico» </a:t>
            </a:r>
          </a:p>
        </p:txBody>
      </p:sp>
      <p:sp>
        <p:nvSpPr>
          <p:cNvPr id="8" name="TextBox 7">
            <a:extLst>
              <a:ext uri="{FF2B5EF4-FFF2-40B4-BE49-F238E27FC236}">
                <a16:creationId xmlns:a16="http://schemas.microsoft.com/office/drawing/2014/main" id="{A98B0C67-91FC-4E14-7CFD-205EC16E0357}"/>
              </a:ext>
            </a:extLst>
          </p:cNvPr>
          <p:cNvSpPr txBox="1"/>
          <p:nvPr/>
        </p:nvSpPr>
        <p:spPr>
          <a:xfrm>
            <a:off x="241981" y="742360"/>
            <a:ext cx="8854394" cy="1384995"/>
          </a:xfrm>
          <a:prstGeom prst="rect">
            <a:avLst/>
          </a:prstGeom>
          <a:noFill/>
        </p:spPr>
        <p:txBody>
          <a:bodyPr wrap="square" rtlCol="0">
            <a:spAutoFit/>
          </a:bodyPr>
          <a:lstStyle/>
          <a:p>
            <a:r>
              <a:rPr lang="it-IT" sz="2800" dirty="0"/>
              <a:t>Lesioni preneoplastiche -&gt; tumore benigno -&gt; tumore in situ -&gt; maligno, invasività (distruzione di tessuti, ipossia interna </a:t>
            </a:r>
            <a:br>
              <a:rPr lang="it-IT" sz="2800" dirty="0"/>
            </a:br>
            <a:r>
              <a:rPr lang="it-IT" sz="2800" dirty="0"/>
              <a:t>-&gt; stimolo dell’angiogenesi) -&gt; metastasi</a:t>
            </a:r>
          </a:p>
        </p:txBody>
      </p:sp>
    </p:spTree>
    <p:extLst>
      <p:ext uri="{BB962C8B-B14F-4D97-AF65-F5344CB8AC3E}">
        <p14:creationId xmlns:p14="http://schemas.microsoft.com/office/powerpoint/2010/main" val="296000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54"/>
                                        </p:tgtEl>
                                        <p:attrNameLst>
                                          <p:attrName>style.visibility</p:attrName>
                                        </p:attrNameLst>
                                      </p:cBhvr>
                                      <p:to>
                                        <p:strVal val="visible"/>
                                      </p:to>
                                    </p:set>
                                    <p:anim calcmode="lin" valueType="num">
                                      <p:cBhvr additive="base">
                                        <p:cTn id="21" dur="500" fill="hold"/>
                                        <p:tgtEl>
                                          <p:spTgt spid="2054"/>
                                        </p:tgtEl>
                                        <p:attrNameLst>
                                          <p:attrName>ppt_x</p:attrName>
                                        </p:attrNameLst>
                                      </p:cBhvr>
                                      <p:tavLst>
                                        <p:tav tm="0">
                                          <p:val>
                                            <p:strVal val="#ppt_x"/>
                                          </p:val>
                                        </p:tav>
                                        <p:tav tm="100000">
                                          <p:val>
                                            <p:strVal val="#ppt_x"/>
                                          </p:val>
                                        </p:tav>
                                      </p:tavLst>
                                    </p:anim>
                                    <p:anim calcmode="lin" valueType="num">
                                      <p:cBhvr additive="base">
                                        <p:cTn id="22"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0ECC84-344D-13C6-5E59-51DA52CC063A}"/>
              </a:ext>
            </a:extLst>
          </p:cNvPr>
          <p:cNvSpPr txBox="1"/>
          <p:nvPr/>
        </p:nvSpPr>
        <p:spPr>
          <a:xfrm>
            <a:off x="262244" y="149793"/>
            <a:ext cx="11667511" cy="1569660"/>
          </a:xfrm>
          <a:prstGeom prst="rect">
            <a:avLst/>
          </a:prstGeom>
          <a:noFill/>
        </p:spPr>
        <p:txBody>
          <a:bodyPr wrap="square" rtlCol="0">
            <a:spAutoFit/>
          </a:bodyPr>
          <a:lstStyle/>
          <a:p>
            <a:r>
              <a:rPr lang="it-IT" sz="3200" b="1" dirty="0">
                <a:solidFill>
                  <a:srgbClr val="0070C0"/>
                </a:solidFill>
              </a:rPr>
              <a:t>Nella cellula tumorale sono premiate le mutazioni che aumentano la fitness proliferativa rispetto alle altre cellule </a:t>
            </a:r>
            <a:br>
              <a:rPr lang="it-IT" sz="3200" b="1" dirty="0">
                <a:solidFill>
                  <a:srgbClr val="0070C0"/>
                </a:solidFill>
              </a:rPr>
            </a:br>
            <a:r>
              <a:rPr lang="it-IT" sz="3200" b="1" dirty="0">
                <a:solidFill>
                  <a:srgbClr val="0070C0"/>
                </a:solidFill>
              </a:rPr>
              <a:t>(selezione «darwiniana») </a:t>
            </a:r>
          </a:p>
        </p:txBody>
      </p:sp>
      <p:sp>
        <p:nvSpPr>
          <p:cNvPr id="3" name="TextBox 2">
            <a:extLst>
              <a:ext uri="{FF2B5EF4-FFF2-40B4-BE49-F238E27FC236}">
                <a16:creationId xmlns:a16="http://schemas.microsoft.com/office/drawing/2014/main" id="{B93BB3EB-713B-D105-B054-D0A59BDB7111}"/>
              </a:ext>
            </a:extLst>
          </p:cNvPr>
          <p:cNvSpPr txBox="1"/>
          <p:nvPr/>
        </p:nvSpPr>
        <p:spPr>
          <a:xfrm>
            <a:off x="758717" y="2635942"/>
            <a:ext cx="4403833" cy="1815882"/>
          </a:xfrm>
          <a:prstGeom prst="rect">
            <a:avLst/>
          </a:prstGeom>
          <a:noFill/>
        </p:spPr>
        <p:txBody>
          <a:bodyPr wrap="square" rtlCol="0">
            <a:spAutoFit/>
          </a:bodyPr>
          <a:lstStyle/>
          <a:p>
            <a:r>
              <a:rPr lang="it-IT" sz="2800" dirty="0"/>
              <a:t>Mutazioni casuali favorite da</a:t>
            </a:r>
          </a:p>
          <a:p>
            <a:pPr marL="285750" indent="-285750">
              <a:buFontTx/>
              <a:buChar char="-"/>
            </a:pPr>
            <a:r>
              <a:rPr lang="it-IT" sz="2800" dirty="0"/>
              <a:t>Sostanze chimiche</a:t>
            </a:r>
          </a:p>
          <a:p>
            <a:pPr marL="285750" indent="-285750">
              <a:buFontTx/>
              <a:buChar char="-"/>
            </a:pPr>
            <a:r>
              <a:rPr lang="it-IT" sz="2800" dirty="0"/>
              <a:t>Radiazioni</a:t>
            </a:r>
          </a:p>
          <a:p>
            <a:pPr marL="285750" indent="-285750">
              <a:buFontTx/>
              <a:buChar char="-"/>
            </a:pPr>
            <a:r>
              <a:rPr lang="it-IT" sz="2800" dirty="0"/>
              <a:t>Raggi ultravioletti</a:t>
            </a:r>
          </a:p>
        </p:txBody>
      </p:sp>
      <p:sp>
        <p:nvSpPr>
          <p:cNvPr id="4" name="TextBox 3">
            <a:extLst>
              <a:ext uri="{FF2B5EF4-FFF2-40B4-BE49-F238E27FC236}">
                <a16:creationId xmlns:a16="http://schemas.microsoft.com/office/drawing/2014/main" id="{BB3168DF-6CB8-6849-B702-F2B53F7A6203}"/>
              </a:ext>
            </a:extLst>
          </p:cNvPr>
          <p:cNvSpPr txBox="1"/>
          <p:nvPr/>
        </p:nvSpPr>
        <p:spPr>
          <a:xfrm>
            <a:off x="7453685" y="2635942"/>
            <a:ext cx="3944678" cy="1815882"/>
          </a:xfrm>
          <a:prstGeom prst="rect">
            <a:avLst/>
          </a:prstGeom>
          <a:noFill/>
        </p:spPr>
        <p:txBody>
          <a:bodyPr wrap="square" rtlCol="0">
            <a:spAutoFit/>
          </a:bodyPr>
          <a:lstStyle/>
          <a:p>
            <a:r>
              <a:rPr lang="it-IT" sz="2800" dirty="0"/>
              <a:t>Selezione delle mutazioni ostacolata da:</a:t>
            </a:r>
          </a:p>
          <a:p>
            <a:pPr marL="285750" indent="-285750">
              <a:buFontTx/>
              <a:buChar char="-"/>
            </a:pPr>
            <a:r>
              <a:rPr lang="it-IT" sz="2800" dirty="0"/>
              <a:t>Riparazione del DNA</a:t>
            </a:r>
          </a:p>
          <a:p>
            <a:pPr marL="285750" indent="-285750">
              <a:buFontTx/>
              <a:buChar char="-"/>
            </a:pPr>
            <a:r>
              <a:rPr lang="it-IT" sz="2800" dirty="0"/>
              <a:t>Apoptosi cellulare</a:t>
            </a:r>
          </a:p>
        </p:txBody>
      </p:sp>
      <p:sp>
        <p:nvSpPr>
          <p:cNvPr id="5" name="Arrow: Left-Right 4">
            <a:extLst>
              <a:ext uri="{FF2B5EF4-FFF2-40B4-BE49-F238E27FC236}">
                <a16:creationId xmlns:a16="http://schemas.microsoft.com/office/drawing/2014/main" id="{25640524-48CD-F16F-BF34-AD1C77D6B1C5}"/>
              </a:ext>
            </a:extLst>
          </p:cNvPr>
          <p:cNvSpPr/>
          <p:nvPr/>
        </p:nvSpPr>
        <p:spPr>
          <a:xfrm>
            <a:off x="4996393" y="3159353"/>
            <a:ext cx="1970567" cy="59365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38408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695CC7-C79E-4BAC-BEEC-8AB86FF51883}"/>
              </a:ext>
            </a:extLst>
          </p:cNvPr>
          <p:cNvSpPr txBox="1"/>
          <p:nvPr/>
        </p:nvSpPr>
        <p:spPr>
          <a:xfrm>
            <a:off x="297712" y="228600"/>
            <a:ext cx="10499651" cy="584775"/>
          </a:xfrm>
          <a:prstGeom prst="rect">
            <a:avLst/>
          </a:prstGeom>
          <a:noFill/>
        </p:spPr>
        <p:txBody>
          <a:bodyPr wrap="square" rtlCol="0">
            <a:spAutoFit/>
          </a:bodyPr>
          <a:lstStyle/>
          <a:p>
            <a:r>
              <a:rPr lang="it-IT" sz="3200" b="1" dirty="0">
                <a:solidFill>
                  <a:srgbClr val="0070C0"/>
                </a:solidFill>
              </a:rPr>
              <a:t>TUMORE</a:t>
            </a:r>
          </a:p>
        </p:txBody>
      </p:sp>
      <p:sp>
        <p:nvSpPr>
          <p:cNvPr id="4" name="TextBox 3">
            <a:extLst>
              <a:ext uri="{FF2B5EF4-FFF2-40B4-BE49-F238E27FC236}">
                <a16:creationId xmlns:a16="http://schemas.microsoft.com/office/drawing/2014/main" id="{F9F6CDF0-D431-498F-B483-89F8C0BB7E4A}"/>
              </a:ext>
            </a:extLst>
          </p:cNvPr>
          <p:cNvSpPr txBox="1"/>
          <p:nvPr/>
        </p:nvSpPr>
        <p:spPr>
          <a:xfrm>
            <a:off x="377456" y="909084"/>
            <a:ext cx="10962167" cy="1384995"/>
          </a:xfrm>
          <a:prstGeom prst="rect">
            <a:avLst/>
          </a:prstGeom>
          <a:noFill/>
        </p:spPr>
        <p:txBody>
          <a:bodyPr wrap="square" rtlCol="0">
            <a:spAutoFit/>
          </a:bodyPr>
          <a:lstStyle/>
          <a:p>
            <a:r>
              <a:rPr lang="it-IT" sz="2800" dirty="0"/>
              <a:t>Gruppo di cellule originate da una </a:t>
            </a:r>
            <a:r>
              <a:rPr lang="it-IT" sz="2800" b="1" dirty="0"/>
              <a:t>singola cellula </a:t>
            </a:r>
            <a:r>
              <a:rPr lang="it-IT" sz="2800" dirty="0"/>
              <a:t>che, in seguito ad una sequenza di </a:t>
            </a:r>
            <a:r>
              <a:rPr lang="it-IT" sz="2800" b="1" dirty="0"/>
              <a:t>mutazioni </a:t>
            </a:r>
            <a:r>
              <a:rPr lang="it-IT" sz="2800" dirty="0"/>
              <a:t>genetiche e stimoli esterni, continuano a riprodursi in modo incontrollato</a:t>
            </a:r>
          </a:p>
        </p:txBody>
      </p:sp>
      <p:sp>
        <p:nvSpPr>
          <p:cNvPr id="5" name="Arrow: Down 4">
            <a:extLst>
              <a:ext uri="{FF2B5EF4-FFF2-40B4-BE49-F238E27FC236}">
                <a16:creationId xmlns:a16="http://schemas.microsoft.com/office/drawing/2014/main" id="{7DF04303-6569-4793-A643-15DC3EBA692B}"/>
              </a:ext>
            </a:extLst>
          </p:cNvPr>
          <p:cNvSpPr/>
          <p:nvPr/>
        </p:nvSpPr>
        <p:spPr>
          <a:xfrm>
            <a:off x="5429486" y="2389788"/>
            <a:ext cx="515680" cy="907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B2ADF604-08FF-43A4-A747-1CDE24D5A132}"/>
              </a:ext>
            </a:extLst>
          </p:cNvPr>
          <p:cNvSpPr txBox="1"/>
          <p:nvPr/>
        </p:nvSpPr>
        <p:spPr>
          <a:xfrm>
            <a:off x="377455" y="3871335"/>
            <a:ext cx="10962167" cy="1384995"/>
          </a:xfrm>
          <a:prstGeom prst="rect">
            <a:avLst/>
          </a:prstGeom>
          <a:noFill/>
        </p:spPr>
        <p:txBody>
          <a:bodyPr wrap="square" rtlCol="0">
            <a:spAutoFit/>
          </a:bodyPr>
          <a:lstStyle/>
          <a:p>
            <a:r>
              <a:rPr lang="it-IT" sz="2800" dirty="0"/>
              <a:t>Le cellule tumorali non hanno inibizione: finiscono per prevalere sulle «oneste» cellule che gli stanno intorno diffondendosi dal </a:t>
            </a:r>
            <a:r>
              <a:rPr lang="it-IT" sz="2800" b="1" dirty="0"/>
              <a:t>sito di origine </a:t>
            </a:r>
            <a:r>
              <a:rPr lang="it-IT" sz="2800" dirty="0"/>
              <a:t>ad altri siti del corpo (invasione e metastasi -&gt; malignità)</a:t>
            </a:r>
          </a:p>
        </p:txBody>
      </p:sp>
    </p:spTree>
    <p:extLst>
      <p:ext uri="{BB962C8B-B14F-4D97-AF65-F5344CB8AC3E}">
        <p14:creationId xmlns:p14="http://schemas.microsoft.com/office/powerpoint/2010/main" val="4125795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292644-C4D3-ABC4-ADBA-E0C68395969E}"/>
              </a:ext>
            </a:extLst>
          </p:cNvPr>
          <p:cNvPicPr>
            <a:picLocks noChangeAspect="1"/>
          </p:cNvPicPr>
          <p:nvPr/>
        </p:nvPicPr>
        <p:blipFill>
          <a:blip r:embed="rId2"/>
          <a:stretch>
            <a:fillRect/>
          </a:stretch>
        </p:blipFill>
        <p:spPr>
          <a:xfrm>
            <a:off x="5831017" y="295336"/>
            <a:ext cx="6240600" cy="6267327"/>
          </a:xfrm>
          <a:prstGeom prst="rect">
            <a:avLst/>
          </a:prstGeom>
        </p:spPr>
      </p:pic>
      <p:sp>
        <p:nvSpPr>
          <p:cNvPr id="80899" name="CasellaDiTesto 7">
            <a:extLst>
              <a:ext uri="{FF2B5EF4-FFF2-40B4-BE49-F238E27FC236}">
                <a16:creationId xmlns:a16="http://schemas.microsoft.com/office/drawing/2014/main" id="{B0326583-84BE-AB05-56FD-EE54461BCBE5}"/>
              </a:ext>
            </a:extLst>
          </p:cNvPr>
          <p:cNvSpPr txBox="1">
            <a:spLocks noChangeArrowheads="1"/>
          </p:cNvSpPr>
          <p:nvPr/>
        </p:nvSpPr>
        <p:spPr bwMode="auto">
          <a:xfrm>
            <a:off x="191828" y="743470"/>
            <a:ext cx="5490541"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400" dirty="0">
                <a:latin typeface="+mn-lt"/>
              </a:rPr>
              <a:t>Patogenesi del Cancro del colon-retto</a:t>
            </a:r>
          </a:p>
          <a:p>
            <a:pPr>
              <a:spcBef>
                <a:spcPct val="0"/>
              </a:spcBef>
              <a:buFontTx/>
              <a:buNone/>
            </a:pPr>
            <a:r>
              <a:rPr lang="it-IT" altLang="it-IT" sz="2400" dirty="0">
                <a:latin typeface="+mn-lt"/>
              </a:rPr>
              <a:t>Di solito &gt; 50 anni di età (a meno di rischio familiare)</a:t>
            </a:r>
          </a:p>
          <a:p>
            <a:pPr>
              <a:spcBef>
                <a:spcPct val="0"/>
              </a:spcBef>
              <a:buFontTx/>
              <a:buNone/>
            </a:pPr>
            <a:endParaRPr lang="it-IT" altLang="it-IT" sz="2400" dirty="0">
              <a:latin typeface="+mn-lt"/>
            </a:endParaRPr>
          </a:p>
          <a:p>
            <a:pPr>
              <a:spcBef>
                <a:spcPct val="0"/>
              </a:spcBef>
              <a:buFontTx/>
              <a:buNone/>
            </a:pPr>
            <a:r>
              <a:rPr lang="it-IT" altLang="it-IT" sz="2400" dirty="0">
                <a:latin typeface="+mn-lt"/>
              </a:rPr>
              <a:t>Poliposi adenomatosa familiare= condizione di rischio (una copia mutata del gene APC è ereditata)</a:t>
            </a:r>
          </a:p>
          <a:p>
            <a:pPr>
              <a:spcBef>
                <a:spcPct val="0"/>
              </a:spcBef>
              <a:buFontTx/>
              <a:buNone/>
            </a:pPr>
            <a:endParaRPr lang="it-IT" altLang="it-IT" sz="2400" dirty="0">
              <a:latin typeface="+mn-lt"/>
            </a:endParaRPr>
          </a:p>
          <a:p>
            <a:pPr>
              <a:spcBef>
                <a:spcPct val="0"/>
              </a:spcBef>
              <a:buFontTx/>
              <a:buNone/>
            </a:pPr>
            <a:r>
              <a:rPr lang="it-IT" altLang="it-IT" sz="2400" dirty="0">
                <a:latin typeface="+mn-lt"/>
              </a:rPr>
              <a:t>Casi sporadici: 80% con mutazioni in APC e 20% in beta-catenina</a:t>
            </a:r>
          </a:p>
          <a:p>
            <a:pPr>
              <a:spcBef>
                <a:spcPct val="0"/>
              </a:spcBef>
              <a:buFontTx/>
              <a:buNone/>
            </a:pPr>
            <a:endParaRPr lang="it-IT" altLang="it-IT" sz="2400" dirty="0">
              <a:latin typeface="+mn-lt"/>
            </a:endParaRPr>
          </a:p>
          <a:p>
            <a:pPr>
              <a:spcBef>
                <a:spcPct val="0"/>
              </a:spcBef>
              <a:buFontTx/>
              <a:buNone/>
            </a:pPr>
            <a:r>
              <a:rPr lang="it-IT" altLang="it-IT" sz="2400" dirty="0">
                <a:latin typeface="+mn-lt"/>
              </a:rPr>
              <a:t>APC in citoplasma indirizza B-catenina al proteasoma. Riduzione APC -&gt; traslocazione di b-catenina nel nucleo _&gt; attivazione gene Myc e ciclina D1 </a:t>
            </a:r>
            <a:br>
              <a:rPr lang="it-IT" altLang="it-IT" sz="2400" dirty="0">
                <a:latin typeface="+mn-lt"/>
              </a:rPr>
            </a:br>
            <a:r>
              <a:rPr lang="it-IT" altLang="it-IT" sz="2400" dirty="0">
                <a:latin typeface="+mn-lt"/>
              </a:rPr>
              <a:t>-&gt;proliferazione cellulare</a:t>
            </a:r>
          </a:p>
        </p:txBody>
      </p:sp>
      <p:sp>
        <p:nvSpPr>
          <p:cNvPr id="80900" name="CasellaDiTesto 2">
            <a:extLst>
              <a:ext uri="{FF2B5EF4-FFF2-40B4-BE49-F238E27FC236}">
                <a16:creationId xmlns:a16="http://schemas.microsoft.com/office/drawing/2014/main" id="{D9B8391F-7C11-2085-395C-A4B671DB38E7}"/>
              </a:ext>
            </a:extLst>
          </p:cNvPr>
          <p:cNvSpPr txBox="1">
            <a:spLocks noChangeArrowheads="1"/>
          </p:cNvSpPr>
          <p:nvPr/>
        </p:nvSpPr>
        <p:spPr bwMode="auto">
          <a:xfrm>
            <a:off x="103982" y="115207"/>
            <a:ext cx="67324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it-IT" altLang="it-IT" sz="2800" b="1" dirty="0">
                <a:solidFill>
                  <a:srgbClr val="0070C0"/>
                </a:solidFill>
                <a:latin typeface="+mn-lt"/>
              </a:rPr>
              <a:t>1. Modello di </a:t>
            </a:r>
            <a:r>
              <a:rPr lang="it-IT" altLang="it-IT" sz="2800" b="1" dirty="0" err="1">
                <a:solidFill>
                  <a:srgbClr val="0070C0"/>
                </a:solidFill>
                <a:latin typeface="+mn-lt"/>
              </a:rPr>
              <a:t>Vogelstein</a:t>
            </a:r>
            <a:r>
              <a:rPr lang="it-IT" altLang="it-IT" sz="2800" b="1" dirty="0">
                <a:solidFill>
                  <a:srgbClr val="0070C0"/>
                </a:solidFill>
                <a:latin typeface="+mn-lt"/>
              </a:rPr>
              <a:t> </a:t>
            </a:r>
            <a:r>
              <a:rPr lang="it-IT" altLang="it-IT" sz="2800" b="1" dirty="0" err="1">
                <a:solidFill>
                  <a:srgbClr val="0070C0"/>
                </a:solidFill>
                <a:latin typeface="+mn-lt"/>
              </a:rPr>
              <a:t>multistep</a:t>
            </a:r>
            <a:r>
              <a:rPr lang="it-IT" altLang="it-IT" sz="2800" b="1" dirty="0">
                <a:solidFill>
                  <a:srgbClr val="0070C0"/>
                </a:solidFill>
                <a:latin typeface="+mn-lt"/>
              </a:rPr>
              <a:t>: esempio</a:t>
            </a:r>
            <a:endParaRPr lang="it-IT" altLang="it-IT" sz="2800" dirty="0">
              <a:solidFill>
                <a:srgbClr val="0070C0"/>
              </a:solidFill>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EBF16FDB-6240-840C-EFF8-524A32C21B6E}"/>
              </a:ext>
            </a:extLst>
          </p:cNvPr>
          <p:cNvSpPr>
            <a:spLocks noGrp="1" noChangeArrowheads="1"/>
          </p:cNvSpPr>
          <p:nvPr>
            <p:ph type="title"/>
          </p:nvPr>
        </p:nvSpPr>
        <p:spPr>
          <a:xfrm>
            <a:off x="166395" y="211693"/>
            <a:ext cx="11608837" cy="855107"/>
          </a:xfrm>
        </p:spPr>
        <p:txBody>
          <a:bodyPr>
            <a:noAutofit/>
          </a:bodyPr>
          <a:lstStyle/>
          <a:p>
            <a:pPr eaLnBrk="1" hangingPunct="1"/>
            <a:r>
              <a:rPr lang="it-IT" altLang="it-IT" sz="3600" b="1" dirty="0">
                <a:solidFill>
                  <a:srgbClr val="0070C0"/>
                </a:solidFill>
                <a:latin typeface="+mn-lt"/>
              </a:rPr>
              <a:t>Cancerogenesi chimica (cancerogeni chimici  = mutageni)</a:t>
            </a:r>
            <a:br>
              <a:rPr lang="it-IT" altLang="it-IT" sz="3600" b="1" dirty="0">
                <a:solidFill>
                  <a:srgbClr val="0070C0"/>
                </a:solidFill>
                <a:latin typeface="+mn-lt"/>
              </a:rPr>
            </a:br>
            <a:r>
              <a:rPr lang="it-IT" altLang="it-IT" sz="3600" b="1" dirty="0">
                <a:solidFill>
                  <a:srgbClr val="0070C0"/>
                </a:solidFill>
                <a:latin typeface="+mn-lt"/>
              </a:rPr>
              <a:t>azione sulle 3 fasi</a:t>
            </a:r>
          </a:p>
        </p:txBody>
      </p:sp>
      <p:sp>
        <p:nvSpPr>
          <p:cNvPr id="112642" name="Rectangle 3">
            <a:extLst>
              <a:ext uri="{FF2B5EF4-FFF2-40B4-BE49-F238E27FC236}">
                <a16:creationId xmlns:a16="http://schemas.microsoft.com/office/drawing/2014/main" id="{8FB0653F-EFC5-CBBC-52EA-9130848A6941}"/>
              </a:ext>
            </a:extLst>
          </p:cNvPr>
          <p:cNvSpPr>
            <a:spLocks noGrp="1" noChangeArrowheads="1"/>
          </p:cNvSpPr>
          <p:nvPr>
            <p:ph type="body" idx="1"/>
          </p:nvPr>
        </p:nvSpPr>
        <p:spPr>
          <a:xfrm>
            <a:off x="227044" y="1392307"/>
            <a:ext cx="11737911" cy="5346150"/>
          </a:xfrm>
        </p:spPr>
        <p:txBody>
          <a:bodyPr>
            <a:normAutofit/>
          </a:bodyPr>
          <a:lstStyle/>
          <a:p>
            <a:pPr marL="0" indent="0">
              <a:lnSpc>
                <a:spcPct val="80000"/>
              </a:lnSpc>
              <a:buNone/>
              <a:defRPr/>
            </a:pPr>
            <a:r>
              <a:rPr lang="it-IT" altLang="it-IT" sz="2400" b="1" dirty="0">
                <a:solidFill>
                  <a:srgbClr val="0070C0"/>
                </a:solidFill>
                <a:ea typeface="ＭＳ Ｐゴシック" panose="020B0600070205080204" pitchFamily="34" charset="-128"/>
              </a:rPr>
              <a:t>1. iniziazione </a:t>
            </a:r>
            <a:r>
              <a:rPr lang="it-IT" altLang="it-IT" sz="2400" dirty="0">
                <a:ea typeface="ＭＳ Ｐゴシック" panose="020B0600070205080204" pitchFamily="34" charset="-128"/>
              </a:rPr>
              <a:t>= composti elettrofili </a:t>
            </a:r>
            <a:r>
              <a:rPr lang="it-IT" altLang="it-IT" sz="2400" dirty="0">
                <a:ea typeface="ＭＳ Ｐゴシック" panose="020B0600070205080204" pitchFamily="34" charset="-128"/>
                <a:sym typeface="Wingdings" pitchFamily="2" charset="2"/>
              </a:rPr>
              <a:t></a:t>
            </a:r>
            <a:r>
              <a:rPr lang="it-IT" altLang="it-IT" sz="2400" dirty="0">
                <a:ea typeface="ＭＳ Ｐゴシック" panose="020B0600070205080204" pitchFamily="34" charset="-128"/>
              </a:rPr>
              <a:t> </a:t>
            </a:r>
            <a:r>
              <a:rPr lang="it-IT" altLang="it-IT" sz="2400" dirty="0" err="1">
                <a:ea typeface="ＭＳ Ｐゴシック" panose="020B0600070205080204" pitchFamily="34" charset="-128"/>
              </a:rPr>
              <a:t>formaz</a:t>
            </a:r>
            <a:r>
              <a:rPr lang="it-IT" altLang="it-IT" sz="2400" dirty="0">
                <a:ea typeface="ＭＳ Ｐゴシック" panose="020B0600070205080204" pitchFamily="34" charset="-128"/>
              </a:rPr>
              <a:t>. addotti +  </a:t>
            </a:r>
            <a:r>
              <a:rPr lang="it-IT" altLang="it-IT" sz="2400" u="sng" dirty="0">
                <a:ea typeface="ＭＳ Ｐゴシック" panose="020B0600070205080204" pitchFamily="34" charset="-128"/>
              </a:rPr>
              <a:t>replicazione</a:t>
            </a:r>
            <a:r>
              <a:rPr lang="it-IT" altLang="it-IT" sz="2400" dirty="0">
                <a:ea typeface="ＭＳ Ｐゴシック" panose="020B0600070205080204" pitchFamily="34" charset="-128"/>
              </a:rPr>
              <a:t> DNA </a:t>
            </a:r>
            <a:r>
              <a:rPr lang="it-IT" altLang="it-IT" sz="2400" dirty="0">
                <a:ea typeface="ＭＳ Ｐゴシック" panose="020B0600070205080204" pitchFamily="34" charset="-128"/>
                <a:sym typeface="Wingdings" pitchFamily="2" charset="2"/>
              </a:rPr>
              <a:t> mutazione</a:t>
            </a:r>
            <a:endParaRPr lang="it-IT" altLang="it-IT" sz="2400" dirty="0">
              <a:ea typeface="ＭＳ Ｐゴシック" panose="020B0600070205080204" pitchFamily="34" charset="-128"/>
            </a:endParaRPr>
          </a:p>
          <a:p>
            <a:pPr marL="609600" indent="-609600">
              <a:lnSpc>
                <a:spcPct val="80000"/>
              </a:lnSpc>
              <a:buNone/>
              <a:defRPr/>
            </a:pPr>
            <a:r>
              <a:rPr lang="it-IT" altLang="it-IT" sz="2400" b="1" dirty="0">
                <a:ea typeface="ＭＳ Ｐゴシック" panose="020B0600070205080204" pitchFamily="34" charset="-128"/>
              </a:rPr>
              <a:t>	</a:t>
            </a:r>
            <a:r>
              <a:rPr lang="it-IT" altLang="it-IT" sz="2400" dirty="0">
                <a:ea typeface="ＭＳ Ｐゴシック" panose="020B0600070205080204" pitchFamily="34" charset="-128"/>
              </a:rPr>
              <a:t>- aflatossina, antiblastici, idrocarburi, nitrosamine, coloranti azoici</a:t>
            </a:r>
          </a:p>
          <a:p>
            <a:pPr marL="609600" indent="-609600">
              <a:lnSpc>
                <a:spcPct val="80000"/>
              </a:lnSpc>
              <a:buNone/>
              <a:defRPr/>
            </a:pPr>
            <a:endParaRPr lang="it-IT" altLang="it-IT" sz="2400" dirty="0">
              <a:ea typeface="ＭＳ Ｐゴシック" panose="020B0600070205080204" pitchFamily="34" charset="-128"/>
            </a:endParaRPr>
          </a:p>
          <a:p>
            <a:pPr marL="609600" indent="-609600">
              <a:lnSpc>
                <a:spcPct val="80000"/>
              </a:lnSpc>
              <a:buNone/>
              <a:defRPr/>
            </a:pPr>
            <a:r>
              <a:rPr lang="it-IT" altLang="it-IT" sz="2400" b="1" dirty="0">
                <a:solidFill>
                  <a:srgbClr val="0070C0"/>
                </a:solidFill>
                <a:ea typeface="ＭＳ Ｐゴシック" panose="020B0600070205080204" pitchFamily="34" charset="-128"/>
              </a:rPr>
              <a:t>2. promozione</a:t>
            </a:r>
            <a:r>
              <a:rPr lang="it-IT" altLang="it-IT" sz="2400" b="1" dirty="0">
                <a:ea typeface="ＭＳ Ｐゴシック" panose="020B0600070205080204" pitchFamily="34" charset="-128"/>
              </a:rPr>
              <a:t>: </a:t>
            </a:r>
            <a:r>
              <a:rPr lang="it-IT" altLang="it-IT" sz="2400" dirty="0">
                <a:ea typeface="ＭＳ Ｐゴシック" panose="020B0600070205080204" pitchFamily="34" charset="-128"/>
              </a:rPr>
              <a:t>Ca sperimentale murino: catrame (iniziante) + croton oil (=promuovente) </a:t>
            </a:r>
            <a:endParaRPr lang="it-IT" altLang="it-IT" sz="2400" dirty="0">
              <a:ea typeface="ＭＳ Ｐゴシック" panose="020B0600070205080204" pitchFamily="34" charset="-128"/>
              <a:sym typeface="Wingdings" pitchFamily="2" charset="2"/>
            </a:endParaRPr>
          </a:p>
          <a:p>
            <a:pPr marL="609600" indent="-609600">
              <a:lnSpc>
                <a:spcPct val="80000"/>
              </a:lnSpc>
              <a:buNone/>
              <a:defRPr/>
            </a:pPr>
            <a:r>
              <a:rPr lang="it-IT" altLang="it-IT" sz="2400" dirty="0">
                <a:ea typeface="ＭＳ Ｐゴシック" panose="020B0600070205080204" pitchFamily="34" charset="-128"/>
              </a:rPr>
              <a:t>	- </a:t>
            </a:r>
            <a:r>
              <a:rPr lang="it-IT" altLang="it-IT" sz="2400" u="sng" dirty="0">
                <a:ea typeface="ＭＳ Ｐゴシック" panose="020B0600070205080204" pitchFamily="34" charset="-128"/>
              </a:rPr>
              <a:t>Esempi di promotori:</a:t>
            </a:r>
          </a:p>
          <a:p>
            <a:pPr marL="609600" indent="-609600">
              <a:lnSpc>
                <a:spcPct val="80000"/>
              </a:lnSpc>
              <a:buNone/>
              <a:defRPr/>
            </a:pPr>
            <a:r>
              <a:rPr lang="it-IT" altLang="it-IT" sz="2400" dirty="0">
                <a:ea typeface="ＭＳ Ｐゴシック" panose="020B0600070205080204" pitchFamily="34" charset="-128"/>
              </a:rPr>
              <a:t>     	- alcol (es. ca. laringe)</a:t>
            </a:r>
          </a:p>
          <a:p>
            <a:pPr marL="609600" indent="-609600">
              <a:lnSpc>
                <a:spcPct val="80000"/>
              </a:lnSpc>
              <a:buNone/>
              <a:defRPr/>
            </a:pPr>
            <a:r>
              <a:rPr lang="it-IT" altLang="it-IT" sz="2400" dirty="0">
                <a:ea typeface="ＭＳ Ｐゴシック" panose="020B0600070205080204" pitchFamily="34" charset="-128"/>
              </a:rPr>
              <a:t>    	- fenobarbital (via TGF-b </a:t>
            </a:r>
            <a:r>
              <a:rPr lang="it-IT" altLang="it-IT" sz="2400" dirty="0">
                <a:ea typeface="ＭＳ Ｐゴシック" panose="020B0600070205080204" pitchFamily="34" charset="-128"/>
                <a:sym typeface="Wingdings" pitchFamily="2" charset="2"/>
              </a:rPr>
              <a:t></a:t>
            </a:r>
            <a:r>
              <a:rPr lang="it-IT" altLang="it-IT" sz="2400" dirty="0">
                <a:ea typeface="ＭＳ Ｐゴシック" panose="020B0600070205080204" pitchFamily="34" charset="-128"/>
              </a:rPr>
              <a:t> ca fegato)</a:t>
            </a:r>
          </a:p>
          <a:p>
            <a:pPr marL="609600" indent="-609600">
              <a:lnSpc>
                <a:spcPct val="80000"/>
              </a:lnSpc>
              <a:buNone/>
              <a:defRPr/>
            </a:pPr>
            <a:r>
              <a:rPr lang="it-IT" altLang="it-IT" sz="2400" dirty="0">
                <a:ea typeface="ＭＳ Ｐゴシック" panose="020B0600070205080204" pitchFamily="34" charset="-128"/>
              </a:rPr>
              <a:t>     	- grassi alimentari (via </a:t>
            </a:r>
            <a:r>
              <a:rPr lang="it-IT" altLang="it-IT" sz="2400" dirty="0" err="1">
                <a:ea typeface="ＭＳ Ｐゴシック" panose="020B0600070205080204" pitchFamily="34" charset="-128"/>
              </a:rPr>
              <a:t>acc</a:t>
            </a:r>
            <a:r>
              <a:rPr lang="it-IT" altLang="it-IT" sz="2400" dirty="0">
                <a:ea typeface="ＭＳ Ｐゴシック" panose="020B0600070205080204" pitchFamily="34" charset="-128"/>
              </a:rPr>
              <a:t>. biliari </a:t>
            </a:r>
            <a:r>
              <a:rPr lang="it-IT" altLang="it-IT" sz="2400" dirty="0">
                <a:ea typeface="ＭＳ Ｐゴシック" panose="020B0600070205080204" pitchFamily="34" charset="-128"/>
                <a:sym typeface="Wingdings" pitchFamily="2" charset="2"/>
              </a:rPr>
              <a:t></a:t>
            </a:r>
            <a:r>
              <a:rPr lang="it-IT" altLang="it-IT" sz="2400" dirty="0">
                <a:ea typeface="ＭＳ Ｐゴシック" panose="020B0600070205080204" pitchFamily="34" charset="-128"/>
              </a:rPr>
              <a:t>  ca. colon)</a:t>
            </a:r>
          </a:p>
          <a:p>
            <a:pPr marL="609600" indent="-609600">
              <a:lnSpc>
                <a:spcPct val="80000"/>
              </a:lnSpc>
              <a:buNone/>
              <a:defRPr/>
            </a:pPr>
            <a:r>
              <a:rPr lang="it-IT" altLang="it-IT" sz="2400" dirty="0">
                <a:ea typeface="ＭＳ Ｐゴシック" panose="020B0600070205080204" pitchFamily="34" charset="-128"/>
              </a:rPr>
              <a:t>     	- estrogeni</a:t>
            </a:r>
          </a:p>
          <a:p>
            <a:pPr marL="609600" indent="-609600">
              <a:lnSpc>
                <a:spcPct val="80000"/>
              </a:lnSpc>
              <a:buNone/>
              <a:defRPr/>
            </a:pPr>
            <a:endParaRPr lang="it-IT" altLang="it-IT" sz="2400" dirty="0">
              <a:ea typeface="ＭＳ Ｐゴシック" panose="020B0600070205080204" pitchFamily="34" charset="-128"/>
            </a:endParaRPr>
          </a:p>
          <a:p>
            <a:pPr marL="609600" indent="-609600">
              <a:lnSpc>
                <a:spcPct val="80000"/>
              </a:lnSpc>
              <a:buNone/>
              <a:defRPr/>
            </a:pPr>
            <a:r>
              <a:rPr lang="it-IT" altLang="it-IT" sz="2400" b="1" dirty="0">
                <a:solidFill>
                  <a:srgbClr val="0070C0"/>
                </a:solidFill>
                <a:ea typeface="ＭＳ Ｐゴシック" panose="020B0600070205080204" pitchFamily="34" charset="-128"/>
              </a:rPr>
              <a:t>3. progressione </a:t>
            </a:r>
            <a:r>
              <a:rPr lang="it-IT" altLang="it-IT" sz="2400" dirty="0">
                <a:ea typeface="ＭＳ Ｐゴシック" panose="020B0600070205080204" pitchFamily="34" charset="-128"/>
              </a:rPr>
              <a:t>= accumulo di mutazioni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618873FE-26B5-1EC9-F386-27FDEA844756}"/>
              </a:ext>
            </a:extLst>
          </p:cNvPr>
          <p:cNvSpPr>
            <a:spLocks noGrp="1" noChangeArrowheads="1"/>
          </p:cNvSpPr>
          <p:nvPr>
            <p:ph type="title"/>
          </p:nvPr>
        </p:nvSpPr>
        <p:spPr>
          <a:xfrm>
            <a:off x="250373" y="69981"/>
            <a:ext cx="5121275" cy="741363"/>
          </a:xfrm>
        </p:spPr>
        <p:txBody>
          <a:bodyPr>
            <a:normAutofit/>
          </a:bodyPr>
          <a:lstStyle/>
          <a:p>
            <a:pPr eaLnBrk="1" hangingPunct="1"/>
            <a:r>
              <a:rPr lang="it-IT" altLang="it-IT" sz="3200" b="1" dirty="0">
                <a:solidFill>
                  <a:srgbClr val="0070C0"/>
                </a:solidFill>
                <a:latin typeface="+mn-lt"/>
              </a:rPr>
              <a:t>Cancerogeni chimici</a:t>
            </a:r>
          </a:p>
        </p:txBody>
      </p:sp>
      <p:sp>
        <p:nvSpPr>
          <p:cNvPr id="87042" name="Rectangle 3">
            <a:extLst>
              <a:ext uri="{FF2B5EF4-FFF2-40B4-BE49-F238E27FC236}">
                <a16:creationId xmlns:a16="http://schemas.microsoft.com/office/drawing/2014/main" id="{884EAE22-CDA4-2A05-1CD7-BA362DD74584}"/>
              </a:ext>
            </a:extLst>
          </p:cNvPr>
          <p:cNvSpPr>
            <a:spLocks noGrp="1" noChangeArrowheads="1"/>
          </p:cNvSpPr>
          <p:nvPr>
            <p:ph type="body" idx="1"/>
          </p:nvPr>
        </p:nvSpPr>
        <p:spPr>
          <a:xfrm>
            <a:off x="353008" y="985870"/>
            <a:ext cx="10515600" cy="4351338"/>
          </a:xfrm>
        </p:spPr>
        <p:txBody>
          <a:bodyPr/>
          <a:lstStyle/>
          <a:p>
            <a:pPr eaLnBrk="1" hangingPunct="1">
              <a:buFontTx/>
              <a:buNone/>
            </a:pPr>
            <a:r>
              <a:rPr lang="it-IT" altLang="it-IT" sz="2400" b="1" dirty="0"/>
              <a:t>ASBESTO (mesotelioma+ </a:t>
            </a:r>
            <a:r>
              <a:rPr lang="it-IT" altLang="it-IT" sz="2400" b="1" dirty="0" err="1"/>
              <a:t>ca.polm</a:t>
            </a:r>
            <a:r>
              <a:rPr lang="it-IT" altLang="it-IT" sz="2400" b="1" dirty="0"/>
              <a:t>.)</a:t>
            </a:r>
          </a:p>
          <a:p>
            <a:pPr eaLnBrk="1" hangingPunct="1">
              <a:buFontTx/>
              <a:buNone/>
            </a:pPr>
            <a:r>
              <a:rPr lang="it-IT" altLang="it-IT" sz="2400" b="1" dirty="0"/>
              <a:t>Cromo, Nickel (ca </a:t>
            </a:r>
            <a:r>
              <a:rPr lang="it-IT" altLang="it-IT" sz="2400" b="1" dirty="0" err="1"/>
              <a:t>polm</a:t>
            </a:r>
            <a:r>
              <a:rPr lang="it-IT" altLang="it-IT" sz="2400" b="1" dirty="0"/>
              <a:t>),</a:t>
            </a:r>
          </a:p>
          <a:p>
            <a:pPr eaLnBrk="1" hangingPunct="1">
              <a:buFontTx/>
              <a:buNone/>
            </a:pPr>
            <a:r>
              <a:rPr lang="it-IT" altLang="it-IT" sz="2400" b="1" dirty="0"/>
              <a:t>Arsenico (ca cute)</a:t>
            </a:r>
          </a:p>
          <a:p>
            <a:pPr eaLnBrk="1" hangingPunct="1">
              <a:buFontTx/>
              <a:buNone/>
            </a:pPr>
            <a:r>
              <a:rPr lang="it-IT" altLang="it-IT" sz="2400" b="1" dirty="0"/>
              <a:t>DIOSSINA (</a:t>
            </a:r>
            <a:r>
              <a:rPr lang="it-IT" altLang="it-IT" sz="2400" b="1" dirty="0" err="1"/>
              <a:t>disregolazione</a:t>
            </a:r>
            <a:r>
              <a:rPr lang="it-IT" altLang="it-IT" sz="2400" b="1" dirty="0"/>
              <a:t> geni PAX)</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F0E78E-B028-C4CD-279C-8354BA95E8CB}"/>
              </a:ext>
            </a:extLst>
          </p:cNvPr>
          <p:cNvSpPr txBox="1"/>
          <p:nvPr/>
        </p:nvSpPr>
        <p:spPr>
          <a:xfrm>
            <a:off x="327412" y="226091"/>
            <a:ext cx="4537055" cy="523220"/>
          </a:xfrm>
          <a:prstGeom prst="rect">
            <a:avLst/>
          </a:prstGeom>
          <a:noFill/>
        </p:spPr>
        <p:txBody>
          <a:bodyPr wrap="square" rtlCol="0">
            <a:spAutoFit/>
          </a:bodyPr>
          <a:lstStyle/>
          <a:p>
            <a:r>
              <a:rPr lang="it-IT" sz="2800" b="1" dirty="0">
                <a:solidFill>
                  <a:srgbClr val="0070C0"/>
                </a:solidFill>
              </a:rPr>
              <a:t>2. CANCER STEM CELLS</a:t>
            </a:r>
          </a:p>
        </p:txBody>
      </p:sp>
      <p:sp>
        <p:nvSpPr>
          <p:cNvPr id="25" name="TextBox 24">
            <a:extLst>
              <a:ext uri="{FF2B5EF4-FFF2-40B4-BE49-F238E27FC236}">
                <a16:creationId xmlns:a16="http://schemas.microsoft.com/office/drawing/2014/main" id="{95479B19-2EA9-3BF1-CDC3-6B109D000C49}"/>
              </a:ext>
            </a:extLst>
          </p:cNvPr>
          <p:cNvSpPr txBox="1"/>
          <p:nvPr/>
        </p:nvSpPr>
        <p:spPr>
          <a:xfrm>
            <a:off x="361100" y="920224"/>
            <a:ext cx="11654231" cy="3416320"/>
          </a:xfrm>
          <a:prstGeom prst="rect">
            <a:avLst/>
          </a:prstGeom>
          <a:noFill/>
        </p:spPr>
        <p:txBody>
          <a:bodyPr wrap="square" rtlCol="0">
            <a:spAutoFit/>
          </a:bodyPr>
          <a:lstStyle/>
          <a:p>
            <a:r>
              <a:rPr lang="it-IT" sz="2400" dirty="0"/>
              <a:t>Capacità di rinnovarsi indefinitamente e di dare luogo a progenitori sub-indirizzati</a:t>
            </a:r>
          </a:p>
          <a:p>
            <a:r>
              <a:rPr lang="it-IT" sz="2400" dirty="0"/>
              <a:t>Modello simmetrico o asimmetrico …</a:t>
            </a:r>
            <a:endParaRPr lang="it-IT" sz="2400" b="1" i="1" dirty="0"/>
          </a:p>
          <a:p>
            <a:endParaRPr lang="it-IT" sz="2400" dirty="0"/>
          </a:p>
          <a:p>
            <a:r>
              <a:rPr lang="it-IT" sz="2400" dirty="0"/>
              <a:t>Anche nel cancro ci possono essere </a:t>
            </a:r>
            <a:r>
              <a:rPr lang="it-IT" sz="2400" b="1" i="1" dirty="0" err="1"/>
              <a:t>stem</a:t>
            </a:r>
            <a:r>
              <a:rPr lang="it-IT" sz="2400" b="1" i="1" dirty="0"/>
              <a:t> </a:t>
            </a:r>
            <a:r>
              <a:rPr lang="it-IT" sz="2400" b="1" i="1" dirty="0" err="1"/>
              <a:t>cells</a:t>
            </a:r>
            <a:r>
              <a:rPr lang="it-IT" sz="2400" b="1" i="1" dirty="0"/>
              <a:t> </a:t>
            </a:r>
            <a:endParaRPr lang="it-IT" sz="2400" dirty="0"/>
          </a:p>
          <a:p>
            <a:pPr marL="342900" indent="-342900">
              <a:buFontTx/>
              <a:buChar char="-"/>
            </a:pPr>
            <a:r>
              <a:rPr lang="it-IT" sz="2400" dirty="0"/>
              <a:t>La porzione (di solito piccola) di cellule del tumore in grado di riprodurre il tumore quando trasferita ad un secondo animale</a:t>
            </a:r>
          </a:p>
          <a:p>
            <a:pPr marL="342900" indent="-342900">
              <a:buFontTx/>
              <a:buChar char="-"/>
            </a:pPr>
            <a:r>
              <a:rPr lang="it-IT" sz="2400" dirty="0"/>
              <a:t>In generale condividono marcatori delle cellule staminali del tessuto di origine</a:t>
            </a:r>
          </a:p>
          <a:p>
            <a:pPr marL="342900" indent="-342900">
              <a:buFontTx/>
              <a:buChar char="-"/>
            </a:pPr>
            <a:r>
              <a:rPr lang="it-IT" sz="2400" dirty="0"/>
              <a:t>Tumori a rapida crescita hanno di solito maggior % di </a:t>
            </a:r>
            <a:r>
              <a:rPr lang="it-IT" sz="2400" dirty="0" err="1"/>
              <a:t>stem</a:t>
            </a:r>
            <a:r>
              <a:rPr lang="it-IT" sz="2400" dirty="0"/>
              <a:t> </a:t>
            </a:r>
            <a:r>
              <a:rPr lang="it-IT" sz="2400" dirty="0" err="1"/>
              <a:t>cells</a:t>
            </a:r>
            <a:endParaRPr lang="it-IT" sz="2400" dirty="0"/>
          </a:p>
          <a:p>
            <a:pPr marL="342900" indent="-342900">
              <a:buFontTx/>
              <a:buChar char="-"/>
            </a:pPr>
            <a:r>
              <a:rPr lang="it-IT" sz="2400" dirty="0"/>
              <a:t>LE </a:t>
            </a:r>
            <a:r>
              <a:rPr lang="it-IT" sz="2400" dirty="0" err="1"/>
              <a:t>CSCs</a:t>
            </a:r>
            <a:r>
              <a:rPr lang="it-IT" sz="2400" dirty="0"/>
              <a:t> hanno maggior capacità di estrudere farmaci con pompe ABC</a:t>
            </a:r>
          </a:p>
        </p:txBody>
      </p:sp>
      <p:sp>
        <p:nvSpPr>
          <p:cNvPr id="26" name="TextBox 25">
            <a:extLst>
              <a:ext uri="{FF2B5EF4-FFF2-40B4-BE49-F238E27FC236}">
                <a16:creationId xmlns:a16="http://schemas.microsoft.com/office/drawing/2014/main" id="{3045AD89-76A4-EBB4-96DC-CCA9B1B77217}"/>
              </a:ext>
            </a:extLst>
          </p:cNvPr>
          <p:cNvSpPr txBox="1"/>
          <p:nvPr/>
        </p:nvSpPr>
        <p:spPr>
          <a:xfrm>
            <a:off x="361100" y="4829040"/>
            <a:ext cx="10978624" cy="1200329"/>
          </a:xfrm>
          <a:prstGeom prst="rect">
            <a:avLst/>
          </a:prstGeom>
          <a:noFill/>
        </p:spPr>
        <p:txBody>
          <a:bodyPr wrap="square" rtlCol="0">
            <a:spAutoFit/>
          </a:bodyPr>
          <a:lstStyle/>
          <a:p>
            <a:r>
              <a:rPr lang="it-IT" sz="2400" dirty="0"/>
              <a:t>Il tumore deriva da cellule staminali (maggior potenziale riproduttivo)?</a:t>
            </a:r>
          </a:p>
          <a:p>
            <a:r>
              <a:rPr lang="it-IT" sz="2400" dirty="0"/>
              <a:t>Il comportamento staminale fa parte delle trasformazioni tumorali premiate per la fitness riproduttiva? </a:t>
            </a:r>
          </a:p>
        </p:txBody>
      </p:sp>
    </p:spTree>
    <p:extLst>
      <p:ext uri="{BB962C8B-B14F-4D97-AF65-F5344CB8AC3E}">
        <p14:creationId xmlns:p14="http://schemas.microsoft.com/office/powerpoint/2010/main" val="401704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65269C-7210-077D-EEE3-9796690DF596}"/>
              </a:ext>
            </a:extLst>
          </p:cNvPr>
          <p:cNvSpPr txBox="1"/>
          <p:nvPr/>
        </p:nvSpPr>
        <p:spPr>
          <a:xfrm>
            <a:off x="328792" y="422923"/>
            <a:ext cx="5334974" cy="4585871"/>
          </a:xfrm>
          <a:prstGeom prst="rect">
            <a:avLst/>
          </a:prstGeom>
          <a:noFill/>
        </p:spPr>
        <p:txBody>
          <a:bodyPr wrap="square" rtlCol="0">
            <a:spAutoFit/>
          </a:bodyPr>
          <a:lstStyle/>
          <a:p>
            <a:r>
              <a:rPr lang="it-IT" sz="2800" b="1" dirty="0">
                <a:solidFill>
                  <a:srgbClr val="0070C0"/>
                </a:solidFill>
              </a:rPr>
              <a:t>Origine da cellula staminale</a:t>
            </a:r>
          </a:p>
          <a:p>
            <a:endParaRPr lang="it-IT" sz="2400" dirty="0"/>
          </a:p>
          <a:p>
            <a:pPr marL="342900" indent="-342900">
              <a:buFontTx/>
              <a:buChar char="-"/>
            </a:pPr>
            <a:r>
              <a:rPr lang="it-IT" sz="2400" dirty="0"/>
              <a:t>Più divisioni, maggiori opportunità per selezionare mutazioni</a:t>
            </a:r>
          </a:p>
          <a:p>
            <a:pPr marL="342900" indent="-342900">
              <a:buFontTx/>
              <a:buChar char="-"/>
            </a:pPr>
            <a:endParaRPr lang="it-IT" sz="2400" dirty="0"/>
          </a:p>
          <a:p>
            <a:pPr marL="342900" indent="-342900">
              <a:buFontTx/>
              <a:buChar char="-"/>
            </a:pPr>
            <a:r>
              <a:rPr lang="it-IT" sz="2400" dirty="0"/>
              <a:t>Quota di mutazione indipendente da ambiente</a:t>
            </a:r>
          </a:p>
          <a:p>
            <a:pPr marL="342900" indent="-342900">
              <a:buFontTx/>
              <a:buChar char="-"/>
            </a:pPr>
            <a:endParaRPr lang="it-IT" sz="2400" dirty="0"/>
          </a:p>
          <a:p>
            <a:pPr marL="342900" indent="-342900">
              <a:buFontTx/>
              <a:buChar char="-"/>
            </a:pPr>
            <a:r>
              <a:rPr lang="it-IT" sz="2400" dirty="0"/>
              <a:t>Non in cellule come quelle epiteliali che non hanno il tempo per la trasformazione (18 mesi)</a:t>
            </a:r>
          </a:p>
          <a:p>
            <a:endParaRPr lang="it-IT" sz="2400" dirty="0"/>
          </a:p>
        </p:txBody>
      </p:sp>
      <p:pic>
        <p:nvPicPr>
          <p:cNvPr id="3" name="Picture 2">
            <a:extLst>
              <a:ext uri="{FF2B5EF4-FFF2-40B4-BE49-F238E27FC236}">
                <a16:creationId xmlns:a16="http://schemas.microsoft.com/office/drawing/2014/main" id="{76BFBC47-0E32-957B-1C9C-5074F203ED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27988" y="1751544"/>
            <a:ext cx="4875770" cy="312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706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EF6D0075-71CE-B55B-BB33-6252E259AF7E}"/>
              </a:ext>
            </a:extLst>
          </p:cNvPr>
          <p:cNvSpPr>
            <a:spLocks noGrp="1" noChangeArrowheads="1"/>
          </p:cNvSpPr>
          <p:nvPr>
            <p:ph type="title"/>
          </p:nvPr>
        </p:nvSpPr>
        <p:spPr>
          <a:xfrm>
            <a:off x="245706" y="173849"/>
            <a:ext cx="10515600" cy="315912"/>
          </a:xfrm>
        </p:spPr>
        <p:txBody>
          <a:bodyPr>
            <a:normAutofit fontScale="90000"/>
          </a:bodyPr>
          <a:lstStyle/>
          <a:p>
            <a:pPr eaLnBrk="1" hangingPunct="1"/>
            <a:r>
              <a:rPr lang="it-IT" altLang="it-IT" sz="2800" b="1" dirty="0">
                <a:solidFill>
                  <a:srgbClr val="0070C0"/>
                </a:solidFill>
                <a:latin typeface="+mn-lt"/>
              </a:rPr>
              <a:t>3. ALTERAZIONI EPIGENETICHE ASSOCIATE ALLA PROGRESSIONE TUMORALE</a:t>
            </a:r>
          </a:p>
        </p:txBody>
      </p:sp>
      <p:sp>
        <p:nvSpPr>
          <p:cNvPr id="93186" name="Rectangle 3">
            <a:extLst>
              <a:ext uri="{FF2B5EF4-FFF2-40B4-BE49-F238E27FC236}">
                <a16:creationId xmlns:a16="http://schemas.microsoft.com/office/drawing/2014/main" id="{0563ADBA-3DF5-251E-ECE5-864DEB518355}"/>
              </a:ext>
            </a:extLst>
          </p:cNvPr>
          <p:cNvSpPr>
            <a:spLocks noGrp="1" noChangeArrowheads="1"/>
          </p:cNvSpPr>
          <p:nvPr>
            <p:ph type="body" idx="1"/>
          </p:nvPr>
        </p:nvSpPr>
        <p:spPr>
          <a:xfrm>
            <a:off x="390330" y="1006817"/>
            <a:ext cx="11160968" cy="1160170"/>
          </a:xfrm>
        </p:spPr>
        <p:txBody>
          <a:bodyPr/>
          <a:lstStyle/>
          <a:p>
            <a:pPr marL="609600" indent="-609600">
              <a:buNone/>
            </a:pPr>
            <a:r>
              <a:rPr lang="en-GB" altLang="it-IT" sz="2400" dirty="0"/>
              <a:t>A)	</a:t>
            </a:r>
            <a:r>
              <a:rPr lang="en-US" altLang="it-IT" sz="2400" b="1" dirty="0" err="1"/>
              <a:t>Riattivazione</a:t>
            </a:r>
            <a:r>
              <a:rPr lang="en-US" altLang="it-IT" sz="2400" b="1" dirty="0"/>
              <a:t> di </a:t>
            </a:r>
            <a:r>
              <a:rPr lang="en-US" altLang="it-IT" sz="2400" b="1" dirty="0" err="1"/>
              <a:t>geni</a:t>
            </a:r>
            <a:r>
              <a:rPr lang="en-US" altLang="it-IT" sz="2400" b="1" dirty="0"/>
              <a:t> </a:t>
            </a:r>
            <a:r>
              <a:rPr lang="en-US" altLang="it-IT" sz="2400" b="1" dirty="0" err="1"/>
              <a:t>embrionali</a:t>
            </a:r>
            <a:r>
              <a:rPr lang="en-US" altLang="it-IT" sz="2400" b="1" dirty="0"/>
              <a:t> (Pax genes)</a:t>
            </a:r>
            <a:endParaRPr lang="it-IT" altLang="it-IT" sz="2400" dirty="0"/>
          </a:p>
        </p:txBody>
      </p:sp>
      <p:sp>
        <p:nvSpPr>
          <p:cNvPr id="2" name="Rectangle 3">
            <a:extLst>
              <a:ext uri="{FF2B5EF4-FFF2-40B4-BE49-F238E27FC236}">
                <a16:creationId xmlns:a16="http://schemas.microsoft.com/office/drawing/2014/main" id="{85F211A2-C679-66A0-EE9C-4CCE376E9844}"/>
              </a:ext>
            </a:extLst>
          </p:cNvPr>
          <p:cNvSpPr txBox="1">
            <a:spLocks noChangeArrowheads="1"/>
          </p:cNvSpPr>
          <p:nvPr/>
        </p:nvSpPr>
        <p:spPr>
          <a:xfrm>
            <a:off x="398883" y="2482361"/>
            <a:ext cx="11394234" cy="24477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Font typeface="Arial" panose="020B0604020202020204" pitchFamily="34" charset="0"/>
              <a:buNone/>
            </a:pPr>
            <a:r>
              <a:rPr lang="it-IT" altLang="it-IT" sz="2400" dirty="0"/>
              <a:t>B)	</a:t>
            </a:r>
            <a:r>
              <a:rPr lang="it-IT" altLang="it-IT" sz="2400" b="1" dirty="0"/>
              <a:t>Alterata espressione di microRNA</a:t>
            </a:r>
            <a:endParaRPr lang="it-IT" altLang="it-IT" sz="2400" dirty="0"/>
          </a:p>
        </p:txBody>
      </p:sp>
      <p:sp>
        <p:nvSpPr>
          <p:cNvPr id="3" name="Rectangle 3">
            <a:extLst>
              <a:ext uri="{FF2B5EF4-FFF2-40B4-BE49-F238E27FC236}">
                <a16:creationId xmlns:a16="http://schemas.microsoft.com/office/drawing/2014/main" id="{584E74A1-2B35-DEA2-7DA2-E131CA5404DA}"/>
              </a:ext>
            </a:extLst>
          </p:cNvPr>
          <p:cNvSpPr txBox="1">
            <a:spLocks noChangeArrowheads="1"/>
          </p:cNvSpPr>
          <p:nvPr/>
        </p:nvSpPr>
        <p:spPr>
          <a:xfrm>
            <a:off x="277585" y="4501901"/>
            <a:ext cx="11515532" cy="7791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buFont typeface="Arial" panose="020B0604020202020204" pitchFamily="34" charset="0"/>
              <a:buNone/>
            </a:pPr>
            <a:r>
              <a:rPr lang="it-IT" altLang="it-IT" sz="2000" dirty="0"/>
              <a:t>C)	</a:t>
            </a:r>
            <a:r>
              <a:rPr lang="it-IT" altLang="it-IT" sz="2400" dirty="0"/>
              <a:t> </a:t>
            </a:r>
            <a:r>
              <a:rPr lang="it-IT" altLang="it-IT" sz="2400" b="1" dirty="0"/>
              <a:t>Alterata metilazione </a:t>
            </a:r>
            <a:endParaRPr lang="it-IT" altLang="it-IT"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DD2AB9-57D1-007A-F76B-BC0CEFCC22C7}"/>
              </a:ext>
            </a:extLst>
          </p:cNvPr>
          <p:cNvSpPr txBox="1"/>
          <p:nvPr/>
        </p:nvSpPr>
        <p:spPr>
          <a:xfrm>
            <a:off x="3411967" y="1435120"/>
            <a:ext cx="5439681" cy="584775"/>
          </a:xfrm>
          <a:prstGeom prst="rect">
            <a:avLst/>
          </a:prstGeom>
          <a:noFill/>
        </p:spPr>
        <p:txBody>
          <a:bodyPr wrap="square" rtlCol="0" anchor="ctr" anchorCtr="0">
            <a:spAutoFit/>
          </a:bodyPr>
          <a:lstStyle/>
          <a:p>
            <a:pPr algn="ctr"/>
            <a:r>
              <a:rPr lang="it-IT" sz="3200" b="1" dirty="0"/>
              <a:t>FATTORI DI PROLIFERAZIONE</a:t>
            </a:r>
          </a:p>
        </p:txBody>
      </p:sp>
      <p:sp>
        <p:nvSpPr>
          <p:cNvPr id="3" name="TextBox 2">
            <a:extLst>
              <a:ext uri="{FF2B5EF4-FFF2-40B4-BE49-F238E27FC236}">
                <a16:creationId xmlns:a16="http://schemas.microsoft.com/office/drawing/2014/main" id="{3F7CC88A-85F8-EC41-6C2F-A937C757D113}"/>
              </a:ext>
            </a:extLst>
          </p:cNvPr>
          <p:cNvSpPr txBox="1"/>
          <p:nvPr/>
        </p:nvSpPr>
        <p:spPr>
          <a:xfrm>
            <a:off x="3411967" y="2552540"/>
            <a:ext cx="5439681" cy="584775"/>
          </a:xfrm>
          <a:prstGeom prst="rect">
            <a:avLst/>
          </a:prstGeom>
          <a:noFill/>
        </p:spPr>
        <p:txBody>
          <a:bodyPr wrap="square" rtlCol="0" anchor="ctr" anchorCtr="0">
            <a:spAutoFit/>
          </a:bodyPr>
          <a:lstStyle/>
          <a:p>
            <a:pPr algn="ctr"/>
            <a:r>
              <a:rPr lang="it-IT" sz="3200" b="1" dirty="0"/>
              <a:t>INSTABILITA’ GENOMICA</a:t>
            </a:r>
          </a:p>
        </p:txBody>
      </p:sp>
      <p:sp>
        <p:nvSpPr>
          <p:cNvPr id="4" name="TextBox 3">
            <a:extLst>
              <a:ext uri="{FF2B5EF4-FFF2-40B4-BE49-F238E27FC236}">
                <a16:creationId xmlns:a16="http://schemas.microsoft.com/office/drawing/2014/main" id="{A6895C03-ED98-2A21-75A2-5538D8D1E914}"/>
              </a:ext>
            </a:extLst>
          </p:cNvPr>
          <p:cNvSpPr txBox="1"/>
          <p:nvPr/>
        </p:nvSpPr>
        <p:spPr>
          <a:xfrm>
            <a:off x="3411967" y="3741585"/>
            <a:ext cx="5439681" cy="1077218"/>
          </a:xfrm>
          <a:prstGeom prst="rect">
            <a:avLst/>
          </a:prstGeom>
          <a:noFill/>
        </p:spPr>
        <p:txBody>
          <a:bodyPr wrap="square" rtlCol="0" anchor="ctr" anchorCtr="0">
            <a:spAutoFit/>
          </a:bodyPr>
          <a:lstStyle/>
          <a:p>
            <a:pPr algn="ctr"/>
            <a:r>
              <a:rPr lang="it-IT" sz="3200" b="1" dirty="0"/>
              <a:t>DIFETTO DEI CECHK POINT DEL CICLO CELLULARE</a:t>
            </a:r>
          </a:p>
        </p:txBody>
      </p:sp>
      <p:sp>
        <p:nvSpPr>
          <p:cNvPr id="5" name="TextBox 4">
            <a:extLst>
              <a:ext uri="{FF2B5EF4-FFF2-40B4-BE49-F238E27FC236}">
                <a16:creationId xmlns:a16="http://schemas.microsoft.com/office/drawing/2014/main" id="{412F8774-5F2C-4CE3-EF63-91B619105BFA}"/>
              </a:ext>
            </a:extLst>
          </p:cNvPr>
          <p:cNvSpPr txBox="1"/>
          <p:nvPr/>
        </p:nvSpPr>
        <p:spPr>
          <a:xfrm>
            <a:off x="3411967" y="5136004"/>
            <a:ext cx="5439681" cy="584775"/>
          </a:xfrm>
          <a:prstGeom prst="rect">
            <a:avLst/>
          </a:prstGeom>
          <a:noFill/>
        </p:spPr>
        <p:txBody>
          <a:bodyPr wrap="square" rtlCol="0" anchor="ctr" anchorCtr="0">
            <a:spAutoFit/>
          </a:bodyPr>
          <a:lstStyle/>
          <a:p>
            <a:pPr algn="ctr"/>
            <a:r>
              <a:rPr lang="it-IT" sz="3200" b="1" dirty="0"/>
              <a:t>DIFETTO DELL’APOPTOSI</a:t>
            </a:r>
          </a:p>
        </p:txBody>
      </p:sp>
      <p:sp>
        <p:nvSpPr>
          <p:cNvPr id="6" name="Rectangle 5">
            <a:extLst>
              <a:ext uri="{FF2B5EF4-FFF2-40B4-BE49-F238E27FC236}">
                <a16:creationId xmlns:a16="http://schemas.microsoft.com/office/drawing/2014/main" id="{ED8CBF51-0F6A-55D0-1F95-73A50206EFD2}"/>
              </a:ext>
            </a:extLst>
          </p:cNvPr>
          <p:cNvSpPr/>
          <p:nvPr/>
        </p:nvSpPr>
        <p:spPr>
          <a:xfrm>
            <a:off x="2288223" y="908392"/>
            <a:ext cx="7615553" cy="148554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it-IT" sz="3200" b="1"/>
          </a:p>
        </p:txBody>
      </p:sp>
    </p:spTree>
    <p:extLst>
      <p:ext uri="{BB962C8B-B14F-4D97-AF65-F5344CB8AC3E}">
        <p14:creationId xmlns:p14="http://schemas.microsoft.com/office/powerpoint/2010/main" val="2319074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E48D33FC-9F6F-D7D2-B3B0-A2F5B7353082}"/>
              </a:ext>
            </a:extLst>
          </p:cNvPr>
          <p:cNvPicPr>
            <a:picLocks noChangeAspect="1"/>
          </p:cNvPicPr>
          <p:nvPr/>
        </p:nvPicPr>
        <p:blipFill>
          <a:blip r:embed="rId2"/>
          <a:stretch>
            <a:fillRect/>
          </a:stretch>
        </p:blipFill>
        <p:spPr>
          <a:xfrm>
            <a:off x="1847236" y="679456"/>
            <a:ext cx="8657607" cy="5779894"/>
          </a:xfrm>
          <a:prstGeom prst="rect">
            <a:avLst/>
          </a:prstGeom>
        </p:spPr>
      </p:pic>
      <p:cxnSp>
        <p:nvCxnSpPr>
          <p:cNvPr id="3" name="Straight Arrow Connector 2">
            <a:extLst>
              <a:ext uri="{FF2B5EF4-FFF2-40B4-BE49-F238E27FC236}">
                <a16:creationId xmlns:a16="http://schemas.microsoft.com/office/drawing/2014/main" id="{6D282581-D121-E5F7-C272-C677B0D064D3}"/>
              </a:ext>
            </a:extLst>
          </p:cNvPr>
          <p:cNvCxnSpPr>
            <a:cxnSpLocks/>
          </p:cNvCxnSpPr>
          <p:nvPr/>
        </p:nvCxnSpPr>
        <p:spPr>
          <a:xfrm>
            <a:off x="2113217" y="240837"/>
            <a:ext cx="1271358" cy="6699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837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B5D885A3-1A4E-AE7E-1546-A626019C0906}"/>
              </a:ext>
            </a:extLst>
          </p:cNvPr>
          <p:cNvSpPr txBox="1"/>
          <p:nvPr/>
        </p:nvSpPr>
        <p:spPr>
          <a:xfrm>
            <a:off x="263503" y="167384"/>
            <a:ext cx="11315014" cy="584775"/>
          </a:xfrm>
          <a:prstGeom prst="rect">
            <a:avLst/>
          </a:prstGeom>
          <a:noFill/>
        </p:spPr>
        <p:txBody>
          <a:bodyPr wrap="square" lIns="91440" tIns="45720" rIns="91440" bIns="45720" rtlCol="0" anchor="t">
            <a:spAutoFit/>
          </a:bodyPr>
          <a:lstStyle/>
          <a:p>
            <a:r>
              <a:rPr lang="it-IT" sz="3200" b="1" dirty="0">
                <a:solidFill>
                  <a:srgbClr val="0070C0"/>
                </a:solidFill>
                <a:cs typeface="Calibri"/>
              </a:rPr>
              <a:t>FATTORI DI CRESCITA E ONCOGENI</a:t>
            </a:r>
            <a:endParaRPr lang="it-IT" sz="3200" b="1" dirty="0">
              <a:solidFill>
                <a:srgbClr val="0070C0"/>
              </a:solidFill>
            </a:endParaRPr>
          </a:p>
        </p:txBody>
      </p:sp>
      <p:sp>
        <p:nvSpPr>
          <p:cNvPr id="5" name="TextBox 2">
            <a:extLst>
              <a:ext uri="{FF2B5EF4-FFF2-40B4-BE49-F238E27FC236}">
                <a16:creationId xmlns:a16="http://schemas.microsoft.com/office/drawing/2014/main" id="{D2D141AE-4334-5BF8-023B-7F79DB9DCA6E}"/>
              </a:ext>
            </a:extLst>
          </p:cNvPr>
          <p:cNvSpPr txBox="1"/>
          <p:nvPr/>
        </p:nvSpPr>
        <p:spPr>
          <a:xfrm>
            <a:off x="263503" y="989726"/>
            <a:ext cx="11607561" cy="2246769"/>
          </a:xfrm>
          <a:prstGeom prst="rect">
            <a:avLst/>
          </a:prstGeom>
          <a:noFill/>
        </p:spPr>
        <p:txBody>
          <a:bodyPr wrap="square" lIns="91440" tIns="45720" rIns="91440" bIns="45720" rtlCol="0" anchor="t">
            <a:spAutoFit/>
          </a:bodyPr>
          <a:lstStyle/>
          <a:p>
            <a:r>
              <a:rPr lang="en-US" sz="2800" dirty="0" err="1">
                <a:cs typeface="Calibri"/>
              </a:rPr>
              <a:t>Normalmente</a:t>
            </a:r>
            <a:r>
              <a:rPr lang="en-US" sz="2800" dirty="0">
                <a:cs typeface="Calibri"/>
              </a:rPr>
              <a:t>, la </a:t>
            </a:r>
            <a:r>
              <a:rPr lang="en-US" sz="2800" dirty="0" err="1">
                <a:cs typeface="Calibri"/>
              </a:rPr>
              <a:t>divisione</a:t>
            </a:r>
            <a:r>
              <a:rPr lang="en-US" sz="2800" dirty="0">
                <a:cs typeface="Calibri"/>
              </a:rPr>
              <a:t> </a:t>
            </a:r>
            <a:r>
              <a:rPr lang="en-US" sz="2800" dirty="0" err="1">
                <a:cs typeface="Calibri"/>
              </a:rPr>
              <a:t>cellulare</a:t>
            </a:r>
            <a:r>
              <a:rPr lang="en-US" sz="2800" dirty="0">
                <a:cs typeface="Calibri"/>
              </a:rPr>
              <a:t> è </a:t>
            </a:r>
            <a:r>
              <a:rPr lang="en-US" sz="2800" dirty="0" err="1">
                <a:cs typeface="Calibri"/>
              </a:rPr>
              <a:t>avviata</a:t>
            </a:r>
            <a:r>
              <a:rPr lang="en-US" sz="2800" dirty="0">
                <a:cs typeface="Calibri"/>
              </a:rPr>
              <a:t> solo da </a:t>
            </a:r>
            <a:r>
              <a:rPr lang="en-US" sz="2800" b="1" dirty="0" err="1">
                <a:cs typeface="Calibri"/>
              </a:rPr>
              <a:t>segnali</a:t>
            </a:r>
            <a:r>
              <a:rPr lang="en-US" sz="2800" b="1" dirty="0">
                <a:cs typeface="Calibri"/>
              </a:rPr>
              <a:t> </a:t>
            </a:r>
            <a:r>
              <a:rPr lang="en-US" sz="2800" b="1" dirty="0" err="1">
                <a:cs typeface="Calibri"/>
              </a:rPr>
              <a:t>esterni</a:t>
            </a:r>
            <a:r>
              <a:rPr lang="en-US" sz="2800" b="1" dirty="0">
                <a:cs typeface="Calibri"/>
              </a:rPr>
              <a:t> </a:t>
            </a:r>
            <a:r>
              <a:rPr lang="en-US" sz="2800" dirty="0" err="1">
                <a:cs typeface="Calibri"/>
              </a:rPr>
              <a:t>alla</a:t>
            </a:r>
            <a:r>
              <a:rPr lang="en-US" sz="2800" dirty="0">
                <a:cs typeface="Calibri"/>
              </a:rPr>
              <a:t> </a:t>
            </a:r>
            <a:r>
              <a:rPr lang="en-US" sz="2800" dirty="0" err="1">
                <a:cs typeface="Calibri"/>
              </a:rPr>
              <a:t>cellula</a:t>
            </a:r>
            <a:endParaRPr lang="en-US" sz="2800" dirty="0">
              <a:cs typeface="Calibri"/>
            </a:endParaRPr>
          </a:p>
          <a:p>
            <a:endParaRPr lang="en-US" sz="2800" dirty="0">
              <a:cs typeface="Calibri"/>
            </a:endParaRPr>
          </a:p>
          <a:p>
            <a:r>
              <a:rPr lang="en-US" sz="2800" dirty="0">
                <a:cs typeface="Calibri"/>
              </a:rPr>
              <a:t>Fattori di </a:t>
            </a:r>
            <a:r>
              <a:rPr lang="en-US" sz="2800" dirty="0" err="1">
                <a:cs typeface="Calibri"/>
              </a:rPr>
              <a:t>crescita</a:t>
            </a:r>
            <a:r>
              <a:rPr lang="en-US" sz="2800" dirty="0">
                <a:cs typeface="Calibri"/>
              </a:rPr>
              <a:t> -&gt; </a:t>
            </a:r>
            <a:r>
              <a:rPr lang="en-US" sz="2800" dirty="0" err="1">
                <a:cs typeface="Calibri"/>
              </a:rPr>
              <a:t>recettori</a:t>
            </a:r>
            <a:r>
              <a:rPr lang="en-US" sz="2800" dirty="0">
                <a:cs typeface="Calibri"/>
              </a:rPr>
              <a:t> </a:t>
            </a:r>
            <a:br>
              <a:rPr lang="en-US" sz="2800" dirty="0">
                <a:cs typeface="Calibri"/>
              </a:rPr>
            </a:br>
            <a:r>
              <a:rPr lang="en-US" sz="2800" dirty="0">
                <a:cs typeface="Calibri"/>
              </a:rPr>
              <a:t>		-&gt; </a:t>
            </a:r>
            <a:r>
              <a:rPr lang="en-US" sz="2800" dirty="0" err="1">
                <a:cs typeface="Calibri"/>
              </a:rPr>
              <a:t>trasduttori</a:t>
            </a:r>
            <a:r>
              <a:rPr lang="en-US" sz="2800" dirty="0">
                <a:cs typeface="Calibri"/>
              </a:rPr>
              <a:t> </a:t>
            </a:r>
            <a:r>
              <a:rPr lang="en-US" sz="2800" dirty="0" err="1">
                <a:cs typeface="Calibri"/>
              </a:rPr>
              <a:t>intracellulari</a:t>
            </a:r>
            <a:r>
              <a:rPr lang="en-US" sz="2800" dirty="0">
                <a:cs typeface="Calibri"/>
              </a:rPr>
              <a:t> </a:t>
            </a:r>
            <a:br>
              <a:rPr lang="en-US" sz="2800" dirty="0">
                <a:cs typeface="Calibri"/>
              </a:rPr>
            </a:br>
            <a:r>
              <a:rPr lang="en-US" sz="2800" dirty="0">
                <a:cs typeface="Calibri"/>
              </a:rPr>
              <a:t>				-&gt; </a:t>
            </a:r>
            <a:r>
              <a:rPr lang="en-US" sz="2800" dirty="0" err="1">
                <a:cs typeface="Calibri"/>
              </a:rPr>
              <a:t>fattori</a:t>
            </a:r>
            <a:r>
              <a:rPr lang="en-US" sz="2800" dirty="0">
                <a:cs typeface="Calibri"/>
              </a:rPr>
              <a:t> di </a:t>
            </a:r>
            <a:r>
              <a:rPr lang="en-US" sz="2800" dirty="0" err="1">
                <a:cs typeface="Calibri"/>
              </a:rPr>
              <a:t>trascrzione</a:t>
            </a:r>
            <a:r>
              <a:rPr lang="en-US" sz="2800" dirty="0">
                <a:cs typeface="Calibri"/>
              </a:rPr>
              <a:t> </a:t>
            </a:r>
            <a:r>
              <a:rPr lang="en-US" sz="2800" dirty="0" err="1">
                <a:cs typeface="Calibri"/>
              </a:rPr>
              <a:t>nucleari</a:t>
            </a:r>
            <a:endParaRPr lang="en-US" sz="2800" dirty="0">
              <a:cs typeface="Calibri"/>
            </a:endParaRPr>
          </a:p>
        </p:txBody>
      </p:sp>
      <p:sp>
        <p:nvSpPr>
          <p:cNvPr id="6" name="CasellaDiTesto 5">
            <a:extLst>
              <a:ext uri="{FF2B5EF4-FFF2-40B4-BE49-F238E27FC236}">
                <a16:creationId xmlns:a16="http://schemas.microsoft.com/office/drawing/2014/main" id="{B3CBC77B-6C54-4338-1CCA-9A2F9A589785}"/>
              </a:ext>
            </a:extLst>
          </p:cNvPr>
          <p:cNvSpPr txBox="1"/>
          <p:nvPr/>
        </p:nvSpPr>
        <p:spPr>
          <a:xfrm>
            <a:off x="206070" y="3545639"/>
            <a:ext cx="116649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dirty="0">
                <a:cs typeface="Calibri"/>
              </a:rPr>
              <a:t>RECETTORI: di solito </a:t>
            </a:r>
            <a:r>
              <a:rPr lang="it-IT" sz="2400" dirty="0" err="1">
                <a:cs typeface="Calibri"/>
              </a:rPr>
              <a:t>tirosin</a:t>
            </a:r>
            <a:r>
              <a:rPr lang="it-IT" sz="2400" dirty="0">
                <a:cs typeface="Calibri"/>
              </a:rPr>
              <a:t> </a:t>
            </a:r>
            <a:r>
              <a:rPr lang="it-IT" sz="2400" dirty="0" err="1">
                <a:cs typeface="Calibri"/>
              </a:rPr>
              <a:t>kinasi</a:t>
            </a:r>
            <a:r>
              <a:rPr lang="it-IT" sz="2400" dirty="0">
                <a:cs typeface="Calibri"/>
              </a:rPr>
              <a:t>. Fosforilazione conduce a attivazione o inattivazione</a:t>
            </a:r>
          </a:p>
        </p:txBody>
      </p:sp>
      <p:sp>
        <p:nvSpPr>
          <p:cNvPr id="2" name="TextBox 2">
            <a:extLst>
              <a:ext uri="{FF2B5EF4-FFF2-40B4-BE49-F238E27FC236}">
                <a16:creationId xmlns:a16="http://schemas.microsoft.com/office/drawing/2014/main" id="{37200E48-9972-7F07-8116-7D330BB40805}"/>
              </a:ext>
            </a:extLst>
          </p:cNvPr>
          <p:cNvSpPr txBox="1"/>
          <p:nvPr/>
        </p:nvSpPr>
        <p:spPr>
          <a:xfrm>
            <a:off x="206070" y="4714482"/>
            <a:ext cx="11372447" cy="1384995"/>
          </a:xfrm>
          <a:prstGeom prst="rect">
            <a:avLst/>
          </a:prstGeom>
          <a:noFill/>
        </p:spPr>
        <p:txBody>
          <a:bodyPr wrap="square" lIns="91440" tIns="45720" rIns="91440" bIns="45720" rtlCol="0" anchor="t">
            <a:spAutoFit/>
          </a:bodyPr>
          <a:lstStyle/>
          <a:p>
            <a:r>
              <a:rPr lang="en-US" sz="2800" dirty="0"/>
              <a:t>Il </a:t>
            </a:r>
            <a:r>
              <a:rPr lang="en-US" sz="2800" dirty="0" err="1"/>
              <a:t>cancro</a:t>
            </a:r>
            <a:r>
              <a:rPr lang="en-US" sz="2800" dirty="0"/>
              <a:t> </a:t>
            </a:r>
            <a:r>
              <a:rPr lang="en-US" sz="2800" dirty="0" err="1"/>
              <a:t>nasce</a:t>
            </a:r>
            <a:r>
              <a:rPr lang="en-US" sz="2800" dirty="0"/>
              <a:t> da </a:t>
            </a:r>
            <a:r>
              <a:rPr lang="en-US" sz="2800" dirty="0" err="1"/>
              <a:t>mutazioni</a:t>
            </a:r>
            <a:r>
              <a:rPr lang="en-US" sz="2800" dirty="0"/>
              <a:t> in </a:t>
            </a:r>
            <a:r>
              <a:rPr lang="en-US" sz="2800" dirty="0" err="1"/>
              <a:t>geni</a:t>
            </a:r>
            <a:r>
              <a:rPr lang="en-US" sz="2800" dirty="0"/>
              <a:t> </a:t>
            </a:r>
            <a:r>
              <a:rPr lang="en-US" sz="2800" dirty="0" err="1"/>
              <a:t>coinvolti</a:t>
            </a:r>
            <a:r>
              <a:rPr lang="en-US" sz="2800" dirty="0"/>
              <a:t> </a:t>
            </a:r>
            <a:r>
              <a:rPr lang="en-US" sz="2800" dirty="0" err="1"/>
              <a:t>nella</a:t>
            </a:r>
            <a:r>
              <a:rPr lang="en-US" sz="2800" dirty="0"/>
              <a:t> </a:t>
            </a:r>
            <a:r>
              <a:rPr lang="en-US" sz="2800" b="1" dirty="0" err="1"/>
              <a:t>crescita</a:t>
            </a:r>
            <a:r>
              <a:rPr lang="en-US" sz="2800" b="1" dirty="0"/>
              <a:t>, </a:t>
            </a:r>
            <a:r>
              <a:rPr lang="en-US" sz="2800" b="1" dirty="0" err="1"/>
              <a:t>differenziazione</a:t>
            </a:r>
            <a:r>
              <a:rPr lang="en-US" sz="2800" b="1" dirty="0"/>
              <a:t> e </a:t>
            </a:r>
            <a:r>
              <a:rPr lang="en-US" sz="2800" b="1" dirty="0" err="1"/>
              <a:t>morte</a:t>
            </a:r>
            <a:r>
              <a:rPr lang="en-US" sz="2800" dirty="0"/>
              <a:t> </a:t>
            </a:r>
            <a:r>
              <a:rPr lang="en-US" sz="2800" dirty="0" err="1"/>
              <a:t>cellulare</a:t>
            </a:r>
            <a:r>
              <a:rPr lang="en-US" sz="2800" dirty="0"/>
              <a:t>: </a:t>
            </a:r>
            <a:r>
              <a:rPr lang="en-US" sz="2800" dirty="0" err="1">
                <a:cs typeface="Calibri"/>
              </a:rPr>
              <a:t>oncogeni</a:t>
            </a:r>
            <a:r>
              <a:rPr lang="en-US" sz="2800" dirty="0">
                <a:cs typeface="Calibri"/>
              </a:rPr>
              <a:t> (100+) e </a:t>
            </a:r>
            <a:r>
              <a:rPr lang="en-US" sz="2800" dirty="0" err="1">
                <a:cs typeface="Calibri"/>
              </a:rPr>
              <a:t>oncosoppressori</a:t>
            </a:r>
            <a:r>
              <a:rPr lang="en-US" sz="2800" dirty="0">
                <a:cs typeface="Calibri"/>
              </a:rPr>
              <a:t> (20+)</a:t>
            </a:r>
          </a:p>
          <a:p>
            <a:endParaRPr lang="en-US" sz="2800" dirty="0">
              <a:cs typeface="Calibri"/>
            </a:endParaRPr>
          </a:p>
        </p:txBody>
      </p:sp>
    </p:spTree>
    <p:extLst>
      <p:ext uri="{BB962C8B-B14F-4D97-AF65-F5344CB8AC3E}">
        <p14:creationId xmlns:p14="http://schemas.microsoft.com/office/powerpoint/2010/main" val="3853687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9D257E-B0A8-9B7E-EE53-7B6CEEB651E8}"/>
              </a:ext>
            </a:extLst>
          </p:cNvPr>
          <p:cNvSpPr txBox="1"/>
          <p:nvPr/>
        </p:nvSpPr>
        <p:spPr>
          <a:xfrm>
            <a:off x="252270" y="169093"/>
            <a:ext cx="6358303" cy="646331"/>
          </a:xfrm>
          <a:prstGeom prst="rect">
            <a:avLst/>
          </a:prstGeom>
          <a:noFill/>
        </p:spPr>
        <p:txBody>
          <a:bodyPr wrap="square" rtlCol="0">
            <a:spAutoFit/>
          </a:bodyPr>
          <a:lstStyle/>
          <a:p>
            <a:r>
              <a:rPr lang="it-IT" sz="3600" b="1" dirty="0">
                <a:solidFill>
                  <a:srgbClr val="0070C0"/>
                </a:solidFill>
              </a:rPr>
              <a:t>Oncogeni e oncosoppressori</a:t>
            </a:r>
          </a:p>
        </p:txBody>
      </p:sp>
      <p:sp>
        <p:nvSpPr>
          <p:cNvPr id="4" name="TextBox 3">
            <a:extLst>
              <a:ext uri="{FF2B5EF4-FFF2-40B4-BE49-F238E27FC236}">
                <a16:creationId xmlns:a16="http://schemas.microsoft.com/office/drawing/2014/main" id="{4A3AB0A6-161C-FAE9-744B-D815FD520320}"/>
              </a:ext>
            </a:extLst>
          </p:cNvPr>
          <p:cNvSpPr txBox="1"/>
          <p:nvPr/>
        </p:nvSpPr>
        <p:spPr>
          <a:xfrm>
            <a:off x="252270" y="1124285"/>
            <a:ext cx="11781521" cy="4401205"/>
          </a:xfrm>
          <a:prstGeom prst="rect">
            <a:avLst/>
          </a:prstGeom>
          <a:noFill/>
        </p:spPr>
        <p:txBody>
          <a:bodyPr wrap="square" rtlCol="0">
            <a:spAutoFit/>
          </a:bodyPr>
          <a:lstStyle/>
          <a:p>
            <a:r>
              <a:rPr lang="it-IT" sz="2800" b="1" dirty="0"/>
              <a:t>ONCOGENI: </a:t>
            </a:r>
          </a:p>
          <a:p>
            <a:r>
              <a:rPr lang="it-IT" sz="2800" dirty="0"/>
              <a:t>Di solito </a:t>
            </a:r>
            <a:r>
              <a:rPr lang="it-IT" sz="2800" dirty="0">
                <a:highlight>
                  <a:srgbClr val="FFFF00"/>
                </a:highlight>
              </a:rPr>
              <a:t>GAIN </a:t>
            </a:r>
            <a:r>
              <a:rPr lang="it-IT" sz="2800" dirty="0"/>
              <a:t>OF FUNCTION, trasmissione DOMINANTE</a:t>
            </a:r>
          </a:p>
          <a:p>
            <a:r>
              <a:rPr lang="it-IT" sz="2800" dirty="0"/>
              <a:t>	- aumento di trascrizione di FATTORI DI CRESCITA</a:t>
            </a:r>
          </a:p>
          <a:p>
            <a:r>
              <a:rPr lang="it-IT" sz="2800" dirty="0"/>
              <a:t>	- attività costitutiva o aumentata di RECETTORI o TRASDUTTORI</a:t>
            </a:r>
          </a:p>
          <a:p>
            <a:endParaRPr lang="it-IT" sz="2800" dirty="0"/>
          </a:p>
          <a:p>
            <a:r>
              <a:rPr lang="it-IT" sz="2800" b="1" dirty="0"/>
              <a:t>ONCO-SOPPRESSORI:</a:t>
            </a:r>
          </a:p>
          <a:p>
            <a:r>
              <a:rPr lang="it-IT" sz="2800" dirty="0"/>
              <a:t>Di solito </a:t>
            </a:r>
            <a:r>
              <a:rPr lang="it-IT" sz="2800" dirty="0">
                <a:highlight>
                  <a:srgbClr val="FFFF00"/>
                </a:highlight>
              </a:rPr>
              <a:t>LOSS</a:t>
            </a:r>
            <a:r>
              <a:rPr lang="it-IT" sz="2800" dirty="0"/>
              <a:t> OF FUNCTION, trasmissione recessiva (modello di </a:t>
            </a:r>
            <a:r>
              <a:rPr lang="it-IT" sz="2800" dirty="0" err="1"/>
              <a:t>Kudnson</a:t>
            </a:r>
            <a:r>
              <a:rPr lang="it-IT" sz="2800" dirty="0"/>
              <a:t> 2 hits)</a:t>
            </a:r>
          </a:p>
          <a:p>
            <a:r>
              <a:rPr lang="it-IT" sz="2800" dirty="0"/>
              <a:t>	- la singola eterozigosi costituisce PREDISPOSIZIONE</a:t>
            </a:r>
            <a:br>
              <a:rPr lang="it-IT" sz="2800" dirty="0"/>
            </a:br>
            <a:r>
              <a:rPr lang="it-IT" sz="2800" dirty="0"/>
              <a:t>	- in alcuni casi,  effetto biologico anche per APLO-INSUFFICIENZA </a:t>
            </a:r>
            <a:br>
              <a:rPr lang="it-IT" sz="2800" dirty="0"/>
            </a:br>
            <a:r>
              <a:rPr lang="it-IT" sz="2800" dirty="0"/>
              <a:t>				(instabilità genetica)</a:t>
            </a:r>
          </a:p>
        </p:txBody>
      </p:sp>
    </p:spTree>
    <p:extLst>
      <p:ext uri="{BB962C8B-B14F-4D97-AF65-F5344CB8AC3E}">
        <p14:creationId xmlns:p14="http://schemas.microsoft.com/office/powerpoint/2010/main" val="2202859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819BBA-DF3E-F37D-1658-FBFAB89E5675}"/>
              </a:ext>
            </a:extLst>
          </p:cNvPr>
          <p:cNvSpPr txBox="1"/>
          <p:nvPr/>
        </p:nvSpPr>
        <p:spPr>
          <a:xfrm>
            <a:off x="284607" y="236478"/>
            <a:ext cx="11323461" cy="3447098"/>
          </a:xfrm>
          <a:prstGeom prst="rect">
            <a:avLst/>
          </a:prstGeom>
          <a:noFill/>
        </p:spPr>
        <p:txBody>
          <a:bodyPr wrap="square" rtlCol="0">
            <a:spAutoFit/>
          </a:bodyPr>
          <a:lstStyle/>
          <a:p>
            <a:r>
              <a:rPr lang="it-IT" sz="3200" b="1" dirty="0">
                <a:solidFill>
                  <a:srgbClr val="0070C0"/>
                </a:solidFill>
              </a:rPr>
              <a:t>NEOPLASIA</a:t>
            </a:r>
            <a:r>
              <a:rPr lang="it-IT" sz="3200" dirty="0">
                <a:solidFill>
                  <a:srgbClr val="0070C0"/>
                </a:solidFill>
              </a:rPr>
              <a:t> = nuovo materiale</a:t>
            </a:r>
          </a:p>
          <a:p>
            <a:endParaRPr lang="it-IT" dirty="0"/>
          </a:p>
          <a:p>
            <a:r>
              <a:rPr lang="it-IT" sz="2800" dirty="0"/>
              <a:t>Crescita anomala di tessuto, sfuggito al normale controllo di proliferazione e differenziazione cellulare. Finiscono per prevalere sulle cellule normali</a:t>
            </a:r>
          </a:p>
          <a:p>
            <a:endParaRPr lang="it-IT" sz="2800" dirty="0"/>
          </a:p>
          <a:p>
            <a:r>
              <a:rPr lang="it-IT" sz="2800" dirty="0"/>
              <a:t>Possono originare da diverse cellule in diversa fase di differenziamento e questa conoscenza può aiutare a predirne il comportamento (sensibilità a terapie, ormoni …)</a:t>
            </a:r>
          </a:p>
        </p:txBody>
      </p:sp>
      <p:pic>
        <p:nvPicPr>
          <p:cNvPr id="2050" name="Picture 2" descr="Il cancro non è una patologia esclusiva della modernità - Focus.it">
            <a:extLst>
              <a:ext uri="{FF2B5EF4-FFF2-40B4-BE49-F238E27FC236}">
                <a16:creationId xmlns:a16="http://schemas.microsoft.com/office/drawing/2014/main" id="{8BD00B15-04F3-645C-C14E-9165F3E0B92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05139" y="3670995"/>
            <a:ext cx="4115639" cy="27387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ell proliferation- Definition, assay, differentiation, diseases">
            <a:extLst>
              <a:ext uri="{FF2B5EF4-FFF2-40B4-BE49-F238E27FC236}">
                <a16:creationId xmlns:a16="http://schemas.microsoft.com/office/drawing/2014/main" id="{E6B59E03-0719-7641-4CF3-CBE0571385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9760" y="4117151"/>
            <a:ext cx="4387103" cy="2292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720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B5D885A3-1A4E-AE7E-1546-A626019C0906}"/>
              </a:ext>
            </a:extLst>
          </p:cNvPr>
          <p:cNvSpPr txBox="1"/>
          <p:nvPr/>
        </p:nvSpPr>
        <p:spPr>
          <a:xfrm>
            <a:off x="263503" y="167384"/>
            <a:ext cx="8751405" cy="1200329"/>
          </a:xfrm>
          <a:prstGeom prst="rect">
            <a:avLst/>
          </a:prstGeom>
          <a:noFill/>
        </p:spPr>
        <p:txBody>
          <a:bodyPr wrap="square" lIns="91440" tIns="45720" rIns="91440" bIns="45720" rtlCol="0" anchor="t">
            <a:spAutoFit/>
          </a:bodyPr>
          <a:lstStyle/>
          <a:p>
            <a:r>
              <a:rPr lang="it-IT" sz="3600" b="1" dirty="0">
                <a:solidFill>
                  <a:srgbClr val="0070C0"/>
                </a:solidFill>
                <a:cs typeface="Calibri"/>
              </a:rPr>
              <a:t>EGF </a:t>
            </a:r>
            <a:r>
              <a:rPr lang="it-IT" sz="3600" b="1" dirty="0" err="1">
                <a:solidFill>
                  <a:srgbClr val="0070C0"/>
                </a:solidFill>
                <a:cs typeface="Calibri"/>
              </a:rPr>
              <a:t>epidermal</a:t>
            </a:r>
            <a:r>
              <a:rPr lang="it-IT" sz="3600" b="1" dirty="0">
                <a:solidFill>
                  <a:srgbClr val="0070C0"/>
                </a:solidFill>
                <a:cs typeface="Calibri"/>
              </a:rPr>
              <a:t> </a:t>
            </a:r>
            <a:r>
              <a:rPr lang="it-IT" sz="3600" b="1" dirty="0" err="1">
                <a:solidFill>
                  <a:srgbClr val="0070C0"/>
                </a:solidFill>
                <a:cs typeface="Calibri"/>
              </a:rPr>
              <a:t>growth</a:t>
            </a:r>
            <a:r>
              <a:rPr lang="it-IT" sz="3600" b="1" dirty="0">
                <a:solidFill>
                  <a:srgbClr val="0070C0"/>
                </a:solidFill>
                <a:cs typeface="Calibri"/>
              </a:rPr>
              <a:t> </a:t>
            </a:r>
            <a:r>
              <a:rPr lang="it-IT" sz="3600" b="1" dirty="0" err="1">
                <a:solidFill>
                  <a:srgbClr val="0070C0"/>
                </a:solidFill>
                <a:cs typeface="Calibri"/>
              </a:rPr>
              <a:t>factor</a:t>
            </a:r>
            <a:r>
              <a:rPr lang="it-IT" sz="3600" b="1" dirty="0">
                <a:solidFill>
                  <a:srgbClr val="0070C0"/>
                </a:solidFill>
                <a:cs typeface="Calibri"/>
              </a:rPr>
              <a:t> – </a:t>
            </a:r>
            <a:r>
              <a:rPr lang="it-IT" sz="3600" b="1" dirty="0" err="1">
                <a:solidFill>
                  <a:srgbClr val="0070C0"/>
                </a:solidFill>
                <a:cs typeface="Calibri"/>
              </a:rPr>
              <a:t>signaling</a:t>
            </a:r>
            <a:endParaRPr lang="it-IT" sz="3600" b="1" dirty="0">
              <a:solidFill>
                <a:srgbClr val="0070C0"/>
              </a:solidFill>
              <a:cs typeface="Calibri"/>
            </a:endParaRPr>
          </a:p>
          <a:p>
            <a:r>
              <a:rPr lang="it-IT" sz="3600" b="1" dirty="0">
                <a:solidFill>
                  <a:srgbClr val="0070C0"/>
                </a:solidFill>
                <a:cs typeface="Calibri"/>
              </a:rPr>
              <a:t>Dal fattore di crescita all’espressione genica</a:t>
            </a:r>
            <a:endParaRPr lang="it-IT" sz="3600" b="1" dirty="0">
              <a:solidFill>
                <a:srgbClr val="0070C0"/>
              </a:solidFill>
            </a:endParaRPr>
          </a:p>
        </p:txBody>
      </p:sp>
      <p:sp>
        <p:nvSpPr>
          <p:cNvPr id="5" name="TextBox 2">
            <a:extLst>
              <a:ext uri="{FF2B5EF4-FFF2-40B4-BE49-F238E27FC236}">
                <a16:creationId xmlns:a16="http://schemas.microsoft.com/office/drawing/2014/main" id="{D2D141AE-4334-5BF8-023B-7F79DB9DCA6E}"/>
              </a:ext>
            </a:extLst>
          </p:cNvPr>
          <p:cNvSpPr txBox="1"/>
          <p:nvPr/>
        </p:nvSpPr>
        <p:spPr>
          <a:xfrm>
            <a:off x="322595" y="1427637"/>
            <a:ext cx="11381725" cy="5262979"/>
          </a:xfrm>
          <a:prstGeom prst="rect">
            <a:avLst/>
          </a:prstGeom>
          <a:noFill/>
        </p:spPr>
        <p:txBody>
          <a:bodyPr wrap="square" lIns="91440" tIns="45720" rIns="91440" bIns="45720" rtlCol="0" anchor="t">
            <a:spAutoFit/>
          </a:bodyPr>
          <a:lstStyle/>
          <a:p>
            <a:r>
              <a:rPr lang="en-US" sz="2400" b="1" dirty="0">
                <a:cs typeface="Calibri"/>
              </a:rPr>
              <a:t>EGFR</a:t>
            </a:r>
            <a:r>
              <a:rPr lang="en-US" sz="2400" dirty="0">
                <a:cs typeface="Calibri"/>
              </a:rPr>
              <a:t> </a:t>
            </a:r>
            <a:r>
              <a:rPr lang="en-US" sz="2400" dirty="0" err="1">
                <a:cs typeface="Calibri"/>
              </a:rPr>
              <a:t>famiglia</a:t>
            </a:r>
            <a:r>
              <a:rPr lang="en-US" sz="2400" dirty="0">
                <a:cs typeface="Calibri"/>
              </a:rPr>
              <a:t> di 4 </a:t>
            </a:r>
            <a:r>
              <a:rPr lang="en-US" sz="2400" dirty="0" err="1">
                <a:cs typeface="Calibri"/>
              </a:rPr>
              <a:t>recettori</a:t>
            </a:r>
            <a:r>
              <a:rPr lang="en-US" sz="2400" dirty="0">
                <a:cs typeface="Calibri"/>
              </a:rPr>
              <a:t> (ERBB1-4)</a:t>
            </a:r>
          </a:p>
          <a:p>
            <a:pPr marL="342900" indent="-342900">
              <a:buFont typeface="Calibri"/>
              <a:buChar char="-"/>
            </a:pPr>
            <a:r>
              <a:rPr lang="en-US" sz="2400" dirty="0">
                <a:cs typeface="Calibri"/>
              </a:rPr>
              <a:t>Extracellular binding</a:t>
            </a:r>
            <a:r>
              <a:rPr lang="en-US" sz="2400" b="1" dirty="0">
                <a:cs typeface="Calibri"/>
              </a:rPr>
              <a:t> </a:t>
            </a:r>
            <a:r>
              <a:rPr lang="en-US" sz="2400" dirty="0">
                <a:cs typeface="Calibri"/>
              </a:rPr>
              <a:t>domain</a:t>
            </a:r>
          </a:p>
          <a:p>
            <a:pPr marL="342900" indent="-342900">
              <a:buFont typeface="Calibri"/>
              <a:buChar char="-"/>
            </a:pPr>
            <a:r>
              <a:rPr lang="en-US" sz="2400" dirty="0">
                <a:cs typeface="Calibri"/>
              </a:rPr>
              <a:t>Single transmembrane domain</a:t>
            </a:r>
          </a:p>
          <a:p>
            <a:pPr marL="342900" indent="-342900">
              <a:buFont typeface="Calibri"/>
              <a:buChar char="-"/>
            </a:pPr>
            <a:r>
              <a:rPr lang="en-US" sz="2400" dirty="0">
                <a:cs typeface="Calibri"/>
              </a:rPr>
              <a:t>Cytoplasmic tyrosine kinase domain</a:t>
            </a:r>
          </a:p>
          <a:p>
            <a:pPr marL="342900" indent="-342900">
              <a:buFont typeface="Calibri"/>
              <a:buChar char="-"/>
            </a:pPr>
            <a:endParaRPr lang="en-US" sz="2400" dirty="0">
              <a:cs typeface="Calibri"/>
            </a:endParaRPr>
          </a:p>
          <a:p>
            <a:r>
              <a:rPr lang="en-US" sz="2400" dirty="0">
                <a:ea typeface="+mn-lt"/>
                <a:cs typeface="+mn-lt"/>
              </a:rPr>
              <a:t>-&gt;</a:t>
            </a:r>
            <a:r>
              <a:rPr lang="en-US" sz="2400" dirty="0">
                <a:cs typeface="Calibri"/>
              </a:rPr>
              <a:t> </a:t>
            </a:r>
            <a:r>
              <a:rPr lang="en-US" sz="2400" dirty="0" err="1">
                <a:cs typeface="Calibri"/>
              </a:rPr>
              <a:t>Legame</a:t>
            </a:r>
            <a:r>
              <a:rPr lang="en-US" sz="2400" dirty="0">
                <a:cs typeface="Calibri"/>
              </a:rPr>
              <a:t> dell’ </a:t>
            </a:r>
            <a:r>
              <a:rPr lang="en-US" sz="2400" b="1" dirty="0">
                <a:cs typeface="Calibri"/>
              </a:rPr>
              <a:t>EGF</a:t>
            </a:r>
            <a:r>
              <a:rPr lang="en-US" sz="2400" dirty="0">
                <a:cs typeface="Calibri"/>
              </a:rPr>
              <a:t> al </a:t>
            </a:r>
            <a:r>
              <a:rPr lang="en-US" sz="2400" dirty="0" err="1">
                <a:cs typeface="Calibri"/>
              </a:rPr>
              <a:t>recettore</a:t>
            </a:r>
            <a:r>
              <a:rPr lang="en-US" sz="2400" dirty="0">
                <a:cs typeface="Calibri"/>
              </a:rPr>
              <a:t> </a:t>
            </a:r>
            <a:br>
              <a:rPr lang="en-US" sz="2400" dirty="0">
                <a:cs typeface="Calibri"/>
              </a:rPr>
            </a:br>
            <a:r>
              <a:rPr lang="en-US" sz="2400" dirty="0">
                <a:cs typeface="Calibri"/>
              </a:rPr>
              <a:t>	-&gt; </a:t>
            </a:r>
            <a:r>
              <a:rPr lang="en-US" sz="2400" dirty="0" err="1">
                <a:cs typeface="Calibri"/>
              </a:rPr>
              <a:t>dimerizzazione</a:t>
            </a:r>
            <a:r>
              <a:rPr lang="en-US" sz="2400" dirty="0">
                <a:cs typeface="Calibri"/>
              </a:rPr>
              <a:t> del </a:t>
            </a:r>
            <a:r>
              <a:rPr lang="en-US" sz="2400" dirty="0" err="1">
                <a:cs typeface="Calibri"/>
              </a:rPr>
              <a:t>recettore</a:t>
            </a:r>
            <a:r>
              <a:rPr lang="en-US" sz="2400" dirty="0">
                <a:cs typeface="Calibri"/>
              </a:rPr>
              <a:t> </a:t>
            </a:r>
            <a:br>
              <a:rPr lang="en-US" sz="2400" dirty="0">
                <a:cs typeface="Calibri"/>
              </a:rPr>
            </a:br>
            <a:r>
              <a:rPr lang="en-US" sz="2400" dirty="0">
                <a:cs typeface="Calibri"/>
              </a:rPr>
              <a:t>		-&gt; </a:t>
            </a:r>
            <a:r>
              <a:rPr lang="en-US" sz="2400" dirty="0" err="1">
                <a:cs typeface="Calibri"/>
              </a:rPr>
              <a:t>autofosforilazione</a:t>
            </a:r>
            <a:r>
              <a:rPr lang="en-US" sz="2400" dirty="0">
                <a:cs typeface="Calibri"/>
              </a:rPr>
              <a:t> </a:t>
            </a:r>
            <a:br>
              <a:rPr lang="en-US" sz="2400" dirty="0">
                <a:cs typeface="Calibri"/>
              </a:rPr>
            </a:br>
            <a:r>
              <a:rPr lang="en-US" sz="2400" dirty="0">
                <a:cs typeface="Calibri"/>
              </a:rPr>
              <a:t>-&gt; </a:t>
            </a:r>
            <a:r>
              <a:rPr lang="en-US" sz="2400" dirty="0" err="1">
                <a:cs typeface="Calibri"/>
              </a:rPr>
              <a:t>richiamo</a:t>
            </a:r>
            <a:r>
              <a:rPr lang="en-US" sz="2400" dirty="0">
                <a:cs typeface="Calibri"/>
              </a:rPr>
              <a:t> di </a:t>
            </a:r>
            <a:r>
              <a:rPr lang="en-US" sz="2400" dirty="0" err="1">
                <a:cs typeface="Calibri"/>
              </a:rPr>
              <a:t>proteine</a:t>
            </a:r>
            <a:r>
              <a:rPr lang="en-US" sz="2400" dirty="0">
                <a:cs typeface="Calibri"/>
              </a:rPr>
              <a:t> </a:t>
            </a:r>
            <a:r>
              <a:rPr lang="en-US" sz="2400" dirty="0" err="1">
                <a:cs typeface="Calibri"/>
              </a:rPr>
              <a:t>adattatrici</a:t>
            </a:r>
            <a:r>
              <a:rPr lang="en-US" sz="2400" dirty="0">
                <a:cs typeface="Calibri"/>
              </a:rPr>
              <a:t> </a:t>
            </a:r>
            <a:br>
              <a:rPr lang="en-US" sz="2400" dirty="0">
                <a:cs typeface="Calibri"/>
              </a:rPr>
            </a:br>
            <a:r>
              <a:rPr lang="en-US" sz="2400" dirty="0">
                <a:cs typeface="Calibri"/>
              </a:rPr>
              <a:t>	con domini SRC homology 2 (SH2) </a:t>
            </a:r>
            <a:r>
              <a:rPr lang="en-US" sz="2400" dirty="0" err="1">
                <a:cs typeface="Calibri"/>
              </a:rPr>
              <a:t>su</a:t>
            </a:r>
            <a:r>
              <a:rPr lang="en-US" sz="2400" dirty="0">
                <a:cs typeface="Calibri"/>
              </a:rPr>
              <a:t> aa </a:t>
            </a:r>
            <a:r>
              <a:rPr lang="en-US" sz="2400" dirty="0" err="1">
                <a:cs typeface="Calibri"/>
              </a:rPr>
              <a:t>fosforilati</a:t>
            </a:r>
            <a:r>
              <a:rPr lang="en-US" sz="2400" dirty="0">
                <a:cs typeface="Calibri"/>
              </a:rPr>
              <a:t> </a:t>
            </a:r>
            <a:br>
              <a:rPr lang="en-US" sz="2400" dirty="0">
                <a:cs typeface="Calibri"/>
              </a:rPr>
            </a:br>
            <a:r>
              <a:rPr lang="en-US" sz="2400" dirty="0">
                <a:cs typeface="Calibri"/>
              </a:rPr>
              <a:t>                  (es. GRB2 e SOS)</a:t>
            </a:r>
            <a:br>
              <a:rPr lang="en-US" sz="2400" dirty="0">
                <a:cs typeface="Calibri"/>
              </a:rPr>
            </a:br>
            <a:r>
              <a:rPr lang="en-US" sz="2400" dirty="0">
                <a:cs typeface="Calibri"/>
              </a:rPr>
              <a:t>-&gt; </a:t>
            </a:r>
            <a:r>
              <a:rPr lang="en-US" sz="2400" dirty="0" err="1">
                <a:cs typeface="Calibri"/>
              </a:rPr>
              <a:t>attivazione</a:t>
            </a:r>
            <a:r>
              <a:rPr lang="en-US" sz="2400" dirty="0">
                <a:cs typeface="Calibri"/>
              </a:rPr>
              <a:t> di </a:t>
            </a:r>
            <a:r>
              <a:rPr lang="en-US" sz="2400" dirty="0" err="1">
                <a:cs typeface="Calibri"/>
              </a:rPr>
              <a:t>trasduttori</a:t>
            </a:r>
            <a:r>
              <a:rPr lang="en-US" sz="2400" dirty="0">
                <a:cs typeface="Calibri"/>
              </a:rPr>
              <a:t> </a:t>
            </a:r>
            <a:r>
              <a:rPr lang="en-US" sz="2400" dirty="0" err="1">
                <a:cs typeface="Calibri"/>
              </a:rPr>
              <a:t>intracellulari</a:t>
            </a:r>
            <a:r>
              <a:rPr lang="en-US" sz="2400" dirty="0">
                <a:cs typeface="Calibri"/>
              </a:rPr>
              <a:t> </a:t>
            </a:r>
            <a:r>
              <a:rPr lang="en-US" sz="2400" dirty="0" err="1">
                <a:cs typeface="Calibri"/>
              </a:rPr>
              <a:t>su</a:t>
            </a:r>
            <a:r>
              <a:rPr lang="en-US" sz="2400" dirty="0">
                <a:cs typeface="Calibri"/>
              </a:rPr>
              <a:t> </a:t>
            </a:r>
            <a:r>
              <a:rPr lang="en-US" sz="2400" dirty="0" err="1">
                <a:cs typeface="Calibri"/>
              </a:rPr>
              <a:t>membrana</a:t>
            </a:r>
            <a:r>
              <a:rPr lang="en-US" sz="2400" dirty="0">
                <a:cs typeface="Calibri"/>
              </a:rPr>
              <a:t> </a:t>
            </a:r>
            <a:br>
              <a:rPr lang="en-US" sz="2400" dirty="0">
                <a:cs typeface="Calibri"/>
              </a:rPr>
            </a:br>
            <a:r>
              <a:rPr lang="en-US" sz="2400" dirty="0">
                <a:cs typeface="Calibri"/>
              </a:rPr>
              <a:t>                  (es. </a:t>
            </a:r>
            <a:r>
              <a:rPr lang="en-US" sz="2400" b="1" dirty="0">
                <a:cs typeface="Calibri"/>
              </a:rPr>
              <a:t>RAS</a:t>
            </a:r>
            <a:r>
              <a:rPr lang="en-US" sz="2400" dirty="0">
                <a:cs typeface="Calibri"/>
              </a:rPr>
              <a:t>, </a:t>
            </a:r>
            <a:r>
              <a:rPr lang="en-US" sz="2400" dirty="0" err="1">
                <a:cs typeface="Calibri"/>
              </a:rPr>
              <a:t>sostituendo</a:t>
            </a:r>
            <a:r>
              <a:rPr lang="en-US" sz="2400" dirty="0">
                <a:cs typeface="Calibri"/>
              </a:rPr>
              <a:t> GTP a GDP legato) </a:t>
            </a:r>
          </a:p>
          <a:p>
            <a:r>
              <a:rPr lang="en-US" sz="2400" dirty="0">
                <a:cs typeface="Calibri"/>
              </a:rPr>
              <a:t>-&gt; </a:t>
            </a:r>
            <a:r>
              <a:rPr lang="en-US" sz="2400" dirty="0" err="1">
                <a:cs typeface="Calibri"/>
              </a:rPr>
              <a:t>attivazione</a:t>
            </a:r>
            <a:r>
              <a:rPr lang="en-US" sz="2400" dirty="0">
                <a:cs typeface="Calibri"/>
              </a:rPr>
              <a:t> di </a:t>
            </a:r>
            <a:r>
              <a:rPr lang="en-US" sz="2400" dirty="0" err="1">
                <a:cs typeface="Calibri"/>
              </a:rPr>
              <a:t>una</a:t>
            </a:r>
            <a:r>
              <a:rPr lang="en-US" sz="2400" dirty="0">
                <a:cs typeface="Calibri"/>
              </a:rPr>
              <a:t> </a:t>
            </a:r>
            <a:r>
              <a:rPr lang="en-US" sz="2400" b="1" dirty="0" err="1">
                <a:cs typeface="Calibri"/>
              </a:rPr>
              <a:t>cascata</a:t>
            </a:r>
            <a:r>
              <a:rPr lang="en-US" sz="2400" b="1" dirty="0">
                <a:cs typeface="Calibri"/>
              </a:rPr>
              <a:t> di </a:t>
            </a:r>
            <a:r>
              <a:rPr lang="en-US" sz="2400" b="1" dirty="0" err="1">
                <a:cs typeface="Calibri"/>
              </a:rPr>
              <a:t>serina-treonina</a:t>
            </a:r>
            <a:r>
              <a:rPr lang="en-US" sz="2400" b="1" dirty="0">
                <a:cs typeface="Calibri"/>
              </a:rPr>
              <a:t> </a:t>
            </a:r>
            <a:r>
              <a:rPr lang="en-US" sz="2400" b="1" dirty="0" err="1">
                <a:cs typeface="Calibri"/>
              </a:rPr>
              <a:t>kinasi</a:t>
            </a:r>
            <a:r>
              <a:rPr lang="en-US" sz="2400" b="1" dirty="0">
                <a:cs typeface="Calibri"/>
              </a:rPr>
              <a:t> </a:t>
            </a:r>
            <a:r>
              <a:rPr lang="en-US" sz="2400" dirty="0">
                <a:cs typeface="Calibri"/>
              </a:rPr>
              <a:t>(RAF </a:t>
            </a:r>
            <a:r>
              <a:rPr lang="en-US" sz="2400" dirty="0" err="1">
                <a:cs typeface="Calibri"/>
              </a:rPr>
              <a:t>etc</a:t>
            </a:r>
            <a:r>
              <a:rPr lang="en-US" sz="2400" dirty="0">
                <a:cs typeface="Calibri"/>
              </a:rPr>
              <a:t> …)</a:t>
            </a:r>
          </a:p>
        </p:txBody>
      </p:sp>
      <p:pic>
        <p:nvPicPr>
          <p:cNvPr id="4" name="Picture 3">
            <a:extLst>
              <a:ext uri="{FF2B5EF4-FFF2-40B4-BE49-F238E27FC236}">
                <a16:creationId xmlns:a16="http://schemas.microsoft.com/office/drawing/2014/main" id="{D07342FA-CDDE-0819-4E51-624F4E92D3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01913" y="1560779"/>
            <a:ext cx="5047508" cy="2586198"/>
          </a:xfrm>
          <a:prstGeom prst="rect">
            <a:avLst/>
          </a:prstGeom>
        </p:spPr>
      </p:pic>
      <p:sp>
        <p:nvSpPr>
          <p:cNvPr id="6" name="TextBox 5">
            <a:extLst>
              <a:ext uri="{FF2B5EF4-FFF2-40B4-BE49-F238E27FC236}">
                <a16:creationId xmlns:a16="http://schemas.microsoft.com/office/drawing/2014/main" id="{14F21A7E-CAE7-DE00-62C2-F6CEC0F62EF3}"/>
              </a:ext>
            </a:extLst>
          </p:cNvPr>
          <p:cNvSpPr txBox="1"/>
          <p:nvPr/>
        </p:nvSpPr>
        <p:spPr>
          <a:xfrm>
            <a:off x="10460515" y="1707614"/>
            <a:ext cx="941861" cy="523220"/>
          </a:xfrm>
          <a:prstGeom prst="rect">
            <a:avLst/>
          </a:prstGeom>
          <a:noFill/>
        </p:spPr>
        <p:txBody>
          <a:bodyPr wrap="none" rtlCol="0">
            <a:spAutoFit/>
          </a:bodyPr>
          <a:lstStyle/>
          <a:p>
            <a:r>
              <a:rPr lang="it-IT" sz="2800" b="1" dirty="0">
                <a:solidFill>
                  <a:srgbClr val="C00000"/>
                </a:solidFill>
              </a:rPr>
              <a:t>EGFR</a:t>
            </a:r>
          </a:p>
        </p:txBody>
      </p:sp>
      <p:sp>
        <p:nvSpPr>
          <p:cNvPr id="7" name="TextBox 6">
            <a:extLst>
              <a:ext uri="{FF2B5EF4-FFF2-40B4-BE49-F238E27FC236}">
                <a16:creationId xmlns:a16="http://schemas.microsoft.com/office/drawing/2014/main" id="{54933AB6-963E-54B5-5843-DFBDD1F2DF52}"/>
              </a:ext>
            </a:extLst>
          </p:cNvPr>
          <p:cNvSpPr txBox="1"/>
          <p:nvPr/>
        </p:nvSpPr>
        <p:spPr>
          <a:xfrm>
            <a:off x="9927360" y="1299169"/>
            <a:ext cx="748475" cy="523220"/>
          </a:xfrm>
          <a:prstGeom prst="rect">
            <a:avLst/>
          </a:prstGeom>
          <a:noFill/>
        </p:spPr>
        <p:txBody>
          <a:bodyPr wrap="none" rtlCol="0">
            <a:spAutoFit/>
          </a:bodyPr>
          <a:lstStyle/>
          <a:p>
            <a:r>
              <a:rPr lang="it-IT" sz="2800" b="1" dirty="0">
                <a:solidFill>
                  <a:srgbClr val="C00000"/>
                </a:solidFill>
              </a:rPr>
              <a:t>EGF</a:t>
            </a:r>
          </a:p>
        </p:txBody>
      </p:sp>
    </p:spTree>
    <p:extLst>
      <p:ext uri="{BB962C8B-B14F-4D97-AF65-F5344CB8AC3E}">
        <p14:creationId xmlns:p14="http://schemas.microsoft.com/office/powerpoint/2010/main" val="300150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B5D885A3-1A4E-AE7E-1546-A626019C0906}"/>
              </a:ext>
            </a:extLst>
          </p:cNvPr>
          <p:cNvSpPr txBox="1"/>
          <p:nvPr/>
        </p:nvSpPr>
        <p:spPr>
          <a:xfrm>
            <a:off x="263503" y="167384"/>
            <a:ext cx="11315014" cy="1200329"/>
          </a:xfrm>
          <a:prstGeom prst="rect">
            <a:avLst/>
          </a:prstGeom>
          <a:noFill/>
        </p:spPr>
        <p:txBody>
          <a:bodyPr wrap="square" lIns="91440" tIns="45720" rIns="91440" bIns="45720" rtlCol="0" anchor="t">
            <a:spAutoFit/>
          </a:bodyPr>
          <a:lstStyle/>
          <a:p>
            <a:r>
              <a:rPr lang="it-IT" sz="3600" b="1" dirty="0">
                <a:solidFill>
                  <a:srgbClr val="0070C0"/>
                </a:solidFill>
                <a:cs typeface="Calibri"/>
              </a:rPr>
              <a:t>EGF </a:t>
            </a:r>
            <a:r>
              <a:rPr lang="it-IT" sz="3600" b="1" dirty="0" err="1">
                <a:solidFill>
                  <a:srgbClr val="0070C0"/>
                </a:solidFill>
                <a:cs typeface="Calibri"/>
              </a:rPr>
              <a:t>epidermal</a:t>
            </a:r>
            <a:r>
              <a:rPr lang="it-IT" sz="3600" b="1" dirty="0">
                <a:solidFill>
                  <a:srgbClr val="0070C0"/>
                </a:solidFill>
                <a:cs typeface="Calibri"/>
              </a:rPr>
              <a:t> </a:t>
            </a:r>
            <a:r>
              <a:rPr lang="it-IT" sz="3600" b="1" dirty="0" err="1">
                <a:solidFill>
                  <a:srgbClr val="0070C0"/>
                </a:solidFill>
                <a:cs typeface="Calibri"/>
              </a:rPr>
              <a:t>growth</a:t>
            </a:r>
            <a:r>
              <a:rPr lang="it-IT" sz="3600" b="1" dirty="0">
                <a:solidFill>
                  <a:srgbClr val="0070C0"/>
                </a:solidFill>
                <a:cs typeface="Calibri"/>
              </a:rPr>
              <a:t> </a:t>
            </a:r>
            <a:r>
              <a:rPr lang="it-IT" sz="3600" b="1" dirty="0" err="1">
                <a:solidFill>
                  <a:srgbClr val="0070C0"/>
                </a:solidFill>
                <a:cs typeface="Calibri"/>
              </a:rPr>
              <a:t>factor</a:t>
            </a:r>
            <a:r>
              <a:rPr lang="it-IT" sz="3600" b="1" dirty="0">
                <a:solidFill>
                  <a:srgbClr val="0070C0"/>
                </a:solidFill>
                <a:cs typeface="Calibri"/>
              </a:rPr>
              <a:t> – </a:t>
            </a:r>
            <a:r>
              <a:rPr lang="it-IT" sz="3600" b="1" dirty="0" err="1">
                <a:solidFill>
                  <a:srgbClr val="0070C0"/>
                </a:solidFill>
                <a:cs typeface="Calibri"/>
              </a:rPr>
              <a:t>signaling</a:t>
            </a:r>
            <a:endParaRPr lang="it-IT" sz="3600" b="1" dirty="0">
              <a:solidFill>
                <a:srgbClr val="0070C0"/>
              </a:solidFill>
              <a:cs typeface="Calibri"/>
            </a:endParaRPr>
          </a:p>
          <a:p>
            <a:r>
              <a:rPr lang="it-IT" sz="3600" b="1" dirty="0">
                <a:solidFill>
                  <a:srgbClr val="0070C0"/>
                </a:solidFill>
                <a:cs typeface="Calibri"/>
              </a:rPr>
              <a:t>Dal fattore di crescita all’espressione genica</a:t>
            </a:r>
            <a:endParaRPr lang="it-IT" sz="3600" b="1" dirty="0">
              <a:solidFill>
                <a:srgbClr val="0070C0"/>
              </a:solidFill>
            </a:endParaRPr>
          </a:p>
        </p:txBody>
      </p:sp>
      <p:sp>
        <p:nvSpPr>
          <p:cNvPr id="5" name="TextBox 2">
            <a:extLst>
              <a:ext uri="{FF2B5EF4-FFF2-40B4-BE49-F238E27FC236}">
                <a16:creationId xmlns:a16="http://schemas.microsoft.com/office/drawing/2014/main" id="{D2D141AE-4334-5BF8-023B-7F79DB9DCA6E}"/>
              </a:ext>
            </a:extLst>
          </p:cNvPr>
          <p:cNvSpPr txBox="1"/>
          <p:nvPr/>
        </p:nvSpPr>
        <p:spPr>
          <a:xfrm>
            <a:off x="311578" y="2292461"/>
            <a:ext cx="6960332" cy="2585323"/>
          </a:xfrm>
          <a:prstGeom prst="rect">
            <a:avLst/>
          </a:prstGeom>
          <a:noFill/>
        </p:spPr>
        <p:txBody>
          <a:bodyPr wrap="square" lIns="91440" tIns="45720" rIns="91440" bIns="45720" rtlCol="0" anchor="t">
            <a:spAutoFit/>
          </a:bodyPr>
          <a:lstStyle/>
          <a:p>
            <a:r>
              <a:rPr lang="en-US" sz="2400" dirty="0">
                <a:cs typeface="Calibri"/>
              </a:rPr>
              <a:t>-&gt; </a:t>
            </a:r>
            <a:r>
              <a:rPr lang="en-US" sz="2400" dirty="0" err="1">
                <a:cs typeface="Calibri"/>
              </a:rPr>
              <a:t>attivazione</a:t>
            </a:r>
            <a:r>
              <a:rPr lang="en-US" sz="2400" dirty="0">
                <a:cs typeface="Calibri"/>
              </a:rPr>
              <a:t> di </a:t>
            </a:r>
            <a:r>
              <a:rPr lang="en-US" sz="2400" dirty="0" err="1">
                <a:cs typeface="Calibri"/>
              </a:rPr>
              <a:t>una</a:t>
            </a:r>
            <a:r>
              <a:rPr lang="en-US" sz="2400" dirty="0">
                <a:cs typeface="Calibri"/>
              </a:rPr>
              <a:t> </a:t>
            </a:r>
            <a:r>
              <a:rPr lang="en-US" sz="2400" dirty="0" err="1">
                <a:cs typeface="Calibri"/>
              </a:rPr>
              <a:t>cascata</a:t>
            </a:r>
            <a:r>
              <a:rPr lang="en-US" sz="2400" dirty="0">
                <a:cs typeface="Calibri"/>
              </a:rPr>
              <a:t> di </a:t>
            </a:r>
            <a:r>
              <a:rPr lang="en-US" sz="2400" dirty="0" err="1">
                <a:cs typeface="Calibri"/>
              </a:rPr>
              <a:t>serina-treonina</a:t>
            </a:r>
            <a:r>
              <a:rPr lang="en-US" sz="2400" dirty="0">
                <a:cs typeface="Calibri"/>
              </a:rPr>
              <a:t> </a:t>
            </a:r>
            <a:r>
              <a:rPr lang="en-US" sz="2400" dirty="0" err="1">
                <a:cs typeface="Calibri"/>
              </a:rPr>
              <a:t>kinasi</a:t>
            </a:r>
            <a:r>
              <a:rPr lang="en-US" sz="2400" dirty="0">
                <a:cs typeface="Calibri"/>
              </a:rPr>
              <a:t> </a:t>
            </a:r>
            <a:br>
              <a:rPr lang="en-US" sz="2400" dirty="0">
                <a:cs typeface="Calibri"/>
              </a:rPr>
            </a:br>
            <a:r>
              <a:rPr lang="en-US" sz="2400" dirty="0">
                <a:cs typeface="Calibri"/>
              </a:rPr>
              <a:t>                 (RAF-MEK-MAPK o MAPKKK-MAPKK-MAPK) </a:t>
            </a:r>
          </a:p>
          <a:p>
            <a:r>
              <a:rPr lang="en-US" sz="2400" dirty="0">
                <a:cs typeface="Calibri"/>
              </a:rPr>
              <a:t> </a:t>
            </a:r>
            <a:br>
              <a:rPr lang="en-US" sz="2400" dirty="0">
                <a:cs typeface="Calibri"/>
              </a:rPr>
            </a:br>
            <a:r>
              <a:rPr lang="en-US" sz="2400" dirty="0">
                <a:cs typeface="Calibri"/>
              </a:rPr>
              <a:t>-&gt; </a:t>
            </a:r>
            <a:r>
              <a:rPr lang="en-US" sz="2400" dirty="0" err="1">
                <a:cs typeface="Calibri"/>
              </a:rPr>
              <a:t>ingresso</a:t>
            </a:r>
            <a:r>
              <a:rPr lang="en-US" sz="2400" dirty="0">
                <a:cs typeface="Calibri"/>
              </a:rPr>
              <a:t> </a:t>
            </a:r>
            <a:r>
              <a:rPr lang="en-US" sz="2400" dirty="0" err="1">
                <a:cs typeface="Calibri"/>
              </a:rPr>
              <a:t>nel</a:t>
            </a:r>
            <a:r>
              <a:rPr lang="en-US" sz="2400" dirty="0">
                <a:cs typeface="Calibri"/>
              </a:rPr>
              <a:t> </a:t>
            </a:r>
            <a:r>
              <a:rPr lang="en-US" sz="2400" dirty="0" err="1">
                <a:cs typeface="Calibri"/>
              </a:rPr>
              <a:t>nucleo</a:t>
            </a:r>
            <a:r>
              <a:rPr lang="en-US" sz="2400" dirty="0">
                <a:cs typeface="Calibri"/>
              </a:rPr>
              <a:t> di MAPK, </a:t>
            </a:r>
            <a:r>
              <a:rPr lang="en-US" sz="2400" dirty="0" err="1">
                <a:cs typeface="Calibri"/>
              </a:rPr>
              <a:t>interazione</a:t>
            </a:r>
            <a:r>
              <a:rPr lang="en-US" sz="2400" dirty="0">
                <a:cs typeface="Calibri"/>
              </a:rPr>
              <a:t> con transcription factors (</a:t>
            </a:r>
            <a:r>
              <a:rPr lang="en-US" sz="2400" dirty="0" err="1">
                <a:cs typeface="Calibri"/>
              </a:rPr>
              <a:t>famiglia</a:t>
            </a:r>
            <a:r>
              <a:rPr lang="en-US" sz="2400" dirty="0">
                <a:cs typeface="Calibri"/>
              </a:rPr>
              <a:t> AP-1, MYC)</a:t>
            </a:r>
          </a:p>
          <a:p>
            <a:endParaRPr lang="en-US" dirty="0"/>
          </a:p>
          <a:p>
            <a:r>
              <a:rPr lang="en-US" sz="2400" dirty="0">
                <a:cs typeface="Calibri"/>
              </a:rPr>
              <a:t>-&gt; </a:t>
            </a:r>
            <a:r>
              <a:rPr lang="en-US" sz="2400" dirty="0" err="1">
                <a:cs typeface="Calibri"/>
              </a:rPr>
              <a:t>regolazione</a:t>
            </a:r>
            <a:r>
              <a:rPr lang="en-US" sz="2400" dirty="0">
                <a:cs typeface="Calibri"/>
              </a:rPr>
              <a:t> di </a:t>
            </a:r>
            <a:r>
              <a:rPr lang="en-US" sz="2400" dirty="0" err="1">
                <a:cs typeface="Calibri"/>
              </a:rPr>
              <a:t>espressione</a:t>
            </a:r>
            <a:r>
              <a:rPr lang="en-US" sz="2400" dirty="0">
                <a:cs typeface="Calibri"/>
              </a:rPr>
              <a:t> </a:t>
            </a:r>
            <a:r>
              <a:rPr lang="en-US" sz="2400" dirty="0" err="1">
                <a:cs typeface="Calibri"/>
              </a:rPr>
              <a:t>genica</a:t>
            </a:r>
            <a:endParaRPr lang="en-US" sz="2400" dirty="0">
              <a:cs typeface="Calibri"/>
            </a:endParaRPr>
          </a:p>
        </p:txBody>
      </p:sp>
      <p:pic>
        <p:nvPicPr>
          <p:cNvPr id="4" name="Picture 3">
            <a:extLst>
              <a:ext uri="{FF2B5EF4-FFF2-40B4-BE49-F238E27FC236}">
                <a16:creationId xmlns:a16="http://schemas.microsoft.com/office/drawing/2014/main" id="{C85CF437-2C74-19E6-AC6B-D989F57655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60182" y="1423769"/>
            <a:ext cx="3315065" cy="5266847"/>
          </a:xfrm>
          <a:prstGeom prst="rect">
            <a:avLst/>
          </a:prstGeom>
        </p:spPr>
      </p:pic>
    </p:spTree>
    <p:extLst>
      <p:ext uri="{BB962C8B-B14F-4D97-AF65-F5344CB8AC3E}">
        <p14:creationId xmlns:p14="http://schemas.microsoft.com/office/powerpoint/2010/main" val="1678931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B4D1B92F-7597-FF2F-800B-9997D83C4D2F}"/>
              </a:ext>
            </a:extLst>
          </p:cNvPr>
          <p:cNvPicPr>
            <a:picLocks noChangeAspect="1"/>
          </p:cNvPicPr>
          <p:nvPr/>
        </p:nvPicPr>
        <p:blipFill>
          <a:blip r:embed="rId2"/>
          <a:stretch>
            <a:fillRect/>
          </a:stretch>
        </p:blipFill>
        <p:spPr>
          <a:xfrm>
            <a:off x="1489495" y="-12528"/>
            <a:ext cx="8494141" cy="6854302"/>
          </a:xfrm>
          <a:prstGeom prst="rect">
            <a:avLst/>
          </a:prstGeom>
        </p:spPr>
      </p:pic>
      <p:grpSp>
        <p:nvGrpSpPr>
          <p:cNvPr id="6" name="Gruppo 5">
            <a:extLst>
              <a:ext uri="{FF2B5EF4-FFF2-40B4-BE49-F238E27FC236}">
                <a16:creationId xmlns:a16="http://schemas.microsoft.com/office/drawing/2014/main" id="{5D81C045-43CE-96CA-AEE9-8EEC25CC52A0}"/>
              </a:ext>
            </a:extLst>
          </p:cNvPr>
          <p:cNvGrpSpPr/>
          <p:nvPr/>
        </p:nvGrpSpPr>
        <p:grpSpPr>
          <a:xfrm>
            <a:off x="5480468" y="217525"/>
            <a:ext cx="4888302" cy="6038491"/>
            <a:chOff x="5480468" y="217525"/>
            <a:chExt cx="4888302" cy="6038491"/>
          </a:xfrm>
        </p:grpSpPr>
        <p:sp>
          <p:nvSpPr>
            <p:cNvPr id="3" name="Rettangolo 2">
              <a:extLst>
                <a:ext uri="{FF2B5EF4-FFF2-40B4-BE49-F238E27FC236}">
                  <a16:creationId xmlns:a16="http://schemas.microsoft.com/office/drawing/2014/main" id="{02509B6A-6005-D7D8-4079-C6F4E97DE282}"/>
                </a:ext>
              </a:extLst>
            </p:cNvPr>
            <p:cNvSpPr/>
            <p:nvPr/>
          </p:nvSpPr>
          <p:spPr>
            <a:xfrm>
              <a:off x="5710505" y="1051413"/>
              <a:ext cx="4658265" cy="5204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9F2F5EFE-7AC3-34D7-2C4F-547239450EA0}"/>
                </a:ext>
              </a:extLst>
            </p:cNvPr>
            <p:cNvSpPr/>
            <p:nvPr/>
          </p:nvSpPr>
          <p:spPr>
            <a:xfrm>
              <a:off x="5480468" y="1698394"/>
              <a:ext cx="4888301" cy="3105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2FD95F90-FDBC-128E-5B6B-8759069E94D4}"/>
                </a:ext>
              </a:extLst>
            </p:cNvPr>
            <p:cNvSpPr/>
            <p:nvPr/>
          </p:nvSpPr>
          <p:spPr>
            <a:xfrm>
              <a:off x="6501260" y="217525"/>
              <a:ext cx="3867509" cy="283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703448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B4D1B92F-7597-FF2F-800B-9997D83C4D2F}"/>
              </a:ext>
            </a:extLst>
          </p:cNvPr>
          <p:cNvPicPr>
            <a:picLocks noChangeAspect="1"/>
          </p:cNvPicPr>
          <p:nvPr/>
        </p:nvPicPr>
        <p:blipFill>
          <a:blip r:embed="rId2"/>
          <a:stretch>
            <a:fillRect/>
          </a:stretch>
        </p:blipFill>
        <p:spPr>
          <a:xfrm>
            <a:off x="1489495" y="-12528"/>
            <a:ext cx="8494141" cy="6854302"/>
          </a:xfrm>
          <a:prstGeom prst="rect">
            <a:avLst/>
          </a:prstGeom>
        </p:spPr>
      </p:pic>
      <p:sp>
        <p:nvSpPr>
          <p:cNvPr id="3" name="TextBox 2">
            <a:extLst>
              <a:ext uri="{FF2B5EF4-FFF2-40B4-BE49-F238E27FC236}">
                <a16:creationId xmlns:a16="http://schemas.microsoft.com/office/drawing/2014/main" id="{6B618BA3-4F4C-EB0E-8647-BD2BA3B3094B}"/>
              </a:ext>
            </a:extLst>
          </p:cNvPr>
          <p:cNvSpPr txBox="1"/>
          <p:nvPr/>
        </p:nvSpPr>
        <p:spPr>
          <a:xfrm>
            <a:off x="9762565" y="2549562"/>
            <a:ext cx="1838324" cy="1938992"/>
          </a:xfrm>
          <a:prstGeom prst="rect">
            <a:avLst/>
          </a:prstGeom>
          <a:noFill/>
        </p:spPr>
        <p:txBody>
          <a:bodyPr wrap="none" rtlCol="0">
            <a:spAutoFit/>
          </a:bodyPr>
          <a:lstStyle/>
          <a:p>
            <a:r>
              <a:rPr lang="it-IT" sz="2400" dirty="0"/>
              <a:t>Regolazione</a:t>
            </a:r>
          </a:p>
          <a:p>
            <a:r>
              <a:rPr lang="it-IT" sz="2400" dirty="0"/>
              <a:t>Metabolismo</a:t>
            </a:r>
          </a:p>
          <a:p>
            <a:r>
              <a:rPr lang="it-IT" sz="2400" dirty="0"/>
              <a:t>Nutrienti</a:t>
            </a:r>
          </a:p>
          <a:p>
            <a:r>
              <a:rPr lang="it-IT" sz="2400" dirty="0"/>
              <a:t>Autofagia </a:t>
            </a:r>
          </a:p>
          <a:p>
            <a:r>
              <a:rPr lang="it-IT" sz="2400" dirty="0"/>
              <a:t>apoptosi</a:t>
            </a:r>
          </a:p>
        </p:txBody>
      </p:sp>
    </p:spTree>
    <p:extLst>
      <p:ext uri="{BB962C8B-B14F-4D97-AF65-F5344CB8AC3E}">
        <p14:creationId xmlns:p14="http://schemas.microsoft.com/office/powerpoint/2010/main" val="114716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D89F7D-0BF7-EFD4-398E-6210C6376BDA}"/>
              </a:ext>
            </a:extLst>
          </p:cNvPr>
          <p:cNvSpPr txBox="1"/>
          <p:nvPr/>
        </p:nvSpPr>
        <p:spPr>
          <a:xfrm>
            <a:off x="1059533" y="1593423"/>
            <a:ext cx="10520313" cy="2677656"/>
          </a:xfrm>
          <a:prstGeom prst="rect">
            <a:avLst/>
          </a:prstGeom>
          <a:noFill/>
        </p:spPr>
        <p:txBody>
          <a:bodyPr wrap="square" rtlCol="0">
            <a:spAutoFit/>
          </a:bodyPr>
          <a:lstStyle/>
          <a:p>
            <a:r>
              <a:rPr lang="it-IT" sz="2400" b="0" i="0" dirty="0">
                <a:solidFill>
                  <a:srgbClr val="222222"/>
                </a:solidFill>
                <a:effectLst/>
                <a:highlight>
                  <a:srgbClr val="FFFFFF"/>
                </a:highlight>
                <a:latin typeface="-apple-system"/>
              </a:rPr>
              <a:t>Un giorno un agricoltore portò al Rockfeller Institute perché alcune galline avevano presentato un </a:t>
            </a:r>
            <a:r>
              <a:rPr lang="it-IT" sz="2400" b="1" i="0" dirty="0">
                <a:solidFill>
                  <a:srgbClr val="222222"/>
                </a:solidFill>
                <a:effectLst/>
                <a:highlight>
                  <a:srgbClr val="FFFFFF"/>
                </a:highlight>
                <a:latin typeface="-apple-system"/>
              </a:rPr>
              <a:t>tumore</a:t>
            </a:r>
            <a:r>
              <a:rPr lang="it-IT" sz="2400" b="0" i="0" dirty="0">
                <a:solidFill>
                  <a:srgbClr val="222222"/>
                </a:solidFill>
                <a:effectLst/>
                <a:highlight>
                  <a:srgbClr val="FFFFFF"/>
                </a:highlight>
                <a:latin typeface="-apple-system"/>
              </a:rPr>
              <a:t> sul petto.</a:t>
            </a:r>
          </a:p>
          <a:p>
            <a:endParaRPr lang="it-IT" sz="2400" b="0" i="0" dirty="0">
              <a:solidFill>
                <a:srgbClr val="222222"/>
              </a:solidFill>
              <a:effectLst/>
              <a:highlight>
                <a:srgbClr val="FFFFFF"/>
              </a:highlight>
              <a:latin typeface="-apple-system"/>
            </a:endParaRPr>
          </a:p>
          <a:p>
            <a:r>
              <a:rPr lang="it-IT" sz="2400" dirty="0">
                <a:solidFill>
                  <a:srgbClr val="222222"/>
                </a:solidFill>
                <a:highlight>
                  <a:srgbClr val="FFFFFF"/>
                </a:highlight>
                <a:latin typeface="-apple-system"/>
              </a:rPr>
              <a:t>-   C</a:t>
            </a:r>
            <a:r>
              <a:rPr lang="it-IT" sz="2400" b="0" i="0" dirty="0">
                <a:solidFill>
                  <a:srgbClr val="222222"/>
                </a:solidFill>
                <a:effectLst/>
                <a:highlight>
                  <a:srgbClr val="FFFFFF"/>
                </a:highlight>
                <a:latin typeface="-apple-system"/>
              </a:rPr>
              <a:t>ellule tumorali della gallina malata inoculate in una sana della stessa specie provocava un simile tumore. </a:t>
            </a:r>
          </a:p>
          <a:p>
            <a:pPr marL="342900" indent="-342900">
              <a:buFontTx/>
              <a:buChar char="-"/>
            </a:pPr>
            <a:r>
              <a:rPr lang="it-IT" sz="2400" b="0" i="0" dirty="0">
                <a:solidFill>
                  <a:srgbClr val="222222"/>
                </a:solidFill>
                <a:effectLst/>
                <a:highlight>
                  <a:srgbClr val="FFFFFF"/>
                </a:highlight>
                <a:latin typeface="-apple-system"/>
              </a:rPr>
              <a:t>Anche estratti senza cellule, ottenuti dopo frammentazione del tumore con sabbia e successiva filtrazione portavano al tumore </a:t>
            </a:r>
          </a:p>
        </p:txBody>
      </p:sp>
      <p:sp>
        <p:nvSpPr>
          <p:cNvPr id="4" name="TextBox 3">
            <a:extLst>
              <a:ext uri="{FF2B5EF4-FFF2-40B4-BE49-F238E27FC236}">
                <a16:creationId xmlns:a16="http://schemas.microsoft.com/office/drawing/2014/main" id="{277D914C-2235-65AD-E130-8E0113BDBFA0}"/>
              </a:ext>
            </a:extLst>
          </p:cNvPr>
          <p:cNvSpPr txBox="1"/>
          <p:nvPr/>
        </p:nvSpPr>
        <p:spPr>
          <a:xfrm>
            <a:off x="314325" y="272534"/>
            <a:ext cx="6096000" cy="646331"/>
          </a:xfrm>
          <a:prstGeom prst="rect">
            <a:avLst/>
          </a:prstGeom>
          <a:noFill/>
        </p:spPr>
        <p:txBody>
          <a:bodyPr wrap="square">
            <a:spAutoFit/>
          </a:bodyPr>
          <a:lstStyle/>
          <a:p>
            <a:r>
              <a:rPr lang="it-IT" sz="3600" b="1" dirty="0">
                <a:cs typeface="Calibri"/>
              </a:rPr>
              <a:t>1911 Peyton </a:t>
            </a:r>
            <a:r>
              <a:rPr lang="it-IT" sz="3600" b="1" dirty="0" err="1">
                <a:cs typeface="Calibri"/>
              </a:rPr>
              <a:t>Rous</a:t>
            </a:r>
            <a:endParaRPr lang="it-IT" sz="3600" b="1" dirty="0">
              <a:cs typeface="Calibri"/>
            </a:endParaRPr>
          </a:p>
        </p:txBody>
      </p:sp>
    </p:spTree>
    <p:extLst>
      <p:ext uri="{BB962C8B-B14F-4D97-AF65-F5344CB8AC3E}">
        <p14:creationId xmlns:p14="http://schemas.microsoft.com/office/powerpoint/2010/main" val="4009477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004110C-0AE5-01D0-7D55-04670863D76B}"/>
              </a:ext>
            </a:extLst>
          </p:cNvPr>
          <p:cNvSpPr txBox="1"/>
          <p:nvPr/>
        </p:nvSpPr>
        <p:spPr>
          <a:xfrm>
            <a:off x="312531" y="182531"/>
            <a:ext cx="1092977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800" b="1" dirty="0">
                <a:cs typeface="Calibri"/>
              </a:rPr>
              <a:t>1911 Peyton </a:t>
            </a:r>
            <a:r>
              <a:rPr lang="it-IT" sz="2800" b="1" dirty="0" err="1">
                <a:cs typeface="Calibri"/>
              </a:rPr>
              <a:t>Rous</a:t>
            </a:r>
          </a:p>
          <a:p>
            <a:r>
              <a:rPr lang="it-IT" sz="2800" dirty="0">
                <a:cs typeface="Calibri"/>
              </a:rPr>
              <a:t>Estratto </a:t>
            </a:r>
            <a:r>
              <a:rPr lang="it-IT" sz="2800" dirty="0" err="1">
                <a:cs typeface="Calibri"/>
              </a:rPr>
              <a:t>cell</a:t>
            </a:r>
            <a:r>
              <a:rPr lang="it-IT" sz="2800" dirty="0">
                <a:cs typeface="Calibri"/>
              </a:rPr>
              <a:t>-free di sarcoma del pollo può indurre </a:t>
            </a:r>
            <a:r>
              <a:rPr lang="it-IT" sz="2800" dirty="0" err="1">
                <a:cs typeface="Calibri"/>
              </a:rPr>
              <a:t>tumorigenesi</a:t>
            </a:r>
            <a:r>
              <a:rPr lang="it-IT" sz="2800" dirty="0">
                <a:cs typeface="Calibri"/>
              </a:rPr>
              <a:t> quando iniettato in topi sani</a:t>
            </a:r>
          </a:p>
        </p:txBody>
      </p:sp>
      <p:pic>
        <p:nvPicPr>
          <p:cNvPr id="3" name="Immagine 3" descr="Immagine che contiene mappa&#10;&#10;Descrizione generata automaticamente">
            <a:extLst>
              <a:ext uri="{FF2B5EF4-FFF2-40B4-BE49-F238E27FC236}">
                <a16:creationId xmlns:a16="http://schemas.microsoft.com/office/drawing/2014/main" id="{AEEF4E08-F702-03A6-B5E6-8E974A4343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063" y="1589340"/>
            <a:ext cx="7689010" cy="4820009"/>
          </a:xfrm>
          <a:prstGeom prst="rect">
            <a:avLst/>
          </a:prstGeom>
        </p:spPr>
      </p:pic>
      <p:sp>
        <p:nvSpPr>
          <p:cNvPr id="4" name="CasellaDiTesto 3">
            <a:extLst>
              <a:ext uri="{FF2B5EF4-FFF2-40B4-BE49-F238E27FC236}">
                <a16:creationId xmlns:a16="http://schemas.microsoft.com/office/drawing/2014/main" id="{4CE5AE53-7438-2A3E-D5B5-D6A0E712DC47}"/>
              </a:ext>
            </a:extLst>
          </p:cNvPr>
          <p:cNvSpPr txBox="1"/>
          <p:nvPr/>
        </p:nvSpPr>
        <p:spPr>
          <a:xfrm>
            <a:off x="6915753" y="4749532"/>
            <a:ext cx="498588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2400" dirty="0" err="1">
                <a:cs typeface="Calibri"/>
              </a:rPr>
              <a:t>Rous</a:t>
            </a:r>
            <a:r>
              <a:rPr lang="it-IT" sz="2400" dirty="0">
                <a:cs typeface="Calibri"/>
              </a:rPr>
              <a:t> sarcoma virus</a:t>
            </a:r>
          </a:p>
          <a:p>
            <a:endParaRPr lang="it-IT" sz="2400" dirty="0">
              <a:cs typeface="Calibri"/>
            </a:endParaRPr>
          </a:p>
          <a:p>
            <a:r>
              <a:rPr lang="it-IT" sz="2400" dirty="0">
                <a:cs typeface="Calibri"/>
              </a:rPr>
              <a:t>Gene </a:t>
            </a:r>
            <a:r>
              <a:rPr lang="it-IT" sz="2400" b="1" i="1" dirty="0">
                <a:cs typeface="Calibri"/>
              </a:rPr>
              <a:t>v-SRC</a:t>
            </a:r>
            <a:r>
              <a:rPr lang="it-IT" sz="2400" dirty="0">
                <a:cs typeface="Calibri"/>
              </a:rPr>
              <a:t> con attività tirosina </a:t>
            </a:r>
            <a:r>
              <a:rPr lang="it-IT" sz="2400" dirty="0" err="1">
                <a:cs typeface="Calibri"/>
              </a:rPr>
              <a:t>kinasi</a:t>
            </a:r>
            <a:endParaRPr lang="it-IT" sz="2400" dirty="0">
              <a:cs typeface="Calibri"/>
            </a:endParaRPr>
          </a:p>
          <a:p>
            <a:r>
              <a:rPr lang="it-IT" sz="2400" dirty="0">
                <a:cs typeface="Calibri"/>
              </a:rPr>
              <a:t>Non necessario a replicazione virale</a:t>
            </a:r>
          </a:p>
        </p:txBody>
      </p:sp>
    </p:spTree>
    <p:extLst>
      <p:ext uri="{BB962C8B-B14F-4D97-AF65-F5344CB8AC3E}">
        <p14:creationId xmlns:p14="http://schemas.microsoft.com/office/powerpoint/2010/main" val="4137393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BE73BF-3B45-2725-6872-63CF9E6D7813}"/>
              </a:ext>
            </a:extLst>
          </p:cNvPr>
          <p:cNvSpPr txBox="1"/>
          <p:nvPr/>
        </p:nvSpPr>
        <p:spPr>
          <a:xfrm>
            <a:off x="869132" y="601548"/>
            <a:ext cx="9766169" cy="3970318"/>
          </a:xfrm>
          <a:prstGeom prst="rect">
            <a:avLst/>
          </a:prstGeom>
          <a:noFill/>
        </p:spPr>
        <p:txBody>
          <a:bodyPr wrap="square" rtlCol="0">
            <a:spAutoFit/>
          </a:bodyPr>
          <a:lstStyle/>
          <a:p>
            <a:r>
              <a:rPr lang="it-IT" sz="2800" dirty="0"/>
              <a:t>A quei tempi, le malattie trasmesse da agenti «filtrabili» venivano considerate di origine virale (non era ancora possibile vedere i virus al microscopio elettronico)</a:t>
            </a:r>
          </a:p>
          <a:p>
            <a:endParaRPr lang="it-IT" sz="2800" dirty="0"/>
          </a:p>
          <a:p>
            <a:r>
              <a:rPr lang="it-IT" sz="2800" dirty="0"/>
              <a:t>Si tratta della prima evidenza dell’esistenza di un virus </a:t>
            </a:r>
            <a:r>
              <a:rPr lang="it-IT" sz="2800" dirty="0" err="1"/>
              <a:t>oncongeno</a:t>
            </a:r>
            <a:r>
              <a:rPr lang="it-IT" sz="2800" dirty="0"/>
              <a:t>. Solo molto più tardi si capirà che si trattava di un retrovirus e che il potere di provocare il tumore era legato alla inserzione nel DNA dell’animale infettato di un oncogene attivato (copia iper-attivata di geni coinvolti nella proliferazione cellulare)</a:t>
            </a:r>
          </a:p>
        </p:txBody>
      </p:sp>
    </p:spTree>
    <p:extLst>
      <p:ext uri="{BB962C8B-B14F-4D97-AF65-F5344CB8AC3E}">
        <p14:creationId xmlns:p14="http://schemas.microsoft.com/office/powerpoint/2010/main" val="2915067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D259887-3A1D-6299-5403-317843CA6F50}"/>
              </a:ext>
            </a:extLst>
          </p:cNvPr>
          <p:cNvSpPr txBox="1"/>
          <p:nvPr/>
        </p:nvSpPr>
        <p:spPr>
          <a:xfrm>
            <a:off x="171774" y="79779"/>
            <a:ext cx="11565703"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2400" b="1" dirty="0">
                <a:cs typeface="Calibri"/>
              </a:rPr>
              <a:t>1976 Bishop Varmus</a:t>
            </a:r>
          </a:p>
          <a:p>
            <a:r>
              <a:rPr lang="it-IT" sz="2400" dirty="0">
                <a:cs typeface="Calibri"/>
              </a:rPr>
              <a:t>Un gene simile esisteva anche nei topi non infetti </a:t>
            </a:r>
            <a:r>
              <a:rPr lang="it-IT" sz="2400" b="1" i="1" dirty="0">
                <a:cs typeface="Calibri"/>
              </a:rPr>
              <a:t>c-SRC</a:t>
            </a:r>
            <a:r>
              <a:rPr lang="it-IT" sz="2400" dirty="0">
                <a:cs typeface="Calibri"/>
              </a:rPr>
              <a:t> … e anche negli umani</a:t>
            </a:r>
          </a:p>
          <a:p>
            <a:endParaRPr lang="it-IT" sz="2400" dirty="0">
              <a:cs typeface="Calibri"/>
            </a:endParaRPr>
          </a:p>
          <a:p>
            <a:r>
              <a:rPr lang="it-IT" sz="2800" dirty="0">
                <a:cs typeface="Calibri"/>
              </a:rPr>
              <a:t>Tutti (o quasi) gli oncogeni sono forme alterate (per mutazione, posizione </a:t>
            </a:r>
            <a:r>
              <a:rPr lang="it-IT" sz="2800" dirty="0" err="1">
                <a:cs typeface="Calibri"/>
              </a:rPr>
              <a:t>etc</a:t>
            </a:r>
            <a:r>
              <a:rPr lang="it-IT" sz="2800" dirty="0">
                <a:cs typeface="Calibri"/>
              </a:rPr>
              <a:t>) di normali geni (proto-oncogeni), che di solito sono geni ordinatamente utilizzati nei processi di crescita cellulare</a:t>
            </a:r>
          </a:p>
        </p:txBody>
      </p:sp>
      <p:pic>
        <p:nvPicPr>
          <p:cNvPr id="5" name="Immagine 5">
            <a:extLst>
              <a:ext uri="{FF2B5EF4-FFF2-40B4-BE49-F238E27FC236}">
                <a16:creationId xmlns:a16="http://schemas.microsoft.com/office/drawing/2014/main" id="{CF62176A-6B91-2C7D-7595-778B5D31E1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7985" y="2804861"/>
            <a:ext cx="5431174" cy="3872524"/>
          </a:xfrm>
          <a:prstGeom prst="rect">
            <a:avLst/>
          </a:prstGeom>
        </p:spPr>
      </p:pic>
      <p:sp>
        <p:nvSpPr>
          <p:cNvPr id="6" name="CasellaDiTesto 1">
            <a:extLst>
              <a:ext uri="{FF2B5EF4-FFF2-40B4-BE49-F238E27FC236}">
                <a16:creationId xmlns:a16="http://schemas.microsoft.com/office/drawing/2014/main" id="{FD986929-E8F6-1747-BD06-98E706F0B973}"/>
              </a:ext>
            </a:extLst>
          </p:cNvPr>
          <p:cNvSpPr txBox="1"/>
          <p:nvPr/>
        </p:nvSpPr>
        <p:spPr>
          <a:xfrm>
            <a:off x="6197985" y="2856520"/>
            <a:ext cx="5676030" cy="37856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400" dirty="0">
                <a:cs typeface="Calibri"/>
              </a:rPr>
              <a:t>Attivazione di SRC disassemblaggio dei punti di adesione focale</a:t>
            </a:r>
          </a:p>
          <a:p>
            <a:endParaRPr lang="it-IT" sz="2400" dirty="0">
              <a:cs typeface="Calibri"/>
            </a:endParaRPr>
          </a:p>
          <a:p>
            <a:r>
              <a:rPr lang="it-IT" sz="2400" dirty="0">
                <a:cs typeface="Calibri"/>
              </a:rPr>
              <a:t>SRC mutato costitutivamente attivo in Ca colon </a:t>
            </a:r>
          </a:p>
          <a:p>
            <a:endParaRPr lang="it-IT" sz="2400" dirty="0">
              <a:cs typeface="Calibri"/>
            </a:endParaRPr>
          </a:p>
          <a:p>
            <a:r>
              <a:rPr lang="it-IT" sz="2400" b="1" dirty="0">
                <a:cs typeface="Calibri"/>
              </a:rPr>
              <a:t>I virus possono «rubare» alle cellule </a:t>
            </a:r>
            <a:r>
              <a:rPr lang="it-IT" sz="2400" b="1" dirty="0" err="1">
                <a:cs typeface="Calibri"/>
              </a:rPr>
              <a:t>protoncogeni</a:t>
            </a:r>
            <a:r>
              <a:rPr lang="it-IT" sz="2400" b="1" dirty="0">
                <a:cs typeface="Calibri"/>
              </a:rPr>
              <a:t> che vengono trasformati e poi sfruttati per promuovere proliferazione di cellule infettate</a:t>
            </a:r>
          </a:p>
        </p:txBody>
      </p:sp>
    </p:spTree>
    <p:extLst>
      <p:ext uri="{BB962C8B-B14F-4D97-AF65-F5344CB8AC3E}">
        <p14:creationId xmlns:p14="http://schemas.microsoft.com/office/powerpoint/2010/main" val="1195923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D6987B-C980-03CF-D960-1C07DFA7B8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36" y="352455"/>
            <a:ext cx="9051961" cy="201269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0D583138-92E5-903C-4BF1-2E5FD675C1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707" y="2871788"/>
            <a:ext cx="8972075" cy="3201930"/>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1B948375-E775-D643-80A1-50E3C76915D1}"/>
                  </a:ext>
                </a:extLst>
              </p14:cNvPr>
              <p14:cNvContentPartPr/>
              <p14:nvPr/>
            </p14:nvContentPartPr>
            <p14:xfrm>
              <a:off x="5238351" y="4849597"/>
              <a:ext cx="4142520" cy="23400"/>
            </p14:xfrm>
          </p:contentPart>
        </mc:Choice>
        <mc:Fallback xmlns="">
          <p:pic>
            <p:nvPicPr>
              <p:cNvPr id="8" name="Ink 7">
                <a:extLst>
                  <a:ext uri="{FF2B5EF4-FFF2-40B4-BE49-F238E27FC236}">
                    <a16:creationId xmlns:a16="http://schemas.microsoft.com/office/drawing/2014/main" id="{1B948375-E775-D643-80A1-50E3C76915D1}"/>
                  </a:ext>
                </a:extLst>
              </p:cNvPr>
              <p:cNvPicPr/>
              <p:nvPr/>
            </p:nvPicPr>
            <p:blipFill>
              <a:blip r:embed="rId5"/>
              <a:stretch>
                <a:fillRect/>
              </a:stretch>
            </p:blipFill>
            <p:spPr>
              <a:xfrm>
                <a:off x="5184351" y="4741597"/>
                <a:ext cx="425016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91CE312D-F767-A80D-FA69-8E0E52A08194}"/>
                  </a:ext>
                </a:extLst>
              </p14:cNvPr>
              <p14:cNvContentPartPr/>
              <p14:nvPr/>
            </p14:nvContentPartPr>
            <p14:xfrm>
              <a:off x="236871" y="5199517"/>
              <a:ext cx="8897760" cy="250920"/>
            </p14:xfrm>
          </p:contentPart>
        </mc:Choice>
        <mc:Fallback xmlns="">
          <p:pic>
            <p:nvPicPr>
              <p:cNvPr id="9" name="Ink 8">
                <a:extLst>
                  <a:ext uri="{FF2B5EF4-FFF2-40B4-BE49-F238E27FC236}">
                    <a16:creationId xmlns:a16="http://schemas.microsoft.com/office/drawing/2014/main" id="{91CE312D-F767-A80D-FA69-8E0E52A08194}"/>
                  </a:ext>
                </a:extLst>
              </p:cNvPr>
              <p:cNvPicPr/>
              <p:nvPr/>
            </p:nvPicPr>
            <p:blipFill>
              <a:blip r:embed="rId7"/>
              <a:stretch>
                <a:fillRect/>
              </a:stretch>
            </p:blipFill>
            <p:spPr>
              <a:xfrm>
                <a:off x="182871" y="5091517"/>
                <a:ext cx="9005400" cy="466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F51F813-113A-2493-F557-A875C4750FCF}"/>
                  </a:ext>
                </a:extLst>
              </p14:cNvPr>
              <p14:cNvContentPartPr/>
              <p14:nvPr/>
            </p14:nvContentPartPr>
            <p14:xfrm>
              <a:off x="335511" y="5692357"/>
              <a:ext cx="6699960" cy="168120"/>
            </p14:xfrm>
          </p:contentPart>
        </mc:Choice>
        <mc:Fallback xmlns="">
          <p:pic>
            <p:nvPicPr>
              <p:cNvPr id="10" name="Ink 9">
                <a:extLst>
                  <a:ext uri="{FF2B5EF4-FFF2-40B4-BE49-F238E27FC236}">
                    <a16:creationId xmlns:a16="http://schemas.microsoft.com/office/drawing/2014/main" id="{4F51F813-113A-2493-F557-A875C4750FCF}"/>
                  </a:ext>
                </a:extLst>
              </p:cNvPr>
              <p:cNvPicPr/>
              <p:nvPr/>
            </p:nvPicPr>
            <p:blipFill>
              <a:blip r:embed="rId9"/>
              <a:stretch>
                <a:fillRect/>
              </a:stretch>
            </p:blipFill>
            <p:spPr>
              <a:xfrm>
                <a:off x="281511" y="5584357"/>
                <a:ext cx="6807600" cy="383760"/>
              </a:xfrm>
              <a:prstGeom prst="rect">
                <a:avLst/>
              </a:prstGeom>
            </p:spPr>
          </p:pic>
        </mc:Fallback>
      </mc:AlternateContent>
    </p:spTree>
    <p:extLst>
      <p:ext uri="{BB962C8B-B14F-4D97-AF65-F5344CB8AC3E}">
        <p14:creationId xmlns:p14="http://schemas.microsoft.com/office/powerpoint/2010/main" val="4187803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0FD0CC-4551-513C-8F3D-82664CF63703}"/>
              </a:ext>
            </a:extLst>
          </p:cNvPr>
          <p:cNvPicPr>
            <a:picLocks noChangeAspect="1"/>
          </p:cNvPicPr>
          <p:nvPr/>
        </p:nvPicPr>
        <p:blipFill>
          <a:blip r:embed="rId3"/>
          <a:stretch>
            <a:fillRect/>
          </a:stretch>
        </p:blipFill>
        <p:spPr>
          <a:xfrm>
            <a:off x="1223964" y="999883"/>
            <a:ext cx="9816042" cy="4452891"/>
          </a:xfrm>
          <a:prstGeom prst="rect">
            <a:avLst/>
          </a:prstGeom>
        </p:spPr>
      </p:pic>
      <p:sp>
        <p:nvSpPr>
          <p:cNvPr id="6" name="TextBox 5">
            <a:extLst>
              <a:ext uri="{FF2B5EF4-FFF2-40B4-BE49-F238E27FC236}">
                <a16:creationId xmlns:a16="http://schemas.microsoft.com/office/drawing/2014/main" id="{C26ABBCF-4D3D-23FF-6FBA-E1A8CF4B6B18}"/>
              </a:ext>
            </a:extLst>
          </p:cNvPr>
          <p:cNvSpPr txBox="1"/>
          <p:nvPr/>
        </p:nvSpPr>
        <p:spPr>
          <a:xfrm>
            <a:off x="9666942" y="6338986"/>
            <a:ext cx="1891223" cy="369332"/>
          </a:xfrm>
          <a:prstGeom prst="rect">
            <a:avLst/>
          </a:prstGeom>
          <a:noFill/>
        </p:spPr>
        <p:txBody>
          <a:bodyPr wrap="none" rtlCol="0">
            <a:spAutoFit/>
          </a:bodyPr>
          <a:lstStyle/>
          <a:p>
            <a:r>
              <a:rPr lang="it-IT" dirty="0"/>
              <a:t>Vogt, Nature 2016</a:t>
            </a:r>
          </a:p>
        </p:txBody>
      </p:sp>
    </p:spTree>
    <p:extLst>
      <p:ext uri="{BB962C8B-B14F-4D97-AF65-F5344CB8AC3E}">
        <p14:creationId xmlns:p14="http://schemas.microsoft.com/office/powerpoint/2010/main" val="3328911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D9AE326C-8253-6D88-36D9-DA5929CA8A7C}"/>
              </a:ext>
            </a:extLst>
          </p:cNvPr>
          <p:cNvSpPr>
            <a:spLocks noGrp="1" noChangeArrowheads="1"/>
          </p:cNvSpPr>
          <p:nvPr>
            <p:ph type="title"/>
          </p:nvPr>
        </p:nvSpPr>
        <p:spPr>
          <a:xfrm>
            <a:off x="226995" y="254001"/>
            <a:ext cx="10515600" cy="666752"/>
          </a:xfrm>
        </p:spPr>
        <p:txBody>
          <a:bodyPr>
            <a:normAutofit fontScale="90000"/>
          </a:bodyPr>
          <a:lstStyle/>
          <a:p>
            <a:pPr eaLnBrk="1" hangingPunct="1"/>
            <a:r>
              <a:rPr lang="it-IT" altLang="it-IT" b="1" dirty="0">
                <a:solidFill>
                  <a:schemeClr val="accent1"/>
                </a:solidFill>
                <a:latin typeface="+mn-lt"/>
              </a:rPr>
              <a:t>Classificazione/stadiazione dei tumori</a:t>
            </a:r>
          </a:p>
        </p:txBody>
      </p:sp>
      <p:sp>
        <p:nvSpPr>
          <p:cNvPr id="4" name="TextBox 3">
            <a:extLst>
              <a:ext uri="{FF2B5EF4-FFF2-40B4-BE49-F238E27FC236}">
                <a16:creationId xmlns:a16="http://schemas.microsoft.com/office/drawing/2014/main" id="{42F62C3E-DF8D-CAA1-5B5A-59879865BC0B}"/>
              </a:ext>
            </a:extLst>
          </p:cNvPr>
          <p:cNvSpPr txBox="1"/>
          <p:nvPr/>
        </p:nvSpPr>
        <p:spPr>
          <a:xfrm>
            <a:off x="309562" y="1562101"/>
            <a:ext cx="11725275" cy="4031873"/>
          </a:xfrm>
          <a:prstGeom prst="rect">
            <a:avLst/>
          </a:prstGeom>
          <a:noFill/>
        </p:spPr>
        <p:txBody>
          <a:bodyPr wrap="square" rtlCol="0">
            <a:spAutoFit/>
          </a:bodyPr>
          <a:lstStyle/>
          <a:p>
            <a:r>
              <a:rPr lang="it-IT" sz="3200" dirty="0"/>
              <a:t>Comportamento: 			</a:t>
            </a:r>
            <a:br>
              <a:rPr lang="it-IT" sz="3200" dirty="0"/>
            </a:br>
            <a:r>
              <a:rPr lang="it-IT" sz="3200" dirty="0"/>
              <a:t>				-&gt; Benigni vs maligni</a:t>
            </a:r>
          </a:p>
          <a:p>
            <a:endParaRPr lang="it-IT" sz="3200" dirty="0"/>
          </a:p>
          <a:p>
            <a:r>
              <a:rPr lang="it-IT" sz="3200" dirty="0"/>
              <a:t>Anatomia patologica: 			</a:t>
            </a:r>
            <a:br>
              <a:rPr lang="it-IT" sz="3200" dirty="0"/>
            </a:br>
            <a:r>
              <a:rPr lang="it-IT" sz="3200" dirty="0"/>
              <a:t>				-&gt; stadiazione, grado</a:t>
            </a:r>
          </a:p>
          <a:p>
            <a:endParaRPr lang="it-IT" sz="3200" dirty="0"/>
          </a:p>
          <a:p>
            <a:r>
              <a:rPr lang="it-IT" sz="3200" dirty="0" err="1"/>
              <a:t>Immuno</a:t>
            </a:r>
            <a:r>
              <a:rPr lang="it-IT" sz="3200" dirty="0"/>
              <a:t>-istochimica/molecolare:  </a:t>
            </a:r>
            <a:br>
              <a:rPr lang="it-IT" sz="3200" dirty="0"/>
            </a:br>
            <a:r>
              <a:rPr lang="it-IT" sz="3200" dirty="0"/>
              <a:t>				-&gt; tipo di origine, differenziamento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10022B7-B81A-8217-56E6-4DCDDB2481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149" y="888782"/>
            <a:ext cx="7204947" cy="5406469"/>
          </a:xfrm>
          <a:prstGeom prst="rect">
            <a:avLst/>
          </a:prstGeom>
        </p:spPr>
      </p:pic>
      <p:sp>
        <p:nvSpPr>
          <p:cNvPr id="4" name="TextBox 3">
            <a:extLst>
              <a:ext uri="{FF2B5EF4-FFF2-40B4-BE49-F238E27FC236}">
                <a16:creationId xmlns:a16="http://schemas.microsoft.com/office/drawing/2014/main" id="{151C0D91-DEAD-4741-6075-61A065011242}"/>
              </a:ext>
            </a:extLst>
          </p:cNvPr>
          <p:cNvSpPr txBox="1"/>
          <p:nvPr/>
        </p:nvSpPr>
        <p:spPr>
          <a:xfrm>
            <a:off x="10139939" y="6295251"/>
            <a:ext cx="1470146" cy="369332"/>
          </a:xfrm>
          <a:prstGeom prst="rect">
            <a:avLst/>
          </a:prstGeom>
          <a:noFill/>
        </p:spPr>
        <p:txBody>
          <a:bodyPr wrap="none" rtlCol="0">
            <a:spAutoFit/>
          </a:bodyPr>
          <a:lstStyle/>
          <a:p>
            <a:r>
              <a:rPr lang="it-IT" dirty="0"/>
              <a:t>Pecorino 4.12</a:t>
            </a:r>
          </a:p>
        </p:txBody>
      </p:sp>
      <p:sp>
        <p:nvSpPr>
          <p:cNvPr id="5" name="TextBox 4">
            <a:extLst>
              <a:ext uri="{FF2B5EF4-FFF2-40B4-BE49-F238E27FC236}">
                <a16:creationId xmlns:a16="http://schemas.microsoft.com/office/drawing/2014/main" id="{6AB5F0E4-AF79-E088-7797-732212ABAD83}"/>
              </a:ext>
            </a:extLst>
          </p:cNvPr>
          <p:cNvSpPr txBox="1"/>
          <p:nvPr/>
        </p:nvSpPr>
        <p:spPr>
          <a:xfrm>
            <a:off x="117482" y="70534"/>
            <a:ext cx="11590166" cy="523220"/>
          </a:xfrm>
          <a:prstGeom prst="rect">
            <a:avLst/>
          </a:prstGeom>
          <a:noFill/>
        </p:spPr>
        <p:txBody>
          <a:bodyPr wrap="square" rtlCol="0">
            <a:spAutoFit/>
          </a:bodyPr>
          <a:lstStyle/>
          <a:p>
            <a:r>
              <a:rPr lang="it-IT" sz="2800" b="1" dirty="0">
                <a:solidFill>
                  <a:srgbClr val="0070C0"/>
                </a:solidFill>
              </a:rPr>
              <a:t>MECCANISMI DI ATTIVAZIONE DI PROTO-ONCOGENI che diventano oncogeni</a:t>
            </a:r>
          </a:p>
        </p:txBody>
      </p:sp>
      <p:sp>
        <p:nvSpPr>
          <p:cNvPr id="2" name="TextBox 1">
            <a:extLst>
              <a:ext uri="{FF2B5EF4-FFF2-40B4-BE49-F238E27FC236}">
                <a16:creationId xmlns:a16="http://schemas.microsoft.com/office/drawing/2014/main" id="{1C56056B-A3DA-EF34-0358-A116538962D6}"/>
              </a:ext>
            </a:extLst>
          </p:cNvPr>
          <p:cNvSpPr txBox="1"/>
          <p:nvPr/>
        </p:nvSpPr>
        <p:spPr>
          <a:xfrm>
            <a:off x="8184135" y="888782"/>
            <a:ext cx="3708120" cy="707886"/>
          </a:xfrm>
          <a:prstGeom prst="rect">
            <a:avLst/>
          </a:prstGeom>
          <a:noFill/>
        </p:spPr>
        <p:txBody>
          <a:bodyPr wrap="square" rtlCol="0">
            <a:spAutoFit/>
          </a:bodyPr>
          <a:lstStyle/>
          <a:p>
            <a:r>
              <a:rPr lang="it-IT" sz="2000" dirty="0">
                <a:solidFill>
                  <a:srgbClr val="C00000"/>
                </a:solidFill>
              </a:rPr>
              <a:t>Mutazioni: </a:t>
            </a:r>
            <a:r>
              <a:rPr lang="it-IT" sz="2000" b="1" dirty="0">
                <a:solidFill>
                  <a:srgbClr val="C00000"/>
                </a:solidFill>
              </a:rPr>
              <a:t>aumento di attività</a:t>
            </a:r>
            <a:r>
              <a:rPr lang="it-IT" sz="2000" dirty="0">
                <a:solidFill>
                  <a:srgbClr val="C00000"/>
                </a:solidFill>
              </a:rPr>
              <a:t>, attività </a:t>
            </a:r>
            <a:r>
              <a:rPr lang="it-IT" sz="2000" b="1" dirty="0">
                <a:solidFill>
                  <a:srgbClr val="C00000"/>
                </a:solidFill>
              </a:rPr>
              <a:t>costitutiva</a:t>
            </a:r>
          </a:p>
        </p:txBody>
      </p:sp>
      <p:sp>
        <p:nvSpPr>
          <p:cNvPr id="6" name="TextBox 5">
            <a:extLst>
              <a:ext uri="{FF2B5EF4-FFF2-40B4-BE49-F238E27FC236}">
                <a16:creationId xmlns:a16="http://schemas.microsoft.com/office/drawing/2014/main" id="{F2908E41-2777-DC25-618A-092779BC681B}"/>
              </a:ext>
            </a:extLst>
          </p:cNvPr>
          <p:cNvSpPr txBox="1"/>
          <p:nvPr/>
        </p:nvSpPr>
        <p:spPr>
          <a:xfrm>
            <a:off x="8184135" y="2082238"/>
            <a:ext cx="3708120" cy="400110"/>
          </a:xfrm>
          <a:prstGeom prst="rect">
            <a:avLst/>
          </a:prstGeom>
          <a:noFill/>
        </p:spPr>
        <p:txBody>
          <a:bodyPr wrap="square" rtlCol="0">
            <a:spAutoFit/>
          </a:bodyPr>
          <a:lstStyle/>
          <a:p>
            <a:r>
              <a:rPr lang="it-IT" sz="2000" b="1" dirty="0" err="1">
                <a:solidFill>
                  <a:srgbClr val="C00000"/>
                </a:solidFill>
              </a:rPr>
              <a:t>Overespressione</a:t>
            </a:r>
            <a:endParaRPr lang="it-IT" sz="2000" b="1" dirty="0">
              <a:solidFill>
                <a:srgbClr val="C00000"/>
              </a:solidFill>
            </a:endParaRPr>
          </a:p>
        </p:txBody>
      </p:sp>
      <p:sp>
        <p:nvSpPr>
          <p:cNvPr id="7" name="TextBox 6">
            <a:extLst>
              <a:ext uri="{FF2B5EF4-FFF2-40B4-BE49-F238E27FC236}">
                <a16:creationId xmlns:a16="http://schemas.microsoft.com/office/drawing/2014/main" id="{253DC17D-D0C5-8DE0-AD75-A635EEABB0CE}"/>
              </a:ext>
            </a:extLst>
          </p:cNvPr>
          <p:cNvSpPr txBox="1"/>
          <p:nvPr/>
        </p:nvSpPr>
        <p:spPr>
          <a:xfrm>
            <a:off x="8129269" y="2967918"/>
            <a:ext cx="3708120" cy="707886"/>
          </a:xfrm>
          <a:prstGeom prst="rect">
            <a:avLst/>
          </a:prstGeom>
          <a:noFill/>
        </p:spPr>
        <p:txBody>
          <a:bodyPr wrap="square" rtlCol="0">
            <a:spAutoFit/>
          </a:bodyPr>
          <a:lstStyle/>
          <a:p>
            <a:r>
              <a:rPr lang="it-IT" sz="2000" dirty="0">
                <a:solidFill>
                  <a:srgbClr val="C00000"/>
                </a:solidFill>
              </a:rPr>
              <a:t>Muove proteine di fusione</a:t>
            </a:r>
          </a:p>
          <a:p>
            <a:r>
              <a:rPr lang="it-IT" sz="2000" dirty="0">
                <a:solidFill>
                  <a:srgbClr val="C00000"/>
                </a:solidFill>
              </a:rPr>
              <a:t>(e.g. BCR-ABL)</a:t>
            </a:r>
          </a:p>
        </p:txBody>
      </p:sp>
      <p:sp>
        <p:nvSpPr>
          <p:cNvPr id="8" name="TextBox 7">
            <a:extLst>
              <a:ext uri="{FF2B5EF4-FFF2-40B4-BE49-F238E27FC236}">
                <a16:creationId xmlns:a16="http://schemas.microsoft.com/office/drawing/2014/main" id="{BEF82DFD-4E99-0098-5953-F45F3912AFFD}"/>
              </a:ext>
            </a:extLst>
          </p:cNvPr>
          <p:cNvSpPr txBox="1"/>
          <p:nvPr/>
        </p:nvSpPr>
        <p:spPr>
          <a:xfrm>
            <a:off x="8129269" y="4096591"/>
            <a:ext cx="3708120" cy="1015663"/>
          </a:xfrm>
          <a:prstGeom prst="rect">
            <a:avLst/>
          </a:prstGeom>
          <a:noFill/>
        </p:spPr>
        <p:txBody>
          <a:bodyPr wrap="square" rtlCol="0">
            <a:spAutoFit/>
          </a:bodyPr>
          <a:lstStyle/>
          <a:p>
            <a:r>
              <a:rPr lang="it-IT" sz="2000" b="1" dirty="0">
                <a:solidFill>
                  <a:srgbClr val="C00000"/>
                </a:solidFill>
              </a:rPr>
              <a:t>Mutagenesi</a:t>
            </a:r>
            <a:r>
              <a:rPr lang="it-IT" sz="2000" dirty="0">
                <a:solidFill>
                  <a:srgbClr val="C00000"/>
                </a:solidFill>
              </a:rPr>
              <a:t> </a:t>
            </a:r>
            <a:r>
              <a:rPr lang="it-IT" sz="2000" dirty="0" err="1">
                <a:solidFill>
                  <a:srgbClr val="C00000"/>
                </a:solidFill>
              </a:rPr>
              <a:t>indota</a:t>
            </a:r>
            <a:r>
              <a:rPr lang="it-IT" sz="2000" dirty="0">
                <a:solidFill>
                  <a:srgbClr val="C00000"/>
                </a:solidFill>
              </a:rPr>
              <a:t> da inserzione di genoma virale </a:t>
            </a:r>
            <a:r>
              <a:rPr lang="it-IT" sz="2000" dirty="0" err="1">
                <a:solidFill>
                  <a:srgbClr val="C00000"/>
                </a:solidFill>
              </a:rPr>
              <a:t>allì’interno</a:t>
            </a:r>
            <a:r>
              <a:rPr lang="it-IT" sz="2000" dirty="0">
                <a:solidFill>
                  <a:srgbClr val="C00000"/>
                </a:solidFill>
              </a:rPr>
              <a:t> di una sequenza </a:t>
            </a:r>
          </a:p>
        </p:txBody>
      </p:sp>
      <p:sp>
        <p:nvSpPr>
          <p:cNvPr id="9" name="TextBox 8">
            <a:extLst>
              <a:ext uri="{FF2B5EF4-FFF2-40B4-BE49-F238E27FC236}">
                <a16:creationId xmlns:a16="http://schemas.microsoft.com/office/drawing/2014/main" id="{3621CFAD-48F8-B526-F801-B0A43BC0CCA4}"/>
              </a:ext>
            </a:extLst>
          </p:cNvPr>
          <p:cNvSpPr txBox="1"/>
          <p:nvPr/>
        </p:nvSpPr>
        <p:spPr>
          <a:xfrm>
            <a:off x="8129269" y="5261332"/>
            <a:ext cx="3708120" cy="400110"/>
          </a:xfrm>
          <a:prstGeom prst="rect">
            <a:avLst/>
          </a:prstGeom>
          <a:noFill/>
        </p:spPr>
        <p:txBody>
          <a:bodyPr wrap="square" rtlCol="0">
            <a:spAutoFit/>
          </a:bodyPr>
          <a:lstStyle/>
          <a:p>
            <a:r>
              <a:rPr lang="it-IT" sz="2000" b="1" dirty="0">
                <a:solidFill>
                  <a:srgbClr val="C00000"/>
                </a:solidFill>
              </a:rPr>
              <a:t>Copy </a:t>
            </a:r>
            <a:r>
              <a:rPr lang="it-IT" sz="2000" b="1" dirty="0" err="1">
                <a:solidFill>
                  <a:srgbClr val="C00000"/>
                </a:solidFill>
              </a:rPr>
              <a:t>number</a:t>
            </a:r>
            <a:r>
              <a:rPr lang="it-IT" sz="2000" b="1" dirty="0">
                <a:solidFill>
                  <a:srgbClr val="C00000"/>
                </a:solidFill>
              </a:rPr>
              <a:t> </a:t>
            </a:r>
            <a:r>
              <a:rPr lang="it-IT" sz="2000" b="1" dirty="0" err="1">
                <a:solidFill>
                  <a:srgbClr val="C00000"/>
                </a:solidFill>
              </a:rPr>
              <a:t>variation</a:t>
            </a:r>
            <a:endParaRPr lang="it-IT" sz="2000" b="1" dirty="0">
              <a:solidFill>
                <a:srgbClr val="C00000"/>
              </a:solidFill>
            </a:endParaRPr>
          </a:p>
        </p:txBody>
      </p:sp>
    </p:spTree>
    <p:extLst>
      <p:ext uri="{BB962C8B-B14F-4D97-AF65-F5344CB8AC3E}">
        <p14:creationId xmlns:p14="http://schemas.microsoft.com/office/powerpoint/2010/main" val="21842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6818EF-453F-F772-5288-CC10D25CE133}"/>
              </a:ext>
            </a:extLst>
          </p:cNvPr>
          <p:cNvSpPr txBox="1"/>
          <p:nvPr/>
        </p:nvSpPr>
        <p:spPr>
          <a:xfrm>
            <a:off x="232389" y="143710"/>
            <a:ext cx="6143151" cy="1077218"/>
          </a:xfrm>
          <a:prstGeom prst="rect">
            <a:avLst/>
          </a:prstGeom>
          <a:noFill/>
        </p:spPr>
        <p:txBody>
          <a:bodyPr wrap="square" rtlCol="0">
            <a:spAutoFit/>
          </a:bodyPr>
          <a:lstStyle/>
          <a:p>
            <a:r>
              <a:rPr lang="it-IT" sz="3200" b="1" dirty="0">
                <a:solidFill>
                  <a:srgbClr val="0070C0"/>
                </a:solidFill>
              </a:rPr>
              <a:t>Geni di fusione da riarrangiamento cromosomico</a:t>
            </a:r>
          </a:p>
        </p:txBody>
      </p:sp>
      <p:pic>
        <p:nvPicPr>
          <p:cNvPr id="4" name="Picture 3">
            <a:extLst>
              <a:ext uri="{FF2B5EF4-FFF2-40B4-BE49-F238E27FC236}">
                <a16:creationId xmlns:a16="http://schemas.microsoft.com/office/drawing/2014/main" id="{FD804EAA-B626-EFAF-551D-589AEB66F690}"/>
              </a:ext>
            </a:extLst>
          </p:cNvPr>
          <p:cNvPicPr>
            <a:picLocks noChangeAspect="1"/>
          </p:cNvPicPr>
          <p:nvPr/>
        </p:nvPicPr>
        <p:blipFill>
          <a:blip r:embed="rId2"/>
          <a:stretch>
            <a:fillRect/>
          </a:stretch>
        </p:blipFill>
        <p:spPr>
          <a:xfrm>
            <a:off x="6274106" y="194600"/>
            <a:ext cx="5138318" cy="6613387"/>
          </a:xfrm>
          <a:prstGeom prst="rect">
            <a:avLst/>
          </a:prstGeom>
        </p:spPr>
      </p:pic>
      <p:sp>
        <p:nvSpPr>
          <p:cNvPr id="6" name="TextBox 5">
            <a:extLst>
              <a:ext uri="{FF2B5EF4-FFF2-40B4-BE49-F238E27FC236}">
                <a16:creationId xmlns:a16="http://schemas.microsoft.com/office/drawing/2014/main" id="{41711B2D-EA7D-F899-D87C-02D994EB3587}"/>
              </a:ext>
            </a:extLst>
          </p:cNvPr>
          <p:cNvSpPr txBox="1"/>
          <p:nvPr/>
        </p:nvSpPr>
        <p:spPr>
          <a:xfrm>
            <a:off x="232389" y="1442057"/>
            <a:ext cx="5648062" cy="3416320"/>
          </a:xfrm>
          <a:prstGeom prst="rect">
            <a:avLst/>
          </a:prstGeom>
          <a:noFill/>
        </p:spPr>
        <p:txBody>
          <a:bodyPr wrap="square">
            <a:spAutoFit/>
          </a:bodyPr>
          <a:lstStyle/>
          <a:p>
            <a:r>
              <a:rPr lang="it-IT" sz="2400" b="1" dirty="0">
                <a:solidFill>
                  <a:srgbClr val="0070C0"/>
                </a:solidFill>
              </a:rPr>
              <a:t>Il cromosoma Philadelphia</a:t>
            </a:r>
          </a:p>
          <a:p>
            <a:r>
              <a:rPr lang="it-IT" sz="2400" b="1" i="1" dirty="0"/>
              <a:t>BCR-ABL</a:t>
            </a:r>
          </a:p>
          <a:p>
            <a:r>
              <a:rPr lang="it-IT" sz="2400" dirty="0"/>
              <a:t>L’oncogene ABL espresso in modo aberrante sotto il controllo del promotore del B </a:t>
            </a:r>
            <a:r>
              <a:rPr lang="it-IT" sz="2400" dirty="0" err="1"/>
              <a:t>cell</a:t>
            </a:r>
            <a:r>
              <a:rPr lang="it-IT" sz="2400" dirty="0"/>
              <a:t> receptor</a:t>
            </a:r>
          </a:p>
          <a:p>
            <a:endParaRPr lang="it-IT" sz="2400" dirty="0"/>
          </a:p>
          <a:p>
            <a:r>
              <a:rPr lang="it-IT" sz="2400" dirty="0"/>
              <a:t> </a:t>
            </a:r>
            <a:r>
              <a:rPr lang="it-IT" sz="2400" b="1" dirty="0">
                <a:solidFill>
                  <a:srgbClr val="0070C0"/>
                </a:solidFill>
              </a:rPr>
              <a:t>Traslocazione 8-14 nel linfoma di </a:t>
            </a:r>
            <a:r>
              <a:rPr lang="it-IT" sz="2400" b="1" dirty="0" err="1">
                <a:solidFill>
                  <a:srgbClr val="0070C0"/>
                </a:solidFill>
              </a:rPr>
              <a:t>Burkitt</a:t>
            </a:r>
            <a:endParaRPr lang="it-IT" sz="2400" b="1" dirty="0">
              <a:solidFill>
                <a:srgbClr val="0070C0"/>
              </a:solidFill>
            </a:endParaRPr>
          </a:p>
          <a:p>
            <a:r>
              <a:rPr lang="it-IT" sz="2400" dirty="0"/>
              <a:t>L’oncogene </a:t>
            </a:r>
            <a:r>
              <a:rPr lang="it-IT" sz="2400" b="1" i="1" dirty="0"/>
              <a:t>MYC</a:t>
            </a:r>
            <a:r>
              <a:rPr lang="it-IT" sz="2400" dirty="0"/>
              <a:t> sotto il controllo del promotore delle </a:t>
            </a:r>
            <a:r>
              <a:rPr lang="it-IT" sz="2400" b="1" dirty="0"/>
              <a:t>Immunoglobuline</a:t>
            </a:r>
          </a:p>
        </p:txBody>
      </p:sp>
      <p:sp>
        <p:nvSpPr>
          <p:cNvPr id="7" name="TextBox 6">
            <a:extLst>
              <a:ext uri="{FF2B5EF4-FFF2-40B4-BE49-F238E27FC236}">
                <a16:creationId xmlns:a16="http://schemas.microsoft.com/office/drawing/2014/main" id="{A8F85ECE-A4F2-4A7E-EBD9-C429E980537D}"/>
              </a:ext>
            </a:extLst>
          </p:cNvPr>
          <p:cNvSpPr txBox="1"/>
          <p:nvPr/>
        </p:nvSpPr>
        <p:spPr>
          <a:xfrm>
            <a:off x="11195085" y="6488668"/>
            <a:ext cx="936292" cy="369332"/>
          </a:xfrm>
          <a:prstGeom prst="rect">
            <a:avLst/>
          </a:prstGeom>
          <a:noFill/>
        </p:spPr>
        <p:txBody>
          <a:bodyPr wrap="square" rtlCol="0">
            <a:spAutoFit/>
          </a:bodyPr>
          <a:lstStyle/>
          <a:p>
            <a:r>
              <a:rPr lang="it-IT" dirty="0"/>
              <a:t>Robbins</a:t>
            </a:r>
          </a:p>
        </p:txBody>
      </p:sp>
      <p:sp>
        <p:nvSpPr>
          <p:cNvPr id="8" name="TextBox 7">
            <a:extLst>
              <a:ext uri="{FF2B5EF4-FFF2-40B4-BE49-F238E27FC236}">
                <a16:creationId xmlns:a16="http://schemas.microsoft.com/office/drawing/2014/main" id="{D09190F9-C81B-8B81-449F-EE11A02EACFA}"/>
              </a:ext>
            </a:extLst>
          </p:cNvPr>
          <p:cNvSpPr txBox="1"/>
          <p:nvPr/>
        </p:nvSpPr>
        <p:spPr>
          <a:xfrm>
            <a:off x="10844469" y="2258214"/>
            <a:ext cx="1254189" cy="461665"/>
          </a:xfrm>
          <a:prstGeom prst="rect">
            <a:avLst/>
          </a:prstGeom>
          <a:noFill/>
        </p:spPr>
        <p:txBody>
          <a:bodyPr wrap="none" rtlCol="0">
            <a:spAutoFit/>
          </a:bodyPr>
          <a:lstStyle/>
          <a:p>
            <a:r>
              <a:rPr lang="it-IT" sz="2400" b="1" dirty="0">
                <a:solidFill>
                  <a:srgbClr val="C00000"/>
                </a:solidFill>
              </a:rPr>
              <a:t>Imatinib</a:t>
            </a:r>
          </a:p>
        </p:txBody>
      </p:sp>
    </p:spTree>
    <p:extLst>
      <p:ext uri="{BB962C8B-B14F-4D97-AF65-F5344CB8AC3E}">
        <p14:creationId xmlns:p14="http://schemas.microsoft.com/office/powerpoint/2010/main" val="96652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1351E854-6D76-4FFC-17AD-4AF00323B13B}"/>
              </a:ext>
            </a:extLst>
          </p:cNvPr>
          <p:cNvPicPr>
            <a:picLocks noChangeAspect="1"/>
          </p:cNvPicPr>
          <p:nvPr/>
        </p:nvPicPr>
        <p:blipFill>
          <a:blip r:embed="rId3"/>
          <a:stretch>
            <a:fillRect/>
          </a:stretch>
        </p:blipFill>
        <p:spPr>
          <a:xfrm>
            <a:off x="324929" y="351148"/>
            <a:ext cx="7502104" cy="5695630"/>
          </a:xfrm>
          <a:prstGeom prst="rect">
            <a:avLst/>
          </a:prstGeom>
        </p:spPr>
      </p:pic>
      <p:sp>
        <p:nvSpPr>
          <p:cNvPr id="3" name="CasellaDiTesto 2">
            <a:extLst>
              <a:ext uri="{FF2B5EF4-FFF2-40B4-BE49-F238E27FC236}">
                <a16:creationId xmlns:a16="http://schemas.microsoft.com/office/drawing/2014/main" id="{8B48EC4A-727B-D8D7-6440-71763F6D5455}"/>
              </a:ext>
            </a:extLst>
          </p:cNvPr>
          <p:cNvSpPr txBox="1"/>
          <p:nvPr/>
        </p:nvSpPr>
        <p:spPr>
          <a:xfrm>
            <a:off x="329019" y="6305370"/>
            <a:ext cx="41045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a:cs typeface="Calibri"/>
              </a:rPr>
              <a:t>Roberts PJ, Oncogene 2007</a:t>
            </a:r>
            <a:endParaRPr lang="it-IT" dirty="0"/>
          </a:p>
        </p:txBody>
      </p:sp>
      <p:sp>
        <p:nvSpPr>
          <p:cNvPr id="4" name="CasellaDiTesto 3">
            <a:extLst>
              <a:ext uri="{FF2B5EF4-FFF2-40B4-BE49-F238E27FC236}">
                <a16:creationId xmlns:a16="http://schemas.microsoft.com/office/drawing/2014/main" id="{547E8580-B961-71B0-95B2-C9E016BA6B71}"/>
              </a:ext>
            </a:extLst>
          </p:cNvPr>
          <p:cNvSpPr txBox="1"/>
          <p:nvPr/>
        </p:nvSpPr>
        <p:spPr>
          <a:xfrm>
            <a:off x="8662208" y="648080"/>
            <a:ext cx="21794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a:cs typeface="Calibri"/>
              </a:rPr>
              <a:t>EGF </a:t>
            </a:r>
            <a:r>
              <a:rPr lang="it-IT" dirty="0" err="1">
                <a:cs typeface="Calibri"/>
              </a:rPr>
              <a:t>signaling</a:t>
            </a:r>
            <a:endParaRPr lang="it-IT" dirty="0"/>
          </a:p>
        </p:txBody>
      </p:sp>
      <p:sp>
        <p:nvSpPr>
          <p:cNvPr id="5" name="TextBox 4">
            <a:extLst>
              <a:ext uri="{FF2B5EF4-FFF2-40B4-BE49-F238E27FC236}">
                <a16:creationId xmlns:a16="http://schemas.microsoft.com/office/drawing/2014/main" id="{142031D3-7DD2-E9FF-6264-2990B2A2400C}"/>
              </a:ext>
            </a:extLst>
          </p:cNvPr>
          <p:cNvSpPr txBox="1"/>
          <p:nvPr/>
        </p:nvSpPr>
        <p:spPr>
          <a:xfrm>
            <a:off x="8482197" y="1921690"/>
            <a:ext cx="3076627" cy="2554545"/>
          </a:xfrm>
          <a:prstGeom prst="rect">
            <a:avLst/>
          </a:prstGeom>
          <a:noFill/>
        </p:spPr>
        <p:txBody>
          <a:bodyPr wrap="square" rtlCol="0">
            <a:spAutoFit/>
          </a:bodyPr>
          <a:lstStyle/>
          <a:p>
            <a:r>
              <a:rPr lang="it-IT" sz="3200" b="1" dirty="0">
                <a:solidFill>
                  <a:srgbClr val="0070C0"/>
                </a:solidFill>
              </a:rPr>
              <a:t>FREQUENZA DI MUTAZIONI NELLA PATHWAY DI EGF IN DIVERSI TUMORI</a:t>
            </a:r>
          </a:p>
        </p:txBody>
      </p:sp>
    </p:spTree>
    <p:extLst>
      <p:ext uri="{BB962C8B-B14F-4D97-AF65-F5344CB8AC3E}">
        <p14:creationId xmlns:p14="http://schemas.microsoft.com/office/powerpoint/2010/main" val="1933850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3427D6D-6EB8-89C4-8E4F-AF6B7B44A3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045" y="147205"/>
            <a:ext cx="5680764" cy="6508689"/>
          </a:xfrm>
          <a:prstGeom prst="rect">
            <a:avLst/>
          </a:prstGeom>
        </p:spPr>
      </p:pic>
      <p:sp>
        <p:nvSpPr>
          <p:cNvPr id="2" name="TextBox 1">
            <a:extLst>
              <a:ext uri="{FF2B5EF4-FFF2-40B4-BE49-F238E27FC236}">
                <a16:creationId xmlns:a16="http://schemas.microsoft.com/office/drawing/2014/main" id="{274B571E-928A-D1BA-0C62-F7916C4FD62C}"/>
              </a:ext>
            </a:extLst>
          </p:cNvPr>
          <p:cNvSpPr txBox="1"/>
          <p:nvPr/>
        </p:nvSpPr>
        <p:spPr>
          <a:xfrm>
            <a:off x="7421291" y="436421"/>
            <a:ext cx="4046809" cy="2554545"/>
          </a:xfrm>
          <a:prstGeom prst="rect">
            <a:avLst/>
          </a:prstGeom>
          <a:noFill/>
        </p:spPr>
        <p:txBody>
          <a:bodyPr wrap="square" rtlCol="0">
            <a:spAutoFit/>
          </a:bodyPr>
          <a:lstStyle/>
          <a:p>
            <a:r>
              <a:rPr lang="it-IT" sz="3200" b="1" dirty="0">
                <a:solidFill>
                  <a:srgbClr val="0070C0"/>
                </a:solidFill>
              </a:rPr>
              <a:t>TERAPIE ANTITUMORALI MIRATE ALL’INIBIZIONE DELLA PATHWAY DI EGF</a:t>
            </a:r>
          </a:p>
        </p:txBody>
      </p:sp>
    </p:spTree>
    <p:extLst>
      <p:ext uri="{BB962C8B-B14F-4D97-AF65-F5344CB8AC3E}">
        <p14:creationId xmlns:p14="http://schemas.microsoft.com/office/powerpoint/2010/main" val="2167540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DD2AB9-57D1-007A-F76B-BC0CEFCC22C7}"/>
              </a:ext>
            </a:extLst>
          </p:cNvPr>
          <p:cNvSpPr txBox="1"/>
          <p:nvPr/>
        </p:nvSpPr>
        <p:spPr>
          <a:xfrm>
            <a:off x="3892879" y="856472"/>
            <a:ext cx="4477155" cy="523220"/>
          </a:xfrm>
          <a:prstGeom prst="rect">
            <a:avLst/>
          </a:prstGeom>
          <a:noFill/>
        </p:spPr>
        <p:txBody>
          <a:bodyPr wrap="square" rtlCol="0">
            <a:spAutoFit/>
          </a:bodyPr>
          <a:lstStyle/>
          <a:p>
            <a:r>
              <a:rPr lang="it-IT" sz="2800" b="1" dirty="0"/>
              <a:t>FATTORI DI PROLIFERAZIONE</a:t>
            </a:r>
          </a:p>
        </p:txBody>
      </p:sp>
      <p:sp>
        <p:nvSpPr>
          <p:cNvPr id="3" name="TextBox 2">
            <a:extLst>
              <a:ext uri="{FF2B5EF4-FFF2-40B4-BE49-F238E27FC236}">
                <a16:creationId xmlns:a16="http://schemas.microsoft.com/office/drawing/2014/main" id="{3F7CC88A-85F8-EC41-6C2F-A937C757D113}"/>
              </a:ext>
            </a:extLst>
          </p:cNvPr>
          <p:cNvSpPr txBox="1"/>
          <p:nvPr/>
        </p:nvSpPr>
        <p:spPr>
          <a:xfrm>
            <a:off x="3845292" y="2070144"/>
            <a:ext cx="4477155" cy="523220"/>
          </a:xfrm>
          <a:prstGeom prst="rect">
            <a:avLst/>
          </a:prstGeom>
          <a:noFill/>
        </p:spPr>
        <p:txBody>
          <a:bodyPr wrap="square" rtlCol="0">
            <a:spAutoFit/>
          </a:bodyPr>
          <a:lstStyle/>
          <a:p>
            <a:pPr algn="ctr"/>
            <a:r>
              <a:rPr lang="it-IT" sz="2800" b="1" dirty="0"/>
              <a:t>INSTABILITA’ GENOMICA</a:t>
            </a:r>
          </a:p>
        </p:txBody>
      </p:sp>
      <p:sp>
        <p:nvSpPr>
          <p:cNvPr id="4" name="TextBox 3">
            <a:extLst>
              <a:ext uri="{FF2B5EF4-FFF2-40B4-BE49-F238E27FC236}">
                <a16:creationId xmlns:a16="http://schemas.microsoft.com/office/drawing/2014/main" id="{A6895C03-ED98-2A21-75A2-5538D8D1E914}"/>
              </a:ext>
            </a:extLst>
          </p:cNvPr>
          <p:cNvSpPr txBox="1"/>
          <p:nvPr/>
        </p:nvSpPr>
        <p:spPr>
          <a:xfrm>
            <a:off x="3857421" y="3350630"/>
            <a:ext cx="4477155" cy="954107"/>
          </a:xfrm>
          <a:prstGeom prst="rect">
            <a:avLst/>
          </a:prstGeom>
          <a:noFill/>
        </p:spPr>
        <p:txBody>
          <a:bodyPr wrap="square" rtlCol="0">
            <a:spAutoFit/>
          </a:bodyPr>
          <a:lstStyle/>
          <a:p>
            <a:pPr algn="ctr"/>
            <a:r>
              <a:rPr lang="it-IT" sz="2800" b="1" dirty="0"/>
              <a:t>DIFETTO DEI CHECK POINT DEL CICLO CELLULARE</a:t>
            </a:r>
          </a:p>
        </p:txBody>
      </p:sp>
      <p:sp>
        <p:nvSpPr>
          <p:cNvPr id="5" name="TextBox 4">
            <a:extLst>
              <a:ext uri="{FF2B5EF4-FFF2-40B4-BE49-F238E27FC236}">
                <a16:creationId xmlns:a16="http://schemas.microsoft.com/office/drawing/2014/main" id="{412F8774-5F2C-4CE3-EF63-91B619105BFA}"/>
              </a:ext>
            </a:extLst>
          </p:cNvPr>
          <p:cNvSpPr txBox="1"/>
          <p:nvPr/>
        </p:nvSpPr>
        <p:spPr>
          <a:xfrm>
            <a:off x="3857421" y="4754674"/>
            <a:ext cx="4477155" cy="523220"/>
          </a:xfrm>
          <a:prstGeom prst="rect">
            <a:avLst/>
          </a:prstGeom>
          <a:noFill/>
        </p:spPr>
        <p:txBody>
          <a:bodyPr wrap="square" rtlCol="0">
            <a:spAutoFit/>
          </a:bodyPr>
          <a:lstStyle/>
          <a:p>
            <a:pPr algn="ctr"/>
            <a:r>
              <a:rPr lang="it-IT" sz="2800" b="1" dirty="0"/>
              <a:t>DIFETTO DELL’APOPTOSI</a:t>
            </a:r>
          </a:p>
        </p:txBody>
      </p:sp>
      <p:sp>
        <p:nvSpPr>
          <p:cNvPr id="6" name="Rectangle 5">
            <a:extLst>
              <a:ext uri="{FF2B5EF4-FFF2-40B4-BE49-F238E27FC236}">
                <a16:creationId xmlns:a16="http://schemas.microsoft.com/office/drawing/2014/main" id="{ED8CBF51-0F6A-55D0-1F95-73A50206EFD2}"/>
              </a:ext>
            </a:extLst>
          </p:cNvPr>
          <p:cNvSpPr/>
          <p:nvPr/>
        </p:nvSpPr>
        <p:spPr>
          <a:xfrm>
            <a:off x="2949860" y="1655205"/>
            <a:ext cx="6268017" cy="148554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0" b="1"/>
          </a:p>
        </p:txBody>
      </p:sp>
    </p:spTree>
    <p:extLst>
      <p:ext uri="{BB962C8B-B14F-4D97-AF65-F5344CB8AC3E}">
        <p14:creationId xmlns:p14="http://schemas.microsoft.com/office/powerpoint/2010/main" val="3407827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2">
            <a:extLst>
              <a:ext uri="{FF2B5EF4-FFF2-40B4-BE49-F238E27FC236}">
                <a16:creationId xmlns:a16="http://schemas.microsoft.com/office/drawing/2014/main" id="{EB9FE670-098D-23B9-86F0-FFDA08A4F355}"/>
              </a:ext>
            </a:extLst>
          </p:cNvPr>
          <p:cNvPicPr>
            <a:picLocks noChangeAspect="1"/>
          </p:cNvPicPr>
          <p:nvPr/>
        </p:nvPicPr>
        <p:blipFill>
          <a:blip r:embed="rId2"/>
          <a:stretch>
            <a:fillRect/>
          </a:stretch>
        </p:blipFill>
        <p:spPr>
          <a:xfrm>
            <a:off x="1576405" y="600886"/>
            <a:ext cx="8472369" cy="5656227"/>
          </a:xfrm>
          <a:prstGeom prst="rect">
            <a:avLst/>
          </a:prstGeom>
        </p:spPr>
      </p:pic>
      <p:cxnSp>
        <p:nvCxnSpPr>
          <p:cNvPr id="9" name="Straight Arrow Connector 8">
            <a:extLst>
              <a:ext uri="{FF2B5EF4-FFF2-40B4-BE49-F238E27FC236}">
                <a16:creationId xmlns:a16="http://schemas.microsoft.com/office/drawing/2014/main" id="{61648AE0-3429-2460-8702-B4E5C7E99448}"/>
              </a:ext>
            </a:extLst>
          </p:cNvPr>
          <p:cNvCxnSpPr/>
          <p:nvPr/>
        </p:nvCxnSpPr>
        <p:spPr>
          <a:xfrm flipV="1">
            <a:off x="1171296" y="5267773"/>
            <a:ext cx="1021977" cy="7628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612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35CBA8-9896-F450-9E69-37643D91BB94}"/>
              </a:ext>
            </a:extLst>
          </p:cNvPr>
          <p:cNvSpPr txBox="1"/>
          <p:nvPr/>
        </p:nvSpPr>
        <p:spPr>
          <a:xfrm>
            <a:off x="124762" y="60489"/>
            <a:ext cx="9896238" cy="584775"/>
          </a:xfrm>
          <a:prstGeom prst="rect">
            <a:avLst/>
          </a:prstGeom>
          <a:noFill/>
        </p:spPr>
        <p:txBody>
          <a:bodyPr wrap="square" rtlCol="0">
            <a:spAutoFit/>
          </a:bodyPr>
          <a:lstStyle/>
          <a:p>
            <a:r>
              <a:rPr lang="it-IT" sz="3200" b="1" dirty="0">
                <a:solidFill>
                  <a:srgbClr val="0070C0"/>
                </a:solidFill>
              </a:rPr>
              <a:t>RIPARAZIONE DEL DNA</a:t>
            </a:r>
          </a:p>
        </p:txBody>
      </p:sp>
      <p:sp>
        <p:nvSpPr>
          <p:cNvPr id="3" name="TextBox 2">
            <a:extLst>
              <a:ext uri="{FF2B5EF4-FFF2-40B4-BE49-F238E27FC236}">
                <a16:creationId xmlns:a16="http://schemas.microsoft.com/office/drawing/2014/main" id="{5174EEAF-B5E5-7A93-2B47-C290B06A5F5B}"/>
              </a:ext>
            </a:extLst>
          </p:cNvPr>
          <p:cNvSpPr txBox="1"/>
          <p:nvPr/>
        </p:nvSpPr>
        <p:spPr>
          <a:xfrm>
            <a:off x="191314" y="629630"/>
            <a:ext cx="11339752" cy="3539430"/>
          </a:xfrm>
          <a:prstGeom prst="rect">
            <a:avLst/>
          </a:prstGeom>
          <a:noFill/>
        </p:spPr>
        <p:txBody>
          <a:bodyPr wrap="square" rtlCol="0">
            <a:spAutoFit/>
          </a:bodyPr>
          <a:lstStyle/>
          <a:p>
            <a:r>
              <a:rPr lang="it-IT" sz="2800" dirty="0"/>
              <a:t>I danni del DNA, se non riparati prima della replicazione cellulare, possono contribuire alla genesi dei tumori</a:t>
            </a:r>
          </a:p>
          <a:p>
            <a:endParaRPr lang="it-IT" sz="2800" dirty="0"/>
          </a:p>
          <a:p>
            <a:r>
              <a:rPr lang="it-IT" sz="2800" dirty="0"/>
              <a:t>Difetti ereditari (anche in eterozigosi) nei meccanismi di riparazione del DNA si associano ad un rischio aumentato di tumori. Il rischio aumenta in seguito a «perdita di eterozigosi» per comparsa di una seconda mutazione somatica</a:t>
            </a:r>
          </a:p>
          <a:p>
            <a:endParaRPr lang="it-IT" sz="2800" dirty="0"/>
          </a:p>
          <a:p>
            <a:r>
              <a:rPr lang="it-IT" sz="2800" dirty="0"/>
              <a:t>Difetti di riparazione del DNA possono essere anche sfruttati per le terapie</a:t>
            </a:r>
          </a:p>
        </p:txBody>
      </p:sp>
      <p:sp>
        <p:nvSpPr>
          <p:cNvPr id="4" name="TextBox 3">
            <a:extLst>
              <a:ext uri="{FF2B5EF4-FFF2-40B4-BE49-F238E27FC236}">
                <a16:creationId xmlns:a16="http://schemas.microsoft.com/office/drawing/2014/main" id="{26F08ABC-2F95-F86B-EC6B-ED62838F1838}"/>
              </a:ext>
            </a:extLst>
          </p:cNvPr>
          <p:cNvSpPr txBox="1"/>
          <p:nvPr/>
        </p:nvSpPr>
        <p:spPr>
          <a:xfrm>
            <a:off x="640662" y="4443868"/>
            <a:ext cx="2683299" cy="523220"/>
          </a:xfrm>
          <a:prstGeom prst="rect">
            <a:avLst/>
          </a:prstGeom>
          <a:noFill/>
        </p:spPr>
        <p:txBody>
          <a:bodyPr wrap="none" rtlCol="0">
            <a:spAutoFit/>
          </a:bodyPr>
          <a:lstStyle/>
          <a:p>
            <a:r>
              <a:rPr lang="it-IT" sz="2800" dirty="0"/>
              <a:t>DANNO DEL DNA</a:t>
            </a:r>
          </a:p>
        </p:txBody>
      </p:sp>
      <p:sp>
        <p:nvSpPr>
          <p:cNvPr id="5" name="TextBox 4">
            <a:extLst>
              <a:ext uri="{FF2B5EF4-FFF2-40B4-BE49-F238E27FC236}">
                <a16:creationId xmlns:a16="http://schemas.microsoft.com/office/drawing/2014/main" id="{CF704A76-E051-2D7B-86CB-C83F145BE2DD}"/>
              </a:ext>
            </a:extLst>
          </p:cNvPr>
          <p:cNvSpPr txBox="1"/>
          <p:nvPr/>
        </p:nvSpPr>
        <p:spPr>
          <a:xfrm>
            <a:off x="3951695" y="4443868"/>
            <a:ext cx="2144305" cy="523220"/>
          </a:xfrm>
          <a:prstGeom prst="rect">
            <a:avLst/>
          </a:prstGeom>
          <a:noFill/>
        </p:spPr>
        <p:txBody>
          <a:bodyPr wrap="none" rtlCol="0">
            <a:spAutoFit/>
          </a:bodyPr>
          <a:lstStyle/>
          <a:p>
            <a:r>
              <a:rPr lang="it-IT" sz="2800" dirty="0"/>
              <a:t>RIPARAZIONE</a:t>
            </a:r>
          </a:p>
        </p:txBody>
      </p:sp>
      <p:sp>
        <p:nvSpPr>
          <p:cNvPr id="6" name="TextBox 5">
            <a:extLst>
              <a:ext uri="{FF2B5EF4-FFF2-40B4-BE49-F238E27FC236}">
                <a16:creationId xmlns:a16="http://schemas.microsoft.com/office/drawing/2014/main" id="{092AE2F9-C36E-56F4-5E66-000C759E5B7F}"/>
              </a:ext>
            </a:extLst>
          </p:cNvPr>
          <p:cNvSpPr txBox="1"/>
          <p:nvPr/>
        </p:nvSpPr>
        <p:spPr>
          <a:xfrm>
            <a:off x="5765961" y="5148596"/>
            <a:ext cx="2491789" cy="523220"/>
          </a:xfrm>
          <a:prstGeom prst="rect">
            <a:avLst/>
          </a:prstGeom>
          <a:noFill/>
        </p:spPr>
        <p:txBody>
          <a:bodyPr wrap="square" rtlCol="0">
            <a:spAutoFit/>
          </a:bodyPr>
          <a:lstStyle/>
          <a:p>
            <a:r>
              <a:rPr lang="it-IT" sz="2800" dirty="0"/>
              <a:t>APOPTOSI</a:t>
            </a:r>
          </a:p>
        </p:txBody>
      </p:sp>
      <p:sp>
        <p:nvSpPr>
          <p:cNvPr id="7" name="Arrow: Right 6">
            <a:extLst>
              <a:ext uri="{FF2B5EF4-FFF2-40B4-BE49-F238E27FC236}">
                <a16:creationId xmlns:a16="http://schemas.microsoft.com/office/drawing/2014/main" id="{651B8AE5-5E3A-24D3-C44A-4CA206D17317}"/>
              </a:ext>
            </a:extLst>
          </p:cNvPr>
          <p:cNvSpPr/>
          <p:nvPr/>
        </p:nvSpPr>
        <p:spPr>
          <a:xfrm>
            <a:off x="3477050" y="4595297"/>
            <a:ext cx="366925" cy="26208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Arrow: Right 7">
            <a:extLst>
              <a:ext uri="{FF2B5EF4-FFF2-40B4-BE49-F238E27FC236}">
                <a16:creationId xmlns:a16="http://schemas.microsoft.com/office/drawing/2014/main" id="{CD8E9893-3F7A-4012-C21F-B1B3113A50EE}"/>
              </a:ext>
            </a:extLst>
          </p:cNvPr>
          <p:cNvSpPr/>
          <p:nvPr/>
        </p:nvSpPr>
        <p:spPr>
          <a:xfrm>
            <a:off x="6356809" y="4574433"/>
            <a:ext cx="366925" cy="26208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Arrow: Right 8">
            <a:extLst>
              <a:ext uri="{FF2B5EF4-FFF2-40B4-BE49-F238E27FC236}">
                <a16:creationId xmlns:a16="http://schemas.microsoft.com/office/drawing/2014/main" id="{92BEEB7A-D058-F18B-6C2C-E3C90E6C6989}"/>
              </a:ext>
            </a:extLst>
          </p:cNvPr>
          <p:cNvSpPr/>
          <p:nvPr/>
        </p:nvSpPr>
        <p:spPr>
          <a:xfrm>
            <a:off x="7592511" y="5301248"/>
            <a:ext cx="366925" cy="2179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Arrow: Bent 9">
            <a:extLst>
              <a:ext uri="{FF2B5EF4-FFF2-40B4-BE49-F238E27FC236}">
                <a16:creationId xmlns:a16="http://schemas.microsoft.com/office/drawing/2014/main" id="{1A63CA3F-081D-64D6-5F55-C9BA9D82BD28}"/>
              </a:ext>
            </a:extLst>
          </p:cNvPr>
          <p:cNvSpPr/>
          <p:nvPr/>
        </p:nvSpPr>
        <p:spPr>
          <a:xfrm flipV="1">
            <a:off x="5072881" y="5082576"/>
            <a:ext cx="547476" cy="523220"/>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Arrow: Bent 10">
            <a:extLst>
              <a:ext uri="{FF2B5EF4-FFF2-40B4-BE49-F238E27FC236}">
                <a16:creationId xmlns:a16="http://schemas.microsoft.com/office/drawing/2014/main" id="{D12818B3-96B5-0C01-7007-4E588243068A}"/>
              </a:ext>
            </a:extLst>
          </p:cNvPr>
          <p:cNvSpPr/>
          <p:nvPr/>
        </p:nvSpPr>
        <p:spPr>
          <a:xfrm flipV="1">
            <a:off x="6657418" y="5722280"/>
            <a:ext cx="547476" cy="742586"/>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TextBox 11">
            <a:extLst>
              <a:ext uri="{FF2B5EF4-FFF2-40B4-BE49-F238E27FC236}">
                <a16:creationId xmlns:a16="http://schemas.microsoft.com/office/drawing/2014/main" id="{AECC3644-FDAB-2F13-C0DC-63607FE68722}"/>
              </a:ext>
            </a:extLst>
          </p:cNvPr>
          <p:cNvSpPr txBox="1"/>
          <p:nvPr/>
        </p:nvSpPr>
        <p:spPr>
          <a:xfrm>
            <a:off x="6780345" y="4458655"/>
            <a:ext cx="4992970" cy="523220"/>
          </a:xfrm>
          <a:prstGeom prst="rect">
            <a:avLst/>
          </a:prstGeom>
          <a:noFill/>
        </p:spPr>
        <p:txBody>
          <a:bodyPr wrap="none" rtlCol="0">
            <a:spAutoFit/>
          </a:bodyPr>
          <a:lstStyle/>
          <a:p>
            <a:r>
              <a:rPr lang="en-US" sz="2800" dirty="0"/>
              <a:t>R</a:t>
            </a:r>
            <a:r>
              <a:rPr lang="it-IT" sz="2800" dirty="0"/>
              <a:t>EPLICAZIONE CELLULA INTEGRA</a:t>
            </a:r>
          </a:p>
        </p:txBody>
      </p:sp>
      <p:sp>
        <p:nvSpPr>
          <p:cNvPr id="13" name="TextBox 12">
            <a:extLst>
              <a:ext uri="{FF2B5EF4-FFF2-40B4-BE49-F238E27FC236}">
                <a16:creationId xmlns:a16="http://schemas.microsoft.com/office/drawing/2014/main" id="{F3FE9B80-A5F7-781B-502D-9245437CC72A}"/>
              </a:ext>
            </a:extLst>
          </p:cNvPr>
          <p:cNvSpPr txBox="1"/>
          <p:nvPr/>
        </p:nvSpPr>
        <p:spPr>
          <a:xfrm>
            <a:off x="8096351" y="5148596"/>
            <a:ext cx="4460634" cy="954107"/>
          </a:xfrm>
          <a:prstGeom prst="rect">
            <a:avLst/>
          </a:prstGeom>
          <a:noFill/>
        </p:spPr>
        <p:txBody>
          <a:bodyPr wrap="square" rtlCol="0">
            <a:spAutoFit/>
          </a:bodyPr>
          <a:lstStyle/>
          <a:p>
            <a:r>
              <a:rPr lang="en-US" sz="2800" dirty="0"/>
              <a:t>ELIMINAZIONE </a:t>
            </a:r>
            <a:r>
              <a:rPr lang="it-IT" sz="2800" dirty="0"/>
              <a:t>CELLULA DANNEGGIATA</a:t>
            </a:r>
          </a:p>
        </p:txBody>
      </p:sp>
      <p:sp>
        <p:nvSpPr>
          <p:cNvPr id="14" name="TextBox 13">
            <a:extLst>
              <a:ext uri="{FF2B5EF4-FFF2-40B4-BE49-F238E27FC236}">
                <a16:creationId xmlns:a16="http://schemas.microsoft.com/office/drawing/2014/main" id="{2308E620-538C-CF8A-47A3-B4A5ECC36779}"/>
              </a:ext>
            </a:extLst>
          </p:cNvPr>
          <p:cNvSpPr txBox="1"/>
          <p:nvPr/>
        </p:nvSpPr>
        <p:spPr>
          <a:xfrm>
            <a:off x="7346855" y="6060084"/>
            <a:ext cx="3195427" cy="523220"/>
          </a:xfrm>
          <a:prstGeom prst="rect">
            <a:avLst/>
          </a:prstGeom>
          <a:noFill/>
        </p:spPr>
        <p:txBody>
          <a:bodyPr wrap="none" rtlCol="0">
            <a:spAutoFit/>
          </a:bodyPr>
          <a:lstStyle/>
          <a:p>
            <a:r>
              <a:rPr lang="it-IT" sz="2800" dirty="0"/>
              <a:t>CELLULA TUMORALE</a:t>
            </a:r>
          </a:p>
        </p:txBody>
      </p:sp>
    </p:spTree>
    <p:extLst>
      <p:ext uri="{BB962C8B-B14F-4D97-AF65-F5344CB8AC3E}">
        <p14:creationId xmlns:p14="http://schemas.microsoft.com/office/powerpoint/2010/main" val="602008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86C76-0A70-EE4D-7504-0BB8DFDC18C7}"/>
              </a:ext>
            </a:extLst>
          </p:cNvPr>
          <p:cNvSpPr txBox="1"/>
          <p:nvPr/>
        </p:nvSpPr>
        <p:spPr>
          <a:xfrm>
            <a:off x="80623" y="42256"/>
            <a:ext cx="9896238" cy="584775"/>
          </a:xfrm>
          <a:prstGeom prst="rect">
            <a:avLst/>
          </a:prstGeom>
          <a:noFill/>
        </p:spPr>
        <p:txBody>
          <a:bodyPr wrap="square" rtlCol="0">
            <a:spAutoFit/>
          </a:bodyPr>
          <a:lstStyle/>
          <a:p>
            <a:r>
              <a:rPr lang="it-IT" sz="3200" b="1" dirty="0">
                <a:solidFill>
                  <a:srgbClr val="0070C0"/>
                </a:solidFill>
              </a:rPr>
              <a:t>MECCANISMI DI RIPARAZIONE DEL DNA</a:t>
            </a:r>
          </a:p>
        </p:txBody>
      </p:sp>
      <p:sp>
        <p:nvSpPr>
          <p:cNvPr id="3" name="TextBox 2">
            <a:extLst>
              <a:ext uri="{FF2B5EF4-FFF2-40B4-BE49-F238E27FC236}">
                <a16:creationId xmlns:a16="http://schemas.microsoft.com/office/drawing/2014/main" id="{1A6DC470-EB59-D3E9-6953-B4EBD86E0FFA}"/>
              </a:ext>
            </a:extLst>
          </p:cNvPr>
          <p:cNvSpPr txBox="1"/>
          <p:nvPr/>
        </p:nvSpPr>
        <p:spPr>
          <a:xfrm>
            <a:off x="267913" y="1228907"/>
            <a:ext cx="9330375" cy="830997"/>
          </a:xfrm>
          <a:prstGeom prst="rect">
            <a:avLst/>
          </a:prstGeom>
          <a:noFill/>
        </p:spPr>
        <p:txBody>
          <a:bodyPr wrap="square" rtlCol="0">
            <a:spAutoFit/>
          </a:bodyPr>
          <a:lstStyle/>
          <a:p>
            <a:r>
              <a:rPr lang="en-US" sz="2400" dirty="0"/>
              <a:t>ONE STEP REPAIR: </a:t>
            </a:r>
            <a:r>
              <a:rPr lang="en-US" sz="2400" dirty="0" err="1"/>
              <a:t>alchilazione</a:t>
            </a:r>
            <a:r>
              <a:rPr lang="en-US" sz="2400" dirty="0"/>
              <a:t> </a:t>
            </a:r>
            <a:br>
              <a:rPr lang="en-US" sz="2400" dirty="0"/>
            </a:br>
            <a:r>
              <a:rPr lang="en-US" sz="2400" dirty="0"/>
              <a:t>	</a:t>
            </a:r>
            <a:r>
              <a:rPr lang="en-US" sz="2400" dirty="0" err="1"/>
              <a:t>Alchiltransferasi</a:t>
            </a:r>
            <a:r>
              <a:rPr lang="en-US" sz="2400" dirty="0"/>
              <a:t>. </a:t>
            </a:r>
            <a:r>
              <a:rPr lang="en-US" sz="2400" dirty="0" err="1"/>
              <a:t>Rimozione</a:t>
            </a:r>
            <a:r>
              <a:rPr lang="en-US" sz="2400" dirty="0"/>
              <a:t> di </a:t>
            </a:r>
            <a:r>
              <a:rPr lang="en-US" sz="2400" dirty="0" err="1"/>
              <a:t>gruppi</a:t>
            </a:r>
            <a:r>
              <a:rPr lang="en-US" sz="2400" dirty="0"/>
              <a:t> </a:t>
            </a:r>
            <a:r>
              <a:rPr lang="en-US" sz="2400" dirty="0" err="1"/>
              <a:t>alchili</a:t>
            </a:r>
            <a:r>
              <a:rPr lang="en-US" sz="2400" dirty="0"/>
              <a:t> da guanine </a:t>
            </a:r>
            <a:endParaRPr lang="it-IT" sz="2400" dirty="0"/>
          </a:p>
        </p:txBody>
      </p:sp>
    </p:spTree>
    <p:extLst>
      <p:ext uri="{BB962C8B-B14F-4D97-AF65-F5344CB8AC3E}">
        <p14:creationId xmlns:p14="http://schemas.microsoft.com/office/powerpoint/2010/main" val="1325686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D3E079-4779-20D8-D5A5-FC3510F62B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201" y="1851173"/>
            <a:ext cx="1842508" cy="4695145"/>
          </a:xfrm>
          <a:prstGeom prst="rect">
            <a:avLst/>
          </a:prstGeom>
          <a:ln w="28575">
            <a:solidFill>
              <a:schemeClr val="accent1"/>
            </a:solidFill>
          </a:ln>
        </p:spPr>
      </p:pic>
      <p:sp>
        <p:nvSpPr>
          <p:cNvPr id="4" name="TextBox 3">
            <a:extLst>
              <a:ext uri="{FF2B5EF4-FFF2-40B4-BE49-F238E27FC236}">
                <a16:creationId xmlns:a16="http://schemas.microsoft.com/office/drawing/2014/main" id="{29786585-5B61-600E-1EDC-F85DC47C236B}"/>
              </a:ext>
            </a:extLst>
          </p:cNvPr>
          <p:cNvSpPr txBox="1"/>
          <p:nvPr/>
        </p:nvSpPr>
        <p:spPr>
          <a:xfrm>
            <a:off x="222734" y="198992"/>
            <a:ext cx="11493016" cy="1384995"/>
          </a:xfrm>
          <a:prstGeom prst="rect">
            <a:avLst/>
          </a:prstGeom>
          <a:noFill/>
        </p:spPr>
        <p:txBody>
          <a:bodyPr wrap="square" rtlCol="0">
            <a:spAutoFit/>
          </a:bodyPr>
          <a:lstStyle/>
          <a:p>
            <a:r>
              <a:rPr lang="en-US" sz="2800" b="1" dirty="0">
                <a:solidFill>
                  <a:srgbClr val="0070C0"/>
                </a:solidFill>
              </a:rPr>
              <a:t>BASE EXCISION REPAIR</a:t>
            </a:r>
            <a:r>
              <a:rPr lang="en-US" sz="2800" dirty="0"/>
              <a:t>: </a:t>
            </a:r>
            <a:r>
              <a:rPr lang="en-US" sz="2800" dirty="0" err="1"/>
              <a:t>danno</a:t>
            </a:r>
            <a:r>
              <a:rPr lang="en-US" sz="2800" dirty="0"/>
              <a:t> per </a:t>
            </a:r>
            <a:r>
              <a:rPr lang="en-US" sz="2800" dirty="0" err="1"/>
              <a:t>ossidazione</a:t>
            </a:r>
            <a:r>
              <a:rPr lang="en-US" sz="2800" dirty="0"/>
              <a:t>, </a:t>
            </a:r>
            <a:r>
              <a:rPr lang="en-US" sz="2800" dirty="0" err="1"/>
              <a:t>deaminazione</a:t>
            </a:r>
            <a:r>
              <a:rPr lang="en-US" sz="2800" dirty="0"/>
              <a:t>, </a:t>
            </a:r>
            <a:r>
              <a:rPr lang="en-US" sz="2800" dirty="0" err="1"/>
              <a:t>alchilazione</a:t>
            </a:r>
            <a:r>
              <a:rPr lang="en-US" sz="2800" dirty="0"/>
              <a:t> </a:t>
            </a:r>
            <a:br>
              <a:rPr lang="en-US" sz="2800" dirty="0"/>
            </a:br>
            <a:r>
              <a:rPr lang="en-US" sz="2800" dirty="0"/>
              <a:t>	</a:t>
            </a:r>
            <a:r>
              <a:rPr lang="en-US" sz="2800" dirty="0" err="1"/>
              <a:t>Eliminazione</a:t>
            </a:r>
            <a:r>
              <a:rPr lang="en-US" sz="2800" dirty="0"/>
              <a:t> base </a:t>
            </a:r>
            <a:r>
              <a:rPr lang="en-US" sz="2800" dirty="0" err="1"/>
              <a:t>mutata</a:t>
            </a:r>
            <a:r>
              <a:rPr lang="en-US" sz="2800" dirty="0"/>
              <a:t> (ed </a:t>
            </a:r>
            <a:r>
              <a:rPr lang="en-US" sz="2800" dirty="0" err="1"/>
              <a:t>eventuali</a:t>
            </a:r>
            <a:r>
              <a:rPr lang="en-US" sz="2800" dirty="0"/>
              <a:t> </a:t>
            </a:r>
            <a:r>
              <a:rPr lang="en-US" sz="2800" dirty="0" err="1"/>
              <a:t>basi</a:t>
            </a:r>
            <a:r>
              <a:rPr lang="en-US" sz="2800" dirty="0"/>
              <a:t> vicine) e </a:t>
            </a:r>
            <a:r>
              <a:rPr lang="en-US" sz="2800" dirty="0" err="1"/>
              <a:t>sostituzione</a:t>
            </a:r>
            <a:r>
              <a:rPr lang="en-US" sz="2800" dirty="0"/>
              <a:t>	</a:t>
            </a:r>
            <a:r>
              <a:rPr lang="en-US" sz="2800" b="1" dirty="0"/>
              <a:t>MUTYH</a:t>
            </a:r>
            <a:r>
              <a:rPr lang="en-US" sz="2800" dirty="0"/>
              <a:t>, </a:t>
            </a:r>
            <a:r>
              <a:rPr lang="en-US" sz="2800" dirty="0" err="1"/>
              <a:t>mutato</a:t>
            </a:r>
            <a:r>
              <a:rPr lang="en-US" sz="2800" dirty="0"/>
              <a:t> in </a:t>
            </a:r>
            <a:r>
              <a:rPr lang="en-US" sz="2800" b="1" dirty="0" err="1"/>
              <a:t>poliposi</a:t>
            </a:r>
            <a:r>
              <a:rPr lang="en-US" sz="2800" b="1" dirty="0"/>
              <a:t> </a:t>
            </a:r>
            <a:r>
              <a:rPr lang="en-US" sz="2800" b="1" dirty="0" err="1"/>
              <a:t>familiare</a:t>
            </a:r>
            <a:r>
              <a:rPr lang="en-US" sz="2800" b="1" dirty="0"/>
              <a:t> e </a:t>
            </a:r>
            <a:r>
              <a:rPr lang="en-US" sz="2800" b="1" dirty="0" err="1"/>
              <a:t>cancro</a:t>
            </a:r>
            <a:r>
              <a:rPr lang="en-US" sz="2800" b="1" dirty="0"/>
              <a:t> del colon</a:t>
            </a:r>
            <a:endParaRPr lang="it-IT" sz="2800" b="1" dirty="0"/>
          </a:p>
        </p:txBody>
      </p:sp>
      <p:sp>
        <p:nvSpPr>
          <p:cNvPr id="8" name="TextBox 7">
            <a:extLst>
              <a:ext uri="{FF2B5EF4-FFF2-40B4-BE49-F238E27FC236}">
                <a16:creationId xmlns:a16="http://schemas.microsoft.com/office/drawing/2014/main" id="{99F35C7F-6FF8-14B9-ECEF-CF700685143A}"/>
              </a:ext>
            </a:extLst>
          </p:cNvPr>
          <p:cNvSpPr txBox="1"/>
          <p:nvPr/>
        </p:nvSpPr>
        <p:spPr>
          <a:xfrm>
            <a:off x="7510287" y="6519446"/>
            <a:ext cx="4776963" cy="338554"/>
          </a:xfrm>
          <a:prstGeom prst="rect">
            <a:avLst/>
          </a:prstGeom>
          <a:noFill/>
        </p:spPr>
        <p:txBody>
          <a:bodyPr wrap="square" rtlCol="0">
            <a:spAutoFit/>
          </a:bodyPr>
          <a:lstStyle/>
          <a:p>
            <a:r>
              <a:rPr lang="en-US" sz="1600" dirty="0" err="1"/>
              <a:t>Kidambi</a:t>
            </a:r>
            <a:r>
              <a:rPr lang="en-US" sz="1600" dirty="0"/>
              <a:t>, </a:t>
            </a:r>
            <a:r>
              <a:rPr lang="en-US" sz="1600" dirty="0" err="1"/>
              <a:t>Curr</a:t>
            </a:r>
            <a:r>
              <a:rPr lang="en-US" sz="1600" dirty="0"/>
              <a:t> Treat Options Gastro (2019) 17:650–665</a:t>
            </a:r>
            <a:endParaRPr lang="it-IT" sz="1600" dirty="0"/>
          </a:p>
        </p:txBody>
      </p:sp>
      <p:sp>
        <p:nvSpPr>
          <p:cNvPr id="5" name="TextBox 4">
            <a:extLst>
              <a:ext uri="{FF2B5EF4-FFF2-40B4-BE49-F238E27FC236}">
                <a16:creationId xmlns:a16="http://schemas.microsoft.com/office/drawing/2014/main" id="{F957CDAA-93BF-A3D9-9B73-682C088510AF}"/>
              </a:ext>
            </a:extLst>
          </p:cNvPr>
          <p:cNvSpPr txBox="1"/>
          <p:nvPr/>
        </p:nvSpPr>
        <p:spPr>
          <a:xfrm>
            <a:off x="3350500" y="6544304"/>
            <a:ext cx="2721074" cy="338554"/>
          </a:xfrm>
          <a:prstGeom prst="rect">
            <a:avLst/>
          </a:prstGeom>
          <a:noFill/>
        </p:spPr>
        <p:txBody>
          <a:bodyPr wrap="square" rtlCol="0">
            <a:spAutoFit/>
          </a:bodyPr>
          <a:lstStyle/>
          <a:p>
            <a:r>
              <a:rPr lang="en-US" sz="1600" dirty="0"/>
              <a:t>David, Nature 2007</a:t>
            </a:r>
            <a:endParaRPr lang="it-IT" sz="1600" dirty="0"/>
          </a:p>
        </p:txBody>
      </p:sp>
      <p:pic>
        <p:nvPicPr>
          <p:cNvPr id="10" name="Picture 9">
            <a:extLst>
              <a:ext uri="{FF2B5EF4-FFF2-40B4-BE49-F238E27FC236}">
                <a16:creationId xmlns:a16="http://schemas.microsoft.com/office/drawing/2014/main" id="{12F3500A-7167-DB4B-BBDE-558EFA4EE438}"/>
              </a:ext>
            </a:extLst>
          </p:cNvPr>
          <p:cNvPicPr>
            <a:picLocks noChangeAspect="1"/>
          </p:cNvPicPr>
          <p:nvPr/>
        </p:nvPicPr>
        <p:blipFill>
          <a:blip r:embed="rId4"/>
          <a:stretch>
            <a:fillRect/>
          </a:stretch>
        </p:blipFill>
        <p:spPr>
          <a:xfrm>
            <a:off x="9242271" y="1921294"/>
            <a:ext cx="2695367" cy="2366997"/>
          </a:xfrm>
          <a:prstGeom prst="rect">
            <a:avLst/>
          </a:prstGeom>
        </p:spPr>
      </p:pic>
      <p:cxnSp>
        <p:nvCxnSpPr>
          <p:cNvPr id="11" name="Straight Connector 10">
            <a:extLst>
              <a:ext uri="{FF2B5EF4-FFF2-40B4-BE49-F238E27FC236}">
                <a16:creationId xmlns:a16="http://schemas.microsoft.com/office/drawing/2014/main" id="{31052876-B7AB-94A8-074F-E87E3399BB36}"/>
              </a:ext>
            </a:extLst>
          </p:cNvPr>
          <p:cNvCxnSpPr/>
          <p:nvPr/>
        </p:nvCxnSpPr>
        <p:spPr>
          <a:xfrm>
            <a:off x="1452563" y="1921294"/>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010DAFB-1AAE-7866-D9D1-AEC3DE1F32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8433" y="1829404"/>
            <a:ext cx="4605919" cy="3485986"/>
          </a:xfrm>
          <a:prstGeom prst="rect">
            <a:avLst/>
          </a:prstGeom>
        </p:spPr>
      </p:pic>
      <p:sp>
        <p:nvSpPr>
          <p:cNvPr id="14" name="TextBox 13">
            <a:extLst>
              <a:ext uri="{FF2B5EF4-FFF2-40B4-BE49-F238E27FC236}">
                <a16:creationId xmlns:a16="http://schemas.microsoft.com/office/drawing/2014/main" id="{9B96B5EA-F670-B75A-2392-F3751E096D3E}"/>
              </a:ext>
            </a:extLst>
          </p:cNvPr>
          <p:cNvSpPr txBox="1"/>
          <p:nvPr/>
        </p:nvSpPr>
        <p:spPr>
          <a:xfrm>
            <a:off x="6484467" y="2354729"/>
            <a:ext cx="1196674" cy="369332"/>
          </a:xfrm>
          <a:prstGeom prst="rect">
            <a:avLst/>
          </a:prstGeom>
          <a:noFill/>
        </p:spPr>
        <p:txBody>
          <a:bodyPr wrap="none" rtlCol="0">
            <a:spAutoFit/>
          </a:bodyPr>
          <a:lstStyle/>
          <a:p>
            <a:r>
              <a:rPr lang="en-US" dirty="0"/>
              <a:t>8-oxoG (O)</a:t>
            </a:r>
            <a:endParaRPr lang="it-IT" dirty="0"/>
          </a:p>
        </p:txBody>
      </p:sp>
      <p:sp>
        <p:nvSpPr>
          <p:cNvPr id="15" name="TextBox 14">
            <a:extLst>
              <a:ext uri="{FF2B5EF4-FFF2-40B4-BE49-F238E27FC236}">
                <a16:creationId xmlns:a16="http://schemas.microsoft.com/office/drawing/2014/main" id="{3FDF9EE3-A792-764D-DAC9-94B0EE677BA1}"/>
              </a:ext>
            </a:extLst>
          </p:cNvPr>
          <p:cNvSpPr txBox="1"/>
          <p:nvPr/>
        </p:nvSpPr>
        <p:spPr>
          <a:xfrm>
            <a:off x="4938755" y="5315390"/>
            <a:ext cx="3091424" cy="369332"/>
          </a:xfrm>
          <a:prstGeom prst="rect">
            <a:avLst/>
          </a:prstGeom>
          <a:noFill/>
        </p:spPr>
        <p:txBody>
          <a:bodyPr wrap="none" rtlCol="0">
            <a:spAutoFit/>
          </a:bodyPr>
          <a:lstStyle/>
          <a:p>
            <a:r>
              <a:rPr lang="en-US" dirty="0"/>
              <a:t>Senza </a:t>
            </a:r>
            <a:r>
              <a:rPr lang="en-US" dirty="0" err="1"/>
              <a:t>riparo</a:t>
            </a:r>
            <a:r>
              <a:rPr lang="en-US" dirty="0"/>
              <a:t> -&gt; </a:t>
            </a:r>
            <a:r>
              <a:rPr lang="en-US" dirty="0" err="1"/>
              <a:t>transizione</a:t>
            </a:r>
            <a:r>
              <a:rPr lang="en-US" dirty="0"/>
              <a:t> G&gt;T</a:t>
            </a:r>
            <a:endParaRPr lang="it-IT" dirty="0"/>
          </a:p>
        </p:txBody>
      </p:sp>
      <p:sp>
        <p:nvSpPr>
          <p:cNvPr id="16" name="TextBox 15">
            <a:extLst>
              <a:ext uri="{FF2B5EF4-FFF2-40B4-BE49-F238E27FC236}">
                <a16:creationId xmlns:a16="http://schemas.microsoft.com/office/drawing/2014/main" id="{08DEF8A4-8D41-841C-E945-4668B34CE46F}"/>
              </a:ext>
            </a:extLst>
          </p:cNvPr>
          <p:cNvSpPr txBox="1"/>
          <p:nvPr/>
        </p:nvSpPr>
        <p:spPr>
          <a:xfrm>
            <a:off x="2655320" y="2812901"/>
            <a:ext cx="1822824" cy="646331"/>
          </a:xfrm>
          <a:prstGeom prst="rect">
            <a:avLst/>
          </a:prstGeom>
          <a:noFill/>
        </p:spPr>
        <p:txBody>
          <a:bodyPr wrap="square" rtlCol="0">
            <a:spAutoFit/>
          </a:bodyPr>
          <a:lstStyle/>
          <a:p>
            <a:r>
              <a:rPr lang="en-US" dirty="0"/>
              <a:t>OGG1 </a:t>
            </a:r>
            <a:r>
              <a:rPr lang="en-US" dirty="0" err="1"/>
              <a:t>rimuove</a:t>
            </a:r>
            <a:r>
              <a:rPr lang="en-US" dirty="0"/>
              <a:t> “O” dal </a:t>
            </a:r>
            <a:r>
              <a:rPr lang="en-US" dirty="0" err="1"/>
              <a:t>paio</a:t>
            </a:r>
            <a:r>
              <a:rPr lang="en-US" dirty="0"/>
              <a:t> O-C</a:t>
            </a:r>
            <a:endParaRPr lang="it-IT" dirty="0"/>
          </a:p>
        </p:txBody>
      </p:sp>
      <p:sp>
        <p:nvSpPr>
          <p:cNvPr id="17" name="TextBox 16">
            <a:extLst>
              <a:ext uri="{FF2B5EF4-FFF2-40B4-BE49-F238E27FC236}">
                <a16:creationId xmlns:a16="http://schemas.microsoft.com/office/drawing/2014/main" id="{6978E459-0591-074B-B26A-38D309F21515}"/>
              </a:ext>
            </a:extLst>
          </p:cNvPr>
          <p:cNvSpPr txBox="1"/>
          <p:nvPr/>
        </p:nvSpPr>
        <p:spPr>
          <a:xfrm>
            <a:off x="7012940" y="3887206"/>
            <a:ext cx="2035136" cy="646331"/>
          </a:xfrm>
          <a:prstGeom prst="rect">
            <a:avLst/>
          </a:prstGeom>
          <a:noFill/>
        </p:spPr>
        <p:txBody>
          <a:bodyPr wrap="square" rtlCol="0">
            <a:spAutoFit/>
          </a:bodyPr>
          <a:lstStyle/>
          <a:p>
            <a:r>
              <a:rPr lang="en-US" dirty="0"/>
              <a:t>MUTYH </a:t>
            </a:r>
            <a:r>
              <a:rPr lang="en-US" dirty="0" err="1"/>
              <a:t>rimuove</a:t>
            </a:r>
            <a:r>
              <a:rPr lang="en-US" dirty="0"/>
              <a:t> la “A” </a:t>
            </a:r>
            <a:r>
              <a:rPr lang="en-US" dirty="0" err="1"/>
              <a:t>appaiata</a:t>
            </a:r>
            <a:r>
              <a:rPr lang="en-US" dirty="0"/>
              <a:t> </a:t>
            </a:r>
            <a:r>
              <a:rPr lang="en-US" dirty="0" err="1"/>
              <a:t>alla</a:t>
            </a:r>
            <a:r>
              <a:rPr lang="en-US" dirty="0"/>
              <a:t> O</a:t>
            </a:r>
            <a:endParaRPr lang="it-IT" dirty="0"/>
          </a:p>
        </p:txBody>
      </p:sp>
      <p:sp>
        <p:nvSpPr>
          <p:cNvPr id="18" name="TextBox 17">
            <a:extLst>
              <a:ext uri="{FF2B5EF4-FFF2-40B4-BE49-F238E27FC236}">
                <a16:creationId xmlns:a16="http://schemas.microsoft.com/office/drawing/2014/main" id="{74621090-92B3-F2A4-0F42-9AE1236FF94C}"/>
              </a:ext>
            </a:extLst>
          </p:cNvPr>
          <p:cNvSpPr txBox="1"/>
          <p:nvPr/>
        </p:nvSpPr>
        <p:spPr>
          <a:xfrm>
            <a:off x="8468659" y="5008282"/>
            <a:ext cx="3468979" cy="923330"/>
          </a:xfrm>
          <a:prstGeom prst="rect">
            <a:avLst/>
          </a:prstGeom>
          <a:noFill/>
        </p:spPr>
        <p:txBody>
          <a:bodyPr wrap="square" rtlCol="0">
            <a:spAutoFit/>
          </a:bodyPr>
          <a:lstStyle/>
          <a:p>
            <a:r>
              <a:rPr lang="it-IT" dirty="0"/>
              <a:t>OGG1 e MUTYH creano un sito </a:t>
            </a:r>
            <a:r>
              <a:rPr lang="it-IT" dirty="0" err="1"/>
              <a:t>apurinico</a:t>
            </a:r>
            <a:r>
              <a:rPr lang="it-IT" dirty="0"/>
              <a:t> da legare poi per riparazione</a:t>
            </a:r>
          </a:p>
        </p:txBody>
      </p:sp>
    </p:spTree>
    <p:extLst>
      <p:ext uri="{BB962C8B-B14F-4D97-AF65-F5344CB8AC3E}">
        <p14:creationId xmlns:p14="http://schemas.microsoft.com/office/powerpoint/2010/main" val="423090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904213-8FDE-23EA-3DAC-DF277CF70B0B}"/>
              </a:ext>
            </a:extLst>
          </p:cNvPr>
          <p:cNvSpPr txBox="1"/>
          <p:nvPr/>
        </p:nvSpPr>
        <p:spPr>
          <a:xfrm>
            <a:off x="129515" y="110371"/>
            <a:ext cx="10626717" cy="523220"/>
          </a:xfrm>
          <a:prstGeom prst="rect">
            <a:avLst/>
          </a:prstGeom>
          <a:noFill/>
        </p:spPr>
        <p:txBody>
          <a:bodyPr wrap="square" lIns="91440" tIns="45720" rIns="91440" bIns="45720" rtlCol="0" anchor="t">
            <a:spAutoFit/>
          </a:bodyPr>
          <a:lstStyle/>
          <a:p>
            <a:r>
              <a:rPr lang="en-US" sz="2800" b="1" dirty="0">
                <a:solidFill>
                  <a:srgbClr val="0070C0"/>
                </a:solidFill>
              </a:rPr>
              <a:t>NUCLEOTIDE EXCISION REPAIR</a:t>
            </a:r>
            <a:r>
              <a:rPr lang="en-US" sz="2800" dirty="0"/>
              <a:t>: per </a:t>
            </a:r>
            <a:r>
              <a:rPr lang="en-US" sz="2800" dirty="0" err="1"/>
              <a:t>lesioni</a:t>
            </a:r>
            <a:r>
              <a:rPr lang="en-US" sz="2800" dirty="0"/>
              <a:t> </a:t>
            </a:r>
            <a:r>
              <a:rPr lang="en-US" sz="2800" dirty="0" err="1"/>
              <a:t>che</a:t>
            </a:r>
            <a:r>
              <a:rPr lang="en-US" sz="2800" dirty="0"/>
              <a:t> </a:t>
            </a:r>
            <a:r>
              <a:rPr lang="en-US" sz="2800" dirty="0" err="1"/>
              <a:t>distorcono</a:t>
            </a:r>
            <a:r>
              <a:rPr lang="en-US" sz="2800" dirty="0"/>
              <a:t> </a:t>
            </a:r>
            <a:r>
              <a:rPr lang="en-US" sz="2800" dirty="0" err="1"/>
              <a:t>l’elica</a:t>
            </a:r>
            <a:endParaRPr lang="en-US" sz="2800" dirty="0">
              <a:cs typeface="Calibri"/>
            </a:endParaRPr>
          </a:p>
        </p:txBody>
      </p:sp>
      <p:sp>
        <p:nvSpPr>
          <p:cNvPr id="3" name="CasellaDiTesto 2">
            <a:extLst>
              <a:ext uri="{FF2B5EF4-FFF2-40B4-BE49-F238E27FC236}">
                <a16:creationId xmlns:a16="http://schemas.microsoft.com/office/drawing/2014/main" id="{57CBDA25-6FF5-65CF-CEE6-DD7012659C0A}"/>
              </a:ext>
            </a:extLst>
          </p:cNvPr>
          <p:cNvSpPr txBox="1"/>
          <p:nvPr/>
        </p:nvSpPr>
        <p:spPr>
          <a:xfrm>
            <a:off x="9103858" y="2255671"/>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err="1"/>
              <a:t>geni</a:t>
            </a:r>
            <a:r>
              <a:rPr lang="en-US" sz="2800" dirty="0"/>
              <a:t> del Gruppo XP (</a:t>
            </a:r>
            <a:r>
              <a:rPr lang="en-US" sz="2800" b="1" dirty="0"/>
              <a:t>Xeroderma pigmentosum</a:t>
            </a:r>
            <a:r>
              <a:rPr lang="en-US" sz="2800" dirty="0"/>
              <a:t>)</a:t>
            </a:r>
            <a:endParaRPr lang="it-IT" sz="2800" dirty="0"/>
          </a:p>
        </p:txBody>
      </p:sp>
      <p:sp>
        <p:nvSpPr>
          <p:cNvPr id="6" name="CasellaDiTesto 5">
            <a:extLst>
              <a:ext uri="{FF2B5EF4-FFF2-40B4-BE49-F238E27FC236}">
                <a16:creationId xmlns:a16="http://schemas.microsoft.com/office/drawing/2014/main" id="{CE50CEC6-59B5-8316-85E3-722622C00A84}"/>
              </a:ext>
            </a:extLst>
          </p:cNvPr>
          <p:cNvSpPr txBox="1"/>
          <p:nvPr/>
        </p:nvSpPr>
        <p:spPr>
          <a:xfrm>
            <a:off x="9103858" y="6408964"/>
            <a:ext cx="2096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Fig</a:t>
            </a:r>
            <a:r>
              <a:rPr lang="it-IT" dirty="0">
                <a:cs typeface="Calibri"/>
              </a:rPr>
              <a:t> 2.16 da Pecorino</a:t>
            </a:r>
            <a:endParaRPr lang="it-IT" dirty="0"/>
          </a:p>
        </p:txBody>
      </p:sp>
      <p:pic>
        <p:nvPicPr>
          <p:cNvPr id="8" name="Picture 7">
            <a:extLst>
              <a:ext uri="{FF2B5EF4-FFF2-40B4-BE49-F238E27FC236}">
                <a16:creationId xmlns:a16="http://schemas.microsoft.com/office/drawing/2014/main" id="{49214BA4-6851-1C5F-2C53-747BB72403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6845" y="754052"/>
            <a:ext cx="2195123" cy="5905927"/>
          </a:xfrm>
          <a:prstGeom prst="rect">
            <a:avLst/>
          </a:prstGeom>
          <a:ln w="28575">
            <a:solidFill>
              <a:schemeClr val="accent1"/>
            </a:solidFill>
          </a:ln>
        </p:spPr>
      </p:pic>
      <p:pic>
        <p:nvPicPr>
          <p:cNvPr id="9" name="Picture 8">
            <a:extLst>
              <a:ext uri="{FF2B5EF4-FFF2-40B4-BE49-F238E27FC236}">
                <a16:creationId xmlns:a16="http://schemas.microsoft.com/office/drawing/2014/main" id="{77BCAFFB-73F1-AB30-8E2F-D2B9244D832F}"/>
              </a:ext>
            </a:extLst>
          </p:cNvPr>
          <p:cNvPicPr>
            <a:picLocks noChangeAspect="1"/>
          </p:cNvPicPr>
          <p:nvPr/>
        </p:nvPicPr>
        <p:blipFill>
          <a:blip r:embed="rId3"/>
          <a:stretch>
            <a:fillRect/>
          </a:stretch>
        </p:blipFill>
        <p:spPr>
          <a:xfrm>
            <a:off x="3028622" y="710950"/>
            <a:ext cx="5181928" cy="5698014"/>
          </a:xfrm>
          <a:prstGeom prst="rect">
            <a:avLst/>
          </a:prstGeom>
        </p:spPr>
      </p:pic>
    </p:spTree>
    <p:extLst>
      <p:ext uri="{BB962C8B-B14F-4D97-AF65-F5344CB8AC3E}">
        <p14:creationId xmlns:p14="http://schemas.microsoft.com/office/powerpoint/2010/main" val="3368696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646488-4089-2C9A-6B25-247DEF75BA70}"/>
              </a:ext>
            </a:extLst>
          </p:cNvPr>
          <p:cNvSpPr txBox="1"/>
          <p:nvPr/>
        </p:nvSpPr>
        <p:spPr>
          <a:xfrm>
            <a:off x="365523" y="258560"/>
            <a:ext cx="10578354" cy="4770537"/>
          </a:xfrm>
          <a:prstGeom prst="rect">
            <a:avLst/>
          </a:prstGeom>
          <a:noFill/>
        </p:spPr>
        <p:txBody>
          <a:bodyPr wrap="square" lIns="91440" tIns="45720" rIns="91440" bIns="45720" rtlCol="0" anchor="t">
            <a:spAutoFit/>
          </a:bodyPr>
          <a:lstStyle/>
          <a:p>
            <a:pPr>
              <a:spcBef>
                <a:spcPts val="1200"/>
              </a:spcBef>
            </a:pPr>
            <a:r>
              <a:rPr lang="it-IT" sz="3200" b="1" dirty="0">
                <a:solidFill>
                  <a:srgbClr val="0070C0"/>
                </a:solidFill>
              </a:rPr>
              <a:t>In base al differenziamento alla benignità o malignità</a:t>
            </a:r>
          </a:p>
          <a:p>
            <a:pPr>
              <a:spcBef>
                <a:spcPts val="1200"/>
              </a:spcBef>
            </a:pPr>
            <a:r>
              <a:rPr lang="it-IT" sz="2400" b="1" dirty="0"/>
              <a:t>- Da cellule proliferanti embrionali</a:t>
            </a:r>
          </a:p>
          <a:p>
            <a:pPr>
              <a:spcBef>
                <a:spcPts val="1200"/>
              </a:spcBef>
            </a:pPr>
            <a:r>
              <a:rPr lang="it-IT" sz="2400" dirty="0"/>
              <a:t>TERATOMI da cellule dei foglietti embrionali</a:t>
            </a:r>
          </a:p>
          <a:p>
            <a:pPr>
              <a:spcBef>
                <a:spcPts val="1200"/>
              </a:spcBef>
            </a:pPr>
            <a:r>
              <a:rPr lang="it-IT" sz="2400" dirty="0"/>
              <a:t>AMARTOMI alterata differenziazione embrionale</a:t>
            </a:r>
          </a:p>
          <a:p>
            <a:pPr>
              <a:spcBef>
                <a:spcPts val="1200"/>
              </a:spcBef>
            </a:pPr>
            <a:r>
              <a:rPr lang="it-IT" sz="2400" dirty="0"/>
              <a:t>-BLASTOMI da cellule embrionali differenziate, ma ancora proliferanti</a:t>
            </a:r>
          </a:p>
          <a:p>
            <a:pPr>
              <a:spcBef>
                <a:spcPts val="1200"/>
              </a:spcBef>
            </a:pPr>
            <a:r>
              <a:rPr lang="it-IT" sz="2400" b="1" dirty="0"/>
              <a:t>- Da cellule proliferanti adulte</a:t>
            </a:r>
          </a:p>
          <a:p>
            <a:pPr>
              <a:spcBef>
                <a:spcPts val="1200"/>
              </a:spcBef>
            </a:pPr>
            <a:r>
              <a:rPr lang="it-IT" sz="2400" dirty="0"/>
              <a:t>Ghiandole: 	ADENOMI / ADENOCARCINOMI</a:t>
            </a:r>
          </a:p>
          <a:p>
            <a:pPr>
              <a:spcBef>
                <a:spcPts val="1200"/>
              </a:spcBef>
            </a:pPr>
            <a:r>
              <a:rPr lang="it-IT" sz="2400" dirty="0"/>
              <a:t>Epiteli:		EPITELIOMI / CARCINOMI</a:t>
            </a:r>
          </a:p>
          <a:p>
            <a:pPr>
              <a:spcBef>
                <a:spcPts val="1200"/>
              </a:spcBef>
            </a:pPr>
            <a:r>
              <a:rPr lang="it-IT" sz="2400" dirty="0"/>
              <a:t>Mesenchima	SARCOMI </a:t>
            </a:r>
          </a:p>
        </p:txBody>
      </p:sp>
      <p:sp>
        <p:nvSpPr>
          <p:cNvPr id="3" name="TextBox 2">
            <a:extLst>
              <a:ext uri="{FF2B5EF4-FFF2-40B4-BE49-F238E27FC236}">
                <a16:creationId xmlns:a16="http://schemas.microsoft.com/office/drawing/2014/main" id="{F3BB0F77-818B-EC26-231E-AF1A49774D9A}"/>
              </a:ext>
            </a:extLst>
          </p:cNvPr>
          <p:cNvSpPr txBox="1"/>
          <p:nvPr/>
        </p:nvSpPr>
        <p:spPr>
          <a:xfrm>
            <a:off x="2786897" y="5474848"/>
            <a:ext cx="8075982" cy="954107"/>
          </a:xfrm>
          <a:prstGeom prst="rect">
            <a:avLst/>
          </a:prstGeom>
          <a:noFill/>
        </p:spPr>
        <p:txBody>
          <a:bodyPr wrap="square" rtlCol="0">
            <a:spAutoFit/>
          </a:bodyPr>
          <a:lstStyle/>
          <a:p>
            <a:r>
              <a:rPr lang="it-IT" sz="2800" dirty="0"/>
              <a:t>I tumori che originano da cellule che proliferano molto hanno più possibilità di accumulare mutazioni</a:t>
            </a:r>
          </a:p>
        </p:txBody>
      </p:sp>
    </p:spTree>
    <p:extLst>
      <p:ext uri="{BB962C8B-B14F-4D97-AF65-F5344CB8AC3E}">
        <p14:creationId xmlns:p14="http://schemas.microsoft.com/office/powerpoint/2010/main" val="22628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904213-8FDE-23EA-3DAC-DF277CF70B0B}"/>
              </a:ext>
            </a:extLst>
          </p:cNvPr>
          <p:cNvSpPr txBox="1"/>
          <p:nvPr/>
        </p:nvSpPr>
        <p:spPr>
          <a:xfrm>
            <a:off x="240206" y="241410"/>
            <a:ext cx="9330375" cy="461665"/>
          </a:xfrm>
          <a:prstGeom prst="rect">
            <a:avLst/>
          </a:prstGeom>
          <a:noFill/>
        </p:spPr>
        <p:txBody>
          <a:bodyPr wrap="square" lIns="91440" tIns="45720" rIns="91440" bIns="45720" rtlCol="0" anchor="t">
            <a:spAutoFit/>
          </a:bodyPr>
          <a:lstStyle/>
          <a:p>
            <a:r>
              <a:rPr lang="en-US" sz="2400" b="1" dirty="0"/>
              <a:t>Xeroderma pigmentosum</a:t>
            </a:r>
            <a:endParaRPr lang="it-IT" sz="2400" b="1" dirty="0"/>
          </a:p>
        </p:txBody>
      </p:sp>
      <p:sp>
        <p:nvSpPr>
          <p:cNvPr id="2" name="TextBox 1">
            <a:extLst>
              <a:ext uri="{FF2B5EF4-FFF2-40B4-BE49-F238E27FC236}">
                <a16:creationId xmlns:a16="http://schemas.microsoft.com/office/drawing/2014/main" id="{B28E9E26-CBAC-18B7-2CA8-657915A54727}"/>
              </a:ext>
            </a:extLst>
          </p:cNvPr>
          <p:cNvSpPr txBox="1"/>
          <p:nvPr/>
        </p:nvSpPr>
        <p:spPr>
          <a:xfrm>
            <a:off x="326571" y="4343400"/>
            <a:ext cx="7102788" cy="2308324"/>
          </a:xfrm>
          <a:prstGeom prst="rect">
            <a:avLst/>
          </a:prstGeom>
          <a:noFill/>
        </p:spPr>
        <p:txBody>
          <a:bodyPr wrap="square" rtlCol="0">
            <a:spAutoFit/>
          </a:bodyPr>
          <a:lstStyle/>
          <a:p>
            <a:r>
              <a:rPr lang="it-IT" sz="2400" b="0" i="0" dirty="0">
                <a:effectLst/>
              </a:rPr>
              <a:t>Malattia genetica: ipersensibilità alle radiazioni UV. </a:t>
            </a:r>
            <a:br>
              <a:rPr lang="it-IT" sz="2400" b="0" i="0" dirty="0">
                <a:effectLst/>
              </a:rPr>
            </a:br>
            <a:r>
              <a:rPr lang="it-IT" sz="2400" b="0" i="0" dirty="0">
                <a:effectLst/>
              </a:rPr>
              <a:t>Si manifesta con sintomi a carico di pelle, occhi e sistema nervoso.</a:t>
            </a:r>
          </a:p>
          <a:p>
            <a:r>
              <a:rPr lang="it-IT" sz="2400" dirty="0"/>
              <a:t>Scottature, pigmentazioni </a:t>
            </a:r>
            <a:br>
              <a:rPr lang="it-IT" sz="2400" dirty="0"/>
            </a:br>
            <a:r>
              <a:rPr lang="it-IT" sz="2400" dirty="0"/>
              <a:t>Elevato rischio di tumori cutanei indotti da </a:t>
            </a:r>
            <a:r>
              <a:rPr lang="it-IT" sz="2400" dirty="0" err="1"/>
              <a:t>fotoesposizione</a:t>
            </a:r>
            <a:endParaRPr lang="it-IT" sz="2400" b="0" i="0" dirty="0">
              <a:effectLst/>
            </a:endParaRPr>
          </a:p>
        </p:txBody>
      </p:sp>
      <p:pic>
        <p:nvPicPr>
          <p:cNvPr id="4" name="Picture 3">
            <a:extLst>
              <a:ext uri="{FF2B5EF4-FFF2-40B4-BE49-F238E27FC236}">
                <a16:creationId xmlns:a16="http://schemas.microsoft.com/office/drawing/2014/main" id="{01154502-6C03-0896-1AB6-6B0E8F521EE5}"/>
              </a:ext>
            </a:extLst>
          </p:cNvPr>
          <p:cNvPicPr>
            <a:picLocks noChangeAspect="1"/>
          </p:cNvPicPr>
          <p:nvPr/>
        </p:nvPicPr>
        <p:blipFill>
          <a:blip r:embed="rId2"/>
          <a:stretch>
            <a:fillRect/>
          </a:stretch>
        </p:blipFill>
        <p:spPr>
          <a:xfrm>
            <a:off x="7699701" y="1038755"/>
            <a:ext cx="3594228" cy="3304645"/>
          </a:xfrm>
          <a:prstGeom prst="rect">
            <a:avLst/>
          </a:prstGeom>
        </p:spPr>
      </p:pic>
      <p:pic>
        <p:nvPicPr>
          <p:cNvPr id="8" name="Picture 7">
            <a:extLst>
              <a:ext uri="{FF2B5EF4-FFF2-40B4-BE49-F238E27FC236}">
                <a16:creationId xmlns:a16="http://schemas.microsoft.com/office/drawing/2014/main" id="{711BE5C2-FE8D-2C87-2830-BCDF42C30B93}"/>
              </a:ext>
            </a:extLst>
          </p:cNvPr>
          <p:cNvPicPr>
            <a:picLocks noChangeAspect="1"/>
          </p:cNvPicPr>
          <p:nvPr/>
        </p:nvPicPr>
        <p:blipFill>
          <a:blip r:embed="rId3"/>
          <a:stretch>
            <a:fillRect/>
          </a:stretch>
        </p:blipFill>
        <p:spPr>
          <a:xfrm>
            <a:off x="454318" y="1132842"/>
            <a:ext cx="5139658" cy="2891060"/>
          </a:xfrm>
          <a:prstGeom prst="rect">
            <a:avLst/>
          </a:prstGeom>
        </p:spPr>
      </p:pic>
    </p:spTree>
    <p:extLst>
      <p:ext uri="{BB962C8B-B14F-4D97-AF65-F5344CB8AC3E}">
        <p14:creationId xmlns:p14="http://schemas.microsoft.com/office/powerpoint/2010/main" val="2531946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C8FC43-0CCF-77ED-135B-CB108C571DC9}"/>
              </a:ext>
            </a:extLst>
          </p:cNvPr>
          <p:cNvSpPr txBox="1"/>
          <p:nvPr/>
        </p:nvSpPr>
        <p:spPr>
          <a:xfrm>
            <a:off x="286800" y="241409"/>
            <a:ext cx="5628374" cy="3539430"/>
          </a:xfrm>
          <a:prstGeom prst="rect">
            <a:avLst/>
          </a:prstGeom>
          <a:noFill/>
        </p:spPr>
        <p:txBody>
          <a:bodyPr wrap="square" lIns="91440" tIns="45720" rIns="91440" bIns="45720" rtlCol="0" anchor="t">
            <a:spAutoFit/>
          </a:bodyPr>
          <a:lstStyle/>
          <a:p>
            <a:r>
              <a:rPr lang="en-US" sz="2800" b="1" dirty="0">
                <a:solidFill>
                  <a:srgbClr val="0070C0"/>
                </a:solidFill>
              </a:rPr>
              <a:t>MISMATCH REPAIR</a:t>
            </a:r>
            <a:r>
              <a:rPr lang="en-US" sz="2800" dirty="0"/>
              <a:t>: per </a:t>
            </a:r>
            <a:r>
              <a:rPr lang="en-US" sz="2800" dirty="0" err="1"/>
              <a:t>errori</a:t>
            </a:r>
            <a:r>
              <a:rPr lang="en-US" sz="2800" dirty="0"/>
              <a:t> di </a:t>
            </a:r>
            <a:r>
              <a:rPr lang="en-US" sz="2800" dirty="0" err="1"/>
              <a:t>replicazione</a:t>
            </a:r>
            <a:r>
              <a:rPr lang="en-US" sz="2800" dirty="0"/>
              <a:t> non </a:t>
            </a:r>
            <a:r>
              <a:rPr lang="en-US" sz="2800" dirty="0" err="1"/>
              <a:t>corretti</a:t>
            </a:r>
            <a:r>
              <a:rPr lang="en-US" sz="2800" dirty="0"/>
              <a:t> da </a:t>
            </a:r>
            <a:r>
              <a:rPr lang="en-US" sz="2800" dirty="0" err="1"/>
              <a:t>polimerasi</a:t>
            </a:r>
            <a:r>
              <a:rPr lang="en-US" sz="2800" dirty="0"/>
              <a:t> </a:t>
            </a:r>
            <a:br>
              <a:rPr lang="en-US" sz="2800" dirty="0"/>
            </a:br>
            <a:r>
              <a:rPr lang="en-US" sz="2800" dirty="0"/>
              <a:t>(base-base, </a:t>
            </a:r>
            <a:r>
              <a:rPr lang="en-US" sz="2800" dirty="0" err="1"/>
              <a:t>inserzioni</a:t>
            </a:r>
            <a:r>
              <a:rPr lang="en-US" sz="2800" dirty="0"/>
              <a:t>, </a:t>
            </a:r>
            <a:r>
              <a:rPr lang="en-US" sz="2800" dirty="0" err="1"/>
              <a:t>delezioni</a:t>
            </a:r>
            <a:r>
              <a:rPr lang="en-US" sz="2800" dirty="0"/>
              <a:t>)</a:t>
            </a:r>
          </a:p>
          <a:p>
            <a:r>
              <a:rPr lang="en-US" sz="2800" dirty="0"/>
              <a:t>	</a:t>
            </a:r>
            <a:r>
              <a:rPr lang="en-US" sz="2800" dirty="0" err="1"/>
              <a:t>escissione</a:t>
            </a:r>
            <a:r>
              <a:rPr lang="en-US" sz="2800" dirty="0"/>
              <a:t> e re-</a:t>
            </a:r>
            <a:r>
              <a:rPr lang="en-US" sz="2800" dirty="0" err="1"/>
              <a:t>sintesi</a:t>
            </a:r>
            <a:endParaRPr lang="en-US" sz="2800" dirty="0"/>
          </a:p>
          <a:p>
            <a:endParaRPr lang="en-US" sz="2800" dirty="0">
              <a:cs typeface="Calibri"/>
            </a:endParaRPr>
          </a:p>
          <a:p>
            <a:r>
              <a:rPr lang="en-US" sz="2800" b="1" i="1" dirty="0">
                <a:cs typeface="Calibri"/>
              </a:rPr>
              <a:t>MLH1</a:t>
            </a:r>
            <a:r>
              <a:rPr lang="en-US" sz="2800" dirty="0">
                <a:cs typeface="Calibri"/>
              </a:rPr>
              <a:t>, </a:t>
            </a:r>
            <a:r>
              <a:rPr lang="en-US" sz="2800" b="1" i="1" dirty="0">
                <a:cs typeface="Calibri"/>
              </a:rPr>
              <a:t>MSH2</a:t>
            </a:r>
          </a:p>
          <a:p>
            <a:endParaRPr lang="en-US" sz="2800" dirty="0">
              <a:cs typeface="Calibri"/>
            </a:endParaRPr>
          </a:p>
        </p:txBody>
      </p:sp>
      <p:pic>
        <p:nvPicPr>
          <p:cNvPr id="2" name="Immagine 5">
            <a:extLst>
              <a:ext uri="{FF2B5EF4-FFF2-40B4-BE49-F238E27FC236}">
                <a16:creationId xmlns:a16="http://schemas.microsoft.com/office/drawing/2014/main" id="{41A1AA94-25CE-FCDE-0A43-02D1C663FB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7400" y="110934"/>
            <a:ext cx="6025241" cy="6537759"/>
          </a:xfrm>
          <a:prstGeom prst="rect">
            <a:avLst/>
          </a:prstGeom>
        </p:spPr>
      </p:pic>
      <p:sp>
        <p:nvSpPr>
          <p:cNvPr id="7" name="CasellaDiTesto 6">
            <a:extLst>
              <a:ext uri="{FF2B5EF4-FFF2-40B4-BE49-F238E27FC236}">
                <a16:creationId xmlns:a16="http://schemas.microsoft.com/office/drawing/2014/main" id="{5E63AE20-F6CD-6387-08BB-0745ED7E9176}"/>
              </a:ext>
            </a:extLst>
          </p:cNvPr>
          <p:cNvSpPr txBox="1"/>
          <p:nvPr/>
        </p:nvSpPr>
        <p:spPr>
          <a:xfrm>
            <a:off x="3160939" y="6164035"/>
            <a:ext cx="2096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Fig</a:t>
            </a:r>
            <a:r>
              <a:rPr lang="it-IT" dirty="0">
                <a:cs typeface="Calibri"/>
              </a:rPr>
              <a:t> 2.17 da Pecorino</a:t>
            </a:r>
            <a:endParaRPr lang="it-IT" dirty="0"/>
          </a:p>
        </p:txBody>
      </p:sp>
    </p:spTree>
    <p:extLst>
      <p:ext uri="{BB962C8B-B14F-4D97-AF65-F5344CB8AC3E}">
        <p14:creationId xmlns:p14="http://schemas.microsoft.com/office/powerpoint/2010/main" val="113558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C8FC43-0CCF-77ED-135B-CB108C571DC9}"/>
              </a:ext>
            </a:extLst>
          </p:cNvPr>
          <p:cNvSpPr txBox="1"/>
          <p:nvPr/>
        </p:nvSpPr>
        <p:spPr>
          <a:xfrm>
            <a:off x="286800" y="241409"/>
            <a:ext cx="11332487" cy="1200329"/>
          </a:xfrm>
          <a:prstGeom prst="rect">
            <a:avLst/>
          </a:prstGeom>
          <a:noFill/>
        </p:spPr>
        <p:txBody>
          <a:bodyPr wrap="square" lIns="91440" tIns="45720" rIns="91440" bIns="45720" rtlCol="0" anchor="t">
            <a:spAutoFit/>
          </a:bodyPr>
          <a:lstStyle/>
          <a:p>
            <a:r>
              <a:rPr lang="en-US" sz="2400" b="1" dirty="0">
                <a:solidFill>
                  <a:srgbClr val="0070C0"/>
                </a:solidFill>
              </a:rPr>
              <a:t>MISMATCH REPAIR</a:t>
            </a:r>
            <a:r>
              <a:rPr lang="en-US" sz="2400" dirty="0"/>
              <a:t>: </a:t>
            </a:r>
            <a:endParaRPr lang="en-US" sz="2400" dirty="0">
              <a:cs typeface="Calibri"/>
            </a:endParaRPr>
          </a:p>
          <a:p>
            <a:r>
              <a:rPr lang="en-US" sz="2400" b="1" dirty="0"/>
              <a:t>MLH1, MSH2 </a:t>
            </a:r>
            <a:r>
              <a:rPr lang="en-US" sz="2400" dirty="0"/>
              <a:t>… </a:t>
            </a:r>
            <a:r>
              <a:rPr lang="en-US" sz="2400" dirty="0" err="1"/>
              <a:t>Sindrome</a:t>
            </a:r>
            <a:r>
              <a:rPr lang="en-US" sz="2400" dirty="0"/>
              <a:t> di </a:t>
            </a:r>
            <a:r>
              <a:rPr lang="en-US" sz="2400" b="1" dirty="0"/>
              <a:t>Lynch</a:t>
            </a:r>
            <a:r>
              <a:rPr lang="en-US" sz="2400" dirty="0"/>
              <a:t> </a:t>
            </a:r>
          </a:p>
          <a:p>
            <a:r>
              <a:rPr lang="en-US" sz="2400" dirty="0" err="1"/>
              <a:t>Elevato</a:t>
            </a:r>
            <a:r>
              <a:rPr lang="en-US" sz="2400" dirty="0"/>
              <a:t> </a:t>
            </a:r>
            <a:r>
              <a:rPr lang="en-US" sz="2400" dirty="0" err="1"/>
              <a:t>rischio</a:t>
            </a:r>
            <a:r>
              <a:rPr lang="en-US" sz="2400" dirty="0"/>
              <a:t> di </a:t>
            </a:r>
            <a:r>
              <a:rPr lang="it-IT" sz="2400" b="1" dirty="0"/>
              <a:t>cancro del colon non </a:t>
            </a:r>
            <a:r>
              <a:rPr lang="it-IT" sz="2400" b="1" dirty="0" err="1"/>
              <a:t>poliposico</a:t>
            </a:r>
            <a:r>
              <a:rPr lang="it-IT" sz="2400" b="1" dirty="0"/>
              <a:t> </a:t>
            </a:r>
            <a:r>
              <a:rPr lang="it-IT" sz="2400" dirty="0"/>
              <a:t>(ca non </a:t>
            </a:r>
            <a:r>
              <a:rPr lang="it-IT" sz="2400" dirty="0" err="1"/>
              <a:t>poliposico</a:t>
            </a:r>
            <a:r>
              <a:rPr lang="it-IT" sz="2400" dirty="0"/>
              <a:t> familiare)</a:t>
            </a:r>
          </a:p>
        </p:txBody>
      </p:sp>
      <p:pic>
        <p:nvPicPr>
          <p:cNvPr id="4" name="Picture 3">
            <a:extLst>
              <a:ext uri="{FF2B5EF4-FFF2-40B4-BE49-F238E27FC236}">
                <a16:creationId xmlns:a16="http://schemas.microsoft.com/office/drawing/2014/main" id="{60341895-08DF-6FE0-7E9D-3A632313DBA9}"/>
              </a:ext>
            </a:extLst>
          </p:cNvPr>
          <p:cNvPicPr>
            <a:picLocks noChangeAspect="1"/>
          </p:cNvPicPr>
          <p:nvPr/>
        </p:nvPicPr>
        <p:blipFill>
          <a:blip r:embed="rId2"/>
          <a:stretch>
            <a:fillRect/>
          </a:stretch>
        </p:blipFill>
        <p:spPr>
          <a:xfrm>
            <a:off x="392009" y="1661237"/>
            <a:ext cx="9520894" cy="4955354"/>
          </a:xfrm>
          <a:prstGeom prst="rect">
            <a:avLst/>
          </a:prstGeom>
        </p:spPr>
      </p:pic>
      <p:sp>
        <p:nvSpPr>
          <p:cNvPr id="5" name="TextBox 4">
            <a:extLst>
              <a:ext uri="{FF2B5EF4-FFF2-40B4-BE49-F238E27FC236}">
                <a16:creationId xmlns:a16="http://schemas.microsoft.com/office/drawing/2014/main" id="{A64F4C4A-0E7D-809B-1312-1095DD7C3B75}"/>
              </a:ext>
            </a:extLst>
          </p:cNvPr>
          <p:cNvSpPr txBox="1"/>
          <p:nvPr/>
        </p:nvSpPr>
        <p:spPr>
          <a:xfrm>
            <a:off x="8008389" y="4238364"/>
            <a:ext cx="3809028" cy="2308324"/>
          </a:xfrm>
          <a:prstGeom prst="rect">
            <a:avLst/>
          </a:prstGeom>
          <a:noFill/>
        </p:spPr>
        <p:txBody>
          <a:bodyPr wrap="square" rtlCol="0">
            <a:spAutoFit/>
          </a:bodyPr>
          <a:lstStyle/>
          <a:p>
            <a:r>
              <a:rPr lang="en-US" sz="2400" b="1" dirty="0"/>
              <a:t>MECCANISMI:</a:t>
            </a:r>
          </a:p>
          <a:p>
            <a:r>
              <a:rPr lang="en-US" sz="2400" b="1" dirty="0" err="1"/>
              <a:t>Instabilità</a:t>
            </a:r>
            <a:r>
              <a:rPr lang="en-US" sz="2400" b="1" dirty="0"/>
              <a:t> </a:t>
            </a:r>
            <a:r>
              <a:rPr lang="en-US" sz="2400" b="1" dirty="0" err="1"/>
              <a:t>genetica</a:t>
            </a:r>
            <a:endParaRPr lang="en-US" sz="2400" b="1" dirty="0"/>
          </a:p>
          <a:p>
            <a:r>
              <a:rPr lang="en-US" sz="2400" b="1" dirty="0" err="1"/>
              <a:t>Generazione</a:t>
            </a:r>
            <a:r>
              <a:rPr lang="en-US" sz="2400" b="1" dirty="0"/>
              <a:t> di neo-</a:t>
            </a:r>
            <a:r>
              <a:rPr lang="en-US" sz="2400" b="1" dirty="0" err="1"/>
              <a:t>antigeni</a:t>
            </a:r>
            <a:endParaRPr lang="en-US" sz="2400" b="1" dirty="0"/>
          </a:p>
          <a:p>
            <a:r>
              <a:rPr lang="en-US" sz="2400" b="1" dirty="0" err="1"/>
              <a:t>Potenzialità</a:t>
            </a:r>
            <a:r>
              <a:rPr lang="en-US" sz="2400" b="1" dirty="0"/>
              <a:t> </a:t>
            </a:r>
            <a:r>
              <a:rPr lang="en-US" sz="2400" b="1" dirty="0" err="1"/>
              <a:t>dell’immunosorveglianza</a:t>
            </a:r>
            <a:r>
              <a:rPr lang="en-US" sz="2400" b="1" dirty="0"/>
              <a:t> (checkpoint inhibitors)</a:t>
            </a:r>
            <a:endParaRPr lang="it-IT" sz="2400" b="1" dirty="0"/>
          </a:p>
        </p:txBody>
      </p:sp>
    </p:spTree>
    <p:extLst>
      <p:ext uri="{BB962C8B-B14F-4D97-AF65-F5344CB8AC3E}">
        <p14:creationId xmlns:p14="http://schemas.microsoft.com/office/powerpoint/2010/main" val="3225641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784D8-F5AB-348B-5A2B-49F9B596804A}"/>
              </a:ext>
            </a:extLst>
          </p:cNvPr>
          <p:cNvSpPr txBox="1"/>
          <p:nvPr/>
        </p:nvSpPr>
        <p:spPr>
          <a:xfrm>
            <a:off x="171297" y="79704"/>
            <a:ext cx="11874720" cy="954107"/>
          </a:xfrm>
          <a:prstGeom prst="rect">
            <a:avLst/>
          </a:prstGeom>
          <a:noFill/>
        </p:spPr>
        <p:txBody>
          <a:bodyPr wrap="square" rtlCol="0">
            <a:spAutoFit/>
          </a:bodyPr>
          <a:lstStyle/>
          <a:p>
            <a:r>
              <a:rPr lang="en-US" sz="2800" b="1" dirty="0">
                <a:solidFill>
                  <a:srgbClr val="0070C0"/>
                </a:solidFill>
              </a:rPr>
              <a:t>RECOMBINATION REPAIR</a:t>
            </a:r>
            <a:r>
              <a:rPr lang="en-US" sz="2800" dirty="0"/>
              <a:t>: per </a:t>
            </a:r>
            <a:r>
              <a:rPr lang="en-US" sz="2800" dirty="0" err="1"/>
              <a:t>errori</a:t>
            </a:r>
            <a:r>
              <a:rPr lang="en-US" sz="2800" dirty="0"/>
              <a:t> con </a:t>
            </a:r>
            <a:r>
              <a:rPr lang="en-US" sz="2800" u="sng" dirty="0" err="1"/>
              <a:t>rotture</a:t>
            </a:r>
            <a:r>
              <a:rPr lang="en-US" sz="2800" u="sng" dirty="0"/>
              <a:t> a doppio </a:t>
            </a:r>
            <a:r>
              <a:rPr lang="en-US" sz="2800" u="sng" dirty="0" err="1"/>
              <a:t>filamento</a:t>
            </a:r>
            <a:endParaRPr lang="en-US" sz="2800" u="sng" dirty="0"/>
          </a:p>
          <a:p>
            <a:r>
              <a:rPr lang="en-US" sz="2800" dirty="0" err="1"/>
              <a:t>Riparazione</a:t>
            </a:r>
            <a:r>
              <a:rPr lang="en-US" sz="2800" dirty="0"/>
              <a:t> </a:t>
            </a:r>
            <a:r>
              <a:rPr lang="en-US" sz="2800" dirty="0" err="1"/>
              <a:t>omologa</a:t>
            </a:r>
            <a:r>
              <a:rPr lang="en-US" sz="2800" dirty="0"/>
              <a:t>, </a:t>
            </a:r>
            <a:r>
              <a:rPr lang="en-US" sz="2800" dirty="0" err="1"/>
              <a:t>più</a:t>
            </a:r>
            <a:r>
              <a:rPr lang="en-US" sz="2800" dirty="0"/>
              <a:t> </a:t>
            </a:r>
            <a:r>
              <a:rPr lang="en-US" sz="2800" dirty="0" err="1"/>
              <a:t>precisa</a:t>
            </a:r>
            <a:r>
              <a:rPr lang="en-US" sz="2800" dirty="0"/>
              <a:t>, </a:t>
            </a:r>
            <a:r>
              <a:rPr lang="en-US" sz="2800" dirty="0" err="1"/>
              <a:t>su</a:t>
            </a:r>
            <a:r>
              <a:rPr lang="en-US" sz="2800" dirty="0"/>
              <a:t> </a:t>
            </a:r>
            <a:r>
              <a:rPr lang="en-US" sz="2800" dirty="0" err="1"/>
              <a:t>stampo</a:t>
            </a:r>
            <a:r>
              <a:rPr lang="en-US" sz="2800" dirty="0"/>
              <a:t> dal </a:t>
            </a:r>
            <a:r>
              <a:rPr lang="en-US" sz="2800" dirty="0" err="1"/>
              <a:t>cromatide</a:t>
            </a:r>
            <a:r>
              <a:rPr lang="en-US" sz="2800" dirty="0"/>
              <a:t> con </a:t>
            </a:r>
            <a:r>
              <a:rPr lang="en-US" sz="2800" dirty="0" err="1"/>
              <a:t>sequenza</a:t>
            </a:r>
            <a:r>
              <a:rPr lang="en-US" sz="2800" dirty="0"/>
              <a:t> </a:t>
            </a:r>
            <a:r>
              <a:rPr lang="en-US" sz="2800" dirty="0" err="1"/>
              <a:t>intatta</a:t>
            </a:r>
            <a:endParaRPr lang="en-US" sz="2800" dirty="0"/>
          </a:p>
        </p:txBody>
      </p:sp>
      <p:pic>
        <p:nvPicPr>
          <p:cNvPr id="5" name="Immagine 5">
            <a:extLst>
              <a:ext uri="{FF2B5EF4-FFF2-40B4-BE49-F238E27FC236}">
                <a16:creationId xmlns:a16="http://schemas.microsoft.com/office/drawing/2014/main" id="{94792B26-B66B-2087-4288-A74F4B5E2FC9}"/>
              </a:ext>
            </a:extLst>
          </p:cNvPr>
          <p:cNvPicPr>
            <a:picLocks noChangeAspect="1"/>
          </p:cNvPicPr>
          <p:nvPr/>
        </p:nvPicPr>
        <p:blipFill>
          <a:blip r:embed="rId2"/>
          <a:stretch>
            <a:fillRect/>
          </a:stretch>
        </p:blipFill>
        <p:spPr>
          <a:xfrm>
            <a:off x="406380" y="1466819"/>
            <a:ext cx="5219591" cy="4587471"/>
          </a:xfrm>
          <a:prstGeom prst="rect">
            <a:avLst/>
          </a:prstGeom>
        </p:spPr>
      </p:pic>
      <p:pic>
        <p:nvPicPr>
          <p:cNvPr id="6" name="Immagine 6">
            <a:extLst>
              <a:ext uri="{FF2B5EF4-FFF2-40B4-BE49-F238E27FC236}">
                <a16:creationId xmlns:a16="http://schemas.microsoft.com/office/drawing/2014/main" id="{33F67C1E-94A9-6510-F3B8-FCE9F9B685F5}"/>
              </a:ext>
            </a:extLst>
          </p:cNvPr>
          <p:cNvPicPr>
            <a:picLocks noChangeAspect="1"/>
          </p:cNvPicPr>
          <p:nvPr/>
        </p:nvPicPr>
        <p:blipFill>
          <a:blip r:embed="rId3"/>
          <a:stretch>
            <a:fillRect/>
          </a:stretch>
        </p:blipFill>
        <p:spPr>
          <a:xfrm>
            <a:off x="5945226" y="1466819"/>
            <a:ext cx="6139102" cy="4702975"/>
          </a:xfrm>
          <a:prstGeom prst="rect">
            <a:avLst/>
          </a:prstGeom>
        </p:spPr>
      </p:pic>
      <p:sp>
        <p:nvSpPr>
          <p:cNvPr id="8" name="CasellaDiTesto 7">
            <a:extLst>
              <a:ext uri="{FF2B5EF4-FFF2-40B4-BE49-F238E27FC236}">
                <a16:creationId xmlns:a16="http://schemas.microsoft.com/office/drawing/2014/main" id="{9A5CACA5-A058-B57C-8418-B762154DC737}"/>
              </a:ext>
            </a:extLst>
          </p:cNvPr>
          <p:cNvSpPr txBox="1"/>
          <p:nvPr/>
        </p:nvSpPr>
        <p:spPr>
          <a:xfrm>
            <a:off x="8522153" y="6408964"/>
            <a:ext cx="2096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Fig</a:t>
            </a:r>
            <a:r>
              <a:rPr lang="it-IT" dirty="0">
                <a:cs typeface="Calibri"/>
              </a:rPr>
              <a:t> 2.18 da Pecorino</a:t>
            </a:r>
            <a:endParaRPr lang="it-IT" dirty="0"/>
          </a:p>
        </p:txBody>
      </p:sp>
    </p:spTree>
    <p:extLst>
      <p:ext uri="{BB962C8B-B14F-4D97-AF65-F5344CB8AC3E}">
        <p14:creationId xmlns:p14="http://schemas.microsoft.com/office/powerpoint/2010/main" val="3214420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A994B1-86A0-B70D-6B03-ADABF4828F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0261" y="552450"/>
            <a:ext cx="3138036" cy="4991100"/>
          </a:xfrm>
          <a:prstGeom prst="rect">
            <a:avLst/>
          </a:prstGeom>
          <a:ln w="28575">
            <a:solidFill>
              <a:schemeClr val="accent1"/>
            </a:solidFill>
          </a:ln>
        </p:spPr>
      </p:pic>
    </p:spTree>
    <p:extLst>
      <p:ext uri="{BB962C8B-B14F-4D97-AF65-F5344CB8AC3E}">
        <p14:creationId xmlns:p14="http://schemas.microsoft.com/office/powerpoint/2010/main" val="1613290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A68FFF-C3B5-E625-E719-CA0D444108A7}"/>
              </a:ext>
            </a:extLst>
          </p:cNvPr>
          <p:cNvSpPr txBox="1"/>
          <p:nvPr/>
        </p:nvSpPr>
        <p:spPr>
          <a:xfrm>
            <a:off x="286800" y="241409"/>
            <a:ext cx="11332487" cy="3046988"/>
          </a:xfrm>
          <a:prstGeom prst="rect">
            <a:avLst/>
          </a:prstGeom>
          <a:noFill/>
        </p:spPr>
        <p:txBody>
          <a:bodyPr wrap="square" rtlCol="0">
            <a:spAutoFit/>
          </a:bodyPr>
          <a:lstStyle/>
          <a:p>
            <a:r>
              <a:rPr lang="en-US" sz="2400" b="1" dirty="0">
                <a:solidFill>
                  <a:srgbClr val="0070C0"/>
                </a:solidFill>
              </a:rPr>
              <a:t>RECOMBINATION REPAIR</a:t>
            </a:r>
            <a:r>
              <a:rPr lang="en-US" sz="2400" dirty="0"/>
              <a:t>: </a:t>
            </a:r>
          </a:p>
          <a:p>
            <a:r>
              <a:rPr lang="en-US" sz="2400" dirty="0" err="1"/>
              <a:t>Mutazioni</a:t>
            </a:r>
            <a:r>
              <a:rPr lang="en-US" sz="2400" dirty="0"/>
              <a:t> </a:t>
            </a:r>
            <a:r>
              <a:rPr lang="en-US" sz="2400" dirty="0" err="1"/>
              <a:t>monoalleliche</a:t>
            </a:r>
            <a:r>
              <a:rPr lang="en-US" sz="2400" dirty="0"/>
              <a:t>: </a:t>
            </a:r>
            <a:r>
              <a:rPr lang="en-US" sz="2400" dirty="0" err="1"/>
              <a:t>suscettibilità</a:t>
            </a:r>
            <a:r>
              <a:rPr lang="en-US" sz="2400" dirty="0"/>
              <a:t>. </a:t>
            </a:r>
            <a:r>
              <a:rPr lang="en-US" sz="2400" dirty="0" err="1"/>
              <a:t>Bialleliche</a:t>
            </a:r>
            <a:r>
              <a:rPr lang="en-US" sz="2400" dirty="0"/>
              <a:t>: </a:t>
            </a:r>
            <a:r>
              <a:rPr lang="en-US" sz="2400" dirty="0" err="1"/>
              <a:t>sindromi</a:t>
            </a:r>
            <a:r>
              <a:rPr lang="en-US" sz="2400" dirty="0"/>
              <a:t> da </a:t>
            </a:r>
            <a:r>
              <a:rPr lang="en-US" sz="2400" dirty="0" err="1"/>
              <a:t>instabilità</a:t>
            </a:r>
            <a:r>
              <a:rPr lang="en-US" sz="2400" dirty="0"/>
              <a:t> </a:t>
            </a:r>
            <a:r>
              <a:rPr lang="en-US" sz="2400" dirty="0" err="1"/>
              <a:t>cromosomica</a:t>
            </a:r>
            <a:endParaRPr lang="en-US" sz="2400" dirty="0"/>
          </a:p>
          <a:p>
            <a:endParaRPr lang="en-US" sz="2400" dirty="0"/>
          </a:p>
          <a:p>
            <a:r>
              <a:rPr lang="en-US" sz="2400" b="1" dirty="0"/>
              <a:t>ATM: </a:t>
            </a:r>
            <a:r>
              <a:rPr lang="en-US" sz="2400" b="1" dirty="0" err="1"/>
              <a:t>atassia</a:t>
            </a:r>
            <a:r>
              <a:rPr lang="en-US" sz="2400" b="1" dirty="0"/>
              <a:t> telangiectasia</a:t>
            </a:r>
            <a:r>
              <a:rPr lang="en-US" sz="2400" dirty="0"/>
              <a:t>: </a:t>
            </a:r>
            <a:r>
              <a:rPr lang="en-US" sz="2400" dirty="0" err="1"/>
              <a:t>immunodeficienza</a:t>
            </a:r>
            <a:r>
              <a:rPr lang="en-US" sz="2400" dirty="0"/>
              <a:t>, </a:t>
            </a:r>
            <a:r>
              <a:rPr lang="en-US" sz="2400" dirty="0" err="1"/>
              <a:t>radiosensibilità</a:t>
            </a:r>
            <a:r>
              <a:rPr lang="en-US" sz="2400" dirty="0"/>
              <a:t>, </a:t>
            </a:r>
            <a:r>
              <a:rPr lang="en-US" sz="2400" dirty="0" err="1"/>
              <a:t>rischio</a:t>
            </a:r>
            <a:r>
              <a:rPr lang="en-US" sz="2400" dirty="0"/>
              <a:t> di </a:t>
            </a:r>
            <a:r>
              <a:rPr lang="en-US" sz="2400" dirty="0" err="1"/>
              <a:t>malignità</a:t>
            </a:r>
            <a:endParaRPr lang="en-US" sz="2400" dirty="0"/>
          </a:p>
          <a:p>
            <a:endParaRPr lang="en-US" sz="2400" dirty="0"/>
          </a:p>
          <a:p>
            <a:r>
              <a:rPr lang="en-US" sz="2400" b="1" dirty="0"/>
              <a:t>NBS1: syndrome di Nijmegen</a:t>
            </a:r>
            <a:r>
              <a:rPr lang="en-US" sz="2400" dirty="0"/>
              <a:t>: </a:t>
            </a:r>
            <a:r>
              <a:rPr lang="en-US" sz="2400" dirty="0" err="1"/>
              <a:t>immunodeficienza</a:t>
            </a:r>
            <a:r>
              <a:rPr lang="en-US" sz="2400" dirty="0"/>
              <a:t>, </a:t>
            </a:r>
            <a:r>
              <a:rPr lang="en-US" sz="2400" dirty="0" err="1"/>
              <a:t>microcefalia</a:t>
            </a:r>
            <a:r>
              <a:rPr lang="en-US" sz="2400" dirty="0"/>
              <a:t>, </a:t>
            </a:r>
            <a:r>
              <a:rPr lang="en-US" sz="2400" dirty="0" err="1"/>
              <a:t>rischio</a:t>
            </a:r>
            <a:r>
              <a:rPr lang="en-US" sz="2400" dirty="0"/>
              <a:t> di </a:t>
            </a:r>
            <a:r>
              <a:rPr lang="en-US" sz="2400" dirty="0" err="1"/>
              <a:t>malignità</a:t>
            </a:r>
            <a:endParaRPr lang="en-US" sz="2400" dirty="0"/>
          </a:p>
          <a:p>
            <a:endParaRPr lang="en-US" sz="2400" dirty="0"/>
          </a:p>
          <a:p>
            <a:r>
              <a:rPr lang="en-US" sz="2400" b="1" dirty="0"/>
              <a:t>BRCA1/2: </a:t>
            </a:r>
            <a:r>
              <a:rPr lang="en-US" sz="2400" b="1" dirty="0" err="1"/>
              <a:t>suscettibilità</a:t>
            </a:r>
            <a:r>
              <a:rPr lang="en-US" sz="2400" b="1" dirty="0"/>
              <a:t> a </a:t>
            </a:r>
            <a:r>
              <a:rPr lang="en-US" sz="2400" b="1" dirty="0" err="1"/>
              <a:t>tumori</a:t>
            </a:r>
            <a:r>
              <a:rPr lang="en-US" sz="2400" dirty="0"/>
              <a:t>. </a:t>
            </a:r>
            <a:r>
              <a:rPr lang="en-US" sz="2400" dirty="0" err="1"/>
              <a:t>Perdità</a:t>
            </a:r>
            <a:r>
              <a:rPr lang="en-US" sz="2400" dirty="0"/>
              <a:t> di </a:t>
            </a:r>
            <a:r>
              <a:rPr lang="en-US" sz="2400" dirty="0" err="1"/>
              <a:t>eterozigosità</a:t>
            </a:r>
            <a:r>
              <a:rPr lang="en-US" sz="2400" dirty="0"/>
              <a:t> </a:t>
            </a:r>
          </a:p>
        </p:txBody>
      </p:sp>
      <p:pic>
        <p:nvPicPr>
          <p:cNvPr id="4" name="Picture 3">
            <a:extLst>
              <a:ext uri="{FF2B5EF4-FFF2-40B4-BE49-F238E27FC236}">
                <a16:creationId xmlns:a16="http://schemas.microsoft.com/office/drawing/2014/main" id="{F3465D28-4B4A-FC25-1AAA-C78FE4E5DEFC}"/>
              </a:ext>
            </a:extLst>
          </p:cNvPr>
          <p:cNvPicPr>
            <a:picLocks noChangeAspect="1"/>
          </p:cNvPicPr>
          <p:nvPr/>
        </p:nvPicPr>
        <p:blipFill>
          <a:blip r:embed="rId2"/>
          <a:stretch>
            <a:fillRect/>
          </a:stretch>
        </p:blipFill>
        <p:spPr>
          <a:xfrm>
            <a:off x="445920" y="3757271"/>
            <a:ext cx="2858064" cy="2347694"/>
          </a:xfrm>
          <a:prstGeom prst="rect">
            <a:avLst/>
          </a:prstGeom>
        </p:spPr>
      </p:pic>
    </p:spTree>
    <p:extLst>
      <p:ext uri="{BB962C8B-B14F-4D97-AF65-F5344CB8AC3E}">
        <p14:creationId xmlns:p14="http://schemas.microsoft.com/office/powerpoint/2010/main" val="3828624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06BC75-B6A8-4224-0F3D-9EEE4EEFDF7F}"/>
              </a:ext>
            </a:extLst>
          </p:cNvPr>
          <p:cNvPicPr>
            <a:picLocks noChangeAspect="1"/>
          </p:cNvPicPr>
          <p:nvPr/>
        </p:nvPicPr>
        <p:blipFill>
          <a:blip r:embed="rId2"/>
          <a:stretch>
            <a:fillRect/>
          </a:stretch>
        </p:blipFill>
        <p:spPr>
          <a:xfrm>
            <a:off x="394088" y="232781"/>
            <a:ext cx="11520455" cy="5571253"/>
          </a:xfrm>
          <a:prstGeom prst="rect">
            <a:avLst/>
          </a:prstGeom>
        </p:spPr>
      </p:pic>
      <p:sp>
        <p:nvSpPr>
          <p:cNvPr id="5" name="TextBox 4">
            <a:extLst>
              <a:ext uri="{FF2B5EF4-FFF2-40B4-BE49-F238E27FC236}">
                <a16:creationId xmlns:a16="http://schemas.microsoft.com/office/drawing/2014/main" id="{DA28D5B3-F196-624D-6256-4BA0AC091AB7}"/>
              </a:ext>
            </a:extLst>
          </p:cNvPr>
          <p:cNvSpPr txBox="1"/>
          <p:nvPr/>
        </p:nvSpPr>
        <p:spPr>
          <a:xfrm>
            <a:off x="6652727" y="6270171"/>
            <a:ext cx="5089849" cy="369332"/>
          </a:xfrm>
          <a:prstGeom prst="rect">
            <a:avLst/>
          </a:prstGeom>
          <a:noFill/>
        </p:spPr>
        <p:txBody>
          <a:bodyPr wrap="square" rtlCol="0">
            <a:spAutoFit/>
          </a:bodyPr>
          <a:lstStyle/>
          <a:p>
            <a:r>
              <a:rPr lang="en-US" dirty="0"/>
              <a:t>Hindi, Cellular and Molecular Life Sciences (2021)</a:t>
            </a:r>
            <a:endParaRPr lang="it-IT" dirty="0"/>
          </a:p>
        </p:txBody>
      </p:sp>
    </p:spTree>
    <p:extLst>
      <p:ext uri="{BB962C8B-B14F-4D97-AF65-F5344CB8AC3E}">
        <p14:creationId xmlns:p14="http://schemas.microsoft.com/office/powerpoint/2010/main" val="39568551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DD2AB9-57D1-007A-F76B-BC0CEFCC22C7}"/>
              </a:ext>
            </a:extLst>
          </p:cNvPr>
          <p:cNvSpPr txBox="1"/>
          <p:nvPr/>
        </p:nvSpPr>
        <p:spPr>
          <a:xfrm>
            <a:off x="3884570" y="1145229"/>
            <a:ext cx="4354402" cy="954107"/>
          </a:xfrm>
          <a:prstGeom prst="rect">
            <a:avLst/>
          </a:prstGeom>
          <a:noFill/>
        </p:spPr>
        <p:txBody>
          <a:bodyPr wrap="square" rtlCol="0">
            <a:spAutoFit/>
          </a:bodyPr>
          <a:lstStyle/>
          <a:p>
            <a:pPr algn="ctr"/>
            <a:r>
              <a:rPr lang="it-IT" sz="2800" b="1" dirty="0"/>
              <a:t>FATTORI DI PROLIFERAZIONE</a:t>
            </a:r>
          </a:p>
        </p:txBody>
      </p:sp>
      <p:sp>
        <p:nvSpPr>
          <p:cNvPr id="3" name="TextBox 2">
            <a:extLst>
              <a:ext uri="{FF2B5EF4-FFF2-40B4-BE49-F238E27FC236}">
                <a16:creationId xmlns:a16="http://schemas.microsoft.com/office/drawing/2014/main" id="{3F7CC88A-85F8-EC41-6C2F-A937C757D113}"/>
              </a:ext>
            </a:extLst>
          </p:cNvPr>
          <p:cNvSpPr txBox="1"/>
          <p:nvPr/>
        </p:nvSpPr>
        <p:spPr>
          <a:xfrm>
            <a:off x="3918799" y="2262649"/>
            <a:ext cx="4354402" cy="523220"/>
          </a:xfrm>
          <a:prstGeom prst="rect">
            <a:avLst/>
          </a:prstGeom>
          <a:noFill/>
        </p:spPr>
        <p:txBody>
          <a:bodyPr wrap="square" rtlCol="0">
            <a:spAutoFit/>
          </a:bodyPr>
          <a:lstStyle/>
          <a:p>
            <a:pPr algn="ctr"/>
            <a:r>
              <a:rPr lang="it-IT" sz="2800" b="1" dirty="0"/>
              <a:t>INSTABILITA’ GENOMICA</a:t>
            </a:r>
          </a:p>
        </p:txBody>
      </p:sp>
      <p:sp>
        <p:nvSpPr>
          <p:cNvPr id="4" name="TextBox 3">
            <a:extLst>
              <a:ext uri="{FF2B5EF4-FFF2-40B4-BE49-F238E27FC236}">
                <a16:creationId xmlns:a16="http://schemas.microsoft.com/office/drawing/2014/main" id="{A6895C03-ED98-2A21-75A2-5538D8D1E914}"/>
              </a:ext>
            </a:extLst>
          </p:cNvPr>
          <p:cNvSpPr txBox="1"/>
          <p:nvPr/>
        </p:nvSpPr>
        <p:spPr>
          <a:xfrm>
            <a:off x="3918799" y="3451694"/>
            <a:ext cx="4354402" cy="954107"/>
          </a:xfrm>
          <a:prstGeom prst="rect">
            <a:avLst/>
          </a:prstGeom>
          <a:noFill/>
        </p:spPr>
        <p:txBody>
          <a:bodyPr wrap="square" rtlCol="0">
            <a:spAutoFit/>
          </a:bodyPr>
          <a:lstStyle/>
          <a:p>
            <a:pPr algn="ctr"/>
            <a:r>
              <a:rPr lang="it-IT" sz="2800" b="1" dirty="0"/>
              <a:t>DIFETTO DEI CHECK POINT DEL CICLO CELLULARE</a:t>
            </a:r>
          </a:p>
        </p:txBody>
      </p:sp>
      <p:sp>
        <p:nvSpPr>
          <p:cNvPr id="5" name="TextBox 4">
            <a:extLst>
              <a:ext uri="{FF2B5EF4-FFF2-40B4-BE49-F238E27FC236}">
                <a16:creationId xmlns:a16="http://schemas.microsoft.com/office/drawing/2014/main" id="{412F8774-5F2C-4CE3-EF63-91B619105BFA}"/>
              </a:ext>
            </a:extLst>
          </p:cNvPr>
          <p:cNvSpPr txBox="1"/>
          <p:nvPr/>
        </p:nvSpPr>
        <p:spPr>
          <a:xfrm>
            <a:off x="3918799" y="4846113"/>
            <a:ext cx="4354402" cy="523220"/>
          </a:xfrm>
          <a:prstGeom prst="rect">
            <a:avLst/>
          </a:prstGeom>
          <a:noFill/>
        </p:spPr>
        <p:txBody>
          <a:bodyPr wrap="square" rtlCol="0">
            <a:spAutoFit/>
          </a:bodyPr>
          <a:lstStyle/>
          <a:p>
            <a:pPr algn="ctr"/>
            <a:r>
              <a:rPr lang="it-IT" sz="2800" b="1" dirty="0"/>
              <a:t>DIFETTO DELL’APOPTOSI</a:t>
            </a:r>
          </a:p>
        </p:txBody>
      </p:sp>
      <p:sp>
        <p:nvSpPr>
          <p:cNvPr id="6" name="Rectangle 5">
            <a:extLst>
              <a:ext uri="{FF2B5EF4-FFF2-40B4-BE49-F238E27FC236}">
                <a16:creationId xmlns:a16="http://schemas.microsoft.com/office/drawing/2014/main" id="{ED8CBF51-0F6A-55D0-1F95-73A50206EFD2}"/>
              </a:ext>
            </a:extLst>
          </p:cNvPr>
          <p:cNvSpPr/>
          <p:nvPr/>
        </p:nvSpPr>
        <p:spPr>
          <a:xfrm>
            <a:off x="3047918" y="3140410"/>
            <a:ext cx="6096163" cy="148554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0" b="1"/>
          </a:p>
        </p:txBody>
      </p:sp>
    </p:spTree>
    <p:extLst>
      <p:ext uri="{BB962C8B-B14F-4D97-AF65-F5344CB8AC3E}">
        <p14:creationId xmlns:p14="http://schemas.microsoft.com/office/powerpoint/2010/main" val="4038895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4036E-3091-A438-987E-2003EA004AC0}"/>
              </a:ext>
            </a:extLst>
          </p:cNvPr>
          <p:cNvSpPr txBox="1"/>
          <p:nvPr/>
        </p:nvSpPr>
        <p:spPr>
          <a:xfrm>
            <a:off x="233673" y="130064"/>
            <a:ext cx="6523262" cy="1938992"/>
          </a:xfrm>
          <a:prstGeom prst="rect">
            <a:avLst/>
          </a:prstGeom>
          <a:noFill/>
        </p:spPr>
        <p:txBody>
          <a:bodyPr wrap="square" rtlCol="0">
            <a:spAutoFit/>
          </a:bodyPr>
          <a:lstStyle/>
          <a:p>
            <a:r>
              <a:rPr lang="it-IT" sz="3600" b="1" dirty="0">
                <a:solidFill>
                  <a:srgbClr val="0070C0"/>
                </a:solidFill>
              </a:rPr>
              <a:t>Ciclo cellulare</a:t>
            </a:r>
          </a:p>
          <a:p>
            <a:endParaRPr lang="it-IT" sz="2800" dirty="0"/>
          </a:p>
          <a:p>
            <a:r>
              <a:rPr lang="it-IT" sz="2800" dirty="0"/>
              <a:t>Ogni cellula si può riprodurre in due cellule figlie e così via in modo ciclico</a:t>
            </a:r>
          </a:p>
        </p:txBody>
      </p:sp>
      <p:pic>
        <p:nvPicPr>
          <p:cNvPr id="4" name="Picture 3" descr="Diagram&#10;&#10;Description automatically generated">
            <a:extLst>
              <a:ext uri="{FF2B5EF4-FFF2-40B4-BE49-F238E27FC236}">
                <a16:creationId xmlns:a16="http://schemas.microsoft.com/office/drawing/2014/main" id="{9B3D9493-C9CC-4AB4-E00B-748D78D44F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2468" y="2436527"/>
            <a:ext cx="6227064" cy="3044952"/>
          </a:xfrm>
          <a:prstGeom prst="rect">
            <a:avLst/>
          </a:prstGeom>
        </p:spPr>
      </p:pic>
    </p:spTree>
    <p:extLst>
      <p:ext uri="{BB962C8B-B14F-4D97-AF65-F5344CB8AC3E}">
        <p14:creationId xmlns:p14="http://schemas.microsoft.com/office/powerpoint/2010/main" val="1415484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020D60-7F70-940F-BC27-7BE114A3A636}"/>
              </a:ext>
            </a:extLst>
          </p:cNvPr>
          <p:cNvSpPr txBox="1"/>
          <p:nvPr/>
        </p:nvSpPr>
        <p:spPr>
          <a:xfrm>
            <a:off x="335750" y="190818"/>
            <a:ext cx="11509462" cy="5078313"/>
          </a:xfrm>
          <a:prstGeom prst="rect">
            <a:avLst/>
          </a:prstGeom>
          <a:noFill/>
        </p:spPr>
        <p:txBody>
          <a:bodyPr wrap="square" rtlCol="0">
            <a:spAutoFit/>
          </a:bodyPr>
          <a:lstStyle/>
          <a:p>
            <a:r>
              <a:rPr lang="it-IT" sz="2800" b="1" dirty="0">
                <a:solidFill>
                  <a:srgbClr val="0070C0"/>
                </a:solidFill>
              </a:rPr>
              <a:t>DIVERSI GENI COINVOLTI NELL’ONCOGENESI AGISCONO A VARI LIVELLI DEL CICLO CELLULARE</a:t>
            </a:r>
          </a:p>
          <a:p>
            <a:endParaRPr lang="it-IT" sz="2800" dirty="0"/>
          </a:p>
          <a:p>
            <a:r>
              <a:rPr lang="it-IT" sz="2400" b="1" dirty="0"/>
              <a:t>Oncogeni: </a:t>
            </a:r>
            <a:r>
              <a:rPr lang="it-IT" sz="2400" dirty="0"/>
              <a:t>AVVIO DEL PROGRAMMA DI CRESCITA</a:t>
            </a:r>
          </a:p>
          <a:p>
            <a:r>
              <a:rPr lang="it-IT" sz="2400" dirty="0"/>
              <a:t>	virali proto-oncogeni fattori di crescita, recettori, trasduzione (GOF dominanti)</a:t>
            </a:r>
          </a:p>
          <a:p>
            <a:r>
              <a:rPr lang="it-IT" sz="2400" dirty="0"/>
              <a:t>	RAS, FAF, MEK, MYC …		</a:t>
            </a:r>
          </a:p>
          <a:p>
            <a:r>
              <a:rPr lang="it-IT" sz="2400" b="1" dirty="0"/>
              <a:t>Oncosoppressori:</a:t>
            </a:r>
            <a:r>
              <a:rPr lang="it-IT" sz="2400" dirty="0"/>
              <a:t> CONTROLLO DI INTEGRITA’ PER INGRESSO NEL CICLO CELLULARE</a:t>
            </a:r>
          </a:p>
          <a:p>
            <a:r>
              <a:rPr lang="it-IT" sz="2400" dirty="0"/>
              <a:t>	Checkpoint, difetti di checkpoint, instabilità genetica (LOF)</a:t>
            </a:r>
            <a:br>
              <a:rPr lang="it-IT" sz="2400" dirty="0"/>
            </a:br>
            <a:r>
              <a:rPr lang="it-IT" sz="2400" dirty="0"/>
              <a:t>	RB, ATM, p53, </a:t>
            </a:r>
          </a:p>
          <a:p>
            <a:r>
              <a:rPr lang="it-IT" sz="2400" b="1" dirty="0"/>
              <a:t>Riparazione (</a:t>
            </a:r>
            <a:r>
              <a:rPr lang="it-IT" sz="2400" b="1" dirty="0" err="1"/>
              <a:t>enabling</a:t>
            </a:r>
            <a:r>
              <a:rPr lang="it-IT" sz="2400" b="1" dirty="0"/>
              <a:t> features):  </a:t>
            </a:r>
            <a:r>
              <a:rPr lang="it-IT" sz="2400" dirty="0"/>
              <a:t>difetto in meccanismi di riparazione -&gt; accumulo di errori</a:t>
            </a:r>
          </a:p>
          <a:p>
            <a:r>
              <a:rPr lang="it-IT" sz="2400" dirty="0"/>
              <a:t>	NBS1, MRE11, BRCA1</a:t>
            </a:r>
          </a:p>
          <a:p>
            <a:endParaRPr lang="it-IT" sz="2400" dirty="0"/>
          </a:p>
          <a:p>
            <a:r>
              <a:rPr lang="it-IT" sz="2400" b="1" dirty="0"/>
              <a:t>APOPTOSI: </a:t>
            </a:r>
            <a:r>
              <a:rPr lang="it-IT" sz="2400" dirty="0"/>
              <a:t>difetto di apoptosi in cellule danneggiate</a:t>
            </a:r>
          </a:p>
        </p:txBody>
      </p:sp>
    </p:spTree>
    <p:extLst>
      <p:ext uri="{BB962C8B-B14F-4D97-AF65-F5344CB8AC3E}">
        <p14:creationId xmlns:p14="http://schemas.microsoft.com/office/powerpoint/2010/main" val="563982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FA8B0B-0F2B-F8D4-EE02-86E1AE48C540}"/>
              </a:ext>
            </a:extLst>
          </p:cNvPr>
          <p:cNvPicPr>
            <a:picLocks noChangeAspect="1"/>
          </p:cNvPicPr>
          <p:nvPr/>
        </p:nvPicPr>
        <p:blipFill>
          <a:blip r:embed="rId2"/>
          <a:stretch>
            <a:fillRect/>
          </a:stretch>
        </p:blipFill>
        <p:spPr>
          <a:xfrm>
            <a:off x="119358" y="623637"/>
            <a:ext cx="11953284" cy="5610726"/>
          </a:xfrm>
          <a:prstGeom prst="rect">
            <a:avLst/>
          </a:prstGeom>
        </p:spPr>
      </p:pic>
    </p:spTree>
    <p:extLst>
      <p:ext uri="{BB962C8B-B14F-4D97-AF65-F5344CB8AC3E}">
        <p14:creationId xmlns:p14="http://schemas.microsoft.com/office/powerpoint/2010/main" val="42809656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A8E197-5326-319B-0536-17A69DB4DBD0}"/>
              </a:ext>
            </a:extLst>
          </p:cNvPr>
          <p:cNvPicPr>
            <a:picLocks noChangeAspect="1"/>
          </p:cNvPicPr>
          <p:nvPr/>
        </p:nvPicPr>
        <p:blipFill>
          <a:blip r:embed="rId2"/>
          <a:stretch>
            <a:fillRect/>
          </a:stretch>
        </p:blipFill>
        <p:spPr>
          <a:xfrm>
            <a:off x="2823882" y="969367"/>
            <a:ext cx="6999194" cy="4685571"/>
          </a:xfrm>
          <a:prstGeom prst="rect">
            <a:avLst/>
          </a:prstGeom>
        </p:spPr>
      </p:pic>
    </p:spTree>
    <p:extLst>
      <p:ext uri="{BB962C8B-B14F-4D97-AF65-F5344CB8AC3E}">
        <p14:creationId xmlns:p14="http://schemas.microsoft.com/office/powerpoint/2010/main" val="39555258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9D99DCA-A096-36E6-E33D-84D86D0C4B4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0259" y="657142"/>
            <a:ext cx="7593018" cy="5345085"/>
          </a:xfrm>
          <a:prstGeom prst="rect">
            <a:avLst/>
          </a:prstGeom>
        </p:spPr>
      </p:pic>
      <p:sp>
        <p:nvSpPr>
          <p:cNvPr id="4" name="TextBox 3">
            <a:extLst>
              <a:ext uri="{FF2B5EF4-FFF2-40B4-BE49-F238E27FC236}">
                <a16:creationId xmlns:a16="http://schemas.microsoft.com/office/drawing/2014/main" id="{463F2301-4F2A-B674-40A0-B821040BD96B}"/>
              </a:ext>
            </a:extLst>
          </p:cNvPr>
          <p:cNvSpPr txBox="1"/>
          <p:nvPr/>
        </p:nvSpPr>
        <p:spPr>
          <a:xfrm>
            <a:off x="6535576" y="174776"/>
            <a:ext cx="5537999" cy="769441"/>
          </a:xfrm>
          <a:prstGeom prst="rect">
            <a:avLst/>
          </a:prstGeom>
          <a:noFill/>
        </p:spPr>
        <p:txBody>
          <a:bodyPr wrap="square" rtlCol="0">
            <a:spAutoFit/>
          </a:bodyPr>
          <a:lstStyle/>
          <a:p>
            <a:r>
              <a:rPr lang="it-IT" sz="2200" dirty="0"/>
              <a:t>- cellule mature e </a:t>
            </a:r>
            <a:r>
              <a:rPr lang="it-IT" sz="2200" dirty="0" err="1"/>
              <a:t>terminalmente</a:t>
            </a:r>
            <a:r>
              <a:rPr lang="it-IT" sz="2200" dirty="0"/>
              <a:t> differenziate</a:t>
            </a:r>
          </a:p>
          <a:p>
            <a:r>
              <a:rPr lang="it-IT" sz="2200" dirty="0"/>
              <a:t>- Cellule staminali quiescenti</a:t>
            </a:r>
          </a:p>
        </p:txBody>
      </p:sp>
      <p:sp>
        <p:nvSpPr>
          <p:cNvPr id="5" name="TextBox 4">
            <a:extLst>
              <a:ext uri="{FF2B5EF4-FFF2-40B4-BE49-F238E27FC236}">
                <a16:creationId xmlns:a16="http://schemas.microsoft.com/office/drawing/2014/main" id="{68CCF13B-4DBC-2A04-8226-C77D91877D64}"/>
              </a:ext>
            </a:extLst>
          </p:cNvPr>
          <p:cNvSpPr txBox="1"/>
          <p:nvPr/>
        </p:nvSpPr>
        <p:spPr>
          <a:xfrm>
            <a:off x="9329121" y="2821853"/>
            <a:ext cx="2245240" cy="1015663"/>
          </a:xfrm>
          <a:prstGeom prst="rect">
            <a:avLst/>
          </a:prstGeom>
          <a:noFill/>
        </p:spPr>
        <p:txBody>
          <a:bodyPr wrap="square" rtlCol="0">
            <a:spAutoFit/>
          </a:bodyPr>
          <a:lstStyle/>
          <a:p>
            <a:r>
              <a:rPr lang="it-IT" sz="2000" dirty="0">
                <a:highlight>
                  <a:srgbClr val="FFFF00"/>
                </a:highlight>
              </a:rPr>
              <a:t>Di qui in poi non c’è più bisogno di fattori di crescita</a:t>
            </a:r>
          </a:p>
        </p:txBody>
      </p:sp>
      <p:sp>
        <p:nvSpPr>
          <p:cNvPr id="6" name="TextBox 5">
            <a:extLst>
              <a:ext uri="{FF2B5EF4-FFF2-40B4-BE49-F238E27FC236}">
                <a16:creationId xmlns:a16="http://schemas.microsoft.com/office/drawing/2014/main" id="{76919E3E-D519-8B2E-DA0F-E4CCBD215666}"/>
              </a:ext>
            </a:extLst>
          </p:cNvPr>
          <p:cNvSpPr txBox="1"/>
          <p:nvPr/>
        </p:nvSpPr>
        <p:spPr>
          <a:xfrm>
            <a:off x="8772602" y="4984716"/>
            <a:ext cx="3300973" cy="1631216"/>
          </a:xfrm>
          <a:prstGeom prst="rect">
            <a:avLst/>
          </a:prstGeom>
          <a:noFill/>
        </p:spPr>
        <p:txBody>
          <a:bodyPr wrap="square" rtlCol="0">
            <a:spAutoFit/>
          </a:bodyPr>
          <a:lstStyle/>
          <a:p>
            <a:r>
              <a:rPr lang="it-IT" sz="2000" dirty="0">
                <a:highlight>
                  <a:srgbClr val="FFFF00"/>
                </a:highlight>
              </a:rPr>
              <a:t>Cicline, altamente regolate da fattori di crescita.</a:t>
            </a:r>
            <a:r>
              <a:rPr lang="it-IT" sz="2000" dirty="0"/>
              <a:t> Espressione variabile nelle diverse fasi</a:t>
            </a:r>
          </a:p>
          <a:p>
            <a:r>
              <a:rPr lang="it-IT" sz="2000" dirty="0" err="1"/>
              <a:t>Kinasi</a:t>
            </a:r>
            <a:r>
              <a:rPr lang="it-IT" sz="2000" dirty="0"/>
              <a:t> dipendenti da cicline CDK (espressione stabile)</a:t>
            </a:r>
          </a:p>
        </p:txBody>
      </p:sp>
      <p:sp>
        <p:nvSpPr>
          <p:cNvPr id="7" name="TextBox 6">
            <a:extLst>
              <a:ext uri="{FF2B5EF4-FFF2-40B4-BE49-F238E27FC236}">
                <a16:creationId xmlns:a16="http://schemas.microsoft.com/office/drawing/2014/main" id="{F0CF9E97-AD65-1BE7-7E73-64CD9647D83A}"/>
              </a:ext>
            </a:extLst>
          </p:cNvPr>
          <p:cNvSpPr txBox="1"/>
          <p:nvPr/>
        </p:nvSpPr>
        <p:spPr>
          <a:xfrm>
            <a:off x="77653" y="5288340"/>
            <a:ext cx="4808853" cy="1569660"/>
          </a:xfrm>
          <a:prstGeom prst="rect">
            <a:avLst/>
          </a:prstGeom>
          <a:noFill/>
        </p:spPr>
        <p:txBody>
          <a:bodyPr wrap="square" rtlCol="0">
            <a:spAutoFit/>
          </a:bodyPr>
          <a:lstStyle/>
          <a:p>
            <a:pPr marL="342900" indent="-342900">
              <a:buFont typeface="Wingdings" panose="05000000000000000000" pitchFamily="2" charset="2"/>
              <a:buChar char="v"/>
            </a:pPr>
            <a:r>
              <a:rPr lang="it-IT" sz="2400" dirty="0"/>
              <a:t>Unidirezionale</a:t>
            </a:r>
          </a:p>
          <a:p>
            <a:pPr marL="342900" indent="-342900">
              <a:buFont typeface="Wingdings" panose="05000000000000000000" pitchFamily="2" charset="2"/>
              <a:buChar char="v"/>
            </a:pPr>
            <a:r>
              <a:rPr lang="it-IT" sz="2400" dirty="0"/>
              <a:t>Bistabile (passaggio da una fase all’altra senza intermedi – On/Off)</a:t>
            </a:r>
          </a:p>
          <a:p>
            <a:pPr marL="342900" indent="-342900">
              <a:buFont typeface="Wingdings" panose="05000000000000000000" pitchFamily="2" charset="2"/>
              <a:buChar char="v"/>
            </a:pPr>
            <a:r>
              <a:rPr lang="it-IT" sz="2400" dirty="0"/>
              <a:t>Checkpoints</a:t>
            </a:r>
          </a:p>
        </p:txBody>
      </p:sp>
      <p:cxnSp>
        <p:nvCxnSpPr>
          <p:cNvPr id="9" name="Straight Arrow Connector 8">
            <a:extLst>
              <a:ext uri="{FF2B5EF4-FFF2-40B4-BE49-F238E27FC236}">
                <a16:creationId xmlns:a16="http://schemas.microsoft.com/office/drawing/2014/main" id="{59FA8283-A0CC-5C18-76BD-0C0477AC6B07}"/>
              </a:ext>
            </a:extLst>
          </p:cNvPr>
          <p:cNvCxnSpPr>
            <a:cxnSpLocks/>
          </p:cNvCxnSpPr>
          <p:nvPr/>
        </p:nvCxnSpPr>
        <p:spPr>
          <a:xfrm flipH="1">
            <a:off x="9101350" y="1849616"/>
            <a:ext cx="623191" cy="283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29A9C49-2F63-9907-54C7-A021A7952091}"/>
              </a:ext>
            </a:extLst>
          </p:cNvPr>
          <p:cNvSpPr txBox="1"/>
          <p:nvPr/>
        </p:nvSpPr>
        <p:spPr>
          <a:xfrm>
            <a:off x="8772603" y="1480284"/>
            <a:ext cx="2662588" cy="400110"/>
          </a:xfrm>
          <a:prstGeom prst="rect">
            <a:avLst/>
          </a:prstGeom>
          <a:noFill/>
        </p:spPr>
        <p:txBody>
          <a:bodyPr wrap="none" rtlCol="0">
            <a:spAutoFit/>
          </a:bodyPr>
          <a:lstStyle/>
          <a:p>
            <a:r>
              <a:rPr lang="it-IT" sz="2000" dirty="0"/>
              <a:t>Trasduzione del segnale</a:t>
            </a:r>
          </a:p>
        </p:txBody>
      </p:sp>
      <p:cxnSp>
        <p:nvCxnSpPr>
          <p:cNvPr id="12" name="Straight Arrow Connector 11">
            <a:extLst>
              <a:ext uri="{FF2B5EF4-FFF2-40B4-BE49-F238E27FC236}">
                <a16:creationId xmlns:a16="http://schemas.microsoft.com/office/drawing/2014/main" id="{A7CEB482-E00C-A236-CA0E-7CAE109DC1C4}"/>
              </a:ext>
            </a:extLst>
          </p:cNvPr>
          <p:cNvCxnSpPr>
            <a:cxnSpLocks/>
          </p:cNvCxnSpPr>
          <p:nvPr/>
        </p:nvCxnSpPr>
        <p:spPr>
          <a:xfrm flipV="1">
            <a:off x="8230952" y="1664950"/>
            <a:ext cx="541651" cy="9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CBEDEA8-37D4-08AC-A335-EA764A45EAC7}"/>
                  </a:ext>
                </a:extLst>
              </p14:cNvPr>
              <p14:cNvContentPartPr/>
              <p14:nvPr/>
            </p14:nvContentPartPr>
            <p14:xfrm>
              <a:off x="8080219" y="3098861"/>
              <a:ext cx="1173240" cy="20880"/>
            </p14:xfrm>
          </p:contentPart>
        </mc:Choice>
        <mc:Fallback xmlns="">
          <p:pic>
            <p:nvPicPr>
              <p:cNvPr id="2" name="Ink 1">
                <a:extLst>
                  <a:ext uri="{FF2B5EF4-FFF2-40B4-BE49-F238E27FC236}">
                    <a16:creationId xmlns:a16="http://schemas.microsoft.com/office/drawing/2014/main" id="{0CBEDEA8-37D4-08AC-A335-EA764A45EAC7}"/>
                  </a:ext>
                </a:extLst>
              </p:cNvPr>
              <p:cNvPicPr/>
              <p:nvPr/>
            </p:nvPicPr>
            <p:blipFill>
              <a:blip r:embed="rId5"/>
              <a:stretch>
                <a:fillRect/>
              </a:stretch>
            </p:blipFill>
            <p:spPr>
              <a:xfrm>
                <a:off x="8026579" y="2991221"/>
                <a:ext cx="128088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D26793BC-EF79-9A8E-B684-59AD3F4F3952}"/>
                  </a:ext>
                </a:extLst>
              </p14:cNvPr>
              <p14:cNvContentPartPr/>
              <p14:nvPr/>
            </p14:nvContentPartPr>
            <p14:xfrm>
              <a:off x="8065819" y="3349061"/>
              <a:ext cx="470160" cy="24480"/>
            </p14:xfrm>
          </p:contentPart>
        </mc:Choice>
        <mc:Fallback xmlns="">
          <p:pic>
            <p:nvPicPr>
              <p:cNvPr id="8" name="Ink 7">
                <a:extLst>
                  <a:ext uri="{FF2B5EF4-FFF2-40B4-BE49-F238E27FC236}">
                    <a16:creationId xmlns:a16="http://schemas.microsoft.com/office/drawing/2014/main" id="{D26793BC-EF79-9A8E-B684-59AD3F4F3952}"/>
                  </a:ext>
                </a:extLst>
              </p:cNvPr>
              <p:cNvPicPr/>
              <p:nvPr/>
            </p:nvPicPr>
            <p:blipFill>
              <a:blip r:embed="rId7"/>
              <a:stretch>
                <a:fillRect/>
              </a:stretch>
            </p:blipFill>
            <p:spPr>
              <a:xfrm>
                <a:off x="8012179" y="3241421"/>
                <a:ext cx="577800" cy="240120"/>
              </a:xfrm>
              <a:prstGeom prst="rect">
                <a:avLst/>
              </a:prstGeom>
            </p:spPr>
          </p:pic>
        </mc:Fallback>
      </mc:AlternateContent>
      <p:sp>
        <p:nvSpPr>
          <p:cNvPr id="11" name="TextBox 10">
            <a:extLst>
              <a:ext uri="{FF2B5EF4-FFF2-40B4-BE49-F238E27FC236}">
                <a16:creationId xmlns:a16="http://schemas.microsoft.com/office/drawing/2014/main" id="{16C31C37-669C-DAA0-8393-D2A29F5583FC}"/>
              </a:ext>
            </a:extLst>
          </p:cNvPr>
          <p:cNvSpPr txBox="1"/>
          <p:nvPr/>
        </p:nvSpPr>
        <p:spPr>
          <a:xfrm>
            <a:off x="2318190" y="4493159"/>
            <a:ext cx="739305" cy="523220"/>
          </a:xfrm>
          <a:prstGeom prst="rect">
            <a:avLst/>
          </a:prstGeom>
          <a:noFill/>
        </p:spPr>
        <p:txBody>
          <a:bodyPr wrap="none" rtlCol="0">
            <a:spAutoFit/>
          </a:bodyPr>
          <a:lstStyle/>
          <a:p>
            <a:r>
              <a:rPr lang="it-IT" sz="2800" b="1" dirty="0">
                <a:solidFill>
                  <a:srgbClr val="C00000"/>
                </a:solidFill>
              </a:rPr>
              <a:t>p53</a:t>
            </a:r>
          </a:p>
        </p:txBody>
      </p:sp>
      <p:sp>
        <p:nvSpPr>
          <p:cNvPr id="13" name="TextBox 12">
            <a:extLst>
              <a:ext uri="{FF2B5EF4-FFF2-40B4-BE49-F238E27FC236}">
                <a16:creationId xmlns:a16="http://schemas.microsoft.com/office/drawing/2014/main" id="{638ECF74-0E40-E130-234B-82DE378A072E}"/>
              </a:ext>
            </a:extLst>
          </p:cNvPr>
          <p:cNvSpPr txBox="1"/>
          <p:nvPr/>
        </p:nvSpPr>
        <p:spPr>
          <a:xfrm>
            <a:off x="8049616" y="3678531"/>
            <a:ext cx="588623" cy="523220"/>
          </a:xfrm>
          <a:prstGeom prst="rect">
            <a:avLst/>
          </a:prstGeom>
          <a:noFill/>
        </p:spPr>
        <p:txBody>
          <a:bodyPr wrap="none" rtlCol="0">
            <a:spAutoFit/>
          </a:bodyPr>
          <a:lstStyle/>
          <a:p>
            <a:r>
              <a:rPr lang="it-IT" sz="2800" b="1" dirty="0">
                <a:solidFill>
                  <a:srgbClr val="C00000"/>
                </a:solidFill>
              </a:rPr>
              <a:t>RB</a:t>
            </a:r>
          </a:p>
        </p:txBody>
      </p:sp>
    </p:spTree>
    <p:extLst>
      <p:ext uri="{BB962C8B-B14F-4D97-AF65-F5344CB8AC3E}">
        <p14:creationId xmlns:p14="http://schemas.microsoft.com/office/powerpoint/2010/main" val="38028841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4D7B9A-65AA-03BA-596D-59BEEFCDF620}"/>
              </a:ext>
            </a:extLst>
          </p:cNvPr>
          <p:cNvSpPr txBox="1"/>
          <p:nvPr/>
        </p:nvSpPr>
        <p:spPr>
          <a:xfrm>
            <a:off x="378573" y="949345"/>
            <a:ext cx="9406089" cy="1200329"/>
          </a:xfrm>
          <a:prstGeom prst="rect">
            <a:avLst/>
          </a:prstGeom>
          <a:noFill/>
        </p:spPr>
        <p:txBody>
          <a:bodyPr wrap="square" rtlCol="0">
            <a:spAutoFit/>
          </a:bodyPr>
          <a:lstStyle/>
          <a:p>
            <a:r>
              <a:rPr lang="it-IT" sz="2400" dirty="0"/>
              <a:t>Fosforilazione</a:t>
            </a:r>
          </a:p>
          <a:p>
            <a:r>
              <a:rPr lang="it-IT" sz="2400" dirty="0" err="1"/>
              <a:t>Defosforilazione</a:t>
            </a:r>
            <a:endParaRPr lang="it-IT" sz="2400" dirty="0"/>
          </a:p>
          <a:p>
            <a:r>
              <a:rPr lang="it-IT" sz="2400" dirty="0" err="1"/>
              <a:t>Ubiquitinazione</a:t>
            </a:r>
            <a:r>
              <a:rPr lang="it-IT" sz="2400" dirty="0"/>
              <a:t> e degradazione</a:t>
            </a:r>
          </a:p>
        </p:txBody>
      </p:sp>
      <p:sp>
        <p:nvSpPr>
          <p:cNvPr id="6" name="TextBox 5">
            <a:extLst>
              <a:ext uri="{FF2B5EF4-FFF2-40B4-BE49-F238E27FC236}">
                <a16:creationId xmlns:a16="http://schemas.microsoft.com/office/drawing/2014/main" id="{90946C7C-564A-A1FA-59C8-BFF46E945B12}"/>
              </a:ext>
            </a:extLst>
          </p:cNvPr>
          <p:cNvSpPr txBox="1"/>
          <p:nvPr/>
        </p:nvSpPr>
        <p:spPr>
          <a:xfrm>
            <a:off x="245444" y="173255"/>
            <a:ext cx="9740767" cy="584775"/>
          </a:xfrm>
          <a:prstGeom prst="rect">
            <a:avLst/>
          </a:prstGeom>
          <a:noFill/>
        </p:spPr>
        <p:txBody>
          <a:bodyPr wrap="square" rtlCol="0">
            <a:spAutoFit/>
          </a:bodyPr>
          <a:lstStyle/>
          <a:p>
            <a:r>
              <a:rPr lang="it-IT" sz="3200" b="1" dirty="0">
                <a:solidFill>
                  <a:srgbClr val="0070C0"/>
                </a:solidFill>
              </a:rPr>
              <a:t>IL MECCANISMO ON-OFF RICHIEDE:</a:t>
            </a:r>
          </a:p>
        </p:txBody>
      </p:sp>
    </p:spTree>
    <p:extLst>
      <p:ext uri="{BB962C8B-B14F-4D97-AF65-F5344CB8AC3E}">
        <p14:creationId xmlns:p14="http://schemas.microsoft.com/office/powerpoint/2010/main" val="20502446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3EE78-CB5F-927F-7617-C31C7FE6F0E9}"/>
              </a:ext>
            </a:extLst>
          </p:cNvPr>
          <p:cNvSpPr txBox="1"/>
          <p:nvPr/>
        </p:nvSpPr>
        <p:spPr>
          <a:xfrm>
            <a:off x="127333" y="30452"/>
            <a:ext cx="5215042" cy="1077218"/>
          </a:xfrm>
          <a:prstGeom prst="rect">
            <a:avLst/>
          </a:prstGeom>
          <a:noFill/>
        </p:spPr>
        <p:txBody>
          <a:bodyPr wrap="square" rtlCol="0">
            <a:spAutoFit/>
          </a:bodyPr>
          <a:lstStyle/>
          <a:p>
            <a:r>
              <a:rPr lang="it-IT" sz="3200" b="1" dirty="0">
                <a:solidFill>
                  <a:srgbClr val="0070C0"/>
                </a:solidFill>
              </a:rPr>
              <a:t>RB = interruttore per ingresso nel ciclo cellulare (G1-&gt;S)</a:t>
            </a:r>
          </a:p>
        </p:txBody>
      </p:sp>
      <p:pic>
        <p:nvPicPr>
          <p:cNvPr id="4" name="Picture 3" descr="Diagram&#10;&#10;Description automatically generated">
            <a:extLst>
              <a:ext uri="{FF2B5EF4-FFF2-40B4-BE49-F238E27FC236}">
                <a16:creationId xmlns:a16="http://schemas.microsoft.com/office/drawing/2014/main" id="{24C0A39B-B07F-27C0-7D50-50BF864A7B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7767" y="671039"/>
            <a:ext cx="5677431" cy="6084983"/>
          </a:xfrm>
          <a:prstGeom prst="rect">
            <a:avLst/>
          </a:prstGeom>
        </p:spPr>
      </p:pic>
      <p:sp>
        <p:nvSpPr>
          <p:cNvPr id="5" name="TextBox 4">
            <a:extLst>
              <a:ext uri="{FF2B5EF4-FFF2-40B4-BE49-F238E27FC236}">
                <a16:creationId xmlns:a16="http://schemas.microsoft.com/office/drawing/2014/main" id="{40C1FB24-3ED7-C4B0-676D-7174CC48F109}"/>
              </a:ext>
            </a:extLst>
          </p:cNvPr>
          <p:cNvSpPr txBox="1"/>
          <p:nvPr/>
        </p:nvSpPr>
        <p:spPr>
          <a:xfrm>
            <a:off x="5782081" y="6550223"/>
            <a:ext cx="1359411" cy="307777"/>
          </a:xfrm>
          <a:prstGeom prst="rect">
            <a:avLst/>
          </a:prstGeom>
          <a:noFill/>
        </p:spPr>
        <p:txBody>
          <a:bodyPr wrap="none" rtlCol="0">
            <a:spAutoFit/>
          </a:bodyPr>
          <a:lstStyle/>
          <a:p>
            <a:r>
              <a:rPr lang="it-IT" sz="1400" dirty="0"/>
              <a:t>Pecorino fig. 5.7</a:t>
            </a:r>
          </a:p>
        </p:txBody>
      </p:sp>
      <p:sp>
        <p:nvSpPr>
          <p:cNvPr id="6" name="TextBox 5">
            <a:extLst>
              <a:ext uri="{FF2B5EF4-FFF2-40B4-BE49-F238E27FC236}">
                <a16:creationId xmlns:a16="http://schemas.microsoft.com/office/drawing/2014/main" id="{76502A97-9F4E-BF94-DDF4-191CD7D97398}"/>
              </a:ext>
            </a:extLst>
          </p:cNvPr>
          <p:cNvSpPr txBox="1"/>
          <p:nvPr/>
        </p:nvSpPr>
        <p:spPr>
          <a:xfrm>
            <a:off x="171249" y="1248878"/>
            <a:ext cx="4693598" cy="2308324"/>
          </a:xfrm>
          <a:prstGeom prst="rect">
            <a:avLst/>
          </a:prstGeom>
          <a:noFill/>
        </p:spPr>
        <p:txBody>
          <a:bodyPr wrap="square" rtlCol="0">
            <a:spAutoFit/>
          </a:bodyPr>
          <a:lstStyle/>
          <a:p>
            <a:r>
              <a:rPr lang="it-IT" sz="2400" dirty="0"/>
              <a:t>Pocket </a:t>
            </a:r>
            <a:r>
              <a:rPr lang="it-IT" sz="2400" dirty="0" err="1"/>
              <a:t>protein</a:t>
            </a:r>
            <a:endParaRPr lang="it-IT" sz="2400" dirty="0"/>
          </a:p>
          <a:p>
            <a:endParaRPr lang="it-IT" sz="2400" dirty="0"/>
          </a:p>
          <a:p>
            <a:r>
              <a:rPr lang="it-IT" sz="2400" dirty="0"/>
              <a:t>Rilascia il fattore di trascrizione E2F in modo irreversibile stabilendo la unidirezionalità dell’ingresso nella fase S</a:t>
            </a:r>
          </a:p>
        </p:txBody>
      </p:sp>
      <p:sp>
        <p:nvSpPr>
          <p:cNvPr id="7" name="TextBox 6">
            <a:extLst>
              <a:ext uri="{FF2B5EF4-FFF2-40B4-BE49-F238E27FC236}">
                <a16:creationId xmlns:a16="http://schemas.microsoft.com/office/drawing/2014/main" id="{A32FBF0F-23BF-445E-FDFC-2A1D4D8C5AA9}"/>
              </a:ext>
            </a:extLst>
          </p:cNvPr>
          <p:cNvSpPr txBox="1"/>
          <p:nvPr/>
        </p:nvSpPr>
        <p:spPr>
          <a:xfrm>
            <a:off x="9401523" y="101978"/>
            <a:ext cx="2327053" cy="1477328"/>
          </a:xfrm>
          <a:prstGeom prst="rect">
            <a:avLst/>
          </a:prstGeom>
          <a:noFill/>
        </p:spPr>
        <p:txBody>
          <a:bodyPr wrap="square" rtlCol="0">
            <a:spAutoFit/>
          </a:bodyPr>
          <a:lstStyle/>
          <a:p>
            <a:r>
              <a:rPr lang="it-IT" dirty="0"/>
              <a:t>Quiescente</a:t>
            </a:r>
          </a:p>
          <a:p>
            <a:r>
              <a:rPr lang="it-IT" dirty="0"/>
              <a:t>RB </a:t>
            </a:r>
            <a:r>
              <a:rPr lang="it-IT" dirty="0" err="1"/>
              <a:t>ipofosforilato</a:t>
            </a:r>
            <a:endParaRPr lang="it-IT" dirty="0"/>
          </a:p>
          <a:p>
            <a:r>
              <a:rPr lang="it-IT" dirty="0"/>
              <a:t>E2F inibito</a:t>
            </a:r>
          </a:p>
          <a:p>
            <a:r>
              <a:rPr lang="it-IT" dirty="0"/>
              <a:t>HDAC de-acetila istoni e compatta cromatina </a:t>
            </a:r>
          </a:p>
        </p:txBody>
      </p:sp>
      <p:sp>
        <p:nvSpPr>
          <p:cNvPr id="8" name="TextBox 7">
            <a:extLst>
              <a:ext uri="{FF2B5EF4-FFF2-40B4-BE49-F238E27FC236}">
                <a16:creationId xmlns:a16="http://schemas.microsoft.com/office/drawing/2014/main" id="{CB1130A6-F20A-7490-3760-A074FC2D6303}"/>
              </a:ext>
            </a:extLst>
          </p:cNvPr>
          <p:cNvSpPr txBox="1"/>
          <p:nvPr/>
        </p:nvSpPr>
        <p:spPr>
          <a:xfrm>
            <a:off x="9934640" y="5422016"/>
            <a:ext cx="2327053" cy="923330"/>
          </a:xfrm>
          <a:prstGeom prst="rect">
            <a:avLst/>
          </a:prstGeom>
          <a:noFill/>
        </p:spPr>
        <p:txBody>
          <a:bodyPr wrap="square" rtlCol="0">
            <a:spAutoFit/>
          </a:bodyPr>
          <a:lstStyle/>
          <a:p>
            <a:r>
              <a:rPr lang="it-IT" dirty="0"/>
              <a:t>Ciclina E, ciclina A, geni per progressione nel ciclo cellulare</a:t>
            </a:r>
          </a:p>
        </p:txBody>
      </p:sp>
    </p:spTree>
    <p:extLst>
      <p:ext uri="{BB962C8B-B14F-4D97-AF65-F5344CB8AC3E}">
        <p14:creationId xmlns:p14="http://schemas.microsoft.com/office/powerpoint/2010/main" val="30875535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BFA0C1F-0B6A-F59E-E34A-0B8067112C97}"/>
              </a:ext>
            </a:extLst>
          </p:cNvPr>
          <p:cNvSpPr txBox="1">
            <a:spLocks noChangeArrowheads="1"/>
          </p:cNvSpPr>
          <p:nvPr/>
        </p:nvSpPr>
        <p:spPr bwMode="auto">
          <a:xfrm>
            <a:off x="158192" y="90859"/>
            <a:ext cx="7772400" cy="702129"/>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en-US" sz="3600" b="1" dirty="0">
                <a:solidFill>
                  <a:srgbClr val="0070C0"/>
                </a:solidFill>
                <a:latin typeface="+mn-lt"/>
              </a:rPr>
              <a:t>RETINOBLASTOMA</a:t>
            </a:r>
          </a:p>
        </p:txBody>
      </p:sp>
      <p:sp>
        <p:nvSpPr>
          <p:cNvPr id="4" name="TextBox 3">
            <a:extLst>
              <a:ext uri="{FF2B5EF4-FFF2-40B4-BE49-F238E27FC236}">
                <a16:creationId xmlns:a16="http://schemas.microsoft.com/office/drawing/2014/main" id="{9E44F9C3-96F9-F7DA-D9F6-39F9F8248CB7}"/>
              </a:ext>
            </a:extLst>
          </p:cNvPr>
          <p:cNvSpPr txBox="1"/>
          <p:nvPr/>
        </p:nvSpPr>
        <p:spPr>
          <a:xfrm>
            <a:off x="250348" y="2568203"/>
            <a:ext cx="11141795" cy="3970318"/>
          </a:xfrm>
          <a:prstGeom prst="rect">
            <a:avLst/>
          </a:prstGeom>
          <a:noFill/>
        </p:spPr>
        <p:txBody>
          <a:bodyPr wrap="square" rtlCol="0">
            <a:spAutoFit/>
          </a:bodyPr>
          <a:lstStyle/>
          <a:p>
            <a:r>
              <a:rPr lang="it-IT" sz="2800" dirty="0"/>
              <a:t>Leucocoria</a:t>
            </a:r>
          </a:p>
          <a:p>
            <a:r>
              <a:rPr lang="it-IT" sz="2800" dirty="0"/>
              <a:t>In un occhio o in entrambi</a:t>
            </a:r>
          </a:p>
          <a:p>
            <a:endParaRPr lang="it-IT" sz="2800" dirty="0"/>
          </a:p>
          <a:p>
            <a:r>
              <a:rPr lang="it-IT" sz="2800" dirty="0"/>
              <a:t>Base genetica per mutazione di un gene onco-soppressore (RB1)</a:t>
            </a:r>
          </a:p>
          <a:p>
            <a:endParaRPr lang="it-IT" sz="2800" dirty="0"/>
          </a:p>
          <a:p>
            <a:r>
              <a:rPr lang="it-IT" sz="2800" dirty="0"/>
              <a:t>Si sviluppa nei primi mesi o anni di vista in casi in cui</a:t>
            </a:r>
          </a:p>
          <a:p>
            <a:r>
              <a:rPr lang="it-IT" sz="2800" dirty="0"/>
              <a:t>- alla nascita una copia mutata è ereditata </a:t>
            </a:r>
            <a:br>
              <a:rPr lang="it-IT" sz="2800" dirty="0"/>
            </a:br>
            <a:r>
              <a:rPr lang="it-IT" sz="2800" dirty="0"/>
              <a:t>- in un precursore delle cellule retiniche (</a:t>
            </a:r>
            <a:r>
              <a:rPr lang="it-IT" sz="2800" b="1" dirty="0" err="1"/>
              <a:t>retinoblasto</a:t>
            </a:r>
            <a:r>
              <a:rPr lang="it-IT" sz="2800" dirty="0"/>
              <a:t>) si verifica una seconda mutazione (o una perdita) sull’allele sano</a:t>
            </a:r>
          </a:p>
        </p:txBody>
      </p:sp>
      <p:sp>
        <p:nvSpPr>
          <p:cNvPr id="6" name="TextBox 5">
            <a:extLst>
              <a:ext uri="{FF2B5EF4-FFF2-40B4-BE49-F238E27FC236}">
                <a16:creationId xmlns:a16="http://schemas.microsoft.com/office/drawing/2014/main" id="{D4E802B4-FCD3-D19F-6B42-58DF7290B120}"/>
              </a:ext>
            </a:extLst>
          </p:cNvPr>
          <p:cNvSpPr txBox="1"/>
          <p:nvPr/>
        </p:nvSpPr>
        <p:spPr>
          <a:xfrm>
            <a:off x="250348" y="792988"/>
            <a:ext cx="5390055" cy="830997"/>
          </a:xfrm>
          <a:prstGeom prst="rect">
            <a:avLst/>
          </a:prstGeom>
          <a:noFill/>
        </p:spPr>
        <p:txBody>
          <a:bodyPr wrap="square" rtlCol="0">
            <a:spAutoFit/>
          </a:bodyPr>
          <a:lstStyle/>
          <a:p>
            <a:r>
              <a:rPr lang="it-IT" sz="2400" dirty="0"/>
              <a:t>Tumore maligno: incidenza 1/20.000 nati (3-4% di tutti i tumori maligni ped)</a:t>
            </a:r>
          </a:p>
        </p:txBody>
      </p:sp>
      <p:pic>
        <p:nvPicPr>
          <p:cNvPr id="7" name="Picture 6">
            <a:extLst>
              <a:ext uri="{FF2B5EF4-FFF2-40B4-BE49-F238E27FC236}">
                <a16:creationId xmlns:a16="http://schemas.microsoft.com/office/drawing/2014/main" id="{567F5207-9270-69F0-B13F-5B6D997338F6}"/>
              </a:ext>
            </a:extLst>
          </p:cNvPr>
          <p:cNvPicPr>
            <a:picLocks noChangeAspect="1"/>
          </p:cNvPicPr>
          <p:nvPr/>
        </p:nvPicPr>
        <p:blipFill>
          <a:blip r:embed="rId2"/>
          <a:stretch>
            <a:fillRect/>
          </a:stretch>
        </p:blipFill>
        <p:spPr>
          <a:xfrm>
            <a:off x="5640403" y="2057400"/>
            <a:ext cx="3331999" cy="1518998"/>
          </a:xfrm>
          <a:prstGeom prst="rect">
            <a:avLst/>
          </a:prstGeom>
        </p:spPr>
      </p:pic>
    </p:spTree>
    <p:extLst>
      <p:ext uri="{BB962C8B-B14F-4D97-AF65-F5344CB8AC3E}">
        <p14:creationId xmlns:p14="http://schemas.microsoft.com/office/powerpoint/2010/main" val="1901702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92E987-7610-EAD9-0D9A-6C13CFC6FA81}"/>
              </a:ext>
            </a:extLst>
          </p:cNvPr>
          <p:cNvSpPr txBox="1"/>
          <p:nvPr/>
        </p:nvSpPr>
        <p:spPr>
          <a:xfrm>
            <a:off x="5646420" y="6377940"/>
            <a:ext cx="7071360" cy="369332"/>
          </a:xfrm>
          <a:prstGeom prst="rect">
            <a:avLst/>
          </a:prstGeom>
          <a:noFill/>
        </p:spPr>
        <p:txBody>
          <a:bodyPr wrap="square" rtlCol="0">
            <a:spAutoFit/>
          </a:bodyPr>
          <a:lstStyle/>
          <a:p>
            <a:r>
              <a:rPr lang="it-IT" dirty="0" err="1"/>
              <a:t>Emery’s</a:t>
            </a:r>
            <a:r>
              <a:rPr lang="it-IT" dirty="0"/>
              <a:t> </a:t>
            </a:r>
            <a:r>
              <a:rPr lang="it-IT" dirty="0" err="1"/>
              <a:t>Elements</a:t>
            </a:r>
            <a:r>
              <a:rPr lang="it-IT" dirty="0"/>
              <a:t> of </a:t>
            </a:r>
            <a:r>
              <a:rPr lang="it-IT" dirty="0" err="1"/>
              <a:t>Medical</a:t>
            </a:r>
            <a:r>
              <a:rPr lang="it-IT" dirty="0"/>
              <a:t> Genetics</a:t>
            </a:r>
          </a:p>
        </p:txBody>
      </p:sp>
      <p:pic>
        <p:nvPicPr>
          <p:cNvPr id="5" name="Picture 4">
            <a:extLst>
              <a:ext uri="{FF2B5EF4-FFF2-40B4-BE49-F238E27FC236}">
                <a16:creationId xmlns:a16="http://schemas.microsoft.com/office/drawing/2014/main" id="{72015601-B788-58DD-C382-615845AA98B9}"/>
              </a:ext>
            </a:extLst>
          </p:cNvPr>
          <p:cNvPicPr>
            <a:picLocks noChangeAspect="1"/>
          </p:cNvPicPr>
          <p:nvPr/>
        </p:nvPicPr>
        <p:blipFill>
          <a:blip r:embed="rId2"/>
          <a:stretch>
            <a:fillRect/>
          </a:stretch>
        </p:blipFill>
        <p:spPr>
          <a:xfrm>
            <a:off x="3718112" y="1543881"/>
            <a:ext cx="4155830" cy="3770237"/>
          </a:xfrm>
          <a:prstGeom prst="rect">
            <a:avLst/>
          </a:prstGeom>
        </p:spPr>
      </p:pic>
    </p:spTree>
    <p:extLst>
      <p:ext uri="{BB962C8B-B14F-4D97-AF65-F5344CB8AC3E}">
        <p14:creationId xmlns:p14="http://schemas.microsoft.com/office/powerpoint/2010/main" val="503262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63EFFA-EBBD-B155-7494-F52ED92D74F6}"/>
              </a:ext>
            </a:extLst>
          </p:cNvPr>
          <p:cNvPicPr>
            <a:picLocks noChangeAspect="1"/>
          </p:cNvPicPr>
          <p:nvPr/>
        </p:nvPicPr>
        <p:blipFill>
          <a:blip r:embed="rId2"/>
          <a:stretch>
            <a:fillRect/>
          </a:stretch>
        </p:blipFill>
        <p:spPr>
          <a:xfrm>
            <a:off x="1068355" y="375649"/>
            <a:ext cx="9393246" cy="6106701"/>
          </a:xfrm>
          <a:prstGeom prst="rect">
            <a:avLst/>
          </a:prstGeom>
        </p:spPr>
      </p:pic>
    </p:spTree>
    <p:extLst>
      <p:ext uri="{BB962C8B-B14F-4D97-AF65-F5344CB8AC3E}">
        <p14:creationId xmlns:p14="http://schemas.microsoft.com/office/powerpoint/2010/main" val="29948107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28DC707C-2CBE-AFD0-9461-A4650BED4F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386" y="358412"/>
            <a:ext cx="7138358" cy="4624321"/>
          </a:xfrm>
          <a:prstGeom prst="rect">
            <a:avLst/>
          </a:prstGeom>
        </p:spPr>
      </p:pic>
      <p:sp>
        <p:nvSpPr>
          <p:cNvPr id="4" name="TextBox 3">
            <a:extLst>
              <a:ext uri="{FF2B5EF4-FFF2-40B4-BE49-F238E27FC236}">
                <a16:creationId xmlns:a16="http://schemas.microsoft.com/office/drawing/2014/main" id="{AA51BAFD-550C-C4E6-BABA-82A80AC3DB7C}"/>
              </a:ext>
            </a:extLst>
          </p:cNvPr>
          <p:cNvSpPr txBox="1"/>
          <p:nvPr/>
        </p:nvSpPr>
        <p:spPr>
          <a:xfrm>
            <a:off x="448464" y="4012876"/>
            <a:ext cx="583814" cy="369332"/>
          </a:xfrm>
          <a:prstGeom prst="rect">
            <a:avLst/>
          </a:prstGeom>
          <a:noFill/>
        </p:spPr>
        <p:txBody>
          <a:bodyPr wrap="none" rtlCol="0">
            <a:spAutoFit/>
          </a:bodyPr>
          <a:lstStyle/>
          <a:p>
            <a:r>
              <a:rPr lang="it-IT" dirty="0"/>
              <a:t>60%</a:t>
            </a:r>
          </a:p>
        </p:txBody>
      </p:sp>
      <p:sp>
        <p:nvSpPr>
          <p:cNvPr id="5" name="TextBox 4">
            <a:extLst>
              <a:ext uri="{FF2B5EF4-FFF2-40B4-BE49-F238E27FC236}">
                <a16:creationId xmlns:a16="http://schemas.microsoft.com/office/drawing/2014/main" id="{D7EB1DCE-DE09-B0D2-81E4-63F3201414F5}"/>
              </a:ext>
            </a:extLst>
          </p:cNvPr>
          <p:cNvSpPr txBox="1"/>
          <p:nvPr/>
        </p:nvSpPr>
        <p:spPr>
          <a:xfrm>
            <a:off x="448464" y="1882188"/>
            <a:ext cx="583814" cy="369332"/>
          </a:xfrm>
          <a:prstGeom prst="rect">
            <a:avLst/>
          </a:prstGeom>
          <a:noFill/>
        </p:spPr>
        <p:txBody>
          <a:bodyPr wrap="none" rtlCol="0">
            <a:spAutoFit/>
          </a:bodyPr>
          <a:lstStyle/>
          <a:p>
            <a:r>
              <a:rPr lang="it-IT" dirty="0"/>
              <a:t>40%</a:t>
            </a:r>
          </a:p>
        </p:txBody>
      </p:sp>
      <p:sp>
        <p:nvSpPr>
          <p:cNvPr id="6" name="TextBox 5">
            <a:extLst>
              <a:ext uri="{FF2B5EF4-FFF2-40B4-BE49-F238E27FC236}">
                <a16:creationId xmlns:a16="http://schemas.microsoft.com/office/drawing/2014/main" id="{EB92E3C4-A93A-2DB6-08D9-E899A69DD821}"/>
              </a:ext>
            </a:extLst>
          </p:cNvPr>
          <p:cNvSpPr txBox="1"/>
          <p:nvPr/>
        </p:nvSpPr>
        <p:spPr>
          <a:xfrm>
            <a:off x="7761545" y="2858546"/>
            <a:ext cx="3156719" cy="1569660"/>
          </a:xfrm>
          <a:prstGeom prst="rect">
            <a:avLst/>
          </a:prstGeom>
          <a:noFill/>
        </p:spPr>
        <p:txBody>
          <a:bodyPr wrap="square" rtlCol="0">
            <a:spAutoFit/>
          </a:bodyPr>
          <a:lstStyle/>
          <a:p>
            <a:r>
              <a:rPr lang="it-IT" sz="2400" dirty="0"/>
              <a:t>Non ricorre</a:t>
            </a:r>
          </a:p>
          <a:p>
            <a:r>
              <a:rPr lang="it-IT" sz="2400" dirty="0"/>
              <a:t>Compare spesso dopo qualche mese entro i 2-3 anni di età</a:t>
            </a:r>
          </a:p>
        </p:txBody>
      </p:sp>
      <p:sp>
        <p:nvSpPr>
          <p:cNvPr id="7" name="TextBox 6">
            <a:extLst>
              <a:ext uri="{FF2B5EF4-FFF2-40B4-BE49-F238E27FC236}">
                <a16:creationId xmlns:a16="http://schemas.microsoft.com/office/drawing/2014/main" id="{D76F5F15-EE5A-E283-EE7F-94D2FD21F031}"/>
              </a:ext>
            </a:extLst>
          </p:cNvPr>
          <p:cNvSpPr txBox="1"/>
          <p:nvPr/>
        </p:nvSpPr>
        <p:spPr>
          <a:xfrm>
            <a:off x="7810256" y="415042"/>
            <a:ext cx="4004755" cy="2677656"/>
          </a:xfrm>
          <a:prstGeom prst="rect">
            <a:avLst/>
          </a:prstGeom>
          <a:noFill/>
        </p:spPr>
        <p:txBody>
          <a:bodyPr wrap="square" rtlCol="0">
            <a:spAutoFit/>
          </a:bodyPr>
          <a:lstStyle/>
          <a:p>
            <a:r>
              <a:rPr lang="it-IT" sz="2400" dirty="0"/>
              <a:t>Spesso bioculare</a:t>
            </a:r>
          </a:p>
          <a:p>
            <a:r>
              <a:rPr lang="it-IT" sz="2400" dirty="0"/>
              <a:t>Presente di solito alla nascita o nei primi mesi</a:t>
            </a:r>
          </a:p>
          <a:p>
            <a:r>
              <a:rPr lang="it-IT" sz="2400" b="1" dirty="0"/>
              <a:t>NON solo RETINOBLASTOMA</a:t>
            </a:r>
          </a:p>
          <a:p>
            <a:r>
              <a:rPr lang="it-IT" sz="2400" dirty="0"/>
              <a:t>Rischio di microcitoma e osteosarcoma </a:t>
            </a:r>
          </a:p>
          <a:p>
            <a:endParaRPr lang="it-IT" sz="2400" dirty="0"/>
          </a:p>
        </p:txBody>
      </p:sp>
      <p:sp>
        <p:nvSpPr>
          <p:cNvPr id="8" name="TextBox 7">
            <a:extLst>
              <a:ext uri="{FF2B5EF4-FFF2-40B4-BE49-F238E27FC236}">
                <a16:creationId xmlns:a16="http://schemas.microsoft.com/office/drawing/2014/main" id="{5B4116F2-EE96-1A0C-28DA-A38C188933FA}"/>
              </a:ext>
            </a:extLst>
          </p:cNvPr>
          <p:cNvSpPr txBox="1"/>
          <p:nvPr/>
        </p:nvSpPr>
        <p:spPr>
          <a:xfrm>
            <a:off x="285386" y="5447912"/>
            <a:ext cx="7187068" cy="830997"/>
          </a:xfrm>
          <a:prstGeom prst="rect">
            <a:avLst/>
          </a:prstGeom>
          <a:noFill/>
        </p:spPr>
        <p:txBody>
          <a:bodyPr wrap="square" rtlCol="0">
            <a:spAutoFit/>
          </a:bodyPr>
          <a:lstStyle/>
          <a:p>
            <a:r>
              <a:rPr lang="it-IT" sz="2400" dirty="0"/>
              <a:t>Inattivazione somatica di RB1 è anche un fattore di progressione tumorale</a:t>
            </a:r>
          </a:p>
        </p:txBody>
      </p:sp>
      <p:sp>
        <p:nvSpPr>
          <p:cNvPr id="9" name="TextBox 8">
            <a:extLst>
              <a:ext uri="{FF2B5EF4-FFF2-40B4-BE49-F238E27FC236}">
                <a16:creationId xmlns:a16="http://schemas.microsoft.com/office/drawing/2014/main" id="{4AD71E6E-5D4D-9A37-FC22-3F3FC559A3D5}"/>
              </a:ext>
            </a:extLst>
          </p:cNvPr>
          <p:cNvSpPr txBox="1"/>
          <p:nvPr/>
        </p:nvSpPr>
        <p:spPr>
          <a:xfrm>
            <a:off x="7761545" y="4622840"/>
            <a:ext cx="3156719" cy="1569660"/>
          </a:xfrm>
          <a:prstGeom prst="rect">
            <a:avLst/>
          </a:prstGeom>
          <a:noFill/>
        </p:spPr>
        <p:txBody>
          <a:bodyPr wrap="square" rtlCol="0">
            <a:spAutoFit/>
          </a:bodyPr>
          <a:lstStyle/>
          <a:p>
            <a:r>
              <a:rPr lang="it-IT" sz="2400" dirty="0"/>
              <a:t>E’ raro successivamente perché il suo sviluppo è legato alla riproduzione dei </a:t>
            </a:r>
            <a:r>
              <a:rPr lang="it-IT" sz="2400" dirty="0" err="1"/>
              <a:t>retinoblasti</a:t>
            </a:r>
            <a:endParaRPr lang="it-IT" sz="2400" dirty="0"/>
          </a:p>
        </p:txBody>
      </p:sp>
    </p:spTree>
    <p:extLst>
      <p:ext uri="{BB962C8B-B14F-4D97-AF65-F5344CB8AC3E}">
        <p14:creationId xmlns:p14="http://schemas.microsoft.com/office/powerpoint/2010/main" val="1078114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E1C56-6340-67A8-7C20-BA90ACB537BF}"/>
              </a:ext>
            </a:extLst>
          </p:cNvPr>
          <p:cNvSpPr txBox="1"/>
          <p:nvPr/>
        </p:nvSpPr>
        <p:spPr>
          <a:xfrm>
            <a:off x="183995" y="216756"/>
            <a:ext cx="5150976" cy="584775"/>
          </a:xfrm>
          <a:prstGeom prst="rect">
            <a:avLst/>
          </a:prstGeom>
          <a:noFill/>
        </p:spPr>
        <p:txBody>
          <a:bodyPr wrap="square" rtlCol="0">
            <a:spAutoFit/>
          </a:bodyPr>
          <a:lstStyle/>
          <a:p>
            <a:r>
              <a:rPr lang="it-IT" sz="3200" b="1" dirty="0">
                <a:solidFill>
                  <a:srgbClr val="0070C0"/>
                </a:solidFill>
              </a:rPr>
              <a:t>S-&gt;G2 CHECKPOINT</a:t>
            </a:r>
          </a:p>
        </p:txBody>
      </p:sp>
      <p:pic>
        <p:nvPicPr>
          <p:cNvPr id="4" name="Picture 3" descr="Diagram&#10;&#10;Description automatically generated">
            <a:extLst>
              <a:ext uri="{FF2B5EF4-FFF2-40B4-BE49-F238E27FC236}">
                <a16:creationId xmlns:a16="http://schemas.microsoft.com/office/drawing/2014/main" id="{CB20BCA6-AC31-EEE7-FA4C-C32C3CD565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79405" y="428482"/>
            <a:ext cx="4994276" cy="5727701"/>
          </a:xfrm>
          <a:prstGeom prst="rect">
            <a:avLst/>
          </a:prstGeom>
        </p:spPr>
      </p:pic>
      <p:sp>
        <p:nvSpPr>
          <p:cNvPr id="5" name="TextBox 4">
            <a:extLst>
              <a:ext uri="{FF2B5EF4-FFF2-40B4-BE49-F238E27FC236}">
                <a16:creationId xmlns:a16="http://schemas.microsoft.com/office/drawing/2014/main" id="{3D15641F-3BE5-10C1-BFEA-8F4C19410DF8}"/>
              </a:ext>
            </a:extLst>
          </p:cNvPr>
          <p:cNvSpPr txBox="1"/>
          <p:nvPr/>
        </p:nvSpPr>
        <p:spPr>
          <a:xfrm>
            <a:off x="9384961" y="6344582"/>
            <a:ext cx="1353127" cy="369332"/>
          </a:xfrm>
          <a:prstGeom prst="rect">
            <a:avLst/>
          </a:prstGeom>
          <a:noFill/>
        </p:spPr>
        <p:txBody>
          <a:bodyPr wrap="none" rtlCol="0">
            <a:spAutoFit/>
          </a:bodyPr>
          <a:lstStyle/>
          <a:p>
            <a:r>
              <a:rPr lang="it-IT" dirty="0"/>
              <a:t>Pecorino 5.8</a:t>
            </a:r>
          </a:p>
        </p:txBody>
      </p:sp>
      <p:sp>
        <p:nvSpPr>
          <p:cNvPr id="6" name="TextBox 5">
            <a:extLst>
              <a:ext uri="{FF2B5EF4-FFF2-40B4-BE49-F238E27FC236}">
                <a16:creationId xmlns:a16="http://schemas.microsoft.com/office/drawing/2014/main" id="{C8C40D49-BF1C-0704-580D-3AF7AED1385B}"/>
              </a:ext>
            </a:extLst>
          </p:cNvPr>
          <p:cNvSpPr txBox="1"/>
          <p:nvPr/>
        </p:nvSpPr>
        <p:spPr>
          <a:xfrm>
            <a:off x="291210" y="879455"/>
            <a:ext cx="6505636" cy="1938992"/>
          </a:xfrm>
          <a:prstGeom prst="rect">
            <a:avLst/>
          </a:prstGeom>
          <a:noFill/>
        </p:spPr>
        <p:txBody>
          <a:bodyPr wrap="square" rtlCol="0">
            <a:spAutoFit/>
          </a:bodyPr>
          <a:lstStyle/>
          <a:p>
            <a:r>
              <a:rPr lang="it-IT" sz="2400" dirty="0"/>
              <a:t>Interrompere o rallentare il ciclo per correggere problemi verificatisi in S</a:t>
            </a:r>
          </a:p>
          <a:p>
            <a:endParaRPr lang="it-IT" sz="2400" dirty="0"/>
          </a:p>
          <a:p>
            <a:r>
              <a:rPr lang="it-IT" sz="2400" dirty="0"/>
              <a:t>Sensori di danno (ATM, ATR) fosforilano le </a:t>
            </a:r>
            <a:r>
              <a:rPr lang="it-IT" sz="2400" b="1" dirty="0"/>
              <a:t>checkpoint </a:t>
            </a:r>
            <a:r>
              <a:rPr lang="it-IT" sz="2400" b="1" dirty="0" err="1"/>
              <a:t>kinasi</a:t>
            </a:r>
            <a:r>
              <a:rPr lang="it-IT" sz="2400" b="1" dirty="0"/>
              <a:t> Chk2/1</a:t>
            </a:r>
          </a:p>
        </p:txBody>
      </p:sp>
      <p:sp>
        <p:nvSpPr>
          <p:cNvPr id="3" name="Oval 2">
            <a:extLst>
              <a:ext uri="{FF2B5EF4-FFF2-40B4-BE49-F238E27FC236}">
                <a16:creationId xmlns:a16="http://schemas.microsoft.com/office/drawing/2014/main" id="{CCEAE9CF-22A2-DBB4-B80B-7431A4A6EA15}"/>
              </a:ext>
            </a:extLst>
          </p:cNvPr>
          <p:cNvSpPr/>
          <p:nvPr/>
        </p:nvSpPr>
        <p:spPr>
          <a:xfrm>
            <a:off x="7493267" y="3359217"/>
            <a:ext cx="1029904" cy="11261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2568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F2C332-5F5F-8392-81A5-75A2DC4AABAD}"/>
              </a:ext>
            </a:extLst>
          </p:cNvPr>
          <p:cNvSpPr txBox="1"/>
          <p:nvPr/>
        </p:nvSpPr>
        <p:spPr>
          <a:xfrm>
            <a:off x="378574" y="147386"/>
            <a:ext cx="9743893" cy="1323439"/>
          </a:xfrm>
          <a:prstGeom prst="rect">
            <a:avLst/>
          </a:prstGeom>
          <a:noFill/>
        </p:spPr>
        <p:txBody>
          <a:bodyPr wrap="square" rtlCol="0">
            <a:spAutoFit/>
          </a:bodyPr>
          <a:lstStyle/>
          <a:p>
            <a:r>
              <a:rPr lang="it-IT" sz="3200" b="1" dirty="0">
                <a:solidFill>
                  <a:srgbClr val="0070C0"/>
                </a:solidFill>
              </a:rPr>
              <a:t>P53 «The </a:t>
            </a:r>
            <a:r>
              <a:rPr lang="it-IT" sz="3200" b="1" dirty="0" err="1">
                <a:solidFill>
                  <a:srgbClr val="0070C0"/>
                </a:solidFill>
              </a:rPr>
              <a:t>guardian</a:t>
            </a:r>
            <a:r>
              <a:rPr lang="it-IT" sz="3200" b="1" dirty="0">
                <a:solidFill>
                  <a:srgbClr val="0070C0"/>
                </a:solidFill>
              </a:rPr>
              <a:t> of the </a:t>
            </a:r>
            <a:r>
              <a:rPr lang="it-IT" sz="3200" b="1" dirty="0" err="1">
                <a:solidFill>
                  <a:srgbClr val="0070C0"/>
                </a:solidFill>
              </a:rPr>
              <a:t>genome</a:t>
            </a:r>
            <a:r>
              <a:rPr lang="it-IT" sz="3200" b="1" dirty="0">
                <a:solidFill>
                  <a:srgbClr val="0070C0"/>
                </a:solidFill>
              </a:rPr>
              <a:t>»</a:t>
            </a:r>
          </a:p>
          <a:p>
            <a:r>
              <a:rPr lang="it-IT" sz="2400" dirty="0"/>
              <a:t>Primo oncosoppressore identificato. Alterato nella maggior parte dei tumori</a:t>
            </a:r>
          </a:p>
          <a:p>
            <a:r>
              <a:rPr lang="it-IT" sz="2400" dirty="0"/>
              <a:t>TP53, cromosoma 17p13. Fattore di trascrizione</a:t>
            </a:r>
          </a:p>
        </p:txBody>
      </p:sp>
      <p:pic>
        <p:nvPicPr>
          <p:cNvPr id="4" name="Picture 3" descr="Diagram&#10;&#10;Description automatically generated with medium confidence">
            <a:extLst>
              <a:ext uri="{FF2B5EF4-FFF2-40B4-BE49-F238E27FC236}">
                <a16:creationId xmlns:a16="http://schemas.microsoft.com/office/drawing/2014/main" id="{5124EC63-1F55-F695-C038-19A79655E0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0007" y="2935775"/>
            <a:ext cx="7274430" cy="3774839"/>
          </a:xfrm>
          <a:prstGeom prst="rect">
            <a:avLst/>
          </a:prstGeom>
        </p:spPr>
      </p:pic>
      <p:sp>
        <p:nvSpPr>
          <p:cNvPr id="5" name="TextBox 4">
            <a:extLst>
              <a:ext uri="{FF2B5EF4-FFF2-40B4-BE49-F238E27FC236}">
                <a16:creationId xmlns:a16="http://schemas.microsoft.com/office/drawing/2014/main" id="{40965571-B778-7573-49D7-5EA047DF4BAF}"/>
              </a:ext>
            </a:extLst>
          </p:cNvPr>
          <p:cNvSpPr txBox="1"/>
          <p:nvPr/>
        </p:nvSpPr>
        <p:spPr>
          <a:xfrm>
            <a:off x="8579052" y="6441569"/>
            <a:ext cx="3249906" cy="369332"/>
          </a:xfrm>
          <a:prstGeom prst="rect">
            <a:avLst/>
          </a:prstGeom>
          <a:noFill/>
        </p:spPr>
        <p:txBody>
          <a:bodyPr wrap="square" rtlCol="0">
            <a:spAutoFit/>
          </a:bodyPr>
          <a:lstStyle/>
          <a:p>
            <a:r>
              <a:rPr lang="it-IT" dirty="0"/>
              <a:t>Pecorino 6.4</a:t>
            </a:r>
          </a:p>
        </p:txBody>
      </p:sp>
      <p:sp>
        <p:nvSpPr>
          <p:cNvPr id="6" name="TextBox 5">
            <a:extLst>
              <a:ext uri="{FF2B5EF4-FFF2-40B4-BE49-F238E27FC236}">
                <a16:creationId xmlns:a16="http://schemas.microsoft.com/office/drawing/2014/main" id="{8D478538-A42D-4919-3191-39CD0ABFBC18}"/>
              </a:ext>
            </a:extLst>
          </p:cNvPr>
          <p:cNvSpPr txBox="1"/>
          <p:nvPr/>
        </p:nvSpPr>
        <p:spPr>
          <a:xfrm>
            <a:off x="4116116" y="1769464"/>
            <a:ext cx="1614901" cy="923330"/>
          </a:xfrm>
          <a:prstGeom prst="rect">
            <a:avLst/>
          </a:prstGeom>
          <a:solidFill>
            <a:srgbClr val="C7CBE8"/>
          </a:solidFill>
        </p:spPr>
        <p:txBody>
          <a:bodyPr wrap="square" rtlCol="0">
            <a:spAutoFit/>
          </a:bodyPr>
          <a:lstStyle/>
          <a:p>
            <a:r>
              <a:rPr lang="it-IT" dirty="0"/>
              <a:t>300 promotori di geni</a:t>
            </a:r>
            <a:br>
              <a:rPr lang="it-IT" dirty="0"/>
            </a:br>
            <a:r>
              <a:rPr lang="it-IT" dirty="0"/>
              <a:t>bersaglio</a:t>
            </a:r>
          </a:p>
        </p:txBody>
      </p:sp>
      <p:sp>
        <p:nvSpPr>
          <p:cNvPr id="7" name="TextBox 6">
            <a:extLst>
              <a:ext uri="{FF2B5EF4-FFF2-40B4-BE49-F238E27FC236}">
                <a16:creationId xmlns:a16="http://schemas.microsoft.com/office/drawing/2014/main" id="{A06A5584-9645-40FA-979B-823CBEB47ADD}"/>
              </a:ext>
            </a:extLst>
          </p:cNvPr>
          <p:cNvSpPr txBox="1"/>
          <p:nvPr/>
        </p:nvSpPr>
        <p:spPr>
          <a:xfrm>
            <a:off x="378574" y="1769464"/>
            <a:ext cx="3238256" cy="923330"/>
          </a:xfrm>
          <a:prstGeom prst="rect">
            <a:avLst/>
          </a:prstGeom>
          <a:solidFill>
            <a:srgbClr val="FFF9D4"/>
          </a:solidFill>
        </p:spPr>
        <p:txBody>
          <a:bodyPr wrap="square" rtlCol="0">
            <a:spAutoFit/>
          </a:bodyPr>
          <a:lstStyle/>
          <a:p>
            <a:r>
              <a:rPr lang="it-IT" dirty="0"/>
              <a:t>MDM2 è una ubiquitina </a:t>
            </a:r>
            <a:r>
              <a:rPr lang="it-IT" dirty="0" err="1"/>
              <a:t>ligasi</a:t>
            </a:r>
            <a:r>
              <a:rPr lang="it-IT" dirty="0"/>
              <a:t>, indotta da p53, che regola la degradazione di P53 (loop-)</a:t>
            </a:r>
          </a:p>
        </p:txBody>
      </p:sp>
    </p:spTree>
    <p:extLst>
      <p:ext uri="{BB962C8B-B14F-4D97-AF65-F5344CB8AC3E}">
        <p14:creationId xmlns:p14="http://schemas.microsoft.com/office/powerpoint/2010/main" val="4185180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49907A-5E53-7328-886B-632D52E551BA}"/>
              </a:ext>
            </a:extLst>
          </p:cNvPr>
          <p:cNvPicPr>
            <a:picLocks noChangeAspect="1"/>
          </p:cNvPicPr>
          <p:nvPr/>
        </p:nvPicPr>
        <p:blipFill>
          <a:blip r:embed="rId2"/>
          <a:stretch>
            <a:fillRect/>
          </a:stretch>
        </p:blipFill>
        <p:spPr>
          <a:xfrm>
            <a:off x="579717" y="347081"/>
            <a:ext cx="7936753" cy="6349401"/>
          </a:xfrm>
          <a:prstGeom prst="rect">
            <a:avLst/>
          </a:prstGeom>
        </p:spPr>
      </p:pic>
      <p:sp>
        <p:nvSpPr>
          <p:cNvPr id="3" name="CasellaDiTesto 2">
            <a:extLst>
              <a:ext uri="{FF2B5EF4-FFF2-40B4-BE49-F238E27FC236}">
                <a16:creationId xmlns:a16="http://schemas.microsoft.com/office/drawing/2014/main" id="{A10E4048-B3AC-6F4D-8170-5B69307E450B}"/>
              </a:ext>
            </a:extLst>
          </p:cNvPr>
          <p:cNvSpPr txBox="1"/>
          <p:nvPr/>
        </p:nvSpPr>
        <p:spPr>
          <a:xfrm>
            <a:off x="10047757" y="6327150"/>
            <a:ext cx="2096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err="1">
                <a:cs typeface="Calibri"/>
              </a:rPr>
              <a:t>Fig</a:t>
            </a:r>
            <a:r>
              <a:rPr lang="it-IT" dirty="0">
                <a:cs typeface="Calibri"/>
              </a:rPr>
              <a:t> 1.6 da Pecorino</a:t>
            </a:r>
            <a:endParaRPr lang="it-IT" dirty="0"/>
          </a:p>
        </p:txBody>
      </p:sp>
      <p:cxnSp>
        <p:nvCxnSpPr>
          <p:cNvPr id="5" name="Straight Arrow Connector 4">
            <a:extLst>
              <a:ext uri="{FF2B5EF4-FFF2-40B4-BE49-F238E27FC236}">
                <a16:creationId xmlns:a16="http://schemas.microsoft.com/office/drawing/2014/main" id="{6D4C1235-CE6D-4DCC-84C2-8354967822E0}"/>
              </a:ext>
            </a:extLst>
          </p:cNvPr>
          <p:cNvCxnSpPr/>
          <p:nvPr/>
        </p:nvCxnSpPr>
        <p:spPr>
          <a:xfrm flipH="1">
            <a:off x="2589196" y="2608446"/>
            <a:ext cx="105878" cy="606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93F3858-760D-BED5-7000-E6305971B36C}"/>
              </a:ext>
            </a:extLst>
          </p:cNvPr>
          <p:cNvSpPr txBox="1"/>
          <p:nvPr/>
        </p:nvSpPr>
        <p:spPr>
          <a:xfrm>
            <a:off x="1482290" y="1617044"/>
            <a:ext cx="4006738" cy="646331"/>
          </a:xfrm>
          <a:prstGeom prst="rect">
            <a:avLst/>
          </a:prstGeom>
          <a:noFill/>
        </p:spPr>
        <p:txBody>
          <a:bodyPr wrap="none" rtlCol="0">
            <a:spAutoFit/>
          </a:bodyPr>
          <a:lstStyle/>
          <a:p>
            <a:r>
              <a:rPr lang="it-IT" dirty="0"/>
              <a:t>Ridotto utilizzo di sale come conservante</a:t>
            </a:r>
          </a:p>
          <a:p>
            <a:r>
              <a:rPr lang="it-IT" dirty="0"/>
              <a:t>Ridotta infezione da </a:t>
            </a:r>
            <a:r>
              <a:rPr lang="it-IT" dirty="0" err="1"/>
              <a:t>Helycobacter</a:t>
            </a:r>
            <a:r>
              <a:rPr lang="it-IT" dirty="0"/>
              <a:t> pilori</a:t>
            </a:r>
          </a:p>
        </p:txBody>
      </p:sp>
    </p:spTree>
    <p:extLst>
      <p:ext uri="{BB962C8B-B14F-4D97-AF65-F5344CB8AC3E}">
        <p14:creationId xmlns:p14="http://schemas.microsoft.com/office/powerpoint/2010/main" val="11101389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F2C332-5F5F-8392-81A5-75A2DC4AABAD}"/>
              </a:ext>
            </a:extLst>
          </p:cNvPr>
          <p:cNvSpPr txBox="1"/>
          <p:nvPr/>
        </p:nvSpPr>
        <p:spPr>
          <a:xfrm>
            <a:off x="283945" y="326155"/>
            <a:ext cx="11709133" cy="461665"/>
          </a:xfrm>
          <a:prstGeom prst="rect">
            <a:avLst/>
          </a:prstGeom>
          <a:noFill/>
        </p:spPr>
        <p:txBody>
          <a:bodyPr wrap="square" rtlCol="0">
            <a:spAutoFit/>
          </a:bodyPr>
          <a:lstStyle/>
          <a:p>
            <a:r>
              <a:rPr lang="it-IT" sz="2400" dirty="0"/>
              <a:t>In condizioni base, attività antiossidante che protegge il DNA da ROS (GSH perossidasi </a:t>
            </a:r>
            <a:r>
              <a:rPr lang="it-IT" sz="2400" dirty="0" err="1"/>
              <a:t>etc</a:t>
            </a:r>
            <a:r>
              <a:rPr lang="it-IT" sz="2400" dirty="0"/>
              <a:t>)</a:t>
            </a:r>
          </a:p>
        </p:txBody>
      </p:sp>
      <p:sp>
        <p:nvSpPr>
          <p:cNvPr id="5" name="TextBox 4">
            <a:extLst>
              <a:ext uri="{FF2B5EF4-FFF2-40B4-BE49-F238E27FC236}">
                <a16:creationId xmlns:a16="http://schemas.microsoft.com/office/drawing/2014/main" id="{BEDA9A44-DB8C-8423-9CE3-8B1E411F8275}"/>
              </a:ext>
            </a:extLst>
          </p:cNvPr>
          <p:cNvSpPr txBox="1"/>
          <p:nvPr/>
        </p:nvSpPr>
        <p:spPr>
          <a:xfrm>
            <a:off x="2399571" y="4592853"/>
            <a:ext cx="8544108" cy="1938992"/>
          </a:xfrm>
          <a:prstGeom prst="rect">
            <a:avLst/>
          </a:prstGeom>
          <a:noFill/>
        </p:spPr>
        <p:txBody>
          <a:bodyPr wrap="square" rtlCol="0">
            <a:spAutoFit/>
          </a:bodyPr>
          <a:lstStyle/>
          <a:p>
            <a:pPr marL="342900" indent="-342900">
              <a:buFont typeface="Wingdings" panose="05000000000000000000" pitchFamily="2" charset="2"/>
              <a:buChar char="v"/>
            </a:pPr>
            <a:r>
              <a:rPr lang="it-IT" sz="2400" dirty="0"/>
              <a:t>- Induzione di antiossidanti</a:t>
            </a:r>
          </a:p>
          <a:p>
            <a:pPr marL="342900" indent="-342900">
              <a:buFont typeface="Wingdings" panose="05000000000000000000" pitchFamily="2" charset="2"/>
              <a:buChar char="v"/>
            </a:pPr>
            <a:r>
              <a:rPr lang="it-IT" sz="2400" dirty="0"/>
              <a:t>- Sospensione del ciclo cellulare e riparazione del DNA, </a:t>
            </a:r>
          </a:p>
          <a:p>
            <a:pPr marL="342900" indent="-342900">
              <a:buFont typeface="Wingdings" panose="05000000000000000000" pitchFamily="2" charset="2"/>
              <a:buChar char="v"/>
            </a:pPr>
            <a:r>
              <a:rPr lang="it-IT" sz="2400" dirty="0"/>
              <a:t>- Arresto del ciclo cellulare e senescenza</a:t>
            </a:r>
          </a:p>
          <a:p>
            <a:pPr marL="342900" indent="-342900">
              <a:buFont typeface="Wingdings" panose="05000000000000000000" pitchFamily="2" charset="2"/>
              <a:buChar char="v"/>
            </a:pPr>
            <a:r>
              <a:rPr lang="it-IT" sz="2400" dirty="0"/>
              <a:t>- Apoptosi (pathway mitocondriale) se induzione p53 prolungata</a:t>
            </a:r>
          </a:p>
          <a:p>
            <a:pPr marL="342900" indent="-342900">
              <a:buFont typeface="Wingdings" panose="05000000000000000000" pitchFamily="2" charset="2"/>
              <a:buChar char="v"/>
            </a:pPr>
            <a:r>
              <a:rPr lang="it-IT" sz="2400" dirty="0"/>
              <a:t>- Inibizione dell’angiogenesi</a:t>
            </a:r>
          </a:p>
        </p:txBody>
      </p:sp>
      <p:sp>
        <p:nvSpPr>
          <p:cNvPr id="6" name="TextBox 5">
            <a:extLst>
              <a:ext uri="{FF2B5EF4-FFF2-40B4-BE49-F238E27FC236}">
                <a16:creationId xmlns:a16="http://schemas.microsoft.com/office/drawing/2014/main" id="{25EE219D-BBEF-E703-BA5A-5485983BA970}"/>
              </a:ext>
            </a:extLst>
          </p:cNvPr>
          <p:cNvSpPr txBox="1"/>
          <p:nvPr/>
        </p:nvSpPr>
        <p:spPr>
          <a:xfrm>
            <a:off x="419342" y="2910176"/>
            <a:ext cx="5113652" cy="830997"/>
          </a:xfrm>
          <a:prstGeom prst="rect">
            <a:avLst/>
          </a:prstGeom>
          <a:noFill/>
        </p:spPr>
        <p:txBody>
          <a:bodyPr wrap="square" rtlCol="0">
            <a:spAutoFit/>
          </a:bodyPr>
          <a:lstStyle/>
          <a:p>
            <a:r>
              <a:rPr lang="it-IT" sz="2400" dirty="0"/>
              <a:t>Fosforilazione p53 e distacco da MDM2</a:t>
            </a:r>
          </a:p>
          <a:p>
            <a:endParaRPr lang="it-IT" sz="2400" dirty="0"/>
          </a:p>
        </p:txBody>
      </p:sp>
      <p:sp>
        <p:nvSpPr>
          <p:cNvPr id="7" name="Arrow: Down 6">
            <a:extLst>
              <a:ext uri="{FF2B5EF4-FFF2-40B4-BE49-F238E27FC236}">
                <a16:creationId xmlns:a16="http://schemas.microsoft.com/office/drawing/2014/main" id="{A5B49300-6E81-08FD-E12A-1AA4B25D4D8B}"/>
              </a:ext>
            </a:extLst>
          </p:cNvPr>
          <p:cNvSpPr/>
          <p:nvPr/>
        </p:nvSpPr>
        <p:spPr>
          <a:xfrm>
            <a:off x="2655836" y="2434048"/>
            <a:ext cx="483409" cy="448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8">
            <a:extLst>
              <a:ext uri="{FF2B5EF4-FFF2-40B4-BE49-F238E27FC236}">
                <a16:creationId xmlns:a16="http://schemas.microsoft.com/office/drawing/2014/main" id="{1B2EA46A-D1AF-ACB1-EDF1-72C894B38DCC}"/>
              </a:ext>
            </a:extLst>
          </p:cNvPr>
          <p:cNvSpPr txBox="1"/>
          <p:nvPr/>
        </p:nvSpPr>
        <p:spPr>
          <a:xfrm>
            <a:off x="4630242" y="1382521"/>
            <a:ext cx="5218487" cy="830997"/>
          </a:xfrm>
          <a:prstGeom prst="rect">
            <a:avLst/>
          </a:prstGeom>
          <a:noFill/>
        </p:spPr>
        <p:txBody>
          <a:bodyPr wrap="square">
            <a:spAutoFit/>
          </a:bodyPr>
          <a:lstStyle/>
          <a:p>
            <a:pPr marL="342900" indent="-342900">
              <a:buFontTx/>
              <a:buChar char="-"/>
            </a:pPr>
            <a:r>
              <a:rPr lang="it-IT" sz="2400" dirty="0"/>
              <a:t>Oncogeni attivati -&gt; p14ARF (indotto da INK4A)</a:t>
            </a:r>
          </a:p>
        </p:txBody>
      </p:sp>
      <p:sp>
        <p:nvSpPr>
          <p:cNvPr id="10" name="TextBox 9">
            <a:extLst>
              <a:ext uri="{FF2B5EF4-FFF2-40B4-BE49-F238E27FC236}">
                <a16:creationId xmlns:a16="http://schemas.microsoft.com/office/drawing/2014/main" id="{A9276043-C521-19B7-F142-28569D3BFA8E}"/>
              </a:ext>
            </a:extLst>
          </p:cNvPr>
          <p:cNvSpPr txBox="1"/>
          <p:nvPr/>
        </p:nvSpPr>
        <p:spPr>
          <a:xfrm>
            <a:off x="6261987" y="2882511"/>
            <a:ext cx="5113652" cy="830997"/>
          </a:xfrm>
          <a:prstGeom prst="rect">
            <a:avLst/>
          </a:prstGeom>
          <a:noFill/>
        </p:spPr>
        <p:txBody>
          <a:bodyPr wrap="square" rtlCol="0">
            <a:spAutoFit/>
          </a:bodyPr>
          <a:lstStyle/>
          <a:p>
            <a:r>
              <a:rPr lang="it-IT" sz="2400" dirty="0"/>
              <a:t>Sottrazione di MDM2</a:t>
            </a:r>
          </a:p>
          <a:p>
            <a:endParaRPr lang="it-IT" sz="2400" dirty="0"/>
          </a:p>
        </p:txBody>
      </p:sp>
      <p:sp>
        <p:nvSpPr>
          <p:cNvPr id="11" name="Arrow: Down 10">
            <a:extLst>
              <a:ext uri="{FF2B5EF4-FFF2-40B4-BE49-F238E27FC236}">
                <a16:creationId xmlns:a16="http://schemas.microsoft.com/office/drawing/2014/main" id="{B822690C-CDBA-C503-CC1F-6C1A82547DA7}"/>
              </a:ext>
            </a:extLst>
          </p:cNvPr>
          <p:cNvSpPr/>
          <p:nvPr/>
        </p:nvSpPr>
        <p:spPr>
          <a:xfrm>
            <a:off x="7345289" y="2331897"/>
            <a:ext cx="483409" cy="448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Arrow: Down 11">
            <a:extLst>
              <a:ext uri="{FF2B5EF4-FFF2-40B4-BE49-F238E27FC236}">
                <a16:creationId xmlns:a16="http://schemas.microsoft.com/office/drawing/2014/main" id="{4B9C9FD8-8404-25DD-EAC6-3B1BF341CD26}"/>
              </a:ext>
            </a:extLst>
          </p:cNvPr>
          <p:cNvSpPr/>
          <p:nvPr/>
        </p:nvSpPr>
        <p:spPr>
          <a:xfrm>
            <a:off x="4377373" y="3532882"/>
            <a:ext cx="2311240" cy="448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xtBox 12">
            <a:extLst>
              <a:ext uri="{FF2B5EF4-FFF2-40B4-BE49-F238E27FC236}">
                <a16:creationId xmlns:a16="http://schemas.microsoft.com/office/drawing/2014/main" id="{1DE1B996-2CAF-8E4E-6E10-03FE2CC88C58}"/>
              </a:ext>
            </a:extLst>
          </p:cNvPr>
          <p:cNvSpPr txBox="1"/>
          <p:nvPr/>
        </p:nvSpPr>
        <p:spPr>
          <a:xfrm>
            <a:off x="4266714" y="4031293"/>
            <a:ext cx="2532559" cy="461665"/>
          </a:xfrm>
          <a:prstGeom prst="rect">
            <a:avLst/>
          </a:prstGeom>
          <a:noFill/>
        </p:spPr>
        <p:txBody>
          <a:bodyPr wrap="square" rtlCol="0">
            <a:spAutoFit/>
          </a:bodyPr>
          <a:lstStyle/>
          <a:p>
            <a:pPr algn="ctr"/>
            <a:r>
              <a:rPr lang="it-IT" sz="2400" b="1" dirty="0">
                <a:solidFill>
                  <a:srgbClr val="C00000"/>
                </a:solidFill>
              </a:rPr>
              <a:t>Attivazione p53</a:t>
            </a:r>
          </a:p>
        </p:txBody>
      </p:sp>
      <p:sp>
        <p:nvSpPr>
          <p:cNvPr id="15" name="TextBox 14">
            <a:extLst>
              <a:ext uri="{FF2B5EF4-FFF2-40B4-BE49-F238E27FC236}">
                <a16:creationId xmlns:a16="http://schemas.microsoft.com/office/drawing/2014/main" id="{EEF30262-6F8E-1543-62EB-D375B462F639}"/>
              </a:ext>
            </a:extLst>
          </p:cNvPr>
          <p:cNvSpPr txBox="1"/>
          <p:nvPr/>
        </p:nvSpPr>
        <p:spPr>
          <a:xfrm>
            <a:off x="484866" y="1412810"/>
            <a:ext cx="6095028" cy="830997"/>
          </a:xfrm>
          <a:prstGeom prst="rect">
            <a:avLst/>
          </a:prstGeom>
          <a:noFill/>
        </p:spPr>
        <p:txBody>
          <a:bodyPr wrap="square">
            <a:spAutoFit/>
          </a:bodyPr>
          <a:lstStyle/>
          <a:p>
            <a:pPr marL="342900" indent="-342900">
              <a:buFontTx/>
              <a:buChar char="-"/>
            </a:pPr>
            <a:r>
              <a:rPr lang="it-IT" sz="2400" dirty="0"/>
              <a:t>Danno DNA -&gt; ATM/CHK2</a:t>
            </a:r>
          </a:p>
          <a:p>
            <a:pPr marL="342900" indent="-342900">
              <a:buFontTx/>
              <a:buChar char="-"/>
            </a:pPr>
            <a:r>
              <a:rPr lang="it-IT" sz="2400" dirty="0"/>
              <a:t>ATR e caseina </a:t>
            </a:r>
            <a:r>
              <a:rPr lang="it-IT" sz="2400" dirty="0" err="1"/>
              <a:t>kinasi</a:t>
            </a:r>
            <a:r>
              <a:rPr lang="it-IT" sz="2400" dirty="0"/>
              <a:t> II</a:t>
            </a:r>
          </a:p>
        </p:txBody>
      </p:sp>
    </p:spTree>
    <p:extLst>
      <p:ext uri="{BB962C8B-B14F-4D97-AF65-F5344CB8AC3E}">
        <p14:creationId xmlns:p14="http://schemas.microsoft.com/office/powerpoint/2010/main" val="72530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3F9919-9245-6D73-4530-475EC1DC2F79}"/>
              </a:ext>
            </a:extLst>
          </p:cNvPr>
          <p:cNvSpPr txBox="1"/>
          <p:nvPr/>
        </p:nvSpPr>
        <p:spPr>
          <a:xfrm>
            <a:off x="500881" y="617366"/>
            <a:ext cx="11295383" cy="3539430"/>
          </a:xfrm>
          <a:prstGeom prst="rect">
            <a:avLst/>
          </a:prstGeom>
          <a:noFill/>
        </p:spPr>
        <p:txBody>
          <a:bodyPr wrap="square" rtlCol="0">
            <a:spAutoFit/>
          </a:bodyPr>
          <a:lstStyle/>
          <a:p>
            <a:r>
              <a:rPr lang="it-IT" sz="2800" dirty="0"/>
              <a:t>Mutazioni di </a:t>
            </a:r>
            <a:r>
              <a:rPr lang="it-IT" sz="2800" b="1" dirty="0"/>
              <a:t>p53</a:t>
            </a:r>
            <a:r>
              <a:rPr lang="it-IT" sz="2800" dirty="0"/>
              <a:t> sono associate ad instabilità genomica, e sono pertanto più rischiose in cellule proliferanti (non sempre LOF, ma anche alterata funzione)</a:t>
            </a:r>
          </a:p>
          <a:p>
            <a:endParaRPr lang="it-IT" sz="2800" dirty="0"/>
          </a:p>
          <a:p>
            <a:r>
              <a:rPr lang="it-IT" sz="2800" dirty="0"/>
              <a:t>Sono anche selezionate in cellule tumorali grazie alla loro capacità di amplificare le mutazioni trasmesse</a:t>
            </a:r>
          </a:p>
          <a:p>
            <a:endParaRPr lang="it-IT" sz="2800" dirty="0"/>
          </a:p>
          <a:p>
            <a:r>
              <a:rPr lang="it-IT" sz="2800" dirty="0"/>
              <a:t>Per lo più mutazioni </a:t>
            </a:r>
            <a:r>
              <a:rPr lang="it-IT" sz="2800" i="1" dirty="0" err="1"/>
              <a:t>missense</a:t>
            </a:r>
            <a:r>
              <a:rPr lang="it-IT" sz="2800" dirty="0"/>
              <a:t> nel DNA </a:t>
            </a:r>
            <a:r>
              <a:rPr lang="it-IT" sz="2800" dirty="0" err="1"/>
              <a:t>binding</a:t>
            </a:r>
            <a:r>
              <a:rPr lang="it-IT" sz="2800" dirty="0"/>
              <a:t> domain</a:t>
            </a:r>
          </a:p>
          <a:p>
            <a:endParaRPr lang="it-IT" sz="2800" dirty="0"/>
          </a:p>
        </p:txBody>
      </p:sp>
    </p:spTree>
    <p:extLst>
      <p:ext uri="{BB962C8B-B14F-4D97-AF65-F5344CB8AC3E}">
        <p14:creationId xmlns:p14="http://schemas.microsoft.com/office/powerpoint/2010/main" val="32343728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0CB323-5484-1A04-D57D-1DB08740776B}"/>
              </a:ext>
            </a:extLst>
          </p:cNvPr>
          <p:cNvSpPr txBox="1"/>
          <p:nvPr/>
        </p:nvSpPr>
        <p:spPr>
          <a:xfrm>
            <a:off x="303501" y="931550"/>
            <a:ext cx="10710711" cy="5262979"/>
          </a:xfrm>
          <a:prstGeom prst="rect">
            <a:avLst/>
          </a:prstGeom>
          <a:noFill/>
        </p:spPr>
        <p:txBody>
          <a:bodyPr wrap="square" rtlCol="0">
            <a:spAutoFit/>
          </a:bodyPr>
          <a:lstStyle/>
          <a:p>
            <a:r>
              <a:rPr lang="it-IT" sz="2400" dirty="0"/>
              <a:t>Mutazioni germinali in </a:t>
            </a:r>
            <a:r>
              <a:rPr lang="it-IT" sz="2400" b="1" i="1" dirty="0"/>
              <a:t>TP53</a:t>
            </a:r>
            <a:r>
              <a:rPr lang="it-IT" sz="2400" dirty="0"/>
              <a:t> con predisposizione a vari tipi di cancro</a:t>
            </a:r>
          </a:p>
          <a:p>
            <a:r>
              <a:rPr lang="it-IT" sz="2400" dirty="0"/>
              <a:t> Rischio 25x di sviluppare cancro &lt;50aa</a:t>
            </a:r>
          </a:p>
          <a:p>
            <a:pPr marL="342900" indent="-342900">
              <a:buFontTx/>
              <a:buChar char="-"/>
            </a:pPr>
            <a:r>
              <a:rPr lang="it-IT" sz="2400" dirty="0"/>
              <a:t>Sarcomi</a:t>
            </a:r>
          </a:p>
          <a:p>
            <a:pPr marL="342900" indent="-342900">
              <a:buFontTx/>
              <a:buChar char="-"/>
            </a:pPr>
            <a:r>
              <a:rPr lang="it-IT" sz="2400" dirty="0"/>
              <a:t>Ca mammella</a:t>
            </a:r>
          </a:p>
          <a:p>
            <a:pPr marL="342900" indent="-342900">
              <a:buFontTx/>
              <a:buChar char="-"/>
            </a:pPr>
            <a:r>
              <a:rPr lang="it-IT" sz="2400" dirty="0"/>
              <a:t>Leucemie</a:t>
            </a:r>
          </a:p>
          <a:p>
            <a:pPr marL="342900" indent="-342900">
              <a:buFontTx/>
              <a:buChar char="-"/>
            </a:pPr>
            <a:r>
              <a:rPr lang="it-IT" sz="2400" dirty="0"/>
              <a:t>Tumori cerebrali</a:t>
            </a:r>
          </a:p>
          <a:p>
            <a:endParaRPr lang="it-IT" sz="2400" dirty="0"/>
          </a:p>
          <a:p>
            <a:r>
              <a:rPr lang="it-IT" sz="2400" dirty="0"/>
              <a:t>Non sempre Loss of </a:t>
            </a:r>
            <a:r>
              <a:rPr lang="it-IT" sz="2400" dirty="0" err="1"/>
              <a:t>heterozygousity</a:t>
            </a:r>
            <a:r>
              <a:rPr lang="it-IT" sz="2400" dirty="0"/>
              <a:t>: </a:t>
            </a:r>
            <a:r>
              <a:rPr lang="it-IT" sz="2400" u="sng" dirty="0" err="1"/>
              <a:t>aploinsufficienza</a:t>
            </a:r>
            <a:r>
              <a:rPr lang="it-IT" sz="2400" u="sng" dirty="0"/>
              <a:t> è sufficiente</a:t>
            </a:r>
            <a:r>
              <a:rPr lang="it-IT" sz="2400" dirty="0"/>
              <a:t>, forse per effetto dominante negativo</a:t>
            </a:r>
          </a:p>
          <a:p>
            <a:endParaRPr lang="it-IT" sz="2400" dirty="0"/>
          </a:p>
          <a:p>
            <a:r>
              <a:rPr lang="it-IT" sz="2400" dirty="0"/>
              <a:t>Anche virus </a:t>
            </a:r>
            <a:r>
              <a:rPr lang="it-IT" sz="2400" dirty="0" err="1"/>
              <a:t>oncogenici</a:t>
            </a:r>
            <a:r>
              <a:rPr lang="it-IT" sz="2400" dirty="0"/>
              <a:t> (come HPV con la proteina E6) possono portare secondariamente a inibizione di p53 o RB. Il rischio aumenta se presente un polimorfismo in p53 che rende la proteina maggiormente suscettibile alla degradazione da parte di HPV E6. </a:t>
            </a:r>
          </a:p>
        </p:txBody>
      </p:sp>
      <p:sp>
        <p:nvSpPr>
          <p:cNvPr id="3" name="TextBox 2">
            <a:extLst>
              <a:ext uri="{FF2B5EF4-FFF2-40B4-BE49-F238E27FC236}">
                <a16:creationId xmlns:a16="http://schemas.microsoft.com/office/drawing/2014/main" id="{08A1E050-2ABB-9567-805B-D0530FA29C6D}"/>
              </a:ext>
            </a:extLst>
          </p:cNvPr>
          <p:cNvSpPr txBox="1"/>
          <p:nvPr/>
        </p:nvSpPr>
        <p:spPr>
          <a:xfrm>
            <a:off x="191973" y="146506"/>
            <a:ext cx="7567797" cy="584775"/>
          </a:xfrm>
          <a:prstGeom prst="rect">
            <a:avLst/>
          </a:prstGeom>
          <a:noFill/>
        </p:spPr>
        <p:txBody>
          <a:bodyPr wrap="square" rtlCol="0">
            <a:spAutoFit/>
          </a:bodyPr>
          <a:lstStyle/>
          <a:p>
            <a:r>
              <a:rPr lang="it-IT" sz="3200" b="1" dirty="0">
                <a:solidFill>
                  <a:srgbClr val="0070C0"/>
                </a:solidFill>
              </a:rPr>
              <a:t>Li-Fraumeni </a:t>
            </a:r>
            <a:r>
              <a:rPr lang="it-IT" sz="3200" b="1" dirty="0" err="1">
                <a:solidFill>
                  <a:srgbClr val="0070C0"/>
                </a:solidFill>
              </a:rPr>
              <a:t>syndrome</a:t>
            </a:r>
            <a:r>
              <a:rPr lang="it-IT" sz="3200" b="1" dirty="0">
                <a:solidFill>
                  <a:srgbClr val="0070C0"/>
                </a:solidFill>
              </a:rPr>
              <a:t> (aut. dom.)</a:t>
            </a:r>
          </a:p>
        </p:txBody>
      </p:sp>
    </p:spTree>
    <p:extLst>
      <p:ext uri="{BB962C8B-B14F-4D97-AF65-F5344CB8AC3E}">
        <p14:creationId xmlns:p14="http://schemas.microsoft.com/office/powerpoint/2010/main" val="15091025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F14CF91-9F41-3CDE-34DC-C7886EA2AE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64330" y="180812"/>
            <a:ext cx="5813641" cy="6263407"/>
          </a:xfrm>
          <a:prstGeom prst="rect">
            <a:avLst/>
          </a:prstGeom>
        </p:spPr>
      </p:pic>
      <p:sp>
        <p:nvSpPr>
          <p:cNvPr id="4" name="TextBox 3">
            <a:extLst>
              <a:ext uri="{FF2B5EF4-FFF2-40B4-BE49-F238E27FC236}">
                <a16:creationId xmlns:a16="http://schemas.microsoft.com/office/drawing/2014/main" id="{6D7A6576-A0AD-50E5-E53F-FECC71A7D379}"/>
              </a:ext>
            </a:extLst>
          </p:cNvPr>
          <p:cNvSpPr txBox="1"/>
          <p:nvPr/>
        </p:nvSpPr>
        <p:spPr>
          <a:xfrm>
            <a:off x="334650" y="347522"/>
            <a:ext cx="4399011" cy="2369880"/>
          </a:xfrm>
          <a:prstGeom prst="rect">
            <a:avLst/>
          </a:prstGeom>
          <a:noFill/>
        </p:spPr>
        <p:txBody>
          <a:bodyPr wrap="square" rtlCol="0">
            <a:spAutoFit/>
          </a:bodyPr>
          <a:lstStyle/>
          <a:p>
            <a:r>
              <a:rPr lang="it-IT" sz="2800" b="1" dirty="0">
                <a:solidFill>
                  <a:srgbClr val="0070C0"/>
                </a:solidFill>
              </a:rPr>
              <a:t>TERAPIE CON TARGET p53</a:t>
            </a:r>
          </a:p>
          <a:p>
            <a:r>
              <a:rPr lang="it-IT" sz="2400" b="1" dirty="0">
                <a:solidFill>
                  <a:srgbClr val="0070C0"/>
                </a:solidFill>
              </a:rPr>
              <a:t>Riparare p53</a:t>
            </a:r>
          </a:p>
          <a:p>
            <a:endParaRPr lang="it-IT" sz="2400" dirty="0"/>
          </a:p>
          <a:p>
            <a:r>
              <a:rPr lang="it-IT" sz="2400" dirty="0"/>
              <a:t>Dipendono dal genotipo</a:t>
            </a:r>
          </a:p>
          <a:p>
            <a:r>
              <a:rPr lang="it-IT" sz="2400" dirty="0"/>
              <a:t>(come quelle per la fibrosi cistica)</a:t>
            </a:r>
          </a:p>
          <a:p>
            <a:endParaRPr lang="it-IT" sz="2400" dirty="0"/>
          </a:p>
        </p:txBody>
      </p:sp>
    </p:spTree>
    <p:extLst>
      <p:ext uri="{BB962C8B-B14F-4D97-AF65-F5344CB8AC3E}">
        <p14:creationId xmlns:p14="http://schemas.microsoft.com/office/powerpoint/2010/main" val="32828180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2">
            <a:extLst>
              <a:ext uri="{FF2B5EF4-FFF2-40B4-BE49-F238E27FC236}">
                <a16:creationId xmlns:a16="http://schemas.microsoft.com/office/drawing/2014/main" id="{D91B4C12-E8C0-BD5B-1DE5-03CBD56776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78006" y="3147355"/>
            <a:ext cx="4595126" cy="3067746"/>
          </a:xfrm>
          <a:prstGeom prst="rect">
            <a:avLst/>
          </a:prstGeom>
        </p:spPr>
      </p:pic>
      <p:sp>
        <p:nvSpPr>
          <p:cNvPr id="2" name="TextBox 1">
            <a:extLst>
              <a:ext uri="{FF2B5EF4-FFF2-40B4-BE49-F238E27FC236}">
                <a16:creationId xmlns:a16="http://schemas.microsoft.com/office/drawing/2014/main" id="{4F50FBFB-20D0-A672-FC2E-508D2938A5DD}"/>
              </a:ext>
            </a:extLst>
          </p:cNvPr>
          <p:cNvSpPr txBox="1"/>
          <p:nvPr/>
        </p:nvSpPr>
        <p:spPr>
          <a:xfrm>
            <a:off x="183995" y="216756"/>
            <a:ext cx="5150976" cy="584775"/>
          </a:xfrm>
          <a:prstGeom prst="rect">
            <a:avLst/>
          </a:prstGeom>
          <a:noFill/>
        </p:spPr>
        <p:txBody>
          <a:bodyPr wrap="square" rtlCol="0">
            <a:spAutoFit/>
          </a:bodyPr>
          <a:lstStyle/>
          <a:p>
            <a:r>
              <a:rPr lang="it-IT" sz="3200" b="1" dirty="0">
                <a:solidFill>
                  <a:srgbClr val="0070C0"/>
                </a:solidFill>
              </a:rPr>
              <a:t>Ciclo cellulare e cancro</a:t>
            </a:r>
          </a:p>
        </p:txBody>
      </p:sp>
      <p:sp>
        <p:nvSpPr>
          <p:cNvPr id="3" name="TextBox 2">
            <a:extLst>
              <a:ext uri="{FF2B5EF4-FFF2-40B4-BE49-F238E27FC236}">
                <a16:creationId xmlns:a16="http://schemas.microsoft.com/office/drawing/2014/main" id="{2FB3C654-ABE4-FDC6-98A9-F937570B4097}"/>
              </a:ext>
            </a:extLst>
          </p:cNvPr>
          <p:cNvSpPr txBox="1"/>
          <p:nvPr/>
        </p:nvSpPr>
        <p:spPr>
          <a:xfrm>
            <a:off x="285386" y="1036708"/>
            <a:ext cx="7967511" cy="4893647"/>
          </a:xfrm>
          <a:prstGeom prst="rect">
            <a:avLst/>
          </a:prstGeom>
          <a:noFill/>
        </p:spPr>
        <p:txBody>
          <a:bodyPr wrap="square" rtlCol="0">
            <a:spAutoFit/>
          </a:bodyPr>
          <a:lstStyle/>
          <a:p>
            <a:r>
              <a:rPr lang="it-IT" sz="2400" dirty="0"/>
              <a:t>Instabilità genomica e mutazioni sono caratteristiche abilitanti lo sviluppo del cancro</a:t>
            </a:r>
          </a:p>
          <a:p>
            <a:endParaRPr lang="it-IT" sz="2400" dirty="0"/>
          </a:p>
          <a:p>
            <a:r>
              <a:rPr lang="it-IT" sz="2400" dirty="0"/>
              <a:t>Mutazioni acceleranti il ciclo (GOF, possono essere target di terapia come i pathway dei </a:t>
            </a:r>
            <a:r>
              <a:rPr lang="it-IT" sz="2400" dirty="0" err="1"/>
              <a:t>growth</a:t>
            </a:r>
            <a:r>
              <a:rPr lang="it-IT" sz="2400" dirty="0"/>
              <a:t> </a:t>
            </a:r>
            <a:r>
              <a:rPr lang="it-IT" sz="2400" dirty="0" err="1"/>
              <a:t>factors</a:t>
            </a:r>
            <a:endParaRPr lang="it-IT" sz="2400" dirty="0"/>
          </a:p>
          <a:p>
            <a:r>
              <a:rPr lang="it-IT" sz="2400" dirty="0"/>
              <a:t>-    CDK4, </a:t>
            </a:r>
            <a:r>
              <a:rPr lang="it-IT" sz="2400" dirty="0" err="1"/>
              <a:t>missenso</a:t>
            </a:r>
            <a:r>
              <a:rPr lang="it-IT" sz="2400" dirty="0"/>
              <a:t> bloccante legame con INK4 in melanoma</a:t>
            </a:r>
          </a:p>
          <a:p>
            <a:pPr marL="342900" indent="-342900">
              <a:buFontTx/>
              <a:buChar char="-"/>
            </a:pPr>
            <a:r>
              <a:rPr lang="it-IT" sz="2400" dirty="0"/>
              <a:t>Over-espressione di CDK6 per traslocazione in alcune leucemie</a:t>
            </a:r>
          </a:p>
          <a:p>
            <a:pPr marL="342900" indent="-342900">
              <a:buFontTx/>
              <a:buChar char="-"/>
            </a:pPr>
            <a:r>
              <a:rPr lang="it-IT" sz="2400" dirty="0" err="1"/>
              <a:t>overespressione</a:t>
            </a:r>
            <a:r>
              <a:rPr lang="it-IT" sz="2400" dirty="0"/>
              <a:t> di cicline (amplificazione genica)</a:t>
            </a:r>
          </a:p>
          <a:p>
            <a:pPr marL="342900" indent="-342900">
              <a:buFontTx/>
              <a:buChar char="-"/>
            </a:pPr>
            <a:r>
              <a:rPr lang="it-IT" sz="2400" dirty="0"/>
              <a:t>Delezione del CKI p16</a:t>
            </a:r>
            <a:r>
              <a:rPr lang="it-IT" sz="2400" baseline="30000" dirty="0"/>
              <a:t>INK4A </a:t>
            </a:r>
            <a:r>
              <a:rPr lang="it-IT" sz="2400" dirty="0"/>
              <a:t>(inibitore di CDK4/6)</a:t>
            </a:r>
          </a:p>
          <a:p>
            <a:endParaRPr lang="it-IT" sz="2400" dirty="0"/>
          </a:p>
          <a:p>
            <a:endParaRPr lang="it-IT" sz="2400" dirty="0"/>
          </a:p>
          <a:p>
            <a:r>
              <a:rPr lang="it-IT" sz="2400" dirty="0"/>
              <a:t>Mutazioni dei checkpoint</a:t>
            </a:r>
          </a:p>
        </p:txBody>
      </p:sp>
    </p:spTree>
    <p:extLst>
      <p:ext uri="{BB962C8B-B14F-4D97-AF65-F5344CB8AC3E}">
        <p14:creationId xmlns:p14="http://schemas.microsoft.com/office/powerpoint/2010/main" val="24418971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DD3761-8546-3F9C-E133-224DD62CD437}"/>
              </a:ext>
            </a:extLst>
          </p:cNvPr>
          <p:cNvSpPr txBox="1"/>
          <p:nvPr/>
        </p:nvSpPr>
        <p:spPr>
          <a:xfrm>
            <a:off x="252271" y="169093"/>
            <a:ext cx="10353604" cy="646331"/>
          </a:xfrm>
          <a:prstGeom prst="rect">
            <a:avLst/>
          </a:prstGeom>
          <a:noFill/>
        </p:spPr>
        <p:txBody>
          <a:bodyPr wrap="square" rtlCol="0">
            <a:spAutoFit/>
          </a:bodyPr>
          <a:lstStyle/>
          <a:p>
            <a:r>
              <a:rPr lang="it-IT" sz="3600" b="1" dirty="0">
                <a:solidFill>
                  <a:srgbClr val="0070C0"/>
                </a:solidFill>
              </a:rPr>
              <a:t>Oncosoppressori</a:t>
            </a:r>
          </a:p>
        </p:txBody>
      </p:sp>
      <p:sp>
        <p:nvSpPr>
          <p:cNvPr id="3" name="TextBox 2">
            <a:extLst>
              <a:ext uri="{FF2B5EF4-FFF2-40B4-BE49-F238E27FC236}">
                <a16:creationId xmlns:a16="http://schemas.microsoft.com/office/drawing/2014/main" id="{BC1F1D84-602B-8B70-AC8E-FDDF4685E597}"/>
              </a:ext>
            </a:extLst>
          </p:cNvPr>
          <p:cNvSpPr txBox="1"/>
          <p:nvPr/>
        </p:nvSpPr>
        <p:spPr>
          <a:xfrm>
            <a:off x="326155" y="972642"/>
            <a:ext cx="11310604" cy="4154984"/>
          </a:xfrm>
          <a:prstGeom prst="rect">
            <a:avLst/>
          </a:prstGeom>
          <a:noFill/>
        </p:spPr>
        <p:txBody>
          <a:bodyPr wrap="square" rtlCol="0">
            <a:spAutoFit/>
          </a:bodyPr>
          <a:lstStyle/>
          <a:p>
            <a:r>
              <a:rPr lang="it-IT" sz="2400" dirty="0"/>
              <a:t>Meccanismi che regolano il numero di cellule e l’accuratezza con cui il DNA viene trasferito alle cellule figlie</a:t>
            </a:r>
          </a:p>
          <a:p>
            <a:endParaRPr lang="it-IT" sz="2400" dirty="0"/>
          </a:p>
          <a:p>
            <a:pPr marL="342900" indent="-342900">
              <a:buFont typeface="Arial" panose="020B0604020202020204" pitchFamily="34" charset="0"/>
              <a:buChar char="•"/>
            </a:pPr>
            <a:r>
              <a:rPr lang="it-IT" sz="2400" dirty="0"/>
              <a:t>Inibitori del ciclo cellulare / riparazione del DNA</a:t>
            </a:r>
          </a:p>
          <a:p>
            <a:pPr marL="342900" indent="-342900">
              <a:buFont typeface="Arial" panose="020B0604020202020204" pitchFamily="34" charset="0"/>
              <a:buChar char="•"/>
            </a:pPr>
            <a:r>
              <a:rPr lang="it-IT" sz="2400" dirty="0"/>
              <a:t>Promotori del differenziamento cellulare</a:t>
            </a:r>
          </a:p>
          <a:p>
            <a:pPr marL="342900" indent="-342900">
              <a:buFont typeface="Arial" panose="020B0604020202020204" pitchFamily="34" charset="0"/>
              <a:buChar char="•"/>
            </a:pPr>
            <a:r>
              <a:rPr lang="it-IT" sz="2400" dirty="0"/>
              <a:t>Induttori di apoptosi</a:t>
            </a:r>
          </a:p>
          <a:p>
            <a:endParaRPr lang="it-IT" sz="2400" dirty="0"/>
          </a:p>
          <a:p>
            <a:r>
              <a:rPr lang="it-IT" sz="2400" dirty="0"/>
              <a:t>Di solito mutazioni «Loss-of-</a:t>
            </a:r>
            <a:r>
              <a:rPr lang="it-IT" sz="2400" dirty="0" err="1"/>
              <a:t>Funcion</a:t>
            </a:r>
            <a:r>
              <a:rPr lang="it-IT" sz="2400" dirty="0"/>
              <a:t>» -&gt; Loss of </a:t>
            </a:r>
            <a:r>
              <a:rPr lang="it-IT" sz="2400" dirty="0" err="1"/>
              <a:t>Hetherozigosity</a:t>
            </a:r>
            <a:endParaRPr lang="it-IT" sz="2400" dirty="0"/>
          </a:p>
          <a:p>
            <a:endParaRPr lang="it-IT" sz="2400" dirty="0"/>
          </a:p>
          <a:p>
            <a:r>
              <a:rPr lang="it-IT" sz="2400" dirty="0"/>
              <a:t>Mutazioni germinali Hz in oncosoppressori -&gt; </a:t>
            </a:r>
            <a:r>
              <a:rPr lang="it-IT" sz="2400" dirty="0" err="1"/>
              <a:t>predisposizone</a:t>
            </a:r>
            <a:r>
              <a:rPr lang="it-IT" sz="2400" dirty="0"/>
              <a:t> mendeliana a tumori</a:t>
            </a:r>
          </a:p>
          <a:p>
            <a:endParaRPr lang="it-IT" sz="2400" dirty="0"/>
          </a:p>
        </p:txBody>
      </p:sp>
    </p:spTree>
    <p:extLst>
      <p:ext uri="{BB962C8B-B14F-4D97-AF65-F5344CB8AC3E}">
        <p14:creationId xmlns:p14="http://schemas.microsoft.com/office/powerpoint/2010/main" val="30016255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F70136-2577-B260-A7C7-4013B0EB92BE}"/>
              </a:ext>
            </a:extLst>
          </p:cNvPr>
          <p:cNvSpPr txBox="1"/>
          <p:nvPr/>
        </p:nvSpPr>
        <p:spPr>
          <a:xfrm>
            <a:off x="7332673" y="2766497"/>
            <a:ext cx="3597395" cy="923330"/>
          </a:xfrm>
          <a:prstGeom prst="rect">
            <a:avLst/>
          </a:prstGeom>
          <a:noFill/>
        </p:spPr>
        <p:txBody>
          <a:bodyPr wrap="none" rtlCol="0">
            <a:spAutoFit/>
          </a:bodyPr>
          <a:lstStyle/>
          <a:p>
            <a:r>
              <a:rPr lang="it-IT" dirty="0"/>
              <a:t>50-80% </a:t>
            </a:r>
            <a:r>
              <a:rPr lang="it-IT" dirty="0" err="1"/>
              <a:t>lifetime</a:t>
            </a:r>
            <a:r>
              <a:rPr lang="it-IT" dirty="0"/>
              <a:t> risk of </a:t>
            </a:r>
            <a:r>
              <a:rPr lang="it-IT" dirty="0" err="1"/>
              <a:t>breast</a:t>
            </a:r>
            <a:r>
              <a:rPr lang="it-IT" dirty="0"/>
              <a:t> </a:t>
            </a:r>
            <a:r>
              <a:rPr lang="it-IT" dirty="0" err="1"/>
              <a:t>cancer</a:t>
            </a:r>
            <a:endParaRPr lang="it-IT" dirty="0"/>
          </a:p>
          <a:p>
            <a:r>
              <a:rPr lang="it-IT" dirty="0"/>
              <a:t>30-50%		</a:t>
            </a:r>
            <a:r>
              <a:rPr lang="it-IT" dirty="0" err="1"/>
              <a:t>ovarian</a:t>
            </a:r>
            <a:r>
              <a:rPr lang="it-IT" dirty="0"/>
              <a:t> </a:t>
            </a:r>
            <a:r>
              <a:rPr lang="it-IT" dirty="0" err="1"/>
              <a:t>cancer</a:t>
            </a:r>
            <a:endParaRPr lang="it-IT" dirty="0"/>
          </a:p>
          <a:p>
            <a:r>
              <a:rPr lang="it-IT" dirty="0"/>
              <a:t>In seguito a Loss of </a:t>
            </a:r>
            <a:r>
              <a:rPr lang="it-IT" dirty="0" err="1"/>
              <a:t>Heterozygousity</a:t>
            </a:r>
            <a:endParaRPr lang="it-IT" dirty="0"/>
          </a:p>
        </p:txBody>
      </p:sp>
      <p:sp>
        <p:nvSpPr>
          <p:cNvPr id="7" name="TextBox 6">
            <a:extLst>
              <a:ext uri="{FF2B5EF4-FFF2-40B4-BE49-F238E27FC236}">
                <a16:creationId xmlns:a16="http://schemas.microsoft.com/office/drawing/2014/main" id="{4EB70155-52C1-FEF4-169F-459F4516E273}"/>
              </a:ext>
            </a:extLst>
          </p:cNvPr>
          <p:cNvSpPr txBox="1"/>
          <p:nvPr/>
        </p:nvSpPr>
        <p:spPr>
          <a:xfrm>
            <a:off x="7380238" y="740644"/>
            <a:ext cx="4582678" cy="923330"/>
          </a:xfrm>
          <a:prstGeom prst="rect">
            <a:avLst/>
          </a:prstGeom>
          <a:noFill/>
        </p:spPr>
        <p:txBody>
          <a:bodyPr wrap="square" rtlCol="0">
            <a:spAutoFit/>
          </a:bodyPr>
          <a:lstStyle/>
          <a:p>
            <a:r>
              <a:rPr lang="it-IT" dirty="0"/>
              <a:t>«anti-oncogene»  </a:t>
            </a:r>
            <a:r>
              <a:rPr lang="it-IT" dirty="0" err="1"/>
              <a:t>defosforila</a:t>
            </a:r>
            <a:r>
              <a:rPr lang="it-IT" dirty="0"/>
              <a:t> PIP3, antagonizza iperattivazione di PI3K-AKT-mTOR</a:t>
            </a:r>
          </a:p>
          <a:p>
            <a:r>
              <a:rPr lang="it-IT" dirty="0"/>
              <a:t>Mut. Germinali -&gt; sindrome di </a:t>
            </a:r>
            <a:r>
              <a:rPr lang="it-IT" dirty="0" err="1"/>
              <a:t>Cowden</a:t>
            </a:r>
            <a:endParaRPr lang="it-IT" dirty="0"/>
          </a:p>
        </p:txBody>
      </p:sp>
      <p:sp>
        <p:nvSpPr>
          <p:cNvPr id="8" name="TextBox 7">
            <a:extLst>
              <a:ext uri="{FF2B5EF4-FFF2-40B4-BE49-F238E27FC236}">
                <a16:creationId xmlns:a16="http://schemas.microsoft.com/office/drawing/2014/main" id="{2DA79761-8DBD-4FFE-754B-036D32F480AA}"/>
              </a:ext>
            </a:extLst>
          </p:cNvPr>
          <p:cNvSpPr txBox="1"/>
          <p:nvPr/>
        </p:nvSpPr>
        <p:spPr>
          <a:xfrm>
            <a:off x="7726337" y="5387389"/>
            <a:ext cx="4236579" cy="646331"/>
          </a:xfrm>
          <a:prstGeom prst="rect">
            <a:avLst/>
          </a:prstGeom>
          <a:noFill/>
        </p:spPr>
        <p:txBody>
          <a:bodyPr wrap="square" rtlCol="0">
            <a:spAutoFit/>
          </a:bodyPr>
          <a:lstStyle/>
          <a:p>
            <a:r>
              <a:rPr lang="it-IT" dirty="0"/>
              <a:t>ATM, NBS1 e gli altri geni della riparazione funzionano anche da oncosoppressori</a:t>
            </a:r>
          </a:p>
        </p:txBody>
      </p:sp>
      <p:pic>
        <p:nvPicPr>
          <p:cNvPr id="9" name="Picture 8">
            <a:extLst>
              <a:ext uri="{FF2B5EF4-FFF2-40B4-BE49-F238E27FC236}">
                <a16:creationId xmlns:a16="http://schemas.microsoft.com/office/drawing/2014/main" id="{A0CE3AE5-828B-4CAF-C35C-EA364CB0AD64}"/>
              </a:ext>
            </a:extLst>
          </p:cNvPr>
          <p:cNvPicPr>
            <a:picLocks noChangeAspect="1"/>
          </p:cNvPicPr>
          <p:nvPr/>
        </p:nvPicPr>
        <p:blipFill>
          <a:blip r:embed="rId2"/>
          <a:stretch>
            <a:fillRect/>
          </a:stretch>
        </p:blipFill>
        <p:spPr>
          <a:xfrm>
            <a:off x="575150" y="649775"/>
            <a:ext cx="6137079" cy="5822741"/>
          </a:xfrm>
          <a:prstGeom prst="rect">
            <a:avLst/>
          </a:prstGeom>
        </p:spPr>
      </p:pic>
    </p:spTree>
    <p:extLst>
      <p:ext uri="{BB962C8B-B14F-4D97-AF65-F5344CB8AC3E}">
        <p14:creationId xmlns:p14="http://schemas.microsoft.com/office/powerpoint/2010/main" val="31629066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DD2AB9-57D1-007A-F76B-BC0CEFCC22C7}"/>
              </a:ext>
            </a:extLst>
          </p:cNvPr>
          <p:cNvSpPr txBox="1"/>
          <p:nvPr/>
        </p:nvSpPr>
        <p:spPr>
          <a:xfrm>
            <a:off x="3440491" y="1053789"/>
            <a:ext cx="4679285" cy="523220"/>
          </a:xfrm>
          <a:prstGeom prst="rect">
            <a:avLst/>
          </a:prstGeom>
          <a:noFill/>
        </p:spPr>
        <p:txBody>
          <a:bodyPr wrap="square" rtlCol="0">
            <a:spAutoFit/>
          </a:bodyPr>
          <a:lstStyle/>
          <a:p>
            <a:r>
              <a:rPr lang="it-IT" sz="2800" dirty="0"/>
              <a:t>FATTORI DI PROLIFERAZIONE</a:t>
            </a:r>
          </a:p>
        </p:txBody>
      </p:sp>
      <p:sp>
        <p:nvSpPr>
          <p:cNvPr id="3" name="TextBox 2">
            <a:extLst>
              <a:ext uri="{FF2B5EF4-FFF2-40B4-BE49-F238E27FC236}">
                <a16:creationId xmlns:a16="http://schemas.microsoft.com/office/drawing/2014/main" id="{3F7CC88A-85F8-EC41-6C2F-A937C757D113}"/>
              </a:ext>
            </a:extLst>
          </p:cNvPr>
          <p:cNvSpPr txBox="1"/>
          <p:nvPr/>
        </p:nvSpPr>
        <p:spPr>
          <a:xfrm>
            <a:off x="3474720" y="2171209"/>
            <a:ext cx="4679285" cy="523220"/>
          </a:xfrm>
          <a:prstGeom prst="rect">
            <a:avLst/>
          </a:prstGeom>
          <a:noFill/>
        </p:spPr>
        <p:txBody>
          <a:bodyPr wrap="square" rtlCol="0">
            <a:spAutoFit/>
          </a:bodyPr>
          <a:lstStyle/>
          <a:p>
            <a:pPr algn="ctr"/>
            <a:r>
              <a:rPr lang="it-IT" sz="2800" dirty="0"/>
              <a:t>INSTABILITA’ GENOMICA</a:t>
            </a:r>
          </a:p>
        </p:txBody>
      </p:sp>
      <p:sp>
        <p:nvSpPr>
          <p:cNvPr id="4" name="TextBox 3">
            <a:extLst>
              <a:ext uri="{FF2B5EF4-FFF2-40B4-BE49-F238E27FC236}">
                <a16:creationId xmlns:a16="http://schemas.microsoft.com/office/drawing/2014/main" id="{A6895C03-ED98-2A21-75A2-5538D8D1E914}"/>
              </a:ext>
            </a:extLst>
          </p:cNvPr>
          <p:cNvSpPr txBox="1"/>
          <p:nvPr/>
        </p:nvSpPr>
        <p:spPr>
          <a:xfrm>
            <a:off x="3474720" y="3360254"/>
            <a:ext cx="4679285" cy="954107"/>
          </a:xfrm>
          <a:prstGeom prst="rect">
            <a:avLst/>
          </a:prstGeom>
          <a:noFill/>
        </p:spPr>
        <p:txBody>
          <a:bodyPr wrap="square" rtlCol="0">
            <a:spAutoFit/>
          </a:bodyPr>
          <a:lstStyle/>
          <a:p>
            <a:pPr algn="ctr"/>
            <a:r>
              <a:rPr lang="it-IT" sz="2800" dirty="0"/>
              <a:t>DIFETTO DEI CECHK POINT DEL CICLO CELLULARE</a:t>
            </a:r>
          </a:p>
        </p:txBody>
      </p:sp>
      <p:sp>
        <p:nvSpPr>
          <p:cNvPr id="5" name="TextBox 4">
            <a:extLst>
              <a:ext uri="{FF2B5EF4-FFF2-40B4-BE49-F238E27FC236}">
                <a16:creationId xmlns:a16="http://schemas.microsoft.com/office/drawing/2014/main" id="{412F8774-5F2C-4CE3-EF63-91B619105BFA}"/>
              </a:ext>
            </a:extLst>
          </p:cNvPr>
          <p:cNvSpPr txBox="1"/>
          <p:nvPr/>
        </p:nvSpPr>
        <p:spPr>
          <a:xfrm>
            <a:off x="3474720" y="4754673"/>
            <a:ext cx="4679285" cy="523220"/>
          </a:xfrm>
          <a:prstGeom prst="rect">
            <a:avLst/>
          </a:prstGeom>
          <a:noFill/>
        </p:spPr>
        <p:txBody>
          <a:bodyPr wrap="square" rtlCol="0">
            <a:spAutoFit/>
          </a:bodyPr>
          <a:lstStyle/>
          <a:p>
            <a:pPr algn="ctr"/>
            <a:r>
              <a:rPr lang="it-IT" sz="2800" dirty="0"/>
              <a:t>DIFETTO DELL’APOPTOSI</a:t>
            </a:r>
          </a:p>
        </p:txBody>
      </p:sp>
      <p:sp>
        <p:nvSpPr>
          <p:cNvPr id="6" name="Rectangle 5">
            <a:extLst>
              <a:ext uri="{FF2B5EF4-FFF2-40B4-BE49-F238E27FC236}">
                <a16:creationId xmlns:a16="http://schemas.microsoft.com/office/drawing/2014/main" id="{ED8CBF51-0F6A-55D0-1F95-73A50206EFD2}"/>
              </a:ext>
            </a:extLst>
          </p:cNvPr>
          <p:cNvSpPr/>
          <p:nvPr/>
        </p:nvSpPr>
        <p:spPr>
          <a:xfrm>
            <a:off x="2454867" y="4357167"/>
            <a:ext cx="6550999" cy="148554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800"/>
          </a:p>
        </p:txBody>
      </p:sp>
    </p:spTree>
    <p:extLst>
      <p:ext uri="{BB962C8B-B14F-4D97-AF65-F5344CB8AC3E}">
        <p14:creationId xmlns:p14="http://schemas.microsoft.com/office/powerpoint/2010/main" val="36042826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E48D33FC-9F6F-D7D2-B3B0-A2F5B7353082}"/>
              </a:ext>
            </a:extLst>
          </p:cNvPr>
          <p:cNvPicPr>
            <a:picLocks noChangeAspect="1"/>
          </p:cNvPicPr>
          <p:nvPr/>
        </p:nvPicPr>
        <p:blipFill>
          <a:blip r:embed="rId2"/>
          <a:stretch>
            <a:fillRect/>
          </a:stretch>
        </p:blipFill>
        <p:spPr>
          <a:xfrm>
            <a:off x="2317757" y="162234"/>
            <a:ext cx="9183963" cy="6131293"/>
          </a:xfrm>
          <a:prstGeom prst="rect">
            <a:avLst/>
          </a:prstGeom>
        </p:spPr>
      </p:pic>
      <p:cxnSp>
        <p:nvCxnSpPr>
          <p:cNvPr id="3" name="Straight Arrow Connector 2">
            <a:extLst>
              <a:ext uri="{FF2B5EF4-FFF2-40B4-BE49-F238E27FC236}">
                <a16:creationId xmlns:a16="http://schemas.microsoft.com/office/drawing/2014/main" id="{6D282581-D121-E5F7-C272-C677B0D064D3}"/>
              </a:ext>
            </a:extLst>
          </p:cNvPr>
          <p:cNvCxnSpPr>
            <a:cxnSpLocks/>
          </p:cNvCxnSpPr>
          <p:nvPr/>
        </p:nvCxnSpPr>
        <p:spPr>
          <a:xfrm>
            <a:off x="748351" y="3227881"/>
            <a:ext cx="128113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2898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BFA712-36B0-75CA-F631-42FAC2751936}"/>
              </a:ext>
            </a:extLst>
          </p:cNvPr>
          <p:cNvSpPr txBox="1"/>
          <p:nvPr/>
        </p:nvSpPr>
        <p:spPr>
          <a:xfrm>
            <a:off x="361101" y="254967"/>
            <a:ext cx="4537055" cy="584775"/>
          </a:xfrm>
          <a:prstGeom prst="rect">
            <a:avLst/>
          </a:prstGeom>
          <a:noFill/>
        </p:spPr>
        <p:txBody>
          <a:bodyPr wrap="square" rtlCol="0">
            <a:spAutoFit/>
          </a:bodyPr>
          <a:lstStyle/>
          <a:p>
            <a:r>
              <a:rPr lang="it-IT" sz="3200" b="1" dirty="0">
                <a:solidFill>
                  <a:srgbClr val="0070C0"/>
                </a:solidFill>
              </a:rPr>
              <a:t>APOPTOSI</a:t>
            </a:r>
          </a:p>
        </p:txBody>
      </p:sp>
      <p:sp>
        <p:nvSpPr>
          <p:cNvPr id="3" name="TextBox 2">
            <a:extLst>
              <a:ext uri="{FF2B5EF4-FFF2-40B4-BE49-F238E27FC236}">
                <a16:creationId xmlns:a16="http://schemas.microsoft.com/office/drawing/2014/main" id="{2E6BE71C-CC96-CDB4-C1A0-1AB90FE68C32}"/>
              </a:ext>
            </a:extLst>
          </p:cNvPr>
          <p:cNvSpPr txBox="1"/>
          <p:nvPr/>
        </p:nvSpPr>
        <p:spPr>
          <a:xfrm>
            <a:off x="2489390" y="341652"/>
            <a:ext cx="9653145" cy="461665"/>
          </a:xfrm>
          <a:prstGeom prst="rect">
            <a:avLst/>
          </a:prstGeom>
          <a:noFill/>
        </p:spPr>
        <p:txBody>
          <a:bodyPr wrap="square" rtlCol="0">
            <a:spAutoFit/>
          </a:bodyPr>
          <a:lstStyle/>
          <a:p>
            <a:r>
              <a:rPr lang="it-IT" sz="2400" dirty="0"/>
              <a:t>Morfogenesi, omeostasi cellulare, eliminazione di cellule danneggiate</a:t>
            </a:r>
          </a:p>
        </p:txBody>
      </p:sp>
      <p:sp>
        <p:nvSpPr>
          <p:cNvPr id="5" name="TextBox 4">
            <a:extLst>
              <a:ext uri="{FF2B5EF4-FFF2-40B4-BE49-F238E27FC236}">
                <a16:creationId xmlns:a16="http://schemas.microsoft.com/office/drawing/2014/main" id="{0D0D5931-0B17-E242-5E70-8C84EC609B8A}"/>
              </a:ext>
            </a:extLst>
          </p:cNvPr>
          <p:cNvSpPr txBox="1"/>
          <p:nvPr/>
        </p:nvSpPr>
        <p:spPr>
          <a:xfrm>
            <a:off x="2767798" y="2267717"/>
            <a:ext cx="2419847" cy="461665"/>
          </a:xfrm>
          <a:prstGeom prst="rect">
            <a:avLst/>
          </a:prstGeom>
          <a:noFill/>
        </p:spPr>
        <p:txBody>
          <a:bodyPr wrap="square" rtlCol="0">
            <a:spAutoFit/>
          </a:bodyPr>
          <a:lstStyle/>
          <a:p>
            <a:r>
              <a:rPr lang="it-IT" sz="2400" dirty="0"/>
              <a:t>PROLIFERAZIONE</a:t>
            </a:r>
          </a:p>
        </p:txBody>
      </p:sp>
      <p:sp>
        <p:nvSpPr>
          <p:cNvPr id="6" name="TextBox 5">
            <a:extLst>
              <a:ext uri="{FF2B5EF4-FFF2-40B4-BE49-F238E27FC236}">
                <a16:creationId xmlns:a16="http://schemas.microsoft.com/office/drawing/2014/main" id="{61B761BA-C088-1C72-6FFB-1EF79421B7E3}"/>
              </a:ext>
            </a:extLst>
          </p:cNvPr>
          <p:cNvSpPr txBox="1"/>
          <p:nvPr/>
        </p:nvSpPr>
        <p:spPr>
          <a:xfrm>
            <a:off x="7286079" y="1639515"/>
            <a:ext cx="4510357" cy="1200329"/>
          </a:xfrm>
          <a:prstGeom prst="rect">
            <a:avLst/>
          </a:prstGeom>
          <a:noFill/>
        </p:spPr>
        <p:txBody>
          <a:bodyPr wrap="square" rtlCol="0">
            <a:spAutoFit/>
          </a:bodyPr>
          <a:lstStyle/>
          <a:p>
            <a:r>
              <a:rPr lang="it-IT" sz="2400" dirty="0"/>
              <a:t>DIFFERENZIAZIONE</a:t>
            </a:r>
          </a:p>
          <a:p>
            <a:r>
              <a:rPr lang="it-IT" sz="2400" dirty="0"/>
              <a:t>(specifico profilo di espressione genica)</a:t>
            </a:r>
          </a:p>
        </p:txBody>
      </p:sp>
      <p:sp>
        <p:nvSpPr>
          <p:cNvPr id="8" name="TextBox 7">
            <a:extLst>
              <a:ext uri="{FF2B5EF4-FFF2-40B4-BE49-F238E27FC236}">
                <a16:creationId xmlns:a16="http://schemas.microsoft.com/office/drawing/2014/main" id="{33F7527C-E7C7-46B9-8209-9ADD3A42AB67}"/>
              </a:ext>
            </a:extLst>
          </p:cNvPr>
          <p:cNvSpPr txBox="1"/>
          <p:nvPr/>
        </p:nvSpPr>
        <p:spPr>
          <a:xfrm>
            <a:off x="2677915" y="3902766"/>
            <a:ext cx="2778145" cy="830997"/>
          </a:xfrm>
          <a:prstGeom prst="rect">
            <a:avLst/>
          </a:prstGeom>
          <a:noFill/>
        </p:spPr>
        <p:txBody>
          <a:bodyPr wrap="square" rtlCol="0">
            <a:spAutoFit/>
          </a:bodyPr>
          <a:lstStyle/>
          <a:p>
            <a:r>
              <a:rPr lang="it-IT" sz="2400" dirty="0"/>
              <a:t>APOPTOSI</a:t>
            </a:r>
          </a:p>
          <a:p>
            <a:r>
              <a:rPr lang="it-IT" sz="2400" dirty="0"/>
              <a:t>POST-ATTIVAZIONE</a:t>
            </a:r>
          </a:p>
        </p:txBody>
      </p:sp>
      <p:sp>
        <p:nvSpPr>
          <p:cNvPr id="10" name="TextBox 9">
            <a:extLst>
              <a:ext uri="{FF2B5EF4-FFF2-40B4-BE49-F238E27FC236}">
                <a16:creationId xmlns:a16="http://schemas.microsoft.com/office/drawing/2014/main" id="{1C3FCCE9-770A-091C-B695-C3DBA6B09319}"/>
              </a:ext>
            </a:extLst>
          </p:cNvPr>
          <p:cNvSpPr txBox="1"/>
          <p:nvPr/>
        </p:nvSpPr>
        <p:spPr>
          <a:xfrm>
            <a:off x="5281957" y="3536142"/>
            <a:ext cx="1628086" cy="461665"/>
          </a:xfrm>
          <a:prstGeom prst="rect">
            <a:avLst/>
          </a:prstGeom>
          <a:noFill/>
        </p:spPr>
        <p:txBody>
          <a:bodyPr wrap="square" rtlCol="0">
            <a:spAutoFit/>
          </a:bodyPr>
          <a:lstStyle/>
          <a:p>
            <a:r>
              <a:rPr lang="it-IT" sz="2400" dirty="0"/>
              <a:t>Danno DNA</a:t>
            </a:r>
          </a:p>
        </p:txBody>
      </p:sp>
      <p:sp>
        <p:nvSpPr>
          <p:cNvPr id="12" name="TextBox 11">
            <a:extLst>
              <a:ext uri="{FF2B5EF4-FFF2-40B4-BE49-F238E27FC236}">
                <a16:creationId xmlns:a16="http://schemas.microsoft.com/office/drawing/2014/main" id="{9CF911D9-8B38-60E2-C0F2-89D2D3802F36}"/>
              </a:ext>
            </a:extLst>
          </p:cNvPr>
          <p:cNvSpPr txBox="1"/>
          <p:nvPr/>
        </p:nvSpPr>
        <p:spPr>
          <a:xfrm>
            <a:off x="6323624" y="4505953"/>
            <a:ext cx="1937369" cy="461665"/>
          </a:xfrm>
          <a:prstGeom prst="rect">
            <a:avLst/>
          </a:prstGeom>
          <a:noFill/>
        </p:spPr>
        <p:txBody>
          <a:bodyPr wrap="square" rtlCol="0">
            <a:spAutoFit/>
          </a:bodyPr>
          <a:lstStyle/>
          <a:p>
            <a:r>
              <a:rPr lang="it-IT" sz="2400" dirty="0"/>
              <a:t>RIPARAZIONE</a:t>
            </a:r>
          </a:p>
        </p:txBody>
      </p:sp>
      <p:cxnSp>
        <p:nvCxnSpPr>
          <p:cNvPr id="17" name="Straight Arrow Connector 16">
            <a:extLst>
              <a:ext uri="{FF2B5EF4-FFF2-40B4-BE49-F238E27FC236}">
                <a16:creationId xmlns:a16="http://schemas.microsoft.com/office/drawing/2014/main" id="{04BA5096-76FC-F07A-9E61-8A68C39EE4E8}"/>
              </a:ext>
            </a:extLst>
          </p:cNvPr>
          <p:cNvCxnSpPr>
            <a:cxnSpLocks/>
            <a:stCxn id="5" idx="3"/>
          </p:cNvCxnSpPr>
          <p:nvPr/>
        </p:nvCxnSpPr>
        <p:spPr>
          <a:xfrm>
            <a:off x="5187645" y="2498550"/>
            <a:ext cx="209843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FADD456-AC93-8C20-9ED8-3A3E0343E49A}"/>
              </a:ext>
            </a:extLst>
          </p:cNvPr>
          <p:cNvCxnSpPr>
            <a:cxnSpLocks/>
          </p:cNvCxnSpPr>
          <p:nvPr/>
        </p:nvCxnSpPr>
        <p:spPr>
          <a:xfrm>
            <a:off x="5765962" y="2518053"/>
            <a:ext cx="442599" cy="8954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2F0D056-C5EF-E88A-4791-E57739E9634A}"/>
              </a:ext>
            </a:extLst>
          </p:cNvPr>
          <p:cNvCxnSpPr>
            <a:cxnSpLocks/>
          </p:cNvCxnSpPr>
          <p:nvPr/>
        </p:nvCxnSpPr>
        <p:spPr>
          <a:xfrm>
            <a:off x="3865221" y="2729382"/>
            <a:ext cx="0" cy="1127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7DA195C-741C-6C6C-8DFD-F84702CA533E}"/>
              </a:ext>
            </a:extLst>
          </p:cNvPr>
          <p:cNvSpPr txBox="1"/>
          <p:nvPr/>
        </p:nvSpPr>
        <p:spPr>
          <a:xfrm>
            <a:off x="347951" y="2267717"/>
            <a:ext cx="2488435" cy="3785652"/>
          </a:xfrm>
          <a:prstGeom prst="rect">
            <a:avLst/>
          </a:prstGeom>
          <a:noFill/>
        </p:spPr>
        <p:txBody>
          <a:bodyPr wrap="square" rtlCol="0">
            <a:spAutoFit/>
          </a:bodyPr>
          <a:lstStyle/>
          <a:p>
            <a:r>
              <a:rPr lang="it-IT" sz="2400" dirty="0"/>
              <a:t>CELLULA</a:t>
            </a:r>
          </a:p>
          <a:p>
            <a:r>
              <a:rPr lang="it-IT" sz="2400" dirty="0"/>
              <a:t>Tessuti con ricambio continuo</a:t>
            </a:r>
          </a:p>
          <a:p>
            <a:r>
              <a:rPr lang="it-IT" sz="2400" dirty="0"/>
              <a:t>(</a:t>
            </a:r>
            <a:r>
              <a:rPr lang="it-IT" sz="2400" dirty="0" err="1"/>
              <a:t>cell</a:t>
            </a:r>
            <a:r>
              <a:rPr lang="it-IT" sz="2400" dirty="0"/>
              <a:t> staminali)</a:t>
            </a:r>
          </a:p>
          <a:p>
            <a:pPr marL="342900" indent="-342900">
              <a:buFontTx/>
              <a:buChar char="-"/>
            </a:pPr>
            <a:r>
              <a:rPr lang="it-IT" sz="2400" dirty="0"/>
              <a:t>Emopoiesi</a:t>
            </a:r>
          </a:p>
          <a:p>
            <a:pPr marL="342900" indent="-342900">
              <a:buFontTx/>
              <a:buChar char="-"/>
            </a:pPr>
            <a:r>
              <a:rPr lang="it-IT" sz="2400" dirty="0"/>
              <a:t>Epiteli</a:t>
            </a:r>
          </a:p>
          <a:p>
            <a:pPr marL="342900" indent="-342900">
              <a:buFontTx/>
              <a:buChar char="-"/>
            </a:pPr>
            <a:r>
              <a:rPr lang="it-IT" sz="2400" dirty="0"/>
              <a:t>Ghiandola mammaria</a:t>
            </a:r>
          </a:p>
          <a:p>
            <a:pPr marL="342900" indent="-342900">
              <a:buFontTx/>
              <a:buChar char="-"/>
            </a:pPr>
            <a:r>
              <a:rPr lang="it-IT" sz="2400" dirty="0"/>
              <a:t>Organi sessuali</a:t>
            </a:r>
          </a:p>
          <a:p>
            <a:pPr marL="342900" indent="-342900">
              <a:buFontTx/>
              <a:buChar char="-"/>
            </a:pPr>
            <a:endParaRPr lang="it-IT" sz="2400" dirty="0"/>
          </a:p>
        </p:txBody>
      </p:sp>
      <p:cxnSp>
        <p:nvCxnSpPr>
          <p:cNvPr id="28" name="Straight Arrow Connector 27">
            <a:extLst>
              <a:ext uri="{FF2B5EF4-FFF2-40B4-BE49-F238E27FC236}">
                <a16:creationId xmlns:a16="http://schemas.microsoft.com/office/drawing/2014/main" id="{5902AC1D-49D0-F84E-C324-4D7D5FF3FA50}"/>
              </a:ext>
            </a:extLst>
          </p:cNvPr>
          <p:cNvCxnSpPr>
            <a:cxnSpLocks/>
          </p:cNvCxnSpPr>
          <p:nvPr/>
        </p:nvCxnSpPr>
        <p:spPr>
          <a:xfrm>
            <a:off x="3865221" y="3118196"/>
            <a:ext cx="1322424" cy="6256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BDB8B7-A328-CA81-DA0A-FD667328846E}"/>
              </a:ext>
            </a:extLst>
          </p:cNvPr>
          <p:cNvCxnSpPr>
            <a:cxnSpLocks/>
            <a:endCxn id="5" idx="1"/>
          </p:cNvCxnSpPr>
          <p:nvPr/>
        </p:nvCxnSpPr>
        <p:spPr>
          <a:xfrm flipV="1">
            <a:off x="2146535" y="2498550"/>
            <a:ext cx="621263" cy="73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1045EE4-F7A4-2649-3F69-2F76D8D487E5}"/>
              </a:ext>
            </a:extLst>
          </p:cNvPr>
          <p:cNvCxnSpPr>
            <a:cxnSpLocks/>
          </p:cNvCxnSpPr>
          <p:nvPr/>
        </p:nvCxnSpPr>
        <p:spPr>
          <a:xfrm>
            <a:off x="6365855" y="4120472"/>
            <a:ext cx="368791" cy="3217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7C69086-E626-4CFC-79A2-E29721FDF14B}"/>
              </a:ext>
            </a:extLst>
          </p:cNvPr>
          <p:cNvCxnSpPr>
            <a:cxnSpLocks/>
          </p:cNvCxnSpPr>
          <p:nvPr/>
        </p:nvCxnSpPr>
        <p:spPr>
          <a:xfrm flipV="1">
            <a:off x="7118356" y="2839844"/>
            <a:ext cx="0" cy="16630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D72E986-4BF2-4C62-7BAF-ED969997D250}"/>
              </a:ext>
            </a:extLst>
          </p:cNvPr>
          <p:cNvCxnSpPr>
            <a:cxnSpLocks/>
          </p:cNvCxnSpPr>
          <p:nvPr/>
        </p:nvCxnSpPr>
        <p:spPr>
          <a:xfrm flipH="1" flipV="1">
            <a:off x="5219756" y="4563657"/>
            <a:ext cx="1036611" cy="1701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6BE021C-EC0E-3B89-41C0-B4D20444C12E}"/>
              </a:ext>
            </a:extLst>
          </p:cNvPr>
          <p:cNvCxnSpPr>
            <a:cxnSpLocks/>
          </p:cNvCxnSpPr>
          <p:nvPr/>
        </p:nvCxnSpPr>
        <p:spPr>
          <a:xfrm>
            <a:off x="9280625" y="5752678"/>
            <a:ext cx="0" cy="3594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A8B2DBE-D3C9-5C8F-274F-EBB1A2061727}"/>
              </a:ext>
            </a:extLst>
          </p:cNvPr>
          <p:cNvSpPr txBox="1"/>
          <p:nvPr/>
        </p:nvSpPr>
        <p:spPr>
          <a:xfrm>
            <a:off x="8699008" y="6181990"/>
            <a:ext cx="1609834" cy="461665"/>
          </a:xfrm>
          <a:prstGeom prst="rect">
            <a:avLst/>
          </a:prstGeom>
          <a:noFill/>
        </p:spPr>
        <p:txBody>
          <a:bodyPr wrap="square" rtlCol="0">
            <a:spAutoFit/>
          </a:bodyPr>
          <a:lstStyle/>
          <a:p>
            <a:r>
              <a:rPr lang="it-IT" sz="2400" dirty="0"/>
              <a:t>APOPTOSI</a:t>
            </a:r>
          </a:p>
        </p:txBody>
      </p:sp>
      <p:cxnSp>
        <p:nvCxnSpPr>
          <p:cNvPr id="46" name="Straight Arrow Connector 45">
            <a:extLst>
              <a:ext uri="{FF2B5EF4-FFF2-40B4-BE49-F238E27FC236}">
                <a16:creationId xmlns:a16="http://schemas.microsoft.com/office/drawing/2014/main" id="{966273E7-FDF9-1936-EFD3-B8880D09F897}"/>
              </a:ext>
            </a:extLst>
          </p:cNvPr>
          <p:cNvCxnSpPr>
            <a:cxnSpLocks/>
          </p:cNvCxnSpPr>
          <p:nvPr/>
        </p:nvCxnSpPr>
        <p:spPr>
          <a:xfrm>
            <a:off x="7945185" y="5025322"/>
            <a:ext cx="368791" cy="3217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A4CBD35-5DBB-84E9-55F4-65805812D6B6}"/>
              </a:ext>
            </a:extLst>
          </p:cNvPr>
          <p:cNvSpPr txBox="1"/>
          <p:nvPr/>
        </p:nvSpPr>
        <p:spPr>
          <a:xfrm>
            <a:off x="8441544" y="4913447"/>
            <a:ext cx="2420593" cy="830997"/>
          </a:xfrm>
          <a:prstGeom prst="rect">
            <a:avLst/>
          </a:prstGeom>
          <a:noFill/>
        </p:spPr>
        <p:txBody>
          <a:bodyPr wrap="square" rtlCol="0">
            <a:spAutoFit/>
          </a:bodyPr>
          <a:lstStyle/>
          <a:p>
            <a:r>
              <a:rPr lang="it-IT" sz="2400" dirty="0"/>
              <a:t>Fallimento della riparazione</a:t>
            </a:r>
          </a:p>
        </p:txBody>
      </p:sp>
      <p:cxnSp>
        <p:nvCxnSpPr>
          <p:cNvPr id="49" name="Straight Arrow Connector 48">
            <a:extLst>
              <a:ext uri="{FF2B5EF4-FFF2-40B4-BE49-F238E27FC236}">
                <a16:creationId xmlns:a16="http://schemas.microsoft.com/office/drawing/2014/main" id="{15AC321F-AFE7-F37F-B59E-09294C79DD47}"/>
              </a:ext>
            </a:extLst>
          </p:cNvPr>
          <p:cNvCxnSpPr>
            <a:cxnSpLocks/>
          </p:cNvCxnSpPr>
          <p:nvPr/>
        </p:nvCxnSpPr>
        <p:spPr>
          <a:xfrm flipH="1">
            <a:off x="7478278" y="5932388"/>
            <a:ext cx="156088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102CF8F-8AD0-DAAD-B088-24309EC48786}"/>
              </a:ext>
            </a:extLst>
          </p:cNvPr>
          <p:cNvSpPr txBox="1"/>
          <p:nvPr/>
        </p:nvSpPr>
        <p:spPr>
          <a:xfrm>
            <a:off x="4843795" y="5676314"/>
            <a:ext cx="2825143" cy="461665"/>
          </a:xfrm>
          <a:prstGeom prst="rect">
            <a:avLst/>
          </a:prstGeom>
          <a:noFill/>
        </p:spPr>
        <p:txBody>
          <a:bodyPr wrap="square" rtlCol="0">
            <a:spAutoFit/>
          </a:bodyPr>
          <a:lstStyle/>
          <a:p>
            <a:r>
              <a:rPr lang="it-IT" sz="2400" dirty="0"/>
              <a:t>TRASFORMAZIONE</a:t>
            </a:r>
          </a:p>
        </p:txBody>
      </p:sp>
      <p:cxnSp>
        <p:nvCxnSpPr>
          <p:cNvPr id="4" name="Straight Arrow Connector 3">
            <a:extLst>
              <a:ext uri="{FF2B5EF4-FFF2-40B4-BE49-F238E27FC236}">
                <a16:creationId xmlns:a16="http://schemas.microsoft.com/office/drawing/2014/main" id="{CF1348F2-7454-2272-8DFE-ED665D3F69DF}"/>
              </a:ext>
            </a:extLst>
          </p:cNvPr>
          <p:cNvCxnSpPr>
            <a:cxnSpLocks/>
          </p:cNvCxnSpPr>
          <p:nvPr/>
        </p:nvCxnSpPr>
        <p:spPr>
          <a:xfrm>
            <a:off x="2189481" y="2083096"/>
            <a:ext cx="214880" cy="4243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7DB5722-C658-D9ED-CE66-5B67EB97A390}"/>
              </a:ext>
            </a:extLst>
          </p:cNvPr>
          <p:cNvSpPr txBox="1"/>
          <p:nvPr/>
        </p:nvSpPr>
        <p:spPr>
          <a:xfrm>
            <a:off x="979557" y="1557478"/>
            <a:ext cx="2419848" cy="461665"/>
          </a:xfrm>
          <a:prstGeom prst="rect">
            <a:avLst/>
          </a:prstGeom>
          <a:noFill/>
        </p:spPr>
        <p:txBody>
          <a:bodyPr wrap="square" rtlCol="0">
            <a:spAutoFit/>
          </a:bodyPr>
          <a:lstStyle/>
          <a:p>
            <a:r>
              <a:rPr lang="it-IT" sz="2400" dirty="0"/>
              <a:t>Fattori di crescita</a:t>
            </a:r>
          </a:p>
        </p:txBody>
      </p:sp>
      <p:sp>
        <p:nvSpPr>
          <p:cNvPr id="24" name="Rectangle: Rounded Corners 23">
            <a:extLst>
              <a:ext uri="{FF2B5EF4-FFF2-40B4-BE49-F238E27FC236}">
                <a16:creationId xmlns:a16="http://schemas.microsoft.com/office/drawing/2014/main" id="{16E4D3D9-3AFD-B4F6-5FB2-460F6CFCDE65}"/>
              </a:ext>
            </a:extLst>
          </p:cNvPr>
          <p:cNvSpPr/>
          <p:nvPr/>
        </p:nvSpPr>
        <p:spPr>
          <a:xfrm>
            <a:off x="8914235" y="2984042"/>
            <a:ext cx="2556288" cy="983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Dedifferenziamento</a:t>
            </a:r>
            <a:r>
              <a:rPr lang="it-IT" dirty="0"/>
              <a:t>  </a:t>
            </a:r>
            <a:r>
              <a:rPr lang="it-IT" dirty="0" err="1"/>
              <a:t>iPSCs</a:t>
            </a:r>
            <a:r>
              <a:rPr lang="it-IT" dirty="0"/>
              <a:t> e clonaggio</a:t>
            </a:r>
          </a:p>
        </p:txBody>
      </p:sp>
      <p:cxnSp>
        <p:nvCxnSpPr>
          <p:cNvPr id="25" name="Straight Arrow Connector 24">
            <a:extLst>
              <a:ext uri="{FF2B5EF4-FFF2-40B4-BE49-F238E27FC236}">
                <a16:creationId xmlns:a16="http://schemas.microsoft.com/office/drawing/2014/main" id="{2548B68E-2034-EC17-41FF-9D5B0F5D3AB4}"/>
              </a:ext>
            </a:extLst>
          </p:cNvPr>
          <p:cNvCxnSpPr>
            <a:cxnSpLocks/>
          </p:cNvCxnSpPr>
          <p:nvPr/>
        </p:nvCxnSpPr>
        <p:spPr>
          <a:xfrm>
            <a:off x="9273120" y="2400366"/>
            <a:ext cx="378720" cy="5093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887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0D171-2C99-8C31-E533-C8C5565BD0E8}"/>
              </a:ext>
            </a:extLst>
          </p:cNvPr>
          <p:cNvPicPr>
            <a:picLocks noChangeAspect="1"/>
          </p:cNvPicPr>
          <p:nvPr/>
        </p:nvPicPr>
        <p:blipFill>
          <a:blip r:embed="rId3"/>
          <a:stretch>
            <a:fillRect/>
          </a:stretch>
        </p:blipFill>
        <p:spPr>
          <a:xfrm>
            <a:off x="1227222" y="31068"/>
            <a:ext cx="9361030" cy="6795864"/>
          </a:xfrm>
          <a:prstGeom prst="rect">
            <a:avLst/>
          </a:prstGeom>
        </p:spPr>
      </p:pic>
    </p:spTree>
    <p:extLst>
      <p:ext uri="{BB962C8B-B14F-4D97-AF65-F5344CB8AC3E}">
        <p14:creationId xmlns:p14="http://schemas.microsoft.com/office/powerpoint/2010/main" val="41976384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800034-3D65-D96A-1E88-A3679AF623EF}"/>
              </a:ext>
            </a:extLst>
          </p:cNvPr>
          <p:cNvSpPr txBox="1"/>
          <p:nvPr/>
        </p:nvSpPr>
        <p:spPr>
          <a:xfrm>
            <a:off x="141831" y="74891"/>
            <a:ext cx="4537055" cy="523220"/>
          </a:xfrm>
          <a:prstGeom prst="rect">
            <a:avLst/>
          </a:prstGeom>
          <a:noFill/>
        </p:spPr>
        <p:txBody>
          <a:bodyPr wrap="square" rtlCol="0">
            <a:spAutoFit/>
          </a:bodyPr>
          <a:lstStyle/>
          <a:p>
            <a:r>
              <a:rPr lang="it-IT" sz="2800" b="1" dirty="0">
                <a:solidFill>
                  <a:srgbClr val="0070C0"/>
                </a:solidFill>
              </a:rPr>
              <a:t>APOPTOSI E CANCRO</a:t>
            </a:r>
          </a:p>
        </p:txBody>
      </p:sp>
      <p:sp>
        <p:nvSpPr>
          <p:cNvPr id="5" name="TextBox 4">
            <a:extLst>
              <a:ext uri="{FF2B5EF4-FFF2-40B4-BE49-F238E27FC236}">
                <a16:creationId xmlns:a16="http://schemas.microsoft.com/office/drawing/2014/main" id="{D1F1EF25-FAEA-F827-C01D-36F9302784D7}"/>
              </a:ext>
            </a:extLst>
          </p:cNvPr>
          <p:cNvSpPr txBox="1"/>
          <p:nvPr/>
        </p:nvSpPr>
        <p:spPr>
          <a:xfrm>
            <a:off x="198914" y="626411"/>
            <a:ext cx="10897086" cy="1200329"/>
          </a:xfrm>
          <a:prstGeom prst="rect">
            <a:avLst/>
          </a:prstGeom>
          <a:noFill/>
        </p:spPr>
        <p:txBody>
          <a:bodyPr wrap="square" rtlCol="0">
            <a:spAutoFit/>
          </a:bodyPr>
          <a:lstStyle/>
          <a:p>
            <a:r>
              <a:rPr lang="it-IT" sz="2400" dirty="0"/>
              <a:t>Mutazioni e alterazioni epigenetiche che interferiscono con l’apoptosi sono un fattore di progressione tumorale</a:t>
            </a:r>
          </a:p>
          <a:p>
            <a:r>
              <a:rPr lang="it-IT" sz="2400" dirty="0"/>
              <a:t>Evitare l’apoptosi permette sopravvivenza e accumulo di ulteriori mutazioni</a:t>
            </a:r>
          </a:p>
        </p:txBody>
      </p:sp>
      <p:pic>
        <p:nvPicPr>
          <p:cNvPr id="6" name="Picture 5" descr="Diagram&#10;&#10;Description automatically generated">
            <a:extLst>
              <a:ext uri="{FF2B5EF4-FFF2-40B4-BE49-F238E27FC236}">
                <a16:creationId xmlns:a16="http://schemas.microsoft.com/office/drawing/2014/main" id="{165FEB54-C292-8E76-B75F-BE86253DFF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145" y="2349480"/>
            <a:ext cx="5546264" cy="3924146"/>
          </a:xfrm>
          <a:prstGeom prst="rect">
            <a:avLst/>
          </a:prstGeom>
        </p:spPr>
      </p:pic>
      <p:sp>
        <p:nvSpPr>
          <p:cNvPr id="7" name="TextBox 6">
            <a:extLst>
              <a:ext uri="{FF2B5EF4-FFF2-40B4-BE49-F238E27FC236}">
                <a16:creationId xmlns:a16="http://schemas.microsoft.com/office/drawing/2014/main" id="{C335C927-EF04-3FAA-9775-B0D6D20FA4AA}"/>
              </a:ext>
            </a:extLst>
          </p:cNvPr>
          <p:cNvSpPr txBox="1"/>
          <p:nvPr/>
        </p:nvSpPr>
        <p:spPr>
          <a:xfrm>
            <a:off x="6627944" y="2169404"/>
            <a:ext cx="4577824" cy="2677656"/>
          </a:xfrm>
          <a:prstGeom prst="rect">
            <a:avLst/>
          </a:prstGeom>
          <a:noFill/>
        </p:spPr>
        <p:txBody>
          <a:bodyPr wrap="square" rtlCol="0">
            <a:spAutoFit/>
          </a:bodyPr>
          <a:lstStyle/>
          <a:p>
            <a:r>
              <a:rPr lang="it-IT" sz="2400" dirty="0"/>
              <a:t>Pathway estrinseco:</a:t>
            </a:r>
          </a:p>
          <a:p>
            <a:r>
              <a:rPr lang="it-IT" sz="2400" dirty="0"/>
              <a:t>Perdita di Caspasi-8 (per metilazione del promotore o per mutazione)</a:t>
            </a:r>
          </a:p>
          <a:p>
            <a:pPr marL="285750" indent="-285750">
              <a:buFontTx/>
              <a:buChar char="-"/>
            </a:pPr>
            <a:r>
              <a:rPr lang="it-IT" sz="2400" dirty="0"/>
              <a:t>Neuroblastoma</a:t>
            </a:r>
          </a:p>
          <a:p>
            <a:pPr marL="285750" indent="-285750">
              <a:buFontTx/>
              <a:buChar char="-"/>
            </a:pPr>
            <a:r>
              <a:rPr lang="it-IT" sz="2400" dirty="0"/>
              <a:t>Microcitoma</a:t>
            </a:r>
          </a:p>
          <a:p>
            <a:pPr marL="285750" indent="-285750">
              <a:buFontTx/>
              <a:buChar char="-"/>
            </a:pPr>
            <a:endParaRPr lang="it-IT" sz="2400" dirty="0"/>
          </a:p>
        </p:txBody>
      </p:sp>
      <p:cxnSp>
        <p:nvCxnSpPr>
          <p:cNvPr id="9" name="Straight Arrow Connector 8">
            <a:extLst>
              <a:ext uri="{FF2B5EF4-FFF2-40B4-BE49-F238E27FC236}">
                <a16:creationId xmlns:a16="http://schemas.microsoft.com/office/drawing/2014/main" id="{BE731699-0423-877C-84FE-A251F4BFF676}"/>
              </a:ext>
            </a:extLst>
          </p:cNvPr>
          <p:cNvCxnSpPr/>
          <p:nvPr/>
        </p:nvCxnSpPr>
        <p:spPr>
          <a:xfrm flipH="1" flipV="1">
            <a:off x="4041997" y="5824204"/>
            <a:ext cx="1007588" cy="449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A50F348-9731-A09A-980F-901EF2101457}"/>
              </a:ext>
            </a:extLst>
          </p:cNvPr>
          <p:cNvSpPr txBox="1"/>
          <p:nvPr/>
        </p:nvSpPr>
        <p:spPr>
          <a:xfrm>
            <a:off x="4761882" y="6233701"/>
            <a:ext cx="1380378" cy="369332"/>
          </a:xfrm>
          <a:prstGeom prst="rect">
            <a:avLst/>
          </a:prstGeom>
          <a:noFill/>
        </p:spPr>
        <p:txBody>
          <a:bodyPr wrap="none" rtlCol="0">
            <a:spAutoFit/>
          </a:bodyPr>
          <a:lstStyle/>
          <a:p>
            <a:r>
              <a:rPr lang="it-IT" dirty="0"/>
              <a:t>Traslocazioni</a:t>
            </a:r>
          </a:p>
        </p:txBody>
      </p:sp>
      <p:sp>
        <p:nvSpPr>
          <p:cNvPr id="11" name="TextBox 10">
            <a:extLst>
              <a:ext uri="{FF2B5EF4-FFF2-40B4-BE49-F238E27FC236}">
                <a16:creationId xmlns:a16="http://schemas.microsoft.com/office/drawing/2014/main" id="{7ADC3461-C7B6-0723-E42A-C1696CEA5F87}"/>
              </a:ext>
            </a:extLst>
          </p:cNvPr>
          <p:cNvSpPr txBox="1"/>
          <p:nvPr/>
        </p:nvSpPr>
        <p:spPr>
          <a:xfrm>
            <a:off x="578341" y="6042054"/>
            <a:ext cx="1292726" cy="369332"/>
          </a:xfrm>
          <a:prstGeom prst="rect">
            <a:avLst/>
          </a:prstGeom>
          <a:noFill/>
        </p:spPr>
        <p:txBody>
          <a:bodyPr wrap="none" rtlCol="0">
            <a:spAutoFit/>
          </a:bodyPr>
          <a:lstStyle/>
          <a:p>
            <a:r>
              <a:rPr lang="it-IT" dirty="0"/>
              <a:t>Metilazione</a:t>
            </a:r>
          </a:p>
        </p:txBody>
      </p:sp>
      <p:cxnSp>
        <p:nvCxnSpPr>
          <p:cNvPr id="13" name="Straight Arrow Connector 12">
            <a:extLst>
              <a:ext uri="{FF2B5EF4-FFF2-40B4-BE49-F238E27FC236}">
                <a16:creationId xmlns:a16="http://schemas.microsoft.com/office/drawing/2014/main" id="{BEA538AD-AF26-3151-9993-9F6713DC32EE}"/>
              </a:ext>
            </a:extLst>
          </p:cNvPr>
          <p:cNvCxnSpPr/>
          <p:nvPr/>
        </p:nvCxnSpPr>
        <p:spPr>
          <a:xfrm flipV="1">
            <a:off x="1298797" y="4723429"/>
            <a:ext cx="1729789" cy="1325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811EA77-39E0-81EA-410F-05BB6265663B}"/>
              </a:ext>
            </a:extLst>
          </p:cNvPr>
          <p:cNvCxnSpPr>
            <a:cxnSpLocks/>
          </p:cNvCxnSpPr>
          <p:nvPr/>
        </p:nvCxnSpPr>
        <p:spPr>
          <a:xfrm flipV="1">
            <a:off x="2219022" y="5321626"/>
            <a:ext cx="924751" cy="1042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39A30F7-78AD-5DD1-0BC4-6DDB9CD87F7B}"/>
              </a:ext>
            </a:extLst>
          </p:cNvPr>
          <p:cNvSpPr txBox="1"/>
          <p:nvPr/>
        </p:nvSpPr>
        <p:spPr>
          <a:xfrm>
            <a:off x="1572659" y="6411386"/>
            <a:ext cx="1111202" cy="369332"/>
          </a:xfrm>
          <a:prstGeom prst="rect">
            <a:avLst/>
          </a:prstGeom>
          <a:noFill/>
        </p:spPr>
        <p:txBody>
          <a:bodyPr wrap="none" rtlCol="0">
            <a:spAutoFit/>
          </a:bodyPr>
          <a:lstStyle/>
          <a:p>
            <a:r>
              <a:rPr lang="it-IT" dirty="0"/>
              <a:t>Induzione</a:t>
            </a:r>
          </a:p>
        </p:txBody>
      </p:sp>
      <p:cxnSp>
        <p:nvCxnSpPr>
          <p:cNvPr id="17" name="Straight Arrow Connector 16">
            <a:extLst>
              <a:ext uri="{FF2B5EF4-FFF2-40B4-BE49-F238E27FC236}">
                <a16:creationId xmlns:a16="http://schemas.microsoft.com/office/drawing/2014/main" id="{99D0EE06-E50D-340B-DADD-0A4EBE725A61}"/>
              </a:ext>
            </a:extLst>
          </p:cNvPr>
          <p:cNvCxnSpPr>
            <a:cxnSpLocks/>
            <a:stCxn id="21" idx="2"/>
          </p:cNvCxnSpPr>
          <p:nvPr/>
        </p:nvCxnSpPr>
        <p:spPr>
          <a:xfrm flipH="1">
            <a:off x="3849799" y="2806044"/>
            <a:ext cx="912606" cy="799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0D47A57-0421-181A-0733-515C0013A1D8}"/>
              </a:ext>
            </a:extLst>
          </p:cNvPr>
          <p:cNvSpPr txBox="1"/>
          <p:nvPr/>
        </p:nvSpPr>
        <p:spPr>
          <a:xfrm>
            <a:off x="4197795" y="2436712"/>
            <a:ext cx="1129220" cy="369332"/>
          </a:xfrm>
          <a:prstGeom prst="rect">
            <a:avLst/>
          </a:prstGeom>
          <a:noFill/>
        </p:spPr>
        <p:txBody>
          <a:bodyPr wrap="none" rtlCol="0">
            <a:spAutoFit/>
          </a:bodyPr>
          <a:lstStyle/>
          <a:p>
            <a:r>
              <a:rPr lang="it-IT" dirty="0"/>
              <a:t>Mutazioni</a:t>
            </a:r>
          </a:p>
        </p:txBody>
      </p:sp>
      <p:sp>
        <p:nvSpPr>
          <p:cNvPr id="23" name="TextBox 22">
            <a:extLst>
              <a:ext uri="{FF2B5EF4-FFF2-40B4-BE49-F238E27FC236}">
                <a16:creationId xmlns:a16="http://schemas.microsoft.com/office/drawing/2014/main" id="{8A64FE38-2C12-376A-FCF0-2C4E77183AF1}"/>
              </a:ext>
            </a:extLst>
          </p:cNvPr>
          <p:cNvSpPr txBox="1"/>
          <p:nvPr/>
        </p:nvSpPr>
        <p:spPr>
          <a:xfrm>
            <a:off x="6668713" y="4564123"/>
            <a:ext cx="5468928" cy="1938992"/>
          </a:xfrm>
          <a:prstGeom prst="rect">
            <a:avLst/>
          </a:prstGeom>
          <a:noFill/>
        </p:spPr>
        <p:txBody>
          <a:bodyPr wrap="square" rtlCol="0">
            <a:spAutoFit/>
          </a:bodyPr>
          <a:lstStyle/>
          <a:p>
            <a:r>
              <a:rPr lang="it-IT" sz="2400" dirty="0"/>
              <a:t>Pathway Intrinseco</a:t>
            </a:r>
          </a:p>
          <a:p>
            <a:r>
              <a:rPr lang="it-IT" sz="2400" dirty="0"/>
              <a:t>Mutazioni di </a:t>
            </a:r>
            <a:r>
              <a:rPr lang="it-IT" sz="2400" i="1" dirty="0"/>
              <a:t>TP53</a:t>
            </a:r>
            <a:r>
              <a:rPr lang="it-IT" sz="2400" dirty="0"/>
              <a:t> e relativo pathway</a:t>
            </a:r>
            <a:br>
              <a:rPr lang="it-IT" sz="2400" dirty="0"/>
            </a:br>
            <a:r>
              <a:rPr lang="it-IT" sz="2400" dirty="0"/>
              <a:t>- maggior parte dei tumori</a:t>
            </a:r>
          </a:p>
          <a:p>
            <a:r>
              <a:rPr lang="it-IT" sz="2400" dirty="0"/>
              <a:t>Traslocazione BCL2 </a:t>
            </a:r>
            <a:br>
              <a:rPr lang="it-IT" sz="2400" dirty="0"/>
            </a:br>
            <a:r>
              <a:rPr lang="it-IT" sz="2400" dirty="0"/>
              <a:t>- linfomi B, ca stomaco, polmone, prostata</a:t>
            </a:r>
          </a:p>
        </p:txBody>
      </p:sp>
      <p:sp>
        <p:nvSpPr>
          <p:cNvPr id="24" name="TextBox 23">
            <a:extLst>
              <a:ext uri="{FF2B5EF4-FFF2-40B4-BE49-F238E27FC236}">
                <a16:creationId xmlns:a16="http://schemas.microsoft.com/office/drawing/2014/main" id="{629727D6-DBA6-68D5-DFC9-C6FF26CF2FE3}"/>
              </a:ext>
            </a:extLst>
          </p:cNvPr>
          <p:cNvSpPr txBox="1"/>
          <p:nvPr/>
        </p:nvSpPr>
        <p:spPr>
          <a:xfrm>
            <a:off x="5254048" y="3873341"/>
            <a:ext cx="535468" cy="369332"/>
          </a:xfrm>
          <a:prstGeom prst="rect">
            <a:avLst/>
          </a:prstGeom>
          <a:noFill/>
        </p:spPr>
        <p:txBody>
          <a:bodyPr wrap="none" rtlCol="0">
            <a:spAutoFit/>
          </a:bodyPr>
          <a:lstStyle/>
          <a:p>
            <a:r>
              <a:rPr lang="it-IT" dirty="0"/>
              <a:t>LOF</a:t>
            </a:r>
          </a:p>
        </p:txBody>
      </p:sp>
    </p:spTree>
    <p:extLst>
      <p:ext uri="{BB962C8B-B14F-4D97-AF65-F5344CB8AC3E}">
        <p14:creationId xmlns:p14="http://schemas.microsoft.com/office/powerpoint/2010/main" val="5661530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76BF01-5F76-59D8-F3A3-D132B6E12ECD}"/>
              </a:ext>
            </a:extLst>
          </p:cNvPr>
          <p:cNvSpPr txBox="1"/>
          <p:nvPr/>
        </p:nvSpPr>
        <p:spPr>
          <a:xfrm>
            <a:off x="343627" y="869116"/>
            <a:ext cx="9272132" cy="2677656"/>
          </a:xfrm>
          <a:prstGeom prst="rect">
            <a:avLst/>
          </a:prstGeom>
          <a:noFill/>
        </p:spPr>
        <p:txBody>
          <a:bodyPr wrap="square" rtlCol="0">
            <a:spAutoFit/>
          </a:bodyPr>
          <a:lstStyle/>
          <a:p>
            <a:r>
              <a:rPr lang="it-IT" sz="2400" b="1" dirty="0"/>
              <a:t>TRAIL</a:t>
            </a:r>
            <a:r>
              <a:rPr lang="it-IT" sz="2400" dirty="0"/>
              <a:t> RECEPTOR</a:t>
            </a:r>
          </a:p>
          <a:p>
            <a:endParaRPr lang="it-IT" sz="2400" dirty="0"/>
          </a:p>
          <a:p>
            <a:r>
              <a:rPr lang="it-IT" sz="2400" dirty="0"/>
              <a:t>Sottofamiglia del TNF-R. </a:t>
            </a:r>
            <a:br>
              <a:rPr lang="it-IT" sz="2400" dirty="0"/>
            </a:br>
            <a:r>
              <a:rPr lang="it-IT" sz="2400" dirty="0"/>
              <a:t>TRAIL induce apoptosi nella maggior parte delle cellule tumorali ma non in quelle normali, indipendentemente da p53</a:t>
            </a:r>
          </a:p>
          <a:p>
            <a:r>
              <a:rPr lang="it-IT" sz="2400" dirty="0"/>
              <a:t>Forse perché la «resistenza» a TRAIL richiede una serie di fattori regolatori intatti, che non si trovano nelle cellule tumorali</a:t>
            </a:r>
          </a:p>
        </p:txBody>
      </p:sp>
      <p:sp>
        <p:nvSpPr>
          <p:cNvPr id="3" name="TextBox 2">
            <a:extLst>
              <a:ext uri="{FF2B5EF4-FFF2-40B4-BE49-F238E27FC236}">
                <a16:creationId xmlns:a16="http://schemas.microsoft.com/office/drawing/2014/main" id="{C41B05AD-F41C-338E-747E-E49371307106}"/>
              </a:ext>
            </a:extLst>
          </p:cNvPr>
          <p:cNvSpPr txBox="1"/>
          <p:nvPr/>
        </p:nvSpPr>
        <p:spPr>
          <a:xfrm>
            <a:off x="343627" y="199617"/>
            <a:ext cx="9720596" cy="523220"/>
          </a:xfrm>
          <a:prstGeom prst="rect">
            <a:avLst/>
          </a:prstGeom>
          <a:noFill/>
        </p:spPr>
        <p:txBody>
          <a:bodyPr wrap="square" rtlCol="0">
            <a:spAutoFit/>
          </a:bodyPr>
          <a:lstStyle/>
          <a:p>
            <a:r>
              <a:rPr lang="it-IT" sz="2800" dirty="0">
                <a:solidFill>
                  <a:srgbClr val="0070C0"/>
                </a:solidFill>
              </a:rPr>
              <a:t>Altri percorsi di morte cellulare</a:t>
            </a:r>
          </a:p>
        </p:txBody>
      </p:sp>
      <p:sp>
        <p:nvSpPr>
          <p:cNvPr id="4" name="TextBox 3">
            <a:extLst>
              <a:ext uri="{FF2B5EF4-FFF2-40B4-BE49-F238E27FC236}">
                <a16:creationId xmlns:a16="http://schemas.microsoft.com/office/drawing/2014/main" id="{17E01B6C-A2B1-B158-E86D-75F7657CA7BF}"/>
              </a:ext>
            </a:extLst>
          </p:cNvPr>
          <p:cNvSpPr txBox="1"/>
          <p:nvPr/>
        </p:nvSpPr>
        <p:spPr>
          <a:xfrm>
            <a:off x="343627" y="3693051"/>
            <a:ext cx="10879613" cy="1938992"/>
          </a:xfrm>
          <a:prstGeom prst="rect">
            <a:avLst/>
          </a:prstGeom>
          <a:noFill/>
        </p:spPr>
        <p:txBody>
          <a:bodyPr wrap="square" rtlCol="0">
            <a:spAutoFit/>
          </a:bodyPr>
          <a:lstStyle/>
          <a:p>
            <a:r>
              <a:rPr lang="it-IT" sz="2400" dirty="0"/>
              <a:t>Eccesso di AUTOFAGIA</a:t>
            </a:r>
          </a:p>
          <a:p>
            <a:endParaRPr lang="it-IT" sz="2400" dirty="0"/>
          </a:p>
          <a:p>
            <a:r>
              <a:rPr lang="it-IT" sz="2400" dirty="0"/>
              <a:t>AUTOFAGIA: riciclo di molecole in condizioni di </a:t>
            </a:r>
            <a:r>
              <a:rPr lang="it-IT" sz="2400" i="1" dirty="0" err="1"/>
              <a:t>starvation</a:t>
            </a:r>
            <a:r>
              <a:rPr lang="it-IT" sz="2400" dirty="0"/>
              <a:t>; eliminazione di molecole danneggiate. Un eccesso di autofagia porta a morte non </a:t>
            </a:r>
            <a:r>
              <a:rPr lang="it-IT" sz="2400" dirty="0" err="1"/>
              <a:t>apoptotica</a:t>
            </a:r>
            <a:r>
              <a:rPr lang="it-IT" sz="2400" dirty="0"/>
              <a:t> (non caspasi-dipendente)</a:t>
            </a:r>
          </a:p>
        </p:txBody>
      </p:sp>
    </p:spTree>
    <p:extLst>
      <p:ext uri="{BB962C8B-B14F-4D97-AF65-F5344CB8AC3E}">
        <p14:creationId xmlns:p14="http://schemas.microsoft.com/office/powerpoint/2010/main" val="27192552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CasellaDiTesto 1">
            <a:extLst>
              <a:ext uri="{FF2B5EF4-FFF2-40B4-BE49-F238E27FC236}">
                <a16:creationId xmlns:a16="http://schemas.microsoft.com/office/drawing/2014/main" id="{C8B2E9B7-DD10-7DA4-B302-0DA5094368C3}"/>
              </a:ext>
            </a:extLst>
          </p:cNvPr>
          <p:cNvSpPr txBox="1">
            <a:spLocks noChangeArrowheads="1"/>
          </p:cNvSpPr>
          <p:nvPr/>
        </p:nvSpPr>
        <p:spPr bwMode="auto">
          <a:xfrm>
            <a:off x="483469" y="248036"/>
            <a:ext cx="58913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en-US" sz="3200" b="1" dirty="0">
                <a:solidFill>
                  <a:schemeClr val="accent1"/>
                </a:solidFill>
                <a:latin typeface="+mn-lt"/>
              </a:rPr>
              <a:t>Caratteristiche dei tumori maligni</a:t>
            </a:r>
          </a:p>
        </p:txBody>
      </p:sp>
      <p:sp>
        <p:nvSpPr>
          <p:cNvPr id="136194" name="CasellaDiTesto 3">
            <a:extLst>
              <a:ext uri="{FF2B5EF4-FFF2-40B4-BE49-F238E27FC236}">
                <a16:creationId xmlns:a16="http://schemas.microsoft.com/office/drawing/2014/main" id="{47EF4FE9-ADB9-2511-6D34-9F165E38C8FA}"/>
              </a:ext>
            </a:extLst>
          </p:cNvPr>
          <p:cNvSpPr txBox="1">
            <a:spLocks noChangeArrowheads="1"/>
          </p:cNvSpPr>
          <p:nvPr/>
        </p:nvSpPr>
        <p:spPr bwMode="auto">
          <a:xfrm>
            <a:off x="550847" y="2162962"/>
            <a:ext cx="642302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90000"/>
              </a:lnSpc>
            </a:pPr>
            <a:r>
              <a:rPr lang="it-IT" altLang="it-IT" sz="2800" b="1" dirty="0">
                <a:latin typeface="+mn-lt"/>
              </a:rPr>
              <a:t>2) INFILTRAZIONE dei tessuti circostanti (induzione di angiogenesi)</a:t>
            </a:r>
          </a:p>
        </p:txBody>
      </p:sp>
      <p:sp>
        <p:nvSpPr>
          <p:cNvPr id="136195" name="CasellaDiTesto 5">
            <a:extLst>
              <a:ext uri="{FF2B5EF4-FFF2-40B4-BE49-F238E27FC236}">
                <a16:creationId xmlns:a16="http://schemas.microsoft.com/office/drawing/2014/main" id="{B953348E-922E-7D49-8E1D-51F62B371EC5}"/>
              </a:ext>
            </a:extLst>
          </p:cNvPr>
          <p:cNvSpPr txBox="1">
            <a:spLocks noChangeArrowheads="1"/>
          </p:cNvSpPr>
          <p:nvPr/>
        </p:nvSpPr>
        <p:spPr bwMode="auto">
          <a:xfrm>
            <a:off x="550846" y="2920199"/>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it-IT" sz="2800" b="1">
                <a:latin typeface="+mn-lt"/>
              </a:rPr>
              <a:t>3) METASTASI</a:t>
            </a:r>
          </a:p>
        </p:txBody>
      </p:sp>
      <p:sp>
        <p:nvSpPr>
          <p:cNvPr id="136196" name="CasellaDiTesto 7">
            <a:extLst>
              <a:ext uri="{FF2B5EF4-FFF2-40B4-BE49-F238E27FC236}">
                <a16:creationId xmlns:a16="http://schemas.microsoft.com/office/drawing/2014/main" id="{47AFE0CA-07E6-0FC7-125E-28C693F80CB6}"/>
              </a:ext>
            </a:extLst>
          </p:cNvPr>
          <p:cNvSpPr txBox="1">
            <a:spLocks noChangeArrowheads="1"/>
          </p:cNvSpPr>
          <p:nvPr/>
        </p:nvSpPr>
        <p:spPr bwMode="auto">
          <a:xfrm>
            <a:off x="550846" y="3566312"/>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it-IT" sz="2800" b="1">
                <a:latin typeface="+mn-lt"/>
              </a:rPr>
              <a:t>4) CACHESSIA</a:t>
            </a:r>
            <a:endParaRPr lang="it-IT" altLang="en-US" sz="2800">
              <a:latin typeface="+mn-lt"/>
            </a:endParaRPr>
          </a:p>
        </p:txBody>
      </p:sp>
      <p:sp>
        <p:nvSpPr>
          <p:cNvPr id="136197" name="CasellaDiTesto 8">
            <a:extLst>
              <a:ext uri="{FF2B5EF4-FFF2-40B4-BE49-F238E27FC236}">
                <a16:creationId xmlns:a16="http://schemas.microsoft.com/office/drawing/2014/main" id="{371EAFC6-7173-0565-3CCF-0B87C097EB79}"/>
              </a:ext>
            </a:extLst>
          </p:cNvPr>
          <p:cNvSpPr txBox="1">
            <a:spLocks noChangeArrowheads="1"/>
          </p:cNvSpPr>
          <p:nvPr/>
        </p:nvSpPr>
        <p:spPr bwMode="auto">
          <a:xfrm>
            <a:off x="538147" y="1434299"/>
            <a:ext cx="5661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it-IT" altLang="en-US" sz="2800" b="1" dirty="0">
                <a:latin typeface="+mn-lt"/>
              </a:rPr>
              <a:t>1) ANAPLASIA</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331DA4-0187-1598-09D0-CCE16D14FFB1}"/>
              </a:ext>
            </a:extLst>
          </p:cNvPr>
          <p:cNvPicPr>
            <a:picLocks noChangeAspect="1"/>
          </p:cNvPicPr>
          <p:nvPr/>
        </p:nvPicPr>
        <p:blipFill>
          <a:blip r:embed="rId2"/>
          <a:stretch>
            <a:fillRect/>
          </a:stretch>
        </p:blipFill>
        <p:spPr>
          <a:xfrm>
            <a:off x="374799" y="423391"/>
            <a:ext cx="9925648" cy="5992845"/>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Text Box 5">
            <a:extLst>
              <a:ext uri="{FF2B5EF4-FFF2-40B4-BE49-F238E27FC236}">
                <a16:creationId xmlns:a16="http://schemas.microsoft.com/office/drawing/2014/main" id="{639FB627-3C4D-D6CF-3407-BC3B634681E1}"/>
              </a:ext>
            </a:extLst>
          </p:cNvPr>
          <p:cNvSpPr txBox="1">
            <a:spLocks noChangeArrowheads="1"/>
          </p:cNvSpPr>
          <p:nvPr/>
        </p:nvSpPr>
        <p:spPr bwMode="auto">
          <a:xfrm>
            <a:off x="2211538" y="1158552"/>
            <a:ext cx="7848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it-IT" sz="1600" dirty="0">
                <a:latin typeface="Arial" panose="020B0604020202020204" pitchFamily="34" charset="0"/>
              </a:rPr>
              <a:t>Anaplastic tumor showing cellular and nuclear variation in size and shape. The prominent cell in the center field has an abnormal tripolar spindle.</a:t>
            </a:r>
          </a:p>
        </p:txBody>
      </p:sp>
      <p:sp>
        <p:nvSpPr>
          <p:cNvPr id="2" name="TextBox 1">
            <a:extLst>
              <a:ext uri="{FF2B5EF4-FFF2-40B4-BE49-F238E27FC236}">
                <a16:creationId xmlns:a16="http://schemas.microsoft.com/office/drawing/2014/main" id="{023C96D5-60D7-C671-FC28-C92FE76B4A3A}"/>
              </a:ext>
            </a:extLst>
          </p:cNvPr>
          <p:cNvSpPr txBox="1"/>
          <p:nvPr/>
        </p:nvSpPr>
        <p:spPr>
          <a:xfrm>
            <a:off x="108468" y="42895"/>
            <a:ext cx="6095222" cy="646331"/>
          </a:xfrm>
          <a:prstGeom prst="rect">
            <a:avLst/>
          </a:prstGeom>
          <a:noFill/>
        </p:spPr>
        <p:txBody>
          <a:bodyPr wrap="square">
            <a:spAutoFit/>
          </a:bodyPr>
          <a:lstStyle/>
          <a:p>
            <a:r>
              <a:rPr lang="it-IT" altLang="en-US" sz="3600" b="1" dirty="0">
                <a:solidFill>
                  <a:schemeClr val="accent1"/>
                </a:solidFill>
                <a:latin typeface="+mn-lt"/>
              </a:rPr>
              <a:t>Maligni: anaplasia</a:t>
            </a:r>
            <a:endParaRPr lang="it-IT" sz="3600" dirty="0"/>
          </a:p>
        </p:txBody>
      </p:sp>
      <p:pic>
        <p:nvPicPr>
          <p:cNvPr id="4" name="Picture 3">
            <a:extLst>
              <a:ext uri="{FF2B5EF4-FFF2-40B4-BE49-F238E27FC236}">
                <a16:creationId xmlns:a16="http://schemas.microsoft.com/office/drawing/2014/main" id="{733E2209-9FA3-1D3B-69FF-26CF9FA62CE1}"/>
              </a:ext>
            </a:extLst>
          </p:cNvPr>
          <p:cNvPicPr>
            <a:picLocks noChangeAspect="1"/>
          </p:cNvPicPr>
          <p:nvPr/>
        </p:nvPicPr>
        <p:blipFill>
          <a:blip r:embed="rId2"/>
          <a:stretch>
            <a:fillRect/>
          </a:stretch>
        </p:blipFill>
        <p:spPr>
          <a:xfrm>
            <a:off x="3365603" y="2042706"/>
            <a:ext cx="5460793" cy="4073925"/>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a:extLst>
              <a:ext uri="{FF2B5EF4-FFF2-40B4-BE49-F238E27FC236}">
                <a16:creationId xmlns:a16="http://schemas.microsoft.com/office/drawing/2014/main" id="{D4DFBD12-67B6-1CF9-110A-441635E781BA}"/>
              </a:ext>
            </a:extLst>
          </p:cNvPr>
          <p:cNvSpPr>
            <a:spLocks noGrp="1" noChangeArrowheads="1"/>
          </p:cNvSpPr>
          <p:nvPr>
            <p:ph type="body" idx="1"/>
          </p:nvPr>
        </p:nvSpPr>
        <p:spPr>
          <a:xfrm>
            <a:off x="321906" y="235069"/>
            <a:ext cx="11028784" cy="5983287"/>
          </a:xfrm>
        </p:spPr>
        <p:txBody>
          <a:bodyPr/>
          <a:lstStyle/>
          <a:p>
            <a:pPr eaLnBrk="1" hangingPunct="1">
              <a:lnSpc>
                <a:spcPct val="90000"/>
              </a:lnSpc>
              <a:buFontTx/>
              <a:buNone/>
            </a:pPr>
            <a:r>
              <a:rPr lang="it-IT" altLang="it-IT" sz="3200" b="1" dirty="0">
                <a:solidFill>
                  <a:srgbClr val="0070C0"/>
                </a:solidFill>
              </a:rPr>
              <a:t>INFILTRAZIONE dei tessuti circostanti</a:t>
            </a:r>
          </a:p>
          <a:p>
            <a:pPr eaLnBrk="1" hangingPunct="1">
              <a:lnSpc>
                <a:spcPct val="90000"/>
              </a:lnSpc>
              <a:buFontTx/>
              <a:buNone/>
            </a:pPr>
            <a:r>
              <a:rPr lang="it-IT" altLang="it-IT" b="1" u="sng" dirty="0"/>
              <a:t>meccanismi</a:t>
            </a:r>
            <a:r>
              <a:rPr lang="it-IT" altLang="it-IT" b="1" dirty="0"/>
              <a:t>:  </a:t>
            </a:r>
          </a:p>
          <a:p>
            <a:pPr eaLnBrk="1" hangingPunct="1">
              <a:lnSpc>
                <a:spcPct val="90000"/>
              </a:lnSpc>
              <a:buFontTx/>
              <a:buNone/>
            </a:pPr>
            <a:r>
              <a:rPr lang="it-IT" altLang="it-IT" b="1" dirty="0" err="1"/>
              <a:t>produz</a:t>
            </a:r>
            <a:r>
              <a:rPr lang="it-IT" altLang="it-IT" b="1" dirty="0"/>
              <a:t>. VEGF e angiopoietina-2 (Ang-2)</a:t>
            </a:r>
          </a:p>
          <a:p>
            <a:pPr eaLnBrk="1" hangingPunct="1">
              <a:lnSpc>
                <a:spcPct val="90000"/>
              </a:lnSpc>
              <a:buFontTx/>
              <a:buNone/>
            </a:pPr>
            <a:r>
              <a:rPr lang="it-IT" altLang="it-IT" b="1" dirty="0"/>
              <a:t> e parte degli stessi meccanismi (es. perdita di ancoramento, motilità cellulare) che rendono conto delle metastasi</a:t>
            </a:r>
            <a:endParaRPr lang="it-IT" altLang="it-IT" sz="1600" dirty="0"/>
          </a:p>
        </p:txBody>
      </p:sp>
      <p:pic>
        <p:nvPicPr>
          <p:cNvPr id="3" name="Picture 2">
            <a:extLst>
              <a:ext uri="{FF2B5EF4-FFF2-40B4-BE49-F238E27FC236}">
                <a16:creationId xmlns:a16="http://schemas.microsoft.com/office/drawing/2014/main" id="{59BD7C0C-93AC-D6F7-59CA-17326E1BF0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8118" y="2831841"/>
            <a:ext cx="6615764" cy="394971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06E2F9-8605-9FA3-86DE-297AD9F31191}"/>
              </a:ext>
            </a:extLst>
          </p:cNvPr>
          <p:cNvSpPr txBox="1"/>
          <p:nvPr/>
        </p:nvSpPr>
        <p:spPr>
          <a:xfrm>
            <a:off x="361101" y="254967"/>
            <a:ext cx="4537055" cy="523220"/>
          </a:xfrm>
          <a:prstGeom prst="rect">
            <a:avLst/>
          </a:prstGeom>
          <a:noFill/>
        </p:spPr>
        <p:txBody>
          <a:bodyPr wrap="square" rtlCol="0">
            <a:spAutoFit/>
          </a:bodyPr>
          <a:lstStyle/>
          <a:p>
            <a:r>
              <a:rPr lang="it-IT" sz="2800" b="1" dirty="0">
                <a:solidFill>
                  <a:srgbClr val="0070C0"/>
                </a:solidFill>
              </a:rPr>
              <a:t>ANGIOGENESI</a:t>
            </a:r>
          </a:p>
        </p:txBody>
      </p:sp>
      <p:sp>
        <p:nvSpPr>
          <p:cNvPr id="3" name="TextBox 2">
            <a:extLst>
              <a:ext uri="{FF2B5EF4-FFF2-40B4-BE49-F238E27FC236}">
                <a16:creationId xmlns:a16="http://schemas.microsoft.com/office/drawing/2014/main" id="{E3638D28-9A87-3C17-FA2C-9265C0873AFB}"/>
              </a:ext>
            </a:extLst>
          </p:cNvPr>
          <p:cNvSpPr txBox="1"/>
          <p:nvPr/>
        </p:nvSpPr>
        <p:spPr>
          <a:xfrm>
            <a:off x="361101" y="865858"/>
            <a:ext cx="11281483" cy="1938992"/>
          </a:xfrm>
          <a:prstGeom prst="rect">
            <a:avLst/>
          </a:prstGeom>
          <a:noFill/>
        </p:spPr>
        <p:txBody>
          <a:bodyPr wrap="square" rtlCol="0">
            <a:spAutoFit/>
          </a:bodyPr>
          <a:lstStyle/>
          <a:p>
            <a:r>
              <a:rPr lang="it-IT" sz="2400" dirty="0"/>
              <a:t>Embriogenesi</a:t>
            </a:r>
          </a:p>
          <a:p>
            <a:r>
              <a:rPr lang="it-IT" sz="2400" dirty="0"/>
              <a:t>Guarigione delle ferite</a:t>
            </a:r>
          </a:p>
          <a:p>
            <a:r>
              <a:rPr lang="it-IT" sz="2400" dirty="0"/>
              <a:t>Tumori: le cellule proliferanti non possono distare più di 100-200 mcm da vasi ematici</a:t>
            </a:r>
          </a:p>
          <a:p>
            <a:r>
              <a:rPr lang="it-IT" sz="2400" dirty="0"/>
              <a:t>	</a:t>
            </a:r>
            <a:r>
              <a:rPr lang="it-IT" sz="2400" dirty="0" err="1"/>
              <a:t>neovascolatura</a:t>
            </a:r>
            <a:r>
              <a:rPr lang="it-IT" sz="2400" dirty="0"/>
              <a:t> disorganizzata, fragile e tortuosa. Prevalenza di fattori pro-   	angiogenici</a:t>
            </a:r>
          </a:p>
        </p:txBody>
      </p:sp>
      <p:pic>
        <p:nvPicPr>
          <p:cNvPr id="5" name="Picture 4" descr="Chart&#10;&#10;Description automatically generated with medium confidence">
            <a:extLst>
              <a:ext uri="{FF2B5EF4-FFF2-40B4-BE49-F238E27FC236}">
                <a16:creationId xmlns:a16="http://schemas.microsoft.com/office/drawing/2014/main" id="{A45DB4AE-DCA5-53CA-3C75-86B6CBE1EA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7481" y="3294362"/>
            <a:ext cx="7777038" cy="3082790"/>
          </a:xfrm>
          <a:prstGeom prst="rect">
            <a:avLst/>
          </a:prstGeom>
        </p:spPr>
      </p:pic>
      <p:sp>
        <p:nvSpPr>
          <p:cNvPr id="6" name="TextBox 5">
            <a:extLst>
              <a:ext uri="{FF2B5EF4-FFF2-40B4-BE49-F238E27FC236}">
                <a16:creationId xmlns:a16="http://schemas.microsoft.com/office/drawing/2014/main" id="{3B940B52-332F-447B-AD05-892717F5E7D7}"/>
              </a:ext>
            </a:extLst>
          </p:cNvPr>
          <p:cNvSpPr txBox="1"/>
          <p:nvPr/>
        </p:nvSpPr>
        <p:spPr>
          <a:xfrm rot="16200000">
            <a:off x="10775262" y="5386164"/>
            <a:ext cx="1470146" cy="369332"/>
          </a:xfrm>
          <a:prstGeom prst="rect">
            <a:avLst/>
          </a:prstGeom>
          <a:noFill/>
        </p:spPr>
        <p:txBody>
          <a:bodyPr wrap="none" rtlCol="0">
            <a:spAutoFit/>
          </a:bodyPr>
          <a:lstStyle/>
          <a:p>
            <a:r>
              <a:rPr lang="it-IT" dirty="0"/>
              <a:t>Pecorino 10.2</a:t>
            </a:r>
          </a:p>
        </p:txBody>
      </p:sp>
      <p:sp>
        <p:nvSpPr>
          <p:cNvPr id="7" name="TextBox 6">
            <a:extLst>
              <a:ext uri="{FF2B5EF4-FFF2-40B4-BE49-F238E27FC236}">
                <a16:creationId xmlns:a16="http://schemas.microsoft.com/office/drawing/2014/main" id="{69D2CEDD-A49A-ACF9-7538-B465EF2DCF98}"/>
              </a:ext>
            </a:extLst>
          </p:cNvPr>
          <p:cNvSpPr txBox="1"/>
          <p:nvPr/>
        </p:nvSpPr>
        <p:spPr>
          <a:xfrm>
            <a:off x="9886895" y="3801153"/>
            <a:ext cx="2040561" cy="461665"/>
          </a:xfrm>
          <a:prstGeom prst="rect">
            <a:avLst/>
          </a:prstGeom>
          <a:noFill/>
        </p:spPr>
        <p:txBody>
          <a:bodyPr wrap="square" rtlCol="0">
            <a:spAutoFit/>
          </a:bodyPr>
          <a:lstStyle/>
          <a:p>
            <a:r>
              <a:rPr lang="it-IT" sz="2400" b="1" dirty="0">
                <a:solidFill>
                  <a:srgbClr val="C00000"/>
                </a:solidFill>
              </a:rPr>
              <a:t>* </a:t>
            </a:r>
            <a:r>
              <a:rPr lang="it-IT" sz="2400" dirty="0">
                <a:solidFill>
                  <a:srgbClr val="C00000"/>
                </a:solidFill>
              </a:rPr>
              <a:t>VEGFR </a:t>
            </a:r>
            <a:r>
              <a:rPr lang="it-IT" sz="2400" dirty="0" err="1">
                <a:solidFill>
                  <a:srgbClr val="C00000"/>
                </a:solidFill>
              </a:rPr>
              <a:t>inhib</a:t>
            </a:r>
            <a:r>
              <a:rPr lang="it-IT" sz="2400" dirty="0">
                <a:solidFill>
                  <a:srgbClr val="C00000"/>
                </a:solidFill>
              </a:rPr>
              <a:t>.</a:t>
            </a:r>
          </a:p>
        </p:txBody>
      </p:sp>
    </p:spTree>
    <p:extLst>
      <p:ext uri="{BB962C8B-B14F-4D97-AF65-F5344CB8AC3E}">
        <p14:creationId xmlns:p14="http://schemas.microsoft.com/office/powerpoint/2010/main" val="21534843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7F4C362-F037-E2B9-D155-51611C9ADD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8210" y="1271037"/>
            <a:ext cx="6473773" cy="5048839"/>
          </a:xfrm>
          <a:prstGeom prst="rect">
            <a:avLst/>
          </a:prstGeom>
        </p:spPr>
      </p:pic>
      <p:sp>
        <p:nvSpPr>
          <p:cNvPr id="4" name="TextBox 3">
            <a:extLst>
              <a:ext uri="{FF2B5EF4-FFF2-40B4-BE49-F238E27FC236}">
                <a16:creationId xmlns:a16="http://schemas.microsoft.com/office/drawing/2014/main" id="{373DC0C6-8041-26B1-7303-8CAA17C2EFD8}"/>
              </a:ext>
            </a:extLst>
          </p:cNvPr>
          <p:cNvSpPr txBox="1"/>
          <p:nvPr/>
        </p:nvSpPr>
        <p:spPr>
          <a:xfrm rot="16200000">
            <a:off x="11024558" y="5400137"/>
            <a:ext cx="1470146" cy="369332"/>
          </a:xfrm>
          <a:prstGeom prst="rect">
            <a:avLst/>
          </a:prstGeom>
          <a:noFill/>
        </p:spPr>
        <p:txBody>
          <a:bodyPr wrap="none" rtlCol="0">
            <a:spAutoFit/>
          </a:bodyPr>
          <a:lstStyle/>
          <a:p>
            <a:r>
              <a:rPr lang="it-IT" dirty="0"/>
              <a:t>Pecorino 10.6</a:t>
            </a:r>
          </a:p>
        </p:txBody>
      </p:sp>
    </p:spTree>
    <p:extLst>
      <p:ext uri="{BB962C8B-B14F-4D97-AF65-F5344CB8AC3E}">
        <p14:creationId xmlns:p14="http://schemas.microsoft.com/office/powerpoint/2010/main" val="2092243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B9778BB-7F55-6433-E0BB-DF1EC072F5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5282" y="874172"/>
            <a:ext cx="6819285" cy="5602289"/>
          </a:xfrm>
          <a:prstGeom prst="rect">
            <a:avLst/>
          </a:prstGeom>
        </p:spPr>
      </p:pic>
      <p:sp>
        <p:nvSpPr>
          <p:cNvPr id="4" name="TextBox 3">
            <a:extLst>
              <a:ext uri="{FF2B5EF4-FFF2-40B4-BE49-F238E27FC236}">
                <a16:creationId xmlns:a16="http://schemas.microsoft.com/office/drawing/2014/main" id="{06D78976-503D-39D9-3F32-C04D2FC2C937}"/>
              </a:ext>
            </a:extLst>
          </p:cNvPr>
          <p:cNvSpPr txBox="1"/>
          <p:nvPr/>
        </p:nvSpPr>
        <p:spPr>
          <a:xfrm rot="16200000">
            <a:off x="11024558" y="5400137"/>
            <a:ext cx="1470146" cy="369332"/>
          </a:xfrm>
          <a:prstGeom prst="rect">
            <a:avLst/>
          </a:prstGeom>
          <a:noFill/>
        </p:spPr>
        <p:txBody>
          <a:bodyPr wrap="none" rtlCol="0">
            <a:spAutoFit/>
          </a:bodyPr>
          <a:lstStyle/>
          <a:p>
            <a:r>
              <a:rPr lang="it-IT" dirty="0"/>
              <a:t>Pecorino 10.3</a:t>
            </a:r>
          </a:p>
        </p:txBody>
      </p:sp>
      <p:sp>
        <p:nvSpPr>
          <p:cNvPr id="5" name="TextBox 4">
            <a:extLst>
              <a:ext uri="{FF2B5EF4-FFF2-40B4-BE49-F238E27FC236}">
                <a16:creationId xmlns:a16="http://schemas.microsoft.com/office/drawing/2014/main" id="{11C42CF1-D46D-2A91-326D-88399909314D}"/>
              </a:ext>
            </a:extLst>
          </p:cNvPr>
          <p:cNvSpPr txBox="1"/>
          <p:nvPr/>
        </p:nvSpPr>
        <p:spPr>
          <a:xfrm>
            <a:off x="247703" y="184030"/>
            <a:ext cx="11593489" cy="461665"/>
          </a:xfrm>
          <a:prstGeom prst="rect">
            <a:avLst/>
          </a:prstGeom>
          <a:noFill/>
        </p:spPr>
        <p:txBody>
          <a:bodyPr wrap="square" rtlCol="0">
            <a:spAutoFit/>
          </a:bodyPr>
          <a:lstStyle/>
          <a:p>
            <a:r>
              <a:rPr lang="it-IT" sz="2400" dirty="0"/>
              <a:t>Inibizione dell’angiogenesi in cellule endoteliali </a:t>
            </a:r>
            <a:r>
              <a:rPr lang="it-IT" sz="2400" u="sng" dirty="0"/>
              <a:t>non tumorali</a:t>
            </a:r>
          </a:p>
        </p:txBody>
      </p:sp>
      <p:sp>
        <p:nvSpPr>
          <p:cNvPr id="2" name="TextBox 1">
            <a:extLst>
              <a:ext uri="{FF2B5EF4-FFF2-40B4-BE49-F238E27FC236}">
                <a16:creationId xmlns:a16="http://schemas.microsoft.com/office/drawing/2014/main" id="{4486E846-3D9E-36CC-763E-11B9B3A7D429}"/>
              </a:ext>
            </a:extLst>
          </p:cNvPr>
          <p:cNvSpPr txBox="1"/>
          <p:nvPr/>
        </p:nvSpPr>
        <p:spPr>
          <a:xfrm>
            <a:off x="8490857" y="307910"/>
            <a:ext cx="3350335" cy="2185214"/>
          </a:xfrm>
          <a:prstGeom prst="rect">
            <a:avLst/>
          </a:prstGeom>
          <a:noFill/>
        </p:spPr>
        <p:txBody>
          <a:bodyPr wrap="square" rtlCol="0">
            <a:spAutoFit/>
          </a:bodyPr>
          <a:lstStyle/>
          <a:p>
            <a:r>
              <a:rPr lang="it-IT" altLang="it-IT" sz="2800" dirty="0"/>
              <a:t>*</a:t>
            </a:r>
            <a:r>
              <a:rPr lang="it-IT" altLang="it-IT" sz="1800" dirty="0"/>
              <a:t>(</a:t>
            </a:r>
            <a:r>
              <a:rPr lang="it-IT" altLang="it-IT" sz="1800" dirty="0" err="1"/>
              <a:t>anti-</a:t>
            </a:r>
            <a:r>
              <a:rPr lang="it-IT" altLang="it-IT" sz="1800" b="1" dirty="0" err="1"/>
              <a:t>VEGF</a:t>
            </a:r>
            <a:r>
              <a:rPr lang="it-IT" altLang="it-IT" sz="1800" dirty="0" err="1"/>
              <a:t>:BEVACIZUMAB</a:t>
            </a:r>
            <a:r>
              <a:rPr lang="it-IT" altLang="it-IT" sz="1800" dirty="0"/>
              <a:t> (=</a:t>
            </a:r>
            <a:r>
              <a:rPr lang="it-IT" altLang="it-IT" sz="1800" dirty="0" err="1"/>
              <a:t>MoAB</a:t>
            </a:r>
            <a:r>
              <a:rPr lang="it-IT" altLang="it-IT" sz="1800" dirty="0"/>
              <a:t>), </a:t>
            </a:r>
            <a:r>
              <a:rPr lang="it-IT" altLang="it-IT" sz="1800" dirty="0" err="1"/>
              <a:t>sorafenib</a:t>
            </a:r>
            <a:r>
              <a:rPr lang="it-IT" altLang="it-IT" sz="1800" dirty="0"/>
              <a:t>, </a:t>
            </a:r>
            <a:r>
              <a:rPr lang="it-IT" altLang="it-IT" sz="1800" dirty="0" err="1"/>
              <a:t>sunitinib</a:t>
            </a:r>
            <a:r>
              <a:rPr lang="it-IT" altLang="it-IT" sz="1800" dirty="0"/>
              <a:t> (=Small-</a:t>
            </a:r>
            <a:r>
              <a:rPr lang="it-IT" altLang="it-IT" sz="1800" dirty="0" err="1"/>
              <a:t>molecule</a:t>
            </a:r>
            <a:r>
              <a:rPr lang="it-IT" altLang="it-IT" sz="1800" dirty="0"/>
              <a:t>-receptor-</a:t>
            </a:r>
            <a:r>
              <a:rPr lang="it-IT" altLang="it-IT" sz="1800" dirty="0" err="1"/>
              <a:t>tyrosine</a:t>
            </a:r>
            <a:r>
              <a:rPr lang="it-IT" altLang="it-IT" sz="1800" dirty="0"/>
              <a:t> </a:t>
            </a:r>
            <a:r>
              <a:rPr lang="it-IT" altLang="it-IT" sz="1800" dirty="0" err="1"/>
              <a:t>kinase</a:t>
            </a:r>
            <a:r>
              <a:rPr lang="it-IT" altLang="it-IT" sz="1800" dirty="0"/>
              <a:t> </a:t>
            </a:r>
            <a:r>
              <a:rPr lang="it-IT" altLang="it-IT" sz="1800" dirty="0" err="1"/>
              <a:t>inhibitors</a:t>
            </a:r>
            <a:r>
              <a:rPr lang="it-IT" altLang="it-IT" sz="1800" dirty="0"/>
              <a:t>, inibiscono diversi </a:t>
            </a:r>
            <a:r>
              <a:rPr lang="it-IT" altLang="it-IT" sz="1800" dirty="0" err="1"/>
              <a:t>rec</a:t>
            </a:r>
            <a:r>
              <a:rPr lang="it-IT" altLang="it-IT" sz="1800" dirty="0"/>
              <a:t> TK, tra cui VEGF-R, PDGF-R)</a:t>
            </a:r>
            <a:endParaRPr lang="it-IT" altLang="it-IT" sz="1800" b="1" dirty="0"/>
          </a:p>
          <a:p>
            <a:endParaRPr lang="it-IT" dirty="0"/>
          </a:p>
        </p:txBody>
      </p:sp>
    </p:spTree>
    <p:extLst>
      <p:ext uri="{BB962C8B-B14F-4D97-AF65-F5344CB8AC3E}">
        <p14:creationId xmlns:p14="http://schemas.microsoft.com/office/powerpoint/2010/main" val="15737925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5">
            <a:extLst>
              <a:ext uri="{FF2B5EF4-FFF2-40B4-BE49-F238E27FC236}">
                <a16:creationId xmlns:a16="http://schemas.microsoft.com/office/drawing/2014/main" id="{A8BA2560-9706-F0C6-5A56-50CC75460D2C}"/>
              </a:ext>
            </a:extLst>
          </p:cNvPr>
          <p:cNvSpPr txBox="1">
            <a:spLocks noChangeArrowheads="1"/>
          </p:cNvSpPr>
          <p:nvPr/>
        </p:nvSpPr>
        <p:spPr bwMode="auto">
          <a:xfrm>
            <a:off x="6652725" y="1041470"/>
            <a:ext cx="49330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it-IT" sz="2400" dirty="0" err="1">
                <a:latin typeface="Arial" panose="020B0604020202020204" pitchFamily="34" charset="0"/>
              </a:rPr>
              <a:t>Cancro</a:t>
            </a:r>
            <a:r>
              <a:rPr lang="en-US" altLang="it-IT" sz="2400" dirty="0">
                <a:latin typeface="Arial" panose="020B0604020202020204" pitchFamily="34" charset="0"/>
              </a:rPr>
              <a:t> </a:t>
            </a:r>
            <a:r>
              <a:rPr lang="en-US" altLang="it-IT" sz="2400" dirty="0" err="1">
                <a:latin typeface="Arial" panose="020B0604020202020204" pitchFamily="34" charset="0"/>
              </a:rPr>
              <a:t>invasivo</a:t>
            </a:r>
            <a:r>
              <a:rPr lang="en-US" altLang="it-IT" sz="2400" dirty="0">
                <a:latin typeface="Arial" panose="020B0604020202020204" pitchFamily="34" charset="0"/>
              </a:rPr>
              <a:t> </a:t>
            </a:r>
            <a:r>
              <a:rPr lang="en-US" altLang="it-IT" sz="2400" dirty="0" err="1">
                <a:latin typeface="Arial" panose="020B0604020202020204" pitchFamily="34" charset="0"/>
              </a:rPr>
              <a:t>della</a:t>
            </a:r>
            <a:r>
              <a:rPr lang="en-US" altLang="it-IT" sz="2400" dirty="0">
                <a:latin typeface="Arial" panose="020B0604020202020204" pitchFamily="34" charset="0"/>
              </a:rPr>
              <a:t> </a:t>
            </a:r>
            <a:r>
              <a:rPr lang="en-US" altLang="it-IT" sz="2400" dirty="0" err="1">
                <a:latin typeface="Arial" panose="020B0604020202020204" pitchFamily="34" charset="0"/>
              </a:rPr>
              <a:t>mammella</a:t>
            </a:r>
            <a:r>
              <a:rPr lang="en-US" altLang="it-IT" sz="2400" dirty="0">
                <a:latin typeface="Arial" panose="020B0604020202020204" pitchFamily="34" charset="0"/>
              </a:rPr>
              <a:t> con </a:t>
            </a:r>
            <a:r>
              <a:rPr lang="en-US" altLang="it-IT" sz="2400" dirty="0" err="1">
                <a:latin typeface="Arial" panose="020B0604020202020204" pitchFamily="34" charset="0"/>
              </a:rPr>
              <a:t>infiltrazione</a:t>
            </a:r>
            <a:r>
              <a:rPr lang="en-US" altLang="it-IT" sz="2400" dirty="0">
                <a:latin typeface="Arial" panose="020B0604020202020204" pitchFamily="34" charset="0"/>
              </a:rPr>
              <a:t> e </a:t>
            </a:r>
            <a:r>
              <a:rPr lang="en-US" altLang="it-IT" sz="2400" dirty="0" err="1">
                <a:latin typeface="Arial" panose="020B0604020202020204" pitchFamily="34" charset="0"/>
              </a:rPr>
              <a:t>tretrazione</a:t>
            </a:r>
            <a:endParaRPr lang="en-US" altLang="it-IT" sz="2400" dirty="0">
              <a:latin typeface="Arial" panose="020B0604020202020204" pitchFamily="34" charset="0"/>
            </a:endParaRPr>
          </a:p>
        </p:txBody>
      </p:sp>
      <p:sp>
        <p:nvSpPr>
          <p:cNvPr id="5" name="Text Box 5">
            <a:extLst>
              <a:ext uri="{FF2B5EF4-FFF2-40B4-BE49-F238E27FC236}">
                <a16:creationId xmlns:a16="http://schemas.microsoft.com/office/drawing/2014/main" id="{844D2799-4C50-588E-92B7-FF26573AC7B5}"/>
              </a:ext>
            </a:extLst>
          </p:cNvPr>
          <p:cNvSpPr txBox="1">
            <a:spLocks noChangeArrowheads="1"/>
          </p:cNvSpPr>
          <p:nvPr/>
        </p:nvSpPr>
        <p:spPr bwMode="auto">
          <a:xfrm>
            <a:off x="820744" y="1041470"/>
            <a:ext cx="49330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it-IT" sz="2400" dirty="0">
                <a:latin typeface="Arial" panose="020B0604020202020204" pitchFamily="34" charset="0"/>
              </a:rPr>
              <a:t>Fibroadenoma </a:t>
            </a:r>
            <a:r>
              <a:rPr lang="en-US" altLang="it-IT" sz="2400" dirty="0" err="1">
                <a:latin typeface="Arial" panose="020B0604020202020204" pitchFamily="34" charset="0"/>
              </a:rPr>
              <a:t>della</a:t>
            </a:r>
            <a:r>
              <a:rPr lang="en-US" altLang="it-IT" sz="2400" dirty="0">
                <a:latin typeface="Arial" panose="020B0604020202020204" pitchFamily="34" charset="0"/>
              </a:rPr>
              <a:t> </a:t>
            </a:r>
            <a:r>
              <a:rPr lang="en-US" altLang="it-IT" sz="2400" dirty="0" err="1">
                <a:latin typeface="Arial" panose="020B0604020202020204" pitchFamily="34" charset="0"/>
              </a:rPr>
              <a:t>mammella</a:t>
            </a:r>
            <a:r>
              <a:rPr lang="en-US" altLang="it-IT" sz="2400" dirty="0">
                <a:latin typeface="Arial" panose="020B0604020202020204" pitchFamily="34" charset="0"/>
              </a:rPr>
              <a:t>, ben </a:t>
            </a:r>
            <a:r>
              <a:rPr lang="en-US" altLang="it-IT" sz="2400" dirty="0" err="1">
                <a:latin typeface="Arial" panose="020B0604020202020204" pitchFamily="34" charset="0"/>
              </a:rPr>
              <a:t>incapsulato</a:t>
            </a:r>
            <a:endParaRPr lang="en-US" altLang="it-IT" sz="2400" dirty="0">
              <a:latin typeface="Arial" panose="020B0604020202020204" pitchFamily="34" charset="0"/>
            </a:endParaRPr>
          </a:p>
        </p:txBody>
      </p:sp>
      <p:pic>
        <p:nvPicPr>
          <p:cNvPr id="3" name="Picture 2">
            <a:extLst>
              <a:ext uri="{FF2B5EF4-FFF2-40B4-BE49-F238E27FC236}">
                <a16:creationId xmlns:a16="http://schemas.microsoft.com/office/drawing/2014/main" id="{1C616533-2772-8D7B-24BB-AE387FCA1B1D}"/>
              </a:ext>
            </a:extLst>
          </p:cNvPr>
          <p:cNvPicPr>
            <a:picLocks noChangeAspect="1"/>
          </p:cNvPicPr>
          <p:nvPr/>
        </p:nvPicPr>
        <p:blipFill>
          <a:blip r:embed="rId2"/>
          <a:stretch>
            <a:fillRect/>
          </a:stretch>
        </p:blipFill>
        <p:spPr>
          <a:xfrm>
            <a:off x="996744" y="2409147"/>
            <a:ext cx="10588992" cy="380339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1FDE83-AFC2-4F4D-8096-5165AC1B118B}"/>
              </a:ext>
            </a:extLst>
          </p:cNvPr>
          <p:cNvSpPr txBox="1"/>
          <p:nvPr/>
        </p:nvSpPr>
        <p:spPr>
          <a:xfrm>
            <a:off x="263071" y="95834"/>
            <a:ext cx="8711536" cy="1877437"/>
          </a:xfrm>
          <a:prstGeom prst="rect">
            <a:avLst/>
          </a:prstGeom>
          <a:noFill/>
        </p:spPr>
        <p:txBody>
          <a:bodyPr wrap="square" rtlCol="0">
            <a:spAutoFit/>
          </a:bodyPr>
          <a:lstStyle/>
          <a:p>
            <a:r>
              <a:rPr lang="it-IT" sz="3200" b="1" dirty="0">
                <a:solidFill>
                  <a:srgbClr val="0070C0"/>
                </a:solidFill>
              </a:rPr>
              <a:t>LA VITA DI UNA CELLULA</a:t>
            </a:r>
          </a:p>
          <a:p>
            <a:endParaRPr lang="it-IT" sz="2800" dirty="0"/>
          </a:p>
          <a:p>
            <a:r>
              <a:rPr lang="it-IT" sz="2800" dirty="0"/>
              <a:t>Nascita (da evento proliferativo), differenziamento, divisione, senescenza , morte (necrosi, apoptosi)</a:t>
            </a:r>
          </a:p>
        </p:txBody>
      </p:sp>
      <p:sp>
        <p:nvSpPr>
          <p:cNvPr id="5" name="TextBox 4">
            <a:extLst>
              <a:ext uri="{FF2B5EF4-FFF2-40B4-BE49-F238E27FC236}">
                <a16:creationId xmlns:a16="http://schemas.microsoft.com/office/drawing/2014/main" id="{F0488DB3-B345-4F68-A5B5-D6E25EE842CB}"/>
              </a:ext>
            </a:extLst>
          </p:cNvPr>
          <p:cNvSpPr txBox="1"/>
          <p:nvPr/>
        </p:nvSpPr>
        <p:spPr>
          <a:xfrm>
            <a:off x="263071" y="2235841"/>
            <a:ext cx="7209995" cy="954107"/>
          </a:xfrm>
          <a:prstGeom prst="rect">
            <a:avLst/>
          </a:prstGeom>
          <a:noFill/>
        </p:spPr>
        <p:txBody>
          <a:bodyPr wrap="square" rtlCol="0">
            <a:spAutoFit/>
          </a:bodyPr>
          <a:lstStyle/>
          <a:p>
            <a:r>
              <a:rPr lang="it-IT" sz="2800" dirty="0"/>
              <a:t>Fenomeni OMEOSTATICI impediscono alla cellule di proliferare e crescere più del necessario</a:t>
            </a:r>
          </a:p>
        </p:txBody>
      </p:sp>
      <p:sp>
        <p:nvSpPr>
          <p:cNvPr id="4" name="TextBox 3">
            <a:extLst>
              <a:ext uri="{FF2B5EF4-FFF2-40B4-BE49-F238E27FC236}">
                <a16:creationId xmlns:a16="http://schemas.microsoft.com/office/drawing/2014/main" id="{81BAD424-2F7C-640C-047A-154C908A0C19}"/>
              </a:ext>
            </a:extLst>
          </p:cNvPr>
          <p:cNvSpPr txBox="1"/>
          <p:nvPr/>
        </p:nvSpPr>
        <p:spPr>
          <a:xfrm>
            <a:off x="411837" y="3961583"/>
            <a:ext cx="2419847" cy="461665"/>
          </a:xfrm>
          <a:prstGeom prst="rect">
            <a:avLst/>
          </a:prstGeom>
          <a:noFill/>
        </p:spPr>
        <p:txBody>
          <a:bodyPr wrap="square" rtlCol="0">
            <a:spAutoFit/>
          </a:bodyPr>
          <a:lstStyle/>
          <a:p>
            <a:r>
              <a:rPr lang="it-IT" sz="2400" dirty="0"/>
              <a:t>PROLIFERAZIONE</a:t>
            </a:r>
          </a:p>
        </p:txBody>
      </p:sp>
      <p:sp>
        <p:nvSpPr>
          <p:cNvPr id="8" name="TextBox 7">
            <a:extLst>
              <a:ext uri="{FF2B5EF4-FFF2-40B4-BE49-F238E27FC236}">
                <a16:creationId xmlns:a16="http://schemas.microsoft.com/office/drawing/2014/main" id="{0BDBC794-62EF-296E-CBE2-706FF159A5E0}"/>
              </a:ext>
            </a:extLst>
          </p:cNvPr>
          <p:cNvSpPr txBox="1"/>
          <p:nvPr/>
        </p:nvSpPr>
        <p:spPr>
          <a:xfrm>
            <a:off x="4055366" y="3961583"/>
            <a:ext cx="2667624" cy="461665"/>
          </a:xfrm>
          <a:prstGeom prst="rect">
            <a:avLst/>
          </a:prstGeom>
          <a:noFill/>
        </p:spPr>
        <p:txBody>
          <a:bodyPr wrap="square" rtlCol="0">
            <a:spAutoFit/>
          </a:bodyPr>
          <a:lstStyle/>
          <a:p>
            <a:r>
              <a:rPr lang="it-IT" sz="2400" dirty="0"/>
              <a:t>DIFFERENZIAZIONE</a:t>
            </a:r>
          </a:p>
        </p:txBody>
      </p:sp>
      <p:sp>
        <p:nvSpPr>
          <p:cNvPr id="10" name="TextBox 9">
            <a:extLst>
              <a:ext uri="{FF2B5EF4-FFF2-40B4-BE49-F238E27FC236}">
                <a16:creationId xmlns:a16="http://schemas.microsoft.com/office/drawing/2014/main" id="{91984327-48E1-D631-DC04-AFFCBF59A98C}"/>
              </a:ext>
            </a:extLst>
          </p:cNvPr>
          <p:cNvSpPr txBox="1"/>
          <p:nvPr/>
        </p:nvSpPr>
        <p:spPr>
          <a:xfrm>
            <a:off x="673520" y="5639925"/>
            <a:ext cx="1628086" cy="461665"/>
          </a:xfrm>
          <a:prstGeom prst="rect">
            <a:avLst/>
          </a:prstGeom>
          <a:noFill/>
        </p:spPr>
        <p:txBody>
          <a:bodyPr wrap="square" rtlCol="0">
            <a:spAutoFit/>
          </a:bodyPr>
          <a:lstStyle/>
          <a:p>
            <a:r>
              <a:rPr lang="it-IT" sz="2400" dirty="0"/>
              <a:t>APOPTOSI</a:t>
            </a:r>
          </a:p>
        </p:txBody>
      </p:sp>
      <p:sp>
        <p:nvSpPr>
          <p:cNvPr id="11" name="TextBox 10">
            <a:extLst>
              <a:ext uri="{FF2B5EF4-FFF2-40B4-BE49-F238E27FC236}">
                <a16:creationId xmlns:a16="http://schemas.microsoft.com/office/drawing/2014/main" id="{165E9659-CF22-4F37-6AA5-9C283B06FDB3}"/>
              </a:ext>
            </a:extLst>
          </p:cNvPr>
          <p:cNvSpPr txBox="1"/>
          <p:nvPr/>
        </p:nvSpPr>
        <p:spPr>
          <a:xfrm>
            <a:off x="3540534" y="5449620"/>
            <a:ext cx="6710748" cy="646331"/>
          </a:xfrm>
          <a:prstGeom prst="rect">
            <a:avLst/>
          </a:prstGeom>
          <a:noFill/>
        </p:spPr>
        <p:txBody>
          <a:bodyPr wrap="none" rtlCol="0">
            <a:spAutoFit/>
          </a:bodyPr>
          <a:lstStyle/>
          <a:p>
            <a:r>
              <a:rPr lang="it-IT" dirty="0"/>
              <a:t>Interruzione della differenziazione -&gt; leucemie</a:t>
            </a:r>
          </a:p>
          <a:p>
            <a:r>
              <a:rPr lang="it-IT" dirty="0"/>
              <a:t>Difetto dell’apoptosi -&gt; accumulo di cellule danneggiate con mutazioni</a:t>
            </a:r>
          </a:p>
        </p:txBody>
      </p:sp>
      <p:sp>
        <p:nvSpPr>
          <p:cNvPr id="7" name="Arrow: Right 6">
            <a:extLst>
              <a:ext uri="{FF2B5EF4-FFF2-40B4-BE49-F238E27FC236}">
                <a16:creationId xmlns:a16="http://schemas.microsoft.com/office/drawing/2014/main" id="{87F4C05D-4E27-07D0-344B-9119184CA050}"/>
              </a:ext>
            </a:extLst>
          </p:cNvPr>
          <p:cNvSpPr/>
          <p:nvPr/>
        </p:nvSpPr>
        <p:spPr>
          <a:xfrm>
            <a:off x="2882981" y="4106064"/>
            <a:ext cx="1025060" cy="221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Arrow: Right 8">
            <a:extLst>
              <a:ext uri="{FF2B5EF4-FFF2-40B4-BE49-F238E27FC236}">
                <a16:creationId xmlns:a16="http://schemas.microsoft.com/office/drawing/2014/main" id="{BB7C7142-59BD-493F-610D-60240CD53703}"/>
              </a:ext>
            </a:extLst>
          </p:cNvPr>
          <p:cNvSpPr/>
          <p:nvPr/>
        </p:nvSpPr>
        <p:spPr>
          <a:xfrm rot="5400000">
            <a:off x="998570" y="4920927"/>
            <a:ext cx="1025060" cy="221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9656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3A98C8-7887-E843-F455-5FF31221C74D}"/>
              </a:ext>
            </a:extLst>
          </p:cNvPr>
          <p:cNvSpPr txBox="1"/>
          <p:nvPr/>
        </p:nvSpPr>
        <p:spPr>
          <a:xfrm>
            <a:off x="104509" y="97802"/>
            <a:ext cx="4537055" cy="646331"/>
          </a:xfrm>
          <a:prstGeom prst="rect">
            <a:avLst/>
          </a:prstGeom>
          <a:noFill/>
        </p:spPr>
        <p:txBody>
          <a:bodyPr wrap="square" rtlCol="0">
            <a:spAutoFit/>
          </a:bodyPr>
          <a:lstStyle/>
          <a:p>
            <a:r>
              <a:rPr lang="it-IT" sz="3600" b="1" dirty="0">
                <a:solidFill>
                  <a:srgbClr val="0070C0"/>
                </a:solidFill>
              </a:rPr>
              <a:t>METASTASI</a:t>
            </a:r>
          </a:p>
        </p:txBody>
      </p:sp>
      <p:sp>
        <p:nvSpPr>
          <p:cNvPr id="3" name="TextBox 2">
            <a:extLst>
              <a:ext uri="{FF2B5EF4-FFF2-40B4-BE49-F238E27FC236}">
                <a16:creationId xmlns:a16="http://schemas.microsoft.com/office/drawing/2014/main" id="{7BDD6E60-8DCC-5806-8E41-834F9AF6763C}"/>
              </a:ext>
            </a:extLst>
          </p:cNvPr>
          <p:cNvSpPr txBox="1"/>
          <p:nvPr/>
        </p:nvSpPr>
        <p:spPr>
          <a:xfrm>
            <a:off x="232701" y="804721"/>
            <a:ext cx="11491213" cy="4893647"/>
          </a:xfrm>
          <a:prstGeom prst="rect">
            <a:avLst/>
          </a:prstGeom>
          <a:noFill/>
        </p:spPr>
        <p:txBody>
          <a:bodyPr wrap="square" rtlCol="0">
            <a:spAutoFit/>
          </a:bodyPr>
          <a:lstStyle/>
          <a:p>
            <a:r>
              <a:rPr lang="it-IT" sz="2400" dirty="0"/>
              <a:t>Gli organi contengono cellule specializzate che rimangono all’interno dei propri confini, anche grazie alla presenza di una </a:t>
            </a:r>
            <a:r>
              <a:rPr lang="it-IT" sz="2400" b="1" dirty="0"/>
              <a:t>membrana basale </a:t>
            </a:r>
            <a:r>
              <a:rPr lang="it-IT" sz="2400" dirty="0"/>
              <a:t>costituita da matrice connettivale</a:t>
            </a:r>
          </a:p>
          <a:p>
            <a:endParaRPr lang="it-IT" sz="2400" dirty="0"/>
          </a:p>
          <a:p>
            <a:r>
              <a:rPr lang="it-IT" sz="2400" b="1" dirty="0"/>
              <a:t>Danno</a:t>
            </a:r>
            <a:r>
              <a:rPr lang="it-IT" sz="2400" dirty="0"/>
              <a:t> per: ostruzione, competizione, sostituzione, e interferenza con la funzione di organo</a:t>
            </a:r>
          </a:p>
          <a:p>
            <a:endParaRPr lang="it-IT" sz="2400" dirty="0"/>
          </a:p>
          <a:p>
            <a:r>
              <a:rPr lang="it-IT" sz="2400" b="1" dirty="0"/>
              <a:t>Preferenza</a:t>
            </a:r>
            <a:r>
              <a:rPr lang="it-IT" sz="2400" dirty="0"/>
              <a:t> di metastatizzazione: flusso ematico, </a:t>
            </a:r>
            <a:r>
              <a:rPr lang="it-IT" sz="2400" dirty="0" err="1"/>
              <a:t>organotropismo</a:t>
            </a:r>
            <a:endParaRPr lang="it-IT" sz="2400" dirty="0"/>
          </a:p>
          <a:p>
            <a:endParaRPr lang="it-IT" sz="2400" dirty="0"/>
          </a:p>
          <a:p>
            <a:r>
              <a:rPr lang="it-IT" sz="2400" b="1" dirty="0"/>
              <a:t>Metastasi</a:t>
            </a:r>
            <a:r>
              <a:rPr lang="it-IT" sz="2400" dirty="0"/>
              <a:t>: mono o policlonali, da tumore primitivo o da altre metastasi</a:t>
            </a:r>
          </a:p>
          <a:p>
            <a:endParaRPr lang="it-IT" sz="2400" dirty="0"/>
          </a:p>
          <a:p>
            <a:r>
              <a:rPr lang="it-IT" sz="2400" b="1" dirty="0"/>
              <a:t>Cascata metastatica</a:t>
            </a:r>
            <a:r>
              <a:rPr lang="it-IT" sz="2400" dirty="0"/>
              <a:t>: invasione, </a:t>
            </a:r>
            <a:r>
              <a:rPr lang="it-IT" sz="2400" dirty="0" err="1"/>
              <a:t>intravasione</a:t>
            </a:r>
            <a:r>
              <a:rPr lang="it-IT" sz="2400" dirty="0"/>
              <a:t>, </a:t>
            </a:r>
            <a:r>
              <a:rPr lang="it-IT" sz="2400" dirty="0" err="1"/>
              <a:t>extravasione</a:t>
            </a:r>
            <a:endParaRPr lang="it-IT" sz="2400" dirty="0"/>
          </a:p>
          <a:p>
            <a:endParaRPr lang="it-IT" sz="2400" dirty="0"/>
          </a:p>
          <a:p>
            <a:r>
              <a:rPr lang="it-IT" sz="2400" b="1" dirty="0"/>
              <a:t>Processo transitorio di transizione epitelio-mesenchimale</a:t>
            </a:r>
            <a:r>
              <a:rPr lang="it-IT" sz="2400" dirty="0"/>
              <a:t>: perdita di polarità e giunzioni cellulari</a:t>
            </a:r>
          </a:p>
        </p:txBody>
      </p:sp>
    </p:spTree>
    <p:extLst>
      <p:ext uri="{BB962C8B-B14F-4D97-AF65-F5344CB8AC3E}">
        <p14:creationId xmlns:p14="http://schemas.microsoft.com/office/powerpoint/2010/main" val="14800258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D58E029-4736-B865-2150-FBD181777C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6726" y="151013"/>
            <a:ext cx="8529091" cy="4901514"/>
          </a:xfrm>
          <a:prstGeom prst="rect">
            <a:avLst/>
          </a:prstGeom>
        </p:spPr>
      </p:pic>
      <p:sp>
        <p:nvSpPr>
          <p:cNvPr id="4" name="TextBox 3">
            <a:extLst>
              <a:ext uri="{FF2B5EF4-FFF2-40B4-BE49-F238E27FC236}">
                <a16:creationId xmlns:a16="http://schemas.microsoft.com/office/drawing/2014/main" id="{F027201B-7115-24E2-4C21-1C4C522413D5}"/>
              </a:ext>
            </a:extLst>
          </p:cNvPr>
          <p:cNvSpPr txBox="1"/>
          <p:nvPr/>
        </p:nvSpPr>
        <p:spPr>
          <a:xfrm>
            <a:off x="9802135" y="6380415"/>
            <a:ext cx="1353127" cy="369332"/>
          </a:xfrm>
          <a:prstGeom prst="rect">
            <a:avLst/>
          </a:prstGeom>
          <a:noFill/>
        </p:spPr>
        <p:txBody>
          <a:bodyPr wrap="none" rtlCol="0">
            <a:spAutoFit/>
          </a:bodyPr>
          <a:lstStyle/>
          <a:p>
            <a:r>
              <a:rPr lang="it-IT" dirty="0"/>
              <a:t>Pecorino 9.5</a:t>
            </a:r>
          </a:p>
        </p:txBody>
      </p:sp>
      <p:sp>
        <p:nvSpPr>
          <p:cNvPr id="5" name="TextBox 4">
            <a:extLst>
              <a:ext uri="{FF2B5EF4-FFF2-40B4-BE49-F238E27FC236}">
                <a16:creationId xmlns:a16="http://schemas.microsoft.com/office/drawing/2014/main" id="{891173A7-04B9-38B4-BDAD-380020E4E44B}"/>
              </a:ext>
            </a:extLst>
          </p:cNvPr>
          <p:cNvSpPr txBox="1"/>
          <p:nvPr/>
        </p:nvSpPr>
        <p:spPr>
          <a:xfrm>
            <a:off x="10653450" y="4195299"/>
            <a:ext cx="195246" cy="461665"/>
          </a:xfrm>
          <a:prstGeom prst="rect">
            <a:avLst/>
          </a:prstGeom>
          <a:noFill/>
        </p:spPr>
        <p:txBody>
          <a:bodyPr wrap="square" rtlCol="0">
            <a:spAutoFit/>
          </a:bodyPr>
          <a:lstStyle/>
          <a:p>
            <a:r>
              <a:rPr lang="it-IT" sz="2400" b="1" dirty="0">
                <a:solidFill>
                  <a:srgbClr val="C00000"/>
                </a:solidFill>
              </a:rPr>
              <a:t>*</a:t>
            </a:r>
          </a:p>
        </p:txBody>
      </p:sp>
      <p:sp>
        <p:nvSpPr>
          <p:cNvPr id="6" name="TextBox 5">
            <a:extLst>
              <a:ext uri="{FF2B5EF4-FFF2-40B4-BE49-F238E27FC236}">
                <a16:creationId xmlns:a16="http://schemas.microsoft.com/office/drawing/2014/main" id="{91505BC5-AB8B-A415-D200-EA8F5E642864}"/>
              </a:ext>
            </a:extLst>
          </p:cNvPr>
          <p:cNvSpPr txBox="1"/>
          <p:nvPr/>
        </p:nvSpPr>
        <p:spPr>
          <a:xfrm>
            <a:off x="281085" y="228600"/>
            <a:ext cx="3371850" cy="6372129"/>
          </a:xfrm>
          <a:prstGeom prst="rect">
            <a:avLst/>
          </a:prstGeom>
          <a:noFill/>
        </p:spPr>
        <p:txBody>
          <a:bodyPr wrap="square">
            <a:spAutoFit/>
          </a:bodyPr>
          <a:lstStyle/>
          <a:p>
            <a:pPr eaLnBrk="1" hangingPunct="1">
              <a:lnSpc>
                <a:spcPct val="80000"/>
              </a:lnSpc>
              <a:buFontTx/>
              <a:buNone/>
              <a:defRPr/>
            </a:pPr>
            <a:r>
              <a:rPr lang="it-IT" altLang="it-IT" sz="2400" b="1" dirty="0">
                <a:ea typeface="ＭＳ Ｐゴシック" panose="020B0600070205080204" pitchFamily="34" charset="-128"/>
              </a:rPr>
              <a:t>A) EPITHELIAL-MESENCHIMAL TRANSITION (EMT)</a:t>
            </a:r>
          </a:p>
          <a:p>
            <a:pPr eaLnBrk="1" hangingPunct="1">
              <a:lnSpc>
                <a:spcPct val="80000"/>
              </a:lnSpc>
              <a:defRPr/>
            </a:pPr>
            <a:endParaRPr lang="it-IT" altLang="it-IT" sz="1800" b="1" dirty="0">
              <a:ea typeface="ＭＳ Ｐゴシック" panose="020B0600070205080204" pitchFamily="34" charset="-128"/>
            </a:endParaRPr>
          </a:p>
          <a:p>
            <a:pPr eaLnBrk="1" hangingPunct="1">
              <a:lnSpc>
                <a:spcPct val="80000"/>
              </a:lnSpc>
              <a:defRPr/>
            </a:pPr>
            <a:r>
              <a:rPr lang="it-IT" altLang="it-IT" sz="1800" b="1" dirty="0">
                <a:ea typeface="ＭＳ Ｐゴシック" panose="020B0600070205080204" pitchFamily="34" charset="-128"/>
              </a:rPr>
              <a:t>perdita di ancoramento al tessuto di origine (</a:t>
            </a:r>
            <a:r>
              <a:rPr lang="it-IT" altLang="it-IT" sz="1800" b="1" dirty="0" err="1">
                <a:ea typeface="ＭＳ Ｐゴシック" panose="020B0600070205080204" pitchFamily="34" charset="-128"/>
              </a:rPr>
              <a:t>alteraz</a:t>
            </a:r>
            <a:r>
              <a:rPr lang="it-IT" altLang="it-IT" sz="1800" b="1" dirty="0">
                <a:ea typeface="ＭＳ Ｐゴシック" panose="020B0600070205080204" pitchFamily="34" charset="-128"/>
              </a:rPr>
              <a:t>. </a:t>
            </a:r>
            <a:r>
              <a:rPr lang="it-IT" altLang="it-IT" sz="1800" b="1" dirty="0" err="1">
                <a:ea typeface="ＭＳ Ｐゴシック" panose="020B0600070205080204" pitchFamily="34" charset="-128"/>
              </a:rPr>
              <a:t>caderine</a:t>
            </a:r>
            <a:r>
              <a:rPr lang="it-IT" altLang="it-IT" sz="1800" b="1" dirty="0">
                <a:ea typeface="ＭＳ Ｐゴシック" panose="020B0600070205080204" pitchFamily="34" charset="-128"/>
              </a:rPr>
              <a:t>, desmosomi)</a:t>
            </a:r>
          </a:p>
          <a:p>
            <a:pPr eaLnBrk="1" hangingPunct="1">
              <a:lnSpc>
                <a:spcPct val="80000"/>
              </a:lnSpc>
              <a:defRPr/>
            </a:pPr>
            <a:r>
              <a:rPr lang="it-IT" altLang="it-IT" sz="1800" b="1" dirty="0">
                <a:ea typeface="ＭＳ Ｐゴシック" panose="020B0600070205080204" pitchFamily="34" charset="-128"/>
              </a:rPr>
              <a:t>adesione alla matrice extracellulare «</a:t>
            </a:r>
            <a:r>
              <a:rPr lang="it-IT" altLang="it-IT" sz="1800" b="1" dirty="0" err="1">
                <a:ea typeface="ＭＳ Ｐゴシック" panose="020B0600070205080204" pitchFamily="34" charset="-128"/>
              </a:rPr>
              <a:t>crowling</a:t>
            </a:r>
            <a:r>
              <a:rPr lang="it-IT" altLang="it-IT" sz="1800" b="1" dirty="0">
                <a:ea typeface="ＭＳ Ｐゴシック" panose="020B0600070205080204" pitchFamily="34" charset="-128"/>
              </a:rPr>
              <a:t>» (via </a:t>
            </a:r>
            <a:r>
              <a:rPr lang="it-IT" altLang="it-IT" sz="1800" b="1" dirty="0" err="1">
                <a:ea typeface="ＭＳ Ｐゴシック" panose="020B0600070205080204" pitchFamily="34" charset="-128"/>
              </a:rPr>
              <a:t>integrine</a:t>
            </a:r>
            <a:r>
              <a:rPr lang="it-IT" altLang="it-IT" sz="1800" b="1" dirty="0">
                <a:ea typeface="ＭＳ Ｐゴシック" panose="020B0600070205080204" pitchFamily="34" charset="-128"/>
              </a:rPr>
              <a:t>)</a:t>
            </a:r>
          </a:p>
          <a:p>
            <a:pPr eaLnBrk="1" hangingPunct="1">
              <a:lnSpc>
                <a:spcPct val="80000"/>
              </a:lnSpc>
              <a:defRPr/>
            </a:pPr>
            <a:r>
              <a:rPr lang="it-IT" altLang="it-IT" sz="1800" b="1" dirty="0">
                <a:ea typeface="ＭＳ Ｐゴシック" panose="020B0600070205080204" pitchFamily="34" charset="-128"/>
              </a:rPr>
              <a:t>degradazione della matrice (collagenasi, MMP  </a:t>
            </a:r>
            <a:r>
              <a:rPr lang="it-IT" altLang="it-IT" sz="1800" b="1" dirty="0">
                <a:ea typeface="ＭＳ Ｐゴシック" panose="020B0600070205080204" pitchFamily="34" charset="-128"/>
                <a:sym typeface="Wingdings" pitchFamily="2" charset="2"/>
              </a:rPr>
              <a:t> </a:t>
            </a:r>
            <a:r>
              <a:rPr lang="it-IT" altLang="it-IT" sz="1800" b="1" dirty="0" err="1">
                <a:ea typeface="ＭＳ Ｐゴシック" panose="020B0600070205080204" pitchFamily="34" charset="-128"/>
              </a:rPr>
              <a:t>coll</a:t>
            </a:r>
            <a:r>
              <a:rPr lang="it-IT" altLang="it-IT" sz="1800" b="1" dirty="0">
                <a:ea typeface="ＭＳ Ｐゴシック" panose="020B0600070205080204" pitchFamily="34" charset="-128"/>
              </a:rPr>
              <a:t>. IV)</a:t>
            </a:r>
          </a:p>
          <a:p>
            <a:pPr eaLnBrk="1" hangingPunct="1">
              <a:lnSpc>
                <a:spcPct val="80000"/>
              </a:lnSpc>
              <a:defRPr/>
            </a:pPr>
            <a:r>
              <a:rPr lang="it-IT" altLang="it-IT" sz="1800" b="1" dirty="0">
                <a:ea typeface="ＭＳ Ｐゴシック" panose="020B0600070205080204" pitchFamily="34" charset="-128"/>
              </a:rPr>
              <a:t>MOBILITÀ</a:t>
            </a:r>
          </a:p>
          <a:p>
            <a:pPr eaLnBrk="1" hangingPunct="1">
              <a:lnSpc>
                <a:spcPct val="80000"/>
              </a:lnSpc>
              <a:defRPr/>
            </a:pPr>
            <a:endParaRPr lang="it-IT" altLang="it-IT" sz="1800" b="1" dirty="0">
              <a:ea typeface="ＭＳ Ｐゴシック" panose="020B0600070205080204" pitchFamily="34" charset="-128"/>
            </a:endParaRPr>
          </a:p>
          <a:p>
            <a:pPr eaLnBrk="1" hangingPunct="1">
              <a:lnSpc>
                <a:spcPct val="80000"/>
              </a:lnSpc>
              <a:buFontTx/>
              <a:buNone/>
              <a:defRPr/>
            </a:pPr>
            <a:r>
              <a:rPr lang="it-IT" altLang="it-IT" sz="1800" b="1" dirty="0">
                <a:ea typeface="ＭＳ Ｐゴシック" panose="020B0600070205080204" pitchFamily="34" charset="-128"/>
              </a:rPr>
              <a:t>via linfatica – linfonodi (carcinomi)</a:t>
            </a:r>
          </a:p>
          <a:p>
            <a:pPr eaLnBrk="1" hangingPunct="1">
              <a:lnSpc>
                <a:spcPct val="80000"/>
              </a:lnSpc>
              <a:buFontTx/>
              <a:buNone/>
              <a:defRPr/>
            </a:pPr>
            <a:r>
              <a:rPr lang="it-IT" altLang="it-IT" sz="1800" b="1" dirty="0">
                <a:ea typeface="ＭＳ Ｐゴシック" panose="020B0600070205080204" pitchFamily="34" charset="-128"/>
              </a:rPr>
              <a:t>via ematica (sarcomi)</a:t>
            </a:r>
          </a:p>
          <a:p>
            <a:pPr eaLnBrk="1" hangingPunct="1">
              <a:lnSpc>
                <a:spcPct val="80000"/>
              </a:lnSpc>
              <a:buFontTx/>
              <a:buNone/>
              <a:defRPr/>
            </a:pPr>
            <a:r>
              <a:rPr lang="it-IT" altLang="it-IT" sz="1800" b="1" dirty="0">
                <a:ea typeface="ＭＳ Ｐゴシック" panose="020B0600070205080204" pitchFamily="34" charset="-128"/>
              </a:rPr>
              <a:t>via trans-celomatica (metastasi ovarica di C. gastrico o C. del colon per caduta: T. di </a:t>
            </a:r>
            <a:r>
              <a:rPr lang="it-IT" altLang="it-IT" sz="1800" b="1" dirty="0" err="1">
                <a:ea typeface="ＭＳ Ｐゴシック" panose="020B0600070205080204" pitchFamily="34" charset="-128"/>
              </a:rPr>
              <a:t>Krukenberg</a:t>
            </a:r>
            <a:r>
              <a:rPr lang="it-IT" altLang="it-IT" sz="1800" b="1" dirty="0">
                <a:ea typeface="ＭＳ Ｐゴシック" panose="020B0600070205080204" pitchFamily="34" charset="-128"/>
              </a:rPr>
              <a:t>)</a:t>
            </a:r>
          </a:p>
          <a:p>
            <a:pPr eaLnBrk="1" hangingPunct="1">
              <a:lnSpc>
                <a:spcPct val="80000"/>
              </a:lnSpc>
              <a:buFontTx/>
              <a:buNone/>
              <a:defRPr/>
            </a:pPr>
            <a:endParaRPr lang="it-IT" altLang="it-IT" sz="1800" b="1" dirty="0">
              <a:ea typeface="ＭＳ Ｐゴシック" panose="020B0600070205080204" pitchFamily="34" charset="-128"/>
            </a:endParaRPr>
          </a:p>
          <a:p>
            <a:pPr eaLnBrk="1" hangingPunct="1">
              <a:lnSpc>
                <a:spcPct val="80000"/>
              </a:lnSpc>
              <a:buFontTx/>
              <a:buNone/>
              <a:defRPr/>
            </a:pPr>
            <a:r>
              <a:rPr lang="it-IT" altLang="it-IT" sz="1800" b="1" u="sng" dirty="0">
                <a:ea typeface="ＭＳ Ｐゴシック" panose="020B0600070205080204" pitchFamily="34" charset="-128"/>
              </a:rPr>
              <a:t>migrazione</a:t>
            </a:r>
            <a:r>
              <a:rPr lang="it-IT" altLang="it-IT" sz="1800" b="1" dirty="0">
                <a:ea typeface="ＭＳ Ｐゴシック" panose="020B0600070205080204" pitchFamily="34" charset="-128"/>
              </a:rPr>
              <a:t>:   organi «filtro» (</a:t>
            </a:r>
            <a:r>
              <a:rPr lang="it-IT" altLang="it-IT" sz="1800" b="1" dirty="0" err="1">
                <a:ea typeface="ＭＳ Ｐゴシック" panose="020B0600070205080204" pitchFamily="34" charset="-128"/>
              </a:rPr>
              <a:t>polm</a:t>
            </a:r>
            <a:r>
              <a:rPr lang="it-IT" altLang="it-IT" sz="1800" b="1" dirty="0">
                <a:ea typeface="ＭＳ Ｐゴシック" panose="020B0600070205080204" pitchFamily="34" charset="-128"/>
              </a:rPr>
              <a:t>., fegato, ossa, cervello, surrene) in </a:t>
            </a:r>
            <a:r>
              <a:rPr lang="it-IT" altLang="it-IT" sz="2000" b="1" dirty="0">
                <a:ea typeface="ＭＳ Ｐゴシック" panose="020B0600070205080204" pitchFamily="34" charset="-128"/>
              </a:rPr>
              <a:t> PRE-METASTATIC NICHES (</a:t>
            </a:r>
            <a:r>
              <a:rPr lang="it-IT" altLang="it-IT" sz="2000" b="1" dirty="0" err="1">
                <a:ea typeface="ＭＳ Ｐゴシック" panose="020B0600070205080204" pitchFamily="34" charset="-128"/>
              </a:rPr>
              <a:t>PMNs</a:t>
            </a:r>
            <a:r>
              <a:rPr lang="it-IT" altLang="it-IT" sz="2000" b="1" dirty="0">
                <a:ea typeface="ＭＳ Ｐゴシック" panose="020B0600070205080204" pitchFamily="34" charset="-128"/>
              </a:rPr>
              <a:t>) + fibroblasti </a:t>
            </a:r>
            <a:r>
              <a:rPr lang="ja-JP" altLang="it-IT" sz="2000" b="1" dirty="0">
                <a:ea typeface="ＭＳ Ｐゴシック" panose="020B0600070205080204" pitchFamily="34" charset="-128"/>
              </a:rPr>
              <a:t>“</a:t>
            </a:r>
            <a:r>
              <a:rPr lang="it-IT" altLang="ja-JP" sz="2000" b="1" dirty="0">
                <a:ea typeface="ＭＳ Ｐゴシック" panose="020B0600070205080204" pitchFamily="34" charset="-128"/>
              </a:rPr>
              <a:t>tumore associati</a:t>
            </a:r>
            <a:r>
              <a:rPr lang="ja-JP" altLang="it-IT" sz="2000" b="1" dirty="0">
                <a:ea typeface="ＭＳ Ｐゴシック" panose="020B0600070205080204" pitchFamily="34" charset="-128"/>
              </a:rPr>
              <a:t>”</a:t>
            </a:r>
            <a:endParaRPr lang="it-IT" altLang="ja-JP" sz="1800" b="1" dirty="0">
              <a:ea typeface="ＭＳ Ｐゴシック" panose="020B0600070205080204" pitchFamily="34" charset="-128"/>
            </a:endParaRPr>
          </a:p>
        </p:txBody>
      </p:sp>
      <p:sp>
        <p:nvSpPr>
          <p:cNvPr id="7" name="TextBox 6">
            <a:extLst>
              <a:ext uri="{FF2B5EF4-FFF2-40B4-BE49-F238E27FC236}">
                <a16:creationId xmlns:a16="http://schemas.microsoft.com/office/drawing/2014/main" id="{258E13B7-E5A9-C5F3-9891-3A9CB97FE96D}"/>
              </a:ext>
            </a:extLst>
          </p:cNvPr>
          <p:cNvSpPr txBox="1"/>
          <p:nvPr/>
        </p:nvSpPr>
        <p:spPr>
          <a:xfrm>
            <a:off x="3811555" y="4581331"/>
            <a:ext cx="2729204" cy="2031325"/>
          </a:xfrm>
          <a:prstGeom prst="rect">
            <a:avLst/>
          </a:prstGeom>
          <a:noFill/>
        </p:spPr>
        <p:txBody>
          <a:bodyPr wrap="square" rtlCol="0">
            <a:spAutoFit/>
          </a:bodyPr>
          <a:lstStyle/>
          <a:p>
            <a:r>
              <a:rPr lang="it-IT" altLang="ja-JP" sz="2400" b="1" dirty="0">
                <a:ea typeface="ＭＳ Ｐゴシック" panose="020B0600070205080204" pitchFamily="34" charset="-128"/>
              </a:rPr>
              <a:t>B) MESENCHIMAL-EPITHELIAL TRANSITION (MET): </a:t>
            </a:r>
            <a:r>
              <a:rPr lang="it-IT" altLang="ja-JP" sz="1800" b="1" dirty="0">
                <a:ea typeface="ＭＳ Ｐゴシック" panose="020B0600070205080204" pitchFamily="34" charset="-128"/>
              </a:rPr>
              <a:t>Ricostituzione del tessuto tumorale originario</a:t>
            </a:r>
          </a:p>
          <a:p>
            <a:endParaRPr lang="it-IT" dirty="0"/>
          </a:p>
        </p:txBody>
      </p:sp>
    </p:spTree>
    <p:extLst>
      <p:ext uri="{BB962C8B-B14F-4D97-AF65-F5344CB8AC3E}">
        <p14:creationId xmlns:p14="http://schemas.microsoft.com/office/powerpoint/2010/main" val="178778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ttangolo 1">
            <a:extLst>
              <a:ext uri="{FF2B5EF4-FFF2-40B4-BE49-F238E27FC236}">
                <a16:creationId xmlns:a16="http://schemas.microsoft.com/office/drawing/2014/main" id="{FD847709-2281-1422-4350-B67039E8B85F}"/>
              </a:ext>
            </a:extLst>
          </p:cNvPr>
          <p:cNvSpPr>
            <a:spLocks noChangeArrowheads="1"/>
          </p:cNvSpPr>
          <p:nvPr/>
        </p:nvSpPr>
        <p:spPr bwMode="auto">
          <a:xfrm>
            <a:off x="1693864" y="165101"/>
            <a:ext cx="8796337"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b="1">
                <a:latin typeface="+mn-lt"/>
              </a:rPr>
              <a:t>PRE-METASTATIC NICHES (PMNs):  </a:t>
            </a:r>
          </a:p>
          <a:p>
            <a:pPr eaLnBrk="1" hangingPunct="1">
              <a:spcBef>
                <a:spcPct val="0"/>
              </a:spcBef>
              <a:buFontTx/>
              <a:buNone/>
            </a:pPr>
            <a:r>
              <a:rPr lang="it-IT" altLang="it-IT" b="1">
                <a:latin typeface="+mn-lt"/>
              </a:rPr>
              <a:t>ORGAN-SPECIFIC HOMES FOR METASTASES</a:t>
            </a:r>
          </a:p>
          <a:p>
            <a:pPr eaLnBrk="1" hangingPunct="1">
              <a:spcBef>
                <a:spcPct val="0"/>
              </a:spcBef>
              <a:buFontTx/>
              <a:buNone/>
            </a:pPr>
            <a:r>
              <a:rPr lang="it-IT" altLang="it-IT">
                <a:latin typeface="+mn-lt"/>
              </a:rPr>
              <a:t>It is well established that organs of future metastasis are not passive receivers of circulating tumour cells, but are instead selectively and actively modified by the primary tumour before metastatic spread has even occurred. Sowing the ‘</a:t>
            </a:r>
            <a:r>
              <a:rPr lang="it-IT" altLang="ja-JP">
                <a:latin typeface="+mn-lt"/>
              </a:rPr>
              <a:t>seeds</a:t>
            </a:r>
            <a:r>
              <a:rPr lang="it-IT" altLang="it-IT">
                <a:latin typeface="+mn-lt"/>
              </a:rPr>
              <a:t>’</a:t>
            </a:r>
            <a:r>
              <a:rPr lang="it-IT" altLang="ja-JP">
                <a:latin typeface="+mn-lt"/>
              </a:rPr>
              <a:t> of metastasis requires the </a:t>
            </a:r>
            <a:r>
              <a:rPr lang="it-IT" altLang="ja-JP" b="1">
                <a:latin typeface="+mn-lt"/>
              </a:rPr>
              <a:t>action of tumour-secreted factors and tumour-shed extracellular vesicles (EVs) </a:t>
            </a:r>
            <a:r>
              <a:rPr lang="it-IT" altLang="ja-JP">
                <a:latin typeface="+mn-lt"/>
              </a:rPr>
              <a:t>that enable the </a:t>
            </a:r>
            <a:r>
              <a:rPr lang="it-IT" altLang="it-IT">
                <a:latin typeface="+mn-lt"/>
              </a:rPr>
              <a:t>‘</a:t>
            </a:r>
            <a:r>
              <a:rPr lang="it-IT" altLang="ja-JP">
                <a:latin typeface="+mn-lt"/>
              </a:rPr>
              <a:t>soil</a:t>
            </a:r>
            <a:r>
              <a:rPr lang="it-IT" altLang="it-IT">
                <a:latin typeface="+mn-lt"/>
              </a:rPr>
              <a:t>’</a:t>
            </a:r>
            <a:r>
              <a:rPr lang="it-IT" altLang="ja-JP">
                <a:latin typeface="+mn-lt"/>
              </a:rPr>
              <a:t> at distant metastatic sites (</a:t>
            </a:r>
            <a:r>
              <a:rPr lang="it-IT" altLang="ja-JP" b="1">
                <a:latin typeface="+mn-lt"/>
              </a:rPr>
              <a:t>pre-metastatic niches</a:t>
            </a:r>
            <a:r>
              <a:rPr lang="it-IT" altLang="ja-JP">
                <a:latin typeface="+mn-lt"/>
              </a:rPr>
              <a:t>) to encourage the outgrowth of incoming cancer cells.</a:t>
            </a:r>
            <a:endParaRPr lang="it-IT" altLang="it-IT" b="1">
              <a:latin typeface="+mn-lt"/>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ttangolo 1">
            <a:extLst>
              <a:ext uri="{FF2B5EF4-FFF2-40B4-BE49-F238E27FC236}">
                <a16:creationId xmlns:a16="http://schemas.microsoft.com/office/drawing/2014/main" id="{54D771C5-DF91-8EB8-3E5A-B934A78AC576}"/>
              </a:ext>
            </a:extLst>
          </p:cNvPr>
          <p:cNvSpPr>
            <a:spLocks noChangeArrowheads="1"/>
          </p:cNvSpPr>
          <p:nvPr/>
        </p:nvSpPr>
        <p:spPr bwMode="auto">
          <a:xfrm>
            <a:off x="111967" y="165101"/>
            <a:ext cx="1193385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b="1" dirty="0">
                <a:solidFill>
                  <a:srgbClr val="0070C0"/>
                </a:solidFill>
                <a:latin typeface="+mn-lt"/>
              </a:rPr>
              <a:t>PRE-METASTATIC NICHES (PMN): </a:t>
            </a:r>
            <a:br>
              <a:rPr lang="it-IT" altLang="it-IT" b="1" dirty="0">
                <a:solidFill>
                  <a:srgbClr val="0070C0"/>
                </a:solidFill>
                <a:latin typeface="+mn-lt"/>
              </a:rPr>
            </a:br>
            <a:r>
              <a:rPr lang="it-IT" altLang="it-IT" b="1" dirty="0">
                <a:solidFill>
                  <a:srgbClr val="0070C0"/>
                </a:solidFill>
                <a:latin typeface="+mn-lt"/>
              </a:rPr>
              <a:t>ORGAN-SPECIFIC HOMES FOR METASTASES</a:t>
            </a:r>
          </a:p>
        </p:txBody>
      </p:sp>
      <p:pic>
        <p:nvPicPr>
          <p:cNvPr id="67586" name="Immagine 2">
            <a:extLst>
              <a:ext uri="{FF2B5EF4-FFF2-40B4-BE49-F238E27FC236}">
                <a16:creationId xmlns:a16="http://schemas.microsoft.com/office/drawing/2014/main" id="{D3354416-6A09-111B-3AFF-B1EA02412AF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55838" y="1281113"/>
            <a:ext cx="4578350" cy="3344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7587" name="Immagine 4">
            <a:extLst>
              <a:ext uri="{FF2B5EF4-FFF2-40B4-BE49-F238E27FC236}">
                <a16:creationId xmlns:a16="http://schemas.microsoft.com/office/drawing/2014/main" id="{F3A37137-2D0F-35AC-E2EC-5A62461D5E8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13176" y="4724401"/>
            <a:ext cx="4383088" cy="19415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7588" name="Immagine 5">
            <a:extLst>
              <a:ext uri="{FF2B5EF4-FFF2-40B4-BE49-F238E27FC236}">
                <a16:creationId xmlns:a16="http://schemas.microsoft.com/office/drawing/2014/main" id="{A344A2F7-F933-7D46-081C-DEAD5DEB843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45401" y="1885950"/>
            <a:ext cx="261302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CasellaDiTesto 6">
            <a:extLst>
              <a:ext uri="{FF2B5EF4-FFF2-40B4-BE49-F238E27FC236}">
                <a16:creationId xmlns:a16="http://schemas.microsoft.com/office/drawing/2014/main" id="{976BCBD1-8E59-A652-C261-1A1EFE81ACB4}"/>
              </a:ext>
            </a:extLst>
          </p:cNvPr>
          <p:cNvSpPr txBox="1">
            <a:spLocks noChangeArrowheads="1"/>
          </p:cNvSpPr>
          <p:nvPr/>
        </p:nvSpPr>
        <p:spPr bwMode="auto">
          <a:xfrm>
            <a:off x="8334375" y="3925888"/>
            <a:ext cx="16033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400">
                <a:latin typeface="+mn-lt"/>
              </a:rPr>
              <a:t>lymphnode</a:t>
            </a:r>
          </a:p>
        </p:txBody>
      </p:sp>
      <p:sp>
        <p:nvSpPr>
          <p:cNvPr id="67590" name="CasellaDiTesto 8">
            <a:extLst>
              <a:ext uri="{FF2B5EF4-FFF2-40B4-BE49-F238E27FC236}">
                <a16:creationId xmlns:a16="http://schemas.microsoft.com/office/drawing/2014/main" id="{247C23DA-D1C8-415D-656E-FDB930280D36}"/>
              </a:ext>
            </a:extLst>
          </p:cNvPr>
          <p:cNvSpPr txBox="1">
            <a:spLocks noChangeArrowheads="1"/>
          </p:cNvSpPr>
          <p:nvPr/>
        </p:nvSpPr>
        <p:spPr bwMode="auto">
          <a:xfrm>
            <a:off x="685800" y="4791075"/>
            <a:ext cx="50133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FontTx/>
              <a:buNone/>
            </a:pPr>
            <a:r>
              <a:rPr lang="it-IT" altLang="it-IT" sz="2000" dirty="0" err="1">
                <a:latin typeface="+mn-lt"/>
              </a:rPr>
              <a:t>Specific</a:t>
            </a:r>
            <a:r>
              <a:rPr lang="it-IT" altLang="it-IT" sz="2000" dirty="0">
                <a:latin typeface="+mn-lt"/>
              </a:rPr>
              <a:t> </a:t>
            </a:r>
            <a:r>
              <a:rPr lang="it-IT" altLang="it-IT" sz="2000" dirty="0" err="1">
                <a:latin typeface="+mn-lt"/>
              </a:rPr>
              <a:t>niches</a:t>
            </a:r>
            <a:r>
              <a:rPr lang="it-IT" altLang="it-IT" sz="2000" dirty="0">
                <a:latin typeface="+mn-lt"/>
              </a:rPr>
              <a:t> - </a:t>
            </a:r>
            <a:r>
              <a:rPr lang="it-IT" altLang="it-IT" sz="2000" dirty="0" err="1">
                <a:latin typeface="+mn-lt"/>
              </a:rPr>
              <a:t>known</a:t>
            </a:r>
            <a:r>
              <a:rPr lang="it-IT" altLang="it-IT" sz="2000" dirty="0">
                <a:latin typeface="+mn-lt"/>
              </a:rPr>
              <a:t> </a:t>
            </a:r>
            <a:r>
              <a:rPr lang="it-IT" altLang="it-IT" sz="2000" dirty="0" err="1">
                <a:latin typeface="+mn-lt"/>
              </a:rPr>
              <a:t>as</a:t>
            </a:r>
            <a:r>
              <a:rPr lang="it-IT" altLang="it-IT" sz="2000" dirty="0">
                <a:latin typeface="+mn-lt"/>
              </a:rPr>
              <a:t> </a:t>
            </a:r>
            <a:r>
              <a:rPr lang="it-IT" altLang="it-IT" sz="2400" b="1" dirty="0" err="1">
                <a:latin typeface="+mn-lt"/>
              </a:rPr>
              <a:t>dormant</a:t>
            </a:r>
            <a:r>
              <a:rPr lang="it-IT" altLang="it-IT" sz="2400" b="1" dirty="0">
                <a:latin typeface="+mn-lt"/>
              </a:rPr>
              <a:t> </a:t>
            </a:r>
            <a:r>
              <a:rPr lang="it-IT" altLang="it-IT" sz="2400" b="1" dirty="0" err="1">
                <a:latin typeface="+mn-lt"/>
              </a:rPr>
              <a:t>niches</a:t>
            </a:r>
            <a:r>
              <a:rPr lang="it-IT" altLang="it-IT" sz="2400" b="1" dirty="0">
                <a:latin typeface="+mn-lt"/>
              </a:rPr>
              <a:t> </a:t>
            </a:r>
            <a:r>
              <a:rPr lang="it-IT" altLang="it-IT" sz="2000" dirty="0">
                <a:latin typeface="+mn-lt"/>
              </a:rPr>
              <a:t>- </a:t>
            </a:r>
            <a:r>
              <a:rPr lang="it-IT" altLang="it-IT" sz="2000" dirty="0" err="1">
                <a:latin typeface="+mn-lt"/>
              </a:rPr>
              <a:t>have</a:t>
            </a:r>
            <a:r>
              <a:rPr lang="it-IT" altLang="it-IT" sz="2000" dirty="0">
                <a:latin typeface="+mn-lt"/>
              </a:rPr>
              <a:t> </a:t>
            </a:r>
            <a:r>
              <a:rPr lang="it-IT" altLang="it-IT" sz="2000" dirty="0" err="1">
                <a:latin typeface="+mn-lt"/>
              </a:rPr>
              <a:t>contrasting</a:t>
            </a:r>
            <a:r>
              <a:rPr lang="it-IT" altLang="it-IT" sz="2000" dirty="0">
                <a:latin typeface="+mn-lt"/>
              </a:rPr>
              <a:t> </a:t>
            </a:r>
            <a:r>
              <a:rPr lang="it-IT" altLang="it-IT" sz="2000" dirty="0" err="1">
                <a:latin typeface="+mn-lt"/>
              </a:rPr>
              <a:t>effects</a:t>
            </a:r>
            <a:r>
              <a:rPr lang="it-IT" altLang="it-IT" sz="2000" dirty="0">
                <a:latin typeface="+mn-lt"/>
              </a:rPr>
              <a:t> on </a:t>
            </a:r>
            <a:r>
              <a:rPr lang="it-IT" altLang="it-IT" sz="2000" dirty="0" err="1">
                <a:latin typeface="+mn-lt"/>
              </a:rPr>
              <a:t>circulating</a:t>
            </a:r>
            <a:r>
              <a:rPr lang="it-IT" altLang="it-IT" sz="2000" dirty="0">
                <a:latin typeface="+mn-lt"/>
              </a:rPr>
              <a:t> </a:t>
            </a:r>
            <a:r>
              <a:rPr lang="it-IT" altLang="it-IT" sz="2000" dirty="0" err="1">
                <a:latin typeface="+mn-lt"/>
              </a:rPr>
              <a:t>tumor</a:t>
            </a:r>
            <a:r>
              <a:rPr lang="it-IT" altLang="it-IT" sz="2000" dirty="0">
                <a:latin typeface="+mn-lt"/>
              </a:rPr>
              <a:t> </a:t>
            </a:r>
            <a:r>
              <a:rPr lang="it-IT" altLang="it-IT" sz="2000" dirty="0" err="1">
                <a:latin typeface="+mn-lt"/>
              </a:rPr>
              <a:t>cells</a:t>
            </a:r>
            <a:r>
              <a:rPr lang="it-IT" altLang="it-IT" sz="2000" dirty="0">
                <a:latin typeface="+mn-lt"/>
              </a:rPr>
              <a:t> (</a:t>
            </a:r>
            <a:r>
              <a:rPr lang="it-IT" altLang="it-IT" sz="2000" dirty="0" err="1">
                <a:latin typeface="+mn-lt"/>
              </a:rPr>
              <a:t>CTCs</a:t>
            </a:r>
            <a:r>
              <a:rPr lang="it-IT" altLang="it-IT" sz="2000" dirty="0">
                <a:latin typeface="+mn-lt"/>
              </a:rPr>
              <a:t>), </a:t>
            </a:r>
            <a:r>
              <a:rPr lang="it-IT" altLang="it-IT" sz="2000" dirty="0" err="1">
                <a:latin typeface="+mn-lt"/>
              </a:rPr>
              <a:t>promoting</a:t>
            </a:r>
            <a:r>
              <a:rPr lang="it-IT" altLang="it-IT" sz="2000" dirty="0">
                <a:latin typeface="+mn-lt"/>
              </a:rPr>
              <a:t> </a:t>
            </a:r>
            <a:r>
              <a:rPr lang="it-IT" altLang="it-IT" sz="2000" dirty="0" err="1">
                <a:latin typeface="+mn-lt"/>
              </a:rPr>
              <a:t>tumor</a:t>
            </a:r>
            <a:r>
              <a:rPr lang="it-IT" altLang="it-IT" sz="2000" dirty="0">
                <a:latin typeface="+mn-lt"/>
              </a:rPr>
              <a:t> </a:t>
            </a:r>
            <a:r>
              <a:rPr lang="it-IT" altLang="it-IT" sz="2000" dirty="0" err="1">
                <a:latin typeface="+mn-lt"/>
              </a:rPr>
              <a:t>cell</a:t>
            </a:r>
            <a:r>
              <a:rPr lang="it-IT" altLang="it-IT" sz="2000" dirty="0">
                <a:latin typeface="+mn-lt"/>
              </a:rPr>
              <a:t> </a:t>
            </a:r>
            <a:r>
              <a:rPr lang="it-IT" altLang="it-IT" sz="2000" dirty="0" err="1">
                <a:latin typeface="+mn-lt"/>
              </a:rPr>
              <a:t>dormancy</a:t>
            </a:r>
            <a:r>
              <a:rPr lang="it-IT" altLang="it-IT" sz="2000" dirty="0">
                <a:latin typeface="+mn-lt"/>
              </a:rPr>
              <a:t> </a:t>
            </a:r>
            <a:r>
              <a:rPr lang="it-IT" altLang="it-IT" sz="2000" dirty="0" err="1">
                <a:latin typeface="+mn-lt"/>
              </a:rPr>
              <a:t>instead</a:t>
            </a:r>
            <a:r>
              <a:rPr lang="it-IT" altLang="it-IT" sz="2000" dirty="0">
                <a:latin typeface="+mn-lt"/>
              </a:rPr>
              <a:t> of </a:t>
            </a:r>
            <a:r>
              <a:rPr lang="it-IT" altLang="it-IT" sz="2000" dirty="0" err="1">
                <a:latin typeface="+mn-lt"/>
              </a:rPr>
              <a:t>metastatic</a:t>
            </a:r>
            <a:r>
              <a:rPr lang="it-IT" altLang="it-IT" sz="2000" dirty="0">
                <a:latin typeface="+mn-lt"/>
              </a:rPr>
              <a:t> </a:t>
            </a:r>
            <a:r>
              <a:rPr lang="it-IT" altLang="it-IT" sz="2000" dirty="0" err="1">
                <a:latin typeface="+mn-lt"/>
              </a:rPr>
              <a:t>outgrowth</a:t>
            </a:r>
            <a:r>
              <a:rPr lang="it-IT" altLang="it-IT" sz="1600" dirty="0">
                <a:latin typeface="+mn-lt"/>
              </a:rPr>
              <a:t>.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DC8D23-E61E-18F2-F082-5D6623572F62}"/>
              </a:ext>
            </a:extLst>
          </p:cNvPr>
          <p:cNvPicPr>
            <a:picLocks noChangeAspect="1"/>
          </p:cNvPicPr>
          <p:nvPr/>
        </p:nvPicPr>
        <p:blipFill>
          <a:blip r:embed="rId2"/>
          <a:stretch>
            <a:fillRect/>
          </a:stretch>
        </p:blipFill>
        <p:spPr>
          <a:xfrm>
            <a:off x="1430932" y="38626"/>
            <a:ext cx="3971491" cy="6780747"/>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18DC0350-189D-B3FB-0072-042E58C0897B}"/>
              </a:ext>
            </a:extLst>
          </p:cNvPr>
          <p:cNvSpPr>
            <a:spLocks noGrp="1" noChangeArrowheads="1"/>
          </p:cNvSpPr>
          <p:nvPr>
            <p:ph type="title"/>
          </p:nvPr>
        </p:nvSpPr>
        <p:spPr>
          <a:xfrm>
            <a:off x="211754" y="108243"/>
            <a:ext cx="8107363" cy="1131887"/>
          </a:xfrm>
        </p:spPr>
        <p:txBody>
          <a:bodyPr/>
          <a:lstStyle/>
          <a:p>
            <a:pPr algn="l" eaLnBrk="1" hangingPunct="1"/>
            <a:r>
              <a:rPr lang="it-IT" altLang="it-IT" sz="4000" b="1" dirty="0">
                <a:solidFill>
                  <a:srgbClr val="0070C0"/>
                </a:solidFill>
                <a:latin typeface="+mn-lt"/>
              </a:rPr>
              <a:t>Cachessia</a:t>
            </a:r>
            <a:br>
              <a:rPr lang="it-IT" altLang="it-IT" sz="3000" b="1" dirty="0"/>
            </a:br>
            <a:r>
              <a:rPr lang="it-IT" altLang="it-IT" sz="3000" b="1" dirty="0"/>
              <a:t>                  (</a:t>
            </a:r>
            <a:r>
              <a:rPr lang="it-IT" altLang="it-IT" sz="3000" b="1" dirty="0" err="1"/>
              <a:t>cacos</a:t>
            </a:r>
            <a:r>
              <a:rPr lang="it-IT" altLang="it-IT" sz="3000" b="1" dirty="0"/>
              <a:t> = cattivo; </a:t>
            </a:r>
            <a:r>
              <a:rPr lang="it-IT" altLang="it-IT" sz="3000" b="1" dirty="0" err="1"/>
              <a:t>exis</a:t>
            </a:r>
            <a:r>
              <a:rPr lang="it-IT" altLang="it-IT" sz="3000" b="1" dirty="0"/>
              <a:t> = costituzione)</a:t>
            </a:r>
          </a:p>
        </p:txBody>
      </p:sp>
      <p:sp>
        <p:nvSpPr>
          <p:cNvPr id="77826" name="Rectangle 3">
            <a:extLst>
              <a:ext uri="{FF2B5EF4-FFF2-40B4-BE49-F238E27FC236}">
                <a16:creationId xmlns:a16="http://schemas.microsoft.com/office/drawing/2014/main" id="{97AB315A-2BE3-4CE9-275A-AB31B327CC2E}"/>
              </a:ext>
            </a:extLst>
          </p:cNvPr>
          <p:cNvSpPr>
            <a:spLocks noGrp="1" noChangeArrowheads="1"/>
          </p:cNvSpPr>
          <p:nvPr>
            <p:ph type="body" idx="1"/>
          </p:nvPr>
        </p:nvSpPr>
        <p:spPr>
          <a:xfrm>
            <a:off x="211754" y="1825659"/>
            <a:ext cx="6562269" cy="2653035"/>
          </a:xfrm>
        </p:spPr>
        <p:txBody>
          <a:bodyPr>
            <a:noAutofit/>
          </a:bodyPr>
          <a:lstStyle/>
          <a:p>
            <a:pPr marL="0" indent="0">
              <a:lnSpc>
                <a:spcPct val="80000"/>
              </a:lnSpc>
              <a:buNone/>
              <a:defRPr/>
            </a:pPr>
            <a:r>
              <a:rPr lang="it-IT" altLang="it-IT" i="1" dirty="0">
                <a:ea typeface="ＭＳ Ｐゴシック" panose="020B0600070205080204" pitchFamily="34" charset="-128"/>
              </a:rPr>
              <a:t>Sindrome biologico-clinica caratterizzata da</a:t>
            </a:r>
            <a:r>
              <a:rPr lang="it-IT" altLang="it-IT" dirty="0">
                <a:ea typeface="ＭＳ Ｐゴシック" panose="020B0600070205080204" pitchFamily="34" charset="-128"/>
              </a:rPr>
              <a:t>:</a:t>
            </a:r>
          </a:p>
          <a:p>
            <a:pPr marL="0" indent="0">
              <a:lnSpc>
                <a:spcPct val="80000"/>
              </a:lnSpc>
              <a:buNone/>
              <a:defRPr/>
            </a:pPr>
            <a:endParaRPr lang="it-IT" altLang="it-IT" dirty="0">
              <a:ea typeface="ＭＳ Ｐゴシック" panose="020B0600070205080204" pitchFamily="34" charset="-128"/>
            </a:endParaRPr>
          </a:p>
          <a:p>
            <a:pPr lvl="1" eaLnBrk="1" hangingPunct="1">
              <a:lnSpc>
                <a:spcPct val="80000"/>
              </a:lnSpc>
              <a:defRPr/>
            </a:pPr>
            <a:r>
              <a:rPr lang="it-IT" altLang="it-IT" sz="2800" dirty="0">
                <a:ea typeface="ＭＳ Ｐゴシック" panose="020B0600070205080204" pitchFamily="34" charset="-128"/>
              </a:rPr>
              <a:t>dimagrimento (riduzione della </a:t>
            </a:r>
            <a:r>
              <a:rPr lang="it-IT" altLang="it-IT" sz="2800" dirty="0" err="1">
                <a:ea typeface="ＭＳ Ｐゴシック" panose="020B0600070205080204" pitchFamily="34" charset="-128"/>
              </a:rPr>
              <a:t>bio</a:t>
            </a:r>
            <a:r>
              <a:rPr lang="it-IT" altLang="it-IT" sz="2800" dirty="0">
                <a:ea typeface="ＭＳ Ｐゴシック" panose="020B0600070205080204" pitchFamily="34" charset="-128"/>
              </a:rPr>
              <a:t>-massa lipidica e muscolare)</a:t>
            </a:r>
          </a:p>
          <a:p>
            <a:pPr lvl="1" eaLnBrk="1" hangingPunct="1">
              <a:lnSpc>
                <a:spcPct val="80000"/>
              </a:lnSpc>
              <a:defRPr/>
            </a:pPr>
            <a:r>
              <a:rPr lang="it-IT" altLang="it-IT" sz="2800" dirty="0">
                <a:ea typeface="ＭＳ Ｐゴシック" panose="020B0600070205080204" pitchFamily="34" charset="-128"/>
              </a:rPr>
              <a:t>astenia</a:t>
            </a:r>
          </a:p>
          <a:p>
            <a:pPr lvl="1" eaLnBrk="1" hangingPunct="1">
              <a:lnSpc>
                <a:spcPct val="80000"/>
              </a:lnSpc>
              <a:defRPr/>
            </a:pPr>
            <a:r>
              <a:rPr lang="it-IT" altLang="it-IT" sz="2800" dirty="0">
                <a:ea typeface="ＭＳ Ｐゴシック" panose="020B0600070205080204" pitchFamily="34" charset="-128"/>
              </a:rPr>
              <a:t>anemia</a:t>
            </a:r>
          </a:p>
          <a:p>
            <a:pPr lvl="1" eaLnBrk="1" hangingPunct="1">
              <a:lnSpc>
                <a:spcPct val="80000"/>
              </a:lnSpc>
              <a:defRPr/>
            </a:pPr>
            <a:r>
              <a:rPr lang="it-IT" altLang="it-IT" sz="2800" dirty="0">
                <a:ea typeface="ＭＳ Ｐゴシック" panose="020B0600070205080204" pitchFamily="34" charset="-128"/>
              </a:rPr>
              <a:t>modificazione della composizione dei liquidi corporei</a:t>
            </a:r>
          </a:p>
          <a:p>
            <a:pPr lvl="1" eaLnBrk="1" hangingPunct="1">
              <a:lnSpc>
                <a:spcPct val="80000"/>
              </a:lnSpc>
              <a:defRPr/>
            </a:pPr>
            <a:r>
              <a:rPr lang="it-IT" altLang="it-IT" sz="2800" dirty="0">
                <a:ea typeface="ＭＳ Ｐゴシック" panose="020B0600070205080204" pitchFamily="34" charset="-128"/>
              </a:rPr>
              <a:t>anoressia</a:t>
            </a:r>
          </a:p>
          <a:p>
            <a:pPr lvl="1" eaLnBrk="1" hangingPunct="1">
              <a:lnSpc>
                <a:spcPct val="80000"/>
              </a:lnSpc>
              <a:defRPr/>
            </a:pPr>
            <a:endParaRPr lang="it-IT" altLang="it-IT" sz="2800" dirty="0">
              <a:ea typeface="ＭＳ Ｐゴシック" panose="020B0600070205080204" pitchFamily="34" charset="-128"/>
            </a:endParaRPr>
          </a:p>
          <a:p>
            <a:pPr lvl="1" eaLnBrk="1" hangingPunct="1">
              <a:lnSpc>
                <a:spcPct val="80000"/>
              </a:lnSpc>
              <a:defRPr/>
            </a:pPr>
            <a:endParaRPr lang="it-IT" altLang="it-IT" sz="2800" dirty="0">
              <a:ea typeface="ＭＳ Ｐゴシック" panose="020B0600070205080204" pitchFamily="34" charset="-128"/>
            </a:endParaRPr>
          </a:p>
          <a:p>
            <a:pPr eaLnBrk="1" hangingPunct="1">
              <a:lnSpc>
                <a:spcPct val="80000"/>
              </a:lnSpc>
              <a:defRPr/>
            </a:pPr>
            <a:endParaRPr lang="it-IT" altLang="it-IT" dirty="0">
              <a:ea typeface="ＭＳ Ｐゴシック" panose="020B0600070205080204" pitchFamily="34" charset="-128"/>
            </a:endParaRPr>
          </a:p>
        </p:txBody>
      </p:sp>
      <p:pic>
        <p:nvPicPr>
          <p:cNvPr id="3" name="Picture 2">
            <a:extLst>
              <a:ext uri="{FF2B5EF4-FFF2-40B4-BE49-F238E27FC236}">
                <a16:creationId xmlns:a16="http://schemas.microsoft.com/office/drawing/2014/main" id="{88C37111-7BE9-3DFA-7C91-8D883010E0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77113" y="2134434"/>
            <a:ext cx="3543300" cy="3436612"/>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CasellaDiTesto 1">
            <a:extLst>
              <a:ext uri="{FF2B5EF4-FFF2-40B4-BE49-F238E27FC236}">
                <a16:creationId xmlns:a16="http://schemas.microsoft.com/office/drawing/2014/main" id="{8FB8B533-434D-91A0-1A8C-D2392F3C2155}"/>
              </a:ext>
            </a:extLst>
          </p:cNvPr>
          <p:cNvSpPr txBox="1">
            <a:spLocks noChangeArrowheads="1"/>
          </p:cNvSpPr>
          <p:nvPr/>
        </p:nvSpPr>
        <p:spPr bwMode="auto">
          <a:xfrm>
            <a:off x="275254" y="134322"/>
            <a:ext cx="10678885" cy="627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lnSpc>
                <a:spcPct val="80000"/>
              </a:lnSpc>
              <a:spcBef>
                <a:spcPct val="0"/>
              </a:spcBef>
              <a:buFontTx/>
              <a:buNone/>
            </a:pPr>
            <a:r>
              <a:rPr lang="it-IT" altLang="it-IT" sz="2800" b="1" i="1" dirty="0">
                <a:latin typeface="+mn-lt"/>
              </a:rPr>
              <a:t>CACHESSIA oltre che in malattia neoplastica si osserva anche</a:t>
            </a:r>
            <a:r>
              <a:rPr lang="it-IT" altLang="it-IT" sz="2800" b="1" dirty="0">
                <a:latin typeface="+mn-lt"/>
              </a:rPr>
              <a:t>:</a:t>
            </a:r>
          </a:p>
          <a:p>
            <a:pPr eaLnBrk="1" hangingPunct="1">
              <a:lnSpc>
                <a:spcPct val="80000"/>
              </a:lnSpc>
              <a:spcBef>
                <a:spcPct val="0"/>
              </a:spcBef>
              <a:buFontTx/>
              <a:buNone/>
            </a:pPr>
            <a:endParaRPr lang="it-IT" altLang="it-IT" sz="2800" b="1" dirty="0">
              <a:latin typeface="+mn-lt"/>
            </a:endParaRPr>
          </a:p>
          <a:p>
            <a:pPr lvl="1" eaLnBrk="1" hangingPunct="1">
              <a:lnSpc>
                <a:spcPct val="80000"/>
              </a:lnSpc>
              <a:spcBef>
                <a:spcPts val="600"/>
              </a:spcBef>
              <a:buFontTx/>
              <a:buNone/>
            </a:pPr>
            <a:r>
              <a:rPr lang="it-IT" altLang="it-IT" dirty="0">
                <a:latin typeface="+mn-lt"/>
              </a:rPr>
              <a:t>suppurazioni croniche (osteomielite)</a:t>
            </a:r>
          </a:p>
          <a:p>
            <a:pPr lvl="1" eaLnBrk="1" hangingPunct="1">
              <a:lnSpc>
                <a:spcPct val="80000"/>
              </a:lnSpc>
              <a:spcBef>
                <a:spcPts val="600"/>
              </a:spcBef>
              <a:buFontTx/>
              <a:buNone/>
            </a:pPr>
            <a:r>
              <a:rPr lang="it-IT" altLang="it-IT" dirty="0">
                <a:latin typeface="+mn-lt"/>
              </a:rPr>
              <a:t>insufficienza cardiaca</a:t>
            </a:r>
          </a:p>
          <a:p>
            <a:pPr lvl="1" eaLnBrk="1" hangingPunct="1">
              <a:lnSpc>
                <a:spcPct val="80000"/>
              </a:lnSpc>
              <a:spcBef>
                <a:spcPts val="600"/>
              </a:spcBef>
              <a:buFontTx/>
              <a:buNone/>
            </a:pPr>
            <a:r>
              <a:rPr lang="it-IT" altLang="it-IT" dirty="0">
                <a:latin typeface="+mn-lt"/>
              </a:rPr>
              <a:t>nefrite cronica</a:t>
            </a:r>
          </a:p>
          <a:p>
            <a:pPr lvl="1" eaLnBrk="1" hangingPunct="1">
              <a:lnSpc>
                <a:spcPct val="80000"/>
              </a:lnSpc>
              <a:spcBef>
                <a:spcPts val="600"/>
              </a:spcBef>
              <a:buFontTx/>
              <a:buNone/>
            </a:pPr>
            <a:r>
              <a:rPr lang="it-IT" altLang="it-IT" dirty="0">
                <a:latin typeface="+mn-lt"/>
              </a:rPr>
              <a:t>malnutrizione</a:t>
            </a:r>
          </a:p>
          <a:p>
            <a:pPr lvl="1" eaLnBrk="1" hangingPunct="1">
              <a:lnSpc>
                <a:spcPct val="80000"/>
              </a:lnSpc>
              <a:spcBef>
                <a:spcPts val="600"/>
              </a:spcBef>
              <a:buFontTx/>
              <a:buNone/>
            </a:pPr>
            <a:r>
              <a:rPr lang="it-IT" altLang="it-IT" dirty="0">
                <a:latin typeface="+mn-lt"/>
              </a:rPr>
              <a:t>malattie endocrine</a:t>
            </a:r>
          </a:p>
          <a:p>
            <a:pPr lvl="1" eaLnBrk="1" hangingPunct="1">
              <a:lnSpc>
                <a:spcPct val="80000"/>
              </a:lnSpc>
              <a:spcBef>
                <a:spcPts val="600"/>
              </a:spcBef>
              <a:buFontTx/>
              <a:buNone/>
            </a:pPr>
            <a:r>
              <a:rPr lang="it-IT" altLang="it-IT" dirty="0">
                <a:latin typeface="+mn-lt"/>
              </a:rPr>
              <a:t>età senile</a:t>
            </a:r>
          </a:p>
          <a:p>
            <a:pPr lvl="1" eaLnBrk="1" hangingPunct="1">
              <a:lnSpc>
                <a:spcPct val="80000"/>
              </a:lnSpc>
              <a:spcBef>
                <a:spcPts val="600"/>
              </a:spcBef>
              <a:buFontTx/>
              <a:buNone/>
            </a:pPr>
            <a:r>
              <a:rPr lang="it-IT" altLang="it-IT" dirty="0">
                <a:latin typeface="+mn-lt"/>
              </a:rPr>
              <a:t>AIDS</a:t>
            </a:r>
          </a:p>
          <a:p>
            <a:pPr lvl="1" eaLnBrk="1" hangingPunct="1">
              <a:lnSpc>
                <a:spcPct val="80000"/>
              </a:lnSpc>
              <a:spcBef>
                <a:spcPts val="600"/>
              </a:spcBef>
              <a:buFontTx/>
              <a:buNone/>
            </a:pPr>
            <a:r>
              <a:rPr lang="it-IT" altLang="it-IT" dirty="0">
                <a:latin typeface="+mn-lt"/>
              </a:rPr>
              <a:t>Tubercolosi, lebbra, leishmaniosi</a:t>
            </a:r>
          </a:p>
          <a:p>
            <a:pPr lvl="1" eaLnBrk="1" hangingPunct="1">
              <a:lnSpc>
                <a:spcPct val="80000"/>
              </a:lnSpc>
              <a:spcBef>
                <a:spcPts val="600"/>
              </a:spcBef>
              <a:buFontTx/>
              <a:buNone/>
            </a:pPr>
            <a:r>
              <a:rPr lang="it-IT" altLang="it-IT" dirty="0">
                <a:latin typeface="+mn-lt"/>
              </a:rPr>
              <a:t>morbo di Crohn</a:t>
            </a:r>
          </a:p>
          <a:p>
            <a:pPr lvl="1" eaLnBrk="1" hangingPunct="1">
              <a:lnSpc>
                <a:spcPct val="80000"/>
              </a:lnSpc>
              <a:spcBef>
                <a:spcPts val="600"/>
              </a:spcBef>
              <a:buFontTx/>
              <a:buNone/>
            </a:pPr>
            <a:r>
              <a:rPr lang="it-IT" altLang="it-IT" dirty="0">
                <a:latin typeface="+mn-lt"/>
              </a:rPr>
              <a:t>Bronco-pneumopatia cronica ostruttiva (BPCO)</a:t>
            </a:r>
          </a:p>
          <a:p>
            <a:pPr lvl="1" eaLnBrk="1" hangingPunct="1">
              <a:lnSpc>
                <a:spcPct val="80000"/>
              </a:lnSpc>
              <a:spcBef>
                <a:spcPts val="600"/>
              </a:spcBef>
              <a:buFontTx/>
              <a:buNone/>
            </a:pPr>
            <a:r>
              <a:rPr lang="it-IT" altLang="it-IT" dirty="0">
                <a:latin typeface="+mn-lt"/>
              </a:rPr>
              <a:t>fibrosi cistica</a:t>
            </a:r>
          </a:p>
          <a:p>
            <a:pPr lvl="1" eaLnBrk="1" hangingPunct="1">
              <a:lnSpc>
                <a:spcPct val="80000"/>
              </a:lnSpc>
              <a:spcBef>
                <a:spcPts val="600"/>
              </a:spcBef>
              <a:buFontTx/>
              <a:buNone/>
            </a:pPr>
            <a:r>
              <a:rPr lang="it-IT" altLang="it-IT" dirty="0">
                <a:latin typeface="+mn-lt"/>
              </a:rPr>
              <a:t>ustioni estese</a:t>
            </a:r>
          </a:p>
          <a:p>
            <a:pPr>
              <a:spcBef>
                <a:spcPct val="0"/>
              </a:spcBef>
              <a:buFontTx/>
              <a:buNone/>
            </a:pPr>
            <a:endParaRPr lang="it-IT" altLang="it-IT" sz="2800" dirty="0">
              <a:latin typeface="+mn-lt"/>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egnaposto contenuto 1">
            <a:extLst>
              <a:ext uri="{FF2B5EF4-FFF2-40B4-BE49-F238E27FC236}">
                <a16:creationId xmlns:a16="http://schemas.microsoft.com/office/drawing/2014/main" id="{12DCB2C6-8A61-F992-083C-63A616821AF1}"/>
              </a:ext>
            </a:extLst>
          </p:cNvPr>
          <p:cNvSpPr>
            <a:spLocks noGrp="1" noChangeArrowheads="1"/>
          </p:cNvSpPr>
          <p:nvPr>
            <p:ph/>
          </p:nvPr>
        </p:nvSpPr>
        <p:spPr>
          <a:xfrm>
            <a:off x="242596" y="1057532"/>
            <a:ext cx="11538857" cy="6453609"/>
          </a:xfrm>
        </p:spPr>
        <p:txBody>
          <a:bodyPr>
            <a:normAutofit/>
          </a:bodyPr>
          <a:lstStyle/>
          <a:p>
            <a:pPr marL="0" indent="0">
              <a:buNone/>
            </a:pPr>
            <a:r>
              <a:rPr lang="it-IT" altLang="it-IT" dirty="0"/>
              <a:t>- </a:t>
            </a:r>
            <a:r>
              <a:rPr lang="it-IT" altLang="it-IT" b="1" dirty="0"/>
              <a:t>MIOSTATINA</a:t>
            </a:r>
            <a:r>
              <a:rPr lang="it-IT" altLang="it-IT" dirty="0"/>
              <a:t> </a:t>
            </a:r>
            <a:r>
              <a:rPr lang="it-IT" altLang="it-IT" sz="2400" dirty="0"/>
              <a:t>(GDF-8) è un potente </a:t>
            </a:r>
            <a:r>
              <a:rPr lang="it-IT" altLang="it-IT" sz="2400" b="1" dirty="0"/>
              <a:t>inibitore della crescita dei muscoli scheletrici</a:t>
            </a:r>
            <a:r>
              <a:rPr lang="it-IT" altLang="it-IT" sz="2400" dirty="0"/>
              <a:t> nel il </a:t>
            </a:r>
            <a:r>
              <a:rPr lang="it-IT" altLang="it-IT" b="1" dirty="0"/>
              <a:t>cancro </a:t>
            </a:r>
            <a:r>
              <a:rPr lang="it-IT" altLang="it-IT" dirty="0"/>
              <a:t>e </a:t>
            </a:r>
            <a:r>
              <a:rPr lang="it-IT" altLang="it-IT" b="1" dirty="0"/>
              <a:t>insufficienza cardiaca</a:t>
            </a:r>
            <a:r>
              <a:rPr lang="it-IT" altLang="it-IT" dirty="0"/>
              <a:t>.</a:t>
            </a:r>
          </a:p>
          <a:p>
            <a:pPr eaLnBrk="1" hangingPunct="1">
              <a:lnSpc>
                <a:spcPct val="80000"/>
              </a:lnSpc>
              <a:buFontTx/>
              <a:buNone/>
            </a:pPr>
            <a:r>
              <a:rPr lang="it-IT" altLang="it-IT" b="1" dirty="0"/>
              <a:t>-  TNF </a:t>
            </a:r>
            <a:r>
              <a:rPr lang="en-GB" altLang="it-IT" b="1" dirty="0">
                <a:sym typeface="Wingdings" panose="05000000000000000000" pitchFamily="2" charset="2"/>
              </a:rPr>
              <a:t></a:t>
            </a:r>
            <a:r>
              <a:rPr lang="it-IT" altLang="it-IT" b="1" dirty="0"/>
              <a:t> lipasi</a:t>
            </a:r>
          </a:p>
          <a:p>
            <a:pPr eaLnBrk="1" hangingPunct="1">
              <a:lnSpc>
                <a:spcPct val="80000"/>
              </a:lnSpc>
              <a:buFontTx/>
              <a:buChar char="-"/>
            </a:pPr>
            <a:r>
              <a:rPr lang="it-IT" altLang="it-IT" sz="2800" b="1" dirty="0"/>
              <a:t>TNF, </a:t>
            </a:r>
            <a:r>
              <a:rPr lang="it-IT" altLang="it-IT" sz="2800" b="1" dirty="0" err="1">
                <a:latin typeface="Symbol" panose="05050102010706020507" pitchFamily="18" charset="2"/>
              </a:rPr>
              <a:t>g</a:t>
            </a:r>
            <a:r>
              <a:rPr lang="it-IT" altLang="it-IT" sz="2800" b="1" dirty="0" err="1"/>
              <a:t>IFN</a:t>
            </a:r>
            <a:r>
              <a:rPr lang="it-IT" altLang="it-IT" sz="2800" b="1" dirty="0"/>
              <a:t> </a:t>
            </a:r>
            <a:r>
              <a:rPr lang="it-IT" altLang="it-IT" sz="2800" b="1" dirty="0">
                <a:sym typeface="Wingdings" panose="05000000000000000000" pitchFamily="2" charset="2"/>
              </a:rPr>
              <a:t> inibizione sintesi miosina</a:t>
            </a:r>
            <a:endParaRPr lang="it-IT" altLang="it-IT" sz="2800" b="1" dirty="0"/>
          </a:p>
          <a:p>
            <a:pPr eaLnBrk="1" hangingPunct="1">
              <a:lnSpc>
                <a:spcPct val="80000"/>
              </a:lnSpc>
              <a:buFontTx/>
              <a:buChar char="-"/>
            </a:pPr>
            <a:r>
              <a:rPr lang="it-IT" altLang="it-IT" sz="2800" b="1" dirty="0"/>
              <a:t>IL-6 </a:t>
            </a:r>
            <a:r>
              <a:rPr lang="it-IT" altLang="it-IT" sz="2800" b="1" dirty="0">
                <a:sym typeface="Wingdings" panose="05000000000000000000" pitchFamily="2" charset="2"/>
              </a:rPr>
              <a:t></a:t>
            </a:r>
            <a:r>
              <a:rPr lang="it-IT" altLang="it-IT" sz="2800" b="1" dirty="0"/>
              <a:t> sistema ubiquitina </a:t>
            </a:r>
            <a:r>
              <a:rPr lang="it-IT" altLang="it-IT" sz="2800" b="1" dirty="0">
                <a:sym typeface="Wingdings" panose="05000000000000000000" pitchFamily="2" charset="2"/>
              </a:rPr>
              <a:t> degradazione miosina</a:t>
            </a:r>
            <a:r>
              <a:rPr lang="it-IT" altLang="it-IT" sz="2800" b="1" dirty="0"/>
              <a:t> </a:t>
            </a:r>
          </a:p>
          <a:p>
            <a:pPr eaLnBrk="1" hangingPunct="1">
              <a:lnSpc>
                <a:spcPct val="80000"/>
              </a:lnSpc>
              <a:buFontTx/>
              <a:buChar char="-"/>
            </a:pPr>
            <a:r>
              <a:rPr lang="it-IT" altLang="it-IT" sz="2800" b="1" dirty="0"/>
              <a:t>PIF-</a:t>
            </a:r>
            <a:r>
              <a:rPr lang="it-IT" altLang="it-IT" sz="2800" b="1" dirty="0" err="1"/>
              <a:t>proteolysis</a:t>
            </a:r>
            <a:r>
              <a:rPr lang="it-IT" altLang="it-IT" sz="2800" b="1" dirty="0"/>
              <a:t> </a:t>
            </a:r>
            <a:r>
              <a:rPr lang="it-IT" altLang="it-IT" sz="2800" b="1" dirty="0" err="1"/>
              <a:t>induction</a:t>
            </a:r>
            <a:r>
              <a:rPr lang="it-IT" altLang="it-IT" sz="2800" b="1" dirty="0"/>
              <a:t> </a:t>
            </a:r>
            <a:r>
              <a:rPr lang="it-IT" altLang="it-IT" sz="2800" b="1" dirty="0" err="1"/>
              <a:t>factor</a:t>
            </a:r>
            <a:r>
              <a:rPr lang="it-IT" altLang="it-IT" sz="2800" b="1" dirty="0"/>
              <a:t> (prodotto dal tumore) </a:t>
            </a:r>
          </a:p>
          <a:p>
            <a:pPr eaLnBrk="1" hangingPunct="1">
              <a:lnSpc>
                <a:spcPct val="80000"/>
              </a:lnSpc>
              <a:buFontTx/>
              <a:buChar char="-"/>
            </a:pPr>
            <a:r>
              <a:rPr lang="it-IT" altLang="it-IT" sz="2800" b="1" dirty="0"/>
              <a:t>TNF </a:t>
            </a:r>
            <a:r>
              <a:rPr lang="en-GB" altLang="it-IT" sz="2800" b="1" dirty="0">
                <a:sym typeface="Wingdings" panose="05000000000000000000" pitchFamily="2" charset="2"/>
              </a:rPr>
              <a:t></a:t>
            </a:r>
            <a:r>
              <a:rPr lang="it-IT" altLang="it-IT" sz="2800" b="1" dirty="0"/>
              <a:t> leptina, insulina </a:t>
            </a:r>
            <a:r>
              <a:rPr lang="en-GB" altLang="it-IT" sz="2800" b="1" dirty="0">
                <a:sym typeface="Wingdings" panose="05000000000000000000" pitchFamily="2" charset="2"/>
              </a:rPr>
              <a:t></a:t>
            </a:r>
            <a:r>
              <a:rPr lang="it-IT" altLang="it-IT" sz="2800" b="1" dirty="0"/>
              <a:t> CRH (neuropeptidi </a:t>
            </a:r>
            <a:r>
              <a:rPr lang="it-IT" altLang="it-IT" sz="2800" b="1" dirty="0" err="1"/>
              <a:t>anoressigenici</a:t>
            </a:r>
            <a:endParaRPr lang="it-IT" altLang="it-IT" sz="2800" b="1" dirty="0"/>
          </a:p>
          <a:p>
            <a:pPr eaLnBrk="1" hangingPunct="1">
              <a:lnSpc>
                <a:spcPct val="80000"/>
              </a:lnSpc>
              <a:buFontTx/>
              <a:buChar char="-"/>
            </a:pPr>
            <a:endParaRPr lang="it-IT" altLang="it-IT" sz="2800" b="1" dirty="0"/>
          </a:p>
          <a:p>
            <a:pPr eaLnBrk="1" hangingPunct="1">
              <a:lnSpc>
                <a:spcPct val="80000"/>
              </a:lnSpc>
              <a:buFontTx/>
              <a:buNone/>
            </a:pPr>
            <a:r>
              <a:rPr lang="it-IT" altLang="it-IT" sz="2800" b="1" dirty="0"/>
              <a:t>NB: potenzialità della nutrizione parenterale</a:t>
            </a:r>
          </a:p>
        </p:txBody>
      </p:sp>
      <p:sp>
        <p:nvSpPr>
          <p:cNvPr id="2" name="TextBox 1">
            <a:extLst>
              <a:ext uri="{FF2B5EF4-FFF2-40B4-BE49-F238E27FC236}">
                <a16:creationId xmlns:a16="http://schemas.microsoft.com/office/drawing/2014/main" id="{9555B858-7BEB-A72C-7E67-8704F9941A35}"/>
              </a:ext>
            </a:extLst>
          </p:cNvPr>
          <p:cNvSpPr txBox="1"/>
          <p:nvPr/>
        </p:nvSpPr>
        <p:spPr>
          <a:xfrm>
            <a:off x="242596" y="177281"/>
            <a:ext cx="7739743" cy="584775"/>
          </a:xfrm>
          <a:prstGeom prst="rect">
            <a:avLst/>
          </a:prstGeom>
          <a:noFill/>
        </p:spPr>
        <p:txBody>
          <a:bodyPr wrap="square" rtlCol="0">
            <a:spAutoFit/>
          </a:bodyPr>
          <a:lstStyle/>
          <a:p>
            <a:r>
              <a:rPr lang="it-IT" sz="3200" b="1" dirty="0">
                <a:solidFill>
                  <a:srgbClr val="0070C0"/>
                </a:solidFill>
              </a:rPr>
              <a:t>MECCANISMI DELLA CACHESSIA</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41AECCC9-E97F-E027-EA94-7CBAD4E418E8}"/>
              </a:ext>
            </a:extLst>
          </p:cNvPr>
          <p:cNvSpPr>
            <a:spLocks noGrp="1" noChangeArrowheads="1"/>
          </p:cNvSpPr>
          <p:nvPr>
            <p:ph type="title"/>
          </p:nvPr>
        </p:nvSpPr>
        <p:spPr>
          <a:xfrm>
            <a:off x="255037" y="333958"/>
            <a:ext cx="9144000" cy="723900"/>
          </a:xfrm>
        </p:spPr>
        <p:txBody>
          <a:bodyPr>
            <a:normAutofit fontScale="90000"/>
          </a:bodyPr>
          <a:lstStyle/>
          <a:p>
            <a:pPr eaLnBrk="1" hangingPunct="1"/>
            <a:r>
              <a:rPr lang="it-IT" altLang="it-IT" sz="4000" b="1" dirty="0">
                <a:solidFill>
                  <a:srgbClr val="0070C0"/>
                </a:solidFill>
                <a:latin typeface="+mn-lt"/>
              </a:rPr>
              <a:t>SINDROMI   PARANEOPLASTICHE (10%) </a:t>
            </a:r>
            <a:br>
              <a:rPr lang="it-IT" altLang="it-IT" sz="2800" b="1" dirty="0"/>
            </a:br>
            <a:r>
              <a:rPr lang="it-IT" altLang="it-IT" sz="4000" b="1" dirty="0"/>
              <a:t>		</a:t>
            </a:r>
            <a:endParaRPr lang="it-IT" altLang="it-IT" sz="2400" b="1" dirty="0"/>
          </a:p>
        </p:txBody>
      </p:sp>
      <p:sp>
        <p:nvSpPr>
          <p:cNvPr id="74754" name="Rectangle 3">
            <a:extLst>
              <a:ext uri="{FF2B5EF4-FFF2-40B4-BE49-F238E27FC236}">
                <a16:creationId xmlns:a16="http://schemas.microsoft.com/office/drawing/2014/main" id="{FD5706C7-0E2E-49BE-AAAD-6AE384507E12}"/>
              </a:ext>
            </a:extLst>
          </p:cNvPr>
          <p:cNvSpPr>
            <a:spLocks noGrp="1" noChangeArrowheads="1"/>
          </p:cNvSpPr>
          <p:nvPr>
            <p:ph type="body" idx="1"/>
          </p:nvPr>
        </p:nvSpPr>
        <p:spPr>
          <a:xfrm>
            <a:off x="315685" y="997598"/>
            <a:ext cx="9144000" cy="4743450"/>
          </a:xfrm>
        </p:spPr>
        <p:txBody>
          <a:bodyPr/>
          <a:lstStyle/>
          <a:p>
            <a:pPr eaLnBrk="1" hangingPunct="1">
              <a:lnSpc>
                <a:spcPct val="90000"/>
              </a:lnSpc>
              <a:buFont typeface="Wingdings" panose="05000000000000000000" pitchFamily="2" charset="2"/>
              <a:buChar char="§"/>
            </a:pPr>
            <a:r>
              <a:rPr lang="it-IT" altLang="it-IT" b="1" dirty="0"/>
              <a:t>Dovute a sostanze prodotte direttamente dal tumore</a:t>
            </a:r>
          </a:p>
          <a:p>
            <a:pPr eaLnBrk="1" hangingPunct="1">
              <a:lnSpc>
                <a:spcPct val="90000"/>
              </a:lnSpc>
              <a:buFontTx/>
              <a:buNone/>
            </a:pPr>
            <a:endParaRPr lang="it-IT" altLang="it-IT" sz="2400" b="1" dirty="0"/>
          </a:p>
          <a:p>
            <a:pPr eaLnBrk="1" hangingPunct="1">
              <a:lnSpc>
                <a:spcPct val="90000"/>
              </a:lnSpc>
              <a:buFontTx/>
              <a:buNone/>
            </a:pPr>
            <a:r>
              <a:rPr lang="it-IT" altLang="it-IT" sz="2400" b="1" dirty="0"/>
              <a:t>es: produzione ormonale ectopica:</a:t>
            </a:r>
          </a:p>
          <a:p>
            <a:pPr eaLnBrk="1" hangingPunct="1">
              <a:lnSpc>
                <a:spcPct val="90000"/>
              </a:lnSpc>
            </a:pPr>
            <a:endParaRPr lang="it-IT" altLang="it-IT" sz="2400" b="1" dirty="0"/>
          </a:p>
          <a:p>
            <a:pPr eaLnBrk="1" hangingPunct="1">
              <a:lnSpc>
                <a:spcPct val="90000"/>
              </a:lnSpc>
              <a:buFontTx/>
              <a:buNone/>
            </a:pPr>
            <a:r>
              <a:rPr lang="it-IT" altLang="it-IT" sz="2400" b="1" dirty="0"/>
              <a:t>  	   	</a:t>
            </a:r>
            <a:r>
              <a:rPr lang="it-IT" altLang="it-IT" sz="2400" b="1" u="sng" dirty="0"/>
              <a:t>ipercalcemia</a:t>
            </a:r>
            <a:r>
              <a:rPr lang="it-IT" altLang="it-IT" sz="2400" b="1" dirty="0"/>
              <a:t> (astenia):</a:t>
            </a:r>
          </a:p>
          <a:p>
            <a:pPr eaLnBrk="1" hangingPunct="1">
              <a:lnSpc>
                <a:spcPct val="90000"/>
              </a:lnSpc>
              <a:buFontTx/>
              <a:buNone/>
            </a:pPr>
            <a:r>
              <a:rPr lang="it-IT" altLang="it-IT" sz="2400" b="1" dirty="0"/>
              <a:t>	     	Ca. mammella, polmone, rene, ovaio </a:t>
            </a:r>
            <a:r>
              <a:rPr lang="en-GB" altLang="it-IT" sz="2400" b="1" dirty="0"/>
              <a:t>	  </a:t>
            </a:r>
          </a:p>
          <a:p>
            <a:pPr eaLnBrk="1" hangingPunct="1">
              <a:lnSpc>
                <a:spcPct val="90000"/>
              </a:lnSpc>
              <a:buFontTx/>
              <a:buNone/>
            </a:pPr>
            <a:r>
              <a:rPr lang="en-GB" altLang="it-IT" sz="2400" b="1" dirty="0"/>
              <a:t>	</a:t>
            </a:r>
          </a:p>
          <a:p>
            <a:pPr>
              <a:buFont typeface="Wingdings" panose="05000000000000000000" pitchFamily="2" charset="2"/>
              <a:buChar char="§"/>
            </a:pPr>
            <a:r>
              <a:rPr lang="en-GB" altLang="it-IT" b="1" dirty="0" err="1"/>
              <a:t>Dovute</a:t>
            </a:r>
            <a:r>
              <a:rPr lang="en-GB" altLang="it-IT" b="1" dirty="0"/>
              <a:t> </a:t>
            </a:r>
            <a:r>
              <a:rPr lang="en-GB" altLang="it-IT" b="1" dirty="0" err="1"/>
              <a:t>alla</a:t>
            </a:r>
            <a:r>
              <a:rPr lang="en-GB" altLang="it-IT" b="1" dirty="0"/>
              <a:t> </a:t>
            </a:r>
            <a:r>
              <a:rPr lang="en-GB" altLang="it-IT" b="1" dirty="0" err="1"/>
              <a:t>risposte</a:t>
            </a:r>
            <a:r>
              <a:rPr lang="en-GB" altLang="it-IT" b="1" dirty="0"/>
              <a:t> </a:t>
            </a:r>
            <a:r>
              <a:rPr lang="en-GB" altLang="it-IT" b="1" dirty="0" err="1"/>
              <a:t>immunitaria</a:t>
            </a:r>
            <a:r>
              <a:rPr lang="en-GB" altLang="it-IT" b="1" dirty="0"/>
              <a:t> </a:t>
            </a:r>
            <a:r>
              <a:rPr lang="en-GB" altLang="it-IT" b="1" dirty="0" err="1"/>
              <a:t>contro</a:t>
            </a:r>
            <a:r>
              <a:rPr lang="en-GB" altLang="it-IT" b="1" dirty="0"/>
              <a:t> il </a:t>
            </a:r>
            <a:r>
              <a:rPr lang="en-GB" altLang="it-IT" b="1" dirty="0" err="1"/>
              <a:t>tumore</a:t>
            </a:r>
            <a:endParaRPr lang="en-GB" altLang="it-IT" b="1" dirty="0"/>
          </a:p>
          <a:p>
            <a:pPr eaLnBrk="1" hangingPunct="1">
              <a:lnSpc>
                <a:spcPct val="90000"/>
              </a:lnSpc>
              <a:buFontTx/>
              <a:buChar char="-"/>
            </a:pPr>
            <a:r>
              <a:rPr lang="en-GB" altLang="it-IT" sz="2400" b="1" dirty="0" err="1"/>
              <a:t>Miositi</a:t>
            </a:r>
            <a:r>
              <a:rPr lang="en-GB" altLang="it-IT" sz="2400" b="1" dirty="0"/>
              <a:t> autoimmune</a:t>
            </a:r>
          </a:p>
          <a:p>
            <a:pPr eaLnBrk="1" hangingPunct="1">
              <a:lnSpc>
                <a:spcPct val="90000"/>
              </a:lnSpc>
              <a:buFontTx/>
              <a:buChar char="-"/>
            </a:pPr>
            <a:r>
              <a:rPr lang="en-GB" altLang="it-IT" sz="2400" b="1" dirty="0" err="1"/>
              <a:t>Encefaliti</a:t>
            </a:r>
            <a:r>
              <a:rPr lang="en-GB" altLang="it-IT" sz="2400" b="1" dirty="0"/>
              <a:t> autoimmune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892D8-B556-B990-4638-185A235D886A}"/>
              </a:ext>
            </a:extLst>
          </p:cNvPr>
          <p:cNvSpPr txBox="1"/>
          <p:nvPr/>
        </p:nvSpPr>
        <p:spPr>
          <a:xfrm>
            <a:off x="162752" y="73020"/>
            <a:ext cx="4537055" cy="523220"/>
          </a:xfrm>
          <a:prstGeom prst="rect">
            <a:avLst/>
          </a:prstGeom>
          <a:noFill/>
        </p:spPr>
        <p:txBody>
          <a:bodyPr wrap="square" rtlCol="0">
            <a:spAutoFit/>
          </a:bodyPr>
          <a:lstStyle/>
          <a:p>
            <a:r>
              <a:rPr lang="it-IT" sz="2800" b="1" dirty="0">
                <a:solidFill>
                  <a:srgbClr val="0070C0"/>
                </a:solidFill>
              </a:rPr>
              <a:t>IMMUNO-ONCOLOGIA</a:t>
            </a:r>
          </a:p>
        </p:txBody>
      </p:sp>
      <p:sp>
        <p:nvSpPr>
          <p:cNvPr id="3" name="TextBox 2">
            <a:extLst>
              <a:ext uri="{FF2B5EF4-FFF2-40B4-BE49-F238E27FC236}">
                <a16:creationId xmlns:a16="http://schemas.microsoft.com/office/drawing/2014/main" id="{88ECC034-EFD9-92A0-5C74-893FC287AA23}"/>
              </a:ext>
            </a:extLst>
          </p:cNvPr>
          <p:cNvSpPr txBox="1"/>
          <p:nvPr/>
        </p:nvSpPr>
        <p:spPr>
          <a:xfrm>
            <a:off x="1831998" y="812915"/>
            <a:ext cx="5231275" cy="830997"/>
          </a:xfrm>
          <a:prstGeom prst="rect">
            <a:avLst/>
          </a:prstGeom>
          <a:noFill/>
        </p:spPr>
        <p:txBody>
          <a:bodyPr wrap="square" rtlCol="0">
            <a:spAutoFit/>
          </a:bodyPr>
          <a:lstStyle/>
          <a:p>
            <a:r>
              <a:rPr lang="it-IT" sz="2400" dirty="0"/>
              <a:t>Sia attività anti-tumore sia pro-tumore:</a:t>
            </a:r>
          </a:p>
          <a:p>
            <a:endParaRPr lang="it-IT" sz="2400" dirty="0"/>
          </a:p>
        </p:txBody>
      </p:sp>
      <p:pic>
        <p:nvPicPr>
          <p:cNvPr id="4" name="Immagine 2">
            <a:extLst>
              <a:ext uri="{FF2B5EF4-FFF2-40B4-BE49-F238E27FC236}">
                <a16:creationId xmlns:a16="http://schemas.microsoft.com/office/drawing/2014/main" id="{8B93F743-A19A-9796-6B8B-624673500D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3478" y="1696422"/>
            <a:ext cx="4561262" cy="3045138"/>
          </a:xfrm>
          <a:prstGeom prst="rect">
            <a:avLst/>
          </a:prstGeom>
        </p:spPr>
      </p:pic>
      <p:cxnSp>
        <p:nvCxnSpPr>
          <p:cNvPr id="5" name="Straight Arrow Connector 4">
            <a:extLst>
              <a:ext uri="{FF2B5EF4-FFF2-40B4-BE49-F238E27FC236}">
                <a16:creationId xmlns:a16="http://schemas.microsoft.com/office/drawing/2014/main" id="{953C7869-133E-E75B-5670-160B99DDE03F}"/>
              </a:ext>
            </a:extLst>
          </p:cNvPr>
          <p:cNvCxnSpPr>
            <a:cxnSpLocks/>
          </p:cNvCxnSpPr>
          <p:nvPr/>
        </p:nvCxnSpPr>
        <p:spPr>
          <a:xfrm flipH="1" flipV="1">
            <a:off x="5874740" y="2581227"/>
            <a:ext cx="697590" cy="5551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5261468-921F-4C87-6661-E2CC97459346}"/>
              </a:ext>
            </a:extLst>
          </p:cNvPr>
          <p:cNvSpPr txBox="1"/>
          <p:nvPr/>
        </p:nvSpPr>
        <p:spPr>
          <a:xfrm>
            <a:off x="162752" y="4996966"/>
            <a:ext cx="11754928" cy="1569660"/>
          </a:xfrm>
          <a:prstGeom prst="rect">
            <a:avLst/>
          </a:prstGeom>
          <a:noFill/>
        </p:spPr>
        <p:txBody>
          <a:bodyPr wrap="square" rtlCol="0">
            <a:spAutoFit/>
          </a:bodyPr>
          <a:lstStyle/>
          <a:p>
            <a:r>
              <a:rPr lang="it-IT" sz="2400" dirty="0"/>
              <a:t>Riconoscimento di anomalie nell’espressione di marcatori (ad esempio HLA) e di antigeni tumore-specifici presentati da cellule presentanti l’antigene</a:t>
            </a:r>
          </a:p>
          <a:p>
            <a:r>
              <a:rPr lang="it-IT" sz="2400" dirty="0"/>
              <a:t>Il tumore si comporta diversamente da una cellula infettata: la proliferazione lo alimenta e con il tempo induce T </a:t>
            </a:r>
            <a:r>
              <a:rPr lang="it-IT" sz="2400" dirty="0" err="1"/>
              <a:t>cell</a:t>
            </a:r>
            <a:r>
              <a:rPr lang="it-IT" sz="2400" dirty="0"/>
              <a:t> </a:t>
            </a:r>
            <a:r>
              <a:rPr lang="it-IT" sz="2400" dirty="0" err="1"/>
              <a:t>exhaustion</a:t>
            </a:r>
            <a:r>
              <a:rPr lang="it-IT" sz="2400" dirty="0"/>
              <a:t>, facilitata anche dall’assenza di molecole </a:t>
            </a:r>
            <a:r>
              <a:rPr lang="it-IT" sz="2400" dirty="0" err="1"/>
              <a:t>costimolatorie</a:t>
            </a:r>
            <a:endParaRPr lang="it-IT" sz="2400" dirty="0"/>
          </a:p>
        </p:txBody>
      </p:sp>
      <p:sp>
        <p:nvSpPr>
          <p:cNvPr id="6" name="TextBox 5">
            <a:extLst>
              <a:ext uri="{FF2B5EF4-FFF2-40B4-BE49-F238E27FC236}">
                <a16:creationId xmlns:a16="http://schemas.microsoft.com/office/drawing/2014/main" id="{4F5AA95F-BC58-8002-5568-691AD568A3BD}"/>
              </a:ext>
            </a:extLst>
          </p:cNvPr>
          <p:cNvSpPr txBox="1"/>
          <p:nvPr/>
        </p:nvSpPr>
        <p:spPr>
          <a:xfrm>
            <a:off x="6905091" y="857611"/>
            <a:ext cx="4893906" cy="1938992"/>
          </a:xfrm>
          <a:prstGeom prst="rect">
            <a:avLst/>
          </a:prstGeom>
          <a:noFill/>
        </p:spPr>
        <p:txBody>
          <a:bodyPr wrap="square" rtlCol="0">
            <a:spAutoFit/>
          </a:bodyPr>
          <a:lstStyle/>
          <a:p>
            <a:pPr marL="457200" indent="-457200">
              <a:buFont typeface="Wingdings" panose="05000000000000000000" pitchFamily="2" charset="2"/>
              <a:buChar char="v"/>
            </a:pPr>
            <a:r>
              <a:rPr lang="it-IT" sz="2400" dirty="0"/>
              <a:t>IMMUNOSORVEGLIANZA</a:t>
            </a:r>
          </a:p>
          <a:p>
            <a:pPr marL="457200" indent="-457200">
              <a:buFont typeface="Wingdings" panose="05000000000000000000" pitchFamily="2" charset="2"/>
              <a:buChar char="v"/>
            </a:pPr>
            <a:endParaRPr lang="it-IT" sz="2400" dirty="0"/>
          </a:p>
          <a:p>
            <a:pPr marL="457200" indent="-457200">
              <a:buFont typeface="Wingdings" panose="05000000000000000000" pitchFamily="2" charset="2"/>
              <a:buChar char="v"/>
            </a:pPr>
            <a:r>
              <a:rPr lang="it-IT" sz="2400" dirty="0"/>
              <a:t>EQUILIBRIO</a:t>
            </a:r>
          </a:p>
          <a:p>
            <a:pPr marL="457200" indent="-457200">
              <a:buFont typeface="Wingdings" panose="05000000000000000000" pitchFamily="2" charset="2"/>
              <a:buChar char="v"/>
            </a:pPr>
            <a:endParaRPr lang="it-IT" sz="2400" dirty="0"/>
          </a:p>
          <a:p>
            <a:pPr marL="457200" indent="-457200">
              <a:buFont typeface="Wingdings" panose="05000000000000000000" pitchFamily="2" charset="2"/>
              <a:buChar char="v"/>
            </a:pPr>
            <a:r>
              <a:rPr lang="it-IT" sz="2400" dirty="0"/>
              <a:t>ESCAPE (IMMUNO-EXHAUSTION)</a:t>
            </a:r>
          </a:p>
        </p:txBody>
      </p:sp>
    </p:spTree>
    <p:extLst>
      <p:ext uri="{BB962C8B-B14F-4D97-AF65-F5344CB8AC3E}">
        <p14:creationId xmlns:p14="http://schemas.microsoft.com/office/powerpoint/2010/main" val="8360479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3716</TotalTime>
  <Words>5525</Words>
  <Application>Microsoft Office PowerPoint</Application>
  <PresentationFormat>Widescreen</PresentationFormat>
  <Paragraphs>752</Paragraphs>
  <Slides>122</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122</vt:i4>
      </vt:variant>
    </vt:vector>
  </HeadingPairs>
  <TitlesOfParts>
    <vt:vector size="132" baseType="lpstr">
      <vt:lpstr>ＭＳ Ｐゴシック</vt:lpstr>
      <vt:lpstr>-apple-system</vt:lpstr>
      <vt:lpstr>Arial</vt:lpstr>
      <vt:lpstr>BreveText</vt:lpstr>
      <vt:lpstr>Calibri</vt:lpstr>
      <vt:lpstr>Calibri Light</vt:lpstr>
      <vt:lpstr>Courier New</vt:lpstr>
      <vt:lpstr>Symbol</vt:lpstr>
      <vt:lpstr>Wingdings</vt:lpstr>
      <vt:lpstr>Office Theme</vt:lpstr>
      <vt:lpstr>PowerPoint Presentation</vt:lpstr>
      <vt:lpstr>PowerPoint Presentation</vt:lpstr>
      <vt:lpstr>PowerPoint Presentation</vt:lpstr>
      <vt:lpstr>Classificazione/stadiazione dei tumori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Cancerogenesi chimica (cancerogeni chimici  = mutageni) azione sulle 3 fasi</vt:lpstr>
      <vt:lpstr>Cancerogeni chimici</vt:lpstr>
      <vt:lpstr>PowerPoint Presentation</vt:lpstr>
      <vt:lpstr>PowerPoint Presentation</vt:lpstr>
      <vt:lpstr>3. ALTERAZIONI EPIGENETICHE ASSOCIATE ALLA PROGRESSIONE TUMORALE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Cachessia                   (cacos = cattivo; exis = costituzione)</vt:lpstr>
      <vt:lpstr>PowerPoint Presentation</vt:lpstr>
      <vt:lpstr>PowerPoint Presentation</vt:lpstr>
      <vt:lpstr>SINDROMI   PARANEOPLASTICHE (10%)    </vt:lpstr>
      <vt:lpstr>PowerPoint Presentation</vt:lpstr>
      <vt:lpstr>PowerPoint Presentation</vt:lpstr>
      <vt:lpstr>PowerPoint Presentation</vt:lpstr>
      <vt:lpstr>PowerPoint Presentation</vt:lpstr>
      <vt:lpstr>PowerPoint Presentation</vt:lpstr>
      <vt:lpstr>PowerPoint Presentation</vt:lpstr>
      <vt:lpstr>LEUCEMIA LINFATICA ACUTA</vt:lpstr>
      <vt:lpstr>PowerPoint Presentation</vt:lpstr>
      <vt:lpstr>EREDITARIETA’ NEOPLASIE</vt:lpstr>
      <vt:lpstr>PowerPoint Presentation</vt:lpstr>
      <vt:lpstr>PowerPoint Presentation</vt:lpstr>
      <vt:lpstr> PREDISPOSIZIONE NON EREDITARIA ALLE NEOPLASIE</vt:lpstr>
      <vt:lpstr>CONDIZIONI PRE-CANCEROSE</vt:lpstr>
      <vt:lpstr>RNA virus (retrotrascritti, gag-pol-env, LTR) </vt:lpstr>
      <vt:lpstr>DNA virus (integrazione [= inibizione della replicazione virale] nel DNA dell’ospite, possibile latenza per formaz. episomi, geni espressi dalla cell ospite  antigeni di superficie)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TOMMASINI ALBERTO</cp:lastModifiedBy>
  <cp:revision>623</cp:revision>
  <dcterms:created xsi:type="dcterms:W3CDTF">2021-02-27T18:38:28Z</dcterms:created>
  <dcterms:modified xsi:type="dcterms:W3CDTF">2024-04-20T14:57:58Z</dcterms:modified>
</cp:coreProperties>
</file>