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69" r:id="rId3"/>
    <p:sldId id="285" r:id="rId4"/>
    <p:sldId id="293" r:id="rId5"/>
    <p:sldId id="302" r:id="rId6"/>
    <p:sldId id="340" r:id="rId7"/>
    <p:sldId id="288" r:id="rId8"/>
    <p:sldId id="289" r:id="rId9"/>
    <p:sldId id="341" r:id="rId10"/>
    <p:sldId id="259" r:id="rId11"/>
    <p:sldId id="342" r:id="rId12"/>
    <p:sldId id="359" r:id="rId13"/>
    <p:sldId id="290" r:id="rId14"/>
    <p:sldId id="260" r:id="rId15"/>
    <p:sldId id="360" r:id="rId16"/>
    <p:sldId id="261" r:id="rId17"/>
    <p:sldId id="262" r:id="rId18"/>
    <p:sldId id="338" r:id="rId19"/>
    <p:sldId id="263" r:id="rId20"/>
    <p:sldId id="264" r:id="rId21"/>
    <p:sldId id="265" r:id="rId22"/>
    <p:sldId id="266" r:id="rId23"/>
    <p:sldId id="267" r:id="rId24"/>
    <p:sldId id="358" r:id="rId25"/>
    <p:sldId id="343" r:id="rId26"/>
    <p:sldId id="271" r:id="rId27"/>
    <p:sldId id="296" r:id="rId28"/>
    <p:sldId id="273" r:id="rId29"/>
    <p:sldId id="274" r:id="rId30"/>
    <p:sldId id="270" r:id="rId31"/>
    <p:sldId id="286" r:id="rId32"/>
    <p:sldId id="272" r:id="rId33"/>
    <p:sldId id="366" r:id="rId34"/>
    <p:sldId id="361" r:id="rId35"/>
    <p:sldId id="362" r:id="rId36"/>
    <p:sldId id="363" r:id="rId37"/>
    <p:sldId id="364" r:id="rId38"/>
    <p:sldId id="367" r:id="rId39"/>
    <p:sldId id="365" r:id="rId40"/>
    <p:sldId id="371" r:id="rId41"/>
    <p:sldId id="369" r:id="rId42"/>
    <p:sldId id="370" r:id="rId43"/>
    <p:sldId id="368" r:id="rId44"/>
    <p:sldId id="372" r:id="rId45"/>
    <p:sldId id="373" r:id="rId46"/>
    <p:sldId id="276" r:id="rId47"/>
    <p:sldId id="297" r:id="rId48"/>
    <p:sldId id="298" r:id="rId49"/>
    <p:sldId id="295" r:id="rId50"/>
    <p:sldId id="294" r:id="rId51"/>
    <p:sldId id="287" r:id="rId52"/>
    <p:sldId id="356" r:id="rId53"/>
    <p:sldId id="352" r:id="rId54"/>
    <p:sldId id="353" r:id="rId55"/>
    <p:sldId id="354" r:id="rId56"/>
    <p:sldId id="355" r:id="rId57"/>
    <p:sldId id="299" r:id="rId58"/>
    <p:sldId id="300" r:id="rId59"/>
    <p:sldId id="344" r:id="rId60"/>
    <p:sldId id="346" r:id="rId61"/>
    <p:sldId id="301" r:id="rId62"/>
    <p:sldId id="347" r:id="rId63"/>
    <p:sldId id="291" r:id="rId64"/>
    <p:sldId id="292" r:id="rId65"/>
    <p:sldId id="34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35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8:52.85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0,'222'30,"61"-2,364-29,120 1,-622-11,-97 11,-34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07.44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0 146,'154'1,"-24"25,63-11,-118-13,77 9,-94-3,0-3,1-2,52-4,-26 0,598 1,-502-12,-37 5,216-7,-66-8,-194 20,68-7,-93 1,1 3,58 4,-100 2,150-22,146 12,-214-4,-77 6,1 3,0 1,34 3,44-11,43-12,81 11,-94-11,56 18,-156 1,-34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43.962"/>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12,'1'-1,"0"0,0 0,0 0,0 1,0-1,0 0,1 0,-1 1,0-1,0 1,1-1,-1 1,0-1,1 1,-1 0,1 0,-1 0,0-1,1 1,-1 1,0-1,1 0,1 0,249-1,308 13,370-13,-713 9,145 27,-6-11,-33-2,-159-11,-51-4,-1 5,1 4,-29-3,82 1,-68-8,502 27,-314-10,-60-10,106-12,-153-2,465 1,-379-11,38-19,-66 2,409 29,-258-1,-205-11,-91 11,-81-9,-11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50.577"/>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71,'41'-9,"37"-11,239-5,-170 13,1 7,11 7,-22-1,611-1,-329 12,500-12,-763 12,-28-4,76 12,-158-17,324-1,-192 9,893-11,-713 1,-118 20,299-20,371-1,-790 11,-51-11,-41-1,1 2,-1 0,0 2,7 2,14 3,2-3,-1-2,0-2,17-3,16 1,66 7,-25 8,-84-2,-37-11,-5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53.231"/>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1,'536'0,"-263"12,133-12,-161 11,1578-12,-600 1,-1217 0,-4 1,1-1,-1 0,1 0,0 0,-1 0,1 0,-1-1,1 1,-1-1,1 0,-1 1,0-1,1 0,-1-1,0 1,1 0,-15-8,-51 4,20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29:56.697"/>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34,'298'-6,"10"0,-194 7,320 0,-165 9,111-10,-158-11,123 11,-140-22,226 22,375 0,-998 0,79 11,-452-3,-350 6,777-14,56 7,99-3,156-12,417 4,-351 5,355-1,-561-4,-54-2,-160 14,-54 12,-446 17,290-12,323-26,327-8,-51-4,68-18,-168 16,-32 16,-63-1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30:00.086"/>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 1,'1219'0,"-1115"11,292-10,18-1,-241-12,-199 12,10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9T15:30:05.349"/>
    </inkml:context>
    <inkml:brush xml:id="br0">
      <inkml:brushProperty name="width" value="0.1" units="cm"/>
      <inkml:brushProperty name="height" value="0.2" units="cm"/>
      <inkml:brushProperty name="color" value="#00F900"/>
      <inkml:brushProperty name="tip" value="rectangle"/>
      <inkml:brushProperty name="rasterOp" value="maskPen"/>
      <inkml:brushProperty name="ignorePressure" value="1"/>
    </inkml:brush>
  </inkml:definitions>
  <inkml:trace contextRef="#ctx0" brushRef="#br0">12 0,'-7'157,"2"-98,6-58,0 0,-1 0,1 0,0 0,-1-1,1 1,0 0,0 0,0-1,0 1,0 0,0-1,0 1,0-1,0 1,0-1,0 0,0 1,0-1,0 0,0 0,0 0,0 0,0 0,1 0,-1 0,0 0,0 0,0 0,0-1,0 1,0 0,0-1,0 1,0-1,0 1,0-1,0 0,0 1,0-1,10-2,24-1,0 1,0 2,24 3,1-1,52 0,-46 19,84-11,-68 4,-64-8,0-1,0-1,1 0,-1-2,1 0,-1-1,18-2,15 0,62 10,72-3,-114-6,26 23,128-21,-78 11,648-13,-609 12,1703-11,-1664-18,218-46,-195 34,48 8,-78 0,187-12,-97-1,-23 1,-90 13,7-4,144 25,-181-11,264 11,-412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32598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26966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79875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85B1ABCB-EAF5-47B9-A058-38256154B8F2}" type="datetimeFigureOut">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93142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85B1ABCB-EAF5-47B9-A058-38256154B8F2}" type="datetimeFigureOut">
              <a:rPr lang="en-US" smtClean="0"/>
              <a:t>5/13/2024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55345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85B1ABCB-EAF5-47B9-A058-38256154B8F2}" type="datetimeFigureOut">
              <a:rPr lang="en-US" smtClean="0"/>
              <a:t>5/13/2024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53325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85B1ABCB-EAF5-47B9-A058-38256154B8F2}" type="datetimeFigureOut">
              <a:rPr lang="en-US" smtClean="0"/>
              <a:t>5/13/2024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357989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85B1ABCB-EAF5-47B9-A058-38256154B8F2}" type="datetimeFigureOut">
              <a:rPr lang="en-US" smtClean="0"/>
              <a:t>5/13/2024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229891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5B1ABCB-EAF5-47B9-A058-38256154B8F2}" type="datetimeFigureOut">
              <a:rPr lang="en-US" smtClean="0"/>
              <a:t>5/13/2024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47086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5B1ABCB-EAF5-47B9-A058-38256154B8F2}" type="datetimeFigureOut">
              <a:rPr lang="en-US" smtClean="0"/>
              <a:t>5/13/2024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162229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85B1ABCB-EAF5-47B9-A058-38256154B8F2}" type="datetimeFigureOut">
              <a:rPr lang="en-US" smtClean="0"/>
              <a:t>5/13/2024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A0225F0-B130-4B45-8628-2DF2CE086D76}" type="slidenum">
              <a:rPr lang="en-US" smtClean="0"/>
              <a:t>‹N›</a:t>
            </a:fld>
            <a:endParaRPr lang="en-US"/>
          </a:p>
        </p:txBody>
      </p:sp>
    </p:spTree>
    <p:extLst>
      <p:ext uri="{BB962C8B-B14F-4D97-AF65-F5344CB8AC3E}">
        <p14:creationId xmlns:p14="http://schemas.microsoft.com/office/powerpoint/2010/main" val="119906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1ABCB-EAF5-47B9-A058-38256154B8F2}" type="datetimeFigureOut">
              <a:rPr lang="en-US" smtClean="0"/>
              <a:t>5/13/2024</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225F0-B130-4B45-8628-2DF2CE086D76}" type="slidenum">
              <a:rPr lang="en-US" smtClean="0"/>
              <a:t>‹N›</a:t>
            </a:fld>
            <a:endParaRPr lang="en-US"/>
          </a:p>
        </p:txBody>
      </p:sp>
    </p:spTree>
    <p:extLst>
      <p:ext uri="{BB962C8B-B14F-4D97-AF65-F5344CB8AC3E}">
        <p14:creationId xmlns:p14="http://schemas.microsoft.com/office/powerpoint/2010/main" val="2511359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consilium.europa.eu/it/policies/eu-annual-budg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osservatoriocpi.unicatt.it/ocpi-pubblicazioni-il-bilancio-europeo-e-le-politiche-dell-union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budget/data/General/2024/it/GenExp.pdf"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uroparl.europa.eu/factsheets/it/sheet/27/entrate-dell-union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europa.eu/budget/graphs/revenue_expediture.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c.europa.eu/budget/graphs/revenue_expediture.html"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rgs.mef.gov.it/VERSIONE-I/e_government/amministrazioni_pubbliche/igrue/Attivita/BilancioU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penbdap.rgs.mef.gov.it/it/BUE/Scopri"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ef.gov.it/documenti-pubblicazioni/doc-finanza-pubblica/index.html" TargetMode="External"/><Relationship Id="rId1" Type="http://schemas.openxmlformats.org/officeDocument/2006/relationships/slideLayout" Target="../slideLayouts/slideLayout6.xml"/><Relationship Id="rId4" Type="http://schemas.openxmlformats.org/officeDocument/2006/relationships/hyperlink" Target="https://openbdap.rgs.mef.gov.it/it/Home/ViaggioNelBilanci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ata.imf.org/regular.aspx?key=61545852" TargetMode="External"/><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data.imf.org/?sk=388dfa60-1d26-4ade-b505-a05a558d9a4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nfostat.bancaditalia.it/inquiry/home?spyglass/taxo:CUBESET=/PUBBL_00/PUBBL_00_02_01_03&amp;ITEMSELEZ=TUEE0100:true&amp;OPEN=false/&amp;ep:LC=IT&amp;COMM=BANKITALIA&amp;ENV=LIVE&amp;CTX=DIFF&amp;IDX=2&amp;/view:CUBEID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istat.it/it/archivio/296426"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onsilium.europa.eu/it/policies/european-semester/european-semester-key-rules-and-documents/#report" TargetMode="External"/><Relationship Id="rId2" Type="http://schemas.openxmlformats.org/officeDocument/2006/relationships/hyperlink" Target="https://www.consilium.europa.eu/it/policies/european-semester/european-semester-key-rules-and-documents/#survey" TargetMode="External"/><Relationship Id="rId1" Type="http://schemas.openxmlformats.org/officeDocument/2006/relationships/slideLayout" Target="../slideLayouts/slideLayout2.xml"/><Relationship Id="rId4" Type="http://schemas.openxmlformats.org/officeDocument/2006/relationships/hyperlink" Target="https://www.consilium.europa.eu/it/policies/european-semester/european-semester-key-rules-and-documents/#aler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senato.it/web/docuorc2004.nsf/4d9255edaa0d94f8c12576ab0041cf0a/d2f6a77513b2d413c1258aba0056cdc0/$FILE/COM2023_0904_IT.pdf" TargetMode="External"/><Relationship Id="rId2" Type="http://schemas.openxmlformats.org/officeDocument/2006/relationships/hyperlink" Target="https://commission.europa.eu/publications/2024-european-semester-proposal-joint-employment-report_e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italiadomani.gov.it/content/sogei-ng/it/it/home.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economy-finance.ec.europa.eu/document/download/c4f69b57-28a1-4494-a033-534a3262b8b2_en?filename=ip256_en.pdf" TargetMode="External"/><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s://www.mef.gov.it/documenti-pubblicazioni/doc-finanza-pubblic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iticheeuropee.gov.it/media/6373/futuroeuropa_volume_web.pdf" TargetMode="External"/><Relationship Id="rId2" Type="http://schemas.openxmlformats.org/officeDocument/2006/relationships/hyperlink" Target="https://economy-finance.ec.europa.eu/economic-and-fiscal-governance/economic-governance-review_e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stats.oecd.org/Index.aspx?QueryId=51643" TargetMode="External"/><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www.rgs.mef.gov.it/_Documenti/VERSIONE-I/Attivit--i/Contabilit_e_finanza_pubblica/DEF/2022/Nota-Metodologica-2022.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8.png"/><Relationship Id="rId18" Type="http://schemas.openxmlformats.org/officeDocument/2006/relationships/customXml" Target="../ink/ink8.xml"/><Relationship Id="rId3" Type="http://schemas.openxmlformats.org/officeDocument/2006/relationships/image" Target="../media/image32.emf"/><Relationship Id="rId7" Type="http://schemas.openxmlformats.org/officeDocument/2006/relationships/image" Target="../media/image35.png"/><Relationship Id="rId12" Type="http://schemas.openxmlformats.org/officeDocument/2006/relationships/customXml" Target="../ink/ink5.xml"/><Relationship Id="rId17" Type="http://schemas.openxmlformats.org/officeDocument/2006/relationships/image" Target="../media/image40.png"/><Relationship Id="rId2" Type="http://schemas.openxmlformats.org/officeDocument/2006/relationships/hyperlink" Target="https://www.istat.it/it/files/2023/03/PIL-e-indebitamento-AP.pdf" TargetMode="External"/><Relationship Id="rId16" Type="http://schemas.openxmlformats.org/officeDocument/2006/relationships/customXml" Target="../ink/ink7.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customXml" Target="../ink/ink4.xml"/><Relationship Id="rId19" Type="http://schemas.openxmlformats.org/officeDocument/2006/relationships/image" Target="../media/image41.png"/><Relationship Id="rId4" Type="http://schemas.openxmlformats.org/officeDocument/2006/relationships/customXml" Target="../ink/ink1.xml"/><Relationship Id="rId9" Type="http://schemas.openxmlformats.org/officeDocument/2006/relationships/image" Target="../media/image36.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s://www.dt.mef.gov.it/export/sites/sitodt/modules/documenti_it/analisi_progammazione/documenti_programmatici/def_2024/DEF-2024_PDS.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ec.europa.eu/eurostat/statistics-explained/index.php?title=File:Public_balance,_2019_and_2020_(%C2%B9)_(Net_borrowing_(-)_or_lending_(%2B)_of_the_general_government_sector,_%25_of_GDP)_Oct_2021.png"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ec.europa.eu/eurostat/statistics-explained/index.php?title=Government_finance_statistics#General_government_surplus.2Fdeficit"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ommission.europa.eu/strategy-and-policy/eu-budget/motion/today_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br>
              <a:rPr lang="it-IT" dirty="0"/>
            </a:br>
            <a:r>
              <a:rPr lang="it-IT" dirty="0"/>
              <a:t>UE Federazione incompiuta e Politiche di Bilancio</a:t>
            </a:r>
            <a:endParaRPr lang="en-US" dirty="0"/>
          </a:p>
        </p:txBody>
      </p:sp>
      <p:sp>
        <p:nvSpPr>
          <p:cNvPr id="5" name="Segnaposto testo 4"/>
          <p:cNvSpPr>
            <a:spLocks noGrp="1"/>
          </p:cNvSpPr>
          <p:nvPr>
            <p:ph type="body" idx="1"/>
          </p:nvPr>
        </p:nvSpPr>
        <p:spPr/>
        <p:txBody>
          <a:bodyPr/>
          <a:lstStyle/>
          <a:p>
            <a:r>
              <a:rPr lang="it-IT" dirty="0"/>
              <a:t>I molteplici livelli di decisione della PE</a:t>
            </a:r>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1</a:t>
            </a:fld>
            <a:endParaRPr lang="en-US"/>
          </a:p>
        </p:txBody>
      </p:sp>
    </p:spTree>
    <p:extLst>
      <p:ext uri="{BB962C8B-B14F-4D97-AF65-F5344CB8AC3E}">
        <p14:creationId xmlns:p14="http://schemas.microsoft.com/office/powerpoint/2010/main" val="386460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hlinkClick r:id="rId2"/>
              </a:rPr>
              <a:t>Il bilancio annuale</a:t>
            </a:r>
            <a:r>
              <a:rPr lang="it-IT" dirty="0"/>
              <a:t>: la struttura</a:t>
            </a:r>
            <a:endParaRPr lang="en-US" dirty="0"/>
          </a:p>
        </p:txBody>
      </p:sp>
      <p:sp>
        <p:nvSpPr>
          <p:cNvPr id="6" name="Segnaposto contenuto 5"/>
          <p:cNvSpPr>
            <a:spLocks noGrp="1"/>
          </p:cNvSpPr>
          <p:nvPr>
            <p:ph idx="1"/>
          </p:nvPr>
        </p:nvSpPr>
        <p:spPr/>
        <p:txBody>
          <a:bodyPr>
            <a:normAutofit fontScale="92500" lnSpcReduction="10000"/>
          </a:bodyPr>
          <a:lstStyle/>
          <a:p>
            <a:r>
              <a:rPr lang="it-IT" dirty="0"/>
              <a:t>Il Bilancio annuale dell’Unione europea (UE) equivale a circa l’1 % del Reddito Nazionale dell’UE, un importo pro capite per cittadino UE pari all’incirca a 240 euro.</a:t>
            </a:r>
          </a:p>
          <a:p>
            <a:r>
              <a:rPr lang="it-IT" dirty="0"/>
              <a:t>Gli interventi e i progetti finanziati dal bilancio UE rispecchiano le priorità stabilite dall’Unione in un determinato momento. Essi sono raggruppati in 8 grandi categorie di spesa (i cosiddetti «</a:t>
            </a:r>
            <a:r>
              <a:rPr lang="it-IT" dirty="0">
                <a:solidFill>
                  <a:srgbClr val="FF0000"/>
                </a:solidFill>
              </a:rPr>
              <a:t>capitoli</a:t>
            </a:r>
            <a:r>
              <a:rPr lang="it-IT" dirty="0"/>
              <a:t>» o sezioni) e in base a </a:t>
            </a:r>
            <a:r>
              <a:rPr lang="it-IT" b="1" dirty="0"/>
              <a:t>30 </a:t>
            </a:r>
            <a:r>
              <a:rPr lang="en-US" b="1" dirty="0"/>
              <a:t>diverse </a:t>
            </a:r>
            <a:r>
              <a:rPr lang="en-US" b="1" dirty="0" err="1"/>
              <a:t>aree</a:t>
            </a:r>
            <a:r>
              <a:rPr lang="en-US" b="1" dirty="0"/>
              <a:t> </a:t>
            </a:r>
            <a:r>
              <a:rPr lang="en-US" b="1" dirty="0" err="1"/>
              <a:t>d’intervento</a:t>
            </a:r>
            <a:r>
              <a:rPr lang="en-US" dirty="0"/>
              <a:t>.</a:t>
            </a:r>
          </a:p>
          <a:p>
            <a:r>
              <a:rPr lang="it-IT" dirty="0"/>
              <a:t>Il bilancio UE finanzia interventi e progetti in settori nei quali tutti gli Stati membri hanno deciso di agire nell’ambito dell’Unione, e questo perché, come abbiamo già sottolineato, in determinati campi, è possibile massimizzare i risultati e ridurre le spese unendo </a:t>
            </a:r>
            <a:r>
              <a:rPr lang="en-US" dirty="0"/>
              <a:t>le </a:t>
            </a:r>
            <a:r>
              <a:rPr lang="en-US" dirty="0" err="1"/>
              <a:t>forze</a:t>
            </a:r>
            <a:r>
              <a:rPr lang="en-US" dirty="0"/>
              <a:t> (</a:t>
            </a:r>
            <a:r>
              <a:rPr lang="en-US" dirty="0" err="1"/>
              <a:t>esternalità</a:t>
            </a:r>
            <a:r>
              <a:rPr lang="en-US" dirty="0"/>
              <a:t> ed </a:t>
            </a:r>
            <a:r>
              <a:rPr lang="en-US" dirty="0" err="1"/>
              <a:t>economie</a:t>
            </a:r>
            <a:r>
              <a:rPr lang="en-US" dirty="0"/>
              <a:t> di </a:t>
            </a:r>
            <a:r>
              <a:rPr lang="en-US" dirty="0" err="1"/>
              <a:t>scala</a:t>
            </a:r>
            <a:r>
              <a:rPr lang="en-US" dirty="0"/>
              <a:t>).</a:t>
            </a:r>
          </a:p>
        </p:txBody>
      </p:sp>
      <p:sp>
        <p:nvSpPr>
          <p:cNvPr id="4" name="Segnaposto numero diapositiva 3"/>
          <p:cNvSpPr>
            <a:spLocks noGrp="1"/>
          </p:cNvSpPr>
          <p:nvPr>
            <p:ph type="sldNum" sz="quarter" idx="12"/>
          </p:nvPr>
        </p:nvSpPr>
        <p:spPr/>
        <p:txBody>
          <a:bodyPr/>
          <a:lstStyle/>
          <a:p>
            <a:fld id="{05F37082-10A1-4C54-A578-B5F5D1519421}" type="slidenum">
              <a:rPr lang="en-US" smtClean="0"/>
              <a:t>10</a:t>
            </a:fld>
            <a:endParaRPr lang="en-US"/>
          </a:p>
        </p:txBody>
      </p:sp>
    </p:spTree>
    <p:extLst>
      <p:ext uri="{BB962C8B-B14F-4D97-AF65-F5344CB8AC3E}">
        <p14:creationId xmlns:p14="http://schemas.microsoft.com/office/powerpoint/2010/main" val="185452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BDDDA8B-21CB-4372-86AF-EAA8908850C3}"/>
              </a:ext>
            </a:extLst>
          </p:cNvPr>
          <p:cNvPicPr>
            <a:picLocks noChangeAspect="1"/>
          </p:cNvPicPr>
          <p:nvPr/>
        </p:nvPicPr>
        <p:blipFill>
          <a:blip r:embed="rId2"/>
          <a:stretch>
            <a:fillRect/>
          </a:stretch>
        </p:blipFill>
        <p:spPr>
          <a:xfrm>
            <a:off x="0" y="-17530"/>
            <a:ext cx="3964701" cy="6844402"/>
          </a:xfrm>
          <a:prstGeom prst="rect">
            <a:avLst/>
          </a:prstGeom>
        </p:spPr>
      </p:pic>
      <p:sp>
        <p:nvSpPr>
          <p:cNvPr id="6" name="Freccia a pentagono 5">
            <a:extLst>
              <a:ext uri="{FF2B5EF4-FFF2-40B4-BE49-F238E27FC236}">
                <a16:creationId xmlns:a16="http://schemas.microsoft.com/office/drawing/2014/main" id="{6570514F-CFD4-4557-8524-0167FE6B7898}"/>
              </a:ext>
            </a:extLst>
          </p:cNvPr>
          <p:cNvSpPr/>
          <p:nvPr/>
        </p:nvSpPr>
        <p:spPr>
          <a:xfrm>
            <a:off x="8075085" y="2836334"/>
            <a:ext cx="2281767" cy="7493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Pagamenti</a:t>
            </a:r>
            <a:r>
              <a:rPr lang="it-IT" sz="2400" dirty="0"/>
              <a:t>: 165,2 </a:t>
            </a:r>
            <a:r>
              <a:rPr lang="it-IT" sz="2400" dirty="0" err="1"/>
              <a:t>Mlrd</a:t>
            </a:r>
            <a:r>
              <a:rPr lang="it-IT" sz="2400" dirty="0"/>
              <a:t>€</a:t>
            </a:r>
          </a:p>
        </p:txBody>
      </p:sp>
      <p:sp>
        <p:nvSpPr>
          <p:cNvPr id="7" name="Titolo 6">
            <a:extLst>
              <a:ext uri="{FF2B5EF4-FFF2-40B4-BE49-F238E27FC236}">
                <a16:creationId xmlns:a16="http://schemas.microsoft.com/office/drawing/2014/main" id="{15FA89B7-5762-4B77-858A-20C227E04D2C}"/>
              </a:ext>
            </a:extLst>
          </p:cNvPr>
          <p:cNvSpPr>
            <a:spLocks noGrp="1"/>
          </p:cNvSpPr>
          <p:nvPr>
            <p:ph type="title"/>
          </p:nvPr>
        </p:nvSpPr>
        <p:spPr>
          <a:xfrm>
            <a:off x="3790557" y="403224"/>
            <a:ext cx="7975600" cy="1325563"/>
          </a:xfrm>
        </p:spPr>
        <p:txBody>
          <a:bodyPr/>
          <a:lstStyle/>
          <a:p>
            <a:r>
              <a:rPr lang="it-IT" dirty="0"/>
              <a:t>Un esempio: Il bilancio annuale per il 2024 – le sezioni</a:t>
            </a:r>
          </a:p>
        </p:txBody>
      </p:sp>
      <p:sp>
        <p:nvSpPr>
          <p:cNvPr id="8" name="Freccia a pentagono 7">
            <a:extLst>
              <a:ext uri="{FF2B5EF4-FFF2-40B4-BE49-F238E27FC236}">
                <a16:creationId xmlns:a16="http://schemas.microsoft.com/office/drawing/2014/main" id="{967C8814-F532-4634-BB61-8B0E8B7333EF}"/>
              </a:ext>
            </a:extLst>
          </p:cNvPr>
          <p:cNvSpPr/>
          <p:nvPr/>
        </p:nvSpPr>
        <p:spPr>
          <a:xfrm>
            <a:off x="4148667" y="2451101"/>
            <a:ext cx="2836333" cy="151976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r>
              <a:rPr lang="it-IT" sz="2400" b="1" dirty="0"/>
              <a:t>Impegni</a:t>
            </a:r>
            <a:r>
              <a:rPr lang="it-IT" sz="2400" dirty="0"/>
              <a:t> di Spesa in miliardi di Euro: BILANCIO 2024</a:t>
            </a:r>
          </a:p>
        </p:txBody>
      </p:sp>
      <p:sp>
        <p:nvSpPr>
          <p:cNvPr id="9" name="Rettangolo 8">
            <a:extLst>
              <a:ext uri="{FF2B5EF4-FFF2-40B4-BE49-F238E27FC236}">
                <a16:creationId xmlns:a16="http://schemas.microsoft.com/office/drawing/2014/main" id="{4291E77A-34A4-485B-A3B1-C8E81D4CDB95}"/>
              </a:ext>
            </a:extLst>
          </p:cNvPr>
          <p:cNvSpPr/>
          <p:nvPr/>
        </p:nvSpPr>
        <p:spPr>
          <a:xfrm>
            <a:off x="4148667" y="4141812"/>
            <a:ext cx="2679700"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it-IT" dirty="0">
                <a:solidFill>
                  <a:schemeClr val="bg1"/>
                </a:solidFill>
                <a:latin typeface="Open Sans"/>
              </a:rPr>
              <a:t>sono obblighi di spesa giuridicamente vincolanti riconducibili ad azioni di durata pluriennale</a:t>
            </a:r>
            <a:endParaRPr lang="it-IT" dirty="0">
              <a:solidFill>
                <a:schemeClr val="bg1"/>
              </a:solidFill>
            </a:endParaRPr>
          </a:p>
        </p:txBody>
      </p:sp>
      <p:sp>
        <p:nvSpPr>
          <p:cNvPr id="10" name="Rettangolo 9">
            <a:extLst>
              <a:ext uri="{FF2B5EF4-FFF2-40B4-BE49-F238E27FC236}">
                <a16:creationId xmlns:a16="http://schemas.microsoft.com/office/drawing/2014/main" id="{0B3AC2AD-3A34-4F8B-A6E2-E74FDCBE40DF}"/>
              </a:ext>
            </a:extLst>
          </p:cNvPr>
          <p:cNvSpPr/>
          <p:nvPr/>
        </p:nvSpPr>
        <p:spPr>
          <a:xfrm>
            <a:off x="8075085" y="3835180"/>
            <a:ext cx="2387600"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it-IT" dirty="0">
                <a:solidFill>
                  <a:schemeClr val="bg1"/>
                </a:solidFill>
                <a:latin typeface="Open Sans"/>
              </a:rPr>
              <a:t>coprono le spese derivanti dagli impegni iscritti nel bilancio dell'UE durante l'esercizio in corso o durante quelli precedenti</a:t>
            </a:r>
            <a:endParaRPr lang="it-IT" dirty="0">
              <a:solidFill>
                <a:schemeClr val="bg1"/>
              </a:solidFill>
            </a:endParaRPr>
          </a:p>
        </p:txBody>
      </p:sp>
    </p:spTree>
    <p:extLst>
      <p:ext uri="{BB962C8B-B14F-4D97-AF65-F5344CB8AC3E}">
        <p14:creationId xmlns:p14="http://schemas.microsoft.com/office/powerpoint/2010/main" val="417334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3FDFC0-A0C9-4028-ADA2-D6BA36D4A23E}"/>
              </a:ext>
            </a:extLst>
          </p:cNvPr>
          <p:cNvSpPr>
            <a:spLocks noGrp="1"/>
          </p:cNvSpPr>
          <p:nvPr>
            <p:ph type="title"/>
          </p:nvPr>
        </p:nvSpPr>
        <p:spPr/>
        <p:txBody>
          <a:bodyPr/>
          <a:lstStyle/>
          <a:p>
            <a:r>
              <a:rPr lang="it-IT" dirty="0"/>
              <a:t>La dimensione del bilancio con gli interventi straordinari NGEU</a:t>
            </a:r>
          </a:p>
        </p:txBody>
      </p:sp>
      <p:pic>
        <p:nvPicPr>
          <p:cNvPr id="3" name="Immagine 2">
            <a:extLst>
              <a:ext uri="{FF2B5EF4-FFF2-40B4-BE49-F238E27FC236}">
                <a16:creationId xmlns:a16="http://schemas.microsoft.com/office/drawing/2014/main" id="{8B501FCC-B415-4498-91A8-05330A260ED9}"/>
              </a:ext>
            </a:extLst>
          </p:cNvPr>
          <p:cNvPicPr>
            <a:picLocks noChangeAspect="1"/>
          </p:cNvPicPr>
          <p:nvPr/>
        </p:nvPicPr>
        <p:blipFill>
          <a:blip r:embed="rId2"/>
          <a:stretch>
            <a:fillRect/>
          </a:stretch>
        </p:blipFill>
        <p:spPr>
          <a:xfrm>
            <a:off x="1864829" y="1877045"/>
            <a:ext cx="7448550" cy="4048125"/>
          </a:xfrm>
          <a:prstGeom prst="rect">
            <a:avLst/>
          </a:prstGeom>
        </p:spPr>
      </p:pic>
      <p:sp>
        <p:nvSpPr>
          <p:cNvPr id="4" name="Rettangolo 3">
            <a:extLst>
              <a:ext uri="{FF2B5EF4-FFF2-40B4-BE49-F238E27FC236}">
                <a16:creationId xmlns:a16="http://schemas.microsoft.com/office/drawing/2014/main" id="{6E27B5CC-BA0A-444C-8B94-EB25B7CC2A42}"/>
              </a:ext>
            </a:extLst>
          </p:cNvPr>
          <p:cNvSpPr/>
          <p:nvPr/>
        </p:nvSpPr>
        <p:spPr>
          <a:xfrm>
            <a:off x="1189381" y="6067696"/>
            <a:ext cx="10515599" cy="369332"/>
          </a:xfrm>
          <a:prstGeom prst="rect">
            <a:avLst/>
          </a:prstGeom>
        </p:spPr>
        <p:txBody>
          <a:bodyPr wrap="square">
            <a:spAutoFit/>
          </a:bodyPr>
          <a:lstStyle/>
          <a:p>
            <a:r>
              <a:rPr lang="it-IT" dirty="0">
                <a:hlinkClick r:id="rId3"/>
              </a:rPr>
              <a:t>https://osservatoriocpi.unicatt.it/ocpi-pubblicazioni-il-bilancio-europeo-e-le-politiche-dell-unione</a:t>
            </a:r>
            <a:r>
              <a:rPr lang="it-IT" dirty="0"/>
              <a:t> </a:t>
            </a:r>
          </a:p>
        </p:txBody>
      </p:sp>
    </p:spTree>
    <p:extLst>
      <p:ext uri="{BB962C8B-B14F-4D97-AF65-F5344CB8AC3E}">
        <p14:creationId xmlns:p14="http://schemas.microsoft.com/office/powerpoint/2010/main" val="50381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t>Responsabilità</a:t>
            </a:r>
            <a:r>
              <a:rPr lang="en-US" b="1" dirty="0"/>
              <a:t> </a:t>
            </a:r>
            <a:r>
              <a:rPr lang="en-US" b="1" dirty="0" err="1"/>
              <a:t>della</a:t>
            </a:r>
            <a:r>
              <a:rPr lang="en-US" b="1" dirty="0"/>
              <a:t> </a:t>
            </a:r>
            <a:r>
              <a:rPr lang="en-US" b="1" dirty="0" err="1"/>
              <a:t>gestione</a:t>
            </a:r>
            <a:r>
              <a:rPr lang="en-US" b="1" dirty="0"/>
              <a:t> del </a:t>
            </a:r>
            <a:r>
              <a:rPr lang="en-US" b="1" dirty="0" err="1"/>
              <a:t>bilancio</a:t>
            </a:r>
            <a:r>
              <a:rPr lang="en-US" b="1" dirty="0"/>
              <a:t> UE</a:t>
            </a:r>
            <a:endParaRPr lang="en-US" dirty="0"/>
          </a:p>
        </p:txBody>
      </p:sp>
      <p:sp>
        <p:nvSpPr>
          <p:cNvPr id="3" name="Segnaposto contenuto 2"/>
          <p:cNvSpPr>
            <a:spLocks noGrp="1"/>
          </p:cNvSpPr>
          <p:nvPr>
            <p:ph idx="1"/>
          </p:nvPr>
        </p:nvSpPr>
        <p:spPr>
          <a:xfrm>
            <a:off x="838200" y="1825625"/>
            <a:ext cx="5489448" cy="4351338"/>
          </a:xfrm>
        </p:spPr>
        <p:txBody>
          <a:bodyPr>
            <a:normAutofit fontScale="92500" lnSpcReduction="20000"/>
          </a:bodyPr>
          <a:lstStyle/>
          <a:p>
            <a:r>
              <a:rPr lang="it-IT" dirty="0"/>
              <a:t>La </a:t>
            </a:r>
            <a:r>
              <a:rPr lang="it-IT" dirty="0">
                <a:solidFill>
                  <a:srgbClr val="FF0000"/>
                </a:solidFill>
              </a:rPr>
              <a:t>Commissione Europea </a:t>
            </a:r>
            <a:r>
              <a:rPr lang="it-IT" dirty="0"/>
              <a:t>è </a:t>
            </a:r>
            <a:r>
              <a:rPr lang="it-IT" b="1" dirty="0"/>
              <a:t>responsabile in ultima istanza </a:t>
            </a:r>
            <a:r>
              <a:rPr lang="it-IT" dirty="0"/>
              <a:t>dell’esecuzione del bilancio.</a:t>
            </a:r>
          </a:p>
          <a:p>
            <a:r>
              <a:rPr lang="it-IT" dirty="0"/>
              <a:t>Nella pratica, il bilancio UE viene speso in larga parte (74% circa) nell’ambito della cosiddetta </a:t>
            </a:r>
            <a:r>
              <a:rPr lang="it-IT" b="1" dirty="0"/>
              <a:t>gestione concorrente</a:t>
            </a:r>
            <a:r>
              <a:rPr lang="it-IT" dirty="0"/>
              <a:t>, in virtù alla quale sono le autorità degli Stati membri, e non i servizi della Commissione, a gestire le spese.</a:t>
            </a:r>
          </a:p>
          <a:p>
            <a:r>
              <a:rPr lang="it-IT" dirty="0"/>
              <a:t>Il testo del </a:t>
            </a:r>
            <a:r>
              <a:rPr lang="it-IT" b="1" dirty="0"/>
              <a:t>bilancio annuale </a:t>
            </a:r>
            <a:r>
              <a:rPr lang="it-IT" dirty="0"/>
              <a:t>viene quindi adottato, in esso si trovano i 30 titoli (o Missioni= gli obiettivi)</a:t>
            </a:r>
            <a:endParaRPr lang="en-US" dirty="0"/>
          </a:p>
        </p:txBody>
      </p:sp>
      <p:pic>
        <p:nvPicPr>
          <p:cNvPr id="4" name="Immagine 3"/>
          <p:cNvPicPr>
            <a:picLocks noChangeAspect="1"/>
          </p:cNvPicPr>
          <p:nvPr/>
        </p:nvPicPr>
        <p:blipFill>
          <a:blip r:embed="rId2"/>
          <a:stretch>
            <a:fillRect/>
          </a:stretch>
        </p:blipFill>
        <p:spPr>
          <a:xfrm>
            <a:off x="6241403" y="2449832"/>
            <a:ext cx="5848816" cy="2871976"/>
          </a:xfrm>
          <a:prstGeom prst="rect">
            <a:avLst/>
          </a:prstGeom>
        </p:spPr>
      </p:pic>
      <p:sp>
        <p:nvSpPr>
          <p:cNvPr id="6" name="Rettangolo 5">
            <a:extLst>
              <a:ext uri="{FF2B5EF4-FFF2-40B4-BE49-F238E27FC236}">
                <a16:creationId xmlns:a16="http://schemas.microsoft.com/office/drawing/2014/main" id="{3A03E81A-172C-4D9A-BE06-1F6EC42DEB5B}"/>
              </a:ext>
            </a:extLst>
          </p:cNvPr>
          <p:cNvSpPr/>
          <p:nvPr/>
        </p:nvSpPr>
        <p:spPr>
          <a:xfrm>
            <a:off x="1109869" y="5896286"/>
            <a:ext cx="7621657" cy="369332"/>
          </a:xfrm>
          <a:prstGeom prst="rect">
            <a:avLst/>
          </a:prstGeom>
        </p:spPr>
        <p:txBody>
          <a:bodyPr wrap="square">
            <a:spAutoFit/>
          </a:bodyPr>
          <a:lstStyle/>
          <a:p>
            <a:r>
              <a:rPr lang="it-IT" dirty="0">
                <a:hlinkClick r:id="rId3"/>
              </a:rPr>
              <a:t>https://eur-lex.europa.eu/budget/data/General/2024/it/GenExp.pdf</a:t>
            </a:r>
            <a:r>
              <a:rPr lang="it-IT" dirty="0"/>
              <a:t> </a:t>
            </a:r>
          </a:p>
        </p:txBody>
      </p:sp>
    </p:spTree>
    <p:extLst>
      <p:ext uri="{BB962C8B-B14F-4D97-AF65-F5344CB8AC3E}">
        <p14:creationId xmlns:p14="http://schemas.microsoft.com/office/powerpoint/2010/main" val="115713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La Spesa dell’UE</a:t>
            </a:r>
            <a:endParaRPr lang="en-US" dirty="0"/>
          </a:p>
        </p:txBody>
      </p:sp>
      <p:sp>
        <p:nvSpPr>
          <p:cNvPr id="6" name="Segnaposto contenuto 5"/>
          <p:cNvSpPr>
            <a:spLocks noGrp="1"/>
          </p:cNvSpPr>
          <p:nvPr>
            <p:ph idx="1"/>
          </p:nvPr>
        </p:nvSpPr>
        <p:spPr>
          <a:xfrm>
            <a:off x="838200" y="1825625"/>
            <a:ext cx="10515600" cy="4286084"/>
          </a:xfrm>
        </p:spPr>
        <p:txBody>
          <a:bodyPr>
            <a:normAutofit/>
          </a:bodyPr>
          <a:lstStyle/>
          <a:p>
            <a:r>
              <a:rPr lang="it-IT" dirty="0"/>
              <a:t>Utilizzando solo poco più dell'1% della sua ricchezza globale all'anno, l'UE costruisce il nostro avvenire comune e svolge un ruolo di primo piano sulla scena mondiale. L'obiettivo è quello di far fronte alle sfide che si presentano oggi alla nostra società, per assicurare ai </a:t>
            </a:r>
            <a:r>
              <a:rPr lang="en-US" dirty="0" err="1"/>
              <a:t>cittadini</a:t>
            </a:r>
            <a:r>
              <a:rPr lang="en-US" dirty="0"/>
              <a:t> </a:t>
            </a:r>
            <a:r>
              <a:rPr lang="en-US" dirty="0" err="1"/>
              <a:t>europei</a:t>
            </a:r>
            <a:r>
              <a:rPr lang="en-US" dirty="0"/>
              <a:t> </a:t>
            </a:r>
            <a:r>
              <a:rPr lang="en-US" dirty="0" err="1"/>
              <a:t>un'esistenza</a:t>
            </a:r>
            <a:r>
              <a:rPr lang="en-US" dirty="0"/>
              <a:t> </a:t>
            </a:r>
            <a:r>
              <a:rPr lang="en-US" dirty="0" err="1"/>
              <a:t>migliore</a:t>
            </a:r>
            <a:r>
              <a:rPr lang="en-US" dirty="0"/>
              <a:t>.</a:t>
            </a:r>
          </a:p>
          <a:p>
            <a:r>
              <a:rPr lang="it-IT" dirty="0"/>
              <a:t>Le </a:t>
            </a:r>
            <a:r>
              <a:rPr lang="it-IT" dirty="0">
                <a:solidFill>
                  <a:srgbClr val="FF0000"/>
                </a:solidFill>
              </a:rPr>
              <a:t>spese dell'UE </a:t>
            </a:r>
            <a:r>
              <a:rPr lang="it-IT" dirty="0"/>
              <a:t>sono quindi essenzialmente </a:t>
            </a:r>
            <a:r>
              <a:rPr lang="it-IT" b="1" dirty="0"/>
              <a:t>destinate a ridurre le disparità di reddito</a:t>
            </a:r>
            <a:r>
              <a:rPr lang="it-IT" dirty="0"/>
              <a:t> e di </a:t>
            </a:r>
            <a:r>
              <a:rPr lang="it-IT" b="1" dirty="0"/>
              <a:t>condizione sociale</a:t>
            </a:r>
            <a:r>
              <a:rPr lang="it-IT" dirty="0"/>
              <a:t>, a </a:t>
            </a:r>
            <a:r>
              <a:rPr lang="it-IT" b="1" dirty="0"/>
              <a:t>promuovere la mobilità </a:t>
            </a:r>
            <a:r>
              <a:rPr lang="it-IT" dirty="0"/>
              <a:t>resa possibile dall'apertura delle frontiere interne, a </a:t>
            </a:r>
            <a:r>
              <a:rPr lang="it-IT" b="1" dirty="0"/>
              <a:t>garantire libertà</a:t>
            </a:r>
            <a:r>
              <a:rPr lang="it-IT" dirty="0"/>
              <a:t>, </a:t>
            </a:r>
            <a:r>
              <a:rPr lang="it-IT" b="1" dirty="0"/>
              <a:t>sicurezza e giustizia all'interno delle frontiere dell'UE</a:t>
            </a:r>
            <a:r>
              <a:rPr lang="it-IT" dirty="0"/>
              <a:t> e a </a:t>
            </a:r>
            <a:r>
              <a:rPr lang="it-IT" b="1" dirty="0"/>
              <a:t>salvaguardare la </a:t>
            </a:r>
            <a:r>
              <a:rPr lang="en-US" b="1" dirty="0" err="1"/>
              <a:t>diversità</a:t>
            </a:r>
            <a:r>
              <a:rPr lang="en-US" b="1" dirty="0"/>
              <a:t> </a:t>
            </a:r>
            <a:r>
              <a:rPr lang="en-US" b="1" dirty="0" err="1"/>
              <a:t>culturale</a:t>
            </a:r>
            <a:r>
              <a:rPr lang="en-US" dirty="0"/>
              <a:t>.</a:t>
            </a:r>
          </a:p>
        </p:txBody>
      </p:sp>
      <p:sp>
        <p:nvSpPr>
          <p:cNvPr id="4" name="Segnaposto numero diapositiva 3"/>
          <p:cNvSpPr>
            <a:spLocks noGrp="1"/>
          </p:cNvSpPr>
          <p:nvPr>
            <p:ph type="sldNum" sz="quarter" idx="12"/>
          </p:nvPr>
        </p:nvSpPr>
        <p:spPr/>
        <p:txBody>
          <a:bodyPr/>
          <a:lstStyle/>
          <a:p>
            <a:fld id="{05F37082-10A1-4C54-A578-B5F5D1519421}" type="slidenum">
              <a:rPr lang="en-US" smtClean="0"/>
              <a:t>14</a:t>
            </a:fld>
            <a:endParaRPr lang="en-US"/>
          </a:p>
        </p:txBody>
      </p:sp>
    </p:spTree>
    <p:extLst>
      <p:ext uri="{BB962C8B-B14F-4D97-AF65-F5344CB8AC3E}">
        <p14:creationId xmlns:p14="http://schemas.microsoft.com/office/powerpoint/2010/main" val="113321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671669B-7220-4FF9-B0D8-9D379DB23B8F}"/>
              </a:ext>
            </a:extLst>
          </p:cNvPr>
          <p:cNvSpPr>
            <a:spLocks noGrp="1"/>
          </p:cNvSpPr>
          <p:nvPr>
            <p:ph type="title"/>
          </p:nvPr>
        </p:nvSpPr>
        <p:spPr/>
        <p:txBody>
          <a:bodyPr/>
          <a:lstStyle/>
          <a:p>
            <a:r>
              <a:rPr lang="it-IT" dirty="0"/>
              <a:t>Misure finanziate con i nuovi fondi</a:t>
            </a:r>
          </a:p>
        </p:txBody>
      </p:sp>
      <p:pic>
        <p:nvPicPr>
          <p:cNvPr id="5" name="Immagine 4">
            <a:extLst>
              <a:ext uri="{FF2B5EF4-FFF2-40B4-BE49-F238E27FC236}">
                <a16:creationId xmlns:a16="http://schemas.microsoft.com/office/drawing/2014/main" id="{418EC139-D798-47C9-B8AA-DB24B9FA3E77}"/>
              </a:ext>
            </a:extLst>
          </p:cNvPr>
          <p:cNvPicPr>
            <a:picLocks noChangeAspect="1"/>
          </p:cNvPicPr>
          <p:nvPr/>
        </p:nvPicPr>
        <p:blipFill>
          <a:blip r:embed="rId2"/>
          <a:stretch>
            <a:fillRect/>
          </a:stretch>
        </p:blipFill>
        <p:spPr>
          <a:xfrm>
            <a:off x="1064730" y="1488385"/>
            <a:ext cx="7448550" cy="5143500"/>
          </a:xfrm>
          <a:prstGeom prst="rect">
            <a:avLst/>
          </a:prstGeom>
        </p:spPr>
      </p:pic>
    </p:spTree>
    <p:extLst>
      <p:ext uri="{BB962C8B-B14F-4D97-AF65-F5344CB8AC3E}">
        <p14:creationId xmlns:p14="http://schemas.microsoft.com/office/powerpoint/2010/main" val="32851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L’evoluzione del Bilancio UE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16</a:t>
            </a:fld>
            <a:endParaRPr lang="en-US"/>
          </a:p>
        </p:txBody>
      </p:sp>
      <p:pic>
        <p:nvPicPr>
          <p:cNvPr id="14338" name="Picture 2" descr="Altro che Europa federale: il peso dell'Unione europea è solo l'1% del PIL  (e tende a calare) | Keyne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95" y="1584325"/>
            <a:ext cx="6926003" cy="3970169"/>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3"/>
          <a:stretch>
            <a:fillRect/>
          </a:stretch>
        </p:blipFill>
        <p:spPr>
          <a:xfrm>
            <a:off x="5213516" y="2542617"/>
            <a:ext cx="6517711" cy="4099345"/>
          </a:xfrm>
          <a:prstGeom prst="rect">
            <a:avLst/>
          </a:prstGeom>
        </p:spPr>
      </p:pic>
    </p:spTree>
    <p:extLst>
      <p:ext uri="{BB962C8B-B14F-4D97-AF65-F5344CB8AC3E}">
        <p14:creationId xmlns:p14="http://schemas.microsoft.com/office/powerpoint/2010/main" val="7658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Entrate</a:t>
            </a:r>
            <a:endParaRPr lang="en-US" dirty="0"/>
          </a:p>
        </p:txBody>
      </p:sp>
      <p:sp>
        <p:nvSpPr>
          <p:cNvPr id="5" name="Segnaposto contenuto 4"/>
          <p:cNvSpPr>
            <a:spLocks noGrp="1"/>
          </p:cNvSpPr>
          <p:nvPr>
            <p:ph idx="1"/>
          </p:nvPr>
        </p:nvSpPr>
        <p:spPr/>
        <p:txBody>
          <a:bodyPr>
            <a:normAutofit fontScale="92500" lnSpcReduction="10000"/>
          </a:bodyPr>
          <a:lstStyle/>
          <a:p>
            <a:r>
              <a:rPr lang="it-IT" dirty="0"/>
              <a:t>Il bilancio dell'UE è finanziato principalmente attraverso tre "</a:t>
            </a:r>
            <a:r>
              <a:rPr lang="it-IT" dirty="0">
                <a:highlight>
                  <a:srgbClr val="FFFF00"/>
                </a:highlight>
              </a:rPr>
              <a:t>risorse proprie</a:t>
            </a:r>
            <a:r>
              <a:rPr lang="it-IT" dirty="0"/>
              <a:t>". Una parte considerevole (quasi tre quarti) delle entrate è costituita da </a:t>
            </a:r>
            <a:r>
              <a:rPr lang="it-IT" u="sng" dirty="0"/>
              <a:t>contributi versati degli Stati membri in funzione della loro prosperità</a:t>
            </a:r>
            <a:r>
              <a:rPr lang="it-IT" dirty="0"/>
              <a:t>, </a:t>
            </a:r>
            <a:r>
              <a:rPr lang="it-IT" u="sng" dirty="0"/>
              <a:t>espressa dal prodotto interno lordo</a:t>
            </a:r>
            <a:r>
              <a:rPr lang="it-IT" dirty="0"/>
              <a:t>. Il </a:t>
            </a:r>
            <a:r>
              <a:rPr lang="it-IT" b="1" dirty="0"/>
              <a:t>principio</a:t>
            </a:r>
            <a:r>
              <a:rPr lang="it-IT" dirty="0"/>
              <a:t> di base per il calcolo del contributo di ciascuno Stato membro è quello della </a:t>
            </a:r>
            <a:r>
              <a:rPr lang="it-IT" b="1" dirty="0"/>
              <a:t>solidarietà</a:t>
            </a:r>
            <a:r>
              <a:rPr lang="it-IT" dirty="0"/>
              <a:t> e della </a:t>
            </a:r>
            <a:r>
              <a:rPr lang="it-IT" b="1" dirty="0"/>
              <a:t>capacità di pagamento</a:t>
            </a:r>
            <a:r>
              <a:rPr lang="it-IT" dirty="0"/>
              <a:t>, con le opportune modifiche nel caso in cui questo principio si traduca in un onere eccessivo </a:t>
            </a:r>
            <a:r>
              <a:rPr lang="en-US" dirty="0"/>
              <a:t>per </a:t>
            </a:r>
            <a:r>
              <a:rPr lang="en-US" dirty="0" err="1"/>
              <a:t>alcuni</a:t>
            </a:r>
            <a:r>
              <a:rPr lang="en-US" dirty="0"/>
              <a:t> </a:t>
            </a:r>
            <a:r>
              <a:rPr lang="en-US" dirty="0" err="1"/>
              <a:t>Stati</a:t>
            </a:r>
            <a:r>
              <a:rPr lang="en-US" dirty="0"/>
              <a:t> </a:t>
            </a:r>
            <a:r>
              <a:rPr lang="en-US" dirty="0" err="1"/>
              <a:t>membri</a:t>
            </a:r>
            <a:r>
              <a:rPr lang="en-US" dirty="0"/>
              <a:t>.</a:t>
            </a:r>
          </a:p>
          <a:p>
            <a:r>
              <a:rPr lang="it-IT" dirty="0"/>
              <a:t>Le restanti entrate sono costituite dai </a:t>
            </a:r>
            <a:r>
              <a:rPr lang="it-IT" dirty="0">
                <a:highlight>
                  <a:srgbClr val="FFFF00"/>
                </a:highlight>
              </a:rPr>
              <a:t>dazi doganali </a:t>
            </a:r>
            <a:r>
              <a:rPr lang="it-IT" dirty="0"/>
              <a:t>e dai </a:t>
            </a:r>
            <a:r>
              <a:rPr lang="it-IT" dirty="0">
                <a:highlight>
                  <a:srgbClr val="FFFF00"/>
                </a:highlight>
              </a:rPr>
              <a:t>prelievi agricoli</a:t>
            </a:r>
            <a:r>
              <a:rPr lang="it-IT" dirty="0"/>
              <a:t> (una forma di dazio sull'importazione dei prodotti agricoli) nonché da </a:t>
            </a:r>
            <a:r>
              <a:rPr lang="it-IT" dirty="0">
                <a:highlight>
                  <a:srgbClr val="FFFF00"/>
                </a:highlight>
              </a:rPr>
              <a:t>una percentuale fissa delle somme che gli Stati membri percepiscono sotto forma di imposta sul valore aggiunto </a:t>
            </a:r>
            <a:r>
              <a:rPr lang="it-IT" dirty="0"/>
              <a:t>(IVA) ed infine da contributi nazionali basati sulla quantità di </a:t>
            </a:r>
            <a:r>
              <a:rPr lang="it-IT" b="1" dirty="0"/>
              <a:t>rifiuti di imballaggio di plastica non riciclati</a:t>
            </a:r>
            <a:r>
              <a:rPr lang="it-IT" dirty="0"/>
              <a:t> prodotti da uno Stato membro (dall’1.1.2021)</a:t>
            </a:r>
          </a:p>
          <a:p>
            <a:endParaRPr lang="en-US" dirty="0"/>
          </a:p>
        </p:txBody>
      </p:sp>
      <p:sp>
        <p:nvSpPr>
          <p:cNvPr id="3" name="Segnaposto numero diapositiva 2"/>
          <p:cNvSpPr>
            <a:spLocks noGrp="1"/>
          </p:cNvSpPr>
          <p:nvPr>
            <p:ph type="sldNum" sz="quarter" idx="12"/>
          </p:nvPr>
        </p:nvSpPr>
        <p:spPr/>
        <p:txBody>
          <a:bodyPr/>
          <a:lstStyle/>
          <a:p>
            <a:fld id="{05F37082-10A1-4C54-A578-B5F5D1519421}" type="slidenum">
              <a:rPr lang="en-US" smtClean="0"/>
              <a:t>17</a:t>
            </a:fld>
            <a:endParaRPr lang="en-US" dirty="0"/>
          </a:p>
        </p:txBody>
      </p:sp>
    </p:spTree>
    <p:extLst>
      <p:ext uri="{BB962C8B-B14F-4D97-AF65-F5344CB8AC3E}">
        <p14:creationId xmlns:p14="http://schemas.microsoft.com/office/powerpoint/2010/main" val="127497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2D6563-D672-4550-887E-90D11465A26A}"/>
              </a:ext>
            </a:extLst>
          </p:cNvPr>
          <p:cNvSpPr>
            <a:spLocks noGrp="1"/>
          </p:cNvSpPr>
          <p:nvPr>
            <p:ph type="title"/>
          </p:nvPr>
        </p:nvSpPr>
        <p:spPr/>
        <p:txBody>
          <a:bodyPr/>
          <a:lstStyle/>
          <a:p>
            <a:r>
              <a:rPr lang="it-IT" dirty="0"/>
              <a:t>… e le nuove proposte della CE</a:t>
            </a:r>
          </a:p>
        </p:txBody>
      </p:sp>
      <p:sp>
        <p:nvSpPr>
          <p:cNvPr id="3" name="Segnaposto contenuto 2">
            <a:extLst>
              <a:ext uri="{FF2B5EF4-FFF2-40B4-BE49-F238E27FC236}">
                <a16:creationId xmlns:a16="http://schemas.microsoft.com/office/drawing/2014/main" id="{B2A895F3-CA37-4577-8A30-364243CCC4E4}"/>
              </a:ext>
            </a:extLst>
          </p:cNvPr>
          <p:cNvSpPr>
            <a:spLocks noGrp="1"/>
          </p:cNvSpPr>
          <p:nvPr>
            <p:ph idx="1"/>
          </p:nvPr>
        </p:nvSpPr>
        <p:spPr/>
        <p:txBody>
          <a:bodyPr/>
          <a:lstStyle/>
          <a:p>
            <a:r>
              <a:rPr lang="it-IT" dirty="0"/>
              <a:t>Nel dicembre 2021 la CE ha proposto una modifica delle risorse proprie introducendo un pacchetto di 3 nuove fonti d’entrata:</a:t>
            </a:r>
          </a:p>
          <a:p>
            <a:r>
              <a:rPr lang="it-IT" dirty="0"/>
              <a:t>il </a:t>
            </a:r>
            <a:r>
              <a:rPr lang="it-IT" b="1" dirty="0"/>
              <a:t>meccanismo di adeguamento del carbonio alle frontiere (CBAM)</a:t>
            </a:r>
            <a:endParaRPr lang="it-IT" dirty="0"/>
          </a:p>
          <a:p>
            <a:r>
              <a:rPr lang="it-IT" dirty="0"/>
              <a:t>il </a:t>
            </a:r>
            <a:r>
              <a:rPr lang="it-IT" b="1" dirty="0"/>
              <a:t>sistema di scambio di quote di emissione dell'UE (ETS)</a:t>
            </a:r>
            <a:r>
              <a:rPr lang="it-IT" dirty="0"/>
              <a:t> riveduto e</a:t>
            </a:r>
          </a:p>
          <a:p>
            <a:r>
              <a:rPr lang="it-IT" dirty="0"/>
              <a:t>una risorsa propria basata sugli </a:t>
            </a:r>
            <a:r>
              <a:rPr lang="it-IT" b="1" dirty="0"/>
              <a:t>utili riassegnati delle grandi multinazionali</a:t>
            </a:r>
            <a:endParaRPr lang="it-IT" dirty="0"/>
          </a:p>
          <a:p>
            <a:r>
              <a:rPr lang="it-IT" dirty="0"/>
              <a:t>… inoltre si propone entro il 2023 un ulteriore pacchetto di proposte, mentre le prime tre sono ancora in discussione</a:t>
            </a:r>
          </a:p>
          <a:p>
            <a:pPr lvl="1"/>
            <a:endParaRPr lang="it-IT" dirty="0"/>
          </a:p>
        </p:txBody>
      </p:sp>
      <p:sp>
        <p:nvSpPr>
          <p:cNvPr id="4" name="Rettangolo 3">
            <a:extLst>
              <a:ext uri="{FF2B5EF4-FFF2-40B4-BE49-F238E27FC236}">
                <a16:creationId xmlns:a16="http://schemas.microsoft.com/office/drawing/2014/main" id="{FB29D8F1-3674-4858-BB1F-6D850B1AF1D8}"/>
              </a:ext>
            </a:extLst>
          </p:cNvPr>
          <p:cNvSpPr/>
          <p:nvPr/>
        </p:nvSpPr>
        <p:spPr>
          <a:xfrm>
            <a:off x="637760" y="5665569"/>
            <a:ext cx="7358269" cy="369332"/>
          </a:xfrm>
          <a:prstGeom prst="rect">
            <a:avLst/>
          </a:prstGeom>
        </p:spPr>
        <p:txBody>
          <a:bodyPr wrap="square">
            <a:spAutoFit/>
          </a:bodyPr>
          <a:lstStyle/>
          <a:p>
            <a:r>
              <a:rPr lang="it-IT" dirty="0">
                <a:hlinkClick r:id="rId2"/>
              </a:rPr>
              <a:t>https://www.europarl.europa.eu/factsheets/it/sheet/27/entrate-dell-unione</a:t>
            </a:r>
            <a:r>
              <a:rPr lang="it-IT" dirty="0"/>
              <a:t> </a:t>
            </a:r>
          </a:p>
        </p:txBody>
      </p:sp>
    </p:spTree>
    <p:extLst>
      <p:ext uri="{BB962C8B-B14F-4D97-AF65-F5344CB8AC3E}">
        <p14:creationId xmlns:p14="http://schemas.microsoft.com/office/powerpoint/2010/main" val="138484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Le </a:t>
            </a:r>
            <a:r>
              <a:rPr lang="en-US" dirty="0" err="1"/>
              <a:t>risorse</a:t>
            </a:r>
            <a:r>
              <a:rPr lang="en-US" dirty="0"/>
              <a:t> </a:t>
            </a:r>
            <a:r>
              <a:rPr lang="en-US" dirty="0" err="1"/>
              <a:t>proprie</a:t>
            </a:r>
            <a:r>
              <a:rPr lang="en-US" dirty="0"/>
              <a:t> </a:t>
            </a:r>
            <a:r>
              <a:rPr lang="en-US" dirty="0" err="1"/>
              <a:t>tradizionali</a:t>
            </a:r>
            <a:br>
              <a:rPr lang="en-US" dirty="0"/>
            </a:br>
            <a:endParaRPr lang="en-US" dirty="0"/>
          </a:p>
        </p:txBody>
      </p:sp>
      <p:sp>
        <p:nvSpPr>
          <p:cNvPr id="3" name="Segnaposto contenuto 2"/>
          <p:cNvSpPr>
            <a:spLocks noGrp="1"/>
          </p:cNvSpPr>
          <p:nvPr>
            <p:ph idx="1"/>
          </p:nvPr>
        </p:nvSpPr>
        <p:spPr/>
        <p:txBody>
          <a:bodyPr>
            <a:normAutofit fontScale="70000" lnSpcReduction="20000"/>
          </a:bodyPr>
          <a:lstStyle/>
          <a:p>
            <a:r>
              <a:rPr lang="it-IT" b="1" dirty="0"/>
              <a:t>Dazi doganali. </a:t>
            </a:r>
            <a:r>
              <a:rPr lang="it-IT" dirty="0"/>
              <a:t>I </a:t>
            </a:r>
            <a:r>
              <a:rPr lang="it-IT" i="1" dirty="0"/>
              <a:t>dazi doganali </a:t>
            </a:r>
            <a:r>
              <a:rPr lang="it-IT" dirty="0"/>
              <a:t>sono percepiti </a:t>
            </a:r>
            <a:r>
              <a:rPr lang="it-IT" u="sng" dirty="0"/>
              <a:t>sulle importazioni alle frontiere esterne</a:t>
            </a:r>
            <a:r>
              <a:rPr lang="it-IT" dirty="0"/>
              <a:t>. La tariffa doganale è diventata comune nel </a:t>
            </a:r>
            <a:r>
              <a:rPr lang="it-IT" dirty="0">
                <a:solidFill>
                  <a:srgbClr val="FF0000"/>
                </a:solidFill>
              </a:rPr>
              <a:t>1968</a:t>
            </a:r>
            <a:r>
              <a:rPr lang="it-IT" dirty="0"/>
              <a:t>, due anni prima della data </a:t>
            </a:r>
            <a:r>
              <a:rPr lang="en-US" dirty="0" err="1"/>
              <a:t>inizialmente</a:t>
            </a:r>
            <a:r>
              <a:rPr lang="en-US" dirty="0"/>
              <a:t> </a:t>
            </a:r>
            <a:r>
              <a:rPr lang="en-US" dirty="0" err="1"/>
              <a:t>prevista</a:t>
            </a:r>
            <a:r>
              <a:rPr lang="en-US" dirty="0"/>
              <a:t>.</a:t>
            </a:r>
          </a:p>
          <a:p>
            <a:r>
              <a:rPr lang="it-IT" b="1" dirty="0"/>
              <a:t>Risorse di origine agricola. </a:t>
            </a:r>
            <a:r>
              <a:rPr lang="it-IT" dirty="0"/>
              <a:t>Le risorse più importanti di questa categoria sono i diritti agricoli, chiamati, dapprima, prelievi agricoli</a:t>
            </a:r>
            <a:r>
              <a:rPr lang="it-IT" i="1" dirty="0"/>
              <a:t>. </a:t>
            </a:r>
            <a:r>
              <a:rPr lang="it-IT" dirty="0"/>
              <a:t>I diritti agricoli sono diritti d'importazione prelevati sui prodotti agricoli in provenienza dai paesi terzi. Si aggiungono a queste tasse i contributi sulla produzione di zucchero che sono versati dai produttori di </a:t>
            </a:r>
            <a:r>
              <a:rPr lang="en-US" dirty="0" err="1"/>
              <a:t>zucchero</a:t>
            </a:r>
            <a:r>
              <a:rPr lang="en-US" dirty="0"/>
              <a:t> </a:t>
            </a:r>
            <a:r>
              <a:rPr lang="en-US" dirty="0" err="1"/>
              <a:t>all'interno</a:t>
            </a:r>
            <a:r>
              <a:rPr lang="en-US" dirty="0"/>
              <a:t> </a:t>
            </a:r>
            <a:r>
              <a:rPr lang="en-US" dirty="0" err="1"/>
              <a:t>della</a:t>
            </a:r>
            <a:r>
              <a:rPr lang="en-US" dirty="0"/>
              <a:t> </a:t>
            </a:r>
            <a:r>
              <a:rPr lang="en-US" dirty="0" err="1"/>
              <a:t>Comunità</a:t>
            </a:r>
            <a:r>
              <a:rPr lang="en-US" dirty="0"/>
              <a:t>.</a:t>
            </a:r>
          </a:p>
          <a:p>
            <a:r>
              <a:rPr lang="it-IT" b="1" dirty="0"/>
              <a:t>Imposta sul valore aggiunto (IVA). </a:t>
            </a:r>
            <a:r>
              <a:rPr lang="it-IT" dirty="0"/>
              <a:t>Le </a:t>
            </a:r>
            <a:r>
              <a:rPr lang="it-IT" i="1" dirty="0"/>
              <a:t>risorse provenienti dall'IVA </a:t>
            </a:r>
            <a:r>
              <a:rPr lang="it-IT" dirty="0"/>
              <a:t>vengono introdotte dalla decisione del 21 aprile </a:t>
            </a:r>
            <a:r>
              <a:rPr lang="it-IT" dirty="0">
                <a:solidFill>
                  <a:srgbClr val="FF0000"/>
                </a:solidFill>
              </a:rPr>
              <a:t>1970</a:t>
            </a:r>
            <a:r>
              <a:rPr lang="it-IT" dirty="0"/>
              <a:t> per integrare le risorse proprie tradizionali, che più non bastano a finanziare il bilancio comunitario. Questa terza categoria di risorse, assai complessa, viene attuata per la prima volta nel </a:t>
            </a:r>
            <a:r>
              <a:rPr lang="it-IT" dirty="0">
                <a:solidFill>
                  <a:srgbClr val="FF0000"/>
                </a:solidFill>
              </a:rPr>
              <a:t>1980</a:t>
            </a:r>
            <a:r>
              <a:rPr lang="it-IT" dirty="0"/>
              <a:t> e risulta dall'applicazione di un'aliquota a un imponibile uniforme.</a:t>
            </a:r>
          </a:p>
          <a:p>
            <a:r>
              <a:rPr lang="it-IT" b="1" dirty="0"/>
              <a:t>Reddito nazionale lordo (RNL). </a:t>
            </a:r>
            <a:r>
              <a:rPr lang="it-IT" dirty="0"/>
              <a:t>Nel </a:t>
            </a:r>
            <a:r>
              <a:rPr lang="it-IT" dirty="0">
                <a:solidFill>
                  <a:srgbClr val="FF0000"/>
                </a:solidFill>
              </a:rPr>
              <a:t>1988</a:t>
            </a:r>
            <a:r>
              <a:rPr lang="it-IT" dirty="0"/>
              <a:t>, il Consiglio istituisce una quarta risorsa propria, basata allora sul prodotto nazionale lordo (RNL) e destinata a sostituire l'IVA e a garantire l'equilibrio del bilancio. Per mantenere immutato l'importo delle risorse finanziarie messe a disposizione il massimale delle risorse proprie in percentuale del RNL dell'UE è stato adattato ed equivale ora </a:t>
            </a:r>
            <a:r>
              <a:rPr lang="it-IT" dirty="0">
                <a:solidFill>
                  <a:srgbClr val="FF0000"/>
                </a:solidFill>
              </a:rPr>
              <a:t>all'1,24% del RNL </a:t>
            </a:r>
            <a:r>
              <a:rPr lang="it-IT" dirty="0"/>
              <a:t>dell'UE.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19</a:t>
            </a:fld>
            <a:endParaRPr lang="en-US"/>
          </a:p>
        </p:txBody>
      </p:sp>
    </p:spTree>
    <p:extLst>
      <p:ext uri="{BB962C8B-B14F-4D97-AF65-F5344CB8AC3E}">
        <p14:creationId xmlns:p14="http://schemas.microsoft.com/office/powerpoint/2010/main" val="126035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Bilancio Pubblico: i concetti fondamentali</a:t>
            </a:r>
            <a:endParaRPr lang="en-US" dirty="0"/>
          </a:p>
        </p:txBody>
      </p:sp>
      <p:sp>
        <p:nvSpPr>
          <p:cNvPr id="3" name="Segnaposto contenuto 2"/>
          <p:cNvSpPr>
            <a:spLocks noGrp="1"/>
          </p:cNvSpPr>
          <p:nvPr>
            <p:ph idx="1"/>
          </p:nvPr>
        </p:nvSpPr>
        <p:spPr>
          <a:xfrm>
            <a:off x="838200" y="1825625"/>
            <a:ext cx="10515600" cy="4109045"/>
          </a:xfrm>
        </p:spPr>
        <p:txBody>
          <a:bodyPr>
            <a:normAutofit/>
          </a:bodyPr>
          <a:lstStyle/>
          <a:p>
            <a:r>
              <a:rPr lang="it-IT" dirty="0"/>
              <a:t>I governi si impegnano</a:t>
            </a:r>
          </a:p>
          <a:p>
            <a:pPr lvl="1"/>
            <a:r>
              <a:rPr lang="it-IT" dirty="0"/>
              <a:t>Nel </a:t>
            </a:r>
            <a:r>
              <a:rPr lang="it-IT" dirty="0">
                <a:solidFill>
                  <a:srgbClr val="FF0000"/>
                </a:solidFill>
              </a:rPr>
              <a:t>garantire</a:t>
            </a:r>
            <a:r>
              <a:rPr lang="it-IT" dirty="0"/>
              <a:t> alcune </a:t>
            </a:r>
            <a:r>
              <a:rPr lang="it-IT" dirty="0">
                <a:solidFill>
                  <a:srgbClr val="FF0000"/>
                </a:solidFill>
              </a:rPr>
              <a:t>spese pubbliche fondamentali</a:t>
            </a:r>
            <a:r>
              <a:rPr lang="it-IT" dirty="0"/>
              <a:t>: di funzionamento, di investimento, trasferimenti sociali, militari…</a:t>
            </a:r>
          </a:p>
          <a:p>
            <a:pPr lvl="1"/>
            <a:r>
              <a:rPr lang="it-IT" dirty="0"/>
              <a:t>Nel </a:t>
            </a:r>
            <a:r>
              <a:rPr lang="it-IT" dirty="0">
                <a:solidFill>
                  <a:srgbClr val="FF0000"/>
                </a:solidFill>
              </a:rPr>
              <a:t>provvedere al loro finanziamento</a:t>
            </a:r>
            <a:r>
              <a:rPr lang="it-IT" dirty="0"/>
              <a:t>: con prelievi obbligatori (imposte e contributi sociali), con l’indebitamento (emissione del debito pubblico) o con la creazione della moneta (emissione della moneta da parte della BC)</a:t>
            </a:r>
          </a:p>
          <a:p>
            <a:r>
              <a:rPr lang="it-IT" dirty="0"/>
              <a:t>Lo fanno in un </a:t>
            </a:r>
            <a:r>
              <a:rPr lang="it-IT" dirty="0">
                <a:solidFill>
                  <a:srgbClr val="FF0000"/>
                </a:solidFill>
              </a:rPr>
              <a:t>documento di previsione</a:t>
            </a:r>
            <a:r>
              <a:rPr lang="it-IT" dirty="0"/>
              <a:t>: il BILANCIO pubblico</a:t>
            </a:r>
          </a:p>
          <a:p>
            <a:pPr lvl="1"/>
            <a:r>
              <a:rPr lang="it-IT" dirty="0"/>
              <a:t>Lo possono redigere: lo Stato centrale o le PA (*) / gli Stati Federati</a:t>
            </a:r>
          </a:p>
          <a:p>
            <a:pPr lvl="1"/>
            <a:r>
              <a:rPr lang="it-IT" dirty="0"/>
              <a:t>Vi sono iscritte l’origine delle ENTRATE e le modalità d’IMPIEGO della spesa</a:t>
            </a:r>
          </a:p>
          <a:p>
            <a:pPr lvl="1"/>
            <a:r>
              <a:rPr lang="it-IT" dirty="0"/>
              <a:t>Il Bilancio ha una </a:t>
            </a:r>
            <a:r>
              <a:rPr lang="it-IT" dirty="0">
                <a:solidFill>
                  <a:srgbClr val="FF0000"/>
                </a:solidFill>
              </a:rPr>
              <a:t>duplice funzione</a:t>
            </a:r>
            <a:r>
              <a:rPr lang="it-IT" dirty="0"/>
              <a:t>: </a:t>
            </a:r>
            <a:r>
              <a:rPr lang="it-IT" b="1" dirty="0"/>
              <a:t>autorizzativa</a:t>
            </a:r>
            <a:r>
              <a:rPr lang="it-IT" dirty="0"/>
              <a:t> e </a:t>
            </a:r>
            <a:r>
              <a:rPr lang="it-IT" b="1" dirty="0"/>
              <a:t>di contenimento </a:t>
            </a:r>
            <a:endParaRPr lang="en-US" b="1" dirty="0"/>
          </a:p>
        </p:txBody>
      </p:sp>
      <p:sp>
        <p:nvSpPr>
          <p:cNvPr id="4" name="Rettangolo 3"/>
          <p:cNvSpPr/>
          <p:nvPr/>
        </p:nvSpPr>
        <p:spPr>
          <a:xfrm>
            <a:off x="672084" y="5849695"/>
            <a:ext cx="1084783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it-IT" dirty="0">
                <a:latin typeface="DejaVuSerifCondensed"/>
              </a:rPr>
              <a:t>(*) È costituita da: a) </a:t>
            </a:r>
            <a:r>
              <a:rPr lang="it-IT" b="1" dirty="0">
                <a:latin typeface="DejaVuSerifCondensed-Bold"/>
              </a:rPr>
              <a:t>ENTI STRUMENTALI</a:t>
            </a:r>
            <a:r>
              <a:rPr lang="it-IT" dirty="0">
                <a:latin typeface="DejaVuSerifCondensed"/>
              </a:rPr>
              <a:t>, con specifici compiti (es. enti previdenziali, quali INPS, INAIL); b) </a:t>
            </a:r>
            <a:r>
              <a:rPr lang="it-IT" b="1" dirty="0">
                <a:latin typeface="DejaVuSerifCondensed-Bold"/>
              </a:rPr>
              <a:t>ENTI AD AUTONOMIA FUNZIONALE</a:t>
            </a:r>
            <a:r>
              <a:rPr lang="it-IT" dirty="0">
                <a:latin typeface="DejaVuSerifCondensed"/>
              </a:rPr>
              <a:t>, (es. Camere di commercio, Università, Enti di ricerca, Ordini professionali, Federazioni sportive); c) </a:t>
            </a:r>
            <a:r>
              <a:rPr lang="it-IT" b="1" dirty="0">
                <a:latin typeface="DejaVuSerifCondensed-Bold"/>
              </a:rPr>
              <a:t>ENTI PUBBLICI IN FORMA SOCIETARIA </a:t>
            </a:r>
            <a:r>
              <a:rPr lang="it-IT" dirty="0">
                <a:latin typeface="DejaVuSerifCondensed"/>
              </a:rPr>
              <a:t>(ANAS,FSI…).</a:t>
            </a:r>
            <a:endParaRPr lang="en-US" dirty="0"/>
          </a:p>
        </p:txBody>
      </p:sp>
    </p:spTree>
    <p:extLst>
      <p:ext uri="{BB962C8B-B14F-4D97-AF65-F5344CB8AC3E}">
        <p14:creationId xmlns:p14="http://schemas.microsoft.com/office/powerpoint/2010/main" val="54211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Struttura ed evoluzione delle entrate</a:t>
            </a:r>
            <a:endParaRPr lang="en-US" dirty="0"/>
          </a:p>
        </p:txBody>
      </p:sp>
      <p:sp>
        <p:nvSpPr>
          <p:cNvPr id="4" name="Segnaposto numero diapositiva 3"/>
          <p:cNvSpPr>
            <a:spLocks noGrp="1"/>
          </p:cNvSpPr>
          <p:nvPr>
            <p:ph type="sldNum" sz="quarter" idx="12"/>
          </p:nvPr>
        </p:nvSpPr>
        <p:spPr/>
        <p:txBody>
          <a:bodyPr/>
          <a:lstStyle/>
          <a:p>
            <a:fld id="{05F37082-10A1-4C54-A578-B5F5D1519421}" type="slidenum">
              <a:rPr lang="en-US" smtClean="0"/>
              <a:t>20</a:t>
            </a:fld>
            <a:endParaRPr lang="en-US"/>
          </a:p>
        </p:txBody>
      </p:sp>
      <p:pic>
        <p:nvPicPr>
          <p:cNvPr id="6" name="Immagine 5"/>
          <p:cNvPicPr>
            <a:picLocks noChangeAspect="1"/>
          </p:cNvPicPr>
          <p:nvPr/>
        </p:nvPicPr>
        <p:blipFill>
          <a:blip r:embed="rId2"/>
          <a:stretch>
            <a:fillRect/>
          </a:stretch>
        </p:blipFill>
        <p:spPr>
          <a:xfrm>
            <a:off x="503767" y="1383880"/>
            <a:ext cx="5402189" cy="5210595"/>
          </a:xfrm>
          <a:prstGeom prst="rect">
            <a:avLst/>
          </a:prstGeom>
        </p:spPr>
      </p:pic>
      <p:pic>
        <p:nvPicPr>
          <p:cNvPr id="7" name="Immagine 6"/>
          <p:cNvPicPr>
            <a:picLocks noChangeAspect="1"/>
          </p:cNvPicPr>
          <p:nvPr/>
        </p:nvPicPr>
        <p:blipFill>
          <a:blip r:embed="rId3"/>
          <a:stretch>
            <a:fillRect/>
          </a:stretch>
        </p:blipFill>
        <p:spPr>
          <a:xfrm>
            <a:off x="6096000" y="1984428"/>
            <a:ext cx="5930547" cy="3647887"/>
          </a:xfrm>
          <a:prstGeom prst="rect">
            <a:avLst/>
          </a:prstGeom>
        </p:spPr>
      </p:pic>
    </p:spTree>
    <p:extLst>
      <p:ext uri="{BB962C8B-B14F-4D97-AF65-F5344CB8AC3E}">
        <p14:creationId xmlns:p14="http://schemas.microsoft.com/office/powerpoint/2010/main" val="428649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776" y="125003"/>
            <a:ext cx="11334448" cy="1325563"/>
          </a:xfrm>
        </p:spPr>
        <p:txBody>
          <a:bodyPr>
            <a:normAutofit/>
          </a:bodyPr>
          <a:lstStyle/>
          <a:p>
            <a:r>
              <a:rPr lang="it-IT" sz="4000" dirty="0"/>
              <a:t>Nel 2020 il contributo dei Paesi membri al bilancio….</a:t>
            </a:r>
            <a:endParaRPr lang="en-US" sz="4000" dirty="0"/>
          </a:p>
        </p:txBody>
      </p:sp>
      <p:graphicFrame>
        <p:nvGraphicFramePr>
          <p:cNvPr id="6" name="Tabella 5"/>
          <p:cNvGraphicFramePr>
            <a:graphicFrameLocks noGrp="1"/>
          </p:cNvGraphicFramePr>
          <p:nvPr>
            <p:extLst/>
          </p:nvPr>
        </p:nvGraphicFramePr>
        <p:xfrm>
          <a:off x="420503" y="6143399"/>
          <a:ext cx="10933305" cy="374826"/>
        </p:xfrm>
        <a:graphic>
          <a:graphicData uri="http://schemas.openxmlformats.org/drawingml/2006/table">
            <a:tbl>
              <a:tblPr>
                <a:tableStyleId>{775DCB02-9BB8-47FD-8907-85C794F793BA}</a:tableStyleId>
              </a:tblPr>
              <a:tblGrid>
                <a:gridCol w="580361">
                  <a:extLst>
                    <a:ext uri="{9D8B030D-6E8A-4147-A177-3AD203B41FA5}">
                      <a16:colId xmlns:a16="http://schemas.microsoft.com/office/drawing/2014/main" val="2149270170"/>
                    </a:ext>
                  </a:extLst>
                </a:gridCol>
                <a:gridCol w="369748">
                  <a:extLst>
                    <a:ext uri="{9D8B030D-6E8A-4147-A177-3AD203B41FA5}">
                      <a16:colId xmlns:a16="http://schemas.microsoft.com/office/drawing/2014/main" val="665774005"/>
                    </a:ext>
                  </a:extLst>
                </a:gridCol>
                <a:gridCol w="369748">
                  <a:extLst>
                    <a:ext uri="{9D8B030D-6E8A-4147-A177-3AD203B41FA5}">
                      <a16:colId xmlns:a16="http://schemas.microsoft.com/office/drawing/2014/main" val="3110664286"/>
                    </a:ext>
                  </a:extLst>
                </a:gridCol>
                <a:gridCol w="369748">
                  <a:extLst>
                    <a:ext uri="{9D8B030D-6E8A-4147-A177-3AD203B41FA5}">
                      <a16:colId xmlns:a16="http://schemas.microsoft.com/office/drawing/2014/main" val="1050564339"/>
                    </a:ext>
                  </a:extLst>
                </a:gridCol>
                <a:gridCol w="369748">
                  <a:extLst>
                    <a:ext uri="{9D8B030D-6E8A-4147-A177-3AD203B41FA5}">
                      <a16:colId xmlns:a16="http://schemas.microsoft.com/office/drawing/2014/main" val="3058448836"/>
                    </a:ext>
                  </a:extLst>
                </a:gridCol>
                <a:gridCol w="369748">
                  <a:extLst>
                    <a:ext uri="{9D8B030D-6E8A-4147-A177-3AD203B41FA5}">
                      <a16:colId xmlns:a16="http://schemas.microsoft.com/office/drawing/2014/main" val="1618911620"/>
                    </a:ext>
                  </a:extLst>
                </a:gridCol>
                <a:gridCol w="369748">
                  <a:extLst>
                    <a:ext uri="{9D8B030D-6E8A-4147-A177-3AD203B41FA5}">
                      <a16:colId xmlns:a16="http://schemas.microsoft.com/office/drawing/2014/main" val="3588372262"/>
                    </a:ext>
                  </a:extLst>
                </a:gridCol>
                <a:gridCol w="369748">
                  <a:extLst>
                    <a:ext uri="{9D8B030D-6E8A-4147-A177-3AD203B41FA5}">
                      <a16:colId xmlns:a16="http://schemas.microsoft.com/office/drawing/2014/main" val="143685851"/>
                    </a:ext>
                  </a:extLst>
                </a:gridCol>
                <a:gridCol w="369748">
                  <a:extLst>
                    <a:ext uri="{9D8B030D-6E8A-4147-A177-3AD203B41FA5}">
                      <a16:colId xmlns:a16="http://schemas.microsoft.com/office/drawing/2014/main" val="894243640"/>
                    </a:ext>
                  </a:extLst>
                </a:gridCol>
                <a:gridCol w="369748">
                  <a:extLst>
                    <a:ext uri="{9D8B030D-6E8A-4147-A177-3AD203B41FA5}">
                      <a16:colId xmlns:a16="http://schemas.microsoft.com/office/drawing/2014/main" val="360940647"/>
                    </a:ext>
                  </a:extLst>
                </a:gridCol>
                <a:gridCol w="369748">
                  <a:extLst>
                    <a:ext uri="{9D8B030D-6E8A-4147-A177-3AD203B41FA5}">
                      <a16:colId xmlns:a16="http://schemas.microsoft.com/office/drawing/2014/main" val="2963150791"/>
                    </a:ext>
                  </a:extLst>
                </a:gridCol>
                <a:gridCol w="369748">
                  <a:extLst>
                    <a:ext uri="{9D8B030D-6E8A-4147-A177-3AD203B41FA5}">
                      <a16:colId xmlns:a16="http://schemas.microsoft.com/office/drawing/2014/main" val="1951733149"/>
                    </a:ext>
                  </a:extLst>
                </a:gridCol>
                <a:gridCol w="369748">
                  <a:extLst>
                    <a:ext uri="{9D8B030D-6E8A-4147-A177-3AD203B41FA5}">
                      <a16:colId xmlns:a16="http://schemas.microsoft.com/office/drawing/2014/main" val="1797498814"/>
                    </a:ext>
                  </a:extLst>
                </a:gridCol>
                <a:gridCol w="369748">
                  <a:extLst>
                    <a:ext uri="{9D8B030D-6E8A-4147-A177-3AD203B41FA5}">
                      <a16:colId xmlns:a16="http://schemas.microsoft.com/office/drawing/2014/main" val="794487433"/>
                    </a:ext>
                  </a:extLst>
                </a:gridCol>
                <a:gridCol w="369748">
                  <a:extLst>
                    <a:ext uri="{9D8B030D-6E8A-4147-A177-3AD203B41FA5}">
                      <a16:colId xmlns:a16="http://schemas.microsoft.com/office/drawing/2014/main" val="287170464"/>
                    </a:ext>
                  </a:extLst>
                </a:gridCol>
                <a:gridCol w="369748">
                  <a:extLst>
                    <a:ext uri="{9D8B030D-6E8A-4147-A177-3AD203B41FA5}">
                      <a16:colId xmlns:a16="http://schemas.microsoft.com/office/drawing/2014/main" val="2556399379"/>
                    </a:ext>
                  </a:extLst>
                </a:gridCol>
                <a:gridCol w="369748">
                  <a:extLst>
                    <a:ext uri="{9D8B030D-6E8A-4147-A177-3AD203B41FA5}">
                      <a16:colId xmlns:a16="http://schemas.microsoft.com/office/drawing/2014/main" val="643505611"/>
                    </a:ext>
                  </a:extLst>
                </a:gridCol>
                <a:gridCol w="369748">
                  <a:extLst>
                    <a:ext uri="{9D8B030D-6E8A-4147-A177-3AD203B41FA5}">
                      <a16:colId xmlns:a16="http://schemas.microsoft.com/office/drawing/2014/main" val="2568247603"/>
                    </a:ext>
                  </a:extLst>
                </a:gridCol>
                <a:gridCol w="369748">
                  <a:extLst>
                    <a:ext uri="{9D8B030D-6E8A-4147-A177-3AD203B41FA5}">
                      <a16:colId xmlns:a16="http://schemas.microsoft.com/office/drawing/2014/main" val="768773623"/>
                    </a:ext>
                  </a:extLst>
                </a:gridCol>
                <a:gridCol w="369748">
                  <a:extLst>
                    <a:ext uri="{9D8B030D-6E8A-4147-A177-3AD203B41FA5}">
                      <a16:colId xmlns:a16="http://schemas.microsoft.com/office/drawing/2014/main" val="2949837308"/>
                    </a:ext>
                  </a:extLst>
                </a:gridCol>
                <a:gridCol w="369748">
                  <a:extLst>
                    <a:ext uri="{9D8B030D-6E8A-4147-A177-3AD203B41FA5}">
                      <a16:colId xmlns:a16="http://schemas.microsoft.com/office/drawing/2014/main" val="4228646176"/>
                    </a:ext>
                  </a:extLst>
                </a:gridCol>
                <a:gridCol w="369748">
                  <a:extLst>
                    <a:ext uri="{9D8B030D-6E8A-4147-A177-3AD203B41FA5}">
                      <a16:colId xmlns:a16="http://schemas.microsoft.com/office/drawing/2014/main" val="3185220511"/>
                    </a:ext>
                  </a:extLst>
                </a:gridCol>
                <a:gridCol w="369748">
                  <a:extLst>
                    <a:ext uri="{9D8B030D-6E8A-4147-A177-3AD203B41FA5}">
                      <a16:colId xmlns:a16="http://schemas.microsoft.com/office/drawing/2014/main" val="3586678756"/>
                    </a:ext>
                  </a:extLst>
                </a:gridCol>
                <a:gridCol w="369748">
                  <a:extLst>
                    <a:ext uri="{9D8B030D-6E8A-4147-A177-3AD203B41FA5}">
                      <a16:colId xmlns:a16="http://schemas.microsoft.com/office/drawing/2014/main" val="2827658032"/>
                    </a:ext>
                  </a:extLst>
                </a:gridCol>
                <a:gridCol w="369748">
                  <a:extLst>
                    <a:ext uri="{9D8B030D-6E8A-4147-A177-3AD203B41FA5}">
                      <a16:colId xmlns:a16="http://schemas.microsoft.com/office/drawing/2014/main" val="1314531977"/>
                    </a:ext>
                  </a:extLst>
                </a:gridCol>
                <a:gridCol w="369748">
                  <a:extLst>
                    <a:ext uri="{9D8B030D-6E8A-4147-A177-3AD203B41FA5}">
                      <a16:colId xmlns:a16="http://schemas.microsoft.com/office/drawing/2014/main" val="612588271"/>
                    </a:ext>
                  </a:extLst>
                </a:gridCol>
                <a:gridCol w="369748">
                  <a:extLst>
                    <a:ext uri="{9D8B030D-6E8A-4147-A177-3AD203B41FA5}">
                      <a16:colId xmlns:a16="http://schemas.microsoft.com/office/drawing/2014/main" val="3720868014"/>
                    </a:ext>
                  </a:extLst>
                </a:gridCol>
                <a:gridCol w="369748">
                  <a:extLst>
                    <a:ext uri="{9D8B030D-6E8A-4147-A177-3AD203B41FA5}">
                      <a16:colId xmlns:a16="http://schemas.microsoft.com/office/drawing/2014/main" val="3299289070"/>
                    </a:ext>
                  </a:extLst>
                </a:gridCol>
                <a:gridCol w="369748">
                  <a:extLst>
                    <a:ext uri="{9D8B030D-6E8A-4147-A177-3AD203B41FA5}">
                      <a16:colId xmlns:a16="http://schemas.microsoft.com/office/drawing/2014/main" val="3072085541"/>
                    </a:ext>
                  </a:extLst>
                </a:gridCol>
              </a:tblGrid>
              <a:tr h="131807">
                <a:tc>
                  <a:txBody>
                    <a:bodyPr/>
                    <a:lstStyle/>
                    <a:p>
                      <a:pPr algn="ctr" fontAlgn="b"/>
                      <a:r>
                        <a:rPr lang="en-US" sz="1200" b="1" u="none" strike="noStrike" dirty="0">
                          <a:solidFill>
                            <a:srgbClr val="FF0000"/>
                          </a:solidFill>
                          <a:effectLst/>
                        </a:rPr>
                        <a:t>EU</a:t>
                      </a:r>
                      <a:endParaRPr lang="en-US" sz="1200" b="1" i="0" u="none" strike="noStrike" dirty="0">
                        <a:solidFill>
                          <a:srgbClr val="FF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BE</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BG</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dirty="0">
                          <a:effectLst/>
                        </a:rPr>
                        <a:t>CZ</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DK</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DE</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EE</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IE</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ES</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FR</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HR</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b="1" u="none" strike="noStrike" dirty="0">
                          <a:effectLst/>
                        </a:rPr>
                        <a:t>IT</a:t>
                      </a:r>
                      <a:endParaRPr lang="en-US" sz="1200" b="1" i="0" u="none" strike="noStrike" dirty="0">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CY</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LV</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LU</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HU</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MT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NL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AT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PL</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PT</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RO</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SI</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SK</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FI</a:t>
                      </a:r>
                      <a:endParaRPr lang="en-US" sz="1200" b="1" i="0" u="none" strike="noStrike">
                        <a:solidFill>
                          <a:srgbClr val="000000"/>
                        </a:solidFill>
                        <a:effectLst/>
                        <a:latin typeface="Calibri" panose="020F0502020204030204" pitchFamily="34" charset="0"/>
                      </a:endParaRPr>
                    </a:p>
                  </a:txBody>
                  <a:tcPr marL="4533" marR="4533" marT="4533" marB="0" anchor="ctr"/>
                </a:tc>
                <a:tc>
                  <a:txBody>
                    <a:bodyPr/>
                    <a:lstStyle/>
                    <a:p>
                      <a:pPr algn="ctr" fontAlgn="ctr"/>
                      <a:r>
                        <a:rPr lang="en-US" sz="1200" u="none" strike="noStrike">
                          <a:effectLst/>
                        </a:rPr>
                        <a:t>SE</a:t>
                      </a:r>
                      <a:endParaRPr lang="en-US" sz="1200" b="1" i="0" u="none" strike="noStrike">
                        <a:solidFill>
                          <a:srgbClr val="000000"/>
                        </a:solidFill>
                        <a:effectLst/>
                        <a:latin typeface="Calibri" panose="020F0502020204030204" pitchFamily="34" charset="0"/>
                      </a:endParaRPr>
                    </a:p>
                  </a:txBody>
                  <a:tcPr marL="4533" marR="4533" marT="4533" marB="0" anchor="ctr">
                    <a:lnR w="12700" cap="flat" cmpd="sng" algn="ctr">
                      <a:solidFill>
                        <a:schemeClr val="tx1"/>
                      </a:solidFill>
                      <a:prstDash val="solid"/>
                      <a:round/>
                      <a:headEnd type="none" w="med" len="med"/>
                      <a:tailEnd type="none" w="med" len="med"/>
                    </a:lnR>
                  </a:tcPr>
                </a:tc>
                <a:tc>
                  <a:txBody>
                    <a:bodyPr/>
                    <a:lstStyle/>
                    <a:p>
                      <a:pPr algn="ctr" fontAlgn="ctr"/>
                      <a:r>
                        <a:rPr lang="en-US" sz="1200" b="1" u="none" strike="noStrike" dirty="0">
                          <a:effectLst/>
                        </a:rPr>
                        <a:t>UK</a:t>
                      </a:r>
                      <a:endParaRPr lang="en-US" sz="1200" b="1" i="0" u="none" strike="noStrike" dirty="0">
                        <a:solidFill>
                          <a:srgbClr val="000000"/>
                        </a:solidFill>
                        <a:effectLst/>
                        <a:latin typeface="Calibri" panose="020F0502020204030204" pitchFamily="34" charset="0"/>
                      </a:endParaRPr>
                    </a:p>
                  </a:txBody>
                  <a:tcPr marL="4533" marR="4533" marT="4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02347985"/>
                  </a:ext>
                </a:extLst>
              </a:tr>
              <a:tr h="131807">
                <a:tc>
                  <a:txBody>
                    <a:bodyPr/>
                    <a:lstStyle/>
                    <a:p>
                      <a:pPr algn="ctr" fontAlgn="b"/>
                      <a:r>
                        <a:rPr lang="en-US" sz="1200" b="1" u="none" strike="noStrike" dirty="0">
                          <a:solidFill>
                            <a:srgbClr val="FF0000"/>
                          </a:solidFill>
                          <a:effectLst/>
                        </a:rPr>
                        <a:t>144767</a:t>
                      </a:r>
                      <a:endParaRPr lang="en-US" sz="1200" b="1" i="0" u="none" strike="noStrike" dirty="0">
                        <a:solidFill>
                          <a:srgbClr val="FF0000"/>
                        </a:solidFill>
                        <a:effectLst/>
                        <a:latin typeface="Calibri" panose="020F0502020204030204" pitchFamily="34" charset="0"/>
                      </a:endParaRPr>
                    </a:p>
                  </a:txBody>
                  <a:tcPr marL="4533" marR="4533" marT="4533" marB="0" anchor="ctr"/>
                </a:tc>
                <a:tc>
                  <a:txBody>
                    <a:bodyPr/>
                    <a:lstStyle/>
                    <a:p>
                      <a:pPr algn="r" fontAlgn="b"/>
                      <a:r>
                        <a:rPr lang="en-US" sz="1200" u="none" strike="noStrike">
                          <a:effectLst/>
                        </a:rPr>
                        <a:t>4,2</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a:effectLst/>
                        </a:rPr>
                        <a:t>0,4</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20,7</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8,2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15,7</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b="1" u="none" strike="noStrike" dirty="0">
                          <a:effectLst/>
                        </a:rPr>
                        <a:t>11,6</a:t>
                      </a:r>
                      <a:endParaRPr lang="en-US" sz="1200" b="1"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0,1</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0,9</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0,1</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5,6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2,3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3,5</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0,3</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0,6</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marL="4533" marR="4533" marT="4533" marB="0" anchor="b"/>
                </a:tc>
                <a:tc>
                  <a:txBody>
                    <a:bodyPr/>
                    <a:lstStyle/>
                    <a:p>
                      <a:pPr algn="r" fontAlgn="b"/>
                      <a:r>
                        <a:rPr lang="en-US" sz="1200" u="none" strike="noStrike" dirty="0">
                          <a:effectLst/>
                        </a:rPr>
                        <a:t>2,5</a:t>
                      </a:r>
                      <a:endParaRPr lang="en-US" sz="1200" b="0" i="0" u="none" strike="noStrike" dirty="0">
                        <a:solidFill>
                          <a:srgbClr val="000000"/>
                        </a:solidFill>
                        <a:effectLst/>
                        <a:latin typeface="Calibri" panose="020F0502020204030204" pitchFamily="34" charset="0"/>
                      </a:endParaRPr>
                    </a:p>
                  </a:txBody>
                  <a:tcPr marL="4533" marR="4533" marT="4533" marB="0" anchor="b">
                    <a:lnR w="12700" cap="flat" cmpd="sng" algn="ctr">
                      <a:solidFill>
                        <a:schemeClr val="tx1"/>
                      </a:solidFill>
                      <a:prstDash val="solid"/>
                      <a:round/>
                      <a:headEnd type="none" w="med" len="med"/>
                      <a:tailEnd type="none" w="med" len="med"/>
                    </a:lnR>
                  </a:tcPr>
                </a:tc>
                <a:tc>
                  <a:txBody>
                    <a:bodyPr/>
                    <a:lstStyle/>
                    <a:p>
                      <a:pPr algn="r" fontAlgn="b"/>
                      <a:r>
                        <a:rPr lang="en-US" sz="1200" b="1" u="none" strike="noStrike" dirty="0">
                          <a:effectLst/>
                        </a:rPr>
                        <a:t>11,8</a:t>
                      </a:r>
                      <a:endParaRPr lang="en-US" sz="1200" b="1" i="0" u="none" strike="noStrike" dirty="0">
                        <a:solidFill>
                          <a:srgbClr val="000000"/>
                        </a:solidFill>
                        <a:effectLst/>
                        <a:latin typeface="Calibri" panose="020F0502020204030204" pitchFamily="34" charset="0"/>
                      </a:endParaRPr>
                    </a:p>
                  </a:txBody>
                  <a:tcPr marL="4533" marR="4533" marT="453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482678749"/>
                  </a:ext>
                </a:extLst>
              </a:tr>
            </a:tbl>
          </a:graphicData>
        </a:graphic>
      </p:graphicFrame>
      <p:sp>
        <p:nvSpPr>
          <p:cNvPr id="7" name="Rettangolo 6"/>
          <p:cNvSpPr/>
          <p:nvPr/>
        </p:nvSpPr>
        <p:spPr>
          <a:xfrm>
            <a:off x="521061" y="6488668"/>
            <a:ext cx="6189900" cy="369332"/>
          </a:xfrm>
          <a:prstGeom prst="rect">
            <a:avLst/>
          </a:prstGeom>
        </p:spPr>
        <p:txBody>
          <a:bodyPr wrap="none">
            <a:spAutoFit/>
          </a:bodyPr>
          <a:lstStyle/>
          <a:p>
            <a:r>
              <a:rPr lang="en-US" dirty="0">
                <a:hlinkClick r:id="rId2"/>
              </a:rPr>
              <a:t>https://ec.europa.eu/budget/graphs/revenue_expediture.html</a:t>
            </a:r>
            <a:r>
              <a:rPr lang="en-US" dirty="0"/>
              <a:t> </a:t>
            </a:r>
          </a:p>
        </p:txBody>
      </p:sp>
      <p:pic>
        <p:nvPicPr>
          <p:cNvPr id="5" name="Immagine 4">
            <a:extLst>
              <a:ext uri="{FF2B5EF4-FFF2-40B4-BE49-F238E27FC236}">
                <a16:creationId xmlns:a16="http://schemas.microsoft.com/office/drawing/2014/main" id="{64D0D5A7-3713-4875-B748-59CA60F7D404}"/>
              </a:ext>
            </a:extLst>
          </p:cNvPr>
          <p:cNvPicPr>
            <a:picLocks noChangeAspect="1"/>
          </p:cNvPicPr>
          <p:nvPr/>
        </p:nvPicPr>
        <p:blipFill>
          <a:blip r:embed="rId3"/>
          <a:stretch>
            <a:fillRect/>
          </a:stretch>
        </p:blipFill>
        <p:spPr>
          <a:xfrm>
            <a:off x="1955924" y="1127560"/>
            <a:ext cx="8803991" cy="4905545"/>
          </a:xfrm>
          <a:prstGeom prst="rect">
            <a:avLst/>
          </a:prstGeom>
        </p:spPr>
      </p:pic>
    </p:spTree>
    <p:extLst>
      <p:ext uri="{BB962C8B-B14F-4D97-AF65-F5344CB8AC3E}">
        <p14:creationId xmlns:p14="http://schemas.microsoft.com/office/powerpoint/2010/main" val="373552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919" y="81759"/>
            <a:ext cx="10515600" cy="1325563"/>
          </a:xfrm>
        </p:spPr>
        <p:txBody>
          <a:bodyPr>
            <a:normAutofit/>
          </a:bodyPr>
          <a:lstStyle/>
          <a:p>
            <a:r>
              <a:rPr lang="it-IT" sz="4000" dirty="0"/>
              <a:t>Mentre per quanto riguarda le erogazioni…</a:t>
            </a:r>
            <a:endParaRPr lang="en-US" sz="4000" dirty="0"/>
          </a:p>
        </p:txBody>
      </p:sp>
      <p:graphicFrame>
        <p:nvGraphicFramePr>
          <p:cNvPr id="5" name="Tabella 4"/>
          <p:cNvGraphicFramePr>
            <a:graphicFrameLocks noGrp="1"/>
          </p:cNvGraphicFramePr>
          <p:nvPr>
            <p:extLst/>
          </p:nvPr>
        </p:nvGraphicFramePr>
        <p:xfrm>
          <a:off x="9389770" y="365125"/>
          <a:ext cx="2680311" cy="6023250"/>
        </p:xfrm>
        <a:graphic>
          <a:graphicData uri="http://schemas.openxmlformats.org/drawingml/2006/table">
            <a:tbl>
              <a:tblPr/>
              <a:tblGrid>
                <a:gridCol w="670078">
                  <a:extLst>
                    <a:ext uri="{9D8B030D-6E8A-4147-A177-3AD203B41FA5}">
                      <a16:colId xmlns:a16="http://schemas.microsoft.com/office/drawing/2014/main" val="881278899"/>
                    </a:ext>
                  </a:extLst>
                </a:gridCol>
                <a:gridCol w="670078">
                  <a:extLst>
                    <a:ext uri="{9D8B030D-6E8A-4147-A177-3AD203B41FA5}">
                      <a16:colId xmlns:a16="http://schemas.microsoft.com/office/drawing/2014/main" val="3521164807"/>
                    </a:ext>
                  </a:extLst>
                </a:gridCol>
                <a:gridCol w="576162">
                  <a:extLst>
                    <a:ext uri="{9D8B030D-6E8A-4147-A177-3AD203B41FA5}">
                      <a16:colId xmlns:a16="http://schemas.microsoft.com/office/drawing/2014/main" val="166442293"/>
                    </a:ext>
                  </a:extLst>
                </a:gridCol>
                <a:gridCol w="763993">
                  <a:extLst>
                    <a:ext uri="{9D8B030D-6E8A-4147-A177-3AD203B41FA5}">
                      <a16:colId xmlns:a16="http://schemas.microsoft.com/office/drawing/2014/main" val="545899733"/>
                    </a:ext>
                  </a:extLst>
                </a:gridCol>
              </a:tblGrid>
              <a:tr h="382097">
                <a:tc>
                  <a:txBody>
                    <a:bodyPr/>
                    <a:lstStyle/>
                    <a:p>
                      <a:pPr algn="l" fontAlgn="b"/>
                      <a:endParaRPr lang="en-US" sz="1200" b="0" i="0" u="none" strike="noStrike">
                        <a:solidFill>
                          <a:srgbClr val="000000"/>
                        </a:solidFill>
                        <a:effectLst/>
                        <a:latin typeface="Calibri" panose="020F0502020204030204" pitchFamily="34" charset="0"/>
                      </a:endParaRPr>
                    </a:p>
                  </a:txBody>
                  <a:tcPr marL="5703" marR="5703" marT="5703"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Spesa</a:t>
                      </a:r>
                    </a:p>
                  </a:txBody>
                  <a:tcPr marL="5703" marR="5703" marT="5703"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Entrate</a:t>
                      </a:r>
                    </a:p>
                  </a:txBody>
                  <a:tcPr marL="5703" marR="5703" marT="5703" marB="0" anchor="b">
                    <a:lnL>
                      <a:noFill/>
                    </a:lnL>
                    <a:lnR>
                      <a:noFill/>
                    </a:lnR>
                    <a:lnT>
                      <a:noFill/>
                    </a:lnT>
                    <a:lnB>
                      <a:noFill/>
                    </a:lnB>
                  </a:tcPr>
                </a:tc>
                <a:tc>
                  <a:txBody>
                    <a:bodyPr/>
                    <a:lstStyle/>
                    <a:p>
                      <a:pPr algn="l" fontAlgn="b"/>
                      <a:r>
                        <a:rPr lang="en-US" sz="1200" b="0" i="0" u="none" strike="noStrike" dirty="0" err="1">
                          <a:solidFill>
                            <a:srgbClr val="000000"/>
                          </a:solidFill>
                          <a:effectLst/>
                          <a:latin typeface="Calibri" panose="020F0502020204030204" pitchFamily="34" charset="0"/>
                        </a:rPr>
                        <a:t>Differenza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Entrate-Spese</a:t>
                      </a:r>
                      <a:r>
                        <a:rPr lang="en-US" sz="1200" b="0" i="0" u="none" strike="noStrike" dirty="0">
                          <a:solidFill>
                            <a:srgbClr val="000000"/>
                          </a:solidFill>
                          <a:effectLst/>
                          <a:latin typeface="Calibri" panose="020F0502020204030204" pitchFamily="34" charset="0"/>
                        </a:rPr>
                        <a:t>)</a:t>
                      </a:r>
                    </a:p>
                  </a:txBody>
                  <a:tcPr marL="5703" marR="5703" marT="5703" marB="0" anchor="b">
                    <a:lnL>
                      <a:noFill/>
                    </a:lnL>
                    <a:lnR>
                      <a:noFill/>
                    </a:lnR>
                    <a:lnT>
                      <a:noFill/>
                    </a:lnT>
                    <a:lnB>
                      <a:noFill/>
                    </a:lnB>
                  </a:tcPr>
                </a:tc>
                <a:extLst>
                  <a:ext uri="{0D108BD9-81ED-4DB2-BD59-A6C34878D82A}">
                    <a16:rowId xmlns:a16="http://schemas.microsoft.com/office/drawing/2014/main" val="3168461855"/>
                  </a:ext>
                </a:extLst>
              </a:tr>
              <a:tr h="136870">
                <a:tc>
                  <a:txBody>
                    <a:bodyPr/>
                    <a:lstStyle/>
                    <a:p>
                      <a:pPr algn="l" fontAlgn="b"/>
                      <a:r>
                        <a:rPr lang="en-US" sz="1200" b="1" i="0" u="none" strike="noStrike">
                          <a:solidFill>
                            <a:srgbClr val="FF0000"/>
                          </a:solidFill>
                          <a:effectLst/>
                          <a:latin typeface="Calibri" panose="020F0502020204030204" pitchFamily="34" charset="0"/>
                        </a:rPr>
                        <a:t>EU</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134565</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144767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10203</a:t>
                      </a:r>
                    </a:p>
                  </a:txBody>
                  <a:tcPr marL="5703" marR="5703" marT="5703" marB="0" anchor="b">
                    <a:lnL>
                      <a:noFill/>
                    </a:lnL>
                    <a:lnR>
                      <a:noFill/>
                    </a:lnR>
                    <a:lnT>
                      <a:noFill/>
                    </a:lnT>
                    <a:lnB>
                      <a:noFill/>
                    </a:lnB>
                  </a:tcPr>
                </a:tc>
                <a:extLst>
                  <a:ext uri="{0D108BD9-81ED-4DB2-BD59-A6C34878D82A}">
                    <a16:rowId xmlns:a16="http://schemas.microsoft.com/office/drawing/2014/main" val="3953227300"/>
                  </a:ext>
                </a:extLst>
              </a:tr>
              <a:tr h="136870">
                <a:tc>
                  <a:txBody>
                    <a:bodyPr/>
                    <a:lstStyle/>
                    <a:p>
                      <a:pPr algn="ctr" fontAlgn="ctr"/>
                      <a:r>
                        <a:rPr lang="en-US" sz="1200" b="1" i="0" u="none" strike="noStrike">
                          <a:solidFill>
                            <a:srgbClr val="000000"/>
                          </a:solidFill>
                          <a:effectLst/>
                          <a:latin typeface="Calibri" panose="020F0502020204030204" pitchFamily="34" charset="0"/>
                        </a:rPr>
                        <a:t>BE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6,5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-2,3</a:t>
                      </a:r>
                    </a:p>
                  </a:txBody>
                  <a:tcPr marL="5703" marR="5703" marT="5703" marB="0" anchor="b">
                    <a:lnL>
                      <a:noFill/>
                    </a:lnL>
                    <a:lnR>
                      <a:noFill/>
                    </a:lnR>
                    <a:lnT>
                      <a:noFill/>
                    </a:lnT>
                    <a:lnB>
                      <a:noFill/>
                    </a:lnB>
                  </a:tcPr>
                </a:tc>
                <a:extLst>
                  <a:ext uri="{0D108BD9-81ED-4DB2-BD59-A6C34878D82A}">
                    <a16:rowId xmlns:a16="http://schemas.microsoft.com/office/drawing/2014/main" val="1697434040"/>
                  </a:ext>
                </a:extLst>
              </a:tr>
              <a:tr h="136870">
                <a:tc>
                  <a:txBody>
                    <a:bodyPr/>
                    <a:lstStyle/>
                    <a:p>
                      <a:pPr algn="ctr" fontAlgn="ctr"/>
                      <a:r>
                        <a:rPr lang="en-US" sz="1200" b="1" i="0" u="none" strike="noStrike">
                          <a:solidFill>
                            <a:srgbClr val="000000"/>
                          </a:solidFill>
                          <a:effectLst/>
                          <a:latin typeface="Calibri" panose="020F0502020204030204" pitchFamily="34" charset="0"/>
                        </a:rPr>
                        <a:t>BG</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1433109437"/>
                  </a:ext>
                </a:extLst>
              </a:tr>
              <a:tr h="136870">
                <a:tc>
                  <a:txBody>
                    <a:bodyPr/>
                    <a:lstStyle/>
                    <a:p>
                      <a:pPr algn="ctr" fontAlgn="ctr"/>
                      <a:r>
                        <a:rPr lang="en-US" sz="1200" b="1" i="0" u="none" strike="noStrike">
                          <a:solidFill>
                            <a:srgbClr val="000000"/>
                          </a:solidFill>
                          <a:effectLst/>
                          <a:latin typeface="Calibri" panose="020F0502020204030204" pitchFamily="34" charset="0"/>
                        </a:rPr>
                        <a:t>CZ</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-2,5</a:t>
                      </a:r>
                    </a:p>
                  </a:txBody>
                  <a:tcPr marL="5703" marR="5703" marT="5703" marB="0" anchor="b">
                    <a:lnL>
                      <a:noFill/>
                    </a:lnL>
                    <a:lnR>
                      <a:noFill/>
                    </a:lnR>
                    <a:lnT>
                      <a:noFill/>
                    </a:lnT>
                    <a:lnB>
                      <a:noFill/>
                    </a:lnB>
                  </a:tcPr>
                </a:tc>
                <a:extLst>
                  <a:ext uri="{0D108BD9-81ED-4DB2-BD59-A6C34878D82A}">
                    <a16:rowId xmlns:a16="http://schemas.microsoft.com/office/drawing/2014/main" val="2007470156"/>
                  </a:ext>
                </a:extLst>
              </a:tr>
              <a:tr h="136870">
                <a:tc>
                  <a:txBody>
                    <a:bodyPr/>
                    <a:lstStyle/>
                    <a:p>
                      <a:pPr algn="ctr" fontAlgn="ctr"/>
                      <a:r>
                        <a:rPr lang="en-US" sz="1200" b="1" i="0" u="none" strike="noStrike">
                          <a:solidFill>
                            <a:srgbClr val="00B050"/>
                          </a:solidFill>
                          <a:effectLst/>
                          <a:latin typeface="Calibri" panose="020F0502020204030204" pitchFamily="34" charset="0"/>
                        </a:rPr>
                        <a:t>DK</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1,9</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3395130152"/>
                  </a:ext>
                </a:extLst>
              </a:tr>
              <a:tr h="136870">
                <a:tc>
                  <a:txBody>
                    <a:bodyPr/>
                    <a:lstStyle/>
                    <a:p>
                      <a:pPr algn="ctr" fontAlgn="ctr"/>
                      <a:r>
                        <a:rPr lang="en-US" sz="1200" b="1" i="0" u="none" strike="noStrike">
                          <a:solidFill>
                            <a:srgbClr val="00B050"/>
                          </a:solidFill>
                          <a:effectLst/>
                          <a:latin typeface="Calibri" panose="020F0502020204030204" pitchFamily="34" charset="0"/>
                        </a:rPr>
                        <a:t>DE</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9,1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20,7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11,6</a:t>
                      </a:r>
                    </a:p>
                  </a:txBody>
                  <a:tcPr marL="5703" marR="5703" marT="5703" marB="0" anchor="b">
                    <a:lnL>
                      <a:noFill/>
                    </a:lnL>
                    <a:lnR>
                      <a:noFill/>
                    </a:lnR>
                    <a:lnT>
                      <a:noFill/>
                    </a:lnT>
                    <a:lnB>
                      <a:noFill/>
                    </a:lnB>
                  </a:tcPr>
                </a:tc>
                <a:extLst>
                  <a:ext uri="{0D108BD9-81ED-4DB2-BD59-A6C34878D82A}">
                    <a16:rowId xmlns:a16="http://schemas.microsoft.com/office/drawing/2014/main" val="3117885776"/>
                  </a:ext>
                </a:extLst>
              </a:tr>
              <a:tr h="136870">
                <a:tc>
                  <a:txBody>
                    <a:bodyPr/>
                    <a:lstStyle/>
                    <a:p>
                      <a:pPr algn="ctr" fontAlgn="ctr"/>
                      <a:r>
                        <a:rPr lang="en-US" sz="1200" b="1" i="0" u="none" strike="noStrike">
                          <a:solidFill>
                            <a:srgbClr val="000000"/>
                          </a:solidFill>
                          <a:effectLst/>
                          <a:latin typeface="Calibri" panose="020F0502020204030204" pitchFamily="34" charset="0"/>
                        </a:rPr>
                        <a:t>EE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-0,7</a:t>
                      </a:r>
                    </a:p>
                  </a:txBody>
                  <a:tcPr marL="5703" marR="5703" marT="5703" marB="0" anchor="b">
                    <a:lnL>
                      <a:noFill/>
                    </a:lnL>
                    <a:lnR>
                      <a:noFill/>
                    </a:lnR>
                    <a:lnT>
                      <a:noFill/>
                    </a:lnT>
                    <a:lnB>
                      <a:noFill/>
                    </a:lnB>
                  </a:tcPr>
                </a:tc>
                <a:extLst>
                  <a:ext uri="{0D108BD9-81ED-4DB2-BD59-A6C34878D82A}">
                    <a16:rowId xmlns:a16="http://schemas.microsoft.com/office/drawing/2014/main" val="149341429"/>
                  </a:ext>
                </a:extLst>
              </a:tr>
              <a:tr h="136870">
                <a:tc>
                  <a:txBody>
                    <a:bodyPr/>
                    <a:lstStyle/>
                    <a:p>
                      <a:pPr algn="ctr" fontAlgn="ctr"/>
                      <a:r>
                        <a:rPr lang="en-US" sz="1200" b="1" i="0" u="none" strike="noStrike">
                          <a:solidFill>
                            <a:srgbClr val="000000"/>
                          </a:solidFill>
                          <a:effectLst/>
                          <a:latin typeface="Calibri" panose="020F0502020204030204" pitchFamily="34" charset="0"/>
                        </a:rPr>
                        <a:t>IE</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0,0</a:t>
                      </a:r>
                    </a:p>
                  </a:txBody>
                  <a:tcPr marL="5703" marR="5703" marT="5703" marB="0" anchor="b">
                    <a:lnL>
                      <a:noFill/>
                    </a:lnL>
                    <a:lnR>
                      <a:noFill/>
                    </a:lnR>
                    <a:lnT>
                      <a:noFill/>
                    </a:lnT>
                    <a:lnB>
                      <a:noFill/>
                    </a:lnB>
                  </a:tcPr>
                </a:tc>
                <a:extLst>
                  <a:ext uri="{0D108BD9-81ED-4DB2-BD59-A6C34878D82A}">
                    <a16:rowId xmlns:a16="http://schemas.microsoft.com/office/drawing/2014/main" val="2070165635"/>
                  </a:ext>
                </a:extLst>
              </a:tr>
              <a:tr h="136870">
                <a:tc>
                  <a:txBody>
                    <a:bodyPr/>
                    <a:lstStyle/>
                    <a:p>
                      <a:pPr algn="ctr" fontAlgn="ctr"/>
                      <a:r>
                        <a:rPr lang="en-US" sz="1200" b="1" i="0" u="none" strike="noStrike">
                          <a:solidFill>
                            <a:srgbClr val="000000"/>
                          </a:solidFill>
                          <a:effectLst/>
                          <a:latin typeface="Calibri" panose="020F0502020204030204" pitchFamily="34" charset="0"/>
                        </a:rPr>
                        <a:t>EL</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-2,7</a:t>
                      </a:r>
                    </a:p>
                  </a:txBody>
                  <a:tcPr marL="5703" marR="5703" marT="5703" marB="0" anchor="b">
                    <a:lnL>
                      <a:noFill/>
                    </a:lnL>
                    <a:lnR>
                      <a:noFill/>
                    </a:lnR>
                    <a:lnT>
                      <a:noFill/>
                    </a:lnT>
                    <a:lnB>
                      <a:noFill/>
                    </a:lnB>
                  </a:tcPr>
                </a:tc>
                <a:extLst>
                  <a:ext uri="{0D108BD9-81ED-4DB2-BD59-A6C34878D82A}">
                    <a16:rowId xmlns:a16="http://schemas.microsoft.com/office/drawing/2014/main" val="2401380578"/>
                  </a:ext>
                </a:extLst>
              </a:tr>
              <a:tr h="136870">
                <a:tc>
                  <a:txBody>
                    <a:bodyPr/>
                    <a:lstStyle/>
                    <a:p>
                      <a:pPr algn="ctr" fontAlgn="ctr"/>
                      <a:r>
                        <a:rPr lang="en-US" sz="1200" b="1" i="0" u="none" strike="noStrike">
                          <a:solidFill>
                            <a:srgbClr val="000000"/>
                          </a:solidFill>
                          <a:effectLst/>
                          <a:latin typeface="Calibri" panose="020F0502020204030204" pitchFamily="34" charset="0"/>
                        </a:rPr>
                        <a:t>ES</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8,4</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8,2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extLst>
                  <a:ext uri="{0D108BD9-81ED-4DB2-BD59-A6C34878D82A}">
                    <a16:rowId xmlns:a16="http://schemas.microsoft.com/office/drawing/2014/main" val="3947255884"/>
                  </a:ext>
                </a:extLst>
              </a:tr>
              <a:tr h="136870">
                <a:tc>
                  <a:txBody>
                    <a:bodyPr/>
                    <a:lstStyle/>
                    <a:p>
                      <a:pPr algn="ctr" fontAlgn="ctr"/>
                      <a:r>
                        <a:rPr lang="en-US" sz="1200" b="1" i="0" u="none" strike="noStrike">
                          <a:solidFill>
                            <a:srgbClr val="00B050"/>
                          </a:solidFill>
                          <a:effectLst/>
                          <a:latin typeface="Calibri" panose="020F0502020204030204" pitchFamily="34" charset="0"/>
                        </a:rPr>
                        <a:t>FR</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11,2</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4,5</a:t>
                      </a:r>
                    </a:p>
                  </a:txBody>
                  <a:tcPr marL="5703" marR="5703" marT="5703" marB="0" anchor="b">
                    <a:lnL>
                      <a:noFill/>
                    </a:lnL>
                    <a:lnR>
                      <a:noFill/>
                    </a:lnR>
                    <a:lnT>
                      <a:noFill/>
                    </a:lnT>
                    <a:lnB>
                      <a:noFill/>
                    </a:lnB>
                  </a:tcPr>
                </a:tc>
                <a:extLst>
                  <a:ext uri="{0D108BD9-81ED-4DB2-BD59-A6C34878D82A}">
                    <a16:rowId xmlns:a16="http://schemas.microsoft.com/office/drawing/2014/main" val="3808531218"/>
                  </a:ext>
                </a:extLst>
              </a:tr>
              <a:tr h="136870">
                <a:tc>
                  <a:txBody>
                    <a:bodyPr/>
                    <a:lstStyle/>
                    <a:p>
                      <a:pPr algn="ctr" fontAlgn="ctr"/>
                      <a:r>
                        <a:rPr lang="en-US" sz="1200" b="1" i="0" u="none" strike="noStrike">
                          <a:solidFill>
                            <a:srgbClr val="000000"/>
                          </a:solidFill>
                          <a:effectLst/>
                          <a:latin typeface="Calibri" panose="020F0502020204030204" pitchFamily="34" charset="0"/>
                        </a:rPr>
                        <a:t>HR</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1410487064"/>
                  </a:ext>
                </a:extLst>
              </a:tr>
              <a:tr h="136870">
                <a:tc>
                  <a:txBody>
                    <a:bodyPr/>
                    <a:lstStyle/>
                    <a:p>
                      <a:pPr algn="ctr" fontAlgn="ctr"/>
                      <a:r>
                        <a:rPr lang="en-US" sz="1200" b="1" i="0" u="none" strike="noStrike">
                          <a:solidFill>
                            <a:srgbClr val="00B050"/>
                          </a:solidFill>
                          <a:effectLst/>
                          <a:latin typeface="Calibri" panose="020F0502020204030204" pitchFamily="34" charset="0"/>
                        </a:rPr>
                        <a:t>IT</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8,5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11,6</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3,1</a:t>
                      </a:r>
                    </a:p>
                  </a:txBody>
                  <a:tcPr marL="5703" marR="5703" marT="5703" marB="0" anchor="b">
                    <a:lnL>
                      <a:noFill/>
                    </a:lnL>
                    <a:lnR>
                      <a:noFill/>
                    </a:lnR>
                    <a:lnT>
                      <a:noFill/>
                    </a:lnT>
                    <a:lnB>
                      <a:noFill/>
                    </a:lnB>
                  </a:tcPr>
                </a:tc>
                <a:extLst>
                  <a:ext uri="{0D108BD9-81ED-4DB2-BD59-A6C34878D82A}">
                    <a16:rowId xmlns:a16="http://schemas.microsoft.com/office/drawing/2014/main" val="90785315"/>
                  </a:ext>
                </a:extLst>
              </a:tr>
              <a:tr h="136870">
                <a:tc>
                  <a:txBody>
                    <a:bodyPr/>
                    <a:lstStyle/>
                    <a:p>
                      <a:pPr algn="ctr" fontAlgn="ctr"/>
                      <a:r>
                        <a:rPr lang="en-US" sz="1200" b="1" i="0" u="none" strike="noStrike">
                          <a:solidFill>
                            <a:srgbClr val="000000"/>
                          </a:solidFill>
                          <a:effectLst/>
                          <a:latin typeface="Calibri" panose="020F0502020204030204" pitchFamily="34" charset="0"/>
                        </a:rPr>
                        <a:t>CY</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extLst>
                  <a:ext uri="{0D108BD9-81ED-4DB2-BD59-A6C34878D82A}">
                    <a16:rowId xmlns:a16="http://schemas.microsoft.com/office/drawing/2014/main" val="4278606423"/>
                  </a:ext>
                </a:extLst>
              </a:tr>
              <a:tr h="136870">
                <a:tc>
                  <a:txBody>
                    <a:bodyPr/>
                    <a:lstStyle/>
                    <a:p>
                      <a:pPr algn="ctr" fontAlgn="ctr"/>
                      <a:r>
                        <a:rPr lang="en-US" sz="1200" b="1" i="0" u="none" strike="noStrike">
                          <a:solidFill>
                            <a:srgbClr val="000000"/>
                          </a:solidFill>
                          <a:effectLst/>
                          <a:latin typeface="Calibri" panose="020F0502020204030204" pitchFamily="34" charset="0"/>
                        </a:rPr>
                        <a:t>LV</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508750326"/>
                  </a:ext>
                </a:extLst>
              </a:tr>
              <a:tr h="136870">
                <a:tc>
                  <a:txBody>
                    <a:bodyPr/>
                    <a:lstStyle/>
                    <a:p>
                      <a:pPr algn="ctr" fontAlgn="ctr"/>
                      <a:r>
                        <a:rPr lang="en-US" sz="1200" b="1" i="0" u="none" strike="noStrike">
                          <a:solidFill>
                            <a:srgbClr val="000000"/>
                          </a:solidFill>
                          <a:effectLst/>
                          <a:latin typeface="Calibri" panose="020F0502020204030204" pitchFamily="34" charset="0"/>
                        </a:rPr>
                        <a:t>LT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823344556"/>
                  </a:ext>
                </a:extLst>
              </a:tr>
              <a:tr h="136870">
                <a:tc>
                  <a:txBody>
                    <a:bodyPr/>
                    <a:lstStyle/>
                    <a:p>
                      <a:pPr algn="ctr" fontAlgn="ctr"/>
                      <a:r>
                        <a:rPr lang="en-US" sz="1200" b="1" i="0" u="none" strike="noStrike">
                          <a:solidFill>
                            <a:srgbClr val="000000"/>
                          </a:solidFill>
                          <a:effectLst/>
                          <a:latin typeface="Calibri" panose="020F0502020204030204" pitchFamily="34" charset="0"/>
                        </a:rPr>
                        <a:t>LU</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extLst>
                  <a:ext uri="{0D108BD9-81ED-4DB2-BD59-A6C34878D82A}">
                    <a16:rowId xmlns:a16="http://schemas.microsoft.com/office/drawing/2014/main" val="377286068"/>
                  </a:ext>
                </a:extLst>
              </a:tr>
              <a:tr h="136870">
                <a:tc>
                  <a:txBody>
                    <a:bodyPr/>
                    <a:lstStyle/>
                    <a:p>
                      <a:pPr algn="ctr" fontAlgn="ctr"/>
                      <a:r>
                        <a:rPr lang="en-US" sz="1200" b="1" i="0" u="none" strike="noStrike">
                          <a:solidFill>
                            <a:srgbClr val="000000"/>
                          </a:solidFill>
                          <a:effectLst/>
                          <a:latin typeface="Calibri" panose="020F0502020204030204" pitchFamily="34" charset="0"/>
                        </a:rPr>
                        <a:t>HU</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4,6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0,9</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-3,7</a:t>
                      </a:r>
                    </a:p>
                  </a:txBody>
                  <a:tcPr marL="5703" marR="5703" marT="5703" marB="0" anchor="b">
                    <a:lnL>
                      <a:noFill/>
                    </a:lnL>
                    <a:lnR>
                      <a:noFill/>
                    </a:lnR>
                    <a:lnT>
                      <a:noFill/>
                    </a:lnT>
                    <a:lnB>
                      <a:noFill/>
                    </a:lnB>
                  </a:tcPr>
                </a:tc>
                <a:extLst>
                  <a:ext uri="{0D108BD9-81ED-4DB2-BD59-A6C34878D82A}">
                    <a16:rowId xmlns:a16="http://schemas.microsoft.com/office/drawing/2014/main" val="174586572"/>
                  </a:ext>
                </a:extLst>
              </a:tr>
              <a:tr h="136870">
                <a:tc>
                  <a:txBody>
                    <a:bodyPr/>
                    <a:lstStyle/>
                    <a:p>
                      <a:pPr algn="ctr" fontAlgn="ctr"/>
                      <a:r>
                        <a:rPr lang="en-US" sz="1200" b="1" i="0" u="none" strike="noStrike">
                          <a:solidFill>
                            <a:srgbClr val="000000"/>
                          </a:solidFill>
                          <a:effectLst/>
                          <a:latin typeface="Calibri" panose="020F0502020204030204" pitchFamily="34" charset="0"/>
                        </a:rPr>
                        <a:t>MT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a:t>
                      </a:r>
                    </a:p>
                  </a:txBody>
                  <a:tcPr marL="5703" marR="5703" marT="5703" marB="0" anchor="b">
                    <a:lnL>
                      <a:noFill/>
                    </a:lnL>
                    <a:lnR>
                      <a:noFill/>
                    </a:lnR>
                    <a:lnT>
                      <a:noFill/>
                    </a:lnT>
                    <a:lnB>
                      <a:noFill/>
                    </a:lnB>
                  </a:tcPr>
                </a:tc>
                <a:extLst>
                  <a:ext uri="{0D108BD9-81ED-4DB2-BD59-A6C34878D82A}">
                    <a16:rowId xmlns:a16="http://schemas.microsoft.com/office/drawing/2014/main" val="3501286866"/>
                  </a:ext>
                </a:extLst>
              </a:tr>
              <a:tr h="136870">
                <a:tc>
                  <a:txBody>
                    <a:bodyPr/>
                    <a:lstStyle/>
                    <a:p>
                      <a:pPr algn="ctr" fontAlgn="ctr"/>
                      <a:r>
                        <a:rPr lang="en-US" sz="1200" b="1" i="0" u="none" strike="noStrike">
                          <a:solidFill>
                            <a:srgbClr val="00B050"/>
                          </a:solidFill>
                          <a:effectLst/>
                          <a:latin typeface="Calibri" panose="020F0502020204030204" pitchFamily="34" charset="0"/>
                        </a:rPr>
                        <a:t>NL</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1,9</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5,6</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3,7</a:t>
                      </a:r>
                    </a:p>
                  </a:txBody>
                  <a:tcPr marL="5703" marR="5703" marT="5703" marB="0" anchor="b">
                    <a:lnL>
                      <a:noFill/>
                    </a:lnL>
                    <a:lnR>
                      <a:noFill/>
                    </a:lnR>
                    <a:lnT>
                      <a:noFill/>
                    </a:lnT>
                    <a:lnB>
                      <a:noFill/>
                    </a:lnB>
                  </a:tcPr>
                </a:tc>
                <a:extLst>
                  <a:ext uri="{0D108BD9-81ED-4DB2-BD59-A6C34878D82A}">
                    <a16:rowId xmlns:a16="http://schemas.microsoft.com/office/drawing/2014/main" val="967920818"/>
                  </a:ext>
                </a:extLst>
              </a:tr>
              <a:tr h="136870">
                <a:tc>
                  <a:txBody>
                    <a:bodyPr/>
                    <a:lstStyle/>
                    <a:p>
                      <a:pPr algn="ctr" fontAlgn="ctr"/>
                      <a:r>
                        <a:rPr lang="en-US" sz="1200" b="1" i="0" u="none" strike="noStrike">
                          <a:solidFill>
                            <a:srgbClr val="00B050"/>
                          </a:solidFill>
                          <a:effectLst/>
                          <a:latin typeface="Calibri" panose="020F0502020204030204" pitchFamily="34" charset="0"/>
                        </a:rPr>
                        <a:t>AT</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2,3</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0,8</a:t>
                      </a:r>
                    </a:p>
                  </a:txBody>
                  <a:tcPr marL="5703" marR="5703" marT="5703" marB="0" anchor="b">
                    <a:lnL>
                      <a:noFill/>
                    </a:lnL>
                    <a:lnR>
                      <a:noFill/>
                    </a:lnR>
                    <a:lnT>
                      <a:noFill/>
                    </a:lnT>
                    <a:lnB>
                      <a:noFill/>
                    </a:lnB>
                  </a:tcPr>
                </a:tc>
                <a:extLst>
                  <a:ext uri="{0D108BD9-81ED-4DB2-BD59-A6C34878D82A}">
                    <a16:rowId xmlns:a16="http://schemas.microsoft.com/office/drawing/2014/main" val="2921129742"/>
                  </a:ext>
                </a:extLst>
              </a:tr>
              <a:tr h="136870">
                <a:tc>
                  <a:txBody>
                    <a:bodyPr/>
                    <a:lstStyle/>
                    <a:p>
                      <a:pPr algn="ctr" fontAlgn="ctr"/>
                      <a:r>
                        <a:rPr lang="en-US" sz="1200" b="1" i="0" u="none" strike="noStrike">
                          <a:solidFill>
                            <a:srgbClr val="FF0000"/>
                          </a:solidFill>
                          <a:effectLst/>
                          <a:latin typeface="Calibri" panose="020F0502020204030204" pitchFamily="34" charset="0"/>
                        </a:rPr>
                        <a:t>PL</a:t>
                      </a:r>
                    </a:p>
                  </a:txBody>
                  <a:tcPr marL="5703" marR="5703" marT="5703" marB="0" anchor="ctr">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12,2</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3,5</a:t>
                      </a:r>
                    </a:p>
                  </a:txBody>
                  <a:tcPr marL="5703" marR="5703" marT="5703" marB="0" anchor="b">
                    <a:lnL>
                      <a:noFill/>
                    </a:lnL>
                    <a:lnR>
                      <a:noFill/>
                    </a:lnR>
                    <a:lnT>
                      <a:noFill/>
                    </a:lnT>
                    <a:lnB>
                      <a:noFill/>
                    </a:lnB>
                  </a:tcPr>
                </a:tc>
                <a:tc>
                  <a:txBody>
                    <a:bodyPr/>
                    <a:lstStyle/>
                    <a:p>
                      <a:pPr algn="r" fontAlgn="b"/>
                      <a:r>
                        <a:rPr lang="en-US" sz="1200" b="1" i="0" u="none" strike="noStrike">
                          <a:solidFill>
                            <a:srgbClr val="FF0000"/>
                          </a:solidFill>
                          <a:effectLst/>
                          <a:latin typeface="Calibri" panose="020F0502020204030204" pitchFamily="34" charset="0"/>
                        </a:rPr>
                        <a:t>-8,7</a:t>
                      </a:r>
                    </a:p>
                  </a:txBody>
                  <a:tcPr marL="5703" marR="5703" marT="5703" marB="0" anchor="b">
                    <a:lnL>
                      <a:noFill/>
                    </a:lnL>
                    <a:lnR>
                      <a:noFill/>
                    </a:lnR>
                    <a:lnT>
                      <a:noFill/>
                    </a:lnT>
                    <a:lnB>
                      <a:noFill/>
                    </a:lnB>
                  </a:tcPr>
                </a:tc>
                <a:extLst>
                  <a:ext uri="{0D108BD9-81ED-4DB2-BD59-A6C34878D82A}">
                    <a16:rowId xmlns:a16="http://schemas.microsoft.com/office/drawing/2014/main" val="82084067"/>
                  </a:ext>
                </a:extLst>
              </a:tr>
              <a:tr h="136870">
                <a:tc>
                  <a:txBody>
                    <a:bodyPr/>
                    <a:lstStyle/>
                    <a:p>
                      <a:pPr algn="ctr" fontAlgn="ctr"/>
                      <a:r>
                        <a:rPr lang="en-US" sz="1200" b="1" i="0" u="none" strike="noStrike">
                          <a:solidFill>
                            <a:srgbClr val="000000"/>
                          </a:solidFill>
                          <a:effectLst/>
                          <a:latin typeface="Calibri" panose="020F0502020204030204" pitchFamily="34" charset="0"/>
                        </a:rPr>
                        <a:t>PT</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3,2</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-1,9</a:t>
                      </a:r>
                    </a:p>
                  </a:txBody>
                  <a:tcPr marL="5703" marR="5703" marT="5703" marB="0" anchor="b">
                    <a:lnL>
                      <a:noFill/>
                    </a:lnL>
                    <a:lnR>
                      <a:noFill/>
                    </a:lnR>
                    <a:lnT>
                      <a:noFill/>
                    </a:lnT>
                    <a:lnB>
                      <a:noFill/>
                    </a:lnB>
                  </a:tcPr>
                </a:tc>
                <a:extLst>
                  <a:ext uri="{0D108BD9-81ED-4DB2-BD59-A6C34878D82A}">
                    <a16:rowId xmlns:a16="http://schemas.microsoft.com/office/drawing/2014/main" val="1259303556"/>
                  </a:ext>
                </a:extLst>
              </a:tr>
              <a:tr h="136870">
                <a:tc>
                  <a:txBody>
                    <a:bodyPr/>
                    <a:lstStyle/>
                    <a:p>
                      <a:pPr algn="ctr" fontAlgn="ctr"/>
                      <a:r>
                        <a:rPr lang="en-US" sz="1200" b="1" i="0" u="none" strike="noStrike">
                          <a:solidFill>
                            <a:srgbClr val="000000"/>
                          </a:solidFill>
                          <a:effectLst/>
                          <a:latin typeface="Calibri" panose="020F0502020204030204" pitchFamily="34" charset="0"/>
                        </a:rPr>
                        <a:t>RO</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3,8</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-2,5</a:t>
                      </a:r>
                    </a:p>
                  </a:txBody>
                  <a:tcPr marL="5703" marR="5703" marT="5703" marB="0" anchor="b">
                    <a:lnL>
                      <a:noFill/>
                    </a:lnL>
                    <a:lnR>
                      <a:noFill/>
                    </a:lnR>
                    <a:lnT>
                      <a:noFill/>
                    </a:lnT>
                    <a:lnB>
                      <a:noFill/>
                    </a:lnB>
                  </a:tcPr>
                </a:tc>
                <a:extLst>
                  <a:ext uri="{0D108BD9-81ED-4DB2-BD59-A6C34878D82A}">
                    <a16:rowId xmlns:a16="http://schemas.microsoft.com/office/drawing/2014/main" val="2174945970"/>
                  </a:ext>
                </a:extLst>
              </a:tr>
              <a:tr h="136870">
                <a:tc>
                  <a:txBody>
                    <a:bodyPr/>
                    <a:lstStyle/>
                    <a:p>
                      <a:pPr algn="ctr" fontAlgn="ctr"/>
                      <a:r>
                        <a:rPr lang="en-US" sz="1200" b="1" i="0" u="none" strike="noStrike">
                          <a:solidFill>
                            <a:srgbClr val="000000"/>
                          </a:solidFill>
                          <a:effectLst/>
                          <a:latin typeface="Calibri" panose="020F0502020204030204" pitchFamily="34" charset="0"/>
                        </a:rPr>
                        <a:t>SI</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0,3</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-0,4</a:t>
                      </a:r>
                    </a:p>
                  </a:txBody>
                  <a:tcPr marL="5703" marR="5703" marT="5703" marB="0" anchor="b">
                    <a:lnL>
                      <a:noFill/>
                    </a:lnL>
                    <a:lnR>
                      <a:noFill/>
                    </a:lnR>
                    <a:lnT>
                      <a:noFill/>
                    </a:lnT>
                    <a:lnB>
                      <a:noFill/>
                    </a:lnB>
                  </a:tcPr>
                </a:tc>
                <a:extLst>
                  <a:ext uri="{0D108BD9-81ED-4DB2-BD59-A6C34878D82A}">
                    <a16:rowId xmlns:a16="http://schemas.microsoft.com/office/drawing/2014/main" val="2860896346"/>
                  </a:ext>
                </a:extLst>
              </a:tr>
              <a:tr h="136870">
                <a:tc>
                  <a:txBody>
                    <a:bodyPr/>
                    <a:lstStyle/>
                    <a:p>
                      <a:pPr algn="ctr" fontAlgn="ctr"/>
                      <a:r>
                        <a:rPr lang="en-US" sz="1200" b="1" i="0" u="none" strike="noStrike">
                          <a:solidFill>
                            <a:srgbClr val="000000"/>
                          </a:solidFill>
                          <a:effectLst/>
                          <a:latin typeface="Calibri" panose="020F0502020204030204" pitchFamily="34" charset="0"/>
                        </a:rPr>
                        <a:t>SK</a:t>
                      </a:r>
                    </a:p>
                  </a:txBody>
                  <a:tcPr marL="5703" marR="5703" marT="5703" marB="0" anchor="ctr">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1,7</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0,6</a:t>
                      </a:r>
                    </a:p>
                  </a:txBody>
                  <a:tcPr marL="5703" marR="5703" marT="5703"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-1,1</a:t>
                      </a:r>
                    </a:p>
                  </a:txBody>
                  <a:tcPr marL="5703" marR="5703" marT="5703" marB="0" anchor="b">
                    <a:lnL>
                      <a:noFill/>
                    </a:lnL>
                    <a:lnR>
                      <a:noFill/>
                    </a:lnR>
                    <a:lnT>
                      <a:noFill/>
                    </a:lnT>
                    <a:lnB>
                      <a:noFill/>
                    </a:lnB>
                  </a:tcPr>
                </a:tc>
                <a:extLst>
                  <a:ext uri="{0D108BD9-81ED-4DB2-BD59-A6C34878D82A}">
                    <a16:rowId xmlns:a16="http://schemas.microsoft.com/office/drawing/2014/main" val="3775372040"/>
                  </a:ext>
                </a:extLst>
              </a:tr>
              <a:tr h="136870">
                <a:tc>
                  <a:txBody>
                    <a:bodyPr/>
                    <a:lstStyle/>
                    <a:p>
                      <a:pPr algn="ctr" fontAlgn="ctr"/>
                      <a:r>
                        <a:rPr lang="en-US" sz="1200" b="1" i="0" u="none" strike="noStrike">
                          <a:solidFill>
                            <a:srgbClr val="00B050"/>
                          </a:solidFill>
                          <a:effectLst/>
                          <a:latin typeface="Calibri" panose="020F0502020204030204" pitchFamily="34" charset="0"/>
                        </a:rPr>
                        <a:t>FI</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0,4</a:t>
                      </a:r>
                    </a:p>
                  </a:txBody>
                  <a:tcPr marL="5703" marR="5703" marT="5703" marB="0" anchor="b">
                    <a:lnL>
                      <a:noFill/>
                    </a:lnL>
                    <a:lnR>
                      <a:noFill/>
                    </a:lnR>
                    <a:lnT>
                      <a:noFill/>
                    </a:lnT>
                    <a:lnB>
                      <a:noFill/>
                    </a:lnB>
                  </a:tcPr>
                </a:tc>
                <a:extLst>
                  <a:ext uri="{0D108BD9-81ED-4DB2-BD59-A6C34878D82A}">
                    <a16:rowId xmlns:a16="http://schemas.microsoft.com/office/drawing/2014/main" val="3953749012"/>
                  </a:ext>
                </a:extLst>
              </a:tr>
              <a:tr h="136870">
                <a:tc>
                  <a:txBody>
                    <a:bodyPr/>
                    <a:lstStyle/>
                    <a:p>
                      <a:pPr algn="ctr" fontAlgn="ctr"/>
                      <a:r>
                        <a:rPr lang="en-US" sz="1200" b="1" i="0" u="none" strike="noStrike">
                          <a:solidFill>
                            <a:srgbClr val="00B050"/>
                          </a:solidFill>
                          <a:effectLst/>
                          <a:latin typeface="Calibri" panose="020F0502020204030204" pitchFamily="34" charset="0"/>
                        </a:rPr>
                        <a:t>SE</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1,3</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2,5</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1,2</a:t>
                      </a:r>
                    </a:p>
                  </a:txBody>
                  <a:tcPr marL="5703" marR="5703" marT="5703" marB="0" anchor="b">
                    <a:lnL>
                      <a:noFill/>
                    </a:lnL>
                    <a:lnR>
                      <a:noFill/>
                    </a:lnR>
                    <a:lnT>
                      <a:noFill/>
                    </a:lnT>
                    <a:lnB>
                      <a:noFill/>
                    </a:lnB>
                  </a:tcPr>
                </a:tc>
                <a:extLst>
                  <a:ext uri="{0D108BD9-81ED-4DB2-BD59-A6C34878D82A}">
                    <a16:rowId xmlns:a16="http://schemas.microsoft.com/office/drawing/2014/main" val="2421105769"/>
                  </a:ext>
                </a:extLst>
              </a:tr>
              <a:tr h="136870">
                <a:tc>
                  <a:txBody>
                    <a:bodyPr/>
                    <a:lstStyle/>
                    <a:p>
                      <a:pPr algn="ctr" fontAlgn="ctr"/>
                      <a:r>
                        <a:rPr lang="en-US" sz="1200" b="1" i="0" u="none" strike="noStrike">
                          <a:solidFill>
                            <a:srgbClr val="00B050"/>
                          </a:solidFill>
                          <a:effectLst/>
                          <a:latin typeface="Calibri" panose="020F0502020204030204" pitchFamily="34" charset="0"/>
                        </a:rPr>
                        <a:t>UK</a:t>
                      </a:r>
                    </a:p>
                  </a:txBody>
                  <a:tcPr marL="5703" marR="5703" marT="5703" marB="0" anchor="ctr">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5,7</a:t>
                      </a:r>
                    </a:p>
                  </a:txBody>
                  <a:tcPr marL="5703" marR="5703" marT="5703" marB="0" anchor="b">
                    <a:lnL>
                      <a:noFill/>
                    </a:lnL>
                    <a:lnR>
                      <a:noFill/>
                    </a:lnR>
                    <a:lnT>
                      <a:noFill/>
                    </a:lnT>
                    <a:lnB>
                      <a:noFill/>
                    </a:lnB>
                  </a:tcPr>
                </a:tc>
                <a:tc>
                  <a:txBody>
                    <a:bodyPr/>
                    <a:lstStyle/>
                    <a:p>
                      <a:pPr algn="r" fontAlgn="b"/>
                      <a:r>
                        <a:rPr lang="en-US" sz="1200" b="1" i="0" u="none" strike="noStrike">
                          <a:solidFill>
                            <a:srgbClr val="00B050"/>
                          </a:solidFill>
                          <a:effectLst/>
                          <a:latin typeface="Calibri" panose="020F0502020204030204" pitchFamily="34" charset="0"/>
                        </a:rPr>
                        <a:t>11,8</a:t>
                      </a:r>
                    </a:p>
                  </a:txBody>
                  <a:tcPr marL="5703" marR="5703" marT="5703" marB="0" anchor="b">
                    <a:lnL>
                      <a:noFill/>
                    </a:lnL>
                    <a:lnR>
                      <a:noFill/>
                    </a:lnR>
                    <a:lnT>
                      <a:noFill/>
                    </a:lnT>
                    <a:lnB>
                      <a:noFill/>
                    </a:lnB>
                  </a:tcPr>
                </a:tc>
                <a:tc>
                  <a:txBody>
                    <a:bodyPr/>
                    <a:lstStyle/>
                    <a:p>
                      <a:pPr algn="r" fontAlgn="b"/>
                      <a:r>
                        <a:rPr lang="en-US" sz="1200" b="1" i="0" u="none" strike="noStrike" dirty="0">
                          <a:solidFill>
                            <a:srgbClr val="00B050"/>
                          </a:solidFill>
                          <a:effectLst/>
                          <a:latin typeface="Calibri" panose="020F0502020204030204" pitchFamily="34" charset="0"/>
                        </a:rPr>
                        <a:t>6,2</a:t>
                      </a:r>
                    </a:p>
                  </a:txBody>
                  <a:tcPr marL="5703" marR="5703" marT="5703" marB="0" anchor="b">
                    <a:lnL>
                      <a:noFill/>
                    </a:lnL>
                    <a:lnR>
                      <a:noFill/>
                    </a:lnR>
                    <a:lnT>
                      <a:noFill/>
                    </a:lnT>
                    <a:lnB>
                      <a:noFill/>
                    </a:lnB>
                  </a:tcPr>
                </a:tc>
                <a:extLst>
                  <a:ext uri="{0D108BD9-81ED-4DB2-BD59-A6C34878D82A}">
                    <a16:rowId xmlns:a16="http://schemas.microsoft.com/office/drawing/2014/main" val="682832291"/>
                  </a:ext>
                </a:extLst>
              </a:tr>
            </a:tbl>
          </a:graphicData>
        </a:graphic>
      </p:graphicFrame>
      <p:sp>
        <p:nvSpPr>
          <p:cNvPr id="6" name="Rettangolo 5"/>
          <p:cNvSpPr/>
          <p:nvPr/>
        </p:nvSpPr>
        <p:spPr>
          <a:xfrm>
            <a:off x="612501" y="6203709"/>
            <a:ext cx="6084101" cy="369332"/>
          </a:xfrm>
          <a:prstGeom prst="rect">
            <a:avLst/>
          </a:prstGeom>
        </p:spPr>
        <p:txBody>
          <a:bodyPr wrap="none">
            <a:spAutoFit/>
          </a:bodyPr>
          <a:lstStyle/>
          <a:p>
            <a:r>
              <a:rPr lang="en-US" dirty="0">
                <a:hlinkClick r:id="rId2"/>
              </a:rPr>
              <a:t>https://ec.europa.eu/budget/graphs/revenue_expediture.html</a:t>
            </a:r>
            <a:r>
              <a:rPr lang="en-US" dirty="0"/>
              <a:t> </a:t>
            </a:r>
          </a:p>
        </p:txBody>
      </p:sp>
      <p:pic>
        <p:nvPicPr>
          <p:cNvPr id="7" name="Immagine 6">
            <a:extLst>
              <a:ext uri="{FF2B5EF4-FFF2-40B4-BE49-F238E27FC236}">
                <a16:creationId xmlns:a16="http://schemas.microsoft.com/office/drawing/2014/main" id="{01A3AFCD-E8DC-4018-8AC9-F1197F98988C}"/>
              </a:ext>
            </a:extLst>
          </p:cNvPr>
          <p:cNvPicPr>
            <a:picLocks noChangeAspect="1"/>
          </p:cNvPicPr>
          <p:nvPr/>
        </p:nvPicPr>
        <p:blipFill>
          <a:blip r:embed="rId3"/>
          <a:stretch>
            <a:fillRect/>
          </a:stretch>
        </p:blipFill>
        <p:spPr>
          <a:xfrm>
            <a:off x="121919" y="1253394"/>
            <a:ext cx="8857709" cy="5025472"/>
          </a:xfrm>
          <a:prstGeom prst="rect">
            <a:avLst/>
          </a:prstGeom>
        </p:spPr>
      </p:pic>
    </p:spTree>
    <p:extLst>
      <p:ext uri="{BB962C8B-B14F-4D97-AF65-F5344CB8AC3E}">
        <p14:creationId xmlns:p14="http://schemas.microsoft.com/office/powerpoint/2010/main" val="6118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t>Beneficiari</a:t>
            </a:r>
            <a:endParaRPr lang="en-US" dirty="0"/>
          </a:p>
        </p:txBody>
      </p:sp>
      <p:sp>
        <p:nvSpPr>
          <p:cNvPr id="3" name="Segnaposto contenuto 2"/>
          <p:cNvSpPr>
            <a:spLocks noGrp="1"/>
          </p:cNvSpPr>
          <p:nvPr>
            <p:ph idx="1"/>
          </p:nvPr>
        </p:nvSpPr>
        <p:spPr/>
        <p:txBody>
          <a:bodyPr>
            <a:normAutofit fontScale="92500" lnSpcReduction="20000"/>
          </a:bodyPr>
          <a:lstStyle/>
          <a:p>
            <a:r>
              <a:rPr lang="it-IT" dirty="0">
                <a:solidFill>
                  <a:srgbClr val="FF0000"/>
                </a:solidFill>
              </a:rPr>
              <a:t>Le spese dell’Unione </a:t>
            </a:r>
            <a:r>
              <a:rPr lang="it-IT" dirty="0"/>
              <a:t>(a differenza delle entrate) non sono formalmente organizzate per paese di destinazione, ma </a:t>
            </a:r>
            <a:r>
              <a:rPr lang="it-IT" dirty="0">
                <a:solidFill>
                  <a:srgbClr val="FF0000"/>
                </a:solidFill>
              </a:rPr>
              <a:t>per obiettivi politici</a:t>
            </a:r>
            <a:r>
              <a:rPr lang="it-IT" dirty="0"/>
              <a:t>. Ogni politica comunitaria ha le sue regole, che determinano chi (e quindi quale paese) beneficia degli interventi.</a:t>
            </a:r>
          </a:p>
          <a:p>
            <a:r>
              <a:rPr lang="it-IT" dirty="0"/>
              <a:t>Tutte le spese dell’Unione, organizzate per politiche, ricadono all’interno del territorio dei diversi Stati membri, che così sono “</a:t>
            </a:r>
            <a:r>
              <a:rPr lang="it-IT" dirty="0">
                <a:solidFill>
                  <a:srgbClr val="FF0000"/>
                </a:solidFill>
              </a:rPr>
              <a:t>beneficiari</a:t>
            </a:r>
            <a:r>
              <a:rPr lang="it-IT" dirty="0"/>
              <a:t>” delle politiche comunitarie. Sulla base delle spese effettivamente realizzate, è possibile verificare chi siano i </a:t>
            </a:r>
            <a:r>
              <a:rPr lang="en-US" dirty="0"/>
              <a:t>“</a:t>
            </a:r>
            <a:r>
              <a:rPr lang="en-US" dirty="0" err="1"/>
              <a:t>beneficiari</a:t>
            </a:r>
            <a:r>
              <a:rPr lang="en-US" dirty="0"/>
              <a:t>”.</a:t>
            </a:r>
          </a:p>
          <a:p>
            <a:r>
              <a:rPr lang="it-IT" dirty="0"/>
              <a:t>I principali beneficiari, in valore assoluto, sono </a:t>
            </a:r>
            <a:r>
              <a:rPr lang="it-IT" dirty="0">
                <a:solidFill>
                  <a:srgbClr val="FF0000"/>
                </a:solidFill>
              </a:rPr>
              <a:t>Polonia, Spagna, Francia, Germania e Italia</a:t>
            </a:r>
            <a:r>
              <a:rPr lang="it-IT" dirty="0"/>
              <a:t>; cioè i paesi più grandi. Sono importanti beneficiari, però, anche paesi come Grecia, Belgio e Ungheria, relativamente grandi e meno avanzati. In termini relativi (rispetto al PIL di ciascun paese) </a:t>
            </a:r>
            <a:r>
              <a:rPr lang="it-IT" dirty="0">
                <a:solidFill>
                  <a:srgbClr val="FF0000"/>
                </a:solidFill>
              </a:rPr>
              <a:t>i principali beneficiari sono i paesi meno </a:t>
            </a:r>
            <a:r>
              <a:rPr lang="en-US" dirty="0" err="1">
                <a:solidFill>
                  <a:srgbClr val="FF0000"/>
                </a:solidFill>
              </a:rPr>
              <a:t>avanzati</a:t>
            </a:r>
            <a:r>
              <a:rPr lang="en-US" dirty="0">
                <a:solidFill>
                  <a:srgbClr val="FF0000"/>
                </a:solidFill>
              </a:rPr>
              <a:t> e </a:t>
            </a:r>
            <a:r>
              <a:rPr lang="en-US" dirty="0" err="1">
                <a:solidFill>
                  <a:srgbClr val="FF0000"/>
                </a:solidFill>
              </a:rPr>
              <a:t>relativamente</a:t>
            </a:r>
            <a:r>
              <a:rPr lang="en-US" dirty="0">
                <a:solidFill>
                  <a:srgbClr val="FF0000"/>
                </a:solidFill>
              </a:rPr>
              <a:t> </a:t>
            </a:r>
            <a:r>
              <a:rPr lang="en-US" dirty="0" err="1">
                <a:solidFill>
                  <a:srgbClr val="FF0000"/>
                </a:solidFill>
              </a:rPr>
              <a:t>piccoli</a:t>
            </a:r>
            <a:r>
              <a:rPr lang="en-US" dirty="0"/>
              <a:t>.</a:t>
            </a:r>
          </a:p>
        </p:txBody>
      </p:sp>
      <p:sp>
        <p:nvSpPr>
          <p:cNvPr id="4" name="Rettangolo 3"/>
          <p:cNvSpPr/>
          <p:nvPr/>
        </p:nvSpPr>
        <p:spPr>
          <a:xfrm>
            <a:off x="451104" y="6075144"/>
            <a:ext cx="10902696" cy="369332"/>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a:t>Cosa </a:t>
            </a:r>
            <a:r>
              <a:rPr lang="en-US" dirty="0" err="1"/>
              <a:t>significa</a:t>
            </a:r>
            <a:r>
              <a:rPr lang="en-US" dirty="0"/>
              <a:t> per </a:t>
            </a:r>
            <a:r>
              <a:rPr lang="en-US" dirty="0" err="1"/>
              <a:t>l’Italia</a:t>
            </a:r>
            <a:r>
              <a:rPr lang="en-US" dirty="0"/>
              <a:t>? </a:t>
            </a:r>
            <a:r>
              <a:rPr lang="it-IT" dirty="0">
                <a:hlinkClick r:id="rId2"/>
              </a:rPr>
              <a:t>Ragioneria Generale dello Stato - Ministero </a:t>
            </a:r>
            <a:r>
              <a:rPr lang="it-IT" dirty="0" err="1">
                <a:hlinkClick r:id="rId2"/>
              </a:rPr>
              <a:t>dell</a:t>
            </a:r>
            <a:r>
              <a:rPr lang="it-IT" dirty="0">
                <a:hlinkClick r:id="rId2"/>
              </a:rPr>
              <a:t> Economia e delle Finanze (mef.gov.it)</a:t>
            </a:r>
            <a:endParaRPr lang="en-US" dirty="0">
              <a:solidFill>
                <a:schemeClr val="bg1"/>
              </a:solidFill>
            </a:endParaRPr>
          </a:p>
        </p:txBody>
      </p:sp>
    </p:spTree>
    <p:extLst>
      <p:ext uri="{BB962C8B-B14F-4D97-AF65-F5344CB8AC3E}">
        <p14:creationId xmlns:p14="http://schemas.microsoft.com/office/powerpoint/2010/main" val="318529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8427D7-6EBD-49BE-B0D6-9B9AB90D8B1F}"/>
              </a:ext>
            </a:extLst>
          </p:cNvPr>
          <p:cNvSpPr>
            <a:spLocks noGrp="1"/>
          </p:cNvSpPr>
          <p:nvPr>
            <p:ph type="title"/>
          </p:nvPr>
        </p:nvSpPr>
        <p:spPr/>
        <p:txBody>
          <a:bodyPr/>
          <a:lstStyle/>
          <a:p>
            <a:r>
              <a:rPr lang="it-IT" dirty="0"/>
              <a:t>Riassumendo…un esempio per il 2022</a:t>
            </a:r>
          </a:p>
        </p:txBody>
      </p:sp>
      <p:pic>
        <p:nvPicPr>
          <p:cNvPr id="4" name="Immagine 3">
            <a:extLst>
              <a:ext uri="{FF2B5EF4-FFF2-40B4-BE49-F238E27FC236}">
                <a16:creationId xmlns:a16="http://schemas.microsoft.com/office/drawing/2014/main" id="{AFA372E9-0F68-4640-A378-FB28B07CC0D9}"/>
              </a:ext>
            </a:extLst>
          </p:cNvPr>
          <p:cNvPicPr>
            <a:picLocks noChangeAspect="1"/>
          </p:cNvPicPr>
          <p:nvPr/>
        </p:nvPicPr>
        <p:blipFill>
          <a:blip r:embed="rId2"/>
          <a:stretch>
            <a:fillRect/>
          </a:stretch>
        </p:blipFill>
        <p:spPr>
          <a:xfrm>
            <a:off x="566530" y="1266605"/>
            <a:ext cx="10018643" cy="5484795"/>
          </a:xfrm>
          <a:prstGeom prst="rect">
            <a:avLst/>
          </a:prstGeom>
        </p:spPr>
      </p:pic>
      <p:sp>
        <p:nvSpPr>
          <p:cNvPr id="5" name="Rettangolo 4">
            <a:extLst>
              <a:ext uri="{FF2B5EF4-FFF2-40B4-BE49-F238E27FC236}">
                <a16:creationId xmlns:a16="http://schemas.microsoft.com/office/drawing/2014/main" id="{0068EE0B-05BC-4AFE-A89A-FB492094A3B4}"/>
              </a:ext>
            </a:extLst>
          </p:cNvPr>
          <p:cNvSpPr/>
          <p:nvPr/>
        </p:nvSpPr>
        <p:spPr>
          <a:xfrm>
            <a:off x="3479111" y="6382068"/>
            <a:ext cx="4580998" cy="369332"/>
          </a:xfrm>
          <a:prstGeom prst="rect">
            <a:avLst/>
          </a:prstGeom>
        </p:spPr>
        <p:txBody>
          <a:bodyPr wrap="none">
            <a:spAutoFit/>
          </a:bodyPr>
          <a:lstStyle/>
          <a:p>
            <a:r>
              <a:rPr lang="it-IT" dirty="0">
                <a:hlinkClick r:id="rId3"/>
              </a:rPr>
              <a:t>https://openbdap.rgs.mef.gov.it/it/BUE/Scopri</a:t>
            </a:r>
            <a:r>
              <a:rPr lang="it-IT" dirty="0"/>
              <a:t> </a:t>
            </a:r>
          </a:p>
        </p:txBody>
      </p:sp>
    </p:spTree>
    <p:extLst>
      <p:ext uri="{BB962C8B-B14F-4D97-AF65-F5344CB8AC3E}">
        <p14:creationId xmlns:p14="http://schemas.microsoft.com/office/powerpoint/2010/main" val="1295311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BA17CED-8E49-4994-9793-86EC36CF7A51}"/>
              </a:ext>
            </a:extLst>
          </p:cNvPr>
          <p:cNvSpPr>
            <a:spLocks noGrp="1"/>
          </p:cNvSpPr>
          <p:nvPr>
            <p:ph type="title"/>
          </p:nvPr>
        </p:nvSpPr>
        <p:spPr/>
        <p:txBody>
          <a:bodyPr/>
          <a:lstStyle/>
          <a:p>
            <a:r>
              <a:rPr lang="it-IT" dirty="0"/>
              <a:t>I bilanci pubblici nazionali: le regole</a:t>
            </a:r>
          </a:p>
        </p:txBody>
      </p:sp>
      <p:sp>
        <p:nvSpPr>
          <p:cNvPr id="5" name="Segnaposto testo 4">
            <a:extLst>
              <a:ext uri="{FF2B5EF4-FFF2-40B4-BE49-F238E27FC236}">
                <a16:creationId xmlns:a16="http://schemas.microsoft.com/office/drawing/2014/main" id="{C896B21F-FC6A-4F34-B5DF-99CFE7EC47D1}"/>
              </a:ext>
            </a:extLst>
          </p:cNvPr>
          <p:cNvSpPr>
            <a:spLocks noGrp="1"/>
          </p:cNvSpPr>
          <p:nvPr>
            <p:ph type="body" idx="1"/>
          </p:nvPr>
        </p:nvSpPr>
        <p:spPr/>
        <p:txBody>
          <a:bodyPr/>
          <a:lstStyle/>
          <a:p>
            <a:r>
              <a:rPr lang="it-IT" dirty="0"/>
              <a:t>Quali sono i limiti dettati agli Stati Membri? Il caso dell’Italia</a:t>
            </a:r>
          </a:p>
        </p:txBody>
      </p:sp>
    </p:spTree>
    <p:extLst>
      <p:ext uri="{BB962C8B-B14F-4D97-AF65-F5344CB8AC3E}">
        <p14:creationId xmlns:p14="http://schemas.microsoft.com/office/powerpoint/2010/main" val="3441390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6948" y="240722"/>
            <a:ext cx="3742944" cy="1325563"/>
          </a:xfrm>
        </p:spPr>
        <p:style>
          <a:lnRef idx="2">
            <a:schemeClr val="accent6"/>
          </a:lnRef>
          <a:fillRef idx="1">
            <a:schemeClr val="lt1"/>
          </a:fillRef>
          <a:effectRef idx="0">
            <a:schemeClr val="accent6"/>
          </a:effectRef>
          <a:fontRef idx="minor">
            <a:schemeClr val="dk1"/>
          </a:fontRef>
        </p:style>
        <p:txBody>
          <a:bodyPr>
            <a:noAutofit/>
          </a:bodyPr>
          <a:lstStyle/>
          <a:p>
            <a:r>
              <a:rPr lang="it-IT" sz="3200" dirty="0"/>
              <a:t>Dalla previsione al Rendiconto: le fasi del </a:t>
            </a:r>
            <a:r>
              <a:rPr lang="it-IT" sz="3200" dirty="0">
                <a:hlinkClick r:id="rId2"/>
              </a:rPr>
              <a:t>Bilancio Pubblico</a:t>
            </a:r>
            <a:endParaRPr lang="en-US" sz="3200" dirty="0"/>
          </a:p>
        </p:txBody>
      </p:sp>
      <p:pic>
        <p:nvPicPr>
          <p:cNvPr id="3074" name="Picture 2" descr="https://openbdap.mef.gov.it/Content/img/1_bilancio_Grafic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886" y="270595"/>
            <a:ext cx="7793736" cy="6406451"/>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5561469" y="6369738"/>
            <a:ext cx="5873852" cy="369332"/>
          </a:xfrm>
          <a:prstGeom prst="rect">
            <a:avLst/>
          </a:prstGeom>
        </p:spPr>
        <p:txBody>
          <a:bodyPr wrap="none">
            <a:spAutoFit/>
          </a:bodyPr>
          <a:lstStyle/>
          <a:p>
            <a:r>
              <a:rPr lang="en-US" dirty="0">
                <a:hlinkClick r:id="rId4"/>
              </a:rPr>
              <a:t>https://openbdap.rgs.mef.gov.it/it/Home/ViaggioNelBilancio</a:t>
            </a:r>
            <a:r>
              <a:rPr lang="en-US" dirty="0"/>
              <a:t> </a:t>
            </a:r>
          </a:p>
        </p:txBody>
      </p:sp>
      <p:sp>
        <p:nvSpPr>
          <p:cNvPr id="8" name="CasellaDiTesto 7"/>
          <p:cNvSpPr txBox="1"/>
          <p:nvPr/>
        </p:nvSpPr>
        <p:spPr>
          <a:xfrm>
            <a:off x="6894576" y="534171"/>
            <a:ext cx="658368"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solidFill>
                  <a:srgbClr val="FF0000"/>
                </a:solidFill>
              </a:rPr>
              <a:t>10/04</a:t>
            </a:r>
            <a:endParaRPr lang="en-US" sz="1400" dirty="0">
              <a:solidFill>
                <a:srgbClr val="FF0000"/>
              </a:solidFill>
            </a:endParaRPr>
          </a:p>
        </p:txBody>
      </p:sp>
      <p:sp>
        <p:nvSpPr>
          <p:cNvPr id="9" name="CasellaDiTesto 8"/>
          <p:cNvSpPr txBox="1"/>
          <p:nvPr/>
        </p:nvSpPr>
        <p:spPr>
          <a:xfrm>
            <a:off x="544068" y="1772561"/>
            <a:ext cx="4011168" cy="2308324"/>
          </a:xfrm>
          <a:prstGeom prst="rect">
            <a:avLst/>
          </a:prstGeom>
          <a:noFill/>
        </p:spPr>
        <p:txBody>
          <a:bodyPr wrap="square" rtlCol="0">
            <a:spAutoFit/>
          </a:bodyPr>
          <a:lstStyle/>
          <a:p>
            <a:r>
              <a:rPr lang="it-IT" dirty="0"/>
              <a:t>Il </a:t>
            </a:r>
            <a:r>
              <a:rPr lang="it-IT" dirty="0">
                <a:solidFill>
                  <a:srgbClr val="FF0000"/>
                </a:solidFill>
              </a:rPr>
              <a:t>DEF</a:t>
            </a:r>
            <a:r>
              <a:rPr lang="it-IT" dirty="0"/>
              <a:t> è composto da 3 sezioni:</a:t>
            </a:r>
          </a:p>
          <a:p>
            <a:pPr marL="342900" indent="-342900" defTabSz="357188">
              <a:buFont typeface="+mj-lt"/>
              <a:buAutoNum type="arabicPeriod"/>
            </a:pPr>
            <a:r>
              <a:rPr lang="it-IT" dirty="0"/>
              <a:t>	Il </a:t>
            </a:r>
            <a:r>
              <a:rPr lang="it-IT" b="1" dirty="0"/>
              <a:t>programma di stabilità dell’Italia</a:t>
            </a:r>
          </a:p>
          <a:p>
            <a:pPr marL="342900" indent="-342900" defTabSz="357188">
              <a:buFont typeface="+mj-lt"/>
              <a:buAutoNum type="arabicPeriod"/>
            </a:pPr>
            <a:r>
              <a:rPr lang="it-IT" b="1" dirty="0"/>
              <a:t>Analisi e tendenze della finanza pubblica</a:t>
            </a:r>
          </a:p>
          <a:p>
            <a:pPr marL="342900" indent="-342900" defTabSz="357188">
              <a:buFont typeface="+mj-lt"/>
              <a:buAutoNum type="arabicPeriod"/>
            </a:pPr>
            <a:r>
              <a:rPr lang="it-IT" dirty="0"/>
              <a:t>PNR o </a:t>
            </a:r>
            <a:r>
              <a:rPr lang="it-IT" b="1" dirty="0"/>
              <a:t>Programma Nazionale di Riforma</a:t>
            </a:r>
          </a:p>
          <a:p>
            <a:pPr defTabSz="357188"/>
            <a:r>
              <a:rPr lang="it-IT" dirty="0"/>
              <a:t>Le sezioni 1 e 3 vengono poi inviate al Consiglio Europeo e alla Commissione UE</a:t>
            </a:r>
            <a:endParaRPr lang="en-US" dirty="0"/>
          </a:p>
        </p:txBody>
      </p:sp>
      <p:sp>
        <p:nvSpPr>
          <p:cNvPr id="11" name="CasellaDiTesto 10"/>
          <p:cNvSpPr txBox="1"/>
          <p:nvPr/>
        </p:nvSpPr>
        <p:spPr>
          <a:xfrm>
            <a:off x="9460992" y="534171"/>
            <a:ext cx="66141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27/09</a:t>
            </a:r>
            <a:endParaRPr lang="en-US" sz="1400" dirty="0"/>
          </a:p>
        </p:txBody>
      </p:sp>
      <p:sp>
        <p:nvSpPr>
          <p:cNvPr id="10" name="CasellaDiTesto 9"/>
          <p:cNvSpPr txBox="1"/>
          <p:nvPr/>
        </p:nvSpPr>
        <p:spPr>
          <a:xfrm>
            <a:off x="556260" y="4139581"/>
            <a:ext cx="4081054" cy="1477328"/>
          </a:xfrm>
          <a:prstGeom prst="rect">
            <a:avLst/>
          </a:prstGeom>
          <a:noFill/>
        </p:spPr>
        <p:txBody>
          <a:bodyPr wrap="square" rtlCol="0">
            <a:spAutoFit/>
          </a:bodyPr>
          <a:lstStyle/>
          <a:p>
            <a:r>
              <a:rPr lang="it-IT" dirty="0"/>
              <a:t>Documento Programmatico di Bilancio (</a:t>
            </a:r>
            <a:r>
              <a:rPr lang="it-IT" dirty="0">
                <a:solidFill>
                  <a:srgbClr val="FF0000"/>
                </a:solidFill>
              </a:rPr>
              <a:t>DPB</a:t>
            </a:r>
            <a:r>
              <a:rPr lang="it-IT" dirty="0"/>
              <a:t>) o Bilancio di Previsione sottoposto alla CE: entro il 30/11 parere della CE sulla manovra e sul disavanzo eccessivo</a:t>
            </a:r>
            <a:r>
              <a:rPr lang="it-IT" dirty="0">
                <a:sym typeface="Symbol" panose="05050102010706020507" pitchFamily="18" charset="2"/>
              </a:rPr>
              <a:t> Disegno di Legge di Bilancio (</a:t>
            </a:r>
            <a:r>
              <a:rPr lang="it-IT" dirty="0">
                <a:solidFill>
                  <a:srgbClr val="FF0000"/>
                </a:solidFill>
                <a:sym typeface="Symbol" panose="05050102010706020507" pitchFamily="18" charset="2"/>
              </a:rPr>
              <a:t>DLB</a:t>
            </a:r>
            <a:r>
              <a:rPr lang="it-IT" dirty="0">
                <a:sym typeface="Symbol" panose="05050102010706020507" pitchFamily="18" charset="2"/>
              </a:rPr>
              <a:t>)</a:t>
            </a:r>
            <a:endParaRPr lang="en-US" dirty="0"/>
          </a:p>
        </p:txBody>
      </p:sp>
      <p:sp>
        <p:nvSpPr>
          <p:cNvPr id="13" name="CasellaDiTesto 12"/>
          <p:cNvSpPr txBox="1"/>
          <p:nvPr/>
        </p:nvSpPr>
        <p:spPr>
          <a:xfrm>
            <a:off x="10198608" y="200688"/>
            <a:ext cx="62490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15/10</a:t>
            </a:r>
            <a:endParaRPr lang="en-US" sz="1400" dirty="0"/>
          </a:p>
        </p:txBody>
      </p:sp>
      <p:sp>
        <p:nvSpPr>
          <p:cNvPr id="14" name="CasellaDiTesto 13"/>
          <p:cNvSpPr txBox="1"/>
          <p:nvPr/>
        </p:nvSpPr>
        <p:spPr>
          <a:xfrm>
            <a:off x="10643617" y="552096"/>
            <a:ext cx="64642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20/10</a:t>
            </a:r>
            <a:endParaRPr lang="en-US" sz="1400" dirty="0"/>
          </a:p>
        </p:txBody>
      </p:sp>
      <p:sp>
        <p:nvSpPr>
          <p:cNvPr id="15" name="CasellaDiTesto 14"/>
          <p:cNvSpPr txBox="1"/>
          <p:nvPr/>
        </p:nvSpPr>
        <p:spPr>
          <a:xfrm>
            <a:off x="11488877" y="625911"/>
            <a:ext cx="644745"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1400" dirty="0"/>
              <a:t>31/12</a:t>
            </a:r>
            <a:endParaRPr lang="en-US" sz="1400" dirty="0"/>
          </a:p>
        </p:txBody>
      </p:sp>
      <p:sp>
        <p:nvSpPr>
          <p:cNvPr id="12" name="CasellaDiTesto 11"/>
          <p:cNvSpPr txBox="1"/>
          <p:nvPr/>
        </p:nvSpPr>
        <p:spPr>
          <a:xfrm>
            <a:off x="556260" y="5616909"/>
            <a:ext cx="3884676" cy="1200329"/>
          </a:xfrm>
          <a:prstGeom prst="rect">
            <a:avLst/>
          </a:prstGeom>
          <a:noFill/>
        </p:spPr>
        <p:txBody>
          <a:bodyPr wrap="square" rtlCol="0">
            <a:spAutoFit/>
          </a:bodyPr>
          <a:lstStyle/>
          <a:p>
            <a:r>
              <a:rPr lang="it-IT" dirty="0"/>
              <a:t>Bilancio dello Stato entra in vigore il 1/1 suddiviso in 34 </a:t>
            </a:r>
            <a:r>
              <a:rPr lang="it-IT" dirty="0">
                <a:solidFill>
                  <a:srgbClr val="FF0000"/>
                </a:solidFill>
              </a:rPr>
              <a:t>Missioni</a:t>
            </a:r>
            <a:r>
              <a:rPr lang="it-IT" dirty="0"/>
              <a:t> (gli obiettivi della PE)</a:t>
            </a:r>
            <a:r>
              <a:rPr lang="it-IT" dirty="0">
                <a:sym typeface="Symbol" panose="05050102010706020507" pitchFamily="18" charset="2"/>
              </a:rPr>
              <a:t></a:t>
            </a:r>
            <a:r>
              <a:rPr lang="it-IT" dirty="0">
                <a:solidFill>
                  <a:srgbClr val="FF0000"/>
                </a:solidFill>
                <a:sym typeface="Symbol" panose="05050102010706020507" pitchFamily="18" charset="2"/>
              </a:rPr>
              <a:t>Programmi</a:t>
            </a:r>
            <a:r>
              <a:rPr lang="it-IT" dirty="0">
                <a:sym typeface="Symbol" panose="05050102010706020507" pitchFamily="18" charset="2"/>
              </a:rPr>
              <a:t> </a:t>
            </a:r>
            <a:r>
              <a:rPr lang="it-IT" dirty="0">
                <a:solidFill>
                  <a:srgbClr val="FF0000"/>
                </a:solidFill>
                <a:sym typeface="Symbol" panose="05050102010706020507" pitchFamily="18" charset="2"/>
              </a:rPr>
              <a:t>Azioni</a:t>
            </a:r>
            <a:endParaRPr lang="en-US" dirty="0">
              <a:solidFill>
                <a:srgbClr val="FF0000"/>
              </a:solidFill>
            </a:endParaRPr>
          </a:p>
        </p:txBody>
      </p:sp>
      <p:sp>
        <p:nvSpPr>
          <p:cNvPr id="17" name="CasellaDiTesto 16"/>
          <p:cNvSpPr txBox="1"/>
          <p:nvPr/>
        </p:nvSpPr>
        <p:spPr>
          <a:xfrm>
            <a:off x="7999476" y="2113035"/>
            <a:ext cx="65000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400" dirty="0"/>
              <a:t>30/06</a:t>
            </a:r>
            <a:endParaRPr lang="en-US" sz="1400" dirty="0"/>
          </a:p>
        </p:txBody>
      </p:sp>
      <p:sp>
        <p:nvSpPr>
          <p:cNvPr id="18" name="CasellaDiTesto 17"/>
          <p:cNvSpPr txBox="1"/>
          <p:nvPr/>
        </p:nvSpPr>
        <p:spPr>
          <a:xfrm>
            <a:off x="7682795" y="3547367"/>
            <a:ext cx="63336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400" dirty="0"/>
              <a:t>31/05</a:t>
            </a:r>
            <a:endParaRPr lang="en-US" sz="1400" dirty="0"/>
          </a:p>
        </p:txBody>
      </p:sp>
      <p:sp>
        <p:nvSpPr>
          <p:cNvPr id="19" name="CasellaDiTesto 18"/>
          <p:cNvSpPr txBox="1"/>
          <p:nvPr/>
        </p:nvSpPr>
        <p:spPr>
          <a:xfrm>
            <a:off x="8554662" y="3855144"/>
            <a:ext cx="61733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400" dirty="0"/>
              <a:t>30/06</a:t>
            </a:r>
            <a:endParaRPr lang="en-US" sz="1400" dirty="0"/>
          </a:p>
        </p:txBody>
      </p:sp>
    </p:spTree>
    <p:extLst>
      <p:ext uri="{BB962C8B-B14F-4D97-AF65-F5344CB8AC3E}">
        <p14:creationId xmlns:p14="http://schemas.microsoft.com/office/powerpoint/2010/main" val="411950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9590E-350F-450B-B8A6-43A2B8CEEF0E}"/>
              </a:ext>
            </a:extLst>
          </p:cNvPr>
          <p:cNvSpPr>
            <a:spLocks noGrp="1"/>
          </p:cNvSpPr>
          <p:nvPr>
            <p:ph type="title"/>
          </p:nvPr>
        </p:nvSpPr>
        <p:spPr/>
        <p:txBody>
          <a:bodyPr/>
          <a:lstStyle/>
          <a:p>
            <a:r>
              <a:rPr lang="it-IT" dirty="0"/>
              <a:t>La regola della spesa dalla Nota metodologica al DEF</a:t>
            </a:r>
          </a:p>
        </p:txBody>
      </p:sp>
      <p:sp>
        <p:nvSpPr>
          <p:cNvPr id="3" name="Segnaposto contenuto 2">
            <a:extLst>
              <a:ext uri="{FF2B5EF4-FFF2-40B4-BE49-F238E27FC236}">
                <a16:creationId xmlns:a16="http://schemas.microsoft.com/office/drawing/2014/main" id="{CBACCDBA-9207-456D-8C97-8E7F36FE07DD}"/>
              </a:ext>
            </a:extLst>
          </p:cNvPr>
          <p:cNvSpPr>
            <a:spLocks noGrp="1"/>
          </p:cNvSpPr>
          <p:nvPr>
            <p:ph idx="1"/>
          </p:nvPr>
        </p:nvSpPr>
        <p:spPr/>
        <p:txBody>
          <a:bodyPr>
            <a:normAutofit fontScale="85000" lnSpcReduction="10000"/>
          </a:bodyPr>
          <a:lstStyle/>
          <a:p>
            <a:r>
              <a:rPr lang="it-IT" b="1" dirty="0"/>
              <a:t>L’indebitamento netto (3% PIL) </a:t>
            </a:r>
            <a:r>
              <a:rPr lang="it-IT" dirty="0"/>
              <a:t>e il </a:t>
            </a:r>
            <a:r>
              <a:rPr lang="it-IT" b="1" dirty="0"/>
              <a:t>rapporto debito/PIL (60%) </a:t>
            </a:r>
            <a:r>
              <a:rPr lang="it-IT" dirty="0"/>
              <a:t>rappresentano indicatori rilevanti nell'ambito delle procedure per la definizione e la valutazione delle politiche di convergenza dell'Unione Monetaria Europea.</a:t>
            </a:r>
          </a:p>
          <a:p>
            <a:r>
              <a:rPr lang="it-IT" dirty="0"/>
              <a:t>La revisione del Patto di Stabilità e Crescita operata nel 2011 tramite il cosiddetto </a:t>
            </a:r>
            <a:r>
              <a:rPr lang="it-IT" b="1" dirty="0" err="1"/>
              <a:t>Six</a:t>
            </a:r>
            <a:r>
              <a:rPr lang="it-IT" b="1" dirty="0"/>
              <a:t> Pack </a:t>
            </a:r>
            <a:r>
              <a:rPr lang="it-IT" dirty="0"/>
              <a:t>e la successiva approvazione della L. n. 243/2012 che </a:t>
            </a:r>
            <a:r>
              <a:rPr lang="it-IT" u="sng" dirty="0"/>
              <a:t>ha recepito a livello nazionale la normativa europea </a:t>
            </a:r>
            <a:r>
              <a:rPr lang="it-IT" dirty="0"/>
              <a:t>hanno introdotto, oltre a controlli più stretti, </a:t>
            </a:r>
            <a:r>
              <a:rPr lang="it-IT" b="1" dirty="0"/>
              <a:t>l’Obiettivo di Medio Termine (OMT).</a:t>
            </a:r>
          </a:p>
          <a:p>
            <a:r>
              <a:rPr lang="it-IT" dirty="0"/>
              <a:t>L’OMT </a:t>
            </a:r>
            <a:r>
              <a:rPr lang="it-IT" u="sng" dirty="0"/>
              <a:t>è espresso in termini di saldo di bilancio “strutturale” </a:t>
            </a:r>
            <a:r>
              <a:rPr lang="it-IT" dirty="0"/>
              <a:t>cioè al netto delle </a:t>
            </a:r>
            <a:r>
              <a:rPr lang="it-IT" dirty="0">
                <a:highlight>
                  <a:srgbClr val="FFFF00"/>
                </a:highlight>
              </a:rPr>
              <a:t>misure una tantum </a:t>
            </a:r>
            <a:r>
              <a:rPr lang="it-IT" dirty="0"/>
              <a:t>e degli </a:t>
            </a:r>
            <a:r>
              <a:rPr lang="it-IT" dirty="0">
                <a:highlight>
                  <a:srgbClr val="FFFF00"/>
                </a:highlight>
              </a:rPr>
              <a:t>effetti del ciclo economico</a:t>
            </a:r>
            <a:r>
              <a:rPr lang="it-IT" dirty="0"/>
              <a:t>. </a:t>
            </a:r>
            <a:r>
              <a:rPr lang="it-IT" b="1" dirty="0"/>
              <a:t>Questo parametro ha assunto una rilevanza cruciale nell’ambito della </a:t>
            </a:r>
            <a:r>
              <a:rPr lang="it-IT" b="1" dirty="0">
                <a:solidFill>
                  <a:srgbClr val="FF0000"/>
                </a:solidFill>
              </a:rPr>
              <a:t>sorveglianza fiscale europea</a:t>
            </a:r>
            <a:r>
              <a:rPr lang="it-IT" dirty="0"/>
              <a:t>. Ora è sospesa fino al 31/12/2023, ma questi rimangono gli indicatori di indirizzo per la spesa pubblica di ogni Paese membro, fino a quando non saranno accolte le modifiche proposte dalla CE.</a:t>
            </a:r>
            <a:endParaRPr lang="it-IT" b="1" dirty="0"/>
          </a:p>
        </p:txBody>
      </p:sp>
    </p:spTree>
    <p:extLst>
      <p:ext uri="{BB962C8B-B14F-4D97-AF65-F5344CB8AC3E}">
        <p14:creationId xmlns:p14="http://schemas.microsoft.com/office/powerpoint/2010/main" val="885301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Il </a:t>
            </a:r>
            <a:r>
              <a:rPr lang="it-IT" b="1" dirty="0"/>
              <a:t>saldo di bilancio</a:t>
            </a:r>
            <a:r>
              <a:rPr lang="it-IT" dirty="0"/>
              <a:t>: indicatori fondamentali</a:t>
            </a:r>
            <a:endParaRPr lang="en-US" dirty="0"/>
          </a:p>
        </p:txBody>
      </p:sp>
      <p:sp>
        <p:nvSpPr>
          <p:cNvPr id="4" name="Segnaposto contenuto 3"/>
          <p:cNvSpPr>
            <a:spLocks noGrp="1"/>
          </p:cNvSpPr>
          <p:nvPr>
            <p:ph idx="1"/>
          </p:nvPr>
        </p:nvSpPr>
        <p:spPr/>
        <p:txBody>
          <a:bodyPr>
            <a:normAutofit fontScale="92500" lnSpcReduction="10000"/>
          </a:bodyPr>
          <a:lstStyle/>
          <a:p>
            <a:r>
              <a:rPr lang="it-IT" dirty="0"/>
              <a:t>Si tratta della differenza tra gettito fiscale (ENTRATE) e spesa pubblica (USCITE) che dà luogo ad </a:t>
            </a:r>
            <a:r>
              <a:rPr lang="it-IT" dirty="0">
                <a:solidFill>
                  <a:srgbClr val="FF0000"/>
                </a:solidFill>
              </a:rPr>
              <a:t>avanzi di bilancio </a:t>
            </a:r>
            <a:r>
              <a:rPr lang="it-IT" dirty="0"/>
              <a:t>(positivi) o a </a:t>
            </a:r>
            <a:r>
              <a:rPr lang="it-IT" dirty="0">
                <a:solidFill>
                  <a:srgbClr val="FF0000"/>
                </a:solidFill>
              </a:rPr>
              <a:t>deficit</a:t>
            </a:r>
            <a:r>
              <a:rPr lang="it-IT" dirty="0"/>
              <a:t> (negativi)</a:t>
            </a:r>
          </a:p>
          <a:p>
            <a:r>
              <a:rPr lang="it-IT" dirty="0"/>
              <a:t>Gli </a:t>
            </a:r>
            <a:r>
              <a:rPr lang="it-IT" dirty="0">
                <a:solidFill>
                  <a:srgbClr val="FF0000"/>
                </a:solidFill>
              </a:rPr>
              <a:t>avanzi primari </a:t>
            </a:r>
            <a:r>
              <a:rPr lang="it-IT" dirty="0"/>
              <a:t>sono usati per rimborsare il debito o per riservarli alle generazioni future (FONDI SOVRANI, pochi paesi: Norvegia, Singapore, Emirati Arabi Uniti).</a:t>
            </a:r>
          </a:p>
          <a:p>
            <a:r>
              <a:rPr lang="it-IT" dirty="0"/>
              <a:t>Il saldo di bilancio è spesso calcolato in funzione del problema che si pone:</a:t>
            </a:r>
          </a:p>
          <a:p>
            <a:pPr marL="914400" lvl="1" indent="-457200">
              <a:buFont typeface="+mj-lt"/>
              <a:buAutoNum type="arabicPeriod"/>
            </a:pPr>
            <a:r>
              <a:rPr lang="it-IT" b="1" dirty="0"/>
              <a:t>Ammontare da finanziare</a:t>
            </a:r>
            <a:r>
              <a:rPr lang="it-IT" dirty="0"/>
              <a:t> (calcolo: il perimetro della PA)</a:t>
            </a:r>
          </a:p>
          <a:p>
            <a:pPr marL="914400" lvl="1" indent="-457200">
              <a:buFont typeface="+mj-lt"/>
              <a:buAutoNum type="arabicPeriod"/>
            </a:pPr>
            <a:r>
              <a:rPr lang="it-IT" dirty="0"/>
              <a:t>Sostenibilità della finanza pubblica o </a:t>
            </a:r>
            <a:r>
              <a:rPr lang="it-IT" b="1" dirty="0"/>
              <a:t>saldo finanziario </a:t>
            </a:r>
            <a:r>
              <a:rPr lang="it-IT" dirty="0"/>
              <a:t>se positivo</a:t>
            </a:r>
            <a:r>
              <a:rPr lang="it-IT" b="1" dirty="0"/>
              <a:t> </a:t>
            </a:r>
            <a:r>
              <a:rPr lang="it-IT" dirty="0"/>
              <a:t>(</a:t>
            </a:r>
            <a:r>
              <a:rPr lang="it-IT" dirty="0">
                <a:solidFill>
                  <a:srgbClr val="FF0000"/>
                </a:solidFill>
              </a:rPr>
              <a:t>indebitamento netto </a:t>
            </a:r>
            <a:r>
              <a:rPr lang="it-IT" dirty="0"/>
              <a:t>se negativo): rappresenta una fonte di finanziamento, se negativo è il </a:t>
            </a:r>
            <a:r>
              <a:rPr lang="it-IT" dirty="0">
                <a:solidFill>
                  <a:srgbClr val="FF0000"/>
                </a:solidFill>
              </a:rPr>
              <a:t>fabbisogno</a:t>
            </a:r>
            <a:r>
              <a:rPr lang="it-IT" dirty="0"/>
              <a:t> (calcolo: inclusione o meno degli interessi sul debito)</a:t>
            </a:r>
          </a:p>
          <a:p>
            <a:pPr marL="914400" lvl="1" indent="-457200">
              <a:buFont typeface="+mj-lt"/>
              <a:buAutoNum type="arabicPeriod"/>
            </a:pPr>
            <a:r>
              <a:rPr lang="it-IT" b="1" dirty="0"/>
              <a:t>Orientamento della politica fiscale </a:t>
            </a:r>
            <a:r>
              <a:rPr lang="it-IT" dirty="0"/>
              <a:t>(calcolo: si considera  o meno il ciclo economico nella determinazione del saldo)</a:t>
            </a:r>
            <a:endParaRPr lang="en-US" dirty="0"/>
          </a:p>
        </p:txBody>
      </p:sp>
    </p:spTree>
    <p:extLst>
      <p:ext uri="{BB962C8B-B14F-4D97-AF65-F5344CB8AC3E}">
        <p14:creationId xmlns:p14="http://schemas.microsoft.com/office/powerpoint/2010/main" val="245552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21080" y="410845"/>
            <a:ext cx="10515600" cy="1325563"/>
          </a:xfrm>
        </p:spPr>
        <p:txBody>
          <a:bodyPr/>
          <a:lstStyle/>
          <a:p>
            <a:r>
              <a:rPr lang="it-IT" dirty="0"/>
              <a:t>1) Il saldo dello stato centrale e delle PA (fonte FMI)</a:t>
            </a:r>
            <a:endParaRPr lang="en-US" dirty="0"/>
          </a:p>
        </p:txBody>
      </p:sp>
      <p:pic>
        <p:nvPicPr>
          <p:cNvPr id="4098" name="Picture 2" descr="https://www.pandoracampus.it/pandora/Packageoperation/getfulltextpreviewimage/BookRelease/Darwin:BOOK_RELEASE:428/docbookId/_27_27/imagePath/images%7Cchapter03%7Cfig_01_c3.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18" y="2672620"/>
            <a:ext cx="5943473" cy="372818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804799" y="1881348"/>
            <a:ext cx="6096000" cy="646331"/>
          </a:xfrm>
          <a:prstGeom prst="rect">
            <a:avLst/>
          </a:prstGeom>
        </p:spPr>
        <p:txBody>
          <a:bodyPr>
            <a:spAutoFit/>
          </a:bodyPr>
          <a:lstStyle/>
          <a:p>
            <a:r>
              <a:rPr lang="it-IT" b="1" dirty="0">
                <a:solidFill>
                  <a:srgbClr val="131313"/>
                </a:solidFill>
                <a:latin typeface="jaf-bernina-sans"/>
              </a:rPr>
              <a:t>Fig. 3.1 Saldo dello stato centrale e delle amministrazioni pubbliche nel 2010 (% sul PIL).</a:t>
            </a:r>
            <a:endParaRPr lang="en-US" dirty="0"/>
          </a:p>
        </p:txBody>
      </p:sp>
      <p:sp>
        <p:nvSpPr>
          <p:cNvPr id="6" name="Rettangolo 5"/>
          <p:cNvSpPr/>
          <p:nvPr/>
        </p:nvSpPr>
        <p:spPr>
          <a:xfrm>
            <a:off x="6425311" y="6488668"/>
            <a:ext cx="2100383" cy="369332"/>
          </a:xfrm>
          <a:prstGeom prst="rect">
            <a:avLst/>
          </a:prstGeom>
        </p:spPr>
        <p:txBody>
          <a:bodyPr wrap="none">
            <a:spAutoFit/>
          </a:bodyPr>
          <a:lstStyle/>
          <a:p>
            <a:r>
              <a:rPr lang="en-US" dirty="0">
                <a:hlinkClick r:id="rId3"/>
              </a:rPr>
              <a:t>Fonte: </a:t>
            </a:r>
            <a:r>
              <a:rPr lang="en-US" dirty="0">
                <a:hlinkClick r:id="rId4"/>
              </a:rPr>
              <a:t>IMF database</a:t>
            </a:r>
            <a:endParaRPr lang="en-US" dirty="0"/>
          </a:p>
        </p:txBody>
      </p:sp>
      <p:pic>
        <p:nvPicPr>
          <p:cNvPr id="7" name="Immagine 6"/>
          <p:cNvPicPr>
            <a:picLocks noChangeAspect="1"/>
          </p:cNvPicPr>
          <p:nvPr/>
        </p:nvPicPr>
        <p:blipFill>
          <a:blip r:embed="rId5"/>
          <a:stretch>
            <a:fillRect/>
          </a:stretch>
        </p:blipFill>
        <p:spPr>
          <a:xfrm>
            <a:off x="6565391" y="2584752"/>
            <a:ext cx="5486876" cy="3304318"/>
          </a:xfrm>
          <a:prstGeom prst="rect">
            <a:avLst/>
          </a:prstGeom>
        </p:spPr>
      </p:pic>
      <p:sp>
        <p:nvSpPr>
          <p:cNvPr id="8" name="CasellaDiTesto 7"/>
          <p:cNvSpPr txBox="1"/>
          <p:nvPr/>
        </p:nvSpPr>
        <p:spPr>
          <a:xfrm>
            <a:off x="6565391" y="1881348"/>
            <a:ext cx="3099817" cy="369332"/>
          </a:xfrm>
          <a:prstGeom prst="rect">
            <a:avLst/>
          </a:prstGeom>
          <a:noFill/>
        </p:spPr>
        <p:txBody>
          <a:bodyPr wrap="square" rtlCol="0">
            <a:spAutoFit/>
          </a:bodyPr>
          <a:lstStyle/>
          <a:p>
            <a:r>
              <a:rPr lang="it-IT" dirty="0"/>
              <a:t>Solo stato centrale</a:t>
            </a:r>
            <a:endParaRPr lang="en-US" dirty="0"/>
          </a:p>
        </p:txBody>
      </p:sp>
      <p:sp>
        <p:nvSpPr>
          <p:cNvPr id="9" name="Freccia in giù 8"/>
          <p:cNvSpPr/>
          <p:nvPr/>
        </p:nvSpPr>
        <p:spPr>
          <a:xfrm>
            <a:off x="3573624" y="3536302"/>
            <a:ext cx="158621" cy="345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in giù 9"/>
          <p:cNvSpPr/>
          <p:nvPr/>
        </p:nvSpPr>
        <p:spPr>
          <a:xfrm flipV="1">
            <a:off x="3041780" y="4618653"/>
            <a:ext cx="19594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ccia in giù 11"/>
          <p:cNvSpPr/>
          <p:nvPr/>
        </p:nvSpPr>
        <p:spPr>
          <a:xfrm flipV="1">
            <a:off x="11340738" y="4308110"/>
            <a:ext cx="19594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37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Un bilancio redatto nell’ambito delle regole e dei trattati europei</a:t>
            </a:r>
            <a:endParaRPr lang="en-US" dirty="0"/>
          </a:p>
        </p:txBody>
      </p:sp>
      <p:sp>
        <p:nvSpPr>
          <p:cNvPr id="4" name="Segnaposto contenuto 3"/>
          <p:cNvSpPr>
            <a:spLocks noGrp="1"/>
          </p:cNvSpPr>
          <p:nvPr>
            <p:ph idx="1"/>
          </p:nvPr>
        </p:nvSpPr>
        <p:spPr/>
        <p:txBody>
          <a:bodyPr>
            <a:normAutofit fontScale="85000" lnSpcReduction="20000"/>
          </a:bodyPr>
          <a:lstStyle/>
          <a:p>
            <a:r>
              <a:rPr lang="it-IT" i="1" dirty="0">
                <a:solidFill>
                  <a:srgbClr val="212529"/>
                </a:solidFill>
              </a:rPr>
              <a:t>[…] La vita del bilancio è essenzialmente caratterizzata dal </a:t>
            </a:r>
            <a:r>
              <a:rPr lang="it-IT" i="1" dirty="0">
                <a:solidFill>
                  <a:srgbClr val="FF0000"/>
                </a:solidFill>
              </a:rPr>
              <a:t>confronto tra l'Italia e le Istituzioni dell'Unione europea</a:t>
            </a:r>
            <a:r>
              <a:rPr lang="it-IT" i="1" dirty="0">
                <a:solidFill>
                  <a:srgbClr val="212529"/>
                </a:solidFill>
              </a:rPr>
              <a:t>, alla ricerca dell'equilibrio tra le esigenze del Paese e il rispetto dei trattati e delle regole di </a:t>
            </a:r>
            <a:r>
              <a:rPr lang="it-IT" i="1" dirty="0" err="1">
                <a:solidFill>
                  <a:srgbClr val="212529"/>
                </a:solidFill>
              </a:rPr>
              <a:t>governance</a:t>
            </a:r>
            <a:r>
              <a:rPr lang="it-IT" i="1" dirty="0">
                <a:solidFill>
                  <a:srgbClr val="212529"/>
                </a:solidFill>
              </a:rPr>
              <a:t> della finanza pubblica europea.</a:t>
            </a:r>
            <a:endParaRPr lang="en-US" dirty="0"/>
          </a:p>
          <a:p>
            <a:r>
              <a:rPr lang="it-IT" dirty="0">
                <a:solidFill>
                  <a:srgbClr val="212529"/>
                </a:solidFill>
              </a:rPr>
              <a:t>È previsto dalla </a:t>
            </a:r>
            <a:r>
              <a:rPr lang="it-IT" u="sng" dirty="0">
                <a:solidFill>
                  <a:srgbClr val="212529"/>
                </a:solidFill>
              </a:rPr>
              <a:t>Costituzione italiana </a:t>
            </a:r>
            <a:r>
              <a:rPr lang="it-IT" dirty="0">
                <a:solidFill>
                  <a:srgbClr val="212529"/>
                </a:solidFill>
              </a:rPr>
              <a:t>“lo Stato assicura l'equilibrio tra le entrate e le spese del proprio bilancio, tenendo conto delle fasi avverse e delle fasi favorevoli del ciclo economico” (</a:t>
            </a:r>
            <a:r>
              <a:rPr lang="it-IT" b="1" dirty="0">
                <a:solidFill>
                  <a:srgbClr val="212529"/>
                </a:solidFill>
              </a:rPr>
              <a:t>articolo 81</a:t>
            </a:r>
            <a:r>
              <a:rPr lang="it-IT" dirty="0">
                <a:solidFill>
                  <a:srgbClr val="212529"/>
                </a:solidFill>
              </a:rPr>
              <a:t>, il cosiddetto </a:t>
            </a:r>
            <a:r>
              <a:rPr lang="it-IT" dirty="0">
                <a:solidFill>
                  <a:srgbClr val="FF0000"/>
                </a:solidFill>
              </a:rPr>
              <a:t>vincolo del pareggio di bilancio</a:t>
            </a:r>
            <a:r>
              <a:rPr lang="it-IT" dirty="0">
                <a:solidFill>
                  <a:srgbClr val="212529"/>
                </a:solidFill>
              </a:rPr>
              <a:t>), e alla </a:t>
            </a:r>
            <a:r>
              <a:rPr lang="it-IT" u="sng" dirty="0">
                <a:solidFill>
                  <a:srgbClr val="212529"/>
                </a:solidFill>
              </a:rPr>
              <a:t>Legge di Contabilità e Finanza pubblica </a:t>
            </a:r>
            <a:r>
              <a:rPr lang="it-IT" dirty="0">
                <a:solidFill>
                  <a:srgbClr val="212529"/>
                </a:solidFill>
              </a:rPr>
              <a:t>(Legge 31 dicembre 2009, n. 196)</a:t>
            </a:r>
            <a:endParaRPr lang="it-IT" dirty="0"/>
          </a:p>
          <a:p>
            <a:r>
              <a:rPr lang="it-IT" dirty="0"/>
              <a:t>I diversi </a:t>
            </a:r>
            <a:r>
              <a:rPr lang="it-IT" u="sng" dirty="0"/>
              <a:t>strumenti per il coordinamento della politica di bilancio con l’UE</a:t>
            </a:r>
            <a:r>
              <a:rPr lang="it-IT" dirty="0"/>
              <a:t>: </a:t>
            </a:r>
          </a:p>
          <a:p>
            <a:pPr lvl="1"/>
            <a:r>
              <a:rPr lang="it-IT" dirty="0"/>
              <a:t>il Trattato sul Funzionamento dell’Unione Europea (TFUE) </a:t>
            </a:r>
          </a:p>
          <a:p>
            <a:pPr lvl="1"/>
            <a:r>
              <a:rPr lang="it-IT" dirty="0"/>
              <a:t>assieme ai più stringenti vincoli del cosiddetto </a:t>
            </a:r>
            <a:r>
              <a:rPr lang="it-IT" dirty="0" err="1"/>
              <a:t>Six</a:t>
            </a:r>
            <a:r>
              <a:rPr lang="it-IT" dirty="0"/>
              <a:t> pack (2011), </a:t>
            </a:r>
          </a:p>
          <a:p>
            <a:pPr lvl="1"/>
            <a:r>
              <a:rPr lang="it-IT" dirty="0"/>
              <a:t>Del Two pack (2013) e del </a:t>
            </a:r>
          </a:p>
          <a:p>
            <a:pPr lvl="1"/>
            <a:r>
              <a:rPr lang="it-IT" dirty="0"/>
              <a:t>Fiscal Compact (2012), ovvero il Trattato sulla stabilità, coordinamento e </a:t>
            </a:r>
            <a:r>
              <a:rPr lang="it-IT" dirty="0" err="1"/>
              <a:t>governance</a:t>
            </a:r>
            <a:r>
              <a:rPr lang="it-IT" dirty="0"/>
              <a:t> nell’Unione economica e monetaria.</a:t>
            </a:r>
            <a:endParaRPr lang="en-US" dirty="0"/>
          </a:p>
        </p:txBody>
      </p:sp>
    </p:spTree>
    <p:extLst>
      <p:ext uri="{BB962C8B-B14F-4D97-AF65-F5344CB8AC3E}">
        <p14:creationId xmlns:p14="http://schemas.microsoft.com/office/powerpoint/2010/main" val="3422755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 Il saldo finanziario: I tipi di spesa e saldo totale e primario</a:t>
            </a:r>
            <a:endParaRPr lang="en-US" dirty="0"/>
          </a:p>
        </p:txBody>
      </p:sp>
      <p:sp>
        <p:nvSpPr>
          <p:cNvPr id="3" name="Segnaposto contenuto 2"/>
          <p:cNvSpPr>
            <a:spLocks noGrp="1"/>
          </p:cNvSpPr>
          <p:nvPr>
            <p:ph idx="1"/>
          </p:nvPr>
        </p:nvSpPr>
        <p:spPr>
          <a:xfrm>
            <a:off x="838200" y="1825625"/>
            <a:ext cx="5555361" cy="4886071"/>
          </a:xfrm>
        </p:spPr>
        <p:txBody>
          <a:bodyPr>
            <a:normAutofit lnSpcReduction="10000"/>
          </a:bodyPr>
          <a:lstStyle/>
          <a:p>
            <a:r>
              <a:rPr lang="it-IT" dirty="0">
                <a:solidFill>
                  <a:srgbClr val="FF0000"/>
                </a:solidFill>
              </a:rPr>
              <a:t>Spese correnti</a:t>
            </a:r>
            <a:r>
              <a:rPr lang="it-IT" dirty="0"/>
              <a:t>: </a:t>
            </a:r>
          </a:p>
          <a:p>
            <a:pPr lvl="1"/>
            <a:r>
              <a:rPr lang="it-IT" b="1" dirty="0"/>
              <a:t>spesa primaria </a:t>
            </a:r>
            <a:r>
              <a:rPr lang="it-IT" dirty="0"/>
              <a:t>(valore che dipende dal controllo del governo e dalle spese che vengono considerate all’atto della concessione dei finanziamenti da parte del FMI o dell’UE, costituendo  le componenti principali della politica fiscale) </a:t>
            </a:r>
          </a:p>
          <a:p>
            <a:pPr lvl="1"/>
            <a:r>
              <a:rPr lang="it-IT" b="1" dirty="0"/>
              <a:t>spesa per interessi </a:t>
            </a:r>
            <a:r>
              <a:rPr lang="it-IT" dirty="0"/>
              <a:t>(dipendono dall’ammontare del debito pubblico pregresso e dall’evoluzione dei tassi d’interesse a lungo termine)</a:t>
            </a:r>
          </a:p>
          <a:p>
            <a:r>
              <a:rPr lang="it-IT" dirty="0">
                <a:solidFill>
                  <a:srgbClr val="FF0000"/>
                </a:solidFill>
              </a:rPr>
              <a:t>Spese per investimento</a:t>
            </a:r>
            <a:r>
              <a:rPr lang="it-IT" dirty="0"/>
              <a:t>: infrastrutture e R&amp;S</a:t>
            </a:r>
          </a:p>
          <a:p>
            <a:pPr lvl="1"/>
            <a:endParaRPr lang="en-US" dirty="0"/>
          </a:p>
        </p:txBody>
      </p:sp>
      <p:pic>
        <p:nvPicPr>
          <p:cNvPr id="4" name="Immagine 3"/>
          <p:cNvPicPr>
            <a:picLocks noChangeAspect="1"/>
          </p:cNvPicPr>
          <p:nvPr/>
        </p:nvPicPr>
        <p:blipFill>
          <a:blip r:embed="rId2"/>
          <a:stretch>
            <a:fillRect/>
          </a:stretch>
        </p:blipFill>
        <p:spPr>
          <a:xfrm>
            <a:off x="6096000" y="2174583"/>
            <a:ext cx="5748005" cy="3595116"/>
          </a:xfrm>
          <a:prstGeom prst="rect">
            <a:avLst/>
          </a:prstGeom>
        </p:spPr>
      </p:pic>
      <p:sp>
        <p:nvSpPr>
          <p:cNvPr id="5" name="Rettangolo 4"/>
          <p:cNvSpPr/>
          <p:nvPr/>
        </p:nvSpPr>
        <p:spPr>
          <a:xfrm>
            <a:off x="6096000" y="1502459"/>
            <a:ext cx="6096000" cy="646331"/>
          </a:xfrm>
          <a:prstGeom prst="rect">
            <a:avLst/>
          </a:prstGeom>
        </p:spPr>
        <p:txBody>
          <a:bodyPr>
            <a:spAutoFit/>
          </a:bodyPr>
          <a:lstStyle/>
          <a:p>
            <a:r>
              <a:rPr lang="it-IT" b="1" dirty="0">
                <a:solidFill>
                  <a:srgbClr val="131313"/>
                </a:solidFill>
                <a:latin typeface="jaf-bernina-sans"/>
              </a:rPr>
              <a:t>Fig. 3.2 - Saldo finanziario e saldo primario in Italia, in % al PIL, 1960-2016.</a:t>
            </a:r>
            <a:endParaRPr lang="en-US" dirty="0"/>
          </a:p>
        </p:txBody>
      </p:sp>
      <p:cxnSp>
        <p:nvCxnSpPr>
          <p:cNvPr id="7" name="Connettore diritto 6"/>
          <p:cNvCxnSpPr/>
          <p:nvPr/>
        </p:nvCxnSpPr>
        <p:spPr>
          <a:xfrm flipV="1">
            <a:off x="6655501" y="3844212"/>
            <a:ext cx="4926564" cy="373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6393561" y="5988994"/>
            <a:ext cx="6096000" cy="369332"/>
          </a:xfrm>
          <a:prstGeom prst="rect">
            <a:avLst/>
          </a:prstGeom>
        </p:spPr>
        <p:txBody>
          <a:bodyPr>
            <a:spAutoFit/>
          </a:bodyPr>
          <a:lstStyle/>
          <a:p>
            <a:r>
              <a:rPr lang="it-IT" dirty="0"/>
              <a:t>Database </a:t>
            </a:r>
            <a:r>
              <a:rPr lang="it-IT" dirty="0" err="1">
                <a:hlinkClick r:id="rId3"/>
              </a:rPr>
              <a:t>BdI</a:t>
            </a:r>
            <a:endParaRPr lang="en-US" dirty="0"/>
          </a:p>
        </p:txBody>
      </p:sp>
      <p:sp>
        <p:nvSpPr>
          <p:cNvPr id="6" name="CasellaDiTesto 5">
            <a:extLst>
              <a:ext uri="{FF2B5EF4-FFF2-40B4-BE49-F238E27FC236}">
                <a16:creationId xmlns:a16="http://schemas.microsoft.com/office/drawing/2014/main" id="{CC69AB59-0FB9-4117-808F-361E23B5170C}"/>
              </a:ext>
            </a:extLst>
          </p:cNvPr>
          <p:cNvSpPr txBox="1"/>
          <p:nvPr/>
        </p:nvSpPr>
        <p:spPr>
          <a:xfrm>
            <a:off x="10481056" y="4029367"/>
            <a:ext cx="1426464" cy="646331"/>
          </a:xfrm>
          <a:prstGeom prst="rect">
            <a:avLst/>
          </a:prstGeom>
          <a:noFill/>
        </p:spPr>
        <p:txBody>
          <a:bodyPr wrap="square" rtlCol="0">
            <a:spAutoFit/>
          </a:bodyPr>
          <a:lstStyle/>
          <a:p>
            <a:r>
              <a:rPr lang="it-IT" dirty="0">
                <a:solidFill>
                  <a:srgbClr val="FF0000"/>
                </a:solidFill>
              </a:rPr>
              <a:t>2021 </a:t>
            </a:r>
          </a:p>
          <a:p>
            <a:r>
              <a:rPr lang="it-IT" dirty="0">
                <a:solidFill>
                  <a:srgbClr val="FF0000"/>
                </a:solidFill>
              </a:rPr>
              <a:t>deficit 7,2%</a:t>
            </a:r>
          </a:p>
        </p:txBody>
      </p:sp>
    </p:spTree>
    <p:extLst>
      <p:ext uri="{BB962C8B-B14F-4D97-AF65-F5344CB8AC3E}">
        <p14:creationId xmlns:p14="http://schemas.microsoft.com/office/powerpoint/2010/main" val="219825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13184" y="365125"/>
            <a:ext cx="2043404" cy="2042173"/>
          </a:xfrm>
        </p:spPr>
        <p:txBody>
          <a:bodyPr>
            <a:noAutofit/>
          </a:bodyPr>
          <a:lstStyle/>
          <a:p>
            <a:r>
              <a:rPr lang="it-IT" sz="2800" dirty="0"/>
              <a:t>La spesa pubblica in rapporto al PIL in Europa</a:t>
            </a:r>
            <a:endParaRPr lang="en-US" sz="2800" dirty="0"/>
          </a:p>
        </p:txBody>
      </p:sp>
      <p:pic>
        <p:nvPicPr>
          <p:cNvPr id="2" name="Immagine 1">
            <a:extLst>
              <a:ext uri="{FF2B5EF4-FFF2-40B4-BE49-F238E27FC236}">
                <a16:creationId xmlns:a16="http://schemas.microsoft.com/office/drawing/2014/main" id="{3466885F-152E-4A6B-AF4D-99F1B67852BD}"/>
              </a:ext>
            </a:extLst>
          </p:cNvPr>
          <p:cNvPicPr>
            <a:picLocks noChangeAspect="1"/>
          </p:cNvPicPr>
          <p:nvPr/>
        </p:nvPicPr>
        <p:blipFill>
          <a:blip r:embed="rId2"/>
          <a:stretch>
            <a:fillRect/>
          </a:stretch>
        </p:blipFill>
        <p:spPr>
          <a:xfrm>
            <a:off x="2676234" y="452582"/>
            <a:ext cx="9250499" cy="6229928"/>
          </a:xfrm>
          <a:prstGeom prst="rect">
            <a:avLst/>
          </a:prstGeom>
        </p:spPr>
      </p:pic>
    </p:spTree>
    <p:extLst>
      <p:ext uri="{BB962C8B-B14F-4D97-AF65-F5344CB8AC3E}">
        <p14:creationId xmlns:p14="http://schemas.microsoft.com/office/powerpoint/2010/main" val="1086828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 Orientamento PE: Saldo effettivo e saldo strutturale</a:t>
            </a:r>
            <a:endParaRPr lang="en-US" dirty="0"/>
          </a:p>
        </p:txBody>
      </p:sp>
      <p:sp>
        <p:nvSpPr>
          <p:cNvPr id="3" name="Segnaposto contenuto 2"/>
          <p:cNvSpPr>
            <a:spLocks noGrp="1"/>
          </p:cNvSpPr>
          <p:nvPr>
            <p:ph idx="1"/>
          </p:nvPr>
        </p:nvSpPr>
        <p:spPr>
          <a:xfrm>
            <a:off x="838200" y="1690688"/>
            <a:ext cx="10515600" cy="4771119"/>
          </a:xfrm>
        </p:spPr>
        <p:txBody>
          <a:bodyPr>
            <a:normAutofit fontScale="70000" lnSpcReduction="20000"/>
          </a:bodyPr>
          <a:lstStyle/>
          <a:p>
            <a:r>
              <a:rPr lang="it-IT" dirty="0"/>
              <a:t>Il gettito dipende dall’andamento dell’attività economica, infatti </a:t>
            </a:r>
            <a:r>
              <a:rPr lang="it-IT" dirty="0">
                <a:solidFill>
                  <a:srgbClr val="FF0000"/>
                </a:solidFill>
              </a:rPr>
              <a:t>un’espansione riduce il deficit </a:t>
            </a:r>
            <a:r>
              <a:rPr lang="it-IT" dirty="0"/>
              <a:t>pubblico a politica invariata, (mentre </a:t>
            </a:r>
            <a:r>
              <a:rPr lang="it-IT" dirty="0">
                <a:solidFill>
                  <a:srgbClr val="0070C0"/>
                </a:solidFill>
              </a:rPr>
              <a:t>con le crisi economiche il deficit aumenta)</a:t>
            </a:r>
            <a:r>
              <a:rPr lang="it-IT" dirty="0"/>
              <a:t> e permette la </a:t>
            </a:r>
            <a:r>
              <a:rPr lang="it-IT" u="sng" dirty="0"/>
              <a:t>stabilizzazione</a:t>
            </a:r>
            <a:r>
              <a:rPr lang="it-IT" dirty="0"/>
              <a:t> del reddito delle famiglie e dei profitti delle imprese </a:t>
            </a:r>
            <a:endParaRPr lang="en-US" dirty="0"/>
          </a:p>
          <a:p>
            <a:r>
              <a:rPr lang="it-IT" dirty="0"/>
              <a:t>Quando il bilancio pubblico è importante e governato dalle regole, come nella maggior parte dei Paesi UE, la variazione del deficit è dovuto soprattutto agli </a:t>
            </a:r>
            <a:r>
              <a:rPr lang="it-IT" dirty="0">
                <a:solidFill>
                  <a:srgbClr val="FF0000"/>
                </a:solidFill>
              </a:rPr>
              <a:t>stabilizzatori automatici </a:t>
            </a:r>
            <a:r>
              <a:rPr lang="it-IT" dirty="0"/>
              <a:t>(Imposte, contributi sociali automatici…)</a:t>
            </a:r>
          </a:p>
          <a:p>
            <a:r>
              <a:rPr lang="it-IT" dirty="0"/>
              <a:t>Per depurare il saldo di bilancio dall’andamento congiunturale si corregge il saldo per il ciclo economico e si ottiene il saldo strutturale: l’evoluzione sarà determinata quindi in parte dall’evoluzione congiunturale e in parte dalle scelte discrezionali di PE, questa parte è definita </a:t>
            </a:r>
            <a:r>
              <a:rPr lang="it-IT" b="1" dirty="0"/>
              <a:t>stimolo fiscale </a:t>
            </a:r>
            <a:r>
              <a:rPr lang="it-IT" dirty="0"/>
              <a:t>dal FMI</a:t>
            </a:r>
          </a:p>
          <a:p>
            <a:r>
              <a:rPr lang="it-IT" dirty="0"/>
              <a:t>In generale sarà quindi: </a:t>
            </a:r>
          </a:p>
          <a:p>
            <a:pPr lvl="1"/>
            <a:r>
              <a:rPr lang="it-IT" i="1" dirty="0"/>
              <a:t>saldo finanziario = saldo congiunturale + saldo corretto al ciclo</a:t>
            </a:r>
          </a:p>
          <a:p>
            <a:pPr lvl="1"/>
            <a:r>
              <a:rPr lang="it-IT" dirty="0"/>
              <a:t>Per l’UE si deve tener conto anche delle spese una tantum (es. ricapitalizzazione banche o vendita di aziende pubbliche), quindi avremo: </a:t>
            </a:r>
            <a:r>
              <a:rPr lang="it-IT" i="1" dirty="0"/>
              <a:t>saldo strutturale</a:t>
            </a:r>
            <a:r>
              <a:rPr lang="it-IT" dirty="0"/>
              <a:t>=</a:t>
            </a:r>
            <a:r>
              <a:rPr lang="it-IT" i="1" dirty="0"/>
              <a:t>saldo corretto al ciclo</a:t>
            </a:r>
            <a:r>
              <a:rPr lang="it-IT" dirty="0"/>
              <a:t>−</a:t>
            </a:r>
            <a:r>
              <a:rPr lang="it-IT" i="1" dirty="0"/>
              <a:t>spese eccezionali</a:t>
            </a:r>
          </a:p>
          <a:p>
            <a:r>
              <a:rPr lang="it-IT" dirty="0"/>
              <a:t>Questa scomposizione si può applicare anche al saldo primario: </a:t>
            </a:r>
          </a:p>
          <a:p>
            <a:pPr lvl="1"/>
            <a:r>
              <a:rPr lang="it-IT" i="1" dirty="0"/>
              <a:t>saldo primario</a:t>
            </a:r>
            <a:r>
              <a:rPr lang="it-IT" dirty="0"/>
              <a:t>=</a:t>
            </a:r>
            <a:r>
              <a:rPr lang="it-IT" i="1" dirty="0"/>
              <a:t>saldo congiunturale primario </a:t>
            </a:r>
            <a:r>
              <a:rPr lang="it-IT" dirty="0"/>
              <a:t>+ </a:t>
            </a:r>
            <a:r>
              <a:rPr lang="it-IT" b="1" i="1" dirty="0"/>
              <a:t>saldo strutturale primario</a:t>
            </a:r>
          </a:p>
          <a:p>
            <a:r>
              <a:rPr lang="it-IT" dirty="0"/>
              <a:t>Quest’ultimo saldo è fondamentale per le politiche di stabilizzazione, perché </a:t>
            </a:r>
            <a:r>
              <a:rPr lang="it-IT" dirty="0">
                <a:solidFill>
                  <a:srgbClr val="FF0000"/>
                </a:solidFill>
              </a:rPr>
              <a:t>da esso dipende l’evoluzione del debito a lungo termine</a:t>
            </a:r>
            <a:endParaRPr lang="en-US" dirty="0">
              <a:solidFill>
                <a:srgbClr val="FF0000"/>
              </a:solidFill>
            </a:endParaRPr>
          </a:p>
        </p:txBody>
      </p:sp>
    </p:spTree>
    <p:extLst>
      <p:ext uri="{BB962C8B-B14F-4D97-AF65-F5344CB8AC3E}">
        <p14:creationId xmlns:p14="http://schemas.microsoft.com/office/powerpoint/2010/main" val="2972783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3200" dirty="0"/>
              <a:t>Qualche dato e l’effetto delle crisi: le misure critiche dell’output gap e sensibilità del saldo al ciclo</a:t>
            </a:r>
            <a:endParaRPr lang="en-US" sz="3200" dirty="0"/>
          </a:p>
        </p:txBody>
      </p:sp>
      <p:pic>
        <p:nvPicPr>
          <p:cNvPr id="7" name="Immagine 6"/>
          <p:cNvPicPr>
            <a:picLocks noChangeAspect="1"/>
          </p:cNvPicPr>
          <p:nvPr/>
        </p:nvPicPr>
        <p:blipFill>
          <a:blip r:embed="rId2"/>
          <a:stretch>
            <a:fillRect/>
          </a:stretch>
        </p:blipFill>
        <p:spPr>
          <a:xfrm>
            <a:off x="474757" y="2624518"/>
            <a:ext cx="5351114" cy="3492818"/>
          </a:xfrm>
          <a:prstGeom prst="rect">
            <a:avLst/>
          </a:prstGeom>
        </p:spPr>
      </p:pic>
      <p:sp>
        <p:nvSpPr>
          <p:cNvPr id="8" name="Rectangle 1"/>
          <p:cNvSpPr>
            <a:spLocks noChangeArrowheads="1"/>
          </p:cNvSpPr>
          <p:nvPr/>
        </p:nvSpPr>
        <p:spPr bwMode="auto">
          <a:xfrm>
            <a:off x="698325" y="1946165"/>
            <a:ext cx="467563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31313"/>
                </a:solidFill>
                <a:effectLst/>
                <a:latin typeface="jaf-bernina-sans"/>
              </a:rPr>
              <a:t> Fig 3.3 - </a:t>
            </a:r>
            <a:r>
              <a:rPr kumimoji="0" lang="en-US" altLang="en-US" sz="1200" b="1" i="0" u="none" strike="noStrike" cap="none" normalizeH="0" baseline="0" dirty="0" err="1">
                <a:ln>
                  <a:noFill/>
                </a:ln>
                <a:solidFill>
                  <a:srgbClr val="131313"/>
                </a:solidFill>
                <a:effectLst/>
                <a:latin typeface="jaf-bernina-sans"/>
              </a:rPr>
              <a:t>Saldo</a:t>
            </a:r>
            <a:r>
              <a:rPr kumimoji="0" lang="en-US" altLang="en-US" sz="1200" b="1" i="0" u="none" strike="noStrike" cap="none" normalizeH="0" baseline="0" dirty="0">
                <a:ln>
                  <a:noFill/>
                </a:ln>
                <a:solidFill>
                  <a:srgbClr val="131313"/>
                </a:solidFill>
                <a:effectLst/>
                <a:latin typeface="jaf-bernina-sans"/>
              </a:rPr>
              <a:t> di </a:t>
            </a:r>
            <a:r>
              <a:rPr kumimoji="0" lang="en-US" altLang="en-US" sz="1200" b="1" i="0" u="none" strike="noStrike" cap="none" normalizeH="0" baseline="0" dirty="0" err="1">
                <a:ln>
                  <a:noFill/>
                </a:ln>
                <a:solidFill>
                  <a:srgbClr val="131313"/>
                </a:solidFill>
                <a:effectLst/>
                <a:latin typeface="jaf-bernina-sans"/>
              </a:rPr>
              <a:t>bilancio</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nell’Eurozona</a:t>
            </a:r>
            <a:r>
              <a:rPr kumimoji="0" lang="en-US" altLang="en-US" sz="1200" b="1" i="0" u="none" strike="noStrike" cap="none" normalizeH="0" baseline="0" dirty="0">
                <a:ln>
                  <a:noFill/>
                </a:ln>
                <a:solidFill>
                  <a:srgbClr val="131313"/>
                </a:solidFill>
                <a:effectLst/>
                <a:latin typeface="jaf-bernina-sans"/>
              </a:rPr>
              <a:t>, 1980-2013.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 name="Connettore diritto 9"/>
          <p:cNvCxnSpPr/>
          <p:nvPr/>
        </p:nvCxnSpPr>
        <p:spPr>
          <a:xfrm>
            <a:off x="1307592"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2776728"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4239768"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4916424" y="2624518"/>
            <a:ext cx="0" cy="2715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79705" y="2256352"/>
            <a:ext cx="1517904" cy="461665"/>
          </a:xfrm>
          <a:prstGeom prst="rect">
            <a:avLst/>
          </a:prstGeom>
          <a:noFill/>
        </p:spPr>
        <p:txBody>
          <a:bodyPr wrap="square" rtlCol="0">
            <a:spAutoFit/>
          </a:bodyPr>
          <a:lstStyle/>
          <a:p>
            <a:r>
              <a:rPr lang="it-IT" sz="1200" dirty="0">
                <a:solidFill>
                  <a:srgbClr val="0070C0"/>
                </a:solidFill>
              </a:rPr>
              <a:t>Crisi industriale e inflazione importata</a:t>
            </a:r>
            <a:endParaRPr lang="en-US" sz="1200" dirty="0">
              <a:solidFill>
                <a:srgbClr val="0070C0"/>
              </a:solidFill>
            </a:endParaRPr>
          </a:p>
        </p:txBody>
      </p:sp>
      <p:sp>
        <p:nvSpPr>
          <p:cNvPr id="17" name="CasellaDiTesto 16"/>
          <p:cNvSpPr txBox="1"/>
          <p:nvPr/>
        </p:nvSpPr>
        <p:spPr>
          <a:xfrm>
            <a:off x="2444558" y="2349735"/>
            <a:ext cx="816076" cy="274783"/>
          </a:xfrm>
          <a:prstGeom prst="rect">
            <a:avLst/>
          </a:prstGeom>
          <a:noFill/>
        </p:spPr>
        <p:txBody>
          <a:bodyPr wrap="square" rtlCol="0">
            <a:spAutoFit/>
          </a:bodyPr>
          <a:lstStyle/>
          <a:p>
            <a:r>
              <a:rPr lang="it-IT" sz="1200" dirty="0">
                <a:solidFill>
                  <a:srgbClr val="0070C0"/>
                </a:solidFill>
              </a:rPr>
              <a:t>Crisi SME</a:t>
            </a:r>
            <a:endParaRPr lang="en-US" sz="1200" dirty="0">
              <a:solidFill>
                <a:srgbClr val="0070C0"/>
              </a:solidFill>
            </a:endParaRPr>
          </a:p>
        </p:txBody>
      </p:sp>
      <p:sp>
        <p:nvSpPr>
          <p:cNvPr id="18" name="CasellaDiTesto 17"/>
          <p:cNvSpPr txBox="1"/>
          <p:nvPr/>
        </p:nvSpPr>
        <p:spPr>
          <a:xfrm>
            <a:off x="3908504" y="2209603"/>
            <a:ext cx="898039" cy="461665"/>
          </a:xfrm>
          <a:prstGeom prst="rect">
            <a:avLst/>
          </a:prstGeom>
          <a:noFill/>
        </p:spPr>
        <p:txBody>
          <a:bodyPr wrap="square" rtlCol="0">
            <a:spAutoFit/>
          </a:bodyPr>
          <a:lstStyle/>
          <a:p>
            <a:r>
              <a:rPr lang="it-IT" sz="1200" dirty="0">
                <a:solidFill>
                  <a:srgbClr val="0070C0"/>
                </a:solidFill>
              </a:rPr>
              <a:t>Crisi del Golfo</a:t>
            </a:r>
            <a:endParaRPr lang="en-US" sz="1200" dirty="0">
              <a:solidFill>
                <a:srgbClr val="0070C0"/>
              </a:solidFill>
            </a:endParaRPr>
          </a:p>
        </p:txBody>
      </p:sp>
      <p:sp>
        <p:nvSpPr>
          <p:cNvPr id="19" name="CasellaDiTesto 18"/>
          <p:cNvSpPr txBox="1"/>
          <p:nvPr/>
        </p:nvSpPr>
        <p:spPr>
          <a:xfrm>
            <a:off x="4591207" y="2209603"/>
            <a:ext cx="1312821" cy="461665"/>
          </a:xfrm>
          <a:prstGeom prst="rect">
            <a:avLst/>
          </a:prstGeom>
          <a:noFill/>
        </p:spPr>
        <p:txBody>
          <a:bodyPr wrap="square" rtlCol="0">
            <a:spAutoFit/>
          </a:bodyPr>
          <a:lstStyle/>
          <a:p>
            <a:r>
              <a:rPr lang="it-IT" sz="1200" dirty="0">
                <a:solidFill>
                  <a:srgbClr val="0070C0"/>
                </a:solidFill>
              </a:rPr>
              <a:t>Crisi bolla mutui </a:t>
            </a:r>
            <a:r>
              <a:rPr lang="it-IT" sz="1200" dirty="0" err="1">
                <a:solidFill>
                  <a:srgbClr val="0070C0"/>
                </a:solidFill>
              </a:rPr>
              <a:t>subprime</a:t>
            </a:r>
            <a:endParaRPr lang="en-US" sz="1200" dirty="0">
              <a:solidFill>
                <a:srgbClr val="0070C0"/>
              </a:solidFill>
            </a:endParaRPr>
          </a:p>
        </p:txBody>
      </p:sp>
    </p:spTree>
    <p:extLst>
      <p:ext uri="{BB962C8B-B14F-4D97-AF65-F5344CB8AC3E}">
        <p14:creationId xmlns:p14="http://schemas.microsoft.com/office/powerpoint/2010/main" val="2415254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«nuove» regole del Patto di Stabilità e crescita approvate ieri dal Parlamento Europeo</a:t>
            </a:r>
            <a:endParaRPr lang="en-US" dirty="0"/>
          </a:p>
        </p:txBody>
      </p:sp>
      <p:sp>
        <p:nvSpPr>
          <p:cNvPr id="5" name="Segnaposto testo 4"/>
          <p:cNvSpPr>
            <a:spLocks noGrp="1"/>
          </p:cNvSpPr>
          <p:nvPr>
            <p:ph type="body" idx="1"/>
          </p:nvPr>
        </p:nvSpPr>
        <p:spPr/>
        <p:txBody>
          <a:bodyPr/>
          <a:lstStyle/>
          <a:p>
            <a:r>
              <a:rPr lang="it-IT" dirty="0"/>
              <a:t>Lezione 24/04/2024</a:t>
            </a:r>
            <a:endParaRPr lang="en-US" dirty="0"/>
          </a:p>
        </p:txBody>
      </p:sp>
    </p:spTree>
    <p:extLst>
      <p:ext uri="{BB962C8B-B14F-4D97-AF65-F5344CB8AC3E}">
        <p14:creationId xmlns:p14="http://schemas.microsoft.com/office/powerpoint/2010/main" val="3861419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normAutofit fontScale="90000"/>
          </a:bodyPr>
          <a:lstStyle/>
          <a:p>
            <a:r>
              <a:rPr lang="it-IT" dirty="0"/>
              <a:t>Un confronto tra  vecchio e nuovo Patto per il coordinamento delle politiche di bilancio nazionali</a:t>
            </a:r>
            <a:endParaRPr lang="en-US" dirty="0"/>
          </a:p>
        </p:txBody>
      </p:sp>
      <p:sp>
        <p:nvSpPr>
          <p:cNvPr id="10" name="Segnaposto testo 9"/>
          <p:cNvSpPr>
            <a:spLocks noGrp="1"/>
          </p:cNvSpPr>
          <p:nvPr>
            <p:ph type="body" idx="1"/>
          </p:nvPr>
        </p:nvSpPr>
        <p:spPr/>
        <p:txBody>
          <a:bodyPr/>
          <a:lstStyle/>
          <a:p>
            <a:r>
              <a:rPr lang="it-IT" dirty="0"/>
              <a:t>1997: Risoluzioni e Regolamenti</a:t>
            </a:r>
            <a:endParaRPr lang="en-US" dirty="0"/>
          </a:p>
        </p:txBody>
      </p:sp>
      <p:sp>
        <p:nvSpPr>
          <p:cNvPr id="11" name="Segnaposto contenuto 10"/>
          <p:cNvSpPr>
            <a:spLocks noGrp="1"/>
          </p:cNvSpPr>
          <p:nvPr>
            <p:ph sz="half" idx="2"/>
          </p:nvPr>
        </p:nvSpPr>
        <p:spPr/>
        <p:txBody>
          <a:bodyPr/>
          <a:lstStyle/>
          <a:p>
            <a:r>
              <a:rPr lang="it-IT" dirty="0"/>
              <a:t>Controllo della situazione di Bilancio (OMT)</a:t>
            </a:r>
          </a:p>
          <a:p>
            <a:r>
              <a:rPr lang="it-IT" dirty="0"/>
              <a:t>Coordinamento delle politiche economiche</a:t>
            </a:r>
          </a:p>
          <a:p>
            <a:r>
              <a:rPr lang="it-IT" dirty="0"/>
              <a:t>Applicazione della procedura d’intervento in caso di deficit eccessivi</a:t>
            </a:r>
          </a:p>
          <a:p>
            <a:r>
              <a:rPr lang="it-IT" dirty="0"/>
              <a:t>… e poi la crisi del 2008</a:t>
            </a:r>
            <a:r>
              <a:rPr lang="it-IT" dirty="0">
                <a:sym typeface="Symbol" panose="05050102010706020507" pitchFamily="18" charset="2"/>
              </a:rPr>
              <a:t></a:t>
            </a:r>
            <a:endParaRPr lang="it-IT" dirty="0"/>
          </a:p>
          <a:p>
            <a:pPr marL="0" indent="0">
              <a:buNone/>
            </a:pPr>
            <a:endParaRPr lang="it-IT" dirty="0"/>
          </a:p>
        </p:txBody>
      </p:sp>
      <p:sp>
        <p:nvSpPr>
          <p:cNvPr id="12" name="Segnaposto testo 11"/>
          <p:cNvSpPr>
            <a:spLocks noGrp="1"/>
          </p:cNvSpPr>
          <p:nvPr>
            <p:ph type="body" sz="quarter" idx="3"/>
          </p:nvPr>
        </p:nvSpPr>
        <p:spPr/>
        <p:txBody>
          <a:bodyPr/>
          <a:lstStyle/>
          <a:p>
            <a:r>
              <a:rPr lang="it-IT" dirty="0"/>
              <a:t>Il </a:t>
            </a:r>
            <a:r>
              <a:rPr lang="it-IT" dirty="0" err="1"/>
              <a:t>six</a:t>
            </a:r>
            <a:r>
              <a:rPr lang="it-IT" dirty="0"/>
              <a:t>-pack e il </a:t>
            </a:r>
            <a:r>
              <a:rPr lang="it-IT" dirty="0" err="1"/>
              <a:t>two</a:t>
            </a:r>
            <a:r>
              <a:rPr lang="it-IT" dirty="0"/>
              <a:t>-pack</a:t>
            </a:r>
          </a:p>
        </p:txBody>
      </p:sp>
      <p:sp>
        <p:nvSpPr>
          <p:cNvPr id="13" name="Segnaposto contenuto 12"/>
          <p:cNvSpPr>
            <a:spLocks noGrp="1"/>
          </p:cNvSpPr>
          <p:nvPr>
            <p:ph sz="quarter" idx="4"/>
          </p:nvPr>
        </p:nvSpPr>
        <p:spPr>
          <a:xfrm>
            <a:off x="6172200" y="2678811"/>
            <a:ext cx="5183188" cy="3684588"/>
          </a:xfrm>
        </p:spPr>
        <p:txBody>
          <a:bodyPr>
            <a:normAutofit fontScale="77500" lnSpcReduction="20000"/>
          </a:bodyPr>
          <a:lstStyle/>
          <a:p>
            <a:r>
              <a:rPr lang="it-IT" u="sng" dirty="0"/>
              <a:t>Il </a:t>
            </a:r>
            <a:r>
              <a:rPr lang="it-IT" u="sng" dirty="0" err="1"/>
              <a:t>six</a:t>
            </a:r>
            <a:r>
              <a:rPr lang="it-IT" u="sng" dirty="0"/>
              <a:t>-pack</a:t>
            </a:r>
            <a:r>
              <a:rPr lang="it-IT" dirty="0"/>
              <a:t>:</a:t>
            </a:r>
          </a:p>
          <a:p>
            <a:r>
              <a:rPr lang="it-IT" dirty="0"/>
              <a:t>Riunione in un solo processo: </a:t>
            </a:r>
            <a:r>
              <a:rPr lang="it-IT" b="1" dirty="0"/>
              <a:t>il semestre europeo</a:t>
            </a:r>
            <a:endParaRPr lang="it-IT" dirty="0"/>
          </a:p>
          <a:p>
            <a:r>
              <a:rPr lang="it-IT" dirty="0"/>
              <a:t>Consiste in 6 atti giuridici (5 regolamenti+1direttiva): parametro di riferimento della spesa, PDE o Procedura per Disavanzi Eccessivi se debito/PIL&gt;60% con sanzioni graduali e requisiti minimi per i bilanci nazionali (*)</a:t>
            </a:r>
          </a:p>
          <a:p>
            <a:r>
              <a:rPr lang="it-IT" dirty="0"/>
              <a:t>Il </a:t>
            </a:r>
            <a:r>
              <a:rPr lang="it-IT" u="sng" dirty="0" err="1"/>
              <a:t>two</a:t>
            </a:r>
            <a:r>
              <a:rPr lang="it-IT" u="sng" dirty="0"/>
              <a:t>-pack</a:t>
            </a:r>
            <a:r>
              <a:rPr lang="it-IT" dirty="0"/>
              <a:t>: 2 regolamenti con monitoraggio PDE e regole di bilancio comuni (15 ottobre progetti di Bilancio)</a:t>
            </a:r>
          </a:p>
          <a:p>
            <a:endParaRPr lang="en-US" dirty="0"/>
          </a:p>
        </p:txBody>
      </p:sp>
      <p:sp>
        <p:nvSpPr>
          <p:cNvPr id="14" name="Parentesi graffa chiusa 13"/>
          <p:cNvSpPr/>
          <p:nvPr/>
        </p:nvSpPr>
        <p:spPr>
          <a:xfrm>
            <a:off x="5960999" y="2211198"/>
            <a:ext cx="300863" cy="192189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Parentesi graffa aperta 14"/>
          <p:cNvSpPr/>
          <p:nvPr/>
        </p:nvSpPr>
        <p:spPr>
          <a:xfrm>
            <a:off x="715169" y="2505075"/>
            <a:ext cx="249237" cy="1454277"/>
          </a:xfrm>
          <a:prstGeom prst="leftBrace">
            <a:avLst/>
          </a:prstGeom>
          <a:ln w="28575"/>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CasellaDiTesto 15"/>
          <p:cNvSpPr txBox="1"/>
          <p:nvPr/>
        </p:nvSpPr>
        <p:spPr>
          <a:xfrm>
            <a:off x="113995" y="2155382"/>
            <a:ext cx="461665" cy="1938527"/>
          </a:xfrm>
          <a:prstGeom prst="rect">
            <a:avLst/>
          </a:prstGeom>
          <a:noFill/>
        </p:spPr>
        <p:txBody>
          <a:bodyPr vert="vert270" wrap="square" rtlCol="0">
            <a:spAutoFit/>
          </a:bodyPr>
          <a:lstStyle/>
          <a:p>
            <a:r>
              <a:rPr lang="it-IT" b="1" dirty="0">
                <a:solidFill>
                  <a:srgbClr val="FF0000"/>
                </a:solidFill>
              </a:rPr>
              <a:t>Braccio Preventivo</a:t>
            </a:r>
            <a:endParaRPr lang="en-US" b="1" dirty="0">
              <a:solidFill>
                <a:srgbClr val="FF0000"/>
              </a:solidFill>
            </a:endParaRPr>
          </a:p>
        </p:txBody>
      </p:sp>
      <p:sp>
        <p:nvSpPr>
          <p:cNvPr id="17" name="CasellaDiTesto 16"/>
          <p:cNvSpPr txBox="1"/>
          <p:nvPr/>
        </p:nvSpPr>
        <p:spPr>
          <a:xfrm>
            <a:off x="136115" y="4215384"/>
            <a:ext cx="461665" cy="1817052"/>
          </a:xfrm>
          <a:prstGeom prst="rect">
            <a:avLst/>
          </a:prstGeom>
          <a:noFill/>
        </p:spPr>
        <p:txBody>
          <a:bodyPr vert="vert270" wrap="square" rtlCol="0">
            <a:spAutoFit/>
          </a:bodyPr>
          <a:lstStyle/>
          <a:p>
            <a:r>
              <a:rPr lang="it-IT" b="1" dirty="0">
                <a:solidFill>
                  <a:srgbClr val="FF0000"/>
                </a:solidFill>
              </a:rPr>
              <a:t>Braccio correttivo</a:t>
            </a:r>
            <a:endParaRPr lang="en-US" b="1" dirty="0">
              <a:solidFill>
                <a:srgbClr val="FF0000"/>
              </a:solidFill>
            </a:endParaRPr>
          </a:p>
        </p:txBody>
      </p:sp>
      <p:sp>
        <p:nvSpPr>
          <p:cNvPr id="18" name="Freccia a destra 17"/>
          <p:cNvSpPr/>
          <p:nvPr/>
        </p:nvSpPr>
        <p:spPr>
          <a:xfrm>
            <a:off x="575660" y="4480560"/>
            <a:ext cx="264128"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25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fade">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fade">
                                      <p:cBhvr>
                                        <p:cTn id="43" dur="500"/>
                                        <p:tgtEl>
                                          <p:spTgt spid="1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3" end="3"/>
                                            </p:txEl>
                                          </p:spTgt>
                                        </p:tgtEl>
                                        <p:attrNameLst>
                                          <p:attrName>style.visibility</p:attrName>
                                        </p:attrNameLst>
                                      </p:cBhvr>
                                      <p:to>
                                        <p:strVal val="visible"/>
                                      </p:to>
                                    </p:set>
                                    <p:animEffect transition="in" filter="fade">
                                      <p:cBhvr>
                                        <p:cTn id="48" dur="500"/>
                                        <p:tgtEl>
                                          <p:spTgt spid="1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P spid="14" grpId="0" animBg="1"/>
      <p:bldP spid="15" grpId="0" animBg="1"/>
      <p:bldP spid="16" grpId="0"/>
      <p:bldP spid="17"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continua: la presentazione entro fine aprile</a:t>
            </a:r>
            <a:endParaRPr lang="en-US" dirty="0"/>
          </a:p>
        </p:txBody>
      </p:sp>
      <p:sp>
        <p:nvSpPr>
          <p:cNvPr id="3" name="Segnaposto testo 2"/>
          <p:cNvSpPr>
            <a:spLocks noGrp="1"/>
          </p:cNvSpPr>
          <p:nvPr>
            <p:ph type="body" idx="1"/>
          </p:nvPr>
        </p:nvSpPr>
        <p:spPr/>
        <p:txBody>
          <a:bodyPr>
            <a:normAutofit/>
          </a:bodyPr>
          <a:lstStyle/>
          <a:p>
            <a:r>
              <a:rPr lang="it-IT" sz="3200" dirty="0"/>
              <a:t>Programmi di convergenza</a:t>
            </a:r>
            <a:endParaRPr lang="en-US" sz="3200" dirty="0"/>
          </a:p>
        </p:txBody>
      </p:sp>
      <p:sp>
        <p:nvSpPr>
          <p:cNvPr id="4" name="Segnaposto contenuto 3"/>
          <p:cNvSpPr>
            <a:spLocks noGrp="1"/>
          </p:cNvSpPr>
          <p:nvPr>
            <p:ph sz="half" idx="2"/>
          </p:nvPr>
        </p:nvSpPr>
        <p:spPr>
          <a:xfrm>
            <a:off x="538036" y="2441067"/>
            <a:ext cx="5157787" cy="3684588"/>
          </a:xfrm>
        </p:spPr>
        <p:txBody>
          <a:bodyPr>
            <a:normAutofit lnSpcReduction="10000"/>
          </a:bodyPr>
          <a:lstStyle/>
          <a:p>
            <a:r>
              <a:rPr lang="it-IT" b="1" dirty="0"/>
              <a:t>Per i paesi la cui moneta non è l'euro</a:t>
            </a:r>
            <a:r>
              <a:rPr lang="it-IT" dirty="0"/>
              <a:t>: Ottemperare al patto è una parte importante del conseguimento della sostenibilità di bilancio richiesta a ciascun paese prima che esso possa aderire alla zona euro</a:t>
            </a:r>
          </a:p>
          <a:p>
            <a:r>
              <a:rPr lang="it-IT" dirty="0"/>
              <a:t>A meno che non ci sia una deroga permanente all’adozione dell’Euro</a:t>
            </a:r>
          </a:p>
          <a:p>
            <a:endParaRPr lang="en-US" dirty="0"/>
          </a:p>
        </p:txBody>
      </p:sp>
      <p:sp>
        <p:nvSpPr>
          <p:cNvPr id="5" name="Segnaposto testo 4"/>
          <p:cNvSpPr>
            <a:spLocks noGrp="1"/>
          </p:cNvSpPr>
          <p:nvPr>
            <p:ph type="body" sz="quarter" idx="3"/>
          </p:nvPr>
        </p:nvSpPr>
        <p:spPr/>
        <p:txBody>
          <a:bodyPr>
            <a:normAutofit/>
          </a:bodyPr>
          <a:lstStyle/>
          <a:p>
            <a:r>
              <a:rPr lang="en-US" sz="3200" dirty="0" err="1"/>
              <a:t>Programmi</a:t>
            </a:r>
            <a:r>
              <a:rPr lang="en-US" sz="3200" dirty="0"/>
              <a:t> di </a:t>
            </a:r>
            <a:r>
              <a:rPr lang="en-US" sz="3200" dirty="0" err="1"/>
              <a:t>stabilità</a:t>
            </a:r>
            <a:endParaRPr lang="en-US" sz="3200" dirty="0"/>
          </a:p>
        </p:txBody>
      </p:sp>
      <p:sp>
        <p:nvSpPr>
          <p:cNvPr id="6" name="Segnaposto contenuto 5"/>
          <p:cNvSpPr>
            <a:spLocks noGrp="1"/>
          </p:cNvSpPr>
          <p:nvPr>
            <p:ph sz="quarter" idx="4"/>
          </p:nvPr>
        </p:nvSpPr>
        <p:spPr/>
        <p:txBody>
          <a:bodyPr>
            <a:normAutofit fontScale="92500" lnSpcReduction="10000"/>
          </a:bodyPr>
          <a:lstStyle/>
          <a:p>
            <a:r>
              <a:rPr lang="it-IT" b="1" dirty="0"/>
              <a:t>Per i paesi la cui moneta è l'euro</a:t>
            </a:r>
            <a:r>
              <a:rPr lang="it-IT" dirty="0"/>
              <a:t>. Gli obblighi rappresentano il minimo necessario a garantire la stabilità di bilancio all'interno dell'area della moneta unica</a:t>
            </a:r>
          </a:p>
          <a:p>
            <a:r>
              <a:rPr lang="it-IT" dirty="0"/>
              <a:t>Eccezione: Stati membri che beneficiano dell'assistenza finanziaria associata con i programmi di aggiustamento economico</a:t>
            </a:r>
            <a:endParaRPr lang="en-US" dirty="0"/>
          </a:p>
        </p:txBody>
      </p:sp>
      <p:sp>
        <p:nvSpPr>
          <p:cNvPr id="7" name="CasellaDiTesto 6"/>
          <p:cNvSpPr txBox="1"/>
          <p:nvPr/>
        </p:nvSpPr>
        <p:spPr>
          <a:xfrm>
            <a:off x="3076067" y="6197982"/>
            <a:ext cx="5239512" cy="646331"/>
          </a:xfrm>
          <a:prstGeom prst="rect">
            <a:avLst/>
          </a:prstGeom>
          <a:solidFill>
            <a:schemeClr val="accent1">
              <a:lumMod val="20000"/>
              <a:lumOff val="80000"/>
            </a:schemeClr>
          </a:solidFill>
        </p:spPr>
        <p:txBody>
          <a:bodyPr wrap="square" rtlCol="0">
            <a:spAutoFit/>
          </a:bodyPr>
          <a:lstStyle/>
          <a:p>
            <a:r>
              <a:rPr lang="it-IT" dirty="0">
                <a:solidFill>
                  <a:srgbClr val="FF0000"/>
                </a:solidFill>
              </a:rPr>
              <a:t>+ Programmi nazionali di riforma: politiche specifiche per occupazione e crescita e per prevenire gli squilibri</a:t>
            </a:r>
            <a:endParaRPr lang="en-US" dirty="0">
              <a:solidFill>
                <a:srgbClr val="FF0000"/>
              </a:solidFill>
            </a:endParaRPr>
          </a:p>
        </p:txBody>
      </p:sp>
    </p:spTree>
    <p:extLst>
      <p:ext uri="{BB962C8B-B14F-4D97-AF65-F5344CB8AC3E}">
        <p14:creationId xmlns:p14="http://schemas.microsoft.com/office/powerpoint/2010/main" val="42305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riforma del Patto, cosa cambia?</a:t>
            </a:r>
            <a:endParaRPr lang="en-US" dirty="0"/>
          </a:p>
        </p:txBody>
      </p:sp>
      <p:sp>
        <p:nvSpPr>
          <p:cNvPr id="3" name="Segnaposto testo 2"/>
          <p:cNvSpPr>
            <a:spLocks noGrp="1"/>
          </p:cNvSpPr>
          <p:nvPr>
            <p:ph type="body" idx="1"/>
          </p:nvPr>
        </p:nvSpPr>
        <p:spPr/>
        <p:txBody>
          <a:bodyPr/>
          <a:lstStyle/>
          <a:p>
            <a:r>
              <a:rPr lang="it-IT" dirty="0"/>
              <a:t>Le sanzioni del vecchio Patto (*) (prima)</a:t>
            </a:r>
            <a:endParaRPr lang="en-US" dirty="0"/>
          </a:p>
        </p:txBody>
      </p:sp>
      <p:sp>
        <p:nvSpPr>
          <p:cNvPr id="4" name="Segnaposto contenuto 3"/>
          <p:cNvSpPr>
            <a:spLocks noGrp="1"/>
          </p:cNvSpPr>
          <p:nvPr>
            <p:ph sz="half" idx="2"/>
          </p:nvPr>
        </p:nvSpPr>
        <p:spPr>
          <a:xfrm>
            <a:off x="839788" y="2505074"/>
            <a:ext cx="5157787" cy="4078605"/>
          </a:xfrm>
        </p:spPr>
        <p:txBody>
          <a:bodyPr>
            <a:normAutofit fontScale="62500" lnSpcReduction="20000"/>
          </a:bodyPr>
          <a:lstStyle/>
          <a:p>
            <a:r>
              <a:rPr lang="it-IT" dirty="0"/>
              <a:t>se il disavanzo di un Paese membro si avvicina al tetto del 3% del PIL, la Commissione europea propone, e il Consiglio dei ministri europei in sede di </a:t>
            </a:r>
            <a:r>
              <a:rPr lang="it-IT" dirty="0" err="1"/>
              <a:t>Ecofin</a:t>
            </a:r>
            <a:r>
              <a:rPr lang="it-IT" dirty="0"/>
              <a:t> approva, una sorta di "avvertimento preventivo", o </a:t>
            </a:r>
            <a:r>
              <a:rPr lang="it-IT" i="1" dirty="0" err="1"/>
              <a:t>early</a:t>
            </a:r>
            <a:r>
              <a:rPr lang="it-IT" i="1" dirty="0"/>
              <a:t> </a:t>
            </a:r>
            <a:r>
              <a:rPr lang="it-IT" i="1" dirty="0" err="1"/>
              <a:t>warning</a:t>
            </a:r>
            <a:r>
              <a:rPr lang="it-IT" dirty="0"/>
              <a:t>, al quale segue una raccomandazione vera e propria in caso di superamento del tetto</a:t>
            </a:r>
          </a:p>
          <a:p>
            <a:r>
              <a:rPr lang="it-IT" dirty="0"/>
              <a:t>Si devono adottare misure opportune, in caso contrario si è sottoposti a una sanzione  che assume la forma di un deposito infruttifero, da trasformare in ammenda dopo due anni di persistenza del deficit eccessivo. L'ammontare della sanzione presenta una componente fissa pari allo 0,2% del PIL e una variabile pari a 1/10 dello scostamento del disavanzo pubblico dalla soglia del 3%. La sanzione non può comunque andare oltre lo 0,5% del PIL</a:t>
            </a:r>
          </a:p>
          <a:p>
            <a:r>
              <a:rPr lang="it-IT" dirty="0"/>
              <a:t>Inoltre… ridurre ogni anno di un 1/20 il debito sopra al 60% del Pil  </a:t>
            </a:r>
            <a:endParaRPr lang="en-US" dirty="0"/>
          </a:p>
        </p:txBody>
      </p:sp>
      <p:sp>
        <p:nvSpPr>
          <p:cNvPr id="5" name="Segnaposto testo 4"/>
          <p:cNvSpPr>
            <a:spLocks noGrp="1"/>
          </p:cNvSpPr>
          <p:nvPr>
            <p:ph type="body" sz="quarter" idx="3"/>
          </p:nvPr>
        </p:nvSpPr>
        <p:spPr/>
        <p:txBody>
          <a:bodyPr/>
          <a:lstStyle/>
          <a:p>
            <a:r>
              <a:rPr lang="it-IT" dirty="0"/>
              <a:t>Paesi nel braccio preventivo (dopo il 2024)</a:t>
            </a:r>
            <a:endParaRPr lang="en-US" dirty="0"/>
          </a:p>
        </p:txBody>
      </p:sp>
      <p:sp>
        <p:nvSpPr>
          <p:cNvPr id="6" name="Segnaposto contenuto 5"/>
          <p:cNvSpPr>
            <a:spLocks noGrp="1"/>
          </p:cNvSpPr>
          <p:nvPr>
            <p:ph sz="quarter" idx="4"/>
          </p:nvPr>
        </p:nvSpPr>
        <p:spPr/>
        <p:txBody>
          <a:bodyPr>
            <a:normAutofit fontScale="70000" lnSpcReduction="20000"/>
          </a:bodyPr>
          <a:lstStyle/>
          <a:p>
            <a:r>
              <a:rPr lang="it-IT" b="1" dirty="0"/>
              <a:t>Deficit</a:t>
            </a:r>
            <a:r>
              <a:rPr lang="it-IT" dirty="0"/>
              <a:t>: i Paesi con un rapporto debito-Pil superiore al 90% dovranno far scendere il livello del disavanzo all'1,5% del PIL (l’Italia è al 7,4%, di cui 3,8% per interessi, quindi siamo al 3,6%!)…</a:t>
            </a:r>
          </a:p>
          <a:p>
            <a:r>
              <a:rPr lang="it-IT" dirty="0"/>
              <a:t>Con un </a:t>
            </a:r>
            <a:r>
              <a:rPr lang="it-IT" b="1" dirty="0"/>
              <a:t>aggiustamento strutturale </a:t>
            </a:r>
            <a:r>
              <a:rPr lang="it-IT" dirty="0"/>
              <a:t>annuo dello 0,4% per 4 anni o dello 0,25% in 7 anni, al netto degli interessi sul debito con l'impegno del Paese a fare investimenti e riforme</a:t>
            </a:r>
          </a:p>
          <a:p>
            <a:r>
              <a:rPr lang="it-IT" b="1" dirty="0"/>
              <a:t>Debito</a:t>
            </a:r>
            <a:r>
              <a:rPr lang="it-IT" dirty="0"/>
              <a:t>: La riduzione del debito dovrà essere dell'1% annuo per i Paesi che superano la soglia di un rapporto debito-Pil del 90% e dello 0,5% annuo per chi lo ha tra il 60 e il 90% del Pil</a:t>
            </a:r>
          </a:p>
          <a:p>
            <a:endParaRPr lang="en-US" dirty="0"/>
          </a:p>
        </p:txBody>
      </p:sp>
      <p:sp>
        <p:nvSpPr>
          <p:cNvPr id="7" name="Rettangolo 6"/>
          <p:cNvSpPr/>
          <p:nvPr/>
        </p:nvSpPr>
        <p:spPr>
          <a:xfrm>
            <a:off x="6510670" y="6189663"/>
            <a:ext cx="3923575" cy="369332"/>
          </a:xfrm>
          <a:prstGeom prst="rect">
            <a:avLst/>
          </a:prstGeom>
        </p:spPr>
        <p:txBody>
          <a:bodyPr wrap="none">
            <a:spAutoFit/>
          </a:bodyPr>
          <a:lstStyle/>
          <a:p>
            <a:r>
              <a:rPr lang="en-US" dirty="0">
                <a:hlinkClick r:id="rId2"/>
              </a:rPr>
              <a:t>https://www.istat.it/it/archivio/296426</a:t>
            </a:r>
            <a:r>
              <a:rPr lang="en-US" dirty="0"/>
              <a:t> </a:t>
            </a:r>
          </a:p>
        </p:txBody>
      </p:sp>
    </p:spTree>
    <p:extLst>
      <p:ext uri="{BB962C8B-B14F-4D97-AF65-F5344CB8AC3E}">
        <p14:creationId xmlns:p14="http://schemas.microsoft.com/office/powerpoint/2010/main" val="2058660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t>E i Paesi nel braccio correttivo?</a:t>
            </a:r>
            <a:endParaRPr lang="en-US" dirty="0"/>
          </a:p>
        </p:txBody>
      </p:sp>
      <p:sp>
        <p:nvSpPr>
          <p:cNvPr id="8" name="Segnaposto contenuto 7"/>
          <p:cNvSpPr>
            <a:spLocks noGrp="1"/>
          </p:cNvSpPr>
          <p:nvPr>
            <p:ph idx="1"/>
          </p:nvPr>
        </p:nvSpPr>
        <p:spPr/>
        <p:txBody>
          <a:bodyPr>
            <a:normAutofit fontScale="92500" lnSpcReduction="10000"/>
          </a:bodyPr>
          <a:lstStyle/>
          <a:p>
            <a:r>
              <a:rPr lang="it-IT" dirty="0"/>
              <a:t> I paesi sottoposti a procedura (cioè, nel </a:t>
            </a:r>
            <a:r>
              <a:rPr lang="it-IT" b="1" dirty="0"/>
              <a:t>braccio correttivo del </a:t>
            </a:r>
            <a:r>
              <a:rPr lang="it-IT" b="1" dirty="0" err="1"/>
              <a:t>Psc</a:t>
            </a:r>
            <a:r>
              <a:rPr lang="it-IT" dirty="0"/>
              <a:t>) devono invece prima uscirne, riportando il deficit al di sotto del 3 per cento, e solo dopo saranno tenuti a presentare il piano di aggiustamento fiscale e strutturale</a:t>
            </a:r>
          </a:p>
          <a:p>
            <a:r>
              <a:rPr lang="it-IT" dirty="0"/>
              <a:t>la Commissione aprirà una procedura di infrazione nei confronti dell’Italia (e di altri paesi) nel 2024, visto che con la legge di bilancio il deficit italiano nel 2023 è stato quantificato al 7,4 per cento del Pil (3,6% senza interessi, comunque &gt;3%)</a:t>
            </a:r>
          </a:p>
          <a:p>
            <a:r>
              <a:rPr lang="it-IT" dirty="0"/>
              <a:t> La procedura di infrazione, a sua volta, impone un percorso di aggiustamento (sostenuto da possibili sanzioni), tipicamente di durata triennale, che prevede una correzione del deficit (strutturale) di almeno lo 0,5 per cento del Pil all’anno.</a:t>
            </a:r>
            <a:endParaRPr lang="en-US" dirty="0"/>
          </a:p>
        </p:txBody>
      </p:sp>
    </p:spTree>
    <p:extLst>
      <p:ext uri="{BB962C8B-B14F-4D97-AF65-F5344CB8AC3E}">
        <p14:creationId xmlns:p14="http://schemas.microsoft.com/office/powerpoint/2010/main" val="854650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r>
              <a:rPr lang="it-IT" dirty="0"/>
              <a:t>PERIODO TRANSITORIO E PIANI DI SPESA</a:t>
            </a:r>
            <a:endParaRPr lang="en-US" dirty="0"/>
          </a:p>
        </p:txBody>
      </p:sp>
      <p:sp>
        <p:nvSpPr>
          <p:cNvPr id="10" name="Segnaposto contenuto 9"/>
          <p:cNvSpPr>
            <a:spLocks noGrp="1"/>
          </p:cNvSpPr>
          <p:nvPr>
            <p:ph idx="1"/>
          </p:nvPr>
        </p:nvSpPr>
        <p:spPr/>
        <p:txBody>
          <a:bodyPr/>
          <a:lstStyle/>
          <a:p>
            <a:r>
              <a:rPr lang="it-IT" dirty="0"/>
              <a:t>Tra il 2025 e il 2027 la Commissione Ue, nello stabilire il percorso di risanamento dei conti, terrà conto degli oneri degli interessi sul debito sempre con l'obiettivo di lasciare ai Paesi spazio per gli investimenti.</a:t>
            </a:r>
          </a:p>
          <a:p>
            <a:r>
              <a:rPr lang="it-IT" dirty="0"/>
              <a:t>Inoltre, i Paesi sotto procedura dovranno concordare l'uso dei fondi pubblici con la Commissione nel rispetto delle traiettorie di aggiustamento del debito. </a:t>
            </a:r>
          </a:p>
          <a:p>
            <a:r>
              <a:rPr lang="it-IT" dirty="0"/>
              <a:t>I piani ad hoc sono quadriennali e potranno essere estesi a 7 anni, tenendo conto degli sforzi di investimento per attuare i </a:t>
            </a:r>
            <a:r>
              <a:rPr lang="it-IT" dirty="0" err="1"/>
              <a:t>Pnrr</a:t>
            </a:r>
            <a:endParaRPr lang="it-IT" dirty="0"/>
          </a:p>
          <a:p>
            <a:r>
              <a:rPr lang="it-IT" dirty="0"/>
              <a:t>Sempre all'insegna della flessibilità è prevista la possibilità di uno sforamento dello 0,3% rispetto al piano concordato</a:t>
            </a:r>
          </a:p>
        </p:txBody>
      </p:sp>
      <p:sp>
        <p:nvSpPr>
          <p:cNvPr id="7" name="Segnaposto testo 4"/>
          <p:cNvSpPr txBox="1">
            <a:spLocks/>
          </p:cNvSpPr>
          <p:nvPr/>
        </p:nvSpPr>
        <p:spPr>
          <a:xfrm>
            <a:off x="6324600" y="1833563"/>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8" name="Segnaposto contenuto 5"/>
          <p:cNvSpPr txBox="1">
            <a:spLocks/>
          </p:cNvSpPr>
          <p:nvPr/>
        </p:nvSpPr>
        <p:spPr>
          <a:xfrm>
            <a:off x="6324600" y="26574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4120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1875B-B530-447C-9EC8-2A2CA01F2EBA}"/>
              </a:ext>
            </a:extLst>
          </p:cNvPr>
          <p:cNvSpPr>
            <a:spLocks noGrp="1"/>
          </p:cNvSpPr>
          <p:nvPr>
            <p:ph type="title"/>
          </p:nvPr>
        </p:nvSpPr>
        <p:spPr/>
        <p:txBody>
          <a:bodyPr/>
          <a:lstStyle/>
          <a:p>
            <a:r>
              <a:rPr lang="it-IT" dirty="0"/>
              <a:t>La crisi da Covid-19 e la clausola di sospensione</a:t>
            </a:r>
          </a:p>
        </p:txBody>
      </p:sp>
      <p:sp>
        <p:nvSpPr>
          <p:cNvPr id="3" name="Segnaposto contenuto 2">
            <a:extLst>
              <a:ext uri="{FF2B5EF4-FFF2-40B4-BE49-F238E27FC236}">
                <a16:creationId xmlns:a16="http://schemas.microsoft.com/office/drawing/2014/main" id="{FDD4669B-2660-4FB6-83AE-9FA808B264A4}"/>
              </a:ext>
            </a:extLst>
          </p:cNvPr>
          <p:cNvSpPr>
            <a:spLocks noGrp="1"/>
          </p:cNvSpPr>
          <p:nvPr>
            <p:ph idx="1"/>
          </p:nvPr>
        </p:nvSpPr>
        <p:spPr>
          <a:xfrm>
            <a:off x="838200" y="1690688"/>
            <a:ext cx="10515600" cy="4839127"/>
          </a:xfrm>
        </p:spPr>
        <p:txBody>
          <a:bodyPr>
            <a:normAutofit fontScale="77500" lnSpcReduction="20000"/>
          </a:bodyPr>
          <a:lstStyle/>
          <a:p>
            <a:r>
              <a:rPr lang="it-IT" dirty="0"/>
              <a:t>Nel 2019 la presidente della CE ha iniziato un periodo di confronto per la modifica delle regole sul PSC</a:t>
            </a:r>
          </a:p>
          <a:p>
            <a:r>
              <a:rPr lang="it-IT" dirty="0"/>
              <a:t>2020 Pandemia. Attivazione della “clausola di salvaguardia generale” (general </a:t>
            </a:r>
            <a:r>
              <a:rPr lang="it-IT" dirty="0" err="1"/>
              <a:t>escape</a:t>
            </a:r>
            <a:r>
              <a:rPr lang="it-IT" dirty="0"/>
              <a:t> </a:t>
            </a:r>
            <a:r>
              <a:rPr lang="it-IT" dirty="0" err="1"/>
              <a:t>clause</a:t>
            </a:r>
            <a:r>
              <a:rPr lang="it-IT" dirty="0"/>
              <a:t>) del Patto di stabilità e crescita il </a:t>
            </a:r>
            <a:r>
              <a:rPr lang="it-IT" b="1" dirty="0"/>
              <a:t>19 marzo 2020 </a:t>
            </a:r>
            <a:endParaRPr lang="it-IT" dirty="0"/>
          </a:p>
          <a:p>
            <a:r>
              <a:rPr lang="it-IT" dirty="0"/>
              <a:t>Il «Temporary framework», adottato dalla Commissione europea e successivamente modificato, integrato e </a:t>
            </a:r>
            <a:r>
              <a:rPr lang="it-IT" b="1" dirty="0"/>
              <a:t>prorogato sino al 31 dicembre 2023</a:t>
            </a:r>
            <a:r>
              <a:rPr lang="it-IT" dirty="0"/>
              <a:t>, in considerazione del protrarsi della pandemia e dell’insorgere della crisi energetica e della guerra in Ucraina, è volto </a:t>
            </a:r>
            <a:r>
              <a:rPr lang="it-IT" u="sng" dirty="0"/>
              <a:t>a consentire agli Stati membri di approntare misure di sostegno alle imprese</a:t>
            </a:r>
            <a:r>
              <a:rPr lang="it-IT" dirty="0"/>
              <a:t> duramente colpite dalla crisi, sfruttando la flessibilità massima prevista dalle norme sugli aiuti di Stato.</a:t>
            </a:r>
          </a:p>
          <a:p>
            <a:r>
              <a:rPr lang="it-IT" dirty="0"/>
              <a:t>Si è adottato, cioè, un «Quadro temporaneo per gli Aiuti di Stato» a sostegno dell’economia, all’introduzione di misure di emergenza come il </a:t>
            </a:r>
            <a:r>
              <a:rPr lang="it-IT" b="1" dirty="0"/>
              <a:t>SURE</a:t>
            </a:r>
            <a:r>
              <a:rPr lang="it-IT" dirty="0"/>
              <a:t> (</a:t>
            </a:r>
            <a:r>
              <a:rPr lang="it-IT" i="1" dirty="0"/>
              <a:t>Support to mitigate </a:t>
            </a:r>
            <a:r>
              <a:rPr lang="it-IT" i="1" dirty="0" err="1"/>
              <a:t>Unemployment</a:t>
            </a:r>
            <a:r>
              <a:rPr lang="it-IT" i="1" dirty="0"/>
              <a:t> Risks in</a:t>
            </a:r>
            <a:r>
              <a:rPr lang="it-IT" dirty="0"/>
              <a:t> </a:t>
            </a:r>
            <a:r>
              <a:rPr lang="it-IT" i="1" dirty="0"/>
              <a:t>Emergency</a:t>
            </a:r>
            <a:r>
              <a:rPr lang="it-IT" dirty="0"/>
              <a:t>), lo strumento di sostegno temporaneo per mitigare i rischi di disoccupazione, e al varo del programma </a:t>
            </a:r>
            <a:r>
              <a:rPr lang="it-IT" b="1" i="1" dirty="0" err="1"/>
              <a:t>Next</a:t>
            </a:r>
            <a:r>
              <a:rPr lang="it-IT" b="1" i="1" dirty="0"/>
              <a:t> Generation EU</a:t>
            </a:r>
            <a:r>
              <a:rPr lang="it-IT" dirty="0"/>
              <a:t> per finanziarie investimenti e riforme. Si stima che gli interventi di politica fiscale varati dagli Stati membri dell’UE, compresi gli ammortizzatori automatici, ammontino al 19% del PIL nel periodo 2020-2022. Ancora, nel marzo del 2022 l’azione </a:t>
            </a:r>
            <a:r>
              <a:rPr lang="it-IT" b="1" dirty="0" err="1"/>
              <a:t>REPowerEU</a:t>
            </a:r>
            <a:r>
              <a:rPr lang="it-IT" dirty="0"/>
              <a:t> per un’energia più sicura e più sostenibile.</a:t>
            </a:r>
          </a:p>
        </p:txBody>
      </p:sp>
    </p:spTree>
    <p:extLst>
      <p:ext uri="{BB962C8B-B14F-4D97-AF65-F5344CB8AC3E}">
        <p14:creationId xmlns:p14="http://schemas.microsoft.com/office/powerpoint/2010/main" val="1812572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semestre Europeo</a:t>
            </a:r>
            <a:endParaRPr lang="en-US" dirty="0"/>
          </a:p>
        </p:txBody>
      </p:sp>
      <p:sp>
        <p:nvSpPr>
          <p:cNvPr id="3" name="Segnaposto contenuto 2"/>
          <p:cNvSpPr>
            <a:spLocks noGrp="1"/>
          </p:cNvSpPr>
          <p:nvPr>
            <p:ph idx="1"/>
          </p:nvPr>
        </p:nvSpPr>
        <p:spPr/>
        <p:txBody>
          <a:bodyPr/>
          <a:lstStyle/>
          <a:p>
            <a:r>
              <a:rPr lang="it-IT" dirty="0"/>
              <a:t>Oltre alle regole da applicare ai bilanci visti fin qui e alle raccomandazioni specifiche per Paese, il semestre europeo, che è costituito da un quadro di </a:t>
            </a:r>
            <a:r>
              <a:rPr lang="it-IT" dirty="0" err="1"/>
              <a:t>governance</a:t>
            </a:r>
            <a:r>
              <a:rPr lang="it-IT" dirty="0"/>
              <a:t> strategica ed economica che comprende normative e orientamenti e meccanismi di coordinamento e correzione più ampi, di cui fanno parte anche:</a:t>
            </a:r>
          </a:p>
          <a:p>
            <a:r>
              <a:rPr lang="it-IT" dirty="0">
                <a:hlinkClick r:id="rId2"/>
              </a:rPr>
              <a:t>Analisi annuale della crescita sostenibile</a:t>
            </a:r>
            <a:endParaRPr lang="it-IT" dirty="0"/>
          </a:p>
          <a:p>
            <a:r>
              <a:rPr lang="it-IT" dirty="0">
                <a:hlinkClick r:id="rId3"/>
              </a:rPr>
              <a:t>Relazione comune sull'occupazione</a:t>
            </a:r>
            <a:r>
              <a:rPr lang="it-IT" dirty="0"/>
              <a:t> </a:t>
            </a:r>
          </a:p>
          <a:p>
            <a:r>
              <a:rPr lang="it-IT" dirty="0">
                <a:hlinkClick r:id="rId4"/>
              </a:rPr>
              <a:t>Relazione sul meccanismo di allerta</a:t>
            </a:r>
            <a:r>
              <a:rPr lang="it-IT" dirty="0"/>
              <a:t> </a:t>
            </a:r>
            <a:endParaRPr lang="en-US" dirty="0"/>
          </a:p>
        </p:txBody>
      </p:sp>
      <p:sp>
        <p:nvSpPr>
          <p:cNvPr id="4" name="Freccia a destra 3"/>
          <p:cNvSpPr/>
          <p:nvPr/>
        </p:nvSpPr>
        <p:spPr>
          <a:xfrm>
            <a:off x="6510528" y="4544568"/>
            <a:ext cx="630936" cy="283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783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Relazione comune sull’occupazione (un inciso)</a:t>
            </a:r>
            <a:endParaRPr lang="en-US" dirty="0"/>
          </a:p>
        </p:txBody>
      </p:sp>
      <p:sp>
        <p:nvSpPr>
          <p:cNvPr id="3" name="Segnaposto contenuto 2"/>
          <p:cNvSpPr>
            <a:spLocks noGrp="1"/>
          </p:cNvSpPr>
          <p:nvPr>
            <p:ph idx="1"/>
          </p:nvPr>
        </p:nvSpPr>
        <p:spPr>
          <a:xfrm>
            <a:off x="838200" y="1825625"/>
            <a:ext cx="10515600" cy="4008247"/>
          </a:xfrm>
        </p:spPr>
        <p:txBody>
          <a:bodyPr>
            <a:normAutofit fontScale="92500" lnSpcReduction="20000"/>
          </a:bodyPr>
          <a:lstStyle/>
          <a:p>
            <a:r>
              <a:rPr lang="it-IT" dirty="0"/>
              <a:t>La Commissione europea pubblica a novembre, nell'ambito del suo "pacchetto autunno", una proposta di relazione comune sull'occupazione (art. 148 del TFUE), è un documento chiave della </a:t>
            </a:r>
            <a:r>
              <a:rPr lang="it-IT" dirty="0" err="1"/>
              <a:t>governance</a:t>
            </a:r>
            <a:r>
              <a:rPr lang="it-IT" dirty="0"/>
              <a:t> UE.</a:t>
            </a:r>
          </a:p>
          <a:p>
            <a:r>
              <a:rPr lang="it-IT" dirty="0"/>
              <a:t>La relazione fornisce una </a:t>
            </a:r>
            <a:r>
              <a:rPr lang="it-IT" b="1" dirty="0"/>
              <a:t>panoramica degli sviluppi occupazionali e sociali</a:t>
            </a:r>
            <a:r>
              <a:rPr lang="it-IT" dirty="0"/>
              <a:t> nell'UE, individua i settori in cui è necessario intervenire e analizza l'attuazione degli orientamenti dell'UE in materia di occupazione.</a:t>
            </a:r>
          </a:p>
          <a:p>
            <a:r>
              <a:rPr lang="it-IT" dirty="0"/>
              <a:t>Fornisce inoltre una panoramica delle misure politiche adottate dai governi nazionali e monitora i risultati degli Stati membri in relazione al pilastro europeo dei diritti sociali, sulla base degli indicatori del quadro di valutazione della situazione sociale.</a:t>
            </a:r>
          </a:p>
          <a:p>
            <a:r>
              <a:rPr lang="it-IT" dirty="0"/>
              <a:t>La relazione comune sull'occupazione del 2023 integra i tre obiettivi principali in materia di occupazione, competenze e riduzione della povertà.</a:t>
            </a:r>
            <a:endParaRPr lang="en-US" dirty="0"/>
          </a:p>
        </p:txBody>
      </p:sp>
      <p:sp>
        <p:nvSpPr>
          <p:cNvPr id="4" name="Rettangolo 3"/>
          <p:cNvSpPr/>
          <p:nvPr/>
        </p:nvSpPr>
        <p:spPr>
          <a:xfrm>
            <a:off x="710184" y="5747195"/>
            <a:ext cx="10902696" cy="923330"/>
          </a:xfrm>
          <a:prstGeom prst="rect">
            <a:avLst/>
          </a:prstGeom>
        </p:spPr>
        <p:txBody>
          <a:bodyPr wrap="square">
            <a:spAutoFit/>
          </a:bodyPr>
          <a:lstStyle/>
          <a:p>
            <a:r>
              <a:rPr lang="en-US" dirty="0">
                <a:hlinkClick r:id="rId2"/>
              </a:rPr>
              <a:t>https://commission.europa.eu/publications/2024-european-semester-proposal-joint-employment-report_en</a:t>
            </a:r>
            <a:r>
              <a:rPr lang="en-US" dirty="0"/>
              <a:t>  </a:t>
            </a:r>
          </a:p>
          <a:p>
            <a:r>
              <a:rPr lang="en-US" dirty="0">
                <a:hlinkClick r:id="rId3"/>
              </a:rPr>
              <a:t>https://www.senato.it/web/docuorc2004.nsf/4d9255edaa0d94f8c12576ab0041cf0a/d2f6a77513b2d413c1258aba0056cdc0/$FILE/COM2023_0904_IT.pdf</a:t>
            </a:r>
            <a:r>
              <a:rPr lang="en-US" dirty="0"/>
              <a:t> </a:t>
            </a:r>
          </a:p>
        </p:txBody>
      </p:sp>
    </p:spTree>
    <p:extLst>
      <p:ext uri="{BB962C8B-B14F-4D97-AF65-F5344CB8AC3E}">
        <p14:creationId xmlns:p14="http://schemas.microsoft.com/office/powerpoint/2010/main" val="3309917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strategia europea per l’occupazione </a:t>
            </a:r>
            <a:endParaRPr lang="en-US" dirty="0"/>
          </a:p>
        </p:txBody>
      </p:sp>
      <p:sp>
        <p:nvSpPr>
          <p:cNvPr id="3" name="Segnaposto contenuto 2"/>
          <p:cNvSpPr>
            <a:spLocks noGrp="1"/>
          </p:cNvSpPr>
          <p:nvPr>
            <p:ph idx="1"/>
          </p:nvPr>
        </p:nvSpPr>
        <p:spPr/>
        <p:txBody>
          <a:bodyPr>
            <a:normAutofit fontScale="85000" lnSpcReduction="20000"/>
          </a:bodyPr>
          <a:lstStyle/>
          <a:p>
            <a:r>
              <a:rPr lang="it-IT" dirty="0"/>
              <a:t>La relazione è un documento fondamentale di coordinamento tra i paesi dell’UE, ma è anche parte integrante delle 4 tappe del semestre europeo relativi all’attuazione della strategia Europa 2020 per la crescita: </a:t>
            </a:r>
          </a:p>
          <a:p>
            <a:r>
              <a:rPr lang="it-IT" dirty="0"/>
              <a:t>gli </a:t>
            </a:r>
            <a:r>
              <a:rPr lang="it-IT" u="sng" dirty="0"/>
              <a:t>orientamenti per l'occupazione</a:t>
            </a:r>
            <a:r>
              <a:rPr lang="it-IT" dirty="0"/>
              <a:t> - le priorità e gli obiettivi comuni per le politiche del lavoro, proposti dalla Commissione, convenuti dai singoli governi e </a:t>
            </a:r>
            <a:r>
              <a:rPr lang="it-IT" u="sng" dirty="0"/>
              <a:t>adottati dal Consiglio dell'UE</a:t>
            </a:r>
            <a:endParaRPr lang="it-IT" dirty="0"/>
          </a:p>
          <a:p>
            <a:r>
              <a:rPr lang="it-IT" dirty="0"/>
              <a:t>la </a:t>
            </a:r>
            <a:r>
              <a:rPr lang="it-IT" u="sng" dirty="0"/>
              <a:t>relazione comune sull'occupazione</a:t>
            </a:r>
            <a:r>
              <a:rPr lang="it-IT" dirty="0"/>
              <a:t> Viene pubblicata dalla Commissione e adottata dal Consiglio dell'UE</a:t>
            </a:r>
          </a:p>
          <a:p>
            <a:r>
              <a:rPr lang="it-IT" dirty="0"/>
              <a:t>i </a:t>
            </a:r>
            <a:r>
              <a:rPr lang="it-IT" u="sng" dirty="0"/>
              <a:t>programmi nazionali di riforma</a:t>
            </a:r>
            <a:r>
              <a:rPr lang="it-IT" dirty="0"/>
              <a:t> - presentati dai governi nazionali e analizzati dalla Commissione tenendo conto degli obiettivi della strategia 2020</a:t>
            </a:r>
          </a:p>
          <a:p>
            <a:r>
              <a:rPr lang="it-IT" dirty="0"/>
              <a:t>le </a:t>
            </a:r>
            <a:r>
              <a:rPr lang="it-IT" u="sng" dirty="0"/>
              <a:t>relazioni nazionali</a:t>
            </a:r>
            <a:r>
              <a:rPr lang="it-IT" dirty="0"/>
              <a:t> - analizzano le politiche economiche degli Stati membri. La Commissione le pubblica dopo aver valutato i programmi nazionali di riforma e formula le </a:t>
            </a:r>
            <a:r>
              <a:rPr lang="it-IT" u="sng" dirty="0"/>
              <a:t>raccomandazioni specifiche per paese</a:t>
            </a:r>
            <a:r>
              <a:rPr lang="it-IT" dirty="0"/>
              <a:t>.</a:t>
            </a:r>
          </a:p>
        </p:txBody>
      </p:sp>
    </p:spTree>
    <p:extLst>
      <p:ext uri="{BB962C8B-B14F-4D97-AF65-F5344CB8AC3E}">
        <p14:creationId xmlns:p14="http://schemas.microsoft.com/office/powerpoint/2010/main" val="291847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Piano Nazionale di Ripresa e Resilienza</a:t>
            </a:r>
          </a:p>
        </p:txBody>
      </p:sp>
      <p:sp>
        <p:nvSpPr>
          <p:cNvPr id="3" name="Segnaposto contenuto 2"/>
          <p:cNvSpPr>
            <a:spLocks noGrp="1"/>
          </p:cNvSpPr>
          <p:nvPr>
            <p:ph idx="1"/>
          </p:nvPr>
        </p:nvSpPr>
        <p:spPr/>
        <p:txBody>
          <a:bodyPr>
            <a:normAutofit fontScale="92500" lnSpcReduction="10000"/>
          </a:bodyPr>
          <a:lstStyle/>
          <a:p>
            <a:r>
              <a:rPr lang="it-IT" dirty="0"/>
              <a:t>«Al fine di affrontare le sfide connesse alla </a:t>
            </a:r>
            <a:r>
              <a:rPr lang="it-IT" b="1" dirty="0"/>
              <a:t>crisi pandemica</a:t>
            </a:r>
            <a:r>
              <a:rPr lang="it-IT" dirty="0"/>
              <a:t> e al conseguente rallentamento delle economie europee, l'Unione europea ha approntato, nel quadro del </a:t>
            </a:r>
            <a:r>
              <a:rPr lang="it-IT" b="1" i="1" dirty="0" err="1"/>
              <a:t>Next</a:t>
            </a:r>
            <a:r>
              <a:rPr lang="it-IT" b="1" i="1" dirty="0"/>
              <a:t> Generation EU</a:t>
            </a:r>
            <a:r>
              <a:rPr lang="it-IT" dirty="0"/>
              <a:t>, il </a:t>
            </a:r>
            <a:r>
              <a:rPr lang="it-IT" b="1" dirty="0"/>
              <a:t>Dispositivo per la ripresa e la resilienza </a:t>
            </a:r>
            <a:r>
              <a:rPr lang="it-IT" dirty="0"/>
              <a:t>(</a:t>
            </a:r>
            <a:r>
              <a:rPr lang="it-IT" b="1" i="1" dirty="0" err="1"/>
              <a:t>Recovery</a:t>
            </a:r>
            <a:r>
              <a:rPr lang="it-IT" b="1" i="1" dirty="0"/>
              <a:t> and </a:t>
            </a:r>
            <a:r>
              <a:rPr lang="it-IT" b="1" i="1" dirty="0" err="1"/>
              <a:t>resilience</a:t>
            </a:r>
            <a:r>
              <a:rPr lang="it-IT" b="1" i="1" dirty="0"/>
              <a:t> </a:t>
            </a:r>
            <a:r>
              <a:rPr lang="it-IT" b="1" i="1" dirty="0" err="1"/>
              <a:t>facility</a:t>
            </a:r>
            <a:r>
              <a:rPr lang="it-IT" b="1" dirty="0"/>
              <a:t> – RRF</a:t>
            </a:r>
            <a:r>
              <a:rPr lang="it-IT" dirty="0"/>
              <a:t>), un nuovo strumento finanziario per supportare la ripresa negli Stati membri. La </a:t>
            </a:r>
            <a:r>
              <a:rPr lang="it-IT" i="1" dirty="0" err="1"/>
              <a:t>Recovery</a:t>
            </a:r>
            <a:r>
              <a:rPr lang="it-IT" i="1" dirty="0"/>
              <a:t> and </a:t>
            </a:r>
            <a:r>
              <a:rPr lang="it-IT" i="1" dirty="0" err="1"/>
              <a:t>Resilience</a:t>
            </a:r>
            <a:r>
              <a:rPr lang="it-IT" i="1" dirty="0"/>
              <a:t> </a:t>
            </a:r>
            <a:r>
              <a:rPr lang="it-IT" i="1" dirty="0" err="1"/>
              <a:t>Facility</a:t>
            </a:r>
            <a:r>
              <a:rPr lang="it-IT" dirty="0"/>
              <a:t>, il cui funzionamento è disciplinato dal </a:t>
            </a:r>
            <a:r>
              <a:rPr lang="it-IT" b="1" dirty="0"/>
              <a:t>Regolamento n. 2021/241/UE</a:t>
            </a:r>
            <a:r>
              <a:rPr lang="it-IT" dirty="0"/>
              <a:t>, ha una dotazione di </a:t>
            </a:r>
            <a:r>
              <a:rPr lang="it-IT" b="1" dirty="0"/>
              <a:t>723,8 miliardi di euro</a:t>
            </a:r>
            <a:r>
              <a:rPr lang="it-IT" dirty="0"/>
              <a:t>, di cui 338 miliardi di </a:t>
            </a:r>
            <a:r>
              <a:rPr lang="it-IT" i="1" dirty="0" err="1"/>
              <a:t>grants</a:t>
            </a:r>
            <a:r>
              <a:rPr lang="it-IT" dirty="0"/>
              <a:t> (sovvenzioni) e 385 miliardi di </a:t>
            </a:r>
            <a:r>
              <a:rPr lang="it-IT" i="1" dirty="0" err="1"/>
              <a:t>loans</a:t>
            </a:r>
            <a:r>
              <a:rPr lang="it-IT" dirty="0"/>
              <a:t> (prestiti).</a:t>
            </a:r>
          </a:p>
          <a:p>
            <a:r>
              <a:rPr lang="it-IT" dirty="0"/>
              <a:t>L'</a:t>
            </a:r>
            <a:r>
              <a:rPr lang="it-IT" b="1" dirty="0"/>
              <a:t>Italia</a:t>
            </a:r>
            <a:r>
              <a:rPr lang="it-IT" dirty="0"/>
              <a:t> è il paese che ha ricevuto lo stanziamento maggiore, pari a </a:t>
            </a:r>
            <a:r>
              <a:rPr lang="it-IT" b="1" dirty="0"/>
              <a:t>191,5 miliardi</a:t>
            </a:r>
            <a:r>
              <a:rPr lang="it-IT" dirty="0"/>
              <a:t>, di cui 122,6 miliardi di prestiti e 68,9 miliardi di sovvenzioni.»</a:t>
            </a:r>
          </a:p>
          <a:p>
            <a:r>
              <a:rPr lang="en-US" dirty="0"/>
              <a:t> </a:t>
            </a:r>
          </a:p>
        </p:txBody>
      </p:sp>
      <p:sp>
        <p:nvSpPr>
          <p:cNvPr id="4" name="Rettangolo 3"/>
          <p:cNvSpPr/>
          <p:nvPr/>
        </p:nvSpPr>
        <p:spPr>
          <a:xfrm>
            <a:off x="1539240" y="6176963"/>
            <a:ext cx="8738616" cy="369332"/>
          </a:xfrm>
          <a:prstGeom prst="rect">
            <a:avLst/>
          </a:prstGeom>
        </p:spPr>
        <p:txBody>
          <a:bodyPr wrap="square">
            <a:spAutoFit/>
          </a:bodyPr>
          <a:lstStyle/>
          <a:p>
            <a:r>
              <a:rPr lang="en-US" dirty="0">
                <a:hlinkClick r:id="rId2"/>
              </a:rPr>
              <a:t>https://www.italiadomani.gov.it/content/sogei-ng/it/it/home.html</a:t>
            </a:r>
            <a:r>
              <a:rPr lang="en-US" dirty="0"/>
              <a:t> </a:t>
            </a:r>
          </a:p>
        </p:txBody>
      </p:sp>
    </p:spTree>
    <p:extLst>
      <p:ext uri="{BB962C8B-B14F-4D97-AF65-F5344CB8AC3E}">
        <p14:creationId xmlns:p14="http://schemas.microsoft.com/office/powerpoint/2010/main" val="3595632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ma torniamo alle politiche di bilancio</a:t>
            </a:r>
            <a:endParaRPr lang="en-US" dirty="0"/>
          </a:p>
        </p:txBody>
      </p:sp>
      <p:sp>
        <p:nvSpPr>
          <p:cNvPr id="5" name="Segnaposto testo 4"/>
          <p:cNvSpPr>
            <a:spLocks noGrp="1"/>
          </p:cNvSpPr>
          <p:nvPr>
            <p:ph type="body" idx="1"/>
          </p:nvPr>
        </p:nvSpPr>
        <p:spPr/>
        <p:txBody>
          <a:bodyPr/>
          <a:lstStyle/>
          <a:p>
            <a:r>
              <a:rPr lang="it-IT" dirty="0"/>
              <a:t>Il saldo strutturale di bilancio</a:t>
            </a:r>
            <a:endParaRPr lang="en-US" dirty="0"/>
          </a:p>
        </p:txBody>
      </p:sp>
    </p:spTree>
    <p:extLst>
      <p:ext uri="{BB962C8B-B14F-4D97-AF65-F5344CB8AC3E}">
        <p14:creationId xmlns:p14="http://schemas.microsoft.com/office/powerpoint/2010/main" val="3655811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en-US"/>
          </a:p>
        </p:txBody>
      </p:sp>
      <p:pic>
        <p:nvPicPr>
          <p:cNvPr id="5" name="Immagine 4">
            <a:extLst>
              <a:ext uri="{FF2B5EF4-FFF2-40B4-BE49-F238E27FC236}">
                <a16:creationId xmlns:a16="http://schemas.microsoft.com/office/drawing/2014/main" id="{E931C226-1068-4D1F-80F2-7D07C9BD3E4E}"/>
              </a:ext>
            </a:extLst>
          </p:cNvPr>
          <p:cNvPicPr>
            <a:picLocks noChangeAspect="1"/>
          </p:cNvPicPr>
          <p:nvPr/>
        </p:nvPicPr>
        <p:blipFill>
          <a:blip r:embed="rId2"/>
          <a:stretch>
            <a:fillRect/>
          </a:stretch>
        </p:blipFill>
        <p:spPr>
          <a:xfrm>
            <a:off x="411480" y="1690688"/>
            <a:ext cx="6260235" cy="5046310"/>
          </a:xfrm>
          <a:prstGeom prst="rect">
            <a:avLst/>
          </a:prstGeom>
        </p:spPr>
      </p:pic>
      <p:sp>
        <p:nvSpPr>
          <p:cNvPr id="6" name="Rettangolo 5"/>
          <p:cNvSpPr/>
          <p:nvPr/>
        </p:nvSpPr>
        <p:spPr>
          <a:xfrm>
            <a:off x="6894576" y="3875140"/>
            <a:ext cx="5074920" cy="1200329"/>
          </a:xfrm>
          <a:prstGeom prst="rect">
            <a:avLst/>
          </a:prstGeom>
        </p:spPr>
        <p:txBody>
          <a:bodyPr wrap="square">
            <a:spAutoFit/>
          </a:bodyPr>
          <a:lstStyle/>
          <a:p>
            <a:r>
              <a:rPr lang="en-US" dirty="0">
                <a:hlinkClick r:id="rId3"/>
              </a:rPr>
              <a:t>https://economy-finance.ec.europa.eu/document/download/c4f69b57-28a1-4494-a033-534a3262b8b2_en?filename=ip256_en.pdf</a:t>
            </a:r>
            <a:r>
              <a:rPr lang="en-US" dirty="0"/>
              <a:t> </a:t>
            </a:r>
          </a:p>
        </p:txBody>
      </p:sp>
    </p:spTree>
    <p:extLst>
      <p:ext uri="{BB962C8B-B14F-4D97-AF65-F5344CB8AC3E}">
        <p14:creationId xmlns:p14="http://schemas.microsoft.com/office/powerpoint/2010/main" val="1149616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approfondimento sulla misura del saldo strutturale</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38200" y="1825625"/>
                <a:ext cx="10774680" cy="4351338"/>
              </a:xfrm>
            </p:spPr>
            <p:txBody>
              <a:bodyPr>
                <a:normAutofit fontScale="85000" lnSpcReduction="10000"/>
              </a:bodyPr>
              <a:lstStyle/>
              <a:p>
                <a:r>
                  <a:rPr lang="it-IT" b="1" dirty="0">
                    <a:solidFill>
                      <a:srgbClr val="FF0000"/>
                    </a:solidFill>
                  </a:rPr>
                  <a:t>L’output gap </a:t>
                </a:r>
                <a:r>
                  <a:rPr lang="it-IT" dirty="0"/>
                  <a:t>è la deviazione del PIL dal suo trend di lungo periodo</a:t>
                </a:r>
              </a:p>
              <a:p>
                <a:pPr>
                  <a:lnSpc>
                    <a:spcPct val="120000"/>
                  </a:lnSpc>
                  <a:spcAft>
                    <a:spcPts val="1200"/>
                  </a:spcAft>
                </a:pPr>
                <a:r>
                  <a:rPr lang="it-IT" dirty="0"/>
                  <a:t>Mentre la </a:t>
                </a:r>
                <a:r>
                  <a:rPr lang="it-IT" dirty="0">
                    <a:solidFill>
                      <a:srgbClr val="FF0000"/>
                    </a:solidFill>
                  </a:rPr>
                  <a:t>sensibilità</a:t>
                </a:r>
                <a:r>
                  <a:rPr lang="it-IT" dirty="0"/>
                  <a:t> è misurata dal rapporto tra la </a:t>
                </a:r>
                <a:r>
                  <a:rPr lang="it-IT" dirty="0">
                    <a:solidFill>
                      <a:srgbClr val="FF0000"/>
                    </a:solidFill>
                  </a:rPr>
                  <a:t>variazione del saldo di bilancio </a:t>
                </a:r>
                <a:r>
                  <a:rPr lang="it-IT" dirty="0"/>
                  <a:t>(</a:t>
                </a:r>
                <a:r>
                  <a:rPr lang="it-IT" dirty="0" err="1"/>
                  <a:t>ds</a:t>
                </a:r>
                <a:r>
                  <a:rPr lang="it-IT" dirty="0"/>
                  <a:t>) e la </a:t>
                </a:r>
                <a:r>
                  <a:rPr lang="it-IT" dirty="0">
                    <a:solidFill>
                      <a:srgbClr val="FF0000"/>
                    </a:solidFill>
                  </a:rPr>
                  <a:t>variazione del gap del PIL</a:t>
                </a:r>
                <a:r>
                  <a:rPr lang="it-IT" dirty="0"/>
                  <a:t>: d(</a:t>
                </a:r>
                <a:r>
                  <a:rPr lang="it-IT" dirty="0" err="1"/>
                  <a:t>lnY</a:t>
                </a:r>
                <a:r>
                  <a:rPr lang="it-IT" dirty="0"/>
                  <a:t> – </a:t>
                </a:r>
                <a:r>
                  <a:rPr lang="it-IT" dirty="0" err="1"/>
                  <a:t>lnY</a:t>
                </a:r>
                <a:r>
                  <a:rPr lang="it-IT" baseline="-25000" dirty="0" err="1"/>
                  <a:t>trend</a:t>
                </a:r>
                <a:r>
                  <a:rPr lang="it-IT" dirty="0"/>
                  <a:t>): </a:t>
                </a:r>
                <a14:m>
                  <m:oMath xmlns:m="http://schemas.openxmlformats.org/officeDocument/2006/math">
                    <m:r>
                      <a:rPr lang="it-IT" i="1" smtClean="0">
                        <a:latin typeface="Cambria Math" panose="02040503050406030204" pitchFamily="18" charset="0"/>
                        <a:ea typeface="Cambria Math" panose="02040503050406030204" pitchFamily="18" charset="0"/>
                      </a:rPr>
                      <m:t>𝜀</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𝑑𝑠</m:t>
                        </m:r>
                      </m:num>
                      <m:den>
                        <m:r>
                          <a:rPr lang="it-IT" b="0" i="1" smtClean="0">
                            <a:latin typeface="Cambria Math" panose="02040503050406030204" pitchFamily="18" charset="0"/>
                            <a:ea typeface="Cambria Math" panose="02040503050406030204" pitchFamily="18" charset="0"/>
                          </a:rPr>
                          <m:t>𝑑</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𝑦</m:t>
                        </m:r>
                        <m:r>
                          <a:rPr lang="it-IT" b="0" i="1"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𝑦</m:t>
                            </m:r>
                          </m:e>
                        </m:acc>
                        <m:r>
                          <a:rPr lang="it-IT" b="0" i="1" smtClean="0">
                            <a:latin typeface="Cambria Math" panose="02040503050406030204" pitchFamily="18" charset="0"/>
                            <a:ea typeface="Cambria Math" panose="02040503050406030204" pitchFamily="18" charset="0"/>
                          </a:rPr>
                          <m:t>)</m:t>
                        </m:r>
                      </m:den>
                    </m:f>
                  </m:oMath>
                </a14:m>
                <a:endParaRPr lang="en-US" dirty="0"/>
              </a:p>
              <a:p>
                <a:r>
                  <a:rPr lang="it-IT" dirty="0"/>
                  <a:t>Perciò quello che conta è il saldo strutturale s*=s-</a:t>
                </a:r>
                <a:r>
                  <a:rPr lang="it-IT" dirty="0">
                    <a:sym typeface="Symbol" panose="05050102010706020507" pitchFamily="18" charset="2"/>
                  </a:rPr>
                  <a:t>(y-</a:t>
                </a:r>
                <a14:m>
                  <m:oMath xmlns:m="http://schemas.openxmlformats.org/officeDocument/2006/math">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𝑦</m:t>
                        </m:r>
                      </m:e>
                    </m:acc>
                  </m:oMath>
                </a14:m>
                <a:r>
                  <a:rPr lang="en-US" dirty="0"/>
                  <a:t>) </a:t>
                </a:r>
                <a:r>
                  <a:rPr lang="en-US" dirty="0" err="1"/>
                  <a:t>che</a:t>
                </a:r>
                <a:r>
                  <a:rPr lang="en-US" dirty="0"/>
                  <a:t> </a:t>
                </a:r>
                <a:r>
                  <a:rPr lang="en-US" dirty="0" err="1"/>
                  <a:t>dipende</a:t>
                </a:r>
                <a:r>
                  <a:rPr lang="en-US" dirty="0"/>
                  <a:t> dal </a:t>
                </a:r>
                <a:r>
                  <a:rPr lang="en-US" b="1" dirty="0" err="1"/>
                  <a:t>livello</a:t>
                </a:r>
                <a:r>
                  <a:rPr lang="en-US" b="1" dirty="0"/>
                  <a:t> </a:t>
                </a:r>
                <a:r>
                  <a:rPr lang="en-US" b="1" dirty="0" err="1"/>
                  <a:t>potenziale</a:t>
                </a:r>
                <a:r>
                  <a:rPr lang="en-US" b="1" dirty="0"/>
                  <a:t> del PIL (</a:t>
                </a:r>
                <a14:m>
                  <m:oMath xmlns:m="http://schemas.openxmlformats.org/officeDocument/2006/math">
                    <m:acc>
                      <m:accPr>
                        <m:chr m:val="̅"/>
                        <m:ctrlPr>
                          <a:rPr lang="en-US" b="1" i="1" smtClean="0">
                            <a:latin typeface="Cambria Math" panose="02040503050406030204" pitchFamily="18" charset="0"/>
                          </a:rPr>
                        </m:ctrlPr>
                      </m:accPr>
                      <m:e>
                        <m:r>
                          <a:rPr lang="it-IT" b="1" i="1" smtClean="0">
                            <a:latin typeface="Cambria Math" panose="02040503050406030204" pitchFamily="18" charset="0"/>
                          </a:rPr>
                          <m:t>𝒚</m:t>
                        </m:r>
                      </m:e>
                    </m:acc>
                    <m:r>
                      <a:rPr lang="it-IT" b="1" i="1" smtClean="0">
                        <a:latin typeface="Cambria Math" panose="02040503050406030204" pitchFamily="18" charset="0"/>
                      </a:rPr>
                      <m:t> </m:t>
                    </m:r>
                    <m:r>
                      <a:rPr lang="it-IT" b="1" i="1" smtClean="0">
                        <a:latin typeface="Cambria Math" panose="02040503050406030204" pitchFamily="18" charset="0"/>
                      </a:rPr>
                      <m:t>𝒐</m:t>
                    </m:r>
                    <m:r>
                      <a:rPr lang="it-IT" b="1" i="1" smtClean="0">
                        <a:latin typeface="Cambria Math" panose="02040503050406030204" pitchFamily="18" charset="0"/>
                      </a:rPr>
                      <m:t> </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𝒀</m:t>
                        </m:r>
                      </m:e>
                      <m:sub>
                        <m:r>
                          <a:rPr lang="it-IT" b="1" i="1" smtClean="0">
                            <a:latin typeface="Cambria Math" panose="02040503050406030204" pitchFamily="18" charset="0"/>
                          </a:rPr>
                          <m:t>𝒕𝒓𝒆𝒏𝒅</m:t>
                        </m:r>
                      </m:sub>
                    </m:sSub>
                  </m:oMath>
                </a14:m>
                <a:r>
                  <a:rPr lang="en-US" dirty="0"/>
                  <a:t>) e da </a:t>
                </a:r>
                <a:r>
                  <a:rPr lang="en-US" b="1" dirty="0">
                    <a:sym typeface="Symbol" panose="05050102010706020507" pitchFamily="18" charset="2"/>
                  </a:rPr>
                  <a:t></a:t>
                </a:r>
                <a:r>
                  <a:rPr lang="en-US" dirty="0">
                    <a:sym typeface="Symbol" panose="05050102010706020507" pitchFamily="18" charset="2"/>
                  </a:rPr>
                  <a:t>, </a:t>
                </a:r>
                <a:r>
                  <a:rPr lang="en-US" dirty="0" err="1">
                    <a:sym typeface="Symbol" panose="05050102010706020507" pitchFamily="18" charset="2"/>
                  </a:rPr>
                  <a:t>cioè</a:t>
                </a:r>
                <a:r>
                  <a:rPr lang="en-US" dirty="0">
                    <a:sym typeface="Symbol" panose="05050102010706020507" pitchFamily="18" charset="2"/>
                  </a:rPr>
                  <a:t> </a:t>
                </a:r>
                <a:r>
                  <a:rPr lang="en-US" b="1" dirty="0" err="1">
                    <a:sym typeface="Symbol" panose="05050102010706020507" pitchFamily="18" charset="2"/>
                  </a:rPr>
                  <a:t>l’elasticità</a:t>
                </a:r>
                <a:r>
                  <a:rPr lang="en-US" b="1" dirty="0">
                    <a:sym typeface="Symbol" panose="05050102010706020507" pitchFamily="18" charset="2"/>
                  </a:rPr>
                  <a:t> </a:t>
                </a:r>
                <a:r>
                  <a:rPr lang="en-US" b="1" dirty="0" err="1">
                    <a:sym typeface="Symbol" panose="05050102010706020507" pitchFamily="18" charset="2"/>
                  </a:rPr>
                  <a:t>dei</a:t>
                </a:r>
                <a:r>
                  <a:rPr lang="en-US" b="1" dirty="0">
                    <a:sym typeface="Symbol" panose="05050102010706020507" pitchFamily="18" charset="2"/>
                  </a:rPr>
                  <a:t> </a:t>
                </a:r>
                <a:r>
                  <a:rPr lang="en-US" b="1" dirty="0" err="1">
                    <a:sym typeface="Symbol" panose="05050102010706020507" pitchFamily="18" charset="2"/>
                  </a:rPr>
                  <a:t>gettiti</a:t>
                </a:r>
                <a:r>
                  <a:rPr lang="en-US" b="1" dirty="0">
                    <a:sym typeface="Symbol" panose="05050102010706020507" pitchFamily="18" charset="2"/>
                  </a:rPr>
                  <a:t> </a:t>
                </a:r>
                <a:r>
                  <a:rPr lang="en-US" b="1" dirty="0" err="1">
                    <a:sym typeface="Symbol" panose="05050102010706020507" pitchFamily="18" charset="2"/>
                  </a:rPr>
                  <a:t>fiscali</a:t>
                </a:r>
                <a:r>
                  <a:rPr lang="en-US" b="1" dirty="0">
                    <a:sym typeface="Symbol" panose="05050102010706020507" pitchFamily="18" charset="2"/>
                  </a:rPr>
                  <a:t> </a:t>
                </a:r>
                <a:r>
                  <a:rPr lang="en-US" b="1" dirty="0" err="1">
                    <a:sym typeface="Symbol" panose="05050102010706020507" pitchFamily="18" charset="2"/>
                  </a:rPr>
                  <a:t>all’output</a:t>
                </a:r>
                <a:r>
                  <a:rPr lang="en-US" b="1" dirty="0">
                    <a:sym typeface="Symbol" panose="05050102010706020507" pitchFamily="18" charset="2"/>
                  </a:rPr>
                  <a:t> gap (</a:t>
                </a:r>
                <a:r>
                  <a:rPr lang="en-US" b="1" dirty="0" err="1">
                    <a:sym typeface="Symbol" panose="05050102010706020507" pitchFamily="18" charset="2"/>
                  </a:rPr>
                  <a:t>divario</a:t>
                </a:r>
                <a:r>
                  <a:rPr lang="en-US" b="1" dirty="0">
                    <a:sym typeface="Symbol" panose="05050102010706020507" pitchFamily="18" charset="2"/>
                  </a:rPr>
                  <a:t> di </a:t>
                </a:r>
                <a:r>
                  <a:rPr lang="en-US" b="1" dirty="0" err="1">
                    <a:sym typeface="Symbol" panose="05050102010706020507" pitchFamily="18" charset="2"/>
                  </a:rPr>
                  <a:t>reddito</a:t>
                </a:r>
                <a:r>
                  <a:rPr lang="en-US" b="1" dirty="0">
                    <a:sym typeface="Symbol" panose="05050102010706020507" pitchFamily="18" charset="2"/>
                  </a:rPr>
                  <a:t>) </a:t>
                </a:r>
                <a:r>
                  <a:rPr lang="en-US" dirty="0" err="1">
                    <a:sym typeface="Symbol" panose="05050102010706020507" pitchFamily="18" charset="2"/>
                  </a:rPr>
                  <a:t>che</a:t>
                </a:r>
                <a:r>
                  <a:rPr lang="en-US" dirty="0">
                    <a:sym typeface="Symbol" panose="05050102010706020507" pitchFamily="18" charset="2"/>
                  </a:rPr>
                  <a:t> per la </a:t>
                </a:r>
                <a:r>
                  <a:rPr lang="en-US" dirty="0" err="1">
                    <a:sym typeface="Symbol" panose="05050102010706020507" pitchFamily="18" charset="2"/>
                  </a:rPr>
                  <a:t>Commissione</a:t>
                </a:r>
                <a:r>
                  <a:rPr lang="en-US" dirty="0">
                    <a:sym typeface="Symbol" panose="05050102010706020507" pitchFamily="18" charset="2"/>
                  </a:rPr>
                  <a:t> </a:t>
                </a:r>
                <a:r>
                  <a:rPr lang="en-US" dirty="0" err="1">
                    <a:sym typeface="Symbol" panose="05050102010706020507" pitchFamily="18" charset="2"/>
                  </a:rPr>
                  <a:t>Europea</a:t>
                </a:r>
                <a:r>
                  <a:rPr lang="en-US" dirty="0">
                    <a:sym typeface="Symbol" panose="05050102010706020507" pitchFamily="18" charset="2"/>
                  </a:rPr>
                  <a:t> è di </a:t>
                </a:r>
                <a:r>
                  <a:rPr lang="en-US" dirty="0" err="1">
                    <a:sym typeface="Symbol" panose="05050102010706020507" pitchFamily="18" charset="2"/>
                  </a:rPr>
                  <a:t>poco</a:t>
                </a:r>
                <a:r>
                  <a:rPr lang="en-US" dirty="0">
                    <a:sym typeface="Symbol" panose="05050102010706020507" pitchFamily="18" charset="2"/>
                  </a:rPr>
                  <a:t> </a:t>
                </a:r>
                <a:r>
                  <a:rPr lang="en-US" dirty="0" err="1">
                    <a:sym typeface="Symbol" panose="05050102010706020507" pitchFamily="18" charset="2"/>
                  </a:rPr>
                  <a:t>superiore</a:t>
                </a:r>
                <a:r>
                  <a:rPr lang="en-US" dirty="0">
                    <a:sym typeface="Symbol" panose="05050102010706020507" pitchFamily="18" charset="2"/>
                  </a:rPr>
                  <a:t> a 0,5 (se </a:t>
                </a:r>
                <a:r>
                  <a:rPr lang="en-US" dirty="0" err="1">
                    <a:sym typeface="Symbol" panose="05050102010706020507" pitchFamily="18" charset="2"/>
                  </a:rPr>
                  <a:t>il</a:t>
                </a:r>
                <a:r>
                  <a:rPr lang="en-US" dirty="0">
                    <a:sym typeface="Symbol" panose="05050102010706020507" pitchFamily="18" charset="2"/>
                  </a:rPr>
                  <a:t> PIL </a:t>
                </a:r>
                <a:r>
                  <a:rPr lang="en-US" dirty="0" err="1">
                    <a:sym typeface="Symbol" panose="05050102010706020507" pitchFamily="18" charset="2"/>
                  </a:rPr>
                  <a:t>aumenta</a:t>
                </a:r>
                <a:r>
                  <a:rPr lang="en-US" dirty="0">
                    <a:sym typeface="Symbol" panose="05050102010706020507" pitchFamily="18" charset="2"/>
                  </a:rPr>
                  <a:t> dell’1%, </a:t>
                </a:r>
                <a:r>
                  <a:rPr lang="en-US" dirty="0" err="1">
                    <a:sym typeface="Symbol" panose="05050102010706020507" pitchFamily="18" charset="2"/>
                  </a:rPr>
                  <a:t>il</a:t>
                </a:r>
                <a:r>
                  <a:rPr lang="en-US" dirty="0">
                    <a:sym typeface="Symbol" panose="05050102010706020507" pitchFamily="18" charset="2"/>
                  </a:rPr>
                  <a:t> </a:t>
                </a:r>
                <a:r>
                  <a:rPr lang="en-US" dirty="0" err="1">
                    <a:sym typeface="Symbol" panose="05050102010706020507" pitchFamily="18" charset="2"/>
                  </a:rPr>
                  <a:t>saldo</a:t>
                </a:r>
                <a:r>
                  <a:rPr lang="en-US" dirty="0">
                    <a:sym typeface="Symbol" panose="05050102010706020507" pitchFamily="18" charset="2"/>
                  </a:rPr>
                  <a:t> </a:t>
                </a:r>
                <a:r>
                  <a:rPr lang="en-US" dirty="0" err="1">
                    <a:sym typeface="Symbol" panose="05050102010706020507" pitchFamily="18" charset="2"/>
                  </a:rPr>
                  <a:t>strutturale</a:t>
                </a:r>
                <a:r>
                  <a:rPr lang="en-US" dirty="0">
                    <a:sym typeface="Symbol" panose="05050102010706020507" pitchFamily="18" charset="2"/>
                  </a:rPr>
                  <a:t> di </a:t>
                </a:r>
                <a:r>
                  <a:rPr lang="en-US" dirty="0" err="1">
                    <a:sym typeface="Symbol" panose="05050102010706020507" pitchFamily="18" charset="2"/>
                  </a:rPr>
                  <a:t>bilancio</a:t>
                </a:r>
                <a:r>
                  <a:rPr lang="en-US" dirty="0">
                    <a:sym typeface="Symbol" panose="05050102010706020507" pitchFamily="18" charset="2"/>
                  </a:rPr>
                  <a:t> </a:t>
                </a:r>
                <a:r>
                  <a:rPr lang="en-US" dirty="0" err="1">
                    <a:sym typeface="Symbol" panose="05050102010706020507" pitchFamily="18" charset="2"/>
                  </a:rPr>
                  <a:t>aumenta</a:t>
                </a:r>
                <a:r>
                  <a:rPr lang="en-US" dirty="0">
                    <a:sym typeface="Symbol" panose="05050102010706020507" pitchFamily="18" charset="2"/>
                  </a:rPr>
                  <a:t> del 0,5% del PIL) e </a:t>
                </a:r>
                <a:r>
                  <a:rPr lang="en-US" dirty="0" err="1">
                    <a:sym typeface="Symbol" panose="05050102010706020507" pitchFamily="18" charset="2"/>
                  </a:rPr>
                  <a:t>dipende</a:t>
                </a:r>
                <a:r>
                  <a:rPr lang="en-US" dirty="0">
                    <a:sym typeface="Symbol" panose="05050102010706020507" pitchFamily="18" charset="2"/>
                  </a:rPr>
                  <a:t> </a:t>
                </a:r>
                <a:r>
                  <a:rPr lang="en-US" dirty="0" err="1">
                    <a:sym typeface="Symbol" panose="05050102010706020507" pitchFamily="18" charset="2"/>
                  </a:rPr>
                  <a:t>dalla</a:t>
                </a:r>
                <a:r>
                  <a:rPr lang="en-US" dirty="0">
                    <a:sym typeface="Symbol" panose="05050102010706020507" pitchFamily="18" charset="2"/>
                  </a:rPr>
                  <a:t> </a:t>
                </a:r>
                <a:r>
                  <a:rPr lang="en-US" dirty="0" err="1">
                    <a:sym typeface="Symbol" panose="05050102010706020507" pitchFamily="18" charset="2"/>
                  </a:rPr>
                  <a:t>dimensione</a:t>
                </a:r>
                <a:r>
                  <a:rPr lang="en-US" dirty="0">
                    <a:sym typeface="Symbol" panose="05050102010706020507" pitchFamily="18" charset="2"/>
                  </a:rPr>
                  <a:t> del </a:t>
                </a:r>
                <a:r>
                  <a:rPr lang="en-US" dirty="0" err="1">
                    <a:sym typeface="Symbol" panose="05050102010706020507" pitchFamily="18" charset="2"/>
                  </a:rPr>
                  <a:t>settore</a:t>
                </a:r>
                <a:r>
                  <a:rPr lang="en-US" dirty="0">
                    <a:sym typeface="Symbol" panose="05050102010706020507" pitchFamily="18" charset="2"/>
                  </a:rPr>
                  <a:t> </a:t>
                </a:r>
                <a:r>
                  <a:rPr lang="en-US" dirty="0" err="1">
                    <a:sym typeface="Symbol" panose="05050102010706020507" pitchFamily="18" charset="2"/>
                  </a:rPr>
                  <a:t>pubblico</a:t>
                </a:r>
                <a:r>
                  <a:rPr lang="en-US" dirty="0">
                    <a:sym typeface="Symbol" panose="05050102010706020507" pitchFamily="18" charset="2"/>
                  </a:rPr>
                  <a:t> e </a:t>
                </a:r>
                <a:r>
                  <a:rPr lang="en-US" dirty="0" err="1">
                    <a:sym typeface="Symbol" panose="05050102010706020507" pitchFamily="18" charset="2"/>
                  </a:rPr>
                  <a:t>dalla</a:t>
                </a:r>
                <a:r>
                  <a:rPr lang="en-US" dirty="0">
                    <a:sym typeface="Symbol" panose="05050102010706020507" pitchFamily="18" charset="2"/>
                  </a:rPr>
                  <a:t> </a:t>
                </a:r>
                <a:r>
                  <a:rPr lang="en-US" dirty="0" err="1">
                    <a:sym typeface="Symbol" panose="05050102010706020507" pitchFamily="18" charset="2"/>
                  </a:rPr>
                  <a:t>struttura</a:t>
                </a:r>
                <a:r>
                  <a:rPr lang="en-US" dirty="0">
                    <a:sym typeface="Symbol" panose="05050102010706020507" pitchFamily="18" charset="2"/>
                  </a:rPr>
                  <a:t> di </a:t>
                </a:r>
                <a:r>
                  <a:rPr lang="en-US" dirty="0" err="1">
                    <a:sym typeface="Symbol" panose="05050102010706020507" pitchFamily="18" charset="2"/>
                  </a:rPr>
                  <a:t>entrate</a:t>
                </a:r>
                <a:r>
                  <a:rPr lang="en-US" dirty="0">
                    <a:sym typeface="Symbol" panose="05050102010706020507" pitchFamily="18" charset="2"/>
                  </a:rPr>
                  <a:t>/</a:t>
                </a:r>
                <a:r>
                  <a:rPr lang="en-US" dirty="0" err="1">
                    <a:sym typeface="Symbol" panose="05050102010706020507" pitchFamily="18" charset="2"/>
                  </a:rPr>
                  <a:t>uscite</a:t>
                </a:r>
                <a:endParaRPr lang="en-US" dirty="0">
                  <a:sym typeface="Symbol" panose="05050102010706020507" pitchFamily="18" charset="2"/>
                </a:endParaRPr>
              </a:p>
              <a:p>
                <a:r>
                  <a:rPr lang="it-IT" b="1" dirty="0">
                    <a:solidFill>
                      <a:srgbClr val="FF0000"/>
                    </a:solidFill>
                    <a:sym typeface="Symbol" panose="05050102010706020507" pitchFamily="18" charset="2"/>
                  </a:rPr>
                  <a:t>Problemi</a:t>
                </a:r>
                <a:r>
                  <a:rPr lang="it-IT" dirty="0">
                    <a:sym typeface="Symbol" panose="05050102010706020507" pitchFamily="18" charset="2"/>
                  </a:rPr>
                  <a:t>: la modifica della politica di bilancio può indurre a commettere </a:t>
                </a:r>
                <a:r>
                  <a:rPr lang="it-IT" dirty="0">
                    <a:solidFill>
                      <a:srgbClr val="FF0000"/>
                    </a:solidFill>
                    <a:sym typeface="Symbol" panose="05050102010706020507" pitchFamily="18" charset="2"/>
                  </a:rPr>
                  <a:t>errori nella valutazioni degli effetti reali sul saldo strutturale</a:t>
                </a:r>
                <a:r>
                  <a:rPr lang="it-IT" dirty="0">
                    <a:sym typeface="Symbol" panose="05050102010706020507" pitchFamily="18" charset="2"/>
                  </a:rPr>
                  <a:t>, così come la sua inazione, inoltre </a:t>
                </a:r>
                <a:r>
                  <a:rPr lang="it-IT" dirty="0">
                    <a:solidFill>
                      <a:srgbClr val="FF0000"/>
                    </a:solidFill>
                    <a:sym typeface="Symbol" panose="05050102010706020507" pitchFamily="18" charset="2"/>
                  </a:rPr>
                  <a:t>l’elasticità del saldo rispetto alla base imponibile è instabile</a:t>
                </a:r>
                <a:r>
                  <a:rPr lang="it-IT" dirty="0">
                    <a:sym typeface="Symbol" panose="05050102010706020507" pitchFamily="18" charset="2"/>
                  </a:rPr>
                  <a:t>.</a:t>
                </a:r>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38200" y="1825625"/>
                <a:ext cx="10774680" cy="4351338"/>
              </a:xfrm>
              <a:blipFill>
                <a:blip r:embed="rId2"/>
                <a:stretch>
                  <a:fillRect l="-792" t="-2661" r="-1415" b="-1961"/>
                </a:stretch>
              </a:blipFill>
            </p:spPr>
            <p:txBody>
              <a:bodyPr/>
              <a:lstStyle/>
              <a:p>
                <a:r>
                  <a:rPr lang="it-IT">
                    <a:noFill/>
                  </a:rPr>
                  <a:t> </a:t>
                </a:r>
              </a:p>
            </p:txBody>
          </p:sp>
        </mc:Fallback>
      </mc:AlternateContent>
    </p:spTree>
    <p:extLst>
      <p:ext uri="{BB962C8B-B14F-4D97-AF65-F5344CB8AC3E}">
        <p14:creationId xmlns:p14="http://schemas.microsoft.com/office/powerpoint/2010/main" val="1192939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88724B-15B1-4E38-AA7D-F18FFDDD1A09}"/>
              </a:ext>
            </a:extLst>
          </p:cNvPr>
          <p:cNvSpPr>
            <a:spLocks noGrp="1"/>
          </p:cNvSpPr>
          <p:nvPr>
            <p:ph type="title"/>
          </p:nvPr>
        </p:nvSpPr>
        <p:spPr/>
        <p:txBody>
          <a:bodyPr/>
          <a:lstStyle/>
          <a:p>
            <a:r>
              <a:rPr lang="it-IT" dirty="0"/>
              <a:t>Riassumendo, come si ottiene il saldo strutturale…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394444F6-1FE0-4719-9960-0856AC68AE21}"/>
                  </a:ext>
                </a:extLst>
              </p:cNvPr>
              <p:cNvSpPr>
                <a:spLocks noGrp="1"/>
              </p:cNvSpPr>
              <p:nvPr>
                <p:ph idx="1"/>
              </p:nvPr>
            </p:nvSpPr>
            <p:spPr/>
            <p:txBody>
              <a:bodyPr>
                <a:normAutofit fontScale="92500" lnSpcReduction="20000"/>
              </a:bodyPr>
              <a:lstStyle/>
              <a:p>
                <a:r>
                  <a:rPr lang="it-IT" dirty="0"/>
                  <a:t>La </a:t>
                </a:r>
                <a:r>
                  <a:rPr lang="it-IT" b="1" dirty="0"/>
                  <a:t>componente ciclica </a:t>
                </a:r>
                <a:r>
                  <a:rPr lang="it-IT" dirty="0"/>
                  <a:t>misura l’operare degli </a:t>
                </a:r>
                <a:r>
                  <a:rPr lang="it-IT" dirty="0">
                    <a:solidFill>
                      <a:srgbClr val="FF0000"/>
                    </a:solidFill>
                  </a:rPr>
                  <a:t>stabilizzatori automatici</a:t>
                </a:r>
                <a:r>
                  <a:rPr lang="it-IT" dirty="0"/>
                  <a:t>, vale a dire la variazione delle entrate fiscali (imposte sul reddito) e delle spese per </a:t>
                </a:r>
                <a:r>
                  <a:rPr lang="it-IT" u="sng" dirty="0"/>
                  <a:t>ammortizzatori sociali </a:t>
                </a:r>
                <a:r>
                  <a:rPr lang="it-IT" dirty="0"/>
                  <a:t>in seguito a fluttuazioni congiunturali</a:t>
                </a:r>
              </a:p>
              <a:p>
                <a:r>
                  <a:rPr lang="it-IT" b="1" dirty="0"/>
                  <a:t>l’output gap (OG) </a:t>
                </a:r>
                <a:r>
                  <a:rPr lang="it-IT" dirty="0"/>
                  <a:t>è la distanza in termini percentuali tra </a:t>
                </a:r>
                <a:r>
                  <a:rPr lang="it-IT" b="1" dirty="0"/>
                  <a:t>il PIL reale (</a:t>
                </a:r>
                <a14:m>
                  <m:oMath xmlns:m="http://schemas.openxmlformats.org/officeDocument/2006/math">
                    <m:f>
                      <m:fPr>
                        <m:ctrlPr>
                          <a:rPr lang="it-IT" b="1" i="1" smtClean="0">
                            <a:latin typeface="Cambria Math" panose="02040503050406030204" pitchFamily="18" charset="0"/>
                          </a:rPr>
                        </m:ctrlPr>
                      </m:fPr>
                      <m:num>
                        <m:r>
                          <a:rPr lang="it-IT" b="1" i="1" smtClean="0">
                            <a:latin typeface="Cambria Math" panose="02040503050406030204" pitchFamily="18" charset="0"/>
                          </a:rPr>
                          <m:t>𝒀</m:t>
                        </m:r>
                      </m:num>
                      <m:den>
                        <m:r>
                          <a:rPr lang="it-IT" b="1" i="1" smtClean="0">
                            <a:latin typeface="Cambria Math" panose="02040503050406030204" pitchFamily="18" charset="0"/>
                          </a:rPr>
                          <m:t>𝑷</m:t>
                        </m:r>
                      </m:den>
                    </m:f>
                  </m:oMath>
                </a14:m>
                <a:r>
                  <a:rPr lang="it-IT" b="1" dirty="0"/>
                  <a:t>) </a:t>
                </a:r>
                <a:r>
                  <a:rPr lang="it-IT" dirty="0"/>
                  <a:t>e il </a:t>
                </a:r>
                <a:r>
                  <a:rPr lang="it-IT" b="1" dirty="0"/>
                  <a:t>prodotto potenziale (</a:t>
                </a:r>
                <a14:m>
                  <m:oMath xmlns:m="http://schemas.openxmlformats.org/officeDocument/2006/math">
                    <m:acc>
                      <m:accPr>
                        <m:chr m:val="̂"/>
                        <m:ctrlPr>
                          <a:rPr lang="it-IT" b="1" i="1" smtClean="0">
                            <a:latin typeface="Cambria Math" panose="02040503050406030204" pitchFamily="18" charset="0"/>
                          </a:rPr>
                        </m:ctrlPr>
                      </m:accPr>
                      <m:e>
                        <m:r>
                          <a:rPr lang="it-IT" b="1" i="1" smtClean="0">
                            <a:latin typeface="Cambria Math" panose="02040503050406030204" pitchFamily="18" charset="0"/>
                          </a:rPr>
                          <m:t>𝒀</m:t>
                        </m:r>
                      </m:e>
                    </m:acc>
                  </m:oMath>
                </a14:m>
                <a:r>
                  <a:rPr lang="it-IT" b="1" dirty="0"/>
                  <a:t>)</a:t>
                </a:r>
                <a:r>
                  <a:rPr lang="it-IT" dirty="0"/>
                  <a:t>, definibile come il livello di PIL massimo che un’economia può raggiungere </a:t>
                </a:r>
                <a:r>
                  <a:rPr lang="it-IT" u="sng" dirty="0"/>
                  <a:t>senza che si generino pressioni inflazionistiche</a:t>
                </a:r>
              </a:p>
              <a:p>
                <a:endParaRPr lang="it-IT" u="sng" dirty="0"/>
              </a:p>
              <a:p>
                <a:r>
                  <a:rPr lang="it-IT" dirty="0"/>
                  <a:t>la stima del </a:t>
                </a:r>
                <a:r>
                  <a:rPr lang="it-IT" b="1" dirty="0"/>
                  <a:t>PIL potenziale </a:t>
                </a:r>
                <a:r>
                  <a:rPr lang="it-IT" dirty="0"/>
                  <a:t>è pari al prodotto interno lordo rappresentabile con una funzione di produzione di tipo </a:t>
                </a:r>
                <a:r>
                  <a:rPr lang="it-IT" dirty="0" err="1"/>
                  <a:t>Cobb</a:t>
                </a:r>
                <a:r>
                  <a:rPr lang="it-IT" dirty="0"/>
                  <a:t>-Douglas a rendimenti di scala costanti dei fattori capitale e lavoro su un arco temporale che inizia nel 1960 e fino all’ultimo dato disponibile</a:t>
                </a:r>
              </a:p>
            </p:txBody>
          </p:sp>
        </mc:Choice>
        <mc:Fallback xmlns="">
          <p:sp>
            <p:nvSpPr>
              <p:cNvPr id="3" name="Segnaposto contenuto 2">
                <a:extLst>
                  <a:ext uri="{FF2B5EF4-FFF2-40B4-BE49-F238E27FC236}">
                    <a16:creationId xmlns:a16="http://schemas.microsoft.com/office/drawing/2014/main" id="{394444F6-1FE0-4719-9960-0856AC68AE21}"/>
                  </a:ext>
                </a:extLst>
              </p:cNvPr>
              <p:cNvSpPr>
                <a:spLocks noGrp="1" noRot="1" noChangeAspect="1" noMove="1" noResize="1" noEditPoints="1" noAdjustHandles="1" noChangeArrowheads="1" noChangeShapeType="1" noTextEdit="1"/>
              </p:cNvSpPr>
              <p:nvPr>
                <p:ph idx="1"/>
              </p:nvPr>
            </p:nvSpPr>
            <p:spPr>
              <a:blipFill>
                <a:blip r:embed="rId2"/>
                <a:stretch>
                  <a:fillRect l="-928" t="-3501" r="-290"/>
                </a:stretch>
              </a:blipFill>
            </p:spPr>
            <p:txBody>
              <a:bodyPr/>
              <a:lstStyle/>
              <a:p>
                <a:r>
                  <a:rPr lang="it-IT">
                    <a:noFill/>
                  </a:rPr>
                  <a:t> </a:t>
                </a:r>
              </a:p>
            </p:txBody>
          </p:sp>
        </mc:Fallback>
      </mc:AlternateContent>
      <p:pic>
        <p:nvPicPr>
          <p:cNvPr id="4" name="Immagine 3">
            <a:extLst>
              <a:ext uri="{FF2B5EF4-FFF2-40B4-BE49-F238E27FC236}">
                <a16:creationId xmlns:a16="http://schemas.microsoft.com/office/drawing/2014/main" id="{4C5A1FB1-D0CA-4D35-A18A-093F305A6A22}"/>
              </a:ext>
            </a:extLst>
          </p:cNvPr>
          <p:cNvPicPr>
            <a:picLocks noChangeAspect="1"/>
          </p:cNvPicPr>
          <p:nvPr/>
        </p:nvPicPr>
        <p:blipFill>
          <a:blip r:embed="rId3"/>
          <a:stretch>
            <a:fillRect/>
          </a:stretch>
        </p:blipFill>
        <p:spPr>
          <a:xfrm>
            <a:off x="9498969" y="3647468"/>
            <a:ext cx="2180896" cy="814101"/>
          </a:xfrm>
          <a:prstGeom prst="rect">
            <a:avLst/>
          </a:prstGeom>
          <a:ln>
            <a:solidFill>
              <a:srgbClr val="FF0000"/>
            </a:solidFill>
          </a:ln>
        </p:spPr>
      </p:pic>
    </p:spTree>
    <p:extLst>
      <p:ext uri="{BB962C8B-B14F-4D97-AF65-F5344CB8AC3E}">
        <p14:creationId xmlns:p14="http://schemas.microsoft.com/office/powerpoint/2010/main" val="3190882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DA708D-DA06-4A10-A80D-74C08DD17A0E}"/>
              </a:ext>
            </a:extLst>
          </p:cNvPr>
          <p:cNvSpPr>
            <a:spLocks noGrp="1"/>
          </p:cNvSpPr>
          <p:nvPr>
            <p:ph type="title"/>
          </p:nvPr>
        </p:nvSpPr>
        <p:spPr/>
        <p:txBody>
          <a:bodyPr/>
          <a:lstStyle/>
          <a:p>
            <a:r>
              <a:rPr lang="it-IT" dirty="0"/>
              <a:t>Riassumendo….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2F335A50-22E9-4C58-A7DB-42F3082886E1}"/>
                  </a:ext>
                </a:extLst>
              </p:cNvPr>
              <p:cNvSpPr>
                <a:spLocks noGrp="1"/>
              </p:cNvSpPr>
              <p:nvPr>
                <p:ph idx="1"/>
              </p:nvPr>
            </p:nvSpPr>
            <p:spPr/>
            <p:txBody>
              <a:bodyPr>
                <a:normAutofit fontScale="92500" lnSpcReduction="10000"/>
              </a:bodyPr>
              <a:lstStyle/>
              <a:p>
                <a:r>
                  <a:rPr lang="it-IT" dirty="0"/>
                  <a:t>Dall’output gap è possibile derivare il </a:t>
                </a:r>
                <a:r>
                  <a:rPr lang="it-IT" b="1" dirty="0"/>
                  <a:t>saldo di bilancio corretto per il ciclo</a:t>
                </a:r>
                <a:r>
                  <a:rPr lang="it-IT" dirty="0"/>
                  <a:t> (</a:t>
                </a:r>
                <a:r>
                  <a:rPr lang="it-IT" dirty="0" err="1"/>
                  <a:t>Cyclically</a:t>
                </a:r>
                <a:r>
                  <a:rPr lang="it-IT" dirty="0"/>
                  <a:t>-Adjusted Balance, </a:t>
                </a:r>
                <a:r>
                  <a:rPr lang="it-IT" b="1" dirty="0"/>
                  <a:t>CAB</a:t>
                </a:r>
                <a:r>
                  <a:rPr lang="it-IT" dirty="0"/>
                  <a:t>), che misura la posizione dei conti pubblici al netto degli effetti derivanti dalle fluttuazioni congiunturali dell’economia: </a:t>
                </a:r>
                <a14:m>
                  <m:oMath xmlns:m="http://schemas.openxmlformats.org/officeDocument/2006/math">
                    <m:sSub>
                      <m:sSubPr>
                        <m:ctrlPr>
                          <a:rPr lang="it-IT" b="1" i="1" smtClean="0">
                            <a:latin typeface="Cambria Math" panose="02040503050406030204" pitchFamily="18" charset="0"/>
                          </a:rPr>
                        </m:ctrlPr>
                      </m:sSubPr>
                      <m:e>
                        <m:r>
                          <a:rPr lang="it-IT" b="1" i="1" smtClean="0">
                            <a:latin typeface="Cambria Math" panose="02040503050406030204" pitchFamily="18" charset="0"/>
                          </a:rPr>
                          <m:t>𝑪𝑨𝑩</m:t>
                        </m:r>
                      </m:e>
                      <m:sub>
                        <m:r>
                          <a:rPr lang="it-IT" b="1" i="1" smtClean="0">
                            <a:latin typeface="Cambria Math" panose="02040503050406030204" pitchFamily="18" charset="0"/>
                          </a:rPr>
                          <m:t>𝒕</m:t>
                        </m:r>
                      </m:sub>
                    </m:sSub>
                    <m:r>
                      <a:rPr lang="it-IT" b="1" i="1" smtClean="0">
                        <a:latin typeface="Cambria Math" panose="02040503050406030204" pitchFamily="18" charset="0"/>
                      </a:rPr>
                      <m:t>=</m:t>
                    </m:r>
                    <m:sSub>
                      <m:sSubPr>
                        <m:ctrlPr>
                          <a:rPr lang="it-IT" b="1" i="1" smtClean="0">
                            <a:latin typeface="Cambria Math" panose="02040503050406030204" pitchFamily="18" charset="0"/>
                          </a:rPr>
                        </m:ctrlPr>
                      </m:sSubPr>
                      <m:e>
                        <m:r>
                          <a:rPr lang="it-IT" b="1" i="1" smtClean="0">
                            <a:latin typeface="Cambria Math" panose="02040503050406030204" pitchFamily="18" charset="0"/>
                          </a:rPr>
                          <m:t>𝒃</m:t>
                        </m:r>
                      </m:e>
                      <m:sub>
                        <m:r>
                          <a:rPr lang="it-IT" b="1" i="1" smtClean="0">
                            <a:latin typeface="Cambria Math" panose="02040503050406030204" pitchFamily="18" charset="0"/>
                          </a:rPr>
                          <m:t>𝒕</m:t>
                        </m:r>
                      </m:sub>
                    </m:sSub>
                    <m:r>
                      <a:rPr lang="it-IT" b="1" i="1" smtClean="0">
                        <a:latin typeface="Cambria Math" panose="02040503050406030204" pitchFamily="18" charset="0"/>
                      </a:rPr>
                      <m:t>−(</m:t>
                    </m:r>
                    <m:r>
                      <a:rPr lang="it-IT" b="1" i="1" smtClean="0">
                        <a:latin typeface="Cambria Math" panose="02040503050406030204" pitchFamily="18" charset="0"/>
                        <a:ea typeface="Cambria Math" panose="02040503050406030204" pitchFamily="18" charset="0"/>
                      </a:rPr>
                      <m:t>𝜺</m:t>
                    </m:r>
                    <m:r>
                      <a:rPr lang="it-IT" b="1" i="1" smtClean="0">
                        <a:latin typeface="Cambria Math" panose="02040503050406030204" pitchFamily="18" charset="0"/>
                        <a:ea typeface="Cambria Math" panose="02040503050406030204" pitchFamily="18" charset="0"/>
                      </a:rPr>
                      <m:t>×</m:t>
                    </m:r>
                    <m:sSub>
                      <m:sSubPr>
                        <m:ctrlPr>
                          <a:rPr lang="it-IT" b="1" i="1" smtClean="0">
                            <a:latin typeface="Cambria Math" panose="02040503050406030204" pitchFamily="18" charset="0"/>
                            <a:ea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𝑶𝑮</m:t>
                        </m:r>
                      </m:e>
                      <m:sub>
                        <m:r>
                          <a:rPr lang="it-IT" b="1" i="1" smtClean="0">
                            <a:latin typeface="Cambria Math" panose="02040503050406030204" pitchFamily="18" charset="0"/>
                            <a:ea typeface="Cambria Math" panose="02040503050406030204" pitchFamily="18" charset="0"/>
                          </a:rPr>
                          <m:t>𝒕</m:t>
                        </m:r>
                      </m:sub>
                    </m:sSub>
                    <m:r>
                      <a:rPr lang="it-IT" b="1" i="1" smtClean="0">
                        <a:latin typeface="Cambria Math" panose="02040503050406030204" pitchFamily="18" charset="0"/>
                        <a:ea typeface="Cambria Math" panose="02040503050406030204" pitchFamily="18" charset="0"/>
                      </a:rPr>
                      <m:t>)</m:t>
                    </m:r>
                  </m:oMath>
                </a14:m>
                <a:r>
                  <a:rPr lang="it-IT" b="1" dirty="0"/>
                  <a:t>, </a:t>
                </a:r>
                <a:r>
                  <a:rPr lang="it-IT" dirty="0"/>
                  <a:t>dove </a:t>
                </a:r>
                <a:r>
                  <a:rPr lang="it-IT" dirty="0" err="1"/>
                  <a:t>b</a:t>
                </a:r>
                <a:r>
                  <a:rPr lang="it-IT" baseline="-25000" dirty="0" err="1"/>
                  <a:t>t</a:t>
                </a:r>
                <a:r>
                  <a:rPr lang="it-IT" baseline="-25000" dirty="0"/>
                  <a:t> </a:t>
                </a:r>
                <a:r>
                  <a:rPr lang="it-IT" dirty="0"/>
                  <a:t>rappresenta il saldo congiunturale di bilancio ed </a:t>
                </a:r>
                <a:r>
                  <a:rPr lang="el-GR" i="1" dirty="0"/>
                  <a:t>ε</a:t>
                </a:r>
                <a:r>
                  <a:rPr lang="it-IT" i="1" dirty="0"/>
                  <a:t> la semi-elasticità del saldo di bilancio al ciclo economico</a:t>
                </a:r>
                <a:r>
                  <a:rPr lang="it-IT" dirty="0"/>
                  <a:t>. Come già sottolineato </a:t>
                </a:r>
                <a:r>
                  <a:rPr lang="el-GR" dirty="0"/>
                  <a:t>ε</a:t>
                </a:r>
                <a:r>
                  <a:rPr lang="it-IT" dirty="0"/>
                  <a:t> deriva dalla differenza tra la </a:t>
                </a:r>
                <a:r>
                  <a:rPr lang="it-IT" u="sng" dirty="0"/>
                  <a:t>sensitività del bilancio delle entrate</a:t>
                </a:r>
                <a:r>
                  <a:rPr lang="it-IT" dirty="0"/>
                  <a:t> (</a:t>
                </a:r>
                <a:r>
                  <a:rPr lang="el-GR" dirty="0"/>
                  <a:t>ε</a:t>
                </a:r>
                <a:r>
                  <a:rPr lang="it-IT" baseline="-25000" dirty="0"/>
                  <a:t>R </a:t>
                </a:r>
                <a:r>
                  <a:rPr lang="it-IT" dirty="0"/>
                  <a:t>per 4 aree: tassazione del reddito personale, contributi sociali, tassazione delle imprese e tassazione indiretta) e </a:t>
                </a:r>
                <a:r>
                  <a:rPr lang="it-IT" u="sng" dirty="0"/>
                  <a:t>della spesa</a:t>
                </a:r>
                <a:r>
                  <a:rPr lang="it-IT" dirty="0"/>
                  <a:t> (</a:t>
                </a:r>
                <a:r>
                  <a:rPr lang="el-GR" dirty="0"/>
                  <a:t>ε</a:t>
                </a:r>
                <a:r>
                  <a:rPr lang="it-IT" baseline="-25000" dirty="0"/>
                  <a:t>G</a:t>
                </a:r>
                <a:r>
                  <a:rPr lang="it-IT" dirty="0"/>
                  <a:t> solo i sussidi per la disoccupazione).</a:t>
                </a:r>
              </a:p>
              <a:p>
                <a:r>
                  <a:rPr lang="it-IT" dirty="0"/>
                  <a:t>Infine al CAB si sottraggono le misure temporanee (</a:t>
                </a:r>
                <a:r>
                  <a:rPr lang="it-IT" i="1" dirty="0"/>
                  <a:t>one-off</a:t>
                </a:r>
                <a:r>
                  <a:rPr lang="it-IT" dirty="0"/>
                  <a:t>) e </a:t>
                </a:r>
                <a:r>
                  <a:rPr lang="it-IT" i="1" dirty="0"/>
                  <a:t>una tantum</a:t>
                </a:r>
                <a:r>
                  <a:rPr lang="it-IT" dirty="0"/>
                  <a:t>, espresse in percentuale del PIL: s*=s-(</a:t>
                </a:r>
                <a:r>
                  <a:rPr lang="it-IT" dirty="0">
                    <a:sym typeface="Symbol" panose="05050102010706020507" pitchFamily="18" charset="2"/>
                  </a:rPr>
                  <a:t></a:t>
                </a:r>
                <a:r>
                  <a:rPr lang="it-IT" dirty="0" err="1">
                    <a:sym typeface="Symbol" panose="05050102010706020507" pitchFamily="18" charset="2"/>
                  </a:rPr>
                  <a:t>xOG</a:t>
                </a:r>
                <a:r>
                  <a:rPr lang="it-IT" baseline="-25000" dirty="0" err="1">
                    <a:sym typeface="Symbol" panose="05050102010706020507" pitchFamily="18" charset="2"/>
                  </a:rPr>
                  <a:t>t</a:t>
                </a:r>
                <a:r>
                  <a:rPr lang="en-US" dirty="0"/>
                  <a:t>) – </a:t>
                </a:r>
                <a:r>
                  <a:rPr lang="en-US" i="1" dirty="0" err="1"/>
                  <a:t>oneoffs</a:t>
                </a:r>
                <a:r>
                  <a:rPr lang="en-US" i="1" baseline="-25000" dirty="0" err="1"/>
                  <a:t>t</a:t>
                </a:r>
                <a:endParaRPr lang="en-US" i="1" baseline="-25000" dirty="0"/>
              </a:p>
              <a:p>
                <a:pPr lvl="1"/>
                <a:r>
                  <a:rPr lang="en-US" dirty="0" err="1"/>
                  <a:t>Sono</a:t>
                </a:r>
                <a:r>
                  <a:rPr lang="en-US" i="1" dirty="0"/>
                  <a:t> </a:t>
                </a:r>
                <a:r>
                  <a:rPr lang="en-US" i="1" dirty="0" err="1"/>
                  <a:t>misure</a:t>
                </a:r>
                <a:r>
                  <a:rPr lang="en-US" i="1" dirty="0"/>
                  <a:t> </a:t>
                </a:r>
                <a:r>
                  <a:rPr lang="en-US" i="1" dirty="0" err="1"/>
                  <a:t>temporanee</a:t>
                </a:r>
                <a:r>
                  <a:rPr lang="en-US" i="1" dirty="0"/>
                  <a:t> o una-tantum </a:t>
                </a:r>
                <a:r>
                  <a:rPr lang="en-US" i="1" dirty="0" err="1"/>
                  <a:t>quali</a:t>
                </a:r>
                <a:r>
                  <a:rPr lang="en-US" i="1" dirty="0"/>
                  <a:t> </a:t>
                </a:r>
                <a:r>
                  <a:rPr lang="en-US" i="1" dirty="0" err="1"/>
                  <a:t>modifiche</a:t>
                </a:r>
                <a:r>
                  <a:rPr lang="en-US" i="1" dirty="0"/>
                  <a:t> di </a:t>
                </a:r>
                <a:r>
                  <a:rPr lang="en-US" i="1" dirty="0" err="1"/>
                  <a:t>legge</a:t>
                </a:r>
                <a:r>
                  <a:rPr lang="en-US" i="1" dirty="0"/>
                  <a:t>, </a:t>
                </a:r>
                <a:r>
                  <a:rPr lang="en-US" i="1" dirty="0" err="1"/>
                  <a:t>condoni</a:t>
                </a:r>
                <a:r>
                  <a:rPr lang="en-US" i="1" dirty="0"/>
                  <a:t> </a:t>
                </a:r>
                <a:r>
                  <a:rPr lang="en-US" i="1" dirty="0" err="1"/>
                  <a:t>fiscali</a:t>
                </a:r>
                <a:r>
                  <a:rPr lang="en-US" i="1" dirty="0"/>
                  <a:t>, </a:t>
                </a:r>
                <a:r>
                  <a:rPr lang="en-US" i="1" dirty="0" err="1"/>
                  <a:t>vendita</a:t>
                </a:r>
                <a:r>
                  <a:rPr lang="en-US" i="1" dirty="0"/>
                  <a:t> di </a:t>
                </a:r>
                <a:r>
                  <a:rPr lang="en-US" i="1" dirty="0" err="1"/>
                  <a:t>beni</a:t>
                </a:r>
                <a:r>
                  <a:rPr lang="en-US" i="1" dirty="0"/>
                  <a:t> </a:t>
                </a:r>
                <a:r>
                  <a:rPr lang="en-US" i="1" dirty="0" err="1"/>
                  <a:t>immobili</a:t>
                </a:r>
                <a:r>
                  <a:rPr lang="en-US" i="1" dirty="0"/>
                  <a:t> </a:t>
                </a:r>
                <a:r>
                  <a:rPr lang="en-US" i="1" dirty="0" err="1"/>
                  <a:t>pubblici</a:t>
                </a:r>
                <a:r>
                  <a:rPr lang="en-US" i="1" dirty="0"/>
                  <a:t>….</a:t>
                </a:r>
                <a:endParaRPr lang="it-IT" i="1" dirty="0"/>
              </a:p>
            </p:txBody>
          </p:sp>
        </mc:Choice>
        <mc:Fallback xmlns="">
          <p:sp>
            <p:nvSpPr>
              <p:cNvPr id="3" name="Segnaposto contenuto 2">
                <a:extLst>
                  <a:ext uri="{FF2B5EF4-FFF2-40B4-BE49-F238E27FC236}">
                    <a16:creationId xmlns:a16="http://schemas.microsoft.com/office/drawing/2014/main" id="{2F335A50-22E9-4C58-A7DB-42F3082886E1}"/>
                  </a:ext>
                </a:extLst>
              </p:cNvPr>
              <p:cNvSpPr>
                <a:spLocks noGrp="1" noRot="1" noChangeAspect="1" noMove="1" noResize="1" noEditPoints="1" noAdjustHandles="1" noChangeArrowheads="1" noChangeShapeType="1" noTextEdit="1"/>
              </p:cNvSpPr>
              <p:nvPr>
                <p:ph idx="1"/>
              </p:nvPr>
            </p:nvSpPr>
            <p:spPr>
              <a:blipFill>
                <a:blip r:embed="rId2"/>
                <a:stretch>
                  <a:fillRect l="-928" t="-2801" r="-580" b="-1961"/>
                </a:stretch>
              </a:blipFill>
            </p:spPr>
            <p:txBody>
              <a:bodyPr/>
              <a:lstStyle/>
              <a:p>
                <a:r>
                  <a:rPr lang="it-IT">
                    <a:noFill/>
                  </a:rPr>
                  <a:t> </a:t>
                </a:r>
              </a:p>
            </p:txBody>
          </p:sp>
        </mc:Fallback>
      </mc:AlternateContent>
    </p:spTree>
    <p:extLst>
      <p:ext uri="{BB962C8B-B14F-4D97-AF65-F5344CB8AC3E}">
        <p14:creationId xmlns:p14="http://schemas.microsoft.com/office/powerpoint/2010/main" val="3364141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B776-6A29-4F2B-9D2F-8C983A31AF38}"/>
              </a:ext>
            </a:extLst>
          </p:cNvPr>
          <p:cNvSpPr>
            <a:spLocks noGrp="1"/>
          </p:cNvSpPr>
          <p:nvPr>
            <p:ph type="title"/>
          </p:nvPr>
        </p:nvSpPr>
        <p:spPr/>
        <p:txBody>
          <a:bodyPr/>
          <a:lstStyle/>
          <a:p>
            <a:r>
              <a:rPr lang="it-IT" dirty="0"/>
              <a:t>Dalla lettura del </a:t>
            </a:r>
            <a:r>
              <a:rPr lang="it-IT" dirty="0">
                <a:hlinkClick r:id="rId2"/>
              </a:rPr>
              <a:t>DEF</a:t>
            </a:r>
            <a:r>
              <a:rPr lang="it-IT" dirty="0"/>
              <a:t> come vanno i saldi</a:t>
            </a:r>
          </a:p>
        </p:txBody>
      </p:sp>
      <p:pic>
        <p:nvPicPr>
          <p:cNvPr id="3" name="Immagine 2">
            <a:extLst>
              <a:ext uri="{FF2B5EF4-FFF2-40B4-BE49-F238E27FC236}">
                <a16:creationId xmlns:a16="http://schemas.microsoft.com/office/drawing/2014/main" id="{4B7B548D-5061-4B92-AE8C-9C12F58243C0}"/>
              </a:ext>
            </a:extLst>
          </p:cNvPr>
          <p:cNvPicPr>
            <a:picLocks noChangeAspect="1"/>
          </p:cNvPicPr>
          <p:nvPr/>
        </p:nvPicPr>
        <p:blipFill>
          <a:blip r:embed="rId3"/>
          <a:stretch>
            <a:fillRect/>
          </a:stretch>
        </p:blipFill>
        <p:spPr>
          <a:xfrm>
            <a:off x="1430145" y="1661580"/>
            <a:ext cx="7134759" cy="4987124"/>
          </a:xfrm>
          <a:prstGeom prst="rect">
            <a:avLst/>
          </a:prstGeom>
        </p:spPr>
      </p:pic>
      <p:sp>
        <p:nvSpPr>
          <p:cNvPr id="4" name="Freccia a destra 3">
            <a:extLst>
              <a:ext uri="{FF2B5EF4-FFF2-40B4-BE49-F238E27FC236}">
                <a16:creationId xmlns:a16="http://schemas.microsoft.com/office/drawing/2014/main" id="{1E908964-3C12-4A57-8751-D321ABAE1D81}"/>
              </a:ext>
            </a:extLst>
          </p:cNvPr>
          <p:cNvSpPr/>
          <p:nvPr/>
        </p:nvSpPr>
        <p:spPr>
          <a:xfrm>
            <a:off x="967232" y="2117344"/>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FDED2849-72F4-493A-90C6-2E4FC51557E0}"/>
              </a:ext>
            </a:extLst>
          </p:cNvPr>
          <p:cNvSpPr/>
          <p:nvPr/>
        </p:nvSpPr>
        <p:spPr>
          <a:xfrm>
            <a:off x="941114" y="3335528"/>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B00F59E1-E5CC-4D98-8858-7B6D8BDD6193}"/>
              </a:ext>
            </a:extLst>
          </p:cNvPr>
          <p:cNvSpPr/>
          <p:nvPr/>
        </p:nvSpPr>
        <p:spPr>
          <a:xfrm>
            <a:off x="967232" y="4366768"/>
            <a:ext cx="398272" cy="18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760AEAFB-D5E9-451C-9706-D9144CB735A6}"/>
              </a:ext>
            </a:extLst>
          </p:cNvPr>
          <p:cNvSpPr/>
          <p:nvPr/>
        </p:nvSpPr>
        <p:spPr>
          <a:xfrm>
            <a:off x="9197952" y="3119366"/>
            <a:ext cx="2120517" cy="369332"/>
          </a:xfrm>
          <a:prstGeom prst="rect">
            <a:avLst/>
          </a:prstGeom>
        </p:spPr>
        <p:txBody>
          <a:bodyPr wrap="none">
            <a:spAutoFit/>
          </a:bodyPr>
          <a:lstStyle/>
          <a:p>
            <a:r>
              <a:rPr lang="it-IT" dirty="0"/>
              <a:t>d(</a:t>
            </a:r>
            <a:r>
              <a:rPr lang="it-IT" dirty="0" err="1"/>
              <a:t>lnY</a:t>
            </a:r>
            <a:r>
              <a:rPr lang="it-IT" dirty="0"/>
              <a:t> – </a:t>
            </a:r>
            <a:r>
              <a:rPr lang="it-IT" dirty="0" err="1"/>
              <a:t>lnY</a:t>
            </a:r>
            <a:r>
              <a:rPr lang="it-IT" baseline="-25000" dirty="0" err="1"/>
              <a:t>trend</a:t>
            </a:r>
            <a:r>
              <a:rPr lang="it-IT" dirty="0"/>
              <a:t>)= </a:t>
            </a:r>
            <a:r>
              <a:rPr lang="it-IT" dirty="0" err="1"/>
              <a:t>OG</a:t>
            </a:r>
            <a:r>
              <a:rPr lang="it-IT" baseline="-25000" dirty="0" err="1"/>
              <a:t>t</a:t>
            </a:r>
            <a:endParaRPr lang="it-IT" baseline="-25000" dirty="0"/>
          </a:p>
        </p:txBody>
      </p:sp>
      <p:sp>
        <p:nvSpPr>
          <p:cNvPr id="8" name="Rettangolo 7">
            <a:extLst>
              <a:ext uri="{FF2B5EF4-FFF2-40B4-BE49-F238E27FC236}">
                <a16:creationId xmlns:a16="http://schemas.microsoft.com/office/drawing/2014/main" id="{2340A65E-BE72-4D3B-BDAC-190D334F0D30}"/>
              </a:ext>
            </a:extLst>
          </p:cNvPr>
          <p:cNvSpPr/>
          <p:nvPr/>
        </p:nvSpPr>
        <p:spPr>
          <a:xfrm>
            <a:off x="1416181" y="2117344"/>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80262C0-12FE-4F99-A295-80BA1D36536C}"/>
              </a:ext>
            </a:extLst>
          </p:cNvPr>
          <p:cNvSpPr/>
          <p:nvPr/>
        </p:nvSpPr>
        <p:spPr>
          <a:xfrm>
            <a:off x="1416181" y="2326164"/>
            <a:ext cx="7134759" cy="9778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32FC9119-2B82-46CD-A86E-4B25FAE757CF}"/>
              </a:ext>
            </a:extLst>
          </p:cNvPr>
          <p:cNvSpPr/>
          <p:nvPr/>
        </p:nvSpPr>
        <p:spPr>
          <a:xfrm>
            <a:off x="1426502" y="3335528"/>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C3F17582-B5FF-4E2F-991F-99E0CA963570}"/>
              </a:ext>
            </a:extLst>
          </p:cNvPr>
          <p:cNvSpPr/>
          <p:nvPr/>
        </p:nvSpPr>
        <p:spPr>
          <a:xfrm>
            <a:off x="1406182" y="4344892"/>
            <a:ext cx="7134759" cy="1869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A32513FC-08A8-479B-B59B-9ED3A5225685}"/>
              </a:ext>
            </a:extLst>
          </p:cNvPr>
          <p:cNvSpPr/>
          <p:nvPr/>
        </p:nvSpPr>
        <p:spPr>
          <a:xfrm>
            <a:off x="1365504" y="4576604"/>
            <a:ext cx="7185436" cy="381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5BEDCF97-CE28-4ED3-A425-C32F6061FB7D}"/>
              </a:ext>
            </a:extLst>
          </p:cNvPr>
          <p:cNvSpPr/>
          <p:nvPr/>
        </p:nvSpPr>
        <p:spPr>
          <a:xfrm>
            <a:off x="8176768" y="4563808"/>
            <a:ext cx="3681984" cy="461665"/>
          </a:xfrm>
          <a:prstGeom prst="rect">
            <a:avLst/>
          </a:prstGeom>
        </p:spPr>
        <p:txBody>
          <a:bodyPr wrap="square">
            <a:spAutoFit/>
          </a:bodyPr>
          <a:lstStyle/>
          <a:p>
            <a:pPr lvl="1"/>
            <a:r>
              <a:rPr lang="it-IT" sz="1200" i="1" dirty="0"/>
              <a:t>saldo finanziario = saldo congiunturale + saldo corretto al ciclo</a:t>
            </a:r>
          </a:p>
        </p:txBody>
      </p:sp>
      <p:sp>
        <p:nvSpPr>
          <p:cNvPr id="14" name="Rettangolo 13">
            <a:extLst>
              <a:ext uri="{FF2B5EF4-FFF2-40B4-BE49-F238E27FC236}">
                <a16:creationId xmlns:a16="http://schemas.microsoft.com/office/drawing/2014/main" id="{0B74FF5D-8783-4897-BF7A-1A1122385731}"/>
              </a:ext>
            </a:extLst>
          </p:cNvPr>
          <p:cNvSpPr/>
          <p:nvPr/>
        </p:nvSpPr>
        <p:spPr>
          <a:xfrm>
            <a:off x="8500301" y="5278601"/>
            <a:ext cx="3743845" cy="276999"/>
          </a:xfrm>
          <a:prstGeom prst="rect">
            <a:avLst/>
          </a:prstGeom>
        </p:spPr>
        <p:txBody>
          <a:bodyPr wrap="none">
            <a:spAutoFit/>
          </a:bodyPr>
          <a:lstStyle/>
          <a:p>
            <a:r>
              <a:rPr lang="it-IT" sz="1200" i="1" dirty="0"/>
              <a:t>saldo strutturale</a:t>
            </a:r>
            <a:r>
              <a:rPr lang="it-IT" sz="1200" dirty="0"/>
              <a:t>=</a:t>
            </a:r>
            <a:r>
              <a:rPr lang="it-IT" sz="1200" i="1" dirty="0"/>
              <a:t>saldo corretto al ciclo</a:t>
            </a:r>
            <a:r>
              <a:rPr lang="it-IT" sz="1200" dirty="0"/>
              <a:t>−</a:t>
            </a:r>
            <a:r>
              <a:rPr lang="it-IT" sz="1200" i="1" dirty="0"/>
              <a:t>spese eccezionali</a:t>
            </a:r>
            <a:endParaRPr lang="it-IT" sz="1200" dirty="0"/>
          </a:p>
        </p:txBody>
      </p:sp>
      <p:sp>
        <p:nvSpPr>
          <p:cNvPr id="15" name="Rettangolo 14">
            <a:extLst>
              <a:ext uri="{FF2B5EF4-FFF2-40B4-BE49-F238E27FC236}">
                <a16:creationId xmlns:a16="http://schemas.microsoft.com/office/drawing/2014/main" id="{7860069B-EDA0-4191-B49B-6C23D50CD64F}"/>
              </a:ext>
            </a:extLst>
          </p:cNvPr>
          <p:cNvSpPr/>
          <p:nvPr/>
        </p:nvSpPr>
        <p:spPr>
          <a:xfrm>
            <a:off x="1383111" y="5196267"/>
            <a:ext cx="7185436" cy="381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1D3014D7-51D2-472C-AC62-B3AE487AD27E}"/>
              </a:ext>
            </a:extLst>
          </p:cNvPr>
          <p:cNvSpPr txBox="1"/>
          <p:nvPr/>
        </p:nvSpPr>
        <p:spPr>
          <a:xfrm>
            <a:off x="8786261" y="6063929"/>
            <a:ext cx="2948670" cy="584775"/>
          </a:xfrm>
          <a:prstGeom prst="rect">
            <a:avLst/>
          </a:prstGeom>
          <a:noFill/>
        </p:spPr>
        <p:txBody>
          <a:bodyPr wrap="square" rtlCol="0">
            <a:spAutoFit/>
          </a:bodyPr>
          <a:lstStyle/>
          <a:p>
            <a:r>
              <a:rPr lang="it-IT" sz="1600" i="1" dirty="0">
                <a:solidFill>
                  <a:srgbClr val="FF0000"/>
                </a:solidFill>
              </a:rPr>
              <a:t>DEF 2021, p.84 e nota metodologica al DEF</a:t>
            </a:r>
          </a:p>
        </p:txBody>
      </p:sp>
      <p:cxnSp>
        <p:nvCxnSpPr>
          <p:cNvPr id="18" name="Connettore 2 17">
            <a:extLst>
              <a:ext uri="{FF2B5EF4-FFF2-40B4-BE49-F238E27FC236}">
                <a16:creationId xmlns:a16="http://schemas.microsoft.com/office/drawing/2014/main" id="{356FA06A-39E6-4FAA-9737-55302DDFA657}"/>
              </a:ext>
            </a:extLst>
          </p:cNvPr>
          <p:cNvCxnSpPr>
            <a:endCxn id="8" idx="3"/>
          </p:cNvCxnSpPr>
          <p:nvPr/>
        </p:nvCxnSpPr>
        <p:spPr>
          <a:xfrm flipH="1" flipV="1">
            <a:off x="8550940" y="2210816"/>
            <a:ext cx="602266" cy="87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9E35D814-8A28-426E-B90F-454841D005E3}"/>
              </a:ext>
            </a:extLst>
          </p:cNvPr>
          <p:cNvCxnSpPr>
            <a:endCxn id="10" idx="3"/>
          </p:cNvCxnSpPr>
          <p:nvPr/>
        </p:nvCxnSpPr>
        <p:spPr>
          <a:xfrm flipH="1">
            <a:off x="8561261" y="3164734"/>
            <a:ext cx="595588" cy="264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29663024-AE42-425C-BFB0-318063B109D6}"/>
              </a:ext>
            </a:extLst>
          </p:cNvPr>
          <p:cNvCxnSpPr>
            <a:stCxn id="7" idx="1"/>
          </p:cNvCxnSpPr>
          <p:nvPr/>
        </p:nvCxnSpPr>
        <p:spPr>
          <a:xfrm flipH="1">
            <a:off x="8638056" y="3304032"/>
            <a:ext cx="559896" cy="1086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26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819489-AB96-46C2-AF3A-86C49655317C}"/>
              </a:ext>
            </a:extLst>
          </p:cNvPr>
          <p:cNvSpPr>
            <a:spLocks noGrp="1"/>
          </p:cNvSpPr>
          <p:nvPr>
            <p:ph type="title"/>
          </p:nvPr>
        </p:nvSpPr>
        <p:spPr/>
        <p:txBody>
          <a:bodyPr/>
          <a:lstStyle/>
          <a:p>
            <a:r>
              <a:rPr lang="it-IT" dirty="0"/>
              <a:t>La revisione della </a:t>
            </a:r>
            <a:r>
              <a:rPr lang="it-IT" dirty="0" err="1"/>
              <a:t>governance</a:t>
            </a:r>
            <a:r>
              <a:rPr lang="it-IT" dirty="0"/>
              <a:t> economica</a:t>
            </a:r>
          </a:p>
        </p:txBody>
      </p:sp>
      <p:sp>
        <p:nvSpPr>
          <p:cNvPr id="3" name="Segnaposto contenuto 2">
            <a:extLst>
              <a:ext uri="{FF2B5EF4-FFF2-40B4-BE49-F238E27FC236}">
                <a16:creationId xmlns:a16="http://schemas.microsoft.com/office/drawing/2014/main" id="{EE1813A4-4CB6-4A7F-AE2A-15962C0EAFDB}"/>
              </a:ext>
            </a:extLst>
          </p:cNvPr>
          <p:cNvSpPr>
            <a:spLocks noGrp="1"/>
          </p:cNvSpPr>
          <p:nvPr>
            <p:ph idx="1"/>
          </p:nvPr>
        </p:nvSpPr>
        <p:spPr/>
        <p:txBody>
          <a:bodyPr/>
          <a:lstStyle/>
          <a:p>
            <a:r>
              <a:rPr lang="it-IT" dirty="0"/>
              <a:t>La crisi da Covid-19 ha reso necessaria una revisione della </a:t>
            </a:r>
            <a:r>
              <a:rPr lang="it-IT" dirty="0" err="1"/>
              <a:t>governance</a:t>
            </a:r>
            <a:r>
              <a:rPr lang="it-IT" dirty="0"/>
              <a:t> europea in merito alla politica economica:</a:t>
            </a:r>
            <a:endParaRPr lang="it-IT" dirty="0">
              <a:hlinkClick r:id="rId2"/>
            </a:endParaRPr>
          </a:p>
          <a:p>
            <a:r>
              <a:rPr lang="it-IT" dirty="0">
                <a:hlinkClick r:id="rId2"/>
              </a:rPr>
              <a:t>https://economy-finance.ec.europa.eu/economic-and-fiscal-governance/economic-governance-review_en</a:t>
            </a:r>
            <a:r>
              <a:rPr lang="it-IT" dirty="0"/>
              <a:t> </a:t>
            </a:r>
          </a:p>
          <a:p>
            <a:r>
              <a:rPr lang="it-IT" dirty="0"/>
              <a:t>La revisione ha richiesto il contributo dei Paesi Membri per stabilire i punti chiave dello sviluppo futuro dell’UE</a:t>
            </a:r>
          </a:p>
          <a:p>
            <a:r>
              <a:rPr lang="it-IT" dirty="0"/>
              <a:t>Il Contributo del governo italiano si trova qui: </a:t>
            </a:r>
            <a:r>
              <a:rPr lang="it-IT" dirty="0">
                <a:hlinkClick r:id="rId3"/>
              </a:rPr>
              <a:t>https://www.politicheeuropee.gov.it/media/6373/futuroeuropa_volume_web.pdf</a:t>
            </a:r>
            <a:r>
              <a:rPr lang="it-IT" dirty="0"/>
              <a:t> </a:t>
            </a:r>
          </a:p>
        </p:txBody>
      </p:sp>
    </p:spTree>
    <p:extLst>
      <p:ext uri="{BB962C8B-B14F-4D97-AF65-F5344CB8AC3E}">
        <p14:creationId xmlns:p14="http://schemas.microsoft.com/office/powerpoint/2010/main" val="958030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2F146-8BD5-4EAE-8707-E273832E5E83}"/>
              </a:ext>
            </a:extLst>
          </p:cNvPr>
          <p:cNvSpPr>
            <a:spLocks noGrp="1"/>
          </p:cNvSpPr>
          <p:nvPr>
            <p:ph type="title"/>
          </p:nvPr>
        </p:nvSpPr>
        <p:spPr/>
        <p:txBody>
          <a:bodyPr>
            <a:normAutofit/>
          </a:bodyPr>
          <a:lstStyle/>
          <a:p>
            <a:r>
              <a:rPr lang="it-IT" sz="4000" dirty="0"/>
              <a:t>L’andamento di deficit e Debito in rapporto al PIL</a:t>
            </a:r>
          </a:p>
        </p:txBody>
      </p:sp>
      <p:pic>
        <p:nvPicPr>
          <p:cNvPr id="4" name="Immagine 3">
            <a:extLst>
              <a:ext uri="{FF2B5EF4-FFF2-40B4-BE49-F238E27FC236}">
                <a16:creationId xmlns:a16="http://schemas.microsoft.com/office/drawing/2014/main" id="{25DF5E7B-F9D1-42F4-AAFD-7FCE7C4B755E}"/>
              </a:ext>
            </a:extLst>
          </p:cNvPr>
          <p:cNvPicPr>
            <a:picLocks noChangeAspect="1"/>
          </p:cNvPicPr>
          <p:nvPr/>
        </p:nvPicPr>
        <p:blipFill>
          <a:blip r:embed="rId2"/>
          <a:stretch>
            <a:fillRect/>
          </a:stretch>
        </p:blipFill>
        <p:spPr>
          <a:xfrm>
            <a:off x="405139" y="1459887"/>
            <a:ext cx="6293594" cy="3938226"/>
          </a:xfrm>
          <a:prstGeom prst="rect">
            <a:avLst/>
          </a:prstGeom>
        </p:spPr>
      </p:pic>
      <p:sp>
        <p:nvSpPr>
          <p:cNvPr id="5" name="CasellaDiTesto 4">
            <a:extLst>
              <a:ext uri="{FF2B5EF4-FFF2-40B4-BE49-F238E27FC236}">
                <a16:creationId xmlns:a16="http://schemas.microsoft.com/office/drawing/2014/main" id="{1FD25AD1-9948-42B6-935B-5F09A9745716}"/>
              </a:ext>
            </a:extLst>
          </p:cNvPr>
          <p:cNvSpPr txBox="1"/>
          <p:nvPr/>
        </p:nvSpPr>
        <p:spPr>
          <a:xfrm>
            <a:off x="597408" y="6282944"/>
            <a:ext cx="2499360" cy="369332"/>
          </a:xfrm>
          <a:prstGeom prst="rect">
            <a:avLst/>
          </a:prstGeom>
          <a:noFill/>
        </p:spPr>
        <p:txBody>
          <a:bodyPr wrap="square" rtlCol="0">
            <a:spAutoFit/>
          </a:bodyPr>
          <a:lstStyle/>
          <a:p>
            <a:r>
              <a:rPr lang="it-IT" dirty="0"/>
              <a:t>DEF (2021), p.12</a:t>
            </a:r>
          </a:p>
        </p:txBody>
      </p:sp>
      <p:pic>
        <p:nvPicPr>
          <p:cNvPr id="9" name="Immagine 8">
            <a:extLst>
              <a:ext uri="{FF2B5EF4-FFF2-40B4-BE49-F238E27FC236}">
                <a16:creationId xmlns:a16="http://schemas.microsoft.com/office/drawing/2014/main" id="{399155A8-5200-48C5-B9F5-FAE326F96564}"/>
              </a:ext>
            </a:extLst>
          </p:cNvPr>
          <p:cNvPicPr>
            <a:picLocks noChangeAspect="1"/>
          </p:cNvPicPr>
          <p:nvPr/>
        </p:nvPicPr>
        <p:blipFill>
          <a:blip r:embed="rId3"/>
          <a:stretch>
            <a:fillRect/>
          </a:stretch>
        </p:blipFill>
        <p:spPr>
          <a:xfrm>
            <a:off x="4857403" y="2263006"/>
            <a:ext cx="5741766" cy="3830733"/>
          </a:xfrm>
          <a:prstGeom prst="rect">
            <a:avLst/>
          </a:prstGeom>
        </p:spPr>
      </p:pic>
    </p:spTree>
    <p:extLst>
      <p:ext uri="{BB962C8B-B14F-4D97-AF65-F5344CB8AC3E}">
        <p14:creationId xmlns:p14="http://schemas.microsoft.com/office/powerpoint/2010/main" val="1287612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Un confronto tra macro-aree</a:t>
            </a:r>
            <a:endParaRPr lang="en-US" dirty="0"/>
          </a:p>
        </p:txBody>
      </p:sp>
      <p:pic>
        <p:nvPicPr>
          <p:cNvPr id="6" name="Immagine 5"/>
          <p:cNvPicPr>
            <a:picLocks noChangeAspect="1"/>
          </p:cNvPicPr>
          <p:nvPr/>
        </p:nvPicPr>
        <p:blipFill>
          <a:blip r:embed="rId2"/>
          <a:stretch>
            <a:fillRect/>
          </a:stretch>
        </p:blipFill>
        <p:spPr>
          <a:xfrm>
            <a:off x="5459901" y="2236726"/>
            <a:ext cx="6633974" cy="3655753"/>
          </a:xfrm>
          <a:prstGeom prst="rect">
            <a:avLst/>
          </a:prstGeom>
        </p:spPr>
      </p:pic>
      <p:sp>
        <p:nvSpPr>
          <p:cNvPr id="7" name="CasellaDiTesto 6"/>
          <p:cNvSpPr txBox="1"/>
          <p:nvPr/>
        </p:nvSpPr>
        <p:spPr>
          <a:xfrm>
            <a:off x="6736702" y="5892479"/>
            <a:ext cx="5007743" cy="646331"/>
          </a:xfrm>
          <a:prstGeom prst="rect">
            <a:avLst/>
          </a:prstGeom>
          <a:noFill/>
        </p:spPr>
        <p:txBody>
          <a:bodyPr wrap="square" rtlCol="0">
            <a:spAutoFit/>
          </a:bodyPr>
          <a:lstStyle/>
          <a:p>
            <a:r>
              <a:rPr lang="it-IT" dirty="0"/>
              <a:t>Fonte: Elaborazioni proprie su dati OCSE; </a:t>
            </a:r>
            <a:r>
              <a:rPr lang="it-IT" dirty="0">
                <a:hlinkClick r:id="rId3"/>
              </a:rPr>
              <a:t>https://stats.oecd.org/Index.aspx?QueryId=51643</a:t>
            </a:r>
            <a:r>
              <a:rPr lang="it-IT" dirty="0"/>
              <a:t> </a:t>
            </a:r>
            <a:endParaRPr lang="en-US" dirty="0"/>
          </a:p>
        </p:txBody>
      </p:sp>
      <p:pic>
        <p:nvPicPr>
          <p:cNvPr id="7170" name="Picture 2" descr="https://www.pandoracampus.it/pandora/Packageoperation/getfulltextpreviewimage/BookRelease/Darwin:BOOK_RELEASE:428/docbookId/_27_262/imagePath/images%7Cchapter03%7Cfig_04_c3.png/imageX/0/imageY/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51" y="2337019"/>
            <a:ext cx="5238750" cy="37052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diritto 2"/>
          <p:cNvCxnSpPr/>
          <p:nvPr/>
        </p:nvCxnSpPr>
        <p:spPr>
          <a:xfrm flipH="1" flipV="1">
            <a:off x="4273420" y="1690688"/>
            <a:ext cx="18662" cy="29279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 name="Rectangle 3"/>
          <p:cNvSpPr>
            <a:spLocks noChangeArrowheads="1"/>
          </p:cNvSpPr>
          <p:nvPr/>
        </p:nvSpPr>
        <p:spPr bwMode="auto">
          <a:xfrm>
            <a:off x="336517" y="1690688"/>
            <a:ext cx="544123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31313"/>
                </a:solidFill>
                <a:effectLst/>
                <a:latin typeface="jaf-bernina-sans"/>
              </a:rPr>
              <a:t> Fig. 3.4 - </a:t>
            </a:r>
            <a:r>
              <a:rPr kumimoji="0" lang="en-US" altLang="en-US" sz="1200" b="1" i="0" u="none" strike="noStrike" cap="none" normalizeH="0" baseline="0" dirty="0" err="1">
                <a:ln>
                  <a:noFill/>
                </a:ln>
                <a:solidFill>
                  <a:srgbClr val="131313"/>
                </a:solidFill>
                <a:effectLst/>
                <a:latin typeface="jaf-bernina-sans"/>
              </a:rPr>
              <a:t>Saldi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primari</a:t>
            </a:r>
            <a:r>
              <a:rPr kumimoji="0" lang="en-US" altLang="en-US" sz="1200" b="1" i="0" u="none" strike="noStrike" cap="none" normalizeH="0" baseline="0" dirty="0">
                <a:ln>
                  <a:noFill/>
                </a:ln>
                <a:solidFill>
                  <a:srgbClr val="131313"/>
                </a:solidFill>
                <a:effectLst/>
                <a:latin typeface="jaf-bernina-sans"/>
              </a:rPr>
              <a:t> di </a:t>
            </a:r>
            <a:r>
              <a:rPr kumimoji="0" lang="en-US" altLang="en-US" sz="1200" b="1" i="0" u="none" strike="noStrike" cap="none" normalizeH="0" baseline="0" dirty="0" err="1">
                <a:ln>
                  <a:noFill/>
                </a:ln>
                <a:solidFill>
                  <a:srgbClr val="131313"/>
                </a:solidFill>
                <a:effectLst/>
                <a:latin typeface="jaf-bernina-sans"/>
              </a:rPr>
              <a:t>bilancio</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strutturale</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Stati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Uniti</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Giappone</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ed</a:t>
            </a:r>
            <a:r>
              <a:rPr kumimoji="0" lang="en-US" altLang="en-US" sz="1200" b="1" i="0" u="none" strike="noStrike" cap="none" normalizeH="0" baseline="0" dirty="0">
                <a:ln>
                  <a:noFill/>
                </a:ln>
                <a:solidFill>
                  <a:srgbClr val="131313"/>
                </a:solidFill>
                <a:effectLst/>
                <a:latin typeface="jaf-bernina-sans"/>
              </a:rPr>
              <a:t> </a:t>
            </a:r>
            <a:r>
              <a:rPr kumimoji="0" lang="en-US" altLang="en-US" sz="1200" b="1" i="0" u="none" strike="noStrike" cap="none" normalizeH="0" baseline="0" dirty="0" err="1">
                <a:ln>
                  <a:noFill/>
                </a:ln>
                <a:solidFill>
                  <a:srgbClr val="131313"/>
                </a:solidFill>
                <a:effectLst/>
                <a:latin typeface="jaf-bernina-sans"/>
              </a:rPr>
              <a:t>Eurozona</a:t>
            </a:r>
            <a:r>
              <a:rPr kumimoji="0" lang="en-US" altLang="en-US" sz="1200" b="1" i="0" u="none" strike="noStrike" cap="none" normalizeH="0" baseline="0" dirty="0">
                <a:ln>
                  <a:noFill/>
                </a:ln>
                <a:solidFill>
                  <a:srgbClr val="131313"/>
                </a:solidFill>
                <a:effectLst/>
                <a:latin typeface="jaf-bernina-sans"/>
              </a:rPr>
              <a:t> (1980-2013).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1473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7C07944-1005-4B03-8D3C-AC069DB6AE85}"/>
              </a:ext>
            </a:extLst>
          </p:cNvPr>
          <p:cNvSpPr>
            <a:spLocks noGrp="1"/>
          </p:cNvSpPr>
          <p:nvPr>
            <p:ph type="title"/>
          </p:nvPr>
        </p:nvSpPr>
        <p:spPr/>
        <p:txBody>
          <a:bodyPr/>
          <a:lstStyle/>
          <a:p>
            <a:r>
              <a:rPr lang="it-IT" dirty="0"/>
              <a:t>La regola della spesa e il problema del debito</a:t>
            </a:r>
          </a:p>
        </p:txBody>
      </p:sp>
      <p:sp>
        <p:nvSpPr>
          <p:cNvPr id="4" name="Segnaposto testo 3">
            <a:extLst>
              <a:ext uri="{FF2B5EF4-FFF2-40B4-BE49-F238E27FC236}">
                <a16:creationId xmlns:a16="http://schemas.microsoft.com/office/drawing/2014/main" id="{39733C3D-A5C6-45E0-94D0-E29AFD4AF58B}"/>
              </a:ext>
            </a:extLst>
          </p:cNvPr>
          <p:cNvSpPr>
            <a:spLocks noGrp="1"/>
          </p:cNvSpPr>
          <p:nvPr>
            <p:ph type="body" idx="1"/>
          </p:nvPr>
        </p:nvSpPr>
        <p:spPr/>
        <p:txBody>
          <a:bodyPr/>
          <a:lstStyle/>
          <a:p>
            <a:r>
              <a:rPr lang="it-IT" dirty="0"/>
              <a:t>Situazione attuale e le previsioni di cambiamento</a:t>
            </a:r>
          </a:p>
        </p:txBody>
      </p:sp>
    </p:spTree>
    <p:extLst>
      <p:ext uri="{BB962C8B-B14F-4D97-AF65-F5344CB8AC3E}">
        <p14:creationId xmlns:p14="http://schemas.microsoft.com/office/powerpoint/2010/main" val="1508760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0C7AB-28E0-41DF-A69F-6DC32F857ED9}"/>
              </a:ext>
            </a:extLst>
          </p:cNvPr>
          <p:cNvSpPr>
            <a:spLocks noGrp="1"/>
          </p:cNvSpPr>
          <p:nvPr>
            <p:ph type="title"/>
          </p:nvPr>
        </p:nvSpPr>
        <p:spPr/>
        <p:txBody>
          <a:bodyPr/>
          <a:lstStyle/>
          <a:p>
            <a:r>
              <a:rPr lang="it-IT" dirty="0"/>
              <a:t>Ma quant’è la spesa pubblica italiana e a quale aggregato occorre guardare?</a:t>
            </a:r>
          </a:p>
        </p:txBody>
      </p:sp>
      <p:pic>
        <p:nvPicPr>
          <p:cNvPr id="3" name="Immagine 2">
            <a:extLst>
              <a:ext uri="{FF2B5EF4-FFF2-40B4-BE49-F238E27FC236}">
                <a16:creationId xmlns:a16="http://schemas.microsoft.com/office/drawing/2014/main" id="{9388C92D-A7D8-49E7-A7ED-9DEBDF59B927}"/>
              </a:ext>
            </a:extLst>
          </p:cNvPr>
          <p:cNvPicPr>
            <a:picLocks noChangeAspect="1"/>
          </p:cNvPicPr>
          <p:nvPr/>
        </p:nvPicPr>
        <p:blipFill>
          <a:blip r:embed="rId2"/>
          <a:stretch>
            <a:fillRect/>
          </a:stretch>
        </p:blipFill>
        <p:spPr>
          <a:xfrm>
            <a:off x="607348" y="1931099"/>
            <a:ext cx="8793782" cy="4561775"/>
          </a:xfrm>
          <a:prstGeom prst="rect">
            <a:avLst/>
          </a:prstGeom>
        </p:spPr>
      </p:pic>
      <p:sp>
        <p:nvSpPr>
          <p:cNvPr id="4" name="CasellaDiTesto 3">
            <a:extLst>
              <a:ext uri="{FF2B5EF4-FFF2-40B4-BE49-F238E27FC236}">
                <a16:creationId xmlns:a16="http://schemas.microsoft.com/office/drawing/2014/main" id="{1FD882B3-C775-41CB-89C4-698B1D656333}"/>
              </a:ext>
            </a:extLst>
          </p:cNvPr>
          <p:cNvSpPr txBox="1"/>
          <p:nvPr/>
        </p:nvSpPr>
        <p:spPr>
          <a:xfrm>
            <a:off x="9920224" y="6266688"/>
            <a:ext cx="1885696" cy="369332"/>
          </a:xfrm>
          <a:prstGeom prst="rect">
            <a:avLst/>
          </a:prstGeom>
          <a:noFill/>
        </p:spPr>
        <p:txBody>
          <a:bodyPr wrap="square" rtlCol="0">
            <a:spAutoFit/>
          </a:bodyPr>
          <a:lstStyle/>
          <a:p>
            <a:r>
              <a:rPr lang="it-IT" i="1" dirty="0"/>
              <a:t>DEF 2022, p.59</a:t>
            </a:r>
          </a:p>
        </p:txBody>
      </p:sp>
    </p:spTree>
    <p:extLst>
      <p:ext uri="{BB962C8B-B14F-4D97-AF65-F5344CB8AC3E}">
        <p14:creationId xmlns:p14="http://schemas.microsoft.com/office/powerpoint/2010/main" val="1327273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CF640E-9330-4AB8-9CA6-DA61A7C97F7C}"/>
              </a:ext>
            </a:extLst>
          </p:cNvPr>
          <p:cNvSpPr>
            <a:spLocks noGrp="1"/>
          </p:cNvSpPr>
          <p:nvPr>
            <p:ph type="title"/>
          </p:nvPr>
        </p:nvSpPr>
        <p:spPr/>
        <p:txBody>
          <a:bodyPr/>
          <a:lstStyle/>
          <a:p>
            <a:r>
              <a:rPr lang="it-IT" dirty="0"/>
              <a:t>L’effetto potenziale sugli investimenti pubblici del PNRR</a:t>
            </a:r>
          </a:p>
        </p:txBody>
      </p:sp>
      <p:pic>
        <p:nvPicPr>
          <p:cNvPr id="3" name="Immagine 2">
            <a:extLst>
              <a:ext uri="{FF2B5EF4-FFF2-40B4-BE49-F238E27FC236}">
                <a16:creationId xmlns:a16="http://schemas.microsoft.com/office/drawing/2014/main" id="{630AC426-8E14-4135-B0D9-91C8D7010847}"/>
              </a:ext>
            </a:extLst>
          </p:cNvPr>
          <p:cNvPicPr>
            <a:picLocks noChangeAspect="1"/>
          </p:cNvPicPr>
          <p:nvPr/>
        </p:nvPicPr>
        <p:blipFill>
          <a:blip r:embed="rId2"/>
          <a:stretch>
            <a:fillRect/>
          </a:stretch>
        </p:blipFill>
        <p:spPr>
          <a:xfrm>
            <a:off x="1554549" y="2125472"/>
            <a:ext cx="7139803" cy="4256689"/>
          </a:xfrm>
          <a:prstGeom prst="rect">
            <a:avLst/>
          </a:prstGeom>
        </p:spPr>
      </p:pic>
      <p:sp>
        <p:nvSpPr>
          <p:cNvPr id="4" name="CasellaDiTesto 3">
            <a:extLst>
              <a:ext uri="{FF2B5EF4-FFF2-40B4-BE49-F238E27FC236}">
                <a16:creationId xmlns:a16="http://schemas.microsoft.com/office/drawing/2014/main" id="{FB24BFFB-7EFC-46B4-B66B-D18485010644}"/>
              </a:ext>
            </a:extLst>
          </p:cNvPr>
          <p:cNvSpPr txBox="1"/>
          <p:nvPr/>
        </p:nvSpPr>
        <p:spPr>
          <a:xfrm>
            <a:off x="9103360" y="5929376"/>
            <a:ext cx="1885696" cy="369332"/>
          </a:xfrm>
          <a:prstGeom prst="rect">
            <a:avLst/>
          </a:prstGeom>
          <a:noFill/>
        </p:spPr>
        <p:txBody>
          <a:bodyPr wrap="square" rtlCol="0">
            <a:spAutoFit/>
          </a:bodyPr>
          <a:lstStyle/>
          <a:p>
            <a:r>
              <a:rPr lang="it-IT" i="1" dirty="0"/>
              <a:t>DEF 2022, p.63</a:t>
            </a:r>
          </a:p>
        </p:txBody>
      </p:sp>
    </p:spTree>
    <p:extLst>
      <p:ext uri="{BB962C8B-B14F-4D97-AF65-F5344CB8AC3E}">
        <p14:creationId xmlns:p14="http://schemas.microsoft.com/office/powerpoint/2010/main" val="1980804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EFFA2A-7113-47BB-9B2D-ECC855C65C9D}"/>
              </a:ext>
            </a:extLst>
          </p:cNvPr>
          <p:cNvSpPr>
            <a:spLocks noGrp="1"/>
          </p:cNvSpPr>
          <p:nvPr>
            <p:ph type="title"/>
          </p:nvPr>
        </p:nvSpPr>
        <p:spPr/>
        <p:txBody>
          <a:bodyPr/>
          <a:lstStyle/>
          <a:p>
            <a:r>
              <a:rPr lang="it-IT" dirty="0"/>
              <a:t>Quali spese si escludono?</a:t>
            </a:r>
          </a:p>
        </p:txBody>
      </p:sp>
      <p:pic>
        <p:nvPicPr>
          <p:cNvPr id="3" name="Immagine 2">
            <a:extLst>
              <a:ext uri="{FF2B5EF4-FFF2-40B4-BE49-F238E27FC236}">
                <a16:creationId xmlns:a16="http://schemas.microsoft.com/office/drawing/2014/main" id="{C1501F26-609D-4294-AE41-55AB884D3AD1}"/>
              </a:ext>
            </a:extLst>
          </p:cNvPr>
          <p:cNvPicPr>
            <a:picLocks noChangeAspect="1"/>
          </p:cNvPicPr>
          <p:nvPr/>
        </p:nvPicPr>
        <p:blipFill>
          <a:blip r:embed="rId2"/>
          <a:stretch>
            <a:fillRect/>
          </a:stretch>
        </p:blipFill>
        <p:spPr>
          <a:xfrm>
            <a:off x="1741072" y="1861312"/>
            <a:ext cx="8625373" cy="4417567"/>
          </a:xfrm>
          <a:prstGeom prst="rect">
            <a:avLst/>
          </a:prstGeom>
        </p:spPr>
      </p:pic>
      <p:sp>
        <p:nvSpPr>
          <p:cNvPr id="4" name="CasellaDiTesto 3">
            <a:extLst>
              <a:ext uri="{FF2B5EF4-FFF2-40B4-BE49-F238E27FC236}">
                <a16:creationId xmlns:a16="http://schemas.microsoft.com/office/drawing/2014/main" id="{546F50F2-B679-42BB-B46D-05C96B5AC483}"/>
              </a:ext>
            </a:extLst>
          </p:cNvPr>
          <p:cNvSpPr txBox="1"/>
          <p:nvPr/>
        </p:nvSpPr>
        <p:spPr>
          <a:xfrm>
            <a:off x="9859264" y="6308209"/>
            <a:ext cx="1885696" cy="369332"/>
          </a:xfrm>
          <a:prstGeom prst="rect">
            <a:avLst/>
          </a:prstGeom>
          <a:noFill/>
        </p:spPr>
        <p:txBody>
          <a:bodyPr wrap="square" rtlCol="0">
            <a:spAutoFit/>
          </a:bodyPr>
          <a:lstStyle/>
          <a:p>
            <a:r>
              <a:rPr lang="it-IT" i="1" dirty="0"/>
              <a:t>DEF 2022, p.64</a:t>
            </a:r>
          </a:p>
        </p:txBody>
      </p:sp>
    </p:spTree>
    <p:extLst>
      <p:ext uri="{BB962C8B-B14F-4D97-AF65-F5344CB8AC3E}">
        <p14:creationId xmlns:p14="http://schemas.microsoft.com/office/powerpoint/2010/main" val="1010113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032367-6A35-425E-B575-EE1AA6B88F67}"/>
              </a:ext>
            </a:extLst>
          </p:cNvPr>
          <p:cNvSpPr>
            <a:spLocks noGrp="1"/>
          </p:cNvSpPr>
          <p:nvPr>
            <p:ph type="title"/>
          </p:nvPr>
        </p:nvSpPr>
        <p:spPr/>
        <p:txBody>
          <a:bodyPr/>
          <a:lstStyle/>
          <a:p>
            <a:r>
              <a:rPr lang="it-IT" dirty="0"/>
              <a:t>Gli scostamenti e gli interventi discrezionali</a:t>
            </a:r>
          </a:p>
        </p:txBody>
      </p:sp>
      <p:pic>
        <p:nvPicPr>
          <p:cNvPr id="3" name="Immagine 2">
            <a:extLst>
              <a:ext uri="{FF2B5EF4-FFF2-40B4-BE49-F238E27FC236}">
                <a16:creationId xmlns:a16="http://schemas.microsoft.com/office/drawing/2014/main" id="{C5B9321A-5A65-4736-94FA-6119782F8E91}"/>
              </a:ext>
            </a:extLst>
          </p:cNvPr>
          <p:cNvPicPr>
            <a:picLocks noChangeAspect="1"/>
          </p:cNvPicPr>
          <p:nvPr/>
        </p:nvPicPr>
        <p:blipFill>
          <a:blip r:embed="rId2"/>
          <a:stretch>
            <a:fillRect/>
          </a:stretch>
        </p:blipFill>
        <p:spPr>
          <a:xfrm>
            <a:off x="1677234" y="1338068"/>
            <a:ext cx="7238776" cy="1907313"/>
          </a:xfrm>
          <a:prstGeom prst="rect">
            <a:avLst/>
          </a:prstGeom>
        </p:spPr>
      </p:pic>
      <p:sp>
        <p:nvSpPr>
          <p:cNvPr id="5" name="Rettangolo 4">
            <a:extLst>
              <a:ext uri="{FF2B5EF4-FFF2-40B4-BE49-F238E27FC236}">
                <a16:creationId xmlns:a16="http://schemas.microsoft.com/office/drawing/2014/main" id="{4F3669F2-F8CB-4C4B-880C-9F5262989C5B}"/>
              </a:ext>
            </a:extLst>
          </p:cNvPr>
          <p:cNvSpPr/>
          <p:nvPr/>
        </p:nvSpPr>
        <p:spPr>
          <a:xfrm>
            <a:off x="142240" y="3429000"/>
            <a:ext cx="12049760" cy="3416320"/>
          </a:xfrm>
          <a:prstGeom prst="rect">
            <a:avLst/>
          </a:prstGeom>
        </p:spPr>
        <p:txBody>
          <a:bodyPr wrap="square">
            <a:spAutoFit/>
          </a:bodyPr>
          <a:lstStyle/>
          <a:p>
            <a:r>
              <a:rPr lang="it-IT" dirty="0">
                <a:solidFill>
                  <a:srgbClr val="000000"/>
                </a:solidFill>
                <a:latin typeface="Trebuchet MS" panose="020B0603020202020204" pitchFamily="34" charset="0"/>
              </a:rPr>
              <a:t>DEF 2022, p. 69: «In questo contesto, alla luce </a:t>
            </a:r>
            <a:r>
              <a:rPr lang="it-IT" b="1" dirty="0">
                <a:solidFill>
                  <a:srgbClr val="000000"/>
                </a:solidFill>
                <a:latin typeface="Trebuchet MS" panose="020B0603020202020204" pitchFamily="34" charset="0"/>
              </a:rPr>
              <a:t>dell’abbassamento della previsione di indebitamento </a:t>
            </a:r>
          </a:p>
          <a:p>
            <a:r>
              <a:rPr lang="it-IT" b="1" dirty="0">
                <a:latin typeface="Trebuchet MS" panose="020B0603020202020204" pitchFamily="34" charset="0"/>
              </a:rPr>
              <a:t>netto tendenziale al 5,1 per cento del PIL</a:t>
            </a:r>
            <a:r>
              <a:rPr lang="it-IT" dirty="0">
                <a:latin typeface="Trebuchet MS" panose="020B0603020202020204" pitchFamily="34" charset="0"/>
              </a:rPr>
              <a:t>, il Governo ha deciso di confermare l’obiettivo di rapporto tra </a:t>
            </a:r>
          </a:p>
          <a:p>
            <a:r>
              <a:rPr lang="it-IT" dirty="0">
                <a:latin typeface="Trebuchet MS" panose="020B0603020202020204" pitchFamily="34" charset="0"/>
              </a:rPr>
              <a:t>deficit e PIL del DPB (5,6 per cento del PIL ) e </a:t>
            </a:r>
            <a:r>
              <a:rPr lang="it-IT" u="sng" dirty="0">
                <a:latin typeface="Trebuchet MS" panose="020B0603020202020204" pitchFamily="34" charset="0"/>
              </a:rPr>
              <a:t>di utilizzare il risultante margine di 0,5 punti percentuali di PIL per finanziare un nuovo provvedimento, che vedrà la luce nel mese di aprile</a:t>
            </a:r>
            <a:r>
              <a:rPr lang="it-IT" dirty="0">
                <a:latin typeface="Trebuchet MS" panose="020B0603020202020204" pitchFamily="34" charset="0"/>
              </a:rPr>
              <a:t>. Il nuovo decreto legge ripristinerà </a:t>
            </a:r>
          </a:p>
          <a:p>
            <a:r>
              <a:rPr lang="it-IT" dirty="0">
                <a:latin typeface="Trebuchet MS" panose="020B0603020202020204" pitchFamily="34" charset="0"/>
              </a:rPr>
              <a:t>anzitutto i fondi di bilancio temporaneamente </a:t>
            </a:r>
            <a:r>
              <a:rPr lang="it-IT" dirty="0" err="1">
                <a:latin typeface="Trebuchet MS" panose="020B0603020202020204" pitchFamily="34" charset="0"/>
              </a:rPr>
              <a:t>definanziati</a:t>
            </a:r>
            <a:r>
              <a:rPr lang="it-IT" dirty="0">
                <a:latin typeface="Trebuchet MS" panose="020B0603020202020204" pitchFamily="34" charset="0"/>
              </a:rPr>
              <a:t> a parziale copertura del decreto legge n. 17/2022, </a:t>
            </a:r>
          </a:p>
          <a:p>
            <a:r>
              <a:rPr lang="it-IT" dirty="0">
                <a:latin typeface="Trebuchet MS" panose="020B0603020202020204" pitchFamily="34" charset="0"/>
              </a:rPr>
              <a:t>pari a 4,5 miliardi in termini di impatto sul conto della PA. I restanti margini di bilancio saranno destinati </a:t>
            </a:r>
          </a:p>
          <a:p>
            <a:r>
              <a:rPr lang="it-IT" dirty="0">
                <a:latin typeface="Trebuchet MS" panose="020B0603020202020204" pitchFamily="34" charset="0"/>
              </a:rPr>
              <a:t>ai seguenti ordini di interventi: 1) </a:t>
            </a:r>
            <a:r>
              <a:rPr lang="it-IT" u="sng" dirty="0">
                <a:latin typeface="Trebuchet MS" panose="020B0603020202020204" pitchFamily="34" charset="0"/>
              </a:rPr>
              <a:t>l’incremento dei fondi per le garanzie sul credito</a:t>
            </a:r>
            <a:r>
              <a:rPr lang="it-IT" dirty="0">
                <a:latin typeface="Trebuchet MS" panose="020B0603020202020204" pitchFamily="34" charset="0"/>
              </a:rPr>
              <a:t>; 2) </a:t>
            </a:r>
            <a:r>
              <a:rPr lang="it-IT" u="sng" dirty="0">
                <a:latin typeface="Trebuchet MS" panose="020B0603020202020204" pitchFamily="34" charset="0"/>
              </a:rPr>
              <a:t>l’aumento delle risorse necessarie a coprire l’incremento dei prezzi delle opere pubbliche</a:t>
            </a:r>
            <a:r>
              <a:rPr lang="it-IT" dirty="0">
                <a:latin typeface="Trebuchet MS" panose="020B0603020202020204" pitchFamily="34" charset="0"/>
              </a:rPr>
              <a:t>; 3) ulteriori interventi per </a:t>
            </a:r>
            <a:r>
              <a:rPr lang="it-IT" u="sng" dirty="0">
                <a:latin typeface="Trebuchet MS" panose="020B0603020202020204" pitchFamily="34" charset="0"/>
              </a:rPr>
              <a:t>contenere i prezzi dei carburanti e il costo dell’energia</a:t>
            </a:r>
            <a:r>
              <a:rPr lang="it-IT" dirty="0">
                <a:latin typeface="Trebuchet MS" panose="020B0603020202020204" pitchFamily="34" charset="0"/>
              </a:rPr>
              <a:t>; 4) ulteriori misure che si rendano necessarie per </a:t>
            </a:r>
            <a:r>
              <a:rPr lang="it-IT" u="sng" dirty="0">
                <a:latin typeface="Trebuchet MS" panose="020B0603020202020204" pitchFamily="34" charset="0"/>
              </a:rPr>
              <a:t>assistere i profughi ucraini</a:t>
            </a:r>
            <a:r>
              <a:rPr lang="it-IT" dirty="0">
                <a:latin typeface="Trebuchet MS" panose="020B0603020202020204" pitchFamily="34" charset="0"/>
              </a:rPr>
              <a:t> </a:t>
            </a:r>
          </a:p>
          <a:p>
            <a:r>
              <a:rPr lang="it-IT" dirty="0">
                <a:latin typeface="Trebuchet MS" panose="020B0603020202020204" pitchFamily="34" charset="0"/>
              </a:rPr>
              <a:t>e per </a:t>
            </a:r>
            <a:r>
              <a:rPr lang="it-IT" u="sng" dirty="0">
                <a:latin typeface="Trebuchet MS" panose="020B0603020202020204" pitchFamily="34" charset="0"/>
              </a:rPr>
              <a:t>alleviare l’impatto economico del conflitto in corso in Ucraina sulle aziende italiane</a:t>
            </a:r>
            <a:r>
              <a:rPr lang="it-IT" dirty="0">
                <a:latin typeface="Trebuchet MS" panose="020B0603020202020204" pitchFamily="34" charset="0"/>
              </a:rPr>
              <a:t>. 5) continuare a </a:t>
            </a:r>
            <a:r>
              <a:rPr lang="it-IT" u="sng" dirty="0">
                <a:latin typeface="Trebuchet MS" panose="020B0603020202020204" pitchFamily="34" charset="0"/>
              </a:rPr>
              <a:t>sostenere la risposta del sistema sanitario alla pandemia</a:t>
            </a:r>
            <a:r>
              <a:rPr lang="it-IT" dirty="0">
                <a:latin typeface="Trebuchet MS" panose="020B0603020202020204" pitchFamily="34" charset="0"/>
              </a:rPr>
              <a:t> e i settori maggiormente colpiti dall’emergenza pandemica.» </a:t>
            </a:r>
            <a:endParaRPr lang="it-IT" dirty="0"/>
          </a:p>
        </p:txBody>
      </p:sp>
    </p:spTree>
    <p:extLst>
      <p:ext uri="{BB962C8B-B14F-4D97-AF65-F5344CB8AC3E}">
        <p14:creationId xmlns:p14="http://schemas.microsoft.com/office/powerpoint/2010/main" val="2723702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954DB1-811C-47D2-BFD1-D8A997838BD7}"/>
              </a:ext>
            </a:extLst>
          </p:cNvPr>
          <p:cNvSpPr>
            <a:spLocks noGrp="1"/>
          </p:cNvSpPr>
          <p:nvPr>
            <p:ph type="title"/>
          </p:nvPr>
        </p:nvSpPr>
        <p:spPr/>
        <p:txBody>
          <a:bodyPr/>
          <a:lstStyle/>
          <a:p>
            <a:r>
              <a:rPr lang="it-IT" dirty="0"/>
              <a:t>La regola della spesa (*)</a:t>
            </a:r>
          </a:p>
        </p:txBody>
      </p:sp>
      <p:sp>
        <p:nvSpPr>
          <p:cNvPr id="3" name="Segnaposto contenuto 2">
            <a:extLst>
              <a:ext uri="{FF2B5EF4-FFF2-40B4-BE49-F238E27FC236}">
                <a16:creationId xmlns:a16="http://schemas.microsoft.com/office/drawing/2014/main" id="{0C5393DA-0443-4AC7-AC98-B5D1A4ED3BBE}"/>
              </a:ext>
            </a:extLst>
          </p:cNvPr>
          <p:cNvSpPr>
            <a:spLocks noGrp="1"/>
          </p:cNvSpPr>
          <p:nvPr>
            <p:ph idx="1"/>
          </p:nvPr>
        </p:nvSpPr>
        <p:spPr>
          <a:xfrm>
            <a:off x="736600" y="1830463"/>
            <a:ext cx="10515600" cy="4351338"/>
          </a:xfrm>
        </p:spPr>
        <p:txBody>
          <a:bodyPr>
            <a:normAutofit fontScale="92500" lnSpcReduction="10000"/>
          </a:bodyPr>
          <a:lstStyle/>
          <a:p>
            <a:r>
              <a:rPr lang="it-IT" dirty="0"/>
              <a:t>La regola della spesa indica come la spesa dovrebbe evolversi </a:t>
            </a:r>
            <a:r>
              <a:rPr lang="it-IT" u="sng" dirty="0"/>
              <a:t>per mantenere il saldo di bilancio strutturale coerente con l’</a:t>
            </a:r>
            <a:r>
              <a:rPr lang="it-IT" b="1" u="sng" dirty="0"/>
              <a:t>Obiettivo di Medio Termine</a:t>
            </a:r>
            <a:r>
              <a:rPr lang="it-IT" dirty="0"/>
              <a:t> (OMT o MTO in inglese) o nel caso il Paese non sia all’OMT, per effettuare l’aggiustamento strutturale necessario alla convergenza.</a:t>
            </a:r>
          </a:p>
          <a:p>
            <a:r>
              <a:rPr lang="it-IT" b="1" dirty="0"/>
              <a:t>la regola fissa un tetto alla crescita della spesa pubblica </a:t>
            </a:r>
            <a:r>
              <a:rPr lang="it-IT" dirty="0"/>
              <a:t>che, se perseguito, permetterebbe al paese di realizzare un saldo strutturale tale da convergere all’OMT</a:t>
            </a:r>
          </a:p>
          <a:p>
            <a:r>
              <a:rPr lang="it-IT" dirty="0"/>
              <a:t>Occorre calcolare quindi due aggregati di spesa: </a:t>
            </a:r>
          </a:p>
          <a:p>
            <a:pPr lvl="1"/>
            <a:r>
              <a:rPr lang="it-IT" dirty="0">
                <a:highlight>
                  <a:srgbClr val="FFFF00"/>
                </a:highlight>
              </a:rPr>
              <a:t>G</a:t>
            </a:r>
            <a:r>
              <a:rPr lang="it-IT" dirty="0"/>
              <a:t>= Spesa PA-(spesa per interessi + </a:t>
            </a:r>
            <a:r>
              <a:rPr lang="it-IT" b="1" dirty="0"/>
              <a:t>spesa programmi UE </a:t>
            </a:r>
            <a:r>
              <a:rPr lang="it-IT" dirty="0"/>
              <a:t>+ </a:t>
            </a:r>
            <a:r>
              <a:rPr lang="it-IT" b="1" dirty="0"/>
              <a:t>media su 4 anni della spesa per investimenti </a:t>
            </a:r>
            <a:r>
              <a:rPr lang="it-IT" dirty="0"/>
              <a:t>+ </a:t>
            </a:r>
            <a:r>
              <a:rPr lang="it-IT" b="1" dirty="0"/>
              <a:t>spesa per sussidi di disoccupazione</a:t>
            </a:r>
            <a:r>
              <a:rPr lang="it-IT" dirty="0"/>
              <a:t>)</a:t>
            </a:r>
          </a:p>
          <a:p>
            <a:pPr lvl="1"/>
            <a:r>
              <a:rPr lang="it-IT" dirty="0" err="1">
                <a:highlight>
                  <a:srgbClr val="FFFF00"/>
                </a:highlight>
              </a:rPr>
              <a:t>Gn</a:t>
            </a:r>
            <a:r>
              <a:rPr lang="it-IT" dirty="0"/>
              <a:t>=G-(entrate discrezionali </a:t>
            </a:r>
            <a:r>
              <a:rPr lang="it-IT" u="sng" dirty="0"/>
              <a:t>al netto delle una-tantum</a:t>
            </a:r>
            <a:r>
              <a:rPr lang="it-IT" dirty="0"/>
              <a:t>)</a:t>
            </a:r>
          </a:p>
          <a:p>
            <a:r>
              <a:rPr lang="it-IT" dirty="0"/>
              <a:t>Quindi il tasso di crescita della spesa per </a:t>
            </a:r>
            <a:r>
              <a:rPr lang="it-IT" dirty="0">
                <a:highlight>
                  <a:srgbClr val="FFFF00"/>
                </a:highlight>
              </a:rPr>
              <a:t>l’OMT </a:t>
            </a:r>
            <a:r>
              <a:rPr lang="it-IT" dirty="0"/>
              <a:t>in ogni anno è: </a:t>
            </a:r>
            <a:r>
              <a:rPr lang="it-IT" dirty="0" err="1">
                <a:highlight>
                  <a:srgbClr val="FFFF00"/>
                </a:highlight>
              </a:rPr>
              <a:t>TS</a:t>
            </a:r>
            <a:r>
              <a:rPr lang="it-IT" baseline="-25000" dirty="0" err="1">
                <a:highlight>
                  <a:srgbClr val="FFFF00"/>
                </a:highlight>
              </a:rPr>
              <a:t>t</a:t>
            </a:r>
            <a:r>
              <a:rPr lang="it-IT" dirty="0">
                <a:highlight>
                  <a:srgbClr val="FFFF00"/>
                </a:highlight>
              </a:rPr>
              <a:t>=Gn</a:t>
            </a:r>
            <a:r>
              <a:rPr lang="it-IT" baseline="-25000" dirty="0">
                <a:highlight>
                  <a:srgbClr val="FFFF00"/>
                </a:highlight>
              </a:rPr>
              <a:t>t</a:t>
            </a:r>
            <a:r>
              <a:rPr lang="it-IT" dirty="0">
                <a:highlight>
                  <a:srgbClr val="FFFF00"/>
                </a:highlight>
              </a:rPr>
              <a:t>-G</a:t>
            </a:r>
            <a:r>
              <a:rPr lang="it-IT" baseline="-25000" dirty="0">
                <a:highlight>
                  <a:srgbClr val="FFFF00"/>
                </a:highlight>
              </a:rPr>
              <a:t>t-1</a:t>
            </a:r>
          </a:p>
          <a:p>
            <a:endParaRPr lang="it-IT" dirty="0"/>
          </a:p>
        </p:txBody>
      </p:sp>
      <p:sp>
        <p:nvSpPr>
          <p:cNvPr id="4" name="Rettangolo 3">
            <a:extLst>
              <a:ext uri="{FF2B5EF4-FFF2-40B4-BE49-F238E27FC236}">
                <a16:creationId xmlns:a16="http://schemas.microsoft.com/office/drawing/2014/main" id="{BC10620A-9752-4E4B-9CF1-D95A2ABF4DE4}"/>
              </a:ext>
            </a:extLst>
          </p:cNvPr>
          <p:cNvSpPr/>
          <p:nvPr/>
        </p:nvSpPr>
        <p:spPr>
          <a:xfrm>
            <a:off x="438912" y="6169709"/>
            <a:ext cx="9070848" cy="646331"/>
          </a:xfrm>
          <a:prstGeom prst="rect">
            <a:avLst/>
          </a:prstGeom>
        </p:spPr>
        <p:txBody>
          <a:bodyPr wrap="square">
            <a:spAutoFit/>
          </a:bodyPr>
          <a:lstStyle/>
          <a:p>
            <a:r>
              <a:rPr lang="it-IT" dirty="0"/>
              <a:t>(*) Rif. Bibliografico: </a:t>
            </a:r>
            <a:r>
              <a:rPr lang="it-IT" dirty="0">
                <a:hlinkClick r:id="rId2"/>
              </a:rPr>
              <a:t>https://www.rgs.mef.gov.it/_Documenti/VERSIONE-I/Attivit--i/Contabilit_e_finanza_pubblica/DEF/2022/Nota-Metodologica-2022.pdf</a:t>
            </a:r>
            <a:r>
              <a:rPr lang="it-IT" dirty="0"/>
              <a:t> </a:t>
            </a:r>
          </a:p>
        </p:txBody>
      </p:sp>
    </p:spTree>
    <p:extLst>
      <p:ext uri="{BB962C8B-B14F-4D97-AF65-F5344CB8AC3E}">
        <p14:creationId xmlns:p14="http://schemas.microsoft.com/office/powerpoint/2010/main" val="339097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EB9744-B4BD-4EBD-B4EB-B83623A3FB9E}"/>
              </a:ext>
            </a:extLst>
          </p:cNvPr>
          <p:cNvSpPr>
            <a:spLocks noGrp="1"/>
          </p:cNvSpPr>
          <p:nvPr>
            <p:ph type="title"/>
          </p:nvPr>
        </p:nvSpPr>
        <p:spPr/>
        <p:txBody>
          <a:bodyPr/>
          <a:lstStyle/>
          <a:p>
            <a:r>
              <a:rPr lang="it-IT" dirty="0"/>
              <a:t>La regola della spesa (</a:t>
            </a:r>
            <a:r>
              <a:rPr lang="it-IT" dirty="0" err="1"/>
              <a:t>cont</a:t>
            </a:r>
            <a:r>
              <a:rPr lang="it-IT" dirty="0"/>
              <a:t>.)</a:t>
            </a:r>
          </a:p>
        </p:txBody>
      </p:sp>
      <p:sp>
        <p:nvSpPr>
          <p:cNvPr id="3" name="Segnaposto contenuto 2">
            <a:extLst>
              <a:ext uri="{FF2B5EF4-FFF2-40B4-BE49-F238E27FC236}">
                <a16:creationId xmlns:a16="http://schemas.microsoft.com/office/drawing/2014/main" id="{2C9A0145-AD57-4DE5-8EDA-93AA379B3E90}"/>
              </a:ext>
            </a:extLst>
          </p:cNvPr>
          <p:cNvSpPr>
            <a:spLocks noGrp="1"/>
          </p:cNvSpPr>
          <p:nvPr>
            <p:ph idx="1"/>
          </p:nvPr>
        </p:nvSpPr>
        <p:spPr>
          <a:xfrm>
            <a:off x="838200" y="1636940"/>
            <a:ext cx="10515600" cy="4351338"/>
          </a:xfrm>
        </p:spPr>
        <p:txBody>
          <a:bodyPr>
            <a:normAutofit fontScale="92500" lnSpcReduction="10000"/>
          </a:bodyPr>
          <a:lstStyle/>
          <a:p>
            <a:r>
              <a:rPr lang="it-IT" dirty="0"/>
              <a:t>Per i Paesi che non hanno ancora raggiunto l’OMT, si fissa un valore di riferimento annuale (</a:t>
            </a:r>
            <a:r>
              <a:rPr lang="it-IT" i="1" dirty="0" err="1"/>
              <a:t>expenditure</a:t>
            </a:r>
            <a:r>
              <a:rPr lang="it-IT" i="1" dirty="0"/>
              <a:t> benchmark o </a:t>
            </a:r>
            <a:r>
              <a:rPr lang="it-IT" i="1" dirty="0" err="1"/>
              <a:t>EB</a:t>
            </a:r>
            <a:r>
              <a:rPr lang="it-IT" i="1" baseline="-25000" dirty="0" err="1"/>
              <a:t>t</a:t>
            </a:r>
            <a:r>
              <a:rPr lang="it-IT" dirty="0"/>
              <a:t>) che indica il tasso di crescita </a:t>
            </a:r>
            <a:r>
              <a:rPr lang="it-IT" b="1" dirty="0"/>
              <a:t>massimo</a:t>
            </a:r>
            <a:r>
              <a:rPr lang="it-IT" dirty="0"/>
              <a:t> della spesa pubblica </a:t>
            </a:r>
            <a:r>
              <a:rPr lang="it-IT" u="sng" dirty="0"/>
              <a:t>corretto per la matrice delle condizioni economiche</a:t>
            </a:r>
            <a:r>
              <a:rPr lang="it-IT" dirty="0"/>
              <a:t>, per cui occorrono le seguenti variabili: </a:t>
            </a:r>
          </a:p>
          <a:p>
            <a:pPr lvl="1"/>
            <a:r>
              <a:rPr lang="it-IT" dirty="0"/>
              <a:t>i) il valore medio della crescita del PIL potenziale su 10 anni (5 anni precedenti e 4 anni successivi all’anno base);</a:t>
            </a:r>
          </a:p>
          <a:p>
            <a:pPr lvl="1"/>
            <a:r>
              <a:rPr lang="it-IT" dirty="0"/>
              <a:t>ii) il margine di convergenza che tiene conto dell’aggiustamento fiscale richiesto ai paesi che non hanno raggiunto l’OMT</a:t>
            </a:r>
          </a:p>
          <a:p>
            <a:r>
              <a:rPr lang="it-IT" dirty="0"/>
              <a:t>Il PSC confronta </a:t>
            </a:r>
            <a:r>
              <a:rPr lang="it-IT" dirty="0" err="1"/>
              <a:t>EB</a:t>
            </a:r>
            <a:r>
              <a:rPr lang="it-IT" baseline="-25000" dirty="0" err="1"/>
              <a:t>t</a:t>
            </a:r>
            <a:r>
              <a:rPr lang="it-IT" dirty="0"/>
              <a:t> e </a:t>
            </a:r>
            <a:r>
              <a:rPr lang="it-IT" dirty="0" err="1"/>
              <a:t>TS</a:t>
            </a:r>
            <a:r>
              <a:rPr lang="it-IT" baseline="-25000" dirty="0" err="1"/>
              <a:t>t</a:t>
            </a:r>
            <a:r>
              <a:rPr lang="it-IT" baseline="-25000" dirty="0"/>
              <a:t>  </a:t>
            </a:r>
            <a:r>
              <a:rPr lang="it-IT" dirty="0"/>
              <a:t>moltiplicando la differenza o deviazione (</a:t>
            </a:r>
            <a:r>
              <a:rPr lang="it-IT" b="1" dirty="0" err="1"/>
              <a:t>DB</a:t>
            </a:r>
            <a:r>
              <a:rPr lang="it-IT" b="1" baseline="-25000" dirty="0" err="1"/>
              <a:t>t</a:t>
            </a:r>
            <a:r>
              <a:rPr lang="it-IT" dirty="0"/>
              <a:t>) per  la spesa del periodo precedente (G</a:t>
            </a:r>
            <a:r>
              <a:rPr lang="it-IT" baseline="-25000" dirty="0"/>
              <a:t>t-1</a:t>
            </a:r>
            <a:r>
              <a:rPr lang="it-IT" dirty="0"/>
              <a:t>) rapportandolo al PIL: se la deviazione è superiore a 0,5 punti su un anno o a 0,25 su due anni, allora occorrono interventi sulla riduzione della spesa per rispettare l’OMT.</a:t>
            </a:r>
          </a:p>
        </p:txBody>
      </p:sp>
      <p:sp>
        <p:nvSpPr>
          <p:cNvPr id="4" name="Freccia in giù 3">
            <a:extLst>
              <a:ext uri="{FF2B5EF4-FFF2-40B4-BE49-F238E27FC236}">
                <a16:creationId xmlns:a16="http://schemas.microsoft.com/office/drawing/2014/main" id="{81144FC2-CA04-4F4F-A332-454A73113B40}"/>
              </a:ext>
            </a:extLst>
          </p:cNvPr>
          <p:cNvSpPr/>
          <p:nvPr/>
        </p:nvSpPr>
        <p:spPr>
          <a:xfrm>
            <a:off x="5471886" y="5597034"/>
            <a:ext cx="546705" cy="295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389E33AC-7255-4F4A-B738-C6467FE3DF5C}"/>
              </a:ext>
            </a:extLst>
          </p:cNvPr>
          <p:cNvSpPr/>
          <p:nvPr/>
        </p:nvSpPr>
        <p:spPr>
          <a:xfrm>
            <a:off x="2053578" y="5988278"/>
            <a:ext cx="7785366" cy="707886"/>
          </a:xfrm>
          <a:prstGeom prst="rect">
            <a:avLst/>
          </a:prstGeom>
          <a:solidFill>
            <a:srgbClr val="92D050"/>
          </a:solidFill>
        </p:spPr>
        <p:txBody>
          <a:bodyPr wrap="square">
            <a:spAutoFit/>
          </a:bodyPr>
          <a:lstStyle/>
          <a:p>
            <a:r>
              <a:rPr lang="it-IT" sz="2000" b="1" dirty="0">
                <a:latin typeface="TrebuchetMS"/>
              </a:rPr>
              <a:t>La regola della spesa del PSC mira ad allineare la crescita della spesa primaria alla crescita economica di lungo periodo</a:t>
            </a:r>
            <a:endParaRPr lang="it-IT" sz="2000" b="1" dirty="0"/>
          </a:p>
        </p:txBody>
      </p:sp>
    </p:spTree>
    <p:extLst>
      <p:ext uri="{BB962C8B-B14F-4D97-AF65-F5344CB8AC3E}">
        <p14:creationId xmlns:p14="http://schemas.microsoft.com/office/powerpoint/2010/main" val="851516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2B4AC-187E-4A80-A15A-565B66F13F5E}"/>
              </a:ext>
            </a:extLst>
          </p:cNvPr>
          <p:cNvSpPr>
            <a:spLocks noGrp="1"/>
          </p:cNvSpPr>
          <p:nvPr>
            <p:ph type="title"/>
          </p:nvPr>
        </p:nvSpPr>
        <p:spPr/>
        <p:txBody>
          <a:bodyPr>
            <a:normAutofit/>
          </a:bodyPr>
          <a:lstStyle/>
          <a:p>
            <a:r>
              <a:rPr lang="it-IT" dirty="0"/>
              <a:t>Gli indicatori della sorveglianza fiscale nel DEF (p. 70 Programma di stabilità 2022) </a:t>
            </a:r>
          </a:p>
        </p:txBody>
      </p:sp>
      <p:sp>
        <p:nvSpPr>
          <p:cNvPr id="4" name="Rettangolo 3">
            <a:extLst>
              <a:ext uri="{FF2B5EF4-FFF2-40B4-BE49-F238E27FC236}">
                <a16:creationId xmlns:a16="http://schemas.microsoft.com/office/drawing/2014/main" id="{BD258464-3F62-4465-B37D-41131AF508C8}"/>
              </a:ext>
            </a:extLst>
          </p:cNvPr>
          <p:cNvSpPr/>
          <p:nvPr/>
        </p:nvSpPr>
        <p:spPr>
          <a:xfrm>
            <a:off x="8579104" y="1862943"/>
            <a:ext cx="3470656" cy="923330"/>
          </a:xfrm>
          <a:prstGeom prst="rect">
            <a:avLst/>
          </a:prstGeom>
        </p:spPr>
        <p:txBody>
          <a:bodyPr wrap="square">
            <a:spAutoFit/>
          </a:bodyPr>
          <a:lstStyle/>
          <a:p>
            <a:r>
              <a:rPr lang="it-IT" dirty="0"/>
              <a:t>Revisioni. </a:t>
            </a:r>
            <a:r>
              <a:rPr lang="it-IT" dirty="0">
                <a:hlinkClick r:id="rId2"/>
              </a:rPr>
              <a:t>https://www.istat.it/it/files//2023/03/PIL-e-indebitamento-AP.pdf</a:t>
            </a:r>
            <a:r>
              <a:rPr lang="it-IT" dirty="0"/>
              <a:t> </a:t>
            </a:r>
          </a:p>
        </p:txBody>
      </p:sp>
      <p:pic>
        <p:nvPicPr>
          <p:cNvPr id="5" name="Immagine 4">
            <a:extLst>
              <a:ext uri="{FF2B5EF4-FFF2-40B4-BE49-F238E27FC236}">
                <a16:creationId xmlns:a16="http://schemas.microsoft.com/office/drawing/2014/main" id="{65B8FD21-4C26-487D-BA49-B764361DDD05}"/>
              </a:ext>
            </a:extLst>
          </p:cNvPr>
          <p:cNvPicPr>
            <a:picLocks noChangeAspect="1"/>
          </p:cNvPicPr>
          <p:nvPr/>
        </p:nvPicPr>
        <p:blipFill>
          <a:blip r:embed="rId3"/>
          <a:stretch>
            <a:fillRect/>
          </a:stretch>
        </p:blipFill>
        <p:spPr>
          <a:xfrm>
            <a:off x="421009" y="1637792"/>
            <a:ext cx="8009533" cy="5031231"/>
          </a:xfrm>
          <a:prstGeom prst="rect">
            <a:avLst/>
          </a:prstGeom>
        </p:spPr>
      </p:pic>
      <p:sp>
        <p:nvSpPr>
          <p:cNvPr id="6" name="Rettangolo 5">
            <a:extLst>
              <a:ext uri="{FF2B5EF4-FFF2-40B4-BE49-F238E27FC236}">
                <a16:creationId xmlns:a16="http://schemas.microsoft.com/office/drawing/2014/main" id="{94F1A07E-A868-45C7-9CBA-3C8FD3DC75DF}"/>
              </a:ext>
            </a:extLst>
          </p:cNvPr>
          <p:cNvSpPr/>
          <p:nvPr/>
        </p:nvSpPr>
        <p:spPr>
          <a:xfrm>
            <a:off x="5291328" y="2324608"/>
            <a:ext cx="1072896"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3B167554-1F73-4D78-9855-C9435D420314}"/>
              </a:ext>
            </a:extLst>
          </p:cNvPr>
          <p:cNvSpPr/>
          <p:nvPr/>
        </p:nvSpPr>
        <p:spPr>
          <a:xfrm>
            <a:off x="5982208" y="3800474"/>
            <a:ext cx="382016" cy="58458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sinistra 7">
            <a:extLst>
              <a:ext uri="{FF2B5EF4-FFF2-40B4-BE49-F238E27FC236}">
                <a16:creationId xmlns:a16="http://schemas.microsoft.com/office/drawing/2014/main" id="{FB51875F-3939-470E-90F0-AB6BF5255D3E}"/>
              </a:ext>
            </a:extLst>
          </p:cNvPr>
          <p:cNvSpPr/>
          <p:nvPr/>
        </p:nvSpPr>
        <p:spPr>
          <a:xfrm>
            <a:off x="8367776" y="2324608"/>
            <a:ext cx="182880"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9FFBBE2D-1DF5-474D-AB0A-69388CF2F511}"/>
              </a:ext>
            </a:extLst>
          </p:cNvPr>
          <p:cNvSpPr/>
          <p:nvPr/>
        </p:nvSpPr>
        <p:spPr>
          <a:xfrm>
            <a:off x="5291328" y="4414519"/>
            <a:ext cx="1072896" cy="203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p14="http://schemas.microsoft.com/office/powerpoint/2010/main">
        <mc:Choice Requires="p14">
          <p:contentPart p14:bwMode="auto" r:id="rId4">
            <p14:nvContentPartPr>
              <p14:cNvPr id="10" name="Input penna 9">
                <a:extLst>
                  <a:ext uri="{FF2B5EF4-FFF2-40B4-BE49-F238E27FC236}">
                    <a16:creationId xmlns:a16="http://schemas.microsoft.com/office/drawing/2014/main" id="{F9B05181-48C2-4497-99F0-FC803B782AF0}"/>
                  </a:ext>
                </a:extLst>
              </p14:cNvPr>
              <p14:cNvContentPartPr/>
              <p14:nvPr/>
            </p14:nvContentPartPr>
            <p14:xfrm>
              <a:off x="662048" y="4482336"/>
              <a:ext cx="765720" cy="20880"/>
            </p14:xfrm>
          </p:contentPart>
        </mc:Choice>
        <mc:Fallback xmlns="">
          <p:pic>
            <p:nvPicPr>
              <p:cNvPr id="10" name="Input penna 9">
                <a:extLst>
                  <a:ext uri="{FF2B5EF4-FFF2-40B4-BE49-F238E27FC236}">
                    <a16:creationId xmlns:a16="http://schemas.microsoft.com/office/drawing/2014/main" id="{F9B05181-48C2-4497-99F0-FC803B782AF0}"/>
                  </a:ext>
                </a:extLst>
              </p:cNvPr>
              <p:cNvPicPr/>
              <p:nvPr/>
            </p:nvPicPr>
            <p:blipFill>
              <a:blip r:embed="rId5"/>
              <a:stretch>
                <a:fillRect/>
              </a:stretch>
            </p:blipFill>
            <p:spPr>
              <a:xfrm>
                <a:off x="644408" y="4446336"/>
                <a:ext cx="801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put penna 10">
                <a:extLst>
                  <a:ext uri="{FF2B5EF4-FFF2-40B4-BE49-F238E27FC236}">
                    <a16:creationId xmlns:a16="http://schemas.microsoft.com/office/drawing/2014/main" id="{62D15E37-07AB-4184-98B1-7C1926856BEB}"/>
                  </a:ext>
                </a:extLst>
              </p14:cNvPr>
              <p14:cNvContentPartPr/>
              <p14:nvPr/>
            </p14:nvContentPartPr>
            <p14:xfrm>
              <a:off x="784448" y="5271096"/>
              <a:ext cx="1829880" cy="78480"/>
            </p14:xfrm>
          </p:contentPart>
        </mc:Choice>
        <mc:Fallback xmlns="">
          <p:pic>
            <p:nvPicPr>
              <p:cNvPr id="11" name="Input penna 10">
                <a:extLst>
                  <a:ext uri="{FF2B5EF4-FFF2-40B4-BE49-F238E27FC236}">
                    <a16:creationId xmlns:a16="http://schemas.microsoft.com/office/drawing/2014/main" id="{62D15E37-07AB-4184-98B1-7C1926856BEB}"/>
                  </a:ext>
                </a:extLst>
              </p:cNvPr>
              <p:cNvPicPr/>
              <p:nvPr/>
            </p:nvPicPr>
            <p:blipFill>
              <a:blip r:embed="rId7"/>
              <a:stretch>
                <a:fillRect/>
              </a:stretch>
            </p:blipFill>
            <p:spPr>
              <a:xfrm>
                <a:off x="766448" y="5235096"/>
                <a:ext cx="1865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put penna 11">
                <a:extLst>
                  <a:ext uri="{FF2B5EF4-FFF2-40B4-BE49-F238E27FC236}">
                    <a16:creationId xmlns:a16="http://schemas.microsoft.com/office/drawing/2014/main" id="{4CF29111-7CAC-47A7-BF67-9DD3147AD3AF}"/>
                  </a:ext>
                </a:extLst>
              </p14:cNvPr>
              <p14:cNvContentPartPr/>
              <p14:nvPr/>
            </p14:nvContentPartPr>
            <p14:xfrm>
              <a:off x="495368" y="3665496"/>
              <a:ext cx="2979000" cy="90360"/>
            </p14:xfrm>
          </p:contentPart>
        </mc:Choice>
        <mc:Fallback xmlns="">
          <p:pic>
            <p:nvPicPr>
              <p:cNvPr id="12" name="Input penna 11">
                <a:extLst>
                  <a:ext uri="{FF2B5EF4-FFF2-40B4-BE49-F238E27FC236}">
                    <a16:creationId xmlns:a16="http://schemas.microsoft.com/office/drawing/2014/main" id="{4CF29111-7CAC-47A7-BF67-9DD3147AD3AF}"/>
                  </a:ext>
                </a:extLst>
              </p:cNvPr>
              <p:cNvPicPr/>
              <p:nvPr/>
            </p:nvPicPr>
            <p:blipFill>
              <a:blip r:embed="rId9"/>
              <a:stretch>
                <a:fillRect/>
              </a:stretch>
            </p:blipFill>
            <p:spPr>
              <a:xfrm>
                <a:off x="477728" y="3629856"/>
                <a:ext cx="30146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put penna 12">
                <a:extLst>
                  <a:ext uri="{FF2B5EF4-FFF2-40B4-BE49-F238E27FC236}">
                    <a16:creationId xmlns:a16="http://schemas.microsoft.com/office/drawing/2014/main" id="{FB8E0256-4E7E-43A0-B7A4-24575D7A7D92}"/>
                  </a:ext>
                </a:extLst>
              </p14:cNvPr>
              <p14:cNvContentPartPr/>
              <p14:nvPr/>
            </p14:nvContentPartPr>
            <p14:xfrm>
              <a:off x="499688" y="3603576"/>
              <a:ext cx="2994120" cy="58680"/>
            </p14:xfrm>
          </p:contentPart>
        </mc:Choice>
        <mc:Fallback xmlns="">
          <p:pic>
            <p:nvPicPr>
              <p:cNvPr id="13" name="Input penna 12">
                <a:extLst>
                  <a:ext uri="{FF2B5EF4-FFF2-40B4-BE49-F238E27FC236}">
                    <a16:creationId xmlns:a16="http://schemas.microsoft.com/office/drawing/2014/main" id="{FB8E0256-4E7E-43A0-B7A4-24575D7A7D92}"/>
                  </a:ext>
                </a:extLst>
              </p:cNvPr>
              <p:cNvPicPr/>
              <p:nvPr/>
            </p:nvPicPr>
            <p:blipFill>
              <a:blip r:embed="rId11"/>
              <a:stretch>
                <a:fillRect/>
              </a:stretch>
            </p:blipFill>
            <p:spPr>
              <a:xfrm>
                <a:off x="482048" y="3567576"/>
                <a:ext cx="3029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put penna 13">
                <a:extLst>
                  <a:ext uri="{FF2B5EF4-FFF2-40B4-BE49-F238E27FC236}">
                    <a16:creationId xmlns:a16="http://schemas.microsoft.com/office/drawing/2014/main" id="{3CCA6452-8519-4ABF-91FE-07BD81231025}"/>
                  </a:ext>
                </a:extLst>
              </p14:cNvPr>
              <p14:cNvContentPartPr/>
              <p14:nvPr/>
            </p14:nvContentPartPr>
            <p14:xfrm>
              <a:off x="1393568" y="3644976"/>
              <a:ext cx="1639800" cy="9000"/>
            </p14:xfrm>
          </p:contentPart>
        </mc:Choice>
        <mc:Fallback xmlns="">
          <p:pic>
            <p:nvPicPr>
              <p:cNvPr id="14" name="Input penna 13">
                <a:extLst>
                  <a:ext uri="{FF2B5EF4-FFF2-40B4-BE49-F238E27FC236}">
                    <a16:creationId xmlns:a16="http://schemas.microsoft.com/office/drawing/2014/main" id="{3CCA6452-8519-4ABF-91FE-07BD81231025}"/>
                  </a:ext>
                </a:extLst>
              </p:cNvPr>
              <p:cNvPicPr/>
              <p:nvPr/>
            </p:nvPicPr>
            <p:blipFill>
              <a:blip r:embed="rId13"/>
              <a:stretch>
                <a:fillRect/>
              </a:stretch>
            </p:blipFill>
            <p:spPr>
              <a:xfrm>
                <a:off x="1375928" y="3608976"/>
                <a:ext cx="1675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put penna 14">
                <a:extLst>
                  <a:ext uri="{FF2B5EF4-FFF2-40B4-BE49-F238E27FC236}">
                    <a16:creationId xmlns:a16="http://schemas.microsoft.com/office/drawing/2014/main" id="{3FF38F88-C9FD-4877-AB31-716426E98B37}"/>
                  </a:ext>
                </a:extLst>
              </p14:cNvPr>
              <p14:cNvContentPartPr/>
              <p14:nvPr/>
            </p14:nvContentPartPr>
            <p14:xfrm>
              <a:off x="1848968" y="3661536"/>
              <a:ext cx="1372680" cy="41040"/>
            </p14:xfrm>
          </p:contentPart>
        </mc:Choice>
        <mc:Fallback xmlns="">
          <p:pic>
            <p:nvPicPr>
              <p:cNvPr id="15" name="Input penna 14">
                <a:extLst>
                  <a:ext uri="{FF2B5EF4-FFF2-40B4-BE49-F238E27FC236}">
                    <a16:creationId xmlns:a16="http://schemas.microsoft.com/office/drawing/2014/main" id="{3FF38F88-C9FD-4877-AB31-716426E98B37}"/>
                  </a:ext>
                </a:extLst>
              </p:cNvPr>
              <p:cNvPicPr/>
              <p:nvPr/>
            </p:nvPicPr>
            <p:blipFill>
              <a:blip r:embed="rId15"/>
              <a:stretch>
                <a:fillRect/>
              </a:stretch>
            </p:blipFill>
            <p:spPr>
              <a:xfrm>
                <a:off x="1831328" y="3625896"/>
                <a:ext cx="1408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put penna 15">
                <a:extLst>
                  <a:ext uri="{FF2B5EF4-FFF2-40B4-BE49-F238E27FC236}">
                    <a16:creationId xmlns:a16="http://schemas.microsoft.com/office/drawing/2014/main" id="{5D3E53ED-3326-4A39-A97B-7C1BE6FC215C}"/>
                  </a:ext>
                </a:extLst>
              </p14:cNvPr>
              <p14:cNvContentPartPr/>
              <p14:nvPr/>
            </p14:nvContentPartPr>
            <p14:xfrm>
              <a:off x="459008" y="3681336"/>
              <a:ext cx="830520" cy="4680"/>
            </p14:xfrm>
          </p:contentPart>
        </mc:Choice>
        <mc:Fallback xmlns="">
          <p:pic>
            <p:nvPicPr>
              <p:cNvPr id="16" name="Input penna 15">
                <a:extLst>
                  <a:ext uri="{FF2B5EF4-FFF2-40B4-BE49-F238E27FC236}">
                    <a16:creationId xmlns:a16="http://schemas.microsoft.com/office/drawing/2014/main" id="{5D3E53ED-3326-4A39-A97B-7C1BE6FC215C}"/>
                  </a:ext>
                </a:extLst>
              </p:cNvPr>
              <p:cNvPicPr/>
              <p:nvPr/>
            </p:nvPicPr>
            <p:blipFill>
              <a:blip r:embed="rId17"/>
              <a:stretch>
                <a:fillRect/>
              </a:stretch>
            </p:blipFill>
            <p:spPr>
              <a:xfrm>
                <a:off x="441368" y="3645696"/>
                <a:ext cx="866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put penna 16">
                <a:extLst>
                  <a:ext uri="{FF2B5EF4-FFF2-40B4-BE49-F238E27FC236}">
                    <a16:creationId xmlns:a16="http://schemas.microsoft.com/office/drawing/2014/main" id="{112D61E1-3769-4F64-8B63-C245A57263E3}"/>
                  </a:ext>
                </a:extLst>
              </p14:cNvPr>
              <p14:cNvContentPartPr/>
              <p14:nvPr/>
            </p14:nvContentPartPr>
            <p14:xfrm>
              <a:off x="475208" y="3624816"/>
              <a:ext cx="3020760" cy="118440"/>
            </p14:xfrm>
          </p:contentPart>
        </mc:Choice>
        <mc:Fallback xmlns="">
          <p:pic>
            <p:nvPicPr>
              <p:cNvPr id="17" name="Input penna 16">
                <a:extLst>
                  <a:ext uri="{FF2B5EF4-FFF2-40B4-BE49-F238E27FC236}">
                    <a16:creationId xmlns:a16="http://schemas.microsoft.com/office/drawing/2014/main" id="{112D61E1-3769-4F64-8B63-C245A57263E3}"/>
                  </a:ext>
                </a:extLst>
              </p:cNvPr>
              <p:cNvPicPr/>
              <p:nvPr/>
            </p:nvPicPr>
            <p:blipFill>
              <a:blip r:embed="rId19"/>
              <a:stretch>
                <a:fillRect/>
              </a:stretch>
            </p:blipFill>
            <p:spPr>
              <a:xfrm>
                <a:off x="457208" y="3588816"/>
                <a:ext cx="3056400" cy="190080"/>
              </a:xfrm>
              <a:prstGeom prst="rect">
                <a:avLst/>
              </a:prstGeom>
            </p:spPr>
          </p:pic>
        </mc:Fallback>
      </mc:AlternateContent>
      <p:sp>
        <p:nvSpPr>
          <p:cNvPr id="18" name="Rettangolo con angoli arrotondati 17">
            <a:extLst>
              <a:ext uri="{FF2B5EF4-FFF2-40B4-BE49-F238E27FC236}">
                <a16:creationId xmlns:a16="http://schemas.microsoft.com/office/drawing/2014/main" id="{19E8555B-2638-44B7-8DB5-7C2338C8166C}"/>
              </a:ext>
            </a:extLst>
          </p:cNvPr>
          <p:cNvSpPr/>
          <p:nvPr/>
        </p:nvSpPr>
        <p:spPr>
          <a:xfrm>
            <a:off x="5291328" y="3373120"/>
            <a:ext cx="1072896" cy="203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sinistra 18">
            <a:extLst>
              <a:ext uri="{FF2B5EF4-FFF2-40B4-BE49-F238E27FC236}">
                <a16:creationId xmlns:a16="http://schemas.microsoft.com/office/drawing/2014/main" id="{30BA76A9-54D1-4857-8D6B-72DAA47E02C0}"/>
              </a:ext>
            </a:extLst>
          </p:cNvPr>
          <p:cNvSpPr/>
          <p:nvPr/>
        </p:nvSpPr>
        <p:spPr>
          <a:xfrm>
            <a:off x="8468541" y="2607564"/>
            <a:ext cx="3165856" cy="17226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Si nota l’aumento «consistente» del PIL potenziale per effetto della crescita dell’ultimo decennio</a:t>
            </a:r>
          </a:p>
        </p:txBody>
      </p:sp>
      <p:sp>
        <p:nvSpPr>
          <p:cNvPr id="20" name="Rettangolo 19">
            <a:extLst>
              <a:ext uri="{FF2B5EF4-FFF2-40B4-BE49-F238E27FC236}">
                <a16:creationId xmlns:a16="http://schemas.microsoft.com/office/drawing/2014/main" id="{4BE2C253-3070-4B8C-B4F7-9DC6579D3419}"/>
              </a:ext>
            </a:extLst>
          </p:cNvPr>
          <p:cNvSpPr/>
          <p:nvPr/>
        </p:nvSpPr>
        <p:spPr>
          <a:xfrm>
            <a:off x="8742784" y="4297670"/>
            <a:ext cx="2120517" cy="369332"/>
          </a:xfrm>
          <a:prstGeom prst="rect">
            <a:avLst/>
          </a:prstGeom>
          <a:solidFill>
            <a:srgbClr val="FFFF00"/>
          </a:solidFill>
        </p:spPr>
        <p:txBody>
          <a:bodyPr wrap="none">
            <a:spAutoFit/>
          </a:bodyPr>
          <a:lstStyle/>
          <a:p>
            <a:r>
              <a:rPr lang="it-IT" dirty="0"/>
              <a:t>d(</a:t>
            </a:r>
            <a:r>
              <a:rPr lang="it-IT" dirty="0" err="1"/>
              <a:t>lnY</a:t>
            </a:r>
            <a:r>
              <a:rPr lang="it-IT" dirty="0"/>
              <a:t> – </a:t>
            </a:r>
            <a:r>
              <a:rPr lang="it-IT" dirty="0" err="1"/>
              <a:t>lnY</a:t>
            </a:r>
            <a:r>
              <a:rPr lang="it-IT" baseline="-25000" dirty="0" err="1"/>
              <a:t>trend</a:t>
            </a:r>
            <a:r>
              <a:rPr lang="it-IT" dirty="0"/>
              <a:t>)= </a:t>
            </a:r>
            <a:r>
              <a:rPr lang="it-IT" dirty="0" err="1"/>
              <a:t>OG</a:t>
            </a:r>
            <a:r>
              <a:rPr lang="it-IT" baseline="-25000" dirty="0" err="1"/>
              <a:t>t</a:t>
            </a:r>
            <a:endParaRPr lang="it-IT" baseline="-25000" dirty="0"/>
          </a:p>
        </p:txBody>
      </p:sp>
      <p:sp>
        <p:nvSpPr>
          <p:cNvPr id="21" name="Rettangolo 20">
            <a:extLst>
              <a:ext uri="{FF2B5EF4-FFF2-40B4-BE49-F238E27FC236}">
                <a16:creationId xmlns:a16="http://schemas.microsoft.com/office/drawing/2014/main" id="{F3137AD0-C5AD-43AC-B6F3-0B830F7DAEFE}"/>
              </a:ext>
            </a:extLst>
          </p:cNvPr>
          <p:cNvSpPr/>
          <p:nvPr/>
        </p:nvSpPr>
        <p:spPr>
          <a:xfrm>
            <a:off x="5291328" y="5214112"/>
            <a:ext cx="1072896" cy="241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8061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92D18AD-1115-4644-A95E-8EF1A79D2B7F}"/>
              </a:ext>
            </a:extLst>
          </p:cNvPr>
          <p:cNvSpPr>
            <a:spLocks noGrp="1"/>
          </p:cNvSpPr>
          <p:nvPr>
            <p:ph type="title"/>
          </p:nvPr>
        </p:nvSpPr>
        <p:spPr/>
        <p:txBody>
          <a:bodyPr/>
          <a:lstStyle/>
          <a:p>
            <a:r>
              <a:rPr lang="it-IT" dirty="0"/>
              <a:t>Il Bilancio dell’UE</a:t>
            </a:r>
          </a:p>
        </p:txBody>
      </p:sp>
      <p:sp>
        <p:nvSpPr>
          <p:cNvPr id="5" name="Segnaposto testo 4">
            <a:extLst>
              <a:ext uri="{FF2B5EF4-FFF2-40B4-BE49-F238E27FC236}">
                <a16:creationId xmlns:a16="http://schemas.microsoft.com/office/drawing/2014/main" id="{37C6F41D-902C-4C5A-A351-A2177C767DF4}"/>
              </a:ext>
            </a:extLst>
          </p:cNvPr>
          <p:cNvSpPr>
            <a:spLocks noGrp="1"/>
          </p:cNvSpPr>
          <p:nvPr>
            <p:ph type="body" idx="1"/>
          </p:nvPr>
        </p:nvSpPr>
        <p:spPr/>
        <p:txBody>
          <a:bodyPr/>
          <a:lstStyle/>
          <a:p>
            <a:r>
              <a:rPr lang="it-IT" dirty="0"/>
              <a:t>Le tempistiche</a:t>
            </a:r>
          </a:p>
          <a:p>
            <a:r>
              <a:rPr lang="it-IT" dirty="0"/>
              <a:t>La spesa e i suoi obiettivi (impegni e pagamenti)</a:t>
            </a:r>
          </a:p>
          <a:p>
            <a:r>
              <a:rPr lang="it-IT" dirty="0"/>
              <a:t>Le entrate e i finanziamenti aggiuntivi</a:t>
            </a:r>
          </a:p>
        </p:txBody>
      </p:sp>
    </p:spTree>
    <p:extLst>
      <p:ext uri="{BB962C8B-B14F-4D97-AF65-F5344CB8AC3E}">
        <p14:creationId xmlns:p14="http://schemas.microsoft.com/office/powerpoint/2010/main" val="3953031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050DEE-7409-417D-A0C3-4886DB2E5BD7}"/>
              </a:ext>
            </a:extLst>
          </p:cNvPr>
          <p:cNvSpPr>
            <a:spLocks noGrp="1"/>
          </p:cNvSpPr>
          <p:nvPr>
            <p:ph type="title"/>
          </p:nvPr>
        </p:nvSpPr>
        <p:spPr/>
        <p:txBody>
          <a:bodyPr/>
          <a:lstStyle/>
          <a:p>
            <a:r>
              <a:rPr lang="it-IT" dirty="0"/>
              <a:t>… e per il 2024</a:t>
            </a:r>
          </a:p>
        </p:txBody>
      </p:sp>
      <p:pic>
        <p:nvPicPr>
          <p:cNvPr id="3" name="Immagine 2">
            <a:extLst>
              <a:ext uri="{FF2B5EF4-FFF2-40B4-BE49-F238E27FC236}">
                <a16:creationId xmlns:a16="http://schemas.microsoft.com/office/drawing/2014/main" id="{1D4A6F0A-0E89-44DF-8BC7-5AEC73FB5F3C}"/>
              </a:ext>
            </a:extLst>
          </p:cNvPr>
          <p:cNvPicPr>
            <a:picLocks noChangeAspect="1"/>
          </p:cNvPicPr>
          <p:nvPr/>
        </p:nvPicPr>
        <p:blipFill>
          <a:blip r:embed="rId2"/>
          <a:stretch>
            <a:fillRect/>
          </a:stretch>
        </p:blipFill>
        <p:spPr>
          <a:xfrm>
            <a:off x="968725" y="1560344"/>
            <a:ext cx="7287002" cy="4875290"/>
          </a:xfrm>
          <a:prstGeom prst="rect">
            <a:avLst/>
          </a:prstGeom>
        </p:spPr>
      </p:pic>
      <p:sp>
        <p:nvSpPr>
          <p:cNvPr id="4" name="Rettangolo 3">
            <a:extLst>
              <a:ext uri="{FF2B5EF4-FFF2-40B4-BE49-F238E27FC236}">
                <a16:creationId xmlns:a16="http://schemas.microsoft.com/office/drawing/2014/main" id="{3B2A10F9-90E7-4811-BC18-2EDC23D1B6AA}"/>
              </a:ext>
            </a:extLst>
          </p:cNvPr>
          <p:cNvSpPr/>
          <p:nvPr/>
        </p:nvSpPr>
        <p:spPr>
          <a:xfrm>
            <a:off x="4868091" y="2368732"/>
            <a:ext cx="1550126" cy="2046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sinistra 4">
            <a:extLst>
              <a:ext uri="{FF2B5EF4-FFF2-40B4-BE49-F238E27FC236}">
                <a16:creationId xmlns:a16="http://schemas.microsoft.com/office/drawing/2014/main" id="{1AE4DEFA-8337-4518-B945-446F1DE9F66A}"/>
              </a:ext>
            </a:extLst>
          </p:cNvPr>
          <p:cNvSpPr/>
          <p:nvPr/>
        </p:nvSpPr>
        <p:spPr>
          <a:xfrm>
            <a:off x="8255727" y="2734165"/>
            <a:ext cx="2652305" cy="1389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Revisione del PIL potenziale per effetto dell’ultimo periodo</a:t>
            </a:r>
          </a:p>
        </p:txBody>
      </p:sp>
      <p:sp>
        <p:nvSpPr>
          <p:cNvPr id="6" name="Rettangolo 5">
            <a:extLst>
              <a:ext uri="{FF2B5EF4-FFF2-40B4-BE49-F238E27FC236}">
                <a16:creationId xmlns:a16="http://schemas.microsoft.com/office/drawing/2014/main" id="{0F913846-E80C-40F6-8222-C98C98F9B5F2}"/>
              </a:ext>
            </a:extLst>
          </p:cNvPr>
          <p:cNvSpPr/>
          <p:nvPr/>
        </p:nvSpPr>
        <p:spPr>
          <a:xfrm>
            <a:off x="4868091" y="3326674"/>
            <a:ext cx="1550126" cy="2046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sp>
        <p:nvSpPr>
          <p:cNvPr id="7" name="Rettangolo 6">
            <a:extLst>
              <a:ext uri="{FF2B5EF4-FFF2-40B4-BE49-F238E27FC236}">
                <a16:creationId xmlns:a16="http://schemas.microsoft.com/office/drawing/2014/main" id="{F3A8A6A2-D9E9-4789-9CF6-3CE7E97D2AD6}"/>
              </a:ext>
            </a:extLst>
          </p:cNvPr>
          <p:cNvSpPr/>
          <p:nvPr/>
        </p:nvSpPr>
        <p:spPr>
          <a:xfrm>
            <a:off x="6096000" y="3735977"/>
            <a:ext cx="278674" cy="596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0D41D6F-BC39-4564-8BC6-5644F8CDAA56}"/>
              </a:ext>
            </a:extLst>
          </p:cNvPr>
          <p:cNvSpPr/>
          <p:nvPr/>
        </p:nvSpPr>
        <p:spPr>
          <a:xfrm>
            <a:off x="5345321" y="4333966"/>
            <a:ext cx="1072896" cy="2032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A778BF33-97B6-428C-B1B0-1D506D186A1C}"/>
              </a:ext>
            </a:extLst>
          </p:cNvPr>
          <p:cNvSpPr/>
          <p:nvPr/>
        </p:nvSpPr>
        <p:spPr>
          <a:xfrm>
            <a:off x="5301778" y="5093004"/>
            <a:ext cx="1072896" cy="2046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35049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96D4FA9-12EE-4040-BCC6-B4116ACACF2C}"/>
              </a:ext>
            </a:extLst>
          </p:cNvPr>
          <p:cNvPicPr>
            <a:picLocks noChangeAspect="1"/>
          </p:cNvPicPr>
          <p:nvPr/>
        </p:nvPicPr>
        <p:blipFill>
          <a:blip r:embed="rId2"/>
          <a:stretch>
            <a:fillRect/>
          </a:stretch>
        </p:blipFill>
        <p:spPr>
          <a:xfrm>
            <a:off x="963362" y="287327"/>
            <a:ext cx="8078451" cy="6031119"/>
          </a:xfrm>
          <a:prstGeom prst="rect">
            <a:avLst/>
          </a:prstGeom>
        </p:spPr>
      </p:pic>
      <p:sp>
        <p:nvSpPr>
          <p:cNvPr id="7" name="Rettangolo 6">
            <a:extLst>
              <a:ext uri="{FF2B5EF4-FFF2-40B4-BE49-F238E27FC236}">
                <a16:creationId xmlns:a16="http://schemas.microsoft.com/office/drawing/2014/main" id="{672779E5-D1A3-4E42-B39E-35783FC35088}"/>
              </a:ext>
            </a:extLst>
          </p:cNvPr>
          <p:cNvSpPr/>
          <p:nvPr/>
        </p:nvSpPr>
        <p:spPr>
          <a:xfrm>
            <a:off x="948267" y="1811700"/>
            <a:ext cx="8112901" cy="4007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7">
            <a:extLst>
              <a:ext uri="{FF2B5EF4-FFF2-40B4-BE49-F238E27FC236}">
                <a16:creationId xmlns:a16="http://schemas.microsoft.com/office/drawing/2014/main" id="{A5C05F78-E150-41EB-BB0A-F6EED243DB00}"/>
              </a:ext>
            </a:extLst>
          </p:cNvPr>
          <p:cNvSpPr/>
          <p:nvPr/>
        </p:nvSpPr>
        <p:spPr>
          <a:xfrm>
            <a:off x="5189341" y="1984186"/>
            <a:ext cx="420914" cy="222552"/>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C6588567-F707-454D-85B2-611AD40189F8}"/>
              </a:ext>
            </a:extLst>
          </p:cNvPr>
          <p:cNvSpPr/>
          <p:nvPr/>
        </p:nvSpPr>
        <p:spPr>
          <a:xfrm>
            <a:off x="6884606" y="2002043"/>
            <a:ext cx="420914" cy="222552"/>
          </a:xfrm>
          <a:prstGeom prst="rect">
            <a:avLst/>
          </a:prstGeom>
          <a:solidFill>
            <a:schemeClr val="accent6">
              <a:lumMod val="60000"/>
              <a:lumOff val="4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5AA2C4CA-A925-47CA-A11F-5CC75E483287}"/>
              </a:ext>
            </a:extLst>
          </p:cNvPr>
          <p:cNvSpPr txBox="1"/>
          <p:nvPr/>
        </p:nvSpPr>
        <p:spPr>
          <a:xfrm>
            <a:off x="9080523" y="1962660"/>
            <a:ext cx="1277257" cy="369332"/>
          </a:xfrm>
          <a:prstGeom prst="rect">
            <a:avLst/>
          </a:prstGeom>
          <a:noFill/>
        </p:spPr>
        <p:txBody>
          <a:bodyPr wrap="square" rtlCol="0">
            <a:spAutoFit/>
          </a:bodyPr>
          <a:lstStyle/>
          <a:p>
            <a:r>
              <a:rPr lang="it-IT" dirty="0">
                <a:solidFill>
                  <a:srgbClr val="FF0000"/>
                </a:solidFill>
              </a:rPr>
              <a:t>Su 1 anno</a:t>
            </a:r>
          </a:p>
        </p:txBody>
      </p:sp>
      <p:sp>
        <p:nvSpPr>
          <p:cNvPr id="12" name="CasellaDiTesto 11">
            <a:extLst>
              <a:ext uri="{FF2B5EF4-FFF2-40B4-BE49-F238E27FC236}">
                <a16:creationId xmlns:a16="http://schemas.microsoft.com/office/drawing/2014/main" id="{5FE3B08C-2DFA-4C04-A848-9FE50B405CB8}"/>
              </a:ext>
            </a:extLst>
          </p:cNvPr>
          <p:cNvSpPr txBox="1"/>
          <p:nvPr/>
        </p:nvSpPr>
        <p:spPr>
          <a:xfrm>
            <a:off x="9095618" y="2729860"/>
            <a:ext cx="1277257" cy="369332"/>
          </a:xfrm>
          <a:prstGeom prst="rect">
            <a:avLst/>
          </a:prstGeom>
          <a:noFill/>
        </p:spPr>
        <p:txBody>
          <a:bodyPr wrap="square" rtlCol="0">
            <a:spAutoFit/>
          </a:bodyPr>
          <a:lstStyle/>
          <a:p>
            <a:r>
              <a:rPr lang="it-IT" dirty="0">
                <a:solidFill>
                  <a:srgbClr val="FF0000"/>
                </a:solidFill>
              </a:rPr>
              <a:t>Su 2 anni</a:t>
            </a:r>
          </a:p>
        </p:txBody>
      </p:sp>
      <p:sp>
        <p:nvSpPr>
          <p:cNvPr id="13" name="Rettangolo 12">
            <a:extLst>
              <a:ext uri="{FF2B5EF4-FFF2-40B4-BE49-F238E27FC236}">
                <a16:creationId xmlns:a16="http://schemas.microsoft.com/office/drawing/2014/main" id="{B66B862E-A512-45D9-966A-C45EE11F9741}"/>
              </a:ext>
            </a:extLst>
          </p:cNvPr>
          <p:cNvSpPr/>
          <p:nvPr/>
        </p:nvSpPr>
        <p:spPr>
          <a:xfrm>
            <a:off x="944007" y="2645304"/>
            <a:ext cx="8078451" cy="4597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CE717D29-28E5-4861-ABE5-D286691E4B4E}"/>
              </a:ext>
            </a:extLst>
          </p:cNvPr>
          <p:cNvSpPr/>
          <p:nvPr/>
        </p:nvSpPr>
        <p:spPr>
          <a:xfrm>
            <a:off x="5766816" y="2838008"/>
            <a:ext cx="420914" cy="222552"/>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E066AA9E-A868-4891-8BC1-16CD89BBF93B}"/>
              </a:ext>
            </a:extLst>
          </p:cNvPr>
          <p:cNvSpPr/>
          <p:nvPr/>
        </p:nvSpPr>
        <p:spPr>
          <a:xfrm flipH="1">
            <a:off x="8040815" y="2821317"/>
            <a:ext cx="469779" cy="239485"/>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2AE3CC8B-FD30-4BE3-811F-5A0E08355D4A}"/>
              </a:ext>
            </a:extLst>
          </p:cNvPr>
          <p:cNvSpPr txBox="1"/>
          <p:nvPr/>
        </p:nvSpPr>
        <p:spPr>
          <a:xfrm>
            <a:off x="9313332" y="3736330"/>
            <a:ext cx="556381" cy="369332"/>
          </a:xfrm>
          <a:prstGeom prst="rect">
            <a:avLst/>
          </a:prstGeom>
          <a:solidFill>
            <a:srgbClr val="FFFF00"/>
          </a:solidFill>
        </p:spPr>
        <p:txBody>
          <a:bodyPr wrap="square" rtlCol="0">
            <a:spAutoFit/>
          </a:bodyPr>
          <a:lstStyle/>
          <a:p>
            <a:r>
              <a:rPr lang="it-IT" dirty="0" err="1"/>
              <a:t>EB</a:t>
            </a:r>
            <a:r>
              <a:rPr lang="it-IT" baseline="-25000" dirty="0" err="1"/>
              <a:t>t</a:t>
            </a:r>
            <a:endParaRPr lang="it-IT" dirty="0"/>
          </a:p>
        </p:txBody>
      </p:sp>
      <p:sp>
        <p:nvSpPr>
          <p:cNvPr id="19" name="Rettangolo 18">
            <a:extLst>
              <a:ext uri="{FF2B5EF4-FFF2-40B4-BE49-F238E27FC236}">
                <a16:creationId xmlns:a16="http://schemas.microsoft.com/office/drawing/2014/main" id="{56592022-B8EE-4B30-89F0-DC4EA55A6C06}"/>
              </a:ext>
            </a:extLst>
          </p:cNvPr>
          <p:cNvSpPr/>
          <p:nvPr/>
        </p:nvSpPr>
        <p:spPr>
          <a:xfrm>
            <a:off x="5766816" y="4206509"/>
            <a:ext cx="2166450" cy="343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C0C27377-3BD8-488B-9C71-1EBF67F1AA38}"/>
              </a:ext>
            </a:extLst>
          </p:cNvPr>
          <p:cNvSpPr/>
          <p:nvPr/>
        </p:nvSpPr>
        <p:spPr>
          <a:xfrm>
            <a:off x="8040815" y="4595125"/>
            <a:ext cx="517676" cy="343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CC322869-DFBC-4F17-9F0C-3D54C2651870}"/>
              </a:ext>
            </a:extLst>
          </p:cNvPr>
          <p:cNvSpPr/>
          <p:nvPr/>
        </p:nvSpPr>
        <p:spPr>
          <a:xfrm>
            <a:off x="5128768" y="4552410"/>
            <a:ext cx="2165336" cy="343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highlight>
                <a:srgbClr val="FFFF00"/>
              </a:highlight>
            </a:endParaRPr>
          </a:p>
        </p:txBody>
      </p:sp>
      <p:sp>
        <p:nvSpPr>
          <p:cNvPr id="22" name="Rettangolo 21">
            <a:extLst>
              <a:ext uri="{FF2B5EF4-FFF2-40B4-BE49-F238E27FC236}">
                <a16:creationId xmlns:a16="http://schemas.microsoft.com/office/drawing/2014/main" id="{FD37BD60-AD0A-4F14-9206-7D95156AF606}"/>
              </a:ext>
            </a:extLst>
          </p:cNvPr>
          <p:cNvSpPr/>
          <p:nvPr/>
        </p:nvSpPr>
        <p:spPr>
          <a:xfrm>
            <a:off x="982717" y="5481464"/>
            <a:ext cx="8112900" cy="580043"/>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497DC432-056D-4DEF-B8D7-BA248DA70C35}"/>
              </a:ext>
            </a:extLst>
          </p:cNvPr>
          <p:cNvSpPr txBox="1"/>
          <p:nvPr/>
        </p:nvSpPr>
        <p:spPr>
          <a:xfrm>
            <a:off x="9869714" y="5989562"/>
            <a:ext cx="1872343" cy="369332"/>
          </a:xfrm>
          <a:prstGeom prst="rect">
            <a:avLst/>
          </a:prstGeom>
          <a:noFill/>
        </p:spPr>
        <p:txBody>
          <a:bodyPr wrap="square" rtlCol="0">
            <a:spAutoFit/>
          </a:bodyPr>
          <a:lstStyle/>
          <a:p>
            <a:r>
              <a:rPr lang="it-IT" dirty="0"/>
              <a:t>DEF, 2022: p. 72</a:t>
            </a:r>
          </a:p>
        </p:txBody>
      </p:sp>
      <p:sp>
        <p:nvSpPr>
          <p:cNvPr id="24" name="Rettangolo 23">
            <a:extLst>
              <a:ext uri="{FF2B5EF4-FFF2-40B4-BE49-F238E27FC236}">
                <a16:creationId xmlns:a16="http://schemas.microsoft.com/office/drawing/2014/main" id="{9D1FD1FD-4418-4E80-8D82-453630E1D685}"/>
              </a:ext>
            </a:extLst>
          </p:cNvPr>
          <p:cNvSpPr/>
          <p:nvPr/>
        </p:nvSpPr>
        <p:spPr>
          <a:xfrm>
            <a:off x="7485410" y="2011785"/>
            <a:ext cx="420914" cy="222552"/>
          </a:xfrm>
          <a:prstGeom prst="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7E545F21-D0D4-4FD6-875C-F4955D7105E7}"/>
              </a:ext>
            </a:extLst>
          </p:cNvPr>
          <p:cNvSpPr/>
          <p:nvPr/>
        </p:nvSpPr>
        <p:spPr>
          <a:xfrm>
            <a:off x="5801560" y="1999646"/>
            <a:ext cx="952807" cy="220965"/>
          </a:xfrm>
          <a:prstGeom prst="rect">
            <a:avLst/>
          </a:prstGeom>
          <a:solidFill>
            <a:schemeClr val="accent2">
              <a:lumMod val="20000"/>
              <a:lumOff val="80000"/>
              <a:alpha val="3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421EE70C-C74C-43BA-8403-835B674DA08E}"/>
              </a:ext>
            </a:extLst>
          </p:cNvPr>
          <p:cNvSpPr/>
          <p:nvPr/>
        </p:nvSpPr>
        <p:spPr>
          <a:xfrm>
            <a:off x="6341297" y="2830576"/>
            <a:ext cx="952807" cy="220965"/>
          </a:xfrm>
          <a:prstGeom prst="rect">
            <a:avLst/>
          </a:prstGeom>
          <a:solidFill>
            <a:schemeClr val="accent2">
              <a:lumMod val="20000"/>
              <a:lumOff val="80000"/>
              <a:alpha val="3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A38C94B2-DB0F-496F-8EE3-312A447588B6}"/>
              </a:ext>
            </a:extLst>
          </p:cNvPr>
          <p:cNvSpPr txBox="1"/>
          <p:nvPr/>
        </p:nvSpPr>
        <p:spPr>
          <a:xfrm>
            <a:off x="9313333" y="3352730"/>
            <a:ext cx="556381" cy="369332"/>
          </a:xfrm>
          <a:prstGeom prst="rect">
            <a:avLst/>
          </a:prstGeom>
          <a:solidFill>
            <a:srgbClr val="FFFF00"/>
          </a:solidFill>
        </p:spPr>
        <p:txBody>
          <a:bodyPr wrap="square" rtlCol="0">
            <a:spAutoFit/>
          </a:bodyPr>
          <a:lstStyle/>
          <a:p>
            <a:r>
              <a:rPr lang="it-IT" dirty="0" err="1"/>
              <a:t>TS</a:t>
            </a:r>
            <a:r>
              <a:rPr lang="it-IT" baseline="-25000" dirty="0" err="1"/>
              <a:t>t</a:t>
            </a:r>
            <a:endParaRPr lang="it-IT" dirty="0"/>
          </a:p>
        </p:txBody>
      </p:sp>
      <p:sp>
        <p:nvSpPr>
          <p:cNvPr id="3" name="CasellaDiTesto 2">
            <a:extLst>
              <a:ext uri="{FF2B5EF4-FFF2-40B4-BE49-F238E27FC236}">
                <a16:creationId xmlns:a16="http://schemas.microsoft.com/office/drawing/2014/main" id="{63653559-3D7A-4D4D-8DD3-31918AF1560E}"/>
              </a:ext>
            </a:extLst>
          </p:cNvPr>
          <p:cNvSpPr txBox="1"/>
          <p:nvPr/>
        </p:nvSpPr>
        <p:spPr>
          <a:xfrm>
            <a:off x="9278112" y="4133460"/>
            <a:ext cx="2751328" cy="1138773"/>
          </a:xfrm>
          <a:prstGeom prst="rect">
            <a:avLst/>
          </a:prstGeom>
          <a:noFill/>
          <a:ln>
            <a:solidFill>
              <a:srgbClr val="FF0000"/>
            </a:solidFill>
          </a:ln>
        </p:spPr>
        <p:txBody>
          <a:bodyPr wrap="square" rtlCol="0">
            <a:spAutoFit/>
          </a:bodyPr>
          <a:lstStyle/>
          <a:p>
            <a:r>
              <a:rPr lang="it-IT" sz="1400" dirty="0"/>
              <a:t>DB</a:t>
            </a:r>
            <a:r>
              <a:rPr lang="it-IT" sz="1400" baseline="-25000" dirty="0"/>
              <a:t>𝑡</a:t>
            </a:r>
            <a:r>
              <a:rPr lang="it-IT" sz="1400" dirty="0"/>
              <a:t> = ((EB</a:t>
            </a:r>
            <a:r>
              <a:rPr lang="it-IT" sz="1400" baseline="-25000" dirty="0"/>
              <a:t>𝑡</a:t>
            </a:r>
            <a:r>
              <a:rPr lang="it-IT" sz="1400" dirty="0"/>
              <a:t> − TS</a:t>
            </a:r>
            <a:r>
              <a:rPr lang="it-IT" sz="1400" baseline="-25000" dirty="0"/>
              <a:t>𝑡</a:t>
            </a:r>
            <a:r>
              <a:rPr lang="it-IT" sz="1400" dirty="0"/>
              <a:t>) ∗ 𝐺</a:t>
            </a:r>
            <a:r>
              <a:rPr lang="it-IT" sz="1400" baseline="-25000" dirty="0"/>
              <a:t>𝑡−1</a:t>
            </a:r>
            <a:r>
              <a:rPr lang="it-IT" sz="1400" dirty="0"/>
              <a:t>)/𝑃IL) </a:t>
            </a:r>
            <a:r>
              <a:rPr lang="it-IT" sz="1400" dirty="0">
                <a:sym typeface="Symbol" panose="05050102010706020507" pitchFamily="18" charset="2"/>
              </a:rPr>
              <a:t></a:t>
            </a:r>
            <a:r>
              <a:rPr lang="it-IT" sz="1400" dirty="0"/>
              <a:t>0,5</a:t>
            </a:r>
          </a:p>
          <a:p>
            <a:r>
              <a:rPr lang="it-IT" dirty="0"/>
              <a:t>Deviazione dal benchmark significativa se &gt;0,5 punti su 1 anno e 0,25 su 2</a:t>
            </a:r>
          </a:p>
        </p:txBody>
      </p:sp>
      <p:sp>
        <p:nvSpPr>
          <p:cNvPr id="4" name="Rettangolo 3">
            <a:extLst>
              <a:ext uri="{FF2B5EF4-FFF2-40B4-BE49-F238E27FC236}">
                <a16:creationId xmlns:a16="http://schemas.microsoft.com/office/drawing/2014/main" id="{C889D621-54DF-4232-BDAB-5750600936B6}"/>
              </a:ext>
            </a:extLst>
          </p:cNvPr>
          <p:cNvSpPr/>
          <p:nvPr/>
        </p:nvSpPr>
        <p:spPr>
          <a:xfrm>
            <a:off x="9153790" y="128173"/>
            <a:ext cx="2812381" cy="1600438"/>
          </a:xfrm>
          <a:prstGeom prst="rect">
            <a:avLst/>
          </a:prstGeom>
          <a:solidFill>
            <a:schemeClr val="accent2">
              <a:lumMod val="20000"/>
              <a:lumOff val="80000"/>
            </a:schemeClr>
          </a:solidFill>
        </p:spPr>
        <p:txBody>
          <a:bodyPr wrap="square">
            <a:spAutoFit/>
          </a:bodyPr>
          <a:lstStyle/>
          <a:p>
            <a:r>
              <a:rPr lang="it-IT" sz="1400" dirty="0"/>
              <a:t>Si ricorda che nell’ambito del braccio preventivo del Patto di Stabilità e Crescita (PSC) il percorso di convergenza verso l’OMT è valutato sulla base di </a:t>
            </a:r>
            <a:r>
              <a:rPr lang="it-IT" sz="1400" b="1" dirty="0"/>
              <a:t>due criteri</a:t>
            </a:r>
            <a:r>
              <a:rPr lang="it-IT" sz="1400" dirty="0"/>
              <a:t>: i) la </a:t>
            </a:r>
            <a:r>
              <a:rPr lang="it-IT" sz="1400" u="sng" dirty="0"/>
              <a:t>variazione del saldo strutturale </a:t>
            </a:r>
            <a:r>
              <a:rPr lang="it-IT" sz="1400" dirty="0"/>
              <a:t>e ii) la </a:t>
            </a:r>
            <a:r>
              <a:rPr lang="it-IT" sz="1400" u="sng" dirty="0"/>
              <a:t>regola di spesa</a:t>
            </a:r>
            <a:r>
              <a:rPr lang="it-IT" sz="1400" dirty="0"/>
              <a:t>. </a:t>
            </a:r>
          </a:p>
        </p:txBody>
      </p:sp>
    </p:spTree>
    <p:extLst>
      <p:ext uri="{BB962C8B-B14F-4D97-AF65-F5344CB8AC3E}">
        <p14:creationId xmlns:p14="http://schemas.microsoft.com/office/powerpoint/2010/main" val="1270185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BA7BF6-486D-4172-9C69-B300C5694FE6}"/>
              </a:ext>
            </a:extLst>
          </p:cNvPr>
          <p:cNvSpPr>
            <a:spLocks noGrp="1"/>
          </p:cNvSpPr>
          <p:nvPr>
            <p:ph type="title"/>
          </p:nvPr>
        </p:nvSpPr>
        <p:spPr/>
        <p:txBody>
          <a:bodyPr/>
          <a:lstStyle/>
          <a:p>
            <a:r>
              <a:rPr lang="it-IT" dirty="0"/>
              <a:t>… le nuove regole</a:t>
            </a:r>
          </a:p>
        </p:txBody>
      </p:sp>
      <p:sp>
        <p:nvSpPr>
          <p:cNvPr id="3" name="Segnaposto contenuto 2">
            <a:extLst>
              <a:ext uri="{FF2B5EF4-FFF2-40B4-BE49-F238E27FC236}">
                <a16:creationId xmlns:a16="http://schemas.microsoft.com/office/drawing/2014/main" id="{9FBB10F7-7535-41BE-B74A-D4652BB524CC}"/>
              </a:ext>
            </a:extLst>
          </p:cNvPr>
          <p:cNvSpPr>
            <a:spLocks noGrp="1"/>
          </p:cNvSpPr>
          <p:nvPr>
            <p:ph idx="1"/>
          </p:nvPr>
        </p:nvSpPr>
        <p:spPr/>
        <p:txBody>
          <a:bodyPr/>
          <a:lstStyle/>
          <a:p>
            <a:r>
              <a:rPr lang="it-IT" dirty="0"/>
              <a:t>Si veda a pagina 70 del PDS: </a:t>
            </a:r>
            <a:r>
              <a:rPr lang="it-IT" dirty="0">
                <a:hlinkClick r:id="rId2"/>
              </a:rPr>
              <a:t>https://www.dt.mef.gov.it/export/sites/sitodt/modules/documenti_it/analisi_progammazione/documenti_programmatici/def_2024/DEF-2024_PDS.pdf</a:t>
            </a:r>
            <a:r>
              <a:rPr lang="it-IT" dirty="0"/>
              <a:t> </a:t>
            </a:r>
          </a:p>
        </p:txBody>
      </p:sp>
    </p:spTree>
    <p:extLst>
      <p:ext uri="{BB962C8B-B14F-4D97-AF65-F5344CB8AC3E}">
        <p14:creationId xmlns:p14="http://schemas.microsoft.com/office/powerpoint/2010/main" val="3865625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t>Qual è la situazione dei Paesi UE rispetto alle due regole fondamentali prima e dopo la pandemia? Deficit </a:t>
            </a:r>
            <a:r>
              <a:rPr lang="it-IT" dirty="0" err="1"/>
              <a:t>max</a:t>
            </a:r>
            <a:r>
              <a:rPr lang="it-IT" dirty="0"/>
              <a:t> 3% del PIL</a:t>
            </a:r>
            <a:endParaRPr lang="en-US" dirty="0"/>
          </a:p>
        </p:txBody>
      </p:sp>
      <p:sp>
        <p:nvSpPr>
          <p:cNvPr id="2" name="CasellaDiTesto 1">
            <a:extLst>
              <a:ext uri="{FF2B5EF4-FFF2-40B4-BE49-F238E27FC236}">
                <a16:creationId xmlns:a16="http://schemas.microsoft.com/office/drawing/2014/main" id="{9C8297E5-06B0-4D3B-A259-672F11A47E94}"/>
              </a:ext>
            </a:extLst>
          </p:cNvPr>
          <p:cNvSpPr txBox="1"/>
          <p:nvPr/>
        </p:nvSpPr>
        <p:spPr>
          <a:xfrm>
            <a:off x="3788229" y="6318514"/>
            <a:ext cx="3570514" cy="369332"/>
          </a:xfrm>
          <a:prstGeom prst="rect">
            <a:avLst/>
          </a:prstGeom>
          <a:noFill/>
        </p:spPr>
        <p:txBody>
          <a:bodyPr wrap="square" rtlCol="0">
            <a:spAutoFit/>
          </a:bodyPr>
          <a:lstStyle/>
          <a:p>
            <a:r>
              <a:rPr lang="it-IT" dirty="0"/>
              <a:t>Fonte: Eurostat </a:t>
            </a:r>
            <a:r>
              <a:rPr lang="it-IT" dirty="0" err="1">
                <a:hlinkClick r:id="rId2"/>
              </a:rPr>
              <a:t>Statistics</a:t>
            </a:r>
            <a:r>
              <a:rPr lang="it-IT" dirty="0">
                <a:hlinkClick r:id="rId2"/>
              </a:rPr>
              <a:t> </a:t>
            </a:r>
            <a:r>
              <a:rPr lang="it-IT" dirty="0" err="1">
                <a:hlinkClick r:id="rId2"/>
              </a:rPr>
              <a:t>Explained</a:t>
            </a:r>
            <a:endParaRPr lang="it-IT" dirty="0"/>
          </a:p>
        </p:txBody>
      </p:sp>
      <p:pic>
        <p:nvPicPr>
          <p:cNvPr id="5" name="Picture 2" descr="File:Public balance, 2022 and 2023 (¹) (Net borrowing (-) or lending (+) of the general government sector, % of GDP).png">
            <a:extLst>
              <a:ext uri="{FF2B5EF4-FFF2-40B4-BE49-F238E27FC236}">
                <a16:creationId xmlns:a16="http://schemas.microsoft.com/office/drawing/2014/main" id="{DC4A7768-E382-4C36-A0BE-151D6E6CC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868" y="1818730"/>
            <a:ext cx="7620000" cy="4552950"/>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in su 2">
            <a:extLst>
              <a:ext uri="{FF2B5EF4-FFF2-40B4-BE49-F238E27FC236}">
                <a16:creationId xmlns:a16="http://schemas.microsoft.com/office/drawing/2014/main" id="{61F4837F-E00E-4793-A629-844EC19540C6}"/>
              </a:ext>
            </a:extLst>
          </p:cNvPr>
          <p:cNvSpPr/>
          <p:nvPr/>
        </p:nvSpPr>
        <p:spPr>
          <a:xfrm>
            <a:off x="8543564" y="5170359"/>
            <a:ext cx="248093" cy="3969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2844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 mentre il debito dovrebbe essere non superiore al 60% del PIL</a:t>
            </a:r>
            <a:endParaRPr lang="en-US" dirty="0"/>
          </a:p>
        </p:txBody>
      </p:sp>
      <p:sp>
        <p:nvSpPr>
          <p:cNvPr id="11" name="CasellaDiTesto 10">
            <a:extLst>
              <a:ext uri="{FF2B5EF4-FFF2-40B4-BE49-F238E27FC236}">
                <a16:creationId xmlns:a16="http://schemas.microsoft.com/office/drawing/2014/main" id="{44CA4C09-BDEE-4866-BAFC-C9D11F93301D}"/>
              </a:ext>
            </a:extLst>
          </p:cNvPr>
          <p:cNvSpPr txBox="1"/>
          <p:nvPr/>
        </p:nvSpPr>
        <p:spPr>
          <a:xfrm>
            <a:off x="3788229" y="6318514"/>
            <a:ext cx="3570514" cy="369332"/>
          </a:xfrm>
          <a:prstGeom prst="rect">
            <a:avLst/>
          </a:prstGeom>
          <a:noFill/>
        </p:spPr>
        <p:txBody>
          <a:bodyPr wrap="square" rtlCol="0">
            <a:spAutoFit/>
          </a:bodyPr>
          <a:lstStyle/>
          <a:p>
            <a:r>
              <a:rPr lang="it-IT" dirty="0"/>
              <a:t>Fonte: Eurostat </a:t>
            </a:r>
            <a:r>
              <a:rPr lang="it-IT" dirty="0" err="1">
                <a:hlinkClick r:id="rId2"/>
              </a:rPr>
              <a:t>Statistics</a:t>
            </a:r>
            <a:r>
              <a:rPr lang="it-IT" dirty="0">
                <a:hlinkClick r:id="rId2"/>
              </a:rPr>
              <a:t> </a:t>
            </a:r>
            <a:r>
              <a:rPr lang="it-IT" dirty="0" err="1">
                <a:hlinkClick r:id="rId2"/>
              </a:rPr>
              <a:t>Explained</a:t>
            </a:r>
            <a:endParaRPr lang="it-IT" dirty="0"/>
          </a:p>
        </p:txBody>
      </p:sp>
      <p:pic>
        <p:nvPicPr>
          <p:cNvPr id="3" name="Picture 2" descr="File:General government debt, 2022 and 2023 (¹) (General government gross debt, % of GDP).png">
            <a:extLst>
              <a:ext uri="{FF2B5EF4-FFF2-40B4-BE49-F238E27FC236}">
                <a16:creationId xmlns:a16="http://schemas.microsoft.com/office/drawing/2014/main" id="{BD0D7621-20BD-41B7-BDF2-292D52357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 y="1690688"/>
            <a:ext cx="7620000" cy="4486275"/>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in su 1">
            <a:extLst>
              <a:ext uri="{FF2B5EF4-FFF2-40B4-BE49-F238E27FC236}">
                <a16:creationId xmlns:a16="http://schemas.microsoft.com/office/drawing/2014/main" id="{F1846748-3050-4485-B846-B398E965246A}"/>
              </a:ext>
            </a:extLst>
          </p:cNvPr>
          <p:cNvSpPr/>
          <p:nvPr/>
        </p:nvSpPr>
        <p:spPr>
          <a:xfrm>
            <a:off x="2537637" y="5032744"/>
            <a:ext cx="248093" cy="33315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06490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AF8180-5227-4700-A0EA-A9608EF10968}"/>
              </a:ext>
            </a:extLst>
          </p:cNvPr>
          <p:cNvSpPr>
            <a:spLocks noGrp="1"/>
          </p:cNvSpPr>
          <p:nvPr>
            <p:ph type="title"/>
          </p:nvPr>
        </p:nvSpPr>
        <p:spPr>
          <a:xfrm>
            <a:off x="314867" y="1484664"/>
            <a:ext cx="2969029" cy="1325563"/>
          </a:xfrm>
        </p:spPr>
        <p:txBody>
          <a:bodyPr>
            <a:normAutofit fontScale="90000"/>
          </a:bodyPr>
          <a:lstStyle/>
          <a:p>
            <a:r>
              <a:rPr lang="it-IT" dirty="0"/>
              <a:t>Le regole per il 2021: quanti paesi le rispettano?</a:t>
            </a:r>
          </a:p>
        </p:txBody>
      </p:sp>
      <p:pic>
        <p:nvPicPr>
          <p:cNvPr id="10" name="Immagine 9">
            <a:extLst>
              <a:ext uri="{FF2B5EF4-FFF2-40B4-BE49-F238E27FC236}">
                <a16:creationId xmlns:a16="http://schemas.microsoft.com/office/drawing/2014/main" id="{54F92BFB-135B-4359-A704-4C6DA53CA515}"/>
              </a:ext>
            </a:extLst>
          </p:cNvPr>
          <p:cNvPicPr>
            <a:picLocks noChangeAspect="1"/>
          </p:cNvPicPr>
          <p:nvPr/>
        </p:nvPicPr>
        <p:blipFill>
          <a:blip r:embed="rId2"/>
          <a:stretch>
            <a:fillRect/>
          </a:stretch>
        </p:blipFill>
        <p:spPr>
          <a:xfrm>
            <a:off x="4817824" y="668075"/>
            <a:ext cx="8180564" cy="8469829"/>
          </a:xfrm>
          <a:prstGeom prst="rect">
            <a:avLst/>
          </a:prstGeom>
        </p:spPr>
      </p:pic>
    </p:spTree>
    <p:extLst>
      <p:ext uri="{BB962C8B-B14F-4D97-AF65-F5344CB8AC3E}">
        <p14:creationId xmlns:p14="http://schemas.microsoft.com/office/powerpoint/2010/main" val="19174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 procedure di adozione del B</a:t>
            </a:r>
            <a:r>
              <a:rPr lang="en-US" b="1" dirty="0" err="1"/>
              <a:t>ilancio</a:t>
            </a:r>
            <a:r>
              <a:rPr lang="en-US" b="1" dirty="0"/>
              <a:t> </a:t>
            </a:r>
            <a:r>
              <a:rPr lang="en-US" b="1" dirty="0" err="1"/>
              <a:t>europeo</a:t>
            </a:r>
            <a:r>
              <a:rPr lang="en-US" b="1" dirty="0"/>
              <a:t> e </a:t>
            </a:r>
            <a:r>
              <a:rPr lang="en-US" b="1" dirty="0" err="1"/>
              <a:t>il</a:t>
            </a:r>
            <a:r>
              <a:rPr lang="en-US" b="1" dirty="0"/>
              <a:t> </a:t>
            </a:r>
            <a:r>
              <a:rPr lang="en-US" b="1" dirty="0" err="1"/>
              <a:t>Bilancio</a:t>
            </a:r>
            <a:r>
              <a:rPr lang="en-US" b="1" dirty="0"/>
              <a:t> </a:t>
            </a:r>
            <a:r>
              <a:rPr lang="en-US" b="1" dirty="0" err="1"/>
              <a:t>pluriennale</a:t>
            </a:r>
            <a:endParaRPr lang="en-US" dirty="0"/>
          </a:p>
        </p:txBody>
      </p:sp>
      <p:sp>
        <p:nvSpPr>
          <p:cNvPr id="3" name="Segnaposto contenuto 2"/>
          <p:cNvSpPr>
            <a:spLocks noGrp="1"/>
          </p:cNvSpPr>
          <p:nvPr>
            <p:ph idx="1"/>
          </p:nvPr>
        </p:nvSpPr>
        <p:spPr>
          <a:xfrm>
            <a:off x="353568" y="1789048"/>
            <a:ext cx="5955792" cy="4712335"/>
          </a:xfrm>
        </p:spPr>
        <p:txBody>
          <a:bodyPr>
            <a:normAutofit fontScale="70000" lnSpcReduction="20000"/>
          </a:bodyPr>
          <a:lstStyle/>
          <a:p>
            <a:r>
              <a:rPr lang="it-IT" dirty="0"/>
              <a:t>La </a:t>
            </a:r>
            <a:r>
              <a:rPr lang="it-IT" b="1" dirty="0"/>
              <a:t>Commissione</a:t>
            </a:r>
            <a:r>
              <a:rPr lang="it-IT" dirty="0"/>
              <a:t>, il </a:t>
            </a:r>
            <a:r>
              <a:rPr lang="it-IT" b="1" dirty="0"/>
              <a:t>Parlamento</a:t>
            </a:r>
            <a:r>
              <a:rPr lang="it-IT" dirty="0"/>
              <a:t> e il </a:t>
            </a:r>
            <a:r>
              <a:rPr lang="it-IT" b="1" dirty="0"/>
              <a:t>Consiglio</a:t>
            </a:r>
            <a:r>
              <a:rPr lang="it-IT" dirty="0"/>
              <a:t> svolgono ruoli diversi e hanno diverse competenze nell’iter decisionale del bilancio.</a:t>
            </a:r>
          </a:p>
          <a:p>
            <a:r>
              <a:rPr lang="it-IT" dirty="0"/>
              <a:t>L’iter comincia con</a:t>
            </a:r>
            <a:r>
              <a:rPr lang="it-IT" dirty="0">
                <a:solidFill>
                  <a:srgbClr val="FF0000"/>
                </a:solidFill>
              </a:rPr>
              <a:t> l’adozione del quadro finanziario pluriennale da parte del Consiglio</a:t>
            </a:r>
            <a:r>
              <a:rPr lang="it-IT" dirty="0"/>
              <a:t>, previo parere favorevole del Parlamento europeo espresso a maggioranza dei parlamentari.</a:t>
            </a:r>
          </a:p>
          <a:p>
            <a:r>
              <a:rPr lang="it-IT" dirty="0"/>
              <a:t>Il quadro finanziario pluriennale, che copre </a:t>
            </a:r>
            <a:r>
              <a:rPr lang="it-IT" dirty="0">
                <a:solidFill>
                  <a:srgbClr val="FF0000"/>
                </a:solidFill>
              </a:rPr>
              <a:t>almeno cinque anni</a:t>
            </a:r>
            <a:r>
              <a:rPr lang="it-IT" dirty="0"/>
              <a:t>, stabilisce per ogni capitolo i limiti massimi annui (noti come «</a:t>
            </a:r>
            <a:r>
              <a:rPr lang="it-IT" dirty="0">
                <a:solidFill>
                  <a:srgbClr val="FF0000"/>
                </a:solidFill>
              </a:rPr>
              <a:t>massimali</a:t>
            </a:r>
            <a:r>
              <a:rPr lang="it-IT" dirty="0"/>
              <a:t>») che i bilanci devono rispettare di anno in anno.</a:t>
            </a:r>
          </a:p>
          <a:p>
            <a:r>
              <a:rPr lang="it-IT" dirty="0"/>
              <a:t>Si tratta pertanto di uno strumento in grado di garantire al tempo stesso una programmazione di spesa di lungo termine e la flessibilità del </a:t>
            </a:r>
            <a:r>
              <a:rPr lang="en-US" dirty="0" err="1"/>
              <a:t>bilancio</a:t>
            </a:r>
            <a:r>
              <a:rPr lang="en-US" dirty="0"/>
              <a:t>.</a:t>
            </a:r>
          </a:p>
          <a:p>
            <a:r>
              <a:rPr lang="it-IT" dirty="0"/>
              <a:t>Il </a:t>
            </a:r>
            <a:r>
              <a:rPr lang="it-IT" dirty="0">
                <a:solidFill>
                  <a:srgbClr val="FF0000"/>
                </a:solidFill>
              </a:rPr>
              <a:t>quadro finanziario pluriennale attualmente in vigore è quello 2021-2027 </a:t>
            </a:r>
            <a:r>
              <a:rPr lang="it-IT" dirty="0"/>
              <a:t>e copre un periodo di sette anni, ma si sovrappone alla fase conclusiva del precedente programma 2014 al 2020, che si è chiuso nel 2023.</a:t>
            </a:r>
            <a:endParaRPr lang="en-US" dirty="0"/>
          </a:p>
        </p:txBody>
      </p:sp>
      <p:pic>
        <p:nvPicPr>
          <p:cNvPr id="5" name="Immagine 4"/>
          <p:cNvPicPr>
            <a:picLocks noChangeAspect="1"/>
          </p:cNvPicPr>
          <p:nvPr/>
        </p:nvPicPr>
        <p:blipFill>
          <a:blip r:embed="rId2"/>
          <a:stretch>
            <a:fillRect/>
          </a:stretch>
        </p:blipFill>
        <p:spPr>
          <a:xfrm>
            <a:off x="6232199" y="2394028"/>
            <a:ext cx="5959801" cy="3203800"/>
          </a:xfrm>
          <a:prstGeom prst="rect">
            <a:avLst/>
          </a:prstGeom>
        </p:spPr>
      </p:pic>
    </p:spTree>
    <p:extLst>
      <p:ext uri="{BB962C8B-B14F-4D97-AF65-F5344CB8AC3E}">
        <p14:creationId xmlns:p14="http://schemas.microsoft.com/office/powerpoint/2010/main" val="42195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Il </a:t>
            </a:r>
            <a:r>
              <a:rPr lang="en-US" b="1" dirty="0" err="1"/>
              <a:t>quadro</a:t>
            </a:r>
            <a:r>
              <a:rPr lang="en-US" b="1" dirty="0"/>
              <a:t> </a:t>
            </a:r>
            <a:r>
              <a:rPr lang="en-US" b="1" dirty="0" err="1"/>
              <a:t>finanziario</a:t>
            </a:r>
            <a:r>
              <a:rPr lang="en-US" b="1" dirty="0"/>
              <a:t> </a:t>
            </a:r>
            <a:r>
              <a:rPr lang="en-US" b="1" dirty="0" err="1"/>
              <a:t>pluriennale</a:t>
            </a:r>
            <a:endParaRPr lang="en-US" dirty="0"/>
          </a:p>
        </p:txBody>
      </p:sp>
      <p:sp>
        <p:nvSpPr>
          <p:cNvPr id="3" name="Segnaposto contenuto 2"/>
          <p:cNvSpPr>
            <a:spLocks noGrp="1"/>
          </p:cNvSpPr>
          <p:nvPr>
            <p:ph idx="1"/>
          </p:nvPr>
        </p:nvSpPr>
        <p:spPr/>
        <p:txBody>
          <a:bodyPr>
            <a:normAutofit lnSpcReduction="10000"/>
          </a:bodyPr>
          <a:lstStyle/>
          <a:p>
            <a:r>
              <a:rPr lang="it-IT" dirty="0"/>
              <a:t>La Commissione redige una proposta di partenza che sottopone al Consiglio ed al Parlamento;</a:t>
            </a:r>
          </a:p>
          <a:p>
            <a:r>
              <a:rPr lang="it-IT" dirty="0"/>
              <a:t>Il Consiglio adotta una posizione sulla proposta della Commissione, con eventuali emendamenti, e trasmette il </a:t>
            </a:r>
            <a:r>
              <a:rPr lang="en-US" dirty="0" err="1"/>
              <a:t>testo</a:t>
            </a:r>
            <a:r>
              <a:rPr lang="en-US" dirty="0"/>
              <a:t> al </a:t>
            </a:r>
            <a:r>
              <a:rPr lang="en-US" dirty="0" err="1"/>
              <a:t>Parlamento</a:t>
            </a:r>
            <a:r>
              <a:rPr lang="en-US" dirty="0"/>
              <a:t>;</a:t>
            </a:r>
          </a:p>
          <a:p>
            <a:r>
              <a:rPr lang="it-IT" dirty="0"/>
              <a:t>Il Parlamento può adottare il testo del Consiglio oppure respingerlo con osservazioni e/o emendamenti;</a:t>
            </a:r>
          </a:p>
          <a:p>
            <a:r>
              <a:rPr lang="it-IT" dirty="0"/>
              <a:t>Se il Consiglio non accetta le indicazioni del Parlamento, si adottano le così dette </a:t>
            </a:r>
            <a:r>
              <a:rPr lang="it-IT" dirty="0">
                <a:solidFill>
                  <a:srgbClr val="FF0000"/>
                </a:solidFill>
              </a:rPr>
              <a:t>procedure di conciliazione</a:t>
            </a:r>
            <a:r>
              <a:rPr lang="it-IT" dirty="0"/>
              <a:t>.</a:t>
            </a:r>
          </a:p>
          <a:p>
            <a:r>
              <a:rPr lang="it-IT" dirty="0"/>
              <a:t>L’attuale </a:t>
            </a:r>
            <a:r>
              <a:rPr lang="it-IT" dirty="0">
                <a:hlinkClick r:id="rId2"/>
              </a:rPr>
              <a:t>QFP</a:t>
            </a:r>
            <a:r>
              <a:rPr lang="it-IT" dirty="0"/>
              <a:t> </a:t>
            </a:r>
            <a:r>
              <a:rPr lang="it-IT" dirty="0">
                <a:solidFill>
                  <a:srgbClr val="FF0000"/>
                </a:solidFill>
              </a:rPr>
              <a:t>fase di negoziazione </a:t>
            </a:r>
            <a:r>
              <a:rPr lang="it-IT" dirty="0"/>
              <a:t>è iniziata con una proposta della Commissione Europea nel 2018</a:t>
            </a:r>
          </a:p>
          <a:p>
            <a:endParaRPr lang="en-US" dirty="0"/>
          </a:p>
        </p:txBody>
      </p:sp>
    </p:spTree>
    <p:extLst>
      <p:ext uri="{BB962C8B-B14F-4D97-AF65-F5344CB8AC3E}">
        <p14:creationId xmlns:p14="http://schemas.microsoft.com/office/powerpoint/2010/main" val="318737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48A1030-939D-401A-BF16-8A2202DA073A}"/>
              </a:ext>
            </a:extLst>
          </p:cNvPr>
          <p:cNvSpPr>
            <a:spLocks noGrp="1"/>
          </p:cNvSpPr>
          <p:nvPr>
            <p:ph type="title"/>
          </p:nvPr>
        </p:nvSpPr>
        <p:spPr/>
        <p:txBody>
          <a:bodyPr/>
          <a:lstStyle/>
          <a:p>
            <a:r>
              <a:rPr lang="it-IT" b="1" dirty="0"/>
              <a:t>Il bilancio annuale</a:t>
            </a:r>
            <a:r>
              <a:rPr lang="it-IT" dirty="0"/>
              <a:t>: </a:t>
            </a:r>
            <a:br>
              <a:rPr lang="it-IT" dirty="0"/>
            </a:br>
            <a:r>
              <a:rPr lang="it-IT" dirty="0"/>
              <a:t>Le tempistiche</a:t>
            </a:r>
          </a:p>
        </p:txBody>
      </p:sp>
      <p:pic>
        <p:nvPicPr>
          <p:cNvPr id="5" name="Immagine 4">
            <a:extLst>
              <a:ext uri="{FF2B5EF4-FFF2-40B4-BE49-F238E27FC236}">
                <a16:creationId xmlns:a16="http://schemas.microsoft.com/office/drawing/2014/main" id="{7BF1337E-30B7-41CC-993C-E1081D41B55E}"/>
              </a:ext>
            </a:extLst>
          </p:cNvPr>
          <p:cNvPicPr>
            <a:picLocks noChangeAspect="1"/>
          </p:cNvPicPr>
          <p:nvPr/>
        </p:nvPicPr>
        <p:blipFill>
          <a:blip r:embed="rId2"/>
          <a:stretch>
            <a:fillRect/>
          </a:stretch>
        </p:blipFill>
        <p:spPr>
          <a:xfrm>
            <a:off x="6504292" y="-33867"/>
            <a:ext cx="3899350" cy="6858000"/>
          </a:xfrm>
          <a:prstGeom prst="rect">
            <a:avLst/>
          </a:prstGeom>
        </p:spPr>
      </p:pic>
      <p:sp>
        <p:nvSpPr>
          <p:cNvPr id="6" name="Rettangolo 5">
            <a:extLst>
              <a:ext uri="{FF2B5EF4-FFF2-40B4-BE49-F238E27FC236}">
                <a16:creationId xmlns:a16="http://schemas.microsoft.com/office/drawing/2014/main" id="{8E037470-9DCF-4F41-8FF4-42A7CCBF487F}"/>
              </a:ext>
            </a:extLst>
          </p:cNvPr>
          <p:cNvSpPr/>
          <p:nvPr/>
        </p:nvSpPr>
        <p:spPr>
          <a:xfrm>
            <a:off x="408292" y="1557636"/>
            <a:ext cx="6096000" cy="1754326"/>
          </a:xfrm>
          <a:prstGeom prst="rect">
            <a:avLst/>
          </a:prstGeom>
        </p:spPr>
        <p:txBody>
          <a:bodyPr>
            <a:spAutoFit/>
          </a:bodyPr>
          <a:lstStyle/>
          <a:p>
            <a:r>
              <a:rPr lang="it-IT" dirty="0">
                <a:solidFill>
                  <a:srgbClr val="3F4A52"/>
                </a:solidFill>
                <a:latin typeface="Open Sans"/>
              </a:rPr>
              <a:t>I bilanci annuali devono inserirsi nei limiti di spesa (massimali) stabiliti dal </a:t>
            </a:r>
            <a:r>
              <a:rPr lang="it-IT" b="1" dirty="0">
                <a:solidFill>
                  <a:srgbClr val="3F4A52"/>
                </a:solidFill>
                <a:latin typeface="Open Sans"/>
              </a:rPr>
              <a:t>quadro finanziario pluriennale</a:t>
            </a:r>
            <a:r>
              <a:rPr lang="it-IT" dirty="0">
                <a:solidFill>
                  <a:srgbClr val="3F4A52"/>
                </a:solidFill>
                <a:latin typeface="Open Sans"/>
              </a:rPr>
              <a:t> (QFP), il bilancio a lungo termine dell’UE. Quello attuale comprende un settennio: 2021-2027.</a:t>
            </a:r>
          </a:p>
          <a:p>
            <a:r>
              <a:rPr lang="it-IT" dirty="0"/>
              <a:t>L'</a:t>
            </a:r>
            <a:r>
              <a:rPr lang="it-IT" b="1" dirty="0"/>
              <a:t>articolo 314 del trattato sul funzionamento dell'UE</a:t>
            </a:r>
            <a:r>
              <a:rPr lang="it-IT" dirty="0"/>
              <a:t> stabilisce la procedura di adozione del bilancio.</a:t>
            </a:r>
          </a:p>
        </p:txBody>
      </p:sp>
      <p:sp>
        <p:nvSpPr>
          <p:cNvPr id="7" name="Rettangolo 6">
            <a:extLst>
              <a:ext uri="{FF2B5EF4-FFF2-40B4-BE49-F238E27FC236}">
                <a16:creationId xmlns:a16="http://schemas.microsoft.com/office/drawing/2014/main" id="{DCD53079-9F8A-4FE6-ABDA-8AEA1A123A6D}"/>
              </a:ext>
            </a:extLst>
          </p:cNvPr>
          <p:cNvSpPr/>
          <p:nvPr/>
        </p:nvSpPr>
        <p:spPr>
          <a:xfrm>
            <a:off x="460263" y="3363436"/>
            <a:ext cx="6096000" cy="3139321"/>
          </a:xfrm>
          <a:prstGeom prst="rect">
            <a:avLst/>
          </a:prstGeom>
        </p:spPr>
        <p:txBody>
          <a:bodyPr>
            <a:spAutoFit/>
          </a:bodyPr>
          <a:lstStyle/>
          <a:p>
            <a:r>
              <a:rPr lang="it-IT" dirty="0">
                <a:solidFill>
                  <a:srgbClr val="3F4A52"/>
                </a:solidFill>
                <a:latin typeface="Open Sans"/>
              </a:rPr>
              <a:t>l bilancio annuale dell'UE è approvato dal </a:t>
            </a:r>
            <a:r>
              <a:rPr lang="it-IT" b="1" dirty="0">
                <a:solidFill>
                  <a:srgbClr val="3F4A52"/>
                </a:solidFill>
                <a:latin typeface="Open Sans"/>
              </a:rPr>
              <a:t>Consiglio</a:t>
            </a:r>
            <a:r>
              <a:rPr lang="it-IT" dirty="0">
                <a:solidFill>
                  <a:srgbClr val="3F4A52"/>
                </a:solidFill>
                <a:latin typeface="Open Sans"/>
              </a:rPr>
              <a:t> e dal </a:t>
            </a:r>
            <a:r>
              <a:rPr lang="it-IT" b="1" dirty="0">
                <a:solidFill>
                  <a:srgbClr val="3F4A52"/>
                </a:solidFill>
                <a:latin typeface="Open Sans"/>
              </a:rPr>
              <a:t>Parlamento europeo</a:t>
            </a:r>
            <a:r>
              <a:rPr lang="it-IT" dirty="0">
                <a:solidFill>
                  <a:srgbClr val="3F4A52"/>
                </a:solidFill>
                <a:latin typeface="Open Sans"/>
              </a:rPr>
              <a:t>. Il progetto di bilancio è </a:t>
            </a:r>
            <a:r>
              <a:rPr lang="it-IT" b="1" dirty="0">
                <a:solidFill>
                  <a:srgbClr val="3F4A52"/>
                </a:solidFill>
                <a:latin typeface="Open Sans"/>
              </a:rPr>
              <a:t>proposto dalla Commissione europea</a:t>
            </a:r>
            <a:r>
              <a:rPr lang="it-IT" dirty="0">
                <a:solidFill>
                  <a:srgbClr val="3F4A52"/>
                </a:solidFill>
                <a:latin typeface="Open Sans"/>
              </a:rPr>
              <a:t>.</a:t>
            </a:r>
          </a:p>
          <a:p>
            <a:pPr marL="342900" indent="-342900">
              <a:buAutoNum type="arabicPeriod"/>
            </a:pPr>
            <a:r>
              <a:rPr lang="it-IT" dirty="0">
                <a:solidFill>
                  <a:srgbClr val="3F4A52"/>
                </a:solidFill>
                <a:latin typeface="Open Sans"/>
              </a:rPr>
              <a:t>Il Consiglio e il Parlamento europeo decidono su </a:t>
            </a:r>
            <a:r>
              <a:rPr lang="it-IT" b="1" dirty="0">
                <a:solidFill>
                  <a:srgbClr val="3F4A52"/>
                </a:solidFill>
                <a:latin typeface="Open Sans"/>
              </a:rPr>
              <a:t>base paritaria</a:t>
            </a:r>
            <a:r>
              <a:rPr lang="it-IT" dirty="0">
                <a:solidFill>
                  <a:srgbClr val="3F4A52"/>
                </a:solidFill>
                <a:latin typeface="Open Sans"/>
              </a:rPr>
              <a:t>.</a:t>
            </a:r>
          </a:p>
          <a:p>
            <a:pPr marL="342900" indent="-342900">
              <a:buAutoNum type="arabicPeriod"/>
            </a:pPr>
            <a:r>
              <a:rPr lang="it-IT" dirty="0"/>
              <a:t>Una volta raggiunto un accordo, il Consiglio e il Parlamento europeo dispongono di </a:t>
            </a:r>
            <a:r>
              <a:rPr lang="it-IT" b="1" dirty="0"/>
              <a:t>14 giorni per procedere alla sua approvazione formale</a:t>
            </a:r>
            <a:r>
              <a:rPr lang="it-IT" dirty="0"/>
              <a:t>.</a:t>
            </a:r>
          </a:p>
          <a:p>
            <a:pPr marL="342900" indent="-342900">
              <a:buAutoNum type="arabicPeriod"/>
            </a:pPr>
            <a:r>
              <a:rPr lang="it-IT" dirty="0"/>
              <a:t>Se il Consiglio e il Parlamento europeo non raggiungono un accordo, la Commissione deve presentare un nuovo progetto di bilancio annuale.</a:t>
            </a:r>
            <a:endParaRPr lang="it-IT" b="0" i="0" dirty="0">
              <a:solidFill>
                <a:srgbClr val="3F4A52"/>
              </a:solidFill>
              <a:effectLst/>
              <a:latin typeface="Open Sans"/>
            </a:endParaRPr>
          </a:p>
        </p:txBody>
      </p:sp>
    </p:spTree>
    <p:extLst>
      <p:ext uri="{BB962C8B-B14F-4D97-AF65-F5344CB8AC3E}">
        <p14:creationId xmlns:p14="http://schemas.microsoft.com/office/powerpoint/2010/main" val="20403041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10559</TotalTime>
  <Words>6343</Words>
  <Application>Microsoft Office PowerPoint</Application>
  <PresentationFormat>Widescreen</PresentationFormat>
  <Paragraphs>487</Paragraphs>
  <Slides>65</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65</vt:i4>
      </vt:variant>
    </vt:vector>
  </HeadingPairs>
  <TitlesOfParts>
    <vt:vector size="77" baseType="lpstr">
      <vt:lpstr>Arial</vt:lpstr>
      <vt:lpstr>Calibri</vt:lpstr>
      <vt:lpstr>Calibri Light</vt:lpstr>
      <vt:lpstr>Cambria Math</vt:lpstr>
      <vt:lpstr>DejaVuSerifCondensed</vt:lpstr>
      <vt:lpstr>DejaVuSerifCondensed-Bold</vt:lpstr>
      <vt:lpstr>jaf-bernina-sans</vt:lpstr>
      <vt:lpstr>Open Sans</vt:lpstr>
      <vt:lpstr>Symbol</vt:lpstr>
      <vt:lpstr>Trebuchet MS</vt:lpstr>
      <vt:lpstr>TrebuchetMS</vt:lpstr>
      <vt:lpstr>Tema di Office</vt:lpstr>
      <vt:lpstr> UE Federazione incompiuta e Politiche di Bilancio</vt:lpstr>
      <vt:lpstr>Bilancio Pubblico: i concetti fondamentali</vt:lpstr>
      <vt:lpstr>Un bilancio redatto nell’ambito delle regole e dei trattati europei</vt:lpstr>
      <vt:lpstr>La crisi da Covid-19 e la clausola di sospensione</vt:lpstr>
      <vt:lpstr>La revisione della governance economica</vt:lpstr>
      <vt:lpstr>Il Bilancio dell’UE</vt:lpstr>
      <vt:lpstr>Le procedure di adozione del Bilancio europeo e il Bilancio pluriennale</vt:lpstr>
      <vt:lpstr>Il quadro finanziario pluriennale</vt:lpstr>
      <vt:lpstr>Il bilancio annuale:  Le tempistiche</vt:lpstr>
      <vt:lpstr>Il bilancio annuale: la struttura</vt:lpstr>
      <vt:lpstr>Un esempio: Il bilancio annuale per il 2024 – le sezioni</vt:lpstr>
      <vt:lpstr>La dimensione del bilancio con gli interventi straordinari NGEU</vt:lpstr>
      <vt:lpstr>Responsabilità della gestione del bilancio UE</vt:lpstr>
      <vt:lpstr>La Spesa dell’UE</vt:lpstr>
      <vt:lpstr>Misure finanziate con i nuovi fondi</vt:lpstr>
      <vt:lpstr>L’evoluzione del Bilancio UE</vt:lpstr>
      <vt:lpstr>Le Entrate</vt:lpstr>
      <vt:lpstr>… e le nuove proposte della CE</vt:lpstr>
      <vt:lpstr>Le risorse proprie tradizionali </vt:lpstr>
      <vt:lpstr>Struttura ed evoluzione delle entrate</vt:lpstr>
      <vt:lpstr>Nel 2020 il contributo dei Paesi membri al bilancio….</vt:lpstr>
      <vt:lpstr>Mentre per quanto riguarda le erogazioni…</vt:lpstr>
      <vt:lpstr>Beneficiari</vt:lpstr>
      <vt:lpstr>Riassumendo…un esempio per il 2022</vt:lpstr>
      <vt:lpstr>I bilanci pubblici nazionali: le regole</vt:lpstr>
      <vt:lpstr>Dalla previsione al Rendiconto: le fasi del Bilancio Pubblico</vt:lpstr>
      <vt:lpstr>La regola della spesa dalla Nota metodologica al DEF</vt:lpstr>
      <vt:lpstr>Il saldo di bilancio: indicatori fondamentali</vt:lpstr>
      <vt:lpstr>1) Il saldo dello stato centrale e delle PA (fonte FMI)</vt:lpstr>
      <vt:lpstr>2) Il saldo finanziario: I tipi di spesa e saldo totale e primario</vt:lpstr>
      <vt:lpstr>La spesa pubblica in rapporto al PIL in Europa</vt:lpstr>
      <vt:lpstr>3) Orientamento PE: Saldo effettivo e saldo strutturale</vt:lpstr>
      <vt:lpstr>Qualche dato e l’effetto delle crisi: le misure critiche dell’output gap e sensibilità del saldo al ciclo</vt:lpstr>
      <vt:lpstr>Le «nuove» regole del Patto di Stabilità e crescita approvate ieri dal Parlamento Europeo</vt:lpstr>
      <vt:lpstr>Un confronto tra  vecchio e nuovo Patto per il coordinamento delle politiche di bilancio nazionali</vt:lpstr>
      <vt:lpstr>… continua: la presentazione entro fine aprile</vt:lpstr>
      <vt:lpstr>La riforma del Patto, cosa cambia?</vt:lpstr>
      <vt:lpstr>E i Paesi nel braccio correttivo?</vt:lpstr>
      <vt:lpstr>PERIODO TRANSITORIO E PIANI DI SPESA</vt:lpstr>
      <vt:lpstr>Il semestre Europeo</vt:lpstr>
      <vt:lpstr>Relazione comune sull’occupazione (un inciso)</vt:lpstr>
      <vt:lpstr>La strategia europea per l’occupazione </vt:lpstr>
      <vt:lpstr>Piano Nazionale di Ripresa e Resilienza</vt:lpstr>
      <vt:lpstr>… ma torniamo alle politiche di bilancio</vt:lpstr>
      <vt:lpstr>Presentazione standard di PowerPoint</vt:lpstr>
      <vt:lpstr>Un approfondimento sulla misura del saldo strutturale</vt:lpstr>
      <vt:lpstr>Riassumendo, come si ottiene il saldo strutturale…</vt:lpstr>
      <vt:lpstr>Riassumendo….</vt:lpstr>
      <vt:lpstr>Dalla lettura del DEF come vanno i saldi</vt:lpstr>
      <vt:lpstr>L’andamento di deficit e Debito in rapporto al PIL</vt:lpstr>
      <vt:lpstr>Un confronto tra macro-aree</vt:lpstr>
      <vt:lpstr>La regola della spesa e il problema del debito</vt:lpstr>
      <vt:lpstr>Ma quant’è la spesa pubblica italiana e a quale aggregato occorre guardare?</vt:lpstr>
      <vt:lpstr>L’effetto potenziale sugli investimenti pubblici del PNRR</vt:lpstr>
      <vt:lpstr>Quali spese si escludono?</vt:lpstr>
      <vt:lpstr>Gli scostamenti e gli interventi discrezionali</vt:lpstr>
      <vt:lpstr>La regola della spesa (*)</vt:lpstr>
      <vt:lpstr>La regola della spesa (cont.)</vt:lpstr>
      <vt:lpstr>Gli indicatori della sorveglianza fiscale nel DEF (p. 70 Programma di stabilità 2022) </vt:lpstr>
      <vt:lpstr>… e per il 2024</vt:lpstr>
      <vt:lpstr>Presentazione standard di PowerPoint</vt:lpstr>
      <vt:lpstr>… le nuove regole</vt:lpstr>
      <vt:lpstr>Qual è la situazione dei Paesi UE rispetto alle due regole fondamentali prima e dopo la pandemia? Deficit max 3% del PIL</vt:lpstr>
      <vt:lpstr>… mentre il debito dovrebbe essere non superiore al 60% del PIL</vt:lpstr>
      <vt:lpstr>Le regole per il 2021: quanti paesi le rispettano?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Federazione incompiuta e Politiche di Bilancio</dc:title>
  <dc:creator>CHIES LAURA</dc:creator>
  <cp:lastModifiedBy>CHIES LAURA</cp:lastModifiedBy>
  <cp:revision>200</cp:revision>
  <dcterms:created xsi:type="dcterms:W3CDTF">2021-03-26T09:42:02Z</dcterms:created>
  <dcterms:modified xsi:type="dcterms:W3CDTF">2024-05-13T08:19:21Z</dcterms:modified>
</cp:coreProperties>
</file>